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4"/>
  </p:notesMasterIdLst>
  <p:sldIdLst>
    <p:sldId id="269" r:id="rId2"/>
    <p:sldId id="256" r:id="rId3"/>
    <p:sldId id="257" r:id="rId4"/>
    <p:sldId id="258" r:id="rId5"/>
    <p:sldId id="286" r:id="rId6"/>
    <p:sldId id="267" r:id="rId7"/>
    <p:sldId id="260" r:id="rId8"/>
    <p:sldId id="261" r:id="rId9"/>
    <p:sldId id="262" r:id="rId10"/>
    <p:sldId id="263" r:id="rId11"/>
    <p:sldId id="264" r:id="rId12"/>
    <p:sldId id="285" r:id="rId13"/>
    <p:sldId id="287" r:id="rId14"/>
    <p:sldId id="284" r:id="rId15"/>
    <p:sldId id="271" r:id="rId16"/>
    <p:sldId id="265" r:id="rId17"/>
    <p:sldId id="266" r:id="rId18"/>
    <p:sldId id="272" r:id="rId19"/>
    <p:sldId id="273" r:id="rId20"/>
    <p:sldId id="274" r:id="rId21"/>
    <p:sldId id="276" r:id="rId22"/>
    <p:sldId id="279" r:id="rId2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A5400"/>
    <a:srgbClr val="006600"/>
    <a:srgbClr val="336600"/>
    <a:srgbClr val="4C216D"/>
    <a:srgbClr val="58267E"/>
    <a:srgbClr val="360036"/>
    <a:srgbClr val="FFFFCC"/>
    <a:srgbClr val="3333CC"/>
    <a:srgbClr val="F29B6A"/>
    <a:srgbClr val="0033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2459" autoAdjust="0"/>
  </p:normalViewPr>
  <p:slideViewPr>
    <p:cSldViewPr>
      <p:cViewPr>
        <p:scale>
          <a:sx n="90" d="100"/>
          <a:sy n="90" d="100"/>
        </p:scale>
        <p:origin x="-270" y="-7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7F6220E-FA4D-4775-8563-1AC8F9E38736}" type="datetimeFigureOut">
              <a:rPr lang="en-US" smtClean="0"/>
              <a:pPr/>
              <a:t>2/14/2012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ED891E7-0220-44B2-9D12-95738C8A7F0E}"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sz="1200" dirty="0"/>
          </a:p>
        </p:txBody>
      </p:sp>
      <p:sp>
        <p:nvSpPr>
          <p:cNvPr id="4" name="Slide Number Placeholder 3"/>
          <p:cNvSpPr>
            <a:spLocks noGrp="1"/>
          </p:cNvSpPr>
          <p:nvPr>
            <p:ph type="sldNum" sz="quarter" idx="10"/>
          </p:nvPr>
        </p:nvSpPr>
        <p:spPr/>
        <p:txBody>
          <a:bodyPr/>
          <a:lstStyle/>
          <a:p>
            <a:fld id="{6ED891E7-0220-44B2-9D12-95738C8A7F0E}" type="slidenum">
              <a:rPr lang="en-US" smtClean="0"/>
              <a:pPr/>
              <a:t>2</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8692918E-1143-4E82-AD62-077B69BBF2CA}" type="datetimeFigureOut">
              <a:rPr lang="en-US" smtClean="0"/>
              <a:pPr/>
              <a:t>2/14/2012</a:t>
            </a:fld>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BF1F7F5F-2C37-4973-8EB7-652CEC56C4E0}"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8692918E-1143-4E82-AD62-077B69BBF2CA}" type="datetimeFigureOut">
              <a:rPr lang="en-US" smtClean="0"/>
              <a:pPr/>
              <a:t>2/14/2012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F1F7F5F-2C37-4973-8EB7-652CEC56C4E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8692918E-1143-4E82-AD62-077B69BBF2CA}" type="datetimeFigureOut">
              <a:rPr lang="en-US" smtClean="0"/>
              <a:pPr/>
              <a:t>2/14/2012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F1F7F5F-2C37-4973-8EB7-652CEC56C4E0}"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8692918E-1143-4E82-AD62-077B69BBF2CA}" type="datetimeFigureOut">
              <a:rPr lang="en-US" smtClean="0"/>
              <a:pPr/>
              <a:t>2/14/2012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F1F7F5F-2C37-4973-8EB7-652CEC56C4E0}" type="slidenum">
              <a:rPr lang="en-US" smtClean="0"/>
              <a:pPr/>
              <a:t>‹#›</a:t>
            </a:fld>
            <a:endParaRPr lang="en-US"/>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8692918E-1143-4E82-AD62-077B69BBF2CA}" type="datetimeFigureOut">
              <a:rPr lang="en-US" smtClean="0"/>
              <a:pPr/>
              <a:t>2/14/2012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F1F7F5F-2C37-4973-8EB7-652CEC56C4E0}" type="slidenum">
              <a:rPr lang="en-US" smtClean="0"/>
              <a:pPr/>
              <a:t>‹#›</a:t>
            </a:fld>
            <a:endParaRPr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8692918E-1143-4E82-AD62-077B69BBF2CA}" type="datetimeFigureOut">
              <a:rPr lang="en-US" smtClean="0"/>
              <a:pPr/>
              <a:t>2/14/2012</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BF1F7F5F-2C37-4973-8EB7-652CEC56C4E0}" type="slidenum">
              <a:rPr lang="en-US" smtClean="0"/>
              <a:pPr/>
              <a:t>‹#›</a:t>
            </a:fld>
            <a:endParaRPr lang="en-US"/>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8692918E-1143-4E82-AD62-077B69BBF2CA}" type="datetimeFigureOut">
              <a:rPr lang="en-US" smtClean="0"/>
              <a:pPr/>
              <a:t>2/14/2012</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BF1F7F5F-2C37-4973-8EB7-652CEC56C4E0}"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8692918E-1143-4E82-AD62-077B69BBF2CA}" type="datetimeFigureOut">
              <a:rPr lang="en-US" smtClean="0"/>
              <a:pPr/>
              <a:t>2/14/2012</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BF1F7F5F-2C37-4973-8EB7-652CEC56C4E0}" type="slidenum">
              <a:rPr lang="en-US" smtClean="0"/>
              <a:pPr/>
              <a:t>‹#›</a:t>
            </a:fld>
            <a:endParaRPr lang="en-US"/>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8692918E-1143-4E82-AD62-077B69BBF2CA}" type="datetimeFigureOut">
              <a:rPr lang="en-US" smtClean="0"/>
              <a:pPr/>
              <a:t>2/14/2012</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BF1F7F5F-2C37-4973-8EB7-652CEC56C4E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8692918E-1143-4E82-AD62-077B69BBF2CA}" type="datetimeFigureOut">
              <a:rPr lang="en-US" smtClean="0"/>
              <a:pPr/>
              <a:t>2/14/2012</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BF1F7F5F-2C37-4973-8EB7-652CEC56C4E0}"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8692918E-1143-4E82-AD62-077B69BBF2CA}" type="datetimeFigureOut">
              <a:rPr lang="en-US" smtClean="0"/>
              <a:pPr/>
              <a:t>2/14/2012</a:t>
            </a:fld>
            <a:endParaRPr lang="en-US"/>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BF1F7F5F-2C37-4973-8EB7-652CEC56C4E0}" type="slidenum">
              <a:rPr lang="en-US" smtClean="0"/>
              <a:pPr/>
              <a:t>‹#›</a:t>
            </a:fld>
            <a:endParaRPr lang="en-US"/>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E5FF">
            <a:alpha val="0"/>
          </a:srgbClr>
        </a:solidFill>
        <a:effectLst/>
      </p:bgPr>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8692918E-1143-4E82-AD62-077B69BBF2CA}" type="datetimeFigureOut">
              <a:rPr lang="en-US" smtClean="0"/>
              <a:pPr/>
              <a:t>2/14/2012</a:t>
            </a:fld>
            <a:endParaRPr lang="en-US"/>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BF1F7F5F-2C37-4973-8EB7-652CEC56C4E0}"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In the name of God"/>
          <p:cNvPicPr>
            <a:picLocks noChangeAspect="1" noChangeArrowheads="1"/>
          </p:cNvPicPr>
          <p:nvPr/>
        </p:nvPicPr>
        <p:blipFill>
          <a:blip r:embed="rId2" cstate="print"/>
          <a:srcRect/>
          <a:stretch>
            <a:fillRect/>
          </a:stretch>
        </p:blipFill>
        <p:spPr bwMode="auto">
          <a:xfrm>
            <a:off x="1403532" y="381000"/>
            <a:ext cx="6487930" cy="4572000"/>
          </a:xfrm>
          <a:prstGeom prst="rect">
            <a:avLst/>
          </a:prstGeom>
          <a:ln>
            <a:solidFill>
              <a:schemeClr val="accent1">
                <a:lumMod val="60000"/>
                <a:lumOff val="40000"/>
              </a:schemeClr>
            </a:solidFill>
          </a:ln>
          <a:effectLst>
            <a:glow rad="139700">
              <a:schemeClr val="accent1">
                <a:satMod val="175000"/>
                <a:alpha val="40000"/>
              </a:schemeClr>
            </a:glow>
            <a:outerShdw blurRad="76200" dir="18900000" sy="23000" kx="-1200000" algn="bl" rotWithShape="0">
              <a:prstClr val="black">
                <a:alpha val="20000"/>
              </a:prstClr>
            </a:outerShdw>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0" fill="hold"/>
                                        <p:tgtEl>
                                          <p:spTgt spid="5"/>
                                        </p:tgtEl>
                                        <p:attrNameLst>
                                          <p:attrName>ppt_w</p:attrName>
                                        </p:attrNameLst>
                                      </p:cBhvr>
                                      <p:tavLst>
                                        <p:tav tm="0">
                                          <p:val>
                                            <p:fltVal val="0"/>
                                          </p:val>
                                        </p:tav>
                                        <p:tav tm="100000">
                                          <p:val>
                                            <p:strVal val="#ppt_w"/>
                                          </p:val>
                                        </p:tav>
                                      </p:tavLst>
                                    </p:anim>
                                    <p:anim calcmode="lin" valueType="num">
                                      <p:cBhvr>
                                        <p:cTn id="8" dur="5000" fill="hold"/>
                                        <p:tgtEl>
                                          <p:spTgt spid="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914400"/>
            <a:ext cx="8229600" cy="5092891"/>
          </a:xfrm>
        </p:spPr>
        <p:txBody>
          <a:bodyPr>
            <a:noAutofit/>
          </a:bodyPr>
          <a:lstStyle/>
          <a:p>
            <a:pPr algn="r" rtl="1">
              <a:buNone/>
            </a:pPr>
            <a:r>
              <a:rPr lang="fa-IR" sz="3600" dirty="0" smtClean="0">
                <a:cs typeface="B Titr" pitchFamily="2" charset="-78"/>
              </a:rPr>
              <a:t>   بنا بر اظهار نظر </a:t>
            </a:r>
            <a:r>
              <a:rPr lang="fa-IR" sz="3600" dirty="0" smtClean="0">
                <a:solidFill>
                  <a:schemeClr val="accent2">
                    <a:lumMod val="75000"/>
                  </a:schemeClr>
                </a:solidFill>
                <a:cs typeface="B Titr" pitchFamily="2" charset="-78"/>
              </a:rPr>
              <a:t>برژينسکي</a:t>
            </a:r>
            <a:r>
              <a:rPr lang="fa-IR" sz="3600" dirty="0" smtClean="0">
                <a:cs typeface="B Titr" pitchFamily="2" charset="-78"/>
              </a:rPr>
              <a:t> سياستمدار کهنه کار و مشاور امنيت ملي سابق امريکا:</a:t>
            </a:r>
          </a:p>
          <a:p>
            <a:pPr algn="r" rtl="1"/>
            <a:r>
              <a:rPr lang="fa-IR" sz="3600" dirty="0" smtClean="0">
                <a:solidFill>
                  <a:srgbClr val="003300"/>
                </a:solidFill>
                <a:cs typeface="B Titr" pitchFamily="2" charset="-78"/>
              </a:rPr>
              <a:t> « از فکر کردن به حمله پيش دستانه عليه تأسيسات هسته­اي ايران اجتناب کنيد و گفتگوها با تهران را حفظ کنيد، بالاتر از همه بازي طولاني مدتي را انجام دهيد، چون زمان، آمارهاي جمعيتي و تغيير نسل در ايران به نفع رژيم کنوني نيست» </a:t>
            </a:r>
          </a:p>
          <a:p>
            <a:pPr algn="ctr" rtl="1">
              <a:buNone/>
            </a:pPr>
            <a:r>
              <a:rPr lang="fa-IR" sz="2400" dirty="0" smtClean="0">
                <a:cs typeface="B Titr" pitchFamily="2" charset="-78"/>
              </a:rPr>
              <a:t>                   (خبرگزاري فارس، 15/12/1388، خبر شماره 881250226)</a:t>
            </a:r>
            <a:endParaRPr lang="en-US" sz="2400" dirty="0" smtClean="0">
              <a:cs typeface="B Titr" pitchFamily="2" charset="-78"/>
            </a:endParaRPr>
          </a:p>
          <a:p>
            <a:pPr algn="r" rtl="1"/>
            <a:endParaRPr lang="en-US" sz="3600" dirty="0">
              <a:cs typeface="B Titr" pitchFamily="2" charset="-78"/>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609600"/>
            <a:ext cx="8229600" cy="5410200"/>
          </a:xfrm>
        </p:spPr>
        <p:txBody>
          <a:bodyPr>
            <a:noAutofit/>
          </a:bodyPr>
          <a:lstStyle/>
          <a:p>
            <a:pPr algn="r" rtl="1"/>
            <a:r>
              <a:rPr lang="fa-IR" sz="2800" dirty="0" smtClean="0">
                <a:cs typeface="B Titr" pitchFamily="2" charset="-78"/>
              </a:rPr>
              <a:t>نشست </a:t>
            </a:r>
            <a:r>
              <a:rPr lang="fa-IR" sz="2800" dirty="0" smtClean="0">
                <a:solidFill>
                  <a:schemeClr val="accent2">
                    <a:lumMod val="75000"/>
                  </a:schemeClr>
                </a:solidFill>
                <a:cs typeface="B Titr" pitchFamily="2" charset="-78"/>
              </a:rPr>
              <a:t>بيلدربرگ</a:t>
            </a:r>
            <a:r>
              <a:rPr lang="fa-IR" sz="2800" dirty="0" smtClean="0">
                <a:cs typeface="B Titr" pitchFamily="2" charset="-78"/>
              </a:rPr>
              <a:t> که تنها  يکي از سه ضلع سازمان نئوماسوني مخفي است که با گرد هم آوردن مجموعه اي از صاحبان قدرت  و ثروت  در تلاش براي در اختيار گرفتن اهرم هاي سياسي، اقتصادي و تبليغاتي جهان است. </a:t>
            </a:r>
          </a:p>
          <a:p>
            <a:pPr algn="r" rtl="1"/>
            <a:r>
              <a:rPr lang="fa-IR" sz="2800" dirty="0" smtClean="0">
                <a:cs typeface="B Titr" pitchFamily="2" charset="-78"/>
              </a:rPr>
              <a:t>اين سازمان هر سال سه نشست برگزار مي کند </a:t>
            </a:r>
            <a:r>
              <a:rPr lang="fa-IR" sz="2800" dirty="0" smtClean="0">
                <a:solidFill>
                  <a:schemeClr val="accent2">
                    <a:lumMod val="75000"/>
                  </a:schemeClr>
                </a:solidFill>
                <a:cs typeface="B Titr" pitchFamily="2" charset="-78"/>
              </a:rPr>
              <a:t>مسائل اقتصادي دراجلاس داووس</a:t>
            </a:r>
            <a:r>
              <a:rPr lang="fa-IR" sz="2800" dirty="0" smtClean="0">
                <a:cs typeface="B Titr" pitchFamily="2" charset="-78"/>
              </a:rPr>
              <a:t>، </a:t>
            </a:r>
            <a:r>
              <a:rPr lang="fa-IR" sz="2800" dirty="0" smtClean="0">
                <a:solidFill>
                  <a:srgbClr val="3333CC"/>
                </a:solidFill>
                <a:cs typeface="B Titr" pitchFamily="2" charset="-78"/>
              </a:rPr>
              <a:t>مسائل اطلاعاتي و امنيتي درگردهمايي مونيخ</a:t>
            </a:r>
            <a:r>
              <a:rPr lang="fa-IR" sz="2800" dirty="0" smtClean="0">
                <a:cs typeface="B Titr" pitchFamily="2" charset="-78"/>
              </a:rPr>
              <a:t> و </a:t>
            </a:r>
            <a:r>
              <a:rPr lang="fa-IR" sz="2800" dirty="0" smtClean="0">
                <a:solidFill>
                  <a:srgbClr val="006600"/>
                </a:solidFill>
                <a:cs typeface="B Titr" pitchFamily="2" charset="-78"/>
              </a:rPr>
              <a:t>مسائل سياسي در نشست بيلدربرگ </a:t>
            </a:r>
            <a:r>
              <a:rPr lang="fa-IR" sz="2800" dirty="0" smtClean="0">
                <a:cs typeface="B Titr" pitchFamily="2" charset="-78"/>
              </a:rPr>
              <a:t>مورد بررسي قرار مي گيرد. </a:t>
            </a:r>
            <a:endParaRPr lang="en-US" sz="2800" dirty="0" smtClean="0">
              <a:cs typeface="B Titr" pitchFamily="2" charset="-78"/>
            </a:endParaRPr>
          </a:p>
          <a:p>
            <a:pPr algn="r" rtl="1"/>
            <a:r>
              <a:rPr lang="fa-IR" sz="2800" dirty="0" smtClean="0">
                <a:cs typeface="B Titr" pitchFamily="2" charset="-78"/>
              </a:rPr>
              <a:t>در نشست </a:t>
            </a:r>
            <a:r>
              <a:rPr lang="fa-IR" sz="2800" dirty="0" smtClean="0">
                <a:solidFill>
                  <a:srgbClr val="00B0F0"/>
                </a:solidFill>
                <a:cs typeface="B Titr" pitchFamily="2" charset="-78"/>
              </a:rPr>
              <a:t>19 تا 22 خرداد ماه  1390</a:t>
            </a:r>
            <a:r>
              <a:rPr lang="fa-IR" sz="2800" dirty="0" smtClean="0">
                <a:cs typeface="B Titr" pitchFamily="2" charset="-78"/>
              </a:rPr>
              <a:t> گروه بيلدربرگ، ايجاد جنگ در خاورميانه را يکي از مهمترين برنامه هاي خود قرار داده و آنان براين اعتقادند که جمعيت جهان بسيار زياد شده و فقط جنگ مي تواند تا حدودي اين مشکل را چاره کند. </a:t>
            </a:r>
            <a:endParaRPr lang="en-US" sz="2800" dirty="0" smtClean="0">
              <a:cs typeface="B Titr" pitchFamily="2" charset="-78"/>
            </a:endParaRPr>
          </a:p>
          <a:p>
            <a:pPr algn="r"/>
            <a:endParaRPr lang="en-US" sz="2800" dirty="0"/>
          </a:p>
        </p:txBody>
      </p:sp>
    </p:spTree>
  </p:cSld>
  <p:clrMapOvr>
    <a:masterClrMapping/>
  </p:clrMapOvr>
  <p:transition spd="med" advTm="5000"/>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371600"/>
            <a:ext cx="8229600" cy="4635691"/>
          </a:xfrm>
        </p:spPr>
        <p:txBody>
          <a:bodyPr>
            <a:normAutofit fontScale="92500" lnSpcReduction="10000"/>
          </a:bodyPr>
          <a:lstStyle/>
          <a:p>
            <a:pPr algn="r" rtl="1">
              <a:buClr>
                <a:schemeClr val="accent6">
                  <a:lumMod val="75000"/>
                </a:schemeClr>
              </a:buClr>
              <a:buFont typeface="Wingdings" pitchFamily="2" charset="2"/>
              <a:buChar char="Ø"/>
            </a:pPr>
            <a:r>
              <a:rPr lang="fa-IR" sz="3000" dirty="0" smtClean="0">
                <a:solidFill>
                  <a:srgbClr val="2A5400"/>
                </a:solidFill>
                <a:cs typeface="B Titr" pitchFamily="2" charset="-78"/>
              </a:rPr>
              <a:t>پايگاه خبری اينفووارز با بيان اينکه "</a:t>
            </a:r>
            <a:r>
              <a:rPr lang="fa-IR" sz="3000" dirty="0" smtClean="0">
                <a:solidFill>
                  <a:srgbClr val="C00000"/>
                </a:solidFill>
                <a:cs typeface="B Titr" pitchFamily="2" charset="-78"/>
              </a:rPr>
              <a:t>غذايک اسلحه  است که مردم در سيطره آن گرفتار شده اند</a:t>
            </a:r>
            <a:r>
              <a:rPr lang="fa-IR" sz="3000" dirty="0" smtClean="0">
                <a:solidFill>
                  <a:srgbClr val="2A5400"/>
                </a:solidFill>
                <a:cs typeface="B Titr" pitchFamily="2" charset="-78"/>
              </a:rPr>
              <a:t>"، افزود: دولت آمريکا با اتخاذ سياست های تعديل جمعيتی </a:t>
            </a:r>
            <a:r>
              <a:rPr lang="fa-IR" sz="3000" b="1" dirty="0" smtClean="0">
                <a:solidFill>
                  <a:srgbClr val="2A5400"/>
                </a:solidFill>
                <a:cs typeface="B Titr" pitchFamily="2" charset="-78"/>
              </a:rPr>
              <a:t>عجيب که بيشتر به </a:t>
            </a:r>
            <a:r>
              <a:rPr lang="fa-IR" sz="3000" b="1" dirty="0" smtClean="0">
                <a:solidFill>
                  <a:srgbClr val="C00000"/>
                </a:solidFill>
                <a:cs typeface="B Titr" pitchFamily="2" charset="-78"/>
              </a:rPr>
              <a:t>قتل عام خاموش </a:t>
            </a:r>
            <a:r>
              <a:rPr lang="fa-IR" sz="3000" b="1" dirty="0" smtClean="0">
                <a:solidFill>
                  <a:srgbClr val="2A5400"/>
                </a:solidFill>
                <a:cs typeface="B Titr" pitchFamily="2" charset="-78"/>
              </a:rPr>
              <a:t>شبيه است</a:t>
            </a:r>
            <a:r>
              <a:rPr lang="fa-IR" sz="3000" dirty="0" smtClean="0">
                <a:solidFill>
                  <a:srgbClr val="2A5400"/>
                </a:solidFill>
                <a:cs typeface="B Titr" pitchFamily="2" charset="-78"/>
              </a:rPr>
              <a:t>، اقدام به </a:t>
            </a:r>
            <a:r>
              <a:rPr lang="fa-IR" sz="3000" dirty="0" smtClean="0">
                <a:solidFill>
                  <a:srgbClr val="C00000"/>
                </a:solidFill>
                <a:cs typeface="B Titr" pitchFamily="2" charset="-78"/>
              </a:rPr>
              <a:t>مسموميت</a:t>
            </a:r>
            <a:r>
              <a:rPr lang="fa-IR" sz="3000" dirty="0" smtClean="0">
                <a:solidFill>
                  <a:srgbClr val="2A5400"/>
                </a:solidFill>
                <a:cs typeface="B Titr" pitchFamily="2" charset="-78"/>
              </a:rPr>
              <a:t> و </a:t>
            </a:r>
            <a:r>
              <a:rPr lang="fa-IR" sz="3000" dirty="0" smtClean="0">
                <a:solidFill>
                  <a:srgbClr val="C00000"/>
                </a:solidFill>
                <a:cs typeface="B Titr" pitchFamily="2" charset="-78"/>
              </a:rPr>
              <a:t>عقيم سازی </a:t>
            </a:r>
            <a:r>
              <a:rPr lang="fa-IR" sz="3000" dirty="0" smtClean="0">
                <a:solidFill>
                  <a:srgbClr val="2A5400"/>
                </a:solidFill>
                <a:cs typeface="B Titr" pitchFamily="2" charset="-78"/>
              </a:rPr>
              <a:t>تدريجی بخشی از جامعه خود کرده است.</a:t>
            </a:r>
          </a:p>
          <a:p>
            <a:pPr algn="r" rtl="1">
              <a:buClr>
                <a:schemeClr val="accent6">
                  <a:lumMod val="75000"/>
                </a:schemeClr>
              </a:buClr>
              <a:buFont typeface="Wingdings" pitchFamily="2" charset="2"/>
              <a:buChar char="Ø"/>
            </a:pPr>
            <a:r>
              <a:rPr lang="fa-IR" sz="3000" dirty="0" smtClean="0">
                <a:solidFill>
                  <a:srgbClr val="2A5400"/>
                </a:solidFill>
                <a:cs typeface="B Titr" pitchFamily="2" charset="-78"/>
              </a:rPr>
              <a:t>گزارش اينفووارز در ادامه می افزايد: باروری در ايالات متحده از طريق </a:t>
            </a:r>
            <a:r>
              <a:rPr lang="fa-IR" sz="3000" b="1" dirty="0" smtClean="0">
                <a:solidFill>
                  <a:srgbClr val="2A5400"/>
                </a:solidFill>
                <a:cs typeface="B Titr" pitchFamily="2" charset="-78"/>
              </a:rPr>
              <a:t>سياست های فرهنگی همچون به تعويق انداختن ازدواج، بسته های دلسرد کننده مالياتی برای قشر آماده به ازدواج، افزايش مشوق های همجنس گرايی، افزودن مواد محلول کنترل کننده باروری به منابع آب شهری و تشويق زنان به کار کاهش داده شده است.</a:t>
            </a:r>
            <a:endParaRPr lang="en-US" sz="3000" dirty="0" smtClean="0">
              <a:solidFill>
                <a:srgbClr val="2A5400"/>
              </a:solidFill>
              <a:cs typeface="B Titr" pitchFamily="2" charset="-78"/>
            </a:endParaRPr>
          </a:p>
          <a:p>
            <a:pPr algn="r" rtl="1">
              <a:buClr>
                <a:schemeClr val="accent6">
                  <a:lumMod val="75000"/>
                </a:schemeClr>
              </a:buClr>
              <a:buFont typeface="Wingdings" pitchFamily="2" charset="2"/>
              <a:buChar char="Ø"/>
            </a:pPr>
            <a:endParaRPr lang="fa-IR" dirty="0" smtClean="0">
              <a:solidFill>
                <a:srgbClr val="2A5400"/>
              </a:solidFill>
              <a:cs typeface="B Titr" pitchFamily="2" charset="-78"/>
            </a:endParaRPr>
          </a:p>
          <a:p>
            <a:pPr algn="r" rtl="1">
              <a:buClr>
                <a:schemeClr val="accent6">
                  <a:lumMod val="75000"/>
                </a:schemeClr>
              </a:buClr>
              <a:buFont typeface="Wingdings" pitchFamily="2" charset="2"/>
              <a:buChar char="Ø"/>
            </a:pPr>
            <a:endParaRPr lang="fa-IR" dirty="0" smtClean="0">
              <a:solidFill>
                <a:srgbClr val="2A5400"/>
              </a:solidFill>
              <a:cs typeface="B Titr" pitchFamily="2" charset="-78"/>
            </a:endParaRPr>
          </a:p>
          <a:p>
            <a:pPr algn="r" rtl="1">
              <a:buClr>
                <a:schemeClr val="accent6">
                  <a:lumMod val="75000"/>
                </a:schemeClr>
              </a:buClr>
              <a:buFont typeface="Wingdings" pitchFamily="2" charset="2"/>
              <a:buChar char="Ø"/>
            </a:pPr>
            <a:endParaRPr lang="en-US" dirty="0">
              <a:solidFill>
                <a:srgbClr val="2A5400"/>
              </a:solidFill>
              <a:cs typeface="B Titr" pitchFamily="2" charset="-78"/>
            </a:endParaRPr>
          </a:p>
        </p:txBody>
      </p:sp>
      <p:sp>
        <p:nvSpPr>
          <p:cNvPr id="3" name="Title 2"/>
          <p:cNvSpPr>
            <a:spLocks noGrp="1"/>
          </p:cNvSpPr>
          <p:nvPr>
            <p:ph type="title"/>
          </p:nvPr>
        </p:nvSpPr>
        <p:spPr>
          <a:xfrm>
            <a:off x="457200" y="304800"/>
            <a:ext cx="8229600" cy="1143000"/>
          </a:xfrm>
        </p:spPr>
        <p:txBody>
          <a:bodyPr>
            <a:normAutofit/>
          </a:bodyPr>
          <a:lstStyle/>
          <a:p>
            <a:pPr algn="r" rtl="1"/>
            <a:r>
              <a:rPr lang="fa-IR" sz="2800" dirty="0" smtClean="0">
                <a:cs typeface="B Titr" pitchFamily="2" charset="-78"/>
              </a:rPr>
              <a:t>     </a:t>
            </a:r>
            <a:r>
              <a:rPr lang="fa-IR" sz="3600" dirty="0" smtClean="0">
                <a:solidFill>
                  <a:schemeClr val="accent3">
                    <a:lumMod val="50000"/>
                  </a:schemeClr>
                </a:solidFill>
                <a:cs typeface="B Titr" pitchFamily="2" charset="-78"/>
              </a:rPr>
              <a:t>گزارش هايي از پايگاه خبري اينفووارز: </a:t>
            </a:r>
            <a:endParaRPr lang="en-US" sz="3600" dirty="0">
              <a:solidFill>
                <a:schemeClr val="accent3">
                  <a:lumMod val="50000"/>
                </a:schemeClr>
              </a:solidFill>
              <a:cs typeface="B Titr" pitchFamily="2" charset="-78"/>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81000" y="914400"/>
            <a:ext cx="8458200" cy="5092891"/>
          </a:xfrm>
        </p:spPr>
        <p:txBody>
          <a:bodyPr>
            <a:normAutofit/>
          </a:bodyPr>
          <a:lstStyle/>
          <a:p>
            <a:pPr algn="r" rtl="1">
              <a:buNone/>
            </a:pPr>
            <a:r>
              <a:rPr lang="fa-IR" sz="3000" dirty="0" smtClean="0">
                <a:solidFill>
                  <a:schemeClr val="accent3">
                    <a:lumMod val="50000"/>
                  </a:schemeClr>
                </a:solidFill>
                <a:cs typeface="B Titr" pitchFamily="2" charset="-78"/>
              </a:rPr>
              <a:t>     گزارش </a:t>
            </a:r>
            <a:r>
              <a:rPr lang="fa-IR" sz="3000" dirty="0" smtClean="0">
                <a:solidFill>
                  <a:schemeClr val="accent3">
                    <a:lumMod val="50000"/>
                  </a:schemeClr>
                </a:solidFill>
                <a:cs typeface="B Titr" pitchFamily="2" charset="-78"/>
              </a:rPr>
              <a:t>اينفووارز در ادامه می </a:t>
            </a:r>
            <a:r>
              <a:rPr lang="fa-IR" sz="3000" dirty="0" smtClean="0">
                <a:solidFill>
                  <a:schemeClr val="accent3">
                    <a:lumMod val="50000"/>
                  </a:schemeClr>
                </a:solidFill>
                <a:cs typeface="B Titr" pitchFamily="2" charset="-78"/>
              </a:rPr>
              <a:t>افزايد؛ </a:t>
            </a:r>
            <a:r>
              <a:rPr lang="fa-IR" sz="3000" dirty="0" smtClean="0">
                <a:solidFill>
                  <a:schemeClr val="accent3">
                    <a:lumMod val="50000"/>
                  </a:schemeClr>
                </a:solidFill>
                <a:cs typeface="B Titr" pitchFamily="2" charset="-78"/>
              </a:rPr>
              <a:t>باروری در ايالات متحده از طريق </a:t>
            </a:r>
            <a:r>
              <a:rPr lang="fa-IR" sz="3000" b="1" dirty="0" smtClean="0">
                <a:solidFill>
                  <a:schemeClr val="accent3">
                    <a:lumMod val="50000"/>
                  </a:schemeClr>
                </a:solidFill>
                <a:cs typeface="B Titr" pitchFamily="2" charset="-78"/>
              </a:rPr>
              <a:t>سياست های فرهنگی </a:t>
            </a:r>
            <a:r>
              <a:rPr lang="fa-IR" sz="3000" b="1" dirty="0" smtClean="0">
                <a:solidFill>
                  <a:schemeClr val="accent3">
                    <a:lumMod val="50000"/>
                  </a:schemeClr>
                </a:solidFill>
                <a:cs typeface="B Titr" pitchFamily="2" charset="-78"/>
              </a:rPr>
              <a:t>همچون:</a:t>
            </a:r>
            <a:endParaRPr lang="en-US" sz="3000" b="1" dirty="0" smtClean="0">
              <a:solidFill>
                <a:srgbClr val="2A5400"/>
              </a:solidFill>
              <a:cs typeface="B Titr" pitchFamily="2" charset="-78"/>
            </a:endParaRPr>
          </a:p>
          <a:p>
            <a:pPr algn="r" rtl="1"/>
            <a:r>
              <a:rPr lang="fa-IR" sz="3000" b="1" dirty="0" smtClean="0">
                <a:solidFill>
                  <a:srgbClr val="2A5400"/>
                </a:solidFill>
                <a:cs typeface="B Titr" pitchFamily="2" charset="-78"/>
              </a:rPr>
              <a:t>به </a:t>
            </a:r>
            <a:r>
              <a:rPr lang="fa-IR" sz="3000" b="1" dirty="0" smtClean="0">
                <a:solidFill>
                  <a:srgbClr val="2A5400"/>
                </a:solidFill>
                <a:cs typeface="B Titr" pitchFamily="2" charset="-78"/>
              </a:rPr>
              <a:t>تعويق </a:t>
            </a:r>
            <a:r>
              <a:rPr lang="fa-IR" sz="3000" b="1" dirty="0" smtClean="0">
                <a:solidFill>
                  <a:srgbClr val="2A5400"/>
                </a:solidFill>
                <a:cs typeface="B Titr" pitchFamily="2" charset="-78"/>
              </a:rPr>
              <a:t>انداختن ازدواج؛</a:t>
            </a:r>
            <a:endParaRPr lang="en-US" sz="3000" b="1" dirty="0" smtClean="0">
              <a:solidFill>
                <a:srgbClr val="2A5400"/>
              </a:solidFill>
              <a:cs typeface="B Titr" pitchFamily="2" charset="-78"/>
            </a:endParaRPr>
          </a:p>
          <a:p>
            <a:pPr algn="r" rtl="1"/>
            <a:r>
              <a:rPr lang="fa-IR" sz="3000" b="1" dirty="0" smtClean="0">
                <a:solidFill>
                  <a:srgbClr val="2A5400"/>
                </a:solidFill>
                <a:cs typeface="B Titr" pitchFamily="2" charset="-78"/>
              </a:rPr>
              <a:t> </a:t>
            </a:r>
            <a:r>
              <a:rPr lang="fa-IR" sz="3000" b="1" dirty="0" smtClean="0">
                <a:solidFill>
                  <a:srgbClr val="2A5400"/>
                </a:solidFill>
                <a:cs typeface="B Titr" pitchFamily="2" charset="-78"/>
              </a:rPr>
              <a:t>بسته های دلسرد کننده مالياتی برای قشر آماده به </a:t>
            </a:r>
            <a:r>
              <a:rPr lang="fa-IR" sz="3000" b="1" dirty="0" smtClean="0">
                <a:solidFill>
                  <a:srgbClr val="2A5400"/>
                </a:solidFill>
                <a:cs typeface="B Titr" pitchFamily="2" charset="-78"/>
              </a:rPr>
              <a:t>ازدواج؛</a:t>
            </a:r>
            <a:endParaRPr lang="en-US" sz="3000" b="1" dirty="0" smtClean="0">
              <a:solidFill>
                <a:srgbClr val="2A5400"/>
              </a:solidFill>
              <a:cs typeface="B Titr" pitchFamily="2" charset="-78"/>
            </a:endParaRPr>
          </a:p>
          <a:p>
            <a:pPr algn="r" rtl="1"/>
            <a:r>
              <a:rPr lang="fa-IR" sz="3000" b="1" dirty="0" smtClean="0">
                <a:solidFill>
                  <a:srgbClr val="2A5400"/>
                </a:solidFill>
                <a:cs typeface="B Titr" pitchFamily="2" charset="-78"/>
              </a:rPr>
              <a:t> </a:t>
            </a:r>
            <a:r>
              <a:rPr lang="fa-IR" sz="3000" b="1" dirty="0" smtClean="0">
                <a:solidFill>
                  <a:srgbClr val="2A5400"/>
                </a:solidFill>
                <a:cs typeface="B Titr" pitchFamily="2" charset="-78"/>
              </a:rPr>
              <a:t>افزايش مشوق های همجنس </a:t>
            </a:r>
            <a:r>
              <a:rPr lang="fa-IR" sz="3000" b="1" dirty="0" smtClean="0">
                <a:solidFill>
                  <a:srgbClr val="2A5400"/>
                </a:solidFill>
                <a:cs typeface="B Titr" pitchFamily="2" charset="-78"/>
              </a:rPr>
              <a:t>گرايی؛</a:t>
            </a:r>
            <a:endParaRPr lang="en-US" sz="3000" b="1" dirty="0" smtClean="0">
              <a:solidFill>
                <a:srgbClr val="2A5400"/>
              </a:solidFill>
              <a:cs typeface="B Titr" pitchFamily="2" charset="-78"/>
            </a:endParaRPr>
          </a:p>
          <a:p>
            <a:pPr algn="r" rtl="1"/>
            <a:r>
              <a:rPr lang="fa-IR" sz="3000" b="1" dirty="0" smtClean="0">
                <a:solidFill>
                  <a:srgbClr val="2A5400"/>
                </a:solidFill>
                <a:cs typeface="B Titr" pitchFamily="2" charset="-78"/>
              </a:rPr>
              <a:t> </a:t>
            </a:r>
            <a:r>
              <a:rPr lang="fa-IR" sz="2900" b="1" dirty="0" smtClean="0">
                <a:solidFill>
                  <a:srgbClr val="2A5400"/>
                </a:solidFill>
                <a:cs typeface="B Titr" pitchFamily="2" charset="-78"/>
              </a:rPr>
              <a:t>افزودن مواد محلول کنترل کننده باروری به منابع آب </a:t>
            </a:r>
            <a:r>
              <a:rPr lang="fa-IR" sz="2900" b="1" dirty="0" smtClean="0">
                <a:solidFill>
                  <a:srgbClr val="2A5400"/>
                </a:solidFill>
                <a:cs typeface="B Titr" pitchFamily="2" charset="-78"/>
              </a:rPr>
              <a:t>شهری</a:t>
            </a:r>
            <a:endParaRPr lang="en-US" sz="2900" b="1" dirty="0" smtClean="0">
              <a:solidFill>
                <a:srgbClr val="2A5400"/>
              </a:solidFill>
              <a:cs typeface="B Titr" pitchFamily="2" charset="-78"/>
            </a:endParaRPr>
          </a:p>
          <a:p>
            <a:pPr algn="r" rtl="1"/>
            <a:r>
              <a:rPr lang="fa-IR" sz="3000" b="1" dirty="0" smtClean="0">
                <a:solidFill>
                  <a:srgbClr val="2A5400"/>
                </a:solidFill>
                <a:cs typeface="B Titr" pitchFamily="2" charset="-78"/>
              </a:rPr>
              <a:t>تشويق </a:t>
            </a:r>
            <a:r>
              <a:rPr lang="fa-IR" sz="3000" b="1" dirty="0" smtClean="0">
                <a:solidFill>
                  <a:srgbClr val="2A5400"/>
                </a:solidFill>
                <a:cs typeface="B Titr" pitchFamily="2" charset="-78"/>
              </a:rPr>
              <a:t>زنان به کار </a:t>
            </a:r>
            <a:r>
              <a:rPr lang="en-US" sz="3000" b="1" dirty="0" smtClean="0">
                <a:solidFill>
                  <a:srgbClr val="2A5400"/>
                </a:solidFill>
                <a:cs typeface="B Titr" pitchFamily="2" charset="-78"/>
              </a:rPr>
              <a:t>   </a:t>
            </a:r>
            <a:r>
              <a:rPr lang="fa-IR" sz="3000" b="1" dirty="0" smtClean="0">
                <a:solidFill>
                  <a:schemeClr val="accent3">
                    <a:lumMod val="50000"/>
                  </a:schemeClr>
                </a:solidFill>
                <a:cs typeface="B Titr" pitchFamily="2" charset="-78"/>
              </a:rPr>
              <a:t>کاهش </a:t>
            </a:r>
            <a:r>
              <a:rPr lang="fa-IR" sz="3000" b="1" dirty="0" smtClean="0">
                <a:solidFill>
                  <a:schemeClr val="accent3">
                    <a:lumMod val="50000"/>
                  </a:schemeClr>
                </a:solidFill>
                <a:cs typeface="B Titr" pitchFamily="2" charset="-78"/>
              </a:rPr>
              <a:t>داده شده </a:t>
            </a:r>
            <a:r>
              <a:rPr lang="fa-IR" sz="3000" b="1" dirty="0" smtClean="0">
                <a:solidFill>
                  <a:schemeClr val="accent3">
                    <a:lumMod val="50000"/>
                  </a:schemeClr>
                </a:solidFill>
                <a:cs typeface="B Titr" pitchFamily="2" charset="-78"/>
              </a:rPr>
              <a:t>است</a:t>
            </a:r>
            <a:r>
              <a:rPr lang="en-US" sz="3000" b="1" dirty="0" smtClean="0">
                <a:solidFill>
                  <a:schemeClr val="accent3">
                    <a:lumMod val="50000"/>
                  </a:schemeClr>
                </a:solidFill>
                <a:cs typeface="B Titr" pitchFamily="2" charset="-78"/>
              </a:rPr>
              <a:t>.</a:t>
            </a:r>
            <a:endParaRPr lang="en-US" sz="3000" dirty="0" smtClean="0">
              <a:solidFill>
                <a:schemeClr val="accent3">
                  <a:lumMod val="50000"/>
                </a:schemeClr>
              </a:solidFill>
              <a:cs typeface="B Titr" pitchFamily="2" charset="-78"/>
            </a:endParaRPr>
          </a:p>
          <a:p>
            <a:pPr algn="r" rtl="1"/>
            <a:endParaRPr lang="en-US" sz="3000" dirty="0">
              <a:cs typeface="B Titr" pitchFamily="2" charset="-78"/>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2"/>
          </p:nvPr>
        </p:nvSpPr>
        <p:spPr>
          <a:xfrm>
            <a:off x="3429000" y="1371600"/>
            <a:ext cx="5257800" cy="4800600"/>
          </a:xfrm>
        </p:spPr>
        <p:txBody>
          <a:bodyPr>
            <a:normAutofit fontScale="92500" lnSpcReduction="20000"/>
          </a:bodyPr>
          <a:lstStyle/>
          <a:p>
            <a:pPr marL="0" indent="0" algn="r" rtl="1">
              <a:buClr>
                <a:schemeClr val="accent6">
                  <a:lumMod val="75000"/>
                </a:schemeClr>
              </a:buClr>
              <a:buFont typeface="Wingdings" pitchFamily="2" charset="2"/>
              <a:buChar char="q"/>
            </a:pPr>
            <a:r>
              <a:rPr lang="fa-IR" dirty="0" smtClean="0">
                <a:solidFill>
                  <a:srgbClr val="360036"/>
                </a:solidFill>
                <a:cs typeface="B Titr" pitchFamily="2" charset="-78"/>
              </a:rPr>
              <a:t> </a:t>
            </a:r>
            <a:r>
              <a:rPr lang="fa-IR" sz="2900" dirty="0" smtClean="0">
                <a:solidFill>
                  <a:srgbClr val="4C216D"/>
                </a:solidFill>
                <a:cs typeface="B Titr" pitchFamily="2" charset="-78"/>
              </a:rPr>
              <a:t>تاكيد بر توجه مسئولان نظام به مقوله كثرت جمعيت،‌خصوصا جوانان يه عنوان يكي از عوامل تاثر گذار در كسب اعتبار جهاني. </a:t>
            </a:r>
          </a:p>
          <a:p>
            <a:pPr marL="0" indent="0" algn="r" rtl="1">
              <a:buClr>
                <a:schemeClr val="accent6">
                  <a:lumMod val="75000"/>
                </a:schemeClr>
              </a:buClr>
              <a:buNone/>
            </a:pPr>
            <a:endParaRPr lang="fa-IR" sz="2900" dirty="0" smtClean="0">
              <a:solidFill>
                <a:srgbClr val="4C216D"/>
              </a:solidFill>
              <a:cs typeface="B Titr" pitchFamily="2" charset="-78"/>
            </a:endParaRPr>
          </a:p>
          <a:p>
            <a:pPr marL="0" indent="0" algn="r" rtl="1">
              <a:buClr>
                <a:schemeClr val="accent6">
                  <a:lumMod val="75000"/>
                </a:schemeClr>
              </a:buClr>
              <a:buFont typeface="Wingdings" pitchFamily="2" charset="2"/>
              <a:buChar char="q"/>
            </a:pPr>
            <a:r>
              <a:rPr lang="fa-IR" sz="2900" dirty="0" smtClean="0">
                <a:solidFill>
                  <a:srgbClr val="4C216D"/>
                </a:solidFill>
                <a:cs typeface="B Titr" pitchFamily="2" charset="-78"/>
              </a:rPr>
              <a:t>  در نظر گرفتن جمعيت جوان به عنوان يكي از عوامل مهم شكست دشمن در دفاع مقدس و به عنوان يك فرصت در آينده.</a:t>
            </a:r>
          </a:p>
          <a:p>
            <a:pPr marL="0" indent="0" algn="r" rtl="1">
              <a:buClr>
                <a:schemeClr val="accent6">
                  <a:lumMod val="75000"/>
                </a:schemeClr>
              </a:buClr>
              <a:buFont typeface="Wingdings" pitchFamily="2" charset="2"/>
              <a:buChar char="q"/>
            </a:pPr>
            <a:endParaRPr lang="fa-IR" sz="2900" dirty="0" smtClean="0">
              <a:solidFill>
                <a:srgbClr val="4C216D"/>
              </a:solidFill>
              <a:cs typeface="B Titr" pitchFamily="2" charset="-78"/>
            </a:endParaRPr>
          </a:p>
          <a:p>
            <a:pPr marL="0" indent="0" algn="r" rtl="1">
              <a:buClr>
                <a:schemeClr val="accent6">
                  <a:lumMod val="75000"/>
                </a:schemeClr>
              </a:buClr>
              <a:buFont typeface="Wingdings" pitchFamily="2" charset="2"/>
              <a:buChar char="q"/>
            </a:pPr>
            <a:r>
              <a:rPr lang="fa-IR" sz="2900" dirty="0" smtClean="0">
                <a:solidFill>
                  <a:srgbClr val="4C216D"/>
                </a:solidFill>
                <a:cs typeface="B Titr" pitchFamily="2" charset="-78"/>
              </a:rPr>
              <a:t>  نيروي انساني كارآمد و با استعداد، اين جمعيت عظيم مسلمانان با اين بازار بزرگ مصرف، همه وسوسه كننده ي قدرت هاي استكباري. </a:t>
            </a:r>
          </a:p>
          <a:p>
            <a:endParaRPr lang="en-US" dirty="0">
              <a:solidFill>
                <a:srgbClr val="360036"/>
              </a:solidFill>
            </a:endParaRPr>
          </a:p>
        </p:txBody>
      </p:sp>
      <p:sp>
        <p:nvSpPr>
          <p:cNvPr id="4" name="Title 3"/>
          <p:cNvSpPr>
            <a:spLocks noGrp="1"/>
          </p:cNvSpPr>
          <p:nvPr>
            <p:ph type="title"/>
          </p:nvPr>
        </p:nvSpPr>
        <p:spPr/>
        <p:txBody>
          <a:bodyPr>
            <a:normAutofit fontScale="90000"/>
          </a:bodyPr>
          <a:lstStyle/>
          <a:p>
            <a:r>
              <a:rPr lang="fa-IR" dirty="0" smtClean="0">
                <a:solidFill>
                  <a:srgbClr val="58267E"/>
                </a:solidFill>
                <a:cs typeface="B Titr" pitchFamily="2" charset="-78"/>
              </a:rPr>
              <a:t>بيانات مقام مععظم رهبري در موضوع جمعيت</a:t>
            </a:r>
            <a:endParaRPr lang="en-US" dirty="0"/>
          </a:p>
        </p:txBody>
      </p:sp>
      <p:pic>
        <p:nvPicPr>
          <p:cNvPr id="5" name="Picture 9" descr="nckte4hin36hb2cejy6"/>
          <p:cNvPicPr>
            <a:picLocks noGrp="1" noChangeAspect="1" noChangeArrowheads="1"/>
          </p:cNvPicPr>
          <p:nvPr>
            <p:ph sz="half" idx="1"/>
          </p:nvPr>
        </p:nvPicPr>
        <p:blipFill>
          <a:blip r:embed="rId2"/>
          <a:srcRect/>
          <a:stretch>
            <a:fillRect/>
          </a:stretch>
        </p:blipFill>
        <p:spPr>
          <a:xfrm>
            <a:off x="533401" y="1447800"/>
            <a:ext cx="2438399" cy="4525962"/>
          </a:xfrm>
          <a:prstGeom prst="rect">
            <a:avLst/>
          </a:prstGeom>
          <a:ln w="190500" cap="sq">
            <a:solidFill>
              <a:srgbClr val="F29B6A"/>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762000"/>
            <a:ext cx="8229600" cy="5245291"/>
          </a:xfrm>
        </p:spPr>
        <p:txBody>
          <a:bodyPr>
            <a:noAutofit/>
          </a:bodyPr>
          <a:lstStyle/>
          <a:p>
            <a:pPr algn="ctr" rtl="1">
              <a:buNone/>
            </a:pPr>
            <a:r>
              <a:rPr lang="fa-IR" sz="3200" dirty="0" smtClean="0">
                <a:solidFill>
                  <a:srgbClr val="3333CC"/>
                </a:solidFill>
                <a:cs typeface="B Titr" pitchFamily="2" charset="-78"/>
              </a:rPr>
              <a:t>بخشي از ديدگاههاي آمريكا در خصوص ارتباط با سازمانهاي بين المللي</a:t>
            </a:r>
            <a:r>
              <a:rPr lang="fa-IR" sz="3200" dirty="0" smtClean="0">
                <a:cs typeface="B Titr" pitchFamily="2" charset="-78"/>
              </a:rPr>
              <a:t> </a:t>
            </a:r>
          </a:p>
          <a:p>
            <a:pPr algn="r" rtl="1">
              <a:buFont typeface="Wingdings" pitchFamily="2" charset="2"/>
              <a:buChar char="Ø"/>
            </a:pPr>
            <a:r>
              <a:rPr lang="fa-IR" sz="2800" dirty="0" smtClean="0">
                <a:cs typeface="B Titr" pitchFamily="2" charset="-78"/>
              </a:rPr>
              <a:t>آمريکا از مردم خود حمايت خواهد کرد و شکوفايي خود را بدون در نظر گرفتن ملتي ديگر پيگيري خواهد کرد، اما ما منافعي در نظم جهاني پايدار و عادلانه داريم که مي تواند اقدام جمعي در مواجهه با چالشهاي مشترک را ترغيب کند.</a:t>
            </a:r>
          </a:p>
          <a:p>
            <a:pPr algn="r" rtl="1">
              <a:buFont typeface="Wingdings" pitchFamily="2" charset="2"/>
              <a:buChar char="Ø"/>
            </a:pPr>
            <a:r>
              <a:rPr lang="fa-IR" sz="2800" dirty="0" smtClean="0">
                <a:cs typeface="B Titr" pitchFamily="2" charset="-78"/>
              </a:rPr>
              <a:t> اين نظم بين المللي از تلاشهاي ما براي پيشبرد امنيت، شکوفايي و ارزش هاي جهاني حمايت خواهد کرد.</a:t>
            </a:r>
          </a:p>
          <a:p>
            <a:pPr algn="r" rtl="1">
              <a:buFont typeface="Wingdings" pitchFamily="2" charset="2"/>
              <a:buChar char="Ø"/>
            </a:pPr>
            <a:r>
              <a:rPr lang="fa-IR" sz="2800" dirty="0" smtClean="0">
                <a:cs typeface="B Titr" pitchFamily="2" charset="-78"/>
              </a:rPr>
              <a:t> اين نظام همچنين نهايت آن چيزي است که ما به دنبالش هستيم. زيرا بدون چنين نظام بين المللي، بي ثباتي و بي نظمي امنيت جهاني را تضعيف خواهند کرد.</a:t>
            </a:r>
          </a:p>
          <a:p>
            <a:pPr algn="r" rtl="1">
              <a:buFontTx/>
              <a:buChar char="-"/>
            </a:pPr>
            <a:endParaRPr lang="fa-IR" sz="2800" dirty="0" smtClean="0">
              <a:cs typeface="B Titr" pitchFamily="2" charset="-78"/>
            </a:endParaRPr>
          </a:p>
          <a:p>
            <a:pPr algn="r" rtl="1">
              <a:buFontTx/>
              <a:buChar char="-"/>
            </a:pPr>
            <a:r>
              <a:rPr lang="fa-IR" sz="2800" dirty="0" smtClean="0">
                <a:cs typeface="B Titr" pitchFamily="2" charset="-78"/>
              </a:rPr>
              <a:t> </a:t>
            </a:r>
            <a:endParaRPr lang="en-US" sz="2800" dirty="0">
              <a:cs typeface="B Titr" pitchFamily="2" charset="-78"/>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685799"/>
            <a:ext cx="8321040" cy="5212080"/>
          </a:xfrm>
        </p:spPr>
        <p:txBody>
          <a:bodyPr>
            <a:normAutofit fontScale="92500" lnSpcReduction="10000"/>
          </a:bodyPr>
          <a:lstStyle/>
          <a:p>
            <a:pPr algn="r" rtl="1">
              <a:buFont typeface="Wingdings" pitchFamily="2" charset="2"/>
              <a:buChar char="Ø"/>
            </a:pPr>
            <a:r>
              <a:rPr lang="fa-IR" sz="2800" b="1" dirty="0" smtClean="0">
                <a:cs typeface="B Titr" pitchFamily="2" charset="-78"/>
              </a:rPr>
              <a:t>نهادهاي بين المللي – در راس آنها </a:t>
            </a:r>
            <a:r>
              <a:rPr lang="fa-IR" sz="2800" b="1" dirty="0" smtClean="0">
                <a:solidFill>
                  <a:srgbClr val="0070C0"/>
                </a:solidFill>
                <a:cs typeface="B Titr" pitchFamily="2" charset="-78"/>
              </a:rPr>
              <a:t>سازمان پيمان آتلانتيک شمالي (ناتو) </a:t>
            </a:r>
            <a:r>
              <a:rPr lang="fa-IR" sz="2800" b="1" dirty="0" smtClean="0">
                <a:cs typeface="B Titr" pitchFamily="2" charset="-78"/>
              </a:rPr>
              <a:t>و</a:t>
            </a:r>
            <a:r>
              <a:rPr lang="fa-IR" sz="2800" b="1" dirty="0" smtClean="0">
                <a:solidFill>
                  <a:srgbClr val="00B0F0"/>
                </a:solidFill>
                <a:cs typeface="B Titr" pitchFamily="2" charset="-78"/>
              </a:rPr>
              <a:t> </a:t>
            </a:r>
            <a:r>
              <a:rPr lang="fa-IR" sz="2800" b="1" dirty="0" smtClean="0">
                <a:solidFill>
                  <a:srgbClr val="0070C0"/>
                </a:solidFill>
                <a:cs typeface="B Titr" pitchFamily="2" charset="-78"/>
              </a:rPr>
              <a:t>سازمان ملل متحد</a:t>
            </a:r>
            <a:r>
              <a:rPr lang="fa-IR" sz="2800" b="1" dirty="0" smtClean="0">
                <a:cs typeface="B Titr" pitchFamily="2" charset="-78"/>
              </a:rPr>
              <a:t>، در مرکز تمرکز ما از اواسط قرن بيستم بوده اند.</a:t>
            </a:r>
          </a:p>
          <a:p>
            <a:pPr algn="r" rtl="1">
              <a:buFont typeface="Wingdings" pitchFamily="2" charset="2"/>
              <a:buChar char="Ø"/>
            </a:pPr>
            <a:r>
              <a:rPr lang="fa-IR" sz="2800" dirty="0" smtClean="0">
                <a:cs typeface="B Titr" pitchFamily="2" charset="-78"/>
              </a:rPr>
              <a:t> با اين حال، معماري بين المللي که بعد از جنگ جهاني دوم ايجاد شده در حال خم شدن زير بار تهديدات جديد است و از قابليت ما براي استفاده از فرصت هاي جديد مي کاهد.</a:t>
            </a:r>
          </a:p>
          <a:p>
            <a:pPr algn="r" rtl="1">
              <a:buFont typeface="Wingdings" pitchFamily="2" charset="2"/>
              <a:buChar char="Ø"/>
            </a:pPr>
            <a:r>
              <a:rPr lang="fa-IR" sz="2800" dirty="0" smtClean="0">
                <a:cs typeface="B Titr" pitchFamily="2" charset="-78"/>
              </a:rPr>
              <a:t> از اين رو آنچه نياز است؛ </a:t>
            </a:r>
          </a:p>
          <a:p>
            <a:pPr algn="r" rtl="1">
              <a:buFont typeface="Wingdings" pitchFamily="2" charset="2"/>
              <a:buChar char="Ø"/>
            </a:pPr>
            <a:r>
              <a:rPr lang="fa-IR" sz="2800" dirty="0" smtClean="0">
                <a:cs typeface="B Titr" pitchFamily="2" charset="-78"/>
              </a:rPr>
              <a:t>آرايش مجدد اقدامات ملي و نهادهاي بين المللي براساس منافع مشترک و اولويت بندي كشورهاي داراي منافع </a:t>
            </a:r>
            <a:r>
              <a:rPr lang="fa-IR" sz="2800" b="1" dirty="0" smtClean="0">
                <a:cs typeface="B Titr" pitchFamily="2" charset="-78"/>
              </a:rPr>
              <a:t>مشترك ؛</a:t>
            </a:r>
            <a:r>
              <a:rPr lang="fa-IR" sz="2800" dirty="0" smtClean="0">
                <a:cs typeface="B Titr" pitchFamily="2" charset="-78"/>
              </a:rPr>
              <a:t> </a:t>
            </a:r>
          </a:p>
          <a:p>
            <a:pPr algn="r" rtl="1">
              <a:buFont typeface="Wingdings" pitchFamily="2" charset="2"/>
              <a:buChar char="Ø"/>
            </a:pPr>
            <a:r>
              <a:rPr lang="fa-IR" sz="2800" dirty="0" smtClean="0">
                <a:cs typeface="B Titr" pitchFamily="2" charset="-78"/>
              </a:rPr>
              <a:t>محروم كردن كشورهايي كه معيارهاي بين الملي را ناديده مي گيرند يا به صورت مستقل عمل مي كنند و </a:t>
            </a:r>
          </a:p>
          <a:p>
            <a:pPr algn="r" rtl="1">
              <a:buFont typeface="Wingdings" pitchFamily="2" charset="2"/>
              <a:buChar char="Ø"/>
            </a:pPr>
            <a:r>
              <a:rPr lang="fa-IR" sz="2800" dirty="0" smtClean="0">
                <a:cs typeface="B Titr" pitchFamily="2" charset="-78"/>
              </a:rPr>
              <a:t>هيچ نظم بين المللي اي نمي تواند به تنهايي از سوي مؤسسات بين المللي مورد حمايت قرار گيرد.</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914400"/>
            <a:ext cx="8229600" cy="5092891"/>
          </a:xfrm>
        </p:spPr>
        <p:txBody>
          <a:bodyPr>
            <a:normAutofit fontScale="92500"/>
          </a:bodyPr>
          <a:lstStyle/>
          <a:p>
            <a:pPr algn="r" rtl="1">
              <a:buNone/>
            </a:pPr>
            <a:r>
              <a:rPr lang="fa-IR" sz="3600" dirty="0" smtClean="0">
                <a:solidFill>
                  <a:srgbClr val="3333CC"/>
                </a:solidFill>
                <a:cs typeface="B Titr" pitchFamily="2" charset="-78"/>
              </a:rPr>
              <a:t>   جلب ائتلاف هاي قوي:‌</a:t>
            </a:r>
          </a:p>
          <a:p>
            <a:pPr algn="r" rtl="1">
              <a:buFont typeface="Wingdings" pitchFamily="2" charset="2"/>
              <a:buChar char="Ø"/>
            </a:pPr>
            <a:r>
              <a:rPr lang="fa-IR" sz="3600" dirty="0" smtClean="0">
                <a:solidFill>
                  <a:srgbClr val="3333CC"/>
                </a:solidFill>
                <a:cs typeface="B Titr" pitchFamily="2" charset="-78"/>
              </a:rPr>
              <a:t> </a:t>
            </a:r>
            <a:r>
              <a:rPr lang="fa-IR" sz="3600" dirty="0" smtClean="0">
                <a:cs typeface="B Titr" pitchFamily="2" charset="-78"/>
              </a:rPr>
              <a:t>اصول بنيادي آمريکا، امنيت منطقه اي و جهاني جزئي از روابط آمريکا با متحدانش باقي خواهند ماند و </a:t>
            </a:r>
            <a:r>
              <a:rPr lang="fa-IR" sz="3600" b="1" dirty="0" smtClean="0">
                <a:cs typeface="B Titr" pitchFamily="2" charset="-78"/>
              </a:rPr>
              <a:t>تعهد ما به امنيت اين متحدان قابل تزلزل نيست.</a:t>
            </a:r>
          </a:p>
          <a:p>
            <a:pPr algn="r" rtl="1">
              <a:buFont typeface="Wingdings" pitchFamily="2" charset="2"/>
              <a:buChar char="Ø"/>
            </a:pPr>
            <a:r>
              <a:rPr lang="fa-IR" sz="3600" dirty="0" smtClean="0">
                <a:cs typeface="B Titr" pitchFamily="2" charset="-78"/>
              </a:rPr>
              <a:t> اين روابط بايد بطور مرتب ترويج شوند نه به اين خاطر که آنها در زمره اهداف لاينفک امنيت ملي و منافع آمريکا باشند بلکه به اين خاطر که اين روابط براي امنيت جمعي ما از اصول اساسي است.</a:t>
            </a:r>
            <a:endParaRPr lang="en-US" sz="3600" dirty="0">
              <a:cs typeface="B Titr" pitchFamily="2" charset="-78"/>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838200"/>
            <a:ext cx="8229600" cy="5169091"/>
          </a:xfrm>
        </p:spPr>
        <p:txBody>
          <a:bodyPr>
            <a:normAutofit/>
          </a:bodyPr>
          <a:lstStyle/>
          <a:p>
            <a:pPr algn="r" rtl="1">
              <a:buNone/>
            </a:pPr>
            <a:r>
              <a:rPr lang="fa-IR" sz="3200" dirty="0" smtClean="0">
                <a:solidFill>
                  <a:srgbClr val="3333CC"/>
                </a:solidFill>
                <a:cs typeface="B Titr" pitchFamily="2" charset="-78"/>
              </a:rPr>
              <a:t>    ائتلاف ها باعث چند برابر شدن قدرت مي شوند:</a:t>
            </a:r>
          </a:p>
          <a:p>
            <a:pPr algn="r" rtl="1">
              <a:buFont typeface="Wingdings" pitchFamily="2" charset="2"/>
              <a:buChar char="Ø"/>
            </a:pPr>
            <a:r>
              <a:rPr lang="fa-IR" sz="3200" dirty="0" smtClean="0">
                <a:cs typeface="B Titr" pitchFamily="2" charset="-78"/>
              </a:rPr>
              <a:t> از طريق همکاري و هماهنگي چند مليتي، جمع اقدامات ما همواره بزرگتر از موقعي خواهد بود که ما به تنهايي دست به عمل مي شويم. </a:t>
            </a:r>
          </a:p>
          <a:p>
            <a:pPr algn="r" rtl="1">
              <a:buFont typeface="Wingdings" pitchFamily="2" charset="2"/>
              <a:buChar char="Ø"/>
            </a:pPr>
            <a:r>
              <a:rPr lang="fa-IR" sz="3200" dirty="0" smtClean="0">
                <a:cs typeface="B Titr" pitchFamily="2" charset="-78"/>
              </a:rPr>
              <a:t>ما به حفظ ظرفيت ها براي دفاع از اتحاد عليه تهديدات قديمي و جديد ادامه خواهيم داد. </a:t>
            </a:r>
          </a:p>
          <a:p>
            <a:pPr algn="r" rtl="1">
              <a:buFont typeface="Wingdings" pitchFamily="2" charset="2"/>
              <a:buChar char="Ø"/>
            </a:pPr>
            <a:r>
              <a:rPr lang="fa-IR" sz="3200" b="1" dirty="0" smtClean="0">
                <a:cs typeface="B Titr" pitchFamily="2" charset="-78"/>
              </a:rPr>
              <a:t>ما همچنين به رايزني نزديک با متحدان خود به علاوه شرکاء و سازمان هاي نوظهور ادامه خواهيم داد تا بتوانيم همکاري خود را از نو احياء و توسعه بخشيده و به اهداف عمومي خود دست پيدا کنيم</a:t>
            </a:r>
            <a:r>
              <a:rPr lang="fa-IR" sz="3200" dirty="0" smtClean="0">
                <a:cs typeface="B Titr" pitchFamily="2" charset="-78"/>
              </a:rPr>
              <a:t>.</a:t>
            </a:r>
            <a:endParaRPr lang="en-US" sz="3200" dirty="0">
              <a:cs typeface="B Titr" pitchFamily="2" charset="-78"/>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990600"/>
            <a:ext cx="8229600" cy="5016691"/>
          </a:xfrm>
        </p:spPr>
        <p:txBody>
          <a:bodyPr>
            <a:normAutofit/>
          </a:bodyPr>
          <a:lstStyle/>
          <a:p>
            <a:pPr algn="r" rtl="1">
              <a:buFont typeface="Wingdings" pitchFamily="2" charset="2"/>
              <a:buChar char="Ø"/>
            </a:pPr>
            <a:r>
              <a:rPr lang="fa-IR" sz="3600" dirty="0" smtClean="0">
                <a:cs typeface="B Titr" pitchFamily="2" charset="-78"/>
              </a:rPr>
              <a:t>با وجود آن که ما (امريكا) و هم پيمانان و شرکاي ما ممکن است گاهي اوقات درباره موضوعات خاص اتفاق نظر نداشته باشيم،</a:t>
            </a:r>
          </a:p>
          <a:p>
            <a:pPr algn="r" rtl="1">
              <a:buFont typeface="Wingdings" pitchFamily="2" charset="2"/>
              <a:buChar char="Ø"/>
            </a:pPr>
            <a:endParaRPr lang="fa-IR" sz="3600" dirty="0" smtClean="0">
              <a:cs typeface="B Titr" pitchFamily="2" charset="-78"/>
            </a:endParaRPr>
          </a:p>
          <a:p>
            <a:pPr algn="r" rtl="1">
              <a:buFont typeface="Wingdings" pitchFamily="2" charset="2"/>
              <a:buChar char="Ø"/>
            </a:pPr>
            <a:r>
              <a:rPr lang="fa-IR" sz="3600" dirty="0" smtClean="0">
                <a:cs typeface="B Titr" pitchFamily="2" charset="-78"/>
              </a:rPr>
              <a:t> اما ما براساس احترام متقابل، به گونه اي عمل خواهيم کرد که نظمي بين المللي را تقويت سازيم تا براي همه بازيگران مسئوليت پذير بين المللي مفيد باشد.</a:t>
            </a:r>
            <a:endParaRPr lang="en-US" sz="3600" dirty="0" smtClean="0">
              <a:cs typeface="B Titr" pitchFamily="2" charset="-78"/>
            </a:endParaRPr>
          </a:p>
          <a:p>
            <a:endParaRPr lang="en-US" sz="3600" dirty="0">
              <a:cs typeface="B Titr" pitchFamily="2" charset="-78"/>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0" y="838200"/>
            <a:ext cx="7772400" cy="3657600"/>
          </a:xfrm>
          <a:ln>
            <a:solidFill>
              <a:schemeClr val="accent3">
                <a:lumMod val="60000"/>
                <a:lumOff val="40000"/>
              </a:schemeClr>
            </a:solidFill>
          </a:ln>
          <a:effectLst>
            <a:outerShdw blurRad="50800" dist="50800" dir="5400000" algn="ctr" rotWithShape="0">
              <a:schemeClr val="accent3"/>
            </a:outerShdw>
          </a:effectLst>
          <a:scene3d>
            <a:camera prst="obliqueTopLeft"/>
            <a:lightRig rig="threePt" dir="t"/>
          </a:scene3d>
          <a:sp3d/>
        </p:spPr>
        <p:style>
          <a:lnRef idx="2">
            <a:schemeClr val="accent2"/>
          </a:lnRef>
          <a:fillRef idx="1">
            <a:schemeClr val="lt1"/>
          </a:fillRef>
          <a:effectRef idx="0">
            <a:schemeClr val="accent2"/>
          </a:effectRef>
          <a:fontRef idx="minor">
            <a:schemeClr val="dk1"/>
          </a:fontRef>
        </p:style>
        <p:txBody>
          <a:bodyPr>
            <a:normAutofit fontScale="90000"/>
            <a:scene3d>
              <a:camera prst="orthographicFront"/>
              <a:lightRig rig="soft" dir="t"/>
            </a:scene3d>
            <a:sp3d prstMaterial="softEdge">
              <a:bevelT w="25400" h="25400"/>
            </a:sp3d>
          </a:bodyPr>
          <a:lstStyle/>
          <a:p>
            <a:pPr algn="ctr" rtl="1"/>
            <a:r>
              <a:rPr lang="en-US" dirty="0" smtClean="0">
                <a:effectLst>
                  <a:glow rad="101600">
                    <a:schemeClr val="accent3">
                      <a:lumMod val="40000"/>
                      <a:lumOff val="60000"/>
                      <a:alpha val="60000"/>
                    </a:schemeClr>
                  </a:glow>
                  <a:outerShdw blurRad="31750" dist="25400" dir="5400000" algn="tl" rotWithShape="0">
                    <a:srgbClr val="000000">
                      <a:alpha val="25000"/>
                    </a:srgbClr>
                  </a:outerShdw>
                </a:effectLst>
                <a:cs typeface="B Titr" pitchFamily="2" charset="-78"/>
              </a:rPr>
              <a:t>“</a:t>
            </a:r>
            <a:r>
              <a:rPr lang="fa-IR" dirty="0" smtClean="0">
                <a:ln>
                  <a:solidFill>
                    <a:schemeClr val="accent3">
                      <a:lumMod val="40000"/>
                      <a:lumOff val="60000"/>
                    </a:schemeClr>
                  </a:solidFill>
                </a:ln>
                <a:solidFill>
                  <a:schemeClr val="accent6">
                    <a:lumMod val="75000"/>
                  </a:schemeClr>
                </a:solidFill>
                <a:effectLst>
                  <a:glow rad="101600">
                    <a:schemeClr val="accent3">
                      <a:lumMod val="40000"/>
                      <a:lumOff val="60000"/>
                      <a:alpha val="60000"/>
                    </a:schemeClr>
                  </a:glow>
                  <a:outerShdw blurRad="31750" dist="25400" dir="5400000" algn="tl" rotWithShape="0">
                    <a:srgbClr val="000000">
                      <a:alpha val="25000"/>
                    </a:srgbClr>
                  </a:outerShdw>
                </a:effectLst>
                <a:cs typeface="B Titr" pitchFamily="2" charset="-78"/>
              </a:rPr>
              <a:t>دکترين امنيت ملي آمريکا </a:t>
            </a:r>
            <a:r>
              <a:rPr lang="en-US" dirty="0" smtClean="0">
                <a:effectLst>
                  <a:glow rad="101600">
                    <a:schemeClr val="accent1">
                      <a:lumMod val="20000"/>
                      <a:lumOff val="80000"/>
                      <a:alpha val="60000"/>
                    </a:schemeClr>
                  </a:glow>
                  <a:outerShdw blurRad="31750" dist="25400" dir="5400000" algn="tl" rotWithShape="0">
                    <a:srgbClr val="000000">
                      <a:alpha val="25000"/>
                    </a:srgbClr>
                  </a:outerShdw>
                </a:effectLst>
                <a:cs typeface="B Titr" pitchFamily="2" charset="-78"/>
              </a:rPr>
              <a:t>“</a:t>
            </a:r>
            <a:r>
              <a:rPr lang="fa-IR" dirty="0" smtClean="0">
                <a:effectLst>
                  <a:glow rad="101600">
                    <a:schemeClr val="accent1">
                      <a:lumMod val="20000"/>
                      <a:lumOff val="80000"/>
                      <a:alpha val="60000"/>
                    </a:schemeClr>
                  </a:glow>
                  <a:outerShdw blurRad="31750" dist="25400" dir="5400000" algn="tl" rotWithShape="0">
                    <a:srgbClr val="000000">
                      <a:alpha val="25000"/>
                    </a:srgbClr>
                  </a:outerShdw>
                </a:effectLst>
                <a:cs typeface="B Titr" pitchFamily="2" charset="-78"/>
              </a:rPr>
              <a:t>كه توسط مرکز عملياتهاي نظامي و غير نظامي آمريکا</a:t>
            </a:r>
            <a:r>
              <a:rPr lang="en-US" dirty="0" smtClean="0">
                <a:effectLst>
                  <a:glow rad="101600">
                    <a:schemeClr val="accent1">
                      <a:lumMod val="20000"/>
                      <a:lumOff val="80000"/>
                      <a:alpha val="60000"/>
                    </a:schemeClr>
                  </a:glow>
                  <a:outerShdw blurRad="31750" dist="25400" dir="5400000" algn="tl" rotWithShape="0">
                    <a:srgbClr val="000000">
                      <a:alpha val="25000"/>
                    </a:srgbClr>
                  </a:outerShdw>
                </a:effectLst>
                <a:cs typeface="B Titr" pitchFamily="2" charset="-78"/>
              </a:rPr>
              <a:t> </a:t>
            </a:r>
            <a:r>
              <a:rPr lang="fa-IR" dirty="0" smtClean="0">
                <a:effectLst>
                  <a:glow rad="101600">
                    <a:schemeClr val="accent1">
                      <a:lumMod val="20000"/>
                      <a:lumOff val="80000"/>
                      <a:alpha val="60000"/>
                    </a:schemeClr>
                  </a:glow>
                  <a:outerShdw blurRad="31750" dist="25400" dir="5400000" algn="tl" rotWithShape="0">
                    <a:srgbClr val="000000">
                      <a:alpha val="25000"/>
                    </a:srgbClr>
                  </a:outerShdw>
                </a:effectLst>
                <a:cs typeface="B Titr" pitchFamily="2" charset="-78"/>
              </a:rPr>
              <a:t>در سازمان </a:t>
            </a:r>
            <a:r>
              <a:rPr lang="fa-IR" dirty="0" smtClean="0">
                <a:solidFill>
                  <a:schemeClr val="accent6">
                    <a:lumMod val="75000"/>
                  </a:schemeClr>
                </a:solidFill>
                <a:effectLst>
                  <a:glow rad="101600">
                    <a:schemeClr val="accent1">
                      <a:lumMod val="20000"/>
                      <a:lumOff val="80000"/>
                      <a:alpha val="60000"/>
                    </a:schemeClr>
                  </a:glow>
                  <a:outerShdw blurRad="31750" dist="25400" dir="5400000" algn="tl" rotWithShape="0">
                    <a:srgbClr val="000000">
                      <a:alpha val="25000"/>
                    </a:srgbClr>
                  </a:outerShdw>
                </a:effectLst>
                <a:cs typeface="B Titr" pitchFamily="2" charset="-78"/>
              </a:rPr>
              <a:t>پنتاگون</a:t>
            </a:r>
            <a:r>
              <a:rPr lang="fa-IR" dirty="0" smtClean="0">
                <a:effectLst>
                  <a:glow rad="101600">
                    <a:schemeClr val="accent1">
                      <a:lumMod val="20000"/>
                      <a:lumOff val="80000"/>
                      <a:alpha val="60000"/>
                    </a:schemeClr>
                  </a:glow>
                  <a:outerShdw blurRad="31750" dist="25400" dir="5400000" algn="tl" rotWithShape="0">
                    <a:srgbClr val="000000">
                      <a:alpha val="25000"/>
                    </a:srgbClr>
                  </a:outerShdw>
                </a:effectLst>
                <a:cs typeface="B Titr" pitchFamily="2" charset="-78"/>
              </a:rPr>
              <a:t/>
            </a:r>
            <a:br>
              <a:rPr lang="fa-IR" dirty="0" smtClean="0">
                <a:effectLst>
                  <a:glow rad="101600">
                    <a:schemeClr val="accent1">
                      <a:lumMod val="20000"/>
                      <a:lumOff val="80000"/>
                      <a:alpha val="60000"/>
                    </a:schemeClr>
                  </a:glow>
                  <a:outerShdw blurRad="31750" dist="25400" dir="5400000" algn="tl" rotWithShape="0">
                    <a:srgbClr val="000000">
                      <a:alpha val="25000"/>
                    </a:srgbClr>
                  </a:outerShdw>
                </a:effectLst>
                <a:cs typeface="B Titr" pitchFamily="2" charset="-78"/>
              </a:rPr>
            </a:br>
            <a:r>
              <a:rPr lang="fa-IR" dirty="0" smtClean="0">
                <a:effectLst>
                  <a:glow rad="101600">
                    <a:schemeClr val="accent1">
                      <a:lumMod val="20000"/>
                      <a:lumOff val="80000"/>
                      <a:alpha val="60000"/>
                    </a:schemeClr>
                  </a:glow>
                  <a:outerShdw blurRad="31750" dist="25400" dir="5400000" algn="tl" rotWithShape="0">
                    <a:srgbClr val="000000">
                      <a:alpha val="25000"/>
                    </a:srgbClr>
                  </a:outerShdw>
                </a:effectLst>
                <a:cs typeface="B Titr" pitchFamily="2" charset="-78"/>
              </a:rPr>
              <a:t> تهيه شده است</a:t>
            </a:r>
            <a:br>
              <a:rPr lang="fa-IR" dirty="0" smtClean="0">
                <a:effectLst>
                  <a:glow rad="101600">
                    <a:schemeClr val="accent1">
                      <a:lumMod val="20000"/>
                      <a:lumOff val="80000"/>
                      <a:alpha val="60000"/>
                    </a:schemeClr>
                  </a:glow>
                  <a:outerShdw blurRad="31750" dist="25400" dir="5400000" algn="tl" rotWithShape="0">
                    <a:srgbClr val="000000">
                      <a:alpha val="25000"/>
                    </a:srgbClr>
                  </a:outerShdw>
                </a:effectLst>
                <a:cs typeface="B Titr" pitchFamily="2" charset="-78"/>
              </a:rPr>
            </a:br>
            <a:endParaRPr lang="en-US" dirty="0">
              <a:effectLst>
                <a:glow rad="101600">
                  <a:schemeClr val="accent1">
                    <a:lumMod val="20000"/>
                    <a:lumOff val="80000"/>
                    <a:alpha val="60000"/>
                  </a:schemeClr>
                </a:glow>
                <a:outerShdw blurRad="31750" dist="25400" dir="5400000" algn="tl" rotWithShape="0">
                  <a:srgbClr val="000000">
                    <a:alpha val="25000"/>
                  </a:srgbClr>
                </a:outerShdw>
              </a:effectLst>
              <a:cs typeface="B Titr" pitchFamily="2" charset="-78"/>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762000"/>
            <a:ext cx="8229600" cy="5245291"/>
          </a:xfrm>
        </p:spPr>
        <p:txBody>
          <a:bodyPr>
            <a:normAutofit/>
          </a:bodyPr>
          <a:lstStyle/>
          <a:p>
            <a:pPr algn="r" rtl="1">
              <a:buNone/>
            </a:pPr>
            <a:r>
              <a:rPr lang="fa-IR" sz="3200" b="1" dirty="0" smtClean="0">
                <a:solidFill>
                  <a:srgbClr val="3333CC"/>
                </a:solidFill>
                <a:cs typeface="B Titr" pitchFamily="2" charset="-78"/>
              </a:rPr>
              <a:t>   ايجاد ائتلاف گسترده تري از بازيگران براي پيشبرد ارزش هاي جهاني:</a:t>
            </a:r>
          </a:p>
          <a:p>
            <a:pPr algn="r" rtl="1">
              <a:buFont typeface="Wingdings" pitchFamily="2" charset="2"/>
              <a:buChar char="Ø"/>
            </a:pPr>
            <a:r>
              <a:rPr lang="fa-IR" sz="3200" dirty="0" smtClean="0">
                <a:cs typeface="B Titr" pitchFamily="2" charset="-78"/>
              </a:rPr>
              <a:t> ما در حال فعاليت براي کسب حمايت از دموکراسي، حاکميت قانون و حقوق بشر از طريق همکاري با ديگر دولت ها، سازمان هاي غيردولتي و مجموعه اي چندجانبه هستيم. </a:t>
            </a:r>
          </a:p>
          <a:p>
            <a:pPr algn="r" rtl="1">
              <a:buFont typeface="Wingdings" pitchFamily="2" charset="2"/>
              <a:buChar char="Ø"/>
            </a:pPr>
            <a:r>
              <a:rPr lang="fa-IR" sz="3200" dirty="0" smtClean="0">
                <a:cs typeface="B Titr" pitchFamily="2" charset="-78"/>
              </a:rPr>
              <a:t>ايالات متحده آمريکا متعهد به همکاري براي شکل دهي و تقويت موسسات و نهادهاي موجودي است که در اندازه ظرفيتهاي خود فعال نيستند مانند شوراي حقوق بشر سازمان ملل.</a:t>
            </a:r>
          </a:p>
          <a:p>
            <a:pPr algn="r" rtl="1">
              <a:buNone/>
            </a:pPr>
            <a:endParaRPr lang="en-US" sz="3200" dirty="0">
              <a:cs typeface="B Titr" pitchFamily="2" charset="-78"/>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762000"/>
            <a:ext cx="8229600" cy="5245291"/>
          </a:xfrm>
        </p:spPr>
        <p:txBody>
          <a:bodyPr>
            <a:noAutofit/>
          </a:bodyPr>
          <a:lstStyle/>
          <a:p>
            <a:pPr algn="r" rtl="1">
              <a:buNone/>
            </a:pPr>
            <a:r>
              <a:rPr lang="fa-IR" sz="3200" dirty="0" smtClean="0">
                <a:solidFill>
                  <a:srgbClr val="3333CC"/>
                </a:solidFill>
                <a:cs typeface="B Titr" pitchFamily="2" charset="-78"/>
              </a:rPr>
              <a:t>جمع فناوريهاي نوين و ارتقاي حق دسترسي به اطلاعات:</a:t>
            </a:r>
          </a:p>
          <a:p>
            <a:pPr algn="r" rtl="1">
              <a:buFont typeface="Wingdings" pitchFamily="2" charset="2"/>
              <a:buChar char="Ø"/>
            </a:pPr>
            <a:r>
              <a:rPr lang="fa-IR" sz="3200" dirty="0" smtClean="0">
                <a:cs typeface="B Titr" pitchFamily="2" charset="-78"/>
              </a:rPr>
              <a:t>ظهور فناوري هايي مانند اينترنت، شبکه هاي بي سيم، تلفن هاي هوشمند همراه، وسايل تحقيقات جنايي، ماهواره و تصويربرداري هوايي و زير ساخت هاي نهان هستيم  که فرصت هاي بالايي براي پيشبرد دموکراسي و حقوق بشر در اختيار مي گذارند. </a:t>
            </a:r>
          </a:p>
          <a:p>
            <a:pPr algn="r" rtl="1">
              <a:buFont typeface="Wingdings" pitchFamily="2" charset="2"/>
              <a:buChar char="Ø"/>
            </a:pPr>
            <a:r>
              <a:rPr lang="fa-IR" sz="3200" dirty="0" smtClean="0">
                <a:cs typeface="B Titr" pitchFamily="2" charset="-78"/>
              </a:rPr>
              <a:t>اين فناوري ها به جنبش هاي سياسي مردمي قدرت مي دهند و امکان اين امر را فراهم مي آورند تا تمرکز تقريباً ناگهاني بر موارد نقض حقوق بشر قرار گيرد و بسترهاي فزاينده براي آزادي بيان و ارتباطات بدون محدوديت در سراسر دنيا فراهم آيد.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762000"/>
            <a:ext cx="8229600" cy="5245291"/>
          </a:xfrm>
        </p:spPr>
        <p:txBody>
          <a:bodyPr/>
          <a:lstStyle/>
          <a:p>
            <a:pPr algn="r" rtl="1"/>
            <a:r>
              <a:rPr lang="fa-IR" sz="3600" dirty="0" smtClean="0">
                <a:cs typeface="B Titr" pitchFamily="2" charset="-78"/>
              </a:rPr>
              <a:t>ما از انتشار و استفاده از اين فناوري ها در راستاي تسهيل آزادي بيان، توسعه دسترسي آزاد به اطلاعات، شفافيت و پاسخگويي بيشتر حکومتها حمايت مي کنيم و با اعمال محدوديت ها در استفاده از اين فناوريها مقابله مي کنيم.</a:t>
            </a:r>
            <a:endParaRPr lang="en-US" sz="3600" dirty="0" smtClean="0">
              <a:cs typeface="B Titr" pitchFamily="2" charset="-78"/>
            </a:endParaRPr>
          </a:p>
          <a:p>
            <a:pPr algn="r" rtl="1"/>
            <a:r>
              <a:rPr lang="fa-IR" sz="3600" dirty="0" smtClean="0">
                <a:cs typeface="B Titr" pitchFamily="2" charset="-78"/>
              </a:rPr>
              <a:t> ما همچنين از اين فناوريها استفاده بهتري خواهيم کرد تا بطور کارآمدتري پيام خود را به جهانيان برسانيم. </a:t>
            </a:r>
            <a:endParaRPr lang="en-US" sz="3600" dirty="0" smtClean="0">
              <a:cs typeface="B Titr" pitchFamily="2" charset="-78"/>
            </a:endParaRPr>
          </a:p>
          <a:p>
            <a:pPr algn="r" rtl="1"/>
            <a:endParaRPr lang="en-US" dirty="0">
              <a:cs typeface="B Titr" pitchFamily="2" charset="-78"/>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914400"/>
            <a:ext cx="8229600" cy="5092891"/>
          </a:xfrm>
        </p:spPr>
        <p:txBody>
          <a:bodyPr>
            <a:normAutofit/>
          </a:bodyPr>
          <a:lstStyle/>
          <a:p>
            <a:pPr algn="r" rtl="1"/>
            <a:r>
              <a:rPr lang="fa-IR" sz="4000" dirty="0" smtClean="0">
                <a:cs typeface="B Titr" pitchFamily="2" charset="-78"/>
              </a:rPr>
              <a:t>نقشه اي از سازمانها و مراکز مهم بين المللي در صفحه ي بعد از </a:t>
            </a:r>
            <a:r>
              <a:rPr lang="fa-IR" sz="4000" dirty="0" smtClean="0">
                <a:solidFill>
                  <a:srgbClr val="7030A0"/>
                </a:solidFill>
                <a:cs typeface="B Titr" pitchFamily="2" charset="-78"/>
              </a:rPr>
              <a:t>دکترين امنيت ملي </a:t>
            </a:r>
            <a:r>
              <a:rPr lang="fa-IR" sz="4000" dirty="0" smtClean="0">
                <a:cs typeface="B Titr" pitchFamily="2" charset="-78"/>
              </a:rPr>
              <a:t>آمريکا وجود دارد که نشان مي دهد، اين سازمانها مستقيماً زير نظر "</a:t>
            </a:r>
            <a:r>
              <a:rPr lang="fa-IR" sz="4000" dirty="0" smtClean="0">
                <a:solidFill>
                  <a:srgbClr val="7030A0"/>
                </a:solidFill>
                <a:cs typeface="B Titr" pitchFamily="2" charset="-78"/>
              </a:rPr>
              <a:t>مرکز عملياتهاي نظامي و غيرنظامي آمريکا</a:t>
            </a:r>
            <a:r>
              <a:rPr lang="fa-IR" sz="4000" dirty="0" smtClean="0">
                <a:cs typeface="B Titr" pitchFamily="2" charset="-78"/>
              </a:rPr>
              <a:t>" </a:t>
            </a:r>
            <a:r>
              <a:rPr lang="fa-IR" sz="4000" b="1" dirty="0" smtClean="0">
                <a:solidFill>
                  <a:schemeClr val="accent2">
                    <a:lumMod val="75000"/>
                  </a:schemeClr>
                </a:solidFill>
                <a:cs typeface="B Titr" pitchFamily="2" charset="-78"/>
              </a:rPr>
              <a:t>(</a:t>
            </a:r>
            <a:r>
              <a:rPr lang="en-US" sz="4000" b="1" dirty="0" err="1" smtClean="0">
                <a:solidFill>
                  <a:schemeClr val="accent2">
                    <a:lumMod val="75000"/>
                  </a:schemeClr>
                </a:solidFill>
                <a:latin typeface="Algerian" pitchFamily="82" charset="0"/>
                <a:cs typeface="B Titr" pitchFamily="2" charset="-78"/>
              </a:rPr>
              <a:t>Cmoc</a:t>
            </a:r>
            <a:r>
              <a:rPr lang="fa-IR" sz="4000" b="1" dirty="0" smtClean="0">
                <a:solidFill>
                  <a:schemeClr val="accent2">
                    <a:lumMod val="75000"/>
                  </a:schemeClr>
                </a:solidFill>
                <a:cs typeface="B Titr" pitchFamily="2" charset="-78"/>
              </a:rPr>
              <a:t>) </a:t>
            </a:r>
            <a:r>
              <a:rPr lang="fa-IR" sz="4000" dirty="0" smtClean="0">
                <a:cs typeface="B Titr" pitchFamily="2" charset="-78"/>
              </a:rPr>
              <a:t>کار مي کنند و محورهاي اصلي فعاليتهايشان را از اين مرکز دريافت مي دارند.</a:t>
            </a:r>
            <a:endParaRPr lang="en-US" sz="4000" dirty="0">
              <a:cs typeface="B Titr" pitchFamily="2" charset="-78"/>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notional.jpg"/>
          <p:cNvPicPr>
            <a:picLocks noGrp="1" noChangeAspect="1"/>
          </p:cNvPicPr>
          <p:nvPr>
            <p:ph idx="1"/>
          </p:nvPr>
        </p:nvPicPr>
        <p:blipFill>
          <a:blip r:embed="rId2"/>
          <a:stretch>
            <a:fillRect/>
          </a:stretch>
        </p:blipFill>
        <p:spPr>
          <a:xfrm>
            <a:off x="914400" y="381000"/>
            <a:ext cx="7924800" cy="5410200"/>
          </a:xfrm>
          <a:prstGeom prst="rect">
            <a:avLst/>
          </a:prstGeom>
          <a:solidFill>
            <a:srgbClr val="FFFFFF">
              <a:shade val="85000"/>
            </a:srgbClr>
          </a:solidFill>
          <a:ln w="190500" cap="rnd">
            <a:solidFill>
              <a:schemeClr val="accent2">
                <a:lumMod val="75000"/>
              </a:schemeClr>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85800" y="609600"/>
            <a:ext cx="8001000" cy="5410200"/>
          </a:xfrm>
        </p:spPr>
        <p:style>
          <a:lnRef idx="2">
            <a:schemeClr val="accent2"/>
          </a:lnRef>
          <a:fillRef idx="1">
            <a:schemeClr val="lt1"/>
          </a:fillRef>
          <a:effectRef idx="0">
            <a:schemeClr val="accent2"/>
          </a:effectRef>
          <a:fontRef idx="minor">
            <a:schemeClr val="dk1"/>
          </a:fontRef>
        </p:style>
        <p:txBody>
          <a:bodyPr/>
          <a:lstStyle/>
          <a:p>
            <a:pPr algn="r" rtl="1">
              <a:buNone/>
            </a:pPr>
            <a:endParaRPr lang="fa-IR" b="1" dirty="0" smtClean="0">
              <a:solidFill>
                <a:schemeClr val="accent6">
                  <a:lumMod val="75000"/>
                </a:schemeClr>
              </a:solidFill>
              <a:cs typeface="B Titr" pitchFamily="2" charset="-78"/>
            </a:endParaRPr>
          </a:p>
          <a:p>
            <a:pPr algn="r" rtl="1">
              <a:buNone/>
            </a:pPr>
            <a:r>
              <a:rPr lang="ar-SA" b="1" dirty="0" smtClean="0">
                <a:solidFill>
                  <a:schemeClr val="accent6">
                    <a:lumMod val="75000"/>
                  </a:schemeClr>
                </a:solidFill>
                <a:cs typeface="B Titr" pitchFamily="2" charset="-78"/>
              </a:rPr>
              <a:t>کلید واژه ها</a:t>
            </a:r>
            <a:endParaRPr lang="en-US" dirty="0" smtClean="0">
              <a:solidFill>
                <a:schemeClr val="accent6">
                  <a:lumMod val="75000"/>
                </a:schemeClr>
              </a:solidFill>
              <a:cs typeface="B Titr" pitchFamily="2" charset="-78"/>
            </a:endParaRPr>
          </a:p>
          <a:p>
            <a:pPr algn="r" rtl="1">
              <a:buClr>
                <a:srgbClr val="FF0000"/>
              </a:buClr>
            </a:pPr>
            <a:r>
              <a:rPr lang="en-GB" dirty="0" smtClean="0">
                <a:solidFill>
                  <a:schemeClr val="accent6">
                    <a:lumMod val="75000"/>
                  </a:schemeClr>
                </a:solidFill>
                <a:cs typeface="B Titr" pitchFamily="2" charset="-78"/>
              </a:rPr>
              <a:t> </a:t>
            </a:r>
            <a:r>
              <a:rPr lang="en-GB" b="1" dirty="0" smtClean="0">
                <a:solidFill>
                  <a:schemeClr val="bg2">
                    <a:lumMod val="25000"/>
                  </a:schemeClr>
                </a:solidFill>
                <a:latin typeface="Algerian" pitchFamily="82" charset="0"/>
                <a:cs typeface="B Titr" pitchFamily="2" charset="-78"/>
              </a:rPr>
              <a:t>CMOC</a:t>
            </a:r>
            <a:r>
              <a:rPr lang="ar-SA" dirty="0" smtClean="0">
                <a:solidFill>
                  <a:schemeClr val="accent6">
                    <a:lumMod val="75000"/>
                  </a:schemeClr>
                </a:solidFill>
                <a:cs typeface="B Titr" pitchFamily="2" charset="-78"/>
              </a:rPr>
              <a:t> مرکز عملیات نظامی شهری</a:t>
            </a:r>
            <a:endParaRPr lang="en-US" dirty="0" smtClean="0">
              <a:solidFill>
                <a:schemeClr val="accent6">
                  <a:lumMod val="75000"/>
                </a:schemeClr>
              </a:solidFill>
              <a:cs typeface="B Titr" pitchFamily="2" charset="-78"/>
            </a:endParaRPr>
          </a:p>
          <a:p>
            <a:pPr algn="r" rtl="1">
              <a:buClr>
                <a:srgbClr val="FF0000"/>
              </a:buClr>
            </a:pPr>
            <a:r>
              <a:rPr lang="en-GB" b="1" dirty="0" smtClean="0">
                <a:solidFill>
                  <a:schemeClr val="bg2">
                    <a:lumMod val="25000"/>
                  </a:schemeClr>
                </a:solidFill>
                <a:latin typeface="Algerian" pitchFamily="82" charset="0"/>
                <a:cs typeface="Aharoni" pitchFamily="2" charset="-79"/>
              </a:rPr>
              <a:t>DART</a:t>
            </a:r>
            <a:r>
              <a:rPr lang="ar-SA" dirty="0" smtClean="0">
                <a:solidFill>
                  <a:schemeClr val="accent6">
                    <a:lumMod val="75000"/>
                  </a:schemeClr>
                </a:solidFill>
                <a:cs typeface="B Titr" pitchFamily="2" charset="-78"/>
              </a:rPr>
              <a:t> تیم کمک مواقع بحران</a:t>
            </a:r>
            <a:endParaRPr lang="en-US" dirty="0" smtClean="0">
              <a:solidFill>
                <a:schemeClr val="accent6">
                  <a:lumMod val="75000"/>
                </a:schemeClr>
              </a:solidFill>
              <a:cs typeface="B Titr" pitchFamily="2" charset="-78"/>
            </a:endParaRPr>
          </a:p>
          <a:p>
            <a:pPr algn="r" rtl="1">
              <a:buClr>
                <a:srgbClr val="FF0000"/>
              </a:buClr>
            </a:pPr>
            <a:r>
              <a:rPr lang="en-GB" b="1" dirty="0" smtClean="0">
                <a:solidFill>
                  <a:schemeClr val="bg2">
                    <a:lumMod val="25000"/>
                  </a:schemeClr>
                </a:solidFill>
                <a:latin typeface="Algerian" pitchFamily="82" charset="0"/>
                <a:cs typeface="B Titr" pitchFamily="2" charset="-78"/>
              </a:rPr>
              <a:t>ICRC</a:t>
            </a:r>
            <a:r>
              <a:rPr lang="en-GB" dirty="0" smtClean="0">
                <a:solidFill>
                  <a:schemeClr val="accent6">
                    <a:lumMod val="75000"/>
                  </a:schemeClr>
                </a:solidFill>
                <a:cs typeface="B Titr" pitchFamily="2" charset="-78"/>
              </a:rPr>
              <a:t> </a:t>
            </a:r>
            <a:r>
              <a:rPr lang="ar-SA" dirty="0" smtClean="0">
                <a:solidFill>
                  <a:schemeClr val="accent6">
                    <a:lumMod val="75000"/>
                  </a:schemeClr>
                </a:solidFill>
                <a:cs typeface="B Titr" pitchFamily="2" charset="-78"/>
              </a:rPr>
              <a:t>کمیته بین الملل صلیب سرخ</a:t>
            </a:r>
            <a:endParaRPr lang="en-US" dirty="0" smtClean="0">
              <a:solidFill>
                <a:schemeClr val="accent6">
                  <a:lumMod val="75000"/>
                </a:schemeClr>
              </a:solidFill>
              <a:cs typeface="B Titr" pitchFamily="2" charset="-78"/>
            </a:endParaRPr>
          </a:p>
          <a:p>
            <a:pPr algn="r" rtl="1">
              <a:buClr>
                <a:srgbClr val="FF0000"/>
              </a:buClr>
            </a:pPr>
            <a:r>
              <a:rPr lang="en-GB" b="1" dirty="0" smtClean="0">
                <a:solidFill>
                  <a:schemeClr val="bg2">
                    <a:lumMod val="25000"/>
                  </a:schemeClr>
                </a:solidFill>
                <a:latin typeface="Algerian" pitchFamily="82" charset="0"/>
                <a:cs typeface="B Titr" pitchFamily="2" charset="-78"/>
              </a:rPr>
              <a:t>NGO</a:t>
            </a:r>
            <a:r>
              <a:rPr lang="en-GB" dirty="0" smtClean="0">
                <a:solidFill>
                  <a:schemeClr val="accent6">
                    <a:lumMod val="75000"/>
                  </a:schemeClr>
                </a:solidFill>
                <a:cs typeface="B Titr" pitchFamily="2" charset="-78"/>
              </a:rPr>
              <a:t> </a:t>
            </a:r>
            <a:r>
              <a:rPr lang="fa-IR" dirty="0" smtClean="0">
                <a:solidFill>
                  <a:schemeClr val="accent6">
                    <a:lumMod val="75000"/>
                  </a:schemeClr>
                </a:solidFill>
                <a:cs typeface="B Titr" pitchFamily="2" charset="-78"/>
              </a:rPr>
              <a:t> </a:t>
            </a:r>
            <a:r>
              <a:rPr lang="ar-SA" dirty="0" smtClean="0">
                <a:solidFill>
                  <a:schemeClr val="accent6">
                    <a:lumMod val="75000"/>
                  </a:schemeClr>
                </a:solidFill>
                <a:cs typeface="B Titr" pitchFamily="2" charset="-78"/>
              </a:rPr>
              <a:t>سازمانهای مردم نهاد</a:t>
            </a:r>
            <a:endParaRPr lang="en-US" dirty="0" smtClean="0">
              <a:solidFill>
                <a:schemeClr val="accent6">
                  <a:lumMod val="75000"/>
                </a:schemeClr>
              </a:solidFill>
              <a:cs typeface="B Titr" pitchFamily="2" charset="-78"/>
            </a:endParaRPr>
          </a:p>
          <a:p>
            <a:pPr algn="r" rtl="1">
              <a:buClr>
                <a:srgbClr val="FF0000"/>
              </a:buClr>
            </a:pPr>
            <a:r>
              <a:rPr lang="en-GB" b="1" dirty="0" smtClean="0">
                <a:solidFill>
                  <a:schemeClr val="bg2">
                    <a:lumMod val="25000"/>
                  </a:schemeClr>
                </a:solidFill>
                <a:latin typeface="Algerian" pitchFamily="82" charset="0"/>
                <a:cs typeface="B Titr" pitchFamily="2" charset="-78"/>
              </a:rPr>
              <a:t>OFDA</a:t>
            </a:r>
            <a:r>
              <a:rPr lang="en-GB" dirty="0" smtClean="0">
                <a:solidFill>
                  <a:schemeClr val="accent6">
                    <a:lumMod val="75000"/>
                  </a:schemeClr>
                </a:solidFill>
                <a:cs typeface="B Titr" pitchFamily="2" charset="-78"/>
              </a:rPr>
              <a:t> </a:t>
            </a:r>
            <a:r>
              <a:rPr lang="fa-IR" dirty="0" smtClean="0">
                <a:solidFill>
                  <a:schemeClr val="accent6">
                    <a:lumMod val="75000"/>
                  </a:schemeClr>
                </a:solidFill>
                <a:cs typeface="B Titr" pitchFamily="2" charset="-78"/>
              </a:rPr>
              <a:t> </a:t>
            </a:r>
            <a:r>
              <a:rPr lang="ar-SA" dirty="0" smtClean="0">
                <a:solidFill>
                  <a:schemeClr val="accent6">
                    <a:lumMod val="75000"/>
                  </a:schemeClr>
                </a:solidFill>
                <a:cs typeface="B Titr" pitchFamily="2" charset="-78"/>
              </a:rPr>
              <a:t>اداره کمکهای خارجی دربحران</a:t>
            </a:r>
            <a:endParaRPr lang="en-US" dirty="0" smtClean="0">
              <a:solidFill>
                <a:schemeClr val="accent6">
                  <a:lumMod val="75000"/>
                </a:schemeClr>
              </a:solidFill>
              <a:cs typeface="B Titr" pitchFamily="2" charset="-78"/>
            </a:endParaRPr>
          </a:p>
          <a:p>
            <a:pPr algn="r" rtl="1">
              <a:buClr>
                <a:srgbClr val="FF0000"/>
              </a:buClr>
            </a:pPr>
            <a:r>
              <a:rPr lang="en-GB" b="1" dirty="0" smtClean="0">
                <a:solidFill>
                  <a:schemeClr val="bg2">
                    <a:lumMod val="25000"/>
                  </a:schemeClr>
                </a:solidFill>
                <a:latin typeface="Algerian" pitchFamily="82" charset="0"/>
                <a:cs typeface="B Titr" pitchFamily="2" charset="-78"/>
              </a:rPr>
              <a:t>UN</a:t>
            </a:r>
            <a:r>
              <a:rPr lang="ar-SA" dirty="0" smtClean="0">
                <a:solidFill>
                  <a:schemeClr val="accent6">
                    <a:lumMod val="75000"/>
                  </a:schemeClr>
                </a:solidFill>
                <a:cs typeface="B Titr" pitchFamily="2" charset="-78"/>
              </a:rPr>
              <a:t> ملل متحد</a:t>
            </a:r>
            <a:endParaRPr lang="en-US" dirty="0" smtClean="0">
              <a:solidFill>
                <a:schemeClr val="accent6">
                  <a:lumMod val="75000"/>
                </a:schemeClr>
              </a:solidFill>
              <a:cs typeface="B Titr" pitchFamily="2" charset="-78"/>
            </a:endParaRPr>
          </a:p>
          <a:p>
            <a:pPr algn="r" rtl="1">
              <a:buClr>
                <a:srgbClr val="FF0000"/>
              </a:buClr>
            </a:pPr>
            <a:r>
              <a:rPr lang="en-GB" b="1" dirty="0" smtClean="0">
                <a:solidFill>
                  <a:schemeClr val="bg2">
                    <a:lumMod val="25000"/>
                  </a:schemeClr>
                </a:solidFill>
                <a:latin typeface="Algerian" pitchFamily="82" charset="0"/>
                <a:cs typeface="B Titr" pitchFamily="2" charset="-78"/>
              </a:rPr>
              <a:t>UNICEF</a:t>
            </a:r>
            <a:r>
              <a:rPr lang="fa-IR" b="1" dirty="0" smtClean="0">
                <a:solidFill>
                  <a:schemeClr val="accent6">
                    <a:lumMod val="75000"/>
                  </a:schemeClr>
                </a:solidFill>
                <a:latin typeface="Algerian" pitchFamily="82" charset="0"/>
                <a:cs typeface="B Titr" pitchFamily="2" charset="-78"/>
              </a:rPr>
              <a:t> </a:t>
            </a:r>
            <a:r>
              <a:rPr lang="ar-SA" dirty="0" smtClean="0">
                <a:solidFill>
                  <a:schemeClr val="accent6">
                    <a:lumMod val="75000"/>
                  </a:schemeClr>
                </a:solidFill>
                <a:cs typeface="B Titr" pitchFamily="2" charset="-78"/>
              </a:rPr>
              <a:t> کمکهای ملل متحد به کودکان</a:t>
            </a:r>
            <a:endParaRPr lang="en-US" dirty="0" smtClean="0">
              <a:solidFill>
                <a:schemeClr val="accent6">
                  <a:lumMod val="75000"/>
                </a:schemeClr>
              </a:solidFill>
              <a:cs typeface="B Titr" pitchFamily="2" charset="-78"/>
            </a:endParaRPr>
          </a:p>
          <a:p>
            <a:pPr algn="r" rtl="1">
              <a:buClr>
                <a:srgbClr val="FF0000"/>
              </a:buClr>
            </a:pPr>
            <a:r>
              <a:rPr lang="en-GB" b="1" dirty="0" smtClean="0">
                <a:solidFill>
                  <a:schemeClr val="bg2">
                    <a:lumMod val="25000"/>
                  </a:schemeClr>
                </a:solidFill>
                <a:latin typeface="Algerian" pitchFamily="82" charset="0"/>
                <a:cs typeface="B Titr" pitchFamily="2" charset="-78"/>
              </a:rPr>
              <a:t>USG</a:t>
            </a:r>
            <a:r>
              <a:rPr lang="ar-SA" dirty="0" smtClean="0">
                <a:solidFill>
                  <a:schemeClr val="accent6">
                    <a:lumMod val="75000"/>
                  </a:schemeClr>
                </a:solidFill>
                <a:latin typeface="Algerian" pitchFamily="82" charset="0"/>
                <a:cs typeface="B Titr" pitchFamily="2" charset="-78"/>
              </a:rPr>
              <a:t> </a:t>
            </a:r>
            <a:r>
              <a:rPr lang="ar-SA" dirty="0" smtClean="0">
                <a:solidFill>
                  <a:schemeClr val="accent6">
                    <a:lumMod val="75000"/>
                  </a:schemeClr>
                </a:solidFill>
                <a:cs typeface="B Titr" pitchFamily="2" charset="-78"/>
              </a:rPr>
              <a:t>دولت ایالات متحده</a:t>
            </a:r>
            <a:endParaRPr lang="en-US" dirty="0">
              <a:solidFill>
                <a:schemeClr val="accent6">
                  <a:lumMod val="75000"/>
                </a:schemeClr>
              </a:solidFill>
              <a:cs typeface="B Titr" pitchFamily="2" charset="-78"/>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274638"/>
            <a:ext cx="8229600" cy="868362"/>
          </a:xfrm>
        </p:spPr>
        <p:txBody>
          <a:bodyPr>
            <a:normAutofit fontScale="90000"/>
          </a:bodyPr>
          <a:lstStyle/>
          <a:p>
            <a:pPr algn="ctr"/>
            <a:r>
              <a:rPr lang="fa-IR" dirty="0" smtClean="0">
                <a:solidFill>
                  <a:schemeClr val="accent6">
                    <a:lumMod val="75000"/>
                  </a:schemeClr>
                </a:solidFill>
              </a:rPr>
              <a:t/>
            </a:r>
            <a:br>
              <a:rPr lang="fa-IR" dirty="0" smtClean="0">
                <a:solidFill>
                  <a:schemeClr val="accent6">
                    <a:lumMod val="75000"/>
                  </a:schemeClr>
                </a:solidFill>
              </a:rPr>
            </a:br>
            <a:r>
              <a:rPr lang="fa-IR" dirty="0" smtClean="0">
                <a:solidFill>
                  <a:schemeClr val="accent6">
                    <a:lumMod val="75000"/>
                  </a:schemeClr>
                </a:solidFill>
                <a:cs typeface="B Titr" pitchFamily="2" charset="-78"/>
              </a:rPr>
              <a:t>كميته ملي مركز عمليات نظامي و غيرنظامي </a:t>
            </a:r>
            <a:r>
              <a:rPr lang="en-US" dirty="0" smtClean="0">
                <a:solidFill>
                  <a:schemeClr val="accent6">
                    <a:lumMod val="75000"/>
                  </a:schemeClr>
                </a:solidFill>
              </a:rPr>
              <a:t/>
            </a:r>
            <a:br>
              <a:rPr lang="en-US" dirty="0" smtClean="0">
                <a:solidFill>
                  <a:schemeClr val="accent6">
                    <a:lumMod val="75000"/>
                  </a:schemeClr>
                </a:solidFill>
              </a:rPr>
            </a:br>
            <a:endParaRPr lang="en-US" dirty="0">
              <a:solidFill>
                <a:schemeClr val="accent6">
                  <a:lumMod val="75000"/>
                </a:schemeClr>
              </a:solidFill>
            </a:endParaRPr>
          </a:p>
        </p:txBody>
      </p:sp>
      <p:sp>
        <p:nvSpPr>
          <p:cNvPr id="6" name="Content Placeholder 5"/>
          <p:cNvSpPr>
            <a:spLocks noGrp="1"/>
          </p:cNvSpPr>
          <p:nvPr>
            <p:ph idx="1"/>
          </p:nvPr>
        </p:nvSpPr>
        <p:spPr>
          <a:xfrm>
            <a:off x="457200" y="1295400"/>
            <a:ext cx="8458200" cy="4389120"/>
          </a:xfrm>
        </p:spPr>
        <p:txBody>
          <a:bodyPr/>
          <a:lstStyle/>
          <a:p>
            <a:pPr>
              <a:buNone/>
            </a:pPr>
            <a:endParaRPr lang="fa-IR" sz="1400" dirty="0" smtClean="0">
              <a:solidFill>
                <a:schemeClr val="accent6">
                  <a:lumMod val="75000"/>
                </a:schemeClr>
              </a:solidFill>
            </a:endParaRPr>
          </a:p>
          <a:p>
            <a:pPr>
              <a:buNone/>
            </a:pPr>
            <a:endParaRPr lang="fa-IR" sz="1400" dirty="0" smtClean="0">
              <a:solidFill>
                <a:schemeClr val="accent6">
                  <a:lumMod val="75000"/>
                </a:schemeClr>
              </a:solidFill>
            </a:endParaRPr>
          </a:p>
          <a:p>
            <a:pPr algn="l" rtl="1">
              <a:buNone/>
            </a:pPr>
            <a:endParaRPr lang="fa-IR" sz="1400" dirty="0" smtClean="0">
              <a:solidFill>
                <a:schemeClr val="accent6">
                  <a:lumMod val="75000"/>
                </a:schemeClr>
              </a:solidFill>
            </a:endParaRPr>
          </a:p>
          <a:p>
            <a:pPr algn="ctr" rtl="1">
              <a:buNone/>
            </a:pPr>
            <a:r>
              <a:rPr lang="fa-IR" sz="1400" dirty="0" smtClean="0">
                <a:solidFill>
                  <a:schemeClr val="accent6">
                    <a:lumMod val="75000"/>
                  </a:schemeClr>
                </a:solidFill>
              </a:rPr>
              <a:t>            </a:t>
            </a:r>
            <a:endParaRPr lang="en-US" sz="1300" dirty="0">
              <a:solidFill>
                <a:schemeClr val="accent6">
                  <a:lumMod val="75000"/>
                </a:schemeClr>
              </a:solidFill>
            </a:endParaRPr>
          </a:p>
        </p:txBody>
      </p:sp>
      <p:sp>
        <p:nvSpPr>
          <p:cNvPr id="7" name="Oval 6"/>
          <p:cNvSpPr/>
          <p:nvPr/>
        </p:nvSpPr>
        <p:spPr>
          <a:xfrm>
            <a:off x="3657600" y="1828800"/>
            <a:ext cx="1371600" cy="1066800"/>
          </a:xfrm>
          <a:prstGeom prst="ellipse">
            <a:avLst/>
          </a:prstGeom>
          <a:solidFill>
            <a:schemeClr val="accent3">
              <a:lumMod val="40000"/>
              <a:lumOff val="60000"/>
            </a:schemeClr>
          </a:solidFill>
        </p:spPr>
        <p:style>
          <a:lnRef idx="2">
            <a:schemeClr val="accent5"/>
          </a:lnRef>
          <a:fillRef idx="1">
            <a:schemeClr val="lt1"/>
          </a:fillRef>
          <a:effectRef idx="0">
            <a:schemeClr val="accent5"/>
          </a:effectRef>
          <a:fontRef idx="minor">
            <a:schemeClr val="dk1"/>
          </a:fontRef>
        </p:style>
        <p:txBody>
          <a:bodyPr rtlCol="0" anchor="ctr"/>
          <a:lstStyle/>
          <a:p>
            <a:pPr algn="ctr"/>
            <a:r>
              <a:rPr lang="fa-IR" sz="1400" dirty="0" smtClean="0">
                <a:solidFill>
                  <a:schemeClr val="accent6">
                    <a:lumMod val="75000"/>
                  </a:schemeClr>
                </a:solidFill>
                <a:cs typeface="B Titr" pitchFamily="2" charset="-78"/>
              </a:rPr>
              <a:t>نظامي </a:t>
            </a:r>
            <a:endParaRPr lang="en-US" sz="1400" dirty="0">
              <a:solidFill>
                <a:schemeClr val="accent6">
                  <a:lumMod val="75000"/>
                </a:schemeClr>
              </a:solidFill>
              <a:cs typeface="B Titr" pitchFamily="2" charset="-78"/>
            </a:endParaRPr>
          </a:p>
        </p:txBody>
      </p:sp>
      <p:sp>
        <p:nvSpPr>
          <p:cNvPr id="26" name="Oval 25"/>
          <p:cNvSpPr/>
          <p:nvPr/>
        </p:nvSpPr>
        <p:spPr>
          <a:xfrm>
            <a:off x="4800600" y="2286000"/>
            <a:ext cx="1371600" cy="1066800"/>
          </a:xfrm>
          <a:prstGeom prst="ellipse">
            <a:avLst/>
          </a:prstGeom>
          <a:solidFill>
            <a:srgbClr val="92D050"/>
          </a:solidFill>
        </p:spPr>
        <p:style>
          <a:lnRef idx="2">
            <a:schemeClr val="accent5"/>
          </a:lnRef>
          <a:fillRef idx="1">
            <a:schemeClr val="lt1"/>
          </a:fillRef>
          <a:effectRef idx="0">
            <a:schemeClr val="accent5"/>
          </a:effectRef>
          <a:fontRef idx="minor">
            <a:schemeClr val="dk1"/>
          </a:fontRef>
        </p:style>
        <p:txBody>
          <a:bodyPr rtlCol="0" anchor="ctr"/>
          <a:lstStyle/>
          <a:p>
            <a:pPr algn="ctr"/>
            <a:r>
              <a:rPr lang="fa-IR" sz="1400" dirty="0" smtClean="0">
                <a:solidFill>
                  <a:schemeClr val="accent6">
                    <a:lumMod val="75000"/>
                  </a:schemeClr>
                </a:solidFill>
                <a:cs typeface="B Titr" pitchFamily="2" charset="-78"/>
              </a:rPr>
              <a:t>سازمانها ي مردم نهاد</a:t>
            </a:r>
            <a:endParaRPr lang="en-US" sz="1400" dirty="0">
              <a:solidFill>
                <a:schemeClr val="accent6">
                  <a:lumMod val="75000"/>
                </a:schemeClr>
              </a:solidFill>
              <a:cs typeface="B Titr" pitchFamily="2" charset="-78"/>
            </a:endParaRPr>
          </a:p>
        </p:txBody>
      </p:sp>
      <p:sp>
        <p:nvSpPr>
          <p:cNvPr id="27" name="Oval 26"/>
          <p:cNvSpPr/>
          <p:nvPr/>
        </p:nvSpPr>
        <p:spPr>
          <a:xfrm>
            <a:off x="3048000" y="3276600"/>
            <a:ext cx="1447800" cy="1066800"/>
          </a:xfrm>
          <a:prstGeom prst="ellipse">
            <a:avLst/>
          </a:prstGeom>
          <a:solidFill>
            <a:srgbClr val="FFFF00"/>
          </a:solidFill>
        </p:spPr>
        <p:style>
          <a:lnRef idx="2">
            <a:schemeClr val="accent5"/>
          </a:lnRef>
          <a:fillRef idx="1">
            <a:schemeClr val="lt1"/>
          </a:fillRef>
          <a:effectRef idx="0">
            <a:schemeClr val="accent5"/>
          </a:effectRef>
          <a:fontRef idx="minor">
            <a:schemeClr val="dk1"/>
          </a:fontRef>
        </p:style>
        <p:txBody>
          <a:bodyPr rtlCol="0" anchor="ctr"/>
          <a:lstStyle/>
          <a:p>
            <a:pPr algn="ctr"/>
            <a:r>
              <a:rPr lang="fa-IR" sz="1400" dirty="0" smtClean="0">
                <a:solidFill>
                  <a:schemeClr val="accent6">
                    <a:lumMod val="75000"/>
                  </a:schemeClr>
                </a:solidFill>
                <a:cs typeface="B Titr" pitchFamily="2" charset="-78"/>
              </a:rPr>
              <a:t>آژانسهاي دولتي </a:t>
            </a:r>
            <a:endParaRPr lang="en-US" sz="1400" dirty="0">
              <a:solidFill>
                <a:schemeClr val="accent6">
                  <a:lumMod val="75000"/>
                </a:schemeClr>
              </a:solidFill>
              <a:cs typeface="B Titr" pitchFamily="2" charset="-78"/>
            </a:endParaRPr>
          </a:p>
        </p:txBody>
      </p:sp>
      <p:sp>
        <p:nvSpPr>
          <p:cNvPr id="28" name="Oval 27"/>
          <p:cNvSpPr/>
          <p:nvPr/>
        </p:nvSpPr>
        <p:spPr>
          <a:xfrm>
            <a:off x="4419600" y="3276600"/>
            <a:ext cx="1447800" cy="1066800"/>
          </a:xfrm>
          <a:prstGeom prst="ellipse">
            <a:avLst/>
          </a:prstGeom>
          <a:solidFill>
            <a:schemeClr val="accent2">
              <a:lumMod val="60000"/>
              <a:lumOff val="40000"/>
            </a:schemeClr>
          </a:solidFill>
        </p:spPr>
        <p:style>
          <a:lnRef idx="2">
            <a:schemeClr val="accent5"/>
          </a:lnRef>
          <a:fillRef idx="1">
            <a:schemeClr val="lt1"/>
          </a:fillRef>
          <a:effectRef idx="0">
            <a:schemeClr val="accent5"/>
          </a:effectRef>
          <a:fontRef idx="minor">
            <a:schemeClr val="dk1"/>
          </a:fontRef>
        </p:style>
        <p:txBody>
          <a:bodyPr rtlCol="0" anchor="ctr"/>
          <a:lstStyle/>
          <a:p>
            <a:pPr algn="ctr"/>
            <a:r>
              <a:rPr lang="fa-IR" sz="1400" dirty="0" smtClean="0">
                <a:solidFill>
                  <a:schemeClr val="accent6">
                    <a:lumMod val="75000"/>
                  </a:schemeClr>
                </a:solidFill>
                <a:cs typeface="B Titr" pitchFamily="2" charset="-78"/>
              </a:rPr>
              <a:t>صليب سرخ </a:t>
            </a:r>
            <a:endParaRPr lang="en-US" sz="1400" dirty="0">
              <a:solidFill>
                <a:schemeClr val="accent6">
                  <a:lumMod val="75000"/>
                </a:schemeClr>
              </a:solidFill>
              <a:cs typeface="B Titr" pitchFamily="2" charset="-78"/>
            </a:endParaRPr>
          </a:p>
        </p:txBody>
      </p:sp>
      <p:sp>
        <p:nvSpPr>
          <p:cNvPr id="29" name="Oval 28"/>
          <p:cNvSpPr/>
          <p:nvPr/>
        </p:nvSpPr>
        <p:spPr>
          <a:xfrm>
            <a:off x="2590800" y="2362200"/>
            <a:ext cx="1295400" cy="1066800"/>
          </a:xfrm>
          <a:prstGeom prst="ellipse">
            <a:avLst/>
          </a:prstGeom>
          <a:solidFill>
            <a:schemeClr val="accent1">
              <a:lumMod val="60000"/>
              <a:lumOff val="40000"/>
            </a:schemeClr>
          </a:solidFill>
        </p:spPr>
        <p:style>
          <a:lnRef idx="2">
            <a:schemeClr val="accent5"/>
          </a:lnRef>
          <a:fillRef idx="1">
            <a:schemeClr val="lt1"/>
          </a:fillRef>
          <a:effectRef idx="0">
            <a:schemeClr val="accent5"/>
          </a:effectRef>
          <a:fontRef idx="minor">
            <a:schemeClr val="dk1"/>
          </a:fontRef>
        </p:style>
        <p:txBody>
          <a:bodyPr rtlCol="0" anchor="ctr"/>
          <a:lstStyle/>
          <a:p>
            <a:pPr algn="ctr"/>
            <a:r>
              <a:rPr lang="fa-IR" sz="1400" dirty="0" smtClean="0">
                <a:solidFill>
                  <a:schemeClr val="accent6">
                    <a:lumMod val="75000"/>
                  </a:schemeClr>
                </a:solidFill>
                <a:cs typeface="B Titr" pitchFamily="2" charset="-78"/>
              </a:rPr>
              <a:t>ملل متحد </a:t>
            </a:r>
            <a:endParaRPr lang="en-US" sz="1400" dirty="0">
              <a:solidFill>
                <a:schemeClr val="accent6">
                  <a:lumMod val="75000"/>
                </a:schemeClr>
              </a:solidFill>
              <a:cs typeface="B Titr" pitchFamily="2" charset="-78"/>
            </a:endParaRPr>
          </a:p>
        </p:txBody>
      </p:sp>
      <p:sp>
        <p:nvSpPr>
          <p:cNvPr id="61" name="Rounded Rectangle 60"/>
          <p:cNvSpPr/>
          <p:nvPr/>
        </p:nvSpPr>
        <p:spPr>
          <a:xfrm>
            <a:off x="381000" y="1371600"/>
            <a:ext cx="1371600" cy="533400"/>
          </a:xfrm>
          <a:prstGeom prst="round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A" sz="1400" b="1" dirty="0" smtClean="0">
                <a:solidFill>
                  <a:schemeClr val="accent6">
                    <a:lumMod val="75000"/>
                  </a:schemeClr>
                </a:solidFill>
                <a:cs typeface="B Titr" pitchFamily="2" charset="-78"/>
              </a:rPr>
              <a:t>کمکهای ملل متحد به کودکان</a:t>
            </a:r>
            <a:endParaRPr lang="en-US" sz="1400" dirty="0">
              <a:solidFill>
                <a:schemeClr val="accent6">
                  <a:lumMod val="75000"/>
                </a:schemeClr>
              </a:solidFill>
              <a:cs typeface="B Titr" pitchFamily="2" charset="-78"/>
            </a:endParaRPr>
          </a:p>
        </p:txBody>
      </p:sp>
      <p:sp>
        <p:nvSpPr>
          <p:cNvPr id="62" name="Rounded Rectangle 61"/>
          <p:cNvSpPr/>
          <p:nvPr/>
        </p:nvSpPr>
        <p:spPr>
          <a:xfrm>
            <a:off x="7162800" y="1447800"/>
            <a:ext cx="1371600" cy="533400"/>
          </a:xfrm>
          <a:prstGeom prst="round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fa-IR" b="1" dirty="0" smtClean="0">
                <a:solidFill>
                  <a:schemeClr val="accent6">
                    <a:lumMod val="75000"/>
                  </a:schemeClr>
                </a:solidFill>
                <a:cs typeface="B Titr" pitchFamily="2" charset="-78"/>
              </a:rPr>
              <a:t>مراقبت	</a:t>
            </a:r>
            <a:endParaRPr lang="en-US" dirty="0">
              <a:solidFill>
                <a:schemeClr val="accent6">
                  <a:lumMod val="75000"/>
                </a:schemeClr>
              </a:solidFill>
              <a:cs typeface="B Titr" pitchFamily="2" charset="-78"/>
            </a:endParaRPr>
          </a:p>
        </p:txBody>
      </p:sp>
      <p:sp>
        <p:nvSpPr>
          <p:cNvPr id="67" name="Rounded Rectangle 66"/>
          <p:cNvSpPr/>
          <p:nvPr/>
        </p:nvSpPr>
        <p:spPr>
          <a:xfrm>
            <a:off x="7162800" y="2057400"/>
            <a:ext cx="1371600" cy="533400"/>
          </a:xfrm>
          <a:prstGeom prst="round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fa-IR" b="1" dirty="0" smtClean="0">
                <a:solidFill>
                  <a:schemeClr val="accent6">
                    <a:lumMod val="75000"/>
                  </a:schemeClr>
                </a:solidFill>
                <a:cs typeface="B Titr" pitchFamily="2" charset="-78"/>
              </a:rPr>
              <a:t>پزشکان دنیا</a:t>
            </a:r>
            <a:endParaRPr lang="en-US" dirty="0">
              <a:solidFill>
                <a:schemeClr val="accent6">
                  <a:lumMod val="75000"/>
                </a:schemeClr>
              </a:solidFill>
              <a:cs typeface="B Titr" pitchFamily="2" charset="-78"/>
            </a:endParaRPr>
          </a:p>
        </p:txBody>
      </p:sp>
      <p:sp>
        <p:nvSpPr>
          <p:cNvPr id="68" name="Rounded Rectangle 67"/>
          <p:cNvSpPr/>
          <p:nvPr/>
        </p:nvSpPr>
        <p:spPr>
          <a:xfrm>
            <a:off x="7162800" y="3962400"/>
            <a:ext cx="1371600" cy="533400"/>
          </a:xfrm>
          <a:prstGeom prst="round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1400" b="1" dirty="0" smtClean="0">
                <a:solidFill>
                  <a:schemeClr val="accent6">
                    <a:lumMod val="75000"/>
                  </a:schemeClr>
                </a:solidFill>
                <a:cs typeface="B Titr" pitchFamily="2" charset="-78"/>
              </a:rPr>
              <a:t>سایر سازمانهای</a:t>
            </a:r>
            <a:r>
              <a:rPr lang="en-US" sz="1400" b="1" dirty="0" smtClean="0">
                <a:solidFill>
                  <a:schemeClr val="accent6">
                    <a:lumMod val="75000"/>
                  </a:schemeClr>
                </a:solidFill>
                <a:cs typeface="B Titr" pitchFamily="2" charset="-78"/>
              </a:rPr>
              <a:t> </a:t>
            </a:r>
            <a:r>
              <a:rPr lang="fa-IR" sz="1400" b="1" dirty="0" smtClean="0">
                <a:solidFill>
                  <a:schemeClr val="accent6">
                    <a:lumMod val="75000"/>
                  </a:schemeClr>
                </a:solidFill>
                <a:cs typeface="B Titr" pitchFamily="2" charset="-78"/>
              </a:rPr>
              <a:t>كمك رسان </a:t>
            </a:r>
            <a:endParaRPr lang="en-US" sz="1400" dirty="0">
              <a:solidFill>
                <a:schemeClr val="accent6">
                  <a:lumMod val="75000"/>
                </a:schemeClr>
              </a:solidFill>
              <a:cs typeface="B Titr" pitchFamily="2" charset="-78"/>
            </a:endParaRPr>
          </a:p>
        </p:txBody>
      </p:sp>
      <p:sp>
        <p:nvSpPr>
          <p:cNvPr id="69" name="Rounded Rectangle 68"/>
          <p:cNvSpPr/>
          <p:nvPr/>
        </p:nvSpPr>
        <p:spPr>
          <a:xfrm>
            <a:off x="7162800" y="2667000"/>
            <a:ext cx="1371600" cy="533400"/>
          </a:xfrm>
          <a:prstGeom prst="round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fa-IR" sz="1500" b="1" dirty="0" smtClean="0">
                <a:solidFill>
                  <a:schemeClr val="accent6">
                    <a:lumMod val="75000"/>
                  </a:schemeClr>
                </a:solidFill>
                <a:cs typeface="B Titr" pitchFamily="2" charset="-78"/>
              </a:rPr>
              <a:t>حفاظت کودکان</a:t>
            </a:r>
            <a:endParaRPr lang="en-US" sz="1500" dirty="0">
              <a:solidFill>
                <a:schemeClr val="accent6">
                  <a:lumMod val="75000"/>
                </a:schemeClr>
              </a:solidFill>
              <a:cs typeface="B Titr" pitchFamily="2" charset="-78"/>
            </a:endParaRPr>
          </a:p>
        </p:txBody>
      </p:sp>
      <p:sp>
        <p:nvSpPr>
          <p:cNvPr id="70" name="Rounded Rectangle 69"/>
          <p:cNvSpPr/>
          <p:nvPr/>
        </p:nvSpPr>
        <p:spPr>
          <a:xfrm>
            <a:off x="7162800" y="3352800"/>
            <a:ext cx="1371600" cy="533400"/>
          </a:xfrm>
          <a:prstGeom prst="roundRect">
            <a:avLst/>
          </a:prstGeom>
          <a:solidFill>
            <a:srgbClr val="92D050"/>
          </a:solidFill>
          <a:ln>
            <a:solidFill>
              <a:srgbClr val="3333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1400" b="1" dirty="0" smtClean="0">
                <a:solidFill>
                  <a:schemeClr val="accent6">
                    <a:lumMod val="75000"/>
                  </a:schemeClr>
                </a:solidFill>
                <a:cs typeface="B Titr" pitchFamily="2" charset="-78"/>
              </a:rPr>
              <a:t>کمیته نجات بین الملل</a:t>
            </a:r>
            <a:endParaRPr lang="en-US" sz="1400" dirty="0">
              <a:solidFill>
                <a:schemeClr val="accent6">
                  <a:lumMod val="75000"/>
                </a:schemeClr>
              </a:solidFill>
              <a:cs typeface="B Titr" pitchFamily="2" charset="-78"/>
            </a:endParaRPr>
          </a:p>
        </p:txBody>
      </p:sp>
      <p:sp>
        <p:nvSpPr>
          <p:cNvPr id="71" name="Rounded Rectangle 70"/>
          <p:cNvSpPr/>
          <p:nvPr/>
        </p:nvSpPr>
        <p:spPr>
          <a:xfrm>
            <a:off x="381000" y="2057400"/>
            <a:ext cx="1371600" cy="533400"/>
          </a:xfrm>
          <a:prstGeom prst="round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1400" b="1" dirty="0" smtClean="0">
                <a:solidFill>
                  <a:schemeClr val="accent6">
                    <a:lumMod val="75000"/>
                  </a:schemeClr>
                </a:solidFill>
                <a:cs typeface="B Titr" pitchFamily="2" charset="-78"/>
              </a:rPr>
              <a:t>برنامه جهانی غذا</a:t>
            </a:r>
            <a:endParaRPr lang="en-US" sz="1400" dirty="0" smtClean="0">
              <a:solidFill>
                <a:schemeClr val="accent6">
                  <a:lumMod val="75000"/>
                </a:schemeClr>
              </a:solidFill>
              <a:cs typeface="B Titr" pitchFamily="2" charset="-78"/>
            </a:endParaRPr>
          </a:p>
          <a:p>
            <a:pPr algn="ctr"/>
            <a:endParaRPr lang="en-US" sz="1400" dirty="0">
              <a:solidFill>
                <a:schemeClr val="accent6">
                  <a:lumMod val="75000"/>
                </a:schemeClr>
              </a:solidFill>
              <a:cs typeface="B Titr" pitchFamily="2" charset="-78"/>
            </a:endParaRPr>
          </a:p>
        </p:txBody>
      </p:sp>
      <p:sp>
        <p:nvSpPr>
          <p:cNvPr id="72" name="Rounded Rectangle 71"/>
          <p:cNvSpPr/>
          <p:nvPr/>
        </p:nvSpPr>
        <p:spPr>
          <a:xfrm>
            <a:off x="381000" y="4267200"/>
            <a:ext cx="1371600" cy="533400"/>
          </a:xfrm>
          <a:prstGeom prst="round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1400" b="1" dirty="0" smtClean="0">
                <a:solidFill>
                  <a:schemeClr val="accent6">
                    <a:lumMod val="75000"/>
                  </a:schemeClr>
                </a:solidFill>
                <a:cs typeface="B Titr" pitchFamily="2" charset="-78"/>
              </a:rPr>
              <a:t>سایر آژانسهای ملل متحد </a:t>
            </a:r>
            <a:endParaRPr lang="en-US" sz="1400" dirty="0">
              <a:solidFill>
                <a:schemeClr val="accent6">
                  <a:lumMod val="75000"/>
                </a:schemeClr>
              </a:solidFill>
              <a:cs typeface="B Titr" pitchFamily="2" charset="-78"/>
            </a:endParaRPr>
          </a:p>
        </p:txBody>
      </p:sp>
      <p:sp>
        <p:nvSpPr>
          <p:cNvPr id="73" name="Rounded Rectangle 72"/>
          <p:cNvSpPr/>
          <p:nvPr/>
        </p:nvSpPr>
        <p:spPr>
          <a:xfrm>
            <a:off x="381000" y="3505200"/>
            <a:ext cx="1371600" cy="533400"/>
          </a:xfrm>
          <a:prstGeom prst="round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1400" b="1" dirty="0" smtClean="0">
                <a:solidFill>
                  <a:schemeClr val="accent6">
                    <a:lumMod val="75000"/>
                  </a:schemeClr>
                </a:solidFill>
                <a:cs typeface="B Titr" pitchFamily="2" charset="-78"/>
              </a:rPr>
              <a:t>کمیسیون عالی مهاجرین</a:t>
            </a:r>
            <a:endParaRPr lang="en-US" sz="1400" dirty="0">
              <a:solidFill>
                <a:schemeClr val="accent6">
                  <a:lumMod val="75000"/>
                </a:schemeClr>
              </a:solidFill>
              <a:cs typeface="B Titr" pitchFamily="2" charset="-78"/>
            </a:endParaRPr>
          </a:p>
        </p:txBody>
      </p:sp>
      <p:sp>
        <p:nvSpPr>
          <p:cNvPr id="74" name="Rounded Rectangle 73"/>
          <p:cNvSpPr/>
          <p:nvPr/>
        </p:nvSpPr>
        <p:spPr>
          <a:xfrm>
            <a:off x="381000" y="2819400"/>
            <a:ext cx="1371600" cy="533400"/>
          </a:xfrm>
          <a:prstGeom prst="round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1400" b="1" dirty="0" smtClean="0">
                <a:solidFill>
                  <a:schemeClr val="accent6">
                    <a:lumMod val="75000"/>
                  </a:schemeClr>
                </a:solidFill>
                <a:cs typeface="B Titr" pitchFamily="2" charset="-78"/>
              </a:rPr>
              <a:t>بخش عملیات حفظ صلح</a:t>
            </a:r>
            <a:endParaRPr lang="en-US" sz="1400" dirty="0">
              <a:solidFill>
                <a:schemeClr val="accent6">
                  <a:lumMod val="75000"/>
                </a:schemeClr>
              </a:solidFill>
              <a:cs typeface="B Titr" pitchFamily="2" charset="-78"/>
            </a:endParaRPr>
          </a:p>
        </p:txBody>
      </p:sp>
      <p:sp>
        <p:nvSpPr>
          <p:cNvPr id="75" name="Rounded Rectangle 74"/>
          <p:cNvSpPr/>
          <p:nvPr/>
        </p:nvSpPr>
        <p:spPr>
          <a:xfrm>
            <a:off x="4876800" y="5410200"/>
            <a:ext cx="1981200" cy="609600"/>
          </a:xfrm>
          <a:prstGeom prst="roundRect">
            <a:avLst/>
          </a:prstGeom>
          <a:solidFill>
            <a:schemeClr val="accent3">
              <a:lumMod val="40000"/>
              <a:lumOff val="60000"/>
            </a:schemeClr>
          </a:solidFill>
          <a:ln/>
        </p:spPr>
        <p:style>
          <a:lnRef idx="2">
            <a:schemeClr val="accent5"/>
          </a:lnRef>
          <a:fillRef idx="1">
            <a:schemeClr val="lt1"/>
          </a:fillRef>
          <a:effectRef idx="0">
            <a:schemeClr val="accent5"/>
          </a:effectRef>
          <a:fontRef idx="minor">
            <a:schemeClr val="dk1"/>
          </a:fontRef>
        </p:style>
        <p:txBody>
          <a:bodyPr rtlCol="0" anchor="ctr"/>
          <a:lstStyle/>
          <a:p>
            <a:pPr algn="just" rtl="1"/>
            <a:r>
              <a:rPr lang="fa-IR" sz="1400" b="1" dirty="0" smtClean="0">
                <a:solidFill>
                  <a:schemeClr val="accent6">
                    <a:lumMod val="75000"/>
                  </a:schemeClr>
                </a:solidFill>
                <a:cs typeface="B Titr" pitchFamily="2" charset="-78"/>
              </a:rPr>
              <a:t>كليه سازمانهاي صليب سرخ </a:t>
            </a:r>
            <a:endParaRPr lang="en-US" sz="1400" dirty="0">
              <a:solidFill>
                <a:schemeClr val="accent6">
                  <a:lumMod val="75000"/>
                </a:schemeClr>
              </a:solidFill>
              <a:cs typeface="B Titr" pitchFamily="2" charset="-78"/>
            </a:endParaRPr>
          </a:p>
        </p:txBody>
      </p:sp>
      <p:sp>
        <p:nvSpPr>
          <p:cNvPr id="76" name="Rounded Rectangle 75"/>
          <p:cNvSpPr/>
          <p:nvPr/>
        </p:nvSpPr>
        <p:spPr>
          <a:xfrm>
            <a:off x="2971800" y="5410200"/>
            <a:ext cx="990600" cy="609600"/>
          </a:xfrm>
          <a:prstGeom prst="roundRect">
            <a:avLst/>
          </a:prstGeom>
          <a:solidFill>
            <a:srgbClr val="FFFFCC"/>
          </a:solidFill>
          <a:ln/>
        </p:spPr>
        <p:style>
          <a:lnRef idx="2">
            <a:schemeClr val="accent5"/>
          </a:lnRef>
          <a:fillRef idx="1">
            <a:schemeClr val="lt1"/>
          </a:fillRef>
          <a:effectRef idx="0">
            <a:schemeClr val="accent5"/>
          </a:effectRef>
          <a:fontRef idx="minor">
            <a:schemeClr val="dk1"/>
          </a:fontRef>
        </p:style>
        <p:txBody>
          <a:bodyPr rtlCol="0" anchor="ctr"/>
          <a:lstStyle/>
          <a:p>
            <a:pPr algn="ctr" rtl="1"/>
            <a:r>
              <a:rPr lang="fa-IR" sz="1400" b="1" dirty="0" smtClean="0">
                <a:solidFill>
                  <a:schemeClr val="accent6">
                    <a:lumMod val="75000"/>
                  </a:schemeClr>
                </a:solidFill>
                <a:cs typeface="B Titr" pitchFamily="2" charset="-78"/>
              </a:rPr>
              <a:t>تيم كشوري</a:t>
            </a:r>
            <a:endParaRPr lang="en-US" sz="1400" dirty="0">
              <a:solidFill>
                <a:schemeClr val="accent6">
                  <a:lumMod val="75000"/>
                </a:schemeClr>
              </a:solidFill>
              <a:cs typeface="B Titr" pitchFamily="2" charset="-78"/>
            </a:endParaRPr>
          </a:p>
        </p:txBody>
      </p:sp>
      <p:cxnSp>
        <p:nvCxnSpPr>
          <p:cNvPr id="51" name="Straight Arrow Connector 50"/>
          <p:cNvCxnSpPr>
            <a:endCxn id="75" idx="0"/>
          </p:cNvCxnSpPr>
          <p:nvPr/>
        </p:nvCxnSpPr>
        <p:spPr>
          <a:xfrm rot="16200000" flipH="1">
            <a:off x="5106194" y="4648994"/>
            <a:ext cx="1066800" cy="455612"/>
          </a:xfrm>
          <a:prstGeom prst="straightConnector1">
            <a:avLst/>
          </a:prstGeom>
          <a:ln>
            <a:tailEnd type="arrow"/>
          </a:ln>
        </p:spPr>
        <p:style>
          <a:lnRef idx="2">
            <a:schemeClr val="accent3"/>
          </a:lnRef>
          <a:fillRef idx="0">
            <a:schemeClr val="accent3"/>
          </a:fillRef>
          <a:effectRef idx="1">
            <a:schemeClr val="accent3"/>
          </a:effectRef>
          <a:fontRef idx="minor">
            <a:schemeClr val="tx1"/>
          </a:fontRef>
        </p:style>
      </p:cxnSp>
      <p:cxnSp>
        <p:nvCxnSpPr>
          <p:cNvPr id="52" name="Straight Arrow Connector 51"/>
          <p:cNvCxnSpPr>
            <a:stCxn id="27" idx="4"/>
            <a:endCxn id="76" idx="0"/>
          </p:cNvCxnSpPr>
          <p:nvPr/>
        </p:nvCxnSpPr>
        <p:spPr>
          <a:xfrm rot="5400000">
            <a:off x="3086100" y="4724400"/>
            <a:ext cx="1066800" cy="304800"/>
          </a:xfrm>
          <a:prstGeom prst="straightConnector1">
            <a:avLst/>
          </a:prstGeom>
          <a:ln>
            <a:tailEnd type="arrow"/>
          </a:ln>
        </p:spPr>
        <p:style>
          <a:lnRef idx="2">
            <a:schemeClr val="accent3"/>
          </a:lnRef>
          <a:fillRef idx="0">
            <a:schemeClr val="accent3"/>
          </a:fillRef>
          <a:effectRef idx="1">
            <a:schemeClr val="accent3"/>
          </a:effectRef>
          <a:fontRef idx="minor">
            <a:schemeClr val="tx1"/>
          </a:fontRef>
        </p:style>
      </p:cxnSp>
      <p:cxnSp>
        <p:nvCxnSpPr>
          <p:cNvPr id="53" name="Straight Arrow Connector 52"/>
          <p:cNvCxnSpPr>
            <a:endCxn id="62" idx="1"/>
          </p:cNvCxnSpPr>
          <p:nvPr/>
        </p:nvCxnSpPr>
        <p:spPr>
          <a:xfrm flipV="1">
            <a:off x="6172200" y="1714500"/>
            <a:ext cx="990600" cy="800100"/>
          </a:xfrm>
          <a:prstGeom prst="straightConnector1">
            <a:avLst/>
          </a:prstGeom>
          <a:ln>
            <a:tailEnd type="arrow"/>
          </a:ln>
        </p:spPr>
        <p:style>
          <a:lnRef idx="2">
            <a:schemeClr val="accent6"/>
          </a:lnRef>
          <a:fillRef idx="0">
            <a:schemeClr val="accent6"/>
          </a:fillRef>
          <a:effectRef idx="1">
            <a:schemeClr val="accent6"/>
          </a:effectRef>
          <a:fontRef idx="minor">
            <a:schemeClr val="tx1"/>
          </a:fontRef>
        </p:style>
      </p:cxnSp>
      <p:cxnSp>
        <p:nvCxnSpPr>
          <p:cNvPr id="56" name="Straight Arrow Connector 55"/>
          <p:cNvCxnSpPr>
            <a:endCxn id="67" idx="1"/>
          </p:cNvCxnSpPr>
          <p:nvPr/>
        </p:nvCxnSpPr>
        <p:spPr>
          <a:xfrm flipV="1">
            <a:off x="6172200" y="2324100"/>
            <a:ext cx="990600" cy="266700"/>
          </a:xfrm>
          <a:prstGeom prst="straightConnector1">
            <a:avLst/>
          </a:prstGeom>
          <a:ln>
            <a:tailEnd type="arrow"/>
          </a:ln>
        </p:spPr>
        <p:style>
          <a:lnRef idx="2">
            <a:schemeClr val="accent6"/>
          </a:lnRef>
          <a:fillRef idx="0">
            <a:schemeClr val="accent6"/>
          </a:fillRef>
          <a:effectRef idx="1">
            <a:schemeClr val="accent6"/>
          </a:effectRef>
          <a:fontRef idx="minor">
            <a:schemeClr val="tx1"/>
          </a:fontRef>
        </p:style>
      </p:cxnSp>
      <p:cxnSp>
        <p:nvCxnSpPr>
          <p:cNvPr id="98" name="Straight Arrow Connector 97"/>
          <p:cNvCxnSpPr>
            <a:endCxn id="69" idx="1"/>
          </p:cNvCxnSpPr>
          <p:nvPr/>
        </p:nvCxnSpPr>
        <p:spPr>
          <a:xfrm>
            <a:off x="6172200" y="2667000"/>
            <a:ext cx="990600" cy="266700"/>
          </a:xfrm>
          <a:prstGeom prst="straightConnector1">
            <a:avLst/>
          </a:prstGeom>
          <a:ln>
            <a:tailEnd type="arrow"/>
          </a:ln>
        </p:spPr>
        <p:style>
          <a:lnRef idx="2">
            <a:schemeClr val="accent6"/>
          </a:lnRef>
          <a:fillRef idx="0">
            <a:schemeClr val="accent6"/>
          </a:fillRef>
          <a:effectRef idx="1">
            <a:schemeClr val="accent6"/>
          </a:effectRef>
          <a:fontRef idx="minor">
            <a:schemeClr val="tx1"/>
          </a:fontRef>
        </p:style>
      </p:cxnSp>
      <p:cxnSp>
        <p:nvCxnSpPr>
          <p:cNvPr id="99" name="Straight Arrow Connector 98"/>
          <p:cNvCxnSpPr>
            <a:stCxn id="26" idx="6"/>
            <a:endCxn id="70" idx="1"/>
          </p:cNvCxnSpPr>
          <p:nvPr/>
        </p:nvCxnSpPr>
        <p:spPr>
          <a:xfrm>
            <a:off x="6172200" y="2819400"/>
            <a:ext cx="990600" cy="800100"/>
          </a:xfrm>
          <a:prstGeom prst="straightConnector1">
            <a:avLst/>
          </a:prstGeom>
          <a:ln>
            <a:tailEnd type="arrow"/>
          </a:ln>
        </p:spPr>
        <p:style>
          <a:lnRef idx="2">
            <a:schemeClr val="accent6"/>
          </a:lnRef>
          <a:fillRef idx="0">
            <a:schemeClr val="accent6"/>
          </a:fillRef>
          <a:effectRef idx="1">
            <a:schemeClr val="accent6"/>
          </a:effectRef>
          <a:fontRef idx="minor">
            <a:schemeClr val="tx1"/>
          </a:fontRef>
        </p:style>
      </p:cxnSp>
      <p:cxnSp>
        <p:nvCxnSpPr>
          <p:cNvPr id="102" name="Straight Arrow Connector 101"/>
          <p:cNvCxnSpPr>
            <a:endCxn id="68" idx="1"/>
          </p:cNvCxnSpPr>
          <p:nvPr/>
        </p:nvCxnSpPr>
        <p:spPr>
          <a:xfrm rot="16200000" flipH="1">
            <a:off x="6038850" y="3105150"/>
            <a:ext cx="1257300" cy="990600"/>
          </a:xfrm>
          <a:prstGeom prst="straightConnector1">
            <a:avLst/>
          </a:prstGeom>
          <a:ln>
            <a:tailEnd type="arrow"/>
          </a:ln>
        </p:spPr>
        <p:style>
          <a:lnRef idx="2">
            <a:schemeClr val="accent6"/>
          </a:lnRef>
          <a:fillRef idx="0">
            <a:schemeClr val="accent6"/>
          </a:fillRef>
          <a:effectRef idx="1">
            <a:schemeClr val="accent6"/>
          </a:effectRef>
          <a:fontRef idx="minor">
            <a:schemeClr val="tx1"/>
          </a:fontRef>
        </p:style>
      </p:cxnSp>
      <p:cxnSp>
        <p:nvCxnSpPr>
          <p:cNvPr id="108" name="Straight Arrow Connector 107"/>
          <p:cNvCxnSpPr>
            <a:stCxn id="29" idx="3"/>
            <a:endCxn id="72" idx="3"/>
          </p:cNvCxnSpPr>
          <p:nvPr/>
        </p:nvCxnSpPr>
        <p:spPr>
          <a:xfrm rot="5400000">
            <a:off x="1635990" y="3389382"/>
            <a:ext cx="1261129" cy="1027907"/>
          </a:xfrm>
          <a:prstGeom prst="straightConnector1">
            <a:avLst/>
          </a:prstGeom>
          <a:ln>
            <a:tailEnd type="arrow"/>
          </a:ln>
        </p:spPr>
        <p:style>
          <a:lnRef idx="2">
            <a:schemeClr val="accent6"/>
          </a:lnRef>
          <a:fillRef idx="0">
            <a:schemeClr val="accent6"/>
          </a:fillRef>
          <a:effectRef idx="1">
            <a:schemeClr val="accent6"/>
          </a:effectRef>
          <a:fontRef idx="minor">
            <a:schemeClr val="tx1"/>
          </a:fontRef>
        </p:style>
      </p:cxnSp>
      <p:cxnSp>
        <p:nvCxnSpPr>
          <p:cNvPr id="109" name="Straight Arrow Connector 108"/>
          <p:cNvCxnSpPr/>
          <p:nvPr/>
        </p:nvCxnSpPr>
        <p:spPr>
          <a:xfrm rot="10800000" flipV="1">
            <a:off x="1752600" y="2971800"/>
            <a:ext cx="838200" cy="38100"/>
          </a:xfrm>
          <a:prstGeom prst="straightConnector1">
            <a:avLst/>
          </a:prstGeom>
          <a:ln>
            <a:tailEnd type="arrow"/>
          </a:ln>
        </p:spPr>
        <p:style>
          <a:lnRef idx="2">
            <a:schemeClr val="accent6"/>
          </a:lnRef>
          <a:fillRef idx="0">
            <a:schemeClr val="accent6"/>
          </a:fillRef>
          <a:effectRef idx="1">
            <a:schemeClr val="accent6"/>
          </a:effectRef>
          <a:fontRef idx="minor">
            <a:schemeClr val="tx1"/>
          </a:fontRef>
        </p:style>
      </p:cxnSp>
      <p:cxnSp>
        <p:nvCxnSpPr>
          <p:cNvPr id="110" name="Straight Arrow Connector 109"/>
          <p:cNvCxnSpPr>
            <a:endCxn id="71" idx="3"/>
          </p:cNvCxnSpPr>
          <p:nvPr/>
        </p:nvCxnSpPr>
        <p:spPr>
          <a:xfrm rot="10800000">
            <a:off x="1752600" y="2324100"/>
            <a:ext cx="838200" cy="419100"/>
          </a:xfrm>
          <a:prstGeom prst="straightConnector1">
            <a:avLst/>
          </a:prstGeom>
          <a:ln>
            <a:tailEnd type="arrow"/>
          </a:ln>
        </p:spPr>
        <p:style>
          <a:lnRef idx="2">
            <a:schemeClr val="accent6"/>
          </a:lnRef>
          <a:fillRef idx="0">
            <a:schemeClr val="accent6"/>
          </a:fillRef>
          <a:effectRef idx="1">
            <a:schemeClr val="accent6"/>
          </a:effectRef>
          <a:fontRef idx="minor">
            <a:schemeClr val="tx1"/>
          </a:fontRef>
        </p:style>
      </p:cxnSp>
      <p:cxnSp>
        <p:nvCxnSpPr>
          <p:cNvPr id="111" name="Straight Arrow Connector 110"/>
          <p:cNvCxnSpPr>
            <a:stCxn id="29" idx="1"/>
            <a:endCxn id="61" idx="3"/>
          </p:cNvCxnSpPr>
          <p:nvPr/>
        </p:nvCxnSpPr>
        <p:spPr>
          <a:xfrm rot="16200000" flipV="1">
            <a:off x="1826490" y="1564411"/>
            <a:ext cx="880129" cy="1027907"/>
          </a:xfrm>
          <a:prstGeom prst="straightConnector1">
            <a:avLst/>
          </a:prstGeom>
          <a:ln>
            <a:tailEnd type="arrow"/>
          </a:ln>
        </p:spPr>
        <p:style>
          <a:lnRef idx="2">
            <a:schemeClr val="accent6"/>
          </a:lnRef>
          <a:fillRef idx="0">
            <a:schemeClr val="accent6"/>
          </a:fillRef>
          <a:effectRef idx="1">
            <a:schemeClr val="accent6"/>
          </a:effectRef>
          <a:fontRef idx="minor">
            <a:schemeClr val="tx1"/>
          </a:fontRef>
        </p:style>
      </p:cxnSp>
      <p:cxnSp>
        <p:nvCxnSpPr>
          <p:cNvPr id="112" name="Straight Arrow Connector 111"/>
          <p:cNvCxnSpPr/>
          <p:nvPr/>
        </p:nvCxnSpPr>
        <p:spPr>
          <a:xfrm rot="10800000" flipV="1">
            <a:off x="1752600" y="3124200"/>
            <a:ext cx="914400" cy="762000"/>
          </a:xfrm>
          <a:prstGeom prst="straightConnector1">
            <a:avLst/>
          </a:prstGeom>
          <a:ln>
            <a:tailEnd type="arrow"/>
          </a:ln>
        </p:spPr>
        <p:style>
          <a:lnRef idx="2">
            <a:schemeClr val="accent6"/>
          </a:lnRef>
          <a:fillRef idx="0">
            <a:schemeClr val="accent6"/>
          </a:fillRef>
          <a:effectRef idx="1">
            <a:schemeClr val="accent6"/>
          </a:effectRef>
          <a:fontRef idx="minor">
            <a:schemeClr val="tx1"/>
          </a:fontRef>
        </p:style>
      </p:cxnSp>
      <p:sp>
        <p:nvSpPr>
          <p:cNvPr id="135" name="Rounded Rectangle 134"/>
          <p:cNvSpPr/>
          <p:nvPr/>
        </p:nvSpPr>
        <p:spPr>
          <a:xfrm>
            <a:off x="1143000" y="5410200"/>
            <a:ext cx="1752600" cy="609600"/>
          </a:xfrm>
          <a:prstGeom prst="roundRect">
            <a:avLst/>
          </a:prstGeom>
          <a:solidFill>
            <a:srgbClr val="FFFFCC"/>
          </a:solidFill>
          <a:ln/>
        </p:spPr>
        <p:style>
          <a:lnRef idx="2">
            <a:schemeClr val="accent5"/>
          </a:lnRef>
          <a:fillRef idx="1">
            <a:schemeClr val="lt1"/>
          </a:fillRef>
          <a:effectRef idx="0">
            <a:schemeClr val="accent5"/>
          </a:effectRef>
          <a:fontRef idx="minor">
            <a:schemeClr val="dk1"/>
          </a:fontRef>
        </p:style>
        <p:txBody>
          <a:bodyPr rtlCol="0" anchor="ctr"/>
          <a:lstStyle/>
          <a:p>
            <a:pPr algn="ctr" rtl="1"/>
            <a:r>
              <a:rPr lang="fa-IR" sz="1400" b="1" dirty="0" smtClean="0">
                <a:solidFill>
                  <a:schemeClr val="accent6">
                    <a:lumMod val="75000"/>
                  </a:schemeClr>
                </a:solidFill>
                <a:cs typeface="B Titr" pitchFamily="2" charset="-78"/>
              </a:rPr>
              <a:t>تيم كشورهاي  خارجي كمك در مواقع بحران </a:t>
            </a:r>
            <a:endParaRPr lang="en-US" sz="1400" dirty="0">
              <a:solidFill>
                <a:schemeClr val="accent6">
                  <a:lumMod val="75000"/>
                </a:schemeClr>
              </a:solidFill>
              <a:cs typeface="B Titr" pitchFamily="2" charset="-78"/>
            </a:endParaRPr>
          </a:p>
        </p:txBody>
      </p:sp>
      <p:cxnSp>
        <p:nvCxnSpPr>
          <p:cNvPr id="137" name="Straight Arrow Connector 136"/>
          <p:cNvCxnSpPr>
            <a:stCxn id="27" idx="3"/>
          </p:cNvCxnSpPr>
          <p:nvPr/>
        </p:nvCxnSpPr>
        <p:spPr>
          <a:xfrm rot="5400000">
            <a:off x="2275799" y="4349772"/>
            <a:ext cx="1146829" cy="821626"/>
          </a:xfrm>
          <a:prstGeom prst="straightConnector1">
            <a:avLst/>
          </a:prstGeom>
          <a:ln>
            <a:tailEnd type="arrow"/>
          </a:ln>
        </p:spPr>
        <p:style>
          <a:lnRef idx="2">
            <a:schemeClr val="accent3"/>
          </a:lnRef>
          <a:fillRef idx="0">
            <a:schemeClr val="accent3"/>
          </a:fillRef>
          <a:effectRef idx="1">
            <a:schemeClr val="accent3"/>
          </a:effectRef>
          <a:fontRef idx="minor">
            <a:schemeClr val="tx1"/>
          </a:fontRef>
        </p:style>
      </p:cxnSp>
      <p:sp>
        <p:nvSpPr>
          <p:cNvPr id="55" name="Hexagon 54"/>
          <p:cNvSpPr/>
          <p:nvPr/>
        </p:nvSpPr>
        <p:spPr>
          <a:xfrm>
            <a:off x="3657600" y="2590800"/>
            <a:ext cx="1371600" cy="914400"/>
          </a:xfrm>
          <a:prstGeom prst="hexagon">
            <a:avLst/>
          </a:prstGeom>
          <a:solidFill>
            <a:schemeClr val="accent1">
              <a:lumMod val="20000"/>
              <a:lumOff val="80000"/>
            </a:schemeClr>
          </a:solidFill>
        </p:spPr>
        <p:style>
          <a:lnRef idx="2">
            <a:schemeClr val="accent4"/>
          </a:lnRef>
          <a:fillRef idx="1">
            <a:schemeClr val="lt1"/>
          </a:fillRef>
          <a:effectRef idx="0">
            <a:schemeClr val="accent4"/>
          </a:effectRef>
          <a:fontRef idx="minor">
            <a:schemeClr val="dk1"/>
          </a:fontRef>
        </p:style>
        <p:txBody>
          <a:bodyPr rtlCol="0" anchor="ctr"/>
          <a:lstStyle/>
          <a:p>
            <a:pPr algn="ctr" rtl="1"/>
            <a:r>
              <a:rPr lang="fa-IR" sz="1300" smtClean="0">
                <a:solidFill>
                  <a:schemeClr val="accent6">
                    <a:lumMod val="75000"/>
                  </a:schemeClr>
                </a:solidFill>
                <a:cs typeface="B Titr" pitchFamily="2" charset="-78"/>
              </a:rPr>
              <a:t>مركز </a:t>
            </a:r>
            <a:r>
              <a:rPr lang="fa-IR" sz="1300" smtClean="0">
                <a:solidFill>
                  <a:schemeClr val="accent6">
                    <a:lumMod val="75000"/>
                  </a:schemeClr>
                </a:solidFill>
                <a:cs typeface="B Titr" pitchFamily="2" charset="-78"/>
              </a:rPr>
              <a:t>عمليات </a:t>
            </a:r>
            <a:r>
              <a:rPr lang="fa-IR" sz="1300" dirty="0" smtClean="0">
                <a:solidFill>
                  <a:schemeClr val="accent6">
                    <a:lumMod val="75000"/>
                  </a:schemeClr>
                </a:solidFill>
                <a:cs typeface="B Titr" pitchFamily="2" charset="-78"/>
              </a:rPr>
              <a:t>نظامي و غير نظامي </a:t>
            </a:r>
            <a:endParaRPr lang="en-US" sz="1300" dirty="0">
              <a:solidFill>
                <a:schemeClr val="accent6">
                  <a:lumMod val="75000"/>
                </a:schemeClr>
              </a:solidFill>
              <a:cs typeface="B Titr" pitchFamily="2" charset="-78"/>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838200"/>
            <a:ext cx="8229600" cy="5169091"/>
          </a:xfrm>
        </p:spPr>
        <p:txBody>
          <a:bodyPr>
            <a:normAutofit/>
          </a:bodyPr>
          <a:lstStyle/>
          <a:p>
            <a:pPr algn="r" rtl="1"/>
            <a:r>
              <a:rPr lang="fa-IR" sz="3600" dirty="0" smtClean="0">
                <a:cs typeface="B Titr" pitchFamily="2" charset="-78"/>
              </a:rPr>
              <a:t>طبق سند منتشر شده از سوي پنتاگون برنامه هايي كه </a:t>
            </a:r>
            <a:r>
              <a:rPr lang="fa-IR" sz="3600" dirty="0" smtClean="0">
                <a:solidFill>
                  <a:schemeClr val="accent2">
                    <a:lumMod val="75000"/>
                  </a:schemeClr>
                </a:solidFill>
                <a:cs typeface="B Titr" pitchFamily="2" charset="-78"/>
              </a:rPr>
              <a:t>سازمان ملل</a:t>
            </a:r>
            <a:r>
              <a:rPr lang="en-US" sz="3600" b="1" dirty="0" smtClean="0">
                <a:solidFill>
                  <a:schemeClr val="accent2">
                    <a:lumMod val="75000"/>
                  </a:schemeClr>
                </a:solidFill>
                <a:cs typeface="B Titr" pitchFamily="2" charset="-78"/>
              </a:rPr>
              <a:t>(UN)</a:t>
            </a:r>
            <a:r>
              <a:rPr lang="en-US" sz="3600" dirty="0" smtClean="0">
                <a:solidFill>
                  <a:schemeClr val="accent2">
                    <a:lumMod val="75000"/>
                  </a:schemeClr>
                </a:solidFill>
                <a:cs typeface="B Titr" pitchFamily="2" charset="-78"/>
              </a:rPr>
              <a:t> </a:t>
            </a:r>
            <a:r>
              <a:rPr lang="fa-IR" sz="3600" dirty="0" smtClean="0">
                <a:solidFill>
                  <a:schemeClr val="accent2">
                    <a:lumMod val="75000"/>
                  </a:schemeClr>
                </a:solidFill>
                <a:cs typeface="B Titr" pitchFamily="2" charset="-78"/>
              </a:rPr>
              <a:t> </a:t>
            </a:r>
            <a:r>
              <a:rPr lang="fa-IR" sz="3600" dirty="0" smtClean="0">
                <a:cs typeface="B Titr" pitchFamily="2" charset="-78"/>
              </a:rPr>
              <a:t>در سطح جهان در كشورهاي ديگر اجرا مي كنند به عنوان عمليات نظامي ارتش آمريكاست. </a:t>
            </a:r>
          </a:p>
          <a:p>
            <a:pPr algn="r" rtl="1"/>
            <a:r>
              <a:rPr lang="fa-IR" sz="3600" dirty="0" smtClean="0">
                <a:cs typeface="B Titr" pitchFamily="2" charset="-78"/>
              </a:rPr>
              <a:t>برنامه هايي که سازمان ملل و به تبع آن سازمان يونيسف در کشور جمهوري اسلامي ايران اجرا مي کنند به عنوان </a:t>
            </a:r>
            <a:r>
              <a:rPr lang="fa-IR" sz="3600" b="1" dirty="0" smtClean="0">
                <a:cs typeface="B Titr" pitchFamily="2" charset="-78"/>
              </a:rPr>
              <a:t>عمليات نظامي ارتش آمريکا در خاک کشور ما</a:t>
            </a:r>
            <a:r>
              <a:rPr lang="fa-IR" sz="3600" dirty="0" smtClean="0">
                <a:cs typeface="B Titr" pitchFamily="2" charset="-78"/>
              </a:rPr>
              <a:t> محسوب مي شود.</a:t>
            </a:r>
          </a:p>
          <a:p>
            <a:pPr algn="r" rtl="1"/>
            <a:endParaRPr lang="fa-IR" sz="3600" dirty="0" smtClean="0">
              <a:cs typeface="B Titr" pitchFamily="2" charset="-78"/>
            </a:endParaRPr>
          </a:p>
          <a:p>
            <a:pPr algn="r" rtl="1"/>
            <a:endParaRPr lang="en-US" sz="3600" dirty="0">
              <a:cs typeface="B Titr" pitchFamily="2" charset="-78"/>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762000"/>
            <a:ext cx="8229600" cy="5245291"/>
          </a:xfrm>
        </p:spPr>
        <p:txBody>
          <a:bodyPr>
            <a:normAutofit fontScale="92500" lnSpcReduction="10000"/>
          </a:bodyPr>
          <a:lstStyle/>
          <a:p>
            <a:pPr algn="r" rtl="1">
              <a:buNone/>
            </a:pPr>
            <a:r>
              <a:rPr lang="fa-IR" sz="4000" dirty="0" smtClean="0">
                <a:cs typeface="B Titr" pitchFamily="2" charset="-78"/>
              </a:rPr>
              <a:t>   </a:t>
            </a:r>
            <a:endParaRPr lang="fa-IR" sz="4000" dirty="0" smtClean="0">
              <a:solidFill>
                <a:schemeClr val="accent4">
                  <a:lumMod val="75000"/>
                </a:schemeClr>
              </a:solidFill>
              <a:cs typeface="B Titr" pitchFamily="2" charset="-78"/>
            </a:endParaRPr>
          </a:p>
          <a:p>
            <a:pPr algn="r" rtl="1"/>
            <a:r>
              <a:rPr lang="fa-IR" sz="4000" dirty="0" smtClean="0">
                <a:cs typeface="B Titr" pitchFamily="2" charset="-78"/>
              </a:rPr>
              <a:t>آنها در ظاهري موجه، ولي در باطن اهداف بسيار خطرناکي را پيگيري مي کنند.</a:t>
            </a:r>
            <a:endParaRPr lang="en-US" sz="4000" dirty="0" smtClean="0">
              <a:cs typeface="B Titr" pitchFamily="2" charset="-78"/>
            </a:endParaRPr>
          </a:p>
          <a:p>
            <a:pPr algn="r" rtl="1"/>
            <a:r>
              <a:rPr lang="fa-IR" sz="4000" dirty="0" smtClean="0">
                <a:solidFill>
                  <a:schemeClr val="accent4">
                    <a:lumMod val="75000"/>
                  </a:schemeClr>
                </a:solidFill>
                <a:cs typeface="B Titr" pitchFamily="2" charset="-78"/>
              </a:rPr>
              <a:t>به فرموده مقام معظم رهبري:</a:t>
            </a:r>
            <a:endParaRPr lang="fa-IR" sz="4000" dirty="0" smtClean="0">
              <a:cs typeface="B Titr" pitchFamily="2" charset="-78"/>
            </a:endParaRPr>
          </a:p>
          <a:p>
            <a:pPr algn="r" rtl="1"/>
            <a:r>
              <a:rPr lang="fa-IR" sz="4000" dirty="0" smtClean="0">
                <a:cs typeface="B Titr" pitchFamily="2" charset="-78"/>
              </a:rPr>
              <a:t>ضروري است مسئولين محترم توجه جدي و همه جانبه نگر به فعاليتهاي </a:t>
            </a:r>
            <a:r>
              <a:rPr lang="fa-IR" sz="4000" dirty="0" smtClean="0">
                <a:solidFill>
                  <a:schemeClr val="accent2">
                    <a:lumMod val="75000"/>
                  </a:schemeClr>
                </a:solidFill>
                <a:cs typeface="B Titr" pitchFamily="2" charset="-78"/>
              </a:rPr>
              <a:t>سازمان ملل </a:t>
            </a:r>
            <a:r>
              <a:rPr lang="fa-IR" sz="4000" dirty="0" smtClean="0">
                <a:cs typeface="B Titr" pitchFamily="2" charset="-78"/>
              </a:rPr>
              <a:t>در ايران داشته باشند و در جهت جلوگيري از فعاليتهاي آنها قوانين و مقررات لازم را مبذول دارند</a:t>
            </a:r>
            <a:r>
              <a:rPr lang="en-US" sz="4000" dirty="0" smtClean="0">
                <a:cs typeface="B Titr" pitchFamily="2" charset="-78"/>
              </a:rPr>
              <a:t> </a:t>
            </a:r>
            <a:r>
              <a:rPr lang="fa-IR" sz="4000" smtClean="0">
                <a:cs typeface="B Titr" pitchFamily="2" charset="-78"/>
              </a:rPr>
              <a:t> و از آن به عنوان سم زدايي ياد كردند. </a:t>
            </a:r>
            <a:endParaRPr lang="fa-IR" sz="4000" dirty="0" smtClean="0">
              <a:cs typeface="B Titr" pitchFamily="2" charset="-78"/>
            </a:endParaRPr>
          </a:p>
          <a:p>
            <a:pPr algn="r" rtl="1"/>
            <a:endParaRPr lang="fa-IR" sz="4000" dirty="0" smtClean="0">
              <a:cs typeface="B Titr" pitchFamily="2" charset="-78"/>
            </a:endParaRPr>
          </a:p>
          <a:p>
            <a:pPr algn="r" rtl="1"/>
            <a:endParaRPr lang="fa-IR" sz="4000" dirty="0" smtClean="0">
              <a:cs typeface="B Titr" pitchFamily="2" charset="-78"/>
            </a:endParaRPr>
          </a:p>
          <a:p>
            <a:pPr algn="r" rtl="1"/>
            <a:endParaRPr lang="fa-IR" sz="4000" dirty="0" smtClean="0">
              <a:cs typeface="B Titr" pitchFamily="2" charset="-78"/>
            </a:endParaRPr>
          </a:p>
          <a:p>
            <a:pPr algn="r" rtl="1"/>
            <a:endParaRPr lang="fa-IR" sz="4000" dirty="0" smtClean="0">
              <a:cs typeface="B Titr" pitchFamily="2" charset="-78"/>
            </a:endParaRPr>
          </a:p>
          <a:p>
            <a:pPr algn="r" rtl="1"/>
            <a:endParaRPr lang="fa-IR" sz="4000" dirty="0" smtClean="0">
              <a:cs typeface="B Titr" pitchFamily="2" charset="-78"/>
            </a:endParaRPr>
          </a:p>
          <a:p>
            <a:pPr algn="r" rtl="1"/>
            <a:endParaRPr lang="en-US" sz="4000" dirty="0">
              <a:cs typeface="B Titr" pitchFamily="2" charset="-78"/>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066800"/>
            <a:ext cx="8229600" cy="4940491"/>
          </a:xfrm>
        </p:spPr>
        <p:txBody>
          <a:bodyPr>
            <a:normAutofit/>
          </a:bodyPr>
          <a:lstStyle/>
          <a:p>
            <a:pPr algn="r" rtl="1"/>
            <a:r>
              <a:rPr lang="fa-IR" sz="4000" dirty="0" smtClean="0">
                <a:cs typeface="B Titr" pitchFamily="2" charset="-78"/>
              </a:rPr>
              <a:t>طبق قول صريح نمايندگان کنگره آمريکا </a:t>
            </a:r>
            <a:r>
              <a:rPr lang="fa-IR" sz="4000" dirty="0" smtClean="0">
                <a:solidFill>
                  <a:srgbClr val="C00000"/>
                </a:solidFill>
                <a:cs typeface="B Titr" pitchFamily="2" charset="-78"/>
              </a:rPr>
              <a:t>ايران</a:t>
            </a:r>
            <a:r>
              <a:rPr lang="fa-IR" sz="4000" dirty="0" smtClean="0">
                <a:cs typeface="B Titr" pitchFamily="2" charset="-78"/>
              </a:rPr>
              <a:t> دشمن اول آنها محسوب مي شود و يا طبق بيانات رسمي و علني رييس جمهور آمريکا در جهت خشکاندن ريشه اي </a:t>
            </a:r>
            <a:r>
              <a:rPr lang="fa-IR" sz="4000" dirty="0" smtClean="0">
                <a:solidFill>
                  <a:srgbClr val="C00000"/>
                </a:solidFill>
                <a:cs typeface="B Titr" pitchFamily="2" charset="-78"/>
              </a:rPr>
              <a:t>ملت ايران</a:t>
            </a:r>
            <a:r>
              <a:rPr lang="fa-IR" sz="4000" dirty="0" smtClean="0">
                <a:cs typeface="B Titr" pitchFamily="2" charset="-78"/>
              </a:rPr>
              <a:t>، تمام تلاش خود را به کار گرفته اند.</a:t>
            </a:r>
          </a:p>
          <a:p>
            <a:pPr algn="r" rtl="1"/>
            <a:endParaRPr lang="fa-IR" sz="4000" dirty="0" smtClean="0">
              <a:cs typeface="B Titr" pitchFamily="2" charset="-78"/>
            </a:endParaRPr>
          </a:p>
          <a:p>
            <a:pPr algn="r" rtl="1"/>
            <a:endParaRPr lang="en-US" sz="4000" dirty="0">
              <a:cs typeface="B Titr" pitchFamily="2" charset="-78"/>
            </a:endParaRP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373</TotalTime>
  <Words>1518</Words>
  <Application>Microsoft Office PowerPoint</Application>
  <PresentationFormat>On-screen Show (4:3)</PresentationFormat>
  <Paragraphs>100</Paragraphs>
  <Slides>22</Slides>
  <Notes>1</Notes>
  <HiddenSlides>0</HiddenSlides>
  <MMClips>0</MMClip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Concourse</vt:lpstr>
      <vt:lpstr>Slide 1</vt:lpstr>
      <vt:lpstr>“دکترين امنيت ملي آمريکا “كه توسط مرکز عملياتهاي نظامي و غير نظامي آمريکا در سازمان پنتاگون  تهيه شده است </vt:lpstr>
      <vt:lpstr>Slide 3</vt:lpstr>
      <vt:lpstr>Slide 4</vt:lpstr>
      <vt:lpstr>Slide 5</vt:lpstr>
      <vt:lpstr> كميته ملي مركز عمليات نظامي و غيرنظامي  </vt:lpstr>
      <vt:lpstr>Slide 7</vt:lpstr>
      <vt:lpstr>Slide 8</vt:lpstr>
      <vt:lpstr>Slide 9</vt:lpstr>
      <vt:lpstr>Slide 10</vt:lpstr>
      <vt:lpstr>Slide 11</vt:lpstr>
      <vt:lpstr>     گزارش هايي از پايگاه خبري اينفووارز: </vt:lpstr>
      <vt:lpstr>Slide 13</vt:lpstr>
      <vt:lpstr>بيانات مقام مععظم رهبري در موضوع جمعيت</vt:lpstr>
      <vt:lpstr>Slide 15</vt:lpstr>
      <vt:lpstr>Slide 16</vt:lpstr>
      <vt:lpstr>Slide 17</vt:lpstr>
      <vt:lpstr>Slide 18</vt:lpstr>
      <vt:lpstr>Slide 19</vt:lpstr>
      <vt:lpstr>Slide 20</vt:lpstr>
      <vt:lpstr>Slide 21</vt:lpstr>
      <vt:lpstr>Slide 22</vt:lpstr>
    </vt:vector>
  </TitlesOfParts>
  <Company>MRT www.Win2Farsi.com</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دکترين امنيت ملي آمريکا توسط مرکز عملياتهاي نظامي و غير نظامي آمريکا كه در سازمان پنتاگون تهيه شده است</dc:title>
  <dc:creator>sz.eslahchi</dc:creator>
  <cp:lastModifiedBy>sz.eslahchi</cp:lastModifiedBy>
  <cp:revision>83</cp:revision>
  <dcterms:created xsi:type="dcterms:W3CDTF">2012-02-13T04:26:57Z</dcterms:created>
  <dcterms:modified xsi:type="dcterms:W3CDTF">2012-02-14T08:53:24Z</dcterms:modified>
</cp:coreProperties>
</file>