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7" r:id="rId2"/>
    <p:sldId id="434" r:id="rId3"/>
    <p:sldId id="433" r:id="rId4"/>
    <p:sldId id="399" r:id="rId5"/>
    <p:sldId id="400" r:id="rId6"/>
    <p:sldId id="259" r:id="rId7"/>
    <p:sldId id="264" r:id="rId8"/>
    <p:sldId id="265" r:id="rId9"/>
    <p:sldId id="271" r:id="rId10"/>
    <p:sldId id="272" r:id="rId11"/>
    <p:sldId id="276" r:id="rId12"/>
    <p:sldId id="402" r:id="rId13"/>
    <p:sldId id="390" r:id="rId14"/>
    <p:sldId id="403" r:id="rId15"/>
    <p:sldId id="404" r:id="rId16"/>
    <p:sldId id="405" r:id="rId17"/>
    <p:sldId id="406" r:id="rId18"/>
    <p:sldId id="407" r:id="rId19"/>
    <p:sldId id="408" r:id="rId20"/>
    <p:sldId id="409" r:id="rId21"/>
    <p:sldId id="410" r:id="rId22"/>
    <p:sldId id="417" r:id="rId23"/>
    <p:sldId id="416" r:id="rId24"/>
    <p:sldId id="411" r:id="rId25"/>
    <p:sldId id="412" r:id="rId26"/>
    <p:sldId id="413" r:id="rId27"/>
    <p:sldId id="415" r:id="rId28"/>
    <p:sldId id="418" r:id="rId29"/>
    <p:sldId id="337" r:id="rId30"/>
    <p:sldId id="420" r:id="rId31"/>
    <p:sldId id="419" r:id="rId32"/>
    <p:sldId id="421" r:id="rId33"/>
    <p:sldId id="422" r:id="rId34"/>
    <p:sldId id="426" r:id="rId35"/>
    <p:sldId id="425" r:id="rId36"/>
    <p:sldId id="427" r:id="rId37"/>
    <p:sldId id="428" r:id="rId38"/>
    <p:sldId id="429" r:id="rId39"/>
    <p:sldId id="430" r:id="rId40"/>
    <p:sldId id="431" r:id="rId41"/>
    <p:sldId id="432" r:id="rId42"/>
    <p:sldId id="43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1FC24"/>
    <a:srgbClr val="53FE0E"/>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4660"/>
  </p:normalViewPr>
  <p:slideViewPr>
    <p:cSldViewPr>
      <p:cViewPr>
        <p:scale>
          <a:sx n="60" d="100"/>
          <a:sy n="60" d="100"/>
        </p:scale>
        <p:origin x="-1470" y="-10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1425E3-934E-4BA5-AEFC-F8A5666F8BEC}" type="datetimeFigureOut">
              <a:rPr lang="en-US" smtClean="0"/>
              <a:t>12/6/2014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7B84BA-AE72-43BE-BC81-BC3EE7B1DC68}" type="slidenum">
              <a:rPr lang="en-US" smtClean="0"/>
              <a:t>‹#›</a:t>
            </a:fld>
            <a:endParaRPr lang="en-US"/>
          </a:p>
        </p:txBody>
      </p:sp>
    </p:spTree>
    <p:extLst>
      <p:ext uri="{BB962C8B-B14F-4D97-AF65-F5344CB8AC3E}">
        <p14:creationId xmlns:p14="http://schemas.microsoft.com/office/powerpoint/2010/main" val="2147335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5CDCB9-A666-4427-A9DD-DA7F49326227}"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F696D8CE-D3FE-4CCA-BFBE-34E44A199353}" type="datetimeFigureOut">
              <a:rPr lang="en-US" smtClean="0"/>
              <a:pPr/>
              <a:t>12/6/2014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97651D1B-E626-410C-B279-3FB8056886A8}"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pPr/>
              <a:t>12/6/2014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pPr/>
              <a:t>12/6/2014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pPr/>
              <a:t>12/6/2014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696D8CE-D3FE-4CCA-BFBE-34E44A199353}" type="datetimeFigureOut">
              <a:rPr lang="en-US" smtClean="0"/>
              <a:pPr/>
              <a:t>12/6/2014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97651D1B-E626-410C-B279-3FB8056886A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6D8CE-D3FE-4CCA-BFBE-34E44A199353}" type="datetimeFigureOut">
              <a:rPr lang="en-US" smtClean="0"/>
              <a:pPr/>
              <a:t>12/6/2014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96D8CE-D3FE-4CCA-BFBE-34E44A199353}" type="datetimeFigureOut">
              <a:rPr lang="en-US" smtClean="0"/>
              <a:pPr/>
              <a:t>12/6/2014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696D8CE-D3FE-4CCA-BFBE-34E44A199353}" type="datetimeFigureOut">
              <a:rPr lang="en-US" smtClean="0"/>
              <a:pPr/>
              <a:t>12/6/2014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96D8CE-D3FE-4CCA-BFBE-34E44A199353}" type="datetimeFigureOut">
              <a:rPr lang="en-US" smtClean="0"/>
              <a:pPr/>
              <a:t>12/6/2014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6D8CE-D3FE-4CCA-BFBE-34E44A199353}" type="datetimeFigureOut">
              <a:rPr lang="en-US" smtClean="0"/>
              <a:pPr/>
              <a:t>12/6/2014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696D8CE-D3FE-4CCA-BFBE-34E44A199353}" type="datetimeFigureOut">
              <a:rPr lang="en-US" smtClean="0"/>
              <a:pPr/>
              <a:t>12/6/2014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651D1B-E626-410C-B279-3FB8056886A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696D8CE-D3FE-4CCA-BFBE-34E44A199353}" type="datetimeFigureOut">
              <a:rPr lang="en-US" smtClean="0"/>
              <a:pPr/>
              <a:t>12/6/2014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97651D1B-E626-410C-B279-3FB8056886A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8.pn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sz="4000" dirty="0" smtClean="0">
                <a:effectLst>
                  <a:outerShdw blurRad="38100" dist="38100" dir="2700000" algn="tl">
                    <a:srgbClr val="000000">
                      <a:alpha val="43137"/>
                    </a:srgbClr>
                  </a:outerShdw>
                </a:effectLst>
              </a:rPr>
              <a:t>کنترل جمعیت از دیدگاه مراجع و علما</a:t>
            </a:r>
            <a:r>
              <a:rPr lang="ar-SA" sz="4400" dirty="0" smtClean="0"/>
              <a:t> </a:t>
            </a:r>
            <a:r>
              <a:rPr lang="en-US" dirty="0" smtClean="0"/>
              <a:t/>
            </a:r>
            <a:br>
              <a:rPr lang="en-US" dirty="0" smtClean="0"/>
            </a:br>
            <a:r>
              <a:rPr lang="fa-IR" sz="4400" dirty="0" smtClean="0"/>
              <a:t>حضرت </a:t>
            </a:r>
            <a:r>
              <a:rPr lang="ar-SA" sz="4400" dirty="0" smtClean="0"/>
              <a:t>امام خميني </a:t>
            </a:r>
            <a:r>
              <a:rPr lang="ar-SA" sz="1800" dirty="0" smtClean="0"/>
              <a:t>ق</a:t>
            </a:r>
            <a:r>
              <a:rPr lang="fa-IR" sz="1800" dirty="0" smtClean="0"/>
              <a:t>دس سره</a:t>
            </a:r>
            <a:endParaRPr lang="en-US" sz="1800" dirty="0"/>
          </a:p>
        </p:txBody>
      </p:sp>
      <p:sp>
        <p:nvSpPr>
          <p:cNvPr id="3" name="Content Placeholder 2"/>
          <p:cNvSpPr>
            <a:spLocks noGrp="1"/>
          </p:cNvSpPr>
          <p:nvPr>
            <p:ph idx="1"/>
          </p:nvPr>
        </p:nvSpPr>
        <p:spPr/>
        <p:txBody>
          <a:bodyPr numCol="1" rtlCol="1">
            <a:normAutofit/>
          </a:bodyPr>
          <a:lstStyle/>
          <a:p>
            <a:pPr algn="just" rtl="1"/>
            <a:r>
              <a:rPr lang="fa-IR" b="1" dirty="0" smtClean="0">
                <a:solidFill>
                  <a:srgbClr val="FFFF00"/>
                </a:solidFill>
                <a:effectLst>
                  <a:outerShdw blurRad="38100" dist="38100" dir="2700000" algn="tl">
                    <a:srgbClr val="000000">
                      <a:alpha val="43137"/>
                    </a:srgbClr>
                  </a:outerShdw>
                </a:effectLst>
                <a:cs typeface="B Lotus" pitchFamily="2" charset="-78"/>
              </a:rPr>
              <a:t>مملکت ايران 35 ميليون حالا مي‌گويند جمعيت دارد، وسعتش آنقدر است که براي صد وپنجاه ميليون تا دويست ميليون جمعيت کافي است يعني اگر دويست ميليون جمعيت داشته باشد در ايران به رفاه زندگي مي‌کنند. </a:t>
            </a:r>
            <a:r>
              <a:rPr lang="fa-IR" sz="1600" b="1" dirty="0" smtClean="0">
                <a:effectLst>
                  <a:outerShdw blurRad="38100" dist="38100" dir="2700000" algn="tl">
                    <a:srgbClr val="000000">
                      <a:alpha val="43137"/>
                    </a:srgbClr>
                  </a:outerShdw>
                </a:effectLst>
                <a:cs typeface="B Lotus" pitchFamily="2" charset="-78"/>
              </a:rPr>
              <a:t>صحيفه نور، جلد 7، ص393</a:t>
            </a:r>
            <a:r>
              <a:rPr lang="fa-IR" b="1" dirty="0" smtClean="0">
                <a:effectLst>
                  <a:outerShdw blurRad="38100" dist="38100" dir="2700000" algn="tl">
                    <a:srgbClr val="000000">
                      <a:alpha val="43137"/>
                    </a:srgbClr>
                  </a:outerShdw>
                </a:effectLst>
                <a:cs typeface="B Lotus" pitchFamily="2" charset="-78"/>
              </a:rPr>
              <a:t>.</a:t>
            </a:r>
            <a:endParaRPr lang="en-US" dirty="0" smtClean="0">
              <a:cs typeface="B Lotus" pitchFamily="2" charset="-78"/>
            </a:endParaRPr>
          </a:p>
          <a:p>
            <a:pPr algn="just" rtl="1"/>
            <a:r>
              <a:rPr lang="ar-SA" b="1" dirty="0" smtClean="0">
                <a:effectLst>
                  <a:outerShdw blurRad="38100" dist="38100" dir="2700000" algn="tl">
                    <a:srgbClr val="000000">
                      <a:alpha val="43137"/>
                    </a:srgbClr>
                  </a:outerShdw>
                </a:effectLst>
                <a:cs typeface="B Lotus" pitchFamily="2" charset="-78"/>
              </a:rPr>
              <a:t>امام خمینی</a:t>
            </a:r>
            <a:r>
              <a:rPr lang="fa-IR" b="1" dirty="0" smtClean="0">
                <a:effectLst>
                  <a:outerShdw blurRad="38100" dist="38100" dir="2700000" algn="tl">
                    <a:srgbClr val="000000">
                      <a:alpha val="43137"/>
                    </a:srgbClr>
                  </a:outerShdw>
                </a:effectLst>
                <a:cs typeface="B Lotus" pitchFamily="2" charset="-78"/>
              </a:rPr>
              <a:t> </a:t>
            </a:r>
            <a:r>
              <a:rPr lang="ar-SA" b="1" dirty="0" smtClean="0">
                <a:effectLst>
                  <a:outerShdw blurRad="38100" dist="38100" dir="2700000" algn="tl">
                    <a:srgbClr val="000000">
                      <a:alpha val="43137"/>
                    </a:srgbClr>
                  </a:outerShdw>
                </a:effectLst>
                <a:cs typeface="B Lotus" pitchFamily="2" charset="-78"/>
              </a:rPr>
              <a:t>(ره) در پاسخ به کسانی که نظر ایشان را درباره جلوگیری از رشد زاد و ولد خواسته بودند، می فرماید:</a:t>
            </a:r>
            <a:endParaRPr lang="fa-IR" dirty="0" smtClean="0">
              <a:cs typeface="B Lotus" pitchFamily="2" charset="-78"/>
            </a:endParaRPr>
          </a:p>
          <a:p>
            <a:pPr algn="just" rtl="1"/>
            <a:r>
              <a:rPr lang="ar-SA" dirty="0" smtClean="0">
                <a:effectLst>
                  <a:outerShdw blurRad="38100" dist="38100" dir="2700000" algn="tl">
                    <a:srgbClr val="000000">
                      <a:alpha val="43137"/>
                    </a:srgbClr>
                  </a:outerShdw>
                </a:effectLst>
                <a:cs typeface="B Lotus" pitchFamily="2" charset="-78"/>
              </a:rPr>
              <a:t> </a:t>
            </a:r>
            <a:r>
              <a:rPr lang="ar-SA" sz="2900" dirty="0" smtClean="0">
                <a:solidFill>
                  <a:srgbClr val="FFFF00"/>
                </a:solidFill>
                <a:effectLst>
                  <a:outerShdw blurRad="38100" dist="38100" dir="2700000" algn="tl">
                    <a:srgbClr val="000000">
                      <a:alpha val="43137"/>
                    </a:srgbClr>
                  </a:outerShdw>
                </a:effectLst>
                <a:cs typeface="B Lotus" pitchFamily="2" charset="-78"/>
              </a:rPr>
              <a:t>«</a:t>
            </a:r>
            <a:r>
              <a:rPr lang="ar-SA" sz="2900" b="1" dirty="0" smtClean="0">
                <a:solidFill>
                  <a:srgbClr val="FFFF00"/>
                </a:solidFill>
                <a:effectLst>
                  <a:outerShdw blurRad="38100" dist="38100" dir="2700000" algn="tl">
                    <a:srgbClr val="000000">
                      <a:alpha val="43137"/>
                    </a:srgbClr>
                  </a:outerShdw>
                </a:effectLst>
                <a:cs typeface="B Lotus" pitchFamily="2" charset="-78"/>
              </a:rPr>
              <a:t>راجع به موالید، تابع آن است که حکومت چه تصمیمی بگیرد</a:t>
            </a:r>
            <a:r>
              <a:rPr lang="fa-IR" sz="2900" dirty="0" smtClean="0">
                <a:solidFill>
                  <a:srgbClr val="FFFF00"/>
                </a:solidFill>
                <a:effectLst>
                  <a:outerShdw blurRad="38100" dist="38100" dir="2700000" algn="tl">
                    <a:srgbClr val="000000">
                      <a:alpha val="43137"/>
                    </a:srgbClr>
                  </a:outerShdw>
                </a:effectLst>
                <a:cs typeface="B Lotus" pitchFamily="2" charset="-78"/>
              </a:rPr>
              <a:t>»</a:t>
            </a:r>
            <a:endParaRPr lang="en-US" sz="2900" dirty="0" smtClean="0">
              <a:solidFill>
                <a:srgbClr val="FFFF00"/>
              </a:solidFill>
              <a:effectLst>
                <a:outerShdw blurRad="38100" dist="38100" dir="2700000" algn="tl">
                  <a:srgbClr val="000000">
                    <a:alpha val="43137"/>
                  </a:srgbClr>
                </a:outerShdw>
              </a:effectLst>
              <a:cs typeface="B Lotus" pitchFamily="2" charset="-78"/>
            </a:endParaRPr>
          </a:p>
          <a:p>
            <a:pPr algn="just" rtl="1">
              <a:buNone/>
            </a:pPr>
            <a:endParaRPr lang="en-US" b="1" dirty="0">
              <a:effectLst>
                <a:outerShdw blurRad="38100" dist="38100" dir="2700000" algn="tl">
                  <a:srgbClr val="000000">
                    <a:alpha val="43137"/>
                  </a:srgbClr>
                </a:outerShdw>
              </a:effectLst>
              <a:cs typeface="B Lotus" pitchFamily="2" charset="-78"/>
            </a:endParaRPr>
          </a:p>
        </p:txBody>
      </p:sp>
      <p:pic>
        <p:nvPicPr>
          <p:cNvPr id="4"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a:ln>
            <a:solidFill>
              <a:schemeClr val="tx1"/>
            </a:solidFill>
          </a:ln>
        </p:spPr>
      </p:pic>
      <p:sp>
        <p:nvSpPr>
          <p:cNvPr id="2" name="Title 1"/>
          <p:cNvSpPr>
            <a:spLocks noGrp="1"/>
          </p:cNvSpPr>
          <p:nvPr>
            <p:ph type="title"/>
          </p:nvPr>
        </p:nvSpPr>
        <p:spPr>
          <a:xfrm>
            <a:off x="-36512" y="53752"/>
            <a:ext cx="8229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a-IR"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حضرت آیت </a:t>
            </a:r>
            <a:r>
              <a:rPr lang="fa-I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الله العظمی جعفر سبحانی </a:t>
            </a:r>
            <a:r>
              <a:rPr lang="fa-IR" sz="2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حفظه الله</a:t>
            </a:r>
            <a:r>
              <a:rPr lang="en-US" sz="2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457200" y="1196752"/>
            <a:ext cx="7499176" cy="5112608"/>
          </a:xfrm>
        </p:spPr>
        <p:txBody>
          <a:bodyPr/>
          <a:lstStyle/>
          <a:p>
            <a:pPr algn="just" rtl="1"/>
            <a:r>
              <a:rPr lang="fa-IR" b="1" dirty="0" smtClean="0">
                <a:solidFill>
                  <a:srgbClr val="FFFF00"/>
                </a:solidFill>
                <a:effectLst>
                  <a:outerShdw blurRad="38100" dist="38100" dir="2700000" algn="tl">
                    <a:srgbClr val="000000">
                      <a:alpha val="43137"/>
                    </a:srgbClr>
                  </a:outerShdw>
                </a:effectLst>
                <a:cs typeface="B Lotus" pitchFamily="2" charset="-78"/>
              </a:rPr>
              <a:t>«بدبینی به خداوند جایز نیست و در شرایط کنونی نیز محدود کردن نسل خلاف شرع و گناه است... این کار به صلاح مملکت نیست و باید بدانیم که نابغه‌ها در میان همین جمعیت زیاد پیدا می‌شوند.»</a:t>
            </a:r>
            <a:endParaRPr lang="en-US" b="1" dirty="0" smtClean="0">
              <a:solidFill>
                <a:srgbClr val="FFFF00"/>
              </a:solidFill>
              <a:effectLst>
                <a:outerShdw blurRad="38100" dist="38100" dir="2700000" algn="tl">
                  <a:srgbClr val="000000">
                    <a:alpha val="43137"/>
                  </a:srgbClr>
                </a:outerShdw>
              </a:effectLst>
              <a:cs typeface="B Lotus" pitchFamily="2" charset="-78"/>
            </a:endParaRPr>
          </a:p>
          <a:p>
            <a:pPr algn="r" rtl="1">
              <a:buNone/>
            </a:pPr>
            <a:r>
              <a:rPr lang="fa-IR" sz="1200" b="1" dirty="0" smtClean="0">
                <a:effectLst>
                  <a:outerShdw blurRad="38100" dist="38100" dir="2700000" algn="tl">
                    <a:srgbClr val="000000">
                      <a:alpha val="43137"/>
                    </a:srgbClr>
                  </a:outerShdw>
                </a:effectLst>
                <a:cs typeface="B Lotus" pitchFamily="2" charset="-78"/>
              </a:rPr>
              <a:t>( خبرگزاری حوزه، 29/3/91 ، شماره خبر: ١٤٠٦٤٧)</a:t>
            </a:r>
            <a:endParaRPr lang="en-US" sz="1200" b="1" dirty="0" smtClean="0">
              <a:effectLst>
                <a:outerShdw blurRad="38100" dist="38100" dir="2700000" algn="tl">
                  <a:srgbClr val="000000">
                    <a:alpha val="43137"/>
                  </a:srgbClr>
                </a:outerShdw>
              </a:effectLst>
              <a:cs typeface="B Lotus" pitchFamily="2" charset="-78"/>
            </a:endParaRPr>
          </a:p>
          <a:p>
            <a:pPr marL="137160" indent="0" algn="just" rtl="1">
              <a:buNone/>
            </a:pPr>
            <a:r>
              <a:rPr lang="fa-IR" b="1" dirty="0" smtClean="0">
                <a:solidFill>
                  <a:srgbClr val="FFFF00"/>
                </a:solidFill>
                <a:effectLst>
                  <a:outerShdw blurRad="38100" dist="38100" dir="2700000" algn="tl">
                    <a:srgbClr val="000000">
                      <a:alpha val="43137"/>
                    </a:srgbClr>
                  </a:outerShdw>
                </a:effectLst>
                <a:cs typeface="B Lotus" pitchFamily="2" charset="-78"/>
              </a:rPr>
              <a:t>«اینکه داشتن اولاد و فرزند بیشتر را، نشانه فقر و مایه سرافکندگی بدانیم نشانه بی اعتمادی و بدبینی به خداست زیرا خلاف آیات قرآن است که خداوند وعده داده است که روزی انسانها را تضمین می کند.»</a:t>
            </a:r>
          </a:p>
          <a:p>
            <a:pPr algn="r" rtl="1">
              <a:buNone/>
            </a:pPr>
            <a:r>
              <a:rPr lang="fa-IR" sz="1400" dirty="0" smtClean="0">
                <a:cs typeface="B Lotus" pitchFamily="2" charset="-78"/>
              </a:rPr>
              <a:t>(خبرگزاری مهر، 28/5/1391، کد خبر: 1676267)</a:t>
            </a:r>
            <a:endParaRPr lang="en-US" sz="1400" dirty="0" smtClean="0">
              <a:cs typeface="B Lotus" pitchFamily="2" charset="-78"/>
            </a:endParaRPr>
          </a:p>
          <a:p>
            <a:pPr algn="just" rtl="1">
              <a:buNone/>
            </a:pPr>
            <a:endParaRPr lang="en-US" b="1" dirty="0">
              <a:solidFill>
                <a:srgbClr val="FFFF00"/>
              </a:solidFill>
              <a:effectLst>
                <a:outerShdw blurRad="38100" dist="38100" dir="2700000" algn="tl">
                  <a:srgbClr val="000000">
                    <a:alpha val="43137"/>
                  </a:srgbClr>
                </a:outerShdw>
              </a:effectLst>
              <a:cs typeface="B Lotus" pitchFamily="2" charset="-78"/>
            </a:endParaRPr>
          </a:p>
        </p:txBody>
      </p:sp>
      <p:pic>
        <p:nvPicPr>
          <p:cNvPr id="15362" name="Picture 2" descr="http://www.rasanews.ir/Images/News/Larg_Pic/10-5-1390/IMAGE63447890574859375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88" r="4617" b="25255"/>
          <a:stretch/>
        </p:blipFill>
        <p:spPr bwMode="auto">
          <a:xfrm>
            <a:off x="7524328" y="116632"/>
            <a:ext cx="1517100" cy="1872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384"/>
            <a:ext cx="9180512" cy="6858000"/>
          </a:xfrm>
          <a:prstGeom prst="rect">
            <a:avLst/>
          </a:prstGeom>
          <a:ln>
            <a:solidFill>
              <a:schemeClr val="tx1"/>
            </a:solidFill>
          </a:ln>
        </p:spPr>
      </p:pic>
      <p:sp>
        <p:nvSpPr>
          <p:cNvPr id="2" name="Title 1"/>
          <p:cNvSpPr>
            <a:spLocks noGrp="1"/>
          </p:cNvSpPr>
          <p:nvPr>
            <p:ph type="title"/>
          </p:nvPr>
        </p:nvSpPr>
        <p:spPr>
          <a:xfrm>
            <a:off x="107504" y="-13394"/>
            <a:ext cx="8229600" cy="778098"/>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a-IR"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حضرت علامه محمدتقی </a:t>
            </a:r>
            <a:r>
              <a:rPr lang="fa-I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مصباح یزدی </a:t>
            </a:r>
            <a:r>
              <a:rPr lang="fa-IR" sz="2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حفظه الله</a:t>
            </a:r>
            <a:r>
              <a:rPr lang="en-US" sz="2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 </a:t>
            </a:r>
            <a:endParaRPr lang="en-US"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endParaRPr>
          </a:p>
        </p:txBody>
      </p:sp>
      <p:sp>
        <p:nvSpPr>
          <p:cNvPr id="3" name="Content Placeholder 2"/>
          <p:cNvSpPr>
            <a:spLocks noGrp="1"/>
          </p:cNvSpPr>
          <p:nvPr>
            <p:ph idx="1"/>
          </p:nvPr>
        </p:nvSpPr>
        <p:spPr>
          <a:xfrm>
            <a:off x="457200" y="908720"/>
            <a:ext cx="7499176" cy="5400640"/>
          </a:xfrm>
        </p:spPr>
        <p:txBody>
          <a:bodyPr>
            <a:normAutofit/>
          </a:bodyPr>
          <a:lstStyle/>
          <a:p>
            <a:pPr algn="just" rtl="1"/>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«مخالفان در کشورهای شیعه نشین، همان سیاست صهیونیست ها را در مسئله زاد و ولد دنبال می کنند، به این معنا ضمن آنکه خودشان به شدت به فکر ازدیاد جمعیت هستند، اما شیعیان را به کنترل و کاهش جمعیت ترغیب می کنند.» </a:t>
            </a: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endParaRPr>
          </a:p>
          <a:p>
            <a:pPr marL="137160" indent="0" algn="just" rtl="1">
              <a:buNone/>
            </a:pPr>
            <a:r>
              <a:rPr lang="fa-IR" b="1" dirty="0" smtClean="0">
                <a:solidFill>
                  <a:srgbClr val="FFFF00"/>
                </a:solidFill>
                <a:effectLst>
                  <a:outerShdw blurRad="38100" dist="38100" dir="2700000" algn="tl">
                    <a:srgbClr val="000000">
                      <a:alpha val="43137"/>
                    </a:srgbClr>
                  </a:outerShdw>
                </a:effectLst>
                <a:cs typeface="B Lotus" pitchFamily="2" charset="-78"/>
              </a:rPr>
              <a:t>«اینکه اکنون می بینیم در برخی از نقاط کشور جریان وهابیت فعالیت های خود را گسترده کرده و جمعیت سنی ها در این مناطق رو به فزونی گذاشته است، اینها از جمله واقعیاتی است که ما باید به درستی عمق آنها را درک کنیم و متاسفانه برخی هم به دلیل غفلت و تدابیر غلط مسئولان کشور در امر کنترل جمعیت صورت گرفته است.»</a:t>
            </a:r>
            <a:endParaRPr lang="en-US" b="1" dirty="0" smtClean="0">
              <a:solidFill>
                <a:srgbClr val="FFFF00"/>
              </a:solidFill>
              <a:effectLst>
                <a:outerShdw blurRad="38100" dist="38100" dir="2700000" algn="tl">
                  <a:srgbClr val="000000">
                    <a:alpha val="43137"/>
                  </a:srgbClr>
                </a:outerShdw>
              </a:effectLst>
              <a:cs typeface="B Lotus" pitchFamily="2" charset="-78"/>
            </a:endParaRPr>
          </a:p>
          <a:p>
            <a:pPr algn="r">
              <a:buNone/>
            </a:pPr>
            <a:r>
              <a:rPr lang="fa-IR" sz="1600" dirty="0" smtClean="0">
                <a:cs typeface="B Lotus" pitchFamily="2" charset="-78"/>
              </a:rPr>
              <a:t>(خبرگزاری حوزه،10/3/1389، شماره خبر: ٣٧٨٤٦)</a:t>
            </a:r>
            <a:endParaRPr lang="en-US" sz="1600" dirty="0" smtClean="0">
              <a:cs typeface="B Lotus" pitchFamily="2" charset="-78"/>
            </a:endParaRPr>
          </a:p>
          <a:p>
            <a:pPr algn="just">
              <a:buNone/>
            </a:pPr>
            <a:endParaRPr lang="en-US" b="1" dirty="0">
              <a:solidFill>
                <a:srgbClr val="FFFF00"/>
              </a:solidFill>
              <a:effectLst>
                <a:outerShdw blurRad="38100" dist="38100" dir="2700000" algn="tl">
                  <a:srgbClr val="000000">
                    <a:alpha val="43137"/>
                  </a:srgbClr>
                </a:outerShdw>
              </a:effectLst>
              <a:cs typeface="B Lotus" pitchFamily="2" charset="-78"/>
            </a:endParaRPr>
          </a:p>
        </p:txBody>
      </p:sp>
      <p:pic>
        <p:nvPicPr>
          <p:cNvPr id="14338" name="Picture 2" descr="http://shiabooks.ir/wp-content/uploads/2014/05/ayatollah.Mesbahe.Yazdei-shiabooks.ir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9877" y="144260"/>
            <a:ext cx="1514611" cy="20606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5"/>
          <p:cNvSpPr>
            <a:spLocks noGrp="1"/>
          </p:cNvSpPr>
          <p:nvPr>
            <p:ph type="title"/>
          </p:nvPr>
        </p:nvSpPr>
        <p:spPr>
          <a:xfrm>
            <a:off x="2483768" y="2069976"/>
            <a:ext cx="4896544" cy="1143000"/>
          </a:xfrm>
        </p:spPr>
        <p:txBody>
          <a:bodyPr>
            <a:noAutofit/>
          </a:bodyPr>
          <a:lstStyle/>
          <a:p>
            <a:r>
              <a:rPr lang="fa-IR" sz="8000" dirty="0" smtClean="0">
                <a:ln w="11430">
                  <a:solidFill>
                    <a:schemeClr val="bg1">
                      <a:lumMod val="95000"/>
                      <a:lumOff val="5000"/>
                    </a:schemeClr>
                  </a:solidFill>
                </a:ln>
                <a:solidFill>
                  <a:srgbClr val="FF0000"/>
                </a:solidFill>
                <a:effectLst>
                  <a:outerShdw blurRad="80000" dist="40000" dir="5040000" algn="tl">
                    <a:srgbClr val="000000">
                      <a:alpha val="30000"/>
                    </a:srgbClr>
                  </a:outerShdw>
                </a:effectLst>
                <a:latin typeface="IranNastaliq" pitchFamily="18" charset="0"/>
                <a:cs typeface="IranNastaliq" pitchFamily="18" charset="0"/>
              </a:rPr>
              <a:t>بررسی آیات </a:t>
            </a:r>
            <a:r>
              <a:rPr lang="fa-IR" sz="8000" dirty="0">
                <a:ln w="11430">
                  <a:solidFill>
                    <a:schemeClr val="bg1">
                      <a:lumMod val="95000"/>
                      <a:lumOff val="5000"/>
                    </a:schemeClr>
                  </a:solidFill>
                </a:ln>
                <a:solidFill>
                  <a:srgbClr val="FF0000"/>
                </a:solidFill>
                <a:effectLst>
                  <a:outerShdw blurRad="80000" dist="40000" dir="5040000" algn="tl">
                    <a:srgbClr val="000000">
                      <a:alpha val="30000"/>
                    </a:srgbClr>
                  </a:outerShdw>
                </a:effectLst>
                <a:latin typeface="IranNastaliq" pitchFamily="18" charset="0"/>
                <a:cs typeface="IranNastaliq" pitchFamily="18" charset="0"/>
              </a:rPr>
              <a:t>افزایش نسل</a:t>
            </a:r>
            <a:endParaRPr lang="en-US" sz="8000" dirty="0">
              <a:ln w="11430">
                <a:solidFill>
                  <a:schemeClr val="bg1">
                    <a:lumMod val="95000"/>
                    <a:lumOff val="5000"/>
                  </a:schemeClr>
                </a:solidFill>
              </a:ln>
              <a:solidFill>
                <a:srgbClr val="FF0000"/>
              </a:solidFill>
              <a:latin typeface="IranNastaliq" pitchFamily="18" charset="0"/>
              <a:cs typeface="IranNastaliq" pitchFamily="18" charset="0"/>
            </a:endParaRPr>
          </a:p>
        </p:txBody>
      </p:sp>
      <p:pic>
        <p:nvPicPr>
          <p:cNvPr id="10" name="Picture 9"/>
          <p:cNvPicPr>
            <a:picLocks noChangeAspect="1"/>
          </p:cNvPicPr>
          <p:nvPr/>
        </p:nvPicPr>
        <p:blipFill>
          <a:blip r:embed="rId3" cstate="print">
            <a:clrChange>
              <a:clrFrom>
                <a:srgbClr val="FFFEFD"/>
              </a:clrFrom>
              <a:clrTo>
                <a:srgbClr val="FFFE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596336" y="116632"/>
            <a:ext cx="1309575" cy="1764666"/>
          </a:xfrm>
          <a:prstGeom prst="rect">
            <a:avLst/>
          </a:prstGeom>
        </p:spPr>
      </p:pic>
    </p:spTree>
    <p:extLst>
      <p:ext uri="{BB962C8B-B14F-4D97-AF65-F5344CB8AC3E}">
        <p14:creationId xmlns:p14="http://schemas.microsoft.com/office/powerpoint/2010/main" val="21327435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144016"/>
            <a:ext cx="8229600" cy="2276872"/>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11430"/>
                <a:solidFill>
                  <a:srgbClr val="002060"/>
                </a:solidFill>
                <a:effectLst>
                  <a:outerShdw blurRad="80000" dist="40000" dir="5040000" algn="tl">
                    <a:srgbClr val="000000">
                      <a:alpha val="30000"/>
                    </a:srgbClr>
                  </a:outerShdw>
                </a:effectLst>
                <a:latin typeface="+mn-lt"/>
                <a:ea typeface="+mn-ea"/>
                <a:cs typeface="B Lotus" pitchFamily="2" charset="-78"/>
              </a:rPr>
              <a:t>وَلاَ تَقْتُلُواْ أَوْلادَكُمْ خَشْيَةَ إِمْلاقٍ نَّحْنُ نَرْزُقُهُمْ وَإِيَّاكُم إنَّ قَتْلَهُمْ كَانَ خِطْءًا كَبِيرًا</a:t>
            </a:r>
            <a:r>
              <a:rPr lang="ar-SA" sz="1800" dirty="0">
                <a:ln w="11430"/>
                <a:solidFill>
                  <a:srgbClr val="002060"/>
                </a:solidFill>
                <a:effectLst>
                  <a:outerShdw blurRad="80000" dist="40000" dir="5040000" algn="tl">
                    <a:srgbClr val="000000">
                      <a:alpha val="30000"/>
                    </a:srgbClr>
                  </a:outerShdw>
                </a:effectLst>
                <a:latin typeface="+mn-lt"/>
                <a:ea typeface="+mn-ea"/>
                <a:cs typeface="B Lotus" pitchFamily="2" charset="-78"/>
              </a:rPr>
              <a:t>(اسراء/31</a:t>
            </a:r>
            <a:r>
              <a:rPr lang="ar-SA" sz="18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t>)</a:t>
            </a:r>
            <a: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t/>
            </a:r>
            <a:b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br>
            <a:r>
              <a:rPr lang="ar-SA" sz="2800" dirty="0">
                <a:ln w="11430"/>
                <a:solidFill>
                  <a:srgbClr val="7030A0"/>
                </a:solidFill>
                <a:effectLst>
                  <a:outerShdw blurRad="80000" dist="40000" dir="5040000" algn="tl">
                    <a:srgbClr val="000000">
                      <a:alpha val="30000"/>
                    </a:srgbClr>
                  </a:outerShdw>
                </a:effectLst>
                <a:cs typeface="B Lotus" pitchFamily="2" charset="-78"/>
              </a:rPr>
              <a:t>و از بيم تنگدستى فرزندان خود را مكشيد ماييم كه به آنها و شما روزى مى ‏بخشيم آرى كشتن آنان همواره خطايى بزرگ است </a:t>
            </a:r>
            <a:r>
              <a:rPr lang="en-US" sz="2800" dirty="0">
                <a:ln w="11430"/>
                <a:solidFill>
                  <a:srgbClr val="7030A0"/>
                </a:solidFill>
                <a:effectLst>
                  <a:outerShdw blurRad="80000" dist="40000" dir="5040000" algn="tl">
                    <a:srgbClr val="000000">
                      <a:alpha val="30000"/>
                    </a:srgbClr>
                  </a:outerShdw>
                </a:effectLst>
                <a:cs typeface="B Lotus" pitchFamily="2" charset="-78"/>
              </a:rPr>
              <a:t/>
            </a:r>
            <a:br>
              <a:rPr lang="en-US" sz="2800" dirty="0">
                <a:ln w="11430"/>
                <a:solidFill>
                  <a:srgbClr val="7030A0"/>
                </a:solidFill>
                <a:effectLst>
                  <a:outerShdw blurRad="80000" dist="40000" dir="5040000" algn="tl">
                    <a:srgbClr val="000000">
                      <a:alpha val="30000"/>
                    </a:srgbClr>
                  </a:outerShdw>
                </a:effectLst>
                <a:cs typeface="B Lotus" pitchFamily="2" charset="-78"/>
              </a:rPr>
            </a:br>
            <a:endParaRPr lang="fa-IR" sz="2800" dirty="0">
              <a:ln w="11430"/>
              <a:solidFill>
                <a:srgbClr val="FF0000"/>
              </a:solidFill>
              <a:effectLst>
                <a:outerShdw blurRad="80000" dist="40000" dir="5040000" algn="tl">
                  <a:srgbClr val="000000">
                    <a:alpha val="30000"/>
                  </a:srgbClr>
                </a:outerShdw>
              </a:effectLst>
              <a:latin typeface="+mn-lt"/>
              <a:ea typeface="+mn-ea"/>
              <a:cs typeface="B Lotus" pitchFamily="2" charset="-78"/>
            </a:endParaRPr>
          </a:p>
        </p:txBody>
      </p:sp>
      <p:sp>
        <p:nvSpPr>
          <p:cNvPr id="3" name="Content Placeholder 2"/>
          <p:cNvSpPr>
            <a:spLocks noGrp="1"/>
          </p:cNvSpPr>
          <p:nvPr>
            <p:ph idx="1"/>
          </p:nvPr>
        </p:nvSpPr>
        <p:spPr>
          <a:xfrm>
            <a:off x="971600" y="1988840"/>
            <a:ext cx="6984776" cy="4320520"/>
          </a:xfrm>
        </p:spPr>
        <p:txBody>
          <a:bodyPr>
            <a:normAutofit lnSpcReduction="1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مرحوم علامه در توضيح اين آيه مي فرمايند:</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معناي آيه اين است كه فرزندان خود را از ترس اين كه مبادا دچار فقر و هلاكت شويد و به خاطر ايشان تن به ذلت گدائي دهيد به قتل نرسانيد، و دختران خود را از ترس اينكه گرفتار داماد ناجوري شويد و يا به جهت‏ هاي ديگري مايه آبروريزي شما شود مكشيد زيرا اين شما نيستيد كه روزي اولادتان را مي‏ دهيد، تا در هنگام فقر و تنگدستي ديگر نتوانيد روزي ايشان را برسانيد، بلكه مائيم كه هم ايشان و هم شما را روزي مي‏ دهيم ، آري كشتن فرزندان خطائي است بزرگ .</a:t>
            </a:r>
            <a:r>
              <a:rPr lang="ar-SA" sz="22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(الميزان ، ج 13، ص 116)</a:t>
            </a:r>
            <a:endParaRPr lang="en-US" sz="22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algn="just" rtl="1">
              <a:buNone/>
            </a:pPr>
            <a:endPar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Lotus" pitchFamily="2" charset="-78"/>
            </a:endParaRPr>
          </a:p>
          <a:p>
            <a:pPr algn="just" rtl="1">
              <a:buNone/>
            </a:pP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Lotus" pitchFamily="2" charset="-78"/>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971600" y="476672"/>
            <a:ext cx="6840760" cy="5832688"/>
          </a:xfrm>
        </p:spPr>
        <p:txBody>
          <a:bodyPr>
            <a:normAutofit fontScale="92500" lnSpcReduction="1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كلمه</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املاق" به معناى افلاس و نداشتن مال و هزينه زندگى است،" تملق" هم مشتق از همين ماده است، و اين مطلب يعنى كشتن فرزندان از ترس هزينه زندگى آنان در ميان عرب جاهليت سنتى جارى بوده، چون بلاد عرب غالب سالها دستخوش قحطى و گرانى مى‏شده، و مردم وقتى مى‏ديدند كه قحط سالى و افلاس آنان را تهديد مى‏كند فرزندان خود را مى‏كشتند تا ناظر ذلت فقر و گرسنگى آنان نباشند. لذا در آيه مورد بحث كه ايشان را از اين عمل ناستوده نهى كرده نهى را با جمله" نَحْنُ نَرْزُقُكُمْ وَ إِيَّاهُمْ" تعليل كرده و فرموده: منطق شما در فرزندكشى جز اين نيست كه نمى‏توانيد روزى و هزينه زندگى آنان را فراهم نماييد، و اين خود منطقى است غلط، براى اينكه اين شما نيستيد كه روزى فرزندانتان را فراهم مى‏كنيد، بلكه خداى تعالى است كه روزى ايشان و خود شما را مى‏دهد، پس شما چرا مى‏ترسيد و از ترس، آنان را به دست خود از بين مى‏بريد</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r>
              <a:rPr lang="en-US"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p>
          <a:p>
            <a:pPr marL="137160" indent="0" algn="just" rtl="1">
              <a:buNone/>
            </a:pPr>
            <a:r>
              <a:rPr lang="en-US" sz="19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sz="19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ترجمه </a:t>
            </a:r>
            <a:r>
              <a:rPr lang="ar-SA" sz="19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الميزان، ج‏7، ص: 516</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algn="just" rtl="1">
              <a:buNone/>
            </a:pPr>
            <a:endPar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Lotus" pitchFamily="2" charset="-78"/>
            </a:endParaRPr>
          </a:p>
          <a:p>
            <a:pPr algn="just" rtl="1">
              <a:buNone/>
            </a:pP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Lotus" pitchFamily="2" charset="-78"/>
            </a:endParaRPr>
          </a:p>
        </p:txBody>
      </p:sp>
      <p:pic>
        <p:nvPicPr>
          <p:cNvPr id="7" name="910318-Segment 1(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10516" b="10173"/>
          <a:stretch/>
        </p:blipFill>
        <p:spPr>
          <a:xfrm>
            <a:off x="1524000" y="1158766"/>
            <a:ext cx="6096000" cy="3626069"/>
          </a:xfrm>
          <a:prstGeom prst="roundRect">
            <a:avLst>
              <a:gd name="adj" fmla="val 5439"/>
            </a:avLst>
          </a:prstGeom>
          <a:ln>
            <a:noFill/>
          </a:ln>
          <a:effectLst>
            <a:innerShdw blurRad="114300" dist="50800">
              <a:srgbClr val="000000">
                <a:alpha val="0"/>
              </a:srgbClr>
            </a:innerShdw>
          </a:effectLst>
        </p:spPr>
      </p:pic>
      <p:sp>
        <p:nvSpPr>
          <p:cNvPr id="2" name="Action Button: Movie 1">
            <a:hlinkClick r:id="" action="ppaction://noaction" highlightClick="1"/>
          </p:cNvPr>
          <p:cNvSpPr/>
          <p:nvPr/>
        </p:nvSpPr>
        <p:spPr>
          <a:xfrm>
            <a:off x="1835696" y="4928851"/>
            <a:ext cx="383704" cy="372357"/>
          </a:xfrm>
          <a:prstGeom prst="actionButtonMovie">
            <a:avLst/>
          </a:prstGeom>
          <a:effectLst>
            <a:outerShdw blurRad="190500" dist="228600" dir="2700000" sy="90000" rotWithShape="0">
              <a:srgbClr val="000000">
                <a:alpha val="25500"/>
              </a:srgbClr>
            </a:outerShdw>
            <a:softEdge rad="127000"/>
          </a:effectLst>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6875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6705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7"/>
                </p:tgtEl>
              </p:cMediaNode>
            </p:video>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144016"/>
            <a:ext cx="8229600" cy="1700808"/>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11430"/>
                <a:solidFill>
                  <a:srgbClr val="FF0000"/>
                </a:solidFill>
                <a:effectLst>
                  <a:outerShdw blurRad="80000" dist="40000" dir="5040000" algn="tl">
                    <a:srgbClr val="000000">
                      <a:alpha val="30000"/>
                    </a:srgbClr>
                  </a:outerShdw>
                </a:effectLst>
                <a:latin typeface="+mn-lt"/>
                <a:ea typeface="+mn-ea"/>
                <a:cs typeface="B Lotus" pitchFamily="2" charset="-78"/>
              </a:rPr>
              <a:t>وَ ما مِنْ دَابَّةٍ فِي الْأَرْضِ إِلاَّ عَلَى اللَّهِ رِزْقُها وَ يَعْلَمُ مُسْتَقَرَّها وَ مُسْتَوْدَعَها كُلٌّ في‏ كِتابٍ مُبينٍ (هود/6</a:t>
            </a:r>
            <a:r>
              <a:rPr lang="ar-SA"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t>)</a:t>
            </a:r>
            <a: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t/>
            </a:r>
            <a:b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br>
            <a:r>
              <a:rPr lang="ar-SA" sz="2800" dirty="0">
                <a:ln w="11430"/>
                <a:solidFill>
                  <a:srgbClr val="7030A0"/>
                </a:solidFill>
                <a:effectLst>
                  <a:outerShdw blurRad="80000" dist="40000" dir="5040000" algn="tl">
                    <a:srgbClr val="000000">
                      <a:alpha val="30000"/>
                    </a:srgbClr>
                  </a:outerShdw>
                </a:effectLst>
                <a:cs typeface="B Lotus" pitchFamily="2" charset="-78"/>
              </a:rPr>
              <a:t>هيچ جنبنده‏اى در روى زمين نيست، جز آنكه روزى او بر عهده خداست، و موضع و مكانش را مى‏داند، زيرا همه در كتاب مبين آمده است</a:t>
            </a:r>
            <a:r>
              <a:rPr lang="ar-SA" sz="2800" dirty="0" smtClean="0">
                <a:ln w="11430"/>
                <a:solidFill>
                  <a:srgbClr val="7030A0"/>
                </a:solidFill>
                <a:effectLst>
                  <a:outerShdw blurRad="80000" dist="40000" dir="5040000" algn="tl">
                    <a:srgbClr val="000000">
                      <a:alpha val="30000"/>
                    </a:srgbClr>
                  </a:outerShdw>
                </a:effectLst>
                <a:cs typeface="B Lotus" pitchFamily="2" charset="-78"/>
              </a:rPr>
              <a:t>.</a:t>
            </a:r>
            <a:endParaRPr lang="fa-IR" sz="2800" dirty="0">
              <a:ln w="11430"/>
              <a:solidFill>
                <a:srgbClr val="FF0000"/>
              </a:solidFill>
              <a:effectLst>
                <a:outerShdw blurRad="80000" dist="40000" dir="5040000" algn="tl">
                  <a:srgbClr val="000000">
                    <a:alpha val="30000"/>
                  </a:srgbClr>
                </a:outerShdw>
              </a:effectLst>
              <a:latin typeface="+mn-lt"/>
              <a:ea typeface="+mn-ea"/>
              <a:cs typeface="B Lotus" pitchFamily="2" charset="-78"/>
            </a:endParaRPr>
          </a:p>
        </p:txBody>
      </p:sp>
      <p:sp>
        <p:nvSpPr>
          <p:cNvPr id="3" name="Content Placeholder 2"/>
          <p:cNvSpPr>
            <a:spLocks noGrp="1"/>
          </p:cNvSpPr>
          <p:nvPr>
            <p:ph idx="1"/>
          </p:nvPr>
        </p:nvSpPr>
        <p:spPr>
          <a:xfrm>
            <a:off x="1043608" y="1988840"/>
            <a:ext cx="6768752" cy="432052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خداى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تعالى آگاه به حال هر جنبنده‏اى است كه در پهناى زمين زندگى مى‏كند (در آن واحد ناظر احوال و برآرنده حاجت ميلياردها جنبنده است كه در هوا و روى زمين و زير زمين و در شكم مادران هستند) و چگونه چنين نباشد با اينكه رزق آنها به عهده آن جناب است، و معلوم است كه رزق وقتى به روزى خوار مى‏رسد كه روزى دهنده آگاه به حاجت او و با خبر از وضع او و مطلع از محل زندگى او باشد، چه محل زندگى موقت و چه محل زندگى دائمى‏اش</a:t>
            </a:r>
            <a:r>
              <a:rPr lang="ar-SA" sz="1600" b="1" dirty="0">
                <a:ln w="1905"/>
                <a:solidFill>
                  <a:schemeClr val="bg1">
                    <a:lumMod val="95000"/>
                    <a:lumOff val="5000"/>
                  </a:schemeClr>
                </a:solidFill>
                <a:effectLst>
                  <a:innerShdw blurRad="69850" dist="43180" dir="5400000">
                    <a:srgbClr val="000000">
                      <a:alpha val="65000"/>
                    </a:srgbClr>
                  </a:innerShdw>
                </a:effectLst>
                <a:cs typeface="B Lotus" pitchFamily="2" charset="-78"/>
              </a:rPr>
              <a:t>. </a:t>
            </a:r>
            <a:endParaRPr lang="en-US" sz="16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en-US" sz="1600" b="1" dirty="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en-US" sz="16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sz="16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ترجمه </a:t>
            </a:r>
            <a:r>
              <a:rPr lang="ar-SA" sz="16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الميزان، ج‏10، ص: 220</a:t>
            </a:r>
          </a:p>
        </p:txBody>
      </p:sp>
    </p:spTree>
    <p:extLst>
      <p:ext uri="{BB962C8B-B14F-4D97-AF65-F5344CB8AC3E}">
        <p14:creationId xmlns:p14="http://schemas.microsoft.com/office/powerpoint/2010/main" val="3404108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446"/>
            <a:ext cx="9144000" cy="6858000"/>
          </a:xfrm>
          <a:prstGeom prst="rect">
            <a:avLst/>
          </a:prstGeom>
        </p:spPr>
      </p:pic>
      <p:sp>
        <p:nvSpPr>
          <p:cNvPr id="2" name="Title 1"/>
          <p:cNvSpPr>
            <a:spLocks noGrp="1"/>
          </p:cNvSpPr>
          <p:nvPr>
            <p:ph type="title"/>
          </p:nvPr>
        </p:nvSpPr>
        <p:spPr>
          <a:xfrm>
            <a:off x="395536" y="144016"/>
            <a:ext cx="8229600" cy="2060848"/>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11430"/>
                <a:solidFill>
                  <a:srgbClr val="FF0000"/>
                </a:solidFill>
                <a:effectLst>
                  <a:outerShdw blurRad="80000" dist="40000" dir="5040000" algn="tl">
                    <a:srgbClr val="000000">
                      <a:alpha val="30000"/>
                    </a:srgbClr>
                  </a:outerShdw>
                </a:effectLst>
                <a:latin typeface="+mn-lt"/>
                <a:ea typeface="+mn-ea"/>
                <a:cs typeface="B Lotus" pitchFamily="2" charset="-78"/>
              </a:rPr>
              <a:t>وَیُمْدِدْکُمْ بِأَمْوَالٍ وَبَنِینَ وَیَجْعَلْ لَکُمْ جَنَّاتٍ وَیَجْعَلْ لَکُمْ أَنْهَارًا.</a:t>
            </a:r>
            <a:r>
              <a:rPr lang="ar-SA" sz="1600" dirty="0">
                <a:ln w="11430"/>
                <a:solidFill>
                  <a:srgbClr val="FF0000"/>
                </a:solidFill>
                <a:effectLst>
                  <a:outerShdw blurRad="80000" dist="40000" dir="5040000" algn="tl">
                    <a:srgbClr val="000000">
                      <a:alpha val="30000"/>
                    </a:srgbClr>
                  </a:outerShdw>
                </a:effectLst>
                <a:latin typeface="+mn-lt"/>
                <a:ea typeface="+mn-ea"/>
                <a:cs typeface="B Lotus" pitchFamily="2" charset="-78"/>
              </a:rPr>
              <a:t>( نوح / 12</a:t>
            </a:r>
            <a:r>
              <a:rPr lang="ar-SA" sz="16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t>)</a:t>
            </a:r>
            <a: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t/>
            </a:r>
            <a:b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br>
            <a:r>
              <a:rPr lang="ar-SA" sz="2800" dirty="0">
                <a:ln w="11430"/>
                <a:solidFill>
                  <a:srgbClr val="7030A0"/>
                </a:solidFill>
                <a:effectLst>
                  <a:outerShdw blurRad="80000" dist="40000" dir="5040000" algn="tl">
                    <a:srgbClr val="000000">
                      <a:alpha val="30000"/>
                    </a:srgbClr>
                  </a:outerShdw>
                </a:effectLst>
                <a:cs typeface="B Lotus" pitchFamily="2" charset="-78"/>
              </a:rPr>
              <a:t>و شما را با اموال و فرزندان فراوان کمک کند و باغهاى سرسبز و نهرهاى جارى در اختیارتان قرار دهد.</a:t>
            </a:r>
          </a:p>
        </p:txBody>
      </p:sp>
      <p:sp>
        <p:nvSpPr>
          <p:cNvPr id="3" name="Content Placeholder 2"/>
          <p:cNvSpPr>
            <a:spLocks noGrp="1"/>
          </p:cNvSpPr>
          <p:nvPr>
            <p:ph idx="1"/>
          </p:nvPr>
        </p:nvSpPr>
        <p:spPr>
          <a:xfrm>
            <a:off x="1043608" y="1988840"/>
            <a:ext cx="6768752" cy="432052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كلمه" امداد" به معناى رساندن مدد به دنبال مدد ديگر است، و مدد به معناى هر چيزى است كه آدمى را در رسيدن به حاجتش كمك كند، و اموال و فرزندان نزديك‏ترين كمك‏هاى ابتدايى براى رسيدن جامعه انسانى به هدفهاى خويش است</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r>
              <a:rPr lang="en-US"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p>
          <a:p>
            <a:pPr marL="137160" indent="0" algn="just" rtl="1">
              <a:buNone/>
            </a:pPr>
            <a:r>
              <a:rPr lang="ar-SA" sz="18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ترجمه </a:t>
            </a:r>
            <a:r>
              <a:rPr lang="ar-SA" sz="18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الميزان، ج‏20، ص: 45</a:t>
            </a:r>
          </a:p>
        </p:txBody>
      </p:sp>
    </p:spTree>
    <p:extLst>
      <p:ext uri="{BB962C8B-B14F-4D97-AF65-F5344CB8AC3E}">
        <p14:creationId xmlns:p14="http://schemas.microsoft.com/office/powerpoint/2010/main" val="8041412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188640"/>
            <a:ext cx="8229600" cy="2016224"/>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11430"/>
                <a:solidFill>
                  <a:srgbClr val="002060"/>
                </a:solidFill>
                <a:effectLst>
                  <a:outerShdw blurRad="80000" dist="40000" dir="5040000" algn="tl">
                    <a:srgbClr val="000000">
                      <a:alpha val="30000"/>
                    </a:srgbClr>
                  </a:outerShdw>
                </a:effectLst>
                <a:latin typeface="+mn-lt"/>
                <a:ea typeface="+mn-ea"/>
                <a:cs typeface="B Lotus" pitchFamily="2" charset="-78"/>
              </a:rPr>
              <a:t>وَ اللَّهُ جَعَلَ لَكُمْ مِنْ أَنْفُسِكُمْ أَزْواجاً وَ جَعَلَ لَكُمْ مِنْ أَزْواجِكُمْ بَنينَ وَ حَفَدَةً وَ رَزَقَكُمْ مِنَ الطَّيِّباتِ أَ فَبِالْباطِلِ يُؤْمِنُونَ وَ بِنِعْمَتِ اللَّهِ هُمْ </a:t>
            </a:r>
            <a:r>
              <a:rPr lang="ar-SA" sz="28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t>يَكْفُرُونَ </a:t>
            </a:r>
            <a:r>
              <a:rPr lang="ar-SA" sz="18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t>(</a:t>
            </a:r>
            <a:r>
              <a:rPr lang="ar-SA" sz="1800" dirty="0">
                <a:ln w="11430"/>
                <a:solidFill>
                  <a:srgbClr val="002060"/>
                </a:solidFill>
                <a:effectLst>
                  <a:outerShdw blurRad="80000" dist="40000" dir="5040000" algn="tl">
                    <a:srgbClr val="000000">
                      <a:alpha val="30000"/>
                    </a:srgbClr>
                  </a:outerShdw>
                </a:effectLst>
                <a:latin typeface="+mn-lt"/>
                <a:ea typeface="+mn-ea"/>
                <a:cs typeface="B Lotus" pitchFamily="2" charset="-78"/>
              </a:rPr>
              <a:t>نور/72)</a:t>
            </a:r>
            <a:r>
              <a:rPr lang="ar-SA" sz="2800" dirty="0">
                <a:ln w="11430"/>
                <a:solidFill>
                  <a:srgbClr val="002060"/>
                </a:solidFill>
                <a:effectLst>
                  <a:outerShdw blurRad="80000" dist="40000" dir="5040000" algn="tl">
                    <a:srgbClr val="000000">
                      <a:alpha val="30000"/>
                    </a:srgbClr>
                  </a:outerShdw>
                </a:effectLst>
                <a:latin typeface="+mn-lt"/>
                <a:ea typeface="+mn-ea"/>
                <a:cs typeface="B Lotus" pitchFamily="2" charset="-78"/>
              </a:rPr>
              <a:t> </a:t>
            </a:r>
            <a: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t/>
            </a:r>
            <a:br>
              <a:rPr lang="en-US" sz="2800" dirty="0" smtClean="0">
                <a:ln w="11430"/>
                <a:solidFill>
                  <a:srgbClr val="FF0000"/>
                </a:solidFill>
                <a:effectLst>
                  <a:outerShdw blurRad="80000" dist="40000" dir="5040000" algn="tl">
                    <a:srgbClr val="000000">
                      <a:alpha val="30000"/>
                    </a:srgbClr>
                  </a:outerShdw>
                </a:effectLst>
                <a:latin typeface="+mn-lt"/>
                <a:ea typeface="+mn-ea"/>
                <a:cs typeface="B Lotus" pitchFamily="2" charset="-78"/>
              </a:rPr>
            </a:br>
            <a:r>
              <a:rPr lang="ar-SA" sz="2800" dirty="0">
                <a:ln w="11430"/>
                <a:solidFill>
                  <a:srgbClr val="7030A0"/>
                </a:solidFill>
                <a:effectLst>
                  <a:outerShdw blurRad="80000" dist="40000" dir="5040000" algn="tl">
                    <a:srgbClr val="000000">
                      <a:alpha val="30000"/>
                    </a:srgbClr>
                  </a:outerShdw>
                </a:effectLst>
                <a:cs typeface="B Lotus" pitchFamily="2" charset="-78"/>
              </a:rPr>
              <a:t>خدا براى شما از ميان خودتان همسرانى قرار داد و از همسرانتان فرزندان و فرزندزادگان پديد آورد و از چيزهاى خوش و پاك روزيتان داد. آيا هنوز به باطل ايمان مى‏آورند و نعمت خدا را كفران مى‏كنند</a:t>
            </a:r>
          </a:p>
        </p:txBody>
      </p:sp>
      <p:sp>
        <p:nvSpPr>
          <p:cNvPr id="3" name="Content Placeholder 2"/>
          <p:cNvSpPr>
            <a:spLocks noGrp="1"/>
          </p:cNvSpPr>
          <p:nvPr>
            <p:ph idx="1"/>
          </p:nvPr>
        </p:nvSpPr>
        <p:spPr>
          <a:xfrm>
            <a:off x="1043608" y="2348880"/>
            <a:ext cx="6768752" cy="396048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و معناى آيه اين است كه: خداوند براى شما از همسرانتان فرزندان و ياورانى قرار داد كه به خدمت آنان در حوائجتان استعانت بكنيد، و با دست آنان مكاره و ناملايمات را از خود دور سازيد و ارزاق طيب كه عبارت است از هر متاع دل‏پسندى كه روزيتان كرد، مانند آب و انواع ميوه‏ها كه عمل خود شما در پيدايش آنها دخالت نداشته، و مانند طعامها و لباسها و امثال آن كه سعى و عمل خود شما در پيدايش آنها مؤثر بوده است‏</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endParaRPr lang="en-US"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en-US" sz="16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sz="16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ترجمه </a:t>
            </a:r>
            <a:r>
              <a:rPr lang="ar-SA" sz="16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الميزان، ج‏12، ص: 430</a:t>
            </a:r>
          </a:p>
        </p:txBody>
      </p:sp>
    </p:spTree>
    <p:extLst>
      <p:ext uri="{BB962C8B-B14F-4D97-AF65-F5344CB8AC3E}">
        <p14:creationId xmlns:p14="http://schemas.microsoft.com/office/powerpoint/2010/main" val="570469807"/>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5"/>
          <p:cNvSpPr>
            <a:spLocks noGrp="1"/>
          </p:cNvSpPr>
          <p:nvPr>
            <p:ph type="title"/>
          </p:nvPr>
        </p:nvSpPr>
        <p:spPr>
          <a:xfrm>
            <a:off x="2483768" y="2069976"/>
            <a:ext cx="4896544" cy="1143000"/>
          </a:xfrm>
        </p:spPr>
        <p:txBody>
          <a:bodyPr>
            <a:noAutofit/>
          </a:bodyPr>
          <a:lstStyle/>
          <a:p>
            <a:r>
              <a:rPr lang="fa-IR" sz="8000" dirty="0" smtClean="0">
                <a:ln w="11430">
                  <a:solidFill>
                    <a:schemeClr val="bg1">
                      <a:lumMod val="95000"/>
                      <a:lumOff val="5000"/>
                    </a:schemeClr>
                  </a:solidFill>
                </a:ln>
                <a:solidFill>
                  <a:srgbClr val="FF0000"/>
                </a:solidFill>
                <a:effectLst>
                  <a:outerShdw blurRad="80000" dist="40000" dir="5040000" algn="tl">
                    <a:srgbClr val="000000">
                      <a:alpha val="30000"/>
                    </a:srgbClr>
                  </a:outerShdw>
                </a:effectLst>
                <a:latin typeface="IranNastaliq" pitchFamily="18" charset="0"/>
                <a:cs typeface="IranNastaliq" pitchFamily="18" charset="0"/>
              </a:rPr>
              <a:t>بررسی احادیث  افزایش </a:t>
            </a:r>
            <a:r>
              <a:rPr lang="fa-IR" sz="8000" dirty="0">
                <a:ln w="11430">
                  <a:solidFill>
                    <a:schemeClr val="bg1">
                      <a:lumMod val="95000"/>
                      <a:lumOff val="5000"/>
                    </a:schemeClr>
                  </a:solidFill>
                </a:ln>
                <a:solidFill>
                  <a:srgbClr val="FF0000"/>
                </a:solidFill>
                <a:effectLst>
                  <a:outerShdw blurRad="80000" dist="40000" dir="5040000" algn="tl">
                    <a:srgbClr val="000000">
                      <a:alpha val="30000"/>
                    </a:srgbClr>
                  </a:outerShdw>
                </a:effectLst>
                <a:latin typeface="IranNastaliq" pitchFamily="18" charset="0"/>
                <a:cs typeface="IranNastaliq" pitchFamily="18" charset="0"/>
              </a:rPr>
              <a:t>نسل</a:t>
            </a:r>
            <a:endParaRPr lang="en-US" sz="8000" dirty="0">
              <a:ln w="11430">
                <a:solidFill>
                  <a:schemeClr val="bg1">
                    <a:lumMod val="95000"/>
                    <a:lumOff val="5000"/>
                  </a:schemeClr>
                </a:solidFill>
              </a:ln>
              <a:solidFill>
                <a:srgbClr val="FF0000"/>
              </a:solidFill>
              <a:latin typeface="IranNastaliq" pitchFamily="18" charset="0"/>
              <a:cs typeface="IranNastaliq" pitchFamily="18" charset="0"/>
            </a:endParaRPr>
          </a:p>
        </p:txBody>
      </p:sp>
    </p:spTree>
    <p:extLst>
      <p:ext uri="{BB962C8B-B14F-4D97-AF65-F5344CB8AC3E}">
        <p14:creationId xmlns:p14="http://schemas.microsoft.com/office/powerpoint/2010/main" val="10616654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11430"/>
                <a:solidFill>
                  <a:srgbClr val="002060"/>
                </a:solidFill>
                <a:effectLst>
                  <a:outerShdw blurRad="80000" dist="40000" dir="5040000" algn="tl">
                    <a:srgbClr val="000000">
                      <a:alpha val="30000"/>
                    </a:srgbClr>
                  </a:outerShdw>
                </a:effectLst>
                <a:latin typeface="+mn-lt"/>
                <a:ea typeface="+mn-ea"/>
                <a:cs typeface="B Lotus" pitchFamily="2" charset="-78"/>
              </a:rPr>
              <a:t>أَبَاعَبْدِ اللَّهِ (ع) قَالَ: إِنَّ رَسُولَ اللَّهِ (ص) قَالَ: تَزَوَّجُوا فَإِنِّي مُكَاثِرٌ بِكُمُ الْأُمَمَ غَداً فِي الْقِيَامَةِ حَتَّى إِنَّ السِّقْطَ يَجِي‏ءُ مُحْبَنْطِئاً عَلَى بَابِ الْجَنَّةِ - فَيُقَالُ لَهُ ادْخُلِ الْجَنَّةَ - فَيَقُولُ لَا حَتَّى يَدْخُلَ أَبَوَايَ الْجَنَّةَ قَبْلِي. </a:t>
            </a:r>
            <a:r>
              <a:rPr lang="fa-IR" sz="28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t/>
            </a:r>
            <a:br>
              <a:rPr lang="fa-IR" sz="28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br>
            <a:r>
              <a:rPr lang="ar-SA" sz="16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t>وسائل </a:t>
            </a:r>
            <a:r>
              <a:rPr lang="ar-SA" sz="1600" dirty="0">
                <a:ln w="11430"/>
                <a:solidFill>
                  <a:srgbClr val="002060"/>
                </a:solidFill>
                <a:effectLst>
                  <a:outerShdw blurRad="80000" dist="40000" dir="5040000" algn="tl">
                    <a:srgbClr val="000000">
                      <a:alpha val="30000"/>
                    </a:srgbClr>
                  </a:outerShdw>
                </a:effectLst>
                <a:latin typeface="+mn-lt"/>
                <a:ea typeface="+mn-ea"/>
                <a:cs typeface="B Lotus" pitchFamily="2" charset="-78"/>
              </a:rPr>
              <a:t>الشيعة، ج‏20، ص: </a:t>
            </a:r>
            <a:r>
              <a:rPr lang="ar-SA" sz="1600" dirty="0" smtClean="0">
                <a:ln w="11430"/>
                <a:solidFill>
                  <a:srgbClr val="002060"/>
                </a:solidFill>
                <a:effectLst>
                  <a:outerShdw blurRad="80000" dist="40000" dir="5040000" algn="tl">
                    <a:srgbClr val="000000">
                      <a:alpha val="30000"/>
                    </a:srgbClr>
                  </a:outerShdw>
                </a:effectLst>
                <a:latin typeface="+mn-lt"/>
                <a:ea typeface="+mn-ea"/>
                <a:cs typeface="B Lotus" pitchFamily="2" charset="-78"/>
              </a:rPr>
              <a:t>14</a:t>
            </a:r>
            <a:endParaRPr lang="ar-SA" sz="1600" dirty="0">
              <a:ln w="11430"/>
              <a:solidFill>
                <a:srgbClr val="002060"/>
              </a:solidFill>
              <a:effectLst>
                <a:outerShdw blurRad="80000" dist="40000" dir="5040000" algn="tl">
                  <a:srgbClr val="000000">
                    <a:alpha val="30000"/>
                  </a:srgbClr>
                </a:outerShdw>
              </a:effectLst>
              <a:cs typeface="B Lotus" pitchFamily="2" charset="-78"/>
            </a:endParaRPr>
          </a:p>
        </p:txBody>
      </p:sp>
      <p:sp>
        <p:nvSpPr>
          <p:cNvPr id="3" name="Content Placeholder 2"/>
          <p:cNvSpPr>
            <a:spLocks noGrp="1"/>
          </p:cNvSpPr>
          <p:nvPr>
            <p:ph idx="1"/>
          </p:nvPr>
        </p:nvSpPr>
        <p:spPr>
          <a:xfrm>
            <a:off x="1043608" y="2348880"/>
            <a:ext cx="6768752" cy="396048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پیامبر اسلام(ص): ازدواج کنید! چون من در فردای قیامت با کثرت افراد شما بر امتهای پیشین مباهات می کنم. تا بحدی که طفل سقط شده، دست در کمر زده شکم به جلو آورده(در حال افتخار) به قیامت وارد می شود وبه او گفته می شود: داخل شو در بهشت! و او می گوید: نه، داخل نمی شوم مگر آنکه پدرم ومادرم پیش از من داخل بهشت شوند!</a:t>
            </a:r>
          </a:p>
          <a:p>
            <a:pPr marL="137160" indent="0" algn="just" rtl="1">
              <a:buNone/>
            </a:pP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سند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صحیح و مسند</a:t>
            </a:r>
          </a:p>
        </p:txBody>
      </p:sp>
    </p:spTree>
    <p:extLst>
      <p:ext uri="{BB962C8B-B14F-4D97-AF65-F5344CB8AC3E}">
        <p14:creationId xmlns:p14="http://schemas.microsoft.com/office/powerpoint/2010/main" val="126547378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5"/>
          <p:cNvSpPr>
            <a:spLocks noGrp="1"/>
          </p:cNvSpPr>
          <p:nvPr>
            <p:ph type="ctrTitle"/>
          </p:nvPr>
        </p:nvSpPr>
        <p:spPr>
          <a:xfrm>
            <a:off x="1416895" y="2636912"/>
            <a:ext cx="6310210" cy="1828800"/>
          </a:xfrm>
          <a:solidFill>
            <a:schemeClr val="tx1"/>
          </a:solidFill>
          <a:ln>
            <a:solidFill>
              <a:schemeClr val="accent3">
                <a:lumMod val="75000"/>
              </a:schemeClr>
            </a:solidFill>
          </a:ln>
          <a:effectLst>
            <a:softEdge rad="317500"/>
          </a:effectLst>
        </p:spPr>
        <p:txBody>
          <a:bodyPr>
            <a:noAutofit/>
            <a:scene3d>
              <a:camera prst="orthographicFront"/>
              <a:lightRig rig="soft" dir="t">
                <a:rot lat="0" lon="0" rev="17220000"/>
              </a:lightRig>
            </a:scene3d>
            <a:sp3d prstMaterial="softEdge"/>
          </a:bodyPr>
          <a:lstStyle/>
          <a:p>
            <a:r>
              <a:rPr lang="fa-IR" sz="6600" b="0" cap="none" dirty="0">
                <a:ln>
                  <a:solidFill>
                    <a:schemeClr val="bg1">
                      <a:lumMod val="95000"/>
                      <a:lumOff val="5000"/>
                    </a:schemeClr>
                  </a:solidFill>
                </a:ln>
                <a:solidFill>
                  <a:srgbClr val="0070C0"/>
                </a:solidFill>
                <a:effectLst/>
                <a:cs typeface="B Titr" pitchFamily="2" charset="-78"/>
              </a:rPr>
              <a:t>نگاه اسلام به جمعيت </a:t>
            </a:r>
            <a:r>
              <a:rPr lang="fa-IR" sz="6600" b="0" cap="none" dirty="0" smtClean="0">
                <a:ln>
                  <a:solidFill>
                    <a:schemeClr val="bg1">
                      <a:lumMod val="95000"/>
                      <a:lumOff val="5000"/>
                    </a:schemeClr>
                  </a:solidFill>
                </a:ln>
                <a:solidFill>
                  <a:srgbClr val="0070C0"/>
                </a:solidFill>
                <a:effectLst/>
                <a:cs typeface="B Titr" pitchFamily="2" charset="-78"/>
              </a:rPr>
              <a:t/>
            </a:r>
            <a:br>
              <a:rPr lang="fa-IR" sz="6600" b="0" cap="none" dirty="0" smtClean="0">
                <a:ln>
                  <a:solidFill>
                    <a:schemeClr val="bg1">
                      <a:lumMod val="95000"/>
                      <a:lumOff val="5000"/>
                    </a:schemeClr>
                  </a:solidFill>
                </a:ln>
                <a:solidFill>
                  <a:srgbClr val="0070C0"/>
                </a:solidFill>
                <a:effectLst/>
                <a:cs typeface="B Titr" pitchFamily="2" charset="-78"/>
              </a:rPr>
            </a:br>
            <a:r>
              <a:rPr lang="fa-IR" sz="4400" b="0" cap="none" dirty="0" smtClean="0">
                <a:ln>
                  <a:solidFill>
                    <a:schemeClr val="bg1">
                      <a:lumMod val="95000"/>
                      <a:lumOff val="5000"/>
                    </a:schemeClr>
                  </a:solidFill>
                </a:ln>
                <a:solidFill>
                  <a:srgbClr val="0070C0"/>
                </a:solidFill>
                <a:effectLst/>
                <a:cs typeface="B Titr" pitchFamily="2" charset="-78"/>
              </a:rPr>
              <a:t>(</a:t>
            </a:r>
            <a:r>
              <a:rPr lang="fa-IR" sz="4400" b="0" cap="none" dirty="0">
                <a:ln>
                  <a:solidFill>
                    <a:schemeClr val="bg1">
                      <a:lumMod val="95000"/>
                      <a:lumOff val="5000"/>
                    </a:schemeClr>
                  </a:solidFill>
                </a:ln>
                <a:solidFill>
                  <a:srgbClr val="0070C0"/>
                </a:solidFill>
                <a:effectLst/>
                <a:cs typeface="B Titr" pitchFamily="2" charset="-78"/>
              </a:rPr>
              <a:t>قرآن، حديث، فقه) </a:t>
            </a:r>
            <a:endParaRPr lang="en-US" sz="4400" b="0" cap="none" dirty="0">
              <a:ln>
                <a:solidFill>
                  <a:schemeClr val="bg1">
                    <a:lumMod val="95000"/>
                    <a:lumOff val="5000"/>
                  </a:schemeClr>
                </a:solidFill>
              </a:ln>
              <a:solidFill>
                <a:srgbClr val="0070C0"/>
              </a:solidFill>
              <a:effectLst/>
              <a:cs typeface="B Titr" pitchFamily="2" charset="-78"/>
            </a:endParaRPr>
          </a:p>
        </p:txBody>
      </p:sp>
    </p:spTree>
    <p:extLst>
      <p:ext uri="{BB962C8B-B14F-4D97-AF65-F5344CB8AC3E}">
        <p14:creationId xmlns:p14="http://schemas.microsoft.com/office/powerpoint/2010/main" val="218502271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عن عَلِيٍّ ع فِي حَدِيثِ الْأَرْبَعِمِائَةِ قَالَ: تَزَوَّجُوا فَإِنَّ التَّزْوِيجَ سُنَّةُ رَسُولِ اللَّهِ ص فَإِنَّهُ كَانَ يَقُولُ مَنْ كَانَ يُحِبُّ أَنْ يَتَّبِعَ سُنَّتِي فَإِنَّ مِنْ سُنَّتِيَ التَّزْوِيجَ وَ اطْلُبُوا الْوَلَدَ فَإِنِّي مُكَاثِرٌ </a:t>
            </a:r>
            <a:r>
              <a:rPr lang="ar-SA" sz="2800" dirty="0">
                <a:ln w="3175">
                  <a:noFill/>
                  <a:prstDash val="sysDot"/>
                </a:ln>
                <a:solidFill>
                  <a:srgbClr val="002060"/>
                </a:solidFill>
                <a:effectLst>
                  <a:outerShdw blurRad="80000" dist="40000" dir="5040000" algn="tl">
                    <a:srgbClr val="000000">
                      <a:alpha val="30000"/>
                    </a:srgbClr>
                  </a:outerShdw>
                </a:effectLst>
                <a:latin typeface="+mn-lt"/>
                <a:ea typeface="+mn-ea"/>
                <a:cs typeface="B Lotus" pitchFamily="2" charset="-78"/>
              </a:rPr>
              <a:t>بِكُمُ</a:t>
            </a:r>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 الْأُمَمَ غَداً وَ تَوَقَّوْا عَلَى أَوْلَادِكُمْ مِنْ لَبَنِ الْبَغِيِّ مِنَ النِّسَاءِ وَ الْمَجْنُونَةِ فَإِنَّ اللَّبَنَ يُعْدِي. </a:t>
            </a:r>
            <a:r>
              <a:rPr lang="fa-IR"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
            </a:r>
            <a:br>
              <a:rPr lang="fa-IR"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br>
            <a:r>
              <a:rPr lang="ar-SA" sz="16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a:t>
            </a:r>
            <a:r>
              <a:rPr lang="ar-SA" sz="16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‏الشيعة ج : 20  ص :  15</a:t>
            </a:r>
          </a:p>
        </p:txBody>
      </p:sp>
      <p:sp>
        <p:nvSpPr>
          <p:cNvPr id="3" name="Content Placeholder 2"/>
          <p:cNvSpPr>
            <a:spLocks noGrp="1"/>
          </p:cNvSpPr>
          <p:nvPr>
            <p:ph idx="1"/>
          </p:nvPr>
        </p:nvSpPr>
        <p:spPr>
          <a:xfrm>
            <a:off x="1043608" y="2348880"/>
            <a:ext cx="6768752" cy="396048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علی (ع): ازدواج کنید چرا که ازدواج سنت رسول خدا (ص) است.پيامبر اكرم صلى الله عليه و آله بسيار مى‏فرمايد هر كس مى‏خواهد پيرو سنت من باشد بايد ازدواج نمايد زيرا از سنت من تزويج است. جوياى فرزند باشيد كه من با امت‏هاى ديگر مباهات مى‏كنم روز قيامت. نگذاريد بچه‏هايتان شير زنان هر جايى را بخورند و زنان ديوانه، زيرا شير اثر مى‏گذارد.</a:t>
            </a:r>
          </a:p>
          <a:p>
            <a:pPr marL="137160" indent="0" algn="just" rtl="1">
              <a:buNone/>
            </a:pP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سند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صحیح و مسند</a:t>
            </a:r>
          </a:p>
        </p:txBody>
      </p:sp>
    </p:spTree>
    <p:extLst>
      <p:ext uri="{BB962C8B-B14F-4D97-AF65-F5344CB8AC3E}">
        <p14:creationId xmlns:p14="http://schemas.microsoft.com/office/powerpoint/2010/main" val="372822371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أَبِاعَبْدِ اللَّهِ (ع) قَالَ: لَمَّا لَقِيَ يُوسُفُ (ع) أَخَاهُ قَالَ يَا أَخِي كَيْفَ اسْتَطَعْتَ أَنْ تَزَوَّجَ النِّسَاءَ بَعْدِي فَقَالَ إِنَّ أَبِي أَمَرَنِي فَقَالَ إِنِ اسْتَطَعْتَ أَنْ تَكُونَ لَكَ ذُرِّيَّةٌ تُثْقِلُ الْأَرْضَ بِالتَّسْبِيحِ فَافْعَلْ. </a:t>
            </a:r>
            <a:r>
              <a:rPr lang="ar-SA" sz="14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الکافی ج6 ص 2 ح 4 - وسائل الشيعة، ج‏20، ص: 16</a:t>
            </a:r>
          </a:p>
        </p:txBody>
      </p:sp>
      <p:sp>
        <p:nvSpPr>
          <p:cNvPr id="3" name="Content Placeholder 2"/>
          <p:cNvSpPr>
            <a:spLocks noGrp="1"/>
          </p:cNvSpPr>
          <p:nvPr>
            <p:ph idx="1"/>
          </p:nvPr>
        </p:nvSpPr>
        <p:spPr>
          <a:xfrm>
            <a:off x="1043608" y="2348880"/>
            <a:ext cx="6768752" cy="396048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صادق(ع): وقتی یوسف(ع) برادرش (بنیامین) را ملاقات کرد، به وی گفت: ای برادر! چگونه توانستی پس از من، با زنان ازدواج کنی؟ گفت: پدرم به من امر کرد وگفت: اگر می توانی فرزندانی داشته باشی که با تسبیح خداوند، زمین را گران بها سازند، چنین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کن</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سند روایت: صحیح و مسند</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2675057133"/>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عَنْ بَكْرِ بْنِ صَالِحٍ قَالَ: كَتَبْتُ إِلَى أَبِي الْحَسَنِ </a:t>
            </a:r>
            <a:r>
              <a:rPr lang="fa-IR"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a:t>
            </a:r>
            <a:r>
              <a:rPr lang="ar-SA"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ع</a:t>
            </a:r>
            <a:r>
              <a:rPr lang="fa-IR"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a:t>
            </a:r>
            <a:r>
              <a:rPr lang="ar-SA"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 </a:t>
            </a:r>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إِنِّي أَحْبَبْتُ‏ طَلَبَ الْوَلَدِ مُنْذُ خَمْسِ سِنِينَ وَ ذَلِكَ أَنَّ أَهْلِي كَرِهَتْ ذَلِكَ وَ قَالَتْ إِنَّهُ يَشْتَدُّ عَلَيَّ تَرْبِيَتُهُمْ لِقِلَّةِ الشَّيْ‏ءِ فَمَا تَرَى؟ فَكَتَبَ إِلَيَّ اطْلُبِ الْوَلَدَ فَإِنَّ اللَّهَ يَرْزُقُهُمْ. </a:t>
            </a:r>
            <a:r>
              <a:rPr lang="ar-SA" sz="14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 الشيعة ؛ ج‏21 ؛ ص360 و الكافي 6- 3- 7.</a:t>
            </a:r>
          </a:p>
        </p:txBody>
      </p:sp>
      <p:sp>
        <p:nvSpPr>
          <p:cNvPr id="3" name="Content Placeholder 2"/>
          <p:cNvSpPr>
            <a:spLocks noGrp="1"/>
          </p:cNvSpPr>
          <p:nvPr>
            <p:ph idx="1"/>
          </p:nvPr>
        </p:nvSpPr>
        <p:spPr>
          <a:xfrm>
            <a:off x="1043608" y="2348880"/>
            <a:ext cx="6768752" cy="396048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بکربن صالح: به امام کاظم(ع) نوشتم: من، پنج سال است که از فرزندار شدن، خودداری کرده ام واین، بدان جهت است که همسرم آن را ناخوش می دارد ومی گوید: به خاطر کمی مال، پرورش آنان برای من سخت است. نظر شما چیست؟ امام در پاسخ من نوشت: بچه دار شو؛ چرا که خداوند روزی آنان را می دهد. </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سند روایت: صحیح و مسند</a:t>
            </a:r>
          </a:p>
        </p:txBody>
      </p:sp>
    </p:spTree>
    <p:extLst>
      <p:ext uri="{BB962C8B-B14F-4D97-AF65-F5344CB8AC3E}">
        <p14:creationId xmlns:p14="http://schemas.microsoft.com/office/powerpoint/2010/main" val="2410829813"/>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2852936"/>
            <a:ext cx="8229600" cy="1584176"/>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أَبِا عَبْدِ اللَّهِ (ع) قَالَ: قَالَ رَسُولُ اللَّهِ (ص): أَكْثِرُوا الْوَلَدَ أُكَاثِرْ بِكُمُ الْأُمَمَ غَداً. </a:t>
            </a:r>
            <a:r>
              <a:rPr lang="ar-SA" sz="12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 </a:t>
            </a:r>
            <a:r>
              <a:rPr lang="ar-SA" sz="12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الشيعة ؛ ج‏21 ؛ ص357 و الكافي 6- 2- 3.</a:t>
            </a:r>
          </a:p>
        </p:txBody>
      </p:sp>
      <p:sp>
        <p:nvSpPr>
          <p:cNvPr id="3" name="Content Placeholder 2"/>
          <p:cNvSpPr>
            <a:spLocks noGrp="1"/>
          </p:cNvSpPr>
          <p:nvPr>
            <p:ph idx="1"/>
          </p:nvPr>
        </p:nvSpPr>
        <p:spPr>
          <a:xfrm>
            <a:off x="810308" y="1484784"/>
            <a:ext cx="7704856" cy="1440160"/>
          </a:xfrm>
        </p:spPr>
        <p:txBody>
          <a:bodyPr>
            <a:normAutofit fontScale="85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پیامبر اکرم (ص): با زنان باکره و زایا ازدواج کنید. و با زنان زیبا و عقیم ازدواج نکنید حقیقتا من به امت‏هاى ديگر بواسطه شما امت مباهات مى‏كنم روز قيامت.</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سند روایت: صحیح و مسند</a:t>
            </a:r>
          </a:p>
        </p:txBody>
      </p:sp>
      <p:sp>
        <p:nvSpPr>
          <p:cNvPr id="6" name="Title 1"/>
          <p:cNvSpPr txBox="1">
            <a:spLocks/>
          </p:cNvSpPr>
          <p:nvPr/>
        </p:nvSpPr>
        <p:spPr>
          <a:xfrm>
            <a:off x="395536" y="44624"/>
            <a:ext cx="8229600" cy="1584176"/>
          </a:xfrm>
          <a:prstGeom prst="rect">
            <a:avLst/>
          </a:prstGeom>
        </p:spPr>
        <p:txBody>
          <a:bodyPr vert="horz" anchor="ctr">
            <a:normAutofit/>
            <a:scene3d>
              <a:camera prst="orthographicFront"/>
              <a:lightRig rig="glow" dir="tl">
                <a:rot lat="0" lon="0" rev="5400000"/>
              </a:lightRig>
            </a:scene3d>
            <a:sp3d contourW="12700">
              <a:bevelT w="25400" h="25400"/>
              <a:contourClr>
                <a:schemeClr val="accent6">
                  <a:shade val="73000"/>
                </a:schemeClr>
              </a:contourClr>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r>
              <a:rPr lang="ar-SA"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أَبِا جَعْفَرٍ (ع) قَالَ: قَالَ رَسُولُ اللَّهِ (ص)‏: تَزَوَّجُوا بِكْراً وَلُودا!ً وَ لَا تَزَوَّجُوا حَسْنَاءَ جَمِيلَةً عَاقِراً! فَإِنِّي أُبَاهِي بِكُمُ الْأُمَمَ يَوْمَ الْقِيَامَةِ. </a:t>
            </a:r>
            <a:r>
              <a:rPr lang="ar-SA" sz="14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 الشيعة ؛ ج‏20 ؛ ص54 و الكافي 5- 333- 2.</a:t>
            </a:r>
            <a:endParaRPr lang="ar-SA" sz="14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endParaRPr>
          </a:p>
        </p:txBody>
      </p:sp>
      <p:sp>
        <p:nvSpPr>
          <p:cNvPr id="7" name="Content Placeholder 2"/>
          <p:cNvSpPr txBox="1">
            <a:spLocks/>
          </p:cNvSpPr>
          <p:nvPr/>
        </p:nvSpPr>
        <p:spPr>
          <a:xfrm>
            <a:off x="981769" y="4293096"/>
            <a:ext cx="7704856" cy="1296144"/>
          </a:xfrm>
          <a:prstGeom prst="rect">
            <a:avLst/>
          </a:prstGeom>
        </p:spPr>
        <p:txBody>
          <a:bodyPr vert="horz">
            <a:normAutofit fontScale="92500" lnSpcReduction="1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صادق(ع) از قول رسول خدا(ص) فرمود: فرزندان خود را زیاد کنید تا فردا به واسطه (کثرت) شما بر دیگر امم افتخار نمایم.</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سند روایت: صحیح و مسند</a:t>
            </a:r>
          </a:p>
        </p:txBody>
      </p:sp>
    </p:spTree>
    <p:extLst>
      <p:ext uri="{BB962C8B-B14F-4D97-AF65-F5344CB8AC3E}">
        <p14:creationId xmlns:p14="http://schemas.microsoft.com/office/powerpoint/2010/main" val="341384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أَبِا عَبْدِ اللَّهِ (ع) قَالَ: جَاءَ رَجُلٌ إِلَى أَبِي (ع) فَقَالَ لَهُ هَلْ لَكَ مِنْ زَوْجَةٍ قَالَ لَا فَقَالَ أَبِي مَا أُحِبُّ أَنَّ لِيَ الدُّنْيَا وَ مَا فِيهَا وَ إِنِّي بِتُّ لَيْلَةً وَ لَيْسَتْ لِي زَوْجَةٌ ثُمَّ قَالَ الرَّكْعَتَانِ يُصَلِّيهِمَا رَجُلٌ مُتَزَوِّجٌ أَفْضَلُ مِنْ رَجُلٍ أَعْزَبَ يَقُومُ لَيْلَهُ وَ يَصُومُ نَهَارَهُ ثُمَّ أَعْطَاهُ أَبِي سَبْعَةَ دَنَانِيرَ ثُمَّ قَالَ تَزَوَّجْ بِهَذِهِ ثُمَّ قَالَ أَبِي قَالَ رَسُولُ اللَّهِ (ص) اتَّخِذُوا الْأَهْلَ فَإِنَّهُ أَرْزَقُ لَكُمْ. </a:t>
            </a:r>
            <a:r>
              <a:rPr lang="ar-SA" sz="13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 الشيعة ؛ ج‏20 ؛ ص19 و الكافي 5- 329- 6</a:t>
            </a:r>
          </a:p>
        </p:txBody>
      </p:sp>
      <p:sp>
        <p:nvSpPr>
          <p:cNvPr id="3" name="Content Placeholder 2"/>
          <p:cNvSpPr>
            <a:spLocks noGrp="1"/>
          </p:cNvSpPr>
          <p:nvPr>
            <p:ph idx="1"/>
          </p:nvPr>
        </p:nvSpPr>
        <p:spPr>
          <a:xfrm>
            <a:off x="1043608" y="2348880"/>
            <a:ext cx="6768752" cy="3960480"/>
          </a:xfrm>
        </p:spPr>
        <p:txBody>
          <a:bodyPr>
            <a:normAutofit fontScale="92500" lnSpcReduction="1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صادق عليه السّلام: مردى پيش پدرم آمد، پدرم به او گفت: آيا زن دارى؟ جواب داد: نه، فرمود: دوست ندارم كه دنيا و هر چه در آن است مال من باشد و من شبى بدون همسر بخوابم سپس فرمود: دو ركعتى كه مرد متأهل برگزار مى‏كند افضل است از مرد عزبى كه شب و روزش را در نماز خواندن و روزه دار بودن باشد سپس هفت دينار را به او عطا كرد و فرمود: با اين پول ازدواج كن. سپس پدرم فرمود: رسول خدا صلّى اللَّه عليه و آله فرمودند: زن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بگيريد</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فرزنددار شوید) كه برايتان براى جلب روزى بهتر است‏.</a:t>
            </a:r>
          </a:p>
          <a:p>
            <a:pPr marL="137160" indent="0" algn="just" rtl="1">
              <a:buNone/>
            </a:pP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سند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صحیح و مسند</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31897838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42"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عَنْ جَابِرِ بْنِ عَبْدِ اللَّهِ قَالَ: سَمِعْتُهُ يَقُولُ كُنَّا عِنْدَ النَّبِيِّ ص فَقَالَ إِنَّ خَيْرَ نِسَائِكُمُ الْوَلُودُ الْوَدُودُ الْعَفِيفَةُ الْعَزِيزَةُ فِي أَهْلِهَا الذَّلِيلَةُ مَعَ بَعْلِهَا الْمُتَبَرِّجَةُ مَعَ زَوْجِهَا الْحَصَانُ عَلَى غَيْرِهِ الَّتِي تَسْمَعُ قَوْلَهُ وَ تُطِيعُ أَمْرَهُ وَ إِذَا خَلَا بِهَا بَذَلَتْ لَهُ مَا يُرِيدُ مِنْهَا وَ لَمْ تَبَذَّلْ كَتَبَذُّلِ الرَّجُلِ. </a:t>
            </a:r>
            <a:r>
              <a:rPr lang="ar-SA" sz="1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وسائل‏الشيعة ج : 20  ص :  29</a:t>
            </a:r>
            <a:endParaRPr lang="ar-SA" sz="1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endParaRPr>
          </a:p>
        </p:txBody>
      </p:sp>
      <p:sp>
        <p:nvSpPr>
          <p:cNvPr id="3" name="Content Placeholder 2"/>
          <p:cNvSpPr>
            <a:spLocks noGrp="1"/>
          </p:cNvSpPr>
          <p:nvPr>
            <p:ph idx="1"/>
          </p:nvPr>
        </p:nvSpPr>
        <p:spPr>
          <a:xfrm>
            <a:off x="1043608" y="2348880"/>
            <a:ext cx="6768752" cy="3960480"/>
          </a:xfrm>
        </p:spPr>
        <p:txBody>
          <a:bodyPr>
            <a:normAutofit fontScale="925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پيغمبر (ص) فرمود: مى‏خواهيد بهترين زنان را معرفى كنم؟ گفتند آرى يا رسول اللَّه. فرمود: بهترين زنان آنست كه بچه زياد مى‏آورد و با عاطفه و محبت و عفيف و پوشيده باشد، در خانواده‏اش عزيز و محترم، و براى شوهر متواضع و فروتن باشد. با شوهر شوخ و مزاحگر و نسبت به ديگران (از مردان) مستور و خوددار باشد. به سخن شوهر گوش فرا دهد، و فرمانبردارى نمايد، در خلوت خود را براى او بيارايد </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fa-IR" b="1" dirty="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و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چون مردان ترك زينت ننمايد</a:t>
            </a:r>
          </a:p>
          <a:p>
            <a:pPr marL="137160" indent="0" algn="just" rtl="1">
              <a:buNone/>
            </a:pP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سند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صحیح و مسند</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18672508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395536" y="188640"/>
            <a:ext cx="8229600" cy="2952328"/>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أَبِا عَبْدِ اللَّهِ (ع) قَالَ: جَاءَ رَجُلٌ إِلَى رَسُولِ اللَّهِ (ص) فَقَالَ يَا نَبِيَّ اللَّهِ إِنَّ لِي ابْنَةَ عَمٍّ لِي قَدْ رَضِيتُ جَمَالَهَا وَ حُسْنَهَا وَ دِينَهَا وَ لَكِنَّهَا عَاقِرٌ فَقَالَ لَا تَزَوَّجْهَا إِنَّ يُوسُفَ بْنَ يَعْقُوبَ لَقِيَ أَخَاهُ فَقَالَ يَا أَخِي كَيْفَ اسْتَطَعْتَ أَنْ تَزَوَّجَ النِّسَاءَ بَعْدِي فَقَالَ إِنَّ أَبِي أَمَرَنِي فَقَالَ إِنِ اسْتَطَعْتَ أَنْ تَكُونَ لَكَ ذُرِّيَّةٌ تُثْقِلُ الْأَرْضَ بِالتَّسْبِيحِ فَافْعَلْ قَالَ وَ جَاءَ رَجُلٌ مِنَ الْغَدِ إِلَى النَّبِيِّ ص- فَقَالَ لَهُ مِثْلَ ذَلِكَ فَقَالَ لَهُ تَزَوَّجْ سَوْءَاءَ وَلُوداً فَإِنِّي مُكَاثِرٌ بِكُمُ الْأُمَمَ يَوْمَ الْقِيَامَةِ قَالَ فَقُلْتُ لِأَبِي عَبْدِ اللَّهِ ع مَا السَّوْءَاءُ قَالَ الْقَبِيحَةُ. </a:t>
            </a:r>
            <a:r>
              <a:rPr lang="ar-SA" sz="16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 الشيعة ؛ ج‏20 ؛ ص53 و الكافي 5- 333- 1</a:t>
            </a:r>
          </a:p>
        </p:txBody>
      </p:sp>
      <p:sp>
        <p:nvSpPr>
          <p:cNvPr id="3" name="Content Placeholder 2"/>
          <p:cNvSpPr>
            <a:spLocks noGrp="1"/>
          </p:cNvSpPr>
          <p:nvPr>
            <p:ph idx="1"/>
          </p:nvPr>
        </p:nvSpPr>
        <p:spPr>
          <a:xfrm>
            <a:off x="1043608" y="3068960"/>
            <a:ext cx="6768752" cy="2880360"/>
          </a:xfrm>
        </p:spPr>
        <p:txBody>
          <a:bodyPr>
            <a:normAutofit fontScale="85000" lnSpcReduction="1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صادق(ع) فرمود: مردی نزد رسول خدا(ص) آمد و گفت:‌ ای پیامبر خدا، من دختر عمویی دارم که زیبایی و حسن دین او را می‌پسندم ولی او نازا است، پیامبر (ص) فرمود: با او ازدواج نکن؛ زیرا حضرت یوسف(ع) هنگام ملاقات با برادرش از او پرسید: برادر، چگونه توانستی پس از من با زنان ازدواج کنی؟ پاسخ داد: پدرم به من فرمان داد که اگر می‌توانی فرزندانی داشته باشی که زمین را از تسبیح سنگین نمایند، ازدواج کن. </a:t>
            </a:r>
          </a:p>
          <a:p>
            <a:pPr marL="137160" indent="0" algn="just" rtl="1">
              <a:buNone/>
            </a:pP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سند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صحیح و مسند</a:t>
            </a:r>
          </a:p>
        </p:txBody>
      </p:sp>
    </p:spTree>
    <p:extLst>
      <p:ext uri="{BB962C8B-B14F-4D97-AF65-F5344CB8AC3E}">
        <p14:creationId xmlns:p14="http://schemas.microsoft.com/office/powerpoint/2010/main" val="2722262717"/>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42" y="0"/>
            <a:ext cx="9144000" cy="6858000"/>
          </a:xfrm>
          <a:prstGeom prst="rect">
            <a:avLst/>
          </a:prstGeom>
        </p:spPr>
      </p:pic>
      <p:sp>
        <p:nvSpPr>
          <p:cNvPr id="2" name="Title 1"/>
          <p:cNvSpPr>
            <a:spLocks noGrp="1"/>
          </p:cNvSpPr>
          <p:nvPr>
            <p:ph type="title"/>
          </p:nvPr>
        </p:nvSpPr>
        <p:spPr>
          <a:xfrm>
            <a:off x="395536" y="404664"/>
            <a:ext cx="8229600" cy="2016224"/>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أَبِا عَبْدِ اللَّهِ (ع) قَالَ: إِنَّ فُلَاناً رَجُلٌ سَمَّاهُ قَالَ إِنِّي كُنْتُ زَاهِداً فِي الْوَلَدِ حَتَّى وَقَفْتُ بِعَرَفَةَ فَإِذَا إِلَى جَنْبِي غُلَامٌ شَابٌّ يَدْعُو وَ يَبْكِي وَ يَقُولُ يَا رَبِّ وَالِدَيَّ وَالِدَيَّ فَرَغَّبَنِي فِي الْوَلَدِ حِينَ سَمِعْتُ </a:t>
            </a:r>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ذَلِكَ. </a:t>
            </a:r>
            <a:r>
              <a:rPr lang="ar-SA" sz="1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وسائل‏الشيعة ج : 21  ص :  355 </a:t>
            </a:r>
          </a:p>
        </p:txBody>
      </p:sp>
      <p:sp>
        <p:nvSpPr>
          <p:cNvPr id="3" name="Content Placeholder 2"/>
          <p:cNvSpPr>
            <a:spLocks noGrp="1"/>
          </p:cNvSpPr>
          <p:nvPr>
            <p:ph idx="1"/>
          </p:nvPr>
        </p:nvSpPr>
        <p:spPr>
          <a:xfrm>
            <a:off x="1043608" y="2348880"/>
            <a:ext cx="6768752" cy="396048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صادق (ع): فلانی - حضرت نام این مرد را برد - گفت: من علاقه ای به داشتن فرزند نداشتم تا اینکه روزی در عرفه جوانی را در کنار خود دیدم که دعا می کرد و می گریست و می گفت: خدایا، پدر و مادرم، پدر و مادرم. از آن موقع که این را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شنیدم</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به داشتن فرزند علاقه مند شدم. </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سند روایت: صحیح و مسند</a:t>
            </a:r>
          </a:p>
        </p:txBody>
      </p:sp>
    </p:spTree>
    <p:extLst>
      <p:ext uri="{BB962C8B-B14F-4D97-AF65-F5344CB8AC3E}">
        <p14:creationId xmlns:p14="http://schemas.microsoft.com/office/powerpoint/2010/main" val="3236788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5"/>
          <p:cNvSpPr>
            <a:spLocks noGrp="1"/>
          </p:cNvSpPr>
          <p:nvPr>
            <p:ph type="title"/>
          </p:nvPr>
        </p:nvSpPr>
        <p:spPr>
          <a:xfrm>
            <a:off x="2483768" y="2069976"/>
            <a:ext cx="4896544" cy="1143000"/>
          </a:xfrm>
        </p:spPr>
        <p:txBody>
          <a:bodyPr>
            <a:noAutofit/>
          </a:bodyPr>
          <a:lstStyle/>
          <a:p>
            <a:r>
              <a:rPr lang="fa-IR" sz="8000" dirty="0">
                <a:ln w="11430">
                  <a:solidFill>
                    <a:schemeClr val="bg1">
                      <a:lumMod val="95000"/>
                      <a:lumOff val="5000"/>
                    </a:schemeClr>
                  </a:solidFill>
                </a:ln>
                <a:solidFill>
                  <a:srgbClr val="FF0000"/>
                </a:solidFill>
                <a:effectLst>
                  <a:outerShdw blurRad="80000" dist="40000" dir="5040000" algn="tl">
                    <a:srgbClr val="000000">
                      <a:alpha val="30000"/>
                    </a:srgbClr>
                  </a:outerShdw>
                </a:effectLst>
                <a:latin typeface="IranNastaliq" pitchFamily="18" charset="0"/>
                <a:cs typeface="IranNastaliq" pitchFamily="18" charset="0"/>
              </a:rPr>
              <a:t> مبانی فقهی تغیرات جمعیتی</a:t>
            </a:r>
            <a:endParaRPr lang="en-US" sz="8000" dirty="0">
              <a:ln w="11430">
                <a:solidFill>
                  <a:schemeClr val="bg1">
                    <a:lumMod val="95000"/>
                    <a:lumOff val="5000"/>
                  </a:schemeClr>
                </a:solidFill>
              </a:ln>
              <a:solidFill>
                <a:srgbClr val="FF0000"/>
              </a:solidFill>
              <a:latin typeface="IranNastaliq" pitchFamily="18" charset="0"/>
              <a:cs typeface="IranNastaliq" pitchFamily="18" charset="0"/>
            </a:endParaRPr>
          </a:p>
        </p:txBody>
      </p:sp>
    </p:spTree>
    <p:extLst>
      <p:ext uri="{BB962C8B-B14F-4D97-AF65-F5344CB8AC3E}">
        <p14:creationId xmlns:p14="http://schemas.microsoft.com/office/powerpoint/2010/main" val="7025936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395536" y="404664"/>
            <a:ext cx="8229600" cy="1152128"/>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اطلاق ادله تکثیر نسل</a:t>
            </a:r>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
            </a:r>
            <a:b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br>
            <a:r>
              <a:rPr lang="ar-SA" sz="1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در زمینه افزایش جمعیت روایات زیادی در منابع دینی نقل شده است. در این میان ، برخی از آنها دارای اطلاق و شمول نسبت به شرایط گوناگون است و اختصاص به زمان خاصی ندارد.</a:t>
            </a:r>
          </a:p>
        </p:txBody>
      </p:sp>
      <p:sp>
        <p:nvSpPr>
          <p:cNvPr id="7" name="Content Placeholder 2"/>
          <p:cNvSpPr>
            <a:spLocks noGrp="1"/>
          </p:cNvSpPr>
          <p:nvPr>
            <p:ph idx="1"/>
          </p:nvPr>
        </p:nvSpPr>
        <p:spPr>
          <a:xfrm>
            <a:off x="1043608" y="1700808"/>
            <a:ext cx="7200800" cy="4608552"/>
          </a:xfrm>
        </p:spPr>
        <p:txBody>
          <a:bodyPr>
            <a:normAutofit fontScale="775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1- روایاتی که تشویق به افزایش فرزندان می کنند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مانند: قَالَ رَسُولُ اللَّهِ (ص)‏ :أَكْثِرُوا الْوَلَدَ أُكَاثِرْ بِكُمُ الْأُمَمَ غَداً.</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فرزندان خود را زیاد کنید تا فردا به واسطه (کثرت) شما بر دیگر امم افتخار نمایم.</a:t>
            </a:r>
          </a:p>
          <a:p>
            <a:pPr marL="137160" indent="0" algn="just"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2- روایاتی که فضیلت فرزندان را بیان می کنند</a:t>
            </a:r>
            <a:r>
              <a:rPr lang="fa-IR" sz="3100" b="1" dirty="0">
                <a:ln w="3175">
                  <a:noFill/>
                </a:ln>
                <a:solidFill>
                  <a:srgbClr val="002060"/>
                </a:solidFill>
                <a:effectLst>
                  <a:outerShdw blurRad="80000" dist="40000" dir="5040000" algn="tl">
                    <a:srgbClr val="000000">
                      <a:alpha val="30000"/>
                    </a:srgbClr>
                  </a:outerShdw>
                </a:effectLst>
                <a:cs typeface="B Lotus" pitchFamily="2" charset="-78"/>
              </a:rPr>
              <a:t>، </a:t>
            </a:r>
            <a:r>
              <a:rPr lang="ar-SA" sz="3100" b="1" dirty="0">
                <a:ln w="3175">
                  <a:noFill/>
                </a:ln>
                <a:solidFill>
                  <a:srgbClr val="002060"/>
                </a:solidFill>
                <a:effectLst>
                  <a:outerShdw blurRad="80000" dist="40000" dir="5040000" algn="tl">
                    <a:srgbClr val="000000">
                      <a:alpha val="30000"/>
                    </a:srgbClr>
                  </a:outerShdw>
                </a:effectLst>
                <a:cs typeface="B Lotus" pitchFamily="2" charset="-78"/>
              </a:rPr>
              <a:t>مانند:</a:t>
            </a:r>
            <a:endParaRPr lang="fa-IR" sz="3100" b="1" dirty="0">
              <a:ln w="3175">
                <a:noFill/>
              </a:ln>
              <a:solidFill>
                <a:srgbClr val="002060"/>
              </a:solidFill>
              <a:effectLst>
                <a:outerShdw blurRad="80000" dist="40000" dir="5040000" algn="tl">
                  <a:srgbClr val="000000">
                    <a:alpha val="30000"/>
                  </a:srgbClr>
                </a:outerShdw>
              </a:effectLst>
              <a:cs typeface="B Lotus" pitchFamily="2" charset="-78"/>
            </a:endParaRPr>
          </a:p>
          <a:p>
            <a:pPr marL="137160" indent="0" algn="just" rtl="1">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الف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-ابا عبدلله (ع): ان اولاد المسلمین موسومون عند الله شافع مشفع.</a:t>
            </a:r>
          </a:p>
          <a:p>
            <a:pPr marL="137160" indent="0" algn="justLow"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فرزندان مسلمانان ايشانند كه در نزد خداى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عزوجل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موسوم‏اند به درخواست‏كننده كه درخواستش قبول مى‏شود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 - البنات حسنات و البنون نعمة</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دختران حسنه اند و پسران نعمت وسائل الشیعه </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sz="18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کتاب </a:t>
            </a:r>
            <a:r>
              <a:rPr lang="ar-SA" sz="18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نکاح ابواب احکام اولاد ب 5 ح7</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ج-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پیامبر</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ص</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لمولود فی امتی احب الی مما طلعت علیه الشمس</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يك مولود از امّت من برايم بهتر است از آنچه خورشيد بر او مى‏تابد. </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sz="2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مستدرک </a:t>
            </a:r>
            <a:r>
              <a:rPr lang="ar-SA" sz="2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الوسائل153/14</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32250"/>
          <a:stretch/>
        </p:blipFill>
        <p:spPr>
          <a:xfrm>
            <a:off x="0" y="0"/>
            <a:ext cx="9144000" cy="5013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2123728" y="5003137"/>
            <a:ext cx="5256584" cy="1810239"/>
          </a:xfrm>
          <a:prstGeom prst="rect">
            <a:avLst/>
          </a:prstGeom>
          <a:noFill/>
        </p:spPr>
        <p:txBody>
          <a:bodyPr wrap="square" rtlCol="1">
            <a:spAutoFit/>
          </a:bodyPr>
          <a:lstStyle/>
          <a:p>
            <a:pPr algn="ctr" rtl="1">
              <a:lnSpc>
                <a:spcPct val="150000"/>
              </a:lnSpc>
            </a:pPr>
            <a:r>
              <a:rPr lang="fa-IR" sz="2000" dirty="0" smtClean="0">
                <a:cs typeface="B Titr" pitchFamily="2" charset="-78"/>
              </a:rPr>
              <a:t>موسسه آموزشی وپژوهشی  امام خمینی (ره) </a:t>
            </a:r>
            <a:endParaRPr lang="en-US" sz="2000" dirty="0" smtClean="0">
              <a:cs typeface="B Titr" pitchFamily="2" charset="-78"/>
            </a:endParaRPr>
          </a:p>
          <a:p>
            <a:pPr algn="ctr" rtl="1">
              <a:lnSpc>
                <a:spcPct val="150000"/>
              </a:lnSpc>
            </a:pPr>
            <a:r>
              <a:rPr lang="fa-IR" sz="2000" dirty="0" smtClean="0">
                <a:cs typeface="B Titr" pitchFamily="2" charset="-78"/>
              </a:rPr>
              <a:t> اداره همایش ها ونشست های علمی</a:t>
            </a:r>
          </a:p>
          <a:p>
            <a:pPr algn="ctr" rtl="1">
              <a:lnSpc>
                <a:spcPct val="150000"/>
              </a:lnSpc>
            </a:pPr>
            <a:r>
              <a:rPr lang="fa-IR" sz="2000" dirty="0" smtClean="0">
                <a:cs typeface="B Titr" pitchFamily="2" charset="-78"/>
              </a:rPr>
              <a:t>  با همکاری گروه روان شناسی</a:t>
            </a:r>
            <a:endParaRPr lang="en-US" sz="2000" dirty="0" smtClean="0">
              <a:cs typeface="B Titr" pitchFamily="2" charset="-78"/>
            </a:endParaRPr>
          </a:p>
          <a:p>
            <a:pPr algn="ctr" rtl="1">
              <a:lnSpc>
                <a:spcPct val="150000"/>
              </a:lnSpc>
            </a:pPr>
            <a:r>
              <a:rPr 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02532909099   </a:t>
            </a:r>
            <a:r>
              <a:rPr lang="en-US"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hamayesh@iki.ac.ir</a:t>
            </a:r>
            <a:endParaRPr 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pic>
        <p:nvPicPr>
          <p:cNvPr id="8" name="Picture 7"/>
          <p:cNvPicPr>
            <a:picLocks noChangeAspect="1"/>
          </p:cNvPicPr>
          <p:nvPr/>
        </p:nvPicPr>
        <p:blipFill>
          <a:blip r:embed="rId4" cstate="print">
            <a:clrChange>
              <a:clrFrom>
                <a:srgbClr val="FFFEFD"/>
              </a:clrFrom>
              <a:clrTo>
                <a:srgbClr val="FFFEFD">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309575" cy="1764666"/>
          </a:xfrm>
          <a:prstGeom prst="rect">
            <a:avLst/>
          </a:prstGeom>
        </p:spPr>
      </p:pic>
    </p:spTree>
    <p:extLst>
      <p:ext uri="{BB962C8B-B14F-4D97-AF65-F5344CB8AC3E}">
        <p14:creationId xmlns:p14="http://schemas.microsoft.com/office/powerpoint/2010/main" val="9687090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Content Placeholder 2"/>
          <p:cNvSpPr>
            <a:spLocks noGrp="1"/>
          </p:cNvSpPr>
          <p:nvPr>
            <p:ph idx="1"/>
          </p:nvPr>
        </p:nvSpPr>
        <p:spPr>
          <a:xfrm>
            <a:off x="827584" y="332656"/>
            <a:ext cx="7632848" cy="6264696"/>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a:ln w="3175">
                  <a:noFill/>
                </a:ln>
                <a:solidFill>
                  <a:srgbClr val="002060"/>
                </a:solidFill>
                <a:effectLst>
                  <a:outerShdw blurRad="80000" dist="40000" dir="5040000" algn="tl">
                    <a:srgbClr val="000000">
                      <a:alpha val="30000"/>
                    </a:srgbClr>
                  </a:outerShdw>
                </a:effectLst>
                <a:cs typeface="B Lotus" pitchFamily="2" charset="-78"/>
              </a:rPr>
              <a:t>3-روایاتی که ترغیب به ازدواج و تشکیل خانواده می کنند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دلالت اینگونه روایات براین  اساس است که معمولا ازدواج، فرزند آوری را به دنبال دارد و اگر فرزند کم مورد تاکید شارع بود باید در کنار تشویق به ازدواج پرهیز از فرزند زیاد  مورد تاکید قرار می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گرفت</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مانند</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الف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عن النبی ص: ما بنی بناء فی الاسلام احب الی الله من التزویج. </a:t>
            </a:r>
            <a:r>
              <a:rPr lang="fa-IR" sz="20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ال</a:t>
            </a:r>
            <a:r>
              <a:rPr lang="ar-SA" sz="20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فقیه383/3</a:t>
            </a:r>
            <a:endParaRPr lang="ar-SA" sz="2000"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در اسلام بنایی  نزد خداوند محبوب تر از ازدواج ساخته نشده است</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 – عن النبی ص: اتخذوا الاهل فانه ارزق لکم </a:t>
            </a:r>
            <a:r>
              <a:rPr lang="fa-IR" sz="18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ال</a:t>
            </a:r>
            <a:r>
              <a:rPr lang="ar-SA" sz="18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فقیه383/3</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زن بگيريد(فرزنددار شوید) كه برايتان براى جلب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روزى</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بهتر است‏</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3261805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Content Placeholder 2"/>
          <p:cNvSpPr>
            <a:spLocks noGrp="1"/>
          </p:cNvSpPr>
          <p:nvPr>
            <p:ph idx="1"/>
          </p:nvPr>
        </p:nvSpPr>
        <p:spPr>
          <a:xfrm>
            <a:off x="827584" y="332656"/>
            <a:ext cx="7632848" cy="6264696"/>
          </a:xfrm>
        </p:spPr>
        <p:txBody>
          <a:bodyPr>
            <a:normAutofit fontScale="92500" lnSpcReduction="1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2600" b="1" dirty="0">
                <a:ln w="3175">
                  <a:noFill/>
                </a:ln>
                <a:solidFill>
                  <a:srgbClr val="002060"/>
                </a:solidFill>
                <a:effectLst>
                  <a:outerShdw blurRad="80000" dist="40000" dir="5040000" algn="tl">
                    <a:srgbClr val="000000">
                      <a:alpha val="30000"/>
                    </a:srgbClr>
                  </a:outerShdw>
                </a:effectLst>
                <a:cs typeface="B Lotus" pitchFamily="2" charset="-78"/>
              </a:rPr>
              <a:t>4-روایاتی که  استحباب ازدواج با زن زایا و ولود را بیان می کنند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دلالت این دسته از احادیث مانند روایات گروه پیشین است</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الف- عن النبی (ص): تزوّجوا بكراً ولوداً ولاتزوّجوا حسناء جميلة عاقراً فانّى اُباهى بكم الامم يوم القيامة. </a:t>
            </a:r>
            <a:r>
              <a:rPr lang="ar-SA" sz="1300" b="1" dirty="0">
                <a:ln w="1905"/>
                <a:solidFill>
                  <a:schemeClr val="bg1">
                    <a:lumMod val="95000"/>
                    <a:lumOff val="5000"/>
                  </a:schemeClr>
                </a:solidFill>
                <a:effectLst>
                  <a:innerShdw blurRad="69850" dist="43180" dir="5400000">
                    <a:srgbClr val="000000">
                      <a:alpha val="65000"/>
                    </a:srgbClr>
                  </a:innerShdw>
                </a:effectLst>
                <a:cs typeface="B Lotus" pitchFamily="2" charset="-78"/>
              </a:rPr>
              <a:t>( وسائل الشيعه, ج 54/20)</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پیامبر اکرم (ص): با زنان باکره و زایا ازدواج کنید. و با زنان زیبا و عقیم ازدواج نکنید حقیقتا من به امت‏هاى ديگر بواسطه شما امت مباهات مى‏كنم روز قيامت.</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 قال النبی (ص) لرجل: تزوجها سوداء ولودا و لا تزوجها جمیله حسناء عاقرا... اما علمت ان الولدان تحت العرش یستغفرون لابائهم. </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r>
              <a:rPr lang="ar-SA" sz="17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sz="17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وسائل الشيعه, ج 54/20)</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پیامبر اکرم (ص): با زنان زشت روی(سیاه) و زایا ازدواج کن. و با زنان زیبا و عقیم ازدواج نکن. مگر نمیدانی که فرزندان زیر عرش الهی برای والدین خود استغفار می کنند.</a:t>
            </a:r>
          </a:p>
          <a:p>
            <a:pPr marL="137160" indent="0" algn="ctr"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rgbClr val="FF0000"/>
                </a:solidFill>
                <a:effectLst>
                  <a:innerShdw blurRad="69850" dist="43180" dir="5400000">
                    <a:srgbClr val="000000">
                      <a:alpha val="65000"/>
                    </a:srgbClr>
                  </a:innerShdw>
                </a:effectLst>
                <a:cs typeface="B Lotus" pitchFamily="2" charset="-78"/>
              </a:rPr>
              <a:t>به </a:t>
            </a:r>
            <a:r>
              <a:rPr lang="ar-SA" b="1" dirty="0">
                <a:ln w="1905"/>
                <a:solidFill>
                  <a:srgbClr val="FF0000"/>
                </a:solidFill>
                <a:effectLst>
                  <a:innerShdw blurRad="69850" dist="43180" dir="5400000">
                    <a:srgbClr val="000000">
                      <a:alpha val="65000"/>
                    </a:srgbClr>
                  </a:innerShdw>
                </a:effectLst>
                <a:cs typeface="B Lotus" pitchFamily="2" charset="-78"/>
              </a:rPr>
              <a:t>مقتضای احادیث، قاعده و اصل اولی مطلوب بودن </a:t>
            </a:r>
            <a:r>
              <a:rPr lang="fa-IR" b="1" dirty="0" smtClean="0">
                <a:ln w="1905"/>
                <a:solidFill>
                  <a:srgbClr val="FF0000"/>
                </a:solidFill>
                <a:effectLst>
                  <a:innerShdw blurRad="69850" dist="43180" dir="5400000">
                    <a:srgbClr val="000000">
                      <a:alpha val="65000"/>
                    </a:srgbClr>
                  </a:innerShdw>
                </a:effectLst>
                <a:cs typeface="B Lotus" pitchFamily="2" charset="-78"/>
              </a:rPr>
              <a:t>   </a:t>
            </a:r>
            <a:r>
              <a:rPr lang="ar-SA" b="1" dirty="0" smtClean="0">
                <a:ln w="1905"/>
                <a:solidFill>
                  <a:srgbClr val="FF0000"/>
                </a:solidFill>
                <a:effectLst>
                  <a:innerShdw blurRad="69850" dist="43180" dir="5400000">
                    <a:srgbClr val="000000">
                      <a:alpha val="65000"/>
                    </a:srgbClr>
                  </a:innerShdw>
                </a:effectLst>
                <a:cs typeface="B Lotus" pitchFamily="2" charset="-78"/>
              </a:rPr>
              <a:t>فرزند </a:t>
            </a:r>
            <a:r>
              <a:rPr lang="ar-SA" b="1" dirty="0">
                <a:ln w="1905"/>
                <a:solidFill>
                  <a:srgbClr val="FF0000"/>
                </a:solidFill>
                <a:effectLst>
                  <a:innerShdw blurRad="69850" dist="43180" dir="5400000">
                    <a:srgbClr val="000000">
                      <a:alpha val="65000"/>
                    </a:srgbClr>
                  </a:innerShdw>
                </a:effectLst>
                <a:cs typeface="B Lotus" pitchFamily="2" charset="-78"/>
              </a:rPr>
              <a:t>آوری و کثرت نسل </a:t>
            </a:r>
            <a:r>
              <a:rPr lang="ar-SA" b="1" dirty="0" smtClean="0">
                <a:ln w="1905"/>
                <a:solidFill>
                  <a:srgbClr val="FF0000"/>
                </a:solidFill>
                <a:effectLst>
                  <a:innerShdw blurRad="69850" dist="43180" dir="5400000">
                    <a:srgbClr val="000000">
                      <a:alpha val="65000"/>
                    </a:srgbClr>
                  </a:innerShdw>
                </a:effectLst>
                <a:cs typeface="B Lotus" pitchFamily="2" charset="-78"/>
              </a:rPr>
              <a:t>است</a:t>
            </a:r>
            <a:endParaRPr lang="ar-SA" b="1" dirty="0">
              <a:ln w="1905"/>
              <a:solidFill>
                <a:srgbClr val="FF0000"/>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35628354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395536" y="404664"/>
            <a:ext cx="8229600" cy="1152128"/>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موانع اطلاق</a:t>
            </a:r>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
            </a:r>
            <a:b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br>
            <a:r>
              <a:rPr lang="ar-SA" sz="1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برخی اطلاق(فراگیر بودن روایات نسبت به همه زمانها و همه شرایط) مذکور رانسبت به عصر حاضر با ویژگی های نوظهور آن قبول ندارند</a:t>
            </a:r>
            <a:r>
              <a:rPr lang="ar-SA" sz="1800" dirty="0" smtClean="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a:t>
            </a:r>
            <a:endParaRPr lang="ar-SA" sz="1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endParaRPr>
          </a:p>
        </p:txBody>
      </p:sp>
      <p:sp>
        <p:nvSpPr>
          <p:cNvPr id="7" name="Content Placeholder 2"/>
          <p:cNvSpPr>
            <a:spLocks noGrp="1"/>
          </p:cNvSpPr>
          <p:nvPr>
            <p:ph idx="1"/>
          </p:nvPr>
        </p:nvSpPr>
        <p:spPr>
          <a:xfrm>
            <a:off x="1043608" y="1700808"/>
            <a:ext cx="7200800" cy="4608552"/>
          </a:xfrm>
        </p:spPr>
        <p:txBody>
          <a:bodyPr>
            <a:normAutofit fontScale="85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3800" b="1" dirty="0">
                <a:ln w="3175">
                  <a:noFill/>
                </a:ln>
                <a:solidFill>
                  <a:srgbClr val="002060"/>
                </a:solidFill>
                <a:effectLst>
                  <a:outerShdw blurRad="80000" dist="40000" dir="5040000" algn="tl">
                    <a:srgbClr val="000000">
                      <a:alpha val="30000"/>
                    </a:srgbClr>
                  </a:outerShdw>
                </a:effectLst>
                <a:cs typeface="B Lotus" pitchFamily="2" charset="-78"/>
              </a:rPr>
              <a:t>الف- انصراف ادله بواسطه قرائن غیر لفظی</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در گذشته فرزندان زیاد یکی از عوامل قدرت و قوت بشمار می آمد. چنانکه قرآن نیز بدان اشاره دارد «کانوا اشد منکم قوه و اکثر اموالا و اولادا / قالوا نحن اکثر اموالا واولادا» لذا کمبود فرزند و نیروی انسانی نقصان بزرگی محسوب میشد</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مرگ و میر رایج در آن زمان به علت فقدان امکانات پزشکی با افزایش زاد و ولد جبران میشد</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از قرائن استفاده می شود مسلمانان عصر اول گرفتار کمبود شدید جمعیت بودند لذا روایات ناظر به توالد به چنین شرایطی مربوط است</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نتیجه: عدم انعقاد اطلاق زیرا شرایط زمان صدور به منزله قرینه متصله است که مانع شکل گیری اطلاق در ادله می شود </a:t>
            </a:r>
          </a:p>
        </p:txBody>
      </p:sp>
    </p:spTree>
    <p:extLst>
      <p:ext uri="{BB962C8B-B14F-4D97-AF65-F5344CB8AC3E}">
        <p14:creationId xmlns:p14="http://schemas.microsoft.com/office/powerpoint/2010/main" val="1197679065"/>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395536" y="404664"/>
            <a:ext cx="8229600" cy="72008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3600" dirty="0" smtClean="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بررسی</a:t>
            </a:r>
            <a:endParaRPr lang="ar-SA" sz="24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endParaRPr>
          </a:p>
        </p:txBody>
      </p:sp>
      <p:sp>
        <p:nvSpPr>
          <p:cNvPr id="7" name="Content Placeholder 2"/>
          <p:cNvSpPr>
            <a:spLocks noGrp="1"/>
          </p:cNvSpPr>
          <p:nvPr>
            <p:ph idx="1"/>
          </p:nvPr>
        </p:nvSpPr>
        <p:spPr>
          <a:xfrm>
            <a:off x="1043608" y="1124744"/>
            <a:ext cx="7200800" cy="5184616"/>
          </a:xfrm>
        </p:spPr>
        <p:txBody>
          <a:bodyPr>
            <a:normAutofit fontScale="925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از مجموع احادیث استفاده می شود که نفس عمل توالد و پیامدهای آن مانند شفاعتگر بودن جنین سقط شده، یا سنگین کردن زمین با ذکر لا اله الا الله و... مطلوب شارع است، نه کسب قدرت و اموری از این قبیل. هرچند امروزه نیز اهمیت کسب قدرت نظامی و اقتصادی خصوصا برای دولت ها برکسی پوشیده نیست. بنابراین طبق استدلال شما هنوز هم آن نیاز صدر اسلام با اهمیت بیشتری وجود دارد.</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دلیلی وجود ندارد که فرزند آوری منحصرا برای کسب قدرت نظامی و اقتصادی بوده است. بلکه عوامل دیگری نیز برای کثرت فرزندان وجود داشته و دارد از جمله مسائل فرهنگی، تربیتی، خانوادگی، روابط اجتماعی قوی و ...</a:t>
            </a:r>
          </a:p>
          <a:p>
            <a:pPr marL="137160" indent="0" algn="just" rtl="1">
              <a:buNone/>
            </a:pPr>
            <a:endPar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23660753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78" y="21522"/>
            <a:ext cx="9144000" cy="6858000"/>
          </a:xfrm>
          <a:prstGeom prst="rect">
            <a:avLst/>
          </a:prstGeom>
        </p:spPr>
      </p:pic>
      <p:sp>
        <p:nvSpPr>
          <p:cNvPr id="6" name="Title 1"/>
          <p:cNvSpPr>
            <a:spLocks noGrp="1"/>
          </p:cNvSpPr>
          <p:nvPr>
            <p:ph type="title"/>
          </p:nvPr>
        </p:nvSpPr>
        <p:spPr>
          <a:xfrm>
            <a:off x="395536" y="404664"/>
            <a:ext cx="8229600" cy="72008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3600" dirty="0">
                <a:ln w="3175">
                  <a:noFill/>
                </a:ln>
                <a:solidFill>
                  <a:srgbClr val="FF0000"/>
                </a:solidFill>
                <a:effectLst>
                  <a:outerShdw blurRad="80000" dist="40000" dir="5040000" algn="tl">
                    <a:srgbClr val="000000">
                      <a:alpha val="30000"/>
                    </a:srgbClr>
                  </a:outerShdw>
                </a:effectLst>
                <a:cs typeface="B Lotus" pitchFamily="2" charset="-78"/>
              </a:rPr>
              <a:t>موانع اطلاق</a:t>
            </a:r>
            <a:endParaRPr lang="ar-SA" sz="24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endParaRPr>
          </a:p>
        </p:txBody>
      </p:sp>
      <p:sp>
        <p:nvSpPr>
          <p:cNvPr id="7" name="Content Placeholder 2"/>
          <p:cNvSpPr>
            <a:spLocks noGrp="1"/>
          </p:cNvSpPr>
          <p:nvPr>
            <p:ph idx="1"/>
          </p:nvPr>
        </p:nvSpPr>
        <p:spPr>
          <a:xfrm>
            <a:off x="827584" y="1124744"/>
            <a:ext cx="7416824" cy="2325778"/>
          </a:xfrm>
        </p:spPr>
        <p:txBody>
          <a:bodyPr>
            <a:normAutofit fontScale="85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3800" b="1" dirty="0">
                <a:ln w="3175">
                  <a:noFill/>
                </a:ln>
                <a:solidFill>
                  <a:srgbClr val="002060"/>
                </a:solidFill>
                <a:effectLst>
                  <a:outerShdw blurRad="80000" dist="40000" dir="5040000" algn="tl">
                    <a:srgbClr val="000000">
                      <a:alpha val="30000"/>
                    </a:srgbClr>
                  </a:outerShdw>
                </a:effectLst>
                <a:cs typeface="B Lotus" pitchFamily="2" charset="-78"/>
              </a:rPr>
              <a:t>ب) انصراف ادله به واسطه آموزه های دینی</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از مجموعه آموزه ها و رهنمودهای دینی به دست می آید که هدف اسلام ساختن جامعه ای سالم و توانمند است که از لحاظ فرهنگی، اقتصادی، بهداشتی و... کامل باشد. و حال آنکه رشد بی رویه جمعیت مانع آن است</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نتیجه: عدم انعقاد اطلاق در ادله تکثیر نسل </a:t>
            </a:r>
          </a:p>
        </p:txBody>
      </p:sp>
      <p:sp>
        <p:nvSpPr>
          <p:cNvPr id="8" name="Content Placeholder 2"/>
          <p:cNvSpPr txBox="1">
            <a:spLocks/>
          </p:cNvSpPr>
          <p:nvPr/>
        </p:nvSpPr>
        <p:spPr>
          <a:xfrm>
            <a:off x="888596" y="3284984"/>
            <a:ext cx="7355812" cy="2992524"/>
          </a:xfrm>
          <a:prstGeom prst="rect">
            <a:avLst/>
          </a:prstGeom>
        </p:spPr>
        <p:txBody>
          <a:bodyPr vert="horz">
            <a:normAutofit fontScale="85000" lnSpcReduction="2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Low" rtl="1">
              <a:buFont typeface="Wingdings 2"/>
              <a:buNone/>
            </a:pPr>
            <a:r>
              <a:rPr lang="ar-SA" sz="3600" b="1" dirty="0" smtClean="0">
                <a:ln w="1905"/>
                <a:solidFill>
                  <a:srgbClr val="FF0000"/>
                </a:solidFill>
                <a:effectLst>
                  <a:innerShdw blurRad="69850" dist="43180" dir="5400000">
                    <a:srgbClr val="000000">
                      <a:alpha val="65000"/>
                    </a:srgbClr>
                  </a:innerShdw>
                </a:effectLst>
                <a:cs typeface="B Lotus" pitchFamily="2" charset="-78"/>
              </a:rPr>
              <a:t>بررسی</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ما هم قبول داریم که هر کار مطلوبی اگر به صورت بی رویه انجام گیرد، دیگر مطلوب نخواهد بود؛ اما اگر کار مطلوبی ازجمله افزایش نسل با برنامه ریزی و با توجه به ظرفیتهای موجود و امکانات بالقوه موجود دنبال شود، </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خود افزایش جمعیت عامل عقب افتادگی نیست، بلکه افزایش </a:t>
            </a:r>
            <a:r>
              <a:rPr lang="ar-SA" sz="3100" b="1" dirty="0">
                <a:ln w="1905"/>
                <a:solidFill>
                  <a:srgbClr val="FF0000"/>
                </a:solidFill>
                <a:effectLst>
                  <a:innerShdw blurRad="69850" dist="43180" dir="5400000">
                    <a:srgbClr val="000000">
                      <a:alpha val="65000"/>
                    </a:srgbClr>
                  </a:innerShdw>
                </a:effectLst>
                <a:cs typeface="B Lotus" pitchFamily="2" charset="-78"/>
              </a:rPr>
              <a:t>بدون برنامه ریزی</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 و بدون درنظر گرفتن امکانات و ظرفیت های موجود می تواند منجر به عقب افتادگی گردد.</a:t>
            </a:r>
          </a:p>
        </p:txBody>
      </p:sp>
    </p:spTree>
    <p:extLst>
      <p:ext uri="{BB962C8B-B14F-4D97-AF65-F5344CB8AC3E}">
        <p14:creationId xmlns:p14="http://schemas.microsoft.com/office/powerpoint/2010/main" val="318183244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395536" y="404664"/>
            <a:ext cx="8229600" cy="72008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3600" dirty="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روایات معارض</a:t>
            </a:r>
            <a:endParaRPr lang="ar-SA" sz="24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endParaRPr>
          </a:p>
        </p:txBody>
      </p:sp>
      <p:sp>
        <p:nvSpPr>
          <p:cNvPr id="7" name="Content Placeholder 2"/>
          <p:cNvSpPr>
            <a:spLocks noGrp="1"/>
          </p:cNvSpPr>
          <p:nvPr>
            <p:ph idx="1"/>
          </p:nvPr>
        </p:nvSpPr>
        <p:spPr>
          <a:xfrm>
            <a:off x="827584" y="1124744"/>
            <a:ext cx="7416824" cy="3096344"/>
          </a:xfrm>
        </p:spPr>
        <p:txBody>
          <a:bodyPr>
            <a:normAutofit fontScale="775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Low"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1-عن الرضا (ع) عن ابیه عن جده قال: مر جعفر (ع) بصیاد فقال یا صیاد ای شی اکثر ما یقع فی شیکتک؟ قال الطیر الزاق(پرندگانی که جوجه دارند) قال فمر و هو یقول هلک صاحب العیال هلک صاحب العیال</a:t>
            </a:r>
            <a:r>
              <a:rPr lang="ar-SA" sz="3100" b="1" dirty="0" smtClean="0">
                <a:ln w="3175">
                  <a:noFill/>
                </a:ln>
                <a:solidFill>
                  <a:srgbClr val="002060"/>
                </a:solidFill>
                <a:effectLst>
                  <a:outerShdw blurRad="80000" dist="40000" dir="5040000" algn="tl">
                    <a:srgbClr val="000000">
                      <a:alpha val="30000"/>
                    </a:srgbClr>
                  </a:outerShdw>
                </a:effectLst>
                <a:cs typeface="B Lotus" pitchFamily="2" charset="-78"/>
              </a:rPr>
              <a:t>.</a:t>
            </a:r>
            <a:endParaRPr lang="fa-IR" sz="3100" b="1" dirty="0" smtClean="0">
              <a:ln w="3175">
                <a:noFill/>
              </a:ln>
              <a:solidFill>
                <a:srgbClr val="002060"/>
              </a:solidFill>
              <a:effectLst>
                <a:outerShdw blurRad="80000" dist="40000" dir="5040000" algn="tl">
                  <a:srgbClr val="000000">
                    <a:alpha val="30000"/>
                  </a:srgbClr>
                </a:outerShdw>
              </a:effectLst>
              <a:cs typeface="B Lotus" pitchFamily="2" charset="-78"/>
            </a:endParaRPr>
          </a:p>
          <a:p>
            <a:pPr marL="137160" indent="0" algn="justLow" rtl="1">
              <a:buNone/>
            </a:pPr>
            <a:r>
              <a:rPr lang="ar-SA" sz="3100" b="1" dirty="0" smtClean="0">
                <a:ln w="3175">
                  <a:noFill/>
                </a:ln>
                <a:solidFill>
                  <a:srgbClr val="002060"/>
                </a:solidFill>
                <a:effectLst>
                  <a:outerShdw blurRad="80000" dist="40000" dir="5040000" algn="tl">
                    <a:srgbClr val="000000">
                      <a:alpha val="30000"/>
                    </a:srgbClr>
                  </a:outerShdw>
                </a:effectLst>
                <a:cs typeface="B Lotus" pitchFamily="2" charset="-78"/>
              </a:rPr>
              <a:t> </a:t>
            </a:r>
            <a:r>
              <a:rPr lang="ar-SA" sz="2100" b="1" dirty="0">
                <a:ln w="3175">
                  <a:noFill/>
                </a:ln>
                <a:solidFill>
                  <a:srgbClr val="002060"/>
                </a:solidFill>
                <a:effectLst>
                  <a:outerShdw blurRad="80000" dist="40000" dir="5040000" algn="tl">
                    <a:srgbClr val="000000">
                      <a:alpha val="30000"/>
                    </a:srgbClr>
                  </a:outerShdw>
                </a:effectLst>
                <a:cs typeface="B Lotus" pitchFamily="2" charset="-78"/>
              </a:rPr>
              <a:t>بحار ج101 ص 72</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امام صادق (ع) به يك شكارچى گذر كرد و فرمود: اى شكارچى بيشتر شكار تو چيست كه در دامت افتد؟ گفت: پرنده جوجه‏دار و گذشت كه </a:t>
            </a: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مي</a:t>
            </a:r>
            <a:r>
              <a:rPr lang="fa-IR"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فرمود</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 عيال‏دار هلاك است.</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در برخی از کتابها برای نفی افزایش جمعیت به این حدیث استدلال شده </a:t>
            </a: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است</a:t>
            </a:r>
            <a:endPar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
        <p:nvSpPr>
          <p:cNvPr id="8" name="Content Placeholder 2"/>
          <p:cNvSpPr txBox="1">
            <a:spLocks/>
          </p:cNvSpPr>
          <p:nvPr/>
        </p:nvSpPr>
        <p:spPr>
          <a:xfrm>
            <a:off x="672572" y="3820852"/>
            <a:ext cx="6707740" cy="2672680"/>
          </a:xfrm>
          <a:prstGeom prst="rect">
            <a:avLst/>
          </a:prstGeom>
        </p:spPr>
        <p:txBody>
          <a:bodyPr vert="horz">
            <a:normAutofit fontScale="70000" lnSpcReduction="2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Low" rtl="1">
              <a:buFont typeface="Wingdings 2"/>
              <a:buNone/>
            </a:pPr>
            <a:r>
              <a:rPr lang="ar-SA" sz="3600" b="1" dirty="0" smtClean="0">
                <a:ln w="1905"/>
                <a:solidFill>
                  <a:srgbClr val="FF0000"/>
                </a:solidFill>
                <a:effectLst>
                  <a:innerShdw blurRad="69850" dist="43180" dir="5400000">
                    <a:srgbClr val="000000">
                      <a:alpha val="65000"/>
                    </a:srgbClr>
                  </a:innerShdw>
                </a:effectLst>
                <a:cs typeface="B Lotus" pitchFamily="2" charset="-78"/>
              </a:rPr>
              <a:t>بررسی</a:t>
            </a:r>
          </a:p>
          <a:p>
            <a:pPr marL="137160" indent="0" algn="justLow" rtl="1">
              <a:buFont typeface="Wingdings 2"/>
              <a:buNone/>
            </a:pP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دلالت حدیث بر مذموم بودن عیال قابل قبول نیست. زیرا حدیث در مقام مدح یا ذم عیال نیست، بلکه واقعیتی را بیان می کند که صاحب زن و فرزند شدن مستلزم تلاش و کوشش همراه با خطر است.</a:t>
            </a:r>
          </a:p>
          <a:p>
            <a:pPr marL="137160" indent="0" algn="justLow" rtl="1">
              <a:buFont typeface="Wingdings 2"/>
              <a:buNone/>
            </a:pP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موید این احتمال آن است که روایت، عیال را عامل خطر و هلاکت می داند و این واژه شامل همسر (بدون فرزند یا با فرزند کم ) نیز می</a:t>
            </a:r>
            <a:r>
              <a:rPr lang="fa-IR"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شود در حالیکه استحباب ازدواج یا داشتن فرزند از سنت های ثابت و غیر قابل تغییر الهی است.</a:t>
            </a:r>
            <a:endPar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24352360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Content Placeholder 2"/>
          <p:cNvSpPr>
            <a:spLocks noGrp="1"/>
          </p:cNvSpPr>
          <p:nvPr>
            <p:ph idx="1"/>
          </p:nvPr>
        </p:nvSpPr>
        <p:spPr>
          <a:xfrm>
            <a:off x="827584" y="476672"/>
            <a:ext cx="7416824" cy="3672408"/>
          </a:xfrm>
        </p:spPr>
        <p:txBody>
          <a:bodyPr>
            <a:normAutofit fontScale="85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Low"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2- عن النبی ص: اللهم من آمن بی و صدقنی  و علم ما جئت به هو الحق من عنک فاقلل ماله و ولده و حبب الیه لقائک و عجل له قضاء و من لم یومن و لم یصدقنی و لم یعلم ان ما جئت به الحق من عندک فاکثر ماله و ولده و اطل عمره. </a:t>
            </a:r>
            <a:r>
              <a:rPr lang="ar-SA" sz="1900" b="1" dirty="0">
                <a:ln w="3175">
                  <a:noFill/>
                </a:ln>
                <a:solidFill>
                  <a:srgbClr val="002060"/>
                </a:solidFill>
                <a:effectLst>
                  <a:outerShdw blurRad="80000" dist="40000" dir="5040000" algn="tl">
                    <a:srgbClr val="000000">
                      <a:alpha val="30000"/>
                    </a:srgbClr>
                  </a:outerShdw>
                </a:effectLst>
                <a:cs typeface="B Lotus" pitchFamily="2" charset="-78"/>
              </a:rPr>
              <a:t>تهذیب التهذیب</a:t>
            </a:r>
          </a:p>
          <a:p>
            <a:pPr marL="137160" indent="0" algn="justLow" rtl="1">
              <a:buNone/>
            </a:pPr>
            <a:r>
              <a:rPr lang="ar-SA" sz="30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خداوندا هرکه به من ایمان آورد و مرا تصدیق کرد و دانست آنچه من از جانب تو  آوردم حق است، مال و فرزندش را بکاه و دیدار خودت را نزدش محبوب گردان و مرگ او را برسان و هرکه به من ایمان نیآورد و مرا تصدیق نکرد و ندانست آنچه من از جانب تو  آوردم حق است، مال و فرزندش را زیاد کن و عمرش را طولانی </a:t>
            </a:r>
            <a:r>
              <a:rPr lang="ar-SA" sz="30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گردان</a:t>
            </a:r>
            <a:endParaRPr lang="ar-SA" sz="3000"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
        <p:nvSpPr>
          <p:cNvPr id="8" name="Content Placeholder 2"/>
          <p:cNvSpPr txBox="1">
            <a:spLocks/>
          </p:cNvSpPr>
          <p:nvPr/>
        </p:nvSpPr>
        <p:spPr>
          <a:xfrm>
            <a:off x="1979712" y="4149080"/>
            <a:ext cx="6707740" cy="2344452"/>
          </a:xfrm>
          <a:prstGeom prst="rect">
            <a:avLst/>
          </a:prstGeom>
        </p:spPr>
        <p:txBody>
          <a:bodyPr vert="horz">
            <a:normAutofit fontScale="92500" lnSpcReduction="1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Low" rtl="1">
              <a:buFont typeface="Wingdings 2"/>
              <a:buNone/>
            </a:pPr>
            <a:r>
              <a:rPr lang="ar-SA" sz="3600" b="1" dirty="0" smtClean="0">
                <a:ln w="1905"/>
                <a:solidFill>
                  <a:srgbClr val="FF0000"/>
                </a:solidFill>
                <a:effectLst>
                  <a:innerShdw blurRad="69850" dist="43180" dir="5400000">
                    <a:srgbClr val="000000">
                      <a:alpha val="65000"/>
                    </a:srgbClr>
                  </a:innerShdw>
                </a:effectLst>
                <a:cs typeface="B Lotus" pitchFamily="2" charset="-78"/>
              </a:rPr>
              <a:t>بررسی</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راوی آن عمرو بن غیلان بن سلمه الثقفی است که صحابی بودن او ثابت نیست وعلمای علم رجال حدیث وی را مرسل می دانند. بنابر این حدیث قابل استناد نیست.</a:t>
            </a:r>
          </a:p>
        </p:txBody>
      </p:sp>
    </p:spTree>
    <p:extLst>
      <p:ext uri="{BB962C8B-B14F-4D97-AF65-F5344CB8AC3E}">
        <p14:creationId xmlns:p14="http://schemas.microsoft.com/office/powerpoint/2010/main" val="28399974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78" y="21522"/>
            <a:ext cx="9144000" cy="6858000"/>
          </a:xfrm>
          <a:prstGeom prst="rect">
            <a:avLst/>
          </a:prstGeom>
        </p:spPr>
      </p:pic>
      <p:sp>
        <p:nvSpPr>
          <p:cNvPr id="7" name="Content Placeholder 2"/>
          <p:cNvSpPr>
            <a:spLocks noGrp="1"/>
          </p:cNvSpPr>
          <p:nvPr>
            <p:ph idx="1"/>
          </p:nvPr>
        </p:nvSpPr>
        <p:spPr>
          <a:xfrm>
            <a:off x="827584" y="383142"/>
            <a:ext cx="7416824" cy="1965738"/>
          </a:xfrm>
        </p:spPr>
        <p:txBody>
          <a:bodyPr>
            <a:normAutofit fontScale="70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3600" b="1" dirty="0" smtClean="0">
                <a:ln w="3175">
                  <a:noFill/>
                </a:ln>
                <a:solidFill>
                  <a:srgbClr val="002060"/>
                </a:solidFill>
                <a:effectLst>
                  <a:outerShdw blurRad="80000" dist="40000" dir="5040000" algn="tl">
                    <a:srgbClr val="000000">
                      <a:alpha val="30000"/>
                    </a:srgbClr>
                  </a:outerShdw>
                </a:effectLst>
                <a:cs typeface="B Lotus" pitchFamily="2" charset="-78"/>
              </a:rPr>
              <a:t>3- </a:t>
            </a:r>
            <a:r>
              <a:rPr lang="ar-SA" sz="3600" b="1" dirty="0">
                <a:ln w="3175">
                  <a:noFill/>
                </a:ln>
                <a:solidFill>
                  <a:srgbClr val="002060"/>
                </a:solidFill>
                <a:effectLst>
                  <a:outerShdw blurRad="80000" dist="40000" dir="5040000" algn="tl">
                    <a:srgbClr val="000000">
                      <a:alpha val="30000"/>
                    </a:srgbClr>
                  </a:outerShdw>
                </a:effectLst>
                <a:cs typeface="B Lotus" pitchFamily="2" charset="-78"/>
              </a:rPr>
              <a:t>عن الصادق ع (قیل) لعیسی بن مریم ما لک لاتتزوج؟ قال ما اصنع بالتزویج؟ قالوا یولد لک قال : ما اصنع بالاولاد ؟ ان عاشوا فتنوا و ان ماتوا حزنوا. </a:t>
            </a:r>
            <a:r>
              <a:rPr lang="ar-SA" sz="2100" b="1" dirty="0">
                <a:ln w="3175">
                  <a:noFill/>
                </a:ln>
                <a:solidFill>
                  <a:srgbClr val="002060"/>
                </a:solidFill>
                <a:effectLst>
                  <a:outerShdw blurRad="80000" dist="40000" dir="5040000" algn="tl">
                    <a:srgbClr val="000000">
                      <a:alpha val="30000"/>
                    </a:srgbClr>
                  </a:outerShdw>
                </a:effectLst>
                <a:cs typeface="B Lotus" pitchFamily="2" charset="-78"/>
              </a:rPr>
              <a:t>بحار ج100ص220</a:t>
            </a:r>
          </a:p>
          <a:p>
            <a:pPr marL="137160" indent="0" algn="just"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به عيسى (ع) گفتند چرا ازدواج نمى‏كنى؟ فرمود: ازدواج بچه كارم آيد؟ گفتند: فرزند پيدا مى‏كنى، گفت فرزند بچه كار آيد؟ اگر زنده ماند موجب گرفتارى است و اگر بميرد وسيله اندوه و نگرانى.</a:t>
            </a:r>
          </a:p>
        </p:txBody>
      </p:sp>
      <p:sp>
        <p:nvSpPr>
          <p:cNvPr id="8" name="Content Placeholder 2"/>
          <p:cNvSpPr txBox="1">
            <a:spLocks/>
          </p:cNvSpPr>
          <p:nvPr/>
        </p:nvSpPr>
        <p:spPr>
          <a:xfrm>
            <a:off x="888596" y="2132856"/>
            <a:ext cx="7355812" cy="4725144"/>
          </a:xfrm>
          <a:prstGeom prst="rect">
            <a:avLst/>
          </a:prstGeom>
        </p:spPr>
        <p:txBody>
          <a:bodyPr vert="horz">
            <a:normAutofit fontScale="70000" lnSpcReduction="2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Low" rtl="1">
              <a:buFont typeface="Wingdings 2"/>
              <a:buNone/>
            </a:pPr>
            <a:r>
              <a:rPr lang="ar-SA" sz="3600" b="1" dirty="0" smtClean="0">
                <a:ln w="1905"/>
                <a:solidFill>
                  <a:srgbClr val="FF0000"/>
                </a:solidFill>
                <a:effectLst>
                  <a:innerShdw blurRad="69850" dist="43180" dir="5400000">
                    <a:srgbClr val="000000">
                      <a:alpha val="65000"/>
                    </a:srgbClr>
                  </a:innerShdw>
                </a:effectLst>
                <a:cs typeface="B Lotus" pitchFamily="2" charset="-78"/>
              </a:rPr>
              <a:t>بررسی</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با چشم پوشی از ضعف سند، حدیث مزبور مشروعیت و مطلوبیت زیست تجردی را در شریعت حضرت عیسی (ع) بیان میکند، که این مسئله در اسلام منسوخ شده است؛ مگر اینکه گفته شود نقل امام صادق (ع) و همچنین دلیل مطرح شده در روایت، نشانه آن است که حکم عام و فرا گیر است و اختصاص به زمان حضرت مسیح ندارد. در پاسخ باید گفت، این مطلب در حدیث ذیل ابطال و تکذیب شده است.</a:t>
            </a:r>
          </a:p>
          <a:p>
            <a:pPr marL="137160" indent="0" algn="justLow" rtl="1">
              <a:buNone/>
            </a:pPr>
            <a:r>
              <a:rPr lang="ar-SA" sz="4000" b="1" dirty="0">
                <a:ln w="3175">
                  <a:noFill/>
                </a:ln>
                <a:solidFill>
                  <a:srgbClr val="002060"/>
                </a:solidFill>
                <a:effectLst>
                  <a:outerShdw blurRad="80000" dist="40000" dir="5040000" algn="tl">
                    <a:srgbClr val="000000">
                      <a:alpha val="30000"/>
                    </a:srgbClr>
                  </a:outerShdw>
                </a:effectLst>
                <a:cs typeface="B Lotus" pitchFamily="2" charset="-78"/>
              </a:rPr>
              <a:t>عن الحسن البصری انه قال : بئس الولد، ان عاش کدنی و ان مات هدنی. فبلغ زین العابدین (ع) فقال : کذب والله نعم الشی الولد ان عاش فرعاء حاضر و ان مات فشفیع سابق. </a:t>
            </a:r>
            <a:r>
              <a:rPr lang="ar-SA" sz="2300" b="1" dirty="0">
                <a:ln w="3175">
                  <a:noFill/>
                </a:ln>
                <a:solidFill>
                  <a:srgbClr val="002060"/>
                </a:solidFill>
                <a:effectLst>
                  <a:outerShdw blurRad="80000" dist="40000" dir="5040000" algn="tl">
                    <a:srgbClr val="000000">
                      <a:alpha val="30000"/>
                    </a:srgbClr>
                  </a:outerShdw>
                </a:effectLst>
                <a:cs typeface="B Lotus" pitchFamily="2" charset="-78"/>
              </a:rPr>
              <a:t>مستدرک الوسائل 15ج ،112</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حسن بصری: فرزند چیز بدی است، اگر زنده بماند مرا به رنج افکند و اگر بمیرد مرا غمگین سازد. این کلام به امام سجاد(ع) رسید: والله دروغ گفته است. فرزند چیز خوبی است اگر زنده بماند منظره ای پیشروست و اگر بمیرد شفاعت </a:t>
            </a:r>
            <a:r>
              <a:rPr lang="fa-IR"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ک</a:t>
            </a: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ننده </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ای آماده است.</a:t>
            </a:r>
          </a:p>
        </p:txBody>
      </p:sp>
    </p:spTree>
    <p:extLst>
      <p:ext uri="{BB962C8B-B14F-4D97-AF65-F5344CB8AC3E}">
        <p14:creationId xmlns:p14="http://schemas.microsoft.com/office/powerpoint/2010/main" val="20078306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395536" y="188640"/>
            <a:ext cx="8229600" cy="108012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800" dirty="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مقید و مخصص</a:t>
            </a:r>
            <a: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
            </a:r>
            <a:br>
              <a:rPr lang="ar-SA" sz="2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br>
            <a:r>
              <a:rPr lang="ar-SA" sz="1800" dirty="0">
                <a:ln w="3175">
                  <a:noFill/>
                </a:ln>
                <a:solidFill>
                  <a:srgbClr val="002060"/>
                </a:solidFill>
                <a:effectLst>
                  <a:outerShdw blurRad="80000" dist="40000" dir="5040000" algn="tl">
                    <a:srgbClr val="000000">
                      <a:alpha val="30000"/>
                    </a:srgbClr>
                  </a:outerShdw>
                </a:effectLst>
                <a:latin typeface="+mn-lt"/>
                <a:ea typeface="+mn-ea"/>
                <a:cs typeface="B Lotus" pitchFamily="2" charset="-78"/>
              </a:rPr>
              <a:t>آیا استثنایی برای روایات تکثیر نسل در متون دینی یاد میشود یا نه؟</a:t>
            </a:r>
          </a:p>
        </p:txBody>
      </p:sp>
      <p:sp>
        <p:nvSpPr>
          <p:cNvPr id="7" name="Content Placeholder 2"/>
          <p:cNvSpPr>
            <a:spLocks noGrp="1"/>
          </p:cNvSpPr>
          <p:nvPr>
            <p:ph idx="1"/>
          </p:nvPr>
        </p:nvSpPr>
        <p:spPr>
          <a:xfrm>
            <a:off x="1043608" y="1340768"/>
            <a:ext cx="7200800" cy="4968592"/>
          </a:xfrm>
        </p:spPr>
        <p:txBody>
          <a:bodyPr>
            <a:normAutofit fontScale="775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2300" b="1" dirty="0" smtClean="0">
                <a:ln w="3175">
                  <a:noFill/>
                </a:ln>
                <a:solidFill>
                  <a:srgbClr val="002060"/>
                </a:solidFill>
                <a:effectLst>
                  <a:outerShdw blurRad="80000" dist="40000" dir="5040000" algn="tl">
                    <a:srgbClr val="000000">
                      <a:alpha val="30000"/>
                    </a:srgbClr>
                  </a:outerShdw>
                </a:effectLst>
                <a:cs typeface="B Lotus" pitchFamily="2" charset="-78"/>
              </a:rPr>
              <a:t>چند </a:t>
            </a:r>
            <a:r>
              <a:rPr lang="ar-SA" sz="2300" b="1" dirty="0">
                <a:ln w="3175">
                  <a:noFill/>
                </a:ln>
                <a:solidFill>
                  <a:srgbClr val="002060"/>
                </a:solidFill>
                <a:effectLst>
                  <a:outerShdw blurRad="80000" dist="40000" dir="5040000" algn="tl">
                    <a:srgbClr val="000000">
                      <a:alpha val="30000"/>
                    </a:srgbClr>
                  </a:outerShdw>
                </a:effectLst>
                <a:cs typeface="B Lotus" pitchFamily="2" charset="-78"/>
              </a:rPr>
              <a:t>وجه را </a:t>
            </a:r>
            <a:r>
              <a:rPr lang="ar-SA" sz="2300" b="1" dirty="0" smtClean="0">
                <a:ln w="3175">
                  <a:noFill/>
                </a:ln>
                <a:solidFill>
                  <a:srgbClr val="002060"/>
                </a:solidFill>
                <a:effectLst>
                  <a:outerShdw blurRad="80000" dist="40000" dir="5040000" algn="tl">
                    <a:srgbClr val="000000">
                      <a:alpha val="30000"/>
                    </a:srgbClr>
                  </a:outerShdw>
                </a:effectLst>
                <a:cs typeface="B Lotus" pitchFamily="2" charset="-78"/>
              </a:rPr>
              <a:t>می</a:t>
            </a:r>
            <a:r>
              <a:rPr lang="fa-IR" sz="2300" b="1" dirty="0" smtClean="0">
                <a:ln w="3175">
                  <a:noFill/>
                </a:ln>
                <a:solidFill>
                  <a:srgbClr val="002060"/>
                </a:solidFill>
                <a:effectLst>
                  <a:outerShdw blurRad="80000" dist="40000" dir="5040000" algn="tl">
                    <a:srgbClr val="000000">
                      <a:alpha val="30000"/>
                    </a:srgbClr>
                  </a:outerShdw>
                </a:effectLst>
                <a:cs typeface="B Lotus" pitchFamily="2" charset="-78"/>
              </a:rPr>
              <a:t> </a:t>
            </a:r>
            <a:r>
              <a:rPr lang="ar-SA" sz="2300" b="1" dirty="0" smtClean="0">
                <a:ln w="3175">
                  <a:noFill/>
                </a:ln>
                <a:solidFill>
                  <a:srgbClr val="002060"/>
                </a:solidFill>
                <a:effectLst>
                  <a:outerShdw blurRad="80000" dist="40000" dir="5040000" algn="tl">
                    <a:srgbClr val="000000">
                      <a:alpha val="30000"/>
                    </a:srgbClr>
                  </a:outerShdw>
                </a:effectLst>
                <a:cs typeface="B Lotus" pitchFamily="2" charset="-78"/>
              </a:rPr>
              <a:t>توان </a:t>
            </a:r>
            <a:r>
              <a:rPr lang="ar-SA" sz="2300" b="1" dirty="0">
                <a:ln w="3175">
                  <a:noFill/>
                </a:ln>
                <a:solidFill>
                  <a:srgbClr val="002060"/>
                </a:solidFill>
                <a:effectLst>
                  <a:outerShdw blurRad="80000" dist="40000" dir="5040000" algn="tl">
                    <a:srgbClr val="000000">
                      <a:alpha val="30000"/>
                    </a:srgbClr>
                  </a:outerShdw>
                </a:effectLst>
                <a:cs typeface="B Lotus" pitchFamily="2" charset="-78"/>
              </a:rPr>
              <a:t>بمنزله  استثناء  مطرح کرد:</a:t>
            </a:r>
          </a:p>
          <a:p>
            <a:pPr marL="137160" indent="0" algn="justLow"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1- عن النبی </a:t>
            </a:r>
            <a:r>
              <a:rPr lang="fa-IR" sz="3100" b="1" dirty="0" smtClean="0">
                <a:ln w="3175">
                  <a:noFill/>
                </a:ln>
                <a:solidFill>
                  <a:srgbClr val="002060"/>
                </a:solidFill>
                <a:effectLst>
                  <a:outerShdw blurRad="80000" dist="40000" dir="5040000" algn="tl">
                    <a:srgbClr val="000000">
                      <a:alpha val="30000"/>
                    </a:srgbClr>
                  </a:outerShdw>
                </a:effectLst>
                <a:cs typeface="B Lotus" pitchFamily="2" charset="-78"/>
              </a:rPr>
              <a:t>(</a:t>
            </a:r>
            <a:r>
              <a:rPr lang="ar-SA" sz="3100" b="1" dirty="0" smtClean="0">
                <a:ln w="3175">
                  <a:noFill/>
                </a:ln>
                <a:solidFill>
                  <a:srgbClr val="002060"/>
                </a:solidFill>
                <a:effectLst>
                  <a:outerShdw blurRad="80000" dist="40000" dir="5040000" algn="tl">
                    <a:srgbClr val="000000">
                      <a:alpha val="30000"/>
                    </a:srgbClr>
                  </a:outerShdw>
                </a:effectLst>
                <a:cs typeface="B Lotus" pitchFamily="2" charset="-78"/>
              </a:rPr>
              <a:t>ص</a:t>
            </a:r>
            <a:r>
              <a:rPr lang="fa-IR" sz="3100" b="1" dirty="0" smtClean="0">
                <a:ln w="3175">
                  <a:noFill/>
                </a:ln>
                <a:solidFill>
                  <a:srgbClr val="002060"/>
                </a:solidFill>
                <a:effectLst>
                  <a:outerShdw blurRad="80000" dist="40000" dir="5040000" algn="tl">
                    <a:srgbClr val="000000">
                      <a:alpha val="30000"/>
                    </a:srgbClr>
                  </a:outerShdw>
                </a:effectLst>
                <a:cs typeface="B Lotus" pitchFamily="2" charset="-78"/>
              </a:rPr>
              <a:t>)</a:t>
            </a:r>
            <a:r>
              <a:rPr lang="ar-SA" sz="3100" b="1" dirty="0" smtClean="0">
                <a:ln w="3175">
                  <a:noFill/>
                </a:ln>
                <a:solidFill>
                  <a:srgbClr val="002060"/>
                </a:solidFill>
                <a:effectLst>
                  <a:outerShdw blurRad="80000" dist="40000" dir="5040000" algn="tl">
                    <a:srgbClr val="000000">
                      <a:alpha val="30000"/>
                    </a:srgbClr>
                  </a:outerShdw>
                </a:effectLst>
                <a:cs typeface="B Lotus" pitchFamily="2" charset="-78"/>
              </a:rPr>
              <a:t> </a:t>
            </a:r>
            <a:r>
              <a:rPr lang="ar-SA" sz="3100" b="1" dirty="0">
                <a:ln w="3175">
                  <a:noFill/>
                </a:ln>
                <a:solidFill>
                  <a:srgbClr val="002060"/>
                </a:solidFill>
                <a:effectLst>
                  <a:outerShdw blurRad="80000" dist="40000" dir="5040000" algn="tl">
                    <a:srgbClr val="000000">
                      <a:alpha val="30000"/>
                    </a:srgbClr>
                  </a:outerShdw>
                </a:effectLst>
                <a:cs typeface="B Lotus" pitchFamily="2" charset="-78"/>
              </a:rPr>
              <a:t>قلة العیال احد الیسارین. </a:t>
            </a:r>
            <a:r>
              <a:rPr lang="ar-SA" sz="2100" b="1" dirty="0">
                <a:ln w="3175">
                  <a:noFill/>
                </a:ln>
                <a:solidFill>
                  <a:srgbClr val="002060"/>
                </a:solidFill>
                <a:effectLst>
                  <a:outerShdw blurRad="80000" dist="40000" dir="5040000" algn="tl">
                    <a:srgbClr val="000000">
                      <a:alpha val="30000"/>
                    </a:srgbClr>
                  </a:outerShdw>
                </a:effectLst>
                <a:cs typeface="B Lotus" pitchFamily="2" charset="-78"/>
              </a:rPr>
              <a:t>بحار ج101ص71</a:t>
            </a:r>
            <a:endParaRPr lang="ar-SA" sz="3100" b="1" dirty="0">
              <a:ln w="3175">
                <a:noFill/>
              </a:ln>
              <a:solidFill>
                <a:srgbClr val="002060"/>
              </a:solidFill>
              <a:effectLst>
                <a:outerShdw blurRad="80000" dist="40000" dir="5040000" algn="tl">
                  <a:srgbClr val="000000">
                    <a:alpha val="30000"/>
                  </a:srgbClr>
                </a:outerShdw>
              </a:effectLst>
              <a:cs typeface="B Lotus" pitchFamily="2" charset="-78"/>
            </a:endParaRP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كمى عيال هم يكى از دو وسعت(راحتی) است.</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این حدیث مشهور ترین و معتبر ترین روایتی است که در زمینه ستایش فرزند کم (برای افراد فقیر) مطرح شده، و برای تقیید اطلاقات بدان  استدلال شده است </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به رغم رواج استدلال به این حدیث شریف، دلالت روشنی بر مطلوب بودن کمی فرزند، حتی برای افراد فقیر ندارد.</a:t>
            </a:r>
          </a:p>
          <a:p>
            <a:pPr marL="137160" indent="0" algn="just" rtl="1">
              <a:buNone/>
            </a:pPr>
            <a:r>
              <a:rPr lang="ar-SA" b="1" dirty="0">
                <a:ln w="1905"/>
                <a:solidFill>
                  <a:srgbClr val="FF0000"/>
                </a:solidFill>
                <a:effectLst>
                  <a:innerShdw blurRad="69850" dist="43180" dir="5400000">
                    <a:srgbClr val="000000">
                      <a:alpha val="65000"/>
                    </a:srgbClr>
                  </a:innerShdw>
                </a:effectLst>
                <a:cs typeface="B Lotus" pitchFamily="2" charset="-78"/>
              </a:rPr>
              <a:t>توضیح: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مزبور (با توجه به احادیث دیگر) در صدد ارزش گذاری و خوب یا بد قلمداد کردن چیزی نیست؛ بلکه مساله ای را به عنوان یک واقعیت عینی و ملموس بیان می کند که عبارت است از: دشواری و زحمت اداره فرزندان و عائله زیاد بویژه اگر توام با فقر باشد و نیز آسانی و کم خرج بودن عائله کم و محدود. اما اینکه آیا از مخاطب می خواهد کم فرزند باشد یا نه، این حدیث چیزی را بیان نمی کند.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مشابه همین مطلب در روایت متعدد دیگری دیده میشود؛ مانند السفر احد العذابین، الولد احد العدوین، موت الفجاة راحة المومن.</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22899920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395536" y="404664"/>
            <a:ext cx="8229600" cy="72008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rtl="1"/>
            <a:r>
              <a:rPr lang="ar-SA" sz="2000" dirty="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برای </a:t>
            </a:r>
            <a:r>
              <a:rPr lang="ar-SA" sz="2000" dirty="0" smtClean="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روشن</a:t>
            </a:r>
            <a:r>
              <a:rPr lang="fa-IR" sz="2000" dirty="0" smtClean="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 شدن</a:t>
            </a:r>
            <a:r>
              <a:rPr lang="ar-SA" sz="2000" dirty="0" smtClean="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 </a:t>
            </a:r>
            <a:r>
              <a:rPr lang="ar-SA" sz="2000" dirty="0">
                <a:ln w="3175">
                  <a:noFill/>
                </a:ln>
                <a:solidFill>
                  <a:srgbClr val="FF0000"/>
                </a:solidFill>
                <a:effectLst>
                  <a:outerShdw blurRad="80000" dist="40000" dir="5040000" algn="tl">
                    <a:srgbClr val="000000">
                      <a:alpha val="30000"/>
                    </a:srgbClr>
                  </a:outerShdw>
                </a:effectLst>
                <a:latin typeface="+mn-lt"/>
                <a:ea typeface="+mn-ea"/>
                <a:cs typeface="B Lotus" pitchFamily="2" charset="-78"/>
              </a:rPr>
              <a:t>مطلب و اینکه بین بیان زحمت فرزندان زیاد و فضیلت کثرت اولاد تنافی نیست، به دو نوع روایت در مورد فرزند دختر توجه کنید.</a:t>
            </a:r>
          </a:p>
        </p:txBody>
      </p:sp>
      <p:sp>
        <p:nvSpPr>
          <p:cNvPr id="7" name="Content Placeholder 2"/>
          <p:cNvSpPr>
            <a:spLocks noGrp="1"/>
          </p:cNvSpPr>
          <p:nvPr>
            <p:ph idx="1"/>
          </p:nvPr>
        </p:nvSpPr>
        <p:spPr>
          <a:xfrm>
            <a:off x="827584" y="1124744"/>
            <a:ext cx="7416824" cy="2592288"/>
          </a:xfrm>
        </p:spPr>
        <p:txBody>
          <a:bodyPr>
            <a:normAutofit fontScale="70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Low"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1- عن النبی (ص): من کانت له ابنتة واحدة فهو مفدوح و من کانت له بنتان فیاغوثاه و من کان له ثلاث وضع عنه الجهاد و کل مکروه و من کان له اربع فیاعباد الله اعینوه یا عباد الله اقرضوه  یا عباد الله ارحموه. </a:t>
            </a:r>
            <a:r>
              <a:rPr lang="ar-SA" sz="2000" b="1" dirty="0">
                <a:ln w="3175">
                  <a:noFill/>
                </a:ln>
                <a:solidFill>
                  <a:srgbClr val="002060"/>
                </a:solidFill>
                <a:effectLst>
                  <a:outerShdw blurRad="80000" dist="40000" dir="5040000" algn="tl">
                    <a:srgbClr val="000000">
                      <a:alpha val="30000"/>
                    </a:srgbClr>
                  </a:outerShdw>
                </a:effectLst>
                <a:cs typeface="B Lotus" pitchFamily="2" charset="-78"/>
              </a:rPr>
              <a:t>بحارج101ص91و98</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هر كس يك دختر داشته باشد دچار سختى شده و هر كس دو دختر داشته باشد يا غوثاه، و هر كس سه دختر داشته باشد جهاد و هر چيز ناراحت آورى از او ساقط مى‏باشد، و هر كس چهار دختر داشته باشد اى بندگان خدا به او يارى كنيد، اى بندگان خدا به او قرض بدهيد، اى بندگان خدا به او رحم كنيد.</a:t>
            </a:r>
          </a:p>
        </p:txBody>
      </p:sp>
      <p:sp>
        <p:nvSpPr>
          <p:cNvPr id="9" name="Content Placeholder 2"/>
          <p:cNvSpPr txBox="1">
            <a:spLocks/>
          </p:cNvSpPr>
          <p:nvPr/>
        </p:nvSpPr>
        <p:spPr>
          <a:xfrm>
            <a:off x="648072" y="3356992"/>
            <a:ext cx="7092280" cy="3096344"/>
          </a:xfrm>
          <a:prstGeom prst="rect">
            <a:avLst/>
          </a:prstGeom>
        </p:spPr>
        <p:txBody>
          <a:bodyPr vert="horz">
            <a:normAutofit fontScale="85000" lnSpcReduction="1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Low" rtl="1">
              <a:buNone/>
            </a:pPr>
            <a:r>
              <a:rPr lang="ar-SA" sz="3100" b="1" dirty="0">
                <a:ln w="3175">
                  <a:noFill/>
                </a:ln>
                <a:solidFill>
                  <a:srgbClr val="002060"/>
                </a:solidFill>
                <a:effectLst>
                  <a:outerShdw blurRad="80000" dist="40000" dir="5040000" algn="tl">
                    <a:srgbClr val="000000">
                      <a:alpha val="30000"/>
                    </a:srgbClr>
                  </a:outerShdw>
                </a:effectLst>
                <a:cs typeface="B Lotus" pitchFamily="2" charset="-78"/>
              </a:rPr>
              <a:t>2- عن النبی (ص) نعم الولد البنات مجهزات موءنسات مبارکات. </a:t>
            </a:r>
            <a:r>
              <a:rPr lang="ar-SA" sz="1900" b="1" dirty="0">
                <a:ln w="3175">
                  <a:noFill/>
                </a:ln>
                <a:solidFill>
                  <a:srgbClr val="002060"/>
                </a:solidFill>
                <a:effectLst>
                  <a:outerShdw blurRad="80000" dist="40000" dir="5040000" algn="tl">
                    <a:srgbClr val="000000">
                      <a:alpha val="30000"/>
                    </a:srgbClr>
                  </a:outerShdw>
                </a:effectLst>
                <a:cs typeface="B Lotus" pitchFamily="2" charset="-78"/>
              </a:rPr>
              <a:t>بحارج101ص91و98</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دختران، چه فرزندان خوبى هستند: مهربان، با جهاز، اهل انس و الفت، با بركت </a:t>
            </a:r>
            <a:r>
              <a:rPr lang="ar-SA" sz="3100"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مى</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‏باشند</a:t>
            </a:r>
          </a:p>
          <a:p>
            <a:pPr marL="137160" indent="0" algn="justLow" rtl="1">
              <a:buNone/>
            </a:pP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روایت اول، همانند حدیث قله العیال ... بیان کننده سختی و رنج </a:t>
            </a:r>
            <a:r>
              <a:rPr lang="ar-SA" sz="3100" b="1" dirty="0">
                <a:ln w="1905"/>
                <a:effectLst>
                  <a:innerShdw blurRad="69850" dist="43180" dir="5400000">
                    <a:srgbClr val="000000">
                      <a:alpha val="65000"/>
                    </a:srgbClr>
                  </a:innerShdw>
                </a:effectLst>
                <a:cs typeface="B Lotus" pitchFamily="2" charset="-78"/>
              </a:rPr>
              <a:t>ف</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رزند دختر است، بدون اینکه در صدد مذمت آن باشد، اما </a:t>
            </a:r>
            <a:r>
              <a:rPr lang="ar-SA" sz="3100" b="1" dirty="0">
                <a:ln w="1905"/>
                <a:effectLst>
                  <a:innerShdw blurRad="69850" dist="43180" dir="5400000">
                    <a:srgbClr val="000000">
                      <a:alpha val="65000"/>
                    </a:srgbClr>
                  </a:innerShdw>
                </a:effectLst>
                <a:cs typeface="B Lotus" pitchFamily="2" charset="-78"/>
              </a:rPr>
              <a:t>رو</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ایت دوم ارزش و فضیلت دختران را یادآور می شود و این دو </a:t>
            </a:r>
            <a:r>
              <a:rPr lang="ar-SA" sz="3100" b="1" dirty="0">
                <a:ln w="1905"/>
                <a:effectLst>
                  <a:innerShdw blurRad="69850" dist="43180" dir="5400000">
                    <a:srgbClr val="000000">
                      <a:alpha val="65000"/>
                    </a:srgbClr>
                  </a:innerShdw>
                </a:effectLst>
                <a:cs typeface="B Lotus" pitchFamily="2" charset="-78"/>
              </a:rPr>
              <a:t>با </a:t>
            </a:r>
            <a:r>
              <a:rPr lang="ar-SA" sz="3100" b="1" dirty="0">
                <a:ln w="1905"/>
                <a:solidFill>
                  <a:schemeClr val="bg1">
                    <a:lumMod val="95000"/>
                    <a:lumOff val="5000"/>
                  </a:schemeClr>
                </a:solidFill>
                <a:effectLst>
                  <a:innerShdw blurRad="69850" dist="43180" dir="5400000">
                    <a:srgbClr val="000000">
                      <a:alpha val="65000"/>
                    </a:srgbClr>
                  </a:innerShdw>
                </a:effectLst>
                <a:cs typeface="B Lotus" pitchFamily="2" charset="-78"/>
              </a:rPr>
              <a:t>هم تنافی ندارند.</a:t>
            </a:r>
          </a:p>
        </p:txBody>
      </p:sp>
    </p:spTree>
    <p:extLst>
      <p:ext uri="{BB962C8B-B14F-4D97-AF65-F5344CB8AC3E}">
        <p14:creationId xmlns:p14="http://schemas.microsoft.com/office/powerpoint/2010/main" val="34561120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sp>
        <p:nvSpPr>
          <p:cNvPr id="3" name="Content Placeholder 2"/>
          <p:cNvSpPr>
            <a:spLocks noGrp="1"/>
          </p:cNvSpPr>
          <p:nvPr>
            <p:ph sz="half" idx="4294967295"/>
          </p:nvPr>
        </p:nvSpPr>
        <p:spPr>
          <a:xfrm>
            <a:off x="4648200" y="533400"/>
            <a:ext cx="4038600" cy="5592763"/>
          </a:xfrm>
          <a:prstGeom prst="round2DiagRect">
            <a:avLst/>
          </a:prstGeom>
        </p:spPr>
        <p:style>
          <a:lnRef idx="2">
            <a:schemeClr val="accent2"/>
          </a:lnRef>
          <a:fillRef idx="1">
            <a:schemeClr val="lt1"/>
          </a:fillRef>
          <a:effectRef idx="0">
            <a:schemeClr val="accent2"/>
          </a:effectRef>
          <a:fontRef idx="minor">
            <a:schemeClr val="dk1"/>
          </a:fontRef>
        </p:style>
        <p:txBody>
          <a:bodyPr>
            <a:normAutofit fontScale="92500" lnSpcReduction="10000"/>
          </a:bodyPr>
          <a:lstStyle/>
          <a:p>
            <a:pPr marL="0" indent="0" algn="just" rtl="1">
              <a:spcBef>
                <a:spcPts val="0"/>
              </a:spcBef>
              <a:buNone/>
            </a:pPr>
            <a:endParaRPr lang="fa-IR" sz="3200" b="1" dirty="0" smtClean="0">
              <a:solidFill>
                <a:srgbClr val="2F0F0F"/>
              </a:solidFill>
              <a:latin typeface="IranNastaliq" pitchFamily="18" charset="0"/>
              <a:cs typeface="B Titr" pitchFamily="2" charset="-78"/>
            </a:endParaRPr>
          </a:p>
          <a:p>
            <a:pPr marL="0" indent="0" algn="r" rtl="1">
              <a:spcBef>
                <a:spcPts val="0"/>
              </a:spcBef>
              <a:buNone/>
            </a:pPr>
            <a:r>
              <a:rPr lang="fa-IR" sz="3200" b="1" dirty="0" smtClean="0">
                <a:solidFill>
                  <a:srgbClr val="2F0F0F"/>
                </a:solidFill>
                <a:latin typeface="IranNastaliq" pitchFamily="18" charset="0"/>
                <a:cs typeface="B Titr" pitchFamily="2" charset="-78"/>
              </a:rPr>
              <a:t>می گویند مملکت ايران 35 ميليون  جمعيت دارد ولی وسعتش آنقدر است که براي صدوپنجاه ميليون تا دويست ميليون جمعيت کافي است يعني اگر دويست ميليون جمعيت داشته باشد در ايران به رفاه زندگي مي‌کنند.</a:t>
            </a:r>
          </a:p>
          <a:p>
            <a:pPr marL="0" indent="0" rtl="1">
              <a:spcBef>
                <a:spcPts val="0"/>
              </a:spcBef>
            </a:pPr>
            <a:endParaRPr lang="fa-IR" sz="1800" b="1" dirty="0" smtClean="0">
              <a:solidFill>
                <a:srgbClr val="2F0F0F"/>
              </a:solidFill>
              <a:latin typeface="IranNastaliq" pitchFamily="18" charset="0"/>
              <a:cs typeface="B Titr" pitchFamily="2" charset="-78"/>
            </a:endParaRPr>
          </a:p>
          <a:p>
            <a:pPr marL="0" indent="0" rtl="1">
              <a:spcBef>
                <a:spcPts val="0"/>
              </a:spcBef>
            </a:pPr>
            <a:endParaRPr lang="fa-IR" sz="1800" b="1" dirty="0" smtClean="0">
              <a:solidFill>
                <a:srgbClr val="2F0F0F"/>
              </a:solidFill>
              <a:latin typeface="IranNastaliq" pitchFamily="18" charset="0"/>
              <a:cs typeface="B Titr" pitchFamily="2" charset="-78"/>
            </a:endParaRPr>
          </a:p>
          <a:p>
            <a:pPr marL="0" indent="0" rtl="1">
              <a:spcBef>
                <a:spcPts val="0"/>
              </a:spcBef>
              <a:buNone/>
            </a:pPr>
            <a:r>
              <a:rPr lang="fa-IR" sz="1800" b="1" dirty="0" smtClean="0">
                <a:solidFill>
                  <a:srgbClr val="2F0F0F"/>
                </a:solidFill>
                <a:latin typeface="IranNastaliq" pitchFamily="18" charset="0"/>
                <a:cs typeface="B Titr" pitchFamily="2" charset="-78"/>
              </a:rPr>
              <a:t>صحيفه نور، جلد 7، ص393.</a:t>
            </a:r>
            <a:endParaRPr lang="en-US" sz="1800" b="1" dirty="0" smtClean="0">
              <a:solidFill>
                <a:srgbClr val="2F0F0F"/>
              </a:solidFill>
              <a:latin typeface="IranNastaliq" pitchFamily="18" charset="0"/>
              <a:cs typeface="B Titr" pitchFamily="2" charset="-78"/>
            </a:endParaRPr>
          </a:p>
          <a:p>
            <a:pPr marL="0" indent="0">
              <a:spcBef>
                <a:spcPts val="0"/>
              </a:spcBef>
            </a:pPr>
            <a:endParaRPr lang="en-US" dirty="0">
              <a:cs typeface="B Titr" pitchFamily="2" charset="-78"/>
            </a:endParaRPr>
          </a:p>
        </p:txBody>
      </p:sp>
      <p:pic>
        <p:nvPicPr>
          <p:cNvPr id="1026" name="Picture 2" descr="G:\بیانات\picture\تصویر از آقا و بیانات ایشان\emam.jpg"/>
          <p:cNvPicPr>
            <a:picLocks noGrp="1" noChangeAspect="1" noChangeArrowheads="1"/>
          </p:cNvPicPr>
          <p:nvPr>
            <p:ph sz="half" idx="4294967295"/>
          </p:nvPr>
        </p:nvPicPr>
        <p:blipFill>
          <a:blip r:embed="rId3"/>
          <a:srcRect/>
          <a:stretch>
            <a:fillRect/>
          </a:stretch>
        </p:blipFill>
        <p:spPr bwMode="auto">
          <a:xfrm>
            <a:off x="381000" y="609600"/>
            <a:ext cx="3867461" cy="5486400"/>
          </a:xfrm>
          <a:prstGeom prst="round2DiagRect">
            <a:avLst>
              <a:gd name="adj1" fmla="val 16667"/>
              <a:gd name="adj2" fmla="val 0"/>
            </a:avLst>
          </a:prstGeom>
          <a:ln w="88900" cap="sq">
            <a:solidFill>
              <a:schemeClr val="tx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39827029"/>
      </p:ext>
    </p:extLst>
  </p:cSld>
  <p:clrMapOvr>
    <a:masterClrMapping/>
  </p:clrMapOvr>
  <mc:AlternateContent xmlns:mc="http://schemas.openxmlformats.org/markup-compatibility/2006" xmlns:p14="http://schemas.microsoft.com/office/powerpoint/2010/main">
    <mc:Choice Requires="p14">
      <p:transition spd="slow" p14:dur="1400" advTm="5000">
        <p14:ripple/>
      </p:transition>
    </mc:Choice>
    <mc:Fallback xmlns="">
      <p:transition spd="slow" advTm="500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Content Placeholder 2"/>
          <p:cNvSpPr>
            <a:spLocks noGrp="1"/>
          </p:cNvSpPr>
          <p:nvPr>
            <p:ph idx="1"/>
          </p:nvPr>
        </p:nvSpPr>
        <p:spPr>
          <a:xfrm>
            <a:off x="1043608" y="260648"/>
            <a:ext cx="7200800" cy="6048712"/>
          </a:xfrm>
        </p:spPr>
        <p:txBody>
          <a:bodyPr>
            <a:normAutofit lnSpcReduction="1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sz="2300" b="1" dirty="0" smtClean="0">
                <a:ln w="3175">
                  <a:noFill/>
                </a:ln>
                <a:solidFill>
                  <a:srgbClr val="002060"/>
                </a:solidFill>
                <a:effectLst>
                  <a:outerShdw blurRad="80000" dist="40000" dir="5040000" algn="tl">
                    <a:srgbClr val="000000">
                      <a:alpha val="30000"/>
                    </a:srgbClr>
                  </a:outerShdw>
                </a:effectLst>
                <a:cs typeface="B Lotus" pitchFamily="2" charset="-78"/>
              </a:rPr>
              <a:t>چند </a:t>
            </a:r>
            <a:r>
              <a:rPr lang="ar-SA" sz="2300" b="1" dirty="0">
                <a:ln w="3175">
                  <a:noFill/>
                </a:ln>
                <a:solidFill>
                  <a:srgbClr val="002060"/>
                </a:solidFill>
                <a:effectLst>
                  <a:outerShdw blurRad="80000" dist="40000" dir="5040000" algn="tl">
                    <a:srgbClr val="000000">
                      <a:alpha val="30000"/>
                    </a:srgbClr>
                  </a:outerShdw>
                </a:effectLst>
                <a:cs typeface="B Lotus" pitchFamily="2" charset="-78"/>
              </a:rPr>
              <a:t>وجه را </a:t>
            </a:r>
            <a:r>
              <a:rPr lang="ar-SA" sz="2300" b="1" dirty="0" smtClean="0">
                <a:ln w="3175">
                  <a:noFill/>
                </a:ln>
                <a:solidFill>
                  <a:srgbClr val="002060"/>
                </a:solidFill>
                <a:effectLst>
                  <a:outerShdw blurRad="80000" dist="40000" dir="5040000" algn="tl">
                    <a:srgbClr val="000000">
                      <a:alpha val="30000"/>
                    </a:srgbClr>
                  </a:outerShdw>
                </a:effectLst>
                <a:cs typeface="B Lotus" pitchFamily="2" charset="-78"/>
              </a:rPr>
              <a:t>می</a:t>
            </a:r>
            <a:r>
              <a:rPr lang="fa-IR" sz="2300" b="1" dirty="0" smtClean="0">
                <a:ln w="3175">
                  <a:noFill/>
                </a:ln>
                <a:solidFill>
                  <a:srgbClr val="002060"/>
                </a:solidFill>
                <a:effectLst>
                  <a:outerShdw blurRad="80000" dist="40000" dir="5040000" algn="tl">
                    <a:srgbClr val="000000">
                      <a:alpha val="30000"/>
                    </a:srgbClr>
                  </a:outerShdw>
                </a:effectLst>
                <a:cs typeface="B Lotus" pitchFamily="2" charset="-78"/>
              </a:rPr>
              <a:t> </a:t>
            </a:r>
            <a:r>
              <a:rPr lang="ar-SA" sz="2300" b="1" dirty="0" smtClean="0">
                <a:ln w="3175">
                  <a:noFill/>
                </a:ln>
                <a:solidFill>
                  <a:srgbClr val="002060"/>
                </a:solidFill>
                <a:effectLst>
                  <a:outerShdw blurRad="80000" dist="40000" dir="5040000" algn="tl">
                    <a:srgbClr val="000000">
                      <a:alpha val="30000"/>
                    </a:srgbClr>
                  </a:outerShdw>
                </a:effectLst>
                <a:cs typeface="B Lotus" pitchFamily="2" charset="-78"/>
              </a:rPr>
              <a:t>توان </a:t>
            </a:r>
            <a:r>
              <a:rPr lang="ar-SA" sz="2300" b="1" dirty="0">
                <a:ln w="3175">
                  <a:noFill/>
                </a:ln>
                <a:solidFill>
                  <a:srgbClr val="002060"/>
                </a:solidFill>
                <a:effectLst>
                  <a:outerShdw blurRad="80000" dist="40000" dir="5040000" algn="tl">
                    <a:srgbClr val="000000">
                      <a:alpha val="30000"/>
                    </a:srgbClr>
                  </a:outerShdw>
                </a:effectLst>
                <a:cs typeface="B Lotus" pitchFamily="2" charset="-78"/>
              </a:rPr>
              <a:t>بمنزله  استثناء  مطرح کرد:</a:t>
            </a:r>
          </a:p>
          <a:p>
            <a:pPr marL="137160" indent="0" algn="justLow" rtl="1">
              <a:buNone/>
            </a:pPr>
            <a:r>
              <a:rPr lang="ar-SA" sz="3100" b="1" dirty="0" smtClean="0">
                <a:ln w="3175">
                  <a:noFill/>
                </a:ln>
                <a:solidFill>
                  <a:srgbClr val="002060"/>
                </a:solidFill>
                <a:effectLst>
                  <a:outerShdw blurRad="80000" dist="40000" dir="5040000" algn="tl">
                    <a:srgbClr val="000000">
                      <a:alpha val="30000"/>
                    </a:srgbClr>
                  </a:outerShdw>
                </a:effectLst>
                <a:cs typeface="B Lotus" pitchFamily="2" charset="-78"/>
              </a:rPr>
              <a:t>2- </a:t>
            </a:r>
            <a:r>
              <a:rPr lang="ar-SA" sz="3100" b="1" dirty="0">
                <a:ln w="3175">
                  <a:noFill/>
                </a:ln>
                <a:solidFill>
                  <a:srgbClr val="002060"/>
                </a:solidFill>
                <a:effectLst>
                  <a:outerShdw blurRad="80000" dist="40000" dir="5040000" algn="tl">
                    <a:srgbClr val="000000">
                      <a:alpha val="30000"/>
                    </a:srgbClr>
                  </a:outerShdw>
                </a:effectLst>
                <a:cs typeface="B Lotus" pitchFamily="2" charset="-78"/>
              </a:rPr>
              <a:t>عن النبی (ص) جهد البلاء کثرة العیال و قلة المال. </a:t>
            </a:r>
            <a:r>
              <a:rPr lang="ar-SA" sz="2000" b="1" dirty="0">
                <a:ln w="3175">
                  <a:noFill/>
                </a:ln>
                <a:solidFill>
                  <a:srgbClr val="002060"/>
                </a:solidFill>
                <a:effectLst>
                  <a:outerShdw blurRad="80000" dist="40000" dir="5040000" algn="tl">
                    <a:srgbClr val="000000">
                      <a:alpha val="30000"/>
                    </a:srgbClr>
                  </a:outerShdw>
                </a:effectLst>
                <a:cs typeface="B Lotus" pitchFamily="2" charset="-78"/>
              </a:rPr>
              <a:t>الجعفریات ص 238 </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نهايت بلا عيالمندى و تنگدستى است.</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غیر از اشکال سندی، دلالت روایت بر نامطلوب بودن فرزند زیاد برای هر فقیری قابل خدشه است. زیرا حدیث ناظر به مواردی است که فقر و کثرت عیال موجب عسر و حرج یا چیزی مشابه آن شود.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بنابراین حدیث مذکور اختصاص به موارد پر مشقت دارد.</a:t>
            </a:r>
          </a:p>
          <a:p>
            <a:pPr marL="137160" indent="0" algn="just" rtl="1">
              <a:buNone/>
            </a:pP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از سویی دیگر احتمال دارد روایت در مقام ارزش گذاری و ناپسند معرفی کردن فرزند زیاد برای افراد فقیر نباشد؛ بلکه تنها سختی و دشواری اداره و تربیت عائله زیاد را در شرایط فقر بیان، و آن را یک آزمایش مشکل معرفی می کند که باید برای مواجه با آن از خداوند کمک گرفت.</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3002164863"/>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Content Placeholder 2"/>
          <p:cNvSpPr>
            <a:spLocks noGrp="1"/>
          </p:cNvSpPr>
          <p:nvPr>
            <p:ph idx="1"/>
          </p:nvPr>
        </p:nvSpPr>
        <p:spPr>
          <a:xfrm>
            <a:off x="179512" y="4725144"/>
            <a:ext cx="6624736" cy="2160240"/>
          </a:xfrm>
        </p:spPr>
        <p:txBody>
          <a:bodyPr>
            <a:normAutofit fontScale="85000" lnSpcReduction="20000"/>
            <a:scene3d>
              <a:camera prst="orthographicFront"/>
              <a:lightRig rig="glow" dir="tl">
                <a:rot lat="0" lon="0" rev="5400000"/>
              </a:lightRig>
            </a:scene3d>
            <a:sp3d contourW="12700">
              <a:bevelT w="25400" h="25400"/>
              <a:contourClr>
                <a:schemeClr val="accent6">
                  <a:shade val="73000"/>
                </a:schemeClr>
              </a:contourClr>
            </a:sp3d>
          </a:bodyPr>
          <a:lstStyle/>
          <a:p>
            <a:pPr marL="137160" indent="0" algn="just" rtl="1">
              <a:buNone/>
            </a:pPr>
            <a:r>
              <a:rPr lang="ar-SA" b="1" dirty="0" smtClean="0">
                <a:ln w="1905"/>
                <a:solidFill>
                  <a:srgbClr val="FF0000"/>
                </a:solidFill>
                <a:effectLst>
                  <a:innerShdw blurRad="69850" dist="43180" dir="5400000">
                    <a:srgbClr val="000000">
                      <a:alpha val="65000"/>
                    </a:srgbClr>
                  </a:innerShdw>
                </a:effectLst>
                <a:cs typeface="B Lotus" pitchFamily="2" charset="-78"/>
              </a:rPr>
              <a:t>جواب</a:t>
            </a:r>
            <a:r>
              <a:rPr lang="ar-SA" b="1" dirty="0">
                <a:ln w="1905"/>
                <a:solidFill>
                  <a:srgbClr val="FF0000"/>
                </a:solidFill>
                <a:effectLst>
                  <a:innerShdw blurRad="69850" dist="43180" dir="5400000">
                    <a:srgbClr val="000000">
                      <a:alpha val="65000"/>
                    </a:srgbClr>
                  </a:innerShdw>
                </a:effectLst>
                <a:cs typeface="B Lotus" pitchFamily="2" charset="-78"/>
              </a:rPr>
              <a:t>: </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مراد روایات دسته اول و همچنین آیه سوره نور آن است که شخص در شرایطی قرار گیرد که حتی توان امکانات اولیه برای تشکیل خانواده را نیز نداشته باشد، مانند حداقل مهر و مخارج ضروری همسر. اما روایات دسته دوم ناظر بر مواردی است که انسان حداقل شرایط مذکور را در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اختیاردارد</a:t>
            </a:r>
            <a:r>
              <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rPr>
              <a:t>؛ لکن به دلیل نداشتن امکانات بیشتر و ترس از فقر زیادتر از ازدواج خودداری می کند</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p>
          <a:p>
            <a:pPr marL="137160" indent="0" algn="just" rtl="1">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
        <p:nvSpPr>
          <p:cNvPr id="4" name="Content Placeholder 2"/>
          <p:cNvSpPr txBox="1">
            <a:spLocks/>
          </p:cNvSpPr>
          <p:nvPr/>
        </p:nvSpPr>
        <p:spPr>
          <a:xfrm>
            <a:off x="979984" y="485056"/>
            <a:ext cx="7632848" cy="4384104"/>
          </a:xfrm>
          <a:prstGeom prst="rect">
            <a:avLst/>
          </a:prstGeom>
        </p:spPr>
        <p:txBody>
          <a:bodyPr vert="horz">
            <a:normAutofit fontScale="85000" lnSpcReduction="10000"/>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 rtl="1">
              <a:buFont typeface="Wingdings 2"/>
              <a:buNone/>
            </a:pPr>
            <a:r>
              <a:rPr lang="ar-SA" sz="2600" b="1" dirty="0" smtClean="0">
                <a:ln w="3175">
                  <a:noFill/>
                </a:ln>
                <a:solidFill>
                  <a:srgbClr val="002060"/>
                </a:solidFill>
                <a:effectLst>
                  <a:outerShdw blurRad="80000" dist="40000" dir="5040000" algn="tl">
                    <a:srgbClr val="000000">
                      <a:alpha val="30000"/>
                    </a:srgbClr>
                  </a:outerShdw>
                </a:effectLst>
                <a:cs typeface="B Lotus" pitchFamily="2" charset="-78"/>
              </a:rPr>
              <a:t>3- وَ لْيَسْتَعْفِفِ الَّذينَ لا يَجِدُونَ نِكاحاً حَتَّى يُغْنِيَهُمُ اللَّهُ مِنْ فَضْلِه‏. </a:t>
            </a:r>
            <a:r>
              <a:rPr lang="ar-SA" sz="1900" b="1" dirty="0" smtClean="0">
                <a:ln w="3175">
                  <a:noFill/>
                </a:ln>
                <a:solidFill>
                  <a:srgbClr val="002060"/>
                </a:solidFill>
                <a:effectLst>
                  <a:outerShdw blurRad="80000" dist="40000" dir="5040000" algn="tl">
                    <a:srgbClr val="000000">
                      <a:alpha val="30000"/>
                    </a:srgbClr>
                  </a:outerShdw>
                </a:effectLst>
                <a:cs typeface="B Lotus" pitchFamily="2" charset="-78"/>
              </a:rPr>
              <a:t>(سوره نور33)</a:t>
            </a:r>
            <a:endParaRPr lang="ar-SA" sz="2600" b="1" dirty="0" smtClean="0">
              <a:ln w="3175">
                <a:noFill/>
              </a:ln>
              <a:solidFill>
                <a:srgbClr val="002060"/>
              </a:solidFill>
              <a:effectLst>
                <a:outerShdw blurRad="80000" dist="40000" dir="5040000" algn="tl">
                  <a:srgbClr val="000000">
                    <a:alpha val="30000"/>
                  </a:srgbClr>
                </a:outerShdw>
              </a:effectLst>
              <a:cs typeface="B Lotus" pitchFamily="2" charset="-78"/>
            </a:endParaRPr>
          </a:p>
          <a:p>
            <a:pPr marL="137160" indent="0" algn="just" rtl="1">
              <a:buFont typeface="Wingdings 2"/>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و كسانى كه [وسيله‏] ازدواج نمى‏يابند، بايد عفت ورزند تا خدا آنان را از فضل خويش بى‏نياز گرداند</a:t>
            </a:r>
            <a:endPar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endParaRPr>
          </a:p>
          <a:p>
            <a:pPr marL="137160" indent="0" algn="just" rtl="1">
              <a:buFont typeface="Wingdings 2"/>
              <a:buNone/>
            </a:pPr>
            <a:r>
              <a:rPr lang="ar-SA" sz="2600" b="1" dirty="0" smtClean="0">
                <a:ln w="3175">
                  <a:noFill/>
                </a:ln>
                <a:solidFill>
                  <a:srgbClr val="002060"/>
                </a:solidFill>
                <a:effectLst>
                  <a:outerShdw blurRad="80000" dist="40000" dir="5040000" algn="tl">
                    <a:srgbClr val="000000">
                      <a:alpha val="30000"/>
                    </a:srgbClr>
                  </a:outerShdw>
                </a:effectLst>
                <a:cs typeface="B Lotus" pitchFamily="2" charset="-78"/>
              </a:rPr>
              <a:t>4- امیرالمومنین علی </a:t>
            </a:r>
            <a:r>
              <a:rPr lang="fa-IR" sz="2600" b="1" dirty="0" smtClean="0">
                <a:ln w="3175">
                  <a:noFill/>
                </a:ln>
                <a:solidFill>
                  <a:srgbClr val="002060"/>
                </a:solidFill>
                <a:effectLst>
                  <a:outerShdw blurRad="80000" dist="40000" dir="5040000" algn="tl">
                    <a:srgbClr val="000000">
                      <a:alpha val="30000"/>
                    </a:srgbClr>
                  </a:outerShdw>
                </a:effectLst>
                <a:cs typeface="B Lotus" pitchFamily="2" charset="-78"/>
              </a:rPr>
              <a:t>(</a:t>
            </a:r>
            <a:r>
              <a:rPr lang="ar-SA" sz="2600" b="1" dirty="0" smtClean="0">
                <a:ln w="3175">
                  <a:noFill/>
                </a:ln>
                <a:solidFill>
                  <a:srgbClr val="002060"/>
                </a:solidFill>
                <a:effectLst>
                  <a:outerShdw blurRad="80000" dist="40000" dir="5040000" algn="tl">
                    <a:srgbClr val="000000">
                      <a:alpha val="30000"/>
                    </a:srgbClr>
                  </a:outerShdw>
                </a:effectLst>
                <a:cs typeface="B Lotus" pitchFamily="2" charset="-78"/>
              </a:rPr>
              <a:t>ع</a:t>
            </a:r>
            <a:r>
              <a:rPr lang="fa-IR" sz="2600" b="1" dirty="0" smtClean="0">
                <a:ln w="3175">
                  <a:noFill/>
                </a:ln>
                <a:solidFill>
                  <a:srgbClr val="002060"/>
                </a:solidFill>
                <a:effectLst>
                  <a:outerShdw blurRad="80000" dist="40000" dir="5040000" algn="tl">
                    <a:srgbClr val="000000">
                      <a:alpha val="30000"/>
                    </a:srgbClr>
                  </a:outerShdw>
                </a:effectLst>
                <a:cs typeface="B Lotus" pitchFamily="2" charset="-78"/>
              </a:rPr>
              <a:t>)</a:t>
            </a:r>
            <a:r>
              <a:rPr lang="ar-SA" sz="2600" b="1" dirty="0" smtClean="0">
                <a:ln w="3175">
                  <a:noFill/>
                </a:ln>
                <a:solidFill>
                  <a:srgbClr val="002060"/>
                </a:solidFill>
                <a:effectLst>
                  <a:outerShdw blurRad="80000" dist="40000" dir="5040000" algn="tl">
                    <a:srgbClr val="000000">
                      <a:alpha val="30000"/>
                    </a:srgbClr>
                  </a:outerShdw>
                </a:effectLst>
                <a:cs typeface="B Lotus" pitchFamily="2" charset="-78"/>
              </a:rPr>
              <a:t>: من استطاع منکم الباه فلیتزوج و من لم یستطع فلیصم فان صوم وجائه. </a:t>
            </a:r>
            <a:r>
              <a:rPr lang="ar-SA" sz="1600" b="1" dirty="0" smtClean="0">
                <a:ln w="3175">
                  <a:noFill/>
                </a:ln>
                <a:solidFill>
                  <a:srgbClr val="002060"/>
                </a:solidFill>
                <a:effectLst>
                  <a:outerShdw blurRad="80000" dist="40000" dir="5040000" algn="tl">
                    <a:srgbClr val="000000">
                      <a:alpha val="30000"/>
                    </a:srgbClr>
                  </a:outerShdw>
                </a:effectLst>
                <a:cs typeface="B Lotus" pitchFamily="2" charset="-78"/>
              </a:rPr>
              <a:t>وسائل الشیعه ج10 ص114</a:t>
            </a:r>
          </a:p>
          <a:p>
            <a:pPr marL="137160" indent="0" algn="just" rtl="1">
              <a:buFont typeface="Wingdings 2"/>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فرمود</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ند</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اى جوانان، هر كه قدرت بر ازدواج دارد ازدواج كند، و هر كه قدرت ندارد،  روزه بگيرد كه از نيروى جنسى مي</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كاهد</a:t>
            </a:r>
            <a:r>
              <a:rPr lang="fa-IR"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a:t>
            </a:r>
          </a:p>
          <a:p>
            <a:pPr marL="137160" indent="0" algn="just" rtl="1">
              <a:buFont typeface="Wingdings 2"/>
              <a:buNone/>
            </a:pPr>
            <a:r>
              <a:rPr lang="ar-SA" b="1" dirty="0" smtClean="0">
                <a:ln w="1905"/>
                <a:solidFill>
                  <a:srgbClr val="FF0000"/>
                </a:solidFill>
                <a:effectLst>
                  <a:innerShdw blurRad="69850" dist="43180" dir="5400000">
                    <a:srgbClr val="000000">
                      <a:alpha val="65000"/>
                    </a:srgbClr>
                  </a:innerShdw>
                </a:effectLst>
                <a:cs typeface="B Lotus" pitchFamily="2" charset="-78"/>
              </a:rPr>
              <a:t>اشکال: </a:t>
            </a: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از جمله موانع ازدواج فقر است. پس به مقتضای آیه و حدیث مذکور، استحباب و رجحان ازدواج در حق شخص فقیر ساقط است.</a:t>
            </a:r>
          </a:p>
          <a:p>
            <a:pPr marL="137160" indent="0" algn="just" rtl="1">
              <a:buFont typeface="Wingdings 2"/>
              <a:buNone/>
            </a:pPr>
            <a:r>
              <a:rPr lang="ar-SA" b="1" dirty="0" smtClean="0">
                <a:ln w="1905"/>
                <a:solidFill>
                  <a:schemeClr val="bg1">
                    <a:lumMod val="95000"/>
                    <a:lumOff val="5000"/>
                  </a:schemeClr>
                </a:solidFill>
                <a:effectLst>
                  <a:innerShdw blurRad="69850" dist="43180" dir="5400000">
                    <a:srgbClr val="000000">
                      <a:alpha val="65000"/>
                    </a:srgbClr>
                  </a:innerShdw>
                </a:effectLst>
                <a:cs typeface="B Lotus" pitchFamily="2" charset="-78"/>
              </a:rPr>
              <a:t>حال که نکاح با همه اهمیت و فضیلت آن در اسلام با وجود فقر و تنگ دستی استحباب ندارد، پس فرزند آوری نیز به طریق اولی برای اشخاص تهی دست استحبابی ندارد.</a:t>
            </a:r>
          </a:p>
          <a:p>
            <a:pPr marL="137160" indent="0" algn="just" rtl="1">
              <a:buFont typeface="Wingdings 2"/>
              <a:buNone/>
            </a:pPr>
            <a:endParaRPr lang="ar-SA" b="1" dirty="0">
              <a:ln w="1905"/>
              <a:solidFill>
                <a:schemeClr val="bg1">
                  <a:lumMod val="95000"/>
                  <a:lumOff val="5000"/>
                </a:schemeClr>
              </a:solidFill>
              <a:effectLst>
                <a:innerShdw blurRad="69850" dist="43180" dir="5400000">
                  <a:srgbClr val="000000">
                    <a:alpha val="65000"/>
                  </a:srgbClr>
                </a:innerShdw>
              </a:effectLst>
              <a:cs typeface="B Lotus" pitchFamily="2" charset="-78"/>
            </a:endParaRPr>
          </a:p>
        </p:txBody>
      </p:sp>
    </p:spTree>
    <p:extLst>
      <p:ext uri="{BB962C8B-B14F-4D97-AF65-F5344CB8AC3E}">
        <p14:creationId xmlns:p14="http://schemas.microsoft.com/office/powerpoint/2010/main" val="2903100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2"/>
          <p:cNvSpPr txBox="1">
            <a:spLocks/>
          </p:cNvSpPr>
          <p:nvPr/>
        </p:nvSpPr>
        <p:spPr>
          <a:xfrm>
            <a:off x="979984" y="485056"/>
            <a:ext cx="7632848" cy="4384104"/>
          </a:xfrm>
          <a:prstGeom prst="rect">
            <a:avLst/>
          </a:prstGeom>
        </p:spPr>
        <p:txBody>
          <a:bodyPr vert="horz">
            <a:noAutofit/>
            <a:scene3d>
              <a:camera prst="orthographicFront"/>
              <a:lightRig rig="glow" dir="tl">
                <a:rot lat="0" lon="0" rev="5400000"/>
              </a:lightRig>
            </a:scene3d>
            <a:sp3d contourW="12700">
              <a:bevelT w="25400" h="25400"/>
              <a:contourClr>
                <a:schemeClr val="accent6">
                  <a:shade val="73000"/>
                </a:schemeClr>
              </a:contourClr>
            </a:sp3d>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ctr" rtl="1">
              <a:buFont typeface="Wingdings 2"/>
              <a:buNone/>
            </a:pPr>
            <a:r>
              <a:rPr lang="fa-IR" sz="9600" b="1" dirty="0" smtClean="0">
                <a:ln w="3175">
                  <a:noFill/>
                </a:ln>
                <a:solidFill>
                  <a:srgbClr val="002060"/>
                </a:solidFill>
                <a:effectLst>
                  <a:outerShdw blurRad="80000" dist="40000" dir="5040000" algn="tl">
                    <a:srgbClr val="000000">
                      <a:alpha val="30000"/>
                    </a:srgbClr>
                  </a:outerShdw>
                </a:effectLst>
                <a:latin typeface="IranNastaliq" pitchFamily="18" charset="0"/>
                <a:cs typeface="IranNastaliq" pitchFamily="18" charset="0"/>
              </a:rPr>
              <a:t>الحمدللّه  رب العالمین </a:t>
            </a:r>
          </a:p>
          <a:p>
            <a:pPr marL="137160" indent="0" algn="ctr" rtl="1">
              <a:buFont typeface="Wingdings 2"/>
              <a:buNone/>
            </a:pPr>
            <a:r>
              <a:rPr lang="fa-IR" sz="9600" b="1" dirty="0" smtClean="0">
                <a:ln w="3175">
                  <a:noFill/>
                </a:ln>
                <a:solidFill>
                  <a:srgbClr val="002060"/>
                </a:solidFill>
                <a:effectLst>
                  <a:outerShdw blurRad="80000" dist="40000" dir="5040000" algn="tl">
                    <a:srgbClr val="000000">
                      <a:alpha val="30000"/>
                    </a:srgbClr>
                  </a:outerShdw>
                </a:effectLst>
                <a:latin typeface="IranNastaliq" pitchFamily="18" charset="0"/>
                <a:cs typeface="IranNastaliq" pitchFamily="18" charset="0"/>
              </a:rPr>
              <a:t>وصلی اللّه  علی محمد وآله الطاهرین</a:t>
            </a:r>
          </a:p>
          <a:p>
            <a:pPr marL="137160" indent="0" algn="r" rtl="1">
              <a:buFont typeface="Wingdings 2"/>
              <a:buNone/>
            </a:pPr>
            <a:r>
              <a:rPr lang="fa-IR" sz="3200" b="1" dirty="0" smtClean="0">
                <a:ln w="3175">
                  <a:noFill/>
                </a:ln>
                <a:solidFill>
                  <a:srgbClr val="002060"/>
                </a:solidFill>
                <a:effectLst>
                  <a:outerShdw blurRad="80000" dist="40000" dir="5040000" algn="tl">
                    <a:srgbClr val="000000">
                      <a:alpha val="30000"/>
                    </a:srgbClr>
                  </a:outerShdw>
                </a:effectLst>
                <a:latin typeface="IranNastaliq" pitchFamily="18" charset="0"/>
                <a:cs typeface="B Zaman" pitchFamily="2" charset="-78"/>
              </a:rPr>
              <a:t>باتشکر از حسن توجه شما </a:t>
            </a:r>
            <a:endParaRPr lang="ar-SA" sz="3200" b="1" dirty="0" smtClean="0">
              <a:ln w="3175">
                <a:noFill/>
              </a:ln>
              <a:solidFill>
                <a:srgbClr val="002060"/>
              </a:solidFill>
              <a:effectLst>
                <a:outerShdw blurRad="80000" dist="40000" dir="5040000" algn="tl">
                  <a:srgbClr val="000000">
                    <a:alpha val="30000"/>
                  </a:srgbClr>
                </a:outerShdw>
              </a:effectLst>
              <a:latin typeface="IranNastaliq" pitchFamily="18" charset="0"/>
              <a:cs typeface="B Zaman" pitchFamily="2" charset="-78"/>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12093"/>
          <a:stretch/>
        </p:blipFill>
        <p:spPr>
          <a:xfrm>
            <a:off x="318969" y="3927840"/>
            <a:ext cx="5333151" cy="2930160"/>
          </a:xfrm>
          <a:prstGeom prst="ellipse">
            <a:avLst/>
          </a:prstGeom>
          <a:ln>
            <a:noFill/>
          </a:ln>
          <a:effectLst>
            <a:softEdge rad="112500"/>
          </a:effectLst>
        </p:spPr>
      </p:pic>
    </p:spTree>
    <p:extLst>
      <p:ext uri="{BB962C8B-B14F-4D97-AF65-F5344CB8AC3E}">
        <p14:creationId xmlns:p14="http://schemas.microsoft.com/office/powerpoint/2010/main" val="25442687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pic>
        <p:nvPicPr>
          <p:cNvPr id="2050" name="Picture 2" descr="G:\بیانات\picture\تصویر از آقا و بیانات ایشان\nckte4hin36hb2cejy6.jpg"/>
          <p:cNvPicPr>
            <a:picLocks noGrp="1" noChangeAspect="1" noChangeArrowheads="1"/>
          </p:cNvPicPr>
          <p:nvPr>
            <p:ph sz="half" idx="4294967295"/>
          </p:nvPr>
        </p:nvPicPr>
        <p:blipFill>
          <a:blip r:embed="rId4"/>
          <a:srcRect/>
          <a:stretch>
            <a:fillRect/>
          </a:stretch>
        </p:blipFill>
        <p:spPr bwMode="auto">
          <a:xfrm>
            <a:off x="5181600" y="609600"/>
            <a:ext cx="3295855" cy="5440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ontent Placeholder 2"/>
          <p:cNvSpPr txBox="1">
            <a:spLocks/>
          </p:cNvSpPr>
          <p:nvPr/>
        </p:nvSpPr>
        <p:spPr>
          <a:xfrm>
            <a:off x="457200" y="533400"/>
            <a:ext cx="4343400" cy="5791200"/>
          </a:xfrm>
          <a:prstGeom prst="round2DiagRect">
            <a:avLst/>
          </a:prstGeom>
          <a:ln w="57150">
            <a:solidFill>
              <a:schemeClr val="accent2">
                <a:lumMod val="60000"/>
                <a:lumOff val="40000"/>
              </a:schemeClr>
            </a:solid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77500" lnSpcReduction="20000"/>
          </a:bodyPr>
          <a:lstStyle/>
          <a:p>
            <a:pPr algn="r" rtl="1">
              <a:lnSpc>
                <a:spcPct val="150000"/>
              </a:lnSpc>
            </a:pPr>
            <a:r>
              <a:rPr lang="fa-IR" sz="3400" b="1" dirty="0" smtClean="0">
                <a:solidFill>
                  <a:srgbClr val="2F0F0F"/>
                </a:solidFill>
                <a:latin typeface="IranNastaliq" pitchFamily="18" charset="0"/>
                <a:cs typeface="B Titr" pitchFamily="2" charset="-78"/>
              </a:rPr>
              <a:t>من معتقدم که کشور ما با امکاناتي که دارد، مي‌تواند صدوپنجاه ميليون نفر جمعيت داشته باشد.</a:t>
            </a:r>
          </a:p>
          <a:p>
            <a:pPr algn="r" rtl="1">
              <a:lnSpc>
                <a:spcPct val="150000"/>
              </a:lnSpc>
            </a:pPr>
            <a:r>
              <a:rPr lang="fa-IR" sz="3400" b="1" dirty="0" smtClean="0">
                <a:solidFill>
                  <a:srgbClr val="2F0F0F"/>
                </a:solidFill>
                <a:latin typeface="IranNastaliq" pitchFamily="18" charset="0"/>
                <a:cs typeface="B Titr" pitchFamily="2" charset="-78"/>
              </a:rPr>
              <a:t>من معتقد به کثرت جمعيتم. </a:t>
            </a:r>
            <a:endParaRPr lang="en-US" sz="3400" b="1" dirty="0" smtClean="0">
              <a:solidFill>
                <a:srgbClr val="2F0F0F"/>
              </a:solidFill>
              <a:latin typeface="IranNastaliq" pitchFamily="18" charset="0"/>
              <a:cs typeface="B Titr" pitchFamily="2" charset="-78"/>
            </a:endParaRPr>
          </a:p>
          <a:p>
            <a:pPr algn="r" rtl="1">
              <a:lnSpc>
                <a:spcPct val="150000"/>
              </a:lnSpc>
            </a:pPr>
            <a:r>
              <a:rPr lang="fa-IR" sz="3400" b="1" dirty="0" smtClean="0">
                <a:solidFill>
                  <a:srgbClr val="2F0F0F"/>
                </a:solidFill>
                <a:latin typeface="IranNastaliq" pitchFamily="18" charset="0"/>
                <a:cs typeface="B Titr" pitchFamily="2" charset="-78"/>
              </a:rPr>
              <a:t>هر اقدام و تدبيري که مي‌خواهد براي متوقف کردن رشد جمعيت انجام بگيرد، بعد از صدوپنجاه ميليون انجام بگيرد.</a:t>
            </a:r>
          </a:p>
          <a:p>
            <a:pPr algn="ctr" rtl="1">
              <a:lnSpc>
                <a:spcPct val="150000"/>
              </a:lnSpc>
            </a:pPr>
            <a:r>
              <a:rPr lang="fa-IR" sz="2600" b="1" dirty="0" smtClean="0">
                <a:solidFill>
                  <a:srgbClr val="2F0F0F"/>
                </a:solidFill>
                <a:latin typeface="IranNastaliq" pitchFamily="18" charset="0"/>
                <a:cs typeface="B Titr" pitchFamily="2" charset="-78"/>
              </a:rPr>
              <a:t>مقام معظم رهبری   90/5/16</a:t>
            </a:r>
          </a:p>
        </p:txBody>
      </p:sp>
      <p:sp>
        <p:nvSpPr>
          <p:cNvPr id="9" name="Slide Number Placeholder 8"/>
          <p:cNvSpPr>
            <a:spLocks noGrp="1"/>
          </p:cNvSpPr>
          <p:nvPr>
            <p:ph type="sldNum" sz="quarter" idx="12"/>
          </p:nvPr>
        </p:nvSpPr>
        <p:spPr/>
        <p:txBody>
          <a:bodyPr/>
          <a:lstStyle/>
          <a:p>
            <a:fld id="{5FEE4CC9-A1F5-4BDD-92B6-5514AD36A118}" type="slidenum">
              <a:rPr lang="en-US" sz="1600" smtClean="0">
                <a:latin typeface="Zr" pitchFamily="2" charset="2"/>
              </a:rPr>
              <a:pPr/>
              <a:t>5</a:t>
            </a:fld>
            <a:endParaRPr lang="en-US" sz="1600" dirty="0">
              <a:latin typeface="Zr" pitchFamily="2" charset="2"/>
            </a:endParaRPr>
          </a:p>
        </p:txBody>
      </p:sp>
    </p:spTree>
    <p:extLst>
      <p:ext uri="{BB962C8B-B14F-4D97-AF65-F5344CB8AC3E}">
        <p14:creationId xmlns:p14="http://schemas.microsoft.com/office/powerpoint/2010/main" val="1379131450"/>
      </p:ext>
    </p:extLst>
  </p:cSld>
  <p:clrMapOvr>
    <a:masterClrMapping/>
  </p:clrMapOvr>
  <mc:AlternateContent xmlns:mc="http://schemas.openxmlformats.org/markup-compatibility/2006" xmlns:p14="http://schemas.microsoft.com/office/powerpoint/2010/main">
    <mc:Choice Requires="p14">
      <p:transition spd="slow" p14:dur="3500" advTm="5000">
        <p:circle/>
      </p:transition>
    </mc:Choice>
    <mc:Fallback xmlns="">
      <p:transition spd="slow" advTm="5000">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sp>
        <p:nvSpPr>
          <p:cNvPr id="2" name="Title 1"/>
          <p:cNvSpPr>
            <a:spLocks noGrp="1"/>
          </p:cNvSpPr>
          <p:nvPr>
            <p:ph type="title"/>
          </p:nvPr>
        </p:nvSpPr>
        <p:spPr>
          <a:xfrm>
            <a:off x="457200" y="629816"/>
            <a:ext cx="8229600" cy="1143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a-I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امام خامنه‏اي </a:t>
            </a:r>
            <a:r>
              <a:rPr lang="fa-IR" sz="20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(حفظه الله)</a:t>
            </a:r>
            <a:endParaRPr lang="en-US" sz="20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endParaRPr>
          </a:p>
        </p:txBody>
      </p:sp>
      <p:sp>
        <p:nvSpPr>
          <p:cNvPr id="3" name="Content Placeholder 2"/>
          <p:cNvSpPr>
            <a:spLocks noGrp="1"/>
          </p:cNvSpPr>
          <p:nvPr>
            <p:ph idx="1"/>
          </p:nvPr>
        </p:nvSpPr>
        <p:spPr>
          <a:xfrm>
            <a:off x="457201" y="1600200"/>
            <a:ext cx="7715200" cy="4709160"/>
          </a:xfrm>
        </p:spPr>
        <p:txBody>
          <a:bodyPr numCol="1">
            <a:normAutofit/>
          </a:bodyPr>
          <a:lstStyle/>
          <a:p>
            <a:pPr algn="just" rtl="1"/>
            <a:r>
              <a:rPr lang="ar-SA"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a:t>
            </a:r>
            <a:r>
              <a:rPr lang="ar-SA" sz="32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سياست تحديد نسل در يك برهه‌اى از زمان درست بود؛ يك اهدافى هم برايش معين كردند. آنطورى كه افراد متخصص و عالم و كارشناسان علمىِ اين قسمت تحقيق و بررسى كردند و گزارش دادند، ما در سال 71 به همان مقاصدى كه از تحديد نسل وجود داشت، رسيديم. از سال 71 به اين طرف، بايد سياست را تغيير </a:t>
            </a:r>
            <a:r>
              <a:rPr lang="ar-SA"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مي</a:t>
            </a:r>
            <a:r>
              <a:rPr lang="fa-IR"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 </a:t>
            </a:r>
            <a:r>
              <a:rPr lang="ar-SA"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داديم</a:t>
            </a:r>
            <a:r>
              <a:rPr lang="ar-SA" sz="32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 خطا كرديم، تغيير نداديم. امروز بايد اين خطا را جبران كنيم</a:t>
            </a:r>
            <a:r>
              <a:rPr lang="fa-IR"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a:t>
            </a:r>
          </a:p>
          <a:p>
            <a:pPr marL="137160" indent="0" algn="just" rtl="1">
              <a:buNone/>
            </a:pPr>
            <a:r>
              <a:rPr lang="fa-IR"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(دیدار </a:t>
            </a:r>
            <a:r>
              <a:rPr lang="fa-IR" sz="18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rPr>
              <a:t>مسوولان و كارگزاران نظام  3/5/1391)</a:t>
            </a:r>
            <a:endParaRPr lang="en-US" sz="18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Lotus" pitchFamily="2" charset="-78"/>
            </a:endParaRPr>
          </a:p>
          <a:p>
            <a:pPr algn="just">
              <a:buNone/>
            </a:pPr>
            <a:endParaRPr lang="en-US" b="1" dirty="0">
              <a:effectLst>
                <a:outerShdw blurRad="38100" dist="38100" dir="2700000" algn="tl">
                  <a:srgbClr val="000000">
                    <a:alpha val="43137"/>
                  </a:srgbClr>
                </a:outerShdw>
              </a:effectLst>
              <a:cs typeface="B Lotus" pitchFamily="2" charset="-78"/>
            </a:endParaRPr>
          </a:p>
        </p:txBody>
      </p:sp>
      <p:pic>
        <p:nvPicPr>
          <p:cNvPr id="6" name="Picture 5" descr="0tobenvis.com (123).jpg"/>
          <p:cNvPicPr>
            <a:picLocks noChangeAspect="1"/>
          </p:cNvPicPr>
          <p:nvPr/>
        </p:nvPicPr>
        <p:blipFill>
          <a:blip r:embed="rId3" cstate="print"/>
          <a:stretch>
            <a:fillRect/>
          </a:stretch>
        </p:blipFill>
        <p:spPr>
          <a:xfrm>
            <a:off x="7524328" y="-1"/>
            <a:ext cx="1619672" cy="2250249"/>
          </a:xfrm>
          <a:prstGeom prst="rect">
            <a:avLst/>
          </a:prstGeom>
          <a:ln>
            <a:noFill/>
          </a:ln>
          <a:effectLst>
            <a:softEdge rad="112500"/>
          </a:effectLst>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a:ln>
            <a:solidFill>
              <a:schemeClr val="tx1"/>
            </a:solidFill>
          </a:ln>
        </p:spPr>
      </p:pic>
      <p:sp>
        <p:nvSpPr>
          <p:cNvPr id="2" name="Title 1"/>
          <p:cNvSpPr>
            <a:spLocks noGrp="1"/>
          </p:cNvSpPr>
          <p:nvPr>
            <p:ph type="title"/>
          </p:nvPr>
        </p:nvSpPr>
        <p:spPr>
          <a:xfrm>
            <a:off x="467544" y="0"/>
            <a:ext cx="7992888" cy="836712"/>
          </a:xfrm>
          <a:noFill/>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a-IR"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      حضرت </a:t>
            </a:r>
            <a:r>
              <a:rPr lang="fa-I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آیت الله العظمی مکارم شیرازی </a:t>
            </a:r>
            <a:r>
              <a:rPr lang="fa-IR" sz="2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حفظه الله</a:t>
            </a:r>
            <a:r>
              <a:rPr lang="en-US" sz="2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 </a:t>
            </a:r>
            <a:endParaRPr lang="en-US"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endParaRPr>
          </a:p>
        </p:txBody>
      </p:sp>
      <p:sp>
        <p:nvSpPr>
          <p:cNvPr id="3" name="Content Placeholder 2"/>
          <p:cNvSpPr>
            <a:spLocks noGrp="1"/>
          </p:cNvSpPr>
          <p:nvPr>
            <p:ph idx="1"/>
          </p:nvPr>
        </p:nvSpPr>
        <p:spPr>
          <a:xfrm>
            <a:off x="457201" y="764704"/>
            <a:ext cx="8053386" cy="5544656"/>
          </a:xfrm>
        </p:spPr>
        <p:txBody>
          <a:bodyPr>
            <a:noAutofit/>
          </a:bodyPr>
          <a:lstStyle/>
          <a:p>
            <a:pPr algn="just" rtl="1"/>
            <a:r>
              <a:rPr lang="fa-IR" sz="2400" b="1" dirty="0" smtClean="0">
                <a:solidFill>
                  <a:srgbClr val="FF0000"/>
                </a:solidFill>
                <a:effectLst>
                  <a:outerShdw blurRad="38100" dist="38100" dir="2700000" algn="tl">
                    <a:srgbClr val="000000">
                      <a:alpha val="43137"/>
                    </a:srgbClr>
                  </a:outerShdw>
                </a:effectLst>
                <a:cs typeface="B Lotus" pitchFamily="2" charset="-78"/>
              </a:rPr>
              <a:t>استفتاء</a:t>
            </a:r>
            <a:r>
              <a:rPr lang="fa-IR" sz="2400" b="1" dirty="0" smtClean="0">
                <a:effectLst>
                  <a:outerShdw blurRad="38100" dist="38100" dir="2700000" algn="tl">
                    <a:srgbClr val="000000">
                      <a:alpha val="43137"/>
                    </a:srgbClr>
                  </a:outerShdw>
                </a:effectLst>
                <a:cs typeface="B Lotus" pitchFamily="2" charset="-78"/>
              </a:rPr>
              <a:t>:</a:t>
            </a:r>
            <a:r>
              <a:rPr lang="en-US" sz="2400" b="1" dirty="0" smtClean="0">
                <a:effectLst>
                  <a:outerShdw blurRad="38100" dist="38100" dir="2700000" algn="tl">
                    <a:srgbClr val="000000">
                      <a:alpha val="43137"/>
                    </a:srgbClr>
                  </a:outerShdw>
                </a:effectLst>
                <a:cs typeface="B Lotus" pitchFamily="2" charset="-78"/>
              </a:rPr>
              <a:t> </a:t>
            </a:r>
            <a:r>
              <a:rPr lang="fa-IR" sz="2400" b="1" dirty="0" smtClean="0">
                <a:effectLst>
                  <a:outerShdw blurRad="38100" dist="38100" dir="2700000" algn="tl">
                    <a:srgbClr val="000000">
                      <a:alpha val="43137"/>
                    </a:srgbClr>
                  </a:outerShdw>
                </a:effectLst>
                <a:cs typeface="B Lotus" pitchFamily="2" charset="-78"/>
              </a:rPr>
              <a:t>در وضعیت کنونی با توجه به سوء استفاده مشرکان و مخالفان      اهل‌بیت‌(ع) از طرح کنترل جمعیت، وظیفه دولتمردان، رسانه‌ها، مطبوعات، اساتید حوزه و دانشگاه، نویسندگان و گویندگان و تمام ارادتمندان مکتب امیرالمومنین‌(ع) و فرزندان معصوم (ع) ایشان و پیروان ولایت فقیه که ادامه ولایت امیرالمومنین‌(ع) است به منظور تحکیم بنیان خانواده‌ها و حفظ بافت سیاسی و اجتماعی کشور امیرالمومنین‌(ع) چیست؟</a:t>
            </a:r>
            <a:endParaRPr lang="en-US" sz="2400" b="1" dirty="0" smtClean="0">
              <a:effectLst>
                <a:outerShdw blurRad="38100" dist="38100" dir="2700000" algn="tl">
                  <a:srgbClr val="000000">
                    <a:alpha val="43137"/>
                  </a:srgbClr>
                </a:outerShdw>
              </a:effectLst>
              <a:cs typeface="B Lotus" pitchFamily="2" charset="-78"/>
            </a:endParaRPr>
          </a:p>
          <a:p>
            <a:pPr marL="137160" indent="0" algn="just" rtl="1">
              <a:buNone/>
            </a:pPr>
            <a:r>
              <a:rPr lang="fa-IR" sz="2400" b="1" dirty="0" smtClean="0">
                <a:solidFill>
                  <a:srgbClr val="FFFF00"/>
                </a:solidFill>
                <a:effectLst>
                  <a:outerShdw blurRad="38100" dist="38100" dir="2700000" algn="tl">
                    <a:srgbClr val="000000">
                      <a:alpha val="43137"/>
                    </a:srgbClr>
                  </a:outerShdw>
                </a:effectLst>
                <a:cs typeface="B Lotus" pitchFamily="2" charset="-78"/>
              </a:rPr>
              <a:t>«در تمام مواردی که کنترل موالید سبب تغییر بافت جمعیت و ضربه زدن به مبانی مکتب اهل بیت علیهم السلام می شود همه وظیفه دارند در حد توان خود جلوی این معضل را بگیرند». </a:t>
            </a:r>
          </a:p>
          <a:p>
            <a:pPr marL="137160" indent="0" algn="just" rtl="1">
              <a:buNone/>
            </a:pPr>
            <a:r>
              <a:rPr lang="fa-IR" sz="1400" b="1" dirty="0" smtClean="0">
                <a:effectLst>
                  <a:outerShdw blurRad="38100" dist="38100" dir="2700000" algn="tl">
                    <a:srgbClr val="000000">
                      <a:alpha val="43137"/>
                    </a:srgbClr>
                  </a:outerShdw>
                </a:effectLst>
                <a:cs typeface="B Lotus" pitchFamily="2" charset="-78"/>
              </a:rPr>
              <a:t>( خبرگزاری حوزه، 2/8/91 ، شماره خبر: ٣٠٤٠٩٦)</a:t>
            </a:r>
            <a:endParaRPr lang="fa-IR" sz="1800" b="1" dirty="0" smtClean="0">
              <a:solidFill>
                <a:srgbClr val="FFFF00"/>
              </a:solidFill>
              <a:effectLst>
                <a:outerShdw blurRad="38100" dist="38100" dir="2700000" algn="tl">
                  <a:srgbClr val="000000">
                    <a:alpha val="43137"/>
                  </a:srgbClr>
                </a:outerShdw>
              </a:effectLst>
              <a:cs typeface="B Lotus" pitchFamily="2" charset="-78"/>
            </a:endParaRPr>
          </a:p>
          <a:p>
            <a:pPr marL="137160" indent="0" algn="ctr" rtl="1">
              <a:buNone/>
            </a:pPr>
            <a:r>
              <a:rPr lang="ar-SA" sz="2400" b="1" dirty="0" smtClean="0">
                <a:solidFill>
                  <a:srgbClr val="FFFF00"/>
                </a:solidFill>
                <a:effectLst>
                  <a:outerShdw blurRad="38100" dist="38100" dir="2700000" algn="tl">
                    <a:srgbClr val="000000">
                      <a:alpha val="43137"/>
                    </a:srgbClr>
                  </a:outerShdw>
                </a:effectLst>
                <a:cs typeface="B Lotus" pitchFamily="2" charset="-78"/>
              </a:rPr>
              <a:t>در صورتی که اهل خبره و کارشناسان متدین، مسئله کنترل و محدود ساختن موالید را یک ضرورت اجتماعی تشخیص دهند، شرعا می توان به طور موقت با آن موافقت کرد و یا در صورت لزوم به طور حساب شده </a:t>
            </a:r>
            <a:endParaRPr lang="fa-IR" sz="2400" b="1" dirty="0" smtClean="0">
              <a:solidFill>
                <a:srgbClr val="FFFF00"/>
              </a:solidFill>
              <a:effectLst>
                <a:outerShdw blurRad="38100" dist="38100" dir="2700000" algn="tl">
                  <a:srgbClr val="000000">
                    <a:alpha val="43137"/>
                  </a:srgbClr>
                </a:outerShdw>
              </a:effectLst>
              <a:cs typeface="B Lotus" pitchFamily="2" charset="-78"/>
            </a:endParaRPr>
          </a:p>
          <a:p>
            <a:pPr marL="137160" indent="0" algn="ctr" rtl="1">
              <a:buNone/>
            </a:pPr>
            <a:r>
              <a:rPr lang="ar-SA" sz="2400" b="1" dirty="0" smtClean="0">
                <a:solidFill>
                  <a:srgbClr val="FFFF00"/>
                </a:solidFill>
                <a:effectLst>
                  <a:outerShdw blurRad="38100" dist="38100" dir="2700000" algn="tl">
                    <a:srgbClr val="000000">
                      <a:alpha val="43137"/>
                    </a:srgbClr>
                  </a:outerShdw>
                </a:effectLst>
                <a:cs typeface="B Lotus" pitchFamily="2" charset="-78"/>
              </a:rPr>
              <a:t>ازآن تبلیغ نمود</a:t>
            </a:r>
            <a:r>
              <a:rPr lang="fa-IR" sz="2400" b="1" dirty="0" smtClean="0">
                <a:solidFill>
                  <a:srgbClr val="FFFF00"/>
                </a:solidFill>
                <a:effectLst>
                  <a:outerShdw blurRad="38100" dist="38100" dir="2700000" algn="tl">
                    <a:srgbClr val="000000">
                      <a:alpha val="43137"/>
                    </a:srgbClr>
                  </a:outerShdw>
                </a:effectLst>
                <a:cs typeface="B Lotus" pitchFamily="2" charset="-78"/>
              </a:rPr>
              <a:t>.</a:t>
            </a:r>
            <a:endParaRPr lang="en-US" sz="2400" b="1" dirty="0" smtClean="0">
              <a:solidFill>
                <a:srgbClr val="FFFF00"/>
              </a:solidFill>
              <a:effectLst>
                <a:outerShdw blurRad="38100" dist="38100" dir="2700000" algn="tl">
                  <a:srgbClr val="000000">
                    <a:alpha val="43137"/>
                  </a:srgbClr>
                </a:outerShdw>
              </a:effectLst>
              <a:cs typeface="B Lotus" pitchFamily="2" charset="-78"/>
            </a:endParaRPr>
          </a:p>
          <a:p>
            <a:pPr algn="just">
              <a:buNone/>
            </a:pPr>
            <a:endParaRPr lang="en-US" sz="2400" dirty="0">
              <a:cs typeface="B Lotus" pitchFamily="2" charset="-78"/>
            </a:endParaRPr>
          </a:p>
        </p:txBody>
      </p:sp>
      <p:pic>
        <p:nvPicPr>
          <p:cNvPr id="18434" name="Picture 2" descr="http://ensafnews.com/media/news/0/80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7175" y="68644"/>
            <a:ext cx="1266825"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a:ln>
            <a:solidFill>
              <a:schemeClr val="tx1"/>
            </a:solidFill>
          </a:ln>
        </p:spPr>
      </p:pic>
      <p:sp>
        <p:nvSpPr>
          <p:cNvPr id="2" name="Title 1"/>
          <p:cNvSpPr>
            <a:spLocks noGrp="1"/>
          </p:cNvSpPr>
          <p:nvPr>
            <p:ph type="title"/>
          </p:nvPr>
        </p:nvSpPr>
        <p:spPr>
          <a:xfrm>
            <a:off x="86816" y="44624"/>
            <a:ext cx="82296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a-I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حضرت آیت الله العظمی صافی گلپایگانی </a:t>
            </a:r>
            <a:r>
              <a:rPr lang="fa-IR" sz="20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حفظه الله</a:t>
            </a:r>
            <a:r>
              <a:rPr lang="en-US" sz="20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 </a:t>
            </a:r>
            <a: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457200" y="764704"/>
            <a:ext cx="7452000" cy="5508000"/>
          </a:xfrm>
        </p:spPr>
        <p:txBody>
          <a:bodyPr>
            <a:normAutofit fontScale="92500" lnSpcReduction="20000"/>
          </a:bodyPr>
          <a:lstStyle/>
          <a:p>
            <a:pPr marL="137160" indent="0" algn="just" rtl="1">
              <a:buNone/>
            </a:pPr>
            <a:r>
              <a:rPr lang="fa-IR" b="1" dirty="0" smtClean="0">
                <a:solidFill>
                  <a:srgbClr val="FF0000"/>
                </a:solidFill>
                <a:effectLst>
                  <a:outerShdw blurRad="38100" dist="38100" dir="2700000" algn="tl">
                    <a:srgbClr val="000000">
                      <a:alpha val="43137"/>
                    </a:srgbClr>
                  </a:outerShdw>
                </a:effectLst>
                <a:cs typeface="B Lotus" pitchFamily="2" charset="-78"/>
              </a:rPr>
              <a:t> استفتاء</a:t>
            </a:r>
            <a:r>
              <a:rPr lang="fa-IR" b="1" dirty="0" smtClean="0">
                <a:effectLst>
                  <a:outerShdw blurRad="38100" dist="38100" dir="2700000" algn="tl">
                    <a:srgbClr val="000000">
                      <a:alpha val="43137"/>
                    </a:srgbClr>
                  </a:outerShdw>
                </a:effectLst>
                <a:cs typeface="B Lotus" pitchFamily="2" charset="-78"/>
              </a:rPr>
              <a:t>:</a:t>
            </a:r>
            <a:r>
              <a:rPr lang="en-US" b="1" dirty="0" smtClean="0">
                <a:effectLst>
                  <a:outerShdw blurRad="38100" dist="38100" dir="2700000" algn="tl">
                    <a:srgbClr val="000000">
                      <a:alpha val="43137"/>
                    </a:srgbClr>
                  </a:outerShdw>
                </a:effectLst>
                <a:cs typeface="B Lotus" pitchFamily="2" charset="-78"/>
              </a:rPr>
              <a:t> </a:t>
            </a:r>
            <a:r>
              <a:rPr lang="fa-IR" b="1" dirty="0" smtClean="0">
                <a:effectLst>
                  <a:outerShdw blurRad="38100" dist="38100" dir="2700000" algn="tl">
                    <a:srgbClr val="000000">
                      <a:alpha val="43137"/>
                    </a:srgbClr>
                  </a:outerShdw>
                </a:effectLst>
                <a:cs typeface="B Lotus" pitchFamily="2" charset="-78"/>
              </a:rPr>
              <a:t>در وضعیت کنونی با توجه به سوء استفاده مشرکان و مخالفان اهل‌بیت‌(ع) از طرح کنترل جمعیت، وظیفه دولتمردان، رسانه‌ها، مطبوعات، اساتید حوزه و دانشگاه، نویسندگان و گویندگان و تمام ارادتمندان مکتب امیرالمومنین‌(ع) و فرزندان معصوم (ع) ایشان و پیروان ولایت فقیه که ادامه ولایت امیرالمومنین‌(ع) است به منظور تحکیم بنیان خانواده‌ها و حفظ بافت سیاسی و اجتماعی کشور امیرالمومنین‌(ع) چیست؟</a:t>
            </a:r>
            <a:endParaRPr lang="en-US" b="1" dirty="0" smtClean="0">
              <a:effectLst>
                <a:outerShdw blurRad="38100" dist="38100" dir="2700000" algn="tl">
                  <a:srgbClr val="000000">
                    <a:alpha val="43137"/>
                  </a:srgbClr>
                </a:outerShdw>
              </a:effectLst>
              <a:cs typeface="B Lotus" pitchFamily="2" charset="-78"/>
            </a:endParaRPr>
          </a:p>
          <a:p>
            <a:pPr marL="137160" indent="0" algn="just" rtl="1">
              <a:buNone/>
            </a:pPr>
            <a:r>
              <a:rPr lang="fa-IR" dirty="0" smtClean="0">
                <a:cs typeface="B Lotus" pitchFamily="2" charset="-78"/>
              </a:rPr>
              <a:t>«</a:t>
            </a:r>
            <a:r>
              <a:rPr lang="fa-IR" b="1" dirty="0" smtClean="0">
                <a:solidFill>
                  <a:srgbClr val="FFFF00"/>
                </a:solidFill>
                <a:effectLst>
                  <a:outerShdw blurRad="38100" dist="38100" dir="2700000" algn="tl">
                    <a:srgbClr val="000000">
                      <a:alpha val="43137"/>
                    </a:srgbClr>
                  </a:outerShdw>
                </a:effectLst>
                <a:cs typeface="B Lotus" pitchFamily="2" charset="-78"/>
              </a:rPr>
              <a:t>در اسلام و تعالیم سازنده آن که همه جوانب حیات بشر را شامل است،‌ داشتن اولاد و فرزندان متعدد مورد تشویق و ترغیب است و تا حدی تاکید شده است که حضرت رسول اکرم‌(ص) به کثرت امت خود بر امم دیگر مباهاتی می‌فرماید؛ ثواب‌هایی که در تولید مثل و تربیت اولاد برای پدر و مادر مقرر شده است، به قدری جالب و عظیم است که سزاوار نیست والدین با جلوگیری در بارداری، از این همه ثواب خود را محروم سازند و آن را کنترل نمایند. والله العالم»». </a:t>
            </a:r>
          </a:p>
          <a:p>
            <a:pPr algn="r" rtl="1">
              <a:buNone/>
            </a:pPr>
            <a:r>
              <a:rPr lang="fa-IR" sz="2200" dirty="0" smtClean="0">
                <a:cs typeface="B Lotus" pitchFamily="2" charset="-78"/>
              </a:rPr>
              <a:t>                  </a:t>
            </a:r>
            <a:r>
              <a:rPr lang="fa-IR" sz="1500" dirty="0" smtClean="0">
                <a:cs typeface="B Lotus" pitchFamily="2" charset="-78"/>
              </a:rPr>
              <a:t>( خبرگزاری حوزه، 2/8/91 ، شماره خبر: ٣٠٤٠٩٦)</a:t>
            </a:r>
            <a:endParaRPr lang="en-US" sz="1500" dirty="0" smtClean="0">
              <a:cs typeface="B Lotus" pitchFamily="2" charset="-78"/>
            </a:endParaRPr>
          </a:p>
          <a:p>
            <a:pPr algn="just">
              <a:buNone/>
            </a:pPr>
            <a:endParaRPr lang="en-US" dirty="0">
              <a:cs typeface="B Lotus" pitchFamily="2" charset="-78"/>
            </a:endParaRPr>
          </a:p>
        </p:txBody>
      </p:sp>
      <p:pic>
        <p:nvPicPr>
          <p:cNvPr id="17410" name="Picture 2" descr="http://dinomazhab.com/wp-content/uploads/%20%D8%B5%D8%A7%D9%81%DB%8C%20%DA%AF%D9%84%D9%BE%D8%A7%DB%8C%DA%AF%D8%A7%D9%86%DB%8C%20(4).jpg"/>
          <p:cNvPicPr>
            <a:picLocks noChangeAspect="1" noChangeArrowheads="1"/>
          </p:cNvPicPr>
          <p:nvPr/>
        </p:nvPicPr>
        <p:blipFill rotWithShape="1">
          <a:blip r:embed="rId3">
            <a:extLst>
              <a:ext uri="{28A0092B-C50C-407E-A947-70E740481C1C}">
                <a14:useLocalDpi xmlns:a14="http://schemas.microsoft.com/office/drawing/2010/main" val="0"/>
              </a:ext>
            </a:extLst>
          </a:blip>
          <a:srcRect l="12302" t="11440" r="6180" b="20975"/>
          <a:stretch/>
        </p:blipFill>
        <p:spPr bwMode="auto">
          <a:xfrm>
            <a:off x="7740352" y="116632"/>
            <a:ext cx="1368152" cy="1872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a:ln>
            <a:solidFill>
              <a:schemeClr val="tx1"/>
            </a:solidFill>
          </a:ln>
        </p:spPr>
      </p:pic>
      <p:sp>
        <p:nvSpPr>
          <p:cNvPr id="2" name="Title 1"/>
          <p:cNvSpPr>
            <a:spLocks noGrp="1"/>
          </p:cNvSpPr>
          <p:nvPr>
            <p:ph type="title"/>
          </p:nvPr>
        </p:nvSpPr>
        <p:spPr>
          <a:xfrm>
            <a:off x="302840" y="-27384"/>
            <a:ext cx="8229600" cy="1143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rtl="1"/>
            <a:r>
              <a:rPr lang="fa-IR" sz="32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    حضرت آیت </a:t>
            </a:r>
            <a:r>
              <a:rPr lang="fa-IR" sz="32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الله العظمی نوری همدانی </a:t>
            </a:r>
            <a:r>
              <a:rPr lang="fa-IR" sz="20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ea typeface="+mn-ea"/>
                <a:cs typeface="B Titr" pitchFamily="2" charset="-78"/>
              </a:rPr>
              <a:t>حفظه الله</a:t>
            </a:r>
            <a:r>
              <a:rPr lang="en-US" sz="28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28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sz="28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457200" y="764704"/>
            <a:ext cx="7787208" cy="5544656"/>
          </a:xfrm>
        </p:spPr>
        <p:txBody>
          <a:bodyPr>
            <a:noAutofit/>
          </a:bodyPr>
          <a:lstStyle/>
          <a:p>
            <a:pPr algn="just" rtl="1"/>
            <a:r>
              <a:rPr lang="fa-IR" sz="3200" b="1" dirty="0" smtClean="0">
                <a:solidFill>
                  <a:srgbClr val="FF0000"/>
                </a:solidFill>
                <a:effectLst>
                  <a:outerShdw blurRad="38100" dist="38100" dir="2700000" algn="tl">
                    <a:srgbClr val="000000">
                      <a:alpha val="43137"/>
                    </a:srgbClr>
                  </a:outerShdw>
                </a:effectLst>
                <a:cs typeface="B Lotus" pitchFamily="2" charset="-78"/>
              </a:rPr>
              <a:t>استفتاء</a:t>
            </a:r>
            <a:r>
              <a:rPr lang="ar-SA" sz="3200" b="1" dirty="0" smtClean="0">
                <a:effectLst>
                  <a:outerShdw blurRad="38100" dist="38100" dir="2700000" algn="tl">
                    <a:srgbClr val="000000">
                      <a:alpha val="43137"/>
                    </a:srgbClr>
                  </a:outerShdw>
                </a:effectLst>
                <a:cs typeface="B Lotus" pitchFamily="2" charset="-78"/>
              </a:rPr>
              <a:t>: در وضعیت کنونی، با توجه به سوء استفاده </a:t>
            </a:r>
            <a:r>
              <a:rPr lang="fa-IR" sz="3200" b="1" dirty="0" smtClean="0">
                <a:effectLst>
                  <a:outerShdw blurRad="38100" dist="38100" dir="2700000" algn="tl">
                    <a:srgbClr val="000000">
                      <a:alpha val="43137"/>
                    </a:srgbClr>
                  </a:outerShdw>
                </a:effectLst>
                <a:cs typeface="B Lotus" pitchFamily="2" charset="-78"/>
              </a:rPr>
              <a:t>      </a:t>
            </a:r>
            <a:r>
              <a:rPr lang="ar-SA" sz="3200" b="1" dirty="0" smtClean="0">
                <a:effectLst>
                  <a:outerShdw blurRad="38100" dist="38100" dir="2700000" algn="tl">
                    <a:srgbClr val="000000">
                      <a:alpha val="43137"/>
                    </a:srgbClr>
                  </a:outerShdw>
                </a:effectLst>
                <a:cs typeface="B Lotus" pitchFamily="2" charset="-78"/>
              </a:rPr>
              <a:t>مشرکان</a:t>
            </a:r>
            <a:r>
              <a:rPr lang="fa-IR" sz="3200" b="1" dirty="0" smtClean="0">
                <a:effectLst>
                  <a:outerShdw blurRad="38100" dist="38100" dir="2700000" algn="tl">
                    <a:srgbClr val="000000">
                      <a:alpha val="43137"/>
                    </a:srgbClr>
                  </a:outerShdw>
                </a:effectLst>
                <a:cs typeface="B Lotus" pitchFamily="2" charset="-78"/>
              </a:rPr>
              <a:t> </a:t>
            </a:r>
            <a:r>
              <a:rPr lang="ar-SA" sz="3200" b="1" dirty="0" smtClean="0">
                <a:effectLst>
                  <a:outerShdw blurRad="38100" dist="38100" dir="2700000" algn="tl">
                    <a:srgbClr val="000000">
                      <a:alpha val="43137"/>
                    </a:srgbClr>
                  </a:outerShdw>
                </a:effectLst>
                <a:cs typeface="B Lotus" pitchFamily="2" charset="-78"/>
              </a:rPr>
              <a:t>و مخالفان اهل بیت علیهم السلام، از طرح کنترل جمعیت، وظیفه دولتمردان، و متدینین و... به منظور تحکیم بنیان خانواده ها و حفظ بافت سیاسی و اجتماعی کشور امیرالمومنین علیه السلام چیست؟</a:t>
            </a:r>
            <a:endParaRPr lang="fa-IR" sz="3200" dirty="0" smtClean="0">
              <a:cs typeface="B Lotus" pitchFamily="2" charset="-78"/>
            </a:endParaRPr>
          </a:p>
          <a:p>
            <a:pPr marL="137160" indent="0" algn="just" rtl="1">
              <a:buNone/>
            </a:pPr>
            <a:r>
              <a:rPr lang="fa-IR" sz="3200" dirty="0" smtClean="0">
                <a:cs typeface="B Lotus" pitchFamily="2" charset="-78"/>
              </a:rPr>
              <a:t>«</a:t>
            </a:r>
            <a:r>
              <a:rPr lang="ar-SA" sz="3200" b="1" dirty="0" smtClean="0">
                <a:solidFill>
                  <a:srgbClr val="FFFF00"/>
                </a:solidFill>
                <a:effectLst>
                  <a:outerShdw blurRad="38100" dist="38100" dir="2700000" algn="tl">
                    <a:srgbClr val="000000">
                      <a:alpha val="43137"/>
                    </a:srgbClr>
                  </a:outerShdw>
                </a:effectLst>
                <a:cs typeface="B Lotus" pitchFamily="2" charset="-78"/>
              </a:rPr>
              <a:t>در چنین شرایطی وظیفه پیروان اهل بیت علیهم السلام این است که با رعایت موازین شرعی و مقررات حکومت اسلامی، از امکانات خود استفاده نمایند و اجازه ندهند چنین امری واقع شود و مسئولان و رسانه ها و دانشمندان وظیفه دارند مردم را آگاه نمایند و خطر آن را برای مردم توضیح دهند».</a:t>
            </a:r>
            <a:endParaRPr lang="en-US" sz="3200" b="1" dirty="0">
              <a:solidFill>
                <a:srgbClr val="FFFF00"/>
              </a:solidFill>
              <a:effectLst>
                <a:outerShdw blurRad="38100" dist="38100" dir="2700000" algn="tl">
                  <a:srgbClr val="000000">
                    <a:alpha val="43137"/>
                  </a:srgbClr>
                </a:outerShdw>
              </a:effectLst>
              <a:cs typeface="B Lotus" pitchFamily="2" charset="-78"/>
            </a:endParaRPr>
          </a:p>
        </p:txBody>
      </p:sp>
      <p:pic>
        <p:nvPicPr>
          <p:cNvPr id="16386" name="Picture 2" descr="http://bayanbox.ir/id/2010370032484525513?view"/>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29" t="2725" r="12233" b="30242"/>
          <a:stretch/>
        </p:blipFill>
        <p:spPr bwMode="auto">
          <a:xfrm flipH="1">
            <a:off x="7740350" y="260648"/>
            <a:ext cx="1403649" cy="16910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7037</TotalTime>
  <Words>5437</Words>
  <Application>Microsoft Office PowerPoint</Application>
  <PresentationFormat>On-screen Show (4:3)</PresentationFormat>
  <Paragraphs>185</Paragraphs>
  <Slides>42</Slides>
  <Notes>1</Notes>
  <HiddenSlides>0</HiddenSlides>
  <MMClips>1</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Apex</vt:lpstr>
      <vt:lpstr>کنترل جمعیت از دیدگاه مراجع و علما  حضرت امام خميني قدس سره</vt:lpstr>
      <vt:lpstr>نگاه اسلام به جمعيت  (قرآن، حديث، فقه) </vt:lpstr>
      <vt:lpstr>PowerPoint Presentation</vt:lpstr>
      <vt:lpstr>PowerPoint Presentation</vt:lpstr>
      <vt:lpstr>PowerPoint Presentation</vt:lpstr>
      <vt:lpstr>امام خامنه‏اي (حفظه الله)</vt:lpstr>
      <vt:lpstr>      حضرت آیت الله العظمی مکارم شیرازی حفظه الله </vt:lpstr>
      <vt:lpstr>حضرت آیت الله العظمی صافی گلپایگانی حفظه الله  </vt:lpstr>
      <vt:lpstr>    حضرت آیت الله العظمی نوری همدانی حفظه الله </vt:lpstr>
      <vt:lpstr>حضرت آیت الله العظمی جعفر سبحانی حفظه الله  </vt:lpstr>
      <vt:lpstr>حضرت علامه محمدتقی مصباح یزدی حفظه الله </vt:lpstr>
      <vt:lpstr>بررسی آیات افزایش نسل</vt:lpstr>
      <vt:lpstr>وَلاَ تَقْتُلُواْ أَوْلادَكُمْ خَشْيَةَ إِمْلاقٍ نَّحْنُ نَرْزُقُهُمْ وَإِيَّاكُم إنَّ قَتْلَهُمْ كَانَ خِطْءًا كَبِيرًا(اسراء/31) و از بيم تنگدستى فرزندان خود را مكشيد ماييم كه به آنها و شما روزى مى ‏بخشيم آرى كشتن آنان همواره خطايى بزرگ است  </vt:lpstr>
      <vt:lpstr>PowerPoint Presentation</vt:lpstr>
      <vt:lpstr>وَ ما مِنْ دَابَّةٍ فِي الْأَرْضِ إِلاَّ عَلَى اللَّهِ رِزْقُها وَ يَعْلَمُ مُسْتَقَرَّها وَ مُسْتَوْدَعَها كُلٌّ في‏ كِتابٍ مُبينٍ (هود/6) هيچ جنبنده‏اى در روى زمين نيست، جز آنكه روزى او بر عهده خداست، و موضع و مكانش را مى‏داند، زيرا همه در كتاب مبين آمده است.</vt:lpstr>
      <vt:lpstr>وَیُمْدِدْکُمْ بِأَمْوَالٍ وَبَنِینَ وَیَجْعَلْ لَکُمْ جَنَّاتٍ وَیَجْعَلْ لَکُمْ أَنْهَارًا.( نوح / 12) و شما را با اموال و فرزندان فراوان کمک کند و باغهاى سرسبز و نهرهاى جارى در اختیارتان قرار دهد.</vt:lpstr>
      <vt:lpstr>وَ اللَّهُ جَعَلَ لَكُمْ مِنْ أَنْفُسِكُمْ أَزْواجاً وَ جَعَلَ لَكُمْ مِنْ أَزْواجِكُمْ بَنينَ وَ حَفَدَةً وَ رَزَقَكُمْ مِنَ الطَّيِّباتِ أَ فَبِالْباطِلِ يُؤْمِنُونَ وَ بِنِعْمَتِ اللَّهِ هُمْ يَكْفُرُونَ (نور/72)  خدا براى شما از ميان خودتان همسرانى قرار داد و از همسرانتان فرزندان و فرزندزادگان پديد آورد و از چيزهاى خوش و پاك روزيتان داد. آيا هنوز به باطل ايمان مى‏آورند و نعمت خدا را كفران مى‏كنند</vt:lpstr>
      <vt:lpstr>بررسی احادیث  افزایش نسل</vt:lpstr>
      <vt:lpstr>أَبَاعَبْدِ اللَّهِ (ع) قَالَ: إِنَّ رَسُولَ اللَّهِ (ص) قَالَ: تَزَوَّجُوا فَإِنِّي مُكَاثِرٌ بِكُمُ الْأُمَمَ غَداً فِي الْقِيَامَةِ حَتَّى إِنَّ السِّقْطَ يَجِي‏ءُ مُحْبَنْطِئاً عَلَى بَابِ الْجَنَّةِ - فَيُقَالُ لَهُ ادْخُلِ الْجَنَّةَ - فَيَقُولُ لَا حَتَّى يَدْخُلَ أَبَوَايَ الْجَنَّةَ قَبْلِي.  وسائل الشيعة، ج‏20، ص: 14</vt:lpstr>
      <vt:lpstr>عن عَلِيٍّ ع فِي حَدِيثِ الْأَرْبَعِمِائَةِ قَالَ: تَزَوَّجُوا فَإِنَّ التَّزْوِيجَ سُنَّةُ رَسُولِ اللَّهِ ص فَإِنَّهُ كَانَ يَقُولُ مَنْ كَانَ يُحِبُّ أَنْ يَتَّبِعَ سُنَّتِي فَإِنَّ مِنْ سُنَّتِيَ التَّزْوِيجَ وَ اطْلُبُوا الْوَلَدَ فَإِنِّي مُكَاثِرٌ بِكُمُ الْأُمَمَ غَداً وَ تَوَقَّوْا عَلَى أَوْلَادِكُمْ مِنْ لَبَنِ الْبَغِيِّ مِنَ النِّسَاءِ وَ الْمَجْنُونَةِ فَإِنَّ اللَّبَنَ يُعْدِي.  وسائل‏الشيعة ج : 20  ص :  15</vt:lpstr>
      <vt:lpstr>أَبِاعَبْدِ اللَّهِ (ع) قَالَ: لَمَّا لَقِيَ يُوسُفُ (ع) أَخَاهُ قَالَ يَا أَخِي كَيْفَ اسْتَطَعْتَ أَنْ تَزَوَّجَ النِّسَاءَ بَعْدِي فَقَالَ إِنَّ أَبِي أَمَرَنِي فَقَالَ إِنِ اسْتَطَعْتَ أَنْ تَكُونَ لَكَ ذُرِّيَّةٌ تُثْقِلُ الْأَرْضَ بِالتَّسْبِيحِ فَافْعَلْ. الکافی ج6 ص 2 ح 4 - وسائل الشيعة، ج‏20، ص: 16</vt:lpstr>
      <vt:lpstr>عَنْ بَكْرِ بْنِ صَالِحٍ قَالَ: كَتَبْتُ إِلَى أَبِي الْحَسَنِ (ع) إِنِّي أَحْبَبْتُ‏ طَلَبَ الْوَلَدِ مُنْذُ خَمْسِ سِنِينَ وَ ذَلِكَ أَنَّ أَهْلِي كَرِهَتْ ذَلِكَ وَ قَالَتْ إِنَّهُ يَشْتَدُّ عَلَيَّ تَرْبِيَتُهُمْ لِقِلَّةِ الشَّيْ‏ءِ فَمَا تَرَى؟ فَكَتَبَ إِلَيَّ اطْلُبِ الْوَلَدَ فَإِنَّ اللَّهَ يَرْزُقُهُمْ. وسائل الشيعة ؛ ج‏21 ؛ ص360 و الكافي 6- 3- 7.</vt:lpstr>
      <vt:lpstr>أَبِا عَبْدِ اللَّهِ (ع) قَالَ: قَالَ رَسُولُ اللَّهِ (ص): أَكْثِرُوا الْوَلَدَ أُكَاثِرْ بِكُمُ الْأُمَمَ غَداً. وسائل الشيعة ؛ ج‏21 ؛ ص357 و الكافي 6- 2- 3.</vt:lpstr>
      <vt:lpstr>أَبِا عَبْدِ اللَّهِ (ع) قَالَ: جَاءَ رَجُلٌ إِلَى أَبِي (ع) فَقَالَ لَهُ هَلْ لَكَ مِنْ زَوْجَةٍ قَالَ لَا فَقَالَ أَبِي مَا أُحِبُّ أَنَّ لِيَ الدُّنْيَا وَ مَا فِيهَا وَ إِنِّي بِتُّ لَيْلَةً وَ لَيْسَتْ لِي زَوْجَةٌ ثُمَّ قَالَ الرَّكْعَتَانِ يُصَلِّيهِمَا رَجُلٌ مُتَزَوِّجٌ أَفْضَلُ مِنْ رَجُلٍ أَعْزَبَ يَقُومُ لَيْلَهُ وَ يَصُومُ نَهَارَهُ ثُمَّ أَعْطَاهُ أَبِي سَبْعَةَ دَنَانِيرَ ثُمَّ قَالَ تَزَوَّجْ بِهَذِهِ ثُمَّ قَالَ أَبِي قَالَ رَسُولُ اللَّهِ (ص) اتَّخِذُوا الْأَهْلَ فَإِنَّهُ أَرْزَقُ لَكُمْ. وسائل الشيعة ؛ ج‏20 ؛ ص19 و الكافي 5- 329- 6</vt:lpstr>
      <vt:lpstr>عَنْ جَابِرِ بْنِ عَبْدِ اللَّهِ قَالَ: سَمِعْتُهُ يَقُولُ كُنَّا عِنْدَ النَّبِيِّ ص فَقَالَ إِنَّ خَيْرَ نِسَائِكُمُ الْوَلُودُ الْوَدُودُ الْعَفِيفَةُ الْعَزِيزَةُ فِي أَهْلِهَا الذَّلِيلَةُ مَعَ بَعْلِهَا الْمُتَبَرِّجَةُ مَعَ زَوْجِهَا الْحَصَانُ عَلَى غَيْرِهِ الَّتِي تَسْمَعُ قَوْلَهُ وَ تُطِيعُ أَمْرَهُ وَ إِذَا خَلَا بِهَا بَذَلَتْ لَهُ مَا يُرِيدُ مِنْهَا وَ لَمْ تَبَذَّلْ كَتَبَذُّلِ الرَّجُلِ. وسائل‏الشيعة ج : 20  ص :  29</vt:lpstr>
      <vt:lpstr>أَبِا عَبْدِ اللَّهِ (ع) قَالَ: جَاءَ رَجُلٌ إِلَى رَسُولِ اللَّهِ (ص) فَقَالَ يَا نَبِيَّ اللَّهِ إِنَّ لِي ابْنَةَ عَمٍّ لِي قَدْ رَضِيتُ جَمَالَهَا وَ حُسْنَهَا وَ دِينَهَا وَ لَكِنَّهَا عَاقِرٌ فَقَالَ لَا تَزَوَّجْهَا إِنَّ يُوسُفَ بْنَ يَعْقُوبَ لَقِيَ أَخَاهُ فَقَالَ يَا أَخِي كَيْفَ اسْتَطَعْتَ أَنْ تَزَوَّجَ النِّسَاءَ بَعْدِي فَقَالَ إِنَّ أَبِي أَمَرَنِي فَقَالَ إِنِ اسْتَطَعْتَ أَنْ تَكُونَ لَكَ ذُرِّيَّةٌ تُثْقِلُ الْأَرْضَ بِالتَّسْبِيحِ فَافْعَلْ قَالَ وَ جَاءَ رَجُلٌ مِنَ الْغَدِ إِلَى النَّبِيِّ ص- فَقَالَ لَهُ مِثْلَ ذَلِكَ فَقَالَ لَهُ تَزَوَّجْ سَوْءَاءَ وَلُوداً فَإِنِّي مُكَاثِرٌ بِكُمُ الْأُمَمَ يَوْمَ الْقِيَامَةِ قَالَ فَقُلْتُ لِأَبِي عَبْدِ اللَّهِ ع مَا السَّوْءَاءُ قَالَ الْقَبِيحَةُ. وسائل الشيعة ؛ ج‏20 ؛ ص53 و الكافي 5- 333- 1</vt:lpstr>
      <vt:lpstr>أَبِا عَبْدِ اللَّهِ (ع) قَالَ: إِنَّ فُلَاناً رَجُلٌ سَمَّاهُ قَالَ إِنِّي كُنْتُ زَاهِداً فِي الْوَلَدِ حَتَّى وَقَفْتُ بِعَرَفَةَ فَإِذَا إِلَى جَنْبِي غُلَامٌ شَابٌّ يَدْعُو وَ يَبْكِي وَ يَقُولُ يَا رَبِّ وَالِدَيَّ وَالِدَيَّ فَرَغَّبَنِي فِي الْوَلَدِ حِينَ سَمِعْتُ ذَلِكَ. وسائل‏الشيعة ج : 21  ص :  355 </vt:lpstr>
      <vt:lpstr> مبانی فقهی تغیرات جمعیتی</vt:lpstr>
      <vt:lpstr>اطلاق ادله تکثیر نسل در زمینه افزایش جمعیت روایات زیادی در منابع دینی نقل شده است. در این میان ، برخی از آنها دارای اطلاق و شمول نسبت به شرایط گوناگون است و اختصاص به زمان خاصی ندارد.</vt:lpstr>
      <vt:lpstr>PowerPoint Presentation</vt:lpstr>
      <vt:lpstr>PowerPoint Presentation</vt:lpstr>
      <vt:lpstr>موانع اطلاق برخی اطلاق(فراگیر بودن روایات نسبت به همه زمانها و همه شرایط) مذکور رانسبت به عصر حاضر با ویژگی های نوظهور آن قبول ندارند.</vt:lpstr>
      <vt:lpstr>بررسی</vt:lpstr>
      <vt:lpstr>موانع اطلاق</vt:lpstr>
      <vt:lpstr>روایات معارض</vt:lpstr>
      <vt:lpstr>PowerPoint Presentation</vt:lpstr>
      <vt:lpstr>PowerPoint Presentation</vt:lpstr>
      <vt:lpstr>مقید و مخصص آیا استثنایی برای روایات تکثیر نسل در متون دینی یاد میشود یا نه؟</vt:lpstr>
      <vt:lpstr>برای روشن شدن مطلب و اینکه بین بیان زحمت فرزندان زیاد و فضیلت کثرت اولاد تنافی نیست، به دو نوع روایت در مورد فرزند دختر توجه کنید.</vt:lpstr>
      <vt:lpstr>PowerPoint Presentation</vt:lpstr>
      <vt:lpstr>PowerPoint Presentation</vt:lpstr>
      <vt:lpstr>PowerPoint Presentation</vt:lpstr>
    </vt:vector>
  </TitlesOfParts>
  <Company>PARANDCO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کنترل جمعیت از دیدگاه مراجع و علما</dc:title>
  <dc:creator>PARAND</dc:creator>
  <cp:lastModifiedBy>hamayesh pajoohesh</cp:lastModifiedBy>
  <cp:revision>224</cp:revision>
  <dcterms:created xsi:type="dcterms:W3CDTF">2014-05-05T06:01:17Z</dcterms:created>
  <dcterms:modified xsi:type="dcterms:W3CDTF">2014-12-06T08:45:20Z</dcterms:modified>
</cp:coreProperties>
</file>