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6" r:id="rId1"/>
    <p:sldMasterId id="2147483708" r:id="rId2"/>
    <p:sldMasterId id="2147483720" r:id="rId3"/>
    <p:sldMasterId id="2147483746" r:id="rId4"/>
  </p:sldMasterIdLst>
  <p:notesMasterIdLst>
    <p:notesMasterId r:id="rId63"/>
  </p:notesMasterIdLst>
  <p:sldIdLst>
    <p:sldId id="492" r:id="rId5"/>
    <p:sldId id="490" r:id="rId6"/>
    <p:sldId id="491" r:id="rId7"/>
    <p:sldId id="442" r:id="rId8"/>
    <p:sldId id="404" r:id="rId9"/>
    <p:sldId id="400" r:id="rId10"/>
    <p:sldId id="376" r:id="rId11"/>
    <p:sldId id="375" r:id="rId12"/>
    <p:sldId id="303" r:id="rId13"/>
    <p:sldId id="306" r:id="rId14"/>
    <p:sldId id="307" r:id="rId15"/>
    <p:sldId id="422" r:id="rId16"/>
    <p:sldId id="423" r:id="rId17"/>
    <p:sldId id="386" r:id="rId18"/>
    <p:sldId id="387" r:id="rId19"/>
    <p:sldId id="388" r:id="rId20"/>
    <p:sldId id="389" r:id="rId21"/>
    <p:sldId id="484" r:id="rId22"/>
    <p:sldId id="481" r:id="rId23"/>
    <p:sldId id="445" r:id="rId24"/>
    <p:sldId id="482" r:id="rId25"/>
    <p:sldId id="448" r:id="rId26"/>
    <p:sldId id="450" r:id="rId27"/>
    <p:sldId id="452" r:id="rId28"/>
    <p:sldId id="454" r:id="rId29"/>
    <p:sldId id="456" r:id="rId30"/>
    <p:sldId id="390" r:id="rId31"/>
    <p:sldId id="438" r:id="rId32"/>
    <p:sldId id="439" r:id="rId33"/>
    <p:sldId id="479" r:id="rId34"/>
    <p:sldId id="483" r:id="rId35"/>
    <p:sldId id="393" r:id="rId36"/>
    <p:sldId id="394" r:id="rId37"/>
    <p:sldId id="395" r:id="rId38"/>
    <p:sldId id="485" r:id="rId39"/>
    <p:sldId id="440" r:id="rId40"/>
    <p:sldId id="441" r:id="rId41"/>
    <p:sldId id="460" r:id="rId42"/>
    <p:sldId id="461" r:id="rId43"/>
    <p:sldId id="462" r:id="rId44"/>
    <p:sldId id="477" r:id="rId45"/>
    <p:sldId id="478" r:id="rId46"/>
    <p:sldId id="464" r:id="rId47"/>
    <p:sldId id="465" r:id="rId48"/>
    <p:sldId id="467" r:id="rId49"/>
    <p:sldId id="468" r:id="rId50"/>
    <p:sldId id="469" r:id="rId51"/>
    <p:sldId id="470" r:id="rId52"/>
    <p:sldId id="471" r:id="rId53"/>
    <p:sldId id="472" r:id="rId54"/>
    <p:sldId id="473" r:id="rId55"/>
    <p:sldId id="474" r:id="rId56"/>
    <p:sldId id="475" r:id="rId57"/>
    <p:sldId id="476" r:id="rId58"/>
    <p:sldId id="486" r:id="rId59"/>
    <p:sldId id="487" r:id="rId60"/>
    <p:sldId id="488" r:id="rId61"/>
    <p:sldId id="489" r:id="rId62"/>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84265" autoAdjust="0"/>
    <p:restoredTop sz="84725" autoAdjust="0"/>
  </p:normalViewPr>
  <p:slideViewPr>
    <p:cSldViewPr>
      <p:cViewPr>
        <p:scale>
          <a:sx n="60" d="100"/>
          <a:sy n="60" d="100"/>
        </p:scale>
        <p:origin x="-1422" y="-120"/>
      </p:cViewPr>
      <p:guideLst>
        <p:guide orient="horz" pos="2160"/>
        <p:guide pos="2880"/>
      </p:guideLst>
    </p:cSldViewPr>
  </p:slideViewPr>
  <p:notesTextViewPr>
    <p:cViewPr>
      <p:scale>
        <a:sx n="1" d="1"/>
        <a:sy n="1" d="1"/>
      </p:scale>
      <p:origin x="0" y="0"/>
    </p:cViewPr>
  </p:notesTextViewPr>
  <p:sorterViewPr>
    <p:cViewPr>
      <p:scale>
        <a:sx n="100" d="100"/>
        <a:sy n="100" d="100"/>
      </p:scale>
      <p:origin x="0" y="2160"/>
    </p:cViewPr>
  </p:sorterViewPr>
  <p:notesViewPr>
    <p:cSldViewPr>
      <p:cViewPr varScale="1">
        <p:scale>
          <a:sx n="56" d="100"/>
          <a:sy n="56" d="100"/>
        </p:scale>
        <p:origin x="-283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barChart>
        <c:barDir val="col"/>
        <c:grouping val="clustered"/>
        <c:varyColors val="0"/>
        <c:ser>
          <c:idx val="0"/>
          <c:order val="0"/>
          <c:tx>
            <c:v>تراکم</c:v>
          </c:tx>
          <c:invertIfNegative val="0"/>
          <c:dPt>
            <c:idx val="0"/>
            <c:invertIfNegative val="0"/>
            <c:bubble3D val="0"/>
            <c:spPr>
              <a:solidFill>
                <a:schemeClr val="accent1">
                  <a:lumMod val="50000"/>
                </a:schemeClr>
              </a:solidFill>
              <a:ln>
                <a:gradFill>
                  <a:gsLst>
                    <a:gs pos="0">
                      <a:srgbClr val="DDEBCF"/>
                    </a:gs>
                    <a:gs pos="50000">
                      <a:srgbClr val="9CB86E"/>
                    </a:gs>
                    <a:gs pos="100000">
                      <a:srgbClr val="156B13"/>
                    </a:gs>
                  </a:gsLst>
                  <a:lin ang="5400000" scaled="0"/>
                </a:gradFill>
              </a:ln>
            </c:spPr>
          </c:dPt>
          <c:cat>
            <c:strRef>
              <c:f>Sheet1!$A$1:$A$6</c:f>
              <c:strCache>
                <c:ptCount val="6"/>
                <c:pt idx="0">
                  <c:v>قاره آسیا</c:v>
                </c:pt>
                <c:pt idx="1">
                  <c:v>ایران</c:v>
                </c:pt>
                <c:pt idx="2">
                  <c:v>ژاپن</c:v>
                </c:pt>
                <c:pt idx="3">
                  <c:v>کره شمالی </c:v>
                </c:pt>
                <c:pt idx="4">
                  <c:v>ارمنستان</c:v>
                </c:pt>
                <c:pt idx="5">
                  <c:v>آذربایجان</c:v>
                </c:pt>
              </c:strCache>
            </c:strRef>
          </c:cat>
          <c:val>
            <c:numRef>
              <c:f>Sheet1!$B$1:$B$6</c:f>
              <c:numCache>
                <c:formatCode>General</c:formatCode>
                <c:ptCount val="6"/>
                <c:pt idx="0">
                  <c:v>120</c:v>
                </c:pt>
                <c:pt idx="1">
                  <c:v>43</c:v>
                </c:pt>
                <c:pt idx="2">
                  <c:v>336</c:v>
                </c:pt>
                <c:pt idx="3">
                  <c:v>187</c:v>
                </c:pt>
                <c:pt idx="4">
                  <c:v>108</c:v>
                </c:pt>
                <c:pt idx="5">
                  <c:v>100</c:v>
                </c:pt>
              </c:numCache>
            </c:numRef>
          </c:val>
        </c:ser>
        <c:dLbls>
          <c:showLegendKey val="0"/>
          <c:showVal val="0"/>
          <c:showCatName val="0"/>
          <c:showSerName val="0"/>
          <c:showPercent val="0"/>
          <c:showBubbleSize val="0"/>
        </c:dLbls>
        <c:gapWidth val="150"/>
        <c:axId val="62768640"/>
        <c:axId val="63705088"/>
      </c:barChart>
      <c:catAx>
        <c:axId val="62768640"/>
        <c:scaling>
          <c:orientation val="minMax"/>
        </c:scaling>
        <c:delete val="0"/>
        <c:axPos val="b"/>
        <c:majorTickMark val="out"/>
        <c:minorTickMark val="none"/>
        <c:tickLblPos val="nextTo"/>
        <c:txPr>
          <a:bodyPr/>
          <a:lstStyle/>
          <a:p>
            <a:pPr>
              <a:defRPr sz="1400" b="1">
                <a:cs typeface="B Nazanin" pitchFamily="2" charset="-78"/>
              </a:defRPr>
            </a:pPr>
            <a:endParaRPr lang="en-US"/>
          </a:p>
        </c:txPr>
        <c:crossAx val="63705088"/>
        <c:crosses val="autoZero"/>
        <c:auto val="1"/>
        <c:lblAlgn val="ctr"/>
        <c:lblOffset val="100"/>
        <c:noMultiLvlLbl val="0"/>
      </c:catAx>
      <c:valAx>
        <c:axId val="63705088"/>
        <c:scaling>
          <c:orientation val="minMax"/>
        </c:scaling>
        <c:delete val="0"/>
        <c:axPos val="l"/>
        <c:majorGridlines/>
        <c:numFmt formatCode="General" sourceLinked="1"/>
        <c:majorTickMark val="out"/>
        <c:minorTickMark val="none"/>
        <c:tickLblPos val="nextTo"/>
        <c:crossAx val="62768640"/>
        <c:crosses val="autoZero"/>
        <c:crossBetween val="between"/>
      </c:valAx>
    </c:plotArea>
    <c:legend>
      <c:legendPos val="r"/>
      <c:layout>
        <c:manualLayout>
          <c:xMode val="edge"/>
          <c:yMode val="edge"/>
          <c:x val="0.86373153008651793"/>
          <c:y val="0.26524322006167489"/>
          <c:w val="0.12700921065422391"/>
          <c:h val="0.50510797370636829"/>
        </c:manualLayout>
      </c:layout>
      <c:overlay val="0"/>
      <c:txPr>
        <a:bodyPr/>
        <a:lstStyle/>
        <a:p>
          <a:pPr>
            <a:defRPr sz="1600"/>
          </a:pPr>
          <a:endParaRPr lang="en-US"/>
        </a:p>
      </c:txPr>
    </c:legend>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C3B157-2CCB-46EC-BFF9-E97EA9F65808}"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en-US"/>
        </a:p>
      </dgm:t>
    </dgm:pt>
    <dgm:pt modelId="{643774A1-EAFF-4880-A56C-CDB7B4614414}">
      <dgm:prSet phldrT="[Text]"/>
      <dgm:spPr/>
      <dgm:t>
        <a:bodyPr/>
        <a:lstStyle/>
        <a:p>
          <a:r>
            <a:rPr lang="fa-IR" b="1" dirty="0" smtClean="0"/>
            <a:t>افزایش جمعیت در سنین فعالیت</a:t>
          </a:r>
          <a:endParaRPr lang="en-US" b="1" dirty="0"/>
        </a:p>
      </dgm:t>
    </dgm:pt>
    <dgm:pt modelId="{0EEC57A4-5F8B-482E-8F49-E08519CA4654}" type="parTrans" cxnId="{FAFE1BE7-195F-4D13-912A-5BCAFD5211C7}">
      <dgm:prSet/>
      <dgm:spPr/>
      <dgm:t>
        <a:bodyPr/>
        <a:lstStyle/>
        <a:p>
          <a:endParaRPr lang="en-US"/>
        </a:p>
      </dgm:t>
    </dgm:pt>
    <dgm:pt modelId="{D3C2C2CE-81DB-424D-B21E-40F2F3CF213F}" type="sibTrans" cxnId="{FAFE1BE7-195F-4D13-912A-5BCAFD5211C7}">
      <dgm:prSet/>
      <dgm:spPr/>
      <dgm:t>
        <a:bodyPr/>
        <a:lstStyle/>
        <a:p>
          <a:endParaRPr lang="en-US"/>
        </a:p>
      </dgm:t>
    </dgm:pt>
    <dgm:pt modelId="{ED1320A3-2049-4525-B1CC-35007790AC95}">
      <dgm:prSet phldrT="[Text]"/>
      <dgm:spPr/>
      <dgm:t>
        <a:bodyPr/>
        <a:lstStyle/>
        <a:p>
          <a:r>
            <a:rPr lang="fa-IR" b="1" dirty="0" smtClean="0"/>
            <a:t>ایجاد فرصت هایی برای رشد تولید سرانه و رشد اقتصادی</a:t>
          </a:r>
          <a:endParaRPr lang="en-US" b="1" dirty="0"/>
        </a:p>
      </dgm:t>
    </dgm:pt>
    <dgm:pt modelId="{AB24F7E3-990F-4CCE-BCFD-21768DDAFB1F}" type="sibTrans" cxnId="{07DB5CB2-050B-403B-A1FD-A6ECE50D7992}">
      <dgm:prSet/>
      <dgm:spPr/>
      <dgm:t>
        <a:bodyPr/>
        <a:lstStyle/>
        <a:p>
          <a:endParaRPr lang="en-US"/>
        </a:p>
      </dgm:t>
    </dgm:pt>
    <dgm:pt modelId="{8DD3EDE5-B86F-48F4-A487-C2FE8E7E2EC4}" type="parTrans" cxnId="{07DB5CB2-050B-403B-A1FD-A6ECE50D7992}">
      <dgm:prSet/>
      <dgm:spPr/>
      <dgm:t>
        <a:bodyPr/>
        <a:lstStyle/>
        <a:p>
          <a:endParaRPr lang="en-US"/>
        </a:p>
      </dgm:t>
    </dgm:pt>
    <dgm:pt modelId="{A5D4D3E1-FE90-4644-96CD-C1F655D38F51}">
      <dgm:prSet phldrT="[Text]"/>
      <dgm:spPr/>
      <dgm:t>
        <a:bodyPr/>
        <a:lstStyle/>
        <a:p>
          <a:r>
            <a:rPr lang="fa-IR" b="1" dirty="0" smtClean="0"/>
            <a:t>افزایش نسبت تولید‌کنندگان به مصرف‌کنندگان</a:t>
          </a:r>
          <a:endParaRPr lang="en-US" b="1" dirty="0"/>
        </a:p>
      </dgm:t>
    </dgm:pt>
    <dgm:pt modelId="{926A551F-9021-4895-8B83-6A9718E6D821}" type="parTrans" cxnId="{09C4FF2B-B597-4D9C-BBE1-A7AD9B759967}">
      <dgm:prSet/>
      <dgm:spPr/>
      <dgm:t>
        <a:bodyPr/>
        <a:lstStyle/>
        <a:p>
          <a:endParaRPr lang="en-US"/>
        </a:p>
      </dgm:t>
    </dgm:pt>
    <dgm:pt modelId="{B5E34BCA-9604-48B2-BC3F-103B741FBE6C}" type="sibTrans" cxnId="{09C4FF2B-B597-4D9C-BBE1-A7AD9B759967}">
      <dgm:prSet/>
      <dgm:spPr/>
      <dgm:t>
        <a:bodyPr/>
        <a:lstStyle/>
        <a:p>
          <a:endParaRPr lang="en-US"/>
        </a:p>
      </dgm:t>
    </dgm:pt>
    <dgm:pt modelId="{4D793EFB-DEEC-4CA0-857C-B9BF71FE5437}" type="pres">
      <dgm:prSet presAssocID="{03C3B157-2CCB-46EC-BFF9-E97EA9F65808}" presName="rootnode" presStyleCnt="0">
        <dgm:presLayoutVars>
          <dgm:chMax/>
          <dgm:chPref/>
          <dgm:dir/>
          <dgm:animLvl val="lvl"/>
        </dgm:presLayoutVars>
      </dgm:prSet>
      <dgm:spPr/>
      <dgm:t>
        <a:bodyPr/>
        <a:lstStyle/>
        <a:p>
          <a:endParaRPr lang="en-US"/>
        </a:p>
      </dgm:t>
    </dgm:pt>
    <dgm:pt modelId="{8862D51E-3F53-4B7C-9C75-FAC9AD0FA94D}" type="pres">
      <dgm:prSet presAssocID="{643774A1-EAFF-4880-A56C-CDB7B4614414}" presName="composite" presStyleCnt="0"/>
      <dgm:spPr/>
    </dgm:pt>
    <dgm:pt modelId="{23D967E2-A61C-47BE-A58B-DDAFAF8424A7}" type="pres">
      <dgm:prSet presAssocID="{643774A1-EAFF-4880-A56C-CDB7B4614414}" presName="bentUpArrow1" presStyleLbl="alignImgPlace1" presStyleIdx="0" presStyleCnt="2"/>
      <dgm:spPr/>
    </dgm:pt>
    <dgm:pt modelId="{B4752AD5-19CB-4C0E-9745-4E64E2472D74}" type="pres">
      <dgm:prSet presAssocID="{643774A1-EAFF-4880-A56C-CDB7B4614414}" presName="ParentText" presStyleLbl="node1" presStyleIdx="0" presStyleCnt="3" custScaleX="235795" custScaleY="110000">
        <dgm:presLayoutVars>
          <dgm:chMax val="1"/>
          <dgm:chPref val="1"/>
          <dgm:bulletEnabled val="1"/>
        </dgm:presLayoutVars>
      </dgm:prSet>
      <dgm:spPr/>
      <dgm:t>
        <a:bodyPr/>
        <a:lstStyle/>
        <a:p>
          <a:endParaRPr lang="en-US"/>
        </a:p>
      </dgm:t>
    </dgm:pt>
    <dgm:pt modelId="{2938BAD3-125B-4B55-A1E1-B0F239717E84}" type="pres">
      <dgm:prSet presAssocID="{643774A1-EAFF-4880-A56C-CDB7B4614414}" presName="ChildText" presStyleLbl="revTx" presStyleIdx="0" presStyleCnt="2">
        <dgm:presLayoutVars>
          <dgm:chMax val="0"/>
          <dgm:chPref val="0"/>
          <dgm:bulletEnabled val="1"/>
        </dgm:presLayoutVars>
      </dgm:prSet>
      <dgm:spPr/>
      <dgm:t>
        <a:bodyPr/>
        <a:lstStyle/>
        <a:p>
          <a:endParaRPr lang="en-US"/>
        </a:p>
      </dgm:t>
    </dgm:pt>
    <dgm:pt modelId="{780D400B-CD71-4D86-8D61-8ED69447CC62}" type="pres">
      <dgm:prSet presAssocID="{D3C2C2CE-81DB-424D-B21E-40F2F3CF213F}" presName="sibTrans" presStyleCnt="0"/>
      <dgm:spPr/>
    </dgm:pt>
    <dgm:pt modelId="{ABE99315-FF49-443C-B47B-E68C5C50AFC9}" type="pres">
      <dgm:prSet presAssocID="{A5D4D3E1-FE90-4644-96CD-C1F655D38F51}" presName="composite" presStyleCnt="0"/>
      <dgm:spPr/>
    </dgm:pt>
    <dgm:pt modelId="{9E0DBDE3-E08B-4F3C-BFC7-103749D578EE}" type="pres">
      <dgm:prSet presAssocID="{A5D4D3E1-FE90-4644-96CD-C1F655D38F51}" presName="bentUpArrow1" presStyleLbl="alignImgPlace1" presStyleIdx="1" presStyleCnt="2"/>
      <dgm:spPr/>
    </dgm:pt>
    <dgm:pt modelId="{D0F32872-97D6-48E4-9EE7-A4B094047803}" type="pres">
      <dgm:prSet presAssocID="{A5D4D3E1-FE90-4644-96CD-C1F655D38F51}" presName="ParentText" presStyleLbl="node1" presStyleIdx="1" presStyleCnt="3" custScaleX="235795" custScaleY="110000">
        <dgm:presLayoutVars>
          <dgm:chMax val="1"/>
          <dgm:chPref val="1"/>
          <dgm:bulletEnabled val="1"/>
        </dgm:presLayoutVars>
      </dgm:prSet>
      <dgm:spPr/>
      <dgm:t>
        <a:bodyPr/>
        <a:lstStyle/>
        <a:p>
          <a:endParaRPr lang="en-US"/>
        </a:p>
      </dgm:t>
    </dgm:pt>
    <dgm:pt modelId="{684DC357-D481-4BAB-A758-68B58A1E8105}" type="pres">
      <dgm:prSet presAssocID="{A5D4D3E1-FE90-4644-96CD-C1F655D38F51}" presName="ChildText" presStyleLbl="revTx" presStyleIdx="1" presStyleCnt="2">
        <dgm:presLayoutVars>
          <dgm:chMax val="0"/>
          <dgm:chPref val="0"/>
          <dgm:bulletEnabled val="1"/>
        </dgm:presLayoutVars>
      </dgm:prSet>
      <dgm:spPr/>
    </dgm:pt>
    <dgm:pt modelId="{F68BC25D-C11C-4297-94FC-083EF062C06F}" type="pres">
      <dgm:prSet presAssocID="{B5E34BCA-9604-48B2-BC3F-103B741FBE6C}" presName="sibTrans" presStyleCnt="0"/>
      <dgm:spPr/>
    </dgm:pt>
    <dgm:pt modelId="{04A6DE04-BB4D-4673-A98B-B25A657F0BA8}" type="pres">
      <dgm:prSet presAssocID="{ED1320A3-2049-4525-B1CC-35007790AC95}" presName="composite" presStyleCnt="0"/>
      <dgm:spPr/>
    </dgm:pt>
    <dgm:pt modelId="{44C2C086-06EA-49AC-83CA-8495AB338B61}" type="pres">
      <dgm:prSet presAssocID="{ED1320A3-2049-4525-B1CC-35007790AC95}" presName="ParentText" presStyleLbl="node1" presStyleIdx="2" presStyleCnt="3" custScaleX="235795" custScaleY="110000">
        <dgm:presLayoutVars>
          <dgm:chMax val="1"/>
          <dgm:chPref val="1"/>
          <dgm:bulletEnabled val="1"/>
        </dgm:presLayoutVars>
      </dgm:prSet>
      <dgm:spPr/>
      <dgm:t>
        <a:bodyPr/>
        <a:lstStyle/>
        <a:p>
          <a:endParaRPr lang="en-US"/>
        </a:p>
      </dgm:t>
    </dgm:pt>
  </dgm:ptLst>
  <dgm:cxnLst>
    <dgm:cxn modelId="{FAFE1BE7-195F-4D13-912A-5BCAFD5211C7}" srcId="{03C3B157-2CCB-46EC-BFF9-E97EA9F65808}" destId="{643774A1-EAFF-4880-A56C-CDB7B4614414}" srcOrd="0" destOrd="0" parTransId="{0EEC57A4-5F8B-482E-8F49-E08519CA4654}" sibTransId="{D3C2C2CE-81DB-424D-B21E-40F2F3CF213F}"/>
    <dgm:cxn modelId="{2B17B747-F890-437B-813B-3E9F0BED8AD9}" type="presOf" srcId="{03C3B157-2CCB-46EC-BFF9-E97EA9F65808}" destId="{4D793EFB-DEEC-4CA0-857C-B9BF71FE5437}" srcOrd="0" destOrd="0" presId="urn:microsoft.com/office/officeart/2005/8/layout/StepDownProcess"/>
    <dgm:cxn modelId="{EA9B78B6-2995-4982-9183-5E38652880A7}" type="presOf" srcId="{A5D4D3E1-FE90-4644-96CD-C1F655D38F51}" destId="{D0F32872-97D6-48E4-9EE7-A4B094047803}" srcOrd="0" destOrd="0" presId="urn:microsoft.com/office/officeart/2005/8/layout/StepDownProcess"/>
    <dgm:cxn modelId="{73A1BACA-2896-43D5-8301-554CF0E142C2}" type="presOf" srcId="{ED1320A3-2049-4525-B1CC-35007790AC95}" destId="{44C2C086-06EA-49AC-83CA-8495AB338B61}" srcOrd="0" destOrd="0" presId="urn:microsoft.com/office/officeart/2005/8/layout/StepDownProcess"/>
    <dgm:cxn modelId="{09C4FF2B-B597-4D9C-BBE1-A7AD9B759967}" srcId="{03C3B157-2CCB-46EC-BFF9-E97EA9F65808}" destId="{A5D4D3E1-FE90-4644-96CD-C1F655D38F51}" srcOrd="1" destOrd="0" parTransId="{926A551F-9021-4895-8B83-6A9718E6D821}" sibTransId="{B5E34BCA-9604-48B2-BC3F-103B741FBE6C}"/>
    <dgm:cxn modelId="{0D932260-30C7-4934-913B-2ACF5BF1CDE7}" type="presOf" srcId="{643774A1-EAFF-4880-A56C-CDB7B4614414}" destId="{B4752AD5-19CB-4C0E-9745-4E64E2472D74}" srcOrd="0" destOrd="0" presId="urn:microsoft.com/office/officeart/2005/8/layout/StepDownProcess"/>
    <dgm:cxn modelId="{07DB5CB2-050B-403B-A1FD-A6ECE50D7992}" srcId="{03C3B157-2CCB-46EC-BFF9-E97EA9F65808}" destId="{ED1320A3-2049-4525-B1CC-35007790AC95}" srcOrd="2" destOrd="0" parTransId="{8DD3EDE5-B86F-48F4-A487-C2FE8E7E2EC4}" sibTransId="{AB24F7E3-990F-4CCE-BCFD-21768DDAFB1F}"/>
    <dgm:cxn modelId="{66F78125-59A4-44ED-AB1D-F7ECD0FDE182}" type="presParOf" srcId="{4D793EFB-DEEC-4CA0-857C-B9BF71FE5437}" destId="{8862D51E-3F53-4B7C-9C75-FAC9AD0FA94D}" srcOrd="0" destOrd="0" presId="urn:microsoft.com/office/officeart/2005/8/layout/StepDownProcess"/>
    <dgm:cxn modelId="{DB9E1987-6C0D-4C33-A8E6-B32B77C72EAB}" type="presParOf" srcId="{8862D51E-3F53-4B7C-9C75-FAC9AD0FA94D}" destId="{23D967E2-A61C-47BE-A58B-DDAFAF8424A7}" srcOrd="0" destOrd="0" presId="urn:microsoft.com/office/officeart/2005/8/layout/StepDownProcess"/>
    <dgm:cxn modelId="{8D4418FE-3F14-4B0B-8F41-690C212A195C}" type="presParOf" srcId="{8862D51E-3F53-4B7C-9C75-FAC9AD0FA94D}" destId="{B4752AD5-19CB-4C0E-9745-4E64E2472D74}" srcOrd="1" destOrd="0" presId="urn:microsoft.com/office/officeart/2005/8/layout/StepDownProcess"/>
    <dgm:cxn modelId="{E3785F65-EFD7-485E-8720-289B0384AC85}" type="presParOf" srcId="{8862D51E-3F53-4B7C-9C75-FAC9AD0FA94D}" destId="{2938BAD3-125B-4B55-A1E1-B0F239717E84}" srcOrd="2" destOrd="0" presId="urn:microsoft.com/office/officeart/2005/8/layout/StepDownProcess"/>
    <dgm:cxn modelId="{0CD401C1-933F-4B47-A402-405C3F0B8751}" type="presParOf" srcId="{4D793EFB-DEEC-4CA0-857C-B9BF71FE5437}" destId="{780D400B-CD71-4D86-8D61-8ED69447CC62}" srcOrd="1" destOrd="0" presId="urn:microsoft.com/office/officeart/2005/8/layout/StepDownProcess"/>
    <dgm:cxn modelId="{5497DFC0-3540-4CE6-926D-04A4FE6000BE}" type="presParOf" srcId="{4D793EFB-DEEC-4CA0-857C-B9BF71FE5437}" destId="{ABE99315-FF49-443C-B47B-E68C5C50AFC9}" srcOrd="2" destOrd="0" presId="urn:microsoft.com/office/officeart/2005/8/layout/StepDownProcess"/>
    <dgm:cxn modelId="{83B2C9CC-C9E0-49CA-9A49-0CE5FADD9727}" type="presParOf" srcId="{ABE99315-FF49-443C-B47B-E68C5C50AFC9}" destId="{9E0DBDE3-E08B-4F3C-BFC7-103749D578EE}" srcOrd="0" destOrd="0" presId="urn:microsoft.com/office/officeart/2005/8/layout/StepDownProcess"/>
    <dgm:cxn modelId="{6C5E28D3-FFFA-40B2-8494-09D7AFBE8383}" type="presParOf" srcId="{ABE99315-FF49-443C-B47B-E68C5C50AFC9}" destId="{D0F32872-97D6-48E4-9EE7-A4B094047803}" srcOrd="1" destOrd="0" presId="urn:microsoft.com/office/officeart/2005/8/layout/StepDownProcess"/>
    <dgm:cxn modelId="{A77472AE-1D6D-490B-A511-9700DE37FA2F}" type="presParOf" srcId="{ABE99315-FF49-443C-B47B-E68C5C50AFC9}" destId="{684DC357-D481-4BAB-A758-68B58A1E8105}" srcOrd="2" destOrd="0" presId="urn:microsoft.com/office/officeart/2005/8/layout/StepDownProcess"/>
    <dgm:cxn modelId="{F76ACBA2-0DAE-4982-B0C2-867FEC4E58AA}" type="presParOf" srcId="{4D793EFB-DEEC-4CA0-857C-B9BF71FE5437}" destId="{F68BC25D-C11C-4297-94FC-083EF062C06F}" srcOrd="3" destOrd="0" presId="urn:microsoft.com/office/officeart/2005/8/layout/StepDownProcess"/>
    <dgm:cxn modelId="{9436671B-4699-42BA-B7EB-099AD38BAAF5}" type="presParOf" srcId="{4D793EFB-DEEC-4CA0-857C-B9BF71FE5437}" destId="{04A6DE04-BB4D-4673-A98B-B25A657F0BA8}" srcOrd="4" destOrd="0" presId="urn:microsoft.com/office/officeart/2005/8/layout/StepDownProcess"/>
    <dgm:cxn modelId="{3F650C4E-6C63-4CDE-A036-CB8537B980E3}" type="presParOf" srcId="{04A6DE04-BB4D-4673-A98B-B25A657F0BA8}" destId="{44C2C086-06EA-49AC-83CA-8495AB338B61}" srcOrd="0" destOrd="0" presId="urn:microsoft.com/office/officeart/2005/8/layout/StepDown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8C1C431E-35BB-4BBD-AB86-80DBB5F2E729}" type="datetimeFigureOut">
              <a:rPr lang="fa-IR" smtClean="0"/>
              <a:t>12/21/1435</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02D71388-F831-4DBA-B3AA-B2A059177343}" type="slidenum">
              <a:rPr lang="fa-IR" smtClean="0"/>
              <a:t>‹#›</a:t>
            </a:fld>
            <a:endParaRPr lang="fa-IR"/>
          </a:p>
        </p:txBody>
      </p:sp>
    </p:spTree>
    <p:extLst>
      <p:ext uri="{BB962C8B-B14F-4D97-AF65-F5344CB8AC3E}">
        <p14:creationId xmlns:p14="http://schemas.microsoft.com/office/powerpoint/2010/main" val="275240756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200" dirty="0" smtClean="0">
                <a:cs typeface="B Titr" pitchFamily="2" charset="-78"/>
              </a:rPr>
              <a:t>(توکلی،محمدجواد، کمیسیون اقتصاد همایش تغییرات جمعیتی) </a:t>
            </a:r>
            <a:endParaRPr lang="en-US" sz="1200" dirty="0" smtClean="0">
              <a:cs typeface="B Titr" pitchFamily="2" charset="-78"/>
            </a:endParaRPr>
          </a:p>
          <a:p>
            <a:endParaRPr lang="en-US" dirty="0"/>
          </a:p>
        </p:txBody>
      </p:sp>
      <p:sp>
        <p:nvSpPr>
          <p:cNvPr id="4" name="Slide Number Placeholder 3"/>
          <p:cNvSpPr>
            <a:spLocks noGrp="1"/>
          </p:cNvSpPr>
          <p:nvPr>
            <p:ph type="sldNum" sz="quarter" idx="10"/>
          </p:nvPr>
        </p:nvSpPr>
        <p:spPr/>
        <p:txBody>
          <a:bodyPr/>
          <a:lstStyle/>
          <a:p>
            <a:fld id="{02D71388-F831-4DBA-B3AA-B2A059177343}" type="slidenum">
              <a:rPr lang="fa-IR" smtClean="0"/>
              <a:t>7</a:t>
            </a:fld>
            <a:endParaRPr lang="fa-IR"/>
          </a:p>
        </p:txBody>
      </p:sp>
    </p:spTree>
    <p:extLst>
      <p:ext uri="{BB962C8B-B14F-4D97-AF65-F5344CB8AC3E}">
        <p14:creationId xmlns:p14="http://schemas.microsoft.com/office/powerpoint/2010/main" val="978145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21251247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36</a:t>
            </a:fld>
            <a:endParaRPr lang="fa-IR"/>
          </a:p>
        </p:txBody>
      </p:sp>
    </p:spTree>
    <p:extLst>
      <p:ext uri="{BB962C8B-B14F-4D97-AF65-F5344CB8AC3E}">
        <p14:creationId xmlns:p14="http://schemas.microsoft.com/office/powerpoint/2010/main" val="18760661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37</a:t>
            </a:fld>
            <a:endParaRPr lang="fa-IR"/>
          </a:p>
        </p:txBody>
      </p:sp>
    </p:spTree>
    <p:extLst>
      <p:ext uri="{BB962C8B-B14F-4D97-AF65-F5344CB8AC3E}">
        <p14:creationId xmlns:p14="http://schemas.microsoft.com/office/powerpoint/2010/main" val="355355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09A91D-7903-4C6B-B09F-E4D3D5DE8382}" type="slidenum">
              <a:rPr lang="en-US" smtClean="0"/>
              <a:pPr/>
              <a:t>40</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kern="1200" dirty="0" smtClean="0">
                <a:solidFill>
                  <a:schemeClr val="tx1"/>
                </a:solidFill>
                <a:effectLst/>
                <a:latin typeface="+mn-lt"/>
                <a:ea typeface="+mn-ea"/>
                <a:cs typeface="+mn-cs"/>
              </a:rPr>
              <a:t>ما در حال حاضر به افزایش جمعیت جوان رسیده‌ایم که به این وضعيت «جایزه جمعیتی» می‌گویند. الان جمعیت کودکان ما کم است و به امکانات کمتری برای انها نیازمندیم. جمعیت سالمندان فعلاً کم است و جمعیت جوان و میانسال ما بالاست که این شرايط به عنوان نیروی کار انسانی مفید است. حالا اگر اقتصادی قوی داشته باشیم این افزونی جمعیت جوان در توسعه جامعه در آینده به ما کمک خواهد کرد و این بستگی به اقتصاد ما دارد، البته این یک رابطه اثبات شده نیست که هر افزایش جمعیت جوانی، منجر به توسعه بشود .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20854890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55</a:t>
            </a:fld>
            <a:endParaRPr lang="fa-IR"/>
          </a:p>
        </p:txBody>
      </p:sp>
    </p:spTree>
    <p:extLst>
      <p:ext uri="{BB962C8B-B14F-4D97-AF65-F5344CB8AC3E}">
        <p14:creationId xmlns:p14="http://schemas.microsoft.com/office/powerpoint/2010/main" val="2175060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fa-IR" dirty="0" smtClean="0"/>
              <a:t>فصلنامه جمعیت،</a:t>
            </a:r>
            <a:r>
              <a:rPr lang="fa-IR" baseline="0" dirty="0" smtClean="0"/>
              <a:t> شماره 80، تابستان 91،ص9</a:t>
            </a:r>
            <a:endParaRPr lang="fa-IR" dirty="0"/>
          </a:p>
        </p:txBody>
      </p:sp>
      <p:sp>
        <p:nvSpPr>
          <p:cNvPr id="4" name="Slide Number Placeholder 3"/>
          <p:cNvSpPr>
            <a:spLocks noGrp="1"/>
          </p:cNvSpPr>
          <p:nvPr>
            <p:ph type="sldNum" sz="quarter" idx="10"/>
          </p:nvPr>
        </p:nvSpPr>
        <p:spPr/>
        <p:txBody>
          <a:bodyPr/>
          <a:lstStyle/>
          <a:p>
            <a:fld id="{02D71388-F831-4DBA-B3AA-B2A059177343}" type="slidenum">
              <a:rPr lang="fa-IR" smtClean="0"/>
              <a:t>10</a:t>
            </a:fld>
            <a:endParaRPr lang="fa-IR"/>
          </a:p>
        </p:txBody>
      </p:sp>
    </p:spTree>
    <p:extLst>
      <p:ext uri="{BB962C8B-B14F-4D97-AF65-F5344CB8AC3E}">
        <p14:creationId xmlns:p14="http://schemas.microsoft.com/office/powerpoint/2010/main" val="4159364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فصلنامه</a:t>
            </a:r>
            <a:r>
              <a:rPr lang="fa-IR" baseline="0" dirty="0" smtClean="0"/>
              <a:t> جمعیت ، شماره 80 ، تابستان 1391 ، ص 8</a:t>
            </a:r>
            <a:endParaRPr lang="fa-IR" dirty="0"/>
          </a:p>
        </p:txBody>
      </p:sp>
      <p:sp>
        <p:nvSpPr>
          <p:cNvPr id="4" name="Slide Number Placeholder 3"/>
          <p:cNvSpPr>
            <a:spLocks noGrp="1"/>
          </p:cNvSpPr>
          <p:nvPr>
            <p:ph type="sldNum" sz="quarter" idx="10"/>
          </p:nvPr>
        </p:nvSpPr>
        <p:spPr/>
        <p:txBody>
          <a:bodyPr/>
          <a:lstStyle/>
          <a:p>
            <a:fld id="{02D71388-F831-4DBA-B3AA-B2A059177343}" type="slidenum">
              <a:rPr lang="fa-IR" smtClean="0"/>
              <a:t>11</a:t>
            </a:fld>
            <a:endParaRPr lang="fa-IR"/>
          </a:p>
        </p:txBody>
      </p:sp>
    </p:spTree>
    <p:extLst>
      <p:ext uri="{BB962C8B-B14F-4D97-AF65-F5344CB8AC3E}">
        <p14:creationId xmlns:p14="http://schemas.microsoft.com/office/powerpoint/2010/main" val="650065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582912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solidFill>
                  <a:prstClr val="black"/>
                </a:solidFill>
              </a:rPr>
              <a:pPr/>
              <a:t>17</a:t>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26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حتی تراکم</a:t>
            </a:r>
            <a:r>
              <a:rPr lang="fa-IR" baseline="0" dirty="0" smtClean="0"/>
              <a:t> زیستی ایران، از تراکم کل انگلیس و </a:t>
            </a:r>
            <a:r>
              <a:rPr lang="fa-IR" baseline="0" smtClean="0"/>
              <a:t>ژاپن کمتره</a:t>
            </a:r>
            <a:r>
              <a:rPr lang="fa-IR" baseline="0" dirty="0" smtClean="0"/>
              <a:t>!!!!!</a:t>
            </a:r>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990016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28</a:t>
            </a:fld>
            <a:endParaRPr lang="fa-IR"/>
          </a:p>
        </p:txBody>
      </p:sp>
    </p:spTree>
    <p:extLst>
      <p:ext uri="{BB962C8B-B14F-4D97-AF65-F5344CB8AC3E}">
        <p14:creationId xmlns:p14="http://schemas.microsoft.com/office/powerpoint/2010/main" val="4107629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29</a:t>
            </a:fld>
            <a:endParaRPr lang="fa-IR"/>
          </a:p>
        </p:txBody>
      </p:sp>
    </p:spTree>
    <p:extLst>
      <p:ext uri="{BB962C8B-B14F-4D97-AF65-F5344CB8AC3E}">
        <p14:creationId xmlns:p14="http://schemas.microsoft.com/office/powerpoint/2010/main" val="2526737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1.xml"/></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4.xml"/><Relationship Id="rId1" Type="http://schemas.openxmlformats.org/officeDocument/2006/relationships/themeOverride" Target="../theme/themeOverride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EC0FC73-930D-4210-8303-67E41B37B28E}" type="datetimeFigureOut">
              <a:rPr lang="fa-IR" smtClean="0">
                <a:solidFill>
                  <a:prstClr val="white"/>
                </a:solidFill>
              </a:rPr>
              <a:pPr/>
              <a:t>12/21/1435</a:t>
            </a:fld>
            <a:endParaRPr lang="fa-IR">
              <a:solidFill>
                <a:prstClr val="white"/>
              </a:solidFill>
            </a:endParaRPr>
          </a:p>
        </p:txBody>
      </p:sp>
      <p:sp>
        <p:nvSpPr>
          <p:cNvPr id="5" name="Footer Placeholder 4"/>
          <p:cNvSpPr>
            <a:spLocks noGrp="1"/>
          </p:cNvSpPr>
          <p:nvPr>
            <p:ph type="ftr" sz="quarter" idx="11"/>
          </p:nvPr>
        </p:nvSpPr>
        <p:spPr/>
        <p:txBody>
          <a:bodyPr/>
          <a:lstStyle/>
          <a:p>
            <a:endParaRPr lang="fa-IR">
              <a:solidFill>
                <a:prstClr val="white"/>
              </a:solidFill>
            </a:endParaRPr>
          </a:p>
        </p:txBody>
      </p:sp>
      <p:sp>
        <p:nvSpPr>
          <p:cNvPr id="6" name="Slide Number Placeholder 5"/>
          <p:cNvSpPr>
            <a:spLocks noGrp="1"/>
          </p:cNvSpPr>
          <p:nvPr>
            <p:ph type="sldNum" sz="quarter" idx="12"/>
          </p:nvPr>
        </p:nvSpPr>
        <p:spPr/>
        <p:txBody>
          <a:bodyPr/>
          <a:lstStyle/>
          <a:p>
            <a:fld id="{636CB102-4837-45B2-97E1-58FD7E9BA72C}" type="slidenum">
              <a:rPr lang="fa-IR" smtClean="0">
                <a:solidFill>
                  <a:prstClr val="black">
                    <a:lumMod val="50000"/>
                    <a:lumOff val="50000"/>
                  </a:prstClr>
                </a:solidFill>
              </a:rPr>
              <a:pPr/>
              <a:t>‹#›</a:t>
            </a:fld>
            <a:endParaRPr lang="fa-I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extLst>
      <p:ext uri="{BB962C8B-B14F-4D97-AF65-F5344CB8AC3E}">
        <p14:creationId xmlns:p14="http://schemas.microsoft.com/office/powerpoint/2010/main" val="38489192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C0FC73-930D-4210-8303-67E41B37B28E}" type="datetimeFigureOut">
              <a:rPr lang="fa-IR" smtClean="0">
                <a:solidFill>
                  <a:prstClr val="white"/>
                </a:solidFill>
              </a:rPr>
              <a:pPr/>
              <a:t>12/21/1435</a:t>
            </a:fld>
            <a:endParaRPr lang="fa-IR">
              <a:solidFill>
                <a:prstClr val="white"/>
              </a:solidFill>
            </a:endParaRPr>
          </a:p>
        </p:txBody>
      </p:sp>
      <p:sp>
        <p:nvSpPr>
          <p:cNvPr id="5" name="Footer Placeholder 4"/>
          <p:cNvSpPr>
            <a:spLocks noGrp="1"/>
          </p:cNvSpPr>
          <p:nvPr>
            <p:ph type="ftr" sz="quarter" idx="11"/>
          </p:nvPr>
        </p:nvSpPr>
        <p:spPr/>
        <p:txBody>
          <a:bodyPr/>
          <a:lstStyle/>
          <a:p>
            <a:endParaRPr lang="fa-IR">
              <a:solidFill>
                <a:prstClr val="white"/>
              </a:solidFill>
            </a:endParaRPr>
          </a:p>
        </p:txBody>
      </p:sp>
      <p:sp>
        <p:nvSpPr>
          <p:cNvPr id="6" name="Slide Number Placeholder 5"/>
          <p:cNvSpPr>
            <a:spLocks noGrp="1"/>
          </p:cNvSpPr>
          <p:nvPr>
            <p:ph type="sldNum" sz="quarter" idx="12"/>
          </p:nvPr>
        </p:nvSpPr>
        <p:spPr/>
        <p:txBody>
          <a:bodyPr/>
          <a:lstStyle/>
          <a:p>
            <a:fld id="{636CB102-4837-45B2-97E1-58FD7E9BA72C}"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418342020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EC0FC73-930D-4210-8303-67E41B37B28E}" type="datetimeFigureOut">
              <a:rPr lang="fa-IR" smtClean="0">
                <a:solidFill>
                  <a:prstClr val="white"/>
                </a:solidFill>
              </a:rPr>
              <a:pPr/>
              <a:t>12/21/1435</a:t>
            </a:fld>
            <a:endParaRPr lang="fa-IR">
              <a:solidFill>
                <a:prstClr val="white"/>
              </a:solidFill>
            </a:endParaRPr>
          </a:p>
        </p:txBody>
      </p:sp>
      <p:sp>
        <p:nvSpPr>
          <p:cNvPr id="5" name="Footer Placeholder 4"/>
          <p:cNvSpPr>
            <a:spLocks noGrp="1"/>
          </p:cNvSpPr>
          <p:nvPr>
            <p:ph type="ftr" sz="quarter" idx="11"/>
          </p:nvPr>
        </p:nvSpPr>
        <p:spPr/>
        <p:txBody>
          <a:bodyPr/>
          <a:lstStyle/>
          <a:p>
            <a:endParaRPr lang="fa-IR">
              <a:solidFill>
                <a:prstClr val="white"/>
              </a:solidFill>
            </a:endParaRPr>
          </a:p>
        </p:txBody>
      </p:sp>
      <p:sp>
        <p:nvSpPr>
          <p:cNvPr id="6" name="Slide Number Placeholder 5"/>
          <p:cNvSpPr>
            <a:spLocks noGrp="1"/>
          </p:cNvSpPr>
          <p:nvPr>
            <p:ph type="sldNum" sz="quarter" idx="12"/>
          </p:nvPr>
        </p:nvSpPr>
        <p:spPr/>
        <p:txBody>
          <a:bodyPr/>
          <a:lstStyle/>
          <a:p>
            <a:fld id="{636CB102-4837-45B2-97E1-58FD7E9BA72C}"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109580970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8EC0FC73-930D-4210-8303-67E41B37B28E}" type="datetimeFigureOut">
              <a:rPr lang="fa-IR" smtClean="0"/>
              <a:t>12/21/1435</a:t>
            </a:fld>
            <a:endParaRPr lang="fa-IR"/>
          </a:p>
        </p:txBody>
      </p:sp>
      <p:sp>
        <p:nvSpPr>
          <p:cNvPr id="19" name="Footer Placeholder 18"/>
          <p:cNvSpPr>
            <a:spLocks noGrp="1"/>
          </p:cNvSpPr>
          <p:nvPr>
            <p:ph type="ftr" sz="quarter" idx="11"/>
          </p:nvPr>
        </p:nvSpPr>
        <p:spPr/>
        <p:txBody>
          <a:bodyPr/>
          <a:lstStyle/>
          <a:p>
            <a:endParaRPr lang="fa-IR"/>
          </a:p>
        </p:txBody>
      </p:sp>
      <p:sp>
        <p:nvSpPr>
          <p:cNvPr id="27" name="Slide Number Placeholder 26"/>
          <p:cNvSpPr>
            <a:spLocks noGrp="1"/>
          </p:cNvSpPr>
          <p:nvPr>
            <p:ph type="sldNum" sz="quarter" idx="12"/>
          </p:nvPr>
        </p:nvSpPr>
        <p:spPr/>
        <p:txBody>
          <a:bodyPr/>
          <a:lstStyle/>
          <a:p>
            <a:fld id="{636CB102-4837-45B2-97E1-58FD7E9BA72C}" type="slidenum">
              <a:rPr lang="fa-IR" smtClean="0"/>
              <a:t>‹#›</a:t>
            </a:fld>
            <a:endParaRPr lang="fa-IR"/>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EC0FC73-930D-4210-8303-67E41B37B28E}" type="datetimeFigureOut">
              <a:rPr lang="fa-IR" smtClean="0"/>
              <a:t>12/21/1435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36CB102-4837-45B2-97E1-58FD7E9BA72C}" type="slidenum">
              <a:rPr lang="fa-IR" smtClean="0"/>
              <a:t>‹#›</a:t>
            </a:fld>
            <a:endParaRPr lang="fa-I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EC0FC73-930D-4210-8303-67E41B37B28E}" type="datetimeFigureOut">
              <a:rPr lang="fa-IR" smtClean="0"/>
              <a:t>12/21/1435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36CB102-4837-45B2-97E1-58FD7E9BA72C}" type="slidenum">
              <a:rPr lang="fa-IR" smtClean="0"/>
              <a:t>‹#›</a:t>
            </a:fld>
            <a:endParaRPr lang="fa-I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EC0FC73-930D-4210-8303-67E41B37B28E}" type="datetimeFigureOut">
              <a:rPr lang="fa-IR" smtClean="0"/>
              <a:t>12/21/1435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36CB102-4837-45B2-97E1-58FD7E9BA72C}" type="slidenum">
              <a:rPr lang="fa-IR" smtClean="0"/>
              <a:t>‹#›</a:t>
            </a:fld>
            <a:endParaRPr lang="fa-I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EC0FC73-930D-4210-8303-67E41B37B28E}" type="datetimeFigureOut">
              <a:rPr lang="fa-IR" smtClean="0"/>
              <a:t>12/21/1435</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636CB102-4837-45B2-97E1-58FD7E9BA72C}" type="slidenum">
              <a:rPr lang="fa-IR" smtClean="0"/>
              <a:t>‹#›</a:t>
            </a:fld>
            <a:endParaRPr lang="fa-I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EC0FC73-930D-4210-8303-67E41B37B28E}" type="datetimeFigureOut">
              <a:rPr lang="fa-IR" smtClean="0"/>
              <a:t>12/21/1435</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636CB102-4837-45B2-97E1-58FD7E9BA72C}" type="slidenum">
              <a:rPr lang="fa-IR" smtClean="0"/>
              <a:t>‹#›</a:t>
            </a:fld>
            <a:endParaRPr lang="fa-I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C0FC73-930D-4210-8303-67E41B37B28E}" type="datetimeFigureOut">
              <a:rPr lang="fa-IR" smtClean="0"/>
              <a:t>12/21/1435</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636CB102-4837-45B2-97E1-58FD7E9BA72C}" type="slidenum">
              <a:rPr lang="fa-IR" smtClean="0"/>
              <a:t>‹#›</a:t>
            </a:fld>
            <a:endParaRPr lang="fa-I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EC0FC73-930D-4210-8303-67E41B37B28E}" type="datetimeFigureOut">
              <a:rPr lang="fa-IR" smtClean="0"/>
              <a:t>12/21/1435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36CB102-4837-45B2-97E1-58FD7E9BA72C}" type="slidenum">
              <a:rPr lang="fa-IR" smtClean="0"/>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EC0FC73-930D-4210-8303-67E41B37B28E}" type="datetimeFigureOut">
              <a:rPr lang="fa-IR" smtClean="0">
                <a:solidFill>
                  <a:prstClr val="white"/>
                </a:solidFill>
              </a:rPr>
              <a:pPr/>
              <a:t>12/21/1435</a:t>
            </a:fld>
            <a:endParaRPr lang="fa-IR">
              <a:solidFill>
                <a:prstClr val="white"/>
              </a:solidFill>
            </a:endParaRPr>
          </a:p>
        </p:txBody>
      </p:sp>
      <p:sp>
        <p:nvSpPr>
          <p:cNvPr id="5" name="Footer Placeholder 4"/>
          <p:cNvSpPr>
            <a:spLocks noGrp="1"/>
          </p:cNvSpPr>
          <p:nvPr>
            <p:ph type="ftr" sz="quarter" idx="11"/>
          </p:nvPr>
        </p:nvSpPr>
        <p:spPr/>
        <p:txBody>
          <a:bodyPr/>
          <a:lstStyle/>
          <a:p>
            <a:endParaRPr lang="fa-IR">
              <a:solidFill>
                <a:prstClr val="white"/>
              </a:solidFill>
            </a:endParaRPr>
          </a:p>
        </p:txBody>
      </p:sp>
      <p:sp>
        <p:nvSpPr>
          <p:cNvPr id="6" name="Slide Number Placeholder 5"/>
          <p:cNvSpPr>
            <a:spLocks noGrp="1"/>
          </p:cNvSpPr>
          <p:nvPr>
            <p:ph type="sldNum" sz="quarter" idx="12"/>
          </p:nvPr>
        </p:nvSpPr>
        <p:spPr/>
        <p:txBody>
          <a:bodyPr/>
          <a:lstStyle/>
          <a:p>
            <a:fld id="{636CB102-4837-45B2-97E1-58FD7E9BA72C}"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3619421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EC0FC73-930D-4210-8303-67E41B37B28E}" type="datetimeFigureOut">
              <a:rPr lang="fa-IR" smtClean="0"/>
              <a:t>12/21/1435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a:xfrm>
            <a:off x="8077200" y="6356350"/>
            <a:ext cx="609600" cy="365125"/>
          </a:xfrm>
        </p:spPr>
        <p:txBody>
          <a:bodyPr/>
          <a:lstStyle/>
          <a:p>
            <a:fld id="{636CB102-4837-45B2-97E1-58FD7E9BA72C}" type="slidenum">
              <a:rPr lang="fa-IR" smtClean="0"/>
              <a:t>‹#›</a:t>
            </a:fld>
            <a:endParaRPr lang="fa-I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EC0FC73-930D-4210-8303-67E41B37B28E}" type="datetimeFigureOut">
              <a:rPr lang="fa-IR" smtClean="0"/>
              <a:t>12/21/1435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36CB102-4837-45B2-97E1-58FD7E9BA72C}" type="slidenum">
              <a:rPr lang="fa-IR" smtClean="0"/>
              <a:t>‹#›</a:t>
            </a:fld>
            <a:endParaRPr lang="fa-I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EC0FC73-930D-4210-8303-67E41B37B28E}" type="datetimeFigureOut">
              <a:rPr lang="fa-IR" smtClean="0"/>
              <a:t>12/21/1435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36CB102-4837-45B2-97E1-58FD7E9BA72C}" type="slidenum">
              <a:rPr lang="fa-IR" smtClean="0"/>
              <a:t>‹#›</a:t>
            </a:fld>
            <a:endParaRPr lang="fa-I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78423ED-260F-44D9-97A8-EDD713C4AA24}" type="datetime1">
              <a:rPr lang="en-US" smtClean="0">
                <a:solidFill>
                  <a:srgbClr val="DBF5F9">
                    <a:shade val="90000"/>
                  </a:srgbClr>
                </a:solidFill>
              </a:rPr>
              <a:pPr/>
              <a:t>10/15/2014</a:t>
            </a:fld>
            <a:endParaRPr lang="en-US" dirty="0">
              <a:solidFill>
                <a:srgbClr val="DBF5F9">
                  <a:shade val="90000"/>
                </a:srgbClr>
              </a:solidFill>
            </a:endParaRPr>
          </a:p>
        </p:txBody>
      </p:sp>
      <p:sp>
        <p:nvSpPr>
          <p:cNvPr id="19" name="Footer Placeholder 18"/>
          <p:cNvSpPr>
            <a:spLocks noGrp="1"/>
          </p:cNvSpPr>
          <p:nvPr>
            <p:ph type="ftr" sz="quarter" idx="11"/>
          </p:nvPr>
        </p:nvSpPr>
        <p:spPr/>
        <p:txBody>
          <a:bodyPr/>
          <a:lstStyle/>
          <a:p>
            <a:endParaRPr lang="en-US" dirty="0">
              <a:solidFill>
                <a:srgbClr val="DBF5F9">
                  <a:shade val="90000"/>
                </a:srgbClr>
              </a:solidFill>
            </a:endParaRPr>
          </a:p>
        </p:txBody>
      </p:sp>
      <p:sp>
        <p:nvSpPr>
          <p:cNvPr id="27" name="Slide Number Placeholder 26"/>
          <p:cNvSpPr>
            <a:spLocks noGrp="1"/>
          </p:cNvSpPr>
          <p:nvPr>
            <p:ph type="sldNum" sz="quarter" idx="12"/>
          </p:nvPr>
        </p:nvSpPr>
        <p:spPr/>
        <p:txBody>
          <a:bodyPr/>
          <a:lstStyle/>
          <a:p>
            <a:fld id="{4403A72F-1100-4E64-BAB1-D85BD15939DA}" type="slidenum">
              <a:rPr lang="en-US" smtClean="0">
                <a:solidFill>
                  <a:srgbClr val="DBF5F9">
                    <a:shade val="90000"/>
                  </a:srgbClr>
                </a:solidFill>
              </a:rPr>
              <a:pPr/>
              <a:t>‹#›</a:t>
            </a:fld>
            <a:endParaRPr lang="en-US" dirty="0">
              <a:solidFill>
                <a:srgbClr val="DBF5F9">
                  <a:shade val="90000"/>
                </a:srgbClr>
              </a:solidFill>
            </a:endParaRPr>
          </a:p>
        </p:txBody>
      </p:sp>
    </p:spTree>
    <p:extLst>
      <p:ext uri="{BB962C8B-B14F-4D97-AF65-F5344CB8AC3E}">
        <p14:creationId xmlns:p14="http://schemas.microsoft.com/office/powerpoint/2010/main" val="3667808659"/>
      </p:ext>
    </p:extLst>
  </p:cSld>
  <p:clrMapOvr>
    <a:overrideClrMapping bg1="dk1" tx1="lt1" bg2="dk2" tx2="lt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cs typeface="B Titr" pitchFamily="2" charset="-78"/>
              </a:defRPr>
            </a:lvl1pPr>
          </a:lstStyle>
          <a:p>
            <a:r>
              <a:rPr kumimoji="0" lang="en-US" dirty="0" smtClean="0"/>
              <a:t>Click to edit Master title style</a:t>
            </a:r>
            <a:endParaRPr kumimoji="0" lang="en-US" dirty="0"/>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5D9A831-E9C2-4FDC-8491-559EDA341166}" type="datetime1">
              <a:rPr lang="en-US" smtClean="0">
                <a:solidFill>
                  <a:srgbClr val="04617B">
                    <a:shade val="90000"/>
                  </a:srgbClr>
                </a:solidFill>
              </a:rPr>
              <a:pPr/>
              <a:t>10/15/2014</a:t>
            </a:fld>
            <a:endParaRPr lang="en-US" dirty="0">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dirty="0">
              <a:solidFill>
                <a:srgbClr val="04617B">
                  <a:shade val="90000"/>
                </a:srgbClr>
              </a:solidFill>
            </a:endParaRPr>
          </a:p>
        </p:txBody>
      </p:sp>
      <p:sp>
        <p:nvSpPr>
          <p:cNvPr id="6" name="Slide Number Placeholder 5"/>
          <p:cNvSpPr>
            <a:spLocks noGrp="1"/>
          </p:cNvSpPr>
          <p:nvPr>
            <p:ph type="sldNum" sz="quarter" idx="12"/>
          </p:nvPr>
        </p:nvSpPr>
        <p:spPr/>
        <p:txBody>
          <a:bodyPr/>
          <a:lstStyle/>
          <a:p>
            <a:r>
              <a:rPr lang="fa-IR" dirty="0" smtClean="0">
                <a:solidFill>
                  <a:srgbClr val="04617B">
                    <a:shade val="90000"/>
                  </a:srgbClr>
                </a:solidFill>
              </a:rPr>
              <a:t>1</a:t>
            </a:r>
          </a:p>
        </p:txBody>
      </p:sp>
    </p:spTree>
    <p:extLst>
      <p:ext uri="{BB962C8B-B14F-4D97-AF65-F5344CB8AC3E}">
        <p14:creationId xmlns:p14="http://schemas.microsoft.com/office/powerpoint/2010/main" val="362747546"/>
      </p:ext>
    </p:extLst>
  </p:cSld>
  <p:clrMapOvr>
    <a:masterClrMapping/>
  </p:clrMapOvr>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689D7C3-F1E1-4CBF-9405-62BF9322DB41}" type="datetime1">
              <a:rPr lang="en-US" smtClean="0">
                <a:solidFill>
                  <a:srgbClr val="DBF5F9">
                    <a:shade val="90000"/>
                  </a:srgbClr>
                </a:solidFill>
              </a:rPr>
              <a:pPr/>
              <a:t>10/15/2014</a:t>
            </a:fld>
            <a:endParaRPr lang="en-US" dirty="0">
              <a:solidFill>
                <a:srgbClr val="DBF5F9">
                  <a:shade val="90000"/>
                </a:srgbClr>
              </a:solidFill>
            </a:endParaRPr>
          </a:p>
        </p:txBody>
      </p:sp>
      <p:sp>
        <p:nvSpPr>
          <p:cNvPr id="5" name="Footer Placeholder 4"/>
          <p:cNvSpPr>
            <a:spLocks noGrp="1"/>
          </p:cNvSpPr>
          <p:nvPr>
            <p:ph type="ftr" sz="quarter" idx="11"/>
          </p:nvPr>
        </p:nvSpPr>
        <p:spPr/>
        <p:txBody>
          <a:bodyPr/>
          <a:lstStyle/>
          <a:p>
            <a:endParaRPr lang="en-US" dirty="0">
              <a:solidFill>
                <a:srgbClr val="DBF5F9">
                  <a:shade val="90000"/>
                </a:srgbClr>
              </a:solidFill>
            </a:endParaRPr>
          </a:p>
        </p:txBody>
      </p:sp>
      <p:sp>
        <p:nvSpPr>
          <p:cNvPr id="6" name="Slide Number Placeholder 5"/>
          <p:cNvSpPr>
            <a:spLocks noGrp="1"/>
          </p:cNvSpPr>
          <p:nvPr>
            <p:ph type="sldNum" sz="quarter" idx="12"/>
          </p:nvPr>
        </p:nvSpPr>
        <p:spPr/>
        <p:txBody>
          <a:bodyPr/>
          <a:lstStyle/>
          <a:p>
            <a:fld id="{4403A72F-1100-4E64-BAB1-D85BD15939DA}" type="slidenum">
              <a:rPr lang="en-US" smtClean="0">
                <a:solidFill>
                  <a:srgbClr val="DBF5F9">
                    <a:shade val="90000"/>
                  </a:srgbClr>
                </a:solidFill>
              </a:rPr>
              <a:pPr/>
              <a:t>‹#›</a:t>
            </a:fld>
            <a:endParaRPr lang="en-US" dirty="0">
              <a:solidFill>
                <a:srgbClr val="DBF5F9">
                  <a:shade val="90000"/>
                </a:srgbClr>
              </a:solidFill>
            </a:endParaRPr>
          </a:p>
        </p:txBody>
      </p:sp>
    </p:spTree>
    <p:extLst>
      <p:ext uri="{BB962C8B-B14F-4D97-AF65-F5344CB8AC3E}">
        <p14:creationId xmlns:p14="http://schemas.microsoft.com/office/powerpoint/2010/main" val="680986358"/>
      </p:ext>
    </p:extLst>
  </p:cSld>
  <p:clrMapOvr>
    <a:overrideClrMapping bg1="dk1" tx1="lt1" bg2="dk2" tx2="lt2" accent1="accent1" accent2="accent2" accent3="accent3" accent4="accent4" accent5="accent5" accent6="accent6" hlink="hlink" folHlink="folHlink"/>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B4DB3A8-85FD-4A1D-9AE3-5CE8704441EF}" type="datetime1">
              <a:rPr lang="en-US" smtClean="0">
                <a:solidFill>
                  <a:srgbClr val="04617B">
                    <a:shade val="90000"/>
                  </a:srgbClr>
                </a:solidFill>
              </a:rPr>
              <a:pPr/>
              <a:t>10/15/2014</a:t>
            </a:fld>
            <a:endParaRPr lang="en-US" dirty="0">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dirty="0">
              <a:solidFill>
                <a:srgbClr val="04617B">
                  <a:shade val="90000"/>
                </a:srgbClr>
              </a:solidFill>
            </a:endParaRPr>
          </a:p>
        </p:txBody>
      </p:sp>
      <p:sp>
        <p:nvSpPr>
          <p:cNvPr id="7" name="Slide Number Placeholder 6"/>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val="3209424398"/>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8D0DE43-6856-4F4F-9BB0-BE5A7F71B1C8}" type="datetime1">
              <a:rPr lang="en-US" smtClean="0">
                <a:solidFill>
                  <a:srgbClr val="04617B">
                    <a:shade val="90000"/>
                  </a:srgbClr>
                </a:solidFill>
              </a:rPr>
              <a:pPr/>
              <a:t>10/15/2014</a:t>
            </a:fld>
            <a:endParaRPr lang="en-US" dirty="0">
              <a:solidFill>
                <a:srgbClr val="04617B">
                  <a:shade val="90000"/>
                </a:srgbClr>
              </a:solidFill>
            </a:endParaRPr>
          </a:p>
        </p:txBody>
      </p:sp>
      <p:sp>
        <p:nvSpPr>
          <p:cNvPr id="8" name="Footer Placeholder 7"/>
          <p:cNvSpPr>
            <a:spLocks noGrp="1"/>
          </p:cNvSpPr>
          <p:nvPr>
            <p:ph type="ftr" sz="quarter" idx="11"/>
          </p:nvPr>
        </p:nvSpPr>
        <p:spPr/>
        <p:txBody>
          <a:bodyPr/>
          <a:lstStyle/>
          <a:p>
            <a:endParaRPr lang="en-US" dirty="0">
              <a:solidFill>
                <a:srgbClr val="04617B">
                  <a:shade val="90000"/>
                </a:srgbClr>
              </a:solidFill>
            </a:endParaRPr>
          </a:p>
        </p:txBody>
      </p:sp>
      <p:sp>
        <p:nvSpPr>
          <p:cNvPr id="9" name="Slide Number Placeholder 8"/>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val="89493394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9F43567-616C-4EB8-8AE1-2620187C8168}" type="datetime1">
              <a:rPr lang="en-US" smtClean="0">
                <a:solidFill>
                  <a:srgbClr val="04617B">
                    <a:shade val="90000"/>
                  </a:srgbClr>
                </a:solidFill>
              </a:rPr>
              <a:pPr/>
              <a:t>10/15/2014</a:t>
            </a:fld>
            <a:endParaRPr lang="en-US" dirty="0">
              <a:solidFill>
                <a:srgbClr val="04617B">
                  <a:shade val="90000"/>
                </a:srgbClr>
              </a:solidFill>
            </a:endParaRPr>
          </a:p>
        </p:txBody>
      </p:sp>
      <p:sp>
        <p:nvSpPr>
          <p:cNvPr id="4" name="Footer Placeholder 3"/>
          <p:cNvSpPr>
            <a:spLocks noGrp="1"/>
          </p:cNvSpPr>
          <p:nvPr>
            <p:ph type="ftr" sz="quarter" idx="11"/>
          </p:nvPr>
        </p:nvSpPr>
        <p:spPr/>
        <p:txBody>
          <a:bodyPr/>
          <a:lstStyle/>
          <a:p>
            <a:endParaRPr lang="en-US" dirty="0">
              <a:solidFill>
                <a:srgbClr val="04617B">
                  <a:shade val="90000"/>
                </a:srgbClr>
              </a:solidFill>
            </a:endParaRPr>
          </a:p>
        </p:txBody>
      </p:sp>
      <p:sp>
        <p:nvSpPr>
          <p:cNvPr id="5" name="Slide Number Placeholder 4"/>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val="4217755544"/>
      </p:ext>
    </p:extLst>
  </p:cSld>
  <p:clrMapOvr>
    <a:masterClrMapping/>
  </p:clrMapOvr>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22CA33-6062-411A-8D11-09F470929207}" type="datetime1">
              <a:rPr lang="en-US" smtClean="0">
                <a:solidFill>
                  <a:srgbClr val="04617B">
                    <a:shade val="90000"/>
                  </a:srgbClr>
                </a:solidFill>
              </a:rPr>
              <a:pPr/>
              <a:t>10/15/2014</a:t>
            </a:fld>
            <a:endParaRPr lang="en-US" dirty="0">
              <a:solidFill>
                <a:srgbClr val="04617B">
                  <a:shade val="90000"/>
                </a:srgbClr>
              </a:solidFill>
            </a:endParaRPr>
          </a:p>
        </p:txBody>
      </p:sp>
      <p:sp>
        <p:nvSpPr>
          <p:cNvPr id="3" name="Footer Placeholder 2"/>
          <p:cNvSpPr>
            <a:spLocks noGrp="1"/>
          </p:cNvSpPr>
          <p:nvPr>
            <p:ph type="ftr" sz="quarter" idx="11"/>
          </p:nvPr>
        </p:nvSpPr>
        <p:spPr/>
        <p:txBody>
          <a:bodyPr/>
          <a:lstStyle/>
          <a:p>
            <a:endParaRPr lang="en-US" dirty="0">
              <a:solidFill>
                <a:srgbClr val="04617B">
                  <a:shade val="90000"/>
                </a:srgbClr>
              </a:solidFill>
            </a:endParaRPr>
          </a:p>
        </p:txBody>
      </p:sp>
      <p:sp>
        <p:nvSpPr>
          <p:cNvPr id="4" name="Slide Number Placeholder 3"/>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val="3747957990"/>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EC0FC73-930D-4210-8303-67E41B37B28E}" type="datetimeFigureOut">
              <a:rPr lang="fa-IR" smtClean="0">
                <a:solidFill>
                  <a:prstClr val="white"/>
                </a:solidFill>
              </a:rPr>
              <a:pPr/>
              <a:t>12/21/1435</a:t>
            </a:fld>
            <a:endParaRPr lang="fa-IR">
              <a:solidFill>
                <a:prstClr val="white"/>
              </a:solidFill>
            </a:endParaRPr>
          </a:p>
        </p:txBody>
      </p:sp>
      <p:sp>
        <p:nvSpPr>
          <p:cNvPr id="5" name="Footer Placeholder 4"/>
          <p:cNvSpPr>
            <a:spLocks noGrp="1"/>
          </p:cNvSpPr>
          <p:nvPr>
            <p:ph type="ftr" sz="quarter" idx="11"/>
          </p:nvPr>
        </p:nvSpPr>
        <p:spPr/>
        <p:txBody>
          <a:bodyPr/>
          <a:lstStyle/>
          <a:p>
            <a:endParaRPr lang="fa-IR">
              <a:solidFill>
                <a:prstClr val="white"/>
              </a:solidFill>
            </a:endParaRPr>
          </a:p>
        </p:txBody>
      </p:sp>
      <p:sp>
        <p:nvSpPr>
          <p:cNvPr id="6" name="Slide Number Placeholder 5"/>
          <p:cNvSpPr>
            <a:spLocks noGrp="1"/>
          </p:cNvSpPr>
          <p:nvPr>
            <p:ph type="sldNum" sz="quarter" idx="12"/>
          </p:nvPr>
        </p:nvSpPr>
        <p:spPr/>
        <p:txBody>
          <a:bodyPr/>
          <a:lstStyle/>
          <a:p>
            <a:fld id="{636CB102-4837-45B2-97E1-58FD7E9BA72C}"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885607779"/>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265FAB4-A885-4250-98B9-8D59828725A5}" type="datetime1">
              <a:rPr lang="en-US" smtClean="0">
                <a:solidFill>
                  <a:srgbClr val="04617B">
                    <a:shade val="90000"/>
                  </a:srgbClr>
                </a:solidFill>
              </a:rPr>
              <a:pPr/>
              <a:t>10/15/2014</a:t>
            </a:fld>
            <a:endParaRPr lang="en-US" dirty="0">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dirty="0">
              <a:solidFill>
                <a:srgbClr val="04617B">
                  <a:shade val="90000"/>
                </a:srgbClr>
              </a:solidFill>
            </a:endParaRPr>
          </a:p>
        </p:txBody>
      </p:sp>
      <p:sp>
        <p:nvSpPr>
          <p:cNvPr id="7" name="Slide Number Placeholder 6"/>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val="2550651352"/>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9DA306A-DC0B-4D40-B7F3-2A1F0E69C681}" type="datetime1">
              <a:rPr lang="en-US" smtClean="0">
                <a:solidFill>
                  <a:srgbClr val="04617B">
                    <a:shade val="90000"/>
                  </a:srgbClr>
                </a:solidFill>
              </a:rPr>
              <a:pPr/>
              <a:t>10/15/2014</a:t>
            </a:fld>
            <a:endParaRPr lang="en-US" dirty="0">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dirty="0">
              <a:solidFill>
                <a:srgbClr val="04617B">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Tree>
    <p:extLst>
      <p:ext uri="{BB962C8B-B14F-4D97-AF65-F5344CB8AC3E}">
        <p14:creationId xmlns:p14="http://schemas.microsoft.com/office/powerpoint/2010/main" val="3312491951"/>
      </p:ext>
    </p:extLst>
  </p:cSld>
  <p:clrMapOvr>
    <a:masterClrMapping/>
  </p:clrMapOvr>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154773-8944-4FF0-9005-2554C88DE6D4}" type="datetime1">
              <a:rPr lang="en-US" smtClean="0">
                <a:solidFill>
                  <a:srgbClr val="04617B">
                    <a:shade val="90000"/>
                  </a:srgbClr>
                </a:solidFill>
              </a:rPr>
              <a:pPr/>
              <a:t>10/15/2014</a:t>
            </a:fld>
            <a:endParaRPr lang="en-US" dirty="0">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dirty="0">
              <a:solidFill>
                <a:srgbClr val="04617B">
                  <a:shade val="90000"/>
                </a:srgbClr>
              </a:solidFill>
            </a:endParaRPr>
          </a:p>
        </p:txBody>
      </p:sp>
      <p:sp>
        <p:nvSpPr>
          <p:cNvPr id="6" name="Slide Number Placeholder 5"/>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val="1688395145"/>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1A67DD7-8825-4CEF-917E-9ADA0C5F13C2}" type="datetime1">
              <a:rPr lang="en-US" smtClean="0">
                <a:solidFill>
                  <a:srgbClr val="04617B">
                    <a:shade val="90000"/>
                  </a:srgbClr>
                </a:solidFill>
              </a:rPr>
              <a:pPr/>
              <a:t>10/15/2014</a:t>
            </a:fld>
            <a:endParaRPr lang="en-US" dirty="0">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dirty="0">
              <a:solidFill>
                <a:srgbClr val="04617B">
                  <a:shade val="90000"/>
                </a:srgbClr>
              </a:solidFill>
            </a:endParaRPr>
          </a:p>
        </p:txBody>
      </p:sp>
      <p:sp>
        <p:nvSpPr>
          <p:cNvPr id="6" name="Slide Number Placeholder 5"/>
          <p:cNvSpPr>
            <a:spLocks noGrp="1"/>
          </p:cNvSpPr>
          <p:nvPr>
            <p:ph type="sldNum" sz="quarter" idx="12"/>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val="313302437"/>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1_Picture with Caption">
    <p:spTree>
      <p:nvGrpSpPr>
        <p:cNvPr id="1" name=""/>
        <p:cNvGrpSpPr/>
        <p:nvPr/>
      </p:nvGrpSpPr>
      <p:grpSpPr>
        <a:xfrm>
          <a:off x="0" y="0"/>
          <a:ext cx="0" cy="0"/>
          <a:chOff x="0" y="0"/>
          <a:chExt cx="0" cy="0"/>
        </a:xfrm>
      </p:grpSpPr>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5" name="Date Placeholder 4"/>
          <p:cNvSpPr>
            <a:spLocks noGrp="1"/>
          </p:cNvSpPr>
          <p:nvPr>
            <p:ph type="dt" sz="half" idx="10"/>
          </p:nvPr>
        </p:nvSpPr>
        <p:spPr/>
        <p:txBody>
          <a:bodyPr/>
          <a:lstStyle/>
          <a:p>
            <a:fld id="{46AF839F-CEE8-4DC1-9CC8-08B9E90703AD}" type="datetime1">
              <a:rPr lang="en-US" smtClean="0">
                <a:solidFill>
                  <a:srgbClr val="04617B">
                    <a:shade val="90000"/>
                  </a:srgbClr>
                </a:solidFill>
              </a:rPr>
              <a:pPr/>
              <a:t>10/15/2014</a:t>
            </a:fld>
            <a:endParaRPr lang="en-US" dirty="0">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dirty="0">
              <a:solidFill>
                <a:srgbClr val="04617B">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13" name="Content Placeholder 4"/>
          <p:cNvSpPr>
            <a:spLocks noGrp="1"/>
          </p:cNvSpPr>
          <p:nvPr>
            <p:ph sz="quarter" idx="2"/>
          </p:nvPr>
        </p:nvSpPr>
        <p:spPr>
          <a:xfrm>
            <a:off x="395536" y="1124744"/>
            <a:ext cx="8288660" cy="4896544"/>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5" name="Title 14"/>
          <p:cNvSpPr>
            <a:spLocks noGrp="1"/>
          </p:cNvSpPr>
          <p:nvPr>
            <p:ph type="title"/>
          </p:nvPr>
        </p:nvSpPr>
        <p:spPr>
          <a:xfrm>
            <a:off x="467544" y="188640"/>
            <a:ext cx="8229600" cy="836712"/>
          </a:xfrm>
        </p:spPr>
        <p:txBody>
          <a:bodyPr/>
          <a:lstStyle/>
          <a:p>
            <a:r>
              <a:rPr lang="en-US" dirty="0" smtClean="0"/>
              <a:t>Click to edit Master title style</a:t>
            </a:r>
            <a:endParaRPr lang="fa-IR" dirty="0"/>
          </a:p>
        </p:txBody>
      </p:sp>
    </p:spTree>
    <p:extLst>
      <p:ext uri="{BB962C8B-B14F-4D97-AF65-F5344CB8AC3E}">
        <p14:creationId xmlns:p14="http://schemas.microsoft.com/office/powerpoint/2010/main" val="2620143027"/>
      </p:ext>
    </p:extLst>
  </p:cSld>
  <p:clrMapOvr>
    <a:masterClrMapping/>
  </p:clrMapOvr>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2_Custom Layout">
    <p:bg>
      <p:bgPr>
        <a:blipFill dpi="0" rotWithShape="1">
          <a:blip r:embed="rId2" cstate="print">
            <a:alphaModFix amt="21000"/>
            <a:lum/>
          </a:blip>
          <a:srcRect/>
          <a:stretch>
            <a:fillRect t="-6000" b="-6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Click to edit Master title style</a:t>
            </a:r>
            <a:endParaRPr lang="fa-IR" dirty="0"/>
          </a:p>
        </p:txBody>
      </p:sp>
      <p:sp>
        <p:nvSpPr>
          <p:cNvPr id="7" name="Date Placeholder 6"/>
          <p:cNvSpPr>
            <a:spLocks noGrp="1"/>
          </p:cNvSpPr>
          <p:nvPr>
            <p:ph type="dt" sz="half" idx="10"/>
          </p:nvPr>
        </p:nvSpPr>
        <p:spPr/>
        <p:txBody>
          <a:bodyPr/>
          <a:lstStyle/>
          <a:p>
            <a:fld id="{3A1C087C-044C-47EE-9A2B-BE74D40A8385}" type="datetime1">
              <a:rPr lang="en-US" smtClean="0">
                <a:solidFill>
                  <a:srgbClr val="04617B">
                    <a:shade val="90000"/>
                  </a:srgbClr>
                </a:solidFill>
              </a:rPr>
              <a:pPr/>
              <a:t>10/15/2014</a:t>
            </a:fld>
            <a:endParaRPr lang="en-US" dirty="0">
              <a:solidFill>
                <a:srgbClr val="04617B">
                  <a:shade val="90000"/>
                </a:srgbClr>
              </a:solidFill>
            </a:endParaRPr>
          </a:p>
        </p:txBody>
      </p:sp>
      <p:sp>
        <p:nvSpPr>
          <p:cNvPr id="8" name="Slide Number Placeholder 7"/>
          <p:cNvSpPr>
            <a:spLocks noGrp="1"/>
          </p:cNvSpPr>
          <p:nvPr>
            <p:ph type="sldNum" sz="quarter" idx="11"/>
          </p:nvPr>
        </p:nvSpPr>
        <p:spPr/>
        <p:txBody>
          <a:bodyPr/>
          <a:lstStyle/>
          <a:p>
            <a:fld id="{4403A72F-1100-4E64-BAB1-D85BD15939DA}" type="slidenum">
              <a:rPr lang="en-US" smtClean="0">
                <a:solidFill>
                  <a:srgbClr val="04617B">
                    <a:shade val="90000"/>
                  </a:srgbClr>
                </a:solidFill>
              </a:rPr>
              <a:pPr/>
              <a:t>‹#›</a:t>
            </a:fld>
            <a:endParaRPr lang="en-US" dirty="0">
              <a:solidFill>
                <a:srgbClr val="04617B">
                  <a:shade val="90000"/>
                </a:srgbClr>
              </a:solidFill>
            </a:endParaRPr>
          </a:p>
        </p:txBody>
      </p:sp>
      <p:sp>
        <p:nvSpPr>
          <p:cNvPr id="9" name="Footer Placeholder 8"/>
          <p:cNvSpPr>
            <a:spLocks noGrp="1"/>
          </p:cNvSpPr>
          <p:nvPr>
            <p:ph type="ftr" sz="quarter" idx="12"/>
          </p:nvPr>
        </p:nvSpPr>
        <p:spPr/>
        <p:txBody>
          <a:bodyPr/>
          <a:lstStyle/>
          <a:p>
            <a:endParaRPr lang="en-US" dirty="0">
              <a:solidFill>
                <a:srgbClr val="04617B">
                  <a:shade val="90000"/>
                </a:srgbClr>
              </a:solidFill>
            </a:endParaRPr>
          </a:p>
        </p:txBody>
      </p:sp>
    </p:spTree>
    <p:extLst>
      <p:ext uri="{BB962C8B-B14F-4D97-AF65-F5344CB8AC3E}">
        <p14:creationId xmlns:p14="http://schemas.microsoft.com/office/powerpoint/2010/main" val="2857125545"/>
      </p:ext>
    </p:extLst>
  </p:cSld>
  <p:clrMapOvr>
    <a:masterClrMapping/>
  </p:clrMapOvr>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solidFill>
                  <a:prstClr val="black"/>
                </a:solidFill>
                <a:cs typeface="Arial" pitchFamily="34" charset="0"/>
              </a:endParaRPr>
            </a:p>
          </p:txBody>
        </p:sp>
        <p:sp>
          <p:nvSpPr>
            <p:cNvPr id="7" name="Freeform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solidFill>
                  <a:prstClr val="black"/>
                </a:solidFill>
                <a:cs typeface="Arial" pitchFamily="34" charset="0"/>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fld id="{60E18398-AAFD-47B8-AB25-8164AC6DE762}" type="datetimeFigureOut">
              <a:rPr lang="fa-IR"/>
              <a:pPr>
                <a:defRPr/>
              </a:pPr>
              <a:t>12/21/1435</a:t>
            </a:fld>
            <a:endParaRPr lang="fa-IR"/>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fa-IR">
              <a:solidFill>
                <a:srgbClr val="2DA2BF">
                  <a:tint val="20000"/>
                </a:srgbClr>
              </a:solidFill>
            </a:endParaRPr>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896B0DF5-EB86-4B71-BA90-95AAB3BC2EBD}" type="slidenum">
              <a:rPr lang="fa-IR"/>
              <a:pPr>
                <a:defRPr/>
              </a:pPr>
              <a:t>‹#›</a:t>
            </a:fld>
            <a:endParaRPr lang="fa-IR"/>
          </a:p>
        </p:txBody>
      </p:sp>
    </p:spTree>
    <p:extLst>
      <p:ext uri="{BB962C8B-B14F-4D97-AF65-F5344CB8AC3E}">
        <p14:creationId xmlns:p14="http://schemas.microsoft.com/office/powerpoint/2010/main" val="14197599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3A1B6C32-E8D0-4983-9ED9-EE0E09D0A0DC}" type="datetimeFigureOut">
              <a:rPr lang="fa-IR">
                <a:solidFill>
                  <a:prstClr val="black"/>
                </a:solidFill>
              </a:rPr>
              <a:pPr>
                <a:defRPr/>
              </a:pPr>
              <a:t>12/21/1435</a:t>
            </a:fld>
            <a:endParaRPr lang="fa-IR">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fa-IR">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EDA98793-7122-40C1-903D-CEABDCBBB10D}"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30346071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a:defRPr/>
            </a:pPr>
            <a:endParaRPr lang="en-US">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a:defRPr/>
            </a:pPr>
            <a:endParaRPr lang="en-US">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1C95333D-3671-425D-BBED-9B1A01CAB4AB}" type="datetimeFigureOut">
              <a:rPr lang="fa-IR">
                <a:solidFill>
                  <a:prstClr val="white"/>
                </a:solidFill>
              </a:rPr>
              <a:pPr>
                <a:defRPr/>
              </a:pPr>
              <a:t>12/21/1435</a:t>
            </a:fld>
            <a:endParaRPr lang="fa-IR">
              <a:solidFill>
                <a:prstClr val="white"/>
              </a:solidFill>
            </a:endParaRPr>
          </a:p>
        </p:txBody>
      </p:sp>
      <p:sp>
        <p:nvSpPr>
          <p:cNvPr id="7" name="Footer Placeholder 4"/>
          <p:cNvSpPr>
            <a:spLocks noGrp="1"/>
          </p:cNvSpPr>
          <p:nvPr>
            <p:ph type="ftr" sz="quarter" idx="11"/>
          </p:nvPr>
        </p:nvSpPr>
        <p:spPr/>
        <p:txBody>
          <a:bodyPr/>
          <a:lstStyle>
            <a:lvl1pPr>
              <a:defRPr/>
            </a:lvl1pPr>
            <a:extLst/>
          </a:lstStyle>
          <a:p>
            <a:pPr>
              <a:defRPr/>
            </a:pPr>
            <a:endParaRPr lang="fa-IR">
              <a:solidFill>
                <a:prstClr val="white"/>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16A64815-9711-4C64-9B49-12FB91700363}"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546440670"/>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D93DC23E-305E-4170-B4F3-166A36580DB8}" type="datetimeFigureOut">
              <a:rPr lang="fa-IR">
                <a:solidFill>
                  <a:prstClr val="white"/>
                </a:solidFill>
              </a:rPr>
              <a:pPr>
                <a:defRPr/>
              </a:pPr>
              <a:t>12/21/1435</a:t>
            </a:fld>
            <a:endParaRPr lang="fa-IR">
              <a:solidFill>
                <a:prstClr val="white"/>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fa-IR">
              <a:solidFill>
                <a:prstClr val="white"/>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C88A0F38-2372-446D-A701-03576784EFC0}"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11234899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EC0FC73-930D-4210-8303-67E41B37B28E}" type="datetimeFigureOut">
              <a:rPr lang="fa-IR" smtClean="0">
                <a:solidFill>
                  <a:prstClr val="white"/>
                </a:solidFill>
              </a:rPr>
              <a:pPr/>
              <a:t>12/21/1435</a:t>
            </a:fld>
            <a:endParaRPr lang="fa-IR">
              <a:solidFill>
                <a:prstClr val="white"/>
              </a:solidFill>
            </a:endParaRPr>
          </a:p>
        </p:txBody>
      </p:sp>
      <p:sp>
        <p:nvSpPr>
          <p:cNvPr id="6" name="Footer Placeholder 5"/>
          <p:cNvSpPr>
            <a:spLocks noGrp="1"/>
          </p:cNvSpPr>
          <p:nvPr>
            <p:ph type="ftr" sz="quarter" idx="11"/>
          </p:nvPr>
        </p:nvSpPr>
        <p:spPr/>
        <p:txBody>
          <a:bodyPr/>
          <a:lstStyle/>
          <a:p>
            <a:endParaRPr lang="fa-IR">
              <a:solidFill>
                <a:prstClr val="white"/>
              </a:solidFill>
            </a:endParaRPr>
          </a:p>
        </p:txBody>
      </p:sp>
      <p:sp>
        <p:nvSpPr>
          <p:cNvPr id="7" name="Slide Number Placeholder 6"/>
          <p:cNvSpPr>
            <a:spLocks noGrp="1"/>
          </p:cNvSpPr>
          <p:nvPr>
            <p:ph type="sldNum" sz="quarter" idx="12"/>
          </p:nvPr>
        </p:nvSpPr>
        <p:spPr/>
        <p:txBody>
          <a:bodyPr/>
          <a:lstStyle/>
          <a:p>
            <a:fld id="{636CB102-4837-45B2-97E1-58FD7E9BA72C}"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1666600"/>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988F05C4-BA39-43C2-8CEF-4E5C9122D642}" type="datetimeFigureOut">
              <a:rPr lang="fa-IR">
                <a:solidFill>
                  <a:prstClr val="black"/>
                </a:solidFill>
              </a:rPr>
              <a:pPr>
                <a:defRPr/>
              </a:pPr>
              <a:t>12/21/1435</a:t>
            </a:fld>
            <a:endParaRPr lang="fa-IR">
              <a:solidFill>
                <a:prstClr val="black"/>
              </a:solidFill>
            </a:endParaRPr>
          </a:p>
        </p:txBody>
      </p:sp>
      <p:sp>
        <p:nvSpPr>
          <p:cNvPr id="8" name="Footer Placeholder 7"/>
          <p:cNvSpPr>
            <a:spLocks noGrp="1"/>
          </p:cNvSpPr>
          <p:nvPr>
            <p:ph type="ftr" sz="quarter" idx="11"/>
          </p:nvPr>
        </p:nvSpPr>
        <p:spPr/>
        <p:txBody>
          <a:bodyPr/>
          <a:lstStyle>
            <a:lvl1pPr>
              <a:defRPr/>
            </a:lvl1pPr>
            <a:extLst/>
          </a:lstStyle>
          <a:p>
            <a:pPr>
              <a:defRPr/>
            </a:pPr>
            <a:endParaRPr lang="fa-IR">
              <a:solidFill>
                <a:prstClr val="black"/>
              </a:solidFill>
            </a:endParaRPr>
          </a:p>
        </p:txBody>
      </p:sp>
      <p:sp>
        <p:nvSpPr>
          <p:cNvPr id="9" name="Slide Number Placeholder 8"/>
          <p:cNvSpPr>
            <a:spLocks noGrp="1"/>
          </p:cNvSpPr>
          <p:nvPr>
            <p:ph type="sldNum" sz="quarter" idx="12"/>
          </p:nvPr>
        </p:nvSpPr>
        <p:spPr/>
        <p:txBody>
          <a:bodyPr/>
          <a:lstStyle>
            <a:lvl1pPr>
              <a:defRPr/>
            </a:lvl1pPr>
            <a:extLst/>
          </a:lstStyle>
          <a:p>
            <a:pPr>
              <a:defRPr/>
            </a:pPr>
            <a:fld id="{50C0095A-76E6-4A63-A5C7-BC553527CF0E}"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737753103"/>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03900463-4C49-4A52-B858-63EF32A6F5B4}" type="datetimeFigureOut">
              <a:rPr lang="fa-IR">
                <a:solidFill>
                  <a:prstClr val="white"/>
                </a:solidFill>
              </a:rPr>
              <a:pPr>
                <a:defRPr/>
              </a:pPr>
              <a:t>12/21/1435</a:t>
            </a:fld>
            <a:endParaRPr lang="fa-IR">
              <a:solidFill>
                <a:prstClr val="white"/>
              </a:solidFill>
            </a:endParaRPr>
          </a:p>
        </p:txBody>
      </p:sp>
      <p:sp>
        <p:nvSpPr>
          <p:cNvPr id="4" name="Footer Placeholder 3"/>
          <p:cNvSpPr>
            <a:spLocks noGrp="1"/>
          </p:cNvSpPr>
          <p:nvPr>
            <p:ph type="ftr" sz="quarter" idx="11"/>
          </p:nvPr>
        </p:nvSpPr>
        <p:spPr/>
        <p:txBody>
          <a:bodyPr/>
          <a:lstStyle>
            <a:lvl1pPr>
              <a:defRPr/>
            </a:lvl1pPr>
            <a:extLst/>
          </a:lstStyle>
          <a:p>
            <a:pPr>
              <a:defRPr/>
            </a:pPr>
            <a:endParaRPr lang="fa-IR">
              <a:solidFill>
                <a:prstClr val="white"/>
              </a:solidFill>
            </a:endParaRPr>
          </a:p>
        </p:txBody>
      </p:sp>
      <p:sp>
        <p:nvSpPr>
          <p:cNvPr id="5" name="Slide Number Placeholder 4"/>
          <p:cNvSpPr>
            <a:spLocks noGrp="1"/>
          </p:cNvSpPr>
          <p:nvPr>
            <p:ph type="sldNum" sz="quarter" idx="12"/>
          </p:nvPr>
        </p:nvSpPr>
        <p:spPr/>
        <p:txBody>
          <a:bodyPr/>
          <a:lstStyle>
            <a:lvl1pPr>
              <a:defRPr/>
            </a:lvl1pPr>
            <a:extLst/>
          </a:lstStyle>
          <a:p>
            <a:pPr>
              <a:defRPr/>
            </a:pPr>
            <a:fld id="{26A0FB68-D389-4EEE-BA79-C142F771137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2566119518"/>
      </p:ext>
    </p:extLst>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8EAC37CA-8C39-48FF-AD9B-F21CDE36A9D3}" type="datetimeFigureOut">
              <a:rPr lang="fa-IR">
                <a:solidFill>
                  <a:prstClr val="black"/>
                </a:solidFill>
              </a:rPr>
              <a:pPr>
                <a:defRPr/>
              </a:pPr>
              <a:t>12/21/1435</a:t>
            </a:fld>
            <a:endParaRPr lang="fa-IR">
              <a:solidFill>
                <a:prstClr val="black"/>
              </a:solidFill>
            </a:endParaRPr>
          </a:p>
        </p:txBody>
      </p:sp>
      <p:sp>
        <p:nvSpPr>
          <p:cNvPr id="3" name="Footer Placeholder 21"/>
          <p:cNvSpPr>
            <a:spLocks noGrp="1"/>
          </p:cNvSpPr>
          <p:nvPr>
            <p:ph type="ftr" sz="quarter" idx="11"/>
          </p:nvPr>
        </p:nvSpPr>
        <p:spPr/>
        <p:txBody>
          <a:bodyPr/>
          <a:lstStyle>
            <a:lvl1pPr>
              <a:defRPr/>
            </a:lvl1pPr>
          </a:lstStyle>
          <a:p>
            <a:pPr>
              <a:defRPr/>
            </a:pPr>
            <a:endParaRPr lang="fa-IR">
              <a:solidFill>
                <a:prstClr val="black"/>
              </a:solidFill>
            </a:endParaRPr>
          </a:p>
        </p:txBody>
      </p:sp>
      <p:sp>
        <p:nvSpPr>
          <p:cNvPr id="4" name="Slide Number Placeholder 17"/>
          <p:cNvSpPr>
            <a:spLocks noGrp="1"/>
          </p:cNvSpPr>
          <p:nvPr>
            <p:ph type="sldNum" sz="quarter" idx="12"/>
          </p:nvPr>
        </p:nvSpPr>
        <p:spPr/>
        <p:txBody>
          <a:bodyPr/>
          <a:lstStyle>
            <a:lvl1pPr>
              <a:defRPr/>
            </a:lvl1pPr>
          </a:lstStyle>
          <a:p>
            <a:pPr>
              <a:defRPr/>
            </a:pPr>
            <a:fld id="{F324BB47-ED19-4B83-A28B-D4CACBD5B330}"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87393858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A86AE65B-1E8F-4D55-9C06-653F786F6984}" type="datetimeFigureOut">
              <a:rPr lang="fa-IR">
                <a:solidFill>
                  <a:prstClr val="black"/>
                </a:solidFill>
              </a:rPr>
              <a:pPr>
                <a:defRPr/>
              </a:pPr>
              <a:t>12/21/1435</a:t>
            </a:fld>
            <a:endParaRPr lang="fa-IR">
              <a:solidFill>
                <a:prstClr val="black"/>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fa-IR">
              <a:solidFill>
                <a:prstClr val="black"/>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522E1A01-4D00-4674-8F7A-EB9587F98E7F}"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901005012"/>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solidFill>
                <a:prstClr val="white"/>
              </a:solidFill>
              <a:cs typeface="Arial" pitchFamily="34" charset="0"/>
            </a:endParaRPr>
          </a:p>
        </p:txBody>
      </p:sp>
      <p:sp>
        <p:nvSpPr>
          <p:cNvPr id="6" name="Freeform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solidFill>
                <a:prstClr val="white"/>
              </a:solidFill>
              <a:cs typeface="Arial" pitchFamily="34" charset="0"/>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a:defRPr/>
            </a:pPr>
            <a:endParaRPr lang="en-US">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a:defRPr/>
            </a:pPr>
            <a:endParaRPr lang="en-US">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E83D5D71-FA62-4C28-97C5-8E8994892418}" type="datetimeFigureOut">
              <a:rPr lang="fa-IR">
                <a:solidFill>
                  <a:prstClr val="white"/>
                </a:solidFill>
              </a:rPr>
              <a:pPr>
                <a:defRPr/>
              </a:pPr>
              <a:t>12/21/1435</a:t>
            </a:fld>
            <a:endParaRPr lang="fa-IR">
              <a:solidFill>
                <a:prstClr val="white"/>
              </a:solidFill>
            </a:endParaRPr>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fa-IR">
              <a:solidFill>
                <a:prstClr val="white"/>
              </a:solidFill>
            </a:endParaRP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91A85EDC-C0BD-473C-BCB3-E1D7BD6E9ECB}"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2804618965"/>
      </p:ext>
    </p:extLst>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388446FC-6867-41A2-AF32-5C378D328C47}" type="datetimeFigureOut">
              <a:rPr lang="fa-IR">
                <a:solidFill>
                  <a:prstClr val="black"/>
                </a:solidFill>
              </a:rPr>
              <a:pPr>
                <a:defRPr/>
              </a:pPr>
              <a:t>12/21/1435</a:t>
            </a:fld>
            <a:endParaRPr lang="fa-IR">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fa-IR">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E94541CF-A430-4776-8E5D-529886DE7B00}"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42960177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84960BF1-9A49-4DA2-A77B-9E6188147E2E}" type="datetimeFigureOut">
              <a:rPr lang="fa-IR">
                <a:solidFill>
                  <a:prstClr val="black"/>
                </a:solidFill>
              </a:rPr>
              <a:pPr>
                <a:defRPr/>
              </a:pPr>
              <a:t>12/21/1435</a:t>
            </a:fld>
            <a:endParaRPr lang="fa-IR">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fa-IR">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E7CD5630-E1C0-4FB8-B20E-2DB51B369640}"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726070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EC0FC73-930D-4210-8303-67E41B37B28E}" type="datetimeFigureOut">
              <a:rPr lang="fa-IR" smtClean="0">
                <a:solidFill>
                  <a:prstClr val="white"/>
                </a:solidFill>
              </a:rPr>
              <a:pPr/>
              <a:t>12/21/1435</a:t>
            </a:fld>
            <a:endParaRPr lang="fa-IR">
              <a:solidFill>
                <a:prstClr val="white"/>
              </a:solidFill>
            </a:endParaRPr>
          </a:p>
        </p:txBody>
      </p:sp>
      <p:sp>
        <p:nvSpPr>
          <p:cNvPr id="8" name="Footer Placeholder 7"/>
          <p:cNvSpPr>
            <a:spLocks noGrp="1"/>
          </p:cNvSpPr>
          <p:nvPr>
            <p:ph type="ftr" sz="quarter" idx="11"/>
          </p:nvPr>
        </p:nvSpPr>
        <p:spPr/>
        <p:txBody>
          <a:bodyPr/>
          <a:lstStyle/>
          <a:p>
            <a:endParaRPr lang="fa-IR">
              <a:solidFill>
                <a:prstClr val="white"/>
              </a:solidFill>
            </a:endParaRPr>
          </a:p>
        </p:txBody>
      </p:sp>
      <p:sp>
        <p:nvSpPr>
          <p:cNvPr id="9" name="Slide Number Placeholder 8"/>
          <p:cNvSpPr>
            <a:spLocks noGrp="1"/>
          </p:cNvSpPr>
          <p:nvPr>
            <p:ph type="sldNum" sz="quarter" idx="12"/>
          </p:nvPr>
        </p:nvSpPr>
        <p:spPr/>
        <p:txBody>
          <a:bodyPr/>
          <a:lstStyle/>
          <a:p>
            <a:fld id="{636CB102-4837-45B2-97E1-58FD7E9BA72C}" type="slidenum">
              <a:rPr lang="fa-IR" smtClean="0">
                <a:solidFill>
                  <a:prstClr val="white"/>
                </a:solidFill>
              </a:rPr>
              <a:pPr/>
              <a:t>‹#›</a:t>
            </a:fld>
            <a:endParaRPr lang="fa-IR">
              <a:solidFill>
                <a:prstClr val="white"/>
              </a:solidFill>
            </a:endParaRPr>
          </a:p>
        </p:txBody>
      </p:sp>
      <p:sp>
        <p:nvSpPr>
          <p:cNvPr id="10" name="Title 9"/>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13307608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EC0FC73-930D-4210-8303-67E41B37B28E}" type="datetimeFigureOut">
              <a:rPr lang="fa-IR" smtClean="0">
                <a:solidFill>
                  <a:prstClr val="white"/>
                </a:solidFill>
              </a:rPr>
              <a:pPr/>
              <a:t>12/21/1435</a:t>
            </a:fld>
            <a:endParaRPr lang="fa-IR">
              <a:solidFill>
                <a:prstClr val="white"/>
              </a:solidFill>
            </a:endParaRPr>
          </a:p>
        </p:txBody>
      </p:sp>
      <p:sp>
        <p:nvSpPr>
          <p:cNvPr id="4" name="Footer Placeholder 3"/>
          <p:cNvSpPr>
            <a:spLocks noGrp="1"/>
          </p:cNvSpPr>
          <p:nvPr>
            <p:ph type="ftr" sz="quarter" idx="11"/>
          </p:nvPr>
        </p:nvSpPr>
        <p:spPr/>
        <p:txBody>
          <a:bodyPr/>
          <a:lstStyle/>
          <a:p>
            <a:endParaRPr lang="fa-IR">
              <a:solidFill>
                <a:prstClr val="white"/>
              </a:solidFill>
            </a:endParaRPr>
          </a:p>
        </p:txBody>
      </p:sp>
      <p:sp>
        <p:nvSpPr>
          <p:cNvPr id="5" name="Slide Number Placeholder 4"/>
          <p:cNvSpPr>
            <a:spLocks noGrp="1"/>
          </p:cNvSpPr>
          <p:nvPr>
            <p:ph type="sldNum" sz="quarter" idx="12"/>
          </p:nvPr>
        </p:nvSpPr>
        <p:spPr/>
        <p:txBody>
          <a:bodyPr/>
          <a:lstStyle/>
          <a:p>
            <a:fld id="{636CB102-4837-45B2-97E1-58FD7E9BA72C}"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427421743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C0FC73-930D-4210-8303-67E41B37B28E}" type="datetimeFigureOut">
              <a:rPr lang="fa-IR" smtClean="0">
                <a:solidFill>
                  <a:prstClr val="white"/>
                </a:solidFill>
              </a:rPr>
              <a:pPr/>
              <a:t>12/21/1435</a:t>
            </a:fld>
            <a:endParaRPr lang="fa-IR">
              <a:solidFill>
                <a:prstClr val="white"/>
              </a:solidFill>
            </a:endParaRPr>
          </a:p>
        </p:txBody>
      </p:sp>
      <p:sp>
        <p:nvSpPr>
          <p:cNvPr id="3" name="Footer Placeholder 2"/>
          <p:cNvSpPr>
            <a:spLocks noGrp="1"/>
          </p:cNvSpPr>
          <p:nvPr>
            <p:ph type="ftr" sz="quarter" idx="11"/>
          </p:nvPr>
        </p:nvSpPr>
        <p:spPr/>
        <p:txBody>
          <a:bodyPr/>
          <a:lstStyle/>
          <a:p>
            <a:endParaRPr lang="fa-IR">
              <a:solidFill>
                <a:prstClr val="white"/>
              </a:solidFill>
            </a:endParaRPr>
          </a:p>
        </p:txBody>
      </p:sp>
      <p:sp>
        <p:nvSpPr>
          <p:cNvPr id="4" name="Slide Number Placeholder 3"/>
          <p:cNvSpPr>
            <a:spLocks noGrp="1"/>
          </p:cNvSpPr>
          <p:nvPr>
            <p:ph type="sldNum" sz="quarter" idx="12"/>
          </p:nvPr>
        </p:nvSpPr>
        <p:spPr/>
        <p:txBody>
          <a:bodyPr/>
          <a:lstStyle/>
          <a:p>
            <a:fld id="{636CB102-4837-45B2-97E1-58FD7E9BA72C}"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370930473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C0FC73-930D-4210-8303-67E41B37B28E}" type="datetimeFigureOut">
              <a:rPr lang="fa-IR" smtClean="0">
                <a:solidFill>
                  <a:prstClr val="white"/>
                </a:solidFill>
              </a:rPr>
              <a:pPr/>
              <a:t>12/21/1435</a:t>
            </a:fld>
            <a:endParaRPr lang="fa-IR">
              <a:solidFill>
                <a:prstClr val="white"/>
              </a:solidFill>
            </a:endParaRPr>
          </a:p>
        </p:txBody>
      </p:sp>
      <p:sp>
        <p:nvSpPr>
          <p:cNvPr id="6" name="Footer Placeholder 5"/>
          <p:cNvSpPr>
            <a:spLocks noGrp="1"/>
          </p:cNvSpPr>
          <p:nvPr>
            <p:ph type="ftr" sz="quarter" idx="11"/>
          </p:nvPr>
        </p:nvSpPr>
        <p:spPr/>
        <p:txBody>
          <a:bodyPr/>
          <a:lstStyle/>
          <a:p>
            <a:endParaRPr lang="fa-IR">
              <a:solidFill>
                <a:prstClr val="white"/>
              </a:solidFill>
            </a:endParaRPr>
          </a:p>
        </p:txBody>
      </p:sp>
      <p:sp>
        <p:nvSpPr>
          <p:cNvPr id="7" name="Slide Number Placeholder 6"/>
          <p:cNvSpPr>
            <a:spLocks noGrp="1"/>
          </p:cNvSpPr>
          <p:nvPr>
            <p:ph type="sldNum" sz="quarter" idx="12"/>
          </p:nvPr>
        </p:nvSpPr>
        <p:spPr/>
        <p:txBody>
          <a:bodyPr/>
          <a:lstStyle/>
          <a:p>
            <a:fld id="{636CB102-4837-45B2-97E1-58FD7E9BA72C}"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177003756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C0FC73-930D-4210-8303-67E41B37B28E}" type="datetimeFigureOut">
              <a:rPr lang="fa-IR" smtClean="0">
                <a:solidFill>
                  <a:prstClr val="white"/>
                </a:solidFill>
              </a:rPr>
              <a:pPr/>
              <a:t>12/21/1435</a:t>
            </a:fld>
            <a:endParaRPr lang="fa-IR">
              <a:solidFill>
                <a:prstClr val="white"/>
              </a:solidFill>
            </a:endParaRPr>
          </a:p>
        </p:txBody>
      </p:sp>
      <p:sp>
        <p:nvSpPr>
          <p:cNvPr id="6" name="Footer Placeholder 5"/>
          <p:cNvSpPr>
            <a:spLocks noGrp="1"/>
          </p:cNvSpPr>
          <p:nvPr>
            <p:ph type="ftr" sz="quarter" idx="11"/>
          </p:nvPr>
        </p:nvSpPr>
        <p:spPr/>
        <p:txBody>
          <a:bodyPr/>
          <a:lstStyle/>
          <a:p>
            <a:endParaRPr lang="fa-IR">
              <a:solidFill>
                <a:prstClr val="white"/>
              </a:solidFill>
            </a:endParaRPr>
          </a:p>
        </p:txBody>
      </p:sp>
      <p:sp>
        <p:nvSpPr>
          <p:cNvPr id="7" name="Slide Number Placeholder 6"/>
          <p:cNvSpPr>
            <a:spLocks noGrp="1"/>
          </p:cNvSpPr>
          <p:nvPr>
            <p:ph type="sldNum" sz="quarter" idx="12"/>
          </p:nvPr>
        </p:nvSpPr>
        <p:spPr/>
        <p:txBody>
          <a:bodyPr/>
          <a:lstStyle/>
          <a:p>
            <a:fld id="{636CB102-4837-45B2-97E1-58FD7E9BA72C}"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extLst>
      <p:ext uri="{BB962C8B-B14F-4D97-AF65-F5344CB8AC3E}">
        <p14:creationId xmlns:p14="http://schemas.microsoft.com/office/powerpoint/2010/main" val="16532283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3.jpe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8EC0FC73-930D-4210-8303-67E41B37B28E}" type="datetimeFigureOut">
              <a:rPr lang="fa-IR" smtClean="0">
                <a:solidFill>
                  <a:prstClr val="white"/>
                </a:solidFill>
              </a:rPr>
              <a:pPr/>
              <a:t>12/21/1435</a:t>
            </a:fld>
            <a:endParaRPr lang="fa-IR">
              <a:solidFill>
                <a:prstClr val="white"/>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fa-IR">
              <a:solidFill>
                <a:prstClr val="white"/>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636CB102-4837-45B2-97E1-58FD7E9BA72C}"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43445587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marL="320040" indent="-320040" algn="r" defTabSz="914400" rtl="1"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28600"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EC0FC73-930D-4210-8303-67E41B37B28E}" type="datetimeFigureOut">
              <a:rPr lang="fa-IR" smtClean="0"/>
              <a:t>12/21/1435</a:t>
            </a:fld>
            <a:endParaRPr lang="fa-I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a-I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36CB102-4837-45B2-97E1-58FD7E9BA72C}" type="slidenum">
              <a:rPr lang="fa-IR" smtClean="0"/>
              <a:t>‹#›</a:t>
            </a:fld>
            <a:endParaRPr lang="fa-I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rtl="0"/>
            <a:fld id="{5BCA0280-9292-40DE-9BD6-D4FFF6055614}" type="datetime1">
              <a:rPr lang="en-US" smtClean="0">
                <a:solidFill>
                  <a:srgbClr val="04617B">
                    <a:shade val="90000"/>
                  </a:srgbClr>
                </a:solidFill>
              </a:rPr>
              <a:pPr rtl="0"/>
              <a:t>10/15/2014</a:t>
            </a:fld>
            <a:endParaRPr lang="en-US" dirty="0">
              <a:solidFill>
                <a:srgbClr val="04617B">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rtl="0"/>
            <a:endParaRPr lang="en-US" dirty="0">
              <a:solidFill>
                <a:srgbClr val="04617B">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rtl="0"/>
            <a:fld id="{4403A72F-1100-4E64-BAB1-D85BD15939DA}" type="slidenum">
              <a:rPr lang="en-US" smtClean="0">
                <a:solidFill>
                  <a:srgbClr val="04617B">
                    <a:shade val="90000"/>
                  </a:srgbClr>
                </a:solidFill>
              </a:rPr>
              <a:pPr rtl="0"/>
              <a:t>‹#›</a:t>
            </a:fld>
            <a:endParaRPr lang="en-US" dirty="0">
              <a:solidFill>
                <a:srgbClr val="04617B">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algn="l" rtl="0"/>
              <a:endParaRPr lang="en-US" dirty="0">
                <a:solidFill>
                  <a:prstClr val="black"/>
                </a:solidFill>
              </a:endParaRPr>
            </a:p>
          </p:txBody>
        </p:sp>
      </p:grpSp>
    </p:spTree>
    <p:extLst>
      <p:ext uri="{BB962C8B-B14F-4D97-AF65-F5344CB8AC3E}">
        <p14:creationId xmlns:p14="http://schemas.microsoft.com/office/powerpoint/2010/main" val="116101315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Lst>
  <p:transition/>
  <p:timing>
    <p:tnLst>
      <p:par>
        <p:cTn id="1" dur="indefinite" restart="never" nodeType="tmRoot"/>
      </p:par>
    </p:tnLst>
  </p:timing>
  <p:hf hdr="0" ftr="0" dt="0"/>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solidFill>
                <a:prstClr val="black"/>
              </a:solidFill>
              <a:cs typeface="Arial" pitchFamily="34" charset="0"/>
            </a:endParaRPr>
          </a:p>
        </p:txBody>
      </p:sp>
      <p:sp>
        <p:nvSpPr>
          <p:cNvPr id="12" name="Freeform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solidFill>
                <a:prstClr val="black"/>
              </a:solidFill>
              <a:cs typeface="Arial" pitchFamily="34" charset="0"/>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4105"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rtl="1" eaLnBrk="1" fontAlgn="auto" latinLnBrk="0" hangingPunct="1">
              <a:spcBef>
                <a:spcPts val="0"/>
              </a:spcBef>
              <a:spcAft>
                <a:spcPts val="0"/>
              </a:spcAft>
              <a:defRPr kumimoji="0" sz="1000">
                <a:solidFill>
                  <a:schemeClr val="tx1"/>
                </a:solidFill>
                <a:latin typeface="+mn-lt"/>
                <a:cs typeface="+mn-cs"/>
              </a:defRPr>
            </a:lvl1pPr>
            <a:extLst/>
          </a:lstStyle>
          <a:p>
            <a:pPr>
              <a:defRPr/>
            </a:pPr>
            <a:fld id="{49611204-460D-4F36-9FCB-E6A82ABE354A}" type="datetimeFigureOut">
              <a:rPr lang="fa-IR">
                <a:solidFill>
                  <a:prstClr val="black"/>
                </a:solidFill>
              </a:rPr>
              <a:pPr>
                <a:defRPr/>
              </a:pPr>
              <a:t>12/21/1435</a:t>
            </a:fld>
            <a:endParaRPr lang="fa-IR">
              <a:solidFill>
                <a:prstClr val="black"/>
              </a:solidFill>
            </a:endParaRPr>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rtl="1"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fa-IR">
              <a:solidFill>
                <a:prstClr val="black"/>
              </a:solidFill>
            </a:endParaRP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rtl="1" eaLnBrk="1" fontAlgn="auto" latinLnBrk="0" hangingPunct="1">
              <a:spcBef>
                <a:spcPts val="0"/>
              </a:spcBef>
              <a:spcAft>
                <a:spcPts val="0"/>
              </a:spcAft>
              <a:defRPr kumimoji="0" sz="1000" b="0">
                <a:solidFill>
                  <a:schemeClr val="tx1"/>
                </a:solidFill>
                <a:latin typeface="+mn-lt"/>
                <a:cs typeface="+mn-cs"/>
              </a:defRPr>
            </a:lvl1pPr>
            <a:extLst/>
          </a:lstStyle>
          <a:p>
            <a:pPr>
              <a:defRPr/>
            </a:pPr>
            <a:fld id="{0446646C-3D67-445B-9857-EBC9A2F15084}"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712521575"/>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xStyles>
    <p:titleStyle>
      <a:lvl1pPr algn="l" rtl="1"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1" eaLnBrk="0" fontAlgn="base" hangingPunct="0">
        <a:spcBef>
          <a:spcPct val="0"/>
        </a:spcBef>
        <a:spcAft>
          <a:spcPct val="0"/>
        </a:spcAft>
        <a:defRPr sz="4100" b="1">
          <a:solidFill>
            <a:schemeClr val="tx2"/>
          </a:solidFill>
          <a:latin typeface="Lucida Sans Unicode" pitchFamily="34" charset="0"/>
          <a:cs typeface="Arial" charset="0"/>
        </a:defRPr>
      </a:lvl2pPr>
      <a:lvl3pPr algn="l" rtl="1" eaLnBrk="0" fontAlgn="base" hangingPunct="0">
        <a:spcBef>
          <a:spcPct val="0"/>
        </a:spcBef>
        <a:spcAft>
          <a:spcPct val="0"/>
        </a:spcAft>
        <a:defRPr sz="4100" b="1">
          <a:solidFill>
            <a:schemeClr val="tx2"/>
          </a:solidFill>
          <a:latin typeface="Lucida Sans Unicode" pitchFamily="34" charset="0"/>
          <a:cs typeface="Arial" charset="0"/>
        </a:defRPr>
      </a:lvl3pPr>
      <a:lvl4pPr algn="l" rtl="1" eaLnBrk="0" fontAlgn="base" hangingPunct="0">
        <a:spcBef>
          <a:spcPct val="0"/>
        </a:spcBef>
        <a:spcAft>
          <a:spcPct val="0"/>
        </a:spcAft>
        <a:defRPr sz="4100" b="1">
          <a:solidFill>
            <a:schemeClr val="tx2"/>
          </a:solidFill>
          <a:latin typeface="Lucida Sans Unicode" pitchFamily="34" charset="0"/>
          <a:cs typeface="Arial" charset="0"/>
        </a:defRPr>
      </a:lvl4pPr>
      <a:lvl5pPr algn="l" rtl="1" eaLnBrk="0" fontAlgn="base" hangingPunct="0">
        <a:spcBef>
          <a:spcPct val="0"/>
        </a:spcBef>
        <a:spcAft>
          <a:spcPct val="0"/>
        </a:spcAft>
        <a:defRPr sz="4100" b="1">
          <a:solidFill>
            <a:schemeClr val="tx2"/>
          </a:solidFill>
          <a:latin typeface="Lucida Sans Unicode" pitchFamily="34" charset="0"/>
          <a:cs typeface="Arial" charset="0"/>
        </a:defRPr>
      </a:lvl5pPr>
      <a:lvl6pPr marL="457200" algn="l" rtl="1" fontAlgn="base">
        <a:spcBef>
          <a:spcPct val="0"/>
        </a:spcBef>
        <a:spcAft>
          <a:spcPct val="0"/>
        </a:spcAft>
        <a:defRPr sz="4100" b="1">
          <a:solidFill>
            <a:schemeClr val="tx2"/>
          </a:solidFill>
          <a:latin typeface="Lucida Sans Unicode" pitchFamily="34" charset="0"/>
          <a:cs typeface="Arial" charset="0"/>
        </a:defRPr>
      </a:lvl6pPr>
      <a:lvl7pPr marL="914400" algn="l" rtl="1" fontAlgn="base">
        <a:spcBef>
          <a:spcPct val="0"/>
        </a:spcBef>
        <a:spcAft>
          <a:spcPct val="0"/>
        </a:spcAft>
        <a:defRPr sz="4100" b="1">
          <a:solidFill>
            <a:schemeClr val="tx2"/>
          </a:solidFill>
          <a:latin typeface="Lucida Sans Unicode" pitchFamily="34" charset="0"/>
          <a:cs typeface="Arial" charset="0"/>
        </a:defRPr>
      </a:lvl7pPr>
      <a:lvl8pPr marL="1371600" algn="l" rtl="1" fontAlgn="base">
        <a:spcBef>
          <a:spcPct val="0"/>
        </a:spcBef>
        <a:spcAft>
          <a:spcPct val="0"/>
        </a:spcAft>
        <a:defRPr sz="4100" b="1">
          <a:solidFill>
            <a:schemeClr val="tx2"/>
          </a:solidFill>
          <a:latin typeface="Lucida Sans Unicode" pitchFamily="34" charset="0"/>
          <a:cs typeface="Arial" charset="0"/>
        </a:defRPr>
      </a:lvl8pPr>
      <a:lvl9pPr marL="1828800" algn="l" rtl="1" fontAlgn="base">
        <a:spcBef>
          <a:spcPct val="0"/>
        </a:spcBef>
        <a:spcAft>
          <a:spcPct val="0"/>
        </a:spcAft>
        <a:defRPr sz="4100" b="1">
          <a:solidFill>
            <a:schemeClr val="tx2"/>
          </a:solidFill>
          <a:latin typeface="Lucida Sans Unicode" pitchFamily="34" charset="0"/>
          <a:cs typeface="Arial" charset="0"/>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3.jpg"/><Relationship Id="rId1" Type="http://schemas.openxmlformats.org/officeDocument/2006/relationships/slideLayout" Target="../slideLayouts/slideLayout24.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g"/><Relationship Id="rId1" Type="http://schemas.openxmlformats.org/officeDocument/2006/relationships/slideLayout" Target="../slideLayouts/slideLayout24.xml"/><Relationship Id="rId5" Type="http://schemas.microsoft.com/office/2007/relationships/hdphoto" Target="../media/hdphoto1.wdp"/><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xml"/><Relationship Id="rId1" Type="http://schemas.openxmlformats.org/officeDocument/2006/relationships/slideLayout" Target="../slideLayouts/slideLayout28.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3.jpg"/><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5.xml"/><Relationship Id="rId1" Type="http://schemas.openxmlformats.org/officeDocument/2006/relationships/slideLayout" Target="../slideLayouts/slideLayout24.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6.jpg"/><Relationship Id="rId5" Type="http://schemas.openxmlformats.org/officeDocument/2006/relationships/image" Target="../media/image31.png"/><Relationship Id="rId4" Type="http://schemas.openxmlformats.org/officeDocument/2006/relationships/image" Target="../media/image17.jpg"/></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g"/><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4.pn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6.xml"/><Relationship Id="rId1" Type="http://schemas.openxmlformats.org/officeDocument/2006/relationships/slideLayout" Target="../slideLayouts/slideLayout24.xml"/><Relationship Id="rId5" Type="http://schemas.openxmlformats.org/officeDocument/2006/relationships/image" Target="../media/image36.png"/><Relationship Id="rId4" Type="http://schemas.openxmlformats.org/officeDocument/2006/relationships/chart" Target="../charts/chart1.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image" Target="../media/image37.jpeg"/></Relationships>
</file>

<file path=ppt/slides/_rels/slide2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9.xml"/><Relationship Id="rId1" Type="http://schemas.openxmlformats.org/officeDocument/2006/relationships/slideLayout" Target="../slideLayouts/slideLayout24.xml"/><Relationship Id="rId5" Type="http://schemas.microsoft.com/office/2007/relationships/hdphoto" Target="../media/hdphoto2.wdp"/><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2.png"/><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g"/><Relationship Id="rId1" Type="http://schemas.openxmlformats.org/officeDocument/2006/relationships/slideLayout" Target="../slideLayouts/slideLayout24.xml"/><Relationship Id="rId5" Type="http://schemas.microsoft.com/office/2007/relationships/hdphoto" Target="../media/hdphoto1.wdp"/><Relationship Id="rId4" Type="http://schemas.openxmlformats.org/officeDocument/2006/relationships/image" Target="../media/image27.png"/></Relationships>
</file>

<file path=ppt/slides/_rels/slide32.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5.jpg"/><Relationship Id="rId1" Type="http://schemas.openxmlformats.org/officeDocument/2006/relationships/slideLayout" Target="../slideLayouts/slideLayout24.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46.jpeg"/></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35.jpg"/><Relationship Id="rId1" Type="http://schemas.openxmlformats.org/officeDocument/2006/relationships/slideLayout" Target="../slideLayouts/slideLayout24.xml"/><Relationship Id="rId4" Type="http://schemas.openxmlformats.org/officeDocument/2006/relationships/image" Target="../media/image48.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video" Target="../media/media2.wmv"/><Relationship Id="rId1" Type="http://schemas.microsoft.com/office/2007/relationships/media" Target="../media/media2.wmv"/><Relationship Id="rId6" Type="http://schemas.openxmlformats.org/officeDocument/2006/relationships/image" Target="../media/image6.jpg"/><Relationship Id="rId5" Type="http://schemas.openxmlformats.org/officeDocument/2006/relationships/image" Target="../media/image50.png"/><Relationship Id="rId4" Type="http://schemas.openxmlformats.org/officeDocument/2006/relationships/image" Target="../media/image49.jpg"/></Relationships>
</file>

<file path=ppt/slides/_rels/slide36.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2.png"/><Relationship Id="rId7" Type="http://schemas.openxmlformats.org/officeDocument/2006/relationships/diagramColors" Target="../diagrams/colors1.xml"/><Relationship Id="rId2" Type="http://schemas.openxmlformats.org/officeDocument/2006/relationships/image" Target="../media/image51.jpg"/><Relationship Id="rId1" Type="http://schemas.openxmlformats.org/officeDocument/2006/relationships/slideLayout" Target="../slideLayouts/slideLayout2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4.xml"/><Relationship Id="rId1" Type="http://schemas.openxmlformats.org/officeDocument/2006/relationships/slideLayout" Target="../slideLayouts/slideLayout24.xml"/><Relationship Id="rId4" Type="http://schemas.openxmlformats.org/officeDocument/2006/relationships/image" Target="../media/image53.png"/></Relationships>
</file>

<file path=ppt/slides/_rels/slide43.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5.jpg"/><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g"/><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37.xml"/></Relationships>
</file>

<file path=ppt/slides/_rels/slide5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5.jpg"/><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5.jpg"/><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1.jpg"/><Relationship Id="rId1" Type="http://schemas.openxmlformats.org/officeDocument/2006/relationships/slideLayout" Target="../slideLayouts/slideLayout15.xml"/><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7.jpg"/><Relationship Id="rId1" Type="http://schemas.openxmlformats.org/officeDocument/2006/relationships/slideLayout" Target="../slideLayouts/slideLayout13.xml"/><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besmellah"/>
          <p:cNvPicPr>
            <a:picLocks noChangeAspect="1" noChangeArrowheads="1"/>
          </p:cNvPicPr>
          <p:nvPr/>
        </p:nvPicPr>
        <p:blipFill rotWithShape="1">
          <a:blip r:embed="rId2" cstate="print">
            <a:clrChange>
              <a:clrFrom>
                <a:srgbClr val="010101"/>
              </a:clrFrom>
              <a:clrTo>
                <a:srgbClr val="010101">
                  <a:alpha val="0"/>
                </a:srgbClr>
              </a:clrTo>
            </a:clrChange>
            <a:duotone>
              <a:schemeClr val="accent3">
                <a:shade val="45000"/>
                <a:satMod val="135000"/>
              </a:schemeClr>
              <a:prstClr val="white"/>
            </a:duotone>
          </a:blip>
          <a:srcRect l="13705" t="3555" r="5937" b="3563"/>
          <a:stretch/>
        </p:blipFill>
        <p:spPr bwMode="auto">
          <a:xfrm>
            <a:off x="2771800" y="548680"/>
            <a:ext cx="3744416" cy="5616624"/>
          </a:xfrm>
          <a:prstGeom prst="rect">
            <a:avLst/>
          </a:prstGeom>
          <a:solidFill>
            <a:schemeClr val="tx1"/>
          </a:solidFill>
          <a:ln w="9525">
            <a:noFill/>
            <a:miter lim="800000"/>
            <a:headEnd/>
            <a:tailEnd/>
          </a:ln>
        </p:spPr>
      </p:pic>
    </p:spTree>
    <p:extLst>
      <p:ext uri="{BB962C8B-B14F-4D97-AF65-F5344CB8AC3E}">
        <p14:creationId xmlns:p14="http://schemas.microsoft.com/office/powerpoint/2010/main" val="22451089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197768"/>
            <a:ext cx="8229600" cy="782960"/>
          </a:xfrm>
        </p:spPr>
        <p:txBody>
          <a:bodyPr>
            <a:noAutofit/>
          </a:bodyPr>
          <a:lstStyle/>
          <a:p>
            <a:pPr algn="ctr"/>
            <a:r>
              <a:rPr lang="fa-IR" sz="4400" b="1" dirty="0">
                <a:ln w="28575" cmpd="sng">
                  <a:solidFill>
                    <a:schemeClr val="bg1"/>
                  </a:solidFill>
                  <a:prstDash val="solid"/>
                  <a:miter lim="800000"/>
                </a:ln>
                <a:solidFill>
                  <a:srgbClr val="FF0000"/>
                </a:solidFill>
                <a:effectLst>
                  <a:outerShdw blurRad="50800" algn="tl" rotWithShape="0">
                    <a:srgbClr val="000000"/>
                  </a:outerShdw>
                </a:effectLst>
                <a:cs typeface="B Titr" pitchFamily="2" charset="-78"/>
              </a:rPr>
              <a:t>نظر بکر(برنده نوبل اقتصاد در سال1992)</a:t>
            </a:r>
          </a:p>
        </p:txBody>
      </p:sp>
      <p:sp>
        <p:nvSpPr>
          <p:cNvPr id="3" name="Content Placeholder 2"/>
          <p:cNvSpPr>
            <a:spLocks noGrp="1"/>
          </p:cNvSpPr>
          <p:nvPr>
            <p:ph sz="half" idx="1"/>
          </p:nvPr>
        </p:nvSpPr>
        <p:spPr>
          <a:xfrm>
            <a:off x="3203848" y="1340768"/>
            <a:ext cx="5550768" cy="5184576"/>
          </a:xfrm>
          <a:noFill/>
        </p:spPr>
        <p:txBody>
          <a:bodyPr>
            <a:noAutofit/>
          </a:bodyPr>
          <a:lstStyle/>
          <a:p>
            <a:pPr marL="0" indent="0" algn="just" rtl="1">
              <a:lnSpc>
                <a:spcPct val="150000"/>
              </a:lnSpc>
              <a:buNone/>
            </a:pPr>
            <a:r>
              <a:rPr lang="fa-IR"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بکر81 ساله استاد دانشگاه شیکاگو که همسری ایرانی دارد (خانم دکتر نشاط ) بیان می کند که مشکل اساسی در واقع جمعیت نیست، بلکه مدیریت اقتصاد است:«تجربه هند به صراحت نشان داده که آنچه جلوی رشد را می گیرد رشد جمعیت نیست، بلکه سیاست های بد اقتصادی است. بعد از دهه 90 میلادی که هند شروع به یک سری اصلاحات اساسی در نحوه مدیریت اقتصادی خود کرد، ما شاهد رشد عظیمی در اقتصاد هند بوده ایم؛ این در حالی است که همزمان هند دارای رشد سریع جمعیت و نرخ تولد است.»</a:t>
            </a:r>
            <a:r>
              <a:rPr lang="fa-IR" sz="18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(دلالی اصفهانی، 1386،ص107)</a:t>
            </a:r>
            <a:endParaRPr lang="fa-IR" sz="1800"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endParaRPr>
          </a:p>
        </p:txBody>
      </p:sp>
      <p:pic>
        <p:nvPicPr>
          <p:cNvPr id="9" name="Content Placeholder 8"/>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539552" y="1124744"/>
            <a:ext cx="2520280" cy="32338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91915419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234280"/>
            <a:ext cx="8229600" cy="1143000"/>
          </a:xfrm>
        </p:spPr>
        <p:txBody>
          <a:bodyPr>
            <a:normAutofit/>
          </a:bodyPr>
          <a:lstStyle/>
          <a:p>
            <a:pPr algn="ctr"/>
            <a:r>
              <a:rPr lang="fa-IR" sz="4000" dirty="0" smtClean="0">
                <a:cs typeface="B Titr" pitchFamily="2" charset="-78"/>
              </a:rPr>
              <a:t>برگشتن مالتوس از نظر ابتدایی خود</a:t>
            </a:r>
            <a:endParaRPr lang="fa-IR" sz="4000" dirty="0">
              <a:cs typeface="B Titr" pitchFamily="2" charset="-78"/>
            </a:endParaRPr>
          </a:p>
        </p:txBody>
      </p:sp>
      <p:sp>
        <p:nvSpPr>
          <p:cNvPr id="4" name="Content Placeholder 3"/>
          <p:cNvSpPr>
            <a:spLocks noGrp="1"/>
          </p:cNvSpPr>
          <p:nvPr>
            <p:ph sz="half" idx="2"/>
          </p:nvPr>
        </p:nvSpPr>
        <p:spPr>
          <a:xfrm>
            <a:off x="539552" y="1340769"/>
            <a:ext cx="8147248" cy="4680520"/>
          </a:xfrm>
        </p:spPr>
        <p:txBody>
          <a:bodyPr>
            <a:noAutofit/>
          </a:bodyPr>
          <a:lstStyle/>
          <a:p>
            <a:pPr marL="0" lvl="0" indent="0" algn="just" rtl="1">
              <a:buClr>
                <a:srgbClr val="FF388C"/>
              </a:buClr>
              <a:buNone/>
            </a:pPr>
            <a:r>
              <a:rPr lang="fa-IR" sz="2800" dirty="0" smtClean="0">
                <a:cs typeface="B Zar" pitchFamily="2" charset="-78"/>
              </a:rPr>
              <a:t>مالتوس </a:t>
            </a:r>
            <a:r>
              <a:rPr lang="fa-IR" sz="2800" dirty="0">
                <a:cs typeface="B Zar" pitchFamily="2" charset="-78"/>
              </a:rPr>
              <a:t>در نوشتارهای بعدی خود نظرات نسبتا منفی خود نسبت به جمعیت را تعدیل کرد، چنانکه وی در ویرایش پنجم کتاب «مقاله ای درباره جمعیت» عنوان می دارد: با مرور بر وضعیت جامعه در دوره های گذشته و مقایسه آن با حال باید قاطعانه بگویم که نتایج نامطلوب حاصل از اصول جمعیتی بیشتر کاهش پیدا کرده تا افزایش و چندان نامعقول هم به نظر نمی رسد که این کاهش در آینده ادامه </a:t>
            </a:r>
            <a:r>
              <a:rPr lang="fa-IR" sz="2800" dirty="0" smtClean="0">
                <a:cs typeface="B Zar" pitchFamily="2" charset="-78"/>
              </a:rPr>
              <a:t>یابد.</a:t>
            </a:r>
          </a:p>
          <a:p>
            <a:pPr marL="0" indent="0" algn="just" rtl="1">
              <a:buClr>
                <a:srgbClr val="FF388C"/>
              </a:buClr>
              <a:buNone/>
            </a:pPr>
            <a:r>
              <a:rPr lang="fa-IR" sz="2800" dirty="0">
                <a:cs typeface="B Zar" pitchFamily="2" charset="-78"/>
              </a:rPr>
              <a:t>اما جالب اینجاست که با این وجود بسیاری، هنوز هم بر نتایج اولین ویرایش کتاب مالتوس تکیه می کنند، در حالی که علی القاعده باید به آخرین نظریات یک صاحب نظر به عنوان عقیده نهایی او مراجعه </a:t>
            </a:r>
            <a:r>
              <a:rPr lang="fa-IR" sz="2800" dirty="0" smtClean="0">
                <a:cs typeface="B Zar" pitchFamily="2" charset="-78"/>
              </a:rPr>
              <a:t>شود.</a:t>
            </a:r>
            <a:r>
              <a:rPr lang="fa-IR" sz="1800" dirty="0" smtClean="0">
                <a:cs typeface="B Zar" pitchFamily="2" charset="-78"/>
              </a:rPr>
              <a:t>.(</a:t>
            </a:r>
            <a:r>
              <a:rPr lang="fa-IR" sz="1800" dirty="0">
                <a:cs typeface="B Zar" pitchFamily="2" charset="-78"/>
              </a:rPr>
              <a:t>دلالی اصفهانی،1386،ص103)</a:t>
            </a:r>
          </a:p>
          <a:p>
            <a:pPr marL="0" lvl="0" indent="0" algn="just" rtl="1">
              <a:buClr>
                <a:srgbClr val="FF388C"/>
              </a:buClr>
              <a:buNone/>
            </a:pPr>
            <a:endParaRPr lang="fa-IR" sz="2800" dirty="0">
              <a:cs typeface="B Zar" pitchFamily="2" charset="-78"/>
            </a:endParaRPr>
          </a:p>
        </p:txBody>
      </p:sp>
    </p:spTree>
    <p:extLst>
      <p:ext uri="{BB962C8B-B14F-4D97-AF65-F5344CB8AC3E}">
        <p14:creationId xmlns:p14="http://schemas.microsoft.com/office/powerpoint/2010/main" val="13752210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t="84537"/>
          <a:stretch/>
        </p:blipFill>
        <p:spPr>
          <a:xfrm>
            <a:off x="36512" y="3429000"/>
            <a:ext cx="9144000" cy="3401615"/>
          </a:xfrm>
          <a:prstGeom prst="rect">
            <a:avLst/>
          </a:prstGeom>
        </p:spPr>
      </p:pic>
      <p:sp>
        <p:nvSpPr>
          <p:cNvPr id="5" name="Content Placeholder 4"/>
          <p:cNvSpPr>
            <a:spLocks noGrp="1"/>
          </p:cNvSpPr>
          <p:nvPr>
            <p:ph idx="1"/>
          </p:nvPr>
        </p:nvSpPr>
        <p:spPr>
          <a:xfrm>
            <a:off x="467544" y="3140968"/>
            <a:ext cx="8229600" cy="3024336"/>
          </a:xfrm>
        </p:spPr>
        <p:style>
          <a:lnRef idx="2">
            <a:schemeClr val="dk1"/>
          </a:lnRef>
          <a:fillRef idx="1">
            <a:schemeClr val="lt1"/>
          </a:fillRef>
          <a:effectRef idx="0">
            <a:schemeClr val="dk1"/>
          </a:effectRef>
          <a:fontRef idx="minor">
            <a:schemeClr val="dk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indent="0" algn="ctr" rtl="1">
              <a:buNone/>
            </a:pPr>
            <a:r>
              <a:rPr lang="fa-IR"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آیت الله العظمی جعفر سبحانی </a:t>
            </a:r>
            <a:r>
              <a:rPr lang="fa-IR"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حفظه الله</a:t>
            </a:r>
            <a:r>
              <a:rPr lang="en-US"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 </a:t>
            </a:r>
            <a:endParaRPr lang="fa-IR"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Lotus" pitchFamily="2" charset="-78"/>
            </a:endParaRPr>
          </a:p>
          <a:p>
            <a:pPr marL="0" indent="0" algn="just" rtl="1">
              <a:buNone/>
            </a:pPr>
            <a:r>
              <a:rPr lang="fa-I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Lotus" pitchFamily="2" charset="-78"/>
              </a:rPr>
              <a:t>«</a:t>
            </a:r>
            <a:r>
              <a:rPr lang="fa-I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Lotus" pitchFamily="2" charset="-78"/>
              </a:rPr>
              <a:t>اگر افزایش جمعیت موجب بدبختی بود باید چینی ها فقیر و بدبخت بودند اما با مدیریت درست </a:t>
            </a:r>
            <a:r>
              <a:rPr lang="fa-I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Lotus" pitchFamily="2" charset="-78"/>
              </a:rPr>
              <a:t>منابع،       به </a:t>
            </a:r>
            <a:r>
              <a:rPr lang="fa-I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Lotus" pitchFamily="2" charset="-78"/>
              </a:rPr>
              <a:t>قدرت اقتصادی در دنیا تبدیل شده اند.»</a:t>
            </a:r>
            <a:endParaRPr lang="en-US"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Lotus" pitchFamily="2" charset="-78"/>
            </a:endParaRPr>
          </a:p>
          <a:p>
            <a:pPr algn="r" rtl="1">
              <a:buNone/>
            </a:pPr>
            <a:r>
              <a:rPr lang="fa-IR"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Lotus" pitchFamily="2" charset="-78"/>
              </a:rPr>
              <a:t>( خبرگزاری مهر، 29/3/91، کد خبر: 1629295)</a:t>
            </a:r>
            <a:endParaRPr 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Lotus" pitchFamily="2" charset="-78"/>
            </a:endParaRPr>
          </a:p>
        </p:txBody>
      </p:sp>
      <p:pic>
        <p:nvPicPr>
          <p:cNvPr id="8" name="Picture 7"/>
          <p:cNvPicPr>
            <a:picLocks noChangeAspect="1"/>
          </p:cNvPicPr>
          <p:nvPr/>
        </p:nvPicPr>
        <p:blipFill>
          <a:blip r:embed="rId3" cstate="print">
            <a:clrChange>
              <a:clrFrom>
                <a:srgbClr val="FFFEFD"/>
              </a:clrFrom>
              <a:clrTo>
                <a:srgbClr val="FFFEFD">
                  <a:alpha val="0"/>
                </a:srgbClr>
              </a:clrTo>
            </a:clrChange>
            <a:lum bright="70000" contrast="-70000"/>
            <a:extLst>
              <a:ext uri="{28A0092B-C50C-407E-A947-70E740481C1C}">
                <a14:useLocalDpi xmlns:a14="http://schemas.microsoft.com/office/drawing/2010/main" val="0"/>
              </a:ext>
            </a:extLst>
          </a:blip>
          <a:stretch>
            <a:fillRect/>
          </a:stretch>
        </p:blipFill>
        <p:spPr>
          <a:xfrm>
            <a:off x="155100" y="116632"/>
            <a:ext cx="1496259" cy="2016224"/>
          </a:xfrm>
          <a:prstGeom prst="rect">
            <a:avLst/>
          </a:prstGeom>
        </p:spPr>
      </p:pic>
    </p:spTree>
    <p:extLst>
      <p:ext uri="{BB962C8B-B14F-4D97-AF65-F5344CB8AC3E}">
        <p14:creationId xmlns:p14="http://schemas.microsoft.com/office/powerpoint/2010/main" val="2867928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circle(in)">
                                      <p:cBhvr>
                                        <p:cTn id="7" dur="2000"/>
                                        <p:tgtEl>
                                          <p:spTgt spid="5">
                                            <p:bg/>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circle(in)">
                                      <p:cBhvr>
                                        <p:cTn id="10" dur="2000"/>
                                        <p:tgtEl>
                                          <p:spTgt spid="5">
                                            <p:txEl>
                                              <p:pRg st="0" end="0"/>
                                            </p:txEl>
                                          </p:spTgt>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circle(in)">
                                      <p:cBhvr>
                                        <p:cTn id="13" dur="2000"/>
                                        <p:tgtEl>
                                          <p:spTgt spid="5">
                                            <p:txEl>
                                              <p:pRg st="1" end="1"/>
                                            </p:txEl>
                                          </p:spTgt>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circle(in)">
                                      <p:cBhvr>
                                        <p:cTn id="16"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Picture 5"/>
          <p:cNvPicPr>
            <a:picLocks noChangeAspect="1"/>
          </p:cNvPicPr>
          <p:nvPr/>
        </p:nvPicPr>
        <p:blipFill>
          <a:blip r:embed="rId3" cstate="print">
            <a:clrChange>
              <a:clrFrom>
                <a:srgbClr val="FFFEFD"/>
              </a:clrFrom>
              <a:clrTo>
                <a:srgbClr val="FFFEFD">
                  <a:alpha val="0"/>
                </a:srgbClr>
              </a:clrTo>
            </a:clrChange>
            <a:lum bright="70000" contrast="-70000"/>
            <a:extLst>
              <a:ext uri="{28A0092B-C50C-407E-A947-70E740481C1C}">
                <a14:useLocalDpi xmlns:a14="http://schemas.microsoft.com/office/drawing/2010/main" val="0"/>
              </a:ext>
            </a:extLst>
          </a:blip>
          <a:stretch>
            <a:fillRect/>
          </a:stretch>
        </p:blipFill>
        <p:spPr>
          <a:xfrm>
            <a:off x="155100" y="116632"/>
            <a:ext cx="1496259" cy="2016224"/>
          </a:xfrm>
          <a:prstGeom prst="rect">
            <a:avLst/>
          </a:prstGeom>
        </p:spPr>
      </p:pic>
      <p:sp>
        <p:nvSpPr>
          <p:cNvPr id="45058" name="Title 1"/>
          <p:cNvSpPr>
            <a:spLocks noGrp="1"/>
          </p:cNvSpPr>
          <p:nvPr>
            <p:ph type="title"/>
          </p:nvPr>
        </p:nvSpPr>
        <p:spPr>
          <a:xfrm>
            <a:off x="457200" y="188913"/>
            <a:ext cx="8229600" cy="863823"/>
          </a:xfrm>
        </p:spPr>
        <p:txBody>
          <a:bodyPr>
            <a:normAutofit/>
          </a:bodyPr>
          <a:lstStyle/>
          <a:p>
            <a:pPr eaLnBrk="1" hangingPunct="1"/>
            <a:r>
              <a:rPr lang="fa-IR" sz="4400" b="1" dirty="0">
                <a:ln w="28575" cmpd="sng">
                  <a:solidFill>
                    <a:schemeClr val="bg1"/>
                  </a:solidFill>
                  <a:prstDash val="solid"/>
                  <a:miter lim="800000"/>
                </a:ln>
                <a:solidFill>
                  <a:srgbClr val="FF0000"/>
                </a:solidFill>
                <a:effectLst>
                  <a:outerShdw blurRad="50800" algn="tl" rotWithShape="0">
                    <a:srgbClr val="000000"/>
                  </a:outerShdw>
                </a:effectLst>
              </a:rPr>
              <a:t>رشد اقتصادی</a:t>
            </a:r>
            <a:endParaRPr lang="en-US" sz="4400" b="1" dirty="0">
              <a:ln w="28575" cmpd="sng">
                <a:solidFill>
                  <a:schemeClr val="bg1"/>
                </a:solidFill>
                <a:prstDash val="solid"/>
                <a:miter lim="800000"/>
              </a:ln>
              <a:solidFill>
                <a:srgbClr val="FF0000"/>
              </a:solidFill>
              <a:effectLst>
                <a:outerShdw blurRad="50800" algn="tl" rotWithShape="0">
                  <a:srgbClr val="000000"/>
                </a:outerShdw>
              </a:effectLst>
            </a:endParaRPr>
          </a:p>
        </p:txBody>
      </p:sp>
      <p:sp>
        <p:nvSpPr>
          <p:cNvPr id="45059" name="Content Placeholder 2"/>
          <p:cNvSpPr>
            <a:spLocks noGrp="1"/>
          </p:cNvSpPr>
          <p:nvPr>
            <p:ph idx="1"/>
          </p:nvPr>
        </p:nvSpPr>
        <p:spPr>
          <a:xfrm>
            <a:off x="457200" y="1412777"/>
            <a:ext cx="8229600" cy="4676874"/>
          </a:xfrm>
        </p:spPr>
        <p:txBody>
          <a:bodyPr/>
          <a:lstStyle/>
          <a:p>
            <a:pPr algn="just" eaLnBrk="1" hangingPunct="1">
              <a:lnSpc>
                <a:spcPct val="80000"/>
              </a:lnSpc>
            </a:pPr>
            <a:r>
              <a:rPr lang="fa-IR" sz="2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بررسی های سازمان ملل در سال 2003: حدود 33 درصد رشد اقتصادی آسیای جنوب شرقی در دهه های 1980 و 1990 ناشی از سود و موهبت جمعیتی است.</a:t>
            </a:r>
          </a:p>
          <a:p>
            <a:pPr algn="just" eaLnBrk="1" hangingPunct="1">
              <a:lnSpc>
                <a:spcPct val="80000"/>
              </a:lnSpc>
            </a:pPr>
            <a:r>
              <a:rPr lang="fa-IR" sz="2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حدود 15 درصد رشد اقتصادی چین در سالهای 1982 تا 2000 ناشی از تغییرات ساختار سنی جمعیت بوده است.</a:t>
            </a:r>
          </a:p>
          <a:p>
            <a:pPr algn="just" eaLnBrk="1" hangingPunct="1">
              <a:lnSpc>
                <a:spcPct val="80000"/>
              </a:lnSpc>
            </a:pPr>
            <a:r>
              <a:rPr lang="fa-IR" sz="2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پنجره جمعیتی چین که در اوایل دهه 1990 باز شده باعث انباشت سرمایه انسانی و رشد اقتصادی این کشور شده است.</a:t>
            </a:r>
          </a:p>
          <a:p>
            <a:pPr algn="just" eaLnBrk="1" hangingPunct="1">
              <a:lnSpc>
                <a:spcPct val="80000"/>
              </a:lnSpc>
              <a:buFont typeface="Wingdings" pitchFamily="2" charset="2"/>
              <a:buChar char="q"/>
            </a:pPr>
            <a:r>
              <a:rPr lang="fa-IR" sz="2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سود جمعیتی یک فرصت و پتانسیل است که نیازمند سیاست‌های محوری به‌ویژه در زمینه انعطاف‌پذیری اقتصاد و در جذب افزایش سریع نیروی کار می‌باشد.</a:t>
            </a:r>
          </a:p>
        </p:txBody>
      </p:sp>
      <p:pic>
        <p:nvPicPr>
          <p:cNvPr id="4506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4077072"/>
            <a:ext cx="6193383" cy="26286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68005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404664"/>
            <a:ext cx="8229600" cy="924712"/>
          </a:xfrm>
        </p:spPr>
        <p:txBody>
          <a:bodyPr>
            <a:normAutofit/>
          </a:bodyPr>
          <a:lstStyle/>
          <a:p>
            <a:r>
              <a:rPr lang="fa-IR" sz="4000" dirty="0"/>
              <a:t> </a:t>
            </a:r>
            <a:r>
              <a:rPr lang="fa-IR" sz="4400" b="1" dirty="0">
                <a:ln w="28575" cmpd="sng">
                  <a:solidFill>
                    <a:schemeClr val="bg1"/>
                  </a:solidFill>
                  <a:prstDash val="solid"/>
                  <a:miter lim="800000"/>
                </a:ln>
                <a:solidFill>
                  <a:srgbClr val="FF0000"/>
                </a:solidFill>
                <a:effectLst>
                  <a:outerShdw blurRad="50800" algn="tl" rotWithShape="0">
                    <a:srgbClr val="000000"/>
                  </a:outerShdw>
                </a:effectLst>
              </a:rPr>
              <a:t>افزایش جمعیت از نگاه منتقدین</a:t>
            </a:r>
            <a:endParaRPr lang="en-US" sz="4400" b="1" dirty="0">
              <a:ln w="28575" cmpd="sng">
                <a:solidFill>
                  <a:schemeClr val="bg1"/>
                </a:solidFill>
                <a:prstDash val="solid"/>
                <a:miter lim="800000"/>
              </a:ln>
              <a:solidFill>
                <a:srgbClr val="FF0000"/>
              </a:solidFill>
              <a:effectLst>
                <a:outerShdw blurRad="50800" algn="tl" rotWithShape="0">
                  <a:srgbClr val="000000"/>
                </a:outerShdw>
              </a:effectLst>
            </a:endParaRPr>
          </a:p>
        </p:txBody>
      </p:sp>
      <p:sp>
        <p:nvSpPr>
          <p:cNvPr id="3" name="Content Placeholder 2"/>
          <p:cNvSpPr>
            <a:spLocks noGrp="1"/>
          </p:cNvSpPr>
          <p:nvPr>
            <p:ph idx="1"/>
          </p:nvPr>
        </p:nvSpPr>
        <p:spPr/>
        <p:txBody>
          <a:bodyPr>
            <a:normAutofit/>
          </a:bodyPr>
          <a:lstStyle/>
          <a:p>
            <a:pPr marL="0" indent="0">
              <a:buNone/>
            </a:pPr>
            <a:r>
              <a:rPr lang="fa-IR"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مشکلات اقتصادی</a:t>
            </a:r>
          </a:p>
          <a:p>
            <a:pPr marL="0" indent="0">
              <a:buNone/>
            </a:pP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 کمبود منابع طبیعی</a:t>
            </a:r>
          </a:p>
          <a:p>
            <a:pPr marL="0" indent="0">
              <a:buNone/>
            </a:pP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 جلوگیری از رشد اقتصادی</a:t>
            </a:r>
          </a:p>
          <a:p>
            <a:pPr marL="0" indent="0">
              <a:buNone/>
            </a:pP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و کاهش سطح رفاه فردی</a:t>
            </a:r>
          </a:p>
          <a:p>
            <a:pPr marL="0" indent="0">
              <a:buNone/>
            </a:pP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و ...</a:t>
            </a:r>
          </a:p>
          <a:p>
            <a:pPr marL="0" indent="0">
              <a:buNone/>
            </a:pPr>
            <a:endParaRPr lang="en-US" sz="4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872" y="1484784"/>
            <a:ext cx="4394200" cy="4394200"/>
          </a:xfrm>
          <a:prstGeom prst="ellipse">
            <a:avLst/>
          </a:prstGeom>
          <a:ln>
            <a:noFill/>
          </a:ln>
          <a:effectLst>
            <a:softEdge rad="112500"/>
          </a:effectLst>
        </p:spPr>
      </p:pic>
      <p:sp>
        <p:nvSpPr>
          <p:cNvPr id="6" name="Right Arrow 5"/>
          <p:cNvSpPr/>
          <p:nvPr/>
        </p:nvSpPr>
        <p:spPr>
          <a:xfrm>
            <a:off x="4357688" y="2636912"/>
            <a:ext cx="1008112" cy="585905"/>
          </a:xfrm>
          <a:prstGeom prst="right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pic>
        <p:nvPicPr>
          <p:cNvPr id="7" name="Picture 2" descr="H:\کنترل جمعیت\overpop4.bmp"/>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99643" l="0" r="100000">
                        <a14:foregroundMark x1="12692" y1="64286" x2="12692" y2="64286"/>
                        <a14:foregroundMark x1="13462" y1="69286" x2="13462" y2="69286"/>
                      </a14:backgroundRemoval>
                    </a14:imgEffect>
                  </a14:imgLayer>
                </a14:imgProps>
              </a:ext>
              <a:ext uri="{28A0092B-C50C-407E-A947-70E740481C1C}">
                <a14:useLocalDpi xmlns:a14="http://schemas.microsoft.com/office/drawing/2010/main" val="0"/>
              </a:ext>
            </a:extLst>
          </a:blip>
          <a:srcRect/>
          <a:stretch>
            <a:fillRect/>
          </a:stretch>
        </p:blipFill>
        <p:spPr bwMode="auto">
          <a:xfrm>
            <a:off x="5263852" y="3933056"/>
            <a:ext cx="2476500"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4940990"/>
      </p:ext>
    </p:extLst>
  </p:cSld>
  <p:clrMapOvr>
    <a:masterClrMapping/>
  </p:clrMapOvr>
  <p:transition spd="slow">
    <p:pull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204" y="1556792"/>
            <a:ext cx="7164462" cy="50953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404664"/>
            <a:ext cx="8305800" cy="924712"/>
          </a:xfrm>
        </p:spPr>
        <p:txBody>
          <a:bodyPr>
            <a:normAutofit/>
          </a:bodyPr>
          <a:lstStyle/>
          <a:p>
            <a:pPr algn="ctr" rtl="1"/>
            <a:r>
              <a:rPr lang="fa-IR" sz="4400" b="1" dirty="0">
                <a:ln w="28575" cmpd="sng">
                  <a:solidFill>
                    <a:schemeClr val="bg1"/>
                  </a:solidFill>
                  <a:prstDash val="solid"/>
                  <a:miter lim="800000"/>
                </a:ln>
                <a:solidFill>
                  <a:srgbClr val="FF0000"/>
                </a:solidFill>
                <a:effectLst>
                  <a:outerShdw blurRad="50800" algn="tl" rotWithShape="0">
                    <a:srgbClr val="000000"/>
                  </a:outerShdw>
                </a:effectLst>
                <a:cs typeface="B Titr" pitchFamily="2" charset="-78"/>
              </a:rPr>
              <a:t>توزیع منابع گازی در جهان</a:t>
            </a:r>
            <a:endParaRPr lang="en-US" sz="4400" b="1" dirty="0">
              <a:ln w="28575" cmpd="sng">
                <a:solidFill>
                  <a:schemeClr val="bg1"/>
                </a:solidFill>
                <a:prstDash val="solid"/>
                <a:miter lim="800000"/>
              </a:ln>
              <a:solidFill>
                <a:srgbClr val="FF0000"/>
              </a:solidFill>
              <a:effectLst>
                <a:outerShdw blurRad="50800" algn="tl" rotWithShape="0">
                  <a:srgbClr val="000000"/>
                </a:outerShdw>
              </a:effectLst>
              <a:cs typeface="B Titr" pitchFamily="2" charset="-78"/>
            </a:endParaRPr>
          </a:p>
        </p:txBody>
      </p:sp>
      <p:sp>
        <p:nvSpPr>
          <p:cNvPr id="5" name="Rounded Rectangle 4"/>
          <p:cNvSpPr/>
          <p:nvPr/>
        </p:nvSpPr>
        <p:spPr>
          <a:xfrm>
            <a:off x="6732240" y="1772816"/>
            <a:ext cx="1368152" cy="802284"/>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rtl="0"/>
            <a:r>
              <a:rPr lang="fa-IR" sz="2500" b="1" dirty="0" smtClean="0">
                <a:solidFill>
                  <a:prstClr val="black"/>
                </a:solidFill>
              </a:rPr>
              <a:t>خاورمیانه</a:t>
            </a:r>
            <a:endParaRPr lang="en-US" sz="2500" b="1" dirty="0">
              <a:solidFill>
                <a:prstClr val="black"/>
              </a:solidFill>
            </a:endParaRPr>
          </a:p>
        </p:txBody>
      </p:sp>
      <p:sp>
        <p:nvSpPr>
          <p:cNvPr id="8" name="Bent Arrow 7"/>
          <p:cNvSpPr/>
          <p:nvPr/>
        </p:nvSpPr>
        <p:spPr>
          <a:xfrm flipH="1" flipV="1">
            <a:off x="7204929" y="2636912"/>
            <a:ext cx="314137" cy="334322"/>
          </a:xfrm>
          <a:prstGeom prst="bentArrow">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black"/>
              </a:solidFill>
            </a:endParaRPr>
          </a:p>
        </p:txBody>
      </p:sp>
      <p:sp>
        <p:nvSpPr>
          <p:cNvPr id="9" name="Rounded Rectangle 8"/>
          <p:cNvSpPr/>
          <p:nvPr/>
        </p:nvSpPr>
        <p:spPr>
          <a:xfrm>
            <a:off x="2690277" y="2711596"/>
            <a:ext cx="1353611" cy="956351"/>
          </a:xfrm>
          <a:prstGeom prst="round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b="1" dirty="0" smtClean="0">
                <a:solidFill>
                  <a:prstClr val="white"/>
                </a:solidFill>
              </a:rPr>
              <a:t>آ</a:t>
            </a:r>
            <a:r>
              <a:rPr lang="fa-IR" b="1" dirty="0" smtClean="0">
                <a:solidFill>
                  <a:prstClr val="black"/>
                </a:solidFill>
              </a:rPr>
              <a:t>آسیای شرق و </a:t>
            </a:r>
          </a:p>
          <a:p>
            <a:pPr algn="ctr" rtl="0"/>
            <a:r>
              <a:rPr lang="fa-IR" sz="2000" b="1" dirty="0" smtClean="0">
                <a:solidFill>
                  <a:prstClr val="black"/>
                </a:solidFill>
              </a:rPr>
              <a:t>اقیانوسیه</a:t>
            </a:r>
            <a:endParaRPr lang="en-US" sz="2000" b="1" dirty="0">
              <a:solidFill>
                <a:prstClr val="white"/>
              </a:solidFill>
            </a:endParaRPr>
          </a:p>
        </p:txBody>
      </p:sp>
      <p:sp>
        <p:nvSpPr>
          <p:cNvPr id="10" name="Bent Arrow 9"/>
          <p:cNvSpPr/>
          <p:nvPr/>
        </p:nvSpPr>
        <p:spPr>
          <a:xfrm flipV="1">
            <a:off x="3489461" y="3667947"/>
            <a:ext cx="244758" cy="432048"/>
          </a:xfrm>
          <a:prstGeom prst="ben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black"/>
              </a:solidFill>
            </a:endParaRPr>
          </a:p>
        </p:txBody>
      </p:sp>
      <p:sp>
        <p:nvSpPr>
          <p:cNvPr id="6" name="Flowchart: Document 5"/>
          <p:cNvSpPr/>
          <p:nvPr/>
        </p:nvSpPr>
        <p:spPr>
          <a:xfrm>
            <a:off x="899592" y="3883971"/>
            <a:ext cx="2016224" cy="1417237"/>
          </a:xfrm>
          <a:prstGeom prst="flowChartDocument">
            <a:avLst/>
          </a:prstGeom>
          <a:ln>
            <a:solidFill>
              <a:srgbClr val="FFC000"/>
            </a:solidFill>
          </a:ln>
        </p:spPr>
        <p:style>
          <a:lnRef idx="2">
            <a:schemeClr val="dk1"/>
          </a:lnRef>
          <a:fillRef idx="1">
            <a:schemeClr val="lt1"/>
          </a:fillRef>
          <a:effectRef idx="0">
            <a:schemeClr val="dk1"/>
          </a:effectRef>
          <a:fontRef idx="minor">
            <a:schemeClr val="dk1"/>
          </a:fontRef>
        </p:style>
        <p:txBody>
          <a:bodyPr rtlCol="0" anchor="ctr"/>
          <a:lstStyle/>
          <a:p>
            <a:pPr algn="ctr" rtl="0"/>
            <a:r>
              <a:rPr lang="fa-IR" sz="2400" b="1" dirty="0" smtClean="0">
                <a:solidFill>
                  <a:prstClr val="black"/>
                </a:solidFill>
              </a:rPr>
              <a:t>بیش از 1.5 میلیارد جمعیت</a:t>
            </a:r>
            <a:endParaRPr lang="en-US" sz="2400" b="1" dirty="0">
              <a:solidFill>
                <a:prstClr val="black"/>
              </a:solidFill>
            </a:endParaRPr>
          </a:p>
        </p:txBody>
      </p:sp>
      <p:sp>
        <p:nvSpPr>
          <p:cNvPr id="7" name="Flowchart: Document 6"/>
          <p:cNvSpPr/>
          <p:nvPr/>
        </p:nvSpPr>
        <p:spPr>
          <a:xfrm>
            <a:off x="7923666" y="3189772"/>
            <a:ext cx="1112830" cy="1247340"/>
          </a:xfrm>
          <a:prstGeom prst="flowChartDocument">
            <a:avLst/>
          </a:prstGeom>
        </p:spPr>
        <p:style>
          <a:lnRef idx="2">
            <a:schemeClr val="accent4"/>
          </a:lnRef>
          <a:fillRef idx="1">
            <a:schemeClr val="lt1"/>
          </a:fillRef>
          <a:effectRef idx="0">
            <a:schemeClr val="accent4"/>
          </a:effectRef>
          <a:fontRef idx="minor">
            <a:schemeClr val="dk1"/>
          </a:fontRef>
        </p:style>
        <p:txBody>
          <a:bodyPr rtlCol="0" anchor="ctr"/>
          <a:lstStyle/>
          <a:p>
            <a:pPr algn="ctr" rtl="0"/>
            <a:r>
              <a:rPr lang="fa-IR" b="1" dirty="0" smtClean="0">
                <a:solidFill>
                  <a:prstClr val="black"/>
                </a:solidFill>
              </a:rPr>
              <a:t>کمتر از 300 میلیون جمعیت</a:t>
            </a:r>
            <a:endParaRPr lang="en-US" b="1" dirty="0">
              <a:solidFill>
                <a:prstClr val="black"/>
              </a:solidFill>
            </a:endParaRPr>
          </a:p>
        </p:txBody>
      </p:sp>
      <p:sp>
        <p:nvSpPr>
          <p:cNvPr id="11" name="Oval 10"/>
          <p:cNvSpPr/>
          <p:nvPr/>
        </p:nvSpPr>
        <p:spPr>
          <a:xfrm>
            <a:off x="3772641" y="476672"/>
            <a:ext cx="1231407" cy="106992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b="1" dirty="0">
              <a:ln w="17780" cmpd="sng">
                <a:solidFill>
                  <a:schemeClr val="bg1"/>
                </a:solidFill>
                <a:prstDash val="solid"/>
                <a:miter lim="800000"/>
              </a:ln>
              <a:solidFill>
                <a:srgbClr val="FF0000"/>
              </a:solidFill>
              <a:effectLst>
                <a:outerShdw blurRad="50800" algn="tl" rotWithShape="0">
                  <a:srgbClr val="000000"/>
                </a:outerShdw>
              </a:effectLst>
            </a:endParaRPr>
          </a:p>
        </p:txBody>
      </p:sp>
    </p:spTree>
    <p:extLst>
      <p:ext uri="{BB962C8B-B14F-4D97-AF65-F5344CB8AC3E}">
        <p14:creationId xmlns:p14="http://schemas.microsoft.com/office/powerpoint/2010/main" val="3170523042"/>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1112" y="1484784"/>
            <a:ext cx="6624736" cy="515719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404664"/>
            <a:ext cx="8305800" cy="924712"/>
          </a:xfrm>
        </p:spPr>
        <p:txBody>
          <a:bodyPr>
            <a:normAutofit/>
          </a:bodyPr>
          <a:lstStyle/>
          <a:p>
            <a:pPr algn="ctr" rtl="1"/>
            <a:r>
              <a:rPr lang="fa-IR" sz="4400" b="1" dirty="0">
                <a:ln w="28575" cmpd="sng">
                  <a:solidFill>
                    <a:schemeClr val="bg1"/>
                  </a:solidFill>
                  <a:prstDash val="solid"/>
                  <a:miter lim="800000"/>
                </a:ln>
                <a:solidFill>
                  <a:srgbClr val="FF0000"/>
                </a:solidFill>
                <a:effectLst>
                  <a:outerShdw blurRad="50800" algn="tl" rotWithShape="0">
                    <a:srgbClr val="000000"/>
                  </a:outerShdw>
                </a:effectLst>
                <a:cs typeface="B Titr" pitchFamily="2" charset="-78"/>
              </a:rPr>
              <a:t>توزیع منابع نفتی در جهان</a:t>
            </a:r>
            <a:endParaRPr lang="en-US" sz="4400" b="1" dirty="0">
              <a:ln w="28575" cmpd="sng">
                <a:solidFill>
                  <a:schemeClr val="bg1"/>
                </a:solidFill>
                <a:prstDash val="solid"/>
                <a:miter lim="800000"/>
              </a:ln>
              <a:solidFill>
                <a:srgbClr val="FF0000"/>
              </a:solidFill>
              <a:effectLst>
                <a:outerShdw blurRad="50800" algn="tl" rotWithShape="0">
                  <a:srgbClr val="000000"/>
                </a:outerShdw>
              </a:effectLst>
              <a:cs typeface="B Titr" pitchFamily="2" charset="-78"/>
            </a:endParaRPr>
          </a:p>
        </p:txBody>
      </p:sp>
      <p:sp>
        <p:nvSpPr>
          <p:cNvPr id="5" name="Rounded Rectangle 4"/>
          <p:cNvSpPr/>
          <p:nvPr/>
        </p:nvSpPr>
        <p:spPr>
          <a:xfrm>
            <a:off x="6732240" y="2080353"/>
            <a:ext cx="1368152" cy="802284"/>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rtl="0"/>
            <a:r>
              <a:rPr lang="fa-IR" sz="2500" b="1" dirty="0" smtClean="0">
                <a:solidFill>
                  <a:prstClr val="black"/>
                </a:solidFill>
              </a:rPr>
              <a:t>خاورمیانه</a:t>
            </a:r>
            <a:endParaRPr lang="en-US" sz="2500" b="1" dirty="0">
              <a:solidFill>
                <a:prstClr val="black"/>
              </a:solidFill>
            </a:endParaRPr>
          </a:p>
        </p:txBody>
      </p:sp>
      <p:sp>
        <p:nvSpPr>
          <p:cNvPr id="6" name="Bent Arrow 5"/>
          <p:cNvSpPr/>
          <p:nvPr/>
        </p:nvSpPr>
        <p:spPr>
          <a:xfrm flipH="1" flipV="1">
            <a:off x="7102179" y="2911253"/>
            <a:ext cx="314137" cy="334322"/>
          </a:xfrm>
          <a:prstGeom prst="bentArrow">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black"/>
              </a:solidFill>
            </a:endParaRPr>
          </a:p>
        </p:txBody>
      </p:sp>
      <p:sp>
        <p:nvSpPr>
          <p:cNvPr id="7" name="Rounded Rectangle 6"/>
          <p:cNvSpPr/>
          <p:nvPr/>
        </p:nvSpPr>
        <p:spPr>
          <a:xfrm>
            <a:off x="3347864" y="1820659"/>
            <a:ext cx="1296144" cy="956351"/>
          </a:xfrm>
          <a:prstGeom prst="round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b="1" dirty="0" smtClean="0">
                <a:solidFill>
                  <a:prstClr val="white"/>
                </a:solidFill>
              </a:rPr>
              <a:t>آ</a:t>
            </a:r>
            <a:r>
              <a:rPr lang="fa-IR" b="1" dirty="0" smtClean="0">
                <a:solidFill>
                  <a:prstClr val="black"/>
                </a:solidFill>
              </a:rPr>
              <a:t>آسیای شرق و </a:t>
            </a:r>
          </a:p>
          <a:p>
            <a:pPr algn="ctr" rtl="0"/>
            <a:r>
              <a:rPr lang="fa-IR" sz="2000" b="1" dirty="0" smtClean="0">
                <a:solidFill>
                  <a:prstClr val="black"/>
                </a:solidFill>
              </a:rPr>
              <a:t>اقیانوسیه</a:t>
            </a:r>
            <a:endParaRPr lang="en-US" sz="2000" b="1" dirty="0">
              <a:solidFill>
                <a:prstClr val="white"/>
              </a:solidFill>
            </a:endParaRPr>
          </a:p>
        </p:txBody>
      </p:sp>
      <p:sp>
        <p:nvSpPr>
          <p:cNvPr id="8" name="Bent Arrow 7"/>
          <p:cNvSpPr/>
          <p:nvPr/>
        </p:nvSpPr>
        <p:spPr>
          <a:xfrm flipV="1">
            <a:off x="3900028" y="2816521"/>
            <a:ext cx="1320044" cy="261893"/>
          </a:xfrm>
          <a:prstGeom prst="bentArrow">
            <a:avLst>
              <a:gd name="adj1" fmla="val 25000"/>
              <a:gd name="adj2" fmla="val 31029"/>
              <a:gd name="adj3" fmla="val 25000"/>
              <a:gd name="adj4" fmla="val 43750"/>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black"/>
              </a:solidFill>
            </a:endParaRPr>
          </a:p>
        </p:txBody>
      </p:sp>
      <p:sp>
        <p:nvSpPr>
          <p:cNvPr id="10" name="Flowchart: Document 9"/>
          <p:cNvSpPr/>
          <p:nvPr/>
        </p:nvSpPr>
        <p:spPr>
          <a:xfrm>
            <a:off x="1187624" y="3078414"/>
            <a:ext cx="2016224" cy="1417237"/>
          </a:xfrm>
          <a:prstGeom prst="flowChartDocument">
            <a:avLst/>
          </a:prstGeom>
          <a:ln>
            <a:solidFill>
              <a:srgbClr val="FFC000"/>
            </a:solidFill>
          </a:ln>
        </p:spPr>
        <p:style>
          <a:lnRef idx="2">
            <a:schemeClr val="dk1"/>
          </a:lnRef>
          <a:fillRef idx="1">
            <a:schemeClr val="lt1"/>
          </a:fillRef>
          <a:effectRef idx="0">
            <a:schemeClr val="dk1"/>
          </a:effectRef>
          <a:fontRef idx="minor">
            <a:schemeClr val="dk1"/>
          </a:fontRef>
        </p:style>
        <p:txBody>
          <a:bodyPr rtlCol="0" anchor="ctr"/>
          <a:lstStyle/>
          <a:p>
            <a:pPr algn="ctr" rtl="0"/>
            <a:r>
              <a:rPr lang="fa-IR" sz="2400" b="1" dirty="0" smtClean="0">
                <a:solidFill>
                  <a:prstClr val="black"/>
                </a:solidFill>
              </a:rPr>
              <a:t>بیش از 1.5 میلیارد جمعیت</a:t>
            </a:r>
            <a:endParaRPr lang="en-US" sz="2400" b="1" dirty="0">
              <a:solidFill>
                <a:prstClr val="black"/>
              </a:solidFill>
            </a:endParaRPr>
          </a:p>
        </p:txBody>
      </p:sp>
      <p:sp>
        <p:nvSpPr>
          <p:cNvPr id="11" name="Flowchart: Document 10"/>
          <p:cNvSpPr/>
          <p:nvPr/>
        </p:nvSpPr>
        <p:spPr>
          <a:xfrm>
            <a:off x="7757388" y="3189772"/>
            <a:ext cx="1112830" cy="1247340"/>
          </a:xfrm>
          <a:prstGeom prst="flowChartDocument">
            <a:avLst/>
          </a:prstGeom>
        </p:spPr>
        <p:style>
          <a:lnRef idx="2">
            <a:schemeClr val="accent4"/>
          </a:lnRef>
          <a:fillRef idx="1">
            <a:schemeClr val="lt1"/>
          </a:fillRef>
          <a:effectRef idx="0">
            <a:schemeClr val="accent4"/>
          </a:effectRef>
          <a:fontRef idx="minor">
            <a:schemeClr val="dk1"/>
          </a:fontRef>
        </p:style>
        <p:txBody>
          <a:bodyPr rtlCol="0" anchor="ctr"/>
          <a:lstStyle/>
          <a:p>
            <a:pPr algn="ctr" rtl="0"/>
            <a:r>
              <a:rPr lang="fa-IR" b="1" dirty="0" smtClean="0">
                <a:solidFill>
                  <a:prstClr val="black"/>
                </a:solidFill>
              </a:rPr>
              <a:t>کمتر از 300 میلیون جمعیت</a:t>
            </a:r>
            <a:endParaRPr lang="en-US" b="1" dirty="0">
              <a:solidFill>
                <a:prstClr val="black"/>
              </a:solidFill>
            </a:endParaRPr>
          </a:p>
        </p:txBody>
      </p:sp>
      <p:sp>
        <p:nvSpPr>
          <p:cNvPr id="12" name="Oval 11"/>
          <p:cNvSpPr/>
          <p:nvPr/>
        </p:nvSpPr>
        <p:spPr>
          <a:xfrm>
            <a:off x="3772641" y="486868"/>
            <a:ext cx="1231407" cy="106992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Tree>
    <p:extLst>
      <p:ext uri="{BB962C8B-B14F-4D97-AF65-F5344CB8AC3E}">
        <p14:creationId xmlns:p14="http://schemas.microsoft.com/office/powerpoint/2010/main" val="190875545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noAutofit/>
          </a:bodyPr>
          <a:lstStyle/>
          <a:p>
            <a:r>
              <a:rPr lang="fa-IR" sz="4400" b="1" dirty="0">
                <a:ln w="28575" cmpd="sng">
                  <a:solidFill>
                    <a:schemeClr val="bg1"/>
                  </a:solidFill>
                  <a:prstDash val="solid"/>
                  <a:miter lim="800000"/>
                </a:ln>
                <a:solidFill>
                  <a:srgbClr val="FF0000"/>
                </a:solidFill>
                <a:effectLst>
                  <a:outerShdw blurRad="50800" algn="tl" rotWithShape="0">
                    <a:srgbClr val="000000"/>
                  </a:outerShdw>
                </a:effectLst>
              </a:rPr>
              <a:t>توزیع منابع فسیلی به تفکیک کشور ها</a:t>
            </a:r>
            <a:endParaRPr lang="en-US" sz="4400" b="1" dirty="0">
              <a:ln w="28575" cmpd="sng">
                <a:solidFill>
                  <a:schemeClr val="bg1"/>
                </a:solidFill>
                <a:prstDash val="solid"/>
                <a:miter lim="800000"/>
              </a:ln>
              <a:solidFill>
                <a:srgbClr val="FF0000"/>
              </a:solidFill>
              <a:effectLst>
                <a:outerShdw blurRad="50800" algn="tl" rotWithShape="0">
                  <a:srgbClr val="000000"/>
                </a:outerShdw>
              </a:effectLst>
            </a:endParaRPr>
          </a:p>
        </p:txBody>
      </p:sp>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57200" y="2222071"/>
            <a:ext cx="8229600" cy="38156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Oval 2"/>
          <p:cNvSpPr/>
          <p:nvPr/>
        </p:nvSpPr>
        <p:spPr>
          <a:xfrm>
            <a:off x="3203848" y="4293096"/>
            <a:ext cx="576064" cy="50405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6" name="Oval 5"/>
          <p:cNvSpPr/>
          <p:nvPr/>
        </p:nvSpPr>
        <p:spPr>
          <a:xfrm>
            <a:off x="2259033" y="4351403"/>
            <a:ext cx="576064" cy="50405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5" name="Rounded Rectangle 4"/>
          <p:cNvSpPr/>
          <p:nvPr/>
        </p:nvSpPr>
        <p:spPr>
          <a:xfrm>
            <a:off x="755576" y="2204863"/>
            <a:ext cx="7776864" cy="208823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solidFill>
                  <a:prstClr val="black"/>
                </a:solidFill>
              </a:rPr>
              <a:t>ذخائر نفتی </a:t>
            </a:r>
            <a:r>
              <a:rPr lang="fa-IR" sz="2400" dirty="0" smtClean="0">
                <a:solidFill>
                  <a:srgbClr val="C00000"/>
                </a:solidFill>
              </a:rPr>
              <a:t>ایران</a:t>
            </a:r>
            <a:r>
              <a:rPr lang="fa-IR" sz="2400" dirty="0" smtClean="0">
                <a:solidFill>
                  <a:prstClr val="black"/>
                </a:solidFill>
              </a:rPr>
              <a:t> در سال 2012 میلادی 159 هزار میلیون بشکه تخمین زده شده است در حالیکه</a:t>
            </a:r>
          </a:p>
          <a:p>
            <a:pPr algn="ctr"/>
            <a:r>
              <a:rPr lang="fa-IR" sz="2400" dirty="0" smtClean="0">
                <a:solidFill>
                  <a:prstClr val="black"/>
                </a:solidFill>
              </a:rPr>
              <a:t>ذخائر نفتی کشور </a:t>
            </a:r>
            <a:r>
              <a:rPr lang="fa-IR" sz="2400" dirty="0" smtClean="0">
                <a:solidFill>
                  <a:srgbClr val="C00000"/>
                </a:solidFill>
              </a:rPr>
              <a:t>امریکا</a:t>
            </a:r>
            <a:r>
              <a:rPr lang="fa-IR" sz="2400" dirty="0" smtClean="0">
                <a:solidFill>
                  <a:prstClr val="black"/>
                </a:solidFill>
              </a:rPr>
              <a:t> 35 هزار میلیون بشکه تخمین زده شده است و نیز میزان ذخائر نفتی </a:t>
            </a:r>
            <a:r>
              <a:rPr lang="fa-IR" sz="2400" dirty="0" smtClean="0">
                <a:solidFill>
                  <a:srgbClr val="C00000"/>
                </a:solidFill>
              </a:rPr>
              <a:t>چین</a:t>
            </a:r>
            <a:r>
              <a:rPr lang="fa-IR" sz="2400" dirty="0" smtClean="0">
                <a:solidFill>
                  <a:prstClr val="black"/>
                </a:solidFill>
              </a:rPr>
              <a:t> نیز 17.3 هزار میلیون بشکه تخمین زده شده است.</a:t>
            </a:r>
          </a:p>
        </p:txBody>
      </p:sp>
    </p:spTree>
    <p:extLst>
      <p:ext uri="{BB962C8B-B14F-4D97-AF65-F5344CB8AC3E}">
        <p14:creationId xmlns:p14="http://schemas.microsoft.com/office/powerpoint/2010/main" val="5827880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circle(in)">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r>
              <a:rPr lang="fa-IR" smtClean="0">
                <a:solidFill>
                  <a:srgbClr val="04617B">
                    <a:shade val="90000"/>
                  </a:srgbClr>
                </a:solidFill>
              </a:rPr>
              <a:t>1</a:t>
            </a:r>
            <a:endParaRPr lang="fa-IR" dirty="0" smtClean="0">
              <a:solidFill>
                <a:srgbClr val="04617B">
                  <a:shade val="90000"/>
                </a:srgbClr>
              </a:solidFill>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VTS_01_3-Segment 1.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lum contrast="20000"/>
          </a:blip>
          <a:stretch>
            <a:fillRect/>
          </a:stretch>
        </p:blipFill>
        <p:spPr>
          <a:xfrm>
            <a:off x="1451992" y="800962"/>
            <a:ext cx="6864424" cy="514831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Title 1"/>
          <p:cNvSpPr txBox="1">
            <a:spLocks/>
          </p:cNvSpPr>
          <p:nvPr/>
        </p:nvSpPr>
        <p:spPr>
          <a:xfrm>
            <a:off x="1259632" y="6048672"/>
            <a:ext cx="6624736" cy="836712"/>
          </a:xfrm>
          <a:prstGeom prst="roundRect">
            <a:avLst>
              <a:gd name="adj" fmla="val 50000"/>
            </a:avLst>
          </a:prstGeom>
          <a:ln/>
          <a:effectLst>
            <a:softEdge rad="127000"/>
          </a:effectLst>
        </p:spPr>
        <p:style>
          <a:lnRef idx="2">
            <a:schemeClr val="accent3"/>
          </a:lnRef>
          <a:fillRef idx="1">
            <a:schemeClr val="lt1"/>
          </a:fillRef>
          <a:effectRef idx="0">
            <a:schemeClr val="accent3"/>
          </a:effectRef>
          <a:fontRef idx="minor">
            <a:schemeClr val="dk1"/>
          </a:fontRef>
        </p:style>
        <p:txBody>
          <a:bodyPr vert="horz" lIns="91440" tIns="45720" rIns="91440" bIns="45720" rtlCol="0" anchor="ctr">
            <a:normAutofit fontScale="40000" lnSpcReduction="20000"/>
          </a:bodyPr>
          <a:lstStyle/>
          <a:p>
            <a:pPr lvl="0" algn="ctr" rtl="0">
              <a:spcBef>
                <a:spcPct val="0"/>
              </a:spcBef>
              <a:defRPr/>
            </a:pPr>
            <a:r>
              <a:rPr lang="fa-IR" sz="4400" dirty="0" smtClean="0">
                <a:solidFill>
                  <a:srgbClr val="920000"/>
                </a:solidFill>
                <a:cs typeface="B Titr" pitchFamily="2" charset="-78"/>
              </a:rPr>
              <a:t>دکتر محمدجواد محمودی </a:t>
            </a:r>
          </a:p>
          <a:p>
            <a:pPr lvl="0" algn="ctr" rtl="0">
              <a:spcBef>
                <a:spcPct val="0"/>
              </a:spcBef>
              <a:defRPr/>
            </a:pPr>
            <a:r>
              <a:rPr lang="fa-IR" sz="4400" dirty="0" smtClean="0">
                <a:solidFill>
                  <a:srgbClr val="920000"/>
                </a:solidFill>
                <a:cs typeface="B Titr" pitchFamily="2" charset="-78"/>
              </a:rPr>
              <a:t>(</a:t>
            </a:r>
            <a:r>
              <a:rPr lang="fa-IR" sz="4400" dirty="0">
                <a:solidFill>
                  <a:srgbClr val="920000"/>
                </a:solidFill>
                <a:cs typeface="B Titr" pitchFamily="2" charset="-78"/>
              </a:rPr>
              <a:t>رییس موسسه مطالعات و مدیریت جامع و تخصصی جمعیت کشور )</a:t>
            </a:r>
            <a:endParaRPr kumimoji="0" lang="en-US" sz="3100" b="0" i="0" u="none" strike="noStrike" kern="1200" cap="none" spc="0" normalizeH="0" baseline="0" noProof="0" dirty="0">
              <a:ln>
                <a:noFill/>
              </a:ln>
              <a:solidFill>
                <a:srgbClr val="920000"/>
              </a:solidFill>
              <a:effectLst/>
              <a:uLnTx/>
              <a:uFillTx/>
              <a:latin typeface="+mn-lt"/>
              <a:ea typeface="+mn-ea"/>
              <a:cs typeface="B Titr" pitchFamily="2" charset="-78"/>
            </a:endParaRPr>
          </a:p>
        </p:txBody>
      </p:sp>
      <p:pic>
        <p:nvPicPr>
          <p:cNvPr id="8" name="Picture 7"/>
          <p:cNvPicPr>
            <a:picLocks noChangeAspect="1"/>
          </p:cNvPicPr>
          <p:nvPr/>
        </p:nvPicPr>
        <p:blipFill>
          <a:blip r:embed="rId6" cstate="print">
            <a:clrChange>
              <a:clrFrom>
                <a:srgbClr val="FFFEFD"/>
              </a:clrFrom>
              <a:clrTo>
                <a:srgbClr val="FFFEFD">
                  <a:alpha val="0"/>
                </a:srgbClr>
              </a:clrTo>
            </a:clrChange>
            <a:extLst>
              <a:ext uri="{28A0092B-C50C-407E-A947-70E740481C1C}">
                <a14:useLocalDpi xmlns:a14="http://schemas.microsoft.com/office/drawing/2010/main" val="0"/>
              </a:ext>
            </a:extLst>
          </a:blip>
          <a:stretch>
            <a:fillRect/>
          </a:stretch>
        </p:blipFill>
        <p:spPr>
          <a:xfrm>
            <a:off x="155100" y="116632"/>
            <a:ext cx="1496259" cy="2016224"/>
          </a:xfrm>
          <a:prstGeom prst="rect">
            <a:avLst/>
          </a:prstGeom>
        </p:spPr>
      </p:pic>
      <p:sp>
        <p:nvSpPr>
          <p:cNvPr id="2" name="Action Button: Movie 1">
            <a:hlinkClick r:id="" action="ppaction://noaction" highlightClick="1"/>
          </p:cNvPr>
          <p:cNvSpPr/>
          <p:nvPr/>
        </p:nvSpPr>
        <p:spPr>
          <a:xfrm>
            <a:off x="1939391" y="5517232"/>
            <a:ext cx="472369" cy="288032"/>
          </a:xfrm>
          <a:prstGeom prst="actionButtonMovie">
            <a:avLst/>
          </a:prstGeom>
          <a:effectLst>
            <a:outerShdw blurRad="57150" dist="38100" dir="5400000" algn="ctr" rotWithShape="0">
              <a:schemeClr val="accent6">
                <a:shade val="9000"/>
                <a:satMod val="105000"/>
                <a:alpha val="48000"/>
              </a:schemeClr>
            </a:outerShdw>
            <a:softEdge rad="3175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617539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425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67544" y="269776"/>
            <a:ext cx="8229600" cy="1143000"/>
          </a:xfrm>
        </p:spPr>
        <p:txBody>
          <a:bodyPr>
            <a:normAutofit/>
          </a:bodyPr>
          <a:lstStyle/>
          <a:p>
            <a:r>
              <a:rPr lang="fa-IR" sz="4400" b="1" dirty="0">
                <a:ln w="28575" cmpd="sng">
                  <a:solidFill>
                    <a:schemeClr val="bg1"/>
                  </a:solidFill>
                  <a:prstDash val="solid"/>
                  <a:miter lim="800000"/>
                </a:ln>
                <a:solidFill>
                  <a:srgbClr val="FF0000"/>
                </a:solidFill>
                <a:effectLst>
                  <a:outerShdw blurRad="50800" algn="tl" rotWithShape="0">
                    <a:srgbClr val="000000"/>
                  </a:outerShdw>
                </a:effectLst>
              </a:rPr>
              <a:t>تراکم جمعیت در ایران</a:t>
            </a:r>
            <a:endParaRPr lang="en-US" sz="4400" b="1" dirty="0">
              <a:ln w="28575" cmpd="sng">
                <a:solidFill>
                  <a:schemeClr val="bg1"/>
                </a:solidFill>
                <a:prstDash val="solid"/>
                <a:miter lim="800000"/>
              </a:ln>
              <a:solidFill>
                <a:srgbClr val="FF0000"/>
              </a:solidFill>
              <a:effectLst>
                <a:outerShdw blurRad="50800" algn="tl" rotWithShape="0">
                  <a:srgbClr val="000000"/>
                </a:outerShdw>
              </a:effectLst>
            </a:endParaRPr>
          </a:p>
        </p:txBody>
      </p:sp>
      <p:sp>
        <p:nvSpPr>
          <p:cNvPr id="3" name="TextBox 2"/>
          <p:cNvSpPr txBox="1"/>
          <p:nvPr/>
        </p:nvSpPr>
        <p:spPr>
          <a:xfrm>
            <a:off x="1668980" y="1870306"/>
            <a:ext cx="630301" cy="461665"/>
          </a:xfrm>
          <a:prstGeom prst="rect">
            <a:avLst/>
          </a:prstGeom>
          <a:noFill/>
        </p:spPr>
        <p:txBody>
          <a:bodyPr wrap="none" rtlCol="0">
            <a:spAutoFit/>
          </a:bodyPr>
          <a:lstStyle/>
          <a:p>
            <a:pPr algn="ctr" rtl="0"/>
            <a:r>
              <a:rPr lang="fa-IR" sz="1200" dirty="0" smtClean="0">
                <a:solidFill>
                  <a:prstClr val="white"/>
                </a:solidFill>
              </a:rPr>
              <a:t>آذربایجان</a:t>
            </a:r>
          </a:p>
          <a:p>
            <a:pPr algn="ctr" rtl="0"/>
            <a:r>
              <a:rPr lang="fa-IR" sz="1200" dirty="0" smtClean="0">
                <a:solidFill>
                  <a:prstClr val="white"/>
                </a:solidFill>
              </a:rPr>
              <a:t>شرقی</a:t>
            </a:r>
            <a:endParaRPr lang="en-US" sz="1200" dirty="0">
              <a:solidFill>
                <a:prstClr val="white"/>
              </a:solidFill>
            </a:endParaRPr>
          </a:p>
        </p:txBody>
      </p:sp>
      <p:sp>
        <p:nvSpPr>
          <p:cNvPr id="10" name="TextBox 9"/>
          <p:cNvSpPr txBox="1"/>
          <p:nvPr/>
        </p:nvSpPr>
        <p:spPr>
          <a:xfrm>
            <a:off x="2161696" y="1962638"/>
            <a:ext cx="481222" cy="276999"/>
          </a:xfrm>
          <a:prstGeom prst="rect">
            <a:avLst/>
          </a:prstGeom>
          <a:noFill/>
        </p:spPr>
        <p:txBody>
          <a:bodyPr wrap="none" rtlCol="0">
            <a:spAutoFit/>
          </a:bodyPr>
          <a:lstStyle/>
          <a:p>
            <a:pPr algn="l" rtl="0"/>
            <a:r>
              <a:rPr lang="fa-IR" sz="1200" dirty="0" smtClean="0">
                <a:solidFill>
                  <a:prstClr val="white"/>
                </a:solidFill>
              </a:rPr>
              <a:t>اردبیل</a:t>
            </a:r>
            <a:endParaRPr lang="en-US" sz="1200" dirty="0">
              <a:solidFill>
                <a:prstClr val="white"/>
              </a:solidFill>
            </a:endParaRPr>
          </a:p>
        </p:txBody>
      </p:sp>
      <p:sp>
        <p:nvSpPr>
          <p:cNvPr id="11" name="TextBox 10"/>
          <p:cNvSpPr txBox="1"/>
          <p:nvPr/>
        </p:nvSpPr>
        <p:spPr>
          <a:xfrm>
            <a:off x="1403648" y="1766835"/>
            <a:ext cx="417102" cy="276999"/>
          </a:xfrm>
          <a:prstGeom prst="rect">
            <a:avLst/>
          </a:prstGeom>
          <a:noFill/>
        </p:spPr>
        <p:txBody>
          <a:bodyPr wrap="none" rtlCol="0">
            <a:spAutoFit/>
          </a:bodyPr>
          <a:lstStyle/>
          <a:p>
            <a:pPr algn="l" rtl="0"/>
            <a:r>
              <a:rPr lang="fa-IR" sz="1200" dirty="0" smtClean="0">
                <a:solidFill>
                  <a:prstClr val="white"/>
                </a:solidFill>
              </a:rPr>
              <a:t>غربی</a:t>
            </a:r>
            <a:endParaRPr lang="en-US" sz="1200" dirty="0">
              <a:solidFill>
                <a:prstClr val="white"/>
              </a:solidFill>
            </a:endParaRPr>
          </a:p>
        </p:txBody>
      </p:sp>
      <p:sp>
        <p:nvSpPr>
          <p:cNvPr id="15" name="TextBox 14"/>
          <p:cNvSpPr txBox="1"/>
          <p:nvPr/>
        </p:nvSpPr>
        <p:spPr>
          <a:xfrm>
            <a:off x="4431506" y="2181301"/>
            <a:ext cx="542135" cy="461665"/>
          </a:xfrm>
          <a:prstGeom prst="rect">
            <a:avLst/>
          </a:prstGeom>
          <a:noFill/>
        </p:spPr>
        <p:txBody>
          <a:bodyPr wrap="none" rtlCol="0">
            <a:spAutoFit/>
          </a:bodyPr>
          <a:lstStyle/>
          <a:p>
            <a:pPr algn="ctr" rtl="0"/>
            <a:r>
              <a:rPr lang="fa-IR" sz="1200" dirty="0" smtClean="0">
                <a:solidFill>
                  <a:prstClr val="white"/>
                </a:solidFill>
              </a:rPr>
              <a:t>خراسان</a:t>
            </a:r>
          </a:p>
          <a:p>
            <a:pPr algn="ctr" rtl="0"/>
            <a:r>
              <a:rPr lang="fa-IR" sz="1200" dirty="0" smtClean="0">
                <a:solidFill>
                  <a:prstClr val="white"/>
                </a:solidFill>
              </a:rPr>
              <a:t>شمالی</a:t>
            </a:r>
            <a:endParaRPr lang="en-US" sz="1200" dirty="0">
              <a:solidFill>
                <a:prstClr val="white"/>
              </a:solidFill>
            </a:endParaRPr>
          </a:p>
        </p:txBody>
      </p:sp>
      <p:sp>
        <p:nvSpPr>
          <p:cNvPr id="16" name="TextBox 15"/>
          <p:cNvSpPr txBox="1"/>
          <p:nvPr/>
        </p:nvSpPr>
        <p:spPr>
          <a:xfrm>
            <a:off x="4818403" y="2923401"/>
            <a:ext cx="870751" cy="276999"/>
          </a:xfrm>
          <a:prstGeom prst="rect">
            <a:avLst/>
          </a:prstGeom>
          <a:noFill/>
        </p:spPr>
        <p:txBody>
          <a:bodyPr wrap="none" rtlCol="0">
            <a:spAutoFit/>
          </a:bodyPr>
          <a:lstStyle/>
          <a:p>
            <a:pPr algn="l" rtl="0"/>
            <a:r>
              <a:rPr lang="fa-IR" sz="1200" dirty="0" smtClean="0">
                <a:solidFill>
                  <a:prstClr val="white"/>
                </a:solidFill>
              </a:rPr>
              <a:t>خراسان رضوی</a:t>
            </a:r>
            <a:endParaRPr lang="en-US" sz="1200" dirty="0">
              <a:solidFill>
                <a:prstClr val="white"/>
              </a:solidFill>
            </a:endParaRPr>
          </a:p>
        </p:txBody>
      </p:sp>
      <p:sp>
        <p:nvSpPr>
          <p:cNvPr id="17" name="TextBox 16"/>
          <p:cNvSpPr txBox="1"/>
          <p:nvPr/>
        </p:nvSpPr>
        <p:spPr>
          <a:xfrm>
            <a:off x="5147019" y="3936418"/>
            <a:ext cx="542135" cy="461665"/>
          </a:xfrm>
          <a:prstGeom prst="rect">
            <a:avLst/>
          </a:prstGeom>
          <a:noFill/>
        </p:spPr>
        <p:txBody>
          <a:bodyPr wrap="none" rtlCol="0">
            <a:spAutoFit/>
          </a:bodyPr>
          <a:lstStyle/>
          <a:p>
            <a:pPr algn="ctr" rtl="0"/>
            <a:r>
              <a:rPr lang="fa-IR" sz="1200" dirty="0" smtClean="0">
                <a:solidFill>
                  <a:prstClr val="white"/>
                </a:solidFill>
              </a:rPr>
              <a:t>خراسان</a:t>
            </a:r>
          </a:p>
          <a:p>
            <a:pPr algn="ctr" rtl="0"/>
            <a:r>
              <a:rPr lang="fa-IR" sz="1200" dirty="0" smtClean="0">
                <a:solidFill>
                  <a:prstClr val="white"/>
                </a:solidFill>
              </a:rPr>
              <a:t>جنوبی</a:t>
            </a:r>
            <a:endParaRPr lang="en-US" sz="1200" dirty="0">
              <a:solidFill>
                <a:prstClr val="white"/>
              </a:solidFill>
            </a:endParaRPr>
          </a:p>
        </p:txBody>
      </p:sp>
      <p:sp>
        <p:nvSpPr>
          <p:cNvPr id="18" name="TextBox 17"/>
          <p:cNvSpPr txBox="1"/>
          <p:nvPr/>
        </p:nvSpPr>
        <p:spPr>
          <a:xfrm>
            <a:off x="5651054" y="5185313"/>
            <a:ext cx="654346" cy="461665"/>
          </a:xfrm>
          <a:prstGeom prst="rect">
            <a:avLst/>
          </a:prstGeom>
          <a:noFill/>
        </p:spPr>
        <p:txBody>
          <a:bodyPr wrap="none" rtlCol="0">
            <a:spAutoFit/>
          </a:bodyPr>
          <a:lstStyle/>
          <a:p>
            <a:pPr algn="l" rtl="0"/>
            <a:r>
              <a:rPr lang="fa-IR" sz="1200" dirty="0" smtClean="0">
                <a:solidFill>
                  <a:prstClr val="white"/>
                </a:solidFill>
              </a:rPr>
              <a:t>سیستان و</a:t>
            </a:r>
          </a:p>
          <a:p>
            <a:pPr algn="l" rtl="0"/>
            <a:r>
              <a:rPr lang="fa-IR" sz="1200" dirty="0" smtClean="0">
                <a:solidFill>
                  <a:prstClr val="white"/>
                </a:solidFill>
              </a:rPr>
              <a:t>بلوچستان</a:t>
            </a:r>
          </a:p>
        </p:txBody>
      </p:sp>
      <p:sp>
        <p:nvSpPr>
          <p:cNvPr id="19" name="TextBox 18"/>
          <p:cNvSpPr txBox="1"/>
          <p:nvPr/>
        </p:nvSpPr>
        <p:spPr>
          <a:xfrm>
            <a:off x="4385018" y="5416146"/>
            <a:ext cx="588623" cy="276999"/>
          </a:xfrm>
          <a:prstGeom prst="rect">
            <a:avLst/>
          </a:prstGeom>
          <a:noFill/>
        </p:spPr>
        <p:txBody>
          <a:bodyPr wrap="none" rtlCol="0">
            <a:spAutoFit/>
          </a:bodyPr>
          <a:lstStyle/>
          <a:p>
            <a:pPr algn="l" rtl="0"/>
            <a:r>
              <a:rPr lang="fa-IR" sz="1200" dirty="0" smtClean="0">
                <a:solidFill>
                  <a:prstClr val="white"/>
                </a:solidFill>
              </a:rPr>
              <a:t>هرمزگان</a:t>
            </a:r>
            <a:endParaRPr lang="en-US" sz="1200" dirty="0">
              <a:solidFill>
                <a:prstClr val="white"/>
              </a:solidFill>
            </a:endParaRPr>
          </a:p>
        </p:txBody>
      </p:sp>
      <p:sp>
        <p:nvSpPr>
          <p:cNvPr id="20" name="TextBox 19"/>
          <p:cNvSpPr txBox="1"/>
          <p:nvPr/>
        </p:nvSpPr>
        <p:spPr>
          <a:xfrm>
            <a:off x="1760726" y="3562037"/>
            <a:ext cx="389850" cy="276999"/>
          </a:xfrm>
          <a:prstGeom prst="rect">
            <a:avLst/>
          </a:prstGeom>
          <a:noFill/>
        </p:spPr>
        <p:txBody>
          <a:bodyPr wrap="none" rtlCol="0">
            <a:spAutoFit/>
          </a:bodyPr>
          <a:lstStyle/>
          <a:p>
            <a:pPr algn="l" rtl="0"/>
            <a:r>
              <a:rPr lang="fa-IR" sz="1200" dirty="0" smtClean="0">
                <a:solidFill>
                  <a:prstClr val="white"/>
                </a:solidFill>
              </a:rPr>
              <a:t>ایلام</a:t>
            </a:r>
            <a:endParaRPr lang="en-US" sz="1200" dirty="0">
              <a:solidFill>
                <a:prstClr val="white"/>
              </a:solidFill>
            </a:endParaRPr>
          </a:p>
        </p:txBody>
      </p:sp>
      <p:sp>
        <p:nvSpPr>
          <p:cNvPr id="21" name="TextBox 20"/>
          <p:cNvSpPr txBox="1"/>
          <p:nvPr/>
        </p:nvSpPr>
        <p:spPr>
          <a:xfrm>
            <a:off x="3242018" y="2610366"/>
            <a:ext cx="572593" cy="276999"/>
          </a:xfrm>
          <a:prstGeom prst="rect">
            <a:avLst/>
          </a:prstGeom>
          <a:noFill/>
        </p:spPr>
        <p:txBody>
          <a:bodyPr wrap="none" rtlCol="0">
            <a:spAutoFit/>
          </a:bodyPr>
          <a:lstStyle/>
          <a:p>
            <a:pPr algn="l" rtl="0"/>
            <a:r>
              <a:rPr lang="fa-IR" sz="1200" dirty="0" smtClean="0">
                <a:solidFill>
                  <a:prstClr val="white"/>
                </a:solidFill>
              </a:rPr>
              <a:t>مازندران</a:t>
            </a:r>
            <a:endParaRPr lang="en-US" sz="1200" dirty="0">
              <a:solidFill>
                <a:prstClr val="white"/>
              </a:solidFill>
            </a:endParaRPr>
          </a:p>
        </p:txBody>
      </p:sp>
      <p:sp>
        <p:nvSpPr>
          <p:cNvPr id="22" name="TextBox 21"/>
          <p:cNvSpPr txBox="1"/>
          <p:nvPr/>
        </p:nvSpPr>
        <p:spPr>
          <a:xfrm>
            <a:off x="2632418" y="2404183"/>
            <a:ext cx="461986" cy="276999"/>
          </a:xfrm>
          <a:prstGeom prst="rect">
            <a:avLst/>
          </a:prstGeom>
          <a:noFill/>
        </p:spPr>
        <p:txBody>
          <a:bodyPr wrap="none" rtlCol="0">
            <a:spAutoFit/>
          </a:bodyPr>
          <a:lstStyle/>
          <a:p>
            <a:pPr algn="l" rtl="0"/>
            <a:r>
              <a:rPr lang="fa-IR" sz="1200" dirty="0" smtClean="0">
                <a:solidFill>
                  <a:prstClr val="white"/>
                </a:solidFill>
              </a:rPr>
              <a:t>گیلان</a:t>
            </a:r>
            <a:endParaRPr lang="en-US" sz="1200" dirty="0">
              <a:solidFill>
                <a:prstClr val="white"/>
              </a:solidFill>
            </a:endParaRPr>
          </a:p>
        </p:txBody>
      </p:sp>
      <p:sp>
        <p:nvSpPr>
          <p:cNvPr id="23" name="TextBox 22"/>
          <p:cNvSpPr txBox="1"/>
          <p:nvPr/>
        </p:nvSpPr>
        <p:spPr>
          <a:xfrm>
            <a:off x="3878330" y="2346067"/>
            <a:ext cx="534121" cy="276999"/>
          </a:xfrm>
          <a:prstGeom prst="rect">
            <a:avLst/>
          </a:prstGeom>
          <a:noFill/>
        </p:spPr>
        <p:txBody>
          <a:bodyPr wrap="none" rtlCol="0">
            <a:spAutoFit/>
          </a:bodyPr>
          <a:lstStyle/>
          <a:p>
            <a:pPr algn="l" rtl="0"/>
            <a:r>
              <a:rPr lang="fa-IR" sz="1200" dirty="0" smtClean="0">
                <a:solidFill>
                  <a:prstClr val="white"/>
                </a:solidFill>
              </a:rPr>
              <a:t>گلستان</a:t>
            </a:r>
            <a:endParaRPr lang="en-US" sz="1200" dirty="0">
              <a:solidFill>
                <a:prstClr val="white"/>
              </a:solidFill>
            </a:endParaRPr>
          </a:p>
        </p:txBody>
      </p:sp>
      <p:sp>
        <p:nvSpPr>
          <p:cNvPr id="24" name="TextBox 23"/>
          <p:cNvSpPr txBox="1"/>
          <p:nvPr/>
        </p:nvSpPr>
        <p:spPr>
          <a:xfrm>
            <a:off x="2161696" y="3553050"/>
            <a:ext cx="513282" cy="276999"/>
          </a:xfrm>
          <a:prstGeom prst="rect">
            <a:avLst/>
          </a:prstGeom>
          <a:noFill/>
        </p:spPr>
        <p:txBody>
          <a:bodyPr wrap="none" rtlCol="0">
            <a:spAutoFit/>
          </a:bodyPr>
          <a:lstStyle/>
          <a:p>
            <a:pPr algn="l" rtl="0"/>
            <a:r>
              <a:rPr lang="fa-IR" sz="1200" dirty="0" smtClean="0">
                <a:solidFill>
                  <a:prstClr val="white"/>
                </a:solidFill>
              </a:rPr>
              <a:t>لرستان</a:t>
            </a:r>
            <a:endParaRPr lang="en-US" sz="1200" dirty="0">
              <a:solidFill>
                <a:prstClr val="white"/>
              </a:solidFill>
            </a:endParaRPr>
          </a:p>
        </p:txBody>
      </p:sp>
      <p:sp>
        <p:nvSpPr>
          <p:cNvPr id="25" name="TextBox 24"/>
          <p:cNvSpPr txBox="1"/>
          <p:nvPr/>
        </p:nvSpPr>
        <p:spPr>
          <a:xfrm>
            <a:off x="1805224" y="2772367"/>
            <a:ext cx="606256" cy="276999"/>
          </a:xfrm>
          <a:prstGeom prst="rect">
            <a:avLst/>
          </a:prstGeom>
          <a:noFill/>
        </p:spPr>
        <p:txBody>
          <a:bodyPr wrap="none" rtlCol="0">
            <a:spAutoFit/>
          </a:bodyPr>
          <a:lstStyle/>
          <a:p>
            <a:pPr algn="l" rtl="0"/>
            <a:r>
              <a:rPr lang="fa-IR" sz="1200" dirty="0" smtClean="0">
                <a:solidFill>
                  <a:prstClr val="white"/>
                </a:solidFill>
              </a:rPr>
              <a:t>کردستان</a:t>
            </a:r>
            <a:endParaRPr lang="en-US" sz="1200" dirty="0">
              <a:solidFill>
                <a:prstClr val="white"/>
              </a:solidFill>
            </a:endParaRPr>
          </a:p>
        </p:txBody>
      </p:sp>
      <p:sp>
        <p:nvSpPr>
          <p:cNvPr id="26" name="TextBox 25"/>
          <p:cNvSpPr txBox="1"/>
          <p:nvPr/>
        </p:nvSpPr>
        <p:spPr>
          <a:xfrm>
            <a:off x="1660964" y="3200400"/>
            <a:ext cx="585417" cy="276999"/>
          </a:xfrm>
          <a:prstGeom prst="rect">
            <a:avLst/>
          </a:prstGeom>
          <a:noFill/>
        </p:spPr>
        <p:txBody>
          <a:bodyPr wrap="none" rtlCol="0">
            <a:spAutoFit/>
          </a:bodyPr>
          <a:lstStyle/>
          <a:p>
            <a:pPr algn="l" rtl="0"/>
            <a:r>
              <a:rPr lang="fa-IR" sz="1200" dirty="0" smtClean="0">
                <a:solidFill>
                  <a:prstClr val="white"/>
                </a:solidFill>
              </a:rPr>
              <a:t>کرمانشاه</a:t>
            </a:r>
            <a:endParaRPr lang="en-US" sz="1200" dirty="0">
              <a:solidFill>
                <a:prstClr val="white"/>
              </a:solidFill>
            </a:endParaRPr>
          </a:p>
        </p:txBody>
      </p:sp>
      <p:sp>
        <p:nvSpPr>
          <p:cNvPr id="27" name="TextBox 26"/>
          <p:cNvSpPr txBox="1"/>
          <p:nvPr/>
        </p:nvSpPr>
        <p:spPr>
          <a:xfrm>
            <a:off x="2605166" y="3285038"/>
            <a:ext cx="506870" cy="276999"/>
          </a:xfrm>
          <a:prstGeom prst="rect">
            <a:avLst/>
          </a:prstGeom>
          <a:noFill/>
        </p:spPr>
        <p:txBody>
          <a:bodyPr wrap="none" rtlCol="0">
            <a:spAutoFit/>
          </a:bodyPr>
          <a:lstStyle/>
          <a:p>
            <a:pPr algn="l" rtl="0"/>
            <a:r>
              <a:rPr lang="fa-IR" sz="1200" dirty="0" smtClean="0">
                <a:solidFill>
                  <a:prstClr val="white"/>
                </a:solidFill>
              </a:rPr>
              <a:t>مرکزی</a:t>
            </a:r>
            <a:endParaRPr lang="en-US" sz="1200" dirty="0">
              <a:solidFill>
                <a:prstClr val="white"/>
              </a:solidFill>
            </a:endParaRPr>
          </a:p>
        </p:txBody>
      </p:sp>
      <p:sp>
        <p:nvSpPr>
          <p:cNvPr id="28" name="TextBox 27"/>
          <p:cNvSpPr txBox="1"/>
          <p:nvPr/>
        </p:nvSpPr>
        <p:spPr>
          <a:xfrm>
            <a:off x="2269921" y="3036666"/>
            <a:ext cx="494046" cy="276999"/>
          </a:xfrm>
          <a:prstGeom prst="rect">
            <a:avLst/>
          </a:prstGeom>
          <a:noFill/>
        </p:spPr>
        <p:txBody>
          <a:bodyPr wrap="none" rtlCol="0">
            <a:spAutoFit/>
          </a:bodyPr>
          <a:lstStyle/>
          <a:p>
            <a:pPr algn="l" rtl="0"/>
            <a:r>
              <a:rPr lang="fa-IR" sz="1200" dirty="0" smtClean="0">
                <a:solidFill>
                  <a:prstClr val="white"/>
                </a:solidFill>
              </a:rPr>
              <a:t>همدان</a:t>
            </a:r>
            <a:endParaRPr lang="en-US" sz="1200" dirty="0">
              <a:solidFill>
                <a:prstClr val="white"/>
              </a:solidFill>
            </a:endParaRPr>
          </a:p>
        </p:txBody>
      </p:sp>
      <p:sp>
        <p:nvSpPr>
          <p:cNvPr id="29" name="TextBox 28"/>
          <p:cNvSpPr txBox="1"/>
          <p:nvPr/>
        </p:nvSpPr>
        <p:spPr>
          <a:xfrm>
            <a:off x="2224178" y="4096593"/>
            <a:ext cx="615874" cy="276999"/>
          </a:xfrm>
          <a:prstGeom prst="rect">
            <a:avLst/>
          </a:prstGeom>
          <a:noFill/>
        </p:spPr>
        <p:txBody>
          <a:bodyPr wrap="none" rtlCol="0">
            <a:spAutoFit/>
          </a:bodyPr>
          <a:lstStyle/>
          <a:p>
            <a:pPr algn="l" rtl="0"/>
            <a:r>
              <a:rPr lang="fa-IR" sz="1200" dirty="0" smtClean="0">
                <a:solidFill>
                  <a:prstClr val="white"/>
                </a:solidFill>
              </a:rPr>
              <a:t>خوزستان</a:t>
            </a:r>
            <a:endParaRPr lang="en-US" sz="1200" dirty="0">
              <a:solidFill>
                <a:prstClr val="white"/>
              </a:solidFill>
            </a:endParaRPr>
          </a:p>
        </p:txBody>
      </p:sp>
      <p:sp>
        <p:nvSpPr>
          <p:cNvPr id="30" name="TextBox 29"/>
          <p:cNvSpPr txBox="1"/>
          <p:nvPr/>
        </p:nvSpPr>
        <p:spPr>
          <a:xfrm>
            <a:off x="2997400" y="4983777"/>
            <a:ext cx="463588" cy="276999"/>
          </a:xfrm>
          <a:prstGeom prst="rect">
            <a:avLst/>
          </a:prstGeom>
          <a:noFill/>
        </p:spPr>
        <p:txBody>
          <a:bodyPr wrap="none" rtlCol="0">
            <a:spAutoFit/>
          </a:bodyPr>
          <a:lstStyle/>
          <a:p>
            <a:pPr algn="l" rtl="0"/>
            <a:r>
              <a:rPr lang="fa-IR" sz="1200" dirty="0" smtClean="0">
                <a:solidFill>
                  <a:prstClr val="white"/>
                </a:solidFill>
              </a:rPr>
              <a:t>بوشهر</a:t>
            </a:r>
            <a:endParaRPr lang="en-US" sz="1200" dirty="0">
              <a:solidFill>
                <a:prstClr val="white"/>
              </a:solidFill>
            </a:endParaRPr>
          </a:p>
        </p:txBody>
      </p:sp>
      <p:sp>
        <p:nvSpPr>
          <p:cNvPr id="31" name="TextBox 30"/>
          <p:cNvSpPr txBox="1"/>
          <p:nvPr/>
        </p:nvSpPr>
        <p:spPr>
          <a:xfrm>
            <a:off x="3328013" y="4783723"/>
            <a:ext cx="441146" cy="276999"/>
          </a:xfrm>
          <a:prstGeom prst="rect">
            <a:avLst/>
          </a:prstGeom>
          <a:noFill/>
        </p:spPr>
        <p:txBody>
          <a:bodyPr wrap="none" rtlCol="0">
            <a:spAutoFit/>
          </a:bodyPr>
          <a:lstStyle/>
          <a:p>
            <a:pPr algn="l" rtl="0"/>
            <a:r>
              <a:rPr lang="fa-IR" sz="1200" dirty="0" smtClean="0">
                <a:solidFill>
                  <a:prstClr val="white"/>
                </a:solidFill>
              </a:rPr>
              <a:t>فارس</a:t>
            </a:r>
            <a:endParaRPr lang="en-US" sz="1200" dirty="0">
              <a:solidFill>
                <a:prstClr val="white"/>
              </a:solidFill>
            </a:endParaRPr>
          </a:p>
        </p:txBody>
      </p:sp>
      <p:sp>
        <p:nvSpPr>
          <p:cNvPr id="1024" name="TextBox 1023"/>
          <p:cNvSpPr txBox="1"/>
          <p:nvPr/>
        </p:nvSpPr>
        <p:spPr>
          <a:xfrm>
            <a:off x="2716873" y="4341320"/>
            <a:ext cx="606256" cy="276999"/>
          </a:xfrm>
          <a:prstGeom prst="rect">
            <a:avLst/>
          </a:prstGeom>
          <a:noFill/>
        </p:spPr>
        <p:txBody>
          <a:bodyPr wrap="none" rtlCol="0">
            <a:spAutoFit/>
          </a:bodyPr>
          <a:lstStyle/>
          <a:p>
            <a:pPr algn="l" rtl="0"/>
            <a:r>
              <a:rPr lang="fa-IR" sz="1200" dirty="0" smtClean="0">
                <a:solidFill>
                  <a:prstClr val="white"/>
                </a:solidFill>
              </a:rPr>
              <a:t>کهگیلویه</a:t>
            </a:r>
          </a:p>
        </p:txBody>
      </p:sp>
      <p:sp>
        <p:nvSpPr>
          <p:cNvPr id="1025" name="TextBox 1024"/>
          <p:cNvSpPr txBox="1"/>
          <p:nvPr/>
        </p:nvSpPr>
        <p:spPr>
          <a:xfrm>
            <a:off x="2697633" y="3936418"/>
            <a:ext cx="660758" cy="461665"/>
          </a:xfrm>
          <a:prstGeom prst="rect">
            <a:avLst/>
          </a:prstGeom>
          <a:noFill/>
        </p:spPr>
        <p:txBody>
          <a:bodyPr wrap="none" rtlCol="0">
            <a:spAutoFit/>
          </a:bodyPr>
          <a:lstStyle/>
          <a:p>
            <a:pPr algn="l" rtl="0"/>
            <a:r>
              <a:rPr lang="fa-IR" sz="1200" dirty="0" smtClean="0">
                <a:solidFill>
                  <a:prstClr val="white"/>
                </a:solidFill>
              </a:rPr>
              <a:t>چهارمحال</a:t>
            </a:r>
          </a:p>
          <a:p>
            <a:pPr algn="l" rtl="0"/>
            <a:endParaRPr lang="fa-IR" sz="1200" dirty="0" smtClean="0">
              <a:solidFill>
                <a:prstClr val="white"/>
              </a:solidFill>
            </a:endParaRPr>
          </a:p>
        </p:txBody>
      </p:sp>
      <p:sp>
        <p:nvSpPr>
          <p:cNvPr id="1026" name="TextBox 1025"/>
          <p:cNvSpPr txBox="1"/>
          <p:nvPr/>
        </p:nvSpPr>
        <p:spPr>
          <a:xfrm>
            <a:off x="2262278" y="2541815"/>
            <a:ext cx="461986" cy="276999"/>
          </a:xfrm>
          <a:prstGeom prst="rect">
            <a:avLst/>
          </a:prstGeom>
          <a:noFill/>
        </p:spPr>
        <p:txBody>
          <a:bodyPr wrap="none" rtlCol="0">
            <a:spAutoFit/>
          </a:bodyPr>
          <a:lstStyle/>
          <a:p>
            <a:pPr algn="l" rtl="0"/>
            <a:r>
              <a:rPr lang="fa-IR" sz="1200" dirty="0" smtClean="0">
                <a:solidFill>
                  <a:prstClr val="white"/>
                </a:solidFill>
              </a:rPr>
              <a:t>زنجان</a:t>
            </a:r>
            <a:endParaRPr lang="en-US" sz="1200" dirty="0">
              <a:solidFill>
                <a:prstClr val="white"/>
              </a:solidFill>
            </a:endParaRPr>
          </a:p>
        </p:txBody>
      </p:sp>
      <p:sp>
        <p:nvSpPr>
          <p:cNvPr id="1029" name="TextBox 1028"/>
          <p:cNvSpPr txBox="1"/>
          <p:nvPr/>
        </p:nvSpPr>
        <p:spPr>
          <a:xfrm>
            <a:off x="3849294" y="2998565"/>
            <a:ext cx="500458" cy="276999"/>
          </a:xfrm>
          <a:prstGeom prst="rect">
            <a:avLst/>
          </a:prstGeom>
          <a:noFill/>
        </p:spPr>
        <p:txBody>
          <a:bodyPr wrap="none" rtlCol="0">
            <a:spAutoFit/>
          </a:bodyPr>
          <a:lstStyle/>
          <a:p>
            <a:pPr algn="l" rtl="0"/>
            <a:r>
              <a:rPr lang="fa-IR" sz="1200" dirty="0" smtClean="0">
                <a:solidFill>
                  <a:prstClr val="white"/>
                </a:solidFill>
              </a:rPr>
              <a:t>سمنان</a:t>
            </a:r>
            <a:endParaRPr lang="en-US" sz="1200" dirty="0">
              <a:solidFill>
                <a:prstClr val="white"/>
              </a:solidFill>
            </a:endParaRPr>
          </a:p>
        </p:txBody>
      </p:sp>
      <p:sp>
        <p:nvSpPr>
          <p:cNvPr id="1030" name="TextBox 1029"/>
          <p:cNvSpPr txBox="1"/>
          <p:nvPr/>
        </p:nvSpPr>
        <p:spPr>
          <a:xfrm>
            <a:off x="3316667" y="3700536"/>
            <a:ext cx="524503" cy="276999"/>
          </a:xfrm>
          <a:prstGeom prst="rect">
            <a:avLst/>
          </a:prstGeom>
          <a:noFill/>
        </p:spPr>
        <p:txBody>
          <a:bodyPr wrap="none" rtlCol="0">
            <a:spAutoFit/>
          </a:bodyPr>
          <a:lstStyle/>
          <a:p>
            <a:pPr algn="l" rtl="0"/>
            <a:r>
              <a:rPr lang="fa-IR" sz="1200" dirty="0" smtClean="0">
                <a:solidFill>
                  <a:prstClr val="white"/>
                </a:solidFill>
              </a:rPr>
              <a:t>اصفهان</a:t>
            </a:r>
            <a:endParaRPr lang="en-US" sz="1200" dirty="0">
              <a:solidFill>
                <a:prstClr val="white"/>
              </a:solidFill>
            </a:endParaRPr>
          </a:p>
        </p:txBody>
      </p:sp>
      <p:sp>
        <p:nvSpPr>
          <p:cNvPr id="1031" name="TextBox 1030"/>
          <p:cNvSpPr txBox="1"/>
          <p:nvPr/>
        </p:nvSpPr>
        <p:spPr>
          <a:xfrm>
            <a:off x="2997400" y="2784901"/>
            <a:ext cx="439544" cy="276999"/>
          </a:xfrm>
          <a:prstGeom prst="rect">
            <a:avLst/>
          </a:prstGeom>
          <a:noFill/>
        </p:spPr>
        <p:txBody>
          <a:bodyPr wrap="none" rtlCol="0">
            <a:spAutoFit/>
          </a:bodyPr>
          <a:lstStyle/>
          <a:p>
            <a:pPr algn="l" rtl="0"/>
            <a:r>
              <a:rPr lang="fa-IR" sz="1200" dirty="0" smtClean="0">
                <a:solidFill>
                  <a:prstClr val="white"/>
                </a:solidFill>
              </a:rPr>
              <a:t>تهران</a:t>
            </a:r>
            <a:endParaRPr lang="en-US" sz="1200" dirty="0">
              <a:solidFill>
                <a:prstClr val="white"/>
              </a:solidFill>
            </a:endParaRPr>
          </a:p>
        </p:txBody>
      </p:sp>
      <p:sp>
        <p:nvSpPr>
          <p:cNvPr id="1032" name="TextBox 1031"/>
          <p:cNvSpPr txBox="1"/>
          <p:nvPr/>
        </p:nvSpPr>
        <p:spPr>
          <a:xfrm>
            <a:off x="2946192" y="3146538"/>
            <a:ext cx="300082" cy="276999"/>
          </a:xfrm>
          <a:prstGeom prst="rect">
            <a:avLst/>
          </a:prstGeom>
          <a:noFill/>
        </p:spPr>
        <p:txBody>
          <a:bodyPr wrap="none" rtlCol="0">
            <a:spAutoFit/>
          </a:bodyPr>
          <a:lstStyle/>
          <a:p>
            <a:pPr algn="l" rtl="0"/>
            <a:r>
              <a:rPr lang="fa-IR" sz="1200" dirty="0" smtClean="0">
                <a:solidFill>
                  <a:prstClr val="white"/>
                </a:solidFill>
              </a:rPr>
              <a:t>قم</a:t>
            </a:r>
            <a:endParaRPr lang="en-US" sz="1200" dirty="0">
              <a:solidFill>
                <a:prstClr val="white"/>
              </a:solidFill>
            </a:endParaRPr>
          </a:p>
        </p:txBody>
      </p:sp>
      <p:sp>
        <p:nvSpPr>
          <p:cNvPr id="1033" name="TextBox 1032"/>
          <p:cNvSpPr txBox="1"/>
          <p:nvPr/>
        </p:nvSpPr>
        <p:spPr>
          <a:xfrm>
            <a:off x="4070990" y="4002223"/>
            <a:ext cx="335348" cy="276999"/>
          </a:xfrm>
          <a:prstGeom prst="rect">
            <a:avLst/>
          </a:prstGeom>
          <a:noFill/>
        </p:spPr>
        <p:txBody>
          <a:bodyPr wrap="none" rtlCol="0">
            <a:spAutoFit/>
          </a:bodyPr>
          <a:lstStyle/>
          <a:p>
            <a:pPr algn="l" rtl="0"/>
            <a:r>
              <a:rPr lang="fa-IR" sz="1200" dirty="0" smtClean="0">
                <a:solidFill>
                  <a:prstClr val="white"/>
                </a:solidFill>
              </a:rPr>
              <a:t>یزد</a:t>
            </a:r>
            <a:endParaRPr lang="en-US" sz="1200" dirty="0">
              <a:solidFill>
                <a:prstClr val="white"/>
              </a:solidFill>
            </a:endParaRPr>
          </a:p>
        </p:txBody>
      </p:sp>
      <p:sp>
        <p:nvSpPr>
          <p:cNvPr id="1034" name="TextBox 1033"/>
          <p:cNvSpPr txBox="1"/>
          <p:nvPr/>
        </p:nvSpPr>
        <p:spPr>
          <a:xfrm>
            <a:off x="4818403" y="4657337"/>
            <a:ext cx="470000" cy="276999"/>
          </a:xfrm>
          <a:prstGeom prst="rect">
            <a:avLst/>
          </a:prstGeom>
          <a:noFill/>
        </p:spPr>
        <p:txBody>
          <a:bodyPr wrap="none" rtlCol="0">
            <a:spAutoFit/>
          </a:bodyPr>
          <a:lstStyle/>
          <a:p>
            <a:pPr algn="l" rtl="0"/>
            <a:r>
              <a:rPr lang="fa-IR" sz="1200" dirty="0" smtClean="0">
                <a:solidFill>
                  <a:prstClr val="white"/>
                </a:solidFill>
              </a:rPr>
              <a:t>کرمان</a:t>
            </a:r>
            <a:endParaRPr lang="en-US" sz="1200" dirty="0">
              <a:solidFill>
                <a:prstClr val="white"/>
              </a:solidFill>
            </a:endParaRPr>
          </a:p>
        </p:txBody>
      </p:sp>
      <p:sp>
        <p:nvSpPr>
          <p:cNvPr id="1035" name="TextBox 1034"/>
          <p:cNvSpPr txBox="1"/>
          <p:nvPr/>
        </p:nvSpPr>
        <p:spPr>
          <a:xfrm>
            <a:off x="2587480" y="2721566"/>
            <a:ext cx="458780" cy="276999"/>
          </a:xfrm>
          <a:prstGeom prst="rect">
            <a:avLst/>
          </a:prstGeom>
          <a:noFill/>
        </p:spPr>
        <p:txBody>
          <a:bodyPr wrap="none" rtlCol="0">
            <a:spAutoFit/>
          </a:bodyPr>
          <a:lstStyle/>
          <a:p>
            <a:pPr algn="l" rtl="0"/>
            <a:r>
              <a:rPr lang="fa-IR" sz="1200" dirty="0" smtClean="0">
                <a:solidFill>
                  <a:prstClr val="white"/>
                </a:solidFill>
              </a:rPr>
              <a:t>قزوین</a:t>
            </a:r>
            <a:endParaRPr lang="en-US" sz="1200" dirty="0">
              <a:solidFill>
                <a:prstClr val="white"/>
              </a:solidFill>
            </a:endParaRPr>
          </a:p>
        </p:txBody>
      </p:sp>
      <p:sp>
        <p:nvSpPr>
          <p:cNvPr id="1036" name="TextBox 1035"/>
          <p:cNvSpPr txBox="1"/>
          <p:nvPr/>
        </p:nvSpPr>
        <p:spPr>
          <a:xfrm>
            <a:off x="2864447" y="1873524"/>
            <a:ext cx="766557" cy="307777"/>
          </a:xfrm>
          <a:prstGeom prst="rect">
            <a:avLst/>
          </a:prstGeom>
          <a:noFill/>
        </p:spPr>
        <p:txBody>
          <a:bodyPr wrap="none" rtlCol="0">
            <a:spAutoFit/>
          </a:bodyPr>
          <a:lstStyle/>
          <a:p>
            <a:pPr algn="l" rtl="0"/>
            <a:r>
              <a:rPr lang="fa-IR" sz="1400" dirty="0" smtClean="0">
                <a:solidFill>
                  <a:prstClr val="white"/>
                </a:solidFill>
              </a:rPr>
              <a:t>دریای خزر</a:t>
            </a:r>
            <a:endParaRPr lang="en-US" sz="1400" dirty="0">
              <a:solidFill>
                <a:prstClr val="white"/>
              </a:solidFill>
            </a:endParaRPr>
          </a:p>
        </p:txBody>
      </p:sp>
      <p:sp>
        <p:nvSpPr>
          <p:cNvPr id="1037" name="TextBox 1036"/>
          <p:cNvSpPr txBox="1"/>
          <p:nvPr/>
        </p:nvSpPr>
        <p:spPr>
          <a:xfrm>
            <a:off x="3328013" y="5996937"/>
            <a:ext cx="814647" cy="307777"/>
          </a:xfrm>
          <a:prstGeom prst="rect">
            <a:avLst/>
          </a:prstGeom>
          <a:noFill/>
        </p:spPr>
        <p:txBody>
          <a:bodyPr wrap="none" rtlCol="0">
            <a:spAutoFit/>
          </a:bodyPr>
          <a:lstStyle/>
          <a:p>
            <a:pPr algn="l" rtl="0"/>
            <a:r>
              <a:rPr lang="fa-IR" sz="1400" dirty="0" smtClean="0">
                <a:solidFill>
                  <a:prstClr val="white"/>
                </a:solidFill>
              </a:rPr>
              <a:t>خلیج فارس</a:t>
            </a:r>
            <a:endParaRPr lang="en-US" sz="1400" dirty="0">
              <a:solidFill>
                <a:prstClr val="white"/>
              </a:solidFill>
            </a:endParaRPr>
          </a:p>
        </p:txBody>
      </p:sp>
      <p:sp>
        <p:nvSpPr>
          <p:cNvPr id="1038" name="TextBox 1037"/>
          <p:cNvSpPr txBox="1"/>
          <p:nvPr/>
        </p:nvSpPr>
        <p:spPr>
          <a:xfrm>
            <a:off x="5196442" y="6249212"/>
            <a:ext cx="833883" cy="307777"/>
          </a:xfrm>
          <a:prstGeom prst="rect">
            <a:avLst/>
          </a:prstGeom>
          <a:noFill/>
        </p:spPr>
        <p:txBody>
          <a:bodyPr wrap="none" rtlCol="0">
            <a:spAutoFit/>
          </a:bodyPr>
          <a:lstStyle/>
          <a:p>
            <a:pPr algn="l" rtl="0"/>
            <a:r>
              <a:rPr lang="fa-IR" sz="1400" dirty="0" smtClean="0">
                <a:solidFill>
                  <a:prstClr val="white"/>
                </a:solidFill>
              </a:rPr>
              <a:t>دریای عمان</a:t>
            </a:r>
            <a:endParaRPr lang="en-US" sz="1400" dirty="0">
              <a:solidFill>
                <a:prstClr val="white"/>
              </a:solidFill>
            </a:endParaRPr>
          </a:p>
        </p:txBody>
      </p:sp>
      <p:sp>
        <p:nvSpPr>
          <p:cNvPr id="46" name="Slide Number Placeholder 45"/>
          <p:cNvSpPr>
            <a:spLocks noGrp="1"/>
          </p:cNvSpPr>
          <p:nvPr>
            <p:ph type="sldNum" sz="quarter" idx="12"/>
          </p:nvPr>
        </p:nvSpPr>
        <p:spPr/>
        <p:txBody>
          <a:bodyPr/>
          <a:lstStyle/>
          <a:p>
            <a:r>
              <a:rPr lang="fa-IR" dirty="0" smtClean="0">
                <a:solidFill>
                  <a:srgbClr val="04617B">
                    <a:shade val="90000"/>
                  </a:srgbClr>
                </a:solidFill>
              </a:rPr>
              <a:t>61</a:t>
            </a:r>
            <a:endParaRPr lang="en-US" dirty="0">
              <a:solidFill>
                <a:srgbClr val="04617B">
                  <a:shade val="90000"/>
                </a:srgbClr>
              </a:solidFill>
            </a:endParaRPr>
          </a:p>
        </p:txBody>
      </p:sp>
      <p:sp>
        <p:nvSpPr>
          <p:cNvPr id="12" name="Rectangle 11"/>
          <p:cNvSpPr/>
          <p:nvPr/>
        </p:nvSpPr>
        <p:spPr>
          <a:xfrm>
            <a:off x="6604667" y="2239637"/>
            <a:ext cx="2431829" cy="3170099"/>
          </a:xfrm>
          <a:prstGeom prst="rect">
            <a:avLst/>
          </a:prstGeom>
        </p:spPr>
        <p:txBody>
          <a:bodyPr wrap="square">
            <a:spAutoFit/>
          </a:bodyPr>
          <a:lstStyle/>
          <a:p>
            <a:pPr marL="342900" indent="-342900">
              <a:buFont typeface="Arial" pitchFamily="34" charset="0"/>
              <a:buChar char="•"/>
            </a:pPr>
            <a:r>
              <a:rPr lang="fa-IR" sz="3000" dirty="0">
                <a:ln w="18415" cmpd="sng">
                  <a:solidFill>
                    <a:srgbClr val="FFFFFF"/>
                  </a:solidFill>
                  <a:prstDash val="solid"/>
                </a:ln>
                <a:solidFill>
                  <a:srgbClr val="FFFFFF"/>
                </a:solidFill>
                <a:effectLst>
                  <a:outerShdw blurRad="63500" dir="3600000" algn="tl" rotWithShape="0">
                    <a:srgbClr val="000000">
                      <a:alpha val="70000"/>
                    </a:srgbClr>
                  </a:outerShdw>
                </a:effectLst>
              </a:rPr>
              <a:t>تراکم نامتوازن جمعیت در ایران </a:t>
            </a:r>
            <a:endParaRPr lang="fa-IR" sz="30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marL="342900" indent="-342900">
              <a:buFont typeface="Arial" pitchFamily="34" charset="0"/>
              <a:buChar char="•"/>
            </a:pPr>
            <a:r>
              <a:rPr lang="fa-IR" sz="3000" dirty="0">
                <a:ln w="18415" cmpd="sng">
                  <a:solidFill>
                    <a:srgbClr val="FFFFFF"/>
                  </a:solidFill>
                  <a:prstDash val="solid"/>
                </a:ln>
                <a:solidFill>
                  <a:srgbClr val="FFFFFF"/>
                </a:solidFill>
                <a:effectLst>
                  <a:outerShdw blurRad="63500" dir="3600000" algn="tl" rotWithShape="0">
                    <a:srgbClr val="000000">
                      <a:alpha val="70000"/>
                    </a:srgbClr>
                  </a:outerShdw>
                </a:effectLst>
              </a:rPr>
              <a:t>تمركز</a:t>
            </a:r>
            <a:r>
              <a:rPr lang="fa-IR" sz="3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fa-IR" sz="3000" dirty="0">
                <a:ln w="18415" cmpd="sng">
                  <a:solidFill>
                    <a:srgbClr val="FFFFFF"/>
                  </a:solidFill>
                  <a:prstDash val="solid"/>
                </a:ln>
                <a:solidFill>
                  <a:srgbClr val="FFFFFF"/>
                </a:solidFill>
                <a:effectLst>
                  <a:outerShdw blurRad="63500" dir="3600000" algn="tl" rotWithShape="0">
                    <a:srgbClr val="000000">
                      <a:alpha val="70000"/>
                    </a:srgbClr>
                  </a:outerShdw>
                </a:effectLst>
              </a:rPr>
              <a:t>حدود20 درصد جمعيت ايران در كلان‌شهر </a:t>
            </a:r>
            <a:r>
              <a:rPr lang="fa-IR" sz="3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تهران</a:t>
            </a:r>
          </a:p>
          <a:p>
            <a:pPr marL="342900" indent="-342900">
              <a:buFont typeface="Arial" pitchFamily="34" charset="0"/>
              <a:buChar char="•"/>
            </a:pPr>
            <a:endPar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4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23528" y="1484784"/>
            <a:ext cx="6395163" cy="52674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1951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08304" y="116632"/>
            <a:ext cx="1728192" cy="213469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2" descr="C:\Users\amiri\Desktop\آوانگار\لوگوی نهایی موسسه.jpg"/>
          <p:cNvPicPr>
            <a:picLocks noChangeAspect="1" noChangeArrowheads="1"/>
          </p:cNvPicPr>
          <p:nvPr/>
        </p:nvPicPr>
        <p:blipFill>
          <a:blip r:embed="rId4" cstate="print"/>
          <a:srcRect/>
          <a:stretch>
            <a:fillRect/>
          </a:stretch>
        </p:blipFill>
        <p:spPr bwMode="auto">
          <a:xfrm>
            <a:off x="179512" y="142178"/>
            <a:ext cx="1872208" cy="213469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8" name="Title 2"/>
          <p:cNvSpPr txBox="1">
            <a:spLocks/>
          </p:cNvSpPr>
          <p:nvPr/>
        </p:nvSpPr>
        <p:spPr>
          <a:xfrm>
            <a:off x="1033264" y="3501008"/>
            <a:ext cx="7283152" cy="864096"/>
          </a:xfrm>
          <a:prstGeom prst="rect">
            <a:avLst/>
          </a:prstGeom>
          <a:effectLst>
            <a:softEdge rad="127000"/>
          </a:effectLst>
        </p:spPr>
        <p:style>
          <a:lnRef idx="2">
            <a:schemeClr val="accent6"/>
          </a:lnRef>
          <a:fillRef idx="1">
            <a:schemeClr val="lt1"/>
          </a:fillRef>
          <a:effectRef idx="0">
            <a:schemeClr val="accent6"/>
          </a:effectRef>
          <a:fontRef idx="minor">
            <a:schemeClr val="dk1"/>
          </a:fontRef>
        </p:style>
        <p:txBody>
          <a:bodyPr vert="horz" lIns="91440" tIns="45720" rIns="91440" bIns="45720" rtlCol="0" anchor="t" anchorCtr="0">
            <a:normAutofit/>
          </a:bodyPr>
          <a:lstStyle>
            <a:lvl1pPr marL="640080" indent="-457200" algn="l" defTabSz="914400" rtl="1" eaLnBrk="1" latinLnBrk="0" hangingPunct="1">
              <a:spcBef>
                <a:spcPct val="0"/>
              </a:spcBef>
              <a:buClr>
                <a:schemeClr val="accent6">
                  <a:lumMod val="75000"/>
                </a:schemeClr>
              </a:buClr>
              <a:buSzPct val="128000"/>
              <a:buFont typeface="Georgia" pitchFamily="18" charset="0"/>
              <a:buChar char="*"/>
              <a:defRPr sz="5400" b="1" i="0" kern="1200">
                <a:solidFill>
                  <a:schemeClr val="dk1"/>
                </a:solidFill>
                <a:effectLst>
                  <a:reflection blurRad="6350" stA="55000" endA="300" endPos="45500" dir="5400000" sy="-100000" algn="bl" rotWithShape="0"/>
                </a:effectLst>
                <a:latin typeface="+mn-lt"/>
                <a:ea typeface="+mn-ea"/>
                <a:cs typeface="+mn-cs"/>
              </a:defRPr>
            </a:lvl1pPr>
            <a:lvl2pPr rtl="1" eaLnBrk="1" hangingPunct="1">
              <a:defRPr>
                <a:solidFill>
                  <a:schemeClr val="dk1"/>
                </a:solidFill>
                <a:latin typeface="+mn-lt"/>
                <a:ea typeface="+mn-ea"/>
                <a:cs typeface="+mn-cs"/>
              </a:defRPr>
            </a:lvl2pPr>
            <a:lvl3pPr rtl="1" eaLnBrk="1" hangingPunct="1">
              <a:defRPr>
                <a:solidFill>
                  <a:schemeClr val="dk1"/>
                </a:solidFill>
                <a:latin typeface="+mn-lt"/>
                <a:ea typeface="+mn-ea"/>
                <a:cs typeface="+mn-cs"/>
              </a:defRPr>
            </a:lvl3pPr>
            <a:lvl4pPr rtl="1" eaLnBrk="1" hangingPunct="1">
              <a:defRPr>
                <a:solidFill>
                  <a:schemeClr val="dk1"/>
                </a:solidFill>
                <a:latin typeface="+mn-lt"/>
                <a:ea typeface="+mn-ea"/>
                <a:cs typeface="+mn-cs"/>
              </a:defRPr>
            </a:lvl4pPr>
            <a:lvl5pPr rtl="1" eaLnBrk="1" hangingPunct="1">
              <a:defRPr>
                <a:solidFill>
                  <a:schemeClr val="dk1"/>
                </a:solidFill>
                <a:latin typeface="+mn-lt"/>
                <a:ea typeface="+mn-ea"/>
                <a:cs typeface="+mn-cs"/>
              </a:defRPr>
            </a:lvl5pPr>
            <a:lvl6pPr rtl="1" eaLnBrk="1" hangingPunct="1">
              <a:defRPr>
                <a:solidFill>
                  <a:schemeClr val="dk1"/>
                </a:solidFill>
                <a:latin typeface="+mn-lt"/>
                <a:ea typeface="+mn-ea"/>
                <a:cs typeface="+mn-cs"/>
              </a:defRPr>
            </a:lvl6pPr>
            <a:lvl7pPr rtl="1" eaLnBrk="1" hangingPunct="1">
              <a:defRPr>
                <a:solidFill>
                  <a:schemeClr val="dk1"/>
                </a:solidFill>
                <a:latin typeface="+mn-lt"/>
                <a:ea typeface="+mn-ea"/>
                <a:cs typeface="+mn-cs"/>
              </a:defRPr>
            </a:lvl7pPr>
            <a:lvl8pPr rtl="1" eaLnBrk="1" hangingPunct="1">
              <a:defRPr>
                <a:solidFill>
                  <a:schemeClr val="dk1"/>
                </a:solidFill>
                <a:latin typeface="+mn-lt"/>
                <a:ea typeface="+mn-ea"/>
                <a:cs typeface="+mn-cs"/>
              </a:defRPr>
            </a:lvl8pPr>
            <a:lvl9pPr rtl="1" eaLnBrk="1" hangingPunct="1">
              <a:defRPr>
                <a:solidFill>
                  <a:schemeClr val="dk1"/>
                </a:solidFill>
                <a:latin typeface="+mn-lt"/>
                <a:ea typeface="+mn-ea"/>
                <a:cs typeface="+mn-cs"/>
              </a:defRPr>
            </a:lvl9pPr>
          </a:lstStyle>
          <a:p>
            <a:pPr marL="182880" indent="0" algn="ctr">
              <a:buNone/>
              <a:defRPr/>
            </a:pPr>
            <a:r>
              <a:rPr lang="fa-IR" sz="4800" dirty="0" smtClean="0">
                <a:solidFill>
                  <a:srgbClr val="003399"/>
                </a:solidFill>
                <a:cs typeface="B Titr" pitchFamily="2" charset="-78"/>
              </a:rPr>
              <a:t>مباني </a:t>
            </a:r>
            <a:r>
              <a:rPr lang="fa-IR" sz="4800" dirty="0">
                <a:solidFill>
                  <a:srgbClr val="003399"/>
                </a:solidFill>
                <a:cs typeface="B Titr" pitchFamily="2" charset="-78"/>
              </a:rPr>
              <a:t>اقتصادي تغييرات جمعيتي </a:t>
            </a:r>
            <a:endParaRPr lang="en-US" sz="4800" dirty="0">
              <a:solidFill>
                <a:srgbClr val="003399"/>
              </a:solidFill>
              <a:cs typeface="B Titr" pitchFamily="2" charset="-78"/>
            </a:endParaRPr>
          </a:p>
        </p:txBody>
      </p:sp>
    </p:spTree>
    <p:extLst>
      <p:ext uri="{BB962C8B-B14F-4D97-AF65-F5344CB8AC3E}">
        <p14:creationId xmlns:p14="http://schemas.microsoft.com/office/powerpoint/2010/main" val="509082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Picture 5"/>
          <p:cNvPicPr>
            <a:picLocks noChangeAspect="1"/>
          </p:cNvPicPr>
          <p:nvPr/>
        </p:nvPicPr>
        <p:blipFill>
          <a:blip r:embed="rId3" cstate="print">
            <a:clrChange>
              <a:clrFrom>
                <a:srgbClr val="FFFEFD"/>
              </a:clrFrom>
              <a:clrTo>
                <a:srgbClr val="FFFEFD">
                  <a:alpha val="0"/>
                </a:srgbClr>
              </a:clrTo>
            </a:clrChange>
            <a:biLevel thresh="25000"/>
            <a:extLst>
              <a:ext uri="{28A0092B-C50C-407E-A947-70E740481C1C}">
                <a14:useLocalDpi xmlns:a14="http://schemas.microsoft.com/office/drawing/2010/main" val="0"/>
              </a:ext>
            </a:extLst>
          </a:blip>
          <a:stretch>
            <a:fillRect/>
          </a:stretch>
        </p:blipFill>
        <p:spPr>
          <a:xfrm>
            <a:off x="155100" y="116632"/>
            <a:ext cx="1496259" cy="2016224"/>
          </a:xfrm>
          <a:prstGeom prst="rect">
            <a:avLst/>
          </a:prstGeom>
        </p:spPr>
      </p:pic>
      <p:sp>
        <p:nvSpPr>
          <p:cNvPr id="5" name="Title 4"/>
          <p:cNvSpPr>
            <a:spLocks noGrp="1"/>
          </p:cNvSpPr>
          <p:nvPr>
            <p:ph type="title"/>
          </p:nvPr>
        </p:nvSpPr>
        <p:spPr>
          <a:xfrm>
            <a:off x="457200" y="44624"/>
            <a:ext cx="8229600" cy="1143000"/>
          </a:xfrm>
        </p:spPr>
        <p:txBody>
          <a:bodyPr>
            <a:normAutofit/>
          </a:bodyPr>
          <a:lstStyle/>
          <a:p>
            <a:r>
              <a:rPr lang="fa-IR" sz="5400" dirty="0">
                <a:solidFill>
                  <a:srgbClr val="C00000"/>
                </a:solidFill>
              </a:rPr>
              <a:t>تراكم </a:t>
            </a:r>
            <a:r>
              <a:rPr lang="fa-IR" sz="5400" dirty="0" smtClean="0">
                <a:solidFill>
                  <a:srgbClr val="C00000"/>
                </a:solidFill>
              </a:rPr>
              <a:t>حسابي</a:t>
            </a:r>
            <a:endParaRPr lang="en-US" dirty="0"/>
          </a:p>
        </p:txBody>
      </p:sp>
      <p:sp>
        <p:nvSpPr>
          <p:cNvPr id="3" name="Content Placeholder 2"/>
          <p:cNvSpPr>
            <a:spLocks noGrp="1"/>
          </p:cNvSpPr>
          <p:nvPr>
            <p:ph idx="1"/>
          </p:nvPr>
        </p:nvSpPr>
        <p:spPr>
          <a:xfrm>
            <a:off x="457200" y="1268760"/>
            <a:ext cx="8229600" cy="4896544"/>
          </a:xfrm>
          <a:prstGeom prst="roundRect">
            <a:avLst/>
          </a:prstGeom>
          <a:noFill/>
          <a:ln>
            <a:noFill/>
          </a:ln>
        </p:spPr>
        <p:style>
          <a:lnRef idx="1">
            <a:schemeClr val="accent3"/>
          </a:lnRef>
          <a:fillRef idx="2">
            <a:schemeClr val="accent3"/>
          </a:fillRef>
          <a:effectRef idx="1">
            <a:schemeClr val="accent3"/>
          </a:effectRef>
          <a:fontRef idx="minor">
            <a:schemeClr val="dk1"/>
          </a:fontRef>
        </p:style>
        <p:txBody>
          <a:bodyPr>
            <a:noAutofit/>
          </a:bodyPr>
          <a:lstStyle/>
          <a:p>
            <a:pPr marL="0" indent="0" algn="justLow" rtl="1">
              <a:lnSpc>
                <a:spcPct val="120000"/>
              </a:lnSpc>
              <a:spcBef>
                <a:spcPts val="0"/>
              </a:spcBef>
              <a:buNone/>
            </a:pPr>
            <a:r>
              <a:rPr lang="fa-IR" sz="2400" dirty="0" smtClean="0">
                <a:solidFill>
                  <a:srgbClr val="740000"/>
                </a:solidFill>
                <a:cs typeface="B Titr" pitchFamily="2" charset="-78"/>
              </a:rPr>
              <a:t>تراكم حسابي :  تعداد افراد ساكن در واحد سطح ( تراكم جمعيت رابطه  نسبت بين انسان و زمين را بيان مي كند)</a:t>
            </a:r>
          </a:p>
          <a:p>
            <a:pPr marL="0" indent="0" algn="justLow" rtl="1">
              <a:lnSpc>
                <a:spcPct val="120000"/>
              </a:lnSpc>
              <a:spcBef>
                <a:spcPts val="0"/>
              </a:spcBef>
              <a:buNone/>
            </a:pPr>
            <a:r>
              <a:rPr lang="fa-IR" sz="2400" dirty="0" smtClean="0">
                <a:cs typeface="B Titr" pitchFamily="2" charset="-78"/>
              </a:rPr>
              <a:t>در حال حاضر تراكم حسابي جمعيت در ايران برابر 46 نفر در هر كيلومتر مربع مي باشد.</a:t>
            </a:r>
          </a:p>
          <a:p>
            <a:pPr marL="0" indent="0" algn="justLow" rtl="1">
              <a:lnSpc>
                <a:spcPct val="120000"/>
              </a:lnSpc>
              <a:spcBef>
                <a:spcPts val="0"/>
              </a:spcBef>
              <a:buNone/>
            </a:pPr>
            <a:r>
              <a:rPr lang="fa-IR" sz="2400" dirty="0" smtClean="0">
                <a:cs typeface="B Titr" pitchFamily="2" charset="-78"/>
              </a:rPr>
              <a:t>تراكم حسابي جمعيت در </a:t>
            </a:r>
            <a:r>
              <a:rPr lang="fa-IR" sz="2400" dirty="0" smtClean="0">
                <a:solidFill>
                  <a:srgbClr val="740000"/>
                </a:solidFill>
                <a:cs typeface="B Titr" pitchFamily="2" charset="-78"/>
              </a:rPr>
              <a:t>آسيا در سال 2000 </a:t>
            </a:r>
            <a:r>
              <a:rPr lang="fa-IR" sz="2400" dirty="0" smtClean="0">
                <a:solidFill>
                  <a:schemeClr val="tx1"/>
                </a:solidFill>
                <a:cs typeface="B Titr" pitchFamily="2" charset="-78"/>
              </a:rPr>
              <a:t>برابر</a:t>
            </a:r>
            <a:r>
              <a:rPr lang="fa-IR" sz="2400" dirty="0" smtClean="0">
                <a:solidFill>
                  <a:srgbClr val="740000"/>
                </a:solidFill>
                <a:cs typeface="B Titr" pitchFamily="2" charset="-78"/>
              </a:rPr>
              <a:t> 120 نفر </a:t>
            </a:r>
            <a:r>
              <a:rPr lang="fa-IR" sz="2400" dirty="0" smtClean="0">
                <a:cs typeface="B Titr" pitchFamily="2" charset="-78"/>
              </a:rPr>
              <a:t>در هر كيلومتر مربع است.</a:t>
            </a:r>
          </a:p>
          <a:p>
            <a:pPr marL="0" indent="0" algn="justLow" rtl="1">
              <a:lnSpc>
                <a:spcPct val="120000"/>
              </a:lnSpc>
              <a:spcBef>
                <a:spcPts val="0"/>
              </a:spcBef>
              <a:buNone/>
            </a:pPr>
            <a:r>
              <a:rPr lang="fa-IR" sz="2400" dirty="0" smtClean="0">
                <a:cs typeface="B Titr" pitchFamily="2" charset="-78"/>
              </a:rPr>
              <a:t> در ارمنستان و آذربايجان تراكم جمعيتي نزديك به 110 نفر در هر كيلومتر مربع است، در ژاپن نزديك به 336 نفر و در كره شمالي 184 نفر در انگلستان 255 نفر و آلمان 229نفر و در هلند 404در هر كيلومتر مربع است.</a:t>
            </a:r>
          </a:p>
        </p:txBody>
      </p:sp>
    </p:spTree>
    <p:extLst>
      <p:ext uri="{BB962C8B-B14F-4D97-AF65-F5344CB8AC3E}">
        <p14:creationId xmlns:p14="http://schemas.microsoft.com/office/powerpoint/2010/main" val="1171892529"/>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a:xfrm>
            <a:off x="457200" y="44624"/>
            <a:ext cx="7355160" cy="1143000"/>
          </a:xfrm>
        </p:spPr>
        <p:txBody>
          <a:bodyPr>
            <a:normAutofit/>
          </a:bodyPr>
          <a:lstStyle/>
          <a:p>
            <a:r>
              <a:rPr lang="fa-IR" sz="5400" dirty="0">
                <a:solidFill>
                  <a:srgbClr val="C00000"/>
                </a:solidFill>
              </a:rPr>
              <a:t>تراكم بيولوژيك</a:t>
            </a:r>
            <a:r>
              <a:rPr lang="fa-IR" sz="2000" dirty="0">
                <a:solidFill>
                  <a:srgbClr val="C00000"/>
                </a:solidFill>
              </a:rPr>
              <a:t>(زیستی) </a:t>
            </a:r>
            <a:r>
              <a:rPr lang="fa-IR" sz="5400" dirty="0">
                <a:solidFill>
                  <a:srgbClr val="C00000"/>
                </a:solidFill>
              </a:rPr>
              <a:t>جمعيت </a:t>
            </a:r>
            <a:endParaRPr lang="en-US" dirty="0"/>
          </a:p>
        </p:txBody>
      </p:sp>
      <p:sp>
        <p:nvSpPr>
          <p:cNvPr id="3" name="Content Placeholder 2"/>
          <p:cNvSpPr>
            <a:spLocks noGrp="1"/>
          </p:cNvSpPr>
          <p:nvPr>
            <p:ph idx="1"/>
          </p:nvPr>
        </p:nvSpPr>
        <p:spPr>
          <a:xfrm>
            <a:off x="457200" y="1700808"/>
            <a:ext cx="8229600" cy="4464496"/>
          </a:xfrm>
          <a:prstGeom prst="roundRect">
            <a:avLst/>
          </a:prstGeom>
          <a:noFill/>
          <a:ln>
            <a:noFill/>
          </a:ln>
        </p:spPr>
        <p:style>
          <a:lnRef idx="1">
            <a:schemeClr val="accent3"/>
          </a:lnRef>
          <a:fillRef idx="2">
            <a:schemeClr val="accent3"/>
          </a:fillRef>
          <a:effectRef idx="1">
            <a:schemeClr val="accent3"/>
          </a:effectRef>
          <a:fontRef idx="minor">
            <a:schemeClr val="dk1"/>
          </a:fontRef>
        </p:style>
        <p:txBody>
          <a:bodyPr>
            <a:noAutofit/>
          </a:bodyPr>
          <a:lstStyle/>
          <a:p>
            <a:pPr marL="0" indent="0" algn="justLow">
              <a:lnSpc>
                <a:spcPct val="120000"/>
              </a:lnSpc>
              <a:spcBef>
                <a:spcPts val="0"/>
              </a:spcBef>
              <a:buNone/>
            </a:pPr>
            <a:r>
              <a:rPr lang="fa-IR" sz="2400" dirty="0">
                <a:cs typeface="B Titr" pitchFamily="2" charset="-78"/>
              </a:rPr>
              <a:t>تراکم زیستی جمعیت ایران: 116 نفر در کیلومتر مربع</a:t>
            </a:r>
          </a:p>
          <a:p>
            <a:pPr marL="0" indent="0" algn="justLow">
              <a:lnSpc>
                <a:spcPct val="120000"/>
              </a:lnSpc>
              <a:spcBef>
                <a:spcPts val="0"/>
              </a:spcBef>
              <a:buNone/>
            </a:pPr>
            <a:r>
              <a:rPr lang="fa-IR" sz="2400" dirty="0" smtClean="0">
                <a:cs typeface="B Titr" pitchFamily="2" charset="-78"/>
              </a:rPr>
              <a:t>در </a:t>
            </a:r>
            <a:r>
              <a:rPr lang="fa-IR" sz="2400" dirty="0">
                <a:cs typeface="B Titr" pitchFamily="2" charset="-78"/>
              </a:rPr>
              <a:t>حال حاضر تراكم بيولوژيك استان‌هاي كشور داراي تفاوت‌هاي عمده‌اي </a:t>
            </a:r>
            <a:r>
              <a:rPr lang="fa-IR" sz="2400" dirty="0" smtClean="0">
                <a:cs typeface="B Titr" pitchFamily="2" charset="-78"/>
              </a:rPr>
              <a:t>است.</a:t>
            </a:r>
          </a:p>
          <a:p>
            <a:pPr marL="0" indent="0" algn="justLow">
              <a:lnSpc>
                <a:spcPct val="120000"/>
              </a:lnSpc>
              <a:spcBef>
                <a:spcPts val="0"/>
              </a:spcBef>
              <a:buNone/>
            </a:pPr>
            <a:r>
              <a:rPr lang="fa-IR" sz="2400" dirty="0" smtClean="0">
                <a:cs typeface="B Titr" pitchFamily="2" charset="-78"/>
              </a:rPr>
              <a:t>مثلاً </a:t>
            </a:r>
            <a:r>
              <a:rPr lang="fa-IR" sz="2400" dirty="0">
                <a:cs typeface="B Titr" pitchFamily="2" charset="-78"/>
              </a:rPr>
              <a:t>تراكم بيولوژيك استان مازندران16/1، اصفهان 51/1، تهران63/2، آذربايجان شرقي81  نفر در هر هكتار زمين قابل كشت است. </a:t>
            </a:r>
          </a:p>
          <a:p>
            <a:pPr marL="0" indent="0" algn="justLow">
              <a:lnSpc>
                <a:spcPct val="120000"/>
              </a:lnSpc>
              <a:spcBef>
                <a:spcPts val="0"/>
              </a:spcBef>
              <a:buNone/>
            </a:pPr>
            <a:r>
              <a:rPr lang="fa-IR" sz="2400" dirty="0">
                <a:cs typeface="B Titr" pitchFamily="2" charset="-78"/>
              </a:rPr>
              <a:t>بنابراين با توجه به تراكم حسابي و بيولوژيك ذكر شده است.</a:t>
            </a:r>
          </a:p>
          <a:p>
            <a:pPr marL="0" indent="0" algn="ctr">
              <a:lnSpc>
                <a:spcPct val="120000"/>
              </a:lnSpc>
              <a:spcBef>
                <a:spcPts val="0"/>
              </a:spcBef>
              <a:buNone/>
            </a:pPr>
            <a:endParaRPr lang="fa-IR" sz="2400" dirty="0" smtClean="0">
              <a:cs typeface="B Titr" pitchFamily="2" charset="-78"/>
            </a:endParaRPr>
          </a:p>
          <a:p>
            <a:pPr marL="0" indent="0" algn="ctr">
              <a:lnSpc>
                <a:spcPct val="120000"/>
              </a:lnSpc>
              <a:spcBef>
                <a:spcPts val="0"/>
              </a:spcBef>
              <a:buNone/>
            </a:pPr>
            <a:r>
              <a:rPr lang="fa-IR" sz="2400" dirty="0" smtClean="0">
                <a:cs typeface="B Titr" pitchFamily="2" charset="-78"/>
              </a:rPr>
              <a:t> </a:t>
            </a:r>
            <a:r>
              <a:rPr lang="fa-IR" sz="2400" dirty="0">
                <a:solidFill>
                  <a:srgbClr val="740000"/>
                </a:solidFill>
                <a:cs typeface="B Titr" pitchFamily="2" charset="-78"/>
              </a:rPr>
              <a:t>مشكل كنوني جمعيت ايران توزيع نامتوازن آن </a:t>
            </a:r>
            <a:r>
              <a:rPr lang="fa-IR" sz="2400" dirty="0" smtClean="0">
                <a:solidFill>
                  <a:srgbClr val="740000"/>
                </a:solidFill>
                <a:cs typeface="B Titr" pitchFamily="2" charset="-78"/>
              </a:rPr>
              <a:t>می باشد</a:t>
            </a:r>
            <a:endParaRPr lang="en-US" sz="2400" dirty="0">
              <a:solidFill>
                <a:srgbClr val="740000"/>
              </a:solidFill>
              <a:cs typeface="B Titr" pitchFamily="2" charset="-78"/>
            </a:endParaRPr>
          </a:p>
        </p:txBody>
      </p:sp>
    </p:spTree>
    <p:extLst>
      <p:ext uri="{BB962C8B-B14F-4D97-AF65-F5344CB8AC3E}">
        <p14:creationId xmlns:p14="http://schemas.microsoft.com/office/powerpoint/2010/main" val="3009225049"/>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aphicFrame>
        <p:nvGraphicFramePr>
          <p:cNvPr id="7" name="Content Placeholder 6"/>
          <p:cNvGraphicFramePr>
            <a:graphicFrameLocks noGrp="1"/>
          </p:cNvGraphicFramePr>
          <p:nvPr>
            <p:ph sz="half" idx="2"/>
            <p:extLst>
              <p:ext uri="{D42A27DB-BD31-4B8C-83A1-F6EECF244321}">
                <p14:modId xmlns:p14="http://schemas.microsoft.com/office/powerpoint/2010/main" val="742357296"/>
              </p:ext>
            </p:extLst>
          </p:nvPr>
        </p:nvGraphicFramePr>
        <p:xfrm>
          <a:off x="4716016" y="980728"/>
          <a:ext cx="3456384" cy="5836225"/>
        </p:xfrm>
        <a:graphic>
          <a:graphicData uri="http://schemas.openxmlformats.org/drawingml/2006/table">
            <a:tbl>
              <a:tblPr firstRow="1" bandRow="1">
                <a:tableStyleId>{21E4AEA4-8DFA-4A89-87EB-49C32662AFE0}</a:tableStyleId>
              </a:tblPr>
              <a:tblGrid>
                <a:gridCol w="1728192"/>
                <a:gridCol w="1728192"/>
              </a:tblGrid>
              <a:tr h="139554">
                <a:tc>
                  <a:txBody>
                    <a:bodyPr/>
                    <a:lstStyle/>
                    <a:p>
                      <a:pPr algn="ctr">
                        <a:lnSpc>
                          <a:spcPct val="100000"/>
                        </a:lnSpc>
                      </a:pPr>
                      <a:r>
                        <a:rPr lang="fa-IR" sz="1600" dirty="0" smtClean="0">
                          <a:solidFill>
                            <a:schemeClr val="bg1"/>
                          </a:solidFill>
                          <a:cs typeface="B Titr" pitchFamily="2" charset="-78"/>
                        </a:rPr>
                        <a:t>تراكم </a:t>
                      </a:r>
                      <a:endParaRPr lang="en-US" sz="1600" dirty="0">
                        <a:solidFill>
                          <a:schemeClr val="bg1"/>
                        </a:solidFill>
                        <a:cs typeface="B Titr" pitchFamily="2" charset="-78"/>
                      </a:endParaRPr>
                    </a:p>
                  </a:txBody>
                  <a:tcPr>
                    <a:lnB w="12700" cap="flat" cmpd="sng" algn="ctr">
                      <a:solidFill>
                        <a:schemeClr val="tx1"/>
                      </a:solidFill>
                      <a:prstDash val="solid"/>
                      <a:round/>
                      <a:headEnd type="none" w="med" len="med"/>
                      <a:tailEnd type="none" w="med" len="med"/>
                    </a:lnB>
                  </a:tcPr>
                </a:tc>
                <a:tc>
                  <a:txBody>
                    <a:bodyPr/>
                    <a:lstStyle/>
                    <a:p>
                      <a:pPr algn="r" rtl="1">
                        <a:lnSpc>
                          <a:spcPct val="100000"/>
                        </a:lnSpc>
                        <a:spcBef>
                          <a:spcPts val="1200"/>
                        </a:spcBef>
                        <a:spcAft>
                          <a:spcPts val="1200"/>
                        </a:spcAft>
                      </a:pPr>
                      <a:r>
                        <a:rPr lang="ar-SA" sz="1600" dirty="0">
                          <a:solidFill>
                            <a:schemeClr val="bg1"/>
                          </a:solidFill>
                          <a:cs typeface="B Titr" pitchFamily="2" charset="-78"/>
                        </a:rPr>
                        <a:t>نام استان</a:t>
                      </a:r>
                      <a:endParaRPr lang="en-US" sz="1600" dirty="0">
                        <a:solidFill>
                          <a:schemeClr val="bg1"/>
                        </a:solidFill>
                        <a:latin typeface="Calibri"/>
                        <a:ea typeface="Calibri"/>
                        <a:cs typeface="B Titr" pitchFamily="2" charset="-78"/>
                      </a:endParaRPr>
                    </a:p>
                  </a:txBody>
                  <a:tcPr marL="30480" marR="30480" marT="30480" marB="30480" anchor="ctr">
                    <a:lnB w="12700" cap="flat" cmpd="sng" algn="ctr">
                      <a:solidFill>
                        <a:schemeClr val="tx1"/>
                      </a:solidFill>
                      <a:prstDash val="solid"/>
                      <a:round/>
                      <a:headEnd type="none" w="med" len="med"/>
                      <a:tailEnd type="none" w="med" len="med"/>
                    </a:lnB>
                  </a:tcPr>
                </a:tc>
              </a:tr>
              <a:tr h="363740">
                <a:tc>
                  <a:txBody>
                    <a:bodyPr/>
                    <a:lstStyle/>
                    <a:p>
                      <a:pPr algn="ctr" rtl="1">
                        <a:lnSpc>
                          <a:spcPct val="100000"/>
                        </a:lnSpc>
                        <a:spcAft>
                          <a:spcPts val="0"/>
                        </a:spcAft>
                      </a:pPr>
                      <a:r>
                        <a:rPr lang="fa-IR" sz="1400" dirty="0">
                          <a:ln>
                            <a:noFill/>
                          </a:ln>
                          <a:solidFill>
                            <a:sysClr val="windowText" lastClr="000000"/>
                          </a:solidFill>
                          <a:cs typeface="B Titr" pitchFamily="2" charset="-78"/>
                        </a:rPr>
                        <a:t>81/0</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آذربايجان شرقي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3740">
                <a:tc>
                  <a:txBody>
                    <a:bodyPr/>
                    <a:lstStyle/>
                    <a:p>
                      <a:pPr algn="ctr" rtl="1">
                        <a:lnSpc>
                          <a:spcPct val="100000"/>
                        </a:lnSpc>
                        <a:spcAft>
                          <a:spcPts val="0"/>
                        </a:spcAft>
                      </a:pPr>
                      <a:r>
                        <a:rPr lang="fa-IR" sz="1400">
                          <a:ln>
                            <a:noFill/>
                          </a:ln>
                          <a:solidFill>
                            <a:sysClr val="windowText" lastClr="000000"/>
                          </a:solidFill>
                          <a:cs typeface="B Titr" pitchFamily="2" charset="-78"/>
                        </a:rPr>
                        <a:t>42/1</a:t>
                      </a:r>
                      <a:endParaRPr lang="en-US" sz="120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a:ln>
                            <a:noFill/>
                          </a:ln>
                          <a:solidFill>
                            <a:sysClr val="windowText" lastClr="000000"/>
                          </a:solidFill>
                          <a:cs typeface="B Titr" pitchFamily="2" charset="-78"/>
                        </a:rPr>
                        <a:t>آذربايجان غربي </a:t>
                      </a:r>
                      <a:endParaRPr lang="en-US" sz="120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3740">
                <a:tc>
                  <a:txBody>
                    <a:bodyPr/>
                    <a:lstStyle/>
                    <a:p>
                      <a:pPr algn="ctr" rtl="1">
                        <a:lnSpc>
                          <a:spcPct val="100000"/>
                        </a:lnSpc>
                        <a:spcAft>
                          <a:spcPts val="0"/>
                        </a:spcAft>
                      </a:pPr>
                      <a:r>
                        <a:rPr lang="fa-IR" sz="1400" dirty="0">
                          <a:ln>
                            <a:noFill/>
                          </a:ln>
                          <a:solidFill>
                            <a:sysClr val="windowText" lastClr="000000"/>
                          </a:solidFill>
                          <a:cs typeface="B Titr" pitchFamily="2" charset="-78"/>
                        </a:rPr>
                        <a:t>48/0</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a:ln>
                            <a:noFill/>
                          </a:ln>
                          <a:solidFill>
                            <a:sysClr val="windowText" lastClr="000000"/>
                          </a:solidFill>
                          <a:cs typeface="B Titr" pitchFamily="2" charset="-78"/>
                        </a:rPr>
                        <a:t>اردبيل 	</a:t>
                      </a:r>
                      <a:endParaRPr lang="en-US" sz="120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3740">
                <a:tc>
                  <a:txBody>
                    <a:bodyPr/>
                    <a:lstStyle/>
                    <a:p>
                      <a:pPr algn="ctr" rtl="1">
                        <a:lnSpc>
                          <a:spcPct val="100000"/>
                        </a:lnSpc>
                        <a:spcAft>
                          <a:spcPts val="0"/>
                        </a:spcAft>
                      </a:pPr>
                      <a:r>
                        <a:rPr lang="fa-IR" sz="1400">
                          <a:ln>
                            <a:noFill/>
                          </a:ln>
                          <a:solidFill>
                            <a:sysClr val="windowText" lastClr="000000"/>
                          </a:solidFill>
                          <a:cs typeface="B Titr" pitchFamily="2" charset="-78"/>
                        </a:rPr>
                        <a:t>51/1</a:t>
                      </a:r>
                      <a:endParaRPr lang="en-US" sz="120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a:ln>
                            <a:noFill/>
                          </a:ln>
                          <a:solidFill>
                            <a:sysClr val="windowText" lastClr="000000"/>
                          </a:solidFill>
                          <a:cs typeface="B Titr" pitchFamily="2" charset="-78"/>
                        </a:rPr>
                        <a:t>اصفهان 	</a:t>
                      </a:r>
                      <a:endParaRPr lang="en-US" sz="120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3740">
                <a:tc>
                  <a:txBody>
                    <a:bodyPr/>
                    <a:lstStyle/>
                    <a:p>
                      <a:pPr algn="ctr" rtl="1">
                        <a:lnSpc>
                          <a:spcPct val="100000"/>
                        </a:lnSpc>
                        <a:spcAft>
                          <a:spcPts val="0"/>
                        </a:spcAft>
                      </a:pPr>
                      <a:r>
                        <a:rPr lang="fa-IR" sz="1400">
                          <a:ln>
                            <a:noFill/>
                          </a:ln>
                          <a:solidFill>
                            <a:sysClr val="windowText" lastClr="000000"/>
                          </a:solidFill>
                          <a:cs typeface="B Titr" pitchFamily="2" charset="-78"/>
                        </a:rPr>
                        <a:t>13/1</a:t>
                      </a:r>
                      <a:endParaRPr lang="en-US" sz="120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ايلام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3740">
                <a:tc>
                  <a:txBody>
                    <a:bodyPr/>
                    <a:lstStyle/>
                    <a:p>
                      <a:pPr algn="ctr" rtl="1">
                        <a:lnSpc>
                          <a:spcPct val="100000"/>
                        </a:lnSpc>
                        <a:spcAft>
                          <a:spcPts val="0"/>
                        </a:spcAft>
                      </a:pPr>
                      <a:r>
                        <a:rPr lang="fa-IR" sz="1400">
                          <a:ln>
                            <a:noFill/>
                          </a:ln>
                          <a:solidFill>
                            <a:sysClr val="windowText" lastClr="000000"/>
                          </a:solidFill>
                          <a:cs typeface="B Titr" pitchFamily="2" charset="-78"/>
                        </a:rPr>
                        <a:t>77/1</a:t>
                      </a:r>
                      <a:endParaRPr lang="en-US" sz="120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بوشهر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3740">
                <a:tc>
                  <a:txBody>
                    <a:bodyPr/>
                    <a:lstStyle/>
                    <a:p>
                      <a:pPr algn="ctr" rtl="1">
                        <a:lnSpc>
                          <a:spcPct val="100000"/>
                        </a:lnSpc>
                        <a:spcAft>
                          <a:spcPts val="0"/>
                        </a:spcAft>
                      </a:pPr>
                      <a:r>
                        <a:rPr lang="fa-IR" sz="1400">
                          <a:ln>
                            <a:noFill/>
                          </a:ln>
                          <a:solidFill>
                            <a:sysClr val="windowText" lastClr="000000"/>
                          </a:solidFill>
                          <a:cs typeface="B Titr" pitchFamily="2" charset="-78"/>
                        </a:rPr>
                        <a:t>63/2</a:t>
                      </a:r>
                      <a:endParaRPr lang="en-US" sz="120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تهران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8551">
                <a:tc>
                  <a:txBody>
                    <a:bodyPr/>
                    <a:lstStyle/>
                    <a:p>
                      <a:pPr algn="ctr" rtl="1">
                        <a:lnSpc>
                          <a:spcPct val="100000"/>
                        </a:lnSpc>
                        <a:spcAft>
                          <a:spcPts val="0"/>
                        </a:spcAft>
                      </a:pPr>
                      <a:r>
                        <a:rPr lang="fa-IR" sz="1400" dirty="0">
                          <a:ln>
                            <a:noFill/>
                          </a:ln>
                          <a:solidFill>
                            <a:sysClr val="windowText" lastClr="000000"/>
                          </a:solidFill>
                          <a:cs typeface="B Titr" pitchFamily="2" charset="-78"/>
                        </a:rPr>
                        <a:t>20/1</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چهارمحال و </a:t>
                      </a:r>
                      <a:r>
                        <a:rPr lang="fa-IR" sz="1400" dirty="0" smtClean="0">
                          <a:ln>
                            <a:noFill/>
                          </a:ln>
                          <a:solidFill>
                            <a:sysClr val="windowText" lastClr="000000"/>
                          </a:solidFill>
                          <a:cs typeface="B Titr" pitchFamily="2" charset="-78"/>
                        </a:rPr>
                        <a:t>بختياري</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3740">
                <a:tc>
                  <a:txBody>
                    <a:bodyPr/>
                    <a:lstStyle/>
                    <a:p>
                      <a:pPr algn="ctr" rtl="1">
                        <a:lnSpc>
                          <a:spcPct val="100000"/>
                        </a:lnSpc>
                        <a:spcAft>
                          <a:spcPts val="0"/>
                        </a:spcAft>
                      </a:pPr>
                      <a:r>
                        <a:rPr lang="fa-IR" sz="1400">
                          <a:ln>
                            <a:noFill/>
                          </a:ln>
                          <a:solidFill>
                            <a:sysClr val="windowText" lastClr="000000"/>
                          </a:solidFill>
                          <a:cs typeface="B Titr" pitchFamily="2" charset="-78"/>
                        </a:rPr>
                        <a:t>74/1</a:t>
                      </a:r>
                      <a:endParaRPr lang="en-US" sz="120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خراسان جنوبي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3740">
                <a:tc>
                  <a:txBody>
                    <a:bodyPr/>
                    <a:lstStyle/>
                    <a:p>
                      <a:pPr algn="ctr" rtl="1">
                        <a:lnSpc>
                          <a:spcPct val="100000"/>
                        </a:lnSpc>
                        <a:spcAft>
                          <a:spcPts val="0"/>
                        </a:spcAft>
                      </a:pPr>
                      <a:r>
                        <a:rPr lang="fa-IR" sz="1400" dirty="0">
                          <a:ln>
                            <a:noFill/>
                          </a:ln>
                          <a:solidFill>
                            <a:sysClr val="windowText" lastClr="000000"/>
                          </a:solidFill>
                          <a:cs typeface="B Titr" pitchFamily="2" charset="-78"/>
                        </a:rPr>
                        <a:t>71/1</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a:ln>
                            <a:noFill/>
                          </a:ln>
                          <a:solidFill>
                            <a:sysClr val="windowText" lastClr="000000"/>
                          </a:solidFill>
                          <a:cs typeface="B Titr" pitchFamily="2" charset="-78"/>
                        </a:rPr>
                        <a:t>خراسان رضوي 	</a:t>
                      </a:r>
                      <a:endParaRPr lang="en-US" sz="120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3740">
                <a:tc>
                  <a:txBody>
                    <a:bodyPr/>
                    <a:lstStyle/>
                    <a:p>
                      <a:pPr algn="ctr" rtl="1">
                        <a:lnSpc>
                          <a:spcPct val="100000"/>
                        </a:lnSpc>
                        <a:spcAft>
                          <a:spcPts val="0"/>
                        </a:spcAft>
                      </a:pPr>
                      <a:r>
                        <a:rPr lang="fa-IR" sz="1400" dirty="0">
                          <a:ln>
                            <a:noFill/>
                          </a:ln>
                          <a:solidFill>
                            <a:sysClr val="windowText" lastClr="000000"/>
                          </a:solidFill>
                          <a:cs typeface="B Titr" pitchFamily="2" charset="-78"/>
                        </a:rPr>
                        <a:t>03/1</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a:ln>
                            <a:noFill/>
                          </a:ln>
                          <a:solidFill>
                            <a:sysClr val="windowText" lastClr="000000"/>
                          </a:solidFill>
                          <a:cs typeface="B Titr" pitchFamily="2" charset="-78"/>
                        </a:rPr>
                        <a:t>خراسان شمالي </a:t>
                      </a:r>
                      <a:endParaRPr lang="en-US" sz="120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3740">
                <a:tc>
                  <a:txBody>
                    <a:bodyPr/>
                    <a:lstStyle/>
                    <a:p>
                      <a:pPr algn="ctr" rtl="1">
                        <a:lnSpc>
                          <a:spcPct val="100000"/>
                        </a:lnSpc>
                        <a:spcAft>
                          <a:spcPts val="0"/>
                        </a:spcAft>
                      </a:pPr>
                      <a:r>
                        <a:rPr lang="fa-IR" sz="1400">
                          <a:ln>
                            <a:noFill/>
                          </a:ln>
                          <a:solidFill>
                            <a:sysClr val="windowText" lastClr="000000"/>
                          </a:solidFill>
                          <a:cs typeface="B Titr" pitchFamily="2" charset="-78"/>
                        </a:rPr>
                        <a:t>33/1</a:t>
                      </a:r>
                      <a:endParaRPr lang="en-US" sz="120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a:ln>
                            <a:noFill/>
                          </a:ln>
                          <a:solidFill>
                            <a:sysClr val="windowText" lastClr="000000"/>
                          </a:solidFill>
                          <a:cs typeface="B Titr" pitchFamily="2" charset="-78"/>
                        </a:rPr>
                        <a:t>خوزستان 	</a:t>
                      </a:r>
                      <a:endParaRPr lang="en-US" sz="120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3740">
                <a:tc>
                  <a:txBody>
                    <a:bodyPr/>
                    <a:lstStyle/>
                    <a:p>
                      <a:pPr algn="ctr" rtl="1">
                        <a:lnSpc>
                          <a:spcPct val="100000"/>
                        </a:lnSpc>
                        <a:spcAft>
                          <a:spcPts val="0"/>
                        </a:spcAft>
                      </a:pPr>
                      <a:r>
                        <a:rPr lang="fa-IR" sz="1400">
                          <a:ln>
                            <a:noFill/>
                          </a:ln>
                          <a:solidFill>
                            <a:sysClr val="windowText" lastClr="000000"/>
                          </a:solidFill>
                          <a:cs typeface="B Titr" pitchFamily="2" charset="-78"/>
                        </a:rPr>
                        <a:t>69/0</a:t>
                      </a:r>
                      <a:endParaRPr lang="en-US" sz="120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زنجان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3774">
                <a:tc>
                  <a:txBody>
                    <a:bodyPr/>
                    <a:lstStyle/>
                    <a:p>
                      <a:pPr algn="ctr" rtl="1">
                        <a:lnSpc>
                          <a:spcPct val="100000"/>
                        </a:lnSpc>
                        <a:spcAft>
                          <a:spcPts val="0"/>
                        </a:spcAft>
                      </a:pPr>
                      <a:r>
                        <a:rPr lang="fa-IR" sz="1400">
                          <a:ln>
                            <a:noFill/>
                          </a:ln>
                          <a:solidFill>
                            <a:sysClr val="windowText" lastClr="000000"/>
                          </a:solidFill>
                          <a:cs typeface="B Titr" pitchFamily="2" charset="-78"/>
                        </a:rPr>
                        <a:t>64/1</a:t>
                      </a:r>
                      <a:endParaRPr lang="en-US" sz="120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a:ln>
                            <a:noFill/>
                          </a:ln>
                          <a:solidFill>
                            <a:sysClr val="windowText" lastClr="000000"/>
                          </a:solidFill>
                          <a:cs typeface="B Titr" pitchFamily="2" charset="-78"/>
                        </a:rPr>
                        <a:t>سمنان 	</a:t>
                      </a:r>
                      <a:endParaRPr lang="en-US" sz="120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3740">
                <a:tc>
                  <a:txBody>
                    <a:bodyPr/>
                    <a:lstStyle/>
                    <a:p>
                      <a:pPr algn="ctr" rtl="1">
                        <a:lnSpc>
                          <a:spcPct val="100000"/>
                        </a:lnSpc>
                        <a:spcAft>
                          <a:spcPts val="0"/>
                        </a:spcAft>
                      </a:pPr>
                      <a:r>
                        <a:rPr lang="fa-IR" sz="1400" dirty="0">
                          <a:ln>
                            <a:noFill/>
                          </a:ln>
                          <a:solidFill>
                            <a:sysClr val="windowText" lastClr="000000"/>
                          </a:solidFill>
                          <a:cs typeface="B Titr" pitchFamily="2" charset="-78"/>
                        </a:rPr>
                        <a:t>40/3</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سيستان و بلوچستان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1" name="Content Placeholder 6"/>
          <p:cNvGraphicFramePr>
            <a:graphicFrameLocks noGrp="1"/>
          </p:cNvGraphicFramePr>
          <p:nvPr>
            <p:ph sz="half" idx="2"/>
            <p:extLst>
              <p:ext uri="{D42A27DB-BD31-4B8C-83A1-F6EECF244321}">
                <p14:modId xmlns:p14="http://schemas.microsoft.com/office/powerpoint/2010/main" val="3911807818"/>
              </p:ext>
            </p:extLst>
          </p:nvPr>
        </p:nvGraphicFramePr>
        <p:xfrm>
          <a:off x="1189856" y="980728"/>
          <a:ext cx="3382144" cy="5832648"/>
        </p:xfrm>
        <a:graphic>
          <a:graphicData uri="http://schemas.openxmlformats.org/drawingml/2006/table">
            <a:tbl>
              <a:tblPr firstRow="1" bandRow="1">
                <a:tableStyleId>{21E4AEA4-8DFA-4A89-87EB-49C32662AFE0}</a:tableStyleId>
              </a:tblPr>
              <a:tblGrid>
                <a:gridCol w="1691072"/>
                <a:gridCol w="1691072"/>
              </a:tblGrid>
              <a:tr h="353080">
                <a:tc>
                  <a:txBody>
                    <a:bodyPr/>
                    <a:lstStyle/>
                    <a:p>
                      <a:pPr algn="ctr">
                        <a:lnSpc>
                          <a:spcPct val="100000"/>
                        </a:lnSpc>
                      </a:pPr>
                      <a:r>
                        <a:rPr lang="fa-IR" sz="1600" b="0" dirty="0" smtClean="0">
                          <a:ln>
                            <a:noFill/>
                          </a:ln>
                          <a:solidFill>
                            <a:schemeClr val="bg2"/>
                          </a:solidFill>
                          <a:cs typeface="B Titr" pitchFamily="2" charset="-78"/>
                        </a:rPr>
                        <a:t>تراكم</a:t>
                      </a:r>
                      <a:endParaRPr lang="en-US" sz="1600" b="0" dirty="0">
                        <a:ln>
                          <a:noFill/>
                        </a:ln>
                        <a:solidFill>
                          <a:schemeClr val="bg2"/>
                        </a:solidFill>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Bef>
                          <a:spcPts val="1200"/>
                        </a:spcBef>
                        <a:spcAft>
                          <a:spcPts val="1200"/>
                        </a:spcAft>
                      </a:pPr>
                      <a:r>
                        <a:rPr lang="ar-SA" sz="1600" b="0" dirty="0">
                          <a:ln>
                            <a:noFill/>
                          </a:ln>
                          <a:solidFill>
                            <a:schemeClr val="bg2"/>
                          </a:solidFill>
                          <a:cs typeface="B Titr" pitchFamily="2" charset="-78"/>
                        </a:rPr>
                        <a:t>نام استان</a:t>
                      </a:r>
                      <a:endParaRPr lang="en-US" sz="1600" b="0" dirty="0">
                        <a:ln>
                          <a:noFill/>
                        </a:ln>
                        <a:solidFill>
                          <a:schemeClr val="bg2"/>
                        </a:solidFill>
                        <a:latin typeface="Calibri"/>
                        <a:ea typeface="Calibri"/>
                        <a:cs typeface="B Titr" pitchFamily="2" charset="-78"/>
                      </a:endParaRPr>
                    </a:p>
                  </a:txBody>
                  <a:tcPr marL="30480" marR="30480" marT="30480" marB="304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3080">
                <a:tc>
                  <a:txBody>
                    <a:bodyPr/>
                    <a:lstStyle/>
                    <a:p>
                      <a:pPr algn="ctr" rtl="1">
                        <a:lnSpc>
                          <a:spcPct val="100000"/>
                        </a:lnSpc>
                        <a:spcAft>
                          <a:spcPts val="0"/>
                        </a:spcAft>
                      </a:pPr>
                      <a:r>
                        <a:rPr lang="fa-IR" sz="1400" dirty="0">
                          <a:ln>
                            <a:noFill/>
                          </a:ln>
                          <a:solidFill>
                            <a:sysClr val="windowText" lastClr="000000"/>
                          </a:solidFill>
                          <a:cs typeface="B Titr" pitchFamily="2" charset="-78"/>
                        </a:rPr>
                        <a:t>28/1</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فارس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3080">
                <a:tc>
                  <a:txBody>
                    <a:bodyPr/>
                    <a:lstStyle/>
                    <a:p>
                      <a:pPr algn="ctr" rtl="1">
                        <a:lnSpc>
                          <a:spcPct val="100000"/>
                        </a:lnSpc>
                        <a:spcAft>
                          <a:spcPts val="0"/>
                        </a:spcAft>
                      </a:pPr>
                      <a:r>
                        <a:rPr lang="fa-IR" sz="1400" dirty="0">
                          <a:ln>
                            <a:noFill/>
                          </a:ln>
                          <a:solidFill>
                            <a:sysClr val="windowText" lastClr="000000"/>
                          </a:solidFill>
                          <a:cs typeface="B Titr" pitchFamily="2" charset="-78"/>
                        </a:rPr>
                        <a:t>67/1</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قزوين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3080">
                <a:tc>
                  <a:txBody>
                    <a:bodyPr/>
                    <a:lstStyle/>
                    <a:p>
                      <a:pPr algn="ctr" rtl="1">
                        <a:lnSpc>
                          <a:spcPct val="100000"/>
                        </a:lnSpc>
                        <a:spcAft>
                          <a:spcPts val="0"/>
                        </a:spcAft>
                      </a:pPr>
                      <a:r>
                        <a:rPr lang="fa-IR" sz="1400" dirty="0">
                          <a:ln>
                            <a:noFill/>
                          </a:ln>
                          <a:solidFill>
                            <a:sysClr val="windowText" lastClr="000000"/>
                          </a:solidFill>
                          <a:cs typeface="B Titr" pitchFamily="2" charset="-78"/>
                        </a:rPr>
                        <a:t>01/2</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قم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3080">
                <a:tc>
                  <a:txBody>
                    <a:bodyPr/>
                    <a:lstStyle/>
                    <a:p>
                      <a:pPr algn="ctr" rtl="1">
                        <a:lnSpc>
                          <a:spcPct val="100000"/>
                        </a:lnSpc>
                        <a:spcAft>
                          <a:spcPts val="0"/>
                        </a:spcAft>
                      </a:pPr>
                      <a:r>
                        <a:rPr lang="fa-IR" sz="1400" dirty="0">
                          <a:ln>
                            <a:noFill/>
                          </a:ln>
                          <a:solidFill>
                            <a:sysClr val="windowText" lastClr="000000"/>
                          </a:solidFill>
                          <a:cs typeface="B Titr" pitchFamily="2" charset="-78"/>
                        </a:rPr>
                        <a:t>66/0</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كردستان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3080">
                <a:tc>
                  <a:txBody>
                    <a:bodyPr/>
                    <a:lstStyle/>
                    <a:p>
                      <a:pPr algn="ctr" rtl="1">
                        <a:lnSpc>
                          <a:spcPct val="100000"/>
                        </a:lnSpc>
                        <a:spcAft>
                          <a:spcPts val="0"/>
                        </a:spcAft>
                      </a:pPr>
                      <a:r>
                        <a:rPr lang="fa-IR" sz="1400" dirty="0">
                          <a:ln>
                            <a:noFill/>
                          </a:ln>
                          <a:solidFill>
                            <a:sysClr val="windowText" lastClr="000000"/>
                          </a:solidFill>
                          <a:cs typeface="B Titr" pitchFamily="2" charset="-78"/>
                        </a:rPr>
                        <a:t>84/2</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كرمان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3080">
                <a:tc>
                  <a:txBody>
                    <a:bodyPr/>
                    <a:lstStyle/>
                    <a:p>
                      <a:pPr algn="ctr" rtl="1">
                        <a:lnSpc>
                          <a:spcPct val="100000"/>
                        </a:lnSpc>
                        <a:spcAft>
                          <a:spcPts val="0"/>
                        </a:spcAft>
                      </a:pPr>
                      <a:r>
                        <a:rPr lang="fa-IR" sz="1400" dirty="0">
                          <a:ln>
                            <a:noFill/>
                          </a:ln>
                          <a:solidFill>
                            <a:sysClr val="windowText" lastClr="000000"/>
                          </a:solidFill>
                          <a:cs typeface="B Titr" pitchFamily="2" charset="-78"/>
                        </a:rPr>
                        <a:t>55/0</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كرمانشاه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5234">
                <a:tc>
                  <a:txBody>
                    <a:bodyPr/>
                    <a:lstStyle/>
                    <a:p>
                      <a:pPr algn="ctr" rtl="1">
                        <a:lnSpc>
                          <a:spcPct val="100000"/>
                        </a:lnSpc>
                        <a:spcAft>
                          <a:spcPts val="0"/>
                        </a:spcAft>
                      </a:pPr>
                      <a:r>
                        <a:rPr lang="fa-IR" sz="1400" dirty="0">
                          <a:ln>
                            <a:noFill/>
                          </a:ln>
                          <a:solidFill>
                            <a:sysClr val="windowText" lastClr="000000"/>
                          </a:solidFill>
                          <a:cs typeface="B Titr" pitchFamily="2" charset="-78"/>
                        </a:rPr>
                        <a:t>54/1</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كهگيلويه و بويراحمد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3080">
                <a:tc>
                  <a:txBody>
                    <a:bodyPr/>
                    <a:lstStyle/>
                    <a:p>
                      <a:pPr algn="ctr" rtl="1">
                        <a:lnSpc>
                          <a:spcPct val="100000"/>
                        </a:lnSpc>
                        <a:spcAft>
                          <a:spcPts val="0"/>
                        </a:spcAft>
                      </a:pPr>
                      <a:r>
                        <a:rPr lang="fa-IR" sz="1400" dirty="0">
                          <a:ln>
                            <a:noFill/>
                          </a:ln>
                          <a:solidFill>
                            <a:sysClr val="windowText" lastClr="000000"/>
                          </a:solidFill>
                          <a:cs typeface="B Titr" pitchFamily="2" charset="-78"/>
                        </a:rPr>
                        <a:t>26/1</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گلستان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3080">
                <a:tc>
                  <a:txBody>
                    <a:bodyPr/>
                    <a:lstStyle/>
                    <a:p>
                      <a:pPr algn="ctr" rtl="1">
                        <a:lnSpc>
                          <a:spcPct val="100000"/>
                        </a:lnSpc>
                        <a:spcAft>
                          <a:spcPts val="0"/>
                        </a:spcAft>
                      </a:pPr>
                      <a:r>
                        <a:rPr lang="fa-IR" sz="1400" dirty="0">
                          <a:ln>
                            <a:noFill/>
                          </a:ln>
                          <a:solidFill>
                            <a:sysClr val="windowText" lastClr="000000"/>
                          </a:solidFill>
                          <a:cs typeface="B Titr" pitchFamily="2" charset="-78"/>
                        </a:rPr>
                        <a:t>70/0</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گيلان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3080">
                <a:tc>
                  <a:txBody>
                    <a:bodyPr/>
                    <a:lstStyle/>
                    <a:p>
                      <a:pPr algn="ctr" rtl="1">
                        <a:lnSpc>
                          <a:spcPct val="100000"/>
                        </a:lnSpc>
                        <a:spcAft>
                          <a:spcPts val="0"/>
                        </a:spcAft>
                      </a:pPr>
                      <a:r>
                        <a:rPr lang="fa-IR" sz="1400" dirty="0">
                          <a:ln>
                            <a:noFill/>
                          </a:ln>
                          <a:solidFill>
                            <a:sysClr val="windowText" lastClr="000000"/>
                          </a:solidFill>
                          <a:cs typeface="B Titr" pitchFamily="2" charset="-78"/>
                        </a:rPr>
                        <a:t>80/0</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لرستان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3080">
                <a:tc>
                  <a:txBody>
                    <a:bodyPr/>
                    <a:lstStyle/>
                    <a:p>
                      <a:pPr algn="ctr" rtl="1">
                        <a:lnSpc>
                          <a:spcPct val="100000"/>
                        </a:lnSpc>
                        <a:spcAft>
                          <a:spcPts val="0"/>
                        </a:spcAft>
                      </a:pPr>
                      <a:r>
                        <a:rPr lang="fa-IR" sz="1400" dirty="0">
                          <a:ln>
                            <a:noFill/>
                          </a:ln>
                          <a:solidFill>
                            <a:sysClr val="windowText" lastClr="000000"/>
                          </a:solidFill>
                          <a:cs typeface="B Titr" pitchFamily="2" charset="-78"/>
                        </a:rPr>
                        <a:t>16/1</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مازندران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3080">
                <a:tc>
                  <a:txBody>
                    <a:bodyPr/>
                    <a:lstStyle/>
                    <a:p>
                      <a:pPr algn="ctr" rtl="1">
                        <a:lnSpc>
                          <a:spcPct val="100000"/>
                        </a:lnSpc>
                        <a:spcAft>
                          <a:spcPts val="0"/>
                        </a:spcAft>
                      </a:pPr>
                      <a:r>
                        <a:rPr lang="fa-IR" sz="1400" dirty="0">
                          <a:ln>
                            <a:noFill/>
                          </a:ln>
                          <a:solidFill>
                            <a:sysClr val="windowText" lastClr="000000"/>
                          </a:solidFill>
                          <a:cs typeface="B Titr" pitchFamily="2" charset="-78"/>
                        </a:rPr>
                        <a:t>94/0</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مركزي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7125">
                <a:tc>
                  <a:txBody>
                    <a:bodyPr/>
                    <a:lstStyle/>
                    <a:p>
                      <a:pPr algn="ctr" rtl="1">
                        <a:lnSpc>
                          <a:spcPct val="100000"/>
                        </a:lnSpc>
                        <a:spcAft>
                          <a:spcPts val="0"/>
                        </a:spcAft>
                      </a:pPr>
                      <a:r>
                        <a:rPr lang="fa-IR" sz="1400" dirty="0">
                          <a:ln>
                            <a:noFill/>
                          </a:ln>
                          <a:solidFill>
                            <a:sysClr val="windowText" lastClr="000000"/>
                          </a:solidFill>
                          <a:cs typeface="B Titr" pitchFamily="2" charset="-78"/>
                        </a:rPr>
                        <a:t>83/2</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هرمزگان </a:t>
                      </a:r>
                      <a:endParaRPr lang="fa-IR" sz="1400" dirty="0" smtClean="0">
                        <a:ln>
                          <a:noFill/>
                        </a:ln>
                        <a:solidFill>
                          <a:sysClr val="windowText" lastClr="000000"/>
                        </a:solidFill>
                        <a:cs typeface="B Titr" pitchFamily="2" charset="-78"/>
                      </a:endParaRPr>
                    </a:p>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8243">
                <a:tc>
                  <a:txBody>
                    <a:bodyPr/>
                    <a:lstStyle/>
                    <a:p>
                      <a:pPr algn="ctr" rtl="1">
                        <a:lnSpc>
                          <a:spcPct val="100000"/>
                        </a:lnSpc>
                        <a:spcAft>
                          <a:spcPts val="0"/>
                        </a:spcAft>
                      </a:pPr>
                      <a:r>
                        <a:rPr lang="fa-IR" sz="1400" dirty="0">
                          <a:ln>
                            <a:noFill/>
                          </a:ln>
                          <a:solidFill>
                            <a:sysClr val="windowText" lastClr="000000"/>
                          </a:solidFill>
                          <a:cs typeface="B Titr" pitchFamily="2" charset="-78"/>
                        </a:rPr>
                        <a:t>15/0</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0"/>
                        </a:spcAft>
                        <a:tabLst>
                          <a:tab pos="1366520" algn="l"/>
                          <a:tab pos="2326640" algn="r"/>
                        </a:tabLst>
                      </a:pPr>
                      <a:r>
                        <a:rPr lang="fa-IR" sz="1400" dirty="0">
                          <a:ln>
                            <a:noFill/>
                          </a:ln>
                          <a:solidFill>
                            <a:sysClr val="windowText" lastClr="000000"/>
                          </a:solidFill>
                          <a:cs typeface="B Titr" pitchFamily="2" charset="-78"/>
                        </a:rPr>
                        <a:t>همدان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5086">
                <a:tc>
                  <a:txBody>
                    <a:bodyPr/>
                    <a:lstStyle/>
                    <a:p>
                      <a:pPr algn="ctr" rtl="1">
                        <a:lnSpc>
                          <a:spcPct val="100000"/>
                        </a:lnSpc>
                        <a:spcAft>
                          <a:spcPts val="300"/>
                        </a:spcAft>
                      </a:pPr>
                      <a:r>
                        <a:rPr lang="fa-IR" sz="1400" dirty="0">
                          <a:ln>
                            <a:noFill/>
                          </a:ln>
                          <a:solidFill>
                            <a:sysClr val="windowText" lastClr="000000"/>
                          </a:solidFill>
                          <a:cs typeface="B Titr" pitchFamily="2" charset="-78"/>
                        </a:rPr>
                        <a:t>03/2</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00000"/>
                        </a:lnSpc>
                        <a:spcAft>
                          <a:spcPts val="300"/>
                        </a:spcAft>
                        <a:tabLst>
                          <a:tab pos="1366520" algn="l"/>
                          <a:tab pos="2326640" algn="r"/>
                        </a:tabLst>
                      </a:pPr>
                      <a:r>
                        <a:rPr lang="fa-IR" sz="1400" dirty="0">
                          <a:ln>
                            <a:noFill/>
                          </a:ln>
                          <a:solidFill>
                            <a:sysClr val="windowText" lastClr="000000"/>
                          </a:solidFill>
                          <a:cs typeface="B Titr" pitchFamily="2" charset="-78"/>
                        </a:rPr>
                        <a:t>يزد 	</a:t>
                      </a:r>
                      <a:endParaRPr lang="en-US" sz="1200" dirty="0">
                        <a:ln>
                          <a:noFill/>
                        </a:ln>
                        <a:solidFill>
                          <a:sysClr val="windowText" lastClr="000000"/>
                        </a:solidFill>
                        <a:latin typeface="Times New Roman"/>
                        <a:ea typeface="Times New Roman"/>
                        <a:cs typeface="B Titr"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Title 1"/>
          <p:cNvSpPr txBox="1">
            <a:spLocks/>
          </p:cNvSpPr>
          <p:nvPr/>
        </p:nvSpPr>
        <p:spPr>
          <a:xfrm>
            <a:off x="2212256" y="102476"/>
            <a:ext cx="4719488" cy="725106"/>
          </a:xfrm>
          <a:prstGeom prst="roundRect">
            <a:avLst>
              <a:gd name="adj" fmla="val 50000"/>
            </a:avLst>
          </a:prstGeom>
          <a:ln/>
        </p:spPr>
        <p:style>
          <a:lnRef idx="2">
            <a:schemeClr val="accent3"/>
          </a:lnRef>
          <a:fillRef idx="1">
            <a:schemeClr val="lt1"/>
          </a:fillRef>
          <a:effectRef idx="0">
            <a:schemeClr val="accent3"/>
          </a:effectRef>
          <a:fontRef idx="minor">
            <a:schemeClr val="dk1"/>
          </a:fontRef>
        </p:style>
        <p:txBody>
          <a:bodyPr vert="horz" lIns="91440" tIns="45720" rIns="91440" bIns="45720" rtlCol="0" anchor="ctr">
            <a:normAutofit fontScale="77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rgbClr val="920000"/>
                </a:solidFill>
                <a:effectLst/>
                <a:uLnTx/>
                <a:uFillTx/>
                <a:latin typeface="+mn-lt"/>
                <a:ea typeface="+mn-ea"/>
                <a:cs typeface="B Titr" pitchFamily="2" charset="-78"/>
              </a:rPr>
              <a:t> </a:t>
            </a:r>
            <a:r>
              <a:rPr kumimoji="0" lang="fa-IR" sz="3100" b="0" i="0" u="none" strike="noStrike" kern="1200" cap="none" spc="0" normalizeH="0" baseline="0" noProof="0" dirty="0" smtClean="0">
                <a:ln>
                  <a:noFill/>
                </a:ln>
                <a:solidFill>
                  <a:srgbClr val="920000"/>
                </a:solidFill>
                <a:effectLst/>
                <a:uLnTx/>
                <a:uFillTx/>
                <a:latin typeface="+mn-lt"/>
                <a:ea typeface="+mn-ea"/>
                <a:cs typeface="B Titr" pitchFamily="2" charset="-78"/>
              </a:rPr>
              <a:t>جدول تراکم بیولوژیک</a:t>
            </a:r>
            <a:r>
              <a:rPr kumimoji="0" lang="fa-IR" sz="3100" b="0" i="0" u="none" strike="noStrike" kern="1200" cap="none" spc="0" normalizeH="0" noProof="0" dirty="0" smtClean="0">
                <a:ln>
                  <a:noFill/>
                </a:ln>
                <a:solidFill>
                  <a:srgbClr val="920000"/>
                </a:solidFill>
                <a:effectLst/>
                <a:uLnTx/>
                <a:uFillTx/>
                <a:latin typeface="+mn-lt"/>
                <a:ea typeface="+mn-ea"/>
                <a:cs typeface="B Titr" pitchFamily="2" charset="-78"/>
              </a:rPr>
              <a:t> استانهای ایران </a:t>
            </a:r>
            <a:endParaRPr kumimoji="0" lang="en-US" sz="3100" b="0" i="0" u="none" strike="noStrike" kern="1200" cap="none" spc="0" normalizeH="0" baseline="0" noProof="0" dirty="0">
              <a:ln>
                <a:noFill/>
              </a:ln>
              <a:solidFill>
                <a:srgbClr val="920000"/>
              </a:solidFill>
              <a:effectLst/>
              <a:uLnTx/>
              <a:uFillTx/>
              <a:latin typeface="+mn-lt"/>
              <a:ea typeface="+mn-ea"/>
              <a:cs typeface="B Titr" pitchFamily="2" charset="-78"/>
            </a:endParaRPr>
          </a:p>
        </p:txBody>
      </p:sp>
    </p:spTree>
    <p:extLst>
      <p:ext uri="{BB962C8B-B14F-4D97-AF65-F5344CB8AC3E}">
        <p14:creationId xmlns:p14="http://schemas.microsoft.com/office/powerpoint/2010/main" val="1557874373"/>
      </p:ext>
    </p:extLst>
  </p:cSld>
  <p:clrMapOvr>
    <a:masterClrMapping/>
  </p:clrMapOvr>
  <p:transition spd="slow">
    <p:cover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aphicFrame>
        <p:nvGraphicFramePr>
          <p:cNvPr id="6" name="Content Placeholder 5"/>
          <p:cNvGraphicFramePr>
            <a:graphicFrameLocks noGrp="1"/>
          </p:cNvGraphicFramePr>
          <p:nvPr>
            <p:ph idx="1"/>
            <p:extLst>
              <p:ext uri="{D42A27DB-BD31-4B8C-83A1-F6EECF244321}">
                <p14:modId xmlns:p14="http://schemas.microsoft.com/office/powerpoint/2010/main" val="3931192113"/>
              </p:ext>
            </p:extLst>
          </p:nvPr>
        </p:nvGraphicFramePr>
        <p:xfrm>
          <a:off x="457200" y="908720"/>
          <a:ext cx="8229598" cy="5679916"/>
        </p:xfrm>
        <a:graphic>
          <a:graphicData uri="http://schemas.openxmlformats.org/drawingml/2006/table">
            <a:tbl>
              <a:tblPr firstRow="1" bandRow="1">
                <a:tableStyleId>{5C22544A-7EE6-4342-B048-85BDC9FD1C3A}</a:tableStyleId>
              </a:tblPr>
              <a:tblGrid>
                <a:gridCol w="1482811"/>
                <a:gridCol w="2669059"/>
                <a:gridCol w="2298357"/>
                <a:gridCol w="1779371"/>
              </a:tblGrid>
              <a:tr h="789043">
                <a:tc>
                  <a:txBody>
                    <a:bodyPr/>
                    <a:lstStyle/>
                    <a:p>
                      <a:pPr marL="0" marR="0" algn="ctr" rtl="1">
                        <a:lnSpc>
                          <a:spcPct val="115000"/>
                        </a:lnSpc>
                        <a:spcBef>
                          <a:spcPts val="0"/>
                        </a:spcBef>
                        <a:spcAft>
                          <a:spcPts val="0"/>
                        </a:spcAft>
                      </a:pPr>
                      <a:r>
                        <a:rPr lang="ar-SA" sz="2000" b="1" dirty="0">
                          <a:latin typeface="Tahoma"/>
                          <a:ea typeface="Times New Roman"/>
                          <a:cs typeface="B Titr" pitchFamily="2" charset="-78"/>
                        </a:rPr>
                        <a:t>تاریخ محاسبه</a:t>
                      </a:r>
                      <a:endParaRPr lang="en-US" sz="2000" dirty="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400" b="1">
                          <a:latin typeface="Tahoma"/>
                          <a:ea typeface="Times New Roman"/>
                          <a:cs typeface="B Titr" pitchFamily="2" charset="-78"/>
                        </a:rPr>
                        <a:t>درصد از جمعیت دنیا</a:t>
                      </a:r>
                      <a:endParaRPr lang="en-US" sz="240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400" b="1">
                          <a:latin typeface="Tahoma"/>
                          <a:ea typeface="Times New Roman"/>
                          <a:cs typeface="B Titr" pitchFamily="2" charset="-78"/>
                        </a:rPr>
                        <a:t>جمعیت</a:t>
                      </a:r>
                      <a:endParaRPr lang="en-US" sz="240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2400" dirty="0" smtClean="0">
                          <a:cs typeface="B Titr" pitchFamily="2" charset="-78"/>
                        </a:rPr>
                        <a:t>کشور </a:t>
                      </a:r>
                      <a:endParaRPr lang="en-US" sz="2400" dirty="0">
                        <a:cs typeface="B Titr" pitchFamily="2" charset="-78"/>
                      </a:endParaRPr>
                    </a:p>
                  </a:txBody>
                  <a:tcPr marL="88969" marR="8896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89043">
                <a:tc>
                  <a:txBody>
                    <a:bodyPr/>
                    <a:lstStyle/>
                    <a:p>
                      <a:pPr marL="0" marR="0" algn="ctr" rtl="1">
                        <a:lnSpc>
                          <a:spcPct val="115000"/>
                        </a:lnSpc>
                        <a:spcBef>
                          <a:spcPts val="0"/>
                        </a:spcBef>
                        <a:spcAft>
                          <a:spcPts val="0"/>
                        </a:spcAft>
                      </a:pPr>
                      <a:r>
                        <a:rPr lang="ar-SA" sz="2400">
                          <a:latin typeface="Tahoma"/>
                          <a:ea typeface="Times New Roman"/>
                          <a:cs typeface="B Titr" pitchFamily="2" charset="-78"/>
                        </a:rPr>
                        <a:t>اکتبر  </a:t>
                      </a:r>
                      <a:r>
                        <a:rPr lang="fa-IR" sz="2400">
                          <a:latin typeface="Tahoma"/>
                          <a:ea typeface="Times New Roman"/>
                          <a:cs typeface="B Titr" pitchFamily="2" charset="-78"/>
                        </a:rPr>
                        <a:t>۲۰۱۲</a:t>
                      </a:r>
                      <a:endParaRPr lang="en-US" sz="240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2400" dirty="0" smtClean="0">
                          <a:latin typeface="Tahoma"/>
                          <a:ea typeface="Times New Roman"/>
                          <a:cs typeface="B Titr" pitchFamily="2" charset="-78"/>
                        </a:rPr>
                        <a:t>%۱۹</a:t>
                      </a:r>
                      <a:r>
                        <a:rPr lang="ar-SA" sz="2400" dirty="0">
                          <a:latin typeface="Calibri"/>
                          <a:ea typeface="Times New Roman"/>
                          <a:cs typeface="B Titr" pitchFamily="2" charset="-78"/>
                        </a:rPr>
                        <a:t>٫</a:t>
                      </a:r>
                      <a:r>
                        <a:rPr lang="fa-IR" sz="2400" dirty="0" smtClean="0">
                          <a:latin typeface="Tahoma"/>
                          <a:ea typeface="Times New Roman"/>
                          <a:cs typeface="B Titr" pitchFamily="2" charset="-78"/>
                        </a:rPr>
                        <a:t>۳</a:t>
                      </a:r>
                      <a:endParaRPr lang="en-US" sz="2400" dirty="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2400">
                          <a:latin typeface="Tahoma"/>
                          <a:ea typeface="Times New Roman"/>
                          <a:cs typeface="B Titr" pitchFamily="2" charset="-78"/>
                        </a:rPr>
                        <a:t>۱</a:t>
                      </a:r>
                      <a:r>
                        <a:rPr lang="ar-SA" sz="2400">
                          <a:latin typeface="Calibri"/>
                          <a:ea typeface="Times New Roman"/>
                          <a:cs typeface="B Titr" pitchFamily="2" charset="-78"/>
                        </a:rPr>
                        <a:t>٬</a:t>
                      </a:r>
                      <a:r>
                        <a:rPr lang="fa-IR" sz="2400">
                          <a:latin typeface="Tahoma"/>
                          <a:ea typeface="Times New Roman"/>
                          <a:cs typeface="B Titr" pitchFamily="2" charset="-78"/>
                        </a:rPr>
                        <a:t>۳۵۳</a:t>
                      </a:r>
                      <a:r>
                        <a:rPr lang="ar-SA" sz="2400">
                          <a:latin typeface="Calibri"/>
                          <a:ea typeface="Times New Roman"/>
                          <a:cs typeface="B Titr" pitchFamily="2" charset="-78"/>
                        </a:rPr>
                        <a:t>٬</a:t>
                      </a:r>
                      <a:r>
                        <a:rPr lang="fa-IR" sz="2400">
                          <a:latin typeface="Tahoma"/>
                          <a:ea typeface="Times New Roman"/>
                          <a:cs typeface="B Titr" pitchFamily="2" charset="-78"/>
                        </a:rPr>
                        <a:t>۵۲۰</a:t>
                      </a:r>
                      <a:r>
                        <a:rPr lang="ar-SA" sz="2400">
                          <a:latin typeface="Calibri"/>
                          <a:ea typeface="Times New Roman"/>
                          <a:cs typeface="B Titr" pitchFamily="2" charset="-78"/>
                        </a:rPr>
                        <a:t>٬</a:t>
                      </a:r>
                      <a:r>
                        <a:rPr lang="fa-IR" sz="2400">
                          <a:latin typeface="Tahoma"/>
                          <a:ea typeface="Times New Roman"/>
                          <a:cs typeface="B Titr" pitchFamily="2" charset="-78"/>
                        </a:rPr>
                        <a:t>۰۰۰</a:t>
                      </a:r>
                      <a:endParaRPr lang="en-US" sz="240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400" dirty="0">
                          <a:latin typeface="Calibri"/>
                          <a:ea typeface="Calibri"/>
                          <a:cs typeface="B Titr" pitchFamily="2" charset="-78"/>
                        </a:rPr>
                        <a:t>چين</a:t>
                      </a:r>
                      <a:endParaRPr lang="en-US" sz="2400" dirty="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89043">
                <a:tc>
                  <a:txBody>
                    <a:bodyPr/>
                    <a:lstStyle/>
                    <a:p>
                      <a:pPr marL="0" marR="0" algn="ctr" rtl="1">
                        <a:lnSpc>
                          <a:spcPct val="115000"/>
                        </a:lnSpc>
                        <a:spcBef>
                          <a:spcPts val="0"/>
                        </a:spcBef>
                        <a:spcAft>
                          <a:spcPts val="0"/>
                        </a:spcAft>
                      </a:pPr>
                      <a:r>
                        <a:rPr lang="ar-SA" sz="2400">
                          <a:latin typeface="Tahoma"/>
                          <a:ea typeface="Times New Roman"/>
                          <a:cs typeface="B Titr" pitchFamily="2" charset="-78"/>
                        </a:rPr>
                        <a:t>اکتبر  </a:t>
                      </a:r>
                      <a:r>
                        <a:rPr lang="fa-IR" sz="2400">
                          <a:latin typeface="Tahoma"/>
                          <a:ea typeface="Times New Roman"/>
                          <a:cs typeface="B Titr" pitchFamily="2" charset="-78"/>
                        </a:rPr>
                        <a:t>۲۰۱۲</a:t>
                      </a:r>
                      <a:endParaRPr lang="en-US" sz="240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2400" dirty="0" smtClean="0">
                          <a:latin typeface="Tahoma"/>
                          <a:ea typeface="Times New Roman"/>
                          <a:cs typeface="B Titr" pitchFamily="2" charset="-78"/>
                        </a:rPr>
                        <a:t>%۱۷</a:t>
                      </a:r>
                      <a:r>
                        <a:rPr lang="ar-SA" sz="2400" dirty="0">
                          <a:latin typeface="Calibri"/>
                          <a:ea typeface="Times New Roman"/>
                          <a:cs typeface="B Titr" pitchFamily="2" charset="-78"/>
                        </a:rPr>
                        <a:t>٫</a:t>
                      </a:r>
                      <a:r>
                        <a:rPr lang="fa-IR" sz="2400" dirty="0" smtClean="0">
                          <a:latin typeface="Tahoma"/>
                          <a:ea typeface="Times New Roman"/>
                          <a:cs typeface="B Titr" pitchFamily="2" charset="-78"/>
                        </a:rPr>
                        <a:t>۴</a:t>
                      </a:r>
                      <a:endParaRPr lang="en-US" sz="2400" dirty="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2400">
                          <a:latin typeface="Tahoma"/>
                          <a:ea typeface="Times New Roman"/>
                          <a:cs typeface="B Titr" pitchFamily="2" charset="-78"/>
                        </a:rPr>
                        <a:t>۱</a:t>
                      </a:r>
                      <a:r>
                        <a:rPr lang="ar-SA" sz="2400">
                          <a:latin typeface="Calibri"/>
                          <a:ea typeface="Times New Roman"/>
                          <a:cs typeface="B Titr" pitchFamily="2" charset="-78"/>
                        </a:rPr>
                        <a:t>٬</a:t>
                      </a:r>
                      <a:r>
                        <a:rPr lang="fa-IR" sz="2400">
                          <a:latin typeface="Tahoma"/>
                          <a:ea typeface="Times New Roman"/>
                          <a:cs typeface="B Titr" pitchFamily="2" charset="-78"/>
                        </a:rPr>
                        <a:t>۲۱۹</a:t>
                      </a:r>
                      <a:r>
                        <a:rPr lang="ar-SA" sz="2400">
                          <a:latin typeface="Calibri"/>
                          <a:ea typeface="Times New Roman"/>
                          <a:cs typeface="B Titr" pitchFamily="2" charset="-78"/>
                        </a:rPr>
                        <a:t>٬</a:t>
                      </a:r>
                      <a:r>
                        <a:rPr lang="fa-IR" sz="2400">
                          <a:latin typeface="Tahoma"/>
                          <a:ea typeface="Times New Roman"/>
                          <a:cs typeface="B Titr" pitchFamily="2" charset="-78"/>
                        </a:rPr>
                        <a:t>۳۷۰</a:t>
                      </a:r>
                      <a:r>
                        <a:rPr lang="ar-SA" sz="2400">
                          <a:latin typeface="Calibri"/>
                          <a:ea typeface="Times New Roman"/>
                          <a:cs typeface="B Titr" pitchFamily="2" charset="-78"/>
                        </a:rPr>
                        <a:t>٬</a:t>
                      </a:r>
                      <a:r>
                        <a:rPr lang="fa-IR" sz="2400">
                          <a:latin typeface="Tahoma"/>
                          <a:ea typeface="Times New Roman"/>
                          <a:cs typeface="B Titr" pitchFamily="2" charset="-78"/>
                        </a:rPr>
                        <a:t>۰۰۰</a:t>
                      </a:r>
                      <a:endParaRPr lang="en-US" sz="240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400" b="1" dirty="0">
                          <a:latin typeface="Tahoma"/>
                          <a:ea typeface="Times New Roman"/>
                          <a:cs typeface="B Titr" pitchFamily="2" charset="-78"/>
                        </a:rPr>
                        <a:t>هند </a:t>
                      </a:r>
                      <a:endParaRPr lang="en-US" sz="2400" dirty="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89043">
                <a:tc>
                  <a:txBody>
                    <a:bodyPr/>
                    <a:lstStyle/>
                    <a:p>
                      <a:pPr marL="0" marR="0" algn="ctr" rtl="1">
                        <a:lnSpc>
                          <a:spcPct val="115000"/>
                        </a:lnSpc>
                        <a:spcBef>
                          <a:spcPts val="0"/>
                        </a:spcBef>
                        <a:spcAft>
                          <a:spcPts val="0"/>
                        </a:spcAft>
                      </a:pPr>
                      <a:r>
                        <a:rPr lang="ar-SA" sz="2400">
                          <a:latin typeface="Tahoma"/>
                          <a:ea typeface="Times New Roman"/>
                          <a:cs typeface="B Titr" pitchFamily="2" charset="-78"/>
                        </a:rPr>
                        <a:t>اکتبر  </a:t>
                      </a:r>
                      <a:r>
                        <a:rPr lang="fa-IR" sz="2400">
                          <a:latin typeface="Tahoma"/>
                          <a:ea typeface="Times New Roman"/>
                          <a:cs typeface="B Titr" pitchFamily="2" charset="-78"/>
                        </a:rPr>
                        <a:t>۲۰۱۲</a:t>
                      </a:r>
                      <a:endParaRPr lang="en-US" sz="240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2400" dirty="0" smtClean="0">
                          <a:latin typeface="Tahoma"/>
                          <a:ea typeface="Times New Roman"/>
                          <a:cs typeface="B Titr" pitchFamily="2" charset="-78"/>
                        </a:rPr>
                        <a:t>%۴</a:t>
                      </a:r>
                      <a:r>
                        <a:rPr lang="ar-SA" sz="2400" dirty="0">
                          <a:latin typeface="Calibri"/>
                          <a:ea typeface="Times New Roman"/>
                          <a:cs typeface="B Titr" pitchFamily="2" charset="-78"/>
                        </a:rPr>
                        <a:t>٫</a:t>
                      </a:r>
                      <a:r>
                        <a:rPr lang="fa-IR" sz="2400" dirty="0" smtClean="0">
                          <a:latin typeface="Tahoma"/>
                          <a:ea typeface="Times New Roman"/>
                          <a:cs typeface="B Titr" pitchFamily="2" charset="-78"/>
                        </a:rPr>
                        <a:t>۴۹</a:t>
                      </a:r>
                      <a:endParaRPr lang="en-US" sz="2400" dirty="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2400">
                          <a:latin typeface="Tahoma"/>
                          <a:ea typeface="Times New Roman"/>
                          <a:cs typeface="B Titr" pitchFamily="2" charset="-78"/>
                        </a:rPr>
                        <a:t>۳۱۵</a:t>
                      </a:r>
                      <a:r>
                        <a:rPr lang="ar-SA" sz="2400">
                          <a:latin typeface="Calibri"/>
                          <a:ea typeface="Times New Roman"/>
                          <a:cs typeface="B Titr" pitchFamily="2" charset="-78"/>
                        </a:rPr>
                        <a:t>٬</a:t>
                      </a:r>
                      <a:r>
                        <a:rPr lang="fa-IR" sz="2400">
                          <a:latin typeface="Tahoma"/>
                          <a:ea typeface="Times New Roman"/>
                          <a:cs typeface="B Titr" pitchFamily="2" charset="-78"/>
                        </a:rPr>
                        <a:t>۴۲۵</a:t>
                      </a:r>
                      <a:r>
                        <a:rPr lang="ar-SA" sz="2400">
                          <a:latin typeface="Calibri"/>
                          <a:ea typeface="Times New Roman"/>
                          <a:cs typeface="B Titr" pitchFamily="2" charset="-78"/>
                        </a:rPr>
                        <a:t>٬</a:t>
                      </a:r>
                      <a:r>
                        <a:rPr lang="fa-IR" sz="2400">
                          <a:latin typeface="Tahoma"/>
                          <a:ea typeface="Times New Roman"/>
                          <a:cs typeface="B Titr" pitchFamily="2" charset="-78"/>
                        </a:rPr>
                        <a:t>۰۰۰</a:t>
                      </a:r>
                      <a:endParaRPr lang="en-US" sz="240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2400" b="1" u="none" strike="noStrike" dirty="0" smtClean="0">
                          <a:latin typeface="Tahoma"/>
                          <a:ea typeface="Times New Roman"/>
                          <a:cs typeface="B Titr" pitchFamily="2" charset="-78"/>
                        </a:rPr>
                        <a:t>ایالات متحده امریکا</a:t>
                      </a:r>
                      <a:endParaRPr lang="en-US" sz="2400" dirty="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89043">
                <a:tc>
                  <a:txBody>
                    <a:bodyPr/>
                    <a:lstStyle/>
                    <a:p>
                      <a:pPr marL="0" marR="0" algn="ctr" rtl="1">
                        <a:lnSpc>
                          <a:spcPct val="115000"/>
                        </a:lnSpc>
                        <a:spcBef>
                          <a:spcPts val="0"/>
                        </a:spcBef>
                        <a:spcAft>
                          <a:spcPts val="0"/>
                        </a:spcAft>
                      </a:pPr>
                      <a:r>
                        <a:rPr lang="ar-SA" sz="2400">
                          <a:latin typeface="Tahoma"/>
                          <a:ea typeface="Times New Roman"/>
                          <a:cs typeface="B Titr" pitchFamily="2" charset="-78"/>
                        </a:rPr>
                        <a:t>ژانویه </a:t>
                      </a:r>
                      <a:r>
                        <a:rPr lang="fa-IR" sz="2400">
                          <a:latin typeface="Tahoma"/>
                          <a:ea typeface="Times New Roman"/>
                          <a:cs typeface="B Titr" pitchFamily="2" charset="-78"/>
                        </a:rPr>
                        <a:t> ۲۰۱۰</a:t>
                      </a:r>
                      <a:endParaRPr lang="en-US" sz="240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2400" dirty="0" smtClean="0">
                          <a:latin typeface="Tahoma"/>
                          <a:ea typeface="Times New Roman"/>
                          <a:cs typeface="B Titr" pitchFamily="2" charset="-78"/>
                        </a:rPr>
                        <a:t>%۲</a:t>
                      </a:r>
                      <a:r>
                        <a:rPr lang="ar-SA" sz="2400" dirty="0">
                          <a:latin typeface="Calibri"/>
                          <a:ea typeface="Times New Roman"/>
                          <a:cs typeface="B Titr" pitchFamily="2" charset="-78"/>
                        </a:rPr>
                        <a:t>٫</a:t>
                      </a:r>
                      <a:r>
                        <a:rPr lang="fa-IR" sz="2400" dirty="0" smtClean="0">
                          <a:latin typeface="Tahoma"/>
                          <a:ea typeface="Times New Roman"/>
                          <a:cs typeface="B Titr" pitchFamily="2" charset="-78"/>
                        </a:rPr>
                        <a:t>۰۲</a:t>
                      </a:r>
                      <a:endParaRPr lang="en-US" sz="2400" dirty="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2400">
                          <a:latin typeface="Tahoma"/>
                          <a:ea typeface="Times New Roman"/>
                          <a:cs typeface="B Titr" pitchFamily="2" charset="-78"/>
                        </a:rPr>
                        <a:t>۱۴۱</a:t>
                      </a:r>
                      <a:r>
                        <a:rPr lang="ar-SA" sz="2400">
                          <a:latin typeface="Calibri"/>
                          <a:ea typeface="Times New Roman"/>
                          <a:cs typeface="B Titr" pitchFamily="2" charset="-78"/>
                        </a:rPr>
                        <a:t>٬</a:t>
                      </a:r>
                      <a:r>
                        <a:rPr lang="fa-IR" sz="2400">
                          <a:latin typeface="Tahoma"/>
                          <a:ea typeface="Times New Roman"/>
                          <a:cs typeface="B Titr" pitchFamily="2" charset="-78"/>
                        </a:rPr>
                        <a:t>۹۱۴</a:t>
                      </a:r>
                      <a:r>
                        <a:rPr lang="ar-SA" sz="2400">
                          <a:latin typeface="Calibri"/>
                          <a:ea typeface="Times New Roman"/>
                          <a:cs typeface="B Titr" pitchFamily="2" charset="-78"/>
                        </a:rPr>
                        <a:t>٬</a:t>
                      </a:r>
                      <a:r>
                        <a:rPr lang="fa-IR" sz="2400">
                          <a:latin typeface="Tahoma"/>
                          <a:ea typeface="Times New Roman"/>
                          <a:cs typeface="B Titr" pitchFamily="2" charset="-78"/>
                        </a:rPr>
                        <a:t>۵۰۹</a:t>
                      </a:r>
                      <a:endParaRPr lang="en-US" sz="240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2400" b="1" u="none" strike="noStrike" dirty="0" smtClean="0">
                          <a:latin typeface="Tahoma"/>
                          <a:ea typeface="Times New Roman"/>
                          <a:cs typeface="B Titr" pitchFamily="2" charset="-78"/>
                        </a:rPr>
                        <a:t>روسیه </a:t>
                      </a:r>
                      <a:endParaRPr lang="en-US" sz="2400" dirty="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49444">
                <a:tc>
                  <a:txBody>
                    <a:bodyPr/>
                    <a:lstStyle/>
                    <a:p>
                      <a:pPr marL="0" marR="0" algn="ctr" rtl="1">
                        <a:lnSpc>
                          <a:spcPct val="115000"/>
                        </a:lnSpc>
                        <a:spcBef>
                          <a:spcPts val="0"/>
                        </a:spcBef>
                        <a:spcAft>
                          <a:spcPts val="0"/>
                        </a:spcAft>
                      </a:pPr>
                      <a:r>
                        <a:rPr lang="ar-SA" sz="2400">
                          <a:latin typeface="Tahoma"/>
                          <a:ea typeface="Times New Roman"/>
                          <a:cs typeface="B Titr" pitchFamily="2" charset="-78"/>
                        </a:rPr>
                        <a:t>مه  </a:t>
                      </a:r>
                      <a:r>
                        <a:rPr lang="fa-IR" sz="2400">
                          <a:latin typeface="Tahoma"/>
                          <a:ea typeface="Times New Roman"/>
                          <a:cs typeface="B Titr" pitchFamily="2" charset="-78"/>
                        </a:rPr>
                        <a:t>۲۰۱۲</a:t>
                      </a:r>
                      <a:endParaRPr lang="en-US" sz="240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rtl="1">
                        <a:lnSpc>
                          <a:spcPct val="115000"/>
                        </a:lnSpc>
                        <a:spcBef>
                          <a:spcPts val="0"/>
                        </a:spcBef>
                        <a:spcAft>
                          <a:spcPts val="0"/>
                        </a:spcAft>
                      </a:pPr>
                      <a:r>
                        <a:rPr lang="ar-SA" sz="2400">
                          <a:latin typeface="Tahoma"/>
                          <a:ea typeface="Times New Roman"/>
                          <a:cs typeface="B Titr" pitchFamily="2" charset="-78"/>
                        </a:rPr>
                        <a:t>1.06%</a:t>
                      </a:r>
                      <a:endParaRPr lang="en-US" sz="240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rtl="1">
                        <a:lnSpc>
                          <a:spcPct val="115000"/>
                        </a:lnSpc>
                        <a:spcBef>
                          <a:spcPts val="0"/>
                        </a:spcBef>
                        <a:spcAft>
                          <a:spcPts val="0"/>
                        </a:spcAft>
                      </a:pPr>
                      <a:r>
                        <a:rPr lang="fa-IR" sz="2400">
                          <a:latin typeface="Tahoma"/>
                          <a:ea typeface="Times New Roman"/>
                          <a:cs typeface="B Titr" pitchFamily="2" charset="-78"/>
                        </a:rPr>
                        <a:t>۷۶</a:t>
                      </a:r>
                      <a:r>
                        <a:rPr lang="ar-SA" sz="2400">
                          <a:latin typeface="Calibri"/>
                          <a:ea typeface="Times New Roman"/>
                          <a:cs typeface="B Titr" pitchFamily="2" charset="-78"/>
                        </a:rPr>
                        <a:t>٬</a:t>
                      </a:r>
                      <a:r>
                        <a:rPr lang="fa-IR" sz="2400">
                          <a:latin typeface="Tahoma"/>
                          <a:ea typeface="Times New Roman"/>
                          <a:cs typeface="B Titr" pitchFamily="2" charset="-78"/>
                        </a:rPr>
                        <a:t>۳۸۹</a:t>
                      </a:r>
                      <a:r>
                        <a:rPr lang="ar-SA" sz="2400">
                          <a:latin typeface="Calibri"/>
                          <a:ea typeface="Times New Roman"/>
                          <a:cs typeface="B Titr" pitchFamily="2" charset="-78"/>
                        </a:rPr>
                        <a:t>٬</a:t>
                      </a:r>
                      <a:r>
                        <a:rPr lang="fa-IR" sz="2400">
                          <a:latin typeface="Tahoma"/>
                          <a:ea typeface="Times New Roman"/>
                          <a:cs typeface="B Titr" pitchFamily="2" charset="-78"/>
                        </a:rPr>
                        <a:t>۱۳۰</a:t>
                      </a:r>
                      <a:endParaRPr lang="en-US" sz="240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rtl="1">
                        <a:lnSpc>
                          <a:spcPct val="115000"/>
                        </a:lnSpc>
                        <a:spcBef>
                          <a:spcPts val="0"/>
                        </a:spcBef>
                        <a:spcAft>
                          <a:spcPts val="0"/>
                        </a:spcAft>
                      </a:pPr>
                      <a:r>
                        <a:rPr lang="fa-IR" sz="2400" b="1" u="none" strike="noStrike" dirty="0" smtClean="0">
                          <a:latin typeface="Tahoma"/>
                          <a:ea typeface="Times New Roman"/>
                          <a:cs typeface="B Titr" pitchFamily="2" charset="-78"/>
                        </a:rPr>
                        <a:t>ایران </a:t>
                      </a:r>
                    </a:p>
                    <a:p>
                      <a:pPr marL="0" marR="0" algn="ctr" rtl="1">
                        <a:lnSpc>
                          <a:spcPct val="115000"/>
                        </a:lnSpc>
                        <a:spcBef>
                          <a:spcPts val="0"/>
                        </a:spcBef>
                        <a:spcAft>
                          <a:spcPts val="0"/>
                        </a:spcAft>
                      </a:pPr>
                      <a:endParaRPr lang="en-US" sz="2400" dirty="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789043">
                <a:tc>
                  <a:txBody>
                    <a:bodyPr/>
                    <a:lstStyle/>
                    <a:p>
                      <a:pPr marL="0" marR="0" algn="ctr" rtl="1">
                        <a:lnSpc>
                          <a:spcPct val="115000"/>
                        </a:lnSpc>
                        <a:spcBef>
                          <a:spcPts val="0"/>
                        </a:spcBef>
                        <a:spcAft>
                          <a:spcPts val="0"/>
                        </a:spcAft>
                      </a:pPr>
                      <a:r>
                        <a:rPr lang="ar-SA" sz="2400" dirty="0">
                          <a:latin typeface="Tahoma"/>
                          <a:ea typeface="Times New Roman"/>
                          <a:cs typeface="B Titr" pitchFamily="2" charset="-78"/>
                        </a:rPr>
                        <a:t>دسامبر </a:t>
                      </a:r>
                      <a:r>
                        <a:rPr lang="fa-IR" sz="2400" dirty="0">
                          <a:latin typeface="Tahoma"/>
                          <a:ea typeface="Times New Roman"/>
                          <a:cs typeface="B Titr" pitchFamily="2" charset="-78"/>
                        </a:rPr>
                        <a:t>۲۰۱۰</a:t>
                      </a:r>
                      <a:endParaRPr lang="en-US" sz="2400" dirty="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2400" dirty="0" smtClean="0">
                          <a:latin typeface="Tahoma"/>
                          <a:ea typeface="Times New Roman"/>
                          <a:cs typeface="B Titr" pitchFamily="2" charset="-78"/>
                        </a:rPr>
                        <a:t>%۰</a:t>
                      </a:r>
                      <a:r>
                        <a:rPr lang="ar-SA" sz="2400" dirty="0">
                          <a:latin typeface="Calibri"/>
                          <a:ea typeface="Times New Roman"/>
                          <a:cs typeface="B Titr" pitchFamily="2" charset="-78"/>
                        </a:rPr>
                        <a:t>٫</a:t>
                      </a:r>
                      <a:r>
                        <a:rPr lang="fa-IR" sz="2400" dirty="0" smtClean="0">
                          <a:latin typeface="Tahoma"/>
                          <a:ea typeface="Times New Roman"/>
                          <a:cs typeface="B Titr" pitchFamily="2" charset="-78"/>
                        </a:rPr>
                        <a:t>۱۱</a:t>
                      </a:r>
                      <a:endParaRPr lang="en-US" sz="2400" dirty="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2400" dirty="0">
                          <a:latin typeface="Tahoma"/>
                          <a:ea typeface="Times New Roman"/>
                          <a:cs typeface="B Titr" pitchFamily="2" charset="-78"/>
                        </a:rPr>
                        <a:t>۷</a:t>
                      </a:r>
                      <a:r>
                        <a:rPr lang="ar-SA" sz="2400" dirty="0">
                          <a:latin typeface="Calibri"/>
                          <a:ea typeface="Times New Roman"/>
                          <a:cs typeface="B Titr" pitchFamily="2" charset="-78"/>
                        </a:rPr>
                        <a:t>٬</a:t>
                      </a:r>
                      <a:r>
                        <a:rPr lang="fa-IR" sz="2400" dirty="0">
                          <a:latin typeface="Tahoma"/>
                          <a:ea typeface="Times New Roman"/>
                          <a:cs typeface="B Titr" pitchFamily="2" charset="-78"/>
                        </a:rPr>
                        <a:t>۶۹۷</a:t>
                      </a:r>
                      <a:r>
                        <a:rPr lang="ar-SA" sz="2400" dirty="0">
                          <a:latin typeface="Calibri"/>
                          <a:ea typeface="Times New Roman"/>
                          <a:cs typeface="B Titr" pitchFamily="2" charset="-78"/>
                        </a:rPr>
                        <a:t>٬</a:t>
                      </a:r>
                      <a:r>
                        <a:rPr lang="fa-IR" sz="2400" dirty="0">
                          <a:latin typeface="Tahoma"/>
                          <a:ea typeface="Times New Roman"/>
                          <a:cs typeface="B Titr" pitchFamily="2" charset="-78"/>
                        </a:rPr>
                        <a:t>۶۰۰</a:t>
                      </a:r>
                      <a:endParaRPr lang="en-US" sz="2400" dirty="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2400" b="1" u="none" strike="noStrike" dirty="0" smtClean="0">
                          <a:latin typeface="Tahoma"/>
                          <a:ea typeface="Times New Roman"/>
                          <a:cs typeface="B Titr" pitchFamily="2" charset="-78"/>
                        </a:rPr>
                        <a:t>اسرائیل </a:t>
                      </a:r>
                      <a:endParaRPr lang="en-US" sz="2400" dirty="0">
                        <a:latin typeface="Calibri"/>
                        <a:ea typeface="Calibri"/>
                        <a:cs typeface="B Titr" pitchFamily="2" charset="-78"/>
                      </a:endParaRPr>
                    </a:p>
                  </a:txBody>
                  <a:tcPr marL="66726" marR="667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Slide Number Placeholder 4"/>
          <p:cNvSpPr>
            <a:spLocks noGrp="1"/>
          </p:cNvSpPr>
          <p:nvPr>
            <p:ph type="sldNum" sz="quarter" idx="12"/>
          </p:nvPr>
        </p:nvSpPr>
        <p:spPr/>
        <p:txBody>
          <a:bodyPr/>
          <a:lstStyle/>
          <a:p>
            <a:fld id="{D6F87340-247A-40A5-886A-A9EE7B069482}" type="slidenum">
              <a:rPr lang="en-US" smtClean="0"/>
              <a:pPr/>
              <a:t>23</a:t>
            </a:fld>
            <a:endParaRPr lang="en-US"/>
          </a:p>
        </p:txBody>
      </p:sp>
      <p:sp>
        <p:nvSpPr>
          <p:cNvPr id="8" name="Title 1"/>
          <p:cNvSpPr txBox="1">
            <a:spLocks/>
          </p:cNvSpPr>
          <p:nvPr/>
        </p:nvSpPr>
        <p:spPr>
          <a:xfrm>
            <a:off x="2212256" y="102476"/>
            <a:ext cx="4719488" cy="725106"/>
          </a:xfrm>
          <a:prstGeom prst="roundRect">
            <a:avLst>
              <a:gd name="adj" fmla="val 50000"/>
            </a:avLst>
          </a:prstGeom>
          <a:ln/>
        </p:spPr>
        <p:style>
          <a:lnRef idx="2">
            <a:schemeClr val="accent3"/>
          </a:lnRef>
          <a:fillRef idx="1">
            <a:schemeClr val="lt1"/>
          </a:fillRef>
          <a:effectRef idx="0">
            <a:schemeClr val="accent3"/>
          </a:effectRef>
          <a:fontRef idx="minor">
            <a:schemeClr val="dk1"/>
          </a:fontRef>
        </p:style>
        <p:txBody>
          <a:bodyPr vert="horz" lIns="91440" tIns="45720" rIns="91440" bIns="45720" rtlCol="0" anchor="ctr">
            <a:normAutofit fontScale="47500" lnSpcReduction="20000"/>
          </a:bodyPr>
          <a:lstStyle/>
          <a:p>
            <a:pPr lvl="0" algn="ctr" rtl="0">
              <a:spcBef>
                <a:spcPct val="0"/>
              </a:spcBef>
              <a:defRPr/>
            </a:pPr>
            <a:r>
              <a:rPr lang="fa-IR" sz="4400" dirty="0">
                <a:solidFill>
                  <a:srgbClr val="920000"/>
                </a:solidFill>
                <a:cs typeface="B Titr" pitchFamily="2" charset="-78"/>
              </a:rPr>
              <a:t>پر جمعيت‌ترين كشورها و سهم از جمعيت دنيا</a:t>
            </a:r>
            <a:endParaRPr kumimoji="0" lang="en-US" sz="3100" b="0" i="0" u="none" strike="noStrike" kern="1200" cap="none" spc="0" normalizeH="0" baseline="0" noProof="0" dirty="0">
              <a:ln>
                <a:noFill/>
              </a:ln>
              <a:solidFill>
                <a:srgbClr val="920000"/>
              </a:solidFill>
              <a:effectLst/>
              <a:uLnTx/>
              <a:uFillTx/>
              <a:latin typeface="+mn-lt"/>
              <a:ea typeface="+mn-ea"/>
              <a:cs typeface="B Titr" pitchFamily="2" charset="-78"/>
            </a:endParaRPr>
          </a:p>
        </p:txBody>
      </p:sp>
    </p:spTree>
    <p:extLst>
      <p:ext uri="{BB962C8B-B14F-4D97-AF65-F5344CB8AC3E}">
        <p14:creationId xmlns:p14="http://schemas.microsoft.com/office/powerpoint/2010/main" val="1865634320"/>
      </p:ext>
    </p:extLst>
  </p:cSld>
  <p:clrMapOvr>
    <a:masterClrMapping/>
  </p:clrMapOvr>
  <p:transition spd="slow">
    <p:pull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aphicFrame>
        <p:nvGraphicFramePr>
          <p:cNvPr id="6" name="Content Placeholder 5"/>
          <p:cNvGraphicFramePr>
            <a:graphicFrameLocks noGrp="1"/>
          </p:cNvGraphicFramePr>
          <p:nvPr>
            <p:ph sz="half" idx="2"/>
            <p:extLst>
              <p:ext uri="{D42A27DB-BD31-4B8C-83A1-F6EECF244321}">
                <p14:modId xmlns:p14="http://schemas.microsoft.com/office/powerpoint/2010/main" val="3128050980"/>
              </p:ext>
            </p:extLst>
          </p:nvPr>
        </p:nvGraphicFramePr>
        <p:xfrm>
          <a:off x="76200" y="980727"/>
          <a:ext cx="8915400" cy="5514698"/>
        </p:xfrm>
        <a:graphic>
          <a:graphicData uri="http://schemas.openxmlformats.org/drawingml/2006/table">
            <a:tbl>
              <a:tblPr firstRow="1" bandRow="1">
                <a:tableStyleId>{5C22544A-7EE6-4342-B048-85BDC9FD1C3A}</a:tableStyleId>
              </a:tblPr>
              <a:tblGrid>
                <a:gridCol w="1143000"/>
                <a:gridCol w="1143000"/>
                <a:gridCol w="990600"/>
                <a:gridCol w="1447800"/>
                <a:gridCol w="1600200"/>
                <a:gridCol w="1752600"/>
                <a:gridCol w="838200"/>
              </a:tblGrid>
              <a:tr h="684380">
                <a:tc>
                  <a:txBody>
                    <a:bodyPr/>
                    <a:lstStyle/>
                    <a:p>
                      <a:pPr marL="0" marR="0" algn="ctr" rtl="1">
                        <a:lnSpc>
                          <a:spcPct val="115000"/>
                        </a:lnSpc>
                        <a:spcBef>
                          <a:spcPts val="0"/>
                        </a:spcBef>
                        <a:spcAft>
                          <a:spcPts val="0"/>
                        </a:spcAft>
                      </a:pPr>
                      <a:r>
                        <a:rPr lang="ar-SA" sz="1800" b="1" dirty="0">
                          <a:latin typeface="Tahoma"/>
                          <a:ea typeface="Times New Roman"/>
                          <a:cs typeface="B Titr" pitchFamily="2" charset="-78"/>
                        </a:rPr>
                        <a:t>تاریخ محاسبه</a:t>
                      </a:r>
                      <a:endParaRPr lang="en-US" sz="1800" dirty="0">
                        <a:latin typeface="Calibri"/>
                        <a:ea typeface="Calibri"/>
                        <a:cs typeface="B Titr"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1800" b="1">
                          <a:latin typeface="Tahoma"/>
                          <a:ea typeface="Times New Roman"/>
                          <a:cs typeface="B Titr" pitchFamily="2" charset="-78"/>
                        </a:rPr>
                        <a:t>تراکم</a:t>
                      </a:r>
                      <a:r>
                        <a:rPr lang="en-US" sz="1800" b="1">
                          <a:latin typeface="Tahoma"/>
                          <a:ea typeface="Times New Roman"/>
                          <a:cs typeface="B Titr" pitchFamily="2" charset="-78"/>
                        </a:rPr>
                        <a:t/>
                      </a:r>
                      <a:br>
                        <a:rPr lang="en-US" sz="1800" b="1">
                          <a:latin typeface="Tahoma"/>
                          <a:ea typeface="Times New Roman"/>
                          <a:cs typeface="B Titr" pitchFamily="2" charset="-78"/>
                        </a:rPr>
                      </a:br>
                      <a:r>
                        <a:rPr lang="ar-SA" sz="1800" b="1" baseline="30000">
                          <a:latin typeface="Tahoma"/>
                          <a:ea typeface="Times New Roman"/>
                          <a:cs typeface="B Titr" pitchFamily="2" charset="-78"/>
                        </a:rPr>
                        <a:t>2</a:t>
                      </a:r>
                      <a:r>
                        <a:rPr lang="ar-SA" sz="1800" b="1">
                          <a:latin typeface="Tahoma"/>
                          <a:ea typeface="Times New Roman"/>
                          <a:cs typeface="B Titr" pitchFamily="2" charset="-78"/>
                        </a:rPr>
                        <a:t>(</a:t>
                      </a:r>
                      <a:r>
                        <a:rPr lang="en-US" sz="1800" b="1">
                          <a:latin typeface="Tahoma"/>
                          <a:ea typeface="Times New Roman"/>
                          <a:cs typeface="B Titr" pitchFamily="2" charset="-78"/>
                        </a:rPr>
                        <a:t>mi</a:t>
                      </a:r>
                      <a:r>
                        <a:rPr lang="fa-IR" sz="1800" b="1">
                          <a:latin typeface="Tahoma"/>
                          <a:ea typeface="Times New Roman"/>
                          <a:cs typeface="B Titr" pitchFamily="2" charset="-78"/>
                        </a:rPr>
                        <a:t>)</a:t>
                      </a:r>
                      <a:endParaRPr lang="en-US" sz="180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1800" b="1">
                          <a:latin typeface="Tahoma"/>
                          <a:ea typeface="Times New Roman"/>
                          <a:cs typeface="B Titr" pitchFamily="2" charset="-78"/>
                        </a:rPr>
                        <a:t>تراکم</a:t>
                      </a:r>
                      <a:r>
                        <a:rPr lang="en-US" sz="1800" b="1">
                          <a:latin typeface="Tahoma"/>
                          <a:ea typeface="Times New Roman"/>
                          <a:cs typeface="B Titr" pitchFamily="2" charset="-78"/>
                        </a:rPr>
                        <a:t/>
                      </a:r>
                      <a:br>
                        <a:rPr lang="en-US" sz="1800" b="1">
                          <a:latin typeface="Tahoma"/>
                          <a:ea typeface="Times New Roman"/>
                          <a:cs typeface="B Titr" pitchFamily="2" charset="-78"/>
                        </a:rPr>
                      </a:br>
                      <a:r>
                        <a:rPr lang="fa-IR" sz="1800" b="1" baseline="30000">
                          <a:latin typeface="Tahoma"/>
                          <a:ea typeface="Times New Roman"/>
                          <a:cs typeface="B Titr" pitchFamily="2" charset="-78"/>
                        </a:rPr>
                        <a:t>2</a:t>
                      </a:r>
                      <a:r>
                        <a:rPr lang="ar-SA" sz="1800" b="1">
                          <a:latin typeface="Tahoma"/>
                          <a:ea typeface="Times New Roman"/>
                          <a:cs typeface="B Titr" pitchFamily="2" charset="-78"/>
                        </a:rPr>
                        <a:t>(</a:t>
                      </a:r>
                      <a:r>
                        <a:rPr lang="en-US" sz="1800" b="1">
                          <a:latin typeface="Tahoma"/>
                          <a:ea typeface="Times New Roman"/>
                          <a:cs typeface="B Titr" pitchFamily="2" charset="-78"/>
                        </a:rPr>
                        <a:t>km</a:t>
                      </a:r>
                      <a:r>
                        <a:rPr lang="fa-IR" sz="1800" b="1">
                          <a:latin typeface="Tahoma"/>
                          <a:ea typeface="Times New Roman"/>
                          <a:cs typeface="B Titr" pitchFamily="2" charset="-78"/>
                        </a:rPr>
                        <a:t>)</a:t>
                      </a:r>
                      <a:endParaRPr lang="en-US" sz="180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1800" b="1">
                          <a:latin typeface="Tahoma"/>
                          <a:ea typeface="Times New Roman"/>
                          <a:cs typeface="B Titr" pitchFamily="2" charset="-78"/>
                        </a:rPr>
                        <a:t>منطقه</a:t>
                      </a:r>
                      <a:r>
                        <a:rPr lang="en-US" sz="1800" b="1">
                          <a:latin typeface="Tahoma"/>
                          <a:ea typeface="Times New Roman"/>
                          <a:cs typeface="B Titr" pitchFamily="2" charset="-78"/>
                        </a:rPr>
                        <a:t/>
                      </a:r>
                      <a:br>
                        <a:rPr lang="en-US" sz="1800" b="1">
                          <a:latin typeface="Tahoma"/>
                          <a:ea typeface="Times New Roman"/>
                          <a:cs typeface="B Titr" pitchFamily="2" charset="-78"/>
                        </a:rPr>
                      </a:br>
                      <a:r>
                        <a:rPr lang="ar-SA" sz="1800" b="1" baseline="30000">
                          <a:latin typeface="Tahoma"/>
                          <a:ea typeface="Times New Roman"/>
                          <a:cs typeface="B Titr" pitchFamily="2" charset="-78"/>
                        </a:rPr>
                        <a:t>2</a:t>
                      </a:r>
                      <a:r>
                        <a:rPr lang="ar-SA" sz="1800" b="1">
                          <a:latin typeface="Tahoma"/>
                          <a:ea typeface="Times New Roman"/>
                          <a:cs typeface="B Titr" pitchFamily="2" charset="-78"/>
                        </a:rPr>
                        <a:t>(</a:t>
                      </a:r>
                      <a:r>
                        <a:rPr lang="en-US" sz="1800" b="1">
                          <a:latin typeface="Tahoma"/>
                          <a:ea typeface="Times New Roman"/>
                          <a:cs typeface="B Titr" pitchFamily="2" charset="-78"/>
                        </a:rPr>
                        <a:t>mi</a:t>
                      </a:r>
                      <a:r>
                        <a:rPr lang="fa-IR" sz="1800" b="1">
                          <a:latin typeface="Tahoma"/>
                          <a:ea typeface="Times New Roman"/>
                          <a:cs typeface="B Titr" pitchFamily="2" charset="-78"/>
                        </a:rPr>
                        <a:t>)</a:t>
                      </a:r>
                      <a:endParaRPr lang="en-US" sz="180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1800" b="1" dirty="0">
                          <a:latin typeface="Tahoma"/>
                          <a:ea typeface="Times New Roman"/>
                          <a:cs typeface="B Titr" pitchFamily="2" charset="-78"/>
                        </a:rPr>
                        <a:t>منطقه</a:t>
                      </a:r>
                      <a:r>
                        <a:rPr lang="en-US" sz="1800" b="1" dirty="0">
                          <a:latin typeface="Tahoma"/>
                          <a:ea typeface="Times New Roman"/>
                          <a:cs typeface="B Titr" pitchFamily="2" charset="-78"/>
                        </a:rPr>
                        <a:t/>
                      </a:r>
                      <a:br>
                        <a:rPr lang="en-US" sz="1800" b="1" dirty="0">
                          <a:latin typeface="Tahoma"/>
                          <a:ea typeface="Times New Roman"/>
                          <a:cs typeface="B Titr" pitchFamily="2" charset="-78"/>
                        </a:rPr>
                      </a:br>
                      <a:r>
                        <a:rPr lang="ar-SA" sz="1800" b="1" baseline="30000" dirty="0">
                          <a:latin typeface="Tahoma"/>
                          <a:ea typeface="Times New Roman"/>
                          <a:cs typeface="B Titr" pitchFamily="2" charset="-78"/>
                        </a:rPr>
                        <a:t>2</a:t>
                      </a:r>
                      <a:r>
                        <a:rPr lang="ar-SA" sz="1800" b="1" dirty="0">
                          <a:latin typeface="Tahoma"/>
                          <a:ea typeface="Times New Roman"/>
                          <a:cs typeface="B Titr" pitchFamily="2" charset="-78"/>
                        </a:rPr>
                        <a:t>(</a:t>
                      </a:r>
                      <a:r>
                        <a:rPr lang="en-US" sz="1800" b="1" dirty="0">
                          <a:latin typeface="Tahoma"/>
                          <a:ea typeface="Times New Roman"/>
                          <a:cs typeface="B Titr" pitchFamily="2" charset="-78"/>
                        </a:rPr>
                        <a:t>km</a:t>
                      </a:r>
                      <a:r>
                        <a:rPr lang="fa-IR" sz="1800" b="1" dirty="0">
                          <a:latin typeface="Tahoma"/>
                          <a:ea typeface="Times New Roman"/>
                          <a:cs typeface="B Titr" pitchFamily="2" charset="-78"/>
                        </a:rPr>
                        <a:t>)</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1800" b="1" dirty="0">
                          <a:latin typeface="Tahoma"/>
                          <a:ea typeface="Times New Roman"/>
                          <a:cs typeface="B Titr" pitchFamily="2" charset="-78"/>
                        </a:rPr>
                        <a:t>جمعیت</a:t>
                      </a:r>
                      <a:endParaRPr lang="en-US" sz="1800" dirty="0">
                        <a:latin typeface="Calibri"/>
                        <a:ea typeface="Calibri"/>
                        <a:cs typeface="B Titr"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sz="1800" dirty="0" smtClean="0">
                          <a:cs typeface="B Titr" pitchFamily="2" charset="-78"/>
                        </a:rPr>
                        <a:t>کشور </a:t>
                      </a:r>
                      <a:endParaRPr lang="en-US" sz="1800" dirty="0">
                        <a:cs typeface="B Titr"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93412">
                <a:tc>
                  <a:txBody>
                    <a:bodyPr/>
                    <a:lstStyle/>
                    <a:p>
                      <a:pPr marL="0" marR="0" algn="ctr" rtl="1">
                        <a:lnSpc>
                          <a:spcPct val="150000"/>
                        </a:lnSpc>
                        <a:spcBef>
                          <a:spcPts val="0"/>
                        </a:spcBef>
                        <a:spcAft>
                          <a:spcPts val="0"/>
                        </a:spcAft>
                      </a:pPr>
                      <a:r>
                        <a:rPr lang="ar-SA" sz="1250" b="1" dirty="0">
                          <a:latin typeface="Tahoma"/>
                          <a:ea typeface="Times New Roman"/>
                          <a:cs typeface="B Titr" pitchFamily="2" charset="-78"/>
                        </a:rPr>
                        <a:t>سپتامبر </a:t>
                      </a:r>
                      <a:r>
                        <a:rPr lang="fa-IR" sz="1250" b="1" dirty="0">
                          <a:latin typeface="Tahoma"/>
                          <a:ea typeface="Times New Roman"/>
                          <a:cs typeface="B Titr" pitchFamily="2" charset="-78"/>
                        </a:rPr>
                        <a:t>۷, ۲۰۱۲</a:t>
                      </a:r>
                      <a:endParaRPr lang="en-US" sz="1100" b="1"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800">
                          <a:latin typeface="Tahoma"/>
                          <a:ea typeface="Times New Roman"/>
                          <a:cs typeface="B Titr" pitchFamily="2" charset="-78"/>
                        </a:rPr>
                        <a:t>۳۶۳</a:t>
                      </a:r>
                      <a:endParaRPr lang="en-US" sz="180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800">
                          <a:latin typeface="Tahoma"/>
                          <a:ea typeface="Times New Roman"/>
                          <a:cs typeface="B Titr" pitchFamily="2" charset="-78"/>
                        </a:rPr>
                        <a:t>۱۴۰</a:t>
                      </a:r>
                      <a:endParaRPr lang="en-US" sz="180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rtl="1">
                        <a:lnSpc>
                          <a:spcPct val="150000"/>
                        </a:lnSpc>
                        <a:spcBef>
                          <a:spcPts val="0"/>
                        </a:spcBef>
                        <a:spcAft>
                          <a:spcPts val="0"/>
                        </a:spcAft>
                      </a:pPr>
                      <a:r>
                        <a:rPr lang="fa-IR" sz="1800">
                          <a:latin typeface="Tahoma"/>
                          <a:ea typeface="Times New Roman"/>
                          <a:cs typeface="B Titr" pitchFamily="2" charset="-78"/>
                        </a:rPr>
                        <a:t>۳</a:t>
                      </a:r>
                      <a:r>
                        <a:rPr lang="ar-SA" sz="1800">
                          <a:latin typeface="Calibri"/>
                          <a:ea typeface="Times New Roman"/>
                          <a:cs typeface="B Titr" pitchFamily="2" charset="-78"/>
                        </a:rPr>
                        <a:t>٬</a:t>
                      </a:r>
                      <a:r>
                        <a:rPr lang="fa-IR" sz="1800">
                          <a:latin typeface="Tahoma"/>
                          <a:ea typeface="Times New Roman"/>
                          <a:cs typeface="B Titr" pitchFamily="2" charset="-78"/>
                        </a:rPr>
                        <a:t>۷۲۲</a:t>
                      </a:r>
                      <a:r>
                        <a:rPr lang="ar-SA" sz="1800">
                          <a:latin typeface="Calibri"/>
                          <a:ea typeface="Times New Roman"/>
                          <a:cs typeface="B Titr" pitchFamily="2" charset="-78"/>
                        </a:rPr>
                        <a:t>٬</a:t>
                      </a:r>
                      <a:r>
                        <a:rPr lang="fa-IR" sz="1800">
                          <a:latin typeface="Tahoma"/>
                          <a:ea typeface="Times New Roman"/>
                          <a:cs typeface="B Titr" pitchFamily="2" charset="-78"/>
                        </a:rPr>
                        <a:t>۳۴۲</a:t>
                      </a:r>
                      <a:endParaRPr lang="en-US" sz="180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800" dirty="0">
                          <a:latin typeface="Tahoma"/>
                          <a:ea typeface="Times New Roman"/>
                          <a:cs typeface="B Titr" pitchFamily="2" charset="-78"/>
                        </a:rPr>
                        <a:t>۹</a:t>
                      </a:r>
                      <a:r>
                        <a:rPr lang="ar-SA" sz="1800" dirty="0">
                          <a:latin typeface="Calibri"/>
                          <a:ea typeface="Times New Roman"/>
                          <a:cs typeface="B Titr" pitchFamily="2" charset="-78"/>
                        </a:rPr>
                        <a:t>٬</a:t>
                      </a:r>
                      <a:r>
                        <a:rPr lang="fa-IR" sz="1800" dirty="0">
                          <a:latin typeface="Tahoma"/>
                          <a:ea typeface="Times New Roman"/>
                          <a:cs typeface="B Titr" pitchFamily="2" charset="-78"/>
                        </a:rPr>
                        <a:t>۶۴۰</a:t>
                      </a:r>
                      <a:r>
                        <a:rPr lang="ar-SA" sz="1800" dirty="0">
                          <a:latin typeface="Calibri"/>
                          <a:ea typeface="Times New Roman"/>
                          <a:cs typeface="B Titr" pitchFamily="2" charset="-78"/>
                        </a:rPr>
                        <a:t>٬</a:t>
                      </a:r>
                      <a:r>
                        <a:rPr lang="fa-IR" sz="1800" dirty="0">
                          <a:latin typeface="Tahoma"/>
                          <a:ea typeface="Times New Roman"/>
                          <a:cs typeface="B Titr" pitchFamily="2" charset="-78"/>
                        </a:rPr>
                        <a:t>۸۲۱</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800">
                          <a:latin typeface="Tahoma"/>
                          <a:ea typeface="Times New Roman"/>
                          <a:cs typeface="B Titr" pitchFamily="2" charset="-78"/>
                        </a:rPr>
                        <a:t>۱</a:t>
                      </a:r>
                      <a:r>
                        <a:rPr lang="ar-SA" sz="1800">
                          <a:latin typeface="Calibri"/>
                          <a:ea typeface="Times New Roman"/>
                          <a:cs typeface="B Titr" pitchFamily="2" charset="-78"/>
                        </a:rPr>
                        <a:t>٬</a:t>
                      </a:r>
                      <a:r>
                        <a:rPr lang="fa-IR" sz="1800">
                          <a:latin typeface="Tahoma"/>
                          <a:ea typeface="Times New Roman"/>
                          <a:cs typeface="B Titr" pitchFamily="2" charset="-78"/>
                        </a:rPr>
                        <a:t>۳۵۳</a:t>
                      </a:r>
                      <a:r>
                        <a:rPr lang="ar-SA" sz="1800">
                          <a:latin typeface="Calibri"/>
                          <a:ea typeface="Times New Roman"/>
                          <a:cs typeface="B Titr" pitchFamily="2" charset="-78"/>
                        </a:rPr>
                        <a:t>٬</a:t>
                      </a:r>
                      <a:r>
                        <a:rPr lang="fa-IR" sz="1800">
                          <a:latin typeface="Tahoma"/>
                          <a:ea typeface="Times New Roman"/>
                          <a:cs typeface="B Titr" pitchFamily="2" charset="-78"/>
                        </a:rPr>
                        <a:t>۵۲۰</a:t>
                      </a:r>
                      <a:r>
                        <a:rPr lang="ar-SA" sz="1800">
                          <a:latin typeface="Calibri"/>
                          <a:ea typeface="Times New Roman"/>
                          <a:cs typeface="B Titr" pitchFamily="2" charset="-78"/>
                        </a:rPr>
                        <a:t>٬</a:t>
                      </a:r>
                      <a:r>
                        <a:rPr lang="fa-IR" sz="1800">
                          <a:latin typeface="Tahoma"/>
                          <a:ea typeface="Times New Roman"/>
                          <a:cs typeface="B Titr" pitchFamily="2" charset="-78"/>
                        </a:rPr>
                        <a:t>۰۰۰</a:t>
                      </a:r>
                      <a:endParaRPr lang="en-US" sz="1800">
                        <a:latin typeface="Calibri"/>
                        <a:ea typeface="Calibri"/>
                        <a:cs typeface="B Titr"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1800" dirty="0">
                          <a:latin typeface="Calibri"/>
                          <a:ea typeface="Calibri"/>
                          <a:cs typeface="B Titr" pitchFamily="2" charset="-78"/>
                        </a:rPr>
                        <a:t>چين</a:t>
                      </a:r>
                      <a:endParaRPr lang="en-US" sz="1800" dirty="0">
                        <a:latin typeface="Calibri"/>
                        <a:ea typeface="Calibri"/>
                        <a:cs typeface="B Titr"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93412">
                <a:tc>
                  <a:txBody>
                    <a:bodyPr/>
                    <a:lstStyle/>
                    <a:p>
                      <a:pPr marL="0" marR="0" algn="ctr" rtl="1">
                        <a:lnSpc>
                          <a:spcPct val="150000"/>
                        </a:lnSpc>
                        <a:spcBef>
                          <a:spcPts val="0"/>
                        </a:spcBef>
                        <a:spcAft>
                          <a:spcPts val="0"/>
                        </a:spcAft>
                      </a:pPr>
                      <a:r>
                        <a:rPr lang="en-US" sz="1250" b="1" dirty="0">
                          <a:latin typeface="Tahoma"/>
                          <a:ea typeface="Times New Roman"/>
                          <a:cs typeface="B Lotus"/>
                        </a:rPr>
                        <a:t>March 1, 2011</a:t>
                      </a:r>
                      <a:endParaRPr lang="en-US" sz="1100" b="1" dirty="0">
                        <a:latin typeface="Calibri"/>
                        <a:ea typeface="Calibri"/>
                        <a:cs typeface="Arial"/>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800" dirty="0">
                          <a:latin typeface="Tahoma"/>
                          <a:ea typeface="Times New Roman"/>
                          <a:cs typeface="B Titr" pitchFamily="2" charset="-78"/>
                        </a:rPr>
                        <a:t>۹۵۳</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800">
                          <a:latin typeface="Tahoma"/>
                          <a:ea typeface="Times New Roman"/>
                          <a:cs typeface="B Titr" pitchFamily="2" charset="-78"/>
                        </a:rPr>
                        <a:t>۳۶۸</a:t>
                      </a:r>
                      <a:endParaRPr lang="en-US" sz="180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rtl="1">
                        <a:lnSpc>
                          <a:spcPct val="150000"/>
                        </a:lnSpc>
                        <a:spcBef>
                          <a:spcPts val="0"/>
                        </a:spcBef>
                        <a:spcAft>
                          <a:spcPts val="0"/>
                        </a:spcAft>
                      </a:pPr>
                      <a:r>
                        <a:rPr lang="fa-IR" sz="1800">
                          <a:latin typeface="Tahoma"/>
                          <a:ea typeface="Times New Roman"/>
                          <a:cs typeface="B Titr" pitchFamily="2" charset="-78"/>
                        </a:rPr>
                        <a:t>۱</a:t>
                      </a:r>
                      <a:r>
                        <a:rPr lang="ar-SA" sz="1800">
                          <a:latin typeface="Calibri"/>
                          <a:ea typeface="Times New Roman"/>
                          <a:cs typeface="B Titr" pitchFamily="2" charset="-78"/>
                        </a:rPr>
                        <a:t>٬</a:t>
                      </a:r>
                      <a:r>
                        <a:rPr lang="fa-IR" sz="1800">
                          <a:latin typeface="Tahoma"/>
                          <a:ea typeface="Times New Roman"/>
                          <a:cs typeface="B Titr" pitchFamily="2" charset="-78"/>
                        </a:rPr>
                        <a:t>۲۶۹</a:t>
                      </a:r>
                      <a:r>
                        <a:rPr lang="ar-SA" sz="1800">
                          <a:latin typeface="Calibri"/>
                          <a:ea typeface="Times New Roman"/>
                          <a:cs typeface="B Titr" pitchFamily="2" charset="-78"/>
                        </a:rPr>
                        <a:t>٬</a:t>
                      </a:r>
                      <a:r>
                        <a:rPr lang="fa-IR" sz="1800">
                          <a:latin typeface="Tahoma"/>
                          <a:ea typeface="Times New Roman"/>
                          <a:cs typeface="B Titr" pitchFamily="2" charset="-78"/>
                        </a:rPr>
                        <a:t>۲۱۰</a:t>
                      </a:r>
                      <a:endParaRPr lang="en-US" sz="180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800" dirty="0">
                          <a:latin typeface="Tahoma"/>
                          <a:ea typeface="Times New Roman"/>
                          <a:cs typeface="B Titr" pitchFamily="2" charset="-78"/>
                        </a:rPr>
                        <a:t>۳</a:t>
                      </a:r>
                      <a:r>
                        <a:rPr lang="ar-SA" sz="1800" dirty="0">
                          <a:latin typeface="Calibri"/>
                          <a:ea typeface="Times New Roman"/>
                          <a:cs typeface="B Titr" pitchFamily="2" charset="-78"/>
                        </a:rPr>
                        <a:t>٬</a:t>
                      </a:r>
                      <a:r>
                        <a:rPr lang="fa-IR" sz="1800" dirty="0">
                          <a:latin typeface="Tahoma"/>
                          <a:ea typeface="Times New Roman"/>
                          <a:cs typeface="B Titr" pitchFamily="2" charset="-78"/>
                        </a:rPr>
                        <a:t>۲۸۷</a:t>
                      </a:r>
                      <a:r>
                        <a:rPr lang="ar-SA" sz="1800" dirty="0">
                          <a:latin typeface="Calibri"/>
                          <a:ea typeface="Times New Roman"/>
                          <a:cs typeface="B Titr" pitchFamily="2" charset="-78"/>
                        </a:rPr>
                        <a:t>٬</a:t>
                      </a:r>
                      <a:r>
                        <a:rPr lang="fa-IR" sz="1800" dirty="0">
                          <a:latin typeface="Tahoma"/>
                          <a:ea typeface="Times New Roman"/>
                          <a:cs typeface="B Titr" pitchFamily="2" charset="-78"/>
                        </a:rPr>
                        <a:t>۲۴۰</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800" dirty="0">
                          <a:latin typeface="Tahoma"/>
                          <a:ea typeface="Times New Roman"/>
                          <a:cs typeface="B Titr" pitchFamily="2" charset="-78"/>
                        </a:rPr>
                        <a:t>۱</a:t>
                      </a:r>
                      <a:r>
                        <a:rPr lang="ar-SA" sz="1800" dirty="0">
                          <a:latin typeface="Calibri"/>
                          <a:ea typeface="Times New Roman"/>
                          <a:cs typeface="B Titr" pitchFamily="2" charset="-78"/>
                        </a:rPr>
                        <a:t>٬</a:t>
                      </a:r>
                      <a:r>
                        <a:rPr lang="fa-IR" sz="1800" dirty="0">
                          <a:latin typeface="Tahoma"/>
                          <a:ea typeface="Times New Roman"/>
                          <a:cs typeface="B Titr" pitchFamily="2" charset="-78"/>
                        </a:rPr>
                        <a:t>۲۱۹</a:t>
                      </a:r>
                      <a:r>
                        <a:rPr lang="ar-SA" sz="1800" dirty="0">
                          <a:latin typeface="Calibri"/>
                          <a:ea typeface="Times New Roman"/>
                          <a:cs typeface="B Titr" pitchFamily="2" charset="-78"/>
                        </a:rPr>
                        <a:t>٬</a:t>
                      </a:r>
                      <a:r>
                        <a:rPr lang="fa-IR" sz="1800" dirty="0">
                          <a:latin typeface="Tahoma"/>
                          <a:ea typeface="Times New Roman"/>
                          <a:cs typeface="B Titr" pitchFamily="2" charset="-78"/>
                        </a:rPr>
                        <a:t>۳۷۰</a:t>
                      </a:r>
                      <a:r>
                        <a:rPr lang="ar-SA" sz="1800" dirty="0">
                          <a:latin typeface="Calibri"/>
                          <a:ea typeface="Times New Roman"/>
                          <a:cs typeface="B Titr" pitchFamily="2" charset="-78"/>
                        </a:rPr>
                        <a:t>٬</a:t>
                      </a:r>
                      <a:r>
                        <a:rPr lang="fa-IR" sz="1800" dirty="0">
                          <a:latin typeface="Tahoma"/>
                          <a:ea typeface="Times New Roman"/>
                          <a:cs typeface="B Titr" pitchFamily="2" charset="-78"/>
                        </a:rPr>
                        <a:t>۰۰۰</a:t>
                      </a:r>
                      <a:endParaRPr lang="en-US" sz="1800" dirty="0">
                        <a:latin typeface="Calibri"/>
                        <a:ea typeface="Calibri"/>
                        <a:cs typeface="B Titr"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1800" b="1" dirty="0">
                          <a:latin typeface="Tahoma"/>
                          <a:ea typeface="Times New Roman"/>
                          <a:cs typeface="B Titr" pitchFamily="2" charset="-78"/>
                        </a:rPr>
                        <a:t>هند </a:t>
                      </a:r>
                      <a:endParaRPr lang="en-US" sz="1800" dirty="0">
                        <a:latin typeface="Calibri"/>
                        <a:ea typeface="Calibri"/>
                        <a:cs typeface="B Titr"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01502">
                <a:tc>
                  <a:txBody>
                    <a:bodyPr/>
                    <a:lstStyle/>
                    <a:p>
                      <a:pPr marL="0" marR="0" algn="ctr" rtl="1">
                        <a:lnSpc>
                          <a:spcPct val="150000"/>
                        </a:lnSpc>
                        <a:spcBef>
                          <a:spcPts val="0"/>
                        </a:spcBef>
                        <a:spcAft>
                          <a:spcPts val="0"/>
                        </a:spcAft>
                      </a:pPr>
                      <a:r>
                        <a:rPr lang="ar-SA" sz="1250" b="1" dirty="0">
                          <a:latin typeface="Tahoma"/>
                          <a:ea typeface="Times New Roman"/>
                          <a:cs typeface="B Titr" pitchFamily="2" charset="-78"/>
                        </a:rPr>
                        <a:t>سپتامبر </a:t>
                      </a:r>
                      <a:r>
                        <a:rPr lang="fa-IR" sz="1250" b="1" dirty="0">
                          <a:latin typeface="Tahoma"/>
                          <a:ea typeface="Times New Roman"/>
                          <a:cs typeface="B Titr" pitchFamily="2" charset="-78"/>
                        </a:rPr>
                        <a:t>۷, ۲۰۱۲</a:t>
                      </a:r>
                      <a:endParaRPr lang="en-US" sz="1100" b="1"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800">
                          <a:latin typeface="Tahoma"/>
                          <a:ea typeface="Times New Roman"/>
                          <a:cs typeface="B Titr" pitchFamily="2" charset="-78"/>
                        </a:rPr>
                        <a:t>۸۳</a:t>
                      </a:r>
                      <a:endParaRPr lang="en-US" sz="180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800">
                          <a:latin typeface="Tahoma"/>
                          <a:ea typeface="Times New Roman"/>
                          <a:cs typeface="B Titr" pitchFamily="2" charset="-78"/>
                        </a:rPr>
                        <a:t>۳۲</a:t>
                      </a:r>
                      <a:endParaRPr lang="en-US" sz="180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rtl="1">
                        <a:lnSpc>
                          <a:spcPct val="150000"/>
                        </a:lnSpc>
                        <a:spcBef>
                          <a:spcPts val="0"/>
                        </a:spcBef>
                        <a:spcAft>
                          <a:spcPts val="0"/>
                        </a:spcAft>
                      </a:pPr>
                      <a:r>
                        <a:rPr lang="fa-IR" sz="1800">
                          <a:latin typeface="Tahoma"/>
                          <a:ea typeface="Times New Roman"/>
                          <a:cs typeface="B Titr" pitchFamily="2" charset="-78"/>
                        </a:rPr>
                        <a:t>۳</a:t>
                      </a:r>
                      <a:r>
                        <a:rPr lang="ar-SA" sz="1800">
                          <a:latin typeface="Calibri"/>
                          <a:ea typeface="Times New Roman"/>
                          <a:cs typeface="B Titr" pitchFamily="2" charset="-78"/>
                        </a:rPr>
                        <a:t>٬</a:t>
                      </a:r>
                      <a:r>
                        <a:rPr lang="fa-IR" sz="1800">
                          <a:latin typeface="Tahoma"/>
                          <a:ea typeface="Times New Roman"/>
                          <a:cs typeface="B Titr" pitchFamily="2" charset="-78"/>
                        </a:rPr>
                        <a:t>۷۹۴</a:t>
                      </a:r>
                      <a:r>
                        <a:rPr lang="ar-SA" sz="1800">
                          <a:latin typeface="Calibri"/>
                          <a:ea typeface="Times New Roman"/>
                          <a:cs typeface="B Titr" pitchFamily="2" charset="-78"/>
                        </a:rPr>
                        <a:t>٬</a:t>
                      </a:r>
                      <a:r>
                        <a:rPr lang="fa-IR" sz="1800">
                          <a:latin typeface="Tahoma"/>
                          <a:ea typeface="Times New Roman"/>
                          <a:cs typeface="B Titr" pitchFamily="2" charset="-78"/>
                        </a:rPr>
                        <a:t>۱۰۰</a:t>
                      </a:r>
                      <a:endParaRPr lang="en-US" sz="180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800" dirty="0">
                          <a:latin typeface="Tahoma"/>
                          <a:ea typeface="Times New Roman"/>
                          <a:cs typeface="B Titr" pitchFamily="2" charset="-78"/>
                        </a:rPr>
                        <a:t>۹</a:t>
                      </a:r>
                      <a:r>
                        <a:rPr lang="ar-SA" sz="1800" dirty="0">
                          <a:latin typeface="Calibri"/>
                          <a:ea typeface="Times New Roman"/>
                          <a:cs typeface="B Titr" pitchFamily="2" charset="-78"/>
                        </a:rPr>
                        <a:t>٬</a:t>
                      </a:r>
                      <a:r>
                        <a:rPr lang="fa-IR" sz="1800" dirty="0">
                          <a:latin typeface="Tahoma"/>
                          <a:ea typeface="Times New Roman"/>
                          <a:cs typeface="B Titr" pitchFamily="2" charset="-78"/>
                        </a:rPr>
                        <a:t>۸۲۶</a:t>
                      </a:r>
                      <a:r>
                        <a:rPr lang="ar-SA" sz="1800" dirty="0">
                          <a:latin typeface="Calibri"/>
                          <a:ea typeface="Times New Roman"/>
                          <a:cs typeface="B Titr" pitchFamily="2" charset="-78"/>
                        </a:rPr>
                        <a:t>٬</a:t>
                      </a:r>
                      <a:r>
                        <a:rPr lang="fa-IR" sz="1800" dirty="0">
                          <a:latin typeface="Tahoma"/>
                          <a:ea typeface="Times New Roman"/>
                          <a:cs typeface="B Titr" pitchFamily="2" charset="-78"/>
                        </a:rPr>
                        <a:t>۶۷۵</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800" dirty="0">
                          <a:latin typeface="Tahoma"/>
                          <a:ea typeface="Times New Roman"/>
                          <a:cs typeface="B Titr" pitchFamily="2" charset="-78"/>
                        </a:rPr>
                        <a:t>۳۱۵</a:t>
                      </a:r>
                      <a:r>
                        <a:rPr lang="ar-SA" sz="1800" dirty="0">
                          <a:latin typeface="Calibri"/>
                          <a:ea typeface="Times New Roman"/>
                          <a:cs typeface="B Titr" pitchFamily="2" charset="-78"/>
                        </a:rPr>
                        <a:t>٬</a:t>
                      </a:r>
                      <a:r>
                        <a:rPr lang="fa-IR" sz="1800" dirty="0">
                          <a:latin typeface="Tahoma"/>
                          <a:ea typeface="Times New Roman"/>
                          <a:cs typeface="B Titr" pitchFamily="2" charset="-78"/>
                        </a:rPr>
                        <a:t>۴۲۵</a:t>
                      </a:r>
                      <a:r>
                        <a:rPr lang="ar-SA" sz="1800" dirty="0">
                          <a:latin typeface="Calibri"/>
                          <a:ea typeface="Times New Roman"/>
                          <a:cs typeface="B Titr" pitchFamily="2" charset="-78"/>
                        </a:rPr>
                        <a:t>٬</a:t>
                      </a:r>
                      <a:r>
                        <a:rPr lang="fa-IR" sz="1800" dirty="0">
                          <a:latin typeface="Tahoma"/>
                          <a:ea typeface="Times New Roman"/>
                          <a:cs typeface="B Titr" pitchFamily="2" charset="-78"/>
                        </a:rPr>
                        <a:t>۰۰۰</a:t>
                      </a:r>
                      <a:endParaRPr lang="en-US" sz="1800" dirty="0">
                        <a:latin typeface="Calibri"/>
                        <a:ea typeface="Calibri"/>
                        <a:cs typeface="B Titr"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800" b="1" u="none" strike="noStrike" dirty="0" smtClean="0">
                          <a:latin typeface="Tahoma"/>
                          <a:ea typeface="Times New Roman"/>
                          <a:cs typeface="B Titr" pitchFamily="2" charset="-78"/>
                        </a:rPr>
                        <a:t>ایالات متحده امریکا</a:t>
                      </a:r>
                      <a:endParaRPr lang="en-US" sz="1800" dirty="0">
                        <a:latin typeface="Calibri"/>
                        <a:ea typeface="Calibri"/>
                        <a:cs typeface="B Titr"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93412">
                <a:tc>
                  <a:txBody>
                    <a:bodyPr/>
                    <a:lstStyle/>
                    <a:p>
                      <a:pPr marL="0" marR="0" algn="ctr" rtl="1">
                        <a:lnSpc>
                          <a:spcPct val="150000"/>
                        </a:lnSpc>
                        <a:spcBef>
                          <a:spcPts val="0"/>
                        </a:spcBef>
                        <a:spcAft>
                          <a:spcPts val="0"/>
                        </a:spcAft>
                      </a:pPr>
                      <a:r>
                        <a:rPr lang="en-US" sz="1250" b="1" dirty="0">
                          <a:latin typeface="Tahoma"/>
                          <a:ea typeface="Times New Roman"/>
                          <a:cs typeface="B Lotus"/>
                        </a:rPr>
                        <a:t>January 1, 2010</a:t>
                      </a:r>
                      <a:endParaRPr lang="en-US" sz="1100" b="1" dirty="0">
                        <a:latin typeface="Calibri"/>
                        <a:ea typeface="Calibri"/>
                        <a:cs typeface="Arial"/>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800">
                          <a:latin typeface="Tahoma"/>
                          <a:ea typeface="Times New Roman"/>
                          <a:cs typeface="B Titr" pitchFamily="2" charset="-78"/>
                        </a:rPr>
                        <a:t>۲۱</a:t>
                      </a:r>
                      <a:endParaRPr lang="en-US" sz="180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800" dirty="0">
                          <a:latin typeface="Tahoma"/>
                          <a:ea typeface="Times New Roman"/>
                          <a:cs typeface="B Titr" pitchFamily="2" charset="-78"/>
                        </a:rPr>
                        <a:t>۸</a:t>
                      </a:r>
                      <a:r>
                        <a:rPr lang="ar-SA" sz="1800" dirty="0">
                          <a:latin typeface="Calibri"/>
                          <a:ea typeface="Times New Roman"/>
                          <a:cs typeface="B Titr" pitchFamily="2" charset="-78"/>
                        </a:rPr>
                        <a:t>٫</a:t>
                      </a:r>
                      <a:r>
                        <a:rPr lang="fa-IR" sz="1800" dirty="0">
                          <a:latin typeface="Tahoma"/>
                          <a:ea typeface="Times New Roman"/>
                          <a:cs typeface="B Titr" pitchFamily="2" charset="-78"/>
                        </a:rPr>
                        <a:t>۳</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rtl="1">
                        <a:lnSpc>
                          <a:spcPct val="150000"/>
                        </a:lnSpc>
                        <a:spcBef>
                          <a:spcPts val="0"/>
                        </a:spcBef>
                        <a:spcAft>
                          <a:spcPts val="0"/>
                        </a:spcAft>
                      </a:pPr>
                      <a:r>
                        <a:rPr lang="fa-IR" sz="1800">
                          <a:latin typeface="Tahoma"/>
                          <a:ea typeface="Times New Roman"/>
                          <a:cs typeface="B Titr" pitchFamily="2" charset="-78"/>
                        </a:rPr>
                        <a:t>۶</a:t>
                      </a:r>
                      <a:r>
                        <a:rPr lang="ar-SA" sz="1800">
                          <a:latin typeface="Calibri"/>
                          <a:ea typeface="Times New Roman"/>
                          <a:cs typeface="B Titr" pitchFamily="2" charset="-78"/>
                        </a:rPr>
                        <a:t>٬</a:t>
                      </a:r>
                      <a:r>
                        <a:rPr lang="fa-IR" sz="1800">
                          <a:latin typeface="Tahoma"/>
                          <a:ea typeface="Times New Roman"/>
                          <a:cs typeface="B Titr" pitchFamily="2" charset="-78"/>
                        </a:rPr>
                        <a:t>۶۰۱</a:t>
                      </a:r>
                      <a:r>
                        <a:rPr lang="ar-SA" sz="1800">
                          <a:latin typeface="Calibri"/>
                          <a:ea typeface="Times New Roman"/>
                          <a:cs typeface="B Titr" pitchFamily="2" charset="-78"/>
                        </a:rPr>
                        <a:t>٬</a:t>
                      </a:r>
                      <a:r>
                        <a:rPr lang="fa-IR" sz="1800">
                          <a:latin typeface="Tahoma"/>
                          <a:ea typeface="Times New Roman"/>
                          <a:cs typeface="B Titr" pitchFamily="2" charset="-78"/>
                        </a:rPr>
                        <a:t>۶۶۸</a:t>
                      </a:r>
                      <a:endParaRPr lang="en-US" sz="180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800" dirty="0">
                          <a:latin typeface="Tahoma"/>
                          <a:ea typeface="Times New Roman"/>
                          <a:cs typeface="B Titr" pitchFamily="2" charset="-78"/>
                        </a:rPr>
                        <a:t>۱۷</a:t>
                      </a:r>
                      <a:r>
                        <a:rPr lang="ar-SA" sz="1800" dirty="0">
                          <a:latin typeface="Calibri"/>
                          <a:ea typeface="Times New Roman"/>
                          <a:cs typeface="B Titr" pitchFamily="2" charset="-78"/>
                        </a:rPr>
                        <a:t>٬</a:t>
                      </a:r>
                      <a:r>
                        <a:rPr lang="fa-IR" sz="1800" dirty="0">
                          <a:latin typeface="Tahoma"/>
                          <a:ea typeface="Times New Roman"/>
                          <a:cs typeface="B Titr" pitchFamily="2" charset="-78"/>
                        </a:rPr>
                        <a:t>۰۹۸</a:t>
                      </a:r>
                      <a:r>
                        <a:rPr lang="ar-SA" sz="1800" dirty="0">
                          <a:latin typeface="Calibri"/>
                          <a:ea typeface="Times New Roman"/>
                          <a:cs typeface="B Titr" pitchFamily="2" charset="-78"/>
                        </a:rPr>
                        <a:t>٬</a:t>
                      </a:r>
                      <a:r>
                        <a:rPr lang="fa-IR" sz="1800" dirty="0">
                          <a:latin typeface="Tahoma"/>
                          <a:ea typeface="Times New Roman"/>
                          <a:cs typeface="B Titr" pitchFamily="2" charset="-78"/>
                        </a:rPr>
                        <a:t>۲۴۲</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800">
                          <a:latin typeface="Tahoma"/>
                          <a:ea typeface="Times New Roman"/>
                          <a:cs typeface="B Titr" pitchFamily="2" charset="-78"/>
                        </a:rPr>
                        <a:t>۱۴۱</a:t>
                      </a:r>
                      <a:r>
                        <a:rPr lang="ar-SA" sz="1800">
                          <a:latin typeface="Calibri"/>
                          <a:ea typeface="Times New Roman"/>
                          <a:cs typeface="B Titr" pitchFamily="2" charset="-78"/>
                        </a:rPr>
                        <a:t>٬</a:t>
                      </a:r>
                      <a:r>
                        <a:rPr lang="fa-IR" sz="1800">
                          <a:latin typeface="Tahoma"/>
                          <a:ea typeface="Times New Roman"/>
                          <a:cs typeface="B Titr" pitchFamily="2" charset="-78"/>
                        </a:rPr>
                        <a:t>۹۱۴</a:t>
                      </a:r>
                      <a:r>
                        <a:rPr lang="ar-SA" sz="1800">
                          <a:latin typeface="Calibri"/>
                          <a:ea typeface="Times New Roman"/>
                          <a:cs typeface="B Titr" pitchFamily="2" charset="-78"/>
                        </a:rPr>
                        <a:t>٬</a:t>
                      </a:r>
                      <a:r>
                        <a:rPr lang="fa-IR" sz="1800">
                          <a:latin typeface="Tahoma"/>
                          <a:ea typeface="Times New Roman"/>
                          <a:cs typeface="B Titr" pitchFamily="2" charset="-78"/>
                        </a:rPr>
                        <a:t>۵۰۹</a:t>
                      </a:r>
                      <a:endParaRPr lang="en-US" sz="1800">
                        <a:latin typeface="Calibri"/>
                        <a:ea typeface="Calibri"/>
                        <a:cs typeface="B Titr"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800" b="1" u="none" strike="noStrike" dirty="0" smtClean="0">
                          <a:latin typeface="Tahoma"/>
                          <a:ea typeface="Times New Roman"/>
                          <a:cs typeface="B Titr" pitchFamily="2" charset="-78"/>
                        </a:rPr>
                        <a:t>روسیه </a:t>
                      </a:r>
                      <a:endParaRPr lang="en-US" sz="1800" dirty="0">
                        <a:latin typeface="Calibri"/>
                        <a:ea typeface="Calibri"/>
                        <a:cs typeface="B Titr"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55168">
                <a:tc>
                  <a:txBody>
                    <a:bodyPr/>
                    <a:lstStyle/>
                    <a:p>
                      <a:pPr marL="0" marR="0" algn="ctr" rtl="1">
                        <a:lnSpc>
                          <a:spcPct val="150000"/>
                        </a:lnSpc>
                        <a:spcBef>
                          <a:spcPts val="0"/>
                        </a:spcBef>
                        <a:spcAft>
                          <a:spcPts val="0"/>
                        </a:spcAft>
                      </a:pPr>
                      <a:r>
                        <a:rPr lang="fa-IR" sz="1250" b="1" dirty="0" smtClean="0">
                          <a:latin typeface="Tahoma"/>
                          <a:ea typeface="Times New Roman"/>
                          <a:cs typeface="B Titr" pitchFamily="2" charset="-78"/>
                        </a:rPr>
                        <a:t>2013</a:t>
                      </a:r>
                      <a:endParaRPr lang="en-US" sz="1100" b="1"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rtl="1">
                        <a:lnSpc>
                          <a:spcPct val="150000"/>
                        </a:lnSpc>
                        <a:spcBef>
                          <a:spcPts val="0"/>
                        </a:spcBef>
                        <a:spcAft>
                          <a:spcPts val="0"/>
                        </a:spcAft>
                      </a:pPr>
                      <a:r>
                        <a:rPr lang="fa-IR" sz="1800">
                          <a:latin typeface="Tahoma"/>
                          <a:ea typeface="Times New Roman"/>
                          <a:cs typeface="B Titr" pitchFamily="2" charset="-78"/>
                        </a:rPr>
                        <a:t>۱۱۷</a:t>
                      </a:r>
                      <a:endParaRPr lang="en-US" sz="180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rtl="1">
                        <a:lnSpc>
                          <a:spcPct val="150000"/>
                        </a:lnSpc>
                        <a:spcBef>
                          <a:spcPts val="0"/>
                        </a:spcBef>
                        <a:spcAft>
                          <a:spcPts val="0"/>
                        </a:spcAft>
                      </a:pPr>
                      <a:r>
                        <a:rPr lang="fa-IR" sz="1800" dirty="0" smtClean="0">
                          <a:latin typeface="Tahoma"/>
                          <a:ea typeface="Times New Roman"/>
                          <a:cs typeface="B Titr" pitchFamily="2" charset="-78"/>
                        </a:rPr>
                        <a:t>۴6</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rtl="1">
                        <a:lnSpc>
                          <a:spcPct val="150000"/>
                        </a:lnSpc>
                        <a:spcBef>
                          <a:spcPts val="0"/>
                        </a:spcBef>
                        <a:spcAft>
                          <a:spcPts val="0"/>
                        </a:spcAft>
                      </a:pPr>
                      <a:r>
                        <a:rPr lang="fa-IR" sz="1800">
                          <a:latin typeface="Tahoma"/>
                          <a:ea typeface="Times New Roman"/>
                          <a:cs typeface="B Titr" pitchFamily="2" charset="-78"/>
                        </a:rPr>
                        <a:t>۶۳۶</a:t>
                      </a:r>
                      <a:r>
                        <a:rPr lang="ar-SA" sz="1800">
                          <a:latin typeface="Calibri"/>
                          <a:ea typeface="Times New Roman"/>
                          <a:cs typeface="B Titr" pitchFamily="2" charset="-78"/>
                        </a:rPr>
                        <a:t>٬</a:t>
                      </a:r>
                      <a:r>
                        <a:rPr lang="fa-IR" sz="1800">
                          <a:latin typeface="Tahoma"/>
                          <a:ea typeface="Times New Roman"/>
                          <a:cs typeface="B Titr" pitchFamily="2" charset="-78"/>
                        </a:rPr>
                        <a:t>۳۷۲</a:t>
                      </a:r>
                      <a:endParaRPr lang="en-US" sz="180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rtl="1">
                        <a:lnSpc>
                          <a:spcPct val="150000"/>
                        </a:lnSpc>
                        <a:spcBef>
                          <a:spcPts val="0"/>
                        </a:spcBef>
                        <a:spcAft>
                          <a:spcPts val="0"/>
                        </a:spcAft>
                      </a:pPr>
                      <a:r>
                        <a:rPr lang="fa-IR" sz="1800" dirty="0">
                          <a:latin typeface="Tahoma"/>
                          <a:ea typeface="Times New Roman"/>
                          <a:cs typeface="B Titr" pitchFamily="2" charset="-78"/>
                        </a:rPr>
                        <a:t>۱</a:t>
                      </a:r>
                      <a:r>
                        <a:rPr lang="ar-SA" sz="1800" dirty="0">
                          <a:latin typeface="Calibri"/>
                          <a:ea typeface="Times New Roman"/>
                          <a:cs typeface="B Titr" pitchFamily="2" charset="-78"/>
                        </a:rPr>
                        <a:t>٬</a:t>
                      </a:r>
                      <a:r>
                        <a:rPr lang="fa-IR" sz="1800" dirty="0">
                          <a:latin typeface="Tahoma"/>
                          <a:ea typeface="Times New Roman"/>
                          <a:cs typeface="B Titr" pitchFamily="2" charset="-78"/>
                        </a:rPr>
                        <a:t>۶۴۸</a:t>
                      </a:r>
                      <a:r>
                        <a:rPr lang="ar-SA" sz="1800" dirty="0">
                          <a:latin typeface="Calibri"/>
                          <a:ea typeface="Times New Roman"/>
                          <a:cs typeface="B Titr" pitchFamily="2" charset="-78"/>
                        </a:rPr>
                        <a:t>٬</a:t>
                      </a:r>
                      <a:r>
                        <a:rPr lang="fa-IR" sz="1800" dirty="0">
                          <a:latin typeface="Tahoma"/>
                          <a:ea typeface="Times New Roman"/>
                          <a:cs typeface="B Titr" pitchFamily="2" charset="-78"/>
                        </a:rPr>
                        <a:t>۱۹۵</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rtl="1">
                        <a:lnSpc>
                          <a:spcPct val="115000"/>
                        </a:lnSpc>
                        <a:spcBef>
                          <a:spcPts val="0"/>
                        </a:spcBef>
                        <a:spcAft>
                          <a:spcPts val="0"/>
                        </a:spcAft>
                      </a:pPr>
                      <a:r>
                        <a:rPr lang="fa-IR" sz="1800">
                          <a:latin typeface="Tahoma"/>
                          <a:ea typeface="Times New Roman"/>
                          <a:cs typeface="B Titr" pitchFamily="2" charset="-78"/>
                        </a:rPr>
                        <a:t>۷۶</a:t>
                      </a:r>
                      <a:r>
                        <a:rPr lang="ar-SA" sz="1800">
                          <a:latin typeface="Calibri"/>
                          <a:ea typeface="Times New Roman"/>
                          <a:cs typeface="B Titr" pitchFamily="2" charset="-78"/>
                        </a:rPr>
                        <a:t>٬</a:t>
                      </a:r>
                      <a:r>
                        <a:rPr lang="fa-IR" sz="1800">
                          <a:latin typeface="Tahoma"/>
                          <a:ea typeface="Times New Roman"/>
                          <a:cs typeface="B Titr" pitchFamily="2" charset="-78"/>
                        </a:rPr>
                        <a:t>۳۸۹</a:t>
                      </a:r>
                      <a:r>
                        <a:rPr lang="ar-SA" sz="1800">
                          <a:latin typeface="Calibri"/>
                          <a:ea typeface="Times New Roman"/>
                          <a:cs typeface="B Titr" pitchFamily="2" charset="-78"/>
                        </a:rPr>
                        <a:t>٬</a:t>
                      </a:r>
                      <a:r>
                        <a:rPr lang="fa-IR" sz="1800">
                          <a:latin typeface="Tahoma"/>
                          <a:ea typeface="Times New Roman"/>
                          <a:cs typeface="B Titr" pitchFamily="2" charset="-78"/>
                        </a:rPr>
                        <a:t>۱۳۰</a:t>
                      </a:r>
                      <a:endParaRPr lang="en-US" sz="1800">
                        <a:latin typeface="Calibri"/>
                        <a:ea typeface="Calibri"/>
                        <a:cs typeface="B Titr"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rtl="1">
                        <a:lnSpc>
                          <a:spcPct val="115000"/>
                        </a:lnSpc>
                        <a:spcBef>
                          <a:spcPts val="0"/>
                        </a:spcBef>
                        <a:spcAft>
                          <a:spcPts val="0"/>
                        </a:spcAft>
                      </a:pPr>
                      <a:r>
                        <a:rPr lang="fa-IR" sz="1800" b="1" u="none" strike="noStrike" dirty="0" smtClean="0">
                          <a:latin typeface="Tahoma"/>
                          <a:ea typeface="Times New Roman"/>
                          <a:cs typeface="B Titr" pitchFamily="2" charset="-78"/>
                        </a:rPr>
                        <a:t>ایران </a:t>
                      </a:r>
                    </a:p>
                    <a:p>
                      <a:pPr marL="0" marR="0" algn="ctr" rtl="1">
                        <a:lnSpc>
                          <a:spcPct val="115000"/>
                        </a:lnSpc>
                        <a:spcBef>
                          <a:spcPts val="0"/>
                        </a:spcBef>
                        <a:spcAft>
                          <a:spcPts val="0"/>
                        </a:spcAft>
                      </a:pPr>
                      <a:endParaRPr lang="en-US" sz="1800" dirty="0">
                        <a:latin typeface="Calibri"/>
                        <a:ea typeface="Calibri"/>
                        <a:cs typeface="B Titr"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793412">
                <a:tc>
                  <a:txBody>
                    <a:bodyPr/>
                    <a:lstStyle/>
                    <a:p>
                      <a:pPr marL="0" marR="0" algn="ctr" rtl="1">
                        <a:lnSpc>
                          <a:spcPct val="150000"/>
                        </a:lnSpc>
                        <a:spcBef>
                          <a:spcPts val="0"/>
                        </a:spcBef>
                        <a:spcAft>
                          <a:spcPts val="0"/>
                        </a:spcAft>
                      </a:pPr>
                      <a:r>
                        <a:rPr lang="en-US" sz="1250" b="1" dirty="0">
                          <a:latin typeface="Tahoma"/>
                          <a:ea typeface="Times New Roman"/>
                          <a:cs typeface="B Lotus"/>
                        </a:rPr>
                        <a:t>December, 2010</a:t>
                      </a:r>
                      <a:endParaRPr lang="en-US" sz="1100" b="1" dirty="0">
                        <a:latin typeface="Calibri"/>
                        <a:ea typeface="Calibri"/>
                        <a:cs typeface="Arial"/>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800" dirty="0">
                          <a:latin typeface="Tahoma"/>
                          <a:ea typeface="Times New Roman"/>
                          <a:cs typeface="B Titr" pitchFamily="2" charset="-78"/>
                        </a:rPr>
                        <a:t>۹۶۱</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800" dirty="0">
                          <a:latin typeface="Tahoma"/>
                          <a:ea typeface="Times New Roman"/>
                          <a:cs typeface="B Titr" pitchFamily="2" charset="-78"/>
                        </a:rPr>
                        <a:t>۳۷۱</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algn="ctr" rtl="1">
                        <a:lnSpc>
                          <a:spcPct val="150000"/>
                        </a:lnSpc>
                        <a:spcBef>
                          <a:spcPts val="0"/>
                        </a:spcBef>
                        <a:spcAft>
                          <a:spcPts val="0"/>
                        </a:spcAft>
                      </a:pPr>
                      <a:r>
                        <a:rPr lang="fa-IR" sz="1800" dirty="0">
                          <a:latin typeface="Tahoma"/>
                          <a:ea typeface="Times New Roman"/>
                          <a:cs typeface="B Titr" pitchFamily="2" charset="-78"/>
                        </a:rPr>
                        <a:t>۸</a:t>
                      </a:r>
                      <a:r>
                        <a:rPr lang="ar-SA" sz="1800" dirty="0">
                          <a:latin typeface="Calibri"/>
                          <a:ea typeface="Times New Roman"/>
                          <a:cs typeface="B Titr" pitchFamily="2" charset="-78"/>
                        </a:rPr>
                        <a:t>٬</a:t>
                      </a:r>
                      <a:r>
                        <a:rPr lang="fa-IR" sz="1800" dirty="0">
                          <a:latin typeface="Tahoma"/>
                          <a:ea typeface="Times New Roman"/>
                          <a:cs typeface="B Titr" pitchFamily="2" charset="-78"/>
                        </a:rPr>
                        <a:t>۰۲۰</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800" dirty="0">
                          <a:latin typeface="Tahoma"/>
                          <a:ea typeface="Times New Roman"/>
                          <a:cs typeface="B Titr" pitchFamily="2" charset="-78"/>
                        </a:rPr>
                        <a:t>۲۰</a:t>
                      </a:r>
                      <a:r>
                        <a:rPr lang="ar-SA" sz="1800" dirty="0">
                          <a:latin typeface="Calibri"/>
                          <a:ea typeface="Times New Roman"/>
                          <a:cs typeface="B Titr" pitchFamily="2" charset="-78"/>
                        </a:rPr>
                        <a:t>٬</a:t>
                      </a:r>
                      <a:r>
                        <a:rPr lang="fa-IR" sz="1800" dirty="0">
                          <a:latin typeface="Tahoma"/>
                          <a:ea typeface="Times New Roman"/>
                          <a:cs typeface="B Titr" pitchFamily="2" charset="-78"/>
                        </a:rPr>
                        <a:t>۷۷۰</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800" dirty="0">
                          <a:latin typeface="Tahoma"/>
                          <a:ea typeface="Times New Roman"/>
                          <a:cs typeface="B Titr" pitchFamily="2" charset="-78"/>
                        </a:rPr>
                        <a:t>۷</a:t>
                      </a:r>
                      <a:r>
                        <a:rPr lang="ar-SA" sz="1800" dirty="0">
                          <a:latin typeface="Calibri"/>
                          <a:ea typeface="Times New Roman"/>
                          <a:cs typeface="B Titr" pitchFamily="2" charset="-78"/>
                        </a:rPr>
                        <a:t>٬</a:t>
                      </a:r>
                      <a:r>
                        <a:rPr lang="fa-IR" sz="1800" dirty="0">
                          <a:latin typeface="Tahoma"/>
                          <a:ea typeface="Times New Roman"/>
                          <a:cs typeface="B Titr" pitchFamily="2" charset="-78"/>
                        </a:rPr>
                        <a:t>۶۹۷</a:t>
                      </a:r>
                      <a:r>
                        <a:rPr lang="ar-SA" sz="1800" dirty="0">
                          <a:latin typeface="Calibri"/>
                          <a:ea typeface="Times New Roman"/>
                          <a:cs typeface="B Titr" pitchFamily="2" charset="-78"/>
                        </a:rPr>
                        <a:t>٬</a:t>
                      </a:r>
                      <a:r>
                        <a:rPr lang="fa-IR" sz="1800" dirty="0">
                          <a:latin typeface="Tahoma"/>
                          <a:ea typeface="Times New Roman"/>
                          <a:cs typeface="B Titr" pitchFamily="2" charset="-78"/>
                        </a:rPr>
                        <a:t>۶۰۰</a:t>
                      </a:r>
                      <a:endParaRPr lang="en-US" sz="1800" dirty="0">
                        <a:latin typeface="Calibri"/>
                        <a:ea typeface="Calibri"/>
                        <a:cs typeface="B Titr"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800" b="1" u="none" strike="noStrike" dirty="0" smtClean="0">
                          <a:latin typeface="Tahoma"/>
                          <a:ea typeface="Times New Roman"/>
                          <a:cs typeface="B Titr" pitchFamily="2" charset="-78"/>
                        </a:rPr>
                        <a:t>اسرائیل </a:t>
                      </a:r>
                      <a:endParaRPr lang="en-US" sz="1800" dirty="0">
                        <a:latin typeface="Calibri"/>
                        <a:ea typeface="Calibri"/>
                        <a:cs typeface="B Titr"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Slide Number Placeholder 4"/>
          <p:cNvSpPr>
            <a:spLocks noGrp="1"/>
          </p:cNvSpPr>
          <p:nvPr>
            <p:ph type="sldNum" sz="quarter" idx="12"/>
          </p:nvPr>
        </p:nvSpPr>
        <p:spPr>
          <a:xfrm>
            <a:off x="6553200" y="6492875"/>
            <a:ext cx="2133600" cy="365125"/>
          </a:xfrm>
        </p:spPr>
        <p:txBody>
          <a:bodyPr/>
          <a:lstStyle/>
          <a:p>
            <a:fld id="{D6F87340-247A-40A5-886A-A9EE7B069482}" type="slidenum">
              <a:rPr lang="en-US" smtClean="0"/>
              <a:pPr/>
              <a:t>24</a:t>
            </a:fld>
            <a:endParaRPr lang="en-US"/>
          </a:p>
        </p:txBody>
      </p:sp>
      <p:sp>
        <p:nvSpPr>
          <p:cNvPr id="8" name="Title 1"/>
          <p:cNvSpPr txBox="1">
            <a:spLocks/>
          </p:cNvSpPr>
          <p:nvPr/>
        </p:nvSpPr>
        <p:spPr>
          <a:xfrm>
            <a:off x="1547664" y="111606"/>
            <a:ext cx="5760640" cy="725106"/>
          </a:xfrm>
          <a:prstGeom prst="roundRect">
            <a:avLst>
              <a:gd name="adj" fmla="val 50000"/>
            </a:avLst>
          </a:prstGeom>
          <a:ln/>
        </p:spPr>
        <p:style>
          <a:lnRef idx="2">
            <a:schemeClr val="accent3"/>
          </a:lnRef>
          <a:fillRef idx="1">
            <a:schemeClr val="lt1"/>
          </a:fillRef>
          <a:effectRef idx="0">
            <a:schemeClr val="accent3"/>
          </a:effectRef>
          <a:fontRef idx="minor">
            <a:schemeClr val="dk1"/>
          </a:fontRef>
        </p:style>
        <p:txBody>
          <a:bodyPr vert="horz" lIns="91440" tIns="45720" rIns="91440" bIns="45720" rtlCol="0" anchor="ctr">
            <a:normAutofit fontScale="40000" lnSpcReduction="20000"/>
          </a:bodyPr>
          <a:lstStyle/>
          <a:p>
            <a:pPr lvl="0" algn="ctr" rtl="0">
              <a:spcBef>
                <a:spcPct val="0"/>
              </a:spcBef>
              <a:defRPr/>
            </a:pPr>
            <a:r>
              <a:rPr lang="fa-IR" sz="4400" dirty="0">
                <a:solidFill>
                  <a:srgbClr val="920000"/>
                </a:solidFill>
                <a:cs typeface="B Titr" pitchFamily="2" charset="-78"/>
              </a:rPr>
              <a:t>پرجمعيت‌ترين كشورها و تراكم آن برحسب مساحت اشغال شده</a:t>
            </a:r>
            <a:endParaRPr kumimoji="0" lang="en-US" sz="3100" b="0" i="0" u="none" strike="noStrike" kern="1200" cap="none" spc="0" normalizeH="0" baseline="0" noProof="0" dirty="0">
              <a:ln>
                <a:noFill/>
              </a:ln>
              <a:solidFill>
                <a:srgbClr val="920000"/>
              </a:solidFill>
              <a:effectLst/>
              <a:uLnTx/>
              <a:uFillTx/>
              <a:latin typeface="+mn-lt"/>
              <a:ea typeface="+mn-ea"/>
              <a:cs typeface="B Titr" pitchFamily="2" charset="-78"/>
            </a:endParaRPr>
          </a:p>
        </p:txBody>
      </p:sp>
    </p:spTree>
    <p:extLst>
      <p:ext uri="{BB962C8B-B14F-4D97-AF65-F5344CB8AC3E}">
        <p14:creationId xmlns:p14="http://schemas.microsoft.com/office/powerpoint/2010/main" val="4083291619"/>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aphicFrame>
        <p:nvGraphicFramePr>
          <p:cNvPr id="7" name="Content Placeholder 6"/>
          <p:cNvGraphicFramePr>
            <a:graphicFrameLocks noGrp="1"/>
          </p:cNvGraphicFramePr>
          <p:nvPr>
            <p:ph sz="half" idx="1"/>
            <p:extLst>
              <p:ext uri="{D42A27DB-BD31-4B8C-83A1-F6EECF244321}">
                <p14:modId xmlns:p14="http://schemas.microsoft.com/office/powerpoint/2010/main" val="1720702367"/>
              </p:ext>
            </p:extLst>
          </p:nvPr>
        </p:nvGraphicFramePr>
        <p:xfrm>
          <a:off x="2144688" y="1019350"/>
          <a:ext cx="2427312" cy="5505997"/>
        </p:xfrm>
        <a:graphic>
          <a:graphicData uri="http://schemas.openxmlformats.org/drawingml/2006/table">
            <a:tbl>
              <a:tblPr firstRow="1" bandRow="1">
                <a:tableStyleId>{5C22544A-7EE6-4342-B048-85BDC9FD1C3A}</a:tableStyleId>
              </a:tblPr>
              <a:tblGrid>
                <a:gridCol w="720080"/>
                <a:gridCol w="1707232"/>
              </a:tblGrid>
              <a:tr h="431843">
                <a:tc>
                  <a:txBody>
                    <a:bodyPr/>
                    <a:lstStyle/>
                    <a:p>
                      <a:pPr algn="ctr"/>
                      <a:r>
                        <a:rPr lang="fa-IR" dirty="0" smtClean="0">
                          <a:cs typeface="B Titr" pitchFamily="2" charset="-78"/>
                        </a:rPr>
                        <a:t>تراکم</a:t>
                      </a:r>
                      <a:r>
                        <a:rPr lang="fa-IR" baseline="0" dirty="0" smtClean="0">
                          <a:cs typeface="B Titr" pitchFamily="2" charset="-78"/>
                        </a:rPr>
                        <a:t>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کشور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31843">
                <a:tc>
                  <a:txBody>
                    <a:bodyPr/>
                    <a:lstStyle/>
                    <a:p>
                      <a:pPr algn="ctr" rtl="1">
                        <a:lnSpc>
                          <a:spcPct val="115000"/>
                        </a:lnSpc>
                        <a:spcAft>
                          <a:spcPts val="0"/>
                        </a:spcAft>
                      </a:pPr>
                      <a:r>
                        <a:rPr lang="fa-IR" sz="1800" dirty="0">
                          <a:latin typeface="Tahoma"/>
                          <a:ea typeface="Calibri"/>
                          <a:cs typeface="B Titr" pitchFamily="2" charset="-78"/>
                        </a:rPr>
                        <a:t>۲۸۲</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b="1" dirty="0" smtClean="0">
                          <a:cs typeface="B Titr" pitchFamily="2" charset="-78"/>
                        </a:rPr>
                        <a:t>فیلیپین</a:t>
                      </a:r>
                      <a:endParaRPr lang="en-US" b="1"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1843">
                <a:tc>
                  <a:txBody>
                    <a:bodyPr/>
                    <a:lstStyle/>
                    <a:p>
                      <a:pPr algn="ctr" rtl="1">
                        <a:lnSpc>
                          <a:spcPct val="115000"/>
                        </a:lnSpc>
                        <a:spcAft>
                          <a:spcPts val="0"/>
                        </a:spcAft>
                      </a:pPr>
                      <a:r>
                        <a:rPr lang="fa-IR" sz="1800" dirty="0">
                          <a:latin typeface="Tahoma"/>
                          <a:ea typeface="Calibri"/>
                          <a:cs typeface="B Titr" pitchFamily="2" charset="-78"/>
                        </a:rPr>
                        <a:t>۲۴۶</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b="1" dirty="0" smtClean="0">
                          <a:cs typeface="B Titr" pitchFamily="2" charset="-78"/>
                        </a:rPr>
                        <a:t>ویتنام </a:t>
                      </a:r>
                      <a:endParaRPr lang="en-US" b="1"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1843">
                <a:tc>
                  <a:txBody>
                    <a:bodyPr/>
                    <a:lstStyle/>
                    <a:p>
                      <a:pPr algn="ctr" rtl="1">
                        <a:lnSpc>
                          <a:spcPct val="115000"/>
                        </a:lnSpc>
                        <a:spcAft>
                          <a:spcPts val="0"/>
                        </a:spcAft>
                      </a:pPr>
                      <a:r>
                        <a:rPr lang="fa-IR" sz="1800" dirty="0">
                          <a:latin typeface="Tahoma"/>
                          <a:ea typeface="Calibri"/>
                          <a:cs typeface="B Titr" pitchFamily="2" charset="-78"/>
                        </a:rPr>
                        <a:t>۱۸۴</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b="1" dirty="0" smtClean="0">
                          <a:cs typeface="B Titr" pitchFamily="2" charset="-78"/>
                        </a:rPr>
                        <a:t>کره شمالی </a:t>
                      </a:r>
                      <a:endParaRPr lang="en-US" b="1"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1843">
                <a:tc>
                  <a:txBody>
                    <a:bodyPr/>
                    <a:lstStyle/>
                    <a:p>
                      <a:pPr algn="ctr" rtl="1">
                        <a:lnSpc>
                          <a:spcPct val="115000"/>
                        </a:lnSpc>
                        <a:spcAft>
                          <a:spcPts val="0"/>
                        </a:spcAft>
                      </a:pPr>
                      <a:r>
                        <a:rPr lang="fa-IR" sz="1800" dirty="0">
                          <a:latin typeface="Tahoma"/>
                          <a:ea typeface="Calibri"/>
                          <a:cs typeface="B Titr" pitchFamily="2" charset="-78"/>
                        </a:rPr>
                        <a:t>۱۸۴</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b="1" dirty="0" smtClean="0">
                          <a:cs typeface="B Titr" pitchFamily="2" charset="-78"/>
                        </a:rPr>
                        <a:t>نپال </a:t>
                      </a:r>
                      <a:endParaRPr lang="en-US" b="1"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1843">
                <a:tc>
                  <a:txBody>
                    <a:bodyPr/>
                    <a:lstStyle/>
                    <a:p>
                      <a:pPr algn="ctr" rtl="1">
                        <a:lnSpc>
                          <a:spcPct val="115000"/>
                        </a:lnSpc>
                        <a:spcAft>
                          <a:spcPts val="0"/>
                        </a:spcAft>
                      </a:pPr>
                      <a:r>
                        <a:rPr lang="fa-IR" sz="1800" dirty="0">
                          <a:latin typeface="Tahoma"/>
                          <a:ea typeface="Calibri"/>
                          <a:cs typeface="B Titr" pitchFamily="2" charset="-78"/>
                        </a:rPr>
                        <a:t>۱۸۴</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b="1" dirty="0" smtClean="0">
                          <a:cs typeface="B Titr" pitchFamily="2" charset="-78"/>
                        </a:rPr>
                        <a:t>پاکستان </a:t>
                      </a:r>
                      <a:endParaRPr lang="en-US" b="1"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5724">
                <a:tc>
                  <a:txBody>
                    <a:bodyPr/>
                    <a:lstStyle/>
                    <a:p>
                      <a:pPr algn="ctr" rtl="1">
                        <a:lnSpc>
                          <a:spcPct val="115000"/>
                        </a:lnSpc>
                        <a:spcAft>
                          <a:spcPts val="0"/>
                        </a:spcAft>
                      </a:pPr>
                      <a:r>
                        <a:rPr lang="fa-IR" sz="1800" dirty="0">
                          <a:latin typeface="Tahoma"/>
                          <a:ea typeface="Calibri"/>
                          <a:cs typeface="B Titr" pitchFamily="2" charset="-78"/>
                        </a:rPr>
                        <a:t>۱۳۴</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b="1" dirty="0" smtClean="0">
                          <a:cs typeface="B Titr" pitchFamily="2" charset="-78"/>
                        </a:rPr>
                        <a:t>جمهوی خلق چین</a:t>
                      </a:r>
                      <a:r>
                        <a:rPr lang="fa-IR" b="1" baseline="0" dirty="0" smtClean="0">
                          <a:cs typeface="B Titr" pitchFamily="2" charset="-78"/>
                        </a:rPr>
                        <a:t> (سرزمین چین)</a:t>
                      </a:r>
                      <a:endParaRPr lang="en-US" b="1"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1843">
                <a:tc>
                  <a:txBody>
                    <a:bodyPr/>
                    <a:lstStyle/>
                    <a:p>
                      <a:pPr algn="ctr" rtl="1">
                        <a:lnSpc>
                          <a:spcPct val="115000"/>
                        </a:lnSpc>
                        <a:spcAft>
                          <a:spcPts val="0"/>
                        </a:spcAft>
                      </a:pPr>
                      <a:r>
                        <a:rPr lang="fa-IR" sz="1800" dirty="0">
                          <a:latin typeface="Tahoma"/>
                          <a:ea typeface="Calibri"/>
                          <a:cs typeface="B Titr" pitchFamily="2" charset="-78"/>
                        </a:rPr>
                        <a:t>۱۲۱</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b="1" dirty="0" smtClean="0">
                          <a:cs typeface="B Titr" pitchFamily="2" charset="-78"/>
                        </a:rPr>
                        <a:t>تایلند </a:t>
                      </a:r>
                      <a:endParaRPr lang="en-US" b="1"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1843">
                <a:tc>
                  <a:txBody>
                    <a:bodyPr/>
                    <a:lstStyle/>
                    <a:p>
                      <a:pPr algn="ctr" rtl="1">
                        <a:lnSpc>
                          <a:spcPct val="115000"/>
                        </a:lnSpc>
                        <a:spcAft>
                          <a:spcPts val="0"/>
                        </a:spcAft>
                      </a:pPr>
                      <a:r>
                        <a:rPr lang="fa-IR" sz="1800" dirty="0">
                          <a:latin typeface="Tahoma"/>
                          <a:ea typeface="Calibri"/>
                          <a:cs typeface="B Titr" pitchFamily="2" charset="-78"/>
                        </a:rPr>
                        <a:t>۱۲۱</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b="1" dirty="0" smtClean="0">
                          <a:cs typeface="B Titr" pitchFamily="2" charset="-78"/>
                        </a:rPr>
                        <a:t>اندونزی </a:t>
                      </a:r>
                      <a:endParaRPr lang="en-US" b="1"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1843">
                <a:tc>
                  <a:txBody>
                    <a:bodyPr/>
                    <a:lstStyle/>
                    <a:p>
                      <a:pPr algn="ctr" rtl="1">
                        <a:lnSpc>
                          <a:spcPct val="115000"/>
                        </a:lnSpc>
                        <a:spcAft>
                          <a:spcPts val="0"/>
                        </a:spcAft>
                      </a:pPr>
                      <a:r>
                        <a:rPr lang="fa-IR" sz="1800" dirty="0">
                          <a:latin typeface="Tahoma"/>
                          <a:ea typeface="Calibri"/>
                          <a:cs typeface="B Titr" pitchFamily="2" charset="-78"/>
                        </a:rPr>
                        <a:t>۱۱۸</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b="1" dirty="0" smtClean="0">
                          <a:cs typeface="B Titr" pitchFamily="2" charset="-78"/>
                        </a:rPr>
                        <a:t>کویت </a:t>
                      </a:r>
                      <a:endParaRPr lang="en-US" b="1"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1843">
                <a:tc>
                  <a:txBody>
                    <a:bodyPr/>
                    <a:lstStyle/>
                    <a:p>
                      <a:pPr algn="ctr" rtl="1">
                        <a:lnSpc>
                          <a:spcPct val="115000"/>
                        </a:lnSpc>
                        <a:spcAft>
                          <a:spcPts val="0"/>
                        </a:spcAft>
                      </a:pPr>
                      <a:r>
                        <a:rPr lang="fa-IR" sz="1800" dirty="0">
                          <a:latin typeface="Tahoma"/>
                          <a:ea typeface="Calibri"/>
                          <a:cs typeface="B Titr" pitchFamily="2" charset="-78"/>
                        </a:rPr>
                        <a:t>۱۱۲</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b="1" dirty="0" smtClean="0">
                          <a:cs typeface="B Titr" pitchFamily="2" charset="-78"/>
                        </a:rPr>
                        <a:t>ارمنستان </a:t>
                      </a:r>
                      <a:endParaRPr lang="en-US" b="1"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1843">
                <a:tc>
                  <a:txBody>
                    <a:bodyPr/>
                    <a:lstStyle/>
                    <a:p>
                      <a:pPr algn="ctr" rtl="1">
                        <a:lnSpc>
                          <a:spcPct val="115000"/>
                        </a:lnSpc>
                        <a:spcAft>
                          <a:spcPts val="0"/>
                        </a:spcAft>
                      </a:pPr>
                      <a:r>
                        <a:rPr lang="fa-IR" sz="1800" dirty="0">
                          <a:latin typeface="Tahoma"/>
                          <a:ea typeface="Calibri"/>
                          <a:cs typeface="B Titr" pitchFamily="2" charset="-78"/>
                        </a:rPr>
                        <a:t>۹۳</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b="1" dirty="0" smtClean="0">
                          <a:cs typeface="B Titr" pitchFamily="2" charset="-78"/>
                        </a:rPr>
                        <a:t>سوریه </a:t>
                      </a:r>
                      <a:endParaRPr lang="en-US" b="1"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6" name="Content Placeholder 5"/>
          <p:cNvGraphicFramePr>
            <a:graphicFrameLocks noGrp="1"/>
          </p:cNvGraphicFramePr>
          <p:nvPr>
            <p:ph sz="half" idx="2"/>
            <p:extLst>
              <p:ext uri="{D42A27DB-BD31-4B8C-83A1-F6EECF244321}">
                <p14:modId xmlns:p14="http://schemas.microsoft.com/office/powerpoint/2010/main" val="1026375393"/>
              </p:ext>
            </p:extLst>
          </p:nvPr>
        </p:nvGraphicFramePr>
        <p:xfrm>
          <a:off x="4557465" y="1019350"/>
          <a:ext cx="2318791" cy="5505998"/>
        </p:xfrm>
        <a:graphic>
          <a:graphicData uri="http://schemas.openxmlformats.org/drawingml/2006/table">
            <a:tbl>
              <a:tblPr firstRow="1" bandRow="1">
                <a:tableStyleId>{5C22544A-7EE6-4342-B048-85BDC9FD1C3A}</a:tableStyleId>
              </a:tblPr>
              <a:tblGrid>
                <a:gridCol w="792088"/>
                <a:gridCol w="1526703"/>
              </a:tblGrid>
              <a:tr h="410385">
                <a:tc>
                  <a:txBody>
                    <a:bodyPr/>
                    <a:lstStyle/>
                    <a:p>
                      <a:pPr algn="r"/>
                      <a:r>
                        <a:rPr lang="fa-IR" dirty="0" smtClean="0">
                          <a:cs typeface="B Titr" pitchFamily="2" charset="-78"/>
                        </a:rPr>
                        <a:t>تراکم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کشور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0385">
                <a:tc>
                  <a:txBody>
                    <a:bodyPr/>
                    <a:lstStyle/>
                    <a:p>
                      <a:pPr algn="ctr" rtl="1">
                        <a:lnSpc>
                          <a:spcPct val="115000"/>
                        </a:lnSpc>
                        <a:spcAft>
                          <a:spcPts val="0"/>
                        </a:spcAft>
                      </a:pPr>
                      <a:r>
                        <a:rPr lang="fa-IR" sz="1800" dirty="0">
                          <a:latin typeface="Tahoma"/>
                          <a:ea typeface="Calibri"/>
                          <a:cs typeface="B Titr" pitchFamily="2" charset="-78"/>
                        </a:rPr>
                        <a:t>۹۸۷</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بحرین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0385">
                <a:tc>
                  <a:txBody>
                    <a:bodyPr/>
                    <a:lstStyle/>
                    <a:p>
                      <a:pPr algn="ctr" rtl="1">
                        <a:lnSpc>
                          <a:spcPct val="115000"/>
                        </a:lnSpc>
                        <a:spcAft>
                          <a:spcPts val="0"/>
                        </a:spcAft>
                      </a:pPr>
                      <a:r>
                        <a:rPr lang="fa-IR" sz="1800" dirty="0">
                          <a:latin typeface="Tahoma"/>
                          <a:ea typeface="Calibri"/>
                          <a:cs typeface="B Titr" pitchFamily="2" charset="-78"/>
                        </a:rPr>
                        <a:t>۹۲۶</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بنگلادش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91763">
                <a:tc>
                  <a:txBody>
                    <a:bodyPr/>
                    <a:lstStyle/>
                    <a:p>
                      <a:pPr algn="ctr" rtl="1">
                        <a:lnSpc>
                          <a:spcPct val="115000"/>
                        </a:lnSpc>
                        <a:spcAft>
                          <a:spcPts val="0"/>
                        </a:spcAft>
                      </a:pPr>
                      <a:r>
                        <a:rPr lang="fa-IR" sz="1800" dirty="0">
                          <a:latin typeface="Tahoma"/>
                          <a:ea typeface="Calibri"/>
                          <a:cs typeface="B Titr" pitchFamily="2" charset="-78"/>
                        </a:rPr>
                        <a:t>۶۲۷</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جمهوریهای  چین </a:t>
                      </a:r>
                      <a:r>
                        <a:rPr lang="fa-IR" sz="1600" dirty="0" smtClean="0">
                          <a:cs typeface="B Titr" pitchFamily="2" charset="-78"/>
                        </a:rPr>
                        <a:t>(تایوان،</a:t>
                      </a:r>
                      <a:r>
                        <a:rPr lang="fa-IR" sz="1600" baseline="0" dirty="0" smtClean="0">
                          <a:cs typeface="B Titr" pitchFamily="2" charset="-78"/>
                        </a:rPr>
                        <a:t> کوئموی، ماتسو) </a:t>
                      </a:r>
                      <a:r>
                        <a:rPr lang="fa-IR" sz="1600" dirty="0" smtClean="0">
                          <a:cs typeface="B Titr" pitchFamily="2" charset="-78"/>
                        </a:rPr>
                        <a:t> </a:t>
                      </a:r>
                      <a:endParaRPr lang="en-US" sz="1600"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0385">
                <a:tc>
                  <a:txBody>
                    <a:bodyPr/>
                    <a:lstStyle/>
                    <a:p>
                      <a:pPr algn="ctr" rtl="1">
                        <a:lnSpc>
                          <a:spcPct val="115000"/>
                        </a:lnSpc>
                        <a:spcAft>
                          <a:spcPts val="0"/>
                        </a:spcAft>
                      </a:pPr>
                      <a:r>
                        <a:rPr lang="fa-IR" sz="1800" dirty="0">
                          <a:latin typeface="Tahoma"/>
                          <a:ea typeface="Calibri"/>
                          <a:cs typeface="B Titr" pitchFamily="2" charset="-78"/>
                        </a:rPr>
                        <a:t>۵۴۵</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فلسطین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0385">
                <a:tc>
                  <a:txBody>
                    <a:bodyPr/>
                    <a:lstStyle/>
                    <a:p>
                      <a:pPr algn="ctr" rtl="1">
                        <a:lnSpc>
                          <a:spcPct val="115000"/>
                        </a:lnSpc>
                        <a:spcAft>
                          <a:spcPts val="0"/>
                        </a:spcAft>
                      </a:pPr>
                      <a:r>
                        <a:rPr lang="fa-IR" sz="1800" dirty="0">
                          <a:latin typeface="Tahoma"/>
                          <a:ea typeface="Calibri"/>
                          <a:cs typeface="B Titr" pitchFamily="2" charset="-78"/>
                        </a:rPr>
                        <a:t>۴۹۱</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کره</a:t>
                      </a:r>
                      <a:r>
                        <a:rPr lang="fa-IR" baseline="0" dirty="0" smtClean="0">
                          <a:cs typeface="B Titr" pitchFamily="2" charset="-78"/>
                        </a:rPr>
                        <a:t> جنوبی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0385">
                <a:tc>
                  <a:txBody>
                    <a:bodyPr/>
                    <a:lstStyle/>
                    <a:p>
                      <a:pPr algn="ctr" rtl="1">
                        <a:lnSpc>
                          <a:spcPct val="115000"/>
                        </a:lnSpc>
                        <a:spcAft>
                          <a:spcPts val="0"/>
                        </a:spcAft>
                      </a:pPr>
                      <a:r>
                        <a:rPr lang="fa-IR" sz="1800" dirty="0">
                          <a:latin typeface="Tahoma"/>
                          <a:ea typeface="Calibri"/>
                          <a:cs typeface="B Titr" pitchFamily="2" charset="-78"/>
                        </a:rPr>
                        <a:t>۳۵۴</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لبنان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0385">
                <a:tc>
                  <a:txBody>
                    <a:bodyPr/>
                    <a:lstStyle/>
                    <a:p>
                      <a:pPr algn="ctr" rtl="1">
                        <a:lnSpc>
                          <a:spcPct val="115000"/>
                        </a:lnSpc>
                        <a:spcAft>
                          <a:spcPts val="0"/>
                        </a:spcAft>
                      </a:pPr>
                      <a:r>
                        <a:rPr lang="fa-IR" sz="1800" dirty="0">
                          <a:latin typeface="Tahoma"/>
                          <a:ea typeface="Calibri"/>
                          <a:cs typeface="B Titr" pitchFamily="2" charset="-78"/>
                        </a:rPr>
                        <a:t>۳۳۶</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ژاپن</a:t>
                      </a:r>
                      <a:r>
                        <a:rPr lang="fa-IR" baseline="0" dirty="0" smtClean="0">
                          <a:cs typeface="B Titr" pitchFamily="2" charset="-78"/>
                        </a:rPr>
                        <a:t>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0385">
                <a:tc>
                  <a:txBody>
                    <a:bodyPr/>
                    <a:lstStyle/>
                    <a:p>
                      <a:pPr algn="ctr" rtl="1">
                        <a:lnSpc>
                          <a:spcPct val="115000"/>
                        </a:lnSpc>
                        <a:spcAft>
                          <a:spcPts val="0"/>
                        </a:spcAft>
                      </a:pPr>
                      <a:r>
                        <a:rPr lang="fa-IR" sz="1800" dirty="0" smtClean="0">
                          <a:latin typeface="Tahoma"/>
                          <a:ea typeface="Calibri"/>
                          <a:cs typeface="B Titr" pitchFamily="2" charset="-78"/>
                        </a:rPr>
                        <a:t>۳6۸</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هند</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0385">
                <a:tc>
                  <a:txBody>
                    <a:bodyPr/>
                    <a:lstStyle/>
                    <a:p>
                      <a:pPr algn="ctr" rtl="1">
                        <a:lnSpc>
                          <a:spcPct val="115000"/>
                        </a:lnSpc>
                        <a:spcAft>
                          <a:spcPts val="0"/>
                        </a:spcAft>
                      </a:pPr>
                      <a:r>
                        <a:rPr lang="fa-IR" sz="1800" dirty="0">
                          <a:latin typeface="Tahoma"/>
                          <a:ea typeface="Calibri"/>
                          <a:cs typeface="B Titr" pitchFamily="2" charset="-78"/>
                        </a:rPr>
                        <a:t>۲۹۸</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سری لانکا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0385">
                <a:tc>
                  <a:txBody>
                    <a:bodyPr/>
                    <a:lstStyle/>
                    <a:p>
                      <a:pPr algn="ctr" rtl="1">
                        <a:lnSpc>
                          <a:spcPct val="115000"/>
                        </a:lnSpc>
                        <a:spcAft>
                          <a:spcPts val="0"/>
                        </a:spcAft>
                      </a:pPr>
                      <a:r>
                        <a:rPr lang="fa-IR" sz="1800" dirty="0">
                          <a:latin typeface="Tahoma"/>
                          <a:ea typeface="Calibri"/>
                          <a:cs typeface="B Titr" pitchFamily="2" charset="-78"/>
                        </a:rPr>
                        <a:t>۹۰</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b="1" dirty="0" smtClean="0">
                          <a:cs typeface="B Titr" pitchFamily="2" charset="-78"/>
                        </a:rPr>
                        <a:t>آذربایجان </a:t>
                      </a:r>
                      <a:endParaRPr lang="en-US" b="1"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0385">
                <a:tc>
                  <a:txBody>
                    <a:bodyPr/>
                    <a:lstStyle/>
                    <a:p>
                      <a:pPr algn="ctr" rtl="1">
                        <a:lnSpc>
                          <a:spcPct val="115000"/>
                        </a:lnSpc>
                        <a:spcAft>
                          <a:spcPts val="0"/>
                        </a:spcAft>
                      </a:pPr>
                      <a:r>
                        <a:rPr lang="fa-IR" sz="1800" dirty="0">
                          <a:latin typeface="Tahoma"/>
                          <a:ea typeface="Calibri"/>
                          <a:cs typeface="B Titr" pitchFamily="2" charset="-78"/>
                        </a:rPr>
                        <a:t>۸۶</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b="1" dirty="0" smtClean="0">
                          <a:cs typeface="B Titr" pitchFamily="2" charset="-78"/>
                        </a:rPr>
                        <a:t>ترکیه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Slide Number Placeholder 4"/>
          <p:cNvSpPr>
            <a:spLocks noGrp="1"/>
          </p:cNvSpPr>
          <p:nvPr>
            <p:ph type="sldNum" sz="quarter" idx="12"/>
          </p:nvPr>
        </p:nvSpPr>
        <p:spPr/>
        <p:txBody>
          <a:bodyPr/>
          <a:lstStyle/>
          <a:p>
            <a:fld id="{D6F87340-247A-40A5-886A-A9EE7B069482}" type="slidenum">
              <a:rPr lang="en-US" smtClean="0"/>
              <a:pPr/>
              <a:t>25</a:t>
            </a:fld>
            <a:endParaRPr lang="en-US"/>
          </a:p>
        </p:txBody>
      </p:sp>
      <p:graphicFrame>
        <p:nvGraphicFramePr>
          <p:cNvPr id="9" name="Content Placeholder 6"/>
          <p:cNvGraphicFramePr>
            <a:graphicFrameLocks/>
          </p:cNvGraphicFramePr>
          <p:nvPr>
            <p:extLst>
              <p:ext uri="{D42A27DB-BD31-4B8C-83A1-F6EECF244321}">
                <p14:modId xmlns:p14="http://schemas.microsoft.com/office/powerpoint/2010/main" val="1956529958"/>
              </p:ext>
            </p:extLst>
          </p:nvPr>
        </p:nvGraphicFramePr>
        <p:xfrm>
          <a:off x="6876256" y="1019347"/>
          <a:ext cx="2160240" cy="5505997"/>
        </p:xfrm>
        <a:graphic>
          <a:graphicData uri="http://schemas.openxmlformats.org/drawingml/2006/table">
            <a:tbl>
              <a:tblPr firstRow="1" bandRow="1">
                <a:tableStyleId>{5C22544A-7EE6-4342-B048-85BDC9FD1C3A}</a:tableStyleId>
              </a:tblPr>
              <a:tblGrid>
                <a:gridCol w="848665"/>
                <a:gridCol w="1311575"/>
              </a:tblGrid>
              <a:tr h="384167">
                <a:tc>
                  <a:txBody>
                    <a:bodyPr/>
                    <a:lstStyle/>
                    <a:p>
                      <a:pPr algn="ctr"/>
                      <a:r>
                        <a:rPr lang="fa-IR" dirty="0" smtClean="0">
                          <a:cs typeface="B Titr" pitchFamily="2" charset="-78"/>
                        </a:rPr>
                        <a:t>تراکم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کشور</a:t>
                      </a:r>
                      <a:r>
                        <a:rPr lang="fa-IR" baseline="0" dirty="0" smtClean="0">
                          <a:cs typeface="B Titr" pitchFamily="2" charset="-78"/>
                        </a:rPr>
                        <a:t>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4167">
                <a:tc>
                  <a:txBody>
                    <a:bodyPr/>
                    <a:lstStyle/>
                    <a:p>
                      <a:pPr algn="ctr" rtl="1">
                        <a:lnSpc>
                          <a:spcPct val="115000"/>
                        </a:lnSpc>
                        <a:spcAft>
                          <a:spcPts val="0"/>
                        </a:spcAft>
                      </a:pPr>
                      <a:r>
                        <a:rPr lang="fa-IR" sz="1800" dirty="0">
                          <a:latin typeface="Tahoma"/>
                          <a:ea typeface="Calibri"/>
                          <a:cs typeface="B Titr" pitchFamily="2" charset="-78"/>
                        </a:rPr>
                        <a:t>۴۳</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افغانستان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4167">
                <a:tc>
                  <a:txBody>
                    <a:bodyPr/>
                    <a:lstStyle/>
                    <a:p>
                      <a:pPr algn="ctr" rtl="1">
                        <a:lnSpc>
                          <a:spcPct val="115000"/>
                        </a:lnSpc>
                        <a:spcAft>
                          <a:spcPts val="0"/>
                        </a:spcAft>
                      </a:pPr>
                      <a:r>
                        <a:rPr lang="fa-IR" sz="1800" dirty="0" smtClean="0">
                          <a:latin typeface="Tahoma"/>
                          <a:ea typeface="Calibri"/>
                          <a:cs typeface="B Titr" pitchFamily="2" charset="-78"/>
                        </a:rPr>
                        <a:t>46</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ایران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4167">
                <a:tc>
                  <a:txBody>
                    <a:bodyPr/>
                    <a:lstStyle/>
                    <a:p>
                      <a:pPr algn="ctr" rtl="1">
                        <a:lnSpc>
                          <a:spcPct val="115000"/>
                        </a:lnSpc>
                        <a:spcAft>
                          <a:spcPts val="0"/>
                        </a:spcAft>
                      </a:pPr>
                      <a:r>
                        <a:rPr lang="fa-IR" sz="1800" dirty="0">
                          <a:latin typeface="Tahoma"/>
                          <a:ea typeface="Calibri"/>
                          <a:cs typeface="B Titr" pitchFamily="2" charset="-78"/>
                        </a:rPr>
                        <a:t>۳۵</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یمن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1792">
                <a:tc>
                  <a:txBody>
                    <a:bodyPr/>
                    <a:lstStyle/>
                    <a:p>
                      <a:pPr algn="ctr" rtl="1">
                        <a:lnSpc>
                          <a:spcPct val="115000"/>
                        </a:lnSpc>
                        <a:spcAft>
                          <a:spcPts val="0"/>
                        </a:spcAft>
                      </a:pPr>
                      <a:r>
                        <a:rPr lang="fa-IR" sz="1800">
                          <a:latin typeface="Tahoma"/>
                          <a:ea typeface="Calibri"/>
                          <a:cs typeface="B Titr" pitchFamily="2" charset="-78"/>
                        </a:rPr>
                        <a:t>۳۰</a:t>
                      </a:r>
                      <a:endParaRPr lang="en-US" sz="180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امارات</a:t>
                      </a:r>
                      <a:r>
                        <a:rPr lang="fa-IR" baseline="0" dirty="0" smtClean="0">
                          <a:cs typeface="B Titr" pitchFamily="2" charset="-78"/>
                        </a:rPr>
                        <a:t> متحد عربی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4167">
                <a:tc>
                  <a:txBody>
                    <a:bodyPr/>
                    <a:lstStyle/>
                    <a:p>
                      <a:pPr algn="ctr" rtl="1">
                        <a:lnSpc>
                          <a:spcPct val="115000"/>
                        </a:lnSpc>
                        <a:spcAft>
                          <a:spcPts val="0"/>
                        </a:spcAft>
                      </a:pPr>
                      <a:r>
                        <a:rPr lang="fa-IR" sz="1800" dirty="0">
                          <a:latin typeface="Tahoma"/>
                          <a:ea typeface="Calibri"/>
                          <a:cs typeface="B Titr" pitchFamily="2" charset="-78"/>
                        </a:rPr>
                        <a:t>۲۴</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لائوس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4167">
                <a:tc>
                  <a:txBody>
                    <a:bodyPr/>
                    <a:lstStyle/>
                    <a:p>
                      <a:pPr algn="ctr" rtl="1">
                        <a:lnSpc>
                          <a:spcPct val="115000"/>
                        </a:lnSpc>
                        <a:spcAft>
                          <a:spcPts val="0"/>
                        </a:spcAft>
                      </a:pPr>
                      <a:r>
                        <a:rPr lang="fa-IR" sz="1800" dirty="0">
                          <a:latin typeface="Tahoma"/>
                          <a:ea typeface="Calibri"/>
                          <a:cs typeface="B Titr" pitchFamily="2" charset="-78"/>
                        </a:rPr>
                        <a:t>۲۴</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قرقیزستان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4167">
                <a:tc>
                  <a:txBody>
                    <a:bodyPr/>
                    <a:lstStyle/>
                    <a:p>
                      <a:pPr algn="ctr" rtl="1">
                        <a:lnSpc>
                          <a:spcPct val="115000"/>
                        </a:lnSpc>
                        <a:spcAft>
                          <a:spcPts val="0"/>
                        </a:spcAft>
                      </a:pPr>
                      <a:r>
                        <a:rPr lang="fa-IR" sz="1800" dirty="0">
                          <a:latin typeface="Tahoma"/>
                          <a:ea typeface="Calibri"/>
                          <a:cs typeface="B Titr" pitchFamily="2" charset="-78"/>
                        </a:rPr>
                        <a:t>۱۳</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عمان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1792">
                <a:tc>
                  <a:txBody>
                    <a:bodyPr/>
                    <a:lstStyle/>
                    <a:p>
                      <a:pPr algn="ctr" rtl="1">
                        <a:lnSpc>
                          <a:spcPct val="115000"/>
                        </a:lnSpc>
                        <a:spcAft>
                          <a:spcPts val="0"/>
                        </a:spcAft>
                      </a:pPr>
                      <a:r>
                        <a:rPr lang="fa-IR" sz="1800" dirty="0">
                          <a:latin typeface="Tahoma"/>
                          <a:ea typeface="Calibri"/>
                          <a:cs typeface="B Titr" pitchFamily="2" charset="-78"/>
                        </a:rPr>
                        <a:t>۱۲</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عربستان</a:t>
                      </a:r>
                      <a:r>
                        <a:rPr lang="fa-IR" baseline="0" dirty="0" smtClean="0">
                          <a:cs typeface="B Titr" pitchFamily="2" charset="-78"/>
                        </a:rPr>
                        <a:t> سعودی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4167">
                <a:tc>
                  <a:txBody>
                    <a:bodyPr/>
                    <a:lstStyle/>
                    <a:p>
                      <a:pPr algn="ctr" rtl="1">
                        <a:lnSpc>
                          <a:spcPct val="115000"/>
                        </a:lnSpc>
                        <a:spcAft>
                          <a:spcPts val="0"/>
                        </a:spcAft>
                      </a:pPr>
                      <a:r>
                        <a:rPr lang="fa-IR" sz="1800">
                          <a:latin typeface="Tahoma"/>
                          <a:ea typeface="Calibri"/>
                          <a:cs typeface="B Titr" pitchFamily="2" charset="-78"/>
                        </a:rPr>
                        <a:t>۹</a:t>
                      </a:r>
                      <a:r>
                        <a:rPr lang="ar-SA" sz="1800">
                          <a:latin typeface="Calibri"/>
                          <a:ea typeface="Calibri"/>
                          <a:cs typeface="B Titr" pitchFamily="2" charset="-78"/>
                        </a:rPr>
                        <a:t>٬</a:t>
                      </a:r>
                      <a:r>
                        <a:rPr lang="fa-IR" sz="1800">
                          <a:latin typeface="Tahoma"/>
                          <a:ea typeface="Calibri"/>
                          <a:cs typeface="B Titr" pitchFamily="2" charset="-78"/>
                        </a:rPr>
                        <a:t>۶</a:t>
                      </a:r>
                      <a:endParaRPr lang="en-US" sz="180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ترکمنستان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4167">
                <a:tc>
                  <a:txBody>
                    <a:bodyPr/>
                    <a:lstStyle/>
                    <a:p>
                      <a:pPr algn="ctr" rtl="1">
                        <a:lnSpc>
                          <a:spcPct val="115000"/>
                        </a:lnSpc>
                        <a:spcAft>
                          <a:spcPts val="0"/>
                        </a:spcAft>
                      </a:pPr>
                      <a:r>
                        <a:rPr lang="fa-IR" sz="1800" dirty="0">
                          <a:latin typeface="Tahoma"/>
                          <a:ea typeface="Calibri"/>
                          <a:cs typeface="B Titr" pitchFamily="2" charset="-78"/>
                        </a:rPr>
                        <a:t>۸</a:t>
                      </a:r>
                      <a:r>
                        <a:rPr lang="ar-SA" sz="1800" dirty="0" smtClean="0">
                          <a:latin typeface="Calibri"/>
                          <a:ea typeface="Calibri"/>
                          <a:cs typeface="B Titr" pitchFamily="2" charset="-78"/>
                        </a:rPr>
                        <a:t>٬</a:t>
                      </a:r>
                      <a:r>
                        <a:rPr lang="fa-IR" sz="1800" dirty="0" smtClean="0">
                          <a:latin typeface="Tahoma"/>
                          <a:ea typeface="Calibri"/>
                          <a:cs typeface="B Titr" pitchFamily="2" charset="-78"/>
                        </a:rPr>
                        <a:t>3</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روسیه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4167">
                <a:tc>
                  <a:txBody>
                    <a:bodyPr/>
                    <a:lstStyle/>
                    <a:p>
                      <a:pPr algn="ctr" rtl="1">
                        <a:lnSpc>
                          <a:spcPct val="115000"/>
                        </a:lnSpc>
                        <a:spcAft>
                          <a:spcPts val="0"/>
                        </a:spcAft>
                      </a:pPr>
                      <a:r>
                        <a:rPr lang="fa-IR" sz="1800">
                          <a:latin typeface="Tahoma"/>
                          <a:ea typeface="Calibri"/>
                          <a:cs typeface="B Titr" pitchFamily="2" charset="-78"/>
                        </a:rPr>
                        <a:t>۶</a:t>
                      </a:r>
                      <a:r>
                        <a:rPr lang="ar-SA" sz="1800">
                          <a:latin typeface="Calibri"/>
                          <a:ea typeface="Calibri"/>
                          <a:cs typeface="B Titr" pitchFamily="2" charset="-78"/>
                        </a:rPr>
                        <a:t>٬</a:t>
                      </a:r>
                      <a:r>
                        <a:rPr lang="fa-IR" sz="1800">
                          <a:latin typeface="Tahoma"/>
                          <a:ea typeface="Calibri"/>
                          <a:cs typeface="B Titr" pitchFamily="2" charset="-78"/>
                        </a:rPr>
                        <a:t>۲</a:t>
                      </a:r>
                      <a:endParaRPr lang="en-US" sz="180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قزاقستان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4167">
                <a:tc>
                  <a:txBody>
                    <a:bodyPr/>
                    <a:lstStyle/>
                    <a:p>
                      <a:pPr algn="ctr" rtl="1">
                        <a:lnSpc>
                          <a:spcPct val="115000"/>
                        </a:lnSpc>
                        <a:spcAft>
                          <a:spcPts val="0"/>
                        </a:spcAft>
                      </a:pPr>
                      <a:r>
                        <a:rPr lang="fa-IR" sz="1800" dirty="0">
                          <a:latin typeface="Tahoma"/>
                          <a:ea typeface="Calibri"/>
                          <a:cs typeface="B Titr" pitchFamily="2" charset="-78"/>
                        </a:rPr>
                        <a:t>۱</a:t>
                      </a:r>
                      <a:r>
                        <a:rPr lang="ar-SA" sz="1800" dirty="0">
                          <a:latin typeface="Calibri"/>
                          <a:ea typeface="Calibri"/>
                          <a:cs typeface="B Titr" pitchFamily="2" charset="-78"/>
                        </a:rPr>
                        <a:t>٬</a:t>
                      </a:r>
                      <a:r>
                        <a:rPr lang="fa-IR" sz="1800" dirty="0">
                          <a:latin typeface="Tahoma"/>
                          <a:ea typeface="Calibri"/>
                          <a:cs typeface="B Titr" pitchFamily="2" charset="-78"/>
                        </a:rPr>
                        <a:t>۷</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مغولستان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0" name="Content Placeholder 5"/>
          <p:cNvGraphicFramePr>
            <a:graphicFrameLocks/>
          </p:cNvGraphicFramePr>
          <p:nvPr>
            <p:extLst>
              <p:ext uri="{D42A27DB-BD31-4B8C-83A1-F6EECF244321}">
                <p14:modId xmlns:p14="http://schemas.microsoft.com/office/powerpoint/2010/main" val="1686399997"/>
              </p:ext>
            </p:extLst>
          </p:nvPr>
        </p:nvGraphicFramePr>
        <p:xfrm>
          <a:off x="253752" y="1019350"/>
          <a:ext cx="1941984" cy="5505994"/>
        </p:xfrm>
        <a:graphic>
          <a:graphicData uri="http://schemas.openxmlformats.org/drawingml/2006/table">
            <a:tbl>
              <a:tblPr firstRow="1" bandRow="1">
                <a:tableStyleId>{5C22544A-7EE6-4342-B048-85BDC9FD1C3A}</a:tableStyleId>
              </a:tblPr>
              <a:tblGrid>
                <a:gridCol w="634117"/>
                <a:gridCol w="1307867"/>
              </a:tblGrid>
              <a:tr h="423538">
                <a:tc>
                  <a:txBody>
                    <a:bodyPr/>
                    <a:lstStyle/>
                    <a:p>
                      <a:pPr algn="ctr"/>
                      <a:r>
                        <a:rPr lang="fa-IR" dirty="0" smtClean="0">
                          <a:cs typeface="B Titr" pitchFamily="2" charset="-78"/>
                        </a:rPr>
                        <a:t>تراکم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fa-IR" dirty="0" smtClean="0">
                          <a:cs typeface="B Titr" pitchFamily="2" charset="-78"/>
                        </a:rPr>
                        <a:t>کشور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3538">
                <a:tc>
                  <a:txBody>
                    <a:bodyPr/>
                    <a:lstStyle/>
                    <a:p>
                      <a:pPr algn="ctr"/>
                      <a:r>
                        <a:rPr lang="fa-IR" dirty="0" smtClean="0">
                          <a:cs typeface="B Titr" pitchFamily="2" charset="-78"/>
                        </a:rPr>
                        <a:t>71</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dirty="0" smtClean="0">
                          <a:cs typeface="B Titr" pitchFamily="2" charset="-78"/>
                        </a:rPr>
                        <a:t>گرجستان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3538">
                <a:tc>
                  <a:txBody>
                    <a:bodyPr/>
                    <a:lstStyle/>
                    <a:p>
                      <a:pPr algn="ctr" rtl="1">
                        <a:lnSpc>
                          <a:spcPct val="115000"/>
                        </a:lnSpc>
                        <a:spcAft>
                          <a:spcPts val="0"/>
                        </a:spcAft>
                      </a:pPr>
                      <a:r>
                        <a:rPr lang="fa-IR" sz="1800" dirty="0">
                          <a:latin typeface="Tahoma"/>
                          <a:ea typeface="Calibri"/>
                          <a:cs typeface="B Titr" pitchFamily="2" charset="-78"/>
                        </a:rPr>
                        <a:t>۷۱</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dirty="0" smtClean="0">
                          <a:cs typeface="B Titr" pitchFamily="2" charset="-78"/>
                        </a:rPr>
                        <a:t>کامبوج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3538">
                <a:tc>
                  <a:txBody>
                    <a:bodyPr/>
                    <a:lstStyle/>
                    <a:p>
                      <a:pPr algn="ctr" rtl="1">
                        <a:lnSpc>
                          <a:spcPct val="115000"/>
                        </a:lnSpc>
                        <a:spcAft>
                          <a:spcPts val="0"/>
                        </a:spcAft>
                      </a:pPr>
                      <a:r>
                        <a:rPr lang="fa-IR" sz="1800" dirty="0">
                          <a:latin typeface="Tahoma"/>
                          <a:ea typeface="Calibri"/>
                          <a:cs typeface="B Titr" pitchFamily="2" charset="-78"/>
                        </a:rPr>
                        <a:t>۶۹</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dirty="0" smtClean="0">
                          <a:cs typeface="B Titr" pitchFamily="2" charset="-78"/>
                        </a:rPr>
                        <a:t>قطر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3538">
                <a:tc>
                  <a:txBody>
                    <a:bodyPr/>
                    <a:lstStyle/>
                    <a:p>
                      <a:pPr algn="ctr" rtl="1">
                        <a:lnSpc>
                          <a:spcPct val="115000"/>
                        </a:lnSpc>
                        <a:spcAft>
                          <a:spcPts val="0"/>
                        </a:spcAft>
                      </a:pPr>
                      <a:r>
                        <a:rPr lang="fa-IR" sz="1800" dirty="0">
                          <a:latin typeface="Tahoma"/>
                          <a:ea typeface="Calibri"/>
                          <a:cs typeface="B Titr" pitchFamily="2" charset="-78"/>
                        </a:rPr>
                        <a:t>۶۹</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dirty="0" smtClean="0">
                          <a:cs typeface="B Titr" pitchFamily="2" charset="-78"/>
                        </a:rPr>
                        <a:t>مالزی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3538">
                <a:tc>
                  <a:txBody>
                    <a:bodyPr/>
                    <a:lstStyle/>
                    <a:p>
                      <a:pPr algn="ctr" rtl="1">
                        <a:lnSpc>
                          <a:spcPct val="115000"/>
                        </a:lnSpc>
                        <a:spcAft>
                          <a:spcPts val="0"/>
                        </a:spcAft>
                      </a:pPr>
                      <a:r>
                        <a:rPr lang="fa-IR" sz="1800" dirty="0">
                          <a:latin typeface="Tahoma"/>
                          <a:ea typeface="Calibri"/>
                          <a:cs typeface="B Titr" pitchFamily="2" charset="-78"/>
                        </a:rPr>
                        <a:t>۶۳</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dirty="0" smtClean="0">
                          <a:cs typeface="B Titr" pitchFamily="2" charset="-78"/>
                        </a:rPr>
                        <a:t>تیمور شرقی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3538">
                <a:tc>
                  <a:txBody>
                    <a:bodyPr/>
                    <a:lstStyle/>
                    <a:p>
                      <a:pPr algn="ctr" rtl="1">
                        <a:lnSpc>
                          <a:spcPct val="115000"/>
                        </a:lnSpc>
                        <a:spcAft>
                          <a:spcPts val="0"/>
                        </a:spcAft>
                      </a:pPr>
                      <a:r>
                        <a:rPr lang="fa-IR" sz="1800" dirty="0">
                          <a:latin typeface="Tahoma"/>
                          <a:ea typeface="Calibri"/>
                          <a:cs typeface="B Titr" pitchFamily="2" charset="-78"/>
                        </a:rPr>
                        <a:t>۶۲</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dirty="0" smtClean="0">
                          <a:cs typeface="B Titr" pitchFamily="2" charset="-78"/>
                        </a:rPr>
                        <a:t>میانمار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3538">
                <a:tc>
                  <a:txBody>
                    <a:bodyPr/>
                    <a:lstStyle/>
                    <a:p>
                      <a:pPr algn="ctr" rtl="1">
                        <a:lnSpc>
                          <a:spcPct val="115000"/>
                        </a:lnSpc>
                        <a:spcAft>
                          <a:spcPts val="0"/>
                        </a:spcAft>
                      </a:pPr>
                      <a:r>
                        <a:rPr lang="fa-IR" sz="1800" dirty="0">
                          <a:latin typeface="Tahoma"/>
                          <a:ea typeface="Calibri"/>
                          <a:cs typeface="B Titr" pitchFamily="2" charset="-78"/>
                        </a:rPr>
                        <a:t>۶۱</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dirty="0" smtClean="0">
                          <a:cs typeface="B Titr" pitchFamily="2" charset="-78"/>
                        </a:rPr>
                        <a:t>برونئی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3538">
                <a:tc>
                  <a:txBody>
                    <a:bodyPr/>
                    <a:lstStyle/>
                    <a:p>
                      <a:pPr algn="ctr" rtl="1">
                        <a:lnSpc>
                          <a:spcPct val="115000"/>
                        </a:lnSpc>
                        <a:spcAft>
                          <a:spcPts val="0"/>
                        </a:spcAft>
                      </a:pPr>
                      <a:r>
                        <a:rPr lang="fa-IR" sz="1800" dirty="0">
                          <a:latin typeface="Tahoma"/>
                          <a:ea typeface="Calibri"/>
                          <a:cs typeface="B Titr" pitchFamily="2" charset="-78"/>
                        </a:rPr>
                        <a:t>۵۸</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dirty="0" smtClean="0">
                          <a:cs typeface="B Titr" pitchFamily="2" charset="-78"/>
                        </a:rPr>
                        <a:t>اردن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3538">
                <a:tc>
                  <a:txBody>
                    <a:bodyPr/>
                    <a:lstStyle/>
                    <a:p>
                      <a:pPr algn="ctr" rtl="1">
                        <a:lnSpc>
                          <a:spcPct val="115000"/>
                        </a:lnSpc>
                        <a:spcAft>
                          <a:spcPts val="0"/>
                        </a:spcAft>
                      </a:pPr>
                      <a:r>
                        <a:rPr lang="fa-IR" sz="1800" dirty="0">
                          <a:latin typeface="Tahoma"/>
                          <a:ea typeface="Calibri"/>
                          <a:cs typeface="B Titr" pitchFamily="2" charset="-78"/>
                        </a:rPr>
                        <a:t>۵۷</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dirty="0" smtClean="0">
                          <a:cs typeface="B Titr" pitchFamily="2" charset="-78"/>
                        </a:rPr>
                        <a:t>ازبکستان</a:t>
                      </a:r>
                      <a:r>
                        <a:rPr lang="fa-IR" baseline="0" dirty="0" smtClean="0">
                          <a:cs typeface="B Titr" pitchFamily="2" charset="-78"/>
                        </a:rPr>
                        <a:t>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3538">
                <a:tc>
                  <a:txBody>
                    <a:bodyPr/>
                    <a:lstStyle/>
                    <a:p>
                      <a:pPr algn="ctr" rtl="1">
                        <a:lnSpc>
                          <a:spcPct val="115000"/>
                        </a:lnSpc>
                        <a:spcAft>
                          <a:spcPts val="0"/>
                        </a:spcAft>
                      </a:pPr>
                      <a:r>
                        <a:rPr lang="fa-IR" sz="1800" dirty="0">
                          <a:latin typeface="Tahoma"/>
                          <a:ea typeface="Calibri"/>
                          <a:cs typeface="B Titr" pitchFamily="2" charset="-78"/>
                        </a:rPr>
                        <a:t>۵۵</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dirty="0" smtClean="0">
                          <a:cs typeface="B Titr" pitchFamily="2" charset="-78"/>
                        </a:rPr>
                        <a:t>عراق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3538">
                <a:tc>
                  <a:txBody>
                    <a:bodyPr/>
                    <a:lstStyle/>
                    <a:p>
                      <a:pPr algn="ctr" rtl="1">
                        <a:lnSpc>
                          <a:spcPct val="115000"/>
                        </a:lnSpc>
                        <a:spcAft>
                          <a:spcPts val="0"/>
                        </a:spcAft>
                      </a:pPr>
                      <a:r>
                        <a:rPr lang="fa-IR" sz="1800" dirty="0">
                          <a:latin typeface="Tahoma"/>
                          <a:ea typeface="Calibri"/>
                          <a:cs typeface="B Titr" pitchFamily="2" charset="-78"/>
                        </a:rPr>
                        <a:t>۴۷</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dirty="0" smtClean="0">
                          <a:cs typeface="B Titr" pitchFamily="2" charset="-78"/>
                        </a:rPr>
                        <a:t>تاجیکستان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3538">
                <a:tc>
                  <a:txBody>
                    <a:bodyPr/>
                    <a:lstStyle/>
                    <a:p>
                      <a:pPr algn="ctr" rtl="1">
                        <a:lnSpc>
                          <a:spcPct val="115000"/>
                        </a:lnSpc>
                        <a:spcAft>
                          <a:spcPts val="0"/>
                        </a:spcAft>
                      </a:pPr>
                      <a:r>
                        <a:rPr lang="fa-IR" sz="1800" dirty="0">
                          <a:latin typeface="Tahoma"/>
                          <a:ea typeface="Calibri"/>
                          <a:cs typeface="B Titr" pitchFamily="2" charset="-78"/>
                        </a:rPr>
                        <a:t>۴۵</a:t>
                      </a:r>
                      <a:endParaRPr lang="en-US" sz="1800" dirty="0">
                        <a:latin typeface="Calibri"/>
                        <a:ea typeface="Calibri"/>
                        <a:cs typeface="B Titr" pitchFamily="2" charset="-78"/>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lang="fa-IR" dirty="0" smtClean="0">
                          <a:cs typeface="B Titr" pitchFamily="2" charset="-78"/>
                        </a:rPr>
                        <a:t>بوتان </a:t>
                      </a:r>
                      <a:endParaRPr lang="en-US"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2" name="Title 1"/>
          <p:cNvSpPr txBox="1">
            <a:spLocks/>
          </p:cNvSpPr>
          <p:nvPr/>
        </p:nvSpPr>
        <p:spPr>
          <a:xfrm>
            <a:off x="1835696" y="116632"/>
            <a:ext cx="5760640" cy="725106"/>
          </a:xfrm>
          <a:prstGeom prst="roundRect">
            <a:avLst>
              <a:gd name="adj" fmla="val 50000"/>
            </a:avLst>
          </a:prstGeom>
          <a:ln/>
        </p:spPr>
        <p:style>
          <a:lnRef idx="2">
            <a:schemeClr val="accent3"/>
          </a:lnRef>
          <a:fillRef idx="1">
            <a:schemeClr val="lt1"/>
          </a:fillRef>
          <a:effectRef idx="0">
            <a:schemeClr val="accent3"/>
          </a:effectRef>
          <a:fontRef idx="minor">
            <a:schemeClr val="dk1"/>
          </a:fontRef>
        </p:style>
        <p:txBody>
          <a:bodyPr vert="horz" lIns="91440" tIns="45720" rIns="91440" bIns="45720" rtlCol="0" anchor="ctr">
            <a:normAutofit fontScale="70000" lnSpcReduction="20000"/>
          </a:bodyPr>
          <a:lstStyle/>
          <a:p>
            <a:pPr lvl="0" algn="ctr" rtl="0">
              <a:spcBef>
                <a:spcPct val="0"/>
              </a:spcBef>
              <a:defRPr/>
            </a:pPr>
            <a:r>
              <a:rPr lang="fa-IR" sz="4400" dirty="0">
                <a:solidFill>
                  <a:srgbClr val="920000"/>
                </a:solidFill>
                <a:cs typeface="B Titr" pitchFamily="2" charset="-78"/>
              </a:rPr>
              <a:t>تراكم جمعيت كشورهاي مختلف جهان </a:t>
            </a:r>
            <a:endParaRPr kumimoji="0" lang="en-US" sz="3100" b="0" i="0" u="none" strike="noStrike" kern="1200" cap="none" spc="0" normalizeH="0" baseline="0" noProof="0" dirty="0">
              <a:ln>
                <a:noFill/>
              </a:ln>
              <a:solidFill>
                <a:srgbClr val="920000"/>
              </a:solidFill>
              <a:effectLst/>
              <a:uLnTx/>
              <a:uFillTx/>
              <a:latin typeface="+mn-lt"/>
              <a:ea typeface="+mn-ea"/>
              <a:cs typeface="B Titr" pitchFamily="2" charset="-78"/>
            </a:endParaRPr>
          </a:p>
        </p:txBody>
      </p:sp>
    </p:spTree>
    <p:extLst>
      <p:ext uri="{BB962C8B-B14F-4D97-AF65-F5344CB8AC3E}">
        <p14:creationId xmlns:p14="http://schemas.microsoft.com/office/powerpoint/2010/main" val="1044529119"/>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aphicFrame>
        <p:nvGraphicFramePr>
          <p:cNvPr id="5" name="Content Placeholder 4"/>
          <p:cNvGraphicFramePr>
            <a:graphicFrameLocks noGrp="1"/>
          </p:cNvGraphicFramePr>
          <p:nvPr>
            <p:ph idx="1"/>
            <p:extLst>
              <p:ext uri="{D42A27DB-BD31-4B8C-83A1-F6EECF244321}">
                <p14:modId xmlns:p14="http://schemas.microsoft.com/office/powerpoint/2010/main" val="4033002910"/>
              </p:ext>
            </p:extLst>
          </p:nvPr>
        </p:nvGraphicFramePr>
        <p:xfrm>
          <a:off x="457200" y="1485042"/>
          <a:ext cx="8229600" cy="4525963"/>
        </p:xfrm>
        <a:graphic>
          <a:graphicData uri="http://schemas.openxmlformats.org/drawingml/2006/chart">
            <c:chart xmlns:c="http://schemas.openxmlformats.org/drawingml/2006/chart" xmlns:r="http://schemas.openxmlformats.org/officeDocument/2006/relationships" r:id="rId4"/>
          </a:graphicData>
        </a:graphic>
      </p:graphicFrame>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484784"/>
            <a:ext cx="1905000" cy="971550"/>
          </a:xfrm>
          <a:prstGeom prst="rect">
            <a:avLst/>
          </a:prstGeom>
        </p:spPr>
      </p:pic>
      <p:sp>
        <p:nvSpPr>
          <p:cNvPr id="7" name="Title 1"/>
          <p:cNvSpPr txBox="1">
            <a:spLocks/>
          </p:cNvSpPr>
          <p:nvPr/>
        </p:nvSpPr>
        <p:spPr>
          <a:xfrm>
            <a:off x="683568" y="116632"/>
            <a:ext cx="7488832" cy="1008112"/>
          </a:xfrm>
          <a:prstGeom prst="roundRect">
            <a:avLst>
              <a:gd name="adj" fmla="val 50000"/>
            </a:avLst>
          </a:prstGeom>
          <a:ln/>
        </p:spPr>
        <p:style>
          <a:lnRef idx="2">
            <a:schemeClr val="accent3"/>
          </a:lnRef>
          <a:fillRef idx="1">
            <a:schemeClr val="lt1"/>
          </a:fillRef>
          <a:effectRef idx="0">
            <a:schemeClr val="accent3"/>
          </a:effectRef>
          <a:fontRef idx="minor">
            <a:schemeClr val="dk1"/>
          </a:fontRef>
        </p:style>
        <p:txBody>
          <a:bodyPr vert="horz" lIns="91440" tIns="45720" rIns="91440" bIns="45720" rtlCol="0" anchor="ctr">
            <a:normAutofit fontScale="77500" lnSpcReduction="20000"/>
          </a:bodyPr>
          <a:lstStyle/>
          <a:p>
            <a:pPr lvl="0" algn="ctr" rtl="0">
              <a:spcBef>
                <a:spcPct val="0"/>
              </a:spcBef>
              <a:defRPr/>
            </a:pPr>
            <a:r>
              <a:rPr lang="fa-IR" sz="4400" dirty="0" smtClean="0">
                <a:solidFill>
                  <a:srgbClr val="920000"/>
                </a:solidFill>
                <a:cs typeface="B Titr" pitchFamily="2" charset="-78"/>
              </a:rPr>
              <a:t>تراکم </a:t>
            </a:r>
            <a:r>
              <a:rPr lang="fa-IR" sz="4400" dirty="0">
                <a:solidFill>
                  <a:srgbClr val="920000"/>
                </a:solidFill>
                <a:cs typeface="B Titr" pitchFamily="2" charset="-78"/>
              </a:rPr>
              <a:t>جمعیت در کیلومتر مربع برای قاره </a:t>
            </a:r>
            <a:r>
              <a:rPr lang="fa-IR" sz="4400" dirty="0" smtClean="0">
                <a:solidFill>
                  <a:srgbClr val="920000"/>
                </a:solidFill>
                <a:cs typeface="B Titr" pitchFamily="2" charset="-78"/>
              </a:rPr>
              <a:t>آسیا</a:t>
            </a:r>
            <a:endParaRPr kumimoji="0" lang="en-US" sz="3100" b="0" i="0" u="none" strike="noStrike" kern="1200" cap="none" spc="0" normalizeH="0" baseline="0" noProof="0" dirty="0">
              <a:ln>
                <a:noFill/>
              </a:ln>
              <a:solidFill>
                <a:srgbClr val="920000"/>
              </a:solidFill>
              <a:effectLst/>
              <a:uLnTx/>
              <a:uFillTx/>
              <a:latin typeface="+mn-lt"/>
              <a:ea typeface="+mn-ea"/>
              <a:cs typeface="B Titr" pitchFamily="2" charset="-78"/>
            </a:endParaRPr>
          </a:p>
        </p:txBody>
      </p:sp>
    </p:spTree>
    <p:extLst>
      <p:ext uri="{BB962C8B-B14F-4D97-AF65-F5344CB8AC3E}">
        <p14:creationId xmlns:p14="http://schemas.microsoft.com/office/powerpoint/2010/main" val="294902543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384"/>
            <a:ext cx="9144000" cy="6858000"/>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1340767"/>
            <a:ext cx="7776864" cy="4248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727355" y="5445224"/>
            <a:ext cx="1492717" cy="646331"/>
          </a:xfrm>
          <a:prstGeom prst="rect">
            <a:avLst/>
          </a:prstGeom>
          <a:noFill/>
        </p:spPr>
        <p:txBody>
          <a:bodyPr wrap="none" rtlCol="0">
            <a:spAutoFit/>
          </a:bodyPr>
          <a:lstStyle/>
          <a:p>
            <a:pPr algn="l" rtl="0"/>
            <a:r>
              <a:rPr lang="fa-IR" dirty="0">
                <a:solidFill>
                  <a:prstClr val="black"/>
                </a:solidFill>
              </a:rPr>
              <a:t>منبع: بانک جهانی </a:t>
            </a:r>
            <a:endParaRPr lang="en-US" dirty="0">
              <a:solidFill>
                <a:prstClr val="black"/>
              </a:solidFill>
            </a:endParaRPr>
          </a:p>
          <a:p>
            <a:pPr algn="l" rtl="0"/>
            <a:endParaRPr lang="en-US" dirty="0">
              <a:solidFill>
                <a:prstClr val="black"/>
              </a:solidFill>
            </a:endParaRPr>
          </a:p>
        </p:txBody>
      </p:sp>
      <p:sp>
        <p:nvSpPr>
          <p:cNvPr id="6" name="TextBox 5"/>
          <p:cNvSpPr txBox="1"/>
          <p:nvPr/>
        </p:nvSpPr>
        <p:spPr>
          <a:xfrm>
            <a:off x="2051720" y="5805264"/>
            <a:ext cx="4833374" cy="369332"/>
          </a:xfrm>
          <a:prstGeom prst="rect">
            <a:avLst/>
          </a:prstGeom>
          <a:noFill/>
        </p:spPr>
        <p:txBody>
          <a:bodyPr wrap="none" rtlCol="0">
            <a:spAutoFit/>
          </a:bodyPr>
          <a:lstStyle/>
          <a:p>
            <a:pPr algn="l" rtl="0"/>
            <a:r>
              <a:rPr lang="fa-IR" dirty="0" smtClean="0">
                <a:solidFill>
                  <a:prstClr val="black"/>
                </a:solidFill>
              </a:rPr>
              <a:t>تراکم نسبی جمعیت ایران در سال </a:t>
            </a:r>
            <a:r>
              <a:rPr lang="fa-IR" b="1" dirty="0" smtClean="0">
                <a:solidFill>
                  <a:prstClr val="black"/>
                </a:solidFill>
              </a:rPr>
              <a:t>1390: 46</a:t>
            </a:r>
            <a:r>
              <a:rPr lang="fa-IR" dirty="0" smtClean="0">
                <a:solidFill>
                  <a:prstClr val="black"/>
                </a:solidFill>
              </a:rPr>
              <a:t> نفر در کیلومتر مربع </a:t>
            </a:r>
            <a:endParaRPr lang="en-US" dirty="0">
              <a:solidFill>
                <a:prstClr val="black"/>
              </a:solidFill>
            </a:endParaRPr>
          </a:p>
        </p:txBody>
      </p:sp>
      <p:sp>
        <p:nvSpPr>
          <p:cNvPr id="7" name="TextBox 6"/>
          <p:cNvSpPr txBox="1"/>
          <p:nvPr/>
        </p:nvSpPr>
        <p:spPr>
          <a:xfrm>
            <a:off x="2699792" y="6228020"/>
            <a:ext cx="3913251" cy="369332"/>
          </a:xfrm>
          <a:prstGeom prst="rect">
            <a:avLst/>
          </a:prstGeom>
          <a:noFill/>
        </p:spPr>
        <p:txBody>
          <a:bodyPr wrap="none" rtlCol="0">
            <a:spAutoFit/>
          </a:bodyPr>
          <a:lstStyle/>
          <a:p>
            <a:pPr algn="l" rtl="0"/>
            <a:r>
              <a:rPr lang="fa-IR" dirty="0" smtClean="0">
                <a:solidFill>
                  <a:prstClr val="black"/>
                </a:solidFill>
              </a:rPr>
              <a:t>تراکم زیستی جمعیت ایران: </a:t>
            </a:r>
            <a:r>
              <a:rPr lang="fa-IR" b="1" dirty="0" smtClean="0">
                <a:solidFill>
                  <a:prstClr val="black"/>
                </a:solidFill>
              </a:rPr>
              <a:t>116</a:t>
            </a:r>
            <a:r>
              <a:rPr lang="fa-IR" dirty="0" smtClean="0">
                <a:solidFill>
                  <a:prstClr val="black"/>
                </a:solidFill>
              </a:rPr>
              <a:t> نفر در کیلومتر مربع</a:t>
            </a:r>
            <a:endParaRPr lang="en-US" dirty="0">
              <a:solidFill>
                <a:prstClr val="black"/>
              </a:solidFill>
            </a:endParaRPr>
          </a:p>
        </p:txBody>
      </p:sp>
      <p:sp>
        <p:nvSpPr>
          <p:cNvPr id="8" name="Oval 7"/>
          <p:cNvSpPr/>
          <p:nvPr/>
        </p:nvSpPr>
        <p:spPr>
          <a:xfrm>
            <a:off x="7308304" y="4134859"/>
            <a:ext cx="864096" cy="49609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1000" b="1" dirty="0" smtClean="0">
                <a:solidFill>
                  <a:srgbClr val="0F6FC6">
                    <a:lumMod val="75000"/>
                  </a:srgbClr>
                </a:solidFill>
              </a:rPr>
              <a:t>IRAN</a:t>
            </a:r>
            <a:endParaRPr lang="en-US" sz="1000" b="1" dirty="0">
              <a:solidFill>
                <a:srgbClr val="0F6FC6">
                  <a:lumMod val="75000"/>
                </a:srgbClr>
              </a:solidFill>
            </a:endParaRPr>
          </a:p>
        </p:txBody>
      </p:sp>
      <p:sp>
        <p:nvSpPr>
          <p:cNvPr id="11" name="Title 1"/>
          <p:cNvSpPr txBox="1">
            <a:spLocks/>
          </p:cNvSpPr>
          <p:nvPr/>
        </p:nvSpPr>
        <p:spPr>
          <a:xfrm>
            <a:off x="683568" y="332656"/>
            <a:ext cx="7488832" cy="1008112"/>
          </a:xfrm>
          <a:prstGeom prst="roundRect">
            <a:avLst>
              <a:gd name="adj" fmla="val 50000"/>
            </a:avLst>
          </a:prstGeom>
          <a:ln/>
        </p:spPr>
        <p:style>
          <a:lnRef idx="2">
            <a:schemeClr val="accent3"/>
          </a:lnRef>
          <a:fillRef idx="1">
            <a:schemeClr val="lt1"/>
          </a:fillRef>
          <a:effectRef idx="0">
            <a:schemeClr val="accent3"/>
          </a:effectRef>
          <a:fontRef idx="minor">
            <a:schemeClr val="dk1"/>
          </a:fontRef>
        </p:style>
        <p:txBody>
          <a:bodyPr vert="horz" lIns="91440" tIns="45720" rIns="91440" bIns="45720" rtlCol="0" anchor="ctr">
            <a:normAutofit fontScale="92500" lnSpcReduction="10000"/>
          </a:bodyPr>
          <a:lstStyle/>
          <a:p>
            <a:pPr lvl="0" algn="ctr" rtl="0">
              <a:spcBef>
                <a:spcPct val="0"/>
              </a:spcBef>
              <a:defRPr/>
            </a:pPr>
            <a:r>
              <a:rPr lang="fa-IR" sz="4400" dirty="0">
                <a:solidFill>
                  <a:srgbClr val="920000"/>
                </a:solidFill>
                <a:cs typeface="B Titr" pitchFamily="2" charset="-78"/>
              </a:rPr>
              <a:t>تراکم جمعیت در کیلومتر مربع</a:t>
            </a:r>
            <a:endParaRPr kumimoji="0" lang="en-US" sz="3100" b="0" i="0" u="none" strike="noStrike" kern="1200" cap="none" spc="0" normalizeH="0" baseline="0" noProof="0" dirty="0">
              <a:ln>
                <a:noFill/>
              </a:ln>
              <a:solidFill>
                <a:srgbClr val="920000"/>
              </a:solidFill>
              <a:effectLst/>
              <a:uLnTx/>
              <a:uFillTx/>
              <a:latin typeface="+mn-lt"/>
              <a:ea typeface="+mn-ea"/>
              <a:cs typeface="B Titr" pitchFamily="2" charset="-78"/>
            </a:endParaRPr>
          </a:p>
        </p:txBody>
      </p:sp>
    </p:spTree>
    <p:extLst>
      <p:ext uri="{BB962C8B-B14F-4D97-AF65-F5344CB8AC3E}">
        <p14:creationId xmlns:p14="http://schemas.microsoft.com/office/powerpoint/2010/main" val="3167128954"/>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15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2000"/>
                            </p:stCondLst>
                            <p:childTnLst>
                              <p:par>
                                <p:cTn id="11" presetID="16" presetClass="entr" presetSubtype="21" fill="hold" grpId="0" nodeType="afterEffect">
                                  <p:stCondLst>
                                    <p:cond delay="150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p:stCondLst>
                              <p:cond delay="4000"/>
                            </p:stCondLst>
                            <p:childTnLst>
                              <p:par>
                                <p:cTn id="15" presetID="16" presetClass="entr" presetSubtype="2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384"/>
            <a:ext cx="9144000" cy="6858000"/>
          </a:xfrm>
          <a:prstGeom prst="rect">
            <a:avLst/>
          </a:prstGeom>
        </p:spPr>
      </p:pic>
      <p:graphicFrame>
        <p:nvGraphicFramePr>
          <p:cNvPr id="4" name="Table 3"/>
          <p:cNvGraphicFramePr>
            <a:graphicFrameLocks noGrp="1"/>
          </p:cNvGraphicFramePr>
          <p:nvPr>
            <p:extLst>
              <p:ext uri="{D42A27DB-BD31-4B8C-83A1-F6EECF244321}">
                <p14:modId xmlns:p14="http://schemas.microsoft.com/office/powerpoint/2010/main" val="40327742"/>
              </p:ext>
            </p:extLst>
          </p:nvPr>
        </p:nvGraphicFramePr>
        <p:xfrm>
          <a:off x="467544" y="559597"/>
          <a:ext cx="8162738" cy="6109763"/>
        </p:xfrm>
        <a:graphic>
          <a:graphicData uri="http://schemas.openxmlformats.org/drawingml/2006/table">
            <a:tbl>
              <a:tblPr rtl="1"/>
              <a:tblGrid>
                <a:gridCol w="1575384"/>
                <a:gridCol w="1282199"/>
                <a:gridCol w="1157077"/>
                <a:gridCol w="1025997"/>
                <a:gridCol w="1205937"/>
                <a:gridCol w="683998"/>
                <a:gridCol w="616073"/>
                <a:gridCol w="616073"/>
              </a:tblGrid>
              <a:tr h="358948">
                <a:tc>
                  <a:txBody>
                    <a:bodyPr/>
                    <a:lstStyle/>
                    <a:p>
                      <a:pPr algn="ctr" rtl="0">
                        <a:spcAft>
                          <a:spcPts val="0"/>
                        </a:spcAft>
                      </a:pPr>
                      <a:r>
                        <a:rPr lang="fa-IR" sz="1200" b="0" dirty="0">
                          <a:latin typeface="Arial"/>
                          <a:ea typeface="Times New Roman"/>
                          <a:cs typeface="B Nazanin"/>
                        </a:rPr>
                        <a:t>استان</a:t>
                      </a:r>
                      <a:endParaRPr lang="en-US" sz="1200" b="0" dirty="0">
                        <a:latin typeface="Times New Roman"/>
                        <a:ea typeface="Times New Roman"/>
                        <a:cs typeface="Arial"/>
                      </a:endParaRPr>
                    </a:p>
                  </a:txBody>
                  <a:tcPr marL="59417" marR="594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1365</a:t>
                      </a:r>
                      <a:endParaRPr lang="en-US" sz="1200" b="0">
                        <a:latin typeface="Times New Roman"/>
                        <a:ea typeface="Times New Roman"/>
                        <a:cs typeface="Arial"/>
                      </a:endParaRPr>
                    </a:p>
                  </a:txBody>
                  <a:tcPr marL="59417" marR="594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1375</a:t>
                      </a:r>
                      <a:endParaRPr lang="en-US" sz="1200" b="0">
                        <a:latin typeface="Times New Roman"/>
                        <a:ea typeface="Times New Roman"/>
                        <a:cs typeface="Arial"/>
                      </a:endParaRPr>
                    </a:p>
                  </a:txBody>
                  <a:tcPr marL="59417" marR="594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1385</a:t>
                      </a:r>
                      <a:endParaRPr lang="en-US" sz="1200" b="0">
                        <a:latin typeface="Times New Roman"/>
                        <a:ea typeface="Times New Roman"/>
                        <a:cs typeface="Arial"/>
                      </a:endParaRPr>
                    </a:p>
                  </a:txBody>
                  <a:tcPr marL="59417" marR="594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1">
                        <a:spcAft>
                          <a:spcPts val="0"/>
                        </a:spcAft>
                      </a:pPr>
                      <a:r>
                        <a:rPr lang="ar-SA" sz="1200" b="0">
                          <a:latin typeface="Arial"/>
                          <a:ea typeface="Times New Roman"/>
                          <a:cs typeface="B Nazanin"/>
                        </a:rPr>
                        <a:t>مساحت</a:t>
                      </a:r>
                      <a:endParaRPr lang="en-US" sz="1200" b="0">
                        <a:latin typeface="Times New Roman"/>
                        <a:ea typeface="Times New Roman"/>
                        <a:cs typeface="Arial"/>
                      </a:endParaRPr>
                    </a:p>
                    <a:p>
                      <a:pPr algn="ctr" rtl="1">
                        <a:spcAft>
                          <a:spcPts val="0"/>
                        </a:spcAft>
                      </a:pPr>
                      <a:r>
                        <a:rPr lang="ar-SA" sz="1200" b="0">
                          <a:latin typeface="Arial"/>
                          <a:ea typeface="Times New Roman"/>
                          <a:cs typeface="B Nazanin"/>
                        </a:rPr>
                        <a:t>(کیلومتر مربع)</a:t>
                      </a:r>
                      <a:endParaRPr lang="en-US" sz="1200" b="0">
                        <a:latin typeface="Times New Roman"/>
                        <a:ea typeface="Times New Roman"/>
                        <a:cs typeface="Arial"/>
                      </a:endParaRPr>
                    </a:p>
                  </a:txBody>
                  <a:tcPr marL="59417" marR="594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1365</a:t>
                      </a:r>
                      <a:endParaRPr lang="en-US" sz="1200" b="0">
                        <a:latin typeface="Times New Roman"/>
                        <a:ea typeface="Times New Roman"/>
                        <a:cs typeface="Arial"/>
                      </a:endParaRPr>
                    </a:p>
                  </a:txBody>
                  <a:tcPr marL="59417" marR="594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1375</a:t>
                      </a:r>
                      <a:endParaRPr lang="en-US" sz="1200" b="0">
                        <a:latin typeface="Times New Roman"/>
                        <a:ea typeface="Times New Roman"/>
                        <a:cs typeface="Arial"/>
                      </a:endParaRPr>
                    </a:p>
                  </a:txBody>
                  <a:tcPr marL="59417" marR="594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1385</a:t>
                      </a:r>
                      <a:endParaRPr lang="en-US" sz="1200" b="0">
                        <a:latin typeface="Times New Roman"/>
                        <a:ea typeface="Times New Roman"/>
                        <a:cs typeface="Arial"/>
                      </a:endParaRPr>
                    </a:p>
                  </a:txBody>
                  <a:tcPr marL="59417" marR="594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r>
              <a:tr h="179474">
                <a:tc>
                  <a:txBody>
                    <a:bodyPr/>
                    <a:lstStyle/>
                    <a:p>
                      <a:pPr algn="ctr" rtl="1">
                        <a:spcAft>
                          <a:spcPts val="0"/>
                        </a:spcAft>
                      </a:pPr>
                      <a:r>
                        <a:rPr lang="ar-SA" sz="1200" b="0">
                          <a:latin typeface="Arial"/>
                          <a:ea typeface="Times New Roman"/>
                          <a:cs typeface="B Nazanin"/>
                        </a:rPr>
                        <a:t>آذربايجان شرقی</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3077882</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325540</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3603456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dirty="0">
                          <a:latin typeface="Arial"/>
                          <a:ea typeface="Times New Roman"/>
                          <a:cs typeface="B Nazanin"/>
                        </a:rPr>
                        <a:t>45650</a:t>
                      </a:r>
                      <a:endParaRPr lang="en-US" sz="1200" b="0" dirty="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67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73</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79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آذربايجان  غربی</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1971677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2496320</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2873459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37437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53</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67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dirty="0">
                          <a:latin typeface="Arial"/>
                          <a:ea typeface="Times New Roman"/>
                          <a:cs typeface="B Nazanin"/>
                        </a:rPr>
                        <a:t>77</a:t>
                      </a:r>
                      <a:endParaRPr lang="en-US" sz="1200" b="0" dirty="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اردبیل</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1036202</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1168011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1225348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17800</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58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66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69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اصفهان</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3294916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3923255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4559256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107029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31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37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43</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ایلام</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382091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487886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545787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20133</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24</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بوشهر</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612183</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743675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886267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22743</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33</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39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تهران</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8095174</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10343965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13413348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18814</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430</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550</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713</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چهار محال و بختیاری</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631179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761168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857910</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16332</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39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47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53</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خراسان </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4086182</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535481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636420</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125832</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32</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4</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خراسان رضوي</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587328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dirty="0">
                          <a:latin typeface="Arial"/>
                          <a:ea typeface="Times New Roman"/>
                          <a:cs typeface="B Nazanin"/>
                        </a:rPr>
                        <a:t>4719902</a:t>
                      </a:r>
                      <a:endParaRPr lang="en-US" sz="1200" b="0" dirty="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5593079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28434</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166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197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خراسان شمالي</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558866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732646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811572</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88404</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خوزستان</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2681978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3746772</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4274979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64055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42</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58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67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زنجان</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782988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900890</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964601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21773</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36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41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44</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سمنان</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417035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501447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589742</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97491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4</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سیستان وبلوچستان</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1197059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1722579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2405742</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181785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13</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فارس</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3193769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3817036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4336878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122608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31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35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قزوین</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805562</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968257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1143200</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15549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52</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62</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74</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قم</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616963</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853044</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1040681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11526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54</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74</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90</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کردستان</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1078415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1346383</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1438543</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29137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37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46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49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کرمان</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1622958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2004328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2652413</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180836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کرمانشاه</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1462965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1778596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1879385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24998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59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71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75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کهگیلویه وبویر احمد</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411828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544356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634299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15504</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35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41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گلستان</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1145033</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1426288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1617087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20195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57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71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80</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گیلان</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2081037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2241896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2404861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14042</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148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160</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171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لرستان</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1367029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1584434</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1716527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28294</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48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56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61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مازندران</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2274313</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2602008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2920657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23701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96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110</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123</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مرکزی</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1082109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1228812</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1349590</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29130</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37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42</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46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هرمزگان</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762206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1062155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1403674</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70669</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20</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همدان</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1505826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1677957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1703267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19368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78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87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88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179474">
                <a:tc>
                  <a:txBody>
                    <a:bodyPr/>
                    <a:lstStyle/>
                    <a:p>
                      <a:pPr algn="ctr" rtl="1">
                        <a:spcAft>
                          <a:spcPts val="0"/>
                        </a:spcAft>
                      </a:pPr>
                      <a:r>
                        <a:rPr lang="ar-SA" sz="1200" b="0">
                          <a:latin typeface="Arial"/>
                          <a:ea typeface="Times New Roman"/>
                          <a:cs typeface="B Nazanin"/>
                        </a:rPr>
                        <a:t>یزد</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a:latin typeface="Arial"/>
                          <a:ea typeface="Times New Roman"/>
                          <a:cs typeface="B Nazanin"/>
                        </a:rPr>
                        <a:t>622257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810401</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990818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129285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5</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8</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r h="257603">
                <a:tc>
                  <a:txBody>
                    <a:bodyPr/>
                    <a:lstStyle/>
                    <a:p>
                      <a:pPr algn="ctr" rtl="1">
                        <a:spcAft>
                          <a:spcPts val="0"/>
                        </a:spcAft>
                      </a:pPr>
                      <a:r>
                        <a:rPr lang="ar-SA" sz="1200" b="0">
                          <a:latin typeface="Arial"/>
                          <a:ea typeface="Times New Roman"/>
                          <a:cs typeface="B Nazanin"/>
                        </a:rPr>
                        <a:t>کل کشور</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algn="ctr" rtl="0">
                        <a:spcAft>
                          <a:spcPts val="0"/>
                        </a:spcAft>
                      </a:pPr>
                      <a:r>
                        <a:rPr lang="en-US" sz="1200" b="0" dirty="0">
                          <a:latin typeface="Arial"/>
                          <a:ea typeface="Times New Roman"/>
                          <a:cs typeface="B Nazanin"/>
                        </a:rPr>
                        <a:t>49445010</a:t>
                      </a:r>
                      <a:endParaRPr lang="en-US" sz="1200" b="0" dirty="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dirty="0">
                          <a:latin typeface="Arial"/>
                          <a:ea typeface="Times New Roman"/>
                          <a:cs typeface="B Nazanin"/>
                        </a:rPr>
                        <a:t>60055488</a:t>
                      </a:r>
                      <a:endParaRPr lang="en-US" sz="1200" b="0" dirty="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70472846</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1628554</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dirty="0">
                          <a:latin typeface="Arial"/>
                          <a:ea typeface="Times New Roman"/>
                          <a:cs typeface="B Nazanin"/>
                        </a:rPr>
                        <a:t>30</a:t>
                      </a:r>
                      <a:endParaRPr lang="en-US" sz="1200" b="0" dirty="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a:latin typeface="Arial"/>
                          <a:ea typeface="Times New Roman"/>
                          <a:cs typeface="B Nazanin"/>
                        </a:rPr>
                        <a:t>37</a:t>
                      </a:r>
                      <a:endParaRPr lang="en-US" sz="1200" b="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rtl="0">
                        <a:spcAft>
                          <a:spcPts val="0"/>
                        </a:spcAft>
                      </a:pPr>
                      <a:r>
                        <a:rPr lang="en-US" sz="1200" b="0" dirty="0">
                          <a:latin typeface="Arial"/>
                          <a:ea typeface="Times New Roman"/>
                          <a:cs typeface="B Nazanin"/>
                        </a:rPr>
                        <a:t>43</a:t>
                      </a:r>
                      <a:endParaRPr lang="en-US" sz="1200" b="0" dirty="0">
                        <a:latin typeface="Times New Roman"/>
                        <a:ea typeface="Times New Roman"/>
                        <a:cs typeface="Arial"/>
                      </a:endParaRPr>
                    </a:p>
                  </a:txBody>
                  <a:tcPr marL="59417" marR="59417"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r>
            </a:tbl>
          </a:graphicData>
        </a:graphic>
      </p:graphicFrame>
      <p:sp>
        <p:nvSpPr>
          <p:cNvPr id="6" name="Title 1"/>
          <p:cNvSpPr txBox="1">
            <a:spLocks/>
          </p:cNvSpPr>
          <p:nvPr/>
        </p:nvSpPr>
        <p:spPr>
          <a:xfrm>
            <a:off x="395536" y="44624"/>
            <a:ext cx="8064896" cy="504056"/>
          </a:xfrm>
          <a:prstGeom prst="roundRect">
            <a:avLst>
              <a:gd name="adj" fmla="val 50000"/>
            </a:avLst>
          </a:prstGeom>
          <a:ln/>
        </p:spPr>
        <p:style>
          <a:lnRef idx="2">
            <a:schemeClr val="accent3"/>
          </a:lnRef>
          <a:fillRef idx="1">
            <a:schemeClr val="lt1"/>
          </a:fillRef>
          <a:effectRef idx="0">
            <a:schemeClr val="accent3"/>
          </a:effectRef>
          <a:fontRef idx="minor">
            <a:schemeClr val="dk1"/>
          </a:fontRef>
        </p:style>
        <p:txBody>
          <a:bodyPr vert="horz" lIns="91440" tIns="45720" rIns="91440" bIns="45720" rtlCol="0" anchor="ctr">
            <a:normAutofit fontScale="32500" lnSpcReduction="20000"/>
          </a:bodyPr>
          <a:lstStyle/>
          <a:p>
            <a:pPr lvl="0" algn="ctr" rtl="0">
              <a:spcBef>
                <a:spcPct val="0"/>
              </a:spcBef>
              <a:defRPr/>
            </a:pPr>
            <a:r>
              <a:rPr lang="fa-IR" sz="4400" dirty="0">
                <a:solidFill>
                  <a:srgbClr val="920000"/>
                </a:solidFill>
                <a:cs typeface="B Titr" pitchFamily="2" charset="-78"/>
              </a:rPr>
              <a:t>تراكم حسابي جمعيت  ايران در استانهاي مختلف در سالهاي 1365، 1375و1385(جمعيت و نفر در كيلومتر مربع)</a:t>
            </a:r>
            <a:endParaRPr kumimoji="0" lang="en-US" sz="3100" b="0" i="0" u="none" strike="noStrike" kern="1200" cap="none" spc="0" normalizeH="0" baseline="0" noProof="0" dirty="0">
              <a:ln>
                <a:noFill/>
              </a:ln>
              <a:solidFill>
                <a:srgbClr val="920000"/>
              </a:solidFill>
              <a:effectLst/>
              <a:uLnTx/>
              <a:uFillTx/>
              <a:latin typeface="+mn-lt"/>
              <a:ea typeface="+mn-ea"/>
              <a:cs typeface="B Titr" pitchFamily="2" charset="-78"/>
            </a:endParaRPr>
          </a:p>
        </p:txBody>
      </p:sp>
    </p:spTree>
    <p:extLst>
      <p:ext uri="{BB962C8B-B14F-4D97-AF65-F5344CB8AC3E}">
        <p14:creationId xmlns:p14="http://schemas.microsoft.com/office/powerpoint/2010/main" val="3890242575"/>
      </p:ext>
    </p:extLst>
  </p:cSld>
  <p:clrMapOvr>
    <a:masterClrMapping/>
  </p:clrMapOvr>
  <p:transition spd="slow">
    <p:cover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384"/>
            <a:ext cx="9144000" cy="6858000"/>
          </a:xfrm>
          <a:prstGeom prst="rect">
            <a:avLst/>
          </a:prstGeom>
        </p:spPr>
      </p:pic>
      <p:pic>
        <p:nvPicPr>
          <p:cNvPr id="292866"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sharpenSoften amount="50000"/>
                    </a14:imgEffect>
                  </a14:imgLayer>
                </a14:imgProps>
              </a:ext>
            </a:extLst>
          </a:blip>
          <a:srcRect/>
          <a:stretch>
            <a:fillRect/>
          </a:stretch>
        </p:blipFill>
        <p:spPr bwMode="auto">
          <a:xfrm>
            <a:off x="785786" y="668592"/>
            <a:ext cx="7686675" cy="6000768"/>
          </a:xfrm>
          <a:prstGeom prst="rect">
            <a:avLst/>
          </a:prstGeom>
          <a:noFill/>
          <a:ln w="9525">
            <a:noFill/>
            <a:miter lim="800000"/>
            <a:headEnd/>
            <a:tailEnd/>
          </a:ln>
          <a:effectLst/>
        </p:spPr>
      </p:pic>
      <p:sp>
        <p:nvSpPr>
          <p:cNvPr id="5" name="Title 1"/>
          <p:cNvSpPr txBox="1">
            <a:spLocks/>
          </p:cNvSpPr>
          <p:nvPr/>
        </p:nvSpPr>
        <p:spPr>
          <a:xfrm>
            <a:off x="2339752" y="116632"/>
            <a:ext cx="3888432" cy="504056"/>
          </a:xfrm>
          <a:prstGeom prst="roundRect">
            <a:avLst>
              <a:gd name="adj" fmla="val 50000"/>
            </a:avLst>
          </a:prstGeom>
          <a:ln/>
        </p:spPr>
        <p:style>
          <a:lnRef idx="2">
            <a:schemeClr val="accent3"/>
          </a:lnRef>
          <a:fillRef idx="1">
            <a:schemeClr val="lt1"/>
          </a:fillRef>
          <a:effectRef idx="0">
            <a:schemeClr val="accent3"/>
          </a:effectRef>
          <a:fontRef idx="minor">
            <a:schemeClr val="dk1"/>
          </a:fontRef>
        </p:style>
        <p:txBody>
          <a:bodyPr vert="horz" lIns="91440" tIns="45720" rIns="91440" bIns="45720" rtlCol="0" anchor="ctr">
            <a:normAutofit fontScale="47500" lnSpcReduction="20000"/>
          </a:bodyPr>
          <a:lstStyle/>
          <a:p>
            <a:pPr lvl="0" algn="ctr" rtl="0">
              <a:spcBef>
                <a:spcPct val="0"/>
              </a:spcBef>
              <a:defRPr/>
            </a:pPr>
            <a:r>
              <a:rPr lang="fa-IR" sz="4400" dirty="0">
                <a:solidFill>
                  <a:srgbClr val="920000"/>
                </a:solidFill>
                <a:cs typeface="B Titr" pitchFamily="2" charset="-78"/>
              </a:rPr>
              <a:t>تراکم حسابی سال 1390</a:t>
            </a:r>
            <a:endParaRPr kumimoji="0" lang="en-US" sz="3100" b="0" i="0" u="none" strike="noStrike" kern="1200" cap="none" spc="0" normalizeH="0" baseline="0" noProof="0" dirty="0">
              <a:ln>
                <a:noFill/>
              </a:ln>
              <a:solidFill>
                <a:srgbClr val="920000"/>
              </a:solidFill>
              <a:effectLst/>
              <a:uLnTx/>
              <a:uFillTx/>
              <a:latin typeface="+mn-lt"/>
              <a:ea typeface="+mn-ea"/>
              <a:cs typeface="B Titr" pitchFamily="2" charset="-78"/>
            </a:endParaRPr>
          </a:p>
        </p:txBody>
      </p:sp>
    </p:spTree>
    <p:extLst>
      <p:ext uri="{BB962C8B-B14F-4D97-AF65-F5344CB8AC3E}">
        <p14:creationId xmlns:p14="http://schemas.microsoft.com/office/powerpoint/2010/main" val="207707864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32250"/>
          <a:stretch/>
        </p:blipFill>
        <p:spPr>
          <a:xfrm>
            <a:off x="0" y="0"/>
            <a:ext cx="9144000" cy="5013176"/>
          </a:xfrm>
          <a:prstGeom prst="rect">
            <a:avLst/>
          </a:prstGeom>
        </p:spPr>
      </p:pic>
      <p:sp>
        <p:nvSpPr>
          <p:cNvPr id="5" name="TextBox 4"/>
          <p:cNvSpPr txBox="1"/>
          <p:nvPr/>
        </p:nvSpPr>
        <p:spPr>
          <a:xfrm>
            <a:off x="1979712" y="4797152"/>
            <a:ext cx="5256584" cy="2123658"/>
          </a:xfrm>
          <a:prstGeom prst="rect">
            <a:avLst/>
          </a:prstGeom>
          <a:noFill/>
        </p:spPr>
        <p:txBody>
          <a:bodyPr wrap="square" rtlCol="1">
            <a:spAutoFit/>
          </a:bodyPr>
          <a:lstStyle/>
          <a:p>
            <a:pPr algn="ctr">
              <a:lnSpc>
                <a:spcPct val="150000"/>
              </a:lnSpc>
            </a:pPr>
            <a:r>
              <a:rPr lang="fa-IR" sz="2400" dirty="0" smtClean="0">
                <a:solidFill>
                  <a:schemeClr val="bg2">
                    <a:lumMod val="25000"/>
                  </a:schemeClr>
                </a:solidFill>
                <a:cs typeface="B Titr" pitchFamily="2" charset="-78"/>
              </a:rPr>
              <a:t>موسسه آموزشی وپژوهشی  امام خمینی (ره) </a:t>
            </a:r>
          </a:p>
          <a:p>
            <a:pPr algn="ctr">
              <a:lnSpc>
                <a:spcPct val="150000"/>
              </a:lnSpc>
            </a:pPr>
            <a:r>
              <a:rPr lang="fa-IR" sz="2400" dirty="0" smtClean="0">
                <a:solidFill>
                  <a:schemeClr val="bg2">
                    <a:lumMod val="25000"/>
                  </a:schemeClr>
                </a:solidFill>
                <a:cs typeface="B Titr" pitchFamily="2" charset="-78"/>
              </a:rPr>
              <a:t>اداره  </a:t>
            </a:r>
            <a:r>
              <a:rPr lang="fa-IR" sz="2400" dirty="0">
                <a:solidFill>
                  <a:schemeClr val="bg2">
                    <a:lumMod val="25000"/>
                  </a:schemeClr>
                </a:solidFill>
                <a:cs typeface="B Titr" pitchFamily="2" charset="-78"/>
              </a:rPr>
              <a:t>همایش ها </a:t>
            </a:r>
            <a:r>
              <a:rPr lang="fa-IR" sz="2400" dirty="0" smtClean="0">
                <a:solidFill>
                  <a:schemeClr val="bg2">
                    <a:lumMod val="25000"/>
                  </a:schemeClr>
                </a:solidFill>
                <a:cs typeface="B Titr" pitchFamily="2" charset="-78"/>
              </a:rPr>
              <a:t>و نشست </a:t>
            </a:r>
            <a:r>
              <a:rPr lang="fa-IR" sz="2400" dirty="0">
                <a:solidFill>
                  <a:schemeClr val="bg2">
                    <a:lumMod val="25000"/>
                  </a:schemeClr>
                </a:solidFill>
                <a:cs typeface="B Titr" pitchFamily="2" charset="-78"/>
              </a:rPr>
              <a:t>ها </a:t>
            </a:r>
            <a:r>
              <a:rPr lang="fa-IR" sz="2400" dirty="0" smtClean="0">
                <a:solidFill>
                  <a:schemeClr val="bg2">
                    <a:lumMod val="25000"/>
                  </a:schemeClr>
                </a:solidFill>
                <a:cs typeface="B Titr" pitchFamily="2" charset="-78"/>
              </a:rPr>
              <a:t>ی علمی</a:t>
            </a:r>
          </a:p>
          <a:p>
            <a:pPr algn="ctr">
              <a:lnSpc>
                <a:spcPct val="150000"/>
              </a:lnSpc>
            </a:pPr>
            <a:r>
              <a:rPr lang="fa-IR" sz="2400" dirty="0" smtClean="0">
                <a:solidFill>
                  <a:schemeClr val="bg2">
                    <a:lumMod val="25000"/>
                  </a:schemeClr>
                </a:solidFill>
                <a:cs typeface="B Titr" pitchFamily="2" charset="-78"/>
              </a:rPr>
              <a:t> با همکاری گروه روان </a:t>
            </a:r>
            <a:r>
              <a:rPr lang="fa-IR" sz="2400" dirty="0" smtClean="0">
                <a:solidFill>
                  <a:schemeClr val="bg2">
                    <a:lumMod val="25000"/>
                  </a:schemeClr>
                </a:solidFill>
                <a:cs typeface="B Titr" pitchFamily="2" charset="-78"/>
              </a:rPr>
              <a:t>شناسی</a:t>
            </a:r>
            <a:endParaRPr lang="en-US" sz="2400" dirty="0" smtClean="0">
              <a:solidFill>
                <a:schemeClr val="bg2">
                  <a:lumMod val="25000"/>
                </a:schemeClr>
              </a:solidFill>
              <a:cs typeface="B Titr" pitchFamily="2" charset="-78"/>
            </a:endParaRPr>
          </a:p>
          <a:p>
            <a:pPr algn="ctr">
              <a:lnSpc>
                <a:spcPct val="150000"/>
              </a:lnSpc>
            </a:pPr>
            <a:r>
              <a:rPr lang="en-US" sz="1600" dirty="0">
                <a:solidFill>
                  <a:srgbClr val="DEF5FA">
                    <a:lumMod val="25000"/>
                  </a:srgbClr>
                </a:solidFill>
                <a:cs typeface="B Titr" pitchFamily="2" charset="-78"/>
              </a:rPr>
              <a:t>02532909099   </a:t>
            </a:r>
            <a:r>
              <a:rPr lang="en-US" sz="1600" dirty="0" smtClean="0">
                <a:solidFill>
                  <a:srgbClr val="DEF5FA">
                    <a:lumMod val="25000"/>
                  </a:srgbClr>
                </a:solidFill>
                <a:cs typeface="B Titr" pitchFamily="2" charset="-78"/>
              </a:rPr>
              <a:t>hamayesh@iki.ac.ir</a:t>
            </a:r>
            <a:endParaRPr lang="en-US" sz="1600" dirty="0">
              <a:solidFill>
                <a:srgbClr val="DEF5FA">
                  <a:lumMod val="25000"/>
                </a:srgbClr>
              </a:solidFill>
              <a:cs typeface="B Titr" pitchFamily="2" charset="-78"/>
            </a:endParaRPr>
          </a:p>
        </p:txBody>
      </p:sp>
    </p:spTree>
    <p:extLst>
      <p:ext uri="{BB962C8B-B14F-4D97-AF65-F5344CB8AC3E}">
        <p14:creationId xmlns:p14="http://schemas.microsoft.com/office/powerpoint/2010/main" val="39241525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8"/>
          <p:cNvSpPr txBox="1">
            <a:spLocks noChangeArrowheads="1"/>
          </p:cNvSpPr>
          <p:nvPr/>
        </p:nvSpPr>
        <p:spPr bwMode="auto">
          <a:xfrm>
            <a:off x="428625" y="1928813"/>
            <a:ext cx="8464550" cy="4071937"/>
          </a:xfrm>
          <a:prstGeom prst="rect">
            <a:avLst/>
          </a:prstGeom>
          <a:noFill/>
          <a:ln w="9525">
            <a:noFill/>
            <a:miter lim="800000"/>
            <a:headEnd/>
            <a:tailEnd/>
          </a:ln>
          <a:effectLst/>
        </p:spPr>
        <p:txBody>
          <a:bodyPr anchor="ctr"/>
          <a:lstStyle/>
          <a:p>
            <a:pPr marL="469900" indent="-469900" algn="ctr">
              <a:lnSpc>
                <a:spcPct val="90000"/>
              </a:lnSpc>
              <a:spcBef>
                <a:spcPct val="20000"/>
              </a:spcBef>
              <a:buClr>
                <a:schemeClr val="accent2"/>
              </a:buClr>
              <a:buFont typeface="Wingdings" pitchFamily="2" charset="2"/>
              <a:buNone/>
              <a:defRPr/>
            </a:pPr>
            <a:endParaRPr lang="fa-IR" sz="2800" kern="0" dirty="0">
              <a:latin typeface="Franklin Gothic Demi" pitchFamily="34" charset="0"/>
              <a:cs typeface="B Mitra" pitchFamily="2" charset="-78"/>
            </a:endParaRPr>
          </a:p>
        </p:txBody>
      </p:sp>
      <p:pic>
        <p:nvPicPr>
          <p:cNvPr id="45" name="Content Placeholder 8" descr="2.bmp"/>
          <p:cNvPicPr>
            <a:picLocks noGrp="1" noChangeAspect="1"/>
          </p:cNvPicPr>
          <p:nvPr>
            <p:ph sz="half" idx="1"/>
          </p:nvPr>
        </p:nvPicPr>
        <p:blipFill>
          <a:blip r:embed="rId2" cstate="print">
            <a:duotone>
              <a:schemeClr val="accent2">
                <a:shade val="45000"/>
                <a:satMod val="135000"/>
              </a:schemeClr>
              <a:prstClr val="white"/>
            </a:duotone>
          </a:blip>
          <a:stretch>
            <a:fillRect/>
          </a:stretch>
        </p:blipFill>
        <p:spPr>
          <a:xfrm>
            <a:off x="500034" y="214290"/>
            <a:ext cx="8358246" cy="1071570"/>
          </a:xfrm>
          <a:prstGeom prst="roundRect">
            <a:avLst>
              <a:gd name="adj" fmla="val 8594"/>
            </a:avLst>
          </a:prstGeom>
          <a:solidFill>
            <a:srgbClr val="FFFFFF">
              <a:shade val="85000"/>
            </a:srgbClr>
          </a:solidFill>
          <a:effectLst>
            <a:reflection blurRad="12700" stA="38000" endPos="28000" dist="5000" dir="5400000" sy="-100000" algn="bl" rotWithShape="0"/>
          </a:effectLst>
        </p:spPr>
      </p:pic>
      <p:sp>
        <p:nvSpPr>
          <p:cNvPr id="66564" name="Rectangle 50"/>
          <p:cNvSpPr>
            <a:spLocks noChangeArrowheads="1"/>
          </p:cNvSpPr>
          <p:nvPr/>
        </p:nvSpPr>
        <p:spPr bwMode="auto">
          <a:xfrm>
            <a:off x="6143625" y="1214438"/>
            <a:ext cx="242887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lstStyle/>
          <a:p>
            <a:endParaRPr lang="en-US" sz="2400" b="1">
              <a:solidFill>
                <a:schemeClr val="bg1"/>
              </a:solidFill>
              <a:cs typeface="B Nazanin" pitchFamily="2" charset="-78"/>
            </a:endParaRPr>
          </a:p>
        </p:txBody>
      </p:sp>
      <p:sp>
        <p:nvSpPr>
          <p:cNvPr id="66565" name="Title 9"/>
          <p:cNvSpPr txBox="1">
            <a:spLocks/>
          </p:cNvSpPr>
          <p:nvPr/>
        </p:nvSpPr>
        <p:spPr bwMode="auto">
          <a:xfrm>
            <a:off x="3071813" y="282575"/>
            <a:ext cx="561181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a:endParaRPr lang="fa-IR" b="1">
              <a:cs typeface="B Nazanin" pitchFamily="2" charset="-78"/>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9731" name="Rectangle 35"/>
          <p:cNvSpPr>
            <a:spLocks noChangeArrowheads="1"/>
          </p:cNvSpPr>
          <p:nvPr/>
        </p:nvSpPr>
        <p:spPr bwMode="auto">
          <a:xfrm>
            <a:off x="571500" y="4244975"/>
            <a:ext cx="82153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Low" eaLnBrk="0" hangingPunct="0"/>
            <a:r>
              <a:rPr lang="ar-SA" sz="1400"/>
              <a:t> </a:t>
            </a:r>
            <a:endParaRPr lang="ar-SA" sz="2000" b="1">
              <a:cs typeface="B Mitra" pitchFamily="2" charset="-78"/>
            </a:endParaRPr>
          </a:p>
        </p:txBody>
      </p:sp>
      <p:sp>
        <p:nvSpPr>
          <p:cNvPr id="11" name="Rectangle 10"/>
          <p:cNvSpPr/>
          <p:nvPr/>
        </p:nvSpPr>
        <p:spPr>
          <a:xfrm>
            <a:off x="827584" y="1196752"/>
            <a:ext cx="7643812" cy="3416320"/>
          </a:xfrm>
          <a:prstGeom prst="rect">
            <a:avLst/>
          </a:prstGeom>
        </p:spPr>
        <p:txBody>
          <a:bodyPr>
            <a:spAutoFit/>
          </a:bodyPr>
          <a:lstStyle/>
          <a:p>
            <a:pPr algn="just" rtl="1">
              <a:lnSpc>
                <a:spcPct val="150000"/>
              </a:lnSpc>
              <a:buFont typeface="Wingdings" pitchFamily="2" charset="2"/>
              <a:buNone/>
              <a:defRPr/>
            </a:pP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Zar" pitchFamily="2" charset="-78"/>
              </a:rPr>
              <a:t>بر طبق مطالعه</a:t>
            </a:r>
            <a:r>
              <a:rPr lang="en-US"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Zar" pitchFamily="2" charset="-78"/>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Zar" pitchFamily="2" charset="-78"/>
              </a:rPr>
              <a:t>توان اکولوژیکی ایران </a:t>
            </a:r>
            <a:r>
              <a:rPr lang="fa-IR"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Nazanin" pitchFamily="2" charset="-78"/>
              </a:rPr>
              <a:t>(</a:t>
            </a:r>
            <a:r>
              <a:rPr lang="ar-SA"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Zar" pitchFamily="2" charset="-78"/>
              </a:rPr>
              <a:t>با </a:t>
            </a:r>
            <a:r>
              <a:rPr lang="ar-SA"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Zar" pitchFamily="2" charset="-78"/>
              </a:rPr>
              <a:t>استفا</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Zar" pitchFamily="2" charset="-78"/>
              </a:rPr>
              <a:t>د</a:t>
            </a:r>
            <a:r>
              <a:rPr lang="ar-SA"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Zar" pitchFamily="2" charset="-78"/>
              </a:rPr>
              <a:t>ه از روش ردپای بوم </a:t>
            </a:r>
            <a:r>
              <a:rPr lang="ar-SA"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Zar" pitchFamily="2" charset="-78"/>
              </a:rPr>
              <a:t>شناختی</a:t>
            </a:r>
            <a:r>
              <a:rPr lang="fa-IR"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Zar" pitchFamily="2" charset="-78"/>
              </a:rPr>
              <a:t>)که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Zar" pitchFamily="2" charset="-78"/>
              </a:rPr>
              <a:t>در موسسه مطالعات وپژوهش های جمعیتی آسیا و اقیانوسیه انجام شده نشان </a:t>
            </a:r>
            <a:r>
              <a:rPr lang="fa-IR"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Zar" pitchFamily="2" charset="-78"/>
              </a:rPr>
              <a:t>دادکه </a:t>
            </a:r>
            <a:r>
              <a:rPr lang="fa-IR" sz="2400" b="1" dirty="0">
                <a:ln w="10541" cmpd="sng">
                  <a:noFill/>
                  <a:prstDash val="solid"/>
                </a:ln>
                <a:solidFill>
                  <a:srgbClr val="FF0000"/>
                </a:solidFill>
                <a:cs typeface="B Zar" pitchFamily="2" charset="-78"/>
              </a:rPr>
              <a:t>بخش های مسکن و انرژی و منابع طبیعی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Zar" pitchFamily="2" charset="-78"/>
              </a:rPr>
              <a:t>به ترتیب ظرفیت </a:t>
            </a:r>
            <a:r>
              <a:rPr lang="fa-IR" sz="2400" b="1" dirty="0">
                <a:ln w="10541" cmpd="sng">
                  <a:noFill/>
                  <a:prstDash val="solid"/>
                </a:ln>
                <a:solidFill>
                  <a:srgbClr val="FF0000"/>
                </a:solidFill>
                <a:cs typeface="B Zar" pitchFamily="2" charset="-78"/>
              </a:rPr>
              <a:t>26 و 38 میلیون نفر جمعیت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Zar" pitchFamily="2" charset="-78"/>
              </a:rPr>
              <a:t>را علاوه بر جمعیت کنونی می </a:t>
            </a:r>
            <a:r>
              <a:rPr lang="fa-IR"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Zar" pitchFamily="2" charset="-78"/>
              </a:rPr>
              <a:t>توانند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Zar" pitchFamily="2" charset="-78"/>
              </a:rPr>
              <a:t>داشته </a:t>
            </a:r>
            <a:r>
              <a:rPr lang="fa-IR"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Zar" pitchFamily="2" charset="-78"/>
              </a:rPr>
              <a:t>باشند.   </a:t>
            </a:r>
            <a:endPar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Zar" pitchFamily="2" charset="-78"/>
            </a:endParaRPr>
          </a:p>
          <a:p>
            <a:pPr algn="r" rtl="1">
              <a:lnSpc>
                <a:spcPct val="150000"/>
              </a:lnSpc>
              <a:defRPr/>
            </a:pP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Nazanin" pitchFamily="2" charset="-78"/>
              </a:rPr>
              <a:t> </a:t>
            </a:r>
            <a:endParaRPr lang="en-US"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extLst>
      <p:ext uri="{BB962C8B-B14F-4D97-AF65-F5344CB8AC3E}">
        <p14:creationId xmlns:p14="http://schemas.microsoft.com/office/powerpoint/2010/main" val="32375489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9731"/>
                                        </p:tgtEl>
                                        <p:attrNameLst>
                                          <p:attrName>style.visibility</p:attrName>
                                        </p:attrNameLst>
                                      </p:cBhvr>
                                      <p:to>
                                        <p:strVal val="visible"/>
                                      </p:to>
                                    </p:set>
                                    <p:animEffect transition="in" filter="fade">
                                      <p:cBhvr>
                                        <p:cTn id="7" dur="1000"/>
                                        <p:tgtEl>
                                          <p:spTgt spid="29731"/>
                                        </p:tgtEl>
                                      </p:cBhvr>
                                    </p:animEffect>
                                    <p:anim calcmode="lin" valueType="num">
                                      <p:cBhvr>
                                        <p:cTn id="8" dur="1000" fill="hold"/>
                                        <p:tgtEl>
                                          <p:spTgt spid="29731"/>
                                        </p:tgtEl>
                                        <p:attrNameLst>
                                          <p:attrName>ppt_x</p:attrName>
                                        </p:attrNameLst>
                                      </p:cBhvr>
                                      <p:tavLst>
                                        <p:tav tm="0">
                                          <p:val>
                                            <p:strVal val="#ppt_x"/>
                                          </p:val>
                                        </p:tav>
                                        <p:tav tm="100000">
                                          <p:val>
                                            <p:strVal val="#ppt_x"/>
                                          </p:val>
                                        </p:tav>
                                      </p:tavLst>
                                    </p:anim>
                                    <p:anim calcmode="lin" valueType="num">
                                      <p:cBhvr>
                                        <p:cTn id="9" dur="900" decel="100000" fill="hold"/>
                                        <p:tgtEl>
                                          <p:spTgt spid="2973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973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3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404664"/>
            <a:ext cx="8229600" cy="924712"/>
          </a:xfrm>
        </p:spPr>
        <p:txBody>
          <a:bodyPr>
            <a:normAutofit/>
          </a:bodyPr>
          <a:lstStyle/>
          <a:p>
            <a:r>
              <a:rPr lang="fa-IR" sz="4000" dirty="0"/>
              <a:t> </a:t>
            </a:r>
            <a:r>
              <a:rPr lang="fa-IR" sz="4400" b="1" dirty="0">
                <a:ln w="28575" cmpd="sng">
                  <a:solidFill>
                    <a:schemeClr val="bg1"/>
                  </a:solidFill>
                  <a:prstDash val="solid"/>
                  <a:miter lim="800000"/>
                </a:ln>
                <a:solidFill>
                  <a:srgbClr val="FF0000"/>
                </a:solidFill>
                <a:effectLst>
                  <a:outerShdw blurRad="50800" algn="tl" rotWithShape="0">
                    <a:srgbClr val="000000"/>
                  </a:outerShdw>
                </a:effectLst>
              </a:rPr>
              <a:t>افزایش جمعیت از نگاه منتقدین</a:t>
            </a:r>
            <a:endParaRPr lang="en-US" sz="4400" b="1" dirty="0">
              <a:ln w="28575" cmpd="sng">
                <a:solidFill>
                  <a:schemeClr val="bg1"/>
                </a:solidFill>
                <a:prstDash val="solid"/>
                <a:miter lim="800000"/>
              </a:ln>
              <a:solidFill>
                <a:srgbClr val="FF0000"/>
              </a:solidFill>
              <a:effectLst>
                <a:outerShdw blurRad="50800" algn="tl" rotWithShape="0">
                  <a:srgbClr val="000000"/>
                </a:outerShdw>
              </a:effectLst>
            </a:endParaRPr>
          </a:p>
        </p:txBody>
      </p:sp>
      <p:sp>
        <p:nvSpPr>
          <p:cNvPr id="3" name="Content Placeholder 2"/>
          <p:cNvSpPr>
            <a:spLocks noGrp="1"/>
          </p:cNvSpPr>
          <p:nvPr>
            <p:ph idx="1"/>
          </p:nvPr>
        </p:nvSpPr>
        <p:spPr/>
        <p:txBody>
          <a:bodyPr>
            <a:normAutofit/>
          </a:bodyPr>
          <a:lstStyle/>
          <a:p>
            <a:pPr marL="0" indent="0">
              <a:buNone/>
            </a:pPr>
            <a:r>
              <a:rPr lang="fa-IR"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مشکلات اقتصادی</a:t>
            </a:r>
          </a:p>
          <a:p>
            <a:pPr marL="0" indent="0">
              <a:buNone/>
            </a:pP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 کمبود منابع طبیعی</a:t>
            </a:r>
          </a:p>
          <a:p>
            <a:pPr marL="0" indent="0">
              <a:buNone/>
            </a:pP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 جلوگیری از رشد اقتصادی</a:t>
            </a:r>
          </a:p>
          <a:p>
            <a:pPr marL="0" indent="0">
              <a:buNone/>
            </a:pP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و کاهش سطح رفاه فردی</a:t>
            </a:r>
          </a:p>
          <a:p>
            <a:pPr marL="0" indent="0">
              <a:buNone/>
            </a:pP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و ...</a:t>
            </a:r>
          </a:p>
          <a:p>
            <a:pPr marL="0" indent="0">
              <a:buNone/>
            </a:pPr>
            <a:endParaRPr lang="en-US" sz="4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872" y="1484784"/>
            <a:ext cx="4394200" cy="4394200"/>
          </a:xfrm>
          <a:prstGeom prst="ellipse">
            <a:avLst/>
          </a:prstGeom>
          <a:ln>
            <a:noFill/>
          </a:ln>
          <a:effectLst>
            <a:softEdge rad="112500"/>
          </a:effectLst>
        </p:spPr>
      </p:pic>
      <p:sp>
        <p:nvSpPr>
          <p:cNvPr id="6" name="Right Arrow 5"/>
          <p:cNvSpPr/>
          <p:nvPr/>
        </p:nvSpPr>
        <p:spPr>
          <a:xfrm>
            <a:off x="4427984" y="3068960"/>
            <a:ext cx="1008112" cy="585905"/>
          </a:xfrm>
          <a:prstGeom prst="right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pic>
        <p:nvPicPr>
          <p:cNvPr id="7" name="Picture 2" descr="H:\کنترل جمعیت\overpop4.bmp"/>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99643" l="0" r="100000">
                        <a14:foregroundMark x1="12692" y1="64286" x2="12692" y2="64286"/>
                        <a14:foregroundMark x1="13462" y1="69286" x2="13462" y2="69286"/>
                      </a14:backgroundRemoval>
                    </a14:imgEffect>
                  </a14:imgLayer>
                </a14:imgProps>
              </a:ext>
              <a:ext uri="{28A0092B-C50C-407E-A947-70E740481C1C}">
                <a14:useLocalDpi xmlns:a14="http://schemas.microsoft.com/office/drawing/2010/main" val="0"/>
              </a:ext>
            </a:extLst>
          </a:blip>
          <a:srcRect/>
          <a:stretch>
            <a:fillRect/>
          </a:stretch>
        </p:blipFill>
        <p:spPr bwMode="auto">
          <a:xfrm>
            <a:off x="5263852" y="3933056"/>
            <a:ext cx="2476500"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3847048"/>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84"/>
            <a:ext cx="9144000" cy="6858000"/>
          </a:xfrm>
          <a:prstGeom prst="rect">
            <a:avLst/>
          </a:prstGeom>
        </p:spPr>
      </p:pic>
      <p:sp>
        <p:nvSpPr>
          <p:cNvPr id="3" name="Content Placeholder 2"/>
          <p:cNvSpPr>
            <a:spLocks noGrp="1"/>
          </p:cNvSpPr>
          <p:nvPr>
            <p:ph idx="1"/>
          </p:nvPr>
        </p:nvSpPr>
        <p:spPr>
          <a:xfrm>
            <a:off x="457200" y="1700808"/>
            <a:ext cx="8229600" cy="4623792"/>
          </a:xfrm>
        </p:spPr>
        <p:txBody>
          <a:bodyPr>
            <a:normAutofit/>
          </a:bodyPr>
          <a:lstStyle/>
          <a:p>
            <a:pPr marL="0" indent="0" algn="ctr">
              <a:buNone/>
            </a:pPr>
            <a:r>
              <a:rPr lang="fa-IR" sz="3000" dirty="0" smtClean="0"/>
              <a:t>در تمام کشور ها همسو با </a:t>
            </a:r>
            <a:r>
              <a:rPr lang="fa-IR" sz="3000" dirty="0" smtClean="0">
                <a:solidFill>
                  <a:srgbClr val="C00000"/>
                </a:solidFill>
              </a:rPr>
              <a:t>افزایش جمعیت </a:t>
            </a:r>
            <a:r>
              <a:rPr lang="fa-IR" sz="3000" dirty="0" smtClean="0"/>
              <a:t>، سرانه تولید ناخالص داخلی روندی </a:t>
            </a:r>
            <a:r>
              <a:rPr lang="fa-IR" sz="3000" dirty="0" smtClean="0">
                <a:solidFill>
                  <a:srgbClr val="C00000"/>
                </a:solidFill>
              </a:rPr>
              <a:t>صعودی</a:t>
            </a:r>
            <a:r>
              <a:rPr lang="fa-IR" sz="3000" dirty="0" smtClean="0"/>
              <a:t> داشته است</a:t>
            </a:r>
          </a:p>
          <a:p>
            <a:pPr marL="0" indent="0" algn="ctr">
              <a:buNone/>
            </a:pPr>
            <a:endParaRPr lang="en-US" sz="3000" dirty="0"/>
          </a:p>
        </p:txBody>
      </p:sp>
      <p:sp>
        <p:nvSpPr>
          <p:cNvPr id="4" name="Slide Number Placeholder 3"/>
          <p:cNvSpPr>
            <a:spLocks noGrp="1"/>
          </p:cNvSpPr>
          <p:nvPr>
            <p:ph type="sldNum" sz="quarter" idx="12"/>
          </p:nvPr>
        </p:nvSpPr>
        <p:spPr>
          <a:xfrm>
            <a:off x="7956376" y="6381328"/>
            <a:ext cx="762000" cy="365125"/>
          </a:xfrm>
        </p:spPr>
        <p:txBody>
          <a:bodyPr/>
          <a:lstStyle/>
          <a:p>
            <a:r>
              <a:rPr lang="fa-IR" dirty="0" smtClean="0">
                <a:solidFill>
                  <a:srgbClr val="04617B">
                    <a:shade val="90000"/>
                  </a:srgbClr>
                </a:solidFill>
              </a:rPr>
              <a:t>63</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37696"/>
            <a:ext cx="9096712" cy="4077072"/>
          </a:xfrm>
          <a:prstGeom prst="rect">
            <a:avLst/>
          </a:prstGeom>
        </p:spPr>
      </p:pic>
      <p:sp>
        <p:nvSpPr>
          <p:cNvPr id="6" name="Rounded Rectangle 5"/>
          <p:cNvSpPr/>
          <p:nvPr/>
        </p:nvSpPr>
        <p:spPr>
          <a:xfrm>
            <a:off x="1475656" y="3140968"/>
            <a:ext cx="2016224"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200" b="1" dirty="0" smtClean="0">
                <a:solidFill>
                  <a:prstClr val="black"/>
                </a:solidFill>
              </a:rPr>
              <a:t>ایالات متحده امریکا</a:t>
            </a:r>
            <a:endParaRPr lang="en-US" sz="2200" b="1" dirty="0">
              <a:solidFill>
                <a:prstClr val="black"/>
              </a:solidFill>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664498"/>
            <a:ext cx="9096712" cy="4077072"/>
          </a:xfrm>
          <a:prstGeom prst="rect">
            <a:avLst/>
          </a:prstGeom>
        </p:spPr>
      </p:pic>
      <p:sp>
        <p:nvSpPr>
          <p:cNvPr id="8" name="Rounded Rectangle 7"/>
          <p:cNvSpPr/>
          <p:nvPr/>
        </p:nvSpPr>
        <p:spPr>
          <a:xfrm>
            <a:off x="1115616" y="3186082"/>
            <a:ext cx="2016224"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200" b="1" dirty="0" smtClean="0">
                <a:solidFill>
                  <a:prstClr val="black"/>
                </a:solidFill>
              </a:rPr>
              <a:t>ایتالیا</a:t>
            </a:r>
            <a:endParaRPr lang="en-US" sz="2200" b="1" dirty="0">
              <a:solidFill>
                <a:prstClr val="black"/>
              </a:solidFill>
            </a:endParaRPr>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303" y="2640932"/>
            <a:ext cx="9144000" cy="4045191"/>
          </a:xfrm>
          <a:prstGeom prst="rect">
            <a:avLst/>
          </a:prstGeom>
        </p:spPr>
      </p:pic>
      <p:sp>
        <p:nvSpPr>
          <p:cNvPr id="10" name="Rounded Rectangle 9"/>
          <p:cNvSpPr/>
          <p:nvPr/>
        </p:nvSpPr>
        <p:spPr>
          <a:xfrm>
            <a:off x="1979712" y="3068960"/>
            <a:ext cx="1656184" cy="83720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600" b="1" dirty="0" smtClean="0">
                <a:solidFill>
                  <a:prstClr val="black">
                    <a:lumMod val="95000"/>
                    <a:lumOff val="5000"/>
                  </a:prstClr>
                </a:solidFill>
              </a:rPr>
              <a:t>ویتنام</a:t>
            </a:r>
            <a:endParaRPr lang="en-US" sz="2600" b="1" dirty="0">
              <a:solidFill>
                <a:prstClr val="black">
                  <a:lumMod val="95000"/>
                  <a:lumOff val="5000"/>
                </a:prstClr>
              </a:solidFill>
            </a:endParaRPr>
          </a:p>
        </p:txBody>
      </p:sp>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288" y="2662563"/>
            <a:ext cx="9144000" cy="4023560"/>
          </a:xfrm>
          <a:prstGeom prst="rect">
            <a:avLst/>
          </a:prstGeom>
        </p:spPr>
      </p:pic>
      <p:sp>
        <p:nvSpPr>
          <p:cNvPr id="12" name="Rounded Rectangle 11"/>
          <p:cNvSpPr/>
          <p:nvPr/>
        </p:nvSpPr>
        <p:spPr>
          <a:xfrm>
            <a:off x="2627784" y="3186082"/>
            <a:ext cx="1512168" cy="81898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600" b="1" dirty="0" smtClean="0">
                <a:solidFill>
                  <a:prstClr val="black">
                    <a:lumMod val="95000"/>
                    <a:lumOff val="5000"/>
                  </a:prstClr>
                </a:solidFill>
              </a:rPr>
              <a:t>هند</a:t>
            </a:r>
            <a:endParaRPr lang="en-US" sz="2600" b="1" dirty="0">
              <a:solidFill>
                <a:prstClr val="black">
                  <a:lumMod val="95000"/>
                  <a:lumOff val="5000"/>
                </a:prstClr>
              </a:solidFill>
            </a:endParaRPr>
          </a:p>
        </p:txBody>
      </p:sp>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2674513"/>
            <a:ext cx="9096712" cy="3999660"/>
          </a:xfrm>
          <a:prstGeom prst="rect">
            <a:avLst/>
          </a:prstGeom>
        </p:spPr>
      </p:pic>
      <p:sp>
        <p:nvSpPr>
          <p:cNvPr id="14" name="Rounded Rectangle 13"/>
          <p:cNvSpPr/>
          <p:nvPr/>
        </p:nvSpPr>
        <p:spPr>
          <a:xfrm>
            <a:off x="2339752" y="3068960"/>
            <a:ext cx="1440160" cy="93610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600" b="1" dirty="0" smtClean="0">
                <a:solidFill>
                  <a:prstClr val="black">
                    <a:lumMod val="95000"/>
                    <a:lumOff val="5000"/>
                  </a:prstClr>
                </a:solidFill>
              </a:rPr>
              <a:t>چین</a:t>
            </a:r>
            <a:endParaRPr lang="en-US" sz="2600" b="1" dirty="0">
              <a:solidFill>
                <a:prstClr val="black">
                  <a:lumMod val="95000"/>
                  <a:lumOff val="5000"/>
                </a:prstClr>
              </a:solidFill>
            </a:endParaRPr>
          </a:p>
        </p:txBody>
      </p:sp>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9512" y="2694464"/>
            <a:ext cx="8964488" cy="4163536"/>
          </a:xfrm>
          <a:prstGeom prst="rect">
            <a:avLst/>
          </a:prstGeom>
        </p:spPr>
      </p:pic>
      <p:sp>
        <p:nvSpPr>
          <p:cNvPr id="16" name="Rounded Rectangle 15"/>
          <p:cNvSpPr/>
          <p:nvPr/>
        </p:nvSpPr>
        <p:spPr>
          <a:xfrm>
            <a:off x="2807804" y="3140968"/>
            <a:ext cx="1332148" cy="720080"/>
          </a:xfrm>
          <a:prstGeom prst="roundRect">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600" b="1" dirty="0" smtClean="0">
                <a:solidFill>
                  <a:prstClr val="black"/>
                </a:solidFill>
              </a:rPr>
              <a:t>ایران</a:t>
            </a:r>
            <a:endParaRPr lang="en-US" sz="2600" b="1" dirty="0">
              <a:solidFill>
                <a:prstClr val="black"/>
              </a:solidFill>
            </a:endParaRPr>
          </a:p>
        </p:txBody>
      </p:sp>
      <p:sp>
        <p:nvSpPr>
          <p:cNvPr id="19" name="Title 1"/>
          <p:cNvSpPr txBox="1">
            <a:spLocks/>
          </p:cNvSpPr>
          <p:nvPr/>
        </p:nvSpPr>
        <p:spPr>
          <a:xfrm>
            <a:off x="457200" y="-243408"/>
            <a:ext cx="8229600" cy="924712"/>
          </a:xfrm>
          <a:prstGeom prst="rect">
            <a:avLst/>
          </a:prstGeom>
        </p:spPr>
        <p:txBody>
          <a:bodyPr vert="horz" lIns="0" rIns="0" bIns="0" anchor="b">
            <a:normAutofit fontScale="92500"/>
          </a:bodyPr>
          <a:lstStyle>
            <a:lvl1pPr algn="ct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r>
              <a:rPr lang="fa-IR" sz="4000" dirty="0" smtClean="0"/>
              <a:t> </a:t>
            </a:r>
            <a:r>
              <a:rPr lang="fa-IR" sz="4400" b="1" dirty="0">
                <a:ln w="28575" cmpd="sng">
                  <a:solidFill>
                    <a:schemeClr val="bg1"/>
                  </a:solidFill>
                  <a:prstDash val="solid"/>
                  <a:miter lim="800000"/>
                </a:ln>
                <a:solidFill>
                  <a:srgbClr val="FF0000"/>
                </a:solidFill>
                <a:effectLst>
                  <a:outerShdw blurRad="50800" algn="tl" rotWithShape="0">
                    <a:srgbClr val="000000"/>
                  </a:outerShdw>
                </a:effectLst>
              </a:rPr>
              <a:t>سرانه افراد از تولید ناخالص داخلی </a:t>
            </a:r>
            <a:r>
              <a:rPr lang="fa-IR" sz="4400" b="1" dirty="0" smtClean="0">
                <a:ln w="28575" cmpd="sng">
                  <a:solidFill>
                    <a:schemeClr val="bg1"/>
                  </a:solidFill>
                  <a:prstDash val="solid"/>
                  <a:miter lim="800000"/>
                </a:ln>
                <a:solidFill>
                  <a:srgbClr val="FF0000"/>
                </a:solidFill>
                <a:effectLst>
                  <a:outerShdw blurRad="50800" algn="tl" rotWithShape="0">
                    <a:srgbClr val="000000"/>
                  </a:outerShdw>
                </a:effectLst>
              </a:rPr>
              <a:t>کشورها</a:t>
            </a:r>
            <a:endParaRPr lang="en-US" sz="4400" b="1" dirty="0">
              <a:ln w="28575" cmpd="sng">
                <a:solidFill>
                  <a:schemeClr val="bg1"/>
                </a:solidFill>
                <a:prstDash val="solid"/>
                <a:miter lim="800000"/>
              </a:ln>
              <a:solidFill>
                <a:srgbClr val="FF0000"/>
              </a:solidFill>
              <a:effectLst>
                <a:outerShdw blurRad="50800" algn="tl" rotWithShape="0">
                  <a:srgbClr val="000000"/>
                </a:outerShdw>
              </a:effectLst>
            </a:endParaRPr>
          </a:p>
        </p:txBody>
      </p:sp>
    </p:spTree>
    <p:extLst>
      <p:ext uri="{BB962C8B-B14F-4D97-AF65-F5344CB8AC3E}">
        <p14:creationId xmlns:p14="http://schemas.microsoft.com/office/powerpoint/2010/main" val="22960945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14" presetClass="exit" presetSubtype="10" fill="hold" nodeType="afterEffect">
                                  <p:stCondLst>
                                    <p:cond delay="750"/>
                                  </p:stCondLst>
                                  <p:childTnLst>
                                    <p:animEffect transition="out" filter="randombar(horizontal)">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par>
                                <p:cTn id="19" presetID="14" presetClass="exit" presetSubtype="10" fill="hold" grpId="1" nodeType="withEffect">
                                  <p:stCondLst>
                                    <p:cond delay="750"/>
                                  </p:stCondLst>
                                  <p:childTnLst>
                                    <p:animEffect transition="out" filter="randombar(horizontal)">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childTnLst>
                          </p:cTn>
                        </p:par>
                        <p:par>
                          <p:cTn id="22" fill="hold">
                            <p:stCondLst>
                              <p:cond delay="1750"/>
                            </p:stCondLst>
                            <p:childTnLst>
                              <p:par>
                                <p:cTn id="23" presetID="53" presetClass="entr" presetSubtype="16" fill="hold" nodeType="after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53" presetClass="entr" presetSubtype="16" fill="hold" grpId="0" nodeType="withEffect">
                                  <p:stCondLst>
                                    <p:cond delay="50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2750"/>
                            </p:stCondLst>
                            <p:childTnLst>
                              <p:par>
                                <p:cTn id="34" presetID="14" presetClass="exit" presetSubtype="10" fill="hold" nodeType="afterEffect">
                                  <p:stCondLst>
                                    <p:cond delay="750"/>
                                  </p:stCondLst>
                                  <p:childTnLst>
                                    <p:animEffect transition="out" filter="randombar(horizontal)">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par>
                                <p:cTn id="37" presetID="14" presetClass="exit" presetSubtype="10" fill="hold" grpId="1" nodeType="withEffect">
                                  <p:stCondLst>
                                    <p:cond delay="750"/>
                                  </p:stCondLst>
                                  <p:childTnLst>
                                    <p:animEffect transition="out" filter="randombar(horizontal)">
                                      <p:cBhvr>
                                        <p:cTn id="38" dur="500"/>
                                        <p:tgtEl>
                                          <p:spTgt spid="8"/>
                                        </p:tgtEl>
                                      </p:cBhvr>
                                    </p:animEffect>
                                    <p:set>
                                      <p:cBhvr>
                                        <p:cTn id="39" dur="1" fill="hold">
                                          <p:stCondLst>
                                            <p:cond delay="499"/>
                                          </p:stCondLst>
                                        </p:cTn>
                                        <p:tgtEl>
                                          <p:spTgt spid="8"/>
                                        </p:tgtEl>
                                        <p:attrNameLst>
                                          <p:attrName>style.visibility</p:attrName>
                                        </p:attrNameLst>
                                      </p:cBhvr>
                                      <p:to>
                                        <p:strVal val="hidden"/>
                                      </p:to>
                                    </p:set>
                                  </p:childTnLst>
                                </p:cTn>
                              </p:par>
                            </p:childTnLst>
                          </p:cTn>
                        </p:par>
                        <p:par>
                          <p:cTn id="40" fill="hold">
                            <p:stCondLst>
                              <p:cond delay="4000"/>
                            </p:stCondLst>
                            <p:childTnLst>
                              <p:par>
                                <p:cTn id="41" presetID="53" presetClass="entr" presetSubtype="16" fill="hold" nodeType="after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53" presetClass="entr" presetSubtype="16" fill="hold" grpId="0" nodeType="withEffect">
                                  <p:stCondLst>
                                    <p:cond delay="50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Effect transition="in" filter="fade">
                                      <p:cBhvr>
                                        <p:cTn id="50" dur="500"/>
                                        <p:tgtEl>
                                          <p:spTgt spid="10"/>
                                        </p:tgtEl>
                                      </p:cBhvr>
                                    </p:animEffect>
                                  </p:childTnLst>
                                </p:cTn>
                              </p:par>
                            </p:childTnLst>
                          </p:cTn>
                        </p:par>
                        <p:par>
                          <p:cTn id="51" fill="hold">
                            <p:stCondLst>
                              <p:cond delay="5000"/>
                            </p:stCondLst>
                            <p:childTnLst>
                              <p:par>
                                <p:cTn id="52" presetID="14" presetClass="exit" presetSubtype="10" fill="hold" nodeType="afterEffect">
                                  <p:stCondLst>
                                    <p:cond delay="750"/>
                                  </p:stCondLst>
                                  <p:childTnLst>
                                    <p:animEffect transition="out" filter="randombar(horizontal)">
                                      <p:cBhvr>
                                        <p:cTn id="53" dur="500"/>
                                        <p:tgtEl>
                                          <p:spTgt spid="9"/>
                                        </p:tgtEl>
                                      </p:cBhvr>
                                    </p:animEffect>
                                    <p:set>
                                      <p:cBhvr>
                                        <p:cTn id="54" dur="1" fill="hold">
                                          <p:stCondLst>
                                            <p:cond delay="499"/>
                                          </p:stCondLst>
                                        </p:cTn>
                                        <p:tgtEl>
                                          <p:spTgt spid="9"/>
                                        </p:tgtEl>
                                        <p:attrNameLst>
                                          <p:attrName>style.visibility</p:attrName>
                                        </p:attrNameLst>
                                      </p:cBhvr>
                                      <p:to>
                                        <p:strVal val="hidden"/>
                                      </p:to>
                                    </p:set>
                                  </p:childTnLst>
                                </p:cTn>
                              </p:par>
                              <p:par>
                                <p:cTn id="55" presetID="14" presetClass="exit" presetSubtype="10" fill="hold" grpId="1" nodeType="withEffect">
                                  <p:stCondLst>
                                    <p:cond delay="750"/>
                                  </p:stCondLst>
                                  <p:childTnLst>
                                    <p:animEffect transition="out" filter="randombar(horizontal)">
                                      <p:cBhvr>
                                        <p:cTn id="56" dur="500"/>
                                        <p:tgtEl>
                                          <p:spTgt spid="10"/>
                                        </p:tgtEl>
                                      </p:cBhvr>
                                    </p:animEffect>
                                    <p:set>
                                      <p:cBhvr>
                                        <p:cTn id="57" dur="1" fill="hold">
                                          <p:stCondLst>
                                            <p:cond delay="499"/>
                                          </p:stCondLst>
                                        </p:cTn>
                                        <p:tgtEl>
                                          <p:spTgt spid="10"/>
                                        </p:tgtEl>
                                        <p:attrNameLst>
                                          <p:attrName>style.visibility</p:attrName>
                                        </p:attrNameLst>
                                      </p:cBhvr>
                                      <p:to>
                                        <p:strVal val="hidden"/>
                                      </p:to>
                                    </p:set>
                                  </p:childTnLst>
                                </p:cTn>
                              </p:par>
                            </p:childTnLst>
                          </p:cTn>
                        </p:par>
                        <p:par>
                          <p:cTn id="58" fill="hold">
                            <p:stCondLst>
                              <p:cond delay="6250"/>
                            </p:stCondLst>
                            <p:childTnLst>
                              <p:par>
                                <p:cTn id="59" presetID="53" presetClass="entr" presetSubtype="16" fill="hold" nodeType="afterEffect">
                                  <p:stCondLst>
                                    <p:cond delay="50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Effect transition="in" filter="fade">
                                      <p:cBhvr>
                                        <p:cTn id="63" dur="500"/>
                                        <p:tgtEl>
                                          <p:spTgt spid="11"/>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ppt_w</p:attrName>
                                        </p:attrNameLst>
                                      </p:cBhvr>
                                      <p:tavLst>
                                        <p:tav tm="0">
                                          <p:val>
                                            <p:fltVal val="0"/>
                                          </p:val>
                                        </p:tav>
                                        <p:tav tm="100000">
                                          <p:val>
                                            <p:strVal val="#ppt_w"/>
                                          </p:val>
                                        </p:tav>
                                      </p:tavLst>
                                    </p:anim>
                                    <p:anim calcmode="lin" valueType="num">
                                      <p:cBhvr>
                                        <p:cTn id="67" dur="500" fill="hold"/>
                                        <p:tgtEl>
                                          <p:spTgt spid="12"/>
                                        </p:tgtEl>
                                        <p:attrNameLst>
                                          <p:attrName>ppt_h</p:attrName>
                                        </p:attrNameLst>
                                      </p:cBhvr>
                                      <p:tavLst>
                                        <p:tav tm="0">
                                          <p:val>
                                            <p:fltVal val="0"/>
                                          </p:val>
                                        </p:tav>
                                        <p:tav tm="100000">
                                          <p:val>
                                            <p:strVal val="#ppt_h"/>
                                          </p:val>
                                        </p:tav>
                                      </p:tavLst>
                                    </p:anim>
                                    <p:animEffect transition="in" filter="fade">
                                      <p:cBhvr>
                                        <p:cTn id="68" dur="500"/>
                                        <p:tgtEl>
                                          <p:spTgt spid="12"/>
                                        </p:tgtEl>
                                      </p:cBhvr>
                                    </p:animEffect>
                                  </p:childTnLst>
                                </p:cTn>
                              </p:par>
                            </p:childTnLst>
                          </p:cTn>
                        </p:par>
                        <p:par>
                          <p:cTn id="69" fill="hold">
                            <p:stCondLst>
                              <p:cond delay="7250"/>
                            </p:stCondLst>
                            <p:childTnLst>
                              <p:par>
                                <p:cTn id="70" presetID="14" presetClass="exit" presetSubtype="10" fill="hold" nodeType="afterEffect">
                                  <p:stCondLst>
                                    <p:cond delay="750"/>
                                  </p:stCondLst>
                                  <p:childTnLst>
                                    <p:animEffect transition="out" filter="randombar(horizontal)">
                                      <p:cBhvr>
                                        <p:cTn id="71" dur="500"/>
                                        <p:tgtEl>
                                          <p:spTgt spid="11"/>
                                        </p:tgtEl>
                                      </p:cBhvr>
                                    </p:animEffect>
                                    <p:set>
                                      <p:cBhvr>
                                        <p:cTn id="72" dur="1" fill="hold">
                                          <p:stCondLst>
                                            <p:cond delay="499"/>
                                          </p:stCondLst>
                                        </p:cTn>
                                        <p:tgtEl>
                                          <p:spTgt spid="11"/>
                                        </p:tgtEl>
                                        <p:attrNameLst>
                                          <p:attrName>style.visibility</p:attrName>
                                        </p:attrNameLst>
                                      </p:cBhvr>
                                      <p:to>
                                        <p:strVal val="hidden"/>
                                      </p:to>
                                    </p:set>
                                  </p:childTnLst>
                                </p:cTn>
                              </p:par>
                              <p:par>
                                <p:cTn id="73" presetID="14" presetClass="exit" presetSubtype="10" fill="hold" grpId="1" nodeType="withEffect">
                                  <p:stCondLst>
                                    <p:cond delay="750"/>
                                  </p:stCondLst>
                                  <p:childTnLst>
                                    <p:animEffect transition="out" filter="randombar(horizontal)">
                                      <p:cBhvr>
                                        <p:cTn id="74" dur="500"/>
                                        <p:tgtEl>
                                          <p:spTgt spid="12"/>
                                        </p:tgtEl>
                                      </p:cBhvr>
                                    </p:animEffect>
                                    <p:set>
                                      <p:cBhvr>
                                        <p:cTn id="75" dur="1" fill="hold">
                                          <p:stCondLst>
                                            <p:cond delay="499"/>
                                          </p:stCondLst>
                                        </p:cTn>
                                        <p:tgtEl>
                                          <p:spTgt spid="12"/>
                                        </p:tgtEl>
                                        <p:attrNameLst>
                                          <p:attrName>style.visibility</p:attrName>
                                        </p:attrNameLst>
                                      </p:cBhvr>
                                      <p:to>
                                        <p:strVal val="hidden"/>
                                      </p:to>
                                    </p:set>
                                  </p:childTnLst>
                                </p:cTn>
                              </p:par>
                            </p:childTnLst>
                          </p:cTn>
                        </p:par>
                        <p:par>
                          <p:cTn id="76" fill="hold">
                            <p:stCondLst>
                              <p:cond delay="8500"/>
                            </p:stCondLst>
                            <p:childTnLst>
                              <p:par>
                                <p:cTn id="77" presetID="53" presetClass="entr" presetSubtype="16" fill="hold" nodeType="afterEffect">
                                  <p:stCondLst>
                                    <p:cond delay="500"/>
                                  </p:stCondLst>
                                  <p:childTnLst>
                                    <p:set>
                                      <p:cBhvr>
                                        <p:cTn id="78" dur="1" fill="hold">
                                          <p:stCondLst>
                                            <p:cond delay="0"/>
                                          </p:stCondLst>
                                        </p:cTn>
                                        <p:tgtEl>
                                          <p:spTgt spid="13"/>
                                        </p:tgtEl>
                                        <p:attrNameLst>
                                          <p:attrName>style.visibility</p:attrName>
                                        </p:attrNameLst>
                                      </p:cBhvr>
                                      <p:to>
                                        <p:strVal val="visible"/>
                                      </p:to>
                                    </p:set>
                                    <p:anim calcmode="lin" valueType="num">
                                      <p:cBhvr>
                                        <p:cTn id="79" dur="500" fill="hold"/>
                                        <p:tgtEl>
                                          <p:spTgt spid="13"/>
                                        </p:tgtEl>
                                        <p:attrNameLst>
                                          <p:attrName>ppt_w</p:attrName>
                                        </p:attrNameLst>
                                      </p:cBhvr>
                                      <p:tavLst>
                                        <p:tav tm="0">
                                          <p:val>
                                            <p:fltVal val="0"/>
                                          </p:val>
                                        </p:tav>
                                        <p:tav tm="100000">
                                          <p:val>
                                            <p:strVal val="#ppt_w"/>
                                          </p:val>
                                        </p:tav>
                                      </p:tavLst>
                                    </p:anim>
                                    <p:anim calcmode="lin" valueType="num">
                                      <p:cBhvr>
                                        <p:cTn id="80" dur="500" fill="hold"/>
                                        <p:tgtEl>
                                          <p:spTgt spid="13"/>
                                        </p:tgtEl>
                                        <p:attrNameLst>
                                          <p:attrName>ppt_h</p:attrName>
                                        </p:attrNameLst>
                                      </p:cBhvr>
                                      <p:tavLst>
                                        <p:tav tm="0">
                                          <p:val>
                                            <p:fltVal val="0"/>
                                          </p:val>
                                        </p:tav>
                                        <p:tav tm="100000">
                                          <p:val>
                                            <p:strVal val="#ppt_h"/>
                                          </p:val>
                                        </p:tav>
                                      </p:tavLst>
                                    </p:anim>
                                    <p:animEffect transition="in" filter="fade">
                                      <p:cBhvr>
                                        <p:cTn id="81" dur="500"/>
                                        <p:tgtEl>
                                          <p:spTgt spid="13"/>
                                        </p:tgtEl>
                                      </p:cBhvr>
                                    </p:animEffect>
                                  </p:childTnLst>
                                </p:cTn>
                              </p:par>
                              <p:par>
                                <p:cTn id="82" presetID="53" presetClass="entr" presetSubtype="16" fill="hold" grpId="0" nodeType="withEffect">
                                  <p:stCondLst>
                                    <p:cond delay="500"/>
                                  </p:stCondLst>
                                  <p:childTnLst>
                                    <p:set>
                                      <p:cBhvr>
                                        <p:cTn id="83" dur="1" fill="hold">
                                          <p:stCondLst>
                                            <p:cond delay="0"/>
                                          </p:stCondLst>
                                        </p:cTn>
                                        <p:tgtEl>
                                          <p:spTgt spid="14"/>
                                        </p:tgtEl>
                                        <p:attrNameLst>
                                          <p:attrName>style.visibility</p:attrName>
                                        </p:attrNameLst>
                                      </p:cBhvr>
                                      <p:to>
                                        <p:strVal val="visible"/>
                                      </p:to>
                                    </p:set>
                                    <p:anim calcmode="lin" valueType="num">
                                      <p:cBhvr>
                                        <p:cTn id="84" dur="500" fill="hold"/>
                                        <p:tgtEl>
                                          <p:spTgt spid="14"/>
                                        </p:tgtEl>
                                        <p:attrNameLst>
                                          <p:attrName>ppt_w</p:attrName>
                                        </p:attrNameLst>
                                      </p:cBhvr>
                                      <p:tavLst>
                                        <p:tav tm="0">
                                          <p:val>
                                            <p:fltVal val="0"/>
                                          </p:val>
                                        </p:tav>
                                        <p:tav tm="100000">
                                          <p:val>
                                            <p:strVal val="#ppt_w"/>
                                          </p:val>
                                        </p:tav>
                                      </p:tavLst>
                                    </p:anim>
                                    <p:anim calcmode="lin" valueType="num">
                                      <p:cBhvr>
                                        <p:cTn id="85" dur="500" fill="hold"/>
                                        <p:tgtEl>
                                          <p:spTgt spid="14"/>
                                        </p:tgtEl>
                                        <p:attrNameLst>
                                          <p:attrName>ppt_h</p:attrName>
                                        </p:attrNameLst>
                                      </p:cBhvr>
                                      <p:tavLst>
                                        <p:tav tm="0">
                                          <p:val>
                                            <p:fltVal val="0"/>
                                          </p:val>
                                        </p:tav>
                                        <p:tav tm="100000">
                                          <p:val>
                                            <p:strVal val="#ppt_h"/>
                                          </p:val>
                                        </p:tav>
                                      </p:tavLst>
                                    </p:anim>
                                    <p:animEffect transition="in" filter="fade">
                                      <p:cBhvr>
                                        <p:cTn id="86" dur="500"/>
                                        <p:tgtEl>
                                          <p:spTgt spid="14"/>
                                        </p:tgtEl>
                                      </p:cBhvr>
                                    </p:animEffect>
                                  </p:childTnLst>
                                </p:cTn>
                              </p:par>
                            </p:childTnLst>
                          </p:cTn>
                        </p:par>
                        <p:par>
                          <p:cTn id="87" fill="hold">
                            <p:stCondLst>
                              <p:cond delay="9500"/>
                            </p:stCondLst>
                            <p:childTnLst>
                              <p:par>
                                <p:cTn id="88" presetID="14" presetClass="exit" presetSubtype="10" fill="hold" nodeType="afterEffect">
                                  <p:stCondLst>
                                    <p:cond delay="750"/>
                                  </p:stCondLst>
                                  <p:childTnLst>
                                    <p:animEffect transition="out" filter="randombar(horizontal)">
                                      <p:cBhvr>
                                        <p:cTn id="89" dur="500"/>
                                        <p:tgtEl>
                                          <p:spTgt spid="13"/>
                                        </p:tgtEl>
                                      </p:cBhvr>
                                    </p:animEffect>
                                    <p:set>
                                      <p:cBhvr>
                                        <p:cTn id="90" dur="1" fill="hold">
                                          <p:stCondLst>
                                            <p:cond delay="499"/>
                                          </p:stCondLst>
                                        </p:cTn>
                                        <p:tgtEl>
                                          <p:spTgt spid="13"/>
                                        </p:tgtEl>
                                        <p:attrNameLst>
                                          <p:attrName>style.visibility</p:attrName>
                                        </p:attrNameLst>
                                      </p:cBhvr>
                                      <p:to>
                                        <p:strVal val="hidden"/>
                                      </p:to>
                                    </p:set>
                                  </p:childTnLst>
                                </p:cTn>
                              </p:par>
                              <p:par>
                                <p:cTn id="91" presetID="14" presetClass="exit" presetSubtype="10" fill="hold" grpId="1" nodeType="withEffect">
                                  <p:stCondLst>
                                    <p:cond delay="750"/>
                                  </p:stCondLst>
                                  <p:childTnLst>
                                    <p:animEffect transition="out" filter="randombar(horizontal)">
                                      <p:cBhvr>
                                        <p:cTn id="92" dur="500"/>
                                        <p:tgtEl>
                                          <p:spTgt spid="14"/>
                                        </p:tgtEl>
                                      </p:cBhvr>
                                    </p:animEffect>
                                    <p:set>
                                      <p:cBhvr>
                                        <p:cTn id="93" dur="1" fill="hold">
                                          <p:stCondLst>
                                            <p:cond delay="499"/>
                                          </p:stCondLst>
                                        </p:cTn>
                                        <p:tgtEl>
                                          <p:spTgt spid="14"/>
                                        </p:tgtEl>
                                        <p:attrNameLst>
                                          <p:attrName>style.visibility</p:attrName>
                                        </p:attrNameLst>
                                      </p:cBhvr>
                                      <p:to>
                                        <p:strVal val="hidden"/>
                                      </p:to>
                                    </p:set>
                                  </p:childTnLst>
                                </p:cTn>
                              </p:par>
                            </p:childTnLst>
                          </p:cTn>
                        </p:par>
                        <p:par>
                          <p:cTn id="94" fill="hold">
                            <p:stCondLst>
                              <p:cond delay="10750"/>
                            </p:stCondLst>
                            <p:childTnLst>
                              <p:par>
                                <p:cTn id="95" presetID="53" presetClass="entr" presetSubtype="16" fill="hold" nodeType="afterEffect">
                                  <p:stCondLst>
                                    <p:cond delay="500"/>
                                  </p:stCondLst>
                                  <p:childTnLst>
                                    <p:set>
                                      <p:cBhvr>
                                        <p:cTn id="96" dur="1" fill="hold">
                                          <p:stCondLst>
                                            <p:cond delay="0"/>
                                          </p:stCondLst>
                                        </p:cTn>
                                        <p:tgtEl>
                                          <p:spTgt spid="15"/>
                                        </p:tgtEl>
                                        <p:attrNameLst>
                                          <p:attrName>style.visibility</p:attrName>
                                        </p:attrNameLst>
                                      </p:cBhvr>
                                      <p:to>
                                        <p:strVal val="visible"/>
                                      </p:to>
                                    </p:set>
                                    <p:anim calcmode="lin" valueType="num">
                                      <p:cBhvr>
                                        <p:cTn id="97" dur="500" fill="hold"/>
                                        <p:tgtEl>
                                          <p:spTgt spid="15"/>
                                        </p:tgtEl>
                                        <p:attrNameLst>
                                          <p:attrName>ppt_w</p:attrName>
                                        </p:attrNameLst>
                                      </p:cBhvr>
                                      <p:tavLst>
                                        <p:tav tm="0">
                                          <p:val>
                                            <p:fltVal val="0"/>
                                          </p:val>
                                        </p:tav>
                                        <p:tav tm="100000">
                                          <p:val>
                                            <p:strVal val="#ppt_w"/>
                                          </p:val>
                                        </p:tav>
                                      </p:tavLst>
                                    </p:anim>
                                    <p:anim calcmode="lin" valueType="num">
                                      <p:cBhvr>
                                        <p:cTn id="98" dur="500" fill="hold"/>
                                        <p:tgtEl>
                                          <p:spTgt spid="15"/>
                                        </p:tgtEl>
                                        <p:attrNameLst>
                                          <p:attrName>ppt_h</p:attrName>
                                        </p:attrNameLst>
                                      </p:cBhvr>
                                      <p:tavLst>
                                        <p:tav tm="0">
                                          <p:val>
                                            <p:fltVal val="0"/>
                                          </p:val>
                                        </p:tav>
                                        <p:tav tm="100000">
                                          <p:val>
                                            <p:strVal val="#ppt_h"/>
                                          </p:val>
                                        </p:tav>
                                      </p:tavLst>
                                    </p:anim>
                                    <p:animEffect transition="in" filter="fade">
                                      <p:cBhvr>
                                        <p:cTn id="99" dur="500"/>
                                        <p:tgtEl>
                                          <p:spTgt spid="15"/>
                                        </p:tgtEl>
                                      </p:cBhvr>
                                    </p:animEffect>
                                  </p:childTnLst>
                                </p:cTn>
                              </p:par>
                              <p:par>
                                <p:cTn id="100" presetID="53" presetClass="entr" presetSubtype="16" fill="hold" grpId="0" nodeType="withEffect">
                                  <p:stCondLst>
                                    <p:cond delay="500"/>
                                  </p:stCondLst>
                                  <p:childTnLst>
                                    <p:set>
                                      <p:cBhvr>
                                        <p:cTn id="101" dur="1" fill="hold">
                                          <p:stCondLst>
                                            <p:cond delay="0"/>
                                          </p:stCondLst>
                                        </p:cTn>
                                        <p:tgtEl>
                                          <p:spTgt spid="16"/>
                                        </p:tgtEl>
                                        <p:attrNameLst>
                                          <p:attrName>style.visibility</p:attrName>
                                        </p:attrNameLst>
                                      </p:cBhvr>
                                      <p:to>
                                        <p:strVal val="visible"/>
                                      </p:to>
                                    </p:set>
                                    <p:anim calcmode="lin" valueType="num">
                                      <p:cBhvr>
                                        <p:cTn id="102" dur="500" fill="hold"/>
                                        <p:tgtEl>
                                          <p:spTgt spid="16"/>
                                        </p:tgtEl>
                                        <p:attrNameLst>
                                          <p:attrName>ppt_w</p:attrName>
                                        </p:attrNameLst>
                                      </p:cBhvr>
                                      <p:tavLst>
                                        <p:tav tm="0">
                                          <p:val>
                                            <p:fltVal val="0"/>
                                          </p:val>
                                        </p:tav>
                                        <p:tav tm="100000">
                                          <p:val>
                                            <p:strVal val="#ppt_w"/>
                                          </p:val>
                                        </p:tav>
                                      </p:tavLst>
                                    </p:anim>
                                    <p:anim calcmode="lin" valueType="num">
                                      <p:cBhvr>
                                        <p:cTn id="103" dur="500" fill="hold"/>
                                        <p:tgtEl>
                                          <p:spTgt spid="16"/>
                                        </p:tgtEl>
                                        <p:attrNameLst>
                                          <p:attrName>ppt_h</p:attrName>
                                        </p:attrNameLst>
                                      </p:cBhvr>
                                      <p:tavLst>
                                        <p:tav tm="0">
                                          <p:val>
                                            <p:fltVal val="0"/>
                                          </p:val>
                                        </p:tav>
                                        <p:tav tm="100000">
                                          <p:val>
                                            <p:strVal val="#ppt_h"/>
                                          </p:val>
                                        </p:tav>
                                      </p:tavLst>
                                    </p:anim>
                                    <p:animEffect transition="in" filter="fade">
                                      <p:cBhvr>
                                        <p:cTn id="10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10" grpId="0" animBg="1"/>
      <p:bldP spid="10" grpId="1" animBg="1"/>
      <p:bldP spid="12" grpId="0" animBg="1"/>
      <p:bldP spid="12" grpId="1" animBg="1"/>
      <p:bldP spid="14" grpId="0" animBg="1"/>
      <p:bldP spid="14" grpId="1" animBg="1"/>
      <p:bldP spid="1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2050" name="Picture 2" descr="K:\Jamiat\obama-offshore-drilling.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8033" y="908720"/>
            <a:ext cx="2771799" cy="207884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67544" y="44624"/>
            <a:ext cx="8229600" cy="722344"/>
          </a:xfrm>
        </p:spPr>
        <p:txBody>
          <a:bodyPr>
            <a:noAutofit/>
          </a:bodyPr>
          <a:lstStyle/>
          <a:p>
            <a:r>
              <a:rPr lang="fa-IR" sz="4000" dirty="0" smtClean="0"/>
              <a:t>منابع کشور پاسخگوی جمعیت در حال رشد؟</a:t>
            </a:r>
            <a:endParaRPr lang="en-US" sz="4000" dirty="0"/>
          </a:p>
        </p:txBody>
      </p:sp>
      <p:sp>
        <p:nvSpPr>
          <p:cNvPr id="3" name="Content Placeholder 2"/>
          <p:cNvSpPr>
            <a:spLocks noGrp="1"/>
          </p:cNvSpPr>
          <p:nvPr>
            <p:ph idx="1"/>
          </p:nvPr>
        </p:nvSpPr>
        <p:spPr>
          <a:xfrm>
            <a:off x="457200" y="1052736"/>
            <a:ext cx="8229600" cy="5271864"/>
          </a:xfrm>
        </p:spPr>
        <p:txBody>
          <a:bodyPr>
            <a:normAutofit/>
          </a:bodyPr>
          <a:lstStyle/>
          <a:p>
            <a:pPr algn="r" rtl="1">
              <a:lnSpc>
                <a:spcPct val="150000"/>
              </a:lnSpc>
              <a:buNone/>
            </a:pPr>
            <a:r>
              <a:rPr lang="fa-IR" b="1" dirty="0" smtClean="0"/>
              <a:t>ایران</a:t>
            </a:r>
          </a:p>
          <a:p>
            <a:pPr algn="r" rtl="1">
              <a:lnSpc>
                <a:spcPct val="150000"/>
              </a:lnSpc>
            </a:pPr>
            <a:r>
              <a:rPr lang="fa-IR" dirty="0" smtClean="0"/>
              <a:t>اولین دارنده منبع گاز (18% ذخایر گاز جهان) </a:t>
            </a:r>
          </a:p>
          <a:p>
            <a:pPr algn="r" rtl="1">
              <a:lnSpc>
                <a:spcPct val="150000"/>
              </a:lnSpc>
            </a:pPr>
            <a:r>
              <a:rPr lang="fa-IR" dirty="0" smtClean="0"/>
              <a:t>سومین دارنده منابع نفت جهان (11% ذخایر نفت جهان) </a:t>
            </a:r>
          </a:p>
          <a:p>
            <a:pPr algn="r" rtl="1">
              <a:lnSpc>
                <a:spcPct val="150000"/>
              </a:lnSpc>
            </a:pPr>
            <a:r>
              <a:rPr lang="fa-IR" dirty="0" smtClean="0"/>
              <a:t>در اختیار داشتن حدود 2درصد از منابع معدنی </a:t>
            </a:r>
          </a:p>
          <a:p>
            <a:pPr algn="r" rtl="1">
              <a:lnSpc>
                <a:spcPct val="150000"/>
              </a:lnSpc>
            </a:pPr>
            <a:r>
              <a:rPr lang="fa-IR" dirty="0" smtClean="0"/>
              <a:t>جمعیت ایران تنها یک درصد از جمعیت جهان!</a:t>
            </a:r>
          </a:p>
          <a:p>
            <a:pPr marL="0" indent="0" algn="ctr" rtl="1">
              <a:lnSpc>
                <a:spcPct val="150000"/>
              </a:lnSpc>
              <a:buNone/>
            </a:pPr>
            <a:r>
              <a:rPr lang="fa-IR" b="1" dirty="0" smtClean="0"/>
              <a:t>جمعیت در کشورهایی که از منابع زیرزمینی و رو زمینی و موقعیت استراتژیک برخوردارند جزو ارکان اصلی و راهبردی محسوب می‌شود.</a:t>
            </a:r>
            <a:endParaRPr lang="en-US" b="1" dirty="0" smtClean="0"/>
          </a:p>
          <a:p>
            <a:pPr algn="ctr" rtl="1">
              <a:lnSpc>
                <a:spcPct val="150000"/>
              </a:lnSpc>
            </a:pPr>
            <a:endParaRPr lang="en-US" b="1" dirty="0"/>
          </a:p>
        </p:txBody>
      </p:sp>
      <p:sp>
        <p:nvSpPr>
          <p:cNvPr id="4" name="Slide Number Placeholder 3"/>
          <p:cNvSpPr>
            <a:spLocks noGrp="1"/>
          </p:cNvSpPr>
          <p:nvPr>
            <p:ph type="sldNum" sz="quarter" idx="12"/>
          </p:nvPr>
        </p:nvSpPr>
        <p:spPr/>
        <p:txBody>
          <a:bodyPr/>
          <a:lstStyle/>
          <a:p>
            <a:r>
              <a:rPr lang="fa-IR" dirty="0" smtClean="0">
                <a:solidFill>
                  <a:srgbClr val="04617B">
                    <a:shade val="90000"/>
                  </a:srgbClr>
                </a:solidFill>
              </a:rPr>
              <a:t>66</a:t>
            </a:r>
            <a:endParaRPr lang="en-US" dirty="0">
              <a:solidFill>
                <a:srgbClr val="04617B">
                  <a:shade val="90000"/>
                </a:srgbClr>
              </a:solidFill>
            </a:endParaRPr>
          </a:p>
        </p:txBody>
      </p:sp>
    </p:spTree>
    <p:extLst>
      <p:ext uri="{BB962C8B-B14F-4D97-AF65-F5344CB8AC3E}">
        <p14:creationId xmlns:p14="http://schemas.microsoft.com/office/powerpoint/2010/main" val="14840439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9144000" cy="6858000"/>
          </a:xfrm>
          <a:prstGeom prst="rect">
            <a:avLst/>
          </a:prstGeom>
        </p:spPr>
      </p:pic>
      <p:sp>
        <p:nvSpPr>
          <p:cNvPr id="2" name="Title 1"/>
          <p:cNvSpPr>
            <a:spLocks noGrp="1"/>
          </p:cNvSpPr>
          <p:nvPr>
            <p:ph type="title"/>
          </p:nvPr>
        </p:nvSpPr>
        <p:spPr>
          <a:xfrm>
            <a:off x="395536" y="845840"/>
            <a:ext cx="8229600" cy="998984"/>
          </a:xfrm>
        </p:spPr>
        <p:txBody>
          <a:bodyPr>
            <a:noAutofit/>
          </a:bodyPr>
          <a:lstStyle/>
          <a:p>
            <a:r>
              <a:rPr lang="fa-IR" sz="3200" dirty="0"/>
              <a:t>سرانه مصرف آب در ایران، بیش از </a:t>
            </a:r>
            <a:r>
              <a:rPr lang="fa-IR" sz="3200" dirty="0" smtClean="0"/>
              <a:t>3 </a:t>
            </a:r>
            <a:r>
              <a:rPr lang="fa-IR" sz="3200" dirty="0"/>
              <a:t>برابر استاندارد جهانی</a:t>
            </a:r>
            <a:endParaRPr lang="en-US" sz="3200" dirty="0"/>
          </a:p>
        </p:txBody>
      </p:sp>
      <p:sp>
        <p:nvSpPr>
          <p:cNvPr id="4" name="Slide Number Placeholder 3"/>
          <p:cNvSpPr>
            <a:spLocks noGrp="1"/>
          </p:cNvSpPr>
          <p:nvPr>
            <p:ph type="sldNum" sz="quarter" idx="12"/>
          </p:nvPr>
        </p:nvSpPr>
        <p:spPr/>
        <p:txBody>
          <a:bodyPr/>
          <a:lstStyle/>
          <a:p>
            <a:r>
              <a:rPr lang="fa-IR" smtClean="0">
                <a:solidFill>
                  <a:srgbClr val="04617B">
                    <a:shade val="90000"/>
                  </a:srgbClr>
                </a:solidFill>
              </a:rPr>
              <a:t>1</a:t>
            </a:r>
            <a:endParaRPr lang="fa-IR" dirty="0" smtClean="0">
              <a:solidFill>
                <a:srgbClr val="04617B">
                  <a:shade val="90000"/>
                </a:srgbClr>
              </a:solidFill>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1832361"/>
            <a:ext cx="8712968" cy="4981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descr="C:\Users\Sheida\Desktop\water-consumption-top-countries_9278.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5069"/>
          <a:stretch/>
        </p:blipFill>
        <p:spPr bwMode="auto">
          <a:xfrm>
            <a:off x="3707904" y="2060848"/>
            <a:ext cx="5438146" cy="47691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0407862"/>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circle(in)">
                                      <p:cBhvr>
                                        <p:cTn id="7"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482"/>
            <a:ext cx="9144000" cy="6866964"/>
          </a:xfrm>
          <a:prstGeom prst="rect">
            <a:avLst/>
          </a:prstGeom>
        </p:spPr>
      </p:pic>
      <p:sp>
        <p:nvSpPr>
          <p:cNvPr id="4" name="Slide Number Placeholder 3"/>
          <p:cNvSpPr>
            <a:spLocks noGrp="1"/>
          </p:cNvSpPr>
          <p:nvPr>
            <p:ph type="sldNum" sz="quarter" idx="12"/>
          </p:nvPr>
        </p:nvSpPr>
        <p:spPr/>
        <p:txBody>
          <a:bodyPr/>
          <a:lstStyle/>
          <a:p>
            <a:r>
              <a:rPr lang="fa-IR" smtClean="0">
                <a:solidFill>
                  <a:srgbClr val="04617B">
                    <a:shade val="90000"/>
                  </a:srgbClr>
                </a:solidFill>
              </a:rPr>
              <a:t>1</a:t>
            </a:r>
            <a:endParaRPr lang="fa-IR" dirty="0" smtClean="0">
              <a:solidFill>
                <a:srgbClr val="04617B">
                  <a:shade val="90000"/>
                </a:srgbClr>
              </a:solidFill>
            </a:endParaRPr>
          </a:p>
        </p:txBody>
      </p:sp>
      <p:pic>
        <p:nvPicPr>
          <p:cNvPr id="8" name="Merge.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lum contrast="20000"/>
          </a:blip>
          <a:stretch>
            <a:fillRect/>
          </a:stretch>
        </p:blipFill>
        <p:spPr>
          <a:xfrm>
            <a:off x="1187624" y="476672"/>
            <a:ext cx="6720746" cy="5040560"/>
          </a:xfrm>
          <a:prstGeom prst="ellipse">
            <a:avLst/>
          </a:prstGeom>
          <a:ln>
            <a:noFill/>
          </a:ln>
          <a:effectLst>
            <a:softEdge rad="112500"/>
          </a:effectLst>
        </p:spPr>
      </p:pic>
      <p:sp>
        <p:nvSpPr>
          <p:cNvPr id="10" name="Title 1"/>
          <p:cNvSpPr txBox="1">
            <a:spLocks/>
          </p:cNvSpPr>
          <p:nvPr/>
        </p:nvSpPr>
        <p:spPr>
          <a:xfrm>
            <a:off x="1259632" y="5661248"/>
            <a:ext cx="6624736" cy="836712"/>
          </a:xfrm>
          <a:prstGeom prst="roundRect">
            <a:avLst>
              <a:gd name="adj" fmla="val 50000"/>
            </a:avLst>
          </a:prstGeom>
          <a:ln/>
          <a:effectLst>
            <a:softEdge rad="127000"/>
          </a:effectLst>
        </p:spPr>
        <p:style>
          <a:lnRef idx="2">
            <a:schemeClr val="accent3"/>
          </a:lnRef>
          <a:fillRef idx="1">
            <a:schemeClr val="lt1"/>
          </a:fillRef>
          <a:effectRef idx="0">
            <a:schemeClr val="accent3"/>
          </a:effectRef>
          <a:fontRef idx="minor">
            <a:schemeClr val="dk1"/>
          </a:fontRef>
        </p:style>
        <p:txBody>
          <a:bodyPr vert="horz" lIns="91440" tIns="45720" rIns="91440" bIns="45720" rtlCol="0" anchor="ctr">
            <a:normAutofit fontScale="40000" lnSpcReduction="20000"/>
          </a:bodyPr>
          <a:lstStyle/>
          <a:p>
            <a:pPr lvl="0" algn="ctr" rtl="0">
              <a:spcBef>
                <a:spcPct val="0"/>
              </a:spcBef>
              <a:defRPr/>
            </a:pPr>
            <a:r>
              <a:rPr lang="fa-IR" sz="4400" dirty="0" smtClean="0">
                <a:solidFill>
                  <a:srgbClr val="920000"/>
                </a:solidFill>
                <a:cs typeface="B Titr" pitchFamily="2" charset="-78"/>
              </a:rPr>
              <a:t>دکتر محمدجواد محمودی </a:t>
            </a:r>
          </a:p>
          <a:p>
            <a:pPr lvl="0" algn="ctr" rtl="0">
              <a:spcBef>
                <a:spcPct val="0"/>
              </a:spcBef>
              <a:defRPr/>
            </a:pPr>
            <a:r>
              <a:rPr lang="fa-IR" sz="4400" dirty="0" smtClean="0">
                <a:solidFill>
                  <a:srgbClr val="920000"/>
                </a:solidFill>
                <a:cs typeface="B Titr" pitchFamily="2" charset="-78"/>
              </a:rPr>
              <a:t>(</a:t>
            </a:r>
            <a:r>
              <a:rPr lang="fa-IR" sz="4400" dirty="0">
                <a:solidFill>
                  <a:srgbClr val="920000"/>
                </a:solidFill>
                <a:cs typeface="B Titr" pitchFamily="2" charset="-78"/>
              </a:rPr>
              <a:t>رییس موسسه مطالعات و مدیریت جامع و تخصصی جمعیت کشور )</a:t>
            </a:r>
            <a:endParaRPr kumimoji="0" lang="en-US" sz="3100" b="0" i="0" u="none" strike="noStrike" kern="1200" cap="none" spc="0" normalizeH="0" baseline="0" noProof="0" dirty="0">
              <a:ln>
                <a:noFill/>
              </a:ln>
              <a:solidFill>
                <a:srgbClr val="920000"/>
              </a:solidFill>
              <a:effectLst/>
              <a:uLnTx/>
              <a:uFillTx/>
              <a:latin typeface="+mn-lt"/>
              <a:ea typeface="+mn-ea"/>
              <a:cs typeface="B Titr" pitchFamily="2" charset="-78"/>
            </a:endParaRPr>
          </a:p>
        </p:txBody>
      </p:sp>
      <p:pic>
        <p:nvPicPr>
          <p:cNvPr id="6" name="Picture 5"/>
          <p:cNvPicPr>
            <a:picLocks noChangeAspect="1"/>
          </p:cNvPicPr>
          <p:nvPr/>
        </p:nvPicPr>
        <p:blipFill>
          <a:blip r:embed="rId6" cstate="print">
            <a:clrChange>
              <a:clrFrom>
                <a:srgbClr val="FFFEFD"/>
              </a:clrFrom>
              <a:clrTo>
                <a:srgbClr val="FFFEFD">
                  <a:alpha val="0"/>
                </a:srgbClr>
              </a:clrTo>
            </a:clrChange>
            <a:lum bright="70000" contrast="-70000"/>
            <a:extLst>
              <a:ext uri="{28A0092B-C50C-407E-A947-70E740481C1C}">
                <a14:useLocalDpi xmlns:a14="http://schemas.microsoft.com/office/drawing/2010/main" val="0"/>
              </a:ext>
            </a:extLst>
          </a:blip>
          <a:stretch>
            <a:fillRect/>
          </a:stretch>
        </p:blipFill>
        <p:spPr>
          <a:xfrm>
            <a:off x="155100" y="116632"/>
            <a:ext cx="1496259" cy="2016224"/>
          </a:xfrm>
          <a:prstGeom prst="rect">
            <a:avLst/>
          </a:prstGeom>
        </p:spPr>
      </p:pic>
      <p:sp>
        <p:nvSpPr>
          <p:cNvPr id="2" name="Action Button: Movie 1">
            <a:hlinkClick r:id="" action="ppaction://noaction" highlightClick="1"/>
          </p:cNvPr>
          <p:cNvSpPr/>
          <p:nvPr/>
        </p:nvSpPr>
        <p:spPr>
          <a:xfrm>
            <a:off x="1403648" y="5085184"/>
            <a:ext cx="544377" cy="432048"/>
          </a:xfrm>
          <a:prstGeom prst="actionButtonMovie">
            <a:avLst/>
          </a:prstGeom>
          <a:effectLst>
            <a:outerShdw blurRad="57150" dist="38100" dir="5400000" algn="ctr" rotWithShape="0">
              <a:schemeClr val="accent6">
                <a:shade val="9000"/>
                <a:satMod val="105000"/>
                <a:alpha val="48000"/>
              </a:schemeClr>
            </a:outerShdw>
            <a:softEdge rad="6350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16897784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040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357158" y="625818"/>
            <a:ext cx="8229600" cy="642942"/>
          </a:xfrm>
        </p:spPr>
        <p:txBody>
          <a:bodyPr>
            <a:noAutofit/>
          </a:bodyPr>
          <a:lstStyle/>
          <a:p>
            <a:r>
              <a:rPr lang="fa-IR" sz="2400" b="1" dirty="0" smtClean="0">
                <a:ln w="3175">
                  <a:noFill/>
                </a:ln>
                <a:solidFill>
                  <a:srgbClr val="003399"/>
                </a:solidFill>
                <a:cs typeface="B Titr" pitchFamily="2" charset="-78"/>
              </a:rPr>
              <a:t/>
            </a:r>
            <a:br>
              <a:rPr lang="fa-IR" sz="2400" b="1" dirty="0" smtClean="0">
                <a:ln w="3175">
                  <a:noFill/>
                </a:ln>
                <a:solidFill>
                  <a:srgbClr val="003399"/>
                </a:solidFill>
                <a:cs typeface="B Titr" pitchFamily="2" charset="-78"/>
              </a:rPr>
            </a:br>
            <a:r>
              <a:rPr lang="fa-IR" sz="3200" b="1" dirty="0">
                <a:ln w="3175" cmpd="sng">
                  <a:noFill/>
                  <a:prstDash val="solid"/>
                  <a:miter lim="800000"/>
                </a:ln>
                <a:solidFill>
                  <a:srgbClr val="FF0000"/>
                </a:solidFill>
                <a:effectLst>
                  <a:outerShdw blurRad="50800" algn="tl" rotWithShape="0">
                    <a:srgbClr val="000000"/>
                  </a:outerShdw>
                </a:effectLst>
              </a:rPr>
              <a:t>ریشه کنونی بحران اقتصادی غرب چیست</a:t>
            </a:r>
            <a:r>
              <a:rPr lang="fa-IR" sz="3200" b="1" dirty="0" smtClean="0">
                <a:ln w="3175" cmpd="sng">
                  <a:noFill/>
                  <a:prstDash val="solid"/>
                  <a:miter lim="800000"/>
                </a:ln>
                <a:solidFill>
                  <a:srgbClr val="FF0000"/>
                </a:solidFill>
                <a:effectLst>
                  <a:outerShdw blurRad="50800" algn="tl" rotWithShape="0">
                    <a:srgbClr val="000000"/>
                  </a:outerShdw>
                </a:effectLst>
              </a:rPr>
              <a:t>؟</a:t>
            </a:r>
            <a:endParaRPr lang="fa-IR" sz="2400" dirty="0">
              <a:ln w="3175" cmpd="sng">
                <a:noFill/>
                <a:prstDash val="solid"/>
                <a:miter lim="800000"/>
              </a:ln>
              <a:solidFill>
                <a:srgbClr val="003399"/>
              </a:solidFill>
            </a:endParaRPr>
          </a:p>
        </p:txBody>
      </p:sp>
      <p:sp>
        <p:nvSpPr>
          <p:cNvPr id="3" name="Content Placeholder 2"/>
          <p:cNvSpPr>
            <a:spLocks noGrp="1"/>
          </p:cNvSpPr>
          <p:nvPr>
            <p:ph idx="1"/>
          </p:nvPr>
        </p:nvSpPr>
        <p:spPr>
          <a:xfrm>
            <a:off x="500034" y="1571612"/>
            <a:ext cx="8358246" cy="4525963"/>
          </a:xfrm>
        </p:spPr>
        <p:txBody>
          <a:bodyPr>
            <a:normAutofit fontScale="92500"/>
          </a:bodyPr>
          <a:lstStyle/>
          <a:p>
            <a:pPr algn="just">
              <a:buFont typeface="Wingdings" pitchFamily="2" charset="2"/>
              <a:buChar char="v"/>
            </a:pPr>
            <a:r>
              <a:rPr lang="fa-IR" b="1" dirty="0" smtClean="0">
                <a:solidFill>
                  <a:srgbClr val="003399"/>
                </a:solidFill>
                <a:cs typeface="B Titr" pitchFamily="2" charset="-78"/>
              </a:rPr>
              <a:t> يكي از عوامل اصلي ركود اقتصادي كنوني در غرب كه نمودها و علائم آن در بسياري از كشورهاي اروپائي و آمريكاي شمالي  از اواخر دهه 1990 مشخص بود، تجربه تغييرات جمعيتي در اين كشورها طي 50 سال گذشته قلمداد شده است.</a:t>
            </a:r>
          </a:p>
          <a:p>
            <a:pPr algn="just">
              <a:buFont typeface="Wingdings" pitchFamily="2" charset="2"/>
              <a:buChar char="v"/>
            </a:pPr>
            <a:r>
              <a:rPr lang="fa-IR" b="1" dirty="0" smtClean="0">
                <a:solidFill>
                  <a:srgbClr val="003399"/>
                </a:solidFill>
                <a:cs typeface="B Titr" pitchFamily="2" charset="-78"/>
              </a:rPr>
              <a:t> از نگاه جمعيت‌شناسي، يك جمعيت در حال رشد و جوان احتياج بيشتري به كالا و خدمات دارد. علاوه بر آن افزايش تقاضا براي امكانات، مسكن، املاك و مستغلات در اين جوامع بيشتر مي شود.  به عبارت ديگر گسترش بازار بر خلاف عصر حاضر با حداقل هزينه اتفاق خواهد افتاد. </a:t>
            </a:r>
          </a:p>
          <a:p>
            <a:pPr algn="just">
              <a:buFont typeface="Wingdings" pitchFamily="2" charset="2"/>
              <a:buChar char="v"/>
            </a:pPr>
            <a:r>
              <a:rPr lang="fa-IR" b="1" dirty="0" smtClean="0">
                <a:solidFill>
                  <a:srgbClr val="003399"/>
                </a:solidFill>
                <a:cs typeface="B Titr" pitchFamily="2" charset="-78"/>
              </a:rPr>
              <a:t> با افزايش نيازهاي متعدد جمعيت در حال رشد، بايد مردم بيشتري هم بكار گرفته شوند تا كالاها، خدمات و نيازهاي جمعيتي را تدارك ببينند</a:t>
            </a:r>
            <a:r>
              <a:rPr lang="en-US" b="1" dirty="0" smtClean="0">
                <a:solidFill>
                  <a:srgbClr val="003399"/>
                </a:solidFill>
                <a:cs typeface="B Titr" pitchFamily="2" charset="-78"/>
              </a:rPr>
              <a:t>.</a:t>
            </a:r>
            <a:endParaRPr lang="fa-IR" b="1" dirty="0">
              <a:solidFill>
                <a:srgbClr val="003399"/>
              </a:solidFill>
              <a:cs typeface="B Titr" pitchFamily="2" charset="-78"/>
            </a:endParaRPr>
          </a:p>
        </p:txBody>
      </p:sp>
      <p:sp>
        <p:nvSpPr>
          <p:cNvPr id="4" name="Slide Number Placeholder 3"/>
          <p:cNvSpPr>
            <a:spLocks noGrp="1"/>
          </p:cNvSpPr>
          <p:nvPr>
            <p:ph type="sldNum" sz="quarter" idx="12"/>
          </p:nvPr>
        </p:nvSpPr>
        <p:spPr/>
        <p:txBody>
          <a:bodyPr/>
          <a:lstStyle/>
          <a:p>
            <a:fld id="{185B2606-2A86-480C-B308-084DCADA9668}" type="slidenum">
              <a:rPr lang="fa-IR" smtClean="0"/>
              <a:pPr/>
              <a:t>36</a:t>
            </a:fld>
            <a:endParaRPr lang="fa-IR"/>
          </a:p>
        </p:txBody>
      </p:sp>
      <p:sp>
        <p:nvSpPr>
          <p:cNvPr id="5" name="Content Placeholder 1"/>
          <p:cNvSpPr txBox="1">
            <a:spLocks/>
          </p:cNvSpPr>
          <p:nvPr/>
        </p:nvSpPr>
        <p:spPr>
          <a:xfrm>
            <a:off x="571472" y="214290"/>
            <a:ext cx="8229600" cy="571504"/>
          </a:xfrm>
          <a:prstGeom prst="rect">
            <a:avLst/>
          </a:prstGeom>
        </p:spPr>
        <p:txBody>
          <a:bodyPr vert="horz">
            <a:noAutofit/>
          </a:bodyPr>
          <a:lstStyle/>
          <a:p>
            <a:pPr marL="365760" marR="0" lvl="0" indent="-256032" algn="ctr" defTabSz="914400" rtl="1" eaLnBrk="1" fontAlgn="auto" latinLnBrk="0" hangingPunct="1">
              <a:lnSpc>
                <a:spcPct val="100000"/>
              </a:lnSpc>
              <a:spcBef>
                <a:spcPts val="400"/>
              </a:spcBef>
              <a:spcAft>
                <a:spcPts val="0"/>
              </a:spcAft>
              <a:buClr>
                <a:schemeClr val="accent1"/>
              </a:buClr>
              <a:buSzPct val="68000"/>
              <a:buFont typeface="Wingdings 3"/>
              <a:buNone/>
              <a:tabLst/>
              <a:defRPr/>
            </a:pPr>
            <a:endParaRPr kumimoji="0" lang="en-US" sz="3200" b="1" i="0" u="none" strike="noStrike" kern="1200" cap="none" spc="0" normalizeH="0" baseline="0" noProof="0" dirty="0">
              <a:ln>
                <a:noFill/>
              </a:ln>
              <a:solidFill>
                <a:srgbClr val="003399"/>
              </a:solidFill>
              <a:effectLst/>
              <a:uLnTx/>
              <a:uFillTx/>
              <a:cs typeface="B Titr" pitchFamily="2" charset="-78"/>
            </a:endParaRPr>
          </a:p>
        </p:txBody>
      </p:sp>
    </p:spTree>
    <p:extLst>
      <p:ext uri="{BB962C8B-B14F-4D97-AF65-F5344CB8AC3E}">
        <p14:creationId xmlns:p14="http://schemas.microsoft.com/office/powerpoint/2010/main" val="4074590205"/>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Content Placeholder 2"/>
          <p:cNvSpPr>
            <a:spLocks noGrp="1"/>
          </p:cNvSpPr>
          <p:nvPr>
            <p:ph idx="1"/>
          </p:nvPr>
        </p:nvSpPr>
        <p:spPr>
          <a:xfrm>
            <a:off x="457200" y="644549"/>
            <a:ext cx="8229600" cy="5592763"/>
          </a:xfrm>
        </p:spPr>
        <p:txBody>
          <a:bodyPr>
            <a:normAutofit fontScale="92500" lnSpcReduction="10000"/>
          </a:bodyPr>
          <a:lstStyle/>
          <a:p>
            <a:pPr algn="justLow">
              <a:lnSpc>
                <a:spcPct val="150000"/>
              </a:lnSpc>
              <a:buFont typeface="Wingdings" pitchFamily="2" charset="2"/>
              <a:buChar char="v"/>
            </a:pPr>
            <a:r>
              <a:rPr lang="fa-IR" dirty="0" smtClean="0">
                <a:solidFill>
                  <a:srgbClr val="003399"/>
                </a:solidFill>
                <a:cs typeface="B Titr" pitchFamily="2" charset="-78"/>
              </a:rPr>
              <a:t>كشورهاي اروپائي در دهه‌هاي 1980 و 1990 اين وضعيت جمعيتي را تجربه نموده‌اند، اما سال 2000 ميلادي با سال‌هاي پايان نسل انفجار مواليد(1966-1947) در اروپا مقارن بود.</a:t>
            </a:r>
          </a:p>
          <a:p>
            <a:pPr algn="justLow">
              <a:lnSpc>
                <a:spcPct val="150000"/>
              </a:lnSpc>
              <a:buFont typeface="Wingdings" pitchFamily="2" charset="2"/>
              <a:buChar char="v"/>
            </a:pPr>
            <a:r>
              <a:rPr lang="fa-IR" dirty="0" smtClean="0">
                <a:solidFill>
                  <a:srgbClr val="003399"/>
                </a:solidFill>
                <a:cs typeface="B Titr" pitchFamily="2" charset="-78"/>
              </a:rPr>
              <a:t> در واقع سطح باروري نسل انفجار مواليد(</a:t>
            </a:r>
            <a:r>
              <a:rPr lang="en-US" dirty="0" smtClean="0">
                <a:solidFill>
                  <a:srgbClr val="003399"/>
                </a:solidFill>
                <a:cs typeface="B Titr" pitchFamily="2" charset="-78"/>
              </a:rPr>
              <a:t>Baby Boom</a:t>
            </a:r>
            <a:r>
              <a:rPr lang="fa-IR" dirty="0" smtClean="0">
                <a:solidFill>
                  <a:srgbClr val="003399"/>
                </a:solidFill>
                <a:cs typeface="B Titr" pitchFamily="2" charset="-78"/>
              </a:rPr>
              <a:t>) بسيار كمتر از والدين شان بود. و لذا بازار با سير نزولي و كاهنده تقاضا مواجه شد، جمعيت متقاضي كالاهاي اساسي از جمله مسكن وامكانات رفاهي كاهش يافت .</a:t>
            </a:r>
          </a:p>
          <a:p>
            <a:pPr algn="justLow">
              <a:lnSpc>
                <a:spcPct val="150000"/>
              </a:lnSpc>
              <a:buFont typeface="Wingdings" pitchFamily="2" charset="2"/>
              <a:buChar char="v"/>
            </a:pPr>
            <a:r>
              <a:rPr lang="fa-IR" dirty="0" smtClean="0">
                <a:solidFill>
                  <a:srgbClr val="003399"/>
                </a:solidFill>
                <a:cs typeface="B Titr" pitchFamily="2" charset="-78"/>
              </a:rPr>
              <a:t> اين تغيير جمعيتي از ديدگاه برخي‌ جمعيت شناسان و اقتصاددانان به‌عنوان يكي از عوامل مؤثر در ايجاد بحران اقتصادي قرن اخير در اقتصاد آمريكا و اروپا قلمداد شده است.</a:t>
            </a:r>
            <a:endParaRPr lang="fa-IR" dirty="0">
              <a:solidFill>
                <a:srgbClr val="003399"/>
              </a:solidFill>
              <a:cs typeface="B Titr" pitchFamily="2" charset="-78"/>
            </a:endParaRPr>
          </a:p>
        </p:txBody>
      </p:sp>
      <p:sp>
        <p:nvSpPr>
          <p:cNvPr id="4" name="Slide Number Placeholder 3"/>
          <p:cNvSpPr>
            <a:spLocks noGrp="1"/>
          </p:cNvSpPr>
          <p:nvPr>
            <p:ph type="sldNum" sz="quarter" idx="12"/>
          </p:nvPr>
        </p:nvSpPr>
        <p:spPr/>
        <p:txBody>
          <a:bodyPr/>
          <a:lstStyle/>
          <a:p>
            <a:fld id="{185B2606-2A86-480C-B308-084DCADA9668}" type="slidenum">
              <a:rPr lang="fa-IR" smtClean="0"/>
              <a:pPr/>
              <a:t>37</a:t>
            </a:fld>
            <a:endParaRPr lang="fa-IR"/>
          </a:p>
        </p:txBody>
      </p:sp>
    </p:spTree>
    <p:extLst>
      <p:ext uri="{BB962C8B-B14F-4D97-AF65-F5344CB8AC3E}">
        <p14:creationId xmlns:p14="http://schemas.microsoft.com/office/powerpoint/2010/main" val="3712343185"/>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Slide Number Placeholder 3"/>
          <p:cNvSpPr>
            <a:spLocks noGrp="1"/>
          </p:cNvSpPr>
          <p:nvPr>
            <p:ph type="sldNum" sz="quarter" idx="12"/>
          </p:nvPr>
        </p:nvSpPr>
        <p:spPr>
          <a:noFill/>
        </p:spPr>
        <p:txBody>
          <a:bodyPr/>
          <a:lstStyle/>
          <a:p>
            <a:fld id="{0F5615B8-6085-46CC-87F5-00877EB1E81D}" type="slidenum">
              <a:rPr lang="en-US" smtClean="0"/>
              <a:pPr/>
              <a:t>38</a:t>
            </a:fld>
            <a:endParaRPr lang="en-US"/>
          </a:p>
        </p:txBody>
      </p:sp>
      <p:sp>
        <p:nvSpPr>
          <p:cNvPr id="3" name="Content Placeholder 2"/>
          <p:cNvSpPr>
            <a:spLocks noGrp="1"/>
          </p:cNvSpPr>
          <p:nvPr>
            <p:ph sz="quarter" idx="1"/>
          </p:nvPr>
        </p:nvSpPr>
        <p:spPr>
          <a:xfrm>
            <a:off x="457200" y="692696"/>
            <a:ext cx="8229600" cy="5708104"/>
          </a:xfrm>
        </p:spPr>
        <p:txBody>
          <a:bodyPr>
            <a:normAutofit/>
          </a:bodyPr>
          <a:lstStyle/>
          <a:p>
            <a:pPr marL="0" indent="0" algn="ctr" rtl="1">
              <a:lnSpc>
                <a:spcPct val="120000"/>
              </a:lnSpc>
              <a:spcBef>
                <a:spcPts val="0"/>
              </a:spcBef>
              <a:buNone/>
            </a:pPr>
            <a:r>
              <a:rPr lang="fa-IR" b="1" dirty="0" smtClean="0">
                <a:solidFill>
                  <a:srgbClr val="C00000"/>
                </a:solidFill>
                <a:cs typeface="B Titr" pitchFamily="2" charset="-78"/>
              </a:rPr>
              <a:t>طبق </a:t>
            </a:r>
            <a:r>
              <a:rPr lang="ar-SA" b="1" dirty="0" smtClean="0">
                <a:solidFill>
                  <a:srgbClr val="C00000"/>
                </a:solidFill>
                <a:cs typeface="B Titr" pitchFamily="2" charset="-78"/>
              </a:rPr>
              <a:t>رويکرد چرخة زندگي اقتصادي</a:t>
            </a:r>
            <a:r>
              <a:rPr lang="fa-IR" b="1" dirty="0" smtClean="0">
                <a:solidFill>
                  <a:srgbClr val="C00000"/>
                </a:solidFill>
                <a:cs typeface="B Titr" pitchFamily="2" charset="-78"/>
              </a:rPr>
              <a:t>:</a:t>
            </a:r>
          </a:p>
          <a:p>
            <a:pPr marL="0" indent="0" algn="ctr" rtl="1">
              <a:lnSpc>
                <a:spcPct val="120000"/>
              </a:lnSpc>
              <a:spcBef>
                <a:spcPts val="0"/>
              </a:spcBef>
              <a:buNone/>
            </a:pPr>
            <a:endParaRPr lang="fa-IR" b="1" dirty="0" smtClean="0">
              <a:solidFill>
                <a:srgbClr val="C00000"/>
              </a:solidFill>
              <a:cs typeface="B Titr" pitchFamily="2" charset="-78"/>
            </a:endParaRPr>
          </a:p>
          <a:p>
            <a:pPr marL="0" indent="0" algn="just" rtl="1">
              <a:lnSpc>
                <a:spcPct val="120000"/>
              </a:lnSpc>
              <a:spcBef>
                <a:spcPts val="0"/>
              </a:spcBef>
            </a:pPr>
            <a:r>
              <a:rPr lang="fa-IR" b="1" dirty="0" smtClean="0">
                <a:cs typeface="B Titr" pitchFamily="2" charset="-78"/>
              </a:rPr>
              <a:t>‌ جریان درآمدی یک فرد در ابتدا و اواخر عمر نسبتاً پایین و کم مقدار است. از طرف دیگر، این فرد می تواند انتظار داشته باشد که سطوح مصرفی وی در تمام دوران عمر ثابت یا اینکه روند خفیف افزایشی داشته باشد.</a:t>
            </a:r>
          </a:p>
          <a:p>
            <a:pPr marL="0" indent="0" algn="just" rtl="1">
              <a:lnSpc>
                <a:spcPct val="120000"/>
              </a:lnSpc>
              <a:spcBef>
                <a:spcPts val="0"/>
              </a:spcBef>
            </a:pPr>
            <a:r>
              <a:rPr lang="fa-IR" b="1" dirty="0" smtClean="0">
                <a:cs typeface="B Titr" pitchFamily="2" charset="-78"/>
              </a:rPr>
              <a:t>در سال های اولیه زندگی، فرد وام گیرنده خالصی است و در سال های میانی عمر مقداری از درآمد را پس انداز می کند تا بدهی های قبلی خود را تأدیه نموده و مقداری را هم به دوران کهولت و پیری اختصاص دهد و در سال های اواخر عمر، فرد پس انداز منفی دارد.</a:t>
            </a:r>
          </a:p>
        </p:txBody>
      </p:sp>
    </p:spTree>
    <p:extLst>
      <p:ext uri="{BB962C8B-B14F-4D97-AF65-F5344CB8AC3E}">
        <p14:creationId xmlns:p14="http://schemas.microsoft.com/office/powerpoint/2010/main" val="3656178446"/>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Content Placeholder 2"/>
          <p:cNvSpPr>
            <a:spLocks noGrp="1"/>
          </p:cNvSpPr>
          <p:nvPr>
            <p:ph idx="1"/>
          </p:nvPr>
        </p:nvSpPr>
        <p:spPr>
          <a:xfrm>
            <a:off x="457200" y="1066800"/>
            <a:ext cx="8229600" cy="4343400"/>
          </a:xfrm>
          <a:prstGeom prst="snip2SameRect">
            <a:avLst/>
          </a:prstGeom>
          <a:noFill/>
          <a:ln>
            <a:noFill/>
          </a:ln>
        </p:spPr>
        <p:style>
          <a:lnRef idx="2">
            <a:schemeClr val="accent2"/>
          </a:lnRef>
          <a:fillRef idx="1">
            <a:schemeClr val="lt1"/>
          </a:fillRef>
          <a:effectRef idx="0">
            <a:schemeClr val="accent2"/>
          </a:effectRef>
          <a:fontRef idx="minor">
            <a:schemeClr val="dk1"/>
          </a:fontRef>
        </p:style>
        <p:txBody>
          <a:bodyPr>
            <a:normAutofit/>
          </a:bodyPr>
          <a:lstStyle/>
          <a:p>
            <a:pPr marL="0" indent="0" algn="ctr" rtl="1">
              <a:spcBef>
                <a:spcPts val="0"/>
              </a:spcBef>
              <a:buNone/>
            </a:pPr>
            <a:r>
              <a:rPr lang="fa-IR" sz="3600" b="1" dirty="0" smtClean="0">
                <a:cs typeface="B Titr" pitchFamily="2" charset="-78"/>
              </a:rPr>
              <a:t>بدین ترتیب، با توجه به الگوی چرخه زندگی اقتصادی و تغییرات ساختار سنی، یک کشور ممکن است شرایط اقتصادی متفاوتی را مدیریت کند، بسته به اینکه کدام گروه بزرگ سنی؛ </a:t>
            </a:r>
            <a:r>
              <a:rPr lang="fa-IR" sz="3600" b="1" dirty="0" smtClean="0">
                <a:solidFill>
                  <a:srgbClr val="C00000"/>
                </a:solidFill>
                <a:cs typeface="B Titr" pitchFamily="2" charset="-78"/>
              </a:rPr>
              <a:t>کودکان</a:t>
            </a:r>
            <a:r>
              <a:rPr lang="fa-IR" sz="3600" b="1" dirty="0" smtClean="0">
                <a:cs typeface="B Titr" pitchFamily="2" charset="-78"/>
              </a:rPr>
              <a:t>، </a:t>
            </a:r>
            <a:r>
              <a:rPr lang="fa-IR" sz="3600" b="1" dirty="0" smtClean="0">
                <a:solidFill>
                  <a:srgbClr val="C00000"/>
                </a:solidFill>
                <a:cs typeface="B Titr" pitchFamily="2" charset="-78"/>
              </a:rPr>
              <a:t>بزرگسالان</a:t>
            </a:r>
            <a:r>
              <a:rPr lang="fa-IR" sz="3600" b="1" dirty="0" smtClean="0">
                <a:cs typeface="B Titr" pitchFamily="2" charset="-78"/>
              </a:rPr>
              <a:t> یا </a:t>
            </a:r>
            <a:r>
              <a:rPr lang="fa-IR" sz="3600" b="1" dirty="0" smtClean="0">
                <a:solidFill>
                  <a:srgbClr val="C00000"/>
                </a:solidFill>
                <a:cs typeface="B Titr" pitchFamily="2" charset="-78"/>
              </a:rPr>
              <a:t>سالمندان</a:t>
            </a:r>
          </a:p>
          <a:p>
            <a:pPr marL="0" indent="0" algn="ctr" rtl="1">
              <a:spcBef>
                <a:spcPts val="0"/>
              </a:spcBef>
              <a:buNone/>
            </a:pPr>
            <a:r>
              <a:rPr lang="fa-IR" sz="3600" b="1" dirty="0" smtClean="0">
                <a:cs typeface="B Titr" pitchFamily="2" charset="-78"/>
              </a:rPr>
              <a:t> سهم و رشد غالب جمعیتی را دارند.</a:t>
            </a:r>
            <a:endParaRPr lang="en-US" sz="3600" dirty="0">
              <a:cs typeface="B Titr" pitchFamily="2" charset="-78"/>
            </a:endParaRPr>
          </a:p>
        </p:txBody>
      </p:sp>
      <p:sp>
        <p:nvSpPr>
          <p:cNvPr id="4" name="Slide Number Placeholder 3"/>
          <p:cNvSpPr>
            <a:spLocks noGrp="1"/>
          </p:cNvSpPr>
          <p:nvPr>
            <p:ph type="sldNum" sz="quarter" idx="12"/>
          </p:nvPr>
        </p:nvSpPr>
        <p:spPr/>
        <p:txBody>
          <a:bodyPr/>
          <a:lstStyle/>
          <a:p>
            <a:fld id="{D6F87340-247A-40A5-886A-A9EE7B069482}" type="slidenum">
              <a:rPr lang="en-US" smtClean="0"/>
              <a:pPr/>
              <a:t>39</a:t>
            </a:fld>
            <a:endParaRPr lang="en-US"/>
          </a:p>
        </p:txBody>
      </p:sp>
    </p:spTree>
    <p:extLst>
      <p:ext uri="{BB962C8B-B14F-4D97-AF65-F5344CB8AC3E}">
        <p14:creationId xmlns:p14="http://schemas.microsoft.com/office/powerpoint/2010/main" val="978076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0"/>
            <a:ext cx="9180512" cy="6885384"/>
          </a:xfrm>
          <a:prstGeom prst="rect">
            <a:avLst/>
          </a:prstGeom>
        </p:spPr>
      </p:pic>
      <p:sp>
        <p:nvSpPr>
          <p:cNvPr id="3" name="Title 2"/>
          <p:cNvSpPr>
            <a:spLocks noGrp="1"/>
          </p:cNvSpPr>
          <p:nvPr>
            <p:ph type="title"/>
          </p:nvPr>
        </p:nvSpPr>
        <p:spPr>
          <a:xfrm>
            <a:off x="457200" y="980728"/>
            <a:ext cx="8229600" cy="1224136"/>
          </a:xfrm>
          <a:effectLst>
            <a:softEdge rad="127000"/>
          </a:effectLst>
        </p:spPr>
        <p:style>
          <a:lnRef idx="2">
            <a:schemeClr val="accent6"/>
          </a:lnRef>
          <a:fillRef idx="1">
            <a:schemeClr val="lt1"/>
          </a:fillRef>
          <a:effectRef idx="0">
            <a:schemeClr val="accent6"/>
          </a:effectRef>
          <a:fontRef idx="minor">
            <a:schemeClr val="dk1"/>
          </a:fontRef>
        </p:style>
        <p:txBody>
          <a:bodyPr>
            <a:normAutofit/>
          </a:bodyPr>
          <a:lstStyle/>
          <a:p>
            <a:pPr algn="ctr" eaLnBrk="1" fontAlgn="auto" hangingPunct="1">
              <a:spcAft>
                <a:spcPts val="0"/>
              </a:spcAft>
              <a:defRPr/>
            </a:pPr>
            <a:r>
              <a:rPr lang="fa-IR" sz="3600" dirty="0" smtClean="0">
                <a:solidFill>
                  <a:srgbClr val="003399"/>
                </a:solidFill>
                <a:cs typeface="B Titr" pitchFamily="2" charset="-78"/>
              </a:rPr>
              <a:t>بر اساس گزارش </a:t>
            </a:r>
            <a:r>
              <a:rPr lang="fa-IR" sz="3600" dirty="0" smtClean="0">
                <a:solidFill>
                  <a:srgbClr val="FF0000"/>
                </a:solidFill>
                <a:cs typeface="B Titr" pitchFamily="2" charset="-78"/>
              </a:rPr>
              <a:t>توسعه انسانی </a:t>
            </a:r>
            <a:r>
              <a:rPr lang="fa-IR" sz="3600" dirty="0" smtClean="0">
                <a:solidFill>
                  <a:srgbClr val="003399"/>
                </a:solidFill>
                <a:cs typeface="B Titr" pitchFamily="2" charset="-78"/>
              </a:rPr>
              <a:t>که هر ساله توسط </a:t>
            </a:r>
            <a:r>
              <a:rPr lang="fa-IR" sz="3600" dirty="0" smtClean="0">
                <a:solidFill>
                  <a:srgbClr val="FF0000"/>
                </a:solidFill>
                <a:cs typeface="B Titr" pitchFamily="2" charset="-78"/>
              </a:rPr>
              <a:t>سازمان ملل </a:t>
            </a:r>
            <a:r>
              <a:rPr lang="fa-IR" sz="3600" dirty="0" smtClean="0">
                <a:solidFill>
                  <a:srgbClr val="003399"/>
                </a:solidFill>
                <a:cs typeface="B Titr" pitchFamily="2" charset="-78"/>
              </a:rPr>
              <a:t>منتشر می گردد:   </a:t>
            </a:r>
            <a:endParaRPr lang="en-US" sz="3600" dirty="0">
              <a:solidFill>
                <a:srgbClr val="003399"/>
              </a:solidFill>
              <a:cs typeface="B Titr" pitchFamily="2" charset="-78"/>
            </a:endParaRPr>
          </a:p>
        </p:txBody>
      </p:sp>
      <p:sp>
        <p:nvSpPr>
          <p:cNvPr id="5" name="Content Placeholder 4"/>
          <p:cNvSpPr>
            <a:spLocks noGrp="1"/>
          </p:cNvSpPr>
          <p:nvPr>
            <p:ph idx="1"/>
          </p:nvPr>
        </p:nvSpPr>
        <p:spPr>
          <a:xfrm>
            <a:off x="1732373" y="2924944"/>
            <a:ext cx="5575931" cy="2160240"/>
          </a:xfrm>
          <a:effectLst>
            <a:softEdge rad="127000"/>
          </a:effectLst>
        </p:spPr>
        <p:style>
          <a:lnRef idx="2">
            <a:schemeClr val="accent6"/>
          </a:lnRef>
          <a:fillRef idx="1">
            <a:schemeClr val="lt1"/>
          </a:fillRef>
          <a:effectRef idx="0">
            <a:schemeClr val="accent6"/>
          </a:effectRef>
          <a:fontRef idx="minor">
            <a:schemeClr val="dk1"/>
          </a:fontRef>
        </p:style>
        <p:txBody>
          <a:bodyPr>
            <a:noAutofit/>
          </a:bodyPr>
          <a:lstStyle/>
          <a:p>
            <a:pPr marL="0" indent="0" algn="ctr" rtl="1" fontAlgn="auto">
              <a:lnSpc>
                <a:spcPct val="150000"/>
              </a:lnSpc>
              <a:spcBef>
                <a:spcPts val="0"/>
              </a:spcBef>
              <a:spcAft>
                <a:spcPts val="0"/>
              </a:spcAft>
              <a:buNone/>
              <a:defRPr/>
            </a:pPr>
            <a:r>
              <a:rPr lang="fa-IR" sz="6000" dirty="0">
                <a:solidFill>
                  <a:srgbClr val="FF0000"/>
                </a:solidFill>
                <a:cs typeface="B Titr" pitchFamily="2" charset="-78"/>
              </a:rPr>
              <a:t>مردم</a:t>
            </a:r>
            <a:r>
              <a:rPr lang="fa-IR" sz="3600" dirty="0">
                <a:solidFill>
                  <a:srgbClr val="003399"/>
                </a:solidFill>
                <a:cs typeface="B Titr" pitchFamily="2" charset="-78"/>
              </a:rPr>
              <a:t> </a:t>
            </a:r>
            <a:r>
              <a:rPr lang="fa-IR" sz="3600" dirty="0" smtClean="0">
                <a:solidFill>
                  <a:srgbClr val="003399"/>
                </a:solidFill>
                <a:cs typeface="B Titr" pitchFamily="2" charset="-78"/>
              </a:rPr>
              <a:t>  </a:t>
            </a:r>
            <a:r>
              <a:rPr lang="fa-IR" sz="5400" dirty="0" smtClean="0">
                <a:solidFill>
                  <a:srgbClr val="FF0000"/>
                </a:solidFill>
                <a:cs typeface="B Titr" pitchFamily="2" charset="-78"/>
              </a:rPr>
              <a:t>ثروت واقعی</a:t>
            </a:r>
          </a:p>
          <a:p>
            <a:pPr marL="0" indent="0" algn="ctr" rtl="1" fontAlgn="auto">
              <a:lnSpc>
                <a:spcPct val="150000"/>
              </a:lnSpc>
              <a:spcBef>
                <a:spcPts val="0"/>
              </a:spcBef>
              <a:spcAft>
                <a:spcPts val="0"/>
              </a:spcAft>
              <a:buNone/>
              <a:defRPr/>
            </a:pPr>
            <a:r>
              <a:rPr lang="fa-IR" sz="2800" dirty="0" smtClean="0">
                <a:solidFill>
                  <a:srgbClr val="FF0000"/>
                </a:solidFill>
                <a:cs typeface="B Titr" pitchFamily="2" charset="-78"/>
              </a:rPr>
              <a:t> </a:t>
            </a:r>
            <a:r>
              <a:rPr lang="fa-IR" sz="2800" dirty="0" smtClean="0">
                <a:solidFill>
                  <a:srgbClr val="003399"/>
                </a:solidFill>
                <a:cs typeface="B Titr" pitchFamily="2" charset="-78"/>
              </a:rPr>
              <a:t>هر ملتی را تشکیل می دهند</a:t>
            </a:r>
            <a:endParaRPr lang="en-US" sz="2800" dirty="0">
              <a:solidFill>
                <a:srgbClr val="003399"/>
              </a:solidFill>
              <a:cs typeface="B Titr" pitchFamily="2" charset="-78"/>
            </a:endParaRPr>
          </a:p>
        </p:txBody>
      </p:sp>
    </p:spTree>
    <p:extLst>
      <p:ext uri="{BB962C8B-B14F-4D97-AF65-F5344CB8AC3E}">
        <p14:creationId xmlns:p14="http://schemas.microsoft.com/office/powerpoint/2010/main" val="838622876"/>
      </p:ext>
    </p:extLst>
  </p:cSld>
  <p:clrMapOvr>
    <a:masterClrMapping/>
  </p:clrMapOvr>
  <p:transition spd="slow">
    <p:cover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Slide Number Placeholder 3"/>
          <p:cNvSpPr>
            <a:spLocks noGrp="1"/>
          </p:cNvSpPr>
          <p:nvPr>
            <p:ph type="sldNum" sz="quarter" idx="12"/>
          </p:nvPr>
        </p:nvSpPr>
        <p:spPr/>
        <p:txBody>
          <a:bodyPr/>
          <a:lstStyle/>
          <a:p>
            <a:fld id="{0F5615B8-6085-46CC-87F5-00877EB1E81D}" type="slidenum">
              <a:rPr lang="en-US" smtClean="0"/>
              <a:pPr/>
              <a:t>40</a:t>
            </a:fld>
            <a:endParaRPr lang="en-US"/>
          </a:p>
        </p:txBody>
      </p:sp>
      <p:sp>
        <p:nvSpPr>
          <p:cNvPr id="3" name="Content Placeholder 2"/>
          <p:cNvSpPr>
            <a:spLocks noGrp="1"/>
          </p:cNvSpPr>
          <p:nvPr>
            <p:ph sz="quarter" idx="1"/>
          </p:nvPr>
        </p:nvSpPr>
        <p:spPr>
          <a:xfrm>
            <a:off x="533400" y="609600"/>
            <a:ext cx="8001000" cy="5791200"/>
          </a:xfrm>
        </p:spPr>
        <p:txBody>
          <a:bodyPr>
            <a:normAutofit/>
          </a:bodyPr>
          <a:lstStyle/>
          <a:p>
            <a:pPr marL="0" algn="ctr" rtl="1">
              <a:lnSpc>
                <a:spcPct val="120000"/>
              </a:lnSpc>
              <a:spcBef>
                <a:spcPts val="0"/>
              </a:spcBef>
              <a:buNone/>
            </a:pPr>
            <a:r>
              <a:rPr lang="fa-IR" sz="2800" b="1" dirty="0" smtClean="0">
                <a:solidFill>
                  <a:srgbClr val="C00000"/>
                </a:solidFill>
                <a:cs typeface="B Titr" pitchFamily="2" charset="-78"/>
              </a:rPr>
              <a:t> </a:t>
            </a:r>
            <a:r>
              <a:rPr lang="fa-IR" sz="3600" b="1" dirty="0" smtClean="0">
                <a:solidFill>
                  <a:srgbClr val="C00000"/>
                </a:solidFill>
                <a:cs typeface="B Titr" pitchFamily="2" charset="-78"/>
              </a:rPr>
              <a:t>علت استفاده از مفهوم  پنجره جمعيت</a:t>
            </a:r>
          </a:p>
          <a:p>
            <a:pPr marL="0" algn="ctr" rtl="1">
              <a:lnSpc>
                <a:spcPct val="120000"/>
              </a:lnSpc>
              <a:spcBef>
                <a:spcPts val="0"/>
              </a:spcBef>
            </a:pPr>
            <a:endParaRPr lang="fa-IR" sz="2800" b="1" dirty="0" smtClean="0">
              <a:solidFill>
                <a:srgbClr val="C00000"/>
              </a:solidFill>
              <a:cs typeface="B Titr" pitchFamily="2" charset="-78"/>
            </a:endParaRPr>
          </a:p>
          <a:p>
            <a:pPr marL="0" algn="ctr" rtl="1">
              <a:lnSpc>
                <a:spcPct val="120000"/>
              </a:lnSpc>
              <a:spcBef>
                <a:spcPts val="0"/>
              </a:spcBef>
              <a:buNone/>
            </a:pPr>
            <a:r>
              <a:rPr lang="ar-SA" sz="2800" b="1" dirty="0" smtClean="0">
                <a:cs typeface="B Titr" pitchFamily="2" charset="-78"/>
              </a:rPr>
              <a:t>کشورهاي در حال توسعه، در حال تجربه کردن يک </a:t>
            </a:r>
            <a:r>
              <a:rPr lang="ar-SA" sz="2800" b="1" dirty="0" smtClean="0">
                <a:solidFill>
                  <a:srgbClr val="C00000"/>
                </a:solidFill>
                <a:cs typeface="B Titr" pitchFamily="2" charset="-78"/>
              </a:rPr>
              <a:t>پنجرة جمعيتي </a:t>
            </a:r>
            <a:r>
              <a:rPr lang="ar-SA" sz="2800" b="1" dirty="0" smtClean="0">
                <a:cs typeface="B Titr" pitchFamily="2" charset="-78"/>
              </a:rPr>
              <a:t>هستند که مي‎تواند بطور بالقوه فرصت باشد. </a:t>
            </a:r>
            <a:endParaRPr lang="fa-IR" sz="2800" b="1" dirty="0" smtClean="0">
              <a:cs typeface="B Titr" pitchFamily="2" charset="-78"/>
            </a:endParaRPr>
          </a:p>
          <a:p>
            <a:pPr marL="0" algn="ctr" rtl="1">
              <a:lnSpc>
                <a:spcPct val="120000"/>
              </a:lnSpc>
              <a:spcBef>
                <a:spcPts val="0"/>
              </a:spcBef>
              <a:buNone/>
            </a:pPr>
            <a:endParaRPr lang="fa-IR" sz="2800" b="1" dirty="0" smtClean="0">
              <a:cs typeface="B Titr" pitchFamily="2" charset="-78"/>
            </a:endParaRPr>
          </a:p>
          <a:p>
            <a:pPr marL="0" algn="r" rtl="1">
              <a:lnSpc>
                <a:spcPct val="120000"/>
              </a:lnSpc>
              <a:spcBef>
                <a:spcPts val="0"/>
              </a:spcBef>
              <a:buNone/>
            </a:pPr>
            <a:r>
              <a:rPr lang="fa-IR" sz="2400" b="1" dirty="0" smtClean="0">
                <a:cs typeface="B Titr" pitchFamily="2" charset="-78"/>
              </a:rPr>
              <a:t>يعني:</a:t>
            </a:r>
          </a:p>
          <a:p>
            <a:pPr marL="0" algn="ctr" rtl="1">
              <a:lnSpc>
                <a:spcPct val="120000"/>
              </a:lnSpc>
              <a:spcBef>
                <a:spcPts val="0"/>
              </a:spcBef>
              <a:buNone/>
            </a:pPr>
            <a:r>
              <a:rPr lang="ar-SA" sz="2800" b="1" dirty="0" smtClean="0">
                <a:cs typeface="B Titr" pitchFamily="2" charset="-78"/>
              </a:rPr>
              <a:t> </a:t>
            </a:r>
            <a:r>
              <a:rPr lang="ar-SA" sz="2800" b="1" dirty="0" smtClean="0">
                <a:solidFill>
                  <a:srgbClr val="C00000"/>
                </a:solidFill>
                <a:cs typeface="B Titr" pitchFamily="2" charset="-78"/>
              </a:rPr>
              <a:t>پنجرة جمعيتي </a:t>
            </a:r>
            <a:r>
              <a:rPr lang="ar-SA" sz="2800" b="1" dirty="0" smtClean="0">
                <a:cs typeface="B Titr" pitchFamily="2" charset="-78"/>
              </a:rPr>
              <a:t>بيشتر يک </a:t>
            </a:r>
            <a:r>
              <a:rPr lang="ar-SA" sz="2800" b="1" dirty="0" smtClean="0">
                <a:solidFill>
                  <a:srgbClr val="C00000"/>
                </a:solidFill>
                <a:cs typeface="B Titr" pitchFamily="2" charset="-78"/>
              </a:rPr>
              <a:t>"امکان بالقوه" </a:t>
            </a:r>
            <a:r>
              <a:rPr lang="ar-SA" sz="2800" b="1" dirty="0" smtClean="0">
                <a:cs typeface="B Titr" pitchFamily="2" charset="-78"/>
              </a:rPr>
              <a:t>را نشان ميدهد، در حالي که برخي مفاهيم نظير سود</a:t>
            </a:r>
            <a:r>
              <a:rPr lang="fa-IR" sz="2800" b="1" dirty="0" smtClean="0">
                <a:cs typeface="B Titr" pitchFamily="2" charset="-78"/>
              </a:rPr>
              <a:t>،</a:t>
            </a:r>
            <a:r>
              <a:rPr lang="ar-SA" sz="2800" b="1" dirty="0" smtClean="0">
                <a:cs typeface="B Titr" pitchFamily="2" charset="-78"/>
              </a:rPr>
              <a:t> موهبت جمعيتي بيشتر ناظر بر امکان بالفعل و افزايش در ميزان رشد اقتصادي ناشي از افزايش در سهم جمعيت در سنين کار و فعاليت است. </a:t>
            </a:r>
            <a:endParaRPr lang="en-US" sz="2800" b="1" dirty="0" smtClean="0">
              <a:cs typeface="B Titr" pitchFamily="2" charset="-78"/>
            </a:endParaRPr>
          </a:p>
        </p:txBody>
      </p:sp>
    </p:spTree>
    <p:extLst>
      <p:ext uri="{BB962C8B-B14F-4D97-AF65-F5344CB8AC3E}">
        <p14:creationId xmlns:p14="http://schemas.microsoft.com/office/powerpoint/2010/main" val="1461140611"/>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332656"/>
            <a:ext cx="8229600" cy="1143000"/>
          </a:xfrm>
        </p:spPr>
        <p:txBody>
          <a:bodyPr>
            <a:normAutofit/>
          </a:bodyPr>
          <a:lstStyle/>
          <a:p>
            <a:r>
              <a:rPr lang="fa-IR" sz="4000" dirty="0" smtClean="0"/>
              <a:t>پنجره جمعیتی</a:t>
            </a:r>
            <a:endParaRPr lang="en-US" sz="4000" dirty="0"/>
          </a:p>
        </p:txBody>
      </p:sp>
      <p:sp>
        <p:nvSpPr>
          <p:cNvPr id="3" name="Content Placeholder 2"/>
          <p:cNvSpPr>
            <a:spLocks noGrp="1"/>
          </p:cNvSpPr>
          <p:nvPr>
            <p:ph idx="1"/>
          </p:nvPr>
        </p:nvSpPr>
        <p:spPr/>
        <p:txBody>
          <a:bodyPr>
            <a:normAutofit/>
          </a:bodyPr>
          <a:lstStyle/>
          <a:p>
            <a:pPr marL="0" indent="0">
              <a:buNone/>
            </a:pPr>
            <a:r>
              <a:rPr lang="fa-IR" sz="2400" b="1" dirty="0" smtClean="0"/>
              <a:t>پنجره جمعیتی</a:t>
            </a:r>
            <a:r>
              <a:rPr lang="fa-IR" sz="2400" dirty="0" smtClean="0"/>
              <a:t>: دوره‌ای که بیش از 2/3 جمعیت در سنین فعالیت باشند(15-65 سال)</a:t>
            </a:r>
          </a:p>
          <a:p>
            <a:pPr lvl="0"/>
            <a:r>
              <a:rPr lang="fa-IR" sz="2400" dirty="0">
                <a:solidFill>
                  <a:schemeClr val="bg1"/>
                </a:solidFill>
              </a:rPr>
              <a:t>افزایش جمعیت در سنین فعالیت</a:t>
            </a:r>
            <a:endParaRPr lang="en-US" sz="2400" dirty="0">
              <a:solidFill>
                <a:schemeClr val="bg1"/>
              </a:solidFill>
            </a:endParaRPr>
          </a:p>
          <a:p>
            <a:endParaRPr lang="en-US" sz="2400" dirty="0"/>
          </a:p>
        </p:txBody>
      </p:sp>
      <p:sp>
        <p:nvSpPr>
          <p:cNvPr id="4" name="Slide Number Placeholder 3"/>
          <p:cNvSpPr>
            <a:spLocks noGrp="1"/>
          </p:cNvSpPr>
          <p:nvPr>
            <p:ph type="sldNum" sz="quarter" idx="12"/>
          </p:nvPr>
        </p:nvSpPr>
        <p:spPr/>
        <p:txBody>
          <a:bodyPr/>
          <a:lstStyle/>
          <a:p>
            <a:r>
              <a:rPr lang="fa-IR" dirty="0" smtClean="0">
                <a:solidFill>
                  <a:srgbClr val="04617B">
                    <a:shade val="90000"/>
                  </a:srgbClr>
                </a:solidFill>
              </a:rPr>
              <a:t>68</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6" y="2780928"/>
            <a:ext cx="3677605" cy="2295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Diagram 4"/>
          <p:cNvGraphicFramePr/>
          <p:nvPr>
            <p:extLst>
              <p:ext uri="{D42A27DB-BD31-4B8C-83A1-F6EECF244321}">
                <p14:modId xmlns:p14="http://schemas.microsoft.com/office/powerpoint/2010/main" val="2659320607"/>
              </p:ext>
            </p:extLst>
          </p:nvPr>
        </p:nvGraphicFramePr>
        <p:xfrm>
          <a:off x="-252536" y="3389536"/>
          <a:ext cx="6705600" cy="277576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168853441"/>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332656"/>
            <a:ext cx="8229600" cy="1143000"/>
          </a:xfrm>
        </p:spPr>
        <p:txBody>
          <a:bodyPr>
            <a:normAutofit/>
          </a:bodyPr>
          <a:lstStyle/>
          <a:p>
            <a:r>
              <a:rPr lang="fa-IR" sz="4000" dirty="0" smtClean="0"/>
              <a:t>فرصت طلایی برای ایران</a:t>
            </a:r>
            <a:endParaRPr lang="en-US" sz="4000" dirty="0"/>
          </a:p>
        </p:txBody>
      </p:sp>
      <p:sp>
        <p:nvSpPr>
          <p:cNvPr id="3" name="Content Placeholder 2"/>
          <p:cNvSpPr>
            <a:spLocks noGrp="1"/>
          </p:cNvSpPr>
          <p:nvPr>
            <p:ph idx="1"/>
          </p:nvPr>
        </p:nvSpPr>
        <p:spPr/>
        <p:txBody>
          <a:bodyPr/>
          <a:lstStyle/>
          <a:p>
            <a:r>
              <a:rPr lang="fa-IR" dirty="0"/>
              <a:t>ایران از سال 1385 وارد پنجره جمعیتی شده و حدود 4 دهه ادامه دارد.</a:t>
            </a:r>
          </a:p>
        </p:txBody>
      </p:sp>
      <p:sp>
        <p:nvSpPr>
          <p:cNvPr id="4" name="Slide Number Placeholder 3"/>
          <p:cNvSpPr>
            <a:spLocks noGrp="1"/>
          </p:cNvSpPr>
          <p:nvPr>
            <p:ph type="sldNum" sz="quarter" idx="12"/>
          </p:nvPr>
        </p:nvSpPr>
        <p:spPr/>
        <p:txBody>
          <a:bodyPr/>
          <a:lstStyle/>
          <a:p>
            <a:r>
              <a:rPr lang="fa-IR" dirty="0" smtClean="0">
                <a:solidFill>
                  <a:srgbClr val="04617B">
                    <a:shade val="90000"/>
                  </a:srgbClr>
                </a:solidFill>
              </a:rPr>
              <a:t>57</a:t>
            </a:r>
          </a:p>
        </p:txBody>
      </p:sp>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60603" y="2636912"/>
            <a:ext cx="5911797" cy="37470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3074859"/>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914400" y="274638"/>
            <a:ext cx="7391400" cy="1143000"/>
          </a:xfrm>
        </p:spPr>
        <p:txBody>
          <a:bodyPr>
            <a:normAutofit/>
          </a:bodyPr>
          <a:lstStyle/>
          <a:p>
            <a:pPr algn="ctr" rtl="1"/>
            <a:r>
              <a:rPr lang="fa-IR" sz="3600" dirty="0" smtClean="0">
                <a:solidFill>
                  <a:srgbClr val="C00000"/>
                </a:solidFill>
                <a:cs typeface="B Titr" pitchFamily="2" charset="-78"/>
              </a:rPr>
              <a:t>پنجره جمعيت و فرصتها و آثار اقتصادی آن</a:t>
            </a:r>
            <a:endParaRPr lang="en-US" sz="3600" dirty="0">
              <a:solidFill>
                <a:srgbClr val="C00000"/>
              </a:solidFill>
              <a:cs typeface="B Titr" pitchFamily="2" charset="-78"/>
            </a:endParaRPr>
          </a:p>
        </p:txBody>
      </p:sp>
      <p:sp>
        <p:nvSpPr>
          <p:cNvPr id="4" name="Slide Number Placeholder 3"/>
          <p:cNvSpPr>
            <a:spLocks noGrp="1"/>
          </p:cNvSpPr>
          <p:nvPr>
            <p:ph type="sldNum" sz="quarter" idx="12"/>
          </p:nvPr>
        </p:nvSpPr>
        <p:spPr/>
        <p:txBody>
          <a:bodyPr/>
          <a:lstStyle/>
          <a:p>
            <a:fld id="{0F5615B8-6085-46CC-87F5-00877EB1E81D}" type="slidenum">
              <a:rPr lang="en-US" smtClean="0"/>
              <a:pPr/>
              <a:t>43</a:t>
            </a:fld>
            <a:endParaRPr lang="en-US"/>
          </a:p>
        </p:txBody>
      </p:sp>
      <p:sp>
        <p:nvSpPr>
          <p:cNvPr id="3" name="Content Placeholder 2"/>
          <p:cNvSpPr>
            <a:spLocks noGrp="1"/>
          </p:cNvSpPr>
          <p:nvPr>
            <p:ph sz="quarter" idx="1"/>
          </p:nvPr>
        </p:nvSpPr>
        <p:spPr>
          <a:xfrm>
            <a:off x="457200" y="1676400"/>
            <a:ext cx="8229600" cy="4419600"/>
          </a:xfrm>
        </p:spPr>
        <p:txBody>
          <a:bodyPr>
            <a:normAutofit lnSpcReduction="10000"/>
          </a:bodyPr>
          <a:lstStyle/>
          <a:p>
            <a:pPr algn="just" rtl="1"/>
            <a:r>
              <a:rPr lang="fa-IR" sz="3200" dirty="0" smtClean="0">
                <a:cs typeface="B Titr" pitchFamily="2" charset="-78"/>
              </a:rPr>
              <a:t>گذار ساختار سنی و پنجره جمعیتی بستری برای رشد و توسعه اقتصادی کشور محسوب می شود، در طول دوره ای که پنجره فرصت گشوده می شود، هزینه های عمومی که در برنامه های اجتماعی نظیر آموزش و بهداشت صورت گرفته بود </a:t>
            </a:r>
            <a:r>
              <a:rPr lang="fa-IR" sz="3200" b="1" dirty="0" smtClean="0">
                <a:solidFill>
                  <a:srgbClr val="C00000"/>
                </a:solidFill>
                <a:cs typeface="B Titr" pitchFamily="2" charset="-78"/>
              </a:rPr>
              <a:t>به سمت سرمایه گذاری در بخش های تولیدی و زیرساخت ها هدایت می شود</a:t>
            </a:r>
            <a:r>
              <a:rPr lang="fa-IR" sz="3200" b="1" dirty="0" smtClean="0">
                <a:cs typeface="B Titr" pitchFamily="2" charset="-78"/>
              </a:rPr>
              <a:t>،</a:t>
            </a:r>
            <a:r>
              <a:rPr lang="fa-IR" sz="3200" dirty="0" smtClean="0">
                <a:cs typeface="B Titr" pitchFamily="2" charset="-78"/>
              </a:rPr>
              <a:t> در سطح خرد نیز خانواده ها می توانند هزینه های جاری را به سمت پس انداز و ارتقای استانداردهای زندگی جهت دهند.</a:t>
            </a:r>
            <a:endParaRPr lang="en-US" sz="3200" dirty="0">
              <a:cs typeface="B Titr" pitchFamily="2" charset="-78"/>
            </a:endParaRPr>
          </a:p>
        </p:txBody>
      </p:sp>
    </p:spTree>
    <p:extLst>
      <p:ext uri="{BB962C8B-B14F-4D97-AF65-F5344CB8AC3E}">
        <p14:creationId xmlns:p14="http://schemas.microsoft.com/office/powerpoint/2010/main" val="928562713"/>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Slide Number Placeholder 3"/>
          <p:cNvSpPr>
            <a:spLocks noGrp="1"/>
          </p:cNvSpPr>
          <p:nvPr>
            <p:ph type="sldNum" sz="quarter" idx="12"/>
          </p:nvPr>
        </p:nvSpPr>
        <p:spPr/>
        <p:txBody>
          <a:bodyPr/>
          <a:lstStyle/>
          <a:p>
            <a:fld id="{D6F87340-247A-40A5-886A-A9EE7B069482}" type="slidenum">
              <a:rPr lang="en-US" smtClean="0"/>
              <a:pPr/>
              <a:t>44</a:t>
            </a:fld>
            <a:endParaRPr lang="en-US"/>
          </a:p>
        </p:txBody>
      </p:sp>
      <p:sp>
        <p:nvSpPr>
          <p:cNvPr id="3" name="Content Placeholder 2"/>
          <p:cNvSpPr>
            <a:spLocks noGrp="1"/>
          </p:cNvSpPr>
          <p:nvPr>
            <p:ph sz="quarter" idx="1"/>
          </p:nvPr>
        </p:nvSpPr>
        <p:spPr>
          <a:xfrm>
            <a:off x="381000" y="1377280"/>
            <a:ext cx="8153400" cy="4572000"/>
          </a:xfrm>
          <a:prstGeom prst="plaque">
            <a:avLst>
              <a:gd name="adj" fmla="val 13807"/>
            </a:avLst>
          </a:prstGeom>
          <a:noFill/>
          <a:ln>
            <a:noFill/>
          </a:ln>
        </p:spPr>
        <p:style>
          <a:lnRef idx="1">
            <a:schemeClr val="accent1"/>
          </a:lnRef>
          <a:fillRef idx="2">
            <a:schemeClr val="accent1"/>
          </a:fillRef>
          <a:effectRef idx="1">
            <a:schemeClr val="accent1"/>
          </a:effectRef>
          <a:fontRef idx="minor">
            <a:schemeClr val="dk1"/>
          </a:fontRef>
        </p:style>
        <p:txBody>
          <a:bodyPr>
            <a:noAutofit/>
          </a:bodyPr>
          <a:lstStyle/>
          <a:p>
            <a:pPr marL="0" indent="0" algn="ctr" rtl="1">
              <a:lnSpc>
                <a:spcPct val="120000"/>
              </a:lnSpc>
              <a:spcBef>
                <a:spcPts val="0"/>
              </a:spcBef>
              <a:buNone/>
            </a:pPr>
            <a:r>
              <a:rPr lang="ar-SA" sz="2800" dirty="0" smtClean="0">
                <a:solidFill>
                  <a:schemeClr val="tx1"/>
                </a:solidFill>
                <a:cs typeface="B Titr" pitchFamily="2" charset="-78"/>
              </a:rPr>
              <a:t>نظریه </a:t>
            </a:r>
            <a:r>
              <a:rPr lang="ar-SA" sz="2800" dirty="0" smtClean="0">
                <a:solidFill>
                  <a:srgbClr val="FF0000"/>
                </a:solidFill>
                <a:cs typeface="B Titr" pitchFamily="2" charset="-78"/>
              </a:rPr>
              <a:t>پنجره جمعيتي </a:t>
            </a:r>
            <a:r>
              <a:rPr lang="ar-SA" sz="2800" dirty="0" smtClean="0">
                <a:solidFill>
                  <a:schemeClr val="tx1"/>
                </a:solidFill>
                <a:cs typeface="B Titr" pitchFamily="2" charset="-78"/>
              </a:rPr>
              <a:t>به شکل‌هاي متفاوتي منجر به بروز فرصت‌ها براي رشد توليد سرانه مي‌شود.  </a:t>
            </a:r>
            <a:r>
              <a:rPr lang="ar-SA" sz="2800" dirty="0" smtClean="0">
                <a:solidFill>
                  <a:srgbClr val="C00000"/>
                </a:solidFill>
                <a:cs typeface="B Titr" pitchFamily="2" charset="-78"/>
              </a:rPr>
              <a:t>افزايش درصد جمعيت در سن کار نسبت به کل جمعيت موجب افزايش توليد ناخالص داخلي مي‌شود</a:t>
            </a:r>
            <a:r>
              <a:rPr lang="ar-SA" sz="2800" dirty="0" smtClean="0">
                <a:solidFill>
                  <a:schemeClr val="tx1"/>
                </a:solidFill>
                <a:cs typeface="B Titr" pitchFamily="2" charset="-78"/>
              </a:rPr>
              <a:t>، به عبارت ديگر افزايش تعداد توليد‌کنندگان (جمعيت در سن كار)  نسبت به تعداد مصرف کنندگان</a:t>
            </a:r>
            <a:r>
              <a:rPr lang="fa-IR" sz="2800" dirty="0" smtClean="0">
                <a:solidFill>
                  <a:schemeClr val="tx1"/>
                </a:solidFill>
                <a:cs typeface="B Titr" pitchFamily="2" charset="-78"/>
              </a:rPr>
              <a:t> </a:t>
            </a:r>
            <a:r>
              <a:rPr lang="ar-SA" sz="2800" dirty="0" smtClean="0">
                <a:solidFill>
                  <a:schemeClr val="tx1"/>
                </a:solidFill>
                <a:cs typeface="B Titr" pitchFamily="2" charset="-78"/>
              </a:rPr>
              <a:t>(جمعيت كودكان و نوجوانان و سالمندان) بطور طبيعي افزايش توليد سرانه را بدنبال دارد</a:t>
            </a:r>
            <a:r>
              <a:rPr lang="fa-IR" sz="2800" dirty="0" smtClean="0">
                <a:solidFill>
                  <a:schemeClr val="tx1"/>
                </a:solidFill>
                <a:cs typeface="B Titr" pitchFamily="2" charset="-78"/>
              </a:rPr>
              <a:t>. </a:t>
            </a:r>
            <a:r>
              <a:rPr lang="ar-SA" sz="2800" dirty="0" smtClean="0">
                <a:solidFill>
                  <a:schemeClr val="tx1"/>
                </a:solidFill>
                <a:cs typeface="B Titr" pitchFamily="2" charset="-78"/>
              </a:rPr>
              <a:t>(بلوم،2001)</a:t>
            </a:r>
            <a:endParaRPr lang="fa-IR" sz="2800" dirty="0" smtClean="0">
              <a:solidFill>
                <a:schemeClr val="tx1"/>
              </a:solidFill>
              <a:cs typeface="B Titr" pitchFamily="2" charset="-78"/>
            </a:endParaRPr>
          </a:p>
          <a:p>
            <a:pPr marL="0" indent="0" algn="r" rtl="1">
              <a:lnSpc>
                <a:spcPct val="120000"/>
              </a:lnSpc>
              <a:spcBef>
                <a:spcPts val="0"/>
              </a:spcBef>
              <a:buNone/>
            </a:pPr>
            <a:r>
              <a:rPr lang="ar-SA" sz="2800" dirty="0" smtClean="0">
                <a:solidFill>
                  <a:schemeClr val="tx1"/>
                </a:solidFill>
                <a:cs typeface="B Titr" pitchFamily="2" charset="-78"/>
              </a:rPr>
              <a:t> </a:t>
            </a:r>
            <a:endParaRPr lang="fa-IR" sz="2800" dirty="0" smtClean="0">
              <a:solidFill>
                <a:srgbClr val="740000"/>
              </a:solidFill>
              <a:cs typeface="B Titr" pitchFamily="2" charset="-78"/>
            </a:endParaRPr>
          </a:p>
        </p:txBody>
      </p:sp>
      <p:sp>
        <p:nvSpPr>
          <p:cNvPr id="5" name="Content Placeholder 2"/>
          <p:cNvSpPr txBox="1">
            <a:spLocks/>
          </p:cNvSpPr>
          <p:nvPr/>
        </p:nvSpPr>
        <p:spPr>
          <a:xfrm>
            <a:off x="1188130" y="504572"/>
            <a:ext cx="6795344" cy="1142999"/>
          </a:xfrm>
          <a:prstGeom prst="roundRect">
            <a:avLst>
              <a:gd name="adj" fmla="val 29737"/>
            </a:avLst>
          </a:prstGeom>
          <a:noFill/>
          <a:ln>
            <a:noFill/>
          </a:ln>
        </p:spPr>
        <p:style>
          <a:lnRef idx="1">
            <a:schemeClr val="accent6"/>
          </a:lnRef>
          <a:fillRef idx="2">
            <a:schemeClr val="accent6"/>
          </a:fillRef>
          <a:effectRef idx="1">
            <a:schemeClr val="accent6"/>
          </a:effectRef>
          <a:fontRef idx="minor">
            <a:schemeClr val="dk1"/>
          </a:fontRef>
        </p:style>
        <p:txBody>
          <a:bodyPr vert="horz">
            <a:noAutofit/>
          </a:bodyPr>
          <a:lstStyle/>
          <a:p>
            <a:pPr marL="0" marR="0" lvl="0" indent="0" algn="ctr" defTabSz="914400" rtl="1" eaLnBrk="1" fontAlgn="auto" latinLnBrk="0" hangingPunct="1">
              <a:lnSpc>
                <a:spcPct val="120000"/>
              </a:lnSpc>
              <a:spcBef>
                <a:spcPts val="0"/>
              </a:spcBef>
              <a:spcAft>
                <a:spcPts val="0"/>
              </a:spcAft>
              <a:buClr>
                <a:schemeClr val="accent1"/>
              </a:buClr>
              <a:buSzPct val="85000"/>
              <a:buFont typeface="Wingdings 2"/>
              <a:buNone/>
              <a:tabLst/>
              <a:defRPr/>
            </a:pPr>
            <a:r>
              <a:rPr kumimoji="0" lang="ar-SA" sz="2400" b="0" i="0" u="none" strike="noStrike" kern="1200" cap="none" spc="0" normalizeH="0" baseline="0" noProof="0" dirty="0" smtClean="0">
                <a:ln>
                  <a:noFill/>
                </a:ln>
                <a:solidFill>
                  <a:srgbClr val="C00000"/>
                </a:solidFill>
                <a:effectLst/>
                <a:uLnTx/>
                <a:uFillTx/>
                <a:latin typeface="+mn-lt"/>
                <a:ea typeface="+mn-ea"/>
                <a:cs typeface="B Titr" pitchFamily="2" charset="-78"/>
              </a:rPr>
              <a:t>افزايش درصد جمعيت در سن کار نسبت به کل جمعيت موجب</a:t>
            </a:r>
            <a:endParaRPr kumimoji="0" lang="fa-IR" sz="2400" b="0" i="0" u="none" strike="noStrike" kern="1200" cap="none" spc="0" normalizeH="0" baseline="0" noProof="0" dirty="0" smtClean="0">
              <a:ln>
                <a:noFill/>
              </a:ln>
              <a:solidFill>
                <a:srgbClr val="C00000"/>
              </a:solidFill>
              <a:effectLst/>
              <a:uLnTx/>
              <a:uFillTx/>
              <a:latin typeface="+mn-lt"/>
              <a:ea typeface="+mn-ea"/>
              <a:cs typeface="B Titr" pitchFamily="2" charset="-78"/>
            </a:endParaRPr>
          </a:p>
          <a:p>
            <a:pPr marL="0" marR="0" lvl="0" indent="0" algn="ctr" defTabSz="914400" rtl="1" eaLnBrk="1" fontAlgn="auto" latinLnBrk="0" hangingPunct="1">
              <a:lnSpc>
                <a:spcPct val="120000"/>
              </a:lnSpc>
              <a:spcBef>
                <a:spcPts val="0"/>
              </a:spcBef>
              <a:spcAft>
                <a:spcPts val="0"/>
              </a:spcAft>
              <a:buClr>
                <a:schemeClr val="accent1"/>
              </a:buClr>
              <a:buSzPct val="85000"/>
              <a:buFont typeface="Wingdings 2"/>
              <a:buNone/>
              <a:tabLst/>
              <a:defRPr/>
            </a:pPr>
            <a:r>
              <a:rPr kumimoji="0" lang="ar-SA" sz="2400" b="0" i="0" u="none" strike="noStrike" kern="1200" cap="none" spc="0" normalizeH="0" baseline="0" noProof="0" dirty="0" smtClean="0">
                <a:ln>
                  <a:noFill/>
                </a:ln>
                <a:solidFill>
                  <a:srgbClr val="C00000"/>
                </a:solidFill>
                <a:effectLst/>
                <a:uLnTx/>
                <a:uFillTx/>
                <a:latin typeface="+mn-lt"/>
                <a:ea typeface="+mn-ea"/>
                <a:cs typeface="B Titr" pitchFamily="2" charset="-78"/>
              </a:rPr>
              <a:t> افزايش توليد ناخالص داخلي مي‌شود</a:t>
            </a:r>
            <a:endParaRPr kumimoji="0" lang="fa-IR" sz="2400" b="0" i="0" u="none" strike="noStrike" kern="1200" cap="none" spc="0" normalizeH="0" baseline="0" noProof="0" dirty="0" smtClean="0">
              <a:ln>
                <a:noFill/>
              </a:ln>
              <a:solidFill>
                <a:schemeClr val="tx1"/>
              </a:solidFill>
              <a:effectLst/>
              <a:uLnTx/>
              <a:uFillTx/>
              <a:latin typeface="+mn-lt"/>
              <a:ea typeface="+mn-ea"/>
              <a:cs typeface="B Titr" pitchFamily="2" charset="-78"/>
            </a:endParaRPr>
          </a:p>
          <a:p>
            <a:pPr marL="0" marR="0" lvl="0" indent="0" algn="r" defTabSz="914400" rtl="1" eaLnBrk="1" fontAlgn="auto" latinLnBrk="0" hangingPunct="1">
              <a:lnSpc>
                <a:spcPct val="120000"/>
              </a:lnSpc>
              <a:spcBef>
                <a:spcPts val="0"/>
              </a:spcBef>
              <a:spcAft>
                <a:spcPts val="0"/>
              </a:spcAft>
              <a:buClr>
                <a:schemeClr val="accent1"/>
              </a:buClr>
              <a:buSzPct val="85000"/>
              <a:buFont typeface="Wingdings 2"/>
              <a:buNone/>
              <a:tabLst/>
              <a:defRPr/>
            </a:pPr>
            <a:r>
              <a:rPr kumimoji="0" lang="ar-SA" sz="2400" b="0" i="0" u="none" strike="noStrike" kern="1200" cap="none" spc="0" normalizeH="0" baseline="0" noProof="0" dirty="0" smtClean="0">
                <a:ln>
                  <a:noFill/>
                </a:ln>
                <a:solidFill>
                  <a:schemeClr val="tx1"/>
                </a:solidFill>
                <a:effectLst/>
                <a:uLnTx/>
                <a:uFillTx/>
                <a:latin typeface="+mn-lt"/>
                <a:ea typeface="+mn-ea"/>
                <a:cs typeface="B Titr" pitchFamily="2" charset="-78"/>
              </a:rPr>
              <a:t> </a:t>
            </a:r>
            <a:endParaRPr kumimoji="0" lang="fa-IR" sz="2400" b="0" i="0" u="none" strike="noStrike" kern="1200" cap="none" spc="0" normalizeH="0" baseline="0" noProof="0" dirty="0" smtClean="0">
              <a:ln>
                <a:noFill/>
              </a:ln>
              <a:solidFill>
                <a:srgbClr val="740000"/>
              </a:solidFill>
              <a:effectLst/>
              <a:uLnTx/>
              <a:uFillTx/>
              <a:latin typeface="+mn-lt"/>
              <a:ea typeface="+mn-ea"/>
              <a:cs typeface="B Titr" pitchFamily="2" charset="-78"/>
            </a:endParaRPr>
          </a:p>
        </p:txBody>
      </p:sp>
    </p:spTree>
    <p:extLst>
      <p:ext uri="{BB962C8B-B14F-4D97-AF65-F5344CB8AC3E}">
        <p14:creationId xmlns:p14="http://schemas.microsoft.com/office/powerpoint/2010/main" val="2802790280"/>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1295400" y="274638"/>
            <a:ext cx="6781800" cy="1020762"/>
          </a:xfrm>
        </p:spPr>
        <p:txBody>
          <a:bodyPr>
            <a:normAutofit/>
          </a:bodyPr>
          <a:lstStyle/>
          <a:p>
            <a:pPr algn="ctr" rtl="1"/>
            <a:r>
              <a:rPr lang="fa-IR" sz="3200" dirty="0" smtClean="0">
                <a:solidFill>
                  <a:srgbClr val="C00000"/>
                </a:solidFill>
                <a:cs typeface="B Titr" pitchFamily="2" charset="-78"/>
              </a:rPr>
              <a:t>نتایج و پیامدهای اقتصادی پنجره جمعیتی</a:t>
            </a:r>
            <a:endParaRPr lang="en-US" sz="3200" dirty="0">
              <a:solidFill>
                <a:srgbClr val="C00000"/>
              </a:solidFill>
              <a:cs typeface="B Titr" pitchFamily="2" charset="-78"/>
            </a:endParaRPr>
          </a:p>
        </p:txBody>
      </p:sp>
      <p:sp>
        <p:nvSpPr>
          <p:cNvPr id="4" name="Slide Number Placeholder 3"/>
          <p:cNvSpPr>
            <a:spLocks noGrp="1"/>
          </p:cNvSpPr>
          <p:nvPr>
            <p:ph type="sldNum" sz="quarter" idx="12"/>
          </p:nvPr>
        </p:nvSpPr>
        <p:spPr/>
        <p:txBody>
          <a:bodyPr/>
          <a:lstStyle/>
          <a:p>
            <a:fld id="{0F5615B8-6085-46CC-87F5-00877EB1E81D}" type="slidenum">
              <a:rPr lang="en-US" smtClean="0"/>
              <a:pPr/>
              <a:t>45</a:t>
            </a:fld>
            <a:endParaRPr lang="en-US"/>
          </a:p>
        </p:txBody>
      </p:sp>
      <p:sp>
        <p:nvSpPr>
          <p:cNvPr id="3" name="Content Placeholder 2"/>
          <p:cNvSpPr>
            <a:spLocks noGrp="1"/>
          </p:cNvSpPr>
          <p:nvPr>
            <p:ph sz="quarter" idx="1"/>
          </p:nvPr>
        </p:nvSpPr>
        <p:spPr>
          <a:xfrm>
            <a:off x="457200" y="1371600"/>
            <a:ext cx="8229600" cy="5029200"/>
          </a:xfrm>
        </p:spPr>
        <p:txBody>
          <a:bodyPr>
            <a:normAutofit fontScale="92500" lnSpcReduction="10000"/>
          </a:bodyPr>
          <a:lstStyle/>
          <a:p>
            <a:pPr marL="0" indent="0" algn="just" rtl="1">
              <a:lnSpc>
                <a:spcPct val="120000"/>
              </a:lnSpc>
              <a:spcBef>
                <a:spcPts val="0"/>
              </a:spcBef>
            </a:pPr>
            <a:r>
              <a:rPr lang="fa-IR" dirty="0" smtClean="0">
                <a:cs typeface="B Titr" pitchFamily="2" charset="-78"/>
              </a:rPr>
              <a:t>در این زمینه بلوم و ویلیامسون (1998) معتقدند که پنجره و موهبت جمعیتی به دو دلیل موجب ایجاد فرصت هایی برای رشد تولید سرانه و رشد اقتصادی می شود:</a:t>
            </a:r>
          </a:p>
          <a:p>
            <a:pPr marL="0" indent="0" algn="just" rtl="1">
              <a:lnSpc>
                <a:spcPct val="120000"/>
              </a:lnSpc>
              <a:spcBef>
                <a:spcPts val="0"/>
              </a:spcBef>
              <a:buNone/>
            </a:pPr>
            <a:r>
              <a:rPr lang="fa-IR" b="1" dirty="0" smtClean="0">
                <a:cs typeface="B Titr" pitchFamily="2" charset="-78"/>
              </a:rPr>
              <a:t>1- افزایش تولید ملی</a:t>
            </a:r>
            <a:r>
              <a:rPr lang="fa-IR" dirty="0" smtClean="0">
                <a:cs typeface="B Titr" pitchFamily="2" charset="-78"/>
              </a:rPr>
              <a:t>: نوعی تأثیر خالص ساختار سنی بر </a:t>
            </a:r>
            <a:r>
              <a:rPr lang="en-US" dirty="0" smtClean="0">
                <a:cs typeface="B Titr" pitchFamily="2" charset="-78"/>
              </a:rPr>
              <a:t>GDP</a:t>
            </a:r>
            <a:r>
              <a:rPr lang="fa-IR" dirty="0" smtClean="0">
                <a:cs typeface="B Titr" pitchFamily="2" charset="-78"/>
              </a:rPr>
              <a:t> کل وجود دارد؛ افزایش جمعیت در سنین فعالیت منجر به افزایش نسبت تولیدکنندگان به مصرف کنندگان می شود.</a:t>
            </a:r>
          </a:p>
          <a:p>
            <a:pPr marL="0" indent="0" algn="just" rtl="1">
              <a:lnSpc>
                <a:spcPct val="120000"/>
              </a:lnSpc>
              <a:spcBef>
                <a:spcPts val="0"/>
              </a:spcBef>
              <a:buNone/>
            </a:pPr>
            <a:r>
              <a:rPr lang="fa-IR" b="1" dirty="0" smtClean="0">
                <a:cs typeface="B Titr" pitchFamily="2" charset="-78"/>
              </a:rPr>
              <a:t>2- مدیریت مصرف </a:t>
            </a:r>
            <a:r>
              <a:rPr lang="fa-IR" dirty="0" smtClean="0">
                <a:cs typeface="B Titr" pitchFamily="2" charset="-78"/>
              </a:rPr>
              <a:t>که به اثرات رفتاری ساختار سنی در حال تغییر برمی گردد. اثرات رفتاری اشکال مختلفی دارند، زیرا در یکسو، بدنه در حال رشدی از نیروی کار جوان در ساختار نیروی کار وجود دارد که می تواند بهره وری و تولید را افزایش دهد و در سوی دیگر، با توجه به الگوی چرخه زندگی، تغییرات ساختار سنی با ایجاد تغییراتی در الگوهای تولید و مصرف منجر به افزایش تولید و پس انداز می شود.</a:t>
            </a:r>
          </a:p>
        </p:txBody>
      </p:sp>
    </p:spTree>
    <p:extLst>
      <p:ext uri="{BB962C8B-B14F-4D97-AF65-F5344CB8AC3E}">
        <p14:creationId xmlns:p14="http://schemas.microsoft.com/office/powerpoint/2010/main" val="235585536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a:bodyPr>
          <a:lstStyle/>
          <a:p>
            <a:pPr algn="ctr"/>
            <a:r>
              <a:rPr lang="fa-IR" sz="3200" dirty="0" smtClean="0">
                <a:solidFill>
                  <a:srgbClr val="C00000"/>
                </a:solidFill>
                <a:cs typeface="B Titr" pitchFamily="2" charset="-78"/>
              </a:rPr>
              <a:t>نتایج و پیامدهای اقتصادی پنجره جمعیتی</a:t>
            </a:r>
            <a:endParaRPr lang="en-US" sz="3200" dirty="0">
              <a:solidFill>
                <a:srgbClr val="C00000"/>
              </a:solidFill>
            </a:endParaRPr>
          </a:p>
        </p:txBody>
      </p:sp>
      <p:sp>
        <p:nvSpPr>
          <p:cNvPr id="4" name="Slide Number Placeholder 3"/>
          <p:cNvSpPr>
            <a:spLocks noGrp="1"/>
          </p:cNvSpPr>
          <p:nvPr>
            <p:ph type="sldNum" sz="quarter" idx="12"/>
          </p:nvPr>
        </p:nvSpPr>
        <p:spPr/>
        <p:txBody>
          <a:bodyPr/>
          <a:lstStyle/>
          <a:p>
            <a:fld id="{D6F87340-247A-40A5-886A-A9EE7B069482}" type="slidenum">
              <a:rPr lang="en-US" smtClean="0"/>
              <a:pPr/>
              <a:t>46</a:t>
            </a:fld>
            <a:endParaRPr lang="en-US"/>
          </a:p>
        </p:txBody>
      </p:sp>
      <p:sp>
        <p:nvSpPr>
          <p:cNvPr id="3" name="Content Placeholder 2"/>
          <p:cNvSpPr>
            <a:spLocks noGrp="1"/>
          </p:cNvSpPr>
          <p:nvPr>
            <p:ph sz="quarter" idx="1"/>
          </p:nvPr>
        </p:nvSpPr>
        <p:spPr>
          <a:xfrm>
            <a:off x="914400" y="2276872"/>
            <a:ext cx="7543800" cy="3742928"/>
          </a:xfrm>
        </p:spPr>
        <p:txBody>
          <a:bodyPr>
            <a:normAutofit/>
          </a:bodyPr>
          <a:lstStyle/>
          <a:p>
            <a:pPr indent="0" algn="r">
              <a:buNone/>
            </a:pPr>
            <a:r>
              <a:rPr lang="fa-IR" sz="2800" dirty="0" smtClean="0">
                <a:cs typeface="B Titr" pitchFamily="2" charset="-78"/>
              </a:rPr>
              <a:t>1) افزایش عرضه نیروی کار</a:t>
            </a:r>
          </a:p>
          <a:p>
            <a:pPr indent="0" algn="r">
              <a:buNone/>
            </a:pPr>
            <a:r>
              <a:rPr lang="fa-IR" sz="2800" dirty="0" smtClean="0">
                <a:cs typeface="B Titr" pitchFamily="2" charset="-78"/>
              </a:rPr>
              <a:t>2) کاهش نسبت های وابستگی سنی</a:t>
            </a:r>
          </a:p>
          <a:p>
            <a:pPr indent="0" algn="r">
              <a:buNone/>
            </a:pPr>
            <a:r>
              <a:rPr lang="fa-IR" sz="2800" dirty="0" smtClean="0">
                <a:cs typeface="B Titr" pitchFamily="2" charset="-78"/>
              </a:rPr>
              <a:t>3) چرخه زندگی اقتصادی: نوسانات سنی تولید و مصرف</a:t>
            </a:r>
          </a:p>
          <a:p>
            <a:pPr indent="0" algn="r">
              <a:buNone/>
            </a:pPr>
            <a:r>
              <a:rPr lang="fa-IR" sz="2800" dirty="0" smtClean="0">
                <a:cs typeface="B Titr" pitchFamily="2" charset="-78"/>
              </a:rPr>
              <a:t>4) افزایش پس اندازها و سرمایه گذاری</a:t>
            </a:r>
          </a:p>
          <a:p>
            <a:pPr indent="0" algn="r">
              <a:buNone/>
            </a:pPr>
            <a:r>
              <a:rPr lang="fa-IR" sz="2800" dirty="0" smtClean="0">
                <a:cs typeface="B Titr" pitchFamily="2" charset="-78"/>
              </a:rPr>
              <a:t>5) کاهش فقر</a:t>
            </a:r>
            <a:endParaRPr lang="en-US" sz="2800" dirty="0"/>
          </a:p>
        </p:txBody>
      </p:sp>
      <p:pic>
        <p:nvPicPr>
          <p:cNvPr id="6" name="Picture 5"/>
          <p:cNvPicPr>
            <a:picLocks noChangeAspect="1"/>
          </p:cNvPicPr>
          <p:nvPr/>
        </p:nvPicPr>
        <p:blipFill>
          <a:blip r:embed="rId3" cstate="print">
            <a:clrChange>
              <a:clrFrom>
                <a:srgbClr val="FFFEFD"/>
              </a:clrFrom>
              <a:clrTo>
                <a:srgbClr val="FFFEFD">
                  <a:alpha val="0"/>
                </a:srgbClr>
              </a:clrTo>
            </a:clrChange>
            <a:extLst>
              <a:ext uri="{28A0092B-C50C-407E-A947-70E740481C1C}">
                <a14:useLocalDpi xmlns:a14="http://schemas.microsoft.com/office/drawing/2010/main" val="0"/>
              </a:ext>
            </a:extLst>
          </a:blip>
          <a:stretch>
            <a:fillRect/>
          </a:stretch>
        </p:blipFill>
        <p:spPr>
          <a:xfrm>
            <a:off x="155100" y="116632"/>
            <a:ext cx="1496259" cy="2016224"/>
          </a:xfrm>
          <a:prstGeom prst="rect">
            <a:avLst/>
          </a:prstGeom>
        </p:spPr>
      </p:pic>
    </p:spTree>
    <p:extLst>
      <p:ext uri="{BB962C8B-B14F-4D97-AF65-F5344CB8AC3E}">
        <p14:creationId xmlns:p14="http://schemas.microsoft.com/office/powerpoint/2010/main" val="45108312"/>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228600" y="427038"/>
            <a:ext cx="8229600" cy="1173162"/>
          </a:xfrm>
        </p:spPr>
        <p:txBody>
          <a:bodyPr>
            <a:normAutofit/>
          </a:bodyPr>
          <a:lstStyle/>
          <a:p>
            <a:pPr algn="r" rtl="1"/>
            <a:r>
              <a:rPr lang="fa-IR" sz="3200" dirty="0" smtClean="0">
                <a:solidFill>
                  <a:srgbClr val="C00000"/>
                </a:solidFill>
                <a:cs typeface="B Titr" pitchFamily="2" charset="-78"/>
              </a:rPr>
              <a:t>1) افزایش عرضه نیروی کار</a:t>
            </a:r>
            <a:endParaRPr lang="en-US" sz="3200" dirty="0">
              <a:solidFill>
                <a:srgbClr val="C00000"/>
              </a:solidFill>
              <a:cs typeface="B Titr" pitchFamily="2" charset="-78"/>
            </a:endParaRPr>
          </a:p>
        </p:txBody>
      </p:sp>
      <p:sp>
        <p:nvSpPr>
          <p:cNvPr id="4" name="Slide Number Placeholder 3"/>
          <p:cNvSpPr>
            <a:spLocks noGrp="1"/>
          </p:cNvSpPr>
          <p:nvPr>
            <p:ph type="sldNum" sz="quarter" idx="12"/>
          </p:nvPr>
        </p:nvSpPr>
        <p:spPr/>
        <p:txBody>
          <a:bodyPr/>
          <a:lstStyle/>
          <a:p>
            <a:fld id="{0F5615B8-6085-46CC-87F5-00877EB1E81D}" type="slidenum">
              <a:rPr lang="en-US" smtClean="0"/>
              <a:pPr/>
              <a:t>47</a:t>
            </a:fld>
            <a:endParaRPr lang="en-US"/>
          </a:p>
        </p:txBody>
      </p:sp>
      <p:sp>
        <p:nvSpPr>
          <p:cNvPr id="3" name="Content Placeholder 2"/>
          <p:cNvSpPr>
            <a:spLocks noGrp="1"/>
          </p:cNvSpPr>
          <p:nvPr>
            <p:ph sz="quarter" idx="1"/>
          </p:nvPr>
        </p:nvSpPr>
        <p:spPr>
          <a:xfrm>
            <a:off x="457200" y="1828800"/>
            <a:ext cx="8229600" cy="3581400"/>
          </a:xfrm>
        </p:spPr>
        <p:txBody>
          <a:bodyPr>
            <a:normAutofit lnSpcReduction="10000"/>
          </a:bodyPr>
          <a:lstStyle/>
          <a:p>
            <a:pPr algn="just" rtl="1"/>
            <a:r>
              <a:rPr lang="fa-IR" sz="3200" dirty="0" smtClean="0">
                <a:cs typeface="B Titr" pitchFamily="2" charset="-78"/>
              </a:rPr>
              <a:t>پنجره جمعیتی از طریق اثر مکانیکی افزایش بی سابقه نسبت جمعیت در سنین فعالیت در صورت فراهم کردن و مدیریت صحیح زمینه های حضور و ایجاد نیاز به تولیدات نیروی کار موجب افزایش عرضه نیروی کار می شود.</a:t>
            </a:r>
          </a:p>
          <a:p>
            <a:pPr algn="just" rtl="1"/>
            <a:r>
              <a:rPr lang="fa-IR" sz="3200" dirty="0" smtClean="0">
                <a:cs typeface="B Titr" pitchFamily="2" charset="-78"/>
              </a:rPr>
              <a:t>در طول فاز پنجره جمعیتی، رشد جمعیت نیروی کار بیشتر از میزان رشد کل جمعیت می شود.</a:t>
            </a:r>
          </a:p>
        </p:txBody>
      </p:sp>
    </p:spTree>
    <p:extLst>
      <p:ext uri="{BB962C8B-B14F-4D97-AF65-F5344CB8AC3E}">
        <p14:creationId xmlns:p14="http://schemas.microsoft.com/office/powerpoint/2010/main" val="591880577"/>
      </p:ext>
    </p:extLst>
  </p:cSld>
  <p:clrMapOvr>
    <a:masterClrMapping/>
  </p:clrMapOvr>
  <p:transition spd="slow">
    <p:pull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152400"/>
            <a:ext cx="8229600" cy="1143000"/>
          </a:xfrm>
        </p:spPr>
        <p:txBody>
          <a:bodyPr>
            <a:normAutofit/>
          </a:bodyPr>
          <a:lstStyle/>
          <a:p>
            <a:pPr algn="r" rtl="1"/>
            <a:r>
              <a:rPr lang="fa-IR" sz="3200" dirty="0" smtClean="0">
                <a:solidFill>
                  <a:srgbClr val="C00000"/>
                </a:solidFill>
                <a:cs typeface="B Titr" pitchFamily="2" charset="-78"/>
              </a:rPr>
              <a:t>2) کاهش نسبت های وابستگی سنی</a:t>
            </a:r>
            <a:endParaRPr lang="en-US" sz="3200" dirty="0">
              <a:solidFill>
                <a:srgbClr val="C00000"/>
              </a:solidFill>
              <a:cs typeface="B Titr" pitchFamily="2" charset="-78"/>
            </a:endParaRPr>
          </a:p>
        </p:txBody>
      </p:sp>
      <p:sp>
        <p:nvSpPr>
          <p:cNvPr id="5" name="Slide Number Placeholder 4"/>
          <p:cNvSpPr>
            <a:spLocks noGrp="1"/>
          </p:cNvSpPr>
          <p:nvPr>
            <p:ph type="sldNum" sz="quarter" idx="12"/>
          </p:nvPr>
        </p:nvSpPr>
        <p:spPr/>
        <p:txBody>
          <a:bodyPr/>
          <a:lstStyle/>
          <a:p>
            <a:fld id="{0F5615B8-6085-46CC-87F5-00877EB1E81D}" type="slidenum">
              <a:rPr lang="en-US" smtClean="0"/>
              <a:pPr/>
              <a:t>48</a:t>
            </a:fld>
            <a:endParaRPr lang="en-US"/>
          </a:p>
        </p:txBody>
      </p:sp>
      <p:sp>
        <p:nvSpPr>
          <p:cNvPr id="3" name="Content Placeholder 2"/>
          <p:cNvSpPr>
            <a:spLocks noGrp="1"/>
          </p:cNvSpPr>
          <p:nvPr>
            <p:ph sz="quarter" idx="1"/>
          </p:nvPr>
        </p:nvSpPr>
        <p:spPr>
          <a:xfrm>
            <a:off x="457200" y="1371600"/>
            <a:ext cx="8229600" cy="1524000"/>
          </a:xfrm>
        </p:spPr>
        <p:txBody>
          <a:bodyPr>
            <a:normAutofit fontScale="92500" lnSpcReduction="10000"/>
          </a:bodyPr>
          <a:lstStyle/>
          <a:p>
            <a:pPr algn="just" rtl="1"/>
            <a:r>
              <a:rPr lang="fa-IR" sz="2800" dirty="0" smtClean="0">
                <a:cs typeface="B Titr" pitchFamily="2" charset="-78"/>
              </a:rPr>
              <a:t>یکی از پیامدهای بارز دوره پنجره جمعیتی، تغییر در نسبت های وابستگی سنی یا بار تکفل است، در بستر این فرایند با افزایش جمعیت در سنین فعالیت (64-15 ساله) شاخص نسبت وابستگی سنی کاهش می یابد.</a:t>
            </a:r>
          </a:p>
        </p:txBody>
      </p:sp>
      <p:pic>
        <p:nvPicPr>
          <p:cNvPr id="1026" name="Picture 2" descr="C:\Documents and Settings\sz.karimi\Desktop\1.jpg"/>
          <p:cNvPicPr>
            <a:picLocks noChangeAspect="1" noChangeArrowheads="1"/>
          </p:cNvPicPr>
          <p:nvPr/>
        </p:nvPicPr>
        <p:blipFill>
          <a:blip r:embed="rId3" cstate="print"/>
          <a:srcRect/>
          <a:stretch>
            <a:fillRect/>
          </a:stretch>
        </p:blipFill>
        <p:spPr bwMode="auto">
          <a:xfrm>
            <a:off x="914400" y="2971800"/>
            <a:ext cx="7162800" cy="3581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79604419"/>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09600" y="274638"/>
            <a:ext cx="8077200" cy="1020762"/>
          </a:xfrm>
        </p:spPr>
        <p:txBody>
          <a:bodyPr>
            <a:normAutofit/>
          </a:bodyPr>
          <a:lstStyle/>
          <a:p>
            <a:pPr algn="r" rtl="1"/>
            <a:r>
              <a:rPr lang="fa-IR" sz="3200" dirty="0" smtClean="0">
                <a:solidFill>
                  <a:srgbClr val="C00000"/>
                </a:solidFill>
                <a:cs typeface="B Titr" pitchFamily="2" charset="-78"/>
              </a:rPr>
              <a:t>3) چرخه زندگی اقتصادی: نوسانات سنی تولید و مصرف</a:t>
            </a:r>
            <a:endParaRPr lang="en-US" sz="3200" dirty="0">
              <a:solidFill>
                <a:srgbClr val="C00000"/>
              </a:solidFill>
              <a:cs typeface="B Titr" pitchFamily="2" charset="-78"/>
            </a:endParaRPr>
          </a:p>
        </p:txBody>
      </p:sp>
      <p:sp>
        <p:nvSpPr>
          <p:cNvPr id="4" name="Slide Number Placeholder 3"/>
          <p:cNvSpPr>
            <a:spLocks noGrp="1"/>
          </p:cNvSpPr>
          <p:nvPr>
            <p:ph type="sldNum" sz="quarter" idx="12"/>
          </p:nvPr>
        </p:nvSpPr>
        <p:spPr/>
        <p:txBody>
          <a:bodyPr/>
          <a:lstStyle/>
          <a:p>
            <a:fld id="{0F5615B8-6085-46CC-87F5-00877EB1E81D}" type="slidenum">
              <a:rPr lang="en-US" smtClean="0"/>
              <a:pPr/>
              <a:t>49</a:t>
            </a:fld>
            <a:endParaRPr lang="en-US"/>
          </a:p>
        </p:txBody>
      </p:sp>
      <p:sp>
        <p:nvSpPr>
          <p:cNvPr id="3" name="Content Placeholder 2"/>
          <p:cNvSpPr>
            <a:spLocks noGrp="1"/>
          </p:cNvSpPr>
          <p:nvPr>
            <p:ph sz="quarter" idx="1"/>
          </p:nvPr>
        </p:nvSpPr>
        <p:spPr>
          <a:xfrm>
            <a:off x="457200" y="1600200"/>
            <a:ext cx="8229600" cy="4038600"/>
          </a:xfrm>
        </p:spPr>
        <p:txBody>
          <a:bodyPr>
            <a:normAutofit/>
          </a:bodyPr>
          <a:lstStyle/>
          <a:p>
            <a:pPr algn="just" rtl="1"/>
            <a:r>
              <a:rPr lang="fa-IR" sz="3200" dirty="0" smtClean="0">
                <a:cs typeface="B Titr" pitchFamily="2" charset="-78"/>
              </a:rPr>
              <a:t>رفتار اقتصادی افراد به مرحله و جایگاه آنها در چرخه زندگی بسیار وابسته است.</a:t>
            </a:r>
          </a:p>
          <a:p>
            <a:pPr algn="just" rtl="1"/>
            <a:r>
              <a:rPr lang="fa-IR" sz="3200" dirty="0" smtClean="0">
                <a:cs typeface="B Titr" pitchFamily="2" charset="-78"/>
              </a:rPr>
              <a:t>داشتن یک نسبت بزرگتر از جمعیت در سنین کار می تواند محرک رشد اقتصادی باشد، زیرا درآمد و انباشت سرمایه در این شرایط افزایش می یابد.</a:t>
            </a:r>
          </a:p>
          <a:p>
            <a:pPr algn="just" rtl="1"/>
            <a:r>
              <a:rPr lang="fa-IR" sz="3200" dirty="0" smtClean="0">
                <a:cs typeface="B Titr" pitchFamily="2" charset="-78"/>
              </a:rPr>
              <a:t>دوره افزایش تولید و کاهش مصرف و مدیریت سرمایه به سوی زیرساخت ها.</a:t>
            </a:r>
          </a:p>
        </p:txBody>
      </p:sp>
    </p:spTree>
    <p:extLst>
      <p:ext uri="{BB962C8B-B14F-4D97-AF65-F5344CB8AC3E}">
        <p14:creationId xmlns:p14="http://schemas.microsoft.com/office/powerpoint/2010/main" val="1362503131"/>
      </p:ext>
    </p:extLst>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9392"/>
            <a:ext cx="9180512" cy="7003731"/>
          </a:xfrm>
          <a:prstGeom prst="rect">
            <a:avLst/>
          </a:prstGeom>
        </p:spPr>
      </p:pic>
      <p:pic>
        <p:nvPicPr>
          <p:cNvPr id="3" name="Picture 2" hidden="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9392"/>
            <a:ext cx="9144000" cy="6984776"/>
          </a:xfrm>
          <a:prstGeom prst="rect">
            <a:avLst/>
          </a:prstGeom>
        </p:spPr>
      </p:pic>
      <p:sp>
        <p:nvSpPr>
          <p:cNvPr id="43016" name="Rectangle 8"/>
          <p:cNvSpPr>
            <a:spLocks noChangeArrowheads="1"/>
          </p:cNvSpPr>
          <p:nvPr/>
        </p:nvSpPr>
        <p:spPr bwMode="auto">
          <a:xfrm>
            <a:off x="1107504" y="1412776"/>
            <a:ext cx="8001000" cy="3277820"/>
          </a:xfrm>
          <a:prstGeom prst="rect">
            <a:avLst/>
          </a:prstGeom>
          <a:ln>
            <a:noFill/>
            <a:headEnd/>
            <a:tailEnd/>
          </a:ln>
          <a:effectLst>
            <a:softEdge rad="127000"/>
          </a:effectLst>
          <a:scene3d>
            <a:camera prst="isometricOffAxis1Right"/>
            <a:lightRig rig="threePt" dir="t"/>
          </a:scene3d>
        </p:spPr>
        <p:style>
          <a:lnRef idx="2">
            <a:schemeClr val="dk1"/>
          </a:lnRef>
          <a:fillRef idx="1">
            <a:schemeClr val="lt1"/>
          </a:fillRef>
          <a:effectRef idx="0">
            <a:schemeClr val="dk1"/>
          </a:effectRef>
          <a:fontRef idx="minor">
            <a:schemeClr val="dk1"/>
          </a:fontRef>
        </p:style>
        <p:txBody>
          <a:bodyPr anchor="ctr">
            <a:spAutoFit/>
          </a:bodyPr>
          <a:lstStyle/>
          <a:p>
            <a:pPr algn="ctr" fontAlgn="base">
              <a:lnSpc>
                <a:spcPct val="150000"/>
              </a:lnSpc>
              <a:spcBef>
                <a:spcPct val="0"/>
              </a:spcBef>
              <a:spcAft>
                <a:spcPct val="0"/>
              </a:spcAft>
              <a:defRPr/>
            </a:pPr>
            <a:r>
              <a:rPr lang="fa-IR" sz="4800" b="1" dirty="0">
                <a:solidFill>
                  <a:srgbClr val="00B050"/>
                </a:solidFill>
                <a:latin typeface="Arial" charset="0"/>
                <a:ea typeface="2  Kamran Outline" charset="-78"/>
                <a:cs typeface="2  Nikoo" pitchFamily="2" charset="-78"/>
              </a:rPr>
              <a:t>جمعیت و تولید ملی </a:t>
            </a:r>
            <a:endParaRPr lang="en-US" sz="4800" b="1" dirty="0">
              <a:solidFill>
                <a:srgbClr val="00B050"/>
              </a:solidFill>
              <a:latin typeface="Arial" charset="0"/>
              <a:ea typeface="2  Kamran Outline" charset="-78"/>
              <a:cs typeface="2  Nikoo" pitchFamily="2" charset="-78"/>
            </a:endParaRPr>
          </a:p>
          <a:p>
            <a:pPr algn="ctr" fontAlgn="base">
              <a:lnSpc>
                <a:spcPct val="150000"/>
              </a:lnSpc>
              <a:spcBef>
                <a:spcPct val="0"/>
              </a:spcBef>
              <a:spcAft>
                <a:spcPct val="0"/>
              </a:spcAft>
              <a:defRPr/>
            </a:pPr>
            <a:r>
              <a:rPr lang="fa-IR" sz="3000" b="1" i="1" dirty="0" smtClean="0">
                <a:solidFill>
                  <a:srgbClr val="003399"/>
                </a:solidFill>
                <a:latin typeface="Arial" charset="0"/>
                <a:ea typeface="2  Davat" charset="-78"/>
                <a:cs typeface="2  Davat" charset="-78"/>
              </a:rPr>
              <a:t> </a:t>
            </a:r>
            <a:r>
              <a:rPr lang="fa-IR" sz="3000" b="1" i="1" dirty="0">
                <a:solidFill>
                  <a:srgbClr val="003399"/>
                </a:solidFill>
                <a:latin typeface="Arial" charset="0"/>
                <a:ea typeface="2  Davat" charset="-78"/>
                <a:cs typeface="2  Mehr" pitchFamily="2" charset="-78"/>
              </a:rPr>
              <a:t>در صورتی كه </a:t>
            </a:r>
            <a:r>
              <a:rPr lang="fa-IR" sz="3000" b="1" i="1" dirty="0">
                <a:solidFill>
                  <a:srgbClr val="FF0000"/>
                </a:solidFill>
                <a:latin typeface="Arial" charset="0"/>
                <a:ea typeface="2  Davat" charset="-78"/>
                <a:cs typeface="2  Mehr" pitchFamily="2" charset="-78"/>
              </a:rPr>
              <a:t>اقتصاد كشور </a:t>
            </a:r>
            <a:r>
              <a:rPr lang="fa-IR" sz="3000" b="1" i="1" dirty="0">
                <a:solidFill>
                  <a:srgbClr val="003399"/>
                </a:solidFill>
                <a:latin typeface="Arial" charset="0"/>
                <a:ea typeface="2  Davat" charset="-78"/>
                <a:cs typeface="2  Mehr" pitchFamily="2" charset="-78"/>
              </a:rPr>
              <a:t>در وضعيتي باشد كه </a:t>
            </a:r>
            <a:r>
              <a:rPr lang="fa-IR" sz="3000" b="1" i="1" dirty="0">
                <a:solidFill>
                  <a:srgbClr val="FF0000"/>
                </a:solidFill>
                <a:latin typeface="Arial" charset="0"/>
                <a:ea typeface="2  Davat" charset="-78"/>
                <a:cs typeface="2  Mehr" pitchFamily="2" charset="-78"/>
              </a:rPr>
              <a:t>بازدهي نهايي نيروي انساني مثبت </a:t>
            </a:r>
            <a:r>
              <a:rPr lang="fa-IR" sz="3000" b="1" i="1" dirty="0">
                <a:solidFill>
                  <a:srgbClr val="003399"/>
                </a:solidFill>
                <a:latin typeface="Arial" charset="0"/>
                <a:ea typeface="2  Davat" charset="-78"/>
                <a:cs typeface="2  Mehr" pitchFamily="2" charset="-78"/>
              </a:rPr>
              <a:t>باشد، </a:t>
            </a:r>
            <a:r>
              <a:rPr lang="fa-IR" sz="3000" b="1" i="1" dirty="0">
                <a:solidFill>
                  <a:srgbClr val="FF0000"/>
                </a:solidFill>
                <a:latin typeface="Arial" charset="0"/>
                <a:ea typeface="2  Davat" charset="-78"/>
                <a:cs typeface="2  Mehr" pitchFamily="2" charset="-78"/>
              </a:rPr>
              <a:t>افزايش جمعيت </a:t>
            </a:r>
            <a:r>
              <a:rPr lang="fa-IR" sz="3000" b="1" i="1" dirty="0">
                <a:solidFill>
                  <a:srgbClr val="003399"/>
                </a:solidFill>
                <a:latin typeface="Arial" charset="0"/>
                <a:ea typeface="2  Davat" charset="-78"/>
                <a:cs typeface="2  Mehr" pitchFamily="2" charset="-78"/>
              </a:rPr>
              <a:t>باعث </a:t>
            </a:r>
            <a:r>
              <a:rPr lang="fa-IR" sz="3000" b="1" i="1" dirty="0">
                <a:solidFill>
                  <a:srgbClr val="FF0000"/>
                </a:solidFill>
                <a:latin typeface="Arial" charset="0"/>
                <a:ea typeface="2  Davat" charset="-78"/>
                <a:cs typeface="2  Mehr" pitchFamily="2" charset="-78"/>
              </a:rPr>
              <a:t>افزايش توليد ملي </a:t>
            </a:r>
            <a:r>
              <a:rPr lang="fa-IR" sz="3000" b="1" i="1" dirty="0">
                <a:solidFill>
                  <a:srgbClr val="003399"/>
                </a:solidFill>
                <a:latin typeface="Arial" charset="0"/>
                <a:ea typeface="2  Davat" charset="-78"/>
                <a:cs typeface="2  Mehr" pitchFamily="2" charset="-78"/>
              </a:rPr>
              <a:t>خواهد گشت. </a:t>
            </a:r>
          </a:p>
        </p:txBody>
      </p:sp>
    </p:spTree>
    <p:extLst>
      <p:ext uri="{BB962C8B-B14F-4D97-AF65-F5344CB8AC3E}">
        <p14:creationId xmlns:p14="http://schemas.microsoft.com/office/powerpoint/2010/main" val="1336471057"/>
      </p:ext>
    </p:extLst>
  </p:cSld>
  <p:clrMapOvr>
    <a:masterClrMapping/>
  </p:clrMapOvr>
  <p:transition spd="slow">
    <p:randomBar dir="ver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2050" name="Picture 2" descr="C:\Documents and Settings\sz.karimi\Desktop\Untitled-2.jpg"/>
          <p:cNvPicPr>
            <a:picLocks noGrp="1" noChangeAspect="1" noChangeArrowheads="1"/>
          </p:cNvPicPr>
          <p:nvPr>
            <p:ph sz="quarter" idx="1"/>
          </p:nvPr>
        </p:nvPicPr>
        <p:blipFill>
          <a:blip r:embed="rId3" cstate="print"/>
          <a:srcRect/>
          <a:stretch>
            <a:fillRect/>
          </a:stretch>
        </p:blipFill>
        <p:spPr bwMode="auto">
          <a:xfrm>
            <a:off x="274336" y="1412776"/>
            <a:ext cx="8488664" cy="4953000"/>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990600" y="274638"/>
            <a:ext cx="6705600" cy="1143000"/>
          </a:xfrm>
        </p:spPr>
        <p:txBody>
          <a:bodyPr>
            <a:normAutofit/>
          </a:bodyPr>
          <a:lstStyle/>
          <a:p>
            <a:pPr algn="ctr" rtl="1"/>
            <a:r>
              <a:rPr lang="fa-IR" sz="3200" dirty="0" smtClean="0">
                <a:solidFill>
                  <a:srgbClr val="C00000"/>
                </a:solidFill>
                <a:cs typeface="B Titr" pitchFamily="2" charset="-78"/>
              </a:rPr>
              <a:t>نمودار چرخه زندگی اقتصادی آسیایی</a:t>
            </a:r>
            <a:endParaRPr lang="en-US" sz="3200" dirty="0">
              <a:solidFill>
                <a:srgbClr val="C00000"/>
              </a:solidFill>
              <a:cs typeface="B Titr" pitchFamily="2" charset="-78"/>
            </a:endParaRPr>
          </a:p>
        </p:txBody>
      </p:sp>
    </p:spTree>
    <p:extLst>
      <p:ext uri="{BB962C8B-B14F-4D97-AF65-F5344CB8AC3E}">
        <p14:creationId xmlns:p14="http://schemas.microsoft.com/office/powerpoint/2010/main" val="766994997"/>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188640"/>
            <a:ext cx="8229600" cy="1143000"/>
          </a:xfrm>
        </p:spPr>
        <p:txBody>
          <a:bodyPr>
            <a:normAutofit/>
          </a:bodyPr>
          <a:lstStyle/>
          <a:p>
            <a:pPr algn="r" rtl="1"/>
            <a:r>
              <a:rPr lang="fa-IR" sz="3200" dirty="0" smtClean="0">
                <a:solidFill>
                  <a:srgbClr val="C00000"/>
                </a:solidFill>
                <a:cs typeface="B Titr" pitchFamily="2" charset="-78"/>
              </a:rPr>
              <a:t>4) افزایش پس اندازها و سرمایه گذاری</a:t>
            </a:r>
            <a:endParaRPr lang="en-US" sz="3200" dirty="0">
              <a:solidFill>
                <a:srgbClr val="C00000"/>
              </a:solidFill>
              <a:cs typeface="B Titr" pitchFamily="2" charset="-78"/>
            </a:endParaRPr>
          </a:p>
        </p:txBody>
      </p:sp>
      <p:sp>
        <p:nvSpPr>
          <p:cNvPr id="4" name="Slide Number Placeholder 3" hidden="1"/>
          <p:cNvSpPr>
            <a:spLocks noGrp="1"/>
          </p:cNvSpPr>
          <p:nvPr>
            <p:ph type="sldNum" sz="quarter" idx="12"/>
          </p:nvPr>
        </p:nvSpPr>
        <p:spPr/>
        <p:txBody>
          <a:bodyPr/>
          <a:lstStyle/>
          <a:p>
            <a:fld id="{0F5615B8-6085-46CC-87F5-00877EB1E81D}" type="slidenum">
              <a:rPr lang="en-US" smtClean="0"/>
              <a:pPr/>
              <a:t>51</a:t>
            </a:fld>
            <a:endParaRPr lang="en-US"/>
          </a:p>
        </p:txBody>
      </p:sp>
      <p:sp>
        <p:nvSpPr>
          <p:cNvPr id="3" name="Content Placeholder 2"/>
          <p:cNvSpPr>
            <a:spLocks noGrp="1"/>
          </p:cNvSpPr>
          <p:nvPr>
            <p:ph sz="quarter" idx="1"/>
          </p:nvPr>
        </p:nvSpPr>
        <p:spPr>
          <a:xfrm>
            <a:off x="457200" y="1447800"/>
            <a:ext cx="8229600" cy="4724400"/>
          </a:xfrm>
        </p:spPr>
        <p:txBody>
          <a:bodyPr>
            <a:normAutofit/>
          </a:bodyPr>
          <a:lstStyle/>
          <a:p>
            <a:pPr algn="just" rtl="1"/>
            <a:r>
              <a:rPr lang="fa-IR" sz="3200" dirty="0" smtClean="0">
                <a:cs typeface="B Titr" pitchFamily="2" charset="-78"/>
              </a:rPr>
              <a:t>تأثیرات افزایش جمعیت در سنین فعالیت در دوره پنجره جمعیتی بر پس اندازها می تواند به اثرات حسابداری و رفتاری تجزیه شود؛ تمایل به پس انداز کردن بخش زیادی از درآمد در میان جمعیت در سنین فعالیت بیشتر از کودکان و نوجوانان است. این موضوع هم در مدل های چرخه زندگی تولید، مصرف و هم مطالعات تجربی «رفتار پس اندازی افراد» در سنین مختلف نشان داده شده است.</a:t>
            </a:r>
          </a:p>
        </p:txBody>
      </p:sp>
    </p:spTree>
    <p:extLst>
      <p:ext uri="{BB962C8B-B14F-4D97-AF65-F5344CB8AC3E}">
        <p14:creationId xmlns:p14="http://schemas.microsoft.com/office/powerpoint/2010/main" val="1012432370"/>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197768"/>
            <a:ext cx="8229600" cy="1143000"/>
          </a:xfrm>
        </p:spPr>
        <p:txBody>
          <a:bodyPr>
            <a:normAutofit/>
          </a:bodyPr>
          <a:lstStyle/>
          <a:p>
            <a:pPr algn="r" rtl="1"/>
            <a:r>
              <a:rPr lang="fa-IR" sz="3200" dirty="0" smtClean="0">
                <a:solidFill>
                  <a:srgbClr val="C00000"/>
                </a:solidFill>
                <a:cs typeface="B Titr" pitchFamily="2" charset="-78"/>
              </a:rPr>
              <a:t>5) کاهش فقر</a:t>
            </a:r>
            <a:endParaRPr lang="en-US" sz="3200" dirty="0">
              <a:solidFill>
                <a:srgbClr val="C00000"/>
              </a:solidFill>
              <a:cs typeface="B Titr" pitchFamily="2" charset="-78"/>
            </a:endParaRPr>
          </a:p>
        </p:txBody>
      </p:sp>
      <p:sp>
        <p:nvSpPr>
          <p:cNvPr id="4" name="Slide Number Placeholder 3" hidden="1"/>
          <p:cNvSpPr>
            <a:spLocks noGrp="1"/>
          </p:cNvSpPr>
          <p:nvPr>
            <p:ph type="sldNum" sz="quarter" idx="12"/>
          </p:nvPr>
        </p:nvSpPr>
        <p:spPr/>
        <p:txBody>
          <a:bodyPr/>
          <a:lstStyle/>
          <a:p>
            <a:fld id="{0F5615B8-6085-46CC-87F5-00877EB1E81D}" type="slidenum">
              <a:rPr lang="en-US" smtClean="0"/>
              <a:pPr/>
              <a:t>52</a:t>
            </a:fld>
            <a:endParaRPr lang="en-US"/>
          </a:p>
        </p:txBody>
      </p:sp>
      <p:sp>
        <p:nvSpPr>
          <p:cNvPr id="3" name="Content Placeholder 2"/>
          <p:cNvSpPr>
            <a:spLocks noGrp="1"/>
          </p:cNvSpPr>
          <p:nvPr>
            <p:ph sz="quarter" idx="1"/>
          </p:nvPr>
        </p:nvSpPr>
        <p:spPr>
          <a:xfrm>
            <a:off x="457200" y="1447800"/>
            <a:ext cx="8229600" cy="4800600"/>
          </a:xfrm>
        </p:spPr>
        <p:txBody>
          <a:bodyPr>
            <a:normAutofit/>
          </a:bodyPr>
          <a:lstStyle/>
          <a:p>
            <a:pPr algn="just" rtl="1"/>
            <a:r>
              <a:rPr lang="fa-IR" sz="3000" dirty="0" smtClean="0">
                <a:cs typeface="B Titr" pitchFamily="2" charset="-78"/>
              </a:rPr>
              <a:t>پنجره جمعیتی می تواند شرایط مناسبی را برای کاهش فقر ایجاد کند. برای مثال، مطالعه ماسون و لی در برآورد تأثیرات پنجره جمعیتی بر کاهش فقر برای مناطق مختلف جهان نشان می دهد که پنجره و سود جمعیتی منجر به کاهش میزان های فقر در جهان در حال توسعه 14 درصد در دوره بین 1960 و 2000 شده است و برآورد شده که میزان های فقر به علت سود جمعیتی حدود 14 درصد دیگر در دوره 2000 و 2015 کاهش یابد.</a:t>
            </a:r>
          </a:p>
        </p:txBody>
      </p:sp>
    </p:spTree>
    <p:extLst>
      <p:ext uri="{BB962C8B-B14F-4D97-AF65-F5344CB8AC3E}">
        <p14:creationId xmlns:p14="http://schemas.microsoft.com/office/powerpoint/2010/main" val="283446644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Picture 5"/>
          <p:cNvPicPr>
            <a:picLocks noChangeAspect="1"/>
          </p:cNvPicPr>
          <p:nvPr/>
        </p:nvPicPr>
        <p:blipFill>
          <a:blip r:embed="rId3" cstate="print">
            <a:clrChange>
              <a:clrFrom>
                <a:srgbClr val="FFFEFD"/>
              </a:clrFrom>
              <a:clrTo>
                <a:srgbClr val="FFFEFD">
                  <a:alpha val="0"/>
                </a:srgbClr>
              </a:clrTo>
            </a:clrChange>
            <a:extLst>
              <a:ext uri="{28A0092B-C50C-407E-A947-70E740481C1C}">
                <a14:useLocalDpi xmlns:a14="http://schemas.microsoft.com/office/drawing/2010/main" val="0"/>
              </a:ext>
            </a:extLst>
          </a:blip>
          <a:stretch>
            <a:fillRect/>
          </a:stretch>
        </p:blipFill>
        <p:spPr>
          <a:xfrm>
            <a:off x="155100" y="116632"/>
            <a:ext cx="1496259" cy="2016224"/>
          </a:xfrm>
          <a:prstGeom prst="rect">
            <a:avLst/>
          </a:prstGeom>
        </p:spPr>
      </p:pic>
      <p:sp>
        <p:nvSpPr>
          <p:cNvPr id="3" name="Slide Number Placeholder 2"/>
          <p:cNvSpPr>
            <a:spLocks noGrp="1"/>
          </p:cNvSpPr>
          <p:nvPr>
            <p:ph type="sldNum" sz="quarter" idx="12"/>
          </p:nvPr>
        </p:nvSpPr>
        <p:spPr/>
        <p:txBody>
          <a:bodyPr/>
          <a:lstStyle/>
          <a:p>
            <a:fld id="{0F5615B8-6085-46CC-87F5-00877EB1E81D}" type="slidenum">
              <a:rPr lang="en-US" smtClean="0"/>
              <a:pPr/>
              <a:t>53</a:t>
            </a:fld>
            <a:endParaRPr lang="en-US"/>
          </a:p>
        </p:txBody>
      </p:sp>
      <p:sp>
        <p:nvSpPr>
          <p:cNvPr id="4" name="Content Placeholder 3"/>
          <p:cNvSpPr>
            <a:spLocks noGrp="1"/>
          </p:cNvSpPr>
          <p:nvPr>
            <p:ph sz="quarter" idx="1"/>
          </p:nvPr>
        </p:nvSpPr>
        <p:spPr>
          <a:xfrm>
            <a:off x="457200" y="1219200"/>
            <a:ext cx="8229600" cy="4419600"/>
          </a:xfrm>
          <a:prstGeom prst="plaque">
            <a:avLst>
              <a:gd name="adj" fmla="val 21996"/>
            </a:avLst>
          </a:prstGeom>
          <a:effectLst>
            <a:glow rad="228600">
              <a:schemeClr val="accent3">
                <a:satMod val="175000"/>
                <a:alpha val="40000"/>
              </a:schemeClr>
            </a:glow>
            <a:outerShdw blurRad="40000" dist="20000" dir="5400000" rotWithShape="0">
              <a:srgbClr val="000000">
                <a:alpha val="38000"/>
              </a:srgbClr>
            </a:outerShdw>
          </a:effectLst>
        </p:spPr>
        <p:style>
          <a:lnRef idx="1">
            <a:schemeClr val="accent3"/>
          </a:lnRef>
          <a:fillRef idx="2">
            <a:schemeClr val="accent3"/>
          </a:fillRef>
          <a:effectRef idx="1">
            <a:schemeClr val="accent3"/>
          </a:effectRef>
          <a:fontRef idx="minor">
            <a:schemeClr val="dk1"/>
          </a:fontRef>
        </p:style>
        <p:txBody>
          <a:bodyPr>
            <a:normAutofit fontScale="85000" lnSpcReduction="20000"/>
          </a:bodyPr>
          <a:lstStyle/>
          <a:p>
            <a:pPr indent="0" algn="ctr" rtl="1">
              <a:lnSpc>
                <a:spcPct val="120000"/>
              </a:lnSpc>
              <a:spcBef>
                <a:spcPts val="0"/>
              </a:spcBef>
              <a:buNone/>
            </a:pPr>
            <a:r>
              <a:rPr lang="fa-IR" sz="4400" b="1" dirty="0" smtClean="0">
                <a:solidFill>
                  <a:srgbClr val="C00000"/>
                </a:solidFill>
                <a:cs typeface="B Titr" pitchFamily="2" charset="-78"/>
              </a:rPr>
              <a:t>پنجره جمعیتی </a:t>
            </a:r>
            <a:r>
              <a:rPr lang="fa-IR" sz="4400" b="1" dirty="0" smtClean="0">
                <a:cs typeface="B Titr" pitchFamily="2" charset="-78"/>
              </a:rPr>
              <a:t>یک فرصت منحصر به فرد طلایی است که فرصت ها </a:t>
            </a:r>
          </a:p>
          <a:p>
            <a:pPr indent="0" algn="ctr" rtl="1">
              <a:lnSpc>
                <a:spcPct val="120000"/>
              </a:lnSpc>
              <a:spcBef>
                <a:spcPts val="0"/>
              </a:spcBef>
              <a:buNone/>
            </a:pPr>
            <a:r>
              <a:rPr lang="fa-IR" sz="4400" b="1" dirty="0" smtClean="0">
                <a:cs typeface="B Titr" pitchFamily="2" charset="-78"/>
              </a:rPr>
              <a:t>و پتانسیل های زیادی را فراروی رشد و توسعه اقتصادی کشور</a:t>
            </a:r>
          </a:p>
          <a:p>
            <a:pPr indent="0" algn="ctr" rtl="1">
              <a:lnSpc>
                <a:spcPct val="120000"/>
              </a:lnSpc>
              <a:spcBef>
                <a:spcPts val="0"/>
              </a:spcBef>
              <a:buNone/>
            </a:pPr>
            <a:r>
              <a:rPr lang="fa-IR" sz="4400" b="1" dirty="0" smtClean="0">
                <a:cs typeface="B Titr" pitchFamily="2" charset="-78"/>
              </a:rPr>
              <a:t> فراهم می کند.</a:t>
            </a:r>
          </a:p>
          <a:p>
            <a:pPr algn="just" rtl="1"/>
            <a:endParaRPr lang="en-US" sz="4000" b="1" dirty="0">
              <a:cs typeface="B Titr" pitchFamily="2" charset="-78"/>
            </a:endParaRPr>
          </a:p>
        </p:txBody>
      </p:sp>
    </p:spTree>
    <p:extLst>
      <p:ext uri="{BB962C8B-B14F-4D97-AF65-F5344CB8AC3E}">
        <p14:creationId xmlns:p14="http://schemas.microsoft.com/office/powerpoint/2010/main" val="31176635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Slide Number Placeholder 3"/>
          <p:cNvSpPr>
            <a:spLocks noGrp="1"/>
          </p:cNvSpPr>
          <p:nvPr>
            <p:ph type="sldNum" sz="quarter" idx="12"/>
          </p:nvPr>
        </p:nvSpPr>
        <p:spPr/>
        <p:txBody>
          <a:bodyPr/>
          <a:lstStyle/>
          <a:p>
            <a:fld id="{0F5615B8-6085-46CC-87F5-00877EB1E81D}" type="slidenum">
              <a:rPr lang="en-US" smtClean="0"/>
              <a:pPr/>
              <a:t>54</a:t>
            </a:fld>
            <a:endParaRPr lang="en-US"/>
          </a:p>
        </p:txBody>
      </p:sp>
      <p:sp>
        <p:nvSpPr>
          <p:cNvPr id="3" name="Content Placeholder 2"/>
          <p:cNvSpPr>
            <a:spLocks noGrp="1"/>
          </p:cNvSpPr>
          <p:nvPr>
            <p:ph sz="quarter" idx="1"/>
          </p:nvPr>
        </p:nvSpPr>
        <p:spPr>
          <a:xfrm>
            <a:off x="685800" y="908720"/>
            <a:ext cx="7848600" cy="4419600"/>
          </a:xfrm>
          <a:prstGeom prst="roundRect">
            <a:avLst/>
          </a:prstGeom>
          <a:solidFill>
            <a:srgbClr val="FFDDDD"/>
          </a:solidFill>
        </p:spPr>
        <p:style>
          <a:lnRef idx="1">
            <a:schemeClr val="accent6"/>
          </a:lnRef>
          <a:fillRef idx="2">
            <a:schemeClr val="accent6"/>
          </a:fillRef>
          <a:effectRef idx="1">
            <a:schemeClr val="accent6"/>
          </a:effectRef>
          <a:fontRef idx="minor">
            <a:schemeClr val="dk1"/>
          </a:fontRef>
        </p:style>
        <p:txBody>
          <a:bodyPr>
            <a:normAutofit fontScale="92500" lnSpcReduction="10000"/>
          </a:bodyPr>
          <a:lstStyle/>
          <a:p>
            <a:pPr marL="0" indent="0" algn="just" rtl="1">
              <a:lnSpc>
                <a:spcPct val="110000"/>
              </a:lnSpc>
              <a:buNone/>
            </a:pPr>
            <a:r>
              <a:rPr lang="fa-IR" sz="3200" dirty="0" smtClean="0">
                <a:cs typeface="B Titr" pitchFamily="2" charset="-78"/>
              </a:rPr>
              <a:t>در دوره ای که پنجره جمعیتی باز است سیاست گذاری و برنامه ریزی ها بایستی بطور خاص بر جمعیت در سنین فعالیت به ویژه جوانان متمرکز باشد. پنجره جمعیتی ایران که در آستانه سرشماری 1385 باز شده برای چهار دهه باز می ماند و حدود سال 1425 بسته می شود. از اینرو، سیاستگذاری ها و برنامه ریزی ها بایستی بیشتر مبذول به شرایط فعلی و چهار دهه بعدی باشند.</a:t>
            </a:r>
          </a:p>
        </p:txBody>
      </p:sp>
    </p:spTree>
    <p:extLst>
      <p:ext uri="{BB962C8B-B14F-4D97-AF65-F5344CB8AC3E}">
        <p14:creationId xmlns:p14="http://schemas.microsoft.com/office/powerpoint/2010/main" val="430567779"/>
      </p:ext>
    </p:extLst>
  </p:cSld>
  <p:clrMapOvr>
    <a:masterClrMapping/>
  </p:clrMapOvr>
  <p:transition spd="slow">
    <p:push di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Content Placeholder 1"/>
          <p:cNvSpPr>
            <a:spLocks noGrp="1"/>
          </p:cNvSpPr>
          <p:nvPr>
            <p:ph idx="1"/>
          </p:nvPr>
        </p:nvSpPr>
        <p:spPr>
          <a:xfrm>
            <a:off x="428596" y="500042"/>
            <a:ext cx="8229600" cy="5572164"/>
          </a:xfrm>
        </p:spPr>
        <p:txBody>
          <a:bodyPr>
            <a:normAutofit fontScale="85000" lnSpcReduction="10000"/>
          </a:bodyPr>
          <a:lstStyle/>
          <a:p>
            <a:pPr algn="just" rtl="1">
              <a:lnSpc>
                <a:spcPct val="170000"/>
              </a:lnSpc>
              <a:buNone/>
            </a:pPr>
            <a:r>
              <a:rPr lang="fa-IR" b="1" dirty="0" smtClean="0">
                <a:solidFill>
                  <a:srgbClr val="003399"/>
                </a:solidFill>
                <a:cs typeface="B Titr" pitchFamily="2" charset="-78"/>
              </a:rPr>
              <a:t> </a:t>
            </a:r>
            <a:r>
              <a:rPr lang="fa-IR" b="1" dirty="0" smtClean="0">
                <a:solidFill>
                  <a:srgbClr val="EA0000"/>
                </a:solidFill>
                <a:cs typeface="B Titr" pitchFamily="2" charset="-78"/>
                <a:sym typeface="Wingdings"/>
              </a:rPr>
              <a:t></a:t>
            </a:r>
            <a:r>
              <a:rPr lang="fa-IR" b="1" dirty="0" smtClean="0">
                <a:solidFill>
                  <a:srgbClr val="003399"/>
                </a:solidFill>
                <a:cs typeface="B Titr" pitchFamily="2" charset="-78"/>
              </a:rPr>
              <a:t>  </a:t>
            </a:r>
            <a:r>
              <a:rPr lang="fa-IR" sz="2800" b="1" dirty="0" smtClean="0">
                <a:solidFill>
                  <a:srgbClr val="003399"/>
                </a:solidFill>
                <a:cs typeface="B Titr" pitchFamily="2" charset="-78"/>
              </a:rPr>
              <a:t>به تعبیرجولیان سایمون، مشکل کشورهای در حال توسعه  مانند کشور ما سرعت رشد جمعیت نیست، بلکه کندی رشد اقتصادی است. </a:t>
            </a:r>
          </a:p>
          <a:p>
            <a:pPr algn="just" rtl="1">
              <a:lnSpc>
                <a:spcPct val="170000"/>
              </a:lnSpc>
              <a:buFont typeface="Wingdings" pitchFamily="2" charset="2"/>
              <a:buChar char="v"/>
            </a:pPr>
            <a:r>
              <a:rPr lang="fa-IR" sz="2800" b="1" dirty="0" smtClean="0">
                <a:solidFill>
                  <a:srgbClr val="003399"/>
                </a:solidFill>
                <a:cs typeface="B Titr" pitchFamily="2" charset="-78"/>
              </a:rPr>
              <a:t>آنچه مانع این رشد است نه افزایش جمعیت  است نه کمبود سرمایه ، بلکه شیوه تفکر، ارزش‌ها و عاداتی که مانع بوجود آمدن نظام اقتصادی اجتماعی و سیاسی مناسب با توسعه می‌گردد. </a:t>
            </a:r>
          </a:p>
          <a:p>
            <a:pPr algn="just" rtl="1">
              <a:lnSpc>
                <a:spcPct val="170000"/>
              </a:lnSpc>
              <a:buNone/>
            </a:pPr>
            <a:r>
              <a:rPr lang="fa-IR" sz="2800" b="1" dirty="0" smtClean="0">
                <a:solidFill>
                  <a:srgbClr val="EA0000"/>
                </a:solidFill>
                <a:cs typeface="B Titr" pitchFamily="2" charset="-78"/>
                <a:sym typeface="Wingdings"/>
              </a:rPr>
              <a:t></a:t>
            </a:r>
            <a:r>
              <a:rPr lang="fa-IR" sz="2800" b="1" dirty="0" smtClean="0">
                <a:solidFill>
                  <a:srgbClr val="003399"/>
                </a:solidFill>
                <a:cs typeface="B Titr" pitchFamily="2" charset="-78"/>
              </a:rPr>
              <a:t> همچنین به تعبیر عباسی شوازی، </a:t>
            </a:r>
            <a:r>
              <a:rPr lang="ar-SA" sz="2800" b="1" dirty="0" smtClean="0">
                <a:solidFill>
                  <a:srgbClr val="003399"/>
                </a:solidFill>
                <a:cs typeface="B Titr" pitchFamily="2" charset="-78"/>
              </a:rPr>
              <a:t>نيروي انساني در توسعه يك امر مثبت است ولي اين كه شما چقدر بتوانيد</a:t>
            </a:r>
            <a:r>
              <a:rPr lang="fa-IR" sz="2800" b="1" dirty="0" smtClean="0">
                <a:solidFill>
                  <a:srgbClr val="003399"/>
                </a:solidFill>
                <a:cs typeface="B Titr" pitchFamily="2" charset="-78"/>
              </a:rPr>
              <a:t> </a:t>
            </a:r>
            <a:r>
              <a:rPr lang="ar-SA" sz="2800" b="1" dirty="0" smtClean="0">
                <a:solidFill>
                  <a:srgbClr val="003399"/>
                </a:solidFill>
                <a:cs typeface="B Titr" pitchFamily="2" charset="-78"/>
              </a:rPr>
              <a:t>از اين نيروي انساني استفاده كنيد، مهم‎تر است</a:t>
            </a:r>
            <a:r>
              <a:rPr lang="en-US" sz="2800" b="1" dirty="0" smtClean="0">
                <a:solidFill>
                  <a:srgbClr val="003399"/>
                </a:solidFill>
                <a:cs typeface="B Titr" pitchFamily="2" charset="-78"/>
              </a:rPr>
              <a:t>.</a:t>
            </a:r>
            <a:r>
              <a:rPr lang="fa-IR" sz="2800" b="1" dirty="0" smtClean="0">
                <a:solidFill>
                  <a:srgbClr val="003399"/>
                </a:solidFill>
                <a:cs typeface="B Titr" pitchFamily="2" charset="-78"/>
              </a:rPr>
              <a:t> </a:t>
            </a:r>
            <a:r>
              <a:rPr lang="ar-SA" sz="2800" b="1" dirty="0" smtClean="0">
                <a:solidFill>
                  <a:srgbClr val="003399"/>
                </a:solidFill>
                <a:cs typeface="B Titr" pitchFamily="2" charset="-78"/>
              </a:rPr>
              <a:t>پس مشكل، تعداد نيروي انساني نيست بلكه اين مهم است كه چطور از اين نيروي انساني استفاده كرده و آن را مديريت كنيم</a:t>
            </a:r>
            <a:r>
              <a:rPr lang="en-US" sz="2800" b="1" dirty="0" smtClean="0">
                <a:solidFill>
                  <a:srgbClr val="003399"/>
                </a:solidFill>
                <a:cs typeface="B Titr" pitchFamily="2" charset="-78"/>
              </a:rPr>
              <a:t>.</a:t>
            </a:r>
            <a:endParaRPr lang="en-US" sz="2800" b="1" dirty="0">
              <a:solidFill>
                <a:srgbClr val="003399"/>
              </a:solidFill>
              <a:cs typeface="B Titr" pitchFamily="2" charset="-78"/>
            </a:endParaRPr>
          </a:p>
        </p:txBody>
      </p:sp>
    </p:spTree>
    <p:extLst>
      <p:ext uri="{BB962C8B-B14F-4D97-AF65-F5344CB8AC3E}">
        <p14:creationId xmlns:p14="http://schemas.microsoft.com/office/powerpoint/2010/main" val="144319133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noAutofit/>
          </a:bodyPr>
          <a:lstStyle/>
          <a:p>
            <a:pPr algn="ctr"/>
            <a:r>
              <a:rPr lang="fa-IR" sz="3600" dirty="0" smtClean="0">
                <a:solidFill>
                  <a:srgbClr val="FF0000"/>
                </a:solidFill>
                <a:cs typeface="B Nazanin" pitchFamily="2" charset="-78"/>
              </a:rPr>
              <a:t>آيا سياست‌هاي حمايتي و تشويقي صرفاً اقتصادي به تنهايي کافي است؟</a:t>
            </a:r>
            <a:endParaRPr lang="fa-IR" sz="3600" dirty="0">
              <a:solidFill>
                <a:srgbClr val="FF0000"/>
              </a:solidFill>
            </a:endParaRPr>
          </a:p>
        </p:txBody>
      </p:sp>
      <p:sp>
        <p:nvSpPr>
          <p:cNvPr id="3" name="Content Placeholder 2"/>
          <p:cNvSpPr>
            <a:spLocks noGrp="1"/>
          </p:cNvSpPr>
          <p:nvPr>
            <p:ph idx="1"/>
          </p:nvPr>
        </p:nvSpPr>
        <p:spPr>
          <a:xfrm>
            <a:off x="457200" y="2276872"/>
            <a:ext cx="8229600" cy="3730419"/>
          </a:xfrm>
        </p:spPr>
        <p:txBody>
          <a:bodyPr>
            <a:normAutofit/>
          </a:bodyPr>
          <a:lstStyle/>
          <a:p>
            <a:pPr algn="just" rtl="1"/>
            <a:r>
              <a:rPr lang="fa-IR" dirty="0" smtClean="0">
                <a:cs typeface="B Nazanin" pitchFamily="2" charset="-78"/>
              </a:rPr>
              <a:t>در واقع، بخش عمده پاسخ به چرایی </a:t>
            </a:r>
            <a:r>
              <a:rPr lang="fa-IR" dirty="0" smtClean="0">
                <a:solidFill>
                  <a:srgbClr val="C00000"/>
                </a:solidFill>
                <a:cs typeface="B Nazanin" pitchFamily="2" charset="-78"/>
              </a:rPr>
              <a:t>کافی نبودن سیاست‌های حمایتی و تشویقی </a:t>
            </a:r>
            <a:r>
              <a:rPr lang="fa-IR" dirty="0" smtClean="0">
                <a:cs typeface="B Nazanin" pitchFamily="2" charset="-78"/>
              </a:rPr>
              <a:t>در غرب را مي‌توان در اين نظريه جستجو نمود. بدين ترتيب که با وجود بهبود شرايط اقتصادي در کشورهاي غربي، رفتارها و ارزش‌هاي حاکم بر بنيان خانواده، بيشترين تأثير را روي رشد جمعيت گذاشته است.</a:t>
            </a:r>
            <a:endParaRPr lang="en-US" dirty="0" smtClean="0">
              <a:cs typeface="B Nazanin" pitchFamily="2" charset="-78"/>
            </a:endParaRPr>
          </a:p>
          <a:p>
            <a:pPr algn="just" rtl="1"/>
            <a:r>
              <a:rPr lang="fa-IR" dirty="0" smtClean="0">
                <a:cs typeface="B Nazanin" pitchFamily="2" charset="-78"/>
              </a:rPr>
              <a:t>اينجاست که در کنار بحث </a:t>
            </a:r>
            <a:r>
              <a:rPr lang="fa-IR" dirty="0" smtClean="0">
                <a:solidFill>
                  <a:srgbClr val="C00000"/>
                </a:solidFill>
                <a:cs typeface="B Nazanin" pitchFamily="2" charset="-78"/>
              </a:rPr>
              <a:t>توسعه</a:t>
            </a:r>
            <a:r>
              <a:rPr lang="fa-IR" dirty="0" smtClean="0">
                <a:cs typeface="B Nazanin" pitchFamily="2" charset="-78"/>
              </a:rPr>
              <a:t> و پيشرفت که غالباً بر جنبه مادّي زندگي بشري تأکيد دارد، «</a:t>
            </a:r>
            <a:r>
              <a:rPr lang="fa-IR" b="1" dirty="0" smtClean="0">
                <a:solidFill>
                  <a:srgbClr val="C00000"/>
                </a:solidFill>
                <a:cs typeface="B Nazanin" pitchFamily="2" charset="-78"/>
              </a:rPr>
              <a:t>تعالي</a:t>
            </a:r>
            <a:r>
              <a:rPr lang="fa-IR" dirty="0" smtClean="0">
                <a:cs typeface="B Nazanin" pitchFamily="2" charset="-78"/>
              </a:rPr>
              <a:t>» جمعيت و خانواده و پرداختن به جنبه معنوي سبک زندگي نقش تعيين‌کننده‌اي دارد.</a:t>
            </a:r>
            <a:endParaRPr lang="en-US" dirty="0" smtClean="0">
              <a:cs typeface="B Nazanin" pitchFamily="2" charset="-78"/>
            </a:endParaRPr>
          </a:p>
          <a:p>
            <a:pPr algn="just" rtl="1"/>
            <a:endParaRPr lang="fa-IR" dirty="0">
              <a:cs typeface="B Nazanin" pitchFamily="2" charset="-78"/>
            </a:endParaRPr>
          </a:p>
        </p:txBody>
      </p:sp>
    </p:spTree>
    <p:extLst>
      <p:ext uri="{BB962C8B-B14F-4D97-AF65-F5344CB8AC3E}">
        <p14:creationId xmlns:p14="http://schemas.microsoft.com/office/powerpoint/2010/main" val="2355039271"/>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704088"/>
            <a:ext cx="8229600" cy="780696"/>
          </a:xfrm>
        </p:spPr>
        <p:txBody>
          <a:bodyPr>
            <a:normAutofit/>
          </a:bodyPr>
          <a:lstStyle/>
          <a:p>
            <a:r>
              <a:rPr lang="fa-IR" sz="4800" dirty="0" smtClean="0">
                <a:solidFill>
                  <a:srgbClr val="FF0000"/>
                </a:solidFill>
                <a:cs typeface="B Titr" pitchFamily="2" charset="-78"/>
              </a:rPr>
              <a:t>نتیجه گیری</a:t>
            </a:r>
            <a:endParaRPr lang="fa-IR" sz="4800" dirty="0">
              <a:solidFill>
                <a:srgbClr val="FF0000"/>
              </a:solidFill>
              <a:cs typeface="B Titr" pitchFamily="2" charset="-78"/>
            </a:endParaRPr>
          </a:p>
        </p:txBody>
      </p:sp>
      <p:sp>
        <p:nvSpPr>
          <p:cNvPr id="3" name="Content Placeholder 2"/>
          <p:cNvSpPr>
            <a:spLocks noGrp="1"/>
          </p:cNvSpPr>
          <p:nvPr>
            <p:ph idx="1"/>
          </p:nvPr>
        </p:nvSpPr>
        <p:spPr>
          <a:xfrm>
            <a:off x="457200" y="1882808"/>
            <a:ext cx="8229600" cy="4210488"/>
          </a:xfrm>
          <a:noFill/>
        </p:spPr>
        <p:txBody>
          <a:bodyPr>
            <a:noAutofit/>
          </a:bodyPr>
          <a:lstStyle/>
          <a:p>
            <a:pPr marL="0" indent="0" algn="just" rtl="1">
              <a:buNone/>
            </a:pPr>
            <a:r>
              <a:rPr lang="fa-IR" sz="2800" dirty="0" smtClean="0">
                <a:cs typeface="B Zar" pitchFamily="2" charset="-78"/>
              </a:rPr>
              <a:t>با توجه به مباحث طرح شده می توان نتیجه گرفت که نه تنها فرزند بیشتر موجب زندگی سخت تر و معیشت مشکل تر نخواهد شد بلکه بر نشاط روحی و اقتصادی خانواده ها نیز خواهد افزود، همچنین فرزند آوری بیشتر و ازدیاد نسل به بالندگی اقتصادی کل جامعه نیز کمک خواهد کرد، البته با این شرط که مدیران اقتصادی نیز در جهت پیشرفت اقتصادی کشور سعی وافی و برنامه ریزی کافی را بنمایند .</a:t>
            </a:r>
          </a:p>
          <a:p>
            <a:pPr marL="0" indent="0" algn="just" rtl="1">
              <a:buNone/>
            </a:pPr>
            <a:r>
              <a:rPr lang="fa-IR" sz="2800" dirty="0" smtClean="0">
                <a:cs typeface="B Zar" pitchFamily="2" charset="-78"/>
              </a:rPr>
              <a:t>امید است تک تک افراد جامعه، هر چه بیشتر با مسئولیت هایشان در قبال عقیده و کشور خویش آشنا شوند و با مسئولیت پذیری در جهت اعتلای همه جانبه میهن عزیزمان بکوشند.</a:t>
            </a:r>
          </a:p>
        </p:txBody>
      </p:sp>
    </p:spTree>
    <p:extLst>
      <p:ext uri="{BB962C8B-B14F-4D97-AF65-F5344CB8AC3E}">
        <p14:creationId xmlns:p14="http://schemas.microsoft.com/office/powerpoint/2010/main" val="330342539"/>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0" y="-100013"/>
            <a:ext cx="9144000" cy="6958013"/>
          </a:xfrm>
        </p:spPr>
      </p:pic>
      <p:sp>
        <p:nvSpPr>
          <p:cNvPr id="2" name="Title 1"/>
          <p:cNvSpPr>
            <a:spLocks noGrp="1"/>
          </p:cNvSpPr>
          <p:nvPr>
            <p:ph type="title"/>
          </p:nvPr>
        </p:nvSpPr>
        <p:spPr>
          <a:xfrm>
            <a:off x="1846312" y="4372168"/>
            <a:ext cx="7046168" cy="1143000"/>
          </a:xfrm>
          <a:scene3d>
            <a:camera prst="isometricOffAxis1Right"/>
            <a:lightRig rig="threePt" dir="t"/>
          </a:scene3d>
        </p:spPr>
        <p:txBody>
          <a:bodyPr>
            <a:noAutofit/>
          </a:bodyPr>
          <a:lstStyle/>
          <a:p>
            <a:r>
              <a:rPr lang="fa-IR" sz="5400" b="1" dirty="0" smtClean="0">
                <a:solidFill>
                  <a:srgbClr val="00B0F0"/>
                </a:solidFill>
                <a:cs typeface="B Zar" pitchFamily="2" charset="-78"/>
              </a:rPr>
              <a:t>با سپاس از حسن توجه شما</a:t>
            </a:r>
            <a:endParaRPr lang="fa-IR" sz="5400" b="1" dirty="0">
              <a:solidFill>
                <a:srgbClr val="00B0F0"/>
              </a:solidFill>
              <a:cs typeface="B Zar" pitchFamily="2" charset="-78"/>
            </a:endParaRPr>
          </a:p>
        </p:txBody>
      </p:sp>
    </p:spTree>
    <p:extLst>
      <p:ext uri="{BB962C8B-B14F-4D97-AF65-F5344CB8AC3E}">
        <p14:creationId xmlns:p14="http://schemas.microsoft.com/office/powerpoint/2010/main" val="35955424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8"/>
          <p:cNvSpPr txBox="1">
            <a:spLocks noChangeArrowheads="1"/>
          </p:cNvSpPr>
          <p:nvPr/>
        </p:nvSpPr>
        <p:spPr bwMode="auto">
          <a:xfrm>
            <a:off x="428625" y="1928813"/>
            <a:ext cx="8464550" cy="4071937"/>
          </a:xfrm>
          <a:prstGeom prst="rect">
            <a:avLst/>
          </a:prstGeom>
          <a:noFill/>
          <a:ln w="9525">
            <a:noFill/>
            <a:miter lim="800000"/>
            <a:headEnd/>
            <a:tailEnd/>
          </a:ln>
          <a:effectLst/>
        </p:spPr>
        <p:txBody>
          <a:bodyPr anchor="ctr"/>
          <a:lstStyle/>
          <a:p>
            <a:pPr marL="469900" indent="-469900" algn="ctr" rtl="1" fontAlgn="auto">
              <a:lnSpc>
                <a:spcPct val="90000"/>
              </a:lnSpc>
              <a:spcBef>
                <a:spcPct val="20000"/>
              </a:spcBef>
              <a:spcAft>
                <a:spcPts val="0"/>
              </a:spcAft>
              <a:buClr>
                <a:schemeClr val="accent2"/>
              </a:buClr>
              <a:buFont typeface="Wingdings" pitchFamily="2" charset="2"/>
              <a:buNone/>
              <a:defRPr/>
            </a:pPr>
            <a:endParaRPr lang="fa-IR" sz="2800" kern="0" dirty="0">
              <a:latin typeface="Franklin Gothic Demi" pitchFamily="34" charset="0"/>
              <a:cs typeface="B Mitra" pitchFamily="2" charset="-78"/>
            </a:endParaRPr>
          </a:p>
        </p:txBody>
      </p:sp>
      <p:sp>
        <p:nvSpPr>
          <p:cNvPr id="16388" name="Rectangle 50"/>
          <p:cNvSpPr>
            <a:spLocks noChangeArrowheads="1"/>
          </p:cNvSpPr>
          <p:nvPr/>
        </p:nvSpPr>
        <p:spPr bwMode="auto">
          <a:xfrm>
            <a:off x="6143625" y="1214438"/>
            <a:ext cx="242887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lstStyle/>
          <a:p>
            <a:pPr algn="r" rtl="1"/>
            <a:endParaRPr lang="en-US" sz="2400" b="1">
              <a:solidFill>
                <a:schemeClr val="bg1"/>
              </a:solidFill>
              <a:latin typeface="Lucida Sans Unicode" pitchFamily="34" charset="0"/>
              <a:cs typeface="B Nazanin" pitchFamily="2" charset="-78"/>
            </a:endParaRPr>
          </a:p>
        </p:txBody>
      </p:sp>
      <p:sp>
        <p:nvSpPr>
          <p:cNvPr id="16389" name="Title 9"/>
          <p:cNvSpPr txBox="1">
            <a:spLocks/>
          </p:cNvSpPr>
          <p:nvPr/>
        </p:nvSpPr>
        <p:spPr bwMode="auto">
          <a:xfrm>
            <a:off x="2484438" y="282575"/>
            <a:ext cx="6199187"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rtl="1"/>
            <a:endParaRPr lang="fa-IR" b="1">
              <a:latin typeface="Lucida Sans Unicode" pitchFamily="34" charset="0"/>
              <a:cs typeface="B Nazanin" pitchFamily="2" charset="-78"/>
            </a:endParaRPr>
          </a:p>
        </p:txBody>
      </p:sp>
      <p:sp>
        <p:nvSpPr>
          <p:cNvPr id="29731" name="Rectangle 35"/>
          <p:cNvSpPr>
            <a:spLocks noChangeArrowheads="1"/>
          </p:cNvSpPr>
          <p:nvPr/>
        </p:nvSpPr>
        <p:spPr bwMode="auto">
          <a:xfrm>
            <a:off x="571500" y="4244975"/>
            <a:ext cx="82153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Low" rtl="1" eaLnBrk="0" hangingPunct="0"/>
            <a:r>
              <a:rPr lang="ar-SA" sz="1400">
                <a:latin typeface="Lucida Sans Unicode" pitchFamily="34" charset="0"/>
              </a:rPr>
              <a:t> </a:t>
            </a:r>
            <a:endParaRPr lang="ar-SA" sz="2000" b="1">
              <a:latin typeface="Lucida Sans Unicode" pitchFamily="34" charset="0"/>
              <a:cs typeface="B Mitra" pitchFamily="2" charset="-78"/>
            </a:endParaRPr>
          </a:p>
        </p:txBody>
      </p:sp>
      <p:pic>
        <p:nvPicPr>
          <p:cNvPr id="45" name="Content Placeholder 8" descr="2.bmp"/>
          <p:cNvPicPr>
            <a:picLocks noGrp="1" noChangeAspect="1"/>
          </p:cNvPicPr>
          <p:nvPr>
            <p:ph sz="half" idx="1"/>
          </p:nvPr>
        </p:nvPicPr>
        <p:blipFill rotWithShape="1">
          <a:blip r:embed="rId2" cstate="print">
            <a:duotone>
              <a:schemeClr val="accent2">
                <a:shade val="45000"/>
                <a:satMod val="135000"/>
              </a:schemeClr>
              <a:prstClr val="white"/>
            </a:duotone>
          </a:blip>
          <a:srcRect l="20808"/>
          <a:stretch/>
        </p:blipFill>
        <p:spPr>
          <a:xfrm>
            <a:off x="0" y="191430"/>
            <a:ext cx="8786842" cy="1071570"/>
          </a:xfrm>
          <a:prstGeom prst="roundRect">
            <a:avLst>
              <a:gd name="adj" fmla="val 8594"/>
            </a:avLst>
          </a:prstGeom>
          <a:solidFill>
            <a:srgbClr val="FFFFFF">
              <a:shade val="85000"/>
            </a:srgbClr>
          </a:solidFill>
          <a:effectLst>
            <a:reflection blurRad="12700" stA="38000" endPos="28000" dist="5000" dir="5400000" sy="-100000" algn="bl" rotWithShape="0"/>
          </a:effectLst>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9289032" cy="6885384"/>
          </a:xfrm>
          <a:prstGeom prst="rect">
            <a:avLst/>
          </a:prstGeom>
        </p:spPr>
      </p:pic>
      <p:sp>
        <p:nvSpPr>
          <p:cNvPr id="16391" name="Rectangle 8"/>
          <p:cNvSpPr>
            <a:spLocks noChangeArrowheads="1"/>
          </p:cNvSpPr>
          <p:nvPr/>
        </p:nvSpPr>
        <p:spPr bwMode="auto">
          <a:xfrm>
            <a:off x="323528" y="190723"/>
            <a:ext cx="8391847"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rtl="1"/>
            <a:r>
              <a:rPr lang="fa-IR" sz="3200" b="1" dirty="0">
                <a:latin typeface="Lucida Sans Unicode" pitchFamily="34" charset="0"/>
                <a:cs typeface="B Nazanin" pitchFamily="2" charset="-78"/>
              </a:rPr>
              <a:t>نظریه هاربیسون </a:t>
            </a:r>
            <a:r>
              <a:rPr lang="fa-IR" sz="3200" b="1" dirty="0" smtClean="0">
                <a:latin typeface="Lucida Sans Unicode" pitchFamily="34" charset="0"/>
                <a:cs typeface="B Nazanin" pitchFamily="2" charset="-78"/>
              </a:rPr>
              <a:t>( </a:t>
            </a:r>
            <a:r>
              <a:rPr lang="fa-IR" sz="3200" b="1" dirty="0">
                <a:latin typeface="Lucida Sans Unicode" pitchFamily="34" charset="0"/>
                <a:cs typeface="B Nazanin" pitchFamily="2" charset="-78"/>
              </a:rPr>
              <a:t>نظریه پرداز </a:t>
            </a:r>
            <a:r>
              <a:rPr lang="fa-IR" sz="3200" b="1" dirty="0" smtClean="0">
                <a:latin typeface="Lucida Sans Unicode" pitchFamily="34" charset="0"/>
                <a:cs typeface="B Nazanin" pitchFamily="2" charset="-78"/>
              </a:rPr>
              <a:t>توسعه) </a:t>
            </a:r>
            <a:endParaRPr lang="en-US" sz="3200" b="1" dirty="0">
              <a:latin typeface="Lucida Sans Unicode" pitchFamily="34" charset="0"/>
              <a:cs typeface="B Nazanin" pitchFamily="2" charset="-78"/>
            </a:endParaRPr>
          </a:p>
          <a:p>
            <a:pPr algn="r" rtl="1"/>
            <a:endParaRPr lang="fa-IR" b="1" dirty="0">
              <a:latin typeface="Lucida Sans Unicode" pitchFamily="34" charset="0"/>
              <a:cs typeface="2  Nazanin" pitchFamily="2" charset="-78"/>
            </a:endParaRPr>
          </a:p>
        </p:txBody>
      </p:sp>
      <p:sp>
        <p:nvSpPr>
          <p:cNvPr id="16392" name="Rectangle 3"/>
          <p:cNvSpPr>
            <a:spLocks noChangeArrowheads="1"/>
          </p:cNvSpPr>
          <p:nvPr/>
        </p:nvSpPr>
        <p:spPr bwMode="auto">
          <a:xfrm>
            <a:off x="714375" y="1273840"/>
            <a:ext cx="8001000"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Low" rtl="1"/>
            <a:r>
              <a:rPr lang="fa-IR" sz="3200" b="1" dirty="0" smtClean="0">
                <a:solidFill>
                  <a:srgbClr val="FF0000"/>
                </a:solidFill>
                <a:latin typeface="Tahoma" pitchFamily="34" charset="0"/>
                <a:cs typeface="B Titr" pitchFamily="2" charset="-78"/>
              </a:rPr>
              <a:t>منابع </a:t>
            </a:r>
            <a:r>
              <a:rPr lang="fa-IR" sz="3200" b="1" dirty="0">
                <a:solidFill>
                  <a:srgbClr val="FF0000"/>
                </a:solidFill>
                <a:latin typeface="Tahoma" pitchFamily="34" charset="0"/>
                <a:cs typeface="B Titr" pitchFamily="2" charset="-78"/>
              </a:rPr>
              <a:t>انساني پايه اصلي ثروت ملت‌ها </a:t>
            </a:r>
            <a:r>
              <a:rPr lang="fa-IR" sz="3200" b="1" dirty="0">
                <a:latin typeface="Tahoma" pitchFamily="34" charset="0"/>
                <a:cs typeface="B Titr" pitchFamily="2" charset="-78"/>
              </a:rPr>
              <a:t>را تشكيل مي دهند. سرمايه و منابع طبيعي عوامل تبعي توليداند. درحالي كه </a:t>
            </a:r>
            <a:r>
              <a:rPr lang="fa-IR" sz="3200" b="1" dirty="0">
                <a:solidFill>
                  <a:srgbClr val="FF0000"/>
                </a:solidFill>
                <a:latin typeface="Tahoma" pitchFamily="34" charset="0"/>
                <a:cs typeface="B Titr" pitchFamily="2" charset="-78"/>
              </a:rPr>
              <a:t>انسان‌ها عوامل فعالي هستند </a:t>
            </a:r>
            <a:r>
              <a:rPr lang="fa-IR" sz="3200" b="1" dirty="0">
                <a:latin typeface="Tahoma" pitchFamily="34" charset="0"/>
                <a:cs typeface="B Titr" pitchFamily="2" charset="-78"/>
              </a:rPr>
              <a:t>كه سرمايه ها را متراكم مي سازند،‌ از منابع طبيعي بهره برداري مي كنند، سازمان اجتماعي، اقتصادي و سياسي را مي سازند، و توسعه ملي را به جلو مي برند»</a:t>
            </a:r>
            <a:endParaRPr lang="en-US" sz="3200" b="1" dirty="0">
              <a:latin typeface="Tahoma" pitchFamily="34" charset="0"/>
              <a:cs typeface="B Titr" pitchFamily="2" charset="-78"/>
            </a:endParaRPr>
          </a:p>
          <a:p>
            <a:pPr algn="justLow" rtl="1"/>
            <a:r>
              <a:rPr lang="fa-IR" sz="3200" b="1" dirty="0">
                <a:latin typeface="Tahoma" pitchFamily="34" charset="0"/>
                <a:cs typeface="B Titr" pitchFamily="2" charset="-78"/>
              </a:rPr>
              <a:t> كشوري كه نتواند </a:t>
            </a:r>
            <a:r>
              <a:rPr lang="fa-IR" sz="3200" b="1" dirty="0">
                <a:solidFill>
                  <a:srgbClr val="FF0000"/>
                </a:solidFill>
                <a:latin typeface="Tahoma" pitchFamily="34" charset="0"/>
                <a:cs typeface="B Titr" pitchFamily="2" charset="-78"/>
              </a:rPr>
              <a:t>مهارت ها و دانش مردمش را توسعه دهد </a:t>
            </a:r>
            <a:r>
              <a:rPr lang="fa-IR" sz="3200" b="1" dirty="0">
                <a:latin typeface="Tahoma" pitchFamily="34" charset="0"/>
                <a:cs typeface="B Titr" pitchFamily="2" charset="-78"/>
              </a:rPr>
              <a:t>و از آن به نحو موثري در اقتصاد ملي بهره برداري كند، به وضوح قادر نيست هيچ چيز ديگري را توسعه بخشد.</a:t>
            </a:r>
            <a:endParaRPr lang="fa-IR" sz="3200" b="1" dirty="0">
              <a:cs typeface="B Titr" pitchFamily="2" charset="-78"/>
            </a:endParaRPr>
          </a:p>
        </p:txBody>
      </p:sp>
    </p:spTree>
    <p:extLst>
      <p:ext uri="{BB962C8B-B14F-4D97-AF65-F5344CB8AC3E}">
        <p14:creationId xmlns:p14="http://schemas.microsoft.com/office/powerpoint/2010/main" val="344667244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9731"/>
                                        </p:tgtEl>
                                        <p:attrNameLst>
                                          <p:attrName>style.visibility</p:attrName>
                                        </p:attrNameLst>
                                      </p:cBhvr>
                                      <p:to>
                                        <p:strVal val="visible"/>
                                      </p:to>
                                    </p:set>
                                    <p:animEffect transition="in" filter="fade">
                                      <p:cBhvr>
                                        <p:cTn id="7" dur="1000"/>
                                        <p:tgtEl>
                                          <p:spTgt spid="29731"/>
                                        </p:tgtEl>
                                      </p:cBhvr>
                                    </p:animEffect>
                                    <p:anim calcmode="lin" valueType="num">
                                      <p:cBhvr>
                                        <p:cTn id="8" dur="1000" fill="hold"/>
                                        <p:tgtEl>
                                          <p:spTgt spid="29731"/>
                                        </p:tgtEl>
                                        <p:attrNameLst>
                                          <p:attrName>ppt_x</p:attrName>
                                        </p:attrNameLst>
                                      </p:cBhvr>
                                      <p:tavLst>
                                        <p:tav tm="0">
                                          <p:val>
                                            <p:strVal val="#ppt_x"/>
                                          </p:val>
                                        </p:tav>
                                        <p:tav tm="100000">
                                          <p:val>
                                            <p:strVal val="#ppt_x"/>
                                          </p:val>
                                        </p:tav>
                                      </p:tavLst>
                                    </p:anim>
                                    <p:anim calcmode="lin" valueType="num">
                                      <p:cBhvr>
                                        <p:cTn id="9" dur="900" decel="100000" fill="hold"/>
                                        <p:tgtEl>
                                          <p:spTgt spid="2973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973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162"/>
            <a:ext cx="9144000" cy="6893161"/>
          </a:xfrm>
          <a:prstGeom prst="rect">
            <a:avLst/>
          </a:prstGeom>
        </p:spPr>
      </p:pic>
      <p:sp>
        <p:nvSpPr>
          <p:cNvPr id="3" name="Content Placeholder 2"/>
          <p:cNvSpPr>
            <a:spLocks noGrp="1"/>
          </p:cNvSpPr>
          <p:nvPr>
            <p:ph idx="1"/>
          </p:nvPr>
        </p:nvSpPr>
        <p:spPr>
          <a:xfrm>
            <a:off x="457200" y="692696"/>
            <a:ext cx="8229600" cy="5631904"/>
          </a:xfrm>
        </p:spPr>
        <p:txBody>
          <a:bodyPr>
            <a:normAutofit/>
          </a:bodyPr>
          <a:lstStyle/>
          <a:p>
            <a:pPr marL="0" indent="0" algn="just" rtl="1">
              <a:buNone/>
            </a:pPr>
            <a:r>
              <a:rPr lang="en-US" sz="3200" dirty="0">
                <a:cs typeface="B Titr" pitchFamily="2" charset="-78"/>
              </a:rPr>
              <a:t> </a:t>
            </a:r>
            <a:r>
              <a:rPr lang="fa-IR" sz="3200" dirty="0">
                <a:cs typeface="B Titr" pitchFamily="2" charset="-78"/>
              </a:rPr>
              <a:t>امروزه </a:t>
            </a:r>
            <a:r>
              <a:rPr lang="fa-IR" sz="3200" dirty="0" smtClean="0">
                <a:cs typeface="B Titr" pitchFamily="2" charset="-78"/>
              </a:rPr>
              <a:t>اقتصاد‌ دانش‌محور است؛ </a:t>
            </a:r>
            <a:r>
              <a:rPr lang="fa-IR" sz="3200" dirty="0">
                <a:cs typeface="B Titr" pitchFamily="2" charset="-78"/>
              </a:rPr>
              <a:t>در‌حالي‌که در گذشته‌‌ها انباشت سرماية فيزيکي مهم‌تر </a:t>
            </a:r>
            <a:r>
              <a:rPr lang="fa-IR" sz="3200" dirty="0" smtClean="0">
                <a:cs typeface="B Titr" pitchFamily="2" charset="-78"/>
              </a:rPr>
              <a:t>بود </a:t>
            </a:r>
            <a:r>
              <a:rPr lang="fa-IR" sz="3200" dirty="0">
                <a:cs typeface="B Titr" pitchFamily="2" charset="-78"/>
              </a:rPr>
              <a:t>بر اين اساس، کشورهاي آلمان و </a:t>
            </a:r>
            <a:r>
              <a:rPr lang="fa-IR" sz="3200" dirty="0" smtClean="0">
                <a:cs typeface="B Titr" pitchFamily="2" charset="-78"/>
              </a:rPr>
              <a:t>آمريکا </a:t>
            </a:r>
            <a:r>
              <a:rPr lang="fa-IR" sz="3200" dirty="0">
                <a:cs typeface="B Titr" pitchFamily="2" charset="-78"/>
              </a:rPr>
              <a:t>سرماية فيزيکي خود را زياد کردند. در متون اقتصادي آنها نيز آمده است که آنها تا زمان نئوکلاسيک‌ها، جمعيت را کنار مي‌گذاشتند </a:t>
            </a:r>
            <a:r>
              <a:rPr lang="fa-IR" sz="3200" dirty="0" smtClean="0">
                <a:cs typeface="B Titr" pitchFamily="2" charset="-78"/>
              </a:rPr>
              <a:t>و </a:t>
            </a:r>
            <a:r>
              <a:rPr lang="fa-IR" sz="3200" dirty="0">
                <a:cs typeface="B Titr" pitchFamily="2" charset="-78"/>
              </a:rPr>
              <a:t>همة تلاش‌شان اين بود که نشان دهند انباشت سرمايه فيزيکي براي رشد اقتصادي مهم است؛ اما از اين مسئله غافل بودند که در بلند‌مدت، </a:t>
            </a:r>
            <a:r>
              <a:rPr lang="fa-IR" sz="3200" dirty="0">
                <a:solidFill>
                  <a:srgbClr val="C00000"/>
                </a:solidFill>
                <a:cs typeface="B Titr" pitchFamily="2" charset="-78"/>
              </a:rPr>
              <a:t>تعداد نيروي انساني </a:t>
            </a:r>
            <a:r>
              <a:rPr lang="fa-IR" sz="3200" dirty="0">
                <a:cs typeface="B Titr" pitchFamily="2" charset="-78"/>
              </a:rPr>
              <a:t>بيشتر مفيد است، نه انباشت سرمايه؛ زيرا اگر تعداد انسان بيشتر باشد، احتمال کشف ايده‌هاي بيشتر نيز </a:t>
            </a:r>
            <a:r>
              <a:rPr lang="fa-IR" sz="3200" dirty="0" smtClean="0">
                <a:cs typeface="B Titr" pitchFamily="2" charset="-78"/>
              </a:rPr>
              <a:t>وجود </a:t>
            </a:r>
            <a:r>
              <a:rPr lang="fa-IR" sz="3200" dirty="0">
                <a:cs typeface="B Titr" pitchFamily="2" charset="-78"/>
              </a:rPr>
              <a:t>دارد</a:t>
            </a:r>
            <a:r>
              <a:rPr lang="fa-IR" sz="1800" dirty="0" smtClean="0">
                <a:cs typeface="B Titr" pitchFamily="2" charset="-78"/>
              </a:rPr>
              <a:t>.</a:t>
            </a:r>
            <a:endParaRPr lang="en-US" sz="1800" dirty="0">
              <a:cs typeface="B Titr" pitchFamily="2" charset="-78"/>
            </a:endParaRPr>
          </a:p>
        </p:txBody>
      </p:sp>
    </p:spTree>
    <p:extLst>
      <p:ext uri="{BB962C8B-B14F-4D97-AF65-F5344CB8AC3E}">
        <p14:creationId xmlns:p14="http://schemas.microsoft.com/office/powerpoint/2010/main" val="225338181"/>
      </p:ext>
    </p:extLst>
  </p:cSld>
  <p:clrMapOvr>
    <a:masterClrMapping/>
  </p:clrMapOvr>
  <p:transition spd="slow">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5"/>
          <p:cNvSpPr>
            <a:spLocks noGrp="1"/>
          </p:cNvSpPr>
          <p:nvPr>
            <p:ph type="title"/>
          </p:nvPr>
        </p:nvSpPr>
        <p:spPr>
          <a:xfrm>
            <a:off x="3049488" y="366938"/>
            <a:ext cx="5698976" cy="829814"/>
          </a:xfrm>
        </p:spPr>
        <p:txBody>
          <a:bodyPr>
            <a:noAutofit/>
          </a:bodyPr>
          <a:lstStyle/>
          <a:p>
            <a:pPr algn="r"/>
            <a:r>
              <a:rPr lang="fa-IR" sz="3600" b="1" dirty="0">
                <a:ln w="28575" cmpd="sng">
                  <a:solidFill>
                    <a:schemeClr val="bg1"/>
                  </a:solidFill>
                  <a:prstDash val="solid"/>
                  <a:miter lim="800000"/>
                </a:ln>
                <a:solidFill>
                  <a:srgbClr val="FF0000"/>
                </a:solidFill>
                <a:effectLst>
                  <a:outerShdw blurRad="50800" algn="tl" rotWithShape="0">
                    <a:srgbClr val="000000"/>
                  </a:outerShdw>
                </a:effectLst>
                <a:cs typeface="B Titr" pitchFamily="2" charset="-78"/>
              </a:rPr>
              <a:t>استدلال مالتوس(1834-1723)</a:t>
            </a:r>
            <a:endParaRPr lang="en-US" sz="3600" b="1" dirty="0">
              <a:ln w="28575" cmpd="sng">
                <a:solidFill>
                  <a:schemeClr val="bg1"/>
                </a:solidFill>
                <a:prstDash val="solid"/>
                <a:miter lim="800000"/>
              </a:ln>
              <a:solidFill>
                <a:srgbClr val="FF0000"/>
              </a:solidFill>
              <a:effectLst>
                <a:outerShdw blurRad="50800" algn="tl" rotWithShape="0">
                  <a:srgbClr val="000000"/>
                </a:outerShdw>
              </a:effectLst>
              <a:cs typeface="B Titr" pitchFamily="2" charset="-78"/>
            </a:endParaRPr>
          </a:p>
        </p:txBody>
      </p:sp>
      <p:pic>
        <p:nvPicPr>
          <p:cNvPr id="4" name="Content Placeholder 3"/>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07504" y="3645024"/>
            <a:ext cx="3106688" cy="28382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Content Placeholder 6"/>
          <p:cNvSpPr>
            <a:spLocks noGrp="1"/>
          </p:cNvSpPr>
          <p:nvPr>
            <p:ph sz="half" idx="2"/>
          </p:nvPr>
        </p:nvSpPr>
        <p:spPr>
          <a:xfrm>
            <a:off x="3419872" y="1722437"/>
            <a:ext cx="5266928" cy="5018931"/>
          </a:xfrm>
        </p:spPr>
        <p:txBody>
          <a:bodyPr>
            <a:normAutofit lnSpcReduction="10000"/>
          </a:bodyPr>
          <a:lstStyle/>
          <a:p>
            <a:pPr algn="just" rtl="1"/>
            <a:r>
              <a:rPr lang="fa-IR"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 او خاطر نشان کرد که افزایش جمعیت درجامعه در نهایت مانع پیشرفت و بهبود سطح معیشت و رفاه می گردد. </a:t>
            </a:r>
            <a:endPar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endParaRPr>
          </a:p>
          <a:p>
            <a:pPr algn="just" rtl="1"/>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او </a:t>
            </a:r>
            <a:r>
              <a:rPr lang="fa-IR"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درسال 1798 در «مقاله ای در باب اصول جمعیت» بیان می کند که جمعیت در قالب تصاعد هندسی (8،4،2،1...)رشد </a:t>
            </a: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می کند </a:t>
            </a:r>
            <a:r>
              <a:rPr lang="fa-IR"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درحالیکه تولید مواد غذایی با تصاعد حسابی (4،3،2،1...)افزایش می یابد و از اینرو در آینده مواد غذایی تولید شده در کره زمین جوابگوی جمعیت آن نخواهد بود </a:t>
            </a:r>
            <a:r>
              <a:rPr lang="fa-IR" sz="1700"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.(قره باغیان،1386،ص640) </a:t>
            </a:r>
            <a:endPar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endParaRPr>
          </a:p>
          <a:p>
            <a:pPr algn="just" rtl="1"/>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بنابراین رشد </a:t>
            </a:r>
            <a:r>
              <a:rPr lang="fa-IR"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جمعیت دلیلی بر توسعه و رشد اقتصادی نمی باشد، بلکه رشد جمعیت باید متناسب با رشد اقتصادی باشد .</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188640"/>
            <a:ext cx="2304256" cy="30356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5576203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Picture 4"/>
          <p:cNvPicPr>
            <a:picLocks noChangeAspect="1"/>
          </p:cNvPicPr>
          <p:nvPr/>
        </p:nvPicPr>
        <p:blipFill>
          <a:blip r:embed="rId3" cstate="print">
            <a:clrChange>
              <a:clrFrom>
                <a:srgbClr val="FFFEFD"/>
              </a:clrFrom>
              <a:clrTo>
                <a:srgbClr val="FFFEFD">
                  <a:alpha val="0"/>
                </a:srgbClr>
              </a:clrTo>
            </a:clrChange>
            <a:extLst>
              <a:ext uri="{28A0092B-C50C-407E-A947-70E740481C1C}">
                <a14:useLocalDpi xmlns:a14="http://schemas.microsoft.com/office/drawing/2010/main" val="0"/>
              </a:ext>
            </a:extLst>
          </a:blip>
          <a:stretch>
            <a:fillRect/>
          </a:stretch>
        </p:blipFill>
        <p:spPr>
          <a:xfrm>
            <a:off x="155100" y="116632"/>
            <a:ext cx="1496259" cy="2016224"/>
          </a:xfrm>
          <a:prstGeom prst="rect">
            <a:avLst/>
          </a:prstGeom>
        </p:spPr>
      </p:pic>
      <p:pic>
        <p:nvPicPr>
          <p:cNvPr id="4" name="Content Placeholder 7"/>
          <p:cNvPicPr>
            <a:picLocks noChangeAspect="1"/>
          </p:cNvPicPr>
          <p:nvPr/>
        </p:nvPicPr>
        <p:blipFill rotWithShape="1">
          <a:blip r:embed="rId4" cstate="print">
            <a:extLst>
              <a:ext uri="{28A0092B-C50C-407E-A947-70E740481C1C}">
                <a14:useLocalDpi xmlns:a14="http://schemas.microsoft.com/office/drawing/2010/main" val="0"/>
              </a:ext>
            </a:extLst>
          </a:blip>
          <a:srcRect l="9827" t="53953" r="11379" b="5590"/>
          <a:stretch/>
        </p:blipFill>
        <p:spPr>
          <a:xfrm>
            <a:off x="755576" y="1403131"/>
            <a:ext cx="7561799" cy="50301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itle 1"/>
          <p:cNvSpPr>
            <a:spLocks noGrp="1"/>
          </p:cNvSpPr>
          <p:nvPr>
            <p:ph type="title"/>
          </p:nvPr>
        </p:nvSpPr>
        <p:spPr>
          <a:xfrm>
            <a:off x="35496" y="53752"/>
            <a:ext cx="8229600" cy="1143000"/>
          </a:xfrm>
        </p:spPr>
        <p:txBody>
          <a:bodyPr>
            <a:normAutofit/>
          </a:bodyPr>
          <a:lstStyle/>
          <a:p>
            <a:pPr algn="ctr" rtl="1"/>
            <a:r>
              <a:rPr lang="fa-IR" sz="4400" b="1" dirty="0">
                <a:ln w="28575" cmpd="sng">
                  <a:solidFill>
                    <a:schemeClr val="bg1"/>
                  </a:solidFill>
                  <a:prstDash val="solid"/>
                  <a:miter lim="800000"/>
                </a:ln>
                <a:solidFill>
                  <a:srgbClr val="FF0000"/>
                </a:solidFill>
                <a:effectLst>
                  <a:outerShdw blurRad="50800" algn="tl" rotWithShape="0">
                    <a:srgbClr val="000000"/>
                  </a:outerShdw>
                </a:effectLst>
                <a:cs typeface="B Titr" pitchFamily="2" charset="-78"/>
              </a:rPr>
              <a:t>منتقدین نظریه مالتوس</a:t>
            </a:r>
            <a:endParaRPr lang="en-US" sz="4400" b="1" dirty="0">
              <a:ln w="28575" cmpd="sng">
                <a:solidFill>
                  <a:schemeClr val="bg1"/>
                </a:solidFill>
                <a:prstDash val="solid"/>
                <a:miter lim="800000"/>
              </a:ln>
              <a:solidFill>
                <a:srgbClr val="FF0000"/>
              </a:solidFill>
              <a:effectLst>
                <a:outerShdw blurRad="50800" algn="tl" rotWithShape="0">
                  <a:srgbClr val="000000"/>
                </a:outerShdw>
              </a:effectLst>
              <a:cs typeface="B Titr" pitchFamily="2" charset="-78"/>
            </a:endParaRPr>
          </a:p>
        </p:txBody>
      </p:sp>
    </p:spTree>
    <p:extLst>
      <p:ext uri="{BB962C8B-B14F-4D97-AF65-F5344CB8AC3E}">
        <p14:creationId xmlns:p14="http://schemas.microsoft.com/office/powerpoint/2010/main" val="543135570"/>
      </p:ext>
    </p:extLst>
  </p:cSld>
  <p:clrMapOvr>
    <a:masterClrMapping/>
  </p:clrMapOvr>
  <p:transition spd="slow">
    <p:wheel spokes="1"/>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1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Custom 1">
      <a:majorFont>
        <a:latin typeface="Times New Roman"/>
        <a:ea typeface=""/>
        <a:cs typeface="B Nazanin"/>
      </a:majorFont>
      <a:minorFont>
        <a:latin typeface="Times New Roman"/>
        <a:ea typeface=""/>
        <a:cs typeface="B Nazanin"/>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
  <TotalTime>8488</TotalTime>
  <Words>4031</Words>
  <Application>Microsoft Office PowerPoint</Application>
  <PresentationFormat>On-screen Show (4:3)</PresentationFormat>
  <Paragraphs>765</Paragraphs>
  <Slides>58</Slides>
  <Notes>15</Notes>
  <HiddenSlides>0</HiddenSlides>
  <MMClips>2</MMClips>
  <ScaleCrop>false</ScaleCrop>
  <HeadingPairs>
    <vt:vector size="4" baseType="variant">
      <vt:variant>
        <vt:lpstr>Theme</vt:lpstr>
      </vt:variant>
      <vt:variant>
        <vt:i4>4</vt:i4>
      </vt:variant>
      <vt:variant>
        <vt:lpstr>Slide Titles</vt:lpstr>
      </vt:variant>
      <vt:variant>
        <vt:i4>58</vt:i4>
      </vt:variant>
    </vt:vector>
  </HeadingPairs>
  <TitlesOfParts>
    <vt:vector size="62" baseType="lpstr">
      <vt:lpstr>Slipstream</vt:lpstr>
      <vt:lpstr>Flow</vt:lpstr>
      <vt:lpstr>1_Flow</vt:lpstr>
      <vt:lpstr>Concourse</vt:lpstr>
      <vt:lpstr>PowerPoint Presentation</vt:lpstr>
      <vt:lpstr>PowerPoint Presentation</vt:lpstr>
      <vt:lpstr>PowerPoint Presentation</vt:lpstr>
      <vt:lpstr>بر اساس گزارش توسعه انسانی که هر ساله توسط سازمان ملل منتشر می گردد:   </vt:lpstr>
      <vt:lpstr>PowerPoint Presentation</vt:lpstr>
      <vt:lpstr>PowerPoint Presentation</vt:lpstr>
      <vt:lpstr>PowerPoint Presentation</vt:lpstr>
      <vt:lpstr>استدلال مالتوس(1834-1723)</vt:lpstr>
      <vt:lpstr>منتقدین نظریه مالتوس</vt:lpstr>
      <vt:lpstr>نظر بکر(برنده نوبل اقتصاد در سال1992)</vt:lpstr>
      <vt:lpstr>برگشتن مالتوس از نظر ابتدایی خود</vt:lpstr>
      <vt:lpstr>PowerPoint Presentation</vt:lpstr>
      <vt:lpstr>رشد اقتصادی</vt:lpstr>
      <vt:lpstr> افزایش جمعیت از نگاه منتقدین</vt:lpstr>
      <vt:lpstr>توزیع منابع گازی در جهان</vt:lpstr>
      <vt:lpstr>توزیع منابع نفتی در جهان</vt:lpstr>
      <vt:lpstr>توزیع منابع فسیلی به تفکیک کشور ها</vt:lpstr>
      <vt:lpstr>PowerPoint Presentation</vt:lpstr>
      <vt:lpstr>تراکم جمعیت در ایران</vt:lpstr>
      <vt:lpstr>تراكم حسابي</vt:lpstr>
      <vt:lpstr>تراكم بيولوژيك(زیستی) جمعيت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افزایش جمعیت از نگاه منتقدین</vt:lpstr>
      <vt:lpstr>PowerPoint Presentation</vt:lpstr>
      <vt:lpstr>منابع کشور پاسخگوی جمعیت در حال رشد؟</vt:lpstr>
      <vt:lpstr>سرانه مصرف آب در ایران، بیش از 3 برابر استاندارد جهانی</vt:lpstr>
      <vt:lpstr>PowerPoint Presentation</vt:lpstr>
      <vt:lpstr> ریشه کنونی بحران اقتصادی غرب چیست؟</vt:lpstr>
      <vt:lpstr>PowerPoint Presentation</vt:lpstr>
      <vt:lpstr>PowerPoint Presentation</vt:lpstr>
      <vt:lpstr>PowerPoint Presentation</vt:lpstr>
      <vt:lpstr>PowerPoint Presentation</vt:lpstr>
      <vt:lpstr>پنجره جمعیتی</vt:lpstr>
      <vt:lpstr>فرصت طلایی برای ایران</vt:lpstr>
      <vt:lpstr>پنجره جمعيت و فرصتها و آثار اقتصادی آن</vt:lpstr>
      <vt:lpstr>PowerPoint Presentation</vt:lpstr>
      <vt:lpstr>نتایج و پیامدهای اقتصادی پنجره جمعیتی</vt:lpstr>
      <vt:lpstr>نتایج و پیامدهای اقتصادی پنجره جمعیتی</vt:lpstr>
      <vt:lpstr>1) افزایش عرضه نیروی کار</vt:lpstr>
      <vt:lpstr>2) کاهش نسبت های وابستگی سنی</vt:lpstr>
      <vt:lpstr>3) چرخه زندگی اقتصادی: نوسانات سنی تولید و مصرف</vt:lpstr>
      <vt:lpstr>نمودار چرخه زندگی اقتصادی آسیایی</vt:lpstr>
      <vt:lpstr>4) افزایش پس اندازها و سرمایه گذاری</vt:lpstr>
      <vt:lpstr>5) کاهش فقر</vt:lpstr>
      <vt:lpstr>PowerPoint Presentation</vt:lpstr>
      <vt:lpstr>PowerPoint Presentation</vt:lpstr>
      <vt:lpstr>PowerPoint Presentation</vt:lpstr>
      <vt:lpstr>آيا سياست‌هاي حمايتي و تشويقي صرفاً اقتصادي به تنهايي کافي است؟</vt:lpstr>
      <vt:lpstr>نتیجه گیری</vt:lpstr>
      <vt:lpstr>با سپاس از حسن توجه شما</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تحولات جمعیتی</dc:title>
  <dc:creator>pouya system</dc:creator>
  <cp:lastModifiedBy>621940</cp:lastModifiedBy>
  <cp:revision>261</cp:revision>
  <dcterms:created xsi:type="dcterms:W3CDTF">2014-05-02T22:02:54Z</dcterms:created>
  <dcterms:modified xsi:type="dcterms:W3CDTF">2014-10-15T09:38:38Z</dcterms:modified>
</cp:coreProperties>
</file>