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4" r:id="rId2"/>
  </p:sldMasterIdLst>
  <p:notesMasterIdLst>
    <p:notesMasterId r:id="rId27"/>
  </p:notesMasterIdLst>
  <p:sldIdLst>
    <p:sldId id="260" r:id="rId3"/>
    <p:sldId id="258" r:id="rId4"/>
    <p:sldId id="256" r:id="rId5"/>
    <p:sldId id="261" r:id="rId6"/>
    <p:sldId id="262" r:id="rId7"/>
    <p:sldId id="263" r:id="rId8"/>
    <p:sldId id="287" r:id="rId9"/>
    <p:sldId id="286" r:id="rId10"/>
    <p:sldId id="275" r:id="rId11"/>
    <p:sldId id="285" r:id="rId12"/>
    <p:sldId id="288" r:id="rId13"/>
    <p:sldId id="274" r:id="rId14"/>
    <p:sldId id="273" r:id="rId15"/>
    <p:sldId id="282" r:id="rId16"/>
    <p:sldId id="276" r:id="rId17"/>
    <p:sldId id="281" r:id="rId18"/>
    <p:sldId id="278" r:id="rId19"/>
    <p:sldId id="283" r:id="rId20"/>
    <p:sldId id="284" r:id="rId21"/>
    <p:sldId id="270" r:id="rId22"/>
    <p:sldId id="267" r:id="rId23"/>
    <p:sldId id="268" r:id="rId24"/>
    <p:sldId id="269" r:id="rId25"/>
    <p:sldId id="280" r:id="rId26"/>
  </p:sldIdLst>
  <p:sldSz cx="12192000" cy="6858000"/>
  <p:notesSz cx="6858000" cy="9144000"/>
  <p:embeddedFontLst>
    <p:embeddedFont>
      <p:font typeface="2  Zar" panose="00000400000000000000" pitchFamily="2" charset="-78"/>
      <p:regular r:id="rId28"/>
      <p:bold r:id="rId29"/>
    </p:embeddedFont>
    <p:embeddedFont>
      <p:font typeface="Calibri" panose="020F0502020204030204" pitchFamily="34" charset="0"/>
      <p:regular r:id="rId30"/>
      <p:bold r:id="rId31"/>
      <p:italic r:id="rId32"/>
      <p:boldItalic r:id="rId33"/>
    </p:embeddedFont>
    <p:embeddedFont>
      <p:font typeface="Sahel" panose="00000400000000000000" pitchFamily="2" charset="-78"/>
      <p:regular r:id="rId34"/>
      <p:bold r:id="rId35"/>
    </p:embeddedFont>
    <p:embeddedFont>
      <p:font typeface="B Shiraz" panose="00000400000000000000" pitchFamily="2" charset="-78"/>
      <p:regular r:id="rId36"/>
      <p:italic r:id="rId37"/>
    </p:embeddedFont>
    <p:embeddedFont>
      <p:font typeface="Calibri Light" panose="020F0302020204030204" pitchFamily="34" charset="0"/>
      <p:regular r:id="rId38"/>
      <p:italic r:id="rId39"/>
    </p:embeddedFont>
    <p:embeddedFont>
      <p:font typeface="2  Bardiya" panose="00000400000000000000" pitchFamily="2" charset="-78"/>
      <p:regular r:id="rId40"/>
      <p:bold r:id="rId41"/>
    </p:embeddedFont>
    <p:embeddedFont>
      <p:font typeface="2  Shadi" panose="00000400000000000000" pitchFamily="2" charset="-78"/>
      <p:regular r:id="rId42"/>
    </p:embeddedFont>
  </p:embeddedFontLst>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4620"/>
    <a:srgbClr val="FFF2CC"/>
    <a:srgbClr val="000846"/>
    <a:srgbClr val="0009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5" autoAdjust="0"/>
    <p:restoredTop sz="75250" autoAdjust="0"/>
  </p:normalViewPr>
  <p:slideViewPr>
    <p:cSldViewPr snapToGrid="0">
      <p:cViewPr varScale="1">
        <p:scale>
          <a:sx n="70" d="100"/>
          <a:sy n="70" d="100"/>
        </p:scale>
        <p:origin x="1014" y="84"/>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82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22.xml"/><Relationship Id="rId3" Type="http://schemas.openxmlformats.org/officeDocument/2006/relationships/slide" Target="slides/slide13.xml"/><Relationship Id="rId7" Type="http://schemas.openxmlformats.org/officeDocument/2006/relationships/slide" Target="slides/slide21.xml"/><Relationship Id="rId2" Type="http://schemas.openxmlformats.org/officeDocument/2006/relationships/slide" Target="slides/slide9.xml"/><Relationship Id="rId1" Type="http://schemas.openxmlformats.org/officeDocument/2006/relationships/slide" Target="slides/slide3.xml"/><Relationship Id="rId6" Type="http://schemas.openxmlformats.org/officeDocument/2006/relationships/slide" Target="slides/slide20.xml"/><Relationship Id="rId5" Type="http://schemas.openxmlformats.org/officeDocument/2006/relationships/slide" Target="slides/slide17.xml"/><Relationship Id="rId10" Type="http://schemas.openxmlformats.org/officeDocument/2006/relationships/slide" Target="slides/slide24.xml"/><Relationship Id="rId4" Type="http://schemas.openxmlformats.org/officeDocument/2006/relationships/slide" Target="slides/slide15.xml"/><Relationship Id="rId9"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13EBAAF6-FBF7-48F2-8C47-D2DB3F752967}" type="datetimeFigureOut">
              <a:rPr lang="fa-IR" smtClean="0"/>
              <a:t>05/28/1443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43339A9D-B960-4F8F-BD1D-5289D56899C0}" type="slidenum">
              <a:rPr lang="fa-IR" smtClean="0"/>
              <a:t>‹#›</a:t>
            </a:fld>
            <a:endParaRPr lang="fa-IR"/>
          </a:p>
        </p:txBody>
      </p:sp>
    </p:spTree>
    <p:extLst>
      <p:ext uri="{BB962C8B-B14F-4D97-AF65-F5344CB8AC3E}">
        <p14:creationId xmlns:p14="http://schemas.microsoft.com/office/powerpoint/2010/main" val="293341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saten.ir/"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3339A9D-B960-4F8F-BD1D-5289D56899C0}" type="slidenum">
              <a:rPr lang="fa-IR" smtClean="0"/>
              <a:t>2</a:t>
            </a:fld>
            <a:endParaRPr lang="fa-IR"/>
          </a:p>
        </p:txBody>
      </p:sp>
    </p:spTree>
    <p:extLst>
      <p:ext uri="{BB962C8B-B14F-4D97-AF65-F5344CB8AC3E}">
        <p14:creationId xmlns:p14="http://schemas.microsoft.com/office/powerpoint/2010/main" val="162464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b="0" i="0" kern="1200" dirty="0" smtClean="0">
                <a:solidFill>
                  <a:schemeClr val="tx1"/>
                </a:solidFill>
                <a:effectLst/>
                <a:latin typeface="+mn-lt"/>
                <a:ea typeface="+mn-ea"/>
                <a:cs typeface="+mn-cs"/>
              </a:rPr>
              <a:t>دکتر </a:t>
            </a:r>
            <a:r>
              <a:rPr lang="fa-IR" sz="1200" b="0" i="0" u="none" strike="noStrike" kern="1200" dirty="0" smtClean="0">
                <a:solidFill>
                  <a:schemeClr val="tx1"/>
                </a:solidFill>
                <a:effectLst/>
                <a:latin typeface="+mn-lt"/>
                <a:ea typeface="+mn-ea"/>
                <a:cs typeface="+mn-cs"/>
                <a:hlinkClick r:id="rId3"/>
              </a:rPr>
              <a:t>حسن قاضی زاده هاشمی</a:t>
            </a:r>
            <a:r>
              <a:rPr lang="fa-IR" sz="1200" b="0" i="0" kern="1200" smtClean="0">
                <a:solidFill>
                  <a:schemeClr val="tx1"/>
                </a:solidFill>
                <a:effectLst/>
                <a:latin typeface="+mn-lt"/>
                <a:ea typeface="+mn-ea"/>
                <a:cs typeface="+mn-cs"/>
              </a:rPr>
              <a:t> گفت</a:t>
            </a:r>
            <a:r>
              <a:rPr lang="fa-IR" sz="1200" b="0" i="0" kern="1200" dirty="0" smtClean="0">
                <a:solidFill>
                  <a:schemeClr val="tx1"/>
                </a:solidFill>
                <a:effectLst/>
                <a:latin typeface="+mn-lt"/>
                <a:ea typeface="+mn-ea"/>
                <a:cs typeface="+mn-cs"/>
              </a:rPr>
              <a:t>: به نظر من بهتر است هر خانواده ایرانی ۳ فرزند داشته باشد، این را به عنوان یک پدر می‌گویم نه به عنوان وزیر بهداشت، یک مسئول و از این حرفها زیرا خود من هم در این مورد مصیب دیده‌ام.</a:t>
            </a:r>
          </a:p>
          <a:p>
            <a:endParaRPr lang="en-US" dirty="0"/>
          </a:p>
        </p:txBody>
      </p:sp>
      <p:sp>
        <p:nvSpPr>
          <p:cNvPr id="4" name="Slide Number Placeholder 3"/>
          <p:cNvSpPr>
            <a:spLocks noGrp="1"/>
          </p:cNvSpPr>
          <p:nvPr>
            <p:ph type="sldNum" sz="quarter" idx="10"/>
          </p:nvPr>
        </p:nvSpPr>
        <p:spPr/>
        <p:txBody>
          <a:bodyPr/>
          <a:lstStyle/>
          <a:p>
            <a:fld id="{43339A9D-B960-4F8F-BD1D-5289D56899C0}" type="slidenum">
              <a:rPr lang="fa-IR" smtClean="0"/>
              <a:t>9</a:t>
            </a:fld>
            <a:endParaRPr lang="fa-IR"/>
          </a:p>
        </p:txBody>
      </p:sp>
    </p:spTree>
    <p:extLst>
      <p:ext uri="{BB962C8B-B14F-4D97-AF65-F5344CB8AC3E}">
        <p14:creationId xmlns:p14="http://schemas.microsoft.com/office/powerpoint/2010/main" val="432869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دعهم یلعب</a:t>
            </a:r>
            <a:endParaRPr lang="en-US" dirty="0"/>
          </a:p>
        </p:txBody>
      </p:sp>
      <p:sp>
        <p:nvSpPr>
          <p:cNvPr id="4" name="Slide Number Placeholder 3"/>
          <p:cNvSpPr>
            <a:spLocks noGrp="1"/>
          </p:cNvSpPr>
          <p:nvPr>
            <p:ph type="sldNum" sz="quarter" idx="10"/>
          </p:nvPr>
        </p:nvSpPr>
        <p:spPr/>
        <p:txBody>
          <a:bodyPr/>
          <a:lstStyle/>
          <a:p>
            <a:fld id="{43339A9D-B960-4F8F-BD1D-5289D56899C0}" type="slidenum">
              <a:rPr lang="fa-IR" smtClean="0"/>
              <a:t>14</a:t>
            </a:fld>
            <a:endParaRPr lang="fa-IR"/>
          </a:p>
        </p:txBody>
      </p:sp>
    </p:spTree>
    <p:extLst>
      <p:ext uri="{BB962C8B-B14F-4D97-AF65-F5344CB8AC3E}">
        <p14:creationId xmlns:p14="http://schemas.microsoft.com/office/powerpoint/2010/main" val="216026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farzande tanh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fa-IR" dirty="0" smtClean="0"/>
              <a:t>عنوان صفحه</a:t>
            </a:r>
            <a:endParaRPr lang="fa-IR" dirty="0"/>
          </a:p>
        </p:txBody>
      </p:sp>
      <p:sp>
        <p:nvSpPr>
          <p:cNvPr id="3" name="Slide Number Placeholder 2"/>
          <p:cNvSpPr>
            <a:spLocks noGrp="1"/>
          </p:cNvSpPr>
          <p:nvPr>
            <p:ph type="sldNum" sz="quarter" idx="10"/>
          </p:nvPr>
        </p:nvSpPr>
        <p:spPr/>
        <p:txBody>
          <a:bodyPr/>
          <a:lstStyle/>
          <a:p>
            <a:fld id="{C4B52D9B-CD68-4450-B5EF-783CC1ED334F}" type="slidenum">
              <a:rPr lang="fa-IR" smtClean="0"/>
              <a:t>‹#›</a:t>
            </a:fld>
            <a:endParaRPr lang="fa-IR"/>
          </a:p>
        </p:txBody>
      </p:sp>
      <p:sp>
        <p:nvSpPr>
          <p:cNvPr id="5" name="Text Placeholder 4"/>
          <p:cNvSpPr>
            <a:spLocks noGrp="1"/>
          </p:cNvSpPr>
          <p:nvPr>
            <p:ph type="body" sz="quarter" idx="11" hasCustomPrompt="1"/>
          </p:nvPr>
        </p:nvSpPr>
        <p:spPr>
          <a:xfrm>
            <a:off x="742122" y="1551194"/>
            <a:ext cx="10906953" cy="4805156"/>
          </a:xfrm>
        </p:spPr>
        <p:txBody>
          <a:bodyPr anchor="t"/>
          <a:lstStyle>
            <a:lvl1pPr>
              <a:lnSpc>
                <a:spcPct val="150000"/>
              </a:lnSpc>
              <a:defRPr b="1" baseline="0">
                <a:latin typeface="Sahel" panose="020B0603030804020204" pitchFamily="34" charset="-78"/>
                <a:cs typeface="Sahel" panose="020B0603030804020204" pitchFamily="34" charset="-78"/>
              </a:defRPr>
            </a:lvl1pPr>
            <a:lvl2pPr>
              <a:lnSpc>
                <a:spcPct val="150000"/>
              </a:lnSpc>
              <a:defRPr>
                <a:latin typeface="Sahel" panose="020B0603030804020204" pitchFamily="34" charset="-78"/>
                <a:cs typeface="Sahel" panose="020B0603030804020204" pitchFamily="34" charset="-78"/>
              </a:defRPr>
            </a:lvl2pPr>
            <a:lvl3pPr>
              <a:lnSpc>
                <a:spcPct val="150000"/>
              </a:lnSpc>
              <a:defRPr>
                <a:latin typeface="Sahel" panose="020B0603030804020204" pitchFamily="34" charset="-78"/>
                <a:cs typeface="Sahel" panose="020B0603030804020204" pitchFamily="34" charset="-78"/>
              </a:defRPr>
            </a:lvl3pPr>
            <a:lvl4pPr>
              <a:lnSpc>
                <a:spcPct val="150000"/>
              </a:lnSpc>
              <a:defRPr>
                <a:latin typeface="Sahel" panose="020B0603030804020204" pitchFamily="34" charset="-78"/>
                <a:cs typeface="Sahel" panose="020B0603030804020204" pitchFamily="34" charset="-78"/>
              </a:defRPr>
            </a:lvl4pPr>
            <a:lvl5pPr>
              <a:lnSpc>
                <a:spcPct val="150000"/>
              </a:lnSpc>
              <a:defRPr>
                <a:latin typeface="Sahel" panose="020B0603030804020204" pitchFamily="34" charset="-78"/>
                <a:cs typeface="Sahel" panose="020B0603030804020204" pitchFamily="34" charset="-78"/>
              </a:defRPr>
            </a:lvl5pPr>
          </a:lstStyle>
          <a:p>
            <a:pPr lvl="0"/>
            <a:r>
              <a:rPr lang="fa-IR" dirty="0" smtClean="0"/>
              <a:t>متن اصلی</a:t>
            </a:r>
            <a:endParaRPr lang="en-US" dirty="0" smtClean="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Tree>
    <p:extLst>
      <p:ext uri="{BB962C8B-B14F-4D97-AF65-F5344CB8AC3E}">
        <p14:creationId xmlns:p14="http://schemas.microsoft.com/office/powerpoint/2010/main" val="1842282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B3DC9C-2343-478B-A59C-36D25FAEDD14}" type="datetimeFigureOut">
              <a:rPr lang="fa-IR" smtClean="0"/>
              <a:t>05/28/1443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675338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0B3DC9C-2343-478B-A59C-36D25FAEDD14}" type="datetimeFigureOut">
              <a:rPr lang="fa-IR" smtClean="0"/>
              <a:t>05/28/1443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3002289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0B3DC9C-2343-478B-A59C-36D25FAEDD14}" type="datetimeFigureOut">
              <a:rPr lang="fa-IR" smtClean="0"/>
              <a:t>05/28/1443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2211963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60B3DC9C-2343-478B-A59C-36D25FAEDD14}" type="datetimeFigureOut">
              <a:rPr lang="fa-IR" smtClean="0"/>
              <a:t>05/28/1443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170051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0B3DC9C-2343-478B-A59C-36D25FAEDD14}" type="datetimeFigureOut">
              <a:rPr lang="fa-IR" smtClean="0"/>
              <a:t>05/28/1443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543471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B3DC9C-2343-478B-A59C-36D25FAEDD14}" type="datetimeFigureOut">
              <a:rPr lang="fa-IR" smtClean="0"/>
              <a:t>05/28/1443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996830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60B3DC9C-2343-478B-A59C-36D25FAEDD14}" type="datetimeFigureOut">
              <a:rPr lang="fa-IR" smtClean="0"/>
              <a:t>05/28/1443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4056699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60B3DC9C-2343-478B-A59C-36D25FAEDD14}" type="datetimeFigureOut">
              <a:rPr lang="fa-IR" smtClean="0"/>
              <a:t>05/28/1443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494643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60B3DC9C-2343-478B-A59C-36D25FAEDD14}" type="datetimeFigureOut">
              <a:rPr lang="fa-IR" smtClean="0"/>
              <a:t>05/28/1443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1619594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3DC9C-2343-478B-A59C-36D25FAEDD14}" type="datetimeFigureOut">
              <a:rPr lang="fa-IR" smtClean="0"/>
              <a:t>05/28/1443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454502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B3DC9C-2343-478B-A59C-36D25FAEDD14}" type="datetimeFigureOut">
              <a:rPr lang="fa-IR" smtClean="0"/>
              <a:t>05/28/1443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3BC3F23-2841-4C2D-A562-4F55D60457AC}" type="slidenum">
              <a:rPr lang="fa-IR" smtClean="0"/>
              <a:t>‹#›</a:t>
            </a:fld>
            <a:endParaRPr lang="fa-IR"/>
          </a:p>
        </p:txBody>
      </p:sp>
    </p:spTree>
    <p:extLst>
      <p:ext uri="{BB962C8B-B14F-4D97-AF65-F5344CB8AC3E}">
        <p14:creationId xmlns:p14="http://schemas.microsoft.com/office/powerpoint/2010/main" val="3496051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a:xfrm>
            <a:off x="384312" y="381138"/>
            <a:ext cx="11648661" cy="6191940"/>
          </a:xfrm>
          <a:prstGeom prst="roundRect">
            <a:avLst>
              <a:gd name="adj" fmla="val 5584"/>
            </a:avLst>
          </a:prstGeom>
          <a:noFill/>
          <a:ln w="76200">
            <a:solidFill>
              <a:srgbClr val="8F462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5"/>
          <p:cNvSpPr>
            <a:spLocks noGrp="1"/>
          </p:cNvSpPr>
          <p:nvPr>
            <p:ph type="sldNum" sz="quarter" idx="4"/>
          </p:nvPr>
        </p:nvSpPr>
        <p:spPr>
          <a:xfrm>
            <a:off x="8610600" y="6356350"/>
            <a:ext cx="2743200" cy="365125"/>
          </a:xfrm>
          <a:prstGeom prst="rect">
            <a:avLst/>
          </a:prstGeom>
        </p:spPr>
        <p:txBody>
          <a:bodyPr/>
          <a:lstStyle/>
          <a:p>
            <a:fld id="{C4B52D9B-CD68-4450-B5EF-783CC1ED334F}" type="slidenum">
              <a:rPr lang="fa-IR" smtClean="0"/>
              <a:t>‹#›</a:t>
            </a:fld>
            <a:endParaRPr lang="fa-IR"/>
          </a:p>
        </p:txBody>
      </p:sp>
      <p:sp>
        <p:nvSpPr>
          <p:cNvPr id="11" name="Rectangle 10"/>
          <p:cNvSpPr/>
          <p:nvPr/>
        </p:nvSpPr>
        <p:spPr>
          <a:xfrm>
            <a:off x="8852452" y="-1"/>
            <a:ext cx="3260035" cy="1289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ounded Rectangle 11"/>
          <p:cNvSpPr/>
          <p:nvPr/>
        </p:nvSpPr>
        <p:spPr>
          <a:xfrm>
            <a:off x="8342243" y="569913"/>
            <a:ext cx="3690730" cy="2232439"/>
          </a:xfrm>
          <a:prstGeom prst="roundRect">
            <a:avLst>
              <a:gd name="adj" fmla="val 5584"/>
            </a:avLst>
          </a:prstGeom>
          <a:noFill/>
          <a:ln w="76200">
            <a:solidFill>
              <a:srgbClr val="8F462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7328452" y="482145"/>
            <a:ext cx="4386470" cy="637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7407966" y="1087093"/>
            <a:ext cx="4572000" cy="21066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7970" y="-159564"/>
            <a:ext cx="3066222" cy="1432450"/>
          </a:xfrm>
          <a:prstGeom prst="rect">
            <a:avLst/>
          </a:prstGeom>
        </p:spPr>
      </p:pic>
      <p:sp>
        <p:nvSpPr>
          <p:cNvPr id="16" name="Content Placeholder 4"/>
          <p:cNvSpPr txBox="1">
            <a:spLocks/>
          </p:cNvSpPr>
          <p:nvPr userDrawn="1"/>
        </p:nvSpPr>
        <p:spPr>
          <a:xfrm>
            <a:off x="642256" y="1485250"/>
            <a:ext cx="11191935" cy="4871099"/>
          </a:xfrm>
          <a:prstGeom prst="rect">
            <a:avLst/>
          </a:prstGeom>
          <a:solidFill>
            <a:srgbClr val="EBECED"/>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50000"/>
              </a:lnSpc>
              <a:buFont typeface="Arial" panose="020B0604020202020204" pitchFamily="34" charset="0"/>
              <a:buNone/>
            </a:pPr>
            <a:endParaRPr lang="fa-IR" sz="3200" b="1" dirty="0">
              <a:solidFill>
                <a:srgbClr val="8F4620"/>
              </a:solidFill>
              <a:cs typeface="2  Bardiya" panose="00000400000000000000" pitchFamily="2" charset="-78"/>
            </a:endParaRPr>
          </a:p>
        </p:txBody>
      </p:sp>
      <p:sp>
        <p:nvSpPr>
          <p:cNvPr id="17" name="Title 2"/>
          <p:cNvSpPr txBox="1">
            <a:spLocks/>
          </p:cNvSpPr>
          <p:nvPr userDrawn="1"/>
        </p:nvSpPr>
        <p:spPr>
          <a:xfrm>
            <a:off x="605118" y="535933"/>
            <a:ext cx="8162852" cy="790741"/>
          </a:xfrm>
          <a:prstGeom prst="rect">
            <a:avLst/>
          </a:prstGeom>
          <a:solidFill>
            <a:schemeClr val="accent4">
              <a:lumMod val="20000"/>
              <a:lumOff val="80000"/>
            </a:schemeClr>
          </a:solidFill>
        </p:spPr>
        <p:txBody>
          <a:bodyPr/>
          <a:lstStyle>
            <a:lvl1pPr algn="ctr" defTabSz="914400" rtl="1" eaLnBrk="1" latinLnBrk="0" hangingPunct="1">
              <a:lnSpc>
                <a:spcPct val="90000"/>
              </a:lnSpc>
              <a:spcBef>
                <a:spcPct val="0"/>
              </a:spcBef>
              <a:buNone/>
              <a:defRPr sz="4400" kern="1200">
                <a:solidFill>
                  <a:srgbClr val="8F4620"/>
                </a:solidFill>
                <a:latin typeface="+mj-lt"/>
                <a:ea typeface="+mj-ea"/>
                <a:cs typeface="2  Shadi" panose="00000400000000000000" pitchFamily="2" charset="-78"/>
              </a:defRPr>
            </a:lvl1pPr>
          </a:lstStyle>
          <a:p>
            <a:endParaRPr lang="fa-IR" dirty="0"/>
          </a:p>
        </p:txBody>
      </p:sp>
      <p:sp>
        <p:nvSpPr>
          <p:cNvPr id="18" name="Title Placeholder 17"/>
          <p:cNvSpPr>
            <a:spLocks noGrp="1"/>
          </p:cNvSpPr>
          <p:nvPr>
            <p:ph type="title"/>
          </p:nvPr>
        </p:nvSpPr>
        <p:spPr>
          <a:xfrm>
            <a:off x="642256" y="535933"/>
            <a:ext cx="8125714" cy="790741"/>
          </a:xfrm>
          <a:prstGeom prst="rect">
            <a:avLst/>
          </a:prstGeom>
        </p:spPr>
        <p:txBody>
          <a:bodyPr vert="horz" lIns="91440" tIns="45720" rIns="91440" bIns="45720" rtlCol="0" anchor="ctr">
            <a:normAutofit/>
          </a:bodyPr>
          <a:lstStyle/>
          <a:p>
            <a:r>
              <a:rPr lang="fa-IR" dirty="0" smtClean="0"/>
              <a:t>عنوان صفحه</a:t>
            </a:r>
            <a:endParaRPr lang="fa-IR" dirty="0"/>
          </a:p>
        </p:txBody>
      </p:sp>
      <p:sp>
        <p:nvSpPr>
          <p:cNvPr id="19" name="Text Placeholder 18"/>
          <p:cNvSpPr>
            <a:spLocks noGrp="1"/>
          </p:cNvSpPr>
          <p:nvPr>
            <p:ph type="body" idx="1"/>
          </p:nvPr>
        </p:nvSpPr>
        <p:spPr>
          <a:xfrm>
            <a:off x="642255" y="1500327"/>
            <a:ext cx="11191935" cy="4856022"/>
          </a:xfrm>
          <a:prstGeom prst="rect">
            <a:avLst/>
          </a:prstGeom>
        </p:spPr>
        <p:txBody>
          <a:bodyPr vert="horz" lIns="91440" tIns="45720" rIns="91440" bIns="45720" rtlCol="0">
            <a:normAutofit/>
          </a:bodyPr>
          <a:lstStyle/>
          <a:p>
            <a:pPr lvl="0"/>
            <a:r>
              <a:rPr lang="fa-IR" dirty="0" smtClean="0"/>
              <a:t>متن صفحه</a:t>
            </a:r>
            <a:endParaRPr lang="en-US" dirty="0" smtClean="0"/>
          </a:p>
          <a:p>
            <a:pPr lvl="1"/>
            <a:r>
              <a:rPr lang="fa-IR" dirty="0" smtClean="0"/>
              <a:t>متن دو</a:t>
            </a:r>
            <a:endParaRPr lang="en-US" dirty="0" smtClean="0"/>
          </a:p>
          <a:p>
            <a:pPr lvl="2"/>
            <a:r>
              <a:rPr lang="fa-IR" dirty="0" smtClean="0"/>
              <a:t>متن سه</a:t>
            </a:r>
            <a:endParaRPr lang="en-US" dirty="0" smtClean="0"/>
          </a:p>
          <a:p>
            <a:pPr lvl="3"/>
            <a:r>
              <a:rPr lang="fa-IR" dirty="0" smtClean="0"/>
              <a:t>متن جهار</a:t>
            </a:r>
            <a:endParaRPr lang="en-US" dirty="0" smtClean="0"/>
          </a:p>
          <a:p>
            <a:pPr lvl="4"/>
            <a:r>
              <a:rPr lang="fa-IR" dirty="0" smtClean="0"/>
              <a:t>متن پنج</a:t>
            </a:r>
            <a:endParaRPr lang="fa-IR" dirty="0"/>
          </a:p>
        </p:txBody>
      </p:sp>
    </p:spTree>
    <p:extLst>
      <p:ext uri="{BB962C8B-B14F-4D97-AF65-F5344CB8AC3E}">
        <p14:creationId xmlns:p14="http://schemas.microsoft.com/office/powerpoint/2010/main" val="1144441135"/>
      </p:ext>
    </p:extLst>
  </p:cSld>
  <p:clrMap bg1="lt1" tx1="dk1" bg2="lt2" tx2="dk2" accent1="accent1" accent2="accent2" accent3="accent3" accent4="accent4" accent5="accent5" accent6="accent6" hlink="hlink" folHlink="folHlink"/>
  <p:sldLayoutIdLst>
    <p:sldLayoutId id="2147483653" r:id="rId1"/>
  </p:sldLayoutIdLst>
  <p:txStyles>
    <p:title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baseline="0">
          <a:solidFill>
            <a:srgbClr val="8F4620"/>
          </a:solidFill>
          <a:latin typeface="+mn-lt"/>
          <a:ea typeface="+mn-ea"/>
          <a:cs typeface="2  Bardiya" panose="00000400000000000000" pitchFamily="2" charset="-78"/>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baseline="0">
          <a:solidFill>
            <a:srgbClr val="8F4620"/>
          </a:solidFill>
          <a:latin typeface="+mn-lt"/>
          <a:ea typeface="+mn-ea"/>
          <a:cs typeface="2  Bardiya" panose="00000400000000000000" pitchFamily="2" charset="-78"/>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baseline="0">
          <a:solidFill>
            <a:srgbClr val="8F4620"/>
          </a:solidFill>
          <a:latin typeface="+mn-lt"/>
          <a:ea typeface="+mn-ea"/>
          <a:cs typeface="2  Bardiya" panose="00000400000000000000" pitchFamily="2" charset="-78"/>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baseline="0">
          <a:solidFill>
            <a:srgbClr val="8F4620"/>
          </a:solidFill>
          <a:latin typeface="+mn-lt"/>
          <a:ea typeface="+mn-ea"/>
          <a:cs typeface="2  Bardiya" panose="00000400000000000000" pitchFamily="2" charset="-78"/>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baseline="0">
          <a:solidFill>
            <a:srgbClr val="8F4620"/>
          </a:solidFill>
          <a:latin typeface="+mn-lt"/>
          <a:ea typeface="+mn-ea"/>
          <a:cs typeface="2  Bardiya" panose="00000400000000000000" pitchFamily="2" charset="-78"/>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B3DC9C-2343-478B-A59C-36D25FAEDD14}" type="datetimeFigureOut">
              <a:rPr lang="fa-IR" smtClean="0"/>
              <a:t>05/28/1443</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3F23-2841-4C2D-A562-4F55D60457AC}" type="slidenum">
              <a:rPr lang="fa-IR" smtClean="0"/>
              <a:t>‹#›</a:t>
            </a:fld>
            <a:endParaRPr lang="fa-IR"/>
          </a:p>
        </p:txBody>
      </p:sp>
      <p:sp>
        <p:nvSpPr>
          <p:cNvPr id="7" name="Content Placeholder 4"/>
          <p:cNvSpPr txBox="1">
            <a:spLocks/>
          </p:cNvSpPr>
          <p:nvPr userDrawn="1"/>
        </p:nvSpPr>
        <p:spPr>
          <a:xfrm>
            <a:off x="0" y="0"/>
            <a:ext cx="12192000" cy="6858000"/>
          </a:xfrm>
          <a:prstGeom prst="rect">
            <a:avLst/>
          </a:prstGeom>
          <a:solidFill>
            <a:srgbClr val="EBECED"/>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lnSpc>
                <a:spcPct val="150000"/>
              </a:lnSpc>
              <a:buFont typeface="Arial" panose="020B0604020202020204" pitchFamily="34" charset="0"/>
              <a:buNone/>
            </a:pPr>
            <a:endParaRPr lang="fa-IR" sz="3200" b="1" dirty="0">
              <a:solidFill>
                <a:srgbClr val="8F4620"/>
              </a:solidFill>
              <a:cs typeface="2  Bardiya" panose="00000400000000000000" pitchFamily="2" charset="-78"/>
            </a:endParaRPr>
          </a:p>
        </p:txBody>
      </p:sp>
    </p:spTree>
    <p:extLst>
      <p:ext uri="{BB962C8B-B14F-4D97-AF65-F5344CB8AC3E}">
        <p14:creationId xmlns:p14="http://schemas.microsoft.com/office/powerpoint/2010/main" val="26108471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0846"/>
        </a:solidFill>
        <a:effectLst/>
      </p:bgPr>
    </p:bg>
    <p:spTree>
      <p:nvGrpSpPr>
        <p:cNvPr id="1" name=""/>
        <p:cNvGrpSpPr/>
        <p:nvPr/>
      </p:nvGrpSpPr>
      <p:grpSpPr>
        <a:xfrm>
          <a:off x="0" y="0"/>
          <a:ext cx="0" cy="0"/>
          <a:chOff x="0" y="0"/>
          <a:chExt cx="0" cy="0"/>
        </a:xfrm>
      </p:grpSpPr>
      <p:pic>
        <p:nvPicPr>
          <p:cNvPr id="5" name="6abd95c51a1e562896dc17afeca6b7c433260315-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45977" y="0"/>
            <a:ext cx="8136007" cy="7373257"/>
          </a:xfrm>
          <a:prstGeom prst="rect">
            <a:avLst/>
          </a:prstGeom>
        </p:spPr>
      </p:pic>
    </p:spTree>
    <p:extLst>
      <p:ext uri="{BB962C8B-B14F-4D97-AF65-F5344CB8AC3E}">
        <p14:creationId xmlns:p14="http://schemas.microsoft.com/office/powerpoint/2010/main" val="6218624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974" y="3205099"/>
            <a:ext cx="5015594" cy="3526889"/>
          </a:xfrm>
          <a:prstGeom prst="rect">
            <a:avLst/>
          </a:prstGeom>
        </p:spPr>
      </p:pic>
      <p:sp>
        <p:nvSpPr>
          <p:cNvPr id="5" name="Diamond 4"/>
          <p:cNvSpPr/>
          <p:nvPr/>
        </p:nvSpPr>
        <p:spPr>
          <a:xfrm>
            <a:off x="6814464" y="1732875"/>
            <a:ext cx="4392376" cy="4392376"/>
          </a:xfrm>
          <a:prstGeom prst="diamond">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6" name="Group 5"/>
          <p:cNvGrpSpPr/>
          <p:nvPr/>
        </p:nvGrpSpPr>
        <p:grpSpPr>
          <a:xfrm>
            <a:off x="7231739" y="2150150"/>
            <a:ext cx="1713026" cy="1713026"/>
            <a:chOff x="862687" y="417275"/>
            <a:chExt cx="1713026" cy="1713026"/>
          </a:xfrm>
        </p:grpSpPr>
        <p:sp>
          <p:nvSpPr>
            <p:cNvPr id="7" name="Rounded Rectangle 6"/>
            <p:cNvSpPr/>
            <p:nvPr/>
          </p:nvSpPr>
          <p:spPr>
            <a:xfrm>
              <a:off x="862687"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8" name="Rounded Rectangle 5"/>
            <p:cNvSpPr txBox="1"/>
            <p:nvPr/>
          </p:nvSpPr>
          <p:spPr>
            <a:xfrm>
              <a:off x="946310"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sz="2800" dirty="0" smtClean="0"/>
                <a:t>نگرانی‌ و استرس</a:t>
              </a:r>
              <a:endParaRPr lang="en-US" sz="2800" dirty="0"/>
            </a:p>
          </p:txBody>
        </p:sp>
      </p:grpSp>
      <p:grpSp>
        <p:nvGrpSpPr>
          <p:cNvPr id="9" name="Group 8"/>
          <p:cNvGrpSpPr/>
          <p:nvPr/>
        </p:nvGrpSpPr>
        <p:grpSpPr>
          <a:xfrm>
            <a:off x="9076537" y="2150150"/>
            <a:ext cx="1713026" cy="1713026"/>
            <a:chOff x="2707485" y="417275"/>
            <a:chExt cx="1713026" cy="1713026"/>
          </a:xfrm>
        </p:grpSpPr>
        <p:sp>
          <p:nvSpPr>
            <p:cNvPr id="10" name="Rounded Rectangle 9"/>
            <p:cNvSpPr/>
            <p:nvPr/>
          </p:nvSpPr>
          <p:spPr>
            <a:xfrm>
              <a:off x="2707485"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2451115"/>
                <a:satOff val="-3409"/>
                <a:lumOff val="-1307"/>
                <a:alphaOff val="0"/>
              </a:schemeClr>
            </a:effectRef>
            <a:fontRef idx="minor">
              <a:schemeClr val="lt1"/>
            </a:fontRef>
          </p:style>
        </p:sp>
        <p:sp>
          <p:nvSpPr>
            <p:cNvPr id="11" name="Rounded Rectangle 7"/>
            <p:cNvSpPr txBox="1"/>
            <p:nvPr/>
          </p:nvSpPr>
          <p:spPr>
            <a:xfrm>
              <a:off x="2791108"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sz="2400" dirty="0"/>
                <a:t>وقت‌گذاری زیاد</a:t>
              </a:r>
              <a:endParaRPr lang="en-US" sz="2400" dirty="0"/>
            </a:p>
          </p:txBody>
        </p:sp>
      </p:grpSp>
      <p:grpSp>
        <p:nvGrpSpPr>
          <p:cNvPr id="12" name="Group 11"/>
          <p:cNvGrpSpPr/>
          <p:nvPr/>
        </p:nvGrpSpPr>
        <p:grpSpPr>
          <a:xfrm>
            <a:off x="9076537" y="3994948"/>
            <a:ext cx="1713026" cy="1713026"/>
            <a:chOff x="2707485" y="2262073"/>
            <a:chExt cx="1713026" cy="1713026"/>
          </a:xfrm>
        </p:grpSpPr>
        <p:sp>
          <p:nvSpPr>
            <p:cNvPr id="13" name="Rounded Rectangle 12"/>
            <p:cNvSpPr/>
            <p:nvPr/>
          </p:nvSpPr>
          <p:spPr>
            <a:xfrm>
              <a:off x="2707485"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4" name="Rounded Rectangle 11"/>
            <p:cNvSpPr txBox="1"/>
            <p:nvPr/>
          </p:nvSpPr>
          <p:spPr>
            <a:xfrm>
              <a:off x="2791108"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2400" b="1" dirty="0">
                  <a:solidFill>
                    <a:schemeClr val="bg1"/>
                  </a:solidFill>
                  <a:latin typeface="Sahel" panose="020B0603030804020204" pitchFamily="34" charset="-78"/>
                  <a:cs typeface="B Shiraz" panose="00000400000000000000" pitchFamily="2" charset="-78"/>
                </a:rPr>
                <a:t>سندروم آشیانه خالی</a:t>
              </a:r>
              <a:endParaRPr lang="en-US" sz="2400" b="1" dirty="0">
                <a:solidFill>
                  <a:schemeClr val="bg1"/>
                </a:solidFill>
                <a:latin typeface="Sahel" panose="020B0603030804020204" pitchFamily="34" charset="-78"/>
                <a:cs typeface="B Shiraz" panose="00000400000000000000" pitchFamily="2" charset="-78"/>
              </a:endParaRPr>
            </a:p>
          </p:txBody>
        </p:sp>
      </p:grpSp>
      <p:grpSp>
        <p:nvGrpSpPr>
          <p:cNvPr id="15" name="Group 14"/>
          <p:cNvGrpSpPr/>
          <p:nvPr/>
        </p:nvGrpSpPr>
        <p:grpSpPr>
          <a:xfrm>
            <a:off x="7231739" y="3994948"/>
            <a:ext cx="1713026" cy="1713026"/>
            <a:chOff x="862687" y="2262073"/>
            <a:chExt cx="1713026" cy="1713026"/>
          </a:xfrm>
        </p:grpSpPr>
        <p:sp>
          <p:nvSpPr>
            <p:cNvPr id="16" name="Rounded Rectangle 15"/>
            <p:cNvSpPr/>
            <p:nvPr/>
          </p:nvSpPr>
          <p:spPr>
            <a:xfrm>
              <a:off x="862687"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4902230"/>
                <a:satOff val="-6819"/>
                <a:lumOff val="-2615"/>
                <a:alphaOff val="0"/>
              </a:schemeClr>
            </a:effectRef>
            <a:fontRef idx="minor">
              <a:schemeClr val="lt1"/>
            </a:fontRef>
          </p:style>
        </p:sp>
        <p:sp>
          <p:nvSpPr>
            <p:cNvPr id="17" name="Rounded Rectangle 9"/>
            <p:cNvSpPr txBox="1"/>
            <p:nvPr/>
          </p:nvSpPr>
          <p:spPr>
            <a:xfrm>
              <a:off x="946310"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defPPr>
                <a:defRPr lang="fa-IR"/>
              </a:defPPr>
              <a:lvl1pPr lvl="0" algn="ctr" defTabSz="800100">
                <a:lnSpc>
                  <a:spcPct val="90000"/>
                </a:lnSpc>
                <a:spcBef>
                  <a:spcPct val="0"/>
                </a:spcBef>
                <a:spcAft>
                  <a:spcPct val="35000"/>
                </a:spcAft>
                <a:defRPr sz="2400" b="1">
                  <a:solidFill>
                    <a:schemeClr val="bg1"/>
                  </a:solidFill>
                  <a:latin typeface="Sahel" panose="020B0603030804020204" pitchFamily="34" charset="-78"/>
                  <a:cs typeface="B Shiraz" panose="00000400000000000000" pitchFamily="2" charset="-78"/>
                </a:defRPr>
              </a:lvl1pPr>
            </a:lstStyle>
            <a:p>
              <a:r>
                <a:rPr lang="fa-IR" dirty="0"/>
                <a:t>فرزند سالاری</a:t>
              </a:r>
              <a:endParaRPr lang="en-US" dirty="0"/>
            </a:p>
          </p:txBody>
        </p:sp>
      </p:grpSp>
      <p:sp>
        <p:nvSpPr>
          <p:cNvPr id="3" name="Text Placeholder 2"/>
          <p:cNvSpPr>
            <a:spLocks noGrp="1"/>
          </p:cNvSpPr>
          <p:nvPr>
            <p:ph type="body" sz="quarter" idx="11"/>
          </p:nvPr>
        </p:nvSpPr>
        <p:spPr>
          <a:xfrm>
            <a:off x="781051" y="1676243"/>
            <a:ext cx="6450688" cy="3292300"/>
          </a:xfrm>
        </p:spPr>
        <p:txBody>
          <a:bodyPr vert="horz" lIns="91440" tIns="45720" rIns="91440" bIns="45720" rtlCol="0" anchor="t">
            <a:normAutofit/>
          </a:bodyPr>
          <a:lstStyle/>
          <a:p>
            <a:pPr marL="0" indent="0" algn="just">
              <a:lnSpc>
                <a:spcPct val="100000"/>
              </a:lnSpc>
              <a:buNone/>
            </a:pPr>
            <a:r>
              <a:rPr lang="fa-IR" b="0" dirty="0" smtClean="0">
                <a:cs typeface="B Shiraz" panose="00000400000000000000" pitchFamily="2" charset="-78"/>
              </a:rPr>
              <a:t>بیش </a:t>
            </a:r>
            <a:r>
              <a:rPr lang="fa-IR" b="0" dirty="0">
                <a:cs typeface="B Shiraz" panose="00000400000000000000" pitchFamily="2" charset="-78"/>
              </a:rPr>
              <a:t>از حد به خواسته‌های فرزند توجه می‌شود</a:t>
            </a:r>
            <a:r>
              <a:rPr lang="fa-IR" b="0" dirty="0" smtClean="0">
                <a:cs typeface="B Shiraz" panose="00000400000000000000" pitchFamily="2" charset="-78"/>
              </a:rPr>
              <a:t>.</a:t>
            </a:r>
          </a:p>
          <a:p>
            <a:pPr marL="0" indent="0" algn="just">
              <a:lnSpc>
                <a:spcPct val="100000"/>
              </a:lnSpc>
              <a:buNone/>
            </a:pPr>
            <a:r>
              <a:rPr lang="fa-IR" b="0" dirty="0" smtClean="0">
                <a:cs typeface="B Shiraz" panose="00000400000000000000" pitchFamily="2" charset="-78"/>
              </a:rPr>
              <a:t>توجه </a:t>
            </a:r>
            <a:r>
              <a:rPr lang="fa-IR" b="0" dirty="0">
                <a:cs typeface="B Shiraz" panose="00000400000000000000" pitchFamily="2" charset="-78"/>
              </a:rPr>
              <a:t>بیش از حد والدین و قرار دادن فرزند در کانون توجهات، منجر به حاکمیت فرزند بر خانواده و فرزند سالاری می‌شود. </a:t>
            </a:r>
          </a:p>
        </p:txBody>
      </p:sp>
      <p:sp>
        <p:nvSpPr>
          <p:cNvPr id="19" name="Title 1"/>
          <p:cNvSpPr>
            <a:spLocks noGrp="1"/>
          </p:cNvSpPr>
          <p:nvPr>
            <p:ph type="title"/>
          </p:nvPr>
        </p:nvSpPr>
        <p:spPr>
          <a:xfrm>
            <a:off x="642256" y="535933"/>
            <a:ext cx="8125714" cy="790741"/>
          </a:xfrm>
        </p:spPr>
        <p:txBody>
          <a:bodyPr/>
          <a:lstStyle/>
          <a:p>
            <a:r>
              <a:rPr lang="fa-IR" dirty="0" smtClean="0"/>
              <a:t>والدین</a:t>
            </a:r>
            <a:endParaRPr lang="fa-IR" dirty="0"/>
          </a:p>
        </p:txBody>
      </p:sp>
    </p:spTree>
    <p:extLst>
      <p:ext uri="{BB962C8B-B14F-4D97-AF65-F5344CB8AC3E}">
        <p14:creationId xmlns:p14="http://schemas.microsoft.com/office/powerpoint/2010/main" val="379915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فرزندان</a:t>
            </a:r>
            <a:endParaRPr lang="fa-IR" dirty="0"/>
          </a:p>
        </p:txBody>
      </p:sp>
      <p:sp>
        <p:nvSpPr>
          <p:cNvPr id="3" name="Text Placeholder 2"/>
          <p:cNvSpPr>
            <a:spLocks noGrp="1"/>
          </p:cNvSpPr>
          <p:nvPr>
            <p:ph type="body" sz="quarter" idx="11"/>
          </p:nvPr>
        </p:nvSpPr>
        <p:spPr>
          <a:xfrm>
            <a:off x="6743700" y="2100943"/>
            <a:ext cx="4729163" cy="3276600"/>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اگر می‌دانستیم تک‌فرزندی چه آسیب‌هایی به زندگی امروز و فردای فرزندانمان می‌زند، هیچ گاه آنان را از نعمت داشتن برادر و خواهر محروم نمی‌کردیم.</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56" y="1479754"/>
            <a:ext cx="5329919" cy="4860886"/>
          </a:xfrm>
          <a:prstGeom prst="rect">
            <a:avLst/>
          </a:prstGeom>
        </p:spPr>
      </p:pic>
    </p:spTree>
    <p:extLst>
      <p:ext uri="{BB962C8B-B14F-4D97-AF65-F5344CB8AC3E}">
        <p14:creationId xmlns:p14="http://schemas.microsoft.com/office/powerpoint/2010/main" val="418415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291" y="1579770"/>
            <a:ext cx="8125714" cy="790741"/>
          </a:xfrm>
        </p:spPr>
        <p:txBody>
          <a:bodyPr>
            <a:normAutofit/>
          </a:bodyPr>
          <a:lstStyle/>
          <a:p>
            <a:r>
              <a:rPr lang="fa-IR" sz="3600" dirty="0">
                <a:cs typeface="2  Zar" panose="00000400000000000000" pitchFamily="2" charset="-78"/>
              </a:rPr>
              <a:t>تضعیف </a:t>
            </a:r>
            <a:r>
              <a:rPr lang="fa-IR" sz="3600" dirty="0" smtClean="0">
                <a:cs typeface="2  Zar" panose="00000400000000000000" pitchFamily="2" charset="-78"/>
              </a:rPr>
              <a:t>شبکه‌ی </a:t>
            </a:r>
            <a:r>
              <a:rPr lang="fa-IR" sz="3600" dirty="0">
                <a:cs typeface="2  Zar" panose="00000400000000000000" pitchFamily="2" charset="-78"/>
              </a:rPr>
              <a:t>ارتباطی خویشاوندی</a:t>
            </a:r>
          </a:p>
        </p:txBody>
      </p:sp>
      <p:sp>
        <p:nvSpPr>
          <p:cNvPr id="3" name="Text Placeholder 2"/>
          <p:cNvSpPr>
            <a:spLocks noGrp="1"/>
          </p:cNvSpPr>
          <p:nvPr>
            <p:ph type="body" sz="quarter" idx="11"/>
          </p:nvPr>
        </p:nvSpPr>
        <p:spPr>
          <a:xfrm>
            <a:off x="1052172" y="2370511"/>
            <a:ext cx="5176837" cy="4805156"/>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خانواده متعالی؛ خانواده‌ای است که همه روابط یک خانواده را اعم از برادر و خواهری، عمو و دایی، خاله و عمه را دارا باشد.</a:t>
            </a:r>
          </a:p>
          <a:p>
            <a:pPr marL="0" indent="0" algn="just">
              <a:lnSpc>
                <a:spcPct val="170000"/>
              </a:lnSpc>
              <a:buNone/>
            </a:pPr>
            <a:r>
              <a:rPr lang="fa-IR" b="0" dirty="0">
                <a:cs typeface="B Shiraz" panose="00000400000000000000" pitchFamily="2" charset="-78"/>
              </a:rPr>
              <a:t>خانواده‌ای که این شبکه ارتباطی را نداشته باشد محیط رفق کمتری را دریافت خواهد کرد.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0875" y="505045"/>
            <a:ext cx="4886326" cy="5879881"/>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410242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86" y="1516449"/>
            <a:ext cx="8125714" cy="790741"/>
          </a:xfrm>
        </p:spPr>
        <p:txBody>
          <a:bodyPr vert="horz" lIns="91440" tIns="45720" rIns="91440" bIns="45720" rtlCol="0" anchor="ctr">
            <a:normAutofit/>
          </a:bodyPr>
          <a:lstStyle/>
          <a:p>
            <a:r>
              <a:rPr lang="fa-IR" sz="3600" dirty="0">
                <a:cs typeface="2  Zar" panose="00000400000000000000" pitchFamily="2" charset="-78"/>
              </a:rPr>
              <a:t>بلوغ زودرس</a:t>
            </a:r>
          </a:p>
        </p:txBody>
      </p:sp>
      <p:sp>
        <p:nvSpPr>
          <p:cNvPr id="3" name="Text Placeholder 2"/>
          <p:cNvSpPr>
            <a:spLocks noGrp="1"/>
          </p:cNvSpPr>
          <p:nvPr>
            <p:ph type="body" sz="quarter" idx="11"/>
          </p:nvPr>
        </p:nvSpPr>
        <p:spPr>
          <a:xfrm>
            <a:off x="823086" y="2330922"/>
            <a:ext cx="6644515" cy="4271965"/>
          </a:xfrm>
        </p:spPr>
        <p:txBody>
          <a:bodyPr vert="horz" lIns="91440" tIns="45720" rIns="91440" bIns="45720" rtlCol="0" anchor="t">
            <a:normAutofit fontScale="92500" lnSpcReduction="20000"/>
          </a:bodyPr>
          <a:lstStyle/>
          <a:p>
            <a:pPr marL="0" indent="0" algn="just">
              <a:lnSpc>
                <a:spcPct val="170000"/>
              </a:lnSpc>
              <a:buNone/>
            </a:pPr>
            <a:r>
              <a:rPr lang="fa-IR" b="0" dirty="0">
                <a:cs typeface="B Shiraz" panose="00000400000000000000" pitchFamily="2" charset="-78"/>
              </a:rPr>
              <a:t>در دومین دوره کودکی نقش همسالان بارزتر می شود حال اگر فرزند تک باشد به ناچار باید در کنار بزرگسالان پرورش یابد. در نتیجه او تجربه‌ای از کودکی و نوجوانی خود نداشته و با بازی‌ها، کارها و نقش‌های این گروه سنی آشنا نیست و یک دفعه پرشی به دوران مسئولیت‌پذیری بزرگسالان خواهد داشت</a:t>
            </a:r>
            <a:r>
              <a:rPr lang="en-US" b="0" dirty="0">
                <a:cs typeface="B Shiraz" panose="00000400000000000000" pitchFamily="2" charset="-78"/>
              </a:rPr>
              <a:t>.</a:t>
            </a:r>
            <a:r>
              <a:rPr lang="fa-IR" b="0" dirty="0">
                <a:cs typeface="B Shiraz" panose="00000400000000000000" pitchFamily="2" charset="-78"/>
              </a:rPr>
              <a:t> و دنیا را از دید بزرگسالان می‌بیند .حضور در چنین خانواده ای كه فقط شامل افراد بالغ است سبب بلوغ زودرس کودک می شود. </a:t>
            </a:r>
            <a:endParaRPr lang="en-US" b="0" dirty="0">
              <a:cs typeface="B Shiraz"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2771" y="1828799"/>
            <a:ext cx="3420927" cy="3787455"/>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12597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345" y="1639030"/>
            <a:ext cx="8125714" cy="790741"/>
          </a:xfrm>
        </p:spPr>
        <p:txBody>
          <a:bodyPr vert="horz" lIns="91440" tIns="45720" rIns="91440" bIns="45720" rtlCol="0" anchor="ctr">
            <a:normAutofit/>
          </a:bodyPr>
          <a:lstStyle/>
          <a:p>
            <a:r>
              <a:rPr lang="fa-IR" sz="3600" dirty="0">
                <a:cs typeface="2  Zar" panose="00000400000000000000" pitchFamily="2" charset="-78"/>
              </a:rPr>
              <a:t>کاهش هوش هیجانی</a:t>
            </a:r>
          </a:p>
        </p:txBody>
      </p:sp>
      <p:sp>
        <p:nvSpPr>
          <p:cNvPr id="3" name="Text Placeholder 2"/>
          <p:cNvSpPr>
            <a:spLocks noGrp="1"/>
          </p:cNvSpPr>
          <p:nvPr>
            <p:ph type="body" sz="quarter" idx="11"/>
          </p:nvPr>
        </p:nvSpPr>
        <p:spPr>
          <a:xfrm>
            <a:off x="6865485" y="1692253"/>
            <a:ext cx="4805362" cy="4523036"/>
          </a:xfrm>
        </p:spPr>
        <p:txBody>
          <a:bodyPr vert="horz" lIns="91440" tIns="45720" rIns="91440" bIns="45720" rtlCol="0" anchor="t">
            <a:normAutofit fontScale="92500"/>
          </a:bodyPr>
          <a:lstStyle/>
          <a:p>
            <a:pPr marL="0" indent="0" algn="just">
              <a:lnSpc>
                <a:spcPct val="170000"/>
              </a:lnSpc>
              <a:buNone/>
            </a:pPr>
            <a:r>
              <a:rPr lang="fa-IR" b="0" dirty="0">
                <a:cs typeface="B Shiraz" panose="00000400000000000000" pitchFamily="2" charset="-78"/>
              </a:rPr>
              <a:t>به توانایی افراد در شناخت و کنترل احساسات شخصی خود و دیگران و همچنین استفاده از این توانایی برای تصمیم گیری بهتر، تفکر خلاقانه، انگیزه بخشیدن به خود و دیگران، لذت بردن از سلامتی و روابط بهتر و زندگی شادتر، «هوش هیجانی» می‌گویند.</a:t>
            </a:r>
          </a:p>
        </p:txBody>
      </p:sp>
      <p:pic>
        <p:nvPicPr>
          <p:cNvPr id="1026" name="Picture 2" descr="https://cdn.yjc.ir/files/fa/news/1397/6/8/8563439_1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262" y="2429771"/>
            <a:ext cx="4762500" cy="3048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dirty="0" smtClean="0"/>
              <a:t>فرزندان</a:t>
            </a:r>
            <a:endParaRPr lang="fa-IR" dirty="0"/>
          </a:p>
        </p:txBody>
      </p:sp>
    </p:spTree>
    <p:extLst>
      <p:ext uri="{BB962C8B-B14F-4D97-AF65-F5344CB8AC3E}">
        <p14:creationId xmlns:p14="http://schemas.microsoft.com/office/powerpoint/2010/main" val="78631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344" y="1633454"/>
            <a:ext cx="8125714" cy="790741"/>
          </a:xfrm>
        </p:spPr>
        <p:txBody>
          <a:bodyPr vert="horz" lIns="91440" tIns="45720" rIns="91440" bIns="45720" rtlCol="0" anchor="ctr">
            <a:normAutofit/>
          </a:bodyPr>
          <a:lstStyle/>
          <a:p>
            <a:r>
              <a:rPr lang="fa-IR" sz="3600" dirty="0">
                <a:cs typeface="2  Zar" panose="00000400000000000000" pitchFamily="2" charset="-78"/>
              </a:rPr>
              <a:t>پر توقع شدن فرزند</a:t>
            </a:r>
          </a:p>
        </p:txBody>
      </p:sp>
      <p:sp>
        <p:nvSpPr>
          <p:cNvPr id="3" name="Text Placeholder 2"/>
          <p:cNvSpPr>
            <a:spLocks noGrp="1"/>
          </p:cNvSpPr>
          <p:nvPr>
            <p:ph type="body" sz="quarter" idx="11"/>
          </p:nvPr>
        </p:nvSpPr>
        <p:spPr>
          <a:xfrm>
            <a:off x="660470" y="2260124"/>
            <a:ext cx="5132087" cy="4500563"/>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توجه بالاتر از نیاز به فرزند او را پر توقع بار می آورد كه این توقع زیاد چه از پدر و مادر و چه از جامعه می تواند باشد. اگر چند فرزند داشته باشیم این توجه و محبت بین چند فرزند تقسیم می شود و محبت، توازن پیدا می کند. </a:t>
            </a:r>
          </a:p>
        </p:txBody>
      </p:sp>
      <p:pic>
        <p:nvPicPr>
          <p:cNvPr id="2050" name="Picture 2" descr="https://www.24-news.ir/images/docs/000040/n00040095-b.jpg"/>
          <p:cNvPicPr>
            <a:picLocks noChangeAspect="1" noChangeArrowheads="1"/>
          </p:cNvPicPr>
          <p:nvPr/>
        </p:nvPicPr>
        <p:blipFill rotWithShape="1">
          <a:blip r:embed="rId2">
            <a:extLst>
              <a:ext uri="{28A0092B-C50C-407E-A947-70E740481C1C}">
                <a14:useLocalDpi xmlns:a14="http://schemas.microsoft.com/office/drawing/2010/main" val="0"/>
              </a:ext>
            </a:extLst>
          </a:blip>
          <a:srcRect l="-2" r="19291"/>
          <a:stretch/>
        </p:blipFill>
        <p:spPr bwMode="auto">
          <a:xfrm>
            <a:off x="6000749" y="2028825"/>
            <a:ext cx="5154485" cy="36680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243371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927" y="1483681"/>
            <a:ext cx="8125714" cy="790741"/>
          </a:xfrm>
        </p:spPr>
        <p:txBody>
          <a:bodyPr vert="horz" lIns="91440" tIns="45720" rIns="91440" bIns="45720" rtlCol="0" anchor="ctr">
            <a:normAutofit/>
          </a:bodyPr>
          <a:lstStyle/>
          <a:p>
            <a:r>
              <a:rPr lang="fa-IR" sz="3600" dirty="0">
                <a:cs typeface="2  Zar" panose="00000400000000000000" pitchFamily="2" charset="-78"/>
              </a:rPr>
              <a:t>زود رنج بودن</a:t>
            </a:r>
          </a:p>
        </p:txBody>
      </p:sp>
      <p:sp>
        <p:nvSpPr>
          <p:cNvPr id="3" name="Text Placeholder 2"/>
          <p:cNvSpPr>
            <a:spLocks noGrp="1"/>
          </p:cNvSpPr>
          <p:nvPr>
            <p:ph type="body" sz="quarter" idx="11"/>
          </p:nvPr>
        </p:nvSpPr>
        <p:spPr>
          <a:xfrm>
            <a:off x="5943600" y="3222171"/>
            <a:ext cx="5705475" cy="2013858"/>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تک فرزندها نسبت به سایر افراد جامعه زودرنج‌‌تر هستند.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295" y="2156139"/>
            <a:ext cx="4696255" cy="4641221"/>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29840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1705" y="1731550"/>
            <a:ext cx="8125714" cy="790741"/>
          </a:xfrm>
        </p:spPr>
        <p:txBody>
          <a:bodyPr vert="horz" lIns="91440" tIns="45720" rIns="91440" bIns="45720" rtlCol="0" anchor="ctr">
            <a:normAutofit/>
          </a:bodyPr>
          <a:lstStyle/>
          <a:p>
            <a:r>
              <a:rPr lang="fa-IR" sz="3600" dirty="0">
                <a:cs typeface="2  Zar" panose="00000400000000000000" pitchFamily="2" charset="-78"/>
              </a:rPr>
              <a:t>امر و نهی های زیاد والدین</a:t>
            </a:r>
          </a:p>
        </p:txBody>
      </p:sp>
      <p:sp>
        <p:nvSpPr>
          <p:cNvPr id="3" name="Text Placeholder 2"/>
          <p:cNvSpPr>
            <a:spLocks noGrp="1"/>
          </p:cNvSpPr>
          <p:nvPr>
            <p:ph type="body" sz="quarter" idx="11"/>
          </p:nvPr>
        </p:nvSpPr>
        <p:spPr>
          <a:xfrm>
            <a:off x="5926724" y="2617994"/>
            <a:ext cx="5682491" cy="4805156"/>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تک‌فرزندها بیشتر دیده می‌شود و  اشتباهات آنها هم بیشتر به چشم می‌آید لذا با امر و نهی‌های زیاد والدین مواجه می‌شوند.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7177" y="1731550"/>
            <a:ext cx="2907936" cy="4444444"/>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328428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2466" y="1645009"/>
            <a:ext cx="8170668" cy="790741"/>
          </a:xfrm>
        </p:spPr>
        <p:txBody>
          <a:bodyPr vert="horz" lIns="91440" tIns="45720" rIns="91440" bIns="45720" rtlCol="0" anchor="ctr">
            <a:normAutofit/>
          </a:bodyPr>
          <a:lstStyle/>
          <a:p>
            <a:r>
              <a:rPr lang="fa-IR" sz="3600" dirty="0">
                <a:cs typeface="2  Zar" panose="00000400000000000000" pitchFamily="2" charset="-78"/>
              </a:rPr>
              <a:t>جایگزینی رسانه</a:t>
            </a:r>
          </a:p>
        </p:txBody>
      </p:sp>
      <p:sp>
        <p:nvSpPr>
          <p:cNvPr id="3" name="Text Placeholder 2"/>
          <p:cNvSpPr>
            <a:spLocks noGrp="1"/>
          </p:cNvSpPr>
          <p:nvPr>
            <p:ph type="body" sz="quarter" idx="11"/>
          </p:nvPr>
        </p:nvSpPr>
        <p:spPr>
          <a:xfrm>
            <a:off x="6486525" y="2754086"/>
            <a:ext cx="5162550" cy="3602264"/>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به دلیل نبود برادر و خواهر در منزل یکی از مشکلات اساسی تک‌فرزندها جایگزینی رسانه به جای هم‌بازی است.</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56" y="1877786"/>
            <a:ext cx="5510694" cy="4031658"/>
          </a:xfrm>
          <a:prstGeom prst="rect">
            <a:avLst/>
          </a:prstGeom>
        </p:spPr>
      </p:pic>
      <p:sp>
        <p:nvSpPr>
          <p:cNvPr id="6"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27586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6" y="1589442"/>
            <a:ext cx="8125714" cy="790741"/>
          </a:xfrm>
        </p:spPr>
        <p:txBody>
          <a:bodyPr vert="horz" lIns="91440" tIns="45720" rIns="91440" bIns="45720" rtlCol="0" anchor="ctr">
            <a:normAutofit/>
          </a:bodyPr>
          <a:lstStyle/>
          <a:p>
            <a:r>
              <a:rPr lang="fa-IR" sz="3600" dirty="0">
                <a:cs typeface="2  Zar" panose="00000400000000000000" pitchFamily="2" charset="-78"/>
              </a:rPr>
              <a:t>ناتوانی دربرقراری ارتباط با دیگران</a:t>
            </a:r>
          </a:p>
        </p:txBody>
      </p:sp>
      <p:sp>
        <p:nvSpPr>
          <p:cNvPr id="3" name="Text Placeholder 2"/>
          <p:cNvSpPr>
            <a:spLocks noGrp="1"/>
          </p:cNvSpPr>
          <p:nvPr>
            <p:ph type="body" sz="quarter" idx="11"/>
          </p:nvPr>
        </p:nvSpPr>
        <p:spPr>
          <a:xfrm>
            <a:off x="801699" y="3360964"/>
            <a:ext cx="4860391" cy="4005036"/>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در خانواده‌های تک فرزند به دلیل محدود بودن روابط، معمولا فرزند در برقراری ارتباط با دیگران موفق نیستند.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032" y="2380183"/>
            <a:ext cx="5349875" cy="3704788"/>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100013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40485" y="1027906"/>
            <a:ext cx="9314229" cy="4351338"/>
          </a:xfrm>
        </p:spPr>
      </p:pic>
    </p:spTree>
    <p:extLst>
      <p:ext uri="{BB962C8B-B14F-4D97-AF65-F5344CB8AC3E}">
        <p14:creationId xmlns:p14="http://schemas.microsoft.com/office/powerpoint/2010/main" val="1412482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1306" y="1689676"/>
            <a:ext cx="8125714" cy="790741"/>
          </a:xfrm>
        </p:spPr>
        <p:txBody>
          <a:bodyPr vert="horz" lIns="91440" tIns="45720" rIns="91440" bIns="45720" rtlCol="0" anchor="ctr">
            <a:normAutofit/>
          </a:bodyPr>
          <a:lstStyle/>
          <a:p>
            <a:r>
              <a:rPr lang="fa-IR" sz="3600" dirty="0">
                <a:cs typeface="2  Zar" panose="00000400000000000000" pitchFamily="2" charset="-78"/>
              </a:rPr>
              <a:t>انزوا طلبی </a:t>
            </a:r>
          </a:p>
        </p:txBody>
      </p:sp>
      <p:sp>
        <p:nvSpPr>
          <p:cNvPr id="3" name="Text Placeholder 2"/>
          <p:cNvSpPr>
            <a:spLocks noGrp="1"/>
          </p:cNvSpPr>
          <p:nvPr>
            <p:ph type="body" sz="quarter" idx="11"/>
          </p:nvPr>
        </p:nvSpPr>
        <p:spPr>
          <a:xfrm>
            <a:off x="5021943" y="2558143"/>
            <a:ext cx="6531429" cy="3341006"/>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انزوا طلبی و ترس و نگرانی برای حضور در گروه‌هاي اجتماعي یکی دیگر از آسیب‌های تک فرزندی است که به خاطر تنهایی زیاد در آنها نهادینه شده است.</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428" y="1799770"/>
            <a:ext cx="4234515" cy="4353379"/>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179625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245" y="1643123"/>
            <a:ext cx="8125714" cy="790741"/>
          </a:xfrm>
        </p:spPr>
        <p:txBody>
          <a:bodyPr vert="horz" lIns="91440" tIns="45720" rIns="91440" bIns="45720" rtlCol="0" anchor="ctr">
            <a:normAutofit/>
          </a:bodyPr>
          <a:lstStyle/>
          <a:p>
            <a:r>
              <a:rPr lang="fa-IR" sz="3600" dirty="0">
                <a:cs typeface="2  Zar" panose="00000400000000000000" pitchFamily="2" charset="-78"/>
              </a:rPr>
              <a:t>اعتماد به نفس</a:t>
            </a:r>
          </a:p>
        </p:txBody>
      </p:sp>
      <p:sp>
        <p:nvSpPr>
          <p:cNvPr id="3" name="Text Placeholder 2"/>
          <p:cNvSpPr>
            <a:spLocks noGrp="1"/>
          </p:cNvSpPr>
          <p:nvPr>
            <p:ph type="body" sz="quarter" idx="11"/>
          </p:nvPr>
        </p:nvSpPr>
        <p:spPr>
          <a:xfrm>
            <a:off x="830942" y="2433864"/>
            <a:ext cx="5250064" cy="3039026"/>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نظارت و مراقبت افراطی والدین نسبت به تک فرزندها و انتظار انجام کارها به صورت تمام و کمال اعتماد یه نفس فرزند را در بزرگسالی دچار خدشه‌ی جدی می‌کند.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1006" y="2569028"/>
            <a:ext cx="5373927" cy="3021661"/>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96648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9956" y="1551194"/>
            <a:ext cx="6501494" cy="956580"/>
          </a:xfrm>
        </p:spPr>
        <p:txBody>
          <a:bodyPr vert="horz" lIns="91440" tIns="45720" rIns="91440" bIns="45720" rtlCol="0" anchor="ctr">
            <a:normAutofit/>
          </a:bodyPr>
          <a:lstStyle/>
          <a:p>
            <a:r>
              <a:rPr lang="fa-IR" sz="3600" dirty="0">
                <a:cs typeface="2  Zar" panose="00000400000000000000" pitchFamily="2" charset="-78"/>
              </a:rPr>
              <a:t>پایین بودن رشد و خلاقیت</a:t>
            </a:r>
          </a:p>
        </p:txBody>
      </p:sp>
      <p:sp>
        <p:nvSpPr>
          <p:cNvPr id="3" name="Text Placeholder 2"/>
          <p:cNvSpPr>
            <a:spLocks noGrp="1"/>
          </p:cNvSpPr>
          <p:nvPr>
            <p:ph type="body" sz="quarter" idx="11"/>
          </p:nvPr>
        </p:nvSpPr>
        <p:spPr>
          <a:xfrm>
            <a:off x="6165173" y="2327458"/>
            <a:ext cx="5750602" cy="4805156"/>
          </a:xfrm>
        </p:spPr>
        <p:txBody>
          <a:bodyPr vert="horz" lIns="91440" tIns="45720" rIns="91440" bIns="45720" rtlCol="0" anchor="t">
            <a:normAutofit fontScale="92500"/>
          </a:bodyPr>
          <a:lstStyle/>
          <a:p>
            <a:pPr marL="0" indent="0" algn="just">
              <a:lnSpc>
                <a:spcPct val="170000"/>
              </a:lnSpc>
              <a:buNone/>
            </a:pPr>
            <a:r>
              <a:rPr lang="fa-IR" b="0" dirty="0">
                <a:cs typeface="B Shiraz" panose="00000400000000000000" pitchFamily="2" charset="-78"/>
              </a:rPr>
              <a:t>فرزندان در کنار هم با تعامل و سازش، روش حل مسئله را یاد می‌گیرند اما تک فرزندان چون خواهر و برادری ندارند که با او بازی و دعوای کودکانه داشته باشند بخش مهمی از تجربیات خواهر و برادری را از دست می‌دهند. و از آموخته‌های کودک که در تعاملات برای کشف جهان است محروم می‌شود و خلاقیت او از بین می‌رود.</a:t>
            </a:r>
            <a:endParaRPr lang="en-US" b="0" dirty="0">
              <a:cs typeface="B Shiraz" panose="00000400000000000000" pitchFamily="2" charset="-78"/>
            </a:endParaRPr>
          </a:p>
          <a:p>
            <a:pPr marL="0" indent="0" algn="just">
              <a:lnSpc>
                <a:spcPct val="170000"/>
              </a:lnSpc>
              <a:buNone/>
            </a:pPr>
            <a:endParaRPr lang="fa-IR" b="0" dirty="0">
              <a:cs typeface="B Shiraz"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599" y="2047274"/>
            <a:ext cx="5167130" cy="3516333"/>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275943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22044"/>
            <a:ext cx="8125714" cy="790741"/>
          </a:xfrm>
        </p:spPr>
        <p:txBody>
          <a:bodyPr vert="horz" lIns="91440" tIns="45720" rIns="91440" bIns="45720" rtlCol="0" anchor="ctr">
            <a:normAutofit/>
          </a:bodyPr>
          <a:lstStyle/>
          <a:p>
            <a:r>
              <a:rPr lang="fa-IR" sz="3600" dirty="0">
                <a:cs typeface="2  Zar" panose="00000400000000000000" pitchFamily="2" charset="-78"/>
              </a:rPr>
              <a:t>تهاجمی یا تدافعی بودن</a:t>
            </a:r>
          </a:p>
        </p:txBody>
      </p:sp>
      <p:sp>
        <p:nvSpPr>
          <p:cNvPr id="3" name="Text Placeholder 2"/>
          <p:cNvSpPr>
            <a:spLocks noGrp="1"/>
          </p:cNvSpPr>
          <p:nvPr>
            <p:ph type="body" sz="quarter" idx="11"/>
          </p:nvPr>
        </p:nvSpPr>
        <p:spPr>
          <a:xfrm>
            <a:off x="835260" y="2661964"/>
            <a:ext cx="6100382" cy="4029075"/>
          </a:xfrm>
        </p:spPr>
        <p:txBody>
          <a:bodyPr vert="horz" lIns="91440" tIns="45720" rIns="91440" bIns="45720" rtlCol="0" anchor="t">
            <a:normAutofit/>
          </a:bodyPr>
          <a:lstStyle/>
          <a:p>
            <a:pPr marL="0" indent="0" algn="just">
              <a:lnSpc>
                <a:spcPct val="170000"/>
              </a:lnSpc>
              <a:buNone/>
            </a:pPr>
            <a:r>
              <a:rPr lang="fa-IR" b="0" dirty="0">
                <a:cs typeface="B Shiraz" panose="00000400000000000000" pitchFamily="2" charset="-78"/>
              </a:rPr>
              <a:t>بچه‌ها با معاشرت با همدیگر تعامل در کنار هم را یاد میگیرند و این تعامل باعث میشود کودک تربیت شود گذشت، ترحم، همدلی را ازیکدیگر یاد بگیرند. تک فرزندان یا به شدت تهاجمی میشوند یا به شدت تدافعی میشوند چون تعامل با دیگران را معمولا تجربه نمی‌کنند.</a:t>
            </a:r>
            <a:endParaRPr lang="en-US" b="0" dirty="0">
              <a:cs typeface="B Shiraz" panose="00000400000000000000" pitchFamily="2" charset="-78"/>
            </a:endParaRPr>
          </a:p>
          <a:p>
            <a:pPr marL="0" indent="0" algn="just">
              <a:lnSpc>
                <a:spcPct val="170000"/>
              </a:lnSpc>
              <a:buNone/>
            </a:pPr>
            <a:endParaRPr lang="fa-IR" b="0" dirty="0">
              <a:cs typeface="B Shiraz"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5642" y="1871223"/>
            <a:ext cx="4844913" cy="4178057"/>
          </a:xfrm>
          <a:prstGeom prst="rect">
            <a:avLst/>
          </a:prstGeom>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40756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494" y="1500020"/>
            <a:ext cx="8125714" cy="790741"/>
          </a:xfrm>
        </p:spPr>
        <p:txBody>
          <a:bodyPr vert="horz" lIns="91440" tIns="45720" rIns="91440" bIns="45720" rtlCol="0" anchor="ctr">
            <a:normAutofit/>
          </a:bodyPr>
          <a:lstStyle/>
          <a:p>
            <a:r>
              <a:rPr lang="fa-IR" sz="3600" dirty="0">
                <a:cs typeface="2  Zar" panose="00000400000000000000" pitchFamily="2" charset="-78"/>
              </a:rPr>
              <a:t>فراگیری مهارت های کمتر</a:t>
            </a:r>
            <a:r>
              <a:rPr lang="en-US" sz="3600" dirty="0">
                <a:cs typeface="2  Zar" panose="00000400000000000000" pitchFamily="2" charset="-78"/>
              </a:rPr>
              <a:t> </a:t>
            </a:r>
            <a:endParaRPr lang="fa-IR" sz="3600" dirty="0">
              <a:cs typeface="2  Zar" panose="00000400000000000000" pitchFamily="2" charset="-78"/>
            </a:endParaRPr>
          </a:p>
        </p:txBody>
      </p:sp>
      <p:sp>
        <p:nvSpPr>
          <p:cNvPr id="3" name="Text Placeholder 2"/>
          <p:cNvSpPr>
            <a:spLocks noGrp="1"/>
          </p:cNvSpPr>
          <p:nvPr>
            <p:ph type="body" sz="quarter" idx="11"/>
          </p:nvPr>
        </p:nvSpPr>
        <p:spPr>
          <a:xfrm>
            <a:off x="768162" y="2449987"/>
            <a:ext cx="5433707" cy="4206668"/>
          </a:xfrm>
        </p:spPr>
        <p:txBody>
          <a:bodyPr vert="horz" lIns="91440" tIns="45720" rIns="91440" bIns="45720" rtlCol="0" anchor="t">
            <a:normAutofit fontScale="85000" lnSpcReduction="20000"/>
          </a:bodyPr>
          <a:lstStyle/>
          <a:p>
            <a:pPr marL="0" indent="0" algn="just">
              <a:lnSpc>
                <a:spcPct val="170000"/>
              </a:lnSpc>
              <a:buNone/>
            </a:pPr>
            <a:r>
              <a:rPr lang="fa-IR" b="0" dirty="0">
                <a:cs typeface="B Shiraz" panose="00000400000000000000" pitchFamily="2" charset="-78"/>
              </a:rPr>
              <a:t>کودک در هر سنی باید کارها و مهارت‌هایی را یاد بگیرد. مثلا در سن چهار سالگی باید بتواند مسواک بزند، لباس خود را تعویض کند، چه برسد به راه رفتن و از پله بالا رفتن. در خانواده‌های تک فرزند این مهارت‌ها دیرتر فرا گرفته می‌شود.</a:t>
            </a:r>
          </a:p>
          <a:p>
            <a:pPr marL="0" indent="0" algn="just">
              <a:lnSpc>
                <a:spcPct val="170000"/>
              </a:lnSpc>
              <a:buNone/>
            </a:pPr>
            <a:r>
              <a:rPr lang="fa-IR" b="0" dirty="0">
                <a:cs typeface="B Shiraz" panose="00000400000000000000" pitchFamily="2" charset="-78"/>
              </a:rPr>
              <a:t>در خانواده‌های چند فرزند، فرزندان این مهارت ها را از همدیگر یاد می گیرند. </a:t>
            </a:r>
            <a:endParaRPr lang="en-US" b="0" dirty="0">
              <a:cs typeface="B Shiraz" panose="00000400000000000000" pitchFamily="2" charset="-78"/>
            </a:endParaRPr>
          </a:p>
        </p:txBody>
      </p:sp>
      <p:pic>
        <p:nvPicPr>
          <p:cNvPr id="3074" name="Picture 2" descr="مهارت‌ های اجتماع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0175" y="2290761"/>
            <a:ext cx="5159375" cy="386953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642256" y="535933"/>
            <a:ext cx="8125714" cy="790741"/>
          </a:xfrm>
          <a:prstGeom prst="rect">
            <a:avLst/>
          </a:prstGeom>
        </p:spPr>
        <p:txBody>
          <a:bodyPr vert="horz" lIns="91440" tIns="45720" rIns="91440" bIns="45720" rtlCol="0" anchor="ctr">
            <a:normAutofit/>
          </a:bodyPr>
          <a:lstStyle>
            <a:lvl1pPr algn="ctr" defTabSz="914400" rtl="1" eaLnBrk="1" latinLnBrk="0" hangingPunct="1">
              <a:lnSpc>
                <a:spcPct val="90000"/>
              </a:lnSpc>
              <a:spcBef>
                <a:spcPct val="0"/>
              </a:spcBef>
              <a:buNone/>
              <a:defRPr sz="4400" b="1" kern="1200" baseline="0">
                <a:solidFill>
                  <a:srgbClr val="8F4620"/>
                </a:solidFill>
                <a:latin typeface="+mj-lt"/>
                <a:ea typeface="+mj-ea"/>
                <a:cs typeface="2  Shadi" panose="00000400000000000000" pitchFamily="2" charset="-78"/>
              </a:defRPr>
            </a:lvl1pPr>
          </a:lstStyle>
          <a:p>
            <a:r>
              <a:rPr lang="fa-IR" smtClean="0"/>
              <a:t>فرزندان</a:t>
            </a:r>
            <a:endParaRPr lang="fa-IR" dirty="0"/>
          </a:p>
        </p:txBody>
      </p:sp>
    </p:spTree>
    <p:extLst>
      <p:ext uri="{BB962C8B-B14F-4D97-AF65-F5344CB8AC3E}">
        <p14:creationId xmlns:p14="http://schemas.microsoft.com/office/powerpoint/2010/main" val="194835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آسیب های تک فرزندی</a:t>
            </a:r>
            <a:endParaRPr lang="fa-IR" dirty="0"/>
          </a:p>
        </p:txBody>
      </p:sp>
      <p:sp>
        <p:nvSpPr>
          <p:cNvPr id="3" name="Text Placeholder 2"/>
          <p:cNvSpPr>
            <a:spLocks noGrp="1"/>
          </p:cNvSpPr>
          <p:nvPr>
            <p:ph type="body" sz="quarter" idx="11"/>
          </p:nvPr>
        </p:nvSpPr>
        <p:spPr>
          <a:xfrm>
            <a:off x="6586539" y="1551194"/>
            <a:ext cx="5272086" cy="4805156"/>
          </a:xfrm>
        </p:spPr>
        <p:txBody>
          <a:bodyPr anchor="ctr"/>
          <a:lstStyle/>
          <a:p>
            <a:pPr marL="0" indent="0" algn="ctr">
              <a:buNone/>
              <a:tabLst>
                <a:tab pos="0" algn="l"/>
                <a:tab pos="4757738" algn="l"/>
              </a:tabLst>
            </a:pPr>
            <a:r>
              <a:rPr lang="fa-IR" sz="3200" dirty="0" smtClean="0">
                <a:cs typeface="B Shiraz" panose="00000400000000000000" pitchFamily="2" charset="-78"/>
              </a:rPr>
              <a:t>نکته: لزوما </a:t>
            </a:r>
            <a:r>
              <a:rPr lang="fa-IR" sz="3200" dirty="0">
                <a:cs typeface="B Shiraz" panose="00000400000000000000" pitchFamily="2" charset="-78"/>
              </a:rPr>
              <a:t>همه آسیب‌ها متوجه همه تک فرزند‌ها نمی‌شود.</a:t>
            </a:r>
          </a:p>
          <a:p>
            <a:pPr marL="0" indent="0">
              <a:lnSpc>
                <a:spcPct val="150000"/>
              </a:lnSpc>
              <a:buNone/>
            </a:pPr>
            <a:endParaRPr lang="fa-IR"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472" y="1881871"/>
            <a:ext cx="5706837" cy="3804558"/>
          </a:xfrm>
          <a:prstGeom prst="rect">
            <a:avLst/>
          </a:prstGeom>
        </p:spPr>
      </p:pic>
    </p:spTree>
    <p:extLst>
      <p:ext uri="{BB962C8B-B14F-4D97-AF65-F5344CB8AC3E}">
        <p14:creationId xmlns:p14="http://schemas.microsoft.com/office/powerpoint/2010/main" val="365965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مخاطبین آسیب</a:t>
            </a:r>
            <a:endParaRPr lang="fa-IR" dirty="0"/>
          </a:p>
        </p:txBody>
      </p:sp>
      <p:sp>
        <p:nvSpPr>
          <p:cNvPr id="5" name="Rectangle 4"/>
          <p:cNvSpPr/>
          <p:nvPr/>
        </p:nvSpPr>
        <p:spPr>
          <a:xfrm>
            <a:off x="1058960" y="1987935"/>
            <a:ext cx="3017316" cy="3549784"/>
          </a:xfrm>
          <a:prstGeom prst="rect">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7" name="Group 6"/>
          <p:cNvGrpSpPr/>
          <p:nvPr/>
        </p:nvGrpSpPr>
        <p:grpSpPr>
          <a:xfrm>
            <a:off x="1209826" y="4792293"/>
            <a:ext cx="2715584" cy="603434"/>
            <a:chOff x="156595" y="4073836"/>
            <a:chExt cx="2715584" cy="603434"/>
          </a:xfrm>
        </p:grpSpPr>
        <p:sp>
          <p:nvSpPr>
            <p:cNvPr id="27" name="Rectangle 26"/>
            <p:cNvSpPr/>
            <p:nvPr/>
          </p:nvSpPr>
          <p:spPr>
            <a:xfrm>
              <a:off x="156595" y="4073836"/>
              <a:ext cx="2715584" cy="60343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TextBox 27"/>
            <p:cNvSpPr txBox="1"/>
            <p:nvPr/>
          </p:nvSpPr>
          <p:spPr>
            <a:xfrm>
              <a:off x="156595" y="4073836"/>
              <a:ext cx="2715584" cy="603434"/>
            </a:xfrm>
            <a:prstGeom prst="rect">
              <a:avLst/>
            </a:prstGeom>
          </p:spPr>
          <p:txBody>
            <a:bodyPr vert="horz" lIns="91440" tIns="45720" rIns="91440" bIns="45720" rtlCol="0" anchor="ctr">
              <a:normAutofit fontScale="77500" lnSpcReduction="20000"/>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rgbClr val="8F4620"/>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dirty="0"/>
                <a:t>فرزند</a:t>
              </a:r>
              <a:endParaRPr lang="en-US" dirty="0"/>
            </a:p>
          </p:txBody>
        </p:sp>
      </p:grpSp>
      <p:grpSp>
        <p:nvGrpSpPr>
          <p:cNvPr id="8" name="Group 7"/>
          <p:cNvGrpSpPr/>
          <p:nvPr/>
        </p:nvGrpSpPr>
        <p:grpSpPr>
          <a:xfrm>
            <a:off x="1209826" y="4437286"/>
            <a:ext cx="2715584" cy="355006"/>
            <a:chOff x="156595" y="3718829"/>
            <a:chExt cx="2715584" cy="355006"/>
          </a:xfrm>
        </p:grpSpPr>
        <p:sp>
          <p:nvSpPr>
            <p:cNvPr id="25" name="Rectangle 24"/>
            <p:cNvSpPr/>
            <p:nvPr/>
          </p:nvSpPr>
          <p:spPr>
            <a:xfrm>
              <a:off x="156595" y="3718829"/>
              <a:ext cx="2715584" cy="35500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6" name="TextBox 25"/>
            <p:cNvSpPr txBox="1"/>
            <p:nvPr/>
          </p:nvSpPr>
          <p:spPr>
            <a:xfrm>
              <a:off x="156595" y="3718829"/>
              <a:ext cx="2715584" cy="35500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solidFill>
                    <a:srgbClr val="FFF2CC"/>
                  </a:solidFill>
                  <a:latin typeface="Sahel" panose="020B0603030804020204" pitchFamily="34" charset="-78"/>
                  <a:cs typeface="Sahel" panose="020B0603030804020204" pitchFamily="34" charset="-78"/>
                </a:rPr>
                <a:t>.</a:t>
              </a:r>
              <a:endParaRPr lang="en-US" sz="2400" kern="1200" dirty="0">
                <a:solidFill>
                  <a:srgbClr val="FFF2CC"/>
                </a:solidFill>
                <a:latin typeface="Sahel" panose="020B0603030804020204" pitchFamily="34" charset="-78"/>
                <a:cs typeface="Sahel" panose="020B0603030804020204" pitchFamily="34" charset="-78"/>
              </a:endParaRPr>
            </a:p>
          </p:txBody>
        </p:sp>
      </p:grpSp>
      <p:sp>
        <p:nvSpPr>
          <p:cNvPr id="9" name="Rectangle 8"/>
          <p:cNvSpPr/>
          <p:nvPr/>
        </p:nvSpPr>
        <p:spPr>
          <a:xfrm>
            <a:off x="4674425" y="1987935"/>
            <a:ext cx="3017316" cy="3549784"/>
          </a:xfrm>
          <a:prstGeom prst="rect">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0" name="Rectangle 9"/>
          <p:cNvSpPr/>
          <p:nvPr/>
        </p:nvSpPr>
        <p:spPr>
          <a:xfrm>
            <a:off x="4825291" y="2129927"/>
            <a:ext cx="2715584" cy="2307359"/>
          </a:xfrm>
          <a:prstGeom prst="rect">
            <a:avLst/>
          </a:prstGeom>
          <a:blipFill>
            <a:blip r:embed="rId2" cstate="print">
              <a:extLst>
                <a:ext uri="{28A0092B-C50C-407E-A947-70E740481C1C}">
                  <a14:useLocalDpi xmlns:a14="http://schemas.microsoft.com/office/drawing/2010/main" val="0"/>
                </a:ext>
              </a:extLst>
            </a:blip>
            <a:srcRect/>
            <a:stretch>
              <a:fillRect l="-14000" r="-14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11" name="Group 10"/>
          <p:cNvGrpSpPr/>
          <p:nvPr/>
        </p:nvGrpSpPr>
        <p:grpSpPr>
          <a:xfrm>
            <a:off x="4825291" y="4792293"/>
            <a:ext cx="2715584" cy="603434"/>
            <a:chOff x="3772060" y="4073836"/>
            <a:chExt cx="2715584" cy="603434"/>
          </a:xfrm>
        </p:grpSpPr>
        <p:sp>
          <p:nvSpPr>
            <p:cNvPr id="23" name="Rectangle 22"/>
            <p:cNvSpPr/>
            <p:nvPr/>
          </p:nvSpPr>
          <p:spPr>
            <a:xfrm>
              <a:off x="3772060" y="4073836"/>
              <a:ext cx="2715584" cy="60343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TextBox 23"/>
            <p:cNvSpPr txBox="1"/>
            <p:nvPr/>
          </p:nvSpPr>
          <p:spPr>
            <a:xfrm>
              <a:off x="3772060" y="4073836"/>
              <a:ext cx="2715584" cy="603434"/>
            </a:xfrm>
            <a:prstGeom prst="rect">
              <a:avLst/>
            </a:prstGeom>
          </p:spPr>
          <p:txBody>
            <a:bodyPr vert="horz" lIns="91440" tIns="45720" rIns="91440" bIns="45720" rtlCol="0" anchor="ctr">
              <a:normAutofit fontScale="77500" lnSpcReduction="20000"/>
            </a:bodyPr>
            <a:lstStyle>
              <a:lvl1pPr indent="0" algn="ctr" rtl="1">
                <a:lnSpc>
                  <a:spcPct val="150000"/>
                </a:lnSpc>
                <a:spcBef>
                  <a:spcPts val="1000"/>
                </a:spcBef>
                <a:buFont typeface="Arial" panose="020B0604020202020204" pitchFamily="34" charset="0"/>
                <a:buNone/>
                <a:tabLst>
                  <a:tab pos="0" algn="l"/>
                  <a:tab pos="4757738" algn="l"/>
                </a:tabLst>
                <a:defRPr sz="3200" b="1" baseline="0">
                  <a:solidFill>
                    <a:srgbClr val="8F4620"/>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dirty="0"/>
                <a:t>والدین</a:t>
              </a:r>
              <a:endParaRPr lang="en-US" dirty="0"/>
            </a:p>
          </p:txBody>
        </p:sp>
      </p:grpSp>
      <p:grpSp>
        <p:nvGrpSpPr>
          <p:cNvPr id="12" name="Group 11"/>
          <p:cNvGrpSpPr/>
          <p:nvPr/>
        </p:nvGrpSpPr>
        <p:grpSpPr>
          <a:xfrm>
            <a:off x="4825291" y="4437286"/>
            <a:ext cx="2715584" cy="355006"/>
            <a:chOff x="3772060" y="3718829"/>
            <a:chExt cx="2715584" cy="355006"/>
          </a:xfrm>
        </p:grpSpPr>
        <p:sp>
          <p:nvSpPr>
            <p:cNvPr id="21" name="Rectangle 20"/>
            <p:cNvSpPr/>
            <p:nvPr/>
          </p:nvSpPr>
          <p:spPr>
            <a:xfrm>
              <a:off x="3772060" y="3718829"/>
              <a:ext cx="2715584" cy="35500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TextBox 21"/>
            <p:cNvSpPr txBox="1"/>
            <p:nvPr/>
          </p:nvSpPr>
          <p:spPr>
            <a:xfrm>
              <a:off x="3772060" y="3718829"/>
              <a:ext cx="2715584" cy="35500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solidFill>
                    <a:srgbClr val="FFF2CC"/>
                  </a:solidFill>
                  <a:latin typeface="Sahel" panose="020B0603030804020204" pitchFamily="34" charset="-78"/>
                  <a:cs typeface="Sahel" panose="020B0603030804020204" pitchFamily="34" charset="-78"/>
                </a:rPr>
                <a:t>.</a:t>
              </a:r>
              <a:endParaRPr lang="en-US" sz="2400" kern="1200" dirty="0">
                <a:solidFill>
                  <a:srgbClr val="FFF2CC"/>
                </a:solidFill>
                <a:latin typeface="Sahel" panose="020B0603030804020204" pitchFamily="34" charset="-78"/>
                <a:cs typeface="Sahel" panose="020B0603030804020204" pitchFamily="34" charset="-78"/>
              </a:endParaRPr>
            </a:p>
          </p:txBody>
        </p:sp>
      </p:grpSp>
      <p:sp>
        <p:nvSpPr>
          <p:cNvPr id="13" name="Rectangle 12"/>
          <p:cNvSpPr/>
          <p:nvPr/>
        </p:nvSpPr>
        <p:spPr>
          <a:xfrm>
            <a:off x="8289891" y="1987935"/>
            <a:ext cx="3017316" cy="3549784"/>
          </a:xfrm>
          <a:prstGeom prst="rect">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4" name="Rectangle 13"/>
          <p:cNvSpPr/>
          <p:nvPr/>
        </p:nvSpPr>
        <p:spPr>
          <a:xfrm>
            <a:off x="8440756" y="2129927"/>
            <a:ext cx="2715584" cy="2307359"/>
          </a:xfrm>
          <a:prstGeom prst="rect">
            <a:avLst/>
          </a:prstGeom>
          <a:blipFill>
            <a:blip r:embed="rId3" cstate="print">
              <a:extLst>
                <a:ext uri="{28A0092B-C50C-407E-A947-70E740481C1C}">
                  <a14:useLocalDpi xmlns:a14="http://schemas.microsoft.com/office/drawing/2010/main" val="0"/>
                </a:ext>
              </a:extLst>
            </a:blip>
            <a:srcRect/>
            <a:stretch>
              <a:fillRect t="-26000" b="-2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15" name="Group 14"/>
          <p:cNvGrpSpPr/>
          <p:nvPr/>
        </p:nvGrpSpPr>
        <p:grpSpPr>
          <a:xfrm>
            <a:off x="8440756" y="4792293"/>
            <a:ext cx="2715584" cy="603434"/>
            <a:chOff x="7387525" y="4073836"/>
            <a:chExt cx="2715584" cy="603434"/>
          </a:xfrm>
        </p:grpSpPr>
        <p:sp>
          <p:nvSpPr>
            <p:cNvPr id="19" name="Rectangle 18"/>
            <p:cNvSpPr/>
            <p:nvPr/>
          </p:nvSpPr>
          <p:spPr>
            <a:xfrm>
              <a:off x="7387525" y="4073836"/>
              <a:ext cx="2715584" cy="603434"/>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TextBox 19"/>
            <p:cNvSpPr txBox="1"/>
            <p:nvPr/>
          </p:nvSpPr>
          <p:spPr>
            <a:xfrm>
              <a:off x="7387525" y="4073836"/>
              <a:ext cx="2715584" cy="603434"/>
            </a:xfrm>
            <a:prstGeom prst="rect">
              <a:avLst/>
            </a:prstGeom>
          </p:spPr>
          <p:txBody>
            <a:bodyPr vert="horz" lIns="91440" tIns="45720" rIns="91440" bIns="45720" rtlCol="0" anchor="ctr">
              <a:normAutofit fontScale="77500" lnSpcReduction="20000"/>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rgbClr val="8F4620"/>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dirty="0"/>
                <a:t>جامعه</a:t>
              </a:r>
              <a:endParaRPr lang="en-US" dirty="0"/>
            </a:p>
          </p:txBody>
        </p:sp>
      </p:grpSp>
      <p:grpSp>
        <p:nvGrpSpPr>
          <p:cNvPr id="16" name="Group 15"/>
          <p:cNvGrpSpPr/>
          <p:nvPr/>
        </p:nvGrpSpPr>
        <p:grpSpPr>
          <a:xfrm>
            <a:off x="8440756" y="4437286"/>
            <a:ext cx="2715584" cy="355006"/>
            <a:chOff x="7387525" y="3718829"/>
            <a:chExt cx="2715584" cy="355006"/>
          </a:xfrm>
        </p:grpSpPr>
        <p:sp>
          <p:nvSpPr>
            <p:cNvPr id="17" name="Rectangle 16"/>
            <p:cNvSpPr/>
            <p:nvPr/>
          </p:nvSpPr>
          <p:spPr>
            <a:xfrm>
              <a:off x="7387525" y="3718829"/>
              <a:ext cx="2715584" cy="35500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TextBox 17"/>
            <p:cNvSpPr txBox="1"/>
            <p:nvPr/>
          </p:nvSpPr>
          <p:spPr>
            <a:xfrm>
              <a:off x="7387525" y="3718829"/>
              <a:ext cx="2715584" cy="35500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solidFill>
                    <a:srgbClr val="FFF2CC"/>
                  </a:solidFill>
                  <a:latin typeface="Sahel" panose="020B0603030804020204" pitchFamily="34" charset="-78"/>
                  <a:cs typeface="Sahel" panose="020B0603030804020204" pitchFamily="34" charset="-78"/>
                </a:rPr>
                <a:t>.</a:t>
              </a:r>
              <a:endParaRPr lang="en-US" sz="2400" kern="1200" dirty="0">
                <a:solidFill>
                  <a:srgbClr val="FFF2CC"/>
                </a:solidFill>
                <a:latin typeface="Sahel" panose="020B0603030804020204" pitchFamily="34" charset="-78"/>
                <a:cs typeface="Sahel" panose="020B0603030804020204" pitchFamily="34" charset="-78"/>
              </a:endParaRPr>
            </a:p>
          </p:txBody>
        </p:sp>
      </p:gr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t="22434" b="12804"/>
          <a:stretch/>
        </p:blipFill>
        <p:spPr>
          <a:xfrm>
            <a:off x="1300188" y="2165188"/>
            <a:ext cx="2534860" cy="2298987"/>
          </a:xfrm>
          <a:prstGeom prst="rect">
            <a:avLst/>
          </a:prstGeom>
        </p:spPr>
      </p:pic>
    </p:spTree>
    <p:extLst>
      <p:ext uri="{BB962C8B-B14F-4D97-AF65-F5344CB8AC3E}">
        <p14:creationId xmlns:p14="http://schemas.microsoft.com/office/powerpoint/2010/main" val="2339743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par>
                                <p:cTn id="54" presetID="53" presetClass="entr" presetSubtype="16"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par>
                                <p:cTn id="59" presetID="53" presetClass="entr" presetSubtype="16"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fltVal val="0"/>
                                          </p:val>
                                        </p:tav>
                                        <p:tav tm="100000">
                                          <p:val>
                                            <p:strVal val="#ppt_h"/>
                                          </p:val>
                                        </p:tav>
                                      </p:tavLst>
                                    </p:anim>
                                    <p:animEffect transition="in" filter="fade">
                                      <p:cBhvr>
                                        <p:cTn id="63" dur="500"/>
                                        <p:tgtEl>
                                          <p:spTgt spid="8"/>
                                        </p:tgtEl>
                                      </p:cBhvr>
                                    </p:animEffect>
                                  </p:childTnLst>
                                </p:cTn>
                              </p:par>
                              <p:par>
                                <p:cTn id="64" presetID="53" presetClass="entr" presetSubtype="16"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Effect transition="in" filter="fade">
                                      <p:cBhvr>
                                        <p:cTn id="6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1063297" y="1625599"/>
            <a:ext cx="3378077" cy="468811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itle 1"/>
          <p:cNvSpPr>
            <a:spLocks noGrp="1"/>
          </p:cNvSpPr>
          <p:nvPr>
            <p:ph type="title"/>
          </p:nvPr>
        </p:nvSpPr>
        <p:spPr/>
        <p:txBody>
          <a:bodyPr/>
          <a:lstStyle/>
          <a:p>
            <a:r>
              <a:rPr lang="fa-IR" dirty="0" smtClean="0"/>
              <a:t>جامعه</a:t>
            </a:r>
            <a:endParaRPr lang="fa-IR"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9409" y="1741406"/>
            <a:ext cx="3160363" cy="4424731"/>
          </a:xfrm>
          <a:prstGeom prst="rect">
            <a:avLst/>
          </a:prstGeom>
        </p:spPr>
      </p:pic>
      <p:sp>
        <p:nvSpPr>
          <p:cNvPr id="6" name="Rectangle 5"/>
          <p:cNvSpPr/>
          <p:nvPr/>
        </p:nvSpPr>
        <p:spPr>
          <a:xfrm>
            <a:off x="5378472" y="2491730"/>
            <a:ext cx="5557112" cy="7056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7" name="Group 6"/>
          <p:cNvGrpSpPr/>
          <p:nvPr/>
        </p:nvGrpSpPr>
        <p:grpSpPr>
          <a:xfrm>
            <a:off x="6767749" y="2078450"/>
            <a:ext cx="3889978" cy="826560"/>
            <a:chOff x="1389277" y="42217"/>
            <a:chExt cx="3889978" cy="826560"/>
          </a:xfrm>
        </p:grpSpPr>
        <p:sp>
          <p:nvSpPr>
            <p:cNvPr id="16" name="Rounded Rectangle 15"/>
            <p:cNvSpPr/>
            <p:nvPr/>
          </p:nvSpPr>
          <p:spPr>
            <a:xfrm>
              <a:off x="1389277" y="42217"/>
              <a:ext cx="3889978" cy="826560"/>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7" name="Rounded Rectangle 5"/>
            <p:cNvSpPr txBox="1"/>
            <p:nvPr/>
          </p:nvSpPr>
          <p:spPr>
            <a:xfrm>
              <a:off x="1429626" y="82566"/>
              <a:ext cx="3809280" cy="745862"/>
            </a:xfrm>
            <a:prstGeom prst="rect">
              <a:avLst/>
            </a:prstGeom>
          </p:spPr>
          <p:txBody>
            <a:bodyPr vert="horz" lIns="91440" tIns="45720" rIns="91440" bIns="45720" rtlCol="0" anchor="ctr">
              <a:normAutofit fontScale="92500" lnSpcReduction="10000"/>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rgbClr val="8F4620"/>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dirty="0">
                  <a:solidFill>
                    <a:schemeClr val="bg1"/>
                  </a:solidFill>
                </a:rPr>
                <a:t>سالخوردگی جمعیت</a:t>
              </a:r>
              <a:endParaRPr lang="en-US" dirty="0">
                <a:solidFill>
                  <a:schemeClr val="bg1"/>
                </a:solidFill>
              </a:endParaRPr>
            </a:p>
          </p:txBody>
        </p:sp>
      </p:grpSp>
      <p:sp>
        <p:nvSpPr>
          <p:cNvPr id="8" name="Rectangle 7"/>
          <p:cNvSpPr/>
          <p:nvPr/>
        </p:nvSpPr>
        <p:spPr>
          <a:xfrm>
            <a:off x="5378472" y="3761811"/>
            <a:ext cx="5557112" cy="7056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9" name="Group 8"/>
          <p:cNvGrpSpPr/>
          <p:nvPr/>
        </p:nvGrpSpPr>
        <p:grpSpPr>
          <a:xfrm>
            <a:off x="6767749" y="3348530"/>
            <a:ext cx="3889978" cy="826560"/>
            <a:chOff x="1389277" y="1312297"/>
            <a:chExt cx="3889978" cy="826560"/>
          </a:xfrm>
        </p:grpSpPr>
        <p:sp>
          <p:nvSpPr>
            <p:cNvPr id="14" name="Rounded Rectangle 13"/>
            <p:cNvSpPr/>
            <p:nvPr/>
          </p:nvSpPr>
          <p:spPr>
            <a:xfrm>
              <a:off x="1389277" y="1312297"/>
              <a:ext cx="3889978" cy="826560"/>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Rounded Rectangle 8"/>
            <p:cNvSpPr txBox="1"/>
            <p:nvPr/>
          </p:nvSpPr>
          <p:spPr>
            <a:xfrm>
              <a:off x="1429626" y="1352646"/>
              <a:ext cx="3809280" cy="745862"/>
            </a:xfrm>
            <a:prstGeom prst="rect">
              <a:avLst/>
            </a:prstGeom>
          </p:spPr>
          <p:txBody>
            <a:bodyPr vert="horz" lIns="91440" tIns="45720" rIns="91440" bIns="45720" rtlCol="0" anchor="ctr">
              <a:normAutofit fontScale="92500" lnSpcReduction="10000"/>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dirty="0"/>
                <a:t>کاهش جمعیت</a:t>
              </a:r>
              <a:endParaRPr lang="en-US" dirty="0"/>
            </a:p>
          </p:txBody>
        </p:sp>
      </p:grpSp>
      <p:sp>
        <p:nvSpPr>
          <p:cNvPr id="10" name="Rectangle 9"/>
          <p:cNvSpPr/>
          <p:nvPr/>
        </p:nvSpPr>
        <p:spPr>
          <a:xfrm>
            <a:off x="5378472" y="5031891"/>
            <a:ext cx="5557112" cy="7056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11" name="Group 10"/>
          <p:cNvGrpSpPr/>
          <p:nvPr/>
        </p:nvGrpSpPr>
        <p:grpSpPr>
          <a:xfrm>
            <a:off x="6767749" y="4618611"/>
            <a:ext cx="3889978" cy="826560"/>
            <a:chOff x="1389277" y="2582378"/>
            <a:chExt cx="3889978" cy="826560"/>
          </a:xfrm>
        </p:grpSpPr>
        <p:sp>
          <p:nvSpPr>
            <p:cNvPr id="12" name="Rounded Rectangle 11"/>
            <p:cNvSpPr/>
            <p:nvPr/>
          </p:nvSpPr>
          <p:spPr>
            <a:xfrm>
              <a:off x="1389277" y="2582378"/>
              <a:ext cx="3889978" cy="826560"/>
            </a:xfrm>
            <a:prstGeom prst="roundRect">
              <a:avLst/>
            </a:prstGeom>
            <a:solidFill>
              <a:srgbClr val="8F4620"/>
            </a:solidFill>
            <a:ln>
              <a:solidFill>
                <a:srgbClr val="8F462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3" name="Rounded Rectangle 11"/>
            <p:cNvSpPr txBox="1"/>
            <p:nvPr/>
          </p:nvSpPr>
          <p:spPr>
            <a:xfrm>
              <a:off x="1429626" y="2622727"/>
              <a:ext cx="3809280" cy="745862"/>
            </a:xfrm>
            <a:prstGeom prst="rect">
              <a:avLst/>
            </a:prstGeom>
          </p:spPr>
          <p:txBody>
            <a:bodyPr vert="horz" lIns="91440" tIns="45720" rIns="91440" bIns="45720" rtlCol="0" anchor="ctr">
              <a:normAutofit fontScale="92500" lnSpcReduction="10000"/>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dirty="0"/>
                <a:t>سالمند سر راهی</a:t>
              </a:r>
              <a:endParaRPr lang="en-US" dirty="0"/>
            </a:p>
          </p:txBody>
        </p:sp>
      </p:grpSp>
    </p:spTree>
    <p:extLst>
      <p:ext uri="{BB962C8B-B14F-4D97-AF65-F5344CB8AC3E}">
        <p14:creationId xmlns:p14="http://schemas.microsoft.com/office/powerpoint/2010/main" val="126441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par>
                                <p:cTn id="18" presetID="3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style.rotation</p:attrName>
                                        </p:attrNameLst>
                                      </p:cBhvr>
                                      <p:tavLst>
                                        <p:tav tm="0">
                                          <p:val>
                                            <p:fltVal val="90"/>
                                          </p:val>
                                        </p:tav>
                                        <p:tav tm="100000">
                                          <p:val>
                                            <p:fltVal val="0"/>
                                          </p:val>
                                        </p:tav>
                                      </p:tavLst>
                                    </p:anim>
                                    <p:animEffect transition="in" filter="fade">
                                      <p:cBhvr>
                                        <p:cTn id="31" dur="1000"/>
                                        <p:tgtEl>
                                          <p:spTgt spid="8"/>
                                        </p:tgtEl>
                                      </p:cBhvr>
                                    </p:animEffect>
                                  </p:childTnLst>
                                </p:cTn>
                              </p:par>
                              <p:par>
                                <p:cTn id="32" presetID="31"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style.rotation</p:attrName>
                                        </p:attrNameLst>
                                      </p:cBhvr>
                                      <p:tavLst>
                                        <p:tav tm="0">
                                          <p:val>
                                            <p:fltVal val="90"/>
                                          </p:val>
                                        </p:tav>
                                        <p:tav tm="100000">
                                          <p:val>
                                            <p:fltVal val="0"/>
                                          </p:val>
                                        </p:tav>
                                      </p:tavLst>
                                    </p:anim>
                                    <p:animEffect transition="in" filter="fade">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ppt_w</p:attrName>
                                        </p:attrNameLst>
                                      </p:cBhvr>
                                      <p:tavLst>
                                        <p:tav tm="0">
                                          <p:val>
                                            <p:fltVal val="0"/>
                                          </p:val>
                                        </p:tav>
                                        <p:tav tm="100000">
                                          <p:val>
                                            <p:strVal val="#ppt_w"/>
                                          </p:val>
                                        </p:tav>
                                      </p:tavLst>
                                    </p:anim>
                                    <p:anim calcmode="lin" valueType="num">
                                      <p:cBhvr>
                                        <p:cTn id="43" dur="1000" fill="hold"/>
                                        <p:tgtEl>
                                          <p:spTgt spid="10"/>
                                        </p:tgtEl>
                                        <p:attrNameLst>
                                          <p:attrName>ppt_h</p:attrName>
                                        </p:attrNameLst>
                                      </p:cBhvr>
                                      <p:tavLst>
                                        <p:tav tm="0">
                                          <p:val>
                                            <p:fltVal val="0"/>
                                          </p:val>
                                        </p:tav>
                                        <p:tav tm="100000">
                                          <p:val>
                                            <p:strVal val="#ppt_h"/>
                                          </p:val>
                                        </p:tav>
                                      </p:tavLst>
                                    </p:anim>
                                    <p:anim calcmode="lin" valueType="num">
                                      <p:cBhvr>
                                        <p:cTn id="44" dur="1000" fill="hold"/>
                                        <p:tgtEl>
                                          <p:spTgt spid="10"/>
                                        </p:tgtEl>
                                        <p:attrNameLst>
                                          <p:attrName>style.rotation</p:attrName>
                                        </p:attrNameLst>
                                      </p:cBhvr>
                                      <p:tavLst>
                                        <p:tav tm="0">
                                          <p:val>
                                            <p:fltVal val="90"/>
                                          </p:val>
                                        </p:tav>
                                        <p:tav tm="100000">
                                          <p:val>
                                            <p:fltVal val="0"/>
                                          </p:val>
                                        </p:tav>
                                      </p:tavLst>
                                    </p:anim>
                                    <p:animEffect transition="in" filter="fade">
                                      <p:cBhvr>
                                        <p:cTn id="45" dur="1000"/>
                                        <p:tgtEl>
                                          <p:spTgt spid="10"/>
                                        </p:tgtEl>
                                      </p:cBhvr>
                                    </p:animEffect>
                                  </p:childTnLst>
                                </p:cTn>
                              </p:par>
                              <p:par>
                                <p:cTn id="46" presetID="31"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والدین</a:t>
            </a:r>
            <a:endParaRPr lang="fa-IR"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485" r="5396"/>
          <a:stretch/>
        </p:blipFill>
        <p:spPr>
          <a:xfrm>
            <a:off x="1001487" y="2384838"/>
            <a:ext cx="4194628" cy="3137867"/>
          </a:xfrm>
          <a:prstGeom prst="rect">
            <a:avLst/>
          </a:prstGeom>
        </p:spPr>
      </p:pic>
      <p:sp>
        <p:nvSpPr>
          <p:cNvPr id="7" name="Rectangle 6"/>
          <p:cNvSpPr/>
          <p:nvPr/>
        </p:nvSpPr>
        <p:spPr>
          <a:xfrm>
            <a:off x="859167" y="2190285"/>
            <a:ext cx="4482091" cy="352697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iamond 5"/>
          <p:cNvSpPr/>
          <p:nvPr/>
        </p:nvSpPr>
        <p:spPr>
          <a:xfrm>
            <a:off x="6814464" y="1732875"/>
            <a:ext cx="4392376" cy="4392376"/>
          </a:xfrm>
          <a:prstGeom prst="diamond">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9" name="Group 8"/>
          <p:cNvGrpSpPr/>
          <p:nvPr/>
        </p:nvGrpSpPr>
        <p:grpSpPr>
          <a:xfrm>
            <a:off x="7231739" y="2150150"/>
            <a:ext cx="1713026" cy="1713026"/>
            <a:chOff x="862687" y="417275"/>
            <a:chExt cx="1713026" cy="1713026"/>
          </a:xfrm>
        </p:grpSpPr>
        <p:sp>
          <p:nvSpPr>
            <p:cNvPr id="19" name="Rounded Rectangle 18"/>
            <p:cNvSpPr/>
            <p:nvPr/>
          </p:nvSpPr>
          <p:spPr>
            <a:xfrm>
              <a:off x="862687"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20" name="Rounded Rectangle 5"/>
            <p:cNvSpPr txBox="1"/>
            <p:nvPr/>
          </p:nvSpPr>
          <p:spPr>
            <a:xfrm>
              <a:off x="946310"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sz="2800" dirty="0" smtClean="0"/>
                <a:t>نگرانی‌ و استرس</a:t>
              </a:r>
              <a:endParaRPr lang="en-US" sz="2800" dirty="0"/>
            </a:p>
          </p:txBody>
        </p:sp>
      </p:grpSp>
      <p:grpSp>
        <p:nvGrpSpPr>
          <p:cNvPr id="10" name="Group 9"/>
          <p:cNvGrpSpPr/>
          <p:nvPr/>
        </p:nvGrpSpPr>
        <p:grpSpPr>
          <a:xfrm>
            <a:off x="9076537" y="2150150"/>
            <a:ext cx="1713026" cy="1713026"/>
            <a:chOff x="2707485" y="417275"/>
            <a:chExt cx="1713026" cy="1713026"/>
          </a:xfrm>
        </p:grpSpPr>
        <p:sp>
          <p:nvSpPr>
            <p:cNvPr id="17" name="Rounded Rectangle 16"/>
            <p:cNvSpPr/>
            <p:nvPr/>
          </p:nvSpPr>
          <p:spPr>
            <a:xfrm>
              <a:off x="2707485"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2451115"/>
                <a:satOff val="-3409"/>
                <a:lumOff val="-1307"/>
                <a:alphaOff val="0"/>
              </a:schemeClr>
            </a:effectRef>
            <a:fontRef idx="minor">
              <a:schemeClr val="lt1"/>
            </a:fontRef>
          </p:style>
        </p:sp>
        <p:sp>
          <p:nvSpPr>
            <p:cNvPr id="18" name="Rounded Rectangle 7"/>
            <p:cNvSpPr txBox="1"/>
            <p:nvPr/>
          </p:nvSpPr>
          <p:spPr>
            <a:xfrm>
              <a:off x="2791108"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sz="2400" dirty="0"/>
                <a:t>وقت‌گذاری زیاد</a:t>
              </a:r>
              <a:endParaRPr lang="en-US" sz="2400" dirty="0"/>
            </a:p>
          </p:txBody>
        </p:sp>
      </p:grpSp>
      <p:grpSp>
        <p:nvGrpSpPr>
          <p:cNvPr id="11" name="Group 10"/>
          <p:cNvGrpSpPr/>
          <p:nvPr/>
        </p:nvGrpSpPr>
        <p:grpSpPr>
          <a:xfrm>
            <a:off x="7231739" y="3994948"/>
            <a:ext cx="1713026" cy="1713026"/>
            <a:chOff x="862687" y="2262073"/>
            <a:chExt cx="1713026" cy="1713026"/>
          </a:xfrm>
        </p:grpSpPr>
        <p:sp>
          <p:nvSpPr>
            <p:cNvPr id="15" name="Rounded Rectangle 14"/>
            <p:cNvSpPr/>
            <p:nvPr/>
          </p:nvSpPr>
          <p:spPr>
            <a:xfrm>
              <a:off x="862687"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4902230"/>
                <a:satOff val="-6819"/>
                <a:lumOff val="-2615"/>
                <a:alphaOff val="0"/>
              </a:schemeClr>
            </a:effectRef>
            <a:fontRef idx="minor">
              <a:schemeClr val="lt1"/>
            </a:fontRef>
          </p:style>
        </p:sp>
        <p:sp>
          <p:nvSpPr>
            <p:cNvPr id="16" name="Rounded Rectangle 9"/>
            <p:cNvSpPr txBox="1"/>
            <p:nvPr/>
          </p:nvSpPr>
          <p:spPr>
            <a:xfrm>
              <a:off x="946310"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defPPr>
                <a:defRPr lang="fa-IR"/>
              </a:defPPr>
              <a:lvl1pPr lvl="0" algn="ctr" defTabSz="800100">
                <a:lnSpc>
                  <a:spcPct val="90000"/>
                </a:lnSpc>
                <a:spcBef>
                  <a:spcPct val="0"/>
                </a:spcBef>
                <a:spcAft>
                  <a:spcPct val="35000"/>
                </a:spcAft>
                <a:defRPr sz="2400" b="1">
                  <a:solidFill>
                    <a:schemeClr val="bg1"/>
                  </a:solidFill>
                  <a:latin typeface="Sahel" panose="020B0603030804020204" pitchFamily="34" charset="-78"/>
                  <a:cs typeface="B Shiraz" panose="00000400000000000000" pitchFamily="2" charset="-78"/>
                </a:defRPr>
              </a:lvl1pPr>
            </a:lstStyle>
            <a:p>
              <a:r>
                <a:rPr lang="fa-IR" dirty="0"/>
                <a:t>فرزند سالاری</a:t>
              </a:r>
              <a:endParaRPr lang="en-US" dirty="0"/>
            </a:p>
          </p:txBody>
        </p:sp>
      </p:grpSp>
      <p:grpSp>
        <p:nvGrpSpPr>
          <p:cNvPr id="12" name="Group 11"/>
          <p:cNvGrpSpPr/>
          <p:nvPr/>
        </p:nvGrpSpPr>
        <p:grpSpPr>
          <a:xfrm>
            <a:off x="9076537" y="3994948"/>
            <a:ext cx="1713026" cy="1713026"/>
            <a:chOff x="2707485" y="2262073"/>
            <a:chExt cx="1713026" cy="1713026"/>
          </a:xfrm>
        </p:grpSpPr>
        <p:sp>
          <p:nvSpPr>
            <p:cNvPr id="13" name="Rounded Rectangle 12"/>
            <p:cNvSpPr/>
            <p:nvPr/>
          </p:nvSpPr>
          <p:spPr>
            <a:xfrm>
              <a:off x="2707485"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4" name="Rounded Rectangle 11"/>
            <p:cNvSpPr txBox="1"/>
            <p:nvPr/>
          </p:nvSpPr>
          <p:spPr>
            <a:xfrm>
              <a:off x="2791108"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2400" b="1" dirty="0">
                  <a:solidFill>
                    <a:schemeClr val="bg1"/>
                  </a:solidFill>
                  <a:latin typeface="Sahel" panose="020B0603030804020204" pitchFamily="34" charset="-78"/>
                  <a:cs typeface="B Shiraz" panose="00000400000000000000" pitchFamily="2" charset="-78"/>
                </a:rPr>
                <a:t>سندروم آشیانه خالی</a:t>
              </a:r>
              <a:endParaRPr lang="en-US" sz="2400" b="1" dirty="0">
                <a:solidFill>
                  <a:schemeClr val="bg1"/>
                </a:solidFill>
                <a:latin typeface="Sahel" panose="020B0603030804020204" pitchFamily="34" charset="-78"/>
                <a:cs typeface="B Shiraz" panose="00000400000000000000" pitchFamily="2" charset="-78"/>
              </a:endParaRPr>
            </a:p>
          </p:txBody>
        </p:sp>
      </p:grpSp>
    </p:spTree>
    <p:extLst>
      <p:ext uri="{BB962C8B-B14F-4D97-AF65-F5344CB8AC3E}">
        <p14:creationId xmlns:p14="http://schemas.microsoft.com/office/powerpoint/2010/main" val="187770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amond 5"/>
          <p:cNvSpPr/>
          <p:nvPr/>
        </p:nvSpPr>
        <p:spPr>
          <a:xfrm>
            <a:off x="6814464" y="1732875"/>
            <a:ext cx="4392376" cy="4392376"/>
          </a:xfrm>
          <a:prstGeom prst="diamond">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7" name="Group 6"/>
          <p:cNvGrpSpPr/>
          <p:nvPr/>
        </p:nvGrpSpPr>
        <p:grpSpPr>
          <a:xfrm>
            <a:off x="9076537" y="2150150"/>
            <a:ext cx="1713026" cy="1713026"/>
            <a:chOff x="2707485" y="417275"/>
            <a:chExt cx="1713026" cy="1713026"/>
          </a:xfrm>
        </p:grpSpPr>
        <p:sp>
          <p:nvSpPr>
            <p:cNvPr id="8" name="Rounded Rectangle 7"/>
            <p:cNvSpPr/>
            <p:nvPr/>
          </p:nvSpPr>
          <p:spPr>
            <a:xfrm>
              <a:off x="2707485"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2451115"/>
                <a:satOff val="-3409"/>
                <a:lumOff val="-1307"/>
                <a:alphaOff val="0"/>
              </a:schemeClr>
            </a:effectRef>
            <a:fontRef idx="minor">
              <a:schemeClr val="lt1"/>
            </a:fontRef>
          </p:style>
        </p:sp>
        <p:sp>
          <p:nvSpPr>
            <p:cNvPr id="9" name="Rounded Rectangle 7"/>
            <p:cNvSpPr txBox="1"/>
            <p:nvPr/>
          </p:nvSpPr>
          <p:spPr>
            <a:xfrm>
              <a:off x="2791108"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sz="2400" dirty="0"/>
                <a:t>وقت‌گذاری زیاد</a:t>
              </a:r>
              <a:endParaRPr lang="en-US" sz="2400" dirty="0"/>
            </a:p>
          </p:txBody>
        </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362" y="2233773"/>
            <a:ext cx="9371428" cy="5530848"/>
          </a:xfrm>
          <a:prstGeom prst="rect">
            <a:avLst/>
          </a:prstGeom>
        </p:spPr>
      </p:pic>
      <p:sp>
        <p:nvSpPr>
          <p:cNvPr id="3" name="Text Placeholder 2"/>
          <p:cNvSpPr>
            <a:spLocks noGrp="1"/>
          </p:cNvSpPr>
          <p:nvPr>
            <p:ph type="body" sz="quarter" idx="11"/>
          </p:nvPr>
        </p:nvSpPr>
        <p:spPr>
          <a:xfrm>
            <a:off x="5125224" y="2326630"/>
            <a:ext cx="2894287" cy="2287785"/>
          </a:xfrm>
        </p:spPr>
        <p:txBody>
          <a:bodyPr vert="horz" lIns="91440" tIns="45720" rIns="91440" bIns="45720" rtlCol="0" anchor="t">
            <a:normAutofit/>
          </a:bodyPr>
          <a:lstStyle/>
          <a:p>
            <a:r>
              <a:rPr lang="fa-IR" dirty="0">
                <a:cs typeface="B Shiraz" panose="00000400000000000000" pitchFamily="2" charset="-78"/>
              </a:rPr>
              <a:t>آموزش راه رفتن</a:t>
            </a:r>
          </a:p>
          <a:p>
            <a:r>
              <a:rPr lang="fa-IR" dirty="0">
                <a:cs typeface="B Shiraz" panose="00000400000000000000" pitchFamily="2" charset="-78"/>
              </a:rPr>
              <a:t>آموزش حرف زدن</a:t>
            </a:r>
          </a:p>
          <a:p>
            <a:r>
              <a:rPr lang="fa-IR" dirty="0">
                <a:cs typeface="B Shiraz" panose="00000400000000000000" pitchFamily="2" charset="-78"/>
              </a:rPr>
              <a:t>بازی کردن</a:t>
            </a:r>
          </a:p>
          <a:p>
            <a:endParaRPr lang="fa-IR" dirty="0">
              <a:cs typeface="B Shiraz" panose="00000400000000000000" pitchFamily="2" charset="-78"/>
            </a:endParaRPr>
          </a:p>
        </p:txBody>
      </p:sp>
      <p:sp>
        <p:nvSpPr>
          <p:cNvPr id="5" name="Rectangle 4"/>
          <p:cNvSpPr/>
          <p:nvPr/>
        </p:nvSpPr>
        <p:spPr>
          <a:xfrm>
            <a:off x="1028526" y="2243701"/>
            <a:ext cx="3671887" cy="2287806"/>
          </a:xfrm>
          <a:prstGeom prst="rect">
            <a:avLst/>
          </a:prstGeom>
        </p:spPr>
        <p:txBody>
          <a:bodyPr vert="horz" lIns="91440" tIns="45720" rIns="91440" bIns="45720" rtlCol="0" anchor="t">
            <a:normAutofit/>
          </a:bodyPr>
          <a:lstStyle/>
          <a:p>
            <a:pPr marL="228600" indent="-228600" algn="r" rtl="1">
              <a:lnSpc>
                <a:spcPct val="150000"/>
              </a:lnSpc>
              <a:spcBef>
                <a:spcPts val="1000"/>
              </a:spcBef>
              <a:buFont typeface="Arial" panose="020B0604020202020204" pitchFamily="34" charset="0"/>
              <a:buChar char="•"/>
            </a:pPr>
            <a:r>
              <a:rPr lang="fa-IR" sz="2800" b="1" dirty="0">
                <a:solidFill>
                  <a:srgbClr val="8F4620"/>
                </a:solidFill>
                <a:latin typeface="Sahel" panose="020B0603030804020204" pitchFamily="34" charset="-78"/>
                <a:cs typeface="B Shiraz" panose="00000400000000000000" pitchFamily="2" charset="-78"/>
              </a:rPr>
              <a:t>غذا خوردن</a:t>
            </a:r>
          </a:p>
          <a:p>
            <a:pPr marL="228600" indent="-228600" algn="r" rtl="1">
              <a:lnSpc>
                <a:spcPct val="150000"/>
              </a:lnSpc>
              <a:spcBef>
                <a:spcPts val="1000"/>
              </a:spcBef>
              <a:buFont typeface="Arial" panose="020B0604020202020204" pitchFamily="34" charset="0"/>
              <a:buChar char="•"/>
            </a:pPr>
            <a:r>
              <a:rPr lang="fa-IR" sz="2800" b="1" dirty="0">
                <a:solidFill>
                  <a:srgbClr val="8F4620"/>
                </a:solidFill>
                <a:latin typeface="Sahel" panose="020B0603030804020204" pitchFamily="34" charset="-78"/>
                <a:cs typeface="B Shiraz" panose="00000400000000000000" pitchFamily="2" charset="-78"/>
              </a:rPr>
              <a:t>مراقبت‌های لحظه‌ای</a:t>
            </a:r>
          </a:p>
          <a:p>
            <a:pPr marL="228600" indent="-228600" algn="r" rtl="1">
              <a:lnSpc>
                <a:spcPct val="150000"/>
              </a:lnSpc>
              <a:spcBef>
                <a:spcPts val="1000"/>
              </a:spcBef>
              <a:buFont typeface="Arial" panose="020B0604020202020204" pitchFamily="34" charset="0"/>
              <a:buChar char="•"/>
            </a:pPr>
            <a:r>
              <a:rPr lang="fa-IR" sz="2800" b="1" dirty="0">
                <a:solidFill>
                  <a:srgbClr val="8F4620"/>
                </a:solidFill>
                <a:latin typeface="Sahel" panose="020B0603030804020204" pitchFamily="34" charset="-78"/>
                <a:cs typeface="B Shiraz" panose="00000400000000000000" pitchFamily="2" charset="-78"/>
              </a:rPr>
              <a:t>خورده نیاز های کودک</a:t>
            </a:r>
          </a:p>
        </p:txBody>
      </p:sp>
      <p:sp>
        <p:nvSpPr>
          <p:cNvPr id="10" name="Title 9"/>
          <p:cNvSpPr>
            <a:spLocks noGrp="1"/>
          </p:cNvSpPr>
          <p:nvPr>
            <p:ph type="title"/>
          </p:nvPr>
        </p:nvSpPr>
        <p:spPr/>
        <p:txBody>
          <a:bodyPr/>
          <a:lstStyle/>
          <a:p>
            <a:r>
              <a:rPr lang="fa-IR" dirty="0"/>
              <a:t>والدین</a:t>
            </a:r>
            <a:endParaRPr lang="en-US" dirty="0"/>
          </a:p>
        </p:txBody>
      </p:sp>
    </p:spTree>
    <p:extLst>
      <p:ext uri="{BB962C8B-B14F-4D97-AF65-F5344CB8AC3E}">
        <p14:creationId xmlns:p14="http://schemas.microsoft.com/office/powerpoint/2010/main" val="358258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Scale>
                                      <p:cBhvr>
                                        <p:cTn id="28"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
                                            <p:txEl>
                                              <p:pRg st="0" end="0"/>
                                            </p:txEl>
                                          </p:spTgt>
                                        </p:tgtEl>
                                        <p:attrNameLst>
                                          <p:attrName>ppt_x</p:attrName>
                                          <p:attrName>ppt_y</p:attrName>
                                        </p:attrNameLst>
                                      </p:cBhvr>
                                    </p:animMotion>
                                    <p:animEffect transition="in" filter="fade">
                                      <p:cBhvr>
                                        <p:cTn id="30" dur="1000"/>
                                        <p:tgtEl>
                                          <p:spTgt spid="5">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Scale>
                                      <p:cBhvr>
                                        <p:cTn id="35" dur="1000" decel="50000" fill="hold">
                                          <p:stCondLst>
                                            <p:cond delay="0"/>
                                          </p:stCondLst>
                                        </p:cTn>
                                        <p:tgtEl>
                                          <p:spTgt spid="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5">
                                            <p:txEl>
                                              <p:pRg st="1" end="1"/>
                                            </p:txEl>
                                          </p:spTgt>
                                        </p:tgtEl>
                                        <p:attrNameLst>
                                          <p:attrName>ppt_x</p:attrName>
                                          <p:attrName>ppt_y</p:attrName>
                                        </p:attrNameLst>
                                      </p:cBhvr>
                                    </p:animMotion>
                                    <p:animEffect transition="in" filter="fade">
                                      <p:cBhvr>
                                        <p:cTn id="37" dur="1000"/>
                                        <p:tgtEl>
                                          <p:spTgt spid="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5">
                                            <p:txEl>
                                              <p:pRg st="2" end="2"/>
                                            </p:txEl>
                                          </p:spTgt>
                                        </p:tgtEl>
                                        <p:attrNameLst>
                                          <p:attrName>style.visibility</p:attrName>
                                        </p:attrNameLst>
                                      </p:cBhvr>
                                      <p:to>
                                        <p:strVal val="visible"/>
                                      </p:to>
                                    </p:set>
                                    <p:animScale>
                                      <p:cBhvr>
                                        <p:cTn id="42" dur="1000" decel="50000" fill="hold">
                                          <p:stCondLst>
                                            <p:cond delay="0"/>
                                          </p:stCondLst>
                                        </p:cTn>
                                        <p:tgtEl>
                                          <p:spTgt spid="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
                                            <p:txEl>
                                              <p:pRg st="2" end="2"/>
                                            </p:txEl>
                                          </p:spTgt>
                                        </p:tgtEl>
                                        <p:attrNameLst>
                                          <p:attrName>ppt_x</p:attrName>
                                          <p:attrName>ppt_y</p:attrName>
                                        </p:attrNameLst>
                                      </p:cBhvr>
                                    </p:animMotion>
                                    <p:animEffect transition="in" filter="fade">
                                      <p:cBhvr>
                                        <p:cTn id="44"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amond 5"/>
          <p:cNvSpPr/>
          <p:nvPr/>
        </p:nvSpPr>
        <p:spPr>
          <a:xfrm>
            <a:off x="6814464" y="1732875"/>
            <a:ext cx="4392376" cy="4392376"/>
          </a:xfrm>
          <a:prstGeom prst="diamond">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7" name="Group 6"/>
          <p:cNvGrpSpPr/>
          <p:nvPr/>
        </p:nvGrpSpPr>
        <p:grpSpPr>
          <a:xfrm>
            <a:off x="9076537" y="2150150"/>
            <a:ext cx="1713026" cy="1713026"/>
            <a:chOff x="2707485" y="417275"/>
            <a:chExt cx="1713026" cy="1713026"/>
          </a:xfrm>
        </p:grpSpPr>
        <p:sp>
          <p:nvSpPr>
            <p:cNvPr id="8" name="Rounded Rectangle 7"/>
            <p:cNvSpPr/>
            <p:nvPr/>
          </p:nvSpPr>
          <p:spPr>
            <a:xfrm>
              <a:off x="2707485"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2451115"/>
                <a:satOff val="-3409"/>
                <a:lumOff val="-1307"/>
                <a:alphaOff val="0"/>
              </a:schemeClr>
            </a:effectRef>
            <a:fontRef idx="minor">
              <a:schemeClr val="lt1"/>
            </a:fontRef>
          </p:style>
        </p:sp>
        <p:sp>
          <p:nvSpPr>
            <p:cNvPr id="9" name="Rounded Rectangle 7"/>
            <p:cNvSpPr txBox="1"/>
            <p:nvPr/>
          </p:nvSpPr>
          <p:spPr>
            <a:xfrm>
              <a:off x="2791108"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sz="2400" dirty="0"/>
                <a:t>وقت‌گذاری زیاد</a:t>
              </a:r>
              <a:endParaRPr lang="en-US" sz="2400" dirty="0"/>
            </a:p>
          </p:txBody>
        </p:sp>
      </p:gr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77843"/>
            <a:ext cx="5073901" cy="5280157"/>
          </a:xfrm>
          <a:prstGeom prst="rect">
            <a:avLst/>
          </a:prstGeom>
        </p:spPr>
      </p:pic>
      <p:sp>
        <p:nvSpPr>
          <p:cNvPr id="3" name="Text Placeholder 2"/>
          <p:cNvSpPr>
            <a:spLocks noGrp="1"/>
          </p:cNvSpPr>
          <p:nvPr>
            <p:ph type="body" sz="quarter" idx="11"/>
          </p:nvPr>
        </p:nvSpPr>
        <p:spPr>
          <a:xfrm>
            <a:off x="3943350" y="1729568"/>
            <a:ext cx="4977020" cy="4903306"/>
          </a:xfrm>
        </p:spPr>
        <p:txBody>
          <a:bodyPr>
            <a:noAutofit/>
          </a:bodyPr>
          <a:lstStyle/>
          <a:p>
            <a:pPr marL="0" indent="0" algn="just">
              <a:lnSpc>
                <a:spcPct val="170000"/>
              </a:lnSpc>
              <a:buNone/>
            </a:pPr>
            <a:r>
              <a:rPr lang="fa-IR" sz="2300" b="0" dirty="0" smtClean="0">
                <a:cs typeface="B Shiraz" panose="00000400000000000000" pitchFamily="2" charset="-78"/>
              </a:rPr>
              <a:t> جدا شدن فرزندان از خانواده در دوره‌های مختلف زندگی سیر </a:t>
            </a:r>
            <a:r>
              <a:rPr lang="fa-IR" sz="2300" b="0" dirty="0">
                <a:cs typeface="B Shiraz" panose="00000400000000000000" pitchFamily="2" charset="-78"/>
              </a:rPr>
              <a:t>طبیعی </a:t>
            </a:r>
            <a:r>
              <a:rPr lang="fa-IR" sz="2300" b="0" dirty="0" smtClean="0">
                <a:cs typeface="B Shiraz" panose="00000400000000000000" pitchFamily="2" charset="-78"/>
              </a:rPr>
              <a:t>و به </a:t>
            </a:r>
            <a:r>
              <a:rPr lang="fa-IR" sz="2300" b="0" dirty="0">
                <a:cs typeface="B Shiraz" panose="00000400000000000000" pitchFamily="2" charset="-78"/>
              </a:rPr>
              <a:t>ظاهر بسیار ساده طی می‎شود، </a:t>
            </a:r>
            <a:r>
              <a:rPr lang="fa-IR" sz="2300" b="0" dirty="0" smtClean="0">
                <a:cs typeface="B Shiraz" panose="00000400000000000000" pitchFamily="2" charset="-78"/>
              </a:rPr>
              <a:t>اما برای </a:t>
            </a:r>
            <a:r>
              <a:rPr lang="fa-IR" sz="2300" b="0" dirty="0">
                <a:cs typeface="B Shiraz" panose="00000400000000000000" pitchFamily="2" charset="-78"/>
              </a:rPr>
              <a:t>برخی والدین تبدیل به یک بحران جدی می‎</a:t>
            </a:r>
            <a:r>
              <a:rPr lang="fa-IR" sz="2300" b="0" dirty="0" smtClean="0">
                <a:cs typeface="B Shiraz" panose="00000400000000000000" pitchFamily="2" charset="-78"/>
              </a:rPr>
              <a:t>‌شود.</a:t>
            </a:r>
          </a:p>
          <a:p>
            <a:pPr marL="0" indent="0" algn="just">
              <a:lnSpc>
                <a:spcPct val="170000"/>
              </a:lnSpc>
              <a:buNone/>
            </a:pPr>
            <a:r>
              <a:rPr lang="fa-IR" sz="2300" b="0" dirty="0" smtClean="0">
                <a:cs typeface="B Shiraz" panose="00000400000000000000" pitchFamily="2" charset="-78"/>
              </a:rPr>
              <a:t>احساس </a:t>
            </a:r>
            <a:r>
              <a:rPr lang="fa-IR" sz="2300" b="0" dirty="0">
                <a:cs typeface="B Shiraz" panose="00000400000000000000" pitchFamily="2" charset="-78"/>
              </a:rPr>
              <a:t>مادر یا پدری </a:t>
            </a:r>
            <a:r>
              <a:rPr lang="fa-IR" sz="2300" b="0" dirty="0" smtClean="0">
                <a:cs typeface="B Shiraz" panose="00000400000000000000" pitchFamily="2" charset="-78"/>
              </a:rPr>
              <a:t>که تنها فرزندشان </a:t>
            </a:r>
            <a:r>
              <a:rPr lang="fa-IR" sz="2300" b="0" dirty="0">
                <a:cs typeface="B Shiraz" panose="00000400000000000000" pitchFamily="2" charset="-78"/>
              </a:rPr>
              <a:t>برای ساختن زندگی جدید آن‎ها را ترک </a:t>
            </a:r>
            <a:r>
              <a:rPr lang="fa-IR" sz="2300" b="0" dirty="0" smtClean="0">
                <a:cs typeface="B Shiraz" panose="00000400000000000000" pitchFamily="2" charset="-78"/>
              </a:rPr>
              <a:t>می‌کند، </a:t>
            </a:r>
            <a:r>
              <a:rPr lang="fa-IR" sz="2300" b="0" dirty="0">
                <a:cs typeface="B Shiraz" panose="00000400000000000000" pitchFamily="2" charset="-78"/>
              </a:rPr>
              <a:t>دردناک است. </a:t>
            </a:r>
            <a:endParaRPr lang="fa-IR" sz="2300" b="0" dirty="0" smtClean="0">
              <a:cs typeface="B Shiraz" panose="00000400000000000000" pitchFamily="2" charset="-78"/>
            </a:endParaRPr>
          </a:p>
          <a:p>
            <a:pPr marL="0" indent="0" algn="just">
              <a:lnSpc>
                <a:spcPct val="170000"/>
              </a:lnSpc>
              <a:buNone/>
            </a:pPr>
            <a:r>
              <a:rPr lang="fa-IR" sz="2300" b="0" dirty="0" smtClean="0">
                <a:cs typeface="B Shiraz" panose="00000400000000000000" pitchFamily="2" charset="-78"/>
              </a:rPr>
              <a:t>روان </a:t>
            </a:r>
            <a:r>
              <a:rPr lang="fa-IR" sz="2300" b="0" dirty="0">
                <a:cs typeface="B Shiraz" panose="00000400000000000000" pitchFamily="2" charset="-78"/>
              </a:rPr>
              <a:t>شناسان این افسردگی ناشی از ترک خانه توسط فرزندان را «سندروم آشیانه خالی» نامیده‎اند</a:t>
            </a:r>
            <a:r>
              <a:rPr lang="fa-IR" sz="2300" b="0" dirty="0" smtClean="0">
                <a:cs typeface="B Shiraz" panose="00000400000000000000" pitchFamily="2" charset="-78"/>
              </a:rPr>
              <a:t>.</a:t>
            </a:r>
            <a:endParaRPr lang="fa-IR" sz="2300" dirty="0">
              <a:cs typeface="B Shiraz" panose="00000400000000000000" pitchFamily="2" charset="-78"/>
            </a:endParaRPr>
          </a:p>
        </p:txBody>
      </p:sp>
      <p:grpSp>
        <p:nvGrpSpPr>
          <p:cNvPr id="10" name="Group 9"/>
          <p:cNvGrpSpPr/>
          <p:nvPr/>
        </p:nvGrpSpPr>
        <p:grpSpPr>
          <a:xfrm>
            <a:off x="9076537" y="3994948"/>
            <a:ext cx="1713026" cy="1713026"/>
            <a:chOff x="2707485" y="2262073"/>
            <a:chExt cx="1713026" cy="1713026"/>
          </a:xfrm>
        </p:grpSpPr>
        <p:sp>
          <p:nvSpPr>
            <p:cNvPr id="11" name="Rounded Rectangle 10"/>
            <p:cNvSpPr/>
            <p:nvPr/>
          </p:nvSpPr>
          <p:spPr>
            <a:xfrm>
              <a:off x="2707485"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2" name="Rounded Rectangle 11"/>
            <p:cNvSpPr txBox="1"/>
            <p:nvPr/>
          </p:nvSpPr>
          <p:spPr>
            <a:xfrm>
              <a:off x="2791108"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2400" b="1" dirty="0">
                  <a:solidFill>
                    <a:schemeClr val="bg1"/>
                  </a:solidFill>
                  <a:latin typeface="Sahel" panose="020B0603030804020204" pitchFamily="34" charset="-78"/>
                  <a:cs typeface="B Shiraz" panose="00000400000000000000" pitchFamily="2" charset="-78"/>
                </a:rPr>
                <a:t>سندروم آشیانه خالی</a:t>
              </a:r>
              <a:endParaRPr lang="en-US" sz="2400" b="1" dirty="0">
                <a:solidFill>
                  <a:schemeClr val="bg1"/>
                </a:solidFill>
                <a:latin typeface="Sahel" panose="020B0603030804020204" pitchFamily="34" charset="-78"/>
                <a:cs typeface="B Shiraz" panose="00000400000000000000" pitchFamily="2" charset="-78"/>
              </a:endParaRPr>
            </a:p>
          </p:txBody>
        </p:sp>
      </p:grpSp>
      <p:sp>
        <p:nvSpPr>
          <p:cNvPr id="14" name="Title 1"/>
          <p:cNvSpPr>
            <a:spLocks noGrp="1"/>
          </p:cNvSpPr>
          <p:nvPr>
            <p:ph type="title"/>
          </p:nvPr>
        </p:nvSpPr>
        <p:spPr>
          <a:xfrm>
            <a:off x="642256" y="535933"/>
            <a:ext cx="8125714" cy="790741"/>
          </a:xfrm>
        </p:spPr>
        <p:txBody>
          <a:bodyPr/>
          <a:lstStyle/>
          <a:p>
            <a:r>
              <a:rPr lang="fa-IR" dirty="0" smtClean="0"/>
              <a:t>والدین</a:t>
            </a:r>
            <a:endParaRPr lang="fa-IR" dirty="0"/>
          </a:p>
        </p:txBody>
      </p:sp>
    </p:spTree>
    <p:extLst>
      <p:ext uri="{BB962C8B-B14F-4D97-AF65-F5344CB8AC3E}">
        <p14:creationId xmlns:p14="http://schemas.microsoft.com/office/powerpoint/2010/main" val="2089290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p:cNvSpPr/>
          <p:nvPr/>
        </p:nvSpPr>
        <p:spPr>
          <a:xfrm>
            <a:off x="6814464" y="1732875"/>
            <a:ext cx="4392376" cy="4392376"/>
          </a:xfrm>
          <a:prstGeom prst="diamond">
            <a:avLst/>
          </a:prstGeom>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17" name="Group 16"/>
          <p:cNvGrpSpPr/>
          <p:nvPr/>
        </p:nvGrpSpPr>
        <p:grpSpPr>
          <a:xfrm>
            <a:off x="7231739" y="2150150"/>
            <a:ext cx="1713026" cy="1713026"/>
            <a:chOff x="862687" y="417275"/>
            <a:chExt cx="1713026" cy="1713026"/>
          </a:xfrm>
        </p:grpSpPr>
        <p:sp>
          <p:nvSpPr>
            <p:cNvPr id="18" name="Rounded Rectangle 17"/>
            <p:cNvSpPr/>
            <p:nvPr/>
          </p:nvSpPr>
          <p:spPr>
            <a:xfrm>
              <a:off x="862687"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9" name="Rounded Rectangle 5"/>
            <p:cNvSpPr txBox="1"/>
            <p:nvPr/>
          </p:nvSpPr>
          <p:spPr>
            <a:xfrm>
              <a:off x="946310"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defRPr>
                  <a:solidFill>
                    <a:schemeClr val="tx1"/>
                  </a:solidFill>
                </a:defRPr>
              </a:lvl6pPr>
              <a:lvl7pPr marL="2971800" indent="-228600" algn="r" rtl="1">
                <a:lnSpc>
                  <a:spcPct val="90000"/>
                </a:lnSpc>
                <a:spcBef>
                  <a:spcPts val="500"/>
                </a:spcBef>
                <a:buFont typeface="Arial" panose="020B0604020202020204" pitchFamily="34" charset="0"/>
                <a:buChar char="•"/>
                <a:defRPr>
                  <a:solidFill>
                    <a:schemeClr val="tx1"/>
                  </a:solidFill>
                </a:defRPr>
              </a:lvl7pPr>
              <a:lvl8pPr marL="3429000" indent="-228600" algn="r" rtl="1">
                <a:lnSpc>
                  <a:spcPct val="90000"/>
                </a:lnSpc>
                <a:spcBef>
                  <a:spcPts val="500"/>
                </a:spcBef>
                <a:buFont typeface="Arial" panose="020B0604020202020204" pitchFamily="34" charset="0"/>
                <a:buChar char="•"/>
                <a:defRPr>
                  <a:solidFill>
                    <a:schemeClr val="tx1"/>
                  </a:solidFill>
                </a:defRPr>
              </a:lvl8pPr>
              <a:lvl9pPr marL="3886200" indent="-228600" algn="r" rtl="1">
                <a:lnSpc>
                  <a:spcPct val="90000"/>
                </a:lnSpc>
                <a:spcBef>
                  <a:spcPts val="500"/>
                </a:spcBef>
                <a:buFont typeface="Arial" panose="020B0604020202020204" pitchFamily="34" charset="0"/>
                <a:buChar char="•"/>
                <a:defRPr>
                  <a:solidFill>
                    <a:schemeClr val="tx1"/>
                  </a:solidFill>
                </a:defRPr>
              </a:lvl9pPr>
            </a:lstStyle>
            <a:p>
              <a:r>
                <a:rPr lang="fa-IR" sz="2800" dirty="0" smtClean="0"/>
                <a:t>نگرانی‌ و استرس</a:t>
              </a:r>
              <a:endParaRPr lang="en-US" sz="2800" dirty="0"/>
            </a:p>
          </p:txBody>
        </p:sp>
      </p:grpSp>
      <p:grpSp>
        <p:nvGrpSpPr>
          <p:cNvPr id="20" name="Group 19"/>
          <p:cNvGrpSpPr/>
          <p:nvPr/>
        </p:nvGrpSpPr>
        <p:grpSpPr>
          <a:xfrm>
            <a:off x="9076537" y="2150150"/>
            <a:ext cx="1713026" cy="1713026"/>
            <a:chOff x="2707485" y="417275"/>
            <a:chExt cx="1713026" cy="1713026"/>
          </a:xfrm>
        </p:grpSpPr>
        <p:sp>
          <p:nvSpPr>
            <p:cNvPr id="21" name="Rounded Rectangle 20"/>
            <p:cNvSpPr/>
            <p:nvPr/>
          </p:nvSpPr>
          <p:spPr>
            <a:xfrm>
              <a:off x="2707485" y="417275"/>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2451115"/>
                <a:satOff val="-3409"/>
                <a:lumOff val="-1307"/>
                <a:alphaOff val="0"/>
              </a:schemeClr>
            </a:effectRef>
            <a:fontRef idx="minor">
              <a:schemeClr val="lt1"/>
            </a:fontRef>
          </p:style>
        </p:sp>
        <p:sp>
          <p:nvSpPr>
            <p:cNvPr id="22" name="Rounded Rectangle 7"/>
            <p:cNvSpPr txBox="1"/>
            <p:nvPr/>
          </p:nvSpPr>
          <p:spPr>
            <a:xfrm>
              <a:off x="2791108" y="500898"/>
              <a:ext cx="1545780" cy="1545780"/>
            </a:xfrm>
            <a:prstGeom prst="rect">
              <a:avLst/>
            </a:prstGeom>
          </p:spPr>
          <p:txBody>
            <a:bodyPr vert="horz" lIns="91440" tIns="45720" rIns="91440" bIns="45720" rtlCol="0" anchor="ctr">
              <a:normAutofit/>
            </a:bodyPr>
            <a:lstStyle>
              <a:defPPr>
                <a:defRPr lang="fa-IR"/>
              </a:defPPr>
              <a:lvl1pPr indent="0" algn="ctr" rtl="1">
                <a:lnSpc>
                  <a:spcPct val="150000"/>
                </a:lnSpc>
                <a:spcBef>
                  <a:spcPts val="1000"/>
                </a:spcBef>
                <a:buFont typeface="Arial" panose="020B0604020202020204" pitchFamily="34" charset="0"/>
                <a:buNone/>
                <a:tabLst>
                  <a:tab pos="0" algn="l"/>
                  <a:tab pos="4757738" algn="l"/>
                </a:tabLst>
                <a:defRPr sz="3200" b="1" baseline="0">
                  <a:solidFill>
                    <a:schemeClr val="bg1"/>
                  </a:solidFill>
                  <a:latin typeface="Sahel" panose="020B0603030804020204" pitchFamily="34" charset="-78"/>
                  <a:cs typeface="B Shiraz" panose="00000400000000000000" pitchFamily="2" charset="-78"/>
                </a:defRPr>
              </a:lvl1pPr>
              <a:lvl2pPr marL="685800" indent="-228600" algn="r" rtl="1">
                <a:lnSpc>
                  <a:spcPct val="150000"/>
                </a:lnSpc>
                <a:spcBef>
                  <a:spcPts val="500"/>
                </a:spcBef>
                <a:buFont typeface="Arial" panose="020B0604020202020204" pitchFamily="34" charset="0"/>
                <a:buChar char="•"/>
                <a:defRPr sz="2400" baseline="0">
                  <a:solidFill>
                    <a:srgbClr val="8F4620"/>
                  </a:solidFill>
                  <a:latin typeface="Sahel" panose="020B0603030804020204" pitchFamily="34" charset="-78"/>
                  <a:cs typeface="Sahel" panose="020B0603030804020204" pitchFamily="34" charset="-78"/>
                </a:defRPr>
              </a:lvl2pPr>
              <a:lvl3pPr marL="1143000" indent="-228600" algn="r" rtl="1">
                <a:lnSpc>
                  <a:spcPct val="150000"/>
                </a:lnSpc>
                <a:spcBef>
                  <a:spcPts val="500"/>
                </a:spcBef>
                <a:buFont typeface="Arial" panose="020B0604020202020204" pitchFamily="34" charset="0"/>
                <a:buChar char="•"/>
                <a:defRPr sz="2000" baseline="0">
                  <a:solidFill>
                    <a:srgbClr val="8F4620"/>
                  </a:solidFill>
                  <a:latin typeface="Sahel" panose="020B0603030804020204" pitchFamily="34" charset="-78"/>
                  <a:cs typeface="Sahel" panose="020B0603030804020204" pitchFamily="34" charset="-78"/>
                </a:defRPr>
              </a:lvl3pPr>
              <a:lvl4pPr marL="16002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4pPr>
              <a:lvl5pPr marL="2057400" indent="-228600" algn="r" rtl="1">
                <a:lnSpc>
                  <a:spcPct val="150000"/>
                </a:lnSpc>
                <a:spcBef>
                  <a:spcPts val="500"/>
                </a:spcBef>
                <a:buFont typeface="Arial" panose="020B0604020202020204" pitchFamily="34" charset="0"/>
                <a:buChar char="•"/>
                <a:defRPr baseline="0">
                  <a:solidFill>
                    <a:srgbClr val="8F4620"/>
                  </a:solidFill>
                  <a:latin typeface="Sahel" panose="020B0603030804020204" pitchFamily="34" charset="-78"/>
                  <a:cs typeface="Sahel" panose="020B0603030804020204" pitchFamily="34" charset="-78"/>
                </a:defRPr>
              </a:lvl5pPr>
              <a:lvl6pPr marL="2514600" indent="-228600" algn="r" rtl="1">
                <a:lnSpc>
                  <a:spcPct val="90000"/>
                </a:lnSpc>
                <a:spcBef>
                  <a:spcPts val="500"/>
                </a:spcBef>
                <a:buFont typeface="Arial" panose="020B0604020202020204" pitchFamily="34" charset="0"/>
                <a:buChar char="•"/>
              </a:lvl6pPr>
              <a:lvl7pPr marL="2971800" indent="-228600" algn="r" rtl="1">
                <a:lnSpc>
                  <a:spcPct val="90000"/>
                </a:lnSpc>
                <a:spcBef>
                  <a:spcPts val="500"/>
                </a:spcBef>
                <a:buFont typeface="Arial" panose="020B0604020202020204" pitchFamily="34" charset="0"/>
                <a:buChar char="•"/>
              </a:lvl7pPr>
              <a:lvl8pPr marL="3429000" indent="-228600" algn="r" rtl="1">
                <a:lnSpc>
                  <a:spcPct val="90000"/>
                </a:lnSpc>
                <a:spcBef>
                  <a:spcPts val="500"/>
                </a:spcBef>
                <a:buFont typeface="Arial" panose="020B0604020202020204" pitchFamily="34" charset="0"/>
                <a:buChar char="•"/>
              </a:lvl8pPr>
              <a:lvl9pPr marL="3886200" indent="-228600" algn="r" rtl="1">
                <a:lnSpc>
                  <a:spcPct val="90000"/>
                </a:lnSpc>
                <a:spcBef>
                  <a:spcPts val="500"/>
                </a:spcBef>
                <a:buFont typeface="Arial" panose="020B0604020202020204" pitchFamily="34" charset="0"/>
                <a:buChar char="•"/>
              </a:lvl9pPr>
            </a:lstStyle>
            <a:p>
              <a:r>
                <a:rPr lang="fa-IR" sz="2400" dirty="0"/>
                <a:t>وقت‌گذاری زیاد</a:t>
              </a:r>
              <a:endParaRPr lang="en-US" sz="2400" dirty="0"/>
            </a:p>
          </p:txBody>
        </p:sp>
      </p:grpSp>
      <p:grpSp>
        <p:nvGrpSpPr>
          <p:cNvPr id="23" name="Group 22"/>
          <p:cNvGrpSpPr/>
          <p:nvPr/>
        </p:nvGrpSpPr>
        <p:grpSpPr>
          <a:xfrm>
            <a:off x="9076537" y="3994948"/>
            <a:ext cx="1713026" cy="1713026"/>
            <a:chOff x="2707485" y="2262073"/>
            <a:chExt cx="1713026" cy="1713026"/>
          </a:xfrm>
        </p:grpSpPr>
        <p:sp>
          <p:nvSpPr>
            <p:cNvPr id="24" name="Rounded Rectangle 23"/>
            <p:cNvSpPr/>
            <p:nvPr/>
          </p:nvSpPr>
          <p:spPr>
            <a:xfrm>
              <a:off x="2707485" y="2262073"/>
              <a:ext cx="1713026" cy="1713026"/>
            </a:xfrm>
            <a:prstGeom prst="roundRect">
              <a:avLst/>
            </a:prstGeom>
            <a:solidFill>
              <a:srgbClr val="8F4620"/>
            </a:solidFill>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25" name="Rounded Rectangle 11"/>
            <p:cNvSpPr txBox="1"/>
            <p:nvPr/>
          </p:nvSpPr>
          <p:spPr>
            <a:xfrm>
              <a:off x="2791108" y="2345696"/>
              <a:ext cx="1545780" cy="15457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2400" b="1" dirty="0">
                  <a:solidFill>
                    <a:schemeClr val="bg1"/>
                  </a:solidFill>
                  <a:latin typeface="Sahel" panose="020B0603030804020204" pitchFamily="34" charset="-78"/>
                  <a:cs typeface="B Shiraz" panose="00000400000000000000" pitchFamily="2" charset="-78"/>
                </a:rPr>
                <a:t>سندروم آشیانه خالی</a:t>
              </a:r>
              <a:endParaRPr lang="en-US" sz="2400" b="1" dirty="0">
                <a:solidFill>
                  <a:schemeClr val="bg1"/>
                </a:solidFill>
                <a:latin typeface="Sahel" panose="020B0603030804020204" pitchFamily="34" charset="-78"/>
                <a:cs typeface="B Shiraz" panose="00000400000000000000" pitchFamily="2" charset="-78"/>
              </a:endParaRPr>
            </a:p>
          </p:txBody>
        </p:sp>
      </p:grpSp>
      <p:sp>
        <p:nvSpPr>
          <p:cNvPr id="3" name="Text Placeholder 2"/>
          <p:cNvSpPr>
            <a:spLocks noGrp="1"/>
          </p:cNvSpPr>
          <p:nvPr>
            <p:ph type="body" sz="quarter" idx="11"/>
          </p:nvPr>
        </p:nvSpPr>
        <p:spPr>
          <a:xfrm>
            <a:off x="5600700" y="4022590"/>
            <a:ext cx="3475837" cy="2355424"/>
          </a:xfrm>
        </p:spPr>
        <p:txBody>
          <a:bodyPr vert="horz" lIns="91440" tIns="45720" rIns="91440" bIns="45720" rtlCol="0" anchor="t">
            <a:noAutofit/>
          </a:bodyPr>
          <a:lstStyle/>
          <a:p>
            <a:pPr marL="0" indent="0" algn="just">
              <a:lnSpc>
                <a:spcPct val="100000"/>
              </a:lnSpc>
              <a:buNone/>
            </a:pPr>
            <a:r>
              <a:rPr lang="fa-IR" sz="1800" b="0" dirty="0" smtClean="0">
                <a:cs typeface="B Shiraz" panose="00000400000000000000" pitchFamily="2" charset="-78"/>
              </a:rPr>
              <a:t>با </a:t>
            </a:r>
            <a:r>
              <a:rPr lang="fa-IR" sz="1800" b="0" dirty="0">
                <a:cs typeface="B Shiraz" panose="00000400000000000000" pitchFamily="2" charset="-78"/>
              </a:rPr>
              <a:t>تب این فرزند پدر ومادر تب </a:t>
            </a:r>
            <a:r>
              <a:rPr lang="fa-IR" sz="1800" b="0" dirty="0" smtClean="0">
                <a:cs typeface="B Shiraz" panose="00000400000000000000" pitchFamily="2" charset="-78"/>
              </a:rPr>
              <a:t>می‌کنند</a:t>
            </a:r>
          </a:p>
          <a:p>
            <a:pPr marL="0" indent="0" algn="just">
              <a:lnSpc>
                <a:spcPct val="100000"/>
              </a:lnSpc>
              <a:buNone/>
            </a:pPr>
            <a:r>
              <a:rPr lang="fa-IR" sz="1800" b="0" dirty="0" smtClean="0">
                <a:cs typeface="B Shiraz" panose="00000400000000000000" pitchFamily="2" charset="-78"/>
              </a:rPr>
              <a:t>با مریضی او مریض می‌شوند </a:t>
            </a:r>
          </a:p>
          <a:p>
            <a:pPr marL="0" indent="0" algn="just">
              <a:lnSpc>
                <a:spcPct val="100000"/>
              </a:lnSpc>
              <a:buNone/>
            </a:pPr>
            <a:r>
              <a:rPr lang="fa-IR" sz="1800" b="0" dirty="0" smtClean="0">
                <a:cs typeface="B Shiraz" panose="00000400000000000000" pitchFamily="2" charset="-78"/>
              </a:rPr>
              <a:t>همواره نگران هستند که نکند او را از دست بدهند  </a:t>
            </a:r>
          </a:p>
          <a:p>
            <a:pPr marL="0" indent="0" algn="just">
              <a:lnSpc>
                <a:spcPct val="100000"/>
              </a:lnSpc>
              <a:buNone/>
            </a:pPr>
            <a:r>
              <a:rPr lang="fa-IR" sz="1800" b="0" dirty="0" smtClean="0">
                <a:cs typeface="B Shiraz" panose="00000400000000000000" pitchFamily="2" charset="-78"/>
              </a:rPr>
              <a:t>و اگه خود والدین از دنیا بروند این فرزند آینده اش چه می شود. </a:t>
            </a:r>
            <a:endParaRPr lang="en-US" sz="1800" b="0" dirty="0">
              <a:cs typeface="B Shiraz" panose="00000400000000000000" pitchFamily="2" charset="-7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49" y="1264715"/>
            <a:ext cx="6479839" cy="5029676"/>
          </a:xfrm>
          <a:prstGeom prst="rect">
            <a:avLst/>
          </a:prstGeom>
        </p:spPr>
      </p:pic>
      <p:sp>
        <p:nvSpPr>
          <p:cNvPr id="26" name="Title 1"/>
          <p:cNvSpPr>
            <a:spLocks noGrp="1"/>
          </p:cNvSpPr>
          <p:nvPr>
            <p:ph type="title"/>
          </p:nvPr>
        </p:nvSpPr>
        <p:spPr>
          <a:xfrm>
            <a:off x="642256" y="535933"/>
            <a:ext cx="8125714" cy="790741"/>
          </a:xfrm>
        </p:spPr>
        <p:txBody>
          <a:bodyPr/>
          <a:lstStyle/>
          <a:p>
            <a:r>
              <a:rPr lang="fa-IR" dirty="0" smtClean="0"/>
              <a:t>والدین</a:t>
            </a:r>
            <a:endParaRPr lang="fa-IR" dirty="0"/>
          </a:p>
        </p:txBody>
      </p:sp>
    </p:spTree>
    <p:extLst>
      <p:ext uri="{BB962C8B-B14F-4D97-AF65-F5344CB8AC3E}">
        <p14:creationId xmlns:p14="http://schemas.microsoft.com/office/powerpoint/2010/main" val="174400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rzande tanh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rzande tanha" id="{23DE0F49-DD3B-4953-99F0-6E8DB80186AC}" vid="{C7896F10-3398-461F-8DEA-1482DCF2E78D}"/>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farzande tanha</Template>
  <TotalTime>2121</TotalTime>
  <Words>868</Words>
  <Application>Microsoft Office PowerPoint</Application>
  <PresentationFormat>Widescreen</PresentationFormat>
  <Paragraphs>95</Paragraphs>
  <Slides>24</Slides>
  <Notes>3</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2  Zar</vt:lpstr>
      <vt:lpstr>Calibri</vt:lpstr>
      <vt:lpstr>Sahel</vt:lpstr>
      <vt:lpstr>Times New Roman</vt:lpstr>
      <vt:lpstr>B Shiraz</vt:lpstr>
      <vt:lpstr>Calibri Light</vt:lpstr>
      <vt:lpstr>Arial</vt:lpstr>
      <vt:lpstr>2  Bardiya</vt:lpstr>
      <vt:lpstr>2  Shadi</vt:lpstr>
      <vt:lpstr>farzande tanha</vt:lpstr>
      <vt:lpstr>Custom Design</vt:lpstr>
      <vt:lpstr>PowerPoint Presentation</vt:lpstr>
      <vt:lpstr>PowerPoint Presentation</vt:lpstr>
      <vt:lpstr>آسیب های تک فرزندی</vt:lpstr>
      <vt:lpstr>مخاطبین آسیب</vt:lpstr>
      <vt:lpstr>جامعه</vt:lpstr>
      <vt:lpstr>والدین</vt:lpstr>
      <vt:lpstr>والدین</vt:lpstr>
      <vt:lpstr>والدین</vt:lpstr>
      <vt:lpstr>والدین</vt:lpstr>
      <vt:lpstr>والدین</vt:lpstr>
      <vt:lpstr>فرزندان</vt:lpstr>
      <vt:lpstr>تضعیف شبکه‌ی ارتباطی خویشاوندی</vt:lpstr>
      <vt:lpstr>بلوغ زودرس</vt:lpstr>
      <vt:lpstr>کاهش هوش هیجانی</vt:lpstr>
      <vt:lpstr>پر توقع شدن فرزند</vt:lpstr>
      <vt:lpstr>زود رنج بودن</vt:lpstr>
      <vt:lpstr>امر و نهی های زیاد والدین</vt:lpstr>
      <vt:lpstr>جایگزینی رسانه</vt:lpstr>
      <vt:lpstr>ناتوانی دربرقراری ارتباط با دیگران</vt:lpstr>
      <vt:lpstr>انزوا طلبی </vt:lpstr>
      <vt:lpstr>اعتماد به نفس</vt:lpstr>
      <vt:lpstr>پایین بودن رشد و خلاقیت</vt:lpstr>
      <vt:lpstr>تهاجمی یا تدافعی بودن</vt:lpstr>
      <vt:lpstr>فراگیری مهارت های کمتر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nadimi</cp:lastModifiedBy>
  <cp:revision>79</cp:revision>
  <dcterms:created xsi:type="dcterms:W3CDTF">2021-11-14T20:16:38Z</dcterms:created>
  <dcterms:modified xsi:type="dcterms:W3CDTF">2022-01-01T04:52:23Z</dcterms:modified>
</cp:coreProperties>
</file>