
<file path=[Content_Types].xml><?xml version="1.0" encoding="utf-8"?>
<Types xmlns="http://schemas.openxmlformats.org/package/2006/content-types">
  <Default Extension="png" ContentType="image/png"/>
  <Default Extension="mpg" ContentType="vide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theme/theme2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96" r:id="rId2"/>
    <p:sldMasterId id="2147483708" r:id="rId3"/>
    <p:sldMasterId id="2147483720" r:id="rId4"/>
    <p:sldMasterId id="2147483732" r:id="rId5"/>
    <p:sldMasterId id="2147483744" r:id="rId6"/>
    <p:sldMasterId id="2147483756" r:id="rId7"/>
    <p:sldMasterId id="2147483768" r:id="rId8"/>
    <p:sldMasterId id="2147483792" r:id="rId9"/>
    <p:sldMasterId id="2147483804" r:id="rId10"/>
    <p:sldMasterId id="2147483816" r:id="rId11"/>
    <p:sldMasterId id="2147483828" r:id="rId12"/>
    <p:sldMasterId id="2147483840" r:id="rId13"/>
    <p:sldMasterId id="2147483852" r:id="rId14"/>
    <p:sldMasterId id="2147483864" r:id="rId15"/>
    <p:sldMasterId id="2147483876" r:id="rId16"/>
    <p:sldMasterId id="2147483888" r:id="rId17"/>
    <p:sldMasterId id="2147483924" r:id="rId18"/>
    <p:sldMasterId id="2147483936" r:id="rId19"/>
    <p:sldMasterId id="2147483960" r:id="rId20"/>
    <p:sldMasterId id="2147483972" r:id="rId21"/>
    <p:sldMasterId id="2147483984" r:id="rId22"/>
    <p:sldMasterId id="2147484044" r:id="rId23"/>
    <p:sldMasterId id="2147484080" r:id="rId24"/>
    <p:sldMasterId id="2147484092" r:id="rId25"/>
    <p:sldMasterId id="2147484116" r:id="rId26"/>
    <p:sldMasterId id="2147484128" r:id="rId27"/>
  </p:sldMasterIdLst>
  <p:notesMasterIdLst>
    <p:notesMasterId r:id="rId72"/>
  </p:notesMasterIdLst>
  <p:sldIdLst>
    <p:sldId id="313" r:id="rId28"/>
    <p:sldId id="315" r:id="rId29"/>
    <p:sldId id="314" r:id="rId30"/>
    <p:sldId id="257" r:id="rId31"/>
    <p:sldId id="259" r:id="rId32"/>
    <p:sldId id="323" r:id="rId33"/>
    <p:sldId id="324" r:id="rId34"/>
    <p:sldId id="325" r:id="rId35"/>
    <p:sldId id="326" r:id="rId36"/>
    <p:sldId id="327" r:id="rId37"/>
    <p:sldId id="328" r:id="rId38"/>
    <p:sldId id="330" r:id="rId39"/>
    <p:sldId id="261" r:id="rId40"/>
    <p:sldId id="262" r:id="rId41"/>
    <p:sldId id="263" r:id="rId42"/>
    <p:sldId id="319" r:id="rId43"/>
    <p:sldId id="266" r:id="rId44"/>
    <p:sldId id="267" r:id="rId45"/>
    <p:sldId id="270" r:id="rId46"/>
    <p:sldId id="273" r:id="rId47"/>
    <p:sldId id="276" r:id="rId48"/>
    <p:sldId id="277" r:id="rId49"/>
    <p:sldId id="320" r:id="rId50"/>
    <p:sldId id="278" r:id="rId51"/>
    <p:sldId id="279" r:id="rId52"/>
    <p:sldId id="280" r:id="rId53"/>
    <p:sldId id="321" r:id="rId54"/>
    <p:sldId id="281" r:id="rId55"/>
    <p:sldId id="282" r:id="rId56"/>
    <p:sldId id="283" r:id="rId57"/>
    <p:sldId id="317" r:id="rId58"/>
    <p:sldId id="316" r:id="rId59"/>
    <p:sldId id="286" r:id="rId60"/>
    <p:sldId id="287" r:id="rId61"/>
    <p:sldId id="290" r:id="rId62"/>
    <p:sldId id="289" r:id="rId63"/>
    <p:sldId id="291" r:id="rId64"/>
    <p:sldId id="296" r:id="rId65"/>
    <p:sldId id="299" r:id="rId66"/>
    <p:sldId id="300" r:id="rId67"/>
    <p:sldId id="302" r:id="rId68"/>
    <p:sldId id="303" r:id="rId69"/>
    <p:sldId id="311" r:id="rId70"/>
    <p:sldId id="318" r:id="rId7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0551"/>
    <a:srgbClr val="FA0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0" d="100"/>
          <a:sy n="60" d="100"/>
        </p:scale>
        <p:origin x="-588" y="-27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2.xml"/><Relationship Id="rId21" Type="http://schemas.openxmlformats.org/officeDocument/2006/relationships/slideMaster" Target="slideMasters/slideMaster21.xml"/><Relationship Id="rId34" Type="http://schemas.openxmlformats.org/officeDocument/2006/relationships/slide" Target="slides/slide7.xml"/><Relationship Id="rId42" Type="http://schemas.openxmlformats.org/officeDocument/2006/relationships/slide" Target="slides/slide15.xml"/><Relationship Id="rId47" Type="http://schemas.openxmlformats.org/officeDocument/2006/relationships/slide" Target="slides/slide20.xml"/><Relationship Id="rId50" Type="http://schemas.openxmlformats.org/officeDocument/2006/relationships/slide" Target="slides/slide23.xml"/><Relationship Id="rId55" Type="http://schemas.openxmlformats.org/officeDocument/2006/relationships/slide" Target="slides/slide28.xml"/><Relationship Id="rId63" Type="http://schemas.openxmlformats.org/officeDocument/2006/relationships/slide" Target="slides/slide36.xml"/><Relationship Id="rId68" Type="http://schemas.openxmlformats.org/officeDocument/2006/relationships/slide" Target="slides/slide41.xml"/><Relationship Id="rId76"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2.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5.xml"/><Relationship Id="rId37" Type="http://schemas.openxmlformats.org/officeDocument/2006/relationships/slide" Target="slides/slide10.xml"/><Relationship Id="rId40" Type="http://schemas.openxmlformats.org/officeDocument/2006/relationships/slide" Target="slides/slide13.xml"/><Relationship Id="rId45" Type="http://schemas.openxmlformats.org/officeDocument/2006/relationships/slide" Target="slides/slide18.xml"/><Relationship Id="rId53" Type="http://schemas.openxmlformats.org/officeDocument/2006/relationships/slide" Target="slides/slide26.xml"/><Relationship Id="rId58" Type="http://schemas.openxmlformats.org/officeDocument/2006/relationships/slide" Target="slides/slide31.xml"/><Relationship Id="rId66" Type="http://schemas.openxmlformats.org/officeDocument/2006/relationships/slide" Target="slides/slide39.xml"/><Relationship Id="rId7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1.xml"/><Relationship Id="rId36" Type="http://schemas.openxmlformats.org/officeDocument/2006/relationships/slide" Target="slides/slide9.xml"/><Relationship Id="rId49" Type="http://schemas.openxmlformats.org/officeDocument/2006/relationships/slide" Target="slides/slide22.xml"/><Relationship Id="rId57" Type="http://schemas.openxmlformats.org/officeDocument/2006/relationships/slide" Target="slides/slide30.xml"/><Relationship Id="rId61" Type="http://schemas.openxmlformats.org/officeDocument/2006/relationships/slide" Target="slides/slide34.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4.xml"/><Relationship Id="rId44" Type="http://schemas.openxmlformats.org/officeDocument/2006/relationships/slide" Target="slides/slide17.xml"/><Relationship Id="rId52" Type="http://schemas.openxmlformats.org/officeDocument/2006/relationships/slide" Target="slides/slide25.xml"/><Relationship Id="rId60" Type="http://schemas.openxmlformats.org/officeDocument/2006/relationships/slide" Target="slides/slide33.xml"/><Relationship Id="rId65" Type="http://schemas.openxmlformats.org/officeDocument/2006/relationships/slide" Target="slides/slide38.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3.xml"/><Relationship Id="rId35" Type="http://schemas.openxmlformats.org/officeDocument/2006/relationships/slide" Target="slides/slide8.xml"/><Relationship Id="rId43" Type="http://schemas.openxmlformats.org/officeDocument/2006/relationships/slide" Target="slides/slide16.xml"/><Relationship Id="rId48" Type="http://schemas.openxmlformats.org/officeDocument/2006/relationships/slide" Target="slides/slide21.xml"/><Relationship Id="rId56" Type="http://schemas.openxmlformats.org/officeDocument/2006/relationships/slide" Target="slides/slide29.xml"/><Relationship Id="rId64" Type="http://schemas.openxmlformats.org/officeDocument/2006/relationships/slide" Target="slides/slide37.xml"/><Relationship Id="rId69" Type="http://schemas.openxmlformats.org/officeDocument/2006/relationships/slide" Target="slides/slide42.xml"/><Relationship Id="rId8" Type="http://schemas.openxmlformats.org/officeDocument/2006/relationships/slideMaster" Target="slideMasters/slideMaster8.xml"/><Relationship Id="rId51" Type="http://schemas.openxmlformats.org/officeDocument/2006/relationships/slide" Target="slides/slide24.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6.xml"/><Relationship Id="rId38" Type="http://schemas.openxmlformats.org/officeDocument/2006/relationships/slide" Target="slides/slide11.xml"/><Relationship Id="rId46" Type="http://schemas.openxmlformats.org/officeDocument/2006/relationships/slide" Target="slides/slide19.xml"/><Relationship Id="rId59" Type="http://schemas.openxmlformats.org/officeDocument/2006/relationships/slide" Target="slides/slide32.xml"/><Relationship Id="rId67" Type="http://schemas.openxmlformats.org/officeDocument/2006/relationships/slide" Target="slides/slide40.xml"/><Relationship Id="rId20" Type="http://schemas.openxmlformats.org/officeDocument/2006/relationships/slideMaster" Target="slideMasters/slideMaster20.xml"/><Relationship Id="rId41" Type="http://schemas.openxmlformats.org/officeDocument/2006/relationships/slide" Target="slides/slide14.xml"/><Relationship Id="rId54" Type="http://schemas.openxmlformats.org/officeDocument/2006/relationships/slide" Target="slides/slide27.xml"/><Relationship Id="rId62" Type="http://schemas.openxmlformats.org/officeDocument/2006/relationships/slide" Target="slides/slide35.xml"/><Relationship Id="rId70" Type="http://schemas.openxmlformats.org/officeDocument/2006/relationships/slide" Target="slides/slide43.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DE17B7D-A337-428F-8F30-B52E999FD3FF}" type="datetimeFigureOut">
              <a:rPr lang="fa-IR" smtClean="0"/>
              <a:t>12/24/1435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066E404-AFB6-4E3F-822C-B845EF12C6A4}" type="slidenum">
              <a:rPr lang="fa-IR" smtClean="0"/>
              <a:t>‹#›</a:t>
            </a:fld>
            <a:endParaRPr lang="fa-IR"/>
          </a:p>
        </p:txBody>
      </p:sp>
    </p:spTree>
    <p:extLst>
      <p:ext uri="{BB962C8B-B14F-4D97-AF65-F5344CB8AC3E}">
        <p14:creationId xmlns:p14="http://schemas.microsoft.com/office/powerpoint/2010/main" val="15403917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6</a:t>
            </a:fld>
            <a:endParaRPr lang="fa-IR"/>
          </a:p>
        </p:txBody>
      </p:sp>
    </p:spTree>
    <p:extLst>
      <p:ext uri="{BB962C8B-B14F-4D97-AF65-F5344CB8AC3E}">
        <p14:creationId xmlns:p14="http://schemas.microsoft.com/office/powerpoint/2010/main" val="3245315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7</a:t>
            </a:fld>
            <a:endParaRPr lang="fa-IR"/>
          </a:p>
        </p:txBody>
      </p:sp>
    </p:spTree>
    <p:extLst>
      <p:ext uri="{BB962C8B-B14F-4D97-AF65-F5344CB8AC3E}">
        <p14:creationId xmlns:p14="http://schemas.microsoft.com/office/powerpoint/2010/main" val="2710095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8</a:t>
            </a:fld>
            <a:endParaRPr lang="fa-IR"/>
          </a:p>
        </p:txBody>
      </p:sp>
    </p:spTree>
    <p:extLst>
      <p:ext uri="{BB962C8B-B14F-4D97-AF65-F5344CB8AC3E}">
        <p14:creationId xmlns:p14="http://schemas.microsoft.com/office/powerpoint/2010/main" val="3105996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9</a:t>
            </a:fld>
            <a:endParaRPr lang="fa-IR"/>
          </a:p>
        </p:txBody>
      </p:sp>
    </p:spTree>
    <p:extLst>
      <p:ext uri="{BB962C8B-B14F-4D97-AF65-F5344CB8AC3E}">
        <p14:creationId xmlns:p14="http://schemas.microsoft.com/office/powerpoint/2010/main" val="3831783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10</a:t>
            </a:fld>
            <a:endParaRPr lang="fa-IR"/>
          </a:p>
        </p:txBody>
      </p:sp>
    </p:spTree>
    <p:extLst>
      <p:ext uri="{BB962C8B-B14F-4D97-AF65-F5344CB8AC3E}">
        <p14:creationId xmlns:p14="http://schemas.microsoft.com/office/powerpoint/2010/main" val="3576493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11</a:t>
            </a:fld>
            <a:endParaRPr lang="fa-IR"/>
          </a:p>
        </p:txBody>
      </p:sp>
    </p:spTree>
    <p:extLst>
      <p:ext uri="{BB962C8B-B14F-4D97-AF65-F5344CB8AC3E}">
        <p14:creationId xmlns:p14="http://schemas.microsoft.com/office/powerpoint/2010/main" val="2878886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74351858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755843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830162140"/>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5550402"/>
      </p:ext>
    </p:extLst>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93254726"/>
      </p:ext>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34223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32677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23186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0949201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5216503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55337992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2392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09136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42033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98164030"/>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0310984"/>
      </p:ext>
    </p:extLst>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25394811"/>
      </p:ext>
    </p:extLst>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54705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36148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43213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942056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805994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93586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78709161"/>
      </p:ext>
    </p:extLst>
  </p:cSld>
  <p:clrMapOvr>
    <a:overrideClrMapping bg1="dk1" tx1="lt1" bg2="dk2" tx2="lt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693575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71584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24649631"/>
      </p:ext>
    </p:extLst>
  </p:cSld>
  <p:clrMapOvr>
    <a:overrideClrMapping bg1="dk1" tx1="lt1" bg2="dk2" tx2="lt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314217"/>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82512946"/>
      </p:ext>
    </p:extLst>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636447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562755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949633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94402159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19271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9819990"/>
      </p:ext>
    </p:extLst>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51644324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219206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49481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46995391"/>
      </p:ext>
    </p:extLst>
  </p:cSld>
  <p:clrMapOvr>
    <a:overrideClrMapping bg1="dk1" tx1="lt1" bg2="dk2" tx2="lt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4239291"/>
      </p:ext>
    </p:extLst>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38676031"/>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309902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69166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745991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2097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44678652"/>
      </p:ext>
    </p:extLst>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3215977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04056503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202964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743792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74937488"/>
      </p:ext>
    </p:extLst>
  </p:cSld>
  <p:clrMapOvr>
    <a:overrideClrMapping bg1="dk1" tx1="lt1" bg2="dk2"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8282004"/>
      </p:ext>
    </p:extLst>
  </p:cSld>
  <p:clrMapOvr>
    <a:overrideClrMapping bg1="lt1" tx1="dk1" bg2="lt2" tx2="dk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00714640"/>
      </p:ext>
    </p:extLst>
  </p:cSld>
  <p:clrMapOvr>
    <a:overrideClrMapping bg1="lt1" tx1="dk1" bg2="lt2" tx2="dk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82938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719825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4874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698950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199977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6294755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096464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81325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09194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83378332"/>
      </p:ext>
    </p:extLst>
  </p:cSld>
  <p:clrMapOvr>
    <a:overrideClrMapping bg1="dk1" tx1="lt1" bg2="dk2" tx2="lt2" accent1="accent1" accent2="accent2" accent3="accent3" accent4="accent4" accent5="accent5" accent6="accent6" hlink="hlink" folHlink="folHlink"/>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946023"/>
      </p:ext>
    </p:extLst>
  </p:cSld>
  <p:clrMapOvr>
    <a:overrideClrMapping bg1="lt1" tx1="dk1" bg2="lt2" tx2="dk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04605783"/>
      </p:ext>
    </p:extLst>
  </p:cSld>
  <p:clrMapOvr>
    <a:overrideClrMapping bg1="lt1" tx1="dk1" bg2="lt2" tx2="dk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141745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92376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519379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347135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1860528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2317483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0348272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715530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144518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05614548"/>
      </p:ext>
    </p:extLst>
  </p:cSld>
  <p:clrMapOvr>
    <a:overrideClrMapping bg1="dk1" tx1="lt1" bg2="dk2" tx2="lt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6609272"/>
      </p:ext>
    </p:extLst>
  </p:cSld>
  <p:clrMapOvr>
    <a:overrideClrMapping bg1="lt1" tx1="dk1" bg2="lt2" tx2="dk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03121969"/>
      </p:ext>
    </p:extLst>
  </p:cSld>
  <p:clrMapOvr>
    <a:overrideClrMapping bg1="lt1" tx1="dk1" bg2="lt2" tx2="dk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8936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419779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898913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25891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1373743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4902296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0566143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689790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253842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85227059"/>
      </p:ext>
    </p:extLst>
  </p:cSld>
  <p:clrMapOvr>
    <a:overrideClrMapping bg1="dk1" tx1="lt1" bg2="dk2" tx2="lt2" accent1="accent1" accent2="accent2" accent3="accent3" accent4="accent4" accent5="accent5" accent6="accent6" hlink="hlink" folHlink="folHlink"/>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94290"/>
      </p:ext>
    </p:extLst>
  </p:cSld>
  <p:clrMapOvr>
    <a:overrideClrMapping bg1="lt1" tx1="dk1" bg2="lt2" tx2="dk2" accent1="accent1" accent2="accent2" accent3="accent3" accent4="accent4" accent5="accent5" accent6="accent6" hlink="hlink" folHlink="folHlink"/>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7244705"/>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2092288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739287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65988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98964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08480572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866507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30161837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255113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13804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941047901"/>
      </p:ext>
    </p:extLst>
  </p:cSld>
  <p:clrMapOvr>
    <a:overrideClrMapping bg1="dk1" tx1="lt1" bg2="dk2" tx2="lt2" accent1="accent1" accent2="accent2" accent3="accent3" accent4="accent4" accent5="accent5" accent6="accent6" hlink="hlink" folHlink="folHlink"/>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9512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1223452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09076658"/>
      </p:ext>
    </p:extLst>
  </p:cSld>
  <p:clrMapOvr>
    <a:overrideClrMapping bg1="lt1" tx1="dk1" bg2="lt2" tx2="dk2" accent1="accent1" accent2="accent2" accent3="accent3" accent4="accent4" accent5="accent5" accent6="accent6" hlink="hlink" folHlink="folHlink"/>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56543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734284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9769890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36348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1280306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0195008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905889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960428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8578929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3127665"/>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68052772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2071920"/>
      </p:ext>
    </p:extLst>
  </p:cSld>
  <p:clrMapOvr>
    <a:overrideClrMapping bg1="lt1" tx1="dk1" bg2="lt2" tx2="dk2" accent1="accent1" accent2="accent2" accent3="accent3" accent4="accent4" accent5="accent5" accent6="accent6" hlink="hlink" folHlink="folHlink"/>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820350602"/>
      </p:ext>
    </p:extLst>
  </p:cSld>
  <p:clrMapOvr>
    <a:overrideClrMapping bg1="lt1" tx1="dk1" bg2="lt2" tx2="dk2" accent1="accent1" accent2="accent2" accent3="accent3" accent4="accent4" accent5="accent5" accent6="accent6" hlink="hlink" folHlink="folHlink"/>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49201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910794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709202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2986770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8856987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0257173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263383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5310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743228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26997911"/>
      </p:ext>
    </p:extLst>
  </p:cSld>
  <p:clrMapOvr>
    <a:overrideClrMapping bg1="dk1" tx1="lt1" bg2="dk2" tx2="lt2" accent1="accent1" accent2="accent2" accent3="accent3" accent4="accent4" accent5="accent5" accent6="accent6" hlink="hlink" folHlink="folHlink"/>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0897259"/>
      </p:ext>
    </p:extLst>
  </p:cSld>
  <p:clrMapOvr>
    <a:overrideClrMapping bg1="lt1" tx1="dk1" bg2="lt2" tx2="dk2" accent1="accent1" accent2="accent2" accent3="accent3" accent4="accent4" accent5="accent5" accent6="accent6" hlink="hlink" folHlink="folHlink"/>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48705474"/>
      </p:ext>
    </p:extLst>
  </p:cSld>
  <p:clrMapOvr>
    <a:overrideClrMapping bg1="lt1" tx1="dk1" bg2="lt2" tx2="dk2" accent1="accent1" accent2="accent2" accent3="accent3" accent4="accent4" accent5="accent5" accent6="accent6" hlink="hlink" folHlink="folHlink"/>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185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797786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291638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78043071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8921951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1929175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9132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376713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18179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60410916"/>
      </p:ext>
    </p:extLst>
  </p:cSld>
  <p:clrMapOvr>
    <a:overrideClrMapping bg1="dk1" tx1="lt1" bg2="dk2" tx2="lt2" accent1="accent1" accent2="accent2" accent3="accent3" accent4="accent4" accent5="accent5" accent6="accent6" hlink="hlink" folHlink="folHlink"/>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6212362"/>
      </p:ext>
    </p:extLst>
  </p:cSld>
  <p:clrMapOvr>
    <a:overrideClrMapping bg1="lt1" tx1="dk1" bg2="lt2" tx2="dk2" accent1="accent1" accent2="accent2" accent3="accent3" accent4="accent4" accent5="accent5" accent6="accent6" hlink="hlink" folHlink="folHlink"/>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864710275"/>
      </p:ext>
    </p:extLst>
  </p:cSld>
  <p:clrMapOvr>
    <a:overrideClrMapping bg1="lt1" tx1="dk1" bg2="lt2" tx2="dk2" accent1="accent1" accent2="accent2" accent3="accent3" accent4="accent4" accent5="accent5" accent6="accent6" hlink="hlink" folHlink="folHlink"/>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768166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300558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903289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4408373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528676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5649874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33932792"/>
      </p:ext>
    </p:extLst>
  </p:cSld>
  <p:clrMapOvr>
    <a:overrideClrMapping bg1="dk1" tx1="lt1" bg2="dk2" tx2="lt2" accent1="accent1" accent2="accent2" accent3="accent3" accent4="accent4" accent5="accent5" accent6="accent6" hlink="hlink" folHlink="folHlink"/>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790416"/>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1054441"/>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023155719"/>
      </p:ext>
    </p:extLst>
  </p:cSld>
  <p:clrMapOvr>
    <a:overrideClrMapping bg1="dk1" tx1="lt1" bg2="dk2" tx2="lt2" accent1="accent1" accent2="accent2" accent3="accent3" accent4="accent4" accent5="accent5" accent6="accent6" hlink="hlink" folHlink="folHlink"/>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4203857"/>
      </p:ext>
    </p:extLst>
  </p:cSld>
  <p:clrMapOvr>
    <a:overrideClrMapping bg1="lt1" tx1="dk1" bg2="lt2" tx2="dk2" accent1="accent1" accent2="accent2" accent3="accent3" accent4="accent4" accent5="accent5" accent6="accent6" hlink="hlink" folHlink="folHlink"/>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04208569"/>
      </p:ext>
    </p:extLst>
  </p:cSld>
  <p:clrMapOvr>
    <a:overrideClrMapping bg1="lt1" tx1="dk1" bg2="lt2" tx2="dk2" accent1="accent1" accent2="accent2" accent3="accent3" accent4="accent4" accent5="accent5" accent6="accent6" hlink="hlink" folHlink="folHlink"/>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0470612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730221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301288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6070435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8877977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873098"/>
      </p:ext>
    </p:extLst>
  </p:cSld>
  <p:clrMapOvr>
    <a:overrideClrMapping bg1="lt1" tx1="dk1" bg2="lt2" tx2="dk2" accent1="accent1" accent2="accent2" accent3="accent3" accent4="accent4" accent5="accent5" accent6="accent6" hlink="hlink" folHlink="folHlink"/>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9405964"/>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672427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844259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06508012"/>
      </p:ext>
    </p:extLst>
  </p:cSld>
  <p:clrMapOvr>
    <a:overrideClrMapping bg1="dk1" tx1="lt1" bg2="dk2" tx2="lt2" accent1="accent1" accent2="accent2" accent3="accent3" accent4="accent4" accent5="accent5" accent6="accent6" hlink="hlink" folHlink="folHlink"/>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28239560"/>
      </p:ext>
    </p:extLst>
  </p:cSld>
  <p:clrMapOvr>
    <a:overrideClrMapping bg1="lt1" tx1="dk1" bg2="lt2" tx2="dk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53559875"/>
      </p:ext>
    </p:extLst>
  </p:cSld>
  <p:clrMapOvr>
    <a:overrideClrMapping bg1="lt1" tx1="dk1" bg2="lt2" tx2="dk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998138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572942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7497284"/>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503881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333283318"/>
      </p:ext>
    </p:extLst>
  </p:cSld>
  <p:clrMapOvr>
    <a:overrideClrMapping bg1="lt1" tx1="dk1" bg2="lt2" tx2="dk2" accent1="accent1" accent2="accent2" accent3="accent3" accent4="accent4" accent5="accent5" accent6="accent6" hlink="hlink" folHlink="folHlink"/>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5396828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7033932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325857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700148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36306247"/>
      </p:ext>
    </p:extLst>
  </p:cSld>
  <p:clrMapOvr>
    <a:overrideClrMapping bg1="dk1" tx1="lt1" bg2="dk2" tx2="lt2" accent1="accent1" accent2="accent2" accent3="accent3" accent4="accent4" accent5="accent5" accent6="accent6" hlink="hlink" folHlink="folHlink"/>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738447"/>
      </p:ext>
    </p:extLst>
  </p:cSld>
  <p:clrMapOvr>
    <a:overrideClrMapping bg1="lt1" tx1="dk1" bg2="lt2" tx2="dk2" accent1="accent1" accent2="accent2" accent3="accent3" accent4="accent4" accent5="accent5" accent6="accent6" hlink="hlink" folHlink="folHlink"/>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20148694"/>
      </p:ext>
    </p:extLst>
  </p:cSld>
  <p:clrMapOvr>
    <a:overrideClrMapping bg1="lt1" tx1="dk1" bg2="lt2" tx2="dk2" accent1="accent1" accent2="accent2" accent3="accent3" accent4="accent4" accent5="accent5" accent6="accent6" hlink="hlink" folHlink="folHlink"/>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509501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019020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0574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7028510"/>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91391363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5224051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0510017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359379"/>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875073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827951285"/>
      </p:ext>
    </p:extLst>
  </p:cSld>
  <p:clrMapOvr>
    <a:overrideClrMapping bg1="dk1" tx1="lt1" bg2="dk2" tx2="lt2" accent1="accent1" accent2="accent2" accent3="accent3" accent4="accent4" accent5="accent5" accent6="accent6" hlink="hlink" folHlink="folHlink"/>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1580237"/>
      </p:ext>
    </p:extLst>
  </p:cSld>
  <p:clrMapOvr>
    <a:overrideClrMapping bg1="lt1" tx1="dk1" bg2="lt2" tx2="dk2" accent1="accent1" accent2="accent2" accent3="accent3" accent4="accent4" accent5="accent5" accent6="accent6" hlink="hlink" folHlink="folHlink"/>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77302401"/>
      </p:ext>
    </p:extLst>
  </p:cSld>
  <p:clrMapOvr>
    <a:overrideClrMapping bg1="lt1" tx1="dk1" bg2="lt2" tx2="dk2" accent1="accent1" accent2="accent2" accent3="accent3" accent4="accent4" accent5="accent5" accent6="accent6" hlink="hlink" folHlink="folHlink"/>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9188146"/>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4465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3826380"/>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6133305"/>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0127165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3683207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4790436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0607197"/>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350856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91712344"/>
      </p:ext>
    </p:extLst>
  </p:cSld>
  <p:clrMapOvr>
    <a:overrideClrMapping bg1="dk1" tx1="lt1" bg2="dk2" tx2="lt2" accent1="accent1" accent2="accent2" accent3="accent3" accent4="accent4" accent5="accent5" accent6="accent6" hlink="hlink" folHlink="folHlink"/>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61913460"/>
      </p:ext>
    </p:extLst>
  </p:cSld>
  <p:clrMapOvr>
    <a:overrideClrMapping bg1="lt1" tx1="dk1" bg2="lt2" tx2="dk2" accent1="accent1" accent2="accent2" accent3="accent3" accent4="accent4" accent5="accent5" accent6="accent6" hlink="hlink" folHlink="folHlink"/>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31486255"/>
      </p:ext>
    </p:extLst>
  </p:cSld>
  <p:clrMapOvr>
    <a:overrideClrMapping bg1="lt1" tx1="dk1" bg2="lt2" tx2="dk2" accent1="accent1" accent2="accent2" accent3="accent3" accent4="accent4" accent5="accent5" accent6="accent6" hlink="hlink" folHlink="folHlink"/>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12443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5394775"/>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370747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859811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974944194"/>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9435145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746939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9975105"/>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471139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87063977"/>
      </p:ext>
    </p:extLst>
  </p:cSld>
  <p:clrMapOvr>
    <a:overrideClrMapping bg1="dk1" tx1="lt1" bg2="dk2" tx2="lt2" accent1="accent1" accent2="accent2" accent3="accent3" accent4="accent4" accent5="accent5" accent6="accent6" hlink="hlink" folHlink="folHlink"/>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1248154"/>
      </p:ext>
    </p:extLst>
  </p:cSld>
  <p:clrMapOvr>
    <a:overrideClrMapping bg1="lt1" tx1="dk1" bg2="lt2" tx2="dk2" accent1="accent1" accent2="accent2" accent3="accent3" accent4="accent4" accent5="accent5" accent6="accent6" hlink="hlink" folHlink="folHlink"/>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294534943"/>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8260260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780098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4741402"/>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047191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49060044"/>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26389510"/>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9519309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5566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0900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81974382"/>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182977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5994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35037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9580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79193758"/>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8355545"/>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4239269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25647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493431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5125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53458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6083360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731277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47784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60968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34567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27217725"/>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09430122"/>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8229733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6395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1059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09376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50375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733449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553414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859474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25334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89455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53648469"/>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4433769"/>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806527849"/>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0900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455701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40577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3778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522046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17647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34997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50246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88097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6472023"/>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221664"/>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88598216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556009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0056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90214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91378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357892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55407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252798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75090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839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58245123"/>
      </p:ext>
    </p:extLst>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08281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484423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17247578"/>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94113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12872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25871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831074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7177225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2919791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20458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83113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12/24/1435</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869733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4645803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9718739"/>
      </p:ext>
    </p:extLst>
  </p:cSld>
  <p:clrMapOvr>
    <a:overrideClrMapping bg1="lt1" tx1="dk1" bg2="lt2" tx2="dk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49630883"/>
      </p:ext>
    </p:extLst>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10842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98585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60913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158241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31083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205500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24149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12/24/1435</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762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6256497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86983644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43636948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6566268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953928856"/>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60601598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42051380"/>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45738877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2456272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93818835"/>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59030794"/>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85801868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0549463"/>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20374483"/>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795451660"/>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908799583"/>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3386346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155073977"/>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172452799"/>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20436824"/>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021536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20003284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39188427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9221099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40717041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7045169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12/24/1435</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5059850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url?q=http://honarmaye.mihanblog.com/post/20&amp;sa=U&amp;ei=6NeEU6znJKTG0QXt_oHYBw&amp;ved=0CEoQ9QEwDjgU&amp;usg=AFQjCNHEgvPpHDJsdVmfXfPP88We6uJugA" TargetMode="Externa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06.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4.xml"/><Relationship Id="rId5" Type="http://schemas.openxmlformats.org/officeDocument/2006/relationships/image" Target="../media/image30.jpe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0.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33.pn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6.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7.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78.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7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45.png"/><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3.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44.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55.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66.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ahebnews.ir/files/uploads/2013/12/5533taxi.jpg" TargetMode="External"/><Relationship Id="rId1" Type="http://schemas.openxmlformats.org/officeDocument/2006/relationships/slideLayout" Target="../slideLayouts/slideLayout277.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88.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88.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9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g"/><Relationship Id="rId1" Type="http://schemas.microsoft.com/office/2007/relationships/media" Target="../media/media1.mp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22052" y1="12698" x2="22052" y2="12698"/>
                        <a14:foregroundMark x1="32502" y1="9524" x2="32502" y2="9524"/>
                        <a14:foregroundMark x1="31064" y1="17274" x2="31064" y2="17274"/>
                        <a14:foregroundMark x1="46596" y1="10458" x2="46596" y2="10458"/>
                        <a14:foregroundMark x1="59156" y1="23810" x2="59156" y2="23810"/>
                        <a14:foregroundMark x1="71429" y1="7563" x2="71429" y2="7563"/>
                        <a14:foregroundMark x1="85810" y1="22409" x2="85810" y2="22409"/>
                        <a14:foregroundMark x1="96836" y1="36041" x2="96836" y2="36041"/>
                        <a14:foregroundMark x1="96261" y1="48833" x2="96261" y2="48833"/>
                        <a14:foregroundMark x1="91659" y1="48553" x2="91659" y2="48553"/>
                        <a14:foregroundMark x1="86098" y1="54528" x2="86098" y2="54528"/>
                        <a14:foregroundMark x1="75264" y1="54248" x2="75264" y2="54248"/>
                        <a14:foregroundMark x1="75839" y1="67974" x2="75839" y2="67974"/>
                        <a14:foregroundMark x1="66443" y1="76471" x2="66443" y2="76471"/>
                        <a14:foregroundMark x1="79003" y1="89823" x2="79003" y2="89823"/>
                        <a14:foregroundMark x1="72579" y1="88142" x2="72579" y2="88142"/>
                        <a14:foregroundMark x1="73730" y1="92717" x2="73730" y2="92717"/>
                        <a14:foregroundMark x1="53308" y1="96732" x2="53308" y2="96732"/>
                        <a14:foregroundMark x1="47172" y1="85341" x2="47172" y2="85341"/>
                        <a14:foregroundMark x1="25791" y1="89542" x2="25791" y2="89542"/>
                        <a14:foregroundMark x1="21093" y1="75910" x2="21093" y2="75910"/>
                        <a14:foregroundMark x1="21764" y1="57703" x2="21764" y2="57703"/>
                        <a14:foregroundMark x1="23202" y1="49953" x2="23202" y2="49953"/>
                        <a14:foregroundMark x1="5944" y1="45472" x2="5944" y2="45472"/>
                        <a14:foregroundMark x1="32502" y1="54809" x2="32502" y2="54809"/>
                        <a14:foregroundMark x1="34036" y1="40616" x2="34036" y2="40616"/>
                        <a14:foregroundMark x1="46021" y1="40056" x2="46021" y2="40056"/>
                        <a14:foregroundMark x1="42761" y1="64239" x2="42761" y2="64239"/>
                        <a14:foregroundMark x1="97124" y1="58824" x2="97124" y2="58824"/>
                        <a14:foregroundMark x1="87248" y1="62558" x2="87248" y2="62558"/>
                        <a14:backgroundMark x1="46596" y1="8403" x2="46596" y2="8403"/>
                        <a14:backgroundMark x1="63279" y1="18394" x2="63279" y2="18394"/>
                        <a14:backgroundMark x1="60882" y1="17554" x2="60882" y2="17554"/>
                        <a14:backgroundMark x1="72867" y1="20915" x2="72867" y2="20915"/>
                        <a14:backgroundMark x1="97795" y1="60504" x2="97795" y2="60504"/>
                        <a14:backgroundMark x1="85810" y1="20355" x2="85810" y2="20355"/>
                      </a14:backgroundRemoval>
                    </a14:imgEffect>
                  </a14:imgLayer>
                </a14:imgProps>
              </a:ext>
              <a:ext uri="{28A0092B-C50C-407E-A947-70E740481C1C}">
                <a14:useLocalDpi xmlns:a14="http://schemas.microsoft.com/office/drawing/2010/main" val="0"/>
              </a:ext>
            </a:extLst>
          </a:blip>
          <a:stretch>
            <a:fillRect/>
          </a:stretch>
        </p:blipFill>
        <p:spPr>
          <a:xfrm>
            <a:off x="3203848" y="1772816"/>
            <a:ext cx="2673911" cy="2654081"/>
          </a:xfrm>
          <a:prstGeom prst="rect">
            <a:avLst/>
          </a:prstGeom>
        </p:spPr>
      </p:pic>
    </p:spTree>
    <p:extLst>
      <p:ext uri="{BB962C8B-B14F-4D97-AF65-F5344CB8AC3E}">
        <p14:creationId xmlns:p14="http://schemas.microsoft.com/office/powerpoint/2010/main" val="8354020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40768"/>
            <a:ext cx="8305800" cy="5364832"/>
          </a:xfrm>
        </p:spPr>
        <p:txBody>
          <a:bodyPr>
            <a:normAutofit fontScale="77500" lnSpcReduction="20000"/>
          </a:bodyPr>
          <a:lstStyle/>
          <a:p>
            <a:pPr algn="just">
              <a:lnSpc>
                <a:spcPct val="150000"/>
              </a:lnSpc>
              <a:buNone/>
            </a:pPr>
            <a:r>
              <a:rPr lang="fa-IR" b="1" dirty="0" smtClean="0">
                <a:solidFill>
                  <a:srgbClr val="003399"/>
                </a:solidFill>
                <a:cs typeface="B Nazanin" pitchFamily="2" charset="-78"/>
                <a:sym typeface="Wingdings"/>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يكي از كاركردهاي اصلي خانواده در گذشته حمايت از اعضاء بويژه سالمندان بوده است. اما در دوره گذار دوم چترهاي حمايتي خانواده بتدريج جمع مي شود. </a:t>
            </a:r>
          </a:p>
          <a:p>
            <a:pPr algn="just">
              <a:lnSpc>
                <a:spcPct val="150000"/>
              </a:lnSpc>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sym typeface="Wingdings"/>
              </a:rPr>
              <a:t>ا</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مروزه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بسياري از كشورهاي توسعه ‌يافته،  خانواده به  يك منبع ثانويه براي حمايت از سالمندان تبديل شده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است.</a:t>
            </a: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نمونه</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سال 1920 در ايالات متحده امريكا، سهم جمعيت بيوه زنان سالمند كه با فرزندان‌شان زندگي می کرده اند؛ 67% بوده كه به 20% در سال 1990 كاهش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يافت</a:t>
            </a:r>
            <a:endPar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تنها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7/2 درصد از جمعيت واقع در سنين 60 سال به بالا در آمريكا حمايت فرزندان خود را به عنوان منبع مهم درآمد در سال 2001 ذكر كرده‌اند‌. </a:t>
            </a: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ژاپن، جايي كه حمايت بين نسلي بطور سنتي نقش مهمتري را بازي ميكند، قسمتي از جمعيت 60 ساله و بالاتر كه فرزندانشان را بعنوان منبع اصلي حمايت ذكر كرده بودند از 29/8% در سال 1981  به 12% در سال 2001  افت كرده است. </a:t>
            </a:r>
          </a:p>
        </p:txBody>
      </p:sp>
      <p:sp>
        <p:nvSpPr>
          <p:cNvPr id="4" name="Slide Number Placeholder 3"/>
          <p:cNvSpPr>
            <a:spLocks noGrp="1"/>
          </p:cNvSpPr>
          <p:nvPr>
            <p:ph type="sldNum" sz="quarter" idx="12"/>
          </p:nvPr>
        </p:nvSpPr>
        <p:spPr/>
        <p:txBody>
          <a:bodyPr/>
          <a:lstStyle/>
          <a:p>
            <a:fld id="{185B2606-2A86-480C-B308-084DCADA9668}" type="slidenum">
              <a:rPr lang="fa-IR" smtClean="0"/>
              <a:pPr/>
              <a:t>10</a:t>
            </a:fld>
            <a:endParaRPr lang="fa-IR"/>
          </a:p>
        </p:txBody>
      </p:sp>
      <p:sp>
        <p:nvSpPr>
          <p:cNvPr id="5" name="Title 1"/>
          <p:cNvSpPr txBox="1">
            <a:spLocks/>
          </p:cNvSpPr>
          <p:nvPr/>
        </p:nvSpPr>
        <p:spPr>
          <a:xfrm>
            <a:off x="840890" y="70494"/>
            <a:ext cx="7756263" cy="1054250"/>
          </a:xfrm>
          <a:prstGeom prst="rect">
            <a:avLst/>
          </a:prstGeom>
        </p:spPr>
        <p:txBody>
          <a:bodyPr vert="horz" lIns="91440" tIns="45720" rIns="91440" bIns="45720" rtlCol="0" anchor="ctr">
            <a:normAutofit fontScale="975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3) جمع شدن چترهاي حمايتي خانواده از سالمندان</a:t>
            </a:r>
          </a:p>
        </p:txBody>
      </p:sp>
    </p:spTree>
    <p:extLst>
      <p:ext uri="{BB962C8B-B14F-4D97-AF65-F5344CB8AC3E}">
        <p14:creationId xmlns:p14="http://schemas.microsoft.com/office/powerpoint/2010/main" val="290402766"/>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2855"/>
            <a:ext cx="8229600" cy="2515345"/>
          </a:xfrm>
        </p:spPr>
        <p:txBody>
          <a:bodyPr>
            <a:normAutofit/>
          </a:bodyPr>
          <a:lstStyle/>
          <a:p>
            <a:pPr algn="just">
              <a:lnSpc>
                <a:spcPct val="150000"/>
              </a:lnSpc>
              <a:buNone/>
            </a:pP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پاتنام(1993)تمام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ويژگي هاي اجتماعي نهادها و سازمان ها از قبيل اعتماد، هنجارها و شبكه هاي اجتماعي را سرمايه اجتماعي ناميده است، سرمايه اجتماعي محصول جانبي ديگر فعّاليت هاي اجتماعي مي باشد.</a:t>
            </a:r>
            <a:endParaRPr lang="en-US"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gn="just">
              <a:lnSpc>
                <a:spcPct val="150000"/>
              </a:lnSpc>
              <a:buNone/>
            </a:pP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كولمن سرمايه اجتماعي را قدرت و توانايي مردم براي برقراري ارتباط با يكديگر مي داند.</a:t>
            </a:r>
          </a:p>
          <a:p>
            <a:pPr>
              <a:lnSpc>
                <a:spcPct val="150000"/>
              </a:lnSpc>
            </a:pPr>
            <a:endParaRPr lang="fa-IR" sz="2400" dirty="0">
              <a:solidFill>
                <a:srgbClr val="003399"/>
              </a:solidFill>
              <a:cs typeface="B Titr" pitchFamily="2" charset="-78"/>
            </a:endParaRPr>
          </a:p>
        </p:txBody>
      </p:sp>
      <p:sp>
        <p:nvSpPr>
          <p:cNvPr id="5" name="Rectangle 4"/>
          <p:cNvSpPr/>
          <p:nvPr/>
        </p:nvSpPr>
        <p:spPr>
          <a:xfrm>
            <a:off x="201488" y="4437112"/>
            <a:ext cx="8763000" cy="2209800"/>
          </a:xfrm>
          <a:prstGeom prst="rect">
            <a:avLst/>
          </a:prstGeom>
          <a:effectLst>
            <a:softEdge rad="127000"/>
          </a:effectLst>
        </p:spPr>
        <p:style>
          <a:lnRef idx="2">
            <a:schemeClr val="accent6"/>
          </a:lnRef>
          <a:fillRef idx="1">
            <a:schemeClr val="lt1"/>
          </a:fillRef>
          <a:effectRef idx="0">
            <a:schemeClr val="accent6"/>
          </a:effectRef>
          <a:fontRef idx="minor">
            <a:schemeClr val="dk1"/>
          </a:fontRef>
        </p:style>
        <p:txBody>
          <a:bodyPr rtlCol="1" anchor="ctr"/>
          <a:lstStyle/>
          <a:p>
            <a:r>
              <a:rPr lang="fa-IR" sz="2800" b="1" dirty="0" smtClean="0">
                <a:solidFill>
                  <a:srgbClr val="003399"/>
                </a:solidFill>
                <a:cs typeface="B Nazanin" pitchFamily="2" charset="-78"/>
              </a:rPr>
              <a:t>در گذار دوم جمعيتي </a:t>
            </a:r>
          </a:p>
          <a:p>
            <a:pPr algn="just"/>
            <a:r>
              <a:rPr lang="fa-IR" sz="2800" b="1" dirty="0" smtClean="0">
                <a:solidFill>
                  <a:srgbClr val="003399"/>
                </a:solidFill>
                <a:cs typeface="B Nazanin" pitchFamily="2" charset="-78"/>
              </a:rPr>
              <a:t>بافاصله گرفتن تدريجي افراد از شبكه هاي اجتماع محور؛ ماهيت سرمايه اجتماعي تغيير خواهد کرد، ترويج روابط عاطفي فردگرايانه،</a:t>
            </a:r>
            <a:r>
              <a:rPr lang="en-US" sz="2800" b="1" dirty="0" smtClean="0">
                <a:solidFill>
                  <a:srgbClr val="003399"/>
                </a:solidFill>
                <a:cs typeface="B Nazanin" pitchFamily="2" charset="-78"/>
              </a:rPr>
              <a:t> </a:t>
            </a:r>
            <a:r>
              <a:rPr lang="fa-IR" sz="2800" b="1" dirty="0" smtClean="0">
                <a:solidFill>
                  <a:srgbClr val="003399"/>
                </a:solidFill>
                <a:cs typeface="B Nazanin" pitchFamily="2" charset="-78"/>
              </a:rPr>
              <a:t>انسجام اجتماعي و سرمايه شبكه هاي اجتماعي را به شدت كاهش مي دهد. </a:t>
            </a:r>
            <a:endParaRPr lang="en-US" sz="2800" b="1" dirty="0" smtClean="0">
              <a:solidFill>
                <a:srgbClr val="003399"/>
              </a:solidFill>
              <a:cs typeface="B Nazanin" pitchFamily="2" charset="-78"/>
            </a:endParaRPr>
          </a:p>
          <a:p>
            <a:endParaRPr lang="fa-IR" dirty="0">
              <a:solidFill>
                <a:srgbClr val="003399"/>
              </a:solidFill>
            </a:endParaRPr>
          </a:p>
        </p:txBody>
      </p:sp>
      <p:sp>
        <p:nvSpPr>
          <p:cNvPr id="7" name="Title 1"/>
          <p:cNvSpPr txBox="1">
            <a:spLocks/>
          </p:cNvSpPr>
          <p:nvPr/>
        </p:nvSpPr>
        <p:spPr>
          <a:xfrm>
            <a:off x="840890" y="358526"/>
            <a:ext cx="7756263" cy="1054250"/>
          </a:xfrm>
          <a:prstGeom prst="rect">
            <a:avLst/>
          </a:prstGeom>
        </p:spPr>
        <p:txBody>
          <a:bodyPr vert="horz" lIns="91440" tIns="45720" rIns="91440" bIns="45720" rtlCol="0" anchor="ctr">
            <a:normAutofit fontScale="975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4) كاهش تدريجي سرمايه اجتماعي </a:t>
            </a:r>
          </a:p>
        </p:txBody>
      </p:sp>
    </p:spTree>
    <p:extLst>
      <p:ext uri="{BB962C8B-B14F-4D97-AF65-F5344CB8AC3E}">
        <p14:creationId xmlns:p14="http://schemas.microsoft.com/office/powerpoint/2010/main" val="265069456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a-IR" dirty="0" smtClean="0">
                <a:cs typeface="2  Titr" pitchFamily="2" charset="-78"/>
              </a:rPr>
              <a:t>بررسی عوامل </a:t>
            </a:r>
            <a:r>
              <a:rPr lang="fa-IR" dirty="0">
                <a:cs typeface="2  Titr" pitchFamily="2" charset="-78"/>
              </a:rPr>
              <a:t/>
            </a:r>
            <a:br>
              <a:rPr lang="fa-IR" dirty="0">
                <a:cs typeface="2  Titr" pitchFamily="2" charset="-78"/>
              </a:rPr>
            </a:br>
            <a:r>
              <a:rPr lang="fa-IR" dirty="0">
                <a:cs typeface="2  Titr" pitchFamily="2" charset="-78"/>
              </a:rPr>
              <a:t>  فرهنگی </a:t>
            </a:r>
            <a:r>
              <a:rPr lang="fa-IR" dirty="0" smtClean="0">
                <a:cs typeface="2  Titr" pitchFamily="2" charset="-78"/>
              </a:rPr>
              <a:t>– اجتماعی</a:t>
            </a:r>
            <a:endParaRPr lang="en-US" dirty="0">
              <a:cs typeface="2  Titr" pitchFamily="2" charset="-78"/>
            </a:endParaRPr>
          </a:p>
        </p:txBody>
      </p:sp>
      <p:sp>
        <p:nvSpPr>
          <p:cNvPr id="6" name="Subtitle 5"/>
          <p:cNvSpPr>
            <a:spLocks noGrp="1"/>
          </p:cNvSpPr>
          <p:nvPr>
            <p:ph type="subTitle" idx="1"/>
          </p:nvPr>
        </p:nvSpPr>
        <p:spPr/>
        <p:txBody>
          <a:bodyPr>
            <a:normAutofit/>
          </a:bodyPr>
          <a:lstStyle/>
          <a:p>
            <a: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t> و سبک زندگی</a:t>
            </a:r>
            <a:b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br>
            <a: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t> موثر بر تغییرات جمعیتی</a:t>
            </a:r>
            <a:endParaRPr lang="en-US"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endParaRPr>
          </a:p>
        </p:txBody>
      </p:sp>
    </p:spTree>
    <p:extLst>
      <p:ext uri="{BB962C8B-B14F-4D97-AF65-F5344CB8AC3E}">
        <p14:creationId xmlns:p14="http://schemas.microsoft.com/office/powerpoint/2010/main" val="19619650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132856"/>
            <a:ext cx="8389440" cy="4320480"/>
          </a:xfrm>
        </p:spPr>
        <p:txBody>
          <a:bodyPr/>
          <a:lstStyle/>
          <a:p>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1.1 </a:t>
            </a:r>
            <a:r>
              <a:rPr lang="fa-IR" b="1" dirty="0" err="1">
                <a:ln w="1905"/>
                <a:solidFill>
                  <a:schemeClr val="accent1">
                    <a:lumMod val="75000"/>
                  </a:schemeClr>
                </a:solidFill>
                <a:effectLst>
                  <a:innerShdw blurRad="69850" dist="43180" dir="5400000">
                    <a:srgbClr val="000000">
                      <a:alpha val="65000"/>
                    </a:srgbClr>
                  </a:innerShdw>
                </a:effectLst>
                <a:cs typeface="B Titr" pitchFamily="2" charset="-78"/>
              </a:rPr>
              <a:t>اومانيسم</a:t>
            </a:r>
            <a:r>
              <a:rPr lang="en-US" b="1" dirty="0">
                <a:ln w="1905"/>
                <a:solidFill>
                  <a:schemeClr val="accent1">
                    <a:lumMod val="75000"/>
                  </a:schemeClr>
                </a:solidFill>
                <a:effectLst>
                  <a:innerShdw blurRad="69850" dist="43180" dir="5400000">
                    <a:srgbClr val="000000">
                      <a:alpha val="65000"/>
                    </a:srgbClr>
                  </a:innerShdw>
                </a:effectLst>
                <a:cs typeface="B Titr" pitchFamily="2" charset="-78"/>
              </a:rPr>
              <a:t>: </a:t>
            </a:r>
            <a:endParaRPr lang="fa-IR" b="1" dirty="0" smtClean="0">
              <a:ln w="1905"/>
              <a:solidFill>
                <a:schemeClr val="accent1">
                  <a:lumMod val="75000"/>
                </a:schemeClr>
              </a:solidFill>
              <a:effectLst>
                <a:innerShdw blurRad="69850" dist="43180" dir="5400000">
                  <a:srgbClr val="000000">
                    <a:alpha val="65000"/>
                  </a:srgbClr>
                </a:innerShdw>
              </a:effectLst>
              <a:cs typeface="B Titr"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در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اين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فرهنگ، شادکامي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و لذت خود محورانه زن و شوهر،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اصل اولی تلقي می گردد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نه تشکيل خانواده و تربيت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نسل، مادربودن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اولين مانع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است که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بايد حذف يا محدود  گردد</a:t>
            </a:r>
            <a:r>
              <a:rPr lang="en-US" b="1" dirty="0" smtClean="0">
                <a:ln w="1905"/>
                <a:solidFill>
                  <a:schemeClr val="accent1">
                    <a:lumMod val="75000"/>
                  </a:schemeClr>
                </a:solidFill>
                <a:effectLst>
                  <a:innerShdw blurRad="69850" dist="43180" dir="5400000">
                    <a:srgbClr val="000000">
                      <a:alpha val="65000"/>
                    </a:srgbClr>
                  </a:innerShdw>
                </a:effectLst>
                <a:cs typeface="B Compset" pitchFamily="2" charset="-78"/>
              </a:rPr>
              <a:t>.</a:t>
            </a:r>
            <a:endPar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endParaRPr>
          </a:p>
          <a:p>
            <a:pPr marL="0" indent="0">
              <a:buNone/>
            </a:pPr>
            <a:endParaRPr lang="en-US" b="1" dirty="0">
              <a:ln w="1905"/>
              <a:solidFill>
                <a:schemeClr val="accent1">
                  <a:lumMod val="75000"/>
                </a:schemeClr>
              </a:solidFill>
              <a:effectLst>
                <a:innerShdw blurRad="69850" dist="43180" dir="5400000">
                  <a:srgbClr val="000000">
                    <a:alpha val="65000"/>
                  </a:srgbClr>
                </a:innerShdw>
              </a:effectLst>
              <a:cs typeface="B Compset" pitchFamily="2" charset="-78"/>
            </a:endParaRPr>
          </a:p>
          <a:p>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1.2 </a:t>
            </a:r>
            <a:r>
              <a:rPr lang="fa-IR" b="1" dirty="0" err="1">
                <a:ln w="1905"/>
                <a:solidFill>
                  <a:schemeClr val="accent1">
                    <a:lumMod val="75000"/>
                  </a:schemeClr>
                </a:solidFill>
                <a:effectLst>
                  <a:innerShdw blurRad="69850" dist="43180" dir="5400000">
                    <a:srgbClr val="000000">
                      <a:alpha val="65000"/>
                    </a:srgbClr>
                  </a:innerShdw>
                </a:effectLst>
                <a:cs typeface="B Titr" pitchFamily="2" charset="-78"/>
              </a:rPr>
              <a:t>سکولاريسم</a:t>
            </a:r>
            <a:r>
              <a:rPr lang="fa-IR" b="1" dirty="0">
                <a:ln w="1905"/>
                <a:solidFill>
                  <a:schemeClr val="accent1">
                    <a:lumMod val="75000"/>
                  </a:schemeClr>
                </a:solidFill>
                <a:effectLst>
                  <a:innerShdw blurRad="69850" dist="43180" dir="5400000">
                    <a:srgbClr val="000000">
                      <a:alpha val="65000"/>
                    </a:srgbClr>
                  </a:innerShdw>
                </a:effectLst>
                <a:cs typeface="B Titr" pitchFamily="2" charset="-78"/>
              </a:rPr>
              <a:t> </a:t>
            </a:r>
            <a:r>
              <a:rPr lang="en-US" b="1" dirty="0">
                <a:ln w="1905"/>
                <a:solidFill>
                  <a:schemeClr val="accent1">
                    <a:lumMod val="75000"/>
                  </a:schemeClr>
                </a:solidFill>
                <a:effectLst>
                  <a:innerShdw blurRad="69850" dist="43180" dir="5400000">
                    <a:srgbClr val="000000">
                      <a:alpha val="65000"/>
                    </a:srgbClr>
                  </a:innerShdw>
                </a:effectLst>
                <a:cs typeface="B Titr" pitchFamily="2" charset="-78"/>
              </a:rPr>
              <a:t>: </a:t>
            </a:r>
            <a:endParaRPr lang="fa-IR" b="1" dirty="0">
              <a:ln w="1905"/>
              <a:solidFill>
                <a:schemeClr val="accent1">
                  <a:lumMod val="75000"/>
                </a:schemeClr>
              </a:solidFill>
              <a:effectLst>
                <a:innerShdw blurRad="69850" dist="43180" dir="5400000">
                  <a:srgbClr val="000000">
                    <a:alpha val="65000"/>
                  </a:srgbClr>
                </a:innerShdw>
              </a:effectLst>
              <a:cs typeface="B Titr"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سکولاريسم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ايده حذف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خدا و مفاهيم متعالي از حيات اجتماعي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وتخصيص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آن به حيات فردي، انسان را به بهر ه بردن از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لذتهاي مادی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تشويق</a:t>
            </a:r>
            <a:r>
              <a:rPr lang="en-US" b="1" dirty="0">
                <a:ln w="1905"/>
                <a:solidFill>
                  <a:schemeClr val="accent1">
                    <a:lumMod val="75000"/>
                  </a:schemeClr>
                </a:solidFill>
                <a:effectLst>
                  <a:innerShdw blurRad="69850" dist="43180" dir="5400000">
                    <a:srgbClr val="000000">
                      <a:alpha val="65000"/>
                    </a:srgbClr>
                  </a:innerShdw>
                </a:effectLst>
                <a:cs typeface="B Compset" pitchFamily="2" charset="-78"/>
              </a:rPr>
              <a:t>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می کند</a:t>
            </a:r>
            <a:r>
              <a:rPr lang="en-US" b="1" dirty="0" smtClean="0">
                <a:ln w="1905"/>
                <a:solidFill>
                  <a:schemeClr val="accent1">
                    <a:lumMod val="75000"/>
                  </a:schemeClr>
                </a:solidFill>
                <a:effectLst>
                  <a:innerShdw blurRad="69850" dist="43180" dir="5400000">
                    <a:srgbClr val="000000">
                      <a:alpha val="65000"/>
                    </a:srgbClr>
                  </a:innerShdw>
                </a:effectLst>
                <a:cs typeface="B Compset" pitchFamily="2" charset="-78"/>
              </a:rPr>
              <a:t>.</a:t>
            </a:r>
            <a:endPar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 پذيرفتن سکولاريسم دليلي براي تحمل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محدودیت هاو سختيهاي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ازدواج و تشکيل خانواده وجود ندارد. </a:t>
            </a:r>
            <a:endParaRPr lang="en-US" b="1" dirty="0">
              <a:ln w="1905"/>
              <a:solidFill>
                <a:schemeClr val="accent1">
                  <a:lumMod val="75000"/>
                </a:schemeClr>
              </a:solidFill>
              <a:effectLst>
                <a:innerShdw blurRad="69850" dist="43180" dir="5400000">
                  <a:srgbClr val="000000">
                    <a:alpha val="65000"/>
                  </a:srgbClr>
                </a:innerShdw>
              </a:effectLst>
              <a:cs typeface="B Compset" pitchFamily="2" charset="-78"/>
            </a:endParaRPr>
          </a:p>
        </p:txBody>
      </p:sp>
      <p:sp>
        <p:nvSpPr>
          <p:cNvPr id="2" name="Title 1"/>
          <p:cNvSpPr>
            <a:spLocks noGrp="1"/>
          </p:cNvSpPr>
          <p:nvPr>
            <p:ph type="title"/>
          </p:nvPr>
        </p:nvSpPr>
        <p:spPr>
          <a:xfrm>
            <a:off x="920193" y="358526"/>
            <a:ext cx="7756263" cy="1054250"/>
          </a:xfrm>
        </p:spPr>
        <p:txBody>
          <a:bodyPr>
            <a:normAutofit/>
          </a:bodyPr>
          <a:lstStyle/>
          <a:p>
            <a:pPr algn="r">
              <a:lnSpc>
                <a:spcPct val="115000"/>
              </a:lnSpc>
              <a:spcAft>
                <a:spcPts val="1000"/>
              </a:spcAft>
            </a:pPr>
            <a:r>
              <a:rPr lang="fa-IR" sz="3200" b="1" dirty="0">
                <a:solidFill>
                  <a:srgbClr val="00B050"/>
                </a:solidFill>
                <a:latin typeface="Calibri"/>
                <a:ea typeface="Calibri"/>
                <a:cs typeface="B Titr" pitchFamily="2" charset="-78"/>
              </a:rPr>
              <a:t>1. مکاتب و انديشه هاي فلسفي نوپديد </a:t>
            </a:r>
            <a:r>
              <a:rPr lang="fa-IR" sz="3200" b="1" dirty="0" smtClean="0">
                <a:solidFill>
                  <a:srgbClr val="00B050"/>
                </a:solidFill>
                <a:latin typeface="Calibri"/>
                <a:ea typeface="Calibri"/>
                <a:cs typeface="B Titr" pitchFamily="2" charset="-78"/>
              </a:rPr>
              <a:t>:</a:t>
            </a:r>
            <a:endParaRPr lang="fa-IR" dirty="0">
              <a:cs typeface="B Titr" pitchFamily="2" charset="-78"/>
            </a:endParaRPr>
          </a:p>
        </p:txBody>
      </p:sp>
      <p:pic>
        <p:nvPicPr>
          <p:cNvPr id="1026" name="Picture 2" descr="http://t0.gstatic.com/images?q=tbn:ANd9GcRHRO8vpgleOSRKIHfrI8_oHt-JH2l4XcjdJZ1omRV9joE0j74L_5G23Z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4" y="26166"/>
            <a:ext cx="2686698" cy="17964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5815034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39" y="3933056"/>
            <a:ext cx="3042501" cy="278092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normAutofit/>
          </a:bodyPr>
          <a:lstStyle/>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اولويت مارکسيسم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نسخ خانواده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a:t>
            </a:r>
          </a:p>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مارکس استراتژي</a:t>
            </a:r>
            <a:r>
              <a:rPr lang="fa-IR"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rPr>
              <a:t>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چنين تخريبي را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پايه ريزي کرد</a:t>
            </a:r>
            <a:r>
              <a:rPr lang="en-US"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فرضيه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او ساده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 </a:t>
            </a:r>
            <a:r>
              <a:rPr lang="en-US"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حذف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يک</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کانون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حياتي</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en-US"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نابودي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خانواده</a:t>
            </a:r>
            <a:r>
              <a:rPr lang="en-US"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marL="0" indent="0">
              <a:lnSpc>
                <a:spcPct val="115000"/>
              </a:lnSpc>
              <a:spcAft>
                <a:spcPts val="1000"/>
              </a:spcAft>
              <a:buNone/>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اندیشه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مارکسيستي،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بيش از هر تفکر ديگري، </a:t>
            </a:r>
            <a:r>
              <a:rPr lang="fa-IR" b="1" dirty="0">
                <a:ln w="1905"/>
                <a:solidFill>
                  <a:srgbClr val="FF0000"/>
                </a:solidFill>
                <a:effectLst>
                  <a:innerShdw blurRad="69850" dist="43180" dir="5400000">
                    <a:srgbClr val="000000">
                      <a:alpha val="65000"/>
                    </a:srgbClr>
                  </a:innerShdw>
                </a:effectLst>
                <a:latin typeface="Calibri"/>
                <a:ea typeface="Calibri"/>
                <a:cs typeface="B Compset"/>
              </a:rPr>
              <a:t>مشوق زنان </a:t>
            </a:r>
            <a:r>
              <a:rPr lang="fa-IR" b="1" dirty="0" smtClean="0">
                <a:ln w="1905"/>
                <a:solidFill>
                  <a:srgbClr val="FF0000"/>
                </a:solidFill>
                <a:effectLst>
                  <a:innerShdw blurRad="69850" dist="43180" dir="5400000">
                    <a:srgbClr val="000000">
                      <a:alpha val="65000"/>
                    </a:srgbClr>
                  </a:innerShdw>
                </a:effectLst>
                <a:latin typeface="Calibri"/>
                <a:ea typeface="Calibri"/>
                <a:cs typeface="B Compset"/>
              </a:rPr>
              <a:t>                                      در ترک </a:t>
            </a:r>
            <a:r>
              <a:rPr lang="fa-IR" b="1" dirty="0">
                <a:ln w="1905"/>
                <a:solidFill>
                  <a:srgbClr val="FF0000"/>
                </a:solidFill>
                <a:effectLst>
                  <a:innerShdw blurRad="69850" dist="43180" dir="5400000">
                    <a:srgbClr val="000000">
                      <a:alpha val="65000"/>
                    </a:srgbClr>
                  </a:innerShdw>
                </a:effectLst>
                <a:latin typeface="Calibri"/>
                <a:ea typeface="Calibri"/>
                <a:cs typeface="B Compset"/>
              </a:rPr>
              <a:t>وظايف همسري و مادري بود</a:t>
            </a:r>
            <a:r>
              <a:rPr lang="en-US" b="1" dirty="0" smtClean="0">
                <a:ln w="1905"/>
                <a:solidFill>
                  <a:srgbClr val="FF0000"/>
                </a:solidFill>
                <a:effectLst>
                  <a:innerShdw blurRad="69850" dist="43180" dir="5400000">
                    <a:srgbClr val="000000">
                      <a:alpha val="65000"/>
                    </a:srgbClr>
                  </a:innerShdw>
                </a:effectLst>
                <a:latin typeface="Calibri"/>
                <a:ea typeface="Calibri"/>
                <a:cs typeface="B Compset"/>
              </a:rPr>
              <a:t>.</a:t>
            </a:r>
            <a:endParaRPr lang="en-US" sz="1800" b="1" dirty="0">
              <a:ln w="1905"/>
              <a:solidFill>
                <a:srgbClr val="FF0000"/>
              </a:solidFill>
              <a:effectLst>
                <a:innerShdw blurRad="69850" dist="43180" dir="5400000">
                  <a:srgbClr val="000000">
                    <a:alpha val="65000"/>
                  </a:srgbClr>
                </a:innerShdw>
              </a:effectLst>
              <a:latin typeface="Calibri"/>
              <a:ea typeface="Calibri"/>
              <a:cs typeface="Arial"/>
            </a:endParaRPr>
          </a:p>
          <a:p>
            <a:endParaRPr lang="fa-IR" dirty="0"/>
          </a:p>
        </p:txBody>
      </p:sp>
      <p:sp>
        <p:nvSpPr>
          <p:cNvPr id="2" name="Title 1"/>
          <p:cNvSpPr>
            <a:spLocks noGrp="1"/>
          </p:cNvSpPr>
          <p:nvPr>
            <p:ph type="title"/>
          </p:nvPr>
        </p:nvSpPr>
        <p:spPr/>
        <p:txBody>
          <a:bodyPr/>
          <a:lstStyle/>
          <a:p>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1.3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مارکسیسم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dirty="0"/>
          </a:p>
        </p:txBody>
      </p:sp>
    </p:spTree>
    <p:extLst>
      <p:ext uri="{BB962C8B-B14F-4D97-AF65-F5344CB8AC3E}">
        <p14:creationId xmlns:p14="http://schemas.microsoft.com/office/powerpoint/2010/main" val="1592439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1916833"/>
            <a:ext cx="7745505" cy="4209330"/>
          </a:xfrm>
        </p:spPr>
        <p:txBody>
          <a:bodyPr>
            <a:normAutofit/>
          </a:bodyPr>
          <a:lstStyle/>
          <a:p>
            <a:pPr marL="0" lvl="0" indent="0">
              <a:lnSpc>
                <a:spcPct val="115000"/>
              </a:lnSpc>
              <a:spcAft>
                <a:spcPts val="1000"/>
              </a:spcAft>
              <a:buClr>
                <a:srgbClr val="873624"/>
              </a:buClr>
              <a:buNone/>
            </a:pP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lvl="0">
              <a:lnSpc>
                <a:spcPct val="115000"/>
              </a:lnSpc>
              <a:spcAft>
                <a:spcPts val="1000"/>
              </a:spcAft>
              <a:buClr>
                <a:srgbClr val="873624"/>
              </a:buClr>
            </a:pP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چنین نظامی، ارزش فرد نه در حرکت تکاملی او که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میان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لذت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جوییهای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جهان مادی، معنا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پذیرد</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lvl="0">
              <a:lnSpc>
                <a:spcPct val="115000"/>
              </a:lnSpc>
              <a:spcAft>
                <a:spcPts val="1000"/>
              </a:spcAft>
              <a:buClr>
                <a:srgbClr val="873624"/>
              </a:buClr>
            </a:pP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قانونی شدن سقط جنین ، عرفي سازي و ايجاد فرهنگ زندگی بدون تعهدات اخلاقی و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قانونی،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زندگی زن  مرد بدون ازدواج، آزادی روابط جنسی، برنامه های حمایت از همجنس گرایی، حمایت و تشویق خانواده های تک سرپرست تک والد و هنجار شکنی های متعدد در زمینه فرزندهای نامشروع و ایجاد مهد کودک و پانسیون های متعدد برای رهایی زنان از نقش مادری.</a:t>
            </a: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dirty="0"/>
          </a:p>
        </p:txBody>
      </p:sp>
      <p:sp>
        <p:nvSpPr>
          <p:cNvPr id="3" name="Title 2"/>
          <p:cNvSpPr>
            <a:spLocks noGrp="1"/>
          </p:cNvSpPr>
          <p:nvPr>
            <p:ph type="title"/>
          </p:nvPr>
        </p:nvSpPr>
        <p:spPr>
          <a:xfrm>
            <a:off x="1619672" y="358526"/>
            <a:ext cx="7756263" cy="1054250"/>
          </a:xfrm>
        </p:spPr>
        <p:txBody>
          <a:bodyPr/>
          <a:lstStyle/>
          <a:p>
            <a:pPr lvl="0"/>
            <a:r>
              <a:rPr lang="fa-IR" sz="36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1.4 </a:t>
            </a:r>
            <a:r>
              <a:rPr lang="fa-IR" sz="3600" b="1" dirty="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فردگرایی و لیبرالیسم </a:t>
            </a:r>
            <a:r>
              <a:rPr lang="fa-IR" sz="36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a:t>
            </a:r>
            <a:endParaRPr lang="en-US" sz="36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32025" cy="188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7770177"/>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7778"/>
          <a:stretch/>
        </p:blipFill>
        <p:spPr>
          <a:xfrm>
            <a:off x="1" y="0"/>
            <a:ext cx="9144000" cy="6858000"/>
          </a:xfrm>
        </p:spPr>
      </p:pic>
      <p:sp>
        <p:nvSpPr>
          <p:cNvPr id="5" name="Rectangle 4"/>
          <p:cNvSpPr/>
          <p:nvPr/>
        </p:nvSpPr>
        <p:spPr>
          <a:xfrm>
            <a:off x="323528" y="2352359"/>
            <a:ext cx="8496944" cy="470000"/>
          </a:xfrm>
          <a:prstGeom prst="rect">
            <a:avLst/>
          </a:prstGeom>
          <a:noFill/>
        </p:spPr>
        <p:txBody>
          <a:bodyPr wrap="square">
            <a:spAutoFit/>
          </a:bodyPr>
          <a:lstStyle/>
          <a:p>
            <a:pPr algn="just">
              <a:lnSpc>
                <a:spcPct val="107000"/>
              </a:lnSpc>
              <a:spcAft>
                <a:spcPts val="800"/>
              </a:spcAft>
            </a:pPr>
            <a:endParaRPr lang="en-US" sz="2400" dirty="0">
              <a:solidFill>
                <a:schemeClr val="bg1">
                  <a:lumMod val="95000"/>
                  <a:lumOff val="5000"/>
                </a:schemeClr>
              </a:solidFill>
              <a:latin typeface="Calibri"/>
              <a:ea typeface="Calibri"/>
              <a:cs typeface="Sakkal Majalla"/>
            </a:endParaRPr>
          </a:p>
        </p:txBody>
      </p:sp>
    </p:spTree>
    <p:extLst>
      <p:ext uri="{BB962C8B-B14F-4D97-AF65-F5344CB8AC3E}">
        <p14:creationId xmlns:p14="http://schemas.microsoft.com/office/powerpoint/2010/main" val="36971291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5" y="0"/>
            <a:ext cx="3375409"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normAutofit/>
          </a:bodyPr>
          <a:lstStyle/>
          <a:p>
            <a:pPr algn="just">
              <a:lnSpc>
                <a:spcPct val="115000"/>
              </a:lnSpc>
              <a:spcAft>
                <a:spcPts val="1000"/>
              </a:spcAft>
            </a:pPr>
            <a:r>
              <a:rPr lang="fa-IR" sz="2800"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ستيز</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 خانواده و </a:t>
            </a:r>
            <a:r>
              <a:rPr lang="fa-IR" sz="2800"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marL="0" lvl="0" indent="0" algn="just">
              <a:lnSpc>
                <a:spcPct val="115000"/>
              </a:lnSpc>
              <a:spcAft>
                <a:spcPts val="1000"/>
              </a:spcAft>
              <a:buClr>
                <a:srgbClr val="873624"/>
              </a:buClr>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فمينيسم که محصول عصر روشنگري در اروپاست، زنان را در موقعيتي قرار داد که ديگر تمايلي به تجربه نقش مادري نداشته و خود را درگير مسائل جذاب تري از بارداري ، زايمان، شيردهي و تربيت فرزندکرده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بودندکه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نتايج زود بازده تري به همراه داشت</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lvl="0" indent="0" algn="just">
              <a:lnSpc>
                <a:spcPct val="115000"/>
              </a:lnSpc>
              <a:spcAft>
                <a:spcPts val="1000"/>
              </a:spcAft>
              <a:buClr>
                <a:srgbClr val="873624"/>
              </a:buClr>
              <a:buNone/>
            </a:pP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a:t>
            </a:r>
            <a:r>
              <a:rPr lang="fa-IR" sz="16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سیاح،مونس؛ حسینی مجرد،اکرم؛ مطالعات راهبردی زنان، ش 53</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a:t>
            </a:r>
          </a:p>
          <a:p>
            <a:pPr algn="just">
              <a:lnSpc>
                <a:spcPct val="115000"/>
              </a:lnSpc>
              <a:spcAft>
                <a:spcPts val="1000"/>
              </a:spcAft>
            </a:pPr>
            <a:endParaRPr lang="fa-IR" dirty="0"/>
          </a:p>
        </p:txBody>
      </p:sp>
      <p:sp>
        <p:nvSpPr>
          <p:cNvPr id="2" name="Title 1"/>
          <p:cNvSpPr>
            <a:spLocks noGrp="1"/>
          </p:cNvSpPr>
          <p:nvPr>
            <p:ph type="title"/>
          </p:nvPr>
        </p:nvSpPr>
        <p:spPr>
          <a:xfrm>
            <a:off x="3347864" y="548680"/>
            <a:ext cx="5796136" cy="1143000"/>
          </a:xfrm>
        </p:spPr>
        <p:txBody>
          <a:bodyPr>
            <a:normAutofit/>
          </a:bodyPr>
          <a:lstStyle/>
          <a:p>
            <a:r>
              <a:rPr lang="fa-IR" sz="2800" b="1" dirty="0">
                <a:solidFill>
                  <a:srgbClr val="00B050"/>
                </a:solidFill>
                <a:latin typeface="Calibri"/>
                <a:ea typeface="Calibri"/>
                <a:cs typeface="B Titr" pitchFamily="2" charset="-78"/>
              </a:rPr>
              <a:t>2. جنبش فمينيسم و انقلاب جنسي در </a:t>
            </a:r>
            <a:r>
              <a:rPr lang="fa-IR" sz="2800" b="1" dirty="0" smtClean="0">
                <a:solidFill>
                  <a:srgbClr val="00B050"/>
                </a:solidFill>
                <a:latin typeface="Calibri"/>
                <a:ea typeface="Calibri"/>
                <a:cs typeface="B Titr" pitchFamily="2" charset="-78"/>
              </a:rPr>
              <a:t>غرب</a:t>
            </a:r>
            <a:endParaRPr lang="fa-IR" sz="4800" dirty="0">
              <a:cs typeface="B Titr" pitchFamily="2" charset="-78"/>
            </a:endParaRPr>
          </a:p>
        </p:txBody>
      </p:sp>
    </p:spTree>
    <p:extLst>
      <p:ext uri="{BB962C8B-B14F-4D97-AF65-F5344CB8AC3E}">
        <p14:creationId xmlns:p14="http://schemas.microsoft.com/office/powerpoint/2010/main" val="14207822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347864" cy="220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31634"/>
            <a:ext cx="2857500" cy="1860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699247" y="2204864"/>
            <a:ext cx="8049217" cy="4653136"/>
          </a:xfrm>
        </p:spPr>
        <p:txBody>
          <a:bodyPr>
            <a:normAutofit fontScale="92500" lnSpcReduction="20000"/>
          </a:bodyPr>
          <a:lstStyle/>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75.1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درصد از نوجوانان معتاد به مواد مخدر از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خانوادههاي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تک  </a:t>
            </a:r>
            <a:r>
              <a:rPr lang="fa-IR"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والدين</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هستند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63.2 درصد از موارد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خودکشي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جوانان مربوط به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خانوادههاي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تک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والديني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هستند.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70.3 درصد از نوجوانان باردار افرادي تک والديني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هستند </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r>
              <a:rPr lang="fa-IR" sz="19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سیاح،مونس؛ حسینی </a:t>
            </a:r>
            <a:r>
              <a:rPr lang="fa-IR" sz="19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مجرد،اکرم؛ مطالعات راهبردی زنان، ش 53</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p>
          <a:p>
            <a:pPr>
              <a:lnSpc>
                <a:spcPct val="115000"/>
              </a:lnSpc>
              <a:spcAft>
                <a:spcPts val="1000"/>
              </a:spcAft>
            </a:pPr>
            <a:r>
              <a:rPr lang="fa-IR"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هويت</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زدايي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زنان از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طريق</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قيدي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جنسي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تسليم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شدن آنان در برابر سقط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وخيم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ترگرديد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انقلاب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جنسي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براي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موفقيت</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خود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سقط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قبح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زدايي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کرد و آن را در دسترس قرار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داد.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طبق قوانين کانادا، دختر براي سوراخ کردن گوش خود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اجازه والدين نياز دارد اما مي تواند بدون آگاهي آنها سقط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جنین</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کند.</a:t>
            </a:r>
            <a:endParaRPr lang="fa-IR" dirty="0"/>
          </a:p>
        </p:txBody>
      </p:sp>
      <p:sp>
        <p:nvSpPr>
          <p:cNvPr id="2" name="Title 1"/>
          <p:cNvSpPr>
            <a:spLocks noGrp="1"/>
          </p:cNvSpPr>
          <p:nvPr>
            <p:ph type="title"/>
          </p:nvPr>
        </p:nvSpPr>
        <p:spPr>
          <a:xfrm>
            <a:off x="3810001" y="404664"/>
            <a:ext cx="5154488" cy="1224136"/>
          </a:xfrm>
        </p:spPr>
        <p:txBody>
          <a:bodyPr/>
          <a:lstStyle/>
          <a:p>
            <a:pPr marL="365760" lvl="0" indent="-365760">
              <a:lnSpc>
                <a:spcPct val="115000"/>
              </a:lnSpc>
              <a:spcBef>
                <a:spcPct val="20000"/>
              </a:spcBef>
              <a:spcAft>
                <a:spcPts val="1000"/>
              </a:spcAft>
            </a:pP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طبق آماري که ايالات متحده پيرامون آثار سوء تک حضانتي </a:t>
            </a: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مادر برفرزندان </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ارائه </a:t>
            </a: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مي دهد مي توان</a:t>
            </a:r>
            <a:r>
              <a:rPr lang="fa-IR" sz="1500" b="1" dirty="0" smtClean="0">
                <a:ln w="1905"/>
                <a:solidFill>
                  <a:srgbClr val="873624">
                    <a:lumMod val="75000"/>
                  </a:srgbClr>
                </a:solidFill>
                <a:effectLst>
                  <a:innerShdw blurRad="69850" dist="43180" dir="5400000">
                    <a:srgbClr val="000000">
                      <a:alpha val="65000"/>
                    </a:srgbClr>
                  </a:innerShdw>
                </a:effectLst>
                <a:latin typeface="Calibri"/>
                <a:ea typeface="Calibri"/>
                <a:cs typeface="Arial"/>
              </a:rPr>
              <a:t> </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به تأثيرات اجتماعي اين نوع زندگي پي برد </a:t>
            </a:r>
            <a:endParaRPr lang="fa-IR" dirty="0"/>
          </a:p>
        </p:txBody>
      </p:sp>
    </p:spTree>
    <p:extLst>
      <p:ext uri="{BB962C8B-B14F-4D97-AF65-F5344CB8AC3E}">
        <p14:creationId xmlns:p14="http://schemas.microsoft.com/office/powerpoint/2010/main" val="80617741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rot="21428759">
            <a:off x="1043608" y="3212976"/>
            <a:ext cx="7401144" cy="2880320"/>
          </a:xfrm>
        </p:spPr>
        <p:style>
          <a:lnRef idx="2">
            <a:schemeClr val="accent2">
              <a:shade val="50000"/>
            </a:schemeClr>
          </a:lnRef>
          <a:fillRef idx="1">
            <a:schemeClr val="accent2"/>
          </a:fillRef>
          <a:effectRef idx="0">
            <a:schemeClr val="accent2"/>
          </a:effectRef>
          <a:fontRef idx="minor">
            <a:schemeClr val="lt1"/>
          </a:fontRef>
        </p:style>
        <p:txBody>
          <a:bodyPr>
            <a:noAutofit/>
          </a:bodyPr>
          <a:lstStyle/>
          <a:p>
            <a:pPr marL="0" indent="0">
              <a:lnSpc>
                <a:spcPct val="115000"/>
              </a:lnSpc>
              <a:spcAft>
                <a:spcPts val="1000"/>
              </a:spcAft>
              <a:buNone/>
            </a:pP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در هم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ريختن</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ساختار خانواده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سنتي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فرآيندي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بود که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بنيان</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مادري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پدري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در هم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ريخته</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نقش هر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يک</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به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حاشيه</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بلکه به خارج از خانه راند و فرصت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ايفاي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نقش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مادري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همسري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آنگونه که خانواده بدان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نيازمند</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بود از زنان گرفت.</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Arial"/>
            </a:endParaRPr>
          </a:p>
          <a:p>
            <a:pPr marL="0" indent="0">
              <a:buNone/>
            </a:pPr>
            <a:endPar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60819833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ownload\Compressed\power point\jadid\ax\slide-56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673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42507">
            <a:off x="1328747" y="965435"/>
            <a:ext cx="6840760" cy="5175503"/>
          </a:xfrm>
          <a:prstGeom prst="rect">
            <a:avLst/>
          </a:prstGeom>
          <a:ln>
            <a:noFill/>
          </a:ln>
          <a:effectLst>
            <a:softEdge rad="112500"/>
          </a:effectLst>
        </p:spPr>
      </p:pic>
      <p:sp>
        <p:nvSpPr>
          <p:cNvPr id="5" name="Title 4"/>
          <p:cNvSpPr>
            <a:spLocks noGrp="1"/>
          </p:cNvSpPr>
          <p:nvPr>
            <p:ph type="title"/>
          </p:nvPr>
        </p:nvSpPr>
        <p:spPr>
          <a:xfrm>
            <a:off x="677731" y="5160535"/>
            <a:ext cx="7767021" cy="644729"/>
          </a:xfrm>
        </p:spPr>
        <p:txBody>
          <a:bodyPr/>
          <a:lstStyle/>
          <a:p>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موسسه آموزشی وپژوهشی  امام خمینی (ره) </a:t>
            </a:r>
            <a:b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اداره  همایش ها و نشست ها ی علمی</a:t>
            </a:r>
            <a:b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 با همکاری گروه روان شناسی</a:t>
            </a:r>
            <a: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
            </a:r>
            <a:b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02532909099   </a:t>
            </a:r>
            <a:r>
              <a:rPr lang="en-US"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hamayesh@iki.ac.ir</a:t>
            </a:r>
            <a:endParaRPr lang="fa-IR"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endParaRPr>
          </a:p>
        </p:txBody>
      </p:sp>
    </p:spTree>
    <p:extLst>
      <p:ext uri="{BB962C8B-B14F-4D97-AF65-F5344CB8AC3E}">
        <p14:creationId xmlns:p14="http://schemas.microsoft.com/office/powerpoint/2010/main" val="16833624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060849"/>
            <a:ext cx="7977209" cy="4065314"/>
          </a:xfrm>
        </p:spPr>
        <p:txBody>
          <a:bodyPr>
            <a:noAutofit/>
          </a:bodyPr>
          <a:lstStyle/>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در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فرايند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بررسي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موقعيت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زنان و نقش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مادري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در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ايران</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عمده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ترين</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تغييرات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اجتماعي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را در موارد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زير</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مي</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 توان</a:t>
            </a:r>
            <a:r>
              <a:rPr lang="fa-IR" sz="1800" dirty="0" smtClean="0">
                <a:ln w="10541" cmpd="sng">
                  <a:solidFill>
                    <a:schemeClr val="accent1">
                      <a:shade val="88000"/>
                      <a:satMod val="110000"/>
                    </a:schemeClr>
                  </a:solidFill>
                  <a:prstDash val="solid"/>
                </a:ln>
                <a:solidFill>
                  <a:schemeClr val="accent1">
                    <a:lumMod val="75000"/>
                  </a:schemeClr>
                </a:solidFill>
                <a:latin typeface="Calibri"/>
                <a:ea typeface="Calibri"/>
                <a:cs typeface="Arial"/>
              </a:rPr>
              <a:t>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مشاهده </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کرد: </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a:p>
            <a:pPr algn="just">
              <a:lnSpc>
                <a:spcPct val="115000"/>
              </a:lnSpc>
              <a:spcAft>
                <a:spcPts val="1000"/>
              </a:spcAft>
            </a:pPr>
            <a:r>
              <a:rPr lang="fa-IR" dirty="0">
                <a:ln w="10541" cmpd="sng">
                  <a:solidFill>
                    <a:schemeClr val="accent1">
                      <a:shade val="88000"/>
                      <a:satMod val="110000"/>
                    </a:schemeClr>
                  </a:solidFill>
                  <a:prstDash val="solid"/>
                </a:ln>
                <a:solidFill>
                  <a:srgbClr val="00B050"/>
                </a:solidFill>
                <a:latin typeface="Calibri"/>
                <a:ea typeface="Calibri"/>
                <a:cs typeface="B Titr" pitchFamily="2" charset="-78"/>
              </a:rPr>
              <a:t>1. </a:t>
            </a:r>
            <a:r>
              <a:rPr lang="fa-IR" dirty="0" err="1">
                <a:ln w="10541" cmpd="sng">
                  <a:solidFill>
                    <a:schemeClr val="accent1">
                      <a:shade val="88000"/>
                      <a:satMod val="110000"/>
                    </a:schemeClr>
                  </a:solidFill>
                  <a:prstDash val="solid"/>
                </a:ln>
                <a:solidFill>
                  <a:srgbClr val="00B050"/>
                </a:solidFill>
                <a:latin typeface="Calibri"/>
                <a:ea typeface="Calibri"/>
                <a:cs typeface="B Titr" pitchFamily="2" charset="-78"/>
              </a:rPr>
              <a:t>تحصيلات</a:t>
            </a:r>
            <a:r>
              <a:rPr lang="fa-IR" dirty="0">
                <a:ln w="10541" cmpd="sng">
                  <a:solidFill>
                    <a:schemeClr val="accent1">
                      <a:shade val="88000"/>
                      <a:satMod val="110000"/>
                    </a:schemeClr>
                  </a:solidFill>
                  <a:prstDash val="solid"/>
                </a:ln>
                <a:solidFill>
                  <a:srgbClr val="00B050"/>
                </a:solidFill>
                <a:latin typeface="Calibri"/>
                <a:ea typeface="Calibri"/>
                <a:cs typeface="B Titr" pitchFamily="2" charset="-78"/>
              </a:rPr>
              <a:t> زنان</a:t>
            </a:r>
            <a:endParaRPr lang="en-US" sz="1800" dirty="0">
              <a:ln w="10541" cmpd="sng">
                <a:solidFill>
                  <a:schemeClr val="accent1">
                    <a:shade val="88000"/>
                    <a:satMod val="110000"/>
                  </a:schemeClr>
                </a:solidFill>
                <a:prstDash val="solid"/>
              </a:ln>
              <a:solidFill>
                <a:srgbClr val="00B050"/>
              </a:solidFill>
              <a:latin typeface="Calibri"/>
              <a:ea typeface="Calibri"/>
              <a:cs typeface="B Titr" pitchFamily="2" charset="-78"/>
            </a:endParaRPr>
          </a:p>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یکی از تأثیرات سواد، تغییر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نگرش­هاست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آموزش های رسمی عمدتا مادی گرایانه هستند. یعنی فردی که در دانشگاه تحصیل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می کند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بیشتر نگرش مادی گرایانه پیدا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می کند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و این یکی از ضعف های ماست که بدان توجه نکردیم</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نظام آموزشی ما متناسب با خانواده طراحی نشده بلکه متناسب با بازار کار طراحی شده است؛ یعنی دختر ما وقتی از این نظام آموزشی فارغ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التحصیل</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می­شود، ارزشهای او تغییر یافته است. به عنوان مثال، اشتغال برای او ارزش شده است</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p:txBody>
      </p:sp>
      <p:sp>
        <p:nvSpPr>
          <p:cNvPr id="2" name="Title 1"/>
          <p:cNvSpPr>
            <a:spLocks noGrp="1"/>
          </p:cNvSpPr>
          <p:nvPr>
            <p:ph type="title"/>
          </p:nvPr>
        </p:nvSpPr>
        <p:spPr>
          <a:xfrm>
            <a:off x="3369096" y="404664"/>
            <a:ext cx="4947320" cy="648072"/>
          </a:xfrm>
        </p:spPr>
        <p:txBody>
          <a:bodyPr>
            <a:noAutofit/>
          </a:bodyPr>
          <a:lstStyle/>
          <a:p>
            <a:pPr algn="r">
              <a:lnSpc>
                <a:spcPct val="115000"/>
              </a:lnSpc>
              <a:spcAft>
                <a:spcPts val="1000"/>
              </a:spcAft>
            </a:pPr>
            <a:r>
              <a:rPr lang="fa-IR" sz="3200" b="1" dirty="0">
                <a:solidFill>
                  <a:srgbClr val="00B050"/>
                </a:solidFill>
                <a:latin typeface="Calibri"/>
                <a:ea typeface="Calibri"/>
                <a:cs typeface="B Titr" pitchFamily="2" charset="-78"/>
              </a:rPr>
              <a:t>خانواده ايراني و وضعيت </a:t>
            </a:r>
            <a:r>
              <a:rPr lang="fa-IR" sz="3200" b="1" dirty="0" smtClean="0">
                <a:solidFill>
                  <a:srgbClr val="00B050"/>
                </a:solidFill>
                <a:latin typeface="Calibri"/>
                <a:ea typeface="Calibri"/>
                <a:cs typeface="B Titr" pitchFamily="2" charset="-78"/>
              </a:rPr>
              <a:t>مادري</a:t>
            </a:r>
            <a:endParaRPr lang="fa-IR" dirty="0">
              <a:cs typeface="B Titr"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50"/>
            <a:ext cx="2686050" cy="1929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8974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12776"/>
            <a:ext cx="3203848" cy="5433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subTitle" idx="4294967295"/>
          </p:nvPr>
        </p:nvSpPr>
        <p:spPr>
          <a:xfrm>
            <a:off x="3419872" y="1124744"/>
            <a:ext cx="5472608" cy="4394994"/>
          </a:xfrm>
        </p:spPr>
        <p:txBody>
          <a:bodyPr>
            <a:normAutofit fontScale="92500"/>
          </a:bodyPr>
          <a:lstStyle/>
          <a:p>
            <a:pPr algn="just">
              <a:lnSpc>
                <a:spcPct val="115000"/>
              </a:lnSpc>
              <a:spcAft>
                <a:spcPts val="1000"/>
              </a:spcAft>
            </a:pP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امروز در کشور ما به علت تحولات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معنایی که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رخ داده است</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زن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خودش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را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با تحصیلات معرفی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می کند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نه با ازدواج</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a:t>
            </a:r>
          </a:p>
          <a:p>
            <a:pPr algn="just">
              <a:lnSpc>
                <a:spcPct val="115000"/>
              </a:lnSpc>
              <a:spcAft>
                <a:spcPts val="1000"/>
              </a:spcAft>
            </a:pP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استقلال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اقتصادی برای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او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مهم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می</a:t>
            </a:r>
            <a:r>
              <a:rPr lang="en-US"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شود، تابعیت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زن از شوهر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برایش خفت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است</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ولی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تابعیت از کارفرما برایش خفت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نیست!!!</a:t>
            </a:r>
          </a:p>
          <a:p>
            <a:pPr algn="just"/>
            <a:endParaRPr lang="fa-I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2" y="-43070"/>
            <a:ext cx="3199610"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232868"/>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492896"/>
            <a:ext cx="7745505" cy="3633266"/>
          </a:xfrm>
        </p:spPr>
        <p:txBody>
          <a:bodyPr>
            <a:normAutofit/>
          </a:bodyPr>
          <a:lstStyle/>
          <a:p>
            <a:pPr algn="just">
              <a:lnSpc>
                <a:spcPct val="115000"/>
              </a:lnSpc>
              <a:spcAft>
                <a:spcPts val="1000"/>
              </a:spcAft>
            </a:pPr>
            <a:r>
              <a:rPr lang="fa-IR" sz="3200" b="1" dirty="0" smtClean="0">
                <a:ln w="10541" cmpd="sng">
                  <a:solidFill>
                    <a:schemeClr val="accent1">
                      <a:shade val="88000"/>
                      <a:satMod val="110000"/>
                    </a:schemeClr>
                  </a:solidFill>
                  <a:prstDash val="solid"/>
                </a:ln>
                <a:solidFill>
                  <a:schemeClr val="bg2">
                    <a:lumMod val="10000"/>
                  </a:schemeClr>
                </a:solidFill>
                <a:latin typeface="Calibri"/>
                <a:ea typeface="Calibri"/>
                <a:cs typeface="B Compset"/>
              </a:rPr>
              <a:t>در </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دو دهه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اخير</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با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تغييرات</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نگرشي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در جامعه و فراهم شدن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زمينه</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هاي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اجتماعي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مناسب در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ايران</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اشتغال زنان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نيز</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رو به گسترش نهاده است. رسوخ الگوهاي غلط غربي نظير کم ارزش دانستن نقش مهم مادري وهمسري</a:t>
            </a:r>
            <a:r>
              <a:rPr lang="fa-IR" sz="3200" b="1" dirty="0" smtClean="0">
                <a:ln w="10541" cmpd="sng">
                  <a:solidFill>
                    <a:schemeClr val="accent1">
                      <a:shade val="88000"/>
                      <a:satMod val="110000"/>
                    </a:schemeClr>
                  </a:solidFill>
                  <a:prstDash val="solid"/>
                </a:ln>
                <a:solidFill>
                  <a:schemeClr val="bg2">
                    <a:lumMod val="10000"/>
                  </a:schemeClr>
                </a:solidFill>
                <a:latin typeface="Calibri"/>
                <a:ea typeface="Calibri"/>
                <a:cs typeface="B Compset"/>
              </a:rPr>
              <a:t>، از جمله با اهمیت ترین مشکلات زندگی روزمره می باشد.</a:t>
            </a:r>
            <a:endParaRPr lang="en-US" b="1" dirty="0">
              <a:ln w="10541" cmpd="sng">
                <a:solidFill>
                  <a:schemeClr val="accent1">
                    <a:shade val="88000"/>
                    <a:satMod val="110000"/>
                  </a:schemeClr>
                </a:solidFill>
                <a:prstDash val="solid"/>
              </a:ln>
              <a:solidFill>
                <a:schemeClr val="bg2">
                  <a:lumMod val="10000"/>
                </a:schemeClr>
              </a:solidFill>
              <a:latin typeface="Calibri"/>
              <a:ea typeface="Calibri"/>
              <a:cs typeface="Arial"/>
            </a:endParaRPr>
          </a:p>
        </p:txBody>
      </p:sp>
      <p:sp>
        <p:nvSpPr>
          <p:cNvPr id="2" name="Title 1"/>
          <p:cNvSpPr>
            <a:spLocks noGrp="1"/>
          </p:cNvSpPr>
          <p:nvPr>
            <p:ph type="title"/>
          </p:nvPr>
        </p:nvSpPr>
        <p:spPr>
          <a:xfrm>
            <a:off x="4644008" y="332656"/>
            <a:ext cx="3456384" cy="1143000"/>
          </a:xfrm>
        </p:spPr>
        <p:txBody>
          <a:bodyPr>
            <a:normAutofit/>
          </a:bodyPr>
          <a:lstStyle/>
          <a:p>
            <a:r>
              <a:rPr lang="fa-IR" sz="4000" b="1" dirty="0">
                <a:ln w="1905"/>
                <a:solidFill>
                  <a:srgbClr val="00B050"/>
                </a:solidFill>
                <a:effectLst>
                  <a:innerShdw blurRad="69850" dist="43180" dir="5400000">
                    <a:srgbClr val="000000">
                      <a:alpha val="65000"/>
                    </a:srgbClr>
                  </a:innerShdw>
                </a:effectLst>
                <a:latin typeface="Calibri"/>
                <a:ea typeface="Calibri"/>
                <a:cs typeface="B Titr" pitchFamily="2" charset="-78"/>
              </a:rPr>
              <a:t>2 . اشتغال </a:t>
            </a:r>
            <a:r>
              <a:rPr lang="fa-IR" sz="4000" b="1" dirty="0" smtClean="0">
                <a:ln w="1905"/>
                <a:solidFill>
                  <a:srgbClr val="00B050"/>
                </a:solidFill>
                <a:effectLst>
                  <a:innerShdw blurRad="69850" dist="43180" dir="5400000">
                    <a:srgbClr val="000000">
                      <a:alpha val="65000"/>
                    </a:srgbClr>
                  </a:innerShdw>
                </a:effectLst>
                <a:latin typeface="Calibri"/>
                <a:ea typeface="Calibri"/>
                <a:cs typeface="B Titr" pitchFamily="2" charset="-78"/>
              </a:rPr>
              <a:t>زنان</a:t>
            </a:r>
            <a:endParaRPr lang="fa-IR" dirty="0">
              <a:cs typeface="B Tit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8575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61478"/>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همایش تغییرات جمعیتی\پوستر جمعیتی\postermovement871-39.jpg"/>
          <p:cNvPicPr>
            <a:picLocks noChangeAspect="1" noChangeArrowheads="1"/>
          </p:cNvPicPr>
          <p:nvPr/>
        </p:nvPicPr>
        <p:blipFill rotWithShape="1">
          <a:blip r:embed="rId2">
            <a:extLst>
              <a:ext uri="{28A0092B-C50C-407E-A947-70E740481C1C}">
                <a14:useLocalDpi xmlns:a14="http://schemas.microsoft.com/office/drawing/2010/main" val="0"/>
              </a:ext>
            </a:extLst>
          </a:blip>
          <a:srcRect b="8056"/>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4646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lnSpc>
                <a:spcPct val="115000"/>
              </a:lnSpc>
              <a:spcAft>
                <a:spcPts val="1000"/>
              </a:spcAft>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ميزان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طلاق در ايران نيز متأثر از رويکردهاي جديد اجتماعي که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مهمترين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آنها بي توجهي به ارزشهاي ديني وکمرنگ شدن پايبنديهاي معنوي می­باشد، رو به ازدياد نهاده و افزايش نگران کننده­اي را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نشان</a:t>
            </a:r>
            <a:r>
              <a:rPr lang="fa-IR" sz="20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Arial"/>
              </a:rPr>
              <a:t>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مي­دهد</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gn="just">
              <a:lnSpc>
                <a:spcPct val="115000"/>
              </a:lnSpc>
              <a:spcAft>
                <a:spcPts val="1000"/>
              </a:spcAft>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تبعات قطعي طلاق، چيزي جز تزلزل در کارکرد خانواده ، نابساماني در وضعيت کودکان و تربيت آنان و بالاخره تشديد ناهنجاري ها در جامعه نيست</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p:txBody>
      </p:sp>
      <p:sp>
        <p:nvSpPr>
          <p:cNvPr id="2" name="Title 1"/>
          <p:cNvSpPr>
            <a:spLocks noGrp="1"/>
          </p:cNvSpPr>
          <p:nvPr>
            <p:ph type="title"/>
          </p:nvPr>
        </p:nvSpPr>
        <p:spPr>
          <a:xfrm>
            <a:off x="3059832" y="116632"/>
            <a:ext cx="5514387" cy="1143000"/>
          </a:xfrm>
        </p:spPr>
        <p:txBody>
          <a:bodyPr/>
          <a:lstStyle/>
          <a:p>
            <a:pPr marL="274320" lvl="0" indent="-274320">
              <a:lnSpc>
                <a:spcPct val="115000"/>
              </a:lnSpc>
              <a:spcBef>
                <a:spcPts val="600"/>
              </a:spcBef>
              <a:spcAft>
                <a:spcPts val="1000"/>
              </a:spcAft>
            </a:pPr>
            <a:r>
              <a:rPr lang="en-US" sz="2800" cap="none" dirty="0">
                <a:solidFill>
                  <a:prstClr val="black"/>
                </a:solidFill>
                <a:latin typeface="Calibri"/>
                <a:ea typeface="Calibri"/>
                <a:cs typeface="B Titr" pitchFamily="2" charset="-78"/>
              </a:rPr>
              <a:t/>
            </a:r>
            <a:br>
              <a:rPr lang="en-US" sz="2800" cap="none" dirty="0">
                <a:solidFill>
                  <a:prstClr val="black"/>
                </a:solidFill>
                <a:latin typeface="Calibri"/>
                <a:ea typeface="Calibri"/>
                <a:cs typeface="B Titr" pitchFamily="2" charset="-78"/>
              </a:rPr>
            </a:br>
            <a:r>
              <a:rPr lang="fa-IR" sz="4400" cap="none" dirty="0">
                <a:solidFill>
                  <a:srgbClr val="00B050"/>
                </a:solidFill>
                <a:latin typeface="Calibri"/>
                <a:ea typeface="Calibri"/>
                <a:cs typeface="B Titr" pitchFamily="2" charset="-78"/>
              </a:rPr>
              <a:t>3.</a:t>
            </a:r>
            <a:r>
              <a:rPr lang="fa-IR" sz="4400" b="1" cap="none" dirty="0">
                <a:solidFill>
                  <a:srgbClr val="00B050"/>
                </a:solidFill>
                <a:latin typeface="Calibri"/>
                <a:ea typeface="Calibri"/>
                <a:cs typeface="B Titr" pitchFamily="2" charset="-78"/>
              </a:rPr>
              <a:t> </a:t>
            </a:r>
            <a:r>
              <a:rPr lang="fa-IR" sz="4400" b="1" cap="none" dirty="0" err="1">
                <a:solidFill>
                  <a:srgbClr val="00B050"/>
                </a:solidFill>
                <a:latin typeface="Calibri"/>
                <a:ea typeface="Calibri"/>
                <a:cs typeface="B Titr" pitchFamily="2" charset="-78"/>
              </a:rPr>
              <a:t>افزايش</a:t>
            </a:r>
            <a:r>
              <a:rPr lang="fa-IR" sz="4400" b="1" cap="none" dirty="0">
                <a:solidFill>
                  <a:srgbClr val="00B050"/>
                </a:solidFill>
                <a:latin typeface="Calibri"/>
                <a:ea typeface="Calibri"/>
                <a:cs typeface="B Titr" pitchFamily="2" charset="-78"/>
              </a:rPr>
              <a:t> طلاق</a:t>
            </a:r>
            <a:endParaRPr lang="fa-IR" sz="7200" dirty="0">
              <a:solidFill>
                <a:srgbClr val="00B050"/>
              </a:solidFill>
              <a:cs typeface="B Titr" pitchFamily="2" charset="-78"/>
            </a:endParaRPr>
          </a:p>
        </p:txBody>
      </p:sp>
      <p:pic>
        <p:nvPicPr>
          <p:cNvPr id="6146" name="Picture 2" descr="J:\سبک زندگی\سبک زندگی و فرهنگ مصرفی - Google Search_files\images(2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7" y="-99393"/>
            <a:ext cx="2606937" cy="2301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1885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hart 1"/>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59411" y="2564904"/>
            <a:ext cx="4584589" cy="3720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Chart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803" y="2564904"/>
            <a:ext cx="4277770" cy="37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1115615" y="570156"/>
            <a:ext cx="7056785" cy="1054250"/>
          </a:xfrm>
        </p:spPr>
        <p:txBody>
          <a:bodyPr>
            <a:normAutofit fontScale="90000"/>
          </a:bodyPr>
          <a:lstStyle/>
          <a:p>
            <a:r>
              <a:rPr lang="fa-IR" sz="2700" dirty="0">
                <a:solidFill>
                  <a:srgbClr val="00B050"/>
                </a:solidFill>
                <a:effectLst>
                  <a:outerShdw blurRad="38100" dist="38100" dir="2700000" algn="tl">
                    <a:srgbClr val="000000">
                      <a:alpha val="43137"/>
                    </a:srgbClr>
                  </a:outerShdw>
                </a:effectLst>
                <a:cs typeface="B Titr" pitchFamily="2" charset="-78"/>
              </a:rPr>
              <a:t>با توجه به نمودار </a:t>
            </a:r>
            <a:r>
              <a:rPr lang="fa-IR" sz="2700" dirty="0" smtClean="0">
                <a:solidFill>
                  <a:srgbClr val="00B050"/>
                </a:solidFill>
                <a:effectLst>
                  <a:outerShdw blurRad="38100" dist="38100" dir="2700000" algn="tl">
                    <a:srgbClr val="000000">
                      <a:alpha val="43137"/>
                    </a:srgbClr>
                  </a:outerShdw>
                </a:effectLst>
                <a:cs typeface="B Titr" pitchFamily="2" charset="-78"/>
              </a:rPr>
              <a:t>مشاهده میشود </a:t>
            </a:r>
            <a:r>
              <a:rPr lang="fa-IR" sz="2700" dirty="0">
                <a:solidFill>
                  <a:srgbClr val="00B050"/>
                </a:solidFill>
                <a:effectLst>
                  <a:outerShdw blurRad="38100" dist="38100" dir="2700000" algn="tl">
                    <a:srgbClr val="000000">
                      <a:alpha val="43137"/>
                    </a:srgbClr>
                  </a:outerShdw>
                </a:effectLst>
                <a:cs typeface="B Titr" pitchFamily="2" charset="-78"/>
              </a:rPr>
              <a:t>که با افزایش سن ازدواج </a:t>
            </a:r>
            <a:r>
              <a:rPr lang="fa-IR" sz="2700" dirty="0" smtClean="0">
                <a:solidFill>
                  <a:srgbClr val="00B050"/>
                </a:solidFill>
                <a:effectLst>
                  <a:outerShdw blurRad="38100" dist="38100" dir="2700000" algn="tl">
                    <a:srgbClr val="000000">
                      <a:alpha val="43137"/>
                    </a:srgbClr>
                  </a:outerShdw>
                </a:effectLst>
                <a:cs typeface="B Titr" pitchFamily="2" charset="-78"/>
              </a:rPr>
              <a:t>جوانان، میزان </a:t>
            </a:r>
            <a:r>
              <a:rPr lang="fa-IR" sz="2700" dirty="0">
                <a:solidFill>
                  <a:srgbClr val="FF0000"/>
                </a:solidFill>
                <a:effectLst>
                  <a:outerShdw blurRad="38100" dist="38100" dir="2700000" algn="tl">
                    <a:srgbClr val="000000">
                      <a:alpha val="43137"/>
                    </a:srgbClr>
                  </a:outerShdw>
                </a:effectLst>
                <a:cs typeface="B Titr" pitchFamily="2" charset="-78"/>
              </a:rPr>
              <a:t>طلاق</a:t>
            </a:r>
            <a:r>
              <a:rPr lang="fa-IR" sz="2700" dirty="0">
                <a:solidFill>
                  <a:srgbClr val="00B050"/>
                </a:solidFill>
                <a:effectLst>
                  <a:outerShdw blurRad="38100" dist="38100" dir="2700000" algn="tl">
                    <a:srgbClr val="000000">
                      <a:alpha val="43137"/>
                    </a:srgbClr>
                  </a:outerShdw>
                </a:effectLst>
                <a:cs typeface="B Titr" pitchFamily="2" charset="-78"/>
              </a:rPr>
              <a:t> هم </a:t>
            </a:r>
            <a:r>
              <a:rPr lang="fa-IR" sz="2700" dirty="0" smtClean="0">
                <a:solidFill>
                  <a:srgbClr val="00B050"/>
                </a:solidFill>
                <a:effectLst>
                  <a:outerShdw blurRad="38100" dist="38100" dir="2700000" algn="tl">
                    <a:srgbClr val="000000">
                      <a:alpha val="43137"/>
                    </a:srgbClr>
                  </a:outerShdw>
                </a:effectLst>
                <a:cs typeface="B Titr" pitchFamily="2" charset="-78"/>
              </a:rPr>
              <a:t>به  طور </a:t>
            </a:r>
            <a:r>
              <a:rPr lang="fa-IR" sz="2700" dirty="0">
                <a:solidFill>
                  <a:srgbClr val="00B050"/>
                </a:solidFill>
                <a:effectLst>
                  <a:outerShdw blurRad="38100" dist="38100" dir="2700000" algn="tl">
                    <a:srgbClr val="000000">
                      <a:alpha val="43137"/>
                    </a:srgbClr>
                  </a:outerShdw>
                </a:effectLst>
                <a:cs typeface="B Titr" pitchFamily="2" charset="-78"/>
              </a:rPr>
              <a:t>مستقیم افزایش </a:t>
            </a:r>
            <a:r>
              <a:rPr lang="fa-IR" sz="2700" dirty="0" smtClean="0">
                <a:solidFill>
                  <a:srgbClr val="00B050"/>
                </a:solidFill>
                <a:effectLst>
                  <a:outerShdw blurRad="38100" dist="38100" dir="2700000" algn="tl">
                    <a:srgbClr val="000000">
                      <a:alpha val="43137"/>
                    </a:srgbClr>
                  </a:outerShdw>
                </a:effectLst>
                <a:cs typeface="B Titr" pitchFamily="2" charset="-78"/>
              </a:rPr>
              <a:t>می یابد</a:t>
            </a:r>
            <a:r>
              <a:rPr lang="fa-IR" sz="2700" dirty="0">
                <a:solidFill>
                  <a:srgbClr val="00B050"/>
                </a:solidFill>
                <a:effectLst>
                  <a:outerShdw blurRad="38100" dist="38100" dir="2700000" algn="tl">
                    <a:srgbClr val="000000">
                      <a:alpha val="43137"/>
                    </a:srgbClr>
                  </a:outerShdw>
                </a:effectLst>
                <a:cs typeface="B Titr" pitchFamily="2" charset="-78"/>
              </a:rPr>
              <a:t>.</a:t>
            </a:r>
            <a:r>
              <a:rPr lang="fa-IR" sz="3200" dirty="0">
                <a:solidFill>
                  <a:srgbClr val="00B050"/>
                </a:solidFill>
                <a:effectLst>
                  <a:outerShdw blurRad="38100" dist="38100" dir="2700000" algn="tl">
                    <a:srgbClr val="000000">
                      <a:alpha val="43137"/>
                    </a:srgbClr>
                  </a:outerShdw>
                </a:effectLst>
                <a:cs typeface="B Titr" pitchFamily="2" charset="-78"/>
              </a:rPr>
              <a:t/>
            </a:r>
            <a:br>
              <a:rPr lang="fa-IR" sz="3200" dirty="0">
                <a:solidFill>
                  <a:srgbClr val="00B050"/>
                </a:solidFill>
                <a:effectLst>
                  <a:outerShdw blurRad="38100" dist="38100" dir="2700000" algn="tl">
                    <a:srgbClr val="000000">
                      <a:alpha val="43137"/>
                    </a:srgbClr>
                  </a:outerShdw>
                </a:effectLst>
                <a:cs typeface="B Titr" pitchFamily="2" charset="-78"/>
              </a:rPr>
            </a:br>
            <a:endParaRPr lang="fa-IR" sz="3200" dirty="0">
              <a:solidFill>
                <a:srgbClr val="00B050"/>
              </a:solidFill>
              <a:effectLst>
                <a:outerShdw blurRad="38100" dist="38100" dir="2700000" algn="tl">
                  <a:srgbClr val="000000">
                    <a:alpha val="43137"/>
                  </a:srgbClr>
                </a:outerShdw>
              </a:effectLst>
              <a:cs typeface="B Titr" pitchFamily="2" charset="-78"/>
            </a:endParaRPr>
          </a:p>
        </p:txBody>
      </p:sp>
      <p:pic>
        <p:nvPicPr>
          <p:cNvPr id="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46396" y="214511"/>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AAMahzoon\Downloads\سال جهانی آمار_201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332657"/>
            <a:ext cx="653729" cy="89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69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9512" y="996280"/>
            <a:ext cx="8640763" cy="7905328"/>
          </a:xfrm>
        </p:spPr>
        <p:txBody>
          <a:bodyPr>
            <a:normAutofit/>
          </a:bodyPr>
          <a:lstStyle/>
          <a:p>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هر چه میزان طلاق در جامعه افزایش یابد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نگرانی از بی ثباتی خانواده زیاد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و تمایل به  </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فرزند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آوری کم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شود</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برخی از زوج ها </a:t>
            </a:r>
            <a:endPar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خواهند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سالهای اول ازدواج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یکدیگر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محک بزنند تا میزان پایداری زندگی خود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بسنجند؛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وقتی می</a:t>
            </a:r>
            <a:r>
              <a:rPr lang="en-US"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بینند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20 درصد ازدواج ها به طلاق می انجامد،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این  نگرانی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 برای زندگی خود احساس و با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اضطراب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زندگی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کنند</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همچنین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جامعه ما میزان طلاق عاطفی زیاد است. </a:t>
            </a:r>
            <a:endParaRPr lang="fa-IR" sz="3200" b="1" dirty="0">
              <a:ln w="1905"/>
              <a:solidFill>
                <a:schemeClr val="accent1">
                  <a:lumMod val="75000"/>
                </a:schemeClr>
              </a:solidFill>
              <a:effectLst>
                <a:innerShdw blurRad="69850" dist="43180" dir="5400000">
                  <a:srgbClr val="000000">
                    <a:alpha val="65000"/>
                  </a:srgbClr>
                </a:inn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74" y="497210"/>
            <a:ext cx="27622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3267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همایش تغییرات جمعیتی\پوستر جمعیتی\postermovement874-06.jpg"/>
          <p:cNvPicPr>
            <a:picLocks noChangeAspect="1" noChangeArrowheads="1"/>
          </p:cNvPicPr>
          <p:nvPr/>
        </p:nvPicPr>
        <p:blipFill rotWithShape="1">
          <a:blip r:embed="rId4">
            <a:extLst>
              <a:ext uri="{28A0092B-C50C-407E-A947-70E740481C1C}">
                <a14:useLocalDpi xmlns:a14="http://schemas.microsoft.com/office/drawing/2010/main" val="0"/>
              </a:ext>
            </a:extLst>
          </a:blip>
          <a:srcRect b="1863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7-سبک زندگی-Segment 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9085" b="12541"/>
          <a:stretch/>
        </p:blipFill>
        <p:spPr>
          <a:xfrm>
            <a:off x="1115616" y="692696"/>
            <a:ext cx="7056784" cy="4752528"/>
          </a:xfrm>
          <a:prstGeom prst="roundRect">
            <a:avLst>
              <a:gd name="adj" fmla="val 5439"/>
            </a:avLst>
          </a:prstGeom>
          <a:ln>
            <a:noFill/>
          </a:ln>
          <a:effectLst>
            <a:innerShdw blurRad="114300" dist="50800">
              <a:srgbClr val="000000">
                <a:alpha val="0"/>
              </a:srgbClr>
            </a:innerShdw>
          </a:effectLst>
        </p:spPr>
      </p:pic>
      <p:sp>
        <p:nvSpPr>
          <p:cNvPr id="4" name="Action Button: Movie 3">
            <a:hlinkClick r:id="" action="ppaction://noaction" highlightClick="1"/>
          </p:cNvPr>
          <p:cNvSpPr/>
          <p:nvPr/>
        </p:nvSpPr>
        <p:spPr>
          <a:xfrm>
            <a:off x="1259632" y="5445224"/>
            <a:ext cx="504056" cy="360040"/>
          </a:xfrm>
          <a:prstGeom prst="actionButtonMovi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405542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 presetClass="mediacall" presetSubtype="0" fill="hold" nodeType="withEffect">
                                  <p:stCondLst>
                                    <p:cond delay="0"/>
                                  </p:stCondLst>
                                  <p:childTnLst>
                                    <p:cmd type="call" cmd="playFrom(0.0)">
                                      <p:cBhvr>
                                        <p:cTn id="9" dur="1301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9797" y="4725144"/>
            <a:ext cx="3965624" cy="227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سن ازدواج با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تغييري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کاملا محسوس از سال 1335 تا 1385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ميان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زنان، از 19 سال در سال 1335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2 / 23در سال 1385 و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ميان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مردان از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24/9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 در سال 1335 به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26/2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 در سال 1385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رسيد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آمار نشانگر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تأخير</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در واقعه ازدواج است که امر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نيز</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تأخير</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انداخته و فرصت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سنين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جواني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زنان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ميگيرد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و طول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باروري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کاهش داده و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يک</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نگاه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ظرفيت</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در کشور را کاهش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دهد.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dirty="0"/>
          </a:p>
        </p:txBody>
      </p:sp>
      <p:sp>
        <p:nvSpPr>
          <p:cNvPr id="2" name="Title 1"/>
          <p:cNvSpPr>
            <a:spLocks noGrp="1"/>
          </p:cNvSpPr>
          <p:nvPr>
            <p:ph type="title"/>
          </p:nvPr>
        </p:nvSpPr>
        <p:spPr>
          <a:xfrm>
            <a:off x="2411760" y="404664"/>
            <a:ext cx="7467600" cy="1143000"/>
          </a:xfrm>
        </p:spPr>
        <p:txBody>
          <a:bodyPr>
            <a:normAutofit/>
          </a:bodyPr>
          <a:lstStyle/>
          <a:p>
            <a:r>
              <a:rPr lang="fa-IR" sz="3600" dirty="0">
                <a:solidFill>
                  <a:srgbClr val="00B050"/>
                </a:solidFill>
                <a:cs typeface="B Titr" pitchFamily="2" charset="-78"/>
              </a:rPr>
              <a:t>4. </a:t>
            </a:r>
            <a:r>
              <a:rPr lang="fa-IR" sz="3600" b="1" dirty="0">
                <a:solidFill>
                  <a:srgbClr val="00B050"/>
                </a:solidFill>
                <a:cs typeface="B Titr" pitchFamily="2" charset="-78"/>
              </a:rPr>
              <a:t>افزايش سن </a:t>
            </a:r>
            <a:r>
              <a:rPr lang="fa-IR" sz="3600" b="1" dirty="0" smtClean="0">
                <a:solidFill>
                  <a:srgbClr val="00B050"/>
                </a:solidFill>
                <a:cs typeface="B Titr" pitchFamily="2" charset="-78"/>
              </a:rPr>
              <a:t>ازدواج</a:t>
            </a:r>
            <a:endParaRPr lang="fa-IR" dirty="0">
              <a:cs typeface="B Titr"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53000"/>
            <a:ext cx="28575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0" cy="2108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3336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nSpc>
                <a:spcPct val="115000"/>
              </a:lnSpc>
              <a:spcAft>
                <a:spcPts val="1000"/>
              </a:spcAft>
            </a:pP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گفته مجيد اميدي مدير کل فرهنگي سازمان جوانان، آمار روي آوردن جوانان به زندگي مجردي در 6 کلان شهر تهران، شيراز، مشهد، اصفهان، تبريز و اهواز به 30 درصد رسيده است و مهمتر آنکه روز به روز دختران جوان بر اين آمار مي افزايند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p>
          <a:p>
            <a:pPr marL="0" indent="0">
              <a:lnSpc>
                <a:spcPct val="115000"/>
              </a:lnSpc>
              <a:spcAft>
                <a:spcPts val="1000"/>
              </a:spcAft>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بنا به اظهار وي </a:t>
            </a:r>
            <a:r>
              <a:rPr lang="fa-IR" sz="3200" b="1" dirty="0">
                <a:ln w="1905"/>
                <a:solidFill>
                  <a:srgbClr val="C00000"/>
                </a:solidFill>
                <a:effectLst>
                  <a:innerShdw blurRad="69850" dist="43180" dir="5400000">
                    <a:srgbClr val="000000">
                      <a:alpha val="65000"/>
                    </a:srgbClr>
                  </a:innerShdw>
                </a:effectLst>
                <a:latin typeface="Calibri"/>
                <a:ea typeface="Calibri"/>
                <a:cs typeface="B Compset"/>
              </a:rPr>
              <a:t>زنگ خطر زندگي مجردي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کشور زده شده است.</a:t>
            </a:r>
            <a:endParaRPr lang="en-US" sz="32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sz="2800" dirty="0"/>
          </a:p>
        </p:txBody>
      </p:sp>
      <p:sp>
        <p:nvSpPr>
          <p:cNvPr id="2" name="Title 1"/>
          <p:cNvSpPr>
            <a:spLocks noGrp="1"/>
          </p:cNvSpPr>
          <p:nvPr>
            <p:ph type="title"/>
          </p:nvPr>
        </p:nvSpPr>
        <p:spPr>
          <a:xfrm>
            <a:off x="992832" y="332656"/>
            <a:ext cx="7467600" cy="1143000"/>
          </a:xfrm>
        </p:spPr>
        <p:txBody>
          <a:bodyPr>
            <a:normAutofit/>
          </a:bodyPr>
          <a:lstStyle/>
          <a:p>
            <a:r>
              <a:rPr lang="fa-IR" sz="3600" dirty="0" smtClean="0">
                <a:solidFill>
                  <a:srgbClr val="00B050"/>
                </a:solidFill>
                <a:cs typeface="B Titr" pitchFamily="2" charset="-78"/>
              </a:rPr>
              <a:t>5.</a:t>
            </a:r>
            <a:r>
              <a:rPr lang="en-US" sz="3600" dirty="0" smtClean="0">
                <a:solidFill>
                  <a:srgbClr val="00B050"/>
                </a:solidFill>
                <a:cs typeface="B Titr" pitchFamily="2" charset="-78"/>
              </a:rPr>
              <a:t> </a:t>
            </a:r>
            <a:r>
              <a:rPr lang="fa-IR" sz="3600" b="1" dirty="0">
                <a:solidFill>
                  <a:srgbClr val="00B050"/>
                </a:solidFill>
                <a:cs typeface="B Titr" pitchFamily="2" charset="-78"/>
              </a:rPr>
              <a:t>استقبال از </a:t>
            </a:r>
            <a:r>
              <a:rPr lang="fa-IR" sz="3600" b="1" dirty="0" err="1">
                <a:solidFill>
                  <a:srgbClr val="00B050"/>
                </a:solidFill>
                <a:cs typeface="B Titr" pitchFamily="2" charset="-78"/>
              </a:rPr>
              <a:t>زندگي</a:t>
            </a:r>
            <a:r>
              <a:rPr lang="fa-IR" sz="3600" b="1" dirty="0">
                <a:solidFill>
                  <a:srgbClr val="00B050"/>
                </a:solidFill>
                <a:cs typeface="B Titr" pitchFamily="2" charset="-78"/>
              </a:rPr>
              <a:t> </a:t>
            </a:r>
            <a:r>
              <a:rPr lang="fa-IR" sz="3600" b="1" dirty="0" err="1">
                <a:solidFill>
                  <a:srgbClr val="00B050"/>
                </a:solidFill>
                <a:cs typeface="B Titr" pitchFamily="2" charset="-78"/>
              </a:rPr>
              <a:t>مجردي</a:t>
            </a:r>
            <a:endParaRPr lang="fa-IR" sz="3600" dirty="0">
              <a:solidFill>
                <a:srgbClr val="00B050"/>
              </a:solidFill>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04664"/>
            <a:ext cx="1896616" cy="1264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90885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ctrTitle"/>
          </p:nvPr>
        </p:nvSpPr>
        <p:spPr>
          <a:xfrm>
            <a:off x="2051720" y="260648"/>
            <a:ext cx="4824536" cy="4536503"/>
          </a:xfrm>
          <a:scene3d>
            <a:camera prst="orthographicFront"/>
            <a:lightRig rig="threePt" dir="t"/>
          </a:scene3d>
          <a:sp3d>
            <a:bevelT prst="relaxedInset"/>
          </a:sp3d>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4000" b="1" cap="all" dirty="0" smtClean="0">
                <a:ln w="0"/>
                <a:solidFill>
                  <a:srgbClr val="C00000"/>
                </a:solidFill>
                <a:effectLst>
                  <a:reflection blurRad="12700" stA="50000" endPos="50000" dist="5000" dir="5400000" sy="-100000" rotWithShape="0"/>
                </a:effectLst>
                <a:cs typeface="B Zar" pitchFamily="2" charset="-78"/>
              </a:rPr>
              <a:t>چالش ها و عوامل</a:t>
            </a:r>
            <a:r>
              <a:rPr lang="en-US" sz="4000" b="1" cap="all" dirty="0" smtClean="0">
                <a:ln w="0"/>
                <a:solidFill>
                  <a:srgbClr val="C00000"/>
                </a:solidFill>
                <a:effectLst>
                  <a:reflection blurRad="12700" stA="50000" endPos="50000" dist="5000" dir="5400000" sy="-100000" rotWithShape="0"/>
                </a:effectLst>
                <a:cs typeface="B Zar" pitchFamily="2" charset="-78"/>
              </a:rPr>
              <a:t>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en-US"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smtClean="0">
                <a:ln w="0"/>
                <a:solidFill>
                  <a:srgbClr val="C00000"/>
                </a:solidFill>
                <a:effectLst>
                  <a:reflection blurRad="12700" stA="50000" endPos="50000" dist="5000" dir="5400000" sy="-100000" rotWithShape="0"/>
                </a:effectLst>
                <a:cs typeface="B Zar" pitchFamily="2" charset="-78"/>
              </a:rPr>
              <a:t>فرهنگی</a:t>
            </a:r>
            <a:r>
              <a:rPr lang="en-US"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smtClean="0">
                <a:ln w="0"/>
                <a:solidFill>
                  <a:srgbClr val="C00000"/>
                </a:solidFill>
                <a:effectLst>
                  <a:reflection blurRad="12700" stA="50000" endPos="50000" dist="5000" dir="5400000" sy="-100000" rotWithShape="0"/>
                </a:effectLst>
                <a:cs typeface="B Zar" pitchFamily="2" charset="-78"/>
              </a:rPr>
              <a:t>اجتماعی</a:t>
            </a:r>
            <a:r>
              <a:rPr lang="en-US" sz="4000" b="1" cap="all" dirty="0" smtClean="0">
                <a:ln w="0"/>
                <a:solidFill>
                  <a:srgbClr val="C00000"/>
                </a:solidFill>
                <a:effectLst>
                  <a:reflection blurRad="12700" stA="50000" endPos="50000" dist="5000" dir="5400000" sy="-100000" rotWithShape="0"/>
                </a:effectLst>
                <a:cs typeface="B Zar" pitchFamily="2" charset="-78"/>
              </a:rPr>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a:ln w="0"/>
                <a:solidFill>
                  <a:srgbClr val="C00000"/>
                </a:solidFill>
                <a:effectLst>
                  <a:reflection blurRad="12700" stA="50000" endPos="50000" dist="5000" dir="5400000" sy="-100000" rotWithShape="0"/>
                </a:effectLst>
                <a:cs typeface="B Zar" pitchFamily="2" charset="-78"/>
              </a:rPr>
              <a:t>و سبک </a:t>
            </a:r>
            <a:r>
              <a:rPr lang="fa-IR" sz="4000" b="1" cap="all" dirty="0" smtClean="0">
                <a:ln w="0"/>
                <a:solidFill>
                  <a:srgbClr val="C00000"/>
                </a:solidFill>
                <a:effectLst>
                  <a:reflection blurRad="12700" stA="50000" endPos="50000" dist="5000" dir="5400000" sy="-100000" rotWithShape="0"/>
                </a:effectLst>
                <a:cs typeface="B Zar" pitchFamily="2" charset="-78"/>
              </a:rPr>
              <a:t>زندگی</a:t>
            </a:r>
            <a:r>
              <a:rPr lang="en-US" sz="4000" b="1" cap="all" dirty="0" smtClean="0">
                <a:ln w="0"/>
                <a:solidFill>
                  <a:srgbClr val="C00000"/>
                </a:solidFill>
                <a:effectLst>
                  <a:reflection blurRad="12700" stA="50000" endPos="50000" dist="5000" dir="5400000" sy="-100000" rotWithShape="0"/>
                </a:effectLst>
                <a:cs typeface="B Zar" pitchFamily="2" charset="-78"/>
              </a:rPr>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a:ln w="0"/>
                <a:solidFill>
                  <a:srgbClr val="C00000"/>
                </a:solidFill>
                <a:effectLst>
                  <a:reflection blurRad="12700" stA="50000" endPos="50000" dist="5000" dir="5400000" sy="-100000" rotWithShape="0"/>
                </a:effectLst>
                <a:cs typeface="B Zar" pitchFamily="2" charset="-78"/>
              </a:rPr>
              <a:t>موثر بر تغییرات جمعیتی</a:t>
            </a:r>
            <a:endParaRPr lang="fa-IR" sz="1000" b="1" cap="all" dirty="0">
              <a:ln w="0"/>
              <a:solidFill>
                <a:srgbClr val="C00000"/>
              </a:solidFill>
              <a:effectLst>
                <a:reflection blurRad="12700" stA="50000" endPos="50000" dist="5000" dir="5400000" sy="-100000" rotWithShape="0"/>
              </a:effectLst>
              <a:cs typeface="B Zar" pitchFamily="2" charset="-78"/>
            </a:endParaRPr>
          </a:p>
        </p:txBody>
      </p:sp>
      <p:pic>
        <p:nvPicPr>
          <p:cNvPr id="6" name="Picture 5"/>
          <p:cNvPicPr>
            <a:picLocks noChangeAspect="1"/>
          </p:cNvPicPr>
          <p:nvPr/>
        </p:nvPicPr>
        <p:blipFill>
          <a:blip r:embed="rId3" cstate="print">
            <a:clrChange>
              <a:clrFrom>
                <a:srgbClr val="FFFEFD"/>
              </a:clrFrom>
              <a:clrTo>
                <a:srgbClr val="FFFEFD">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7504" y="116632"/>
            <a:ext cx="1315623" cy="1772816"/>
          </a:xfrm>
          <a:prstGeom prst="rect">
            <a:avLst/>
          </a:prstGeom>
        </p:spPr>
      </p:pic>
    </p:spTree>
    <p:extLst>
      <p:ext uri="{BB962C8B-B14F-4D97-AF65-F5344CB8AC3E}">
        <p14:creationId xmlns:p14="http://schemas.microsoft.com/office/powerpoint/2010/main" val="2767471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انسان شهری برای بازسازی هویت از دست رفته خویش و برای فرار از گمنامی در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کلان شهرها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شیوه ای از زندگی روی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آورد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که با مدگرایی و مصرف همراه است</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میل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مصرف گرایی و نشان دادن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لذت،زیاد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شده است.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خود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خرید کردن و قدم زدن در بازار لذت دارد، نه نتیجه خرید.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این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تحول گفتمانی به تحول در سبک زندگی منجر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شود.</a:t>
            </a:r>
            <a:endParaRPr lang="fa-IR" b="1" dirty="0">
              <a:ln w="1905"/>
              <a:solidFill>
                <a:schemeClr val="accent1">
                  <a:lumMod val="75000"/>
                </a:schemeClr>
              </a:solidFill>
              <a:effectLst>
                <a:innerShdw blurRad="69850" dist="43180" dir="5400000">
                  <a:srgbClr val="000000">
                    <a:alpha val="65000"/>
                  </a:srgbClr>
                </a:innerShdw>
              </a:effectLst>
            </a:endParaRPr>
          </a:p>
        </p:txBody>
      </p:sp>
      <p:sp>
        <p:nvSpPr>
          <p:cNvPr id="2" name="Title 1"/>
          <p:cNvSpPr>
            <a:spLocks noGrp="1"/>
          </p:cNvSpPr>
          <p:nvPr>
            <p:ph type="title"/>
          </p:nvPr>
        </p:nvSpPr>
        <p:spPr>
          <a:xfrm>
            <a:off x="3563888" y="332656"/>
            <a:ext cx="5256584" cy="1143000"/>
          </a:xfrm>
        </p:spPr>
        <p:txBody>
          <a:bodyPr/>
          <a:lstStyle/>
          <a:p>
            <a:r>
              <a:rPr lang="fa-IR" sz="3600" b="1" dirty="0" smtClean="0">
                <a:solidFill>
                  <a:srgbClr val="00B050"/>
                </a:solidFill>
                <a:cs typeface="B Titr" pitchFamily="2" charset="-78"/>
              </a:rPr>
              <a:t>6. سبک زندگی </a:t>
            </a:r>
            <a:r>
              <a:rPr lang="fa-IR" sz="3600" b="1" dirty="0" smtClean="0">
                <a:solidFill>
                  <a:srgbClr val="FF0000"/>
                </a:solidFill>
                <a:cs typeface="B Titr" pitchFamily="2" charset="-78"/>
              </a:rPr>
              <a:t>مصرفی</a:t>
            </a:r>
            <a:endParaRPr lang="fa-IR" sz="3600" b="1" dirty="0">
              <a:solidFill>
                <a:srgbClr val="FF0000"/>
              </a:solidFill>
              <a:cs typeface="B Titr" pitchFamily="2" charset="-78"/>
            </a:endParaRPr>
          </a:p>
        </p:txBody>
      </p:sp>
      <p:pic>
        <p:nvPicPr>
          <p:cNvPr id="7170" name="Picture 2" descr="J:\سبک زندگی\سبک زندگی و فرهنگ مصرفی - Google Search_files\images(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6" y="4725144"/>
            <a:ext cx="2669502" cy="20608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172" name="Picture 4" descr="J:\سبک زندگی\سبک زندگی و فرهنگ مصرفی - Google Search_files\images(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766" y="116632"/>
            <a:ext cx="2619375" cy="1752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4725144"/>
            <a:ext cx="2667000" cy="20608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95813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95536" y="836712"/>
            <a:ext cx="8496944" cy="4929411"/>
          </a:xfrm>
        </p:spPr>
        <p:txBody>
          <a:bodyPr>
            <a:normAutofit/>
          </a:bodyPr>
          <a:lstStyle/>
          <a:p>
            <a:pPr marL="0" indent="0">
              <a:buNone/>
            </a:pPr>
            <a:endParaRPr lang="fa-IR" sz="3200" b="1" dirty="0" smtClean="0">
              <a:solidFill>
                <a:schemeClr val="accent1">
                  <a:lumMod val="75000"/>
                </a:schemeClr>
              </a:solidFill>
              <a:cs typeface="B Compset" pitchFamily="2" charset="-78"/>
            </a:endParaRPr>
          </a:p>
          <a:p>
            <a:r>
              <a:rPr lang="fa-IR" sz="3200" b="1" dirty="0" smtClean="0">
                <a:solidFill>
                  <a:schemeClr val="accent1">
                    <a:lumMod val="75000"/>
                  </a:schemeClr>
                </a:solidFill>
                <a:cs typeface="B Compset" pitchFamily="2" charset="-78"/>
              </a:rPr>
              <a:t>براي </a:t>
            </a:r>
            <a:r>
              <a:rPr lang="fa-IR" sz="3200" b="1" dirty="0">
                <a:solidFill>
                  <a:schemeClr val="accent1">
                    <a:lumMod val="75000"/>
                  </a:schemeClr>
                </a:solidFill>
                <a:cs typeface="B Compset" pitchFamily="2" charset="-78"/>
              </a:rPr>
              <a:t>مثال، </a:t>
            </a:r>
            <a:r>
              <a:rPr lang="fa-IR" sz="3200" b="1" dirty="0" smtClean="0">
                <a:solidFill>
                  <a:schemeClr val="accent1">
                    <a:lumMod val="75000"/>
                  </a:schemeClr>
                </a:solidFill>
                <a:cs typeface="B Compset" pitchFamily="2" charset="-78"/>
              </a:rPr>
              <a:t>هنگامي ‌که </a:t>
            </a:r>
            <a:r>
              <a:rPr lang="fa-IR" sz="3200" b="1" dirty="0">
                <a:solidFill>
                  <a:schemeClr val="accent1">
                    <a:lumMod val="75000"/>
                  </a:schemeClr>
                </a:solidFill>
                <a:cs typeface="B Compset" pitchFamily="2" charset="-78"/>
              </a:rPr>
              <a:t>پدران ما مي‌خواستند خودي نشان دهند، مي‌گفتند پنجاه سال است اين دوچرخه را استفاده مي‌کنم و بعدازآن نيز به فرزندانش مي‌داد تا استفاده کنند؛ يا با اشاره به کمربند خود مي‌گفتند پانزده سال از اين کمربند استفاده کرده‌‌‌ام؛ </a:t>
            </a:r>
            <a:r>
              <a:rPr lang="fa-IR" sz="3200" b="1" dirty="0" smtClean="0">
                <a:solidFill>
                  <a:schemeClr val="accent1">
                    <a:lumMod val="75000"/>
                  </a:schemeClr>
                </a:solidFill>
                <a:cs typeface="B Compset" pitchFamily="2" charset="-78"/>
              </a:rPr>
              <a:t>اما در جامعه امروز ، وقتي دیگران بخواهند </a:t>
            </a:r>
            <a:r>
              <a:rPr lang="fa-IR" sz="3200" b="1" dirty="0">
                <a:solidFill>
                  <a:schemeClr val="accent1">
                    <a:lumMod val="75000"/>
                  </a:schemeClr>
                </a:solidFill>
                <a:cs typeface="B Compset" pitchFamily="2" charset="-78"/>
              </a:rPr>
              <a:t>خودي نشان </a:t>
            </a:r>
            <a:r>
              <a:rPr lang="fa-IR" sz="3200" b="1" dirty="0" smtClean="0">
                <a:solidFill>
                  <a:schemeClr val="accent1">
                    <a:lumMod val="75000"/>
                  </a:schemeClr>
                </a:solidFill>
                <a:cs typeface="B Compset" pitchFamily="2" charset="-78"/>
              </a:rPr>
              <a:t>دهند</a:t>
            </a:r>
            <a:r>
              <a:rPr lang="fa-IR" sz="3200" b="1" dirty="0">
                <a:solidFill>
                  <a:schemeClr val="accent1">
                    <a:lumMod val="75000"/>
                  </a:schemeClr>
                </a:solidFill>
                <a:cs typeface="B Compset" pitchFamily="2" charset="-78"/>
              </a:rPr>
              <a:t>، </a:t>
            </a:r>
            <a:r>
              <a:rPr lang="fa-IR" sz="3200" b="1" dirty="0" smtClean="0">
                <a:solidFill>
                  <a:schemeClr val="accent1">
                    <a:lumMod val="75000"/>
                  </a:schemeClr>
                </a:solidFill>
                <a:cs typeface="B Compset" pitchFamily="2" charset="-78"/>
              </a:rPr>
              <a:t>می‌گویند </a:t>
            </a:r>
            <a:r>
              <a:rPr lang="fa-IR" sz="3200" b="1" dirty="0">
                <a:solidFill>
                  <a:schemeClr val="accent1">
                    <a:lumMod val="75000"/>
                  </a:schemeClr>
                </a:solidFill>
                <a:cs typeface="B Compset" pitchFamily="2" charset="-78"/>
              </a:rPr>
              <a:t>این کفش را دیروز خریده‌ام يا موبایلم را هرسال تعويض مي‌کنم؛ یعنی میل به مصرف‌گرایی و نشان دادن لذت زياد شده </a:t>
            </a:r>
            <a:r>
              <a:rPr lang="fa-IR" sz="3200" b="1" dirty="0" smtClean="0">
                <a:solidFill>
                  <a:schemeClr val="accent1">
                    <a:lumMod val="75000"/>
                  </a:schemeClr>
                </a:solidFill>
                <a:cs typeface="B Compset" pitchFamily="2" charset="-78"/>
              </a:rPr>
              <a:t>است  </a:t>
            </a:r>
          </a:p>
          <a:p>
            <a:pPr marL="0" indent="0">
              <a:buNone/>
            </a:pPr>
            <a:r>
              <a:rPr lang="fa-IR" sz="1800" b="1" dirty="0" smtClean="0">
                <a:solidFill>
                  <a:schemeClr val="accent1">
                    <a:lumMod val="75000"/>
                  </a:schemeClr>
                </a:solidFill>
                <a:cs typeface="B Compset" pitchFamily="2" charset="-78"/>
              </a:rPr>
              <a:t>(</a:t>
            </a:r>
            <a:r>
              <a:rPr lang="fa-IR" sz="1800" b="1" dirty="0">
                <a:solidFill>
                  <a:schemeClr val="accent1">
                    <a:lumMod val="75000"/>
                  </a:schemeClr>
                </a:solidFill>
                <a:cs typeface="B Compset" pitchFamily="2" charset="-78"/>
              </a:rPr>
              <a:t>حجت الاسلام محمدرضا زیبایی </a:t>
            </a:r>
            <a:r>
              <a:rPr lang="fa-IR" sz="1800" b="1" dirty="0" smtClean="0">
                <a:solidFill>
                  <a:schemeClr val="accent1">
                    <a:lumMod val="75000"/>
                  </a:schemeClr>
                </a:solidFill>
                <a:cs typeface="B Compset" pitchFamily="2" charset="-78"/>
              </a:rPr>
              <a:t>نژاد).</a:t>
            </a:r>
            <a:endParaRPr lang="fa-IR" sz="1800" b="1" dirty="0">
              <a:solidFill>
                <a:schemeClr val="accent1">
                  <a:lumMod val="75000"/>
                </a:schemeClr>
              </a:solidFill>
              <a:cs typeface="B Compset" pitchFamily="2" charset="-78"/>
            </a:endParaRPr>
          </a:p>
        </p:txBody>
      </p:sp>
    </p:spTree>
    <p:extLst>
      <p:ext uri="{BB962C8B-B14F-4D97-AF65-F5344CB8AC3E}">
        <p14:creationId xmlns:p14="http://schemas.microsoft.com/office/powerpoint/2010/main" val="138072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fa-IR" b="1" dirty="0" smtClean="0">
                <a:solidFill>
                  <a:schemeClr val="accent1">
                    <a:lumMod val="75000"/>
                  </a:schemeClr>
                </a:solidFill>
                <a:cs typeface="B Compset" pitchFamily="2" charset="-78"/>
              </a:rPr>
              <a:t>اگر ما به زندگی، نگاه مصرف گرایانه داشته باشیم، هر اندازه هم که از نظر اقتصادی قوی شویم، پولمان را خرج مصرف بیشتر می کنیم، نه این که انگیزه بیشتری برای فرزند آوری پیدا کنیم.</a:t>
            </a:r>
          </a:p>
          <a:p>
            <a:pPr algn="just"/>
            <a:r>
              <a:rPr lang="fa-IR" b="1" dirty="0" smtClean="0">
                <a:solidFill>
                  <a:schemeClr val="accent1">
                    <a:lumMod val="75000"/>
                  </a:schemeClr>
                </a:solidFill>
                <a:cs typeface="B Compset" pitchFamily="2" charset="-78"/>
              </a:rPr>
              <a:t>در این صورت وقتی پول بیشتری بدست می آوریم، مدل خانه، فرش و موکت، مبلمان و وسایل برقی، دکوراسیون و ماشینمان را عوض می کنیم، این خاصیت سبک زندگی مصرف گرایانه است.</a:t>
            </a:r>
          </a:p>
          <a:p>
            <a:pPr algn="just"/>
            <a:r>
              <a:rPr lang="fa-IR" b="1" dirty="0" smtClean="0">
                <a:solidFill>
                  <a:schemeClr val="accent1">
                    <a:lumMod val="75000"/>
                  </a:schemeClr>
                </a:solidFill>
                <a:cs typeface="B Compset" pitchFamily="2" charset="-78"/>
              </a:rPr>
              <a:t>در سبک زندگی مدرن، انسان هر اندازه هم که ثروتمند شود، تمایلش به فرزند آوری بیشتر نمی شود.</a:t>
            </a:r>
            <a:endParaRPr lang="fa-IR" b="1" dirty="0">
              <a:solidFill>
                <a:schemeClr val="accent1">
                  <a:lumMod val="75000"/>
                </a:schemeClr>
              </a:solidFill>
              <a:cs typeface="B Compset" pitchFamily="2" charset="-78"/>
            </a:endParaRPr>
          </a:p>
        </p:txBody>
      </p:sp>
      <p:sp>
        <p:nvSpPr>
          <p:cNvPr id="3" name="Title 2"/>
          <p:cNvSpPr>
            <a:spLocks noGrp="1"/>
          </p:cNvSpPr>
          <p:nvPr>
            <p:ph type="title"/>
          </p:nvPr>
        </p:nvSpPr>
        <p:spPr>
          <a:xfrm>
            <a:off x="2771800" y="548680"/>
            <a:ext cx="7756263" cy="1054250"/>
          </a:xfrm>
        </p:spPr>
        <p:txBody>
          <a:bodyPr/>
          <a:lstStyle/>
          <a:p>
            <a:r>
              <a:rPr lang="fa-IR" sz="4000" b="1" dirty="0" smtClean="0">
                <a:solidFill>
                  <a:srgbClr val="00B050"/>
                </a:solidFill>
                <a:cs typeface="B Titr" pitchFamily="2" charset="-78"/>
              </a:rPr>
              <a:t>این طور نیست که ...</a:t>
            </a:r>
            <a:endParaRPr lang="fa-IR" sz="4000" b="1" dirty="0">
              <a:solidFill>
                <a:srgbClr val="00B050"/>
              </a:solidFill>
              <a:cs typeface="B Tit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40" y="4941168"/>
            <a:ext cx="2857500" cy="170080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70"/>
            <a:ext cx="356235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748086"/>
      </p:ext>
    </p:extLst>
  </p:cSld>
  <p:clrMapOvr>
    <a:masterClrMapping/>
  </p:clrMapOvr>
  <p:transition spd="slow">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115000"/>
              </a:lnSpc>
              <a:spcAft>
                <a:spcPts val="1000"/>
              </a:spcAft>
            </a:pPr>
            <a:r>
              <a:rPr lang="fa-IR" b="1" dirty="0">
                <a:solidFill>
                  <a:schemeClr val="accent1">
                    <a:lumMod val="75000"/>
                  </a:schemeClr>
                </a:solidFill>
                <a:latin typeface="Calibri"/>
                <a:ea typeface="Calibri"/>
                <a:cs typeface="B Compset"/>
              </a:rPr>
              <a:t>در پژوهشی نتایج بدست آمده نشان </a:t>
            </a:r>
            <a:r>
              <a:rPr lang="fa-IR" b="1" dirty="0" smtClean="0">
                <a:solidFill>
                  <a:schemeClr val="accent1">
                    <a:lumMod val="75000"/>
                  </a:schemeClr>
                </a:solidFill>
                <a:latin typeface="Calibri"/>
                <a:ea typeface="Calibri"/>
                <a:cs typeface="B Compset"/>
              </a:rPr>
              <a:t>داد </a:t>
            </a:r>
            <a:r>
              <a:rPr lang="fa-IR" b="1" dirty="0">
                <a:solidFill>
                  <a:schemeClr val="accent1">
                    <a:lumMod val="75000"/>
                  </a:schemeClr>
                </a:solidFill>
                <a:latin typeface="Calibri"/>
                <a:ea typeface="Calibri"/>
                <a:cs typeface="B Compset"/>
              </a:rPr>
              <a:t>که پاسخگویانی که سبک دینداری آنان پایین بوده گرایش بالایی به سبک زندگی مصرفی داشته اند و </a:t>
            </a:r>
            <a:r>
              <a:rPr lang="fa-IR" b="1" dirty="0" smtClean="0">
                <a:solidFill>
                  <a:schemeClr val="accent1">
                    <a:lumMod val="75000"/>
                  </a:schemeClr>
                </a:solidFill>
                <a:latin typeface="Calibri"/>
                <a:ea typeface="Calibri"/>
                <a:cs typeface="B Compset"/>
              </a:rPr>
              <a:t>بالعکس </a:t>
            </a:r>
            <a:r>
              <a:rPr lang="fa-IR" b="1" dirty="0">
                <a:solidFill>
                  <a:schemeClr val="accent1">
                    <a:lumMod val="75000"/>
                  </a:schemeClr>
                </a:solidFill>
                <a:latin typeface="Calibri"/>
                <a:ea typeface="Calibri"/>
                <a:cs typeface="B Compset"/>
              </a:rPr>
              <a:t>پاسخ گویانی که از سطح دینداری بالایی برخوردار بودند، گرایش پایین تری به سبک زندگی مصرفی نشان داده­اند. </a:t>
            </a:r>
            <a:r>
              <a:rPr lang="fa-IR" b="1" dirty="0" smtClean="0">
                <a:solidFill>
                  <a:schemeClr val="accent1">
                    <a:lumMod val="75000"/>
                  </a:schemeClr>
                </a:solidFill>
                <a:latin typeface="Calibri"/>
                <a:ea typeface="Calibri"/>
                <a:cs typeface="B Compset"/>
              </a:rPr>
              <a:t>افرادی </a:t>
            </a:r>
            <a:r>
              <a:rPr lang="fa-IR" b="1" dirty="0">
                <a:solidFill>
                  <a:schemeClr val="accent1">
                    <a:lumMod val="75000"/>
                  </a:schemeClr>
                </a:solidFill>
                <a:latin typeface="Calibri"/>
                <a:ea typeface="Calibri"/>
                <a:cs typeface="B Compset"/>
              </a:rPr>
              <a:t>که از سطح دینداری بالاتری برخوردار بوده­اند در انتخاب کالاها بیشتر نگاه مبتنی بر رفع نیاز داشته و به کارایی کالاها توجه بیشتری نشان داده­اند و جوانانی که سطح دینداری آنان پایین بوده بیشتر به ابعاد نمایشی و ملاک­های فرم گرایانه و سبک بخشی در انتخاب کالاها و رفتارها توجه کرده اند</a:t>
            </a:r>
            <a:r>
              <a:rPr lang="fa-IR" b="1" dirty="0" smtClean="0">
                <a:solidFill>
                  <a:schemeClr val="accent1">
                    <a:lumMod val="75000"/>
                  </a:schemeClr>
                </a:solidFill>
                <a:latin typeface="Calibri"/>
                <a:ea typeface="Calibri"/>
                <a:cs typeface="B Compset"/>
              </a:rPr>
              <a:t>.</a:t>
            </a:r>
          </a:p>
          <a:p>
            <a:pPr marL="0" indent="0" algn="just">
              <a:lnSpc>
                <a:spcPct val="115000"/>
              </a:lnSpc>
              <a:spcAft>
                <a:spcPts val="1000"/>
              </a:spcAft>
              <a:buNone/>
            </a:pPr>
            <a:r>
              <a:rPr lang="fa-IR" sz="1600" b="1" dirty="0" smtClean="0">
                <a:solidFill>
                  <a:schemeClr val="accent1">
                    <a:lumMod val="75000"/>
                  </a:schemeClr>
                </a:solidFill>
                <a:latin typeface="Calibri"/>
                <a:ea typeface="Calibri"/>
                <a:cs typeface="B Compset"/>
              </a:rPr>
              <a:t>(</a:t>
            </a:r>
            <a:r>
              <a:rPr lang="fa-IR" sz="1600" b="1" dirty="0">
                <a:solidFill>
                  <a:schemeClr val="accent1">
                    <a:lumMod val="75000"/>
                  </a:schemeClr>
                </a:solidFill>
                <a:latin typeface="Calibri"/>
                <a:ea typeface="Calibri"/>
                <a:cs typeface="B Compset"/>
              </a:rPr>
              <a:t>ربانی،رسول؛ رستگار،یاسر؛ مهندسی فرهنگی، ش 23 و 24</a:t>
            </a:r>
            <a:r>
              <a:rPr lang="fa-IR" sz="1600" b="1" dirty="0" smtClean="0">
                <a:solidFill>
                  <a:schemeClr val="accent1">
                    <a:lumMod val="75000"/>
                  </a:schemeClr>
                </a:solidFill>
                <a:latin typeface="Calibri"/>
                <a:ea typeface="Calibri"/>
                <a:cs typeface="B Compset"/>
              </a:rPr>
              <a:t>)</a:t>
            </a:r>
            <a:endParaRPr lang="en-US" sz="1400" b="1" dirty="0">
              <a:solidFill>
                <a:schemeClr val="accent1">
                  <a:lumMod val="75000"/>
                </a:schemeClr>
              </a:solidFill>
              <a:latin typeface="Calibri"/>
              <a:ea typeface="Calibri"/>
              <a:cs typeface="Arial"/>
            </a:endParaRPr>
          </a:p>
        </p:txBody>
      </p:sp>
      <p:sp>
        <p:nvSpPr>
          <p:cNvPr id="3" name="Title 2"/>
          <p:cNvSpPr>
            <a:spLocks noGrp="1"/>
          </p:cNvSpPr>
          <p:nvPr>
            <p:ph type="title"/>
          </p:nvPr>
        </p:nvSpPr>
        <p:spPr/>
        <p:txBody>
          <a:bodyPr/>
          <a:lstStyle/>
          <a:p>
            <a:r>
              <a:rPr lang="fa-IR" sz="2800" b="1" dirty="0">
                <a:solidFill>
                  <a:srgbClr val="00B050"/>
                </a:solidFill>
                <a:latin typeface="Calibri"/>
                <a:ea typeface="Calibri"/>
                <a:cs typeface="B Titr" pitchFamily="2" charset="-78"/>
              </a:rPr>
              <a:t>رابطه معکوس سطوح دینداری با سبک زندگی </a:t>
            </a:r>
            <a:r>
              <a:rPr lang="fa-IR" sz="2800" b="1" dirty="0">
                <a:solidFill>
                  <a:srgbClr val="FF0000"/>
                </a:solidFill>
                <a:latin typeface="Calibri"/>
                <a:ea typeface="Calibri"/>
                <a:cs typeface="B Titr" pitchFamily="2" charset="-78"/>
              </a:rPr>
              <a:t>مصرفی</a:t>
            </a:r>
            <a:r>
              <a:rPr lang="fa-IR" sz="2800" b="1" dirty="0">
                <a:solidFill>
                  <a:srgbClr val="00B050"/>
                </a:solidFill>
                <a:latin typeface="Calibri"/>
                <a:ea typeface="Calibri"/>
                <a:cs typeface="B Titr" pitchFamily="2" charset="-78"/>
              </a:rPr>
              <a:t> </a:t>
            </a:r>
            <a:r>
              <a:rPr lang="fa-IR" sz="2800" b="1" dirty="0">
                <a:solidFill>
                  <a:srgbClr val="FB0551"/>
                </a:solidFill>
                <a:latin typeface="Calibri"/>
                <a:ea typeface="Calibri"/>
                <a:cs typeface="B Titr" pitchFamily="2" charset="-78"/>
              </a:rPr>
              <a:t>:</a:t>
            </a:r>
            <a:endParaRPr lang="fa-IR" sz="2800" dirty="0">
              <a:solidFill>
                <a:srgbClr val="FB0551"/>
              </a:solidFill>
              <a:cs typeface="B Titr" pitchFamily="2" charset="-78"/>
            </a:endParaRPr>
          </a:p>
        </p:txBody>
      </p:sp>
    </p:spTree>
    <p:extLst>
      <p:ext uri="{BB962C8B-B14F-4D97-AF65-F5344CB8AC3E}">
        <p14:creationId xmlns:p14="http://schemas.microsoft.com/office/powerpoint/2010/main" val="304622824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699247" y="2492896"/>
            <a:ext cx="7745505" cy="3633266"/>
          </a:xfrm>
        </p:spPr>
        <p:txBody>
          <a:bodyPr/>
          <a:lstStyle/>
          <a:p>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r>
              <a:rPr lang="fa-IR" dirty="0" smtClean="0">
                <a:solidFill>
                  <a:schemeClr val="bg1"/>
                </a:solidFill>
                <a:cs typeface="B Titr" pitchFamily="2" charset="-78"/>
              </a:rPr>
              <a:t>به راستی </a:t>
            </a:r>
            <a:r>
              <a:rPr lang="fa-IR" dirty="0" smtClean="0">
                <a:solidFill>
                  <a:srgbClr val="FB0551"/>
                </a:solidFill>
                <a:cs typeface="B Titr" pitchFamily="2" charset="-78"/>
              </a:rPr>
              <a:t>خوشبختی</a:t>
            </a:r>
            <a:r>
              <a:rPr lang="fa-IR" dirty="0" smtClean="0">
                <a:solidFill>
                  <a:schemeClr val="bg1"/>
                </a:solidFill>
                <a:cs typeface="B Titr" pitchFamily="2" charset="-78"/>
              </a:rPr>
              <a:t> واقعی در کمی فرزند است یا داشتن فرزندانی که  اکنون  چشم و چراغ  زندگی مشترکمان و در آینده پرکننده لحظه های تنهایی مان!!!</a:t>
            </a:r>
            <a:endParaRPr lang="fa-IR" dirty="0">
              <a:solidFill>
                <a:schemeClr val="bg1"/>
              </a:solidFill>
              <a:cs typeface="B Titr" pitchFamily="2" charset="-78"/>
            </a:endParaRPr>
          </a:p>
        </p:txBody>
      </p:sp>
    </p:spTree>
    <p:extLst>
      <p:ext uri="{BB962C8B-B14F-4D97-AF65-F5344CB8AC3E}">
        <p14:creationId xmlns:p14="http://schemas.microsoft.com/office/powerpoint/2010/main" val="1443080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7-سبک زندگی-Segment 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3966" b="11896"/>
          <a:stretch/>
        </p:blipFill>
        <p:spPr>
          <a:xfrm>
            <a:off x="1691680" y="2996952"/>
            <a:ext cx="5832648" cy="2664295"/>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3" name="Content Placeholder 2"/>
          <p:cNvSpPr>
            <a:spLocks noGrp="1"/>
          </p:cNvSpPr>
          <p:nvPr>
            <p:ph idx="1"/>
          </p:nvPr>
        </p:nvSpPr>
        <p:spPr>
          <a:xfrm>
            <a:off x="899592" y="2852937"/>
            <a:ext cx="7745505" cy="3024335"/>
          </a:xfrm>
          <a:solidFill>
            <a:schemeClr val="bg1">
              <a:lumMod val="85000"/>
            </a:schemeClr>
          </a:solidFill>
          <a:ln>
            <a:noFill/>
          </a:ln>
        </p:spPr>
        <p:txBody>
          <a:bodyPr>
            <a:normAutofit fontScale="925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endParaRPr>
          </a:p>
          <a:p>
            <a:pPr marL="0" indent="0" algn="ctr">
              <a:buNone/>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جابجایی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ارزشهای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خانوادگی</a:t>
            </a:r>
          </a:p>
          <a:p>
            <a:pPr lvl="0">
              <a:buClr>
                <a:srgbClr val="873624"/>
              </a:buClr>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در تعطیلات عید امسال با تعدادی از خانم هایی که تازه ازدواج کرده بودند، مصاحبه کردم و پرسیدم شما که ازدواج کرده اید، چرا بچه دار نمی شوید، تعدادی از پاسخ ها این بود که با فرزند آوری تحقیر میشویم!!!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مد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است که سه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یا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چهار سال بین ازدواج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وفرزندآوری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فاصله بیندازیم</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 </a:t>
            </a:r>
            <a:r>
              <a:rPr lang="fa-IR" sz="1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a:t>
            </a:r>
            <a:r>
              <a:rPr lang="fa-IR" sz="17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زیبایی نژاد)</a:t>
            </a:r>
          </a:p>
          <a:p>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ndParaRPr>
          </a:p>
        </p:txBody>
      </p:sp>
      <p:sp>
        <p:nvSpPr>
          <p:cNvPr id="5" name="Action Button: Movie 4">
            <a:hlinkClick r:id="" action="ppaction://noaction" highlightClick="1"/>
          </p:cNvPr>
          <p:cNvSpPr/>
          <p:nvPr/>
        </p:nvSpPr>
        <p:spPr>
          <a:xfrm>
            <a:off x="1835696" y="5805264"/>
            <a:ext cx="432048" cy="288032"/>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295656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bg/>
                                          </p:spTgt>
                                        </p:tgtEl>
                                      </p:cBhvr>
                                    </p:animEffect>
                                    <p:set>
                                      <p:cBhvr>
                                        <p:cTn id="7" dur="1" fill="hold">
                                          <p:stCondLst>
                                            <p:cond delay="499"/>
                                          </p:stCondLst>
                                        </p:cTn>
                                        <p:tgtEl>
                                          <p:spTgt spid="3">
                                            <p:bg/>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64" presetClass="path" presetSubtype="0" accel="50000" decel="50000" fill="hold" nodeType="withEffect">
                                  <p:stCondLst>
                                    <p:cond delay="0"/>
                                  </p:stCondLst>
                                  <p:childTnLst>
                                    <p:animMotion origin="layout" path="M 0 0 L 0 -0.25 E" pathEditMode="relative" ptsTypes="">
                                      <p:cBhvr>
                                        <p:cTn id="18" dur="2000" fill="hold"/>
                                        <p:tgtEl>
                                          <p:spTgt spid="2"/>
                                        </p:tgtEl>
                                        <p:attrNameLst>
                                          <p:attrName>ppt_x</p:attrName>
                                          <p:attrName>ppt_y</p:attrName>
                                        </p:attrNameLst>
                                      </p:cBhvr>
                                    </p:animMotion>
                                  </p:childTnLst>
                                </p:cTn>
                              </p:par>
                              <p:par>
                                <p:cTn id="19" presetID="6" presetClass="emph" presetSubtype="0" fill="hold" nodeType="withEffect">
                                  <p:stCondLst>
                                    <p:cond delay="0"/>
                                  </p:stCondLst>
                                  <p:childTnLst>
                                    <p:animScale>
                                      <p:cBhvr>
                                        <p:cTn id="20" dur="2000" fill="hold"/>
                                        <p:tgtEl>
                                          <p:spTgt spid="2"/>
                                        </p:tgtEl>
                                      </p:cBhvr>
                                      <p:by x="150000" y="150000"/>
                                    </p:animScale>
                                  </p:childTnLst>
                                </p:cTn>
                              </p:par>
                              <p:par>
                                <p:cTn id="21" presetID="1" presetClass="mediacall" presetSubtype="0" fill="hold" nodeType="withEffect">
                                  <p:stCondLst>
                                    <p:cond delay="0"/>
                                  </p:stCondLst>
                                  <p:childTnLst>
                                    <p:cmd type="call" cmd="playFrom(0.0)">
                                      <p:cBhvr>
                                        <p:cTn id="22" dur="721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2"/>
                </p:tgtEl>
              </p:cMediaNode>
            </p:video>
          </p:childTnLst>
        </p:cTn>
      </p:par>
    </p:tnLst>
    <p:bldLst>
      <p:bldP spid="3" grpId="0" uiExpand="1"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44" y="4543425"/>
            <a:ext cx="1981200" cy="23145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5157192"/>
            <a:ext cx="2886075" cy="1581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699247" y="2248347"/>
            <a:ext cx="7745505" cy="4204989"/>
          </a:xfrm>
        </p:spPr>
        <p:txBody>
          <a:bodyPr/>
          <a:lstStyle/>
          <a:p>
            <a:r>
              <a:rPr lang="fa-IR" b="1" dirty="0" smtClean="0">
                <a:solidFill>
                  <a:schemeClr val="accent1">
                    <a:lumMod val="75000"/>
                  </a:schemeClr>
                </a:solidFill>
                <a:cs typeface="B Compset" pitchFamily="2" charset="-78"/>
              </a:rPr>
              <a:t>اسلام با همه نوع مد مخالف نیست. اسلام امروزی شدن و نوگرایی در سبک و شیوه لباس پوشیدن را پذیرفته است. آنچه اسلام با آن مخالف است، پشت پا زدن به ارزش ها(پوشش شرعی، پرهیز از اسراف و ...)، رعایت نکردن اخلاق اجتماعی، آزادی مطلق در روابط دختر و پسر و همانند سازی با بیگانگان است. </a:t>
            </a:r>
          </a:p>
          <a:p>
            <a:r>
              <a:rPr lang="fa-IR" b="1" dirty="0" smtClean="0">
                <a:solidFill>
                  <a:schemeClr val="accent1">
                    <a:lumMod val="75000"/>
                  </a:schemeClr>
                </a:solidFill>
                <a:cs typeface="B Compset" pitchFamily="2" charset="-78"/>
              </a:rPr>
              <a:t>اسلام با نوعی تجدد و امروزی شدن که در راستای ارزشها و با حفظ اصول و مبانی اعتقادی باشد، هیچ گاه مخالف نیست.</a:t>
            </a:r>
            <a:endParaRPr lang="fa-IR" b="1" dirty="0">
              <a:solidFill>
                <a:schemeClr val="accent1">
                  <a:lumMod val="75000"/>
                </a:schemeClr>
              </a:solidFill>
              <a:cs typeface="B Compset" pitchFamily="2" charset="-78"/>
            </a:endParaRPr>
          </a:p>
        </p:txBody>
      </p:sp>
      <p:sp>
        <p:nvSpPr>
          <p:cNvPr id="3" name="Title 2"/>
          <p:cNvSpPr>
            <a:spLocks noGrp="1"/>
          </p:cNvSpPr>
          <p:nvPr>
            <p:ph type="title"/>
          </p:nvPr>
        </p:nvSpPr>
        <p:spPr>
          <a:xfrm>
            <a:off x="632161" y="260648"/>
            <a:ext cx="7756263" cy="1054250"/>
          </a:xfrm>
        </p:spPr>
        <p:txBody>
          <a:bodyPr/>
          <a:lstStyle/>
          <a:p>
            <a:r>
              <a:rPr lang="fa-IR" sz="4800" b="1" dirty="0">
                <a:solidFill>
                  <a:srgbClr val="7030A0"/>
                </a:solidFill>
                <a:cs typeface="B Titr" pitchFamily="2" charset="-78"/>
              </a:rPr>
              <a:t>مد</a:t>
            </a:r>
            <a:r>
              <a:rPr lang="fa-IR" sz="4000" b="1" dirty="0">
                <a:solidFill>
                  <a:srgbClr val="7030A0"/>
                </a:solidFill>
                <a:cs typeface="B Titr" pitchFamily="2" charset="-78"/>
              </a:rPr>
              <a:t> </a:t>
            </a:r>
            <a:r>
              <a:rPr lang="fa-IR" sz="4000" b="1" dirty="0">
                <a:solidFill>
                  <a:srgbClr val="00B050"/>
                </a:solidFill>
                <a:cs typeface="B Titr" pitchFamily="2" charset="-78"/>
              </a:rPr>
              <a:t>و ارزشهای </a:t>
            </a:r>
            <a:r>
              <a:rPr lang="fa-IR" sz="4000" b="1" dirty="0" smtClean="0">
                <a:solidFill>
                  <a:srgbClr val="00B050"/>
                </a:solidFill>
                <a:cs typeface="B Titr" pitchFamily="2" charset="-78"/>
              </a:rPr>
              <a:t>دینی :</a:t>
            </a:r>
            <a:endParaRPr lang="fa-IR" sz="4000" b="1" dirty="0">
              <a:solidFill>
                <a:srgbClr val="00B050"/>
              </a:solidFill>
              <a:cs typeface="B Titr" pitchFamily="2" charset="-78"/>
            </a:endParaRPr>
          </a:p>
        </p:txBody>
      </p:sp>
    </p:spTree>
    <p:extLst>
      <p:ext uri="{BB962C8B-B14F-4D97-AF65-F5344CB8AC3E}">
        <p14:creationId xmlns:p14="http://schemas.microsoft.com/office/powerpoint/2010/main" val="3004726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lgn="just">
              <a:lnSpc>
                <a:spcPct val="115000"/>
              </a:lnSpc>
              <a:spcAft>
                <a:spcPts val="1000"/>
              </a:spcAft>
              <a:buClr>
                <a:srgbClr val="873624"/>
              </a:buClr>
            </a:pPr>
            <a:r>
              <a:rPr lang="fa-IR" b="1" dirty="0">
                <a:solidFill>
                  <a:schemeClr val="accent1">
                    <a:lumMod val="75000"/>
                  </a:schemeClr>
                </a:solidFill>
                <a:cs typeface="B Compset" pitchFamily="2" charset="-78"/>
              </a:rPr>
              <a:t>جامعه ما احساسی و رقابتی است و چشم هم چشمی در آن بیش از جوامع دیگر است. در چنین جامعه ای وقتی رفتاری</a:t>
            </a:r>
            <a:r>
              <a:rPr lang="fa-IR" b="1" dirty="0">
                <a:solidFill>
                  <a:schemeClr val="accent1">
                    <a:lumMod val="75000"/>
                  </a:schemeClr>
                </a:solidFill>
                <a:cs typeface="B Kidnap" pitchFamily="2" charset="-78"/>
              </a:rPr>
              <a:t> </a:t>
            </a:r>
            <a:r>
              <a:rPr lang="fa-IR" sz="1900" b="1" dirty="0">
                <a:solidFill>
                  <a:schemeClr val="accent1">
                    <a:lumMod val="75000"/>
                  </a:schemeClr>
                </a:solidFill>
                <a:cs typeface="B Kidnap" pitchFamily="2" charset="-78"/>
              </a:rPr>
              <a:t>مد</a:t>
            </a:r>
            <a:r>
              <a:rPr lang="fa-IR" b="1" dirty="0">
                <a:solidFill>
                  <a:schemeClr val="accent1">
                    <a:lumMod val="75000"/>
                  </a:schemeClr>
                </a:solidFill>
                <a:cs typeface="B Kidnap" pitchFamily="2" charset="-78"/>
              </a:rPr>
              <a:t> </a:t>
            </a:r>
            <a:r>
              <a:rPr lang="fa-IR" b="1" dirty="0">
                <a:solidFill>
                  <a:schemeClr val="accent1">
                    <a:lumMod val="75000"/>
                  </a:schemeClr>
                </a:solidFill>
                <a:cs typeface="B Compset" pitchFamily="2" charset="-78"/>
              </a:rPr>
              <a:t>میشود، با سرعت زیادی شیوع پیدا میکند؛ در حالی که در کشورهایی مانند هند، پاکستان، ترکیه و امریکا این گونه نیست</a:t>
            </a:r>
            <a:r>
              <a:rPr lang="fa-IR" b="1" dirty="0" smtClean="0">
                <a:solidFill>
                  <a:schemeClr val="accent1">
                    <a:lumMod val="75000"/>
                  </a:schemeClr>
                </a:solidFill>
                <a:cs typeface="B Compset" pitchFamily="2" charset="-78"/>
              </a:rPr>
              <a:t>.</a:t>
            </a:r>
            <a:r>
              <a:rPr lang="fa-IR" b="1" dirty="0">
                <a:solidFill>
                  <a:srgbClr val="873624">
                    <a:lumMod val="75000"/>
                  </a:srgbClr>
                </a:solidFill>
                <a:latin typeface="Calibri"/>
                <a:ea typeface="Calibri"/>
                <a:cs typeface="B Compset" pitchFamily="2" charset="-78"/>
              </a:rPr>
              <a:t> </a:t>
            </a:r>
            <a:r>
              <a:rPr lang="fa-IR" b="1" dirty="0" smtClean="0">
                <a:solidFill>
                  <a:srgbClr val="873624">
                    <a:lumMod val="75000"/>
                  </a:srgbClr>
                </a:solidFill>
                <a:latin typeface="Calibri"/>
                <a:ea typeface="Calibri"/>
                <a:cs typeface="B Compset" pitchFamily="2" charset="-78"/>
              </a:rPr>
              <a:t> </a:t>
            </a:r>
          </a:p>
          <a:p>
            <a:pPr lvl="0" algn="just">
              <a:lnSpc>
                <a:spcPct val="115000"/>
              </a:lnSpc>
              <a:spcAft>
                <a:spcPts val="1000"/>
              </a:spcAft>
              <a:buClr>
                <a:srgbClr val="873624"/>
              </a:buClr>
            </a:pPr>
            <a:r>
              <a:rPr lang="fa-IR" b="1" dirty="0" smtClean="0">
                <a:solidFill>
                  <a:srgbClr val="873624">
                    <a:lumMod val="75000"/>
                  </a:srgbClr>
                </a:solidFill>
                <a:latin typeface="Calibri"/>
                <a:ea typeface="Calibri"/>
                <a:cs typeface="B Compset"/>
              </a:rPr>
              <a:t>دکتر </a:t>
            </a:r>
            <a:r>
              <a:rPr lang="fa-IR" b="1" dirty="0">
                <a:solidFill>
                  <a:srgbClr val="873624">
                    <a:lumMod val="75000"/>
                  </a:srgbClr>
                </a:solidFill>
                <a:latin typeface="Calibri"/>
                <a:ea typeface="Calibri"/>
                <a:cs typeface="B Compset"/>
              </a:rPr>
              <a:t>فرامرز رفیعی پور در کتاب توسعه و تضاد با مقایسه فرهنگ ایرانی با آمریکایی و اروپایی، </a:t>
            </a:r>
            <a:r>
              <a:rPr lang="fa-IR" b="1" dirty="0" smtClean="0">
                <a:solidFill>
                  <a:srgbClr val="873624">
                    <a:lumMod val="75000"/>
                  </a:srgbClr>
                </a:solidFill>
                <a:latin typeface="Calibri"/>
                <a:ea typeface="Calibri"/>
                <a:cs typeface="B Compset"/>
              </a:rPr>
              <a:t>می گوید </a:t>
            </a:r>
            <a:r>
              <a:rPr lang="fa-IR" b="1" dirty="0">
                <a:solidFill>
                  <a:srgbClr val="873624">
                    <a:lumMod val="75000"/>
                  </a:srgbClr>
                </a:solidFill>
                <a:latin typeface="Calibri"/>
                <a:ea typeface="Calibri"/>
                <a:cs typeface="B Compset"/>
              </a:rPr>
              <a:t>: اختلاف طبقاتی در ایران مانند آمریکا زیاد است، با این تفاوت که رقابت و چشم هم چشمی در جامعه امریکایی کم است؛ زیرا هر کسی از یک کشور و فرهنگی به این کشور آمده است. همه یاد </a:t>
            </a:r>
            <a:r>
              <a:rPr lang="fa-IR" b="1" dirty="0" smtClean="0">
                <a:solidFill>
                  <a:srgbClr val="873624">
                    <a:lumMod val="75000"/>
                  </a:srgbClr>
                </a:solidFill>
                <a:latin typeface="Calibri"/>
                <a:ea typeface="Calibri"/>
                <a:cs typeface="B Compset"/>
              </a:rPr>
              <a:t>گرفته </a:t>
            </a:r>
            <a:r>
              <a:rPr lang="fa-IR" b="1" dirty="0" err="1" smtClean="0">
                <a:solidFill>
                  <a:srgbClr val="873624">
                    <a:lumMod val="75000"/>
                  </a:srgbClr>
                </a:solidFill>
                <a:latin typeface="Calibri"/>
                <a:ea typeface="Calibri"/>
                <a:cs typeface="B Compset"/>
              </a:rPr>
              <a:t>اند</a:t>
            </a:r>
            <a:r>
              <a:rPr lang="fa-IR" b="1" dirty="0" smtClean="0">
                <a:solidFill>
                  <a:srgbClr val="873624">
                    <a:lumMod val="75000"/>
                  </a:srgbClr>
                </a:solidFill>
                <a:latin typeface="Calibri"/>
                <a:ea typeface="Calibri"/>
                <a:cs typeface="B Compset"/>
              </a:rPr>
              <a:t> </a:t>
            </a:r>
            <a:r>
              <a:rPr lang="fa-IR" b="1" dirty="0">
                <a:solidFill>
                  <a:srgbClr val="873624">
                    <a:lumMod val="75000"/>
                  </a:srgbClr>
                </a:solidFill>
                <a:latin typeface="Calibri"/>
                <a:ea typeface="Calibri"/>
                <a:cs typeface="B Compset"/>
              </a:rPr>
              <a:t>که برای خودشان زندگی کنند. </a:t>
            </a:r>
            <a:endParaRPr lang="fa-IR" dirty="0" smtClean="0">
              <a:solidFill>
                <a:schemeClr val="accent1">
                  <a:lumMod val="75000"/>
                </a:schemeClr>
              </a:solidFill>
            </a:endParaRPr>
          </a:p>
          <a:p>
            <a:pPr algn="just"/>
            <a:endParaRPr lang="en-US" dirty="0">
              <a:solidFill>
                <a:schemeClr val="accent1">
                  <a:lumMod val="75000"/>
                </a:schemeClr>
              </a:solidFill>
            </a:endParaRPr>
          </a:p>
          <a:p>
            <a:pPr algn="just"/>
            <a:endParaRPr lang="fa-IR" dirty="0"/>
          </a:p>
        </p:txBody>
      </p:sp>
      <p:sp>
        <p:nvSpPr>
          <p:cNvPr id="2" name="Title 1"/>
          <p:cNvSpPr>
            <a:spLocks noGrp="1"/>
          </p:cNvSpPr>
          <p:nvPr>
            <p:ph type="title"/>
          </p:nvPr>
        </p:nvSpPr>
        <p:spPr>
          <a:xfrm>
            <a:off x="488145" y="404664"/>
            <a:ext cx="7756263" cy="1054250"/>
          </a:xfrm>
        </p:spPr>
        <p:txBody>
          <a:bodyPr/>
          <a:lstStyle/>
          <a:p>
            <a:r>
              <a:rPr lang="fa-IR" sz="3200" b="1" dirty="0" smtClean="0">
                <a:solidFill>
                  <a:srgbClr val="00B050"/>
                </a:solidFill>
                <a:cs typeface="B Titr" pitchFamily="2" charset="-78"/>
              </a:rPr>
              <a:t>جامعه احساسی :</a:t>
            </a:r>
            <a:endParaRPr lang="fa-IR" sz="3200" b="1" dirty="0">
              <a:solidFill>
                <a:srgbClr val="00B050"/>
              </a:solidFill>
              <a:cs typeface="B Titr" pitchFamily="2" charset="-78"/>
            </a:endParaRPr>
          </a:p>
        </p:txBody>
      </p:sp>
    </p:spTree>
    <p:extLst>
      <p:ext uri="{BB962C8B-B14F-4D97-AF65-F5344CB8AC3E}">
        <p14:creationId xmlns:p14="http://schemas.microsoft.com/office/powerpoint/2010/main" val="895542587"/>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fa-IR" b="1" dirty="0" smtClean="0">
                <a:solidFill>
                  <a:schemeClr val="accent1">
                    <a:lumMod val="75000"/>
                  </a:schemeClr>
                </a:solidFill>
                <a:cs typeface="B Compset" pitchFamily="2" charset="-78"/>
              </a:rPr>
              <a:t> خانم دکتر رامین ، نفر اول دوره </a:t>
            </a:r>
            <a:r>
              <a:rPr lang="fa-IR" b="1" dirty="0">
                <a:solidFill>
                  <a:schemeClr val="accent1">
                    <a:lumMod val="75000"/>
                  </a:schemeClr>
                </a:solidFill>
                <a:cs typeface="B Compset" pitchFamily="2" charset="-78"/>
              </a:rPr>
              <a:t>کارشناسی </a:t>
            </a:r>
            <a:r>
              <a:rPr lang="fa-IR" b="1" dirty="0" smtClean="0">
                <a:solidFill>
                  <a:schemeClr val="accent1">
                    <a:lumMod val="75000"/>
                  </a:schemeClr>
                </a:solidFill>
                <a:cs typeface="B Compset" pitchFamily="2" charset="-78"/>
              </a:rPr>
              <a:t>ارشد فلسفه  </a:t>
            </a:r>
            <a:r>
              <a:rPr lang="fa-IR" b="1" dirty="0">
                <a:solidFill>
                  <a:schemeClr val="accent1">
                    <a:lumMod val="75000"/>
                  </a:schemeClr>
                </a:solidFill>
                <a:cs typeface="B Compset" pitchFamily="2" charset="-78"/>
              </a:rPr>
              <a:t>بوده </a:t>
            </a:r>
            <a:r>
              <a:rPr lang="fa-IR" b="1" dirty="0" smtClean="0">
                <a:solidFill>
                  <a:schemeClr val="accent1">
                    <a:lumMod val="75000"/>
                  </a:schemeClr>
                </a:solidFill>
                <a:cs typeface="B Compset" pitchFamily="2" charset="-78"/>
              </a:rPr>
              <a:t>ونفر </a:t>
            </a:r>
            <a:r>
              <a:rPr lang="fa-IR" b="1" dirty="0">
                <a:solidFill>
                  <a:schemeClr val="accent1">
                    <a:lumMod val="75000"/>
                  </a:schemeClr>
                </a:solidFill>
                <a:cs typeface="B Compset" pitchFamily="2" charset="-78"/>
              </a:rPr>
              <a:t>سوم پذیرفته شده در دوره </a:t>
            </a:r>
            <a:r>
              <a:rPr lang="fa-IR" b="1" dirty="0" smtClean="0">
                <a:solidFill>
                  <a:schemeClr val="accent1">
                    <a:lumMod val="75000"/>
                  </a:schemeClr>
                </a:solidFill>
                <a:cs typeface="B Compset" pitchFamily="2" charset="-78"/>
              </a:rPr>
              <a:t>دکتري فلسفه تطبیقی، در </a:t>
            </a:r>
            <a:r>
              <a:rPr lang="fa-IR" b="1" dirty="0">
                <a:solidFill>
                  <a:schemeClr val="accent1">
                    <a:lumMod val="75000"/>
                  </a:schemeClr>
                </a:solidFill>
                <a:cs typeface="B Compset" pitchFamily="2" charset="-78"/>
              </a:rPr>
              <a:t>کنار تحقیق و تألیف، </a:t>
            </a:r>
            <a:r>
              <a:rPr lang="fa-IR" b="1" dirty="0" smtClean="0">
                <a:solidFill>
                  <a:schemeClr val="accent1">
                    <a:lumMod val="75000"/>
                  </a:schemeClr>
                </a:solidFill>
                <a:cs typeface="B Compset" pitchFamily="2" charset="-78"/>
              </a:rPr>
              <a:t>در حوزه </a:t>
            </a:r>
            <a:r>
              <a:rPr lang="fa-IR" b="1" dirty="0">
                <a:solidFill>
                  <a:schemeClr val="accent1">
                    <a:lumMod val="75000"/>
                  </a:schemeClr>
                </a:solidFill>
                <a:cs typeface="B Compset" pitchFamily="2" charset="-78"/>
              </a:rPr>
              <a:t>و دانشگاه تدریس </a:t>
            </a:r>
            <a:r>
              <a:rPr lang="fa-IR" b="1" dirty="0" smtClean="0">
                <a:solidFill>
                  <a:schemeClr val="accent1">
                    <a:lumMod val="75000"/>
                  </a:schemeClr>
                </a:solidFill>
                <a:cs typeface="B Compset" pitchFamily="2" charset="-78"/>
              </a:rPr>
              <a:t>داشته و اکنون </a:t>
            </a:r>
            <a:r>
              <a:rPr lang="fa-IR" b="1" dirty="0">
                <a:solidFill>
                  <a:schemeClr val="accent1">
                    <a:lumMod val="75000"/>
                  </a:schemeClr>
                </a:solidFill>
                <a:cs typeface="B Compset" pitchFamily="2" charset="-78"/>
              </a:rPr>
              <a:t>نیز از اعضای هیأت </a:t>
            </a:r>
            <a:r>
              <a:rPr lang="fa-IR" b="1" dirty="0" smtClean="0">
                <a:solidFill>
                  <a:schemeClr val="accent1">
                    <a:lumMod val="75000"/>
                  </a:schemeClr>
                </a:solidFill>
                <a:cs typeface="B Compset" pitchFamily="2" charset="-78"/>
              </a:rPr>
              <a:t>علمی دانشگاه </a:t>
            </a:r>
            <a:r>
              <a:rPr lang="fa-IR" b="1" dirty="0">
                <a:solidFill>
                  <a:schemeClr val="accent1">
                    <a:lumMod val="75000"/>
                  </a:schemeClr>
                </a:solidFill>
                <a:cs typeface="B Compset" pitchFamily="2" charset="-78"/>
              </a:rPr>
              <a:t>قم </a:t>
            </a:r>
            <a:r>
              <a:rPr lang="fa-IR" b="1" dirty="0" smtClean="0">
                <a:solidFill>
                  <a:schemeClr val="accent1">
                    <a:lumMod val="75000"/>
                  </a:schemeClr>
                </a:solidFill>
                <a:cs typeface="B Compset" pitchFamily="2" charset="-78"/>
              </a:rPr>
              <a:t>می باشد.  </a:t>
            </a:r>
          </a:p>
          <a:p>
            <a:pPr algn="just"/>
            <a:r>
              <a:rPr lang="fa-IR" b="1" dirty="0">
                <a:solidFill>
                  <a:schemeClr val="accent1">
                    <a:lumMod val="75000"/>
                  </a:schemeClr>
                </a:solidFill>
                <a:cs typeface="B Compset" pitchFamily="2" charset="-78"/>
              </a:rPr>
              <a:t>به نظر من برای یک زن، قانون اولی و اساسی در زندگی باید خانواده اش باشد و همه چیز باید بر مدار این محور تنظیم شود ولی این امر به این معنا نیست که ما مشغله هاي علمي و کاري را کاملاً کنار بگذاریم؛ چون به هر حال حضور زن در سطح جامعه بسیار پراهمیت است و حتی درس خواندن اگر منتهی به اشتغال هم نباشد بسیار مفید </a:t>
            </a:r>
            <a:r>
              <a:rPr lang="fa-IR" b="1" dirty="0" smtClean="0">
                <a:solidFill>
                  <a:schemeClr val="accent1">
                    <a:lumMod val="75000"/>
                  </a:schemeClr>
                </a:solidFill>
                <a:cs typeface="B Compset" pitchFamily="2" charset="-78"/>
              </a:rPr>
              <a:t>است.                              </a:t>
            </a:r>
            <a:endParaRPr lang="fa-IR" dirty="0"/>
          </a:p>
        </p:txBody>
      </p:sp>
      <p:sp>
        <p:nvSpPr>
          <p:cNvPr id="3" name="Title 2"/>
          <p:cNvSpPr>
            <a:spLocks noGrp="1"/>
          </p:cNvSpPr>
          <p:nvPr>
            <p:ph type="title"/>
          </p:nvPr>
        </p:nvSpPr>
        <p:spPr>
          <a:xfrm>
            <a:off x="899592" y="548680"/>
            <a:ext cx="7756263" cy="1054250"/>
          </a:xfrm>
        </p:spPr>
        <p:txBody>
          <a:bodyPr/>
          <a:lstStyle/>
          <a:p>
            <a:r>
              <a:rPr lang="fa-IR" sz="3600" b="1" dirty="0" smtClean="0">
                <a:solidFill>
                  <a:srgbClr val="00B050"/>
                </a:solidFill>
                <a:cs typeface="B Titr" pitchFamily="2" charset="-78"/>
              </a:rPr>
              <a:t>یک نمونه :</a:t>
            </a:r>
            <a:endParaRPr lang="fa-IR" sz="3600" b="1" dirty="0">
              <a:solidFill>
                <a:srgbClr val="00B050"/>
              </a:solidFill>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1752"/>
            <a:ext cx="1728192" cy="1805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05854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5" y="8699"/>
            <a:ext cx="4726451" cy="306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699247" y="2248347"/>
            <a:ext cx="7977209" cy="4493021"/>
          </a:xfrm>
        </p:spPr>
        <p:txBody>
          <a:bodyPr>
            <a:normAutofit/>
          </a:bodyPr>
          <a:lstStyle/>
          <a:p>
            <a:endParaRPr lang="fa-IR" b="1" dirty="0" smtClean="0">
              <a:solidFill>
                <a:schemeClr val="accent1">
                  <a:lumMod val="75000"/>
                </a:schemeClr>
              </a:solidFill>
              <a:cs typeface="B Compset" pitchFamily="2" charset="-78"/>
            </a:endParaRPr>
          </a:p>
          <a:p>
            <a:endParaRPr lang="fa-IR" b="1" dirty="0">
              <a:solidFill>
                <a:schemeClr val="accent1">
                  <a:lumMod val="75000"/>
                </a:schemeClr>
              </a:solidFill>
              <a:cs typeface="B Compset" pitchFamily="2" charset="-78"/>
            </a:endParaRPr>
          </a:p>
          <a:p>
            <a:r>
              <a:rPr lang="fa-IR" b="1" dirty="0" smtClean="0">
                <a:solidFill>
                  <a:schemeClr val="accent1">
                    <a:lumMod val="75000"/>
                  </a:schemeClr>
                </a:solidFill>
                <a:cs typeface="B Compset" pitchFamily="2" charset="-78"/>
              </a:rPr>
              <a:t>میزان </a:t>
            </a:r>
            <a:r>
              <a:rPr lang="fa-IR" b="1" dirty="0">
                <a:solidFill>
                  <a:schemeClr val="accent1">
                    <a:lumMod val="75000"/>
                  </a:schemeClr>
                </a:solidFill>
                <a:cs typeface="B Compset" pitchFamily="2" charset="-78"/>
              </a:rPr>
              <a:t>فعالیت اجتماعی برای </a:t>
            </a:r>
            <a:r>
              <a:rPr lang="fa-IR" b="1" dirty="0" smtClean="0">
                <a:solidFill>
                  <a:schemeClr val="accent1">
                    <a:lumMod val="75000"/>
                  </a:schemeClr>
                </a:solidFill>
                <a:cs typeface="B Compset" pitchFamily="2" charset="-78"/>
              </a:rPr>
              <a:t>یک                                                                            زن بستگی </a:t>
            </a:r>
            <a:r>
              <a:rPr lang="fa-IR" b="1" dirty="0">
                <a:solidFill>
                  <a:schemeClr val="accent1">
                    <a:lumMod val="75000"/>
                  </a:schemeClr>
                </a:solidFill>
                <a:cs typeface="B Compset" pitchFamily="2" charset="-78"/>
              </a:rPr>
              <a:t>به شرایط دارد؛ </a:t>
            </a:r>
            <a:r>
              <a:rPr lang="fa-IR" b="1" dirty="0" smtClean="0">
                <a:solidFill>
                  <a:schemeClr val="accent1">
                    <a:lumMod val="75000"/>
                  </a:schemeClr>
                </a:solidFill>
                <a:cs typeface="B Compset" pitchFamily="2" charset="-78"/>
              </a:rPr>
              <a:t>مثل ترازویي است </a:t>
            </a:r>
            <a:r>
              <a:rPr lang="fa-IR" b="1" dirty="0">
                <a:solidFill>
                  <a:schemeClr val="accent1">
                    <a:lumMod val="75000"/>
                  </a:schemeClr>
                </a:solidFill>
                <a:cs typeface="B Compset" pitchFamily="2" charset="-78"/>
              </a:rPr>
              <a:t>که </a:t>
            </a:r>
            <a:r>
              <a:rPr lang="fa-IR" b="1" dirty="0" smtClean="0">
                <a:solidFill>
                  <a:schemeClr val="accent1">
                    <a:lumMod val="75000"/>
                  </a:schemeClr>
                </a:solidFill>
                <a:cs typeface="B Compset" pitchFamily="2" charset="-78"/>
              </a:rPr>
              <a:t> گاهي </a:t>
            </a:r>
            <a:r>
              <a:rPr lang="fa-IR" b="1" dirty="0">
                <a:solidFill>
                  <a:schemeClr val="accent1">
                    <a:lumMod val="75000"/>
                  </a:schemeClr>
                </a:solidFill>
                <a:cs typeface="B Compset" pitchFamily="2" charset="-78"/>
              </a:rPr>
              <a:t>کفه به </a:t>
            </a:r>
            <a:r>
              <a:rPr lang="fa-IR" b="1" dirty="0" smtClean="0">
                <a:solidFill>
                  <a:schemeClr val="accent1">
                    <a:lumMod val="75000"/>
                  </a:schemeClr>
                </a:solidFill>
                <a:cs typeface="B Compset" pitchFamily="2" charset="-78"/>
              </a:rPr>
              <a:t>یک طرف سنگین</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و </a:t>
            </a:r>
            <a:r>
              <a:rPr lang="fa-IR" b="1" dirty="0">
                <a:solidFill>
                  <a:schemeClr val="accent1">
                    <a:lumMod val="75000"/>
                  </a:schemeClr>
                </a:solidFill>
                <a:cs typeface="B Compset" pitchFamily="2" charset="-78"/>
              </a:rPr>
              <a:t>مایل </a:t>
            </a:r>
            <a:r>
              <a:rPr lang="fa-IR" b="1" dirty="0" smtClean="0">
                <a:solidFill>
                  <a:schemeClr val="accent1">
                    <a:lumMod val="75000"/>
                  </a:schemeClr>
                </a:solidFill>
                <a:cs typeface="B Compset" pitchFamily="2" charset="-78"/>
              </a:rPr>
              <a:t>می شود </a:t>
            </a:r>
            <a:r>
              <a:rPr lang="fa-IR" b="1" dirty="0">
                <a:solidFill>
                  <a:schemeClr val="accent1">
                    <a:lumMod val="75000"/>
                  </a:schemeClr>
                </a:solidFill>
                <a:cs typeface="B Compset" pitchFamily="2" charset="-78"/>
              </a:rPr>
              <a:t>و گاهی به سمت </a:t>
            </a:r>
            <a:r>
              <a:rPr lang="fa-IR" b="1" dirty="0" smtClean="0">
                <a:solidFill>
                  <a:schemeClr val="accent1">
                    <a:lumMod val="75000"/>
                  </a:schemeClr>
                </a:solidFill>
                <a:cs typeface="B Compset" pitchFamily="2" charset="-78"/>
              </a:rPr>
              <a:t>دیگر</a:t>
            </a:r>
            <a:r>
              <a:rPr lang="fa-IR" b="1" dirty="0">
                <a:solidFill>
                  <a:schemeClr val="accent1">
                    <a:lumMod val="75000"/>
                  </a:schemeClr>
                </a:solidFill>
                <a:cs typeface="B Compset" pitchFamily="2" charset="-78"/>
              </a:rPr>
              <a:t>.</a:t>
            </a:r>
            <a:r>
              <a:rPr lang="en-US" b="1" dirty="0" smtClean="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 </a:t>
            </a:r>
          </a:p>
          <a:p>
            <a:r>
              <a:rPr lang="fa-IR" b="1" dirty="0" smtClean="0">
                <a:solidFill>
                  <a:schemeClr val="accent1">
                    <a:lumMod val="75000"/>
                  </a:schemeClr>
                </a:solidFill>
                <a:cs typeface="B Compset" pitchFamily="2" charset="-78"/>
              </a:rPr>
              <a:t>گاهی </a:t>
            </a:r>
            <a:r>
              <a:rPr lang="fa-IR" b="1" dirty="0">
                <a:solidFill>
                  <a:schemeClr val="accent1">
                    <a:lumMod val="75000"/>
                  </a:schemeClr>
                </a:solidFill>
                <a:cs typeface="B Compset" pitchFamily="2" charset="-78"/>
              </a:rPr>
              <a:t>وضعیت خانواده اقتضا دارد که </a:t>
            </a:r>
            <a:r>
              <a:rPr lang="fa-IR" b="1" dirty="0" smtClean="0">
                <a:solidFill>
                  <a:schemeClr val="accent1">
                    <a:lumMod val="75000"/>
                  </a:schemeClr>
                </a:solidFill>
                <a:cs typeface="B Compset" pitchFamily="2" charset="-78"/>
              </a:rPr>
              <a:t>مادر</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حضور </a:t>
            </a:r>
            <a:r>
              <a:rPr lang="fa-IR" b="1" dirty="0">
                <a:solidFill>
                  <a:schemeClr val="accent1">
                    <a:lumMod val="75000"/>
                  </a:schemeClr>
                </a:solidFill>
                <a:cs typeface="B Compset" pitchFamily="2" charset="-78"/>
              </a:rPr>
              <a:t>فیزیکی </a:t>
            </a:r>
            <a:r>
              <a:rPr lang="fa-IR" b="1" dirty="0" smtClean="0">
                <a:solidFill>
                  <a:schemeClr val="accent1">
                    <a:lumMod val="75000"/>
                  </a:schemeClr>
                </a:solidFill>
                <a:cs typeface="B Compset" pitchFamily="2" charset="-78"/>
              </a:rPr>
              <a:t>بیشتری </a:t>
            </a:r>
            <a:r>
              <a:rPr lang="fa-IR" b="1" dirty="0">
                <a:solidFill>
                  <a:schemeClr val="accent1">
                    <a:lumMod val="75000"/>
                  </a:schemeClr>
                </a:solidFill>
                <a:cs typeface="B Compset" pitchFamily="2" charset="-78"/>
              </a:rPr>
              <a:t>داشته باشد </a:t>
            </a:r>
            <a:r>
              <a:rPr lang="fa-IR" b="1" dirty="0" smtClean="0">
                <a:solidFill>
                  <a:schemeClr val="accent1">
                    <a:lumMod val="75000"/>
                  </a:schemeClr>
                </a:solidFill>
                <a:cs typeface="B Compset" pitchFamily="2" charset="-78"/>
              </a:rPr>
              <a:t>و</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طبیعتاً فعالیتهای </a:t>
            </a:r>
            <a:r>
              <a:rPr lang="fa-IR" b="1" dirty="0">
                <a:solidFill>
                  <a:schemeClr val="accent1">
                    <a:lumMod val="75000"/>
                  </a:schemeClr>
                </a:solidFill>
                <a:cs typeface="B Compset" pitchFamily="2" charset="-78"/>
              </a:rPr>
              <a:t>اجتماعی او </a:t>
            </a:r>
            <a:r>
              <a:rPr lang="fa-IR" b="1" dirty="0" smtClean="0">
                <a:solidFill>
                  <a:schemeClr val="accent1">
                    <a:lumMod val="75000"/>
                  </a:schemeClr>
                </a:solidFill>
                <a:cs typeface="B Compset" pitchFamily="2" charset="-78"/>
              </a:rPr>
              <a:t>محدودتر می شود </a:t>
            </a:r>
            <a:r>
              <a:rPr lang="fa-IR" b="1" dirty="0">
                <a:solidFill>
                  <a:schemeClr val="accent1">
                    <a:lumMod val="75000"/>
                  </a:schemeClr>
                </a:solidFill>
                <a:cs typeface="B Compset" pitchFamily="2" charset="-78"/>
              </a:rPr>
              <a:t>و گاه نیاز به حضور در </a:t>
            </a:r>
            <a:r>
              <a:rPr lang="fa-IR" b="1" dirty="0" smtClean="0">
                <a:solidFill>
                  <a:schemeClr val="accent1">
                    <a:lumMod val="75000"/>
                  </a:schemeClr>
                </a:solidFill>
                <a:cs typeface="B Compset" pitchFamily="2" charset="-78"/>
              </a:rPr>
              <a:t>خانواده</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کمتر </a:t>
            </a:r>
            <a:r>
              <a:rPr lang="fa-IR" b="1" dirty="0">
                <a:solidFill>
                  <a:schemeClr val="accent1">
                    <a:lumMod val="75000"/>
                  </a:schemeClr>
                </a:solidFill>
                <a:cs typeface="B Compset" pitchFamily="2" charset="-78"/>
              </a:rPr>
              <a:t>احساس </a:t>
            </a:r>
            <a:r>
              <a:rPr lang="fa-IR" b="1" dirty="0" smtClean="0">
                <a:solidFill>
                  <a:schemeClr val="accent1">
                    <a:lumMod val="75000"/>
                  </a:schemeClr>
                </a:solidFill>
                <a:cs typeface="B Compset" pitchFamily="2" charset="-78"/>
              </a:rPr>
              <a:t>می شود </a:t>
            </a:r>
            <a:r>
              <a:rPr lang="fa-IR" b="1" dirty="0">
                <a:solidFill>
                  <a:schemeClr val="accent1">
                    <a:lumMod val="75000"/>
                  </a:schemeClr>
                </a:solidFill>
                <a:cs typeface="B Compset" pitchFamily="2" charset="-78"/>
              </a:rPr>
              <a:t>و فعالیت </a:t>
            </a:r>
            <a:r>
              <a:rPr lang="fa-IR" b="1" dirty="0" smtClean="0">
                <a:solidFill>
                  <a:schemeClr val="accent1">
                    <a:lumMod val="75000"/>
                  </a:schemeClr>
                </a:solidFill>
                <a:cs typeface="B Compset" pitchFamily="2" charset="-78"/>
              </a:rPr>
              <a:t>اجتماعی</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پررنگ تر می گردد</a:t>
            </a:r>
            <a:r>
              <a:rPr lang="en-US" b="1" dirty="0" smtClean="0">
                <a:solidFill>
                  <a:schemeClr val="accent1">
                    <a:lumMod val="75000"/>
                  </a:schemeClr>
                </a:solidFill>
                <a:cs typeface="B Compset" pitchFamily="2" charset="-78"/>
              </a:rPr>
              <a:t>.</a:t>
            </a:r>
            <a:r>
              <a:rPr lang="fa-IR" b="1" dirty="0">
                <a:solidFill>
                  <a:schemeClr val="accent1">
                    <a:lumMod val="75000"/>
                  </a:schemeClr>
                </a:solidFill>
                <a:cs typeface="B Compset" pitchFamily="2" charset="-78"/>
              </a:rPr>
              <a:t> </a:t>
            </a:r>
            <a:endParaRPr lang="fa-IR" dirty="0"/>
          </a:p>
        </p:txBody>
      </p:sp>
      <p:sp>
        <p:nvSpPr>
          <p:cNvPr id="5" name="Title 2"/>
          <p:cNvSpPr>
            <a:spLocks noGrp="1"/>
          </p:cNvSpPr>
          <p:nvPr>
            <p:ph type="title"/>
          </p:nvPr>
        </p:nvSpPr>
        <p:spPr>
          <a:xfrm>
            <a:off x="5364088" y="548679"/>
            <a:ext cx="3579799" cy="1331681"/>
          </a:xfrm>
        </p:spPr>
        <p:txBody>
          <a:bodyPr/>
          <a:lstStyle/>
          <a:p>
            <a:pPr algn="r"/>
            <a:r>
              <a:rPr lang="fa-IR" sz="2800" b="1" dirty="0">
                <a:cs typeface="B Titr" pitchFamily="2" charset="-78"/>
              </a:rPr>
              <a:t>چگونه بين فرزندداري </a:t>
            </a:r>
            <a:r>
              <a:rPr lang="fa-IR" sz="2800" b="1" dirty="0" smtClean="0">
                <a:cs typeface="B Titr" pitchFamily="2" charset="-78"/>
              </a:rPr>
              <a:t>و مشغله هاي</a:t>
            </a:r>
            <a:r>
              <a:rPr lang="fa-IR" sz="2800" b="1" dirty="0">
                <a:cs typeface="B Titr" pitchFamily="2" charset="-78"/>
              </a:rPr>
              <a:t> </a:t>
            </a:r>
            <a:r>
              <a:rPr lang="fa-IR" sz="2800" b="1" dirty="0" smtClean="0">
                <a:cs typeface="B Titr" pitchFamily="2" charset="-78"/>
              </a:rPr>
              <a:t>علمي  و </a:t>
            </a:r>
            <a:r>
              <a:rPr lang="fa-IR" sz="2800" b="1" dirty="0">
                <a:cs typeface="B Titr" pitchFamily="2" charset="-78"/>
              </a:rPr>
              <a:t>اجتماعي جمع </a:t>
            </a:r>
            <a:r>
              <a:rPr lang="fa-IR" sz="2800" b="1" dirty="0" smtClean="0">
                <a:cs typeface="B Titr" pitchFamily="2" charset="-78"/>
              </a:rPr>
              <a:t>مي کنيد</a:t>
            </a:r>
            <a:r>
              <a:rPr lang="fa-IR" sz="2800" b="1" dirty="0">
                <a:cs typeface="B Titr" pitchFamily="2" charset="-78"/>
              </a:rPr>
              <a:t>؟</a:t>
            </a:r>
          </a:p>
        </p:txBody>
      </p:sp>
    </p:spTree>
    <p:extLst>
      <p:ext uri="{BB962C8B-B14F-4D97-AF65-F5344CB8AC3E}">
        <p14:creationId xmlns:p14="http://schemas.microsoft.com/office/powerpoint/2010/main" val="11845663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a:p>
        </p:txBody>
      </p:sp>
      <p:sp>
        <p:nvSpPr>
          <p:cNvPr id="3" name="Title 2"/>
          <p:cNvSpPr>
            <a:spLocks noGrp="1"/>
          </p:cNvSpPr>
          <p:nvPr>
            <p:ph type="title"/>
          </p:nvPr>
        </p:nvSpPr>
        <p:spPr/>
        <p:txBody>
          <a:bodyPr/>
          <a:lstStyle/>
          <a:p>
            <a:endParaRPr lang="fa-I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9766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latin typeface="AR BERKLEY" pitchFamily="2" charset="0"/>
              </a:rPr>
              <a:t>Mitt </a:t>
            </a:r>
            <a:r>
              <a:rPr lang="en-US" b="1" dirty="0" err="1" smtClean="0">
                <a:latin typeface="AR BERKLEY" pitchFamily="2" charset="0"/>
              </a:rPr>
              <a:t>romney</a:t>
            </a:r>
            <a:endParaRPr lang="fa-IR" b="1" dirty="0">
              <a:latin typeface="AR BERKLEY" pitchFamily="2" charset="0"/>
            </a:endParaRPr>
          </a:p>
        </p:txBody>
      </p:sp>
      <p:pic>
        <p:nvPicPr>
          <p:cNvPr id="6" name="Content Placeholder 5" descr="http://baharnews.ir/images/docs/000025/025904/images/nju1k5vu.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9409" y="3435499"/>
            <a:ext cx="5406727" cy="3377877"/>
          </a:xfrm>
          <a:prstGeom prst="rect">
            <a:avLst/>
          </a:prstGeom>
          <a:ln>
            <a:noFill/>
          </a:ln>
          <a:effectLst>
            <a:softEdge rad="112500"/>
          </a:effectLst>
        </p:spPr>
      </p:pic>
      <p:sp>
        <p:nvSpPr>
          <p:cNvPr id="4" name="Rectangle 3"/>
          <p:cNvSpPr/>
          <p:nvPr/>
        </p:nvSpPr>
        <p:spPr>
          <a:xfrm>
            <a:off x="683568" y="2276872"/>
            <a:ext cx="7596336" cy="2677656"/>
          </a:xfrm>
          <a:prstGeom prst="rect">
            <a:avLst/>
          </a:prstGeom>
        </p:spPr>
        <p:txBody>
          <a:bodyPr wrap="square">
            <a:spAutoFit/>
          </a:bodyPr>
          <a:lstStyle/>
          <a:p>
            <a:r>
              <a:rPr lang="fa-IR" sz="2400" b="1" dirty="0">
                <a:solidFill>
                  <a:srgbClr val="873624">
                    <a:lumMod val="75000"/>
                  </a:srgbClr>
                </a:solidFill>
                <a:cs typeface="B Compset" pitchFamily="2" charset="-78"/>
              </a:rPr>
              <a:t>میت رامنی، نامزد حزب جمهوری خواه در انتخابات ریاست </a:t>
            </a:r>
            <a:r>
              <a:rPr lang="fa-IR" sz="2400" b="1" dirty="0" smtClean="0">
                <a:solidFill>
                  <a:srgbClr val="873624">
                    <a:lumMod val="75000"/>
                  </a:srgbClr>
                </a:solidFill>
                <a:cs typeface="B Compset" pitchFamily="2" charset="-78"/>
              </a:rPr>
              <a:t>جمهوری آمریکا  </a:t>
            </a:r>
            <a:r>
              <a:rPr lang="fa-IR" sz="2400" b="1" dirty="0">
                <a:solidFill>
                  <a:srgbClr val="873624">
                    <a:lumMod val="75000"/>
                  </a:srgbClr>
                </a:solidFill>
                <a:cs typeface="B Compset" pitchFamily="2" charset="-78"/>
              </a:rPr>
              <a:t>سال 2012 بود که در نهایت رقابت را به باراک اوباما نامزد دموکرات ها واگذار کرد. رامنی از سال 2003 تا 2007 فرماندار ایالت ماساچوست را بر عهده داشت.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رامنی </a:t>
            </a:r>
            <a:r>
              <a:rPr lang="fa-IR" sz="2400" b="1" dirty="0">
                <a:solidFill>
                  <a:srgbClr val="873624">
                    <a:lumMod val="75000"/>
                  </a:srgbClr>
                </a:solidFill>
                <a:cs typeface="B Compset" pitchFamily="2" charset="-78"/>
              </a:rPr>
              <a:t>دارای یک خانواده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پر </a:t>
            </a:r>
            <a:r>
              <a:rPr lang="fa-IR" sz="2400" b="1" dirty="0">
                <a:solidFill>
                  <a:srgbClr val="873624">
                    <a:lumMod val="75000"/>
                  </a:srgbClr>
                </a:solidFill>
                <a:cs typeface="B Compset" pitchFamily="2" charset="-78"/>
              </a:rPr>
              <a:t>جمعیت با پنج فرزند و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  </a:t>
            </a:r>
            <a:r>
              <a:rPr lang="fa-IR" sz="2400" b="1" dirty="0">
                <a:solidFill>
                  <a:srgbClr val="873624">
                    <a:lumMod val="75000"/>
                  </a:srgbClr>
                </a:solidFill>
                <a:cs typeface="B Compset" pitchFamily="2" charset="-78"/>
              </a:rPr>
              <a:t>23 نوه است.</a:t>
            </a:r>
          </a:p>
        </p:txBody>
      </p:sp>
    </p:spTree>
    <p:extLst>
      <p:ext uri="{BB962C8B-B14F-4D97-AF65-F5344CB8AC3E}">
        <p14:creationId xmlns:p14="http://schemas.microsoft.com/office/powerpoint/2010/main" val="229485348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533taxi">
            <a:hlinkClick r:id="rId2"/>
          </p:cNvPr>
          <p:cNvPicPr/>
          <p:nvPr/>
        </p:nvPicPr>
        <p:blipFill rotWithShape="1">
          <a:blip r:embed="rId3">
            <a:extLst>
              <a:ext uri="{28A0092B-C50C-407E-A947-70E740481C1C}">
                <a14:useLocalDpi xmlns:a14="http://schemas.microsoft.com/office/drawing/2010/main" val="0"/>
              </a:ext>
            </a:extLst>
          </a:blip>
          <a:srcRect b="12065"/>
          <a:stretch/>
        </p:blipFill>
        <p:spPr bwMode="auto">
          <a:xfrm>
            <a:off x="170362" y="3068961"/>
            <a:ext cx="5553766" cy="3345488"/>
          </a:xfrm>
          <a:prstGeom prst="rect">
            <a:avLst/>
          </a:prstGeom>
          <a:ln>
            <a:noFill/>
          </a:ln>
          <a:effectLst>
            <a:softEdge rad="112500"/>
          </a:effectLst>
        </p:spPr>
      </p:pic>
      <p:sp>
        <p:nvSpPr>
          <p:cNvPr id="2" name="Content Placeholder 1"/>
          <p:cNvSpPr>
            <a:spLocks noGrp="1"/>
          </p:cNvSpPr>
          <p:nvPr>
            <p:ph idx="1"/>
          </p:nvPr>
        </p:nvSpPr>
        <p:spPr/>
        <p:txBody>
          <a:bodyPr/>
          <a:lstStyle/>
          <a:p>
            <a:r>
              <a:rPr lang="fa-IR" b="1" dirty="0">
                <a:solidFill>
                  <a:schemeClr val="accent1">
                    <a:lumMod val="75000"/>
                  </a:schemeClr>
                </a:solidFill>
                <a:cs typeface="B Compset" pitchFamily="2" charset="-78"/>
              </a:rPr>
              <a:t>خانم لاین ۵۵ ساله یکی از محبوب ترین سیاستمداران آلمانی است. او چهره یک زن مدرن </a:t>
            </a:r>
            <a:r>
              <a:rPr lang="fa-IR" b="1" dirty="0" smtClean="0">
                <a:solidFill>
                  <a:schemeClr val="accent1">
                    <a:lumMod val="75000"/>
                  </a:schemeClr>
                </a:solidFill>
                <a:cs typeface="B Compset" pitchFamily="2" charset="-78"/>
              </a:rPr>
              <a:t>آلمانی  </a:t>
            </a:r>
            <a:r>
              <a:rPr lang="fa-IR" b="1" dirty="0">
                <a:solidFill>
                  <a:schemeClr val="accent1">
                    <a:lumMod val="75000"/>
                  </a:schemeClr>
                </a:solidFill>
                <a:cs typeface="B Compset" pitchFamily="2" charset="-78"/>
              </a:rPr>
              <a:t>را نشان می دهد </a:t>
            </a:r>
            <a:r>
              <a:rPr lang="fa-IR" b="1" dirty="0" smtClean="0">
                <a:solidFill>
                  <a:schemeClr val="accent1">
                    <a:lumMod val="75000"/>
                  </a:schemeClr>
                </a:solidFill>
                <a:cs typeface="B Compset" pitchFamily="2" charset="-78"/>
              </a:rPr>
              <a:t>که                                                          می </a:t>
            </a:r>
            <a:r>
              <a:rPr lang="fa-IR" b="1" dirty="0">
                <a:solidFill>
                  <a:schemeClr val="accent1">
                    <a:lumMod val="75000"/>
                  </a:schemeClr>
                </a:solidFill>
                <a:cs typeface="B Compset" pitchFamily="2" charset="-78"/>
              </a:rPr>
              <a:t>تواند کارهای خانه </a:t>
            </a:r>
            <a:r>
              <a:rPr lang="fa-IR" b="1" dirty="0" smtClean="0">
                <a:solidFill>
                  <a:schemeClr val="accent1">
                    <a:lumMod val="75000"/>
                  </a:schemeClr>
                </a:solidFill>
                <a:cs typeface="B Compset" pitchFamily="2" charset="-78"/>
              </a:rPr>
              <a:t>                                                                          را </a:t>
            </a:r>
            <a:r>
              <a:rPr lang="fa-IR" b="1" dirty="0">
                <a:solidFill>
                  <a:schemeClr val="accent1">
                    <a:lumMod val="75000"/>
                  </a:schemeClr>
                </a:solidFill>
                <a:cs typeface="B Compset" pitchFamily="2" charset="-78"/>
              </a:rPr>
              <a:t>با مشاغل بیرون </a:t>
            </a:r>
            <a:r>
              <a:rPr lang="fa-IR" b="1" dirty="0" smtClean="0">
                <a:solidFill>
                  <a:schemeClr val="accent1">
                    <a:lumMod val="75000"/>
                  </a:schemeClr>
                </a:solidFill>
                <a:cs typeface="B Compset" pitchFamily="2" charset="-78"/>
              </a:rPr>
              <a:t>از                                                                                 </a:t>
            </a:r>
            <a:r>
              <a:rPr lang="fa-IR" b="1" dirty="0">
                <a:solidFill>
                  <a:schemeClr val="accent1">
                    <a:lumMod val="75000"/>
                  </a:schemeClr>
                </a:solidFill>
                <a:cs typeface="B Compset" pitchFamily="2" charset="-78"/>
              </a:rPr>
              <a:t>خانه هماهنگ کند. </a:t>
            </a:r>
            <a:r>
              <a:rPr lang="fa-IR" b="1" dirty="0" smtClean="0">
                <a:solidFill>
                  <a:schemeClr val="accent1">
                    <a:lumMod val="75000"/>
                  </a:schemeClr>
                </a:solidFill>
                <a:cs typeface="B Compset" pitchFamily="2" charset="-78"/>
              </a:rPr>
              <a:t>                                                                                         او </a:t>
            </a:r>
            <a:r>
              <a:rPr lang="fa-IR" b="1" dirty="0">
                <a:solidFill>
                  <a:schemeClr val="accent1">
                    <a:lumMod val="75000"/>
                  </a:schemeClr>
                </a:solidFill>
                <a:cs typeface="B Compset" pitchFamily="2" charset="-78"/>
              </a:rPr>
              <a:t>مادر ۷ فرزند </a:t>
            </a:r>
            <a:r>
              <a:rPr lang="fa-IR" b="1" dirty="0" smtClean="0">
                <a:solidFill>
                  <a:schemeClr val="accent1">
                    <a:lumMod val="75000"/>
                  </a:schemeClr>
                </a:solidFill>
                <a:cs typeface="B Compset" pitchFamily="2" charset="-78"/>
              </a:rPr>
              <a:t>است.</a:t>
            </a:r>
            <a:endParaRPr lang="fa-IR" b="1" dirty="0">
              <a:solidFill>
                <a:schemeClr val="accent1">
                  <a:lumMod val="75000"/>
                </a:schemeClr>
              </a:solidFill>
              <a:cs typeface="B Compset" pitchFamily="2" charset="-78"/>
            </a:endParaRPr>
          </a:p>
        </p:txBody>
      </p:sp>
    </p:spTree>
    <p:extLst>
      <p:ext uri="{BB962C8B-B14F-4D97-AF65-F5344CB8AC3E}">
        <p14:creationId xmlns:p14="http://schemas.microsoft.com/office/powerpoint/2010/main" val="362255182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907704" y="836712"/>
            <a:ext cx="5328592" cy="523220"/>
          </a:xfrm>
          <a:prstGeom prst="rect">
            <a:avLst/>
          </a:prstGeom>
        </p:spPr>
        <p:txBody>
          <a:bodyPr wrap="square">
            <a:spAutoFit/>
          </a:bodyPr>
          <a:lstStyle/>
          <a:p>
            <a:pPr marL="0" indent="0" algn="ctr">
              <a:buNone/>
            </a:pPr>
            <a:r>
              <a:rPr lang="fa-IR" sz="2800" b="1" dirty="0" smtClean="0">
                <a:solidFill>
                  <a:schemeClr val="accent1">
                    <a:lumMod val="75000"/>
                  </a:schemeClr>
                </a:solidFill>
                <a:cs typeface="B Titr" pitchFamily="2" charset="-78"/>
              </a:rPr>
              <a:t>تقدیر</a:t>
            </a:r>
            <a:r>
              <a:rPr lang="ar-SA" sz="2800" b="1" dirty="0" smtClean="0">
                <a:solidFill>
                  <a:schemeClr val="accent1">
                    <a:lumMod val="75000"/>
                  </a:schemeClr>
                </a:solidFill>
                <a:cs typeface="B Titr" pitchFamily="2" charset="-78"/>
              </a:rPr>
              <a:t> پوتين از خانواده‌هاي پر جمعيت </a:t>
            </a:r>
            <a:endParaRPr lang="en-US" sz="2800" b="1" dirty="0">
              <a:solidFill>
                <a:schemeClr val="accent1">
                  <a:lumMod val="75000"/>
                </a:schemeClr>
              </a:solidFill>
              <a:cs typeface="B Titr" pitchFamily="2" charset="-78"/>
            </a:endParaRPr>
          </a:p>
        </p:txBody>
      </p:sp>
      <p:pic>
        <p:nvPicPr>
          <p:cNvPr id="6" name="Picture 5" descr="http://tasvirnet.com/TasvirNet_Media/FolderImage/12060501/6.jpg"/>
          <p:cNvPicPr/>
          <p:nvPr/>
        </p:nvPicPr>
        <p:blipFill>
          <a:blip r:embed="rId2" cstate="print"/>
          <a:srcRect/>
          <a:stretch>
            <a:fillRect/>
          </a:stretch>
        </p:blipFill>
        <p:spPr bwMode="auto">
          <a:xfrm>
            <a:off x="755576" y="2060848"/>
            <a:ext cx="3500462" cy="2000264"/>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descr="http://tasvirnet.com/TasvirNet_Media/FolderImage/12060501/3.jpg"/>
          <p:cNvPicPr/>
          <p:nvPr/>
        </p:nvPicPr>
        <p:blipFill>
          <a:blip r:embed="rId3" cstate="print"/>
          <a:srcRect/>
          <a:stretch>
            <a:fillRect/>
          </a:stretch>
        </p:blipFill>
        <p:spPr bwMode="auto">
          <a:xfrm>
            <a:off x="4932040" y="2056511"/>
            <a:ext cx="3643338" cy="2020561"/>
          </a:xfrm>
          <a:prstGeom prst="rect">
            <a:avLst/>
          </a:prstGeom>
          <a:ln w="228600" cap="sq" cmpd="thickThin">
            <a:solidFill>
              <a:srgbClr val="000000"/>
            </a:solidFill>
            <a:prstDash val="solid"/>
            <a:miter lim="800000"/>
          </a:ln>
          <a:effectLst>
            <a:innerShdw blurRad="76200">
              <a:srgbClr val="000000"/>
            </a:innerShdw>
          </a:effec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4429"/>
          <a:stretch/>
        </p:blipFill>
        <p:spPr bwMode="auto">
          <a:xfrm>
            <a:off x="2956870" y="4653136"/>
            <a:ext cx="3687763" cy="18002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8357979"/>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472" y="4471304"/>
            <a:ext cx="3064278" cy="22700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p:txBody>
          <a:bodyPr>
            <a:normAutofit/>
          </a:bodyPr>
          <a:lstStyle/>
          <a:p>
            <a:pPr marL="0" indent="0">
              <a:buNone/>
            </a:pPr>
            <a:r>
              <a:rPr lang="fa-IR" sz="2800" b="1" dirty="0" smtClean="0">
                <a:solidFill>
                  <a:schemeClr val="accent1">
                    <a:lumMod val="75000"/>
                  </a:schemeClr>
                </a:solidFill>
                <a:cs typeface="B Compset" pitchFamily="2" charset="-78"/>
              </a:rPr>
              <a:t>دکتر مصطفوی :</a:t>
            </a:r>
          </a:p>
          <a:p>
            <a:pPr marL="0" indent="0">
              <a:buNone/>
            </a:pPr>
            <a:r>
              <a:rPr lang="fa-IR" sz="2800" b="1" dirty="0" smtClean="0">
                <a:solidFill>
                  <a:schemeClr val="accent1">
                    <a:lumMod val="75000"/>
                  </a:schemeClr>
                </a:solidFill>
                <a:cs typeface="B Compset" pitchFamily="2" charset="-78"/>
              </a:rPr>
              <a:t>نوه های آقا همه شلوغ بودند، امام(ره) به دختر من که از شیطنت بچه خود گله می کرد می گفتند : من حاضرم ثوابی که تو از تحمل شیطنت حسین می بری، با ثواب تمام عبادات خود عوض کنم!                                                       </a:t>
            </a:r>
            <a:r>
              <a:rPr lang="fa-IR" sz="1400" b="1" dirty="0" smtClean="0">
                <a:solidFill>
                  <a:schemeClr val="accent1">
                    <a:lumMod val="75000"/>
                  </a:schemeClr>
                </a:solidFill>
                <a:cs typeface="B Compset" pitchFamily="2" charset="-78"/>
              </a:rPr>
              <a:t>(پا به پای آفتاب، گفته ها و ناگفته ها از زندگی امام خمینی(ره) جلد یک، ص 107)</a:t>
            </a:r>
            <a:endParaRPr lang="fa-IR" sz="1400" b="1" dirty="0">
              <a:solidFill>
                <a:schemeClr val="accent1">
                  <a:lumMod val="75000"/>
                </a:schemeClr>
              </a:solidFill>
              <a:cs typeface="B Compset" pitchFamily="2" charset="-78"/>
            </a:endParaRPr>
          </a:p>
        </p:txBody>
      </p:sp>
      <p:sp>
        <p:nvSpPr>
          <p:cNvPr id="3" name="Title 2"/>
          <p:cNvSpPr>
            <a:spLocks noGrp="1"/>
          </p:cNvSpPr>
          <p:nvPr>
            <p:ph type="title"/>
          </p:nvPr>
        </p:nvSpPr>
        <p:spPr>
          <a:xfrm>
            <a:off x="3203848" y="548680"/>
            <a:ext cx="7756263" cy="1054250"/>
          </a:xfrm>
        </p:spPr>
        <p:txBody>
          <a:bodyPr/>
          <a:lstStyle/>
          <a:p>
            <a:r>
              <a:rPr lang="fa-IR" sz="3600" b="1" dirty="0" smtClean="0">
                <a:solidFill>
                  <a:srgbClr val="00B050"/>
                </a:solidFill>
                <a:cs typeface="B Titr" pitchFamily="2" charset="-78"/>
              </a:rPr>
              <a:t>یک خاطره ماندگار...</a:t>
            </a:r>
            <a:endParaRPr lang="fa-IR" sz="3600" b="1" dirty="0">
              <a:solidFill>
                <a:srgbClr val="00B050"/>
              </a:solidFill>
              <a:cs typeface="B Titr" pitchFamily="2" charset="-7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38763"/>
            <a:ext cx="3312368" cy="1524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4484039"/>
            <a:ext cx="3024042" cy="22464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3410663"/>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download\Compressed\power point\jadid\ax\slide-2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8538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971600" y="3717032"/>
            <a:ext cx="7756263" cy="105425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از توجه شما سپاسگزارم</a:t>
            </a:r>
            <a:b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b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Tree>
    <p:extLst>
      <p:ext uri="{BB962C8B-B14F-4D97-AF65-F5344CB8AC3E}">
        <p14:creationId xmlns:p14="http://schemas.microsoft.com/office/powerpoint/2010/main" val="41706365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7877"/>
          <a:stretch/>
        </p:blipFill>
        <p:spPr>
          <a:xfrm>
            <a:off x="36513" y="0"/>
            <a:ext cx="9143999" cy="6885383"/>
          </a:xfrm>
          <a:prstGeom prst="rect">
            <a:avLst/>
          </a:prstGeom>
        </p:spPr>
      </p:pic>
      <p:sp>
        <p:nvSpPr>
          <p:cNvPr id="2" name="Rectangle 1"/>
          <p:cNvSpPr/>
          <p:nvPr/>
        </p:nvSpPr>
        <p:spPr>
          <a:xfrm>
            <a:off x="1403648" y="4221088"/>
            <a:ext cx="7272808" cy="2554545"/>
          </a:xfrm>
          <a:prstGeom prst="rect">
            <a:avLst/>
          </a:prstGeom>
          <a:solidFill>
            <a:schemeClr val="bg1"/>
          </a:solidFill>
          <a:effectLst>
            <a:softEdge rad="63500"/>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2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آیت الله العظمی جعفر سبحانی </a:t>
            </a:r>
            <a:r>
              <a:rPr lang="fa-IR" sz="16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حفظه الله</a:t>
            </a:r>
            <a:endParaRPr lang="fa-IR" sz="2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a:p>
            <a:pPr algn="just"/>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خانه های کم فرزند و بدون فرزند مثل زندان است و وجود فرزندان زیاد موجب شادابی خانه و خانواده است. خانه ای که در آن فرزندان زیادی هستند محیط شادی دارد و اصالت های خانوادگی آن بیشتر حفظ می شود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endParaRPr>
          </a:p>
          <a:p>
            <a:pPr algn="just"/>
            <a:r>
              <a:rPr lang="fa-IR" sz="1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 </a:t>
            </a:r>
            <a:r>
              <a:rPr lang="fa-IR" sz="1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خبرگزاری مهر، 29/3/91، کد خبر: 1629295</a:t>
            </a:r>
            <a:r>
              <a:rPr lang="fa-IR" sz="1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endParaRPr lang="en-US" sz="1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endParaRPr>
          </a:p>
        </p:txBody>
      </p:sp>
      <p:pic>
        <p:nvPicPr>
          <p:cNvPr id="6" name="بچه دار شدن زوجین از دیدگاه حاج آقا قرائتی-Segment 1.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550" t="19183" r="14301" b="18306"/>
          <a:stretch/>
        </p:blipFill>
        <p:spPr>
          <a:xfrm>
            <a:off x="1417686" y="692696"/>
            <a:ext cx="6898730" cy="3821373"/>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7" name="Action Button: Movie 6">
            <a:hlinkClick r:id="" action="ppaction://noaction" highlightClick="1"/>
          </p:cNvPr>
          <p:cNvSpPr/>
          <p:nvPr/>
        </p:nvSpPr>
        <p:spPr>
          <a:xfrm>
            <a:off x="1619672" y="4653136"/>
            <a:ext cx="535198" cy="300251"/>
          </a:xfrm>
          <a:prstGeom prst="actionButtonMovie">
            <a:avLst/>
          </a:prstGeom>
          <a:effectLst>
            <a:outerShdw blurRad="50800" dist="25400" dir="5400000" rotWithShape="0">
              <a:srgbClr val="000000">
                <a:alpha val="48000"/>
              </a:srgbClr>
            </a:outerShdw>
            <a:softEdge rad="127000"/>
          </a:effectLst>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4645429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 presetClass="mediacall" presetSubtype="0" fill="hold" nodeType="withEffect">
                                  <p:stCondLst>
                                    <p:cond delay="0"/>
                                  </p:stCondLst>
                                  <p:childTnLst>
                                    <p:cmd type="call" cmd="playFrom(0.0)">
                                      <p:cBhvr>
                                        <p:cTn id="11" dur="120058" fill="hold"/>
                                        <p:tgtEl>
                                          <p:spTgt spid="6"/>
                                        </p:tgtEl>
                                      </p:cBhvr>
                                    </p:cmd>
                                  </p:childTnLst>
                                </p:cTn>
                              </p:par>
                              <p:par>
                                <p:cTn id="12" presetID="6"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6"/>
                </p:tgtEl>
              </p:cMediaNode>
            </p:video>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fa-IR" sz="3200" dirty="0">
                <a:solidFill>
                  <a:srgbClr val="003399"/>
                </a:solidFill>
                <a:cs typeface="B Titr" pitchFamily="2" charset="-78"/>
              </a:rPr>
              <a:t> 1) </a:t>
            </a:r>
            <a:r>
              <a:rPr lang="fa-IR" sz="3200" dirty="0" smtClean="0">
                <a:solidFill>
                  <a:srgbClr val="003399"/>
                </a:solidFill>
                <a:cs typeface="B Titr" pitchFamily="2" charset="-78"/>
              </a:rPr>
              <a:t>چالش های </a:t>
            </a:r>
            <a:r>
              <a:rPr lang="fa-IR" sz="3200" dirty="0">
                <a:solidFill>
                  <a:srgbClr val="003399"/>
                </a:solidFill>
                <a:cs typeface="B Titr" pitchFamily="2" charset="-78"/>
              </a:rPr>
              <a:t>ساختاري خانواده</a:t>
            </a:r>
            <a:br>
              <a:rPr lang="fa-IR" sz="3200" dirty="0">
                <a:solidFill>
                  <a:srgbClr val="003399"/>
                </a:solidFill>
                <a:cs typeface="B Titr" pitchFamily="2" charset="-78"/>
              </a:rPr>
            </a:br>
            <a:r>
              <a:rPr lang="fa-IR" sz="3200" dirty="0">
                <a:solidFill>
                  <a:srgbClr val="003399"/>
                </a:solidFill>
                <a:cs typeface="B Titr" pitchFamily="2" charset="-78"/>
              </a:rPr>
              <a:t> 2) شكاف هاي نسلي در اثر بهم خوردن توازن جمعيت نسل ها</a:t>
            </a:r>
            <a:br>
              <a:rPr lang="fa-IR" sz="3200" dirty="0">
                <a:solidFill>
                  <a:srgbClr val="003399"/>
                </a:solidFill>
                <a:cs typeface="B Titr" pitchFamily="2" charset="-78"/>
              </a:rPr>
            </a:br>
            <a:r>
              <a:rPr lang="fa-IR" sz="3200" dirty="0">
                <a:solidFill>
                  <a:srgbClr val="003399"/>
                </a:solidFill>
                <a:cs typeface="B Titr" pitchFamily="2" charset="-78"/>
              </a:rPr>
              <a:t>3) جمع شدن چترهاي حمايتي خانواده از سالمندان</a:t>
            </a:r>
            <a:br>
              <a:rPr lang="fa-IR" sz="3200" dirty="0">
                <a:solidFill>
                  <a:srgbClr val="003399"/>
                </a:solidFill>
                <a:cs typeface="B Titr" pitchFamily="2" charset="-78"/>
              </a:rPr>
            </a:br>
            <a:r>
              <a:rPr lang="fa-IR" sz="3200" dirty="0">
                <a:solidFill>
                  <a:srgbClr val="003399"/>
                </a:solidFill>
                <a:cs typeface="B Titr" pitchFamily="2" charset="-78"/>
              </a:rPr>
              <a:t>4) كاهش تدريجي سرمايه اجتماعي </a:t>
            </a:r>
            <a:endParaRPr lang="en-US" sz="3200" dirty="0"/>
          </a:p>
        </p:txBody>
      </p:sp>
      <p:sp>
        <p:nvSpPr>
          <p:cNvPr id="3" name="Slide Number Placeholder 2"/>
          <p:cNvSpPr>
            <a:spLocks noGrp="1"/>
          </p:cNvSpPr>
          <p:nvPr>
            <p:ph type="sldNum" sz="quarter" idx="12"/>
          </p:nvPr>
        </p:nvSpPr>
        <p:spPr/>
        <p:txBody>
          <a:bodyPr/>
          <a:lstStyle/>
          <a:p>
            <a:fld id="{185B2606-2A86-480C-B308-084DCADA9668}" type="slidenum">
              <a:rPr lang="fa-IR" smtClean="0"/>
              <a:pPr/>
              <a:t>6</a:t>
            </a:fld>
            <a:endParaRPr lang="fa-IR"/>
          </a:p>
        </p:txBody>
      </p:sp>
      <p:sp>
        <p:nvSpPr>
          <p:cNvPr id="4" name="Title 1"/>
          <p:cNvSpPr>
            <a:spLocks noGrp="1"/>
          </p:cNvSpPr>
          <p:nvPr>
            <p:ph type="title"/>
          </p:nvPr>
        </p:nvSpPr>
        <p:spPr/>
        <p:txBody>
          <a:bodyPr>
            <a:normAutofit fontScale="90000"/>
          </a:bodyPr>
          <a:lstStyle/>
          <a:p>
            <a:pPr marL="514350" indent="-514350">
              <a:lnSpc>
                <a:spcPct val="200000"/>
              </a:lnSpc>
            </a:pPr>
            <a:r>
              <a:rPr lang="fa-IR" sz="3200" b="1" dirty="0" smtClean="0">
                <a:solidFill>
                  <a:srgbClr val="FF0000"/>
                </a:solidFill>
                <a:cs typeface="B Titr" pitchFamily="2" charset="-78"/>
              </a:rPr>
              <a:t>چالش‌هاي </a:t>
            </a:r>
            <a:r>
              <a:rPr lang="fa-IR" sz="3200" dirty="0" smtClean="0">
                <a:solidFill>
                  <a:srgbClr val="FF0000"/>
                </a:solidFill>
                <a:cs typeface="B Titr" pitchFamily="2" charset="-78"/>
              </a:rPr>
              <a:t>فرهنگي</a:t>
            </a:r>
            <a:r>
              <a:rPr lang="fa-IR" sz="3200" b="1" dirty="0" smtClean="0">
                <a:solidFill>
                  <a:srgbClr val="FF0000"/>
                </a:solidFill>
                <a:cs typeface="B Titr" pitchFamily="2" charset="-78"/>
              </a:rPr>
              <a:t>–</a:t>
            </a:r>
            <a:r>
              <a:rPr lang="fa-IR" sz="3200" dirty="0" smtClean="0">
                <a:solidFill>
                  <a:srgbClr val="FF0000"/>
                </a:solidFill>
                <a:cs typeface="B Titr" pitchFamily="2" charset="-78"/>
              </a:rPr>
              <a:t>اجتماعي</a:t>
            </a:r>
            <a:endParaRPr lang="fa-IR" sz="3200" dirty="0">
              <a:solidFill>
                <a:srgbClr val="FF0000"/>
              </a:solidFill>
              <a:cs typeface="B Titr" pitchFamily="2" charset="-78"/>
            </a:endParaRPr>
          </a:p>
        </p:txBody>
      </p:sp>
    </p:spTree>
    <p:extLst>
      <p:ext uri="{BB962C8B-B14F-4D97-AF65-F5344CB8AC3E}">
        <p14:creationId xmlns:p14="http://schemas.microsoft.com/office/powerpoint/2010/main" val="3180431720"/>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276872"/>
            <a:ext cx="7920880" cy="3240360"/>
          </a:xfrm>
        </p:spPr>
        <p:txBody>
          <a:bodyPr>
            <a:noAutofit/>
          </a:bodyPr>
          <a:lstStyle/>
          <a:p>
            <a:pPr algn="just">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زماني كه جوامع وارد دومين انتقال جمعيتي مي‌شوند،  نظام ارزشي و نگرشي آنها به ويژه در زمينه ازدواج، تشكيل</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 و ارزش فرزندان تغييرات اساسي مي‌يابد، در اين مرحله شكل سنتي تشكيل خانواده، تعريف سنتي نقش زنان و مردان در خانه و تعهدات و قيود خانوادگي نيز تغيير خواهد كرد، و اين بعلت حضور بيشتر زنان در آموزش و اشتغال و شيوع ارزشهاي اجتماعي طبقه متوسط غرب در جوامع در حال توسعه است. </a:t>
            </a:r>
            <a:endPar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p:txBody>
      </p:sp>
      <p:sp>
        <p:nvSpPr>
          <p:cNvPr id="4" name="Slide Number Placeholder 3"/>
          <p:cNvSpPr>
            <a:spLocks noGrp="1"/>
          </p:cNvSpPr>
          <p:nvPr>
            <p:ph type="sldNum" sz="quarter" idx="12"/>
          </p:nvPr>
        </p:nvSpPr>
        <p:spPr/>
        <p:txBody>
          <a:bodyPr/>
          <a:lstStyle/>
          <a:p>
            <a:fld id="{185B2606-2A86-480C-B308-084DCADA9668}" type="slidenum">
              <a:rPr lang="fa-IR" smtClean="0"/>
              <a:pPr/>
              <a:t>7</a:t>
            </a:fld>
            <a:endParaRPr lang="fa-IR"/>
          </a:p>
        </p:txBody>
      </p:sp>
      <p:sp>
        <p:nvSpPr>
          <p:cNvPr id="5" name="Title 1"/>
          <p:cNvSpPr>
            <a:spLocks noGrp="1"/>
          </p:cNvSpPr>
          <p:nvPr>
            <p:ph type="title"/>
          </p:nvPr>
        </p:nvSpPr>
        <p:spPr>
          <a:xfrm>
            <a:off x="688490" y="570156"/>
            <a:ext cx="7756263" cy="1054250"/>
          </a:xfrm>
        </p:spPr>
        <p:txBody>
          <a:bodyPr>
            <a:normAutofit fontScale="90000"/>
          </a:bodyPr>
          <a:lstStyle/>
          <a:p>
            <a:pPr marL="514350" indent="-514350">
              <a:lnSpc>
                <a:spcPct val="200000"/>
              </a:lnSpc>
            </a:pPr>
            <a:r>
              <a:rPr lang="fa-IR" sz="3200" b="1" dirty="0">
                <a:solidFill>
                  <a:srgbClr val="FF0000"/>
                </a:solidFill>
                <a:cs typeface="B Titr" pitchFamily="2" charset="-78"/>
              </a:rPr>
              <a:t>1) </a:t>
            </a:r>
            <a:r>
              <a:rPr lang="fa-IR" sz="3200" b="1" dirty="0" smtClean="0">
                <a:solidFill>
                  <a:srgbClr val="FF0000"/>
                </a:solidFill>
                <a:cs typeface="B Titr" pitchFamily="2" charset="-78"/>
              </a:rPr>
              <a:t>چالش های </a:t>
            </a:r>
            <a:r>
              <a:rPr lang="fa-IR" sz="3200" b="1" dirty="0">
                <a:solidFill>
                  <a:srgbClr val="FF0000"/>
                </a:solidFill>
                <a:cs typeface="B Titr" pitchFamily="2" charset="-78"/>
              </a:rPr>
              <a:t>ساختاري خانواده</a:t>
            </a:r>
          </a:p>
        </p:txBody>
      </p:sp>
    </p:spTree>
    <p:extLst>
      <p:ext uri="{BB962C8B-B14F-4D97-AF65-F5344CB8AC3E}">
        <p14:creationId xmlns:p14="http://schemas.microsoft.com/office/powerpoint/2010/main" val="2864669567"/>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smtClean="0">
                <a:solidFill>
                  <a:srgbClr val="003399"/>
                </a:solidFill>
                <a:cs typeface="B Titr" pitchFamily="2" charset="-78"/>
              </a:rPr>
              <a:t>چالش های ساختاري خانواده</a:t>
            </a:r>
            <a:endParaRPr lang="fa-IR" sz="3600" dirty="0">
              <a:solidFill>
                <a:srgbClr val="003399"/>
              </a:solidFill>
              <a:cs typeface="B Titr" pitchFamily="2" charset="-78"/>
            </a:endParaRPr>
          </a:p>
        </p:txBody>
      </p:sp>
      <p:sp>
        <p:nvSpPr>
          <p:cNvPr id="5" name="Rectangle 4"/>
          <p:cNvSpPr/>
          <p:nvPr/>
        </p:nvSpPr>
        <p:spPr>
          <a:xfrm>
            <a:off x="304800" y="3124200"/>
            <a:ext cx="3124200" cy="114300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fa-IR" sz="2800" b="1" dirty="0" smtClean="0">
                <a:solidFill>
                  <a:srgbClr val="003399"/>
                </a:solidFill>
                <a:cs typeface="B Nazanin" pitchFamily="2" charset="-78"/>
              </a:rPr>
              <a:t>چالشهای ساختاري خانواده</a:t>
            </a:r>
            <a:endParaRPr lang="fa-IR" sz="2800" b="1" dirty="0">
              <a:solidFill>
                <a:srgbClr val="003399"/>
              </a:solidFill>
              <a:cs typeface="B Nazanin" pitchFamily="2" charset="-78"/>
            </a:endParaRPr>
          </a:p>
        </p:txBody>
      </p:sp>
      <p:sp>
        <p:nvSpPr>
          <p:cNvPr id="6" name="Rectangle 5"/>
          <p:cNvSpPr/>
          <p:nvPr/>
        </p:nvSpPr>
        <p:spPr>
          <a:xfrm>
            <a:off x="4500562" y="2204864"/>
            <a:ext cx="4191000" cy="388620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buFont typeface="Arial" pitchFamily="34" charset="0"/>
              <a:buChar char="•"/>
            </a:pPr>
            <a:r>
              <a:rPr lang="fa-IR" sz="2400" b="1" dirty="0" smtClean="0">
                <a:solidFill>
                  <a:schemeClr val="accent1">
                    <a:lumMod val="50000"/>
                  </a:schemeClr>
                </a:solidFill>
                <a:cs typeface="B Nazanin" pitchFamily="2" charset="-78"/>
              </a:rPr>
              <a:t> افزايش سن ازدواج، </a:t>
            </a:r>
          </a:p>
          <a:p>
            <a:pPr>
              <a:buFont typeface="Arial" pitchFamily="34" charset="0"/>
              <a:buChar char="•"/>
            </a:pPr>
            <a:r>
              <a:rPr lang="fa-IR" sz="2400" b="1" dirty="0" smtClean="0">
                <a:solidFill>
                  <a:schemeClr val="accent1">
                    <a:lumMod val="50000"/>
                  </a:schemeClr>
                </a:solidFill>
                <a:cs typeface="B Nazanin" pitchFamily="2" charset="-78"/>
              </a:rPr>
              <a:t> تمايل كمتر به تشكيل خانواده</a:t>
            </a:r>
          </a:p>
          <a:p>
            <a:pPr>
              <a:buFont typeface="Arial" pitchFamily="34" charset="0"/>
              <a:buChar char="•"/>
            </a:pPr>
            <a:r>
              <a:rPr lang="fa-IR" sz="2400" b="1" dirty="0" smtClean="0">
                <a:solidFill>
                  <a:schemeClr val="accent1">
                    <a:lumMod val="50000"/>
                  </a:schemeClr>
                </a:solidFill>
                <a:cs typeface="B Nazanin" pitchFamily="2" charset="-78"/>
              </a:rPr>
              <a:t> افزايش ناسازگاري‌هاي زوجين</a:t>
            </a:r>
          </a:p>
          <a:p>
            <a:pPr>
              <a:buFont typeface="Arial" pitchFamily="34" charset="0"/>
              <a:buChar char="•"/>
            </a:pPr>
            <a:r>
              <a:rPr lang="fa-IR" sz="2400" b="1" dirty="0" smtClean="0">
                <a:solidFill>
                  <a:schemeClr val="accent1">
                    <a:lumMod val="50000"/>
                  </a:schemeClr>
                </a:solidFill>
                <a:cs typeface="B Nazanin" pitchFamily="2" charset="-78"/>
              </a:rPr>
              <a:t> افزايش طلاق</a:t>
            </a:r>
          </a:p>
          <a:p>
            <a:pPr>
              <a:buFont typeface="Arial" pitchFamily="34" charset="0"/>
              <a:buChar char="•"/>
            </a:pPr>
            <a:r>
              <a:rPr lang="fa-IR" sz="2400" b="1" dirty="0" smtClean="0">
                <a:solidFill>
                  <a:schemeClr val="accent1">
                    <a:lumMod val="50000"/>
                  </a:schemeClr>
                </a:solidFill>
                <a:cs typeface="B Nazanin" pitchFamily="2" charset="-78"/>
              </a:rPr>
              <a:t> كاهش نرخ شيوع ازدواج</a:t>
            </a:r>
          </a:p>
          <a:p>
            <a:pPr>
              <a:buFont typeface="Arial" pitchFamily="34" charset="0"/>
              <a:buChar char="•"/>
            </a:pPr>
            <a:r>
              <a:rPr lang="fa-IR" sz="2400" b="1" dirty="0" smtClean="0">
                <a:solidFill>
                  <a:schemeClr val="accent1">
                    <a:lumMod val="50000"/>
                  </a:schemeClr>
                </a:solidFill>
                <a:cs typeface="B Nazanin" pitchFamily="2" charset="-78"/>
              </a:rPr>
              <a:t> افزايش نرخ تجرد قطعي</a:t>
            </a:r>
          </a:p>
          <a:p>
            <a:pPr>
              <a:buFont typeface="Arial" pitchFamily="34" charset="0"/>
              <a:buChar char="•"/>
            </a:pPr>
            <a:r>
              <a:rPr lang="fa-IR" sz="2400" b="1" dirty="0" smtClean="0">
                <a:solidFill>
                  <a:schemeClr val="accent1">
                    <a:lumMod val="50000"/>
                  </a:schemeClr>
                </a:solidFill>
                <a:cs typeface="B Nazanin" pitchFamily="2" charset="-78"/>
              </a:rPr>
              <a:t> تمايل كمتر براي داشتن فرزند</a:t>
            </a:r>
            <a:endParaRPr lang="fa-IR" sz="2400" b="1" dirty="0">
              <a:solidFill>
                <a:schemeClr val="accent1">
                  <a:lumMod val="50000"/>
                </a:schemeClr>
              </a:solidFill>
              <a:cs typeface="B Nazanin" pitchFamily="2" charset="-78"/>
            </a:endParaRPr>
          </a:p>
        </p:txBody>
      </p:sp>
      <p:sp>
        <p:nvSpPr>
          <p:cNvPr id="7" name="Striped Right Arrow 6"/>
          <p:cNvSpPr/>
          <p:nvPr/>
        </p:nvSpPr>
        <p:spPr>
          <a:xfrm rot="10800000">
            <a:off x="3500430" y="3286124"/>
            <a:ext cx="914400" cy="11430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lide Number Placeholder 7"/>
          <p:cNvSpPr>
            <a:spLocks noGrp="1"/>
          </p:cNvSpPr>
          <p:nvPr>
            <p:ph type="sldNum" sz="quarter" idx="12"/>
          </p:nvPr>
        </p:nvSpPr>
        <p:spPr/>
        <p:txBody>
          <a:bodyPr/>
          <a:lstStyle/>
          <a:p>
            <a:fld id="{185B2606-2A86-480C-B308-084DCADA9668}" type="slidenum">
              <a:rPr lang="fa-IR" smtClean="0"/>
              <a:pPr/>
              <a:t>8</a:t>
            </a:fld>
            <a:endParaRPr lang="fa-IR"/>
          </a:p>
        </p:txBody>
      </p:sp>
    </p:spTree>
    <p:extLst>
      <p:ext uri="{BB962C8B-B14F-4D97-AF65-F5344CB8AC3E}">
        <p14:creationId xmlns:p14="http://schemas.microsoft.com/office/powerpoint/2010/main" val="3044923346"/>
      </p:ext>
    </p:extLst>
  </p:cSld>
  <p:clrMapOvr>
    <a:masterClrMapping/>
  </p:clrMapOvr>
  <p:transition spd="slow">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3384376"/>
          </a:xfrm>
        </p:spPr>
        <p:txBody>
          <a:bodyPr>
            <a:normAutofit fontScale="77500" lnSpcReduction="20000"/>
          </a:bodyPr>
          <a:lstStyle/>
          <a:p>
            <a:pPr algn="just">
              <a:lnSpc>
                <a:spcPct val="150000"/>
              </a:lnSpc>
              <a:buNone/>
            </a:pPr>
            <a:r>
              <a:rPr lang="fa-IR" sz="33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مراحل پاياني گذار جمعيتي با افزايش تعداد جمعيت سالمند مواجه خواهند شد، و كاهش جمعيت در سنين مياني و جوانتر، بخش عظيمي از جمعيت هاي سالمند بدون پشتوانه خانوادگي و حمايت بين نسلي خواهند ماند.</a:t>
            </a:r>
          </a:p>
          <a:p>
            <a:pPr algn="just">
              <a:lnSpc>
                <a:spcPct val="150000"/>
              </a:lnSpc>
              <a:buNone/>
            </a:pPr>
            <a:r>
              <a:rPr lang="fa-IR" sz="33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اما اگر سطح باروري مطلوب باشد، نه تنها حمايت هاي بين نسلي خانوادگي تقويت خواهد شد، بلكه فشار اقتصادي كمتري بر بخش هاي تأمين اجتماعي، صندوق هاي بازنشستگي وارد خواهد آمد.</a:t>
            </a:r>
            <a:endParaRPr lang="en-US"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endParaRPr lang="fa-IR" dirty="0">
              <a:solidFill>
                <a:srgbClr val="003399"/>
              </a:solidFill>
              <a:cs typeface="B Titr" pitchFamily="2" charset="-78"/>
            </a:endParaRPr>
          </a:p>
        </p:txBody>
      </p:sp>
      <p:sp>
        <p:nvSpPr>
          <p:cNvPr id="4" name="Round Single Corner Rectangle 3"/>
          <p:cNvSpPr/>
          <p:nvPr/>
        </p:nvSpPr>
        <p:spPr>
          <a:xfrm>
            <a:off x="323528" y="4509120"/>
            <a:ext cx="8496944" cy="1944216"/>
          </a:xfrm>
          <a:prstGeom prst="round1Rect">
            <a:avLst/>
          </a:prstGeom>
          <a:solidFill>
            <a:schemeClr val="bg1"/>
          </a:solidFill>
          <a:ln>
            <a:noFill/>
          </a:ln>
          <a:effectLst>
            <a:softEdge rad="127000"/>
          </a:effectLst>
        </p:spPr>
        <p:style>
          <a:lnRef idx="2">
            <a:schemeClr val="accent6"/>
          </a:lnRef>
          <a:fillRef idx="1">
            <a:schemeClr val="lt1"/>
          </a:fillRef>
          <a:effectRef idx="0">
            <a:schemeClr val="accent6"/>
          </a:effectRef>
          <a:fontRef idx="minor">
            <a:schemeClr val="dk1"/>
          </a:fontRef>
        </p:style>
        <p:txBody>
          <a:bodyPr rtlCol="1" anchor="ctr"/>
          <a:lstStyle/>
          <a:p>
            <a:r>
              <a:rPr lang="fa-IR" sz="2800" b="1" dirty="0">
                <a:solidFill>
                  <a:srgbClr val="003399"/>
                </a:solidFill>
                <a:cs typeface="B Nazanin" pitchFamily="2" charset="-78"/>
              </a:rPr>
              <a:t>در گذار دوم جمعيتي: </a:t>
            </a:r>
          </a:p>
          <a:p>
            <a:pPr algn="just"/>
            <a:r>
              <a:rPr lang="fa-IR" sz="2800" b="1" dirty="0">
                <a:solidFill>
                  <a:srgbClr val="003399"/>
                </a:solidFill>
                <a:cs typeface="B Nazanin" pitchFamily="2" charset="-78"/>
              </a:rPr>
              <a:t>بهم خوردن توازن جمعيتي نسل ها از يك سو و از سوي ديگر تغييرات هنجارهاي فرهنگي و ترويج عقلانيت اقتصادي  مسئله شكاف نسلي را تشديد خواهد كرد</a:t>
            </a:r>
          </a:p>
        </p:txBody>
      </p:sp>
      <p:sp>
        <p:nvSpPr>
          <p:cNvPr id="5" name="Slide Number Placeholder 4"/>
          <p:cNvSpPr>
            <a:spLocks noGrp="1"/>
          </p:cNvSpPr>
          <p:nvPr>
            <p:ph type="sldNum" sz="quarter" idx="12"/>
          </p:nvPr>
        </p:nvSpPr>
        <p:spPr/>
        <p:txBody>
          <a:bodyPr/>
          <a:lstStyle/>
          <a:p>
            <a:fld id="{185B2606-2A86-480C-B308-084DCADA9668}" type="slidenum">
              <a:rPr lang="fa-IR" smtClean="0"/>
              <a:pPr/>
              <a:t>9</a:t>
            </a:fld>
            <a:endParaRPr lang="fa-IR"/>
          </a:p>
        </p:txBody>
      </p:sp>
      <p:sp>
        <p:nvSpPr>
          <p:cNvPr id="6" name="Title 1"/>
          <p:cNvSpPr txBox="1">
            <a:spLocks/>
          </p:cNvSpPr>
          <p:nvPr/>
        </p:nvSpPr>
        <p:spPr>
          <a:xfrm>
            <a:off x="840890" y="70494"/>
            <a:ext cx="7756263" cy="1054250"/>
          </a:xfrm>
          <a:prstGeom prst="rect">
            <a:avLst/>
          </a:prstGeom>
        </p:spPr>
        <p:txBody>
          <a:bodyPr vert="horz" lIns="91440" tIns="45720" rIns="91440" bIns="45720" rtlCol="0" anchor="ctr">
            <a:normAutofit fontScale="82500" lnSpcReduction="100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2) شكاف هاي نسلي در اثر بهم خوردن توازن جمعيت نسل ها</a:t>
            </a:r>
          </a:p>
        </p:txBody>
      </p:sp>
    </p:spTree>
    <p:extLst>
      <p:ext uri="{BB962C8B-B14F-4D97-AF65-F5344CB8AC3E}">
        <p14:creationId xmlns:p14="http://schemas.microsoft.com/office/powerpoint/2010/main" val="7871975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0.xml><?xml version="1.0" encoding="utf-8"?>
<a:theme xmlns:a="http://schemas.openxmlformats.org/drawingml/2006/main" name="1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1.xml><?xml version="1.0" encoding="utf-8"?>
<a:theme xmlns:a="http://schemas.openxmlformats.org/drawingml/2006/main" name="1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2.xml><?xml version="1.0" encoding="utf-8"?>
<a:theme xmlns:a="http://schemas.openxmlformats.org/drawingml/2006/main" name="14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3.xml><?xml version="1.0" encoding="utf-8"?>
<a:theme xmlns:a="http://schemas.openxmlformats.org/drawingml/2006/main" name="1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4.xml><?xml version="1.0" encoding="utf-8"?>
<a:theme xmlns:a="http://schemas.openxmlformats.org/drawingml/2006/main" name="1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5.xml><?xml version="1.0" encoding="utf-8"?>
<a:theme xmlns:a="http://schemas.openxmlformats.org/drawingml/2006/main" name="1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6.xml><?xml version="1.0" encoding="utf-8"?>
<a:theme xmlns:a="http://schemas.openxmlformats.org/drawingml/2006/main" name="1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7.xml><?xml version="1.0" encoding="utf-8"?>
<a:theme xmlns:a="http://schemas.openxmlformats.org/drawingml/2006/main" name="1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8.xml><?xml version="1.0" encoding="utf-8"?>
<a:theme xmlns:a="http://schemas.openxmlformats.org/drawingml/2006/main" name="2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9.xml><?xml version="1.0" encoding="utf-8"?>
<a:theme xmlns:a="http://schemas.openxmlformats.org/drawingml/2006/main" name="2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0.xml><?xml version="1.0" encoding="utf-8"?>
<a:theme xmlns:a="http://schemas.openxmlformats.org/drawingml/2006/main" name="2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1.xml><?xml version="1.0" encoding="utf-8"?>
<a:theme xmlns:a="http://schemas.openxmlformats.org/drawingml/2006/main" name="2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2.xml><?xml version="1.0" encoding="utf-8"?>
<a:theme xmlns:a="http://schemas.openxmlformats.org/drawingml/2006/main" name="2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3.xml><?xml version="1.0" encoding="utf-8"?>
<a:theme xmlns:a="http://schemas.openxmlformats.org/drawingml/2006/main" name="3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4.xml><?xml version="1.0" encoding="utf-8"?>
<a:theme xmlns:a="http://schemas.openxmlformats.org/drawingml/2006/main" name="3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5.xml><?xml version="1.0" encoding="utf-8"?>
<a:theme xmlns:a="http://schemas.openxmlformats.org/drawingml/2006/main" name="3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6.xml><?xml version="1.0" encoding="utf-8"?>
<a:theme xmlns:a="http://schemas.openxmlformats.org/drawingml/2006/main" name="3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7.xml><?xml version="1.0" encoding="utf-8"?>
<a:theme xmlns:a="http://schemas.openxmlformats.org/drawingml/2006/main" name="3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4.xml><?xml version="1.0" encoding="utf-8"?>
<a:theme xmlns:a="http://schemas.openxmlformats.org/drawingml/2006/main" name="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5.xml><?xml version="1.0" encoding="utf-8"?>
<a:theme xmlns:a="http://schemas.openxmlformats.org/drawingml/2006/main" name="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6.xml><?xml version="1.0" encoding="utf-8"?>
<a:theme xmlns:a="http://schemas.openxmlformats.org/drawingml/2006/main" name="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7.xml><?xml version="1.0" encoding="utf-8"?>
<a:theme xmlns:a="http://schemas.openxmlformats.org/drawingml/2006/main" name="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8.xml><?xml version="1.0" encoding="utf-8"?>
<a:theme xmlns:a="http://schemas.openxmlformats.org/drawingml/2006/main" name="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9.xml><?xml version="1.0" encoding="utf-8"?>
<a:theme xmlns:a="http://schemas.openxmlformats.org/drawingml/2006/main" name="11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9445</TotalTime>
  <Words>2778</Words>
  <Application>Microsoft Office PowerPoint</Application>
  <PresentationFormat>On-screen Show (4:3)</PresentationFormat>
  <Paragraphs>149</Paragraphs>
  <Slides>44</Slides>
  <Notes>6</Notes>
  <HiddenSlides>0</HiddenSlides>
  <MMClips>3</MMClips>
  <ScaleCrop>false</ScaleCrop>
  <HeadingPairs>
    <vt:vector size="4" baseType="variant">
      <vt:variant>
        <vt:lpstr>Theme</vt:lpstr>
      </vt:variant>
      <vt:variant>
        <vt:i4>27</vt:i4>
      </vt:variant>
      <vt:variant>
        <vt:lpstr>Slide Titles</vt:lpstr>
      </vt:variant>
      <vt:variant>
        <vt:i4>44</vt:i4>
      </vt:variant>
    </vt:vector>
  </HeadingPairs>
  <TitlesOfParts>
    <vt:vector size="71" baseType="lpstr">
      <vt:lpstr>Hardcover</vt:lpstr>
      <vt:lpstr>3_Hardcover</vt:lpstr>
      <vt:lpstr>4_Hardcover</vt:lpstr>
      <vt:lpstr>5_Hardcover</vt:lpstr>
      <vt:lpstr>6_Hardcover</vt:lpstr>
      <vt:lpstr>7_Hardcover</vt:lpstr>
      <vt:lpstr>8_Hardcover</vt:lpstr>
      <vt:lpstr>9_Hardcover</vt:lpstr>
      <vt:lpstr>11_Hardcover</vt:lpstr>
      <vt:lpstr>12_Hardcover</vt:lpstr>
      <vt:lpstr>13_Hardcover</vt:lpstr>
      <vt:lpstr>14_Hardcover</vt:lpstr>
      <vt:lpstr>15_Hardcover</vt:lpstr>
      <vt:lpstr>16_Hardcover</vt:lpstr>
      <vt:lpstr>17_Hardcover</vt:lpstr>
      <vt:lpstr>18_Hardcover</vt:lpstr>
      <vt:lpstr>19_Hardcover</vt:lpstr>
      <vt:lpstr>22_Hardcover</vt:lpstr>
      <vt:lpstr>23_Hardcover</vt:lpstr>
      <vt:lpstr>25_Hardcover</vt:lpstr>
      <vt:lpstr>26_Hardcover</vt:lpstr>
      <vt:lpstr>27_Hardcover</vt:lpstr>
      <vt:lpstr>32_Hardcover</vt:lpstr>
      <vt:lpstr>35_Hardcover</vt:lpstr>
      <vt:lpstr>36_Hardcover</vt:lpstr>
      <vt:lpstr>38_Hardcover</vt:lpstr>
      <vt:lpstr>39_Hardcover</vt:lpstr>
      <vt:lpstr>PowerPoint Presentation</vt:lpstr>
      <vt:lpstr>موسسه آموزشی وپژوهشی  امام خمینی (ره)  اداره  همایش ها و نشست ها ی علمی  با همکاری گروه روان شناسی 02532909099   hamayesh@iki.ac.ir</vt:lpstr>
      <vt:lpstr>چالش ها و عوامل    فرهنگی –اجتماعی  و سبک زندگی  موثر بر تغییرات جمعیتی</vt:lpstr>
      <vt:lpstr>PowerPoint Presentation</vt:lpstr>
      <vt:lpstr>PowerPoint Presentation</vt:lpstr>
      <vt:lpstr>چالش‌هاي فرهنگي–اجتماعي</vt:lpstr>
      <vt:lpstr>1) چالش های ساختاري خانواده</vt:lpstr>
      <vt:lpstr>چالش های ساختاري خانواده</vt:lpstr>
      <vt:lpstr>PowerPoint Presentation</vt:lpstr>
      <vt:lpstr>PowerPoint Presentation</vt:lpstr>
      <vt:lpstr>PowerPoint Presentation</vt:lpstr>
      <vt:lpstr>بررسی عوامل    فرهنگی – اجتماعی</vt:lpstr>
      <vt:lpstr>1. مکاتب و انديشه هاي فلسفي نوپديد :</vt:lpstr>
      <vt:lpstr>1.3 مارکسیسم :</vt:lpstr>
      <vt:lpstr>1.4 فردگرایی و لیبرالیسم :</vt:lpstr>
      <vt:lpstr>PowerPoint Presentation</vt:lpstr>
      <vt:lpstr>2. جنبش فمينيسم و انقلاب جنسي در غرب</vt:lpstr>
      <vt:lpstr>طبق آماري که ايالات متحده پيرامون آثار سوء تک حضانتي مادر برفرزندان ارائه مي دهد مي توان به تأثيرات اجتماعي اين نوع زندگي پي برد </vt:lpstr>
      <vt:lpstr>PowerPoint Presentation</vt:lpstr>
      <vt:lpstr>خانواده ايراني و وضعيت مادري</vt:lpstr>
      <vt:lpstr>PowerPoint Presentation</vt:lpstr>
      <vt:lpstr>2 . اشتغال زنان</vt:lpstr>
      <vt:lpstr>PowerPoint Presentation</vt:lpstr>
      <vt:lpstr> 3. افزايش طلاق</vt:lpstr>
      <vt:lpstr>با توجه به نمودار مشاهده میشود که با افزایش سن ازدواج جوانان، میزان طلاق هم به  طور مستقیم افزایش می یابد. </vt:lpstr>
      <vt:lpstr>PowerPoint Presentation</vt:lpstr>
      <vt:lpstr>PowerPoint Presentation</vt:lpstr>
      <vt:lpstr>4. افزايش سن ازدواج</vt:lpstr>
      <vt:lpstr>5. استقبال از زندگي مجردي</vt:lpstr>
      <vt:lpstr>6. سبک زندگی مصرفی</vt:lpstr>
      <vt:lpstr>PowerPoint Presentation</vt:lpstr>
      <vt:lpstr>این طور نیست که ...</vt:lpstr>
      <vt:lpstr>رابطه معکوس سطوح دینداری با سبک زندگی مصرفی :</vt:lpstr>
      <vt:lpstr>PowerPoint Presentation</vt:lpstr>
      <vt:lpstr>PowerPoint Presentation</vt:lpstr>
      <vt:lpstr>مد و ارزشهای دینی :</vt:lpstr>
      <vt:lpstr>جامعه احساسی :</vt:lpstr>
      <vt:lpstr>یک نمونه :</vt:lpstr>
      <vt:lpstr>چگونه بين فرزندداري و مشغله هاي علمي  و اجتماعي جمع مي کنيد؟</vt:lpstr>
      <vt:lpstr>Mitt romney</vt:lpstr>
      <vt:lpstr>PowerPoint Presentation</vt:lpstr>
      <vt:lpstr>PowerPoint Presentation</vt:lpstr>
      <vt:lpstr>یک خاطره ماندگار...</vt:lpstr>
      <vt:lpstr>از توجه شما سپاسگزارم </vt:lpstr>
    </vt:vector>
  </TitlesOfParts>
  <Company>NPSoft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Atefeh</dc:creator>
  <cp:lastModifiedBy>621940</cp:lastModifiedBy>
  <cp:revision>239</cp:revision>
  <dcterms:created xsi:type="dcterms:W3CDTF">2014-05-16T09:49:59Z</dcterms:created>
  <dcterms:modified xsi:type="dcterms:W3CDTF">2014-10-18T04:53:48Z</dcterms:modified>
</cp:coreProperties>
</file>