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5" r:id="rId2"/>
  </p:sldMasterIdLst>
  <p:notesMasterIdLst>
    <p:notesMasterId r:id="rId39"/>
  </p:notesMasterIdLst>
  <p:sldIdLst>
    <p:sldId id="311" r:id="rId3"/>
    <p:sldId id="295" r:id="rId4"/>
    <p:sldId id="310" r:id="rId5"/>
    <p:sldId id="283" r:id="rId6"/>
    <p:sldId id="284" r:id="rId7"/>
    <p:sldId id="285" r:id="rId8"/>
    <p:sldId id="286" r:id="rId9"/>
    <p:sldId id="287" r:id="rId10"/>
    <p:sldId id="288" r:id="rId11"/>
    <p:sldId id="289" r:id="rId12"/>
    <p:sldId id="290" r:id="rId13"/>
    <p:sldId id="291" r:id="rId14"/>
    <p:sldId id="292" r:id="rId15"/>
    <p:sldId id="293" r:id="rId16"/>
    <p:sldId id="294" r:id="rId17"/>
    <p:sldId id="304" r:id="rId18"/>
    <p:sldId id="282" r:id="rId19"/>
    <p:sldId id="280" r:id="rId20"/>
    <p:sldId id="281" r:id="rId21"/>
    <p:sldId id="312" r:id="rId22"/>
    <p:sldId id="275" r:id="rId23"/>
    <p:sldId id="274" r:id="rId24"/>
    <p:sldId id="273" r:id="rId25"/>
    <p:sldId id="272" r:id="rId26"/>
    <p:sldId id="265" r:id="rId27"/>
    <p:sldId id="305" r:id="rId28"/>
    <p:sldId id="307" r:id="rId29"/>
    <p:sldId id="299" r:id="rId30"/>
    <p:sldId id="300" r:id="rId31"/>
    <p:sldId id="308" r:id="rId32"/>
    <p:sldId id="258" r:id="rId33"/>
    <p:sldId id="260" r:id="rId34"/>
    <p:sldId id="261" r:id="rId35"/>
    <p:sldId id="263" r:id="rId36"/>
    <p:sldId id="264" r:id="rId37"/>
    <p:sldId id="303"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318"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68A403-BBC0-4AED-99DE-AD5236D53355}" type="datetimeFigureOut">
              <a:rPr lang="en-US" smtClean="0"/>
              <a:t>10/17/2014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654921-57DD-439F-A358-7A5C093C012F}" type="slidenum">
              <a:rPr lang="en-US" smtClean="0"/>
              <a:t>‹#›</a:t>
            </a:fld>
            <a:endParaRPr lang="en-US"/>
          </a:p>
        </p:txBody>
      </p:sp>
    </p:spTree>
    <p:extLst>
      <p:ext uri="{BB962C8B-B14F-4D97-AF65-F5344CB8AC3E}">
        <p14:creationId xmlns:p14="http://schemas.microsoft.com/office/powerpoint/2010/main" val="39042168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DC0DB4A8-2069-44C1-BEB2-222A4E84CEF2}" type="slidenum">
              <a:rPr lang="fa-IR" smtClean="0">
                <a:solidFill>
                  <a:prstClr val="black"/>
                </a:solidFill>
              </a:rPr>
              <a:pPr/>
              <a:t>2</a:t>
            </a:fld>
            <a:endParaRPr lang="fa-IR">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آدرس منبع:</a:t>
            </a:r>
            <a:r>
              <a:rPr lang="en-US" dirty="0" smtClean="0"/>
              <a:t>http://www.mashreghnews.ir/fa/news</a:t>
            </a:r>
            <a:endParaRPr lang="en-US" dirty="0"/>
          </a:p>
        </p:txBody>
      </p:sp>
      <p:sp>
        <p:nvSpPr>
          <p:cNvPr id="4" name="Slide Number Placeholder 3"/>
          <p:cNvSpPr>
            <a:spLocks noGrp="1"/>
          </p:cNvSpPr>
          <p:nvPr>
            <p:ph type="sldNum" sz="quarter" idx="10"/>
          </p:nvPr>
        </p:nvSpPr>
        <p:spPr/>
        <p:txBody>
          <a:bodyPr/>
          <a:lstStyle/>
          <a:p>
            <a:fld id="{FA654921-57DD-439F-A358-7A5C093C012F}" type="slidenum">
              <a:rPr lang="en-US" smtClean="0"/>
              <a:t>10</a:t>
            </a:fld>
            <a:endParaRPr lang="en-US"/>
          </a:p>
        </p:txBody>
      </p:sp>
    </p:spTree>
    <p:extLst>
      <p:ext uri="{BB962C8B-B14F-4D97-AF65-F5344CB8AC3E}">
        <p14:creationId xmlns:p14="http://schemas.microsoft.com/office/powerpoint/2010/main" val="1213509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654921-57DD-439F-A358-7A5C093C012F}" type="slidenum">
              <a:rPr lang="en-US" smtClean="0"/>
              <a:t>21</a:t>
            </a:fld>
            <a:endParaRPr lang="en-US"/>
          </a:p>
        </p:txBody>
      </p:sp>
    </p:spTree>
    <p:extLst>
      <p:ext uri="{BB962C8B-B14F-4D97-AF65-F5344CB8AC3E}">
        <p14:creationId xmlns:p14="http://schemas.microsoft.com/office/powerpoint/2010/main" val="2267491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654921-57DD-439F-A358-7A5C093C012F}" type="slidenum">
              <a:rPr lang="en-US" smtClean="0"/>
              <a:t>22</a:t>
            </a:fld>
            <a:endParaRPr lang="en-US"/>
          </a:p>
        </p:txBody>
      </p:sp>
    </p:spTree>
    <p:extLst>
      <p:ext uri="{BB962C8B-B14F-4D97-AF65-F5344CB8AC3E}">
        <p14:creationId xmlns:p14="http://schemas.microsoft.com/office/powerpoint/2010/main" val="2267491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indent="0" fontAlgn="base">
              <a:buNone/>
            </a:pPr>
            <a:r>
              <a:rPr lang="fa-IR" sz="2900" b="1" dirty="0" smtClean="0"/>
              <a:t>1.زاد و ولد</a:t>
            </a:r>
          </a:p>
          <a:p>
            <a:pPr fontAlgn="base">
              <a:buFont typeface="Arial" pitchFamily="34" charset="0"/>
              <a:buChar char="•"/>
            </a:pPr>
            <a:r>
              <a:rPr lang="fa-IR" sz="2700" dirty="0" smtClean="0"/>
              <a:t>هدف از ازدواج در میان قوم یهود افزایش جمعیت است </a:t>
            </a:r>
          </a:p>
          <a:p>
            <a:pPr marL="365760" lvl="1" indent="0" fontAlgn="base">
              <a:buNone/>
            </a:pPr>
            <a:r>
              <a:rPr lang="fa-IR" sz="2100" dirty="0" smtClean="0"/>
              <a:t>بنابر عقیده مذهبی یهود، ازدواج باعث تسلسل بنی‌اسرائیل و مانع محو شدن آنها می‌شود. </a:t>
            </a:r>
          </a:p>
          <a:p>
            <a:pPr marL="365760" lvl="1" indent="0" fontAlgn="base">
              <a:buNone/>
            </a:pPr>
            <a:r>
              <a:rPr lang="fa-IR" sz="2100" dirty="0" smtClean="0"/>
              <a:t>در کتب مقدس یهود در فرمان موکد به آدم و حوا نقل شده است که«مفید باش، تولیدمثل کن و زمین را پرکن…» </a:t>
            </a:r>
          </a:p>
          <a:p>
            <a:pPr marL="365760" lvl="1" indent="0" fontAlgn="base">
              <a:buNone/>
            </a:pPr>
            <a:r>
              <a:rPr lang="fa-IR" sz="2100" dirty="0" smtClean="0"/>
              <a:t>این دین، تولید مثل و تجدید نسل را در قالب فرامین مذهبی مورد تاکید قرار داده است.</a:t>
            </a:r>
          </a:p>
          <a:p>
            <a:pPr marL="365760" lvl="1" indent="0" fontAlgn="base">
              <a:buNone/>
            </a:pPr>
            <a:r>
              <a:rPr lang="fa-IR" sz="2100" dirty="0" smtClean="0"/>
              <a:t>تاهل برای ازدیاد قوم بنی‌اسرائیل عامل مهمی تلقی می‌گردد و پذیرش آن بر هر یهودی واجب است. </a:t>
            </a:r>
          </a:p>
          <a:p>
            <a:pPr fontAlgn="base">
              <a:buFont typeface="Arial" pitchFamily="34" charset="0"/>
              <a:buChar char="•"/>
            </a:pPr>
            <a:endParaRPr lang="fa-IR" sz="2700" dirty="0" smtClean="0"/>
          </a:p>
          <a:p>
            <a:pPr fontAlgn="base">
              <a:buFont typeface="Arial" pitchFamily="34" charset="0"/>
              <a:buChar char="•"/>
            </a:pPr>
            <a:r>
              <a:rPr lang="fa-IR" sz="2700" dirty="0" smtClean="0"/>
              <a:t>عوامل کنترل جمعیت در تورات صراحتا منع شده است</a:t>
            </a:r>
          </a:p>
          <a:p>
            <a:pPr marL="365760" lvl="1" indent="0" fontAlgn="base">
              <a:buNone/>
            </a:pPr>
            <a:r>
              <a:rPr lang="fa-IR" sz="2100" dirty="0" smtClean="0"/>
              <a:t>در تورات سقط جنین هم‌ردیف با قتل دانسته شده و برای آن مجازات‌هایی را تعیین کرده‌اند.</a:t>
            </a:r>
          </a:p>
          <a:p>
            <a:pPr marL="365760" lvl="1" indent="0" fontAlgn="base">
              <a:buNone/>
            </a:pPr>
            <a:r>
              <a:rPr lang="fa-IR" sz="2100" dirty="0" smtClean="0"/>
              <a:t>ازدواج نکردن و نیز با وجود استطاعت مالی و جسمی بچه‌دار نشدن در مرام یهود، گناه شمرده می‌شود.</a:t>
            </a:r>
          </a:p>
          <a:p>
            <a:pPr fontAlgn="base">
              <a:buFont typeface="Arial" pitchFamily="34" charset="0"/>
              <a:buChar char="•"/>
            </a:pPr>
            <a:endParaRPr lang="fa-IR" sz="2700" dirty="0" smtClean="0"/>
          </a:p>
          <a:p>
            <a:pPr fontAlgn="base">
              <a:buFont typeface="Arial" pitchFamily="34" charset="0"/>
              <a:buChar char="•"/>
            </a:pPr>
            <a:r>
              <a:rPr lang="fa-IR" sz="2700" dirty="0" smtClean="0"/>
              <a:t>شورای افزایش جمعیت اسرائیل با همکاری کابینه رژیم صهیونستی که سال 1246 شمسی تاسیس شد،  برای تشویق زنان اسرائیلی به زایش بیشتر، کمک مالی چشمگیری را به آنان اختصاص داده‌است .</a:t>
            </a:r>
            <a:endParaRPr lang="en-US" sz="2700" dirty="0" smtClean="0"/>
          </a:p>
          <a:p>
            <a:pPr fontAlgn="base">
              <a:buFont typeface="Arial" pitchFamily="34" charset="0"/>
              <a:buChar char="•"/>
            </a:pPr>
            <a:r>
              <a:rPr lang="fa-IR" sz="2700" dirty="0" smtClean="0"/>
              <a:t>در مورد تعداد فرزندان مقرر شده که هر عائله حداقل باید چهار فرزند داشته باشد. </a:t>
            </a:r>
          </a:p>
          <a:p>
            <a:pPr fontAlgn="base">
              <a:buFont typeface="Arial" pitchFamily="34" charset="0"/>
              <a:buChar char="•"/>
            </a:pPr>
            <a:r>
              <a:rPr lang="fa-IR" sz="2700" dirty="0" smtClean="0"/>
              <a:t>میزان حق اولاد پرداختی به کارمندان زیاد است.</a:t>
            </a:r>
          </a:p>
          <a:p>
            <a:pPr fontAlgn="base">
              <a:buFont typeface="Arial" pitchFamily="34" charset="0"/>
              <a:buChar char="•"/>
            </a:pPr>
            <a:r>
              <a:rPr lang="fa-IR" sz="2700" dirty="0" smtClean="0"/>
              <a:t> بچه زیاد موجب کاهش انواع و اقسام مالیات‌ها می‌شود.</a:t>
            </a:r>
          </a:p>
          <a:p>
            <a:pPr fontAlgn="base">
              <a:buFont typeface="Arial" pitchFamily="34" charset="0"/>
              <a:buChar char="•"/>
            </a:pPr>
            <a:r>
              <a:rPr lang="fa-IR" sz="2700" dirty="0" smtClean="0"/>
              <a:t>کارمندان بازنشسته که دارای فرزند بیشتری هستند، حقوق بازنشستگی بیشتری دریافت می‌کنند. </a:t>
            </a:r>
          </a:p>
          <a:p>
            <a:pPr fontAlgn="base">
              <a:buFont typeface="Arial" pitchFamily="34" charset="0"/>
              <a:buChar char="•"/>
            </a:pPr>
            <a:r>
              <a:rPr lang="fa-IR" sz="2700" dirty="0" smtClean="0"/>
              <a:t>نظریه‌پردازان صهیونیستی همواره به نقش موثر و سازنده زنان متدین یهودی در تقویت رژیم اشغالگر قدس اشاره می‌کنند، این عده معتقدند زنانی برای اسرائیل مفیدترند که صاحب هشت فرزند باشند.</a:t>
            </a:r>
          </a:p>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27</a:t>
            </a:fld>
            <a:endParaRPr lang="en-US" dirty="0"/>
          </a:p>
        </p:txBody>
      </p:sp>
    </p:spTree>
    <p:extLst>
      <p:ext uri="{BB962C8B-B14F-4D97-AF65-F5344CB8AC3E}">
        <p14:creationId xmlns:p14="http://schemas.microsoft.com/office/powerpoint/2010/main" val="651088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themeOverride" Target="../theme/themeOverride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10/17/2014</a:t>
            </a:fld>
            <a:endParaRPr lang="en-US">
              <a:solidFill>
                <a:prstClr val="white">
                  <a:shade val="50000"/>
                </a:prstClr>
              </a:solidFill>
            </a:endParaRPr>
          </a:p>
        </p:txBody>
      </p:sp>
      <p:sp>
        <p:nvSpPr>
          <p:cNvPr id="17" name="Footer Placeholder 16"/>
          <p:cNvSpPr>
            <a:spLocks noGrp="1"/>
          </p:cNvSpPr>
          <p:nvPr>
            <p:ph type="ftr" sz="quarter" idx="11"/>
          </p:nvPr>
        </p:nvSpPr>
        <p:spPr/>
        <p:txBody>
          <a:bodyPr/>
          <a:lstStyle/>
          <a:p>
            <a:endParaRPr lang="en-US">
              <a:solidFill>
                <a:prstClr val="white">
                  <a:shade val="50000"/>
                </a:prstClr>
              </a:solidFill>
            </a:endParaRPr>
          </a:p>
        </p:txBody>
      </p:sp>
      <p:sp>
        <p:nvSpPr>
          <p:cNvPr id="29" name="Slide Number Placeholder 28"/>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extLst>
      <p:ext uri="{BB962C8B-B14F-4D97-AF65-F5344CB8AC3E}">
        <p14:creationId xmlns:p14="http://schemas.microsoft.com/office/powerpoint/2010/main" val="3549147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10/17/2014</a:t>
            </a:fld>
            <a:endParaRPr lang="en-US">
              <a:solidFill>
                <a:prstClr val="white">
                  <a:shade val="50000"/>
                </a:prstClr>
              </a:solidFill>
            </a:endParaRPr>
          </a:p>
        </p:txBody>
      </p:sp>
      <p:sp>
        <p:nvSpPr>
          <p:cNvPr id="5" name="Footer Placeholder 4"/>
          <p:cNvSpPr>
            <a:spLocks noGrp="1"/>
          </p:cNvSpPr>
          <p:nvPr>
            <p:ph type="ftr" sz="quarter" idx="11"/>
          </p:nvPr>
        </p:nvSpPr>
        <p:spPr/>
        <p:txBody>
          <a:bodyPr/>
          <a:lstStyle/>
          <a:p>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2393820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10/17/2014</a:t>
            </a:fld>
            <a:endParaRPr lang="en-US">
              <a:solidFill>
                <a:prstClr val="white">
                  <a:shade val="50000"/>
                </a:prstClr>
              </a:solidFill>
            </a:endParaRPr>
          </a:p>
        </p:txBody>
      </p:sp>
      <p:sp>
        <p:nvSpPr>
          <p:cNvPr id="5" name="Footer Placeholder 4"/>
          <p:cNvSpPr>
            <a:spLocks noGrp="1"/>
          </p:cNvSpPr>
          <p:nvPr>
            <p:ph type="ftr" sz="quarter" idx="11"/>
          </p:nvPr>
        </p:nvSpPr>
        <p:spPr/>
        <p:txBody>
          <a:bodyPr/>
          <a:lstStyle/>
          <a:p>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30988140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black"/>
                </a:solidFill>
                <a:cs typeface="Arial" pitchFamily="34" charset="0"/>
              </a:endParaRPr>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black"/>
                </a:solidFill>
                <a:cs typeface="Arial" pitchFamily="34"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fld id="{476FB1DA-8394-44D5-9E6C-971E7BBB8E7F}" type="datetimeFigureOut">
              <a:rPr lang="fa-IR"/>
              <a:pPr>
                <a:defRPr/>
              </a:pPr>
              <a:t>12/23/1435</a:t>
            </a:fld>
            <a:endParaRPr lang="fa-IR"/>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fa-IR">
              <a:solidFill>
                <a:srgbClr val="2DA2BF">
                  <a:tint val="20000"/>
                </a:srgbClr>
              </a:solidFill>
            </a:endParaRPr>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7FEF2A0C-DB6C-4AE7-8C55-C09AAB24764E}" type="slidenum">
              <a:rPr lang="fa-IR"/>
              <a:pPr>
                <a:defRPr/>
              </a:pPr>
              <a:t>‹#›</a:t>
            </a:fld>
            <a:endParaRPr lang="fa-IR"/>
          </a:p>
        </p:txBody>
      </p:sp>
    </p:spTree>
    <p:extLst>
      <p:ext uri="{BB962C8B-B14F-4D97-AF65-F5344CB8AC3E}">
        <p14:creationId xmlns:p14="http://schemas.microsoft.com/office/powerpoint/2010/main" val="26981791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45CC9874-2D1D-40AB-AAD2-1FD5E867CCD1}" type="datetimeFigureOut">
              <a:rPr lang="fa-IR">
                <a:solidFill>
                  <a:prstClr val="black"/>
                </a:solidFill>
              </a:rPr>
              <a:pPr>
                <a:defRPr/>
              </a:pPr>
              <a:t>12/23/1435</a:t>
            </a:fld>
            <a:endParaRPr lang="fa-IR">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fa-IR">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A8A80AC7-B865-4C5C-B325-81E3179EAA26}"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7813793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69A7AB9F-AB67-4AA0-90DB-3BCED8B29F8B}" type="datetimeFigureOut">
              <a:rPr lang="fa-IR">
                <a:solidFill>
                  <a:prstClr val="white"/>
                </a:solidFill>
              </a:rPr>
              <a:pPr>
                <a:defRPr/>
              </a:pPr>
              <a:t>12/23/1435</a:t>
            </a:fld>
            <a:endParaRPr lang="fa-IR">
              <a:solidFill>
                <a:prstClr val="white"/>
              </a:solidFill>
            </a:endParaRPr>
          </a:p>
        </p:txBody>
      </p:sp>
      <p:sp>
        <p:nvSpPr>
          <p:cNvPr id="7" name="Footer Placeholder 4"/>
          <p:cNvSpPr>
            <a:spLocks noGrp="1"/>
          </p:cNvSpPr>
          <p:nvPr>
            <p:ph type="ftr" sz="quarter" idx="11"/>
          </p:nvPr>
        </p:nvSpPr>
        <p:spPr/>
        <p:txBody>
          <a:bodyPr/>
          <a:lstStyle>
            <a:lvl1pPr>
              <a:defRPr/>
            </a:lvl1pPr>
            <a:extLst/>
          </a:lstStyle>
          <a:p>
            <a:pPr>
              <a:defRPr/>
            </a:pPr>
            <a:endParaRPr lang="fa-IR">
              <a:solidFill>
                <a:prstClr val="white"/>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73ADE7A9-B989-4F93-BF2F-D866A881657B}"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2599515990"/>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5A1F2B32-7D0F-46B3-BA6B-DAE4C681D949}" type="datetimeFigureOut">
              <a:rPr lang="fa-IR">
                <a:solidFill>
                  <a:prstClr val="white"/>
                </a:solidFill>
              </a:rPr>
              <a:pPr>
                <a:defRPr/>
              </a:pPr>
              <a:t>12/23/1435</a:t>
            </a:fld>
            <a:endParaRPr lang="fa-IR">
              <a:solidFill>
                <a:prstClr val="white"/>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fa-IR">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6C36FD9D-07D4-4E66-92AE-4334DDDAD932}"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1887981477"/>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AE6A1115-6D7D-49DB-B1B0-E6AA56F7A665}" type="datetimeFigureOut">
              <a:rPr lang="fa-IR">
                <a:solidFill>
                  <a:prstClr val="black"/>
                </a:solidFill>
              </a:rPr>
              <a:pPr>
                <a:defRPr/>
              </a:pPr>
              <a:t>12/23/1435</a:t>
            </a:fld>
            <a:endParaRPr lang="fa-IR">
              <a:solidFill>
                <a:prstClr val="black"/>
              </a:solidFill>
            </a:endParaRPr>
          </a:p>
        </p:txBody>
      </p:sp>
      <p:sp>
        <p:nvSpPr>
          <p:cNvPr id="8" name="Footer Placeholder 7"/>
          <p:cNvSpPr>
            <a:spLocks noGrp="1"/>
          </p:cNvSpPr>
          <p:nvPr>
            <p:ph type="ftr" sz="quarter" idx="11"/>
          </p:nvPr>
        </p:nvSpPr>
        <p:spPr/>
        <p:txBody>
          <a:bodyPr/>
          <a:lstStyle>
            <a:lvl1pPr>
              <a:defRPr/>
            </a:lvl1pPr>
            <a:extLst/>
          </a:lstStyle>
          <a:p>
            <a:pPr>
              <a:defRPr/>
            </a:pPr>
            <a:endParaRPr lang="fa-IR">
              <a:solidFill>
                <a:prstClr val="black"/>
              </a:solidFill>
            </a:endParaRPr>
          </a:p>
        </p:txBody>
      </p:sp>
      <p:sp>
        <p:nvSpPr>
          <p:cNvPr id="9" name="Slide Number Placeholder 8"/>
          <p:cNvSpPr>
            <a:spLocks noGrp="1"/>
          </p:cNvSpPr>
          <p:nvPr>
            <p:ph type="sldNum" sz="quarter" idx="12"/>
          </p:nvPr>
        </p:nvSpPr>
        <p:spPr/>
        <p:txBody>
          <a:bodyPr/>
          <a:lstStyle>
            <a:lvl1pPr>
              <a:defRPr/>
            </a:lvl1pPr>
            <a:extLst/>
          </a:lstStyle>
          <a:p>
            <a:pPr>
              <a:defRPr/>
            </a:pPr>
            <a:fld id="{7B89EDBB-88B8-4438-B91C-FB748D752FD9}"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1858666431"/>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C8890612-F156-42FE-AB25-61699FBBC097}" type="datetimeFigureOut">
              <a:rPr lang="fa-IR">
                <a:solidFill>
                  <a:prstClr val="white"/>
                </a:solidFill>
              </a:rPr>
              <a:pPr>
                <a:defRPr/>
              </a:pPr>
              <a:t>12/23/1435</a:t>
            </a:fld>
            <a:endParaRPr lang="fa-IR">
              <a:solidFill>
                <a:prstClr val="white"/>
              </a:solidFill>
            </a:endParaRPr>
          </a:p>
        </p:txBody>
      </p:sp>
      <p:sp>
        <p:nvSpPr>
          <p:cNvPr id="4" name="Footer Placeholder 3"/>
          <p:cNvSpPr>
            <a:spLocks noGrp="1"/>
          </p:cNvSpPr>
          <p:nvPr>
            <p:ph type="ftr" sz="quarter" idx="11"/>
          </p:nvPr>
        </p:nvSpPr>
        <p:spPr/>
        <p:txBody>
          <a:bodyPr/>
          <a:lstStyle>
            <a:lvl1pPr>
              <a:defRPr/>
            </a:lvl1pPr>
            <a:extLst/>
          </a:lstStyle>
          <a:p>
            <a:pPr>
              <a:defRPr/>
            </a:pPr>
            <a:endParaRPr lang="fa-IR">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A311FF7B-1915-429A-9C2D-5C27DA99D8E6}"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3153135733"/>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CEB0FF7C-E7FF-461D-9EFD-75A4D564DA3B}" type="datetimeFigureOut">
              <a:rPr lang="fa-IR">
                <a:solidFill>
                  <a:prstClr val="black"/>
                </a:solidFill>
              </a:rPr>
              <a:pPr>
                <a:defRPr/>
              </a:pPr>
              <a:t>12/23/1435</a:t>
            </a:fld>
            <a:endParaRPr lang="fa-IR">
              <a:solidFill>
                <a:prstClr val="black"/>
              </a:solidFill>
            </a:endParaRPr>
          </a:p>
        </p:txBody>
      </p:sp>
      <p:sp>
        <p:nvSpPr>
          <p:cNvPr id="3" name="Footer Placeholder 21"/>
          <p:cNvSpPr>
            <a:spLocks noGrp="1"/>
          </p:cNvSpPr>
          <p:nvPr>
            <p:ph type="ftr" sz="quarter" idx="11"/>
          </p:nvPr>
        </p:nvSpPr>
        <p:spPr/>
        <p:txBody>
          <a:bodyPr/>
          <a:lstStyle>
            <a:lvl1pPr>
              <a:defRPr/>
            </a:lvl1pPr>
          </a:lstStyle>
          <a:p>
            <a:pPr>
              <a:defRPr/>
            </a:pPr>
            <a:endParaRPr lang="fa-IR">
              <a:solidFill>
                <a:prstClr val="black"/>
              </a:solidFill>
            </a:endParaRPr>
          </a:p>
        </p:txBody>
      </p:sp>
      <p:sp>
        <p:nvSpPr>
          <p:cNvPr id="4" name="Slide Number Placeholder 17"/>
          <p:cNvSpPr>
            <a:spLocks noGrp="1"/>
          </p:cNvSpPr>
          <p:nvPr>
            <p:ph type="sldNum" sz="quarter" idx="12"/>
          </p:nvPr>
        </p:nvSpPr>
        <p:spPr/>
        <p:txBody>
          <a:bodyPr/>
          <a:lstStyle>
            <a:lvl1pPr>
              <a:defRPr/>
            </a:lvl1pPr>
          </a:lstStyle>
          <a:p>
            <a:pPr>
              <a:defRPr/>
            </a:pPr>
            <a:fld id="{A794BF35-6A95-4A68-A765-4B3B49F9DA6D}"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4300031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0618A8C0-1B7A-4460-BDBC-9B8128A5F1DB}" type="datetimeFigureOut">
              <a:rPr lang="fa-IR">
                <a:solidFill>
                  <a:prstClr val="black"/>
                </a:solidFill>
              </a:rPr>
              <a:pPr>
                <a:defRPr/>
              </a:pPr>
              <a:t>12/23/1435</a:t>
            </a:fld>
            <a:endParaRPr lang="fa-IR">
              <a:solidFill>
                <a:prstClr val="black"/>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fa-IR">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1EFBA279-067B-4F95-9699-EE6A28D8D692}"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414523173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10/17/2014</a:t>
            </a:fld>
            <a:endParaRPr lang="en-US">
              <a:solidFill>
                <a:prstClr val="white">
                  <a:shade val="50000"/>
                </a:prstClr>
              </a:solidFill>
            </a:endParaRPr>
          </a:p>
        </p:txBody>
      </p:sp>
      <p:sp>
        <p:nvSpPr>
          <p:cNvPr id="5" name="Footer Placeholder 4"/>
          <p:cNvSpPr>
            <a:spLocks noGrp="1"/>
          </p:cNvSpPr>
          <p:nvPr>
            <p:ph type="ftr" sz="quarter" idx="11"/>
          </p:nvPr>
        </p:nvSpPr>
        <p:spPr/>
        <p:txBody>
          <a:bodyPr/>
          <a:lstStyle/>
          <a:p>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27840233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white"/>
              </a:solidFill>
              <a:cs typeface="Arial" pitchFamily="34" charset="0"/>
            </a:endParaRPr>
          </a:p>
        </p:txBody>
      </p:sp>
      <p:sp>
        <p:nvSpPr>
          <p:cNvPr id="6" name="Freeform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white"/>
              </a:solidFill>
              <a:cs typeface="Arial" pitchFamily="34" charset="0"/>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795FFD41-72EC-40BA-9022-3D8F9931ECEB}" type="datetimeFigureOut">
              <a:rPr lang="fa-IR">
                <a:solidFill>
                  <a:prstClr val="white"/>
                </a:solidFill>
              </a:rPr>
              <a:pPr>
                <a:defRPr/>
              </a:pPr>
              <a:t>12/23/1435</a:t>
            </a:fld>
            <a:endParaRPr lang="fa-IR">
              <a:solidFill>
                <a:prstClr val="white"/>
              </a:solidFill>
            </a:endParaRPr>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fa-IR">
              <a:solidFill>
                <a:prstClr val="white"/>
              </a:solidFill>
            </a:endParaRP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A53ED4E0-32AF-4CE9-95CA-1997BDEDD1B6}"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3551556933"/>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65AF605F-4836-4B3F-BCE3-1626AB0C05C0}" type="datetimeFigureOut">
              <a:rPr lang="fa-IR">
                <a:solidFill>
                  <a:prstClr val="black"/>
                </a:solidFill>
              </a:rPr>
              <a:pPr>
                <a:defRPr/>
              </a:pPr>
              <a:t>12/23/1435</a:t>
            </a:fld>
            <a:endParaRPr lang="fa-IR">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fa-IR">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3E5A5C0F-EA43-4C36-A5AC-D9D7C3F55D8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9030156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CE051107-6039-490B-A886-B8720067C81B}" type="datetimeFigureOut">
              <a:rPr lang="fa-IR">
                <a:solidFill>
                  <a:prstClr val="black"/>
                </a:solidFill>
              </a:rPr>
              <a:pPr>
                <a:defRPr/>
              </a:pPr>
              <a:t>12/23/1435</a:t>
            </a:fld>
            <a:endParaRPr lang="fa-IR">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fa-IR">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84780DF0-461B-4584-A690-94F933001382}"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073385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10/17/2014</a:t>
            </a:fld>
            <a:endParaRPr lang="en-US">
              <a:solidFill>
                <a:prstClr val="white">
                  <a:shade val="50000"/>
                </a:prstClr>
              </a:solidFill>
            </a:endParaRPr>
          </a:p>
        </p:txBody>
      </p:sp>
      <p:sp>
        <p:nvSpPr>
          <p:cNvPr id="5" name="Footer Placeholder 4"/>
          <p:cNvSpPr>
            <a:spLocks noGrp="1"/>
          </p:cNvSpPr>
          <p:nvPr>
            <p:ph type="ftr" sz="quarter" idx="11"/>
          </p:nvPr>
        </p:nvSpPr>
        <p:spPr/>
        <p:txBody>
          <a:bodyPr/>
          <a:lstStyle/>
          <a:p>
            <a:endParaRPr lang="en-US">
              <a:solidFill>
                <a:prstClr val="white">
                  <a:shade val="50000"/>
                </a:prstClr>
              </a:solidFill>
            </a:endParaRPr>
          </a:p>
        </p:txBody>
      </p:sp>
      <p:sp>
        <p:nvSpPr>
          <p:cNvPr id="6" name="Slide Number Placeholder 5"/>
          <p:cNvSpPr>
            <a:spLocks noGrp="1"/>
          </p:cNvSpPr>
          <p:nvPr>
            <p:ph type="sldNum" sz="quarter" idx="12"/>
          </p:nvPr>
        </p:nvSpPr>
        <p:spPr>
          <a:xfrm>
            <a:off x="7924800" y="6416675"/>
            <a:ext cx="762000" cy="365125"/>
          </a:xfrm>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32788019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10/17/2014</a:t>
            </a:fld>
            <a:endParaRPr lang="en-US">
              <a:solidFill>
                <a:prstClr val="white">
                  <a:shade val="50000"/>
                </a:prstClr>
              </a:solidFill>
            </a:endParaRPr>
          </a:p>
        </p:txBody>
      </p:sp>
      <p:sp>
        <p:nvSpPr>
          <p:cNvPr id="6" name="Footer Placeholder 5"/>
          <p:cNvSpPr>
            <a:spLocks noGrp="1"/>
          </p:cNvSpPr>
          <p:nvPr>
            <p:ph type="ftr" sz="quarter" idx="11"/>
          </p:nvPr>
        </p:nvSpPr>
        <p:spPr/>
        <p:txBody>
          <a:bodyPr/>
          <a:lstStyle/>
          <a:p>
            <a:endParaRPr lang="en-US">
              <a:solidFill>
                <a:prstClr val="white">
                  <a:shade val="50000"/>
                </a:prstClr>
              </a:solidFill>
            </a:endParaRPr>
          </a:p>
        </p:txBody>
      </p:sp>
      <p:sp>
        <p:nvSpPr>
          <p:cNvPr id="7" name="Slide Number Placeholder 6"/>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1921205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10/17/2014</a:t>
            </a:fld>
            <a:endParaRPr lang="en-US">
              <a:solidFill>
                <a:prstClr val="white">
                  <a:shade val="50000"/>
                </a:prstClr>
              </a:solidFill>
            </a:endParaRPr>
          </a:p>
        </p:txBody>
      </p:sp>
      <p:sp>
        <p:nvSpPr>
          <p:cNvPr id="8" name="Footer Placeholder 7"/>
          <p:cNvSpPr>
            <a:spLocks noGrp="1"/>
          </p:cNvSpPr>
          <p:nvPr>
            <p:ph type="ftr" sz="quarter" idx="11"/>
          </p:nvPr>
        </p:nvSpPr>
        <p:spPr/>
        <p:txBody>
          <a:bodyPr/>
          <a:lstStyle/>
          <a:p>
            <a:endParaRPr lang="en-US">
              <a:solidFill>
                <a:prstClr val="white">
                  <a:shade val="50000"/>
                </a:prstClr>
              </a:solidFill>
            </a:endParaRPr>
          </a:p>
        </p:txBody>
      </p:sp>
      <p:sp>
        <p:nvSpPr>
          <p:cNvPr id="9" name="Slide Number Placeholder 8"/>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3095335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10/17/2014</a:t>
            </a:fld>
            <a:endParaRPr lang="en-US">
              <a:solidFill>
                <a:prstClr val="white">
                  <a:shade val="50000"/>
                </a:prstClr>
              </a:solidFill>
            </a:endParaRPr>
          </a:p>
        </p:txBody>
      </p:sp>
      <p:sp>
        <p:nvSpPr>
          <p:cNvPr id="4" name="Footer Placeholder 3"/>
          <p:cNvSpPr>
            <a:spLocks noGrp="1"/>
          </p:cNvSpPr>
          <p:nvPr>
            <p:ph type="ftr" sz="quarter" idx="11"/>
          </p:nvPr>
        </p:nvSpPr>
        <p:spPr/>
        <p:txBody>
          <a:bodyPr/>
          <a:lstStyle/>
          <a:p>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2209097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10/17/2014</a:t>
            </a:fld>
            <a:endParaRPr lang="en-US">
              <a:solidFill>
                <a:prstClr val="white">
                  <a:shade val="50000"/>
                </a:prstClr>
              </a:solidFill>
            </a:endParaRPr>
          </a:p>
        </p:txBody>
      </p:sp>
      <p:sp>
        <p:nvSpPr>
          <p:cNvPr id="3" name="Footer Placeholder 2"/>
          <p:cNvSpPr>
            <a:spLocks noGrp="1"/>
          </p:cNvSpPr>
          <p:nvPr>
            <p:ph type="ftr" sz="quarter" idx="11"/>
          </p:nvPr>
        </p:nvSpPr>
        <p:spPr/>
        <p:txBody>
          <a:bodyPr/>
          <a:lstStyle/>
          <a:p>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32029723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10/17/2014</a:t>
            </a:fld>
            <a:endParaRPr lang="en-US">
              <a:solidFill>
                <a:prstClr val="white">
                  <a:shade val="50000"/>
                </a:prstClr>
              </a:solidFill>
            </a:endParaRPr>
          </a:p>
        </p:txBody>
      </p:sp>
      <p:sp>
        <p:nvSpPr>
          <p:cNvPr id="6" name="Footer Placeholder 5"/>
          <p:cNvSpPr>
            <a:spLocks noGrp="1"/>
          </p:cNvSpPr>
          <p:nvPr>
            <p:ph type="ftr" sz="quarter" idx="11"/>
          </p:nvPr>
        </p:nvSpPr>
        <p:spPr/>
        <p:txBody>
          <a:bodyPr/>
          <a:lstStyle/>
          <a:p>
            <a:endParaRPr lang="en-US">
              <a:solidFill>
                <a:prstClr val="white">
                  <a:shade val="50000"/>
                </a:prstClr>
              </a:solidFill>
            </a:endParaRPr>
          </a:p>
        </p:txBody>
      </p:sp>
      <p:sp>
        <p:nvSpPr>
          <p:cNvPr id="7" name="Slide Number Placeholder 6"/>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17658699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10/17/2014</a:t>
            </a:fld>
            <a:endParaRPr lang="en-US">
              <a:solidFill>
                <a:prstClr val="white">
                  <a:shade val="50000"/>
                </a:prstClr>
              </a:solidFill>
            </a:endParaRPr>
          </a:p>
        </p:txBody>
      </p:sp>
      <p:sp>
        <p:nvSpPr>
          <p:cNvPr id="6" name="Footer Placeholder 5"/>
          <p:cNvSpPr>
            <a:spLocks noGrp="1"/>
          </p:cNvSpPr>
          <p:nvPr>
            <p:ph type="ftr" sz="quarter" idx="11"/>
          </p:nvPr>
        </p:nvSpPr>
        <p:spPr/>
        <p:txBody>
          <a:bodyPr/>
          <a:lstStyle/>
          <a:p>
            <a:endParaRPr lang="en-US">
              <a:solidFill>
                <a:prstClr val="white">
                  <a:shade val="50000"/>
                </a:prstClr>
              </a:solidFill>
            </a:endParaRPr>
          </a:p>
        </p:txBody>
      </p:sp>
      <p:sp>
        <p:nvSpPr>
          <p:cNvPr id="7" name="Slide Number Placeholder 6"/>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3160858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F696D8CE-D3FE-4CCA-BFBE-34E44A199353}" type="datetimeFigureOut">
              <a:rPr lang="en-US" smtClean="0">
                <a:solidFill>
                  <a:prstClr val="white">
                    <a:shade val="50000"/>
                  </a:prstClr>
                </a:solidFill>
              </a:rPr>
              <a:pPr/>
              <a:t>10/17/2014</a:t>
            </a:fld>
            <a:endParaRPr lang="en-US">
              <a:solidFill>
                <a:prstClr val="white">
                  <a:shade val="50000"/>
                </a:prstClr>
              </a:solidFill>
            </a:endParaRPr>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solidFill>
                <a:prstClr val="white">
                  <a:shade val="50000"/>
                </a:prstClr>
              </a:solidFill>
            </a:endParaRPr>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2157810214"/>
      </p:ext>
    </p:extLst>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black"/>
              </a:solidFill>
              <a:cs typeface="Arial" pitchFamily="34" charset="0"/>
            </a:endParaRPr>
          </a:p>
        </p:txBody>
      </p:sp>
      <p:sp>
        <p:nvSpPr>
          <p:cNvPr id="12" name="Freeform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black"/>
              </a:solidFill>
              <a:cs typeface="Arial" pitchFamily="34" charset="0"/>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4105"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tx1"/>
                </a:solidFill>
                <a:latin typeface="+mn-lt"/>
                <a:cs typeface="+mn-cs"/>
              </a:defRPr>
            </a:lvl1pPr>
            <a:extLst/>
          </a:lstStyle>
          <a:p>
            <a:pPr>
              <a:defRPr/>
            </a:pPr>
            <a:fld id="{B5817869-411F-434E-8917-58DDE8B78A24}" type="datetimeFigureOut">
              <a:rPr lang="fa-IR">
                <a:solidFill>
                  <a:prstClr val="black"/>
                </a:solidFill>
              </a:rPr>
              <a:pPr>
                <a:defRPr/>
              </a:pPr>
              <a:t>12/23/1435</a:t>
            </a:fld>
            <a:endParaRPr lang="fa-IR">
              <a:solidFill>
                <a:prstClr val="black"/>
              </a:solidFill>
            </a:endParaRPr>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rtl="1"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fa-IR">
              <a:solidFill>
                <a:prstClr val="black"/>
              </a:solidFill>
            </a:endParaRP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schemeClr val="tx1"/>
                </a:solidFill>
                <a:latin typeface="+mn-lt"/>
                <a:cs typeface="+mn-cs"/>
              </a:defRPr>
            </a:lvl1pPr>
            <a:extLst/>
          </a:lstStyle>
          <a:p>
            <a:pPr>
              <a:defRPr/>
            </a:pPr>
            <a:fld id="{3FE5E571-AC94-45DF-9CEF-B48CD8AC703D}"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09317682"/>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1"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1" eaLnBrk="0" fontAlgn="base" hangingPunct="0">
        <a:spcBef>
          <a:spcPct val="0"/>
        </a:spcBef>
        <a:spcAft>
          <a:spcPct val="0"/>
        </a:spcAft>
        <a:defRPr sz="4100" b="1">
          <a:solidFill>
            <a:schemeClr val="tx2"/>
          </a:solidFill>
          <a:latin typeface="Lucida Sans Unicode" pitchFamily="34" charset="0"/>
          <a:cs typeface="Arial" charset="0"/>
        </a:defRPr>
      </a:lvl2pPr>
      <a:lvl3pPr algn="l" rtl="1" eaLnBrk="0" fontAlgn="base" hangingPunct="0">
        <a:spcBef>
          <a:spcPct val="0"/>
        </a:spcBef>
        <a:spcAft>
          <a:spcPct val="0"/>
        </a:spcAft>
        <a:defRPr sz="4100" b="1">
          <a:solidFill>
            <a:schemeClr val="tx2"/>
          </a:solidFill>
          <a:latin typeface="Lucida Sans Unicode" pitchFamily="34" charset="0"/>
          <a:cs typeface="Arial" charset="0"/>
        </a:defRPr>
      </a:lvl3pPr>
      <a:lvl4pPr algn="l" rtl="1" eaLnBrk="0" fontAlgn="base" hangingPunct="0">
        <a:spcBef>
          <a:spcPct val="0"/>
        </a:spcBef>
        <a:spcAft>
          <a:spcPct val="0"/>
        </a:spcAft>
        <a:defRPr sz="4100" b="1">
          <a:solidFill>
            <a:schemeClr val="tx2"/>
          </a:solidFill>
          <a:latin typeface="Lucida Sans Unicode" pitchFamily="34" charset="0"/>
          <a:cs typeface="Arial" charset="0"/>
        </a:defRPr>
      </a:lvl4pPr>
      <a:lvl5pPr algn="l" rtl="1" eaLnBrk="0" fontAlgn="base" hangingPunct="0">
        <a:spcBef>
          <a:spcPct val="0"/>
        </a:spcBef>
        <a:spcAft>
          <a:spcPct val="0"/>
        </a:spcAft>
        <a:defRPr sz="4100" b="1">
          <a:solidFill>
            <a:schemeClr val="tx2"/>
          </a:solidFill>
          <a:latin typeface="Lucida Sans Unicode" pitchFamily="34" charset="0"/>
          <a:cs typeface="Arial" charset="0"/>
        </a:defRPr>
      </a:lvl5pPr>
      <a:lvl6pPr marL="457200" algn="l" rtl="1" fontAlgn="base">
        <a:spcBef>
          <a:spcPct val="0"/>
        </a:spcBef>
        <a:spcAft>
          <a:spcPct val="0"/>
        </a:spcAft>
        <a:defRPr sz="4100" b="1">
          <a:solidFill>
            <a:schemeClr val="tx2"/>
          </a:solidFill>
          <a:latin typeface="Lucida Sans Unicode" pitchFamily="34" charset="0"/>
          <a:cs typeface="Arial" charset="0"/>
        </a:defRPr>
      </a:lvl6pPr>
      <a:lvl7pPr marL="914400" algn="l" rtl="1" fontAlgn="base">
        <a:spcBef>
          <a:spcPct val="0"/>
        </a:spcBef>
        <a:spcAft>
          <a:spcPct val="0"/>
        </a:spcAft>
        <a:defRPr sz="4100" b="1">
          <a:solidFill>
            <a:schemeClr val="tx2"/>
          </a:solidFill>
          <a:latin typeface="Lucida Sans Unicode" pitchFamily="34" charset="0"/>
          <a:cs typeface="Arial" charset="0"/>
        </a:defRPr>
      </a:lvl7pPr>
      <a:lvl8pPr marL="1371600" algn="l" rtl="1" fontAlgn="base">
        <a:spcBef>
          <a:spcPct val="0"/>
        </a:spcBef>
        <a:spcAft>
          <a:spcPct val="0"/>
        </a:spcAft>
        <a:defRPr sz="4100" b="1">
          <a:solidFill>
            <a:schemeClr val="tx2"/>
          </a:solidFill>
          <a:latin typeface="Lucida Sans Unicode" pitchFamily="34" charset="0"/>
          <a:cs typeface="Arial" charset="0"/>
        </a:defRPr>
      </a:lvl8pPr>
      <a:lvl9pPr marL="1828800" algn="l" rtl="1" fontAlgn="base">
        <a:spcBef>
          <a:spcPct val="0"/>
        </a:spcBef>
        <a:spcAft>
          <a:spcPct val="0"/>
        </a:spcAft>
        <a:defRPr sz="4100" b="1">
          <a:solidFill>
            <a:schemeClr val="tx2"/>
          </a:solidFill>
          <a:latin typeface="Lucida Sans Unicode" pitchFamily="34" charset="0"/>
          <a:cs typeface="Arial" charset="0"/>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fa.wikipedia.org/wiki/%D9%81%D9%87%D8%B1%D8%B3%D8%AA_%D8%B1%D8%A6%DB%8C%D8%B3%E2%80%8C%D8%AC%D9%85%D9%87%D9%88%D8%B1%D9%87%D8%A7%DB%8C_%D8%A7%DB%8C%D8%A7%D9%84%D8%A7%D8%AA_%D9%85%D8%AA%D8%AD%D8%AF%D9%87_%D8%A2%D9%85%D8%B1%DB%8C%DA%A9%D8%A7"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fa.wikipedia.org/wiki/%D8%A8%D8%A7%D9%86%DA%A9_%D8%AC%D9%87%D8%A7%D9%86%DB%8C"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19.jp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 Id="rId5" Type="http://schemas.openxmlformats.org/officeDocument/2006/relationships/image" Target="../media/image23.jp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7.jpg"/><Relationship Id="rId5" Type="http://schemas.microsoft.com/office/2007/relationships/hdphoto" Target="../media/hdphoto2.wdp"/><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7.jpg"/><Relationship Id="rId5" Type="http://schemas.microsoft.com/office/2007/relationships/hdphoto" Target="../media/hdphoto2.wdp"/><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slideLayout" Target="../slideLayouts/slideLayout2.xml"/><Relationship Id="rId7" Type="http://schemas.openxmlformats.org/officeDocument/2006/relationships/image" Target="../media/image32.png"/><Relationship Id="rId2" Type="http://schemas.openxmlformats.org/officeDocument/2006/relationships/video" Target="../media/media3.wmv"/><Relationship Id="rId1" Type="http://schemas.microsoft.com/office/2007/relationships/media" Target="../media/media3.wmv"/><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tretch>
            <a:fillRect/>
          </a:stretch>
        </p:blipFill>
        <p:spPr>
          <a:xfrm>
            <a:off x="2057400" y="1484683"/>
            <a:ext cx="5078251" cy="3010396"/>
          </a:xfrm>
          <a:prstGeom prst="rect">
            <a:avLst/>
          </a:prstGeom>
          <a:ln>
            <a:noFill/>
          </a:ln>
        </p:spPr>
      </p:pic>
    </p:spTree>
    <p:extLst>
      <p:ext uri="{BB962C8B-B14F-4D97-AF65-F5344CB8AC3E}">
        <p14:creationId xmlns:p14="http://schemas.microsoft.com/office/powerpoint/2010/main" val="36084370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5540375"/>
            <a:ext cx="4038600" cy="1012825"/>
          </a:xfrm>
        </p:spPr>
        <p:txBody>
          <a:bodyPr>
            <a:noAutofit/>
          </a:bodyPr>
          <a:lstStyle/>
          <a:p>
            <a:pPr rtl="1"/>
            <a:r>
              <a:rPr lang="fa-IR" sz="2000" b="1" dirty="0">
                <a:cs typeface="B Titr" pitchFamily="2" charset="-78"/>
              </a:rPr>
              <a:t>لیندون جانسون</a:t>
            </a:r>
            <a:r>
              <a:rPr lang="fa-IR" sz="2000" dirty="0">
                <a:cs typeface="B Titr" pitchFamily="2" charset="-78"/>
              </a:rPr>
              <a:t> </a:t>
            </a:r>
            <a:r>
              <a:rPr lang="fa-IR" sz="2000" dirty="0" smtClean="0">
                <a:cs typeface="B Titr" pitchFamily="2" charset="-78"/>
              </a:rPr>
              <a:t>(</a:t>
            </a:r>
            <a:r>
              <a:rPr lang="en-US" sz="2000" dirty="0" smtClean="0">
                <a:cs typeface="B Titr" pitchFamily="2" charset="-78"/>
              </a:rPr>
              <a:t>Lyndon </a:t>
            </a:r>
            <a:r>
              <a:rPr lang="en-US" sz="2000" dirty="0">
                <a:cs typeface="B Titr" pitchFamily="2" charset="-78"/>
              </a:rPr>
              <a:t>B. </a:t>
            </a:r>
            <a:r>
              <a:rPr lang="en-US" sz="2000" dirty="0" smtClean="0">
                <a:cs typeface="B Titr" pitchFamily="2" charset="-78"/>
              </a:rPr>
              <a:t>Johnson </a:t>
            </a:r>
            <a:r>
              <a:rPr lang="fa-IR" sz="2000" dirty="0" smtClean="0">
                <a:cs typeface="B Titr" pitchFamily="2" charset="-78"/>
              </a:rPr>
              <a:t>)</a:t>
            </a:r>
            <a:br>
              <a:rPr lang="fa-IR" sz="2000" dirty="0" smtClean="0">
                <a:cs typeface="B Titr" pitchFamily="2" charset="-78"/>
              </a:rPr>
            </a:br>
            <a:r>
              <a:rPr lang="fa-IR" sz="2000" dirty="0" smtClean="0">
                <a:cs typeface="B Titr" pitchFamily="2" charset="-78"/>
                <a:hlinkClick r:id="rId3" tooltip="فهرست رئیس‌جمهورهای ایالات متحده آمریکا"/>
              </a:rPr>
              <a:t>سی </a:t>
            </a:r>
            <a:r>
              <a:rPr lang="fa-IR" sz="2000" dirty="0">
                <a:cs typeface="B Titr" pitchFamily="2" charset="-78"/>
                <a:hlinkClick r:id="rId3" tooltip="فهرست رئیس‌جمهورهای ایالات متحده آمریکا"/>
              </a:rPr>
              <a:t>و ششمین رئیس جمهور آمریکا</a:t>
            </a:r>
            <a:endParaRPr lang="en-US" sz="2000" dirty="0">
              <a:cs typeface="B Titr" pitchFamily="2" charset="-78"/>
            </a:endParaRPr>
          </a:p>
        </p:txBody>
      </p:sp>
      <p:sp>
        <p:nvSpPr>
          <p:cNvPr id="3" name="Content Placeholder 2"/>
          <p:cNvSpPr>
            <a:spLocks noGrp="1"/>
          </p:cNvSpPr>
          <p:nvPr>
            <p:ph type="subTitle" idx="1"/>
          </p:nvPr>
        </p:nvSpPr>
        <p:spPr>
          <a:xfrm>
            <a:off x="3657600" y="533400"/>
            <a:ext cx="4876800" cy="5562600"/>
          </a:xfrm>
        </p:spPr>
        <p:txBody>
          <a:bodyPr>
            <a:noAutofit/>
          </a:bodyPr>
          <a:lstStyle/>
          <a:p>
            <a:pPr algn="just" rtl="1"/>
            <a:r>
              <a:rPr lang="fa-IR" sz="2400" dirty="0">
                <a:solidFill>
                  <a:schemeClr val="tx1"/>
                </a:solidFill>
                <a:cs typeface="B Titr" pitchFamily="2" charset="-78"/>
              </a:rPr>
              <a:t>تحلیلگران شرکت رند در آن زمان برای رئیس جمهور وقت آمریکا، لیندون جانسون، گزارشی تهیه کردند که در آن محاسبات مغرضانه ای انجام شده بود تا به اثبات رساند که کودکان متولد شده در جهان سوم دارای ارزش اقتصادی منفی هستند!! </a:t>
            </a:r>
            <a:endParaRPr lang="fa-IR" sz="2400" dirty="0" smtClean="0">
              <a:solidFill>
                <a:schemeClr val="tx1"/>
              </a:solidFill>
              <a:cs typeface="B Titr" pitchFamily="2" charset="-78"/>
            </a:endParaRPr>
          </a:p>
          <a:p>
            <a:pPr algn="just" rtl="1"/>
            <a:r>
              <a:rPr lang="fa-IR" sz="2400" dirty="0" smtClean="0">
                <a:solidFill>
                  <a:schemeClr val="tx1"/>
                </a:solidFill>
                <a:cs typeface="B Titr" pitchFamily="2" charset="-78"/>
              </a:rPr>
              <a:t>در </a:t>
            </a:r>
            <a:r>
              <a:rPr lang="fa-IR" sz="2400" dirty="0">
                <a:solidFill>
                  <a:schemeClr val="tx1"/>
                </a:solidFill>
                <a:cs typeface="B Titr" pitchFamily="2" charset="-78"/>
              </a:rPr>
              <a:t>نتیجه با تولد کودکان بیشتر در کشورهای آسیایی، آفریقایی و آمریکای لاتین، فقر در این کشورها گسترده تر می شود و نیز جمعیت انبوهی به وجود می آید که از طبقه کارگر بوده و آماده رهبری شدن توسط سوسیالیت ها و انقلاب ها کمونیستی هستند. بر این اساس بدیهی است هیچ دولتی نباید اجازه بدهد فقر در بین مردمش گسترش یابد و درنتیجه باید از افزایش جمعیت کشور خود جلوگیری کند. </a:t>
            </a:r>
            <a:endParaRPr lang="en-US" sz="2400" dirty="0">
              <a:solidFill>
                <a:schemeClr val="tx1"/>
              </a:solidFill>
              <a:cs typeface="B Titr" pitchFamily="2" charset="-78"/>
            </a:endParaRP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914400"/>
            <a:ext cx="26289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0243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792162"/>
          </a:xfrm>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a-IR"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برخی به دنیا می آیند که باری به دوش دیگران باشند.</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endParaRPr>
          </a:p>
        </p:txBody>
      </p:sp>
      <p:sp>
        <p:nvSpPr>
          <p:cNvPr id="3" name="Content Placeholder 2"/>
          <p:cNvSpPr>
            <a:spLocks noGrp="1"/>
          </p:cNvSpPr>
          <p:nvPr>
            <p:ph idx="1"/>
          </p:nvPr>
        </p:nvSpPr>
        <p:spPr>
          <a:xfrm>
            <a:off x="4495800" y="762000"/>
            <a:ext cx="4343400" cy="5364163"/>
          </a:xfrm>
        </p:spPr>
        <p:txBody>
          <a:bodyPr>
            <a:noAutofit/>
          </a:bodyPr>
          <a:lstStyle/>
          <a:p>
            <a:pPr marL="137160" indent="0" algn="r" rtl="1">
              <a:buNone/>
            </a:pPr>
            <a:r>
              <a:rPr lang="fa-IR" sz="2400" dirty="0">
                <a:cs typeface="B Titr" pitchFamily="2" charset="-78"/>
              </a:rPr>
              <a:t>طبق این تجزیه و تحلیل ها جانسون به این نتیجه رسید </a:t>
            </a:r>
            <a:r>
              <a:rPr lang="fa-IR" sz="2400" dirty="0" smtClean="0">
                <a:cs typeface="B Titr" pitchFamily="2" charset="-78"/>
              </a:rPr>
              <a:t>که</a:t>
            </a:r>
            <a:r>
              <a:rPr lang="en-US" sz="2400" dirty="0" smtClean="0">
                <a:cs typeface="B Titr" pitchFamily="2" charset="-78"/>
              </a:rPr>
              <a:t> </a:t>
            </a:r>
            <a:r>
              <a:rPr lang="fa-IR" sz="2400" dirty="0" smtClean="0">
                <a:cs typeface="B Titr" pitchFamily="2" charset="-78"/>
              </a:rPr>
              <a:t> </a:t>
            </a:r>
            <a:r>
              <a:rPr lang="fa-IR" sz="2400" dirty="0">
                <a:cs typeface="B Titr" pitchFamily="2" charset="-78"/>
              </a:rPr>
              <a:t>«5 دلار سرمایه گذاری در کنترل جمعیت پر سود تر از 100 دلار سرمایه گذاری در رشد اقتصادی است». </a:t>
            </a:r>
            <a:r>
              <a:rPr lang="en-US" sz="2400" dirty="0" smtClean="0">
                <a:cs typeface="B Titr" pitchFamily="2" charset="-78"/>
              </a:rPr>
              <a:t> </a:t>
            </a:r>
          </a:p>
          <a:p>
            <a:pPr marL="137160" indent="0" algn="r" rtl="1">
              <a:buNone/>
            </a:pPr>
            <a:r>
              <a:rPr lang="fa-IR" sz="2400" dirty="0" smtClean="0">
                <a:cs typeface="B Titr" pitchFamily="2" charset="-78"/>
              </a:rPr>
              <a:t>متعاقب </a:t>
            </a:r>
            <a:r>
              <a:rPr lang="fa-IR" sz="2400" dirty="0">
                <a:cs typeface="B Titr" pitchFamily="2" charset="-78"/>
              </a:rPr>
              <a:t>حمایت دولت جانسون از برنامه های کاهش جمعیت جهانی، کنگره آمریکا نتوانست خود را از افتخار مشارکت در این جنایت محروم کند و در سال 1966 قانونی را به تصویب رساند که طبق آن بودجه ویژه ای در اختیار آژانس توسعه بین المللی آمریکا قرار گرفت تا در برنامه های کنترل جمعیت در خارج از کشور هزینه کند. </a:t>
            </a:r>
            <a:endParaRPr lang="en-US" sz="2400" dirty="0">
              <a:cs typeface="B Titr" pitchFamily="2" charset="-78"/>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51" y="1371600"/>
            <a:ext cx="4181049"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86191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95800" y="762000"/>
            <a:ext cx="4191000" cy="5364163"/>
          </a:xfrm>
        </p:spPr>
        <p:txBody>
          <a:bodyPr>
            <a:normAutofit fontScale="92500" lnSpcReduction="10000"/>
          </a:bodyPr>
          <a:lstStyle/>
          <a:p>
            <a:pPr marL="0" indent="0" algn="justLow" rtl="1">
              <a:buNone/>
            </a:pPr>
            <a:r>
              <a:rPr lang="fa-IR" dirty="0">
                <a:cs typeface="B Titr" pitchFamily="2" charset="-78"/>
              </a:rPr>
              <a:t>با تاسیس اداره جمعیت در آژانس توسعه بین المللی آمریکا در سال 1966، دکتر رونهولت (</a:t>
            </a:r>
            <a:r>
              <a:rPr lang="en-US" dirty="0" err="1">
                <a:cs typeface="B Titr" pitchFamily="2" charset="-78"/>
              </a:rPr>
              <a:t>Reimert</a:t>
            </a:r>
            <a:r>
              <a:rPr lang="en-US" dirty="0">
                <a:cs typeface="B Titr" pitchFamily="2" charset="-78"/>
              </a:rPr>
              <a:t> </a:t>
            </a:r>
            <a:r>
              <a:rPr lang="fa-IR" dirty="0" smtClean="0">
                <a:cs typeface="B Titr" pitchFamily="2" charset="-78"/>
              </a:rPr>
              <a:t>       </a:t>
            </a:r>
            <a:r>
              <a:rPr lang="en-US" dirty="0" err="1" smtClean="0">
                <a:cs typeface="B Titr" pitchFamily="2" charset="-78"/>
              </a:rPr>
              <a:t>Thorolf</a:t>
            </a:r>
            <a:r>
              <a:rPr lang="en-US" dirty="0" smtClean="0">
                <a:cs typeface="B Titr" pitchFamily="2" charset="-78"/>
              </a:rPr>
              <a:t> </a:t>
            </a:r>
            <a:r>
              <a:rPr lang="en-US" dirty="0" err="1" smtClean="0">
                <a:cs typeface="B Titr" pitchFamily="2" charset="-78"/>
              </a:rPr>
              <a:t>Ravenholt</a:t>
            </a:r>
            <a:r>
              <a:rPr lang="en-US" dirty="0" smtClean="0">
                <a:cs typeface="B Titr" pitchFamily="2" charset="-78"/>
              </a:rPr>
              <a:t> </a:t>
            </a:r>
            <a:r>
              <a:rPr lang="fa-IR" dirty="0" smtClean="0">
                <a:cs typeface="B Titr" pitchFamily="2" charset="-78"/>
              </a:rPr>
              <a:t> ) ریاست </a:t>
            </a:r>
            <a:r>
              <a:rPr lang="fa-IR" dirty="0">
                <a:cs typeface="B Titr" pitchFamily="2" charset="-78"/>
              </a:rPr>
              <a:t>آن را به عهده گرفت و تا سال 1979 در این پست باقی ماند</a:t>
            </a:r>
            <a:r>
              <a:rPr lang="fa-IR" dirty="0" smtClean="0">
                <a:cs typeface="B Titr" pitchFamily="2" charset="-78"/>
              </a:rPr>
              <a:t>.</a:t>
            </a:r>
          </a:p>
          <a:p>
            <a:pPr marL="0" indent="0" algn="justLow" rtl="1">
              <a:buNone/>
            </a:pPr>
            <a:r>
              <a:rPr lang="fa-IR" dirty="0">
                <a:cs typeface="B Titr" pitchFamily="2" charset="-78"/>
              </a:rPr>
              <a:t> </a:t>
            </a:r>
            <a:r>
              <a:rPr lang="fa-IR" dirty="0" smtClean="0">
                <a:cs typeface="B Titr" pitchFamily="2" charset="-78"/>
              </a:rPr>
              <a:t> </a:t>
            </a:r>
            <a:r>
              <a:rPr lang="fa-IR" dirty="0">
                <a:cs typeface="B Titr" pitchFamily="2" charset="-78"/>
              </a:rPr>
              <a:t>این اداره توانست با صرف میلیاردها دلار یک امپراطوری قدرتمند جهانی برای شبکه یکپارچه برنامه های کنترل جمعیت جهان ایجاد کند و به وجود آمدن انسان هایی که نظام آمریکا "نامطلوب" توصیف می کرد را متوقف سازد. </a:t>
            </a:r>
            <a:endParaRPr lang="en-US" dirty="0">
              <a:cs typeface="B Titr" pitchFamily="2" charset="-78"/>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490" y="1905000"/>
            <a:ext cx="3209925" cy="3164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31087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105400" y="990600"/>
            <a:ext cx="3810000" cy="2152650"/>
          </a:xfrm>
        </p:spPr>
        <p:txBody>
          <a:bodyPr>
            <a:noAutofit/>
          </a:bodyPr>
          <a:lstStyle/>
          <a:p>
            <a:r>
              <a:rPr lang="fa-IR" sz="2800" b="1" dirty="0">
                <a:cs typeface="B Titr" pitchFamily="2" charset="-78"/>
              </a:rPr>
              <a:t>دکتر رونهولت، رییس اداره جمعیت آژانس توسعه بین المللی آمریکا از 1966 تا 1979</a:t>
            </a:r>
            <a:endParaRPr lang="en-US" sz="2800" dirty="0">
              <a:cs typeface="B Titr" pitchFamily="2" charset="-78"/>
            </a:endParaRPr>
          </a:p>
        </p:txBody>
      </p:sp>
      <p:sp>
        <p:nvSpPr>
          <p:cNvPr id="3" name="Content Placeholder 2"/>
          <p:cNvSpPr>
            <a:spLocks noGrp="1"/>
          </p:cNvSpPr>
          <p:nvPr>
            <p:ph type="subTitle" idx="1"/>
          </p:nvPr>
        </p:nvSpPr>
        <p:spPr>
          <a:xfrm>
            <a:off x="304800" y="4343400"/>
            <a:ext cx="8305800" cy="1981200"/>
          </a:xfrm>
        </p:spPr>
        <p:txBody>
          <a:bodyPr>
            <a:normAutofit/>
          </a:bodyPr>
          <a:lstStyle/>
          <a:p>
            <a:pPr algn="r" rtl="1"/>
            <a:r>
              <a:rPr lang="fa-IR" dirty="0">
                <a:solidFill>
                  <a:schemeClr val="tx1"/>
                </a:solidFill>
                <a:cs typeface="B Titr" pitchFamily="2" charset="-78"/>
              </a:rPr>
              <a:t>رونهولت فردی جامعه گریز بود که دکترای همه گیر شناسی داشت و ظاهرا بارداری زنان را هم مانند آبله یا تب زرد نوعی بیماری تصور می کرد که باید ریشه آن را از بین برد. بر همین اساس عقیم سازی زنان بیشترین توجه او را جلب کرده بود. </a:t>
            </a:r>
            <a:endParaRPr lang="en-US" dirty="0">
              <a:solidFill>
                <a:schemeClr val="tx1"/>
              </a:solidFill>
              <a:cs typeface="B Titr" pitchFamily="2" charset="-78"/>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818" y="304800"/>
            <a:ext cx="4343400" cy="3755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64072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6121" y="5334000"/>
            <a:ext cx="3420079" cy="1143000"/>
          </a:xfrm>
        </p:spPr>
        <p:txBody>
          <a:bodyPr>
            <a:noAutofit/>
          </a:bodyPr>
          <a:lstStyle/>
          <a:p>
            <a:pPr rtl="1"/>
            <a:r>
              <a:rPr lang="fa-IR" sz="2800" dirty="0">
                <a:cs typeface="B Titr" pitchFamily="2" charset="-78"/>
              </a:rPr>
              <a:t>پنجمین رئیس </a:t>
            </a:r>
            <a:r>
              <a:rPr lang="fa-IR" sz="2800" dirty="0">
                <a:cs typeface="B Titr" pitchFamily="2" charset="-78"/>
                <a:hlinkClick r:id="rId2" tooltip="بانک جهانی"/>
              </a:rPr>
              <a:t>بانک جهانی</a:t>
            </a:r>
            <a:r>
              <a:rPr lang="fa-IR" sz="2800" dirty="0">
                <a:cs typeface="B Titr" pitchFamily="2" charset="-78"/>
              </a:rPr>
              <a:t> از سال ۱۹۶۸ تا ۱۹۸۱</a:t>
            </a:r>
            <a:endParaRPr lang="en-US" sz="2800" dirty="0">
              <a:cs typeface="B Titr" pitchFamily="2" charset="-78"/>
            </a:endParaRPr>
          </a:p>
        </p:txBody>
      </p:sp>
      <p:sp>
        <p:nvSpPr>
          <p:cNvPr id="3" name="Content Placeholder 2"/>
          <p:cNvSpPr>
            <a:spLocks noGrp="1"/>
          </p:cNvSpPr>
          <p:nvPr>
            <p:ph idx="1"/>
          </p:nvPr>
        </p:nvSpPr>
        <p:spPr>
          <a:xfrm>
            <a:off x="4419600" y="381000"/>
            <a:ext cx="4267200" cy="6096000"/>
          </a:xfrm>
        </p:spPr>
        <p:txBody>
          <a:bodyPr>
            <a:normAutofit fontScale="70000" lnSpcReduction="20000"/>
          </a:bodyPr>
          <a:lstStyle/>
          <a:p>
            <a:pPr marL="0" indent="0" algn="just" rtl="1">
              <a:lnSpc>
                <a:spcPct val="170000"/>
              </a:lnSpc>
              <a:buNone/>
            </a:pPr>
            <a:r>
              <a:rPr lang="fa-IR" dirty="0">
                <a:cs typeface="B Titr" pitchFamily="2" charset="-78"/>
              </a:rPr>
              <a:t>در 1968 با ورود رابرت مک نامارا به بانک جهانی، برنامه کنترل جمعیت ابعاد تازه ای یافت و از مرز عقیم سازی و جلوگیری از بارداری گذشت و به یک جنگ تمام عیار ضد انسانی و بیوتروریستی تبدیل شد. مک نامارا از باورمندان سرسخت کاهش جمعیت بود که همکاری های نزدیکی با رونهولت داشت. او که قبل از به دست گرفتن ریاست بانک جهانی وزیر دفاع آمریکا بود و میلیون ها نفر را در ویتنام کشته بود این بار سیاست های آمریکایی پاک سازی نژادی را در قالب برنامه های سازمان ملل و بانک جهانی به خورد دولت های جهان سوم می داد.</a:t>
            </a:r>
            <a:endParaRPr lang="en-US" dirty="0">
              <a:cs typeface="B Titr" pitchFamily="2" charset="-78"/>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455" y="990600"/>
            <a:ext cx="3274545" cy="40891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10406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24800" cy="1143000"/>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a-I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برای نجات کره زمین خود را بکشید!</a:t>
            </a:r>
            <a:endParaRPr lang="en-US"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endParaRPr>
          </a:p>
        </p:txBody>
      </p:sp>
      <p:sp>
        <p:nvSpPr>
          <p:cNvPr id="3" name="Content Placeholder 2"/>
          <p:cNvSpPr>
            <a:spLocks noGrp="1"/>
          </p:cNvSpPr>
          <p:nvPr>
            <p:ph idx="1"/>
          </p:nvPr>
        </p:nvSpPr>
        <p:spPr>
          <a:xfrm>
            <a:off x="3276600" y="1371600"/>
            <a:ext cx="5410200" cy="5486400"/>
          </a:xfrm>
        </p:spPr>
        <p:txBody>
          <a:bodyPr>
            <a:normAutofit fontScale="62500" lnSpcReduction="20000"/>
          </a:bodyPr>
          <a:lstStyle/>
          <a:p>
            <a:pPr marL="0" indent="0" algn="just" rtl="1">
              <a:lnSpc>
                <a:spcPct val="170000"/>
              </a:lnSpc>
              <a:buNone/>
            </a:pPr>
            <a:r>
              <a:rPr lang="fa-IR" dirty="0" smtClean="0">
                <a:cs typeface="B Titr" pitchFamily="2" charset="-78"/>
              </a:rPr>
              <a:t>مک </a:t>
            </a:r>
            <a:r>
              <a:rPr lang="fa-IR" dirty="0">
                <a:cs typeface="B Titr" pitchFamily="2" charset="-78"/>
              </a:rPr>
              <a:t>نامارا با دیکتاتوری تمام دادن کمک های مالی و وام های بانک جهانی به دولت های جهان سوم را منوط به پیگیری سیاست آمریکایی کنترل و کاهش جمعیت در این کشورها کرد. دولت های جهان سوم ضعیف تر از آن بودند که بتوانند از وام های بانک جهانی صرف نظر کنند. بدین ترتیب به هر آنچه که از سوی سیاست مداران آمریکایی دیکته می شد گردن می نهادند. </a:t>
            </a:r>
            <a:br>
              <a:rPr lang="fa-IR" dirty="0">
                <a:cs typeface="B Titr" pitchFamily="2" charset="-78"/>
              </a:rPr>
            </a:br>
            <a:r>
              <a:rPr lang="fa-IR" dirty="0">
                <a:cs typeface="B Titr" pitchFamily="2" charset="-78"/>
              </a:rPr>
              <a:t>پس از ورود مک نامارا به بانک جهانی بود که پروژه های تولید و انتشار عوامل بیماری زایی همچون ویروس ایدز توسط آمریکا شروع شد و در کنار برنامه های جلوگیری از باروری، کشتار آرام و بی سرو صدای مردم جهان سوم از طریق واکسن های آلوده و ویروس های ناشناخته ساخته شده در آزمایشگاه ها در دستور کار برنامه کنترل جمعیت قرار گرفت.</a:t>
            </a:r>
            <a:endParaRPr lang="en-US" dirty="0">
              <a:cs typeface="B Titr" pitchFamily="2" charset="-78"/>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676400"/>
            <a:ext cx="2667001" cy="3200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24039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0" y="1524000"/>
            <a:ext cx="3657600" cy="1447800"/>
          </a:xfrm>
        </p:spPr>
        <p:txBody>
          <a:bodyPr>
            <a:noAutofit/>
          </a:bodyPr>
          <a:lstStyle/>
          <a:p>
            <a:r>
              <a:rPr lang="fa-IR" sz="2000" dirty="0">
                <a:cs typeface="B Titr" pitchFamily="2" charset="-78"/>
              </a:rPr>
              <a:t>پروژه کسینجر در مورد تاثیر جمعیت </a:t>
            </a:r>
            <a:r>
              <a:rPr lang="fa-IR" sz="2000" dirty="0" smtClean="0">
                <a:cs typeface="B Titr" pitchFamily="2" charset="-78"/>
              </a:rPr>
              <a:t>جهان </a:t>
            </a:r>
            <a:r>
              <a:rPr lang="fa-IR" sz="2000" dirty="0">
                <a:cs typeface="B Titr" pitchFamily="2" charset="-78"/>
              </a:rPr>
              <a:t>بر معادلات آمریکا</a:t>
            </a:r>
          </a:p>
        </p:txBody>
      </p:sp>
      <p:sp>
        <p:nvSpPr>
          <p:cNvPr id="3" name="Content Placeholder 2"/>
          <p:cNvSpPr>
            <a:spLocks noGrp="1"/>
          </p:cNvSpPr>
          <p:nvPr>
            <p:ph idx="1"/>
          </p:nvPr>
        </p:nvSpPr>
        <p:spPr>
          <a:xfrm>
            <a:off x="381000" y="3276600"/>
            <a:ext cx="8382000" cy="3032760"/>
          </a:xfrm>
        </p:spPr>
        <p:txBody>
          <a:bodyPr>
            <a:normAutofit fontScale="92500"/>
          </a:bodyPr>
          <a:lstStyle/>
          <a:p>
            <a:pPr marL="137160" indent="0" algn="r" rtl="1">
              <a:buNone/>
            </a:pPr>
            <a:r>
              <a:rPr lang="fa-IR" dirty="0" smtClean="0">
                <a:cs typeface="B Zar" pitchFamily="2" charset="-78"/>
              </a:rPr>
              <a:t>در </a:t>
            </a:r>
            <a:r>
              <a:rPr lang="fa-IR" dirty="0">
                <a:cs typeface="B Zar" pitchFamily="2" charset="-78"/>
              </a:rPr>
              <a:t>دهه هفتاد و در زمان هنری کسینجر (وزیر خارجه ریچارد نیکسون) پروژ ه ای دربارة تأثیر روند رشد جمعیت جهانی بر امنیت ملی آمریکا طراحی و انجام شد.</a:t>
            </a:r>
          </a:p>
          <a:p>
            <a:pPr marL="137160" indent="0" algn="r" rtl="1">
              <a:buNone/>
            </a:pPr>
            <a:endParaRPr lang="fa-IR" dirty="0" smtClean="0">
              <a:cs typeface="B Zar" pitchFamily="2" charset="-78"/>
            </a:endParaRPr>
          </a:p>
          <a:p>
            <a:pPr marL="137160" indent="0" algn="r" rtl="1">
              <a:buNone/>
            </a:pPr>
            <a:r>
              <a:rPr lang="fa-IR" dirty="0" smtClean="0">
                <a:cs typeface="B Zar" pitchFamily="2" charset="-78"/>
              </a:rPr>
              <a:t>این </a:t>
            </a:r>
            <a:r>
              <a:rPr lang="fa-IR" dirty="0">
                <a:cs typeface="B Zar" pitchFamily="2" charset="-78"/>
              </a:rPr>
              <a:t>پروژه، روند فزاینده رشد جمعیت جهانی را برخلاف امنیت ملی آمریکا دانسته و با تشریح استراتژی آمریکا در مورد جمعیت جهانی، سیاستها، راهکارها، چگونگی همکاری سازمان های بین المللی و روش ترغیب و اقناع رهبران کشورهای مورد نظر برای کاهش روند رشد جمعیت را تبیین میکند. </a:t>
            </a:r>
            <a:r>
              <a:rPr lang="en-US" sz="1200" dirty="0" smtClean="0">
                <a:cs typeface="B Zar" pitchFamily="2" charset="-78"/>
              </a:rPr>
              <a:t>www.whitehouse.gov/nsc/history.html-7.</a:t>
            </a:r>
            <a:endParaRPr lang="en-US" sz="1200" dirty="0">
              <a:cs typeface="B Zar" pitchFamily="2" charset="-78"/>
            </a:endParaRPr>
          </a:p>
          <a:p>
            <a:endParaRPr lang="fa-IR" dirty="0">
              <a:cs typeface="B Zar" pitchFamily="2" charset="-78"/>
            </a:endParaRPr>
          </a:p>
        </p:txBody>
      </p:sp>
      <p:pic>
        <p:nvPicPr>
          <p:cNvPr id="6" name="1-جنگ جمعیتی-Segment 1.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t="12020" b="14536"/>
          <a:stretch/>
        </p:blipFill>
        <p:spPr>
          <a:xfrm>
            <a:off x="190500" y="641445"/>
            <a:ext cx="4038600" cy="2224585"/>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500" y="641446"/>
            <a:ext cx="4038600" cy="22245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ounded Rectangular Callout 4"/>
          <p:cNvSpPr/>
          <p:nvPr/>
        </p:nvSpPr>
        <p:spPr>
          <a:xfrm>
            <a:off x="5562600" y="166048"/>
            <a:ext cx="3124200" cy="1450848"/>
          </a:xfrm>
          <a:prstGeom prst="wedgeRoundRectCallout">
            <a:avLst>
              <a:gd name="adj1" fmla="val -103161"/>
              <a:gd name="adj2" fmla="val -1016"/>
              <a:gd name="adj3" fmla="val 16667"/>
            </a:avLst>
          </a:prstGeom>
        </p:spPr>
        <p:style>
          <a:lnRef idx="2">
            <a:schemeClr val="accent5">
              <a:shade val="50000"/>
            </a:schemeClr>
          </a:lnRef>
          <a:fillRef idx="1">
            <a:schemeClr val="accent5"/>
          </a:fillRef>
          <a:effectRef idx="0">
            <a:schemeClr val="accent5"/>
          </a:effectRef>
          <a:fontRef idx="minor">
            <a:schemeClr val="lt1"/>
          </a:fontRef>
        </p:style>
        <p:txBody>
          <a:bodyPr rtlCol="1" anchor="ctr"/>
          <a:lstStyle/>
          <a:p>
            <a:pPr algn="ctr"/>
            <a:r>
              <a:rPr lang="fa-IR" b="1" dirty="0" smtClean="0">
                <a:cs typeface="B Zar" pitchFamily="2" charset="-78"/>
              </a:rPr>
              <a:t>کسینجر: وزیر خارجه ریچارد نیکسون(سی وهفتمین رئیس جمهور آمریکا)</a:t>
            </a:r>
            <a:endParaRPr lang="fa-IR" b="1" dirty="0">
              <a:cs typeface="B Zar" pitchFamily="2" charset="-78"/>
            </a:endParaRPr>
          </a:p>
        </p:txBody>
      </p:sp>
      <p:sp>
        <p:nvSpPr>
          <p:cNvPr id="7" name="Action Button: Movie 6">
            <a:hlinkClick r:id="" action="ppaction://noaction" highlightClick="1"/>
          </p:cNvPr>
          <p:cNvSpPr/>
          <p:nvPr/>
        </p:nvSpPr>
        <p:spPr>
          <a:xfrm>
            <a:off x="190500" y="3048000"/>
            <a:ext cx="419100" cy="304800"/>
          </a:xfrm>
          <a:prstGeom prst="actionButtonMovi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421655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49" presetClass="path" presetSubtype="0" accel="50000" decel="50000" fill="hold" nodeType="withEffect">
                                  <p:stCondLst>
                                    <p:cond delay="0"/>
                                  </p:stCondLst>
                                  <p:childTnLst>
                                    <p:animMotion origin="layout" path="M 3.33333E-6 -8.32562E-7 L 0.3 0.31614 " pathEditMode="relative" rAng="0" ptsTypes="AA">
                                      <p:cBhvr>
                                        <p:cTn id="9" dur="2000" fill="hold"/>
                                        <p:tgtEl>
                                          <p:spTgt spid="6"/>
                                        </p:tgtEl>
                                        <p:attrNameLst>
                                          <p:attrName>ppt_x</p:attrName>
                                          <p:attrName>ppt_y</p:attrName>
                                        </p:attrNameLst>
                                      </p:cBhvr>
                                      <p:rCtr x="15000" y="15796"/>
                                    </p:animMotion>
                                  </p:childTnLst>
                                </p:cTn>
                              </p:par>
                              <p:par>
                                <p:cTn id="10" presetID="6" presetClass="emph" presetSubtype="0" fill="hold" nodeType="withEffect">
                                  <p:stCondLst>
                                    <p:cond delay="0"/>
                                  </p:stCondLst>
                                  <p:childTnLst>
                                    <p:animScale>
                                      <p:cBhvr>
                                        <p:cTn id="11" dur="2000" fill="hold"/>
                                        <p:tgtEl>
                                          <p:spTgt spid="6"/>
                                        </p:tgtEl>
                                      </p:cBhvr>
                                      <p:by x="150000" y="150000"/>
                                    </p:animScale>
                                  </p:childTnLst>
                                </p:cTn>
                              </p:par>
                              <p:par>
                                <p:cTn id="12" presetID="1" presetClass="mediacall" presetSubtype="0" fill="hold" nodeType="withEffect">
                                  <p:stCondLst>
                                    <p:cond delay="0"/>
                                  </p:stCondLst>
                                  <p:childTnLst>
                                    <p:cmd type="call" cmd="playFrom(0.0)">
                                      <p:cBhvr>
                                        <p:cTn id="13" dur="19115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fill="hold" display="0">
                  <p:stCondLst>
                    <p:cond delay="indefinite"/>
                  </p:stCondLst>
                </p:cTn>
                <p:tgtEl>
                  <p:spTgt spid="6"/>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5488" y="0"/>
            <a:ext cx="9543288" cy="936104"/>
          </a:xfrm>
        </p:spPr>
        <p:txBody>
          <a:bodyPr>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rtl="1"/>
            <a:r>
              <a:rPr lang="fa-IR" sz="3200" dirty="0" smtClean="0">
                <a:ln/>
                <a:solidFill>
                  <a:schemeClr val="accent3"/>
                </a:solidFill>
                <a:effectLst/>
                <a:cs typeface="B Zar" pitchFamily="2" charset="-78"/>
              </a:rPr>
              <a:t>سخنان نظریه </a:t>
            </a:r>
            <a:r>
              <a:rPr lang="fa-IR" sz="3200" dirty="0">
                <a:ln/>
                <a:solidFill>
                  <a:schemeClr val="accent3"/>
                </a:solidFill>
                <a:effectLst/>
                <a:cs typeface="B Zar" pitchFamily="2" charset="-78"/>
              </a:rPr>
              <a:t>پردازان کشورهای </a:t>
            </a:r>
            <a:r>
              <a:rPr lang="fa-IR" sz="3200" dirty="0" smtClean="0">
                <a:ln/>
                <a:solidFill>
                  <a:schemeClr val="accent3"/>
                </a:solidFill>
                <a:effectLst/>
                <a:cs typeface="B Zar" pitchFamily="2" charset="-78"/>
              </a:rPr>
              <a:t>استعماری</a:t>
            </a:r>
            <a:endParaRPr lang="fa-IR" sz="2800" dirty="0">
              <a:ln/>
              <a:solidFill>
                <a:schemeClr val="accent3"/>
              </a:solidFill>
              <a:effectLst/>
              <a:cs typeface="B Titr" pitchFamily="2" charset="-78"/>
            </a:endParaRPr>
          </a:p>
        </p:txBody>
      </p:sp>
      <p:sp>
        <p:nvSpPr>
          <p:cNvPr id="3" name="Content Placeholder 2"/>
          <p:cNvSpPr>
            <a:spLocks noGrp="1"/>
          </p:cNvSpPr>
          <p:nvPr>
            <p:ph idx="1"/>
          </p:nvPr>
        </p:nvSpPr>
        <p:spPr>
          <a:xfrm>
            <a:off x="4191000" y="980728"/>
            <a:ext cx="4742688" cy="5688632"/>
          </a:xfrm>
          <a:noFill/>
          <a:ln>
            <a:noFill/>
          </a:ln>
        </p:spPr>
        <p:style>
          <a:lnRef idx="2">
            <a:schemeClr val="accent5"/>
          </a:lnRef>
          <a:fillRef idx="1">
            <a:schemeClr val="lt1"/>
          </a:fillRef>
          <a:effectRef idx="0">
            <a:schemeClr val="accent5"/>
          </a:effectRef>
          <a:fontRef idx="minor">
            <a:schemeClr val="dk1"/>
          </a:fontRef>
        </p:style>
        <p:txBody>
          <a:bodyPr numCol="1">
            <a:normAutofit fontScale="92500"/>
          </a:bodyPr>
          <a:lstStyle/>
          <a:p>
            <a:pPr marL="0" indent="0" algn="just" rtl="1">
              <a:buNone/>
            </a:pP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ساموئل </a:t>
            </a:r>
            <a:r>
              <a:rPr lang="fa-IR"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هانتینگتون در بخشی از مصاحبه خود، درباره تمدن اسلام و چین و چالش آنها با تمدن غرب، با اشاره به نقش روزافزون مسلمانان می گوید</a:t>
            </a: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a:t>
            </a:r>
          </a:p>
          <a:p>
            <a:pPr marL="0" indent="0" algn="just" rtl="1">
              <a:buNone/>
            </a:pPr>
            <a:r>
              <a:rPr lang="fa-IR" dirty="0" smtClean="0">
                <a:ln w="18415" cmpd="sng">
                  <a:solidFill>
                    <a:srgbClr val="FFFFFF"/>
                  </a:solidFill>
                  <a:prstDash val="solid"/>
                </a:ln>
                <a:solidFill>
                  <a:srgbClr val="00B050"/>
                </a:solidFill>
                <a:effectLst>
                  <a:outerShdw blurRad="63500" dir="3600000" algn="tl" rotWithShape="0">
                    <a:srgbClr val="000000">
                      <a:alpha val="70000"/>
                    </a:srgbClr>
                  </a:outerShdw>
                </a:effectLst>
                <a:cs typeface="B Titr" pitchFamily="2" charset="-78"/>
              </a:rPr>
              <a:t>تمدن </a:t>
            </a:r>
            <a:r>
              <a:rPr lang="fa-IR" dirty="0">
                <a:ln w="18415" cmpd="sng">
                  <a:solidFill>
                    <a:srgbClr val="FFFFFF"/>
                  </a:solidFill>
                  <a:prstDash val="solid"/>
                </a:ln>
                <a:solidFill>
                  <a:srgbClr val="00B050"/>
                </a:solidFill>
                <a:effectLst>
                  <a:outerShdw blurRad="63500" dir="3600000" algn="tl" rotWithShape="0">
                    <a:srgbClr val="000000">
                      <a:alpha val="70000"/>
                    </a:srgbClr>
                  </a:outerShdw>
                </a:effectLst>
                <a:cs typeface="B Titr" pitchFamily="2" charset="-78"/>
              </a:rPr>
              <a:t>اسلام تمدنی است که چالش آن تا حدودی متفاوت از دیگر چالش هاست؛ چراکه این تمدن اساساً ریشه در نوعی پویایی جمعیت دارد. رشد بالای زاد و ولد، که در اکثر کشورهای اسلامی شاهد آن هستیم، این چالش را متفاوت کرده است. امروزه بیش از 20 درصد جمعیت جهان اسلام را جوانان 15 تا 25 ساله تشکیل داده </a:t>
            </a:r>
            <a:r>
              <a:rPr lang="fa-IR" dirty="0" smtClean="0">
                <a:ln w="18415" cmpd="sng">
                  <a:solidFill>
                    <a:srgbClr val="FFFFFF"/>
                  </a:solidFill>
                  <a:prstDash val="solid"/>
                </a:ln>
                <a:solidFill>
                  <a:srgbClr val="00B050"/>
                </a:solidFill>
                <a:effectLst>
                  <a:outerShdw blurRad="63500" dir="3600000" algn="tl" rotWithShape="0">
                    <a:srgbClr val="000000">
                      <a:alpha val="70000"/>
                    </a:srgbClr>
                  </a:outerShdw>
                </a:effectLst>
                <a:cs typeface="B Titr" pitchFamily="2" charset="-78"/>
              </a:rPr>
              <a:t>اند.</a:t>
            </a:r>
          </a:p>
          <a:p>
            <a:pPr marL="0" indent="0" algn="just" rtl="1">
              <a:buNone/>
            </a:pPr>
            <a:r>
              <a:rPr lang="fa-IR" sz="13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منبع: (گاردنر</a:t>
            </a:r>
            <a:r>
              <a:rPr lang="fa-IR" sz="13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 1386،  ص296).</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496" y="1600200"/>
            <a:ext cx="3713104" cy="3352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7956519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 r="40957" b="44167"/>
          <a:stretch/>
        </p:blipFill>
        <p:spPr bwMode="auto">
          <a:xfrm>
            <a:off x="4734910" y="1"/>
            <a:ext cx="440909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clrChange>
              <a:clrFrom>
                <a:srgbClr val="D8D8D8"/>
              </a:clrFrom>
              <a:clrTo>
                <a:srgbClr val="D8D8D8">
                  <a:alpha val="0"/>
                </a:srgbClr>
              </a:clrTo>
            </a:clrChange>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52400" y="2209800"/>
            <a:ext cx="3276600" cy="4572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Cloud Callout 4"/>
          <p:cNvSpPr/>
          <p:nvPr/>
        </p:nvSpPr>
        <p:spPr>
          <a:xfrm>
            <a:off x="2209800" y="1295399"/>
            <a:ext cx="2525110" cy="990601"/>
          </a:xfrm>
          <a:prstGeom prst="cloudCallout">
            <a:avLst>
              <a:gd name="adj1" fmla="val -80745"/>
              <a:gd name="adj2" fmla="val 51360"/>
            </a:avLst>
          </a:prstGeom>
        </p:spPr>
        <p:style>
          <a:lnRef idx="2">
            <a:schemeClr val="accent2"/>
          </a:lnRef>
          <a:fillRef idx="1">
            <a:schemeClr val="lt1"/>
          </a:fillRef>
          <a:effectRef idx="0">
            <a:schemeClr val="accent2"/>
          </a:effectRef>
          <a:fontRef idx="minor">
            <a:schemeClr val="dk1"/>
          </a:fontRef>
        </p:style>
        <p:txBody>
          <a:bodyPr rtlCol="0" anchor="ctr"/>
          <a:lstStyle/>
          <a:p>
            <a:pPr algn="r" rtl="1"/>
            <a:r>
              <a:rPr lang="fa-IR" sz="1200" b="1" dirty="0">
                <a:cs typeface="B Titr" pitchFamily="2" charset="-78"/>
              </a:rPr>
              <a:t>بلند پروازی هسته ای ایران را چگونه مدیریت کنیم</a:t>
            </a:r>
            <a:endParaRPr lang="en-US" sz="1200" dirty="0">
              <a:cs typeface="B Titr" pitchFamily="2" charset="-78"/>
            </a:endParaRPr>
          </a:p>
        </p:txBody>
      </p:sp>
      <p:sp>
        <p:nvSpPr>
          <p:cNvPr id="8" name="Rounded Rectangular Callout 7"/>
          <p:cNvSpPr/>
          <p:nvPr/>
        </p:nvSpPr>
        <p:spPr>
          <a:xfrm>
            <a:off x="466489" y="228600"/>
            <a:ext cx="3495911" cy="757041"/>
          </a:xfrm>
          <a:prstGeom prst="wedgeRoundRectCallout">
            <a:avLst>
              <a:gd name="adj1" fmla="val 76280"/>
              <a:gd name="adj2" fmla="val -32132"/>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pPr algn="ctr" rtl="1"/>
            <a:r>
              <a:rPr lang="fa-IR" sz="1200" dirty="0">
                <a:cs typeface="B Titr" pitchFamily="2" charset="-78"/>
              </a:rPr>
              <a:t>مصاحبه وال استریت ژورنال با زیبیگنیو برژینسکی كارشناس سياسي امور ایران و مشاور امنیت ملی آمریکا </a:t>
            </a:r>
            <a:endParaRPr lang="en-US" sz="1200" dirty="0">
              <a:cs typeface="B Titr" pitchFamily="2" charset="-78"/>
            </a:endParaRPr>
          </a:p>
          <a:p>
            <a:pPr algn="ctr" rtl="1"/>
            <a:r>
              <a:rPr lang="fa-IR" sz="1200" dirty="0">
                <a:cs typeface="B Titr" pitchFamily="2" charset="-78"/>
              </a:rPr>
              <a:t>( تاریخ جمعه 5 مارس 2010)</a:t>
            </a:r>
            <a:endParaRPr lang="en-US" sz="1200" dirty="0">
              <a:cs typeface="B Titr" pitchFamily="2" charset="-78"/>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69029" y="1905000"/>
            <a:ext cx="3562350" cy="2124075"/>
          </a:xfrm>
          <a:prstGeom prst="rect">
            <a:avLst/>
          </a:prstGeom>
        </p:spPr>
      </p:pic>
      <p:sp>
        <p:nvSpPr>
          <p:cNvPr id="2" name="Rounded Rectangular Callout 1"/>
          <p:cNvSpPr/>
          <p:nvPr/>
        </p:nvSpPr>
        <p:spPr>
          <a:xfrm>
            <a:off x="4114800" y="2209801"/>
            <a:ext cx="4876800" cy="2667000"/>
          </a:xfrm>
          <a:prstGeom prst="wedgeRoundRectCallout">
            <a:avLst>
              <a:gd name="adj1" fmla="val -73204"/>
              <a:gd name="adj2" fmla="val 52923"/>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1600" dirty="0"/>
              <a:t>Eschew  thought of a pre-emptive attack on Iran's nuclear facilities; and keep talking to Tehran.</a:t>
            </a:r>
          </a:p>
          <a:p>
            <a:r>
              <a:rPr lang="en-US" sz="1600" dirty="0"/>
              <a:t>Above all: Play the long game, because time, demographics and generational change aren't on the side of the current regime.</a:t>
            </a:r>
          </a:p>
          <a:p>
            <a:pPr algn="r" rtl="1"/>
            <a:r>
              <a:rPr lang="fa-IR" sz="1600" b="1" dirty="0">
                <a:cs typeface="B Titr" pitchFamily="2" charset="-78"/>
              </a:rPr>
              <a:t>از فکر حمله پیش دستانه به تأسیسات هسته ای ایران اجتناب کنید و به مذاکره با تهران ادامه دهید. </a:t>
            </a:r>
            <a:endParaRPr lang="en-US" sz="1600" dirty="0">
              <a:cs typeface="B Titr" pitchFamily="2" charset="-78"/>
            </a:endParaRPr>
          </a:p>
          <a:p>
            <a:pPr algn="r" rtl="1"/>
            <a:r>
              <a:rPr lang="fa-IR" sz="1600" b="1" dirty="0">
                <a:cs typeface="B Titr" pitchFamily="2" charset="-78"/>
              </a:rPr>
              <a:t>از همه مهمتر: بازی را طولانی کنید، چرا که زمان، آمارهاي جمعیتی و تغییر نسل به نفع رژیم کنونی نیست.</a:t>
            </a:r>
            <a:endParaRPr lang="en-US" sz="1600" dirty="0">
              <a:cs typeface="B Titr" pitchFamily="2" charset="-78"/>
            </a:endParaRPr>
          </a:p>
          <a:p>
            <a:pPr rtl="1"/>
            <a:r>
              <a:rPr lang="fa-IR" sz="1600" dirty="0"/>
              <a:t> </a:t>
            </a:r>
            <a:endParaRPr lang="en-US" sz="1600" dirty="0"/>
          </a:p>
        </p:txBody>
      </p:sp>
    </p:spTree>
    <p:extLst>
      <p:ext uri="{BB962C8B-B14F-4D97-AF65-F5344CB8AC3E}">
        <p14:creationId xmlns:p14="http://schemas.microsoft.com/office/powerpoint/2010/main" val="366296701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5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xit" presetSubtype="32" fill="hold" nodeType="clickEffect">
                                  <p:stCondLst>
                                    <p:cond delay="0"/>
                                  </p:stCondLst>
                                  <p:childTnLst>
                                    <p:anim calcmode="lin" valueType="num">
                                      <p:cBhvr>
                                        <p:cTn id="27" dur="500"/>
                                        <p:tgtEl>
                                          <p:spTgt spid="3"/>
                                        </p:tgtEl>
                                        <p:attrNameLst>
                                          <p:attrName>ppt_w</p:attrName>
                                        </p:attrNameLst>
                                      </p:cBhvr>
                                      <p:tavLst>
                                        <p:tav tm="0">
                                          <p:val>
                                            <p:strVal val="ppt_w"/>
                                          </p:val>
                                        </p:tav>
                                        <p:tav tm="100000">
                                          <p:val>
                                            <p:fltVal val="0"/>
                                          </p:val>
                                        </p:tav>
                                      </p:tavLst>
                                    </p:anim>
                                    <p:anim calcmode="lin" valueType="num">
                                      <p:cBhvr>
                                        <p:cTn id="28" dur="500"/>
                                        <p:tgtEl>
                                          <p:spTgt spid="3"/>
                                        </p:tgtEl>
                                        <p:attrNameLst>
                                          <p:attrName>ppt_h</p:attrName>
                                        </p:attrNameLst>
                                      </p:cBhvr>
                                      <p:tavLst>
                                        <p:tav tm="0">
                                          <p:val>
                                            <p:strVal val="ppt_h"/>
                                          </p:val>
                                        </p:tav>
                                        <p:tav tm="100000">
                                          <p:val>
                                            <p:fltVal val="0"/>
                                          </p:val>
                                        </p:tav>
                                      </p:tavLst>
                                    </p:anim>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childTnLst>
                          </p:cTn>
                        </p:par>
                        <p:par>
                          <p:cTn id="31" fill="hold">
                            <p:stCondLst>
                              <p:cond delay="500"/>
                            </p:stCondLst>
                            <p:childTnLst>
                              <p:par>
                                <p:cTn id="32" presetID="2" presetClass="entr" presetSubtype="12"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0-#ppt_w/2"/>
                                          </p:val>
                                        </p:tav>
                                        <p:tav tm="100000">
                                          <p:val>
                                            <p:strVal val="#ppt_x"/>
                                          </p:val>
                                        </p:tav>
                                      </p:tavLst>
                                    </p:anim>
                                    <p:anim calcmode="lin" valueType="num">
                                      <p:cBhvr additive="base">
                                        <p:cTn id="3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 b="44167"/>
          <a:stretch/>
        </p:blipFill>
        <p:spPr bwMode="auto">
          <a:xfrm>
            <a:off x="762000" y="1"/>
            <a:ext cx="74676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p:cNvSpPr/>
          <p:nvPr/>
        </p:nvSpPr>
        <p:spPr>
          <a:xfrm>
            <a:off x="990600" y="3352800"/>
            <a:ext cx="3924000" cy="3960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just"/>
            <a:r>
              <a:rPr lang="en-US" sz="700" dirty="0"/>
              <a:t>Eschew  thought of a pre-emptive attack on Iran's nuclear facilities; and keep talking to Tehran.</a:t>
            </a:r>
          </a:p>
          <a:p>
            <a:pPr algn="just"/>
            <a:r>
              <a:rPr lang="en-US" sz="700" dirty="0"/>
              <a:t>Above all: Play the long game, because time, demographics and generational change aren't on the side of the current regime.</a:t>
            </a:r>
          </a:p>
        </p:txBody>
      </p:sp>
    </p:spTree>
    <p:extLst>
      <p:ext uri="{BB962C8B-B14F-4D97-AF65-F5344CB8AC3E}">
        <p14:creationId xmlns:p14="http://schemas.microsoft.com/office/powerpoint/2010/main" val="270213970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afterEffect">
                                  <p:stCondLst>
                                    <p:cond delay="0"/>
                                  </p:stCondLst>
                                  <p:childTnLst>
                                    <p:animScale>
                                      <p:cBhvr>
                                        <p:cTn id="6" dur="2000" fill="hold"/>
                                        <p:tgtEl>
                                          <p:spTgt spid="3"/>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53" presetClass="exit" presetSubtype="32" fill="hold" grpId="1" nodeType="clickEffect">
                                  <p:stCondLst>
                                    <p:cond delay="0"/>
                                  </p:stCondLst>
                                  <p:childTnLst>
                                    <p:anim calcmode="lin" valueType="num">
                                      <p:cBhvr>
                                        <p:cTn id="10" dur="500"/>
                                        <p:tgtEl>
                                          <p:spTgt spid="3"/>
                                        </p:tgtEl>
                                        <p:attrNameLst>
                                          <p:attrName>ppt_w</p:attrName>
                                        </p:attrNameLst>
                                      </p:cBhvr>
                                      <p:tavLst>
                                        <p:tav tm="0">
                                          <p:val>
                                            <p:strVal val="ppt_w"/>
                                          </p:val>
                                        </p:tav>
                                        <p:tav tm="100000">
                                          <p:val>
                                            <p:fltVal val="0"/>
                                          </p:val>
                                        </p:tav>
                                      </p:tavLst>
                                    </p:anim>
                                    <p:anim calcmode="lin" valueType="num">
                                      <p:cBhvr>
                                        <p:cTn id="11" dur="500"/>
                                        <p:tgtEl>
                                          <p:spTgt spid="3"/>
                                        </p:tgtEl>
                                        <p:attrNameLst>
                                          <p:attrName>ppt_h</p:attrName>
                                        </p:attrNameLst>
                                      </p:cBhvr>
                                      <p:tavLst>
                                        <p:tav tm="0">
                                          <p:val>
                                            <p:strVal val="ppt_h"/>
                                          </p:val>
                                        </p:tav>
                                        <p:tav tm="100000">
                                          <p:val>
                                            <p:fltVal val="0"/>
                                          </p:val>
                                        </p:tav>
                                      </p:tavLst>
                                    </p:anim>
                                    <p:animEffect transition="out" filter="fade">
                                      <p:cBhvr>
                                        <p:cTn id="12" dur="500"/>
                                        <p:tgtEl>
                                          <p:spTgt spid="3"/>
                                        </p:tgtEl>
                                      </p:cBhvr>
                                    </p:animEffect>
                                    <p:set>
                                      <p:cBhvr>
                                        <p:cTn id="13"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alphaModFix amt="50000"/>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357158" y="928670"/>
            <a:ext cx="8286808" cy="923330"/>
          </a:xfrm>
          <a:prstGeom prst="rect">
            <a:avLst/>
          </a:prstGeom>
        </p:spPr>
        <p:txBody>
          <a:bodyPr wrap="square">
            <a:spAutoFit/>
          </a:bodyPr>
          <a:lstStyle/>
          <a:p>
            <a:pPr algn="ctr" rtl="1" fontAlgn="base">
              <a:spcBef>
                <a:spcPct val="0"/>
              </a:spcBef>
              <a:spcAft>
                <a:spcPct val="0"/>
              </a:spcAft>
            </a:pPr>
            <a:r>
              <a:rPr lang="fa-IR" sz="5400" b="1" dirty="0" smtClean="0">
                <a:solidFill>
                  <a:srgbClr val="002060"/>
                </a:solidFill>
                <a:effectLst>
                  <a:outerShdw blurRad="38100" dist="38100" dir="2700000" algn="tl">
                    <a:srgbClr val="000000">
                      <a:alpha val="43137"/>
                    </a:srgbClr>
                  </a:outerShdw>
                </a:effectLst>
                <a:latin typeface="Arial" pitchFamily="34" charset="0"/>
                <a:cs typeface="B Nazanin" pitchFamily="2" charset="-78"/>
              </a:rPr>
              <a:t>أَنَّّ الْأَرْضَ يَرِثُهَا عِبَادِيَ الصَّالِحُونَ</a:t>
            </a:r>
            <a:endParaRPr lang="en-US" sz="5400" b="1" dirty="0">
              <a:solidFill>
                <a:srgbClr val="002060"/>
              </a:solidFill>
              <a:effectLst>
                <a:outerShdw blurRad="38100" dist="38100" dir="2700000" algn="tl">
                  <a:srgbClr val="000000">
                    <a:alpha val="43137"/>
                  </a:srgbClr>
                </a:outerShdw>
              </a:effectLst>
              <a:latin typeface="Arial" pitchFamily="34" charset="0"/>
              <a:cs typeface="B Nazanin" pitchFamily="2" charset="-78"/>
            </a:endParaRPr>
          </a:p>
        </p:txBody>
      </p:sp>
      <p:sp>
        <p:nvSpPr>
          <p:cNvPr id="4" name="Rectangle 3"/>
          <p:cNvSpPr/>
          <p:nvPr/>
        </p:nvSpPr>
        <p:spPr>
          <a:xfrm>
            <a:off x="714348" y="2143116"/>
            <a:ext cx="1039067" cy="400110"/>
          </a:xfrm>
          <a:prstGeom prst="rect">
            <a:avLst/>
          </a:prstGeom>
        </p:spPr>
        <p:txBody>
          <a:bodyPr wrap="none">
            <a:spAutoFit/>
          </a:bodyPr>
          <a:lstStyle/>
          <a:p>
            <a:pPr algn="ctr" rtl="1" fontAlgn="base">
              <a:spcBef>
                <a:spcPct val="0"/>
              </a:spcBef>
              <a:spcAft>
                <a:spcPct val="0"/>
              </a:spcAft>
            </a:pPr>
            <a:r>
              <a:rPr lang="fa-IR" sz="2000" u="sng" dirty="0" smtClean="0">
                <a:solidFill>
                  <a:srgbClr val="000000"/>
                </a:solidFill>
                <a:latin typeface="Arial" pitchFamily="34" charset="0"/>
                <a:cs typeface="B Nazanin" pitchFamily="2" charset="-78"/>
              </a:rPr>
              <a:t>انبياء، 105</a:t>
            </a:r>
            <a:endParaRPr lang="en-US" sz="2000" u="sng" dirty="0">
              <a:solidFill>
                <a:srgbClr val="000000"/>
              </a:solidFill>
              <a:latin typeface="Arial" pitchFamily="34" charset="0"/>
              <a:cs typeface="B Nazanin" pitchFamily="2" charset="-78"/>
            </a:endParaRPr>
          </a:p>
        </p:txBody>
      </p:sp>
      <p:sp>
        <p:nvSpPr>
          <p:cNvPr id="6" name="TextBox 5"/>
          <p:cNvSpPr txBox="1"/>
          <p:nvPr/>
        </p:nvSpPr>
        <p:spPr>
          <a:xfrm>
            <a:off x="1214414" y="4923550"/>
            <a:ext cx="6715172" cy="1077218"/>
          </a:xfrm>
          <a:prstGeom prst="rect">
            <a:avLst/>
          </a:prstGeom>
          <a:noFill/>
        </p:spPr>
        <p:txBody>
          <a:bodyPr wrap="square" rtlCol="0">
            <a:spAutoFit/>
          </a:bodyPr>
          <a:lstStyle/>
          <a:p>
            <a:pPr algn="ctr" fontAlgn="base">
              <a:spcBef>
                <a:spcPct val="0"/>
              </a:spcBef>
              <a:spcAft>
                <a:spcPct val="0"/>
              </a:spcAft>
            </a:pPr>
            <a:r>
              <a:rPr lang="fa-IR" sz="3200" b="1" cap="all" dirty="0" smtClean="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latin typeface="Arial" pitchFamily="34" charset="0"/>
                <a:cs typeface="B Nazanin" pitchFamily="2" charset="-78"/>
              </a:rPr>
              <a:t>نگرش امنیتی- سیاسی به مسئله تغییرات جمعیتی</a:t>
            </a:r>
            <a:endParaRPr lang="en-US" sz="3200" b="1"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latin typeface="Arial" pitchFamily="34" charset="0"/>
              <a:cs typeface="B Nazanin" pitchFamily="2" charset="-78"/>
            </a:endParaRPr>
          </a:p>
        </p:txBody>
      </p:sp>
      <p:pic>
        <p:nvPicPr>
          <p:cNvPr id="2" name="Picture 1"/>
          <p:cNvPicPr>
            <a:picLocks noChangeAspect="1"/>
          </p:cNvPicPr>
          <p:nvPr/>
        </p:nvPicPr>
        <p:blipFill>
          <a:blip r:embed="rId4" cstate="print">
            <a:clrChange>
              <a:clrFrom>
                <a:srgbClr val="FFFEFD"/>
              </a:clrFrom>
              <a:clrTo>
                <a:srgbClr val="FFFEFD">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0" y="-7961"/>
            <a:ext cx="967546" cy="1303778"/>
          </a:xfrm>
          <a:prstGeom prst="rect">
            <a:avLst/>
          </a:prstGeom>
        </p:spPr>
      </p:pic>
    </p:spTree>
    <p:extLst>
      <p:ext uri="{BB962C8B-B14F-4D97-AF65-F5344CB8AC3E}">
        <p14:creationId xmlns:p14="http://schemas.microsoft.com/office/powerpoint/2010/main" val="3861695137"/>
      </p:ext>
    </p:extLst>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rPr>
              <a:t>جنگ جمعیتی</a:t>
            </a:r>
            <a:endParaRPr lang="en-US" dirty="0">
              <a:cs typeface="B Titr" pitchFamily="2" charset="-78"/>
            </a:endParaRPr>
          </a:p>
        </p:txBody>
      </p:sp>
      <p:pic>
        <p:nvPicPr>
          <p:cNvPr id="4" name="1-جنگ جمعیتی-Segment 1(1).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rotWithShape="1">
          <a:blip r:embed="rId4"/>
          <a:srcRect t="12681" b="12247"/>
          <a:stretch/>
        </p:blipFill>
        <p:spPr>
          <a:xfrm>
            <a:off x="990600" y="1828800"/>
            <a:ext cx="7086600" cy="4267199"/>
          </a:xfrm>
          <a:prstGeom prst="roundRect">
            <a:avLst>
              <a:gd name="adj" fmla="val 5299"/>
            </a:avLst>
          </a:prstGeom>
          <a:ln>
            <a:noFill/>
          </a:ln>
          <a:effectLst/>
          <a:scene3d>
            <a:camera prst="orthographicFront"/>
            <a:lightRig rig="balanced" dir="t"/>
          </a:scene3d>
          <a:sp3d prstMaterial="plastic">
            <a:bevelT/>
            <a:contourClr>
              <a:srgbClr val="FFFFFF"/>
            </a:contourClr>
          </a:sp3d>
        </p:spPr>
      </p:pic>
      <p:sp>
        <p:nvSpPr>
          <p:cNvPr id="5" name="Action Button: Movie 4">
            <a:hlinkClick r:id="" action="ppaction://noaction" highlightClick="1"/>
          </p:cNvPr>
          <p:cNvSpPr/>
          <p:nvPr/>
        </p:nvSpPr>
        <p:spPr>
          <a:xfrm>
            <a:off x="838200" y="6248400"/>
            <a:ext cx="609600" cy="381000"/>
          </a:xfrm>
          <a:prstGeom prst="actionButtonMovi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1494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62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6224" y="48610"/>
            <a:ext cx="4343400" cy="6858000"/>
          </a:xfrm>
          <a:prstGeom prst="rect">
            <a:avLst/>
          </a:prstGeom>
        </p:spPr>
      </p:pic>
      <p:pic>
        <p:nvPicPr>
          <p:cNvPr id="14" name="Picture 13"/>
          <p:cNvPicPr>
            <a:picLocks noChangeAspect="1"/>
          </p:cNvPicPr>
          <p:nvPr/>
        </p:nvPicPr>
        <p:blipFill>
          <a:blip r:embed="rId4">
            <a:extLst>
              <a:ext uri="{BEBA8EAE-BF5A-486C-A8C5-ECC9F3942E4B}">
                <a14:imgProps xmlns:a14="http://schemas.microsoft.com/office/drawing/2010/main">
                  <a14:imgLayer r:embed="rId5">
                    <a14:imgEffect>
                      <a14:backgroundRemoval t="4599" b="99606" l="0" r="100000"/>
                    </a14:imgEffect>
                  </a14:imgLayer>
                </a14:imgProps>
              </a:ext>
              <a:ext uri="{28A0092B-C50C-407E-A947-70E740481C1C}">
                <a14:useLocalDpi xmlns:a14="http://schemas.microsoft.com/office/drawing/2010/main" val="0"/>
              </a:ext>
            </a:extLst>
          </a:blip>
          <a:stretch>
            <a:fillRect/>
          </a:stretch>
        </p:blipFill>
        <p:spPr>
          <a:xfrm>
            <a:off x="0" y="838200"/>
            <a:ext cx="4736224" cy="6068410"/>
          </a:xfrm>
          <a:prstGeom prst="rect">
            <a:avLst/>
          </a:prstGeom>
        </p:spPr>
      </p:pic>
      <p:sp>
        <p:nvSpPr>
          <p:cNvPr id="12" name="Rounded Rectangular Callout 11"/>
          <p:cNvSpPr/>
          <p:nvPr/>
        </p:nvSpPr>
        <p:spPr>
          <a:xfrm>
            <a:off x="5791200" y="1132488"/>
            <a:ext cx="2590800" cy="4049112"/>
          </a:xfrm>
          <a:prstGeom prst="wedgeRoundRectCallout">
            <a:avLst>
              <a:gd name="adj1" fmla="val -165366"/>
              <a:gd name="adj2" fmla="val -10691"/>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1400" b="1" dirty="0">
                <a:latin typeface="Cambria" pitchFamily="18" charset="0"/>
              </a:rPr>
              <a:t>Traditionally, most Middle Eastern and Islamic societies have had a far higher rate; but, in recent years, the region's fertility rates have slowed--and nowhere is the drop more striking than in Iran.</a:t>
            </a:r>
            <a:endParaRPr lang="en-US" sz="1400" dirty="0">
              <a:latin typeface="Cambria" pitchFamily="18" charset="0"/>
            </a:endParaRPr>
          </a:p>
          <a:p>
            <a:pPr algn="r" rtl="1"/>
            <a:r>
              <a:rPr lang="fa-IR" sz="1600" b="1" dirty="0">
                <a:cs typeface="B Titr" pitchFamily="2" charset="-78"/>
              </a:rPr>
              <a:t>از قدیم، بیشتر کشورهای خاورمیانه و جوامع اسلامی نرخ بیشتری (از باروری) داشته اند؛ ولی در سال های اخیر، نرخ باروری در منطقه کاهش یافته، و این کاهش در هیچ کشوری غیر عادی تر از ایران نیست!</a:t>
            </a:r>
            <a:endParaRPr lang="en-US" sz="1600" dirty="0">
              <a:cs typeface="B Titr" pitchFamily="2" charset="-78"/>
            </a:endParaRPr>
          </a:p>
        </p:txBody>
      </p:sp>
      <p:sp>
        <p:nvSpPr>
          <p:cNvPr id="2" name="Cloud Callout 1"/>
          <p:cNvSpPr/>
          <p:nvPr/>
        </p:nvSpPr>
        <p:spPr>
          <a:xfrm>
            <a:off x="1752600" y="7209"/>
            <a:ext cx="1981200" cy="1125279"/>
          </a:xfrm>
          <a:prstGeom prst="cloudCallout">
            <a:avLst>
              <a:gd name="adj1" fmla="val -55846"/>
              <a:gd name="adj2" fmla="val 47089"/>
            </a:avLst>
          </a:prstGeom>
        </p:spPr>
        <p:style>
          <a:lnRef idx="2">
            <a:schemeClr val="accent3"/>
          </a:lnRef>
          <a:fillRef idx="1">
            <a:schemeClr val="lt1"/>
          </a:fillRef>
          <a:effectRef idx="0">
            <a:schemeClr val="accent3"/>
          </a:effectRef>
          <a:fontRef idx="minor">
            <a:schemeClr val="dk1"/>
          </a:fontRef>
        </p:style>
        <p:txBody>
          <a:bodyPr rtlCol="0" anchor="ctr"/>
          <a:lstStyle/>
          <a:p>
            <a:pPr algn="ctr" rtl="1"/>
            <a:r>
              <a:rPr lang="fa-IR" dirty="0">
                <a:cs typeface="B Titr" pitchFamily="2" charset="-78"/>
              </a:rPr>
              <a:t>هلال ناباروری</a:t>
            </a:r>
            <a:endParaRPr lang="en-US" dirty="0">
              <a:cs typeface="B Titr" pitchFamily="2" charset="-78"/>
            </a:endParaRPr>
          </a:p>
        </p:txBody>
      </p:sp>
      <p:sp>
        <p:nvSpPr>
          <p:cNvPr id="15" name="Right Arrow Callout 14"/>
          <p:cNvSpPr/>
          <p:nvPr/>
        </p:nvSpPr>
        <p:spPr>
          <a:xfrm flipH="1">
            <a:off x="2286000" y="1257300"/>
            <a:ext cx="2514600" cy="800100"/>
          </a:xfrm>
          <a:prstGeom prst="rightArrowCallout">
            <a:avLst>
              <a:gd name="adj1" fmla="val 25000"/>
              <a:gd name="adj2" fmla="val 25000"/>
              <a:gd name="adj3" fmla="val 25000"/>
              <a:gd name="adj4" fmla="val 81278"/>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rtlCol="0" anchor="ctr"/>
          <a:lstStyle/>
          <a:p>
            <a:pPr algn="r" rtl="1"/>
            <a:r>
              <a:rPr lang="fa-IR" sz="1050" b="1" dirty="0">
                <a:cs typeface="B Titr" pitchFamily="2" charset="-78"/>
              </a:rPr>
              <a:t>فیلیپ جنکینز دارای دکترای تاریخ از دانشگاه کمبریج و استاد برجسته تاریخ در بیلور و مدیر برنامه مطالعات تاریخی دین در موسسه مطالعات دین می باشد .</a:t>
            </a:r>
            <a:endParaRPr lang="en-US" sz="1050" dirty="0">
              <a:cs typeface="B Titr" pitchFamily="2" charset="-78"/>
            </a:endParaRP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8572" y="569848"/>
            <a:ext cx="1473200" cy="341248"/>
          </a:xfrm>
          <a:prstGeom prst="rect">
            <a:avLst/>
          </a:prstGeom>
        </p:spPr>
      </p:pic>
    </p:spTree>
    <p:extLst>
      <p:ext uri="{BB962C8B-B14F-4D97-AF65-F5344CB8AC3E}">
        <p14:creationId xmlns:p14="http://schemas.microsoft.com/office/powerpoint/2010/main" val="1194012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5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48" presetClass="path" presetSubtype="0" accel="50000" decel="50000" fill="hold" nodeType="withEffect">
                                  <p:stCondLst>
                                    <p:cond delay="0"/>
                                  </p:stCondLst>
                                  <p:childTnLst>
                                    <p:animMotion origin="layout" path="M 1.66667E-6 2.22222E-6 C 0.02205 0.00625 0.04705 0.01203 0.05816 0.02014 C 0.0691 0.02893 0.07465 0.03912 0.08021 0.0493 C 0.08611 0.05949 0.08021 0.06805 0.07465 0.07754 C 0.0691 0.08588 0.06111 0.0956 0.04114 0.10301 C 0.025 0.11111 -0.00295 0.11736 -0.03316 0.12222 C -0.06094 0.12685 -0.09427 0.12986 -0.12726 0.13171 C -0.16042 0.13333 -0.1934 0.13333 -0.22431 0.13171 C -0.25747 0.12986 -0.2875 0.12616 -0.3125 0.11967 C -0.3375 0.11435 -0.35955 0.10717 -0.37066 0.09861 C -0.38455 0.09074 -0.38993 0.07963 -0.38993 0.07106 C -0.39271 0.06273 -0.38993 0.05231 -0.37587 0.04375 C -0.3625 0.03565 -0.3375 0.0294 -0.30452 0.02639 C -0.27101 0.02407 -0.2375 0.02708 -0.21545 0.03241 C -0.19636 0.03819 -0.18247 0.04676 -0.17952 0.05694 C -0.17952 0.06736 -0.18247 0.07662 -0.19636 0.08449 C -0.21042 0.09236 -0.20747 0.09375 -0.2625 0.10416 C -0.3125 0.11504 -0.3625 0.11203 -0.39271 0.1125 C -0.42292 0.1125 -0.44792 0.10949 -0.4783 0.10671 C -0.51198 0.10231 -0.53906 0.0956 -0.55903 0.08889 C -0.57813 0.0831 -0.58611 0.07523 -0.59722 0.06273 C -0.60521 0.04977 -0.60521 0.04375 -0.60521 0.03426 C -0.60521 0.02477 -0.60521 0.01551 -0.60521 0.00625 " pathEditMode="relative" rAng="0" ptsTypes="fffffffffffffffffffffff">
                                      <p:cBhvr>
                                        <p:cTn id="30" dur="2000" fill="hold"/>
                                        <p:tgtEl>
                                          <p:spTgt spid="3"/>
                                        </p:tgtEl>
                                        <p:attrNameLst>
                                          <p:attrName>ppt_x</p:attrName>
                                          <p:attrName>ppt_y</p:attrName>
                                        </p:attrNameLst>
                                      </p:cBhvr>
                                      <p:rCtr x="-25955" y="6667"/>
                                    </p:animMotion>
                                  </p:childTnLst>
                                </p:cTn>
                              </p:par>
                            </p:childTnLst>
                          </p:cTn>
                        </p:par>
                        <p:par>
                          <p:cTn id="31" fill="hold">
                            <p:stCondLst>
                              <p:cond delay="5000"/>
                            </p:stCondLst>
                            <p:childTnLst>
                              <p:par>
                                <p:cTn id="32" presetID="2" presetClass="entr" presetSubtype="2"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1+#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childTnLst>
                          </p:cTn>
                        </p:par>
                        <p:par>
                          <p:cTn id="36" fill="hold">
                            <p:stCondLst>
                              <p:cond delay="5500"/>
                            </p:stCondLst>
                            <p:childTnLst>
                              <p:par>
                                <p:cTn id="37" presetID="53" presetClass="entr" presetSubtype="16" fill="hold" grpId="0" nodeType="afterEffect">
                                  <p:stCondLst>
                                    <p:cond delay="0"/>
                                  </p:stCondLst>
                                  <p:childTnLst>
                                    <p:set>
                                      <p:cBhvr>
                                        <p:cTn id="38" dur="1" fill="hold">
                                          <p:stCondLst>
                                            <p:cond delay="0"/>
                                          </p:stCondLst>
                                        </p:cTn>
                                        <p:tgtEl>
                                          <p:spTgt spid="12">
                                            <p:bg/>
                                          </p:spTgt>
                                        </p:tgtEl>
                                        <p:attrNameLst>
                                          <p:attrName>style.visibility</p:attrName>
                                        </p:attrNameLst>
                                      </p:cBhvr>
                                      <p:to>
                                        <p:strVal val="visible"/>
                                      </p:to>
                                    </p:set>
                                    <p:anim calcmode="lin" valueType="num">
                                      <p:cBhvr>
                                        <p:cTn id="39" dur="500" fill="hold"/>
                                        <p:tgtEl>
                                          <p:spTgt spid="12">
                                            <p:bg/>
                                          </p:spTgt>
                                        </p:tgtEl>
                                        <p:attrNameLst>
                                          <p:attrName>ppt_w</p:attrName>
                                        </p:attrNameLst>
                                      </p:cBhvr>
                                      <p:tavLst>
                                        <p:tav tm="0">
                                          <p:val>
                                            <p:fltVal val="0"/>
                                          </p:val>
                                        </p:tav>
                                        <p:tav tm="100000">
                                          <p:val>
                                            <p:strVal val="#ppt_w"/>
                                          </p:val>
                                        </p:tav>
                                      </p:tavLst>
                                    </p:anim>
                                    <p:anim calcmode="lin" valueType="num">
                                      <p:cBhvr>
                                        <p:cTn id="40" dur="500" fill="hold"/>
                                        <p:tgtEl>
                                          <p:spTgt spid="12">
                                            <p:bg/>
                                          </p:spTgt>
                                        </p:tgtEl>
                                        <p:attrNameLst>
                                          <p:attrName>ppt_h</p:attrName>
                                        </p:attrNameLst>
                                      </p:cBhvr>
                                      <p:tavLst>
                                        <p:tav tm="0">
                                          <p:val>
                                            <p:fltVal val="0"/>
                                          </p:val>
                                        </p:tav>
                                        <p:tav tm="100000">
                                          <p:val>
                                            <p:strVal val="#ppt_h"/>
                                          </p:val>
                                        </p:tav>
                                      </p:tavLst>
                                    </p:anim>
                                    <p:animEffect transition="in" filter="fade">
                                      <p:cBhvr>
                                        <p:cTn id="41" dur="500"/>
                                        <p:tgtEl>
                                          <p:spTgt spid="12">
                                            <p:bg/>
                                          </p:spTgt>
                                        </p:tgtEl>
                                      </p:cBhvr>
                                    </p:animEffect>
                                  </p:childTnLst>
                                </p:cTn>
                              </p:par>
                            </p:childTnLst>
                          </p:cTn>
                        </p:par>
                        <p:par>
                          <p:cTn id="42" fill="hold">
                            <p:stCondLst>
                              <p:cond delay="6000"/>
                            </p:stCondLst>
                            <p:childTnLst>
                              <p:par>
                                <p:cTn id="43" presetID="53" presetClass="entr" presetSubtype="16" fill="hold" grpId="0" nodeType="afterEffect">
                                  <p:stCondLst>
                                    <p:cond delay="0"/>
                                  </p:stCondLst>
                                  <p:childTnLst>
                                    <p:set>
                                      <p:cBhvr>
                                        <p:cTn id="44" dur="1" fill="hold">
                                          <p:stCondLst>
                                            <p:cond delay="0"/>
                                          </p:stCondLst>
                                        </p:cTn>
                                        <p:tgtEl>
                                          <p:spTgt spid="12">
                                            <p:txEl>
                                              <p:pRg st="0" end="0"/>
                                            </p:txEl>
                                          </p:spTgt>
                                        </p:tgtEl>
                                        <p:attrNameLst>
                                          <p:attrName>style.visibility</p:attrName>
                                        </p:attrNameLst>
                                      </p:cBhvr>
                                      <p:to>
                                        <p:strVal val="visible"/>
                                      </p:to>
                                    </p:set>
                                    <p:anim calcmode="lin" valueType="num">
                                      <p:cBhvr>
                                        <p:cTn id="45"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46"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47" dur="500"/>
                                        <p:tgtEl>
                                          <p:spTgt spid="12">
                                            <p:txEl>
                                              <p:pRg st="0" end="0"/>
                                            </p:txEl>
                                          </p:spTgt>
                                        </p:tgtEl>
                                      </p:cBhvr>
                                    </p:animEffect>
                                  </p:childTnLst>
                                </p:cTn>
                              </p:par>
                            </p:childTnLst>
                          </p:cTn>
                        </p:par>
                        <p:par>
                          <p:cTn id="48" fill="hold">
                            <p:stCondLst>
                              <p:cond delay="6500"/>
                            </p:stCondLst>
                            <p:childTnLst>
                              <p:par>
                                <p:cTn id="49" presetID="53" presetClass="entr" presetSubtype="16" fill="hold" grpId="0" nodeType="afterEffect">
                                  <p:stCondLst>
                                    <p:cond delay="0"/>
                                  </p:stCondLst>
                                  <p:childTnLst>
                                    <p:set>
                                      <p:cBhvr>
                                        <p:cTn id="50" dur="1" fill="hold">
                                          <p:stCondLst>
                                            <p:cond delay="0"/>
                                          </p:stCondLst>
                                        </p:cTn>
                                        <p:tgtEl>
                                          <p:spTgt spid="12">
                                            <p:txEl>
                                              <p:pRg st="1" end="1"/>
                                            </p:txEl>
                                          </p:spTgt>
                                        </p:tgtEl>
                                        <p:attrNameLst>
                                          <p:attrName>style.visibility</p:attrName>
                                        </p:attrNameLst>
                                      </p:cBhvr>
                                      <p:to>
                                        <p:strVal val="visible"/>
                                      </p:to>
                                    </p:set>
                                    <p:anim calcmode="lin" valueType="num">
                                      <p:cBhvr>
                                        <p:cTn id="51" dur="500" fill="hold"/>
                                        <p:tgtEl>
                                          <p:spTgt spid="12">
                                            <p:txEl>
                                              <p:pRg st="1" end="1"/>
                                            </p:txEl>
                                          </p:spTgt>
                                        </p:tgtEl>
                                        <p:attrNameLst>
                                          <p:attrName>ppt_w</p:attrName>
                                        </p:attrNameLst>
                                      </p:cBhvr>
                                      <p:tavLst>
                                        <p:tav tm="0">
                                          <p:val>
                                            <p:fltVal val="0"/>
                                          </p:val>
                                        </p:tav>
                                        <p:tav tm="100000">
                                          <p:val>
                                            <p:strVal val="#ppt_w"/>
                                          </p:val>
                                        </p:tav>
                                      </p:tavLst>
                                    </p:anim>
                                    <p:anim calcmode="lin" valueType="num">
                                      <p:cBhvr>
                                        <p:cTn id="52" dur="500" fill="hold"/>
                                        <p:tgtEl>
                                          <p:spTgt spid="12">
                                            <p:txEl>
                                              <p:pRg st="1" end="1"/>
                                            </p:txEl>
                                          </p:spTgt>
                                        </p:tgtEl>
                                        <p:attrNameLst>
                                          <p:attrName>ppt_h</p:attrName>
                                        </p:attrNameLst>
                                      </p:cBhvr>
                                      <p:tavLst>
                                        <p:tav tm="0">
                                          <p:val>
                                            <p:fltVal val="0"/>
                                          </p:val>
                                        </p:tav>
                                        <p:tav tm="100000">
                                          <p:val>
                                            <p:strVal val="#ppt_h"/>
                                          </p:val>
                                        </p:tav>
                                      </p:tavLst>
                                    </p:anim>
                                    <p:animEffect transition="in" filter="fade">
                                      <p:cBhvr>
                                        <p:cTn id="53"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p" animBg="1"/>
      <p:bldP spid="2"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6224" y="48610"/>
            <a:ext cx="4343400" cy="6858000"/>
          </a:xfrm>
          <a:prstGeom prst="rect">
            <a:avLst/>
          </a:prstGeom>
        </p:spPr>
      </p:pic>
      <p:pic>
        <p:nvPicPr>
          <p:cNvPr id="14" name="Picture 13"/>
          <p:cNvPicPr>
            <a:picLocks noChangeAspect="1"/>
          </p:cNvPicPr>
          <p:nvPr/>
        </p:nvPicPr>
        <p:blipFill>
          <a:blip r:embed="rId4">
            <a:extLst>
              <a:ext uri="{BEBA8EAE-BF5A-486C-A8C5-ECC9F3942E4B}">
                <a14:imgProps xmlns:a14="http://schemas.microsoft.com/office/drawing/2010/main">
                  <a14:imgLayer r:embed="rId5">
                    <a14:imgEffect>
                      <a14:backgroundRemoval t="4599" b="99606" l="0" r="100000"/>
                    </a14:imgEffect>
                  </a14:imgLayer>
                </a14:imgProps>
              </a:ext>
              <a:ext uri="{28A0092B-C50C-407E-A947-70E740481C1C}">
                <a14:useLocalDpi xmlns:a14="http://schemas.microsoft.com/office/drawing/2010/main" val="0"/>
              </a:ext>
            </a:extLst>
          </a:blip>
          <a:stretch>
            <a:fillRect/>
          </a:stretch>
        </p:blipFill>
        <p:spPr>
          <a:xfrm>
            <a:off x="0" y="838200"/>
            <a:ext cx="4736224" cy="6068410"/>
          </a:xfrm>
          <a:prstGeom prst="rect">
            <a:avLst/>
          </a:prstGeom>
        </p:spPr>
      </p:pic>
      <p:sp>
        <p:nvSpPr>
          <p:cNvPr id="12" name="Rounded Rectangular Callout 11"/>
          <p:cNvSpPr/>
          <p:nvPr/>
        </p:nvSpPr>
        <p:spPr>
          <a:xfrm>
            <a:off x="5791200" y="1132488"/>
            <a:ext cx="2590800" cy="4049112"/>
          </a:xfrm>
          <a:prstGeom prst="wedgeRoundRectCallout">
            <a:avLst>
              <a:gd name="adj1" fmla="val -165366"/>
              <a:gd name="adj2" fmla="val -10691"/>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1400" b="1" dirty="0">
                <a:latin typeface="Cambria" pitchFamily="18" charset="0"/>
              </a:rPr>
              <a:t>And lower fertility rates might transform Iran even more fundamentally…With these rituals--the cement of religious experience for many people--happening less frequently, your ties to church or mosque weaken.</a:t>
            </a:r>
          </a:p>
          <a:p>
            <a:pPr algn="r" rtl="1"/>
            <a:r>
              <a:rPr lang="fa-IR" sz="1400" b="1" dirty="0">
                <a:cs typeface="B Titr" pitchFamily="2" charset="-78"/>
              </a:rPr>
              <a:t>نرخ باروری کم ممکن است ایران را به صورت اساسی تری تغییر شکل دهد... با وقوع کمتر این آئین های مذهبی (آموزش قرآن و آداب مذهبی به کودکان) که بنیان تجربه مذهبی برای بسیاری از افراد هستند، روابط شما با کلیسا یا مسجد ضعیف می شود</a:t>
            </a:r>
            <a:r>
              <a:rPr lang="en-US" sz="1400" b="1" dirty="0">
                <a:cs typeface="B Titr" pitchFamily="2" charset="-78"/>
              </a:rPr>
              <a:t>.</a:t>
            </a:r>
            <a:endParaRPr lang="en-US" sz="1400" dirty="0">
              <a:cs typeface="B Titr" pitchFamily="2" charset="-78"/>
            </a:endParaRPr>
          </a:p>
        </p:txBody>
      </p:sp>
      <p:sp>
        <p:nvSpPr>
          <p:cNvPr id="2" name="Cloud Callout 1"/>
          <p:cNvSpPr/>
          <p:nvPr/>
        </p:nvSpPr>
        <p:spPr>
          <a:xfrm>
            <a:off x="1752600" y="7209"/>
            <a:ext cx="1981200" cy="1125279"/>
          </a:xfrm>
          <a:prstGeom prst="cloudCallout">
            <a:avLst>
              <a:gd name="adj1" fmla="val -55846"/>
              <a:gd name="adj2" fmla="val 47089"/>
            </a:avLst>
          </a:prstGeom>
        </p:spPr>
        <p:style>
          <a:lnRef idx="2">
            <a:schemeClr val="accent3"/>
          </a:lnRef>
          <a:fillRef idx="1">
            <a:schemeClr val="lt1"/>
          </a:fillRef>
          <a:effectRef idx="0">
            <a:schemeClr val="accent3"/>
          </a:effectRef>
          <a:fontRef idx="minor">
            <a:schemeClr val="dk1"/>
          </a:fontRef>
        </p:style>
        <p:txBody>
          <a:bodyPr rtlCol="0" anchor="ctr"/>
          <a:lstStyle/>
          <a:p>
            <a:pPr algn="ctr" rtl="1"/>
            <a:r>
              <a:rPr lang="fa-IR" dirty="0">
                <a:cs typeface="B Titr" pitchFamily="2" charset="-78"/>
              </a:rPr>
              <a:t>هلال ناباروری</a:t>
            </a:r>
            <a:endParaRPr lang="en-US" dirty="0">
              <a:cs typeface="B Titr" pitchFamily="2" charset="-78"/>
            </a:endParaRPr>
          </a:p>
        </p:txBody>
      </p:sp>
      <p:sp>
        <p:nvSpPr>
          <p:cNvPr id="15" name="Right Arrow Callout 14"/>
          <p:cNvSpPr/>
          <p:nvPr/>
        </p:nvSpPr>
        <p:spPr>
          <a:xfrm flipH="1">
            <a:off x="2286000" y="1257300"/>
            <a:ext cx="2514600" cy="800100"/>
          </a:xfrm>
          <a:prstGeom prst="rightArrowCallout">
            <a:avLst>
              <a:gd name="adj1" fmla="val 25000"/>
              <a:gd name="adj2" fmla="val 25000"/>
              <a:gd name="adj3" fmla="val 25000"/>
              <a:gd name="adj4" fmla="val 81278"/>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rtlCol="0" anchor="ctr"/>
          <a:lstStyle/>
          <a:p>
            <a:pPr algn="r" rtl="1"/>
            <a:r>
              <a:rPr lang="fa-IR" sz="1050" b="1" dirty="0">
                <a:cs typeface="B Titr" pitchFamily="2" charset="-78"/>
              </a:rPr>
              <a:t>فیلیپ جنکینز دارای دکترای تاریخ از دانشگاه کمبریج و استاد برجسته تاریخ در بیلور و مدیر برنامه مطالعات تاریخی دین در موسسه مطالعات دین می باشد .</a:t>
            </a:r>
            <a:endParaRPr lang="en-US" sz="1050" dirty="0">
              <a:cs typeface="B Titr" pitchFamily="2" charset="-78"/>
            </a:endParaRP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7869" y="609600"/>
            <a:ext cx="1473200" cy="341248"/>
          </a:xfrm>
          <a:prstGeom prst="rect">
            <a:avLst/>
          </a:prstGeom>
        </p:spPr>
      </p:pic>
    </p:spTree>
    <p:extLst>
      <p:ext uri="{BB962C8B-B14F-4D97-AF65-F5344CB8AC3E}">
        <p14:creationId xmlns:p14="http://schemas.microsoft.com/office/powerpoint/2010/main" val="16235844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38" y="0"/>
            <a:ext cx="4343400" cy="6858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0262" y="1168400"/>
            <a:ext cx="4813738" cy="5689600"/>
          </a:xfrm>
          <a:prstGeom prst="rect">
            <a:avLst/>
          </a:prstGeom>
        </p:spPr>
      </p:pic>
      <p:sp>
        <p:nvSpPr>
          <p:cNvPr id="7" name="Rounded Rectangular Callout 6"/>
          <p:cNvSpPr/>
          <p:nvPr/>
        </p:nvSpPr>
        <p:spPr>
          <a:xfrm>
            <a:off x="457200" y="914400"/>
            <a:ext cx="3352800" cy="4724400"/>
          </a:xfrm>
          <a:prstGeom prst="wedgeRoundRectCallout">
            <a:avLst>
              <a:gd name="adj1" fmla="val 103570"/>
              <a:gd name="adj2" fmla="val -12981"/>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pPr algn="just"/>
            <a:r>
              <a:rPr lang="en-US" sz="1400" b="1" dirty="0">
                <a:latin typeface="Cambria" pitchFamily="18" charset="0"/>
              </a:rPr>
              <a:t>when you notice that some of the highest birthrates in the Islamic world are in places like Iraq, Somalia, Sudan, Afghanistan, and Gaza, whereas the world's lowest birthrates are in nations like Italy, Japan, and Germany, it's clear that Iran's lower birth rates could signal some unheralded, and very positive,</a:t>
            </a:r>
            <a:r>
              <a:rPr lang="fa-IR" sz="1400" b="1" dirty="0">
                <a:latin typeface="Cambria" pitchFamily="18" charset="0"/>
              </a:rPr>
              <a:t> </a:t>
            </a:r>
            <a:r>
              <a:rPr lang="en-US" sz="1400" b="1" dirty="0">
                <a:latin typeface="Cambria" pitchFamily="18" charset="0"/>
              </a:rPr>
              <a:t>changes.</a:t>
            </a:r>
          </a:p>
          <a:p>
            <a:pPr algn="just" rtl="1"/>
            <a:r>
              <a:rPr lang="fa-IR" sz="1400" b="1" dirty="0">
                <a:cs typeface="B Titr" pitchFamily="2" charset="-78"/>
              </a:rPr>
              <a:t>وقتی شما می بینید که برخی از بالاترین نرخ  باروری در جهان اسلام در جاهایی مثل عراق، سومالی، سودان، افغانستان و غزه هستند، در حالیکه کمترین نرخ  باروری در کشور هایی مانند ایتالیا، ژاپن و آلمان هستند، واضح است که نرخ باروری پایین در ایران می تواند تغییرات بی سابقه و بسیار مثبتی را برای ما نشان دهد.</a:t>
            </a:r>
            <a:endParaRPr lang="en-US" sz="1400" dirty="0">
              <a:cs typeface="B Titr" pitchFamily="2" charset="-78"/>
            </a:endParaRPr>
          </a:p>
          <a:p>
            <a:r>
              <a:rPr lang="en-US" sz="1400" dirty="0"/>
              <a:t> </a:t>
            </a:r>
          </a:p>
        </p:txBody>
      </p:sp>
    </p:spTree>
    <p:extLst>
      <p:ext uri="{BB962C8B-B14F-4D97-AF65-F5344CB8AC3E}">
        <p14:creationId xmlns:p14="http://schemas.microsoft.com/office/powerpoint/2010/main" val="2882632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10" presetClass="entr" presetSubtype="0" fill="hold" nodeType="afterEffect">
                                  <p:stCondLst>
                                    <p:cond delay="5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2000"/>
                            </p:stCondLst>
                            <p:childTnLst>
                              <p:par>
                                <p:cTn id="16" presetID="53" presetClass="entr" presetSubtype="16" fill="hold" grpId="0" nodeType="afterEffect">
                                  <p:stCondLst>
                                    <p:cond delay="50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38" y="0"/>
            <a:ext cx="4343400" cy="6858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0262" y="1168400"/>
            <a:ext cx="4813738" cy="5689600"/>
          </a:xfrm>
          <a:prstGeom prst="rect">
            <a:avLst/>
          </a:prstGeom>
        </p:spPr>
      </p:pic>
      <p:sp>
        <p:nvSpPr>
          <p:cNvPr id="7" name="Rounded Rectangular Callout 6"/>
          <p:cNvSpPr/>
          <p:nvPr/>
        </p:nvSpPr>
        <p:spPr>
          <a:xfrm>
            <a:off x="457200" y="914400"/>
            <a:ext cx="3352800" cy="4724400"/>
          </a:xfrm>
          <a:prstGeom prst="wedgeRoundRectCallout">
            <a:avLst>
              <a:gd name="adj1" fmla="val 103570"/>
              <a:gd name="adj2" fmla="val -12981"/>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r>
              <a:rPr lang="en-US" sz="1050" b="1" dirty="0">
                <a:latin typeface="Cambria" pitchFamily="18" charset="0"/>
              </a:rPr>
              <a:t>There's a corollary to this decay in traditional values .When you live in a country where you can expect to only have a few children at most (and where having no children is a viable option), your perception of marriage changes. Instead of viewing marriage mainly as a means to give birth to and raise socially functional children, you come to define it by other things, like companionship. And, as marriage becomes more about companionship than about children (more about maintaining this generation than about propagating the next), you may become more accepting of people who seek options outside of traditional marriage: for instance, all the gay Iranians.</a:t>
            </a:r>
          </a:p>
          <a:p>
            <a:pPr algn="r" rtl="1"/>
            <a:r>
              <a:rPr lang="ar-SA" sz="1100" b="1" dirty="0">
                <a:cs typeface="B Titr" pitchFamily="2" charset="-78"/>
              </a:rPr>
              <a:t>یک نتیجه آن (کاهش </a:t>
            </a:r>
            <a:r>
              <a:rPr lang="ar-SA" sz="1100" b="1" dirty="0" smtClean="0">
                <a:cs typeface="B Titr" pitchFamily="2" charset="-78"/>
              </a:rPr>
              <a:t>بچه)</a:t>
            </a:r>
            <a:r>
              <a:rPr lang="fa-IR" sz="1100" b="1" dirty="0" smtClean="0">
                <a:cs typeface="B Titr" pitchFamily="2" charset="-78"/>
              </a:rPr>
              <a:t>، </a:t>
            </a:r>
            <a:r>
              <a:rPr lang="ar-SA" sz="1100" b="1" dirty="0" smtClean="0">
                <a:cs typeface="B Titr" pitchFamily="2" charset="-78"/>
              </a:rPr>
              <a:t>فروپاشی </a:t>
            </a:r>
            <a:r>
              <a:rPr lang="ar-SA" sz="1100" b="1" dirty="0">
                <a:cs typeface="B Titr" pitchFamily="2" charset="-78"/>
              </a:rPr>
              <a:t>ارزش های سنتی است. زمانی که شما در کشوری زندگی  می کنید که تنها می توانید انتظار یکی دو بچه را داشته باشید، (یا اصلا بچه نداشته باشید) درک شما از ازدواج تغییر می کند. به جای اینکه ازدواج را عمدتا به عنوان روشی برای تولد و پرورش کودکانی با کارایی بالا در اجتماع ببینید، به این نتیجه می رسید که آن را با چیزهای دیگری نظیر همراهی معنا کنید. و همچنان که (تعبیر و معنا) از ازدواج بیشتر در مورد همراهی می شود تا در مورد بچه ها، شما بیشتر پذیرنده افرادی که به دنبال گزینه هایی خارج از ازدواج سنتی هستند، مانند همجنس بازان می شوید.</a:t>
            </a:r>
            <a:endParaRPr lang="en-US" sz="1100" dirty="0">
              <a:cs typeface="B Titr" pitchFamily="2" charset="-78"/>
            </a:endParaRPr>
          </a:p>
        </p:txBody>
      </p:sp>
    </p:spTree>
    <p:extLst>
      <p:ext uri="{BB962C8B-B14F-4D97-AF65-F5344CB8AC3E}">
        <p14:creationId xmlns:p14="http://schemas.microsoft.com/office/powerpoint/2010/main" val="8797377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t="2128" b="33382"/>
          <a:stretch/>
        </p:blipFill>
        <p:spPr>
          <a:xfrm>
            <a:off x="5255" y="0"/>
            <a:ext cx="4848680" cy="6858000"/>
          </a:xfrm>
          <a:prstGeom prst="rect">
            <a:avLst/>
          </a:prstGeom>
        </p:spPr>
      </p:pic>
      <p:pic>
        <p:nvPicPr>
          <p:cNvPr id="6" name="George Will 'Confident' Iran Will Get Nuclear Weapons - The Daily Caller(1).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14190" b="15942"/>
          <a:stretch/>
        </p:blipFill>
        <p:spPr>
          <a:xfrm>
            <a:off x="157655" y="1371600"/>
            <a:ext cx="3118945" cy="1752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Action Button: Movie 9">
            <a:hlinkClick r:id="" action="ppaction://noaction" highlightClick="1"/>
          </p:cNvPr>
          <p:cNvSpPr/>
          <p:nvPr/>
        </p:nvSpPr>
        <p:spPr>
          <a:xfrm>
            <a:off x="189601" y="3124200"/>
            <a:ext cx="267599" cy="300251"/>
          </a:xfrm>
          <a:prstGeom prst="actionButtonMovie">
            <a:avLst/>
          </a:prstGeom>
          <a:scene3d>
            <a:camera prst="orthographicFront" fov="0">
              <a:rot lat="0" lon="0" rev="0"/>
            </a:camera>
            <a:lightRig rig="soft" dir="tl">
              <a:rot lat="0" lon="0" rev="20100000"/>
            </a:lightRig>
          </a:scene3d>
          <a:sp3d>
            <a:bevelT w="50800" h="50800" prst="angle"/>
          </a:sp3d>
        </p:spPr>
        <p:style>
          <a:lnRef idx="0">
            <a:schemeClr val="accent2"/>
          </a:lnRef>
          <a:fillRef idx="3">
            <a:schemeClr val="accent2"/>
          </a:fillRef>
          <a:effectRef idx="3">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73676" y="0"/>
            <a:ext cx="1659398" cy="2280960"/>
          </a:xfrm>
          <a:prstGeom prst="rect">
            <a:avLst/>
          </a:prstGeom>
        </p:spPr>
      </p:pic>
      <p:sp>
        <p:nvSpPr>
          <p:cNvPr id="8" name="Cloud Callout 7"/>
          <p:cNvSpPr/>
          <p:nvPr/>
        </p:nvSpPr>
        <p:spPr>
          <a:xfrm>
            <a:off x="5144275" y="81241"/>
            <a:ext cx="2057400" cy="1140479"/>
          </a:xfrm>
          <a:prstGeom prst="cloudCallout">
            <a:avLst>
              <a:gd name="adj1" fmla="val 74952"/>
              <a:gd name="adj2" fmla="val -20259"/>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fa-IR" sz="1600" dirty="0" smtClean="0">
                <a:cs typeface="B Titr" pitchFamily="2" charset="-78"/>
              </a:rPr>
              <a:t>ایران درحال </a:t>
            </a:r>
            <a:r>
              <a:rPr lang="fa-IR" sz="1600" dirty="0">
                <a:cs typeface="B Titr" pitchFamily="2" charset="-78"/>
              </a:rPr>
              <a:t>دستیابی به سلاح اتمی است</a:t>
            </a:r>
            <a:endParaRPr lang="en-US" sz="1600" dirty="0">
              <a:cs typeface="B Titr" pitchFamily="2" charset="-78"/>
            </a:endParaRPr>
          </a:p>
        </p:txBody>
      </p:sp>
      <p:pic>
        <p:nvPicPr>
          <p:cNvPr id="12" name="Picture 11"/>
          <p:cNvPicPr>
            <a:picLocks noChangeAspect="1"/>
          </p:cNvPicPr>
          <p:nvPr/>
        </p:nvPicPr>
        <p:blipFill>
          <a:blip r:embed="rId7">
            <a:extLst>
              <a:ext uri="{BEBA8EAE-BF5A-486C-A8C5-ECC9F3942E4B}">
                <a14:imgProps xmlns:a14="http://schemas.microsoft.com/office/drawing/2010/main">
                  <a14:imgLayer r:embed="rId8">
                    <a14:imgEffect>
                      <a14:backgroundRemoval t="0" b="100000" l="329" r="100000"/>
                    </a14:imgEffect>
                  </a14:imgLayer>
                </a14:imgProps>
              </a:ext>
              <a:ext uri="{28A0092B-C50C-407E-A947-70E740481C1C}">
                <a14:useLocalDpi xmlns:a14="http://schemas.microsoft.com/office/drawing/2010/main" val="0"/>
              </a:ext>
            </a:extLst>
          </a:blip>
          <a:stretch>
            <a:fillRect/>
          </a:stretch>
        </p:blipFill>
        <p:spPr>
          <a:xfrm>
            <a:off x="7086600" y="2362200"/>
            <a:ext cx="2286000" cy="2644458"/>
          </a:xfrm>
          <a:prstGeom prst="rect">
            <a:avLst/>
          </a:prstGeom>
        </p:spPr>
      </p:pic>
      <p:sp>
        <p:nvSpPr>
          <p:cNvPr id="13" name="Right Arrow Callout 12"/>
          <p:cNvSpPr/>
          <p:nvPr/>
        </p:nvSpPr>
        <p:spPr>
          <a:xfrm>
            <a:off x="5330316" y="1480860"/>
            <a:ext cx="1863476" cy="800100"/>
          </a:xfrm>
          <a:prstGeom prst="rightArrowCallou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rtlCol="0" anchor="ctr"/>
          <a:lstStyle/>
          <a:p>
            <a:r>
              <a:rPr lang="en-US" sz="1200" dirty="0">
                <a:cs typeface="+mj-cs"/>
              </a:rPr>
              <a:t>George Frederick Will</a:t>
            </a:r>
            <a:endParaRPr lang="fa-IR" sz="1200" dirty="0" smtClean="0">
              <a:cs typeface="+mj-cs"/>
            </a:endParaRPr>
          </a:p>
          <a:p>
            <a:pPr algn="ctr"/>
            <a:r>
              <a:rPr lang="ar-SA" sz="1200" dirty="0" smtClean="0">
                <a:cs typeface="B Titr" pitchFamily="2" charset="-78"/>
              </a:rPr>
              <a:t>تحلیلگر </a:t>
            </a:r>
            <a:r>
              <a:rPr lang="ar-SA" sz="1200" dirty="0">
                <a:cs typeface="B Titr" pitchFamily="2" charset="-78"/>
              </a:rPr>
              <a:t>و نویسنده معروف آمریکایی</a:t>
            </a:r>
            <a:endParaRPr lang="en-US" sz="1200" dirty="0">
              <a:cs typeface="B Titr" pitchFamily="2" charset="-78"/>
            </a:endParaRPr>
          </a:p>
        </p:txBody>
      </p:sp>
      <p:sp>
        <p:nvSpPr>
          <p:cNvPr id="15" name="Rounded Rectangular Callout 14"/>
          <p:cNvSpPr/>
          <p:nvPr/>
        </p:nvSpPr>
        <p:spPr>
          <a:xfrm>
            <a:off x="4853935" y="2362200"/>
            <a:ext cx="1851665" cy="2568258"/>
          </a:xfrm>
          <a:prstGeom prst="wedgeRoundRectCallout">
            <a:avLst>
              <a:gd name="adj1" fmla="val 99452"/>
              <a:gd name="adj2" fmla="val -7995"/>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US" sz="1100" b="1" dirty="0"/>
              <a:t>I have for four or five years now been gloomily confident that Iran is going to get nuclear weapons. Why? Because they want them and we will not and should not go to war to stop them</a:t>
            </a:r>
            <a:r>
              <a:rPr lang="ar-SA" sz="1100" b="1" dirty="0"/>
              <a:t>.</a:t>
            </a:r>
            <a:endParaRPr lang="en-US" sz="1100" dirty="0"/>
          </a:p>
          <a:p>
            <a:pPr algn="just" rtl="1"/>
            <a:r>
              <a:rPr lang="ar-SA" sz="1100" dirty="0">
                <a:cs typeface="B Titr" pitchFamily="2" charset="-78"/>
              </a:rPr>
              <a:t>من در چهار یا پنج سال گذشته اطمینان داشته ام که ایران درحال دستیابی به سلاح هسته ای است. چرا؟ چون آنها این را می خواهند و ما نباید برای متوقف کردنشان وارد جنگ شویم و نخواهیم شد.</a:t>
            </a:r>
            <a:endParaRPr lang="en-US" sz="1100" dirty="0">
              <a:cs typeface="B Titr" pitchFamily="2" charset="-78"/>
            </a:endParaRPr>
          </a:p>
        </p:txBody>
      </p:sp>
      <p:sp>
        <p:nvSpPr>
          <p:cNvPr id="17" name="Rounded Rectangular Callout 16"/>
          <p:cNvSpPr/>
          <p:nvPr/>
        </p:nvSpPr>
        <p:spPr>
          <a:xfrm>
            <a:off x="5029201" y="5181600"/>
            <a:ext cx="3903874" cy="1524000"/>
          </a:xfrm>
          <a:prstGeom prst="wedgeRoundRectCallout">
            <a:avLst>
              <a:gd name="adj1" fmla="val -902"/>
              <a:gd name="adj2" fmla="val -69569"/>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600" b="1" dirty="0"/>
              <a:t>the American people have no appetite for going to war with a  country that is much larger and more populous than Iraq</a:t>
            </a:r>
            <a:r>
              <a:rPr lang="ar-SA" sz="1600" b="1" dirty="0"/>
              <a:t>.</a:t>
            </a:r>
            <a:endParaRPr lang="en-US" sz="1600" dirty="0"/>
          </a:p>
          <a:p>
            <a:pPr algn="just" rtl="1"/>
            <a:r>
              <a:rPr lang="ar-SA" sz="1600" dirty="0">
                <a:cs typeface="B Titr" pitchFamily="2" charset="-78"/>
              </a:rPr>
              <a:t>مردم آمریکا هیچ تمایلی برای رفتن به جنگ با کشوری که بسیار بزرگتر و </a:t>
            </a:r>
            <a:r>
              <a:rPr lang="ar-SA" sz="1600"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پرجمعیت تر</a:t>
            </a:r>
            <a:r>
              <a:rPr lang="ar-SA" sz="1600" dirty="0">
                <a:cs typeface="B Titr" pitchFamily="2" charset="-78"/>
              </a:rPr>
              <a:t> از عراق است را ندارند.</a:t>
            </a:r>
            <a:endParaRPr lang="en-US" sz="1600" dirty="0">
              <a:cs typeface="B Titr" pitchFamily="2" charset="-78"/>
            </a:endParaRPr>
          </a:p>
        </p:txBody>
      </p:sp>
    </p:spTree>
    <p:extLst>
      <p:ext uri="{BB962C8B-B14F-4D97-AF65-F5344CB8AC3E}">
        <p14:creationId xmlns:p14="http://schemas.microsoft.com/office/powerpoint/2010/main" val="2711354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6" presetClass="entr" presetSubtype="32"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out)">
                                      <p:cBhvr>
                                        <p:cTn id="14" dur="2000"/>
                                        <p:tgtEl>
                                          <p:spTgt spid="7"/>
                                        </p:tgtEl>
                                      </p:cBhvr>
                                    </p:animEffect>
                                  </p:childTnLst>
                                </p:cTn>
                              </p:par>
                            </p:childTnLst>
                          </p:cTn>
                        </p:par>
                        <p:par>
                          <p:cTn id="15" fill="hold">
                            <p:stCondLst>
                              <p:cond delay="3000"/>
                            </p:stCondLst>
                            <p:childTnLst>
                              <p:par>
                                <p:cTn id="16" presetID="6"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ircle(in)">
                                      <p:cBhvr>
                                        <p:cTn id="18" dur="2000"/>
                                        <p:tgtEl>
                                          <p:spTgt spid="8"/>
                                        </p:tgtEl>
                                      </p:cBhvr>
                                    </p:animEffect>
                                  </p:childTnLst>
                                </p:cTn>
                              </p:par>
                            </p:childTnLst>
                          </p:cTn>
                        </p:par>
                        <p:par>
                          <p:cTn id="19" fill="hold">
                            <p:stCondLst>
                              <p:cond delay="5000"/>
                            </p:stCondLst>
                            <p:childTnLst>
                              <p:par>
                                <p:cTn id="20" presetID="10"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5500"/>
                            </p:stCondLst>
                            <p:childTnLst>
                              <p:par>
                                <p:cTn id="24" presetID="10" presetClass="entr" presetSubtype="0" fill="hold" nodeType="after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par>
                          <p:cTn id="27" fill="hold">
                            <p:stCondLst>
                              <p:cond delay="6500"/>
                            </p:stCondLst>
                            <p:childTnLst>
                              <p:par>
                                <p:cTn id="28" presetID="6" presetClass="entr" presetSubtype="32" fill="hold" grpId="0" nodeType="afterEffect">
                                  <p:stCondLst>
                                    <p:cond delay="500"/>
                                  </p:stCondLst>
                                  <p:childTnLst>
                                    <p:set>
                                      <p:cBhvr>
                                        <p:cTn id="29" dur="1" fill="hold">
                                          <p:stCondLst>
                                            <p:cond delay="0"/>
                                          </p:stCondLst>
                                        </p:cTn>
                                        <p:tgtEl>
                                          <p:spTgt spid="15"/>
                                        </p:tgtEl>
                                        <p:attrNameLst>
                                          <p:attrName>style.visibility</p:attrName>
                                        </p:attrNameLst>
                                      </p:cBhvr>
                                      <p:to>
                                        <p:strVal val="visible"/>
                                      </p:to>
                                    </p:set>
                                    <p:animEffect transition="in" filter="circle(out)">
                                      <p:cBhvr>
                                        <p:cTn id="30" dur="2000"/>
                                        <p:tgtEl>
                                          <p:spTgt spid="15"/>
                                        </p:tgtEl>
                                      </p:cBhvr>
                                    </p:animEffect>
                                  </p:childTnLst>
                                </p:cTn>
                              </p:par>
                            </p:childTnLst>
                          </p:cTn>
                        </p:par>
                        <p:par>
                          <p:cTn id="31" fill="hold">
                            <p:stCondLst>
                              <p:cond delay="9000"/>
                            </p:stCondLst>
                            <p:childTnLst>
                              <p:par>
                                <p:cTn id="32" presetID="26"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80">
                                          <p:stCondLst>
                                            <p:cond delay="0"/>
                                          </p:stCondLst>
                                        </p:cTn>
                                        <p:tgtEl>
                                          <p:spTgt spid="17"/>
                                        </p:tgtEl>
                                      </p:cBhvr>
                                    </p:animEffect>
                                    <p:anim calcmode="lin" valueType="num">
                                      <p:cBhvr>
                                        <p:cTn id="35"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40" dur="26">
                                          <p:stCondLst>
                                            <p:cond delay="650"/>
                                          </p:stCondLst>
                                        </p:cTn>
                                        <p:tgtEl>
                                          <p:spTgt spid="17"/>
                                        </p:tgtEl>
                                      </p:cBhvr>
                                      <p:to x="100000" y="60000"/>
                                    </p:animScale>
                                    <p:animScale>
                                      <p:cBhvr>
                                        <p:cTn id="41" dur="166" decel="50000">
                                          <p:stCondLst>
                                            <p:cond delay="676"/>
                                          </p:stCondLst>
                                        </p:cTn>
                                        <p:tgtEl>
                                          <p:spTgt spid="17"/>
                                        </p:tgtEl>
                                      </p:cBhvr>
                                      <p:to x="100000" y="100000"/>
                                    </p:animScale>
                                    <p:animScale>
                                      <p:cBhvr>
                                        <p:cTn id="42" dur="26">
                                          <p:stCondLst>
                                            <p:cond delay="1312"/>
                                          </p:stCondLst>
                                        </p:cTn>
                                        <p:tgtEl>
                                          <p:spTgt spid="17"/>
                                        </p:tgtEl>
                                      </p:cBhvr>
                                      <p:to x="100000" y="80000"/>
                                    </p:animScale>
                                    <p:animScale>
                                      <p:cBhvr>
                                        <p:cTn id="43" dur="166" decel="50000">
                                          <p:stCondLst>
                                            <p:cond delay="1338"/>
                                          </p:stCondLst>
                                        </p:cTn>
                                        <p:tgtEl>
                                          <p:spTgt spid="17"/>
                                        </p:tgtEl>
                                      </p:cBhvr>
                                      <p:to x="100000" y="100000"/>
                                    </p:animScale>
                                    <p:animScale>
                                      <p:cBhvr>
                                        <p:cTn id="44" dur="26">
                                          <p:stCondLst>
                                            <p:cond delay="1642"/>
                                          </p:stCondLst>
                                        </p:cTn>
                                        <p:tgtEl>
                                          <p:spTgt spid="17"/>
                                        </p:tgtEl>
                                      </p:cBhvr>
                                      <p:to x="100000" y="90000"/>
                                    </p:animScale>
                                    <p:animScale>
                                      <p:cBhvr>
                                        <p:cTn id="45" dur="166" decel="50000">
                                          <p:stCondLst>
                                            <p:cond delay="1668"/>
                                          </p:stCondLst>
                                        </p:cTn>
                                        <p:tgtEl>
                                          <p:spTgt spid="17"/>
                                        </p:tgtEl>
                                      </p:cBhvr>
                                      <p:to x="100000" y="100000"/>
                                    </p:animScale>
                                    <p:animScale>
                                      <p:cBhvr>
                                        <p:cTn id="46" dur="26">
                                          <p:stCondLst>
                                            <p:cond delay="1808"/>
                                          </p:stCondLst>
                                        </p:cTn>
                                        <p:tgtEl>
                                          <p:spTgt spid="17"/>
                                        </p:tgtEl>
                                      </p:cBhvr>
                                      <p:to x="100000" y="95000"/>
                                    </p:animScale>
                                    <p:animScale>
                                      <p:cBhvr>
                                        <p:cTn id="47" dur="166" decel="50000">
                                          <p:stCondLst>
                                            <p:cond delay="1834"/>
                                          </p:stCondLst>
                                        </p:cTn>
                                        <p:tgtEl>
                                          <p:spTgt spid="17"/>
                                        </p:tgtEl>
                                      </p:cBhvr>
                                      <p:to x="100000" y="100000"/>
                                    </p:animScale>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randombar(horizontal)">
                                      <p:cBhvr>
                                        <p:cTn id="52" dur="500"/>
                                        <p:tgtEl>
                                          <p:spTgt spid="6"/>
                                        </p:tgtEl>
                                      </p:cBhvr>
                                    </p:animEffect>
                                  </p:childTnLst>
                                </p:cTn>
                              </p:par>
                            </p:childTnLst>
                          </p:cTn>
                        </p:par>
                        <p:par>
                          <p:cTn id="53" fill="hold">
                            <p:stCondLst>
                              <p:cond delay="500"/>
                            </p:stCondLst>
                            <p:childTnLst>
                              <p:par>
                                <p:cTn id="54" presetID="14" presetClass="exit" presetSubtype="10" fill="hold" grpId="1" nodeType="afterEffect">
                                  <p:stCondLst>
                                    <p:cond delay="0"/>
                                  </p:stCondLst>
                                  <p:childTnLst>
                                    <p:animEffect transition="out" filter="randombar(horizontal)">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par>
                                <p:cTn id="57" presetID="49" presetClass="path" presetSubtype="0" accel="50000" decel="50000" fill="hold" nodeType="withEffect">
                                  <p:stCondLst>
                                    <p:cond delay="0"/>
                                  </p:stCondLst>
                                  <p:childTnLst>
                                    <p:animMotion origin="layout" path="M -3.61111E-6 -0.00023 L 0.17066 0.25509 " pathEditMode="relative" rAng="0" ptsTypes="AA">
                                      <p:cBhvr>
                                        <p:cTn id="58" dur="2000" fill="hold"/>
                                        <p:tgtEl>
                                          <p:spTgt spid="6"/>
                                        </p:tgtEl>
                                        <p:attrNameLst>
                                          <p:attrName>ppt_x</p:attrName>
                                          <p:attrName>ppt_y</p:attrName>
                                        </p:attrNameLst>
                                      </p:cBhvr>
                                      <p:rCtr x="8524" y="12766"/>
                                    </p:animMotion>
                                  </p:childTnLst>
                                </p:cTn>
                              </p:par>
                              <p:par>
                                <p:cTn id="59" presetID="6" presetClass="emph" presetSubtype="0" fill="hold" nodeType="withEffect">
                                  <p:stCondLst>
                                    <p:cond delay="0"/>
                                  </p:stCondLst>
                                  <p:childTnLst>
                                    <p:animScale>
                                      <p:cBhvr>
                                        <p:cTn id="60" dur="2000" fill="hold"/>
                                        <p:tgtEl>
                                          <p:spTgt spid="6"/>
                                        </p:tgtEl>
                                      </p:cBhvr>
                                      <p:by x="150000" y="150000"/>
                                    </p:animScale>
                                  </p:childTnLst>
                                </p:cTn>
                              </p:par>
                              <p:par>
                                <p:cTn id="61" presetID="1" presetClass="mediacall" presetSubtype="0" fill="hold" nodeType="withEffect">
                                  <p:stCondLst>
                                    <p:cond delay="0"/>
                                  </p:stCondLst>
                                  <p:childTnLst>
                                    <p:cmd type="call" cmd="playFrom(0.0)">
                                      <p:cBhvr>
                                        <p:cTn id="62" dur="239583" fill="hold"/>
                                        <p:tgtEl>
                                          <p:spTgt spid="6"/>
                                        </p:tgtEl>
                                      </p:cBhvr>
                                    </p:cmd>
                                  </p:childTnLst>
                                </p:cTn>
                              </p:par>
                              <p:par>
                                <p:cTn id="63" presetID="6" presetClass="entr" presetSubtype="16" fill="hold" grpId="0" nodeType="with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circle(in)">
                                      <p:cBhvr>
                                        <p:cTn id="6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100000">
                <p:cTn id="66" fill="hold" display="0">
                  <p:stCondLst>
                    <p:cond delay="indefinite"/>
                  </p:stCondLst>
                </p:cTn>
                <p:tgtEl>
                  <p:spTgt spid="6"/>
                </p:tgtEl>
              </p:cMediaNode>
            </p:video>
          </p:childTnLst>
        </p:cTn>
      </p:par>
    </p:tnLst>
    <p:bldLst>
      <p:bldP spid="10" grpId="0" animBg="1"/>
      <p:bldP spid="8" grpId="0" animBg="1"/>
      <p:bldP spid="13" grpId="0" animBg="1"/>
      <p:bldP spid="15" grpId="0" animBg="1"/>
      <p:bldP spid="15" grpId="1" animBg="1"/>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3200" dirty="0">
                <a:cs typeface="B Titr" pitchFamily="2" charset="-78"/>
              </a:rPr>
              <a:t>سياست‌هاي  جمعيتي رژیم صهیونیستی</a:t>
            </a:r>
          </a:p>
        </p:txBody>
      </p:sp>
      <p:sp>
        <p:nvSpPr>
          <p:cNvPr id="3" name="Content Placeholder 2"/>
          <p:cNvSpPr>
            <a:spLocks noGrp="1"/>
          </p:cNvSpPr>
          <p:nvPr>
            <p:ph idx="1"/>
          </p:nvPr>
        </p:nvSpPr>
        <p:spPr/>
        <p:txBody>
          <a:bodyPr>
            <a:normAutofit lnSpcReduction="10000"/>
          </a:bodyPr>
          <a:lstStyle/>
          <a:p>
            <a:endParaRPr lang="fa-IR" dirty="0">
              <a:cs typeface="B Titr" pitchFamily="2" charset="-78"/>
            </a:endParaRPr>
          </a:p>
          <a:p>
            <a:pPr marL="137160" indent="0" algn="r" rtl="1">
              <a:buNone/>
            </a:pPr>
            <a:r>
              <a:rPr lang="fa-IR" sz="2200" dirty="0">
                <a:cs typeface="B Titr" pitchFamily="2" charset="-78"/>
              </a:rPr>
              <a:t>کمک مالی + حق اولاد                       </a:t>
            </a:r>
            <a:r>
              <a:rPr lang="fa-IR" sz="2200" dirty="0" smtClean="0">
                <a:cs typeface="B Titr" pitchFamily="2" charset="-78"/>
              </a:rPr>
              <a:t>         اجباری </a:t>
            </a:r>
            <a:r>
              <a:rPr lang="fa-IR" sz="2200" dirty="0">
                <a:cs typeface="B Titr" pitchFamily="2" charset="-78"/>
              </a:rPr>
              <a:t>بودن 4 فرزند برای هر عائله </a:t>
            </a:r>
          </a:p>
          <a:p>
            <a:pPr marL="137160" indent="0" algn="r" rtl="1">
              <a:buNone/>
            </a:pPr>
            <a:r>
              <a:rPr lang="fa-IR" dirty="0">
                <a:cs typeface="B Titr" pitchFamily="2" charset="-78"/>
              </a:rPr>
              <a:t>فرزند بیشتر                                         مالیات کمتر</a:t>
            </a:r>
          </a:p>
          <a:p>
            <a:pPr marL="137160" indent="0" algn="r" rtl="1">
              <a:buNone/>
            </a:pPr>
            <a:r>
              <a:rPr lang="fa-IR" sz="2200" dirty="0">
                <a:cs typeface="B Titr" pitchFamily="2" charset="-78"/>
              </a:rPr>
              <a:t>مهاجرت اتباع یهود                      </a:t>
            </a:r>
            <a:r>
              <a:rPr lang="fa-IR" sz="2200" dirty="0" smtClean="0">
                <a:cs typeface="B Titr" pitchFamily="2" charset="-78"/>
              </a:rPr>
              <a:t>             </a:t>
            </a:r>
            <a:r>
              <a:rPr lang="fa-IR" sz="2200" dirty="0">
                <a:cs typeface="B Titr" pitchFamily="2" charset="-78"/>
              </a:rPr>
              <a:t>تجمیع قوم یهود در سرزمین های اشغالی</a:t>
            </a:r>
          </a:p>
          <a:p>
            <a:endParaRPr lang="fa-IR" dirty="0">
              <a:cs typeface="B Titr" pitchFamily="2" charset="-78"/>
            </a:endParaRPr>
          </a:p>
          <a:p>
            <a:endParaRPr lang="fa-IR" dirty="0">
              <a:cs typeface="B Titr" pitchFamily="2" charset="-78"/>
            </a:endParaRPr>
          </a:p>
          <a:p>
            <a:endParaRPr lang="fa-IR" dirty="0">
              <a:cs typeface="B Titr" pitchFamily="2" charset="-78"/>
            </a:endParaRPr>
          </a:p>
          <a:p>
            <a:endParaRPr lang="fa-IR" dirty="0">
              <a:cs typeface="B Titr" pitchFamily="2" charset="-78"/>
            </a:endParaRPr>
          </a:p>
          <a:p>
            <a:endParaRPr lang="fa-IR" dirty="0">
              <a:cs typeface="B Titr" pitchFamily="2" charset="-78"/>
            </a:endParaRPr>
          </a:p>
          <a:p>
            <a:pPr marL="137160" indent="0" algn="r" rtl="1">
              <a:buNone/>
            </a:pPr>
            <a:r>
              <a:rPr lang="fa-IR" dirty="0">
                <a:cs typeface="B Titr" pitchFamily="2" charset="-78"/>
              </a:rPr>
              <a:t>اسرائیل از جمعیت 2میلیون نفری به 7.7میلیون رسیده‌است</a:t>
            </a:r>
            <a:r>
              <a:rPr lang="fa-IR" dirty="0" smtClean="0">
                <a:cs typeface="B Titr" pitchFamily="2" charset="-78"/>
              </a:rPr>
              <a:t>.</a:t>
            </a:r>
          </a:p>
          <a:p>
            <a:endParaRPr lang="fa-IR" dirty="0">
              <a:cs typeface="B Titr" pitchFamily="2" charset="-78"/>
            </a:endParaRPr>
          </a:p>
          <a:p>
            <a:endParaRPr lang="fa-IR" dirty="0">
              <a:cs typeface="B Titr"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9487" y="3505200"/>
            <a:ext cx="4645025" cy="1858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H="1" flipV="1">
            <a:off x="4376733" y="2743200"/>
            <a:ext cx="1947866" cy="1588"/>
          </a:xfrm>
          <a:prstGeom prst="straightConnector1">
            <a:avLst/>
          </a:prstGeom>
          <a:noFill/>
          <a:ln w="9525" cap="flat" cmpd="sng" algn="ctr">
            <a:solidFill>
              <a:srgbClr val="0F6FC6">
                <a:shade val="50000"/>
                <a:satMod val="103000"/>
              </a:srgbClr>
            </a:solidFill>
            <a:prstDash val="solid"/>
            <a:tailEnd type="arrow"/>
          </a:ln>
          <a:effectLst/>
        </p:spPr>
      </p:cxnSp>
      <p:cxnSp>
        <p:nvCxnSpPr>
          <p:cNvPr id="8" name="Straight Arrow Connector 7"/>
          <p:cNvCxnSpPr/>
          <p:nvPr/>
        </p:nvCxnSpPr>
        <p:spPr>
          <a:xfrm flipH="1">
            <a:off x="4800601" y="3124200"/>
            <a:ext cx="1371599" cy="0"/>
          </a:xfrm>
          <a:prstGeom prst="straightConnector1">
            <a:avLst/>
          </a:prstGeom>
          <a:noFill/>
          <a:ln w="9525" cap="flat" cmpd="sng" algn="ctr">
            <a:solidFill>
              <a:srgbClr val="0F6FC6">
                <a:shade val="50000"/>
                <a:satMod val="103000"/>
              </a:srgbClr>
            </a:solidFill>
            <a:prstDash val="solid"/>
            <a:tailEnd type="arrow"/>
          </a:ln>
          <a:effectLst/>
        </p:spPr>
      </p:cxnSp>
      <p:cxnSp>
        <p:nvCxnSpPr>
          <p:cNvPr id="11" name="Straight Arrow Connector 10"/>
          <p:cNvCxnSpPr/>
          <p:nvPr/>
        </p:nvCxnSpPr>
        <p:spPr>
          <a:xfrm flipH="1" flipV="1">
            <a:off x="4571999" y="2282824"/>
            <a:ext cx="1338266" cy="1588"/>
          </a:xfrm>
          <a:prstGeom prst="straightConnector1">
            <a:avLst/>
          </a:prstGeom>
          <a:noFill/>
          <a:ln w="9525" cap="flat" cmpd="sng" algn="ctr">
            <a:solidFill>
              <a:srgbClr val="0F6FC6">
                <a:shade val="50000"/>
                <a:satMod val="103000"/>
              </a:srgbClr>
            </a:solidFill>
            <a:prstDash val="solid"/>
            <a:tailEnd type="arrow"/>
          </a:ln>
          <a:effectLst/>
        </p:spPr>
      </p:cxnSp>
    </p:spTree>
    <p:extLst>
      <p:ext uri="{BB962C8B-B14F-4D97-AF65-F5344CB8AC3E}">
        <p14:creationId xmlns:p14="http://schemas.microsoft.com/office/powerpoint/2010/main" val="14650079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32656"/>
            <a:ext cx="8229600" cy="1143000"/>
          </a:xfrm>
        </p:spPr>
        <p:txBody>
          <a:bodyPr>
            <a:normAutofit/>
          </a:bodyPr>
          <a:lstStyle/>
          <a:p>
            <a:pPr algn="r"/>
            <a:r>
              <a:rPr lang="fa-IR" sz="4000" dirty="0" smtClean="0">
                <a:cs typeface="B Titr" pitchFamily="2" charset="-78"/>
              </a:rPr>
              <a:t>عقیده دین یهود برای تولید نسل</a:t>
            </a:r>
            <a:endParaRPr lang="en-US" sz="4000" dirty="0">
              <a:cs typeface="B Titr" pitchFamily="2" charset="-78"/>
            </a:endParaRPr>
          </a:p>
        </p:txBody>
      </p:sp>
      <p:sp>
        <p:nvSpPr>
          <p:cNvPr id="3" name="Content Placeholder 2"/>
          <p:cNvSpPr>
            <a:spLocks noGrp="1"/>
          </p:cNvSpPr>
          <p:nvPr>
            <p:ph idx="1"/>
          </p:nvPr>
        </p:nvSpPr>
        <p:spPr>
          <a:xfrm>
            <a:off x="457200" y="1585327"/>
            <a:ext cx="8229600" cy="5272673"/>
          </a:xfrm>
        </p:spPr>
        <p:txBody>
          <a:bodyPr>
            <a:normAutofit/>
          </a:bodyPr>
          <a:lstStyle/>
          <a:p>
            <a:pPr marL="0" indent="0" fontAlgn="base">
              <a:buNone/>
            </a:pPr>
            <a:endParaRPr lang="fa-IR" sz="27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marL="0" indent="0" fontAlgn="base">
              <a:buNone/>
            </a:pPr>
            <a:endParaRPr lang="fa-IR" sz="27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marL="0" indent="0" fontAlgn="base">
              <a:buNone/>
            </a:pPr>
            <a:endParaRPr lang="fa-IR" sz="27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marL="0" indent="0" fontAlgn="base">
              <a:buNone/>
            </a:pPr>
            <a:endParaRPr lang="fa-IR" sz="27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marL="0" indent="0" fontAlgn="base">
              <a:buNone/>
            </a:pPr>
            <a:endParaRPr lang="fa-IR" sz="27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marL="0" indent="0" fontAlgn="base">
              <a:buNone/>
            </a:pPr>
            <a:endParaRPr lang="fa-IR" sz="27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marL="0" indent="0" fontAlgn="base">
              <a:buNone/>
            </a:pPr>
            <a:endParaRPr lang="fa-IR" sz="27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marL="0" indent="0" fontAlgn="base">
              <a:buNone/>
            </a:pPr>
            <a:endParaRPr lang="fa-IR" sz="27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marL="0" indent="0" algn="ctr" fontAlgn="base">
              <a:buNone/>
            </a:pPr>
            <a:r>
              <a:rPr lang="fa-IR" sz="27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زنی برای قوم یهود متدین و مفید است که دارای 8 فرزند باشد.</a:t>
            </a:r>
            <a:endParaRPr lang="fa-IR" sz="27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Slide Number Placeholder 3"/>
          <p:cNvSpPr>
            <a:spLocks noGrp="1"/>
          </p:cNvSpPr>
          <p:nvPr>
            <p:ph type="sldNum" sz="quarter" idx="12"/>
          </p:nvPr>
        </p:nvSpPr>
        <p:spPr/>
        <p:txBody>
          <a:bodyPr/>
          <a:lstStyle/>
          <a:p>
            <a:r>
              <a:rPr lang="fa-IR" dirty="0" smtClean="0"/>
              <a:t>21</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720" y="0"/>
            <a:ext cx="2638310" cy="1978732"/>
          </a:xfrm>
          <a:prstGeom prst="star6">
            <a:avLst>
              <a:gd name="adj" fmla="val 30101"/>
              <a:gd name="hf" fmla="val 115470"/>
            </a:avLst>
          </a:prstGeom>
          <a:effectLst>
            <a:softEdge rad="31750"/>
          </a:effectLst>
        </p:spPr>
      </p:pic>
      <p:sp>
        <p:nvSpPr>
          <p:cNvPr id="14" name="Rounded Rectangle 13"/>
          <p:cNvSpPr/>
          <p:nvPr/>
        </p:nvSpPr>
        <p:spPr>
          <a:xfrm>
            <a:off x="5857884" y="1828800"/>
            <a:ext cx="2571768" cy="100013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scene3d>
              <a:camera prst="orthographicFront"/>
              <a:lightRig rig="balanced" dir="t">
                <a:rot lat="0" lon="0" rev="2100000"/>
              </a:lightRig>
            </a:scene3d>
            <a:sp3d extrusionH="57150" prstMaterial="metal">
              <a:bevelT w="38100" h="25400"/>
              <a:contourClr>
                <a:schemeClr val="bg2"/>
              </a:contourClr>
            </a:sp3d>
          </a:bodyPr>
          <a:lstStyle/>
          <a:p>
            <a:pPr algn="ctr"/>
            <a:r>
              <a:rPr lang="fa-IR" sz="3600" b="1" dirty="0" smtClean="0">
                <a:ln w="50800"/>
                <a:solidFill>
                  <a:schemeClr val="bg1">
                    <a:shade val="50000"/>
                  </a:schemeClr>
                </a:solidFill>
              </a:rPr>
              <a:t>تاهل و ازدواج </a:t>
            </a:r>
            <a:endParaRPr lang="fa-IR" sz="3600" b="1" dirty="0">
              <a:ln w="50800"/>
              <a:solidFill>
                <a:schemeClr val="bg1">
                  <a:shade val="50000"/>
                </a:schemeClr>
              </a:solidFill>
            </a:endParaRPr>
          </a:p>
        </p:txBody>
      </p:sp>
      <p:sp>
        <p:nvSpPr>
          <p:cNvPr id="15" name="Left Arrow 14"/>
          <p:cNvSpPr/>
          <p:nvPr/>
        </p:nvSpPr>
        <p:spPr>
          <a:xfrm>
            <a:off x="3786182" y="2214554"/>
            <a:ext cx="1428760" cy="57150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ounded Rectangle 15"/>
          <p:cNvSpPr/>
          <p:nvPr/>
        </p:nvSpPr>
        <p:spPr>
          <a:xfrm>
            <a:off x="928662" y="1928802"/>
            <a:ext cx="2500330" cy="1071570"/>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scene3d>
              <a:camera prst="orthographicFront"/>
              <a:lightRig rig="balanced" dir="t">
                <a:rot lat="0" lon="0" rev="2100000"/>
              </a:lightRig>
            </a:scene3d>
            <a:sp3d extrusionH="57150" prstMaterial="metal">
              <a:bevelT w="38100" h="25400"/>
              <a:contourClr>
                <a:schemeClr val="bg2"/>
              </a:contourClr>
            </a:sp3d>
          </a:bodyPr>
          <a:lstStyle/>
          <a:p>
            <a:pPr algn="ctr"/>
            <a:r>
              <a:rPr lang="fa-IR" sz="2800" b="1" dirty="0" smtClean="0">
                <a:ln w="50800"/>
                <a:solidFill>
                  <a:schemeClr val="bg1">
                    <a:shade val="50000"/>
                  </a:schemeClr>
                </a:solidFill>
              </a:rPr>
              <a:t>ازدیاد قوم </a:t>
            </a:r>
          </a:p>
          <a:p>
            <a:pPr algn="ctr"/>
            <a:r>
              <a:rPr lang="fa-IR" sz="2800" b="1" dirty="0" smtClean="0">
                <a:ln w="50800"/>
                <a:solidFill>
                  <a:schemeClr val="bg1">
                    <a:shade val="50000"/>
                  </a:schemeClr>
                </a:solidFill>
              </a:rPr>
              <a:t>بنی اسرائیل</a:t>
            </a:r>
            <a:endParaRPr lang="fa-IR" sz="2800" b="1" dirty="0">
              <a:ln w="50800"/>
              <a:solidFill>
                <a:schemeClr val="bg1">
                  <a:shade val="50000"/>
                </a:schemeClr>
              </a:solidFill>
            </a:endParaRPr>
          </a:p>
        </p:txBody>
      </p:sp>
      <p:sp>
        <p:nvSpPr>
          <p:cNvPr id="17" name="Rounded Rectangle 16"/>
          <p:cNvSpPr/>
          <p:nvPr/>
        </p:nvSpPr>
        <p:spPr>
          <a:xfrm>
            <a:off x="5857884" y="2895600"/>
            <a:ext cx="2571768" cy="1071570"/>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scene3d>
              <a:camera prst="orthographicFront"/>
              <a:lightRig rig="balanced" dir="t">
                <a:rot lat="0" lon="0" rev="2100000"/>
              </a:lightRig>
            </a:scene3d>
            <a:sp3d extrusionH="57150" prstMaterial="metal">
              <a:bevelT w="38100" h="25400"/>
              <a:contourClr>
                <a:schemeClr val="bg2"/>
              </a:contourClr>
            </a:sp3d>
          </a:bodyPr>
          <a:lstStyle/>
          <a:p>
            <a:pPr algn="ctr"/>
            <a:r>
              <a:rPr lang="fa-IR" sz="2800" b="1" dirty="0" smtClean="0">
                <a:ln w="50800"/>
                <a:solidFill>
                  <a:schemeClr val="bg1">
                    <a:shade val="50000"/>
                  </a:schemeClr>
                </a:solidFill>
              </a:rPr>
              <a:t>عدم ازدواج</a:t>
            </a:r>
            <a:endParaRPr lang="fa-IR" sz="2800" b="1" dirty="0">
              <a:ln w="50800"/>
              <a:solidFill>
                <a:schemeClr val="bg1">
                  <a:shade val="50000"/>
                </a:schemeClr>
              </a:solidFill>
            </a:endParaRPr>
          </a:p>
        </p:txBody>
      </p:sp>
      <p:sp>
        <p:nvSpPr>
          <p:cNvPr id="18" name="Left Arrow 17"/>
          <p:cNvSpPr/>
          <p:nvPr/>
        </p:nvSpPr>
        <p:spPr>
          <a:xfrm>
            <a:off x="3857620" y="3214686"/>
            <a:ext cx="1428760" cy="50006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Rounded Rectangle 18"/>
          <p:cNvSpPr/>
          <p:nvPr/>
        </p:nvSpPr>
        <p:spPr>
          <a:xfrm>
            <a:off x="928662" y="3000372"/>
            <a:ext cx="2571768" cy="1143008"/>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scene3d>
              <a:camera prst="orthographicFront"/>
              <a:lightRig rig="balanced" dir="t">
                <a:rot lat="0" lon="0" rev="2100000"/>
              </a:lightRig>
            </a:scene3d>
            <a:sp3d extrusionH="57150" prstMaterial="metal">
              <a:bevelT w="38100" h="25400"/>
              <a:contourClr>
                <a:schemeClr val="bg2"/>
              </a:contourClr>
            </a:sp3d>
          </a:bodyPr>
          <a:lstStyle/>
          <a:p>
            <a:pPr algn="ctr"/>
            <a:r>
              <a:rPr lang="fa-IR" sz="3600" b="1" dirty="0" smtClean="0">
                <a:ln w="50800"/>
                <a:solidFill>
                  <a:schemeClr val="bg1">
                    <a:shade val="50000"/>
                  </a:schemeClr>
                </a:solidFill>
              </a:rPr>
              <a:t>گناهی بزرگ</a:t>
            </a:r>
            <a:endParaRPr lang="fa-IR" sz="3600" b="1" dirty="0">
              <a:ln w="50800"/>
              <a:solidFill>
                <a:schemeClr val="bg1">
                  <a:shade val="50000"/>
                </a:schemeClr>
              </a:solidFill>
            </a:endParaRPr>
          </a:p>
        </p:txBody>
      </p:sp>
      <p:sp>
        <p:nvSpPr>
          <p:cNvPr id="20" name="Rounded Rectangle 19"/>
          <p:cNvSpPr/>
          <p:nvPr/>
        </p:nvSpPr>
        <p:spPr>
          <a:xfrm>
            <a:off x="5857884" y="4000504"/>
            <a:ext cx="2571768" cy="1071570"/>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scene3d>
              <a:camera prst="orthographicFront"/>
              <a:lightRig rig="balanced" dir="t">
                <a:rot lat="0" lon="0" rev="2100000"/>
              </a:lightRig>
            </a:scene3d>
            <a:sp3d extrusionH="57150" prstMaterial="metal">
              <a:bevelT w="38100" h="25400"/>
              <a:contourClr>
                <a:schemeClr val="bg2"/>
              </a:contourClr>
            </a:sp3d>
          </a:bodyPr>
          <a:lstStyle/>
          <a:p>
            <a:pPr algn="ctr"/>
            <a:r>
              <a:rPr lang="fa-IR" sz="3600" b="1" dirty="0" smtClean="0">
                <a:ln w="50800"/>
                <a:solidFill>
                  <a:schemeClr val="bg1">
                    <a:shade val="50000"/>
                  </a:schemeClr>
                </a:solidFill>
              </a:rPr>
              <a:t>سقط جنین </a:t>
            </a:r>
            <a:endParaRPr lang="fa-IR" sz="3600" b="1" dirty="0">
              <a:ln w="50800"/>
              <a:solidFill>
                <a:schemeClr val="bg1">
                  <a:shade val="50000"/>
                </a:schemeClr>
              </a:solidFill>
            </a:endParaRPr>
          </a:p>
        </p:txBody>
      </p:sp>
      <p:sp>
        <p:nvSpPr>
          <p:cNvPr id="21" name="Left Arrow 20"/>
          <p:cNvSpPr/>
          <p:nvPr/>
        </p:nvSpPr>
        <p:spPr>
          <a:xfrm>
            <a:off x="3857620" y="4286256"/>
            <a:ext cx="1500198" cy="50006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Rounded Rectangle 21"/>
          <p:cNvSpPr/>
          <p:nvPr/>
        </p:nvSpPr>
        <p:spPr>
          <a:xfrm>
            <a:off x="928662" y="4143380"/>
            <a:ext cx="2571768" cy="100013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scene3d>
              <a:camera prst="orthographicFront"/>
              <a:lightRig rig="balanced" dir="t">
                <a:rot lat="0" lon="0" rev="2100000"/>
              </a:lightRig>
            </a:scene3d>
            <a:sp3d extrusionH="57150" prstMaterial="metal">
              <a:bevelT w="38100" h="25400"/>
              <a:contourClr>
                <a:schemeClr val="bg2"/>
              </a:contourClr>
            </a:sp3d>
          </a:bodyPr>
          <a:lstStyle/>
          <a:p>
            <a:pPr algn="ctr"/>
            <a:r>
              <a:rPr lang="fa-IR" sz="3200" b="1" dirty="0" smtClean="0">
                <a:ln w="50800"/>
                <a:solidFill>
                  <a:schemeClr val="bg1">
                    <a:shade val="50000"/>
                  </a:schemeClr>
                </a:solidFill>
              </a:rPr>
              <a:t>قتل</a:t>
            </a:r>
            <a:endParaRPr lang="fa-IR" sz="3200" b="1" dirty="0">
              <a:ln w="50800"/>
              <a:solidFill>
                <a:schemeClr val="bg1">
                  <a:shade val="50000"/>
                </a:schemeClr>
              </a:solidFill>
            </a:endParaRPr>
          </a:p>
        </p:txBody>
      </p:sp>
    </p:spTree>
    <p:extLst>
      <p:ext uri="{BB962C8B-B14F-4D97-AF65-F5344CB8AC3E}">
        <p14:creationId xmlns:p14="http://schemas.microsoft.com/office/powerpoint/2010/main" val="1832431021"/>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40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normAutofit fontScale="90000"/>
          </a:bodyPr>
          <a:lstStyle/>
          <a:p>
            <a:pPr rtl="1"/>
            <a:r>
              <a:rPr lang="fa-IR" sz="4000" dirty="0" smtClean="0">
                <a:cs typeface="B Titr" pitchFamily="2" charset="-78"/>
              </a:rPr>
              <a:t>نرخ </a:t>
            </a:r>
            <a:r>
              <a:rPr lang="fa-IR" sz="4000" dirty="0">
                <a:cs typeface="B Titr" pitchFamily="2" charset="-78"/>
              </a:rPr>
              <a:t>باروری در استان های </a:t>
            </a:r>
            <a:r>
              <a:rPr lang="fa-IR" sz="4000" dirty="0" smtClean="0">
                <a:cs typeface="B Titr" pitchFamily="2" charset="-78"/>
              </a:rPr>
              <a:t>مختلف </a:t>
            </a:r>
            <a:r>
              <a:rPr lang="fa-IR" sz="4000" dirty="0" smtClean="0"/>
              <a:t>در سال </a:t>
            </a:r>
            <a:r>
              <a:rPr lang="fa-IR" sz="3600" dirty="0" smtClean="0"/>
              <a:t>88</a:t>
            </a:r>
            <a:endParaRPr lang="en-US" sz="3600" dirty="0">
              <a:cs typeface="B Titr" pitchFamily="2" charset="-78"/>
            </a:endParaRPr>
          </a:p>
        </p:txBody>
      </p:sp>
      <p:pic>
        <p:nvPicPr>
          <p:cNvPr id="1028" name="Picture 4" descr="C:\Users\Sheida\Pictures\111.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4495800"/>
            <a:ext cx="457200" cy="161500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115616" y="4495800"/>
            <a:ext cx="752129" cy="276999"/>
          </a:xfrm>
          <a:prstGeom prst="rect">
            <a:avLst/>
          </a:prstGeom>
          <a:noFill/>
        </p:spPr>
        <p:txBody>
          <a:bodyPr wrap="none" rtlCol="0">
            <a:spAutoFit/>
          </a:bodyPr>
          <a:lstStyle/>
          <a:p>
            <a:r>
              <a:rPr lang="fa-IR" sz="1200" b="1" dirty="0" smtClean="0">
                <a:cs typeface="B Nazanin" pitchFamily="2" charset="-78"/>
              </a:rPr>
              <a:t>کمتر از 1.4</a:t>
            </a:r>
            <a:endParaRPr lang="en-US" sz="1200" b="1" dirty="0">
              <a:cs typeface="B Nazanin" pitchFamily="2" charset="-78"/>
            </a:endParaRP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981200" y="1382955"/>
            <a:ext cx="5333999" cy="523853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43608" y="4783723"/>
            <a:ext cx="867545" cy="276999"/>
          </a:xfrm>
          <a:prstGeom prst="rect">
            <a:avLst/>
          </a:prstGeom>
          <a:noFill/>
        </p:spPr>
        <p:txBody>
          <a:bodyPr wrap="none" rtlCol="0">
            <a:spAutoFit/>
          </a:bodyPr>
          <a:lstStyle/>
          <a:p>
            <a:r>
              <a:rPr lang="fa-IR" sz="1200" b="1" dirty="0" smtClean="0">
                <a:cs typeface="B Nazanin" pitchFamily="2" charset="-78"/>
              </a:rPr>
              <a:t>بین 1.4 تا 1.6</a:t>
            </a:r>
            <a:endParaRPr lang="en-US" sz="1200" b="1" dirty="0">
              <a:cs typeface="B Nazanin" pitchFamily="2" charset="-78"/>
            </a:endParaRPr>
          </a:p>
        </p:txBody>
      </p:sp>
      <p:sp>
        <p:nvSpPr>
          <p:cNvPr id="6" name="TextBox 5"/>
          <p:cNvSpPr txBox="1"/>
          <p:nvPr/>
        </p:nvSpPr>
        <p:spPr>
          <a:xfrm>
            <a:off x="1043608" y="5122277"/>
            <a:ext cx="881973" cy="276999"/>
          </a:xfrm>
          <a:prstGeom prst="rect">
            <a:avLst/>
          </a:prstGeom>
          <a:noFill/>
        </p:spPr>
        <p:txBody>
          <a:bodyPr wrap="none" rtlCol="0">
            <a:spAutoFit/>
          </a:bodyPr>
          <a:lstStyle/>
          <a:p>
            <a:r>
              <a:rPr lang="fa-IR" sz="1200" b="1" dirty="0" smtClean="0">
                <a:cs typeface="B Nazanin" pitchFamily="2" charset="-78"/>
              </a:rPr>
              <a:t>بین 1.7 تا 1.9</a:t>
            </a:r>
            <a:endParaRPr lang="en-US" sz="1200" b="1" dirty="0">
              <a:cs typeface="B Nazanin" pitchFamily="2" charset="-78"/>
            </a:endParaRPr>
          </a:p>
        </p:txBody>
      </p:sp>
      <p:sp>
        <p:nvSpPr>
          <p:cNvPr id="7" name="TextBox 6"/>
          <p:cNvSpPr txBox="1"/>
          <p:nvPr/>
        </p:nvSpPr>
        <p:spPr>
          <a:xfrm>
            <a:off x="1115616" y="5460831"/>
            <a:ext cx="811441" cy="276999"/>
          </a:xfrm>
          <a:prstGeom prst="rect">
            <a:avLst/>
          </a:prstGeom>
          <a:noFill/>
        </p:spPr>
        <p:txBody>
          <a:bodyPr wrap="none" rtlCol="0">
            <a:spAutoFit/>
          </a:bodyPr>
          <a:lstStyle/>
          <a:p>
            <a:r>
              <a:rPr lang="fa-IR" sz="1200" b="1" dirty="0" smtClean="0">
                <a:cs typeface="B Nazanin" pitchFamily="2" charset="-78"/>
              </a:rPr>
              <a:t>بین 2 تا 2.2</a:t>
            </a:r>
            <a:endParaRPr lang="en-US" sz="1200" b="1" dirty="0">
              <a:cs typeface="B Nazanin" pitchFamily="2" charset="-78"/>
            </a:endParaRPr>
          </a:p>
        </p:txBody>
      </p:sp>
      <p:sp>
        <p:nvSpPr>
          <p:cNvPr id="8" name="TextBox 7"/>
          <p:cNvSpPr txBox="1"/>
          <p:nvPr/>
        </p:nvSpPr>
        <p:spPr>
          <a:xfrm>
            <a:off x="1115616" y="5756770"/>
            <a:ext cx="837089" cy="276999"/>
          </a:xfrm>
          <a:prstGeom prst="rect">
            <a:avLst/>
          </a:prstGeom>
          <a:noFill/>
        </p:spPr>
        <p:txBody>
          <a:bodyPr wrap="none" rtlCol="0">
            <a:spAutoFit/>
          </a:bodyPr>
          <a:lstStyle/>
          <a:p>
            <a:r>
              <a:rPr lang="fa-IR" sz="1200" b="1" dirty="0" smtClean="0">
                <a:cs typeface="B Nazanin" pitchFamily="2" charset="-78"/>
              </a:rPr>
              <a:t>بیشتر از 2.2</a:t>
            </a:r>
            <a:endParaRPr lang="en-US" sz="1200" b="1" dirty="0">
              <a:cs typeface="B Nazanin" pitchFamily="2" charset="-78"/>
            </a:endParaRPr>
          </a:p>
        </p:txBody>
      </p:sp>
      <p:sp>
        <p:nvSpPr>
          <p:cNvPr id="9" name="TextBox 8"/>
          <p:cNvSpPr txBox="1"/>
          <p:nvPr/>
        </p:nvSpPr>
        <p:spPr>
          <a:xfrm>
            <a:off x="827584" y="4059529"/>
            <a:ext cx="461986" cy="276999"/>
          </a:xfrm>
          <a:prstGeom prst="rect">
            <a:avLst/>
          </a:prstGeom>
          <a:noFill/>
        </p:spPr>
        <p:txBody>
          <a:bodyPr wrap="none" rtlCol="0">
            <a:spAutoFit/>
          </a:bodyPr>
          <a:lstStyle/>
          <a:p>
            <a:r>
              <a:rPr lang="fa-IR" sz="1200" b="1" dirty="0" smtClean="0">
                <a:cs typeface="B Nazanin" pitchFamily="2" charset="-78"/>
              </a:rPr>
              <a:t>علائم</a:t>
            </a:r>
            <a:endParaRPr lang="en-US" sz="1200" b="1" dirty="0">
              <a:cs typeface="B Nazanin" pitchFamily="2" charset="-78"/>
            </a:endParaRPr>
          </a:p>
        </p:txBody>
      </p:sp>
      <p:sp>
        <p:nvSpPr>
          <p:cNvPr id="3" name="TextBox 2"/>
          <p:cNvSpPr txBox="1"/>
          <p:nvPr/>
        </p:nvSpPr>
        <p:spPr>
          <a:xfrm>
            <a:off x="2236962" y="1870306"/>
            <a:ext cx="630301" cy="461665"/>
          </a:xfrm>
          <a:prstGeom prst="rect">
            <a:avLst/>
          </a:prstGeom>
          <a:noFill/>
        </p:spPr>
        <p:txBody>
          <a:bodyPr wrap="none" rtlCol="0">
            <a:spAutoFit/>
          </a:bodyPr>
          <a:lstStyle/>
          <a:p>
            <a:pPr algn="ctr"/>
            <a:r>
              <a:rPr lang="fa-IR" sz="1200" dirty="0" smtClean="0">
                <a:solidFill>
                  <a:schemeClr val="bg1"/>
                </a:solidFill>
                <a:cs typeface="B Nazanin" pitchFamily="2" charset="-78"/>
              </a:rPr>
              <a:t>آذربایجان</a:t>
            </a:r>
          </a:p>
          <a:p>
            <a:pPr algn="ctr"/>
            <a:r>
              <a:rPr lang="fa-IR" sz="1200" dirty="0" smtClean="0">
                <a:solidFill>
                  <a:schemeClr val="bg1"/>
                </a:solidFill>
                <a:cs typeface="B Nazanin" pitchFamily="2" charset="-78"/>
              </a:rPr>
              <a:t>شرقی</a:t>
            </a:r>
            <a:endParaRPr lang="en-US" sz="1200" dirty="0">
              <a:solidFill>
                <a:schemeClr val="bg1"/>
              </a:solidFill>
              <a:cs typeface="B Nazanin" pitchFamily="2" charset="-78"/>
            </a:endParaRPr>
          </a:p>
        </p:txBody>
      </p:sp>
      <p:sp>
        <p:nvSpPr>
          <p:cNvPr id="10" name="TextBox 9"/>
          <p:cNvSpPr txBox="1"/>
          <p:nvPr/>
        </p:nvSpPr>
        <p:spPr>
          <a:xfrm>
            <a:off x="2729678" y="1962638"/>
            <a:ext cx="481222" cy="276999"/>
          </a:xfrm>
          <a:prstGeom prst="rect">
            <a:avLst/>
          </a:prstGeom>
          <a:noFill/>
        </p:spPr>
        <p:txBody>
          <a:bodyPr wrap="none" rtlCol="0">
            <a:spAutoFit/>
          </a:bodyPr>
          <a:lstStyle/>
          <a:p>
            <a:r>
              <a:rPr lang="fa-IR" sz="1200" dirty="0" smtClean="0">
                <a:solidFill>
                  <a:schemeClr val="bg1"/>
                </a:solidFill>
                <a:cs typeface="B Nazanin" pitchFamily="2" charset="-78"/>
              </a:rPr>
              <a:t>اردبیل</a:t>
            </a:r>
            <a:endParaRPr lang="en-US" sz="1200" dirty="0">
              <a:solidFill>
                <a:schemeClr val="bg1"/>
              </a:solidFill>
              <a:cs typeface="B Nazanin" pitchFamily="2" charset="-78"/>
            </a:endParaRPr>
          </a:p>
        </p:txBody>
      </p:sp>
      <p:sp>
        <p:nvSpPr>
          <p:cNvPr id="11" name="TextBox 10"/>
          <p:cNvSpPr txBox="1"/>
          <p:nvPr/>
        </p:nvSpPr>
        <p:spPr>
          <a:xfrm>
            <a:off x="1971630" y="1766835"/>
            <a:ext cx="417102" cy="276999"/>
          </a:xfrm>
          <a:prstGeom prst="rect">
            <a:avLst/>
          </a:prstGeom>
          <a:noFill/>
        </p:spPr>
        <p:txBody>
          <a:bodyPr wrap="none" rtlCol="0">
            <a:spAutoFit/>
          </a:bodyPr>
          <a:lstStyle/>
          <a:p>
            <a:r>
              <a:rPr lang="fa-IR" sz="1200" dirty="0" smtClean="0">
                <a:solidFill>
                  <a:schemeClr val="bg1"/>
                </a:solidFill>
                <a:cs typeface="B Nazanin" pitchFamily="2" charset="-78"/>
              </a:rPr>
              <a:t>غربی</a:t>
            </a:r>
            <a:endParaRPr lang="en-US" sz="1200" dirty="0">
              <a:solidFill>
                <a:schemeClr val="bg1"/>
              </a:solidFill>
              <a:cs typeface="B Nazanin" pitchFamily="2" charset="-78"/>
            </a:endParaRPr>
          </a:p>
        </p:txBody>
      </p:sp>
      <p:sp>
        <p:nvSpPr>
          <p:cNvPr id="15" name="TextBox 14"/>
          <p:cNvSpPr txBox="1"/>
          <p:nvPr/>
        </p:nvSpPr>
        <p:spPr>
          <a:xfrm>
            <a:off x="4999488" y="2181301"/>
            <a:ext cx="542135" cy="461665"/>
          </a:xfrm>
          <a:prstGeom prst="rect">
            <a:avLst/>
          </a:prstGeom>
          <a:noFill/>
        </p:spPr>
        <p:txBody>
          <a:bodyPr wrap="none" rtlCol="0">
            <a:spAutoFit/>
          </a:bodyPr>
          <a:lstStyle/>
          <a:p>
            <a:pPr algn="ctr"/>
            <a:r>
              <a:rPr lang="fa-IR" sz="1200" dirty="0" smtClean="0">
                <a:solidFill>
                  <a:schemeClr val="bg1"/>
                </a:solidFill>
                <a:cs typeface="B Nazanin" pitchFamily="2" charset="-78"/>
              </a:rPr>
              <a:t>خراسان</a:t>
            </a:r>
          </a:p>
          <a:p>
            <a:pPr algn="ctr"/>
            <a:r>
              <a:rPr lang="fa-IR" sz="1200" dirty="0" smtClean="0">
                <a:solidFill>
                  <a:schemeClr val="bg1"/>
                </a:solidFill>
                <a:cs typeface="B Nazanin" pitchFamily="2" charset="-78"/>
              </a:rPr>
              <a:t>شمالی</a:t>
            </a:r>
            <a:endParaRPr lang="en-US" sz="1200" dirty="0">
              <a:solidFill>
                <a:schemeClr val="bg1"/>
              </a:solidFill>
              <a:cs typeface="B Nazanin" pitchFamily="2" charset="-78"/>
            </a:endParaRPr>
          </a:p>
        </p:txBody>
      </p:sp>
      <p:sp>
        <p:nvSpPr>
          <p:cNvPr id="16" name="TextBox 15"/>
          <p:cNvSpPr txBox="1"/>
          <p:nvPr/>
        </p:nvSpPr>
        <p:spPr>
          <a:xfrm>
            <a:off x="5386385" y="2923401"/>
            <a:ext cx="870751" cy="276999"/>
          </a:xfrm>
          <a:prstGeom prst="rect">
            <a:avLst/>
          </a:prstGeom>
          <a:noFill/>
        </p:spPr>
        <p:txBody>
          <a:bodyPr wrap="none" rtlCol="0">
            <a:spAutoFit/>
          </a:bodyPr>
          <a:lstStyle/>
          <a:p>
            <a:r>
              <a:rPr lang="fa-IR" sz="1200" dirty="0" smtClean="0">
                <a:solidFill>
                  <a:schemeClr val="bg1"/>
                </a:solidFill>
                <a:cs typeface="B Nazanin" pitchFamily="2" charset="-78"/>
              </a:rPr>
              <a:t>خراسان رضوی</a:t>
            </a:r>
            <a:endParaRPr lang="en-US" sz="1200" dirty="0">
              <a:solidFill>
                <a:schemeClr val="bg1"/>
              </a:solidFill>
              <a:cs typeface="B Nazanin" pitchFamily="2" charset="-78"/>
            </a:endParaRPr>
          </a:p>
        </p:txBody>
      </p:sp>
      <p:sp>
        <p:nvSpPr>
          <p:cNvPr id="17" name="TextBox 16"/>
          <p:cNvSpPr txBox="1"/>
          <p:nvPr/>
        </p:nvSpPr>
        <p:spPr>
          <a:xfrm>
            <a:off x="5715001" y="3936418"/>
            <a:ext cx="542135" cy="461665"/>
          </a:xfrm>
          <a:prstGeom prst="rect">
            <a:avLst/>
          </a:prstGeom>
          <a:noFill/>
        </p:spPr>
        <p:txBody>
          <a:bodyPr wrap="none" rtlCol="0">
            <a:spAutoFit/>
          </a:bodyPr>
          <a:lstStyle/>
          <a:p>
            <a:pPr algn="ctr"/>
            <a:r>
              <a:rPr lang="fa-IR" sz="1200" dirty="0" smtClean="0">
                <a:solidFill>
                  <a:schemeClr val="bg1"/>
                </a:solidFill>
                <a:cs typeface="B Nazanin" pitchFamily="2" charset="-78"/>
              </a:rPr>
              <a:t>خراسان</a:t>
            </a:r>
          </a:p>
          <a:p>
            <a:pPr algn="ctr"/>
            <a:r>
              <a:rPr lang="fa-IR" sz="1200" dirty="0" smtClean="0">
                <a:solidFill>
                  <a:schemeClr val="bg1"/>
                </a:solidFill>
                <a:cs typeface="B Nazanin" pitchFamily="2" charset="-78"/>
              </a:rPr>
              <a:t>جنوبی</a:t>
            </a:r>
            <a:endParaRPr lang="en-US" sz="1200" dirty="0">
              <a:solidFill>
                <a:schemeClr val="bg1"/>
              </a:solidFill>
              <a:cs typeface="B Nazanin" pitchFamily="2" charset="-78"/>
            </a:endParaRPr>
          </a:p>
        </p:txBody>
      </p:sp>
      <p:sp>
        <p:nvSpPr>
          <p:cNvPr id="18" name="TextBox 17"/>
          <p:cNvSpPr txBox="1"/>
          <p:nvPr/>
        </p:nvSpPr>
        <p:spPr>
          <a:xfrm>
            <a:off x="6219036" y="5185313"/>
            <a:ext cx="654346" cy="461665"/>
          </a:xfrm>
          <a:prstGeom prst="rect">
            <a:avLst/>
          </a:prstGeom>
          <a:noFill/>
        </p:spPr>
        <p:txBody>
          <a:bodyPr wrap="none" rtlCol="0">
            <a:spAutoFit/>
          </a:bodyPr>
          <a:lstStyle/>
          <a:p>
            <a:r>
              <a:rPr lang="fa-IR" sz="1200" dirty="0" smtClean="0">
                <a:solidFill>
                  <a:schemeClr val="bg1"/>
                </a:solidFill>
                <a:cs typeface="B Nazanin" pitchFamily="2" charset="-78"/>
              </a:rPr>
              <a:t>سیستان و</a:t>
            </a:r>
          </a:p>
          <a:p>
            <a:r>
              <a:rPr lang="fa-IR" sz="1200" dirty="0" smtClean="0">
                <a:solidFill>
                  <a:schemeClr val="bg1"/>
                </a:solidFill>
                <a:cs typeface="B Nazanin" pitchFamily="2" charset="-78"/>
              </a:rPr>
              <a:t>بلوچستان</a:t>
            </a:r>
          </a:p>
        </p:txBody>
      </p:sp>
      <p:sp>
        <p:nvSpPr>
          <p:cNvPr id="19" name="TextBox 18"/>
          <p:cNvSpPr txBox="1"/>
          <p:nvPr/>
        </p:nvSpPr>
        <p:spPr>
          <a:xfrm>
            <a:off x="4953000" y="5416146"/>
            <a:ext cx="588623" cy="276999"/>
          </a:xfrm>
          <a:prstGeom prst="rect">
            <a:avLst/>
          </a:prstGeom>
          <a:noFill/>
        </p:spPr>
        <p:txBody>
          <a:bodyPr wrap="none" rtlCol="0">
            <a:spAutoFit/>
          </a:bodyPr>
          <a:lstStyle/>
          <a:p>
            <a:r>
              <a:rPr lang="fa-IR" sz="1200" dirty="0" smtClean="0">
                <a:solidFill>
                  <a:schemeClr val="bg1"/>
                </a:solidFill>
                <a:cs typeface="B Nazanin" pitchFamily="2" charset="-78"/>
              </a:rPr>
              <a:t>هرمزگان</a:t>
            </a:r>
            <a:endParaRPr lang="en-US" sz="1200" dirty="0">
              <a:solidFill>
                <a:schemeClr val="bg1"/>
              </a:solidFill>
              <a:cs typeface="B Nazanin" pitchFamily="2" charset="-78"/>
            </a:endParaRPr>
          </a:p>
        </p:txBody>
      </p:sp>
      <p:sp>
        <p:nvSpPr>
          <p:cNvPr id="20" name="TextBox 19"/>
          <p:cNvSpPr txBox="1"/>
          <p:nvPr/>
        </p:nvSpPr>
        <p:spPr>
          <a:xfrm>
            <a:off x="2328708" y="3562037"/>
            <a:ext cx="389850" cy="276999"/>
          </a:xfrm>
          <a:prstGeom prst="rect">
            <a:avLst/>
          </a:prstGeom>
          <a:noFill/>
        </p:spPr>
        <p:txBody>
          <a:bodyPr wrap="none" rtlCol="0">
            <a:spAutoFit/>
          </a:bodyPr>
          <a:lstStyle/>
          <a:p>
            <a:r>
              <a:rPr lang="fa-IR" sz="1200" dirty="0" smtClean="0">
                <a:solidFill>
                  <a:schemeClr val="bg1"/>
                </a:solidFill>
                <a:cs typeface="B Nazanin" pitchFamily="2" charset="-78"/>
              </a:rPr>
              <a:t>ایلام</a:t>
            </a:r>
            <a:endParaRPr lang="en-US" sz="1200" dirty="0">
              <a:solidFill>
                <a:schemeClr val="bg1"/>
              </a:solidFill>
              <a:cs typeface="B Nazanin" pitchFamily="2" charset="-78"/>
            </a:endParaRPr>
          </a:p>
        </p:txBody>
      </p:sp>
      <p:sp>
        <p:nvSpPr>
          <p:cNvPr id="21" name="TextBox 20"/>
          <p:cNvSpPr txBox="1"/>
          <p:nvPr/>
        </p:nvSpPr>
        <p:spPr>
          <a:xfrm>
            <a:off x="3810000" y="2610366"/>
            <a:ext cx="572593" cy="276999"/>
          </a:xfrm>
          <a:prstGeom prst="rect">
            <a:avLst/>
          </a:prstGeom>
          <a:noFill/>
        </p:spPr>
        <p:txBody>
          <a:bodyPr wrap="none" rtlCol="0">
            <a:spAutoFit/>
          </a:bodyPr>
          <a:lstStyle/>
          <a:p>
            <a:r>
              <a:rPr lang="fa-IR" sz="1200" dirty="0" smtClean="0">
                <a:solidFill>
                  <a:schemeClr val="bg1"/>
                </a:solidFill>
                <a:cs typeface="B Nazanin" pitchFamily="2" charset="-78"/>
              </a:rPr>
              <a:t>مازندران</a:t>
            </a:r>
            <a:endParaRPr lang="en-US" sz="1200" dirty="0">
              <a:solidFill>
                <a:schemeClr val="bg1"/>
              </a:solidFill>
              <a:cs typeface="B Nazanin" pitchFamily="2" charset="-78"/>
            </a:endParaRPr>
          </a:p>
        </p:txBody>
      </p:sp>
      <p:sp>
        <p:nvSpPr>
          <p:cNvPr id="22" name="TextBox 21"/>
          <p:cNvSpPr txBox="1"/>
          <p:nvPr/>
        </p:nvSpPr>
        <p:spPr>
          <a:xfrm>
            <a:off x="3200400" y="2404183"/>
            <a:ext cx="461986" cy="276999"/>
          </a:xfrm>
          <a:prstGeom prst="rect">
            <a:avLst/>
          </a:prstGeom>
          <a:noFill/>
        </p:spPr>
        <p:txBody>
          <a:bodyPr wrap="none" rtlCol="0">
            <a:spAutoFit/>
          </a:bodyPr>
          <a:lstStyle/>
          <a:p>
            <a:r>
              <a:rPr lang="fa-IR" sz="1200" dirty="0" smtClean="0">
                <a:solidFill>
                  <a:schemeClr val="bg1"/>
                </a:solidFill>
                <a:cs typeface="B Nazanin" pitchFamily="2" charset="-78"/>
              </a:rPr>
              <a:t>گیلان</a:t>
            </a:r>
            <a:endParaRPr lang="en-US" sz="1200" dirty="0">
              <a:solidFill>
                <a:schemeClr val="bg1"/>
              </a:solidFill>
              <a:cs typeface="B Nazanin" pitchFamily="2" charset="-78"/>
            </a:endParaRPr>
          </a:p>
        </p:txBody>
      </p:sp>
      <p:sp>
        <p:nvSpPr>
          <p:cNvPr id="23" name="TextBox 22"/>
          <p:cNvSpPr txBox="1"/>
          <p:nvPr/>
        </p:nvSpPr>
        <p:spPr>
          <a:xfrm>
            <a:off x="4446312" y="2346067"/>
            <a:ext cx="534121" cy="276999"/>
          </a:xfrm>
          <a:prstGeom prst="rect">
            <a:avLst/>
          </a:prstGeom>
          <a:noFill/>
        </p:spPr>
        <p:txBody>
          <a:bodyPr wrap="none" rtlCol="0">
            <a:spAutoFit/>
          </a:bodyPr>
          <a:lstStyle/>
          <a:p>
            <a:r>
              <a:rPr lang="fa-IR" sz="1200" dirty="0" smtClean="0">
                <a:solidFill>
                  <a:schemeClr val="bg1"/>
                </a:solidFill>
                <a:cs typeface="B Nazanin" pitchFamily="2" charset="-78"/>
              </a:rPr>
              <a:t>گلستان</a:t>
            </a:r>
            <a:endParaRPr lang="en-US" sz="1200" dirty="0">
              <a:solidFill>
                <a:schemeClr val="bg1"/>
              </a:solidFill>
              <a:cs typeface="B Nazanin" pitchFamily="2" charset="-78"/>
            </a:endParaRPr>
          </a:p>
        </p:txBody>
      </p:sp>
      <p:sp>
        <p:nvSpPr>
          <p:cNvPr id="24" name="TextBox 23"/>
          <p:cNvSpPr txBox="1"/>
          <p:nvPr/>
        </p:nvSpPr>
        <p:spPr>
          <a:xfrm>
            <a:off x="2729678" y="3553050"/>
            <a:ext cx="513282" cy="276999"/>
          </a:xfrm>
          <a:prstGeom prst="rect">
            <a:avLst/>
          </a:prstGeom>
          <a:noFill/>
        </p:spPr>
        <p:txBody>
          <a:bodyPr wrap="none" rtlCol="0">
            <a:spAutoFit/>
          </a:bodyPr>
          <a:lstStyle/>
          <a:p>
            <a:r>
              <a:rPr lang="fa-IR" sz="1200" dirty="0" smtClean="0">
                <a:solidFill>
                  <a:schemeClr val="bg1"/>
                </a:solidFill>
                <a:cs typeface="B Nazanin" pitchFamily="2" charset="-78"/>
              </a:rPr>
              <a:t>لرستان</a:t>
            </a:r>
            <a:endParaRPr lang="en-US" sz="1200" dirty="0">
              <a:solidFill>
                <a:schemeClr val="bg1"/>
              </a:solidFill>
              <a:cs typeface="B Nazanin" pitchFamily="2" charset="-78"/>
            </a:endParaRPr>
          </a:p>
        </p:txBody>
      </p:sp>
      <p:sp>
        <p:nvSpPr>
          <p:cNvPr id="25" name="TextBox 24"/>
          <p:cNvSpPr txBox="1"/>
          <p:nvPr/>
        </p:nvSpPr>
        <p:spPr>
          <a:xfrm>
            <a:off x="2373206" y="2772367"/>
            <a:ext cx="606256" cy="276999"/>
          </a:xfrm>
          <a:prstGeom prst="rect">
            <a:avLst/>
          </a:prstGeom>
          <a:noFill/>
        </p:spPr>
        <p:txBody>
          <a:bodyPr wrap="none" rtlCol="0">
            <a:spAutoFit/>
          </a:bodyPr>
          <a:lstStyle/>
          <a:p>
            <a:r>
              <a:rPr lang="fa-IR" sz="1200" dirty="0" smtClean="0">
                <a:solidFill>
                  <a:schemeClr val="bg1"/>
                </a:solidFill>
                <a:cs typeface="B Nazanin" pitchFamily="2" charset="-78"/>
              </a:rPr>
              <a:t>کردستان</a:t>
            </a:r>
            <a:endParaRPr lang="en-US" sz="1200" dirty="0">
              <a:solidFill>
                <a:schemeClr val="bg1"/>
              </a:solidFill>
              <a:cs typeface="B Nazanin" pitchFamily="2" charset="-78"/>
            </a:endParaRPr>
          </a:p>
        </p:txBody>
      </p:sp>
      <p:sp>
        <p:nvSpPr>
          <p:cNvPr id="26" name="TextBox 25"/>
          <p:cNvSpPr txBox="1"/>
          <p:nvPr/>
        </p:nvSpPr>
        <p:spPr>
          <a:xfrm>
            <a:off x="2228946" y="3200400"/>
            <a:ext cx="585417" cy="276999"/>
          </a:xfrm>
          <a:prstGeom prst="rect">
            <a:avLst/>
          </a:prstGeom>
          <a:noFill/>
        </p:spPr>
        <p:txBody>
          <a:bodyPr wrap="none" rtlCol="0">
            <a:spAutoFit/>
          </a:bodyPr>
          <a:lstStyle/>
          <a:p>
            <a:r>
              <a:rPr lang="fa-IR" sz="1200" dirty="0" smtClean="0">
                <a:solidFill>
                  <a:schemeClr val="bg1"/>
                </a:solidFill>
                <a:cs typeface="B Nazanin" pitchFamily="2" charset="-78"/>
              </a:rPr>
              <a:t>کرمانشاه</a:t>
            </a:r>
            <a:endParaRPr lang="en-US" sz="1200" dirty="0">
              <a:solidFill>
                <a:schemeClr val="bg1"/>
              </a:solidFill>
              <a:cs typeface="B Nazanin" pitchFamily="2" charset="-78"/>
            </a:endParaRPr>
          </a:p>
        </p:txBody>
      </p:sp>
      <p:sp>
        <p:nvSpPr>
          <p:cNvPr id="27" name="TextBox 26"/>
          <p:cNvSpPr txBox="1"/>
          <p:nvPr/>
        </p:nvSpPr>
        <p:spPr>
          <a:xfrm>
            <a:off x="3173148" y="3285038"/>
            <a:ext cx="506870" cy="276999"/>
          </a:xfrm>
          <a:prstGeom prst="rect">
            <a:avLst/>
          </a:prstGeom>
          <a:noFill/>
        </p:spPr>
        <p:txBody>
          <a:bodyPr wrap="none" rtlCol="0">
            <a:spAutoFit/>
          </a:bodyPr>
          <a:lstStyle/>
          <a:p>
            <a:r>
              <a:rPr lang="fa-IR" sz="1200" dirty="0" smtClean="0">
                <a:solidFill>
                  <a:schemeClr val="bg1"/>
                </a:solidFill>
                <a:cs typeface="B Nazanin" pitchFamily="2" charset="-78"/>
              </a:rPr>
              <a:t>مرکزی</a:t>
            </a:r>
            <a:endParaRPr lang="en-US" sz="1200" dirty="0">
              <a:solidFill>
                <a:schemeClr val="bg1"/>
              </a:solidFill>
              <a:cs typeface="B Nazanin" pitchFamily="2" charset="-78"/>
            </a:endParaRPr>
          </a:p>
        </p:txBody>
      </p:sp>
      <p:sp>
        <p:nvSpPr>
          <p:cNvPr id="28" name="TextBox 27"/>
          <p:cNvSpPr txBox="1"/>
          <p:nvPr/>
        </p:nvSpPr>
        <p:spPr>
          <a:xfrm>
            <a:off x="2837903" y="3036666"/>
            <a:ext cx="494046" cy="276999"/>
          </a:xfrm>
          <a:prstGeom prst="rect">
            <a:avLst/>
          </a:prstGeom>
          <a:noFill/>
        </p:spPr>
        <p:txBody>
          <a:bodyPr wrap="none" rtlCol="0">
            <a:spAutoFit/>
          </a:bodyPr>
          <a:lstStyle/>
          <a:p>
            <a:r>
              <a:rPr lang="fa-IR" sz="1200" dirty="0" smtClean="0">
                <a:solidFill>
                  <a:schemeClr val="bg1"/>
                </a:solidFill>
                <a:cs typeface="B Nazanin" pitchFamily="2" charset="-78"/>
              </a:rPr>
              <a:t>همدان</a:t>
            </a:r>
            <a:endParaRPr lang="en-US" sz="1200" dirty="0">
              <a:solidFill>
                <a:schemeClr val="bg1"/>
              </a:solidFill>
              <a:cs typeface="B Nazanin" pitchFamily="2" charset="-78"/>
            </a:endParaRPr>
          </a:p>
        </p:txBody>
      </p:sp>
      <p:sp>
        <p:nvSpPr>
          <p:cNvPr id="29" name="TextBox 28"/>
          <p:cNvSpPr txBox="1"/>
          <p:nvPr/>
        </p:nvSpPr>
        <p:spPr>
          <a:xfrm>
            <a:off x="2792160" y="4096593"/>
            <a:ext cx="615874" cy="276999"/>
          </a:xfrm>
          <a:prstGeom prst="rect">
            <a:avLst/>
          </a:prstGeom>
          <a:noFill/>
        </p:spPr>
        <p:txBody>
          <a:bodyPr wrap="none" rtlCol="0">
            <a:spAutoFit/>
          </a:bodyPr>
          <a:lstStyle/>
          <a:p>
            <a:r>
              <a:rPr lang="fa-IR" sz="1200" dirty="0" smtClean="0">
                <a:solidFill>
                  <a:schemeClr val="bg1"/>
                </a:solidFill>
                <a:cs typeface="B Nazanin" pitchFamily="2" charset="-78"/>
              </a:rPr>
              <a:t>خوزستان</a:t>
            </a:r>
            <a:endParaRPr lang="en-US" sz="1200" dirty="0">
              <a:solidFill>
                <a:schemeClr val="bg1"/>
              </a:solidFill>
              <a:cs typeface="B Nazanin" pitchFamily="2" charset="-78"/>
            </a:endParaRPr>
          </a:p>
        </p:txBody>
      </p:sp>
      <p:sp>
        <p:nvSpPr>
          <p:cNvPr id="30" name="TextBox 29"/>
          <p:cNvSpPr txBox="1"/>
          <p:nvPr/>
        </p:nvSpPr>
        <p:spPr>
          <a:xfrm>
            <a:off x="3565382" y="4983777"/>
            <a:ext cx="463588" cy="276999"/>
          </a:xfrm>
          <a:prstGeom prst="rect">
            <a:avLst/>
          </a:prstGeom>
          <a:noFill/>
        </p:spPr>
        <p:txBody>
          <a:bodyPr wrap="none" rtlCol="0">
            <a:spAutoFit/>
          </a:bodyPr>
          <a:lstStyle/>
          <a:p>
            <a:r>
              <a:rPr lang="fa-IR" sz="1200" dirty="0" smtClean="0">
                <a:solidFill>
                  <a:schemeClr val="bg1"/>
                </a:solidFill>
                <a:cs typeface="B Nazanin" pitchFamily="2" charset="-78"/>
              </a:rPr>
              <a:t>بوشهر</a:t>
            </a:r>
            <a:endParaRPr lang="en-US" sz="1200" dirty="0">
              <a:solidFill>
                <a:schemeClr val="bg1"/>
              </a:solidFill>
              <a:cs typeface="B Nazanin" pitchFamily="2" charset="-78"/>
            </a:endParaRPr>
          </a:p>
        </p:txBody>
      </p:sp>
      <p:sp>
        <p:nvSpPr>
          <p:cNvPr id="31" name="TextBox 30"/>
          <p:cNvSpPr txBox="1"/>
          <p:nvPr/>
        </p:nvSpPr>
        <p:spPr>
          <a:xfrm>
            <a:off x="3895995" y="4783723"/>
            <a:ext cx="441146" cy="276999"/>
          </a:xfrm>
          <a:prstGeom prst="rect">
            <a:avLst/>
          </a:prstGeom>
          <a:noFill/>
        </p:spPr>
        <p:txBody>
          <a:bodyPr wrap="none" rtlCol="0">
            <a:spAutoFit/>
          </a:bodyPr>
          <a:lstStyle/>
          <a:p>
            <a:r>
              <a:rPr lang="fa-IR" sz="1200" dirty="0" smtClean="0">
                <a:solidFill>
                  <a:schemeClr val="bg1"/>
                </a:solidFill>
                <a:cs typeface="B Nazanin" pitchFamily="2" charset="-78"/>
              </a:rPr>
              <a:t>فارس</a:t>
            </a:r>
            <a:endParaRPr lang="en-US" sz="1200" dirty="0">
              <a:solidFill>
                <a:schemeClr val="bg1"/>
              </a:solidFill>
              <a:cs typeface="B Nazanin" pitchFamily="2" charset="-78"/>
            </a:endParaRPr>
          </a:p>
        </p:txBody>
      </p:sp>
      <p:sp>
        <p:nvSpPr>
          <p:cNvPr id="1024" name="TextBox 1023"/>
          <p:cNvSpPr txBox="1"/>
          <p:nvPr/>
        </p:nvSpPr>
        <p:spPr>
          <a:xfrm>
            <a:off x="3284855" y="4341320"/>
            <a:ext cx="606256" cy="276999"/>
          </a:xfrm>
          <a:prstGeom prst="rect">
            <a:avLst/>
          </a:prstGeom>
          <a:noFill/>
        </p:spPr>
        <p:txBody>
          <a:bodyPr wrap="none" rtlCol="0">
            <a:spAutoFit/>
          </a:bodyPr>
          <a:lstStyle/>
          <a:p>
            <a:r>
              <a:rPr lang="fa-IR" sz="1200" dirty="0" smtClean="0">
                <a:solidFill>
                  <a:schemeClr val="bg1"/>
                </a:solidFill>
                <a:cs typeface="B Nazanin" pitchFamily="2" charset="-78"/>
              </a:rPr>
              <a:t>کهگیلویه</a:t>
            </a:r>
          </a:p>
        </p:txBody>
      </p:sp>
      <p:sp>
        <p:nvSpPr>
          <p:cNvPr id="1025" name="TextBox 1024"/>
          <p:cNvSpPr txBox="1"/>
          <p:nvPr/>
        </p:nvSpPr>
        <p:spPr>
          <a:xfrm>
            <a:off x="3265615" y="3936418"/>
            <a:ext cx="660758" cy="461665"/>
          </a:xfrm>
          <a:prstGeom prst="rect">
            <a:avLst/>
          </a:prstGeom>
          <a:noFill/>
        </p:spPr>
        <p:txBody>
          <a:bodyPr wrap="none" rtlCol="0">
            <a:spAutoFit/>
          </a:bodyPr>
          <a:lstStyle/>
          <a:p>
            <a:r>
              <a:rPr lang="fa-IR" sz="1200" dirty="0" smtClean="0">
                <a:solidFill>
                  <a:schemeClr val="bg1"/>
                </a:solidFill>
                <a:cs typeface="B Nazanin" pitchFamily="2" charset="-78"/>
              </a:rPr>
              <a:t>چهارمحال</a:t>
            </a:r>
          </a:p>
          <a:p>
            <a:endParaRPr lang="fa-IR" sz="1200" dirty="0" smtClean="0">
              <a:solidFill>
                <a:schemeClr val="bg1"/>
              </a:solidFill>
              <a:cs typeface="B Nazanin" pitchFamily="2" charset="-78"/>
            </a:endParaRPr>
          </a:p>
        </p:txBody>
      </p:sp>
      <p:sp>
        <p:nvSpPr>
          <p:cNvPr id="1026" name="TextBox 1025"/>
          <p:cNvSpPr txBox="1"/>
          <p:nvPr/>
        </p:nvSpPr>
        <p:spPr>
          <a:xfrm>
            <a:off x="2830260" y="2541815"/>
            <a:ext cx="461986" cy="276999"/>
          </a:xfrm>
          <a:prstGeom prst="rect">
            <a:avLst/>
          </a:prstGeom>
          <a:noFill/>
        </p:spPr>
        <p:txBody>
          <a:bodyPr wrap="none" rtlCol="0">
            <a:spAutoFit/>
          </a:bodyPr>
          <a:lstStyle/>
          <a:p>
            <a:r>
              <a:rPr lang="fa-IR" sz="1200" dirty="0" smtClean="0">
                <a:solidFill>
                  <a:schemeClr val="bg1"/>
                </a:solidFill>
                <a:cs typeface="B Nazanin" pitchFamily="2" charset="-78"/>
              </a:rPr>
              <a:t>زنجان</a:t>
            </a:r>
            <a:endParaRPr lang="en-US" sz="1200" dirty="0">
              <a:solidFill>
                <a:schemeClr val="bg1"/>
              </a:solidFill>
              <a:cs typeface="B Nazanin" pitchFamily="2" charset="-78"/>
            </a:endParaRPr>
          </a:p>
        </p:txBody>
      </p:sp>
      <p:sp>
        <p:nvSpPr>
          <p:cNvPr id="1029" name="TextBox 1028"/>
          <p:cNvSpPr txBox="1"/>
          <p:nvPr/>
        </p:nvSpPr>
        <p:spPr>
          <a:xfrm>
            <a:off x="4417276" y="2998565"/>
            <a:ext cx="500458" cy="276999"/>
          </a:xfrm>
          <a:prstGeom prst="rect">
            <a:avLst/>
          </a:prstGeom>
          <a:noFill/>
        </p:spPr>
        <p:txBody>
          <a:bodyPr wrap="none" rtlCol="0">
            <a:spAutoFit/>
          </a:bodyPr>
          <a:lstStyle/>
          <a:p>
            <a:r>
              <a:rPr lang="fa-IR" sz="1200" dirty="0" smtClean="0">
                <a:solidFill>
                  <a:schemeClr val="bg1"/>
                </a:solidFill>
                <a:cs typeface="B Nazanin" pitchFamily="2" charset="-78"/>
              </a:rPr>
              <a:t>سمنان</a:t>
            </a:r>
            <a:endParaRPr lang="en-US" sz="1200" dirty="0">
              <a:solidFill>
                <a:schemeClr val="bg1"/>
              </a:solidFill>
              <a:cs typeface="B Nazanin" pitchFamily="2" charset="-78"/>
            </a:endParaRPr>
          </a:p>
        </p:txBody>
      </p:sp>
      <p:sp>
        <p:nvSpPr>
          <p:cNvPr id="1030" name="TextBox 1029"/>
          <p:cNvSpPr txBox="1"/>
          <p:nvPr/>
        </p:nvSpPr>
        <p:spPr>
          <a:xfrm>
            <a:off x="3884649" y="3700536"/>
            <a:ext cx="524503" cy="276999"/>
          </a:xfrm>
          <a:prstGeom prst="rect">
            <a:avLst/>
          </a:prstGeom>
          <a:noFill/>
        </p:spPr>
        <p:txBody>
          <a:bodyPr wrap="none" rtlCol="0">
            <a:spAutoFit/>
          </a:bodyPr>
          <a:lstStyle/>
          <a:p>
            <a:r>
              <a:rPr lang="fa-IR" sz="1200" dirty="0" smtClean="0">
                <a:solidFill>
                  <a:schemeClr val="bg1"/>
                </a:solidFill>
                <a:cs typeface="B Nazanin" pitchFamily="2" charset="-78"/>
              </a:rPr>
              <a:t>اصفهان</a:t>
            </a:r>
            <a:endParaRPr lang="en-US" sz="1200" dirty="0">
              <a:solidFill>
                <a:schemeClr val="bg1"/>
              </a:solidFill>
              <a:cs typeface="B Nazanin" pitchFamily="2" charset="-78"/>
            </a:endParaRPr>
          </a:p>
        </p:txBody>
      </p:sp>
      <p:sp>
        <p:nvSpPr>
          <p:cNvPr id="1031" name="TextBox 1030"/>
          <p:cNvSpPr txBox="1"/>
          <p:nvPr/>
        </p:nvSpPr>
        <p:spPr>
          <a:xfrm>
            <a:off x="3565382" y="2784901"/>
            <a:ext cx="439544" cy="276999"/>
          </a:xfrm>
          <a:prstGeom prst="rect">
            <a:avLst/>
          </a:prstGeom>
          <a:noFill/>
        </p:spPr>
        <p:txBody>
          <a:bodyPr wrap="none" rtlCol="0">
            <a:spAutoFit/>
          </a:bodyPr>
          <a:lstStyle/>
          <a:p>
            <a:r>
              <a:rPr lang="fa-IR" sz="1200" dirty="0" smtClean="0">
                <a:solidFill>
                  <a:schemeClr val="bg1"/>
                </a:solidFill>
                <a:cs typeface="B Nazanin" pitchFamily="2" charset="-78"/>
              </a:rPr>
              <a:t>تهران</a:t>
            </a:r>
            <a:endParaRPr lang="en-US" sz="1200" dirty="0">
              <a:solidFill>
                <a:schemeClr val="bg1"/>
              </a:solidFill>
              <a:cs typeface="B Nazanin" pitchFamily="2" charset="-78"/>
            </a:endParaRPr>
          </a:p>
        </p:txBody>
      </p:sp>
      <p:sp>
        <p:nvSpPr>
          <p:cNvPr id="1032" name="TextBox 1031"/>
          <p:cNvSpPr txBox="1"/>
          <p:nvPr/>
        </p:nvSpPr>
        <p:spPr>
          <a:xfrm>
            <a:off x="3514174" y="3146538"/>
            <a:ext cx="300082" cy="276999"/>
          </a:xfrm>
          <a:prstGeom prst="rect">
            <a:avLst/>
          </a:prstGeom>
          <a:noFill/>
        </p:spPr>
        <p:txBody>
          <a:bodyPr wrap="none" rtlCol="0">
            <a:spAutoFit/>
          </a:bodyPr>
          <a:lstStyle/>
          <a:p>
            <a:r>
              <a:rPr lang="fa-IR" sz="1200" dirty="0" smtClean="0">
                <a:solidFill>
                  <a:schemeClr val="bg1"/>
                </a:solidFill>
                <a:cs typeface="B Nazanin" pitchFamily="2" charset="-78"/>
              </a:rPr>
              <a:t>قم</a:t>
            </a:r>
            <a:endParaRPr lang="en-US" sz="1200" dirty="0">
              <a:solidFill>
                <a:schemeClr val="bg1"/>
              </a:solidFill>
              <a:cs typeface="B Nazanin" pitchFamily="2" charset="-78"/>
            </a:endParaRPr>
          </a:p>
        </p:txBody>
      </p:sp>
      <p:sp>
        <p:nvSpPr>
          <p:cNvPr id="1033" name="TextBox 1032"/>
          <p:cNvSpPr txBox="1"/>
          <p:nvPr/>
        </p:nvSpPr>
        <p:spPr>
          <a:xfrm>
            <a:off x="4638972" y="4002223"/>
            <a:ext cx="335348" cy="276999"/>
          </a:xfrm>
          <a:prstGeom prst="rect">
            <a:avLst/>
          </a:prstGeom>
          <a:noFill/>
        </p:spPr>
        <p:txBody>
          <a:bodyPr wrap="none" rtlCol="0">
            <a:spAutoFit/>
          </a:bodyPr>
          <a:lstStyle/>
          <a:p>
            <a:r>
              <a:rPr lang="fa-IR" sz="1200" dirty="0" smtClean="0">
                <a:solidFill>
                  <a:schemeClr val="bg1"/>
                </a:solidFill>
                <a:cs typeface="B Nazanin" pitchFamily="2" charset="-78"/>
              </a:rPr>
              <a:t>یزد</a:t>
            </a:r>
            <a:endParaRPr lang="en-US" sz="1200" dirty="0">
              <a:solidFill>
                <a:schemeClr val="bg1"/>
              </a:solidFill>
              <a:cs typeface="B Nazanin" pitchFamily="2" charset="-78"/>
            </a:endParaRPr>
          </a:p>
        </p:txBody>
      </p:sp>
      <p:sp>
        <p:nvSpPr>
          <p:cNvPr id="1034" name="TextBox 1033"/>
          <p:cNvSpPr txBox="1"/>
          <p:nvPr/>
        </p:nvSpPr>
        <p:spPr>
          <a:xfrm>
            <a:off x="5386385" y="4657337"/>
            <a:ext cx="470000" cy="276999"/>
          </a:xfrm>
          <a:prstGeom prst="rect">
            <a:avLst/>
          </a:prstGeom>
          <a:noFill/>
        </p:spPr>
        <p:txBody>
          <a:bodyPr wrap="none" rtlCol="0">
            <a:spAutoFit/>
          </a:bodyPr>
          <a:lstStyle/>
          <a:p>
            <a:r>
              <a:rPr lang="fa-IR" sz="1200" dirty="0" smtClean="0">
                <a:solidFill>
                  <a:schemeClr val="bg1"/>
                </a:solidFill>
                <a:cs typeface="B Nazanin" pitchFamily="2" charset="-78"/>
              </a:rPr>
              <a:t>کرمان</a:t>
            </a:r>
            <a:endParaRPr lang="en-US" sz="1200" dirty="0">
              <a:solidFill>
                <a:schemeClr val="bg1"/>
              </a:solidFill>
              <a:cs typeface="B Nazanin" pitchFamily="2" charset="-78"/>
            </a:endParaRPr>
          </a:p>
        </p:txBody>
      </p:sp>
      <p:sp>
        <p:nvSpPr>
          <p:cNvPr id="1035" name="TextBox 1034"/>
          <p:cNvSpPr txBox="1"/>
          <p:nvPr/>
        </p:nvSpPr>
        <p:spPr>
          <a:xfrm>
            <a:off x="3155462" y="2721566"/>
            <a:ext cx="458780" cy="276999"/>
          </a:xfrm>
          <a:prstGeom prst="rect">
            <a:avLst/>
          </a:prstGeom>
          <a:noFill/>
        </p:spPr>
        <p:txBody>
          <a:bodyPr wrap="none" rtlCol="0">
            <a:spAutoFit/>
          </a:bodyPr>
          <a:lstStyle/>
          <a:p>
            <a:r>
              <a:rPr lang="fa-IR" sz="1200" dirty="0" smtClean="0">
                <a:solidFill>
                  <a:schemeClr val="bg1"/>
                </a:solidFill>
                <a:cs typeface="B Nazanin" pitchFamily="2" charset="-78"/>
              </a:rPr>
              <a:t>قزوین</a:t>
            </a:r>
            <a:endParaRPr lang="en-US" sz="1200" dirty="0">
              <a:solidFill>
                <a:schemeClr val="bg1"/>
              </a:solidFill>
              <a:cs typeface="B Nazanin" pitchFamily="2" charset="-78"/>
            </a:endParaRPr>
          </a:p>
        </p:txBody>
      </p:sp>
      <p:sp>
        <p:nvSpPr>
          <p:cNvPr id="1036" name="TextBox 1035"/>
          <p:cNvSpPr txBox="1"/>
          <p:nvPr/>
        </p:nvSpPr>
        <p:spPr>
          <a:xfrm>
            <a:off x="3432429" y="1873524"/>
            <a:ext cx="766557" cy="307777"/>
          </a:xfrm>
          <a:prstGeom prst="rect">
            <a:avLst/>
          </a:prstGeom>
          <a:noFill/>
        </p:spPr>
        <p:txBody>
          <a:bodyPr wrap="none" rtlCol="0">
            <a:spAutoFit/>
          </a:bodyPr>
          <a:lstStyle/>
          <a:p>
            <a:r>
              <a:rPr lang="fa-IR" sz="1400" dirty="0" smtClean="0">
                <a:solidFill>
                  <a:schemeClr val="bg1"/>
                </a:solidFill>
                <a:cs typeface="B Nazanin" pitchFamily="2" charset="-78"/>
              </a:rPr>
              <a:t>دریای خزر</a:t>
            </a:r>
            <a:endParaRPr lang="en-US" sz="1400" dirty="0">
              <a:solidFill>
                <a:schemeClr val="bg1"/>
              </a:solidFill>
              <a:cs typeface="B Nazanin" pitchFamily="2" charset="-78"/>
            </a:endParaRPr>
          </a:p>
        </p:txBody>
      </p:sp>
      <p:sp>
        <p:nvSpPr>
          <p:cNvPr id="1037" name="TextBox 1036"/>
          <p:cNvSpPr txBox="1"/>
          <p:nvPr/>
        </p:nvSpPr>
        <p:spPr>
          <a:xfrm>
            <a:off x="3895995" y="5996937"/>
            <a:ext cx="814647" cy="307777"/>
          </a:xfrm>
          <a:prstGeom prst="rect">
            <a:avLst/>
          </a:prstGeom>
          <a:noFill/>
        </p:spPr>
        <p:txBody>
          <a:bodyPr wrap="none" rtlCol="0">
            <a:spAutoFit/>
          </a:bodyPr>
          <a:lstStyle/>
          <a:p>
            <a:r>
              <a:rPr lang="fa-IR" sz="1400" dirty="0" smtClean="0">
                <a:solidFill>
                  <a:schemeClr val="bg1"/>
                </a:solidFill>
                <a:cs typeface="B Nazanin" pitchFamily="2" charset="-78"/>
              </a:rPr>
              <a:t>خلیج فارس</a:t>
            </a:r>
            <a:endParaRPr lang="en-US" sz="1400" dirty="0">
              <a:solidFill>
                <a:schemeClr val="bg1"/>
              </a:solidFill>
              <a:cs typeface="B Nazanin" pitchFamily="2" charset="-78"/>
            </a:endParaRPr>
          </a:p>
        </p:txBody>
      </p:sp>
      <p:sp>
        <p:nvSpPr>
          <p:cNvPr id="1038" name="TextBox 1037"/>
          <p:cNvSpPr txBox="1"/>
          <p:nvPr/>
        </p:nvSpPr>
        <p:spPr>
          <a:xfrm>
            <a:off x="5764424" y="6249212"/>
            <a:ext cx="833883" cy="307777"/>
          </a:xfrm>
          <a:prstGeom prst="rect">
            <a:avLst/>
          </a:prstGeom>
          <a:noFill/>
        </p:spPr>
        <p:txBody>
          <a:bodyPr wrap="none" rtlCol="0">
            <a:spAutoFit/>
          </a:bodyPr>
          <a:lstStyle/>
          <a:p>
            <a:r>
              <a:rPr lang="fa-IR" sz="1400" dirty="0" smtClean="0">
                <a:solidFill>
                  <a:schemeClr val="bg1"/>
                </a:solidFill>
                <a:cs typeface="B Nazanin" pitchFamily="2" charset="-78"/>
              </a:rPr>
              <a:t>دریای عمان</a:t>
            </a:r>
            <a:endParaRPr lang="en-US" sz="1400" dirty="0">
              <a:solidFill>
                <a:schemeClr val="bg1"/>
              </a:solidFill>
              <a:cs typeface="B Nazanin" pitchFamily="2" charset="-78"/>
            </a:endParaRPr>
          </a:p>
        </p:txBody>
      </p:sp>
      <p:sp>
        <p:nvSpPr>
          <p:cNvPr id="46" name="Slide Number Placeholder 45"/>
          <p:cNvSpPr>
            <a:spLocks noGrp="1"/>
          </p:cNvSpPr>
          <p:nvPr>
            <p:ph type="sldNum" sz="quarter" idx="12"/>
          </p:nvPr>
        </p:nvSpPr>
        <p:spPr/>
        <p:txBody>
          <a:bodyPr/>
          <a:lstStyle/>
          <a:p>
            <a:r>
              <a:rPr lang="fa-IR" dirty="0" smtClean="0"/>
              <a:t>51</a:t>
            </a:r>
            <a:endParaRPr lang="en-US" dirty="0"/>
          </a:p>
        </p:txBody>
      </p:sp>
      <p:graphicFrame>
        <p:nvGraphicFramePr>
          <p:cNvPr id="48" name="Table 47"/>
          <p:cNvGraphicFramePr>
            <a:graphicFrameLocks noGrp="1"/>
          </p:cNvGraphicFramePr>
          <p:nvPr>
            <p:extLst>
              <p:ext uri="{D42A27DB-BD31-4B8C-83A1-F6EECF244321}">
                <p14:modId xmlns:p14="http://schemas.microsoft.com/office/powerpoint/2010/main" val="1163802128"/>
              </p:ext>
            </p:extLst>
          </p:nvPr>
        </p:nvGraphicFramePr>
        <p:xfrm>
          <a:off x="179512" y="4005064"/>
          <a:ext cx="1773193" cy="2243335"/>
        </p:xfrm>
        <a:graphic>
          <a:graphicData uri="http://schemas.openxmlformats.org/drawingml/2006/table">
            <a:tbl>
              <a:tblPr/>
              <a:tblGrid>
                <a:gridCol w="1773193"/>
              </a:tblGrid>
              <a:tr h="2243335">
                <a:tc>
                  <a:txBody>
                    <a:bodyPr/>
                    <a:lstStyle/>
                    <a:p>
                      <a:endParaRPr lang="en-US"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extLst>
      <p:ext uri="{BB962C8B-B14F-4D97-AF65-F5344CB8AC3E}">
        <p14:creationId xmlns:p14="http://schemas.microsoft.com/office/powerpoint/2010/main" val="3325444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t> </a:t>
            </a:r>
            <a:endParaRPr lang="en-US" dirty="0"/>
          </a:p>
        </p:txBody>
      </p:sp>
      <p:sp>
        <p:nvSpPr>
          <p:cNvPr id="4" name="Slide Number Placeholder 3"/>
          <p:cNvSpPr>
            <a:spLocks noGrp="1"/>
          </p:cNvSpPr>
          <p:nvPr>
            <p:ph type="sldNum" sz="quarter" idx="12"/>
          </p:nvPr>
        </p:nvSpPr>
        <p:spPr/>
        <p:txBody>
          <a:bodyPr/>
          <a:lstStyle/>
          <a:p>
            <a:r>
              <a:rPr lang="fa-IR" dirty="0" smtClean="0"/>
              <a:t>53</a:t>
            </a:r>
          </a:p>
        </p:txBody>
      </p:sp>
      <p:pic>
        <p:nvPicPr>
          <p:cNvPr id="5" name="Picture 2" descr="C:\Users\Sheida\Downloads\n00453138-b.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Photocopy/>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33799" y="728699"/>
            <a:ext cx="8208913" cy="6156685"/>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6" name="Rectangle 5"/>
          <p:cNvSpPr/>
          <p:nvPr/>
        </p:nvSpPr>
        <p:spPr>
          <a:xfrm>
            <a:off x="2514600" y="457200"/>
            <a:ext cx="3744416" cy="861774"/>
          </a:xfrm>
          <a:prstGeom prst="rect">
            <a:avLst/>
          </a:prstGeom>
        </p:spPr>
        <p:txBody>
          <a:bodyPr wrap="square">
            <a:spAutoFit/>
          </a:bodyPr>
          <a:lstStyle/>
          <a:p>
            <a:r>
              <a:rPr lang="fa-IR" sz="5000" dirty="0">
                <a:solidFill>
                  <a:srgbClr val="FFFF00"/>
                </a:solidFill>
                <a:cs typeface="B Titr" pitchFamily="2" charset="-78"/>
              </a:rPr>
              <a:t>جمعیت شیعیان</a:t>
            </a:r>
            <a:endParaRPr lang="en-US" sz="5000" dirty="0">
              <a:solidFill>
                <a:srgbClr val="FFFF00"/>
              </a:solidFill>
              <a:cs typeface="B Titr" pitchFamily="2" charset="-78"/>
            </a:endParaRPr>
          </a:p>
        </p:txBody>
      </p:sp>
      <p:sp>
        <p:nvSpPr>
          <p:cNvPr id="7" name="Rectangle 6"/>
          <p:cNvSpPr/>
          <p:nvPr/>
        </p:nvSpPr>
        <p:spPr>
          <a:xfrm>
            <a:off x="683568" y="2122489"/>
            <a:ext cx="7959144" cy="321318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rtl="1">
              <a:lnSpc>
                <a:spcPct val="130000"/>
              </a:lnSpc>
            </a:pPr>
            <a:r>
              <a:rPr lang="fa-IR"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rPr>
              <a:t>با حسابی ساده و سرانگشتی، با این روش کنترلی موجود و در مقابل رشد جمعیت بالای برخی فرقه‌های مذهبی سلفی و وهابی که مطابق فتاوای فقهای خود نه تنها از روش کنترل جمعیت دیکته شده، پیروی نمی‌کنند بلکه نکاح زنان متعدد و کثرت اولاد را بر خود واجب می‌شناسد، طی سال‌های آتی ایران از زمره کشورهایی که جمعیت حداکثری</a:t>
            </a:r>
            <a:r>
              <a:rPr lang="en-US"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rPr>
              <a:t> </a:t>
            </a:r>
            <a:r>
              <a:rPr lang="fa-IR"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rPr>
              <a:t>آن شیعه است خارج می‌شود.</a:t>
            </a:r>
            <a:endParaRPr lang="en-US"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endParaRPr>
          </a:p>
        </p:txBody>
      </p:sp>
    </p:spTree>
    <p:extLst>
      <p:ext uri="{BB962C8B-B14F-4D97-AF65-F5344CB8AC3E}">
        <p14:creationId xmlns:p14="http://schemas.microsoft.com/office/powerpoint/2010/main" val="14009667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32250"/>
          <a:stretch/>
        </p:blipFill>
        <p:spPr>
          <a:xfrm>
            <a:off x="0" y="0"/>
            <a:ext cx="9144000" cy="3789040"/>
          </a:xfrm>
          <a:prstGeom prst="ellipse">
            <a:avLst/>
          </a:prstGeom>
          <a:ln>
            <a:noFill/>
          </a:ln>
          <a:effectLst>
            <a:softEdge rad="112500"/>
          </a:effectLst>
        </p:spPr>
      </p:pic>
      <p:sp>
        <p:nvSpPr>
          <p:cNvPr id="5" name="TextBox 4"/>
          <p:cNvSpPr txBox="1"/>
          <p:nvPr/>
        </p:nvSpPr>
        <p:spPr>
          <a:xfrm>
            <a:off x="1979712" y="4648200"/>
            <a:ext cx="5256584" cy="2723823"/>
          </a:xfrm>
          <a:prstGeom prst="rect">
            <a:avLst/>
          </a:prstGeom>
          <a:noFill/>
        </p:spPr>
        <p:txBody>
          <a:bodyPr wrap="square" rtlCol="1">
            <a:spAutoFit/>
          </a:bodyPr>
          <a:lstStyle/>
          <a:p>
            <a:pPr algn="ctr" rtl="1">
              <a:lnSpc>
                <a:spcPct val="150000"/>
              </a:lnSpc>
            </a:pPr>
            <a:r>
              <a:rPr lang="fa-IR"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موسسه آموزشی وپژوهشی  امام خمینی (ره) </a:t>
            </a:r>
          </a:p>
          <a:p>
            <a:pPr algn="ctr" rtl="1">
              <a:lnSpc>
                <a:spcPct val="150000"/>
              </a:lnSpc>
            </a:pPr>
            <a:r>
              <a:rPr lang="fa-IR"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اداره همایش ها ونشست های علمی</a:t>
            </a:r>
          </a:p>
          <a:p>
            <a:pPr algn="ctr" rtl="1">
              <a:lnSpc>
                <a:spcPct val="150000"/>
              </a:lnSpc>
            </a:pPr>
            <a:r>
              <a:rPr lang="fa-IR"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  با همکاری گروه روان شناسی</a:t>
            </a:r>
          </a:p>
          <a:p>
            <a:pPr algn="ctr" rtl="1">
              <a:lnSpc>
                <a:spcPct val="150000"/>
              </a:lnSpc>
            </a:pPr>
            <a:endParaRPr lang="fa-IR"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endParaRPr>
          </a:p>
          <a:p>
            <a:pPr algn="ctr" rtl="1">
              <a:lnSpc>
                <a:spcPct val="150000"/>
              </a:lnSpc>
            </a:pPr>
            <a:r>
              <a:rPr lang="fa-IR" sz="1400" dirty="0">
                <a:solidFill>
                  <a:prstClr val="white"/>
                </a:solidFill>
                <a:cs typeface="B Titr" pitchFamily="2" charset="-78"/>
              </a:rPr>
              <a:t>02532909099   </a:t>
            </a:r>
            <a:r>
              <a:rPr lang="en-US" sz="1400" dirty="0">
                <a:solidFill>
                  <a:prstClr val="white"/>
                </a:solidFill>
                <a:cs typeface="B Titr" pitchFamily="2" charset="-78"/>
              </a:rPr>
              <a:t>hamayesh@iki.ac.ir</a:t>
            </a:r>
          </a:p>
          <a:p>
            <a:pPr algn="ctr" rtl="1">
              <a:lnSpc>
                <a:spcPct val="150000"/>
              </a:lnSpc>
            </a:pPr>
            <a:endParaRPr lang="fa-IR"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endParaRPr>
          </a:p>
        </p:txBody>
      </p:sp>
      <p:pic>
        <p:nvPicPr>
          <p:cNvPr id="6" name="Picture 5"/>
          <p:cNvPicPr>
            <a:picLocks noChangeAspect="1"/>
          </p:cNvPicPr>
          <p:nvPr/>
        </p:nvPicPr>
        <p:blipFill>
          <a:blip r:embed="rId3" cstate="print">
            <a:clrChange>
              <a:clrFrom>
                <a:srgbClr val="FFFEFD"/>
              </a:clrFrom>
              <a:clrTo>
                <a:srgbClr val="FFFEFD">
                  <a:alpha val="0"/>
                </a:srgbClr>
              </a:clrTo>
            </a:clrChange>
            <a:lum bright="70000" contrast="-70000"/>
            <a:extLst>
              <a:ext uri="{28A0092B-C50C-407E-A947-70E740481C1C}">
                <a14:useLocalDpi xmlns:a14="http://schemas.microsoft.com/office/drawing/2010/main" val="0"/>
              </a:ext>
            </a:extLst>
          </a:blip>
          <a:stretch>
            <a:fillRect/>
          </a:stretch>
        </p:blipFill>
        <p:spPr>
          <a:xfrm>
            <a:off x="179512" y="4260723"/>
            <a:ext cx="1680597" cy="2264621"/>
          </a:xfrm>
          <a:prstGeom prst="rect">
            <a:avLst/>
          </a:prstGeom>
        </p:spPr>
      </p:pic>
    </p:spTree>
    <p:extLst>
      <p:ext uri="{BB962C8B-B14F-4D97-AF65-F5344CB8AC3E}">
        <p14:creationId xmlns:p14="http://schemas.microsoft.com/office/powerpoint/2010/main" val="474477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eaLnBrk="1" fontAlgn="auto" hangingPunct="1">
              <a:spcAft>
                <a:spcPts val="0"/>
              </a:spcAft>
              <a:defRPr/>
            </a:pPr>
            <a:r>
              <a:rPr lang="fa-IR" sz="2000" dirty="0" smtClean="0">
                <a:cs typeface="B Nazanin" pitchFamily="2" charset="-78"/>
              </a:rPr>
              <a:t>ميزان باروري كل شهرستانهاي استان سيستان و بلوچستان در سال 1385 </a:t>
            </a:r>
            <a:endParaRPr lang="en-US" sz="2000" dirty="0">
              <a:cs typeface="B Nazanin" pitchFamily="2" charset="-78"/>
            </a:endParaRPr>
          </a:p>
        </p:txBody>
      </p:sp>
      <p:pic>
        <p:nvPicPr>
          <p:cNvPr id="430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063" y="1214438"/>
            <a:ext cx="8072437" cy="431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32429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35777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266573744"/>
              </p:ext>
            </p:extLst>
          </p:nvPr>
        </p:nvGraphicFramePr>
        <p:xfrm>
          <a:off x="152400" y="961369"/>
          <a:ext cx="8763000" cy="5377590"/>
        </p:xfrm>
        <a:graphic>
          <a:graphicData uri="http://schemas.openxmlformats.org/drawingml/2006/table">
            <a:tbl>
              <a:tblPr/>
              <a:tblGrid>
                <a:gridCol w="2190750"/>
                <a:gridCol w="2190750"/>
                <a:gridCol w="2190750"/>
                <a:gridCol w="2190750"/>
              </a:tblGrid>
              <a:tr h="257831">
                <a:tc>
                  <a:txBody>
                    <a:bodyPr/>
                    <a:lstStyle/>
                    <a:p>
                      <a:pPr algn="r" fontAlgn="b"/>
                      <a:endParaRPr lang="en-US" sz="2000" dirty="0">
                        <a:solidFill>
                          <a:schemeClr val="bg1"/>
                        </a:solidFill>
                        <a:effectLst/>
                      </a:endParaRPr>
                    </a:p>
                  </a:txBody>
                  <a:tcPr marL="70603" marR="70603" marT="35302" marB="44127" anchor="b">
                    <a:lnL>
                      <a:noFill/>
                    </a:lnL>
                    <a:lnR>
                      <a:noFill/>
                    </a:lnR>
                    <a:lnT>
                      <a:noFill/>
                    </a:lnT>
                    <a:lnB w="9525" cap="flat" cmpd="sng" algn="ctr">
                      <a:solidFill>
                        <a:srgbClr val="000000"/>
                      </a:solidFill>
                      <a:prstDash val="solid"/>
                      <a:round/>
                      <a:headEnd type="none" w="med" len="med"/>
                      <a:tailEnd type="none" w="med" len="med"/>
                    </a:lnB>
                    <a:solidFill>
                      <a:srgbClr val="FFFFFF"/>
                    </a:solidFill>
                  </a:tcPr>
                </a:tc>
                <a:tc>
                  <a:txBody>
                    <a:bodyPr/>
                    <a:lstStyle/>
                    <a:p>
                      <a:pPr algn="ctr" fontAlgn="b"/>
                      <a:r>
                        <a:rPr lang="fa-IR" sz="1600" dirty="0" smtClean="0">
                          <a:solidFill>
                            <a:schemeClr val="bg1"/>
                          </a:solidFill>
                          <a:effectLst/>
                          <a:cs typeface="B Titr" pitchFamily="2" charset="-78"/>
                        </a:rPr>
                        <a:t>جمعیت مسلمانان</a:t>
                      </a:r>
                      <a:endParaRPr lang="en-US" sz="1600" dirty="0">
                        <a:solidFill>
                          <a:schemeClr val="bg1"/>
                        </a:solidFill>
                        <a:effectLst/>
                        <a:cs typeface="B Titr" pitchFamily="2" charset="-78"/>
                      </a:endParaRPr>
                    </a:p>
                  </a:txBody>
                  <a:tcPr marL="70603" marR="70603" marT="35302" marB="44127" anchor="b">
                    <a:lnL>
                      <a:noFill/>
                    </a:lnL>
                    <a:lnR>
                      <a:noFill/>
                    </a:lnR>
                    <a:lnT>
                      <a:noFill/>
                    </a:lnT>
                    <a:lnB w="9525" cap="flat" cmpd="sng" algn="ctr">
                      <a:solidFill>
                        <a:srgbClr val="000000"/>
                      </a:solidFill>
                      <a:prstDash val="solid"/>
                      <a:round/>
                      <a:headEnd type="none" w="med" len="med"/>
                      <a:tailEnd type="none" w="med" len="med"/>
                    </a:lnB>
                    <a:solidFill>
                      <a:srgbClr val="FFFFFF"/>
                    </a:solidFill>
                  </a:tcPr>
                </a:tc>
                <a:tc>
                  <a:txBody>
                    <a:bodyPr/>
                    <a:lstStyle/>
                    <a:p>
                      <a:pPr algn="ctr" fontAlgn="b"/>
                      <a:r>
                        <a:rPr lang="fa-IR" sz="1600" dirty="0" smtClean="0">
                          <a:solidFill>
                            <a:schemeClr val="bg1"/>
                          </a:solidFill>
                          <a:effectLst/>
                          <a:cs typeface="B Titr" pitchFamily="2" charset="-78"/>
                        </a:rPr>
                        <a:t>درصد جمعیت مسلمانان</a:t>
                      </a:r>
                      <a:endParaRPr lang="en-US" sz="1600" dirty="0">
                        <a:solidFill>
                          <a:schemeClr val="bg1"/>
                        </a:solidFill>
                        <a:effectLst/>
                        <a:cs typeface="B Titr" pitchFamily="2" charset="-78"/>
                      </a:endParaRPr>
                    </a:p>
                  </a:txBody>
                  <a:tcPr marL="70603" marR="70603" marT="35302" marB="44127" anchor="b">
                    <a:lnL>
                      <a:noFill/>
                    </a:lnL>
                    <a:lnR>
                      <a:noFill/>
                    </a:lnR>
                    <a:lnT>
                      <a:noFill/>
                    </a:lnT>
                    <a:lnB w="9525" cap="flat" cmpd="sng" algn="ctr">
                      <a:solidFill>
                        <a:srgbClr val="000000"/>
                      </a:solidFill>
                      <a:prstDash val="solid"/>
                      <a:round/>
                      <a:headEnd type="none" w="med" len="med"/>
                      <a:tailEnd type="none" w="med" len="med"/>
                    </a:lnB>
                    <a:solidFill>
                      <a:srgbClr val="FFFFFF"/>
                    </a:solidFill>
                  </a:tcPr>
                </a:tc>
                <a:tc>
                  <a:txBody>
                    <a:bodyPr/>
                    <a:lstStyle/>
                    <a:p>
                      <a:pPr algn="ctr" fontAlgn="b"/>
                      <a:r>
                        <a:rPr lang="fa-IR" sz="1600" dirty="0" smtClean="0">
                          <a:solidFill>
                            <a:schemeClr val="bg1"/>
                          </a:solidFill>
                          <a:effectLst/>
                          <a:cs typeface="B Titr" pitchFamily="2" charset="-78"/>
                        </a:rPr>
                        <a:t>میزان درصد مسلمانان</a:t>
                      </a:r>
                      <a:r>
                        <a:rPr lang="fa-IR" sz="1600" baseline="0" dirty="0" smtClean="0">
                          <a:solidFill>
                            <a:schemeClr val="bg1"/>
                          </a:solidFill>
                          <a:effectLst/>
                          <a:cs typeface="B Titr" pitchFamily="2" charset="-78"/>
                        </a:rPr>
                        <a:t> جهان</a:t>
                      </a:r>
                      <a:endParaRPr lang="en-US" sz="1600" dirty="0">
                        <a:solidFill>
                          <a:schemeClr val="bg1"/>
                        </a:solidFill>
                        <a:effectLst/>
                        <a:cs typeface="B Titr" pitchFamily="2" charset="-78"/>
                      </a:endParaRPr>
                    </a:p>
                  </a:txBody>
                  <a:tcPr marL="70603" marR="70603" marT="35302" marB="44127" anchor="b">
                    <a:lnL>
                      <a:noFill/>
                    </a:lnL>
                    <a:lnR>
                      <a:noFill/>
                    </a:lnR>
                    <a:lnT>
                      <a:noFill/>
                    </a:lnT>
                    <a:lnB w="9525" cap="flat" cmpd="sng" algn="ctr">
                      <a:solidFill>
                        <a:srgbClr val="000000"/>
                      </a:solidFill>
                      <a:prstDash val="solid"/>
                      <a:round/>
                      <a:headEnd type="none" w="med" len="med"/>
                      <a:tailEnd type="none" w="med" len="med"/>
                    </a:lnB>
                    <a:solidFill>
                      <a:srgbClr val="FFFFFF"/>
                    </a:solidFill>
                  </a:tcPr>
                </a:tc>
              </a:tr>
              <a:tr h="360183">
                <a:tc>
                  <a:txBody>
                    <a:bodyPr/>
                    <a:lstStyle/>
                    <a:p>
                      <a:r>
                        <a:rPr lang="en-US" sz="2000">
                          <a:effectLst/>
                        </a:rPr>
                        <a:t>Indonesia</a:t>
                      </a:r>
                    </a:p>
                  </a:txBody>
                  <a:tcPr marL="36773" marR="36773" marT="36773" marB="36773" anchor="ctr">
                    <a:lnL>
                      <a:noFill/>
                    </a:lnL>
                    <a:lnR>
                      <a:noFill/>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dirty="0">
                          <a:effectLst/>
                        </a:rPr>
                        <a:t>202,867,000</a:t>
                      </a:r>
                    </a:p>
                  </a:txBody>
                  <a:tcPr marL="36773" marR="36773" marT="36773" marB="36773" anchor="ctr">
                    <a:lnL>
                      <a:noFill/>
                    </a:lnL>
                    <a:lnR>
                      <a:noFill/>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88.2%</a:t>
                      </a:r>
                    </a:p>
                  </a:txBody>
                  <a:tcPr marL="36773" marR="36773" marT="36773" marB="36773" anchor="ctr">
                    <a:lnL>
                      <a:noFill/>
                    </a:lnL>
                    <a:lnR>
                      <a:noFill/>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12.9%</a:t>
                      </a:r>
                    </a:p>
                  </a:txBody>
                  <a:tcPr marL="36773" marR="36773" marT="36773" marB="36773" anchor="ctr">
                    <a:lnL>
                      <a:noFill/>
                    </a:lnL>
                    <a:lnR>
                      <a:noFill/>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360183">
                <a:tc>
                  <a:txBody>
                    <a:bodyPr/>
                    <a:lstStyle/>
                    <a:p>
                      <a:r>
                        <a:rPr lang="en-US" sz="2000">
                          <a:effectLst/>
                        </a:rPr>
                        <a:t>Pakistan</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174,082,000</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dirty="0">
                          <a:effectLst/>
                        </a:rPr>
                        <a:t>96.3</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11.1</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360183">
                <a:tc>
                  <a:txBody>
                    <a:bodyPr/>
                    <a:lstStyle/>
                    <a:p>
                      <a:r>
                        <a:rPr lang="en-US" sz="2000">
                          <a:effectLst/>
                        </a:rPr>
                        <a:t>India</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160,945,000</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13.4</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dirty="0">
                          <a:effectLst/>
                        </a:rPr>
                        <a:t>10.3</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360183">
                <a:tc>
                  <a:txBody>
                    <a:bodyPr/>
                    <a:lstStyle/>
                    <a:p>
                      <a:r>
                        <a:rPr lang="en-US" sz="2000">
                          <a:effectLst/>
                        </a:rPr>
                        <a:t>Bangladesh</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145,312,000</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89.6</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9.3</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360183">
                <a:tc>
                  <a:txBody>
                    <a:bodyPr/>
                    <a:lstStyle/>
                    <a:p>
                      <a:r>
                        <a:rPr lang="en-US" sz="2000">
                          <a:effectLst/>
                        </a:rPr>
                        <a:t>Egypt</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78,513,000</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94.6</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5.0</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360183">
                <a:tc>
                  <a:txBody>
                    <a:bodyPr/>
                    <a:lstStyle/>
                    <a:p>
                      <a:r>
                        <a:rPr lang="en-US" sz="2000">
                          <a:effectLst/>
                        </a:rPr>
                        <a:t>Nigeria</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78,056,000</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50.4</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5.0</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360183">
                <a:tc>
                  <a:txBody>
                    <a:bodyPr/>
                    <a:lstStyle/>
                    <a:p>
                      <a:r>
                        <a:rPr lang="en-US" sz="2000">
                          <a:effectLst/>
                        </a:rPr>
                        <a:t>Iran</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73,777,000</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99.4</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4.7</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360183">
                <a:tc>
                  <a:txBody>
                    <a:bodyPr/>
                    <a:lstStyle/>
                    <a:p>
                      <a:r>
                        <a:rPr lang="en-US" sz="2000" dirty="0" smtClean="0">
                          <a:effectLst/>
                        </a:rPr>
                        <a:t>Turkey</a:t>
                      </a:r>
                      <a:endParaRPr lang="en-US" sz="2000" dirty="0">
                        <a:effectLst/>
                      </a:endParaRP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73,619,000</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dirty="0">
                          <a:effectLst/>
                        </a:rPr>
                        <a:t>~98</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4.7</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360183">
                <a:tc>
                  <a:txBody>
                    <a:bodyPr/>
                    <a:lstStyle/>
                    <a:p>
                      <a:r>
                        <a:rPr lang="en-US" sz="2000">
                          <a:effectLst/>
                        </a:rPr>
                        <a:t>Algeria</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dirty="0">
                          <a:effectLst/>
                        </a:rPr>
                        <a:t>34,199,000</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98.0</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2.2</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360183">
                <a:tc>
                  <a:txBody>
                    <a:bodyPr/>
                    <a:lstStyle/>
                    <a:p>
                      <a:r>
                        <a:rPr lang="en-US" sz="2000" dirty="0" smtClean="0">
                          <a:effectLst/>
                        </a:rPr>
                        <a:t>Morocco</a:t>
                      </a:r>
                      <a:endParaRPr lang="en-US" sz="2000" dirty="0">
                        <a:effectLst/>
                      </a:endParaRP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31,993,000</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~99</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2000">
                          <a:effectLst/>
                        </a:rPr>
                        <a:t>~2</a:t>
                      </a:r>
                    </a:p>
                  </a:txBody>
                  <a:tcPr marL="36773" marR="36773" marT="36773"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1209901">
                <a:tc gridSpan="4">
                  <a: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kumimoji="0" lang="en-US" sz="2000" b="0" i="0" u="none" strike="noStrike" cap="none" normalizeH="0" baseline="0" dirty="0" smtClean="0">
                        <a:ln>
                          <a:noFill/>
                        </a:ln>
                        <a:solidFill>
                          <a:schemeClr val="tx1"/>
                        </a:solidFill>
                        <a:effectLst/>
                        <a:latin typeface="Arial" charset="0"/>
                        <a:cs typeface="Arial" charset="0"/>
                      </a:endParaRPr>
                    </a:p>
                    <a:p>
                      <a:pPr marL="0" marR="0" lvl="0" indent="0" algn="ctr" defTabSz="914400" rtl="0" eaLnBrk="1" fontAlgn="auto" latinLnBrk="0" hangingPunct="1">
                        <a:lnSpc>
                          <a:spcPct val="100000"/>
                        </a:lnSpc>
                        <a:spcBef>
                          <a:spcPts val="0"/>
                        </a:spcBef>
                        <a:spcAft>
                          <a:spcPts val="0"/>
                        </a:spcAft>
                        <a:buClrTx/>
                        <a:buSzTx/>
                        <a:buFont typeface="Arial" charset="0"/>
                        <a:buNone/>
                        <a:tabLst/>
                        <a:defRPr/>
                      </a:pPr>
                      <a:r>
                        <a:rPr kumimoji="0" lang="en-US" sz="1200" b="0" i="0" u="none" strike="noStrike" cap="none" normalizeH="0" baseline="0" dirty="0" smtClean="0">
                          <a:ln>
                            <a:noFill/>
                          </a:ln>
                          <a:solidFill>
                            <a:schemeClr val="tx1"/>
                          </a:solidFill>
                          <a:effectLst/>
                          <a:latin typeface="Arial" charset="0"/>
                          <a:cs typeface="Arial" charset="0"/>
                        </a:rPr>
                        <a:t>Pew Research Center’s Forum on Religion &amp; Public Life • Mapping the Global Muslim Population, October 2009</a:t>
                      </a:r>
                    </a:p>
                    <a:p>
                      <a:pPr marL="285750" indent="-285750">
                        <a:buFont typeface="Arial" charset="0"/>
                        <a:buChar char="•"/>
                      </a:pPr>
                      <a:endParaRPr lang="en-US" sz="2000" dirty="0">
                        <a:effectLst/>
                      </a:endParaRPr>
                    </a:p>
                  </a:txBody>
                  <a:tcPr marL="36773" marR="36773" marT="73545" marB="367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5" name="Rectangle 1"/>
          <p:cNvSpPr>
            <a:spLocks noChangeArrowheads="1"/>
          </p:cNvSpPr>
          <p:nvPr/>
        </p:nvSpPr>
        <p:spPr bwMode="auto">
          <a:xfrm>
            <a:off x="609600" y="283458"/>
            <a:ext cx="7924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rtl="1" fontAlgn="base">
              <a:spcBef>
                <a:spcPct val="0"/>
              </a:spcBef>
              <a:spcAft>
                <a:spcPct val="0"/>
              </a:spcAft>
            </a:pPr>
            <a:r>
              <a:rPr lang="fa-IR" sz="2400" dirty="0" smtClean="0">
                <a:cs typeface="B Titr" pitchFamily="2" charset="-78"/>
              </a:rPr>
              <a:t>بزرگترین کشورهای مسلمان در سال 2009</a:t>
            </a:r>
            <a:endParaRPr kumimoji="0" lang="en-US" sz="2400" b="1" i="0" u="none" strike="noStrike" cap="none" normalizeH="0" baseline="0" dirty="0" smtClean="0">
              <a:ln>
                <a:noFill/>
              </a:ln>
              <a:solidFill>
                <a:schemeClr val="tx1"/>
              </a:solidFill>
              <a:effectLst/>
              <a:latin typeface="Arial" charset="0"/>
              <a:cs typeface="B Titr" pitchFamily="2" charset="-78"/>
            </a:endParaRPr>
          </a:p>
        </p:txBody>
      </p:sp>
    </p:spTree>
    <p:extLst>
      <p:ext uri="{BB962C8B-B14F-4D97-AF65-F5344CB8AC3E}">
        <p14:creationId xmlns:p14="http://schemas.microsoft.com/office/powerpoint/2010/main" val="212324589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pewforum.org/files/2012/07/Pie-char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609600"/>
            <a:ext cx="7896225" cy="580140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1"/>
          <p:cNvSpPr>
            <a:spLocks noChangeArrowheads="1"/>
          </p:cNvSpPr>
          <p:nvPr/>
        </p:nvSpPr>
        <p:spPr bwMode="auto">
          <a:xfrm>
            <a:off x="5900738" y="189468"/>
            <a:ext cx="377666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b="1" i="0" u="none" strike="noStrike" cap="none" normalizeH="0" baseline="0" dirty="0" smtClean="0">
                <a:ln>
                  <a:noFill/>
                </a:ln>
                <a:solidFill>
                  <a:schemeClr val="tx1"/>
                </a:solidFill>
                <a:effectLst/>
                <a:latin typeface="Arial" charset="0"/>
                <a:cs typeface="B Titr" pitchFamily="2" charset="-78"/>
              </a:rPr>
              <a:t>جمعیت مسلمانان</a:t>
            </a:r>
            <a:endParaRPr kumimoji="0" lang="en-US" b="1" i="0" u="none" strike="noStrike" cap="none" normalizeH="0" baseline="0" dirty="0" smtClean="0">
              <a:ln>
                <a:noFill/>
              </a:ln>
              <a:solidFill>
                <a:schemeClr val="tx1"/>
              </a:solidFill>
              <a:effectLst/>
              <a:latin typeface="Arial" charset="0"/>
              <a:cs typeface="B Titr" pitchFamily="2" charset="-78"/>
            </a:endParaRPr>
          </a:p>
        </p:txBody>
      </p:sp>
      <p:sp>
        <p:nvSpPr>
          <p:cNvPr id="6" name="Rectangle 1"/>
          <p:cNvSpPr>
            <a:spLocks noChangeArrowheads="1"/>
          </p:cNvSpPr>
          <p:nvPr/>
        </p:nvSpPr>
        <p:spPr bwMode="auto">
          <a:xfrm>
            <a:off x="1219200" y="6451684"/>
            <a:ext cx="6858000"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a:defRPr/>
            </a:pPr>
            <a:r>
              <a:rPr lang="en-US" sz="1050" dirty="0">
                <a:latin typeface="Arial" charset="0"/>
                <a:cs typeface="Arial" charset="0"/>
              </a:rPr>
              <a:t>Pew Research Center’s Forum on Religion &amp; Public Life • Mapping the Global Muslim Population, October 2009</a:t>
            </a:r>
          </a:p>
        </p:txBody>
      </p:sp>
    </p:spTree>
    <p:extLst>
      <p:ext uri="{BB962C8B-B14F-4D97-AF65-F5344CB8AC3E}">
        <p14:creationId xmlns:p14="http://schemas.microsoft.com/office/powerpoint/2010/main" val="4229921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b="61609"/>
          <a:stretch/>
        </p:blipFill>
        <p:spPr>
          <a:xfrm>
            <a:off x="1" y="-76200"/>
            <a:ext cx="9144000" cy="6934200"/>
          </a:xfrm>
          <a:prstGeom prst="rect">
            <a:avLst/>
          </a:prstGeom>
        </p:spPr>
      </p:pic>
    </p:spTree>
    <p:extLst>
      <p:ext uri="{BB962C8B-B14F-4D97-AF65-F5344CB8AC3E}">
        <p14:creationId xmlns:p14="http://schemas.microsoft.com/office/powerpoint/2010/main" val="14917721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91622147"/>
              </p:ext>
            </p:extLst>
          </p:nvPr>
        </p:nvGraphicFramePr>
        <p:xfrm>
          <a:off x="32278" y="550779"/>
          <a:ext cx="9035524" cy="6428206"/>
        </p:xfrm>
        <a:graphic>
          <a:graphicData uri="http://schemas.openxmlformats.org/drawingml/2006/table">
            <a:tbl>
              <a:tblPr/>
              <a:tblGrid>
                <a:gridCol w="2258881"/>
                <a:gridCol w="2258881"/>
                <a:gridCol w="2258881"/>
                <a:gridCol w="2258881"/>
              </a:tblGrid>
              <a:tr h="462018">
                <a:tc>
                  <a:txBody>
                    <a:bodyPr/>
                    <a:lstStyle/>
                    <a:p>
                      <a:pPr algn="r" fontAlgn="b"/>
                      <a:endParaRPr lang="en-US" sz="700" dirty="0">
                        <a:effectLst/>
                      </a:endParaRPr>
                    </a:p>
                  </a:txBody>
                  <a:tcPr marL="33356" marR="33356" marT="16678" marB="20847" anchor="b">
                    <a:lnL>
                      <a:noFill/>
                    </a:lnL>
                    <a:lnR>
                      <a:noFill/>
                    </a:lnR>
                    <a:lnT>
                      <a:noFill/>
                    </a:lnT>
                    <a:lnB w="9525"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dirty="0">
                          <a:solidFill>
                            <a:schemeClr val="bg1"/>
                          </a:solidFill>
                          <a:effectLst/>
                        </a:rPr>
                        <a:t>Estimated 2009</a:t>
                      </a:r>
                      <a:br>
                        <a:rPr lang="en-US" sz="1000" dirty="0">
                          <a:solidFill>
                            <a:schemeClr val="bg1"/>
                          </a:solidFill>
                          <a:effectLst/>
                        </a:rPr>
                      </a:br>
                      <a:r>
                        <a:rPr lang="en-US" sz="1000" dirty="0">
                          <a:solidFill>
                            <a:schemeClr val="bg1"/>
                          </a:solidFill>
                          <a:effectLst/>
                        </a:rPr>
                        <a:t>Shia Population</a:t>
                      </a:r>
                    </a:p>
                  </a:txBody>
                  <a:tcPr marL="33356" marR="33356" marT="16678" marB="20847" anchor="b">
                    <a:lnL>
                      <a:noFill/>
                    </a:lnL>
                    <a:lnR>
                      <a:noFill/>
                    </a:lnR>
                    <a:lnT>
                      <a:noFill/>
                    </a:lnT>
                    <a:lnB w="9525"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dirty="0">
                          <a:solidFill>
                            <a:schemeClr val="bg1"/>
                          </a:solidFill>
                          <a:effectLst/>
                        </a:rPr>
                        <a:t>Approximate</a:t>
                      </a:r>
                      <a:br>
                        <a:rPr lang="en-US" sz="1000" dirty="0">
                          <a:solidFill>
                            <a:schemeClr val="bg1"/>
                          </a:solidFill>
                          <a:effectLst/>
                        </a:rPr>
                      </a:br>
                      <a:r>
                        <a:rPr lang="en-US" sz="1000" dirty="0">
                          <a:solidFill>
                            <a:schemeClr val="bg1"/>
                          </a:solidFill>
                          <a:effectLst/>
                        </a:rPr>
                        <a:t>Percentage of Muslim</a:t>
                      </a:r>
                      <a:br>
                        <a:rPr lang="en-US" sz="1000" dirty="0">
                          <a:solidFill>
                            <a:schemeClr val="bg1"/>
                          </a:solidFill>
                          <a:effectLst/>
                        </a:rPr>
                      </a:br>
                      <a:r>
                        <a:rPr lang="en-US" sz="1000" dirty="0">
                          <a:solidFill>
                            <a:schemeClr val="bg1"/>
                          </a:solidFill>
                          <a:effectLst/>
                        </a:rPr>
                        <a:t>Population that is Shia</a:t>
                      </a:r>
                    </a:p>
                  </a:txBody>
                  <a:tcPr marL="33356" marR="33356" marT="16678" marB="20847" anchor="b">
                    <a:lnL>
                      <a:noFill/>
                    </a:lnL>
                    <a:lnR>
                      <a:noFill/>
                    </a:lnR>
                    <a:lnT>
                      <a:noFill/>
                    </a:lnT>
                    <a:lnB w="9525"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dirty="0">
                          <a:solidFill>
                            <a:schemeClr val="bg1"/>
                          </a:solidFill>
                          <a:effectLst/>
                        </a:rPr>
                        <a:t>Approximate</a:t>
                      </a:r>
                      <a:br>
                        <a:rPr lang="en-US" sz="1000" dirty="0">
                          <a:solidFill>
                            <a:schemeClr val="bg1"/>
                          </a:solidFill>
                          <a:effectLst/>
                        </a:rPr>
                      </a:br>
                      <a:r>
                        <a:rPr lang="en-US" sz="1000" dirty="0">
                          <a:solidFill>
                            <a:schemeClr val="bg1"/>
                          </a:solidFill>
                          <a:effectLst/>
                        </a:rPr>
                        <a:t>Percentage of World</a:t>
                      </a:r>
                      <a:br>
                        <a:rPr lang="en-US" sz="1000" dirty="0">
                          <a:solidFill>
                            <a:schemeClr val="bg1"/>
                          </a:solidFill>
                          <a:effectLst/>
                        </a:rPr>
                      </a:br>
                      <a:r>
                        <a:rPr lang="en-US" sz="1000" dirty="0">
                          <a:solidFill>
                            <a:schemeClr val="bg1"/>
                          </a:solidFill>
                          <a:effectLst/>
                        </a:rPr>
                        <a:t>Shia Population</a:t>
                      </a:r>
                    </a:p>
                  </a:txBody>
                  <a:tcPr marL="33356" marR="33356" marT="16678" marB="20847" anchor="b">
                    <a:lnL>
                      <a:noFill/>
                    </a:lnL>
                    <a:lnR>
                      <a:noFill/>
                    </a:lnR>
                    <a:lnT>
                      <a:noFill/>
                    </a:lnT>
                    <a:lnB w="9525" cap="flat" cmpd="sng" algn="ctr">
                      <a:solidFill>
                        <a:srgbClr val="000000"/>
                      </a:solidFill>
                      <a:prstDash val="solid"/>
                      <a:round/>
                      <a:headEnd type="none" w="med" len="med"/>
                      <a:tailEnd type="none" w="med" len="med"/>
                    </a:lnB>
                    <a:solidFill>
                      <a:srgbClr val="FFFFFF"/>
                    </a:solidFill>
                  </a:tcPr>
                </a:tc>
              </a:tr>
              <a:tr h="203238">
                <a:tc>
                  <a:txBody>
                    <a:bodyPr/>
                    <a:lstStyle/>
                    <a:p>
                      <a:r>
                        <a:rPr lang="en-US" sz="1200" dirty="0">
                          <a:effectLst/>
                        </a:rPr>
                        <a:t>Iran</a:t>
                      </a:r>
                    </a:p>
                  </a:txBody>
                  <a:tcPr marL="17373" marR="17373" marT="17373" marB="17373" anchor="ctr">
                    <a:lnL>
                      <a:noFill/>
                    </a:lnL>
                    <a:lnR>
                      <a:noFill/>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66 – 70 million</a:t>
                      </a:r>
                    </a:p>
                  </a:txBody>
                  <a:tcPr marL="17373" marR="17373" marT="17373" marB="17373" anchor="ctr">
                    <a:lnL>
                      <a:noFill/>
                    </a:lnL>
                    <a:lnR>
                      <a:noFill/>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dirty="0">
                          <a:effectLst/>
                        </a:rPr>
                        <a:t>90 – 95%</a:t>
                      </a:r>
                    </a:p>
                  </a:txBody>
                  <a:tcPr marL="17373" marR="17373" marT="17373" marB="17373" anchor="ctr">
                    <a:lnL>
                      <a:noFill/>
                    </a:lnL>
                    <a:lnR>
                      <a:noFill/>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37 – 40%</a:t>
                      </a:r>
                    </a:p>
                  </a:txBody>
                  <a:tcPr marL="17373" marR="17373" marT="17373" marB="17373" anchor="ctr">
                    <a:lnL>
                      <a:noFill/>
                    </a:lnL>
                    <a:lnR>
                      <a:noFill/>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Pakistan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17 – 26 million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10 – 15</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10 – 15</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India</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16 – 24 million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10 – 15</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9 – 14</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Iraq</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19 -22 million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65 – 70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11 – 12</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Turkey</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7 – 11 million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10 – 15</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4 – 6</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Yemen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8 – 10 million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35 – 40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~5</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Azerbaijan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5 – 7 million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65 – 75</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3 – 4</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Afghanistan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3 – 4 million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10 – 15</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~2</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Syria</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3 – 4 million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15 – 20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~2</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Saudi Arabia</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2 – 4 million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10 – 15</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 – 2</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a:effectLst/>
                        </a:rPr>
                        <a:t>Nigeria</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&lt;4 million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&lt;5</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&lt;2</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Lebanon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 – 2 million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45 – 55</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&lt;1</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a:effectLst/>
                        </a:rPr>
                        <a:t>Tanzania</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&lt;2 million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&lt;10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&lt;1</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Kuwait</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500,000 – 700,000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20 – 25</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&lt;1</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Germany</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400,000 – 600,000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10 – 15</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&lt;1</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Bahrain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400,000 – 500,000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65 – 75</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&lt;1</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Tajikistan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~400,000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~7</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&lt;1</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45648">
                <a:tc>
                  <a:txBody>
                    <a:bodyPr/>
                    <a:lstStyle/>
                    <a:p>
                      <a:r>
                        <a:rPr lang="en-US" sz="1200" dirty="0">
                          <a:effectLst/>
                        </a:rPr>
                        <a:t>United Arab Emirates</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300,000 – 400,000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&lt;1</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United States</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200,000 – 400,000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10 – 15</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&lt;1</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Oman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100,000 – 300,000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5 – 10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&lt;1</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United Kingdom</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100,000 – 300,000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10 – 15</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&lt;1</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Bulgaria</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~100,000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10 – 15</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&lt;1</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Qatar</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~100,000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~10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a:effectLst/>
                        </a:rPr>
                        <a:t>&lt;1</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203238">
                <a:tc>
                  <a:txBody>
                    <a:bodyPr/>
                    <a:lstStyle/>
                    <a:p>
                      <a:r>
                        <a:rPr lang="en-US" sz="1200" dirty="0">
                          <a:effectLst/>
                        </a:rPr>
                        <a:t>World Total</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dirty="0">
                          <a:effectLst/>
                        </a:rPr>
                        <a:t>154 – 200 million</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dirty="0">
                          <a:effectLst/>
                        </a:rPr>
                        <a:t>10 – 13</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r"/>
                      <a:r>
                        <a:rPr lang="en-US" sz="1000" dirty="0">
                          <a:effectLst/>
                        </a:rPr>
                        <a:t>100</a:t>
                      </a:r>
                    </a:p>
                  </a:txBody>
                  <a:tcPr marL="17373" marR="17373" marT="17373"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r>
              <a:tr h="682435">
                <a:tc gridSpan="4">
                  <a:txBody>
                    <a:bodyPr/>
                    <a:lstStyle/>
                    <a:p>
                      <a:r>
                        <a:rPr lang="en-US" sz="700" dirty="0">
                          <a:effectLst/>
                        </a:rPr>
                        <a:t>Note: Countries with an estimated Shia population of less than 1% of the country’s Muslim population are not listed. The figures for Shias are generally given in a range because of the limitations of the secondary-source data (see Methodology for Sunni-Shia Estimates). Figures may not sum to totals due to rounding.</a:t>
                      </a:r>
                    </a:p>
                    <a:p>
                      <a:r>
                        <a:rPr lang="en-US" sz="700" i="0" dirty="0">
                          <a:effectLst/>
                        </a:rPr>
                        <a:t>Pew Research Center’s Forum on Religion &amp; Public Life • Mapping the Global Muslim Population, October 2009</a:t>
                      </a:r>
                    </a:p>
                  </a:txBody>
                  <a:tcPr marL="17373" marR="17373" marT="34746" marB="17373" anchor="ctr">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5" name="Rectangle 1"/>
          <p:cNvSpPr>
            <a:spLocks noChangeArrowheads="1"/>
          </p:cNvSpPr>
          <p:nvPr/>
        </p:nvSpPr>
        <p:spPr bwMode="auto">
          <a:xfrm>
            <a:off x="369356" y="0"/>
            <a:ext cx="839364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cs typeface="Arial" charset="0"/>
              </a:rPr>
              <a:t>Countries with More Than 100,000 Shia Muslims</a:t>
            </a:r>
          </a:p>
        </p:txBody>
      </p:sp>
    </p:spTree>
    <p:extLst>
      <p:ext uri="{BB962C8B-B14F-4D97-AF65-F5344CB8AC3E}">
        <p14:creationId xmlns:p14="http://schemas.microsoft.com/office/powerpoint/2010/main" val="36767056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5962674"/>
          </a:xfrm>
        </p:spPr>
        <p:txBody>
          <a:bodyPr>
            <a:normAutofit/>
          </a:bodyPr>
          <a:lstStyle/>
          <a:p>
            <a:r>
              <a:rPr lang="fa-I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باتشکر از حسن توجه شما</a:t>
            </a:r>
            <a:r>
              <a:rPr lang="fa-IR" sz="60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 </a:t>
            </a:r>
            <a:r>
              <a:rPr lang="fa-I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 </a:t>
            </a:r>
            <a:br>
              <a:rPr lang="fa-I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br>
            <a:r>
              <a:rPr lang="fa-I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
            </a:r>
            <a:br>
              <a:rPr lang="fa-I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br>
            <a:r>
              <a:rPr lang="fa-IR" sz="60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
            </a:r>
            <a:br>
              <a:rPr lang="fa-IR" sz="60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br>
            <a:endParaRPr lang="en-US" sz="60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1760" y="2636912"/>
            <a:ext cx="3888432" cy="29547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58321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838200"/>
            <a:ext cx="7848600" cy="4800600"/>
          </a:xfrm>
        </p:spPr>
        <p:txBody>
          <a:bodyPr>
            <a:normAutofit/>
          </a:bodyPr>
          <a:lstStyle/>
          <a:p>
            <a:r>
              <a:rPr lang="fa-IR" b="1" dirty="0">
                <a:solidFill>
                  <a:schemeClr val="tx1"/>
                </a:solidFill>
                <a:cs typeface="B Titr" pitchFamily="2" charset="-78"/>
              </a:rPr>
              <a:t>اکثر مکاتب سیاسی و علمی مدرن دنیای غرب علی رغم تفاوت ها و تضادهای عمیقی که با یکدیگر دارند در یک موضوع به اتفاق نظر مشکوکی می رسند. </a:t>
            </a:r>
            <a:endParaRPr lang="fa-IR" b="1" dirty="0" smtClean="0">
              <a:solidFill>
                <a:schemeClr val="tx1"/>
              </a:solidFill>
              <a:cs typeface="B Titr" pitchFamily="2" charset="-78"/>
            </a:endParaRPr>
          </a:p>
          <a:p>
            <a:r>
              <a:rPr lang="fa-IR" b="1" dirty="0" smtClean="0">
                <a:solidFill>
                  <a:schemeClr val="tx1"/>
                </a:solidFill>
                <a:cs typeface="B Titr" pitchFamily="2" charset="-78"/>
              </a:rPr>
              <a:t>میلیتاریسم(جنگ گرایی)، </a:t>
            </a:r>
            <a:r>
              <a:rPr lang="fa-IR" b="1" dirty="0">
                <a:solidFill>
                  <a:schemeClr val="tx1"/>
                </a:solidFill>
                <a:cs typeface="B Titr" pitchFamily="2" charset="-78"/>
              </a:rPr>
              <a:t>امپریالیسم، </a:t>
            </a:r>
            <a:r>
              <a:rPr lang="fa-IR" b="1" dirty="0" smtClean="0">
                <a:solidFill>
                  <a:schemeClr val="tx1"/>
                </a:solidFill>
                <a:cs typeface="B Titr" pitchFamily="2" charset="-78"/>
              </a:rPr>
              <a:t>راسیزم(نژاد پرستی)، بیگانه </a:t>
            </a:r>
            <a:r>
              <a:rPr lang="fa-IR" b="1" dirty="0">
                <a:solidFill>
                  <a:schemeClr val="tx1"/>
                </a:solidFill>
                <a:cs typeface="B Titr" pitchFamily="2" charset="-78"/>
              </a:rPr>
              <a:t>ترسی، سوسیالیزم و کمونیسم و دیگر ایدئولوژی های مشابه نوعی جهان بینی ضد انسانی را ترویج می کنند که در آن </a:t>
            </a:r>
            <a:r>
              <a:rPr lang="fa-IR" b="1" dirty="0">
                <a:solidFill>
                  <a:srgbClr val="FF0000"/>
                </a:solidFill>
                <a:cs typeface="B Titr" pitchFamily="2" charset="-78"/>
              </a:rPr>
              <a:t>نژاد انسانی چیزی در حد حشرات موذی </a:t>
            </a:r>
            <a:r>
              <a:rPr lang="fa-IR" b="1" dirty="0">
                <a:solidFill>
                  <a:schemeClr val="tx1"/>
                </a:solidFill>
                <a:cs typeface="B Titr" pitchFamily="2" charset="-78"/>
              </a:rPr>
              <a:t>دیده می شود که خواسته ها و اشتهای بی حد و حصر او نظم طبیعی را به خطر می اندازد و در نتیجه اتخاذ تدابیر سخت گیرانه ای برای محدود کردن آن ضروری است.</a:t>
            </a:r>
            <a:endParaRPr lang="en-US" dirty="0">
              <a:solidFill>
                <a:schemeClr val="tx1"/>
              </a:solidFill>
              <a:cs typeface="B Titr" pitchFamily="2" charset="-78"/>
            </a:endParaRPr>
          </a:p>
        </p:txBody>
      </p:sp>
    </p:spTree>
    <p:extLst>
      <p:ext uri="{BB962C8B-B14F-4D97-AF65-F5344CB8AC3E}">
        <p14:creationId xmlns:p14="http://schemas.microsoft.com/office/powerpoint/2010/main" val="33001898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3581400"/>
            <a:ext cx="7924800" cy="2544763"/>
          </a:xfrm>
        </p:spPr>
        <p:txBody>
          <a:bodyPr>
            <a:normAutofit/>
          </a:bodyPr>
          <a:lstStyle/>
          <a:p>
            <a:pPr algn="r" rtl="1"/>
            <a:r>
              <a:rPr lang="fa-IR" dirty="0">
                <a:cs typeface="B Titr" pitchFamily="2" charset="-78"/>
              </a:rPr>
              <a:t>توماس مالتوس (1766-1834) اقتصاد دان انگلیسی را می توان پدر این دیدگاه دانست. مالتوس کسی بود که پایه های شبه علمی برای این نوع نگاه به انسان را فراهم کرد. تئوری او می گوید منابع غذایی در دسترس هیچگاه کفاف زاد و ولد انسان را نمی دهد. </a:t>
            </a:r>
            <a:endParaRPr lang="en-US" dirty="0">
              <a:cs typeface="B Titr"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81000"/>
            <a:ext cx="5126691" cy="2857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61090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419600"/>
            <a:ext cx="8229600" cy="1706563"/>
          </a:xfrm>
        </p:spPr>
        <p:txBody>
          <a:bodyPr>
            <a:normAutofit/>
          </a:bodyPr>
          <a:lstStyle/>
          <a:p>
            <a:pPr algn="r" rtl="1"/>
            <a:r>
              <a:rPr lang="fa-IR" sz="3600" b="1" dirty="0">
                <a:cs typeface="B Titr" pitchFamily="2" charset="-78"/>
              </a:rPr>
              <a:t>مالتوس معتقد بود زاد و ولد انسان همیشه بیش از مقداری است که منابع غذایی آن تامین شود</a:t>
            </a:r>
            <a:endParaRPr lang="en-US" sz="3600" dirty="0">
              <a:cs typeface="B Titr"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8812" y="228600"/>
            <a:ext cx="4999188" cy="3962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372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685800" y="3048000"/>
            <a:ext cx="7924800" cy="3276600"/>
          </a:xfrm>
        </p:spPr>
        <p:txBody>
          <a:bodyPr>
            <a:normAutofit fontScale="85000" lnSpcReduction="20000"/>
          </a:bodyPr>
          <a:lstStyle/>
          <a:p>
            <a:pPr marL="0" indent="0" algn="r" rtl="1">
              <a:lnSpc>
                <a:spcPct val="120000"/>
              </a:lnSpc>
              <a:buNone/>
            </a:pPr>
            <a:r>
              <a:rPr lang="fa-IR" dirty="0" smtClean="0">
                <a:solidFill>
                  <a:schemeClr val="tx1"/>
                </a:solidFill>
                <a:cs typeface="B Titr" pitchFamily="2" charset="-78"/>
              </a:rPr>
              <a:t>نومالتوسیزم </a:t>
            </a:r>
            <a:r>
              <a:rPr lang="fa-IR" dirty="0">
                <a:solidFill>
                  <a:schemeClr val="tx1"/>
                </a:solidFill>
                <a:cs typeface="B Titr" pitchFamily="2" charset="-78"/>
              </a:rPr>
              <a:t>قرن بیستم خود را در نوشته های بوم شناسی با نام پائول </a:t>
            </a:r>
            <a:r>
              <a:rPr lang="fa-IR" dirty="0" smtClean="0">
                <a:solidFill>
                  <a:schemeClr val="tx1"/>
                </a:solidFill>
                <a:cs typeface="B Titr" pitchFamily="2" charset="-78"/>
              </a:rPr>
              <a:t>ارلیش (</a:t>
            </a:r>
            <a:r>
              <a:rPr lang="en-US" dirty="0" smtClean="0">
                <a:solidFill>
                  <a:schemeClr val="tx1"/>
                </a:solidFill>
                <a:cs typeface="B Titr" pitchFamily="2" charset="-78"/>
              </a:rPr>
              <a:t>Paul </a:t>
            </a:r>
            <a:r>
              <a:rPr lang="fa-IR" dirty="0" smtClean="0">
                <a:solidFill>
                  <a:schemeClr val="tx1"/>
                </a:solidFill>
                <a:cs typeface="B Titr" pitchFamily="2" charset="-78"/>
              </a:rPr>
              <a:t> </a:t>
            </a:r>
            <a:r>
              <a:rPr lang="en-US" dirty="0" smtClean="0">
                <a:solidFill>
                  <a:schemeClr val="tx1"/>
                </a:solidFill>
                <a:cs typeface="B Titr" pitchFamily="2" charset="-78"/>
              </a:rPr>
              <a:t>R</a:t>
            </a:r>
            <a:r>
              <a:rPr lang="en-US" dirty="0">
                <a:solidFill>
                  <a:schemeClr val="tx1"/>
                </a:solidFill>
                <a:cs typeface="B Titr" pitchFamily="2" charset="-78"/>
              </a:rPr>
              <a:t>. </a:t>
            </a:r>
            <a:r>
              <a:rPr lang="en-US" dirty="0" smtClean="0">
                <a:solidFill>
                  <a:schemeClr val="tx1"/>
                </a:solidFill>
                <a:cs typeface="B Titr" pitchFamily="2" charset="-78"/>
              </a:rPr>
              <a:t>Ehrlich </a:t>
            </a:r>
            <a:r>
              <a:rPr lang="fa-IR" dirty="0" smtClean="0">
                <a:solidFill>
                  <a:schemeClr val="tx1"/>
                </a:solidFill>
                <a:cs typeface="B Titr" pitchFamily="2" charset="-78"/>
              </a:rPr>
              <a:t>  ) نشان </a:t>
            </a:r>
            <a:r>
              <a:rPr lang="fa-IR" dirty="0">
                <a:solidFill>
                  <a:schemeClr val="tx1"/>
                </a:solidFill>
                <a:cs typeface="B Titr" pitchFamily="2" charset="-78"/>
              </a:rPr>
              <a:t>داد</a:t>
            </a:r>
            <a:r>
              <a:rPr lang="fa-IR" dirty="0" smtClean="0">
                <a:solidFill>
                  <a:schemeClr val="tx1"/>
                </a:solidFill>
                <a:cs typeface="B Titr" pitchFamily="2" charset="-78"/>
              </a:rPr>
              <a:t>.</a:t>
            </a:r>
            <a:r>
              <a:rPr lang="fa-IR" dirty="0">
                <a:solidFill>
                  <a:schemeClr val="tx1"/>
                </a:solidFill>
                <a:cs typeface="B Titr" pitchFamily="2" charset="-78"/>
              </a:rPr>
              <a:t/>
            </a:r>
            <a:br>
              <a:rPr lang="fa-IR" dirty="0">
                <a:solidFill>
                  <a:schemeClr val="tx1"/>
                </a:solidFill>
                <a:cs typeface="B Titr" pitchFamily="2" charset="-78"/>
              </a:rPr>
            </a:br>
            <a:r>
              <a:rPr lang="fa-IR" dirty="0" smtClean="0">
                <a:solidFill>
                  <a:schemeClr val="tx1"/>
                </a:solidFill>
                <a:cs typeface="B Titr" pitchFamily="2" charset="-78"/>
              </a:rPr>
              <a:t>کتاب </a:t>
            </a:r>
            <a:r>
              <a:rPr lang="fa-IR" dirty="0">
                <a:solidFill>
                  <a:schemeClr val="tx1"/>
                </a:solidFill>
                <a:cs typeface="B Titr" pitchFamily="2" charset="-78"/>
              </a:rPr>
              <a:t>«بمب جمعیت» او که در سال 1968 انتشار یافت به عنوان کتاب مقدس معتقدان به تئوری ضد انسانی کاهش جمعیت عمل کرد. </a:t>
            </a:r>
            <a:endParaRPr lang="fa-IR" dirty="0" smtClean="0">
              <a:solidFill>
                <a:schemeClr val="tx1"/>
              </a:solidFill>
              <a:cs typeface="B Titr" pitchFamily="2" charset="-78"/>
            </a:endParaRPr>
          </a:p>
          <a:p>
            <a:pPr marL="0" indent="0" algn="r" rtl="1">
              <a:lnSpc>
                <a:spcPct val="120000"/>
              </a:lnSpc>
              <a:buNone/>
            </a:pPr>
            <a:r>
              <a:rPr lang="fa-IR" dirty="0" smtClean="0">
                <a:solidFill>
                  <a:schemeClr val="tx1"/>
                </a:solidFill>
                <a:cs typeface="B Titr" pitchFamily="2" charset="-78"/>
              </a:rPr>
              <a:t>در </a:t>
            </a:r>
            <a:r>
              <a:rPr lang="fa-IR" dirty="0">
                <a:solidFill>
                  <a:schemeClr val="tx1"/>
                </a:solidFill>
                <a:cs typeface="B Titr" pitchFamily="2" charset="-78"/>
              </a:rPr>
              <a:t>این کتاب ارلیش در مورد ازدیاد نوع بشر هشدار داده و دولت آمریکا را تشویق می کند تا تدابیر کنترل جمعیتی سخت گیرانه ای به کار بندد. </a:t>
            </a:r>
            <a:endParaRPr lang="fa-IR" dirty="0" smtClean="0">
              <a:solidFill>
                <a:schemeClr val="tx1"/>
              </a:solidFill>
              <a:cs typeface="B Titr" pitchFamily="2" charset="-78"/>
            </a:endParaRPr>
          </a:p>
          <a:p>
            <a:pPr marL="0" indent="0" algn="r" rtl="1">
              <a:lnSpc>
                <a:spcPct val="120000"/>
              </a:lnSpc>
              <a:buNone/>
            </a:pPr>
            <a:r>
              <a:rPr lang="fa-IR" dirty="0" smtClean="0">
                <a:solidFill>
                  <a:schemeClr val="tx1"/>
                </a:solidFill>
                <a:cs typeface="B Titr" pitchFamily="2" charset="-78"/>
              </a:rPr>
              <a:t>ارلیش </a:t>
            </a:r>
            <a:r>
              <a:rPr lang="fa-IR" dirty="0">
                <a:solidFill>
                  <a:schemeClr val="tx1"/>
                </a:solidFill>
                <a:cs typeface="B Titr" pitchFamily="2" charset="-78"/>
              </a:rPr>
              <a:t>به سرعت مورد توجه برنامه ریزان سیاست های خارجی آمریکا قرار گرفت. </a:t>
            </a:r>
            <a:endParaRPr lang="en-US" dirty="0">
              <a:solidFill>
                <a:schemeClr val="tx1"/>
              </a:solidFill>
              <a:cs typeface="B Titr" pitchFamily="2" charset="-78"/>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152400"/>
            <a:ext cx="4267200" cy="2667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46057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572000" y="457201"/>
            <a:ext cx="3886200" cy="3143250"/>
          </a:xfrm>
        </p:spPr>
        <p:txBody>
          <a:bodyPr>
            <a:noAutofit/>
          </a:bodyPr>
          <a:lstStyle/>
          <a:p>
            <a:pPr algn="just" rtl="1"/>
            <a:r>
              <a:rPr lang="fa-IR" sz="2400" dirty="0">
                <a:cs typeface="B Titr" pitchFamily="2" charset="-78"/>
              </a:rPr>
              <a:t>سرخپوست های بومی از اولین قربانیان نومالتوسیزم رایج در نظام آمریکا بودند. در سال 1966 در تمامی بیمارستان های مربوط به سرخپوستان برنامه عقیم سازی در دستور کار قرار گرفت.</a:t>
            </a:r>
            <a:endParaRPr lang="en-US" sz="2400" dirty="0"/>
          </a:p>
        </p:txBody>
      </p:sp>
      <p:sp>
        <p:nvSpPr>
          <p:cNvPr id="3" name="Content Placeholder 2"/>
          <p:cNvSpPr>
            <a:spLocks noGrp="1"/>
          </p:cNvSpPr>
          <p:nvPr>
            <p:ph type="subTitle" idx="1"/>
          </p:nvPr>
        </p:nvSpPr>
        <p:spPr>
          <a:xfrm>
            <a:off x="685800" y="3962400"/>
            <a:ext cx="7620000" cy="2438400"/>
          </a:xfrm>
        </p:spPr>
        <p:txBody>
          <a:bodyPr>
            <a:noAutofit/>
          </a:bodyPr>
          <a:lstStyle/>
          <a:p>
            <a:pPr algn="just" rtl="1">
              <a:lnSpc>
                <a:spcPct val="170000"/>
              </a:lnSpc>
            </a:pPr>
            <a:r>
              <a:rPr lang="fa-IR" sz="1800" dirty="0" smtClean="0">
                <a:solidFill>
                  <a:schemeClr val="tx1"/>
                </a:solidFill>
                <a:cs typeface="B Titr" pitchFamily="2" charset="-78"/>
              </a:rPr>
              <a:t>در </a:t>
            </a:r>
            <a:r>
              <a:rPr lang="fa-IR" sz="1800" dirty="0">
                <a:solidFill>
                  <a:schemeClr val="tx1"/>
                </a:solidFill>
                <a:cs typeface="B Titr" pitchFamily="2" charset="-78"/>
              </a:rPr>
              <a:t>سال 2005 آنجلا </a:t>
            </a:r>
            <a:r>
              <a:rPr lang="fa-IR" sz="1800" dirty="0" smtClean="0">
                <a:solidFill>
                  <a:schemeClr val="tx1"/>
                </a:solidFill>
                <a:cs typeface="B Titr" pitchFamily="2" charset="-78"/>
              </a:rPr>
              <a:t>فرنک(</a:t>
            </a:r>
            <a:r>
              <a:rPr lang="en-US" sz="1800" dirty="0" smtClean="0">
                <a:solidFill>
                  <a:schemeClr val="tx1"/>
                </a:solidFill>
                <a:cs typeface="B Titr" pitchFamily="2" charset="-78"/>
              </a:rPr>
              <a:t>Angela Franks </a:t>
            </a:r>
            <a:r>
              <a:rPr lang="fa-IR" sz="1800" dirty="0" smtClean="0">
                <a:solidFill>
                  <a:schemeClr val="tx1"/>
                </a:solidFill>
                <a:cs typeface="B Titr" pitchFamily="2" charset="-78"/>
              </a:rPr>
              <a:t> ) در </a:t>
            </a:r>
            <a:r>
              <a:rPr lang="fa-IR" sz="1800" dirty="0">
                <a:solidFill>
                  <a:schemeClr val="tx1"/>
                </a:solidFill>
                <a:cs typeface="B Titr" pitchFamily="2" charset="-78"/>
              </a:rPr>
              <a:t>کتاب خود در این مورد می نویسد که این عقیم سازی بدون اطلاع و رضایت افراد انجام می گرفت و تا سال 1977 حدود یک چهارم زنان سرخپوستی که به هر دلیلی به بیمارستانی در اوکلاهاما مراجعه کرده اند عقیم شده اند. شواهدی در دست است که نشان می دهد گاهی برنامه عقیم سازی بر روی جمعیت یا قبیله خاصی متمرکز می شده است. برای مثال در طی دهه 70 تمامی زنان قبیله کاو در اوکلاهاما توسط پزشکان عقیم شدند. </a:t>
            </a:r>
            <a:endParaRPr lang="en-US" sz="1800" dirty="0">
              <a:solidFill>
                <a:schemeClr val="tx1"/>
              </a:solidFill>
              <a:cs typeface="B Titr" pitchFamily="2" charset="-78"/>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1" y="533400"/>
            <a:ext cx="3428999" cy="32890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67284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0" y="1600200"/>
            <a:ext cx="3733800" cy="2971799"/>
          </a:xfrm>
        </p:spPr>
        <p:txBody>
          <a:bodyPr>
            <a:noAutofit/>
          </a:bodyPr>
          <a:lstStyle/>
          <a:p>
            <a:pPr algn="r" rtl="1"/>
            <a:r>
              <a:rPr lang="fa-IR" sz="4000" dirty="0">
                <a:cs typeface="B Titr" pitchFamily="2" charset="-78"/>
              </a:rPr>
              <a:t>نیویورک تایمز رشد جمعیت را به </a:t>
            </a:r>
            <a:r>
              <a:rPr lang="fa-IR" sz="4000" dirty="0" smtClean="0">
                <a:cs typeface="B Titr" pitchFamily="2" charset="-78"/>
              </a:rPr>
              <a:t>خطراندازنده  صلح </a:t>
            </a:r>
            <a:r>
              <a:rPr lang="fa-IR" sz="4000" dirty="0">
                <a:cs typeface="B Titr" pitchFamily="2" charset="-78"/>
              </a:rPr>
              <a:t>جهانی معرفی </a:t>
            </a:r>
            <a:r>
              <a:rPr lang="fa-IR" sz="4000" dirty="0" smtClean="0">
                <a:cs typeface="B Titr" pitchFamily="2" charset="-78"/>
              </a:rPr>
              <a:t> می </a:t>
            </a:r>
            <a:r>
              <a:rPr lang="fa-IR" sz="4000" dirty="0">
                <a:cs typeface="B Titr" pitchFamily="2" charset="-78"/>
              </a:rPr>
              <a:t>کند.</a:t>
            </a:r>
            <a:endParaRPr lang="en-US" sz="4000" dirty="0">
              <a:cs typeface="B Titr" pitchFamily="2" charset="-78"/>
            </a:endParaRP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152400"/>
            <a:ext cx="4800600" cy="65986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685394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otalTime>1506</TotalTime>
  <Words>2973</Words>
  <Application>Microsoft Office PowerPoint</Application>
  <PresentationFormat>On-screen Show (4:3)</PresentationFormat>
  <Paragraphs>325</Paragraphs>
  <Slides>36</Slides>
  <Notes>5</Notes>
  <HiddenSlides>0</HiddenSlides>
  <MMClips>3</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Apex</vt:lpstr>
      <vt:lpstr>Concourse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سرخپوست های بومی از اولین قربانیان نومالتوسیزم رایج در نظام آمریکا بودند. در سال 1966 در تمامی بیمارستان های مربوط به سرخپوستان برنامه عقیم سازی در دستور کار قرار گرفت.</vt:lpstr>
      <vt:lpstr>PowerPoint Presentation</vt:lpstr>
      <vt:lpstr>لیندون جانسون (Lyndon B. Johnson ) سی و ششمین رئیس جمهور آمریکا</vt:lpstr>
      <vt:lpstr>برخی به دنیا می آیند که باری به دوش دیگران باشند.</vt:lpstr>
      <vt:lpstr>PowerPoint Presentation</vt:lpstr>
      <vt:lpstr>دکتر رونهولت، رییس اداره جمعیت آژانس توسعه بین المللی آمریکا از 1966 تا 1979</vt:lpstr>
      <vt:lpstr>پنجمین رئیس بانک جهانی از سال ۱۹۶۸ تا ۱۹۸۱</vt:lpstr>
      <vt:lpstr>برای نجات کره زمین خود را بکشید!</vt:lpstr>
      <vt:lpstr>پروژه کسینجر در مورد تاثیر جمعیت جهان بر معادلات آمریکا</vt:lpstr>
      <vt:lpstr>سخنان نظریه پردازان کشورهای استعماری</vt:lpstr>
      <vt:lpstr>PowerPoint Presentation</vt:lpstr>
      <vt:lpstr>PowerPoint Presentation</vt:lpstr>
      <vt:lpstr>جنگ جمعیتی</vt:lpstr>
      <vt:lpstr>PowerPoint Presentation</vt:lpstr>
      <vt:lpstr>PowerPoint Presentation</vt:lpstr>
      <vt:lpstr>PowerPoint Presentation</vt:lpstr>
      <vt:lpstr>PowerPoint Presentation</vt:lpstr>
      <vt:lpstr>PowerPoint Presentation</vt:lpstr>
      <vt:lpstr>سياست‌هاي  جمعيتي رژیم صهیونیستی</vt:lpstr>
      <vt:lpstr>عقیده دین یهود برای تولید نسل</vt:lpstr>
      <vt:lpstr>نرخ باروری در استان های مختلف در سال 88</vt:lpstr>
      <vt:lpstr>PowerPoint Presentation</vt:lpstr>
      <vt:lpstr>ميزان باروري كل شهرستانهاي استان سيستان و بلوچستان در سال 1385 </vt:lpstr>
      <vt:lpstr>PowerPoint Presentation</vt:lpstr>
      <vt:lpstr>PowerPoint Presentation</vt:lpstr>
      <vt:lpstr>PowerPoint Presentation</vt:lpstr>
      <vt:lpstr>PowerPoint Presentation</vt:lpstr>
      <vt:lpstr>PowerPoint Presentation</vt:lpstr>
      <vt:lpstr>باتشکر از حسن توجه شما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621940</cp:lastModifiedBy>
  <cp:revision>124</cp:revision>
  <dcterms:created xsi:type="dcterms:W3CDTF">2006-08-16T00:00:00Z</dcterms:created>
  <dcterms:modified xsi:type="dcterms:W3CDTF">2014-10-17T22:15:18Z</dcterms:modified>
</cp:coreProperties>
</file>