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theme/themeOverride2.xml" ContentType="application/vnd.openxmlformats-officedocument.themeOverr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Masters/slideMaster9.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heme/themeOverride3.xml" ContentType="application/vnd.openxmlformats-officedocument.themeOverr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Default Extension="wmv" ContentType="video/x-ms-wmv"/>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theme/themeOverride4.xml" ContentType="application/vnd.openxmlformats-officedocument.themeOverr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Override5.xml" ContentType="application/vnd.openxmlformats-officedocument.themeOverr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8" r:id="rId2"/>
    <p:sldMasterId id="2147483722" r:id="rId3"/>
    <p:sldMasterId id="2147483734" r:id="rId4"/>
    <p:sldMasterId id="2147483746" r:id="rId5"/>
    <p:sldMasterId id="2147483758" r:id="rId6"/>
    <p:sldMasterId id="2147483770" r:id="rId7"/>
    <p:sldMasterId id="2147483782" r:id="rId8"/>
    <p:sldMasterId id="2147483794" r:id="rId9"/>
    <p:sldMasterId id="2147483806" r:id="rId10"/>
  </p:sldMasterIdLst>
  <p:notesMasterIdLst>
    <p:notesMasterId r:id="rId60"/>
  </p:notesMasterIdLst>
  <p:sldIdLst>
    <p:sldId id="285" r:id="rId11"/>
    <p:sldId id="416" r:id="rId12"/>
    <p:sldId id="417" r:id="rId13"/>
    <p:sldId id="418" r:id="rId14"/>
    <p:sldId id="387" r:id="rId15"/>
    <p:sldId id="388" r:id="rId16"/>
    <p:sldId id="419" r:id="rId17"/>
    <p:sldId id="420" r:id="rId18"/>
    <p:sldId id="421" r:id="rId19"/>
    <p:sldId id="422" r:id="rId20"/>
    <p:sldId id="423" r:id="rId21"/>
    <p:sldId id="382" r:id="rId22"/>
    <p:sldId id="400" r:id="rId23"/>
    <p:sldId id="401" r:id="rId24"/>
    <p:sldId id="402" r:id="rId25"/>
    <p:sldId id="405" r:id="rId26"/>
    <p:sldId id="403" r:id="rId27"/>
    <p:sldId id="404" r:id="rId28"/>
    <p:sldId id="390" r:id="rId29"/>
    <p:sldId id="389" r:id="rId30"/>
    <p:sldId id="384" r:id="rId31"/>
    <p:sldId id="385" r:id="rId32"/>
    <p:sldId id="391" r:id="rId33"/>
    <p:sldId id="424" r:id="rId34"/>
    <p:sldId id="393" r:id="rId35"/>
    <p:sldId id="394" r:id="rId36"/>
    <p:sldId id="395" r:id="rId37"/>
    <p:sldId id="396" r:id="rId38"/>
    <p:sldId id="397" r:id="rId39"/>
    <p:sldId id="398" r:id="rId40"/>
    <p:sldId id="399" r:id="rId41"/>
    <p:sldId id="406" r:id="rId42"/>
    <p:sldId id="349" r:id="rId43"/>
    <p:sldId id="350" r:id="rId44"/>
    <p:sldId id="351" r:id="rId45"/>
    <p:sldId id="352" r:id="rId46"/>
    <p:sldId id="414" r:id="rId47"/>
    <p:sldId id="407" r:id="rId48"/>
    <p:sldId id="354" r:id="rId49"/>
    <p:sldId id="408" r:id="rId50"/>
    <p:sldId id="409" r:id="rId51"/>
    <p:sldId id="355" r:id="rId52"/>
    <p:sldId id="410" r:id="rId53"/>
    <p:sldId id="359" r:id="rId54"/>
    <p:sldId id="360" r:id="rId55"/>
    <p:sldId id="362" r:id="rId56"/>
    <p:sldId id="411" r:id="rId57"/>
    <p:sldId id="412" r:id="rId58"/>
    <p:sldId id="300"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33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66" d="100"/>
          <a:sy n="66" d="100"/>
        </p:scale>
        <p:origin x="-552"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m.alizadeh\Desktop\keshvarha.xlsx" TargetMode="External"/><Relationship Id="rId1" Type="http://schemas.openxmlformats.org/officeDocument/2006/relationships/themeOverride" Target="../theme/themeOverride5.xm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m.alizadeh\Desktop\keshvarha.xlsx" TargetMode="External"/><Relationship Id="rId1" Type="http://schemas.openxmlformats.org/officeDocument/2006/relationships/themeOverride" Target="../theme/themeOverride6.xm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moshfegh\My%20Documents\&#1711;&#1584;&#1575;%20&#1580;&#1605;&#1593;&#1610;&#1578;&#1610;%20&#1575;&#1610;&#1585;&#1575;&#1606;%20%20&#1576;&#1585;&#1575;%20&#1587;&#1575;&#1587;%20&#1587;&#1606;&#1575;&#1585;&#1610;&#1608;&#1610;%20&#1587;&#1575;&#1604;%20200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a-IR"/>
  <c:clrMapOvr bg1="dk2" tx1="lt1" bg2="dk1" tx2="lt2" accent1="accent1" accent2="accent2" accent3="accent3" accent4="accent4" accent5="accent5" accent6="accent6" hlink="hlink" folHlink="folHlink"/>
  <c:chart>
    <c:title>
      <c:tx>
        <c:rich>
          <a:bodyPr/>
          <a:lstStyle/>
          <a:p>
            <a:pPr>
              <a:defRPr sz="1900">
                <a:solidFill>
                  <a:schemeClr val="tx2">
                    <a:lumMod val="50000"/>
                  </a:schemeClr>
                </a:solidFill>
                <a:cs typeface="B Titr" pitchFamily="2" charset="-78"/>
              </a:defRPr>
            </a:pPr>
            <a:r>
              <a:rPr lang="fa-IR" sz="1900" dirty="0" smtClean="0">
                <a:solidFill>
                  <a:schemeClr val="tx2">
                    <a:lumMod val="50000"/>
                  </a:schemeClr>
                </a:solidFill>
                <a:cs typeface="B Titr" pitchFamily="2" charset="-78"/>
              </a:rPr>
              <a:t>نرخ </a:t>
            </a:r>
            <a:r>
              <a:rPr lang="fa-IR" sz="1900" dirty="0">
                <a:solidFill>
                  <a:schemeClr val="tx2">
                    <a:lumMod val="50000"/>
                  </a:schemeClr>
                </a:solidFill>
                <a:cs typeface="B Titr" pitchFamily="2" charset="-78"/>
              </a:rPr>
              <a:t>باروري کل در جهان،‌</a:t>
            </a:r>
            <a:r>
              <a:rPr lang="fa-IR" sz="1900" baseline="0" dirty="0">
                <a:solidFill>
                  <a:schemeClr val="tx2">
                    <a:lumMod val="50000"/>
                  </a:schemeClr>
                </a:solidFill>
                <a:cs typeface="B Titr" pitchFamily="2" charset="-78"/>
              </a:rPr>
              <a:t> آسيا و ايران از سال 1990 تا 2025</a:t>
            </a:r>
            <a:endParaRPr lang="en-US" sz="1900" dirty="0">
              <a:solidFill>
                <a:schemeClr val="tx2">
                  <a:lumMod val="50000"/>
                </a:schemeClr>
              </a:solidFill>
              <a:cs typeface="B Titr" pitchFamily="2" charset="-78"/>
            </a:endParaRPr>
          </a:p>
        </c:rich>
      </c:tx>
      <c:layout>
        <c:manualLayout>
          <c:xMode val="edge"/>
          <c:yMode val="edge"/>
          <c:x val="0.19617005588370087"/>
          <c:y val="0"/>
        </c:manualLayout>
      </c:layout>
    </c:title>
    <c:plotArea>
      <c:layout>
        <c:manualLayout>
          <c:layoutTarget val="inner"/>
          <c:xMode val="edge"/>
          <c:yMode val="edge"/>
          <c:x val="3.5888249077120696E-2"/>
          <c:y val="0.14561272622453961"/>
          <c:w val="0.9140541377700786"/>
          <c:h val="0.63228491202221504"/>
        </c:manualLayout>
      </c:layout>
      <c:barChart>
        <c:barDir val="col"/>
        <c:grouping val="clustered"/>
        <c:ser>
          <c:idx val="0"/>
          <c:order val="0"/>
          <c:tx>
            <c:strRef>
              <c:f>'داده ها'!$B$203</c:f>
              <c:strCache>
                <c:ptCount val="1"/>
                <c:pt idx="0">
                  <c:v>جهان</c:v>
                </c:pt>
              </c:strCache>
            </c:strRef>
          </c:tx>
          <c:spPr>
            <a:solidFill>
              <a:schemeClr val="accent6">
                <a:lumMod val="75000"/>
              </a:schemeClr>
            </a:solidFill>
            <a:scene3d>
              <a:camera prst="orthographicFront"/>
              <a:lightRig rig="threePt" dir="t"/>
            </a:scene3d>
            <a:sp3d>
              <a:bevelT/>
            </a:sp3d>
          </c:spPr>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ها'!$C$203:$I$203</c:f>
              <c:numCache>
                <c:formatCode>General</c:formatCode>
                <c:ptCount val="7"/>
                <c:pt idx="0">
                  <c:v>3.04</c:v>
                </c:pt>
                <c:pt idx="1">
                  <c:v>2.79</c:v>
                </c:pt>
                <c:pt idx="2">
                  <c:v>2.62</c:v>
                </c:pt>
                <c:pt idx="3">
                  <c:v>2.52</c:v>
                </c:pt>
                <c:pt idx="4">
                  <c:v>2.4499999999999997</c:v>
                </c:pt>
                <c:pt idx="5">
                  <c:v>2.3899999999999997</c:v>
                </c:pt>
                <c:pt idx="6">
                  <c:v>2.3299999999999987</c:v>
                </c:pt>
              </c:numCache>
            </c:numRef>
          </c:val>
        </c:ser>
        <c:ser>
          <c:idx val="1"/>
          <c:order val="1"/>
          <c:tx>
            <c:strRef>
              <c:f>'داده ها'!$B$204</c:f>
              <c:strCache>
                <c:ptCount val="1"/>
                <c:pt idx="0">
                  <c:v>آسیا</c:v>
                </c:pt>
              </c:strCache>
            </c:strRef>
          </c:tx>
          <c:spPr>
            <a:solidFill>
              <a:srgbClr val="00B050"/>
            </a:solidFill>
            <a:scene3d>
              <a:camera prst="orthographicFront"/>
              <a:lightRig rig="threePt" dir="t"/>
            </a:scene3d>
            <a:sp3d>
              <a:bevelT/>
            </a:sp3d>
          </c:spPr>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ها'!$C$204:$I$204</c:f>
              <c:numCache>
                <c:formatCode>General</c:formatCode>
                <c:ptCount val="7"/>
                <c:pt idx="0">
                  <c:v>2.9699999999999998</c:v>
                </c:pt>
                <c:pt idx="1">
                  <c:v>2.65</c:v>
                </c:pt>
                <c:pt idx="2">
                  <c:v>2.4099999999999997</c:v>
                </c:pt>
                <c:pt idx="3">
                  <c:v>2.2799999999999998</c:v>
                </c:pt>
                <c:pt idx="4">
                  <c:v>2.1800000000000002</c:v>
                </c:pt>
                <c:pt idx="5">
                  <c:v>2.09</c:v>
                </c:pt>
                <c:pt idx="6">
                  <c:v>2.0299999999999998</c:v>
                </c:pt>
              </c:numCache>
            </c:numRef>
          </c:val>
        </c:ser>
        <c:ser>
          <c:idx val="2"/>
          <c:order val="2"/>
          <c:tx>
            <c:v>ايران</c:v>
          </c:tx>
          <c:spPr>
            <a:solidFill>
              <a:srgbClr val="F0EA00"/>
            </a:solidFill>
            <a:ln w="76200"/>
            <a:scene3d>
              <a:camera prst="orthographicFront"/>
              <a:lightRig rig="threePt" dir="t"/>
            </a:scene3d>
            <a:sp3d>
              <a:bevelT/>
            </a:sp3d>
          </c:spPr>
          <c:dLbls>
            <c:dLbl>
              <c:idx val="2"/>
              <c:layout>
                <c:manualLayout>
                  <c:x val="9.4816133226372796E-3"/>
                  <c:y val="0"/>
                </c:manualLayout>
              </c:layout>
              <c:showVal val="1"/>
            </c:dLbl>
            <c:dLbl>
              <c:idx val="3"/>
              <c:layout>
                <c:manualLayout>
                  <c:x val="9.4816133226372796E-3"/>
                  <c:y val="0"/>
                </c:manualLayout>
              </c:layout>
              <c:showVal val="1"/>
            </c:dLbl>
            <c:dLbl>
              <c:idx val="4"/>
              <c:layout>
                <c:manualLayout>
                  <c:x val="7.1112099919780972E-3"/>
                  <c:y val="0"/>
                </c:manualLayout>
              </c:layout>
              <c:showVal val="1"/>
            </c:dLbl>
            <c:dLbl>
              <c:idx val="5"/>
              <c:layout>
                <c:manualLayout>
                  <c:x val="9.4816133226372726E-3"/>
                  <c:y val="0"/>
                </c:manualLayout>
              </c:layout>
              <c:showVal val="1"/>
            </c:dLbl>
            <c:dLbl>
              <c:idx val="6"/>
              <c:layout>
                <c:manualLayout>
                  <c:x val="1.4222606629887467E-2"/>
                  <c:y val="0"/>
                </c:manualLayout>
              </c:layout>
              <c:showVal val="1"/>
            </c:dLbl>
            <c:txPr>
              <a:bodyPr/>
              <a:lstStyle/>
              <a:p>
                <a:pPr rtl="1">
                  <a:defRPr sz="1200">
                    <a:solidFill>
                      <a:srgbClr val="FF33CC"/>
                    </a:solidFill>
                    <a:cs typeface="B Titr" pitchFamily="2" charset="-78"/>
                  </a:defRPr>
                </a:pPr>
                <a:endParaRPr lang="fa-IR"/>
              </a:p>
            </c:txPr>
            <c:showVal val="1"/>
          </c:dLbls>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ها'!$C$229:$I$229</c:f>
              <c:numCache>
                <c:formatCode>General</c:formatCode>
                <c:ptCount val="7"/>
                <c:pt idx="0">
                  <c:v>3.9499999999999997</c:v>
                </c:pt>
                <c:pt idx="1">
                  <c:v>2.62</c:v>
                </c:pt>
                <c:pt idx="2">
                  <c:v>1.9600000000000106</c:v>
                </c:pt>
                <c:pt idx="3">
                  <c:v>1.77</c:v>
                </c:pt>
                <c:pt idx="4">
                  <c:v>1.59</c:v>
                </c:pt>
                <c:pt idx="5">
                  <c:v>1.45</c:v>
                </c:pt>
                <c:pt idx="6">
                  <c:v>1.36</c:v>
                </c:pt>
              </c:numCache>
            </c:numRef>
          </c:val>
        </c:ser>
        <c:axId val="73493504"/>
        <c:axId val="82116992"/>
      </c:barChart>
      <c:catAx>
        <c:axId val="73493504"/>
        <c:scaling>
          <c:orientation val="minMax"/>
        </c:scaling>
        <c:axPos val="b"/>
        <c:numFmt formatCode="General" sourceLinked="1"/>
        <c:majorTickMark val="none"/>
        <c:tickLblPos val="nextTo"/>
        <c:txPr>
          <a:bodyPr/>
          <a:lstStyle/>
          <a:p>
            <a:pPr rtl="1">
              <a:defRPr sz="1000">
                <a:solidFill>
                  <a:schemeClr val="tx2">
                    <a:lumMod val="50000"/>
                  </a:schemeClr>
                </a:solidFill>
                <a:cs typeface="B Titr" pitchFamily="2" charset="-78"/>
              </a:defRPr>
            </a:pPr>
            <a:endParaRPr lang="fa-IR"/>
          </a:p>
        </c:txPr>
        <c:crossAx val="82116992"/>
        <c:crosses val="autoZero"/>
        <c:auto val="1"/>
        <c:lblAlgn val="ctr"/>
        <c:lblOffset val="100"/>
      </c:catAx>
      <c:valAx>
        <c:axId val="82116992"/>
        <c:scaling>
          <c:orientation val="minMax"/>
          <c:max val="4"/>
          <c:min val="1"/>
        </c:scaling>
        <c:axPos val="l"/>
        <c:numFmt formatCode="General" sourceLinked="1"/>
        <c:majorTickMark val="none"/>
        <c:tickLblPos val="nextTo"/>
        <c:txPr>
          <a:bodyPr/>
          <a:lstStyle/>
          <a:p>
            <a:pPr>
              <a:defRPr sz="1200" b="1"/>
            </a:pPr>
            <a:endParaRPr lang="fa-IR"/>
          </a:p>
        </c:txPr>
        <c:crossAx val="73493504"/>
        <c:crosses val="autoZero"/>
        <c:crossBetween val="between"/>
        <c:majorUnit val="1"/>
      </c:valAx>
      <c:spPr>
        <a:solidFill>
          <a:srgbClr val="C1FFD6"/>
        </a:solidFill>
      </c:spPr>
    </c:plotArea>
    <c:legend>
      <c:legendPos val="r"/>
      <c:layout>
        <c:manualLayout>
          <c:xMode val="edge"/>
          <c:yMode val="edge"/>
          <c:x val="0.26904469759439531"/>
          <c:y val="0.90303257986938157"/>
          <c:w val="0.47633609556869239"/>
          <c:h val="9.4958571194573738E-2"/>
        </c:manualLayout>
      </c:layout>
      <c:txPr>
        <a:bodyPr/>
        <a:lstStyle/>
        <a:p>
          <a:pPr>
            <a:defRPr sz="1600">
              <a:solidFill>
                <a:schemeClr val="tx2">
                  <a:lumMod val="50000"/>
                </a:schemeClr>
              </a:solidFill>
              <a:cs typeface="B Yekan" pitchFamily="2" charset="-78"/>
            </a:defRPr>
          </a:pPr>
          <a:endParaRPr lang="fa-IR"/>
        </a:p>
      </c:txPr>
    </c:legend>
    <c:plotVisOnly val="1"/>
    <c:dispBlanksAs val="gap"/>
  </c:chart>
  <c:spPr>
    <a:noFill/>
    <a:ln>
      <a:noFill/>
    </a:ln>
  </c:sp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fa-IR"/>
  <c:style val="26"/>
  <c:clrMapOvr bg1="dk2" tx1="lt1" bg2="dk1" tx2="lt2" accent1="accent1" accent2="accent2" accent3="accent3" accent4="accent4" accent5="accent5" accent6="accent6" hlink="hlink" folHlink="folHlink"/>
  <c:chart>
    <c:title>
      <c:tx>
        <c:rich>
          <a:bodyPr/>
          <a:lstStyle/>
          <a:p>
            <a:pPr>
              <a:defRPr>
                <a:cs typeface="B Titr" pitchFamily="2" charset="-78"/>
              </a:defRPr>
            </a:pPr>
            <a:r>
              <a:rPr lang="fa-IR"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B Titr" pitchFamily="2" charset="-78"/>
              </a:rPr>
              <a:t>ميانه سني در جهان، آسيا و ايران از سال 1990 تا 2025</a:t>
            </a:r>
            <a:endParaRPr lang="en-US"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B Titr" pitchFamily="2" charset="-78"/>
            </a:endParaRPr>
          </a:p>
        </c:rich>
      </c:tx>
      <c:layout>
        <c:manualLayout>
          <c:xMode val="edge"/>
          <c:yMode val="edge"/>
          <c:x val="0.20012788983042443"/>
          <c:y val="1.4526758931547291E-2"/>
        </c:manualLayout>
      </c:layout>
    </c:title>
    <c:plotArea>
      <c:layout>
        <c:manualLayout>
          <c:layoutTarget val="inner"/>
          <c:xMode val="edge"/>
          <c:yMode val="edge"/>
          <c:x val="4.2313826037010567E-2"/>
          <c:y val="0.1698985360182485"/>
          <c:w val="0.87429971887189983"/>
          <c:h val="0.59984272337339384"/>
        </c:manualLayout>
      </c:layout>
      <c:barChart>
        <c:barDir val="col"/>
        <c:grouping val="clustered"/>
        <c:ser>
          <c:idx val="0"/>
          <c:order val="0"/>
          <c:tx>
            <c:strRef>
              <c:f>'داده ها'!$B$335</c:f>
              <c:strCache>
                <c:ptCount val="1"/>
                <c:pt idx="0">
                  <c:v>جهان</c:v>
                </c:pt>
              </c:strCache>
            </c:strRef>
          </c:tx>
          <c:spPr>
            <a:solidFill>
              <a:schemeClr val="accent1">
                <a:lumMod val="75000"/>
              </a:schemeClr>
            </a:solidFill>
          </c:spPr>
          <c:dLbls>
            <c:txPr>
              <a:bodyPr rot="-5400000"/>
              <a:lstStyle/>
              <a:p>
                <a:pPr rtl="1">
                  <a:defRPr/>
                </a:pPr>
                <a:endParaRPr lang="fa-IR"/>
              </a:p>
            </c:txPr>
            <c:showVal val="1"/>
          </c:dLbls>
          <c:cat>
            <c:strRef>
              <c:f>'داده ها'!$C$334:$J$334</c:f>
              <c:strCache>
                <c:ptCount val="8"/>
                <c:pt idx="0">
                  <c:v>1990</c:v>
                </c:pt>
                <c:pt idx="1">
                  <c:v>1995</c:v>
                </c:pt>
                <c:pt idx="2">
                  <c:v>2000</c:v>
                </c:pt>
                <c:pt idx="3">
                  <c:v>2005</c:v>
                </c:pt>
                <c:pt idx="4">
                  <c:v>2010</c:v>
                </c:pt>
                <c:pt idx="5">
                  <c:v>2015</c:v>
                </c:pt>
                <c:pt idx="6">
                  <c:v>2020</c:v>
                </c:pt>
                <c:pt idx="7">
                  <c:v>2025</c:v>
                </c:pt>
              </c:strCache>
            </c:strRef>
          </c:cat>
          <c:val>
            <c:numRef>
              <c:f>'داده ها'!$C$335:$J$335</c:f>
              <c:numCache>
                <c:formatCode>General</c:formatCode>
                <c:ptCount val="8"/>
                <c:pt idx="0">
                  <c:v>24.4</c:v>
                </c:pt>
                <c:pt idx="1">
                  <c:v>25.5</c:v>
                </c:pt>
                <c:pt idx="2">
                  <c:v>26.7</c:v>
                </c:pt>
                <c:pt idx="3">
                  <c:v>28</c:v>
                </c:pt>
                <c:pt idx="4">
                  <c:v>29.2</c:v>
                </c:pt>
                <c:pt idx="5">
                  <c:v>30.4</c:v>
                </c:pt>
                <c:pt idx="6">
                  <c:v>31.6</c:v>
                </c:pt>
                <c:pt idx="7">
                  <c:v>32.800000000000004</c:v>
                </c:pt>
              </c:numCache>
            </c:numRef>
          </c:val>
        </c:ser>
        <c:ser>
          <c:idx val="1"/>
          <c:order val="1"/>
          <c:tx>
            <c:strRef>
              <c:f>'داده ها'!$B$336</c:f>
              <c:strCache>
                <c:ptCount val="1"/>
                <c:pt idx="0">
                  <c:v>آسیا</c:v>
                </c:pt>
              </c:strCache>
            </c:strRef>
          </c:tx>
          <c:spPr>
            <a:solidFill>
              <a:srgbClr val="00B0F0"/>
            </a:solidFill>
          </c:spPr>
          <c:dLbls>
            <c:txPr>
              <a:bodyPr rot="-5400000"/>
              <a:lstStyle/>
              <a:p>
                <a:pPr rtl="1">
                  <a:defRPr/>
                </a:pPr>
                <a:endParaRPr lang="fa-IR"/>
              </a:p>
            </c:txPr>
            <c:showVal val="1"/>
          </c:dLbls>
          <c:cat>
            <c:strRef>
              <c:f>'داده ها'!$C$334:$J$334</c:f>
              <c:strCache>
                <c:ptCount val="8"/>
                <c:pt idx="0">
                  <c:v>1990</c:v>
                </c:pt>
                <c:pt idx="1">
                  <c:v>1995</c:v>
                </c:pt>
                <c:pt idx="2">
                  <c:v>2000</c:v>
                </c:pt>
                <c:pt idx="3">
                  <c:v>2005</c:v>
                </c:pt>
                <c:pt idx="4">
                  <c:v>2010</c:v>
                </c:pt>
                <c:pt idx="5">
                  <c:v>2015</c:v>
                </c:pt>
                <c:pt idx="6">
                  <c:v>2020</c:v>
                </c:pt>
                <c:pt idx="7">
                  <c:v>2025</c:v>
                </c:pt>
              </c:strCache>
            </c:strRef>
          </c:cat>
          <c:val>
            <c:numRef>
              <c:f>'داده ها'!$C$336:$J$336</c:f>
              <c:numCache>
                <c:formatCode>General</c:formatCode>
                <c:ptCount val="8"/>
                <c:pt idx="0">
                  <c:v>23</c:v>
                </c:pt>
                <c:pt idx="1">
                  <c:v>24.4</c:v>
                </c:pt>
                <c:pt idx="2">
                  <c:v>25.9</c:v>
                </c:pt>
                <c:pt idx="3">
                  <c:v>27.5</c:v>
                </c:pt>
                <c:pt idx="4">
                  <c:v>29.2</c:v>
                </c:pt>
                <c:pt idx="5">
                  <c:v>30.7</c:v>
                </c:pt>
                <c:pt idx="6">
                  <c:v>32.300000000000004</c:v>
                </c:pt>
                <c:pt idx="7">
                  <c:v>33.9</c:v>
                </c:pt>
              </c:numCache>
            </c:numRef>
          </c:val>
        </c:ser>
        <c:ser>
          <c:idx val="2"/>
          <c:order val="2"/>
          <c:tx>
            <c:v>ايران</c:v>
          </c:tx>
          <c:spPr>
            <a:solidFill>
              <a:schemeClr val="accent1">
                <a:lumMod val="60000"/>
                <a:lumOff val="40000"/>
              </a:schemeClr>
            </a:solidFill>
          </c:spPr>
          <c:dLbls>
            <c:txPr>
              <a:bodyPr rot="-5400000"/>
              <a:lstStyle/>
              <a:p>
                <a:pPr rtl="1">
                  <a:defRPr/>
                </a:pPr>
                <a:endParaRPr lang="fa-IR"/>
              </a:p>
            </c:txPr>
            <c:showVal val="1"/>
          </c:dLbls>
          <c:cat>
            <c:strRef>
              <c:f>'داده ها'!$C$334:$J$334</c:f>
              <c:strCache>
                <c:ptCount val="8"/>
                <c:pt idx="0">
                  <c:v>1990</c:v>
                </c:pt>
                <c:pt idx="1">
                  <c:v>1995</c:v>
                </c:pt>
                <c:pt idx="2">
                  <c:v>2000</c:v>
                </c:pt>
                <c:pt idx="3">
                  <c:v>2005</c:v>
                </c:pt>
                <c:pt idx="4">
                  <c:v>2010</c:v>
                </c:pt>
                <c:pt idx="5">
                  <c:v>2015</c:v>
                </c:pt>
                <c:pt idx="6">
                  <c:v>2020</c:v>
                </c:pt>
                <c:pt idx="7">
                  <c:v>2025</c:v>
                </c:pt>
              </c:strCache>
            </c:strRef>
          </c:cat>
          <c:val>
            <c:numRef>
              <c:f>'داده ها'!$C$348:$J$348</c:f>
              <c:numCache>
                <c:formatCode>General</c:formatCode>
                <c:ptCount val="8"/>
                <c:pt idx="0">
                  <c:v>17.100000000000001</c:v>
                </c:pt>
                <c:pt idx="1">
                  <c:v>18.399999999999999</c:v>
                </c:pt>
                <c:pt idx="2">
                  <c:v>20.8</c:v>
                </c:pt>
                <c:pt idx="3">
                  <c:v>24.2</c:v>
                </c:pt>
                <c:pt idx="4">
                  <c:v>27.1</c:v>
                </c:pt>
                <c:pt idx="5">
                  <c:v>30</c:v>
                </c:pt>
                <c:pt idx="6">
                  <c:v>33.1</c:v>
                </c:pt>
                <c:pt idx="7">
                  <c:v>36.300000000000004</c:v>
                </c:pt>
              </c:numCache>
            </c:numRef>
          </c:val>
        </c:ser>
        <c:axId val="87979520"/>
        <c:axId val="87981440"/>
      </c:barChart>
      <c:catAx>
        <c:axId val="87979520"/>
        <c:scaling>
          <c:orientation val="minMax"/>
        </c:scaling>
        <c:axPos val="b"/>
        <c:numFmt formatCode="General" sourceLinked="1"/>
        <c:majorTickMark val="none"/>
        <c:tickLblPos val="nextTo"/>
        <c:crossAx val="87981440"/>
        <c:crosses val="autoZero"/>
        <c:auto val="1"/>
        <c:lblAlgn val="ctr"/>
        <c:lblOffset val="100"/>
      </c:catAx>
      <c:valAx>
        <c:axId val="87981440"/>
        <c:scaling>
          <c:orientation val="minMax"/>
          <c:min val="15"/>
        </c:scaling>
        <c:axPos val="l"/>
        <c:numFmt formatCode="General" sourceLinked="1"/>
        <c:majorTickMark val="none"/>
        <c:tickLblPos val="nextTo"/>
        <c:crossAx val="87979520"/>
        <c:crosses val="autoZero"/>
        <c:crossBetween val="between"/>
        <c:majorUnit val="5"/>
      </c:valAx>
    </c:plotArea>
    <c:legend>
      <c:legendPos val="r"/>
      <c:layout>
        <c:manualLayout>
          <c:xMode val="edge"/>
          <c:yMode val="edge"/>
          <c:x val="0.17584373027364483"/>
          <c:y val="0.88258980187124847"/>
          <c:w val="0.67264562327588606"/>
          <c:h val="0.11741028441158829"/>
        </c:manualLayout>
      </c:layout>
    </c:legend>
    <c:plotVisOnly val="1"/>
    <c:dispBlanksAs val="gap"/>
  </c:chart>
  <c:spPr>
    <a:ln>
      <a:noFill/>
    </a:ln>
  </c:spPr>
  <c:txPr>
    <a:bodyPr/>
    <a:lstStyle/>
    <a:p>
      <a:pPr>
        <a:defRPr>
          <a:solidFill>
            <a:schemeClr val="tx2">
              <a:lumMod val="50000"/>
            </a:schemeClr>
          </a:solidFill>
        </a:defRPr>
      </a:pPr>
      <a:endParaRPr lang="fa-IR"/>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fa-IR"/>
  <c:chart>
    <c:autoTitleDeleted val="1"/>
    <c:plotArea>
      <c:layout/>
      <c:lineChart>
        <c:grouping val="standard"/>
        <c:ser>
          <c:idx val="0"/>
          <c:order val="0"/>
          <c:tx>
            <c:strRef>
              <c:f>Sheet4!$C$3:$C$4</c:f>
              <c:strCache>
                <c:ptCount val="1"/>
                <c:pt idx="0">
                  <c:v>درصد جمعيت
 60 به بالا(رشد پايين)</c:v>
                </c:pt>
              </c:strCache>
            </c:strRef>
          </c:tx>
          <c:marker>
            <c:symbol val="none"/>
          </c:marker>
          <c:dLbls>
            <c:dLbl>
              <c:idx val="7"/>
              <c:layout/>
              <c:showVal val="1"/>
              <c:extLst>
                <c:ext xmlns:c15="http://schemas.microsoft.com/office/drawing/2012/chart" uri="{CE6537A1-D6FC-4f65-9D91-7224C49458BB}"/>
              </c:extLst>
            </c:dLbl>
            <c:delete val="1"/>
            <c:spPr>
              <a:noFill/>
              <a:ln>
                <a:noFill/>
              </a:ln>
              <a:effectLst/>
            </c:spPr>
            <c:extLst>
              <c:ext xmlns:c15="http://schemas.microsoft.com/office/drawing/2012/chart" uri="{CE6537A1-D6FC-4f65-9D91-7224C49458BB}">
                <c15:showLeaderLines val="0"/>
              </c:ext>
            </c:extLst>
          </c:dLbls>
          <c:cat>
            <c:numRef>
              <c:f>Sheet4!$B$5:$B$14</c:f>
              <c:numCache>
                <c:formatCode>General</c:formatCode>
                <c:ptCount val="10"/>
                <c:pt idx="0">
                  <c:v>1390</c:v>
                </c:pt>
                <c:pt idx="1">
                  <c:v>1400</c:v>
                </c:pt>
                <c:pt idx="2">
                  <c:v>1410</c:v>
                </c:pt>
                <c:pt idx="3">
                  <c:v>1420</c:v>
                </c:pt>
                <c:pt idx="4">
                  <c:v>1430</c:v>
                </c:pt>
                <c:pt idx="5">
                  <c:v>1440</c:v>
                </c:pt>
                <c:pt idx="6">
                  <c:v>1450</c:v>
                </c:pt>
                <c:pt idx="7">
                  <c:v>1460</c:v>
                </c:pt>
                <c:pt idx="8">
                  <c:v>1470</c:v>
                </c:pt>
                <c:pt idx="9">
                  <c:v>1480</c:v>
                </c:pt>
              </c:numCache>
            </c:numRef>
          </c:cat>
          <c:val>
            <c:numRef>
              <c:f>Sheet4!$C$5:$C$14</c:f>
              <c:numCache>
                <c:formatCode>General</c:formatCode>
                <c:ptCount val="10"/>
                <c:pt idx="0">
                  <c:v>7.5</c:v>
                </c:pt>
                <c:pt idx="1">
                  <c:v>10.7</c:v>
                </c:pt>
                <c:pt idx="2">
                  <c:v>16.3</c:v>
                </c:pt>
                <c:pt idx="3">
                  <c:v>24.4</c:v>
                </c:pt>
                <c:pt idx="4">
                  <c:v>38.5</c:v>
                </c:pt>
                <c:pt idx="5">
                  <c:v>45.5</c:v>
                </c:pt>
                <c:pt idx="6">
                  <c:v>50.8</c:v>
                </c:pt>
                <c:pt idx="7">
                  <c:v>52.9</c:v>
                </c:pt>
                <c:pt idx="8">
                  <c:v>49.8</c:v>
                </c:pt>
                <c:pt idx="9">
                  <c:v>47.4</c:v>
                </c:pt>
              </c:numCache>
            </c:numRef>
          </c:val>
        </c:ser>
        <c:ser>
          <c:idx val="1"/>
          <c:order val="1"/>
          <c:tx>
            <c:strRef>
              <c:f>Sheet4!$D$3:$D$4</c:f>
              <c:strCache>
                <c:ptCount val="1"/>
                <c:pt idx="0">
                  <c:v>درصد جمعيت
 60 به بالا(رشد متوسط)</c:v>
                </c:pt>
              </c:strCache>
            </c:strRef>
          </c:tx>
          <c:marker>
            <c:symbol val="none"/>
          </c:marker>
          <c:dLbls>
            <c:dLbl>
              <c:idx val="7"/>
              <c:layout/>
              <c:showVal val="1"/>
              <c:extLst>
                <c:ext xmlns:c15="http://schemas.microsoft.com/office/drawing/2012/chart" uri="{CE6537A1-D6FC-4f65-9D91-7224C49458BB}"/>
              </c:extLst>
            </c:dLbl>
            <c:delete val="1"/>
            <c:spPr>
              <a:noFill/>
              <a:ln>
                <a:noFill/>
              </a:ln>
              <a:effectLst/>
            </c:spPr>
            <c:extLst>
              <c:ext xmlns:c15="http://schemas.microsoft.com/office/drawing/2012/chart" uri="{CE6537A1-D6FC-4f65-9D91-7224C49458BB}">
                <c15:showLeaderLines val="0"/>
              </c:ext>
            </c:extLst>
          </c:dLbls>
          <c:cat>
            <c:numRef>
              <c:f>Sheet4!$B$5:$B$14</c:f>
              <c:numCache>
                <c:formatCode>General</c:formatCode>
                <c:ptCount val="10"/>
                <c:pt idx="0">
                  <c:v>1390</c:v>
                </c:pt>
                <c:pt idx="1">
                  <c:v>1400</c:v>
                </c:pt>
                <c:pt idx="2">
                  <c:v>1410</c:v>
                </c:pt>
                <c:pt idx="3">
                  <c:v>1420</c:v>
                </c:pt>
                <c:pt idx="4">
                  <c:v>1430</c:v>
                </c:pt>
                <c:pt idx="5">
                  <c:v>1440</c:v>
                </c:pt>
                <c:pt idx="6">
                  <c:v>1450</c:v>
                </c:pt>
                <c:pt idx="7">
                  <c:v>1460</c:v>
                </c:pt>
                <c:pt idx="8">
                  <c:v>1470</c:v>
                </c:pt>
                <c:pt idx="9">
                  <c:v>1480</c:v>
                </c:pt>
              </c:numCache>
            </c:numRef>
          </c:cat>
          <c:val>
            <c:numRef>
              <c:f>Sheet4!$D$5:$D$14</c:f>
              <c:numCache>
                <c:formatCode>General</c:formatCode>
                <c:ptCount val="10"/>
                <c:pt idx="0">
                  <c:v>7.5</c:v>
                </c:pt>
                <c:pt idx="1">
                  <c:v>10.4</c:v>
                </c:pt>
                <c:pt idx="2">
                  <c:v>15.3</c:v>
                </c:pt>
                <c:pt idx="3">
                  <c:v>22</c:v>
                </c:pt>
                <c:pt idx="4">
                  <c:v>33.1</c:v>
                </c:pt>
                <c:pt idx="5">
                  <c:v>36.700000000000003</c:v>
                </c:pt>
                <c:pt idx="6">
                  <c:v>37.700000000000003</c:v>
                </c:pt>
                <c:pt idx="7">
                  <c:v>38.200000000000003</c:v>
                </c:pt>
                <c:pt idx="8">
                  <c:v>36.200000000000003</c:v>
                </c:pt>
                <c:pt idx="9">
                  <c:v>34.700000000000003</c:v>
                </c:pt>
              </c:numCache>
            </c:numRef>
          </c:val>
        </c:ser>
        <c:ser>
          <c:idx val="2"/>
          <c:order val="2"/>
          <c:tx>
            <c:strRef>
              <c:f>Sheet4!$E$3:$E$4</c:f>
              <c:strCache>
                <c:ptCount val="1"/>
                <c:pt idx="0">
                  <c:v>درصد جمعيت
 60 به بالا(رشد بالا)</c:v>
                </c:pt>
              </c:strCache>
            </c:strRef>
          </c:tx>
          <c:marker>
            <c:symbol val="none"/>
          </c:marker>
          <c:dLbls>
            <c:dLbl>
              <c:idx val="5"/>
              <c:layout/>
              <c:showVal val="1"/>
              <c:extLst>
                <c:ext xmlns:c15="http://schemas.microsoft.com/office/drawing/2012/chart" uri="{CE6537A1-D6FC-4f65-9D91-7224C49458BB}"/>
              </c:extLst>
            </c:dLbl>
            <c:delete val="1"/>
            <c:spPr>
              <a:noFill/>
              <a:ln>
                <a:noFill/>
              </a:ln>
              <a:effectLst/>
            </c:spPr>
            <c:extLst>
              <c:ext xmlns:c15="http://schemas.microsoft.com/office/drawing/2012/chart" uri="{CE6537A1-D6FC-4f65-9D91-7224C49458BB}">
                <c15:showLeaderLines val="0"/>
              </c:ext>
            </c:extLst>
          </c:dLbls>
          <c:cat>
            <c:numRef>
              <c:f>Sheet4!$B$5:$B$14</c:f>
              <c:numCache>
                <c:formatCode>General</c:formatCode>
                <c:ptCount val="10"/>
                <c:pt idx="0">
                  <c:v>1390</c:v>
                </c:pt>
                <c:pt idx="1">
                  <c:v>1400</c:v>
                </c:pt>
                <c:pt idx="2">
                  <c:v>1410</c:v>
                </c:pt>
                <c:pt idx="3">
                  <c:v>1420</c:v>
                </c:pt>
                <c:pt idx="4">
                  <c:v>1430</c:v>
                </c:pt>
                <c:pt idx="5">
                  <c:v>1440</c:v>
                </c:pt>
                <c:pt idx="6">
                  <c:v>1450</c:v>
                </c:pt>
                <c:pt idx="7">
                  <c:v>1460</c:v>
                </c:pt>
                <c:pt idx="8">
                  <c:v>1470</c:v>
                </c:pt>
                <c:pt idx="9">
                  <c:v>1480</c:v>
                </c:pt>
              </c:numCache>
            </c:numRef>
          </c:cat>
          <c:val>
            <c:numRef>
              <c:f>Sheet4!$E$5:$E$14</c:f>
              <c:numCache>
                <c:formatCode>General</c:formatCode>
                <c:ptCount val="10"/>
                <c:pt idx="0">
                  <c:v>7.5</c:v>
                </c:pt>
                <c:pt idx="1">
                  <c:v>10.1</c:v>
                </c:pt>
                <c:pt idx="2">
                  <c:v>14.3</c:v>
                </c:pt>
                <c:pt idx="3">
                  <c:v>20</c:v>
                </c:pt>
                <c:pt idx="4">
                  <c:v>28.5</c:v>
                </c:pt>
                <c:pt idx="5">
                  <c:v>29.8</c:v>
                </c:pt>
                <c:pt idx="6">
                  <c:v>28.5</c:v>
                </c:pt>
                <c:pt idx="7">
                  <c:v>28.4</c:v>
                </c:pt>
                <c:pt idx="8">
                  <c:v>27.2</c:v>
                </c:pt>
                <c:pt idx="9">
                  <c:v>26.1</c:v>
                </c:pt>
              </c:numCache>
            </c:numRef>
          </c:val>
        </c:ser>
        <c:marker val="1"/>
        <c:axId val="88788352"/>
        <c:axId val="89103744"/>
      </c:lineChart>
      <c:catAx>
        <c:axId val="88788352"/>
        <c:scaling>
          <c:orientation val="minMax"/>
        </c:scaling>
        <c:axPos val="b"/>
        <c:numFmt formatCode="General" sourceLinked="1"/>
        <c:majorTickMark val="none"/>
        <c:tickLblPos val="nextTo"/>
        <c:crossAx val="89103744"/>
        <c:crosses val="autoZero"/>
        <c:auto val="1"/>
        <c:lblAlgn val="ctr"/>
        <c:lblOffset val="100"/>
      </c:catAx>
      <c:valAx>
        <c:axId val="89103744"/>
        <c:scaling>
          <c:orientation val="minMax"/>
          <c:min val="0"/>
        </c:scaling>
        <c:axPos val="l"/>
        <c:majorGridlines/>
        <c:numFmt formatCode="General" sourceLinked="1"/>
        <c:majorTickMark val="none"/>
        <c:tickLblPos val="nextTo"/>
        <c:crossAx val="88788352"/>
        <c:crosses val="autoZero"/>
        <c:crossBetween val="between"/>
      </c:valAx>
      <c:dTable>
        <c:showHorzBorder val="1"/>
        <c:showVertBorder val="1"/>
        <c:showOutline val="1"/>
        <c:showKeys val="1"/>
        <c:txPr>
          <a:bodyPr/>
          <a:lstStyle/>
          <a:p>
            <a:pPr rtl="0">
              <a:defRPr b="1"/>
            </a:pPr>
            <a:endParaRPr lang="fa-IR"/>
          </a:p>
        </c:txPr>
      </c:dTable>
    </c:plotArea>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1AB27-CF14-4B12-9E01-8B49FAFC23C7}" type="datetimeFigureOut">
              <a:rPr lang="en-US" smtClean="0"/>
              <a:pPr/>
              <a:t>11/18/2014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8E7FB7-404D-419D-9654-593864B7C1E3}" type="slidenum">
              <a:rPr lang="en-US" smtClean="0"/>
              <a:pPr/>
              <a:t>‹#›</a:t>
            </a:fld>
            <a:endParaRPr lang="en-US"/>
          </a:p>
        </p:txBody>
      </p:sp>
    </p:spTree>
    <p:extLst>
      <p:ext uri="{BB962C8B-B14F-4D97-AF65-F5344CB8AC3E}">
        <p14:creationId xmlns="" xmlns:p14="http://schemas.microsoft.com/office/powerpoint/2010/main" val="360275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13</a:t>
            </a:fld>
            <a:endParaRPr lang="fa-IR">
              <a:solidFill>
                <a:prstClr val="black"/>
              </a:solidFill>
            </a:endParaRPr>
          </a:p>
        </p:txBody>
      </p:sp>
    </p:spTree>
    <p:extLst>
      <p:ext uri="{BB962C8B-B14F-4D97-AF65-F5344CB8AC3E}">
        <p14:creationId xmlns="" xmlns:p14="http://schemas.microsoft.com/office/powerpoint/2010/main" val="3520983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نامه انجمن جمعیت شناسی ایران،سال چهارم،</a:t>
            </a:r>
            <a:r>
              <a:rPr lang="fa-IR" baseline="0" dirty="0" smtClean="0"/>
              <a:t> شماره 7، تابستان 1388</a:t>
            </a:r>
            <a:r>
              <a:rPr lang="fa-IR" dirty="0" smtClean="0"/>
              <a:t>،ص 82</a:t>
            </a:r>
            <a:endParaRPr lang="fa-IR" dirty="0"/>
          </a:p>
        </p:txBody>
      </p:sp>
      <p:sp>
        <p:nvSpPr>
          <p:cNvPr id="4" name="Slide Number Placeholder 3"/>
          <p:cNvSpPr>
            <a:spLocks noGrp="1"/>
          </p:cNvSpPr>
          <p:nvPr>
            <p:ph type="sldNum" sz="quarter" idx="10"/>
          </p:nvPr>
        </p:nvSpPr>
        <p:spPr/>
        <p:txBody>
          <a:bodyPr/>
          <a:lstStyle/>
          <a:p>
            <a:fld id="{02D71388-F831-4DBA-B3AA-B2A059177343}" type="slidenum">
              <a:rPr lang="fa-IR" smtClean="0">
                <a:solidFill>
                  <a:prstClr val="black"/>
                </a:solidFill>
              </a:rPr>
              <a:pPr/>
              <a:t>39</a:t>
            </a:fld>
            <a:endParaRPr lang="fa-IR">
              <a:solidFill>
                <a:prstClr val="black"/>
              </a:solidFill>
            </a:endParaRPr>
          </a:p>
        </p:txBody>
      </p:sp>
    </p:spTree>
    <p:extLst>
      <p:ext uri="{BB962C8B-B14F-4D97-AF65-F5344CB8AC3E}">
        <p14:creationId xmlns="" xmlns:p14="http://schemas.microsoft.com/office/powerpoint/2010/main" val="3178118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43</a:t>
            </a:fld>
            <a:endParaRPr lang="fa-IR">
              <a:solidFill>
                <a:prstClr val="black"/>
              </a:solidFill>
            </a:endParaRPr>
          </a:p>
        </p:txBody>
      </p:sp>
    </p:spTree>
    <p:extLst>
      <p:ext uri="{BB962C8B-B14F-4D97-AF65-F5344CB8AC3E}">
        <p14:creationId xmlns="" xmlns:p14="http://schemas.microsoft.com/office/powerpoint/2010/main" val="2240519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2D71388-F831-4DBA-B3AA-B2A059177343}" type="slidenum">
              <a:rPr lang="fa-IR" smtClean="0">
                <a:solidFill>
                  <a:prstClr val="black"/>
                </a:solidFill>
              </a:rPr>
              <a:pPr/>
              <a:t>44</a:t>
            </a:fld>
            <a:endParaRPr lang="fa-IR">
              <a:solidFill>
                <a:prstClr val="black"/>
              </a:solidFill>
            </a:endParaRPr>
          </a:p>
        </p:txBody>
      </p:sp>
    </p:spTree>
    <p:extLst>
      <p:ext uri="{BB962C8B-B14F-4D97-AF65-F5344CB8AC3E}">
        <p14:creationId xmlns="" xmlns:p14="http://schemas.microsoft.com/office/powerpoint/2010/main" val="3178118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solidFill>
                  <a:schemeClr val="bg1"/>
                </a:solidFill>
                <a:cs typeface="B Zar" pitchFamily="2" charset="-78"/>
              </a:rPr>
              <a:t>(دكتر سليمان عباسي، عضو كميسيون بهداشت مجلس در گفت‌وگو با تهران امروز، 15 اردیبهشت 1393)</a:t>
            </a:r>
          </a:p>
          <a:p>
            <a:endParaRPr lang="fa-IR" dirty="0" smtClean="0"/>
          </a:p>
          <a:p>
            <a:endParaRPr lang="en-US" dirty="0"/>
          </a:p>
        </p:txBody>
      </p:sp>
      <p:sp>
        <p:nvSpPr>
          <p:cNvPr id="4" name="Slide Number Placeholder 3"/>
          <p:cNvSpPr>
            <a:spLocks noGrp="1"/>
          </p:cNvSpPr>
          <p:nvPr>
            <p:ph type="sldNum" sz="quarter" idx="10"/>
          </p:nvPr>
        </p:nvSpPr>
        <p:spPr/>
        <p:txBody>
          <a:bodyPr/>
          <a:lstStyle/>
          <a:p>
            <a:fld id="{02D71388-F831-4DBA-B3AA-B2A059177343}" type="slidenum">
              <a:rPr lang="fa-IR" smtClean="0">
                <a:solidFill>
                  <a:prstClr val="black"/>
                </a:solidFill>
              </a:rPr>
              <a:pPr/>
              <a:t>46</a:t>
            </a:fld>
            <a:endParaRPr lang="fa-IR">
              <a:solidFill>
                <a:prstClr val="black"/>
              </a:solidFill>
            </a:endParaRPr>
          </a:p>
        </p:txBody>
      </p:sp>
    </p:spTree>
    <p:extLst>
      <p:ext uri="{BB962C8B-B14F-4D97-AF65-F5344CB8AC3E}">
        <p14:creationId xmlns="" xmlns:p14="http://schemas.microsoft.com/office/powerpoint/2010/main" val="3603069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14</a:t>
            </a:fld>
            <a:endParaRPr lang="fa-IR">
              <a:solidFill>
                <a:prstClr val="black"/>
              </a:solidFill>
            </a:endParaRPr>
          </a:p>
        </p:txBody>
      </p:sp>
    </p:spTree>
    <p:extLst>
      <p:ext uri="{BB962C8B-B14F-4D97-AF65-F5344CB8AC3E}">
        <p14:creationId xmlns="" xmlns:p14="http://schemas.microsoft.com/office/powerpoint/2010/main" val="2514867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15</a:t>
            </a:fld>
            <a:endParaRPr lang="fa-IR">
              <a:solidFill>
                <a:prstClr val="black"/>
              </a:solidFill>
            </a:endParaRPr>
          </a:p>
        </p:txBody>
      </p:sp>
    </p:spTree>
    <p:extLst>
      <p:ext uri="{BB962C8B-B14F-4D97-AF65-F5344CB8AC3E}">
        <p14:creationId xmlns="" xmlns:p14="http://schemas.microsoft.com/office/powerpoint/2010/main" val="2946077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16</a:t>
            </a:fld>
            <a:endParaRPr lang="fa-IR">
              <a:solidFill>
                <a:prstClr val="black"/>
              </a:solidFill>
            </a:endParaRPr>
          </a:p>
        </p:txBody>
      </p:sp>
    </p:spTree>
    <p:extLst>
      <p:ext uri="{BB962C8B-B14F-4D97-AF65-F5344CB8AC3E}">
        <p14:creationId xmlns="" xmlns:p14="http://schemas.microsoft.com/office/powerpoint/2010/main" val="13286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17</a:t>
            </a:fld>
            <a:endParaRPr lang="fa-IR">
              <a:solidFill>
                <a:prstClr val="black"/>
              </a:solidFill>
            </a:endParaRPr>
          </a:p>
        </p:txBody>
      </p:sp>
    </p:spTree>
    <p:extLst>
      <p:ext uri="{BB962C8B-B14F-4D97-AF65-F5344CB8AC3E}">
        <p14:creationId xmlns="" xmlns:p14="http://schemas.microsoft.com/office/powerpoint/2010/main" val="1041993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27</a:t>
            </a:fld>
            <a:endParaRPr lang="fa-IR">
              <a:solidFill>
                <a:prstClr val="black"/>
              </a:solidFill>
            </a:endParaRPr>
          </a:p>
        </p:txBody>
      </p:sp>
    </p:spTree>
    <p:extLst>
      <p:ext uri="{BB962C8B-B14F-4D97-AF65-F5344CB8AC3E}">
        <p14:creationId xmlns="" xmlns:p14="http://schemas.microsoft.com/office/powerpoint/2010/main" val="3080187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dirty="0" smtClean="0">
                <a:ln>
                  <a:noFill/>
                </a:ln>
                <a:solidFill>
                  <a:prstClr val="black"/>
                </a:solidFill>
                <a:effectLst/>
                <a:uLnTx/>
                <a:uFillTx/>
                <a:latin typeface="+mn-lt"/>
                <a:ea typeface="+mn-ea"/>
              </a:rPr>
              <a:t>نامه انجمن جمعیت شناسی ایران،سال چهارم، شماره 7، تابستان 1388،ص 7و فصلنامه جمعیت شماره 80 تابستان 1391 ص17</a:t>
            </a:r>
          </a:p>
        </p:txBody>
      </p:sp>
      <p:sp>
        <p:nvSpPr>
          <p:cNvPr id="4" name="Slide Number Placeholder 3"/>
          <p:cNvSpPr>
            <a:spLocks noGrp="1"/>
          </p:cNvSpPr>
          <p:nvPr>
            <p:ph type="sldNum" sz="quarter" idx="10"/>
          </p:nvPr>
        </p:nvSpPr>
        <p:spPr/>
        <p:txBody>
          <a:bodyPr/>
          <a:lstStyle/>
          <a:p>
            <a:fld id="{02D71388-F831-4DBA-B3AA-B2A059177343}" type="slidenum">
              <a:rPr lang="fa-IR" smtClean="0">
                <a:solidFill>
                  <a:prstClr val="black"/>
                </a:solidFill>
              </a:rPr>
              <a:pPr/>
              <a:t>33</a:t>
            </a:fld>
            <a:endParaRPr lang="fa-IR">
              <a:solidFill>
                <a:prstClr val="black"/>
              </a:solidFill>
            </a:endParaRPr>
          </a:p>
        </p:txBody>
      </p:sp>
    </p:spTree>
    <p:extLst>
      <p:ext uri="{BB962C8B-B14F-4D97-AF65-F5344CB8AC3E}">
        <p14:creationId xmlns="" xmlns:p14="http://schemas.microsoft.com/office/powerpoint/2010/main" val="1492190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35</a:t>
            </a:fld>
            <a:endParaRPr lang="fa-IR">
              <a:solidFill>
                <a:prstClr val="black"/>
              </a:solidFill>
            </a:endParaRPr>
          </a:p>
        </p:txBody>
      </p:sp>
    </p:spTree>
    <p:extLst>
      <p:ext uri="{BB962C8B-B14F-4D97-AF65-F5344CB8AC3E}">
        <p14:creationId xmlns="" xmlns:p14="http://schemas.microsoft.com/office/powerpoint/2010/main" val="2816117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36</a:t>
            </a:fld>
            <a:endParaRPr lang="fa-IR">
              <a:solidFill>
                <a:prstClr val="black"/>
              </a:solidFill>
            </a:endParaRPr>
          </a:p>
        </p:txBody>
      </p:sp>
    </p:spTree>
    <p:extLst>
      <p:ext uri="{BB962C8B-B14F-4D97-AF65-F5344CB8AC3E}">
        <p14:creationId xmlns="" xmlns:p14="http://schemas.microsoft.com/office/powerpoint/2010/main" val="993854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E500FFDE-DD4C-4B36-B044-59DACCCDAD72}" type="datetimeFigureOut">
              <a:rPr lang="fa-IR"/>
              <a:pPr>
                <a:defRPr/>
              </a:pPr>
              <a:t>1436/01/26</a:t>
            </a:fld>
            <a:endParaRPr lang="fa-IR"/>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fa-IR">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E16D7F34-C0D1-4E2C-97F8-6B2C3FB1698A}" type="slidenum">
              <a:rPr lang="fa-IR"/>
              <a:pPr>
                <a:defRPr/>
              </a:pPr>
              <a:t>‹#›</a:t>
            </a:fld>
            <a:endParaRPr lang="fa-IR"/>
          </a:p>
        </p:txBody>
      </p:sp>
    </p:spTree>
    <p:extLst>
      <p:ext uri="{BB962C8B-B14F-4D97-AF65-F5344CB8AC3E}">
        <p14:creationId xmlns="" xmlns:p14="http://schemas.microsoft.com/office/powerpoint/2010/main" val="310807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C2641AC-2BB5-4140-81E8-13E1CA62BEB0}" type="datetimeFigureOut">
              <a:rPr lang="fa-IR">
                <a:solidFill>
                  <a:prstClr val="black"/>
                </a:solidFill>
              </a:rPr>
              <a:pPr>
                <a:defRPr/>
              </a:pPr>
              <a:t>1436/01/26</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BACF55D-9A7A-4D8A-BEC0-486E2FA1AE1E}"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427883281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217443684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21652410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1436/01/26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extLst>
      <p:ext uri="{BB962C8B-B14F-4D97-AF65-F5344CB8AC3E}">
        <p14:creationId xmlns="" xmlns:p14="http://schemas.microsoft.com/office/powerpoint/2010/main" val="273853553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231377336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1643576598"/>
      </p:ext>
    </p:extLst>
  </p:cSld>
  <p:clrMapOvr>
    <a:overrideClrMapping bg1="dk1" tx1="lt1" bg2="dk2" tx2="lt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1501285637"/>
      </p:ext>
    </p:extLst>
  </p:cSld>
  <p:clrMapOvr>
    <a:overrideClrMapping bg1="dk1" tx1="lt1" bg2="dk2" tx2="lt2" accent1="accent1" accent2="accent2" accent3="accent3" accent4="accent4" accent5="accent5" accent6="accent6" hlink="hlink" folHlink="folHlink"/>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2760013650"/>
      </p:ext>
    </p:extLst>
  </p:cSld>
  <p:clrMapOvr>
    <a:overrideClrMapping bg1="lt1" tx1="dk1" bg2="lt2" tx2="dk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2839740308"/>
      </p:ext>
    </p:extLst>
  </p:cSld>
  <p:clrMapOvr>
    <a:overrideClrMapping bg1="dk1" tx1="lt1" bg2="dk2" tx2="lt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6659564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317759773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734A4A6-DB50-41E4-9220-09C7AB54E9A6}" type="datetimeFigureOut">
              <a:rPr lang="fa-IR">
                <a:solidFill>
                  <a:prstClr val="black"/>
                </a:solidFill>
              </a:rPr>
              <a:pPr>
                <a:defRPr/>
              </a:pPr>
              <a:t>1436/01/26</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C5C213A-DA73-4093-85F8-7F08C6CF1444}"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195826617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4121424862"/>
      </p:ext>
    </p:extLst>
  </p:cSld>
  <p:clrMapOvr>
    <a:overrideClrMapping bg1="dk1" tx1="lt1" bg2="dk2" tx2="lt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58777583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055060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78423ED-260F-44D9-97A8-EDD713C4AA24}" type="datetime1">
              <a:rPr lang="en-US" smtClean="0">
                <a:solidFill>
                  <a:srgbClr val="DBF5F9">
                    <a:shade val="90000"/>
                  </a:srgbClr>
                </a:solidFill>
              </a:rPr>
              <a:pPr/>
              <a:t>11/18/2014</a:t>
            </a:fld>
            <a:endParaRPr lang="en-US" dirty="0">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90000"/>
                </a:srgbClr>
              </a:solidFill>
            </a:endParaRPr>
          </a:p>
        </p:txBody>
      </p:sp>
      <p:sp>
        <p:nvSpPr>
          <p:cNvPr id="27" name="Slide Number Placeholder 26"/>
          <p:cNvSpPr>
            <a:spLocks noGrp="1"/>
          </p:cNvSpPr>
          <p:nvPr>
            <p:ph type="sldNum" sz="quarter" idx="12"/>
          </p:nvPr>
        </p:nvSpPr>
        <p:spPr/>
        <p:txBody>
          <a:bodyPr/>
          <a:lstStyle/>
          <a:p>
            <a:fld id="{4403A72F-1100-4E64-BAB1-D85BD15939DA}"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 xmlns:p14="http://schemas.microsoft.com/office/powerpoint/2010/main" val="287267019"/>
      </p:ext>
    </p:extLst>
  </p:cSld>
  <p:clrMapOvr>
    <a:overrideClrMapping bg1="dk1" tx1="lt1" bg2="dk2" tx2="lt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cs typeface="B Titr" pitchFamily="2" charset="-78"/>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D9A831-E9C2-4FDC-8491-559EDA341166}" type="datetime1">
              <a:rPr lang="en-US" smtClean="0">
                <a:solidFill>
                  <a:srgbClr val="04617B">
                    <a:shade val="90000"/>
                  </a:srgbClr>
                </a:solidFill>
              </a:rPr>
              <a:pPr/>
              <a:t>11/18/2014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r>
              <a:rPr lang="fa-IR" dirty="0" smtClean="0">
                <a:solidFill>
                  <a:srgbClr val="04617B">
                    <a:shade val="90000"/>
                  </a:srgbClr>
                </a:solidFill>
              </a:rPr>
              <a:t>1</a:t>
            </a:r>
          </a:p>
        </p:txBody>
      </p:sp>
    </p:spTree>
    <p:extLst>
      <p:ext uri="{BB962C8B-B14F-4D97-AF65-F5344CB8AC3E}">
        <p14:creationId xmlns="" xmlns:p14="http://schemas.microsoft.com/office/powerpoint/2010/main" val="820469642"/>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689D7C3-F1E1-4CBF-9405-62BF9322DB41}" type="datetime1">
              <a:rPr lang="en-US" smtClean="0">
                <a:solidFill>
                  <a:srgbClr val="DBF5F9">
                    <a:shade val="90000"/>
                  </a:srgbClr>
                </a:solidFill>
              </a:rPr>
              <a:pPr/>
              <a:t>11/18/2014</a:t>
            </a:fld>
            <a:endParaRPr lang="en-US" dirty="0">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 xmlns:p14="http://schemas.microsoft.com/office/powerpoint/2010/main" val="2155583375"/>
      </p:ext>
    </p:extLst>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B4DB3A8-85FD-4A1D-9AE3-5CE8704441EF}" type="datetime1">
              <a:rPr lang="en-US" smtClean="0">
                <a:solidFill>
                  <a:srgbClr val="04617B">
                    <a:shade val="90000"/>
                  </a:srgbClr>
                </a:solidFill>
              </a:rPr>
              <a:pPr/>
              <a:t>11/18/2014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198273041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8D0DE43-6856-4F4F-9BB0-BE5A7F71B1C8}" type="datetime1">
              <a:rPr lang="en-US" smtClean="0">
                <a:solidFill>
                  <a:srgbClr val="04617B">
                    <a:shade val="90000"/>
                  </a:srgbClr>
                </a:solidFill>
              </a:rPr>
              <a:pPr/>
              <a:t>11/18/2014</a:t>
            </a:fld>
            <a:endParaRPr lang="en-US" dirty="0">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dirty="0">
              <a:solidFill>
                <a:srgbClr val="04617B">
                  <a:shade val="90000"/>
                </a:srgbClr>
              </a:solidFill>
            </a:endParaRPr>
          </a:p>
        </p:txBody>
      </p:sp>
      <p:sp>
        <p:nvSpPr>
          <p:cNvPr id="9" name="Slide Number Placeholder 8"/>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111849747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9F43567-616C-4EB8-8AE1-2620187C8168}" type="datetime1">
              <a:rPr lang="en-US" smtClean="0">
                <a:solidFill>
                  <a:srgbClr val="04617B">
                    <a:shade val="90000"/>
                  </a:srgbClr>
                </a:solidFill>
              </a:rPr>
              <a:pPr/>
              <a:t>11/18/2014</a:t>
            </a:fld>
            <a:endParaRPr lang="en-US" dirty="0">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dirty="0">
              <a:solidFill>
                <a:srgbClr val="04617B">
                  <a:shade val="90000"/>
                </a:srgbClr>
              </a:solidFill>
            </a:endParaRPr>
          </a:p>
        </p:txBody>
      </p:sp>
      <p:sp>
        <p:nvSpPr>
          <p:cNvPr id="5" name="Slide Number Placeholder 4"/>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3374250102"/>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22CA33-6062-411A-8D11-09F470929207}" type="datetime1">
              <a:rPr lang="en-US" smtClean="0">
                <a:solidFill>
                  <a:srgbClr val="04617B">
                    <a:shade val="90000"/>
                  </a:srgbClr>
                </a:solidFill>
              </a:rPr>
              <a:pPr/>
              <a:t>11/18/2014</a:t>
            </a:fld>
            <a:endParaRPr lang="en-US" dirty="0">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dirty="0">
              <a:solidFill>
                <a:srgbClr val="04617B">
                  <a:shade val="90000"/>
                </a:srgbClr>
              </a:solidFill>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1592277030"/>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265FAB4-A885-4250-98B9-8D59828725A5}" type="datetime1">
              <a:rPr lang="en-US" smtClean="0">
                <a:solidFill>
                  <a:srgbClr val="04617B">
                    <a:shade val="90000"/>
                  </a:srgbClr>
                </a:solidFill>
              </a:rPr>
              <a:pPr/>
              <a:t>11/18/2014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120077969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0E8AEF9A-3341-483B-B91D-260F612739AA}" type="datetimeFigureOut">
              <a:rPr lang="fa-IR">
                <a:solidFill>
                  <a:prstClr val="black"/>
                </a:solidFill>
              </a:rPr>
              <a:pPr>
                <a:defRPr/>
              </a:pPr>
              <a:t>1436/01/26</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81C370D6-DB05-4105-9C1B-862F38B5249E}"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366968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DA306A-DC0B-4D40-B7F3-2A1F0E69C681}" type="datetime1">
              <a:rPr lang="en-US" smtClean="0">
                <a:solidFill>
                  <a:srgbClr val="04617B">
                    <a:shade val="90000"/>
                  </a:srgbClr>
                </a:solidFill>
              </a:rPr>
              <a:pPr/>
              <a:t>11/18/2014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Tree>
    <p:extLst>
      <p:ext uri="{BB962C8B-B14F-4D97-AF65-F5344CB8AC3E}">
        <p14:creationId xmlns="" xmlns:p14="http://schemas.microsoft.com/office/powerpoint/2010/main" val="2221115786"/>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154773-8944-4FF0-9005-2554C88DE6D4}" type="datetime1">
              <a:rPr lang="en-US" smtClean="0">
                <a:solidFill>
                  <a:srgbClr val="04617B">
                    <a:shade val="90000"/>
                  </a:srgbClr>
                </a:solidFill>
              </a:rPr>
              <a:pPr/>
              <a:t>11/18/2014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407180756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A67DD7-8825-4CEF-917E-9ADA0C5F13C2}" type="datetime1">
              <a:rPr lang="en-US" smtClean="0">
                <a:solidFill>
                  <a:srgbClr val="04617B">
                    <a:shade val="90000"/>
                  </a:srgbClr>
                </a:solidFill>
              </a:rPr>
              <a:pPr/>
              <a:t>11/18/2014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 xmlns:p14="http://schemas.microsoft.com/office/powerpoint/2010/main" val="319907533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Picture with Caption">
    <p:spTree>
      <p:nvGrpSpPr>
        <p:cNvPr id="1" name=""/>
        <p:cNvGrpSpPr/>
        <p:nvPr/>
      </p:nvGrpSpPr>
      <p:grpSpPr>
        <a:xfrm>
          <a:off x="0" y="0"/>
          <a:ext cx="0" cy="0"/>
          <a:chOff x="0" y="0"/>
          <a:chExt cx="0" cy="0"/>
        </a:xfrm>
      </p:grpSpPr>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Date Placeholder 4"/>
          <p:cNvSpPr>
            <a:spLocks noGrp="1"/>
          </p:cNvSpPr>
          <p:nvPr>
            <p:ph type="dt" sz="half" idx="10"/>
          </p:nvPr>
        </p:nvSpPr>
        <p:spPr/>
        <p:txBody>
          <a:bodyPr/>
          <a:lstStyle/>
          <a:p>
            <a:fld id="{46AF839F-CEE8-4DC1-9CC8-08B9E90703AD}" type="datetime1">
              <a:rPr lang="en-US" smtClean="0">
                <a:solidFill>
                  <a:srgbClr val="04617B">
                    <a:shade val="90000"/>
                  </a:srgbClr>
                </a:solidFill>
              </a:rPr>
              <a:pPr/>
              <a:t>11/18/2014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3" name="Content Placeholder 4"/>
          <p:cNvSpPr>
            <a:spLocks noGrp="1"/>
          </p:cNvSpPr>
          <p:nvPr>
            <p:ph sz="quarter" idx="2"/>
          </p:nvPr>
        </p:nvSpPr>
        <p:spPr>
          <a:xfrm>
            <a:off x="395536" y="1124744"/>
            <a:ext cx="8288660" cy="4896544"/>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5" name="Title 14"/>
          <p:cNvSpPr>
            <a:spLocks noGrp="1"/>
          </p:cNvSpPr>
          <p:nvPr>
            <p:ph type="title"/>
          </p:nvPr>
        </p:nvSpPr>
        <p:spPr>
          <a:xfrm>
            <a:off x="467544" y="188640"/>
            <a:ext cx="8229600" cy="836712"/>
          </a:xfrm>
        </p:spPr>
        <p:txBody>
          <a:bodyPr/>
          <a:lstStyle/>
          <a:p>
            <a:r>
              <a:rPr lang="en-US" dirty="0" smtClean="0"/>
              <a:t>Click to edit Master title style</a:t>
            </a:r>
            <a:endParaRPr lang="fa-IR" dirty="0"/>
          </a:p>
        </p:txBody>
      </p:sp>
    </p:spTree>
    <p:extLst>
      <p:ext uri="{BB962C8B-B14F-4D97-AF65-F5344CB8AC3E}">
        <p14:creationId xmlns="" xmlns:p14="http://schemas.microsoft.com/office/powerpoint/2010/main" val="2252605184"/>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_Custom Layout">
    <p:bg>
      <p:bgPr>
        <a:blipFill dpi="0" rotWithShape="1">
          <a:blip r:embed="rId2" cstate="print">
            <a:alphaModFix amt="21000"/>
            <a:lum/>
          </a:blip>
          <a:srcRect/>
          <a:stretch>
            <a:fillRect t="-6000" b="-6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Click to edit Master title style</a:t>
            </a:r>
            <a:endParaRPr lang="fa-IR" dirty="0"/>
          </a:p>
        </p:txBody>
      </p:sp>
      <p:sp>
        <p:nvSpPr>
          <p:cNvPr id="7" name="Date Placeholder 6"/>
          <p:cNvSpPr>
            <a:spLocks noGrp="1"/>
          </p:cNvSpPr>
          <p:nvPr>
            <p:ph type="dt" sz="half" idx="10"/>
          </p:nvPr>
        </p:nvSpPr>
        <p:spPr/>
        <p:txBody>
          <a:bodyPr/>
          <a:lstStyle/>
          <a:p>
            <a:fld id="{3A1C087C-044C-47EE-9A2B-BE74D40A8385}" type="datetime1">
              <a:rPr lang="en-US" smtClean="0">
                <a:solidFill>
                  <a:srgbClr val="04617B">
                    <a:shade val="90000"/>
                  </a:srgbClr>
                </a:solidFill>
              </a:rPr>
              <a:pPr/>
              <a:t>11/18/2014</a:t>
            </a:fld>
            <a:endParaRPr lang="en-US" dirty="0">
              <a:solidFill>
                <a:srgbClr val="04617B">
                  <a:shade val="90000"/>
                </a:srgbClr>
              </a:solidFill>
            </a:endParaRPr>
          </a:p>
        </p:txBody>
      </p:sp>
      <p:sp>
        <p:nvSpPr>
          <p:cNvPr id="8" name="Slide Number Placeholder 7"/>
          <p:cNvSpPr>
            <a:spLocks noGrp="1"/>
          </p:cNvSpPr>
          <p:nvPr>
            <p:ph type="sldNum" sz="quarter" idx="11"/>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9" name="Footer Placeholder 8"/>
          <p:cNvSpPr>
            <a:spLocks noGrp="1"/>
          </p:cNvSpPr>
          <p:nvPr>
            <p:ph type="ftr" sz="quarter" idx="12"/>
          </p:nvPr>
        </p:nvSpPr>
        <p:spPr/>
        <p:txBody>
          <a:bodyPr/>
          <a:lstStyle/>
          <a:p>
            <a:endParaRPr lang="en-US" dirty="0">
              <a:solidFill>
                <a:srgbClr val="04617B">
                  <a:shade val="90000"/>
                </a:srgbClr>
              </a:solidFill>
            </a:endParaRPr>
          </a:p>
        </p:txBody>
      </p:sp>
    </p:spTree>
    <p:extLst>
      <p:ext uri="{BB962C8B-B14F-4D97-AF65-F5344CB8AC3E}">
        <p14:creationId xmlns="" xmlns:p14="http://schemas.microsoft.com/office/powerpoint/2010/main" val="2959479707"/>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EC0FC73-930D-4210-8303-67E41B37B28E}" type="datetimeFigureOut">
              <a:rPr lang="fa-IR" smtClean="0">
                <a:solidFill>
                  <a:srgbClr val="DBF5F9">
                    <a:shade val="90000"/>
                  </a:srgbClr>
                </a:solidFill>
              </a:rPr>
              <a:pPr/>
              <a:t>1436/01/26</a:t>
            </a:fld>
            <a:endParaRPr lang="fa-IR">
              <a:solidFill>
                <a:srgbClr val="DBF5F9">
                  <a:shade val="90000"/>
                </a:srgbClr>
              </a:solidFill>
            </a:endParaRPr>
          </a:p>
        </p:txBody>
      </p:sp>
      <p:sp>
        <p:nvSpPr>
          <p:cNvPr id="19" name="Footer Placeholder 18"/>
          <p:cNvSpPr>
            <a:spLocks noGrp="1"/>
          </p:cNvSpPr>
          <p:nvPr>
            <p:ph type="ftr" sz="quarter" idx="11"/>
          </p:nvPr>
        </p:nvSpPr>
        <p:spPr/>
        <p:txBody>
          <a:bodyPr/>
          <a:lstStyle/>
          <a:p>
            <a:endParaRPr lang="fa-IR">
              <a:solidFill>
                <a:srgbClr val="DBF5F9">
                  <a:shade val="90000"/>
                </a:srgbClr>
              </a:solidFill>
            </a:endParaRPr>
          </a:p>
        </p:txBody>
      </p:sp>
      <p:sp>
        <p:nvSpPr>
          <p:cNvPr id="27" name="Slide Number Placeholder 26"/>
          <p:cNvSpPr>
            <a:spLocks noGrp="1"/>
          </p:cNvSpPr>
          <p:nvPr>
            <p:ph type="sldNum" sz="quarter" idx="12"/>
          </p:nvPr>
        </p:nvSpPr>
        <p:spPr/>
        <p:txBody>
          <a:bodyPr/>
          <a:lstStyle/>
          <a:p>
            <a:fld id="{636CB102-4837-45B2-97E1-58FD7E9BA72C}"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 xmlns:p14="http://schemas.microsoft.com/office/powerpoint/2010/main" val="3733208871"/>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37369654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EC0FC73-930D-4210-8303-67E41B37B28E}" type="datetimeFigureOut">
              <a:rPr lang="fa-IR" smtClean="0">
                <a:solidFill>
                  <a:srgbClr val="DBF5F9">
                    <a:shade val="90000"/>
                  </a:srgbClr>
                </a:solidFill>
              </a:rPr>
              <a:pPr/>
              <a:t>1436/01/26</a:t>
            </a:fld>
            <a:endParaRPr lang="fa-IR">
              <a:solidFill>
                <a:srgbClr val="DBF5F9">
                  <a:shade val="90000"/>
                </a:srgbClr>
              </a:solidFill>
            </a:endParaRPr>
          </a:p>
        </p:txBody>
      </p:sp>
      <p:sp>
        <p:nvSpPr>
          <p:cNvPr id="5" name="Footer Placeholder 4"/>
          <p:cNvSpPr>
            <a:spLocks noGrp="1"/>
          </p:cNvSpPr>
          <p:nvPr>
            <p:ph type="ftr" sz="quarter" idx="11"/>
          </p:nvPr>
        </p:nvSpPr>
        <p:spPr/>
        <p:txBody>
          <a:bodyPr/>
          <a:lstStyle/>
          <a:p>
            <a:endParaRPr lang="fa-IR">
              <a:solidFill>
                <a:srgbClr val="DBF5F9">
                  <a:shade val="90000"/>
                </a:srgbClr>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 xmlns:p14="http://schemas.microsoft.com/office/powerpoint/2010/main" val="38565189"/>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16054717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8" name="Footer Placeholder 7"/>
          <p:cNvSpPr>
            <a:spLocks noGrp="1"/>
          </p:cNvSpPr>
          <p:nvPr>
            <p:ph type="ftr" sz="quarter" idx="11"/>
          </p:nvPr>
        </p:nvSpPr>
        <p:spPr/>
        <p:txBody>
          <a:bodyPr/>
          <a:lstStyle/>
          <a:p>
            <a:endParaRPr lang="fa-IR">
              <a:solidFill>
                <a:srgbClr val="04617B">
                  <a:shade val="90000"/>
                </a:srgbClr>
              </a:solidFill>
            </a:endParaRPr>
          </a:p>
        </p:txBody>
      </p:sp>
      <p:sp>
        <p:nvSpPr>
          <p:cNvPr id="9" name="Slide Number Placeholder 8"/>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2746145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46C3A9EF-61C5-4F2E-A3B4-46A3DA6D2F64}" type="datetimeFigureOut">
              <a:rPr lang="fa-IR">
                <a:solidFill>
                  <a:prstClr val="white"/>
                </a:solidFill>
              </a:rPr>
              <a:pPr>
                <a:defRPr/>
              </a:pPr>
              <a:t>1436/01/26</a:t>
            </a:fld>
            <a:endParaRPr lang="fa-IR">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76237117-3082-48D3-A09B-4B5F2950C1A8}" type="slidenum">
              <a:rPr lang="fa-IR">
                <a:solidFill>
                  <a:prstClr val="white"/>
                </a:solidFill>
              </a:rPr>
              <a:pPr>
                <a:defRPr/>
              </a:pPr>
              <a:t>‹#›</a:t>
            </a:fld>
            <a:endParaRPr lang="fa-IR">
              <a:solidFill>
                <a:prstClr val="white"/>
              </a:solidFill>
            </a:endParaRPr>
          </a:p>
        </p:txBody>
      </p:sp>
    </p:spTree>
    <p:extLst>
      <p:ext uri="{BB962C8B-B14F-4D97-AF65-F5344CB8AC3E}">
        <p14:creationId xmlns="" xmlns:p14="http://schemas.microsoft.com/office/powerpoint/2010/main" val="2098807728"/>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4" name="Footer Placeholder 3"/>
          <p:cNvSpPr>
            <a:spLocks noGrp="1"/>
          </p:cNvSpPr>
          <p:nvPr>
            <p:ph type="ftr" sz="quarter" idx="11"/>
          </p:nvPr>
        </p:nvSpPr>
        <p:spPr/>
        <p:txBody>
          <a:bodyPr/>
          <a:lstStyle/>
          <a:p>
            <a:endParaRPr lang="fa-IR">
              <a:solidFill>
                <a:srgbClr val="04617B">
                  <a:shade val="90000"/>
                </a:srgbClr>
              </a:solidFill>
            </a:endParaRPr>
          </a:p>
        </p:txBody>
      </p:sp>
      <p:sp>
        <p:nvSpPr>
          <p:cNvPr id="5" name="Slide Number Placeholder 4"/>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31795654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3" name="Footer Placeholder 2"/>
          <p:cNvSpPr>
            <a:spLocks noGrp="1"/>
          </p:cNvSpPr>
          <p:nvPr>
            <p:ph type="ftr" sz="quarter" idx="11"/>
          </p:nvPr>
        </p:nvSpPr>
        <p:spPr/>
        <p:txBody>
          <a:bodyPr/>
          <a:lstStyle/>
          <a:p>
            <a:endParaRPr lang="fa-IR">
              <a:solidFill>
                <a:srgbClr val="04617B">
                  <a:shade val="90000"/>
                </a:srgbClr>
              </a:solidFill>
            </a:endParaRPr>
          </a:p>
        </p:txBody>
      </p:sp>
      <p:sp>
        <p:nvSpPr>
          <p:cNvPr id="4" name="Slide Number Placeholder 3"/>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39289086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7647826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 xmlns:p14="http://schemas.microsoft.com/office/powerpoint/2010/main" val="12710391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14057185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C0FC73-930D-4210-8303-67E41B37B28E}" type="datetimeFigureOut">
              <a:rPr lang="fa-IR" smtClean="0">
                <a:solidFill>
                  <a:srgbClr val="04617B">
                    <a:shade val="90000"/>
                  </a:srgbClr>
                </a:solidFill>
              </a:rPr>
              <a:pPr/>
              <a:t>1436/01/26</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 xmlns:p14="http://schemas.microsoft.com/office/powerpoint/2010/main" val="15618398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1436/01/26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extLst>
      <p:ext uri="{BB962C8B-B14F-4D97-AF65-F5344CB8AC3E}">
        <p14:creationId xmlns="" xmlns:p14="http://schemas.microsoft.com/office/powerpoint/2010/main" val="28309207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23380581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664911791"/>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427947195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3FECEE89-DFB7-4C71-BB1F-F714C10C36A1}" type="datetimeFigureOut">
              <a:rPr lang="fa-IR">
                <a:solidFill>
                  <a:prstClr val="white"/>
                </a:solidFill>
              </a:rPr>
              <a:pPr>
                <a:defRPr/>
              </a:pPr>
              <a:t>1436/01/26</a:t>
            </a:fld>
            <a:endParaRPr lang="fa-IR">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F30674D8-9EC0-45F8-8069-0A2BA650B8D9}" type="slidenum">
              <a:rPr lang="fa-IR">
                <a:solidFill>
                  <a:prstClr val="white"/>
                </a:solidFill>
              </a:rPr>
              <a:pPr>
                <a:defRPr/>
              </a:pPr>
              <a:t>‹#›</a:t>
            </a:fld>
            <a:endParaRPr lang="fa-IR">
              <a:solidFill>
                <a:prstClr val="white"/>
              </a:solidFill>
            </a:endParaRPr>
          </a:p>
        </p:txBody>
      </p:sp>
    </p:spTree>
    <p:extLst>
      <p:ext uri="{BB962C8B-B14F-4D97-AF65-F5344CB8AC3E}">
        <p14:creationId xmlns="" xmlns:p14="http://schemas.microsoft.com/office/powerpoint/2010/main" val="1035195417"/>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897285435"/>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3597262047"/>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3241106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2512402537"/>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47289772"/>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25631142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41683732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1436/01/26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extLst>
      <p:ext uri="{BB962C8B-B14F-4D97-AF65-F5344CB8AC3E}">
        <p14:creationId xmlns="" xmlns:p14="http://schemas.microsoft.com/office/powerpoint/2010/main" val="17539583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41598925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1151842647"/>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6C5A0320-261F-4660-9281-B540F1A2F90A}" type="datetimeFigureOut">
              <a:rPr lang="fa-IR">
                <a:solidFill>
                  <a:prstClr val="black"/>
                </a:solidFill>
              </a:rPr>
              <a:pPr>
                <a:defRPr/>
              </a:pPr>
              <a:t>1436/01/26</a:t>
            </a:fld>
            <a:endParaRPr lang="fa-IR">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DABF7156-7E75-456D-B896-3E19650EC54A}"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197615336"/>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4112807439"/>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2244904488"/>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4222250405"/>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0502977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3047383410"/>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2786439462"/>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4734270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562717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1436/01/26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extLst>
      <p:ext uri="{BB962C8B-B14F-4D97-AF65-F5344CB8AC3E}">
        <p14:creationId xmlns="" xmlns:p14="http://schemas.microsoft.com/office/powerpoint/2010/main" val="1014055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2930507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A8D1F8EB-04B4-4F15-BDAB-B77500A26669}" type="datetimeFigureOut">
              <a:rPr lang="fa-IR">
                <a:solidFill>
                  <a:prstClr val="white"/>
                </a:solidFill>
              </a:rPr>
              <a:pPr>
                <a:defRPr/>
              </a:pPr>
              <a:t>1436/01/26</a:t>
            </a:fld>
            <a:endParaRPr lang="fa-IR">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40361BFA-6B42-408B-9862-71130EB8DE4A}" type="slidenum">
              <a:rPr lang="fa-IR">
                <a:solidFill>
                  <a:prstClr val="white"/>
                </a:solidFill>
              </a:rPr>
              <a:pPr>
                <a:defRPr/>
              </a:pPr>
              <a:t>‹#›</a:t>
            </a:fld>
            <a:endParaRPr lang="fa-IR">
              <a:solidFill>
                <a:prstClr val="white"/>
              </a:solidFill>
            </a:endParaRPr>
          </a:p>
        </p:txBody>
      </p:sp>
    </p:spTree>
    <p:extLst>
      <p:ext uri="{BB962C8B-B14F-4D97-AF65-F5344CB8AC3E}">
        <p14:creationId xmlns="" xmlns:p14="http://schemas.microsoft.com/office/powerpoint/2010/main" val="377992740"/>
      </p:ext>
    </p:extLst>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2476612842"/>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4004127047"/>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4226418884"/>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1393425951"/>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8069462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3323723626"/>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1458106670"/>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9897807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2845295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1436/01/26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extLst>
      <p:ext uri="{BB962C8B-B14F-4D97-AF65-F5344CB8AC3E}">
        <p14:creationId xmlns="" xmlns:p14="http://schemas.microsoft.com/office/powerpoint/2010/main" val="2207805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651EE279-1CAB-4911-ACC7-0F279257B6E8}" type="datetimeFigureOut">
              <a:rPr lang="fa-IR">
                <a:solidFill>
                  <a:prstClr val="black"/>
                </a:solidFill>
              </a:rPr>
              <a:pPr>
                <a:defRPr/>
              </a:pPr>
              <a:t>1436/01/26</a:t>
            </a:fld>
            <a:endParaRPr lang="fa-IR">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0C3AA340-3459-44B3-88D6-D3DB4853FDE3}"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2482081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19566749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4161543818"/>
      </p:ext>
    </p:extLst>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500121229"/>
      </p:ext>
    </p:extLst>
  </p:cSld>
  <p:clrMapOvr>
    <a:overrideClrMapping bg1="dk1" tx1="lt1" bg2="dk2" tx2="lt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672201797"/>
      </p:ext>
    </p:extLst>
  </p:cSld>
  <p:clrMapOvr>
    <a:overrideClrMapping bg1="lt1" tx1="dk1" bg2="lt2" tx2="dk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1360936500"/>
      </p:ext>
    </p:extLst>
  </p:cSld>
  <p:clrMapOvr>
    <a:overrideClrMapping bg1="dk1" tx1="lt1" bg2="dk2" tx2="lt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21146517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384891150"/>
      </p:ext>
    </p:extLst>
  </p:cSld>
  <p:clrMapOvr>
    <a:overrideClrMapping bg1="lt1" tx1="dk1" bg2="lt2" tx2="dk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1186301066"/>
      </p:ext>
    </p:extLst>
  </p:cSld>
  <p:clrMapOvr>
    <a:overrideClrMapping bg1="dk1" tx1="lt1" bg2="dk2" tx2="lt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8667041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61780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2DE700B1-01C3-4DFB-AF26-576FDFC06DEB}" type="datetimeFigureOut">
              <a:rPr lang="fa-IR">
                <a:solidFill>
                  <a:prstClr val="black"/>
                </a:solidFill>
              </a:rPr>
              <a:pPr>
                <a:defRPr/>
              </a:pPr>
              <a:t>1436/01/26</a:t>
            </a:fld>
            <a:endParaRPr lang="fa-IR">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AF6FC2D5-0F99-4BDA-A8AC-3BA95CDB10F8}"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350580559"/>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1436/01/26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extLst>
      <p:ext uri="{BB962C8B-B14F-4D97-AF65-F5344CB8AC3E}">
        <p14:creationId xmlns="" xmlns:p14="http://schemas.microsoft.com/office/powerpoint/2010/main" val="5606792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14838436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1853777309"/>
      </p:ext>
    </p:extLst>
  </p:cSld>
  <p:clrMapOvr>
    <a:overrideClrMapping bg1="dk1" tx1="lt1" bg2="dk2" tx2="lt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2402892994"/>
      </p:ext>
    </p:extLst>
  </p:cSld>
  <p:clrMapOvr>
    <a:overrideClrMapping bg1="dk1" tx1="lt1" bg2="dk2" tx2="lt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553322384"/>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 xmlns:p14="http://schemas.microsoft.com/office/powerpoint/2010/main" val="266793619"/>
      </p:ext>
    </p:extLst>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7989129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1703119461"/>
      </p:ext>
    </p:extLst>
  </p:cSld>
  <p:clrMapOvr>
    <a:overrideClrMapping bg1="lt1" tx1="dk1" bg2="lt2" tx2="dk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solidFill>
                  <a:prstClr val="white"/>
                </a:solidFill>
              </a:rPr>
              <a:pPr/>
              <a:t>1436/01/26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 xmlns:p14="http://schemas.microsoft.com/office/powerpoint/2010/main" val="261350651"/>
      </p:ext>
    </p:extLst>
  </p:cSld>
  <p:clrMapOvr>
    <a:overrideClrMapping bg1="dk1" tx1="lt1" bg2="dk2" tx2="lt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864376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A31A7822-CE03-434E-8EC8-58ABE008E357}" type="datetimeFigureOut">
              <a:rPr lang="fa-IR">
                <a:solidFill>
                  <a:prstClr val="white"/>
                </a:solidFill>
              </a:rPr>
              <a:pPr>
                <a:defRPr/>
              </a:pPr>
              <a:t>1436/01/26</a:t>
            </a:fld>
            <a:endParaRPr lang="fa-IR">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5AF2C864-272D-4FD0-8803-03BDEA219DE4}" type="slidenum">
              <a:rPr lang="fa-IR">
                <a:solidFill>
                  <a:prstClr val="white"/>
                </a:solidFill>
              </a:rPr>
              <a:pPr>
                <a:defRPr/>
              </a:pPr>
              <a:t>‹#›</a:t>
            </a:fld>
            <a:endParaRPr lang="fa-IR">
              <a:solidFill>
                <a:prstClr val="white"/>
              </a:solidFill>
            </a:endParaRPr>
          </a:p>
        </p:txBody>
      </p:sp>
    </p:spTree>
    <p:extLst>
      <p:ext uri="{BB962C8B-B14F-4D97-AF65-F5344CB8AC3E}">
        <p14:creationId xmlns="" xmlns:p14="http://schemas.microsoft.com/office/powerpoint/2010/main" val="2222459411"/>
      </p:ext>
    </p:extLst>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solidFill>
                  <a:prstClr val="black"/>
                </a:solidFill>
              </a:rPr>
              <a:pPr/>
              <a:t>1436/01/26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 xmlns:p14="http://schemas.microsoft.com/office/powerpoint/2010/main" val="49440399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18671253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5252168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175335714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35968276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253213697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10769229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44462772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205924348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F334E8-AD05-4106-9166-9131C31D47FB}" type="datetimeFigureOut">
              <a:rPr lang="fa-IR" smtClean="0">
                <a:solidFill>
                  <a:prstClr val="black">
                    <a:tint val="75000"/>
                  </a:prstClr>
                </a:solidFill>
              </a:rPr>
              <a:pPr/>
              <a:t>1436/01/26</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DAA7D5E4-1B41-4AC9-9730-10F0F4A83DE1}"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 xmlns:p14="http://schemas.microsoft.com/office/powerpoint/2010/main" val="1055035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jpe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1.jpe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jpe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jpe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4105"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32B5FF4F-E158-4138-AF5C-8FFCEB88C6D8}" type="datetimeFigureOut">
              <a:rPr lang="fa-IR">
                <a:solidFill>
                  <a:prstClr val="black"/>
                </a:solidFill>
              </a:rPr>
              <a:pPr>
                <a:defRPr/>
              </a:pPr>
              <a:t>1436/01/26</a:t>
            </a:fld>
            <a:endParaRPr lang="fa-IR">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mn-cs"/>
              </a:defRPr>
            </a:lvl1pPr>
            <a:extLst/>
          </a:lstStyle>
          <a:p>
            <a:pPr>
              <a:defRPr/>
            </a:pPr>
            <a:fld id="{D12B1C39-18E8-421A-B09E-496D6DF6E4D6}" type="slidenum">
              <a:rPr lang="fa-IR">
                <a:solidFill>
                  <a:prstClr val="black"/>
                </a:solidFill>
              </a:rPr>
              <a:pPr>
                <a:defRPr/>
              </a:pPr>
              <a:t>‹#›</a:t>
            </a:fld>
            <a:endParaRPr lang="fa-IR">
              <a:solidFill>
                <a:prstClr val="black"/>
              </a:solidFill>
            </a:endParaRPr>
          </a:p>
        </p:txBody>
      </p:sp>
    </p:spTree>
    <p:extLst>
      <p:ext uri="{BB962C8B-B14F-4D97-AF65-F5344CB8AC3E}">
        <p14:creationId xmlns="" xmlns:p14="http://schemas.microsoft.com/office/powerpoint/2010/main" val="341342239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cs typeface="Arial" charset="0"/>
        </a:defRPr>
      </a:lvl2pPr>
      <a:lvl3pPr algn="l" rtl="1" eaLnBrk="0" fontAlgn="base" hangingPunct="0">
        <a:spcBef>
          <a:spcPct val="0"/>
        </a:spcBef>
        <a:spcAft>
          <a:spcPct val="0"/>
        </a:spcAft>
        <a:defRPr sz="4100" b="1">
          <a:solidFill>
            <a:schemeClr val="tx2"/>
          </a:solidFill>
          <a:latin typeface="Lucida Sans Unicode" pitchFamily="34" charset="0"/>
          <a:cs typeface="Arial" charset="0"/>
        </a:defRPr>
      </a:lvl3pPr>
      <a:lvl4pPr algn="l" rtl="1" eaLnBrk="0" fontAlgn="base" hangingPunct="0">
        <a:spcBef>
          <a:spcPct val="0"/>
        </a:spcBef>
        <a:spcAft>
          <a:spcPct val="0"/>
        </a:spcAft>
        <a:defRPr sz="4100" b="1">
          <a:solidFill>
            <a:schemeClr val="tx2"/>
          </a:solidFill>
          <a:latin typeface="Lucida Sans Unicode" pitchFamily="34" charset="0"/>
          <a:cs typeface="Arial" charset="0"/>
        </a:defRPr>
      </a:lvl4pPr>
      <a:lvl5pPr algn="l" rtl="1" eaLnBrk="0" fontAlgn="base" hangingPunct="0">
        <a:spcBef>
          <a:spcPct val="0"/>
        </a:spcBef>
        <a:spcAft>
          <a:spcPct val="0"/>
        </a:spcAft>
        <a:defRPr sz="4100" b="1">
          <a:solidFill>
            <a:schemeClr val="tx2"/>
          </a:solidFill>
          <a:latin typeface="Lucida Sans Unicode" pitchFamily="34" charset="0"/>
          <a:cs typeface="Arial" charset="0"/>
        </a:defRPr>
      </a:lvl5pPr>
      <a:lvl6pPr marL="457200" algn="l" rtl="1" fontAlgn="base">
        <a:spcBef>
          <a:spcPct val="0"/>
        </a:spcBef>
        <a:spcAft>
          <a:spcPct val="0"/>
        </a:spcAft>
        <a:defRPr sz="4100" b="1">
          <a:solidFill>
            <a:schemeClr val="tx2"/>
          </a:solidFill>
          <a:latin typeface="Lucida Sans Unicode" pitchFamily="34" charset="0"/>
          <a:cs typeface="Arial" charset="0"/>
        </a:defRPr>
      </a:lvl6pPr>
      <a:lvl7pPr marL="914400" algn="l" rtl="1" fontAlgn="base">
        <a:spcBef>
          <a:spcPct val="0"/>
        </a:spcBef>
        <a:spcAft>
          <a:spcPct val="0"/>
        </a:spcAft>
        <a:defRPr sz="4100" b="1">
          <a:solidFill>
            <a:schemeClr val="tx2"/>
          </a:solidFill>
          <a:latin typeface="Lucida Sans Unicode" pitchFamily="34" charset="0"/>
          <a:cs typeface="Arial" charset="0"/>
        </a:defRPr>
      </a:lvl7pPr>
      <a:lvl8pPr marL="1371600" algn="l" rtl="1" fontAlgn="base">
        <a:spcBef>
          <a:spcPct val="0"/>
        </a:spcBef>
        <a:spcAft>
          <a:spcPct val="0"/>
        </a:spcAft>
        <a:defRPr sz="4100" b="1">
          <a:solidFill>
            <a:schemeClr val="tx2"/>
          </a:solidFill>
          <a:latin typeface="Lucida Sans Unicode" pitchFamily="34" charset="0"/>
          <a:cs typeface="Arial" charset="0"/>
        </a:defRPr>
      </a:lvl8pPr>
      <a:lvl9pPr marL="1828800" algn="l" rtl="1" fontAlgn="base">
        <a:spcBef>
          <a:spcPct val="0"/>
        </a:spcBef>
        <a:spcAft>
          <a:spcPct val="0"/>
        </a:spcAft>
        <a:defRPr sz="4100" b="1">
          <a:solidFill>
            <a:schemeClr val="tx2"/>
          </a:solidFill>
          <a:latin typeface="Lucida Sans Unicode" pitchFamily="34" charset="0"/>
          <a:cs typeface="Arial"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031BB2EF-9611-4999-B40E-9B84A259359B}" type="datetimeFigureOut">
              <a:rPr lang="fa-IR" smtClean="0">
                <a:solidFill>
                  <a:prstClr val="black"/>
                </a:solidFill>
              </a:rPr>
              <a:pPr rtl="1"/>
              <a:t>1436/01/26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4D4688-2BF7-4762-A673-F3F24DEE2C63}" type="slidenum">
              <a:rPr lang="fa-IR" smtClean="0">
                <a:solidFill>
                  <a:prstClr val="black"/>
                </a:solidFill>
              </a:rPr>
              <a:pPr rtl="1"/>
              <a:t>‹#›</a:t>
            </a:fld>
            <a:endParaRPr lang="fa-IR">
              <a:solidFill>
                <a:prstClr val="black"/>
              </a:solidFill>
            </a:endParaRPr>
          </a:p>
        </p:txBody>
      </p:sp>
    </p:spTree>
    <p:extLst>
      <p:ext uri="{BB962C8B-B14F-4D97-AF65-F5344CB8AC3E}">
        <p14:creationId xmlns="" xmlns:p14="http://schemas.microsoft.com/office/powerpoint/2010/main" val="2142244599"/>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CA0280-9292-40DE-9BD6-D4FFF6055614}" type="datetime1">
              <a:rPr lang="en-US" smtClean="0">
                <a:solidFill>
                  <a:srgbClr val="04617B">
                    <a:shade val="90000"/>
                  </a:srgbClr>
                </a:solidFill>
              </a:rPr>
              <a:pPr/>
              <a:t>11/18/2014</a:t>
            </a:fld>
            <a:endParaRPr lang="en-US" dirty="0">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grpSp>
    </p:spTree>
    <p:extLst>
      <p:ext uri="{BB962C8B-B14F-4D97-AF65-F5344CB8AC3E}">
        <p14:creationId xmlns="" xmlns:p14="http://schemas.microsoft.com/office/powerpoint/2010/main" val="173613232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transition/>
  <p:timing>
    <p:tnLst>
      <p:par>
        <p:cTn id="1" dur="indefinite" restart="never" nodeType="tmRoot"/>
      </p:par>
    </p:tnLst>
  </p:timing>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fld id="{8EC0FC73-930D-4210-8303-67E41B37B28E}" type="datetimeFigureOut">
              <a:rPr lang="fa-IR" smtClean="0">
                <a:solidFill>
                  <a:srgbClr val="04617B">
                    <a:shade val="90000"/>
                  </a:srgbClr>
                </a:solidFill>
              </a:rPr>
              <a:pPr rtl="1"/>
              <a:t>1436/01/26</a:t>
            </a:fld>
            <a:endParaRPr lang="fa-IR">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endParaRPr lang="fa-IR">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1"/>
            <a:fld id="{636CB102-4837-45B2-97E1-58FD7E9BA72C}" type="slidenum">
              <a:rPr lang="fa-IR" smtClean="0">
                <a:solidFill>
                  <a:srgbClr val="04617B">
                    <a:shade val="90000"/>
                  </a:srgbClr>
                </a:solidFill>
              </a:rPr>
              <a:pPr rtl="1"/>
              <a:t>‹#›</a:t>
            </a:fld>
            <a:endParaRPr lang="fa-IR">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grpSp>
    </p:spTree>
    <p:extLst>
      <p:ext uri="{BB962C8B-B14F-4D97-AF65-F5344CB8AC3E}">
        <p14:creationId xmlns="" xmlns:p14="http://schemas.microsoft.com/office/powerpoint/2010/main" val="3396247468"/>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031BB2EF-9611-4999-B40E-9B84A259359B}" type="datetimeFigureOut">
              <a:rPr lang="fa-IR" smtClean="0">
                <a:solidFill>
                  <a:prstClr val="black"/>
                </a:solidFill>
              </a:rPr>
              <a:pPr rtl="1"/>
              <a:t>1436/01/26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4D4688-2BF7-4762-A673-F3F24DEE2C63}" type="slidenum">
              <a:rPr lang="fa-IR" smtClean="0">
                <a:solidFill>
                  <a:prstClr val="black"/>
                </a:solidFill>
              </a:rPr>
              <a:pPr rtl="1"/>
              <a:t>‹#›</a:t>
            </a:fld>
            <a:endParaRPr lang="fa-IR">
              <a:solidFill>
                <a:prstClr val="black"/>
              </a:solidFill>
            </a:endParaRPr>
          </a:p>
        </p:txBody>
      </p:sp>
    </p:spTree>
    <p:extLst>
      <p:ext uri="{BB962C8B-B14F-4D97-AF65-F5344CB8AC3E}">
        <p14:creationId xmlns="" xmlns:p14="http://schemas.microsoft.com/office/powerpoint/2010/main" val="208457168"/>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031BB2EF-9611-4999-B40E-9B84A259359B}" type="datetimeFigureOut">
              <a:rPr lang="fa-IR" smtClean="0">
                <a:solidFill>
                  <a:prstClr val="black"/>
                </a:solidFill>
              </a:rPr>
              <a:pPr rtl="1"/>
              <a:t>1436/01/26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4D4688-2BF7-4762-A673-F3F24DEE2C63}" type="slidenum">
              <a:rPr lang="fa-IR" smtClean="0">
                <a:solidFill>
                  <a:prstClr val="black"/>
                </a:solidFill>
              </a:rPr>
              <a:pPr rtl="1"/>
              <a:t>‹#›</a:t>
            </a:fld>
            <a:endParaRPr lang="fa-IR">
              <a:solidFill>
                <a:prstClr val="black"/>
              </a:solidFill>
            </a:endParaRPr>
          </a:p>
        </p:txBody>
      </p:sp>
    </p:spTree>
    <p:extLst>
      <p:ext uri="{BB962C8B-B14F-4D97-AF65-F5344CB8AC3E}">
        <p14:creationId xmlns="" xmlns:p14="http://schemas.microsoft.com/office/powerpoint/2010/main" val="219390938"/>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031BB2EF-9611-4999-B40E-9B84A259359B}" type="datetimeFigureOut">
              <a:rPr lang="fa-IR" smtClean="0">
                <a:solidFill>
                  <a:prstClr val="black"/>
                </a:solidFill>
              </a:rPr>
              <a:pPr rtl="1"/>
              <a:t>1436/01/26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4D4688-2BF7-4762-A673-F3F24DEE2C63}" type="slidenum">
              <a:rPr lang="fa-IR" smtClean="0">
                <a:solidFill>
                  <a:prstClr val="black"/>
                </a:solidFill>
              </a:rPr>
              <a:pPr rtl="1"/>
              <a:t>‹#›</a:t>
            </a:fld>
            <a:endParaRPr lang="fa-IR">
              <a:solidFill>
                <a:prstClr val="black"/>
              </a:solidFill>
            </a:endParaRPr>
          </a:p>
        </p:txBody>
      </p:sp>
    </p:spTree>
    <p:extLst>
      <p:ext uri="{BB962C8B-B14F-4D97-AF65-F5344CB8AC3E}">
        <p14:creationId xmlns="" xmlns:p14="http://schemas.microsoft.com/office/powerpoint/2010/main" val="3651039962"/>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031BB2EF-9611-4999-B40E-9B84A259359B}" type="datetimeFigureOut">
              <a:rPr lang="fa-IR" smtClean="0">
                <a:solidFill>
                  <a:prstClr val="black"/>
                </a:solidFill>
              </a:rPr>
              <a:pPr rtl="1"/>
              <a:t>1436/01/26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4D4688-2BF7-4762-A673-F3F24DEE2C63}" type="slidenum">
              <a:rPr lang="fa-IR" smtClean="0">
                <a:solidFill>
                  <a:prstClr val="black"/>
                </a:solidFill>
              </a:rPr>
              <a:pPr rtl="1"/>
              <a:t>‹#›</a:t>
            </a:fld>
            <a:endParaRPr lang="fa-IR">
              <a:solidFill>
                <a:prstClr val="black"/>
              </a:solidFill>
            </a:endParaRPr>
          </a:p>
        </p:txBody>
      </p:sp>
    </p:spTree>
    <p:extLst>
      <p:ext uri="{BB962C8B-B14F-4D97-AF65-F5344CB8AC3E}">
        <p14:creationId xmlns="" xmlns:p14="http://schemas.microsoft.com/office/powerpoint/2010/main" val="3941662899"/>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031BB2EF-9611-4999-B40E-9B84A259359B}" type="datetimeFigureOut">
              <a:rPr lang="fa-IR" smtClean="0">
                <a:solidFill>
                  <a:prstClr val="black"/>
                </a:solidFill>
              </a:rPr>
              <a:pPr rtl="1"/>
              <a:t>1436/01/26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4D4688-2BF7-4762-A673-F3F24DEE2C63}" type="slidenum">
              <a:rPr lang="fa-IR" smtClean="0">
                <a:solidFill>
                  <a:prstClr val="black"/>
                </a:solidFill>
              </a:rPr>
              <a:pPr rtl="1"/>
              <a:t>‹#›</a:t>
            </a:fld>
            <a:endParaRPr lang="fa-IR">
              <a:solidFill>
                <a:prstClr val="black"/>
              </a:solidFill>
            </a:endParaRPr>
          </a:p>
        </p:txBody>
      </p:sp>
    </p:spTree>
    <p:extLst>
      <p:ext uri="{BB962C8B-B14F-4D97-AF65-F5344CB8AC3E}">
        <p14:creationId xmlns="" xmlns:p14="http://schemas.microsoft.com/office/powerpoint/2010/main" val="472521688"/>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5FF334E8-AD05-4106-9166-9131C31D47FB}" type="datetimeFigureOut">
              <a:rPr lang="fa-IR" smtClean="0">
                <a:solidFill>
                  <a:prstClr val="black">
                    <a:tint val="75000"/>
                  </a:prstClr>
                </a:solidFill>
              </a:rPr>
              <a:pPr rtl="1"/>
              <a:t>1436/01/26</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DAA7D5E4-1B41-4AC9-9730-10F0F4A83DE1}"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 xmlns:p14="http://schemas.microsoft.com/office/powerpoint/2010/main" val="2128115000"/>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microsoft.com/office/2007/relationships/media" Target="../media/media1.wmv"/><Relationship Id="rId2" Type="http://schemas.openxmlformats.org/officeDocument/2006/relationships/slideLayout" Target="../slideLayouts/slideLayout26.xml"/><Relationship Id="rId1" Type="http://schemas.openxmlformats.org/officeDocument/2006/relationships/video" Target="../media/media1.wmv"/><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0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file:///\\filesvr\TempFile\&#1581;&#1602;%20&#1588;&#1606;&#1575;&#1587;\&#1580;&#1583;&#1608;&#1604;%20&#1578;&#1594;&#1740;&#1740;&#1585;&#1575;&#1578;%20&#1576;&#1575;&#1585;&#1608;&#1585;&#1740;%20&#1606;&#1607;&#1575;&#1740;&#1740;%20&#1575;&#1604;&#1601;.docx!OLE_LINK1" TargetMode="External"/><Relationship Id="rId2" Type="http://schemas.openxmlformats.org/officeDocument/2006/relationships/slideLayout" Target="../slideLayouts/slideLayout94.xml"/><Relationship Id="rId1" Type="http://schemas.openxmlformats.org/officeDocument/2006/relationships/vmlDrawing" Target="../drawings/vmlDrawing1.v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esa.un.org/unpd/wpp/index.ht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0.xml.rels><?xml version="1.0" encoding="UTF-8" standalone="yes"?>
<Relationships xmlns="http://schemas.openxmlformats.org/package/2006/relationships"><Relationship Id="rId3" Type="http://schemas.openxmlformats.org/officeDocument/2006/relationships/oleObject" Target="???"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13.xml"/><Relationship Id="rId1" Type="http://schemas.openxmlformats.org/officeDocument/2006/relationships/video" Target="../media/media2.wmv"/><Relationship Id="rId5" Type="http://schemas.openxmlformats.org/officeDocument/2006/relationships/image" Target="../media/image23.png"/><Relationship Id="rId4" Type="http://schemas.microsoft.com/office/2007/relationships/media" Target="../media/media2.wmv"/></Relationships>
</file>

<file path=ppt/slides/_rels/slide4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2" Type="http://schemas.openxmlformats.org/officeDocument/2006/relationships/hyperlink" Target="http://esa.un.org/unpd/ppp/Figures-Output/Population/PPP_Total-Population.htm" TargetMode="Externa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BEBA8EAE-BF5A-486C-A8C5-ECC9F3942E4B}">
                <a14:imgProps xmlns="" xmlns:a14="http://schemas.microsoft.com/office/drawing/2010/main">
                  <a14:imgLayer r:embed="rId3">
                    <a14:imgEffect>
                      <a14:backgroundRemoval t="3311" b="100000" l="0" r="100000">
                        <a14:foregroundMark x1="84851" y1="16723" x2="84851" y2="16723"/>
                        <a14:foregroundMark x1="77756" y1="7725" x2="77756" y2="7725"/>
                        <a14:foregroundMark x1="60594" y1="3311" x2="60594" y2="3311"/>
                        <a14:foregroundMark x1="53500" y1="8659" x2="53500" y2="8659"/>
                        <a14:foregroundMark x1="91179" y1="58744" x2="91179" y2="58744"/>
                        <a14:foregroundMark x1="89070" y1="63752" x2="89070" y2="63752"/>
                        <a14:foregroundMark x1="97507" y1="81749" x2="97507" y2="81749"/>
                        <a14:foregroundMark x1="92234" y1="78947" x2="92234" y2="78947"/>
                        <a14:foregroundMark x1="88015" y1="83616" x2="88015" y2="83616"/>
                        <a14:foregroundMark x1="95014" y1="85484" x2="95014" y2="85484"/>
                        <a14:foregroundMark x1="73921" y1="88285" x2="73921" y2="88285"/>
                        <a14:foregroundMark x1="73538" y1="92360" x2="73538" y2="92360"/>
                        <a14:foregroundMark x1="29243" y1="45331" x2="29243" y2="45331"/>
                        <a14:foregroundMark x1="12368" y1="51273" x2="12368" y2="51273"/>
                        <a14:foregroundMark x1="21477" y1="59338" x2="21477" y2="59338"/>
                        <a14:foregroundMark x1="8533" y1="65280" x2="8533" y2="65280"/>
                        <a14:foregroundMark x1="70757" y1="49745" x2="70757" y2="49745"/>
                        <a14:foregroundMark x1="42570" y1="54075" x2="42570" y2="54075"/>
                        <a14:foregroundMark x1="36242" y1="66553" x2="36242" y2="66553"/>
                        <a14:foregroundMark x1="49281" y1="79881" x2="49281" y2="79881"/>
                        <a14:foregroundMark x1="76414" y1="38795" x2="76414" y2="38795"/>
                        <a14:foregroundMark x1="78811" y1="50934" x2="78811" y2="50934"/>
                        <a14:foregroundMark x1="66922" y1="37861" x2="66922" y2="37861"/>
                        <a14:foregroundMark x1="81687" y1="70883" x2="81687" y2="70883"/>
                        <a14:foregroundMark x1="10642" y1="57810" x2="10642" y2="57810"/>
                        <a14:foregroundMark x1="38734" y1="41002" x2="38734" y2="41002"/>
                        <a14:foregroundMark x1="55992" y1="58404" x2="55992" y2="58404"/>
                        <a14:foregroundMark x1="35187" y1="79626" x2="35187" y2="79626"/>
                        <a14:foregroundMark x1="14861" y1="87097" x2="14861" y2="87097"/>
                        <a14:backgroundMark x1="38063" y1="17997" x2="38063" y2="17997"/>
                        <a14:backgroundMark x1="40844" y1="18251" x2="40844" y2="18251"/>
                        <a14:backgroundMark x1="31352" y1="44397" x2="31352" y2="44397"/>
                        <a14:backgroundMark x1="21189" y1="79626" x2="21189" y2="79626"/>
                        <a14:backgroundMark x1="71812" y1="72750" x2="71812" y2="72750"/>
                        <a14:backgroundMark x1="87248" y1="85484" x2="87248" y2="85484"/>
                        <a14:backgroundMark x1="61266" y1="8659" x2="61266" y2="8659"/>
                        <a14:backgroundMark x1="41898" y1="86418" x2="41898" y2="86418"/>
                        <a14:backgroundMark x1="67210" y1="61205" x2="67210" y2="61205"/>
                        <a14:backgroundMark x1="9204" y1="67487" x2="9204" y2="67487"/>
                      </a14:backgroundRemoval>
                    </a14:imgEffect>
                    <a14:imgEffect>
                      <a14:sharpenSoften amount="50000"/>
                    </a14:imgEffect>
                  </a14:imgLayer>
                </a14:imgProps>
              </a:ext>
              <a:ext uri="{28A0092B-C50C-407E-A947-70E740481C1C}">
                <a14:useLocalDpi xmlns="" xmlns:a14="http://schemas.microsoft.com/office/drawing/2010/main" val="0"/>
              </a:ext>
            </a:extLst>
          </a:blip>
          <a:stretch>
            <a:fillRect/>
          </a:stretch>
        </p:blipFill>
        <p:spPr>
          <a:xfrm>
            <a:off x="2123728" y="1197127"/>
            <a:ext cx="4333461" cy="489616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perspectiveHeroicExtremeLeftFacing"/>
            <a:lightRig rig="threePt" dir="t">
              <a:rot lat="0" lon="0" rev="2700000"/>
            </a:lightRig>
          </a:scene3d>
          <a:sp3d>
            <a:bevelT h="38100"/>
            <a:contourClr>
              <a:srgbClr val="C0C0C0"/>
            </a:contourClr>
          </a:sp3d>
        </p:spPr>
      </p:pic>
    </p:spTree>
    <p:extLst>
      <p:ext uri="{BB962C8B-B14F-4D97-AF65-F5344CB8AC3E}">
        <p14:creationId xmlns="" xmlns:p14="http://schemas.microsoft.com/office/powerpoint/2010/main" val="1501963345"/>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AAMahzoon\Documents\New folder\Iran Probabilistic Projection.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450" y="203200"/>
            <a:ext cx="8545513" cy="6450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6437271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4213" y="-4059238"/>
            <a:ext cx="7546975" cy="1068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1259632" y="6372036"/>
            <a:ext cx="6480720" cy="369332"/>
          </a:xfrm>
          <a:prstGeom prst="rect">
            <a:avLst/>
          </a:prstGeom>
          <a:noFill/>
        </p:spPr>
        <p:txBody>
          <a:bodyPr wrap="square" rtlCol="1">
            <a:spAutoFit/>
          </a:bodyPr>
          <a:lstStyle/>
          <a:p>
            <a:pPr algn="r" rtl="1"/>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extLst>
      <p:ext uri="{BB962C8B-B14F-4D97-AF65-F5344CB8AC3E}">
        <p14:creationId xmlns:p14="http://schemas.microsoft.com/office/powerpoint/2010/main" xmlns="" val="92479484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fa-IR" dirty="0" smtClean="0">
                <a:cs typeface="B Nazanin" pitchFamily="2" charset="-78"/>
              </a:rPr>
              <a:t>با فرض </a:t>
            </a:r>
            <a:r>
              <a:rPr lang="fa-IR" dirty="0" err="1" smtClean="0">
                <a:cs typeface="B Nazanin" pitchFamily="2" charset="-78"/>
              </a:rPr>
              <a:t>خوش‌بینانه</a:t>
            </a:r>
            <a:r>
              <a:rPr lang="fa-IR" dirty="0" smtClean="0">
                <a:cs typeface="B Nazanin" pitchFamily="2" charset="-78"/>
              </a:rPr>
              <a:t> ثبات روند کنونی زاد و ولد و بعد خانوار (یعنی در صورت عدم کاهش بیشتر در نرخ باروری و </a:t>
            </a:r>
            <a:r>
              <a:rPr lang="fa-IR" dirty="0" err="1" smtClean="0">
                <a:cs typeface="B Nazanin" pitchFamily="2" charset="-78"/>
              </a:rPr>
              <a:t>بُعد</a:t>
            </a:r>
            <a:r>
              <a:rPr lang="fa-IR" dirty="0" smtClean="0">
                <a:cs typeface="B Nazanin" pitchFamily="2" charset="-78"/>
              </a:rPr>
              <a:t> خانوار در کشور):</a:t>
            </a:r>
          </a:p>
          <a:p>
            <a:pPr lvl="1" algn="just">
              <a:lnSpc>
                <a:spcPct val="150000"/>
              </a:lnSpc>
            </a:pPr>
            <a:r>
              <a:rPr lang="fa-IR" dirty="0" smtClean="0">
                <a:cs typeface="B Nazanin" pitchFamily="2" charset="-78"/>
              </a:rPr>
              <a:t>جمعیت در </a:t>
            </a:r>
            <a:r>
              <a:rPr lang="fa-IR" dirty="0" smtClean="0">
                <a:solidFill>
                  <a:srgbClr val="C00000"/>
                </a:solidFill>
                <a:cs typeface="B Nazanin" pitchFamily="2" charset="-78"/>
              </a:rPr>
              <a:t>سال 1420</a:t>
            </a:r>
            <a:r>
              <a:rPr lang="fa-IR" dirty="0" smtClean="0">
                <a:cs typeface="B Nazanin" pitchFamily="2" charset="-78"/>
              </a:rPr>
              <a:t> حداکثر به حدود </a:t>
            </a:r>
            <a:r>
              <a:rPr lang="fa-IR" dirty="0" smtClean="0">
                <a:cs typeface="B Nazanin" pitchFamily="2" charset="-78"/>
              </a:rPr>
              <a:t>90 </a:t>
            </a:r>
            <a:r>
              <a:rPr lang="fa-IR" dirty="0" smtClean="0">
                <a:cs typeface="B Nazanin" pitchFamily="2" charset="-78"/>
              </a:rPr>
              <a:t>میلیون نفر خواهد رسید و </a:t>
            </a:r>
            <a:r>
              <a:rPr lang="fa-IR" dirty="0" smtClean="0">
                <a:solidFill>
                  <a:srgbClr val="C00000"/>
                </a:solidFill>
                <a:cs typeface="B Nazanin" pitchFamily="2" charset="-78"/>
              </a:rPr>
              <a:t>سپس روند رشد منفي </a:t>
            </a:r>
            <a:r>
              <a:rPr lang="fa-IR" dirty="0" smtClean="0">
                <a:cs typeface="B Nazanin" pitchFamily="2" charset="-78"/>
              </a:rPr>
              <a:t>آغاز خواهد شد</a:t>
            </a:r>
          </a:p>
          <a:p>
            <a:pPr lvl="1" algn="just">
              <a:lnSpc>
                <a:spcPct val="150000"/>
              </a:lnSpc>
            </a:pPr>
            <a:r>
              <a:rPr lang="fa-IR" dirty="0" smtClean="0">
                <a:solidFill>
                  <a:srgbClr val="C00000"/>
                </a:solidFill>
                <a:cs typeface="B Nazanin" pitchFamily="2" charset="-78"/>
              </a:rPr>
              <a:t>سهم سالمندان </a:t>
            </a:r>
            <a:r>
              <a:rPr lang="fa-IR" dirty="0" smtClean="0">
                <a:cs typeface="B Nazanin" pitchFamily="2" charset="-78"/>
              </a:rPr>
              <a:t>بالای 65 سال در جمعیت کشور به حدود </a:t>
            </a:r>
            <a:r>
              <a:rPr lang="fa-IR" dirty="0" smtClean="0">
                <a:solidFill>
                  <a:srgbClr val="C00000"/>
                </a:solidFill>
                <a:cs typeface="B Nazanin" pitchFamily="2" charset="-78"/>
              </a:rPr>
              <a:t>18 الی 20 درصد </a:t>
            </a:r>
            <a:r>
              <a:rPr lang="fa-IR" dirty="0" smtClean="0">
                <a:cs typeface="B Nazanin" pitchFamily="2" charset="-78"/>
              </a:rPr>
              <a:t>خواهد رسید (یعنی تقریباً </a:t>
            </a:r>
            <a:r>
              <a:rPr lang="fa-IR" u="sng" dirty="0" smtClean="0">
                <a:cs typeface="B Nazanin" pitchFamily="2" charset="-78"/>
              </a:rPr>
              <a:t>از هر پنج نفر، یک نفر سالمند </a:t>
            </a:r>
            <a:r>
              <a:rPr lang="fa-IR" dirty="0" smtClean="0">
                <a:cs typeface="B Nazanin" pitchFamily="2" charset="-78"/>
              </a:rPr>
              <a:t>خواهد بود)</a:t>
            </a:r>
          </a:p>
          <a:p>
            <a:pPr lvl="1" algn="just">
              <a:lnSpc>
                <a:spcPct val="150000"/>
              </a:lnSpc>
            </a:pPr>
            <a:r>
              <a:rPr lang="fa-IR" dirty="0" smtClean="0">
                <a:cs typeface="B Nazanin" pitchFamily="2" charset="-78"/>
              </a:rPr>
              <a:t>به ازای هر 10 خانوار، 7 نفر سالمند خواهیم داشت</a:t>
            </a:r>
          </a:p>
        </p:txBody>
      </p:sp>
      <p:sp>
        <p:nvSpPr>
          <p:cNvPr id="2" name="Title 1"/>
          <p:cNvSpPr>
            <a:spLocks noGrp="1"/>
          </p:cNvSpPr>
          <p:nvPr>
            <p:ph type="title"/>
          </p:nvPr>
        </p:nvSpPr>
        <p:spPr>
          <a:xfrm>
            <a:off x="251520" y="274638"/>
            <a:ext cx="8640960"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200"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پیش‌بینی</a:t>
            </a:r>
            <a:r>
              <a:rPr lang="fa-IR" sz="32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ترکیب آینده جمعیت کشور در 30 سال آینده</a:t>
            </a:r>
            <a:endParaRPr lang="fa-IR" sz="3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Tree>
    <p:extLst>
      <p:ext uri="{BB962C8B-B14F-4D97-AF65-F5344CB8AC3E}">
        <p14:creationId xmlns="" xmlns:p14="http://schemas.microsoft.com/office/powerpoint/2010/main" val="288805574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57159" y="785792"/>
          <a:ext cx="8354736" cy="5405634"/>
        </p:xfrm>
        <a:graphic>
          <a:graphicData uri="http://schemas.openxmlformats.org/drawingml/2006/table">
            <a:tbl>
              <a:tblPr/>
              <a:tblGrid>
                <a:gridCol w="2443315"/>
                <a:gridCol w="1759755"/>
                <a:gridCol w="2802047"/>
                <a:gridCol w="1349619"/>
              </a:tblGrid>
              <a:tr h="573234">
                <a:tc>
                  <a:txBody>
                    <a:bodyPr/>
                    <a:lstStyle/>
                    <a:p>
                      <a:pPr marL="0" marR="0" indent="-457200" algn="ctr" defTabSz="914400" rtl="1" eaLnBrk="1" fontAlgn="auto" latinLnBrk="0" hangingPunct="1">
                        <a:lnSpc>
                          <a:spcPct val="115000"/>
                        </a:lnSpc>
                        <a:spcBef>
                          <a:spcPts val="0"/>
                        </a:spcBef>
                        <a:spcAft>
                          <a:spcPts val="0"/>
                        </a:spcAft>
                        <a:buClrTx/>
                        <a:buSzTx/>
                        <a:buFontTx/>
                        <a:buNone/>
                        <a:tabLst/>
                        <a:defRPr/>
                      </a:pPr>
                      <a:r>
                        <a:rPr kumimoji="0" lang="ar-SA" sz="1800" b="1" kern="1200" dirty="0" smtClean="0">
                          <a:solidFill>
                            <a:srgbClr val="000000"/>
                          </a:solidFill>
                          <a:latin typeface="Calibri"/>
                          <a:ea typeface="Times New Roman"/>
                          <a:cs typeface="B Mitra"/>
                        </a:rPr>
                        <a:t>درصد جمعيت60</a:t>
                      </a:r>
                      <a:r>
                        <a:rPr kumimoji="0" lang="fa-IR" sz="1800" b="1" kern="1200" dirty="0" smtClean="0">
                          <a:solidFill>
                            <a:srgbClr val="000000"/>
                          </a:solidFill>
                          <a:latin typeface="Calibri"/>
                          <a:ea typeface="Times New Roman"/>
                          <a:cs typeface="B Mitra"/>
                        </a:rPr>
                        <a:t> سال به بالا</a:t>
                      </a:r>
                      <a:endParaRPr kumimoji="0" lang="en-US" sz="1800" b="1" kern="1200" dirty="0" smtClean="0">
                        <a:solidFill>
                          <a:srgbClr val="000000"/>
                        </a:solidFill>
                        <a:latin typeface="Calibri"/>
                        <a:ea typeface="Times New Roman"/>
                        <a:cs typeface="B Mitr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indent="-457200" algn="ctr" rtl="1">
                        <a:lnSpc>
                          <a:spcPct val="115000"/>
                        </a:lnSpc>
                        <a:spcAft>
                          <a:spcPts val="0"/>
                        </a:spcAft>
                      </a:pPr>
                      <a:r>
                        <a:rPr lang="ar-SA" sz="1800" b="1">
                          <a:solidFill>
                            <a:srgbClr val="000000"/>
                          </a:solidFill>
                          <a:latin typeface="Calibri"/>
                          <a:ea typeface="Times New Roman"/>
                          <a:cs typeface="B Nazanin"/>
                        </a:rPr>
                        <a:t>باروری کل</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Nazanin"/>
                        </a:rPr>
                        <a:t>تعداد جمعیت(میلیون نفر)</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Nazanin"/>
                        </a:rPr>
                        <a:t>سال</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r>
              <a:tr h="426900">
                <a:tc>
                  <a:txBody>
                    <a:bodyPr/>
                    <a:lstStyle/>
                    <a:p>
                      <a:pPr indent="-457200" algn="ctr" rtl="0">
                        <a:lnSpc>
                          <a:spcPct val="115000"/>
                        </a:lnSpc>
                        <a:spcAft>
                          <a:spcPts val="0"/>
                        </a:spcAft>
                      </a:pPr>
                      <a:r>
                        <a:rPr lang="en-US" sz="1800" b="1">
                          <a:solidFill>
                            <a:srgbClr val="000000"/>
                          </a:solidFill>
                          <a:latin typeface="Calibri"/>
                          <a:ea typeface="Times New Roman"/>
                          <a:cs typeface="B Mitra"/>
                        </a:rPr>
                        <a:t>6.5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a:solidFill>
                            <a:srgbClr val="000000"/>
                          </a:solidFill>
                          <a:latin typeface="Arial"/>
                          <a:ea typeface="Times New Roman"/>
                          <a:cs typeface="B Mitra"/>
                        </a:rPr>
                        <a:t>--</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65,342</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1380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85752">
                <a:tc>
                  <a:txBody>
                    <a:bodyPr/>
                    <a:lstStyle/>
                    <a:p>
                      <a:pPr indent="-457200" algn="ctr" rtl="0">
                        <a:lnSpc>
                          <a:spcPct val="115000"/>
                        </a:lnSpc>
                        <a:spcAft>
                          <a:spcPts val="0"/>
                        </a:spcAft>
                      </a:pPr>
                      <a:r>
                        <a:rPr lang="en-US" sz="1800" b="1">
                          <a:solidFill>
                            <a:srgbClr val="000000"/>
                          </a:solidFill>
                          <a:latin typeface="Calibri"/>
                          <a:ea typeface="Times New Roman"/>
                          <a:cs typeface="B Mitra"/>
                        </a:rPr>
                        <a:t>7.5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1.77</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73,974</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a:solidFill>
                            <a:srgbClr val="000000"/>
                          </a:solidFill>
                          <a:latin typeface="Calibri"/>
                          <a:ea typeface="Times New Roman"/>
                          <a:cs typeface="B Mitra"/>
                        </a:rPr>
                        <a:t>1390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10.1</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1.85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83,433</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1400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14.3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1.84</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89,908</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1410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20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1.96</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94,747</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1420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28.5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2.11</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98,932</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1430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29.8</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2.23</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100,473</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1440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28.5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2.31</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100,728</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a:solidFill>
                            <a:srgbClr val="000000"/>
                          </a:solidFill>
                          <a:latin typeface="Calibri"/>
                          <a:ea typeface="Times New Roman"/>
                          <a:cs typeface="B Mitra"/>
                        </a:rPr>
                        <a:t>1450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28.4</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2.38</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101,723</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a:solidFill>
                            <a:srgbClr val="000000"/>
                          </a:solidFill>
                          <a:latin typeface="Calibri"/>
                          <a:ea typeface="Times New Roman"/>
                          <a:cs typeface="B Mitra"/>
                        </a:rPr>
                        <a:t>1460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27.2</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2.44</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104,553</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a:solidFill>
                            <a:srgbClr val="000000"/>
                          </a:solidFill>
                          <a:latin typeface="Calibri"/>
                          <a:ea typeface="Times New Roman"/>
                          <a:cs typeface="B Mitra"/>
                        </a:rPr>
                        <a:t>1470</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4448">
                <a:tc>
                  <a:txBody>
                    <a:bodyPr/>
                    <a:lstStyle/>
                    <a:p>
                      <a:pPr indent="-457200" algn="ctr" rtl="0">
                        <a:lnSpc>
                          <a:spcPct val="115000"/>
                        </a:lnSpc>
                        <a:spcAft>
                          <a:spcPts val="0"/>
                        </a:spcAft>
                      </a:pPr>
                      <a:r>
                        <a:rPr lang="en-US" sz="1800" b="1">
                          <a:solidFill>
                            <a:srgbClr val="000000"/>
                          </a:solidFill>
                          <a:latin typeface="Calibri"/>
                          <a:ea typeface="Times New Roman"/>
                          <a:cs typeface="B Mitra"/>
                        </a:rPr>
                        <a:t>26.1</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dirty="0">
                          <a:solidFill>
                            <a:srgbClr val="000000"/>
                          </a:solidFill>
                          <a:latin typeface="Calibri"/>
                          <a:ea typeface="Times New Roman"/>
                          <a:cs typeface="B Mitra"/>
                        </a:rPr>
                        <a:t>2.48</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0">
                        <a:lnSpc>
                          <a:spcPct val="115000"/>
                        </a:lnSpc>
                        <a:spcAft>
                          <a:spcPts val="0"/>
                        </a:spcAft>
                      </a:pPr>
                      <a:r>
                        <a:rPr lang="en-US" sz="1800" b="1">
                          <a:solidFill>
                            <a:srgbClr val="000000"/>
                          </a:solidFill>
                          <a:latin typeface="Calibri"/>
                          <a:ea typeface="Times New Roman"/>
                          <a:cs typeface="B Mitra"/>
                        </a:rPr>
                        <a:t>109,195</a:t>
                      </a:r>
                      <a:endParaRPr lang="en-US" sz="18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rtl="1">
                        <a:lnSpc>
                          <a:spcPct val="115000"/>
                        </a:lnSpc>
                        <a:spcAft>
                          <a:spcPts val="0"/>
                        </a:spcAft>
                      </a:pPr>
                      <a:r>
                        <a:rPr lang="ar-SA" sz="1800" b="1" dirty="0">
                          <a:solidFill>
                            <a:srgbClr val="000000"/>
                          </a:solidFill>
                          <a:latin typeface="Calibri"/>
                          <a:ea typeface="Times New Roman"/>
                          <a:cs typeface="B Mitra"/>
                        </a:rPr>
                        <a:t>1480</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5" name="Rectangle 1"/>
          <p:cNvSpPr>
            <a:spLocks noChangeArrowheads="1"/>
          </p:cNvSpPr>
          <p:nvPr/>
        </p:nvSpPr>
        <p:spPr bwMode="auto">
          <a:xfrm>
            <a:off x="357158" y="233526"/>
            <a:ext cx="8786842" cy="5155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fontAlgn="base">
              <a:lnSpc>
                <a:spcPct val="150000"/>
              </a:lnSpc>
              <a:spcBef>
                <a:spcPct val="0"/>
              </a:spcBef>
              <a:spcAft>
                <a:spcPct val="0"/>
              </a:spcAft>
            </a:pPr>
            <a:r>
              <a:rPr lang="fa-IR" sz="2000" b="1" dirty="0" smtClean="0">
                <a:solidFill>
                  <a:srgbClr val="003399"/>
                </a:solidFill>
                <a:cs typeface="B Titr" pitchFamily="2" charset="-78"/>
              </a:rPr>
              <a:t>پیش بینی جمعیت ایران براساس سناریوی رشد بالا سازمان ملل در سال 2010</a:t>
            </a:r>
            <a:endParaRPr lang="en-US" sz="2000" dirty="0" smtClean="0">
              <a:solidFill>
                <a:srgbClr val="003399"/>
              </a:solidFill>
              <a:latin typeface="Arial" pitchFamily="34" charset="0"/>
              <a:cs typeface="B Titr" pitchFamily="2" charset="-78"/>
            </a:endParaRPr>
          </a:p>
        </p:txBody>
      </p:sp>
      <p:sp>
        <p:nvSpPr>
          <p:cNvPr id="79873" name="Rectangle 1"/>
          <p:cNvSpPr>
            <a:spLocks noChangeArrowheads="1"/>
          </p:cNvSpPr>
          <p:nvPr/>
        </p:nvSpPr>
        <p:spPr bwMode="auto">
          <a:xfrm>
            <a:off x="-214346" y="614364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tabLst>
                <a:tab pos="900113" algn="ctr"/>
                <a:tab pos="5943600" algn="r"/>
              </a:tabLst>
            </a:pPr>
            <a:r>
              <a:rPr lang="en-US" sz="1000" dirty="0" smtClean="0">
                <a:solidFill>
                  <a:prstClr val="black"/>
                </a:solidFill>
                <a:latin typeface="Arial" pitchFamily="34" charset="0"/>
                <a:ea typeface="Times New Roman" pitchFamily="18" charset="0"/>
                <a:cs typeface="Arial" pitchFamily="34" charset="0"/>
              </a:rPr>
              <a:t>           Source:	World Population Prospects (The 2010 Revision),ttp://esa.un.org/unpd/wpp/index.htm</a:t>
            </a:r>
            <a:endParaRPr lang="en-US" dirty="0" smtClean="0">
              <a:solidFill>
                <a:prstClr val="black"/>
              </a:solidFill>
              <a:latin typeface="Arial" pitchFamily="34" charset="0"/>
              <a:cs typeface="Arial" pitchFamily="34" charset="0"/>
            </a:endParaRPr>
          </a:p>
        </p:txBody>
      </p:sp>
    </p:spTree>
    <p:extLst>
      <p:ext uri="{BB962C8B-B14F-4D97-AF65-F5344CB8AC3E}">
        <p14:creationId xmlns="" xmlns:p14="http://schemas.microsoft.com/office/powerpoint/2010/main" val="38952465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28596" y="928669"/>
          <a:ext cx="8286807" cy="5214970"/>
        </p:xfrm>
        <a:graphic>
          <a:graphicData uri="http://schemas.openxmlformats.org/drawingml/2006/table">
            <a:tbl>
              <a:tblPr/>
              <a:tblGrid>
                <a:gridCol w="2357454"/>
                <a:gridCol w="1661890"/>
                <a:gridCol w="2624190"/>
                <a:gridCol w="1643273"/>
              </a:tblGrid>
              <a:tr h="529531">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درصد </a:t>
                      </a:r>
                      <a:r>
                        <a:rPr kumimoji="0" lang="ar-SA" sz="1800" b="1" kern="1200" dirty="0" smtClean="0">
                          <a:solidFill>
                            <a:srgbClr val="000000"/>
                          </a:solidFill>
                          <a:latin typeface="Calibri"/>
                          <a:ea typeface="Times New Roman"/>
                          <a:cs typeface="B Mitra"/>
                        </a:rPr>
                        <a:t>جمعيت60</a:t>
                      </a:r>
                      <a:r>
                        <a:rPr kumimoji="0" lang="fa-IR" sz="1800" b="1" kern="1200" dirty="0" smtClean="0">
                          <a:solidFill>
                            <a:srgbClr val="000000"/>
                          </a:solidFill>
                          <a:latin typeface="Calibri"/>
                          <a:ea typeface="Times New Roman"/>
                          <a:cs typeface="B Mitra"/>
                        </a:rPr>
                        <a:t> سال به بالا</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1" eaLnBrk="1" latinLnBrk="0" hangingPunct="1">
                        <a:lnSpc>
                          <a:spcPct val="115000"/>
                        </a:lnSpc>
                        <a:spcAft>
                          <a:spcPts val="0"/>
                        </a:spcAft>
                      </a:pPr>
                      <a:r>
                        <a:rPr kumimoji="0" lang="ar-SA" sz="1800" b="1" kern="1200">
                          <a:solidFill>
                            <a:srgbClr val="000000"/>
                          </a:solidFill>
                          <a:latin typeface="Calibri"/>
                          <a:ea typeface="Times New Roman"/>
                          <a:cs typeface="B Mitra"/>
                        </a:rPr>
                        <a:t>باروری کل</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تعداد جمعیت(میلیون نفر)</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سال</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r>
              <a:tr h="425949">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6.5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a:solidFill>
                            <a:srgbClr val="000000"/>
                          </a:solidFill>
                          <a:latin typeface="Calibri"/>
                          <a:ea typeface="Times New Roman"/>
                          <a:cs typeface="B Mitra"/>
                        </a:rPr>
                        <a:t>--</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65,342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1380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7.5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1.77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73,974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smtClean="0">
                          <a:solidFill>
                            <a:srgbClr val="000000"/>
                          </a:solidFill>
                          <a:latin typeface="Calibri"/>
                          <a:ea typeface="Times New Roman"/>
                          <a:cs typeface="B Mitra"/>
                        </a:rPr>
                        <a:t>1390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10.4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1.45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81,045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a:solidFill>
                            <a:srgbClr val="000000"/>
                          </a:solidFill>
                          <a:latin typeface="Calibri"/>
                          <a:ea typeface="Times New Roman"/>
                          <a:cs typeface="B Mitra"/>
                        </a:rPr>
                        <a:t>1400</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15.3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84,439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1410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22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1.46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85,893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1420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33.1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1.61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85,344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1430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36.7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1.73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81,684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1440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37.7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1.81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dirty="0" smtClean="0">
                          <a:solidFill>
                            <a:srgbClr val="000000"/>
                          </a:solidFill>
                          <a:latin typeface="Calibri"/>
                          <a:ea typeface="Times New Roman"/>
                          <a:cs typeface="B Mitra"/>
                        </a:rPr>
                        <a:t>76,016</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1450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38.2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1.88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70,002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1460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36.2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1.94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65,353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1470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25949">
                <a:tc>
                  <a:txBody>
                    <a:bodyPr/>
                    <a:lstStyle/>
                    <a:p>
                      <a:pPr marL="0" indent="-457200" algn="ctr" rtl="1" eaLnBrk="1" latinLnBrk="0" hangingPunct="1">
                        <a:lnSpc>
                          <a:spcPct val="115000"/>
                        </a:lnSpc>
                        <a:spcAft>
                          <a:spcPts val="0"/>
                        </a:spcAft>
                      </a:pPr>
                      <a:r>
                        <a:rPr kumimoji="0" lang="en-US" sz="1800" b="1" kern="1200">
                          <a:solidFill>
                            <a:srgbClr val="000000"/>
                          </a:solidFill>
                          <a:latin typeface="Calibri"/>
                          <a:ea typeface="Times New Roman"/>
                          <a:cs typeface="B Mitra"/>
                        </a:rPr>
                        <a:t>34.7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1.98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en-US" sz="1800" b="1" kern="1200" dirty="0">
                          <a:solidFill>
                            <a:srgbClr val="000000"/>
                          </a:solidFill>
                          <a:latin typeface="Calibri"/>
                          <a:ea typeface="Times New Roman"/>
                          <a:cs typeface="B Mitra"/>
                        </a:rPr>
                        <a:t>62,059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1" eaLnBrk="1" latinLnBrk="0" hangingPunct="1">
                        <a:lnSpc>
                          <a:spcPct val="115000"/>
                        </a:lnSpc>
                        <a:spcAft>
                          <a:spcPts val="0"/>
                        </a:spcAft>
                      </a:pPr>
                      <a:r>
                        <a:rPr kumimoji="0" lang="ar-SA" sz="1800" b="1" kern="1200" dirty="0">
                          <a:solidFill>
                            <a:srgbClr val="000000"/>
                          </a:solidFill>
                          <a:latin typeface="Calibri"/>
                          <a:ea typeface="Times New Roman"/>
                          <a:cs typeface="B Mitra"/>
                        </a:rPr>
                        <a:t>1480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5" name="Rectangle 1"/>
          <p:cNvSpPr>
            <a:spLocks noChangeArrowheads="1"/>
          </p:cNvSpPr>
          <p:nvPr/>
        </p:nvSpPr>
        <p:spPr bwMode="auto">
          <a:xfrm>
            <a:off x="357158" y="28501"/>
            <a:ext cx="8786842" cy="958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fontAlgn="base">
              <a:lnSpc>
                <a:spcPct val="150000"/>
              </a:lnSpc>
              <a:spcBef>
                <a:spcPct val="0"/>
              </a:spcBef>
              <a:spcAft>
                <a:spcPct val="0"/>
              </a:spcAft>
            </a:pPr>
            <a:r>
              <a:rPr lang="fa-IR" sz="2000" b="1" dirty="0" smtClean="0">
                <a:solidFill>
                  <a:srgbClr val="003399"/>
                </a:solidFill>
                <a:cs typeface="B Titr" pitchFamily="2" charset="-78"/>
              </a:rPr>
              <a:t>پیش بینی جمعیت ایران براساس سناریوی رشد متوسط سازمان ملل در سال2010 </a:t>
            </a:r>
            <a:endParaRPr lang="en-US" sz="2000" dirty="0" smtClean="0">
              <a:solidFill>
                <a:srgbClr val="003399"/>
              </a:solidFill>
              <a:cs typeface="B Titr" pitchFamily="2" charset="-78"/>
            </a:endParaRPr>
          </a:p>
          <a:p>
            <a:pPr algn="ctr" rtl="1" fontAlgn="base">
              <a:lnSpc>
                <a:spcPct val="150000"/>
              </a:lnSpc>
              <a:spcBef>
                <a:spcPct val="0"/>
              </a:spcBef>
              <a:spcAft>
                <a:spcPct val="0"/>
              </a:spcAft>
            </a:pPr>
            <a:endParaRPr lang="en-US" sz="2000" dirty="0" smtClean="0">
              <a:solidFill>
                <a:srgbClr val="003399"/>
              </a:solidFill>
              <a:latin typeface="Arial" pitchFamily="34" charset="0"/>
              <a:cs typeface="B Titr" pitchFamily="2" charset="-78"/>
            </a:endParaRPr>
          </a:p>
        </p:txBody>
      </p:sp>
      <p:sp>
        <p:nvSpPr>
          <p:cNvPr id="78849" name="Rectangle 1"/>
          <p:cNvSpPr>
            <a:spLocks noChangeArrowheads="1"/>
          </p:cNvSpPr>
          <p:nvPr/>
        </p:nvSpPr>
        <p:spPr bwMode="auto">
          <a:xfrm>
            <a:off x="142844" y="614364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tabLst>
                <a:tab pos="900113" algn="ctr"/>
                <a:tab pos="5943600" algn="r"/>
              </a:tabLst>
            </a:pPr>
            <a:r>
              <a:rPr lang="en-US" sz="1000" dirty="0" smtClean="0">
                <a:solidFill>
                  <a:prstClr val="black"/>
                </a:solidFill>
                <a:latin typeface="Arial" pitchFamily="34" charset="0"/>
                <a:ea typeface="Times New Roman" pitchFamily="18" charset="0"/>
                <a:cs typeface="Arial" pitchFamily="34" charset="0"/>
              </a:rPr>
              <a:t>           Source:	World Population Prospects (The 2010 Revision),ttp://esa.un.org/unpd/wpp/index.htm</a:t>
            </a:r>
            <a:endParaRPr lang="en-US" dirty="0" smtClean="0">
              <a:solidFill>
                <a:prstClr val="black"/>
              </a:solidFill>
              <a:latin typeface="Arial" pitchFamily="34" charset="0"/>
              <a:cs typeface="Arial" pitchFamily="34" charset="0"/>
            </a:endParaRPr>
          </a:p>
        </p:txBody>
      </p:sp>
    </p:spTree>
    <p:extLst>
      <p:ext uri="{BB962C8B-B14F-4D97-AF65-F5344CB8AC3E}">
        <p14:creationId xmlns="" xmlns:p14="http://schemas.microsoft.com/office/powerpoint/2010/main" val="1215079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57158" y="857236"/>
          <a:ext cx="8429685" cy="5500718"/>
        </p:xfrm>
        <a:graphic>
          <a:graphicData uri="http://schemas.openxmlformats.org/drawingml/2006/table">
            <a:tbl>
              <a:tblPr/>
              <a:tblGrid>
                <a:gridCol w="2748438"/>
                <a:gridCol w="1428624"/>
                <a:gridCol w="2666831"/>
                <a:gridCol w="1585792"/>
              </a:tblGrid>
              <a:tr h="526463">
                <a:tc>
                  <a:txBody>
                    <a:bodyPr/>
                    <a:lstStyle/>
                    <a:p>
                      <a:pPr marL="0" marR="0" indent="-457200" algn="ctr" defTabSz="914400" rtl="0" eaLnBrk="1" fontAlgn="auto" latinLnBrk="0" hangingPunct="1">
                        <a:lnSpc>
                          <a:spcPct val="115000"/>
                        </a:lnSpc>
                        <a:spcBef>
                          <a:spcPts val="0"/>
                        </a:spcBef>
                        <a:spcAft>
                          <a:spcPts val="0"/>
                        </a:spcAft>
                        <a:buClrTx/>
                        <a:buSzTx/>
                        <a:buFontTx/>
                        <a:buNone/>
                        <a:tabLst/>
                        <a:defRPr/>
                      </a:pPr>
                      <a:r>
                        <a:rPr kumimoji="0" lang="ar-SA" sz="1800" b="1" kern="1200" dirty="0" smtClean="0">
                          <a:solidFill>
                            <a:srgbClr val="000000"/>
                          </a:solidFill>
                          <a:latin typeface="Calibri"/>
                          <a:ea typeface="Times New Roman"/>
                          <a:cs typeface="B Mitra"/>
                        </a:rPr>
                        <a:t>درصد جمعيت60</a:t>
                      </a:r>
                      <a:r>
                        <a:rPr kumimoji="0" lang="fa-IR" sz="1800" b="1" kern="1200" dirty="0" smtClean="0">
                          <a:solidFill>
                            <a:srgbClr val="000000"/>
                          </a:solidFill>
                          <a:latin typeface="Calibri"/>
                          <a:ea typeface="Times New Roman"/>
                          <a:cs typeface="B Mitra"/>
                        </a:rPr>
                        <a:t> سال به بالا</a:t>
                      </a:r>
                      <a:endParaRPr kumimoji="0" lang="en-US" sz="1800" b="1" kern="1200" dirty="0" smtClean="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a:solidFill>
                            <a:srgbClr val="000000"/>
                          </a:solidFill>
                          <a:latin typeface="Calibri"/>
                          <a:ea typeface="Times New Roman"/>
                          <a:cs typeface="B Mitra"/>
                        </a:rPr>
                        <a:t>باروری کل</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تعداد جمعیت(میلیون نفر)</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سال</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a:solidFill>
                            <a:srgbClr val="000000"/>
                          </a:solidFill>
                          <a:latin typeface="Calibri"/>
                          <a:ea typeface="Times New Roman"/>
                          <a:cs typeface="B Mitra"/>
                        </a:rPr>
                        <a:t>--</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65342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1380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1.77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73974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1390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10.7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1.05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78657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1400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16.3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0.84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78985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1410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24.4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0.96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77392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1420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38.5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1.11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73214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1430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45.5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1.23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65880</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1440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50.8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1.31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56414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1450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52.9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1.38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46417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1460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49.8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1.44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37998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1470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205">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47.4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1.48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31397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1480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5" name="Rectangle 1"/>
          <p:cNvSpPr>
            <a:spLocks noChangeArrowheads="1"/>
          </p:cNvSpPr>
          <p:nvPr/>
        </p:nvSpPr>
        <p:spPr bwMode="auto">
          <a:xfrm>
            <a:off x="142844" y="242791"/>
            <a:ext cx="8786842" cy="8047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fa-IR" sz="2000" b="1" dirty="0" smtClean="0">
                <a:solidFill>
                  <a:srgbClr val="003399"/>
                </a:solidFill>
                <a:cs typeface="B Titr" pitchFamily="2" charset="-78"/>
              </a:rPr>
              <a:t>پیش بینی جمعیت ایران براساس سناریوی رشد پايين سازمان ملل(سال 2010)</a:t>
            </a:r>
            <a:endParaRPr lang="en-US" sz="2000" dirty="0" smtClean="0">
              <a:solidFill>
                <a:srgbClr val="003399"/>
              </a:solidFill>
              <a:cs typeface="B Titr" pitchFamily="2" charset="-78"/>
            </a:endParaRPr>
          </a:p>
          <a:p>
            <a:pPr algn="ctr" rtl="1" fontAlgn="base">
              <a:lnSpc>
                <a:spcPct val="150000"/>
              </a:lnSpc>
              <a:spcBef>
                <a:spcPct val="0"/>
              </a:spcBef>
              <a:spcAft>
                <a:spcPct val="0"/>
              </a:spcAft>
            </a:pPr>
            <a:endParaRPr lang="en-US" sz="2000" dirty="0" smtClean="0">
              <a:solidFill>
                <a:srgbClr val="003399"/>
              </a:solidFill>
              <a:latin typeface="Arial" pitchFamily="34" charset="0"/>
              <a:cs typeface="B Titr" pitchFamily="2" charset="-78"/>
            </a:endParaRPr>
          </a:p>
        </p:txBody>
      </p:sp>
    </p:spTree>
    <p:extLst>
      <p:ext uri="{BB962C8B-B14F-4D97-AF65-F5344CB8AC3E}">
        <p14:creationId xmlns="" xmlns:p14="http://schemas.microsoft.com/office/powerpoint/2010/main" val="30416811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85B2606-2A86-480C-B308-084DCADA9668}" type="slidenum">
              <a:rPr lang="fa-IR" smtClean="0">
                <a:solidFill>
                  <a:srgbClr val="04617B">
                    <a:shade val="90000"/>
                  </a:srgbClr>
                </a:solidFill>
              </a:rPr>
              <a:pPr/>
              <a:t>16</a:t>
            </a:fld>
            <a:endParaRPr lang="fa-IR">
              <a:solidFill>
                <a:srgbClr val="04617B">
                  <a:shade val="90000"/>
                </a:srgbClr>
              </a:solidFill>
            </a:endParaRPr>
          </a:p>
        </p:txBody>
      </p:sp>
      <p:pic>
        <p:nvPicPr>
          <p:cNvPr id="5" name="Picture 4"/>
          <p:cNvPicPr/>
          <p:nvPr/>
        </p:nvPicPr>
        <p:blipFill>
          <a:blip r:embed="rId3" cstate="print"/>
          <a:srcRect/>
          <a:stretch>
            <a:fillRect/>
          </a:stretch>
        </p:blipFill>
        <p:spPr bwMode="auto">
          <a:xfrm rot="16200000">
            <a:off x="1849384" y="-436616"/>
            <a:ext cx="5730949" cy="8858282"/>
          </a:xfrm>
          <a:prstGeom prst="rect">
            <a:avLst/>
          </a:prstGeom>
          <a:noFill/>
          <a:ln w="9525">
            <a:noFill/>
            <a:miter lim="800000"/>
            <a:headEnd/>
            <a:tailEnd/>
          </a:ln>
        </p:spPr>
      </p:pic>
      <p:sp>
        <p:nvSpPr>
          <p:cNvPr id="6" name="Rectangle 1"/>
          <p:cNvSpPr>
            <a:spLocks noChangeArrowheads="1"/>
          </p:cNvSpPr>
          <p:nvPr/>
        </p:nvSpPr>
        <p:spPr bwMode="auto">
          <a:xfrm>
            <a:off x="214282" y="140591"/>
            <a:ext cx="878684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fontAlgn="base">
              <a:lnSpc>
                <a:spcPct val="150000"/>
              </a:lnSpc>
              <a:spcBef>
                <a:spcPct val="0"/>
              </a:spcBef>
              <a:spcAft>
                <a:spcPct val="0"/>
              </a:spcAft>
            </a:pPr>
            <a:r>
              <a:rPr lang="fa-IR" sz="2000" b="1" dirty="0" smtClean="0">
                <a:solidFill>
                  <a:srgbClr val="003399"/>
                </a:solidFill>
                <a:cs typeface="B Titr" pitchFamily="2" charset="-78"/>
              </a:rPr>
              <a:t>هرم هاي سني جمعیت ایران براساس سه سناریوی رشد</a:t>
            </a:r>
            <a:endParaRPr lang="en-US" sz="2000" dirty="0" smtClean="0">
              <a:solidFill>
                <a:srgbClr val="003399"/>
              </a:solidFill>
              <a:cs typeface="B Titr" pitchFamily="2" charset="-78"/>
            </a:endParaRPr>
          </a:p>
          <a:p>
            <a:pPr algn="ctr" rtl="1" fontAlgn="base">
              <a:lnSpc>
                <a:spcPct val="150000"/>
              </a:lnSpc>
              <a:spcBef>
                <a:spcPct val="0"/>
              </a:spcBef>
              <a:spcAft>
                <a:spcPct val="0"/>
              </a:spcAft>
            </a:pPr>
            <a:endParaRPr lang="en-US" sz="2000" dirty="0" smtClean="0">
              <a:solidFill>
                <a:srgbClr val="003399"/>
              </a:solidFill>
              <a:latin typeface="Arial" pitchFamily="34" charset="0"/>
              <a:cs typeface="B Titr" pitchFamily="2" charset="-78"/>
            </a:endParaRPr>
          </a:p>
        </p:txBody>
      </p:sp>
    </p:spTree>
    <p:extLst>
      <p:ext uri="{BB962C8B-B14F-4D97-AF65-F5344CB8AC3E}">
        <p14:creationId xmlns="" xmlns:p14="http://schemas.microsoft.com/office/powerpoint/2010/main" val="3486223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0" y="141577"/>
            <a:ext cx="9144000" cy="4462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indent="-457200" algn="ctr" rtl="1" fontAlgn="base">
              <a:lnSpc>
                <a:spcPct val="115000"/>
              </a:lnSpc>
              <a:spcBef>
                <a:spcPct val="0"/>
              </a:spcBef>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پیش بینی تعداد جمعیت ایران(میلیون نفر) براساس 3سناریوی سازمان ملل</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a:ea typeface="Times New Roman"/>
                <a:cs typeface="B Mitra"/>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در سال2010</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graphicFrame>
        <p:nvGraphicFramePr>
          <p:cNvPr id="7" name="Table 6"/>
          <p:cNvGraphicFramePr>
            <a:graphicFrameLocks noGrp="1"/>
          </p:cNvGraphicFramePr>
          <p:nvPr/>
        </p:nvGraphicFramePr>
        <p:xfrm>
          <a:off x="428596" y="857232"/>
          <a:ext cx="8429685" cy="4929223"/>
        </p:xfrm>
        <a:graphic>
          <a:graphicData uri="http://schemas.openxmlformats.org/drawingml/2006/table">
            <a:tbl>
              <a:tblPr/>
              <a:tblGrid>
                <a:gridCol w="1204241"/>
                <a:gridCol w="1204241"/>
                <a:gridCol w="1193291"/>
                <a:gridCol w="1215189"/>
                <a:gridCol w="1204241"/>
                <a:gridCol w="1204241"/>
                <a:gridCol w="1204241"/>
              </a:tblGrid>
              <a:tr h="379171">
                <a:tc gridSpan="3">
                  <a:txBody>
                    <a:bodyPr/>
                    <a:lstStyle/>
                    <a:p>
                      <a:pPr marL="0" marR="0" indent="-457200" algn="ctr" defTabSz="914400" rtl="0" eaLnBrk="1" fontAlgn="auto" latinLnBrk="0" hangingPunct="1">
                        <a:lnSpc>
                          <a:spcPct val="115000"/>
                        </a:lnSpc>
                        <a:spcBef>
                          <a:spcPts val="0"/>
                        </a:spcBef>
                        <a:spcAft>
                          <a:spcPts val="0"/>
                        </a:spcAft>
                        <a:buClrTx/>
                        <a:buSzTx/>
                        <a:buFontTx/>
                        <a:buNone/>
                        <a:tabLst/>
                        <a:defRPr/>
                      </a:pPr>
                      <a:r>
                        <a:rPr kumimoji="0" lang="fa-IR" sz="1800" b="1" kern="1200" dirty="0" smtClean="0">
                          <a:solidFill>
                            <a:srgbClr val="000000"/>
                          </a:solidFill>
                          <a:latin typeface="Calibri"/>
                          <a:ea typeface="Times New Roman"/>
                          <a:cs typeface="B Mitra"/>
                        </a:rPr>
                        <a:t>رشد جمعيت كشور بر اساس سه سناريوي </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hMerge="1">
                  <a:txBody>
                    <a:bodyPr/>
                    <a:lstStyle/>
                    <a:p>
                      <a:endParaRPr lang="en-US"/>
                    </a:p>
                  </a:txBody>
                  <a:tcPr/>
                </a:tc>
                <a:tc hMerge="1">
                  <a:txBody>
                    <a:bodyPr/>
                    <a:lstStyle/>
                    <a:p>
                      <a:endParaRPr lang="en-US"/>
                    </a:p>
                  </a:txBody>
                  <a:tcPr/>
                </a:tc>
                <a:tc gridSpan="3">
                  <a:txBody>
                    <a:bodyPr/>
                    <a:lstStyle/>
                    <a:p>
                      <a:pPr marL="0" indent="-457200" algn="ctr" rtl="0" eaLnBrk="1" latinLnBrk="0" hangingPunct="1">
                        <a:lnSpc>
                          <a:spcPct val="115000"/>
                        </a:lnSpc>
                        <a:spcAft>
                          <a:spcPts val="0"/>
                        </a:spcAft>
                      </a:pPr>
                      <a:r>
                        <a:rPr kumimoji="0" lang="fa-IR" sz="1800" b="1" kern="1200" dirty="0">
                          <a:solidFill>
                            <a:srgbClr val="000000"/>
                          </a:solidFill>
                          <a:latin typeface="Calibri"/>
                          <a:ea typeface="Times New Roman"/>
                          <a:cs typeface="B Mitra"/>
                        </a:rPr>
                        <a:t> </a:t>
                      </a:r>
                      <a:r>
                        <a:rPr kumimoji="0" lang="fa-IR" sz="1800" b="1" kern="1200" dirty="0" smtClean="0">
                          <a:solidFill>
                            <a:srgbClr val="000000"/>
                          </a:solidFill>
                          <a:latin typeface="Calibri"/>
                          <a:ea typeface="Times New Roman"/>
                          <a:cs typeface="B Mitra"/>
                        </a:rPr>
                        <a:t>تعداد جمعيت كشور بر اساس سه سناريوي</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hMerge="1">
                  <a:txBody>
                    <a:bodyPr/>
                    <a:lstStyle/>
                    <a:p>
                      <a:endParaRPr lang="en-US"/>
                    </a:p>
                  </a:txBody>
                  <a:tcPr/>
                </a:tc>
                <a:tc hMerge="1">
                  <a:txBody>
                    <a:bodyPr/>
                    <a:lstStyle/>
                    <a:p>
                      <a:endParaRPr lang="en-US"/>
                    </a:p>
                  </a:txBody>
                  <a:tcPr/>
                </a:tc>
                <a:tc rowSpan="2">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سال</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r>
              <a:tr h="379171">
                <a:tc>
                  <a:txBody>
                    <a:bodyPr/>
                    <a:lstStyle/>
                    <a:p>
                      <a:pPr marL="0" indent="-457200" algn="ctr" rtl="0" eaLnBrk="1" latinLnBrk="0" hangingPunct="1">
                        <a:lnSpc>
                          <a:spcPct val="115000"/>
                        </a:lnSpc>
                        <a:spcAft>
                          <a:spcPts val="0"/>
                        </a:spcAft>
                      </a:pPr>
                      <a:r>
                        <a:rPr kumimoji="0" lang="ar-SA" sz="1800" b="1" kern="1200">
                          <a:solidFill>
                            <a:srgbClr val="000000"/>
                          </a:solidFill>
                          <a:latin typeface="Calibri"/>
                          <a:ea typeface="Times New Roman"/>
                          <a:cs typeface="B Mitra"/>
                        </a:rPr>
                        <a:t>بالا</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متوسط</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a:solidFill>
                            <a:srgbClr val="000000"/>
                          </a:solidFill>
                          <a:latin typeface="Calibri"/>
                          <a:ea typeface="Times New Roman"/>
                          <a:cs typeface="B Mitra"/>
                        </a:rPr>
                        <a:t>کم</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a:solidFill>
                            <a:srgbClr val="000000"/>
                          </a:solidFill>
                          <a:latin typeface="Calibri"/>
                          <a:ea typeface="Times New Roman"/>
                          <a:cs typeface="B Mitra"/>
                        </a:rPr>
                        <a:t>بالا</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a:solidFill>
                            <a:srgbClr val="000000"/>
                          </a:solidFill>
                          <a:latin typeface="Calibri"/>
                          <a:ea typeface="Times New Roman"/>
                          <a:cs typeface="B Mitra"/>
                        </a:rPr>
                        <a:t>متوسط</a:t>
                      </a:r>
                      <a:endParaRPr kumimoji="0" lang="en-US" sz="1800" b="1" kern="120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کم</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1DEFF"/>
                    </a:solidFill>
                  </a:tcPr>
                </a:tc>
                <a:tc vMerge="1">
                  <a:txBody>
                    <a:bodyPr/>
                    <a:lstStyle/>
                    <a:p>
                      <a:endParaRPr lang="en-US"/>
                    </a:p>
                  </a:txBody>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 </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 </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 </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65,342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65,342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65,342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1380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1.19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1.19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1.19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73,974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73,974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73,974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1390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1.14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0.79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0.43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83,433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81,045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78,657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1400</a:t>
                      </a:r>
                      <a:endParaRPr kumimoji="0" lang="en-US" sz="1800" b="1" kern="1200" dirty="0">
                        <a:solidFill>
                          <a:srgbClr val="000000"/>
                        </a:solidFill>
                        <a:latin typeface="Calibri"/>
                        <a:ea typeface="Times New Roman"/>
                        <a:cs typeface="B Mitr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0.63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0.31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-0.04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89,908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84,439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78,985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1410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0.52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0.14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-0.26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94,747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85,893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77,392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1420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0.38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-0.15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-0.67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98,932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85,344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73,214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1430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0.09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-0.53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-1.17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100,473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81,684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65,880</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1440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0.03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-0.77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-1.66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100,728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76,016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56,414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1450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0.13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-0.82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-1.99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101,723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70,002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46,417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1460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0.32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-0.63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-1.96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104,553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65,353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37,998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1470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9171">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0.46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-0.49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-1.87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109,195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dirty="0">
                          <a:solidFill>
                            <a:srgbClr val="000000"/>
                          </a:solidFill>
                          <a:latin typeface="Calibri"/>
                          <a:ea typeface="Times New Roman"/>
                          <a:cs typeface="B Mitra"/>
                        </a:rPr>
                        <a:t>62,059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en-US" sz="1800" b="1" kern="1200">
                          <a:solidFill>
                            <a:srgbClr val="000000"/>
                          </a:solidFill>
                          <a:latin typeface="Calibri"/>
                          <a:ea typeface="Times New Roman"/>
                          <a:cs typeface="B Mitra"/>
                        </a:rPr>
                        <a:t>31,397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457200" algn="ctr" rtl="0" eaLnBrk="1" latinLnBrk="0" hangingPunct="1">
                        <a:lnSpc>
                          <a:spcPct val="115000"/>
                        </a:lnSpc>
                        <a:spcAft>
                          <a:spcPts val="0"/>
                        </a:spcAft>
                      </a:pPr>
                      <a:r>
                        <a:rPr kumimoji="0" lang="ar-SA" sz="1800" b="1" kern="1200" dirty="0">
                          <a:solidFill>
                            <a:srgbClr val="000000"/>
                          </a:solidFill>
                          <a:latin typeface="Calibri"/>
                          <a:ea typeface="Times New Roman"/>
                          <a:cs typeface="B Mitra"/>
                        </a:rPr>
                        <a:t>1480</a:t>
                      </a:r>
                      <a:endParaRPr kumimoji="0" lang="en-US" sz="1800" b="1" kern="1200" dirty="0">
                        <a:solidFill>
                          <a:srgbClr val="000000"/>
                        </a:solidFill>
                        <a:latin typeface="Calibri"/>
                        <a:ea typeface="Times New Roman"/>
                        <a:cs typeface="B Mitr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80897" name="Rectangle 1"/>
          <p:cNvSpPr>
            <a:spLocks noChangeArrowheads="1"/>
          </p:cNvSpPr>
          <p:nvPr/>
        </p:nvSpPr>
        <p:spPr bwMode="auto">
          <a:xfrm>
            <a:off x="285720" y="592933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tabLst>
                <a:tab pos="900113" algn="ctr"/>
                <a:tab pos="5943600" algn="r"/>
              </a:tabLst>
            </a:pPr>
            <a:r>
              <a:rPr lang="en-US" sz="1000" dirty="0" smtClean="0">
                <a:solidFill>
                  <a:prstClr val="black"/>
                </a:solidFill>
                <a:latin typeface="Arial" pitchFamily="34" charset="0"/>
                <a:ea typeface="Times New Roman" pitchFamily="18" charset="0"/>
                <a:cs typeface="Arial" pitchFamily="34" charset="0"/>
              </a:rPr>
              <a:t>           Source:	World Population Prospects (The 2010 Revision),ttp://esa.un.org/unpd/wpp/index.htm</a:t>
            </a:r>
            <a:endParaRPr lang="en-US" dirty="0" smtClean="0">
              <a:solidFill>
                <a:prstClr val="black"/>
              </a:solidFill>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fld id="{185B2606-2A86-480C-B308-084DCADA9668}" type="slidenum">
              <a:rPr lang="fa-IR" smtClean="0">
                <a:solidFill>
                  <a:srgbClr val="04617B">
                    <a:shade val="90000"/>
                  </a:srgbClr>
                </a:solidFill>
              </a:rPr>
              <a:pPr/>
              <a:t>17</a:t>
            </a:fld>
            <a:endParaRPr lang="fa-IR">
              <a:solidFill>
                <a:srgbClr val="04617B">
                  <a:shade val="90000"/>
                </a:srgbClr>
              </a:solidFill>
            </a:endParaRPr>
          </a:p>
        </p:txBody>
      </p:sp>
    </p:spTree>
    <p:extLst>
      <p:ext uri="{BB962C8B-B14F-4D97-AF65-F5344CB8AC3E}">
        <p14:creationId xmlns="" xmlns:p14="http://schemas.microsoft.com/office/powerpoint/2010/main" val="26749865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 y="496669"/>
            <a:ext cx="7696200" cy="646331"/>
          </a:xfrm>
          <a:prstGeom prst="rect">
            <a:avLst/>
          </a:prstGeom>
          <a:effectLst>
            <a:glow rad="228600">
              <a:schemeClr val="accent5">
                <a:satMod val="175000"/>
                <a:alpha val="40000"/>
              </a:schemeClr>
            </a:glow>
            <a:reflection blurRad="12700" stA="24000" endPos="28000" dist="50800" dir="5400000" sy="-100000" rotWithShape="0"/>
          </a:effectLst>
        </p:spPr>
        <p:style>
          <a:lnRef idx="0">
            <a:schemeClr val="accent2"/>
          </a:lnRef>
          <a:fillRef idx="3">
            <a:schemeClr val="accent2"/>
          </a:fillRef>
          <a:effectRef idx="3">
            <a:schemeClr val="accent2"/>
          </a:effectRef>
          <a:fontRef idx="minor">
            <a:schemeClr val="lt1"/>
          </a:fontRef>
        </p:style>
        <p:txBody>
          <a:bodyPr wrap="square" rtlCol="1">
            <a:spAutoFit/>
          </a:bodyPr>
          <a:lstStyle/>
          <a:p>
            <a:pPr algn="ctr" rtl="1"/>
            <a:r>
              <a:rPr lang="fa-IR" sz="3600" dirty="0" smtClean="0">
                <a:cs typeface="2  Titr" pitchFamily="2" charset="-78"/>
              </a:rPr>
              <a:t>پیش بینی سازمان ملل از آینده جمعیت ایران</a:t>
            </a:r>
            <a:endParaRPr lang="fa-IR" sz="3600" dirty="0">
              <a:cs typeface="2  Titr" pitchFamily="2" charset="-78"/>
            </a:endParaRPr>
          </a:p>
        </p:txBody>
      </p:sp>
      <p:pic>
        <p:nvPicPr>
          <p:cNvPr id="2" name="پیش بینی آینده جمعیت ایران-Segment 1.wm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rotWithShape="1">
          <a:blip r:embed="rId4" cstate="print"/>
          <a:srcRect t="12175" b="11468"/>
          <a:stretch/>
        </p:blipFill>
        <p:spPr>
          <a:xfrm>
            <a:off x="838200" y="1524000"/>
            <a:ext cx="7467600" cy="4572000"/>
          </a:xfrm>
          <a:prstGeom prst="roundRect">
            <a:avLst>
              <a:gd name="adj" fmla="val 5299"/>
            </a:avLst>
          </a:prstGeom>
          <a:ln>
            <a:noFill/>
          </a:ln>
          <a:effectLst>
            <a:glow rad="228600">
              <a:schemeClr val="accent4">
                <a:satMod val="175000"/>
                <a:alpha val="40000"/>
              </a:schemeClr>
            </a:glow>
          </a:effectLst>
          <a:scene3d>
            <a:camera prst="orthographicFront"/>
            <a:lightRig rig="balanced" dir="t"/>
          </a:scene3d>
          <a:sp3d prstMaterial="plastic">
            <a:bevelT/>
            <a:contourClr>
              <a:srgbClr val="FFFFFF"/>
            </a:contourClr>
          </a:sp3d>
        </p:spPr>
      </p:pic>
      <p:sp>
        <p:nvSpPr>
          <p:cNvPr id="4" name="Action Button: Movie 3">
            <a:hlinkClick r:id="" action="ppaction://noaction" highlightClick="1"/>
          </p:cNvPr>
          <p:cNvSpPr/>
          <p:nvPr/>
        </p:nvSpPr>
        <p:spPr>
          <a:xfrm>
            <a:off x="1143000" y="6400800"/>
            <a:ext cx="381000" cy="304800"/>
          </a:xfrm>
          <a:prstGeom prst="actionButtonMovi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69623675"/>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31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769441"/>
          </a:xfrm>
          <a:prstGeom prst="rect">
            <a:avLst/>
          </a:prstGeom>
          <a:noFill/>
          <a:ln w="9525">
            <a:noFill/>
            <a:miter lim="800000"/>
            <a:headEnd/>
            <a:tailEnd/>
          </a:ln>
        </p:spPr>
        <p:txBody>
          <a:bodyPr>
            <a:spAutoFit/>
          </a:bodyPr>
          <a:lstStyle/>
          <a:p>
            <a:pPr algn="ctr" rtl="1"/>
            <a:r>
              <a:rPr lang="fa-IR" sz="4400" dirty="0">
                <a:solidFill>
                  <a:prstClr val="black"/>
                </a:solidFill>
                <a:latin typeface="Calibri" pitchFamily="34" charset="0"/>
                <a:cs typeface="B Titr" pitchFamily="2" charset="-78"/>
              </a:rPr>
              <a:t>تحولات جمعیتی خانوارها در کشور</a:t>
            </a:r>
            <a:endParaRPr lang="fa-IR" sz="2000" dirty="0" smtClean="0">
              <a:solidFill>
                <a:prstClr val="black"/>
              </a:solidFill>
              <a:latin typeface="Calibri" pitchFamily="34" charset="0"/>
              <a:cs typeface="B Titr" pitchFamily="2" charset="-78"/>
            </a:endParaRPr>
          </a:p>
        </p:txBody>
      </p:sp>
    </p:spTree>
    <p:extLst>
      <p:ext uri="{BB962C8B-B14F-4D97-AF65-F5344CB8AC3E}">
        <p14:creationId xmlns="" xmlns:p14="http://schemas.microsoft.com/office/powerpoint/2010/main" val="14818647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mahzoon\My Documents\My Pictures\لوگو.jpg"/>
          <p:cNvPicPr>
            <a:picLocks noChangeAspect="1" noChangeArrowheads="1"/>
          </p:cNvPicPr>
          <p:nvPr/>
        </p:nvPicPr>
        <p:blipFill>
          <a:blip r:embed="rId2" cstate="print"/>
          <a:srcRect/>
          <a:stretch>
            <a:fillRect/>
          </a:stretch>
        </p:blipFill>
        <p:spPr bwMode="auto">
          <a:xfrm>
            <a:off x="41282" y="162123"/>
            <a:ext cx="2586502" cy="1826717"/>
          </a:xfrm>
          <a:prstGeom prst="rect">
            <a:avLst/>
          </a:prstGeom>
          <a:noFill/>
        </p:spPr>
      </p:pic>
      <p:sp>
        <p:nvSpPr>
          <p:cNvPr id="2" name="Title 1"/>
          <p:cNvSpPr>
            <a:spLocks noGrp="1"/>
          </p:cNvSpPr>
          <p:nvPr>
            <p:ph type="ctrTitle"/>
          </p:nvPr>
        </p:nvSpPr>
        <p:spPr>
          <a:xfrm>
            <a:off x="756316" y="1676400"/>
            <a:ext cx="8463884" cy="201865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a-IR" sz="4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	آينده‌پژوهي وضعيت </a:t>
            </a:r>
            <a:r>
              <a:rPr lang="fa-IR" sz="4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جمعيتي كشور </a:t>
            </a:r>
            <a:endParaRPr lang="fa-IR" sz="4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endParaRPr>
          </a:p>
        </p:txBody>
      </p:sp>
      <p:pic>
        <p:nvPicPr>
          <p:cNvPr id="10" name="Picture 9"/>
          <p:cNvPicPr>
            <a:picLocks noChangeAspect="1"/>
          </p:cNvPicPr>
          <p:nvPr/>
        </p:nvPicPr>
        <p:blipFill>
          <a:blip r:embed="rId3" cstate="print">
            <a:duotone>
              <a:schemeClr val="accent4">
                <a:shade val="45000"/>
                <a:satMod val="135000"/>
              </a:schemeClr>
              <a:prstClr val="white"/>
            </a:duotone>
            <a:extLst>
              <a:ext uri="{28A0092B-C50C-407E-A947-70E740481C1C}">
                <a14:useLocalDpi xmlns="" xmlns:a14="http://schemas.microsoft.com/office/drawing/2010/main" val="0"/>
              </a:ext>
            </a:extLst>
          </a:blip>
          <a:stretch>
            <a:fillRect/>
          </a:stretch>
        </p:blipFill>
        <p:spPr>
          <a:xfrm>
            <a:off x="7668344" y="282781"/>
            <a:ext cx="1176540" cy="1585400"/>
          </a:xfrm>
          <a:prstGeom prst="rect">
            <a:avLst/>
          </a:prstGeom>
        </p:spPr>
      </p:pic>
      <p:pic>
        <p:nvPicPr>
          <p:cNvPr id="5" name="Picture 2" descr="C:\Users\amiri\Desktop\آوانگار\لوگوی نهایی موسسه.jpg"/>
          <p:cNvPicPr>
            <a:picLocks noChangeAspect="1" noChangeArrowheads="1"/>
          </p:cNvPicPr>
          <p:nvPr/>
        </p:nvPicPr>
        <p:blipFill>
          <a:blip r:embed="rId4" cstate="print"/>
          <a:srcRect/>
          <a:stretch>
            <a:fillRect/>
          </a:stretch>
        </p:blipFill>
        <p:spPr bwMode="auto">
          <a:xfrm>
            <a:off x="3824103" y="245840"/>
            <a:ext cx="1663055" cy="1526976"/>
          </a:xfrm>
          <a:prstGeom prst="rect">
            <a:avLst/>
          </a:prstGeom>
          <a:noFill/>
        </p:spPr>
      </p:pic>
    </p:spTree>
    <p:extLst>
      <p:ext uri="{BB962C8B-B14F-4D97-AF65-F5344CB8AC3E}">
        <p14:creationId xmlns="" xmlns:p14="http://schemas.microsoft.com/office/powerpoint/2010/main" val="278743624"/>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686800" cy="838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تحولات جمعیتی </a:t>
            </a:r>
            <a:r>
              <a:rPr lang="fa-IR" sz="4000"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خانوارها</a:t>
            </a:r>
            <a:r>
              <a:rPr lang="fa-IR"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در کشور</a:t>
            </a:r>
            <a:endParaRPr lang="fa-IR"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23555" name="Content Placeholder 2"/>
          <p:cNvSpPr>
            <a:spLocks noGrp="1"/>
          </p:cNvSpPr>
          <p:nvPr>
            <p:ph idx="1"/>
          </p:nvPr>
        </p:nvSpPr>
        <p:spPr>
          <a:xfrm>
            <a:off x="304800" y="1963738"/>
            <a:ext cx="8686800" cy="4525962"/>
          </a:xfrm>
        </p:spPr>
        <p:txBody>
          <a:bodyPr/>
          <a:lstStyle/>
          <a:p>
            <a:pPr algn="just"/>
            <a:r>
              <a:rPr lang="fa-IR" dirty="0" smtClean="0">
                <a:cs typeface="B Nazanin" pitchFamily="2" charset="-78"/>
              </a:rPr>
              <a:t>بالغ بر 21 میلیون خانوار در کشور شمارش شده است</a:t>
            </a:r>
          </a:p>
          <a:p>
            <a:pPr algn="just"/>
            <a:r>
              <a:rPr lang="fa-IR" sz="2800" dirty="0" smtClean="0">
                <a:solidFill>
                  <a:srgbClr val="C00000"/>
                </a:solidFill>
                <a:cs typeface="B Nazanin" pitchFamily="2" charset="-78"/>
              </a:rPr>
              <a:t>بُعد خانوار </a:t>
            </a:r>
            <a:r>
              <a:rPr lang="fa-IR" dirty="0" smtClean="0">
                <a:cs typeface="B Nazanin" pitchFamily="2" charset="-78"/>
              </a:rPr>
              <a:t>از 4 نفر به 3.5 نفر کاهش پیدا کرده</a:t>
            </a:r>
          </a:p>
          <a:p>
            <a:pPr algn="just"/>
            <a:r>
              <a:rPr lang="fa-IR" sz="2800" dirty="0" smtClean="0">
                <a:solidFill>
                  <a:srgbClr val="C00000"/>
                </a:solidFill>
                <a:cs typeface="B Nazanin" pitchFamily="2" charset="-78"/>
              </a:rPr>
              <a:t>متوسط تعداد فرزند </a:t>
            </a:r>
            <a:r>
              <a:rPr lang="fa-IR" sz="2800" dirty="0" smtClean="0">
                <a:solidFill>
                  <a:srgbClr val="C00000"/>
                </a:solidFill>
                <a:cs typeface="B Nazanin" pitchFamily="2" charset="-78"/>
              </a:rPr>
              <a:t>به ازاي هر زن در سن باروري </a:t>
            </a:r>
            <a:r>
              <a:rPr lang="fa-IR" dirty="0" smtClean="0">
                <a:cs typeface="B Nazanin" pitchFamily="2" charset="-78"/>
              </a:rPr>
              <a:t>به کمتر از 2 فرزند کاهش پیدا نموده (حدود 1.7 فرزند به صورت میانگین در کل کشور)</a:t>
            </a:r>
          </a:p>
          <a:p>
            <a:pPr algn="just"/>
            <a:r>
              <a:rPr lang="fa-IR" dirty="0" smtClean="0">
                <a:solidFill>
                  <a:srgbClr val="C00000"/>
                </a:solidFill>
                <a:cs typeface="B Nazanin" pitchFamily="2" charset="-78"/>
              </a:rPr>
              <a:t>نسبت خانوارهای یک نفره </a:t>
            </a:r>
            <a:r>
              <a:rPr lang="fa-IR" dirty="0" smtClean="0">
                <a:cs typeface="B Nazanin" pitchFamily="2" charset="-78"/>
              </a:rPr>
              <a:t>از 5.2 درصد در سال 1385 به 7.1 </a:t>
            </a:r>
            <a:r>
              <a:rPr lang="fa-IR" dirty="0" smtClean="0">
                <a:cs typeface="B Nazanin" pitchFamily="2" charset="-78"/>
              </a:rPr>
              <a:t>در سال 1390 درصد </a:t>
            </a:r>
            <a:r>
              <a:rPr lang="fa-IR" dirty="0" smtClean="0">
                <a:cs typeface="B Nazanin" pitchFamily="2" charset="-78"/>
              </a:rPr>
              <a:t>رسیده</a:t>
            </a:r>
          </a:p>
        </p:txBody>
      </p:sp>
    </p:spTree>
    <p:extLst>
      <p:ext uri="{BB962C8B-B14F-4D97-AF65-F5344CB8AC3E}">
        <p14:creationId xmlns="" xmlns:p14="http://schemas.microsoft.com/office/powerpoint/2010/main" val="1170305969"/>
      </p:ext>
    </p:extLst>
  </p:cSld>
  <p:clrMapOvr>
    <a:masterClrMapping/>
  </p:clrMapOvr>
  <p:transition spd="med">
    <p:spli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23655"/>
            <a:ext cx="8686800" cy="838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ترکیب جمعیتی </a:t>
            </a:r>
            <a:r>
              <a:rPr lang="fa-IR" sz="4000"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خانوارها</a:t>
            </a:r>
            <a:endParaRPr lang="fa-IR"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24579" name="Content Placeholder 2"/>
          <p:cNvSpPr>
            <a:spLocks noGrp="1"/>
          </p:cNvSpPr>
          <p:nvPr>
            <p:ph idx="1"/>
          </p:nvPr>
        </p:nvSpPr>
        <p:spPr>
          <a:xfrm>
            <a:off x="304800" y="1782763"/>
            <a:ext cx="8686800" cy="4525962"/>
          </a:xfrm>
        </p:spPr>
        <p:txBody>
          <a:bodyPr/>
          <a:lstStyle/>
          <a:p>
            <a:pPr algn="just"/>
            <a:r>
              <a:rPr lang="fa-IR" sz="2800" smtClean="0">
                <a:solidFill>
                  <a:srgbClr val="C00000"/>
                </a:solidFill>
                <a:cs typeface="B Nazanin" pitchFamily="2" charset="-78"/>
              </a:rPr>
              <a:t>به طور متوسط به ازای هر 10 خانوار:</a:t>
            </a:r>
          </a:p>
          <a:p>
            <a:pPr lvl="1" algn="just"/>
            <a:r>
              <a:rPr lang="fa-IR" smtClean="0">
                <a:cs typeface="B Nazanin" pitchFamily="2" charset="-78"/>
              </a:rPr>
              <a:t>10 جوان در معرض سن ازدواج (هر خانوار یک جوان)</a:t>
            </a:r>
          </a:p>
          <a:p>
            <a:pPr lvl="1" algn="just"/>
            <a:r>
              <a:rPr lang="fa-IR" smtClean="0">
                <a:cs typeface="B Nazanin" pitchFamily="2" charset="-78"/>
              </a:rPr>
              <a:t>5 جوان ازدواج نکرده (هر 2 خانوار یک جوان ازدواج نکرده)</a:t>
            </a:r>
          </a:p>
          <a:p>
            <a:pPr lvl="1" algn="just"/>
            <a:r>
              <a:rPr lang="fa-IR" smtClean="0">
                <a:cs typeface="B Nazanin" pitchFamily="2" charset="-78"/>
              </a:rPr>
              <a:t>2 نفر سالمند بالای 65 سال</a:t>
            </a:r>
          </a:p>
          <a:p>
            <a:pPr algn="just"/>
            <a:endParaRPr lang="fa-IR" smtClean="0">
              <a:cs typeface="B Nazanin" pitchFamily="2" charset="-78"/>
            </a:endParaRPr>
          </a:p>
          <a:p>
            <a:pPr algn="just"/>
            <a:r>
              <a:rPr lang="fa-IR" sz="2800" smtClean="0">
                <a:solidFill>
                  <a:srgbClr val="C00000"/>
                </a:solidFill>
                <a:cs typeface="B Nazanin" pitchFamily="2" charset="-78"/>
              </a:rPr>
              <a:t>پیش‌بینی 30 سال آینده با ادامه روند فعلی زاد و ولد:</a:t>
            </a:r>
          </a:p>
          <a:p>
            <a:pPr lvl="1" algn="just"/>
            <a:r>
              <a:rPr lang="fa-IR" smtClean="0">
                <a:cs typeface="B Nazanin" pitchFamily="2" charset="-78"/>
              </a:rPr>
              <a:t>به طور متوسط 7 جوان در معرض سن ازدواج به ازاي هر 10 خانواده با فرض عدم افزايش الگوي سني ازدواج (0.7 سرانه فعلي هر خانوار)</a:t>
            </a:r>
          </a:p>
          <a:p>
            <a:pPr lvl="1" algn="just"/>
            <a:r>
              <a:rPr lang="fa-IR" smtClean="0">
                <a:cs typeface="B Nazanin" pitchFamily="2" charset="-78"/>
              </a:rPr>
              <a:t>به طور متوسط 7 نفر سالمند بالای 65 سال به ازای هر 10 خانوار (3.5 برابر سرانه فعلی هر خانوار)</a:t>
            </a:r>
          </a:p>
          <a:p>
            <a:pPr lvl="1" algn="just"/>
            <a:endParaRPr lang="fa-IR" smtClean="0">
              <a:cs typeface="B Nazanin" pitchFamily="2" charset="-78"/>
            </a:endParaRPr>
          </a:p>
        </p:txBody>
      </p:sp>
    </p:spTree>
    <p:extLst>
      <p:ext uri="{BB962C8B-B14F-4D97-AF65-F5344CB8AC3E}">
        <p14:creationId xmlns="" xmlns:p14="http://schemas.microsoft.com/office/powerpoint/2010/main" val="3613986072"/>
      </p:ext>
    </p:extLst>
  </p:cSld>
  <p:clrMapOvr>
    <a:masterClrMapping/>
  </p:clrMapOvr>
  <p:transition spd="med">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23655"/>
            <a:ext cx="8686800" cy="838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ترکیب جمعیتی </a:t>
            </a:r>
            <a:r>
              <a:rPr lang="fa-IR" sz="4000"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خانوارها</a:t>
            </a:r>
            <a:endParaRPr lang="fa-IR"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24579" name="Content Placeholder 2"/>
          <p:cNvSpPr>
            <a:spLocks noGrp="1"/>
          </p:cNvSpPr>
          <p:nvPr>
            <p:ph idx="1"/>
          </p:nvPr>
        </p:nvSpPr>
        <p:spPr>
          <a:xfrm>
            <a:off x="304800" y="1782763"/>
            <a:ext cx="8686800" cy="4525962"/>
          </a:xfrm>
        </p:spPr>
        <p:txBody>
          <a:bodyPr/>
          <a:lstStyle/>
          <a:p>
            <a:pPr algn="just"/>
            <a:r>
              <a:rPr lang="fa-IR" sz="2800" dirty="0" smtClean="0">
                <a:solidFill>
                  <a:srgbClr val="C00000"/>
                </a:solidFill>
                <a:cs typeface="B Nazanin" pitchFamily="2" charset="-78"/>
              </a:rPr>
              <a:t>به طور متوسط به ازای هر 10 خانوار:</a:t>
            </a:r>
          </a:p>
          <a:p>
            <a:pPr lvl="1" algn="just"/>
            <a:r>
              <a:rPr lang="fa-IR" dirty="0" smtClean="0">
                <a:cs typeface="B Nazanin" pitchFamily="2" charset="-78"/>
              </a:rPr>
              <a:t>10 جوان در معرض سن ازدواج (هر خانوار یک جوان)</a:t>
            </a:r>
          </a:p>
          <a:p>
            <a:pPr lvl="1" algn="just"/>
            <a:r>
              <a:rPr lang="fa-IR" dirty="0" smtClean="0">
                <a:cs typeface="B Nazanin" pitchFamily="2" charset="-78"/>
              </a:rPr>
              <a:t>5 جوان ازدواج نکرده (هر 2 خانوار یک جوان ازدواج نکرده)</a:t>
            </a:r>
          </a:p>
          <a:p>
            <a:pPr lvl="1" algn="just"/>
            <a:r>
              <a:rPr lang="fa-IR" dirty="0" smtClean="0">
                <a:cs typeface="B Nazanin" pitchFamily="2" charset="-78"/>
              </a:rPr>
              <a:t>2 نفر سالمند بالای 65 سال</a:t>
            </a:r>
          </a:p>
          <a:p>
            <a:pPr algn="just"/>
            <a:endParaRPr lang="fa-IR" dirty="0" smtClean="0">
              <a:cs typeface="B Nazanin" pitchFamily="2" charset="-78"/>
            </a:endParaRPr>
          </a:p>
          <a:p>
            <a:pPr algn="just"/>
            <a:r>
              <a:rPr lang="fa-IR" sz="2800" dirty="0" smtClean="0">
                <a:solidFill>
                  <a:srgbClr val="C00000"/>
                </a:solidFill>
                <a:cs typeface="B Nazanin" pitchFamily="2" charset="-78"/>
              </a:rPr>
              <a:t>پیش‌بینی 30 سال آینده با ادامه روند فعلی زاد و ولد:</a:t>
            </a:r>
          </a:p>
          <a:p>
            <a:pPr lvl="1" algn="just"/>
            <a:r>
              <a:rPr lang="fa-IR" dirty="0" smtClean="0">
                <a:cs typeface="B Nazanin" pitchFamily="2" charset="-78"/>
              </a:rPr>
              <a:t>به طور متوسط 7 جوان در معرض سن ازدواج به ازاي هر 10 خانواده با فرض عدم افزايش الگوي سني ازدواج (0.7 سرانه فعلي هر خانوار)</a:t>
            </a:r>
          </a:p>
          <a:p>
            <a:pPr lvl="1" algn="just"/>
            <a:r>
              <a:rPr lang="fa-IR" dirty="0" smtClean="0">
                <a:cs typeface="B Nazanin" pitchFamily="2" charset="-78"/>
              </a:rPr>
              <a:t>به طور متوسط 7 نفر سالمند بالای 65 سال به ازای هر 10 خانوار (3.5 برابر سرانه فعلی هر خانوار)</a:t>
            </a:r>
          </a:p>
          <a:p>
            <a:pPr lvl="1" algn="just"/>
            <a:endParaRPr lang="fa-IR" dirty="0" smtClean="0">
              <a:cs typeface="B Nazanin" pitchFamily="2" charset="-78"/>
            </a:endParaRPr>
          </a:p>
        </p:txBody>
      </p:sp>
    </p:spTree>
    <p:extLst>
      <p:ext uri="{BB962C8B-B14F-4D97-AF65-F5344CB8AC3E}">
        <p14:creationId xmlns="" xmlns:p14="http://schemas.microsoft.com/office/powerpoint/2010/main" val="609109643"/>
      </p:ext>
    </p:extLst>
  </p:cSld>
  <p:clrMapOvr>
    <a:masterClrMapping/>
  </p:clrMapOvr>
  <p:transition spd="med">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1723549"/>
          </a:xfrm>
          <a:prstGeom prst="rect">
            <a:avLst/>
          </a:prstGeom>
          <a:noFill/>
          <a:ln w="9525">
            <a:noFill/>
            <a:miter lim="800000"/>
            <a:headEnd/>
            <a:tailEnd/>
          </a:ln>
        </p:spPr>
        <p:txBody>
          <a:bodyPr>
            <a:spAutoFit/>
          </a:bodyPr>
          <a:lstStyle/>
          <a:p>
            <a:pPr algn="ctr" rtl="1"/>
            <a:r>
              <a:rPr lang="fa-IR" sz="5000" dirty="0">
                <a:solidFill>
                  <a:prstClr val="black"/>
                </a:solidFill>
                <a:latin typeface="Calibri" pitchFamily="34" charset="0"/>
                <a:cs typeface="B Titr" pitchFamily="2" charset="-78"/>
              </a:rPr>
              <a:t>ميزان باروري </a:t>
            </a:r>
            <a:r>
              <a:rPr lang="fa-IR" sz="5000" dirty="0" smtClean="0">
                <a:solidFill>
                  <a:prstClr val="black"/>
                </a:solidFill>
                <a:latin typeface="Calibri" pitchFamily="34" charset="0"/>
                <a:cs typeface="B Titr" pitchFamily="2" charset="-78"/>
              </a:rPr>
              <a:t>كل در ايران</a:t>
            </a:r>
          </a:p>
          <a:p>
            <a:pPr algn="ctr" rtl="1"/>
            <a:endParaRPr lang="fa-IR" sz="2800" dirty="0" smtClean="0">
              <a:solidFill>
                <a:prstClr val="black"/>
              </a:solidFill>
              <a:latin typeface="Calibri" pitchFamily="34" charset="0"/>
              <a:cs typeface="B Titr" pitchFamily="2" charset="-78"/>
            </a:endParaRPr>
          </a:p>
          <a:p>
            <a:pPr algn="ctr" rtl="1"/>
            <a:r>
              <a:rPr lang="fa-IR" sz="2800" dirty="0" smtClean="0">
                <a:solidFill>
                  <a:prstClr val="black"/>
                </a:solidFill>
                <a:latin typeface="Calibri" pitchFamily="34" charset="0"/>
                <a:cs typeface="B Titr" pitchFamily="2" charset="-78"/>
              </a:rPr>
              <a:t>(متوسط تعداد فرزندان زنده به دنيا آورده هر مادر)</a:t>
            </a:r>
          </a:p>
        </p:txBody>
      </p:sp>
    </p:spTree>
    <p:extLst>
      <p:ext uri="{BB962C8B-B14F-4D97-AF65-F5344CB8AC3E}">
        <p14:creationId xmlns="" xmlns:p14="http://schemas.microsoft.com/office/powerpoint/2010/main" val="22726939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1428909552"/>
              </p:ext>
            </p:extLst>
          </p:nvPr>
        </p:nvGraphicFramePr>
        <p:xfrm>
          <a:off x="285750" y="1617156"/>
          <a:ext cx="7742634" cy="4415598"/>
        </p:xfrm>
        <a:graphic>
          <a:graphicData uri="http://schemas.openxmlformats.org/drawingml/2006/table">
            <a:tbl>
              <a:tblPr/>
              <a:tblGrid>
                <a:gridCol w="1667399"/>
                <a:gridCol w="1633128"/>
                <a:gridCol w="1698453"/>
                <a:gridCol w="2743654"/>
              </a:tblGrid>
              <a:tr h="367320">
                <a:tc rowSpan="2">
                  <a:txBody>
                    <a:bodyPr/>
                    <a:lstStyle/>
                    <a:p>
                      <a:pPr algn="ctr" rtl="1" fontAlgn="ctr"/>
                      <a:r>
                        <a:rPr lang="fa-IR" sz="2000" b="1" i="0" u="none" strike="noStrike" dirty="0">
                          <a:solidFill>
                            <a:srgbClr val="000000"/>
                          </a:solidFill>
                          <a:latin typeface="Arial"/>
                          <a:cs typeface="B Nazanin" pitchFamily="2" charset="-78"/>
                        </a:rPr>
                        <a:t>گروه سني</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1" fontAlgn="b"/>
                      <a:r>
                        <a:rPr lang="fa-IR" sz="2000" b="1" i="0" u="none" strike="noStrike" dirty="0" smtClean="0">
                          <a:solidFill>
                            <a:srgbClr val="000000"/>
                          </a:solidFill>
                          <a:latin typeface="Arial"/>
                          <a:cs typeface="B Nazanin" pitchFamily="2" charset="-78"/>
                        </a:rPr>
                        <a:t>سال 1390</a:t>
                      </a:r>
                      <a:endParaRPr lang="fa-IR" sz="2000" b="1" i="0" u="none" strike="noStrike" dirty="0">
                        <a:solidFill>
                          <a:srgbClr val="000000"/>
                        </a:solidFill>
                        <a:latin typeface="Arial"/>
                        <a:cs typeface="B Nazanin" pitchFamily="2" charset="-78"/>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500118">
                <a:tc vMerge="1">
                  <a:txBody>
                    <a:bodyPr/>
                    <a:lstStyle/>
                    <a:p>
                      <a:pPr rtl="1"/>
                      <a:endParaRPr lang="fa-IR"/>
                    </a:p>
                  </a:txBody>
                  <a:tcPr/>
                </a:tc>
                <a:tc>
                  <a:txBody>
                    <a:bodyPr/>
                    <a:lstStyle/>
                    <a:p>
                      <a:pPr algn="ctr" rtl="1" fontAlgn="b"/>
                      <a:r>
                        <a:rPr lang="fa-IR" sz="2000" b="1" i="0" u="none" strike="noStrike">
                          <a:solidFill>
                            <a:srgbClr val="000000"/>
                          </a:solidFill>
                          <a:latin typeface="Arial"/>
                          <a:cs typeface="B Nazanin" pitchFamily="2" charset="-78"/>
                        </a:rPr>
                        <a:t>متولدين جاري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smtClean="0">
                          <a:solidFill>
                            <a:srgbClr val="000000"/>
                          </a:solidFill>
                          <a:latin typeface="Arial"/>
                          <a:cs typeface="B Nazanin" pitchFamily="2" charset="-78"/>
                        </a:rPr>
                        <a:t>جمعيت زنان پایگاه</a:t>
                      </a:r>
                      <a:endParaRPr lang="fa-IR" sz="2000" b="1" i="0" u="none" strike="noStrike">
                        <a:solidFill>
                          <a:srgbClr val="000000"/>
                        </a:solidFill>
                        <a:latin typeface="Arial"/>
                        <a:cs typeface="B Nazanin" pitchFamily="2" charset="-78"/>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ميزان باروري ويژه سني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7320">
                <a:tc>
                  <a:txBody>
                    <a:bodyPr/>
                    <a:lstStyle/>
                    <a:p>
                      <a:pPr algn="ctr" rtl="1" fontAlgn="ctr"/>
                      <a:r>
                        <a:rPr lang="fa-IR" sz="2000" b="1" i="0" u="none" strike="noStrike" dirty="0">
                          <a:solidFill>
                            <a:srgbClr val="000000"/>
                          </a:solidFill>
                          <a:latin typeface="B Titr"/>
                          <a:cs typeface="B Nazanin" pitchFamily="2" charset="-78"/>
                        </a:rPr>
                        <a:t>15-19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112983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3318100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34.05061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371657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4509992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82.40747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25-29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444419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4679232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94.97684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30-34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293097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3732034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78.5354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35-39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122420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2884638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42.43873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40-44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27120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2571203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10.54765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dirty="0">
                          <a:solidFill>
                            <a:srgbClr val="000000"/>
                          </a:solidFill>
                          <a:latin typeface="B Titr"/>
                          <a:cs typeface="B Nazanin" pitchFamily="2" charset="-78"/>
                        </a:rPr>
                        <a:t>45-49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1993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2182194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0.913315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dirty="0">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597960">
                <a:tc>
                  <a:txBody>
                    <a:bodyPr/>
                    <a:lstStyle/>
                    <a:p>
                      <a:pPr algn="ctr" rtl="1" fontAlgn="ctr"/>
                      <a:r>
                        <a:rPr lang="fa-IR" sz="2000" b="1" i="0" u="none" strike="noStrike" dirty="0">
                          <a:solidFill>
                            <a:srgbClr val="000000"/>
                          </a:solidFill>
                          <a:latin typeface="B Titr"/>
                          <a:cs typeface="B Nazanin" pitchFamily="2" charset="-78"/>
                        </a:rPr>
                        <a:t>ميزان باروري </a:t>
                      </a:r>
                      <a:r>
                        <a:rPr lang="fa-IR" sz="2000" b="1" i="0" u="none" strike="noStrike">
                          <a:solidFill>
                            <a:srgbClr val="000000"/>
                          </a:solidFill>
                          <a:latin typeface="B Titr"/>
                          <a:cs typeface="B Nazanin" pitchFamily="2" charset="-78"/>
                        </a:rPr>
                        <a:t>كل </a:t>
                      </a:r>
                      <a:r>
                        <a:rPr lang="fa-IR" sz="2000" b="1" i="0" u="none" strike="noStrike" smtClean="0">
                          <a:solidFill>
                            <a:srgbClr val="000000"/>
                          </a:solidFill>
                          <a:latin typeface="B Titr"/>
                          <a:cs typeface="B Nazanin" pitchFamily="2" charset="-78"/>
                        </a:rPr>
                        <a:t>(</a:t>
                      </a:r>
                      <a:r>
                        <a:rPr lang="en-US" sz="2000" b="1" i="0" u="none" strike="noStrike" smtClean="0">
                          <a:solidFill>
                            <a:srgbClr val="000000"/>
                          </a:solidFill>
                          <a:latin typeface="Times New Roman" panose="02020603050405020304" pitchFamily="18" charset="0"/>
                          <a:cs typeface="Times New Roman" panose="02020603050405020304" pitchFamily="18" charset="0"/>
                        </a:rPr>
                        <a:t>TFR</a:t>
                      </a:r>
                      <a:r>
                        <a:rPr lang="fa-IR" sz="2000" b="1" i="0" u="none" strike="noStrike" smtClean="0">
                          <a:solidFill>
                            <a:srgbClr val="000000"/>
                          </a:solidFill>
                          <a:latin typeface="B Titr"/>
                          <a:cs typeface="B Nazanin" pitchFamily="2" charset="-78"/>
                        </a:rPr>
                        <a:t>)</a:t>
                      </a:r>
                      <a:endParaRPr lang="en-US" sz="2000" b="1" i="0" u="none" strike="noStrike" dirty="0">
                        <a:solidFill>
                          <a:srgbClr val="000000"/>
                        </a:solidFill>
                        <a:latin typeface="B Titr"/>
                        <a:cs typeface="B Nazanin" pitchFamily="2" charset="-78"/>
                      </a:endParaRPr>
                    </a:p>
                  </a:txBody>
                  <a:tcPr marL="0" marR="0" marT="0" marB="0" anchor="ctr">
                    <a:lnL>
                      <a:noFill/>
                    </a:lnL>
                    <a:lnR>
                      <a:noFill/>
                    </a:lnR>
                    <a:lnT>
                      <a:noFill/>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a:noFill/>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a:noFill/>
                    </a:lnT>
                    <a:lnB>
                      <a:noFill/>
                    </a:lnB>
                  </a:tcPr>
                </a:tc>
                <a:tc>
                  <a:txBody>
                    <a:bodyPr/>
                    <a:lstStyle/>
                    <a:p>
                      <a:pPr algn="r" rtl="1" fontAlgn="b"/>
                      <a:r>
                        <a:rPr lang="fa-IR" sz="3600" b="1" i="0" u="none" strike="noStrike" smtClean="0">
                          <a:solidFill>
                            <a:srgbClr val="C00000"/>
                          </a:solidFill>
                          <a:latin typeface="Arial"/>
                          <a:cs typeface="B Nazanin" pitchFamily="2" charset="-78"/>
                        </a:rPr>
                        <a:t>1.72</a:t>
                      </a:r>
                      <a:endParaRPr lang="fa-IR" sz="3600" b="1" i="0" u="none" strike="noStrike" dirty="0">
                        <a:solidFill>
                          <a:srgbClr val="C00000"/>
                        </a:solidFill>
                        <a:latin typeface="Arial"/>
                        <a:cs typeface="B Nazanin" pitchFamily="2" charset="-78"/>
                      </a:endParaRPr>
                    </a:p>
                  </a:txBody>
                  <a:tcPr marL="0" marR="0" marT="0" marB="0" anchor="b">
                    <a:lnL>
                      <a:noFill/>
                    </a:lnL>
                    <a:lnR>
                      <a:noFill/>
                    </a:lnR>
                    <a:lnT>
                      <a:noFill/>
                    </a:lnT>
                    <a:lnB>
                      <a:noFill/>
                    </a:lnB>
                    <a:solidFill>
                      <a:srgbClr val="92D050"/>
                    </a:solidFill>
                  </a:tcPr>
                </a:tc>
              </a:tr>
            </a:tbl>
          </a:graphicData>
        </a:graphic>
      </p:graphicFrame>
      <p:sp>
        <p:nvSpPr>
          <p:cNvPr id="3" name="Title 2"/>
          <p:cNvSpPr>
            <a:spLocks noGrp="1"/>
          </p:cNvSpPr>
          <p:nvPr>
            <p:ph type="title"/>
          </p:nvPr>
        </p:nvSpPr>
        <p:spPr/>
        <p:txBody>
          <a:bodyPr>
            <a:noAutofit/>
          </a:bodyPr>
          <a:lstStyle/>
          <a:p>
            <a:pPr algn="ctr"/>
            <a:r>
              <a:rPr lang="fa-IR" sz="4400" dirty="0" smtClean="0">
                <a:latin typeface="Calibri" pitchFamily="34" charset="0"/>
                <a:cs typeface="B Titr" pitchFamily="2" charset="-78"/>
              </a:rPr>
              <a:t>ميزان باروري كل در ايران</a:t>
            </a:r>
            <a:br>
              <a:rPr lang="fa-IR" sz="4400" dirty="0" smtClean="0">
                <a:latin typeface="Calibri" pitchFamily="34" charset="0"/>
                <a:cs typeface="B Titr" pitchFamily="2" charset="-78"/>
              </a:rPr>
            </a:br>
            <a:r>
              <a:rPr lang="fa-IR" sz="2000" dirty="0" smtClean="0">
                <a:latin typeface="Calibri" pitchFamily="34" charset="0"/>
                <a:cs typeface="B Titr" pitchFamily="2" charset="-78"/>
              </a:rPr>
              <a:t/>
            </a:r>
            <a:br>
              <a:rPr lang="fa-IR" sz="2000" dirty="0" smtClean="0">
                <a:latin typeface="Calibri" pitchFamily="34" charset="0"/>
                <a:cs typeface="B Titr" pitchFamily="2" charset="-78"/>
              </a:rPr>
            </a:br>
            <a:r>
              <a:rPr lang="fa-IR" sz="2000" dirty="0" smtClean="0">
                <a:latin typeface="Calibri" pitchFamily="34" charset="0"/>
                <a:cs typeface="B Titr" pitchFamily="2" charset="-78"/>
              </a:rPr>
              <a:t>(متوسط تعداد فرزندان زنده به دنيا آورده هر مادر)</a:t>
            </a:r>
            <a:endParaRPr lang="fa-IR" sz="2000" dirty="0"/>
          </a:p>
        </p:txBody>
      </p:sp>
      <p:sp>
        <p:nvSpPr>
          <p:cNvPr id="4" name="TextBox 3"/>
          <p:cNvSpPr txBox="1"/>
          <p:nvPr/>
        </p:nvSpPr>
        <p:spPr>
          <a:xfrm>
            <a:off x="3491880" y="6372036"/>
            <a:ext cx="4536504" cy="369332"/>
          </a:xfrm>
          <a:prstGeom prst="rect">
            <a:avLst/>
          </a:prstGeom>
          <a:noFill/>
        </p:spPr>
        <p:txBody>
          <a:bodyPr wrap="square" rtlCol="1">
            <a:spAutoFit/>
          </a:bodyPr>
          <a:lstStyle/>
          <a:p>
            <a:pPr algn="r" rtl="1"/>
            <a:r>
              <a:rPr lang="fa-IR" dirty="0" smtClean="0">
                <a:cs typeface="B Nazanin" pitchFamily="2" charset="-78"/>
              </a:rPr>
              <a:t>منبع: آمارهاي پايگاه اطلاعات جمعيت کشور</a:t>
            </a:r>
            <a:endParaRPr lang="fa-IR" dirty="0">
              <a:cs typeface="B Nazanin" pitchFamily="2" charset="-78"/>
            </a:endParaRPr>
          </a:p>
        </p:txBody>
      </p:sp>
      <p:cxnSp>
        <p:nvCxnSpPr>
          <p:cNvPr id="5" name="Straight Arrow Connector 4"/>
          <p:cNvCxnSpPr/>
          <p:nvPr/>
        </p:nvCxnSpPr>
        <p:spPr>
          <a:xfrm>
            <a:off x="1907704" y="5733256"/>
            <a:ext cx="324036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530619"/>
          </a:xfrm>
        </p:spPr>
        <p:txBody>
          <a:bodyPr/>
          <a:lstStyle/>
          <a:p>
            <a:pPr marL="393192" lvl="1" indent="0">
              <a:buNone/>
            </a:pPr>
            <a:r>
              <a:rPr lang="fa-IR" sz="2600" b="1" dirty="0">
                <a:solidFill>
                  <a:schemeClr val="accent1">
                    <a:lumMod val="75000"/>
                  </a:schemeClr>
                </a:solidFill>
                <a:cs typeface="B Nazanin" pitchFamily="2" charset="-78"/>
              </a:rPr>
              <a:t>نرخ باروری </a:t>
            </a:r>
            <a:r>
              <a:rPr lang="fa-IR" sz="2600" b="1" dirty="0" smtClean="0">
                <a:solidFill>
                  <a:schemeClr val="accent1">
                    <a:lumMod val="75000"/>
                  </a:schemeClr>
                </a:solidFill>
                <a:cs typeface="B Nazanin" pitchFamily="2" charset="-78"/>
              </a:rPr>
              <a:t>جایگزین:</a:t>
            </a:r>
            <a:r>
              <a:rPr lang="fa-IR" sz="2600" dirty="0" smtClean="0">
                <a:solidFill>
                  <a:schemeClr val="accent1">
                    <a:lumMod val="75000"/>
                  </a:schemeClr>
                </a:solidFill>
                <a:cs typeface="B Nazanin" pitchFamily="2" charset="-78"/>
              </a:rPr>
              <a:t>حداقل </a:t>
            </a:r>
            <a:r>
              <a:rPr lang="fa-IR" sz="2600" dirty="0">
                <a:solidFill>
                  <a:schemeClr val="accent1">
                    <a:lumMod val="75000"/>
                  </a:schemeClr>
                </a:solidFill>
                <a:cs typeface="B Nazanin" pitchFamily="2" charset="-78"/>
              </a:rPr>
              <a:t>نرخ باروری برای حفظ جمعیت یک </a:t>
            </a:r>
            <a:r>
              <a:rPr lang="fa-IR" sz="2600" dirty="0" smtClean="0">
                <a:solidFill>
                  <a:schemeClr val="accent1">
                    <a:lumMod val="75000"/>
                  </a:schemeClr>
                </a:solidFill>
                <a:cs typeface="B Nazanin" pitchFamily="2" charset="-78"/>
              </a:rPr>
              <a:t>کشور</a:t>
            </a:r>
          </a:p>
          <a:p>
            <a:pPr marL="393192" lvl="1" indent="0">
              <a:buNone/>
            </a:pPr>
            <a:r>
              <a:rPr lang="fa-IR" sz="2600" dirty="0" smtClean="0">
                <a:solidFill>
                  <a:schemeClr val="accent1">
                    <a:lumMod val="75000"/>
                  </a:schemeClr>
                </a:solidFill>
                <a:cs typeface="B Nazanin" pitchFamily="2" charset="-78"/>
              </a:rPr>
              <a:t>حداقل میزان جایگزینی والدین(2نفر) با درنظر گرفتن حوادث مختلف(0.1+)</a:t>
            </a:r>
            <a:endParaRPr lang="fa-IR" sz="2800" b="1" dirty="0">
              <a:cs typeface="B Nazanin" pitchFamily="2" charset="-78"/>
            </a:endParaRPr>
          </a:p>
          <a:p>
            <a:pPr marL="393192" lvl="1" indent="0">
              <a:buNone/>
            </a:pPr>
            <a:endParaRPr lang="fa-IR" sz="2400" b="1" dirty="0" smtClean="0">
              <a:solidFill>
                <a:srgbClr val="FF0000"/>
              </a:solidFill>
              <a:cs typeface="B Nazanin" pitchFamily="2" charset="-78"/>
            </a:endParaRPr>
          </a:p>
          <a:p>
            <a:pPr marL="393192" lvl="1" indent="0">
              <a:buNone/>
            </a:pPr>
            <a:r>
              <a:rPr lang="fa-IR" sz="2000" b="1" dirty="0" smtClean="0">
                <a:solidFill>
                  <a:srgbClr val="FF0000"/>
                </a:solidFill>
                <a:cs typeface="B Nazanin" pitchFamily="2" charset="-78"/>
              </a:rPr>
              <a:t>نرخ </a:t>
            </a:r>
            <a:r>
              <a:rPr lang="fa-IR" sz="2000" b="1" dirty="0">
                <a:solidFill>
                  <a:srgbClr val="FF0000"/>
                </a:solidFill>
                <a:cs typeface="B Nazanin" pitchFamily="2" charset="-78"/>
              </a:rPr>
              <a:t>باروری کمتر از </a:t>
            </a:r>
            <a:r>
              <a:rPr lang="fa-IR" sz="2000" b="1" dirty="0" smtClean="0">
                <a:solidFill>
                  <a:srgbClr val="FF0000"/>
                </a:solidFill>
                <a:cs typeface="B Nazanin" pitchFamily="2" charset="-78"/>
              </a:rPr>
              <a:t>2.1 </a:t>
            </a:r>
            <a:r>
              <a:rPr lang="fa-IR" sz="2000" b="1" dirty="0">
                <a:solidFill>
                  <a:srgbClr val="FF0000"/>
                </a:solidFill>
                <a:cs typeface="B Nazanin" pitchFamily="2" charset="-78"/>
              </a:rPr>
              <a:t>(سطح جایگزینی) </a:t>
            </a:r>
            <a:r>
              <a:rPr lang="fa-IR" sz="2000" b="1" dirty="0" smtClean="0">
                <a:solidFill>
                  <a:srgbClr val="FF0000"/>
                </a:solidFill>
                <a:cs typeface="B Nazanin" pitchFamily="2" charset="-78"/>
              </a:rPr>
              <a:t>= </a:t>
            </a:r>
            <a:r>
              <a:rPr lang="fa-IR" sz="2000" b="1" dirty="0">
                <a:solidFill>
                  <a:srgbClr val="FF0000"/>
                </a:solidFill>
                <a:cs typeface="B Nazanin" pitchFamily="2" charset="-78"/>
              </a:rPr>
              <a:t>کاهش تدریجی جمعیت و نهایتاً انقراض نسل</a:t>
            </a:r>
          </a:p>
          <a:p>
            <a:endParaRPr lang="en-US" dirty="0"/>
          </a:p>
        </p:txBody>
      </p:sp>
      <p:grpSp>
        <p:nvGrpSpPr>
          <p:cNvPr id="4" name="Group 3"/>
          <p:cNvGrpSpPr/>
          <p:nvPr/>
        </p:nvGrpSpPr>
        <p:grpSpPr>
          <a:xfrm>
            <a:off x="477670" y="2636912"/>
            <a:ext cx="7910754" cy="3191553"/>
            <a:chOff x="477670" y="2087503"/>
            <a:chExt cx="8371272" cy="4053649"/>
          </a:xfrm>
        </p:grpSpPr>
        <p:pic>
          <p:nvPicPr>
            <p:cNvPr id="5" name="Picture 2"/>
            <p:cNvPicPr>
              <a:picLocks noChangeAspect="1" noChangeArrowheads="1"/>
            </p:cNvPicPr>
            <p:nvPr/>
          </p:nvPicPr>
          <p:blipFill>
            <a:blip r:embed="rId2" cstate="print"/>
            <a:stretch>
              <a:fillRect/>
            </a:stretch>
          </p:blipFill>
          <p:spPr bwMode="auto">
            <a:xfrm>
              <a:off x="477670" y="2087503"/>
              <a:ext cx="8371272" cy="4053649"/>
            </a:xfrm>
            <a:prstGeom prst="rect">
              <a:avLst/>
            </a:prstGeom>
            <a:noFill/>
            <a:ln>
              <a:solidFill>
                <a:schemeClr val="tx2">
                  <a:lumMod val="50000"/>
                </a:schemeClr>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8086943" y="3763227"/>
              <a:ext cx="661521" cy="504057"/>
            </a:xfrm>
            <a:prstGeom prst="wedgeRoundRectCallout">
              <a:avLst>
                <a:gd name="adj1" fmla="val 43437"/>
                <a:gd name="adj2" fmla="val 214825"/>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rtl="1"/>
              <a:r>
                <a:rPr lang="fa-IR" sz="1400" b="1" dirty="0" smtClean="0">
                  <a:solidFill>
                    <a:prstClr val="black"/>
                  </a:solidFill>
                </a:rPr>
                <a:t>1392</a:t>
              </a:r>
            </a:p>
            <a:p>
              <a:pPr algn="ctr" rtl="1"/>
              <a:r>
                <a:rPr lang="fa-IR" sz="1400" b="1" dirty="0" smtClean="0">
                  <a:solidFill>
                    <a:prstClr val="black"/>
                  </a:solidFill>
                </a:rPr>
                <a:t>1/5</a:t>
              </a:r>
              <a:endParaRPr lang="fa-IR" sz="1400" b="1" dirty="0">
                <a:solidFill>
                  <a:prstClr val="black"/>
                </a:solidFill>
              </a:endParaRPr>
            </a:p>
          </p:txBody>
        </p:sp>
      </p:grpSp>
      <p:sp>
        <p:nvSpPr>
          <p:cNvPr id="7" name="Rounded Rectangular Callout 6"/>
          <p:cNvSpPr/>
          <p:nvPr/>
        </p:nvSpPr>
        <p:spPr>
          <a:xfrm>
            <a:off x="899592" y="3728441"/>
            <a:ext cx="1417218" cy="396858"/>
          </a:xfrm>
          <a:prstGeom prst="wedgeRoundRectCallout">
            <a:avLst>
              <a:gd name="adj1" fmla="val -60187"/>
              <a:gd name="adj2" fmla="val 200861"/>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rtl="1"/>
            <a:r>
              <a:rPr lang="fa-IR" sz="1400" b="1" dirty="0" smtClean="0">
                <a:solidFill>
                  <a:prstClr val="black"/>
                </a:solidFill>
              </a:rPr>
              <a:t>سطح جایگزینی</a:t>
            </a:r>
            <a:endParaRPr lang="fa-IR" sz="1400" b="1" dirty="0">
              <a:solidFill>
                <a:prstClr val="black"/>
              </a:solidFill>
            </a:endParaRPr>
          </a:p>
        </p:txBody>
      </p:sp>
      <p:sp>
        <p:nvSpPr>
          <p:cNvPr id="8" name="Rounded Rectangular Callout 7"/>
          <p:cNvSpPr/>
          <p:nvPr/>
        </p:nvSpPr>
        <p:spPr>
          <a:xfrm>
            <a:off x="3015829" y="3559399"/>
            <a:ext cx="1417218" cy="396858"/>
          </a:xfrm>
          <a:prstGeom prst="wedgeRoundRectCallout">
            <a:avLst>
              <a:gd name="adj1" fmla="val -60187"/>
              <a:gd name="adj2" fmla="val 200861"/>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rtl="1"/>
            <a:r>
              <a:rPr lang="fa-IR" sz="1100" b="1" dirty="0" smtClean="0">
                <a:solidFill>
                  <a:prstClr val="black"/>
                </a:solidFill>
              </a:rPr>
              <a:t>حداقل سطح مطلوب 2.5</a:t>
            </a:r>
            <a:endParaRPr lang="fa-IR" sz="1100" b="1" dirty="0">
              <a:solidFill>
                <a:prstClr val="black"/>
              </a:solidFill>
            </a:endParaRPr>
          </a:p>
        </p:txBody>
      </p:sp>
      <p:sp>
        <p:nvSpPr>
          <p:cNvPr id="9" name="Rounded Rectangular Callout 8"/>
          <p:cNvSpPr/>
          <p:nvPr/>
        </p:nvSpPr>
        <p:spPr>
          <a:xfrm>
            <a:off x="5486400" y="2971800"/>
            <a:ext cx="1417218" cy="396858"/>
          </a:xfrm>
          <a:prstGeom prst="wedgeRoundRectCallout">
            <a:avLst>
              <a:gd name="adj1" fmla="val -60187"/>
              <a:gd name="adj2" fmla="val 200861"/>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r>
              <a:rPr lang="fa-I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سقوط آزاد</a:t>
            </a:r>
            <a:endParaRPr lang="fa-IR"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Tree>
    <p:extLst>
      <p:ext uri="{BB962C8B-B14F-4D97-AF65-F5344CB8AC3E}">
        <p14:creationId xmlns="" xmlns:p14="http://schemas.microsoft.com/office/powerpoint/2010/main" val="13051497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 xmlns:p14="http://schemas.microsoft.com/office/powerpoint/2010/main" val="1532649399"/>
              </p:ext>
            </p:extLst>
          </p:nvPr>
        </p:nvGraphicFramePr>
        <p:xfrm>
          <a:off x="357188" y="857250"/>
          <a:ext cx="8358187" cy="5772146"/>
        </p:xfrm>
        <a:graphic>
          <a:graphicData uri="http://schemas.openxmlformats.org/drawingml/2006/table">
            <a:tbl>
              <a:tblPr rtl="1"/>
              <a:tblGrid>
                <a:gridCol w="922337"/>
                <a:gridCol w="715963"/>
                <a:gridCol w="673100"/>
                <a:gridCol w="731837"/>
                <a:gridCol w="925513"/>
                <a:gridCol w="692150"/>
                <a:gridCol w="693737"/>
                <a:gridCol w="693738"/>
                <a:gridCol w="693737"/>
                <a:gridCol w="806450"/>
                <a:gridCol w="809625"/>
              </a:tblGrid>
              <a:tr h="1113673">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سال</a:t>
                      </a:r>
                      <a:endParaRPr kumimoji="0" lang="en-US" sz="10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پیش بینی</a:t>
                      </a:r>
                      <a:endParaRPr kumimoji="0" lang="en-US" sz="1000" b="1" i="0" u="none" strike="noStrike" cap="none" normalizeH="0" baseline="0" dirty="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تعداد جمعيت</a:t>
                      </a: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درصد رشد سالانه</a:t>
                      </a: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جمعیت</a:t>
                      </a:r>
                      <a:endParaRPr kumimoji="0" lang="en-US" sz="1000" b="0" i="0" u="none" strike="noStrike" cap="none" normalizeH="0" baseline="0" dirty="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smtClean="0">
                          <a:ln>
                            <a:noFill/>
                          </a:ln>
                          <a:solidFill>
                            <a:schemeClr val="tx1"/>
                          </a:solidFill>
                          <a:effectLst/>
                          <a:latin typeface="Calibri" pitchFamily="34" charset="0"/>
                          <a:ea typeface="B Nazanin" pitchFamily="2" charset="-78"/>
                          <a:cs typeface="B Nazanin" pitchFamily="2" charset="-78"/>
                        </a:rPr>
                        <a:t>تعداد موالید</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800" b="1" i="0" u="none" strike="noStrike" cap="none" normalizeH="0" baseline="0" smtClean="0">
                          <a:ln>
                            <a:noFill/>
                          </a:ln>
                          <a:solidFill>
                            <a:schemeClr val="tx1"/>
                          </a:solidFill>
                          <a:effectLst/>
                          <a:latin typeface="Calibri" pitchFamily="34" charset="0"/>
                          <a:ea typeface="B Nazanin" pitchFamily="2" charset="-78"/>
                          <a:cs typeface="B Nazanin" pitchFamily="2" charset="-78"/>
                        </a:rPr>
                        <a:t>(به میلیون)</a:t>
                      </a:r>
                      <a:endParaRPr kumimoji="0" lang="en-US" sz="1000" b="0" i="0" u="none" strike="noStrike" cap="none" normalizeH="0" baseline="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Calibri" pitchFamily="34" charset="0"/>
                        <a:cs typeface="Arial"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تعداد جمعیت</a:t>
                      </a:r>
                      <a:endParaRPr kumimoji="0" lang="en-US" sz="1100" b="0" i="0" u="none" strike="noStrike" cap="none" normalizeH="0" baseline="0" dirty="0" smtClean="0">
                        <a:ln>
                          <a:noFill/>
                        </a:ln>
                        <a:solidFill>
                          <a:schemeClr val="tx1"/>
                        </a:solidFill>
                        <a:effectLst/>
                        <a:latin typeface="Calibri" pitchFamily="34" charset="0"/>
                        <a:cs typeface="Arial"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cs typeface="B Nazanin" pitchFamily="2" charset="-78"/>
                        </a:rPr>
                        <a:t> 60 ساله و بیشتر</a:t>
                      </a:r>
                      <a:endParaRPr kumimoji="0" lang="en-US" sz="1100" b="0" i="0" u="none" strike="noStrike" cap="none" normalizeH="0" baseline="0" dirty="0" smtClean="0">
                        <a:ln>
                          <a:noFill/>
                        </a:ln>
                        <a:solidFill>
                          <a:schemeClr val="tx1"/>
                        </a:solidFill>
                        <a:effectLst/>
                        <a:latin typeface="Calibri" pitchFamily="34" charset="0"/>
                        <a:cs typeface="Arial" charset="0"/>
                      </a:endParaRPr>
                    </a:p>
                  </a:txBody>
                  <a:tcPr marL="60231" marR="60231" marT="0" marB="0"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Calibri" pitchFamily="34" charset="0"/>
                        <a:cs typeface="Arial"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 </a:t>
                      </a: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تعداد جمعیت 15 -64 ساله</a:t>
                      </a:r>
                      <a:endParaRPr kumimoji="0" lang="en-US" sz="1000" b="0" i="0" u="none" strike="noStrike" cap="none" normalizeH="0" baseline="0" dirty="0" smtClean="0">
                        <a:ln>
                          <a:noFill/>
                        </a:ln>
                        <a:solidFill>
                          <a:schemeClr val="tx1"/>
                        </a:solidFill>
                        <a:effectLst/>
                        <a:latin typeface="Calibri" pitchFamily="34" charset="0"/>
                        <a:cs typeface="Arial" charset="0"/>
                      </a:endParaRPr>
                    </a:p>
                  </a:txBody>
                  <a:tcPr marL="60231" marR="60231" marT="0" marB="0"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smtClean="0">
                          <a:ln>
                            <a:noFill/>
                          </a:ln>
                          <a:solidFill>
                            <a:schemeClr val="tx1"/>
                          </a:solidFill>
                          <a:effectLst/>
                          <a:latin typeface="Calibri" pitchFamily="34" charset="0"/>
                          <a:ea typeface="B Nazanin" pitchFamily="2" charset="-78"/>
                          <a:cs typeface="B Nazanin" pitchFamily="2" charset="-78"/>
                        </a:rPr>
                        <a:t>میزان خام</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smtClean="0">
                          <a:ln>
                            <a:noFill/>
                          </a:ln>
                          <a:solidFill>
                            <a:schemeClr val="tx1"/>
                          </a:solidFill>
                          <a:effectLst/>
                          <a:latin typeface="Calibri" pitchFamily="34" charset="0"/>
                          <a:ea typeface="B Nazanin" pitchFamily="2" charset="-78"/>
                          <a:cs typeface="B Nazanin" pitchFamily="2" charset="-78"/>
                        </a:rPr>
                        <a:t>موالید</a:t>
                      </a:r>
                      <a:endParaRPr kumimoji="0" lang="en-US" sz="1000" b="0" i="0" u="none" strike="noStrike" cap="none" normalizeH="0" baseline="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میزان</a:t>
                      </a: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باروری کل</a:t>
                      </a:r>
                      <a:endParaRPr kumimoji="0" lang="en-US" sz="1100" b="0" i="0" u="none" strike="noStrike" cap="none" normalizeH="0" baseline="0" dirty="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smtClean="0">
                          <a:ln>
                            <a:noFill/>
                          </a:ln>
                          <a:solidFill>
                            <a:schemeClr val="tx1"/>
                          </a:solidFill>
                          <a:effectLst/>
                          <a:latin typeface="Calibri" pitchFamily="34" charset="0"/>
                          <a:ea typeface="B Nazanin" pitchFamily="2" charset="-78"/>
                          <a:cs typeface="B Nazanin" pitchFamily="2" charset="-78"/>
                        </a:rPr>
                        <a:t>میزان خام</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smtClean="0">
                          <a:ln>
                            <a:noFill/>
                          </a:ln>
                          <a:solidFill>
                            <a:schemeClr val="tx1"/>
                          </a:solidFill>
                          <a:effectLst/>
                          <a:latin typeface="Calibri" pitchFamily="34" charset="0"/>
                          <a:ea typeface="B Nazanin" pitchFamily="2" charset="-78"/>
                          <a:cs typeface="B Nazanin" pitchFamily="2" charset="-78"/>
                        </a:rPr>
                        <a:t>مرگ ومیر</a:t>
                      </a:r>
                      <a:endParaRPr kumimoji="0" lang="en-US" sz="1000" b="0" i="0" u="none" strike="noStrike" cap="none" normalizeH="0" baseline="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میزان تجدید نسل خالص</a:t>
                      </a: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میزان</a:t>
                      </a:r>
                      <a:endParaRPr kumimoji="0" lang="en-US" sz="10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امید</a:t>
                      </a:r>
                      <a:endParaRPr kumimoji="0" lang="en-US" sz="1000" b="0" i="0" u="none" strike="noStrike" cap="none" normalizeH="0" baseline="0" dirty="0" smtClean="0">
                        <a:ln>
                          <a:noFill/>
                        </a:ln>
                        <a:solidFill>
                          <a:schemeClr val="tx1"/>
                        </a:solidFill>
                        <a:effectLst/>
                        <a:latin typeface="Calibri" pitchFamily="34" charset="0"/>
                        <a:cs typeface="Arial" charset="0"/>
                      </a:endParaRPr>
                    </a:p>
                    <a:p>
                      <a:pPr marL="0" marR="0" lvl="0" indent="0" algn="ctr" defTabSz="914400" rtl="1" eaLnBrk="1" fontAlgn="base" latinLnBrk="0" hangingPunct="1">
                        <a:lnSpc>
                          <a:spcPct val="115000"/>
                        </a:lnSpc>
                        <a:spcBef>
                          <a:spcPct val="0"/>
                        </a:spcBef>
                        <a:spcAft>
                          <a:spcPct val="0"/>
                        </a:spcAft>
                        <a:buClrTx/>
                        <a:buSzTx/>
                        <a:buFontTx/>
                        <a:buNone/>
                        <a:tabLst/>
                      </a:pPr>
                      <a:r>
                        <a:rPr kumimoji="0" lang="fa-IR" sz="900" b="1" i="0" u="none" strike="noStrike" cap="none" normalizeH="0" baseline="0" dirty="0" smtClean="0">
                          <a:ln>
                            <a:noFill/>
                          </a:ln>
                          <a:solidFill>
                            <a:schemeClr val="tx1"/>
                          </a:solidFill>
                          <a:effectLst/>
                          <a:latin typeface="Calibri" pitchFamily="34" charset="0"/>
                          <a:cs typeface="B Nazanin" pitchFamily="2" charset="-78"/>
                        </a:rPr>
                        <a:t>زندگی</a:t>
                      </a:r>
                      <a:endParaRPr kumimoji="0" lang="en-US" sz="1000" b="0" i="0" u="none" strike="noStrike" cap="none" normalizeH="0" baseline="0" dirty="0" smtClean="0">
                        <a:ln>
                          <a:noFill/>
                        </a:ln>
                        <a:solidFill>
                          <a:schemeClr val="tx1"/>
                        </a:solidFill>
                        <a:effectLst/>
                        <a:latin typeface="Calibri" pitchFamily="34" charset="0"/>
                        <a:cs typeface="Arial" charset="0"/>
                      </a:endParaRPr>
                    </a:p>
                  </a:txBody>
                  <a:tcPr marL="60231" marR="60231" marT="0" marB="0" anchor="ctr" horzOverflow="overflow">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C6D9F1"/>
                    </a:solidFill>
                  </a:tcPr>
                </a:tc>
              </a:tr>
              <a:tr h="247679">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1385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70.50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5.12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49.16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18.6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0.83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72.1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1390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75.14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1.28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5.67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53.86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18.4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1.71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0.80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73.3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1395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79.49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1.12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6.88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56.97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16.8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1.62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0.76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73.8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1400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82.78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0.80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1.12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8.57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59.23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1.53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0.72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74.4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1405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84.88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0.50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0.93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10.51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61.79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11.1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74.9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1410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86.06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0.27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0.81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12.85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63.66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9.5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75.4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1415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86.61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0.13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0.78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15.29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63.94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9.1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75.9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76923C"/>
                    </a:solidFill>
                  </a:tcPr>
                </a:tc>
              </a:tr>
              <a:tr h="251192">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1420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86.57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0.01-</a:t>
                      </a:r>
                      <a:endParaRPr kumimoji="0" lang="en-US" sz="10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0.77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18.68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62.69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9.1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1425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85.69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0.72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23.1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59.42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10.5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76.9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rPr>
                        <a:t>1430</a:t>
                      </a: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83.85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0.43-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26.54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54.54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12.0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77.4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81.07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0.57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27.53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50.00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77.9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1440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77.52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0.90-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0.52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26.84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47.05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15.6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78.4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1445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73.29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1.12-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0.49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25.56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44.78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17.8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79.0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1450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68.68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0.46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24.95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42.21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19.6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79.5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1455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64.21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0.43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24.47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38.55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19.9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80.0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1460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60.17</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0.39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23.81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34.94</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19.3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80.05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1465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56.43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1.28-</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22.73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32.00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19.0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81.0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lnTlToBr>
                      <a:noFill/>
                    </a:lnTlToBr>
                    <a:lnBlToTr>
                      <a:noFill/>
                    </a:lnBlToTr>
                    <a:noFill/>
                  </a:tcPr>
                </a:tc>
              </a:tr>
              <a:tr h="265245">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1470</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52.73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0.33</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21.29</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29.72</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6.1</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1.35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19.6</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smtClean="0">
                          <a:ln>
                            <a:noFill/>
                          </a:ln>
                          <a:solidFill>
                            <a:schemeClr val="tx1"/>
                          </a:solidFill>
                          <a:effectLst/>
                          <a:latin typeface="Calibri" pitchFamily="34" charset="0"/>
                          <a:ea typeface="B Nazanin" pitchFamily="2" charset="-78"/>
                          <a:cs typeface="B Nazanin" pitchFamily="2" charset="-78"/>
                        </a:rPr>
                        <a:t>0.65</a:t>
                      </a:r>
                      <a:endParaRPr kumimoji="0" lang="en-US" sz="1000" b="0"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15000"/>
                        </a:lnSpc>
                        <a:spcBef>
                          <a:spcPct val="0"/>
                        </a:spcBef>
                        <a:spcAft>
                          <a:spcPct val="0"/>
                        </a:spcAft>
                        <a:buClrTx/>
                        <a:buSzTx/>
                        <a:buFontTx/>
                        <a:buNone/>
                        <a:tabLst/>
                      </a:pPr>
                      <a:r>
                        <a:rPr kumimoji="0" lang="fa-IR" sz="1000" b="0" i="0" u="none" strike="noStrike" cap="none" normalizeH="0" baseline="0" dirty="0" smtClean="0">
                          <a:ln>
                            <a:noFill/>
                          </a:ln>
                          <a:solidFill>
                            <a:schemeClr val="tx1"/>
                          </a:solidFill>
                          <a:effectLst/>
                          <a:latin typeface="Calibri" pitchFamily="34" charset="0"/>
                          <a:ea typeface="B Nazanin" pitchFamily="2" charset="-78"/>
                          <a:cs typeface="B Nazanin" pitchFamily="2" charset="-78"/>
                        </a:rPr>
                        <a:t>81.5</a:t>
                      </a:r>
                      <a:endParaRPr kumimoji="0" lang="en-US" sz="10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0231" marR="60231" marT="0" marB="0" anchor="ctr" horzOverflow="overflow">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lnTlToBr>
                      <a:noFill/>
                    </a:lnTlToBr>
                    <a:lnBlToTr>
                      <a:noFill/>
                    </a:lnBlToTr>
                    <a:noFill/>
                  </a:tcPr>
                </a:tc>
              </a:tr>
            </a:tbl>
          </a:graphicData>
        </a:graphic>
      </p:graphicFrame>
      <p:sp>
        <p:nvSpPr>
          <p:cNvPr id="50430" name="Rectangle 4"/>
          <p:cNvSpPr>
            <a:spLocks noChangeArrowheads="1"/>
          </p:cNvSpPr>
          <p:nvPr/>
        </p:nvSpPr>
        <p:spPr bwMode="auto">
          <a:xfrm>
            <a:off x="-110323" y="177225"/>
            <a:ext cx="9254324"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p>
            <a:pPr algn="ctr" rtl="1"/>
            <a:r>
              <a:rPr lang="ar-SA"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نتایج پیش بینی شاخص‌های جمعیتي ایران براساس ادامه روند گذشته و تثبیت نرخ باروری از سال 1410 تا </a:t>
            </a:r>
            <a:r>
              <a:rPr lang="fa-I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 </a:t>
            </a: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1470</a:t>
            </a:r>
            <a:r>
              <a:rPr lang="fa-I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    </a:t>
            </a:r>
          </a:p>
          <a:p>
            <a:pPr algn="ctr" rtl="1"/>
            <a:r>
              <a:rPr lang="fa-I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 </a:t>
            </a: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میزان </a:t>
            </a:r>
            <a:r>
              <a:rPr lang="ar-SA"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باروری سال پایه </a:t>
            </a:r>
            <a:r>
              <a:rPr lang="fa-I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1/8</a:t>
            </a: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Mitra" pitchFamily="2" charset="-78"/>
              </a:rPr>
              <a:t>فرزند</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 xmlns:p14="http://schemas.microsoft.com/office/powerpoint/2010/main" val="18983715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 xmlns:p14="http://schemas.microsoft.com/office/powerpoint/2010/main" val="921474376"/>
              </p:ext>
            </p:extLst>
          </p:nvPr>
        </p:nvGraphicFramePr>
        <p:xfrm>
          <a:off x="571474" y="762002"/>
          <a:ext cx="8001055" cy="5638797"/>
        </p:xfrm>
        <a:graphic>
          <a:graphicData uri="http://schemas.openxmlformats.org/drawingml/2006/table">
            <a:tbl>
              <a:tblPr rtl="1"/>
              <a:tblGrid>
                <a:gridCol w="882936"/>
                <a:gridCol w="684646"/>
                <a:gridCol w="644830"/>
                <a:gridCol w="701038"/>
                <a:gridCol w="774422"/>
                <a:gridCol w="774422"/>
                <a:gridCol w="663566"/>
                <a:gridCol w="664347"/>
                <a:gridCol w="663566"/>
                <a:gridCol w="772080"/>
                <a:gridCol w="775202"/>
              </a:tblGrid>
              <a:tr h="1087609">
                <a:tc>
                  <a:txBody>
                    <a:bodyPr/>
                    <a:lstStyle/>
                    <a:p>
                      <a:pPr marL="0" marR="0" algn="ctr" rtl="1">
                        <a:lnSpc>
                          <a:spcPct val="115000"/>
                        </a:lnSpc>
                        <a:spcBef>
                          <a:spcPts val="0"/>
                        </a:spcBef>
                        <a:spcAft>
                          <a:spcPts val="0"/>
                        </a:spcAft>
                      </a:pPr>
                      <a:r>
                        <a:rPr lang="fa-IR" sz="900" b="1" dirty="0">
                          <a:latin typeface="Calibri"/>
                          <a:ea typeface="Calibri"/>
                          <a:cs typeface="B Nazanin"/>
                        </a:rPr>
                        <a:t>سال</a:t>
                      </a:r>
                      <a:endParaRPr lang="en-US" sz="1000" dirty="0">
                        <a:latin typeface="Calibri"/>
                        <a:ea typeface="Calibri"/>
                        <a:cs typeface="Arial"/>
                      </a:endParaRPr>
                    </a:p>
                    <a:p>
                      <a:pPr marL="0" marR="0" algn="ctr" rtl="1">
                        <a:lnSpc>
                          <a:spcPct val="115000"/>
                        </a:lnSpc>
                        <a:spcBef>
                          <a:spcPts val="0"/>
                        </a:spcBef>
                        <a:spcAft>
                          <a:spcPts val="0"/>
                        </a:spcAft>
                      </a:pPr>
                      <a:r>
                        <a:rPr lang="fa-IR" sz="900" b="1" dirty="0">
                          <a:latin typeface="Calibri"/>
                          <a:ea typeface="Calibri"/>
                          <a:cs typeface="B Nazanin"/>
                        </a:rPr>
                        <a:t>پیش بینی</a:t>
                      </a:r>
                      <a:endParaRPr lang="en-US" sz="1000" dirty="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تعداد جمعيت</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درصد رشد سالانه</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جمعیت</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تعداد موالید</a:t>
                      </a:r>
                      <a:endParaRPr lang="en-US" sz="1000">
                        <a:latin typeface="Calibri"/>
                        <a:ea typeface="Calibri"/>
                        <a:cs typeface="Arial"/>
                      </a:endParaRPr>
                    </a:p>
                    <a:p>
                      <a:pPr marL="0" marR="0" algn="ctr" rtl="1">
                        <a:lnSpc>
                          <a:spcPct val="115000"/>
                        </a:lnSpc>
                        <a:spcBef>
                          <a:spcPts val="0"/>
                        </a:spcBef>
                        <a:spcAft>
                          <a:spcPts val="0"/>
                        </a:spcAft>
                      </a:pPr>
                      <a:r>
                        <a:rPr lang="fa-IR" sz="800" b="1">
                          <a:latin typeface="Calibri"/>
                          <a:ea typeface="Calibri"/>
                          <a:cs typeface="B Nazanin"/>
                        </a:rPr>
                        <a:t>(به میلیون)</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تعداد جمعیت</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 60 ساله و بیشتر</a:t>
                      </a:r>
                      <a:endParaRPr lang="en-US" sz="1000">
                        <a:latin typeface="Calibri"/>
                        <a:ea typeface="Calibri"/>
                        <a:cs typeface="Arial"/>
                      </a:endParaRPr>
                    </a:p>
                  </a:txBody>
                  <a:tcPr marL="60231" marR="60231" marT="0" marB="0">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 تعداد جمعیت</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 15 -64 ساله</a:t>
                      </a:r>
                      <a:endParaRPr lang="en-US" sz="1000">
                        <a:latin typeface="Calibri"/>
                        <a:ea typeface="Calibri"/>
                        <a:cs typeface="Arial"/>
                      </a:endParaRPr>
                    </a:p>
                  </a:txBody>
                  <a:tcPr marL="60231" marR="60231" marT="0" marB="0">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میزان خام</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موالید</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میزان</a:t>
                      </a:r>
                      <a:endParaRPr lang="en-US" sz="1000" dirty="0">
                        <a:latin typeface="Calibri"/>
                        <a:ea typeface="Calibri"/>
                        <a:cs typeface="Arial"/>
                      </a:endParaRPr>
                    </a:p>
                    <a:p>
                      <a:pPr marL="0" marR="0" algn="ctr" rtl="1">
                        <a:lnSpc>
                          <a:spcPct val="115000"/>
                        </a:lnSpc>
                        <a:spcBef>
                          <a:spcPts val="0"/>
                        </a:spcBef>
                        <a:spcAft>
                          <a:spcPts val="0"/>
                        </a:spcAft>
                      </a:pPr>
                      <a:r>
                        <a:rPr lang="fa-IR" sz="900" b="1" dirty="0">
                          <a:latin typeface="Calibri"/>
                          <a:ea typeface="Calibri"/>
                          <a:cs typeface="B Nazanin"/>
                        </a:rPr>
                        <a:t>باروری کل</a:t>
                      </a:r>
                      <a:endParaRPr lang="en-US" sz="1000" dirty="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میزان خام</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مرگ ومیر</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میزان تجدید نسل خالص</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c>
                  <a:txBody>
                    <a:bodyPr/>
                    <a:lstStyle/>
                    <a:p>
                      <a:pPr marL="0" marR="0" algn="ctr" rtl="1">
                        <a:lnSpc>
                          <a:spcPct val="115000"/>
                        </a:lnSpc>
                        <a:spcBef>
                          <a:spcPts val="0"/>
                        </a:spcBef>
                        <a:spcAft>
                          <a:spcPts val="0"/>
                        </a:spcAft>
                      </a:pPr>
                      <a:r>
                        <a:rPr lang="fa-IR" sz="900" b="1">
                          <a:latin typeface="Calibri"/>
                          <a:ea typeface="Calibri"/>
                          <a:cs typeface="B Nazanin"/>
                        </a:rPr>
                        <a:t>میزان</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امید</a:t>
                      </a:r>
                      <a:endParaRPr lang="en-US" sz="1000">
                        <a:latin typeface="Calibri"/>
                        <a:ea typeface="Calibri"/>
                        <a:cs typeface="Arial"/>
                      </a:endParaRPr>
                    </a:p>
                    <a:p>
                      <a:pPr marL="0" marR="0" algn="ctr" rtl="1">
                        <a:lnSpc>
                          <a:spcPct val="115000"/>
                        </a:lnSpc>
                        <a:spcBef>
                          <a:spcPts val="0"/>
                        </a:spcBef>
                        <a:spcAft>
                          <a:spcPts val="0"/>
                        </a:spcAft>
                      </a:pPr>
                      <a:r>
                        <a:rPr lang="fa-IR" sz="900" b="1">
                          <a:latin typeface="Calibri"/>
                          <a:ea typeface="Calibri"/>
                          <a:cs typeface="B Nazanin"/>
                        </a:rPr>
                        <a:t>زندگی</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C6D9F1"/>
                    </a:solidFill>
                  </a:tcPr>
                </a:tc>
              </a:tr>
              <a:tr h="242819">
                <a:tc>
                  <a:txBody>
                    <a:bodyPr/>
                    <a:lstStyle/>
                    <a:p>
                      <a:pPr marL="0" marR="0" algn="ctr" rtl="1">
                        <a:lnSpc>
                          <a:spcPct val="115000"/>
                        </a:lnSpc>
                        <a:spcBef>
                          <a:spcPts val="0"/>
                        </a:spcBef>
                        <a:spcAft>
                          <a:spcPts val="0"/>
                        </a:spcAft>
                      </a:pPr>
                      <a:r>
                        <a:rPr lang="fa-IR" sz="1000">
                          <a:latin typeface="Calibri"/>
                          <a:ea typeface="Calibri"/>
                          <a:cs typeface="B Nazanin"/>
                        </a:rPr>
                        <a:t>1385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70.50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1.45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1.42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5.12</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49.16</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20.1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1.96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0.90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72.1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9050" cap="flat" cmpd="dbl"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1390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75.14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1.27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5.66</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53.86</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18.3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1.545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73.3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1395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79.06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1.02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dirty="0">
                          <a:latin typeface="Calibri"/>
                          <a:ea typeface="Calibri"/>
                          <a:cs typeface="B Nazanin"/>
                        </a:rPr>
                        <a:t>1.21</a:t>
                      </a:r>
                      <a:endParaRPr lang="en-US" sz="1000" dirty="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6.84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56.98</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15.7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1.50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73.8</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1400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82.09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1.06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8.49</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59.23</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1.45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0.68</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74.4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1405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83.99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0.46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0.89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10.40</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61.79</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10.7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1.40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74.9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1410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85.05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0.25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12.70</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63.24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9.3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6.8</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75.4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1415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85.54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0.12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15.11</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63.25</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9.0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75.9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45707">
                <a:tc>
                  <a:txBody>
                    <a:bodyPr/>
                    <a:lstStyle/>
                    <a:p>
                      <a:pPr marL="0" marR="0" algn="ctr" rtl="1">
                        <a:lnSpc>
                          <a:spcPct val="115000"/>
                        </a:lnSpc>
                        <a:spcBef>
                          <a:spcPts val="0"/>
                        </a:spcBef>
                        <a:spcAft>
                          <a:spcPts val="0"/>
                        </a:spcAft>
                      </a:pPr>
                      <a:r>
                        <a:rPr lang="fa-IR" sz="1000">
                          <a:latin typeface="Calibri"/>
                          <a:ea typeface="Calibri"/>
                          <a:cs typeface="B Nazanin"/>
                        </a:rPr>
                        <a:t>1420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85.40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0.03-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18.47</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61.8</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8.9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9.2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1425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84.42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0.23-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22.81</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58.42</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8.3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10.6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76.9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dirty="0" smtClean="0">
                          <a:latin typeface="Calibri"/>
                          <a:ea typeface="Calibri"/>
                          <a:cs typeface="B Nazanin"/>
                        </a:rPr>
                        <a:t>1430</a:t>
                      </a:r>
                      <a:endParaRPr lang="en-US" sz="1000" dirty="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82.46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0.47-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26.25</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53.48</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12.1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77.4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1435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79.57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0.71-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0.55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27.22</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48.84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6.8</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77.9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1440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75.94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a:latin typeface="Calibri"/>
                          <a:ea typeface="Calibri"/>
                          <a:cs typeface="B Nazanin"/>
                        </a:rPr>
                        <a:t>0.94-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0.51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26.54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45.79</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15.9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78.4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1445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71.66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1.16-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0.48</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25.28</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43.4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18.2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79.0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1450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67.02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0.45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24.94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40.74</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6.6</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20.0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79.5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1455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62.51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0.42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24.09</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37.02</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20.4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80.0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1460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58.44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0.38</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23.20</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33.75</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dirty="0">
                          <a:latin typeface="Calibri"/>
                          <a:ea typeface="Calibri"/>
                          <a:cs typeface="B Nazanin"/>
                        </a:rPr>
                        <a:t>6.3</a:t>
                      </a:r>
                      <a:endParaRPr lang="en-US" sz="1000" dirty="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19.7</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80.5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1465</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54.69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1.33-</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0.34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21.99</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31.00</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19.4</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81.0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58842">
                <a:tc>
                  <a:txBody>
                    <a:bodyPr/>
                    <a:lstStyle/>
                    <a:p>
                      <a:pPr marL="0" marR="0" algn="ctr" rtl="1">
                        <a:lnSpc>
                          <a:spcPct val="115000"/>
                        </a:lnSpc>
                        <a:spcBef>
                          <a:spcPts val="0"/>
                        </a:spcBef>
                        <a:spcAft>
                          <a:spcPts val="0"/>
                        </a:spcAft>
                      </a:pPr>
                      <a:r>
                        <a:rPr lang="fa-IR" sz="1000">
                          <a:latin typeface="Calibri"/>
                          <a:ea typeface="Calibri"/>
                          <a:cs typeface="B Nazanin"/>
                        </a:rPr>
                        <a:t>1470</a:t>
                      </a:r>
                      <a:endParaRPr lang="en-US" sz="1000">
                        <a:latin typeface="Calibri"/>
                        <a:ea typeface="Calibri"/>
                        <a:cs typeface="Arial"/>
                      </a:endParaRPr>
                    </a:p>
                  </a:txBody>
                  <a:tcPr marL="60231" marR="60231" marT="0" marB="0" anchor="ctr">
                    <a:lnL w="19050" cap="flat" cmpd="dbl"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a:latin typeface="Calibri"/>
                          <a:ea typeface="Calibri"/>
                          <a:cs typeface="B Nazanin"/>
                        </a:rPr>
                        <a:t>51.01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1.39-</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0.32</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20.51</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28.85</a:t>
                      </a:r>
                      <a:endParaRPr lang="en-US" sz="1000">
                        <a:latin typeface="Calibri"/>
                        <a:ea typeface="Calibri"/>
                        <a:cs typeface="Arial"/>
                      </a:endParaRPr>
                    </a:p>
                  </a:txBody>
                  <a:tcPr marL="60231" marR="60231" marT="0" marB="0">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6.1</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1.35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20.0</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a:latin typeface="Calibri"/>
                          <a:ea typeface="Calibri"/>
                          <a:cs typeface="B Nazanin"/>
                        </a:rPr>
                        <a:t>0.65</a:t>
                      </a:r>
                      <a:endParaRPr lang="en-US" sz="100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dirty="0">
                          <a:latin typeface="Calibri"/>
                          <a:ea typeface="Calibri"/>
                          <a:cs typeface="B Nazanin"/>
                        </a:rPr>
                        <a:t>81.5</a:t>
                      </a:r>
                      <a:endParaRPr lang="en-US" sz="1000" dirty="0">
                        <a:latin typeface="Calibri"/>
                        <a:ea typeface="Calibri"/>
                        <a:cs typeface="Arial"/>
                      </a:endParaRPr>
                    </a:p>
                  </a:txBody>
                  <a:tcPr marL="60231" marR="60231" marT="0" marB="0" anchor="ctr">
                    <a:lnL w="12700" cap="flat" cmpd="sng" algn="ctr">
                      <a:solidFill>
                        <a:srgbClr val="C6D9F1"/>
                      </a:solidFill>
                      <a:prstDash val="solid"/>
                      <a:round/>
                      <a:headEnd type="none" w="med" len="med"/>
                      <a:tailEnd type="none" w="med" len="med"/>
                    </a:lnL>
                    <a:lnR w="19050" cap="flat" cmpd="dbl"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9050" cap="flat" cmpd="dbl" algn="ctr">
                      <a:solidFill>
                        <a:srgbClr val="C6D9F1"/>
                      </a:solidFill>
                      <a:prstDash val="solid"/>
                      <a:round/>
                      <a:headEnd type="none" w="med" len="med"/>
                      <a:tailEnd type="none" w="med" len="med"/>
                    </a:lnB>
                  </a:tcPr>
                </a:tc>
              </a:tr>
            </a:tbl>
          </a:graphicData>
        </a:graphic>
      </p:graphicFrame>
      <p:sp>
        <p:nvSpPr>
          <p:cNvPr id="389122" name="Rectangle 2"/>
          <p:cNvSpPr>
            <a:spLocks noChangeArrowheads="1"/>
          </p:cNvSpPr>
          <p:nvPr/>
        </p:nvSpPr>
        <p:spPr bwMode="auto">
          <a:xfrm>
            <a:off x="457200" y="131803"/>
            <a:ext cx="7772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fontAlgn="base">
              <a:spcBef>
                <a:spcPct val="0"/>
              </a:spcBef>
              <a:spcAft>
                <a:spcPct val="0"/>
              </a:spcAft>
            </a:pP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ea typeface="Times New Roman" pitchFamily="18" charset="0"/>
                <a:cs typeface="B Mitra" pitchFamily="2" charset="-78"/>
              </a:rPr>
              <a:t>نتایج پیش بینی شاخص‌های جمعیتي ایران براساس ادامه روند گذشته بین سال های  1385 تا 1425</a:t>
            </a:r>
            <a:endParaRPr lang="en-US" sz="1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cs typeface="Arial" pitchFamily="34" charset="0"/>
            </a:endParaRPr>
          </a:p>
          <a:p>
            <a:pPr algn="ctr" rtl="1" eaLnBrk="0" fontAlgn="base" hangingPunct="0">
              <a:spcBef>
                <a:spcPct val="0"/>
              </a:spcBef>
              <a:spcAft>
                <a:spcPct val="0"/>
              </a:spcAft>
            </a:pP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ea typeface="Times New Roman" pitchFamily="18" charset="0"/>
                <a:cs typeface="B Mitra" pitchFamily="2" charset="-78"/>
              </a:rPr>
              <a:t>میزان باروری سال پایه : </a:t>
            </a:r>
            <a:r>
              <a:rPr lang="fa-I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ea typeface="Times New Roman" pitchFamily="18" charset="0"/>
                <a:cs typeface="B Mitra" pitchFamily="2" charset="-78"/>
              </a:rPr>
              <a:t>1/96</a:t>
            </a: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ea typeface="Times New Roman" pitchFamily="18" charset="0"/>
                <a:cs typeface="B Mitra" pitchFamily="2" charset="-78"/>
              </a:rPr>
              <a:t> فرزند</a:t>
            </a:r>
            <a:endParaRPr lang="en-US" sz="1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cs typeface="Arial" pitchFamily="34" charset="0"/>
            </a:endParaRPr>
          </a:p>
        </p:txBody>
      </p:sp>
    </p:spTree>
    <p:extLst>
      <p:ext uri="{BB962C8B-B14F-4D97-AF65-F5344CB8AC3E}">
        <p14:creationId xmlns="" xmlns:p14="http://schemas.microsoft.com/office/powerpoint/2010/main" val="29887176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8"/>
          <p:cNvSpPr txBox="1">
            <a:spLocks noChangeArrowheads="1"/>
          </p:cNvSpPr>
          <p:nvPr/>
        </p:nvSpPr>
        <p:spPr bwMode="auto">
          <a:xfrm>
            <a:off x="428625" y="1928813"/>
            <a:ext cx="8464550" cy="4071937"/>
          </a:xfrm>
          <a:prstGeom prst="rect">
            <a:avLst/>
          </a:prstGeom>
          <a:noFill/>
          <a:ln w="9525">
            <a:noFill/>
            <a:miter lim="800000"/>
            <a:headEnd/>
            <a:tailEnd/>
          </a:ln>
          <a:effectLst/>
        </p:spPr>
        <p:txBody>
          <a:bodyPr anchor="ctr"/>
          <a:lstStyle/>
          <a:p>
            <a:pPr marL="469900" indent="-469900" algn="ctr" rtl="1">
              <a:lnSpc>
                <a:spcPct val="90000"/>
              </a:lnSpc>
              <a:spcBef>
                <a:spcPct val="20000"/>
              </a:spcBef>
              <a:buClr>
                <a:srgbClr val="C0504D"/>
              </a:buClr>
              <a:buFont typeface="Wingdings" pitchFamily="2" charset="2"/>
              <a:buNone/>
              <a:defRPr/>
            </a:pPr>
            <a:endParaRPr lang="fa-IR" sz="2800" kern="0" dirty="0">
              <a:solidFill>
                <a:prstClr val="black"/>
              </a:solidFill>
              <a:latin typeface="Franklin Gothic Demi" pitchFamily="34" charset="0"/>
              <a:cs typeface="B Mitra" pitchFamily="2" charset="-78"/>
            </a:endParaRPr>
          </a:p>
        </p:txBody>
      </p:sp>
      <p:sp>
        <p:nvSpPr>
          <p:cNvPr id="39939" name="TextBox 8"/>
          <p:cNvSpPr txBox="1">
            <a:spLocks noChangeArrowheads="1"/>
          </p:cNvSpPr>
          <p:nvPr/>
        </p:nvSpPr>
        <p:spPr bwMode="auto">
          <a:xfrm>
            <a:off x="142875" y="6357938"/>
            <a:ext cx="1143000" cy="369887"/>
          </a:xfrm>
          <a:prstGeom prst="rect">
            <a:avLst/>
          </a:prstGeom>
          <a:noFill/>
          <a:ln w="9525">
            <a:noFill/>
            <a:miter lim="800000"/>
            <a:headEnd/>
            <a:tailEnd/>
          </a:ln>
        </p:spPr>
        <p:txBody>
          <a:bodyPr>
            <a:spAutoFit/>
          </a:bodyPr>
          <a:lstStyle/>
          <a:p>
            <a:pPr algn="ctr" rtl="1"/>
            <a:r>
              <a:rPr lang="fa-IR" b="1" dirty="0">
                <a:solidFill>
                  <a:prstClr val="white"/>
                </a:solidFill>
                <a:cs typeface="B Nazanin" pitchFamily="2" charset="-78"/>
              </a:rPr>
              <a:t>صفحه </a:t>
            </a:r>
            <a:r>
              <a:rPr lang="fa-IR" b="1" dirty="0" smtClean="0">
                <a:solidFill>
                  <a:prstClr val="white"/>
                </a:solidFill>
                <a:cs typeface="B Nazanin" pitchFamily="2" charset="-78"/>
              </a:rPr>
              <a:t>41</a:t>
            </a:r>
            <a:endParaRPr lang="en-US" b="1" dirty="0">
              <a:solidFill>
                <a:prstClr val="white"/>
              </a:solidFill>
              <a:cs typeface="B Nazanin" pitchFamily="2" charset="-78"/>
            </a:endParaRPr>
          </a:p>
        </p:txBody>
      </p:sp>
      <p:sp>
        <p:nvSpPr>
          <p:cNvPr id="39942" name="Rectangle 50"/>
          <p:cNvSpPr>
            <a:spLocks noChangeArrowheads="1"/>
          </p:cNvSpPr>
          <p:nvPr/>
        </p:nvSpPr>
        <p:spPr bwMode="auto">
          <a:xfrm>
            <a:off x="6143625" y="1214438"/>
            <a:ext cx="2428875" cy="571500"/>
          </a:xfrm>
          <a:prstGeom prst="rect">
            <a:avLst/>
          </a:prstGeom>
          <a:noFill/>
          <a:ln w="9525" algn="ctr">
            <a:noFill/>
            <a:round/>
            <a:headEnd/>
            <a:tailEnd/>
          </a:ln>
        </p:spPr>
        <p:txBody>
          <a:bodyPr/>
          <a:lstStyle/>
          <a:p>
            <a:pPr algn="r" rtl="1"/>
            <a:endParaRPr lang="en-US" sz="2400" b="1" dirty="0">
              <a:solidFill>
                <a:prstClr val="white"/>
              </a:solidFill>
              <a:cs typeface="B Nazanin" pitchFamily="2" charset="-78"/>
            </a:endParaRPr>
          </a:p>
        </p:txBody>
      </p:sp>
      <p:sp>
        <p:nvSpPr>
          <p:cNvPr id="39943" name="Title 9"/>
          <p:cNvSpPr txBox="1">
            <a:spLocks/>
          </p:cNvSpPr>
          <p:nvPr/>
        </p:nvSpPr>
        <p:spPr bwMode="auto">
          <a:xfrm>
            <a:off x="3071813" y="282575"/>
            <a:ext cx="5611812" cy="552450"/>
          </a:xfrm>
          <a:prstGeom prst="rect">
            <a:avLst/>
          </a:prstGeom>
          <a:noFill/>
          <a:ln w="9525">
            <a:noFill/>
            <a:miter lim="800000"/>
            <a:headEnd/>
            <a:tailEnd/>
          </a:ln>
        </p:spPr>
        <p:txBody>
          <a:bodyPr anchor="b"/>
          <a:lstStyle/>
          <a:p>
            <a:pPr algn="just" rtl="1" eaLnBrk="0" hangingPunct="0"/>
            <a:endParaRPr lang="fa-IR" b="1" dirty="0">
              <a:solidFill>
                <a:prstClr val="black"/>
              </a:solidFill>
              <a:cs typeface="B Nazanin" pitchFamily="2" charset="-78"/>
            </a:endParaRPr>
          </a:p>
        </p:txBody>
      </p:sp>
      <p:sp>
        <p:nvSpPr>
          <p:cNvPr id="29731" name="Rectangle 35"/>
          <p:cNvSpPr>
            <a:spLocks noChangeArrowheads="1"/>
          </p:cNvSpPr>
          <p:nvPr/>
        </p:nvSpPr>
        <p:spPr bwMode="auto">
          <a:xfrm>
            <a:off x="571500" y="4245633"/>
            <a:ext cx="8215313" cy="307777"/>
          </a:xfrm>
          <a:prstGeom prst="rect">
            <a:avLst/>
          </a:prstGeom>
          <a:noFill/>
          <a:ln w="9525">
            <a:noFill/>
            <a:miter lim="800000"/>
            <a:headEnd/>
            <a:tailEnd/>
          </a:ln>
        </p:spPr>
        <p:txBody>
          <a:bodyPr wrap="square" anchor="ctr">
            <a:spAutoFit/>
          </a:bodyPr>
          <a:lstStyle/>
          <a:p>
            <a:pPr algn="justLow" rtl="1" eaLnBrk="0" hangingPunct="0"/>
            <a:r>
              <a:rPr lang="ar-SA" sz="1400" dirty="0" smtClean="0">
                <a:solidFill>
                  <a:prstClr val="black"/>
                </a:solidFill>
              </a:rPr>
              <a:t> </a:t>
            </a:r>
            <a:endParaRPr lang="ar-SA" sz="2000" b="1" dirty="0">
              <a:solidFill>
                <a:prstClr val="black"/>
              </a:solidFill>
              <a:cs typeface="B Mitra" pitchFamily="2" charset="-78"/>
            </a:endParaRPr>
          </a:p>
        </p:txBody>
      </p:sp>
      <p:graphicFrame>
        <p:nvGraphicFramePr>
          <p:cNvPr id="16387" name="Object 3"/>
          <p:cNvGraphicFramePr>
            <a:graphicFrameLocks noChangeAspect="1"/>
          </p:cNvGraphicFramePr>
          <p:nvPr>
            <p:extLst>
              <p:ext uri="{D42A27DB-BD31-4B8C-83A1-F6EECF244321}">
                <p14:modId xmlns="" xmlns:p14="http://schemas.microsoft.com/office/powerpoint/2010/main" val="2602776739"/>
              </p:ext>
            </p:extLst>
          </p:nvPr>
        </p:nvGraphicFramePr>
        <p:xfrm>
          <a:off x="214282" y="282574"/>
          <a:ext cx="8643998" cy="6432573"/>
        </p:xfrm>
        <a:graphic>
          <a:graphicData uri="http://schemas.openxmlformats.org/presentationml/2006/ole">
            <p:oleObj spid="_x0000_s5144" name="Document" r:id="rId3" imgW="7354865" imgH="5681618" progId="Word.Document.12">
              <p:link updateAutomatic="1"/>
            </p:oleObj>
          </a:graphicData>
        </a:graphic>
      </p:graphicFrame>
    </p:spTree>
    <p:extLst>
      <p:ext uri="{BB962C8B-B14F-4D97-AF65-F5344CB8AC3E}">
        <p14:creationId xmlns="" xmlns:p14="http://schemas.microsoft.com/office/powerpoint/2010/main" val="21442367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31"/>
                                        </p:tgtEl>
                                        <p:attrNameLst>
                                          <p:attrName>style.visibility</p:attrName>
                                        </p:attrNameLst>
                                      </p:cBhvr>
                                      <p:to>
                                        <p:strVal val="visible"/>
                                      </p:to>
                                    </p:set>
                                    <p:animEffect transition="in" filter="fade">
                                      <p:cBhvr>
                                        <p:cTn id="7" dur="1000"/>
                                        <p:tgtEl>
                                          <p:spTgt spid="29731"/>
                                        </p:tgtEl>
                                      </p:cBhvr>
                                    </p:animEffect>
                                    <p:anim calcmode="lin" valueType="num">
                                      <p:cBhvr>
                                        <p:cTn id="8" dur="1000" fill="hold"/>
                                        <p:tgtEl>
                                          <p:spTgt spid="29731"/>
                                        </p:tgtEl>
                                        <p:attrNameLst>
                                          <p:attrName>ppt_x</p:attrName>
                                        </p:attrNameLst>
                                      </p:cBhvr>
                                      <p:tavLst>
                                        <p:tav tm="0">
                                          <p:val>
                                            <p:strVal val="#ppt_x"/>
                                          </p:val>
                                        </p:tav>
                                        <p:tav tm="100000">
                                          <p:val>
                                            <p:strVal val="#ppt_x"/>
                                          </p:val>
                                        </p:tav>
                                      </p:tavLst>
                                    </p:anim>
                                    <p:anim calcmode="lin" valueType="num">
                                      <p:cBhvr>
                                        <p:cTn id="9" dur="900" decel="100000" fill="hold"/>
                                        <p:tgtEl>
                                          <p:spTgt spid="297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786" y="152400"/>
            <a:ext cx="7429552" cy="500067"/>
          </a:xfrm>
        </p:spPr>
        <p:txBody>
          <a:bodyPr>
            <a:normAutofit fontScale="90000"/>
          </a:bodyPr>
          <a:lstStyle/>
          <a:p>
            <a:pPr lvl="0" rtl="1" fontAlgn="base">
              <a:spcAft>
                <a:spcPct val="0"/>
              </a:spcAft>
            </a:pPr>
            <a:r>
              <a:rPr kumimoji="0" lang="ar-SA" sz="16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تعداد جمعیت و </a:t>
            </a:r>
            <a:r>
              <a:rPr lang="fa-IR" sz="1600" b="1" dirty="0" smtClean="0">
                <a:latin typeface="Calibri" pitchFamily="34" charset="0"/>
                <a:ea typeface="Calibri" pitchFamily="34" charset="0"/>
                <a:cs typeface="B Nazanin" pitchFamily="2" charset="-78"/>
              </a:rPr>
              <a:t>میزان </a:t>
            </a:r>
            <a:r>
              <a:rPr kumimoji="0" lang="ar-SA" sz="16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باروری کل ایران بر اساس سناریوهای مختلف سازمان ملل متحد (بالا، متوسط و پایین)</a:t>
            </a:r>
            <a:r>
              <a:rPr kumimoji="0" lang="fa-IR" sz="16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a:t>
            </a:r>
            <a:r>
              <a:rPr lang="fa-IR" sz="1600" b="1" dirty="0" smtClean="0">
                <a:latin typeface="Calibri" pitchFamily="34" charset="0"/>
                <a:ea typeface="Calibri" pitchFamily="34" charset="0"/>
                <a:cs typeface="B Nazanin" pitchFamily="2" charset="-78"/>
              </a:rPr>
              <a:t>سال2012) </a:t>
            </a:r>
            <a:r>
              <a:rPr kumimoji="0" lang="fa-IR" sz="16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
            </a:r>
            <a:br>
              <a:rPr kumimoji="0" lang="fa-IR" sz="16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br>
            <a:endParaRPr kumimoji="0" lang="en-US" sz="1050" b="1" i="0" u="none" strike="noStrike" cap="none" normalizeH="0" baseline="0" dirty="0" smtClean="0">
              <a:ln>
                <a:noFill/>
              </a:ln>
              <a:solidFill>
                <a:schemeClr val="tx1"/>
              </a:solidFill>
              <a:effectLst/>
              <a:latin typeface="Arial" pitchFamily="34" charset="0"/>
              <a:cs typeface="Arial" pitchFamily="34" charset="0"/>
            </a:endParaRPr>
          </a:p>
        </p:txBody>
      </p:sp>
      <p:sp>
        <p:nvSpPr>
          <p:cNvPr id="1025" name="Rectangle 1"/>
          <p:cNvSpPr>
            <a:spLocks noChangeArrowheads="1"/>
          </p:cNvSpPr>
          <p:nvPr/>
        </p:nvSpPr>
        <p:spPr bwMode="auto">
          <a:xfrm>
            <a:off x="928662" y="5929330"/>
            <a:ext cx="4884671"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800" dirty="0" smtClean="0">
                <a:solidFill>
                  <a:srgbClr val="000000"/>
                </a:solidFill>
                <a:latin typeface="Times New Roman" pitchFamily="18" charset="0"/>
                <a:ea typeface="Calibri" pitchFamily="34" charset="0"/>
                <a:cs typeface="Times New Roman" pitchFamily="18" charset="0"/>
              </a:rPr>
              <a:t>Source: Population Division of the Department of Economic and Social Affairs of the United Nations Secretariat, </a:t>
            </a:r>
            <a:r>
              <a:rPr lang="en-US" sz="800" dirty="0" smtClean="0">
                <a:solidFill>
                  <a:srgbClr val="000000"/>
                </a:solidFill>
                <a:latin typeface="Calibri"/>
                <a:ea typeface="Calibri" pitchFamily="34" charset="0"/>
                <a:cs typeface="Times New Roman" pitchFamily="18" charset="0"/>
              </a:rPr>
              <a:t> </a:t>
            </a:r>
            <a:r>
              <a:rPr lang="en-US" sz="800" dirty="0" smtClean="0">
                <a:solidFill>
                  <a:srgbClr val="000000"/>
                </a:solidFill>
                <a:latin typeface="Times New Roman" pitchFamily="18" charset="0"/>
                <a:ea typeface="Calibri" pitchFamily="34" charset="0"/>
                <a:cs typeface="Times New Roman" pitchFamily="18" charset="0"/>
              </a:rPr>
              <a:t/>
            </a:r>
            <a:br>
              <a:rPr lang="en-US" sz="800" dirty="0" smtClean="0">
                <a:solidFill>
                  <a:srgbClr val="000000"/>
                </a:solidFill>
                <a:latin typeface="Times New Roman" pitchFamily="18" charset="0"/>
                <a:ea typeface="Calibri" pitchFamily="34" charset="0"/>
                <a:cs typeface="Times New Roman" pitchFamily="18" charset="0"/>
              </a:rPr>
            </a:br>
            <a:r>
              <a:rPr lang="en-US" sz="800" dirty="0" smtClean="0">
                <a:solidFill>
                  <a:srgbClr val="000000"/>
                </a:solidFill>
                <a:latin typeface="Times New Roman" pitchFamily="18" charset="0"/>
                <a:ea typeface="Calibri" pitchFamily="34" charset="0"/>
                <a:cs typeface="Times New Roman" pitchFamily="18" charset="0"/>
              </a:rPr>
              <a:t>World Population Prospects: The 2012 Revision, </a:t>
            </a:r>
            <a:r>
              <a:rPr lang="en-US" sz="800" dirty="0" smtClean="0">
                <a:solidFill>
                  <a:prstClr val="black"/>
                </a:solidFill>
                <a:latin typeface="Times New Roman" pitchFamily="18" charset="0"/>
                <a:ea typeface="Calibri" pitchFamily="34" charset="0"/>
                <a:cs typeface="Times New Roman" pitchFamily="18" charset="0"/>
                <a:hlinkClick r:id="rId2"/>
              </a:rPr>
              <a:t>http://esa.un.org/unpd/wpp/index.htm</a:t>
            </a:r>
            <a:endParaRPr lang="en-US" dirty="0" smtClean="0">
              <a:solidFill>
                <a:prstClr val="black"/>
              </a:solidFill>
              <a:latin typeface="Arial" pitchFamily="34" charset="0"/>
              <a:cs typeface="Aria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785786" y="714356"/>
            <a:ext cx="7429552" cy="5214974"/>
          </a:xfrm>
          <a:prstGeom prst="rect">
            <a:avLst/>
          </a:prstGeom>
          <a:noFill/>
          <a:ln w="9525">
            <a:noFill/>
            <a:miter lim="800000"/>
            <a:headEnd/>
            <a:tailEnd/>
          </a:ln>
          <a:effectLst/>
        </p:spPr>
      </p:pic>
    </p:spTree>
    <p:extLst>
      <p:ext uri="{BB962C8B-B14F-4D97-AF65-F5344CB8AC3E}">
        <p14:creationId xmlns="" xmlns:p14="http://schemas.microsoft.com/office/powerpoint/2010/main" val="793446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 xmlns:a14="http://schemas.microsoft.com/office/drawing/2010/main" val="0"/>
              </a:ext>
            </a:extLst>
          </a:blip>
          <a:srcRect t="32250"/>
          <a:stretch/>
        </p:blipFill>
        <p:spPr>
          <a:xfrm>
            <a:off x="0" y="0"/>
            <a:ext cx="9144000" cy="5013176"/>
          </a:xfrm>
          <a:prstGeom prst="rect">
            <a:avLst/>
          </a:prstGeom>
          <a:ln>
            <a:noFill/>
          </a:ln>
          <a:effectLst>
            <a:softEdge rad="112500"/>
          </a:effectLst>
        </p:spPr>
      </p:pic>
      <p:sp>
        <p:nvSpPr>
          <p:cNvPr id="5" name="TextBox 4"/>
          <p:cNvSpPr txBox="1"/>
          <p:nvPr/>
        </p:nvSpPr>
        <p:spPr>
          <a:xfrm>
            <a:off x="1979712" y="5029200"/>
            <a:ext cx="5256584" cy="2169825"/>
          </a:xfrm>
          <a:prstGeom prst="rect">
            <a:avLst/>
          </a:prstGeom>
          <a:noFill/>
        </p:spPr>
        <p:txBody>
          <a:bodyPr wrap="square" rtlCol="1">
            <a:spAutoFit/>
          </a:bodyPr>
          <a:lstStyle/>
          <a:p>
            <a:pPr algn="ctr" rtl="1">
              <a:lnSpc>
                <a:spcPct val="150000"/>
              </a:lnSpc>
            </a:pPr>
            <a:r>
              <a:rPr lang="fa-IR" dirty="0" smtClean="0">
                <a:solidFill>
                  <a:srgbClr val="DEF5FA">
                    <a:lumMod val="25000"/>
                  </a:srgbClr>
                </a:solidFill>
                <a:cs typeface="B Titr" pitchFamily="2" charset="-78"/>
              </a:rPr>
              <a:t>موسسه آموزشی وپژوهشی  امام خمینی (ره) </a:t>
            </a:r>
          </a:p>
          <a:p>
            <a:pPr algn="ctr" rtl="1">
              <a:lnSpc>
                <a:spcPct val="150000"/>
              </a:lnSpc>
            </a:pPr>
            <a:r>
              <a:rPr lang="fa-IR" dirty="0" smtClean="0">
                <a:solidFill>
                  <a:srgbClr val="DEF5FA">
                    <a:lumMod val="25000"/>
                  </a:srgbClr>
                </a:solidFill>
                <a:cs typeface="B Titr" pitchFamily="2" charset="-78"/>
              </a:rPr>
              <a:t>اداره همایش ها ونشست های علمی</a:t>
            </a:r>
          </a:p>
          <a:p>
            <a:pPr algn="ctr" rtl="1">
              <a:lnSpc>
                <a:spcPct val="150000"/>
              </a:lnSpc>
            </a:pPr>
            <a:r>
              <a:rPr lang="fa-IR" dirty="0" smtClean="0">
                <a:solidFill>
                  <a:srgbClr val="DEF5FA">
                    <a:lumMod val="25000"/>
                  </a:srgbClr>
                </a:solidFill>
                <a:cs typeface="B Titr" pitchFamily="2" charset="-78"/>
              </a:rPr>
              <a:t> با همکاری گروه روان شناسی</a:t>
            </a:r>
            <a:endParaRPr lang="en-US" dirty="0" smtClean="0">
              <a:solidFill>
                <a:srgbClr val="DEF5FA">
                  <a:lumMod val="25000"/>
                </a:srgbClr>
              </a:solidFill>
              <a:cs typeface="B Titr" pitchFamily="2" charset="-78"/>
            </a:endParaRPr>
          </a:p>
          <a:p>
            <a:pPr algn="ctr" rtl="1">
              <a:lnSpc>
                <a:spcPct val="150000"/>
              </a:lnSpc>
            </a:pPr>
            <a:r>
              <a:rPr lang="en-US" dirty="0">
                <a:solidFill>
                  <a:srgbClr val="DEF5FA">
                    <a:lumMod val="25000"/>
                  </a:srgbClr>
                </a:solidFill>
                <a:cs typeface="B Titr" pitchFamily="2" charset="-78"/>
              </a:rPr>
              <a:t>02532909099   hamayesh@iki.ac.ir</a:t>
            </a:r>
          </a:p>
          <a:p>
            <a:pPr algn="ctr" rtl="1">
              <a:lnSpc>
                <a:spcPct val="150000"/>
              </a:lnSpc>
            </a:pPr>
            <a:endParaRPr lang="fa-IR" dirty="0" smtClean="0">
              <a:solidFill>
                <a:srgbClr val="DEF5FA">
                  <a:lumMod val="25000"/>
                </a:srgbClr>
              </a:solidFill>
              <a:cs typeface="B Titr" pitchFamily="2" charset="-78"/>
            </a:endParaRPr>
          </a:p>
        </p:txBody>
      </p:sp>
    </p:spTree>
    <p:extLst>
      <p:ext uri="{BB962C8B-B14F-4D97-AF65-F5344CB8AC3E}">
        <p14:creationId xmlns="" xmlns:p14="http://schemas.microsoft.com/office/powerpoint/2010/main" val="98801024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28625" y="642938"/>
          <a:ext cx="8501064" cy="6072179"/>
        </p:xfrm>
        <a:graphic>
          <a:graphicData uri="http://schemas.openxmlformats.org/drawingml/2006/table">
            <a:tbl>
              <a:tblPr/>
              <a:tblGrid>
                <a:gridCol w="655095"/>
                <a:gridCol w="755177"/>
                <a:gridCol w="736981"/>
                <a:gridCol w="782474"/>
                <a:gridCol w="609603"/>
                <a:gridCol w="600503"/>
                <a:gridCol w="646482"/>
                <a:gridCol w="518130"/>
                <a:gridCol w="582306"/>
                <a:gridCol w="645996"/>
                <a:gridCol w="582306"/>
                <a:gridCol w="573209"/>
                <a:gridCol w="812802"/>
              </a:tblGrid>
              <a:tr h="285738">
                <a:tc gridSpan="2">
                  <a:txBody>
                    <a:bodyPr/>
                    <a:lstStyle/>
                    <a:p>
                      <a:pPr algn="ctr" fontAlgn="b"/>
                      <a:r>
                        <a:rPr lang="en-US" sz="1800" b="1" i="0" u="none" strike="noStrike" dirty="0">
                          <a:solidFill>
                            <a:srgbClr val="000000"/>
                          </a:solidFill>
                          <a:latin typeface="Calibri"/>
                        </a:rPr>
                        <a:t>Iran</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900" b="1" i="0" u="none" strike="noStrike">
                          <a:solidFill>
                            <a:srgbClr val="000000"/>
                          </a:solidFill>
                          <a:latin typeface="Calibri"/>
                        </a:rPr>
                        <a:t>United Kingdom</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900" b="1" i="0" u="none" strike="noStrike">
                          <a:solidFill>
                            <a:srgbClr val="000000"/>
                          </a:solidFill>
                          <a:latin typeface="Calibri"/>
                        </a:rPr>
                        <a:t>United States</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900" b="1" i="0" u="none" strike="noStrike">
                          <a:solidFill>
                            <a:srgbClr val="000000"/>
                          </a:solidFill>
                          <a:latin typeface="Calibri"/>
                        </a:rPr>
                        <a:t>France</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900" b="1" i="0" u="none" strike="noStrike">
                          <a:solidFill>
                            <a:srgbClr val="000000"/>
                          </a:solidFill>
                          <a:latin typeface="Calibri"/>
                        </a:rPr>
                        <a:t>Japan</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900" b="1" i="0" u="none" strike="noStrike">
                          <a:solidFill>
                            <a:srgbClr val="000000"/>
                          </a:solidFill>
                          <a:latin typeface="Calibri"/>
                        </a:rPr>
                        <a:t>Germany</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1" i="0" u="none" strike="noStrike">
                          <a:solidFill>
                            <a:srgbClr val="000000"/>
                          </a:solidFill>
                          <a:latin typeface="Calibri"/>
                        </a:rPr>
                        <a:t>Period</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7419">
                <a:tc>
                  <a:txBody>
                    <a:bodyPr/>
                    <a:lstStyle/>
                    <a:p>
                      <a:pPr algn="ctr" fontAlgn="b"/>
                      <a:r>
                        <a:rPr lang="en-US" sz="1600" b="1" i="0" u="none" strike="noStrike" dirty="0">
                          <a:solidFill>
                            <a:srgbClr val="000000"/>
                          </a:solidFill>
                          <a:latin typeface="Calibri"/>
                        </a:rPr>
                        <a:t>Low</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Calibri"/>
                        </a:rPr>
                        <a:t>Medium</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Low</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Medium</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Low</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Verdana"/>
                        </a:rPr>
                        <a:t>Medium </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Low</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Verdana"/>
                        </a:rPr>
                        <a:t>Medium </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Low</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Verdana"/>
                        </a:rPr>
                        <a:t>Medium </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Low</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Verdana"/>
                        </a:rPr>
                        <a:t>Medium </a:t>
                      </a:r>
                    </a:p>
                  </a:txBody>
                  <a:tcPr marL="6522" marR="6522" marT="65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r>
              <a:tr h="285738">
                <a:tc>
                  <a:txBody>
                    <a:bodyPr/>
                    <a:lstStyle/>
                    <a:p>
                      <a:pPr algn="ctr" fontAlgn="t"/>
                      <a:r>
                        <a:rPr lang="en-US" sz="900" b="1" i="0" u="none" strike="noStrike">
                          <a:solidFill>
                            <a:srgbClr val="000000"/>
                          </a:solidFill>
                          <a:latin typeface="Verdana"/>
                        </a:rPr>
                        <a:t>1.77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dirty="0">
                          <a:solidFill>
                            <a:srgbClr val="000000"/>
                          </a:solidFill>
                          <a:latin typeface="Verdana"/>
                        </a:rPr>
                        <a:t>1.77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2005-2010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1.34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1.17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2010-2015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1.05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1.11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2015-2020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0.86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1.12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2020-2025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0.84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1.19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2025-2030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0.88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1.24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2030-2035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0.96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1.26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1.29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2035-2040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1.04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2040-2045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1.11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2045-2050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1.17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1.37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2050-2055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1.23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2055-2060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1.27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1.77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2060-2065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1.31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2065-2070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1.35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2070-2075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1.38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1.88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1.49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2075-2080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1.41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2080-2085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1.44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2.07</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2.02</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2085-2090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900" b="1" i="0" u="none" strike="noStrike">
                          <a:solidFill>
                            <a:srgbClr val="000000"/>
                          </a:solidFill>
                          <a:latin typeface="Verdana"/>
                        </a:rPr>
                        <a:t>1.46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1.96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2.03</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2090-2095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r h="285738">
                <a:tc>
                  <a:txBody>
                    <a:bodyPr/>
                    <a:lstStyle/>
                    <a:p>
                      <a:pPr algn="ctr" fontAlgn="t"/>
                      <a:r>
                        <a:rPr lang="en-US" sz="1600" b="1" i="0" u="none" strike="noStrike" dirty="0">
                          <a:solidFill>
                            <a:srgbClr val="000000"/>
                          </a:solidFill>
                          <a:latin typeface="Verdana"/>
                        </a:rPr>
                        <a:t>1.48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600" b="1" i="0" u="none" strike="noStrike" dirty="0">
                          <a:solidFill>
                            <a:srgbClr val="000000"/>
                          </a:solidFill>
                          <a:latin typeface="Verdana"/>
                        </a:rPr>
                        <a:t>1.98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2.08</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1.6</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2.1</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2.09</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2.04</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1.55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a:solidFill>
                            <a:srgbClr val="000000"/>
                          </a:solidFill>
                          <a:latin typeface="Verdana"/>
                        </a:rPr>
                        <a:t>2.05</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900" b="1" i="0" u="none" strike="noStrike" dirty="0">
                          <a:solidFill>
                            <a:srgbClr val="000000"/>
                          </a:solidFill>
                          <a:latin typeface="Verdana"/>
                        </a:rPr>
                        <a:t>2095-2100</a:t>
                      </a:r>
                    </a:p>
                  </a:txBody>
                  <a:tcPr marL="6522" marR="6522" marT="65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FF"/>
                    </a:solidFill>
                  </a:tcPr>
                </a:tc>
              </a:tr>
            </a:tbl>
          </a:graphicData>
        </a:graphic>
      </p:graphicFrame>
      <p:sp>
        <p:nvSpPr>
          <p:cNvPr id="65841" name="Rectangle 1"/>
          <p:cNvSpPr>
            <a:spLocks noChangeArrowheads="1"/>
          </p:cNvSpPr>
          <p:nvPr/>
        </p:nvSpPr>
        <p:spPr bwMode="auto">
          <a:xfrm>
            <a:off x="214313" y="169863"/>
            <a:ext cx="8786812" cy="957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pPr algn="ctr" rtl="1">
              <a:lnSpc>
                <a:spcPct val="150000"/>
              </a:lnSpc>
            </a:pPr>
            <a:r>
              <a:rPr lang="fa-IR" sz="2000" b="1">
                <a:solidFill>
                  <a:srgbClr val="003399"/>
                </a:solidFill>
                <a:cs typeface="B Titr" pitchFamily="2" charset="-78"/>
              </a:rPr>
              <a:t>میزان باروری کل کشورهای منتخب از سال 2005 تا 2100 بر اساس سناریوی کم و متوسط</a:t>
            </a:r>
            <a:endParaRPr lang="en-US" sz="2000">
              <a:solidFill>
                <a:srgbClr val="003399"/>
              </a:solidFill>
              <a:cs typeface="B Titr" pitchFamily="2" charset="-78"/>
            </a:endParaRPr>
          </a:p>
          <a:p>
            <a:pPr algn="ctr" rtl="1">
              <a:lnSpc>
                <a:spcPct val="150000"/>
              </a:lnSpc>
            </a:pPr>
            <a:endParaRPr lang="en-US" sz="2000">
              <a:solidFill>
                <a:srgbClr val="003399"/>
              </a:solidFill>
              <a:cs typeface="B Titr" pitchFamily="2" charset="-78"/>
            </a:endParaRPr>
          </a:p>
        </p:txBody>
      </p:sp>
    </p:spTree>
    <p:extLst>
      <p:ext uri="{BB962C8B-B14F-4D97-AF65-F5344CB8AC3E}">
        <p14:creationId xmlns="" xmlns:p14="http://schemas.microsoft.com/office/powerpoint/2010/main" val="4241403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683569" y="548680"/>
          <a:ext cx="7992888" cy="4680520"/>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Straight Arrow Connector 3"/>
          <p:cNvCxnSpPr/>
          <p:nvPr/>
        </p:nvCxnSpPr>
        <p:spPr>
          <a:xfrm>
            <a:off x="1259632" y="2276872"/>
            <a:ext cx="6264696" cy="720080"/>
          </a:xfrm>
          <a:prstGeom prst="straightConnector1">
            <a:avLst/>
          </a:prstGeom>
          <a:ln w="635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a:xfrm flipH="1">
            <a:off x="1763688" y="1268760"/>
            <a:ext cx="6192688" cy="2592288"/>
          </a:xfrm>
          <a:custGeom>
            <a:avLst/>
            <a:gdLst>
              <a:gd name="connsiteX0" fmla="*/ 6175948 w 6175948"/>
              <a:gd name="connsiteY0" fmla="*/ 0 h 3102964"/>
              <a:gd name="connsiteX1" fmla="*/ 5156617 w 6175948"/>
              <a:gd name="connsiteY1" fmla="*/ 1528996 h 3102964"/>
              <a:gd name="connsiteX2" fmla="*/ 4077325 w 6175948"/>
              <a:gd name="connsiteY2" fmla="*/ 2383436 h 3102964"/>
              <a:gd name="connsiteX3" fmla="*/ 3087974 w 6175948"/>
              <a:gd name="connsiteY3" fmla="*/ 2623278 h 3102964"/>
              <a:gd name="connsiteX4" fmla="*/ 2023673 w 6175948"/>
              <a:gd name="connsiteY4" fmla="*/ 2833141 h 3102964"/>
              <a:gd name="connsiteX5" fmla="*/ 929391 w 6175948"/>
              <a:gd name="connsiteY5" fmla="*/ 2983042 h 3102964"/>
              <a:gd name="connsiteX6" fmla="*/ 0 w 6175948"/>
              <a:gd name="connsiteY6" fmla="*/ 3102964 h 310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5948" h="3102964">
                <a:moveTo>
                  <a:pt x="6175948" y="0"/>
                </a:moveTo>
                <a:cubicBezTo>
                  <a:pt x="5841167" y="565878"/>
                  <a:pt x="5506387" y="1131757"/>
                  <a:pt x="5156617" y="1528996"/>
                </a:cubicBezTo>
                <a:cubicBezTo>
                  <a:pt x="4806847" y="1926235"/>
                  <a:pt x="4422099" y="2201056"/>
                  <a:pt x="4077325" y="2383436"/>
                </a:cubicBezTo>
                <a:cubicBezTo>
                  <a:pt x="3732551" y="2565816"/>
                  <a:pt x="3430249" y="2548327"/>
                  <a:pt x="3087974" y="2623278"/>
                </a:cubicBezTo>
                <a:cubicBezTo>
                  <a:pt x="2745699" y="2698229"/>
                  <a:pt x="2383437" y="2773180"/>
                  <a:pt x="2023673" y="2833141"/>
                </a:cubicBezTo>
                <a:cubicBezTo>
                  <a:pt x="1663909" y="2893102"/>
                  <a:pt x="929391" y="2983042"/>
                  <a:pt x="929391" y="2983042"/>
                </a:cubicBezTo>
                <a:lnTo>
                  <a:pt x="0" y="3102964"/>
                </a:lnTo>
              </a:path>
            </a:pathLst>
          </a:cu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solidFill>
                <a:prstClr val="black"/>
              </a:solidFill>
            </a:endParaRPr>
          </a:p>
        </p:txBody>
      </p:sp>
      <p:sp>
        <p:nvSpPr>
          <p:cNvPr id="5" name="TextBox 4"/>
          <p:cNvSpPr txBox="1"/>
          <p:nvPr/>
        </p:nvSpPr>
        <p:spPr>
          <a:xfrm>
            <a:off x="1259632" y="6021288"/>
            <a:ext cx="6480720" cy="369332"/>
          </a:xfrm>
          <a:prstGeom prst="rect">
            <a:avLst/>
          </a:prstGeom>
          <a:noFill/>
        </p:spPr>
        <p:txBody>
          <a:bodyPr wrap="square" rtlCol="1">
            <a:spAutoFit/>
          </a:bodyPr>
          <a:lstStyle/>
          <a:p>
            <a:pPr algn="r" rtl="1"/>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extLst>
      <p:ext uri="{BB962C8B-B14F-4D97-AF65-F5344CB8AC3E}">
        <p14:creationId xmlns="" xmlns:p14="http://schemas.microsoft.com/office/powerpoint/2010/main" val="2984539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strips(downRigh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861774"/>
          </a:xfrm>
          <a:prstGeom prst="rect">
            <a:avLst/>
          </a:prstGeom>
          <a:noFill/>
          <a:ln w="9525">
            <a:noFill/>
            <a:miter lim="800000"/>
            <a:headEnd/>
            <a:tailEnd/>
          </a:ln>
        </p:spPr>
        <p:txBody>
          <a:bodyPr>
            <a:spAutoFit/>
          </a:bodyPr>
          <a:lstStyle/>
          <a:p>
            <a:pPr algn="ctr" rtl="1"/>
            <a:r>
              <a:rPr lang="fa-IR" sz="5000" dirty="0" smtClean="0">
                <a:solidFill>
                  <a:prstClr val="black"/>
                </a:solidFill>
                <a:latin typeface="Calibri" pitchFamily="34" charset="0"/>
                <a:cs typeface="B Titr" pitchFamily="2" charset="-78"/>
              </a:rPr>
              <a:t>نیروی در سن کار</a:t>
            </a:r>
            <a:endParaRPr lang="fa-IR" sz="2800" dirty="0" smtClean="0">
              <a:solidFill>
                <a:prstClr val="black"/>
              </a:solidFill>
              <a:latin typeface="Calibri" pitchFamily="34" charset="0"/>
              <a:cs typeface="B Titr" pitchFamily="2" charset="-78"/>
            </a:endParaRPr>
          </a:p>
        </p:txBody>
      </p:sp>
    </p:spTree>
    <p:extLst>
      <p:ext uri="{BB962C8B-B14F-4D97-AF65-F5344CB8AC3E}">
        <p14:creationId xmlns="" xmlns:p14="http://schemas.microsoft.com/office/powerpoint/2010/main" val="415893385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5042032"/>
          </a:xfrm>
          <a:noFill/>
          <a:ln>
            <a:noFill/>
          </a:ln>
        </p:spPr>
        <p:txBody>
          <a:bodyPr>
            <a:noAutofit/>
          </a:bodyPr>
          <a:lstStyle/>
          <a:p>
            <a:pPr marL="0" lvl="0" indent="0" algn="just" rtl="1">
              <a:buClr>
                <a:srgbClr val="FF388C"/>
              </a:buClr>
              <a:buNone/>
            </a:pPr>
            <a:r>
              <a:rPr lang="fa-IR" sz="2800" dirty="0" smtClean="0">
                <a:solidFill>
                  <a:schemeClr val="bg2">
                    <a:lumMod val="25000"/>
                  </a:schemeClr>
                </a:solidFill>
                <a:cs typeface="B Zar" pitchFamily="2" charset="-78"/>
              </a:rPr>
              <a:t>تحقیقات </a:t>
            </a:r>
            <a:r>
              <a:rPr lang="fa-IR" sz="2800" dirty="0">
                <a:solidFill>
                  <a:schemeClr val="bg2">
                    <a:lumMod val="25000"/>
                  </a:schemeClr>
                </a:solidFill>
                <a:cs typeface="B Zar" pitchFamily="2" charset="-78"/>
              </a:rPr>
              <a:t>نشان می دهد که ازمیان گروههای مختلف </a:t>
            </a:r>
            <a:r>
              <a:rPr lang="fa-IR" sz="2800" dirty="0" smtClean="0">
                <a:solidFill>
                  <a:schemeClr val="bg2">
                    <a:lumMod val="25000"/>
                  </a:schemeClr>
                </a:solidFill>
                <a:cs typeface="B Zar" pitchFamily="2" charset="-78"/>
              </a:rPr>
              <a:t>سنی، </a:t>
            </a:r>
            <a:r>
              <a:rPr lang="fa-IR" sz="2800" dirty="0">
                <a:solidFill>
                  <a:schemeClr val="bg2">
                    <a:lumMod val="25000"/>
                  </a:schemeClr>
                </a:solidFill>
                <a:cs typeface="B Zar" pitchFamily="2" charset="-78"/>
              </a:rPr>
              <a:t>گروه سنی 15 تا 65 </a:t>
            </a:r>
            <a:r>
              <a:rPr lang="fa-IR" sz="2800" dirty="0" smtClean="0">
                <a:solidFill>
                  <a:schemeClr val="bg2">
                    <a:lumMod val="25000"/>
                  </a:schemeClr>
                </a:solidFill>
                <a:cs typeface="B Zar" pitchFamily="2" charset="-78"/>
              </a:rPr>
              <a:t>سال اثرات </a:t>
            </a:r>
            <a:r>
              <a:rPr lang="fa-IR" sz="2800" dirty="0">
                <a:solidFill>
                  <a:schemeClr val="bg2">
                    <a:lumMod val="25000"/>
                  </a:schemeClr>
                </a:solidFill>
                <a:cs typeface="B Zar" pitchFamily="2" charset="-78"/>
              </a:rPr>
              <a:t>مثبت و گروه سنی کمتر از 15 سال و جمعیت بالای 65 سال اثرات منفی بر تولید ناخالص داخلی بر جای می گذارند </a:t>
            </a:r>
            <a:r>
              <a:rPr lang="fa-IR" sz="2800" dirty="0" smtClean="0">
                <a:solidFill>
                  <a:schemeClr val="bg2">
                    <a:lumMod val="25000"/>
                  </a:schemeClr>
                </a:solidFill>
                <a:cs typeface="B Zar" pitchFamily="2" charset="-78"/>
              </a:rPr>
              <a:t>، به گونه ای که یک درصد افزایش در هر یک از این متغیر ها به ترتیب منجر به کاهش 0/64 و 1/56 درصدی در تولید ناخالص داخلی می شوند، البته مشخص است که اثرات منفی جمعیت بالای 65 سال به مراتب بیشتر از اثرات منفی جمعیت کمتراز 15 سال است. از طرف دیگر جمعیت 15 تا 64 سال که جمعیت فعال محسوب می شود رابطه مثبتی با تولید ناخالص داخلی می شود. </a:t>
            </a:r>
          </a:p>
          <a:p>
            <a:pPr marL="0" lvl="0" indent="0" algn="just" rtl="1">
              <a:buClr>
                <a:srgbClr val="FF388C"/>
              </a:buClr>
              <a:buNone/>
            </a:pPr>
            <a:r>
              <a:rPr lang="fa-IR" sz="2800" dirty="0" smtClean="0">
                <a:solidFill>
                  <a:schemeClr val="bg2">
                    <a:lumMod val="25000"/>
                  </a:schemeClr>
                </a:solidFill>
                <a:cs typeface="B Zar" pitchFamily="2" charset="-78"/>
              </a:rPr>
              <a:t>جامعه </a:t>
            </a:r>
            <a:r>
              <a:rPr lang="fa-IR" sz="2800" dirty="0">
                <a:solidFill>
                  <a:schemeClr val="bg2">
                    <a:lumMod val="25000"/>
                  </a:schemeClr>
                </a:solidFill>
                <a:cs typeface="B Zar" pitchFamily="2" charset="-78"/>
              </a:rPr>
              <a:t>ای که اکنون به آثار علمی آن می بالیم و موجب کشف و ابداع بسیاری از علوم و پیشرفتهای شگرف علمی شده </a:t>
            </a:r>
            <a:r>
              <a:rPr lang="fa-IR" sz="2800" dirty="0" smtClean="0">
                <a:solidFill>
                  <a:schemeClr val="bg2">
                    <a:lumMod val="25000"/>
                  </a:schemeClr>
                </a:solidFill>
                <a:cs typeface="B Zar" pitchFamily="2" charset="-78"/>
              </a:rPr>
              <a:t>است، </a:t>
            </a:r>
            <a:r>
              <a:rPr lang="fa-IR" sz="2800" dirty="0">
                <a:solidFill>
                  <a:schemeClr val="bg2">
                    <a:lumMod val="25000"/>
                  </a:schemeClr>
                </a:solidFill>
                <a:cs typeface="B Zar" pitchFamily="2" charset="-78"/>
              </a:rPr>
              <a:t>از ثمرات همین افزایش جمعیت در سنین کار است که غربی ها ما را از آن </a:t>
            </a:r>
            <a:r>
              <a:rPr lang="fa-IR" sz="2800" dirty="0" smtClean="0">
                <a:solidFill>
                  <a:schemeClr val="bg2">
                    <a:lumMod val="25000"/>
                  </a:schemeClr>
                </a:solidFill>
                <a:cs typeface="B Zar" pitchFamily="2" charset="-78"/>
              </a:rPr>
              <a:t>بر حذر می دارند .</a:t>
            </a:r>
          </a:p>
          <a:p>
            <a:pPr lvl="0" algn="just" rtl="1">
              <a:buClr>
                <a:srgbClr val="FF388C"/>
              </a:buClr>
            </a:pPr>
            <a:endParaRPr lang="fa-IR" sz="2800" dirty="0" smtClean="0">
              <a:solidFill>
                <a:schemeClr val="bg2">
                  <a:lumMod val="25000"/>
                </a:schemeClr>
              </a:solidFill>
              <a:cs typeface="B Zar" pitchFamily="2" charset="-78"/>
            </a:endParaRPr>
          </a:p>
        </p:txBody>
      </p:sp>
      <p:sp>
        <p:nvSpPr>
          <p:cNvPr id="4" name="Title 2"/>
          <p:cNvSpPr txBox="1">
            <a:spLocks/>
          </p:cNvSpPr>
          <p:nvPr/>
        </p:nvSpPr>
        <p:spPr>
          <a:xfrm>
            <a:off x="457200" y="620688"/>
            <a:ext cx="8229600" cy="504056"/>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defRPr/>
            </a:pPr>
            <a:r>
              <a:rPr lang="fa-IR" sz="3200" dirty="0" smtClean="0">
                <a:solidFill>
                  <a:srgbClr val="C00000"/>
                </a:solidFill>
                <a:latin typeface="2  Titr"/>
                <a:cs typeface="B Titr" pitchFamily="2" charset="-78"/>
              </a:rPr>
              <a:t>کاهش </a:t>
            </a:r>
            <a:r>
              <a:rPr lang="fa-IR" sz="3200" dirty="0">
                <a:solidFill>
                  <a:srgbClr val="C00000"/>
                </a:solidFill>
                <a:latin typeface="2  Titr"/>
                <a:cs typeface="B Titr" pitchFamily="2" charset="-78"/>
              </a:rPr>
              <a:t>نیروی در سن کار</a:t>
            </a:r>
            <a:endParaRPr lang="fa-IR" sz="3200" dirty="0">
              <a:solidFill>
                <a:srgbClr val="04617B"/>
              </a:solidFill>
            </a:endParaRPr>
          </a:p>
        </p:txBody>
      </p:sp>
    </p:spTree>
    <p:extLst>
      <p:ext uri="{BB962C8B-B14F-4D97-AF65-F5344CB8AC3E}">
        <p14:creationId xmlns="" xmlns:p14="http://schemas.microsoft.com/office/powerpoint/2010/main" val="3135225687"/>
      </p:ext>
    </p:extLst>
  </p:cSld>
  <p:clrMapOvr>
    <a:masterClrMapping/>
  </p:clrMapOvr>
  <mc:AlternateContent xmlns:mc="http://schemas.openxmlformats.org/markup-compatibility/2006">
    <mc:Choice xmlns=""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928688" y="1571625"/>
          <a:ext cx="7286625" cy="3357565"/>
        </p:xfrm>
        <a:graphic>
          <a:graphicData uri="http://schemas.openxmlformats.org/drawingml/2006/table">
            <a:tbl>
              <a:tblPr rtl="1"/>
              <a:tblGrid>
                <a:gridCol w="1493838"/>
                <a:gridCol w="1716087"/>
                <a:gridCol w="2038350"/>
                <a:gridCol w="2038350"/>
              </a:tblGrid>
              <a:tr h="388938">
                <a:tc>
                  <a:txBody>
                    <a:bodyPr/>
                    <a:lstStyle/>
                    <a:p>
                      <a:pPr marL="7938" marR="0" lvl="0" indent="-7938"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imes New Roman" pitchFamily="18" charset="0"/>
                          <a:ea typeface="B Nazanin" pitchFamily="2" charset="-78"/>
                          <a:cs typeface="B Nazanin" pitchFamily="2" charset="-78"/>
                        </a:rPr>
                        <a:t>سال</a:t>
                      </a:r>
                      <a:endPar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جمعیت کل</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شهري</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روستايي</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99CCFF"/>
                    </a:solidFill>
                  </a:tcPr>
                </a:tc>
              </a:tr>
              <a:tr h="422275">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rgbClr val="000000"/>
                          </a:solidFill>
                          <a:effectLst/>
                          <a:latin typeface="Times New Roman" pitchFamily="18" charset="0"/>
                          <a:ea typeface="B Nazanin" pitchFamily="2" charset="-78"/>
                          <a:cs typeface="B Nazanin" pitchFamily="2" charset="-78"/>
                        </a:rPr>
                        <a:t>1385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69.73</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71.52</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65.84</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r>
              <a:tr h="436563">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rgbClr val="000000"/>
                          </a:solidFill>
                          <a:effectLst/>
                          <a:latin typeface="Times New Roman" pitchFamily="18" charset="0"/>
                          <a:ea typeface="B Nazanin" pitchFamily="2" charset="-78"/>
                          <a:cs typeface="B Nazanin" pitchFamily="2" charset="-78"/>
                        </a:rPr>
                        <a:t>1390</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70.96</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72.29</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68.03</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r>
              <a:tr h="436563">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rgbClr val="000000"/>
                          </a:solidFill>
                          <a:effectLst/>
                          <a:latin typeface="Times New Roman" pitchFamily="18" charset="0"/>
                          <a:ea typeface="B Nazanin" pitchFamily="2" charset="-78"/>
                          <a:cs typeface="B Nazanin" pitchFamily="2" charset="-78"/>
                        </a:rPr>
                        <a:t>1395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69.88</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71.09</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67.20</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r>
              <a:tr h="458788">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rgbClr val="000000"/>
                          </a:solidFill>
                          <a:effectLst/>
                          <a:latin typeface="Times New Roman" pitchFamily="18" charset="0"/>
                          <a:ea typeface="B Nazanin" pitchFamily="2" charset="-78"/>
                          <a:cs typeface="B Nazanin" pitchFamily="2" charset="-78"/>
                        </a:rPr>
                        <a:t>1400</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68.54</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69.64</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66.18</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r>
              <a:tr h="436563">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rgbClr val="000000"/>
                          </a:solidFill>
                          <a:effectLst/>
                          <a:latin typeface="Times New Roman" pitchFamily="18" charset="0"/>
                          <a:ea typeface="B Nazanin" pitchFamily="2" charset="-78"/>
                          <a:cs typeface="B Nazanin" pitchFamily="2" charset="-78"/>
                        </a:rPr>
                        <a:t>1405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69.47</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70.28</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67.85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r>
              <a:tr h="777875">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rgbClr val="000000"/>
                          </a:solidFill>
                          <a:effectLst/>
                          <a:latin typeface="Times New Roman" pitchFamily="18" charset="0"/>
                          <a:ea typeface="B Nazanin" pitchFamily="2" charset="-78"/>
                          <a:cs typeface="B Nazanin" pitchFamily="2" charset="-78"/>
                        </a:rPr>
                        <a:t>تغييرات به درصد</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0.37-</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1.73-</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3.05+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txBody>
                  <a:tcPr marL="68580" marR="68580" marT="0" marB="0" anchor="ctr" horzOverflow="overflow">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lnTlToBr>
                      <a:noFill/>
                    </a:lnTlToBr>
                    <a:lnBlToTr>
                      <a:noFill/>
                    </a:lnBlToTr>
                    <a:noFill/>
                  </a:tcPr>
                </a:tc>
              </a:tr>
            </a:tbl>
          </a:graphicData>
        </a:graphic>
      </p:graphicFrame>
      <p:sp>
        <p:nvSpPr>
          <p:cNvPr id="54316" name="Rectangle 1"/>
          <p:cNvSpPr>
            <a:spLocks noChangeArrowheads="1"/>
          </p:cNvSpPr>
          <p:nvPr/>
        </p:nvSpPr>
        <p:spPr bwMode="auto">
          <a:xfrm>
            <a:off x="749300" y="692696"/>
            <a:ext cx="7604125" cy="61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pPr indent="142875" algn="r" rtl="1"/>
            <a:r>
              <a:rPr lang="fa-IR" sz="2400" b="1" dirty="0">
                <a:solidFill>
                  <a:srgbClr val="C00000"/>
                </a:solidFill>
                <a:cs typeface="B Nazanin" pitchFamily="2" charset="-78"/>
              </a:rPr>
              <a:t>تحولات درصد جمعيت در سن كار(64- 15 ساله) در ايران تا سال 1405</a:t>
            </a:r>
            <a:endParaRPr lang="en-US" sz="2400" b="1" dirty="0">
              <a:solidFill>
                <a:srgbClr val="C00000"/>
              </a:solidFill>
            </a:endParaRPr>
          </a:p>
          <a:p>
            <a:pPr indent="142875" algn="r" rtl="1" eaLnBrk="0" hangingPunct="0"/>
            <a:r>
              <a:rPr lang="fa-IR" sz="1000" b="1" dirty="0">
                <a:solidFill>
                  <a:prstClr val="black"/>
                </a:solidFill>
                <a:cs typeface="B Nazanin" pitchFamily="2" charset="-78"/>
              </a:rPr>
              <a:t>                   </a:t>
            </a:r>
            <a:endParaRPr lang="en-US" sz="1100" dirty="0">
              <a:solidFill>
                <a:prstClr val="black"/>
              </a:solidFill>
            </a:endParaRPr>
          </a:p>
        </p:txBody>
      </p:sp>
      <p:sp>
        <p:nvSpPr>
          <p:cNvPr id="54317" name="Rectangle 5"/>
          <p:cNvSpPr>
            <a:spLocks noChangeArrowheads="1"/>
          </p:cNvSpPr>
          <p:nvPr/>
        </p:nvSpPr>
        <p:spPr bwMode="auto">
          <a:xfrm>
            <a:off x="5143500" y="4929188"/>
            <a:ext cx="2786063"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r" rtl="1"/>
            <a:r>
              <a:rPr lang="fa-IR" sz="2000">
                <a:solidFill>
                  <a:srgbClr val="000000"/>
                </a:solidFill>
                <a:latin typeface="Times New Roman" pitchFamily="18" charset="0"/>
                <a:cs typeface="B Nazanin" pitchFamily="2" charset="-78"/>
              </a:rPr>
              <a:t> منبع: زنجاني و ديگران،1389</a:t>
            </a:r>
            <a:endParaRPr lang="fa-IR" sz="2000">
              <a:solidFill>
                <a:prstClr val="black"/>
              </a:solidFill>
              <a:latin typeface="Lucida Sans Unicode" pitchFamily="34" charset="0"/>
            </a:endParaRPr>
          </a:p>
        </p:txBody>
      </p:sp>
    </p:spTree>
    <p:extLst>
      <p:ext uri="{BB962C8B-B14F-4D97-AF65-F5344CB8AC3E}">
        <p14:creationId xmlns="" xmlns:p14="http://schemas.microsoft.com/office/powerpoint/2010/main" val="15376590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12" y="44624"/>
            <a:ext cx="9332520" cy="738336"/>
          </a:xfrm>
        </p:spPr>
        <p:txBody>
          <a:bodyPr>
            <a:normAutofit/>
          </a:bodyPr>
          <a:lstStyle/>
          <a:p>
            <a:pPr algn="ctr"/>
            <a:r>
              <a:rPr lang="fa-IR" sz="3200" dirty="0" smtClean="0">
                <a:cs typeface="B Nazanin" pitchFamily="2" charset="-78"/>
              </a:rPr>
              <a:t>تغییرات نرخ های باروری و  بیکاری جمعیت طی سال های 90 - 1365 </a:t>
            </a:r>
            <a:endParaRPr lang="en-US" sz="3200" dirty="0">
              <a:cs typeface="B Nazanin" pitchFamily="2" charset="-78"/>
            </a:endParaRPr>
          </a:p>
        </p:txBody>
      </p:sp>
      <p:graphicFrame>
        <p:nvGraphicFramePr>
          <p:cNvPr id="4" name="Table 3"/>
          <p:cNvGraphicFramePr>
            <a:graphicFrameLocks noGrp="1"/>
          </p:cNvGraphicFramePr>
          <p:nvPr/>
        </p:nvGraphicFramePr>
        <p:xfrm>
          <a:off x="2714612" y="928670"/>
          <a:ext cx="5929353" cy="5592938"/>
        </p:xfrm>
        <a:graphic>
          <a:graphicData uri="http://schemas.openxmlformats.org/drawingml/2006/table">
            <a:tbl>
              <a:tblPr/>
              <a:tblGrid>
                <a:gridCol w="971865"/>
                <a:gridCol w="1007859"/>
                <a:gridCol w="932596"/>
                <a:gridCol w="932596"/>
                <a:gridCol w="971865"/>
                <a:gridCol w="1112572"/>
              </a:tblGrid>
              <a:tr h="293373">
                <a:tc>
                  <a:txBody>
                    <a:bodyPr/>
                    <a:lstStyle/>
                    <a:p>
                      <a:pPr marL="0" algn="ctr" rtl="1" eaLnBrk="1" fontAlgn="b" latinLnBrk="0" hangingPunct="1"/>
                      <a:r>
                        <a:rPr kumimoji="0" lang="fa-IR" sz="1100" b="1" i="0" u="none" strike="noStrike" kern="1200" dirty="0">
                          <a:solidFill>
                            <a:srgbClr val="000000"/>
                          </a:solidFill>
                          <a:latin typeface="2  Nazanin"/>
                          <a:ea typeface="+mn-ea"/>
                          <a:cs typeface="B Nazanin" pitchFamily="2" charset="-78"/>
                        </a:rPr>
                        <a:t>بیکاری {1390} </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ctr" rtl="1" eaLnBrk="1" fontAlgn="b" latinLnBrk="0" hangingPunct="1"/>
                      <a:r>
                        <a:rPr kumimoji="0" lang="fa-IR" sz="1100" b="1" i="0" u="none" strike="noStrike" kern="1200" dirty="0">
                          <a:solidFill>
                            <a:srgbClr val="000000"/>
                          </a:solidFill>
                          <a:latin typeface="2  Nazanin"/>
                          <a:ea typeface="+mn-ea"/>
                          <a:cs typeface="B Nazanin" pitchFamily="2" charset="-78"/>
                        </a:rPr>
                        <a:t>بیکاری {1385} </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ctr" rtl="1" eaLnBrk="1" fontAlgn="b" latinLnBrk="0" hangingPunct="1"/>
                      <a:r>
                        <a:rPr kumimoji="0" lang="fa-IR" sz="1100" b="1" i="0" u="none" strike="noStrike" kern="1200" dirty="0">
                          <a:solidFill>
                            <a:srgbClr val="000000"/>
                          </a:solidFill>
                          <a:latin typeface="2  Nazanin"/>
                          <a:ea typeface="+mn-ea"/>
                          <a:cs typeface="B Nazanin" pitchFamily="2" charset="-78"/>
                        </a:rPr>
                        <a:t>باروری {1390}</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ctr" rtl="1" eaLnBrk="1" fontAlgn="b" latinLnBrk="0" hangingPunct="1"/>
                      <a:r>
                        <a:rPr kumimoji="0" lang="fa-IR" sz="1100" b="1" i="0" u="none" strike="noStrike" kern="1200" dirty="0">
                          <a:solidFill>
                            <a:srgbClr val="000000"/>
                          </a:solidFill>
                          <a:latin typeface="2  Nazanin"/>
                          <a:ea typeface="+mn-ea"/>
                          <a:cs typeface="B Nazanin" pitchFamily="2" charset="-78"/>
                        </a:rPr>
                        <a:t>باروری {1385}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ctr" rtl="1" eaLnBrk="1" fontAlgn="b" latinLnBrk="0" hangingPunct="1"/>
                      <a:r>
                        <a:rPr kumimoji="0" lang="fa-IR" sz="1100" b="1" i="0" u="none" strike="noStrike" kern="1200" dirty="0">
                          <a:solidFill>
                            <a:srgbClr val="000000"/>
                          </a:solidFill>
                          <a:latin typeface="2  Nazanin"/>
                          <a:ea typeface="+mn-ea"/>
                          <a:cs typeface="B Nazanin" pitchFamily="2" charset="-78"/>
                        </a:rPr>
                        <a:t>باروری {1365}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1" fontAlgn="b"/>
                      <a:r>
                        <a:rPr lang="fa-IR" sz="1100" b="1" i="0" u="none" strike="noStrike" dirty="0">
                          <a:solidFill>
                            <a:srgbClr val="000000"/>
                          </a:solidFill>
                          <a:latin typeface="2  Nazanin"/>
                          <a:cs typeface="B Nazanin" pitchFamily="2" charset="-78"/>
                        </a:rPr>
                        <a:t>استان ها</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9569">
                <a:tc>
                  <a:txBody>
                    <a:bodyPr/>
                    <a:lstStyle/>
                    <a:p>
                      <a:pPr algn="ctr" fontAlgn="b"/>
                      <a:r>
                        <a:rPr lang="en-US" sz="1300" b="1" i="0" u="none" strike="noStrike" dirty="0">
                          <a:solidFill>
                            <a:srgbClr val="000000"/>
                          </a:solidFill>
                          <a:latin typeface="2  Nazanin"/>
                        </a:rPr>
                        <a:t>11.7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11.4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1.13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1.33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4.85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rtl="1" fontAlgn="b"/>
                      <a:r>
                        <a:rPr lang="fa-IR" sz="1100" b="1" i="0" u="none" strike="noStrike" dirty="0">
                          <a:solidFill>
                            <a:srgbClr val="000000"/>
                          </a:solidFill>
                          <a:latin typeface="2  Nazanin"/>
                          <a:cs typeface="B Nazanin" pitchFamily="2" charset="-78"/>
                        </a:rPr>
                        <a:t>گيلان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199569">
                <a:tc>
                  <a:txBody>
                    <a:bodyPr/>
                    <a:lstStyle/>
                    <a:p>
                      <a:pPr algn="ctr" fontAlgn="b"/>
                      <a:r>
                        <a:rPr lang="en-US" sz="1300" b="1" i="0" u="none" strike="noStrike">
                          <a:solidFill>
                            <a:srgbClr val="000000"/>
                          </a:solidFill>
                          <a:latin typeface="2  Nazanin"/>
                        </a:rPr>
                        <a:t>12.5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dirty="0">
                          <a:solidFill>
                            <a:srgbClr val="000000"/>
                          </a:solidFill>
                          <a:latin typeface="2  Nazanin"/>
                        </a:rPr>
                        <a:t>5.05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dirty="0">
                          <a:solidFill>
                            <a:srgbClr val="000000"/>
                          </a:solidFill>
                          <a:latin typeface="2  Nazanin"/>
                          <a:cs typeface="B Nazanin" pitchFamily="2" charset="-78"/>
                        </a:rPr>
                        <a:t>تهران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12.8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10.6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1.43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1.63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5.63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سمنان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7.9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1.19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5.88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dirty="0">
                          <a:solidFill>
                            <a:srgbClr val="000000"/>
                          </a:solidFill>
                          <a:latin typeface="2  Nazanin"/>
                          <a:cs typeface="B Nazanin" pitchFamily="2" charset="-78"/>
                        </a:rPr>
                        <a:t>مازندران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9.8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12.5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6.18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مركزي</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14.8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6.22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اصفهان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10.1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dirty="0">
                          <a:solidFill>
                            <a:srgbClr val="000000"/>
                          </a:solidFill>
                          <a:latin typeface="2  Nazanin"/>
                        </a:rPr>
                        <a:t>10</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2.1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2.3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6.35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آذربايجان غربي</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8.8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5.3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1.46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1.66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6.41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آذربايجان شرقي</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13.8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16.5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6.64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كرمانشاه</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573">
                <a:tc>
                  <a:txBody>
                    <a:bodyPr/>
                    <a:lstStyle/>
                    <a:p>
                      <a:pPr algn="ctr" fontAlgn="b"/>
                      <a:r>
                        <a:rPr lang="en-US" sz="1300" b="1" i="1" u="none" strike="noStrike">
                          <a:solidFill>
                            <a:srgbClr val="000000"/>
                          </a:solidFill>
                          <a:latin typeface="2  Nazanin"/>
                        </a:rPr>
                        <a:t>7.4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300" b="1" i="1" u="none" strike="noStrike">
                          <a:solidFill>
                            <a:srgbClr val="000000"/>
                          </a:solidFill>
                          <a:latin typeface="2  Nazanin"/>
                        </a:rPr>
                        <a:t>7.4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1" u="none" strike="noStrike">
                          <a:solidFill>
                            <a:srgbClr val="000000"/>
                          </a:solidFill>
                          <a:latin typeface="2  Nazanin"/>
                        </a:rPr>
                        <a:t>1.74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1" u="none" strike="noStrike">
                          <a:solidFill>
                            <a:srgbClr val="000000"/>
                          </a:solidFill>
                          <a:latin typeface="2  Nazanin"/>
                        </a:rPr>
                        <a:t>1.94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1" u="none" strike="noStrike">
                          <a:solidFill>
                            <a:srgbClr val="000000"/>
                          </a:solidFill>
                          <a:latin typeface="2  Nazanin"/>
                        </a:rPr>
                        <a:t>6.87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1" fontAlgn="t"/>
                      <a:r>
                        <a:rPr lang="fa-IR" sz="1100" b="1" i="1" u="none" strike="noStrike">
                          <a:solidFill>
                            <a:srgbClr val="000000"/>
                          </a:solidFill>
                          <a:latin typeface="2  Nazanin"/>
                          <a:cs typeface="B Nazanin" pitchFamily="2" charset="-78"/>
                        </a:rPr>
                        <a:t>يزد</a:t>
                      </a:r>
                    </a:p>
                  </a:txBody>
                  <a:tcPr marL="5230" marR="5230" marT="523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4633">
                <a:tc>
                  <a:txBody>
                    <a:bodyPr/>
                    <a:lstStyle/>
                    <a:p>
                      <a:pPr algn="ctr" fontAlgn="b"/>
                      <a:r>
                        <a:rPr lang="en-US" sz="1300" b="1" i="1" u="none" strike="noStrike">
                          <a:solidFill>
                            <a:srgbClr val="000000"/>
                          </a:solidFill>
                          <a:latin typeface="2  Nazanin"/>
                        </a:rPr>
                        <a:t>20.6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300" b="1" i="1" u="none" strike="noStrike">
                          <a:solidFill>
                            <a:srgbClr val="000000"/>
                          </a:solidFill>
                          <a:latin typeface="2  Nazanin"/>
                        </a:rPr>
                        <a:t>13.7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1" u="none" strike="noStrike">
                          <a:solidFill>
                            <a:srgbClr val="000000"/>
                          </a:solidFill>
                          <a:latin typeface="2  Nazanin"/>
                        </a:rPr>
                        <a:t>1.43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1" u="none" strike="noStrike">
                          <a:solidFill>
                            <a:srgbClr val="000000"/>
                          </a:solidFill>
                          <a:latin typeface="2  Nazanin"/>
                        </a:rPr>
                        <a:t>1.63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1" u="none" strike="noStrike">
                          <a:solidFill>
                            <a:srgbClr val="000000"/>
                          </a:solidFill>
                          <a:latin typeface="2  Nazanin"/>
                        </a:rPr>
                        <a:t>6.87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1" fontAlgn="b"/>
                      <a:r>
                        <a:rPr lang="fa-IR" sz="1100" b="1" i="1" u="none" strike="noStrike">
                          <a:solidFill>
                            <a:srgbClr val="000000"/>
                          </a:solidFill>
                          <a:latin typeface="2  Nazanin"/>
                          <a:cs typeface="B Nazanin" pitchFamily="2" charset="-78"/>
                        </a:rPr>
                        <a:t>فارس</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10.6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7.01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همدان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8.1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11.6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7.14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زنجان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8.9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8.6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1.79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1.99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7.25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خراسان </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13.8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2.1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7.31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كرمان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11.7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10.5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1.89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2.09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7.39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بوشهر</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613">
                <a:tc>
                  <a:txBody>
                    <a:bodyPr/>
                    <a:lstStyle/>
                    <a:p>
                      <a:pPr algn="ctr" fontAlgn="b"/>
                      <a:r>
                        <a:rPr lang="en-US" sz="1300" b="1" i="0" u="none" strike="noStrike">
                          <a:solidFill>
                            <a:srgbClr val="000000"/>
                          </a:solidFill>
                          <a:latin typeface="2  Nazanin"/>
                        </a:rPr>
                        <a:t>9.7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12.8</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1.85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2.05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خوزستان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17.3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16.2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1.79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7.44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لرستان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12.4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10.6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1.64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1.84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7.55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كردستان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4926">
                <a:tc>
                  <a:txBody>
                    <a:bodyPr/>
                    <a:lstStyle/>
                    <a:p>
                      <a:pPr algn="ctr" fontAlgn="b"/>
                      <a:r>
                        <a:rPr lang="en-US" sz="1300" b="1" i="0" u="none" strike="noStrike">
                          <a:solidFill>
                            <a:srgbClr val="000000"/>
                          </a:solidFill>
                          <a:latin typeface="2  Nazanin"/>
                        </a:rPr>
                        <a:t>12.3</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12.5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7.89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چهارمحال و بختياري</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dirty="0">
                          <a:solidFill>
                            <a:srgbClr val="000000"/>
                          </a:solidFill>
                          <a:latin typeface="2  Nazanin"/>
                        </a:rPr>
                        <a:t>12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7.7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2.25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a:solidFill>
                            <a:srgbClr val="000000"/>
                          </a:solidFill>
                          <a:latin typeface="2  Nazanin"/>
                        </a:rPr>
                        <a:t>2.45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300" b="1" i="0" u="none" strike="noStrike" dirty="0">
                          <a:solidFill>
                            <a:srgbClr val="000000"/>
                          </a:solidFill>
                          <a:latin typeface="2  Nazanin"/>
                        </a:rPr>
                        <a:t>7.97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rtl="1" fontAlgn="b"/>
                      <a:r>
                        <a:rPr lang="fa-IR" sz="1100" b="1" i="0" u="none" strike="noStrike" dirty="0">
                          <a:solidFill>
                            <a:srgbClr val="000000"/>
                          </a:solidFill>
                          <a:latin typeface="2  Nazanin"/>
                          <a:cs typeface="B Nazanin" pitchFamily="2" charset="-78"/>
                        </a:rPr>
                        <a:t>هرمزگان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199569">
                <a:tc>
                  <a:txBody>
                    <a:bodyPr/>
                    <a:lstStyle/>
                    <a:p>
                      <a:pPr algn="ctr" fontAlgn="b"/>
                      <a:r>
                        <a:rPr lang="en-US" sz="1300" b="1" i="0" u="none" strike="noStrike">
                          <a:solidFill>
                            <a:srgbClr val="000000"/>
                          </a:solidFill>
                          <a:latin typeface="2  Nazanin"/>
                        </a:rPr>
                        <a:t>16.7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13.6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dirty="0">
                          <a:solidFill>
                            <a:srgbClr val="000000"/>
                          </a:solidFill>
                          <a:latin typeface="2  Nazanin"/>
                        </a:rPr>
                        <a:t>1.52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dirty="0">
                          <a:solidFill>
                            <a:srgbClr val="000000"/>
                          </a:solidFill>
                          <a:latin typeface="2  Nazanin"/>
                        </a:rPr>
                        <a:t>1.72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dirty="0">
                          <a:solidFill>
                            <a:srgbClr val="000000"/>
                          </a:solidFill>
                          <a:latin typeface="2  Nazanin"/>
                        </a:rPr>
                        <a:t>8.16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dirty="0">
                          <a:solidFill>
                            <a:srgbClr val="000000"/>
                          </a:solidFill>
                          <a:latin typeface="2  Nazanin"/>
                          <a:cs typeface="B Nazanin" pitchFamily="2" charset="-78"/>
                        </a:rPr>
                        <a:t>ايلام</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373">
                <a:tc>
                  <a:txBody>
                    <a:bodyPr/>
                    <a:lstStyle/>
                    <a:p>
                      <a:pPr algn="ctr" fontAlgn="b"/>
                      <a:r>
                        <a:rPr lang="en-US" sz="1300" b="1" i="0" u="none" strike="noStrike">
                          <a:solidFill>
                            <a:srgbClr val="000000"/>
                          </a:solidFill>
                          <a:latin typeface="2  Nazanin"/>
                        </a:rPr>
                        <a:t>9.6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10.9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3.37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3.57</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8.66</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سيستان و بلوچستان</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373">
                <a:tc>
                  <a:txBody>
                    <a:bodyPr/>
                    <a:lstStyle/>
                    <a:p>
                      <a:pPr algn="ctr" fontAlgn="b"/>
                      <a:r>
                        <a:rPr lang="en-US" sz="1300" b="1" i="0" u="none" strike="noStrike">
                          <a:solidFill>
                            <a:srgbClr val="000000"/>
                          </a:solidFill>
                          <a:latin typeface="2  Nazanin"/>
                        </a:rPr>
                        <a:t>19.2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15.5</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1.89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2.09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300" b="1" i="0" u="none" strike="noStrike">
                          <a:solidFill>
                            <a:srgbClr val="000000"/>
                          </a:solidFill>
                          <a:latin typeface="2  Nazanin"/>
                        </a:rPr>
                        <a:t>8.81</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100" b="1" i="0" u="none" strike="noStrike">
                          <a:solidFill>
                            <a:srgbClr val="000000"/>
                          </a:solidFill>
                          <a:latin typeface="2  Nazanin"/>
                          <a:cs typeface="B Nazanin" pitchFamily="2" charset="-78"/>
                        </a:rPr>
                        <a:t>کهگيلويه و بويراحمد</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569">
                <a:tc>
                  <a:txBody>
                    <a:bodyPr/>
                    <a:lstStyle/>
                    <a:p>
                      <a:pPr algn="ctr" fontAlgn="b"/>
                      <a:r>
                        <a:rPr lang="en-US" sz="1300" b="1" i="0" u="none" strike="noStrike">
                          <a:solidFill>
                            <a:srgbClr val="000000"/>
                          </a:solidFill>
                          <a:latin typeface="2  Nazanin"/>
                        </a:rPr>
                        <a:t>12.2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300" b="1" i="0" u="none" strike="noStrike">
                          <a:solidFill>
                            <a:srgbClr val="000000"/>
                          </a:solidFill>
                          <a:latin typeface="2  Nazanin"/>
                        </a:rPr>
                        <a:t>11.2</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300" b="1" i="0" u="none" strike="noStrike">
                          <a:solidFill>
                            <a:srgbClr val="000000"/>
                          </a:solidFill>
                          <a:latin typeface="2  Nazanin"/>
                        </a:rPr>
                        <a:t>1.69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300" b="1" i="0" u="none" strike="noStrike" dirty="0">
                          <a:solidFill>
                            <a:srgbClr val="000000"/>
                          </a:solidFill>
                          <a:latin typeface="2  Nazanin"/>
                        </a:rPr>
                        <a:t>1.89</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300" b="1" i="0" u="none" strike="noStrike">
                          <a:solidFill>
                            <a:srgbClr val="000000"/>
                          </a:solidFill>
                          <a:latin typeface="2  Nazanin"/>
                        </a:rPr>
                        <a:t>6.44</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1" fontAlgn="b"/>
                      <a:r>
                        <a:rPr lang="fa-IR" sz="1100" b="1" i="0" u="none" strike="noStrike" dirty="0">
                          <a:solidFill>
                            <a:srgbClr val="000000"/>
                          </a:solidFill>
                          <a:latin typeface="2  Nazanin"/>
                          <a:cs typeface="B Nazanin" pitchFamily="2" charset="-78"/>
                        </a:rPr>
                        <a:t>كل کشور </a:t>
                      </a:r>
                    </a:p>
                  </a:txBody>
                  <a:tcPr marL="5230" marR="5230" marT="52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bl>
          </a:graphicData>
        </a:graphic>
      </p:graphicFrame>
      <p:graphicFrame>
        <p:nvGraphicFramePr>
          <p:cNvPr id="5" name="Table 4"/>
          <p:cNvGraphicFramePr>
            <a:graphicFrameLocks noGrp="1"/>
          </p:cNvGraphicFramePr>
          <p:nvPr/>
        </p:nvGraphicFramePr>
        <p:xfrm>
          <a:off x="285720" y="2714620"/>
          <a:ext cx="2286016" cy="1428760"/>
        </p:xfrm>
        <a:graphic>
          <a:graphicData uri="http://schemas.openxmlformats.org/drawingml/2006/table">
            <a:tbl>
              <a:tblPr/>
              <a:tblGrid>
                <a:gridCol w="2286016"/>
              </a:tblGrid>
              <a:tr h="1428760">
                <a:tc>
                  <a:txBody>
                    <a:bodyPr/>
                    <a:lstStyle/>
                    <a:p>
                      <a:pPr algn="ctr" fontAlgn="b"/>
                      <a:r>
                        <a:rPr lang="fa-IR" sz="2000" b="1" i="0" u="none" strike="noStrike" dirty="0" smtClean="0">
                          <a:solidFill>
                            <a:srgbClr val="000000"/>
                          </a:solidFill>
                          <a:latin typeface="Calibri"/>
                          <a:cs typeface="B Nazanin" pitchFamily="2" charset="-78"/>
                        </a:rPr>
                        <a:t>ضریب همبستگی میزان باروری سال 1365 ومیزان بیکاری در سال 1390</a:t>
                      </a:r>
                    </a:p>
                    <a:p>
                      <a:pPr algn="ctr" fontAlgn="b"/>
                      <a:r>
                        <a:rPr lang="en-US" sz="2000" b="1" i="0" u="none" strike="noStrike" dirty="0" smtClean="0">
                          <a:solidFill>
                            <a:srgbClr val="000000"/>
                          </a:solidFill>
                          <a:latin typeface="Calibri"/>
                          <a:cs typeface="B Nazanin" pitchFamily="2" charset="-78"/>
                        </a:rPr>
                        <a:t>R</a:t>
                      </a:r>
                      <a:r>
                        <a:rPr lang="en-US" sz="2000" b="1" i="0" u="none" strike="noStrike" dirty="0">
                          <a:solidFill>
                            <a:srgbClr val="000000"/>
                          </a:solidFill>
                          <a:latin typeface="Calibri"/>
                          <a:cs typeface="B Nazanin" pitchFamily="2" charset="-78"/>
                        </a:rPr>
                        <a:t>=.25</a:t>
                      </a:r>
                    </a:p>
                  </a:txBody>
                  <a:tcPr marL="9525" marR="9525" marT="9525" marB="0" anchor="b">
                    <a:lnL>
                      <a:noFill/>
                    </a:lnL>
                    <a:lnR>
                      <a:noFill/>
                    </a:lnR>
                    <a:lnT>
                      <a:noFill/>
                    </a:lnT>
                    <a:lnB>
                      <a:noFill/>
                    </a:lnB>
                    <a:solidFill>
                      <a:srgbClr val="FFFF00"/>
                    </a:solidFill>
                  </a:tcPr>
                </a:tc>
              </a:tr>
            </a:tbl>
          </a:graphicData>
        </a:graphic>
      </p:graphicFrame>
    </p:spTree>
    <p:extLst>
      <p:ext uri="{BB962C8B-B14F-4D97-AF65-F5344CB8AC3E}">
        <p14:creationId xmlns="" xmlns:p14="http://schemas.microsoft.com/office/powerpoint/2010/main" val="413446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81000"/>
            <a:ext cx="8229600" cy="11430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a-IR"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مقایسه نرخ بیکاری در ایران با کشورهای مختلف دنیا</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endParaRPr>
          </a:p>
        </p:txBody>
      </p:sp>
      <p:graphicFrame>
        <p:nvGraphicFramePr>
          <p:cNvPr id="4" name="Table 3"/>
          <p:cNvGraphicFramePr>
            <a:graphicFrameLocks noGrp="1"/>
          </p:cNvGraphicFramePr>
          <p:nvPr>
            <p:extLst>
              <p:ext uri="{D42A27DB-BD31-4B8C-83A1-F6EECF244321}">
                <p14:modId xmlns="" xmlns:p14="http://schemas.microsoft.com/office/powerpoint/2010/main" val="186154096"/>
              </p:ext>
            </p:extLst>
          </p:nvPr>
        </p:nvGraphicFramePr>
        <p:xfrm>
          <a:off x="1000100" y="1924030"/>
          <a:ext cx="7143801" cy="3638570"/>
        </p:xfrm>
        <a:graphic>
          <a:graphicData uri="http://schemas.openxmlformats.org/drawingml/2006/table">
            <a:tbl>
              <a:tblPr/>
              <a:tblGrid>
                <a:gridCol w="1906393"/>
                <a:gridCol w="1338991"/>
                <a:gridCol w="1325043"/>
                <a:gridCol w="1203000"/>
                <a:gridCol w="1370374"/>
              </a:tblGrid>
              <a:tr h="487464">
                <a:tc>
                  <a:txBody>
                    <a:bodyPr/>
                    <a:lstStyle/>
                    <a:p>
                      <a:pPr algn="ctr" fontAlgn="b"/>
                      <a:r>
                        <a:rPr lang="en-US" sz="1600" b="1" i="0" u="none" strike="noStrike" dirty="0">
                          <a:solidFill>
                            <a:srgbClr val="000000"/>
                          </a:solidFill>
                          <a:latin typeface="2  Nazanin"/>
                        </a:rPr>
                        <a:t>2008{1387}</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1" i="0" u="none" strike="noStrike">
                          <a:solidFill>
                            <a:srgbClr val="000000"/>
                          </a:solidFill>
                          <a:latin typeface="2  Nazanin"/>
                        </a:rPr>
                        <a:t>2007{1386}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1" i="0" u="none" strike="noStrike">
                          <a:solidFill>
                            <a:srgbClr val="000000"/>
                          </a:solidFill>
                          <a:latin typeface="2  Nazanin"/>
                        </a:rPr>
                        <a:t>2006{1385}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1" i="0" u="none" strike="noStrike">
                          <a:solidFill>
                            <a:srgbClr val="000000"/>
                          </a:solidFill>
                          <a:latin typeface="2  Nazanin"/>
                        </a:rPr>
                        <a:t>2005{1384}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1" fontAlgn="b"/>
                      <a:r>
                        <a:rPr lang="fa-IR" sz="1600" b="1" i="0" u="none" strike="noStrike">
                          <a:solidFill>
                            <a:srgbClr val="000000"/>
                          </a:solidFill>
                          <a:latin typeface="2  Nazanin"/>
                        </a:rPr>
                        <a:t>کشورها</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487464">
                <a:tc>
                  <a:txBody>
                    <a:bodyPr/>
                    <a:lstStyle/>
                    <a:p>
                      <a:pPr algn="ctr" fontAlgn="b"/>
                      <a:r>
                        <a:rPr lang="en-US" sz="1600" b="1" i="0" u="none" strike="noStrike">
                          <a:solidFill>
                            <a:srgbClr val="000000"/>
                          </a:solidFill>
                          <a:latin typeface="2  Nazanin"/>
                        </a:rPr>
                        <a:t>10.4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2  Nazanin"/>
                        </a:rPr>
                        <a:t>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11.3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11.5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b"/>
                      <a:r>
                        <a:rPr lang="fa-IR" sz="1600" b="1" i="0" u="none" strike="noStrike">
                          <a:solidFill>
                            <a:srgbClr val="000000"/>
                          </a:solidFill>
                          <a:latin typeface="2  Nazanin"/>
                        </a:rPr>
                        <a:t>ایران</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87464">
                <a:tc>
                  <a:txBody>
                    <a:bodyPr/>
                    <a:lstStyle/>
                    <a:p>
                      <a:pPr algn="ctr" fontAlgn="b"/>
                      <a:r>
                        <a:rPr lang="en-US" sz="1600" b="1" i="0" u="none" strike="noStrike">
                          <a:solidFill>
                            <a:srgbClr val="000000"/>
                          </a:solidFill>
                          <a:latin typeface="2  Nazanin"/>
                        </a:rPr>
                        <a:t>8.4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10.3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11.2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b"/>
                      <a:r>
                        <a:rPr lang="fa-IR" sz="1600" b="1" i="0" u="none" strike="noStrike">
                          <a:solidFill>
                            <a:srgbClr val="000000"/>
                          </a:solidFill>
                          <a:latin typeface="2  Nazanin"/>
                        </a:rPr>
                        <a:t>اندونزی</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87464">
                <a:tc>
                  <a:txBody>
                    <a:bodyPr/>
                    <a:lstStyle/>
                    <a:p>
                      <a:pPr algn="ctr" fontAlgn="b"/>
                      <a:r>
                        <a:rPr lang="en-US" sz="1600" b="1" i="0" u="none" strike="noStrike">
                          <a:solidFill>
                            <a:srgbClr val="000000"/>
                          </a:solidFill>
                          <a:latin typeface="2  Nazanin"/>
                        </a:rPr>
                        <a:t>4.2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b"/>
                      <a:r>
                        <a:rPr lang="fa-IR" sz="1600" b="1" i="0" u="none" strike="noStrike">
                          <a:solidFill>
                            <a:srgbClr val="000000"/>
                          </a:solidFill>
                          <a:latin typeface="2  Nazanin"/>
                        </a:rPr>
                        <a:t>چین</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87464">
                <a:tc>
                  <a:txBody>
                    <a:bodyPr/>
                    <a:lstStyle/>
                    <a:p>
                      <a:pPr algn="ctr" fontAlgn="b"/>
                      <a:r>
                        <a:rPr lang="en-US" sz="1600" b="1" i="0" u="none" strike="noStrike">
                          <a:solidFill>
                            <a:srgbClr val="000000"/>
                          </a:solidFill>
                          <a:latin typeface="2  Nazanin"/>
                        </a:rPr>
                        <a:t>6.3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b"/>
                      <a:r>
                        <a:rPr lang="fa-IR" sz="1600" b="1" i="0" u="none" strike="noStrike">
                          <a:solidFill>
                            <a:srgbClr val="000000"/>
                          </a:solidFill>
                          <a:latin typeface="2  Nazanin"/>
                        </a:rPr>
                        <a:t>روسیه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504873">
                <a:tc>
                  <a:txBody>
                    <a:bodyPr/>
                    <a:lstStyle/>
                    <a:p>
                      <a:pPr algn="ctr" fontAlgn="b"/>
                      <a:r>
                        <a:rPr lang="en-US" sz="1600" b="1" i="0" u="none" strike="noStrike">
                          <a:solidFill>
                            <a:srgbClr val="000000"/>
                          </a:solidFill>
                          <a:latin typeface="2  Nazanin"/>
                        </a:rPr>
                        <a:t>5.2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2  Nazanin"/>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fontAlgn="b"/>
                      <a:r>
                        <a:rPr lang="fa-IR" sz="1600" b="1" i="0" u="none" strike="noStrike">
                          <a:solidFill>
                            <a:srgbClr val="000000"/>
                          </a:solidFill>
                          <a:latin typeface="2  Nazanin"/>
                        </a:rPr>
                        <a:t>پاکستان</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96377">
                <a:tc>
                  <a:txBody>
                    <a:bodyPr/>
                    <a:lstStyle/>
                    <a:p>
                      <a:pPr algn="l" fontAlgn="b"/>
                      <a:endParaRPr lang="en-US" sz="1600" b="1" i="0" u="none" strike="noStrike">
                        <a:solidFill>
                          <a:srgbClr val="000000"/>
                        </a:solidFill>
                        <a:latin typeface="Calibri"/>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600" b="1" i="0" u="none" strike="noStrike">
                        <a:solidFill>
                          <a:srgbClr val="000000"/>
                        </a:solidFill>
                        <a:latin typeface="Calibri"/>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600" b="1" i="0" u="none" strike="noStrike">
                        <a:solidFill>
                          <a:srgbClr val="000000"/>
                        </a:solidFill>
                        <a:latin typeface="Calibri"/>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ctr" rtl="1" fontAlgn="b"/>
                      <a:r>
                        <a:rPr lang="fa-IR" sz="1600" b="1" i="0" u="none" strike="noStrike" dirty="0">
                          <a:solidFill>
                            <a:srgbClr val="000000"/>
                          </a:solidFill>
                          <a:latin typeface="2  Nazanin"/>
                        </a:rPr>
                        <a:t>منبع : دفتر بین المللی کار 2011</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rtl="1" fontAlgn="b"/>
                      <a:endParaRPr lang="fa-IR" sz="1600" b="1" i="0" u="none" strike="noStrike" dirty="0">
                        <a:solidFill>
                          <a:srgbClr val="000000"/>
                        </a:solidFill>
                        <a:latin typeface="2  Nazanin"/>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r>
            </a:tbl>
          </a:graphicData>
        </a:graphic>
      </p:graphicFrame>
    </p:spTree>
    <p:extLst>
      <p:ext uri="{BB962C8B-B14F-4D97-AF65-F5344CB8AC3E}">
        <p14:creationId xmlns="" xmlns:p14="http://schemas.microsoft.com/office/powerpoint/2010/main" val="27743086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 y="0"/>
            <a:ext cx="9144000" cy="6858000"/>
          </a:xfrm>
        </p:spPr>
      </p:pic>
    </p:spTree>
    <p:extLst>
      <p:ext uri="{BB962C8B-B14F-4D97-AF65-F5344CB8AC3E}">
        <p14:creationId xmlns="" xmlns:p14="http://schemas.microsoft.com/office/powerpoint/2010/main" val="4060513873"/>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861774"/>
          </a:xfrm>
          <a:prstGeom prst="rect">
            <a:avLst/>
          </a:prstGeom>
          <a:noFill/>
          <a:ln w="9525">
            <a:noFill/>
            <a:miter lim="800000"/>
            <a:headEnd/>
            <a:tailEnd/>
          </a:ln>
        </p:spPr>
        <p:txBody>
          <a:bodyPr>
            <a:spAutoFit/>
          </a:bodyPr>
          <a:lstStyle/>
          <a:p>
            <a:pPr algn="ctr" rtl="1"/>
            <a:r>
              <a:rPr lang="fa-IR" sz="5000" dirty="0" smtClean="0">
                <a:solidFill>
                  <a:prstClr val="black"/>
                </a:solidFill>
                <a:latin typeface="Calibri" pitchFamily="34" charset="0"/>
                <a:cs typeface="B Titr" pitchFamily="2" charset="-78"/>
              </a:rPr>
              <a:t>سالمندی جمعیت</a:t>
            </a:r>
            <a:endParaRPr lang="fa-IR" sz="2800" dirty="0" smtClean="0">
              <a:solidFill>
                <a:prstClr val="black"/>
              </a:solidFill>
              <a:latin typeface="Calibri" pitchFamily="34" charset="0"/>
              <a:cs typeface="B Titr" pitchFamily="2" charset="-78"/>
            </a:endParaRPr>
          </a:p>
        </p:txBody>
      </p:sp>
    </p:spTree>
    <p:extLst>
      <p:ext uri="{BB962C8B-B14F-4D97-AF65-F5344CB8AC3E}">
        <p14:creationId xmlns="" xmlns:p14="http://schemas.microsoft.com/office/powerpoint/2010/main" val="173612885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911824"/>
          </a:xfrm>
          <a:noFill/>
        </p:spPr>
        <p:txBody>
          <a:bodyPr>
            <a:noAutofit/>
          </a:bodyPr>
          <a:lstStyle/>
          <a:p>
            <a:pPr marL="64008" indent="0" algn="just" rtl="1">
              <a:buNone/>
            </a:pPr>
            <a:r>
              <a:rPr lang="fa-IR" sz="2800" b="1" dirty="0" smtClean="0">
                <a:solidFill>
                  <a:schemeClr val="bg2">
                    <a:lumMod val="25000"/>
                  </a:schemeClr>
                </a:solidFill>
                <a:cs typeface="B Zar" pitchFamily="2" charset="-78"/>
              </a:rPr>
              <a:t>از دیگر ویژگی های گذار دوم جمعیتی، که ما در آستانه آن هستیم ، افزایش میانگین سنی و سالمندی است.کاهش مداوم باروری همراه با افزایش امید زندگی، افزایش جمعیت سالمندان را به دنبال دارد. این رشد در جوامعی که گذار جمعیتی را زودتر آغاز کرده اند با سرعت بیشتری رخ می دهد. در صورتی که افت اساسی باروری در بلند مدت استمرار یابد، جمعیت های سالمند بدون پشتوانه حمایت نسلی خواهند ماند، اما اگر باروری در سطح مطلوبی باشد، نه تنها حمایت های بین نسلی خانوادگی تقویت خواهد شد، بلکه فشار اقتصادی کمتری بر بخش های تامین اجتماعی، صندوق های بازنشستگی خواهد آمد.</a:t>
            </a:r>
          </a:p>
        </p:txBody>
      </p:sp>
    </p:spTree>
    <p:extLst>
      <p:ext uri="{BB962C8B-B14F-4D97-AF65-F5344CB8AC3E}">
        <p14:creationId xmlns="" xmlns:p14="http://schemas.microsoft.com/office/powerpoint/2010/main" val="258993974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r>
              <a:rPr lang="fa-IR" b="1" dirty="0" smtClean="0">
                <a:solidFill>
                  <a:srgbClr val="C00000"/>
                </a:solidFill>
                <a:cs typeface="B Nazanin" pitchFamily="2" charset="-78"/>
              </a:rPr>
              <a:t>جمعیت جهان</a:t>
            </a:r>
            <a:r>
              <a:rPr lang="fa-IR" b="1" dirty="0" smtClean="0">
                <a:cs typeface="B Nazanin" pitchFamily="2" charset="-78"/>
              </a:rPr>
              <a:t>: حدود 7 میلیارد نفر</a:t>
            </a:r>
          </a:p>
          <a:p>
            <a:pPr algn="just"/>
            <a:endParaRPr lang="fa-IR" b="1" dirty="0" smtClean="0">
              <a:cs typeface="B Nazanin" pitchFamily="2" charset="-78"/>
            </a:endParaRPr>
          </a:p>
          <a:p>
            <a:pPr algn="just"/>
            <a:r>
              <a:rPr lang="fa-IR" b="1" dirty="0" smtClean="0">
                <a:solidFill>
                  <a:srgbClr val="C00000"/>
                </a:solidFill>
                <a:cs typeface="B Nazanin" pitchFamily="2" charset="-78"/>
              </a:rPr>
              <a:t>آخرين آمار جمعیت کشور (تا پايان شهريور 1393):</a:t>
            </a:r>
          </a:p>
          <a:p>
            <a:pPr lvl="1" algn="just"/>
            <a:r>
              <a:rPr lang="fa-IR" b="1" dirty="0" smtClean="0">
                <a:cs typeface="B Nazanin" pitchFamily="2" charset="-78"/>
              </a:rPr>
              <a:t>78میلیون نفر (حدود يک درصد جمعيت جهان)</a:t>
            </a:r>
          </a:p>
          <a:p>
            <a:pPr lvl="1" algn="just"/>
            <a:endParaRPr lang="fa-IR" b="1" dirty="0" smtClean="0">
              <a:cs typeface="B Nazanin" pitchFamily="2" charset="-78"/>
            </a:endParaRPr>
          </a:p>
          <a:p>
            <a:pPr algn="just"/>
            <a:r>
              <a:rPr lang="fa-IR" b="1" dirty="0" smtClean="0">
                <a:solidFill>
                  <a:srgbClr val="C00000"/>
                </a:solidFill>
                <a:cs typeface="B Nazanin" pitchFamily="2" charset="-78"/>
              </a:rPr>
              <a:t>نرخ رشد جمعیت</a:t>
            </a:r>
            <a:r>
              <a:rPr lang="fa-IR" b="1" dirty="0" smtClean="0">
                <a:cs typeface="B Nazanin" pitchFamily="2" charset="-78"/>
              </a:rPr>
              <a:t>: حدود 1.3 درصد</a:t>
            </a:r>
          </a:p>
          <a:p>
            <a:pPr lvl="1" algn="just"/>
            <a:endParaRPr lang="fa-IR" b="1" dirty="0" smtClean="0">
              <a:cs typeface="B Nazanin" pitchFamily="2" charset="-78"/>
            </a:endParaRPr>
          </a:p>
          <a:p>
            <a:pPr algn="just"/>
            <a:r>
              <a:rPr lang="fa-IR" b="1" dirty="0" smtClean="0">
                <a:solidFill>
                  <a:srgbClr val="C00000"/>
                </a:solidFill>
                <a:cs typeface="B Nazanin" pitchFamily="2" charset="-78"/>
              </a:rPr>
              <a:t>رتبه از لحاظ جمعیت</a:t>
            </a:r>
            <a:r>
              <a:rPr lang="fa-IR" b="1" dirty="0" smtClean="0">
                <a:cs typeface="B Nazanin" pitchFamily="2" charset="-78"/>
              </a:rPr>
              <a:t>:</a:t>
            </a:r>
          </a:p>
          <a:p>
            <a:pPr lvl="1" algn="just"/>
            <a:r>
              <a:rPr lang="fa-IR" b="1" dirty="0" smtClean="0">
                <a:cs typeface="B Nazanin" pitchFamily="2" charset="-78"/>
              </a:rPr>
              <a:t>هجدهم در جهان</a:t>
            </a:r>
          </a:p>
          <a:p>
            <a:pPr lvl="1" algn="just"/>
            <a:r>
              <a:rPr lang="fa-IR" b="1" dirty="0" smtClean="0">
                <a:cs typeface="B Nazanin" pitchFamily="2" charset="-78"/>
              </a:rPr>
              <a:t>دهم در آسیا</a:t>
            </a:r>
          </a:p>
          <a:p>
            <a:pPr lvl="1" algn="just"/>
            <a:r>
              <a:rPr lang="fa-IR" b="1" dirty="0" smtClean="0">
                <a:cs typeface="B Nazanin" pitchFamily="2" charset="-78"/>
              </a:rPr>
              <a:t>سوم در منطقه (بعد از پاکستان و مصر و با اندکی اختلاف، قبل از ترکیه)</a:t>
            </a:r>
            <a:endParaRPr lang="fa-IR" b="1" dirty="0">
              <a:cs typeface="B Nazanin" pitchFamily="2" charset="-78"/>
            </a:endParaRPr>
          </a:p>
        </p:txBody>
      </p:sp>
      <p:sp>
        <p:nvSpPr>
          <p:cNvPr id="2" name="Title 1"/>
          <p:cNvSpPr>
            <a:spLocks noGrp="1"/>
          </p:cNvSpPr>
          <p:nvPr>
            <p:ph type="title"/>
          </p:nvPr>
        </p:nvSpPr>
        <p:spPr/>
        <p:txBody>
          <a:bodyPr>
            <a:normAutofit/>
          </a:bodyPr>
          <a:lstStyle/>
          <a:p>
            <a:pPr algn="ctr"/>
            <a:r>
              <a:rPr lang="fa-IR" dirty="0" smtClean="0">
                <a:cs typeface="B Titr" pitchFamily="2" charset="-78"/>
              </a:rPr>
              <a:t>جایگاه جهانی ایران از لحاظ جمعیتی</a:t>
            </a:r>
            <a:endParaRPr lang="fa-IR" dirty="0">
              <a:cs typeface="B Titr" pitchFamily="2" charset="-78"/>
            </a:endParaRPr>
          </a:p>
        </p:txBody>
      </p:sp>
    </p:spTree>
    <p:extLst>
      <p:ext uri="{BB962C8B-B14F-4D97-AF65-F5344CB8AC3E}">
        <p14:creationId xmlns:p14="http://schemas.microsoft.com/office/powerpoint/2010/main" xmlns="" val="36379236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Content Placeholder 1"/>
          <p:cNvSpPr>
            <a:spLocks noGrp="1"/>
          </p:cNvSpPr>
          <p:nvPr>
            <p:ph idx="1"/>
          </p:nvPr>
        </p:nvSpPr>
        <p:spPr>
          <a:xfrm>
            <a:off x="457200" y="332656"/>
            <a:ext cx="8229600" cy="864096"/>
          </a:xfrm>
        </p:spPr>
        <p:txBody>
          <a:bodyPr/>
          <a:lstStyle/>
          <a:p>
            <a:pPr algn="ctr" eaLnBrk="1" hangingPunct="1">
              <a:buFont typeface="Wingdings 3" pitchFamily="18" charset="2"/>
              <a:buNone/>
            </a:pPr>
            <a:endParaRPr lang="en-US"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2  Baran" pitchFamily="2" charset="-78"/>
            </a:endParaRPr>
          </a:p>
          <a:p>
            <a:pPr algn="ctr" eaLnBrk="1" hangingPunct="1">
              <a:buFont typeface="Wingdings 3" pitchFamily="18" charset="2"/>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تغییرات میانه سنی جمعیت در ایران و مقایسه آن با سایرمناطق مختلف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جهان</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graphicFrame>
        <p:nvGraphicFramePr>
          <p:cNvPr id="2050" name="Object 4"/>
          <p:cNvGraphicFramePr>
            <a:graphicFrameLocks noChangeAspect="1"/>
          </p:cNvGraphicFramePr>
          <p:nvPr>
            <p:extLst>
              <p:ext uri="{D42A27DB-BD31-4B8C-83A1-F6EECF244321}">
                <p14:modId xmlns="" xmlns:p14="http://schemas.microsoft.com/office/powerpoint/2010/main" val="421501894"/>
              </p:ext>
            </p:extLst>
          </p:nvPr>
        </p:nvGraphicFramePr>
        <p:xfrm>
          <a:off x="-972615" y="-831278"/>
          <a:ext cx="11161239" cy="6348510"/>
        </p:xfrm>
        <a:graphic>
          <a:graphicData uri="http://schemas.openxmlformats.org/presentationml/2006/ole">
            <p:oleObj spid="_x0000_s6166" name="Document" r:id="rId3" imgW="5938053" imgH="2104206" progId="Word.Document.12">
              <p:link updateAutomatic="1"/>
            </p:oleObj>
          </a:graphicData>
        </a:graphic>
      </p:graphicFrame>
      <p:sp>
        <p:nvSpPr>
          <p:cNvPr id="2052" name="Rectangle 5"/>
          <p:cNvSpPr>
            <a:spLocks noChangeArrowheads="1"/>
          </p:cNvSpPr>
          <p:nvPr/>
        </p:nvSpPr>
        <p:spPr bwMode="auto">
          <a:xfrm rot="10800000" flipV="1">
            <a:off x="3059833" y="6105102"/>
            <a:ext cx="3259138"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pPr algn="ctr" rtl="1" fontAlgn="base">
              <a:spcBef>
                <a:spcPct val="0"/>
              </a:spcBef>
              <a:spcAft>
                <a:spcPct val="0"/>
              </a:spcAft>
            </a:pPr>
            <a:r>
              <a:rPr lang="ar-SA" sz="1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B Mitra" pitchFamily="2" charset="-78"/>
              </a:rPr>
              <a:t>منبع: بخش جمعیت سازمان ملل متحد، بازنگری شده 2012</a:t>
            </a:r>
            <a:endParaRPr lang="ar-SA" sz="1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endParaRPr>
          </a:p>
        </p:txBody>
      </p:sp>
    </p:spTree>
    <p:extLst>
      <p:ext uri="{BB962C8B-B14F-4D97-AF65-F5344CB8AC3E}">
        <p14:creationId xmlns="" xmlns:p14="http://schemas.microsoft.com/office/powerpoint/2010/main" val="11245913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 xmlns:p14="http://schemas.microsoft.com/office/powerpoint/2010/main" val="2876442497"/>
              </p:ext>
            </p:extLst>
          </p:nvPr>
        </p:nvGraphicFramePr>
        <p:xfrm>
          <a:off x="179512" y="0"/>
          <a:ext cx="8856984" cy="5085184"/>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Straight Arrow Connector 3"/>
          <p:cNvCxnSpPr/>
          <p:nvPr/>
        </p:nvCxnSpPr>
        <p:spPr>
          <a:xfrm flipV="1">
            <a:off x="827584" y="1772816"/>
            <a:ext cx="6696744" cy="1008112"/>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187624" y="1340768"/>
            <a:ext cx="6768752" cy="2304256"/>
          </a:xfrm>
          <a:prstGeom prst="straightConnector1">
            <a:avLst/>
          </a:prstGeom>
          <a:ln w="635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87624" y="5877272"/>
            <a:ext cx="6480720" cy="369332"/>
          </a:xfrm>
          <a:prstGeom prst="rect">
            <a:avLst/>
          </a:prstGeom>
          <a:noFill/>
        </p:spPr>
        <p:txBody>
          <a:bodyPr wrap="square" rtlCol="1">
            <a:spAutoFit/>
          </a:bodyPr>
          <a:lstStyle/>
          <a:p>
            <a:pPr algn="r" rtl="1"/>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extLst>
      <p:ext uri="{BB962C8B-B14F-4D97-AF65-F5344CB8AC3E}">
        <p14:creationId xmlns="" xmlns:p14="http://schemas.microsoft.com/office/powerpoint/2010/main" val="30348817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3999" cy="6857999"/>
          </a:xfrm>
          <a:prstGeom prst="rect">
            <a:avLst/>
          </a:prstGeom>
        </p:spPr>
      </p:pic>
      <p:sp>
        <p:nvSpPr>
          <p:cNvPr id="3" name="Content Placeholder 2"/>
          <p:cNvSpPr>
            <a:spLocks noGrp="1"/>
          </p:cNvSpPr>
          <p:nvPr>
            <p:ph idx="1"/>
          </p:nvPr>
        </p:nvSpPr>
        <p:spPr>
          <a:xfrm>
            <a:off x="457199" y="980728"/>
            <a:ext cx="8229600" cy="4824536"/>
          </a:xfrm>
        </p:spPr>
        <p:style>
          <a:lnRef idx="2">
            <a:schemeClr val="accent6"/>
          </a:lnRef>
          <a:fillRef idx="1">
            <a:schemeClr val="lt1"/>
          </a:fillRef>
          <a:effectRef idx="0">
            <a:schemeClr val="accent6"/>
          </a:effectRef>
          <a:fontRef idx="minor">
            <a:schemeClr val="dk1"/>
          </a:fontRef>
        </p:style>
        <p:txBody>
          <a:bodyPr>
            <a:noAutofit/>
          </a:bodyPr>
          <a:lstStyle/>
          <a:p>
            <a:pPr marL="64008" lvl="0" indent="0" algn="just" rtl="1">
              <a:buClr>
                <a:srgbClr val="FF388C"/>
              </a:buClr>
              <a:buNone/>
            </a:pPr>
            <a:r>
              <a:rPr lang="fa-IR" sz="2400" b="1" dirty="0">
                <a:solidFill>
                  <a:schemeClr val="bg2">
                    <a:lumMod val="25000"/>
                  </a:schemeClr>
                </a:solidFill>
                <a:cs typeface="B Zar" pitchFamily="2" charset="-78"/>
              </a:rPr>
              <a:t>در برخی از کشورها مانند ژاپن که </a:t>
            </a:r>
            <a:r>
              <a:rPr lang="fa-IR" sz="2400" b="1" dirty="0" smtClean="0">
                <a:solidFill>
                  <a:schemeClr val="bg2">
                    <a:lumMod val="25000"/>
                  </a:schemeClr>
                </a:solidFill>
                <a:cs typeface="B Zar" pitchFamily="2" charset="-78"/>
              </a:rPr>
              <a:t>با سالمندی </a:t>
            </a:r>
            <a:r>
              <a:rPr lang="fa-IR" sz="2400" b="1" dirty="0">
                <a:solidFill>
                  <a:schemeClr val="bg2">
                    <a:lumMod val="25000"/>
                  </a:schemeClr>
                </a:solidFill>
                <a:cs typeface="B Zar" pitchFamily="2" charset="-78"/>
              </a:rPr>
              <a:t>جمعیت مواجه هستند ازدیاد مستمر جمعیتی که حق بازنشستگی پرداخت نمی کنند نگرانی هایی را برای دولت فراهم آورده </a:t>
            </a:r>
            <a:r>
              <a:rPr lang="fa-IR" sz="2400" b="1" dirty="0" smtClean="0">
                <a:solidFill>
                  <a:schemeClr val="bg2">
                    <a:lumMod val="25000"/>
                  </a:schemeClr>
                </a:solidFill>
                <a:cs typeface="B Zar" pitchFamily="2" charset="-78"/>
              </a:rPr>
              <a:t>است، لذا </a:t>
            </a:r>
            <a:r>
              <a:rPr lang="fa-IR" sz="2400" b="1" dirty="0">
                <a:solidFill>
                  <a:schemeClr val="bg2">
                    <a:lumMod val="25000"/>
                  </a:schemeClr>
                </a:solidFill>
                <a:cs typeface="B Zar" pitchFamily="2" charset="-78"/>
              </a:rPr>
              <a:t>این امر بار اقتصادی و بهداشتی بیشتری را برای دولت ها به همراه دارد . در سال 1994 ژاپن به عنوان یک جمعیت سالخورده 6/5 درصد از تولید ناخالص داخلی خود را صرف هزینه های درمانی سالمندان کشور نموده است. اساسا در برنامه ریزی ها هم تعداد سالمندان و هم نسبت سالمندان در کل جمعیت باید مورد توجه قرار گیرند به ویژه در سیاست گذاری های کلان ملی،تعداد افراد متخصص طب </a:t>
            </a:r>
            <a:r>
              <a:rPr lang="fa-IR" sz="2400" b="1" dirty="0" smtClean="0">
                <a:solidFill>
                  <a:schemeClr val="bg2">
                    <a:lumMod val="25000"/>
                  </a:schemeClr>
                </a:solidFill>
                <a:cs typeface="B Zar" pitchFamily="2" charset="-78"/>
              </a:rPr>
              <a:t>سالمندان، </a:t>
            </a:r>
            <a:r>
              <a:rPr lang="fa-IR" sz="2400" b="1" dirty="0">
                <a:solidFill>
                  <a:schemeClr val="bg2">
                    <a:lumMod val="25000"/>
                  </a:schemeClr>
                </a:solidFill>
                <a:cs typeface="B Zar" pitchFamily="2" charset="-78"/>
              </a:rPr>
              <a:t>کمک های بهداشتی و تعداد خانه های سالمندی مورد نیاز برای آینده است و نسبت سالمندان در یک جمعیت بیان کننده تعداد افراد مورد نیاز در سنین کار و فعالیت برای </a:t>
            </a:r>
            <a:r>
              <a:rPr lang="fa-IR" sz="2400" b="1" dirty="0" smtClean="0">
                <a:solidFill>
                  <a:schemeClr val="bg2">
                    <a:lumMod val="25000"/>
                  </a:schemeClr>
                </a:solidFill>
                <a:cs typeface="B Zar" pitchFamily="2" charset="-78"/>
              </a:rPr>
              <a:t>ارائه </a:t>
            </a:r>
            <a:r>
              <a:rPr lang="fa-IR" sz="2400" b="1" dirty="0">
                <a:solidFill>
                  <a:schemeClr val="bg2">
                    <a:lumMod val="25000"/>
                  </a:schemeClr>
                </a:solidFill>
                <a:cs typeface="B Zar" pitchFamily="2" charset="-78"/>
              </a:rPr>
              <a:t>حمایت های مالی به اشخاص سالمند و تعداد </a:t>
            </a:r>
            <a:r>
              <a:rPr lang="fa-IR" sz="2400" b="1" dirty="0" smtClean="0">
                <a:solidFill>
                  <a:schemeClr val="bg2">
                    <a:lumMod val="25000"/>
                  </a:schemeClr>
                </a:solidFill>
                <a:cs typeface="B Zar" pitchFamily="2" charset="-78"/>
              </a:rPr>
              <a:t>مددکاران </a:t>
            </a:r>
            <a:r>
              <a:rPr lang="fa-IR" sz="2400" b="1" dirty="0">
                <a:solidFill>
                  <a:schemeClr val="bg2">
                    <a:lumMod val="25000"/>
                  </a:schemeClr>
                </a:solidFill>
                <a:cs typeface="B Zar" pitchFamily="2" charset="-78"/>
              </a:rPr>
              <a:t>و افراد متخصص طب سالمندی و پرسنل مورد نیاز برای آموزش و فعالیت در خانه های سالمندی است .</a:t>
            </a:r>
          </a:p>
        </p:txBody>
      </p:sp>
    </p:spTree>
    <p:extLst>
      <p:ext uri="{BB962C8B-B14F-4D97-AF65-F5344CB8AC3E}">
        <p14:creationId xmlns="" xmlns:p14="http://schemas.microsoft.com/office/powerpoint/2010/main" val="3301535303"/>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4)">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42844" y="152400"/>
            <a:ext cx="878684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fa-IR" sz="2000" b="1" dirty="0" smtClean="0">
                <a:solidFill>
                  <a:srgbClr val="003399"/>
                </a:solidFill>
                <a:cs typeface="B Titr" pitchFamily="2" charset="-78"/>
              </a:rPr>
              <a:t>پیش بینی جمعیت بالاي 60 سال ایران براساس سناریوی رشد پايين ، متوسط و  بالاسازمان ملل(سال 2009)</a:t>
            </a:r>
            <a:endParaRPr lang="en-US" sz="2000" dirty="0" smtClean="0">
              <a:solidFill>
                <a:srgbClr val="003399"/>
              </a:solidFill>
              <a:cs typeface="B Titr" pitchFamily="2" charset="-78"/>
            </a:endParaRPr>
          </a:p>
        </p:txBody>
      </p:sp>
      <p:graphicFrame>
        <p:nvGraphicFramePr>
          <p:cNvPr id="5" name="Chart 4"/>
          <p:cNvGraphicFramePr/>
          <p:nvPr/>
        </p:nvGraphicFramePr>
        <p:xfrm>
          <a:off x="285721" y="928670"/>
          <a:ext cx="8358246" cy="5357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7713105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5910"/>
            <a:ext cx="8229600" cy="706090"/>
          </a:xfrm>
          <a:ln>
            <a:noFill/>
          </a:ln>
        </p:spPr>
        <p:style>
          <a:lnRef idx="2">
            <a:schemeClr val="accent6"/>
          </a:lnRef>
          <a:fillRef idx="1">
            <a:schemeClr val="lt1"/>
          </a:fillRef>
          <a:effectRef idx="0">
            <a:schemeClr val="accent6"/>
          </a:effectRef>
          <a:fontRef idx="minor">
            <a:schemeClr val="dk1"/>
          </a:fontRef>
        </p:style>
        <p:txBody>
          <a:bodyPr>
            <a:noAutofit/>
          </a:bodyPr>
          <a:lstStyle/>
          <a:p>
            <a:pPr algn="ctr"/>
            <a:r>
              <a:rPr lang="fa-IR" sz="2400" dirty="0">
                <a:solidFill>
                  <a:srgbClr val="C00000"/>
                </a:solidFill>
                <a:cs typeface="B Nazanin" pitchFamily="2" charset="-78"/>
              </a:rPr>
              <a:t>زنانه شدن سالمندی در کشورهای مختلف جهان (نسبت جنسی 60 سال به بالا</a:t>
            </a:r>
            <a:r>
              <a:rPr lang="fa-IR" sz="2400" dirty="0" smtClean="0">
                <a:solidFill>
                  <a:srgbClr val="C00000"/>
                </a:solidFill>
                <a:cs typeface="B Nazanin" pitchFamily="2" charset="-78"/>
              </a:rPr>
              <a:t>)</a:t>
            </a:r>
            <a:endParaRPr lang="fa-IR" sz="2400" dirty="0">
              <a:solidFill>
                <a:srgbClr val="C00000"/>
              </a:solidFill>
              <a:cs typeface="B Nazanin" pitchFamily="2" charset="-78"/>
            </a:endParaRPr>
          </a:p>
        </p:txBody>
      </p:sp>
      <p:graphicFrame>
        <p:nvGraphicFramePr>
          <p:cNvPr id="5" name="Table 4"/>
          <p:cNvGraphicFramePr>
            <a:graphicFrameLocks noGrp="1"/>
          </p:cNvGraphicFramePr>
          <p:nvPr>
            <p:extLst>
              <p:ext uri="{D42A27DB-BD31-4B8C-83A1-F6EECF244321}">
                <p14:modId xmlns="" xmlns:p14="http://schemas.microsoft.com/office/powerpoint/2010/main" val="4211257377"/>
              </p:ext>
            </p:extLst>
          </p:nvPr>
        </p:nvGraphicFramePr>
        <p:xfrm>
          <a:off x="498770" y="726464"/>
          <a:ext cx="8321702" cy="5559562"/>
        </p:xfrm>
        <a:graphic>
          <a:graphicData uri="http://schemas.openxmlformats.org/drawingml/2006/table">
            <a:tbl>
              <a:tblPr rtl="1">
                <a:tableStyleId>{5940675A-B579-460E-94D1-54222C63F5DA}</a:tableStyleId>
              </a:tblPr>
              <a:tblGrid>
                <a:gridCol w="678976"/>
                <a:gridCol w="975964"/>
                <a:gridCol w="927202"/>
                <a:gridCol w="843934"/>
                <a:gridCol w="895692"/>
                <a:gridCol w="1050268"/>
                <a:gridCol w="927254"/>
                <a:gridCol w="1011206"/>
                <a:gridCol w="1011206"/>
              </a:tblGrid>
              <a:tr h="530815">
                <a:tc>
                  <a:txBody>
                    <a:bodyPr/>
                    <a:lstStyle/>
                    <a:p>
                      <a:pPr marL="71755" marR="71755" algn="ctr" rtl="1">
                        <a:spcAft>
                          <a:spcPts val="0"/>
                        </a:spcAft>
                      </a:pPr>
                      <a:r>
                        <a:rPr lang="fa-IR" sz="1400" dirty="0">
                          <a:cs typeface="B Mitra" pitchFamily="2" charset="-78"/>
                        </a:rPr>
                        <a:t>سطح توسعه</a:t>
                      </a:r>
                      <a:endParaRPr lang="en-US" sz="1800" dirty="0">
                        <a:solidFill>
                          <a:schemeClr val="bg1"/>
                        </a:solidFill>
                        <a:latin typeface="Times New Roman"/>
                        <a:ea typeface="Times New Roman"/>
                        <a:cs typeface="B Mitra" pitchFamily="2" charset="-78"/>
                      </a:endParaRPr>
                    </a:p>
                  </a:txBody>
                  <a:tcPr marL="54686" marR="54686" marT="0" marB="0" vert="vert270" anchor="ctr"/>
                </a:tc>
                <a:tc>
                  <a:txBody>
                    <a:bodyPr/>
                    <a:lstStyle/>
                    <a:p>
                      <a:pPr algn="ctr" rtl="1">
                        <a:spcAft>
                          <a:spcPts val="0"/>
                        </a:spcAft>
                      </a:pPr>
                      <a:r>
                        <a:rPr lang="fa-IR" sz="1600" dirty="0">
                          <a:cs typeface="B Mitra" pitchFamily="2" charset="-78"/>
                        </a:rPr>
                        <a:t>نام کشور</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600" dirty="0">
                          <a:cs typeface="B Mitra" pitchFamily="2" charset="-78"/>
                        </a:rPr>
                        <a:t>جنس</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0">
                        <a:spcAft>
                          <a:spcPts val="0"/>
                        </a:spcAft>
                      </a:pPr>
                      <a:r>
                        <a:rPr lang="fa-IR" sz="1600" dirty="0">
                          <a:cs typeface="B Mitra" pitchFamily="2" charset="-78"/>
                        </a:rPr>
                        <a:t>1355</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0">
                        <a:spcAft>
                          <a:spcPts val="0"/>
                        </a:spcAft>
                      </a:pPr>
                      <a:r>
                        <a:rPr lang="fa-IR" sz="1600" dirty="0">
                          <a:cs typeface="B Mitra" pitchFamily="2" charset="-78"/>
                        </a:rPr>
                        <a:t>1380</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0">
                        <a:spcAft>
                          <a:spcPts val="0"/>
                        </a:spcAft>
                      </a:pPr>
                      <a:r>
                        <a:rPr lang="fa-IR" sz="1600" dirty="0">
                          <a:cs typeface="B Mitra" pitchFamily="2" charset="-78"/>
                        </a:rPr>
                        <a:t>1405</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0">
                        <a:spcAft>
                          <a:spcPts val="0"/>
                        </a:spcAft>
                      </a:pPr>
                      <a:r>
                        <a:rPr lang="fa-IR" sz="1600">
                          <a:cs typeface="B Mitra" pitchFamily="2" charset="-78"/>
                        </a:rPr>
                        <a:t>1430</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0">
                        <a:spcAft>
                          <a:spcPts val="0"/>
                        </a:spcAft>
                      </a:pPr>
                      <a:r>
                        <a:rPr lang="fa-IR" sz="1600">
                          <a:cs typeface="B Mitra" pitchFamily="2" charset="-78"/>
                        </a:rPr>
                        <a:t>1455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0">
                        <a:spcAft>
                          <a:spcPts val="0"/>
                        </a:spcAft>
                      </a:pPr>
                      <a:r>
                        <a:rPr lang="fa-IR" sz="1600">
                          <a:cs typeface="B Mitra" pitchFamily="2" charset="-78"/>
                        </a:rPr>
                        <a:t>1480</a:t>
                      </a:r>
                      <a:endParaRPr lang="en-US" sz="2000">
                        <a:solidFill>
                          <a:schemeClr val="bg1"/>
                        </a:solidFill>
                        <a:latin typeface="Times New Roman"/>
                        <a:ea typeface="Times New Roman"/>
                        <a:cs typeface="B Mitra" pitchFamily="2" charset="-78"/>
                      </a:endParaRPr>
                    </a:p>
                  </a:txBody>
                  <a:tcPr marL="54686" marR="54686" marT="0" marB="0" anchor="ctr"/>
                </a:tc>
              </a:tr>
              <a:tr h="166696">
                <a:tc rowSpan="12">
                  <a:txBody>
                    <a:bodyPr/>
                    <a:lstStyle/>
                    <a:p>
                      <a:pPr marL="71755" marR="71755" algn="ctr" rtl="1">
                        <a:spcAft>
                          <a:spcPts val="0"/>
                        </a:spcAft>
                      </a:pPr>
                      <a:r>
                        <a:rPr lang="fa-IR" sz="1200" dirty="0">
                          <a:cs typeface="B Mitra" pitchFamily="2" charset="-78"/>
                        </a:rPr>
                        <a:t>کشورهای در حال توسعه</a:t>
                      </a:r>
                      <a:endParaRPr lang="en-US" sz="2000" dirty="0">
                        <a:solidFill>
                          <a:schemeClr val="bg1"/>
                        </a:solidFill>
                        <a:latin typeface="Times New Roman"/>
                        <a:ea typeface="Times New Roman"/>
                        <a:cs typeface="B Mitra" pitchFamily="2" charset="-78"/>
                      </a:endParaRPr>
                    </a:p>
                  </a:txBody>
                  <a:tcPr marL="54686" marR="54686" marT="0" marB="0" vert="vert270" anchor="ctr"/>
                </a:tc>
                <a:tc rowSpan="3">
                  <a:txBody>
                    <a:bodyPr/>
                    <a:lstStyle/>
                    <a:p>
                      <a:pPr algn="ctr" rtl="1">
                        <a:spcAft>
                          <a:spcPts val="0"/>
                        </a:spcAft>
                      </a:pPr>
                      <a:r>
                        <a:rPr lang="fa-IR" sz="2000" dirty="0">
                          <a:cs typeface="B Mitra" pitchFamily="2" charset="-78"/>
                        </a:rPr>
                        <a:t>ایران</a:t>
                      </a:r>
                      <a:endParaRPr lang="en-US" sz="28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400" dirty="0">
                          <a:cs typeface="B Mitra" pitchFamily="2" charset="-78"/>
                        </a:rPr>
                        <a:t>مرد</a:t>
                      </a:r>
                      <a:endParaRPr lang="en-US" sz="24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8/4</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3/12</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6/31</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8/35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2/32</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400" dirty="0">
                          <a:cs typeface="B Mitra" pitchFamily="2" charset="-78"/>
                        </a:rPr>
                        <a:t>زن</a:t>
                      </a:r>
                      <a:endParaRPr lang="en-US" sz="24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2/5</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13</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5/34</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6/40</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1/37</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نسبت جنسی</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99</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106</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95</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88</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nchor="ctr"/>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83</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nchor="ctr"/>
                </a:tc>
                <a:tc>
                  <a:txBody>
                    <a:bodyPr/>
                    <a:lstStyle/>
                    <a:p>
                      <a:pPr algn="ctr" rtl="1">
                        <a:spcAft>
                          <a:spcPts val="0"/>
                        </a:spcAft>
                      </a:pPr>
                      <a:r>
                        <a:rPr lang="fa-IR"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rPr>
                        <a:t>83</a:t>
                      </a:r>
                      <a:endParaRPr lang="en-US" sz="1400" b="1" kern="1200" dirty="0">
                        <a:solidFill>
                          <a:srgbClr val="C00000"/>
                        </a:solidFill>
                        <a:effectLst>
                          <a:outerShdw blurRad="31750" dist="25400" dir="5400000" algn="tl" rotWithShape="0">
                            <a:srgbClr val="000000">
                              <a:alpha val="25000"/>
                            </a:srgbClr>
                          </a:outerShdw>
                        </a:effectLst>
                        <a:latin typeface="+mn-lt"/>
                        <a:ea typeface="+mn-ea"/>
                        <a:cs typeface="B Nazanin" pitchFamily="2" charset="-78"/>
                      </a:endParaRPr>
                    </a:p>
                  </a:txBody>
                  <a:tcPr marL="54686" marR="54686" marT="0" marB="0" anchor="ctr"/>
                </a:tc>
              </a:tr>
              <a:tr h="166044">
                <a:tc vMerge="1">
                  <a:txBody>
                    <a:bodyPr/>
                    <a:lstStyle/>
                    <a:p>
                      <a:pPr rtl="1"/>
                      <a:endParaRPr lang="fa-IR"/>
                    </a:p>
                  </a:txBody>
                  <a:tcPr/>
                </a:tc>
                <a:tc rowSpan="3">
                  <a:txBody>
                    <a:bodyPr/>
                    <a:lstStyle/>
                    <a:p>
                      <a:pPr algn="ctr" rtl="1">
                        <a:spcAft>
                          <a:spcPts val="0"/>
                        </a:spcAft>
                      </a:pPr>
                      <a:r>
                        <a:rPr lang="fa-IR" sz="1600" dirty="0">
                          <a:cs typeface="B Mitra" pitchFamily="2" charset="-78"/>
                        </a:rPr>
                        <a:t>ترکیه</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1/6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2/7</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13</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7/23</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5/30</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3/32</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3/8</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6/15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2/28</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2/35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6/36</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dirty="0">
                          <a:cs typeface="B Mitra" pitchFamily="2" charset="-78"/>
                        </a:rPr>
                        <a:t>نسبت جنسی</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92</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87</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82</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83</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87</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rowSpan="3">
                  <a:txBody>
                    <a:bodyPr/>
                    <a:lstStyle/>
                    <a:p>
                      <a:pPr algn="ctr" rtl="1">
                        <a:spcAft>
                          <a:spcPts val="0"/>
                        </a:spcAft>
                      </a:pPr>
                      <a:r>
                        <a:rPr lang="fa-IR" sz="1600" dirty="0">
                          <a:cs typeface="B Mitra" pitchFamily="2" charset="-78"/>
                        </a:rPr>
                        <a:t>کره جنوبی</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5/4</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2/9</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7/24</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5/35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6/34</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5/33</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3/13</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7/29</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2/42</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1/40</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3/38</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نسبت جنسی</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69</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70</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82</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81</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84</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86</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rowSpan="3">
                  <a:txBody>
                    <a:bodyPr/>
                    <a:lstStyle/>
                    <a:p>
                      <a:pPr algn="ctr" rtl="1">
                        <a:spcAft>
                          <a:spcPts val="0"/>
                        </a:spcAft>
                      </a:pPr>
                      <a:r>
                        <a:rPr lang="fa-IR" sz="1600">
                          <a:cs typeface="B Mitra" pitchFamily="2" charset="-78"/>
                        </a:rPr>
                        <a:t>مصر</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4/10</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6/18</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5/26</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4/31</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3/7</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4/12</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7/21</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5/30</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5/35</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dirty="0">
                          <a:cs typeface="B Mitra" pitchFamily="2" charset="-78"/>
                        </a:rPr>
                        <a:t>نسبت جنسی</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smtClean="0">
                          <a:cs typeface="B Mitra" pitchFamily="2" charset="-78"/>
                        </a:rPr>
                        <a:t>86</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84</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86</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86</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87</a:t>
                      </a:r>
                      <a:endParaRPr lang="en-US" sz="2000">
                        <a:solidFill>
                          <a:schemeClr val="bg1"/>
                        </a:solidFill>
                        <a:latin typeface="Times New Roman"/>
                        <a:ea typeface="Times New Roman"/>
                        <a:cs typeface="B Mitra" pitchFamily="2" charset="-78"/>
                      </a:endParaRPr>
                    </a:p>
                  </a:txBody>
                  <a:tcPr marL="54686" marR="54686" marT="0" marB="0" anchor="ctr"/>
                </a:tc>
              </a:tr>
              <a:tr h="216379">
                <a:tc rowSpan="12">
                  <a:txBody>
                    <a:bodyPr/>
                    <a:lstStyle/>
                    <a:p>
                      <a:pPr marL="71755" marR="71755" algn="ctr" rtl="1">
                        <a:spcAft>
                          <a:spcPts val="0"/>
                        </a:spcAft>
                      </a:pPr>
                      <a:r>
                        <a:rPr lang="fa-IR" sz="1200">
                          <a:cs typeface="B Mitra" pitchFamily="2" charset="-78"/>
                        </a:rPr>
                        <a:t>کشورهای توسعه یافته</a:t>
                      </a:r>
                      <a:endParaRPr lang="en-US" sz="2000">
                        <a:solidFill>
                          <a:schemeClr val="bg1"/>
                        </a:solidFill>
                        <a:latin typeface="Times New Roman"/>
                        <a:ea typeface="Times New Roman"/>
                        <a:cs typeface="B Mitra" pitchFamily="2" charset="-78"/>
                      </a:endParaRPr>
                    </a:p>
                  </a:txBody>
                  <a:tcPr marL="54686" marR="54686" marT="0" marB="0" vert="vert270" anchor="ctr"/>
                </a:tc>
                <a:tc rowSpan="3">
                  <a:txBody>
                    <a:bodyPr/>
                    <a:lstStyle/>
                    <a:p>
                      <a:pPr algn="ctr" rtl="1">
                        <a:spcAft>
                          <a:spcPts val="0"/>
                        </a:spcAft>
                      </a:pPr>
                      <a:r>
                        <a:rPr lang="fa-IR" sz="1600">
                          <a:cs typeface="B Mitra" pitchFamily="2" charset="-78"/>
                        </a:rPr>
                        <a:t>المان</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4/16</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9/19</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6/31</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6/35</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7/31</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5/31</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1/24</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7/26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3/35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3/39</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9/35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9/35</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نسبت جنسی</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61</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71</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86</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84</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85</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rowSpan="3">
                  <a:txBody>
                    <a:bodyPr/>
                    <a:lstStyle/>
                    <a:p>
                      <a:pPr algn="ctr" rtl="1">
                        <a:spcAft>
                          <a:spcPts val="0"/>
                        </a:spcAft>
                      </a:pPr>
                      <a:r>
                        <a:rPr lang="fa-IR" sz="1600">
                          <a:cs typeface="B Mitra" pitchFamily="2" charset="-78"/>
                        </a:rPr>
                        <a:t>انگلستان</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6/16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5/18</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2/24</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6/27</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7/30</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7/31</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6/22</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9/22</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9/27</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6/31</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3/33</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5/34</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نسبت جنسی</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70</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77</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86</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88</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93</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93</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rowSpan="3">
                  <a:txBody>
                    <a:bodyPr/>
                    <a:lstStyle/>
                    <a:p>
                      <a:pPr algn="ctr" rtl="1">
                        <a:spcAft>
                          <a:spcPts val="0"/>
                        </a:spcAft>
                      </a:pPr>
                      <a:r>
                        <a:rPr lang="fa-IR" sz="1600">
                          <a:cs typeface="B Mitra" pitchFamily="2" charset="-78"/>
                        </a:rPr>
                        <a:t>ژاپن</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4/10</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8/20</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2/31</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9/33</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8/27</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1/27</a:t>
                      </a:r>
                      <a:endParaRPr lang="en-US" sz="200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9/12</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7/25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5/37</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40</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2/33</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2/31</a:t>
                      </a:r>
                      <a:endParaRPr lang="en-US" sz="200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نسبت جنسی</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78</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77</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78</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85</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81</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84</a:t>
                      </a:r>
                      <a:endParaRPr lang="en-US" sz="2000" dirty="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rowSpan="3">
                  <a:txBody>
                    <a:bodyPr/>
                    <a:lstStyle/>
                    <a:p>
                      <a:pPr algn="ctr" rtl="1">
                        <a:spcAft>
                          <a:spcPts val="0"/>
                        </a:spcAft>
                      </a:pPr>
                      <a:r>
                        <a:rPr lang="fa-IR" sz="1600" dirty="0">
                          <a:cs typeface="B Mitra" pitchFamily="2" charset="-78"/>
                        </a:rPr>
                        <a:t>فرانسه</a:t>
                      </a:r>
                      <a:endParaRPr lang="en-US" sz="2000" dirty="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مرد</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2/15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9/17</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3/25</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9/27</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2/29</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3/31</a:t>
                      </a:r>
                      <a:endParaRPr lang="en-US" sz="2000" dirty="0">
                        <a:solidFill>
                          <a:schemeClr val="bg1"/>
                        </a:solidFill>
                        <a:latin typeface="Times New Roman"/>
                        <a:ea typeface="Times New Roman"/>
                        <a:cs typeface="B Mitra" pitchFamily="2" charset="-78"/>
                      </a:endParaRPr>
                    </a:p>
                  </a:txBody>
                  <a:tcPr marL="54686" marR="54686" marT="0" marB="0" anchor="ctr"/>
                </a:tc>
              </a:tr>
              <a:tr h="166044">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زن</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2/21</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2/23</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2/30</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33</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2/33</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35</a:t>
                      </a:r>
                      <a:endParaRPr lang="en-US" sz="2000" dirty="0">
                        <a:solidFill>
                          <a:schemeClr val="bg1"/>
                        </a:solidFill>
                        <a:latin typeface="Times New Roman"/>
                        <a:ea typeface="Times New Roman"/>
                        <a:cs typeface="B Mitra" pitchFamily="2" charset="-78"/>
                      </a:endParaRPr>
                    </a:p>
                  </a:txBody>
                  <a:tcPr marL="54686" marR="54686" marT="0" marB="0" anchor="ctr"/>
                </a:tc>
              </a:tr>
              <a:tr h="25102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1200">
                          <a:cs typeface="B Mitra" pitchFamily="2" charset="-78"/>
                        </a:rPr>
                        <a:t>نسبت جنسی</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69</a:t>
                      </a:r>
                      <a:endParaRPr lang="en-US" sz="200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73</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dirty="0">
                          <a:cs typeface="B Mitra" pitchFamily="2" charset="-78"/>
                        </a:rPr>
                        <a:t>80</a:t>
                      </a:r>
                      <a:endParaRPr lang="en-US" sz="2000" dirty="0">
                        <a:solidFill>
                          <a:schemeClr val="bg1"/>
                        </a:solidFill>
                        <a:latin typeface="Times New Roman"/>
                        <a:ea typeface="Times New Roman"/>
                        <a:cs typeface="B Mitra" pitchFamily="2" charset="-78"/>
                      </a:endParaRPr>
                    </a:p>
                  </a:txBody>
                  <a:tcPr marL="54686" marR="54686" marT="0" marB="0"/>
                </a:tc>
                <a:tc>
                  <a:txBody>
                    <a:bodyPr/>
                    <a:lstStyle/>
                    <a:p>
                      <a:pPr algn="ctr" rtl="1">
                        <a:spcAft>
                          <a:spcPts val="0"/>
                        </a:spcAft>
                      </a:pPr>
                      <a:r>
                        <a:rPr lang="fa-IR" sz="1200">
                          <a:cs typeface="B Mitra" pitchFamily="2" charset="-78"/>
                        </a:rPr>
                        <a:t>82</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a:cs typeface="B Mitra" pitchFamily="2" charset="-78"/>
                        </a:rPr>
                        <a:t>87</a:t>
                      </a:r>
                      <a:endParaRPr lang="en-US" sz="2000">
                        <a:solidFill>
                          <a:schemeClr val="bg1"/>
                        </a:solidFill>
                        <a:latin typeface="Times New Roman"/>
                        <a:ea typeface="Times New Roman"/>
                        <a:cs typeface="B Mitra" pitchFamily="2" charset="-78"/>
                      </a:endParaRPr>
                    </a:p>
                  </a:txBody>
                  <a:tcPr marL="54686" marR="54686" marT="0" marB="0" anchor="ctr"/>
                </a:tc>
                <a:tc>
                  <a:txBody>
                    <a:bodyPr/>
                    <a:lstStyle/>
                    <a:p>
                      <a:pPr algn="ctr" rtl="1">
                        <a:spcAft>
                          <a:spcPts val="0"/>
                        </a:spcAft>
                      </a:pPr>
                      <a:r>
                        <a:rPr lang="fa-IR" sz="1200" dirty="0">
                          <a:cs typeface="B Mitra" pitchFamily="2" charset="-78"/>
                        </a:rPr>
                        <a:t>89</a:t>
                      </a:r>
                      <a:endParaRPr lang="en-US" sz="2000" dirty="0">
                        <a:solidFill>
                          <a:schemeClr val="bg1"/>
                        </a:solidFill>
                        <a:latin typeface="Times New Roman"/>
                        <a:ea typeface="Times New Roman"/>
                        <a:cs typeface="B Mitra" pitchFamily="2" charset="-78"/>
                      </a:endParaRPr>
                    </a:p>
                  </a:txBody>
                  <a:tcPr marL="54686" marR="54686" marT="0" marB="0" anchor="ctr"/>
                </a:tc>
              </a:tr>
            </a:tbl>
          </a:graphicData>
        </a:graphic>
      </p:graphicFrame>
    </p:spTree>
    <p:extLst>
      <p:ext uri="{BB962C8B-B14F-4D97-AF65-F5344CB8AC3E}">
        <p14:creationId xmlns="" xmlns:p14="http://schemas.microsoft.com/office/powerpoint/2010/main" val="145642936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 xmlns:p14="http://schemas.microsoft.com/office/powerpoint/2010/main" val="3378951445"/>
              </p:ext>
            </p:extLst>
          </p:nvPr>
        </p:nvGraphicFramePr>
        <p:xfrm>
          <a:off x="357188" y="577850"/>
          <a:ext cx="8204200" cy="4735548"/>
        </p:xfrm>
        <a:graphic>
          <a:graphicData uri="http://schemas.openxmlformats.org/drawingml/2006/table">
            <a:tbl>
              <a:tblPr rtl="1"/>
              <a:tblGrid>
                <a:gridCol w="585788"/>
                <a:gridCol w="830262"/>
                <a:gridCol w="1287463"/>
                <a:gridCol w="1236662"/>
                <a:gridCol w="1573213"/>
                <a:gridCol w="1416050"/>
                <a:gridCol w="1274762"/>
              </a:tblGrid>
              <a:tr h="755210">
                <a:tc rowSpan="2">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dirty="0" smtClean="0">
                          <a:ln>
                            <a:noFill/>
                          </a:ln>
                          <a:solidFill>
                            <a:schemeClr val="tx1"/>
                          </a:solidFill>
                          <a:effectLst/>
                          <a:latin typeface="Times New Roman" pitchFamily="18" charset="0"/>
                          <a:ea typeface="B Nazanin" pitchFamily="2" charset="-78"/>
                          <a:cs typeface="B Nazanin" pitchFamily="2" charset="-78"/>
                        </a:rPr>
                        <a:t>ردیف</a:t>
                      </a:r>
                      <a:endParaRPr kumimoji="0" lang="en-US" sz="16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کشورها</a:t>
                      </a:r>
                      <a:endParaRPr kumimoji="0" lang="en-US" sz="16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مرحله اول سالمندشدن</a:t>
                      </a:r>
                      <a:endParaRPr kumimoji="0" lang="en-US" sz="1600" b="1" i="0" u="none" strike="noStrike" cap="none" normalizeH="0" baseline="0" smtClean="0">
                        <a:ln>
                          <a:noFill/>
                        </a:ln>
                        <a:solidFill>
                          <a:schemeClr val="tx1"/>
                        </a:solidFill>
                        <a:effectLst/>
                        <a:latin typeface="Calibri" pitchFamily="34" charset="0"/>
                        <a:cs typeface="Arial" charset="0"/>
                      </a:endParaRPr>
                    </a:p>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cs typeface="B Nazanin" pitchFamily="2" charset="-78"/>
                        </a:rPr>
                        <a:t>(%14-7)</a:t>
                      </a:r>
                      <a:endParaRPr kumimoji="0" lang="en-US" sz="16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مرحله دوم سالمند شده</a:t>
                      </a:r>
                      <a:endParaRPr kumimoji="0" lang="en-US" sz="1600" b="1" i="0" u="none" strike="noStrike" cap="none" normalizeH="0" baseline="0" smtClean="0">
                        <a:ln>
                          <a:noFill/>
                        </a:ln>
                        <a:solidFill>
                          <a:schemeClr val="tx1"/>
                        </a:solidFill>
                        <a:effectLst/>
                        <a:latin typeface="Calibri" pitchFamily="34" charset="0"/>
                        <a:cs typeface="Arial" charset="0"/>
                      </a:endParaRPr>
                    </a:p>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cs typeface="B Nazanin" pitchFamily="2" charset="-78"/>
                        </a:rPr>
                        <a:t>(%21-14)</a:t>
                      </a:r>
                      <a:endParaRPr kumimoji="0" lang="en-US" sz="16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مرحله سوم</a:t>
                      </a:r>
                    </a:p>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فوق سالمندی(انفجار سالمندان)(+%21)</a:t>
                      </a:r>
                      <a:endParaRPr kumimoji="0" lang="en-US" sz="16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6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مدت زمان عبور از یک مرحله به مرحله دیگر</a:t>
                      </a:r>
                      <a:endParaRPr kumimoji="0" lang="en-US" sz="16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r>
              <a:tr h="581884">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مرحله اول به دوم</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مرحله دوم به سوم</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ژاپن</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1995-1970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2010-1995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2010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آلمان</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1970-1940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2015-1970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2015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45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3</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فرانسه</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1990-1940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2020-1990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2020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30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4</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بریتانیا</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1975-1940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2030-1975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2030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45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55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کره جنوبی</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2015-2000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2025-2015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2025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6</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ایران</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2040-2020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2050-2040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2050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7</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ترکیه</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2040-2015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2055-2040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2055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15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8</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مصر</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Times New Roman" pitchFamily="18" charset="0"/>
                          <a:ea typeface="B Nazanin" pitchFamily="2" charset="-78"/>
                          <a:cs typeface="B Nazanin" pitchFamily="2" charset="-78"/>
                        </a:rPr>
                        <a:t>2050-2020</a:t>
                      </a:r>
                      <a:endParaRPr kumimoji="0" lang="en-US" sz="14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2070-2050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2070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30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606">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9</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پاکستان</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2060 - 2040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2085-2060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ct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2085</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Times New Roman" pitchFamily="18" charset="0"/>
                          <a:ea typeface="B Nazanin" pitchFamily="2" charset="-78"/>
                          <a:cs typeface="B Nazanin" pitchFamily="2" charset="-78"/>
                        </a:rPr>
                        <a:t>40</a:t>
                      </a:r>
                      <a:endParaRPr kumimoji="0" lang="en-US" sz="1400" b="1" i="0" u="none" strike="noStrike" cap="none" normalizeH="0" baseline="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57200" algn="r" defTabSz="914400" rtl="1" eaLnBrk="1" fontAlgn="base" latinLnBrk="0" hangingPunct="1">
                        <a:lnSpc>
                          <a:spcPct val="115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Times New Roman" pitchFamily="18" charset="0"/>
                          <a:ea typeface="B Nazanin" pitchFamily="2" charset="-78"/>
                          <a:cs typeface="B Nazanin" pitchFamily="2" charset="-78"/>
                        </a:rPr>
                        <a:t>25</a:t>
                      </a:r>
                      <a:endParaRPr kumimoji="0" lang="en-US" sz="14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7438" name="Rectangle 1"/>
          <p:cNvSpPr>
            <a:spLocks noChangeArrowheads="1"/>
          </p:cNvSpPr>
          <p:nvPr/>
        </p:nvSpPr>
        <p:spPr bwMode="auto">
          <a:xfrm>
            <a:off x="1357313" y="115888"/>
            <a:ext cx="6648450"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pPr algn="ctr" rtl="1" fontAlgn="base">
              <a:spcBef>
                <a:spcPct val="0"/>
              </a:spcBef>
              <a:spcAft>
                <a:spcPct val="0"/>
              </a:spcAft>
            </a:pPr>
            <a:r>
              <a:rPr lang="fa-IR" sz="2000" b="1" dirty="0">
                <a:solidFill>
                  <a:srgbClr val="C00000"/>
                </a:solidFill>
                <a:cs typeface="B Nazanin" pitchFamily="2" charset="-78"/>
              </a:rPr>
              <a:t>مراحل سالمندي جمعيت  و مدت زمان عبور از يك مرحله به مرحله بعدي</a:t>
            </a:r>
            <a:endParaRPr lang="en-US" sz="2000" b="1" dirty="0">
              <a:solidFill>
                <a:srgbClr val="C00000"/>
              </a:solidFill>
              <a:cs typeface="B Nazanin" pitchFamily="2" charset="-78"/>
            </a:endParaRPr>
          </a:p>
          <a:p>
            <a:pPr algn="ctr" eaLnBrk="0" fontAlgn="base" hangingPunct="0">
              <a:spcBef>
                <a:spcPct val="0"/>
              </a:spcBef>
              <a:spcAft>
                <a:spcPct val="0"/>
              </a:spcAft>
            </a:pPr>
            <a:endParaRPr lang="en-US" sz="2000" b="1" dirty="0" smtClean="0">
              <a:solidFill>
                <a:srgbClr val="003399"/>
              </a:solidFill>
              <a:latin typeface="Arial" pitchFamily="34" charset="0"/>
              <a:cs typeface="B Titr" pitchFamily="2" charset="-78"/>
            </a:endParaRPr>
          </a:p>
        </p:txBody>
      </p:sp>
      <p:sp>
        <p:nvSpPr>
          <p:cNvPr id="57439" name="Rectangle 4"/>
          <p:cNvSpPr>
            <a:spLocks noChangeArrowheads="1"/>
          </p:cNvSpPr>
          <p:nvPr/>
        </p:nvSpPr>
        <p:spPr bwMode="auto">
          <a:xfrm>
            <a:off x="357188" y="5313402"/>
            <a:ext cx="8215312"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rtl="1" fontAlgn="base">
              <a:spcBef>
                <a:spcPct val="0"/>
              </a:spcBef>
              <a:spcAft>
                <a:spcPct val="0"/>
              </a:spcAft>
              <a:buFont typeface="Wingdings" pitchFamily="2" charset="2"/>
              <a:buChar char="ü"/>
            </a:pPr>
            <a:r>
              <a:rPr lang="fa-IR" sz="2000" b="1" dirty="0" smtClean="0">
                <a:solidFill>
                  <a:srgbClr val="C00000"/>
                </a:solidFill>
                <a:cs typeface="B Nazanin" pitchFamily="2" charset="-78"/>
              </a:rPr>
              <a:t>سالمندی جمعیت باعث کاهش رشد اقتصادی می شود؛ در ژاپن از اواسط دهه1970</a:t>
            </a:r>
            <a:r>
              <a:rPr lang="en-US" sz="2000" b="1" dirty="0" smtClean="0">
                <a:solidFill>
                  <a:srgbClr val="C00000"/>
                </a:solidFill>
                <a:cs typeface="B Nazanin" pitchFamily="2" charset="-78"/>
              </a:rPr>
              <a:t>  </a:t>
            </a:r>
            <a:r>
              <a:rPr lang="fa-IR" sz="2000" b="1" dirty="0" smtClean="0">
                <a:solidFill>
                  <a:srgbClr val="C00000"/>
                </a:solidFill>
                <a:cs typeface="B Nazanin" pitchFamily="2" charset="-78"/>
              </a:rPr>
              <a:t>میزان رشد اقتصادی شروع به کاهش نموده است.</a:t>
            </a:r>
          </a:p>
        </p:txBody>
      </p:sp>
    </p:spTree>
    <p:extLst>
      <p:ext uri="{BB962C8B-B14F-4D97-AF65-F5344CB8AC3E}">
        <p14:creationId xmlns="" xmlns:p14="http://schemas.microsoft.com/office/powerpoint/2010/main" val="10239010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67544" y="1340768"/>
            <a:ext cx="8229600" cy="4572000"/>
          </a:xfrm>
        </p:spPr>
        <p:style>
          <a:lnRef idx="2">
            <a:schemeClr val="dk1"/>
          </a:lnRef>
          <a:fillRef idx="1">
            <a:schemeClr val="lt1"/>
          </a:fillRef>
          <a:effectRef idx="0">
            <a:schemeClr val="dk1"/>
          </a:effectRef>
          <a:fontRef idx="minor">
            <a:schemeClr val="dk1"/>
          </a:fontRef>
        </p:style>
        <p:txBody>
          <a:bodyPr>
            <a:normAutofit fontScale="85000" lnSpcReduction="10000"/>
          </a:bodyPr>
          <a:lstStyle/>
          <a:p>
            <a:pPr marL="0" indent="0" algn="just" rtl="1">
              <a:buNone/>
            </a:pPr>
            <a:r>
              <a:rPr lang="fa-IR" sz="4000" dirty="0">
                <a:solidFill>
                  <a:schemeClr val="bg2">
                    <a:lumMod val="25000"/>
                  </a:schemeClr>
                </a:solidFill>
                <a:cs typeface="B Zar" pitchFamily="2" charset="-78"/>
              </a:rPr>
              <a:t>وقتي جمعيت رو به سالمندي مي‌رود، نياز به دارو، درمان، مراقبت و نگهداري مخصوص سالمندي دارند، در اين شرايط بايد نسلي وجود داشته باشد كه از اين ميانسالان مراقبت كند، يعني آن تعداد نيروي جواني هم كه وجود دارد، صرف اين مسائل مي‌شود، آن وقت از تحرك، پويايي، پيشرفت كشور كاسته مي‌شود. اين يك امر مهمي است. بنابراين بايد در اين زمينه حركت كرد و اين پويايي، تازه نفسي و تحرك را در نسل آينده و جوان تقويت كرد و الا با مشكلات زيادی مواجه خواهيم شد و گاهي با مشكلات امنيتي هم روبه‌رو خواهيم شد.</a:t>
            </a:r>
          </a:p>
        </p:txBody>
      </p:sp>
    </p:spTree>
    <p:extLst>
      <p:ext uri="{BB962C8B-B14F-4D97-AF65-F5344CB8AC3E}">
        <p14:creationId xmlns="" xmlns:p14="http://schemas.microsoft.com/office/powerpoint/2010/main" val="1398124539"/>
      </p:ext>
    </p:extLst>
  </p:cSld>
  <p:clrMapOvr>
    <a:masterClrMapping/>
  </p:clrMapOvr>
  <mc:AlternateContent xmlns:mc="http://schemas.openxmlformats.org/markup-compatibility/2006">
    <mc:Choice xmlns=""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fltVal val="0"/>
                                          </p:val>
                                        </p:tav>
                                        <p:tav tm="100000">
                                          <p:val>
                                            <p:strVal val="#ppt_w"/>
                                          </p:val>
                                        </p:tav>
                                      </p:tavLst>
                                    </p:anim>
                                    <p:anim calcmode="lin" valueType="num">
                                      <p:cBhvr>
                                        <p:cTn id="8" dur="1000" fill="hold"/>
                                        <p:tgtEl>
                                          <p:spTgt spid="3">
                                            <p:bg/>
                                          </p:spTgt>
                                        </p:tgtEl>
                                        <p:attrNameLst>
                                          <p:attrName>ppt_h</p:attrName>
                                        </p:attrNameLst>
                                      </p:cBhvr>
                                      <p:tavLst>
                                        <p:tav tm="0">
                                          <p:val>
                                            <p:fltVal val="0"/>
                                          </p:val>
                                        </p:tav>
                                        <p:tav tm="100000">
                                          <p:val>
                                            <p:strVal val="#ppt_h"/>
                                          </p:val>
                                        </p:tav>
                                      </p:tavLst>
                                    </p:anim>
                                    <p:anim calcmode="lin" valueType="num">
                                      <p:cBhvr>
                                        <p:cTn id="9" dur="1000" fill="hold"/>
                                        <p:tgtEl>
                                          <p:spTgt spid="3">
                                            <p:bg/>
                                          </p:spTgt>
                                        </p:tgtEl>
                                        <p:attrNameLst>
                                          <p:attrName>style.rotation</p:attrName>
                                        </p:attrNameLst>
                                      </p:cBhvr>
                                      <p:tavLst>
                                        <p:tav tm="0">
                                          <p:val>
                                            <p:fltVal val="90"/>
                                          </p:val>
                                        </p:tav>
                                        <p:tav tm="100000">
                                          <p:val>
                                            <p:fltVal val="0"/>
                                          </p:val>
                                        </p:tav>
                                      </p:tavLst>
                                    </p:anim>
                                    <p:animEffect transition="in" filter="fade">
                                      <p:cBhvr>
                                        <p:cTn id="10" dur="1000"/>
                                        <p:tgtEl>
                                          <p:spTgt spid="3">
                                            <p:bg/>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2475" y="533400"/>
            <a:ext cx="7696200" cy="1569660"/>
          </a:xfrm>
          <a:prstGeom prst="rect">
            <a:avLst/>
          </a:prstGeom>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square" rtlCol="1">
            <a:spAutoFit/>
          </a:bodyPr>
          <a:lstStyle/>
          <a:p>
            <a:pPr marL="0" lvl="1" algn="just" rtl="1"/>
            <a:r>
              <a:rPr lang="fa-IR" sz="3200" dirty="0" smtClean="0">
                <a:solidFill>
                  <a:srgbClr val="10CF9B">
                    <a:lumMod val="75000"/>
                  </a:srgbClr>
                </a:solidFill>
                <a:cs typeface="B Homa" pitchFamily="2" charset="-78"/>
              </a:rPr>
              <a:t>در سال 1420 سهم </a:t>
            </a:r>
            <a:r>
              <a:rPr lang="fa-IR" sz="3200" dirty="0">
                <a:solidFill>
                  <a:srgbClr val="10CF9B">
                    <a:lumMod val="75000"/>
                  </a:srgbClr>
                </a:solidFill>
                <a:cs typeface="B Homa" pitchFamily="2" charset="-78"/>
              </a:rPr>
              <a:t>سالمندان بالای 65 سال در جمعیت کشور به حدود 18 الی 20 درصد خواهد رسید (یعنی تقریباً از هر پنج نفر، یک نفر سالمند خواهد بود</a:t>
            </a:r>
            <a:r>
              <a:rPr lang="fa-IR" sz="3200" dirty="0" smtClean="0">
                <a:solidFill>
                  <a:srgbClr val="10CF9B">
                    <a:lumMod val="75000"/>
                  </a:srgbClr>
                </a:solidFill>
                <a:cs typeface="B Homa" pitchFamily="2" charset="-78"/>
              </a:rPr>
              <a:t>)</a:t>
            </a:r>
            <a:endParaRPr lang="fa-IR" sz="3200" dirty="0">
              <a:solidFill>
                <a:srgbClr val="10CF9B">
                  <a:lumMod val="75000"/>
                </a:srgbClr>
              </a:solidFill>
              <a:cs typeface="B Homa" pitchFamily="2" charset="-78"/>
            </a:endParaRPr>
          </a:p>
        </p:txBody>
      </p:sp>
      <p:pic>
        <p:nvPicPr>
          <p:cNvPr id="4098" name="Picture 2" descr="C:\Users\nadii\Desktop\5478_75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43075" y="2590800"/>
            <a:ext cx="5715000" cy="3810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0562956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MATN\تحقیق جمعیتی\مشترک\پیری.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433" y="304800"/>
            <a:ext cx="1752600" cy="1220978"/>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a:xfrm>
            <a:off x="1752600" y="533400"/>
            <a:ext cx="5105400" cy="1154097"/>
          </a:xfrm>
          <a:effectLst>
            <a:glow rad="228600">
              <a:schemeClr val="accent5">
                <a:satMod val="175000"/>
                <a:alpha val="40000"/>
              </a:schemeClr>
            </a:glow>
            <a:reflection blurRad="12700" stA="24000" endPos="28000" dist="50800" dir="5400000" sy="-100000" rotWithShape="0"/>
          </a:effectLst>
        </p:spPr>
        <p:style>
          <a:lnRef idx="0">
            <a:schemeClr val="accent4"/>
          </a:lnRef>
          <a:fillRef idx="3">
            <a:schemeClr val="accent4"/>
          </a:fillRef>
          <a:effectRef idx="3">
            <a:schemeClr val="accent4"/>
          </a:effectRef>
          <a:fontRef idx="minor">
            <a:schemeClr val="lt1"/>
          </a:fontRef>
        </p:style>
        <p:txBody>
          <a:bodyPr>
            <a:noAutofit/>
          </a:bodyPr>
          <a:lstStyle/>
          <a:p>
            <a:pPr algn="ctr" rtl="1"/>
            <a:r>
              <a:rPr lang="fa-IR" sz="7000" dirty="0" smtClean="0">
                <a:cs typeface="B Arshia" pitchFamily="2" charset="-78"/>
              </a:rPr>
              <a:t>بحران پیری</a:t>
            </a:r>
            <a:endParaRPr lang="fa-IR" sz="7000" dirty="0">
              <a:cs typeface="B Arshia" pitchFamily="2" charset="-78"/>
            </a:endParaRPr>
          </a:p>
        </p:txBody>
      </p:sp>
      <p:pic>
        <p:nvPicPr>
          <p:cNvPr id="4" name="اخبار ایران و جهان-سامانه اطلاع رسانی سراج۲۴ - نماآهنگ_بحران پیری؛پیش‌بینی برای آینده جمعیتی کشور.wmv">
            <a:hlinkClick r:id="" action="ppaction://media"/>
          </p:cNvPr>
          <p:cNvPicPr>
            <a:picLocks noGrp="1" noChangeAspect="1"/>
          </p:cNvPicPr>
          <p:nvPr>
            <p:ph idx="1"/>
            <a:videoFile r:link="rId1"/>
            <p:extLst>
              <p:ext uri="{DAA4B4D4-6D71-4841-9C94-3DE7FCFB9230}">
                <p14:media xmlns="" xmlns:p14="http://schemas.microsoft.com/office/powerpoint/2010/main" r:embed="rId4"/>
              </p:ext>
            </p:extLst>
          </p:nvPr>
        </p:nvPicPr>
        <p:blipFill rotWithShape="1">
          <a:blip r:embed="rId5" cstate="print"/>
          <a:srcRect l="3813" r="4088"/>
          <a:stretch/>
        </p:blipFill>
        <p:spPr>
          <a:xfrm>
            <a:off x="1524001" y="1828800"/>
            <a:ext cx="5520744" cy="4495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Action Button: Movie 2">
            <a:hlinkClick r:id="" action="ppaction://noaction" highlightClick="1"/>
          </p:cNvPr>
          <p:cNvSpPr/>
          <p:nvPr/>
        </p:nvSpPr>
        <p:spPr>
          <a:xfrm>
            <a:off x="1143000" y="6400800"/>
            <a:ext cx="381000" cy="304800"/>
          </a:xfrm>
          <a:prstGeom prst="actionButtonMovi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120862054"/>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187240202462122815419325448100130127185168212.jpg"/>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2712"/>
          <a:stretch/>
        </p:blipFill>
        <p:spPr bwMode="auto">
          <a:xfrm>
            <a:off x="1" y="22412"/>
            <a:ext cx="9144000" cy="683558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609600" y="5334000"/>
            <a:ext cx="4724400" cy="1077218"/>
          </a:xfrm>
          <a:prstGeom prst="rect">
            <a:avLst/>
          </a:prstGeom>
          <a:effectLst>
            <a:glow rad="228600">
              <a:schemeClr val="accent4">
                <a:satMod val="175000"/>
                <a:alpha val="40000"/>
              </a:schemeClr>
            </a:glow>
            <a:reflection blurRad="12700" stA="24000" endPos="28000" dist="50800" dir="5400000" sy="-100000" rotWithShape="0"/>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r>
              <a:rPr lang="fa-IR" sz="3200" dirty="0" smtClean="0">
                <a:cs typeface="B Titr" pitchFamily="2" charset="-78"/>
              </a:rPr>
              <a:t>با تشکر از حسن توجه تمامی بزرگواران</a:t>
            </a:r>
            <a:endParaRPr lang="en-US" sz="3200" dirty="0">
              <a:cs typeface="B Titr" pitchFamily="2" charset="-78"/>
            </a:endParaRPr>
          </a:p>
        </p:txBody>
      </p:sp>
    </p:spTree>
    <p:extLst>
      <p:ext uri="{BB962C8B-B14F-4D97-AF65-F5344CB8AC3E}">
        <p14:creationId xmlns="" xmlns:p14="http://schemas.microsoft.com/office/powerpoint/2010/main" val="946922374"/>
      </p:ext>
    </p:extLst>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9341"/>
            <a:ext cx="8229600" cy="4813995"/>
          </a:xfrm>
        </p:spPr>
        <p:txBody>
          <a:bodyPr>
            <a:noAutofit/>
          </a:bodyPr>
          <a:lstStyle/>
          <a:p>
            <a:pPr marL="365760" lvl="1" indent="-256032" algn="just">
              <a:spcBef>
                <a:spcPts val="400"/>
              </a:spcBef>
              <a:buSzPct val="68000"/>
              <a:buFont typeface="Wingdings 3"/>
              <a:buChar char=""/>
            </a:pPr>
            <a:r>
              <a:rPr lang="fa-IR" sz="2800" b="1" dirty="0" smtClean="0">
                <a:solidFill>
                  <a:srgbClr val="C00000"/>
                </a:solidFill>
                <a:cs typeface="B Nazanin" pitchFamily="2" charset="-78"/>
              </a:rPr>
              <a:t>کودکان و نوجوانان</a:t>
            </a:r>
            <a:r>
              <a:rPr lang="fa-IR" sz="2800" b="1" dirty="0" smtClean="0">
                <a:cs typeface="B Nazanin" pitchFamily="2" charset="-78"/>
              </a:rPr>
              <a:t> (زیر 15 سال) : </a:t>
            </a:r>
            <a:r>
              <a:rPr lang="fa-IR" sz="2800" b="1" dirty="0">
                <a:solidFill>
                  <a:srgbClr val="008E40"/>
                </a:solidFill>
                <a:cs typeface="B Nazanin" pitchFamily="2" charset="-78"/>
              </a:rPr>
              <a:t>23.4 درصد </a:t>
            </a:r>
            <a:r>
              <a:rPr lang="fa-IR" sz="2800" b="1" dirty="0">
                <a:cs typeface="B Nazanin" pitchFamily="2" charset="-78"/>
              </a:rPr>
              <a:t>معادل 17.5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2800" b="1" dirty="0" smtClean="0">
                <a:solidFill>
                  <a:srgbClr val="C00000"/>
                </a:solidFill>
                <a:cs typeface="B Nazanin" pitchFamily="2" charset="-78"/>
              </a:rPr>
              <a:t>جوانان</a:t>
            </a:r>
            <a:r>
              <a:rPr lang="fa-IR" sz="2800" b="1" dirty="0" smtClean="0">
                <a:cs typeface="B Nazanin" pitchFamily="2" charset="-78"/>
              </a:rPr>
              <a:t> </a:t>
            </a:r>
            <a:r>
              <a:rPr lang="fa-IR" sz="2800" b="1" dirty="0">
                <a:cs typeface="B Nazanin" pitchFamily="2" charset="-78"/>
              </a:rPr>
              <a:t>(15 تا 29 ساله</a:t>
            </a:r>
            <a:r>
              <a:rPr lang="fa-IR" sz="2800" b="1" dirty="0" smtClean="0">
                <a:cs typeface="B Nazanin" pitchFamily="2" charset="-78"/>
              </a:rPr>
              <a:t>): </a:t>
            </a:r>
            <a:r>
              <a:rPr lang="fa-IR" sz="2800" b="1" dirty="0">
                <a:solidFill>
                  <a:srgbClr val="008E40"/>
                </a:solidFill>
                <a:cs typeface="B Nazanin" pitchFamily="2" charset="-78"/>
              </a:rPr>
              <a:t>31.5 </a:t>
            </a:r>
            <a:r>
              <a:rPr lang="fa-IR" sz="2800" b="1" dirty="0" smtClean="0">
                <a:solidFill>
                  <a:srgbClr val="008E40"/>
                </a:solidFill>
                <a:cs typeface="B Nazanin" pitchFamily="2" charset="-78"/>
              </a:rPr>
              <a:t>درصد  </a:t>
            </a:r>
            <a:r>
              <a:rPr lang="fa-IR" sz="2800" b="1" dirty="0">
                <a:cs typeface="B Nazanin" pitchFamily="2" charset="-78"/>
              </a:rPr>
              <a:t>معادل 23.7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2800" b="1" dirty="0" smtClean="0">
                <a:solidFill>
                  <a:srgbClr val="C00000"/>
                </a:solidFill>
                <a:cs typeface="B Nazanin" pitchFamily="2" charset="-78"/>
              </a:rPr>
              <a:t>میانسالان</a:t>
            </a:r>
            <a:r>
              <a:rPr lang="fa-IR" sz="2800" b="1" dirty="0" smtClean="0">
                <a:cs typeface="B Nazanin" pitchFamily="2" charset="-78"/>
              </a:rPr>
              <a:t> (30 تا 64 ساله): </a:t>
            </a:r>
            <a:r>
              <a:rPr lang="fa-IR" sz="2800" b="1" dirty="0">
                <a:solidFill>
                  <a:srgbClr val="008E40"/>
                </a:solidFill>
                <a:cs typeface="B Nazanin" pitchFamily="2" charset="-78"/>
              </a:rPr>
              <a:t>39.3 درصد </a:t>
            </a:r>
            <a:r>
              <a:rPr lang="fa-IR" sz="2800" b="1" dirty="0" smtClean="0">
                <a:solidFill>
                  <a:srgbClr val="008E40"/>
                </a:solidFill>
                <a:cs typeface="B Nazanin" pitchFamily="2" charset="-78"/>
              </a:rPr>
              <a:t> </a:t>
            </a:r>
            <a:r>
              <a:rPr lang="fa-IR" sz="2800" b="1" dirty="0" smtClean="0">
                <a:cs typeface="B Nazanin" pitchFamily="2" charset="-78"/>
              </a:rPr>
              <a:t>معادل </a:t>
            </a:r>
            <a:r>
              <a:rPr lang="fa-IR" sz="2800" b="1" dirty="0">
                <a:cs typeface="B Nazanin" pitchFamily="2" charset="-78"/>
              </a:rPr>
              <a:t>29.5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2800" b="1" dirty="0" smtClean="0">
                <a:solidFill>
                  <a:srgbClr val="C00000"/>
                </a:solidFill>
                <a:cs typeface="B Nazanin" pitchFamily="2" charset="-78"/>
              </a:rPr>
              <a:t>سالمندان</a:t>
            </a:r>
            <a:r>
              <a:rPr lang="fa-IR" sz="2800" b="1" dirty="0" smtClean="0">
                <a:cs typeface="B Nazanin" pitchFamily="2" charset="-78"/>
              </a:rPr>
              <a:t> (65 ساله و بیشتر): </a:t>
            </a:r>
            <a:r>
              <a:rPr lang="fa-IR" sz="2800" b="1" dirty="0">
                <a:solidFill>
                  <a:srgbClr val="008E40"/>
                </a:solidFill>
                <a:cs typeface="B Nazanin" pitchFamily="2" charset="-78"/>
              </a:rPr>
              <a:t>5.7 </a:t>
            </a:r>
            <a:r>
              <a:rPr lang="fa-IR" sz="2800" b="1" dirty="0" smtClean="0">
                <a:solidFill>
                  <a:srgbClr val="008E40"/>
                </a:solidFill>
                <a:cs typeface="B Nazanin" pitchFamily="2" charset="-78"/>
              </a:rPr>
              <a:t>درصد </a:t>
            </a:r>
            <a:r>
              <a:rPr lang="fa-IR" sz="2800" b="1" dirty="0" smtClean="0">
                <a:cs typeface="B Nazanin" pitchFamily="2" charset="-78"/>
              </a:rPr>
              <a:t> </a:t>
            </a:r>
            <a:r>
              <a:rPr lang="fa-IR" sz="2800" b="1" dirty="0">
                <a:cs typeface="B Nazanin" pitchFamily="2" charset="-78"/>
              </a:rPr>
              <a:t>معادل 4.2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3200" b="1" dirty="0" smtClean="0">
                <a:cs typeface="B Nazanin" pitchFamily="2" charset="-78"/>
              </a:rPr>
              <a:t>جمعيت سالمندان مطابق تعريف </a:t>
            </a:r>
            <a:r>
              <a:rPr lang="fa-IR" sz="3200" b="1" i="1" dirty="0" smtClean="0">
                <a:cs typeface="B Nazanin" pitchFamily="2" charset="-78"/>
              </a:rPr>
              <a:t>وزارت بهداشت </a:t>
            </a:r>
            <a:r>
              <a:rPr lang="fa-IR" sz="3200" b="1" dirty="0" smtClean="0">
                <a:cs typeface="B Nazanin" pitchFamily="2" charset="-78"/>
              </a:rPr>
              <a:t>(60 ساله و بیشتر): </a:t>
            </a:r>
            <a:r>
              <a:rPr lang="fa-IR" sz="2800" b="1" dirty="0">
                <a:solidFill>
                  <a:srgbClr val="008E40"/>
                </a:solidFill>
                <a:cs typeface="B Nazanin" pitchFamily="2" charset="-78"/>
              </a:rPr>
              <a:t>8.2 درصد </a:t>
            </a:r>
            <a:r>
              <a:rPr lang="fa-IR" sz="2800" b="1" dirty="0">
                <a:cs typeface="B Nazanin" pitchFamily="2" charset="-78"/>
              </a:rPr>
              <a:t>معادل 6.2 ميليون </a:t>
            </a:r>
            <a:r>
              <a:rPr lang="fa-IR" sz="2800" b="1" dirty="0" smtClean="0">
                <a:cs typeface="B Nazanin" pitchFamily="2" charset="-78"/>
              </a:rPr>
              <a:t>نفر</a:t>
            </a:r>
            <a:endParaRPr lang="fa-IR" sz="2800" b="1" dirty="0">
              <a:cs typeface="B Nazanin" pitchFamily="2" charset="-78"/>
            </a:endParaRPr>
          </a:p>
        </p:txBody>
      </p:sp>
      <p:sp>
        <p:nvSpPr>
          <p:cNvPr id="2" name="Title 1"/>
          <p:cNvSpPr>
            <a:spLocks noGrp="1"/>
          </p:cNvSpPr>
          <p:nvPr>
            <p:ph type="title"/>
          </p:nvPr>
        </p:nvSpPr>
        <p:spPr/>
        <p:txBody>
          <a:bodyPr>
            <a:normAutofit/>
          </a:bodyPr>
          <a:lstStyle/>
          <a:p>
            <a:pPr algn="ctr"/>
            <a:r>
              <a:rPr lang="fa-IR" dirty="0" smtClean="0">
                <a:cs typeface="B Titr" pitchFamily="2" charset="-78"/>
              </a:rPr>
              <a:t>ترکیب جمعیت ایران</a:t>
            </a:r>
            <a:br>
              <a:rPr lang="fa-IR" dirty="0" smtClean="0">
                <a:cs typeface="B Titr" pitchFamily="2" charset="-78"/>
              </a:rPr>
            </a:br>
            <a:r>
              <a:rPr lang="fa-IR" sz="2000" dirty="0" smtClean="0">
                <a:cs typeface="B Titr" pitchFamily="2" charset="-78"/>
              </a:rPr>
              <a:t>(نتايج سرشماري 1390)</a:t>
            </a:r>
            <a:endParaRPr lang="fa-IR" dirty="0">
              <a:cs typeface="B Titr" pitchFamily="2" charset="-78"/>
            </a:endParaRPr>
          </a:p>
        </p:txBody>
      </p:sp>
    </p:spTree>
    <p:extLst>
      <p:ext uri="{BB962C8B-B14F-4D97-AF65-F5344CB8AC3E}">
        <p14:creationId xmlns="" xmlns:p14="http://schemas.microsoft.com/office/powerpoint/2010/main" val="369956768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65760" lvl="1" indent="-256032" algn="just">
              <a:spcBef>
                <a:spcPts val="400"/>
              </a:spcBef>
              <a:buSzPct val="68000"/>
              <a:buFont typeface="Wingdings 3"/>
              <a:buChar char=""/>
            </a:pPr>
            <a:r>
              <a:rPr lang="fa-IR" sz="2800" b="1" dirty="0" smtClean="0">
                <a:solidFill>
                  <a:srgbClr val="C00000"/>
                </a:solidFill>
                <a:cs typeface="B Nazanin" pitchFamily="2" charset="-78"/>
              </a:rPr>
              <a:t>سهم عمده جمعیت جوانان در معرض اشتغال، ازدواج و متقاضی مسکن (سنین 20 تا 34 سالگی): </a:t>
            </a:r>
            <a:r>
              <a:rPr lang="fa-IR" sz="2800" b="1" dirty="0">
                <a:solidFill>
                  <a:srgbClr val="008E40"/>
                </a:solidFill>
                <a:cs typeface="B Nazanin" pitchFamily="2" charset="-78"/>
              </a:rPr>
              <a:t>32 درصد</a:t>
            </a:r>
            <a:r>
              <a:rPr lang="fa-IR" sz="2800" b="1" dirty="0">
                <a:cs typeface="B Nazanin" pitchFamily="2" charset="-78"/>
              </a:rPr>
              <a:t> (حدود یک سوم جمعیت</a:t>
            </a:r>
            <a:r>
              <a:rPr lang="fa-IR" sz="2800" b="1" dirty="0" smtClean="0">
                <a:cs typeface="B Nazanin" pitchFamily="2" charset="-78"/>
              </a:rPr>
              <a:t>)</a:t>
            </a:r>
            <a:endParaRPr lang="fa-IR" sz="2800" b="1" dirty="0" smtClean="0">
              <a:solidFill>
                <a:srgbClr val="C00000"/>
              </a:solidFill>
              <a:cs typeface="B Nazanin" pitchFamily="2" charset="-78"/>
            </a:endParaRPr>
          </a:p>
          <a:p>
            <a:pPr algn="just"/>
            <a:r>
              <a:rPr lang="fa-IR" sz="3200" b="1" dirty="0" smtClean="0">
                <a:solidFill>
                  <a:srgbClr val="C00000"/>
                </a:solidFill>
                <a:cs typeface="B Nazanin" pitchFamily="2" charset="-78"/>
              </a:rPr>
              <a:t>سهم جمعیت مولد یا بالقوه فعال از نظر اقتصادی (15 تا 64 ساله):</a:t>
            </a:r>
          </a:p>
          <a:p>
            <a:pPr lvl="1" algn="just"/>
            <a:r>
              <a:rPr lang="fa-IR" sz="2800" b="1" dirty="0" smtClean="0">
                <a:solidFill>
                  <a:srgbClr val="008E40"/>
                </a:solidFill>
                <a:cs typeface="B Nazanin" pitchFamily="2" charset="-78"/>
              </a:rPr>
              <a:t>71 درصد</a:t>
            </a:r>
            <a:r>
              <a:rPr lang="fa-IR" sz="2800" b="1" dirty="0" smtClean="0">
                <a:cs typeface="B Nazanin" pitchFamily="2" charset="-78"/>
              </a:rPr>
              <a:t> (بیش از دوسوم جمعیت - بالاترین سهم در گذار جمعیتی کشور یعنی یک</a:t>
            </a:r>
            <a:r>
              <a:rPr lang="fa-IR" sz="2800" b="1" u="sng" dirty="0" smtClean="0">
                <a:cs typeface="B Nazanin" pitchFamily="2" charset="-78"/>
              </a:rPr>
              <a:t> فرصت طلایی</a:t>
            </a:r>
            <a:r>
              <a:rPr lang="fa-IR" sz="2800" b="1" dirty="0" smtClean="0">
                <a:cs typeface="B Nazanin" pitchFamily="2" charset="-78"/>
              </a:rPr>
              <a:t> یا </a:t>
            </a:r>
            <a:r>
              <a:rPr lang="fa-IR" sz="2800" b="1" u="sng" dirty="0" smtClean="0">
                <a:cs typeface="B Nazanin" pitchFamily="2" charset="-78"/>
              </a:rPr>
              <a:t>پنجره جمعیتی </a:t>
            </a:r>
            <a:r>
              <a:rPr lang="fa-IR" sz="2800" b="1" dirty="0" smtClean="0">
                <a:cs typeface="B Nazanin" pitchFamily="2" charset="-78"/>
              </a:rPr>
              <a:t>برای کشور)</a:t>
            </a:r>
            <a:endParaRPr lang="fa-IR" sz="2800" b="1" dirty="0">
              <a:cs typeface="B Nazanin" pitchFamily="2" charset="-78"/>
            </a:endParaRPr>
          </a:p>
        </p:txBody>
      </p:sp>
      <p:sp>
        <p:nvSpPr>
          <p:cNvPr id="2" name="Title 1"/>
          <p:cNvSpPr>
            <a:spLocks noGrp="1"/>
          </p:cNvSpPr>
          <p:nvPr>
            <p:ph type="title"/>
          </p:nvPr>
        </p:nvSpPr>
        <p:spPr/>
        <p:txBody>
          <a:bodyPr/>
          <a:lstStyle/>
          <a:p>
            <a:pPr algn="ctr"/>
            <a:r>
              <a:rPr lang="fa-IR" dirty="0" smtClean="0">
                <a:cs typeface="B Titr" pitchFamily="2" charset="-78"/>
              </a:rPr>
              <a:t>سهم سنین ویژه</a:t>
            </a:r>
            <a:endParaRPr lang="fa-IR" dirty="0">
              <a:cs typeface="B Titr" pitchFamily="2" charset="-78"/>
            </a:endParaRPr>
          </a:p>
        </p:txBody>
      </p:sp>
    </p:spTree>
    <p:extLst>
      <p:ext uri="{BB962C8B-B14F-4D97-AF65-F5344CB8AC3E}">
        <p14:creationId xmlns="" xmlns:p14="http://schemas.microsoft.com/office/powerpoint/2010/main" val="396972951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a:spLocks noGrp="1"/>
          </p:cNvSpPr>
          <p:nvPr>
            <p:ph type="ctrTitle" idx="4294967295"/>
          </p:nvPr>
        </p:nvSpPr>
        <p:spPr>
          <a:xfrm>
            <a:off x="642938" y="836613"/>
            <a:ext cx="7529462" cy="4176712"/>
          </a:xfrm>
        </p:spPr>
        <p:txBody>
          <a:bodyPr>
            <a:normAutofit fontScale="90000"/>
          </a:bodyPr>
          <a:lstStyle/>
          <a:p>
            <a:pPr algn="ctr"/>
            <a:r>
              <a:rPr lang="fa-IR" sz="7200" dirty="0" smtClean="0">
                <a:solidFill>
                  <a:srgbClr val="002060"/>
                </a:solidFill>
                <a:cs typeface="B Titr" pitchFamily="2" charset="-78"/>
              </a:rPr>
              <a:t>پيش </a:t>
            </a:r>
            <a:r>
              <a:rPr lang="fa-IR" sz="7200" dirty="0">
                <a:solidFill>
                  <a:srgbClr val="002060"/>
                </a:solidFill>
                <a:cs typeface="B Titr" pitchFamily="2" charset="-78"/>
              </a:rPr>
              <a:t>بيني </a:t>
            </a:r>
            <a:r>
              <a:rPr lang="fa-IR" sz="7200" dirty="0" smtClean="0">
                <a:solidFill>
                  <a:srgbClr val="002060"/>
                </a:solidFill>
                <a:cs typeface="B Titr" pitchFamily="2" charset="-78"/>
              </a:rPr>
              <a:t>آینده جمعيت</a:t>
            </a:r>
            <a:r>
              <a:rPr lang="fa-IR" sz="7200" dirty="0" smtClean="0">
                <a:solidFill>
                  <a:schemeClr val="tx2">
                    <a:lumMod val="60000"/>
                    <a:lumOff val="40000"/>
                  </a:schemeClr>
                </a:solidFill>
                <a:cs typeface="B Titr" pitchFamily="2" charset="-78"/>
              </a:rPr>
              <a:t/>
            </a:r>
            <a:br>
              <a:rPr lang="fa-IR" sz="7200" dirty="0" smtClean="0">
                <a:solidFill>
                  <a:schemeClr val="tx2">
                    <a:lumMod val="60000"/>
                    <a:lumOff val="40000"/>
                  </a:schemeClr>
                </a:solidFill>
                <a:cs typeface="B Titr" pitchFamily="2" charset="-78"/>
              </a:rPr>
            </a:br>
            <a:r>
              <a:rPr lang="fa-IR" sz="7200" dirty="0" smtClean="0">
                <a:solidFill>
                  <a:schemeClr val="tx2">
                    <a:lumMod val="60000"/>
                    <a:lumOff val="40000"/>
                  </a:schemeClr>
                </a:solidFill>
                <a:cs typeface="B Titr" pitchFamily="2" charset="-78"/>
              </a:rPr>
              <a:t/>
            </a:r>
            <a:br>
              <a:rPr lang="fa-IR" sz="7200" dirty="0" smtClean="0">
                <a:solidFill>
                  <a:schemeClr val="tx2">
                    <a:lumMod val="60000"/>
                    <a:lumOff val="40000"/>
                  </a:schemeClr>
                </a:solidFill>
                <a:cs typeface="B Titr" pitchFamily="2" charset="-78"/>
              </a:rPr>
            </a:br>
            <a:r>
              <a:rPr lang="fa-IR" sz="3200" dirty="0" smtClean="0">
                <a:solidFill>
                  <a:schemeClr val="accent3">
                    <a:lumMod val="75000"/>
                  </a:schemeClr>
                </a:solidFill>
                <a:cs typeface="B Titr" pitchFamily="2" charset="-78"/>
              </a:rPr>
              <a:t> براساس </a:t>
            </a:r>
            <a:r>
              <a:rPr lang="fa-IR" sz="3200" u="sng" dirty="0" smtClean="0">
                <a:solidFill>
                  <a:srgbClr val="00642D"/>
                </a:solidFill>
                <a:cs typeface="B Titr" pitchFamily="2" charset="-78"/>
              </a:rPr>
              <a:t>بررسي‌هاي داخلي</a:t>
            </a:r>
            <a:r>
              <a:rPr lang="fa-IR" sz="3200" dirty="0" smtClean="0">
                <a:solidFill>
                  <a:schemeClr val="accent3">
                    <a:lumMod val="75000"/>
                  </a:schemeClr>
                </a:solidFill>
                <a:cs typeface="B Titr" pitchFamily="2" charset="-78"/>
              </a:rPr>
              <a:t> و </a:t>
            </a:r>
            <a:r>
              <a:rPr lang="fa-IR" sz="3200" u="sng" dirty="0" smtClean="0">
                <a:solidFill>
                  <a:srgbClr val="00642D"/>
                </a:solidFill>
                <a:cs typeface="B Titr" pitchFamily="2" charset="-78"/>
              </a:rPr>
              <a:t>برآوردهاي سازمان ملل</a:t>
            </a:r>
            <a:r>
              <a:rPr lang="fa-IR" sz="3200" dirty="0" smtClean="0">
                <a:solidFill>
                  <a:schemeClr val="accent3">
                    <a:lumMod val="75000"/>
                  </a:schemeClr>
                </a:solidFill>
                <a:cs typeface="B Titr" pitchFamily="2" charset="-78"/>
              </a:rPr>
              <a:t/>
            </a:r>
            <a:br>
              <a:rPr lang="fa-IR" sz="3200" dirty="0" smtClean="0">
                <a:solidFill>
                  <a:schemeClr val="accent3">
                    <a:lumMod val="75000"/>
                  </a:schemeClr>
                </a:solidFill>
                <a:cs typeface="B Titr" pitchFamily="2" charset="-78"/>
              </a:rPr>
            </a:br>
            <a:r>
              <a:rPr lang="fa-IR" sz="3200" dirty="0" smtClean="0">
                <a:solidFill>
                  <a:srgbClr val="002060"/>
                </a:solidFill>
                <a:cs typeface="B Titr" pitchFamily="2" charset="-78"/>
              </a:rPr>
              <a:t/>
            </a:r>
            <a:br>
              <a:rPr lang="fa-IR" sz="3200" dirty="0" smtClean="0">
                <a:solidFill>
                  <a:srgbClr val="002060"/>
                </a:solidFill>
                <a:cs typeface="B Titr" pitchFamily="2" charset="-78"/>
              </a:rPr>
            </a:br>
            <a:r>
              <a:rPr lang="fa-IR" sz="1800" dirty="0" smtClean="0">
                <a:solidFill>
                  <a:srgbClr val="002060"/>
                </a:solidFill>
                <a:cs typeface="B Titr" pitchFamily="2" charset="-78"/>
              </a:rPr>
              <a:t>آدرس سايت سازمان ملل:</a:t>
            </a:r>
            <a:r>
              <a:rPr lang="fa-IR" sz="7200" dirty="0" smtClean="0">
                <a:solidFill>
                  <a:srgbClr val="002060"/>
                </a:solidFill>
                <a:cs typeface="B Titr" pitchFamily="2" charset="-78"/>
              </a:rPr>
              <a:t/>
            </a:r>
            <a:br>
              <a:rPr lang="fa-IR" sz="7200" dirty="0" smtClean="0">
                <a:solidFill>
                  <a:srgbClr val="002060"/>
                </a:solidFill>
                <a:cs typeface="B Titr" pitchFamily="2" charset="-78"/>
              </a:rPr>
            </a:br>
            <a:r>
              <a:rPr lang="en-US" sz="1600" dirty="0" smtClean="0">
                <a:solidFill>
                  <a:srgbClr val="C00000"/>
                </a:solidFill>
                <a:cs typeface="Times New Roman" pitchFamily="18" charset="0"/>
                <a:hlinkClick r:id="rId2"/>
              </a:rPr>
              <a:t>http://esa.un.org/unpd/ppp/Figures-Output/Population/PPP_Total-Population.htm</a:t>
            </a:r>
            <a:endParaRPr lang="fa-IR" sz="7200" dirty="0">
              <a:solidFill>
                <a:schemeClr val="tx2">
                  <a:lumMod val="60000"/>
                  <a:lumOff val="40000"/>
                </a:schemeClr>
              </a:solidFill>
              <a:cs typeface="B Titr" pitchFamily="2" charset="-78"/>
            </a:endParaRPr>
          </a:p>
        </p:txBody>
      </p:sp>
    </p:spTree>
    <p:extLst>
      <p:ext uri="{BB962C8B-B14F-4D97-AF65-F5344CB8AC3E}">
        <p14:creationId xmlns:p14="http://schemas.microsoft.com/office/powerpoint/2010/main" xmlns="" val="78859612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3752"/>
            <a:ext cx="8229600" cy="1143000"/>
          </a:xfrm>
        </p:spPr>
        <p:txBody>
          <a:bodyPr>
            <a:noAutofit/>
          </a:bodyPr>
          <a:lstStyle/>
          <a:p>
            <a:pPr algn="ctr"/>
            <a:r>
              <a:rPr lang="fa-IR" sz="2400" dirty="0" smtClean="0">
                <a:cs typeface="B Nazanin" pitchFamily="2" charset="-78"/>
              </a:rPr>
              <a:t>مراحل گذار جمعيتي ايران، 1390-1290</a:t>
            </a:r>
            <a:br>
              <a:rPr lang="fa-IR" sz="2400" dirty="0" smtClean="0">
                <a:cs typeface="B Nazanin" pitchFamily="2" charset="-78"/>
              </a:rPr>
            </a:br>
            <a:r>
              <a:rPr lang="fa-IR" sz="1200" dirty="0" smtClean="0">
                <a:cs typeface="B Nazanin" pitchFamily="2" charset="-78"/>
              </a:rPr>
              <a:t/>
            </a:r>
            <a:br>
              <a:rPr lang="fa-IR" sz="1200" dirty="0" smtClean="0">
                <a:cs typeface="B Nazanin" pitchFamily="2" charset="-78"/>
              </a:rPr>
            </a:br>
            <a:r>
              <a:rPr lang="fa-IR" sz="3200" dirty="0" smtClean="0">
                <a:cs typeface="B Nazanin" pitchFamily="2" charset="-78"/>
              </a:rPr>
              <a:t>و پیش‌بینی آینده در سه سناریو</a:t>
            </a:r>
            <a:endParaRPr lang="fa-IR" sz="2400" dirty="0" smtClean="0">
              <a:cs typeface="B Nazanin" pitchFamily="2" charset="-78"/>
            </a:endParaRPr>
          </a:p>
        </p:txBody>
      </p:sp>
      <p:sp>
        <p:nvSpPr>
          <p:cNvPr id="2" name="Content Placeholder 1"/>
          <p:cNvSpPr>
            <a:spLocks noGrp="1"/>
          </p:cNvSpPr>
          <p:nvPr>
            <p:ph idx="1"/>
          </p:nvPr>
        </p:nvSpPr>
        <p:spPr/>
        <p:txBody>
          <a:bodyPr/>
          <a:lstStyle/>
          <a:p>
            <a:endParaRPr lang="fa-IR"/>
          </a:p>
        </p:txBody>
      </p:sp>
      <p:pic>
        <p:nvPicPr>
          <p:cNvPr id="124930" name="Picture 2" descr="C:\Users\AAMahzoon\Documents\گذار جمعیتی در ایران - با پیش‌بینی دفت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556792"/>
            <a:ext cx="9036496" cy="51125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147692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4624"/>
            <a:ext cx="8229600" cy="1143000"/>
          </a:xfrm>
        </p:spPr>
        <p:txBody>
          <a:bodyPr>
            <a:noAutofit/>
          </a:bodyPr>
          <a:lstStyle/>
          <a:p>
            <a:pPr algn="ctr"/>
            <a:r>
              <a:rPr lang="fa-IR" sz="2800" dirty="0">
                <a:cs typeface="B Titr" pitchFamily="2" charset="-78"/>
              </a:rPr>
              <a:t>پيش‌بيني جمعيت کشور </a:t>
            </a:r>
            <a:r>
              <a:rPr lang="fa-IR" sz="2800" dirty="0" smtClean="0">
                <a:cs typeface="B Titr" pitchFamily="2" charset="-78"/>
              </a:rPr>
              <a:t>در </a:t>
            </a:r>
            <a:r>
              <a:rPr lang="fa-IR" sz="2800" dirty="0" smtClean="0">
                <a:solidFill>
                  <a:srgbClr val="00B050"/>
                </a:solidFill>
                <a:cs typeface="B Titr" pitchFamily="2" charset="-78"/>
              </a:rPr>
              <a:t>سال 1430 </a:t>
            </a:r>
            <a:r>
              <a:rPr lang="fa-IR" sz="2800" dirty="0" smtClean="0">
                <a:cs typeface="B Titr" pitchFamily="2" charset="-78"/>
              </a:rPr>
              <a:t>در </a:t>
            </a:r>
            <a:r>
              <a:rPr lang="fa-IR" sz="2800" dirty="0">
                <a:cs typeface="B Titr" pitchFamily="2" charset="-78"/>
              </a:rPr>
              <a:t>سه سناريوي محتمل</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824548229"/>
              </p:ext>
            </p:extLst>
          </p:nvPr>
        </p:nvGraphicFramePr>
        <p:xfrm>
          <a:off x="395536" y="1052736"/>
          <a:ext cx="8496944" cy="5338799"/>
        </p:xfrm>
        <a:graphic>
          <a:graphicData uri="http://schemas.openxmlformats.org/drawingml/2006/table">
            <a:tbl>
              <a:tblPr rtl="1">
                <a:tableStyleId>{5C22544A-7EE6-4342-B048-85BDC9FD1C3A}</a:tableStyleId>
              </a:tblPr>
              <a:tblGrid>
                <a:gridCol w="4271059"/>
                <a:gridCol w="1363454"/>
                <a:gridCol w="1396308"/>
                <a:gridCol w="1466123"/>
              </a:tblGrid>
              <a:tr h="1296144">
                <a:tc>
                  <a:txBody>
                    <a:bodyPr/>
                    <a:lstStyle/>
                    <a:p>
                      <a:pPr algn="ctr" rtl="1" fontAlgn="ctr"/>
                      <a:r>
                        <a:rPr lang="fa-IR" sz="1800" b="1" u="none" strike="noStrike" dirty="0">
                          <a:effectLst/>
                          <a:cs typeface="B Nazanin" pitchFamily="2" charset="-78"/>
                        </a:rPr>
                        <a:t>سناريو:</a:t>
                      </a:r>
                      <a:endParaRPr lang="fa-IR" sz="1800" b="1" i="0" u="none" strike="noStrike" dirty="0">
                        <a:solidFill>
                          <a:srgbClr val="000000"/>
                        </a:solidFill>
                        <a:effectLst/>
                        <a:latin typeface="B Nazanin"/>
                        <a:cs typeface="B Nazanin" pitchFamily="2" charset="-78"/>
                      </a:endParaRPr>
                    </a:p>
                  </a:txBody>
                  <a:tcPr marL="9525" marR="9525" marT="9525" marB="0" anchor="ctr"/>
                </a:tc>
                <a:tc>
                  <a:txBody>
                    <a:bodyPr/>
                    <a:lstStyle/>
                    <a:p>
                      <a:pPr algn="ctr" rtl="1" fontAlgn="ctr"/>
                      <a:r>
                        <a:rPr lang="fa-IR" sz="2000" b="1" u="none" strike="noStrike">
                          <a:effectLst/>
                          <a:cs typeface="B Nazanin" pitchFamily="2" charset="-78"/>
                        </a:rPr>
                        <a:t>سناريوي کاهش باروري به متوسط يک فرزند</a:t>
                      </a:r>
                      <a:endParaRPr lang="fa-IR" sz="2000" b="1" i="0" u="none" strike="noStrike">
                        <a:solidFill>
                          <a:srgbClr val="000000"/>
                        </a:solidFill>
                        <a:effectLst/>
                        <a:latin typeface="B Nazanin"/>
                        <a:cs typeface="B Nazanin" pitchFamily="2" charset="-78"/>
                      </a:endParaRPr>
                    </a:p>
                  </a:txBody>
                  <a:tcPr marL="9525" marR="9525" marT="9525" marB="0" anchor="ctr"/>
                </a:tc>
                <a:tc>
                  <a:txBody>
                    <a:bodyPr/>
                    <a:lstStyle/>
                    <a:p>
                      <a:pPr algn="ctr" rtl="1" fontAlgn="ctr"/>
                      <a:r>
                        <a:rPr lang="fa-IR" sz="2000" b="1" u="none" strike="noStrike">
                          <a:effectLst/>
                          <a:cs typeface="B Nazanin" pitchFamily="2" charset="-78"/>
                        </a:rPr>
                        <a:t>سناريوي حفظ سطح باروري فعلي 1.7</a:t>
                      </a:r>
                      <a:endParaRPr lang="fa-IR" sz="2000" b="1" i="0" u="none" strike="noStrike">
                        <a:solidFill>
                          <a:srgbClr val="000000"/>
                        </a:solidFill>
                        <a:effectLst/>
                        <a:latin typeface="B Nazanin"/>
                        <a:cs typeface="B Nazanin" pitchFamily="2" charset="-78"/>
                      </a:endParaRPr>
                    </a:p>
                  </a:txBody>
                  <a:tcPr marL="9525" marR="9525" marT="9525" marB="0" anchor="ctr"/>
                </a:tc>
                <a:tc>
                  <a:txBody>
                    <a:bodyPr/>
                    <a:lstStyle/>
                    <a:p>
                      <a:pPr algn="ctr" rtl="1" fontAlgn="ctr"/>
                      <a:r>
                        <a:rPr lang="fa-IR" sz="2000" b="1" u="none" strike="noStrike">
                          <a:effectLst/>
                          <a:cs typeface="B Nazanin" pitchFamily="2" charset="-78"/>
                        </a:rPr>
                        <a:t>سناريوي افزايش باروري به رقم 2.5</a:t>
                      </a:r>
                      <a:endParaRPr lang="fa-IR" sz="2000" b="1" i="0" u="none" strike="noStrike">
                        <a:solidFill>
                          <a:srgbClr val="000000"/>
                        </a:solidFill>
                        <a:effectLst/>
                        <a:latin typeface="B Nazanin"/>
                        <a:cs typeface="B Nazanin" pitchFamily="2" charset="-78"/>
                      </a:endParaRPr>
                    </a:p>
                  </a:txBody>
                  <a:tcPr marL="9525" marR="9525" marT="9525" marB="0" anchor="ctr"/>
                </a:tc>
              </a:tr>
              <a:tr h="372833">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800" b="1" u="none" strike="noStrike" dirty="0" smtClean="0">
                          <a:solidFill>
                            <a:srgbClr val="7030A0"/>
                          </a:solidFill>
                          <a:effectLst/>
                          <a:cs typeface="B Titr" pitchFamily="2" charset="-78"/>
                        </a:rPr>
                        <a:t>سال توقف</a:t>
                      </a:r>
                      <a:r>
                        <a:rPr lang="fa-IR" sz="1800" b="1" u="none" strike="noStrike" baseline="0" dirty="0" smtClean="0">
                          <a:solidFill>
                            <a:srgbClr val="7030A0"/>
                          </a:solidFill>
                          <a:effectLst/>
                          <a:cs typeface="B Titr" pitchFamily="2" charset="-78"/>
                        </a:rPr>
                        <a:t> رشد جمعیت</a:t>
                      </a:r>
                      <a:endParaRPr lang="fa-IR" sz="1800" b="1" i="0" u="none" strike="noStrike" dirty="0" smtClean="0">
                        <a:solidFill>
                          <a:srgbClr val="7030A0"/>
                        </a:solidFill>
                        <a:effectLst/>
                        <a:latin typeface="B Nazanin"/>
                        <a:cs typeface="B Titr" pitchFamily="2" charset="-78"/>
                      </a:endParaRPr>
                    </a:p>
                  </a:txBody>
                  <a:tcPr marL="9525" marR="9525" marT="9525" marB="0" anchor="b">
                    <a:solidFill>
                      <a:srgbClr val="92D050"/>
                    </a:solidFill>
                  </a:tcPr>
                </a:tc>
                <a:tc>
                  <a:txBody>
                    <a:bodyPr/>
                    <a:lstStyle/>
                    <a:p>
                      <a:pPr algn="r" rtl="1" fontAlgn="b"/>
                      <a:r>
                        <a:rPr lang="fa-IR" sz="2000" b="1" u="none" strike="noStrike" dirty="0">
                          <a:effectLst/>
                          <a:cs typeface="B Nazanin" pitchFamily="2" charset="-78"/>
                        </a:rPr>
                        <a:t>1415</a:t>
                      </a:r>
                      <a:endParaRPr lang="fa-IR" sz="2000" b="1" i="0" u="none" strike="noStrike" dirty="0">
                        <a:solidFill>
                          <a:srgbClr val="000000"/>
                        </a:solidFill>
                        <a:effectLst/>
                        <a:latin typeface="B Nazanin"/>
                        <a:cs typeface="B Nazanin" pitchFamily="2" charset="-78"/>
                      </a:endParaRPr>
                    </a:p>
                  </a:txBody>
                  <a:tcPr marL="9525" marR="9525" marT="9525" marB="0" anchor="b">
                    <a:solidFill>
                      <a:srgbClr val="92D050"/>
                    </a:solidFill>
                  </a:tcPr>
                </a:tc>
                <a:tc>
                  <a:txBody>
                    <a:bodyPr/>
                    <a:lstStyle/>
                    <a:p>
                      <a:pPr algn="r" rtl="1" fontAlgn="b"/>
                      <a:r>
                        <a:rPr lang="fa-IR" sz="2000" b="1" u="none" strike="noStrike" dirty="0" smtClean="0">
                          <a:effectLst/>
                          <a:cs typeface="B Nazanin" pitchFamily="2" charset="-78"/>
                        </a:rPr>
                        <a:t>1425</a:t>
                      </a:r>
                      <a:endParaRPr lang="fa-IR" sz="2000" b="1" i="0" u="none" strike="noStrike" dirty="0">
                        <a:solidFill>
                          <a:srgbClr val="000000"/>
                        </a:solidFill>
                        <a:effectLst/>
                        <a:latin typeface="B Nazanin"/>
                        <a:cs typeface="B Nazanin" pitchFamily="2" charset="-78"/>
                      </a:endParaRPr>
                    </a:p>
                  </a:txBody>
                  <a:tcPr marL="9525" marR="9525" marT="9525" marB="0" anchor="b">
                    <a:solidFill>
                      <a:srgbClr val="92D050"/>
                    </a:solidFill>
                  </a:tcPr>
                </a:tc>
                <a:tc>
                  <a:txBody>
                    <a:bodyPr/>
                    <a:lstStyle/>
                    <a:p>
                      <a:pPr algn="r" rtl="1" fontAlgn="b"/>
                      <a:r>
                        <a:rPr lang="fa-IR" sz="1400" b="1" u="none" strike="noStrike" dirty="0" smtClean="0">
                          <a:solidFill>
                            <a:srgbClr val="7030A0"/>
                          </a:solidFill>
                          <a:effectLst/>
                          <a:cs typeface="B Nazanin" pitchFamily="2" charset="-78"/>
                        </a:rPr>
                        <a:t>(توقف</a:t>
                      </a:r>
                      <a:r>
                        <a:rPr lang="fa-IR" sz="1400" b="1" u="none" strike="noStrike" baseline="0" dirty="0" smtClean="0">
                          <a:solidFill>
                            <a:srgbClr val="7030A0"/>
                          </a:solidFill>
                          <a:effectLst/>
                          <a:cs typeface="B Nazanin" pitchFamily="2" charset="-78"/>
                        </a:rPr>
                        <a:t> نخواهد داشت</a:t>
                      </a:r>
                      <a:r>
                        <a:rPr lang="fa-IR" sz="1400" b="1" u="none" strike="noStrike" dirty="0" smtClean="0">
                          <a:solidFill>
                            <a:srgbClr val="7030A0"/>
                          </a:solidFill>
                          <a:effectLst/>
                          <a:cs typeface="B Nazanin" pitchFamily="2" charset="-78"/>
                        </a:rPr>
                        <a:t>)</a:t>
                      </a:r>
                      <a:endParaRPr lang="fa-IR" sz="2000" b="1" i="0" u="none" strike="noStrike" dirty="0">
                        <a:solidFill>
                          <a:srgbClr val="7030A0"/>
                        </a:solidFill>
                        <a:effectLst/>
                        <a:latin typeface="B Nazanin"/>
                        <a:cs typeface="B Nazanin" pitchFamily="2" charset="-78"/>
                      </a:endParaRPr>
                    </a:p>
                  </a:txBody>
                  <a:tcPr marL="9525" marR="9525" marT="9525" marB="0" anchor="b">
                    <a:solidFill>
                      <a:srgbClr val="92D050"/>
                    </a:solidFill>
                  </a:tcPr>
                </a:tc>
              </a:tr>
              <a:tr h="372833">
                <a:tc>
                  <a:txBody>
                    <a:bodyPr/>
                    <a:lstStyle/>
                    <a:p>
                      <a:pPr algn="r" rtl="1" fontAlgn="b"/>
                      <a:r>
                        <a:rPr lang="fa-IR" sz="1800" b="1" u="none" strike="noStrike" dirty="0" smtClean="0">
                          <a:solidFill>
                            <a:srgbClr val="C00000"/>
                          </a:solidFill>
                          <a:effectLst/>
                          <a:cs typeface="B Titr" pitchFamily="2" charset="-78"/>
                        </a:rPr>
                        <a:t>جمعيت </a:t>
                      </a:r>
                      <a:r>
                        <a:rPr lang="fa-IR" sz="1800" b="1" u="none" strike="noStrike" dirty="0">
                          <a:solidFill>
                            <a:srgbClr val="C00000"/>
                          </a:solidFill>
                          <a:effectLst/>
                          <a:cs typeface="B Titr" pitchFamily="2" charset="-78"/>
                        </a:rPr>
                        <a:t>(ميليون نفر)</a:t>
                      </a:r>
                      <a:endParaRPr lang="fa-IR" sz="1800" b="1" i="0" u="none" strike="noStrike" dirty="0">
                        <a:solidFill>
                          <a:srgbClr val="C00000"/>
                        </a:solidFill>
                        <a:effectLst/>
                        <a:latin typeface="B Nazanin"/>
                        <a:cs typeface="B Titr" pitchFamily="2" charset="-78"/>
                      </a:endParaRPr>
                    </a:p>
                  </a:txBody>
                  <a:tcPr marL="9525" marR="9525" marT="9525" marB="0" anchor="b">
                    <a:solidFill>
                      <a:schemeClr val="accent1">
                        <a:lumMod val="40000"/>
                        <a:lumOff val="60000"/>
                      </a:schemeClr>
                    </a:solidFill>
                  </a:tcPr>
                </a:tc>
                <a:tc>
                  <a:txBody>
                    <a:bodyPr/>
                    <a:lstStyle/>
                    <a:p>
                      <a:pPr algn="r" rtl="1" fontAlgn="b"/>
                      <a:r>
                        <a:rPr lang="fa-IR" sz="2000" b="1" u="none" strike="noStrike" dirty="0" smtClean="0">
                          <a:solidFill>
                            <a:srgbClr val="C00000"/>
                          </a:solidFill>
                          <a:effectLst/>
                          <a:cs typeface="B Titr" pitchFamily="2" charset="-78"/>
                        </a:rPr>
                        <a:t>84.5</a:t>
                      </a:r>
                      <a:endParaRPr lang="fa-IR" sz="2000" b="1" i="0" u="none" strike="noStrike" dirty="0">
                        <a:solidFill>
                          <a:srgbClr val="C00000"/>
                        </a:solidFill>
                        <a:effectLst/>
                        <a:latin typeface="B Nazanin"/>
                        <a:cs typeface="B Titr" pitchFamily="2" charset="-78"/>
                      </a:endParaRPr>
                    </a:p>
                  </a:txBody>
                  <a:tcPr marL="9525" marR="9525" marT="9525" marB="0" anchor="b">
                    <a:solidFill>
                      <a:schemeClr val="accent1">
                        <a:lumMod val="40000"/>
                        <a:lumOff val="60000"/>
                      </a:schemeClr>
                    </a:solidFill>
                  </a:tcPr>
                </a:tc>
                <a:tc>
                  <a:txBody>
                    <a:bodyPr/>
                    <a:lstStyle/>
                    <a:p>
                      <a:pPr algn="r" rtl="1" fontAlgn="b"/>
                      <a:r>
                        <a:rPr lang="fa-IR" sz="2000" b="1" u="none" strike="noStrike" dirty="0" smtClean="0">
                          <a:solidFill>
                            <a:srgbClr val="C00000"/>
                          </a:solidFill>
                          <a:effectLst/>
                          <a:cs typeface="B Titr" pitchFamily="2" charset="-78"/>
                        </a:rPr>
                        <a:t>90.0</a:t>
                      </a:r>
                      <a:endParaRPr lang="fa-IR" sz="2000" b="1" i="0" u="none" strike="noStrike" dirty="0">
                        <a:solidFill>
                          <a:srgbClr val="C00000"/>
                        </a:solidFill>
                        <a:effectLst/>
                        <a:latin typeface="B Nazanin"/>
                        <a:cs typeface="B Titr" pitchFamily="2" charset="-78"/>
                      </a:endParaRPr>
                    </a:p>
                  </a:txBody>
                  <a:tcPr marL="9525" marR="9525" marT="9525" marB="0" anchor="b">
                    <a:solidFill>
                      <a:schemeClr val="accent1">
                        <a:lumMod val="40000"/>
                        <a:lumOff val="60000"/>
                      </a:schemeClr>
                    </a:solidFill>
                  </a:tcPr>
                </a:tc>
                <a:tc>
                  <a:txBody>
                    <a:bodyPr/>
                    <a:lstStyle/>
                    <a:p>
                      <a:pPr algn="r" rtl="1" fontAlgn="b"/>
                      <a:r>
                        <a:rPr lang="fa-IR" sz="2000" b="1" u="none" strike="noStrike" dirty="0">
                          <a:solidFill>
                            <a:srgbClr val="00642D"/>
                          </a:solidFill>
                          <a:effectLst/>
                          <a:cs typeface="B Titr" pitchFamily="2" charset="-78"/>
                        </a:rPr>
                        <a:t>98.5</a:t>
                      </a:r>
                      <a:endParaRPr lang="fa-IR" sz="2000" b="1" i="0" u="none" strike="noStrike" dirty="0">
                        <a:solidFill>
                          <a:srgbClr val="00642D"/>
                        </a:solidFill>
                        <a:effectLst/>
                        <a:latin typeface="B Nazanin"/>
                        <a:cs typeface="B Titr" pitchFamily="2" charset="-78"/>
                      </a:endParaRPr>
                    </a:p>
                  </a:txBody>
                  <a:tcPr marL="9525" marR="9525" marT="9525" marB="0" anchor="b">
                    <a:solidFill>
                      <a:schemeClr val="accent1">
                        <a:lumMod val="40000"/>
                        <a:lumOff val="60000"/>
                      </a:schemeClr>
                    </a:solidFill>
                  </a:tcPr>
                </a:tc>
              </a:tr>
              <a:tr h="211273">
                <a:tc gridSpan="4">
                  <a:txBody>
                    <a:bodyPr/>
                    <a:lstStyle/>
                    <a:p>
                      <a:pPr algn="r" rtl="1" fontAlgn="b"/>
                      <a:r>
                        <a:rPr lang="fa-IR" sz="2000" b="1" u="none" strike="noStrike" dirty="0">
                          <a:effectLst/>
                          <a:cs typeface="B Nazanin" pitchFamily="2" charset="-78"/>
                        </a:rPr>
                        <a:t> </a:t>
                      </a:r>
                      <a:endParaRPr lang="fa-IR" sz="600" b="1" i="0" u="none" strike="noStrike" dirty="0">
                        <a:solidFill>
                          <a:srgbClr val="000000"/>
                        </a:solidFill>
                        <a:effectLst/>
                        <a:latin typeface="B Nazanin"/>
                        <a:cs typeface="B Nazanin" pitchFamily="2" charset="-78"/>
                      </a:endParaRPr>
                    </a:p>
                  </a:txBody>
                  <a:tcPr marL="9525" marR="9525" marT="9525" marB="0" anchor="b"/>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372833">
                <a:tc>
                  <a:txBody>
                    <a:bodyPr/>
                    <a:lstStyle/>
                    <a:p>
                      <a:pPr algn="r" rtl="1" fontAlgn="b"/>
                      <a:r>
                        <a:rPr lang="fa-IR" sz="1800" b="1" u="none" strike="noStrike" dirty="0">
                          <a:effectLst/>
                          <a:cs typeface="B Nazanin" pitchFamily="2" charset="-78"/>
                        </a:rPr>
                        <a:t>جمعيت زير 15 سال (ميليون نفر)</a:t>
                      </a:r>
                      <a:endParaRPr lang="fa-IR" sz="18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smtClean="0">
                          <a:effectLst/>
                          <a:cs typeface="B Nazanin" pitchFamily="2" charset="-78"/>
                        </a:rPr>
                        <a:t>11.4</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smtClean="0">
                          <a:effectLst/>
                          <a:cs typeface="B Nazanin" pitchFamily="2" charset="-78"/>
                        </a:rPr>
                        <a:t>15.3</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a:effectLst/>
                          <a:cs typeface="B Nazanin" pitchFamily="2" charset="-78"/>
                        </a:rPr>
                        <a:t>20.7</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r>
              <a:tr h="372833">
                <a:tc>
                  <a:txBody>
                    <a:bodyPr/>
                    <a:lstStyle/>
                    <a:p>
                      <a:pPr algn="ctr" rtl="1" fontAlgn="b"/>
                      <a:r>
                        <a:rPr lang="fa-IR" sz="1800" b="1" u="none" strike="noStrike">
                          <a:effectLst/>
                          <a:cs typeface="B Nazanin" pitchFamily="2" charset="-78"/>
                        </a:rPr>
                        <a:t>درصد</a:t>
                      </a:r>
                      <a:endParaRPr lang="fa-IR" sz="1800" b="1" i="0" u="none" strike="noStrike">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smtClean="0">
                          <a:effectLst/>
                          <a:cs typeface="B Nazanin" pitchFamily="2" charset="-78"/>
                        </a:rPr>
                        <a:t>13.5</a:t>
                      </a:r>
                      <a:endParaRPr lang="fa-IR" sz="2000" b="1" i="0" u="none" strike="noStrike" dirty="0">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smtClean="0">
                          <a:effectLst/>
                          <a:cs typeface="B Nazanin" pitchFamily="2" charset="-78"/>
                        </a:rPr>
                        <a:t>17</a:t>
                      </a:r>
                      <a:endParaRPr lang="fa-IR" sz="2000" b="1" i="0" u="none" strike="noStrike" dirty="0">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a:effectLst/>
                          <a:cs typeface="B Nazanin" pitchFamily="2" charset="-78"/>
                        </a:rPr>
                        <a:t>21</a:t>
                      </a:r>
                      <a:endParaRPr lang="fa-IR" sz="2000" b="1" i="0" u="none" strike="noStrike" dirty="0">
                        <a:solidFill>
                          <a:srgbClr val="000000"/>
                        </a:solidFill>
                        <a:effectLst/>
                        <a:latin typeface="B Nazanin"/>
                        <a:cs typeface="B Nazanin" pitchFamily="2" charset="-78"/>
                      </a:endParaRPr>
                    </a:p>
                  </a:txBody>
                  <a:tcPr marL="9525" marR="9525" marT="9525" marB="0" anchor="b"/>
                </a:tc>
              </a:tr>
              <a:tr h="372833">
                <a:tc>
                  <a:txBody>
                    <a:bodyPr/>
                    <a:lstStyle/>
                    <a:p>
                      <a:pPr algn="r" rtl="1" fontAlgn="b"/>
                      <a:r>
                        <a:rPr lang="fa-IR" sz="1800" b="1" u="none" strike="noStrike">
                          <a:effectLst/>
                          <a:cs typeface="B Nazanin" pitchFamily="2" charset="-78"/>
                        </a:rPr>
                        <a:t>جمعيت 15 تا 64 ساله (ميليون نفر)</a:t>
                      </a:r>
                      <a:endParaRPr lang="fa-IR" sz="1800" b="1" i="0" u="none" strike="noStrike">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smtClean="0">
                          <a:effectLst/>
                          <a:cs typeface="B Nazanin" pitchFamily="2" charset="-78"/>
                        </a:rPr>
                        <a:t>63.4</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smtClean="0">
                          <a:effectLst/>
                          <a:cs typeface="B Nazanin" pitchFamily="2" charset="-78"/>
                        </a:rPr>
                        <a:t>60.8</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a:effectLst/>
                          <a:cs typeface="B Nazanin" pitchFamily="2" charset="-78"/>
                        </a:rPr>
                        <a:t>60.6</a:t>
                      </a:r>
                      <a:endParaRPr lang="fa-IR" sz="2000" b="1" i="0" u="none" strike="noStrike">
                        <a:solidFill>
                          <a:srgbClr val="000000"/>
                        </a:solidFill>
                        <a:effectLst/>
                        <a:latin typeface="B Nazanin"/>
                        <a:cs typeface="B Nazanin" pitchFamily="2" charset="-78"/>
                      </a:endParaRPr>
                    </a:p>
                  </a:txBody>
                  <a:tcPr marL="9525" marR="9525" marT="9525" marB="0" anchor="b">
                    <a:solidFill>
                      <a:schemeClr val="bg2">
                        <a:lumMod val="90000"/>
                      </a:schemeClr>
                    </a:solidFill>
                  </a:tcPr>
                </a:tc>
              </a:tr>
              <a:tr h="372833">
                <a:tc>
                  <a:txBody>
                    <a:bodyPr/>
                    <a:lstStyle/>
                    <a:p>
                      <a:pPr algn="ctr" rtl="1" fontAlgn="b"/>
                      <a:r>
                        <a:rPr lang="fa-IR" sz="1800" b="1" u="none" strike="noStrike">
                          <a:effectLst/>
                          <a:cs typeface="B Nazanin" pitchFamily="2" charset="-78"/>
                        </a:rPr>
                        <a:t>درصد</a:t>
                      </a:r>
                      <a:endParaRPr lang="fa-IR" sz="1800" b="1" i="0" u="none" strike="noStrike">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smtClean="0">
                          <a:effectLst/>
                          <a:cs typeface="B Nazanin" pitchFamily="2" charset="-78"/>
                        </a:rPr>
                        <a:t>75</a:t>
                      </a:r>
                      <a:endParaRPr lang="fa-IR" sz="2000" b="1" i="0" u="none" strike="noStrike" dirty="0">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smtClean="0">
                          <a:effectLst/>
                          <a:cs typeface="B Nazanin" pitchFamily="2" charset="-78"/>
                        </a:rPr>
                        <a:t>67.5</a:t>
                      </a:r>
                      <a:endParaRPr lang="fa-IR" sz="2000" b="1" i="0" u="none" strike="noStrike" dirty="0">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a:effectLst/>
                          <a:cs typeface="B Nazanin" pitchFamily="2" charset="-78"/>
                        </a:rPr>
                        <a:t>61.5</a:t>
                      </a:r>
                      <a:endParaRPr lang="fa-IR" sz="2000" b="1" i="0" u="none" strike="noStrike">
                        <a:solidFill>
                          <a:srgbClr val="000000"/>
                        </a:solidFill>
                        <a:effectLst/>
                        <a:latin typeface="B Nazanin"/>
                        <a:cs typeface="B Nazanin" pitchFamily="2" charset="-78"/>
                      </a:endParaRPr>
                    </a:p>
                  </a:txBody>
                  <a:tcPr marL="9525" marR="9525" marT="9525" marB="0" anchor="b"/>
                </a:tc>
              </a:tr>
              <a:tr h="372833">
                <a:tc>
                  <a:txBody>
                    <a:bodyPr/>
                    <a:lstStyle/>
                    <a:p>
                      <a:pPr algn="r" rtl="1" fontAlgn="b"/>
                      <a:r>
                        <a:rPr lang="fa-IR" sz="1800" b="1" u="none" strike="noStrike">
                          <a:effectLst/>
                          <a:cs typeface="B Nazanin" pitchFamily="2" charset="-78"/>
                        </a:rPr>
                        <a:t>جمعيت 65 ساله و بيشتر (ميليون نفر)</a:t>
                      </a:r>
                      <a:endParaRPr lang="fa-IR" sz="1800" b="1" i="0" u="none" strike="noStrike">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smtClean="0">
                          <a:effectLst/>
                          <a:cs typeface="B Nazanin" pitchFamily="2" charset="-78"/>
                        </a:rPr>
                        <a:t>9.7</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dirty="0" smtClean="0">
                          <a:effectLst/>
                          <a:cs typeface="B Nazanin" pitchFamily="2" charset="-78"/>
                        </a:rPr>
                        <a:t>14.0</a:t>
                      </a:r>
                      <a:endParaRPr lang="fa-IR" sz="2000" b="1" i="0" u="none" strike="noStrike" dirty="0">
                        <a:solidFill>
                          <a:srgbClr val="000000"/>
                        </a:solidFill>
                        <a:effectLst/>
                        <a:latin typeface="B Nazanin"/>
                        <a:cs typeface="B Nazanin" pitchFamily="2" charset="-78"/>
                      </a:endParaRPr>
                    </a:p>
                  </a:txBody>
                  <a:tcPr marL="9525" marR="9525" marT="9525" marB="0" anchor="b">
                    <a:solidFill>
                      <a:schemeClr val="bg2">
                        <a:lumMod val="90000"/>
                      </a:schemeClr>
                    </a:solidFill>
                  </a:tcPr>
                </a:tc>
                <a:tc>
                  <a:txBody>
                    <a:bodyPr/>
                    <a:lstStyle/>
                    <a:p>
                      <a:pPr algn="r" rtl="1" fontAlgn="b"/>
                      <a:r>
                        <a:rPr lang="fa-IR" sz="2000" b="1" u="none" strike="noStrike">
                          <a:effectLst/>
                          <a:cs typeface="B Nazanin" pitchFamily="2" charset="-78"/>
                        </a:rPr>
                        <a:t>17.2</a:t>
                      </a:r>
                      <a:endParaRPr lang="fa-IR" sz="2000" b="1" i="0" u="none" strike="noStrike">
                        <a:solidFill>
                          <a:srgbClr val="000000"/>
                        </a:solidFill>
                        <a:effectLst/>
                        <a:latin typeface="B Nazanin"/>
                        <a:cs typeface="B Nazanin" pitchFamily="2" charset="-78"/>
                      </a:endParaRPr>
                    </a:p>
                  </a:txBody>
                  <a:tcPr marL="9525" marR="9525" marT="9525" marB="0" anchor="b">
                    <a:solidFill>
                      <a:schemeClr val="bg2">
                        <a:lumMod val="90000"/>
                      </a:schemeClr>
                    </a:solidFill>
                  </a:tcPr>
                </a:tc>
              </a:tr>
              <a:tr h="372833">
                <a:tc>
                  <a:txBody>
                    <a:bodyPr/>
                    <a:lstStyle/>
                    <a:p>
                      <a:pPr algn="ctr" rtl="1" fontAlgn="b"/>
                      <a:r>
                        <a:rPr lang="fa-IR" sz="1800" b="1" u="none" strike="noStrike">
                          <a:effectLst/>
                          <a:cs typeface="B Nazanin" pitchFamily="2" charset="-78"/>
                        </a:rPr>
                        <a:t>درصد</a:t>
                      </a:r>
                      <a:endParaRPr lang="fa-IR" sz="1800" b="1" i="0" u="none" strike="noStrike">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smtClean="0">
                          <a:effectLst/>
                          <a:cs typeface="B Nazanin" pitchFamily="2" charset="-78"/>
                        </a:rPr>
                        <a:t>11.5</a:t>
                      </a:r>
                      <a:endParaRPr lang="fa-IR" sz="2000" b="1" i="0" u="none" strike="noStrike" dirty="0">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smtClean="0">
                          <a:effectLst/>
                          <a:cs typeface="B Nazanin" pitchFamily="2" charset="-78"/>
                        </a:rPr>
                        <a:t>15.5</a:t>
                      </a:r>
                      <a:endParaRPr lang="fa-IR" sz="2000" b="1" i="0" u="none" strike="noStrike" dirty="0">
                        <a:solidFill>
                          <a:srgbClr val="000000"/>
                        </a:solidFill>
                        <a:effectLst/>
                        <a:latin typeface="B Nazanin"/>
                        <a:cs typeface="B Nazanin" pitchFamily="2" charset="-78"/>
                      </a:endParaRPr>
                    </a:p>
                  </a:txBody>
                  <a:tcPr marL="9525" marR="9525" marT="9525" marB="0" anchor="b"/>
                </a:tc>
                <a:tc>
                  <a:txBody>
                    <a:bodyPr/>
                    <a:lstStyle/>
                    <a:p>
                      <a:pPr algn="r" rtl="1" fontAlgn="b"/>
                      <a:r>
                        <a:rPr lang="fa-IR" sz="2000" b="1" u="none" strike="noStrike" dirty="0">
                          <a:effectLst/>
                          <a:cs typeface="B Nazanin" pitchFamily="2" charset="-78"/>
                        </a:rPr>
                        <a:t>17.5</a:t>
                      </a:r>
                      <a:endParaRPr lang="fa-IR" sz="2000" b="1" i="0" u="none" strike="noStrike" dirty="0">
                        <a:solidFill>
                          <a:srgbClr val="000000"/>
                        </a:solidFill>
                        <a:effectLst/>
                        <a:latin typeface="B Nazanin"/>
                        <a:cs typeface="B Nazanin" pitchFamily="2" charset="-78"/>
                      </a:endParaRPr>
                    </a:p>
                  </a:txBody>
                  <a:tcPr marL="9525" marR="9525" marT="9525" marB="0" anchor="b"/>
                </a:tc>
              </a:tr>
              <a:tr h="372833">
                <a:tc>
                  <a:txBody>
                    <a:bodyPr/>
                    <a:lstStyle/>
                    <a:p>
                      <a:pPr algn="r" rtl="1" fontAlgn="b"/>
                      <a:r>
                        <a:rPr lang="fa-IR" sz="1800" b="1" i="0" u="none" strike="noStrike" dirty="0" smtClean="0">
                          <a:solidFill>
                            <a:srgbClr val="008E40"/>
                          </a:solidFill>
                          <a:effectLst/>
                          <a:latin typeface="B Nazanin"/>
                          <a:cs typeface="B Nazanin" pitchFamily="2" charset="-78"/>
                        </a:rPr>
                        <a:t>نرخ ولادت (در هزار)</a:t>
                      </a:r>
                      <a:endParaRPr lang="fa-IR" sz="1800" b="1" i="0" u="none" strike="noStrike" dirty="0">
                        <a:solidFill>
                          <a:srgbClr val="008E40"/>
                        </a:solidFill>
                        <a:effectLst/>
                        <a:latin typeface="B Nazanin"/>
                        <a:cs typeface="B Nazanin" pitchFamily="2" charset="-78"/>
                      </a:endParaRPr>
                    </a:p>
                  </a:txBody>
                  <a:tcPr marL="9525" marR="9525" marT="9525" marB="0" anchor="b">
                    <a:solidFill>
                      <a:schemeClr val="accent2">
                        <a:lumMod val="20000"/>
                        <a:lumOff val="80000"/>
                      </a:schemeClr>
                    </a:solidFill>
                  </a:tcPr>
                </a:tc>
                <a:tc>
                  <a:txBody>
                    <a:bodyPr/>
                    <a:lstStyle/>
                    <a:p>
                      <a:pPr algn="r" rtl="1" fontAlgn="b"/>
                      <a:r>
                        <a:rPr lang="fa-IR" sz="2000" b="1" i="0" u="none" strike="noStrike" dirty="0" smtClean="0">
                          <a:solidFill>
                            <a:srgbClr val="00B050"/>
                          </a:solidFill>
                          <a:effectLst/>
                          <a:latin typeface="B Nazanin"/>
                          <a:cs typeface="B Nazanin" pitchFamily="2" charset="-78"/>
                        </a:rPr>
                        <a:t>8.8</a:t>
                      </a:r>
                      <a:endParaRPr lang="fa-IR" sz="2000" b="1" i="0" u="none" strike="noStrike" dirty="0">
                        <a:solidFill>
                          <a:srgbClr val="00B050"/>
                        </a:solidFill>
                        <a:effectLst/>
                        <a:latin typeface="B Nazanin"/>
                        <a:cs typeface="B Nazanin" pitchFamily="2" charset="-78"/>
                      </a:endParaRPr>
                    </a:p>
                  </a:txBody>
                  <a:tcPr marL="9525" marR="9525" marT="9525" marB="0" anchor="b">
                    <a:solidFill>
                      <a:schemeClr val="accent2">
                        <a:lumMod val="20000"/>
                        <a:lumOff val="80000"/>
                      </a:schemeClr>
                    </a:solidFill>
                  </a:tcPr>
                </a:tc>
                <a:tc>
                  <a:txBody>
                    <a:bodyPr/>
                    <a:lstStyle/>
                    <a:p>
                      <a:pPr algn="r" rtl="1" fontAlgn="b"/>
                      <a:r>
                        <a:rPr lang="fa-IR" sz="2000" b="1" i="0" u="none" strike="noStrike" dirty="0" smtClean="0">
                          <a:solidFill>
                            <a:srgbClr val="00B050"/>
                          </a:solidFill>
                          <a:effectLst/>
                          <a:latin typeface="B Nazanin"/>
                          <a:cs typeface="B Nazanin" pitchFamily="2" charset="-78"/>
                        </a:rPr>
                        <a:t>10.5</a:t>
                      </a:r>
                      <a:endParaRPr lang="fa-IR" sz="2000" b="1" i="0" u="none" strike="noStrike" dirty="0">
                        <a:solidFill>
                          <a:srgbClr val="00B050"/>
                        </a:solidFill>
                        <a:effectLst/>
                        <a:latin typeface="B Nazanin"/>
                        <a:cs typeface="B Nazanin" pitchFamily="2" charset="-78"/>
                      </a:endParaRPr>
                    </a:p>
                  </a:txBody>
                  <a:tcPr marL="9525" marR="9525" marT="9525" marB="0" anchor="b">
                    <a:solidFill>
                      <a:schemeClr val="accent2">
                        <a:lumMod val="20000"/>
                        <a:lumOff val="80000"/>
                      </a:schemeClr>
                    </a:solidFill>
                  </a:tcPr>
                </a:tc>
                <a:tc>
                  <a:txBody>
                    <a:bodyPr/>
                    <a:lstStyle/>
                    <a:p>
                      <a:pPr algn="r" rtl="1" fontAlgn="b"/>
                      <a:r>
                        <a:rPr lang="fa-IR" sz="2000" b="1" i="0" u="none" strike="noStrike" dirty="0" smtClean="0">
                          <a:solidFill>
                            <a:srgbClr val="00B050"/>
                          </a:solidFill>
                          <a:effectLst/>
                          <a:latin typeface="B Nazanin"/>
                          <a:cs typeface="B Nazanin" pitchFamily="2" charset="-78"/>
                        </a:rPr>
                        <a:t>14.3</a:t>
                      </a:r>
                      <a:endParaRPr lang="fa-IR" sz="2000" b="1" i="0" u="none" strike="noStrike" dirty="0">
                        <a:solidFill>
                          <a:srgbClr val="00B050"/>
                        </a:solidFill>
                        <a:effectLst/>
                        <a:latin typeface="B Nazanin"/>
                        <a:cs typeface="B Nazanin" pitchFamily="2" charset="-78"/>
                      </a:endParaRPr>
                    </a:p>
                  </a:txBody>
                  <a:tcPr marL="9525" marR="9525" marT="9525" marB="0" anchor="b">
                    <a:solidFill>
                      <a:schemeClr val="accent2">
                        <a:lumMod val="20000"/>
                        <a:lumOff val="80000"/>
                      </a:schemeClr>
                    </a:solidFill>
                  </a:tcPr>
                </a:tc>
              </a:tr>
              <a:tr h="372833">
                <a:tc>
                  <a:txBody>
                    <a:bodyPr/>
                    <a:lstStyle/>
                    <a:p>
                      <a:pPr algn="r" rtl="1" fontAlgn="b"/>
                      <a:r>
                        <a:rPr lang="fa-IR" sz="1800" b="1" i="0" u="none" strike="noStrike" dirty="0" smtClean="0">
                          <a:solidFill>
                            <a:srgbClr val="008E40"/>
                          </a:solidFill>
                          <a:effectLst/>
                          <a:latin typeface="B Nazanin"/>
                          <a:cs typeface="B Nazanin" pitchFamily="2" charset="-78"/>
                        </a:rPr>
                        <a:t>نرخ فوت (در هزار)</a:t>
                      </a:r>
                      <a:endParaRPr lang="fa-IR" sz="1800" b="1" i="0" u="none" strike="noStrike" dirty="0">
                        <a:solidFill>
                          <a:srgbClr val="008E40"/>
                        </a:solidFill>
                        <a:effectLst/>
                        <a:latin typeface="B Nazanin"/>
                        <a:cs typeface="B Nazanin" pitchFamily="2" charset="-78"/>
                      </a:endParaRPr>
                    </a:p>
                  </a:txBody>
                  <a:tcPr marL="9525" marR="9525" marT="9525" marB="0" anchor="b">
                    <a:solidFill>
                      <a:schemeClr val="accent2">
                        <a:lumMod val="20000"/>
                        <a:lumOff val="80000"/>
                      </a:schemeClr>
                    </a:solidFill>
                  </a:tcPr>
                </a:tc>
                <a:tc>
                  <a:txBody>
                    <a:bodyPr/>
                    <a:lstStyle/>
                    <a:p>
                      <a:pPr algn="r" rtl="1" fontAlgn="b"/>
                      <a:r>
                        <a:rPr lang="fa-IR" sz="2000" b="1" i="0" u="none" strike="noStrike" dirty="0" smtClean="0">
                          <a:solidFill>
                            <a:srgbClr val="00B050"/>
                          </a:solidFill>
                          <a:effectLst/>
                          <a:latin typeface="B Nazanin"/>
                          <a:cs typeface="B Nazanin" pitchFamily="2" charset="-78"/>
                        </a:rPr>
                        <a:t>9.1</a:t>
                      </a:r>
                      <a:endParaRPr lang="fa-IR" sz="2000" b="1" i="0" u="none" strike="noStrike" dirty="0">
                        <a:solidFill>
                          <a:srgbClr val="00B050"/>
                        </a:solidFill>
                        <a:effectLst/>
                        <a:latin typeface="B Nazanin"/>
                        <a:cs typeface="B Nazanin" pitchFamily="2" charset="-78"/>
                      </a:endParaRPr>
                    </a:p>
                  </a:txBody>
                  <a:tcPr marL="9525" marR="9525" marT="9525" marB="0" anchor="b">
                    <a:solidFill>
                      <a:schemeClr val="accent2">
                        <a:lumMod val="20000"/>
                        <a:lumOff val="80000"/>
                      </a:schemeClr>
                    </a:solidFill>
                  </a:tcPr>
                </a:tc>
                <a:tc>
                  <a:txBody>
                    <a:bodyPr/>
                    <a:lstStyle/>
                    <a:p>
                      <a:pPr algn="r" rtl="1" fontAlgn="b"/>
                      <a:r>
                        <a:rPr lang="fa-IR" sz="2000" b="1" i="0" u="none" strike="noStrike" dirty="0" smtClean="0">
                          <a:solidFill>
                            <a:srgbClr val="00B050"/>
                          </a:solidFill>
                          <a:effectLst/>
                          <a:latin typeface="B Nazanin"/>
                          <a:cs typeface="B Nazanin" pitchFamily="2" charset="-78"/>
                        </a:rPr>
                        <a:t>10.9</a:t>
                      </a:r>
                      <a:endParaRPr lang="fa-IR" sz="2000" b="1" i="0" u="none" strike="noStrike" dirty="0">
                        <a:solidFill>
                          <a:srgbClr val="00B050"/>
                        </a:solidFill>
                        <a:effectLst/>
                        <a:latin typeface="B Nazanin"/>
                        <a:cs typeface="B Nazanin" pitchFamily="2" charset="-78"/>
                      </a:endParaRPr>
                    </a:p>
                  </a:txBody>
                  <a:tcPr marL="9525" marR="9525" marT="9525" marB="0" anchor="b">
                    <a:solidFill>
                      <a:schemeClr val="accent2">
                        <a:lumMod val="20000"/>
                        <a:lumOff val="80000"/>
                      </a:schemeClr>
                    </a:solidFill>
                  </a:tcPr>
                </a:tc>
                <a:tc>
                  <a:txBody>
                    <a:bodyPr/>
                    <a:lstStyle/>
                    <a:p>
                      <a:pPr algn="r" rtl="1" fontAlgn="b"/>
                      <a:r>
                        <a:rPr lang="fa-IR" sz="2000" b="1" i="0" u="none" strike="noStrike" dirty="0" smtClean="0">
                          <a:solidFill>
                            <a:srgbClr val="00B050"/>
                          </a:solidFill>
                          <a:effectLst/>
                          <a:latin typeface="B Nazanin"/>
                          <a:cs typeface="B Nazanin" pitchFamily="2" charset="-78"/>
                        </a:rPr>
                        <a:t>11.2</a:t>
                      </a:r>
                      <a:endParaRPr lang="fa-IR" sz="2000" b="1" i="0" u="none" strike="noStrike" dirty="0">
                        <a:solidFill>
                          <a:srgbClr val="00B050"/>
                        </a:solidFill>
                        <a:effectLst/>
                        <a:latin typeface="B Nazanin"/>
                        <a:cs typeface="B Nazanin" pitchFamily="2" charset="-78"/>
                      </a:endParaRPr>
                    </a:p>
                  </a:txBody>
                  <a:tcPr marL="9525" marR="9525" marT="9525" marB="0" anchor="b">
                    <a:solidFill>
                      <a:schemeClr val="accent2">
                        <a:lumMod val="20000"/>
                        <a:lumOff val="80000"/>
                      </a:schemeClr>
                    </a:solidFill>
                  </a:tcPr>
                </a:tc>
              </a:tr>
            </a:tbl>
          </a:graphicData>
        </a:graphic>
      </p:graphicFrame>
      <p:sp>
        <p:nvSpPr>
          <p:cNvPr id="5" name="TextBox 4"/>
          <p:cNvSpPr txBox="1"/>
          <p:nvPr/>
        </p:nvSpPr>
        <p:spPr>
          <a:xfrm>
            <a:off x="3347864" y="6453336"/>
            <a:ext cx="5616624" cy="338554"/>
          </a:xfrm>
          <a:prstGeom prst="rect">
            <a:avLst/>
          </a:prstGeom>
          <a:noFill/>
        </p:spPr>
        <p:txBody>
          <a:bodyPr wrap="square" rtlCol="1">
            <a:spAutoFit/>
          </a:bodyPr>
          <a:lstStyle/>
          <a:p>
            <a:r>
              <a:rPr lang="fa-IR" sz="1600" dirty="0" smtClean="0">
                <a:cs typeface="B Nazanin" pitchFamily="2" charset="-78"/>
              </a:rPr>
              <a:t>منبع: پيش‌بيني‌هاي فني انجام شده در دفتر آمار و اطلاعات جمعيتي و مهاجرت</a:t>
            </a:r>
            <a:endParaRPr lang="fa-IR" sz="1600" dirty="0">
              <a:cs typeface="B Nazanin" pitchFamily="2" charset="-78"/>
            </a:endParaRPr>
          </a:p>
        </p:txBody>
      </p:sp>
    </p:spTree>
    <p:extLst>
      <p:ext uri="{BB962C8B-B14F-4D97-AF65-F5344CB8AC3E}">
        <p14:creationId xmlns:p14="http://schemas.microsoft.com/office/powerpoint/2010/main" xmlns="" val="2756355555"/>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6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ustom 1">
      <a:majorFont>
        <a:latin typeface="Times New Roman"/>
        <a:ea typeface=""/>
        <a:cs typeface="B Nazanin"/>
      </a:majorFont>
      <a:minorFont>
        <a:latin typeface="Times New Roman"/>
        <a:ea typeface=""/>
        <a:cs typeface="B Nazani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2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3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4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5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Perspective</Template>
  <TotalTime>10439</TotalTime>
  <Words>3544</Words>
  <Application>Microsoft Office PowerPoint</Application>
  <PresentationFormat>On-screen Show (4:3)</PresentationFormat>
  <Paragraphs>1641</Paragraphs>
  <Slides>49</Slides>
  <Notes>13</Notes>
  <HiddenSlides>0</HiddenSlides>
  <MMClips>2</MMClips>
  <ScaleCrop>false</ScaleCrop>
  <HeadingPairs>
    <vt:vector size="6" baseType="variant">
      <vt:variant>
        <vt:lpstr>Theme</vt:lpstr>
      </vt:variant>
      <vt:variant>
        <vt:i4>10</vt:i4>
      </vt:variant>
      <vt:variant>
        <vt:lpstr>Links</vt:lpstr>
      </vt:variant>
      <vt:variant>
        <vt:i4>2</vt:i4>
      </vt:variant>
      <vt:variant>
        <vt:lpstr>Slide Titles</vt:lpstr>
      </vt:variant>
      <vt:variant>
        <vt:i4>49</vt:i4>
      </vt:variant>
    </vt:vector>
  </HeadingPairs>
  <TitlesOfParts>
    <vt:vector size="61" baseType="lpstr">
      <vt:lpstr>1_Concourse</vt:lpstr>
      <vt:lpstr>1_Flow</vt:lpstr>
      <vt:lpstr>Flow</vt:lpstr>
      <vt:lpstr>Concourse</vt:lpstr>
      <vt:lpstr>2_Concourse</vt:lpstr>
      <vt:lpstr>3_Concourse</vt:lpstr>
      <vt:lpstr>4_Concourse</vt:lpstr>
      <vt:lpstr>5_Concourse</vt:lpstr>
      <vt:lpstr>Office Theme</vt:lpstr>
      <vt:lpstr>6_Concourse</vt:lpstr>
      <vt:lpstr>\\filesvr\TempFile\حق شناس\جدول تغییرات باروری نهایی الف.docx!OLE_LINK1</vt:lpstr>
      <vt:lpstr>???</vt:lpstr>
      <vt:lpstr>Slide 1</vt:lpstr>
      <vt:lpstr> آينده‌پژوهي وضعيت جمعيتي كشور </vt:lpstr>
      <vt:lpstr>Slide 3</vt:lpstr>
      <vt:lpstr>جایگاه جهانی ایران از لحاظ جمعیتی</vt:lpstr>
      <vt:lpstr>ترکیب جمعیت ایران (نتايج سرشماري 1390)</vt:lpstr>
      <vt:lpstr>سهم سنین ویژه</vt:lpstr>
      <vt:lpstr>پيش بيني آینده جمعيت   براساس بررسي‌هاي داخلي و برآوردهاي سازمان ملل  آدرس سايت سازمان ملل: http://esa.un.org/unpd/ppp/Figures-Output/Population/PPP_Total-Population.htm</vt:lpstr>
      <vt:lpstr>مراحل گذار جمعيتي ايران، 1390-1290  و پیش‌بینی آینده در سه سناریو</vt:lpstr>
      <vt:lpstr>پيش‌بيني جمعيت کشور در سال 1430 در سه سناريوي محتمل</vt:lpstr>
      <vt:lpstr>Slide 10</vt:lpstr>
      <vt:lpstr>Slide 11</vt:lpstr>
      <vt:lpstr>پیش‌بینی ترکیب آینده جمعیت کشور در 30 سال آینده</vt:lpstr>
      <vt:lpstr>Slide 13</vt:lpstr>
      <vt:lpstr>Slide 14</vt:lpstr>
      <vt:lpstr>Slide 15</vt:lpstr>
      <vt:lpstr>Slide 16</vt:lpstr>
      <vt:lpstr>Slide 17</vt:lpstr>
      <vt:lpstr>Slide 18</vt:lpstr>
      <vt:lpstr>Slide 19</vt:lpstr>
      <vt:lpstr>تحولات جمعیتی خانوارها در کشور</vt:lpstr>
      <vt:lpstr>ترکیب جمعیتی خانوارها</vt:lpstr>
      <vt:lpstr>ترکیب جمعیتی خانوارها</vt:lpstr>
      <vt:lpstr>Slide 23</vt:lpstr>
      <vt:lpstr>ميزان باروري كل در ايران  (متوسط تعداد فرزندان زنده به دنيا آورده هر مادر)</vt:lpstr>
      <vt:lpstr>Slide 25</vt:lpstr>
      <vt:lpstr>Slide 26</vt:lpstr>
      <vt:lpstr>Slide 27</vt:lpstr>
      <vt:lpstr>Slide 28</vt:lpstr>
      <vt:lpstr>تعداد جمعیت و میزان باروری کل ایران بر اساس سناریوهای مختلف سازمان ملل متحد (بالا، متوسط و پایین)،(سال2012)  </vt:lpstr>
      <vt:lpstr>Slide 30</vt:lpstr>
      <vt:lpstr>Slide 31</vt:lpstr>
      <vt:lpstr>Slide 32</vt:lpstr>
      <vt:lpstr>Slide 33</vt:lpstr>
      <vt:lpstr>Slide 34</vt:lpstr>
      <vt:lpstr>تغییرات نرخ های باروری و  بیکاری جمعیت طی سال های 90 - 1365 </vt:lpstr>
      <vt:lpstr>مقایسه نرخ بیکاری در ایران با کشورهای مختلف دنیا</vt:lpstr>
      <vt:lpstr>Slide 37</vt:lpstr>
      <vt:lpstr>Slide 38</vt:lpstr>
      <vt:lpstr>Slide 39</vt:lpstr>
      <vt:lpstr>Slide 40</vt:lpstr>
      <vt:lpstr>Slide 41</vt:lpstr>
      <vt:lpstr>Slide 42</vt:lpstr>
      <vt:lpstr>Slide 43</vt:lpstr>
      <vt:lpstr>زنانه شدن سالمندی در کشورهای مختلف جهان (نسبت جنسی 60 سال به بالا)</vt:lpstr>
      <vt:lpstr>Slide 45</vt:lpstr>
      <vt:lpstr>Slide 46</vt:lpstr>
      <vt:lpstr>Slide 47</vt:lpstr>
      <vt:lpstr>بحران پیری</vt:lpstr>
      <vt:lpstr>Slide 49</vt:lpstr>
    </vt:vector>
  </TitlesOfParts>
  <Company>High Defenition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الرحیم   آینده پژوهی جمعیت</dc:title>
  <dc:creator>HD4</dc:creator>
  <cp:lastModifiedBy>A.mahzoon</cp:lastModifiedBy>
  <cp:revision>90</cp:revision>
  <dcterms:created xsi:type="dcterms:W3CDTF">2014-05-05T23:01:13Z</dcterms:created>
  <dcterms:modified xsi:type="dcterms:W3CDTF">2014-11-18T13:13:49Z</dcterms:modified>
</cp:coreProperties>
</file>