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1.xml" ContentType="application/vnd.openxmlformats-officedocument.drawingml.chartshapes+xml"/>
  <Override PartName="/ppt/charts/chart11.xml" ContentType="application/vnd.openxmlformats-officedocument.drawingml.chart+xml"/>
  <Override PartName="/ppt/theme/themeOverride1.xml" ContentType="application/vnd.openxmlformats-officedocument.themeOverride+xml"/>
  <Override PartName="/ppt/charts/chart12.xml" ContentType="application/vnd.openxmlformats-officedocument.drawingml.chart+xml"/>
  <Override PartName="/ppt/theme/themeOverride2.xml" ContentType="application/vnd.openxmlformats-officedocument.themeOverride+xml"/>
  <Override PartName="/ppt/charts/chart13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7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8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9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20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7"/>
  </p:notesMasterIdLst>
  <p:sldIdLst>
    <p:sldId id="256" r:id="rId2"/>
    <p:sldId id="315" r:id="rId3"/>
    <p:sldId id="310" r:id="rId4"/>
    <p:sldId id="270" r:id="rId5"/>
    <p:sldId id="318" r:id="rId6"/>
    <p:sldId id="314" r:id="rId7"/>
    <p:sldId id="320" r:id="rId8"/>
    <p:sldId id="319" r:id="rId9"/>
    <p:sldId id="316" r:id="rId10"/>
    <p:sldId id="2010" r:id="rId11"/>
    <p:sldId id="313" r:id="rId12"/>
    <p:sldId id="321" r:id="rId13"/>
    <p:sldId id="322" r:id="rId14"/>
    <p:sldId id="324" r:id="rId15"/>
    <p:sldId id="325" r:id="rId16"/>
    <p:sldId id="326" r:id="rId17"/>
    <p:sldId id="327" r:id="rId18"/>
    <p:sldId id="2009" r:id="rId19"/>
    <p:sldId id="342" r:id="rId20"/>
    <p:sldId id="328" r:id="rId21"/>
    <p:sldId id="329" r:id="rId22"/>
    <p:sldId id="335" r:id="rId23"/>
    <p:sldId id="331" r:id="rId24"/>
    <p:sldId id="332" r:id="rId25"/>
    <p:sldId id="333" r:id="rId26"/>
    <p:sldId id="343" r:id="rId27"/>
    <p:sldId id="1994" r:id="rId28"/>
    <p:sldId id="336" r:id="rId29"/>
    <p:sldId id="339" r:id="rId30"/>
    <p:sldId id="2008" r:id="rId31"/>
    <p:sldId id="340" r:id="rId32"/>
    <p:sldId id="338" r:id="rId33"/>
    <p:sldId id="2011" r:id="rId34"/>
    <p:sldId id="277" r:id="rId35"/>
    <p:sldId id="341" r:id="rId36"/>
    <p:sldId id="1998" r:id="rId37"/>
    <p:sldId id="1956" r:id="rId38"/>
    <p:sldId id="1955" r:id="rId39"/>
    <p:sldId id="1957" r:id="rId40"/>
    <p:sldId id="1992" r:id="rId41"/>
    <p:sldId id="1993" r:id="rId42"/>
    <p:sldId id="1999" r:id="rId43"/>
    <p:sldId id="1995" r:id="rId44"/>
    <p:sldId id="1996" r:id="rId45"/>
    <p:sldId id="1737" r:id="rId46"/>
    <p:sldId id="1738" r:id="rId47"/>
    <p:sldId id="1739" r:id="rId48"/>
    <p:sldId id="1740" r:id="rId49"/>
    <p:sldId id="1741" r:id="rId50"/>
    <p:sldId id="2001" r:id="rId51"/>
    <p:sldId id="2002" r:id="rId52"/>
    <p:sldId id="2003" r:id="rId53"/>
    <p:sldId id="1756" r:id="rId54"/>
    <p:sldId id="1755" r:id="rId55"/>
    <p:sldId id="1757" r:id="rId56"/>
    <p:sldId id="2007" r:id="rId57"/>
    <p:sldId id="2000" r:id="rId58"/>
    <p:sldId id="1961" r:id="rId59"/>
    <p:sldId id="2004" r:id="rId60"/>
    <p:sldId id="2005" r:id="rId61"/>
    <p:sldId id="1962" r:id="rId62"/>
    <p:sldId id="1963" r:id="rId63"/>
    <p:sldId id="1967" r:id="rId64"/>
    <p:sldId id="1968" r:id="rId65"/>
    <p:sldId id="309" r:id="rId66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75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H:\jameiat%201401\&#1580;&#1605;&#1593;&#1740;&#1578;%20&#1583;&#1608;&#1585;&#1607;%20&#1607;&#1575;&#1740;%20&#1587;&#1585;&#1588;&#1605;&#1575;&#1585;&#1740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Book4" TargetMode="Externa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1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A.mahzoon\My%20Documents\Work\&#1578;&#1580;&#1586;&#1610;&#1607;%20&#1608;%20&#1578;&#1581;&#1604;&#1610;&#1604;%20&#1570;&#1605;&#1575;&#1585;&#1607;&#1575;\&#1607;&#1585;&#1605;%20&#1587;&#1606;&#1610;%201365.xls" TargetMode="External"/><Relationship Id="rId1" Type="http://schemas.openxmlformats.org/officeDocument/2006/relationships/themeOverride" Target="../theme/themeOverride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A.mahzoon\My%20Documents\Work\&#1578;&#1580;&#1586;&#1610;&#1607;%20&#1608;%20&#1578;&#1581;&#1604;&#1610;&#1604;%20&#1570;&#1605;&#1575;&#1585;&#1607;&#1575;\&#1607;&#1585;&#1605;%20&#1587;&#1606;&#1610;%201365.xls" TargetMode="External"/><Relationship Id="rId1" Type="http://schemas.openxmlformats.org/officeDocument/2006/relationships/themeOverride" Target="../theme/themeOverride2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hzoon\Documents\&#1578;&#1581;&#1604;&#1740;&#1604;&#8204;&#1607;&#1575;&#1740;%20&#1570;&#1605;&#1575;&#1585;&#1740;%20&#1608;%20&#1605;&#1589;&#1575;&#1581;&#1576;&#1607;&#8204;&#1607;&#1575;&#1740;%20&#1588;&#1582;&#1589;&#1740;\&#1607;&#1585;&#1605;%20&#1587;&#1606;&#1610;%20&#1580;&#1605;&#1593;&#1610;&#1578;%20&#1587;&#1585;&#1588;&#1605;&#1575;&#1585;&#1740;%201395%20-%20&#1578;&#1705;%20&#1587;&#1606;.xls" TargetMode="Externa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1-SCI\&#1575;&#1591;&#1604;&#1575;&#1593;&#1575;&#1578;%20&#1578;&#1582;&#1589;&#1589;&#1740;%20&#1605;&#1601;&#1740;&#1583;\&#1606;&#1578;&#1575;&#1740;&#1580;%20&#1587;&#1585;&#1588;&#1605;&#1575;&#1585;&#1740;%201395\&#1580;&#1605;&#1593;&#1740;&#1578;%20&#1576;&#1585;%20&#1581;&#1587;&#1576;%20&#1587;&#1606;%20&#1608;%20&#1580;&#1606;&#1587;%20(&#1711;&#1585;&#1608;&#1607;&#8204;&#1607;&#1575;&#1740;%20&#1593;&#1605;&#1583;&#1607;%20&#1587;&#1606;&#1740;%20&#1608;%20&#1587;&#1575;&#1604;&#1605;&#1606;&#1583;&#1575;&#1606;%20&#1576;&#1575;&#1604;&#1575;&#1740;%2060%20&#1587;&#1575;&#1604;)-%201395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jameiat%201401\&#1579;&#1576;&#1578;%20&#1608;&#1602;&#1575;&#1740;&#1593;%20&#1581;&#1740;&#1575;&#1578;&#1740;%20&#1705;&#1604;%20&#1705;&#1588;&#1608;&#1585;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H:\jameiat%201401\&#1579;&#1576;&#1578;%20&#1608;&#1602;&#1575;&#1740;&#1593;%20&#1581;&#1740;&#1575;&#1578;&#1740;%20&#1705;&#1604;%20&#1705;&#1588;&#1608;&#1585;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H:\jameiat%201401\&#1579;&#1576;&#1578;%20&#1608;&#1602;&#1575;&#1740;&#1593;%20&#1581;&#1740;&#1575;&#1578;&#1740;%20&#1705;&#1604;%20&#1705;&#1588;&#1608;&#1585;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H:\jameiat%201401\&#1580;&#1605;&#1593;&#1740;&#1578;%20&#1583;&#1608;&#1585;&#1607;%20&#1607;&#1575;&#1740;%20&#1587;&#1585;&#1588;&#1605;&#1575;&#1585;&#1740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jameiat%201401\&#1579;&#1576;&#1578;%20&#1608;&#1602;&#1575;&#1740;&#1593;%20&#1581;&#1740;&#1575;&#1578;&#1740;%20&#1705;&#1604;%20&#1705;&#1588;&#1608;&#1585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jameiat%201401\&#1580;&#1605;&#1593;&#1740;&#1578;%20&#1583;&#1608;&#1585;&#1607;%20&#1607;&#1575;&#1740;%20&#1587;&#1585;&#1588;&#1605;&#1575;&#1585;&#1740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ropbox\PC\Downloads\Tedad_Mohajer_Mabda_Maghsad_55-90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dk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>
                <a:solidFill>
                  <a:sysClr val="windowText" lastClr="000000"/>
                </a:solidFill>
                <a:cs typeface="B Mitra" panose="00000400000000000000" pitchFamily="2" charset="-78"/>
              </a:rPr>
              <a:t>تغییرات نرخ رشد سالانه جمعیت کشور از سال 1345 لغایت 1430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dk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>
        <c:manualLayout>
          <c:layoutTarget val="inner"/>
          <c:xMode val="edge"/>
          <c:yMode val="edge"/>
          <c:x val="8.8286336813335892E-2"/>
          <c:y val="0.12641972614878419"/>
          <c:w val="0.91000893531593829"/>
          <c:h val="0.84330073422232721"/>
        </c:manualLayout>
      </c:layout>
      <c:lineChart>
        <c:grouping val="standard"/>
        <c:varyColors val="0"/>
        <c:ser>
          <c:idx val="0"/>
          <c:order val="0"/>
          <c:tx>
            <c:strRef>
              <c:f>Sheet1!$D$1</c:f>
              <c:strCache>
                <c:ptCount val="1"/>
                <c:pt idx="0">
                  <c:v>نرخ رشد سالانه</c:v>
                </c:pt>
              </c:strCache>
            </c:strRef>
          </c:tx>
          <c:spPr>
            <a:ln w="22225" cap="rnd" cmpd="sng" algn="ctr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 rtl="1"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B Mitra" panose="00000400000000000000" pitchFamily="2" charset="-78"/>
                  </a:defRPr>
                </a:pPr>
                <a:endParaRPr lang="fa-I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Sheet1!$B$3:$B$16</c:f>
              <c:numCache>
                <c:formatCode>General</c:formatCode>
                <c:ptCount val="14"/>
                <c:pt idx="0">
                  <c:v>1345</c:v>
                </c:pt>
                <c:pt idx="1">
                  <c:v>1355</c:v>
                </c:pt>
                <c:pt idx="2">
                  <c:v>1365</c:v>
                </c:pt>
                <c:pt idx="3">
                  <c:v>1375</c:v>
                </c:pt>
                <c:pt idx="4">
                  <c:v>1385</c:v>
                </c:pt>
                <c:pt idx="5">
                  <c:v>1390</c:v>
                </c:pt>
                <c:pt idx="6">
                  <c:v>1395</c:v>
                </c:pt>
                <c:pt idx="7">
                  <c:v>1400</c:v>
                </c:pt>
                <c:pt idx="8">
                  <c:v>1405</c:v>
                </c:pt>
                <c:pt idx="9">
                  <c:v>1410</c:v>
                </c:pt>
                <c:pt idx="10">
                  <c:v>1415</c:v>
                </c:pt>
                <c:pt idx="11">
                  <c:v>1420</c:v>
                </c:pt>
                <c:pt idx="12">
                  <c:v>1425</c:v>
                </c:pt>
                <c:pt idx="13">
                  <c:v>1430</c:v>
                </c:pt>
              </c:numCache>
            </c:numRef>
          </c:cat>
          <c:val>
            <c:numRef>
              <c:f>Sheet1!$D$3:$D$16</c:f>
              <c:numCache>
                <c:formatCode>0.0</c:formatCode>
                <c:ptCount val="14"/>
                <c:pt idx="0">
                  <c:v>3.126738134890461</c:v>
                </c:pt>
                <c:pt idx="1">
                  <c:v>2.7143861506964573</c:v>
                </c:pt>
                <c:pt idx="2">
                  <c:v>3.9053691942679603</c:v>
                </c:pt>
                <c:pt idx="3">
                  <c:v>1.9630981699111594</c:v>
                </c:pt>
                <c:pt idx="4">
                  <c:v>1.6157538117376635</c:v>
                </c:pt>
                <c:pt idx="5">
                  <c:v>1.2867854076639595</c:v>
                </c:pt>
                <c:pt idx="6">
                  <c:v>1.2400835150826905</c:v>
                </c:pt>
                <c:pt idx="7">
                  <c:v>1.0124259358683441</c:v>
                </c:pt>
                <c:pt idx="8">
                  <c:v>0.72211108063260365</c:v>
                </c:pt>
                <c:pt idx="9">
                  <c:v>0.55523408597000223</c:v>
                </c:pt>
                <c:pt idx="10">
                  <c:v>0.41318232118952025</c:v>
                </c:pt>
                <c:pt idx="11">
                  <c:v>0.30260501950747365</c:v>
                </c:pt>
                <c:pt idx="12">
                  <c:v>0.18137837098335385</c:v>
                </c:pt>
                <c:pt idx="13">
                  <c:v>-1.0890152784515106E-2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EE1-4556-8401-F6CC06CE8EF1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575991424"/>
        <c:axId val="575991752"/>
      </c:lineChart>
      <c:catAx>
        <c:axId val="575991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rtl="1">
              <a:defRPr sz="1600" b="1" i="0" u="none" strike="noStrike" kern="1200" spc="20" baseline="0">
                <a:solidFill>
                  <a:sysClr val="windowText" lastClr="000000"/>
                </a:solidFill>
                <a:latin typeface="+mn-lt"/>
                <a:ea typeface="+mn-ea"/>
                <a:cs typeface="Titr" panose="00000700000000000000" pitchFamily="2" charset="-78"/>
              </a:defRPr>
            </a:pPr>
            <a:endParaRPr lang="fa-IR"/>
          </a:p>
        </c:txPr>
        <c:crossAx val="575991752"/>
        <c:crosses val="autoZero"/>
        <c:auto val="1"/>
        <c:lblAlgn val="ctr"/>
        <c:lblOffset val="100"/>
        <c:noMultiLvlLbl val="0"/>
      </c:catAx>
      <c:valAx>
        <c:axId val="575991752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spc="2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75991424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003305321327909E-2"/>
          <c:y val="0.1773049645390071"/>
          <c:w val="0.92293325262807413"/>
          <c:h val="0.647683028983079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0 تا 14 ساله (کودکان و نوجوانان)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CAF-4FC3-A949-6695B2C6701D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CAF-4FC3-A949-6695B2C6701D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CAF-4FC3-A949-6695B2C670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آبان 1335</c:v>
                </c:pt>
                <c:pt idx="1">
                  <c:v>آبان 1345</c:v>
                </c:pt>
                <c:pt idx="2">
                  <c:v>آبان 1355</c:v>
                </c:pt>
                <c:pt idx="3">
                  <c:v>آبان 1365</c:v>
                </c:pt>
                <c:pt idx="4">
                  <c:v>آبان 1375</c:v>
                </c:pt>
                <c:pt idx="5">
                  <c:v>آبان 1385</c:v>
                </c:pt>
                <c:pt idx="6">
                  <c:v>آبان 1390</c:v>
                </c:pt>
                <c:pt idx="7">
                  <c:v>آبان 1395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42.2</c:v>
                </c:pt>
                <c:pt idx="1">
                  <c:v>46.1</c:v>
                </c:pt>
                <c:pt idx="2">
                  <c:v>44.5</c:v>
                </c:pt>
                <c:pt idx="3">
                  <c:v>45.5</c:v>
                </c:pt>
                <c:pt idx="4">
                  <c:v>39.5</c:v>
                </c:pt>
                <c:pt idx="5">
                  <c:v>25.1</c:v>
                </c:pt>
                <c:pt idx="6">
                  <c:v>23.4</c:v>
                </c:pt>
                <c:pt idx="7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CAF-4FC3-A949-6695B2C670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15 تا 29 ساله (جوانان)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آبان 1335</c:v>
                </c:pt>
                <c:pt idx="1">
                  <c:v>آبان 1345</c:v>
                </c:pt>
                <c:pt idx="2">
                  <c:v>آبان 1355</c:v>
                </c:pt>
                <c:pt idx="3">
                  <c:v>آبان 1365</c:v>
                </c:pt>
                <c:pt idx="4">
                  <c:v>آبان 1375</c:v>
                </c:pt>
                <c:pt idx="5">
                  <c:v>آبان 1385</c:v>
                </c:pt>
                <c:pt idx="6">
                  <c:v>آبان 1390</c:v>
                </c:pt>
                <c:pt idx="7">
                  <c:v>آبان 1395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23.4</c:v>
                </c:pt>
                <c:pt idx="1">
                  <c:v>21.7</c:v>
                </c:pt>
                <c:pt idx="2">
                  <c:v>25.2</c:v>
                </c:pt>
                <c:pt idx="3">
                  <c:v>26.4</c:v>
                </c:pt>
                <c:pt idx="4">
                  <c:v>28.4</c:v>
                </c:pt>
                <c:pt idx="5">
                  <c:v>35.4</c:v>
                </c:pt>
                <c:pt idx="6">
                  <c:v>31.5</c:v>
                </c:pt>
                <c:pt idx="7">
                  <c:v>25.1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CAF-4FC3-A949-6695B2C6701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30 تا 64 ساله (ميانسالان)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CAF-4FC3-A949-6695B2C6701D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CAF-4FC3-A949-6695B2C6701D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CAF-4FC3-A949-6695B2C6701D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CAF-4FC3-A949-6695B2C6701D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CAF-4FC3-A949-6695B2C670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آبان 1335</c:v>
                </c:pt>
                <c:pt idx="1">
                  <c:v>آبان 1345</c:v>
                </c:pt>
                <c:pt idx="2">
                  <c:v>آبان 1355</c:v>
                </c:pt>
                <c:pt idx="3">
                  <c:v>آبان 1365</c:v>
                </c:pt>
                <c:pt idx="4">
                  <c:v>آبان 1375</c:v>
                </c:pt>
                <c:pt idx="5">
                  <c:v>آبان 1385</c:v>
                </c:pt>
                <c:pt idx="6">
                  <c:v>آبان 1390</c:v>
                </c:pt>
                <c:pt idx="7">
                  <c:v>آبان 1395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30.4</c:v>
                </c:pt>
                <c:pt idx="1">
                  <c:v>28.3</c:v>
                </c:pt>
                <c:pt idx="2">
                  <c:v>26.7</c:v>
                </c:pt>
                <c:pt idx="3">
                  <c:v>25.1</c:v>
                </c:pt>
                <c:pt idx="4">
                  <c:v>27.7</c:v>
                </c:pt>
                <c:pt idx="5">
                  <c:v>34.299999999999997</c:v>
                </c:pt>
                <c:pt idx="6">
                  <c:v>39.299999999999997</c:v>
                </c:pt>
                <c:pt idx="7">
                  <c:v>44.8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CAF-4FC3-A949-6695B2C6701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65 ساله و بيشتر (سالمندان)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آبان 1335</c:v>
                </c:pt>
                <c:pt idx="1">
                  <c:v>آبان 1345</c:v>
                </c:pt>
                <c:pt idx="2">
                  <c:v>آبان 1355</c:v>
                </c:pt>
                <c:pt idx="3">
                  <c:v>آبان 1365</c:v>
                </c:pt>
                <c:pt idx="4">
                  <c:v>آبان 1375</c:v>
                </c:pt>
                <c:pt idx="5">
                  <c:v>آبان 1385</c:v>
                </c:pt>
                <c:pt idx="6">
                  <c:v>آبان 1390</c:v>
                </c:pt>
                <c:pt idx="7">
                  <c:v>آبان 1395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4</c:v>
                </c:pt>
                <c:pt idx="1">
                  <c:v>3.9</c:v>
                </c:pt>
                <c:pt idx="2">
                  <c:v>3.5</c:v>
                </c:pt>
                <c:pt idx="3">
                  <c:v>3</c:v>
                </c:pt>
                <c:pt idx="4">
                  <c:v>4.3</c:v>
                </c:pt>
                <c:pt idx="5">
                  <c:v>5.2</c:v>
                </c:pt>
                <c:pt idx="6">
                  <c:v>5.7</c:v>
                </c:pt>
                <c:pt idx="7">
                  <c:v>6.1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7CAF-4FC3-A949-6695B2C670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7563656"/>
        <c:axId val="187564048"/>
      </c:barChart>
      <c:catAx>
        <c:axId val="187563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187564048"/>
        <c:crosses val="autoZero"/>
        <c:auto val="1"/>
        <c:lblAlgn val="ctr"/>
        <c:lblOffset val="100"/>
        <c:noMultiLvlLbl val="0"/>
      </c:catAx>
      <c:valAx>
        <c:axId val="187564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187563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1">
          <a:cs typeface="B Nazanin" panose="00000400000000000000" pitchFamily="2" charset="-78"/>
        </a:defRPr>
      </a:pPr>
      <a:endParaRPr lang="fa-IR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val>
            <c:numRef>
              <c:f>Sheet1!$D$3:$D$83</c:f>
              <c:numCache>
                <c:formatCode>General</c:formatCode>
                <c:ptCount val="81"/>
                <c:pt idx="0">
                  <c:v>868949</c:v>
                </c:pt>
                <c:pt idx="1">
                  <c:v>891570</c:v>
                </c:pt>
                <c:pt idx="2">
                  <c:v>949818</c:v>
                </c:pt>
                <c:pt idx="3">
                  <c:v>888338</c:v>
                </c:pt>
                <c:pt idx="4">
                  <c:v>850190</c:v>
                </c:pt>
                <c:pt idx="5">
                  <c:v>828460</c:v>
                </c:pt>
                <c:pt idx="6">
                  <c:v>813438</c:v>
                </c:pt>
                <c:pt idx="7">
                  <c:v>738116</c:v>
                </c:pt>
                <c:pt idx="8">
                  <c:v>669547</c:v>
                </c:pt>
                <c:pt idx="9">
                  <c:v>632748</c:v>
                </c:pt>
                <c:pt idx="10">
                  <c:v>619971</c:v>
                </c:pt>
                <c:pt idx="11">
                  <c:v>568935</c:v>
                </c:pt>
                <c:pt idx="12">
                  <c:v>576416</c:v>
                </c:pt>
                <c:pt idx="13">
                  <c:v>545421</c:v>
                </c:pt>
                <c:pt idx="14">
                  <c:v>538924</c:v>
                </c:pt>
                <c:pt idx="15">
                  <c:v>560992</c:v>
                </c:pt>
                <c:pt idx="16">
                  <c:v>516150</c:v>
                </c:pt>
                <c:pt idx="17">
                  <c:v>508387</c:v>
                </c:pt>
                <c:pt idx="18">
                  <c:v>498388</c:v>
                </c:pt>
                <c:pt idx="19">
                  <c:v>447921</c:v>
                </c:pt>
                <c:pt idx="20">
                  <c:v>499440</c:v>
                </c:pt>
                <c:pt idx="21">
                  <c:v>395758</c:v>
                </c:pt>
                <c:pt idx="22">
                  <c:v>413322</c:v>
                </c:pt>
                <c:pt idx="23">
                  <c:v>391051</c:v>
                </c:pt>
                <c:pt idx="24">
                  <c:v>390538</c:v>
                </c:pt>
                <c:pt idx="25">
                  <c:v>443324</c:v>
                </c:pt>
                <c:pt idx="26">
                  <c:v>350551</c:v>
                </c:pt>
                <c:pt idx="27">
                  <c:v>354381</c:v>
                </c:pt>
                <c:pt idx="28">
                  <c:v>341198</c:v>
                </c:pt>
                <c:pt idx="29">
                  <c:v>323204</c:v>
                </c:pt>
                <c:pt idx="30">
                  <c:v>368772</c:v>
                </c:pt>
                <c:pt idx="31">
                  <c:v>283895</c:v>
                </c:pt>
                <c:pt idx="32">
                  <c:v>276935</c:v>
                </c:pt>
                <c:pt idx="33">
                  <c:v>255524</c:v>
                </c:pt>
                <c:pt idx="34">
                  <c:v>261382</c:v>
                </c:pt>
                <c:pt idx="35">
                  <c:v>290794</c:v>
                </c:pt>
                <c:pt idx="36">
                  <c:v>202025</c:v>
                </c:pt>
                <c:pt idx="37">
                  <c:v>204122</c:v>
                </c:pt>
                <c:pt idx="38">
                  <c:v>186696</c:v>
                </c:pt>
                <c:pt idx="39">
                  <c:v>189761</c:v>
                </c:pt>
                <c:pt idx="40">
                  <c:v>232086</c:v>
                </c:pt>
                <c:pt idx="41">
                  <c:v>159360</c:v>
                </c:pt>
                <c:pt idx="42">
                  <c:v>155458</c:v>
                </c:pt>
                <c:pt idx="43">
                  <c:v>132909</c:v>
                </c:pt>
                <c:pt idx="44">
                  <c:v>141835</c:v>
                </c:pt>
                <c:pt idx="45">
                  <c:v>192559</c:v>
                </c:pt>
                <c:pt idx="46">
                  <c:v>129257</c:v>
                </c:pt>
                <c:pt idx="47">
                  <c:v>131100</c:v>
                </c:pt>
                <c:pt idx="48">
                  <c:v>136404</c:v>
                </c:pt>
                <c:pt idx="49">
                  <c:v>176853</c:v>
                </c:pt>
                <c:pt idx="50">
                  <c:v>217888</c:v>
                </c:pt>
                <c:pt idx="51">
                  <c:v>124518</c:v>
                </c:pt>
                <c:pt idx="52">
                  <c:v>136204</c:v>
                </c:pt>
                <c:pt idx="53">
                  <c:v>128205</c:v>
                </c:pt>
                <c:pt idx="54">
                  <c:v>135463</c:v>
                </c:pt>
                <c:pt idx="55">
                  <c:v>161999</c:v>
                </c:pt>
                <c:pt idx="56">
                  <c:v>108998</c:v>
                </c:pt>
                <c:pt idx="57">
                  <c:v>112261</c:v>
                </c:pt>
                <c:pt idx="58">
                  <c:v>110391</c:v>
                </c:pt>
                <c:pt idx="59">
                  <c:v>128669</c:v>
                </c:pt>
                <c:pt idx="60">
                  <c:v>188430</c:v>
                </c:pt>
                <c:pt idx="61">
                  <c:v>96818</c:v>
                </c:pt>
                <c:pt idx="62">
                  <c:v>89912</c:v>
                </c:pt>
                <c:pt idx="63">
                  <c:v>75745</c:v>
                </c:pt>
                <c:pt idx="64">
                  <c:v>81863</c:v>
                </c:pt>
                <c:pt idx="65">
                  <c:v>102599</c:v>
                </c:pt>
                <c:pt idx="66">
                  <c:v>44361</c:v>
                </c:pt>
                <c:pt idx="67">
                  <c:v>39153</c:v>
                </c:pt>
                <c:pt idx="68">
                  <c:v>32035</c:v>
                </c:pt>
                <c:pt idx="69">
                  <c:v>46213</c:v>
                </c:pt>
                <c:pt idx="70">
                  <c:v>70493</c:v>
                </c:pt>
                <c:pt idx="71">
                  <c:v>22579</c:v>
                </c:pt>
                <c:pt idx="72">
                  <c:v>24360</c:v>
                </c:pt>
                <c:pt idx="73">
                  <c:v>20106</c:v>
                </c:pt>
                <c:pt idx="74">
                  <c:v>29701</c:v>
                </c:pt>
                <c:pt idx="75">
                  <c:v>37371</c:v>
                </c:pt>
                <c:pt idx="76">
                  <c:v>16031</c:v>
                </c:pt>
                <c:pt idx="77">
                  <c:v>15153</c:v>
                </c:pt>
                <c:pt idx="78">
                  <c:v>14785</c:v>
                </c:pt>
                <c:pt idx="79">
                  <c:v>23987</c:v>
                </c:pt>
                <c:pt idx="80">
                  <c:v>199298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0A-41C3-91AC-5C21B8D43A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6971224"/>
        <c:axId val="186971616"/>
      </c:barChart>
      <c:catAx>
        <c:axId val="186971224"/>
        <c:scaling>
          <c:orientation val="minMax"/>
        </c:scaling>
        <c:delete val="1"/>
        <c:axPos val="r"/>
        <c:majorTickMark val="out"/>
        <c:minorTickMark val="none"/>
        <c:tickLblPos val="none"/>
        <c:crossAx val="186971616"/>
        <c:crosses val="autoZero"/>
        <c:auto val="1"/>
        <c:lblAlgn val="ctr"/>
        <c:lblOffset val="100"/>
        <c:noMultiLvlLbl val="0"/>
      </c:catAx>
      <c:valAx>
        <c:axId val="186971616"/>
        <c:scaling>
          <c:orientation val="maxMin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 w="3175">
            <a:solidFill>
              <a:srgbClr val="000000"/>
            </a:solidFill>
            <a:prstDash val="solid"/>
          </a:ln>
        </c:spPr>
        <c:crossAx val="18697122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val>
            <c:numRef>
              <c:f>Sheet1!$C$3:$C$83</c:f>
              <c:numCache>
                <c:formatCode>General</c:formatCode>
                <c:ptCount val="81"/>
                <c:pt idx="0">
                  <c:v>-898777</c:v>
                </c:pt>
                <c:pt idx="1">
                  <c:v>-927269</c:v>
                </c:pt>
                <c:pt idx="2">
                  <c:v>-973395</c:v>
                </c:pt>
                <c:pt idx="3">
                  <c:v>-915226</c:v>
                </c:pt>
                <c:pt idx="4">
                  <c:v>-881291</c:v>
                </c:pt>
                <c:pt idx="5">
                  <c:v>-862848</c:v>
                </c:pt>
                <c:pt idx="6">
                  <c:v>-854635</c:v>
                </c:pt>
                <c:pt idx="7">
                  <c:v>-767058</c:v>
                </c:pt>
                <c:pt idx="8">
                  <c:v>-696833</c:v>
                </c:pt>
                <c:pt idx="9">
                  <c:v>-662211</c:v>
                </c:pt>
                <c:pt idx="10">
                  <c:v>-655245</c:v>
                </c:pt>
                <c:pt idx="11">
                  <c:v>-607394</c:v>
                </c:pt>
                <c:pt idx="12">
                  <c:v>-622886</c:v>
                </c:pt>
                <c:pt idx="13">
                  <c:v>-587177</c:v>
                </c:pt>
                <c:pt idx="14">
                  <c:v>-580931</c:v>
                </c:pt>
                <c:pt idx="15">
                  <c:v>-602684</c:v>
                </c:pt>
                <c:pt idx="16">
                  <c:v>-551424</c:v>
                </c:pt>
                <c:pt idx="17">
                  <c:v>-540415</c:v>
                </c:pt>
                <c:pt idx="18">
                  <c:v>-510632</c:v>
                </c:pt>
                <c:pt idx="19">
                  <c:v>-455209</c:v>
                </c:pt>
                <c:pt idx="20">
                  <c:v>-474518</c:v>
                </c:pt>
                <c:pt idx="21">
                  <c:v>-402849</c:v>
                </c:pt>
                <c:pt idx="22">
                  <c:v>-423528</c:v>
                </c:pt>
                <c:pt idx="23">
                  <c:v>-403523</c:v>
                </c:pt>
                <c:pt idx="24">
                  <c:v>-399197</c:v>
                </c:pt>
                <c:pt idx="25">
                  <c:v>-434458</c:v>
                </c:pt>
                <c:pt idx="26">
                  <c:v>-350274</c:v>
                </c:pt>
                <c:pt idx="27">
                  <c:v>-367487</c:v>
                </c:pt>
                <c:pt idx="28">
                  <c:v>-356495</c:v>
                </c:pt>
                <c:pt idx="29">
                  <c:v>-330925</c:v>
                </c:pt>
                <c:pt idx="30">
                  <c:v>-379076</c:v>
                </c:pt>
                <c:pt idx="31">
                  <c:v>-296038</c:v>
                </c:pt>
                <c:pt idx="32">
                  <c:v>-284180</c:v>
                </c:pt>
                <c:pt idx="33">
                  <c:v>-258721</c:v>
                </c:pt>
                <c:pt idx="34">
                  <c:v>-263460</c:v>
                </c:pt>
                <c:pt idx="35">
                  <c:v>-288994</c:v>
                </c:pt>
                <c:pt idx="36">
                  <c:v>-196915</c:v>
                </c:pt>
                <c:pt idx="37">
                  <c:v>-199157</c:v>
                </c:pt>
                <c:pt idx="38">
                  <c:v>-177525</c:v>
                </c:pt>
                <c:pt idx="39">
                  <c:v>-181222</c:v>
                </c:pt>
                <c:pt idx="40">
                  <c:v>-224742</c:v>
                </c:pt>
                <c:pt idx="41">
                  <c:v>-160417</c:v>
                </c:pt>
                <c:pt idx="42">
                  <c:v>-163870</c:v>
                </c:pt>
                <c:pt idx="43">
                  <c:v>-140077</c:v>
                </c:pt>
                <c:pt idx="44">
                  <c:v>-144597</c:v>
                </c:pt>
                <c:pt idx="45">
                  <c:v>-193358</c:v>
                </c:pt>
                <c:pt idx="46">
                  <c:v>-143599</c:v>
                </c:pt>
                <c:pt idx="47">
                  <c:v>-144411</c:v>
                </c:pt>
                <c:pt idx="48">
                  <c:v>-150381</c:v>
                </c:pt>
                <c:pt idx="49">
                  <c:v>-187476</c:v>
                </c:pt>
                <c:pt idx="50">
                  <c:v>-234416</c:v>
                </c:pt>
                <c:pt idx="51">
                  <c:v>-149427</c:v>
                </c:pt>
                <c:pt idx="52">
                  <c:v>-159662</c:v>
                </c:pt>
                <c:pt idx="53">
                  <c:v>-155457</c:v>
                </c:pt>
                <c:pt idx="54">
                  <c:v>-157778</c:v>
                </c:pt>
                <c:pt idx="55">
                  <c:v>-179062</c:v>
                </c:pt>
                <c:pt idx="56">
                  <c:v>-127315</c:v>
                </c:pt>
                <c:pt idx="57">
                  <c:v>-127539</c:v>
                </c:pt>
                <c:pt idx="58">
                  <c:v>-133272</c:v>
                </c:pt>
                <c:pt idx="59">
                  <c:v>-148240</c:v>
                </c:pt>
                <c:pt idx="60">
                  <c:v>-208671</c:v>
                </c:pt>
                <c:pt idx="61">
                  <c:v>-128545</c:v>
                </c:pt>
                <c:pt idx="62">
                  <c:v>-118028</c:v>
                </c:pt>
                <c:pt idx="63">
                  <c:v>-99679</c:v>
                </c:pt>
                <c:pt idx="64">
                  <c:v>-96941</c:v>
                </c:pt>
                <c:pt idx="65">
                  <c:v>-116152</c:v>
                </c:pt>
                <c:pt idx="66">
                  <c:v>-55969</c:v>
                </c:pt>
                <c:pt idx="67">
                  <c:v>-50187</c:v>
                </c:pt>
                <c:pt idx="68">
                  <c:v>-39819</c:v>
                </c:pt>
                <c:pt idx="69">
                  <c:v>-47308</c:v>
                </c:pt>
                <c:pt idx="70">
                  <c:v>-70087</c:v>
                </c:pt>
                <c:pt idx="71">
                  <c:v>-28187</c:v>
                </c:pt>
                <c:pt idx="72">
                  <c:v>-27785</c:v>
                </c:pt>
                <c:pt idx="73">
                  <c:v>-22683</c:v>
                </c:pt>
                <c:pt idx="74">
                  <c:v>-26039</c:v>
                </c:pt>
                <c:pt idx="75">
                  <c:v>-31030</c:v>
                </c:pt>
                <c:pt idx="76">
                  <c:v>-15937</c:v>
                </c:pt>
                <c:pt idx="77">
                  <c:v>-15933</c:v>
                </c:pt>
                <c:pt idx="78">
                  <c:v>-16463</c:v>
                </c:pt>
                <c:pt idx="79">
                  <c:v>-22840</c:v>
                </c:pt>
                <c:pt idx="80">
                  <c:v>-190344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20-43BA-B2AA-B9F05DB2FD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6972400"/>
        <c:axId val="186972792"/>
      </c:barChart>
      <c:catAx>
        <c:axId val="186972400"/>
        <c:scaling>
          <c:orientation val="minMax"/>
        </c:scaling>
        <c:delete val="1"/>
        <c:axPos val="r"/>
        <c:majorTickMark val="out"/>
        <c:minorTickMark val="none"/>
        <c:tickLblPos val="none"/>
        <c:crossAx val="186972792"/>
        <c:crosses val="autoZero"/>
        <c:auto val="1"/>
        <c:lblAlgn val="ctr"/>
        <c:lblOffset val="100"/>
        <c:noMultiLvlLbl val="0"/>
      </c:catAx>
      <c:valAx>
        <c:axId val="186972792"/>
        <c:scaling>
          <c:orientation val="maxMin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 w="3175">
            <a:solidFill>
              <a:srgbClr val="000000"/>
            </a:solidFill>
            <a:prstDash val="solid"/>
          </a:ln>
        </c:spPr>
        <c:crossAx val="18697240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125388845683814E-2"/>
          <c:y val="2.6021859165801953E-2"/>
          <c:w val="0.97574922230863237"/>
          <c:h val="0.857510490287404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Sheet1!$D$2</c:f>
              <c:strCache>
                <c:ptCount val="1"/>
                <c:pt idx="0">
                  <c:v>زن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Sheet1!$A$4:$A$84</c:f>
              <c:strCache>
                <c:ptCount val="8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80+</c:v>
                </c:pt>
              </c:strCache>
            </c:strRef>
          </c:cat>
          <c:val>
            <c:numRef>
              <c:f>Sheet1!$D$4:$D$84</c:f>
              <c:numCache>
                <c:formatCode>General</c:formatCode>
                <c:ptCount val="81"/>
                <c:pt idx="0">
                  <c:v>-673917</c:v>
                </c:pt>
                <c:pt idx="1">
                  <c:v>-725265</c:v>
                </c:pt>
                <c:pt idx="2">
                  <c:v>-705625</c:v>
                </c:pt>
                <c:pt idx="3">
                  <c:v>-679615</c:v>
                </c:pt>
                <c:pt idx="4">
                  <c:v>-658782</c:v>
                </c:pt>
                <c:pt idx="5">
                  <c:v>-646058</c:v>
                </c:pt>
                <c:pt idx="6">
                  <c:v>-637969</c:v>
                </c:pt>
                <c:pt idx="7">
                  <c:v>-632568</c:v>
                </c:pt>
                <c:pt idx="8">
                  <c:v>-610336</c:v>
                </c:pt>
                <c:pt idx="9">
                  <c:v>-598316</c:v>
                </c:pt>
                <c:pt idx="10">
                  <c:v>-592832</c:v>
                </c:pt>
                <c:pt idx="11">
                  <c:v>-567484</c:v>
                </c:pt>
                <c:pt idx="12">
                  <c:v>-545191</c:v>
                </c:pt>
                <c:pt idx="13">
                  <c:v>-539237</c:v>
                </c:pt>
                <c:pt idx="14">
                  <c:v>-532217</c:v>
                </c:pt>
                <c:pt idx="15">
                  <c:v>-525777</c:v>
                </c:pt>
                <c:pt idx="16">
                  <c:v>-525349</c:v>
                </c:pt>
                <c:pt idx="17">
                  <c:v>-534568</c:v>
                </c:pt>
                <c:pt idx="18">
                  <c:v>-543566</c:v>
                </c:pt>
                <c:pt idx="19">
                  <c:v>-544049</c:v>
                </c:pt>
                <c:pt idx="20">
                  <c:v>-565094</c:v>
                </c:pt>
                <c:pt idx="21">
                  <c:v>-587754</c:v>
                </c:pt>
                <c:pt idx="22">
                  <c:v>-630008</c:v>
                </c:pt>
                <c:pt idx="23">
                  <c:v>-665625</c:v>
                </c:pt>
                <c:pt idx="24">
                  <c:v>-707423</c:v>
                </c:pt>
                <c:pt idx="25">
                  <c:v>-778592</c:v>
                </c:pt>
                <c:pt idx="26">
                  <c:v>-797530</c:v>
                </c:pt>
                <c:pt idx="27">
                  <c:v>-826797</c:v>
                </c:pt>
                <c:pt idx="28">
                  <c:v>-825040</c:v>
                </c:pt>
                <c:pt idx="29">
                  <c:v>-829729</c:v>
                </c:pt>
                <c:pt idx="30">
                  <c:v>-900791</c:v>
                </c:pt>
                <c:pt idx="31">
                  <c:v>-879473</c:v>
                </c:pt>
                <c:pt idx="32">
                  <c:v>-885191</c:v>
                </c:pt>
                <c:pt idx="33">
                  <c:v>-817589</c:v>
                </c:pt>
                <c:pt idx="34">
                  <c:v>-777421</c:v>
                </c:pt>
                <c:pt idx="35">
                  <c:v>-797181</c:v>
                </c:pt>
                <c:pt idx="36">
                  <c:v>-732856</c:v>
                </c:pt>
                <c:pt idx="37">
                  <c:v>-688038</c:v>
                </c:pt>
                <c:pt idx="38">
                  <c:v>-644612</c:v>
                </c:pt>
                <c:pt idx="39">
                  <c:v>-602508</c:v>
                </c:pt>
                <c:pt idx="40">
                  <c:v>-598098</c:v>
                </c:pt>
                <c:pt idx="41">
                  <c:v>-555560</c:v>
                </c:pt>
                <c:pt idx="42">
                  <c:v>-535062</c:v>
                </c:pt>
                <c:pt idx="43">
                  <c:v>-520867</c:v>
                </c:pt>
                <c:pt idx="44">
                  <c:v>-494830</c:v>
                </c:pt>
                <c:pt idx="45">
                  <c:v>-534645</c:v>
                </c:pt>
                <c:pt idx="46">
                  <c:v>-487103</c:v>
                </c:pt>
                <c:pt idx="47">
                  <c:v>-477700</c:v>
                </c:pt>
                <c:pt idx="48">
                  <c:v>-462561</c:v>
                </c:pt>
                <c:pt idx="49">
                  <c:v>-416687</c:v>
                </c:pt>
                <c:pt idx="50">
                  <c:v>-437933</c:v>
                </c:pt>
                <c:pt idx="51">
                  <c:v>-385861</c:v>
                </c:pt>
                <c:pt idx="52">
                  <c:v>-383889</c:v>
                </c:pt>
                <c:pt idx="53">
                  <c:v>-378705</c:v>
                </c:pt>
                <c:pt idx="54">
                  <c:v>-364009</c:v>
                </c:pt>
                <c:pt idx="55">
                  <c:v>-377095</c:v>
                </c:pt>
                <c:pt idx="56">
                  <c:v>-344627</c:v>
                </c:pt>
                <c:pt idx="57">
                  <c:v>-336624</c:v>
                </c:pt>
                <c:pt idx="58">
                  <c:v>-325933</c:v>
                </c:pt>
                <c:pt idx="59">
                  <c:v>-296380</c:v>
                </c:pt>
                <c:pt idx="60">
                  <c:v>-295901</c:v>
                </c:pt>
                <c:pt idx="61">
                  <c:v>-271026</c:v>
                </c:pt>
                <c:pt idx="62">
                  <c:v>-250947</c:v>
                </c:pt>
                <c:pt idx="63">
                  <c:v>-243829</c:v>
                </c:pt>
                <c:pt idx="64">
                  <c:v>-228207</c:v>
                </c:pt>
                <c:pt idx="65">
                  <c:v>-229910</c:v>
                </c:pt>
                <c:pt idx="66">
                  <c:v>-182406</c:v>
                </c:pt>
                <c:pt idx="67">
                  <c:v>-179971</c:v>
                </c:pt>
                <c:pt idx="68">
                  <c:v>-159756</c:v>
                </c:pt>
                <c:pt idx="69">
                  <c:v>-150511</c:v>
                </c:pt>
                <c:pt idx="70">
                  <c:v>-153319</c:v>
                </c:pt>
                <c:pt idx="71">
                  <c:v>-129603</c:v>
                </c:pt>
                <c:pt idx="72">
                  <c:v>-123376</c:v>
                </c:pt>
                <c:pt idx="73">
                  <c:v>-104588</c:v>
                </c:pt>
                <c:pt idx="74">
                  <c:v>-95627</c:v>
                </c:pt>
                <c:pt idx="75">
                  <c:v>-104506</c:v>
                </c:pt>
                <c:pt idx="76">
                  <c:v>-88849</c:v>
                </c:pt>
                <c:pt idx="77">
                  <c:v>-82917</c:v>
                </c:pt>
                <c:pt idx="78">
                  <c:v>-81565</c:v>
                </c:pt>
                <c:pt idx="79">
                  <c:v>-77136</c:v>
                </c:pt>
                <c:pt idx="80">
                  <c:v>-521736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DF-474D-848D-1A77240849BB}"/>
            </c:ext>
          </c:extLst>
        </c:ser>
        <c:ser>
          <c:idx val="0"/>
          <c:order val="1"/>
          <c:tx>
            <c:strRef>
              <c:f>Sheet1!$C$2</c:f>
              <c:strCache>
                <c:ptCount val="1"/>
                <c:pt idx="0">
                  <c:v>مرد</c:v>
                </c:pt>
              </c:strCache>
            </c:strRef>
          </c:tx>
          <c:invertIfNegative val="0"/>
          <c:cat>
            <c:strRef>
              <c:f>Sheet1!$A$4:$A$84</c:f>
              <c:strCache>
                <c:ptCount val="8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80+</c:v>
                </c:pt>
              </c:strCache>
            </c:strRef>
          </c:cat>
          <c:val>
            <c:numRef>
              <c:f>Sheet1!$C$4:$C$84</c:f>
              <c:numCache>
                <c:formatCode>General</c:formatCode>
                <c:ptCount val="81"/>
                <c:pt idx="0">
                  <c:v>713614</c:v>
                </c:pt>
                <c:pt idx="1">
                  <c:v>772292</c:v>
                </c:pt>
                <c:pt idx="2">
                  <c:v>749045</c:v>
                </c:pt>
                <c:pt idx="3">
                  <c:v>717388</c:v>
                </c:pt>
                <c:pt idx="4">
                  <c:v>697461</c:v>
                </c:pt>
                <c:pt idx="5">
                  <c:v>680816</c:v>
                </c:pt>
                <c:pt idx="6">
                  <c:v>670589</c:v>
                </c:pt>
                <c:pt idx="7">
                  <c:v>664816</c:v>
                </c:pt>
                <c:pt idx="8">
                  <c:v>641752</c:v>
                </c:pt>
                <c:pt idx="9">
                  <c:v>628057</c:v>
                </c:pt>
                <c:pt idx="10">
                  <c:v>624058</c:v>
                </c:pt>
                <c:pt idx="11">
                  <c:v>594586</c:v>
                </c:pt>
                <c:pt idx="12">
                  <c:v>571985</c:v>
                </c:pt>
                <c:pt idx="13">
                  <c:v>564762</c:v>
                </c:pt>
                <c:pt idx="14">
                  <c:v>556032</c:v>
                </c:pt>
                <c:pt idx="15">
                  <c:v>553086</c:v>
                </c:pt>
                <c:pt idx="16">
                  <c:v>552218</c:v>
                </c:pt>
                <c:pt idx="17">
                  <c:v>562012</c:v>
                </c:pt>
                <c:pt idx="18">
                  <c:v>563403</c:v>
                </c:pt>
                <c:pt idx="19">
                  <c:v>554969</c:v>
                </c:pt>
                <c:pt idx="20">
                  <c:v>576105</c:v>
                </c:pt>
                <c:pt idx="21">
                  <c:v>602613</c:v>
                </c:pt>
                <c:pt idx="22">
                  <c:v>645375</c:v>
                </c:pt>
                <c:pt idx="23">
                  <c:v>685004</c:v>
                </c:pt>
                <c:pt idx="24">
                  <c:v>727878</c:v>
                </c:pt>
                <c:pt idx="25">
                  <c:v>797911</c:v>
                </c:pt>
                <c:pt idx="26">
                  <c:v>818131</c:v>
                </c:pt>
                <c:pt idx="27">
                  <c:v>846181</c:v>
                </c:pt>
                <c:pt idx="28">
                  <c:v>844625</c:v>
                </c:pt>
                <c:pt idx="29">
                  <c:v>836597</c:v>
                </c:pt>
                <c:pt idx="30">
                  <c:v>920538</c:v>
                </c:pt>
                <c:pt idx="31">
                  <c:v>891974</c:v>
                </c:pt>
                <c:pt idx="32">
                  <c:v>899851</c:v>
                </c:pt>
                <c:pt idx="33">
                  <c:v>834664</c:v>
                </c:pt>
                <c:pt idx="34">
                  <c:v>793421</c:v>
                </c:pt>
                <c:pt idx="35">
                  <c:v>825710</c:v>
                </c:pt>
                <c:pt idx="36">
                  <c:v>756320</c:v>
                </c:pt>
                <c:pt idx="37">
                  <c:v>708878</c:v>
                </c:pt>
                <c:pt idx="38">
                  <c:v>661683</c:v>
                </c:pt>
                <c:pt idx="39">
                  <c:v>619812</c:v>
                </c:pt>
                <c:pt idx="40">
                  <c:v>620011</c:v>
                </c:pt>
                <c:pt idx="41">
                  <c:v>577198</c:v>
                </c:pt>
                <c:pt idx="42">
                  <c:v>555369</c:v>
                </c:pt>
                <c:pt idx="43">
                  <c:v>543879</c:v>
                </c:pt>
                <c:pt idx="44">
                  <c:v>517433</c:v>
                </c:pt>
                <c:pt idx="45">
                  <c:v>563206</c:v>
                </c:pt>
                <c:pt idx="46">
                  <c:v>507475</c:v>
                </c:pt>
                <c:pt idx="47">
                  <c:v>495260</c:v>
                </c:pt>
                <c:pt idx="48">
                  <c:v>469571</c:v>
                </c:pt>
                <c:pt idx="49">
                  <c:v>418915</c:v>
                </c:pt>
                <c:pt idx="50">
                  <c:v>437755</c:v>
                </c:pt>
                <c:pt idx="51">
                  <c:v>387499</c:v>
                </c:pt>
                <c:pt idx="52">
                  <c:v>391964</c:v>
                </c:pt>
                <c:pt idx="53">
                  <c:v>386841</c:v>
                </c:pt>
                <c:pt idx="54">
                  <c:v>371515</c:v>
                </c:pt>
                <c:pt idx="55">
                  <c:v>377833</c:v>
                </c:pt>
                <c:pt idx="56">
                  <c:v>343303</c:v>
                </c:pt>
                <c:pt idx="57">
                  <c:v>333680</c:v>
                </c:pt>
                <c:pt idx="58">
                  <c:v>323857</c:v>
                </c:pt>
                <c:pt idx="59">
                  <c:v>291261</c:v>
                </c:pt>
                <c:pt idx="60">
                  <c:v>291146</c:v>
                </c:pt>
                <c:pt idx="61">
                  <c:v>272197</c:v>
                </c:pt>
                <c:pt idx="62">
                  <c:v>243533</c:v>
                </c:pt>
                <c:pt idx="63">
                  <c:v>231226</c:v>
                </c:pt>
                <c:pt idx="64">
                  <c:v>214561</c:v>
                </c:pt>
                <c:pt idx="65">
                  <c:v>205396</c:v>
                </c:pt>
                <c:pt idx="66">
                  <c:v>163390</c:v>
                </c:pt>
                <c:pt idx="67">
                  <c:v>163476</c:v>
                </c:pt>
                <c:pt idx="68">
                  <c:v>141832</c:v>
                </c:pt>
                <c:pt idx="69">
                  <c:v>134816</c:v>
                </c:pt>
                <c:pt idx="70">
                  <c:v>133519</c:v>
                </c:pt>
                <c:pt idx="71">
                  <c:v>120698</c:v>
                </c:pt>
                <c:pt idx="72">
                  <c:v>120537</c:v>
                </c:pt>
                <c:pt idx="73">
                  <c:v>102337</c:v>
                </c:pt>
                <c:pt idx="74">
                  <c:v>94021</c:v>
                </c:pt>
                <c:pt idx="75">
                  <c:v>98885</c:v>
                </c:pt>
                <c:pt idx="76">
                  <c:v>91469</c:v>
                </c:pt>
                <c:pt idx="77">
                  <c:v>86959</c:v>
                </c:pt>
                <c:pt idx="78">
                  <c:v>86741</c:v>
                </c:pt>
                <c:pt idx="79">
                  <c:v>87365</c:v>
                </c:pt>
                <c:pt idx="80">
                  <c:v>574301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DF-474D-848D-1A77240849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7562088"/>
        <c:axId val="187562480"/>
      </c:barChart>
      <c:catAx>
        <c:axId val="1875620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87562480"/>
        <c:crosses val="autoZero"/>
        <c:auto val="1"/>
        <c:lblAlgn val="ctr"/>
        <c:lblOffset val="100"/>
        <c:tickLblSkip val="5"/>
        <c:noMultiLvlLbl val="0"/>
      </c:catAx>
      <c:valAx>
        <c:axId val="187562480"/>
        <c:scaling>
          <c:orientation val="minMax"/>
          <c:max val="1500000"/>
          <c:min val="-1500000"/>
        </c:scaling>
        <c:delete val="1"/>
        <c:axPos val="b"/>
        <c:numFmt formatCode="General" sourceLinked="1"/>
        <c:majorTickMark val="out"/>
        <c:minorTickMark val="none"/>
        <c:tickLblPos val="nextTo"/>
        <c:crossAx val="18756208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3283434635945263E-2"/>
          <c:y val="9.1305950091714647E-2"/>
          <c:w val="0.9124507013300952"/>
          <c:h val="0.75315598140215345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7.1329320169797646E-3"/>
                  <c:y val="7.407407407407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759-404C-806E-BBD055EAFCE9}"/>
                </c:ext>
              </c:extLst>
            </c:dLbl>
            <c:dLbl>
              <c:idx val="1"/>
              <c:layout>
                <c:manualLayout>
                  <c:x val="-3.5664660084898415E-3"/>
                  <c:y val="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759-404C-806E-BBD055EAFCE9}"/>
                </c:ext>
              </c:extLst>
            </c:dLbl>
            <c:dLbl>
              <c:idx val="2"/>
              <c:layout>
                <c:manualLayout>
                  <c:x val="-1.7832330042450023E-3"/>
                  <c:y val="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759-404C-806E-BBD055EAFCE9}"/>
                </c:ext>
              </c:extLst>
            </c:dLbl>
            <c:dLbl>
              <c:idx val="3"/>
              <c:layout>
                <c:manualLayout>
                  <c:x val="5.3496990127348109E-3"/>
                  <c:y val="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759-404C-806E-BBD055EAFCE9}"/>
                </c:ext>
              </c:extLst>
            </c:dLbl>
            <c:dLbl>
              <c:idx val="4"/>
              <c:layout>
                <c:manualLayout>
                  <c:x val="1.783233004244937E-3"/>
                  <c:y val="4.62962962962963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759-404C-806E-BBD055EAFCE9}"/>
                </c:ext>
              </c:extLst>
            </c:dLbl>
            <c:dLbl>
              <c:idx val="5"/>
              <c:layout>
                <c:manualLayout>
                  <c:x val="-3.5664660084900046E-3"/>
                  <c:y val="-6.447110295869792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1759-404C-806E-BBD055EAFC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Sheet1!$D$4:$I$4</c:f>
              <c:numCache>
                <c:formatCode>General</c:formatCode>
                <c:ptCount val="6"/>
                <c:pt idx="0">
                  <c:v>1355</c:v>
                </c:pt>
                <c:pt idx="1">
                  <c:v>1365</c:v>
                </c:pt>
                <c:pt idx="2">
                  <c:v>1375</c:v>
                </c:pt>
                <c:pt idx="3">
                  <c:v>1385</c:v>
                </c:pt>
                <c:pt idx="4">
                  <c:v>1390</c:v>
                </c:pt>
                <c:pt idx="5">
                  <c:v>1395</c:v>
                </c:pt>
              </c:numCache>
            </c:numRef>
          </c:cat>
          <c:val>
            <c:numRef>
              <c:f>Sheet1!$D$5:$I$5</c:f>
              <c:numCache>
                <c:formatCode>General</c:formatCode>
                <c:ptCount val="6"/>
                <c:pt idx="0">
                  <c:v>22.4</c:v>
                </c:pt>
                <c:pt idx="1">
                  <c:v>21.7</c:v>
                </c:pt>
                <c:pt idx="2">
                  <c:v>24.03</c:v>
                </c:pt>
                <c:pt idx="3">
                  <c:v>27.9</c:v>
                </c:pt>
                <c:pt idx="4">
                  <c:v>29.8</c:v>
                </c:pt>
                <c:pt idx="5">
                  <c:v>31.1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1BB-4B3F-A69E-CADE6B4574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6970048"/>
        <c:axId val="186970440"/>
      </c:lineChart>
      <c:catAx>
        <c:axId val="186970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86970440"/>
        <c:crosses val="autoZero"/>
        <c:auto val="1"/>
        <c:lblAlgn val="ctr"/>
        <c:lblOffset val="100"/>
        <c:noMultiLvlLbl val="0"/>
      </c:catAx>
      <c:valAx>
        <c:axId val="186970440"/>
        <c:scaling>
          <c:orientation val="minMax"/>
          <c:min val="15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86970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rgbClr val="008E4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001-4EE9-86BF-52D34A156D76}"/>
              </c:ext>
            </c:extLst>
          </c:dPt>
          <c:dLbls>
            <c:dLbl>
              <c:idx val="14"/>
              <c:layout>
                <c:manualLayout>
                  <c:x val="0"/>
                  <c:y val="1.17579528200569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001-4EE9-86BF-52D34A156D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fa-I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'گروه عمده سنی'!$B$2:$B$33</c:f>
              <c:strCache>
                <c:ptCount val="32"/>
                <c:pt idx="0">
                  <c:v>گيلان</c:v>
                </c:pt>
                <c:pt idx="1">
                  <c:v>مازندران</c:v>
                </c:pt>
                <c:pt idx="2">
                  <c:v>مرکزي</c:v>
                </c:pt>
                <c:pt idx="3">
                  <c:v>تهران</c:v>
                </c:pt>
                <c:pt idx="4">
                  <c:v>اصفهان</c:v>
                </c:pt>
                <c:pt idx="5">
                  <c:v>همدان</c:v>
                </c:pt>
                <c:pt idx="6">
                  <c:v>آذربايجان شرقي</c:v>
                </c:pt>
                <c:pt idx="7">
                  <c:v>سمنان</c:v>
                </c:pt>
                <c:pt idx="8">
                  <c:v>کرمانشاه</c:v>
                </c:pt>
                <c:pt idx="9">
                  <c:v>زنجان</c:v>
                </c:pt>
                <c:pt idx="10">
                  <c:v>اردبيل</c:v>
                </c:pt>
                <c:pt idx="11">
                  <c:v>فارس</c:v>
                </c:pt>
                <c:pt idx="12">
                  <c:v>البرز</c:v>
                </c:pt>
                <c:pt idx="13">
                  <c:v>قزوين</c:v>
                </c:pt>
                <c:pt idx="14">
                  <c:v>کل کشور</c:v>
                </c:pt>
                <c:pt idx="15">
                  <c:v>كردستان</c:v>
                </c:pt>
                <c:pt idx="16">
                  <c:v>خراسان جنوبي</c:v>
                </c:pt>
                <c:pt idx="17">
                  <c:v>ايلام</c:v>
                </c:pt>
                <c:pt idx="18">
                  <c:v>لرستان</c:v>
                </c:pt>
                <c:pt idx="19">
                  <c:v>چهارمحال وبختيارئ</c:v>
                </c:pt>
                <c:pt idx="20">
                  <c:v>آذربايجان غربي</c:v>
                </c:pt>
                <c:pt idx="21">
                  <c:v>يزد</c:v>
                </c:pt>
                <c:pt idx="22">
                  <c:v>خراسان رضوئ</c:v>
                </c:pt>
                <c:pt idx="23">
                  <c:v>خراسان شمالي</c:v>
                </c:pt>
                <c:pt idx="24">
                  <c:v>قم</c:v>
                </c:pt>
                <c:pt idx="25">
                  <c:v>كرمان</c:v>
                </c:pt>
                <c:pt idx="26">
                  <c:v>گلستان</c:v>
                </c:pt>
                <c:pt idx="27">
                  <c:v>كهگيلويه وبويراحمد</c:v>
                </c:pt>
                <c:pt idx="28">
                  <c:v>خوزستان</c:v>
                </c:pt>
                <c:pt idx="29">
                  <c:v>بوشهر</c:v>
                </c:pt>
                <c:pt idx="30">
                  <c:v>هرمزگان</c:v>
                </c:pt>
                <c:pt idx="31">
                  <c:v>سيستان وبلوچستان</c:v>
                </c:pt>
              </c:strCache>
            </c:strRef>
          </c:cat>
          <c:val>
            <c:numRef>
              <c:f>'گروه عمده سنی'!$J$2:$J$33</c:f>
              <c:numCache>
                <c:formatCode>0.0</c:formatCode>
                <c:ptCount val="32"/>
                <c:pt idx="0">
                  <c:v>49.948418997816702</c:v>
                </c:pt>
                <c:pt idx="1">
                  <c:v>38.746876321856305</c:v>
                </c:pt>
                <c:pt idx="2">
                  <c:v>34.653747871893607</c:v>
                </c:pt>
                <c:pt idx="3">
                  <c:v>33.637496547129949</c:v>
                </c:pt>
                <c:pt idx="4">
                  <c:v>32.736107058518627</c:v>
                </c:pt>
                <c:pt idx="5">
                  <c:v>32.215699651752438</c:v>
                </c:pt>
                <c:pt idx="6">
                  <c:v>31.664194614281527</c:v>
                </c:pt>
                <c:pt idx="7">
                  <c:v>31.355171565531318</c:v>
                </c:pt>
                <c:pt idx="8">
                  <c:v>30.020131500748178</c:v>
                </c:pt>
                <c:pt idx="9">
                  <c:v>27.919058689566825</c:v>
                </c:pt>
                <c:pt idx="10">
                  <c:v>27.151883345490397</c:v>
                </c:pt>
                <c:pt idx="11">
                  <c:v>26.656297957526029</c:v>
                </c:pt>
                <c:pt idx="12">
                  <c:v>26.142418191787623</c:v>
                </c:pt>
                <c:pt idx="13">
                  <c:v>25.848400486098722</c:v>
                </c:pt>
                <c:pt idx="14">
                  <c:v>25.382186371720653</c:v>
                </c:pt>
                <c:pt idx="15">
                  <c:v>25.366951282861162</c:v>
                </c:pt>
                <c:pt idx="16">
                  <c:v>24.337035879140078</c:v>
                </c:pt>
                <c:pt idx="17">
                  <c:v>24.182618000237785</c:v>
                </c:pt>
                <c:pt idx="18">
                  <c:v>23.814450847027032</c:v>
                </c:pt>
                <c:pt idx="19">
                  <c:v>22.224746634642692</c:v>
                </c:pt>
                <c:pt idx="20">
                  <c:v>21.988741351897211</c:v>
                </c:pt>
                <c:pt idx="21">
                  <c:v>21.776981930652777</c:v>
                </c:pt>
                <c:pt idx="22">
                  <c:v>20.811692030716863</c:v>
                </c:pt>
                <c:pt idx="23">
                  <c:v>20.022635942825168</c:v>
                </c:pt>
                <c:pt idx="24">
                  <c:v>18.994606720122185</c:v>
                </c:pt>
                <c:pt idx="25">
                  <c:v>18.811970160959032</c:v>
                </c:pt>
                <c:pt idx="26">
                  <c:v>18.498695897715276</c:v>
                </c:pt>
                <c:pt idx="27">
                  <c:v>16.822793692092581</c:v>
                </c:pt>
                <c:pt idx="28">
                  <c:v>16.174582001083916</c:v>
                </c:pt>
                <c:pt idx="29">
                  <c:v>16.052601411656813</c:v>
                </c:pt>
                <c:pt idx="30">
                  <c:v>13.161010857640072</c:v>
                </c:pt>
                <c:pt idx="31">
                  <c:v>8.3849334783495593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01-4EE9-86BF-52D34A156D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9"/>
        <c:overlap val="-27"/>
        <c:axId val="187565224"/>
        <c:axId val="185563312"/>
      </c:barChart>
      <c:catAx>
        <c:axId val="187565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185563312"/>
        <c:crosses val="autoZero"/>
        <c:auto val="1"/>
        <c:lblAlgn val="ctr"/>
        <c:lblOffset val="100"/>
        <c:noMultiLvlLbl val="0"/>
      </c:catAx>
      <c:valAx>
        <c:axId val="185563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187565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>
          <a:cs typeface="B Nazanin" panose="00000400000000000000" pitchFamily="2" charset="-78"/>
        </a:defRPr>
      </a:pPr>
      <a:endParaRPr lang="fa-I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5958847951886084E-2"/>
          <c:y val="6.4442488292901473E-2"/>
          <c:w val="0.88279850106258873"/>
          <c:h val="0.821113277357304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1375</c:v>
                </c:pt>
                <c:pt idx="1">
                  <c:v>1385</c:v>
                </c:pt>
                <c:pt idx="2">
                  <c:v>1390</c:v>
                </c:pt>
                <c:pt idx="3">
                  <c:v>1395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88.4</c:v>
                </c:pt>
                <c:pt idx="1">
                  <c:v>85.9</c:v>
                </c:pt>
                <c:pt idx="2">
                  <c:v>81.3</c:v>
                </c:pt>
                <c:pt idx="3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76-48CB-AD5E-DDE94E4F35E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704797256"/>
        <c:axId val="704796928"/>
        <c:axId val="0"/>
      </c:bar3DChart>
      <c:catAx>
        <c:axId val="704797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704796928"/>
        <c:crosses val="autoZero"/>
        <c:auto val="1"/>
        <c:lblAlgn val="ctr"/>
        <c:lblOffset val="100"/>
        <c:noMultiLvlLbl val="0"/>
      </c:catAx>
      <c:valAx>
        <c:axId val="704796928"/>
        <c:scaling>
          <c:orientation val="minMax"/>
          <c:min val="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704797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Sheet1!$D$2</c:f>
              <c:strCache>
                <c:ptCount val="1"/>
                <c:pt idx="0">
                  <c:v>ازدواج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3.7072879841223705E-2"/>
                  <c:y val="4.55845165748761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88D7-411F-B09C-12FF731039E9}"/>
                </c:ext>
              </c:extLst>
            </c:dLbl>
            <c:dLbl>
              <c:idx val="9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8D7-411F-B09C-12FF731039E9}"/>
                </c:ext>
              </c:extLst>
            </c:dLbl>
            <c:dLbl>
              <c:idx val="18"/>
              <c:layout>
                <c:manualLayout>
                  <c:x val="-3.8542859216371468E-2"/>
                  <c:y val="3.61271479908769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88D7-411F-B09C-12FF731039E9}"/>
                </c:ext>
              </c:extLst>
            </c:dLbl>
            <c:dLbl>
              <c:idx val="2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88D7-411F-B09C-12FF731039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Sheet1!$A$3:$A$23</c:f>
              <c:numCache>
                <c:formatCode>General</c:formatCode>
                <c:ptCount val="21"/>
                <c:pt idx="0">
                  <c:v>1380</c:v>
                </c:pt>
                <c:pt idx="1">
                  <c:v>1381</c:v>
                </c:pt>
                <c:pt idx="2">
                  <c:v>1382</c:v>
                </c:pt>
                <c:pt idx="3">
                  <c:v>1383</c:v>
                </c:pt>
                <c:pt idx="4">
                  <c:v>1384</c:v>
                </c:pt>
                <c:pt idx="5">
                  <c:v>1385</c:v>
                </c:pt>
                <c:pt idx="6">
                  <c:v>1386</c:v>
                </c:pt>
                <c:pt idx="7">
                  <c:v>1387</c:v>
                </c:pt>
                <c:pt idx="8">
                  <c:v>1388</c:v>
                </c:pt>
                <c:pt idx="9">
                  <c:v>1389</c:v>
                </c:pt>
                <c:pt idx="10">
                  <c:v>1390</c:v>
                </c:pt>
                <c:pt idx="11">
                  <c:v>1391</c:v>
                </c:pt>
                <c:pt idx="12">
                  <c:v>1392</c:v>
                </c:pt>
                <c:pt idx="13">
                  <c:v>1393</c:v>
                </c:pt>
                <c:pt idx="14">
                  <c:v>1394</c:v>
                </c:pt>
                <c:pt idx="15">
                  <c:v>1395</c:v>
                </c:pt>
                <c:pt idx="16">
                  <c:v>1396</c:v>
                </c:pt>
                <c:pt idx="17">
                  <c:v>1397</c:v>
                </c:pt>
                <c:pt idx="18">
                  <c:v>1398</c:v>
                </c:pt>
                <c:pt idx="19">
                  <c:v>1399</c:v>
                </c:pt>
                <c:pt idx="20">
                  <c:v>1400</c:v>
                </c:pt>
              </c:numCache>
            </c:numRef>
          </c:cat>
          <c:val>
            <c:numRef>
              <c:f>Sheet1!$D$3:$D$23</c:f>
              <c:numCache>
                <c:formatCode>General</c:formatCode>
                <c:ptCount val="21"/>
                <c:pt idx="0">
                  <c:v>641940</c:v>
                </c:pt>
                <c:pt idx="1">
                  <c:v>650960</c:v>
                </c:pt>
                <c:pt idx="2">
                  <c:v>681034</c:v>
                </c:pt>
                <c:pt idx="3">
                  <c:v>723976</c:v>
                </c:pt>
                <c:pt idx="4">
                  <c:v>787818</c:v>
                </c:pt>
                <c:pt idx="5">
                  <c:v>778291</c:v>
                </c:pt>
                <c:pt idx="6">
                  <c:v>841107</c:v>
                </c:pt>
                <c:pt idx="7">
                  <c:v>881592</c:v>
                </c:pt>
                <c:pt idx="8">
                  <c:v>890208</c:v>
                </c:pt>
                <c:pt idx="9">
                  <c:v>891627</c:v>
                </c:pt>
                <c:pt idx="10">
                  <c:v>874792</c:v>
                </c:pt>
                <c:pt idx="11">
                  <c:v>829968</c:v>
                </c:pt>
                <c:pt idx="12">
                  <c:v>795701</c:v>
                </c:pt>
                <c:pt idx="13">
                  <c:v>753379</c:v>
                </c:pt>
                <c:pt idx="14">
                  <c:v>701710</c:v>
                </c:pt>
                <c:pt idx="15">
                  <c:v>671617</c:v>
                </c:pt>
                <c:pt idx="16">
                  <c:v>611119</c:v>
                </c:pt>
                <c:pt idx="17">
                  <c:v>554992</c:v>
                </c:pt>
                <c:pt idx="18">
                  <c:v>534687</c:v>
                </c:pt>
                <c:pt idx="19">
                  <c:v>560653</c:v>
                </c:pt>
                <c:pt idx="20">
                  <c:v>568930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8D7-411F-B09C-12FF731039E9}"/>
            </c:ext>
          </c:extLst>
        </c:ser>
        <c:ser>
          <c:idx val="0"/>
          <c:order val="1"/>
          <c:tx>
            <c:strRef>
              <c:f>Sheet1!$E$2</c:f>
              <c:strCache>
                <c:ptCount val="1"/>
                <c:pt idx="0">
                  <c:v>طلاق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2.2049690627214735E-2"/>
                  <c:y val="-3.54651321899970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88D7-411F-B09C-12FF731039E9}"/>
                </c:ext>
              </c:extLst>
            </c:dLbl>
            <c:dLbl>
              <c:idx val="20"/>
              <c:layout>
                <c:manualLayout>
                  <c:x val="-1.4699793751476597E-2"/>
                  <c:y val="-2.600776360599783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88D7-411F-B09C-12FF731039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Sheet1!$A$3:$A$23</c:f>
              <c:numCache>
                <c:formatCode>General</c:formatCode>
                <c:ptCount val="21"/>
                <c:pt idx="0">
                  <c:v>1380</c:v>
                </c:pt>
                <c:pt idx="1">
                  <c:v>1381</c:v>
                </c:pt>
                <c:pt idx="2">
                  <c:v>1382</c:v>
                </c:pt>
                <c:pt idx="3">
                  <c:v>1383</c:v>
                </c:pt>
                <c:pt idx="4">
                  <c:v>1384</c:v>
                </c:pt>
                <c:pt idx="5">
                  <c:v>1385</c:v>
                </c:pt>
                <c:pt idx="6">
                  <c:v>1386</c:v>
                </c:pt>
                <c:pt idx="7">
                  <c:v>1387</c:v>
                </c:pt>
                <c:pt idx="8">
                  <c:v>1388</c:v>
                </c:pt>
                <c:pt idx="9">
                  <c:v>1389</c:v>
                </c:pt>
                <c:pt idx="10">
                  <c:v>1390</c:v>
                </c:pt>
                <c:pt idx="11">
                  <c:v>1391</c:v>
                </c:pt>
                <c:pt idx="12">
                  <c:v>1392</c:v>
                </c:pt>
                <c:pt idx="13">
                  <c:v>1393</c:v>
                </c:pt>
                <c:pt idx="14">
                  <c:v>1394</c:v>
                </c:pt>
                <c:pt idx="15">
                  <c:v>1395</c:v>
                </c:pt>
                <c:pt idx="16">
                  <c:v>1396</c:v>
                </c:pt>
                <c:pt idx="17">
                  <c:v>1397</c:v>
                </c:pt>
                <c:pt idx="18">
                  <c:v>1398</c:v>
                </c:pt>
                <c:pt idx="19">
                  <c:v>1399</c:v>
                </c:pt>
                <c:pt idx="20">
                  <c:v>1400</c:v>
                </c:pt>
              </c:numCache>
            </c:numRef>
          </c:cat>
          <c:val>
            <c:numRef>
              <c:f>Sheet1!$E$3:$E$23</c:f>
              <c:numCache>
                <c:formatCode>General</c:formatCode>
                <c:ptCount val="21"/>
                <c:pt idx="0">
                  <c:v>60500</c:v>
                </c:pt>
                <c:pt idx="1">
                  <c:v>70279</c:v>
                </c:pt>
                <c:pt idx="2">
                  <c:v>72359</c:v>
                </c:pt>
                <c:pt idx="3">
                  <c:v>73882</c:v>
                </c:pt>
                <c:pt idx="4">
                  <c:v>84217</c:v>
                </c:pt>
                <c:pt idx="5">
                  <c:v>94039</c:v>
                </c:pt>
                <c:pt idx="6">
                  <c:v>99852</c:v>
                </c:pt>
                <c:pt idx="7">
                  <c:v>110510</c:v>
                </c:pt>
                <c:pt idx="8">
                  <c:v>125747</c:v>
                </c:pt>
                <c:pt idx="9">
                  <c:v>137200</c:v>
                </c:pt>
                <c:pt idx="10">
                  <c:v>142841</c:v>
                </c:pt>
                <c:pt idx="11">
                  <c:v>150324</c:v>
                </c:pt>
                <c:pt idx="12">
                  <c:v>169312</c:v>
                </c:pt>
                <c:pt idx="13">
                  <c:v>175956</c:v>
                </c:pt>
                <c:pt idx="14">
                  <c:v>174681</c:v>
                </c:pt>
                <c:pt idx="15">
                  <c:v>176532</c:v>
                </c:pt>
                <c:pt idx="16">
                  <c:v>182079</c:v>
                </c:pt>
                <c:pt idx="17">
                  <c:v>178900</c:v>
                </c:pt>
                <c:pt idx="18">
                  <c:v>178416</c:v>
                </c:pt>
                <c:pt idx="19">
                  <c:v>187059</c:v>
                </c:pt>
                <c:pt idx="20">
                  <c:v>201663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8D7-411F-B09C-12FF731039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5707360"/>
        <c:axId val="154205920"/>
      </c:lineChart>
      <c:catAx>
        <c:axId val="3957073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54205920"/>
        <c:crosses val="autoZero"/>
        <c:auto val="1"/>
        <c:lblAlgn val="ctr"/>
        <c:lblOffset val="100"/>
        <c:noMultiLvlLbl val="0"/>
      </c:catAx>
      <c:valAx>
        <c:axId val="1542059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95707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fa-I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Sheet1!$I$2</c:f>
              <c:strCache>
                <c:ptCount val="1"/>
                <c:pt idx="0">
                  <c:v>نرخ ازدواج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7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139-4C03-86B9-8FDBCFA03A61}"/>
                </c:ext>
              </c:extLst>
            </c:dLbl>
            <c:dLbl>
              <c:idx val="2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139-4C03-86B9-8FDBCFA03A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Sheet1!$A$3:$A$23</c:f>
              <c:numCache>
                <c:formatCode>General</c:formatCode>
                <c:ptCount val="21"/>
                <c:pt idx="0">
                  <c:v>1380</c:v>
                </c:pt>
                <c:pt idx="1">
                  <c:v>1381</c:v>
                </c:pt>
                <c:pt idx="2">
                  <c:v>1382</c:v>
                </c:pt>
                <c:pt idx="3">
                  <c:v>1383</c:v>
                </c:pt>
                <c:pt idx="4">
                  <c:v>1384</c:v>
                </c:pt>
                <c:pt idx="5">
                  <c:v>1385</c:v>
                </c:pt>
                <c:pt idx="6">
                  <c:v>1386</c:v>
                </c:pt>
                <c:pt idx="7">
                  <c:v>1387</c:v>
                </c:pt>
                <c:pt idx="8">
                  <c:v>1388</c:v>
                </c:pt>
                <c:pt idx="9">
                  <c:v>1389</c:v>
                </c:pt>
                <c:pt idx="10">
                  <c:v>1390</c:v>
                </c:pt>
                <c:pt idx="11">
                  <c:v>1391</c:v>
                </c:pt>
                <c:pt idx="12">
                  <c:v>1392</c:v>
                </c:pt>
                <c:pt idx="13">
                  <c:v>1393</c:v>
                </c:pt>
                <c:pt idx="14">
                  <c:v>1394</c:v>
                </c:pt>
                <c:pt idx="15">
                  <c:v>1395</c:v>
                </c:pt>
                <c:pt idx="16">
                  <c:v>1396</c:v>
                </c:pt>
                <c:pt idx="17">
                  <c:v>1397</c:v>
                </c:pt>
                <c:pt idx="18">
                  <c:v>1398</c:v>
                </c:pt>
                <c:pt idx="19">
                  <c:v>1399</c:v>
                </c:pt>
                <c:pt idx="20">
                  <c:v>1400</c:v>
                </c:pt>
              </c:numCache>
            </c:numRef>
          </c:cat>
          <c:val>
            <c:numRef>
              <c:f>Sheet1!$I$3:$I$23</c:f>
              <c:numCache>
                <c:formatCode>_-* #,##0.0_-;_-* #,##0.0\-;_-* "-"??_-;_-@_-</c:formatCode>
                <c:ptCount val="21"/>
                <c:pt idx="0">
                  <c:v>9.8304773280654203</c:v>
                </c:pt>
                <c:pt idx="1">
                  <c:v>9.8184012066365014</c:v>
                </c:pt>
                <c:pt idx="2">
                  <c:v>10.117120998291615</c:v>
                </c:pt>
                <c:pt idx="3">
                  <c:v>10.592962177189261</c:v>
                </c:pt>
                <c:pt idx="4">
                  <c:v>11.353480328577605</c:v>
                </c:pt>
                <c:pt idx="5">
                  <c:v>11.040215047662279</c:v>
                </c:pt>
                <c:pt idx="6">
                  <c:v>11.785822380405236</c:v>
                </c:pt>
                <c:pt idx="7">
                  <c:v>12.199263830847148</c:v>
                </c:pt>
                <c:pt idx="8">
                  <c:v>12.161976064265806</c:v>
                </c:pt>
                <c:pt idx="9">
                  <c:v>12.023504187062583</c:v>
                </c:pt>
                <c:pt idx="10">
                  <c:v>11.640612109115104</c:v>
                </c:pt>
                <c:pt idx="11">
                  <c:v>10.915173991951393</c:v>
                </c:pt>
                <c:pt idx="12">
                  <c:v>10.341568974032388</c:v>
                </c:pt>
                <c:pt idx="13">
                  <c:v>9.6765695643238807</c:v>
                </c:pt>
                <c:pt idx="14">
                  <c:v>8.9080014725857843</c:v>
                </c:pt>
                <c:pt idx="15">
                  <c:v>8.4029852613667639</c:v>
                </c:pt>
                <c:pt idx="16">
                  <c:v>7.5397455985589676</c:v>
                </c:pt>
                <c:pt idx="17">
                  <c:v>6.771333056782411</c:v>
                </c:pt>
                <c:pt idx="18">
                  <c:v>6.4645992020311933</c:v>
                </c:pt>
                <c:pt idx="19">
                  <c:v>6.7217326667386015</c:v>
                </c:pt>
                <c:pt idx="20">
                  <c:v>6.7685444054488135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139-4C03-86B9-8FDBCFA03A61}"/>
            </c:ext>
          </c:extLst>
        </c:ser>
        <c:ser>
          <c:idx val="0"/>
          <c:order val="1"/>
          <c:tx>
            <c:strRef>
              <c:f>Sheet1!$J$2</c:f>
              <c:strCache>
                <c:ptCount val="1"/>
                <c:pt idx="0">
                  <c:v>نرخ طلاق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139-4C03-86B9-8FDBCFA03A61}"/>
                </c:ext>
              </c:extLst>
            </c:dLbl>
            <c:dLbl>
              <c:idx val="2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B139-4C03-86B9-8FDBCFA03A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Sheet1!$A$3:$A$23</c:f>
              <c:numCache>
                <c:formatCode>General</c:formatCode>
                <c:ptCount val="21"/>
                <c:pt idx="0">
                  <c:v>1380</c:v>
                </c:pt>
                <c:pt idx="1">
                  <c:v>1381</c:v>
                </c:pt>
                <c:pt idx="2">
                  <c:v>1382</c:v>
                </c:pt>
                <c:pt idx="3">
                  <c:v>1383</c:v>
                </c:pt>
                <c:pt idx="4">
                  <c:v>1384</c:v>
                </c:pt>
                <c:pt idx="5">
                  <c:v>1385</c:v>
                </c:pt>
                <c:pt idx="6">
                  <c:v>1386</c:v>
                </c:pt>
                <c:pt idx="7">
                  <c:v>1387</c:v>
                </c:pt>
                <c:pt idx="8">
                  <c:v>1388</c:v>
                </c:pt>
                <c:pt idx="9">
                  <c:v>1389</c:v>
                </c:pt>
                <c:pt idx="10">
                  <c:v>1390</c:v>
                </c:pt>
                <c:pt idx="11">
                  <c:v>1391</c:v>
                </c:pt>
                <c:pt idx="12">
                  <c:v>1392</c:v>
                </c:pt>
                <c:pt idx="13">
                  <c:v>1393</c:v>
                </c:pt>
                <c:pt idx="14">
                  <c:v>1394</c:v>
                </c:pt>
                <c:pt idx="15">
                  <c:v>1395</c:v>
                </c:pt>
                <c:pt idx="16">
                  <c:v>1396</c:v>
                </c:pt>
                <c:pt idx="17">
                  <c:v>1397</c:v>
                </c:pt>
                <c:pt idx="18">
                  <c:v>1398</c:v>
                </c:pt>
                <c:pt idx="19">
                  <c:v>1399</c:v>
                </c:pt>
                <c:pt idx="20">
                  <c:v>1400</c:v>
                </c:pt>
              </c:numCache>
            </c:numRef>
          </c:cat>
          <c:val>
            <c:numRef>
              <c:f>Sheet1!$J$3:$J$23</c:f>
              <c:numCache>
                <c:formatCode>_-* #,##0.0_-;_-* #,##0.0\-;_-* "-"??_-;_-@_-</c:formatCode>
                <c:ptCount val="21"/>
                <c:pt idx="0">
                  <c:v>0.92647892069034166</c:v>
                </c:pt>
                <c:pt idx="1">
                  <c:v>1.0600150829562593</c:v>
                </c:pt>
                <c:pt idx="2">
                  <c:v>1.0749312931738839</c:v>
                </c:pt>
                <c:pt idx="3">
                  <c:v>1.0810154363889093</c:v>
                </c:pt>
                <c:pt idx="4">
                  <c:v>1.2136763222366336</c:v>
                </c:pt>
                <c:pt idx="5">
                  <c:v>1.3339622106218794</c:v>
                </c:pt>
                <c:pt idx="6">
                  <c:v>1.399153658604938</c:v>
                </c:pt>
                <c:pt idx="7">
                  <c:v>1.5292115240915507</c:v>
                </c:pt>
                <c:pt idx="8">
                  <c:v>1.717949068255096</c:v>
                </c:pt>
                <c:pt idx="9">
                  <c:v>1.850128780829861</c:v>
                </c:pt>
                <c:pt idx="10">
                  <c:v>1.9007451763140386</c:v>
                </c:pt>
                <c:pt idx="11">
                  <c:v>1.9769588889765644</c:v>
                </c:pt>
                <c:pt idx="12">
                  <c:v>2.2005146733903458</c:v>
                </c:pt>
                <c:pt idx="13">
                  <c:v>2.2600184956843403</c:v>
                </c:pt>
                <c:pt idx="14">
                  <c:v>2.2175237708351845</c:v>
                </c:pt>
                <c:pt idx="15">
                  <c:v>2.2086930410629835</c:v>
                </c:pt>
                <c:pt idx="16">
                  <c:v>2.2464190097837218</c:v>
                </c:pt>
                <c:pt idx="17">
                  <c:v>2.1827188209170103</c:v>
                </c:pt>
                <c:pt idx="18">
                  <c:v>2.157127312295974</c:v>
                </c:pt>
                <c:pt idx="19">
                  <c:v>2.2426716541380425</c:v>
                </c:pt>
                <c:pt idx="20">
                  <c:v>2.3991791089167807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B139-4C03-86B9-8FDBCFA03A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5707360"/>
        <c:axId val="154205920"/>
      </c:lineChart>
      <c:catAx>
        <c:axId val="3957073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54205920"/>
        <c:crosses val="autoZero"/>
        <c:auto val="1"/>
        <c:lblAlgn val="ctr"/>
        <c:lblOffset val="100"/>
        <c:noMultiLvlLbl val="0"/>
      </c:catAx>
      <c:valAx>
        <c:axId val="154205920"/>
        <c:scaling>
          <c:orientation val="minMax"/>
        </c:scaling>
        <c:delete val="0"/>
        <c:axPos val="l"/>
        <c:numFmt formatCode="_-* #,##0.0_-;_-* #,##0.0\-;_-* &quot;-&quot;??_-;_-@_-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95707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fa-I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071036670427505E-2"/>
          <c:y val="2.8271412528656236E-2"/>
          <c:w val="0.92837869213469337"/>
          <c:h val="0.73083990102416019"/>
        </c:manualLayout>
      </c:layout>
      <c:lineChart>
        <c:grouping val="standard"/>
        <c:varyColors val="0"/>
        <c:ser>
          <c:idx val="1"/>
          <c:order val="0"/>
          <c:tx>
            <c:strRef>
              <c:f>Sheet1!$K$2</c:f>
              <c:strCache>
                <c:ptCount val="1"/>
                <c:pt idx="0">
                  <c:v>نسبت ازدواج به طلاق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E48-4D52-A8B9-A43F9D27AA96}"/>
                </c:ext>
              </c:extLst>
            </c:dLbl>
            <c:dLbl>
              <c:idx val="2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E48-4D52-A8B9-A43F9D27AA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Sheet1!$A$3:$A$23</c:f>
              <c:numCache>
                <c:formatCode>General</c:formatCode>
                <c:ptCount val="21"/>
                <c:pt idx="0">
                  <c:v>1380</c:v>
                </c:pt>
                <c:pt idx="1">
                  <c:v>1381</c:v>
                </c:pt>
                <c:pt idx="2">
                  <c:v>1382</c:v>
                </c:pt>
                <c:pt idx="3">
                  <c:v>1383</c:v>
                </c:pt>
                <c:pt idx="4">
                  <c:v>1384</c:v>
                </c:pt>
                <c:pt idx="5">
                  <c:v>1385</c:v>
                </c:pt>
                <c:pt idx="6">
                  <c:v>1386</c:v>
                </c:pt>
                <c:pt idx="7">
                  <c:v>1387</c:v>
                </c:pt>
                <c:pt idx="8">
                  <c:v>1388</c:v>
                </c:pt>
                <c:pt idx="9">
                  <c:v>1389</c:v>
                </c:pt>
                <c:pt idx="10">
                  <c:v>1390</c:v>
                </c:pt>
                <c:pt idx="11">
                  <c:v>1391</c:v>
                </c:pt>
                <c:pt idx="12">
                  <c:v>1392</c:v>
                </c:pt>
                <c:pt idx="13">
                  <c:v>1393</c:v>
                </c:pt>
                <c:pt idx="14">
                  <c:v>1394</c:v>
                </c:pt>
                <c:pt idx="15">
                  <c:v>1395</c:v>
                </c:pt>
                <c:pt idx="16">
                  <c:v>1396</c:v>
                </c:pt>
                <c:pt idx="17">
                  <c:v>1397</c:v>
                </c:pt>
                <c:pt idx="18">
                  <c:v>1398</c:v>
                </c:pt>
                <c:pt idx="19">
                  <c:v>1399</c:v>
                </c:pt>
                <c:pt idx="20">
                  <c:v>1400</c:v>
                </c:pt>
              </c:numCache>
            </c:numRef>
          </c:cat>
          <c:val>
            <c:numRef>
              <c:f>Sheet1!$K$3:$K$23</c:f>
              <c:numCache>
                <c:formatCode>0.0</c:formatCode>
                <c:ptCount val="21"/>
                <c:pt idx="0">
                  <c:v>10.610578512396694</c:v>
                </c:pt>
                <c:pt idx="1">
                  <c:v>9.2625108496136832</c:v>
                </c:pt>
                <c:pt idx="2">
                  <c:v>9.4118768916098894</c:v>
                </c:pt>
                <c:pt idx="3">
                  <c:v>9.7990850274762451</c:v>
                </c:pt>
                <c:pt idx="4">
                  <c:v>9.3546196136172028</c:v>
                </c:pt>
                <c:pt idx="5">
                  <c:v>8.2762577228596648</c:v>
                </c:pt>
                <c:pt idx="6">
                  <c:v>8.4235368345150832</c:v>
                </c:pt>
                <c:pt idx="7">
                  <c:v>7.9774862003438605</c:v>
                </c:pt>
                <c:pt idx="8">
                  <c:v>7.0793577580379647</c:v>
                </c:pt>
                <c:pt idx="9">
                  <c:v>6.4987390670553937</c:v>
                </c:pt>
                <c:pt idx="10">
                  <c:v>6.12423603867237</c:v>
                </c:pt>
                <c:pt idx="11">
                  <c:v>5.5211942204837552</c:v>
                </c:pt>
                <c:pt idx="12">
                  <c:v>4.6996137308637307</c:v>
                </c:pt>
                <c:pt idx="13">
                  <c:v>4.2816329082270563</c:v>
                </c:pt>
                <c:pt idx="14">
                  <c:v>4.017094017094017</c:v>
                </c:pt>
                <c:pt idx="15">
                  <c:v>3.8045056986835246</c:v>
                </c:pt>
                <c:pt idx="16">
                  <c:v>3.3563398305131291</c:v>
                </c:pt>
                <c:pt idx="17">
                  <c:v>3.1022470653996645</c:v>
                </c:pt>
                <c:pt idx="18">
                  <c:v>2.9968556631692227</c:v>
                </c:pt>
                <c:pt idx="19">
                  <c:v>2.9971987447810582</c:v>
                </c:pt>
                <c:pt idx="20">
                  <c:v>2.8211917902639554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E48-4D52-A8B9-A43F9D27AA96}"/>
            </c:ext>
          </c:extLst>
        </c:ser>
        <c:ser>
          <c:idx val="0"/>
          <c:order val="1"/>
          <c:tx>
            <c:strRef>
              <c:f>Sheet1!$L$2</c:f>
              <c:strCache>
                <c:ptCount val="1"/>
                <c:pt idx="0">
                  <c:v>تعداد طلاق به ازای 100 ازدواج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E48-4D52-A8B9-A43F9D27AA96}"/>
                </c:ext>
              </c:extLst>
            </c:dLbl>
            <c:dLbl>
              <c:idx val="20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E48-4D52-A8B9-A43F9D27AA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Sheet1!$A$3:$A$23</c:f>
              <c:numCache>
                <c:formatCode>General</c:formatCode>
                <c:ptCount val="21"/>
                <c:pt idx="0">
                  <c:v>1380</c:v>
                </c:pt>
                <c:pt idx="1">
                  <c:v>1381</c:v>
                </c:pt>
                <c:pt idx="2">
                  <c:v>1382</c:v>
                </c:pt>
                <c:pt idx="3">
                  <c:v>1383</c:v>
                </c:pt>
                <c:pt idx="4">
                  <c:v>1384</c:v>
                </c:pt>
                <c:pt idx="5">
                  <c:v>1385</c:v>
                </c:pt>
                <c:pt idx="6">
                  <c:v>1386</c:v>
                </c:pt>
                <c:pt idx="7">
                  <c:v>1387</c:v>
                </c:pt>
                <c:pt idx="8">
                  <c:v>1388</c:v>
                </c:pt>
                <c:pt idx="9">
                  <c:v>1389</c:v>
                </c:pt>
                <c:pt idx="10">
                  <c:v>1390</c:v>
                </c:pt>
                <c:pt idx="11">
                  <c:v>1391</c:v>
                </c:pt>
                <c:pt idx="12">
                  <c:v>1392</c:v>
                </c:pt>
                <c:pt idx="13">
                  <c:v>1393</c:v>
                </c:pt>
                <c:pt idx="14">
                  <c:v>1394</c:v>
                </c:pt>
                <c:pt idx="15">
                  <c:v>1395</c:v>
                </c:pt>
                <c:pt idx="16">
                  <c:v>1396</c:v>
                </c:pt>
                <c:pt idx="17">
                  <c:v>1397</c:v>
                </c:pt>
                <c:pt idx="18">
                  <c:v>1398</c:v>
                </c:pt>
                <c:pt idx="19">
                  <c:v>1399</c:v>
                </c:pt>
                <c:pt idx="20">
                  <c:v>1400</c:v>
                </c:pt>
              </c:numCache>
            </c:numRef>
          </c:cat>
          <c:val>
            <c:numRef>
              <c:f>Sheet1!$L$3:$L$23</c:f>
              <c:numCache>
                <c:formatCode>0.0</c:formatCode>
                <c:ptCount val="21"/>
                <c:pt idx="0">
                  <c:v>9.4245568121631305</c:v>
                </c:pt>
                <c:pt idx="1">
                  <c:v>10.79620867641637</c:v>
                </c:pt>
                <c:pt idx="2">
                  <c:v>10.624873354340606</c:v>
                </c:pt>
                <c:pt idx="3">
                  <c:v>10.205034421030531</c:v>
                </c:pt>
                <c:pt idx="4">
                  <c:v>10.689905536557935</c:v>
                </c:pt>
                <c:pt idx="5">
                  <c:v>12.082755678788525</c:v>
                </c:pt>
                <c:pt idx="6">
                  <c:v>11.871497918814134</c:v>
                </c:pt>
                <c:pt idx="7">
                  <c:v>12.535277089628762</c:v>
                </c:pt>
                <c:pt idx="8">
                  <c:v>14.125575146482619</c:v>
                </c:pt>
                <c:pt idx="9">
                  <c:v>15.387600420355149</c:v>
                </c:pt>
                <c:pt idx="10">
                  <c:v>16.328567247985806</c:v>
                </c:pt>
                <c:pt idx="11">
                  <c:v>18.112023596090452</c:v>
                </c:pt>
                <c:pt idx="12">
                  <c:v>21.278344503777173</c:v>
                </c:pt>
                <c:pt idx="13">
                  <c:v>23.355575347866079</c:v>
                </c:pt>
                <c:pt idx="14">
                  <c:v>24.893617021276597</c:v>
                </c:pt>
                <c:pt idx="15">
                  <c:v>26.284623527992888</c:v>
                </c:pt>
                <c:pt idx="16">
                  <c:v>29.794360836432841</c:v>
                </c:pt>
                <c:pt idx="17">
                  <c:v>32.234698878542396</c:v>
                </c:pt>
                <c:pt idx="18">
                  <c:v>33.368307065629047</c:v>
                </c:pt>
                <c:pt idx="19">
                  <c:v>33.364487481561682</c:v>
                </c:pt>
                <c:pt idx="20">
                  <c:v>35.446012690489162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E48-4D52-A8B9-A43F9D27AA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5707360"/>
        <c:axId val="154205920"/>
      </c:lineChart>
      <c:catAx>
        <c:axId val="3957073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54205920"/>
        <c:crosses val="autoZero"/>
        <c:auto val="1"/>
        <c:lblAlgn val="ctr"/>
        <c:lblOffset val="100"/>
        <c:noMultiLvlLbl val="0"/>
      </c:catAx>
      <c:valAx>
        <c:axId val="15420592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95707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fa-I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dk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ysClr val="windowText" lastClr="000000"/>
                </a:solidFill>
                <a:cs typeface="B Mitra" panose="00000400000000000000" pitchFamily="2" charset="-78"/>
              </a:rPr>
              <a:t>تغییرات جمعیت کشور از سال </a:t>
            </a:r>
            <a:r>
              <a:rPr lang="fa-IR" sz="2000" b="1" dirty="0" smtClean="0">
                <a:solidFill>
                  <a:sysClr val="windowText" lastClr="000000"/>
                </a:solidFill>
                <a:cs typeface="B Mitra" panose="00000400000000000000" pitchFamily="2" charset="-78"/>
              </a:rPr>
              <a:t>1335 </a:t>
            </a:r>
            <a:r>
              <a:rPr lang="fa-IR" sz="2000" b="1" dirty="0">
                <a:solidFill>
                  <a:sysClr val="windowText" lastClr="000000"/>
                </a:solidFill>
                <a:cs typeface="B Mitra" panose="00000400000000000000" pitchFamily="2" charset="-78"/>
              </a:rPr>
              <a:t>لغایت 1430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dk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Sheet1!$D$1</c:f>
              <c:strCache>
                <c:ptCount val="1"/>
                <c:pt idx="0">
                  <c:v>نرخ رشد سالانه</c:v>
                </c:pt>
              </c:strCache>
            </c:strRef>
          </c:tx>
          <c:spPr>
            <a:ln w="22225" cap="rnd" cmpd="sng" algn="ctr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18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Sheet1!$B$2:$B$16</c:f>
              <c:numCache>
                <c:formatCode>General</c:formatCode>
                <c:ptCount val="15"/>
                <c:pt idx="0">
                  <c:v>1335</c:v>
                </c:pt>
                <c:pt idx="1">
                  <c:v>1345</c:v>
                </c:pt>
                <c:pt idx="2">
                  <c:v>1355</c:v>
                </c:pt>
                <c:pt idx="3">
                  <c:v>1365</c:v>
                </c:pt>
                <c:pt idx="4">
                  <c:v>1375</c:v>
                </c:pt>
                <c:pt idx="5">
                  <c:v>1385</c:v>
                </c:pt>
                <c:pt idx="6">
                  <c:v>1390</c:v>
                </c:pt>
                <c:pt idx="7">
                  <c:v>1395</c:v>
                </c:pt>
                <c:pt idx="8">
                  <c:v>1400</c:v>
                </c:pt>
                <c:pt idx="9">
                  <c:v>1405</c:v>
                </c:pt>
                <c:pt idx="10">
                  <c:v>1410</c:v>
                </c:pt>
                <c:pt idx="11">
                  <c:v>1415</c:v>
                </c:pt>
                <c:pt idx="12">
                  <c:v>1420</c:v>
                </c:pt>
                <c:pt idx="13">
                  <c:v>1425</c:v>
                </c:pt>
                <c:pt idx="14">
                  <c:v>1430</c:v>
                </c:pt>
              </c:numCache>
            </c:num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18954704</c:v>
                </c:pt>
                <c:pt idx="1">
                  <c:v>25788722</c:v>
                </c:pt>
                <c:pt idx="2">
                  <c:v>33708744</c:v>
                </c:pt>
                <c:pt idx="3">
                  <c:v>49445010</c:v>
                </c:pt>
                <c:pt idx="4">
                  <c:v>60055488</c:v>
                </c:pt>
                <c:pt idx="5">
                  <c:v>70495782</c:v>
                </c:pt>
                <c:pt idx="6">
                  <c:v>75149669</c:v>
                </c:pt>
                <c:pt idx="7">
                  <c:v>79926270</c:v>
                </c:pt>
                <c:pt idx="8">
                  <c:v>84055000</c:v>
                </c:pt>
                <c:pt idx="9">
                  <c:v>87134000</c:v>
                </c:pt>
                <c:pt idx="10">
                  <c:v>89580000</c:v>
                </c:pt>
                <c:pt idx="11">
                  <c:v>91446000</c:v>
                </c:pt>
                <c:pt idx="12">
                  <c:v>92838000</c:v>
                </c:pt>
                <c:pt idx="13">
                  <c:v>93683000</c:v>
                </c:pt>
                <c:pt idx="14">
                  <c:v>93632000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EBE-437A-A82B-5FDE52F84102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575991424"/>
        <c:axId val="575991752"/>
      </c:lineChart>
      <c:catAx>
        <c:axId val="575991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rtl="1">
              <a:defRPr sz="1600" b="1" i="0" u="none" strike="noStrike" kern="1200" spc="20" baseline="0">
                <a:solidFill>
                  <a:sysClr val="windowText" lastClr="000000"/>
                </a:solidFill>
                <a:latin typeface="+mn-lt"/>
                <a:ea typeface="+mn-ea"/>
                <a:cs typeface="Titr" panose="00000700000000000000" pitchFamily="2" charset="-78"/>
              </a:defRPr>
            </a:pPr>
            <a:endParaRPr lang="fa-IR"/>
          </a:p>
        </c:txPr>
        <c:crossAx val="575991752"/>
        <c:crosses val="autoZero"/>
        <c:auto val="1"/>
        <c:lblAlgn val="ctr"/>
        <c:lblOffset val="100"/>
        <c:noMultiLvlLbl val="0"/>
      </c:catAx>
      <c:valAx>
        <c:axId val="5759917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spc="2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75991424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مردان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3.59937331226234E-3"/>
                  <c:y val="-3.9531048274329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28C4-4A10-BAE0-11D380165F6A}"/>
                </c:ext>
              </c:extLst>
            </c:dLbl>
            <c:dLbl>
              <c:idx val="1"/>
              <c:layout>
                <c:manualLayout>
                  <c:x val="-3.2993874214354535E-17"/>
                  <c:y val="-6.68986970796348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8C4-4A10-BAE0-11D380165F6A}"/>
                </c:ext>
              </c:extLst>
            </c:dLbl>
            <c:dLbl>
              <c:idx val="2"/>
              <c:layout>
                <c:manualLayout>
                  <c:x val="-3.5993733122624224E-3"/>
                  <c:y val="-5.77761474778664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8C4-4A10-BAE0-11D380165F6A}"/>
                </c:ext>
              </c:extLst>
            </c:dLbl>
            <c:dLbl>
              <c:idx val="3"/>
              <c:layout>
                <c:manualLayout>
                  <c:x val="-1.7996866561311782E-3"/>
                  <c:y val="-4.86535978760980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8C4-4A10-BAE0-11D380165F6A}"/>
                </c:ext>
              </c:extLst>
            </c:dLbl>
            <c:dLbl>
              <c:idx val="4"/>
              <c:layout>
                <c:manualLayout>
                  <c:x val="-1.7996866561311782E-3"/>
                  <c:y val="-4.86535978760980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8C4-4A10-BAE0-11D380165F6A}"/>
                </c:ext>
              </c:extLst>
            </c:dLbl>
            <c:dLbl>
              <c:idx val="5"/>
              <c:layout>
                <c:manualLayout>
                  <c:x val="-4.9449334289959476E-3"/>
                  <c:y val="-4.00839300683762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B Nazanin" panose="00000400000000000000" pitchFamily="2" charset="-78"/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28C4-4A10-BAE0-11D380165F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Sheet1!$B$1:$G$1</c:f>
              <c:numCache>
                <c:formatCode>General</c:formatCode>
                <c:ptCount val="6"/>
                <c:pt idx="0">
                  <c:v>1355</c:v>
                </c:pt>
                <c:pt idx="1">
                  <c:v>1365</c:v>
                </c:pt>
                <c:pt idx="2">
                  <c:v>1375</c:v>
                </c:pt>
                <c:pt idx="3">
                  <c:v>1385</c:v>
                </c:pt>
                <c:pt idx="4">
                  <c:v>1390</c:v>
                </c:pt>
                <c:pt idx="5">
                  <c:v>1395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24.1</c:v>
                </c:pt>
                <c:pt idx="1">
                  <c:v>23.8</c:v>
                </c:pt>
                <c:pt idx="2">
                  <c:v>25.6</c:v>
                </c:pt>
                <c:pt idx="3">
                  <c:v>26.2</c:v>
                </c:pt>
                <c:pt idx="4">
                  <c:v>26.7</c:v>
                </c:pt>
                <c:pt idx="5">
                  <c:v>27.4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8C4-4A10-BAE0-11D380165F6A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زنان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0"/>
                  <c:y val="6.68986970796348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8C4-4A10-BAE0-11D380165F6A}"/>
                </c:ext>
              </c:extLst>
            </c:dLbl>
            <c:dLbl>
              <c:idx val="1"/>
              <c:layout>
                <c:manualLayout>
                  <c:x val="-3.2993874214354535E-17"/>
                  <c:y val="3.04084986725612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28C4-4A10-BAE0-11D380165F6A}"/>
                </c:ext>
              </c:extLst>
            </c:dLbl>
            <c:dLbl>
              <c:idx val="2"/>
              <c:layout>
                <c:manualLayout>
                  <c:x val="-3.5993733122624224E-3"/>
                  <c:y val="3.34493485398173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28C4-4A10-BAE0-11D380165F6A}"/>
                </c:ext>
              </c:extLst>
            </c:dLbl>
            <c:dLbl>
              <c:idx val="3"/>
              <c:layout>
                <c:manualLayout>
                  <c:x val="-1.7996866561311782E-3"/>
                  <c:y val="5.16944477433541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28C4-4A10-BAE0-11D380165F6A}"/>
                </c:ext>
              </c:extLst>
            </c:dLbl>
            <c:dLbl>
              <c:idx val="4"/>
              <c:layout>
                <c:manualLayout>
                  <c:x val="-1.7996866561311782E-3"/>
                  <c:y val="5.16944477433541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28C4-4A10-BAE0-11D380165F6A}"/>
                </c:ext>
              </c:extLst>
            </c:dLbl>
            <c:dLbl>
              <c:idx val="5"/>
              <c:layout>
                <c:manualLayout>
                  <c:x val="-6.5932445719947179E-3"/>
                  <c:y val="-5.344524009116834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B Nazanin" panose="00000400000000000000" pitchFamily="2" charset="-78"/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28C4-4A10-BAE0-11D380165F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Sheet1!$B$1:$G$1</c:f>
              <c:numCache>
                <c:formatCode>General</c:formatCode>
                <c:ptCount val="6"/>
                <c:pt idx="0">
                  <c:v>1355</c:v>
                </c:pt>
                <c:pt idx="1">
                  <c:v>1365</c:v>
                </c:pt>
                <c:pt idx="2">
                  <c:v>1375</c:v>
                </c:pt>
                <c:pt idx="3">
                  <c:v>1385</c:v>
                </c:pt>
                <c:pt idx="4">
                  <c:v>1390</c:v>
                </c:pt>
                <c:pt idx="5">
                  <c:v>1395</c:v>
                </c:pt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19.7</c:v>
                </c:pt>
                <c:pt idx="1">
                  <c:v>19.899999999999999</c:v>
                </c:pt>
                <c:pt idx="2">
                  <c:v>22.4</c:v>
                </c:pt>
                <c:pt idx="3">
                  <c:v>23.3</c:v>
                </c:pt>
                <c:pt idx="4">
                  <c:v>23.4</c:v>
                </c:pt>
                <c:pt idx="5">
                  <c:v>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8C4-4A10-BAE0-11D380165F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6439344"/>
        <c:axId val="186397280"/>
      </c:lineChart>
      <c:catAx>
        <c:axId val="186439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186397280"/>
        <c:crosses val="autoZero"/>
        <c:auto val="1"/>
        <c:lblAlgn val="ctr"/>
        <c:lblOffset val="100"/>
        <c:noMultiLvlLbl val="0"/>
      </c:catAx>
      <c:valAx>
        <c:axId val="186397280"/>
        <c:scaling>
          <c:orientation val="minMax"/>
          <c:min val="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186439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 b="1">
          <a:cs typeface="B Nazanin" panose="00000400000000000000" pitchFamily="2" charset="-78"/>
        </a:defRPr>
      </a:pPr>
      <a:endParaRPr lang="fa-I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863-4C91-AA27-82BF86A2872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Sheet1!$B$1:$B$32</c:f>
              <c:strCache>
                <c:ptCount val="32"/>
                <c:pt idx="0">
                  <c:v>سیستان و بلوچستان </c:v>
                </c:pt>
                <c:pt idx="1">
                  <c:v>خراسان جنوبی </c:v>
                </c:pt>
                <c:pt idx="2">
                  <c:v>خوزستان</c:v>
                </c:pt>
                <c:pt idx="3">
                  <c:v>یزد</c:v>
                </c:pt>
                <c:pt idx="4">
                  <c:v>گلستان</c:v>
                </c:pt>
                <c:pt idx="5">
                  <c:v>خراسان رضوی</c:v>
                </c:pt>
                <c:pt idx="6">
                  <c:v>هرمزگان </c:v>
                </c:pt>
                <c:pt idx="7">
                  <c:v>خراسان شمالی </c:v>
                </c:pt>
                <c:pt idx="8">
                  <c:v>آذربايجان غربي</c:v>
                </c:pt>
                <c:pt idx="9">
                  <c:v>قم</c:v>
                </c:pt>
                <c:pt idx="10">
                  <c:v>کرمان</c:v>
                </c:pt>
                <c:pt idx="11">
                  <c:v>چهار محال و بختیاری </c:v>
                </c:pt>
                <c:pt idx="12">
                  <c:v>لرستان</c:v>
                </c:pt>
                <c:pt idx="13">
                  <c:v>كل كشور</c:v>
                </c:pt>
                <c:pt idx="14">
                  <c:v>زنجان </c:v>
                </c:pt>
                <c:pt idx="15">
                  <c:v>کردستان</c:v>
                </c:pt>
                <c:pt idx="16">
                  <c:v>بوشهر </c:v>
                </c:pt>
                <c:pt idx="17">
                  <c:v>همدان</c:v>
                </c:pt>
                <c:pt idx="18">
                  <c:v>اردبیل </c:v>
                </c:pt>
                <c:pt idx="19">
                  <c:v>آذربايجان شرقي</c:v>
                </c:pt>
                <c:pt idx="20">
                  <c:v>کهکلویه و بویر احمد </c:v>
                </c:pt>
                <c:pt idx="21">
                  <c:v>فارس</c:v>
                </c:pt>
                <c:pt idx="22">
                  <c:v>قزوین </c:v>
                </c:pt>
                <c:pt idx="23">
                  <c:v>اصفهان </c:v>
                </c:pt>
                <c:pt idx="24">
                  <c:v>کرمانشاه</c:v>
                </c:pt>
                <c:pt idx="25">
                  <c:v>ایلام</c:v>
                </c:pt>
                <c:pt idx="26">
                  <c:v>تهران </c:v>
                </c:pt>
                <c:pt idx="27">
                  <c:v>مرکزی</c:v>
                </c:pt>
                <c:pt idx="28">
                  <c:v>البرز</c:v>
                </c:pt>
                <c:pt idx="29">
                  <c:v>سمنان</c:v>
                </c:pt>
                <c:pt idx="30">
                  <c:v>مازندران</c:v>
                </c:pt>
                <c:pt idx="31">
                  <c:v>گیلان</c:v>
                </c:pt>
              </c:strCache>
            </c:strRef>
          </c:cat>
          <c:val>
            <c:numRef>
              <c:f>Sheet1!$A$1:$A$32</c:f>
              <c:numCache>
                <c:formatCode>0.00</c:formatCode>
                <c:ptCount val="32"/>
                <c:pt idx="0">
                  <c:v>3.4751045916554402</c:v>
                </c:pt>
                <c:pt idx="1">
                  <c:v>2.3876905502360448</c:v>
                </c:pt>
                <c:pt idx="2">
                  <c:v>2.234638558951322</c:v>
                </c:pt>
                <c:pt idx="3">
                  <c:v>2.2163773685875148</c:v>
                </c:pt>
                <c:pt idx="4">
                  <c:v>2.083018248645724</c:v>
                </c:pt>
                <c:pt idx="5">
                  <c:v>2.0549387623575406</c:v>
                </c:pt>
                <c:pt idx="6">
                  <c:v>2.0437675374801936</c:v>
                </c:pt>
                <c:pt idx="7">
                  <c:v>2.0186464412669567</c:v>
                </c:pt>
                <c:pt idx="8">
                  <c:v>1.8873340911079692</c:v>
                </c:pt>
                <c:pt idx="9">
                  <c:v>1.879351755785617</c:v>
                </c:pt>
                <c:pt idx="10">
                  <c:v>1.8603205310386606</c:v>
                </c:pt>
                <c:pt idx="11">
                  <c:v>1.8235382138560401</c:v>
                </c:pt>
                <c:pt idx="12">
                  <c:v>1.7558715845011754</c:v>
                </c:pt>
                <c:pt idx="13">
                  <c:v>1.7372561223762419</c:v>
                </c:pt>
                <c:pt idx="14">
                  <c:v>1.7038886688527195</c:v>
                </c:pt>
                <c:pt idx="15">
                  <c:v>1.663503327700776</c:v>
                </c:pt>
                <c:pt idx="16">
                  <c:v>1.6606774502636155</c:v>
                </c:pt>
                <c:pt idx="17">
                  <c:v>1.6539036703424048</c:v>
                </c:pt>
                <c:pt idx="18">
                  <c:v>1.6416007425111434</c:v>
                </c:pt>
                <c:pt idx="19">
                  <c:v>1.6171983410429815</c:v>
                </c:pt>
                <c:pt idx="20">
                  <c:v>1.6115923780149752</c:v>
                </c:pt>
                <c:pt idx="21">
                  <c:v>1.5670685605994714</c:v>
                </c:pt>
                <c:pt idx="22">
                  <c:v>1.5373704121391669</c:v>
                </c:pt>
                <c:pt idx="23">
                  <c:v>1.5179850682197844</c:v>
                </c:pt>
                <c:pt idx="24">
                  <c:v>1.5119402047079402</c:v>
                </c:pt>
                <c:pt idx="25">
                  <c:v>1.4515311930529287</c:v>
                </c:pt>
                <c:pt idx="26">
                  <c:v>1.4305075305047501</c:v>
                </c:pt>
                <c:pt idx="27">
                  <c:v>1.2916842082681301</c:v>
                </c:pt>
                <c:pt idx="28">
                  <c:v>1.2234172352771502</c:v>
                </c:pt>
                <c:pt idx="29">
                  <c:v>1.206925546396461</c:v>
                </c:pt>
                <c:pt idx="30">
                  <c:v>1.1122750832068966</c:v>
                </c:pt>
                <c:pt idx="31">
                  <c:v>1.0620061590473362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63-4C91-AA27-82BF86A287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938757695"/>
        <c:axId val="1938758527"/>
      </c:barChart>
      <c:catAx>
        <c:axId val="19387576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1938758527"/>
        <c:crosses val="autoZero"/>
        <c:auto val="1"/>
        <c:lblAlgn val="ctr"/>
        <c:lblOffset val="100"/>
        <c:noMultiLvlLbl val="0"/>
      </c:catAx>
      <c:valAx>
        <c:axId val="19387585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19387576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cs typeface="B Nazanin" panose="00000400000000000000" pitchFamily="2" charset="-78"/>
        </a:defRPr>
      </a:pPr>
      <a:endParaRPr lang="fa-I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Sheet1!$G$2</c:f>
              <c:strCache>
                <c:ptCount val="1"/>
                <c:pt idx="0">
                  <c:v>نرخ موالید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36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Sheet1!$A$8:$A$23</c:f>
              <c:numCache>
                <c:formatCode>General</c:formatCode>
                <c:ptCount val="16"/>
                <c:pt idx="0">
                  <c:v>1385</c:v>
                </c:pt>
                <c:pt idx="1">
                  <c:v>1386</c:v>
                </c:pt>
                <c:pt idx="2">
                  <c:v>1387</c:v>
                </c:pt>
                <c:pt idx="3">
                  <c:v>1388</c:v>
                </c:pt>
                <c:pt idx="4">
                  <c:v>1389</c:v>
                </c:pt>
                <c:pt idx="5">
                  <c:v>1390</c:v>
                </c:pt>
                <c:pt idx="6">
                  <c:v>1391</c:v>
                </c:pt>
                <c:pt idx="7">
                  <c:v>1392</c:v>
                </c:pt>
                <c:pt idx="8">
                  <c:v>1393</c:v>
                </c:pt>
                <c:pt idx="9">
                  <c:v>1394</c:v>
                </c:pt>
                <c:pt idx="10">
                  <c:v>1395</c:v>
                </c:pt>
                <c:pt idx="11">
                  <c:v>1396</c:v>
                </c:pt>
                <c:pt idx="12">
                  <c:v>1397</c:v>
                </c:pt>
                <c:pt idx="13">
                  <c:v>1398</c:v>
                </c:pt>
                <c:pt idx="14">
                  <c:v>1399</c:v>
                </c:pt>
                <c:pt idx="15">
                  <c:v>1400</c:v>
                </c:pt>
              </c:numCache>
            </c:numRef>
          </c:cat>
          <c:val>
            <c:numRef>
              <c:f>Sheet1!$G$8:$G$23</c:f>
              <c:numCache>
                <c:formatCode>_(* #,##0.00_);_(* \(#,##0.00\);_(* "-"??_);_(@_)</c:formatCode>
                <c:ptCount val="16"/>
                <c:pt idx="0">
                  <c:v>17.786995006808898</c:v>
                </c:pt>
                <c:pt idx="1">
                  <c:v>18.02981812067371</c:v>
                </c:pt>
                <c:pt idx="2">
                  <c:v>17.991392909528685</c:v>
                </c:pt>
                <c:pt idx="3">
                  <c:v>18.423766326028744</c:v>
                </c:pt>
                <c:pt idx="4">
                  <c:v>18.387232493223834</c:v>
                </c:pt>
                <c:pt idx="5">
                  <c:v>18.392934131736528</c:v>
                </c:pt>
                <c:pt idx="6">
                  <c:v>18.69708566769247</c:v>
                </c:pt>
                <c:pt idx="7">
                  <c:v>19.129136232486808</c:v>
                </c:pt>
                <c:pt idx="8">
                  <c:v>19.707691122071516</c:v>
                </c:pt>
                <c:pt idx="9">
                  <c:v>19.933467050893071</c:v>
                </c:pt>
                <c:pt idx="10">
                  <c:v>19.118346970948128</c:v>
                </c:pt>
                <c:pt idx="11">
                  <c:v>18.357284739614819</c:v>
                </c:pt>
                <c:pt idx="12">
                  <c:v>16.672592176862448</c:v>
                </c:pt>
                <c:pt idx="13">
                  <c:v>14.461757949461976</c:v>
                </c:pt>
                <c:pt idx="14">
                  <c:v>13.682935894208059</c:v>
                </c:pt>
                <c:pt idx="15">
                  <c:v>13.27954315626673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239-4B5B-921E-5DD860472983}"/>
            </c:ext>
          </c:extLst>
        </c:ser>
        <c:ser>
          <c:idx val="0"/>
          <c:order val="1"/>
          <c:tx>
            <c:strRef>
              <c:f>Sheet1!$H$2</c:f>
              <c:strCache>
                <c:ptCount val="1"/>
                <c:pt idx="0">
                  <c:v>نرخ مرگ و میر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36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Sheet1!$A$8:$A$23</c:f>
              <c:numCache>
                <c:formatCode>General</c:formatCode>
                <c:ptCount val="16"/>
                <c:pt idx="0">
                  <c:v>1385</c:v>
                </c:pt>
                <c:pt idx="1">
                  <c:v>1386</c:v>
                </c:pt>
                <c:pt idx="2">
                  <c:v>1387</c:v>
                </c:pt>
                <c:pt idx="3">
                  <c:v>1388</c:v>
                </c:pt>
                <c:pt idx="4">
                  <c:v>1389</c:v>
                </c:pt>
                <c:pt idx="5">
                  <c:v>1390</c:v>
                </c:pt>
                <c:pt idx="6">
                  <c:v>1391</c:v>
                </c:pt>
                <c:pt idx="7">
                  <c:v>1392</c:v>
                </c:pt>
                <c:pt idx="8">
                  <c:v>1393</c:v>
                </c:pt>
                <c:pt idx="9">
                  <c:v>1394</c:v>
                </c:pt>
                <c:pt idx="10">
                  <c:v>1395</c:v>
                </c:pt>
                <c:pt idx="11">
                  <c:v>1396</c:v>
                </c:pt>
                <c:pt idx="12">
                  <c:v>1397</c:v>
                </c:pt>
                <c:pt idx="13">
                  <c:v>1398</c:v>
                </c:pt>
                <c:pt idx="14">
                  <c:v>1399</c:v>
                </c:pt>
                <c:pt idx="15">
                  <c:v>1400</c:v>
                </c:pt>
              </c:numCache>
            </c:numRef>
          </c:cat>
          <c:val>
            <c:numRef>
              <c:f>Sheet1!$H$8:$H$23</c:f>
              <c:numCache>
                <c:formatCode>_(* #,##0.00_);_(* \(#,##0.00\);_(* "-"??_);_(@_)</c:formatCode>
                <c:ptCount val="16"/>
                <c:pt idx="0">
                  <c:v>5.7955912392192461</c:v>
                </c:pt>
                <c:pt idx="1">
                  <c:v>5.7833702323235157</c:v>
                </c:pt>
                <c:pt idx="2">
                  <c:v>5.7813909722414412</c:v>
                </c:pt>
                <c:pt idx="3">
                  <c:v>5.3761680966173016</c:v>
                </c:pt>
                <c:pt idx="4">
                  <c:v>5.9474088757635828</c:v>
                </c:pt>
                <c:pt idx="5">
                  <c:v>5.1032202262142379</c:v>
                </c:pt>
                <c:pt idx="6">
                  <c:v>4.8336226623530338</c:v>
                </c:pt>
                <c:pt idx="7">
                  <c:v>4.9027709183540846</c:v>
                </c:pt>
                <c:pt idx="8">
                  <c:v>5.7328015824085492</c:v>
                </c:pt>
                <c:pt idx="9">
                  <c:v>4.7583182054764954</c:v>
                </c:pt>
                <c:pt idx="10">
                  <c:v>4.6261667042013865</c:v>
                </c:pt>
                <c:pt idx="11">
                  <c:v>4.6479587430446747</c:v>
                </c:pt>
                <c:pt idx="12">
                  <c:v>4.6026817305580634</c:v>
                </c:pt>
                <c:pt idx="13">
                  <c:v>4.7553983798815134</c:v>
                </c:pt>
                <c:pt idx="14">
                  <c:v>6.1369996043592421</c:v>
                </c:pt>
                <c:pt idx="15">
                  <c:v>6.4781036226280415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239-4B5B-921E-5DD86047298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95707360"/>
        <c:axId val="154205920"/>
      </c:lineChart>
      <c:catAx>
        <c:axId val="3957073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cap="all" spc="12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54205920"/>
        <c:crosses val="autoZero"/>
        <c:auto val="1"/>
        <c:lblAlgn val="ctr"/>
        <c:lblOffset val="100"/>
        <c:noMultiLvlLbl val="0"/>
      </c:catAx>
      <c:valAx>
        <c:axId val="154205920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95707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fa-I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r>
              <a:rPr lang="fa-IR" sz="2000" b="1">
                <a:solidFill>
                  <a:sysClr val="windowText" lastClr="000000"/>
                </a:solidFill>
                <a:cs typeface="B Mitra" panose="00000400000000000000" pitchFamily="2" charset="-78"/>
              </a:rPr>
              <a:t>تغییرات  امید به زندگی مردان و زنان از سال 1355 لغایت 1395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fa-I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Sheet1!$I$1</c:f>
              <c:strCache>
                <c:ptCount val="1"/>
                <c:pt idx="0">
                  <c:v>امید به زندگی</c:v>
                </c:pt>
              </c:strCache>
            </c:strRef>
          </c:tx>
          <c:spPr>
            <a:ln w="571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Sheet1!$H$4:$H$9</c:f>
              <c:numCache>
                <c:formatCode>General</c:formatCode>
                <c:ptCount val="6"/>
                <c:pt idx="0">
                  <c:v>1355</c:v>
                </c:pt>
                <c:pt idx="1">
                  <c:v>1365</c:v>
                </c:pt>
                <c:pt idx="2">
                  <c:v>1375</c:v>
                </c:pt>
                <c:pt idx="3">
                  <c:v>1385</c:v>
                </c:pt>
                <c:pt idx="4">
                  <c:v>1390</c:v>
                </c:pt>
                <c:pt idx="5">
                  <c:v>1395</c:v>
                </c:pt>
              </c:numCache>
            </c:numRef>
          </c:cat>
          <c:val>
            <c:numRef>
              <c:f>Sheet1!$I$4:$I$9</c:f>
              <c:numCache>
                <c:formatCode>General</c:formatCode>
                <c:ptCount val="6"/>
                <c:pt idx="0">
                  <c:v>54</c:v>
                </c:pt>
                <c:pt idx="1">
                  <c:v>59</c:v>
                </c:pt>
                <c:pt idx="2">
                  <c:v>67</c:v>
                </c:pt>
                <c:pt idx="3">
                  <c:v>71</c:v>
                </c:pt>
                <c:pt idx="4">
                  <c:v>72</c:v>
                </c:pt>
                <c:pt idx="5">
                  <c:v>74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4D2-42F7-B4CE-682E5B7ED9D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575991424"/>
        <c:axId val="575991752"/>
      </c:lineChart>
      <c:catAx>
        <c:axId val="575991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75991752"/>
        <c:crosses val="autoZero"/>
        <c:auto val="1"/>
        <c:lblAlgn val="ctr"/>
        <c:lblOffset val="100"/>
        <c:noMultiLvlLbl val="0"/>
      </c:catAx>
      <c:valAx>
        <c:axId val="575991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75991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Sheet1!$K$2</c:f>
              <c:strCache>
                <c:ptCount val="1"/>
                <c:pt idx="0">
                  <c:v>شهر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Sheet1!$J$3:$J$7</c:f>
              <c:strCache>
                <c:ptCount val="5"/>
                <c:pt idx="0">
                  <c:v>1355-1365</c:v>
                </c:pt>
                <c:pt idx="1">
                  <c:v>1365-1375</c:v>
                </c:pt>
                <c:pt idx="2">
                  <c:v>1375-1385</c:v>
                </c:pt>
                <c:pt idx="3">
                  <c:v>1385-1390</c:v>
                </c:pt>
                <c:pt idx="4">
                  <c:v>1390-1395</c:v>
                </c:pt>
              </c:strCache>
            </c:strRef>
          </c:cat>
          <c:val>
            <c:numRef>
              <c:f>Sheet1!$K$3:$K$7</c:f>
              <c:numCache>
                <c:formatCode>0%</c:formatCode>
                <c:ptCount val="5"/>
                <c:pt idx="0">
                  <c:v>0.45101795798448202</c:v>
                </c:pt>
                <c:pt idx="1">
                  <c:v>0.64262103484780542</c:v>
                </c:pt>
                <c:pt idx="2">
                  <c:v>0.69061355021134907</c:v>
                </c:pt>
                <c:pt idx="3">
                  <c:v>0.72535289392349966</c:v>
                </c:pt>
                <c:pt idx="4">
                  <c:v>0.78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39-4614-94F6-355AF266A520}"/>
            </c:ext>
          </c:extLst>
        </c:ser>
        <c:ser>
          <c:idx val="1"/>
          <c:order val="1"/>
          <c:tx>
            <c:strRef>
              <c:f>Sheet1!$L$2</c:f>
              <c:strCache>
                <c:ptCount val="1"/>
                <c:pt idx="0">
                  <c:v>آبادی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Sheet1!$J$3:$J$7</c:f>
              <c:strCache>
                <c:ptCount val="5"/>
                <c:pt idx="0">
                  <c:v>1355-1365</c:v>
                </c:pt>
                <c:pt idx="1">
                  <c:v>1365-1375</c:v>
                </c:pt>
                <c:pt idx="2">
                  <c:v>1375-1385</c:v>
                </c:pt>
                <c:pt idx="3">
                  <c:v>1385-1390</c:v>
                </c:pt>
                <c:pt idx="4">
                  <c:v>1390-1395</c:v>
                </c:pt>
              </c:strCache>
            </c:strRef>
          </c:cat>
          <c:val>
            <c:numRef>
              <c:f>Sheet1!$L$3:$L$7</c:f>
              <c:numCache>
                <c:formatCode>0%</c:formatCode>
                <c:ptCount val="5"/>
                <c:pt idx="0">
                  <c:v>0.38744408529133095</c:v>
                </c:pt>
                <c:pt idx="1">
                  <c:v>0.32493115427978947</c:v>
                </c:pt>
                <c:pt idx="2">
                  <c:v>0.27939208850730357</c:v>
                </c:pt>
                <c:pt idx="3">
                  <c:v>0.18500827330863326</c:v>
                </c:pt>
                <c:pt idx="4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39-4614-94F6-355AF266A520}"/>
            </c:ext>
          </c:extLst>
        </c:ser>
        <c:ser>
          <c:idx val="2"/>
          <c:order val="2"/>
          <c:tx>
            <c:strRef>
              <c:f>Sheet1!$M$2</c:f>
              <c:strCache>
                <c:ptCount val="1"/>
                <c:pt idx="0">
                  <c:v>خارج از کشور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Sheet1!$J$3:$J$7</c:f>
              <c:strCache>
                <c:ptCount val="5"/>
                <c:pt idx="0">
                  <c:v>1355-1365</c:v>
                </c:pt>
                <c:pt idx="1">
                  <c:v>1365-1375</c:v>
                </c:pt>
                <c:pt idx="2">
                  <c:v>1375-1385</c:v>
                </c:pt>
                <c:pt idx="3">
                  <c:v>1385-1390</c:v>
                </c:pt>
                <c:pt idx="4">
                  <c:v>1390-1395</c:v>
                </c:pt>
              </c:strCache>
            </c:strRef>
          </c:cat>
          <c:val>
            <c:numRef>
              <c:f>Sheet1!$M$3:$M$7</c:f>
              <c:numCache>
                <c:formatCode>0%</c:formatCode>
                <c:ptCount val="5"/>
                <c:pt idx="0">
                  <c:v>0.12184789179984915</c:v>
                </c:pt>
                <c:pt idx="1">
                  <c:v>2.7335392492289622E-2</c:v>
                </c:pt>
                <c:pt idx="2">
                  <c:v>2.1443182706831904E-2</c:v>
                </c:pt>
                <c:pt idx="3">
                  <c:v>1.8523068962065643E-2</c:v>
                </c:pt>
                <c:pt idx="4">
                  <c:v>2.6000000000000002E-2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539-4614-94F6-355AF266A520}"/>
            </c:ext>
          </c:extLst>
        </c:ser>
        <c:ser>
          <c:idx val="3"/>
          <c:order val="3"/>
          <c:tx>
            <c:strRef>
              <c:f>Sheet1!$N$2</c:f>
              <c:strCache>
                <c:ptCount val="1"/>
                <c:pt idx="0">
                  <c:v>اظهار نشده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Sheet1!$J$3:$J$7</c:f>
              <c:strCache>
                <c:ptCount val="5"/>
                <c:pt idx="0">
                  <c:v>1355-1365</c:v>
                </c:pt>
                <c:pt idx="1">
                  <c:v>1365-1375</c:v>
                </c:pt>
                <c:pt idx="2">
                  <c:v>1375-1385</c:v>
                </c:pt>
                <c:pt idx="3">
                  <c:v>1385-1390</c:v>
                </c:pt>
                <c:pt idx="4">
                  <c:v>1390-1395</c:v>
                </c:pt>
              </c:strCache>
            </c:strRef>
          </c:cat>
          <c:val>
            <c:numRef>
              <c:f>Sheet1!$N$3:$N$7</c:f>
              <c:numCache>
                <c:formatCode>0%</c:formatCode>
                <c:ptCount val="5"/>
                <c:pt idx="0">
                  <c:v>3.9690064924337916E-2</c:v>
                </c:pt>
                <c:pt idx="1">
                  <c:v>5.1124183801155437E-3</c:v>
                </c:pt>
                <c:pt idx="2">
                  <c:v>8.5511785745154608E-3</c:v>
                </c:pt>
                <c:pt idx="3">
                  <c:v>7.1115763805801466E-2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539-4614-94F6-355AF266A5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2554008"/>
        <c:axId val="557704096"/>
      </c:barChart>
      <c:catAx>
        <c:axId val="442554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57704096"/>
        <c:crosses val="autoZero"/>
        <c:auto val="1"/>
        <c:lblAlgn val="ctr"/>
        <c:lblOffset val="100"/>
        <c:noMultiLvlLbl val="0"/>
      </c:catAx>
      <c:valAx>
        <c:axId val="557704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442554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بعد خانوار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rtl="1">
                  <a:defRPr sz="2400" b="1">
                    <a:cs typeface="B Titr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1335</c:v>
                </c:pt>
                <c:pt idx="1">
                  <c:v>1345</c:v>
                </c:pt>
                <c:pt idx="2">
                  <c:v>1355</c:v>
                </c:pt>
                <c:pt idx="3">
                  <c:v>1365</c:v>
                </c:pt>
                <c:pt idx="4">
                  <c:v>1375</c:v>
                </c:pt>
                <c:pt idx="5">
                  <c:v>1385</c:v>
                </c:pt>
                <c:pt idx="6">
                  <c:v>1390</c:v>
                </c:pt>
                <c:pt idx="7">
                  <c:v>1395</c:v>
                </c:pt>
                <c:pt idx="8">
                  <c:v>1400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4.8</c:v>
                </c:pt>
                <c:pt idx="1">
                  <c:v>5</c:v>
                </c:pt>
                <c:pt idx="2">
                  <c:v>5</c:v>
                </c:pt>
                <c:pt idx="3">
                  <c:v>5.0999999999999996</c:v>
                </c:pt>
                <c:pt idx="4">
                  <c:v>4.8</c:v>
                </c:pt>
                <c:pt idx="5">
                  <c:v>4</c:v>
                </c:pt>
                <c:pt idx="6">
                  <c:v>3.5</c:v>
                </c:pt>
                <c:pt idx="7">
                  <c:v>3.3</c:v>
                </c:pt>
                <c:pt idx="8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DC-41DB-B6D5-F1FAB3B1AB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5976192"/>
        <c:axId val="105977728"/>
        <c:axId val="0"/>
      </c:bar3DChart>
      <c:catAx>
        <c:axId val="105976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fa-IR"/>
          </a:p>
        </c:txPr>
        <c:crossAx val="105977728"/>
        <c:crosses val="autoZero"/>
        <c:auto val="1"/>
        <c:lblAlgn val="ctr"/>
        <c:lblOffset val="100"/>
        <c:noMultiLvlLbl val="0"/>
      </c:catAx>
      <c:valAx>
        <c:axId val="10597772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fa-IR" dirty="0"/>
                  <a:t>نفر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fa-IR"/>
          </a:p>
        </c:txPr>
        <c:crossAx val="1059761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fa-IR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36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E34-4405-B441-028454AD86E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E34-4405-B441-028454AD86E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E34-4405-B441-028454AD86E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E34-4405-B441-028454AD86E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0E34-4405-B441-028454AD86E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0E34-4405-B441-028454AD86E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0E34-4405-B441-028454AD86E6}"/>
              </c:ext>
            </c:extLst>
          </c:dPt>
          <c:dLbls>
            <c:dLbl>
              <c:idx val="0"/>
              <c:layout>
                <c:manualLayout>
                  <c:x val="0.10877192982456141"/>
                  <c:y val="-3.048942544469137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00B05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1-0E34-4405-B441-028454AD86E6}"/>
                </c:ext>
              </c:extLst>
            </c:dLbl>
            <c:dLbl>
              <c:idx val="1"/>
              <c:layout>
                <c:manualLayout>
                  <c:x val="-1.2865348454420203E-16"/>
                  <c:y val="-3.001752375779287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3-0E34-4405-B441-028454AD86E6}"/>
                </c:ext>
              </c:extLst>
            </c:dLbl>
            <c:dLbl>
              <c:idx val="2"/>
              <c:layout>
                <c:manualLayout>
                  <c:x val="-9.8245614035087719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5-0E34-4405-B441-028454AD86E6}"/>
                </c:ext>
              </c:extLst>
            </c:dLbl>
            <c:dLbl>
              <c:idx val="3"/>
              <c:layout>
                <c:manualLayout>
                  <c:x val="-0.15438596491228071"/>
                  <c:y val="9.313700022450967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0E34-4405-B441-028454AD86E6}"/>
                </c:ext>
              </c:extLst>
            </c:dLbl>
            <c:dLbl>
              <c:idx val="4"/>
              <c:layout>
                <c:manualLayout>
                  <c:x val="-0.11578947368421058"/>
                  <c:y val="-1.905612535329325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0E34-4405-B441-028454AD86E6}"/>
                </c:ext>
              </c:extLst>
            </c:dLbl>
            <c:dLbl>
              <c:idx val="5"/>
              <c:layout>
                <c:manualLayout>
                  <c:x val="4.2105263157894736E-2"/>
                  <c:y val="-2.572539410636806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00B05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B-0E34-4405-B441-028454AD86E6}"/>
                </c:ext>
              </c:extLst>
            </c:dLbl>
            <c:dLbl>
              <c:idx val="6"/>
              <c:layout>
                <c:manualLayout>
                  <c:x val="0.10526315789473678"/>
                  <c:y val="-7.3842485744011338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0E34-4405-B441-028454AD86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fa-IR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Sheet1!$B$1:$B$7</c:f>
              <c:strCache>
                <c:ptCount val="7"/>
                <c:pt idx="0">
                  <c:v>خانوار تک نفره</c:v>
                </c:pt>
                <c:pt idx="1">
                  <c:v>خانوار زوجي</c:v>
                </c:pt>
                <c:pt idx="2">
                  <c:v>خانوار هسته‌اي</c:v>
                </c:pt>
                <c:pt idx="3">
                  <c:v>خانوار تک والد</c:v>
                </c:pt>
                <c:pt idx="4">
                  <c:v>خانوار فرزند سرپرست</c:v>
                </c:pt>
                <c:pt idx="5">
                  <c:v>خانوار گسترده</c:v>
                </c:pt>
                <c:pt idx="6">
                  <c:v>ساير</c:v>
                </c:pt>
              </c:strCache>
            </c:strRef>
          </c:cat>
          <c:val>
            <c:numRef>
              <c:f>Sheet1!$A$1:$A$7</c:f>
              <c:numCache>
                <c:formatCode>General</c:formatCode>
                <c:ptCount val="7"/>
                <c:pt idx="0">
                  <c:v>8.48</c:v>
                </c:pt>
                <c:pt idx="1">
                  <c:v>16.29</c:v>
                </c:pt>
                <c:pt idx="2">
                  <c:v>63.32</c:v>
                </c:pt>
                <c:pt idx="3">
                  <c:v>7.27</c:v>
                </c:pt>
                <c:pt idx="4">
                  <c:v>0.33</c:v>
                </c:pt>
                <c:pt idx="5">
                  <c:v>2.96</c:v>
                </c:pt>
                <c:pt idx="6">
                  <c:v>1.35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0E34-4405-B441-028454AD86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Sheet1!$C$4</c:f>
              <c:strCache>
                <c:ptCount val="1"/>
                <c:pt idx="0">
                  <c:v>1355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Sheet1!$B$5:$B$11</c:f>
              <c:strCache>
                <c:ptCount val="7"/>
                <c:pt idx="0">
                  <c:v>خانوار تک نفره</c:v>
                </c:pt>
                <c:pt idx="1">
                  <c:v>خانوار زوجي</c:v>
                </c:pt>
                <c:pt idx="2">
                  <c:v>خانوار هسته‌اي</c:v>
                </c:pt>
                <c:pt idx="3">
                  <c:v>خانوار تک والد</c:v>
                </c:pt>
                <c:pt idx="4">
                  <c:v>خانوار فرزند سرپرست</c:v>
                </c:pt>
                <c:pt idx="5">
                  <c:v>خانوار گسترده</c:v>
                </c:pt>
                <c:pt idx="6">
                  <c:v>ساير</c:v>
                </c:pt>
              </c:strCache>
            </c:strRef>
          </c:cat>
          <c:val>
            <c:numRef>
              <c:f>Sheet1!$C$5:$C$11</c:f>
              <c:numCache>
                <c:formatCode>General</c:formatCode>
                <c:ptCount val="7"/>
                <c:pt idx="0">
                  <c:v>5.61</c:v>
                </c:pt>
                <c:pt idx="1">
                  <c:v>8.43</c:v>
                </c:pt>
                <c:pt idx="2">
                  <c:v>57.99</c:v>
                </c:pt>
                <c:pt idx="3">
                  <c:v>4.01</c:v>
                </c:pt>
                <c:pt idx="4">
                  <c:v>0.56999999999999995</c:v>
                </c:pt>
                <c:pt idx="5">
                  <c:v>11.14</c:v>
                </c:pt>
                <c:pt idx="6">
                  <c:v>12.25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9E-4410-A431-4D90DFC94A31}"/>
            </c:ext>
          </c:extLst>
        </c:ser>
        <c:ser>
          <c:idx val="1"/>
          <c:order val="1"/>
          <c:tx>
            <c:strRef>
              <c:f>Sheet1!$D$4</c:f>
              <c:strCache>
                <c:ptCount val="1"/>
                <c:pt idx="0">
                  <c:v>1365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Sheet1!$B$5:$B$11</c:f>
              <c:strCache>
                <c:ptCount val="7"/>
                <c:pt idx="0">
                  <c:v>خانوار تک نفره</c:v>
                </c:pt>
                <c:pt idx="1">
                  <c:v>خانوار زوجي</c:v>
                </c:pt>
                <c:pt idx="2">
                  <c:v>خانوار هسته‌اي</c:v>
                </c:pt>
                <c:pt idx="3">
                  <c:v>خانوار تک والد</c:v>
                </c:pt>
                <c:pt idx="4">
                  <c:v>خانوار فرزند سرپرست</c:v>
                </c:pt>
                <c:pt idx="5">
                  <c:v>خانوار گسترده</c:v>
                </c:pt>
                <c:pt idx="6">
                  <c:v>ساير</c:v>
                </c:pt>
              </c:strCache>
            </c:strRef>
          </c:cat>
          <c:val>
            <c:numRef>
              <c:f>Sheet1!$D$5:$D$11</c:f>
              <c:numCache>
                <c:formatCode>General</c:formatCode>
                <c:ptCount val="7"/>
                <c:pt idx="0">
                  <c:v>4.5199999999999996</c:v>
                </c:pt>
                <c:pt idx="1">
                  <c:v>8.27</c:v>
                </c:pt>
                <c:pt idx="2">
                  <c:v>62.03</c:v>
                </c:pt>
                <c:pt idx="3">
                  <c:v>3.76</c:v>
                </c:pt>
                <c:pt idx="4">
                  <c:v>0.48</c:v>
                </c:pt>
                <c:pt idx="5">
                  <c:v>10.77</c:v>
                </c:pt>
                <c:pt idx="6">
                  <c:v>10.17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9E-4410-A431-4D90DFC94A31}"/>
            </c:ext>
          </c:extLst>
        </c:ser>
        <c:ser>
          <c:idx val="2"/>
          <c:order val="2"/>
          <c:tx>
            <c:strRef>
              <c:f>Sheet1!$E$4</c:f>
              <c:strCache>
                <c:ptCount val="1"/>
                <c:pt idx="0">
                  <c:v>1375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Sheet1!$B$5:$B$11</c:f>
              <c:strCache>
                <c:ptCount val="7"/>
                <c:pt idx="0">
                  <c:v>خانوار تک نفره</c:v>
                </c:pt>
                <c:pt idx="1">
                  <c:v>خانوار زوجي</c:v>
                </c:pt>
                <c:pt idx="2">
                  <c:v>خانوار هسته‌اي</c:v>
                </c:pt>
                <c:pt idx="3">
                  <c:v>خانوار تک والد</c:v>
                </c:pt>
                <c:pt idx="4">
                  <c:v>خانوار فرزند سرپرست</c:v>
                </c:pt>
                <c:pt idx="5">
                  <c:v>خانوار گسترده</c:v>
                </c:pt>
                <c:pt idx="6">
                  <c:v>ساير</c:v>
                </c:pt>
              </c:strCache>
            </c:strRef>
          </c:cat>
          <c:val>
            <c:numRef>
              <c:f>Sheet1!$E$5:$E$11</c:f>
              <c:numCache>
                <c:formatCode>General</c:formatCode>
                <c:ptCount val="7"/>
                <c:pt idx="0">
                  <c:v>4.42</c:v>
                </c:pt>
                <c:pt idx="1">
                  <c:v>8.8800000000000008</c:v>
                </c:pt>
                <c:pt idx="2">
                  <c:v>64.400000000000006</c:v>
                </c:pt>
                <c:pt idx="3">
                  <c:v>4.74</c:v>
                </c:pt>
                <c:pt idx="4">
                  <c:v>0.35</c:v>
                </c:pt>
                <c:pt idx="5">
                  <c:v>8.07</c:v>
                </c:pt>
                <c:pt idx="6">
                  <c:v>9.15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9E-4410-A431-4D90DFC94A31}"/>
            </c:ext>
          </c:extLst>
        </c:ser>
        <c:ser>
          <c:idx val="3"/>
          <c:order val="3"/>
          <c:tx>
            <c:strRef>
              <c:f>Sheet1!$F$4</c:f>
              <c:strCache>
                <c:ptCount val="1"/>
                <c:pt idx="0">
                  <c:v>1385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Sheet1!$B$5:$B$11</c:f>
              <c:strCache>
                <c:ptCount val="7"/>
                <c:pt idx="0">
                  <c:v>خانوار تک نفره</c:v>
                </c:pt>
                <c:pt idx="1">
                  <c:v>خانوار زوجي</c:v>
                </c:pt>
                <c:pt idx="2">
                  <c:v>خانوار هسته‌اي</c:v>
                </c:pt>
                <c:pt idx="3">
                  <c:v>خانوار تک والد</c:v>
                </c:pt>
                <c:pt idx="4">
                  <c:v>خانوار فرزند سرپرست</c:v>
                </c:pt>
                <c:pt idx="5">
                  <c:v>خانوار گسترده</c:v>
                </c:pt>
                <c:pt idx="6">
                  <c:v>ساير</c:v>
                </c:pt>
              </c:strCache>
            </c:strRef>
          </c:cat>
          <c:val>
            <c:numRef>
              <c:f>Sheet1!$F$5:$F$11</c:f>
              <c:numCache>
                <c:formatCode>General</c:formatCode>
                <c:ptCount val="7"/>
                <c:pt idx="0">
                  <c:v>5.2</c:v>
                </c:pt>
                <c:pt idx="1">
                  <c:v>12.44</c:v>
                </c:pt>
                <c:pt idx="2">
                  <c:v>60.58</c:v>
                </c:pt>
                <c:pt idx="3">
                  <c:v>5.33</c:v>
                </c:pt>
                <c:pt idx="4">
                  <c:v>0.33</c:v>
                </c:pt>
                <c:pt idx="5">
                  <c:v>6.41</c:v>
                </c:pt>
                <c:pt idx="6">
                  <c:v>9.6999999999999993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C9E-4410-A431-4D90DFC94A31}"/>
            </c:ext>
          </c:extLst>
        </c:ser>
        <c:ser>
          <c:idx val="4"/>
          <c:order val="4"/>
          <c:tx>
            <c:strRef>
              <c:f>Sheet1!$G$4</c:f>
              <c:strCache>
                <c:ptCount val="1"/>
                <c:pt idx="0">
                  <c:v>1390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Sheet1!$B$5:$B$11</c:f>
              <c:strCache>
                <c:ptCount val="7"/>
                <c:pt idx="0">
                  <c:v>خانوار تک نفره</c:v>
                </c:pt>
                <c:pt idx="1">
                  <c:v>خانوار زوجي</c:v>
                </c:pt>
                <c:pt idx="2">
                  <c:v>خانوار هسته‌اي</c:v>
                </c:pt>
                <c:pt idx="3">
                  <c:v>خانوار تک والد</c:v>
                </c:pt>
                <c:pt idx="4">
                  <c:v>خانوار فرزند سرپرست</c:v>
                </c:pt>
                <c:pt idx="5">
                  <c:v>خانوار گسترده</c:v>
                </c:pt>
                <c:pt idx="6">
                  <c:v>ساير</c:v>
                </c:pt>
              </c:strCache>
            </c:strRef>
          </c:cat>
          <c:val>
            <c:numRef>
              <c:f>Sheet1!$G$5:$G$11</c:f>
              <c:numCache>
                <c:formatCode>General</c:formatCode>
                <c:ptCount val="7"/>
                <c:pt idx="0">
                  <c:v>7.16</c:v>
                </c:pt>
                <c:pt idx="1">
                  <c:v>14.64</c:v>
                </c:pt>
                <c:pt idx="2">
                  <c:v>60.63</c:v>
                </c:pt>
                <c:pt idx="3">
                  <c:v>6.97</c:v>
                </c:pt>
                <c:pt idx="4">
                  <c:v>0.24</c:v>
                </c:pt>
                <c:pt idx="5">
                  <c:v>3.84</c:v>
                </c:pt>
                <c:pt idx="6">
                  <c:v>6.52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C9E-4410-A431-4D90DFC94A31}"/>
            </c:ext>
          </c:extLst>
        </c:ser>
        <c:ser>
          <c:idx val="5"/>
          <c:order val="5"/>
          <c:tx>
            <c:strRef>
              <c:f>Sheet1!$H$4</c:f>
              <c:strCache>
                <c:ptCount val="1"/>
                <c:pt idx="0">
                  <c:v>1395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Sheet1!$B$5:$B$11</c:f>
              <c:strCache>
                <c:ptCount val="7"/>
                <c:pt idx="0">
                  <c:v>خانوار تک نفره</c:v>
                </c:pt>
                <c:pt idx="1">
                  <c:v>خانوار زوجي</c:v>
                </c:pt>
                <c:pt idx="2">
                  <c:v>خانوار هسته‌اي</c:v>
                </c:pt>
                <c:pt idx="3">
                  <c:v>خانوار تک والد</c:v>
                </c:pt>
                <c:pt idx="4">
                  <c:v>خانوار فرزند سرپرست</c:v>
                </c:pt>
                <c:pt idx="5">
                  <c:v>خانوار گسترده</c:v>
                </c:pt>
                <c:pt idx="6">
                  <c:v>ساير</c:v>
                </c:pt>
              </c:strCache>
            </c:strRef>
          </c:cat>
          <c:val>
            <c:numRef>
              <c:f>Sheet1!$H$5:$H$11</c:f>
              <c:numCache>
                <c:formatCode>General</c:formatCode>
                <c:ptCount val="7"/>
                <c:pt idx="0">
                  <c:v>8.48</c:v>
                </c:pt>
                <c:pt idx="1">
                  <c:v>16.29</c:v>
                </c:pt>
                <c:pt idx="2">
                  <c:v>63.32</c:v>
                </c:pt>
                <c:pt idx="3">
                  <c:v>7.27</c:v>
                </c:pt>
                <c:pt idx="4">
                  <c:v>0.33</c:v>
                </c:pt>
                <c:pt idx="5">
                  <c:v>2.96</c:v>
                </c:pt>
                <c:pt idx="6">
                  <c:v>1.35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C9E-4410-A431-4D90DFC94A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4463992"/>
        <c:axId val="204464384"/>
      </c:barChart>
      <c:catAx>
        <c:axId val="204463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204464384"/>
        <c:crosses val="autoZero"/>
        <c:auto val="1"/>
        <c:lblAlgn val="ctr"/>
        <c:lblOffset val="100"/>
        <c:noMultiLvlLbl val="0"/>
      </c:catAx>
      <c:valAx>
        <c:axId val="204464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204463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>
          <a:cs typeface="B Nazanin" panose="00000400000000000000" pitchFamily="2" charset="-78"/>
        </a:defRPr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50DAF0-30DC-47F5-8E73-533C93597564}" type="doc">
      <dgm:prSet loTypeId="urn:microsoft.com/office/officeart/2005/8/layout/hierarchy2" loCatId="hierarchy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A8935DAC-BFAD-489C-B273-B99374C846A0}">
      <dgm:prSet phldrT="[Text]" custT="1"/>
      <dgm:spPr/>
      <dgm:t>
        <a:bodyPr/>
        <a:lstStyle/>
        <a:p>
          <a:r>
            <a:rPr lang="fa-IR" sz="2000" b="1" dirty="0">
              <a:solidFill>
                <a:schemeClr val="bg1"/>
              </a:solidFill>
              <a:cs typeface="B Mitra" panose="00000400000000000000" pitchFamily="2" charset="-78"/>
            </a:rPr>
            <a:t>مطالعات جمعیتی</a:t>
          </a:r>
          <a:endParaRPr lang="en-US" sz="2000" b="1" dirty="0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AD16C9B5-C59B-4389-908F-D8B979BF7371}" type="parTrans" cxnId="{57F966EE-E55F-4C75-969E-AFA7C6588C14}">
      <dgm:prSet/>
      <dgm:spPr/>
      <dgm:t>
        <a:bodyPr/>
        <a:lstStyle/>
        <a:p>
          <a:endParaRPr lang="en-US"/>
        </a:p>
      </dgm:t>
    </dgm:pt>
    <dgm:pt modelId="{EA11F657-88ED-475C-B56B-370B7B82AD72}" type="sibTrans" cxnId="{57F966EE-E55F-4C75-969E-AFA7C6588C14}">
      <dgm:prSet/>
      <dgm:spPr/>
      <dgm:t>
        <a:bodyPr/>
        <a:lstStyle/>
        <a:p>
          <a:endParaRPr lang="en-US"/>
        </a:p>
      </dgm:t>
    </dgm:pt>
    <dgm:pt modelId="{8EC5F977-E8C4-40DF-AD56-53198FFC917B}">
      <dgm:prSet phldrT="[Text]" custT="1"/>
      <dgm:spPr/>
      <dgm:t>
        <a:bodyPr/>
        <a:lstStyle/>
        <a:p>
          <a:r>
            <a:rPr lang="fa-IR" sz="2000" b="1" dirty="0">
              <a:solidFill>
                <a:schemeClr val="bg1"/>
              </a:solidFill>
              <a:cs typeface="B Mitra" panose="00000400000000000000" pitchFamily="2" charset="-78"/>
            </a:rPr>
            <a:t>مولفه های اثرگذار</a:t>
          </a:r>
          <a:endParaRPr lang="en-US" sz="2000" b="1" dirty="0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6A56002F-5EE0-4952-8BF3-999F80B816C2}" type="parTrans" cxnId="{6F47D133-6704-4211-BD13-12889FC9C8AF}">
      <dgm:prSet custT="1"/>
      <dgm:spPr/>
      <dgm:t>
        <a:bodyPr/>
        <a:lstStyle/>
        <a:p>
          <a:endParaRPr lang="en-US" sz="900" b="1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23594923-86D9-434A-B743-2A2C89F1E4FE}" type="sibTrans" cxnId="{6F47D133-6704-4211-BD13-12889FC9C8AF}">
      <dgm:prSet/>
      <dgm:spPr/>
      <dgm:t>
        <a:bodyPr/>
        <a:lstStyle/>
        <a:p>
          <a:endParaRPr lang="en-US"/>
        </a:p>
      </dgm:t>
    </dgm:pt>
    <dgm:pt modelId="{0F83BB0A-7417-442C-9C2C-1D324008083E}">
      <dgm:prSet phldrT="[Text]" custT="1"/>
      <dgm:spPr/>
      <dgm:t>
        <a:bodyPr/>
        <a:lstStyle/>
        <a:p>
          <a:r>
            <a:rPr lang="fa-IR" sz="2000" b="1" dirty="0">
              <a:solidFill>
                <a:schemeClr val="bg1"/>
              </a:solidFill>
              <a:cs typeface="B Mitra" panose="00000400000000000000" pitchFamily="2" charset="-78"/>
            </a:rPr>
            <a:t>زاد و ولد</a:t>
          </a:r>
          <a:endParaRPr lang="en-US" sz="2000" b="1" dirty="0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5C861747-9953-477B-8473-52718F4783DB}" type="parTrans" cxnId="{837FB360-7E4A-4933-8248-DBC361096381}">
      <dgm:prSet custT="1"/>
      <dgm:spPr/>
      <dgm:t>
        <a:bodyPr/>
        <a:lstStyle/>
        <a:p>
          <a:endParaRPr lang="en-US" sz="900" b="1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65F5A722-4C77-4B40-AC50-B52A0CF5D03F}" type="sibTrans" cxnId="{837FB360-7E4A-4933-8248-DBC361096381}">
      <dgm:prSet/>
      <dgm:spPr/>
      <dgm:t>
        <a:bodyPr/>
        <a:lstStyle/>
        <a:p>
          <a:endParaRPr lang="en-US"/>
        </a:p>
      </dgm:t>
    </dgm:pt>
    <dgm:pt modelId="{56077E5D-D85C-44BA-9C13-64716B7ADE04}">
      <dgm:prSet phldrT="[Text]" custT="1"/>
      <dgm:spPr/>
      <dgm:t>
        <a:bodyPr/>
        <a:lstStyle/>
        <a:p>
          <a:r>
            <a:rPr lang="fa-IR" sz="2000" b="1" dirty="0">
              <a:solidFill>
                <a:schemeClr val="bg1"/>
              </a:solidFill>
              <a:cs typeface="B Mitra" panose="00000400000000000000" pitchFamily="2" charset="-78"/>
            </a:rPr>
            <a:t>باروری</a:t>
          </a:r>
          <a:endParaRPr lang="en-US" sz="2000" b="1" dirty="0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E90C6E4D-9F1A-4A30-AC61-F678D063E4F2}" type="parTrans" cxnId="{298606DF-6BA6-4CF6-BF59-B47C20005A1B}">
      <dgm:prSet custT="1"/>
      <dgm:spPr/>
      <dgm:t>
        <a:bodyPr/>
        <a:lstStyle/>
        <a:p>
          <a:endParaRPr lang="en-US" sz="900" b="1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9641D69E-0CB2-470C-8ADB-A58F19FE4050}" type="sibTrans" cxnId="{298606DF-6BA6-4CF6-BF59-B47C20005A1B}">
      <dgm:prSet/>
      <dgm:spPr/>
      <dgm:t>
        <a:bodyPr/>
        <a:lstStyle/>
        <a:p>
          <a:endParaRPr lang="en-US"/>
        </a:p>
      </dgm:t>
    </dgm:pt>
    <dgm:pt modelId="{F32016B9-A315-4EDC-B9B7-4EDAA4B06564}">
      <dgm:prSet phldrT="[Text]" custT="1"/>
      <dgm:spPr/>
      <dgm:t>
        <a:bodyPr/>
        <a:lstStyle/>
        <a:p>
          <a:r>
            <a:rPr lang="fa-IR" sz="2000" b="1" dirty="0">
              <a:solidFill>
                <a:schemeClr val="bg1"/>
              </a:solidFill>
              <a:cs typeface="B Mitra" panose="00000400000000000000" pitchFamily="2" charset="-78"/>
            </a:rPr>
            <a:t>ویژگی های جمعیتی</a:t>
          </a:r>
          <a:endParaRPr lang="en-US" sz="2000" b="1" dirty="0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60D882E3-B92E-4ADD-B682-FB11CE94E586}" type="parTrans" cxnId="{4FD8222E-D281-408B-8C96-0D8A03647765}">
      <dgm:prSet custT="1"/>
      <dgm:spPr/>
      <dgm:t>
        <a:bodyPr/>
        <a:lstStyle/>
        <a:p>
          <a:endParaRPr lang="en-US" sz="900" b="1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32FBCF5C-142C-4E97-9112-7C201642E132}" type="sibTrans" cxnId="{4FD8222E-D281-408B-8C96-0D8A03647765}">
      <dgm:prSet/>
      <dgm:spPr/>
      <dgm:t>
        <a:bodyPr/>
        <a:lstStyle/>
        <a:p>
          <a:endParaRPr lang="en-US"/>
        </a:p>
      </dgm:t>
    </dgm:pt>
    <dgm:pt modelId="{1E270C82-0AC1-41F2-9029-B50B8C9C6A5B}">
      <dgm:prSet phldrT="[Text]" custT="1"/>
      <dgm:spPr/>
      <dgm:t>
        <a:bodyPr/>
        <a:lstStyle/>
        <a:p>
          <a:r>
            <a:rPr lang="fa-IR" sz="2000" b="1" dirty="0">
              <a:solidFill>
                <a:schemeClr val="bg1"/>
              </a:solidFill>
              <a:cs typeface="B Mitra" panose="00000400000000000000" pitchFamily="2" charset="-78"/>
            </a:rPr>
            <a:t>شاخص های خانواری</a:t>
          </a:r>
          <a:endParaRPr lang="en-US" sz="2000" b="1" dirty="0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ED8AD084-E16E-4E60-8514-FAF6EAF0E516}" type="parTrans" cxnId="{654E348C-EAB9-4872-848C-1FEE16D3365B}">
      <dgm:prSet custT="1"/>
      <dgm:spPr/>
      <dgm:t>
        <a:bodyPr/>
        <a:lstStyle/>
        <a:p>
          <a:endParaRPr lang="en-US" sz="900" b="1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8BD2C425-4E6F-45AD-985B-3C7B261846EA}" type="sibTrans" cxnId="{654E348C-EAB9-4872-848C-1FEE16D3365B}">
      <dgm:prSet/>
      <dgm:spPr/>
      <dgm:t>
        <a:bodyPr/>
        <a:lstStyle/>
        <a:p>
          <a:endParaRPr lang="en-US"/>
        </a:p>
      </dgm:t>
    </dgm:pt>
    <dgm:pt modelId="{449872E5-7C07-4102-9E19-6FDE1212259A}">
      <dgm:prSet custT="1"/>
      <dgm:spPr/>
      <dgm:t>
        <a:bodyPr/>
        <a:lstStyle/>
        <a:p>
          <a:r>
            <a:rPr lang="fa-IR" sz="2000" b="1" dirty="0">
              <a:solidFill>
                <a:schemeClr val="bg1"/>
              </a:solidFill>
              <a:cs typeface="B Mitra" panose="00000400000000000000" pitchFamily="2" charset="-78"/>
            </a:rPr>
            <a:t>شاخص </a:t>
          </a:r>
          <a:r>
            <a:rPr lang="fa-IR" sz="2000" b="1" dirty="0" smtClean="0">
              <a:solidFill>
                <a:schemeClr val="bg1"/>
              </a:solidFill>
              <a:cs typeface="B Mitra" panose="00000400000000000000" pitchFamily="2" charset="-78"/>
            </a:rPr>
            <a:t>های جنسی و  </a:t>
          </a:r>
          <a:r>
            <a:rPr lang="fa-IR" sz="2000" b="1" dirty="0">
              <a:solidFill>
                <a:schemeClr val="bg1"/>
              </a:solidFill>
              <a:cs typeface="B Mitra" panose="00000400000000000000" pitchFamily="2" charset="-78"/>
            </a:rPr>
            <a:t>سنی</a:t>
          </a:r>
          <a:endParaRPr lang="en-US" sz="2000" b="1" dirty="0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2E87A4E8-EBA9-4E3B-B529-177C36385111}" type="parTrans" cxnId="{FF380522-EE03-4DB0-A705-F6F93191C80B}">
      <dgm:prSet custT="1"/>
      <dgm:spPr/>
      <dgm:t>
        <a:bodyPr/>
        <a:lstStyle/>
        <a:p>
          <a:endParaRPr lang="en-US" sz="900" b="1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8403727F-5406-4D1F-9C44-CF866D43C38D}" type="sibTrans" cxnId="{FF380522-EE03-4DB0-A705-F6F93191C80B}">
      <dgm:prSet/>
      <dgm:spPr/>
      <dgm:t>
        <a:bodyPr/>
        <a:lstStyle/>
        <a:p>
          <a:endParaRPr lang="en-US"/>
        </a:p>
      </dgm:t>
    </dgm:pt>
    <dgm:pt modelId="{A9BC69E4-49DB-4462-A848-534AB6CD5A06}">
      <dgm:prSet custT="1"/>
      <dgm:spPr/>
      <dgm:t>
        <a:bodyPr/>
        <a:lstStyle/>
        <a:p>
          <a:r>
            <a:rPr lang="fa-IR" sz="2000" b="1" dirty="0" smtClean="0">
              <a:solidFill>
                <a:schemeClr val="bg1"/>
              </a:solidFill>
              <a:cs typeface="B Mitra" panose="00000400000000000000" pitchFamily="2" charset="-78"/>
            </a:rPr>
            <a:t>ازدواج و طلاق</a:t>
          </a:r>
          <a:endParaRPr lang="en-US" sz="2000" b="1" dirty="0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2208C843-B92C-4B47-BB12-10DBC68DE78E}" type="parTrans" cxnId="{2F7401D8-9C50-40D2-9B08-5159A63ED27C}">
      <dgm:prSet custT="1"/>
      <dgm:spPr/>
      <dgm:t>
        <a:bodyPr/>
        <a:lstStyle/>
        <a:p>
          <a:endParaRPr lang="en-US" sz="900" b="1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1CBA8414-86AB-4488-953E-75F633D6570D}" type="sibTrans" cxnId="{2F7401D8-9C50-40D2-9B08-5159A63ED27C}">
      <dgm:prSet/>
      <dgm:spPr/>
      <dgm:t>
        <a:bodyPr/>
        <a:lstStyle/>
        <a:p>
          <a:endParaRPr lang="en-US"/>
        </a:p>
      </dgm:t>
    </dgm:pt>
    <dgm:pt modelId="{36E6A1F3-0028-4573-8980-144AC641B3F3}">
      <dgm:prSet custT="1"/>
      <dgm:spPr/>
      <dgm:t>
        <a:bodyPr/>
        <a:lstStyle/>
        <a:p>
          <a:r>
            <a:rPr lang="fa-IR" sz="2000" b="1" dirty="0">
              <a:solidFill>
                <a:schemeClr val="bg1"/>
              </a:solidFill>
              <a:cs typeface="B Mitra" panose="00000400000000000000" pitchFamily="2" charset="-78"/>
            </a:rPr>
            <a:t>مرگ و میر</a:t>
          </a:r>
          <a:endParaRPr lang="en-US" sz="2000" b="1" dirty="0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6D84C9AD-5F98-4C88-BA97-E2BE0C93038D}" type="parTrans" cxnId="{504CAE48-2442-419A-8CC8-6A62ECF87017}">
      <dgm:prSet custT="1"/>
      <dgm:spPr/>
      <dgm:t>
        <a:bodyPr/>
        <a:lstStyle/>
        <a:p>
          <a:endParaRPr lang="en-US" sz="900" b="1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332E8AB5-022D-4696-AB48-F6DDDD9A51D5}" type="sibTrans" cxnId="{504CAE48-2442-419A-8CC8-6A62ECF87017}">
      <dgm:prSet/>
      <dgm:spPr/>
      <dgm:t>
        <a:bodyPr/>
        <a:lstStyle/>
        <a:p>
          <a:endParaRPr lang="en-US"/>
        </a:p>
      </dgm:t>
    </dgm:pt>
    <dgm:pt modelId="{84808C68-97D0-484E-B2A4-8404E5B3305F}">
      <dgm:prSet custT="1"/>
      <dgm:spPr/>
      <dgm:t>
        <a:bodyPr/>
        <a:lstStyle/>
        <a:p>
          <a:r>
            <a:rPr lang="fa-IR" sz="2000" b="1" dirty="0">
              <a:solidFill>
                <a:schemeClr val="bg1"/>
              </a:solidFill>
              <a:cs typeface="B Mitra" panose="00000400000000000000" pitchFamily="2" charset="-78"/>
            </a:rPr>
            <a:t>امید به زندگی</a:t>
          </a:r>
          <a:endParaRPr lang="en-US" sz="2000" b="1" dirty="0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7C261D7B-653D-4F4C-8709-0AB8762A56F9}" type="parTrans" cxnId="{F047769C-58B5-41C0-A9CE-BA0424F168AE}">
      <dgm:prSet custT="1"/>
      <dgm:spPr/>
      <dgm:t>
        <a:bodyPr/>
        <a:lstStyle/>
        <a:p>
          <a:endParaRPr lang="en-US" sz="900" b="1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6A049F0D-FBCB-432E-9849-176520659639}" type="sibTrans" cxnId="{F047769C-58B5-41C0-A9CE-BA0424F168AE}">
      <dgm:prSet/>
      <dgm:spPr/>
      <dgm:t>
        <a:bodyPr/>
        <a:lstStyle/>
        <a:p>
          <a:endParaRPr lang="en-US"/>
        </a:p>
      </dgm:t>
    </dgm:pt>
    <dgm:pt modelId="{1664C870-4D5E-45C6-9270-AABB78DC7211}">
      <dgm:prSet custT="1"/>
      <dgm:spPr/>
      <dgm:t>
        <a:bodyPr/>
        <a:lstStyle/>
        <a:p>
          <a:r>
            <a:rPr lang="fa-IR" sz="2000" b="1" dirty="0">
              <a:solidFill>
                <a:schemeClr val="bg1"/>
              </a:solidFill>
              <a:cs typeface="B Mitra" panose="00000400000000000000" pitchFamily="2" charset="-78"/>
            </a:rPr>
            <a:t>مهاجرت</a:t>
          </a:r>
          <a:endParaRPr lang="en-US" sz="2000" b="1" dirty="0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798DB80F-6743-42D3-9CB1-25A0CA8BC273}" type="parTrans" cxnId="{7F3DEA13-913E-4CDC-9F0B-2066812AF972}">
      <dgm:prSet custT="1"/>
      <dgm:spPr/>
      <dgm:t>
        <a:bodyPr/>
        <a:lstStyle/>
        <a:p>
          <a:endParaRPr lang="en-US" sz="900" b="1">
            <a:solidFill>
              <a:schemeClr val="bg1"/>
            </a:solidFill>
            <a:cs typeface="B Mitra" panose="00000400000000000000" pitchFamily="2" charset="-78"/>
          </a:endParaRPr>
        </a:p>
      </dgm:t>
    </dgm:pt>
    <dgm:pt modelId="{8FD35C99-E643-47BF-958A-07087228EEB8}" type="sibTrans" cxnId="{7F3DEA13-913E-4CDC-9F0B-2066812AF972}">
      <dgm:prSet/>
      <dgm:spPr/>
      <dgm:t>
        <a:bodyPr/>
        <a:lstStyle/>
        <a:p>
          <a:endParaRPr lang="en-US"/>
        </a:p>
      </dgm:t>
    </dgm:pt>
    <dgm:pt modelId="{2CE5DDBA-4CF8-422F-9680-3972D2BA393E}" type="pres">
      <dgm:prSet presAssocID="{4050DAF0-30DC-47F5-8E73-533C9359756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28B294C-EBB2-4E4C-9266-AFA7F767F952}" type="pres">
      <dgm:prSet presAssocID="{A8935DAC-BFAD-489C-B273-B99374C846A0}" presName="root1" presStyleCnt="0"/>
      <dgm:spPr/>
    </dgm:pt>
    <dgm:pt modelId="{A9E06420-305E-41AA-81AD-9F7C9CAAB636}" type="pres">
      <dgm:prSet presAssocID="{A8935DAC-BFAD-489C-B273-B99374C846A0}" presName="LevelOneTextNode" presStyleLbl="node0" presStyleIdx="0" presStyleCnt="1" custScaleX="2176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1F6A9A-772C-4145-8F11-AC7D7D4E3D30}" type="pres">
      <dgm:prSet presAssocID="{A8935DAC-BFAD-489C-B273-B99374C846A0}" presName="level2hierChild" presStyleCnt="0"/>
      <dgm:spPr/>
    </dgm:pt>
    <dgm:pt modelId="{EBCBBF44-8A9D-4F68-BF3D-967E593F9A71}" type="pres">
      <dgm:prSet presAssocID="{6A56002F-5EE0-4952-8BF3-999F80B816C2}" presName="conn2-1" presStyleLbl="parChTrans1D2" presStyleIdx="0" presStyleCnt="2" custScaleX="2000000"/>
      <dgm:spPr/>
      <dgm:t>
        <a:bodyPr/>
        <a:lstStyle/>
        <a:p>
          <a:endParaRPr lang="en-US"/>
        </a:p>
      </dgm:t>
    </dgm:pt>
    <dgm:pt modelId="{E0F7AB32-2D4C-4F5D-8D78-CA4B4031A100}" type="pres">
      <dgm:prSet presAssocID="{6A56002F-5EE0-4952-8BF3-999F80B816C2}" presName="connTx" presStyleLbl="parChTrans1D2" presStyleIdx="0" presStyleCnt="2"/>
      <dgm:spPr/>
      <dgm:t>
        <a:bodyPr/>
        <a:lstStyle/>
        <a:p>
          <a:endParaRPr lang="en-US"/>
        </a:p>
      </dgm:t>
    </dgm:pt>
    <dgm:pt modelId="{122FEA5D-6A00-4012-88C6-DEC6BDCFA2DC}" type="pres">
      <dgm:prSet presAssocID="{8EC5F977-E8C4-40DF-AD56-53198FFC917B}" presName="root2" presStyleCnt="0"/>
      <dgm:spPr/>
    </dgm:pt>
    <dgm:pt modelId="{C1DE8873-891D-4814-A6F0-997E54B1E282}" type="pres">
      <dgm:prSet presAssocID="{8EC5F977-E8C4-40DF-AD56-53198FFC917B}" presName="LevelTwoTextNode" presStyleLbl="node2" presStyleIdx="0" presStyleCnt="2" custScaleX="2176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94D8861-CDDE-4E18-B42A-BA2405DEDB20}" type="pres">
      <dgm:prSet presAssocID="{8EC5F977-E8C4-40DF-AD56-53198FFC917B}" presName="level3hierChild" presStyleCnt="0"/>
      <dgm:spPr/>
    </dgm:pt>
    <dgm:pt modelId="{8F39F57A-1147-4E4D-8991-36F930979BDB}" type="pres">
      <dgm:prSet presAssocID="{5C861747-9953-477B-8473-52718F4783DB}" presName="conn2-1" presStyleLbl="parChTrans1D3" presStyleIdx="0" presStyleCnt="8" custScaleX="2000000"/>
      <dgm:spPr/>
      <dgm:t>
        <a:bodyPr/>
        <a:lstStyle/>
        <a:p>
          <a:endParaRPr lang="en-US"/>
        </a:p>
      </dgm:t>
    </dgm:pt>
    <dgm:pt modelId="{5BE85568-983E-4F93-9743-F022CA8AF1B2}" type="pres">
      <dgm:prSet presAssocID="{5C861747-9953-477B-8473-52718F4783DB}" presName="connTx" presStyleLbl="parChTrans1D3" presStyleIdx="0" presStyleCnt="8"/>
      <dgm:spPr/>
      <dgm:t>
        <a:bodyPr/>
        <a:lstStyle/>
        <a:p>
          <a:endParaRPr lang="en-US"/>
        </a:p>
      </dgm:t>
    </dgm:pt>
    <dgm:pt modelId="{703BA010-BE2D-4AA4-B43B-DF0BABBE28ED}" type="pres">
      <dgm:prSet presAssocID="{0F83BB0A-7417-442C-9C2C-1D324008083E}" presName="root2" presStyleCnt="0"/>
      <dgm:spPr/>
    </dgm:pt>
    <dgm:pt modelId="{6BFC2617-6FA4-4283-A241-A1BF4E406EDC}" type="pres">
      <dgm:prSet presAssocID="{0F83BB0A-7417-442C-9C2C-1D324008083E}" presName="LevelTwoTextNode" presStyleLbl="node3" presStyleIdx="0" presStyleCnt="8" custScaleX="2176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CBA0668-526B-4D24-841A-DF3635328250}" type="pres">
      <dgm:prSet presAssocID="{0F83BB0A-7417-442C-9C2C-1D324008083E}" presName="level3hierChild" presStyleCnt="0"/>
      <dgm:spPr/>
    </dgm:pt>
    <dgm:pt modelId="{93CA6ACC-1F16-404F-AC43-6E8064A80DC5}" type="pres">
      <dgm:prSet presAssocID="{E90C6E4D-9F1A-4A30-AC61-F678D063E4F2}" presName="conn2-1" presStyleLbl="parChTrans1D3" presStyleIdx="1" presStyleCnt="8" custScaleX="2000000"/>
      <dgm:spPr/>
      <dgm:t>
        <a:bodyPr/>
        <a:lstStyle/>
        <a:p>
          <a:endParaRPr lang="en-US"/>
        </a:p>
      </dgm:t>
    </dgm:pt>
    <dgm:pt modelId="{A0F46C7C-907A-4C49-9576-0CE4303A7404}" type="pres">
      <dgm:prSet presAssocID="{E90C6E4D-9F1A-4A30-AC61-F678D063E4F2}" presName="connTx" presStyleLbl="parChTrans1D3" presStyleIdx="1" presStyleCnt="8"/>
      <dgm:spPr/>
      <dgm:t>
        <a:bodyPr/>
        <a:lstStyle/>
        <a:p>
          <a:endParaRPr lang="en-US"/>
        </a:p>
      </dgm:t>
    </dgm:pt>
    <dgm:pt modelId="{E696B33B-1442-4479-96DC-A45109303D27}" type="pres">
      <dgm:prSet presAssocID="{56077E5D-D85C-44BA-9C13-64716B7ADE04}" presName="root2" presStyleCnt="0"/>
      <dgm:spPr/>
    </dgm:pt>
    <dgm:pt modelId="{E5DBA8FE-D6EB-4C19-B5CD-830DB5D77B3A}" type="pres">
      <dgm:prSet presAssocID="{56077E5D-D85C-44BA-9C13-64716B7ADE04}" presName="LevelTwoTextNode" presStyleLbl="node3" presStyleIdx="1" presStyleCnt="8" custScaleX="2176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2D354BC-F8CE-4B57-B9A6-3A7CECBEBBBA}" type="pres">
      <dgm:prSet presAssocID="{56077E5D-D85C-44BA-9C13-64716B7ADE04}" presName="level3hierChild" presStyleCnt="0"/>
      <dgm:spPr/>
    </dgm:pt>
    <dgm:pt modelId="{F97577F3-D57B-4FA5-81C3-0C452DA11908}" type="pres">
      <dgm:prSet presAssocID="{6D84C9AD-5F98-4C88-BA97-E2BE0C93038D}" presName="conn2-1" presStyleLbl="parChTrans1D3" presStyleIdx="2" presStyleCnt="8" custScaleX="2000000"/>
      <dgm:spPr/>
      <dgm:t>
        <a:bodyPr/>
        <a:lstStyle/>
        <a:p>
          <a:endParaRPr lang="en-US"/>
        </a:p>
      </dgm:t>
    </dgm:pt>
    <dgm:pt modelId="{E839F263-5639-4C65-AAAF-5033E462EDCA}" type="pres">
      <dgm:prSet presAssocID="{6D84C9AD-5F98-4C88-BA97-E2BE0C93038D}" presName="connTx" presStyleLbl="parChTrans1D3" presStyleIdx="2" presStyleCnt="8"/>
      <dgm:spPr/>
      <dgm:t>
        <a:bodyPr/>
        <a:lstStyle/>
        <a:p>
          <a:endParaRPr lang="en-US"/>
        </a:p>
      </dgm:t>
    </dgm:pt>
    <dgm:pt modelId="{F9438C59-EF35-4EFC-BB36-A7D4878683B3}" type="pres">
      <dgm:prSet presAssocID="{36E6A1F3-0028-4573-8980-144AC641B3F3}" presName="root2" presStyleCnt="0"/>
      <dgm:spPr/>
    </dgm:pt>
    <dgm:pt modelId="{FE7E75D1-D1D7-41BF-81F3-07099DE1A02A}" type="pres">
      <dgm:prSet presAssocID="{36E6A1F3-0028-4573-8980-144AC641B3F3}" presName="LevelTwoTextNode" presStyleLbl="node3" presStyleIdx="2" presStyleCnt="8" custScaleX="2176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33095B-7124-4699-8836-8F8D0283BE8E}" type="pres">
      <dgm:prSet presAssocID="{36E6A1F3-0028-4573-8980-144AC641B3F3}" presName="level3hierChild" presStyleCnt="0"/>
      <dgm:spPr/>
    </dgm:pt>
    <dgm:pt modelId="{8F3E3718-6FFA-4D23-8B9C-EA90E367C7F8}" type="pres">
      <dgm:prSet presAssocID="{7C261D7B-653D-4F4C-8709-0AB8762A56F9}" presName="conn2-1" presStyleLbl="parChTrans1D3" presStyleIdx="3" presStyleCnt="8" custScaleX="2000000"/>
      <dgm:spPr/>
      <dgm:t>
        <a:bodyPr/>
        <a:lstStyle/>
        <a:p>
          <a:endParaRPr lang="en-US"/>
        </a:p>
      </dgm:t>
    </dgm:pt>
    <dgm:pt modelId="{58AF066C-1AB2-414B-A99C-C7CE1FDBC5B1}" type="pres">
      <dgm:prSet presAssocID="{7C261D7B-653D-4F4C-8709-0AB8762A56F9}" presName="connTx" presStyleLbl="parChTrans1D3" presStyleIdx="3" presStyleCnt="8"/>
      <dgm:spPr/>
      <dgm:t>
        <a:bodyPr/>
        <a:lstStyle/>
        <a:p>
          <a:endParaRPr lang="en-US"/>
        </a:p>
      </dgm:t>
    </dgm:pt>
    <dgm:pt modelId="{90C59678-05B7-475E-B426-080522AF4DB6}" type="pres">
      <dgm:prSet presAssocID="{84808C68-97D0-484E-B2A4-8404E5B3305F}" presName="root2" presStyleCnt="0"/>
      <dgm:spPr/>
    </dgm:pt>
    <dgm:pt modelId="{088D31FB-7B52-4947-9C80-B81272F5AAF3}" type="pres">
      <dgm:prSet presAssocID="{84808C68-97D0-484E-B2A4-8404E5B3305F}" presName="LevelTwoTextNode" presStyleLbl="node3" presStyleIdx="3" presStyleCnt="8" custScaleX="2176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185AEB6-B265-495D-B9DB-97B5D2390E19}" type="pres">
      <dgm:prSet presAssocID="{84808C68-97D0-484E-B2A4-8404E5B3305F}" presName="level3hierChild" presStyleCnt="0"/>
      <dgm:spPr/>
    </dgm:pt>
    <dgm:pt modelId="{E42AAAE1-9C11-491E-B9D8-D91555127451}" type="pres">
      <dgm:prSet presAssocID="{798DB80F-6743-42D3-9CB1-25A0CA8BC273}" presName="conn2-1" presStyleLbl="parChTrans1D3" presStyleIdx="4" presStyleCnt="8" custScaleX="2000000"/>
      <dgm:spPr/>
      <dgm:t>
        <a:bodyPr/>
        <a:lstStyle/>
        <a:p>
          <a:endParaRPr lang="en-US"/>
        </a:p>
      </dgm:t>
    </dgm:pt>
    <dgm:pt modelId="{F9BD4E74-2017-4CF7-8CFB-27D2057A79AB}" type="pres">
      <dgm:prSet presAssocID="{798DB80F-6743-42D3-9CB1-25A0CA8BC273}" presName="connTx" presStyleLbl="parChTrans1D3" presStyleIdx="4" presStyleCnt="8"/>
      <dgm:spPr/>
      <dgm:t>
        <a:bodyPr/>
        <a:lstStyle/>
        <a:p>
          <a:endParaRPr lang="en-US"/>
        </a:p>
      </dgm:t>
    </dgm:pt>
    <dgm:pt modelId="{AD6C63DE-DA81-4BA2-9E0B-17E899E9A2F5}" type="pres">
      <dgm:prSet presAssocID="{1664C870-4D5E-45C6-9270-AABB78DC7211}" presName="root2" presStyleCnt="0"/>
      <dgm:spPr/>
    </dgm:pt>
    <dgm:pt modelId="{DB6B0C35-BD78-4A00-9804-81D63E4DDDC4}" type="pres">
      <dgm:prSet presAssocID="{1664C870-4D5E-45C6-9270-AABB78DC7211}" presName="LevelTwoTextNode" presStyleLbl="node3" presStyleIdx="4" presStyleCnt="8" custScaleX="2176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672D7B-4802-461B-B09D-D46CC60601FC}" type="pres">
      <dgm:prSet presAssocID="{1664C870-4D5E-45C6-9270-AABB78DC7211}" presName="level3hierChild" presStyleCnt="0"/>
      <dgm:spPr/>
    </dgm:pt>
    <dgm:pt modelId="{AD04947C-C71C-47B6-812E-B0C90D54A4F6}" type="pres">
      <dgm:prSet presAssocID="{60D882E3-B92E-4ADD-B682-FB11CE94E586}" presName="conn2-1" presStyleLbl="parChTrans1D2" presStyleIdx="1" presStyleCnt="2" custScaleX="2000000"/>
      <dgm:spPr/>
      <dgm:t>
        <a:bodyPr/>
        <a:lstStyle/>
        <a:p>
          <a:endParaRPr lang="en-US"/>
        </a:p>
      </dgm:t>
    </dgm:pt>
    <dgm:pt modelId="{F19CAD26-E93B-47F5-BD55-4EADA20137B1}" type="pres">
      <dgm:prSet presAssocID="{60D882E3-B92E-4ADD-B682-FB11CE94E586}" presName="connTx" presStyleLbl="parChTrans1D2" presStyleIdx="1" presStyleCnt="2"/>
      <dgm:spPr/>
      <dgm:t>
        <a:bodyPr/>
        <a:lstStyle/>
        <a:p>
          <a:endParaRPr lang="en-US"/>
        </a:p>
      </dgm:t>
    </dgm:pt>
    <dgm:pt modelId="{B567B805-AC91-4C96-96B4-4EF92BC4D2BB}" type="pres">
      <dgm:prSet presAssocID="{F32016B9-A315-4EDC-B9B7-4EDAA4B06564}" presName="root2" presStyleCnt="0"/>
      <dgm:spPr/>
    </dgm:pt>
    <dgm:pt modelId="{15B2828E-86E9-4A41-956E-E2E9B3DDEEF4}" type="pres">
      <dgm:prSet presAssocID="{F32016B9-A315-4EDC-B9B7-4EDAA4B06564}" presName="LevelTwoTextNode" presStyleLbl="node2" presStyleIdx="1" presStyleCnt="2" custScaleX="2176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FED6774-C8A3-4432-BC17-98C86AD60045}" type="pres">
      <dgm:prSet presAssocID="{F32016B9-A315-4EDC-B9B7-4EDAA4B06564}" presName="level3hierChild" presStyleCnt="0"/>
      <dgm:spPr/>
    </dgm:pt>
    <dgm:pt modelId="{5682C4B4-EE87-4913-96E2-73A147232A66}" type="pres">
      <dgm:prSet presAssocID="{ED8AD084-E16E-4E60-8514-FAF6EAF0E516}" presName="conn2-1" presStyleLbl="parChTrans1D3" presStyleIdx="5" presStyleCnt="8" custScaleX="2000000"/>
      <dgm:spPr/>
      <dgm:t>
        <a:bodyPr/>
        <a:lstStyle/>
        <a:p>
          <a:endParaRPr lang="en-US"/>
        </a:p>
      </dgm:t>
    </dgm:pt>
    <dgm:pt modelId="{D1AECD29-D4AF-4FE6-B70D-E16BFDECF42F}" type="pres">
      <dgm:prSet presAssocID="{ED8AD084-E16E-4E60-8514-FAF6EAF0E516}" presName="connTx" presStyleLbl="parChTrans1D3" presStyleIdx="5" presStyleCnt="8"/>
      <dgm:spPr/>
      <dgm:t>
        <a:bodyPr/>
        <a:lstStyle/>
        <a:p>
          <a:endParaRPr lang="en-US"/>
        </a:p>
      </dgm:t>
    </dgm:pt>
    <dgm:pt modelId="{8B1207C9-15A9-4AAB-BA02-E214670BC28F}" type="pres">
      <dgm:prSet presAssocID="{1E270C82-0AC1-41F2-9029-B50B8C9C6A5B}" presName="root2" presStyleCnt="0"/>
      <dgm:spPr/>
    </dgm:pt>
    <dgm:pt modelId="{2E035685-E15A-4B1F-A6B6-E79497763740}" type="pres">
      <dgm:prSet presAssocID="{1E270C82-0AC1-41F2-9029-B50B8C9C6A5B}" presName="LevelTwoTextNode" presStyleLbl="node3" presStyleIdx="5" presStyleCnt="8" custScaleX="2176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F37AC5A-7032-4319-A65C-592CD5E44D4E}" type="pres">
      <dgm:prSet presAssocID="{1E270C82-0AC1-41F2-9029-B50B8C9C6A5B}" presName="level3hierChild" presStyleCnt="0"/>
      <dgm:spPr/>
    </dgm:pt>
    <dgm:pt modelId="{3D8D2008-E587-442D-BB1E-4E425C049E32}" type="pres">
      <dgm:prSet presAssocID="{2E87A4E8-EBA9-4E3B-B529-177C36385111}" presName="conn2-1" presStyleLbl="parChTrans1D3" presStyleIdx="6" presStyleCnt="8" custScaleX="2000000"/>
      <dgm:spPr/>
      <dgm:t>
        <a:bodyPr/>
        <a:lstStyle/>
        <a:p>
          <a:endParaRPr lang="en-US"/>
        </a:p>
      </dgm:t>
    </dgm:pt>
    <dgm:pt modelId="{4072B682-C6B0-47C7-AA96-CDDD796F3C1F}" type="pres">
      <dgm:prSet presAssocID="{2E87A4E8-EBA9-4E3B-B529-177C36385111}" presName="connTx" presStyleLbl="parChTrans1D3" presStyleIdx="6" presStyleCnt="8"/>
      <dgm:spPr/>
      <dgm:t>
        <a:bodyPr/>
        <a:lstStyle/>
        <a:p>
          <a:endParaRPr lang="en-US"/>
        </a:p>
      </dgm:t>
    </dgm:pt>
    <dgm:pt modelId="{94B65734-8790-48DD-84C0-BCD754A25B77}" type="pres">
      <dgm:prSet presAssocID="{449872E5-7C07-4102-9E19-6FDE1212259A}" presName="root2" presStyleCnt="0"/>
      <dgm:spPr/>
    </dgm:pt>
    <dgm:pt modelId="{4848E768-8374-4C07-92B4-C65A1B938705}" type="pres">
      <dgm:prSet presAssocID="{449872E5-7C07-4102-9E19-6FDE1212259A}" presName="LevelTwoTextNode" presStyleLbl="node3" presStyleIdx="6" presStyleCnt="8" custScaleX="2176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244BBA9-CF02-4BDA-9279-4DBBEDFDDA5B}" type="pres">
      <dgm:prSet presAssocID="{449872E5-7C07-4102-9E19-6FDE1212259A}" presName="level3hierChild" presStyleCnt="0"/>
      <dgm:spPr/>
    </dgm:pt>
    <dgm:pt modelId="{F19DADB9-30B8-4146-908B-892597D48272}" type="pres">
      <dgm:prSet presAssocID="{2208C843-B92C-4B47-BB12-10DBC68DE78E}" presName="conn2-1" presStyleLbl="parChTrans1D3" presStyleIdx="7" presStyleCnt="8" custScaleX="2000000"/>
      <dgm:spPr/>
      <dgm:t>
        <a:bodyPr/>
        <a:lstStyle/>
        <a:p>
          <a:endParaRPr lang="en-US"/>
        </a:p>
      </dgm:t>
    </dgm:pt>
    <dgm:pt modelId="{FF849E09-D32F-43B8-808B-7CBF2FF9AF02}" type="pres">
      <dgm:prSet presAssocID="{2208C843-B92C-4B47-BB12-10DBC68DE78E}" presName="connTx" presStyleLbl="parChTrans1D3" presStyleIdx="7" presStyleCnt="8"/>
      <dgm:spPr/>
      <dgm:t>
        <a:bodyPr/>
        <a:lstStyle/>
        <a:p>
          <a:endParaRPr lang="en-US"/>
        </a:p>
      </dgm:t>
    </dgm:pt>
    <dgm:pt modelId="{E4E66D5E-E241-432A-A4AD-69FBCED159C1}" type="pres">
      <dgm:prSet presAssocID="{A9BC69E4-49DB-4462-A848-534AB6CD5A06}" presName="root2" presStyleCnt="0"/>
      <dgm:spPr/>
    </dgm:pt>
    <dgm:pt modelId="{101B629E-628C-4922-A178-54ECC7ED197A}" type="pres">
      <dgm:prSet presAssocID="{A9BC69E4-49DB-4462-A848-534AB6CD5A06}" presName="LevelTwoTextNode" presStyleLbl="node3" presStyleIdx="7" presStyleCnt="8" custScaleX="2176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F55FB06-28A9-4E14-ABAB-E8B01F8273BB}" type="pres">
      <dgm:prSet presAssocID="{A9BC69E4-49DB-4462-A848-534AB6CD5A06}" presName="level3hierChild" presStyleCnt="0"/>
      <dgm:spPr/>
    </dgm:pt>
  </dgm:ptLst>
  <dgm:cxnLst>
    <dgm:cxn modelId="{4B7C39A8-1BB7-43CF-965B-1B99EED78BA5}" type="presOf" srcId="{60D882E3-B92E-4ADD-B682-FB11CE94E586}" destId="{F19CAD26-E93B-47F5-BD55-4EADA20137B1}" srcOrd="1" destOrd="0" presId="urn:microsoft.com/office/officeart/2005/8/layout/hierarchy2"/>
    <dgm:cxn modelId="{57F966EE-E55F-4C75-969E-AFA7C6588C14}" srcId="{4050DAF0-30DC-47F5-8E73-533C93597564}" destId="{A8935DAC-BFAD-489C-B273-B99374C846A0}" srcOrd="0" destOrd="0" parTransId="{AD16C9B5-C59B-4389-908F-D8B979BF7371}" sibTransId="{EA11F657-88ED-475C-B56B-370B7B82AD72}"/>
    <dgm:cxn modelId="{99547384-3AE1-4093-A4BF-F49AC0C241A8}" type="presOf" srcId="{ED8AD084-E16E-4E60-8514-FAF6EAF0E516}" destId="{5682C4B4-EE87-4913-96E2-73A147232A66}" srcOrd="0" destOrd="0" presId="urn:microsoft.com/office/officeart/2005/8/layout/hierarchy2"/>
    <dgm:cxn modelId="{2F7401D8-9C50-40D2-9B08-5159A63ED27C}" srcId="{F32016B9-A315-4EDC-B9B7-4EDAA4B06564}" destId="{A9BC69E4-49DB-4462-A848-534AB6CD5A06}" srcOrd="2" destOrd="0" parTransId="{2208C843-B92C-4B47-BB12-10DBC68DE78E}" sibTransId="{1CBA8414-86AB-4488-953E-75F633D6570D}"/>
    <dgm:cxn modelId="{1B26383D-60FD-4039-B1CB-4CD072955A29}" type="presOf" srcId="{56077E5D-D85C-44BA-9C13-64716B7ADE04}" destId="{E5DBA8FE-D6EB-4C19-B5CD-830DB5D77B3A}" srcOrd="0" destOrd="0" presId="urn:microsoft.com/office/officeart/2005/8/layout/hierarchy2"/>
    <dgm:cxn modelId="{654E348C-EAB9-4872-848C-1FEE16D3365B}" srcId="{F32016B9-A315-4EDC-B9B7-4EDAA4B06564}" destId="{1E270C82-0AC1-41F2-9029-B50B8C9C6A5B}" srcOrd="0" destOrd="0" parTransId="{ED8AD084-E16E-4E60-8514-FAF6EAF0E516}" sibTransId="{8BD2C425-4E6F-45AD-985B-3C7B261846EA}"/>
    <dgm:cxn modelId="{E46EDA97-91B7-4055-9F37-9C2731AE3428}" type="presOf" srcId="{2E87A4E8-EBA9-4E3B-B529-177C36385111}" destId="{4072B682-C6B0-47C7-AA96-CDDD796F3C1F}" srcOrd="1" destOrd="0" presId="urn:microsoft.com/office/officeart/2005/8/layout/hierarchy2"/>
    <dgm:cxn modelId="{A0FD0962-262F-4866-8EDD-27B44C92FB9A}" type="presOf" srcId="{798DB80F-6743-42D3-9CB1-25A0CA8BC273}" destId="{E42AAAE1-9C11-491E-B9D8-D91555127451}" srcOrd="0" destOrd="0" presId="urn:microsoft.com/office/officeart/2005/8/layout/hierarchy2"/>
    <dgm:cxn modelId="{DEBDD3F1-4BFF-48E0-8789-99A8E50A9AB2}" type="presOf" srcId="{E90C6E4D-9F1A-4A30-AC61-F678D063E4F2}" destId="{A0F46C7C-907A-4C49-9576-0CE4303A7404}" srcOrd="1" destOrd="0" presId="urn:microsoft.com/office/officeart/2005/8/layout/hierarchy2"/>
    <dgm:cxn modelId="{CC09E432-4649-43A2-A49C-520052CB17CB}" type="presOf" srcId="{2208C843-B92C-4B47-BB12-10DBC68DE78E}" destId="{F19DADB9-30B8-4146-908B-892597D48272}" srcOrd="0" destOrd="0" presId="urn:microsoft.com/office/officeart/2005/8/layout/hierarchy2"/>
    <dgm:cxn modelId="{4FD8222E-D281-408B-8C96-0D8A03647765}" srcId="{A8935DAC-BFAD-489C-B273-B99374C846A0}" destId="{F32016B9-A315-4EDC-B9B7-4EDAA4B06564}" srcOrd="1" destOrd="0" parTransId="{60D882E3-B92E-4ADD-B682-FB11CE94E586}" sibTransId="{32FBCF5C-142C-4E97-9112-7C201642E132}"/>
    <dgm:cxn modelId="{D6B751A4-D33C-4624-824B-B1062D31282C}" type="presOf" srcId="{5C861747-9953-477B-8473-52718F4783DB}" destId="{5BE85568-983E-4F93-9743-F022CA8AF1B2}" srcOrd="1" destOrd="0" presId="urn:microsoft.com/office/officeart/2005/8/layout/hierarchy2"/>
    <dgm:cxn modelId="{F1925635-5702-4419-A006-C7323C5A4191}" type="presOf" srcId="{4050DAF0-30DC-47F5-8E73-533C93597564}" destId="{2CE5DDBA-4CF8-422F-9680-3972D2BA393E}" srcOrd="0" destOrd="0" presId="urn:microsoft.com/office/officeart/2005/8/layout/hierarchy2"/>
    <dgm:cxn modelId="{67B01FF3-E48F-4F45-B4BC-FCD7076BDE95}" type="presOf" srcId="{84808C68-97D0-484E-B2A4-8404E5B3305F}" destId="{088D31FB-7B52-4947-9C80-B81272F5AAF3}" srcOrd="0" destOrd="0" presId="urn:microsoft.com/office/officeart/2005/8/layout/hierarchy2"/>
    <dgm:cxn modelId="{FF380522-EE03-4DB0-A705-F6F93191C80B}" srcId="{F32016B9-A315-4EDC-B9B7-4EDAA4B06564}" destId="{449872E5-7C07-4102-9E19-6FDE1212259A}" srcOrd="1" destOrd="0" parTransId="{2E87A4E8-EBA9-4E3B-B529-177C36385111}" sibTransId="{8403727F-5406-4D1F-9C44-CF866D43C38D}"/>
    <dgm:cxn modelId="{6A3086C6-589B-45B1-AA0B-349865B48BCF}" type="presOf" srcId="{1664C870-4D5E-45C6-9270-AABB78DC7211}" destId="{DB6B0C35-BD78-4A00-9804-81D63E4DDDC4}" srcOrd="0" destOrd="0" presId="urn:microsoft.com/office/officeart/2005/8/layout/hierarchy2"/>
    <dgm:cxn modelId="{DEA1C2B5-2E68-4E86-9562-D4A01DA4CBD1}" type="presOf" srcId="{8EC5F977-E8C4-40DF-AD56-53198FFC917B}" destId="{C1DE8873-891D-4814-A6F0-997E54B1E282}" srcOrd="0" destOrd="0" presId="urn:microsoft.com/office/officeart/2005/8/layout/hierarchy2"/>
    <dgm:cxn modelId="{89AEE903-B9D5-4254-B53F-663326292502}" type="presOf" srcId="{5C861747-9953-477B-8473-52718F4783DB}" destId="{8F39F57A-1147-4E4D-8991-36F930979BDB}" srcOrd="0" destOrd="0" presId="urn:microsoft.com/office/officeart/2005/8/layout/hierarchy2"/>
    <dgm:cxn modelId="{C1F25860-14A9-4677-B50F-307BD99561B0}" type="presOf" srcId="{7C261D7B-653D-4F4C-8709-0AB8762A56F9}" destId="{8F3E3718-6FFA-4D23-8B9C-EA90E367C7F8}" srcOrd="0" destOrd="0" presId="urn:microsoft.com/office/officeart/2005/8/layout/hierarchy2"/>
    <dgm:cxn modelId="{E47E3619-C373-471F-8A83-FF85B4E4749B}" type="presOf" srcId="{6A56002F-5EE0-4952-8BF3-999F80B816C2}" destId="{EBCBBF44-8A9D-4F68-BF3D-967E593F9A71}" srcOrd="0" destOrd="0" presId="urn:microsoft.com/office/officeart/2005/8/layout/hierarchy2"/>
    <dgm:cxn modelId="{298606DF-6BA6-4CF6-BF59-B47C20005A1B}" srcId="{8EC5F977-E8C4-40DF-AD56-53198FFC917B}" destId="{56077E5D-D85C-44BA-9C13-64716B7ADE04}" srcOrd="1" destOrd="0" parTransId="{E90C6E4D-9F1A-4A30-AC61-F678D063E4F2}" sibTransId="{9641D69E-0CB2-470C-8ADB-A58F19FE4050}"/>
    <dgm:cxn modelId="{0035E191-A7DA-48E6-A2AA-EE4603CD19F4}" type="presOf" srcId="{6A56002F-5EE0-4952-8BF3-999F80B816C2}" destId="{E0F7AB32-2D4C-4F5D-8D78-CA4B4031A100}" srcOrd="1" destOrd="0" presId="urn:microsoft.com/office/officeart/2005/8/layout/hierarchy2"/>
    <dgm:cxn modelId="{A47C8035-5D31-4A4B-BB0D-1900B43639BE}" type="presOf" srcId="{2E87A4E8-EBA9-4E3B-B529-177C36385111}" destId="{3D8D2008-E587-442D-BB1E-4E425C049E32}" srcOrd="0" destOrd="0" presId="urn:microsoft.com/office/officeart/2005/8/layout/hierarchy2"/>
    <dgm:cxn modelId="{F5849B4B-F754-4983-8976-F0FFB565C6D4}" type="presOf" srcId="{6D84C9AD-5F98-4C88-BA97-E2BE0C93038D}" destId="{F97577F3-D57B-4FA5-81C3-0C452DA11908}" srcOrd="0" destOrd="0" presId="urn:microsoft.com/office/officeart/2005/8/layout/hierarchy2"/>
    <dgm:cxn modelId="{6198EE25-9319-4321-BBF1-245B42AF8087}" type="presOf" srcId="{1E270C82-0AC1-41F2-9029-B50B8C9C6A5B}" destId="{2E035685-E15A-4B1F-A6B6-E79497763740}" srcOrd="0" destOrd="0" presId="urn:microsoft.com/office/officeart/2005/8/layout/hierarchy2"/>
    <dgm:cxn modelId="{CEB9F6FC-59DD-4D3D-8965-39CCEF5A66CF}" type="presOf" srcId="{A9BC69E4-49DB-4462-A848-534AB6CD5A06}" destId="{101B629E-628C-4922-A178-54ECC7ED197A}" srcOrd="0" destOrd="0" presId="urn:microsoft.com/office/officeart/2005/8/layout/hierarchy2"/>
    <dgm:cxn modelId="{A036669D-C837-47CF-9F32-5507274D8826}" type="presOf" srcId="{A8935DAC-BFAD-489C-B273-B99374C846A0}" destId="{A9E06420-305E-41AA-81AD-9F7C9CAAB636}" srcOrd="0" destOrd="0" presId="urn:microsoft.com/office/officeart/2005/8/layout/hierarchy2"/>
    <dgm:cxn modelId="{063ED383-C85F-4118-A796-EEDDE3A9DA03}" type="presOf" srcId="{6D84C9AD-5F98-4C88-BA97-E2BE0C93038D}" destId="{E839F263-5639-4C65-AAAF-5033E462EDCA}" srcOrd="1" destOrd="0" presId="urn:microsoft.com/office/officeart/2005/8/layout/hierarchy2"/>
    <dgm:cxn modelId="{6F47D133-6704-4211-BD13-12889FC9C8AF}" srcId="{A8935DAC-BFAD-489C-B273-B99374C846A0}" destId="{8EC5F977-E8C4-40DF-AD56-53198FFC917B}" srcOrd="0" destOrd="0" parTransId="{6A56002F-5EE0-4952-8BF3-999F80B816C2}" sibTransId="{23594923-86D9-434A-B743-2A2C89F1E4FE}"/>
    <dgm:cxn modelId="{4CB76B35-5103-42B5-A5F2-9EE83610A4F8}" type="presOf" srcId="{7C261D7B-653D-4F4C-8709-0AB8762A56F9}" destId="{58AF066C-1AB2-414B-A99C-C7CE1FDBC5B1}" srcOrd="1" destOrd="0" presId="urn:microsoft.com/office/officeart/2005/8/layout/hierarchy2"/>
    <dgm:cxn modelId="{25F8E3C8-1D7D-4C4F-B99D-D853FE584B68}" type="presOf" srcId="{36E6A1F3-0028-4573-8980-144AC641B3F3}" destId="{FE7E75D1-D1D7-41BF-81F3-07099DE1A02A}" srcOrd="0" destOrd="0" presId="urn:microsoft.com/office/officeart/2005/8/layout/hierarchy2"/>
    <dgm:cxn modelId="{38DBF5DF-200C-4D83-A219-0C3BC0A90E56}" type="presOf" srcId="{F32016B9-A315-4EDC-B9B7-4EDAA4B06564}" destId="{15B2828E-86E9-4A41-956E-E2E9B3DDEEF4}" srcOrd="0" destOrd="0" presId="urn:microsoft.com/office/officeart/2005/8/layout/hierarchy2"/>
    <dgm:cxn modelId="{6916B984-88EF-48CA-B909-B5F89EA350CA}" type="presOf" srcId="{449872E5-7C07-4102-9E19-6FDE1212259A}" destId="{4848E768-8374-4C07-92B4-C65A1B938705}" srcOrd="0" destOrd="0" presId="urn:microsoft.com/office/officeart/2005/8/layout/hierarchy2"/>
    <dgm:cxn modelId="{837FB360-7E4A-4933-8248-DBC361096381}" srcId="{8EC5F977-E8C4-40DF-AD56-53198FFC917B}" destId="{0F83BB0A-7417-442C-9C2C-1D324008083E}" srcOrd="0" destOrd="0" parTransId="{5C861747-9953-477B-8473-52718F4783DB}" sibTransId="{65F5A722-4C77-4B40-AC50-B52A0CF5D03F}"/>
    <dgm:cxn modelId="{0ACF8E8E-644E-44CD-95F7-B1262A1ED489}" type="presOf" srcId="{E90C6E4D-9F1A-4A30-AC61-F678D063E4F2}" destId="{93CA6ACC-1F16-404F-AC43-6E8064A80DC5}" srcOrd="0" destOrd="0" presId="urn:microsoft.com/office/officeart/2005/8/layout/hierarchy2"/>
    <dgm:cxn modelId="{504CAE48-2442-419A-8CC8-6A62ECF87017}" srcId="{8EC5F977-E8C4-40DF-AD56-53198FFC917B}" destId="{36E6A1F3-0028-4573-8980-144AC641B3F3}" srcOrd="2" destOrd="0" parTransId="{6D84C9AD-5F98-4C88-BA97-E2BE0C93038D}" sibTransId="{332E8AB5-022D-4696-AB48-F6DDDD9A51D5}"/>
    <dgm:cxn modelId="{0936E932-D42B-4A41-9A80-070DFCC1E78D}" type="presOf" srcId="{60D882E3-B92E-4ADD-B682-FB11CE94E586}" destId="{AD04947C-C71C-47B6-812E-B0C90D54A4F6}" srcOrd="0" destOrd="0" presId="urn:microsoft.com/office/officeart/2005/8/layout/hierarchy2"/>
    <dgm:cxn modelId="{7F3DEA13-913E-4CDC-9F0B-2066812AF972}" srcId="{8EC5F977-E8C4-40DF-AD56-53198FFC917B}" destId="{1664C870-4D5E-45C6-9270-AABB78DC7211}" srcOrd="4" destOrd="0" parTransId="{798DB80F-6743-42D3-9CB1-25A0CA8BC273}" sibTransId="{8FD35C99-E643-47BF-958A-07087228EEB8}"/>
    <dgm:cxn modelId="{F4270330-4275-43D1-A0AA-D2A96B79C7BF}" type="presOf" srcId="{0F83BB0A-7417-442C-9C2C-1D324008083E}" destId="{6BFC2617-6FA4-4283-A241-A1BF4E406EDC}" srcOrd="0" destOrd="0" presId="urn:microsoft.com/office/officeart/2005/8/layout/hierarchy2"/>
    <dgm:cxn modelId="{2D376C20-13CF-43CD-BEBC-BB4FFD01F992}" type="presOf" srcId="{2208C843-B92C-4B47-BB12-10DBC68DE78E}" destId="{FF849E09-D32F-43B8-808B-7CBF2FF9AF02}" srcOrd="1" destOrd="0" presId="urn:microsoft.com/office/officeart/2005/8/layout/hierarchy2"/>
    <dgm:cxn modelId="{EEF488E4-D690-4E3C-9DE2-F7A6C784221E}" type="presOf" srcId="{798DB80F-6743-42D3-9CB1-25A0CA8BC273}" destId="{F9BD4E74-2017-4CF7-8CFB-27D2057A79AB}" srcOrd="1" destOrd="0" presId="urn:microsoft.com/office/officeart/2005/8/layout/hierarchy2"/>
    <dgm:cxn modelId="{F047769C-58B5-41C0-A9CE-BA0424F168AE}" srcId="{8EC5F977-E8C4-40DF-AD56-53198FFC917B}" destId="{84808C68-97D0-484E-B2A4-8404E5B3305F}" srcOrd="3" destOrd="0" parTransId="{7C261D7B-653D-4F4C-8709-0AB8762A56F9}" sibTransId="{6A049F0D-FBCB-432E-9849-176520659639}"/>
    <dgm:cxn modelId="{1920C4EE-D231-43FD-992D-CDF7386148B3}" type="presOf" srcId="{ED8AD084-E16E-4E60-8514-FAF6EAF0E516}" destId="{D1AECD29-D4AF-4FE6-B70D-E16BFDECF42F}" srcOrd="1" destOrd="0" presId="urn:microsoft.com/office/officeart/2005/8/layout/hierarchy2"/>
    <dgm:cxn modelId="{5139B1C0-F2C4-49CF-B9E0-8E73C75DFCB8}" type="presParOf" srcId="{2CE5DDBA-4CF8-422F-9680-3972D2BA393E}" destId="{728B294C-EBB2-4E4C-9266-AFA7F767F952}" srcOrd="0" destOrd="0" presId="urn:microsoft.com/office/officeart/2005/8/layout/hierarchy2"/>
    <dgm:cxn modelId="{3DA54B4A-447A-443E-AFD9-B58DBC284B6E}" type="presParOf" srcId="{728B294C-EBB2-4E4C-9266-AFA7F767F952}" destId="{A9E06420-305E-41AA-81AD-9F7C9CAAB636}" srcOrd="0" destOrd="0" presId="urn:microsoft.com/office/officeart/2005/8/layout/hierarchy2"/>
    <dgm:cxn modelId="{CC53FDFE-DECB-4AB8-9D60-61D336732930}" type="presParOf" srcId="{728B294C-EBB2-4E4C-9266-AFA7F767F952}" destId="{CE1F6A9A-772C-4145-8F11-AC7D7D4E3D30}" srcOrd="1" destOrd="0" presId="urn:microsoft.com/office/officeart/2005/8/layout/hierarchy2"/>
    <dgm:cxn modelId="{8AA68EF3-55C7-4011-BE55-0008DCBC695A}" type="presParOf" srcId="{CE1F6A9A-772C-4145-8F11-AC7D7D4E3D30}" destId="{EBCBBF44-8A9D-4F68-BF3D-967E593F9A71}" srcOrd="0" destOrd="0" presId="urn:microsoft.com/office/officeart/2005/8/layout/hierarchy2"/>
    <dgm:cxn modelId="{9AFE38DF-7C47-4197-91CF-023315A9493C}" type="presParOf" srcId="{EBCBBF44-8A9D-4F68-BF3D-967E593F9A71}" destId="{E0F7AB32-2D4C-4F5D-8D78-CA4B4031A100}" srcOrd="0" destOrd="0" presId="urn:microsoft.com/office/officeart/2005/8/layout/hierarchy2"/>
    <dgm:cxn modelId="{7E9828D1-8C96-4E7D-8304-7FF1DBE9E5B3}" type="presParOf" srcId="{CE1F6A9A-772C-4145-8F11-AC7D7D4E3D30}" destId="{122FEA5D-6A00-4012-88C6-DEC6BDCFA2DC}" srcOrd="1" destOrd="0" presId="urn:microsoft.com/office/officeart/2005/8/layout/hierarchy2"/>
    <dgm:cxn modelId="{AF70CEAD-9C75-404D-95D8-7DA774CF08A0}" type="presParOf" srcId="{122FEA5D-6A00-4012-88C6-DEC6BDCFA2DC}" destId="{C1DE8873-891D-4814-A6F0-997E54B1E282}" srcOrd="0" destOrd="0" presId="urn:microsoft.com/office/officeart/2005/8/layout/hierarchy2"/>
    <dgm:cxn modelId="{4499E075-7EF6-4D92-AC98-1AB7AB5DCCCA}" type="presParOf" srcId="{122FEA5D-6A00-4012-88C6-DEC6BDCFA2DC}" destId="{994D8861-CDDE-4E18-B42A-BA2405DEDB20}" srcOrd="1" destOrd="0" presId="urn:microsoft.com/office/officeart/2005/8/layout/hierarchy2"/>
    <dgm:cxn modelId="{61D48E59-B777-4F50-BD42-6250C39CB7FE}" type="presParOf" srcId="{994D8861-CDDE-4E18-B42A-BA2405DEDB20}" destId="{8F39F57A-1147-4E4D-8991-36F930979BDB}" srcOrd="0" destOrd="0" presId="urn:microsoft.com/office/officeart/2005/8/layout/hierarchy2"/>
    <dgm:cxn modelId="{4C97FAE0-6C8D-4189-B0B5-5E24C5A157FE}" type="presParOf" srcId="{8F39F57A-1147-4E4D-8991-36F930979BDB}" destId="{5BE85568-983E-4F93-9743-F022CA8AF1B2}" srcOrd="0" destOrd="0" presId="urn:microsoft.com/office/officeart/2005/8/layout/hierarchy2"/>
    <dgm:cxn modelId="{C4C5ACFE-A768-48ED-B64E-1988504A26E0}" type="presParOf" srcId="{994D8861-CDDE-4E18-B42A-BA2405DEDB20}" destId="{703BA010-BE2D-4AA4-B43B-DF0BABBE28ED}" srcOrd="1" destOrd="0" presId="urn:microsoft.com/office/officeart/2005/8/layout/hierarchy2"/>
    <dgm:cxn modelId="{E15D4CE0-5497-4497-983A-32CBDC9DCBE9}" type="presParOf" srcId="{703BA010-BE2D-4AA4-B43B-DF0BABBE28ED}" destId="{6BFC2617-6FA4-4283-A241-A1BF4E406EDC}" srcOrd="0" destOrd="0" presId="urn:microsoft.com/office/officeart/2005/8/layout/hierarchy2"/>
    <dgm:cxn modelId="{CE386545-CCF1-4F79-88E9-AFD37FAEEEF7}" type="presParOf" srcId="{703BA010-BE2D-4AA4-B43B-DF0BABBE28ED}" destId="{0CBA0668-526B-4D24-841A-DF3635328250}" srcOrd="1" destOrd="0" presId="urn:microsoft.com/office/officeart/2005/8/layout/hierarchy2"/>
    <dgm:cxn modelId="{0DB23225-C00E-4571-8FCE-AFC8AB8A4161}" type="presParOf" srcId="{994D8861-CDDE-4E18-B42A-BA2405DEDB20}" destId="{93CA6ACC-1F16-404F-AC43-6E8064A80DC5}" srcOrd="2" destOrd="0" presId="urn:microsoft.com/office/officeart/2005/8/layout/hierarchy2"/>
    <dgm:cxn modelId="{D305133E-6148-4CCB-BC44-4A90AF3E0B12}" type="presParOf" srcId="{93CA6ACC-1F16-404F-AC43-6E8064A80DC5}" destId="{A0F46C7C-907A-4C49-9576-0CE4303A7404}" srcOrd="0" destOrd="0" presId="urn:microsoft.com/office/officeart/2005/8/layout/hierarchy2"/>
    <dgm:cxn modelId="{0DD02BEA-0A10-414B-961F-AE645B1FAA78}" type="presParOf" srcId="{994D8861-CDDE-4E18-B42A-BA2405DEDB20}" destId="{E696B33B-1442-4479-96DC-A45109303D27}" srcOrd="3" destOrd="0" presId="urn:microsoft.com/office/officeart/2005/8/layout/hierarchy2"/>
    <dgm:cxn modelId="{55B58362-C7A6-4F28-A623-623AA858CA3C}" type="presParOf" srcId="{E696B33B-1442-4479-96DC-A45109303D27}" destId="{E5DBA8FE-D6EB-4C19-B5CD-830DB5D77B3A}" srcOrd="0" destOrd="0" presId="urn:microsoft.com/office/officeart/2005/8/layout/hierarchy2"/>
    <dgm:cxn modelId="{FBBD1AA2-B680-4432-B622-FC026DAD1439}" type="presParOf" srcId="{E696B33B-1442-4479-96DC-A45109303D27}" destId="{22D354BC-F8CE-4B57-B9A6-3A7CECBEBBBA}" srcOrd="1" destOrd="0" presId="urn:microsoft.com/office/officeart/2005/8/layout/hierarchy2"/>
    <dgm:cxn modelId="{C358929B-13FE-42C4-A747-B55EA7CF2801}" type="presParOf" srcId="{994D8861-CDDE-4E18-B42A-BA2405DEDB20}" destId="{F97577F3-D57B-4FA5-81C3-0C452DA11908}" srcOrd="4" destOrd="0" presId="urn:microsoft.com/office/officeart/2005/8/layout/hierarchy2"/>
    <dgm:cxn modelId="{11E86E08-8CBC-4102-842F-242E5ABD11CD}" type="presParOf" srcId="{F97577F3-D57B-4FA5-81C3-0C452DA11908}" destId="{E839F263-5639-4C65-AAAF-5033E462EDCA}" srcOrd="0" destOrd="0" presId="urn:microsoft.com/office/officeart/2005/8/layout/hierarchy2"/>
    <dgm:cxn modelId="{F896462B-AF30-45B3-963B-5564EC99BDD0}" type="presParOf" srcId="{994D8861-CDDE-4E18-B42A-BA2405DEDB20}" destId="{F9438C59-EF35-4EFC-BB36-A7D4878683B3}" srcOrd="5" destOrd="0" presId="urn:microsoft.com/office/officeart/2005/8/layout/hierarchy2"/>
    <dgm:cxn modelId="{97B1EB71-BB20-45A7-8EA2-1FD546D81C9C}" type="presParOf" srcId="{F9438C59-EF35-4EFC-BB36-A7D4878683B3}" destId="{FE7E75D1-D1D7-41BF-81F3-07099DE1A02A}" srcOrd="0" destOrd="0" presId="urn:microsoft.com/office/officeart/2005/8/layout/hierarchy2"/>
    <dgm:cxn modelId="{C6AC49B2-1D91-4BDE-B4F5-CE3E204EBE56}" type="presParOf" srcId="{F9438C59-EF35-4EFC-BB36-A7D4878683B3}" destId="{A633095B-7124-4699-8836-8F8D0283BE8E}" srcOrd="1" destOrd="0" presId="urn:microsoft.com/office/officeart/2005/8/layout/hierarchy2"/>
    <dgm:cxn modelId="{8909C13A-E6AC-4202-9FD5-6F71B8F2FCD9}" type="presParOf" srcId="{994D8861-CDDE-4E18-B42A-BA2405DEDB20}" destId="{8F3E3718-6FFA-4D23-8B9C-EA90E367C7F8}" srcOrd="6" destOrd="0" presId="urn:microsoft.com/office/officeart/2005/8/layout/hierarchy2"/>
    <dgm:cxn modelId="{E4F4C52D-9DA1-4676-8746-791FAD56DA4F}" type="presParOf" srcId="{8F3E3718-6FFA-4D23-8B9C-EA90E367C7F8}" destId="{58AF066C-1AB2-414B-A99C-C7CE1FDBC5B1}" srcOrd="0" destOrd="0" presId="urn:microsoft.com/office/officeart/2005/8/layout/hierarchy2"/>
    <dgm:cxn modelId="{FA9C58C0-9447-40D1-9025-1BF30ABA066C}" type="presParOf" srcId="{994D8861-CDDE-4E18-B42A-BA2405DEDB20}" destId="{90C59678-05B7-475E-B426-080522AF4DB6}" srcOrd="7" destOrd="0" presId="urn:microsoft.com/office/officeart/2005/8/layout/hierarchy2"/>
    <dgm:cxn modelId="{C248E65D-12F0-47FA-8696-E5EE7A17F909}" type="presParOf" srcId="{90C59678-05B7-475E-B426-080522AF4DB6}" destId="{088D31FB-7B52-4947-9C80-B81272F5AAF3}" srcOrd="0" destOrd="0" presId="urn:microsoft.com/office/officeart/2005/8/layout/hierarchy2"/>
    <dgm:cxn modelId="{61CF0B00-ED76-479E-BB8D-45A8003CBDC0}" type="presParOf" srcId="{90C59678-05B7-475E-B426-080522AF4DB6}" destId="{C185AEB6-B265-495D-B9DB-97B5D2390E19}" srcOrd="1" destOrd="0" presId="urn:microsoft.com/office/officeart/2005/8/layout/hierarchy2"/>
    <dgm:cxn modelId="{8623FE1B-869E-4863-9D38-7790D1E2D4F4}" type="presParOf" srcId="{994D8861-CDDE-4E18-B42A-BA2405DEDB20}" destId="{E42AAAE1-9C11-491E-B9D8-D91555127451}" srcOrd="8" destOrd="0" presId="urn:microsoft.com/office/officeart/2005/8/layout/hierarchy2"/>
    <dgm:cxn modelId="{C55C7AAD-1754-407E-9C6A-BD29009412C1}" type="presParOf" srcId="{E42AAAE1-9C11-491E-B9D8-D91555127451}" destId="{F9BD4E74-2017-4CF7-8CFB-27D2057A79AB}" srcOrd="0" destOrd="0" presId="urn:microsoft.com/office/officeart/2005/8/layout/hierarchy2"/>
    <dgm:cxn modelId="{D86DF410-2ED6-423F-AA31-B7DA07EB1E86}" type="presParOf" srcId="{994D8861-CDDE-4E18-B42A-BA2405DEDB20}" destId="{AD6C63DE-DA81-4BA2-9E0B-17E899E9A2F5}" srcOrd="9" destOrd="0" presId="urn:microsoft.com/office/officeart/2005/8/layout/hierarchy2"/>
    <dgm:cxn modelId="{5706CC10-34AF-495A-A412-8A8F74251FA9}" type="presParOf" srcId="{AD6C63DE-DA81-4BA2-9E0B-17E899E9A2F5}" destId="{DB6B0C35-BD78-4A00-9804-81D63E4DDDC4}" srcOrd="0" destOrd="0" presId="urn:microsoft.com/office/officeart/2005/8/layout/hierarchy2"/>
    <dgm:cxn modelId="{83209758-7589-4D42-83C1-857475AE53C7}" type="presParOf" srcId="{AD6C63DE-DA81-4BA2-9E0B-17E899E9A2F5}" destId="{4F672D7B-4802-461B-B09D-D46CC60601FC}" srcOrd="1" destOrd="0" presId="urn:microsoft.com/office/officeart/2005/8/layout/hierarchy2"/>
    <dgm:cxn modelId="{A9D8F5CE-DCDA-4476-B4D3-6717E72564ED}" type="presParOf" srcId="{CE1F6A9A-772C-4145-8F11-AC7D7D4E3D30}" destId="{AD04947C-C71C-47B6-812E-B0C90D54A4F6}" srcOrd="2" destOrd="0" presId="urn:microsoft.com/office/officeart/2005/8/layout/hierarchy2"/>
    <dgm:cxn modelId="{47939D7D-A7C0-4283-80A2-5FA7F7F06BE1}" type="presParOf" srcId="{AD04947C-C71C-47B6-812E-B0C90D54A4F6}" destId="{F19CAD26-E93B-47F5-BD55-4EADA20137B1}" srcOrd="0" destOrd="0" presId="urn:microsoft.com/office/officeart/2005/8/layout/hierarchy2"/>
    <dgm:cxn modelId="{E3D8D312-73C7-41AD-A00B-0D955BA35685}" type="presParOf" srcId="{CE1F6A9A-772C-4145-8F11-AC7D7D4E3D30}" destId="{B567B805-AC91-4C96-96B4-4EF92BC4D2BB}" srcOrd="3" destOrd="0" presId="urn:microsoft.com/office/officeart/2005/8/layout/hierarchy2"/>
    <dgm:cxn modelId="{A3755378-CE36-40C3-A014-662B302BA096}" type="presParOf" srcId="{B567B805-AC91-4C96-96B4-4EF92BC4D2BB}" destId="{15B2828E-86E9-4A41-956E-E2E9B3DDEEF4}" srcOrd="0" destOrd="0" presId="urn:microsoft.com/office/officeart/2005/8/layout/hierarchy2"/>
    <dgm:cxn modelId="{6D4263C0-6928-46C2-ABB1-525FC478C22E}" type="presParOf" srcId="{B567B805-AC91-4C96-96B4-4EF92BC4D2BB}" destId="{5FED6774-C8A3-4432-BC17-98C86AD60045}" srcOrd="1" destOrd="0" presId="urn:microsoft.com/office/officeart/2005/8/layout/hierarchy2"/>
    <dgm:cxn modelId="{3BC45DA7-7FC4-4307-8FF5-CDC70C401C7B}" type="presParOf" srcId="{5FED6774-C8A3-4432-BC17-98C86AD60045}" destId="{5682C4B4-EE87-4913-96E2-73A147232A66}" srcOrd="0" destOrd="0" presId="urn:microsoft.com/office/officeart/2005/8/layout/hierarchy2"/>
    <dgm:cxn modelId="{87D7DEF2-5EA0-410B-BF66-BC1939E50733}" type="presParOf" srcId="{5682C4B4-EE87-4913-96E2-73A147232A66}" destId="{D1AECD29-D4AF-4FE6-B70D-E16BFDECF42F}" srcOrd="0" destOrd="0" presId="urn:microsoft.com/office/officeart/2005/8/layout/hierarchy2"/>
    <dgm:cxn modelId="{BD3028B5-9FBF-4346-BB48-C7971DDDA323}" type="presParOf" srcId="{5FED6774-C8A3-4432-BC17-98C86AD60045}" destId="{8B1207C9-15A9-4AAB-BA02-E214670BC28F}" srcOrd="1" destOrd="0" presId="urn:microsoft.com/office/officeart/2005/8/layout/hierarchy2"/>
    <dgm:cxn modelId="{A2C9B087-C4FC-4A4B-8CD0-907E6D9A960F}" type="presParOf" srcId="{8B1207C9-15A9-4AAB-BA02-E214670BC28F}" destId="{2E035685-E15A-4B1F-A6B6-E79497763740}" srcOrd="0" destOrd="0" presId="urn:microsoft.com/office/officeart/2005/8/layout/hierarchy2"/>
    <dgm:cxn modelId="{C480271C-7E74-4360-A794-BB2992231211}" type="presParOf" srcId="{8B1207C9-15A9-4AAB-BA02-E214670BC28F}" destId="{AF37AC5A-7032-4319-A65C-592CD5E44D4E}" srcOrd="1" destOrd="0" presId="urn:microsoft.com/office/officeart/2005/8/layout/hierarchy2"/>
    <dgm:cxn modelId="{76C41DF9-8F4F-4157-804F-A3F78F91993B}" type="presParOf" srcId="{5FED6774-C8A3-4432-BC17-98C86AD60045}" destId="{3D8D2008-E587-442D-BB1E-4E425C049E32}" srcOrd="2" destOrd="0" presId="urn:microsoft.com/office/officeart/2005/8/layout/hierarchy2"/>
    <dgm:cxn modelId="{15CF06E6-AA06-48FB-A95B-EA34BAC18ADC}" type="presParOf" srcId="{3D8D2008-E587-442D-BB1E-4E425C049E32}" destId="{4072B682-C6B0-47C7-AA96-CDDD796F3C1F}" srcOrd="0" destOrd="0" presId="urn:microsoft.com/office/officeart/2005/8/layout/hierarchy2"/>
    <dgm:cxn modelId="{05041999-7F8A-4ADD-838A-52D3D39F37BF}" type="presParOf" srcId="{5FED6774-C8A3-4432-BC17-98C86AD60045}" destId="{94B65734-8790-48DD-84C0-BCD754A25B77}" srcOrd="3" destOrd="0" presId="urn:microsoft.com/office/officeart/2005/8/layout/hierarchy2"/>
    <dgm:cxn modelId="{839E5EE4-DF54-49BB-A27A-F422BD4C38BC}" type="presParOf" srcId="{94B65734-8790-48DD-84C0-BCD754A25B77}" destId="{4848E768-8374-4C07-92B4-C65A1B938705}" srcOrd="0" destOrd="0" presId="urn:microsoft.com/office/officeart/2005/8/layout/hierarchy2"/>
    <dgm:cxn modelId="{FFC12011-D260-49A4-9CD0-749C119F4C67}" type="presParOf" srcId="{94B65734-8790-48DD-84C0-BCD754A25B77}" destId="{1244BBA9-CF02-4BDA-9279-4DBBEDFDDA5B}" srcOrd="1" destOrd="0" presId="urn:microsoft.com/office/officeart/2005/8/layout/hierarchy2"/>
    <dgm:cxn modelId="{6C018CE1-0D2D-497C-AF79-E8404FB6C71C}" type="presParOf" srcId="{5FED6774-C8A3-4432-BC17-98C86AD60045}" destId="{F19DADB9-30B8-4146-908B-892597D48272}" srcOrd="4" destOrd="0" presId="urn:microsoft.com/office/officeart/2005/8/layout/hierarchy2"/>
    <dgm:cxn modelId="{FFBDD57A-DB18-4497-A680-2D960554435A}" type="presParOf" srcId="{F19DADB9-30B8-4146-908B-892597D48272}" destId="{FF849E09-D32F-43B8-808B-7CBF2FF9AF02}" srcOrd="0" destOrd="0" presId="urn:microsoft.com/office/officeart/2005/8/layout/hierarchy2"/>
    <dgm:cxn modelId="{6B8B5B0A-FB7F-4D80-BE82-BF461D20E8E6}" type="presParOf" srcId="{5FED6774-C8A3-4432-BC17-98C86AD60045}" destId="{E4E66D5E-E241-432A-A4AD-69FBCED159C1}" srcOrd="5" destOrd="0" presId="urn:microsoft.com/office/officeart/2005/8/layout/hierarchy2"/>
    <dgm:cxn modelId="{007C0C4B-ABB0-4F0F-B68B-6DF5B23366C2}" type="presParOf" srcId="{E4E66D5E-E241-432A-A4AD-69FBCED159C1}" destId="{101B629E-628C-4922-A178-54ECC7ED197A}" srcOrd="0" destOrd="0" presId="urn:microsoft.com/office/officeart/2005/8/layout/hierarchy2"/>
    <dgm:cxn modelId="{1E90FECD-D284-4C62-8F18-76B550A3261D}" type="presParOf" srcId="{E4E66D5E-E241-432A-A4AD-69FBCED159C1}" destId="{CF55FB06-28A9-4E14-ABAB-E8B01F8273BB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17F70A-1D15-4FB6-888B-906037E7377F}" type="doc">
      <dgm:prSet loTypeId="urn:microsoft.com/office/officeart/2005/8/layout/radial4" loCatId="relationship" qsTypeId="urn:microsoft.com/office/officeart/2005/8/quickstyle/3d1" qsCatId="3D" csTypeId="urn:microsoft.com/office/officeart/2005/8/colors/colorful1#2" csCatId="colorful" phldr="1"/>
      <dgm:spPr/>
      <dgm:t>
        <a:bodyPr/>
        <a:lstStyle/>
        <a:p>
          <a:endParaRPr lang="en-US"/>
        </a:p>
      </dgm:t>
    </dgm:pt>
    <dgm:pt modelId="{CAB7F181-F634-409C-B8D6-AEE92D64CCE5}">
      <dgm:prSet phldrT="[Text]" custT="1"/>
      <dgm:spPr/>
      <dgm:t>
        <a:bodyPr/>
        <a:lstStyle/>
        <a:p>
          <a:pPr rtl="1"/>
          <a:r>
            <a:rPr lang="fa-IR" sz="4400" b="1" dirty="0">
              <a:cs typeface="B Mitra" pitchFamily="2" charset="-78"/>
            </a:rPr>
            <a:t>جمعيت</a:t>
          </a:r>
          <a:endParaRPr lang="en-US" sz="4400" b="1" dirty="0">
            <a:cs typeface="B Mitra" pitchFamily="2" charset="-78"/>
          </a:endParaRPr>
        </a:p>
      </dgm:t>
    </dgm:pt>
    <dgm:pt modelId="{E8B595E1-2DA2-4C48-AC34-C39ED8581D77}" type="parTrans" cxnId="{9A106CFC-AFD0-4C07-B1B2-2DC4B68687E5}">
      <dgm:prSet/>
      <dgm:spPr/>
      <dgm:t>
        <a:bodyPr/>
        <a:lstStyle/>
        <a:p>
          <a:pPr rtl="1"/>
          <a:endParaRPr lang="en-US" sz="1400" b="1">
            <a:cs typeface="B Mitra" pitchFamily="2" charset="-78"/>
          </a:endParaRPr>
        </a:p>
      </dgm:t>
    </dgm:pt>
    <dgm:pt modelId="{D6247A7B-7EFF-46CA-BAE2-25D81DE8BFD4}" type="sibTrans" cxnId="{9A106CFC-AFD0-4C07-B1B2-2DC4B68687E5}">
      <dgm:prSet/>
      <dgm:spPr/>
      <dgm:t>
        <a:bodyPr/>
        <a:lstStyle/>
        <a:p>
          <a:pPr rtl="1"/>
          <a:endParaRPr lang="en-US" sz="1400" b="1">
            <a:cs typeface="B Mitra" pitchFamily="2" charset="-78"/>
          </a:endParaRPr>
        </a:p>
      </dgm:t>
    </dgm:pt>
    <dgm:pt modelId="{97A4084E-C252-4CAB-ACC3-1760680C4047}">
      <dgm:prSet phldrT="[Text]" custT="1"/>
      <dgm:spPr>
        <a:solidFill>
          <a:srgbClr val="00B050"/>
        </a:solidFill>
      </dgm:spPr>
      <dgm:t>
        <a:bodyPr/>
        <a:lstStyle/>
        <a:p>
          <a:pPr rtl="1"/>
          <a:r>
            <a:rPr lang="fa-IR" sz="4400" b="1" dirty="0">
              <a:cs typeface="B Mitra" pitchFamily="2" charset="-78"/>
            </a:rPr>
            <a:t>زاد و ولد</a:t>
          </a:r>
          <a:endParaRPr lang="en-US" sz="4400" b="1" dirty="0">
            <a:cs typeface="B Mitra" pitchFamily="2" charset="-78"/>
          </a:endParaRPr>
        </a:p>
      </dgm:t>
    </dgm:pt>
    <dgm:pt modelId="{97B04411-F6B5-4F2C-AB45-658F92624EC6}" type="parTrans" cxnId="{D58C9D23-5BD5-4A01-BE3C-F283B1FCCD6F}">
      <dgm:prSet/>
      <dgm:spPr>
        <a:solidFill>
          <a:srgbClr val="00B050"/>
        </a:solidFill>
      </dgm:spPr>
      <dgm:t>
        <a:bodyPr/>
        <a:lstStyle/>
        <a:p>
          <a:pPr rtl="1"/>
          <a:endParaRPr lang="en-US" sz="1400" b="1">
            <a:cs typeface="B Mitra" pitchFamily="2" charset="-78"/>
          </a:endParaRPr>
        </a:p>
      </dgm:t>
    </dgm:pt>
    <dgm:pt modelId="{FA5381FF-5C0B-4E4E-866F-02A88BC9468B}" type="sibTrans" cxnId="{D58C9D23-5BD5-4A01-BE3C-F283B1FCCD6F}">
      <dgm:prSet/>
      <dgm:spPr/>
      <dgm:t>
        <a:bodyPr/>
        <a:lstStyle/>
        <a:p>
          <a:pPr rtl="1"/>
          <a:endParaRPr lang="en-US" sz="1400" b="1">
            <a:cs typeface="B Mitra" pitchFamily="2" charset="-78"/>
          </a:endParaRPr>
        </a:p>
      </dgm:t>
    </dgm:pt>
    <dgm:pt modelId="{EC8CFDBE-A490-4C12-97EE-A2BB6EC881F9}">
      <dgm:prSet phldrT="[Text]" custT="1"/>
      <dgm:spPr/>
      <dgm:t>
        <a:bodyPr/>
        <a:lstStyle/>
        <a:p>
          <a:pPr rtl="1"/>
          <a:r>
            <a:rPr lang="fa-IR" sz="4400" b="1" dirty="0">
              <a:cs typeface="B Mitra" pitchFamily="2" charset="-78"/>
            </a:rPr>
            <a:t>مرگ و میر</a:t>
          </a:r>
          <a:endParaRPr lang="en-US" sz="4400" b="1" dirty="0">
            <a:cs typeface="B Mitra" pitchFamily="2" charset="-78"/>
          </a:endParaRPr>
        </a:p>
      </dgm:t>
    </dgm:pt>
    <dgm:pt modelId="{30DDBADB-8BC6-4FBB-949A-1DA81BA0C8DC}" type="parTrans" cxnId="{5EB5F70B-4B87-4079-9F86-550DF1FB6B2D}">
      <dgm:prSet/>
      <dgm:spPr/>
      <dgm:t>
        <a:bodyPr/>
        <a:lstStyle/>
        <a:p>
          <a:pPr rtl="1"/>
          <a:endParaRPr lang="en-US" sz="1400" b="1">
            <a:cs typeface="B Mitra" pitchFamily="2" charset="-78"/>
          </a:endParaRPr>
        </a:p>
      </dgm:t>
    </dgm:pt>
    <dgm:pt modelId="{4C94C83B-5B27-43B4-A043-1DB70BCD8177}" type="sibTrans" cxnId="{5EB5F70B-4B87-4079-9F86-550DF1FB6B2D}">
      <dgm:prSet/>
      <dgm:spPr/>
      <dgm:t>
        <a:bodyPr/>
        <a:lstStyle/>
        <a:p>
          <a:pPr rtl="1"/>
          <a:endParaRPr lang="en-US" sz="1400" b="1">
            <a:cs typeface="B Mitra" pitchFamily="2" charset="-78"/>
          </a:endParaRPr>
        </a:p>
      </dgm:t>
    </dgm:pt>
    <dgm:pt modelId="{AE36F58D-178C-4A08-809C-2CB899D8C01B}">
      <dgm:prSet phldrT="[Text]" custT="1"/>
      <dgm:spPr/>
      <dgm:t>
        <a:bodyPr/>
        <a:lstStyle/>
        <a:p>
          <a:pPr rtl="1"/>
          <a:r>
            <a:rPr lang="fa-IR" sz="4400" b="1" dirty="0">
              <a:cs typeface="B Mitra" pitchFamily="2" charset="-78"/>
            </a:rPr>
            <a:t>مهاجرت</a:t>
          </a:r>
          <a:endParaRPr lang="en-US" sz="4400" b="1" dirty="0">
            <a:cs typeface="B Mitra" pitchFamily="2" charset="-78"/>
          </a:endParaRPr>
        </a:p>
      </dgm:t>
    </dgm:pt>
    <dgm:pt modelId="{734494C2-8106-4CF2-A444-36AFCF39579E}" type="parTrans" cxnId="{7BE3F1B4-EED9-4632-9F2E-AA9EE6DA57D7}">
      <dgm:prSet/>
      <dgm:spPr/>
      <dgm:t>
        <a:bodyPr/>
        <a:lstStyle/>
        <a:p>
          <a:pPr rtl="1"/>
          <a:endParaRPr lang="en-US" sz="1400" b="1">
            <a:cs typeface="B Mitra" pitchFamily="2" charset="-78"/>
          </a:endParaRPr>
        </a:p>
      </dgm:t>
    </dgm:pt>
    <dgm:pt modelId="{E0DD411B-DA9A-4EDB-B42B-8AA6AC5381C1}" type="sibTrans" cxnId="{7BE3F1B4-EED9-4632-9F2E-AA9EE6DA57D7}">
      <dgm:prSet/>
      <dgm:spPr/>
      <dgm:t>
        <a:bodyPr/>
        <a:lstStyle/>
        <a:p>
          <a:pPr rtl="1"/>
          <a:endParaRPr lang="en-US" sz="1400" b="1">
            <a:cs typeface="B Mitra" pitchFamily="2" charset="-78"/>
          </a:endParaRPr>
        </a:p>
      </dgm:t>
    </dgm:pt>
    <dgm:pt modelId="{92DF693D-93F2-46FA-8D13-046C21C95D08}" type="pres">
      <dgm:prSet presAssocID="{7C17F70A-1D15-4FB6-888B-906037E7377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366B260-E1D4-49CD-97F9-D9F4283C1BEA}" type="pres">
      <dgm:prSet presAssocID="{CAB7F181-F634-409C-B8D6-AEE92D64CCE5}" presName="centerShape" presStyleLbl="node0" presStyleIdx="0" presStyleCnt="1"/>
      <dgm:spPr/>
      <dgm:t>
        <a:bodyPr/>
        <a:lstStyle/>
        <a:p>
          <a:endParaRPr lang="en-US"/>
        </a:p>
      </dgm:t>
    </dgm:pt>
    <dgm:pt modelId="{F01419C1-B8BD-4F09-8264-EDE68CD0E8A2}" type="pres">
      <dgm:prSet presAssocID="{97B04411-F6B5-4F2C-AB45-658F92624EC6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F7D937A4-7C1E-4B82-AE9F-B3B5EC18C7E1}" type="pres">
      <dgm:prSet presAssocID="{97A4084E-C252-4CAB-ACC3-1760680C404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986BFE-6285-46C0-82AB-6EB9BC2A4927}" type="pres">
      <dgm:prSet presAssocID="{30DDBADB-8BC6-4FBB-949A-1DA81BA0C8DC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DAB549CF-67C9-444F-97C6-F520806B0A3B}" type="pres">
      <dgm:prSet presAssocID="{EC8CFDBE-A490-4C12-97EE-A2BB6EC881F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E7E530-68B0-48C2-8B77-7F1BF6EB9A23}" type="pres">
      <dgm:prSet presAssocID="{734494C2-8106-4CF2-A444-36AFCF39579E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FFD2CBB1-7799-4F4C-8E74-94D9F20896C9}" type="pres">
      <dgm:prSet presAssocID="{AE36F58D-178C-4A08-809C-2CB899D8C01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076CBBD-6DBA-4F80-B641-3D061AA3E80D}" type="presOf" srcId="{734494C2-8106-4CF2-A444-36AFCF39579E}" destId="{5BE7E530-68B0-48C2-8B77-7F1BF6EB9A23}" srcOrd="0" destOrd="0" presId="urn:microsoft.com/office/officeart/2005/8/layout/radial4"/>
    <dgm:cxn modelId="{5EB5F70B-4B87-4079-9F86-550DF1FB6B2D}" srcId="{CAB7F181-F634-409C-B8D6-AEE92D64CCE5}" destId="{EC8CFDBE-A490-4C12-97EE-A2BB6EC881F9}" srcOrd="1" destOrd="0" parTransId="{30DDBADB-8BC6-4FBB-949A-1DA81BA0C8DC}" sibTransId="{4C94C83B-5B27-43B4-A043-1DB70BCD8177}"/>
    <dgm:cxn modelId="{12541979-ECD6-43D9-94D9-5364B784771F}" type="presOf" srcId="{7C17F70A-1D15-4FB6-888B-906037E7377F}" destId="{92DF693D-93F2-46FA-8D13-046C21C95D08}" srcOrd="0" destOrd="0" presId="urn:microsoft.com/office/officeart/2005/8/layout/radial4"/>
    <dgm:cxn modelId="{7BE3F1B4-EED9-4632-9F2E-AA9EE6DA57D7}" srcId="{CAB7F181-F634-409C-B8D6-AEE92D64CCE5}" destId="{AE36F58D-178C-4A08-809C-2CB899D8C01B}" srcOrd="2" destOrd="0" parTransId="{734494C2-8106-4CF2-A444-36AFCF39579E}" sibTransId="{E0DD411B-DA9A-4EDB-B42B-8AA6AC5381C1}"/>
    <dgm:cxn modelId="{13E6494B-5DAB-4E14-AD0F-71E0E0385FC8}" type="presOf" srcId="{CAB7F181-F634-409C-B8D6-AEE92D64CCE5}" destId="{2366B260-E1D4-49CD-97F9-D9F4283C1BEA}" srcOrd="0" destOrd="0" presId="urn:microsoft.com/office/officeart/2005/8/layout/radial4"/>
    <dgm:cxn modelId="{D6A37A4A-03AC-4E08-92F4-868014285E3C}" type="presOf" srcId="{97B04411-F6B5-4F2C-AB45-658F92624EC6}" destId="{F01419C1-B8BD-4F09-8264-EDE68CD0E8A2}" srcOrd="0" destOrd="0" presId="urn:microsoft.com/office/officeart/2005/8/layout/radial4"/>
    <dgm:cxn modelId="{9A106CFC-AFD0-4C07-B1B2-2DC4B68687E5}" srcId="{7C17F70A-1D15-4FB6-888B-906037E7377F}" destId="{CAB7F181-F634-409C-B8D6-AEE92D64CCE5}" srcOrd="0" destOrd="0" parTransId="{E8B595E1-2DA2-4C48-AC34-C39ED8581D77}" sibTransId="{D6247A7B-7EFF-46CA-BAE2-25D81DE8BFD4}"/>
    <dgm:cxn modelId="{EFD0D5A2-7216-416A-86B8-FFFBE5EDBB1F}" type="presOf" srcId="{AE36F58D-178C-4A08-809C-2CB899D8C01B}" destId="{FFD2CBB1-7799-4F4C-8E74-94D9F20896C9}" srcOrd="0" destOrd="0" presId="urn:microsoft.com/office/officeart/2005/8/layout/radial4"/>
    <dgm:cxn modelId="{92F33A58-AECD-4619-B226-1DDA30E5F226}" type="presOf" srcId="{30DDBADB-8BC6-4FBB-949A-1DA81BA0C8DC}" destId="{D6986BFE-6285-46C0-82AB-6EB9BC2A4927}" srcOrd="0" destOrd="0" presId="urn:microsoft.com/office/officeart/2005/8/layout/radial4"/>
    <dgm:cxn modelId="{26851C24-D6D5-41B1-B585-A2C5665A6605}" type="presOf" srcId="{97A4084E-C252-4CAB-ACC3-1760680C4047}" destId="{F7D937A4-7C1E-4B82-AE9F-B3B5EC18C7E1}" srcOrd="0" destOrd="0" presId="urn:microsoft.com/office/officeart/2005/8/layout/radial4"/>
    <dgm:cxn modelId="{D58C9D23-5BD5-4A01-BE3C-F283B1FCCD6F}" srcId="{CAB7F181-F634-409C-B8D6-AEE92D64CCE5}" destId="{97A4084E-C252-4CAB-ACC3-1760680C4047}" srcOrd="0" destOrd="0" parTransId="{97B04411-F6B5-4F2C-AB45-658F92624EC6}" sibTransId="{FA5381FF-5C0B-4E4E-866F-02A88BC9468B}"/>
    <dgm:cxn modelId="{9EFDB890-9653-45EB-97F0-9FC7B51D9D85}" type="presOf" srcId="{EC8CFDBE-A490-4C12-97EE-A2BB6EC881F9}" destId="{DAB549CF-67C9-444F-97C6-F520806B0A3B}" srcOrd="0" destOrd="0" presId="urn:microsoft.com/office/officeart/2005/8/layout/radial4"/>
    <dgm:cxn modelId="{D7DC9479-CD7A-4EC2-BD95-8465E3015BEF}" type="presParOf" srcId="{92DF693D-93F2-46FA-8D13-046C21C95D08}" destId="{2366B260-E1D4-49CD-97F9-D9F4283C1BEA}" srcOrd="0" destOrd="0" presId="urn:microsoft.com/office/officeart/2005/8/layout/radial4"/>
    <dgm:cxn modelId="{E7F1AFD8-A2F3-4A27-9C80-9B75E156A349}" type="presParOf" srcId="{92DF693D-93F2-46FA-8D13-046C21C95D08}" destId="{F01419C1-B8BD-4F09-8264-EDE68CD0E8A2}" srcOrd="1" destOrd="0" presId="urn:microsoft.com/office/officeart/2005/8/layout/radial4"/>
    <dgm:cxn modelId="{4872F42D-3241-4CA0-A85D-7128C6A59771}" type="presParOf" srcId="{92DF693D-93F2-46FA-8D13-046C21C95D08}" destId="{F7D937A4-7C1E-4B82-AE9F-B3B5EC18C7E1}" srcOrd="2" destOrd="0" presId="urn:microsoft.com/office/officeart/2005/8/layout/radial4"/>
    <dgm:cxn modelId="{0F1E1DC7-FC7E-4C8A-8436-39460DBAAC8C}" type="presParOf" srcId="{92DF693D-93F2-46FA-8D13-046C21C95D08}" destId="{D6986BFE-6285-46C0-82AB-6EB9BC2A4927}" srcOrd="3" destOrd="0" presId="urn:microsoft.com/office/officeart/2005/8/layout/radial4"/>
    <dgm:cxn modelId="{1D56DDF4-6C31-45F9-BAB1-84C674D57343}" type="presParOf" srcId="{92DF693D-93F2-46FA-8D13-046C21C95D08}" destId="{DAB549CF-67C9-444F-97C6-F520806B0A3B}" srcOrd="4" destOrd="0" presId="urn:microsoft.com/office/officeart/2005/8/layout/radial4"/>
    <dgm:cxn modelId="{30889A84-1A91-45F6-8946-0EB9F4F6AD92}" type="presParOf" srcId="{92DF693D-93F2-46FA-8D13-046C21C95D08}" destId="{5BE7E530-68B0-48C2-8B77-7F1BF6EB9A23}" srcOrd="5" destOrd="0" presId="urn:microsoft.com/office/officeart/2005/8/layout/radial4"/>
    <dgm:cxn modelId="{84870869-02A9-44A3-A3BF-B45ED0E1FD09}" type="presParOf" srcId="{92DF693D-93F2-46FA-8D13-046C21C95D08}" destId="{FFD2CBB1-7799-4F4C-8E74-94D9F20896C9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C3B157-2CCB-46EC-BFF9-E97EA9F65808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43774A1-EAFF-4880-A56C-CDB7B4614414}">
      <dgm:prSet phldrT="[Text]"/>
      <dgm:spPr/>
      <dgm:t>
        <a:bodyPr/>
        <a:lstStyle/>
        <a:p>
          <a:r>
            <a:rPr lang="fa-IR" b="1" dirty="0">
              <a:cs typeface="B Titr" pitchFamily="2" charset="-78"/>
            </a:rPr>
            <a:t>افزایش جمعیت در سنین فعالیت</a:t>
          </a:r>
          <a:endParaRPr lang="en-US" b="1" dirty="0">
            <a:cs typeface="B Titr" pitchFamily="2" charset="-78"/>
          </a:endParaRPr>
        </a:p>
      </dgm:t>
    </dgm:pt>
    <dgm:pt modelId="{0EEC57A4-5F8B-482E-8F49-E08519CA4654}" type="parTrans" cxnId="{FAFE1BE7-195F-4D13-912A-5BCAFD5211C7}">
      <dgm:prSet/>
      <dgm:spPr/>
      <dgm:t>
        <a:bodyPr/>
        <a:lstStyle/>
        <a:p>
          <a:endParaRPr lang="en-US">
            <a:cs typeface="B Titr" pitchFamily="2" charset="-78"/>
          </a:endParaRPr>
        </a:p>
      </dgm:t>
    </dgm:pt>
    <dgm:pt modelId="{D3C2C2CE-81DB-424D-B21E-40F2F3CF213F}" type="sibTrans" cxnId="{FAFE1BE7-195F-4D13-912A-5BCAFD5211C7}">
      <dgm:prSet/>
      <dgm:spPr/>
      <dgm:t>
        <a:bodyPr/>
        <a:lstStyle/>
        <a:p>
          <a:endParaRPr lang="en-US">
            <a:cs typeface="B Titr" pitchFamily="2" charset="-78"/>
          </a:endParaRPr>
        </a:p>
      </dgm:t>
    </dgm:pt>
    <dgm:pt modelId="{ED1320A3-2049-4525-B1CC-35007790AC95}">
      <dgm:prSet phldrT="[Text]"/>
      <dgm:spPr/>
      <dgm:t>
        <a:bodyPr/>
        <a:lstStyle/>
        <a:p>
          <a:r>
            <a:rPr lang="fa-IR" b="1" dirty="0">
              <a:cs typeface="B Titr" pitchFamily="2" charset="-78"/>
            </a:rPr>
            <a:t>ایجاد فرصت هایی برای رشد تولید سرانه و رشد اقتصادی</a:t>
          </a:r>
          <a:endParaRPr lang="en-US" b="1" dirty="0">
            <a:cs typeface="B Titr" pitchFamily="2" charset="-78"/>
          </a:endParaRPr>
        </a:p>
      </dgm:t>
    </dgm:pt>
    <dgm:pt modelId="{AB24F7E3-990F-4CCE-BCFD-21768DDAFB1F}" type="sibTrans" cxnId="{07DB5CB2-050B-403B-A1FD-A6ECE50D7992}">
      <dgm:prSet/>
      <dgm:spPr/>
      <dgm:t>
        <a:bodyPr/>
        <a:lstStyle/>
        <a:p>
          <a:endParaRPr lang="en-US">
            <a:cs typeface="B Titr" pitchFamily="2" charset="-78"/>
          </a:endParaRPr>
        </a:p>
      </dgm:t>
    </dgm:pt>
    <dgm:pt modelId="{8DD3EDE5-B86F-48F4-A487-C2FE8E7E2EC4}" type="parTrans" cxnId="{07DB5CB2-050B-403B-A1FD-A6ECE50D7992}">
      <dgm:prSet/>
      <dgm:spPr/>
      <dgm:t>
        <a:bodyPr/>
        <a:lstStyle/>
        <a:p>
          <a:endParaRPr lang="en-US">
            <a:cs typeface="B Titr" pitchFamily="2" charset="-78"/>
          </a:endParaRPr>
        </a:p>
      </dgm:t>
    </dgm:pt>
    <dgm:pt modelId="{A5D4D3E1-FE90-4644-96CD-C1F655D38F51}">
      <dgm:prSet phldrT="[Text]"/>
      <dgm:spPr/>
      <dgm:t>
        <a:bodyPr/>
        <a:lstStyle/>
        <a:p>
          <a:r>
            <a:rPr lang="fa-IR" b="1" dirty="0">
              <a:cs typeface="B Titr" pitchFamily="2" charset="-78"/>
            </a:rPr>
            <a:t>افزایش نسبت تولید‌کنندگان به مصرف‌کنندگان</a:t>
          </a:r>
          <a:endParaRPr lang="en-US" b="1" dirty="0">
            <a:cs typeface="B Titr" pitchFamily="2" charset="-78"/>
          </a:endParaRPr>
        </a:p>
      </dgm:t>
    </dgm:pt>
    <dgm:pt modelId="{926A551F-9021-4895-8B83-6A9718E6D821}" type="parTrans" cxnId="{09C4FF2B-B597-4D9C-BBE1-A7AD9B759967}">
      <dgm:prSet/>
      <dgm:spPr/>
      <dgm:t>
        <a:bodyPr/>
        <a:lstStyle/>
        <a:p>
          <a:endParaRPr lang="en-US">
            <a:cs typeface="B Titr" pitchFamily="2" charset="-78"/>
          </a:endParaRPr>
        </a:p>
      </dgm:t>
    </dgm:pt>
    <dgm:pt modelId="{B5E34BCA-9604-48B2-BC3F-103B741FBE6C}" type="sibTrans" cxnId="{09C4FF2B-B597-4D9C-BBE1-A7AD9B759967}">
      <dgm:prSet/>
      <dgm:spPr/>
      <dgm:t>
        <a:bodyPr/>
        <a:lstStyle/>
        <a:p>
          <a:endParaRPr lang="en-US">
            <a:cs typeface="B Titr" pitchFamily="2" charset="-78"/>
          </a:endParaRPr>
        </a:p>
      </dgm:t>
    </dgm:pt>
    <dgm:pt modelId="{4D793EFB-DEEC-4CA0-857C-B9BF71FE5437}" type="pres">
      <dgm:prSet presAssocID="{03C3B157-2CCB-46EC-BFF9-E97EA9F65808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8862D51E-3F53-4B7C-9C75-FAC9AD0FA94D}" type="pres">
      <dgm:prSet presAssocID="{643774A1-EAFF-4880-A56C-CDB7B4614414}" presName="composite" presStyleCnt="0"/>
      <dgm:spPr/>
    </dgm:pt>
    <dgm:pt modelId="{23D967E2-A61C-47BE-A58B-DDAFAF8424A7}" type="pres">
      <dgm:prSet presAssocID="{643774A1-EAFF-4880-A56C-CDB7B4614414}" presName="bentUpArrow1" presStyleLbl="alignImgPlace1" presStyleIdx="0" presStyleCnt="2"/>
      <dgm:spPr/>
    </dgm:pt>
    <dgm:pt modelId="{B4752AD5-19CB-4C0E-9745-4E64E2472D74}" type="pres">
      <dgm:prSet presAssocID="{643774A1-EAFF-4880-A56C-CDB7B4614414}" presName="ParentText" presStyleLbl="node1" presStyleIdx="0" presStyleCnt="3" custScaleX="235795" custScaleY="11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38BAD3-125B-4B55-A1E1-B0F239717E84}" type="pres">
      <dgm:prSet presAssocID="{643774A1-EAFF-4880-A56C-CDB7B4614414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780D400B-CD71-4D86-8D61-8ED69447CC62}" type="pres">
      <dgm:prSet presAssocID="{D3C2C2CE-81DB-424D-B21E-40F2F3CF213F}" presName="sibTrans" presStyleCnt="0"/>
      <dgm:spPr/>
    </dgm:pt>
    <dgm:pt modelId="{ABE99315-FF49-443C-B47B-E68C5C50AFC9}" type="pres">
      <dgm:prSet presAssocID="{A5D4D3E1-FE90-4644-96CD-C1F655D38F51}" presName="composite" presStyleCnt="0"/>
      <dgm:spPr/>
    </dgm:pt>
    <dgm:pt modelId="{9E0DBDE3-E08B-4F3C-BFC7-103749D578EE}" type="pres">
      <dgm:prSet presAssocID="{A5D4D3E1-FE90-4644-96CD-C1F655D38F51}" presName="bentUpArrow1" presStyleLbl="alignImgPlace1" presStyleIdx="1" presStyleCnt="2"/>
      <dgm:spPr/>
    </dgm:pt>
    <dgm:pt modelId="{D0F32872-97D6-48E4-9EE7-A4B094047803}" type="pres">
      <dgm:prSet presAssocID="{A5D4D3E1-FE90-4644-96CD-C1F655D38F51}" presName="ParentText" presStyleLbl="node1" presStyleIdx="1" presStyleCnt="3" custScaleX="235795" custScaleY="11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4DC357-D481-4BAB-A758-68B58A1E8105}" type="pres">
      <dgm:prSet presAssocID="{A5D4D3E1-FE90-4644-96CD-C1F655D38F51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F68BC25D-C11C-4297-94FC-083EF062C06F}" type="pres">
      <dgm:prSet presAssocID="{B5E34BCA-9604-48B2-BC3F-103B741FBE6C}" presName="sibTrans" presStyleCnt="0"/>
      <dgm:spPr/>
    </dgm:pt>
    <dgm:pt modelId="{04A6DE04-BB4D-4673-A98B-B25A657F0BA8}" type="pres">
      <dgm:prSet presAssocID="{ED1320A3-2049-4525-B1CC-35007790AC95}" presName="composite" presStyleCnt="0"/>
      <dgm:spPr/>
    </dgm:pt>
    <dgm:pt modelId="{44C2C086-06EA-49AC-83CA-8495AB338B61}" type="pres">
      <dgm:prSet presAssocID="{ED1320A3-2049-4525-B1CC-35007790AC95}" presName="ParentText" presStyleLbl="node1" presStyleIdx="2" presStyleCnt="3" custScaleX="235795" custScaleY="11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8DCF55E-2582-4705-B9F2-C0857877B511}" type="presOf" srcId="{03C3B157-2CCB-46EC-BFF9-E97EA9F65808}" destId="{4D793EFB-DEEC-4CA0-857C-B9BF71FE5437}" srcOrd="0" destOrd="0" presId="urn:microsoft.com/office/officeart/2005/8/layout/StepDownProcess"/>
    <dgm:cxn modelId="{FAFE1BE7-195F-4D13-912A-5BCAFD5211C7}" srcId="{03C3B157-2CCB-46EC-BFF9-E97EA9F65808}" destId="{643774A1-EAFF-4880-A56C-CDB7B4614414}" srcOrd="0" destOrd="0" parTransId="{0EEC57A4-5F8B-482E-8F49-E08519CA4654}" sibTransId="{D3C2C2CE-81DB-424D-B21E-40F2F3CF213F}"/>
    <dgm:cxn modelId="{6879138C-1FCF-4F5E-AAF2-23879D0719B3}" type="presOf" srcId="{643774A1-EAFF-4880-A56C-CDB7B4614414}" destId="{B4752AD5-19CB-4C0E-9745-4E64E2472D74}" srcOrd="0" destOrd="0" presId="urn:microsoft.com/office/officeart/2005/8/layout/StepDownProcess"/>
    <dgm:cxn modelId="{AE2DB52B-F4BC-47C6-9271-72014B07FD01}" type="presOf" srcId="{ED1320A3-2049-4525-B1CC-35007790AC95}" destId="{44C2C086-06EA-49AC-83CA-8495AB338B61}" srcOrd="0" destOrd="0" presId="urn:microsoft.com/office/officeart/2005/8/layout/StepDownProcess"/>
    <dgm:cxn modelId="{09C4FF2B-B597-4D9C-BBE1-A7AD9B759967}" srcId="{03C3B157-2CCB-46EC-BFF9-E97EA9F65808}" destId="{A5D4D3E1-FE90-4644-96CD-C1F655D38F51}" srcOrd="1" destOrd="0" parTransId="{926A551F-9021-4895-8B83-6A9718E6D821}" sibTransId="{B5E34BCA-9604-48B2-BC3F-103B741FBE6C}"/>
    <dgm:cxn modelId="{29A745DE-C85A-43BD-9C7F-8C9F6583C263}" type="presOf" srcId="{A5D4D3E1-FE90-4644-96CD-C1F655D38F51}" destId="{D0F32872-97D6-48E4-9EE7-A4B094047803}" srcOrd="0" destOrd="0" presId="urn:microsoft.com/office/officeart/2005/8/layout/StepDownProcess"/>
    <dgm:cxn modelId="{07DB5CB2-050B-403B-A1FD-A6ECE50D7992}" srcId="{03C3B157-2CCB-46EC-BFF9-E97EA9F65808}" destId="{ED1320A3-2049-4525-B1CC-35007790AC95}" srcOrd="2" destOrd="0" parTransId="{8DD3EDE5-B86F-48F4-A487-C2FE8E7E2EC4}" sibTransId="{AB24F7E3-990F-4CCE-BCFD-21768DDAFB1F}"/>
    <dgm:cxn modelId="{AE918ED4-E64E-4171-BFDD-A71328A1C7AF}" type="presParOf" srcId="{4D793EFB-DEEC-4CA0-857C-B9BF71FE5437}" destId="{8862D51E-3F53-4B7C-9C75-FAC9AD0FA94D}" srcOrd="0" destOrd="0" presId="urn:microsoft.com/office/officeart/2005/8/layout/StepDownProcess"/>
    <dgm:cxn modelId="{31D01824-EF51-41BC-8716-D0FB67850FD0}" type="presParOf" srcId="{8862D51E-3F53-4B7C-9C75-FAC9AD0FA94D}" destId="{23D967E2-A61C-47BE-A58B-DDAFAF8424A7}" srcOrd="0" destOrd="0" presId="urn:microsoft.com/office/officeart/2005/8/layout/StepDownProcess"/>
    <dgm:cxn modelId="{E62A1E83-12A9-4F26-B1DF-5174C4C15CFF}" type="presParOf" srcId="{8862D51E-3F53-4B7C-9C75-FAC9AD0FA94D}" destId="{B4752AD5-19CB-4C0E-9745-4E64E2472D74}" srcOrd="1" destOrd="0" presId="urn:microsoft.com/office/officeart/2005/8/layout/StepDownProcess"/>
    <dgm:cxn modelId="{ECD92424-7C20-43E9-9905-3EA7975E1E66}" type="presParOf" srcId="{8862D51E-3F53-4B7C-9C75-FAC9AD0FA94D}" destId="{2938BAD3-125B-4B55-A1E1-B0F239717E84}" srcOrd="2" destOrd="0" presId="urn:microsoft.com/office/officeart/2005/8/layout/StepDownProcess"/>
    <dgm:cxn modelId="{EAF8FACD-9EB9-4CD5-84F3-3DF0B20BDE0E}" type="presParOf" srcId="{4D793EFB-DEEC-4CA0-857C-B9BF71FE5437}" destId="{780D400B-CD71-4D86-8D61-8ED69447CC62}" srcOrd="1" destOrd="0" presId="urn:microsoft.com/office/officeart/2005/8/layout/StepDownProcess"/>
    <dgm:cxn modelId="{6E066663-7E6D-4C0D-B4EC-FFE6AF09E2DF}" type="presParOf" srcId="{4D793EFB-DEEC-4CA0-857C-B9BF71FE5437}" destId="{ABE99315-FF49-443C-B47B-E68C5C50AFC9}" srcOrd="2" destOrd="0" presId="urn:microsoft.com/office/officeart/2005/8/layout/StepDownProcess"/>
    <dgm:cxn modelId="{477ECEAD-3EAA-402F-9E98-15AE6077EC07}" type="presParOf" srcId="{ABE99315-FF49-443C-B47B-E68C5C50AFC9}" destId="{9E0DBDE3-E08B-4F3C-BFC7-103749D578EE}" srcOrd="0" destOrd="0" presId="urn:microsoft.com/office/officeart/2005/8/layout/StepDownProcess"/>
    <dgm:cxn modelId="{D50D5E60-DE89-4581-8600-8BAD77C0974E}" type="presParOf" srcId="{ABE99315-FF49-443C-B47B-E68C5C50AFC9}" destId="{D0F32872-97D6-48E4-9EE7-A4B094047803}" srcOrd="1" destOrd="0" presId="urn:microsoft.com/office/officeart/2005/8/layout/StepDownProcess"/>
    <dgm:cxn modelId="{07B87772-C22F-42EE-A6EB-EAA96CA32DCF}" type="presParOf" srcId="{ABE99315-FF49-443C-B47B-E68C5C50AFC9}" destId="{684DC357-D481-4BAB-A758-68B58A1E8105}" srcOrd="2" destOrd="0" presId="urn:microsoft.com/office/officeart/2005/8/layout/StepDownProcess"/>
    <dgm:cxn modelId="{1BA3DF4A-1305-4A69-9191-91AF6027AC4B}" type="presParOf" srcId="{4D793EFB-DEEC-4CA0-857C-B9BF71FE5437}" destId="{F68BC25D-C11C-4297-94FC-083EF062C06F}" srcOrd="3" destOrd="0" presId="urn:microsoft.com/office/officeart/2005/8/layout/StepDownProcess"/>
    <dgm:cxn modelId="{DCF776F4-2E48-485B-918B-D02A8FA433C8}" type="presParOf" srcId="{4D793EFB-DEEC-4CA0-857C-B9BF71FE5437}" destId="{04A6DE04-BB4D-4673-A98B-B25A657F0BA8}" srcOrd="4" destOrd="0" presId="urn:microsoft.com/office/officeart/2005/8/layout/StepDownProcess"/>
    <dgm:cxn modelId="{CEAE56EE-65AA-446D-8924-16395F06BE8C}" type="presParOf" srcId="{04A6DE04-BB4D-4673-A98B-B25A657F0BA8}" destId="{44C2C086-06EA-49AC-83CA-8495AB338B61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E06420-305E-41AA-81AD-9F7C9CAAB636}">
      <dsp:nvSpPr>
        <dsp:cNvPr id="0" name=""/>
        <dsp:cNvSpPr/>
      </dsp:nvSpPr>
      <dsp:spPr>
        <a:xfrm>
          <a:off x="19074" y="2679821"/>
          <a:ext cx="2533260" cy="5818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>
              <a:solidFill>
                <a:schemeClr val="bg1"/>
              </a:solidFill>
              <a:cs typeface="B Mitra" panose="00000400000000000000" pitchFamily="2" charset="-78"/>
            </a:rPr>
            <a:t>مطالعات جمعیتی</a:t>
          </a:r>
          <a:endParaRPr lang="en-US" sz="2000" b="1" kern="1200" dirty="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36117" y="2696864"/>
        <a:ext cx="2499174" cy="547801"/>
      </dsp:txXfrm>
    </dsp:sp>
    <dsp:sp modelId="{EBCBBF44-8A9D-4F68-BF3D-967E593F9A71}">
      <dsp:nvSpPr>
        <dsp:cNvPr id="0" name=""/>
        <dsp:cNvSpPr/>
      </dsp:nvSpPr>
      <dsp:spPr>
        <a:xfrm rot="17350740">
          <a:off x="2076595" y="2291661"/>
          <a:ext cx="1416989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1416989" y="9932"/>
              </a:lnTo>
            </a:path>
          </a:pathLst>
        </a:custGeom>
        <a:noFill/>
        <a:ln w="55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b="1" kern="120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2076595" y="2266169"/>
        <a:ext cx="1416989" cy="70849"/>
      </dsp:txXfrm>
    </dsp:sp>
    <dsp:sp modelId="{C1DE8873-891D-4814-A6F0-997E54B1E282}">
      <dsp:nvSpPr>
        <dsp:cNvPr id="0" name=""/>
        <dsp:cNvSpPr/>
      </dsp:nvSpPr>
      <dsp:spPr>
        <a:xfrm>
          <a:off x="3017845" y="1341479"/>
          <a:ext cx="2533260" cy="5818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>
              <a:solidFill>
                <a:schemeClr val="bg1"/>
              </a:solidFill>
              <a:cs typeface="B Mitra" panose="00000400000000000000" pitchFamily="2" charset="-78"/>
            </a:rPr>
            <a:t>مولفه های اثرگذار</a:t>
          </a:r>
          <a:endParaRPr lang="en-US" sz="2000" b="1" kern="1200" dirty="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3034888" y="1358522"/>
        <a:ext cx="2499174" cy="547801"/>
      </dsp:txXfrm>
    </dsp:sp>
    <dsp:sp modelId="{8F39F57A-1147-4E4D-8991-36F930979BDB}">
      <dsp:nvSpPr>
        <dsp:cNvPr id="0" name=""/>
        <dsp:cNvSpPr/>
      </dsp:nvSpPr>
      <dsp:spPr>
        <a:xfrm rot="17350740">
          <a:off x="5075366" y="953319"/>
          <a:ext cx="1416989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1416989" y="9932"/>
              </a:lnTo>
            </a:path>
          </a:pathLst>
        </a:custGeom>
        <a:noFill/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b="1" kern="120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5075366" y="927827"/>
        <a:ext cx="1416989" cy="70849"/>
      </dsp:txXfrm>
    </dsp:sp>
    <dsp:sp modelId="{6BFC2617-6FA4-4283-A241-A1BF4E406EDC}">
      <dsp:nvSpPr>
        <dsp:cNvPr id="0" name=""/>
        <dsp:cNvSpPr/>
      </dsp:nvSpPr>
      <dsp:spPr>
        <a:xfrm>
          <a:off x="6016616" y="3136"/>
          <a:ext cx="2533260" cy="5818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>
              <a:solidFill>
                <a:schemeClr val="bg1"/>
              </a:solidFill>
              <a:cs typeface="B Mitra" panose="00000400000000000000" pitchFamily="2" charset="-78"/>
            </a:rPr>
            <a:t>زاد و ولد</a:t>
          </a:r>
          <a:endParaRPr lang="en-US" sz="2000" b="1" kern="1200" dirty="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6033659" y="20179"/>
        <a:ext cx="2499174" cy="547801"/>
      </dsp:txXfrm>
    </dsp:sp>
    <dsp:sp modelId="{93CA6ACC-1F16-404F-AC43-6E8064A80DC5}">
      <dsp:nvSpPr>
        <dsp:cNvPr id="0" name=""/>
        <dsp:cNvSpPr/>
      </dsp:nvSpPr>
      <dsp:spPr>
        <a:xfrm rot="18289469">
          <a:off x="5376280" y="1287904"/>
          <a:ext cx="815162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815162" y="9932"/>
              </a:lnTo>
            </a:path>
          </a:pathLst>
        </a:custGeom>
        <a:noFill/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b="1" kern="120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5376280" y="1277458"/>
        <a:ext cx="815162" cy="40758"/>
      </dsp:txXfrm>
    </dsp:sp>
    <dsp:sp modelId="{E5DBA8FE-D6EB-4C19-B5CD-830DB5D77B3A}">
      <dsp:nvSpPr>
        <dsp:cNvPr id="0" name=""/>
        <dsp:cNvSpPr/>
      </dsp:nvSpPr>
      <dsp:spPr>
        <a:xfrm>
          <a:off x="6016616" y="672308"/>
          <a:ext cx="2533260" cy="5818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>
              <a:solidFill>
                <a:schemeClr val="bg1"/>
              </a:solidFill>
              <a:cs typeface="B Mitra" panose="00000400000000000000" pitchFamily="2" charset="-78"/>
            </a:rPr>
            <a:t>باروری</a:t>
          </a:r>
          <a:endParaRPr lang="en-US" sz="2000" b="1" kern="1200" dirty="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6033659" y="689351"/>
        <a:ext cx="2499174" cy="547801"/>
      </dsp:txXfrm>
    </dsp:sp>
    <dsp:sp modelId="{F97577F3-D57B-4FA5-81C3-0C452DA11908}">
      <dsp:nvSpPr>
        <dsp:cNvPr id="0" name=""/>
        <dsp:cNvSpPr/>
      </dsp:nvSpPr>
      <dsp:spPr>
        <a:xfrm>
          <a:off x="5551106" y="1622490"/>
          <a:ext cx="465510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465510" y="9932"/>
              </a:lnTo>
            </a:path>
          </a:pathLst>
        </a:custGeom>
        <a:noFill/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b="1" kern="120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5551106" y="1620785"/>
        <a:ext cx="465510" cy="23275"/>
      </dsp:txXfrm>
    </dsp:sp>
    <dsp:sp modelId="{FE7E75D1-D1D7-41BF-81F3-07099DE1A02A}">
      <dsp:nvSpPr>
        <dsp:cNvPr id="0" name=""/>
        <dsp:cNvSpPr/>
      </dsp:nvSpPr>
      <dsp:spPr>
        <a:xfrm>
          <a:off x="6016616" y="1341479"/>
          <a:ext cx="2533260" cy="5818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>
              <a:solidFill>
                <a:schemeClr val="bg1"/>
              </a:solidFill>
              <a:cs typeface="B Mitra" panose="00000400000000000000" pitchFamily="2" charset="-78"/>
            </a:rPr>
            <a:t>مرگ و میر</a:t>
          </a:r>
          <a:endParaRPr lang="en-US" sz="2000" b="1" kern="1200" dirty="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6033659" y="1358522"/>
        <a:ext cx="2499174" cy="547801"/>
      </dsp:txXfrm>
    </dsp:sp>
    <dsp:sp modelId="{8F3E3718-6FFA-4D23-8B9C-EA90E367C7F8}">
      <dsp:nvSpPr>
        <dsp:cNvPr id="0" name=""/>
        <dsp:cNvSpPr/>
      </dsp:nvSpPr>
      <dsp:spPr>
        <a:xfrm rot="3310531">
          <a:off x="5376280" y="1957075"/>
          <a:ext cx="815162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815162" y="9932"/>
              </a:lnTo>
            </a:path>
          </a:pathLst>
        </a:custGeom>
        <a:noFill/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b="1" kern="120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5376280" y="1946629"/>
        <a:ext cx="815162" cy="40758"/>
      </dsp:txXfrm>
    </dsp:sp>
    <dsp:sp modelId="{088D31FB-7B52-4947-9C80-B81272F5AAF3}">
      <dsp:nvSpPr>
        <dsp:cNvPr id="0" name=""/>
        <dsp:cNvSpPr/>
      </dsp:nvSpPr>
      <dsp:spPr>
        <a:xfrm>
          <a:off x="6016616" y="2010650"/>
          <a:ext cx="2533260" cy="5818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>
              <a:solidFill>
                <a:schemeClr val="bg1"/>
              </a:solidFill>
              <a:cs typeface="B Mitra" panose="00000400000000000000" pitchFamily="2" charset="-78"/>
            </a:rPr>
            <a:t>امید به زندگی</a:t>
          </a:r>
          <a:endParaRPr lang="en-US" sz="2000" b="1" kern="1200" dirty="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6033659" y="2027693"/>
        <a:ext cx="2499174" cy="547801"/>
      </dsp:txXfrm>
    </dsp:sp>
    <dsp:sp modelId="{E42AAAE1-9C11-491E-B9D8-D91555127451}">
      <dsp:nvSpPr>
        <dsp:cNvPr id="0" name=""/>
        <dsp:cNvSpPr/>
      </dsp:nvSpPr>
      <dsp:spPr>
        <a:xfrm rot="4249260">
          <a:off x="5075366" y="2291661"/>
          <a:ext cx="1416989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1416989" y="9932"/>
              </a:lnTo>
            </a:path>
          </a:pathLst>
        </a:custGeom>
        <a:noFill/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b="1" kern="120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5075366" y="2266169"/>
        <a:ext cx="1416989" cy="70849"/>
      </dsp:txXfrm>
    </dsp:sp>
    <dsp:sp modelId="{DB6B0C35-BD78-4A00-9804-81D63E4DDDC4}">
      <dsp:nvSpPr>
        <dsp:cNvPr id="0" name=""/>
        <dsp:cNvSpPr/>
      </dsp:nvSpPr>
      <dsp:spPr>
        <a:xfrm>
          <a:off x="6016616" y="2679821"/>
          <a:ext cx="2533260" cy="5818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>
              <a:solidFill>
                <a:schemeClr val="bg1"/>
              </a:solidFill>
              <a:cs typeface="B Mitra" panose="00000400000000000000" pitchFamily="2" charset="-78"/>
            </a:rPr>
            <a:t>مهاجرت</a:t>
          </a:r>
          <a:endParaRPr lang="en-US" sz="2000" b="1" kern="1200" dirty="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6033659" y="2696864"/>
        <a:ext cx="2499174" cy="547801"/>
      </dsp:txXfrm>
    </dsp:sp>
    <dsp:sp modelId="{AD04947C-C71C-47B6-812E-B0C90D54A4F6}">
      <dsp:nvSpPr>
        <dsp:cNvPr id="0" name=""/>
        <dsp:cNvSpPr/>
      </dsp:nvSpPr>
      <dsp:spPr>
        <a:xfrm rot="4249260">
          <a:off x="2076595" y="3630003"/>
          <a:ext cx="1416989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1416989" y="9932"/>
              </a:lnTo>
            </a:path>
          </a:pathLst>
        </a:custGeom>
        <a:noFill/>
        <a:ln w="55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b="1" kern="120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2076595" y="3604511"/>
        <a:ext cx="1416989" cy="70849"/>
      </dsp:txXfrm>
    </dsp:sp>
    <dsp:sp modelId="{15B2828E-86E9-4A41-956E-E2E9B3DDEEF4}">
      <dsp:nvSpPr>
        <dsp:cNvPr id="0" name=""/>
        <dsp:cNvSpPr/>
      </dsp:nvSpPr>
      <dsp:spPr>
        <a:xfrm>
          <a:off x="3017845" y="4018163"/>
          <a:ext cx="2533260" cy="5818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>
              <a:solidFill>
                <a:schemeClr val="bg1"/>
              </a:solidFill>
              <a:cs typeface="B Mitra" panose="00000400000000000000" pitchFamily="2" charset="-78"/>
            </a:rPr>
            <a:t>ویژگی های جمعیتی</a:t>
          </a:r>
          <a:endParaRPr lang="en-US" sz="2000" b="1" kern="1200" dirty="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3034888" y="4035206"/>
        <a:ext cx="2499174" cy="547801"/>
      </dsp:txXfrm>
    </dsp:sp>
    <dsp:sp modelId="{5682C4B4-EE87-4913-96E2-73A147232A66}">
      <dsp:nvSpPr>
        <dsp:cNvPr id="0" name=""/>
        <dsp:cNvSpPr/>
      </dsp:nvSpPr>
      <dsp:spPr>
        <a:xfrm rot="18289469">
          <a:off x="5376280" y="3964589"/>
          <a:ext cx="815162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815162" y="9932"/>
              </a:lnTo>
            </a:path>
          </a:pathLst>
        </a:custGeom>
        <a:noFill/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b="1" kern="120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5376280" y="3954143"/>
        <a:ext cx="815162" cy="40758"/>
      </dsp:txXfrm>
    </dsp:sp>
    <dsp:sp modelId="{2E035685-E15A-4B1F-A6B6-E79497763740}">
      <dsp:nvSpPr>
        <dsp:cNvPr id="0" name=""/>
        <dsp:cNvSpPr/>
      </dsp:nvSpPr>
      <dsp:spPr>
        <a:xfrm>
          <a:off x="6016616" y="3348992"/>
          <a:ext cx="2533260" cy="5818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>
              <a:solidFill>
                <a:schemeClr val="bg1"/>
              </a:solidFill>
              <a:cs typeface="B Mitra" panose="00000400000000000000" pitchFamily="2" charset="-78"/>
            </a:rPr>
            <a:t>شاخص های خانواری</a:t>
          </a:r>
          <a:endParaRPr lang="en-US" sz="2000" b="1" kern="1200" dirty="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6033659" y="3366035"/>
        <a:ext cx="2499174" cy="547801"/>
      </dsp:txXfrm>
    </dsp:sp>
    <dsp:sp modelId="{3D8D2008-E587-442D-BB1E-4E425C049E32}">
      <dsp:nvSpPr>
        <dsp:cNvPr id="0" name=""/>
        <dsp:cNvSpPr/>
      </dsp:nvSpPr>
      <dsp:spPr>
        <a:xfrm>
          <a:off x="5551106" y="4299174"/>
          <a:ext cx="465510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465510" y="9932"/>
              </a:lnTo>
            </a:path>
          </a:pathLst>
        </a:custGeom>
        <a:noFill/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b="1" kern="120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5551106" y="4297470"/>
        <a:ext cx="465510" cy="23275"/>
      </dsp:txXfrm>
    </dsp:sp>
    <dsp:sp modelId="{4848E768-8374-4C07-92B4-C65A1B938705}">
      <dsp:nvSpPr>
        <dsp:cNvPr id="0" name=""/>
        <dsp:cNvSpPr/>
      </dsp:nvSpPr>
      <dsp:spPr>
        <a:xfrm>
          <a:off x="6016616" y="4018163"/>
          <a:ext cx="2533260" cy="5818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>
              <a:solidFill>
                <a:schemeClr val="bg1"/>
              </a:solidFill>
              <a:cs typeface="B Mitra" panose="00000400000000000000" pitchFamily="2" charset="-78"/>
            </a:rPr>
            <a:t>شاخص </a:t>
          </a:r>
          <a:r>
            <a:rPr lang="fa-IR" sz="2000" b="1" kern="1200" dirty="0" smtClean="0">
              <a:solidFill>
                <a:schemeClr val="bg1"/>
              </a:solidFill>
              <a:cs typeface="B Mitra" panose="00000400000000000000" pitchFamily="2" charset="-78"/>
            </a:rPr>
            <a:t>های جنسی و  </a:t>
          </a:r>
          <a:r>
            <a:rPr lang="fa-IR" sz="2000" b="1" kern="1200" dirty="0">
              <a:solidFill>
                <a:schemeClr val="bg1"/>
              </a:solidFill>
              <a:cs typeface="B Mitra" panose="00000400000000000000" pitchFamily="2" charset="-78"/>
            </a:rPr>
            <a:t>سنی</a:t>
          </a:r>
          <a:endParaRPr lang="en-US" sz="2000" b="1" kern="1200" dirty="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6033659" y="4035206"/>
        <a:ext cx="2499174" cy="547801"/>
      </dsp:txXfrm>
    </dsp:sp>
    <dsp:sp modelId="{F19DADB9-30B8-4146-908B-892597D48272}">
      <dsp:nvSpPr>
        <dsp:cNvPr id="0" name=""/>
        <dsp:cNvSpPr/>
      </dsp:nvSpPr>
      <dsp:spPr>
        <a:xfrm rot="3310531">
          <a:off x="5376280" y="4633760"/>
          <a:ext cx="815162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815162" y="9932"/>
              </a:lnTo>
            </a:path>
          </a:pathLst>
        </a:custGeom>
        <a:noFill/>
        <a:ln w="55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b="1" kern="120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5376280" y="4623314"/>
        <a:ext cx="815162" cy="40758"/>
      </dsp:txXfrm>
    </dsp:sp>
    <dsp:sp modelId="{101B629E-628C-4922-A178-54ECC7ED197A}">
      <dsp:nvSpPr>
        <dsp:cNvPr id="0" name=""/>
        <dsp:cNvSpPr/>
      </dsp:nvSpPr>
      <dsp:spPr>
        <a:xfrm>
          <a:off x="6016616" y="4687335"/>
          <a:ext cx="2533260" cy="5818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bg1"/>
              </a:solidFill>
              <a:cs typeface="B Mitra" panose="00000400000000000000" pitchFamily="2" charset="-78"/>
            </a:rPr>
            <a:t>ازدواج و طلاق</a:t>
          </a:r>
          <a:endParaRPr lang="en-US" sz="2000" b="1" kern="1200" dirty="0">
            <a:solidFill>
              <a:schemeClr val="bg1"/>
            </a:solidFill>
            <a:cs typeface="B Mitra" panose="00000400000000000000" pitchFamily="2" charset="-78"/>
          </a:endParaRPr>
        </a:p>
      </dsp:txBody>
      <dsp:txXfrm>
        <a:off x="6033659" y="4704378"/>
        <a:ext cx="2499174" cy="5478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66B260-E1D4-49CD-97F9-D9F4283C1BEA}">
      <dsp:nvSpPr>
        <dsp:cNvPr id="0" name=""/>
        <dsp:cNvSpPr/>
      </dsp:nvSpPr>
      <dsp:spPr>
        <a:xfrm>
          <a:off x="3083005" y="2461550"/>
          <a:ext cx="2063588" cy="206358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>
              <a:cs typeface="B Mitra" pitchFamily="2" charset="-78"/>
            </a:rPr>
            <a:t>جمعيت</a:t>
          </a:r>
          <a:endParaRPr lang="en-US" sz="4400" b="1" kern="1200" dirty="0">
            <a:cs typeface="B Mitra" pitchFamily="2" charset="-78"/>
          </a:endParaRPr>
        </a:p>
      </dsp:txBody>
      <dsp:txXfrm>
        <a:off x="3385210" y="2763755"/>
        <a:ext cx="1459178" cy="1459178"/>
      </dsp:txXfrm>
    </dsp:sp>
    <dsp:sp modelId="{F01419C1-B8BD-4F09-8264-EDE68CD0E8A2}">
      <dsp:nvSpPr>
        <dsp:cNvPr id="0" name=""/>
        <dsp:cNvSpPr/>
      </dsp:nvSpPr>
      <dsp:spPr>
        <a:xfrm rot="12900000">
          <a:off x="1752980" y="2100206"/>
          <a:ext cx="1584351" cy="588122"/>
        </a:xfrm>
        <a:prstGeom prst="leftArrow">
          <a:avLst>
            <a:gd name="adj1" fmla="val 60000"/>
            <a:gd name="adj2" fmla="val 50000"/>
          </a:avLst>
        </a:prstGeom>
        <a:solidFill>
          <a:srgbClr val="00B050"/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D937A4-7C1E-4B82-AE9F-B3B5EC18C7E1}">
      <dsp:nvSpPr>
        <dsp:cNvPr id="0" name=""/>
        <dsp:cNvSpPr/>
      </dsp:nvSpPr>
      <dsp:spPr>
        <a:xfrm>
          <a:off x="916039" y="1155730"/>
          <a:ext cx="1960408" cy="1568327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>
              <a:cs typeface="B Mitra" pitchFamily="2" charset="-78"/>
            </a:rPr>
            <a:t>زاد و ولد</a:t>
          </a:r>
          <a:endParaRPr lang="en-US" sz="4400" b="1" kern="1200" dirty="0">
            <a:cs typeface="B Mitra" pitchFamily="2" charset="-78"/>
          </a:endParaRPr>
        </a:p>
      </dsp:txBody>
      <dsp:txXfrm>
        <a:off x="961974" y="1201665"/>
        <a:ext cx="1868538" cy="1476457"/>
      </dsp:txXfrm>
    </dsp:sp>
    <dsp:sp modelId="{D6986BFE-6285-46C0-82AB-6EB9BC2A4927}">
      <dsp:nvSpPr>
        <dsp:cNvPr id="0" name=""/>
        <dsp:cNvSpPr/>
      </dsp:nvSpPr>
      <dsp:spPr>
        <a:xfrm rot="16200000">
          <a:off x="3322624" y="1283101"/>
          <a:ext cx="1584351" cy="58812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AB549CF-67C9-444F-97C6-F520806B0A3B}">
      <dsp:nvSpPr>
        <dsp:cNvPr id="0" name=""/>
        <dsp:cNvSpPr/>
      </dsp:nvSpPr>
      <dsp:spPr>
        <a:xfrm>
          <a:off x="3134595" y="823"/>
          <a:ext cx="1960408" cy="1568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>
              <a:cs typeface="B Mitra" pitchFamily="2" charset="-78"/>
            </a:rPr>
            <a:t>مرگ و میر</a:t>
          </a:r>
          <a:endParaRPr lang="en-US" sz="4400" b="1" kern="1200" dirty="0">
            <a:cs typeface="B Mitra" pitchFamily="2" charset="-78"/>
          </a:endParaRPr>
        </a:p>
      </dsp:txBody>
      <dsp:txXfrm>
        <a:off x="3180530" y="46758"/>
        <a:ext cx="1868538" cy="1476457"/>
      </dsp:txXfrm>
    </dsp:sp>
    <dsp:sp modelId="{5BE7E530-68B0-48C2-8B77-7F1BF6EB9A23}">
      <dsp:nvSpPr>
        <dsp:cNvPr id="0" name=""/>
        <dsp:cNvSpPr/>
      </dsp:nvSpPr>
      <dsp:spPr>
        <a:xfrm rot="19500000">
          <a:off x="4892267" y="2100206"/>
          <a:ext cx="1584351" cy="58812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D2CBB1-7799-4F4C-8E74-94D9F20896C9}">
      <dsp:nvSpPr>
        <dsp:cNvPr id="0" name=""/>
        <dsp:cNvSpPr/>
      </dsp:nvSpPr>
      <dsp:spPr>
        <a:xfrm>
          <a:off x="5353151" y="1155730"/>
          <a:ext cx="1960408" cy="1568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>
              <a:cs typeface="B Mitra" pitchFamily="2" charset="-78"/>
            </a:rPr>
            <a:t>مهاجرت</a:t>
          </a:r>
          <a:endParaRPr lang="en-US" sz="4400" b="1" kern="1200" dirty="0">
            <a:cs typeface="B Mitra" pitchFamily="2" charset="-78"/>
          </a:endParaRPr>
        </a:p>
      </dsp:txBody>
      <dsp:txXfrm>
        <a:off x="5399086" y="1201665"/>
        <a:ext cx="1868538" cy="147645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D967E2-A61C-47BE-A58B-DDAFAF8424A7}">
      <dsp:nvSpPr>
        <dsp:cNvPr id="0" name=""/>
        <dsp:cNvSpPr/>
      </dsp:nvSpPr>
      <dsp:spPr>
        <a:xfrm rot="5400000">
          <a:off x="1647839" y="804115"/>
          <a:ext cx="676268" cy="76990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752AD5-19CB-4C0E-9745-4E64E2472D74}">
      <dsp:nvSpPr>
        <dsp:cNvPr id="0" name=""/>
        <dsp:cNvSpPr/>
      </dsp:nvSpPr>
      <dsp:spPr>
        <a:xfrm>
          <a:off x="695699" y="14615"/>
          <a:ext cx="2684378" cy="876556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b="1" kern="1200" dirty="0">
              <a:cs typeface="B Titr" pitchFamily="2" charset="-78"/>
            </a:rPr>
            <a:t>افزایش جمعیت در سنین فعالیت</a:t>
          </a:r>
          <a:endParaRPr lang="en-US" sz="1200" b="1" kern="1200" dirty="0">
            <a:cs typeface="B Titr" pitchFamily="2" charset="-78"/>
          </a:endParaRPr>
        </a:p>
      </dsp:txBody>
      <dsp:txXfrm>
        <a:off x="738497" y="57413"/>
        <a:ext cx="2598782" cy="790960"/>
      </dsp:txXfrm>
    </dsp:sp>
    <dsp:sp modelId="{2938BAD3-125B-4B55-A1E1-B0F239717E84}">
      <dsp:nvSpPr>
        <dsp:cNvPr id="0" name=""/>
        <dsp:cNvSpPr/>
      </dsp:nvSpPr>
      <dsp:spPr>
        <a:xfrm>
          <a:off x="2607107" y="130458"/>
          <a:ext cx="827990" cy="6440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DBDE3-E08B-4F3C-BFC7-103749D578EE}">
      <dsp:nvSpPr>
        <dsp:cNvPr id="0" name=""/>
        <dsp:cNvSpPr/>
      </dsp:nvSpPr>
      <dsp:spPr>
        <a:xfrm rot="5400000">
          <a:off x="2962751" y="1739106"/>
          <a:ext cx="676268" cy="76990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F32872-97D6-48E4-9EE7-A4B094047803}">
      <dsp:nvSpPr>
        <dsp:cNvPr id="0" name=""/>
        <dsp:cNvSpPr/>
      </dsp:nvSpPr>
      <dsp:spPr>
        <a:xfrm>
          <a:off x="2010610" y="949605"/>
          <a:ext cx="2684378" cy="876556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b="1" kern="1200" dirty="0">
              <a:cs typeface="B Titr" pitchFamily="2" charset="-78"/>
            </a:rPr>
            <a:t>افزایش نسبت تولید‌کنندگان به مصرف‌کنندگان</a:t>
          </a:r>
          <a:endParaRPr lang="en-US" sz="1200" b="1" kern="1200" dirty="0">
            <a:cs typeface="B Titr" pitchFamily="2" charset="-78"/>
          </a:endParaRPr>
        </a:p>
      </dsp:txBody>
      <dsp:txXfrm>
        <a:off x="2053408" y="992403"/>
        <a:ext cx="2598782" cy="790960"/>
      </dsp:txXfrm>
    </dsp:sp>
    <dsp:sp modelId="{684DC357-D481-4BAB-A758-68B58A1E8105}">
      <dsp:nvSpPr>
        <dsp:cNvPr id="0" name=""/>
        <dsp:cNvSpPr/>
      </dsp:nvSpPr>
      <dsp:spPr>
        <a:xfrm>
          <a:off x="3922018" y="1065449"/>
          <a:ext cx="827990" cy="6440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C2C086-06EA-49AC-83CA-8495AB338B61}">
      <dsp:nvSpPr>
        <dsp:cNvPr id="0" name=""/>
        <dsp:cNvSpPr/>
      </dsp:nvSpPr>
      <dsp:spPr>
        <a:xfrm>
          <a:off x="3325522" y="1884596"/>
          <a:ext cx="2684378" cy="876556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b="1" kern="1200" dirty="0">
              <a:cs typeface="B Titr" pitchFamily="2" charset="-78"/>
            </a:rPr>
            <a:t>ایجاد فرصت هایی برای رشد تولید سرانه و رشد اقتصادی</a:t>
          </a:r>
          <a:endParaRPr lang="en-US" sz="1200" b="1" kern="1200" dirty="0">
            <a:cs typeface="B Titr" pitchFamily="2" charset="-78"/>
          </a:endParaRPr>
        </a:p>
      </dsp:txBody>
      <dsp:txXfrm>
        <a:off x="3368320" y="1927394"/>
        <a:ext cx="2598782" cy="7909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0.66055</cdr:x>
      <cdr:y>0.04211</cdr:y>
    </cdr:from>
    <cdr:to>
      <cdr:x>0.9633</cdr:x>
      <cdr:y>0.41312</cdr:y>
    </cdr:to>
    <cdr:sp macro="" textlink="">
      <cdr:nvSpPr>
        <cdr:cNvPr id="3" name="Rectangle 2"/>
        <cdr:cNvSpPr/>
      </cdr:nvSpPr>
      <cdr:spPr>
        <a:xfrm xmlns:a="http://schemas.openxmlformats.org/drawingml/2006/main">
          <a:off x="5184576" y="200932"/>
          <a:ext cx="2376265" cy="1770313"/>
        </a:xfrm>
        <a:prstGeom xmlns:a="http://schemas.openxmlformats.org/drawingml/2006/main" prst="rect">
          <a:avLst/>
        </a:prstGeom>
        <a:solidFill xmlns:a="http://schemas.openxmlformats.org/drawingml/2006/main">
          <a:srgbClr val="5B9BD5">
            <a:alpha val="30196"/>
          </a:srgb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000" b="1" dirty="0">
              <a:solidFill>
                <a:srgbClr val="C00000"/>
              </a:solidFill>
              <a:effectLst/>
              <a:cs typeface="B Nazanin" panose="00000400000000000000" pitchFamily="2" charset="-78"/>
            </a:rPr>
            <a:t>مرحله میانسالی جمعیت</a:t>
          </a:r>
          <a:endParaRPr lang="fa-IR" sz="2000" dirty="0">
            <a:solidFill>
              <a:srgbClr val="C00000"/>
            </a:solidFill>
            <a:effectLst/>
            <a:cs typeface="B Nazanin" panose="00000400000000000000" pitchFamily="2" charset="-78"/>
          </a:endParaRPr>
        </a:p>
      </cdr:txBody>
    </cdr:sp>
  </cdr:relSizeAnchor>
  <cdr:relSizeAnchor xmlns:cdr="http://schemas.openxmlformats.org/drawingml/2006/chartDrawing">
    <cdr:from>
      <cdr:x>0.05505</cdr:x>
      <cdr:y>0.04255</cdr:y>
    </cdr:from>
    <cdr:to>
      <cdr:x>0.56881</cdr:x>
      <cdr:y>0.41356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432047" y="203032"/>
          <a:ext cx="4032449" cy="1770312"/>
        </a:xfrm>
        <a:prstGeom xmlns:a="http://schemas.openxmlformats.org/drawingml/2006/main" prst="rect">
          <a:avLst/>
        </a:prstGeom>
        <a:solidFill xmlns:a="http://schemas.openxmlformats.org/drawingml/2006/main">
          <a:srgbClr val="5B9BD5">
            <a:alpha val="30196"/>
          </a:srgb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fa-IR" sz="2000" b="1" dirty="0">
              <a:solidFill>
                <a:srgbClr val="C00000"/>
              </a:solidFill>
              <a:cs typeface="B Nazanin" panose="00000400000000000000" pitchFamily="2" charset="-78"/>
            </a:rPr>
            <a:t>مرحله جوانی جمعیت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FDD1B-6342-4813-92DE-83EDD6D14B50}" type="datetimeFigureOut">
              <a:rPr lang="en-US" smtClean="0"/>
              <a:t>2/20/2023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09F564-68F2-4335-BE26-A18FF0863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934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558E1-96B5-4AE8-A85E-EB794B20E484}" type="slidenum">
              <a:rPr lang="fa-IR" smtClean="0"/>
              <a:pPr/>
              <a:t>52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88741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5E1A200-EA8B-48BC-9439-9B243FBD66F7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597BC87-9D7D-4507-9157-B202951585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A200-EA8B-48BC-9439-9B243FBD66F7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BC87-9D7D-4507-9157-B202951585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A200-EA8B-48BC-9439-9B243FBD66F7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BC87-9D7D-4507-9157-B202951585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A200-EA8B-48BC-9439-9B243FBD66F7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BC87-9D7D-4507-9157-B2029515859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A200-EA8B-48BC-9439-9B243FBD66F7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BC87-9D7D-4507-9157-B2029515859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A200-EA8B-48BC-9439-9B243FBD66F7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BC87-9D7D-4507-9157-B2029515859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A200-EA8B-48BC-9439-9B243FBD66F7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BC87-9D7D-4507-9157-B202951585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A200-EA8B-48BC-9439-9B243FBD66F7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BC87-9D7D-4507-9157-B2029515859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1A200-EA8B-48BC-9439-9B243FBD66F7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BC87-9D7D-4507-9157-B202951585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15E1A200-EA8B-48BC-9439-9B243FBD66F7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BC87-9D7D-4507-9157-B202951585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5E1A200-EA8B-48BC-9439-9B243FBD66F7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597BC87-9D7D-4507-9157-B2029515859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5E1A200-EA8B-48BC-9439-9B243FBD66F7}" type="datetimeFigureOut">
              <a:rPr lang="en-US" smtClean="0"/>
              <a:pPr/>
              <a:t>2/20/2023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597BC87-9D7D-4507-9157-B2029515859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6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8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0.em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23528" y="548680"/>
            <a:ext cx="8393373" cy="44491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مفاهیم اساسی جمعیت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3922713" y="3545748"/>
            <a:ext cx="4572000" cy="2691564"/>
          </a:xfrm>
        </p:spPr>
        <p:txBody>
          <a:bodyPr>
            <a:normAutofit/>
          </a:bodyPr>
          <a:lstStyle/>
          <a:p>
            <a:pPr algn="r" rtl="1"/>
            <a:r>
              <a:rPr lang="fa-IR" sz="3200" dirty="0" smtClean="0">
                <a:solidFill>
                  <a:srgbClr val="FFFF00"/>
                </a:solidFill>
                <a:cs typeface="B Titr" pitchFamily="2" charset="-78"/>
              </a:rPr>
              <a:t>جمعیت شناسی</a:t>
            </a:r>
          </a:p>
          <a:p>
            <a:pPr algn="r" rtl="1"/>
            <a:r>
              <a:rPr lang="fa-IR" sz="3200" dirty="0" smtClean="0">
                <a:solidFill>
                  <a:srgbClr val="FFFF00"/>
                </a:solidFill>
                <a:cs typeface="B Titr" pitchFamily="2" charset="-78"/>
              </a:rPr>
              <a:t>رشد جمعیت</a:t>
            </a:r>
            <a:endParaRPr lang="fa-IR" sz="3200" dirty="0">
              <a:solidFill>
                <a:srgbClr val="FFFF00"/>
              </a:solidFill>
              <a:cs typeface="B Titr" pitchFamily="2" charset="-78"/>
            </a:endParaRPr>
          </a:p>
          <a:p>
            <a:pPr algn="r" rtl="1"/>
            <a:endParaRPr lang="fa-IR" sz="3200" dirty="0">
              <a:solidFill>
                <a:srgbClr val="FFFF0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374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504" y="1207293"/>
            <a:ext cx="9036496" cy="4525963"/>
          </a:xfrm>
        </p:spPr>
        <p:txBody>
          <a:bodyPr>
            <a:noAutofit/>
          </a:bodyPr>
          <a:lstStyle/>
          <a:p>
            <a:pPr algn="r" rtl="1"/>
            <a:r>
              <a:rPr lang="fa-IR" sz="2800" dirty="0">
                <a:cs typeface="B Mitra" panose="00000400000000000000" pitchFamily="2" charset="-78"/>
              </a:rPr>
              <a:t>جمعیت شناسی یعنی مطالعه یک جمعیت. مطالعه جمعیت را می‌توان به سه بخش کلی تقسیم کرد:</a:t>
            </a:r>
          </a:p>
          <a:p>
            <a:pPr algn="r" rtl="1"/>
            <a:r>
              <a:rPr lang="fa-IR" sz="2400" b="1" dirty="0">
                <a:cs typeface="B Mitra" panose="00000400000000000000" pitchFamily="2" charset="-78"/>
              </a:rPr>
              <a:t> مطالعه اندازه و ترکیب جمعیت</a:t>
            </a:r>
          </a:p>
          <a:p>
            <a:pPr lvl="1" algn="r" rtl="1"/>
            <a:r>
              <a:rPr lang="fa-IR" sz="2400" dirty="0">
                <a:cs typeface="B Mitra" panose="00000400000000000000" pitchFamily="2" charset="-78"/>
              </a:rPr>
              <a:t>«اندازه» یعنی این‌که بدانیم یک جمعیت شامل چند نفر است و «ترکیب» یعنی این‌که بتوانیم جمعیت را از نظر ویژگی‌های مختلف مانند سن، تبار (یا نژاد)، جنسیت، وضعیت زیست و خانوادگی (مجرد، متأهل، زندگی با خانواده، زندگی با دوست و هم‌خانه و …)، تحصیلات، درآمد، دین، شغل، توزیع جغرافیایی و … توصیف کنیم.</a:t>
            </a:r>
          </a:p>
          <a:p>
            <a:pPr algn="r" rtl="1"/>
            <a:r>
              <a:rPr lang="fa-IR" sz="2400" b="1" dirty="0">
                <a:cs typeface="B Mitra" panose="00000400000000000000" pitchFamily="2" charset="-78"/>
              </a:rPr>
              <a:t>مطالعه فرایندهایی که روی ترکیب جمعیت تأثیر می‌گذارند</a:t>
            </a:r>
          </a:p>
          <a:p>
            <a:pPr lvl="1" algn="r" rtl="1"/>
            <a:r>
              <a:rPr lang="fa-IR" sz="2400" dirty="0">
                <a:cs typeface="B Mitra" panose="00000400000000000000" pitchFamily="2" charset="-78"/>
              </a:rPr>
              <a:t>فرایندهای متعددی باعث می‌شوند که ترکیب جمعیت تغییر کند. برخی از مهم‌ترین این فرایندها تولد، بیماری، مرگ و میر، ازدواج و طلاق و مهاجرت هستند.</a:t>
            </a:r>
          </a:p>
          <a:p>
            <a:pPr algn="r" rtl="1"/>
            <a:r>
              <a:rPr lang="fa-IR" sz="2400" dirty="0">
                <a:cs typeface="B Mitra" panose="00000400000000000000" pitchFamily="2" charset="-78"/>
              </a:rPr>
              <a:t> </a:t>
            </a:r>
            <a:r>
              <a:rPr lang="fa-IR" sz="2400" b="1" dirty="0">
                <a:cs typeface="B Mitra" panose="00000400000000000000" pitchFamily="2" charset="-78"/>
              </a:rPr>
              <a:t>مطالعه عوامل محیطی که روی جمعیت و فرایندهای جمعیتی تأثیر می‌گذارند</a:t>
            </a:r>
          </a:p>
          <a:p>
            <a:pPr lvl="1" algn="r" rtl="1"/>
            <a:r>
              <a:rPr lang="fa-IR" sz="2400" dirty="0">
                <a:cs typeface="B Mitra" panose="00000400000000000000" pitchFamily="2" charset="-78"/>
              </a:rPr>
              <a:t>تغییر وضع اقتصاد،‌ تغییر مناسبات سیاسی با کشورهای مختلف، تغییر آب و هوا و تغییرات اقلیمی و حتی میزان پیشرفت علمی و مدیریتی می‌تواند روی ترکیب جمعیت تأثیر بگذارد.</a:t>
            </a:r>
            <a:r>
              <a:rPr lang="fa-IR" sz="2400" b="1" dirty="0">
                <a:cs typeface="B Mitra" panose="00000400000000000000" pitchFamily="2" charset="-78"/>
              </a:rPr>
              <a:t>	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 جمعیت شناسی 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441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 جمعیت و رشد جمعیت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/>
            <a:r>
              <a:rPr lang="fa-IR" sz="3600" b="1" dirty="0">
                <a:cs typeface="B Mitra" panose="00000400000000000000" pitchFamily="2" charset="-78"/>
              </a:rPr>
              <a:t>برآوردهای سنتی اندازه گیری جمعیت</a:t>
            </a:r>
          </a:p>
          <a:p>
            <a:pPr algn="r" rtl="1"/>
            <a:r>
              <a:rPr lang="fa-IR" sz="3600" b="1" dirty="0">
                <a:cs typeface="B Mitra" panose="00000400000000000000" pitchFamily="2" charset="-78"/>
              </a:rPr>
              <a:t>روش های نوین اندازه گیری جمعیت</a:t>
            </a:r>
          </a:p>
          <a:p>
            <a:pPr lvl="1" algn="r" rtl="1"/>
            <a:r>
              <a:rPr lang="fa-IR" sz="3200" b="1" dirty="0">
                <a:cs typeface="B Mitra" panose="00000400000000000000" pitchFamily="2" charset="-78"/>
              </a:rPr>
              <a:t> </a:t>
            </a:r>
            <a:r>
              <a:rPr lang="fa-IR" sz="3200" b="1" dirty="0" smtClean="0">
                <a:cs typeface="B Mitra" panose="00000400000000000000" pitchFamily="2" charset="-78"/>
              </a:rPr>
              <a:t>سرشماری: </a:t>
            </a:r>
            <a:r>
              <a:rPr lang="fa-IR" sz="3200" b="1" dirty="0">
                <a:cs typeface="B Tabassom" panose="00000400000000000000" pitchFamily="2" charset="-78"/>
              </a:rPr>
              <a:t>شمارش جمعیت در مکان</a:t>
            </a:r>
          </a:p>
          <a:p>
            <a:pPr lvl="1" algn="r" rtl="1"/>
            <a:r>
              <a:rPr lang="fa-IR" sz="3200" b="1" dirty="0">
                <a:cs typeface="B Mitra" panose="00000400000000000000" pitchFamily="2" charset="-78"/>
              </a:rPr>
              <a:t>مدل سازی: </a:t>
            </a:r>
            <a:r>
              <a:rPr lang="fa-IR" sz="3200" b="1" dirty="0">
                <a:cs typeface="B Tabassom" panose="00000400000000000000" pitchFamily="2" charset="-78"/>
              </a:rPr>
              <a:t>روشهای ریاضی و آماری</a:t>
            </a:r>
          </a:p>
          <a:p>
            <a:pPr lvl="1" algn="r" rtl="1"/>
            <a:r>
              <a:rPr lang="fa-IR" sz="3200" b="1" dirty="0">
                <a:cs typeface="B Mitra" panose="00000400000000000000" pitchFamily="2" charset="-78"/>
              </a:rPr>
              <a:t>ثبتی مبنا: </a:t>
            </a:r>
            <a:r>
              <a:rPr lang="fa-IR" sz="3200" b="1" dirty="0">
                <a:cs typeface="B Tabassom" panose="00000400000000000000" pitchFamily="2" charset="-78"/>
              </a:rPr>
              <a:t>داده های ثبتی اداری</a:t>
            </a:r>
          </a:p>
          <a:p>
            <a:pPr marL="109728" indent="0" algn="r" rtl="1">
              <a:buNone/>
            </a:pPr>
            <a:endParaRPr lang="en-US" sz="36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312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 جمعیت و رشد جمعیت</a:t>
            </a:r>
            <a:endParaRPr lang="en-US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56792"/>
                <a:ext cx="8229600" cy="4536504"/>
              </a:xfrm>
            </p:spPr>
            <p:txBody>
              <a:bodyPr>
                <a:normAutofit fontScale="92500" lnSpcReduction="20000"/>
              </a:bodyPr>
              <a:lstStyle/>
              <a:p>
                <a:pPr algn="r" rtl="1"/>
                <a:r>
                  <a:rPr lang="fa-IR" b="1" dirty="0">
                    <a:cs typeface="B Mitra" panose="00000400000000000000" pitchFamily="2" charset="-78"/>
                  </a:rPr>
                  <a:t>نرخ رشد سالانه جمعیت:</a:t>
                </a:r>
              </a:p>
              <a:p>
                <a:pPr lvl="1" algn="r" rtl="1"/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  <a:cs typeface="B Mitra" panose="00000400000000000000" pitchFamily="2" charset="-78"/>
                      </a:rPr>
                      <m:t>𝟏𝟎𝟎</m:t>
                    </m:r>
                    <m:r>
                      <a:rPr lang="fa-IR" b="1" i="1" smtClean="0">
                        <a:latin typeface="Cambria Math" panose="02040503050406030204" pitchFamily="18" charset="0"/>
                        <a:cs typeface="B Mitra" panose="00000400000000000000" pitchFamily="2" charset="-78"/>
                      </a:rPr>
                      <m:t>∗</m:t>
                    </m:r>
                    <m:f>
                      <m:fPr>
                        <m:ctrlPr>
                          <a:rPr lang="en-US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</m:ctrlPr>
                      </m:fPr>
                      <m:num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پایه</m:t>
                        </m:r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 </m:t>
                        </m:r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سال</m:t>
                        </m:r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 </m:t>
                        </m:r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به</m:t>
                        </m:r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 </m:t>
                        </m:r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نسبت</m:t>
                        </m:r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 </m:t>
                        </m:r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جمعیت</m:t>
                        </m:r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 </m:t>
                        </m:r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تغییرات</m:t>
                        </m:r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 </m:t>
                        </m:r>
                      </m:num>
                      <m:den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پایه</m:t>
                        </m:r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 </m:t>
                        </m:r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سال</m:t>
                        </m:r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 </m:t>
                        </m:r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جمعیت</m:t>
                        </m:r>
                        <m:r>
                          <a:rPr lang="fa-IR" b="1" i="1" smtClean="0">
                            <a:latin typeface="Cambria Math" panose="02040503050406030204" pitchFamily="18" charset="0"/>
                            <a:cs typeface="B Mitra" panose="00000400000000000000" pitchFamily="2" charset="-78"/>
                          </a:rPr>
                          <m:t> </m:t>
                        </m:r>
                      </m:den>
                    </m:f>
                  </m:oMath>
                </a14:m>
                <a:r>
                  <a:rPr lang="fa-IR" b="1" dirty="0">
                    <a:cs typeface="B Mitra" panose="00000400000000000000" pitchFamily="2" charset="-78"/>
                  </a:rPr>
                  <a:t> = نرخ رشد سالانه جمعیت (درصد)</a:t>
                </a:r>
              </a:p>
              <a:p>
                <a:pPr lvl="1" algn="r" rtl="1"/>
                <a:endParaRPr lang="fa-IR" b="1" dirty="0">
                  <a:cs typeface="B Mitra" panose="00000400000000000000" pitchFamily="2" charset="-78"/>
                </a:endParaRPr>
              </a:p>
              <a:p>
                <a:pPr algn="r" rtl="1"/>
                <a:r>
                  <a:rPr lang="fa-IR" sz="3200" b="1" dirty="0">
                    <a:cs typeface="B Mitra" panose="00000400000000000000" pitchFamily="2" charset="-78"/>
                  </a:rPr>
                  <a:t>نرخ رشد سالانه جمعیت: شاخص رصد تحولات جمعیتی</a:t>
                </a:r>
              </a:p>
              <a:p>
                <a:pPr lvl="1" algn="r" rtl="1"/>
                <a:r>
                  <a:rPr lang="fa-IR" b="1" dirty="0">
                    <a:cs typeface="B Mitra" panose="00000400000000000000" pitchFamily="2" charset="-78"/>
                  </a:rPr>
                  <a:t>رشد جمعیت تا 0/1 درصد 		جمعیت ثابت</a:t>
                </a:r>
              </a:p>
              <a:p>
                <a:pPr lvl="1" algn="r" rtl="1"/>
                <a:r>
                  <a:rPr lang="fa-IR" b="1" dirty="0">
                    <a:cs typeface="B Mitra" panose="00000400000000000000" pitchFamily="2" charset="-78"/>
                  </a:rPr>
                  <a:t>رشد جمعیت 0/5 تا 0/1 درصد 	رشد ضعیف</a:t>
                </a:r>
              </a:p>
              <a:p>
                <a:pPr lvl="1" algn="r" rtl="1"/>
                <a:r>
                  <a:rPr lang="fa-IR" b="1" dirty="0">
                    <a:cs typeface="B Mitra" panose="00000400000000000000" pitchFamily="2" charset="-78"/>
                  </a:rPr>
                  <a:t>رشد جمعیت 1 تا 0/5 درصد 		رشد متوسط</a:t>
                </a:r>
              </a:p>
              <a:p>
                <a:pPr lvl="1" algn="r" rtl="1"/>
                <a:r>
                  <a:rPr lang="fa-IR" b="1" dirty="0">
                    <a:cs typeface="B Mitra" panose="00000400000000000000" pitchFamily="2" charset="-78"/>
                  </a:rPr>
                  <a:t>رشد جمعیت 1/5 تا 1 درصد 		رشد سریع</a:t>
                </a:r>
              </a:p>
              <a:p>
                <a:pPr lvl="1" algn="r" rtl="1"/>
                <a:r>
                  <a:rPr lang="fa-IR" b="1" dirty="0">
                    <a:cs typeface="B Mitra" panose="00000400000000000000" pitchFamily="2" charset="-78"/>
                  </a:rPr>
                  <a:t>رشد جمعیت  2 تا 1/5 درصد 		رشد بسیار سریع</a:t>
                </a:r>
              </a:p>
              <a:p>
                <a:pPr lvl="1" algn="r" rtl="1"/>
                <a:r>
                  <a:rPr lang="fa-IR" b="1" dirty="0">
                    <a:cs typeface="B Mitra" panose="00000400000000000000" pitchFamily="2" charset="-78"/>
                  </a:rPr>
                  <a:t>رشد جمعیت بیش از 2 درصد 		رشد انفجاری جمعیت</a:t>
                </a:r>
              </a:p>
              <a:p>
                <a:pPr lvl="2" algn="r" rtl="1"/>
                <a:endParaRPr lang="fa-IR" b="1" dirty="0">
                  <a:cs typeface="B Mitra" panose="00000400000000000000" pitchFamily="2" charset="-78"/>
                </a:endParaRPr>
              </a:p>
              <a:p>
                <a:pPr lvl="2" algn="r" rtl="1"/>
                <a:endParaRPr lang="en-US" b="1" dirty="0">
                  <a:cs typeface="B Mitra" panose="00000400000000000000" pitchFamily="2" charset="-78"/>
                </a:endParaRPr>
              </a:p>
            </p:txBody>
          </p:sp>
        </mc:Choice>
        <mc:Fallback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56792"/>
                <a:ext cx="8229600" cy="4536504"/>
              </a:xfrm>
              <a:blipFill>
                <a:blip r:embed="rId2"/>
                <a:stretch>
                  <a:fillRect l="-370" t="-2148" b="-214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764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 جمعیت و رشد جمعیت</a:t>
            </a:r>
            <a:endParaRPr lang="en-US" dirty="0">
              <a:cs typeface="B Titr" panose="00000700000000000000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930602"/>
              </p:ext>
            </p:extLst>
          </p:nvPr>
        </p:nvGraphicFramePr>
        <p:xfrm>
          <a:off x="1187624" y="1268760"/>
          <a:ext cx="7200800" cy="5303520"/>
        </p:xfrm>
        <a:graphic>
          <a:graphicData uri="http://schemas.openxmlformats.org/drawingml/2006/table">
            <a:tbl>
              <a:tblPr rtl="1"/>
              <a:tblGrid>
                <a:gridCol w="1866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28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015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5182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3200" b="1" dirty="0">
                          <a:latin typeface="Tahoma"/>
                          <a:ea typeface="Times New Roman"/>
                          <a:cs typeface="B Nazanin"/>
                        </a:rPr>
                        <a:t>سال</a:t>
                      </a:r>
                      <a:endParaRPr lang="en-US" sz="3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3200" b="1" dirty="0">
                          <a:latin typeface="Tahoma"/>
                          <a:ea typeface="Times New Roman"/>
                          <a:cs typeface="B Nazanin"/>
                        </a:rPr>
                        <a:t>جمعيت</a:t>
                      </a:r>
                      <a:endParaRPr lang="en-US" sz="3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800" b="1" dirty="0">
                          <a:latin typeface="Tahoma"/>
                          <a:ea typeface="Times New Roman"/>
                          <a:cs typeface="B Nazanin"/>
                        </a:rPr>
                        <a:t>متوسط رشد سالانه</a:t>
                      </a:r>
                      <a:endParaRPr lang="en-US" sz="3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92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2000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/>
                        </a:rPr>
                        <a:t>1335</a:t>
                      </a:r>
                      <a:endParaRPr kumimoji="0" lang="en-US" sz="2000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Titr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500" b="1" dirty="0">
                          <a:latin typeface="Tahoma"/>
                          <a:ea typeface="Times New Roman"/>
                          <a:cs typeface="B Nazanin"/>
                        </a:rPr>
                        <a:t>18.954.704</a:t>
                      </a:r>
                      <a:endParaRPr lang="en-US" sz="25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500" dirty="0">
                          <a:latin typeface="Tahoma"/>
                          <a:ea typeface="Times New Roman"/>
                          <a:cs typeface="B Nazanin"/>
                        </a:rPr>
                        <a:t>-</a:t>
                      </a:r>
                      <a:endParaRPr lang="en-US" sz="25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92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2000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/>
                        </a:rPr>
                        <a:t>1345</a:t>
                      </a:r>
                      <a:endParaRPr kumimoji="0" lang="en-US" sz="2000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Titr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500" b="1" dirty="0">
                          <a:latin typeface="Tahoma"/>
                          <a:ea typeface="Times New Roman"/>
                          <a:cs typeface="B Nazanin"/>
                        </a:rPr>
                        <a:t>25.788.722</a:t>
                      </a:r>
                      <a:endParaRPr lang="en-US" sz="25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500" b="1" dirty="0">
                          <a:latin typeface="Tahoma"/>
                          <a:ea typeface="Times New Roman"/>
                          <a:cs typeface="B Nazanin"/>
                        </a:rPr>
                        <a:t>3/1</a:t>
                      </a:r>
                      <a:endParaRPr lang="en-US" sz="25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92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2000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/>
                        </a:rPr>
                        <a:t>1355</a:t>
                      </a:r>
                      <a:endParaRPr kumimoji="0" lang="en-US" sz="2000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Titr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500" b="1" dirty="0">
                          <a:latin typeface="Tahoma"/>
                          <a:ea typeface="Times New Roman"/>
                          <a:cs typeface="B Nazanin"/>
                        </a:rPr>
                        <a:t>33.708.744</a:t>
                      </a:r>
                      <a:endParaRPr lang="en-US" sz="25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500" b="1" dirty="0">
                          <a:latin typeface="Tahoma"/>
                          <a:ea typeface="Times New Roman"/>
                          <a:cs typeface="B Nazanin"/>
                        </a:rPr>
                        <a:t>2/7</a:t>
                      </a:r>
                      <a:endParaRPr lang="en-US" sz="25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92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2000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/>
                        </a:rPr>
                        <a:t>1365</a:t>
                      </a:r>
                      <a:endParaRPr kumimoji="0" lang="en-US" sz="2000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Titr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500" b="1" dirty="0">
                          <a:latin typeface="Tahoma"/>
                          <a:ea typeface="Times New Roman"/>
                          <a:cs typeface="B Nazanin"/>
                        </a:rPr>
                        <a:t>49.445.010</a:t>
                      </a:r>
                      <a:endParaRPr lang="en-US" sz="25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500" b="1" dirty="0">
                          <a:solidFill>
                            <a:srgbClr val="C00000"/>
                          </a:solidFill>
                          <a:latin typeface="Tahoma"/>
                          <a:ea typeface="Times New Roman"/>
                          <a:cs typeface="B Nazanin"/>
                        </a:rPr>
                        <a:t>3/9</a:t>
                      </a:r>
                      <a:endParaRPr lang="en-US" sz="25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92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2000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/>
                        </a:rPr>
                        <a:t>1375</a:t>
                      </a:r>
                      <a:endParaRPr kumimoji="0" lang="en-US" sz="2000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Titr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500" b="1" dirty="0">
                          <a:latin typeface="Tahoma"/>
                          <a:ea typeface="Times New Roman"/>
                          <a:cs typeface="B Nazanin"/>
                        </a:rPr>
                        <a:t>60.055.488</a:t>
                      </a:r>
                      <a:endParaRPr lang="en-US" sz="25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500" b="1" dirty="0">
                          <a:solidFill>
                            <a:srgbClr val="C00000"/>
                          </a:solidFill>
                          <a:latin typeface="Tahoma"/>
                          <a:ea typeface="Times New Roman"/>
                          <a:cs typeface="B Nazanin"/>
                        </a:rPr>
                        <a:t>1/9</a:t>
                      </a:r>
                      <a:endParaRPr lang="en-US" sz="25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92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2000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/>
                        </a:rPr>
                        <a:t>1385</a:t>
                      </a:r>
                      <a:endParaRPr kumimoji="0" lang="en-US" sz="2000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Titr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2500" b="1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Nazanin"/>
                        </a:rPr>
                        <a:t>70.495.782</a:t>
                      </a:r>
                      <a:endParaRPr kumimoji="0" lang="en-US" sz="2500" b="1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2500" b="1" kern="1200" dirty="0">
                          <a:solidFill>
                            <a:srgbClr val="C00000"/>
                          </a:solidFill>
                          <a:latin typeface="Tahoma"/>
                          <a:ea typeface="Times New Roman"/>
                          <a:cs typeface="B Nazanin"/>
                        </a:rPr>
                        <a:t>1/6</a:t>
                      </a:r>
                      <a:endParaRPr kumimoji="0" lang="en-US" sz="2500" b="1" kern="1200" dirty="0">
                        <a:solidFill>
                          <a:srgbClr val="C00000"/>
                        </a:solidFill>
                        <a:latin typeface="Tahoma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092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2000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/>
                        </a:rPr>
                        <a:t>1390</a:t>
                      </a:r>
                      <a:endParaRPr kumimoji="0" lang="en-US" sz="2000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Titr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2500" b="1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Nazanin"/>
                        </a:rPr>
                        <a:t>75.149.669</a:t>
                      </a:r>
                      <a:endParaRPr kumimoji="0" lang="en-US" sz="2500" b="1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2500" b="1" kern="1200" dirty="0">
                          <a:solidFill>
                            <a:srgbClr val="C00000"/>
                          </a:solidFill>
                          <a:latin typeface="Tahoma"/>
                          <a:ea typeface="Times New Roman"/>
                          <a:cs typeface="B Nazanin"/>
                        </a:rPr>
                        <a:t>1/3</a:t>
                      </a:r>
                      <a:endParaRPr kumimoji="0" lang="en-US" sz="2500" b="1" kern="1200" dirty="0">
                        <a:solidFill>
                          <a:srgbClr val="C00000"/>
                        </a:solidFill>
                        <a:latin typeface="Tahoma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5092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2000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/>
                        </a:rPr>
                        <a:t>1395</a:t>
                      </a:r>
                      <a:endParaRPr kumimoji="0" lang="en-US" sz="2000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Titr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2500" b="1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Nazanin"/>
                        </a:rPr>
                        <a:t>79.926.270</a:t>
                      </a:r>
                      <a:endParaRPr kumimoji="0" lang="en-US" sz="2500" b="1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2500" b="1" kern="1200" dirty="0">
                          <a:solidFill>
                            <a:srgbClr val="C00000"/>
                          </a:solidFill>
                          <a:latin typeface="Tahoma"/>
                          <a:ea typeface="Times New Roman"/>
                          <a:cs typeface="B Nazanin"/>
                        </a:rPr>
                        <a:t>1/2</a:t>
                      </a:r>
                      <a:endParaRPr kumimoji="0" lang="en-US" sz="2500" b="1" kern="1200" dirty="0">
                        <a:solidFill>
                          <a:srgbClr val="C00000"/>
                        </a:solidFill>
                        <a:latin typeface="Tahoma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cxnSp>
        <p:nvCxnSpPr>
          <p:cNvPr id="6" name="Straight Arrow Connector 5"/>
          <p:cNvCxnSpPr/>
          <p:nvPr/>
        </p:nvCxnSpPr>
        <p:spPr>
          <a:xfrm>
            <a:off x="2987824" y="3933056"/>
            <a:ext cx="0" cy="21602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017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 جمعیت و رشد جمعیت</a:t>
            </a:r>
            <a:endParaRPr lang="en-US" dirty="0">
              <a:cs typeface="B Titr" panose="00000700000000000000" pitchFamily="2" charset="-78"/>
            </a:endParaRPr>
          </a:p>
        </p:txBody>
      </p:sp>
      <p:graphicFrame>
        <p:nvGraphicFramePr>
          <p:cNvPr id="7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3417883"/>
              </p:ext>
            </p:extLst>
          </p:nvPr>
        </p:nvGraphicFramePr>
        <p:xfrm>
          <a:off x="683567" y="1268760"/>
          <a:ext cx="7960632" cy="5163507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2653544">
                  <a:extLst>
                    <a:ext uri="{9D8B030D-6E8A-4147-A177-3AD203B41FA5}">
                      <a16:colId xmlns:a16="http://schemas.microsoft.com/office/drawing/2014/main" val="4287681447"/>
                    </a:ext>
                  </a:extLst>
                </a:gridCol>
                <a:gridCol w="2653544">
                  <a:extLst>
                    <a:ext uri="{9D8B030D-6E8A-4147-A177-3AD203B41FA5}">
                      <a16:colId xmlns:a16="http://schemas.microsoft.com/office/drawing/2014/main" val="537858923"/>
                    </a:ext>
                  </a:extLst>
                </a:gridCol>
                <a:gridCol w="2653544">
                  <a:extLst>
                    <a:ext uri="{9D8B030D-6E8A-4147-A177-3AD203B41FA5}">
                      <a16:colId xmlns:a16="http://schemas.microsoft.com/office/drawing/2014/main" val="1135604812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400" b="1" u="none" strike="noStrike" dirty="0">
                          <a:effectLst/>
                          <a:cs typeface="B Nazanin" panose="00000400000000000000" pitchFamily="2" charset="-78"/>
                        </a:rPr>
                        <a:t>شرح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000" b="1" u="none" strike="noStrike" dirty="0">
                          <a:effectLst/>
                          <a:cs typeface="B Nazanin" panose="00000400000000000000" pitchFamily="2" charset="-78"/>
                        </a:rPr>
                        <a:t> پیش</a:t>
                      </a:r>
                      <a:r>
                        <a:rPr lang="fa-IR" sz="2000" b="1" u="none" strike="noStrike" baseline="0" dirty="0">
                          <a:effectLst/>
                          <a:cs typeface="B Nazanin" panose="00000400000000000000" pitchFamily="2" charset="-78"/>
                        </a:rPr>
                        <a:t> بینی جمعیت با سناریوی </a:t>
                      </a:r>
                      <a:r>
                        <a:rPr lang="fa-IR" sz="2000" b="1" u="none" strike="noStrike" dirty="0">
                          <a:effectLst/>
                          <a:cs typeface="B Nazanin" panose="00000400000000000000" pitchFamily="2" charset="-78"/>
                        </a:rPr>
                        <a:t>جبران كاهش باروري پس از دوره كرونا و ادامه کاهش شیب ملایم (نرخ باروری 1.6)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800" b="1" u="none" strike="noStrike" dirty="0">
                          <a:effectLst/>
                          <a:cs typeface="B Nazanin" panose="00000400000000000000" pitchFamily="2" charset="-78"/>
                        </a:rPr>
                        <a:t> نرخ  رشد سالانه</a:t>
                      </a:r>
                      <a:endParaRPr lang="fa-IR" sz="28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513313"/>
                  </a:ext>
                </a:extLst>
              </a:tr>
              <a:tr h="3906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3200" b="1" u="none" strike="noStrike" dirty="0">
                          <a:effectLst/>
                          <a:cs typeface="B Nazanin" panose="00000400000000000000" pitchFamily="2" charset="-78"/>
                        </a:rPr>
                        <a:t>1395</a:t>
                      </a:r>
                      <a:endParaRPr lang="fa-IR" sz="32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u="none" strike="noStrike" dirty="0" smtClean="0">
                          <a:effectLst/>
                          <a:cs typeface="B Nazanin" panose="00000400000000000000" pitchFamily="2" charset="-78"/>
                        </a:rPr>
                        <a:t>79926000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B Titr" panose="00000700000000000000" pitchFamily="2" charset="-78"/>
                        </a:rPr>
                        <a:t>1.2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1248237"/>
                  </a:ext>
                </a:extLst>
              </a:tr>
              <a:tr h="3906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3200" b="1" u="none" strike="noStrike">
                          <a:effectLst/>
                          <a:cs typeface="B Nazanin" panose="00000400000000000000" pitchFamily="2" charset="-78"/>
                        </a:rPr>
                        <a:t>1400</a:t>
                      </a:r>
                      <a:endParaRPr lang="fa-IR" sz="3200" b="1" i="0" u="none" strike="noStrike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u="none" strike="noStrike" dirty="0" smtClean="0">
                          <a:effectLst/>
                          <a:cs typeface="B Nazanin" panose="00000400000000000000" pitchFamily="2" charset="-78"/>
                        </a:rPr>
                        <a:t>84055000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B Titr" panose="00000700000000000000" pitchFamily="2" charset="-78"/>
                        </a:rPr>
                        <a:t>1.0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020155"/>
                  </a:ext>
                </a:extLst>
              </a:tr>
              <a:tr h="3906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3200" b="1" u="none" strike="noStrike" dirty="0">
                          <a:effectLst/>
                          <a:cs typeface="B Nazanin" panose="00000400000000000000" pitchFamily="2" charset="-78"/>
                        </a:rPr>
                        <a:t>1405</a:t>
                      </a:r>
                      <a:endParaRPr lang="fa-IR" sz="32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u="none" strike="noStrike" dirty="0" smtClean="0">
                          <a:effectLst/>
                          <a:cs typeface="B Nazanin" panose="00000400000000000000" pitchFamily="2" charset="-78"/>
                        </a:rPr>
                        <a:t>87134000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B Titr" panose="00000700000000000000" pitchFamily="2" charset="-78"/>
                        </a:rPr>
                        <a:t>0.7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039704"/>
                  </a:ext>
                </a:extLst>
              </a:tr>
              <a:tr h="3906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3200" b="1" u="none" strike="noStrike" dirty="0">
                          <a:effectLst/>
                          <a:cs typeface="B Nazanin" panose="00000400000000000000" pitchFamily="2" charset="-78"/>
                        </a:rPr>
                        <a:t>1410</a:t>
                      </a:r>
                      <a:endParaRPr lang="fa-IR" sz="32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u="none" strike="noStrike" dirty="0" smtClean="0">
                          <a:effectLst/>
                          <a:cs typeface="B Nazanin" panose="00000400000000000000" pitchFamily="2" charset="-78"/>
                        </a:rPr>
                        <a:t>89580000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B Titr" panose="00000700000000000000" pitchFamily="2" charset="-78"/>
                        </a:rPr>
                        <a:t>0.6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281894"/>
                  </a:ext>
                </a:extLst>
              </a:tr>
              <a:tr h="3906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3200" b="1" u="none" strike="noStrike" dirty="0">
                          <a:effectLst/>
                          <a:cs typeface="B Nazanin" panose="00000400000000000000" pitchFamily="2" charset="-78"/>
                        </a:rPr>
                        <a:t>1415</a:t>
                      </a:r>
                      <a:endParaRPr lang="fa-IR" sz="32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u="none" strike="noStrike" dirty="0" smtClean="0">
                          <a:effectLst/>
                          <a:cs typeface="B Nazanin" panose="00000400000000000000" pitchFamily="2" charset="-78"/>
                        </a:rPr>
                        <a:t>91446000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B Titr" panose="00000700000000000000" pitchFamily="2" charset="-78"/>
                        </a:rPr>
                        <a:t>0.4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5908130"/>
                  </a:ext>
                </a:extLst>
              </a:tr>
              <a:tr h="3906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3200" b="1" u="none" strike="noStrike" dirty="0">
                          <a:effectLst/>
                          <a:cs typeface="B Nazanin" panose="00000400000000000000" pitchFamily="2" charset="-78"/>
                        </a:rPr>
                        <a:t>1420</a:t>
                      </a:r>
                      <a:endParaRPr lang="fa-IR" sz="32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u="none" strike="noStrike" dirty="0" smtClean="0">
                          <a:effectLst/>
                          <a:cs typeface="B Nazanin" panose="00000400000000000000" pitchFamily="2" charset="-78"/>
                        </a:rPr>
                        <a:t>92838000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B Titr" panose="00000700000000000000" pitchFamily="2" charset="-78"/>
                        </a:rPr>
                        <a:t>0.3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457838"/>
                  </a:ext>
                </a:extLst>
              </a:tr>
              <a:tr h="3906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3200" b="1" u="none" strike="noStrike" dirty="0">
                          <a:effectLst/>
                          <a:cs typeface="B Nazanin" panose="00000400000000000000" pitchFamily="2" charset="-78"/>
                        </a:rPr>
                        <a:t>1425</a:t>
                      </a:r>
                      <a:endParaRPr lang="fa-IR" sz="32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u="none" strike="noStrike" dirty="0" smtClean="0">
                          <a:effectLst/>
                          <a:cs typeface="B Nazanin" panose="00000400000000000000" pitchFamily="2" charset="-78"/>
                        </a:rPr>
                        <a:t>93683000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B Titr" panose="00000700000000000000" pitchFamily="2" charset="-78"/>
                        </a:rPr>
                        <a:t>0.2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6648796"/>
                  </a:ext>
                </a:extLst>
              </a:tr>
              <a:tr h="39064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3200" b="1" u="none" strike="noStrike" dirty="0">
                          <a:effectLst/>
                          <a:cs typeface="B Nazanin" panose="00000400000000000000" pitchFamily="2" charset="-78"/>
                        </a:rPr>
                        <a:t>1430</a:t>
                      </a:r>
                      <a:endParaRPr lang="fa-IR" sz="32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u="none" strike="noStrike" dirty="0" smtClean="0">
                          <a:effectLst/>
                          <a:cs typeface="B Nazanin" panose="00000400000000000000" pitchFamily="2" charset="-78"/>
                        </a:rPr>
                        <a:t>93632000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B Titr" panose="00000700000000000000" pitchFamily="2" charset="-78"/>
                        </a:rPr>
                        <a:t>0.0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90569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258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 جمعیت و رشد جمعیت</a:t>
            </a:r>
            <a:endParaRPr lang="en-US" dirty="0">
              <a:cs typeface="B Titr" panose="00000700000000000000" pitchFamily="2" charset="-78"/>
            </a:endParaRPr>
          </a:p>
        </p:txBody>
      </p:sp>
      <p:graphicFrame>
        <p:nvGraphicFramePr>
          <p:cNvPr id="5" name="Char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598138"/>
              </p:ext>
            </p:extLst>
          </p:nvPr>
        </p:nvGraphicFramePr>
        <p:xfrm>
          <a:off x="97726" y="274638"/>
          <a:ext cx="9048365" cy="5994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Left Brace 1">
            <a:extLst>
              <a:ext uri="{FF2B5EF4-FFF2-40B4-BE49-F238E27FC236}">
                <a16:creationId xmlns:a16="http://schemas.microsoft.com/office/drawing/2014/main" id="{F4C88D8E-6F64-4010-95F6-6465549E5CAC}"/>
              </a:ext>
            </a:extLst>
          </p:cNvPr>
          <p:cNvSpPr/>
          <p:nvPr/>
        </p:nvSpPr>
        <p:spPr>
          <a:xfrm rot="16200000">
            <a:off x="1632330" y="2840279"/>
            <a:ext cx="406732" cy="1872206"/>
          </a:xfrm>
          <a:prstGeom prst="leftBrac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101F89C9-0D1C-49DD-9E9D-06025B51D1CA}"/>
              </a:ext>
            </a:extLst>
          </p:cNvPr>
          <p:cNvSpPr/>
          <p:nvPr/>
        </p:nvSpPr>
        <p:spPr>
          <a:xfrm rot="5400000">
            <a:off x="3072489" y="2840279"/>
            <a:ext cx="406733" cy="1008111"/>
          </a:xfrm>
          <a:prstGeom prst="leftBrace">
            <a:avLst>
              <a:gd name="adj1" fmla="val 24624"/>
              <a:gd name="adj2" fmla="val 50000"/>
            </a:avLst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Left Brace 6">
            <a:extLst>
              <a:ext uri="{FF2B5EF4-FFF2-40B4-BE49-F238E27FC236}">
                <a16:creationId xmlns:a16="http://schemas.microsoft.com/office/drawing/2014/main" id="{6395C408-97F7-4B14-ABF4-CB4BB471168B}"/>
              </a:ext>
            </a:extLst>
          </p:cNvPr>
          <p:cNvSpPr/>
          <p:nvPr/>
        </p:nvSpPr>
        <p:spPr>
          <a:xfrm rot="5400000">
            <a:off x="4260621" y="2876283"/>
            <a:ext cx="406733" cy="1368151"/>
          </a:xfrm>
          <a:prstGeom prst="leftBrace">
            <a:avLst>
              <a:gd name="adj1" fmla="val 24624"/>
              <a:gd name="adj2" fmla="val 50000"/>
            </a:avLst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Left Brace 7">
            <a:extLst>
              <a:ext uri="{FF2B5EF4-FFF2-40B4-BE49-F238E27FC236}">
                <a16:creationId xmlns:a16="http://schemas.microsoft.com/office/drawing/2014/main" id="{A81FC5F7-08FD-4400-9F8D-3BC176B17C85}"/>
              </a:ext>
            </a:extLst>
          </p:cNvPr>
          <p:cNvSpPr/>
          <p:nvPr/>
        </p:nvSpPr>
        <p:spPr>
          <a:xfrm rot="5400000">
            <a:off x="5645405" y="3100989"/>
            <a:ext cx="417078" cy="1411762"/>
          </a:xfrm>
          <a:prstGeom prst="leftBrace">
            <a:avLst>
              <a:gd name="adj1" fmla="val 24624"/>
              <a:gd name="adj2" fmla="val 50000"/>
            </a:avLst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6E091216-D4D6-4F6D-A6CB-76ACE4BA5A73}"/>
              </a:ext>
            </a:extLst>
          </p:cNvPr>
          <p:cNvSpPr/>
          <p:nvPr/>
        </p:nvSpPr>
        <p:spPr>
          <a:xfrm rot="5400000">
            <a:off x="7257980" y="3162652"/>
            <a:ext cx="417078" cy="1843810"/>
          </a:xfrm>
          <a:prstGeom prst="leftBrace">
            <a:avLst>
              <a:gd name="adj1" fmla="val 24624"/>
              <a:gd name="adj2" fmla="val 50000"/>
            </a:avLst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2176D3-2757-4864-A9A9-B11CE9F9BDF5}"/>
              </a:ext>
            </a:extLst>
          </p:cNvPr>
          <p:cNvSpPr txBox="1"/>
          <p:nvPr/>
        </p:nvSpPr>
        <p:spPr>
          <a:xfrm>
            <a:off x="1331640" y="4045294"/>
            <a:ext cx="100811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رشد انفجاری جمعیت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A7BA23-9B17-47FB-9B62-96B8FA17FE6F}"/>
              </a:ext>
            </a:extLst>
          </p:cNvPr>
          <p:cNvSpPr txBox="1"/>
          <p:nvPr/>
        </p:nvSpPr>
        <p:spPr>
          <a:xfrm>
            <a:off x="2771800" y="2165685"/>
            <a:ext cx="100811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رشد بسیار سریع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020D88-2B3F-4232-B96A-9BD45472BEEB}"/>
              </a:ext>
            </a:extLst>
          </p:cNvPr>
          <p:cNvSpPr txBox="1"/>
          <p:nvPr/>
        </p:nvSpPr>
        <p:spPr>
          <a:xfrm>
            <a:off x="3959931" y="2421005"/>
            <a:ext cx="100811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رشد سریع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32A080-5F14-431B-A546-3635E27E82A4}"/>
              </a:ext>
            </a:extLst>
          </p:cNvPr>
          <p:cNvSpPr txBox="1"/>
          <p:nvPr/>
        </p:nvSpPr>
        <p:spPr>
          <a:xfrm>
            <a:off x="5349888" y="2812016"/>
            <a:ext cx="100811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رشد متوسط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5F2752-E4E8-431F-86AC-CB40D3643719}"/>
              </a:ext>
            </a:extLst>
          </p:cNvPr>
          <p:cNvSpPr txBox="1"/>
          <p:nvPr/>
        </p:nvSpPr>
        <p:spPr>
          <a:xfrm>
            <a:off x="6948264" y="3142709"/>
            <a:ext cx="100811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رشد ضعیف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80ED30-8E7A-47FE-846A-D2198B9E3C40}"/>
              </a:ext>
            </a:extLst>
          </p:cNvPr>
          <p:cNvSpPr txBox="1"/>
          <p:nvPr/>
        </p:nvSpPr>
        <p:spPr>
          <a:xfrm>
            <a:off x="8100392" y="3358733"/>
            <a:ext cx="100811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رشد ثابت و منفی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D3BC8208-4A29-47DB-AF2A-8A9BAB47FA88}"/>
              </a:ext>
            </a:extLst>
          </p:cNvPr>
          <p:cNvSpPr/>
          <p:nvPr/>
        </p:nvSpPr>
        <p:spPr>
          <a:xfrm>
            <a:off x="8532440" y="4437112"/>
            <a:ext cx="57606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7524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" grpId="0" animBg="1"/>
      <p:bldP spid="6" grpId="0" animBg="1"/>
      <p:bldP spid="7" grpId="0" animBg="1"/>
      <p:bldP spid="8" grpId="0" animBg="1"/>
      <p:bldP spid="9" grpId="0" animBg="1"/>
      <p:bldP spid="4" grpId="0"/>
      <p:bldP spid="10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 جمعیت و رشد جمعیت</a:t>
            </a:r>
            <a:endParaRPr lang="en-US" dirty="0">
              <a:cs typeface="B Titr" panose="00000700000000000000" pitchFamily="2" charset="-78"/>
            </a:endParaRPr>
          </a:p>
        </p:txBody>
      </p:sp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96467"/>
              </p:ext>
            </p:extLst>
          </p:nvPr>
        </p:nvGraphicFramePr>
        <p:xfrm>
          <a:off x="-83877" y="386686"/>
          <a:ext cx="9311754" cy="6084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Left Brace 4">
            <a:extLst>
              <a:ext uri="{FF2B5EF4-FFF2-40B4-BE49-F238E27FC236}">
                <a16:creationId xmlns:a16="http://schemas.microsoft.com/office/drawing/2014/main" id="{B842CFD2-3311-4C33-9507-7AD4CE42A389}"/>
              </a:ext>
            </a:extLst>
          </p:cNvPr>
          <p:cNvSpPr/>
          <p:nvPr/>
        </p:nvSpPr>
        <p:spPr>
          <a:xfrm rot="5400000">
            <a:off x="2175276" y="1865285"/>
            <a:ext cx="400961" cy="2088233"/>
          </a:xfrm>
          <a:prstGeom prst="leftBrac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9849A0-4652-48F0-8C3D-99E2E592E81C}"/>
              </a:ext>
            </a:extLst>
          </p:cNvPr>
          <p:cNvSpPr txBox="1"/>
          <p:nvPr/>
        </p:nvSpPr>
        <p:spPr>
          <a:xfrm>
            <a:off x="1907704" y="1772816"/>
            <a:ext cx="100811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رشد انفجاری جمعیت</a:t>
            </a:r>
          </a:p>
        </p:txBody>
      </p:sp>
      <p:sp>
        <p:nvSpPr>
          <p:cNvPr id="7" name="Left Brace 6">
            <a:extLst>
              <a:ext uri="{FF2B5EF4-FFF2-40B4-BE49-F238E27FC236}">
                <a16:creationId xmlns:a16="http://schemas.microsoft.com/office/drawing/2014/main" id="{3B4869E1-7824-493C-8526-AD358BC5127A}"/>
              </a:ext>
            </a:extLst>
          </p:cNvPr>
          <p:cNvSpPr/>
          <p:nvPr/>
        </p:nvSpPr>
        <p:spPr>
          <a:xfrm rot="5400000">
            <a:off x="3720562" y="2073506"/>
            <a:ext cx="406733" cy="1008111"/>
          </a:xfrm>
          <a:prstGeom prst="leftBrace">
            <a:avLst>
              <a:gd name="adj1" fmla="val 24624"/>
              <a:gd name="adj2" fmla="val 50000"/>
            </a:avLst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204935-C724-474A-B83A-56B0285BDF3D}"/>
              </a:ext>
            </a:extLst>
          </p:cNvPr>
          <p:cNvSpPr txBox="1"/>
          <p:nvPr/>
        </p:nvSpPr>
        <p:spPr>
          <a:xfrm>
            <a:off x="3347864" y="1630541"/>
            <a:ext cx="100811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رشد بسیار سریع</a:t>
            </a:r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1EB21EEC-FC65-48B3-B545-93F2EBD0F280}"/>
              </a:ext>
            </a:extLst>
          </p:cNvPr>
          <p:cNvSpPr/>
          <p:nvPr/>
        </p:nvSpPr>
        <p:spPr>
          <a:xfrm rot="5400000">
            <a:off x="4657127" y="1739244"/>
            <a:ext cx="405810" cy="864095"/>
          </a:xfrm>
          <a:prstGeom prst="leftBrace">
            <a:avLst>
              <a:gd name="adj1" fmla="val 24624"/>
              <a:gd name="adj2" fmla="val 50000"/>
            </a:avLst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647608-4566-419D-B8BB-0FEB11F48A62}"/>
              </a:ext>
            </a:extLst>
          </p:cNvPr>
          <p:cNvSpPr txBox="1"/>
          <p:nvPr/>
        </p:nvSpPr>
        <p:spPr>
          <a:xfrm>
            <a:off x="4477254" y="1270501"/>
            <a:ext cx="74281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رشد سریع</a:t>
            </a:r>
          </a:p>
        </p:txBody>
      </p:sp>
      <p:sp>
        <p:nvSpPr>
          <p:cNvPr id="11" name="Left Brace 10">
            <a:extLst>
              <a:ext uri="{FF2B5EF4-FFF2-40B4-BE49-F238E27FC236}">
                <a16:creationId xmlns:a16="http://schemas.microsoft.com/office/drawing/2014/main" id="{68AA317D-186E-44FE-9981-6833DC6E3F73}"/>
              </a:ext>
            </a:extLst>
          </p:cNvPr>
          <p:cNvSpPr/>
          <p:nvPr/>
        </p:nvSpPr>
        <p:spPr>
          <a:xfrm rot="16200000">
            <a:off x="5861430" y="1995555"/>
            <a:ext cx="417078" cy="1411762"/>
          </a:xfrm>
          <a:prstGeom prst="leftBrace">
            <a:avLst>
              <a:gd name="adj1" fmla="val 24624"/>
              <a:gd name="adj2" fmla="val 50000"/>
            </a:avLst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16B70F-5CE8-4953-B535-E3262F9E8C85}"/>
              </a:ext>
            </a:extLst>
          </p:cNvPr>
          <p:cNvSpPr txBox="1"/>
          <p:nvPr/>
        </p:nvSpPr>
        <p:spPr>
          <a:xfrm>
            <a:off x="5508104" y="2926685"/>
            <a:ext cx="100811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رشد متوسط</a:t>
            </a:r>
          </a:p>
        </p:txBody>
      </p:sp>
      <p:sp>
        <p:nvSpPr>
          <p:cNvPr id="13" name="Left Brace 12">
            <a:extLst>
              <a:ext uri="{FF2B5EF4-FFF2-40B4-BE49-F238E27FC236}">
                <a16:creationId xmlns:a16="http://schemas.microsoft.com/office/drawing/2014/main" id="{FA14263A-FCC7-4FB7-8807-D3221D1265FF}"/>
              </a:ext>
            </a:extLst>
          </p:cNvPr>
          <p:cNvSpPr/>
          <p:nvPr/>
        </p:nvSpPr>
        <p:spPr>
          <a:xfrm rot="16200000">
            <a:off x="7423800" y="1513304"/>
            <a:ext cx="417079" cy="1656184"/>
          </a:xfrm>
          <a:prstGeom prst="leftBrace">
            <a:avLst>
              <a:gd name="adj1" fmla="val 24624"/>
              <a:gd name="adj2" fmla="val 50000"/>
            </a:avLst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45E0D9-A155-4C1B-B433-FAECC2458108}"/>
              </a:ext>
            </a:extLst>
          </p:cNvPr>
          <p:cNvSpPr txBox="1"/>
          <p:nvPr/>
        </p:nvSpPr>
        <p:spPr>
          <a:xfrm>
            <a:off x="7092280" y="2636912"/>
            <a:ext cx="100811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رشد ضعیف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88840318-D432-4608-AB86-1044994FE054}"/>
              </a:ext>
            </a:extLst>
          </p:cNvPr>
          <p:cNvSpPr txBox="1"/>
          <p:nvPr/>
        </p:nvSpPr>
        <p:spPr>
          <a:xfrm>
            <a:off x="8172400" y="3070701"/>
            <a:ext cx="100811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رشد ثابت و منفی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3549E9CD-7F6F-4F23-A301-9E8249059571}"/>
              </a:ext>
            </a:extLst>
          </p:cNvPr>
          <p:cNvSpPr/>
          <p:nvPr/>
        </p:nvSpPr>
        <p:spPr>
          <a:xfrm>
            <a:off x="8545778" y="2335013"/>
            <a:ext cx="576064" cy="4787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9142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sz="3600" dirty="0">
                <a:solidFill>
                  <a:schemeClr val="tx1"/>
                </a:solidFill>
                <a:cs typeface="B Titr" panose="00000700000000000000" pitchFamily="2" charset="-78"/>
              </a:rPr>
              <a:t>مولفه های مهم در مطالعات و بررسی های جمیعتی</a:t>
            </a:r>
            <a:endParaRPr lang="en-US" sz="36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/>
          </p:nvPr>
        </p:nvGraphicFramePr>
        <p:xfrm>
          <a:off x="251520" y="1394272"/>
          <a:ext cx="8568952" cy="5272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88420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9E06420-305E-41AA-81AD-9F7C9CAAB6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BCBBF44-8A9D-4F68-BF3D-967E593F9A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DE8873-891D-4814-A6F0-997E54B1E2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D04947C-C71C-47B6-812E-B0C90D54A4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B2828E-86E9-4A41-956E-E2E9B3DDEE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F39F57A-1147-4E4D-8991-36F930979B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BFC2617-6FA4-4283-A241-A1BF4E406E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3CA6ACC-1F16-404F-AC43-6E8064A80D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5DBA8FE-D6EB-4C19-B5CD-830DB5D77B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97577F3-D57B-4FA5-81C3-0C452DA119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E7E75D1-D1D7-41BF-81F3-07099DE1A0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F3E3718-6FFA-4D23-8B9C-EA90E367C7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88D31FB-7B52-4947-9C80-B81272F5AA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42AAAE1-9C11-491E-B9D8-D915551274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B6B0C35-BD78-4A00-9804-81D63E4DDD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682C4B4-EE87-4913-96E2-73A147232A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E035685-E15A-4B1F-A6B6-E794977637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D8D2008-E587-442D-BB1E-4E425C049E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848E768-8374-4C07-92B4-C65A1B9387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19DADB9-30B8-4146-908B-892597D482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01B629E-628C-4922-A178-54ECC7ED19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AtOnc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Titr" pitchFamily="2" charset="-78"/>
              </a:rPr>
              <a:t>مولفه </a:t>
            </a:r>
            <a:r>
              <a:rPr lang="fa-IR" dirty="0" smtClean="0">
                <a:cs typeface="B Titr" pitchFamily="2" charset="-78"/>
              </a:rPr>
              <a:t>های اثرگذار </a:t>
            </a:r>
            <a:r>
              <a:rPr lang="fa-IR" dirty="0">
                <a:cs typeface="B Titr" pitchFamily="2" charset="-78"/>
              </a:rPr>
              <a:t>جمعیتی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3922713" y="3545748"/>
            <a:ext cx="4572000" cy="2691564"/>
          </a:xfrm>
        </p:spPr>
        <p:txBody>
          <a:bodyPr>
            <a:normAutofit/>
          </a:bodyPr>
          <a:lstStyle/>
          <a:p>
            <a:pPr algn="r" rtl="1"/>
            <a:r>
              <a:rPr lang="fa-IR" sz="3200" dirty="0">
                <a:solidFill>
                  <a:srgbClr val="FFFF00"/>
                </a:solidFill>
                <a:cs typeface="B Titr" pitchFamily="2" charset="-78"/>
              </a:rPr>
              <a:t>زاد و ولد</a:t>
            </a:r>
          </a:p>
          <a:p>
            <a:pPr algn="r" rtl="1"/>
            <a:r>
              <a:rPr lang="fa-IR" sz="3200" dirty="0">
                <a:solidFill>
                  <a:srgbClr val="FFFF00"/>
                </a:solidFill>
                <a:cs typeface="B Titr" pitchFamily="2" charset="-78"/>
              </a:rPr>
              <a:t>مرگ و میر</a:t>
            </a:r>
          </a:p>
          <a:p>
            <a:pPr algn="r" rtl="1"/>
            <a:r>
              <a:rPr lang="fa-IR" sz="3200" dirty="0">
                <a:solidFill>
                  <a:srgbClr val="FFFF00"/>
                </a:solidFill>
                <a:cs typeface="B Titr" pitchFamily="2" charset="-78"/>
              </a:rPr>
              <a:t>مهاجرت</a:t>
            </a:r>
          </a:p>
          <a:p>
            <a:pPr algn="r" rtl="1"/>
            <a:endParaRPr lang="fa-IR" sz="3200" dirty="0">
              <a:solidFill>
                <a:srgbClr val="FFFF0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408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fa-IR" sz="6000" dirty="0">
                <a:cs typeface="B Titr" pitchFamily="2" charset="-78"/>
              </a:rPr>
              <a:t>آشنایی با مفاهیم جمعيتی </a:t>
            </a:r>
            <a:endParaRPr lang="en-US" sz="6000" dirty="0"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143380"/>
            <a:ext cx="7772400" cy="1199704"/>
          </a:xfrm>
        </p:spPr>
        <p:txBody>
          <a:bodyPr>
            <a:normAutofit/>
          </a:bodyPr>
          <a:lstStyle/>
          <a:p>
            <a:pPr algn="ctr" rtl="1"/>
            <a:r>
              <a:rPr lang="fa-IR" b="1" dirty="0">
                <a:cs typeface="B Titr" pitchFamily="2" charset="-78"/>
              </a:rPr>
              <a:t>جواد شاکر آرانی</a:t>
            </a:r>
          </a:p>
          <a:p>
            <a:pPr algn="ctr" rtl="1"/>
            <a:r>
              <a:rPr lang="fa-IR" b="1" dirty="0">
                <a:cs typeface="B Titr" pitchFamily="2" charset="-78"/>
              </a:rPr>
              <a:t>اسفند 1401</a:t>
            </a:r>
            <a:endParaRPr lang="en-US" b="1" dirty="0"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51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dirty="0">
                <a:cs typeface="B Titr" pitchFamily="2" charset="-78"/>
              </a:rPr>
              <a:t>مولفه های اثر گذار بر جمعیت</a:t>
            </a:r>
            <a:endParaRPr lang="en-US" dirty="0">
              <a:cs typeface="B Titr" pitchFamily="2" charset="-78"/>
            </a:endParaRPr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0114852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600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366B260-E1D4-49CD-97F9-D9F4283C1B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graphicEl>
                                              <a:dgm id="{2366B260-E1D4-49CD-97F9-D9F4283C1B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01419C1-B8BD-4F09-8264-EDE68CD0E8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graphicEl>
                                              <a:dgm id="{F01419C1-B8BD-4F09-8264-EDE68CD0E8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7D937A4-7C1E-4B82-AE9F-B3B5EC18C7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graphicEl>
                                              <a:dgm id="{F7D937A4-7C1E-4B82-AE9F-B3B5EC18C7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6986BFE-6285-46C0-82AB-6EB9BC2A49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>
                                            <p:graphicEl>
                                              <a:dgm id="{D6986BFE-6285-46C0-82AB-6EB9BC2A49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AB549CF-67C9-444F-97C6-F520806B0A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graphicEl>
                                              <a:dgm id="{DAB549CF-67C9-444F-97C6-F520806B0A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BE7E530-68B0-48C2-8B77-7F1BF6EB9A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>
                                            <p:graphicEl>
                                              <a:dgm id="{5BE7E530-68B0-48C2-8B77-7F1BF6EB9A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FD2CBB1-7799-4F4C-8E74-94D9F2089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graphicEl>
                                              <a:dgm id="{FFD2CBB1-7799-4F4C-8E74-94D9F2089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>
                <a:cs typeface="B Titr" pitchFamily="2" charset="-78"/>
              </a:rPr>
              <a:t>زاد و ولد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>
                <a:cs typeface="B Mitra" panose="00000400000000000000" pitchFamily="2" charset="-78"/>
              </a:rPr>
              <a:t>مهمترین شاخص تغییرات جمعیتی، تعداد موالید در هر جامعه است.</a:t>
            </a:r>
          </a:p>
          <a:p>
            <a:pPr algn="r" rtl="1"/>
            <a:r>
              <a:rPr lang="fa-IR" b="1" dirty="0">
                <a:cs typeface="B Mitra" panose="00000400000000000000" pitchFamily="2" charset="-78"/>
              </a:rPr>
              <a:t>شاخص های زاد و ولد</a:t>
            </a:r>
          </a:p>
          <a:p>
            <a:pPr lvl="1" algn="r" rtl="1"/>
            <a:r>
              <a:rPr lang="fa-IR" b="1" dirty="0">
                <a:solidFill>
                  <a:srgbClr val="C00000"/>
                </a:solidFill>
                <a:cs typeface="B Mitra" panose="00000400000000000000" pitchFamily="2" charset="-78"/>
              </a:rPr>
              <a:t>تعداد موالید: </a:t>
            </a:r>
            <a:r>
              <a:rPr lang="fa-IR" b="1" dirty="0">
                <a:cs typeface="B Mitra" panose="00000400000000000000" pitchFamily="2" charset="-78"/>
              </a:rPr>
              <a:t>تعداد موالید در طول یک سال منظور است.</a:t>
            </a:r>
          </a:p>
          <a:p>
            <a:pPr lvl="1" algn="r" rtl="1"/>
            <a:r>
              <a:rPr lang="fa-IR" b="1" dirty="0">
                <a:solidFill>
                  <a:srgbClr val="C00000"/>
                </a:solidFill>
                <a:cs typeface="B Mitra" panose="00000400000000000000" pitchFamily="2" charset="-78"/>
              </a:rPr>
              <a:t>نرخ خام تولد (میزان باروری عمومی): </a:t>
            </a:r>
            <a:r>
              <a:rPr lang="fa-IR" b="1" dirty="0">
                <a:cs typeface="B Mitra" panose="00000400000000000000" pitchFamily="2" charset="-78"/>
              </a:rPr>
              <a:t>نسبت تعداد تولد زنده به کل جمعیت در 1000 </a:t>
            </a:r>
          </a:p>
          <a:p>
            <a:pPr lvl="1" algn="r" rtl="1"/>
            <a:r>
              <a:rPr lang="fa-IR" b="1" dirty="0">
                <a:solidFill>
                  <a:srgbClr val="C00000"/>
                </a:solidFill>
                <a:cs typeface="B Mitra" panose="00000400000000000000" pitchFamily="2" charset="-78"/>
              </a:rPr>
              <a:t>نرخ باروری کل (</a:t>
            </a:r>
            <a:r>
              <a:rPr lang="en-US" b="1" dirty="0">
                <a:solidFill>
                  <a:srgbClr val="C00000"/>
                </a:solidFill>
                <a:cs typeface="B Mitra" panose="00000400000000000000" pitchFamily="2" charset="-78"/>
              </a:rPr>
              <a:t>TFR</a:t>
            </a:r>
            <a:r>
              <a:rPr lang="fa-IR" b="1" dirty="0">
                <a:solidFill>
                  <a:srgbClr val="C00000"/>
                </a:solidFill>
                <a:cs typeface="B Mitra" panose="00000400000000000000" pitchFamily="2" charset="-78"/>
              </a:rPr>
              <a:t>): </a:t>
            </a:r>
            <a:r>
              <a:rPr lang="fa-IR" b="1" dirty="0">
                <a:cs typeface="B Mitra" panose="00000400000000000000" pitchFamily="2" charset="-78"/>
              </a:rPr>
              <a:t>میانگین تعداد فرزندانی است که به ازای هر زن ۱۵ تا ۴۹ سال متولد شده است.</a:t>
            </a:r>
            <a:endParaRPr lang="en-US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520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>
                <a:cs typeface="B Titr" pitchFamily="2" charset="-78"/>
              </a:rPr>
              <a:t>زاد و ولد</a:t>
            </a:r>
            <a:endParaRPr lang="en-US" dirty="0">
              <a:cs typeface="B Titr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7A57788-15B6-4D2D-8570-242C3B3E6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212976"/>
            <a:ext cx="5436967" cy="31340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1556792"/>
            <a:ext cx="80752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cs typeface="B Mitra" panose="00000400000000000000" pitchFamily="2" charset="-78"/>
              </a:rPr>
              <a:t>در سال 1399 میزان موالید به کمترین مقدار خود در 100 سال گذشته رسید.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cs typeface="B Mitra" panose="00000400000000000000" pitchFamily="2" charset="-78"/>
              </a:rPr>
              <a:t>کمتر از 15 نوزاد به ازای هر 1000 نفر جمعیت ایرانی که نسبت به سال 1394 حدود 25 درصد کمتر تولد ثبت شده است.</a:t>
            </a:r>
            <a:endParaRPr lang="en-US" sz="24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590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>
                <a:cs typeface="B Titr" pitchFamily="2" charset="-78"/>
              </a:rPr>
              <a:t>نرخ باروری </a:t>
            </a:r>
            <a:endParaRPr lang="en-US" dirty="0">
              <a:cs typeface="B Titr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92B288-E37F-43CA-AE9C-3072211CD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07" y="2838420"/>
            <a:ext cx="8594585" cy="36185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1268760"/>
            <a:ext cx="80752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cs typeface="B Mitra" panose="00000400000000000000" pitchFamily="2" charset="-78"/>
              </a:rPr>
              <a:t>سقوط میانگین تعداد فرزندان به ازای هر زن از 6/5 فرزند به ازای هر زن در سال 1365 به 1/6 فرزند به ازای هر زن در سال 1399.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cs typeface="B Mitra" panose="00000400000000000000" pitchFamily="2" charset="-78"/>
              </a:rPr>
              <a:t>سریع ترین آمار کاهش باروری در تاریخ بشریت، پیمودن راه 150 ساله اروپا در 30 سال </a:t>
            </a:r>
          </a:p>
        </p:txBody>
      </p:sp>
    </p:spTree>
    <p:extLst>
      <p:ext uri="{BB962C8B-B14F-4D97-AF65-F5344CB8AC3E}">
        <p14:creationId xmlns:p14="http://schemas.microsoft.com/office/powerpoint/2010/main" val="422489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>
                <a:cs typeface="B Titr" pitchFamily="2" charset="-78"/>
              </a:rPr>
              <a:t>نرخ باروری </a:t>
            </a:r>
            <a:endParaRPr lang="en-US" dirty="0">
              <a:cs typeface="B Titr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70C0FF-576C-4679-A51A-F54DE4E99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772816"/>
            <a:ext cx="8712968" cy="41636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136B72-990D-4BFA-8FD9-4F278E8A02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924944"/>
            <a:ext cx="5123355" cy="35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48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>
                <a:cs typeface="B Titr" pitchFamily="2" charset="-78"/>
              </a:rPr>
              <a:t>نرخ باروری </a:t>
            </a:r>
            <a:endParaRPr lang="en-US" dirty="0">
              <a:cs typeface="B Titr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EC324E-F4E4-4157-9293-0EF7C87B0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63" y="3212976"/>
            <a:ext cx="8726674" cy="15841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47F52C5-39CD-4950-987E-9B963226FC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554268"/>
            <a:ext cx="1751363" cy="2674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5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 rtl="1"/>
            <a:r>
              <a:rPr lang="fa-IR" sz="2700" b="1" dirty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B Titr" pitchFamily="2" charset="-78"/>
              </a:rPr>
              <a:t>برآورد </a:t>
            </a:r>
            <a:r>
              <a:rPr lang="fa-IR" sz="2700" b="1" dirty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B Titr" pitchFamily="2" charset="-78"/>
              </a:rPr>
              <a:t>نرخ باروري كل سال 1400</a:t>
            </a:r>
            <a:r>
              <a:rPr lang="fa-IR" sz="2700" dirty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B Titr" pitchFamily="2" charset="-78"/>
              </a:rPr>
              <a:t> استان های </a:t>
            </a:r>
            <a:r>
              <a:rPr lang="fa-IR" sz="2700" b="1" dirty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B Titr" pitchFamily="2" charset="-78"/>
              </a:rPr>
              <a:t>كشور</a:t>
            </a:r>
            <a:endParaRPr lang="en-US" dirty="0">
              <a:solidFill>
                <a:schemeClr val="tx1"/>
              </a:solidFill>
              <a:cs typeface="B Titr" pitchFamily="2" charset="-78"/>
            </a:endParaRPr>
          </a:p>
        </p:txBody>
      </p:sp>
      <p:graphicFrame>
        <p:nvGraphicFramePr>
          <p:cNvPr id="4" name="Content Placeholder 5">
            <a:extLst>
              <a:ext uri="{FF2B5EF4-FFF2-40B4-BE49-F238E27FC236}">
                <a16:creationId xmlns:a16="http://schemas.microsoft.com/office/drawing/2014/main" id="{4A0A6ACE-632F-40FD-BB27-EF8EB7926A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245673"/>
              </p:ext>
            </p:extLst>
          </p:nvPr>
        </p:nvGraphicFramePr>
        <p:xfrm>
          <a:off x="251520" y="1196752"/>
          <a:ext cx="8640960" cy="5131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8FF25EE-8829-4B74-8880-31E8E002BE45}"/>
              </a:ext>
            </a:extLst>
          </p:cNvPr>
          <p:cNvCxnSpPr>
            <a:cxnSpLocks/>
          </p:cNvCxnSpPr>
          <p:nvPr/>
        </p:nvCxnSpPr>
        <p:spPr>
          <a:xfrm>
            <a:off x="745232" y="3140968"/>
            <a:ext cx="8075240" cy="0"/>
          </a:xfrm>
          <a:prstGeom prst="line">
            <a:avLst/>
          </a:prstGeom>
          <a:ln w="28575">
            <a:solidFill>
              <a:srgbClr val="008E4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156176" y="262762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b="1" dirty="0" smtClean="0">
                <a:cs typeface="B Mitra" panose="00000400000000000000" pitchFamily="2" charset="-78"/>
              </a:rPr>
              <a:t>نرخ جانشینی 2.1 فرزند</a:t>
            </a:r>
            <a:endParaRPr lang="en-US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082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cs typeface="B Titr" pitchFamily="2" charset="-78"/>
              </a:rPr>
              <a:t>يک محاسبه ساده !</a:t>
            </a:r>
            <a:endParaRPr lang="fa-IR" sz="2400" dirty="0">
              <a:cs typeface="B Titr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39341"/>
            <a:ext cx="7643192" cy="4525963"/>
          </a:xfrm>
        </p:spPr>
        <p:txBody>
          <a:bodyPr>
            <a:normAutofit fontScale="85000" lnSpcReduction="20000"/>
          </a:bodyPr>
          <a:lstStyle/>
          <a:p>
            <a:pPr algn="just" rtl="1"/>
            <a:r>
              <a:rPr lang="fa-IR" b="1" dirty="0">
                <a:solidFill>
                  <a:srgbClr val="008E40"/>
                </a:solidFill>
                <a:cs typeface="B Nazanin" pitchFamily="2" charset="-78"/>
              </a:rPr>
              <a:t>در سال 1365:</a:t>
            </a:r>
          </a:p>
          <a:p>
            <a:pPr lvl="1" algn="just" rtl="1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جمعيت زنان 15تا 49ساله (سن باروري): 10ميليون و 500 هزار نفر</a:t>
            </a:r>
          </a:p>
          <a:p>
            <a:pPr lvl="1" algn="just" rtl="1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مواليد: تا 2 ميليون ولادت</a:t>
            </a:r>
          </a:p>
          <a:p>
            <a:pPr algn="just" rtl="1"/>
            <a:endParaRPr lang="fa-IR" dirty="0">
              <a:cs typeface="B Nazanin" pitchFamily="2" charset="-78"/>
            </a:endParaRPr>
          </a:p>
          <a:p>
            <a:pPr algn="just" rtl="1"/>
            <a:r>
              <a:rPr lang="fa-IR" b="1" dirty="0">
                <a:solidFill>
                  <a:srgbClr val="008E40"/>
                </a:solidFill>
                <a:cs typeface="B Nazanin" pitchFamily="2" charset="-78"/>
              </a:rPr>
              <a:t>در سال 1395:</a:t>
            </a:r>
          </a:p>
          <a:p>
            <a:pPr lvl="1" algn="just" rtl="1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جمعيت زنان 15تا 49ساله (سن باروري): 22ميليون و 700 هزار نفر</a:t>
            </a:r>
          </a:p>
          <a:p>
            <a:pPr lvl="1" algn="just" rtl="1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ميزان مواليد: 1 ميليون و 530 هزار</a:t>
            </a:r>
          </a:p>
          <a:p>
            <a:pPr algn="just" rtl="1"/>
            <a:endParaRPr lang="fa-IR" dirty="0">
              <a:cs typeface="B Nazanin" pitchFamily="2" charset="-78"/>
            </a:endParaRPr>
          </a:p>
          <a:p>
            <a:pPr algn="just" rtl="1"/>
            <a:r>
              <a:rPr lang="fa-IR" b="1" dirty="0">
                <a:solidFill>
                  <a:srgbClr val="FF0000"/>
                </a:solidFill>
                <a:cs typeface="B Nazanin" pitchFamily="2" charset="-78"/>
              </a:rPr>
              <a:t>نتيجه مقايسه طي چند دهه اخير:</a:t>
            </a:r>
          </a:p>
          <a:p>
            <a:pPr lvl="1" algn="just" rtl="1"/>
            <a:r>
              <a:rPr lang="fa-IR" b="1" dirty="0">
                <a:solidFill>
                  <a:srgbClr val="C00000"/>
                </a:solidFill>
                <a:cs typeface="B Nazanin" pitchFamily="2" charset="-78"/>
              </a:rPr>
              <a:t>جمعيت زنان در سن باروري 12 ميليون </a:t>
            </a:r>
            <a:r>
              <a:rPr lang="fa-IR" b="1" u="sng" dirty="0">
                <a:solidFill>
                  <a:srgbClr val="C00000"/>
                </a:solidFill>
                <a:cs typeface="B Nazanin" pitchFamily="2" charset="-78"/>
              </a:rPr>
              <a:t>بيشتر</a:t>
            </a:r>
            <a:r>
              <a:rPr lang="fa-IR" b="1" dirty="0">
                <a:solidFill>
                  <a:srgbClr val="C00000"/>
                </a:solidFill>
                <a:cs typeface="B Nazanin" pitchFamily="2" charset="-78"/>
              </a:rPr>
              <a:t> </a:t>
            </a:r>
            <a:r>
              <a:rPr lang="fa-IR" sz="2400" b="1" dirty="0">
                <a:cs typeface="B Nazanin" pitchFamily="2" charset="-78"/>
              </a:rPr>
              <a:t>(بیش از 2 برابر)</a:t>
            </a:r>
            <a:endParaRPr lang="fa-IR" b="1" u="sng" dirty="0">
              <a:cs typeface="B Nazanin" pitchFamily="2" charset="-78"/>
            </a:endParaRPr>
          </a:p>
          <a:p>
            <a:pPr lvl="1" algn="just" rtl="1"/>
            <a:r>
              <a:rPr lang="fa-IR" b="1" dirty="0">
                <a:solidFill>
                  <a:srgbClr val="C00000"/>
                </a:solidFill>
                <a:cs typeface="B Nazanin" pitchFamily="2" charset="-78"/>
              </a:rPr>
              <a:t>مواليد 500 هزار مورد </a:t>
            </a:r>
            <a:r>
              <a:rPr lang="fa-IR" b="1" u="sng" dirty="0">
                <a:solidFill>
                  <a:srgbClr val="C00000"/>
                </a:solidFill>
                <a:cs typeface="B Nazanin" pitchFamily="2" charset="-78"/>
              </a:rPr>
              <a:t>كمتر</a:t>
            </a:r>
            <a:r>
              <a:rPr lang="fa-IR" b="1" dirty="0">
                <a:solidFill>
                  <a:srgbClr val="C00000"/>
                </a:solidFill>
                <a:cs typeface="B Nazanin" pitchFamily="2" charset="-78"/>
              </a:rPr>
              <a:t> </a:t>
            </a:r>
            <a:r>
              <a:rPr lang="fa-IR" b="1" dirty="0">
                <a:cs typeface="B Nazanin" pitchFamily="2" charset="-78"/>
              </a:rPr>
              <a:t> </a:t>
            </a:r>
            <a:r>
              <a:rPr lang="fa-IR" sz="2400" b="1" dirty="0">
                <a:cs typeface="B Nazanin" pitchFamily="2" charset="-78"/>
              </a:rPr>
              <a:t>(حدود 0/7 برابر)</a:t>
            </a:r>
            <a:endParaRPr lang="fa-IR" b="1" u="sng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21707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>
                <a:cs typeface="B Titr" pitchFamily="2" charset="-78"/>
              </a:rPr>
              <a:t>مرگ و میر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 rtl="1"/>
            <a:r>
              <a:rPr lang="fa-IR" b="1" dirty="0">
                <a:cs typeface="B Mitra" panose="00000400000000000000" pitchFamily="2" charset="-78"/>
              </a:rPr>
              <a:t>یکی از شاخص  های کاهنده جمعیت، تعداد مرگ و میر در هر جامعه است.</a:t>
            </a:r>
          </a:p>
          <a:p>
            <a:pPr algn="r" rtl="1"/>
            <a:r>
              <a:rPr lang="fa-IR" b="1" dirty="0">
                <a:cs typeface="B Mitra" panose="00000400000000000000" pitchFamily="2" charset="-78"/>
              </a:rPr>
              <a:t>شاخص های مرگ و میر</a:t>
            </a:r>
          </a:p>
          <a:p>
            <a:pPr lvl="1" algn="r" rtl="1"/>
            <a:r>
              <a:rPr lang="fa-IR" b="1" dirty="0">
                <a:solidFill>
                  <a:srgbClr val="C00000"/>
                </a:solidFill>
                <a:cs typeface="B Mitra" panose="00000400000000000000" pitchFamily="2" charset="-78"/>
              </a:rPr>
              <a:t>تعداد مرگ و میر</a:t>
            </a:r>
            <a:r>
              <a:rPr lang="fa-IR" b="1" dirty="0">
                <a:cs typeface="B Mitra" panose="00000400000000000000" pitchFamily="2" charset="-78"/>
              </a:rPr>
              <a:t>: تعداد فوت در طول یک سال منظور است.</a:t>
            </a:r>
          </a:p>
          <a:p>
            <a:pPr lvl="1" algn="r" rtl="1"/>
            <a:r>
              <a:rPr lang="fa-IR" b="1" dirty="0">
                <a:solidFill>
                  <a:srgbClr val="C00000"/>
                </a:solidFill>
                <a:cs typeface="B Mitra" panose="00000400000000000000" pitchFamily="2" charset="-78"/>
              </a:rPr>
              <a:t>نرخ خام مرگ و میر</a:t>
            </a:r>
            <a:r>
              <a:rPr lang="fa-IR" b="1" dirty="0">
                <a:cs typeface="B Mitra" panose="00000400000000000000" pitchFamily="2" charset="-78"/>
              </a:rPr>
              <a:t>: نسبت تعداد  فوت به کل جمعیت در 1000 </a:t>
            </a:r>
          </a:p>
          <a:p>
            <a:pPr lvl="1" algn="r" rtl="1"/>
            <a:endParaRPr lang="fa-IR" b="1" dirty="0">
              <a:cs typeface="B Mitra" panose="00000400000000000000" pitchFamily="2" charset="-78"/>
            </a:endParaRPr>
          </a:p>
          <a:p>
            <a:pPr lvl="1" algn="r" rtl="1"/>
            <a:r>
              <a:rPr lang="fa-IR" b="1" dirty="0">
                <a:cs typeface="B Mitra" panose="00000400000000000000" pitchFamily="2" charset="-78"/>
              </a:rPr>
              <a:t>شاخص </a:t>
            </a:r>
            <a:r>
              <a:rPr lang="fa-IR" b="1" dirty="0">
                <a:solidFill>
                  <a:srgbClr val="C00000"/>
                </a:solidFill>
                <a:cs typeface="B Mitra" panose="00000400000000000000" pitchFamily="2" charset="-78"/>
              </a:rPr>
              <a:t>امید به زندگی</a:t>
            </a:r>
            <a:r>
              <a:rPr lang="fa-IR" b="1" dirty="0">
                <a:cs typeface="B Mitra" panose="00000400000000000000" pitchFamily="2" charset="-78"/>
              </a:rPr>
              <a:t>: عبارت است متوسط عمر مورد انتظار برای یک نوزاد تازه متولد شده </a:t>
            </a:r>
          </a:p>
          <a:p>
            <a:pPr lvl="1" algn="r" rtl="1"/>
            <a:r>
              <a:rPr lang="fa-IR" b="1" dirty="0">
                <a:cs typeface="B Mitra" panose="00000400000000000000" pitchFamily="2" charset="-78"/>
              </a:rPr>
              <a:t>امید به زندگی برای مردان و زنان به صورت جداگانه محاسبه می شود.</a:t>
            </a:r>
          </a:p>
          <a:p>
            <a:pPr lvl="1" algn="r" rtl="1"/>
            <a:r>
              <a:rPr lang="fa-IR" b="1" dirty="0">
                <a:cs typeface="B Mitra" panose="00000400000000000000" pitchFamily="2" charset="-78"/>
              </a:rPr>
              <a:t>امید به زندگی به میزان مرگ و میر و سطح بهداشت در جامعه ارتباط دارد.</a:t>
            </a:r>
          </a:p>
          <a:p>
            <a:pPr lvl="1" algn="r" rtl="1"/>
            <a:endParaRPr lang="fa-IR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330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dirty="0">
                <a:cs typeface="B Titr" pitchFamily="2" charset="-78"/>
              </a:rPr>
              <a:t>مقایسه نرخ خام موالید و مرگ و میر کشور</a:t>
            </a:r>
            <a:endParaRPr lang="en-US" dirty="0">
              <a:cs typeface="B Titr" pitchFamily="2" charset="-78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7AF80838-0DA4-48EA-812A-5BDE1FF46C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08227"/>
              </p:ext>
            </p:extLst>
          </p:nvPr>
        </p:nvGraphicFramePr>
        <p:xfrm>
          <a:off x="457200" y="1052737"/>
          <a:ext cx="8434588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7952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44624"/>
            <a:ext cx="6059016" cy="5245437"/>
          </a:xfrm>
        </p:spPr>
        <p:txBody>
          <a:bodyPr>
            <a:noAutofit/>
          </a:bodyPr>
          <a:lstStyle/>
          <a:p>
            <a:pPr algn="r" rtl="1"/>
            <a:r>
              <a:rPr lang="fa-IR" b="1" dirty="0">
                <a:cs typeface="B Mitra" pitchFamily="2" charset="-78"/>
              </a:rPr>
              <a:t>معروفی بالاتر از ایجاد نظام اسلامی و حفظ نظام اسلامی نداریم؛ هر کسی که در این راه تلاش کند، آمر به معروف است؛ حفظ عزّت و آبروی ملّت ایران، بزرگ‌ترین معروف است. معروفها اینها هستند: اعتلای فرهنگ، سلامت محیط اخلاقی، سلامت محیط خانوادگی، </a:t>
            </a:r>
            <a:r>
              <a:rPr lang="fa-IR" b="1" dirty="0">
                <a:solidFill>
                  <a:srgbClr val="FF0000"/>
                </a:solidFill>
                <a:cs typeface="B Mitra" pitchFamily="2" charset="-78"/>
              </a:rPr>
              <a:t>تکثیر نسل و تربیت نسل جوان آماده‌ی برای اعتلای کشور، </a:t>
            </a:r>
            <a:r>
              <a:rPr lang="fa-IR" b="1" dirty="0">
                <a:cs typeface="B Mitra" pitchFamily="2" charset="-78"/>
              </a:rPr>
              <a:t>رونق دادن به اقتصاد و تولید، همگانی کردن اخلاق اسلامی، گسترش علم و فنّاوری، استقرار عدالت قضائی و عدالت اقتصادی، مجاهدت برای اقتدار ملّت ایران و ورای آن و فراتر از آن، اقتدار امّت اسلامی و تلاش و مجاهدت برای وحدت اسلامی؛ مهم‌ترین معروفها اینها است و همه موظّفند در راه این معروفها تلاش کنند؛ امر کنند. ۱۳۹۴/۰۱/۰۱</a:t>
            </a:r>
            <a:endParaRPr lang="en-US" b="1" dirty="0">
              <a:cs typeface="B Mitra" pitchFamily="2" charset="-78"/>
            </a:endParaRPr>
          </a:p>
        </p:txBody>
      </p:sp>
      <p:pic>
        <p:nvPicPr>
          <p:cNvPr id="7" name="Content Placeholder 6" descr="download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16216" y="188640"/>
            <a:ext cx="2505910" cy="26376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>
                <a:cs typeface="B Titr" pitchFamily="2" charset="-78"/>
              </a:rPr>
              <a:t>زاد و ولد</a:t>
            </a:r>
            <a:endParaRPr lang="en-US" dirty="0">
              <a:cs typeface="B Titr" pitchFamily="2" charset="-78"/>
            </a:endParaRPr>
          </a:p>
        </p:txBody>
      </p:sp>
      <p:pic>
        <p:nvPicPr>
          <p:cNvPr id="5" name="Picture 2" descr="C:\Users\AAMahzoon\Documents\گذار جمعیتی در ایران - با پیش‌بینی دفتر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03649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triped Right Arrow 5"/>
          <p:cNvSpPr/>
          <p:nvPr/>
        </p:nvSpPr>
        <p:spPr>
          <a:xfrm>
            <a:off x="5580112" y="2096852"/>
            <a:ext cx="3106688" cy="2016224"/>
          </a:xfrm>
          <a:prstGeom prst="stripedRightArrow">
            <a:avLst/>
          </a:prstGeom>
          <a:solidFill>
            <a:srgbClr val="92D050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8800" dirty="0">
                <a:solidFill>
                  <a:srgbClr val="FF0000"/>
                </a:solidFill>
              </a:rPr>
              <a:t>?</a:t>
            </a:r>
            <a:endParaRPr lang="fa-IR" sz="6000" dirty="0">
              <a:solidFill>
                <a:srgbClr val="FF00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5436096" y="1672208"/>
            <a:ext cx="0" cy="4061048"/>
          </a:xfrm>
          <a:prstGeom prst="line">
            <a:avLst/>
          </a:prstGeom>
          <a:ln w="381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410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dirty="0">
                <a:cs typeface="B Titr" pitchFamily="2" charset="-78"/>
              </a:rPr>
              <a:t>وضعیت امید به زندگی در کشور</a:t>
            </a:r>
            <a:endParaRPr lang="en-US" dirty="0">
              <a:cs typeface="B Titr" pitchFamily="2" charset="-78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41CF5EA-EA28-4CD7-9EBC-32708295AA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895735"/>
              </p:ext>
            </p:extLst>
          </p:nvPr>
        </p:nvGraphicFramePr>
        <p:xfrm>
          <a:off x="252211" y="1417639"/>
          <a:ext cx="8639577" cy="4747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874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>
                <a:cs typeface="B Titr" pitchFamily="2" charset="-78"/>
              </a:rPr>
              <a:t>مهاجرت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>
                <a:cs typeface="B Mitra" panose="00000400000000000000" pitchFamily="2" charset="-78"/>
              </a:rPr>
              <a:t>مهاجرت مولفه سوم تأثیر گذار بر تغییرات جمعیتی، در هر جامعه ای است.</a:t>
            </a:r>
          </a:p>
          <a:p>
            <a:pPr algn="r" rtl="1"/>
            <a:r>
              <a:rPr lang="fa-IR" b="1" dirty="0">
                <a:cs typeface="B Mitra" panose="00000400000000000000" pitchFamily="2" charset="-78"/>
              </a:rPr>
              <a:t>شاخص های مهاجرت</a:t>
            </a:r>
          </a:p>
          <a:p>
            <a:pPr lvl="1" algn="r" rtl="1"/>
            <a:r>
              <a:rPr lang="fa-IR" b="1" dirty="0" smtClean="0">
                <a:cs typeface="B Mitra" panose="00000400000000000000" pitchFamily="2" charset="-78"/>
              </a:rPr>
              <a:t>مهاجران وارد شده</a:t>
            </a:r>
          </a:p>
          <a:p>
            <a:pPr lvl="1" algn="r" rtl="1"/>
            <a:r>
              <a:rPr lang="fa-IR" b="1" dirty="0" smtClean="0">
                <a:cs typeface="B Mitra" panose="00000400000000000000" pitchFamily="2" charset="-78"/>
              </a:rPr>
              <a:t>مهاجران خارج شده</a:t>
            </a:r>
          </a:p>
          <a:p>
            <a:pPr lvl="1" algn="r" rtl="1"/>
            <a:r>
              <a:rPr lang="fa-IR" b="1" dirty="0" smtClean="0">
                <a:cs typeface="B Mitra" panose="00000400000000000000" pitchFamily="2" charset="-78"/>
              </a:rPr>
              <a:t>خالص مهاجرت: تفاضل مهاجران واردشده از مهاجران خارج شده</a:t>
            </a:r>
            <a:endParaRPr lang="fa-IR" b="1" dirty="0">
              <a:cs typeface="B Mitra" panose="00000400000000000000" pitchFamily="2" charset="-78"/>
            </a:endParaRPr>
          </a:p>
          <a:p>
            <a:pPr lvl="1" algn="r" rtl="1"/>
            <a:r>
              <a:rPr lang="fa-IR" b="1" dirty="0">
                <a:cs typeface="B Mitra" panose="00000400000000000000" pitchFamily="2" charset="-78"/>
              </a:rPr>
              <a:t>نرخ </a:t>
            </a:r>
            <a:r>
              <a:rPr lang="fa-IR" b="1" dirty="0" smtClean="0">
                <a:cs typeface="B Mitra" panose="00000400000000000000" pitchFamily="2" charset="-78"/>
              </a:rPr>
              <a:t>مهاجرت: تعداد خالص مهاجرت به ازای 1000 نفر جمعیت </a:t>
            </a:r>
            <a:endParaRPr lang="fa-IR" b="1" dirty="0">
              <a:cs typeface="B Mitra" panose="00000400000000000000" pitchFamily="2" charset="-78"/>
            </a:endParaRPr>
          </a:p>
          <a:p>
            <a:pPr lvl="1" algn="r" rtl="1"/>
            <a:endParaRPr lang="fa-IR" b="1" dirty="0">
              <a:cs typeface="B Mitra" panose="00000400000000000000" pitchFamily="2" charset="-78"/>
            </a:endParaRPr>
          </a:p>
          <a:p>
            <a:pPr lvl="1" algn="r" rtl="1"/>
            <a:endParaRPr lang="fa-IR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51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dirty="0" smtClean="0">
                <a:cs typeface="B Titr" pitchFamily="2" charset="-78"/>
              </a:rPr>
              <a:t>مهاجرت به تفکیک مبدأ طی دوره های سرشماری</a:t>
            </a:r>
            <a:endParaRPr lang="en-US" dirty="0">
              <a:cs typeface="B Titr" pitchFamily="2" charset="-78"/>
            </a:endParaRPr>
          </a:p>
        </p:txBody>
      </p:sp>
      <p:graphicFrame>
        <p:nvGraphicFramePr>
          <p:cNvPr id="5" name="Char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806119"/>
              </p:ext>
            </p:extLst>
          </p:nvPr>
        </p:nvGraphicFramePr>
        <p:xfrm>
          <a:off x="-85445" y="1196752"/>
          <a:ext cx="9314890" cy="5278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2299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Titr" pitchFamily="2" charset="-78"/>
              </a:rPr>
              <a:t>ویژگی های جمعیتی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3922713" y="3545748"/>
            <a:ext cx="4572000" cy="2691564"/>
          </a:xfrm>
        </p:spPr>
        <p:txBody>
          <a:bodyPr>
            <a:normAutofit/>
          </a:bodyPr>
          <a:lstStyle/>
          <a:p>
            <a:pPr algn="r" rtl="1"/>
            <a:r>
              <a:rPr lang="fa-IR" sz="3200" dirty="0">
                <a:solidFill>
                  <a:srgbClr val="FFFF00"/>
                </a:solidFill>
                <a:cs typeface="B Titr" pitchFamily="2" charset="-78"/>
              </a:rPr>
              <a:t>ویژگی های خانواری</a:t>
            </a:r>
          </a:p>
          <a:p>
            <a:pPr algn="r" rtl="1"/>
            <a:r>
              <a:rPr lang="fa-IR" sz="3200" dirty="0">
                <a:solidFill>
                  <a:srgbClr val="FFFF00"/>
                </a:solidFill>
                <a:cs typeface="B Titr" pitchFamily="2" charset="-78"/>
              </a:rPr>
              <a:t>ویژگی های </a:t>
            </a:r>
            <a:r>
              <a:rPr lang="fa-IR" sz="3200" dirty="0" smtClean="0">
                <a:solidFill>
                  <a:srgbClr val="FFFF00"/>
                </a:solidFill>
                <a:cs typeface="B Titr" pitchFamily="2" charset="-78"/>
              </a:rPr>
              <a:t>سنی و جنسی</a:t>
            </a:r>
            <a:endParaRPr lang="fa-IR" sz="3200" dirty="0">
              <a:solidFill>
                <a:srgbClr val="FFFF00"/>
              </a:solidFill>
              <a:cs typeface="B Titr" pitchFamily="2" charset="-78"/>
            </a:endParaRPr>
          </a:p>
          <a:p>
            <a:pPr algn="r" rtl="1"/>
            <a:r>
              <a:rPr lang="fa-IR" sz="3200" dirty="0">
                <a:solidFill>
                  <a:srgbClr val="FFFF00"/>
                </a:solidFill>
                <a:cs typeface="B Titr" pitchFamily="2" charset="-78"/>
              </a:rPr>
              <a:t>ازدواج و طلاق</a:t>
            </a:r>
          </a:p>
          <a:p>
            <a:pPr algn="r" rtl="1"/>
            <a:endParaRPr lang="fa-IR" sz="3200" dirty="0">
              <a:solidFill>
                <a:srgbClr val="FFFF00"/>
              </a:solidFill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>
                <a:cs typeface="B Titr" pitchFamily="2" charset="-78"/>
              </a:rPr>
              <a:t>ویژگی های خانواری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44016"/>
          </a:xfrm>
        </p:spPr>
        <p:txBody>
          <a:bodyPr>
            <a:normAutofit fontScale="92500" lnSpcReduction="10000"/>
          </a:bodyPr>
          <a:lstStyle/>
          <a:p>
            <a:pPr algn="r" rtl="1"/>
            <a:r>
              <a:rPr lang="fa-IR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بُعد خانوار: </a:t>
            </a:r>
            <a:r>
              <a:rPr lang="fa-IR" b="1" dirty="0" smtClean="0">
                <a:cs typeface="B Mitra" panose="00000400000000000000" pitchFamily="2" charset="-78"/>
              </a:rPr>
              <a:t>متوسط تعداد افراد در هر خانوار</a:t>
            </a:r>
            <a:endParaRPr lang="fa-IR" b="1" dirty="0">
              <a:cs typeface="B Mitra" panose="00000400000000000000" pitchFamily="2" charset="-78"/>
            </a:endParaRPr>
          </a:p>
          <a:p>
            <a:pPr algn="r" rtl="1"/>
            <a:r>
              <a:rPr lang="fa-IR" b="1" dirty="0">
                <a:solidFill>
                  <a:srgbClr val="C00000"/>
                </a:solidFill>
                <a:cs typeface="B Mitra" panose="00000400000000000000" pitchFamily="2" charset="-78"/>
              </a:rPr>
              <a:t>نفرات </a:t>
            </a:r>
            <a:r>
              <a:rPr lang="fa-IR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خانوار: </a:t>
            </a:r>
            <a:r>
              <a:rPr lang="fa-IR" b="1" dirty="0" smtClean="0">
                <a:cs typeface="B Mitra" panose="00000400000000000000" pitchFamily="2" charset="-78"/>
              </a:rPr>
              <a:t>تعداد افراد هر خانوار بدون در نظر گرفتن نسبت</a:t>
            </a:r>
            <a:endParaRPr lang="fa-IR" b="1" dirty="0">
              <a:cs typeface="B Mitra" panose="00000400000000000000" pitchFamily="2" charset="-78"/>
            </a:endParaRPr>
          </a:p>
          <a:p>
            <a:pPr algn="r" rtl="1"/>
            <a:r>
              <a:rPr lang="fa-IR" b="1" dirty="0">
                <a:solidFill>
                  <a:srgbClr val="C00000"/>
                </a:solidFill>
                <a:cs typeface="B Mitra" panose="00000400000000000000" pitchFamily="2" charset="-78"/>
              </a:rPr>
              <a:t>سرپرست </a:t>
            </a:r>
            <a:r>
              <a:rPr lang="fa-IR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خانوار: </a:t>
            </a:r>
            <a:r>
              <a:rPr lang="fa-IR" b="1" dirty="0" smtClean="0">
                <a:cs typeface="B Mitra" panose="00000400000000000000" pitchFamily="2" charset="-78"/>
              </a:rPr>
              <a:t>سرپرست خانوار می تواند هر  یک از والدین یا فرزندان باشد</a:t>
            </a:r>
          </a:p>
          <a:p>
            <a:pPr algn="r" rtl="1"/>
            <a:r>
              <a:rPr lang="fa-IR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انواع خانوار: </a:t>
            </a:r>
          </a:p>
          <a:p>
            <a:pPr lvl="1" algn="r" rtl="1"/>
            <a:r>
              <a:rPr lang="fa-IR" b="1" dirty="0" smtClean="0">
                <a:cs typeface="B Mitra" panose="00000400000000000000" pitchFamily="2" charset="-78"/>
              </a:rPr>
              <a:t>خانوار تک نفره</a:t>
            </a:r>
          </a:p>
          <a:p>
            <a:pPr lvl="1" algn="r" rtl="1"/>
            <a:r>
              <a:rPr lang="fa-IR" b="1" dirty="0" smtClean="0">
                <a:cs typeface="B Mitra" panose="00000400000000000000" pitchFamily="2" charset="-78"/>
              </a:rPr>
              <a:t>خانوار زوجی</a:t>
            </a:r>
          </a:p>
          <a:p>
            <a:pPr lvl="1" algn="r" rtl="1"/>
            <a:r>
              <a:rPr lang="fa-IR" b="1" dirty="0" smtClean="0">
                <a:cs typeface="B Mitra" panose="00000400000000000000" pitchFamily="2" charset="-78"/>
              </a:rPr>
              <a:t>خانوار هسته ای</a:t>
            </a:r>
          </a:p>
          <a:p>
            <a:pPr lvl="1" algn="r" rtl="1"/>
            <a:r>
              <a:rPr lang="fa-IR" b="1" dirty="0" smtClean="0">
                <a:cs typeface="B Mitra" panose="00000400000000000000" pitchFamily="2" charset="-78"/>
              </a:rPr>
              <a:t>خانوار تک والد</a:t>
            </a:r>
          </a:p>
          <a:p>
            <a:pPr lvl="1" algn="r" rtl="1"/>
            <a:r>
              <a:rPr lang="fa-IR" b="1" dirty="0" smtClean="0">
                <a:cs typeface="B Mitra" panose="00000400000000000000" pitchFamily="2" charset="-78"/>
              </a:rPr>
              <a:t>خانوار فرزند سرپرست</a:t>
            </a:r>
          </a:p>
          <a:p>
            <a:pPr lvl="1" algn="r" rtl="1"/>
            <a:r>
              <a:rPr lang="fa-IR" b="1" dirty="0" smtClean="0">
                <a:cs typeface="B Mitra" panose="00000400000000000000" pitchFamily="2" charset="-78"/>
              </a:rPr>
              <a:t>خانوار گسترده</a:t>
            </a:r>
          </a:p>
          <a:p>
            <a:pPr lvl="1" algn="r" rtl="1"/>
            <a:r>
              <a:rPr lang="fa-IR" b="1" dirty="0" smtClean="0">
                <a:cs typeface="B Mitra" panose="00000400000000000000" pitchFamily="2" charset="-78"/>
              </a:rPr>
              <a:t>سایر</a:t>
            </a:r>
          </a:p>
          <a:p>
            <a:pPr lvl="1" algn="r" rtl="1"/>
            <a:endParaRPr lang="fa-IR" b="1" dirty="0">
              <a:cs typeface="B Mitra" panose="00000400000000000000" pitchFamily="2" charset="-78"/>
            </a:endParaRPr>
          </a:p>
          <a:p>
            <a:pPr lvl="1" algn="r" rtl="1"/>
            <a:endParaRPr lang="fa-IR" b="1" dirty="0">
              <a:cs typeface="B Mitra" panose="00000400000000000000" pitchFamily="2" charset="-78"/>
            </a:endParaRPr>
          </a:p>
          <a:p>
            <a:pPr lvl="1" algn="r" rtl="1"/>
            <a:endParaRPr lang="fa-IR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445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2514479"/>
              </p:ext>
            </p:extLst>
          </p:nvPr>
        </p:nvGraphicFramePr>
        <p:xfrm>
          <a:off x="144000" y="1285860"/>
          <a:ext cx="9000000" cy="50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sz="3600" dirty="0">
                <a:cs typeface="B Titr" pitchFamily="2" charset="-78"/>
              </a:rPr>
              <a:t>روند تغييرات </a:t>
            </a:r>
            <a:r>
              <a:rPr lang="fa-IR" sz="3600" dirty="0">
                <a:solidFill>
                  <a:srgbClr val="FF0000"/>
                </a:solidFill>
                <a:cs typeface="B Titr" pitchFamily="2" charset="-78"/>
              </a:rPr>
              <a:t>بُعد خانوار </a:t>
            </a:r>
            <a:r>
              <a:rPr lang="fa-IR" sz="3600" dirty="0" smtClean="0">
                <a:cs typeface="B Titr" pitchFamily="2" charset="-78"/>
              </a:rPr>
              <a:t>در </a:t>
            </a:r>
            <a:r>
              <a:rPr lang="fa-IR" sz="3600" dirty="0">
                <a:cs typeface="B Titr" pitchFamily="2" charset="-78"/>
              </a:rPr>
              <a:t>سرشماري ها</a:t>
            </a:r>
            <a:endParaRPr lang="en-US" sz="3600" dirty="0"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721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B Titr" pitchFamily="2" charset="-78"/>
              </a:rPr>
              <a:t>سهم انواع خانوارها</a:t>
            </a:r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7854689"/>
              </p:ext>
            </p:extLst>
          </p:nvPr>
        </p:nvGraphicFramePr>
        <p:xfrm>
          <a:off x="647565" y="1436002"/>
          <a:ext cx="7848870" cy="506958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803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81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14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87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49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7621">
                  <a:extLst>
                    <a:ext uri="{9D8B030D-6E8A-4147-A177-3AD203B41FA5}">
                      <a16:colId xmlns:a16="http://schemas.microsoft.com/office/drawing/2014/main" val="159020571"/>
                    </a:ext>
                  </a:extLst>
                </a:gridCol>
                <a:gridCol w="9576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6775">
                <a:tc>
                  <a:txBody>
                    <a:bodyPr/>
                    <a:lstStyle/>
                    <a:p>
                      <a:pPr rtl="1"/>
                      <a:r>
                        <a:rPr lang="fa-IR" sz="2400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نوع خانوار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400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1355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400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1365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400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1375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400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1385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400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1390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400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1395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975">
                <a:tc>
                  <a:txBody>
                    <a:bodyPr/>
                    <a:lstStyle/>
                    <a:p>
                      <a:pPr rtl="1"/>
                      <a:r>
                        <a:rPr lang="fa-IR" sz="2400" b="1" dirty="0">
                          <a:solidFill>
                            <a:srgbClr val="008E40"/>
                          </a:solidFill>
                          <a:cs typeface="B Nazanin" pitchFamily="2" charset="-78"/>
                        </a:rPr>
                        <a:t>خانوار تک</a:t>
                      </a:r>
                      <a:r>
                        <a:rPr lang="fa-IR" sz="2400" b="1" baseline="0" dirty="0">
                          <a:solidFill>
                            <a:srgbClr val="008E40"/>
                          </a:solidFill>
                          <a:cs typeface="B Nazanin" pitchFamily="2" charset="-78"/>
                        </a:rPr>
                        <a:t> نفره</a:t>
                      </a:r>
                      <a:endParaRPr lang="fa-IR" sz="2400" b="1" dirty="0">
                        <a:solidFill>
                          <a:srgbClr val="008E40"/>
                        </a:solidFill>
                        <a:cs typeface="B Nazanin" pitchFamily="2" charset="-78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5.61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4.52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4.42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5.20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7.16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8.48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975">
                <a:tc>
                  <a:txBody>
                    <a:bodyPr/>
                    <a:lstStyle/>
                    <a:p>
                      <a:pPr rtl="1"/>
                      <a:r>
                        <a:rPr lang="fa-IR" sz="2400" b="1" dirty="0">
                          <a:solidFill>
                            <a:srgbClr val="008E40"/>
                          </a:solidFill>
                          <a:cs typeface="B Nazanin" pitchFamily="2" charset="-78"/>
                        </a:rPr>
                        <a:t>خانوار زوجي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8.43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8.27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8.88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12.44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14.64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16.29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975">
                <a:tc>
                  <a:txBody>
                    <a:bodyPr/>
                    <a:lstStyle/>
                    <a:p>
                      <a:pPr rtl="1"/>
                      <a:r>
                        <a:rPr lang="fa-IR" sz="2400" b="1" dirty="0">
                          <a:solidFill>
                            <a:srgbClr val="008E40"/>
                          </a:solidFill>
                          <a:cs typeface="B Nazanin" pitchFamily="2" charset="-78"/>
                        </a:rPr>
                        <a:t>خانوار هسته‌اي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57.99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62.03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64.40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60.58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60.63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63.32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975">
                <a:tc>
                  <a:txBody>
                    <a:bodyPr/>
                    <a:lstStyle/>
                    <a:p>
                      <a:pPr rtl="1"/>
                      <a:r>
                        <a:rPr lang="fa-IR" sz="2400" b="1" dirty="0">
                          <a:solidFill>
                            <a:srgbClr val="008E40"/>
                          </a:solidFill>
                          <a:cs typeface="B Nazanin" pitchFamily="2" charset="-78"/>
                        </a:rPr>
                        <a:t>خانوار تک والد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4.01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3.76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4.74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5.33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6.97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7.27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975">
                <a:tc>
                  <a:txBody>
                    <a:bodyPr/>
                    <a:lstStyle/>
                    <a:p>
                      <a:pPr rtl="1"/>
                      <a:r>
                        <a:rPr lang="fa-IR" sz="2400" b="1" dirty="0">
                          <a:solidFill>
                            <a:srgbClr val="008E40"/>
                          </a:solidFill>
                          <a:cs typeface="B Nazanin" pitchFamily="2" charset="-78"/>
                        </a:rPr>
                        <a:t>خانوار فرزند سرپرست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0.57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0.48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0.35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0.33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0.24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0.33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4975">
                <a:tc>
                  <a:txBody>
                    <a:bodyPr/>
                    <a:lstStyle/>
                    <a:p>
                      <a:pPr rtl="1"/>
                      <a:r>
                        <a:rPr lang="fa-IR" sz="2400" b="1" dirty="0">
                          <a:solidFill>
                            <a:srgbClr val="008E40"/>
                          </a:solidFill>
                          <a:cs typeface="B Nazanin" pitchFamily="2" charset="-78"/>
                        </a:rPr>
                        <a:t>خانوار گسترده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11.14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10.77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8.07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6.41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3.84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2.96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4975">
                <a:tc>
                  <a:txBody>
                    <a:bodyPr/>
                    <a:lstStyle/>
                    <a:p>
                      <a:pPr rtl="1"/>
                      <a:r>
                        <a:rPr lang="fa-IR" sz="2400" b="1" dirty="0">
                          <a:solidFill>
                            <a:srgbClr val="008E40"/>
                          </a:solidFill>
                          <a:cs typeface="B Nazanin" pitchFamily="2" charset="-78"/>
                        </a:rPr>
                        <a:t>ساير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12.25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10.17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9.15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9.70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6.52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cs typeface="B Nazanin" pitchFamily="2" charset="-78"/>
                        </a:rPr>
                        <a:t>1.35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611560" y="2996952"/>
            <a:ext cx="7992888" cy="576064"/>
          </a:xfrm>
          <a:prstGeom prst="round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ounded Rectangle 4"/>
          <p:cNvSpPr/>
          <p:nvPr/>
        </p:nvSpPr>
        <p:spPr>
          <a:xfrm>
            <a:off x="575556" y="3573016"/>
            <a:ext cx="7992888" cy="576064"/>
          </a:xfrm>
          <a:prstGeom prst="round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4230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239000" cy="732696"/>
          </a:xfrm>
        </p:spPr>
        <p:txBody>
          <a:bodyPr/>
          <a:lstStyle/>
          <a:p>
            <a:pPr algn="ctr"/>
            <a:r>
              <a:rPr lang="fa-IR" dirty="0">
                <a:cs typeface="B Titr" pitchFamily="2" charset="-78"/>
              </a:rPr>
              <a:t>انواع خانوار - 1395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75856" y="6286348"/>
            <a:ext cx="640871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>
                <a:cs typeface="B Nazanin" pitchFamily="2" charset="-78"/>
              </a:rPr>
              <a:t>منبع: سرشماري عمومي نفوس و مسکن 1395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8542333"/>
              </p:ext>
            </p:extLst>
          </p:nvPr>
        </p:nvGraphicFramePr>
        <p:xfrm>
          <a:off x="1204528" y="1139395"/>
          <a:ext cx="7239000" cy="5331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429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6463917"/>
              </p:ext>
            </p:extLst>
          </p:nvPr>
        </p:nvGraphicFramePr>
        <p:xfrm>
          <a:off x="323528" y="1366335"/>
          <a:ext cx="7920880" cy="4752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88680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cs typeface="B Titr" pitchFamily="2" charset="-78"/>
              </a:rPr>
              <a:t>روند تغييرات سهم انواع خانوارها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05383" y="6343017"/>
            <a:ext cx="640871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>
                <a:cs typeface="B Nazanin" pitchFamily="2" charset="-78"/>
              </a:rPr>
              <a:t>منبع: سرشماري‌هاي عمومي نفوس و مسکن 1355 تا 1395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5508104" y="4509120"/>
            <a:ext cx="792088" cy="504056"/>
          </a:xfrm>
          <a:prstGeom prst="straightConnector1">
            <a:avLst/>
          </a:prstGeom>
          <a:ln w="5715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2483768" y="1628800"/>
            <a:ext cx="576064" cy="504056"/>
          </a:xfrm>
          <a:prstGeom prst="straightConnector1">
            <a:avLst/>
          </a:prstGeom>
          <a:ln w="5715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2563591" y="5352340"/>
            <a:ext cx="936104" cy="88497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Oval 12"/>
          <p:cNvSpPr/>
          <p:nvPr/>
        </p:nvSpPr>
        <p:spPr>
          <a:xfrm>
            <a:off x="5364088" y="5352340"/>
            <a:ext cx="936104" cy="88497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998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4109" y="1268760"/>
            <a:ext cx="7772400" cy="569088"/>
          </a:xfrm>
        </p:spPr>
        <p:txBody>
          <a:bodyPr>
            <a:normAutofit fontScale="90000"/>
          </a:bodyPr>
          <a:lstStyle/>
          <a:p>
            <a:r>
              <a:rPr lang="fa-IR" dirty="0">
                <a:cs typeface="B Titr" pitchFamily="2" charset="-78"/>
              </a:rPr>
              <a:t>فهرست </a:t>
            </a:r>
            <a:r>
              <a:rPr lang="fa-IR" dirty="0" smtClean="0">
                <a:cs typeface="B Titr" pitchFamily="2" charset="-78"/>
              </a:rPr>
              <a:t> مطالب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857224" y="3140968"/>
            <a:ext cx="7637489" cy="3240360"/>
          </a:xfrm>
        </p:spPr>
        <p:txBody>
          <a:bodyPr>
            <a:no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600" b="1" dirty="0">
                <a:solidFill>
                  <a:srgbClr val="FFFF00"/>
                </a:solidFill>
                <a:cs typeface="B Mitra" panose="00000400000000000000" pitchFamily="2" charset="-78"/>
              </a:rPr>
              <a:t>اهمیت جمعیت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600" b="1" dirty="0">
                <a:solidFill>
                  <a:srgbClr val="FFFF00"/>
                </a:solidFill>
                <a:cs typeface="B Mitra" panose="00000400000000000000" pitchFamily="2" charset="-78"/>
              </a:rPr>
              <a:t>جمعیت  و رشد جمعیت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600" b="1" dirty="0">
                <a:solidFill>
                  <a:srgbClr val="FFFF00"/>
                </a:solidFill>
                <a:cs typeface="B Mitra" panose="00000400000000000000" pitchFamily="2" charset="-78"/>
              </a:rPr>
              <a:t>مولفه های جمعیت 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3600" b="1" dirty="0" smtClean="0">
                <a:solidFill>
                  <a:srgbClr val="FFFF00"/>
                </a:solidFill>
                <a:cs typeface="B Mitra" panose="00000400000000000000" pitchFamily="2" charset="-78"/>
              </a:rPr>
              <a:t>ویژگی </a:t>
            </a:r>
            <a:r>
              <a:rPr lang="fa-IR" sz="3600" b="1" dirty="0">
                <a:solidFill>
                  <a:srgbClr val="FFFF00"/>
                </a:solidFill>
                <a:cs typeface="B Mitra" panose="00000400000000000000" pitchFamily="2" charset="-78"/>
              </a:rPr>
              <a:t>های جمعیت</a:t>
            </a:r>
          </a:p>
          <a:p>
            <a:pPr marL="1316736" lvl="2" indent="-457200" algn="r" rtl="1">
              <a:buFontTx/>
              <a:buChar char="-"/>
            </a:pPr>
            <a:endParaRPr lang="fa-IR" sz="3200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marL="1078992" lvl="1" indent="-457200" algn="r" rtl="1">
              <a:buFontTx/>
              <a:buChar char="-"/>
            </a:pPr>
            <a:endParaRPr lang="fa-IR" sz="3200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marL="457200" indent="-457200" algn="r" rtl="1">
              <a:buFontTx/>
              <a:buChar char="-"/>
            </a:pPr>
            <a:endParaRPr lang="fa-IR" sz="3600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marL="457200" indent="-457200" algn="r" rtl="1">
              <a:buFontTx/>
              <a:buChar char="-"/>
            </a:pPr>
            <a:endParaRPr lang="en-US" sz="3600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en-US" sz="3600" b="1" dirty="0">
              <a:solidFill>
                <a:srgbClr val="FFFF00"/>
              </a:solidFill>
              <a:cs typeface="B Mitra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31986"/>
            <a:ext cx="8229600" cy="560710"/>
          </a:xfrm>
        </p:spPr>
        <p:txBody>
          <a:bodyPr rtlCol="1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درصد خانوارها براساس تعداد فرزند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51520" y="2853544"/>
          <a:ext cx="7848872" cy="179959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368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03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3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42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47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93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7563">
                <a:tc>
                  <a:txBody>
                    <a:bodyPr/>
                    <a:lstStyle/>
                    <a:p>
                      <a:pPr algn="ctr" rtl="1"/>
                      <a:endParaRPr lang="fa-IR" sz="18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  <a:p>
                      <a:pPr algn="ctr" rtl="1"/>
                      <a:r>
                        <a:rPr lang="fa-IR" sz="28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1390</a:t>
                      </a:r>
                      <a:endParaRPr lang="fa-IR" sz="18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بدون فرزند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1 فرزند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2 فرزند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3 فرزند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4 فرزند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5 فرزند و بيشتر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556"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solidFill>
                            <a:srgbClr val="00642D"/>
                          </a:solidFill>
                          <a:cs typeface="B Nazanin" pitchFamily="2" charset="-78"/>
                        </a:rPr>
                        <a:t>کل کشور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dirty="0">
                          <a:solidFill>
                            <a:srgbClr val="00642D"/>
                          </a:solidFill>
                          <a:latin typeface="Arial"/>
                          <a:cs typeface="B Nazanin" pitchFamily="2" charset="-78"/>
                        </a:rPr>
                        <a:t>14.4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dirty="0">
                          <a:solidFill>
                            <a:srgbClr val="00642D"/>
                          </a:solidFill>
                          <a:latin typeface="Arial"/>
                          <a:cs typeface="B Nazanin" pitchFamily="2" charset="-78"/>
                        </a:rPr>
                        <a:t>18.9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dirty="0">
                          <a:solidFill>
                            <a:srgbClr val="00642D"/>
                          </a:solidFill>
                          <a:latin typeface="Arial"/>
                          <a:cs typeface="B Nazanin" pitchFamily="2" charset="-78"/>
                        </a:rPr>
                        <a:t>20.9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dirty="0">
                          <a:solidFill>
                            <a:srgbClr val="00642D"/>
                          </a:solidFill>
                          <a:latin typeface="Arial"/>
                          <a:cs typeface="B Nazanin" pitchFamily="2" charset="-78"/>
                        </a:rPr>
                        <a:t>13.1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dirty="0">
                          <a:solidFill>
                            <a:srgbClr val="00642D"/>
                          </a:solidFill>
                          <a:latin typeface="Arial"/>
                          <a:cs typeface="B Nazanin" pitchFamily="2" charset="-78"/>
                        </a:rPr>
                        <a:t>8.9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dirty="0">
                          <a:solidFill>
                            <a:srgbClr val="00642D"/>
                          </a:solidFill>
                          <a:latin typeface="Arial"/>
                          <a:cs typeface="B Nazanin" pitchFamily="2" charset="-78"/>
                        </a:rPr>
                        <a:t>23.0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3556">
                <a:tc>
                  <a:txBody>
                    <a:bodyPr/>
                    <a:lstStyle/>
                    <a:p>
                      <a:pPr rtl="1"/>
                      <a:r>
                        <a:rPr lang="fa-IR" sz="2000" b="1">
                          <a:solidFill>
                            <a:srgbClr val="00642D"/>
                          </a:solidFill>
                          <a:cs typeface="B Nazanin" pitchFamily="2" charset="-78"/>
                        </a:rPr>
                        <a:t>درصد تجمعی</a:t>
                      </a:r>
                      <a:endParaRPr lang="fa-IR" sz="2000" b="1" dirty="0">
                        <a:solidFill>
                          <a:srgbClr val="00642D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fa-IR" sz="2400" b="1" i="0" u="none" strike="noStrike" dirty="0">
                        <a:solidFill>
                          <a:srgbClr val="00642D"/>
                        </a:solidFill>
                        <a:latin typeface="Arial"/>
                        <a:cs typeface="B Nazanin" pitchFamily="2" charset="-7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i="0" u="none" strike="noStrike" kern="120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33.3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i="0" u="none" strike="noStrike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54.2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i="0" u="none" strike="noStrike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67.3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i="0" u="none" strike="noStrike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76.2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i="0" u="none" strike="noStrike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99.2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251520" y="4929728"/>
          <a:ext cx="7848872" cy="18116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368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0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3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42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47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93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40060">
                <a:tc>
                  <a:txBody>
                    <a:bodyPr/>
                    <a:lstStyle/>
                    <a:p>
                      <a:pPr algn="ctr" rtl="1"/>
                      <a:endParaRPr lang="fa-IR" sz="18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  <a:p>
                      <a:pPr algn="ctr" rtl="1"/>
                      <a:r>
                        <a:rPr lang="fa-IR" sz="24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1385</a:t>
                      </a:r>
                      <a:endParaRPr lang="fa-IR" sz="18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بدون فرزند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1 فرزند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2 فرزند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3 فرزند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4 فرزند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5 فرزند و بيشتر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060"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solidFill>
                            <a:srgbClr val="00642D"/>
                          </a:solidFill>
                          <a:cs typeface="B Nazanin" pitchFamily="2" charset="-78"/>
                        </a:rPr>
                        <a:t>کل کشور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kern="1200" dirty="0">
                          <a:solidFill>
                            <a:srgbClr val="00642D"/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14.1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kern="1200" dirty="0">
                          <a:solidFill>
                            <a:srgbClr val="00642D"/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16.5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kern="1200" dirty="0">
                          <a:solidFill>
                            <a:srgbClr val="00642D"/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16.0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kern="1200" dirty="0">
                          <a:solidFill>
                            <a:srgbClr val="00642D"/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11.3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kern="1200" dirty="0">
                          <a:solidFill>
                            <a:srgbClr val="00642D"/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8.8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kern="1200" dirty="0">
                          <a:solidFill>
                            <a:srgbClr val="00642D"/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29.7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06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1">
                          <a:solidFill>
                            <a:srgbClr val="00642D"/>
                          </a:solidFill>
                          <a:cs typeface="B Nazanin" pitchFamily="2" charset="-78"/>
                        </a:rPr>
                        <a:t>درصد تجمعی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fa-IR" sz="2400" b="1" i="0" u="none" strike="noStrike" kern="1200" dirty="0">
                        <a:solidFill>
                          <a:srgbClr val="00642D"/>
                        </a:solidFill>
                        <a:latin typeface="Arial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i="0" u="none" strike="noStrike" kern="120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30.6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i="0" u="none" strike="noStrike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46.6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i="0" u="none" strike="noStrike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57.9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i="0" u="none" strike="noStrike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66.7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i="0" u="none" strike="noStrike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96.4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9" name="Content Placeholder 3"/>
          <p:cNvGraphicFramePr>
            <a:graphicFrameLocks/>
          </p:cNvGraphicFramePr>
          <p:nvPr/>
        </p:nvGraphicFramePr>
        <p:xfrm>
          <a:off x="251520" y="836712"/>
          <a:ext cx="7848872" cy="17386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368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03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3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42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47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93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7563">
                <a:tc>
                  <a:txBody>
                    <a:bodyPr/>
                    <a:lstStyle/>
                    <a:p>
                      <a:pPr algn="ctr" rtl="1"/>
                      <a:endParaRPr lang="fa-IR" sz="18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  <a:p>
                      <a:pPr algn="ctr" rtl="1"/>
                      <a:r>
                        <a:rPr lang="fa-IR" sz="24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1395</a:t>
                      </a:r>
                      <a:endParaRPr lang="fa-IR" sz="18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بدون فرزند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1 فرزند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2 فرزند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3 فرزند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4 فرزند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b="1" dirty="0">
                          <a:solidFill>
                            <a:srgbClr val="FFFF00"/>
                          </a:solidFill>
                          <a:cs typeface="B Titr" pitchFamily="2" charset="-78"/>
                        </a:rPr>
                        <a:t>5 فرزند و بيشتر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556"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solidFill>
                            <a:srgbClr val="00642D"/>
                          </a:solidFill>
                          <a:cs typeface="B Nazanin" pitchFamily="2" charset="-78"/>
                        </a:rPr>
                        <a:t>کل کشور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dirty="0">
                          <a:solidFill>
                            <a:srgbClr val="00642D"/>
                          </a:solidFill>
                          <a:latin typeface="Arial"/>
                          <a:cs typeface="B Nazanin" pitchFamily="2" charset="-78"/>
                        </a:rPr>
                        <a:t>13.5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dirty="0">
                          <a:solidFill>
                            <a:srgbClr val="00642D"/>
                          </a:solidFill>
                          <a:latin typeface="Arial"/>
                          <a:cs typeface="B Nazanin" pitchFamily="2" charset="-78"/>
                        </a:rPr>
                        <a:t>19.7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dirty="0">
                          <a:solidFill>
                            <a:srgbClr val="00642D"/>
                          </a:solidFill>
                          <a:latin typeface="Arial"/>
                          <a:cs typeface="B Nazanin" pitchFamily="2" charset="-78"/>
                        </a:rPr>
                        <a:t>25.8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dirty="0">
                          <a:solidFill>
                            <a:srgbClr val="00642D"/>
                          </a:solidFill>
                          <a:latin typeface="Arial"/>
                          <a:cs typeface="B Nazanin" pitchFamily="2" charset="-78"/>
                        </a:rPr>
                        <a:t>14.3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dirty="0">
                          <a:solidFill>
                            <a:srgbClr val="00642D"/>
                          </a:solidFill>
                          <a:latin typeface="Arial"/>
                          <a:cs typeface="B Nazanin" pitchFamily="2" charset="-78"/>
                        </a:rPr>
                        <a:t>8.4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2400" b="1" i="0" u="none" strike="noStrike" dirty="0">
                          <a:solidFill>
                            <a:srgbClr val="00642D"/>
                          </a:solidFill>
                          <a:latin typeface="Arial"/>
                          <a:cs typeface="B Nazanin" pitchFamily="2" charset="-78"/>
                        </a:rPr>
                        <a:t>18.3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3556">
                <a:tc>
                  <a:txBody>
                    <a:bodyPr/>
                    <a:lstStyle/>
                    <a:p>
                      <a:pPr rtl="1"/>
                      <a:r>
                        <a:rPr lang="fa-IR" sz="2000" b="1" dirty="0">
                          <a:solidFill>
                            <a:srgbClr val="00642D"/>
                          </a:solidFill>
                          <a:cs typeface="B Nazanin" pitchFamily="2" charset="-78"/>
                        </a:rPr>
                        <a:t>درصد تجمعی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fa-IR" sz="2400" b="1" i="0" u="none" strike="noStrike" dirty="0">
                        <a:solidFill>
                          <a:srgbClr val="00642D"/>
                        </a:solidFill>
                        <a:latin typeface="Arial"/>
                        <a:cs typeface="B Nazanin" pitchFamily="2" charset="-7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i="0" u="none" strike="noStrike" kern="120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33.2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i="0" u="none" strike="noStrike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59.0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i="0" u="none" strike="noStrike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73.3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i="0" u="none" strike="noStrike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81.7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i="0" u="none" strike="noStrike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Arial"/>
                          <a:ea typeface="+mn-ea"/>
                          <a:cs typeface="B Nazanin" pitchFamily="2" charset="-78"/>
                        </a:rPr>
                        <a:t>100.0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4808771" y="1556792"/>
            <a:ext cx="750560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/>
          <p:cNvSpPr/>
          <p:nvPr/>
        </p:nvSpPr>
        <p:spPr>
          <a:xfrm>
            <a:off x="4812294" y="3645024"/>
            <a:ext cx="750560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/>
          <p:cNvSpPr/>
          <p:nvPr/>
        </p:nvSpPr>
        <p:spPr>
          <a:xfrm>
            <a:off x="4808771" y="5733256"/>
            <a:ext cx="750560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Curved Down Arrow 5"/>
          <p:cNvSpPr/>
          <p:nvPr/>
        </p:nvSpPr>
        <p:spPr>
          <a:xfrm rot="16200000">
            <a:off x="3134585" y="2186862"/>
            <a:ext cx="2124236" cy="1224136"/>
          </a:xfrm>
          <a:prstGeom prst="curvedDownArrow">
            <a:avLst/>
          </a:prstGeom>
          <a:solidFill>
            <a:srgbClr val="FFFF00">
              <a:alpha val="15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Curved Down Arrow 11"/>
          <p:cNvSpPr/>
          <p:nvPr/>
        </p:nvSpPr>
        <p:spPr>
          <a:xfrm rot="16200000">
            <a:off x="3005826" y="4455115"/>
            <a:ext cx="2196243" cy="1224136"/>
          </a:xfrm>
          <a:prstGeom prst="curvedDownArrow">
            <a:avLst/>
          </a:prstGeom>
          <a:solidFill>
            <a:srgbClr val="FFFF00">
              <a:alpha val="15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1570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درصد خانوارها براساس تعداد فرزند - 1395</a:t>
            </a:r>
            <a:endParaRPr lang="fa-IR" sz="3200" dirty="0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79512" y="1417710"/>
          <a:ext cx="6480720" cy="53124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4610">
                <a:tc>
                  <a:txBody>
                    <a:bodyPr/>
                    <a:lstStyle/>
                    <a:p>
                      <a:pPr algn="r" rtl="1" fontAlgn="b"/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u="none" strike="noStrike" dirty="0">
                          <a:effectLst/>
                          <a:cs typeface="B Nazanin" pitchFamily="2" charset="-78"/>
                        </a:rPr>
                        <a:t>کل کشور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/>
                          <a:cs typeface="B Nazanin" pitchFamily="2" charset="-78"/>
                        </a:rPr>
                        <a:t>متولدین بعد</a:t>
                      </a:r>
                      <a:r>
                        <a:rPr lang="fa-IR" sz="18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B Nazanin"/>
                          <a:cs typeface="B Nazanin" pitchFamily="2" charset="-78"/>
                        </a:rPr>
                        <a:t> </a:t>
                      </a:r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/>
                          <a:cs typeface="B Nazanin" pitchFamily="2" charset="-78"/>
                        </a:rPr>
                        <a:t>از 1350</a:t>
                      </a:r>
                    </a:p>
                    <a:p>
                      <a:pPr marL="0" marR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/>
                          <a:cs typeface="B Nazanin" pitchFamily="2" charset="-78"/>
                        </a:rPr>
                        <a:t>(</a:t>
                      </a:r>
                      <a:r>
                        <a:rPr lang="fa-IR" sz="1800" b="1" i="0" u="none" strike="noStrike" dirty="0">
                          <a:solidFill>
                            <a:srgbClr val="C00000"/>
                          </a:solidFill>
                          <a:effectLst/>
                          <a:latin typeface="B Nazanin"/>
                          <a:cs typeface="B Nazanin" pitchFamily="2" charset="-78"/>
                        </a:rPr>
                        <a:t>نسل جدید</a:t>
                      </a:r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/>
                          <a:cs typeface="B Nazanin" pitchFamily="2" charset="-78"/>
                        </a:rPr>
                        <a:t>)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/>
                          <a:cs typeface="B Nazanin" pitchFamily="2" charset="-78"/>
                        </a:rPr>
                        <a:t>متولدین قبل از 1350</a:t>
                      </a:r>
                    </a:p>
                    <a:p>
                      <a:pPr marL="0" marR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/>
                          <a:cs typeface="B Nazanin" pitchFamily="2" charset="-78"/>
                        </a:rPr>
                        <a:t>(</a:t>
                      </a:r>
                      <a:r>
                        <a:rPr lang="fa-IR" sz="1800" b="1" i="0" u="none" strike="noStrike" dirty="0">
                          <a:solidFill>
                            <a:srgbClr val="C00000"/>
                          </a:solidFill>
                          <a:effectLst/>
                          <a:latin typeface="B Nazanin"/>
                          <a:cs typeface="B Nazanin" pitchFamily="2" charset="-78"/>
                        </a:rPr>
                        <a:t>نسل قدیم</a:t>
                      </a:r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/>
                          <a:cs typeface="B Nazanin" pitchFamily="2" charset="-78"/>
                        </a:rPr>
                        <a:t>)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461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1" u="none" strike="noStrike">
                          <a:effectLst/>
                          <a:cs typeface="B Nazanin" pitchFamily="2" charset="-78"/>
                        </a:rPr>
                        <a:t>تعداد فرزند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 Nazanin"/>
                          <a:cs typeface="B Nazanin" pitchFamily="2" charset="-78"/>
                        </a:rPr>
                        <a:t>درصد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 Nazanin"/>
                          <a:cs typeface="B Nazanin" pitchFamily="2" charset="-78"/>
                        </a:rPr>
                        <a:t>درصد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 Nazanin"/>
                          <a:cs typeface="B Nazanin" pitchFamily="2" charset="-78"/>
                        </a:rPr>
                        <a:t>درصد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461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1" u="none" strike="noStrike" dirty="0">
                          <a:effectLst/>
                          <a:cs typeface="B Nazanin" pitchFamily="2" charset="-78"/>
                        </a:rPr>
                        <a:t>بدون فرزند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13.5</a:t>
                      </a:r>
                    </a:p>
                  </a:txBody>
                  <a:tcPr marL="4763" marR="4763" marT="4763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19.1</a:t>
                      </a:r>
                    </a:p>
                  </a:txBody>
                  <a:tcPr marL="4763" marR="4763" marT="4763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4.0</a:t>
                      </a:r>
                    </a:p>
                  </a:txBody>
                  <a:tcPr marL="4763" marR="4763" marT="4763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461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1" u="none" strike="noStrike" dirty="0">
                          <a:effectLst/>
                          <a:cs typeface="B Nazanin" pitchFamily="2" charset="-78"/>
                        </a:rPr>
                        <a:t>يک فرزند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19.7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28.7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4.5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461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1" u="none" strike="noStrike" dirty="0">
                          <a:effectLst/>
                          <a:cs typeface="B Nazanin" pitchFamily="2" charset="-78"/>
                        </a:rPr>
                        <a:t>دو فرزند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25.8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32.4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14.5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61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1" u="none" strike="noStrike" dirty="0">
                          <a:effectLst/>
                          <a:cs typeface="B Nazanin" pitchFamily="2" charset="-78"/>
                        </a:rPr>
                        <a:t>سه فرزند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14.3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12.7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17.0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461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1" u="none" strike="noStrike" dirty="0">
                          <a:effectLst/>
                          <a:cs typeface="B Nazanin" pitchFamily="2" charset="-78"/>
                        </a:rPr>
                        <a:t>چهار فرزند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8.4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4.2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15.4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461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1" u="none" strike="noStrike" dirty="0">
                          <a:effectLst/>
                          <a:cs typeface="B Nazanin" pitchFamily="2" charset="-78"/>
                        </a:rPr>
                        <a:t>پنج فرزند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5.7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1.6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12.8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461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1" u="none" strike="noStrike" dirty="0">
                          <a:effectLst/>
                          <a:cs typeface="B Nazanin" pitchFamily="2" charset="-78"/>
                        </a:rPr>
                        <a:t>شش فرزند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4.2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0.7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10.3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461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1" u="none" strike="noStrike" dirty="0">
                          <a:effectLst/>
                          <a:cs typeface="B Nazanin" pitchFamily="2" charset="-78"/>
                        </a:rPr>
                        <a:t>هفت فرزند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3.0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0.3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7.6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461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1" u="none" strike="noStrike" dirty="0">
                          <a:effectLst/>
                          <a:cs typeface="B Nazanin" pitchFamily="2" charset="-78"/>
                        </a:rPr>
                        <a:t>هشت فرزند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2.2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0.1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5.7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461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1" u="none" strike="noStrike" dirty="0">
                          <a:effectLst/>
                          <a:cs typeface="B Nazanin" pitchFamily="2" charset="-78"/>
                        </a:rPr>
                        <a:t>نه فرزند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1.4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0.1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3.6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461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1" u="none" strike="noStrike" dirty="0">
                          <a:effectLst/>
                          <a:cs typeface="B Nazanin" pitchFamily="2" charset="-78"/>
                        </a:rPr>
                        <a:t>ده فرزند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0.9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0.0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2.4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461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1" u="none" strike="noStrike" dirty="0">
                          <a:effectLst/>
                          <a:cs typeface="B Nazanin" pitchFamily="2" charset="-78"/>
                        </a:rPr>
                        <a:t>بالاي 10 فرزند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0.9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0.1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/>
                          <a:ea typeface="+mn-ea"/>
                          <a:cs typeface="B Nazanin" pitchFamily="2" charset="-78"/>
                        </a:rPr>
                        <a:t>2.2</a:t>
                      </a:r>
                    </a:p>
                  </a:txBody>
                  <a:tcPr marL="4763" marR="4763" marT="4763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Line Callout 1 3"/>
          <p:cNvSpPr/>
          <p:nvPr/>
        </p:nvSpPr>
        <p:spPr>
          <a:xfrm flipH="1">
            <a:off x="5508104" y="3356992"/>
            <a:ext cx="576064" cy="3096344"/>
          </a:xfrm>
          <a:prstGeom prst="borderCallout1">
            <a:avLst>
              <a:gd name="adj1" fmla="val 52219"/>
              <a:gd name="adj2" fmla="val 2249"/>
              <a:gd name="adj3" fmla="val 31842"/>
              <a:gd name="adj4" fmla="val -12034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Line Callout 1 4"/>
          <p:cNvSpPr/>
          <p:nvPr/>
        </p:nvSpPr>
        <p:spPr>
          <a:xfrm flipH="1">
            <a:off x="3707904" y="2348880"/>
            <a:ext cx="576064" cy="1008112"/>
          </a:xfrm>
          <a:prstGeom prst="borderCallout1">
            <a:avLst>
              <a:gd name="adj1" fmla="val 48985"/>
              <a:gd name="adj2" fmla="val -3043"/>
              <a:gd name="adj3" fmla="val 15528"/>
              <a:gd name="adj4" fmla="val -43516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Oval 6"/>
          <p:cNvSpPr/>
          <p:nvPr/>
        </p:nvSpPr>
        <p:spPr>
          <a:xfrm>
            <a:off x="6777960" y="1916832"/>
            <a:ext cx="1296144" cy="115212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a-IR" sz="1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80 درصد</a:t>
            </a:r>
          </a:p>
          <a:p>
            <a:pPr algn="ctr"/>
            <a:r>
              <a:rPr lang="fa-IR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حداکثر 2 فرزند</a:t>
            </a:r>
          </a:p>
        </p:txBody>
      </p:sp>
      <p:sp>
        <p:nvSpPr>
          <p:cNvPr id="8" name="Oval 7"/>
          <p:cNvSpPr/>
          <p:nvPr/>
        </p:nvSpPr>
        <p:spPr>
          <a:xfrm>
            <a:off x="6789008" y="3717032"/>
            <a:ext cx="1296144" cy="115212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a-IR" sz="1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77 درصد</a:t>
            </a:r>
          </a:p>
          <a:p>
            <a:pPr algn="ctr"/>
            <a:r>
              <a:rPr lang="fa-IR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حداقل 3 فرزند</a:t>
            </a:r>
          </a:p>
        </p:txBody>
      </p:sp>
      <p:sp>
        <p:nvSpPr>
          <p:cNvPr id="9" name="Oval 8"/>
          <p:cNvSpPr/>
          <p:nvPr/>
        </p:nvSpPr>
        <p:spPr>
          <a:xfrm>
            <a:off x="3707904" y="2989137"/>
            <a:ext cx="598035" cy="39604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/>
          <p:cNvSpPr/>
          <p:nvPr/>
        </p:nvSpPr>
        <p:spPr>
          <a:xfrm>
            <a:off x="5456877" y="2997433"/>
            <a:ext cx="598035" cy="39604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30459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>
                <a:cs typeface="B Titr" pitchFamily="2" charset="-78"/>
              </a:rPr>
              <a:t>ویژگی های </a:t>
            </a:r>
            <a:r>
              <a:rPr lang="fa-IR" dirty="0" smtClean="0">
                <a:cs typeface="B Titr" pitchFamily="2" charset="-78"/>
              </a:rPr>
              <a:t>سنی و جنسی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44016"/>
          </a:xfrm>
        </p:spPr>
        <p:txBody>
          <a:bodyPr>
            <a:normAutofit fontScale="85000" lnSpcReduction="20000"/>
          </a:bodyPr>
          <a:lstStyle/>
          <a:p>
            <a:pPr algn="r" rtl="1"/>
            <a:r>
              <a:rPr lang="fa-IR" b="1" dirty="0" smtClean="0">
                <a:cs typeface="B Mitra" panose="00000400000000000000" pitchFamily="2" charset="-78"/>
              </a:rPr>
              <a:t>شاخص های جنسی:</a:t>
            </a:r>
          </a:p>
          <a:p>
            <a:pPr lvl="1" algn="r" rtl="1"/>
            <a:r>
              <a:rPr lang="fa-IR" b="1" dirty="0" smtClean="0">
                <a:cs typeface="B Mitra" panose="00000400000000000000" pitchFamily="2" charset="-78"/>
              </a:rPr>
              <a:t>سهم مردان و سهم زنان از کل جمعیت</a:t>
            </a:r>
          </a:p>
          <a:p>
            <a:pPr lvl="1" algn="r" rtl="1"/>
            <a:r>
              <a:rPr lang="fa-IR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نسبت جنسی: </a:t>
            </a:r>
            <a:r>
              <a:rPr lang="fa-IR" b="1" dirty="0" smtClean="0">
                <a:cs typeface="B Mitra" panose="00000400000000000000" pitchFamily="2" charset="-78"/>
              </a:rPr>
              <a:t>تعداد مرد به ازای هر 100 زن </a:t>
            </a:r>
          </a:p>
          <a:p>
            <a:pPr algn="r" rtl="1"/>
            <a:r>
              <a:rPr lang="fa-IR" b="1" dirty="0" smtClean="0">
                <a:cs typeface="B Mitra" panose="00000400000000000000" pitchFamily="2" charset="-78"/>
              </a:rPr>
              <a:t>شاخص های سنی:</a:t>
            </a:r>
          </a:p>
          <a:p>
            <a:pPr lvl="1" algn="r" rtl="1"/>
            <a:r>
              <a:rPr lang="fa-IR" b="1" dirty="0" smtClean="0">
                <a:cs typeface="B Mitra" panose="00000400000000000000" pitchFamily="2" charset="-78"/>
              </a:rPr>
              <a:t>رده های سنی (گروه های 5 ساله) – هرم سنی ابزار نمایش</a:t>
            </a:r>
          </a:p>
          <a:p>
            <a:pPr lvl="1" algn="r" rtl="1"/>
            <a:r>
              <a:rPr lang="fa-IR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سهم گروه های عمده سنی </a:t>
            </a:r>
          </a:p>
          <a:p>
            <a:pPr lvl="2" algn="r" rtl="1"/>
            <a:r>
              <a:rPr lang="fa-IR" b="1" dirty="0" smtClean="0">
                <a:cs typeface="B Mitra" panose="00000400000000000000" pitchFamily="2" charset="-78"/>
              </a:rPr>
              <a:t>کودک و نوجوان (صفر تا 14 ساله)</a:t>
            </a:r>
          </a:p>
          <a:p>
            <a:pPr lvl="2" algn="r" rtl="1"/>
            <a:r>
              <a:rPr lang="fa-IR" b="1" dirty="0" smtClean="0">
                <a:cs typeface="B Mitra" panose="00000400000000000000" pitchFamily="2" charset="-78"/>
              </a:rPr>
              <a:t>جوان (15 تا 29 ساله)</a:t>
            </a:r>
          </a:p>
          <a:p>
            <a:pPr lvl="2" algn="r" rtl="1"/>
            <a:r>
              <a:rPr lang="fa-IR" b="1" dirty="0" smtClean="0">
                <a:cs typeface="B Mitra" panose="00000400000000000000" pitchFamily="2" charset="-78"/>
              </a:rPr>
              <a:t>میانسال (30 تا 64 سال)</a:t>
            </a:r>
          </a:p>
          <a:p>
            <a:pPr lvl="2" algn="r" rtl="1"/>
            <a:r>
              <a:rPr lang="fa-IR" b="1" dirty="0" smtClean="0">
                <a:cs typeface="B Mitra" panose="00000400000000000000" pitchFamily="2" charset="-78"/>
              </a:rPr>
              <a:t>سالمند (65 به بالا)</a:t>
            </a:r>
          </a:p>
          <a:p>
            <a:pPr lvl="1" algn="r" rtl="1"/>
            <a:r>
              <a:rPr lang="fa-IR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جمعیت در سن کار: </a:t>
            </a:r>
            <a:r>
              <a:rPr lang="fa-IR" b="1" dirty="0" smtClean="0">
                <a:cs typeface="B Mitra" panose="00000400000000000000" pitchFamily="2" charset="-78"/>
              </a:rPr>
              <a:t>جمعیت بالای10ساله و بیشتر – (اشتغال و بیکاری)</a:t>
            </a:r>
          </a:p>
          <a:p>
            <a:pPr lvl="1" algn="r" rtl="1"/>
            <a:r>
              <a:rPr lang="fa-IR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جمعیت در سن تحصیل: </a:t>
            </a:r>
            <a:r>
              <a:rPr lang="fa-IR" b="1" dirty="0" smtClean="0">
                <a:cs typeface="B Mitra" panose="00000400000000000000" pitchFamily="2" charset="-78"/>
              </a:rPr>
              <a:t>جمعیت 6 ساله و بیشتر (سواد و تحصیلات)</a:t>
            </a:r>
          </a:p>
          <a:p>
            <a:pPr lvl="1" algn="r" rtl="1"/>
            <a:r>
              <a:rPr lang="fa-IR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میانگین سنی: </a:t>
            </a:r>
            <a:r>
              <a:rPr lang="fa-IR" b="1" dirty="0" smtClean="0">
                <a:cs typeface="B Mitra" panose="00000400000000000000" pitchFamily="2" charset="-78"/>
              </a:rPr>
              <a:t>متوسط سن همه افراد </a:t>
            </a:r>
          </a:p>
          <a:p>
            <a:pPr lvl="1" algn="r" rtl="1"/>
            <a:r>
              <a:rPr lang="fa-IR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میانه سنی: </a:t>
            </a:r>
            <a:r>
              <a:rPr lang="fa-IR" b="1" dirty="0" smtClean="0">
                <a:cs typeface="B Mitra" panose="00000400000000000000" pitchFamily="2" charset="-78"/>
              </a:rPr>
              <a:t>سنی که 50 درصد جامعه کمتر از آن سن هستند و 50 درصد بیشتر از آن</a:t>
            </a:r>
          </a:p>
          <a:p>
            <a:pPr lvl="2" algn="r" rtl="1"/>
            <a:endParaRPr lang="fa-IR" b="1" dirty="0" smtClean="0">
              <a:cs typeface="B Mitra" panose="00000400000000000000" pitchFamily="2" charset="-78"/>
            </a:endParaRPr>
          </a:p>
          <a:p>
            <a:pPr lvl="2" algn="r" rtl="1"/>
            <a:endParaRPr lang="fa-IR" b="1" dirty="0" smtClean="0">
              <a:cs typeface="B Mitra" panose="00000400000000000000" pitchFamily="2" charset="-78"/>
            </a:endParaRPr>
          </a:p>
          <a:p>
            <a:pPr lvl="1" algn="r" rtl="1"/>
            <a:endParaRPr lang="fa-IR" b="1" dirty="0" smtClean="0">
              <a:cs typeface="B Mitra" panose="00000400000000000000" pitchFamily="2" charset="-78"/>
            </a:endParaRPr>
          </a:p>
          <a:p>
            <a:pPr lvl="1" algn="r" rtl="1"/>
            <a:endParaRPr lang="fa-IR" b="1" dirty="0">
              <a:cs typeface="B Mitra" panose="00000400000000000000" pitchFamily="2" charset="-78"/>
            </a:endParaRPr>
          </a:p>
          <a:p>
            <a:pPr lvl="1" algn="r" rtl="1"/>
            <a:endParaRPr lang="fa-IR" b="1" dirty="0">
              <a:cs typeface="B Mitra" panose="00000400000000000000" pitchFamily="2" charset="-78"/>
            </a:endParaRPr>
          </a:p>
          <a:p>
            <a:pPr lvl="1" algn="r" rtl="1"/>
            <a:endParaRPr lang="fa-IR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170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03648" y="332656"/>
            <a:ext cx="597666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solidFill>
                  <a:srgbClr val="FFFF00"/>
                </a:solidFill>
                <a:cs typeface="B Titr" pitchFamily="2" charset="-78"/>
              </a:rPr>
              <a:t>سهم گروههاي عمده سني طي سالهاي 1335 تا 1395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85376" y="1832633"/>
          <a:ext cx="7743008" cy="6934813"/>
        </p:xfrm>
        <a:graphic>
          <a:graphicData uri="http://schemas.openxmlformats.org/drawingml/2006/table">
            <a:tbl>
              <a:tblPr rtl="1"/>
              <a:tblGrid>
                <a:gridCol w="1151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48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15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15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34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3610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latin typeface="Tahoma"/>
                          <a:ea typeface="Times New Roman"/>
                          <a:cs typeface="B Nazanin"/>
                        </a:rPr>
                        <a:t>سال</a:t>
                      </a:r>
                      <a:endParaRPr lang="en-US" sz="2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Nazanin"/>
                        </a:rPr>
                        <a:t>0 تا 14 ساله</a:t>
                      </a:r>
                    </a:p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rgbClr val="C00000"/>
                          </a:solidFill>
                          <a:latin typeface="Tahoma"/>
                          <a:ea typeface="Times New Roman"/>
                          <a:cs typeface="B Nazanin"/>
                        </a:rPr>
                        <a:t>(کودکان و نوجوانان)</a:t>
                      </a:r>
                      <a:endParaRPr lang="en-US" sz="2000" b="1" kern="1200" dirty="0">
                        <a:solidFill>
                          <a:srgbClr val="C00000"/>
                        </a:solidFill>
                        <a:latin typeface="Tahoma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Nazanin"/>
                        </a:rPr>
                        <a:t>15</a:t>
                      </a:r>
                      <a:r>
                        <a:rPr lang="fa-IR" sz="2000" b="1" kern="1200" baseline="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Nazanin"/>
                        </a:rPr>
                        <a:t> تا 29 ساله</a:t>
                      </a:r>
                    </a:p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baseline="0" dirty="0">
                          <a:solidFill>
                            <a:srgbClr val="C00000"/>
                          </a:solidFill>
                          <a:latin typeface="Tahoma"/>
                          <a:ea typeface="Times New Roman"/>
                          <a:cs typeface="B Nazanin"/>
                        </a:rPr>
                        <a:t>(جوانان)</a:t>
                      </a:r>
                      <a:endParaRPr lang="en-US" sz="2000" b="1" kern="1200" dirty="0">
                        <a:solidFill>
                          <a:srgbClr val="C00000"/>
                        </a:solidFill>
                        <a:latin typeface="Tahoma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Nazanin"/>
                        </a:rPr>
                        <a:t>30 تا 64</a:t>
                      </a:r>
                      <a:r>
                        <a:rPr lang="fa-IR" sz="2000" b="1" kern="1200" baseline="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Nazanin"/>
                        </a:rPr>
                        <a:t> ساله</a:t>
                      </a:r>
                    </a:p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baseline="0" dirty="0">
                          <a:solidFill>
                            <a:srgbClr val="C00000"/>
                          </a:solidFill>
                          <a:latin typeface="Tahoma"/>
                          <a:ea typeface="Times New Roman"/>
                          <a:cs typeface="B Nazanin"/>
                        </a:rPr>
                        <a:t>(ميانسالان)</a:t>
                      </a:r>
                      <a:endParaRPr lang="en-US" sz="2000" b="1" kern="1200" dirty="0">
                        <a:solidFill>
                          <a:srgbClr val="C00000"/>
                        </a:solidFill>
                        <a:latin typeface="Tahoma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Nazanin"/>
                        </a:rPr>
                        <a:t>65 ساله</a:t>
                      </a:r>
                      <a:r>
                        <a:rPr lang="fa-IR" sz="2000" b="1" kern="1200" baseline="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Nazanin"/>
                        </a:rPr>
                        <a:t> و بيشتر</a:t>
                      </a:r>
                    </a:p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baseline="0" dirty="0">
                          <a:solidFill>
                            <a:srgbClr val="C00000"/>
                          </a:solidFill>
                          <a:latin typeface="Tahoma"/>
                          <a:ea typeface="Times New Roman"/>
                          <a:cs typeface="B Nazanin"/>
                        </a:rPr>
                        <a:t>(سالمندان)</a:t>
                      </a:r>
                      <a:endParaRPr lang="en-US" sz="2000" b="1" kern="1200" dirty="0">
                        <a:solidFill>
                          <a:srgbClr val="C00000"/>
                        </a:solidFill>
                        <a:latin typeface="Tahoma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573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/>
                        </a:rPr>
                        <a:t>آبان 1335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Titr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42.2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23.4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30.4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2573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/>
                        </a:rPr>
                        <a:t>آبان 1345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Titr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46.1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21.7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28.3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3.9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573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/>
                        </a:rPr>
                        <a:t>آبان 1355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Titr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44.5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25.2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26.7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2573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/>
                        </a:rPr>
                        <a:t>آبان 1365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Titr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45.5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26.4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25.1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C00000"/>
                          </a:solidFill>
                          <a:latin typeface="B Nazanin"/>
                          <a:cs typeface="B Nazanin" pitchFamily="2" charset="-78"/>
                        </a:rPr>
                        <a:t>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2573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/>
                        </a:rPr>
                        <a:t>آبان 1375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Titr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39.5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28.4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27.7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C00000"/>
                          </a:solidFill>
                          <a:latin typeface="B Nazanin"/>
                          <a:cs typeface="B Nazanin" pitchFamily="2" charset="-78"/>
                        </a:rPr>
                        <a:t>4.3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2573"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/>
                        </a:rPr>
                        <a:t>آبان 1385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Titr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25.1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C00000"/>
                          </a:solidFill>
                          <a:latin typeface="B Nazanin"/>
                          <a:cs typeface="B Nazanin" pitchFamily="2" charset="-78"/>
                        </a:rPr>
                        <a:t>35.4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34.3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C00000"/>
                          </a:solidFill>
                          <a:latin typeface="B Nazanin"/>
                          <a:cs typeface="B Nazanin" pitchFamily="2" charset="-78"/>
                        </a:rPr>
                        <a:t>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257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/>
                        </a:rPr>
                        <a:t>آبان 1390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Titr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23.4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C00000"/>
                          </a:solidFill>
                          <a:latin typeface="B Nazanin"/>
                          <a:cs typeface="B Nazanin" pitchFamily="2" charset="-78"/>
                        </a:rPr>
                        <a:t>31.5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39.3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C00000"/>
                          </a:solidFill>
                          <a:latin typeface="B Nazanin"/>
                          <a:cs typeface="B Nazanin" pitchFamily="2" charset="-78"/>
                        </a:rPr>
                        <a:t>5.7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257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/>
                        </a:rPr>
                        <a:t>آبان 1395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Titr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24.0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C00000"/>
                          </a:solidFill>
                          <a:latin typeface="B Nazanin"/>
                          <a:cs typeface="B Nazanin" pitchFamily="2" charset="-78"/>
                        </a:rPr>
                        <a:t>25.1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44.8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400" b="1" i="0" u="none" strike="noStrike" dirty="0">
                          <a:solidFill>
                            <a:srgbClr val="C00000"/>
                          </a:solidFill>
                          <a:latin typeface="B Nazanin"/>
                          <a:cs typeface="B Nazanin" pitchFamily="2" charset="-78"/>
                        </a:rPr>
                        <a:t>6.1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11760" y="6372036"/>
            <a:ext cx="561662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>
                <a:cs typeface="B Nazanin" pitchFamily="2" charset="-78"/>
              </a:rPr>
              <a:t>منبع: سرشماري عمومي نفوس و مسکن 1335 تا 1395</a:t>
            </a:r>
          </a:p>
        </p:txBody>
      </p:sp>
      <p:sp>
        <p:nvSpPr>
          <p:cNvPr id="7" name="Oval 6"/>
          <p:cNvSpPr/>
          <p:nvPr/>
        </p:nvSpPr>
        <p:spPr>
          <a:xfrm>
            <a:off x="3779912" y="4941168"/>
            <a:ext cx="864096" cy="43204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3779912" y="5373216"/>
            <a:ext cx="864096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4833744" y="4982696"/>
            <a:ext cx="6704" cy="115804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Down Arrow 10"/>
          <p:cNvSpPr/>
          <p:nvPr/>
        </p:nvSpPr>
        <p:spPr>
          <a:xfrm>
            <a:off x="539552" y="4077072"/>
            <a:ext cx="1152128" cy="2376264"/>
          </a:xfrm>
          <a:prstGeom prst="downArrow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/>
          <p:cNvSpPr/>
          <p:nvPr/>
        </p:nvSpPr>
        <p:spPr>
          <a:xfrm>
            <a:off x="3797377" y="5848042"/>
            <a:ext cx="864096" cy="43204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452530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239000" cy="660688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cs typeface="B Titr" pitchFamily="2" charset="-78"/>
              </a:rPr>
              <a:t>تغییرات ساختار سنی جمعیت ایران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79512" y="1052737"/>
          <a:ext cx="7848872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23728" y="6453336"/>
            <a:ext cx="561662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>
                <a:cs typeface="B Nazanin" pitchFamily="2" charset="-78"/>
              </a:rPr>
              <a:t>منبع: سرشماري عمومي نفوس و مسکن 1335 تا 1395</a:t>
            </a:r>
          </a:p>
        </p:txBody>
      </p:sp>
    </p:spTree>
    <p:extLst>
      <p:ext uri="{BB962C8B-B14F-4D97-AF65-F5344CB8AC3E}">
        <p14:creationId xmlns:p14="http://schemas.microsoft.com/office/powerpoint/2010/main" val="1607483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/>
        </p:nvGraphicFramePr>
        <p:xfrm>
          <a:off x="0" y="1052736"/>
          <a:ext cx="4716016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4211638" y="765175"/>
            <a:ext cx="908050" cy="344488"/>
          </a:xfrm>
          <a:prstGeom prst="rect">
            <a:avLst/>
          </a:prstGeom>
          <a:solidFill>
            <a:srgbClr val="FFFFFF"/>
          </a:solidFill>
          <a:ln w="9525">
            <a:solidFill>
              <a:srgbClr val="BCBCBC"/>
            </a:solidFill>
            <a:miter lim="800000"/>
            <a:headEnd/>
            <a:tailEnd/>
          </a:ln>
        </p:spPr>
        <p:txBody>
          <a:bodyPr lIns="27432" tIns="68580" rIns="27432" bIns="0"/>
          <a:lstStyle/>
          <a:p>
            <a:pPr algn="ctr"/>
            <a:r>
              <a:rPr lang="fa-IR">
                <a:solidFill>
                  <a:srgbClr val="000000"/>
                </a:solidFill>
                <a:latin typeface="Calibri" pitchFamily="34" charset="0"/>
                <a:cs typeface="B Titr" pitchFamily="2" charset="-78"/>
              </a:rPr>
              <a:t>1365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5076056" y="1052736"/>
          <a:ext cx="4824536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317" name="Line 7"/>
          <p:cNvSpPr>
            <a:spLocks noChangeShapeType="1"/>
          </p:cNvSpPr>
          <p:nvPr/>
        </p:nvSpPr>
        <p:spPr bwMode="auto">
          <a:xfrm>
            <a:off x="0" y="4941888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13318" name="Line 8"/>
          <p:cNvSpPr>
            <a:spLocks noChangeShapeType="1"/>
          </p:cNvSpPr>
          <p:nvPr/>
        </p:nvSpPr>
        <p:spPr bwMode="auto">
          <a:xfrm>
            <a:off x="-36513" y="4149725"/>
            <a:ext cx="9144001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13319" name="Line 9"/>
          <p:cNvSpPr>
            <a:spLocks noChangeShapeType="1"/>
          </p:cNvSpPr>
          <p:nvPr/>
        </p:nvSpPr>
        <p:spPr bwMode="auto">
          <a:xfrm>
            <a:off x="0" y="2162175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13320" name="Oval 11"/>
          <p:cNvSpPr>
            <a:spLocks noChangeArrowheads="1"/>
          </p:cNvSpPr>
          <p:nvPr/>
        </p:nvSpPr>
        <p:spPr bwMode="auto">
          <a:xfrm>
            <a:off x="8712200" y="4365625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2</a:t>
            </a:r>
            <a:endParaRPr lang="en-US">
              <a:latin typeface="Calibri" pitchFamily="34" charset="0"/>
            </a:endParaRPr>
          </a:p>
        </p:txBody>
      </p:sp>
      <p:sp>
        <p:nvSpPr>
          <p:cNvPr id="13321" name="Oval 12"/>
          <p:cNvSpPr>
            <a:spLocks noChangeArrowheads="1"/>
          </p:cNvSpPr>
          <p:nvPr/>
        </p:nvSpPr>
        <p:spPr bwMode="auto">
          <a:xfrm>
            <a:off x="8712200" y="2997200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3</a:t>
            </a:r>
            <a:endParaRPr lang="en-US">
              <a:latin typeface="Calibri" pitchFamily="34" charset="0"/>
            </a:endParaRPr>
          </a:p>
        </p:txBody>
      </p:sp>
      <p:sp>
        <p:nvSpPr>
          <p:cNvPr id="13322" name="Oval 13"/>
          <p:cNvSpPr>
            <a:spLocks noChangeArrowheads="1"/>
          </p:cNvSpPr>
          <p:nvPr/>
        </p:nvSpPr>
        <p:spPr bwMode="auto">
          <a:xfrm>
            <a:off x="8712200" y="1485900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4</a:t>
            </a:r>
            <a:endParaRPr lang="en-US">
              <a:latin typeface="Calibri" pitchFamily="34" charset="0"/>
            </a:endParaRPr>
          </a:p>
        </p:txBody>
      </p:sp>
      <p:sp>
        <p:nvSpPr>
          <p:cNvPr id="13323" name="Text Box 14"/>
          <p:cNvSpPr txBox="1">
            <a:spLocks noChangeArrowheads="1"/>
          </p:cNvSpPr>
          <p:nvPr/>
        </p:nvSpPr>
        <p:spPr bwMode="auto">
          <a:xfrm>
            <a:off x="-107950" y="4508500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a-IR" sz="2400" b="1">
                <a:latin typeface="Calibri" pitchFamily="34" charset="0"/>
                <a:cs typeface="B Zar" pitchFamily="2" charset="-78"/>
              </a:rPr>
              <a:t>15 سالگي</a:t>
            </a:r>
            <a:endParaRPr lang="en-US" sz="2400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13324" name="Text Box 15"/>
          <p:cNvSpPr txBox="1">
            <a:spLocks noChangeArrowheads="1"/>
          </p:cNvSpPr>
          <p:nvPr/>
        </p:nvSpPr>
        <p:spPr bwMode="auto">
          <a:xfrm>
            <a:off x="-107950" y="3716338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a-IR" sz="2400" b="1">
                <a:latin typeface="Calibri" pitchFamily="34" charset="0"/>
                <a:cs typeface="B Zar" pitchFamily="2" charset="-78"/>
              </a:rPr>
              <a:t>30 سالگي</a:t>
            </a:r>
            <a:endParaRPr lang="en-US" sz="2400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13325" name="Text Box 16"/>
          <p:cNvSpPr txBox="1">
            <a:spLocks noChangeArrowheads="1"/>
          </p:cNvSpPr>
          <p:nvPr/>
        </p:nvSpPr>
        <p:spPr bwMode="auto">
          <a:xfrm>
            <a:off x="-107950" y="1728788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a-IR" sz="2400" b="1">
                <a:latin typeface="Calibri" pitchFamily="34" charset="0"/>
                <a:cs typeface="B Zar" pitchFamily="2" charset="-78"/>
              </a:rPr>
              <a:t>65 سالگي</a:t>
            </a:r>
            <a:endParaRPr lang="en-US" sz="2400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13326" name="Text Box 19"/>
          <p:cNvSpPr txBox="1">
            <a:spLocks noChangeArrowheads="1"/>
          </p:cNvSpPr>
          <p:nvPr/>
        </p:nvSpPr>
        <p:spPr bwMode="auto">
          <a:xfrm>
            <a:off x="7092950" y="1341438"/>
            <a:ext cx="576263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a-IR" b="1">
                <a:solidFill>
                  <a:srgbClr val="009900"/>
                </a:solidFill>
                <a:latin typeface="Calibri" pitchFamily="34" charset="0"/>
                <a:cs typeface="B Titr" pitchFamily="2" charset="-78"/>
              </a:rPr>
              <a:t>مرد</a:t>
            </a:r>
            <a:endParaRPr lang="en-US" b="1">
              <a:solidFill>
                <a:srgbClr val="009900"/>
              </a:solidFill>
              <a:latin typeface="Calibri" pitchFamily="34" charset="0"/>
              <a:cs typeface="B Titr" pitchFamily="2" charset="-78"/>
            </a:endParaRPr>
          </a:p>
        </p:txBody>
      </p:sp>
      <p:sp>
        <p:nvSpPr>
          <p:cNvPr id="13327" name="Text Box 20"/>
          <p:cNvSpPr txBox="1">
            <a:spLocks noChangeArrowheads="1"/>
          </p:cNvSpPr>
          <p:nvPr/>
        </p:nvSpPr>
        <p:spPr bwMode="auto">
          <a:xfrm>
            <a:off x="1187450" y="1341438"/>
            <a:ext cx="576263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a-IR" b="1">
                <a:solidFill>
                  <a:srgbClr val="009900"/>
                </a:solidFill>
                <a:latin typeface="Calibri" pitchFamily="34" charset="0"/>
                <a:cs typeface="B Titr" pitchFamily="2" charset="-78"/>
              </a:rPr>
              <a:t>زن</a:t>
            </a:r>
            <a:endParaRPr lang="en-US" b="1">
              <a:solidFill>
                <a:srgbClr val="009900"/>
              </a:solidFill>
              <a:latin typeface="Calibri" pitchFamily="34" charset="0"/>
              <a:cs typeface="B Titr" pitchFamily="2" charset="-78"/>
            </a:endParaRPr>
          </a:p>
        </p:txBody>
      </p:sp>
      <p:sp>
        <p:nvSpPr>
          <p:cNvPr id="16" name="AutoShape 23"/>
          <p:cNvSpPr>
            <a:spLocks noChangeArrowheads="1"/>
          </p:cNvSpPr>
          <p:nvPr/>
        </p:nvSpPr>
        <p:spPr bwMode="auto">
          <a:xfrm>
            <a:off x="0" y="5013325"/>
            <a:ext cx="9144000" cy="792163"/>
          </a:xfrm>
          <a:prstGeom prst="roundRect">
            <a:avLst>
              <a:gd name="adj" fmla="val 16667"/>
            </a:avLst>
          </a:prstGeom>
          <a:solidFill>
            <a:srgbClr val="00FF00">
              <a:alpha val="2509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>
              <a:latin typeface="Calibri" pitchFamily="34" charset="0"/>
            </a:endParaRPr>
          </a:p>
        </p:txBody>
      </p:sp>
      <p:sp>
        <p:nvSpPr>
          <p:cNvPr id="13329" name="Oval 10"/>
          <p:cNvSpPr>
            <a:spLocks noChangeArrowheads="1"/>
          </p:cNvSpPr>
          <p:nvPr/>
        </p:nvSpPr>
        <p:spPr bwMode="auto">
          <a:xfrm>
            <a:off x="8712200" y="5302250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1</a:t>
            </a:r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0580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2"/>
          <p:cNvGraphicFramePr>
            <a:graphicFrameLocks noChangeAspect="1"/>
          </p:cNvGraphicFramePr>
          <p:nvPr/>
        </p:nvGraphicFramePr>
        <p:xfrm>
          <a:off x="4643438" y="1052513"/>
          <a:ext cx="4751387" cy="496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" name="Chart" r:id="rId3" imgW="3200400" imgH="3295802" progId="Excel.Sheet.8">
                  <p:embed/>
                </p:oleObj>
              </mc:Choice>
              <mc:Fallback>
                <p:oleObj name="Chart" r:id="rId3" imgW="3200400" imgH="3295802" progId="Excel.Sheet.8">
                  <p:embed/>
                  <p:pic>
                    <p:nvPicPr>
                      <p:cNvPr id="1026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1052513"/>
                        <a:ext cx="4751387" cy="4968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21"/>
          <p:cNvGraphicFramePr>
            <a:graphicFrameLocks noChangeAspect="1"/>
          </p:cNvGraphicFramePr>
          <p:nvPr/>
        </p:nvGraphicFramePr>
        <p:xfrm>
          <a:off x="-252413" y="1052513"/>
          <a:ext cx="4610101" cy="496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" name="Chart" r:id="rId5" imgW="3200400" imgH="3295802" progId="Excel.Sheet.8">
                  <p:embed/>
                </p:oleObj>
              </mc:Choice>
              <mc:Fallback>
                <p:oleObj name="Chart" r:id="rId5" imgW="3200400" imgH="3295802" progId="Excel.Sheet.8">
                  <p:embed/>
                  <p:pic>
                    <p:nvPicPr>
                      <p:cNvPr id="1027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52413" y="1052513"/>
                        <a:ext cx="4610101" cy="4968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7"/>
          <p:cNvSpPr>
            <a:spLocks noChangeShapeType="1"/>
          </p:cNvSpPr>
          <p:nvPr/>
        </p:nvSpPr>
        <p:spPr bwMode="auto">
          <a:xfrm>
            <a:off x="0" y="4941888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1029" name="Line 8"/>
          <p:cNvSpPr>
            <a:spLocks noChangeShapeType="1"/>
          </p:cNvSpPr>
          <p:nvPr/>
        </p:nvSpPr>
        <p:spPr bwMode="auto">
          <a:xfrm>
            <a:off x="-36513" y="4149725"/>
            <a:ext cx="9144001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1030" name="Line 9"/>
          <p:cNvSpPr>
            <a:spLocks noChangeShapeType="1"/>
          </p:cNvSpPr>
          <p:nvPr/>
        </p:nvSpPr>
        <p:spPr bwMode="auto">
          <a:xfrm>
            <a:off x="0" y="2162175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1031" name="Oval 10"/>
          <p:cNvSpPr>
            <a:spLocks noChangeArrowheads="1"/>
          </p:cNvSpPr>
          <p:nvPr/>
        </p:nvSpPr>
        <p:spPr bwMode="auto">
          <a:xfrm>
            <a:off x="8712200" y="5302250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1</a:t>
            </a:r>
            <a:endParaRPr lang="en-US">
              <a:latin typeface="Calibri" pitchFamily="34" charset="0"/>
            </a:endParaRPr>
          </a:p>
        </p:txBody>
      </p:sp>
      <p:sp>
        <p:nvSpPr>
          <p:cNvPr id="1032" name="Oval 11"/>
          <p:cNvSpPr>
            <a:spLocks noChangeArrowheads="1"/>
          </p:cNvSpPr>
          <p:nvPr/>
        </p:nvSpPr>
        <p:spPr bwMode="auto">
          <a:xfrm>
            <a:off x="8712200" y="4365625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2</a:t>
            </a:r>
            <a:endParaRPr lang="en-US">
              <a:latin typeface="Calibri" pitchFamily="34" charset="0"/>
            </a:endParaRPr>
          </a:p>
        </p:txBody>
      </p:sp>
      <p:sp>
        <p:nvSpPr>
          <p:cNvPr id="1033" name="Oval 12"/>
          <p:cNvSpPr>
            <a:spLocks noChangeArrowheads="1"/>
          </p:cNvSpPr>
          <p:nvPr/>
        </p:nvSpPr>
        <p:spPr bwMode="auto">
          <a:xfrm>
            <a:off x="8712200" y="2997200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3</a:t>
            </a:r>
            <a:endParaRPr lang="en-US">
              <a:latin typeface="Calibri" pitchFamily="34" charset="0"/>
            </a:endParaRPr>
          </a:p>
        </p:txBody>
      </p:sp>
      <p:sp>
        <p:nvSpPr>
          <p:cNvPr id="1034" name="Oval 13"/>
          <p:cNvSpPr>
            <a:spLocks noChangeArrowheads="1"/>
          </p:cNvSpPr>
          <p:nvPr/>
        </p:nvSpPr>
        <p:spPr bwMode="auto">
          <a:xfrm>
            <a:off x="8712200" y="1485900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4</a:t>
            </a:r>
            <a:endParaRPr lang="en-US">
              <a:latin typeface="Calibri" pitchFamily="34" charset="0"/>
            </a:endParaRPr>
          </a:p>
        </p:txBody>
      </p:sp>
      <p:sp>
        <p:nvSpPr>
          <p:cNvPr id="1035" name="Text Box 14"/>
          <p:cNvSpPr txBox="1">
            <a:spLocks noChangeArrowheads="1"/>
          </p:cNvSpPr>
          <p:nvPr/>
        </p:nvSpPr>
        <p:spPr bwMode="auto">
          <a:xfrm>
            <a:off x="-107950" y="4508500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a-IR" sz="2400" b="1">
                <a:latin typeface="Calibri" pitchFamily="34" charset="0"/>
                <a:cs typeface="B Zar" pitchFamily="2" charset="-78"/>
              </a:rPr>
              <a:t>15 سالگي</a:t>
            </a:r>
            <a:endParaRPr lang="en-US" sz="2400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1036" name="Text Box 15"/>
          <p:cNvSpPr txBox="1">
            <a:spLocks noChangeArrowheads="1"/>
          </p:cNvSpPr>
          <p:nvPr/>
        </p:nvSpPr>
        <p:spPr bwMode="auto">
          <a:xfrm>
            <a:off x="-107950" y="3716338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a-IR" sz="2400" b="1">
                <a:latin typeface="Calibri" pitchFamily="34" charset="0"/>
                <a:cs typeface="B Zar" pitchFamily="2" charset="-78"/>
              </a:rPr>
              <a:t>30 سالگي</a:t>
            </a:r>
            <a:endParaRPr lang="en-US" sz="2400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1037" name="Text Box 16"/>
          <p:cNvSpPr txBox="1">
            <a:spLocks noChangeArrowheads="1"/>
          </p:cNvSpPr>
          <p:nvPr/>
        </p:nvSpPr>
        <p:spPr bwMode="auto">
          <a:xfrm>
            <a:off x="-107950" y="1728788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a-IR" sz="2400" b="1">
                <a:latin typeface="Calibri" pitchFamily="34" charset="0"/>
                <a:cs typeface="B Zar" pitchFamily="2" charset="-78"/>
              </a:rPr>
              <a:t>65 سالگي</a:t>
            </a:r>
            <a:endParaRPr lang="en-US" sz="2400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1038" name="TextBox 5"/>
          <p:cNvSpPr txBox="1">
            <a:spLocks noChangeArrowheads="1"/>
          </p:cNvSpPr>
          <p:nvPr/>
        </p:nvSpPr>
        <p:spPr bwMode="auto">
          <a:xfrm>
            <a:off x="4140200" y="620713"/>
            <a:ext cx="792163" cy="2476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a-IR">
                <a:latin typeface="Calibri" pitchFamily="34" charset="0"/>
                <a:cs typeface="B Titr" pitchFamily="2" charset="-78"/>
              </a:rPr>
              <a:t>1375</a:t>
            </a:r>
            <a:endParaRPr lang="en-US">
              <a:latin typeface="Calibri" pitchFamily="34" charset="0"/>
              <a:cs typeface="B Titr" pitchFamily="2" charset="-78"/>
            </a:endParaRPr>
          </a:p>
          <a:p>
            <a:pPr algn="ctr"/>
            <a:endParaRPr lang="en-US">
              <a:latin typeface="Calibri" pitchFamily="34" charset="0"/>
              <a:cs typeface="B Titr" pitchFamily="2" charset="-78"/>
            </a:endParaRPr>
          </a:p>
          <a:p>
            <a:pPr algn="ctr"/>
            <a:r>
              <a:rPr lang="fa-IR" b="1" baseline="30000">
                <a:latin typeface="Calibri" pitchFamily="34" charset="0"/>
                <a:cs typeface="B Zar" pitchFamily="2" charset="-78"/>
              </a:rPr>
              <a:t>+</a:t>
            </a:r>
            <a:r>
              <a:rPr lang="fa-IR" b="1">
                <a:latin typeface="Calibri" pitchFamily="34" charset="0"/>
                <a:cs typeface="B Zar" pitchFamily="2" charset="-78"/>
              </a:rPr>
              <a:t>80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70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60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50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40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30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20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10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0</a:t>
            </a:r>
            <a:endParaRPr lang="en-US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1039" name="Text Box 19"/>
          <p:cNvSpPr txBox="1">
            <a:spLocks noChangeArrowheads="1"/>
          </p:cNvSpPr>
          <p:nvPr/>
        </p:nvSpPr>
        <p:spPr bwMode="auto">
          <a:xfrm>
            <a:off x="7092950" y="1341438"/>
            <a:ext cx="576263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a-IR" b="1">
                <a:solidFill>
                  <a:srgbClr val="009900"/>
                </a:solidFill>
                <a:latin typeface="Calibri" pitchFamily="34" charset="0"/>
                <a:cs typeface="B Titr" pitchFamily="2" charset="-78"/>
              </a:rPr>
              <a:t>مرد</a:t>
            </a:r>
            <a:endParaRPr lang="en-US" b="1">
              <a:solidFill>
                <a:srgbClr val="009900"/>
              </a:solidFill>
              <a:latin typeface="Calibri" pitchFamily="34" charset="0"/>
              <a:cs typeface="B Titr" pitchFamily="2" charset="-78"/>
            </a:endParaRPr>
          </a:p>
        </p:txBody>
      </p:sp>
      <p:sp>
        <p:nvSpPr>
          <p:cNvPr id="1040" name="Text Box 20"/>
          <p:cNvSpPr txBox="1">
            <a:spLocks noChangeArrowheads="1"/>
          </p:cNvSpPr>
          <p:nvPr/>
        </p:nvSpPr>
        <p:spPr bwMode="auto">
          <a:xfrm>
            <a:off x="1187450" y="1341438"/>
            <a:ext cx="576263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a-IR" b="1">
                <a:solidFill>
                  <a:srgbClr val="009900"/>
                </a:solidFill>
                <a:latin typeface="Calibri" pitchFamily="34" charset="0"/>
                <a:cs typeface="B Titr" pitchFamily="2" charset="-78"/>
              </a:rPr>
              <a:t>زن</a:t>
            </a:r>
            <a:endParaRPr lang="en-US" b="1">
              <a:solidFill>
                <a:srgbClr val="009900"/>
              </a:solidFill>
              <a:latin typeface="Calibri" pitchFamily="34" charset="0"/>
              <a:cs typeface="B Titr" pitchFamily="2" charset="-78"/>
            </a:endParaRPr>
          </a:p>
        </p:txBody>
      </p:sp>
      <p:sp>
        <p:nvSpPr>
          <p:cNvPr id="2071" name="AutoShape 23"/>
          <p:cNvSpPr>
            <a:spLocks noChangeArrowheads="1"/>
          </p:cNvSpPr>
          <p:nvPr/>
        </p:nvSpPr>
        <p:spPr bwMode="auto">
          <a:xfrm>
            <a:off x="0" y="5013325"/>
            <a:ext cx="9144000" cy="792163"/>
          </a:xfrm>
          <a:prstGeom prst="roundRect">
            <a:avLst>
              <a:gd name="adj" fmla="val 16667"/>
            </a:avLst>
          </a:prstGeom>
          <a:solidFill>
            <a:srgbClr val="00FF00">
              <a:alpha val="2509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7487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18"/>
          <p:cNvGraphicFramePr>
            <a:graphicFrameLocks noChangeAspect="1"/>
          </p:cNvGraphicFramePr>
          <p:nvPr/>
        </p:nvGraphicFramePr>
        <p:xfrm>
          <a:off x="4643438" y="1052513"/>
          <a:ext cx="4826000" cy="496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2" name="Chart" r:id="rId3" imgW="3200400" imgH="3295802" progId="Excel.Sheet.8">
                  <p:embed/>
                </p:oleObj>
              </mc:Choice>
              <mc:Fallback>
                <p:oleObj name="Chart" r:id="rId3" imgW="3200400" imgH="3295802" progId="Excel.Sheet.8">
                  <p:embed/>
                  <p:pic>
                    <p:nvPicPr>
                      <p:cNvPr id="205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1052513"/>
                        <a:ext cx="4826000" cy="4968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17"/>
          <p:cNvGraphicFramePr>
            <a:graphicFrameLocks noChangeAspect="1"/>
          </p:cNvGraphicFramePr>
          <p:nvPr/>
        </p:nvGraphicFramePr>
        <p:xfrm>
          <a:off x="-468313" y="1052513"/>
          <a:ext cx="4824413" cy="496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3" name="Chart" r:id="rId5" imgW="3200400" imgH="3295802" progId="Excel.Sheet.8">
                  <p:embed/>
                </p:oleObj>
              </mc:Choice>
              <mc:Fallback>
                <p:oleObj name="Chart" r:id="rId5" imgW="3200400" imgH="3295802" progId="Excel.Sheet.8">
                  <p:embed/>
                  <p:pic>
                    <p:nvPicPr>
                      <p:cNvPr id="2051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68313" y="1052513"/>
                        <a:ext cx="4824413" cy="4968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0" y="4941888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-36513" y="4149725"/>
            <a:ext cx="9144001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0" y="2162175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2055" name="Oval 7"/>
          <p:cNvSpPr>
            <a:spLocks noChangeArrowheads="1"/>
          </p:cNvSpPr>
          <p:nvPr/>
        </p:nvSpPr>
        <p:spPr bwMode="auto">
          <a:xfrm>
            <a:off x="8712200" y="5302250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1</a:t>
            </a:r>
            <a:endParaRPr lang="en-US">
              <a:latin typeface="Calibri" pitchFamily="34" charset="0"/>
            </a:endParaRPr>
          </a:p>
        </p:txBody>
      </p:sp>
      <p:sp>
        <p:nvSpPr>
          <p:cNvPr id="2056" name="Oval 8"/>
          <p:cNvSpPr>
            <a:spLocks noChangeArrowheads="1"/>
          </p:cNvSpPr>
          <p:nvPr/>
        </p:nvSpPr>
        <p:spPr bwMode="auto">
          <a:xfrm>
            <a:off x="8712200" y="4365625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2</a:t>
            </a:r>
            <a:endParaRPr lang="en-US">
              <a:latin typeface="Calibri" pitchFamily="34" charset="0"/>
            </a:endParaRPr>
          </a:p>
        </p:txBody>
      </p:sp>
      <p:sp>
        <p:nvSpPr>
          <p:cNvPr id="2057" name="Oval 9"/>
          <p:cNvSpPr>
            <a:spLocks noChangeArrowheads="1"/>
          </p:cNvSpPr>
          <p:nvPr/>
        </p:nvSpPr>
        <p:spPr bwMode="auto">
          <a:xfrm>
            <a:off x="8712200" y="2997200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3</a:t>
            </a:r>
            <a:endParaRPr lang="en-US">
              <a:latin typeface="Calibri" pitchFamily="34" charset="0"/>
            </a:endParaRPr>
          </a:p>
        </p:txBody>
      </p:sp>
      <p:sp>
        <p:nvSpPr>
          <p:cNvPr id="2058" name="Oval 10"/>
          <p:cNvSpPr>
            <a:spLocks noChangeArrowheads="1"/>
          </p:cNvSpPr>
          <p:nvPr/>
        </p:nvSpPr>
        <p:spPr bwMode="auto">
          <a:xfrm>
            <a:off x="8712200" y="1485900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4</a:t>
            </a:r>
            <a:endParaRPr lang="en-US">
              <a:latin typeface="Calibri" pitchFamily="34" charset="0"/>
            </a:endParaRPr>
          </a:p>
        </p:txBody>
      </p:sp>
      <p:sp>
        <p:nvSpPr>
          <p:cNvPr id="2059" name="TextBox 5"/>
          <p:cNvSpPr txBox="1">
            <a:spLocks noChangeArrowheads="1"/>
          </p:cNvSpPr>
          <p:nvPr/>
        </p:nvSpPr>
        <p:spPr bwMode="auto">
          <a:xfrm>
            <a:off x="4140200" y="620713"/>
            <a:ext cx="792163" cy="2476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a-IR">
                <a:latin typeface="Calibri" pitchFamily="34" charset="0"/>
                <a:cs typeface="B Titr" pitchFamily="2" charset="-78"/>
              </a:rPr>
              <a:t>1385</a:t>
            </a:r>
            <a:endParaRPr lang="en-US">
              <a:latin typeface="Calibri" pitchFamily="34" charset="0"/>
              <a:cs typeface="B Titr" pitchFamily="2" charset="-78"/>
            </a:endParaRPr>
          </a:p>
          <a:p>
            <a:pPr algn="ctr"/>
            <a:endParaRPr lang="en-US">
              <a:latin typeface="Calibri" pitchFamily="34" charset="0"/>
              <a:cs typeface="B Titr" pitchFamily="2" charset="-78"/>
            </a:endParaRPr>
          </a:p>
          <a:p>
            <a:pPr algn="ctr"/>
            <a:r>
              <a:rPr lang="fa-IR" b="1" baseline="30000">
                <a:latin typeface="Calibri" pitchFamily="34" charset="0"/>
                <a:cs typeface="B Zar" pitchFamily="2" charset="-78"/>
              </a:rPr>
              <a:t>+</a:t>
            </a:r>
            <a:r>
              <a:rPr lang="fa-IR" b="1">
                <a:latin typeface="Calibri" pitchFamily="34" charset="0"/>
                <a:cs typeface="B Zar" pitchFamily="2" charset="-78"/>
              </a:rPr>
              <a:t>80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70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60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50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40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30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20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10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0</a:t>
            </a:r>
            <a:endParaRPr lang="en-US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2060" name="Text Box 15"/>
          <p:cNvSpPr txBox="1">
            <a:spLocks noChangeArrowheads="1"/>
          </p:cNvSpPr>
          <p:nvPr/>
        </p:nvSpPr>
        <p:spPr bwMode="auto">
          <a:xfrm>
            <a:off x="7092950" y="1341438"/>
            <a:ext cx="576263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a-IR" b="1">
                <a:solidFill>
                  <a:srgbClr val="009900"/>
                </a:solidFill>
                <a:latin typeface="Calibri" pitchFamily="34" charset="0"/>
                <a:cs typeface="B Titr" pitchFamily="2" charset="-78"/>
              </a:rPr>
              <a:t>مرد</a:t>
            </a:r>
            <a:endParaRPr lang="en-US" b="1">
              <a:solidFill>
                <a:srgbClr val="009900"/>
              </a:solidFill>
              <a:latin typeface="Calibri" pitchFamily="34" charset="0"/>
              <a:cs typeface="B Titr" pitchFamily="2" charset="-78"/>
            </a:endParaRPr>
          </a:p>
        </p:txBody>
      </p:sp>
      <p:sp>
        <p:nvSpPr>
          <p:cNvPr id="2061" name="Text Box 16"/>
          <p:cNvSpPr txBox="1">
            <a:spLocks noChangeArrowheads="1"/>
          </p:cNvSpPr>
          <p:nvPr/>
        </p:nvSpPr>
        <p:spPr bwMode="auto">
          <a:xfrm>
            <a:off x="1187450" y="1341438"/>
            <a:ext cx="576263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a-IR" b="1">
                <a:solidFill>
                  <a:srgbClr val="009900"/>
                </a:solidFill>
                <a:latin typeface="Calibri" pitchFamily="34" charset="0"/>
                <a:cs typeface="B Titr" pitchFamily="2" charset="-78"/>
              </a:rPr>
              <a:t>زن</a:t>
            </a:r>
            <a:endParaRPr lang="en-US" b="1">
              <a:solidFill>
                <a:srgbClr val="009900"/>
              </a:solidFill>
              <a:latin typeface="Calibri" pitchFamily="34" charset="0"/>
              <a:cs typeface="B Titr" pitchFamily="2" charset="-78"/>
            </a:endParaRPr>
          </a:p>
        </p:txBody>
      </p:sp>
      <p:sp>
        <p:nvSpPr>
          <p:cNvPr id="2062" name="Text Box 24"/>
          <p:cNvSpPr txBox="1">
            <a:spLocks noChangeArrowheads="1"/>
          </p:cNvSpPr>
          <p:nvPr/>
        </p:nvSpPr>
        <p:spPr bwMode="auto">
          <a:xfrm>
            <a:off x="-107950" y="4508500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a-IR" sz="2400" b="1">
                <a:latin typeface="Calibri" pitchFamily="34" charset="0"/>
                <a:cs typeface="B Zar" pitchFamily="2" charset="-78"/>
              </a:rPr>
              <a:t>15 سالگي</a:t>
            </a:r>
            <a:endParaRPr lang="en-US" sz="2400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2063" name="Text Box 25"/>
          <p:cNvSpPr txBox="1">
            <a:spLocks noChangeArrowheads="1"/>
          </p:cNvSpPr>
          <p:nvPr/>
        </p:nvSpPr>
        <p:spPr bwMode="auto">
          <a:xfrm>
            <a:off x="-107950" y="3716338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a-IR" sz="2400" b="1">
                <a:latin typeface="Calibri" pitchFamily="34" charset="0"/>
                <a:cs typeface="B Zar" pitchFamily="2" charset="-78"/>
              </a:rPr>
              <a:t>30 سالگي</a:t>
            </a:r>
            <a:endParaRPr lang="en-US" sz="2400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2064" name="Text Box 26"/>
          <p:cNvSpPr txBox="1">
            <a:spLocks noChangeArrowheads="1"/>
          </p:cNvSpPr>
          <p:nvPr/>
        </p:nvSpPr>
        <p:spPr bwMode="auto">
          <a:xfrm>
            <a:off x="-107950" y="1728788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a-IR" sz="2400" b="1">
                <a:latin typeface="Calibri" pitchFamily="34" charset="0"/>
                <a:cs typeface="B Zar" pitchFamily="2" charset="-78"/>
              </a:rPr>
              <a:t>65 سالگي</a:t>
            </a:r>
            <a:endParaRPr lang="en-US" sz="2400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5147" name="AutoShape 27"/>
          <p:cNvSpPr>
            <a:spLocks noChangeArrowheads="1"/>
          </p:cNvSpPr>
          <p:nvPr/>
        </p:nvSpPr>
        <p:spPr bwMode="auto">
          <a:xfrm>
            <a:off x="0" y="4206875"/>
            <a:ext cx="9144000" cy="690563"/>
          </a:xfrm>
          <a:prstGeom prst="roundRect">
            <a:avLst>
              <a:gd name="adj" fmla="val 16667"/>
            </a:avLst>
          </a:prstGeom>
          <a:solidFill>
            <a:srgbClr val="00FF00">
              <a:alpha val="2509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830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19"/>
          <p:cNvGraphicFramePr>
            <a:graphicFrameLocks noChangeAspect="1"/>
          </p:cNvGraphicFramePr>
          <p:nvPr/>
        </p:nvGraphicFramePr>
        <p:xfrm>
          <a:off x="4643438" y="1052513"/>
          <a:ext cx="4824412" cy="496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6" name="Chart" r:id="rId3" imgW="3200400" imgH="3295802" progId="Excel.Sheet.8">
                  <p:embed/>
                </p:oleObj>
              </mc:Choice>
              <mc:Fallback>
                <p:oleObj name="Chart" r:id="rId3" imgW="3200400" imgH="3295802" progId="Excel.Sheet.8">
                  <p:embed/>
                  <p:pic>
                    <p:nvPicPr>
                      <p:cNvPr id="3074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1052513"/>
                        <a:ext cx="4824412" cy="4967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18"/>
          <p:cNvGraphicFramePr>
            <a:graphicFrameLocks noChangeAspect="1"/>
          </p:cNvGraphicFramePr>
          <p:nvPr/>
        </p:nvGraphicFramePr>
        <p:xfrm>
          <a:off x="-468313" y="1052513"/>
          <a:ext cx="4824413" cy="496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7" name="Chart" r:id="rId5" imgW="3200400" imgH="3295802" progId="Excel.Sheet.8">
                  <p:embed/>
                </p:oleObj>
              </mc:Choice>
              <mc:Fallback>
                <p:oleObj name="Chart" r:id="rId5" imgW="3200400" imgH="3295802" progId="Excel.Sheet.8">
                  <p:embed/>
                  <p:pic>
                    <p:nvPicPr>
                      <p:cNvPr id="3075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68313" y="1052513"/>
                        <a:ext cx="4824413" cy="4968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4140200" y="620713"/>
            <a:ext cx="792163" cy="2476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a-IR">
                <a:latin typeface="Calibri" pitchFamily="34" charset="0"/>
                <a:cs typeface="B Titr" pitchFamily="2" charset="-78"/>
              </a:rPr>
              <a:t>1390</a:t>
            </a:r>
            <a:endParaRPr lang="en-US">
              <a:latin typeface="Calibri" pitchFamily="34" charset="0"/>
              <a:cs typeface="B Titr" pitchFamily="2" charset="-78"/>
            </a:endParaRPr>
          </a:p>
          <a:p>
            <a:pPr algn="ctr"/>
            <a:endParaRPr lang="en-US">
              <a:latin typeface="Calibri" pitchFamily="34" charset="0"/>
              <a:cs typeface="B Titr" pitchFamily="2" charset="-78"/>
            </a:endParaRPr>
          </a:p>
          <a:p>
            <a:pPr algn="ctr"/>
            <a:r>
              <a:rPr lang="fa-IR" b="1" baseline="30000">
                <a:latin typeface="Calibri" pitchFamily="34" charset="0"/>
                <a:cs typeface="B Zar" pitchFamily="2" charset="-78"/>
              </a:rPr>
              <a:t>+</a:t>
            </a:r>
            <a:r>
              <a:rPr lang="fa-IR" b="1">
                <a:latin typeface="Calibri" pitchFamily="34" charset="0"/>
                <a:cs typeface="B Zar" pitchFamily="2" charset="-78"/>
              </a:rPr>
              <a:t>80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70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60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50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40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30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20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10</a:t>
            </a:r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>
                <a:latin typeface="Calibri" pitchFamily="34" charset="0"/>
                <a:cs typeface="B Zar" pitchFamily="2" charset="-78"/>
              </a:rPr>
              <a:t>0</a:t>
            </a:r>
            <a:endParaRPr lang="en-US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3077" name="Line 5"/>
          <p:cNvSpPr>
            <a:spLocks noChangeShapeType="1"/>
          </p:cNvSpPr>
          <p:nvPr/>
        </p:nvSpPr>
        <p:spPr bwMode="auto">
          <a:xfrm>
            <a:off x="0" y="4941888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3078" name="Line 6"/>
          <p:cNvSpPr>
            <a:spLocks noChangeShapeType="1"/>
          </p:cNvSpPr>
          <p:nvPr/>
        </p:nvSpPr>
        <p:spPr bwMode="auto">
          <a:xfrm>
            <a:off x="-36513" y="4149725"/>
            <a:ext cx="9144001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>
            <a:off x="0" y="2162175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3080" name="Oval 8"/>
          <p:cNvSpPr>
            <a:spLocks noChangeArrowheads="1"/>
          </p:cNvSpPr>
          <p:nvPr/>
        </p:nvSpPr>
        <p:spPr bwMode="auto">
          <a:xfrm>
            <a:off x="8712200" y="5302250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1</a:t>
            </a:r>
            <a:endParaRPr lang="en-US">
              <a:latin typeface="Calibri" pitchFamily="34" charset="0"/>
            </a:endParaRPr>
          </a:p>
        </p:txBody>
      </p:sp>
      <p:sp>
        <p:nvSpPr>
          <p:cNvPr id="3081" name="Oval 9"/>
          <p:cNvSpPr>
            <a:spLocks noChangeArrowheads="1"/>
          </p:cNvSpPr>
          <p:nvPr/>
        </p:nvSpPr>
        <p:spPr bwMode="auto">
          <a:xfrm>
            <a:off x="8712200" y="4365625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2</a:t>
            </a:r>
            <a:endParaRPr lang="en-US">
              <a:latin typeface="Calibri" pitchFamily="34" charset="0"/>
            </a:endParaRPr>
          </a:p>
        </p:txBody>
      </p:sp>
      <p:sp>
        <p:nvSpPr>
          <p:cNvPr id="3082" name="Oval 10"/>
          <p:cNvSpPr>
            <a:spLocks noChangeArrowheads="1"/>
          </p:cNvSpPr>
          <p:nvPr/>
        </p:nvSpPr>
        <p:spPr bwMode="auto">
          <a:xfrm>
            <a:off x="8712200" y="2997200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3</a:t>
            </a:r>
            <a:endParaRPr lang="en-US">
              <a:latin typeface="Calibri" pitchFamily="34" charset="0"/>
            </a:endParaRPr>
          </a:p>
        </p:txBody>
      </p:sp>
      <p:sp>
        <p:nvSpPr>
          <p:cNvPr id="3083" name="Oval 11"/>
          <p:cNvSpPr>
            <a:spLocks noChangeArrowheads="1"/>
          </p:cNvSpPr>
          <p:nvPr/>
        </p:nvSpPr>
        <p:spPr bwMode="auto">
          <a:xfrm>
            <a:off x="8712200" y="1485900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4</a:t>
            </a:r>
            <a:endParaRPr lang="en-US">
              <a:latin typeface="Calibri" pitchFamily="34" charset="0"/>
            </a:endParaRPr>
          </a:p>
        </p:txBody>
      </p:sp>
      <p:sp>
        <p:nvSpPr>
          <p:cNvPr id="3084" name="Text Box 15"/>
          <p:cNvSpPr txBox="1">
            <a:spLocks noChangeArrowheads="1"/>
          </p:cNvSpPr>
          <p:nvPr/>
        </p:nvSpPr>
        <p:spPr bwMode="auto">
          <a:xfrm>
            <a:off x="7092950" y="1341438"/>
            <a:ext cx="576263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a-IR" b="1">
                <a:solidFill>
                  <a:srgbClr val="009900"/>
                </a:solidFill>
                <a:latin typeface="Calibri" pitchFamily="34" charset="0"/>
                <a:cs typeface="B Titr" pitchFamily="2" charset="-78"/>
              </a:rPr>
              <a:t>مرد</a:t>
            </a:r>
            <a:endParaRPr lang="en-US" b="1">
              <a:solidFill>
                <a:srgbClr val="009900"/>
              </a:solidFill>
              <a:latin typeface="Calibri" pitchFamily="34" charset="0"/>
              <a:cs typeface="B Titr" pitchFamily="2" charset="-78"/>
            </a:endParaRPr>
          </a:p>
        </p:txBody>
      </p:sp>
      <p:sp>
        <p:nvSpPr>
          <p:cNvPr id="3085" name="Text Box 16"/>
          <p:cNvSpPr txBox="1">
            <a:spLocks noChangeArrowheads="1"/>
          </p:cNvSpPr>
          <p:nvPr/>
        </p:nvSpPr>
        <p:spPr bwMode="auto">
          <a:xfrm>
            <a:off x="1187450" y="1341438"/>
            <a:ext cx="576263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a-IR" b="1">
                <a:solidFill>
                  <a:srgbClr val="009900"/>
                </a:solidFill>
                <a:latin typeface="Calibri" pitchFamily="34" charset="0"/>
                <a:cs typeface="B Titr" pitchFamily="2" charset="-78"/>
              </a:rPr>
              <a:t>زن</a:t>
            </a:r>
            <a:endParaRPr lang="en-US" b="1">
              <a:solidFill>
                <a:srgbClr val="009900"/>
              </a:solidFill>
              <a:latin typeface="Calibri" pitchFamily="34" charset="0"/>
              <a:cs typeface="B Titr" pitchFamily="2" charset="-78"/>
            </a:endParaRPr>
          </a:p>
        </p:txBody>
      </p:sp>
      <p:sp>
        <p:nvSpPr>
          <p:cNvPr id="3086" name="Text Box 25"/>
          <p:cNvSpPr txBox="1">
            <a:spLocks noChangeArrowheads="1"/>
          </p:cNvSpPr>
          <p:nvPr/>
        </p:nvSpPr>
        <p:spPr bwMode="auto">
          <a:xfrm>
            <a:off x="-107950" y="4508500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a-IR" sz="2400" b="1">
                <a:latin typeface="Calibri" pitchFamily="34" charset="0"/>
                <a:cs typeface="B Zar" pitchFamily="2" charset="-78"/>
              </a:rPr>
              <a:t>15 سالگي</a:t>
            </a:r>
            <a:endParaRPr lang="en-US" sz="2400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3087" name="Text Box 26"/>
          <p:cNvSpPr txBox="1">
            <a:spLocks noChangeArrowheads="1"/>
          </p:cNvSpPr>
          <p:nvPr/>
        </p:nvSpPr>
        <p:spPr bwMode="auto">
          <a:xfrm>
            <a:off x="-107950" y="3716338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a-IR" sz="2400" b="1">
                <a:latin typeface="Calibri" pitchFamily="34" charset="0"/>
                <a:cs typeface="B Zar" pitchFamily="2" charset="-78"/>
              </a:rPr>
              <a:t>30 سالگي</a:t>
            </a:r>
            <a:endParaRPr lang="en-US" sz="2400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3088" name="Text Box 27"/>
          <p:cNvSpPr txBox="1">
            <a:spLocks noChangeArrowheads="1"/>
          </p:cNvSpPr>
          <p:nvPr/>
        </p:nvSpPr>
        <p:spPr bwMode="auto">
          <a:xfrm>
            <a:off x="-107950" y="1728788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a-IR" sz="2400" b="1">
                <a:latin typeface="Calibri" pitchFamily="34" charset="0"/>
                <a:cs typeface="B Zar" pitchFamily="2" charset="-78"/>
              </a:rPr>
              <a:t>65 سالگي</a:t>
            </a:r>
            <a:endParaRPr lang="en-US" sz="2400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6172" name="AutoShape 28"/>
          <p:cNvSpPr>
            <a:spLocks noChangeArrowheads="1"/>
          </p:cNvSpPr>
          <p:nvPr/>
        </p:nvSpPr>
        <p:spPr bwMode="auto">
          <a:xfrm>
            <a:off x="0" y="3716338"/>
            <a:ext cx="9144000" cy="792162"/>
          </a:xfrm>
          <a:prstGeom prst="roundRect">
            <a:avLst>
              <a:gd name="adj" fmla="val 16667"/>
            </a:avLst>
          </a:prstGeom>
          <a:solidFill>
            <a:srgbClr val="00FF00">
              <a:alpha val="2509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>
              <a:latin typeface="Calibri" pitchFamily="34" charset="0"/>
            </a:endParaRPr>
          </a:p>
        </p:txBody>
      </p:sp>
      <p:sp>
        <p:nvSpPr>
          <p:cNvPr id="6173" name="AutoShape 29"/>
          <p:cNvSpPr>
            <a:spLocks noChangeArrowheads="1"/>
          </p:cNvSpPr>
          <p:nvPr/>
        </p:nvSpPr>
        <p:spPr bwMode="auto">
          <a:xfrm>
            <a:off x="7380288" y="3716338"/>
            <a:ext cx="647700" cy="792162"/>
          </a:xfrm>
          <a:prstGeom prst="upArrow">
            <a:avLst>
              <a:gd name="adj1" fmla="val 50000"/>
              <a:gd name="adj2" fmla="val 30576"/>
            </a:avLst>
          </a:prstGeom>
          <a:solidFill>
            <a:srgbClr val="FFCC00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>
              <a:latin typeface="Calibri" pitchFamily="34" charset="0"/>
            </a:endParaRPr>
          </a:p>
        </p:txBody>
      </p:sp>
      <p:sp>
        <p:nvSpPr>
          <p:cNvPr id="6174" name="AutoShape 30"/>
          <p:cNvSpPr>
            <a:spLocks noChangeArrowheads="1"/>
          </p:cNvSpPr>
          <p:nvPr/>
        </p:nvSpPr>
        <p:spPr bwMode="auto">
          <a:xfrm>
            <a:off x="5508625" y="3716338"/>
            <a:ext cx="647700" cy="792162"/>
          </a:xfrm>
          <a:prstGeom prst="upArrow">
            <a:avLst>
              <a:gd name="adj1" fmla="val 50000"/>
              <a:gd name="adj2" fmla="val 30576"/>
            </a:avLst>
          </a:prstGeom>
          <a:solidFill>
            <a:srgbClr val="FFCC00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>
              <a:latin typeface="Calibri" pitchFamily="34" charset="0"/>
            </a:endParaRPr>
          </a:p>
        </p:txBody>
      </p:sp>
      <p:sp>
        <p:nvSpPr>
          <p:cNvPr id="6175" name="AutoShape 31"/>
          <p:cNvSpPr>
            <a:spLocks noChangeArrowheads="1"/>
          </p:cNvSpPr>
          <p:nvPr/>
        </p:nvSpPr>
        <p:spPr bwMode="auto">
          <a:xfrm>
            <a:off x="2916238" y="3716338"/>
            <a:ext cx="647700" cy="792162"/>
          </a:xfrm>
          <a:prstGeom prst="upArrow">
            <a:avLst>
              <a:gd name="adj1" fmla="val 50000"/>
              <a:gd name="adj2" fmla="val 30576"/>
            </a:avLst>
          </a:prstGeom>
          <a:solidFill>
            <a:srgbClr val="FFCC00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>
              <a:latin typeface="Calibri" pitchFamily="34" charset="0"/>
            </a:endParaRPr>
          </a:p>
        </p:txBody>
      </p:sp>
      <p:sp>
        <p:nvSpPr>
          <p:cNvPr id="6176" name="AutoShape 32"/>
          <p:cNvSpPr>
            <a:spLocks noChangeArrowheads="1"/>
          </p:cNvSpPr>
          <p:nvPr/>
        </p:nvSpPr>
        <p:spPr bwMode="auto">
          <a:xfrm>
            <a:off x="1187450" y="3716338"/>
            <a:ext cx="647700" cy="792162"/>
          </a:xfrm>
          <a:prstGeom prst="upArrow">
            <a:avLst>
              <a:gd name="adj1" fmla="val 50000"/>
              <a:gd name="adj2" fmla="val 30576"/>
            </a:avLst>
          </a:prstGeom>
          <a:solidFill>
            <a:srgbClr val="FFCC00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8868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10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10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2" grpId="0" animBg="1"/>
      <p:bldP spid="6173" grpId="0" animBg="1"/>
      <p:bldP spid="6174" grpId="0" animBg="1"/>
      <p:bldP spid="6175" grpId="0" animBg="1"/>
      <p:bldP spid="617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Line 5"/>
          <p:cNvSpPr>
            <a:spLocks noChangeShapeType="1"/>
          </p:cNvSpPr>
          <p:nvPr/>
        </p:nvSpPr>
        <p:spPr bwMode="auto">
          <a:xfrm>
            <a:off x="0" y="4941888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4101" name="Line 6"/>
          <p:cNvSpPr>
            <a:spLocks noChangeShapeType="1"/>
          </p:cNvSpPr>
          <p:nvPr/>
        </p:nvSpPr>
        <p:spPr bwMode="auto">
          <a:xfrm>
            <a:off x="-36513" y="4149725"/>
            <a:ext cx="9144001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4102" name="Line 7"/>
          <p:cNvSpPr>
            <a:spLocks noChangeShapeType="1"/>
          </p:cNvSpPr>
          <p:nvPr/>
        </p:nvSpPr>
        <p:spPr bwMode="auto">
          <a:xfrm>
            <a:off x="0" y="2162175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  <p:sp>
        <p:nvSpPr>
          <p:cNvPr id="4103" name="Oval 8"/>
          <p:cNvSpPr>
            <a:spLocks noChangeArrowheads="1"/>
          </p:cNvSpPr>
          <p:nvPr/>
        </p:nvSpPr>
        <p:spPr bwMode="auto">
          <a:xfrm>
            <a:off x="8712200" y="5302250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1</a:t>
            </a:r>
            <a:endParaRPr lang="en-US">
              <a:latin typeface="Calibri" pitchFamily="34" charset="0"/>
            </a:endParaRPr>
          </a:p>
        </p:txBody>
      </p:sp>
      <p:sp>
        <p:nvSpPr>
          <p:cNvPr id="4104" name="Oval 9"/>
          <p:cNvSpPr>
            <a:spLocks noChangeArrowheads="1"/>
          </p:cNvSpPr>
          <p:nvPr/>
        </p:nvSpPr>
        <p:spPr bwMode="auto">
          <a:xfrm>
            <a:off x="8712200" y="4365625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2</a:t>
            </a:r>
            <a:endParaRPr lang="en-US">
              <a:latin typeface="Calibri" pitchFamily="34" charset="0"/>
            </a:endParaRPr>
          </a:p>
        </p:txBody>
      </p:sp>
      <p:sp>
        <p:nvSpPr>
          <p:cNvPr id="4105" name="Oval 10"/>
          <p:cNvSpPr>
            <a:spLocks noChangeArrowheads="1"/>
          </p:cNvSpPr>
          <p:nvPr/>
        </p:nvSpPr>
        <p:spPr bwMode="auto">
          <a:xfrm>
            <a:off x="8712200" y="2997200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3</a:t>
            </a:r>
            <a:endParaRPr lang="en-US">
              <a:latin typeface="Calibri" pitchFamily="34" charset="0"/>
            </a:endParaRPr>
          </a:p>
        </p:txBody>
      </p:sp>
      <p:sp>
        <p:nvSpPr>
          <p:cNvPr id="4106" name="Oval 11"/>
          <p:cNvSpPr>
            <a:spLocks noChangeArrowheads="1"/>
          </p:cNvSpPr>
          <p:nvPr/>
        </p:nvSpPr>
        <p:spPr bwMode="auto">
          <a:xfrm>
            <a:off x="8712200" y="1485900"/>
            <a:ext cx="431800" cy="4318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>
                <a:latin typeface="Calibri" pitchFamily="34" charset="0"/>
              </a:rPr>
              <a:t>4</a:t>
            </a:r>
            <a:endParaRPr lang="en-US">
              <a:latin typeface="Calibri" pitchFamily="34" charset="0"/>
            </a:endParaRPr>
          </a:p>
        </p:txBody>
      </p:sp>
      <p:sp>
        <p:nvSpPr>
          <p:cNvPr id="4107" name="TextBox 5"/>
          <p:cNvSpPr txBox="1">
            <a:spLocks noChangeArrowheads="1"/>
          </p:cNvSpPr>
          <p:nvPr/>
        </p:nvSpPr>
        <p:spPr bwMode="auto">
          <a:xfrm>
            <a:off x="4140200" y="620713"/>
            <a:ext cx="792163" cy="2476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a-IR" dirty="0">
                <a:latin typeface="Calibri" pitchFamily="34" charset="0"/>
                <a:cs typeface="B Titr" pitchFamily="2" charset="-78"/>
              </a:rPr>
              <a:t>1395</a:t>
            </a:r>
            <a:endParaRPr lang="en-US" dirty="0">
              <a:latin typeface="Calibri" pitchFamily="34" charset="0"/>
              <a:cs typeface="B Titr" pitchFamily="2" charset="-78"/>
            </a:endParaRPr>
          </a:p>
          <a:p>
            <a:pPr algn="ctr"/>
            <a:endParaRPr lang="en-US" dirty="0">
              <a:latin typeface="Calibri" pitchFamily="34" charset="0"/>
              <a:cs typeface="B Titr" pitchFamily="2" charset="-78"/>
            </a:endParaRPr>
          </a:p>
          <a:p>
            <a:pPr algn="ctr"/>
            <a:r>
              <a:rPr lang="fa-IR" b="1" baseline="30000" dirty="0">
                <a:latin typeface="Calibri" pitchFamily="34" charset="0"/>
                <a:cs typeface="B Zar" pitchFamily="2" charset="-78"/>
              </a:rPr>
              <a:t>+</a:t>
            </a:r>
            <a:r>
              <a:rPr lang="fa-IR" b="1" dirty="0">
                <a:latin typeface="Calibri" pitchFamily="34" charset="0"/>
                <a:cs typeface="B Zar" pitchFamily="2" charset="-78"/>
              </a:rPr>
              <a:t>80</a:t>
            </a:r>
            <a:endParaRPr lang="en-US" b="1" dirty="0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 dirty="0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 dirty="0">
                <a:latin typeface="Calibri" pitchFamily="34" charset="0"/>
                <a:cs typeface="B Zar" pitchFamily="2" charset="-78"/>
              </a:rPr>
              <a:t>70</a:t>
            </a:r>
            <a:endParaRPr lang="en-US" b="1" dirty="0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 dirty="0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 dirty="0">
                <a:latin typeface="Calibri" pitchFamily="34" charset="0"/>
                <a:cs typeface="B Zar" pitchFamily="2" charset="-78"/>
              </a:rPr>
              <a:t>60</a:t>
            </a:r>
            <a:endParaRPr lang="en-US" b="1" dirty="0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 dirty="0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 dirty="0">
                <a:latin typeface="Calibri" pitchFamily="34" charset="0"/>
                <a:cs typeface="B Zar" pitchFamily="2" charset="-78"/>
              </a:rPr>
              <a:t>50</a:t>
            </a:r>
            <a:endParaRPr lang="en-US" b="1" dirty="0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 dirty="0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 dirty="0">
                <a:latin typeface="Calibri" pitchFamily="34" charset="0"/>
                <a:cs typeface="B Zar" pitchFamily="2" charset="-78"/>
              </a:rPr>
              <a:t>40</a:t>
            </a:r>
            <a:endParaRPr lang="en-US" b="1" dirty="0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 dirty="0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 dirty="0">
                <a:latin typeface="Calibri" pitchFamily="34" charset="0"/>
                <a:cs typeface="B Zar" pitchFamily="2" charset="-78"/>
              </a:rPr>
              <a:t>30</a:t>
            </a:r>
            <a:endParaRPr lang="en-US" b="1" dirty="0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 dirty="0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 dirty="0">
                <a:latin typeface="Calibri" pitchFamily="34" charset="0"/>
                <a:cs typeface="B Zar" pitchFamily="2" charset="-78"/>
              </a:rPr>
              <a:t>20</a:t>
            </a:r>
            <a:endParaRPr lang="en-US" b="1" dirty="0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 dirty="0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 dirty="0">
                <a:latin typeface="Calibri" pitchFamily="34" charset="0"/>
                <a:cs typeface="B Zar" pitchFamily="2" charset="-78"/>
              </a:rPr>
              <a:t>10</a:t>
            </a:r>
            <a:endParaRPr lang="en-US" b="1" dirty="0">
              <a:latin typeface="Calibri" pitchFamily="34" charset="0"/>
              <a:cs typeface="B Zar" pitchFamily="2" charset="-78"/>
            </a:endParaRPr>
          </a:p>
          <a:p>
            <a:pPr algn="ctr"/>
            <a:endParaRPr lang="en-US" b="1" dirty="0">
              <a:latin typeface="Calibri" pitchFamily="34" charset="0"/>
              <a:cs typeface="B Zar" pitchFamily="2" charset="-78"/>
            </a:endParaRPr>
          </a:p>
          <a:p>
            <a:pPr algn="ctr"/>
            <a:r>
              <a:rPr lang="fa-IR" b="1" dirty="0">
                <a:latin typeface="Calibri" pitchFamily="34" charset="0"/>
                <a:cs typeface="B Zar" pitchFamily="2" charset="-78"/>
              </a:rPr>
              <a:t>0</a:t>
            </a:r>
            <a:endParaRPr lang="en-US" b="1" dirty="0">
              <a:latin typeface="Calibri" pitchFamily="34" charset="0"/>
              <a:cs typeface="B Zar" pitchFamily="2" charset="-78"/>
            </a:endParaRPr>
          </a:p>
        </p:txBody>
      </p:sp>
      <p:sp>
        <p:nvSpPr>
          <p:cNvPr id="4108" name="Text Box 18"/>
          <p:cNvSpPr txBox="1">
            <a:spLocks noChangeArrowheads="1"/>
          </p:cNvSpPr>
          <p:nvPr/>
        </p:nvSpPr>
        <p:spPr bwMode="auto">
          <a:xfrm>
            <a:off x="7092950" y="1341438"/>
            <a:ext cx="576263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a-IR" b="1">
                <a:solidFill>
                  <a:srgbClr val="009900"/>
                </a:solidFill>
                <a:latin typeface="Calibri" pitchFamily="34" charset="0"/>
                <a:cs typeface="B Titr" pitchFamily="2" charset="-78"/>
              </a:rPr>
              <a:t>مرد</a:t>
            </a:r>
            <a:endParaRPr lang="en-US" b="1">
              <a:solidFill>
                <a:srgbClr val="009900"/>
              </a:solidFill>
              <a:latin typeface="Calibri" pitchFamily="34" charset="0"/>
              <a:cs typeface="B Titr" pitchFamily="2" charset="-78"/>
            </a:endParaRPr>
          </a:p>
        </p:txBody>
      </p:sp>
      <p:sp>
        <p:nvSpPr>
          <p:cNvPr id="4109" name="Text Box 19"/>
          <p:cNvSpPr txBox="1">
            <a:spLocks noChangeArrowheads="1"/>
          </p:cNvSpPr>
          <p:nvPr/>
        </p:nvSpPr>
        <p:spPr bwMode="auto">
          <a:xfrm>
            <a:off x="1187450" y="1341438"/>
            <a:ext cx="576263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a-IR" b="1">
                <a:solidFill>
                  <a:srgbClr val="009900"/>
                </a:solidFill>
                <a:latin typeface="Calibri" pitchFamily="34" charset="0"/>
                <a:cs typeface="B Titr" pitchFamily="2" charset="-78"/>
              </a:rPr>
              <a:t>زن</a:t>
            </a:r>
            <a:endParaRPr lang="en-US" b="1">
              <a:solidFill>
                <a:srgbClr val="009900"/>
              </a:solidFill>
              <a:latin typeface="Calibri" pitchFamily="34" charset="0"/>
              <a:cs typeface="B Titr" pitchFamily="2" charset="-78"/>
            </a:endParaRPr>
          </a:p>
        </p:txBody>
      </p:sp>
      <p:sp>
        <p:nvSpPr>
          <p:cNvPr id="4110" name="Text Box 25"/>
          <p:cNvSpPr txBox="1">
            <a:spLocks noChangeArrowheads="1"/>
          </p:cNvSpPr>
          <p:nvPr/>
        </p:nvSpPr>
        <p:spPr bwMode="auto">
          <a:xfrm>
            <a:off x="-107950" y="4508500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a-IR" sz="2400" b="1">
                <a:latin typeface="Calibri" pitchFamily="34" charset="0"/>
                <a:cs typeface="B Zar" pitchFamily="2" charset="-78"/>
              </a:rPr>
              <a:t>15 سالگي</a:t>
            </a:r>
            <a:endParaRPr lang="en-US" sz="2400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4111" name="Text Box 26"/>
          <p:cNvSpPr txBox="1">
            <a:spLocks noChangeArrowheads="1"/>
          </p:cNvSpPr>
          <p:nvPr/>
        </p:nvSpPr>
        <p:spPr bwMode="auto">
          <a:xfrm>
            <a:off x="-107950" y="3716338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a-IR" sz="2400" b="1">
                <a:latin typeface="Calibri" pitchFamily="34" charset="0"/>
                <a:cs typeface="B Zar" pitchFamily="2" charset="-78"/>
              </a:rPr>
              <a:t>30 سالگي</a:t>
            </a:r>
            <a:endParaRPr lang="en-US" sz="2400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4112" name="Text Box 27"/>
          <p:cNvSpPr txBox="1">
            <a:spLocks noChangeArrowheads="1"/>
          </p:cNvSpPr>
          <p:nvPr/>
        </p:nvSpPr>
        <p:spPr bwMode="auto">
          <a:xfrm>
            <a:off x="-107950" y="1728788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a-IR" sz="2400" b="1">
                <a:latin typeface="Calibri" pitchFamily="34" charset="0"/>
                <a:cs typeface="B Zar" pitchFamily="2" charset="-78"/>
              </a:rPr>
              <a:t>65 سالگي</a:t>
            </a:r>
            <a:endParaRPr lang="en-US" sz="2400" b="1">
              <a:latin typeface="Calibri" pitchFamily="34" charset="0"/>
              <a:cs typeface="B Zar" pitchFamily="2" charset="-78"/>
            </a:endParaRPr>
          </a:p>
        </p:txBody>
      </p:sp>
      <p:sp>
        <p:nvSpPr>
          <p:cNvPr id="4124" name="AutoShape 28"/>
          <p:cNvSpPr>
            <a:spLocks noChangeArrowheads="1"/>
          </p:cNvSpPr>
          <p:nvPr/>
        </p:nvSpPr>
        <p:spPr bwMode="auto">
          <a:xfrm>
            <a:off x="0" y="2205038"/>
            <a:ext cx="9144000" cy="1916112"/>
          </a:xfrm>
          <a:prstGeom prst="roundRect">
            <a:avLst>
              <a:gd name="adj" fmla="val 16667"/>
            </a:avLst>
          </a:prstGeom>
          <a:solidFill>
            <a:srgbClr val="00FF00">
              <a:alpha val="2509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>
              <a:latin typeface="Calibri" pitchFamily="34" charset="0"/>
            </a:endParaRPr>
          </a:p>
        </p:txBody>
      </p:sp>
      <p:graphicFrame>
        <p:nvGraphicFramePr>
          <p:cNvPr id="19" name="Chart 18"/>
          <p:cNvGraphicFramePr>
            <a:graphicFrameLocks/>
          </p:cNvGraphicFramePr>
          <p:nvPr/>
        </p:nvGraphicFramePr>
        <p:xfrm>
          <a:off x="-2700808" y="980728"/>
          <a:ext cx="14545616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45282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525963"/>
          </a:xfrm>
        </p:spPr>
        <p:txBody>
          <a:bodyPr/>
          <a:lstStyle/>
          <a:p>
            <a:pPr algn="r" rtl="1"/>
            <a:r>
              <a:rPr lang="fa-IR" b="1" dirty="0">
                <a:cs typeface="B Mitra" panose="00000400000000000000" pitchFamily="2" charset="-78"/>
              </a:rPr>
              <a:t>جایگاه جمعیت در کلان روندهای شکل دهنده آینده جهان </a:t>
            </a:r>
          </a:p>
          <a:p>
            <a:pPr algn="r" rtl="1"/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/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اهمیت جمعیت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2"/>
          <a:srcRect l="1853" t="5724" r="3667"/>
          <a:stretch/>
        </p:blipFill>
        <p:spPr>
          <a:xfrm>
            <a:off x="777556" y="2420888"/>
            <a:ext cx="7610868" cy="40324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6311061"/>
            <a:ext cx="838525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dirty="0"/>
              <a:t>Global Megatrends: Mapping the Forces that Affect Us All </a:t>
            </a:r>
          </a:p>
          <a:p>
            <a:pPr algn="l" rtl="0"/>
            <a:r>
              <a:rPr lang="en-US" dirty="0"/>
              <a:t>www.oxfam.org</a:t>
            </a:r>
            <a:endParaRPr lang="fa-IR" dirty="0"/>
          </a:p>
        </p:txBody>
      </p:sp>
      <p:grpSp>
        <p:nvGrpSpPr>
          <p:cNvPr id="11" name="Group 10"/>
          <p:cNvGrpSpPr/>
          <p:nvPr/>
        </p:nvGrpSpPr>
        <p:grpSpPr>
          <a:xfrm>
            <a:off x="971600" y="1916831"/>
            <a:ext cx="7272808" cy="512469"/>
            <a:chOff x="971600" y="1916831"/>
            <a:chExt cx="7272808" cy="512469"/>
          </a:xfrm>
        </p:grpSpPr>
        <p:sp>
          <p:nvSpPr>
            <p:cNvPr id="7" name="Rounded Rectangle 6"/>
            <p:cNvSpPr/>
            <p:nvPr/>
          </p:nvSpPr>
          <p:spPr>
            <a:xfrm>
              <a:off x="971600" y="1916832"/>
              <a:ext cx="1584176" cy="50405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2000" b="1" dirty="0" smtClean="0">
                  <a:cs typeface="B Mitra" panose="00000400000000000000" pitchFamily="2" charset="-78"/>
                </a:rPr>
                <a:t>شتاب فناوری</a:t>
              </a:r>
              <a:endParaRPr lang="en-US" sz="2000" b="1" dirty="0">
                <a:cs typeface="B Mitra" panose="00000400000000000000" pitchFamily="2" charset="-78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2843808" y="1916832"/>
              <a:ext cx="1605362" cy="50405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2000" b="1" dirty="0" smtClean="0">
                  <a:cs typeface="B Mitra" panose="00000400000000000000" pitchFamily="2" charset="-78"/>
                </a:rPr>
                <a:t>موضوعات جمعیتی</a:t>
              </a:r>
              <a:endParaRPr lang="en-US" sz="2000" b="1" dirty="0">
                <a:cs typeface="B Mitra" panose="00000400000000000000" pitchFamily="2" charset="-78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4788024" y="1916831"/>
              <a:ext cx="1585480" cy="51246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2000" b="1" dirty="0" smtClean="0">
                  <a:cs typeface="B Mitra" panose="00000400000000000000" pitchFamily="2" charset="-78"/>
                </a:rPr>
                <a:t>محیط زیست</a:t>
              </a:r>
              <a:endParaRPr lang="en-US" sz="2000" b="1" dirty="0">
                <a:cs typeface="B Mitra" panose="00000400000000000000" pitchFamily="2" charset="-78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6660232" y="1916832"/>
              <a:ext cx="1584176" cy="50405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2000" b="1" dirty="0" smtClean="0">
                  <a:cs typeface="B Mitra" panose="00000400000000000000" pitchFamily="2" charset="-78"/>
                </a:rPr>
                <a:t>انتقال قدرت</a:t>
              </a:r>
              <a:endParaRPr lang="en-US" sz="2000" b="1" dirty="0">
                <a:cs typeface="B Mitra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961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91550BA-ED7A-46CA-9A81-A61D3ECB0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6"/>
            <a:ext cx="8515606" cy="4701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73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3400" y="320040"/>
            <a:ext cx="7239000" cy="1020728"/>
          </a:xfrm>
        </p:spPr>
        <p:txBody>
          <a:bodyPr>
            <a:normAutofit/>
          </a:bodyPr>
          <a:lstStyle/>
          <a:p>
            <a:pPr algn="ctr"/>
            <a:r>
              <a:rPr lang="fa-IR" sz="4400" dirty="0">
                <a:solidFill>
                  <a:schemeClr val="tx1"/>
                </a:solidFill>
                <a:cs typeface="B Titr" pitchFamily="2" charset="-78"/>
              </a:rPr>
              <a:t>پنجره جمعيتي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56792"/>
            <a:ext cx="8568952" cy="3168352"/>
          </a:xfrm>
        </p:spPr>
        <p:txBody>
          <a:bodyPr/>
          <a:lstStyle/>
          <a:p>
            <a:pPr algn="just" rtl="1"/>
            <a:r>
              <a:rPr lang="fa-IR" b="1" dirty="0">
                <a:solidFill>
                  <a:srgbClr val="C00000"/>
                </a:solidFill>
                <a:cs typeface="B Nazanin" pitchFamily="2" charset="-78"/>
              </a:rPr>
              <a:t>سهم جمعیت مولد یا بالقوه فعال از نظر اقتصادی (15 تا 64 ساله):</a:t>
            </a:r>
          </a:p>
          <a:p>
            <a:pPr lvl="1" algn="just" rtl="1"/>
            <a:r>
              <a:rPr lang="fa-IR" b="1" u="sng" dirty="0">
                <a:solidFill>
                  <a:srgbClr val="008E40"/>
                </a:solidFill>
                <a:cs typeface="B Nazanin" pitchFamily="2" charset="-78"/>
              </a:rPr>
              <a:t>71 درصد</a:t>
            </a:r>
            <a:r>
              <a:rPr lang="fa-IR" b="1" dirty="0">
                <a:solidFill>
                  <a:srgbClr val="008E40"/>
                </a:solidFill>
                <a:cs typeface="B Nazanin" pitchFamily="2" charset="-78"/>
              </a:rPr>
              <a:t> در سال 1390 و </a:t>
            </a:r>
            <a:r>
              <a:rPr lang="fa-IR" b="1" u="sng" dirty="0">
                <a:solidFill>
                  <a:srgbClr val="008E40"/>
                </a:solidFill>
                <a:cs typeface="B Nazanin" pitchFamily="2" charset="-78"/>
              </a:rPr>
              <a:t>69.9 درصد</a:t>
            </a:r>
            <a:r>
              <a:rPr lang="fa-IR" b="1" dirty="0">
                <a:solidFill>
                  <a:srgbClr val="008E40"/>
                </a:solidFill>
                <a:cs typeface="B Nazanin" pitchFamily="2" charset="-78"/>
              </a:rPr>
              <a:t> در سال 1395</a:t>
            </a:r>
            <a:r>
              <a:rPr lang="fa-IR" b="1" dirty="0">
                <a:cs typeface="B Nazanin" pitchFamily="2" charset="-78"/>
              </a:rPr>
              <a:t> (بیش از دوسوم جمعیت - بالاترین سهم در گذار جمعیتی کشور یعنی یک</a:t>
            </a:r>
            <a:r>
              <a:rPr lang="fa-IR" b="1" u="sng" dirty="0">
                <a:cs typeface="B Nazanin" pitchFamily="2" charset="-78"/>
              </a:rPr>
              <a:t> فرصت طلایی</a:t>
            </a:r>
            <a:r>
              <a:rPr lang="fa-IR" b="1" dirty="0">
                <a:cs typeface="B Nazanin" pitchFamily="2" charset="-78"/>
              </a:rPr>
              <a:t> یا </a:t>
            </a:r>
            <a:r>
              <a:rPr lang="fa-IR" b="1" u="sng" dirty="0">
                <a:cs typeface="B Nazanin" pitchFamily="2" charset="-78"/>
              </a:rPr>
              <a:t>پنجره جمعیتی </a:t>
            </a:r>
            <a:r>
              <a:rPr lang="fa-IR" b="1" dirty="0">
                <a:cs typeface="B Nazanin" pitchFamily="2" charset="-78"/>
              </a:rPr>
              <a:t>برای کشور)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828328" y="3769308"/>
          <a:ext cx="6705600" cy="2775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92525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416" y="191542"/>
            <a:ext cx="7239000" cy="720080"/>
          </a:xfrm>
        </p:spPr>
        <p:txBody>
          <a:bodyPr>
            <a:noAutofit/>
          </a:bodyPr>
          <a:lstStyle/>
          <a:p>
            <a:pPr algn="ctr"/>
            <a:r>
              <a:rPr lang="fa-IR" sz="2800" dirty="0">
                <a:cs typeface="B Titr" pitchFamily="2" charset="-78"/>
              </a:rPr>
              <a:t>فاز پنجره فرصت جمعیتی در ایران</a:t>
            </a:r>
            <a:endParaRPr lang="fa-IR" sz="2000" dirty="0">
              <a:cs typeface="B Titr" pitchFamily="2" charset="-78"/>
            </a:endParaRPr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74"/>
          <a:stretch/>
        </p:blipFill>
        <p:spPr bwMode="auto">
          <a:xfrm>
            <a:off x="755576" y="1055638"/>
            <a:ext cx="7632848" cy="446449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55576" y="5664150"/>
            <a:ext cx="7632848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b="1" dirty="0">
                <a:cs typeface="B Nazanin" panose="00000400000000000000" pitchFamily="2" charset="-78"/>
              </a:rPr>
              <a:t>منبع: سازمان ملل متحد: </a:t>
            </a:r>
          </a:p>
          <a:p>
            <a:pPr algn="l" rtl="0"/>
            <a:r>
              <a:rPr lang="en-US" sz="1400" dirty="0">
                <a:cs typeface="B Nazanin" panose="00000400000000000000" pitchFamily="2" charset="-78"/>
              </a:rPr>
              <a:t>United Nations, Department of Economic and Social Affairs, Population Division, "</a:t>
            </a:r>
            <a:r>
              <a:rPr lang="en-US" sz="1400" i="1" dirty="0">
                <a:cs typeface="B Nazanin" panose="00000400000000000000" pitchFamily="2" charset="-78"/>
              </a:rPr>
              <a:t>World Population Prospects: The 2017 Revision, Volume II: Demographic Profiles</a:t>
            </a:r>
            <a:r>
              <a:rPr lang="en-US" sz="1400" dirty="0">
                <a:cs typeface="B Nazanin" panose="00000400000000000000" pitchFamily="2" charset="-78"/>
              </a:rPr>
              <a:t>", New </a:t>
            </a:r>
            <a:r>
              <a:rPr lang="en-US" sz="1400" dirty="0" smtClean="0">
                <a:cs typeface="B Nazanin" panose="00000400000000000000" pitchFamily="2" charset="-78"/>
              </a:rPr>
              <a:t>York</a:t>
            </a:r>
            <a:endParaRPr lang="fa-IR" sz="1400" dirty="0">
              <a:cs typeface="B Nazani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51482" y="4191028"/>
            <a:ext cx="223224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b="1" dirty="0">
                <a:cs typeface="B Nazanin" panose="00000400000000000000" pitchFamily="2" charset="-78"/>
              </a:rPr>
              <a:t>جمعیت زیر 15 سال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51482" y="2982551"/>
            <a:ext cx="223224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b="1" dirty="0">
                <a:cs typeface="B Nazanin" panose="00000400000000000000" pitchFamily="2" charset="-78"/>
              </a:rPr>
              <a:t>جمعیت 65 ساله و بیشتر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56176" y="1991742"/>
            <a:ext cx="223224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400" b="1" dirty="0">
                <a:cs typeface="B Nazanin" panose="00000400000000000000" pitchFamily="2" charset="-78"/>
              </a:rPr>
              <a:t>جمعیت 15 تا 64 ساله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47664" y="3143870"/>
            <a:ext cx="223224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fa-IR" sz="1400" b="1" dirty="0">
                <a:cs typeface="B Nazanin" panose="00000400000000000000" pitchFamily="2" charset="-78"/>
              </a:rPr>
              <a:t>جمعیت زیر 15 سال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44107" y="4140052"/>
            <a:ext cx="223224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fa-IR" sz="1400" b="1" dirty="0">
                <a:cs typeface="B Nazanin" panose="00000400000000000000" pitchFamily="2" charset="-78"/>
              </a:rPr>
              <a:t>جمعیت 65 ساله و بیشتر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44107" y="2013882"/>
            <a:ext cx="223224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fa-IR" sz="1400" b="1" dirty="0">
                <a:cs typeface="B Nazanin" panose="00000400000000000000" pitchFamily="2" charset="-78"/>
              </a:rPr>
              <a:t>جمعیت 15 تا 64 ساله</a:t>
            </a:r>
          </a:p>
        </p:txBody>
      </p:sp>
      <p:sp>
        <p:nvSpPr>
          <p:cNvPr id="13" name="Right Arrow 12"/>
          <p:cNvSpPr/>
          <p:nvPr/>
        </p:nvSpPr>
        <p:spPr>
          <a:xfrm rot="18629638">
            <a:off x="3060394" y="1704878"/>
            <a:ext cx="1241256" cy="354796"/>
          </a:xfrm>
          <a:prstGeom prst="rightArrow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ight Arrow 13"/>
          <p:cNvSpPr/>
          <p:nvPr/>
        </p:nvSpPr>
        <p:spPr>
          <a:xfrm>
            <a:off x="4273270" y="1271662"/>
            <a:ext cx="1241256" cy="354796"/>
          </a:xfrm>
          <a:prstGeom prst="rightArrow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ight Arrow 14"/>
          <p:cNvSpPr/>
          <p:nvPr/>
        </p:nvSpPr>
        <p:spPr>
          <a:xfrm rot="2417420">
            <a:off x="5577362" y="1616811"/>
            <a:ext cx="937253" cy="348776"/>
          </a:xfrm>
          <a:prstGeom prst="rightArrow">
            <a:avLst/>
          </a:prstGeom>
          <a:solidFill>
            <a:srgbClr val="FF0066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485042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59632" y="476672"/>
            <a:ext cx="676875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solidFill>
                  <a:srgbClr val="FFFF00"/>
                </a:solidFill>
                <a:cs typeface="B Titr" pitchFamily="2" charset="-78"/>
              </a:rPr>
              <a:t>ميانگين سني جمعيت در کشور طي سالهاي 1355 تا </a:t>
            </a:r>
            <a:r>
              <a:rPr lang="fa-IR" sz="2400" dirty="0" smtClean="0">
                <a:solidFill>
                  <a:srgbClr val="FFFF00"/>
                </a:solidFill>
                <a:cs typeface="B Titr" pitchFamily="2" charset="-78"/>
              </a:rPr>
              <a:t>13950</a:t>
            </a:r>
            <a:endParaRPr lang="fa-IR" sz="2400" dirty="0">
              <a:solidFill>
                <a:srgbClr val="FFFF00"/>
              </a:solidFill>
              <a:cs typeface="B Titr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667165"/>
              </p:ext>
            </p:extLst>
          </p:nvPr>
        </p:nvGraphicFramePr>
        <p:xfrm>
          <a:off x="791581" y="1553881"/>
          <a:ext cx="7704853" cy="1645920"/>
        </p:xfrm>
        <a:graphic>
          <a:graphicData uri="http://schemas.openxmlformats.org/drawingml/2006/table">
            <a:tbl>
              <a:tblPr rtl="1"/>
              <a:tblGrid>
                <a:gridCol w="1401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3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3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01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44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572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5082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latin typeface="Calibri"/>
                          <a:ea typeface="Calibri"/>
                          <a:cs typeface="B Nazanin" pitchFamily="2" charset="-78"/>
                        </a:rPr>
                        <a:t>سال</a:t>
                      </a:r>
                      <a:endParaRPr lang="en-US" sz="24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Nazanin"/>
                        </a:rPr>
                        <a:t>1355</a:t>
                      </a:r>
                      <a:endParaRPr lang="en-US" sz="2400" b="1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Nazanin"/>
                        </a:rPr>
                        <a:t>1365</a:t>
                      </a:r>
                      <a:endParaRPr lang="en-US" sz="2400" b="1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Nazanin"/>
                        </a:rPr>
                        <a:t>1375</a:t>
                      </a:r>
                      <a:endParaRPr lang="en-US" sz="2400" b="1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Nazanin"/>
                        </a:rPr>
                        <a:t>1385</a:t>
                      </a:r>
                      <a:endParaRPr lang="en-US" sz="2400" b="1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Nazanin"/>
                        </a:rPr>
                        <a:t>1390</a:t>
                      </a:r>
                      <a:endParaRPr lang="en-US" sz="2400" b="1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Nazanin"/>
                        </a:rPr>
                        <a:t>1395</a:t>
                      </a:r>
                      <a:endParaRPr lang="en-US" sz="2400" b="1" kern="1200" dirty="0">
                        <a:solidFill>
                          <a:schemeClr val="tx1"/>
                        </a:solidFill>
                        <a:latin typeface="Tahoma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9957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latin typeface="Calibri"/>
                          <a:ea typeface="Calibri"/>
                          <a:cs typeface="B Nazanin" pitchFamily="2" charset="-78"/>
                        </a:rPr>
                        <a:t>ميانگين سني</a:t>
                      </a:r>
                      <a:endParaRPr lang="en-US" sz="24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B Nazanin" pitchFamily="2" charset="-78"/>
                        </a:rPr>
                        <a:t>22.4</a:t>
                      </a:r>
                      <a:endParaRPr lang="en-US" sz="2000" b="1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B Nazanin" pitchFamily="2" charset="-78"/>
                        </a:rPr>
                        <a:t>21.7</a:t>
                      </a:r>
                      <a:endParaRPr lang="en-US" sz="2000" b="1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B Nazanin" pitchFamily="2" charset="-78"/>
                        </a:rPr>
                        <a:t>24.03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B Nazanin" pitchFamily="2" charset="-78"/>
                        </a:rPr>
                        <a:t>27.97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20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B Nazanin" pitchFamily="2" charset="-78"/>
                        </a:rPr>
                        <a:t>29.8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20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B Nazanin" pitchFamily="2" charset="-78"/>
                        </a:rPr>
                        <a:t>31.1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347864" y="6237988"/>
            <a:ext cx="561662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>
                <a:cs typeface="B Nazanin" pitchFamily="2" charset="-78"/>
              </a:rPr>
              <a:t>منبع: سرشماري عمومي نفوس و مسکن 1355 تا 1395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8856781"/>
              </p:ext>
            </p:extLst>
          </p:nvPr>
        </p:nvGraphicFramePr>
        <p:xfrm>
          <a:off x="611566" y="2907863"/>
          <a:ext cx="7625946" cy="3259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234951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63588" y="116632"/>
            <a:ext cx="756084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 smtClean="0">
                <a:solidFill>
                  <a:srgbClr val="FFFF00"/>
                </a:solidFill>
                <a:cs typeface="B Titr" pitchFamily="2" charset="-78"/>
              </a:rPr>
              <a:t>سهم </a:t>
            </a:r>
            <a:r>
              <a:rPr lang="fa-IR" sz="2800" dirty="0">
                <a:solidFill>
                  <a:srgbClr val="FFFF00"/>
                </a:solidFill>
                <a:cs typeface="B Titr" pitchFamily="2" charset="-78"/>
              </a:rPr>
              <a:t>جمعیت </a:t>
            </a:r>
            <a:r>
              <a:rPr lang="fa-IR" sz="2800" u="sng" dirty="0">
                <a:solidFill>
                  <a:srgbClr val="FFFF00"/>
                </a:solidFill>
                <a:cs typeface="B Titr" pitchFamily="2" charset="-78"/>
              </a:rPr>
              <a:t>سالمندان </a:t>
            </a:r>
            <a:r>
              <a:rPr lang="fa-IR" sz="2800" u="sng" dirty="0" smtClean="0">
                <a:solidFill>
                  <a:srgbClr val="FFFF00"/>
                </a:solidFill>
                <a:cs typeface="B Titr" pitchFamily="2" charset="-78"/>
              </a:rPr>
              <a:t>65  </a:t>
            </a:r>
            <a:r>
              <a:rPr lang="fa-IR" sz="2800" u="sng" dirty="0">
                <a:solidFill>
                  <a:srgbClr val="FFFF00"/>
                </a:solidFill>
                <a:cs typeface="B Titr" pitchFamily="2" charset="-78"/>
              </a:rPr>
              <a:t>ساله و بیشتر</a:t>
            </a:r>
            <a:r>
              <a:rPr lang="fa-IR" sz="2800" dirty="0">
                <a:solidFill>
                  <a:srgbClr val="FFFF00"/>
                </a:solidFill>
                <a:cs typeface="B Titr" pitchFamily="2" charset="-78"/>
              </a:rPr>
              <a:t> تا سال 1430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182"/>
              </p:ext>
            </p:extLst>
          </p:nvPr>
        </p:nvGraphicFramePr>
        <p:xfrm>
          <a:off x="827584" y="1052736"/>
          <a:ext cx="7596843" cy="5817486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2426661">
                  <a:extLst>
                    <a:ext uri="{9D8B030D-6E8A-4147-A177-3AD203B41FA5}">
                      <a16:colId xmlns:a16="http://schemas.microsoft.com/office/drawing/2014/main" val="1317248181"/>
                    </a:ext>
                  </a:extLst>
                </a:gridCol>
                <a:gridCol w="2842657">
                  <a:extLst>
                    <a:ext uri="{9D8B030D-6E8A-4147-A177-3AD203B41FA5}">
                      <a16:colId xmlns:a16="http://schemas.microsoft.com/office/drawing/2014/main" val="3518551941"/>
                    </a:ext>
                  </a:extLst>
                </a:gridCol>
                <a:gridCol w="2327525">
                  <a:extLst>
                    <a:ext uri="{9D8B030D-6E8A-4147-A177-3AD203B41FA5}">
                      <a16:colId xmlns:a16="http://schemas.microsoft.com/office/drawing/2014/main" val="42422293"/>
                    </a:ext>
                  </a:extLst>
                </a:gridCol>
              </a:tblGrid>
              <a:tr h="655171">
                <a:tc rowSpan="2">
                  <a:txBody>
                    <a:bodyPr/>
                    <a:lstStyle/>
                    <a:p>
                      <a:pPr algn="ctr" rtl="1" fontAlgn="b"/>
                      <a:r>
                        <a:rPr lang="fa-IR" sz="2000" b="1" u="none" strike="noStrike" dirty="0">
                          <a:effectLst/>
                          <a:cs typeface="B Titr" panose="00000700000000000000" pitchFamily="2" charset="-78"/>
                        </a:rPr>
                        <a:t>سال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86" marR="4386" marT="43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b="1" kern="1200" dirty="0">
                          <a:solidFill>
                            <a:srgbClr val="FF0000"/>
                          </a:solidFill>
                          <a:latin typeface="Tahoma"/>
                          <a:ea typeface="Times New Roman"/>
                          <a:cs typeface="B Titr" panose="00000700000000000000" pitchFamily="2" charset="-78"/>
                        </a:rPr>
                        <a:t>سالمندان</a:t>
                      </a:r>
                      <a:r>
                        <a:rPr lang="fa-IR" sz="2400" b="1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2400" b="1" kern="1200" dirty="0" smtClean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 panose="00000700000000000000" pitchFamily="2" charset="-78"/>
                        </a:rPr>
                        <a:t>65 </a:t>
                      </a:r>
                      <a:r>
                        <a:rPr lang="fa-IR" sz="2400" b="1" kern="120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 panose="00000700000000000000" pitchFamily="2" charset="-78"/>
                        </a:rPr>
                        <a:t>ساله</a:t>
                      </a:r>
                      <a:r>
                        <a:rPr lang="fa-IR" sz="2400" b="1" kern="1200" baseline="0" dirty="0">
                          <a:solidFill>
                            <a:schemeClr val="tx1"/>
                          </a:solidFill>
                          <a:latin typeface="Tahoma"/>
                          <a:ea typeface="Times New Roman"/>
                          <a:cs typeface="B Titr" panose="00000700000000000000" pitchFamily="2" charset="-78"/>
                        </a:rPr>
                        <a:t> و بيشتر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100" b="1" kern="1200" dirty="0">
                        <a:solidFill>
                          <a:srgbClr val="C00000"/>
                        </a:solidFill>
                        <a:latin typeface="Tahoma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2202730"/>
                  </a:ext>
                </a:extLst>
              </a:tr>
              <a:tr h="342210">
                <a:tc vMerge="1">
                  <a:txBody>
                    <a:bodyPr/>
                    <a:lstStyle/>
                    <a:p>
                      <a:pPr algn="ctr" rtl="1" fontAlgn="ctr"/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تعداد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kumimoji="0" lang="fa-IR" sz="2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سهم از جمعیت کشور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59026"/>
                  </a:ext>
                </a:extLst>
              </a:tr>
              <a:tr h="59897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Mitra" panose="00000400000000000000" pitchFamily="2" charset="-78"/>
                        </a:rPr>
                        <a:t>1375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2594000</a:t>
                      </a:r>
                      <a:endParaRPr kumimoji="0" lang="fa-IR" sz="2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4.3</a:t>
                      </a:r>
                      <a:endParaRPr kumimoji="0" lang="fa-IR" sz="2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878819"/>
                  </a:ext>
                </a:extLst>
              </a:tr>
              <a:tr h="59897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Mitra" panose="00000400000000000000" pitchFamily="2" charset="-78"/>
                        </a:rPr>
                        <a:t>1385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3659000</a:t>
                      </a:r>
                      <a:endParaRPr kumimoji="0" lang="fa-IR" sz="2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5.2</a:t>
                      </a:r>
                      <a:endParaRPr kumimoji="0" lang="fa-IR" sz="2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803195"/>
                  </a:ext>
                </a:extLst>
              </a:tr>
              <a:tr h="59897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Mitra" panose="00000400000000000000" pitchFamily="2" charset="-78"/>
                        </a:rPr>
                        <a:t>1390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4298000</a:t>
                      </a:r>
                      <a:endParaRPr kumimoji="0" lang="fa-IR" sz="2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5.7</a:t>
                      </a:r>
                      <a:endParaRPr kumimoji="0" lang="fa-IR" sz="2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516666"/>
                  </a:ext>
                </a:extLst>
              </a:tr>
              <a:tr h="59897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Mitra" panose="00000400000000000000" pitchFamily="2" charset="-78"/>
                        </a:rPr>
                        <a:t>1395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4875000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6.1</a:t>
                      </a:r>
                      <a:endParaRPr kumimoji="0" lang="fa-IR" sz="2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6048394"/>
                  </a:ext>
                </a:extLst>
              </a:tr>
              <a:tr h="59897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400" b="1" u="none" strike="noStrike" dirty="0" smtClean="0">
                          <a:effectLst/>
                          <a:cs typeface="B Mitra" panose="00000400000000000000" pitchFamily="2" charset="-78"/>
                        </a:rPr>
                        <a:t>1405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7047000</a:t>
                      </a:r>
                      <a:endParaRPr kumimoji="0" lang="fa-IR" sz="2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8.3</a:t>
                      </a:r>
                      <a:endParaRPr kumimoji="0" lang="fa-IR" sz="2400" b="1" u="none" strike="noStrike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1205878"/>
                  </a:ext>
                </a:extLst>
              </a:tr>
              <a:tr h="59897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400" b="1" u="none" strike="noStrike" dirty="0" smtClean="0">
                          <a:effectLst/>
                          <a:cs typeface="B Mitra" panose="00000400000000000000" pitchFamily="2" charset="-78"/>
                        </a:rPr>
                        <a:t>1415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10473000</a:t>
                      </a:r>
                      <a:endParaRPr kumimoji="0" lang="fa-IR" sz="2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11.5</a:t>
                      </a:r>
                      <a:endParaRPr kumimoji="0" lang="fa-IR" sz="2400" b="1" u="none" strike="noStrike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1767440"/>
                  </a:ext>
                </a:extLst>
              </a:tr>
              <a:tr h="59897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Mitra" panose="00000400000000000000" pitchFamily="2" charset="-78"/>
                        </a:rPr>
                        <a:t>1425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15362000</a:t>
                      </a:r>
                      <a:endParaRPr kumimoji="0" lang="fa-IR" sz="2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16.4</a:t>
                      </a:r>
                      <a:endParaRPr kumimoji="0" lang="fa-IR" sz="2400" b="1" u="none" strike="noStrike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33648"/>
                  </a:ext>
                </a:extLst>
              </a:tr>
              <a:tr h="59897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Mitra" panose="00000400000000000000" pitchFamily="2" charset="-78"/>
                        </a:rPr>
                        <a:t>1430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18992000</a:t>
                      </a:r>
                      <a:endParaRPr kumimoji="0" lang="fa-IR" sz="2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400" b="1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20.3</a:t>
                      </a:r>
                      <a:endParaRPr kumimoji="0" lang="fa-IR" sz="2400" b="1" u="none" strike="noStrike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53462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4946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9153306"/>
              </p:ext>
            </p:extLst>
          </p:nvPr>
        </p:nvGraphicFramePr>
        <p:xfrm>
          <a:off x="107504" y="1340768"/>
          <a:ext cx="8640960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7239000" cy="108012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cs typeface="B Titr" pitchFamily="2" charset="-78"/>
              </a:rPr>
              <a:t>شاخص سالخوردگي جمعيت استان‌ها - 1395</a:t>
            </a:r>
            <a:br>
              <a:rPr lang="fa-IR" sz="2400" dirty="0">
                <a:solidFill>
                  <a:srgbClr val="002060"/>
                </a:solidFill>
                <a:cs typeface="B Titr" pitchFamily="2" charset="-78"/>
              </a:rPr>
            </a:br>
            <a:r>
              <a:rPr lang="fa-IR" sz="1800" dirty="0">
                <a:solidFill>
                  <a:srgbClr val="002060"/>
                </a:solidFill>
                <a:cs typeface="B Titr" pitchFamily="2" charset="-78"/>
              </a:rPr>
              <a:t>(نسبت افراد بالاي 65 سال به افراد کمتر از 15 سال)</a:t>
            </a:r>
            <a:endParaRPr lang="fa-IR" sz="2400" dirty="0">
              <a:solidFill>
                <a:srgbClr val="002060"/>
              </a:solidFill>
              <a:cs typeface="B Titr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11560" y="3356992"/>
            <a:ext cx="7560840" cy="0"/>
          </a:xfrm>
          <a:prstGeom prst="line">
            <a:avLst/>
          </a:prstGeom>
          <a:ln w="57150">
            <a:solidFill>
              <a:srgbClr val="008E4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53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582" y="332656"/>
            <a:ext cx="7886700" cy="1296144"/>
          </a:xfrm>
        </p:spPr>
        <p:txBody>
          <a:bodyPr>
            <a:noAutofit/>
          </a:bodyPr>
          <a:lstStyle/>
          <a:p>
            <a:pPr algn="ctr"/>
            <a:r>
              <a:rPr lang="fa-IR" sz="2800" dirty="0" smtClean="0">
                <a:solidFill>
                  <a:schemeClr val="tx1"/>
                </a:solidFill>
                <a:effectLst/>
                <a:cs typeface="B Mitra" panose="00000400000000000000" pitchFamily="2" charset="-78"/>
              </a:rPr>
              <a:t>نسبت جمعيت </a:t>
            </a:r>
            <a:r>
              <a:rPr lang="fa-IR" sz="2800" dirty="0">
                <a:solidFill>
                  <a:schemeClr val="tx1"/>
                </a:solidFill>
                <a:effectLst/>
                <a:cs typeface="B Mitra" panose="00000400000000000000" pitchFamily="2" charset="-78"/>
              </a:rPr>
              <a:t>سالمندي كه به همراه خانواده زندگي مي­كنند</a:t>
            </a:r>
            <a:br>
              <a:rPr lang="fa-IR" sz="2800" dirty="0">
                <a:solidFill>
                  <a:schemeClr val="tx1"/>
                </a:solidFill>
                <a:effectLst/>
                <a:cs typeface="B Mitra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effectLst/>
                <a:cs typeface="B Mitra" panose="00000400000000000000" pitchFamily="2" charset="-78"/>
              </a:rPr>
              <a:t>1395-1375</a:t>
            </a:r>
            <a:endParaRPr lang="fa-IR" sz="2400" dirty="0">
              <a:solidFill>
                <a:schemeClr val="tx1"/>
              </a:solidFill>
              <a:effectLst/>
              <a:cs typeface="B Mitr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16016" y="6309320"/>
            <a:ext cx="3283271" cy="3312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fa-IR" sz="1350" i="1" dirty="0"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مأخذ: مركز آمار ايران، </a:t>
            </a:r>
            <a:r>
              <a:rPr lang="fa-IR" sz="1350" i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دفتر جمعيت نيروي كار و سرشماري</a:t>
            </a:r>
            <a:endParaRPr lang="en-US" sz="135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746861323"/>
              </p:ext>
            </p:extLst>
          </p:nvPr>
        </p:nvGraphicFramePr>
        <p:xfrm>
          <a:off x="1422895" y="1340768"/>
          <a:ext cx="6576392" cy="4696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4403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 smtClean="0">
                <a:cs typeface="B Titr" pitchFamily="2" charset="-78"/>
              </a:rPr>
              <a:t>ازدواج و طلاق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44016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>
                <a:cs typeface="B Mitra" panose="00000400000000000000" pitchFamily="2" charset="-78"/>
              </a:rPr>
              <a:t>شاخص های ازدواج و طلاق:</a:t>
            </a:r>
          </a:p>
          <a:p>
            <a:pPr lvl="1" algn="r" rtl="1"/>
            <a:r>
              <a:rPr lang="fa-IR" b="1" dirty="0" smtClean="0">
                <a:cs typeface="B Mitra" panose="00000400000000000000" pitchFamily="2" charset="-78"/>
              </a:rPr>
              <a:t>تعداد ازدواج و طلاق</a:t>
            </a:r>
          </a:p>
          <a:p>
            <a:pPr lvl="1" algn="r" rtl="1"/>
            <a:r>
              <a:rPr lang="fa-IR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نرخ ازدوج: </a:t>
            </a:r>
            <a:r>
              <a:rPr lang="fa-IR" b="1" dirty="0" smtClean="0">
                <a:cs typeface="B Mitra" panose="00000400000000000000" pitchFamily="2" charset="-78"/>
              </a:rPr>
              <a:t>تعداد ازدواج در هزار نفر جمعیت</a:t>
            </a:r>
          </a:p>
          <a:p>
            <a:pPr lvl="1" algn="r" rtl="1"/>
            <a:r>
              <a:rPr lang="fa-IR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نرخ طلاق: </a:t>
            </a:r>
            <a:r>
              <a:rPr lang="fa-IR" b="1" dirty="0" smtClean="0">
                <a:cs typeface="B Mitra" panose="00000400000000000000" pitchFamily="2" charset="-78"/>
              </a:rPr>
              <a:t>تعداد طلاق در هزار نفر جمعیت</a:t>
            </a:r>
          </a:p>
          <a:p>
            <a:pPr lvl="1" algn="r" rtl="1"/>
            <a:r>
              <a:rPr lang="fa-IR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نسبت ازدواج به طلاق</a:t>
            </a:r>
          </a:p>
          <a:p>
            <a:pPr lvl="1" algn="r" rtl="1"/>
            <a:r>
              <a:rPr lang="fa-IR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تعداد طلاق به ازای 100 ازدواج </a:t>
            </a:r>
          </a:p>
          <a:p>
            <a:pPr lvl="1" algn="r" rtl="1"/>
            <a:endParaRPr lang="fa-IR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5986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499" y="176024"/>
            <a:ext cx="7239000" cy="1164744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dirty="0">
                <a:cs typeface="B Titr" pitchFamily="2" charset="-78"/>
              </a:rPr>
              <a:t>ازدواج‌  وطلاق هاي ثبت شده</a:t>
            </a:r>
            <a:br>
              <a:rPr lang="fa-IR" dirty="0">
                <a:cs typeface="B Titr" pitchFamily="2" charset="-78"/>
              </a:rPr>
            </a:br>
            <a:r>
              <a:rPr lang="fa-IR" sz="2000" dirty="0">
                <a:cs typeface="B Titr" pitchFamily="2" charset="-78"/>
              </a:rPr>
              <a:t>طي سال هاي 1380  الي 1400</a:t>
            </a:r>
          </a:p>
        </p:txBody>
      </p:sp>
      <p:cxnSp>
        <p:nvCxnSpPr>
          <p:cNvPr id="13" name="Straight Arrow Connector 12"/>
          <p:cNvCxnSpPr>
            <a:cxnSpLocks/>
          </p:cNvCxnSpPr>
          <p:nvPr/>
        </p:nvCxnSpPr>
        <p:spPr>
          <a:xfrm flipV="1">
            <a:off x="1475656" y="1556792"/>
            <a:ext cx="2448272" cy="1008112"/>
          </a:xfrm>
          <a:prstGeom prst="straightConnector1">
            <a:avLst/>
          </a:prstGeom>
          <a:ln w="28575">
            <a:solidFill>
              <a:srgbClr val="00B050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Straight Arrow Connector 13"/>
          <p:cNvSpPr/>
          <p:nvPr/>
        </p:nvSpPr>
        <p:spPr>
          <a:xfrm>
            <a:off x="6012160" y="1772816"/>
            <a:ext cx="1656184" cy="1008112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D01A86A-5DB0-43FA-8663-3EC61E1B25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940234"/>
              </p:ext>
            </p:extLst>
          </p:nvPr>
        </p:nvGraphicFramePr>
        <p:xfrm>
          <a:off x="252211" y="1196752"/>
          <a:ext cx="8639577" cy="5371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5377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499" y="176024"/>
            <a:ext cx="7239000" cy="1164744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dirty="0" smtClean="0">
                <a:cs typeface="B Titr" pitchFamily="2" charset="-78"/>
              </a:rPr>
              <a:t> نرخ ازدواج‌  </a:t>
            </a:r>
            <a:r>
              <a:rPr lang="fa-IR" dirty="0">
                <a:cs typeface="B Titr" pitchFamily="2" charset="-78"/>
              </a:rPr>
              <a:t>وطلاق </a:t>
            </a:r>
            <a:r>
              <a:rPr lang="fa-IR" dirty="0" smtClean="0">
                <a:cs typeface="B Titr" pitchFamily="2" charset="-78"/>
              </a:rPr>
              <a:t>به ازای 1000 نفر</a:t>
            </a:r>
            <a:r>
              <a:rPr lang="fa-IR" dirty="0">
                <a:cs typeface="B Titr" pitchFamily="2" charset="-78"/>
              </a:rPr>
              <a:t/>
            </a:r>
            <a:br>
              <a:rPr lang="fa-IR" dirty="0">
                <a:cs typeface="B Titr" pitchFamily="2" charset="-78"/>
              </a:rPr>
            </a:br>
            <a:r>
              <a:rPr lang="fa-IR" sz="2000" dirty="0">
                <a:cs typeface="B Titr" pitchFamily="2" charset="-78"/>
              </a:rPr>
              <a:t>طي سال هاي 1380  الي 1400</a:t>
            </a:r>
          </a:p>
        </p:txBody>
      </p:sp>
      <p:graphicFrame>
        <p:nvGraphicFramePr>
          <p:cNvPr id="7" name="Char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276841"/>
              </p:ext>
            </p:extLst>
          </p:nvPr>
        </p:nvGraphicFramePr>
        <p:xfrm>
          <a:off x="-83877" y="1196752"/>
          <a:ext cx="9311754" cy="5274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5884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000" b="1" dirty="0">
                <a:cs typeface="B Mitra" panose="00000400000000000000" pitchFamily="2" charset="-78"/>
              </a:rPr>
              <a:t>جمعیت مولفه اصلی در:</a:t>
            </a:r>
          </a:p>
          <a:p>
            <a:pPr lvl="2" algn="r" rtl="1"/>
            <a:r>
              <a:rPr lang="fa-IR" sz="3400" b="1" dirty="0">
                <a:cs typeface="B Mitra" panose="00000400000000000000" pitchFamily="2" charset="-78"/>
              </a:rPr>
              <a:t> قدرت و اقتدار سیاسی</a:t>
            </a:r>
          </a:p>
          <a:p>
            <a:pPr lvl="2" algn="r" rtl="1"/>
            <a:r>
              <a:rPr lang="fa-IR" sz="3400" b="1" dirty="0">
                <a:cs typeface="B Mitra" panose="00000400000000000000" pitchFamily="2" charset="-78"/>
              </a:rPr>
              <a:t>توانمندی اقتصادی</a:t>
            </a:r>
          </a:p>
          <a:p>
            <a:pPr lvl="2" algn="r" rtl="1"/>
            <a:r>
              <a:rPr lang="fa-IR" sz="3400" b="1" dirty="0">
                <a:cs typeface="B Mitra" panose="00000400000000000000" pitchFamily="2" charset="-78"/>
              </a:rPr>
              <a:t>توانمندی دفاعی و امنیتی</a:t>
            </a:r>
            <a:endParaRPr lang="fa-IR" sz="4000" b="1" dirty="0">
              <a:cs typeface="B Mitra" panose="00000400000000000000" pitchFamily="2" charset="-78"/>
            </a:endParaRPr>
          </a:p>
          <a:p>
            <a:pPr algn="r" rtl="1"/>
            <a:endParaRPr lang="en-US" sz="4000" b="1" dirty="0">
              <a:cs typeface="B Mitra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اهمیت جمعیت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383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499" y="176024"/>
            <a:ext cx="7239000" cy="1164744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dirty="0" smtClean="0">
                <a:cs typeface="B Titr" pitchFamily="2" charset="-78"/>
              </a:rPr>
              <a:t>روند شاخص های ازدواج و طلاق</a:t>
            </a:r>
            <a:r>
              <a:rPr lang="fa-IR" dirty="0">
                <a:cs typeface="B Titr" pitchFamily="2" charset="-78"/>
              </a:rPr>
              <a:t/>
            </a:r>
            <a:br>
              <a:rPr lang="fa-IR" dirty="0">
                <a:cs typeface="B Titr" pitchFamily="2" charset="-78"/>
              </a:rPr>
            </a:br>
            <a:r>
              <a:rPr lang="fa-IR" sz="2000" dirty="0">
                <a:cs typeface="B Titr" pitchFamily="2" charset="-78"/>
              </a:rPr>
              <a:t>طي سال هاي 1380  الي 1400</a:t>
            </a:r>
          </a:p>
        </p:txBody>
      </p:sp>
      <p:graphicFrame>
        <p:nvGraphicFramePr>
          <p:cNvPr id="5" name="Char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617007"/>
              </p:ext>
            </p:extLst>
          </p:nvPr>
        </p:nvGraphicFramePr>
        <p:xfrm>
          <a:off x="179512" y="1334944"/>
          <a:ext cx="8868853" cy="497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6703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15616" y="260648"/>
            <a:ext cx="640871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>
                <a:solidFill>
                  <a:srgbClr val="FFFF00"/>
                </a:solidFill>
                <a:cs typeface="B Titr" pitchFamily="2" charset="-78"/>
              </a:rPr>
              <a:t>ميانگين سن ازدواج طي سالهاي 1355 </a:t>
            </a:r>
            <a:r>
              <a:rPr lang="fa-IR" sz="2800">
                <a:solidFill>
                  <a:srgbClr val="FFFF00"/>
                </a:solidFill>
                <a:cs typeface="B Titr" pitchFamily="2" charset="-78"/>
              </a:rPr>
              <a:t>تا 1395</a:t>
            </a:r>
            <a:endParaRPr lang="fa-IR" sz="2800" dirty="0">
              <a:solidFill>
                <a:srgbClr val="FFFF00"/>
              </a:solidFill>
              <a:cs typeface="B Titr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3848" y="6196662"/>
            <a:ext cx="561662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>
                <a:cs typeface="B Nazanin" pitchFamily="2" charset="-78"/>
              </a:rPr>
              <a:t>منبع: سرشماري عمومي نفوس و مسکن 1355 تا 1395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0441646"/>
              </p:ext>
            </p:extLst>
          </p:nvPr>
        </p:nvGraphicFramePr>
        <p:xfrm>
          <a:off x="323528" y="1412776"/>
          <a:ext cx="7704856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36331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591739"/>
              </p:ext>
            </p:extLst>
          </p:nvPr>
        </p:nvGraphicFramePr>
        <p:xfrm>
          <a:off x="971598" y="1124745"/>
          <a:ext cx="7200802" cy="5146119"/>
        </p:xfrm>
        <a:graphic>
          <a:graphicData uri="http://schemas.openxmlformats.org/drawingml/2006/table">
            <a:tbl>
              <a:tblPr rtl="1"/>
              <a:tblGrid>
                <a:gridCol w="30967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63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77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81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400" b="1" i="0" u="none" strike="noStrike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کلان‌شهر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latin typeface="B Nazanin"/>
                        <a:cs typeface="B Nazanin" pitchFamily="2" charset="-78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E8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ميانگين </a:t>
                      </a:r>
                      <a:r>
                        <a:rPr lang="fa-IR" sz="2000" b="1" i="0" u="none" strike="noStrike">
                          <a:solidFill>
                            <a:srgbClr val="000000"/>
                          </a:solidFill>
                          <a:latin typeface="B Nazanin"/>
                          <a:cs typeface="B Nazanin" pitchFamily="2" charset="-78"/>
                        </a:rPr>
                        <a:t>سن ازدواج</a:t>
                      </a:r>
                    </a:p>
                    <a:p>
                      <a:pPr algn="ctr" rtl="1" fontAlgn="ctr"/>
                      <a:r>
                        <a:rPr lang="fa-IR" sz="2000" b="1" i="0" u="none" strike="noStrike">
                          <a:solidFill>
                            <a:srgbClr val="C00000"/>
                          </a:solidFill>
                          <a:latin typeface="B Nazanin"/>
                          <a:cs typeface="B Nazanin" pitchFamily="2" charset="-78"/>
                        </a:rPr>
                        <a:t>مردان</a:t>
                      </a:r>
                      <a:endParaRPr lang="fa-IR" sz="2000" b="1" i="0" u="none" strike="noStrike" dirty="0">
                        <a:solidFill>
                          <a:srgbClr val="C00000"/>
                        </a:solidFill>
                        <a:latin typeface="B Nazanin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E8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kumimoji="0" lang="fa-IR" sz="2000" b="1" i="0" u="none" strike="noStrike" kern="1200" dirty="0">
                          <a:solidFill>
                            <a:srgbClr val="000000"/>
                          </a:solidFill>
                          <a:latin typeface="B Nazanin"/>
                          <a:ea typeface="+mn-ea"/>
                          <a:cs typeface="B Nazanin" pitchFamily="2" charset="-78"/>
                        </a:rPr>
                        <a:t>ميانگين سن </a:t>
                      </a:r>
                      <a:r>
                        <a:rPr kumimoji="0" lang="fa-IR" sz="2000" b="1" i="0" u="none" strike="noStrike" kern="1200">
                          <a:solidFill>
                            <a:srgbClr val="000000"/>
                          </a:solidFill>
                          <a:latin typeface="B Nazanin"/>
                          <a:ea typeface="+mn-ea"/>
                          <a:cs typeface="B Nazanin" pitchFamily="2" charset="-78"/>
                        </a:rPr>
                        <a:t>ازدواج </a:t>
                      </a:r>
                    </a:p>
                    <a:p>
                      <a:pPr algn="ctr" rtl="1" fontAlgn="ctr"/>
                      <a:r>
                        <a:rPr kumimoji="0" lang="fa-IR" sz="2000" b="1" i="0" u="none" strike="noStrike" kern="1200">
                          <a:solidFill>
                            <a:srgbClr val="C00000"/>
                          </a:solidFill>
                          <a:latin typeface="B Nazanin"/>
                          <a:ea typeface="+mn-ea"/>
                          <a:cs typeface="B Nazanin" pitchFamily="2" charset="-78"/>
                        </a:rPr>
                        <a:t>زنان</a:t>
                      </a:r>
                      <a:endParaRPr kumimoji="0" lang="fa-IR" sz="2000" b="1" i="0" u="none" strike="noStrike" kern="1200" dirty="0">
                        <a:solidFill>
                          <a:srgbClr val="C00000"/>
                        </a:solidFill>
                        <a:latin typeface="B Nazanin"/>
                        <a:ea typeface="+mn-ea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DE8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1782">
                <a:tc>
                  <a:txBody>
                    <a:bodyPr/>
                    <a:lstStyle/>
                    <a:p>
                      <a:pPr algn="r" rtl="0" fontAlgn="b"/>
                      <a:r>
                        <a:rPr kumimoji="0" lang="fa-IR" sz="2400" b="1" i="0" u="none" strike="noStrike" kern="1200" dirty="0">
                          <a:solidFill>
                            <a:srgbClr val="008E40"/>
                          </a:solidFill>
                          <a:latin typeface="B Nazanin"/>
                          <a:ea typeface="+mn-ea"/>
                          <a:cs typeface="B Titr" panose="00000700000000000000" pitchFamily="2" charset="-78"/>
                        </a:rPr>
                        <a:t>کل کشور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1800" b="1" i="0" u="none" strike="noStrike" kern="1200" dirty="0">
                          <a:solidFill>
                            <a:srgbClr val="008E40"/>
                          </a:solidFill>
                          <a:latin typeface="B Nazanin"/>
                          <a:ea typeface="+mn-ea"/>
                          <a:cs typeface="B Titr" panose="00000700000000000000" pitchFamily="2" charset="-78"/>
                        </a:rPr>
                        <a:t>27.4</a:t>
                      </a:r>
                      <a:endParaRPr kumimoji="0" lang="fa-IR" sz="2000" b="1" i="0" u="none" strike="noStrike" kern="1200" dirty="0">
                        <a:solidFill>
                          <a:srgbClr val="008E40"/>
                        </a:solidFill>
                        <a:latin typeface="B Nazanin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kumimoji="0" lang="fa-IR" sz="2000" b="1" i="0" u="none" strike="noStrike" kern="1200" dirty="0">
                          <a:solidFill>
                            <a:srgbClr val="008E40"/>
                          </a:solidFill>
                          <a:latin typeface="B Nazanin"/>
                          <a:ea typeface="+mn-ea"/>
                          <a:cs typeface="B Titr" panose="00000700000000000000" pitchFamily="2" charset="-78"/>
                        </a:rPr>
                        <a:t>23.0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782">
                <a:tc>
                  <a:txBody>
                    <a:bodyPr/>
                    <a:lstStyle/>
                    <a:p>
                      <a:pPr algn="r" rtl="0" fontAlgn="b"/>
                      <a:r>
                        <a:rPr kumimoji="0" lang="fa-IR" sz="2400" b="1" i="0" u="none" strike="noStrike" kern="1200" dirty="0">
                          <a:solidFill>
                            <a:srgbClr val="000000"/>
                          </a:solidFill>
                          <a:latin typeface="B Nazanin"/>
                          <a:ea typeface="+mn-ea"/>
                          <a:cs typeface="B Nazanin" pitchFamily="2" charset="-78"/>
                        </a:rPr>
                        <a:t>تهران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kumimoji="0" lang="fa-IR" sz="2400" b="1" i="0" u="none" strike="noStrike" kern="1200">
                          <a:solidFill>
                            <a:srgbClr val="FF0000"/>
                          </a:solidFill>
                          <a:latin typeface="B Nazanin"/>
                          <a:ea typeface="+mn-ea"/>
                          <a:cs typeface="B Nazanin" panose="00000400000000000000" pitchFamily="2" charset="-78"/>
                        </a:rPr>
                        <a:t>29.6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kumimoji="0" lang="fa-IR" sz="2400" b="1" i="0" u="none" strike="noStrike" kern="1200">
                          <a:solidFill>
                            <a:srgbClr val="FF0000"/>
                          </a:solidFill>
                          <a:latin typeface="B Nazanin"/>
                          <a:ea typeface="+mn-ea"/>
                          <a:cs typeface="B Nazanin" panose="00000400000000000000" pitchFamily="2" charset="-78"/>
                        </a:rPr>
                        <a:t>25.7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1782">
                <a:tc>
                  <a:txBody>
                    <a:bodyPr/>
                    <a:lstStyle/>
                    <a:p>
                      <a:pPr algn="r"/>
                      <a:r>
                        <a:rPr kumimoji="0" lang="fa-IR" sz="2400" b="1" i="0" u="none" strike="noStrike" kern="1200" dirty="0">
                          <a:solidFill>
                            <a:srgbClr val="000000"/>
                          </a:solidFill>
                          <a:latin typeface="B Nazanin"/>
                          <a:ea typeface="+mn-ea"/>
                          <a:cs typeface="B Nazanin" pitchFamily="2" charset="-78"/>
                        </a:rPr>
                        <a:t>مشهد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kumimoji="0" lang="fa-IR" sz="2400" b="1" i="0" u="none" strike="noStrike" kern="1200">
                          <a:solidFill>
                            <a:srgbClr val="008E40"/>
                          </a:solidFill>
                          <a:latin typeface="B Nazanin"/>
                          <a:ea typeface="+mn-ea"/>
                          <a:cs typeface="B Nazanin" panose="00000400000000000000" pitchFamily="2" charset="-78"/>
                        </a:rPr>
                        <a:t>26.5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kumimoji="0" lang="fa-IR" sz="2400" b="1" i="0" u="none" strike="noStrike" kern="1200">
                          <a:solidFill>
                            <a:srgbClr val="008E40"/>
                          </a:solidFill>
                          <a:latin typeface="B Nazanin"/>
                          <a:ea typeface="+mn-ea"/>
                          <a:cs typeface="B Nazanin" panose="00000400000000000000" pitchFamily="2" charset="-78"/>
                        </a:rPr>
                        <a:t>22.3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1782">
                <a:tc>
                  <a:txBody>
                    <a:bodyPr/>
                    <a:lstStyle/>
                    <a:p>
                      <a:pPr algn="r" rtl="0" fontAlgn="b"/>
                      <a:r>
                        <a:rPr kumimoji="0" lang="fa-IR" sz="2400" b="1" i="0" u="none" strike="noStrike" kern="1200" dirty="0">
                          <a:solidFill>
                            <a:srgbClr val="000000"/>
                          </a:solidFill>
                          <a:latin typeface="B Nazanin"/>
                          <a:ea typeface="+mn-ea"/>
                          <a:cs typeface="B Nazanin" pitchFamily="2" charset="-78"/>
                        </a:rPr>
                        <a:t>اصفهان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kumimoji="0" lang="fa-IR" sz="2400" b="1" i="0" u="none" strike="noStrike" kern="1200">
                          <a:solidFill>
                            <a:srgbClr val="FF0000"/>
                          </a:solidFill>
                          <a:latin typeface="B Nazanin"/>
                          <a:ea typeface="+mn-ea"/>
                          <a:cs typeface="B Nazanin" panose="00000400000000000000" pitchFamily="2" charset="-78"/>
                        </a:rPr>
                        <a:t>29.0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kumimoji="0" lang="fa-IR" sz="2400" b="1" i="0" u="none" strike="noStrike" kern="1200">
                          <a:solidFill>
                            <a:srgbClr val="FF0000"/>
                          </a:solidFill>
                          <a:latin typeface="B Nazanin"/>
                          <a:ea typeface="+mn-ea"/>
                          <a:cs typeface="B Nazanin" panose="00000400000000000000" pitchFamily="2" charset="-78"/>
                        </a:rPr>
                        <a:t>24.7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1782">
                <a:tc>
                  <a:txBody>
                    <a:bodyPr/>
                    <a:lstStyle/>
                    <a:p>
                      <a:pPr algn="r" rtl="0" fontAlgn="b"/>
                      <a:r>
                        <a:rPr kumimoji="0" lang="fa-IR" sz="2400" b="1" i="0" u="none" strike="noStrike" kern="1200" dirty="0">
                          <a:solidFill>
                            <a:srgbClr val="000000"/>
                          </a:solidFill>
                          <a:latin typeface="B Nazanin"/>
                          <a:ea typeface="+mn-ea"/>
                          <a:cs typeface="B Nazanin" pitchFamily="2" charset="-78"/>
                        </a:rPr>
                        <a:t>کرج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kumimoji="0" lang="fa-IR" sz="2400" b="1" i="0" u="none" strike="noStrike" kern="1200">
                          <a:solidFill>
                            <a:srgbClr val="FF0000"/>
                          </a:solidFill>
                          <a:latin typeface="B Nazanin"/>
                          <a:ea typeface="+mn-ea"/>
                          <a:cs typeface="B Nazanin" panose="00000400000000000000" pitchFamily="2" charset="-78"/>
                        </a:rPr>
                        <a:t>29.0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kumimoji="0" lang="fa-IR" sz="2400" b="1" i="0" u="none" strike="noStrike" kern="1200">
                          <a:solidFill>
                            <a:srgbClr val="FF0000"/>
                          </a:solidFill>
                          <a:latin typeface="B Nazanin"/>
                          <a:ea typeface="+mn-ea"/>
                          <a:cs typeface="B Nazanin" panose="00000400000000000000" pitchFamily="2" charset="-78"/>
                        </a:rPr>
                        <a:t>25.0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1782">
                <a:tc>
                  <a:txBody>
                    <a:bodyPr/>
                    <a:lstStyle/>
                    <a:p>
                      <a:pPr algn="r" rtl="0" fontAlgn="b"/>
                      <a:r>
                        <a:rPr kumimoji="0" lang="fa-IR" sz="2400" b="1" i="0" u="none" strike="noStrike" kern="1200" dirty="0">
                          <a:solidFill>
                            <a:srgbClr val="000000"/>
                          </a:solidFill>
                          <a:latin typeface="B Nazanin"/>
                          <a:ea typeface="+mn-ea"/>
                          <a:cs typeface="B Nazanin" pitchFamily="2" charset="-78"/>
                        </a:rPr>
                        <a:t>تبريز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kumimoji="0" lang="fa-IR" sz="2400" b="1" i="0" u="none" strike="noStrike" kern="1200">
                          <a:solidFill>
                            <a:srgbClr val="FF0000"/>
                          </a:solidFill>
                          <a:latin typeface="B Nazanin"/>
                          <a:ea typeface="+mn-ea"/>
                          <a:cs typeface="B Nazanin" panose="00000400000000000000" pitchFamily="2" charset="-78"/>
                        </a:rPr>
                        <a:t>28.2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kumimoji="0" lang="fa-IR" sz="2400" b="1" i="0" u="none" strike="noStrike" kern="1200">
                          <a:solidFill>
                            <a:srgbClr val="FF0000"/>
                          </a:solidFill>
                          <a:latin typeface="B Nazanin"/>
                          <a:ea typeface="+mn-ea"/>
                          <a:cs typeface="B Nazanin" panose="00000400000000000000" pitchFamily="2" charset="-78"/>
                        </a:rPr>
                        <a:t>23.2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1782">
                <a:tc>
                  <a:txBody>
                    <a:bodyPr/>
                    <a:lstStyle/>
                    <a:p>
                      <a:pPr algn="r" rtl="0" fontAlgn="b"/>
                      <a:r>
                        <a:rPr kumimoji="0" lang="fa-IR" sz="2400" b="1" i="0" u="none" strike="noStrike" kern="1200" dirty="0">
                          <a:solidFill>
                            <a:srgbClr val="000000"/>
                          </a:solidFill>
                          <a:latin typeface="B Nazanin"/>
                          <a:ea typeface="+mn-ea"/>
                          <a:cs typeface="B Nazanin" pitchFamily="2" charset="-78"/>
                        </a:rPr>
                        <a:t>اهواز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kumimoji="0" lang="fa-IR" sz="2400" b="1" i="0" u="none" strike="noStrike" kern="1200">
                          <a:solidFill>
                            <a:srgbClr val="FF0000"/>
                          </a:solidFill>
                          <a:latin typeface="B Nazanin"/>
                          <a:ea typeface="+mn-ea"/>
                          <a:cs typeface="B Nazanin" panose="00000400000000000000" pitchFamily="2" charset="-78"/>
                        </a:rPr>
                        <a:t>28.0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kumimoji="0" lang="fa-IR" sz="2400" b="1" i="0" u="none" strike="noStrike" kern="1200">
                          <a:solidFill>
                            <a:srgbClr val="FF0000"/>
                          </a:solidFill>
                          <a:latin typeface="B Nazanin"/>
                          <a:ea typeface="+mn-ea"/>
                          <a:cs typeface="B Nazanin" panose="00000400000000000000" pitchFamily="2" charset="-78"/>
                        </a:rPr>
                        <a:t>24.1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1782">
                <a:tc>
                  <a:txBody>
                    <a:bodyPr/>
                    <a:lstStyle/>
                    <a:p>
                      <a:pPr algn="r" rtl="0" fontAlgn="b"/>
                      <a:r>
                        <a:rPr kumimoji="0" lang="fa-IR" sz="2400" b="1" i="0" u="none" strike="noStrike" kern="1200" dirty="0">
                          <a:solidFill>
                            <a:srgbClr val="000000"/>
                          </a:solidFill>
                          <a:latin typeface="B Nazanin"/>
                          <a:ea typeface="+mn-ea"/>
                          <a:cs typeface="B Nazanin" pitchFamily="2" charset="-78"/>
                        </a:rPr>
                        <a:t>شيراز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kumimoji="0" lang="fa-IR" sz="2400" b="1" i="0" u="none" strike="noStrike" kern="1200">
                          <a:solidFill>
                            <a:srgbClr val="FF0000"/>
                          </a:solidFill>
                          <a:latin typeface="B Nazanin"/>
                          <a:ea typeface="+mn-ea"/>
                          <a:cs typeface="B Nazanin" panose="00000400000000000000" pitchFamily="2" charset="-78"/>
                        </a:rPr>
                        <a:t>29.6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kumimoji="0" lang="fa-IR" sz="2400" b="1" i="0" u="none" strike="noStrike" kern="1200">
                          <a:solidFill>
                            <a:srgbClr val="FF0000"/>
                          </a:solidFill>
                          <a:latin typeface="B Nazanin"/>
                          <a:ea typeface="+mn-ea"/>
                          <a:cs typeface="B Nazanin" panose="00000400000000000000" pitchFamily="2" charset="-78"/>
                        </a:rPr>
                        <a:t>25.6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1782">
                <a:tc>
                  <a:txBody>
                    <a:bodyPr/>
                    <a:lstStyle/>
                    <a:p>
                      <a:pPr algn="r" rtl="0" fontAlgn="b"/>
                      <a:r>
                        <a:rPr kumimoji="0" lang="fa-IR" sz="2400" b="1" i="0" u="none" strike="noStrike" kern="1200" dirty="0">
                          <a:solidFill>
                            <a:srgbClr val="000000"/>
                          </a:solidFill>
                          <a:latin typeface="B Nazanin"/>
                          <a:ea typeface="+mn-ea"/>
                          <a:cs typeface="B Nazanin" pitchFamily="2" charset="-78"/>
                        </a:rPr>
                        <a:t>قم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kumimoji="0" lang="fa-IR" sz="2400" b="1" i="0" u="none" strike="noStrike" kern="1200">
                          <a:solidFill>
                            <a:srgbClr val="008E40"/>
                          </a:solidFill>
                          <a:latin typeface="B Nazanin"/>
                          <a:ea typeface="+mn-ea"/>
                          <a:cs typeface="B Nazanin" panose="00000400000000000000" pitchFamily="2" charset="-78"/>
                        </a:rPr>
                        <a:t>26.4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kumimoji="0" lang="fa-IR" sz="2400" b="1" i="0" u="none" strike="noStrike" kern="1200" dirty="0">
                          <a:solidFill>
                            <a:srgbClr val="008E40"/>
                          </a:solidFill>
                          <a:latin typeface="B Nazanin"/>
                          <a:ea typeface="+mn-ea"/>
                          <a:cs typeface="B Nazanin" panose="00000400000000000000" pitchFamily="2" charset="-78"/>
                        </a:rPr>
                        <a:t>22.0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Title 2"/>
          <p:cNvSpPr txBox="1">
            <a:spLocks/>
          </p:cNvSpPr>
          <p:nvPr/>
        </p:nvSpPr>
        <p:spPr>
          <a:xfrm>
            <a:off x="1259632" y="44624"/>
            <a:ext cx="6912768" cy="96965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800" b="1" i="0" u="none" strike="noStrike" kern="1200" cap="all" spc="0" normalizeH="0" baseline="0" noProof="0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ميانگين سن در اولین </a:t>
            </a:r>
            <a:r>
              <a:rPr kumimoji="0" lang="fa-IR" sz="2800" b="1" i="0" u="none" strike="noStrike" kern="1200" cap="all" spc="0" normalizeH="0" baseline="0" noProof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ازدواج – 1395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800" b="1" i="0" u="none" strike="noStrike" kern="1200" cap="all" spc="0" normalizeH="0" baseline="0" noProof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(کلان‌شهرها)</a:t>
            </a:r>
            <a:endParaRPr kumimoji="0" lang="fa-IR" sz="28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5776" y="6381329"/>
            <a:ext cx="561662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>
                <a:cs typeface="B Nazanin" pitchFamily="2" charset="-78"/>
              </a:rPr>
              <a:t>منبع: سرشماري عمومي نفوس و مسکن 1395</a:t>
            </a:r>
          </a:p>
        </p:txBody>
      </p:sp>
    </p:spTree>
    <p:extLst>
      <p:ext uri="{BB962C8B-B14F-4D97-AF65-F5344CB8AC3E}">
        <p14:creationId xmlns:p14="http://schemas.microsoft.com/office/powerpoint/2010/main" val="123547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5425266"/>
            <a:ext cx="7496472" cy="936104"/>
          </a:xfrm>
        </p:spPr>
        <p:txBody>
          <a:bodyPr>
            <a:normAutofit/>
          </a:bodyPr>
          <a:lstStyle/>
          <a:p>
            <a:pPr algn="just" rtl="1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به طور متوسط </a:t>
            </a:r>
            <a:r>
              <a:rPr lang="fa-IR" b="1" dirty="0">
                <a:solidFill>
                  <a:srgbClr val="FF0000"/>
                </a:solidFill>
                <a:cs typeface="B Nazanin" pitchFamily="2" charset="-78"/>
              </a:rPr>
              <a:t>به ازای هر 5 خانوار، 2 جوان </a:t>
            </a:r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ازدواج نکرده در سن ازدواج</a:t>
            </a: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5099521"/>
              </p:ext>
            </p:extLst>
          </p:nvPr>
        </p:nvGraphicFramePr>
        <p:xfrm>
          <a:off x="566520" y="1628800"/>
          <a:ext cx="8181944" cy="3434754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3578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39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5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6865">
                <a:tc>
                  <a:txBody>
                    <a:bodyPr/>
                    <a:lstStyle/>
                    <a:p>
                      <a:pPr algn="r" rtl="0" fontAlgn="b"/>
                      <a:r>
                        <a:rPr lang="fa-IR" sz="2400" b="1" u="none" strike="noStrike" dirty="0">
                          <a:effectLst/>
                          <a:cs typeface="B Nazanin" pitchFamily="2" charset="-78"/>
                        </a:rPr>
                        <a:t> </a:t>
                      </a:r>
                      <a:r>
                        <a:rPr lang="fa-IR" sz="24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B Titr" pitchFamily="2" charset="-78"/>
                        </a:rPr>
                        <a:t>1395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400" b="1" u="none" strike="noStrike" dirty="0">
                          <a:effectLst/>
                          <a:cs typeface="B Nazanin" pitchFamily="2" charset="-78"/>
                        </a:rPr>
                        <a:t>مرد و زن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400" b="1" u="none" strike="noStrike" dirty="0">
                          <a:effectLst/>
                          <a:cs typeface="B Nazanin" pitchFamily="2" charset="-78"/>
                        </a:rPr>
                        <a:t>مرد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400" b="1" u="none" strike="noStrike" dirty="0">
                          <a:effectLst/>
                          <a:cs typeface="B Nazanin" pitchFamily="2" charset="-78"/>
                        </a:rPr>
                        <a:t>زن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B Nazanin"/>
                        <a:cs typeface="B Nazanin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0543">
                <a:tc>
                  <a:txBody>
                    <a:bodyPr/>
                    <a:lstStyle/>
                    <a:p>
                      <a:pPr marL="0" algn="r" rtl="0" eaLnBrk="1" fontAlgn="b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fa-IR" sz="1800" b="1" i="0" u="sng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در سن متعارف ازدواج در ایران</a:t>
                      </a:r>
                      <a:endParaRPr kumimoji="0" lang="en-US" sz="1800" b="1" i="0" u="sng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  <a:p>
                      <a:pPr marL="0" algn="r" rtl="0" eaLnBrk="1" fontAlgn="b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fa-IR" sz="18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(مردان 20 تا 34 ساله و زنان 15 تا </a:t>
                      </a:r>
                      <a:r>
                        <a:rPr kumimoji="0" lang="fa-IR" sz="18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29 </a:t>
                      </a:r>
                      <a:r>
                        <a:rPr kumimoji="0" lang="fa-IR" sz="18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ساله)</a:t>
                      </a:r>
                      <a:endParaRPr kumimoji="0" lang="en-US" sz="18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rtl="1" eaLnBrk="1" fontAlgn="b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fa-IR" sz="2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9.769 </a:t>
                      </a:r>
                      <a:r>
                        <a:rPr kumimoji="0" lang="fa-IR" sz="16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میلیون</a:t>
                      </a:r>
                      <a:endParaRPr kumimoji="0" lang="en-US" sz="24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rtl="1" eaLnBrk="1" fontAlgn="b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fa-IR" sz="2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5.373 </a:t>
                      </a:r>
                      <a:r>
                        <a:rPr kumimoji="0" lang="fa-IR" sz="16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میلیون</a:t>
                      </a:r>
                      <a:endParaRPr kumimoji="0" lang="en-US" sz="24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rtl="1" eaLnBrk="1" fontAlgn="b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fa-IR" sz="2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4.423 </a:t>
                      </a:r>
                      <a:r>
                        <a:rPr kumimoji="0" lang="fa-IR" sz="16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میلیون</a:t>
                      </a:r>
                      <a:endParaRPr kumimoji="0" lang="en-US" sz="24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8095">
                <a:tc>
                  <a:txBody>
                    <a:bodyPr/>
                    <a:lstStyle/>
                    <a:p>
                      <a:pPr marL="0" algn="r" rtl="0" eaLnBrk="1" fontAlgn="b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fa-IR" sz="18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بعد از سن ازدواج و قبل از سن تجرد قطعی (49 سالگی)</a:t>
                      </a:r>
                      <a:endParaRPr kumimoji="0" lang="en-US" sz="18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rtl="1" eaLnBrk="1" fontAlgn="b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fa-IR" sz="24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1.810 </a:t>
                      </a:r>
                      <a:r>
                        <a:rPr kumimoji="0" lang="fa-IR" sz="18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هزار</a:t>
                      </a:r>
                      <a:endParaRPr kumimoji="0" lang="en-US" sz="24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rtl="1" eaLnBrk="1" fontAlgn="b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fa-IR" sz="24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513 </a:t>
                      </a:r>
                      <a:r>
                        <a:rPr kumimoji="0" lang="fa-IR" sz="18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هزار</a:t>
                      </a:r>
                      <a:endParaRPr kumimoji="0" lang="en-US" sz="24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rtl="1" eaLnBrk="1" fontAlgn="b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fa-IR" sz="24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1.297 </a:t>
                      </a:r>
                      <a:r>
                        <a:rPr kumimoji="0" lang="fa-IR" sz="18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هزار</a:t>
                      </a:r>
                      <a:endParaRPr kumimoji="0" lang="en-US" sz="24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6865">
                <a:tc>
                  <a:txBody>
                    <a:bodyPr/>
                    <a:lstStyle/>
                    <a:p>
                      <a:pPr marL="0" algn="r" rtl="0" eaLnBrk="1" fontAlgn="b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fa-IR" sz="18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مجرد قطعی (50 ساله و بيشتر)</a:t>
                      </a:r>
                      <a:endParaRPr kumimoji="0" lang="en-US" sz="18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rtl="1" eaLnBrk="1" fontAlgn="b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fa-IR" sz="24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220 </a:t>
                      </a:r>
                      <a:r>
                        <a:rPr kumimoji="0" lang="fa-IR" sz="18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هزار</a:t>
                      </a:r>
                      <a:endParaRPr kumimoji="0" lang="en-US" sz="24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rtl="1" eaLnBrk="1" fontAlgn="b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fa-IR" sz="24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82 </a:t>
                      </a:r>
                      <a:r>
                        <a:rPr kumimoji="0" lang="fa-IR" sz="18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هزار</a:t>
                      </a:r>
                      <a:endParaRPr kumimoji="0" lang="en-US" sz="24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rtl="1" eaLnBrk="1" fontAlgn="b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fa-IR" sz="24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138 </a:t>
                      </a:r>
                      <a:r>
                        <a:rPr kumimoji="0" lang="fa-IR" sz="20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هزار</a:t>
                      </a:r>
                      <a:endParaRPr kumimoji="0" lang="en-US" sz="24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1005408" y="472440"/>
            <a:ext cx="7239000" cy="724312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lvl1pPr algn="l" rtl="1" eaLnBrk="1" latinLnBrk="0" hangingPunct="1">
              <a:spcBef>
                <a:spcPct val="0"/>
              </a:spcBef>
              <a:buNone/>
              <a:defRPr kumimoji="0" sz="3800" b="1" kern="1200" cap="all" baseline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fa-IR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جمعیت در سن متعارف ازدواج</a:t>
            </a:r>
          </a:p>
        </p:txBody>
      </p:sp>
    </p:spTree>
    <p:extLst>
      <p:ext uri="{BB962C8B-B14F-4D97-AF65-F5344CB8AC3E}">
        <p14:creationId xmlns:p14="http://schemas.microsoft.com/office/powerpoint/2010/main" val="4239333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18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50982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cs typeface="B Mitra" pitchFamily="2" charset="-78"/>
              </a:rPr>
              <a:t>افزايش جمعيت استان </a:t>
            </a:r>
            <a:r>
              <a:rPr lang="fa-IR" sz="2800" b="1" dirty="0" smtClean="0">
                <a:cs typeface="B Mitra" pitchFamily="2" charset="-78"/>
              </a:rPr>
              <a:t>کشور </a:t>
            </a:r>
            <a:r>
              <a:rPr lang="fa-IR" sz="2800" b="1" dirty="0">
                <a:cs typeface="B Mitra" pitchFamily="2" charset="-78"/>
              </a:rPr>
              <a:t>متأثر از موارد زیر باید باشد:</a:t>
            </a:r>
          </a:p>
          <a:p>
            <a:pPr lvl="1" algn="r" rtl="1"/>
            <a:r>
              <a:rPr lang="fa-IR" sz="2400" b="1" dirty="0">
                <a:cs typeface="B Mitra" pitchFamily="2" charset="-78"/>
              </a:rPr>
              <a:t>افزايش مواليد (افزايش نرخ باروري زنان)</a:t>
            </a:r>
          </a:p>
          <a:p>
            <a:pPr lvl="3" algn="r" rtl="1"/>
            <a:r>
              <a:rPr lang="fa-IR" sz="2000" b="1" dirty="0">
                <a:cs typeface="B Mitra" pitchFamily="2" charset="-78"/>
              </a:rPr>
              <a:t>افزايش ازدواج </a:t>
            </a:r>
          </a:p>
          <a:p>
            <a:pPr lvl="3" algn="r" rtl="1"/>
            <a:r>
              <a:rPr lang="fa-IR" sz="2000" b="1" dirty="0">
                <a:cs typeface="B Mitra" pitchFamily="2" charset="-78"/>
              </a:rPr>
              <a:t>افزايش فرزند آوري خانواده هاي داراي يك يا دو فرزند</a:t>
            </a:r>
          </a:p>
          <a:p>
            <a:pPr lvl="1" algn="r" rtl="1"/>
            <a:r>
              <a:rPr lang="fa-IR" sz="2400" b="1" dirty="0">
                <a:cs typeface="B Mitra" pitchFamily="2" charset="-78"/>
              </a:rPr>
              <a:t>افزايش نرخ اميد به زندگي (كاهش مرگ و مير) </a:t>
            </a:r>
          </a:p>
          <a:p>
            <a:pPr lvl="3" algn="r" rtl="1"/>
            <a:r>
              <a:rPr lang="fa-IR" sz="2000" b="1" dirty="0">
                <a:cs typeface="B Mitra" pitchFamily="2" charset="-78"/>
              </a:rPr>
              <a:t>افزايش سلامت و بهداشت در سطح جامعه</a:t>
            </a:r>
          </a:p>
          <a:p>
            <a:pPr algn="r" rtl="1"/>
            <a:r>
              <a:rPr lang="fa-IR" sz="2800" b="1" dirty="0" smtClean="0">
                <a:cs typeface="B Mitra" pitchFamily="2" charset="-78"/>
              </a:rPr>
              <a:t>هشدارها(واقعیت </a:t>
            </a:r>
            <a:r>
              <a:rPr lang="fa-IR" sz="2800" b="1" dirty="0">
                <a:cs typeface="B Mitra" pitchFamily="2" charset="-78"/>
              </a:rPr>
              <a:t>موجود):</a:t>
            </a:r>
          </a:p>
          <a:p>
            <a:pPr lvl="1" algn="r" rtl="1"/>
            <a:r>
              <a:rPr lang="fa-IR" sz="2400" b="1" dirty="0">
                <a:cs typeface="B Mitra" pitchFamily="2" charset="-78"/>
              </a:rPr>
              <a:t>كاهش شديد مواليد طي سنوات اخير</a:t>
            </a:r>
          </a:p>
          <a:p>
            <a:pPr lvl="1" algn="r" rtl="1"/>
            <a:r>
              <a:rPr lang="fa-IR" sz="2400" b="1" dirty="0">
                <a:cs typeface="B Mitra" pitchFamily="2" charset="-78"/>
              </a:rPr>
              <a:t>كاهش شديد ميزان ازدواج</a:t>
            </a:r>
          </a:p>
          <a:p>
            <a:pPr lvl="1" algn="r" rtl="1"/>
            <a:r>
              <a:rPr lang="fa-IR" sz="2400" b="1" dirty="0">
                <a:cs typeface="B Mitra" pitchFamily="2" charset="-78"/>
              </a:rPr>
              <a:t>كاهش شديد نرخ باروري كل زنان (كاهش ميل فرزند آوري خانواده ها)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Titr" pitchFamily="2" charset="-78"/>
              </a:rPr>
              <a:t>جمع بندي 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/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اهمیت جمعیت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91672" y="1844824"/>
            <a:ext cx="8853789" cy="1584176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pPr algn="r" rtl="1"/>
            <a:r>
              <a:rPr lang="fa-IR" sz="2400" b="1" dirty="0">
                <a:solidFill>
                  <a:prstClr val="black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انتقال قدرت اقتصاد جهانی از کشورهای صنعتی به کشورهای نوظهور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68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525963"/>
          </a:xfrm>
        </p:spPr>
        <p:txBody>
          <a:bodyPr/>
          <a:lstStyle/>
          <a:p>
            <a:pPr algn="r" rtl="1"/>
            <a:r>
              <a:rPr lang="fa-IR" b="1" dirty="0">
                <a:cs typeface="B Mitra" panose="00000400000000000000" pitchFamily="2" charset="-78"/>
              </a:rPr>
              <a:t>جایگاه جمعیت در کلان روندهای شکل دهنده آینده جهان </a:t>
            </a:r>
          </a:p>
          <a:p>
            <a:pPr algn="r" rtl="1"/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/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اهمیت جمعیت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566978"/>
            <a:ext cx="9144000" cy="529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50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>
                <a:cs typeface="B Mitra" panose="00000400000000000000" pitchFamily="2" charset="-78"/>
              </a:rPr>
              <a:t>دیدگاه های اقتصاد دانان بزرگ دنیا در مورد رابطه جمعیت و اقتصاد</a:t>
            </a:r>
          </a:p>
          <a:p>
            <a:pPr algn="r" rtl="1"/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اهمیت جمعیت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35496" y="2021380"/>
            <a:ext cx="9013371" cy="378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34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2284</TotalTime>
  <Words>2297</Words>
  <Application>Microsoft Office PowerPoint</Application>
  <PresentationFormat>On-screen Show (4:3)</PresentationFormat>
  <Paragraphs>785</Paragraphs>
  <Slides>65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81" baseType="lpstr">
      <vt:lpstr>Arial</vt:lpstr>
      <vt:lpstr>B Mitra</vt:lpstr>
      <vt:lpstr>B Nazanin</vt:lpstr>
      <vt:lpstr>B Tabassom</vt:lpstr>
      <vt:lpstr>B Titr</vt:lpstr>
      <vt:lpstr>B Zar</vt:lpstr>
      <vt:lpstr>Calibri</vt:lpstr>
      <vt:lpstr>Cambria Math</vt:lpstr>
      <vt:lpstr>Lucida Sans Unicode</vt:lpstr>
      <vt:lpstr>Tahoma</vt:lpstr>
      <vt:lpstr>Times New Roman</vt:lpstr>
      <vt:lpstr>Verdana</vt:lpstr>
      <vt:lpstr>Wingdings 2</vt:lpstr>
      <vt:lpstr>Wingdings 3</vt:lpstr>
      <vt:lpstr>Concourse</vt:lpstr>
      <vt:lpstr>Chart</vt:lpstr>
      <vt:lpstr>PowerPoint Presentation</vt:lpstr>
      <vt:lpstr>آشنایی با مفاهیم جمعيتی </vt:lpstr>
      <vt:lpstr>PowerPoint Presentation</vt:lpstr>
      <vt:lpstr>فهرست  مطالب</vt:lpstr>
      <vt:lpstr>اهمیت جمعیت</vt:lpstr>
      <vt:lpstr>اهمیت جمعیت</vt:lpstr>
      <vt:lpstr>اهمیت جمعیت</vt:lpstr>
      <vt:lpstr>اهمیت جمعیت</vt:lpstr>
      <vt:lpstr>اهمیت جمعیت</vt:lpstr>
      <vt:lpstr>مفاهیم اساسی جمعیت</vt:lpstr>
      <vt:lpstr> جمعیت شناسی </vt:lpstr>
      <vt:lpstr> جمعیت و رشد جمعیت</vt:lpstr>
      <vt:lpstr> جمعیت و رشد جمعیت</vt:lpstr>
      <vt:lpstr> جمعیت و رشد جمعیت</vt:lpstr>
      <vt:lpstr> جمعیت و رشد جمعیت</vt:lpstr>
      <vt:lpstr> جمعیت و رشد جمعیت</vt:lpstr>
      <vt:lpstr> جمعیت و رشد جمعیت</vt:lpstr>
      <vt:lpstr>مولفه های مهم در مطالعات و بررسی های جمیعتی</vt:lpstr>
      <vt:lpstr>مولفه های اثرگذار جمعیتی</vt:lpstr>
      <vt:lpstr>مولفه های اثر گذار بر جمعیت</vt:lpstr>
      <vt:lpstr>زاد و ولد</vt:lpstr>
      <vt:lpstr>زاد و ولد</vt:lpstr>
      <vt:lpstr>نرخ باروری </vt:lpstr>
      <vt:lpstr>نرخ باروری </vt:lpstr>
      <vt:lpstr>نرخ باروری </vt:lpstr>
      <vt:lpstr>برآورد نرخ باروري كل سال 1400 استان های كشور</vt:lpstr>
      <vt:lpstr>يک محاسبه ساده !</vt:lpstr>
      <vt:lpstr>مرگ و میر</vt:lpstr>
      <vt:lpstr>مقایسه نرخ خام موالید و مرگ و میر کشور</vt:lpstr>
      <vt:lpstr>زاد و ولد</vt:lpstr>
      <vt:lpstr>وضعیت امید به زندگی در کشور</vt:lpstr>
      <vt:lpstr>مهاجرت</vt:lpstr>
      <vt:lpstr>مهاجرت به تفکیک مبدأ طی دوره های سرشماری</vt:lpstr>
      <vt:lpstr>ویژگی های جمعیتی</vt:lpstr>
      <vt:lpstr>ویژگی های خانواری</vt:lpstr>
      <vt:lpstr>روند تغييرات بُعد خانوار در سرشماري ها</vt:lpstr>
      <vt:lpstr>سهم انواع خانوارها</vt:lpstr>
      <vt:lpstr>انواع خانوار - 1395</vt:lpstr>
      <vt:lpstr>روند تغييرات سهم انواع خانوارها</vt:lpstr>
      <vt:lpstr>درصد خانوارها براساس تعداد فرزند</vt:lpstr>
      <vt:lpstr>درصد خانوارها براساس تعداد فرزند - 1395</vt:lpstr>
      <vt:lpstr>ویژگی های سنی و جنسی</vt:lpstr>
      <vt:lpstr>PowerPoint Presentation</vt:lpstr>
      <vt:lpstr>تغییرات ساختار سنی جمعیت ایران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پنجره جمعيتي</vt:lpstr>
      <vt:lpstr>فاز پنجره فرصت جمعیتی در ایران</vt:lpstr>
      <vt:lpstr>PowerPoint Presentation</vt:lpstr>
      <vt:lpstr>PowerPoint Presentation</vt:lpstr>
      <vt:lpstr>شاخص سالخوردگي جمعيت استان‌ها - 1395 (نسبت افراد بالاي 65 سال به افراد کمتر از 15 سال)</vt:lpstr>
      <vt:lpstr>نسبت جمعيت سالمندي كه به همراه خانواده زندگي مي­كنند 1395-1375</vt:lpstr>
      <vt:lpstr>ازدواج و طلاق</vt:lpstr>
      <vt:lpstr>ازدواج‌  وطلاق هاي ثبت شده طي سال هاي 1380  الي 1400</vt:lpstr>
      <vt:lpstr> نرخ ازدواج‌  وطلاق به ازای 1000 نفر طي سال هاي 1380  الي 1400</vt:lpstr>
      <vt:lpstr>روند شاخص های ازدواج و طلاق طي سال هاي 1380  الي 1400</vt:lpstr>
      <vt:lpstr>PowerPoint Presentation</vt:lpstr>
      <vt:lpstr>PowerPoint Presentation</vt:lpstr>
      <vt:lpstr>PowerPoint Presentation</vt:lpstr>
      <vt:lpstr>PowerPoint Presentation</vt:lpstr>
      <vt:lpstr>جمع بندي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j.shaker.a</dc:creator>
  <cp:lastModifiedBy>hp</cp:lastModifiedBy>
  <cp:revision>362</cp:revision>
  <dcterms:created xsi:type="dcterms:W3CDTF">2018-05-12T09:04:44Z</dcterms:created>
  <dcterms:modified xsi:type="dcterms:W3CDTF">2023-02-21T02:04:50Z</dcterms:modified>
</cp:coreProperties>
</file>