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v" ContentType="video/x-ms-wm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7"/>
  </p:notesMasterIdLst>
  <p:sldIdLst>
    <p:sldId id="285" r:id="rId2"/>
    <p:sldId id="256" r:id="rId3"/>
    <p:sldId id="289" r:id="rId4"/>
    <p:sldId id="257" r:id="rId5"/>
    <p:sldId id="259" r:id="rId6"/>
    <p:sldId id="260" r:id="rId7"/>
    <p:sldId id="261" r:id="rId8"/>
    <p:sldId id="270" r:id="rId9"/>
    <p:sldId id="287" r:id="rId10"/>
    <p:sldId id="283" r:id="rId11"/>
    <p:sldId id="266" r:id="rId12"/>
    <p:sldId id="271" r:id="rId13"/>
    <p:sldId id="288" r:id="rId14"/>
    <p:sldId id="273" r:id="rId15"/>
    <p:sldId id="274" r:id="rId16"/>
    <p:sldId id="275" r:id="rId17"/>
    <p:sldId id="276" r:id="rId18"/>
    <p:sldId id="284" r:id="rId19"/>
    <p:sldId id="277" r:id="rId20"/>
    <p:sldId id="278" r:id="rId21"/>
    <p:sldId id="279" r:id="rId22"/>
    <p:sldId id="281" r:id="rId23"/>
    <p:sldId id="282" r:id="rId24"/>
    <p:sldId id="280" r:id="rId25"/>
    <p:sldId id="286"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72DA4A-D4D1-4F6A-8853-A2C778C2DABB}">
          <p14:sldIdLst>
            <p14:sldId id="285"/>
            <p14:sldId id="256"/>
            <p14:sldId id="289"/>
            <p14:sldId id="257"/>
            <p14:sldId id="259"/>
            <p14:sldId id="260"/>
            <p14:sldId id="261"/>
            <p14:sldId id="270"/>
            <p14:sldId id="287"/>
            <p14:sldId id="283"/>
            <p14:sldId id="266"/>
            <p14:sldId id="271"/>
            <p14:sldId id="288"/>
            <p14:sldId id="273"/>
            <p14:sldId id="274"/>
            <p14:sldId id="275"/>
            <p14:sldId id="276"/>
            <p14:sldId id="284"/>
            <p14:sldId id="277"/>
            <p14:sldId id="278"/>
            <p14:sldId id="279"/>
            <p14:sldId id="281"/>
            <p14:sldId id="282"/>
            <p14:sldId id="280"/>
            <p14:sldId id="286"/>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p:cViewPr varScale="1">
        <p:scale>
          <a:sx n="74" d="100"/>
          <a:sy n="74" d="100"/>
        </p:scale>
        <p:origin x="62" y="39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4.xml.rels><?xml version="1.0" encoding="UTF-8" standalone="yes"?>
<Relationships xmlns="http://schemas.openxmlformats.org/package/2006/relationships"><Relationship Id="rId1" Type="http://schemas.openxmlformats.org/officeDocument/2006/relationships/image" Target="../media/image10.jpg"/></Relationships>
</file>

<file path=ppt/diagrams/_rels/drawing4.xml.rels><?xml version="1.0" encoding="UTF-8" standalone="yes"?>
<Relationships xmlns="http://schemas.openxmlformats.org/package/2006/relationships"><Relationship Id="rId1" Type="http://schemas.openxmlformats.org/officeDocument/2006/relationships/image" Target="../media/image10.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4EFC14-1E06-4E01-9723-07871269EF68}"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A901A829-17C7-4A34-B7D1-D95145C6B23D}">
      <dgm:prSet phldrT="[Text]"/>
      <dgm:spPr/>
      <dgm:t>
        <a:bodyPr/>
        <a:lstStyle/>
        <a:p>
          <a:r>
            <a:rPr lang="fa-IR" dirty="0">
              <a:cs typeface="B Badr" panose="00000400000000000000" pitchFamily="2" charset="-78"/>
            </a:rPr>
            <a:t>ناباروری</a:t>
          </a:r>
          <a:endParaRPr lang="en-US" dirty="0">
            <a:cs typeface="B Badr" panose="00000400000000000000" pitchFamily="2" charset="-78"/>
          </a:endParaRPr>
        </a:p>
      </dgm:t>
    </dgm:pt>
    <dgm:pt modelId="{9B9B84DB-B19E-41DD-AF1A-3E3CE270B2D0}" type="parTrans" cxnId="{0762DFAA-65A6-43AA-9000-020E9465D511}">
      <dgm:prSet/>
      <dgm:spPr/>
      <dgm:t>
        <a:bodyPr/>
        <a:lstStyle/>
        <a:p>
          <a:endParaRPr lang="en-US"/>
        </a:p>
      </dgm:t>
    </dgm:pt>
    <dgm:pt modelId="{B2D13CA4-4768-4AB1-BFC8-123B783C67D3}" type="sibTrans" cxnId="{0762DFAA-65A6-43AA-9000-020E9465D511}">
      <dgm:prSet/>
      <dgm:spPr/>
      <dgm:t>
        <a:bodyPr/>
        <a:lstStyle/>
        <a:p>
          <a:endParaRPr lang="en-US"/>
        </a:p>
      </dgm:t>
    </dgm:pt>
    <dgm:pt modelId="{F7683E48-3958-4B0F-B489-CD11B8C7248B}">
      <dgm:prSet phldrT="[Text]"/>
      <dgm:spPr/>
      <dgm:t>
        <a:bodyPr/>
        <a:lstStyle/>
        <a:p>
          <a:r>
            <a:rPr lang="fa-IR" dirty="0">
              <a:cs typeface="B Badr" panose="00000400000000000000" pitchFamily="2" charset="-78"/>
            </a:rPr>
            <a:t>15% عوامل مشترک</a:t>
          </a:r>
          <a:endParaRPr lang="en-US" dirty="0">
            <a:cs typeface="B Badr" panose="00000400000000000000" pitchFamily="2" charset="-78"/>
          </a:endParaRPr>
        </a:p>
      </dgm:t>
    </dgm:pt>
    <dgm:pt modelId="{0F510D07-6A60-4C1D-94A8-C184358248B4}" type="parTrans" cxnId="{5F503176-B69D-44F8-A335-8B047E20DABD}">
      <dgm:prSet/>
      <dgm:spPr/>
      <dgm:t>
        <a:bodyPr/>
        <a:lstStyle/>
        <a:p>
          <a:endParaRPr lang="en-US"/>
        </a:p>
      </dgm:t>
    </dgm:pt>
    <dgm:pt modelId="{D21F9DF1-146D-46CE-884C-491C73943DCA}" type="sibTrans" cxnId="{5F503176-B69D-44F8-A335-8B047E20DABD}">
      <dgm:prSet/>
      <dgm:spPr/>
      <dgm:t>
        <a:bodyPr/>
        <a:lstStyle/>
        <a:p>
          <a:endParaRPr lang="en-US"/>
        </a:p>
      </dgm:t>
    </dgm:pt>
    <dgm:pt modelId="{A51B33B6-B714-40E9-B4FB-6C9EC68850BA}">
      <dgm:prSet phldrT="[Text]"/>
      <dgm:spPr/>
      <dgm:t>
        <a:bodyPr/>
        <a:lstStyle/>
        <a:p>
          <a:r>
            <a:rPr lang="fa-IR" dirty="0">
              <a:cs typeface="B Badr" panose="00000400000000000000" pitchFamily="2" charset="-78"/>
            </a:rPr>
            <a:t>40%</a:t>
          </a:r>
          <a:br>
            <a:rPr lang="fa-IR" dirty="0">
              <a:cs typeface="B Badr" panose="00000400000000000000" pitchFamily="2" charset="-78"/>
            </a:rPr>
          </a:br>
          <a:r>
            <a:rPr lang="fa-IR" dirty="0">
              <a:cs typeface="B Badr" panose="00000400000000000000" pitchFamily="2" charset="-78"/>
            </a:rPr>
            <a:t>خانم ها</a:t>
          </a:r>
          <a:endParaRPr lang="en-US" dirty="0">
            <a:cs typeface="B Badr" panose="00000400000000000000" pitchFamily="2" charset="-78"/>
          </a:endParaRPr>
        </a:p>
      </dgm:t>
    </dgm:pt>
    <dgm:pt modelId="{45087B8E-BC54-40D8-BDE7-AE3419D08662}" type="parTrans" cxnId="{D940A40E-1B81-49A6-9DA7-573D73D445F8}">
      <dgm:prSet/>
      <dgm:spPr/>
      <dgm:t>
        <a:bodyPr/>
        <a:lstStyle/>
        <a:p>
          <a:endParaRPr lang="en-US"/>
        </a:p>
      </dgm:t>
    </dgm:pt>
    <dgm:pt modelId="{8527413E-F508-458F-87FE-13A610198E59}" type="sibTrans" cxnId="{D940A40E-1B81-49A6-9DA7-573D73D445F8}">
      <dgm:prSet/>
      <dgm:spPr/>
      <dgm:t>
        <a:bodyPr/>
        <a:lstStyle/>
        <a:p>
          <a:endParaRPr lang="en-US"/>
        </a:p>
      </dgm:t>
    </dgm:pt>
    <dgm:pt modelId="{6818F468-9803-4C58-8126-BA38058690DE}">
      <dgm:prSet phldrT="[Text]"/>
      <dgm:spPr/>
      <dgm:t>
        <a:bodyPr/>
        <a:lstStyle/>
        <a:p>
          <a:r>
            <a:rPr lang="fa-IR" dirty="0">
              <a:cs typeface="B Badr" panose="00000400000000000000" pitchFamily="2" charset="-78"/>
            </a:rPr>
            <a:t>40% آقایان</a:t>
          </a:r>
          <a:endParaRPr lang="en-US" dirty="0">
            <a:cs typeface="B Badr" panose="00000400000000000000" pitchFamily="2" charset="-78"/>
          </a:endParaRPr>
        </a:p>
      </dgm:t>
    </dgm:pt>
    <dgm:pt modelId="{0CBF42D3-2EDF-461B-814B-A05AE99D948A}" type="parTrans" cxnId="{1D73380C-5325-482D-8B62-404C8C19F2D1}">
      <dgm:prSet/>
      <dgm:spPr/>
      <dgm:t>
        <a:bodyPr/>
        <a:lstStyle/>
        <a:p>
          <a:endParaRPr lang="en-US"/>
        </a:p>
      </dgm:t>
    </dgm:pt>
    <dgm:pt modelId="{6FD6F3CA-18EE-4661-9C0C-D256D0EE471B}" type="sibTrans" cxnId="{1D73380C-5325-482D-8B62-404C8C19F2D1}">
      <dgm:prSet/>
      <dgm:spPr/>
      <dgm:t>
        <a:bodyPr/>
        <a:lstStyle/>
        <a:p>
          <a:endParaRPr lang="en-US"/>
        </a:p>
      </dgm:t>
    </dgm:pt>
    <dgm:pt modelId="{46069754-08DC-490F-AA2F-A6308B3A72BD}">
      <dgm:prSet/>
      <dgm:spPr/>
      <dgm:t>
        <a:bodyPr/>
        <a:lstStyle/>
        <a:p>
          <a:r>
            <a:rPr lang="fa-IR" dirty="0">
              <a:cs typeface="B Badr" panose="00000400000000000000" pitchFamily="2" charset="-78"/>
            </a:rPr>
            <a:t>5% عوامل ناشناخته</a:t>
          </a:r>
          <a:endParaRPr lang="en-US" dirty="0">
            <a:cs typeface="B Badr" panose="00000400000000000000" pitchFamily="2" charset="-78"/>
          </a:endParaRPr>
        </a:p>
      </dgm:t>
    </dgm:pt>
    <dgm:pt modelId="{8912BD54-EDCD-41F8-B4BB-F1084AB8F569}" type="parTrans" cxnId="{5D728BB4-2096-41F3-8EF8-4F613462552C}">
      <dgm:prSet/>
      <dgm:spPr/>
      <dgm:t>
        <a:bodyPr/>
        <a:lstStyle/>
        <a:p>
          <a:endParaRPr lang="en-US"/>
        </a:p>
      </dgm:t>
    </dgm:pt>
    <dgm:pt modelId="{64E429A7-C812-4A7A-8D73-D375EC39035D}" type="sibTrans" cxnId="{5D728BB4-2096-41F3-8EF8-4F613462552C}">
      <dgm:prSet/>
      <dgm:spPr/>
      <dgm:t>
        <a:bodyPr/>
        <a:lstStyle/>
        <a:p>
          <a:endParaRPr lang="en-US"/>
        </a:p>
      </dgm:t>
    </dgm:pt>
    <dgm:pt modelId="{4EF18AE4-CDF0-4EDE-8F23-C86E682E1F79}" type="pres">
      <dgm:prSet presAssocID="{174EFC14-1E06-4E01-9723-07871269EF68}" presName="Name0" presStyleCnt="0">
        <dgm:presLayoutVars>
          <dgm:chMax val="1"/>
          <dgm:chPref val="1"/>
          <dgm:dir/>
          <dgm:animOne val="branch"/>
          <dgm:animLvl val="lvl"/>
        </dgm:presLayoutVars>
      </dgm:prSet>
      <dgm:spPr/>
    </dgm:pt>
    <dgm:pt modelId="{9B42BBEA-2FB4-4202-91C4-348BEEC793BF}" type="pres">
      <dgm:prSet presAssocID="{A901A829-17C7-4A34-B7D1-D95145C6B23D}" presName="singleCycle" presStyleCnt="0"/>
      <dgm:spPr/>
    </dgm:pt>
    <dgm:pt modelId="{F05D0D5F-6700-42A9-880E-1A948B142797}" type="pres">
      <dgm:prSet presAssocID="{A901A829-17C7-4A34-B7D1-D95145C6B23D}" presName="singleCenter" presStyleLbl="node1" presStyleIdx="0" presStyleCnt="5">
        <dgm:presLayoutVars>
          <dgm:chMax val="7"/>
          <dgm:chPref val="7"/>
        </dgm:presLayoutVars>
      </dgm:prSet>
      <dgm:spPr/>
    </dgm:pt>
    <dgm:pt modelId="{C820F860-3703-46FC-A210-E46D06C25E20}" type="pres">
      <dgm:prSet presAssocID="{0F510D07-6A60-4C1D-94A8-C184358248B4}" presName="Name56" presStyleLbl="parChTrans1D2" presStyleIdx="0" presStyleCnt="4"/>
      <dgm:spPr/>
    </dgm:pt>
    <dgm:pt modelId="{EC9BDA64-3335-45E6-911A-63D20F856510}" type="pres">
      <dgm:prSet presAssocID="{F7683E48-3958-4B0F-B489-CD11B8C7248B}" presName="text0" presStyleLbl="node1" presStyleIdx="1" presStyleCnt="5">
        <dgm:presLayoutVars>
          <dgm:bulletEnabled val="1"/>
        </dgm:presLayoutVars>
      </dgm:prSet>
      <dgm:spPr/>
    </dgm:pt>
    <dgm:pt modelId="{1A3511FB-B5C2-4D61-8FDA-D3D7D89D787E}" type="pres">
      <dgm:prSet presAssocID="{45087B8E-BC54-40D8-BDE7-AE3419D08662}" presName="Name56" presStyleLbl="parChTrans1D2" presStyleIdx="1" presStyleCnt="4"/>
      <dgm:spPr/>
    </dgm:pt>
    <dgm:pt modelId="{F6DCC6BB-EB7F-4D58-BD38-4E32079B50C4}" type="pres">
      <dgm:prSet presAssocID="{A51B33B6-B714-40E9-B4FB-6C9EC68850BA}" presName="text0" presStyleLbl="node1" presStyleIdx="2" presStyleCnt="5">
        <dgm:presLayoutVars>
          <dgm:bulletEnabled val="1"/>
        </dgm:presLayoutVars>
      </dgm:prSet>
      <dgm:spPr/>
    </dgm:pt>
    <dgm:pt modelId="{5034D359-5AFE-4106-8EE9-59553A31E4B1}" type="pres">
      <dgm:prSet presAssocID="{0CBF42D3-2EDF-461B-814B-A05AE99D948A}" presName="Name56" presStyleLbl="parChTrans1D2" presStyleIdx="2" presStyleCnt="4"/>
      <dgm:spPr/>
    </dgm:pt>
    <dgm:pt modelId="{1F093A4D-7202-48B3-8434-59CA0CEBA987}" type="pres">
      <dgm:prSet presAssocID="{6818F468-9803-4C58-8126-BA38058690DE}" presName="text0" presStyleLbl="node1" presStyleIdx="3" presStyleCnt="5">
        <dgm:presLayoutVars>
          <dgm:bulletEnabled val="1"/>
        </dgm:presLayoutVars>
      </dgm:prSet>
      <dgm:spPr/>
    </dgm:pt>
    <dgm:pt modelId="{46AEA9EA-EE6E-488E-B5EA-09F43C0DE0B6}" type="pres">
      <dgm:prSet presAssocID="{8912BD54-EDCD-41F8-B4BB-F1084AB8F569}" presName="Name56" presStyleLbl="parChTrans1D2" presStyleIdx="3" presStyleCnt="4"/>
      <dgm:spPr/>
    </dgm:pt>
    <dgm:pt modelId="{CEAEC6D4-FD27-4EE3-831A-ACA5E6CB253F}" type="pres">
      <dgm:prSet presAssocID="{46069754-08DC-490F-AA2F-A6308B3A72BD}" presName="text0" presStyleLbl="node1" presStyleIdx="4" presStyleCnt="5">
        <dgm:presLayoutVars>
          <dgm:bulletEnabled val="1"/>
        </dgm:presLayoutVars>
      </dgm:prSet>
      <dgm:spPr/>
    </dgm:pt>
  </dgm:ptLst>
  <dgm:cxnLst>
    <dgm:cxn modelId="{1D73380C-5325-482D-8B62-404C8C19F2D1}" srcId="{A901A829-17C7-4A34-B7D1-D95145C6B23D}" destId="{6818F468-9803-4C58-8126-BA38058690DE}" srcOrd="2" destOrd="0" parTransId="{0CBF42D3-2EDF-461B-814B-A05AE99D948A}" sibTransId="{6FD6F3CA-18EE-4661-9C0C-D256D0EE471B}"/>
    <dgm:cxn modelId="{6E42640C-F984-41CC-8D19-F2BB5D570C84}" type="presOf" srcId="{0F510D07-6A60-4C1D-94A8-C184358248B4}" destId="{C820F860-3703-46FC-A210-E46D06C25E20}" srcOrd="0" destOrd="0" presId="urn:microsoft.com/office/officeart/2008/layout/RadialCluster"/>
    <dgm:cxn modelId="{D940A40E-1B81-49A6-9DA7-573D73D445F8}" srcId="{A901A829-17C7-4A34-B7D1-D95145C6B23D}" destId="{A51B33B6-B714-40E9-B4FB-6C9EC68850BA}" srcOrd="1" destOrd="0" parTransId="{45087B8E-BC54-40D8-BDE7-AE3419D08662}" sibTransId="{8527413E-F508-458F-87FE-13A610198E59}"/>
    <dgm:cxn modelId="{F5AE7F14-A2E6-4EC5-A6CC-B9F49A59B4BD}" type="presOf" srcId="{A51B33B6-B714-40E9-B4FB-6C9EC68850BA}" destId="{F6DCC6BB-EB7F-4D58-BD38-4E32079B50C4}" srcOrd="0" destOrd="0" presId="urn:microsoft.com/office/officeart/2008/layout/RadialCluster"/>
    <dgm:cxn modelId="{788CCB2C-1855-4F20-8C90-53F0B19BF36D}" type="presOf" srcId="{F7683E48-3958-4B0F-B489-CD11B8C7248B}" destId="{EC9BDA64-3335-45E6-911A-63D20F856510}" srcOrd="0" destOrd="0" presId="urn:microsoft.com/office/officeart/2008/layout/RadialCluster"/>
    <dgm:cxn modelId="{5B150E30-5F92-40E5-B713-C4BD5464D60B}" type="presOf" srcId="{0CBF42D3-2EDF-461B-814B-A05AE99D948A}" destId="{5034D359-5AFE-4106-8EE9-59553A31E4B1}" srcOrd="0" destOrd="0" presId="urn:microsoft.com/office/officeart/2008/layout/RadialCluster"/>
    <dgm:cxn modelId="{E8F7FF35-7CCE-4D31-A5F7-36A8836BD99A}" type="presOf" srcId="{6818F468-9803-4C58-8126-BA38058690DE}" destId="{1F093A4D-7202-48B3-8434-59CA0CEBA987}" srcOrd="0" destOrd="0" presId="urn:microsoft.com/office/officeart/2008/layout/RadialCluster"/>
    <dgm:cxn modelId="{AB774A3C-15C2-4C85-88EF-9E2FAD6080B0}" type="presOf" srcId="{8912BD54-EDCD-41F8-B4BB-F1084AB8F569}" destId="{46AEA9EA-EE6E-488E-B5EA-09F43C0DE0B6}" srcOrd="0" destOrd="0" presId="urn:microsoft.com/office/officeart/2008/layout/RadialCluster"/>
    <dgm:cxn modelId="{5F503176-B69D-44F8-A335-8B047E20DABD}" srcId="{A901A829-17C7-4A34-B7D1-D95145C6B23D}" destId="{F7683E48-3958-4B0F-B489-CD11B8C7248B}" srcOrd="0" destOrd="0" parTransId="{0F510D07-6A60-4C1D-94A8-C184358248B4}" sibTransId="{D21F9DF1-146D-46CE-884C-491C73943DCA}"/>
    <dgm:cxn modelId="{8B0D7E9A-0DA2-4A1D-AFE0-C9798912455F}" type="presOf" srcId="{46069754-08DC-490F-AA2F-A6308B3A72BD}" destId="{CEAEC6D4-FD27-4EE3-831A-ACA5E6CB253F}" srcOrd="0" destOrd="0" presId="urn:microsoft.com/office/officeart/2008/layout/RadialCluster"/>
    <dgm:cxn modelId="{CB6034A3-63F5-4366-ADB2-0BF2C0E1B05B}" type="presOf" srcId="{174EFC14-1E06-4E01-9723-07871269EF68}" destId="{4EF18AE4-CDF0-4EDE-8F23-C86E682E1F79}" srcOrd="0" destOrd="0" presId="urn:microsoft.com/office/officeart/2008/layout/RadialCluster"/>
    <dgm:cxn modelId="{0762DFAA-65A6-43AA-9000-020E9465D511}" srcId="{174EFC14-1E06-4E01-9723-07871269EF68}" destId="{A901A829-17C7-4A34-B7D1-D95145C6B23D}" srcOrd="0" destOrd="0" parTransId="{9B9B84DB-B19E-41DD-AF1A-3E3CE270B2D0}" sibTransId="{B2D13CA4-4768-4AB1-BFC8-123B783C67D3}"/>
    <dgm:cxn modelId="{5D728BB4-2096-41F3-8EF8-4F613462552C}" srcId="{A901A829-17C7-4A34-B7D1-D95145C6B23D}" destId="{46069754-08DC-490F-AA2F-A6308B3A72BD}" srcOrd="3" destOrd="0" parTransId="{8912BD54-EDCD-41F8-B4BB-F1084AB8F569}" sibTransId="{64E429A7-C812-4A7A-8D73-D375EC39035D}"/>
    <dgm:cxn modelId="{F5283FF4-A615-43B9-B14C-EE492609F7C9}" type="presOf" srcId="{A901A829-17C7-4A34-B7D1-D95145C6B23D}" destId="{F05D0D5F-6700-42A9-880E-1A948B142797}" srcOrd="0" destOrd="0" presId="urn:microsoft.com/office/officeart/2008/layout/RadialCluster"/>
    <dgm:cxn modelId="{FA1F8FF6-1D6F-4000-84C6-5927CC1F9551}" type="presOf" srcId="{45087B8E-BC54-40D8-BDE7-AE3419D08662}" destId="{1A3511FB-B5C2-4D61-8FDA-D3D7D89D787E}" srcOrd="0" destOrd="0" presId="urn:microsoft.com/office/officeart/2008/layout/RadialCluster"/>
    <dgm:cxn modelId="{4FEF6F3F-D09E-43FA-8033-26B0801119C6}" type="presParOf" srcId="{4EF18AE4-CDF0-4EDE-8F23-C86E682E1F79}" destId="{9B42BBEA-2FB4-4202-91C4-348BEEC793BF}" srcOrd="0" destOrd="0" presId="urn:microsoft.com/office/officeart/2008/layout/RadialCluster"/>
    <dgm:cxn modelId="{46C754A1-C747-4F7E-8108-BF54E95EEF98}" type="presParOf" srcId="{9B42BBEA-2FB4-4202-91C4-348BEEC793BF}" destId="{F05D0D5F-6700-42A9-880E-1A948B142797}" srcOrd="0" destOrd="0" presId="urn:microsoft.com/office/officeart/2008/layout/RadialCluster"/>
    <dgm:cxn modelId="{ACABAA27-AFAC-416A-A3A3-8D85AF517E03}" type="presParOf" srcId="{9B42BBEA-2FB4-4202-91C4-348BEEC793BF}" destId="{C820F860-3703-46FC-A210-E46D06C25E20}" srcOrd="1" destOrd="0" presId="urn:microsoft.com/office/officeart/2008/layout/RadialCluster"/>
    <dgm:cxn modelId="{78105FF8-5A71-4777-AB52-2F449E1B147D}" type="presParOf" srcId="{9B42BBEA-2FB4-4202-91C4-348BEEC793BF}" destId="{EC9BDA64-3335-45E6-911A-63D20F856510}" srcOrd="2" destOrd="0" presId="urn:microsoft.com/office/officeart/2008/layout/RadialCluster"/>
    <dgm:cxn modelId="{18A7AC3F-892F-4E7A-A610-28776F1B6B1C}" type="presParOf" srcId="{9B42BBEA-2FB4-4202-91C4-348BEEC793BF}" destId="{1A3511FB-B5C2-4D61-8FDA-D3D7D89D787E}" srcOrd="3" destOrd="0" presId="urn:microsoft.com/office/officeart/2008/layout/RadialCluster"/>
    <dgm:cxn modelId="{9EE2856C-2AC1-4F78-9568-7D023C81D098}" type="presParOf" srcId="{9B42BBEA-2FB4-4202-91C4-348BEEC793BF}" destId="{F6DCC6BB-EB7F-4D58-BD38-4E32079B50C4}" srcOrd="4" destOrd="0" presId="urn:microsoft.com/office/officeart/2008/layout/RadialCluster"/>
    <dgm:cxn modelId="{5D329DB0-6773-4E08-97A3-2812375EEBF9}" type="presParOf" srcId="{9B42BBEA-2FB4-4202-91C4-348BEEC793BF}" destId="{5034D359-5AFE-4106-8EE9-59553A31E4B1}" srcOrd="5" destOrd="0" presId="urn:microsoft.com/office/officeart/2008/layout/RadialCluster"/>
    <dgm:cxn modelId="{30D87EC7-AD3D-403B-9FF0-DFE169DDB2AE}" type="presParOf" srcId="{9B42BBEA-2FB4-4202-91C4-348BEEC793BF}" destId="{1F093A4D-7202-48B3-8434-59CA0CEBA987}" srcOrd="6" destOrd="0" presId="urn:microsoft.com/office/officeart/2008/layout/RadialCluster"/>
    <dgm:cxn modelId="{C8BCF1DF-EB62-4592-88E7-3B5301EC822F}" type="presParOf" srcId="{9B42BBEA-2FB4-4202-91C4-348BEEC793BF}" destId="{46AEA9EA-EE6E-488E-B5EA-09F43C0DE0B6}" srcOrd="7" destOrd="0" presId="urn:microsoft.com/office/officeart/2008/layout/RadialCluster"/>
    <dgm:cxn modelId="{BA2770F7-08EC-4B20-BF1D-05BAE60812F6}" type="presParOf" srcId="{9B42BBEA-2FB4-4202-91C4-348BEEC793BF}" destId="{CEAEC6D4-FD27-4EE3-831A-ACA5E6CB253F}" srcOrd="8"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0C22BE-25DB-4147-AC58-BE90614EB910}" type="doc">
      <dgm:prSet loTypeId="urn:microsoft.com/office/officeart/2008/layout/HorizontalMultiLevelHierarchy" loCatId="hierarchy" qsTypeId="urn:microsoft.com/office/officeart/2005/8/quickstyle/3d3" qsCatId="3D" csTypeId="urn:microsoft.com/office/officeart/2005/8/colors/accent2_2" csCatId="accent2" phldr="1"/>
      <dgm:spPr/>
      <dgm:t>
        <a:bodyPr/>
        <a:lstStyle/>
        <a:p>
          <a:endParaRPr lang="en-US"/>
        </a:p>
      </dgm:t>
    </dgm:pt>
    <dgm:pt modelId="{B5AC187F-F578-41EF-AE35-98AB6384FBA8}">
      <dgm:prSet phldrT="[Text]"/>
      <dgm:spPr/>
      <dgm:t>
        <a:bodyPr>
          <a:scene3d>
            <a:camera prst="orthographicFront"/>
            <a:lightRig rig="balanced" dir="t">
              <a:rot lat="0" lon="0" rev="2100000"/>
            </a:lightRig>
          </a:scene3d>
          <a:sp3d extrusionH="57150" prstMaterial="metal">
            <a:bevelT w="38100" h="25400"/>
            <a:contourClr>
              <a:schemeClr val="bg2"/>
            </a:contourClr>
          </a:sp3d>
        </a:bodyPr>
        <a:lstStyle/>
        <a:p>
          <a:pPr rtl="1"/>
          <a:r>
            <a:rPr lang="fa-IR" b="1" cap="none" spc="0" dirty="0">
              <a:ln w="50800"/>
              <a:solidFill>
                <a:schemeClr val="bg1">
                  <a:shade val="50000"/>
                </a:schemeClr>
              </a:solidFill>
              <a:effectLst/>
              <a:cs typeface="B Kamran" panose="00000400000000000000" pitchFamily="2" charset="-78"/>
            </a:rPr>
            <a:t>ویار</a:t>
          </a:r>
          <a:endParaRPr lang="en-US" b="1" cap="none" spc="0" dirty="0">
            <a:ln w="50800"/>
            <a:solidFill>
              <a:schemeClr val="bg1">
                <a:shade val="50000"/>
              </a:schemeClr>
            </a:solidFill>
            <a:effectLst/>
            <a:cs typeface="B Kamran" panose="00000400000000000000" pitchFamily="2" charset="-78"/>
          </a:endParaRPr>
        </a:p>
      </dgm:t>
    </dgm:pt>
    <dgm:pt modelId="{F8754955-88F8-4962-B7E8-2D1C88D13FDF}" type="parTrans" cxnId="{4DB5C342-3722-493E-8B84-1CCDFE077922}">
      <dgm:prSet/>
      <dgm:spPr/>
      <dgm:t>
        <a:bodyPr/>
        <a:lstStyle/>
        <a:p>
          <a:endParaRPr lang="en-US"/>
        </a:p>
      </dgm:t>
    </dgm:pt>
    <dgm:pt modelId="{7C211318-53AB-48D2-8DE3-88F5D1E475B4}" type="sibTrans" cxnId="{4DB5C342-3722-493E-8B84-1CCDFE077922}">
      <dgm:prSet/>
      <dgm:spPr/>
      <dgm:t>
        <a:bodyPr/>
        <a:lstStyle/>
        <a:p>
          <a:endParaRPr lang="en-US"/>
        </a:p>
      </dgm:t>
    </dgm:pt>
    <dgm:pt modelId="{41E318AF-31DE-4113-A7C6-1D478C20FDBF}">
      <dgm:prSet phldrT="[Text]" custT="1"/>
      <dgm:spPr/>
      <dgm:t>
        <a:bodyPr>
          <a:scene3d>
            <a:camera prst="orthographicFront"/>
            <a:lightRig rig="balanced" dir="t">
              <a:rot lat="0" lon="0" rev="2100000"/>
            </a:lightRig>
          </a:scene3d>
          <a:sp3d extrusionH="57150" prstMaterial="metal">
            <a:bevelT w="38100" h="25400"/>
            <a:contourClr>
              <a:schemeClr val="bg2"/>
            </a:contourClr>
          </a:sp3d>
        </a:bodyPr>
        <a:lstStyle/>
        <a:p>
          <a:r>
            <a:rPr lang="fa-IR" sz="3200" b="1" cap="none" spc="0" dirty="0">
              <a:ln w="50800"/>
              <a:solidFill>
                <a:schemeClr val="bg1">
                  <a:shade val="50000"/>
                </a:schemeClr>
              </a:solidFill>
              <a:effectLst/>
              <a:cs typeface="B Kamran" panose="00000400000000000000" pitchFamily="2" charset="-78"/>
            </a:rPr>
            <a:t>ایجاد نفرت از بوی غذا، افراد یا چیزها</a:t>
          </a:r>
          <a:endParaRPr lang="en-US" sz="3200" b="1" cap="none" spc="0" dirty="0">
            <a:ln w="50800"/>
            <a:solidFill>
              <a:schemeClr val="bg1">
                <a:shade val="50000"/>
              </a:schemeClr>
            </a:solidFill>
            <a:effectLst/>
            <a:cs typeface="B Kamran" panose="00000400000000000000" pitchFamily="2" charset="-78"/>
          </a:endParaRPr>
        </a:p>
      </dgm:t>
    </dgm:pt>
    <dgm:pt modelId="{A38E0241-AED9-4483-899B-B712483B8ABE}" type="parTrans" cxnId="{3B1D473E-A8BC-4222-8A0E-CC672356C396}">
      <dgm:prSet/>
      <dgm:spPr/>
      <dgm:t>
        <a:bodyPr/>
        <a:lstStyle/>
        <a:p>
          <a:endParaRPr lang="en-US"/>
        </a:p>
      </dgm:t>
    </dgm:pt>
    <dgm:pt modelId="{B2130A9F-5605-49E1-8D1C-87C691CD1A09}" type="sibTrans" cxnId="{3B1D473E-A8BC-4222-8A0E-CC672356C396}">
      <dgm:prSet/>
      <dgm:spPr/>
      <dgm:t>
        <a:bodyPr/>
        <a:lstStyle/>
        <a:p>
          <a:endParaRPr lang="en-US"/>
        </a:p>
      </dgm:t>
    </dgm:pt>
    <dgm:pt modelId="{50FC7F5D-558D-494B-955E-F631E9FC2B8B}">
      <dgm:prSet phldrT="[Text]" custT="1"/>
      <dgm:spPr/>
      <dgm:t>
        <a:bodyPr>
          <a:scene3d>
            <a:camera prst="orthographicFront"/>
            <a:lightRig rig="balanced" dir="t">
              <a:rot lat="0" lon="0" rev="2100000"/>
            </a:lightRig>
          </a:scene3d>
          <a:sp3d extrusionH="57150" prstMaterial="metal">
            <a:bevelT w="38100" h="25400"/>
            <a:contourClr>
              <a:schemeClr val="bg2"/>
            </a:contourClr>
          </a:sp3d>
        </a:bodyPr>
        <a:lstStyle/>
        <a:p>
          <a:r>
            <a:rPr lang="fa-IR" sz="3200" b="1" cap="none" spc="0" dirty="0">
              <a:ln w="50800"/>
              <a:solidFill>
                <a:schemeClr val="bg1">
                  <a:shade val="50000"/>
                </a:schemeClr>
              </a:solidFill>
              <a:effectLst/>
              <a:cs typeface="B Kamran" panose="00000400000000000000" pitchFamily="2" charset="-78"/>
            </a:rPr>
            <a:t>ایجاد تمایل به خوردن بعضی مواد خوراکی و حتی غیرخوراکی</a:t>
          </a:r>
          <a:endParaRPr lang="en-US" sz="3200" b="1" cap="none" spc="0" dirty="0">
            <a:ln w="50800"/>
            <a:solidFill>
              <a:schemeClr val="bg1">
                <a:shade val="50000"/>
              </a:schemeClr>
            </a:solidFill>
            <a:effectLst/>
            <a:cs typeface="B Kamran" panose="00000400000000000000" pitchFamily="2" charset="-78"/>
          </a:endParaRPr>
        </a:p>
      </dgm:t>
    </dgm:pt>
    <dgm:pt modelId="{50ECCAFB-6894-4644-B4B6-8CD8AD7EE127}" type="parTrans" cxnId="{AFDFB045-F582-4BCE-8636-2EE280D0C3B5}">
      <dgm:prSet/>
      <dgm:spPr/>
      <dgm:t>
        <a:bodyPr/>
        <a:lstStyle/>
        <a:p>
          <a:endParaRPr lang="en-US"/>
        </a:p>
      </dgm:t>
    </dgm:pt>
    <dgm:pt modelId="{A8187035-6468-4C1D-9E57-53111651EB1C}" type="sibTrans" cxnId="{AFDFB045-F582-4BCE-8636-2EE280D0C3B5}">
      <dgm:prSet/>
      <dgm:spPr/>
      <dgm:t>
        <a:bodyPr/>
        <a:lstStyle/>
        <a:p>
          <a:endParaRPr lang="en-US"/>
        </a:p>
      </dgm:t>
    </dgm:pt>
    <dgm:pt modelId="{E27E5DBE-47E2-4516-AC70-4CED9750E3C8}" type="pres">
      <dgm:prSet presAssocID="{260C22BE-25DB-4147-AC58-BE90614EB910}" presName="Name0" presStyleCnt="0">
        <dgm:presLayoutVars>
          <dgm:chPref val="1"/>
          <dgm:dir val="rev"/>
          <dgm:animOne val="branch"/>
          <dgm:animLvl val="lvl"/>
          <dgm:resizeHandles val="exact"/>
        </dgm:presLayoutVars>
      </dgm:prSet>
      <dgm:spPr/>
    </dgm:pt>
    <dgm:pt modelId="{FD137079-ED84-4443-A573-B6E60494E881}" type="pres">
      <dgm:prSet presAssocID="{B5AC187F-F578-41EF-AE35-98AB6384FBA8}" presName="root1" presStyleCnt="0"/>
      <dgm:spPr/>
    </dgm:pt>
    <dgm:pt modelId="{37689459-B020-451E-A98B-63B54E239112}" type="pres">
      <dgm:prSet presAssocID="{B5AC187F-F578-41EF-AE35-98AB6384FBA8}" presName="LevelOneTextNode" presStyleLbl="node0" presStyleIdx="0" presStyleCnt="1" custAng="16200000" custScaleX="220752" custScaleY="43096">
        <dgm:presLayoutVars>
          <dgm:chPref val="3"/>
        </dgm:presLayoutVars>
      </dgm:prSet>
      <dgm:spPr/>
    </dgm:pt>
    <dgm:pt modelId="{50FD9619-A3AB-48ED-9C4B-06D5422232C8}" type="pres">
      <dgm:prSet presAssocID="{B5AC187F-F578-41EF-AE35-98AB6384FBA8}" presName="level2hierChild" presStyleCnt="0"/>
      <dgm:spPr/>
    </dgm:pt>
    <dgm:pt modelId="{1780E10F-28EF-40C2-B404-C67FE094F28E}" type="pres">
      <dgm:prSet presAssocID="{A38E0241-AED9-4483-899B-B712483B8ABE}" presName="conn2-1" presStyleLbl="parChTrans1D2" presStyleIdx="0" presStyleCnt="2"/>
      <dgm:spPr/>
    </dgm:pt>
    <dgm:pt modelId="{DBA5B327-E1F1-4D98-BAA3-D4D8272C0C33}" type="pres">
      <dgm:prSet presAssocID="{A38E0241-AED9-4483-899B-B712483B8ABE}" presName="connTx" presStyleLbl="parChTrans1D2" presStyleIdx="0" presStyleCnt="2"/>
      <dgm:spPr/>
    </dgm:pt>
    <dgm:pt modelId="{DBE2AD58-B923-452E-82EC-1EC41FEF93DA}" type="pres">
      <dgm:prSet presAssocID="{41E318AF-31DE-4113-A7C6-1D478C20FDBF}" presName="root2" presStyleCnt="0"/>
      <dgm:spPr/>
    </dgm:pt>
    <dgm:pt modelId="{9AE6C5DD-05ED-49CE-A45C-FD010FB11EFF}" type="pres">
      <dgm:prSet presAssocID="{41E318AF-31DE-4113-A7C6-1D478C20FDBF}" presName="LevelTwoTextNode" presStyleLbl="node2" presStyleIdx="0" presStyleCnt="2" custScaleX="315165">
        <dgm:presLayoutVars>
          <dgm:chPref val="3"/>
        </dgm:presLayoutVars>
      </dgm:prSet>
      <dgm:spPr/>
    </dgm:pt>
    <dgm:pt modelId="{36573D95-74E7-45EF-924F-D74A17059A55}" type="pres">
      <dgm:prSet presAssocID="{41E318AF-31DE-4113-A7C6-1D478C20FDBF}" presName="level3hierChild" presStyleCnt="0"/>
      <dgm:spPr/>
    </dgm:pt>
    <dgm:pt modelId="{D9FD8B99-7FE3-4466-B3A3-4CE152072666}" type="pres">
      <dgm:prSet presAssocID="{50ECCAFB-6894-4644-B4B6-8CD8AD7EE127}" presName="conn2-1" presStyleLbl="parChTrans1D2" presStyleIdx="1" presStyleCnt="2"/>
      <dgm:spPr/>
    </dgm:pt>
    <dgm:pt modelId="{5FBAB72E-BB97-4B67-93DB-78BA04140F8B}" type="pres">
      <dgm:prSet presAssocID="{50ECCAFB-6894-4644-B4B6-8CD8AD7EE127}" presName="connTx" presStyleLbl="parChTrans1D2" presStyleIdx="1" presStyleCnt="2"/>
      <dgm:spPr/>
    </dgm:pt>
    <dgm:pt modelId="{350A7DE1-DD58-4568-B53B-F65301CD0ECF}" type="pres">
      <dgm:prSet presAssocID="{50FC7F5D-558D-494B-955E-F631E9FC2B8B}" presName="root2" presStyleCnt="0"/>
      <dgm:spPr/>
    </dgm:pt>
    <dgm:pt modelId="{FA11E1C9-78E1-4A28-A74D-A04214AAA346}" type="pres">
      <dgm:prSet presAssocID="{50FC7F5D-558D-494B-955E-F631E9FC2B8B}" presName="LevelTwoTextNode" presStyleLbl="node2" presStyleIdx="1" presStyleCnt="2" custScaleX="315165">
        <dgm:presLayoutVars>
          <dgm:chPref val="3"/>
        </dgm:presLayoutVars>
      </dgm:prSet>
      <dgm:spPr/>
    </dgm:pt>
    <dgm:pt modelId="{C6EF2BC1-CE1B-4C57-A747-D3A0585803F6}" type="pres">
      <dgm:prSet presAssocID="{50FC7F5D-558D-494B-955E-F631E9FC2B8B}" presName="level3hierChild" presStyleCnt="0"/>
      <dgm:spPr/>
    </dgm:pt>
  </dgm:ptLst>
  <dgm:cxnLst>
    <dgm:cxn modelId="{3B1D473E-A8BC-4222-8A0E-CC672356C396}" srcId="{B5AC187F-F578-41EF-AE35-98AB6384FBA8}" destId="{41E318AF-31DE-4113-A7C6-1D478C20FDBF}" srcOrd="0" destOrd="0" parTransId="{A38E0241-AED9-4483-899B-B712483B8ABE}" sibTransId="{B2130A9F-5605-49E1-8D1C-87C691CD1A09}"/>
    <dgm:cxn modelId="{4DB5C342-3722-493E-8B84-1CCDFE077922}" srcId="{260C22BE-25DB-4147-AC58-BE90614EB910}" destId="{B5AC187F-F578-41EF-AE35-98AB6384FBA8}" srcOrd="0" destOrd="0" parTransId="{F8754955-88F8-4962-B7E8-2D1C88D13FDF}" sibTransId="{7C211318-53AB-48D2-8DE3-88F5D1E475B4}"/>
    <dgm:cxn modelId="{174E1645-5C2B-4E45-981B-6C613310B492}" type="presOf" srcId="{260C22BE-25DB-4147-AC58-BE90614EB910}" destId="{E27E5DBE-47E2-4516-AC70-4CED9750E3C8}" srcOrd="0" destOrd="0" presId="urn:microsoft.com/office/officeart/2008/layout/HorizontalMultiLevelHierarchy"/>
    <dgm:cxn modelId="{AFDFB045-F582-4BCE-8636-2EE280D0C3B5}" srcId="{B5AC187F-F578-41EF-AE35-98AB6384FBA8}" destId="{50FC7F5D-558D-494B-955E-F631E9FC2B8B}" srcOrd="1" destOrd="0" parTransId="{50ECCAFB-6894-4644-B4B6-8CD8AD7EE127}" sibTransId="{A8187035-6468-4C1D-9E57-53111651EB1C}"/>
    <dgm:cxn modelId="{D02C8F51-C27B-4435-B297-D999B392AC14}" type="presOf" srcId="{A38E0241-AED9-4483-899B-B712483B8ABE}" destId="{1780E10F-28EF-40C2-B404-C67FE094F28E}" srcOrd="0" destOrd="0" presId="urn:microsoft.com/office/officeart/2008/layout/HorizontalMultiLevelHierarchy"/>
    <dgm:cxn modelId="{E9376182-7FC8-44B0-BF32-B6FDA66D7FE5}" type="presOf" srcId="{A38E0241-AED9-4483-899B-B712483B8ABE}" destId="{DBA5B327-E1F1-4D98-BAA3-D4D8272C0C33}" srcOrd="1" destOrd="0" presId="urn:microsoft.com/office/officeart/2008/layout/HorizontalMultiLevelHierarchy"/>
    <dgm:cxn modelId="{F5AFED8A-656B-461A-AAD3-A67211C066B8}" type="presOf" srcId="{50ECCAFB-6894-4644-B4B6-8CD8AD7EE127}" destId="{5FBAB72E-BB97-4B67-93DB-78BA04140F8B}" srcOrd="1" destOrd="0" presId="urn:microsoft.com/office/officeart/2008/layout/HorizontalMultiLevelHierarchy"/>
    <dgm:cxn modelId="{965E0A8B-16BC-4ED4-934C-1EE00237C678}" type="presOf" srcId="{50ECCAFB-6894-4644-B4B6-8CD8AD7EE127}" destId="{D9FD8B99-7FE3-4466-B3A3-4CE152072666}" srcOrd="0" destOrd="0" presId="urn:microsoft.com/office/officeart/2008/layout/HorizontalMultiLevelHierarchy"/>
    <dgm:cxn modelId="{F37A0CB3-6589-4322-9C86-5F482039F1B2}" type="presOf" srcId="{41E318AF-31DE-4113-A7C6-1D478C20FDBF}" destId="{9AE6C5DD-05ED-49CE-A45C-FD010FB11EFF}" srcOrd="0" destOrd="0" presId="urn:microsoft.com/office/officeart/2008/layout/HorizontalMultiLevelHierarchy"/>
    <dgm:cxn modelId="{9B8FB9CD-06E2-4903-A0C5-26D6A25831A7}" type="presOf" srcId="{B5AC187F-F578-41EF-AE35-98AB6384FBA8}" destId="{37689459-B020-451E-A98B-63B54E239112}" srcOrd="0" destOrd="0" presId="urn:microsoft.com/office/officeart/2008/layout/HorizontalMultiLevelHierarchy"/>
    <dgm:cxn modelId="{7167DFD1-3483-41E1-B67D-CA6FE60E4920}" type="presOf" srcId="{50FC7F5D-558D-494B-955E-F631E9FC2B8B}" destId="{FA11E1C9-78E1-4A28-A74D-A04214AAA346}" srcOrd="0" destOrd="0" presId="urn:microsoft.com/office/officeart/2008/layout/HorizontalMultiLevelHierarchy"/>
    <dgm:cxn modelId="{30E371E9-DA71-4FBC-A632-065A853E1933}" type="presParOf" srcId="{E27E5DBE-47E2-4516-AC70-4CED9750E3C8}" destId="{FD137079-ED84-4443-A573-B6E60494E881}" srcOrd="0" destOrd="0" presId="urn:microsoft.com/office/officeart/2008/layout/HorizontalMultiLevelHierarchy"/>
    <dgm:cxn modelId="{897A5EA8-7C4D-4CCC-944B-2B8BFF8E2277}" type="presParOf" srcId="{FD137079-ED84-4443-A573-B6E60494E881}" destId="{37689459-B020-451E-A98B-63B54E239112}" srcOrd="0" destOrd="0" presId="urn:microsoft.com/office/officeart/2008/layout/HorizontalMultiLevelHierarchy"/>
    <dgm:cxn modelId="{62D5E5F4-1129-4278-A226-2A3D8CA2D0C8}" type="presParOf" srcId="{FD137079-ED84-4443-A573-B6E60494E881}" destId="{50FD9619-A3AB-48ED-9C4B-06D5422232C8}" srcOrd="1" destOrd="0" presId="urn:microsoft.com/office/officeart/2008/layout/HorizontalMultiLevelHierarchy"/>
    <dgm:cxn modelId="{2A450DFF-0DE5-4ED6-8269-2139C325BF58}" type="presParOf" srcId="{50FD9619-A3AB-48ED-9C4B-06D5422232C8}" destId="{1780E10F-28EF-40C2-B404-C67FE094F28E}" srcOrd="0" destOrd="0" presId="urn:microsoft.com/office/officeart/2008/layout/HorizontalMultiLevelHierarchy"/>
    <dgm:cxn modelId="{0FFFE625-924B-4BE9-B1E8-446A2AFE2862}" type="presParOf" srcId="{1780E10F-28EF-40C2-B404-C67FE094F28E}" destId="{DBA5B327-E1F1-4D98-BAA3-D4D8272C0C33}" srcOrd="0" destOrd="0" presId="urn:microsoft.com/office/officeart/2008/layout/HorizontalMultiLevelHierarchy"/>
    <dgm:cxn modelId="{E5E7B873-6ADC-4386-9C9B-963441576843}" type="presParOf" srcId="{50FD9619-A3AB-48ED-9C4B-06D5422232C8}" destId="{DBE2AD58-B923-452E-82EC-1EC41FEF93DA}" srcOrd="1" destOrd="0" presId="urn:microsoft.com/office/officeart/2008/layout/HorizontalMultiLevelHierarchy"/>
    <dgm:cxn modelId="{B6587387-2950-4871-887F-F2FBB8947BB7}" type="presParOf" srcId="{DBE2AD58-B923-452E-82EC-1EC41FEF93DA}" destId="{9AE6C5DD-05ED-49CE-A45C-FD010FB11EFF}" srcOrd="0" destOrd="0" presId="urn:microsoft.com/office/officeart/2008/layout/HorizontalMultiLevelHierarchy"/>
    <dgm:cxn modelId="{A4BE940F-57DD-429C-B924-402059E2FB92}" type="presParOf" srcId="{DBE2AD58-B923-452E-82EC-1EC41FEF93DA}" destId="{36573D95-74E7-45EF-924F-D74A17059A55}" srcOrd="1" destOrd="0" presId="urn:microsoft.com/office/officeart/2008/layout/HorizontalMultiLevelHierarchy"/>
    <dgm:cxn modelId="{E74BA315-237A-47F4-BD0A-3F0604B7381D}" type="presParOf" srcId="{50FD9619-A3AB-48ED-9C4B-06D5422232C8}" destId="{D9FD8B99-7FE3-4466-B3A3-4CE152072666}" srcOrd="2" destOrd="0" presId="urn:microsoft.com/office/officeart/2008/layout/HorizontalMultiLevelHierarchy"/>
    <dgm:cxn modelId="{A0AA55F4-FC7F-43E0-97EE-4DEF1850BFE4}" type="presParOf" srcId="{D9FD8B99-7FE3-4466-B3A3-4CE152072666}" destId="{5FBAB72E-BB97-4B67-93DB-78BA04140F8B}" srcOrd="0" destOrd="0" presId="urn:microsoft.com/office/officeart/2008/layout/HorizontalMultiLevelHierarchy"/>
    <dgm:cxn modelId="{4122F067-262F-4864-9FD2-CC5DCF3922AD}" type="presParOf" srcId="{50FD9619-A3AB-48ED-9C4B-06D5422232C8}" destId="{350A7DE1-DD58-4568-B53B-F65301CD0ECF}" srcOrd="3" destOrd="0" presId="urn:microsoft.com/office/officeart/2008/layout/HorizontalMultiLevelHierarchy"/>
    <dgm:cxn modelId="{46186D19-B846-480D-8E16-FFFF36061EDD}" type="presParOf" srcId="{350A7DE1-DD58-4568-B53B-F65301CD0ECF}" destId="{FA11E1C9-78E1-4A28-A74D-A04214AAA346}" srcOrd="0" destOrd="0" presId="urn:microsoft.com/office/officeart/2008/layout/HorizontalMultiLevelHierarchy"/>
    <dgm:cxn modelId="{174C90C4-F90E-488A-B36A-AEBC1BC0598F}" type="presParOf" srcId="{350A7DE1-DD58-4568-B53B-F65301CD0ECF}" destId="{C6EF2BC1-CE1B-4C57-A747-D3A0585803F6}"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EBFE4F72-4DF0-432E-A464-278481E4299D}"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en-US"/>
        </a:p>
      </dgm:t>
    </dgm:pt>
    <dgm:pt modelId="{E1941E49-7D04-4651-B755-152E794295F9}">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fa-IR" sz="2400" dirty="0">
              <a:cs typeface="B Vahid" panose="00000700000000000000" pitchFamily="2" charset="-78"/>
            </a:rPr>
            <a:t>پرهیز از غذاهای چرب و سرخ کرده</a:t>
          </a:r>
          <a:endParaRPr lang="en-US" sz="2400" dirty="0">
            <a:cs typeface="B Vahid" panose="00000700000000000000" pitchFamily="2" charset="-78"/>
          </a:endParaRPr>
        </a:p>
      </dgm:t>
    </dgm:pt>
    <dgm:pt modelId="{798FA2C2-FABE-4B1B-918D-C3F9B2487516}" type="parTrans" cxnId="{78489DEC-5ED1-4A3C-8517-93C20EE3745A}">
      <dgm:prSet/>
      <dgm:spPr/>
      <dgm:t>
        <a:bodyPr/>
        <a:lstStyle/>
        <a:p>
          <a:endParaRPr lang="en-US"/>
        </a:p>
      </dgm:t>
    </dgm:pt>
    <dgm:pt modelId="{1B066B41-63F0-4D72-8D21-BB0B0DB34619}" type="sibTrans" cxnId="{78489DEC-5ED1-4A3C-8517-93C20EE3745A}">
      <dgm:prSet/>
      <dgm:spPr/>
      <dgm:t>
        <a:bodyPr/>
        <a:lstStyle/>
        <a:p>
          <a:endParaRPr lang="en-US"/>
        </a:p>
      </dgm:t>
    </dgm:pt>
    <dgm:pt modelId="{D2C0E080-B45F-4F42-A274-749C14234EEF}">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fa-IR" sz="2400" dirty="0">
              <a:cs typeface="B Vahid" panose="00000700000000000000" pitchFamily="2" charset="-78"/>
            </a:rPr>
            <a:t>وعده های بیشتر، حجم کمتر</a:t>
          </a:r>
          <a:endParaRPr lang="en-US" sz="2400" dirty="0">
            <a:cs typeface="B Vahid" panose="00000700000000000000" pitchFamily="2" charset="-78"/>
          </a:endParaRPr>
        </a:p>
      </dgm:t>
    </dgm:pt>
    <dgm:pt modelId="{7019CD7E-48B0-4E87-9650-CB016EE29A6D}" type="parTrans" cxnId="{B1E5F04B-6892-4359-9FA9-04E3A57FC93A}">
      <dgm:prSet/>
      <dgm:spPr/>
      <dgm:t>
        <a:bodyPr/>
        <a:lstStyle/>
        <a:p>
          <a:endParaRPr lang="en-US"/>
        </a:p>
      </dgm:t>
    </dgm:pt>
    <dgm:pt modelId="{02AF7CD6-1FC2-4277-8CF0-FD91FFAFB321}" type="sibTrans" cxnId="{B1E5F04B-6892-4359-9FA9-04E3A57FC93A}">
      <dgm:prSet/>
      <dgm:spPr/>
      <dgm:t>
        <a:bodyPr/>
        <a:lstStyle/>
        <a:p>
          <a:endParaRPr lang="en-US"/>
        </a:p>
      </dgm:t>
    </dgm:pt>
    <dgm:pt modelId="{6DDCEC90-4462-4055-98B2-2933AD27F69F}">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fa-IR" sz="2400" dirty="0">
              <a:cs typeface="B Vahid" panose="00000700000000000000" pitchFamily="2" charset="-78"/>
            </a:rPr>
            <a:t>جبران کمبود آهن و ویتامین ها</a:t>
          </a:r>
          <a:endParaRPr lang="en-US" sz="2400" dirty="0">
            <a:cs typeface="B Vahid" panose="00000700000000000000" pitchFamily="2" charset="-78"/>
          </a:endParaRPr>
        </a:p>
      </dgm:t>
    </dgm:pt>
    <dgm:pt modelId="{D0B593A9-EB49-4AF4-B64D-A1D0729446B2}" type="parTrans" cxnId="{E27C244A-BA0F-4B8B-A165-1621AB08895F}">
      <dgm:prSet/>
      <dgm:spPr/>
      <dgm:t>
        <a:bodyPr/>
        <a:lstStyle/>
        <a:p>
          <a:endParaRPr lang="en-US"/>
        </a:p>
      </dgm:t>
    </dgm:pt>
    <dgm:pt modelId="{6E5ADF73-C16A-4534-8FCA-F476A2A6E57B}" type="sibTrans" cxnId="{E27C244A-BA0F-4B8B-A165-1621AB08895F}">
      <dgm:prSet/>
      <dgm:spPr/>
      <dgm:t>
        <a:bodyPr/>
        <a:lstStyle/>
        <a:p>
          <a:endParaRPr lang="en-US"/>
        </a:p>
      </dgm:t>
    </dgm:pt>
    <dgm:pt modelId="{09D5A46C-BE41-48D7-88D0-44EF9501FB11}">
      <dgm:prSet phldrT="[Text]" custT="1">
        <dgm:style>
          <a:lnRef idx="3">
            <a:schemeClr val="lt1"/>
          </a:lnRef>
          <a:fillRef idx="1">
            <a:schemeClr val="accent4"/>
          </a:fillRef>
          <a:effectRef idx="1">
            <a:schemeClr val="accent4"/>
          </a:effectRef>
          <a:fontRef idx="minor">
            <a:schemeClr val="lt1"/>
          </a:fontRef>
        </dgm:style>
      </dgm:prSet>
      <dgm:spPr/>
      <dgm:t>
        <a:bodyPr/>
        <a:lstStyle/>
        <a:p>
          <a:r>
            <a:rPr lang="fa-IR" sz="3200" b="0" dirty="0">
              <a:cs typeface="B Vahid" panose="00000700000000000000" pitchFamily="2" charset="-78"/>
            </a:rPr>
            <a:t>راهکارها:</a:t>
          </a:r>
          <a:endParaRPr lang="en-US" sz="3200" b="0" dirty="0">
            <a:cs typeface="B Vahid" panose="00000700000000000000" pitchFamily="2" charset="-78"/>
          </a:endParaRPr>
        </a:p>
      </dgm:t>
    </dgm:pt>
    <dgm:pt modelId="{7B4F6398-FEA0-4AF1-BD09-91F6E78AF824}" type="parTrans" cxnId="{4E287F9C-F694-4BA4-9316-E759BC3CA37F}">
      <dgm:prSet/>
      <dgm:spPr/>
      <dgm:t>
        <a:bodyPr/>
        <a:lstStyle/>
        <a:p>
          <a:endParaRPr lang="en-US"/>
        </a:p>
      </dgm:t>
    </dgm:pt>
    <dgm:pt modelId="{5BFE20B3-CBBF-407A-943D-4D4652CDA0DF}" type="sibTrans" cxnId="{4E287F9C-F694-4BA4-9316-E759BC3CA37F}">
      <dgm:prSet/>
      <dgm:spPr/>
      <dgm:t>
        <a:bodyPr/>
        <a:lstStyle/>
        <a:p>
          <a:endParaRPr lang="en-US"/>
        </a:p>
      </dgm:t>
    </dgm:pt>
    <dgm:pt modelId="{33B800AD-25F1-42F2-9D4F-8FF54359EB17}">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fa-IR" sz="2400" dirty="0">
              <a:cs typeface="B Vahid" panose="00000700000000000000" pitchFamily="2" charset="-78"/>
            </a:rPr>
            <a:t>انجام تمرین های مناسب</a:t>
          </a:r>
          <a:endParaRPr lang="en-US" sz="2400" dirty="0">
            <a:cs typeface="B Vahid" panose="00000700000000000000" pitchFamily="2" charset="-78"/>
          </a:endParaRPr>
        </a:p>
      </dgm:t>
    </dgm:pt>
    <dgm:pt modelId="{27ECD6A4-EF74-4C11-A184-2F1DE7D63EE9}" type="parTrans" cxnId="{02231340-D3F6-4F46-89A9-029BEE4E0AC3}">
      <dgm:prSet/>
      <dgm:spPr/>
      <dgm:t>
        <a:bodyPr/>
        <a:lstStyle/>
        <a:p>
          <a:endParaRPr lang="en-US"/>
        </a:p>
      </dgm:t>
    </dgm:pt>
    <dgm:pt modelId="{7755DA16-6A6E-4519-9A79-111F2E767848}" type="sibTrans" cxnId="{02231340-D3F6-4F46-89A9-029BEE4E0AC3}">
      <dgm:prSet/>
      <dgm:spPr/>
      <dgm:t>
        <a:bodyPr/>
        <a:lstStyle/>
        <a:p>
          <a:endParaRPr lang="en-US"/>
        </a:p>
      </dgm:t>
    </dgm:pt>
    <dgm:pt modelId="{CD1FFDF5-E74D-45D0-B291-B84CB6D66BEB}" type="pres">
      <dgm:prSet presAssocID="{EBFE4F72-4DF0-432E-A464-278481E4299D}" presName="Name0" presStyleCnt="0">
        <dgm:presLayoutVars>
          <dgm:dir/>
          <dgm:resizeHandles val="exact"/>
        </dgm:presLayoutVars>
      </dgm:prSet>
      <dgm:spPr/>
    </dgm:pt>
    <dgm:pt modelId="{05D05E13-AA5D-4971-ABD8-6CB15FCD2CFF}" type="pres">
      <dgm:prSet presAssocID="{33B800AD-25F1-42F2-9D4F-8FF54359EB17}" presName="Name5" presStyleLbl="vennNode1" presStyleIdx="0" presStyleCnt="5">
        <dgm:presLayoutVars>
          <dgm:bulletEnabled val="1"/>
        </dgm:presLayoutVars>
      </dgm:prSet>
      <dgm:spPr/>
    </dgm:pt>
    <dgm:pt modelId="{88548605-D8F2-402D-8F95-A2EFC9633495}" type="pres">
      <dgm:prSet presAssocID="{7755DA16-6A6E-4519-9A79-111F2E767848}" presName="space" presStyleCnt="0"/>
      <dgm:spPr/>
    </dgm:pt>
    <dgm:pt modelId="{56F129A5-0172-42CB-A4A0-4B2D9EFEF71B}" type="pres">
      <dgm:prSet presAssocID="{E1941E49-7D04-4651-B755-152E794295F9}" presName="Name5" presStyleLbl="vennNode1" presStyleIdx="1" presStyleCnt="5">
        <dgm:presLayoutVars>
          <dgm:bulletEnabled val="1"/>
        </dgm:presLayoutVars>
      </dgm:prSet>
      <dgm:spPr/>
    </dgm:pt>
    <dgm:pt modelId="{97A639D2-0103-446F-91AC-E6ACAC68BE97}" type="pres">
      <dgm:prSet presAssocID="{1B066B41-63F0-4D72-8D21-BB0B0DB34619}" presName="space" presStyleCnt="0"/>
      <dgm:spPr/>
    </dgm:pt>
    <dgm:pt modelId="{CB09F80B-49BE-4FE2-BE82-71B34B4EA0E2}" type="pres">
      <dgm:prSet presAssocID="{D2C0E080-B45F-4F42-A274-749C14234EEF}" presName="Name5" presStyleLbl="vennNode1" presStyleIdx="2" presStyleCnt="5">
        <dgm:presLayoutVars>
          <dgm:bulletEnabled val="1"/>
        </dgm:presLayoutVars>
      </dgm:prSet>
      <dgm:spPr/>
    </dgm:pt>
    <dgm:pt modelId="{25447757-71F5-4A73-B40A-39745E466512}" type="pres">
      <dgm:prSet presAssocID="{02AF7CD6-1FC2-4277-8CF0-FD91FFAFB321}" presName="space" presStyleCnt="0"/>
      <dgm:spPr/>
    </dgm:pt>
    <dgm:pt modelId="{6D374C32-31E2-4953-95F4-759D041019A1}" type="pres">
      <dgm:prSet presAssocID="{6DDCEC90-4462-4055-98B2-2933AD27F69F}" presName="Name5" presStyleLbl="vennNode1" presStyleIdx="3" presStyleCnt="5">
        <dgm:presLayoutVars>
          <dgm:bulletEnabled val="1"/>
        </dgm:presLayoutVars>
      </dgm:prSet>
      <dgm:spPr/>
    </dgm:pt>
    <dgm:pt modelId="{9AC19691-229E-435A-82D2-ABA1E4B67C38}" type="pres">
      <dgm:prSet presAssocID="{6E5ADF73-C16A-4534-8FCA-F476A2A6E57B}" presName="space" presStyleCnt="0"/>
      <dgm:spPr/>
    </dgm:pt>
    <dgm:pt modelId="{D25C3977-C6B5-4F8D-8467-C1E10A861D53}" type="pres">
      <dgm:prSet presAssocID="{09D5A46C-BE41-48D7-88D0-44EF9501FB11}" presName="Name5" presStyleLbl="vennNode1" presStyleIdx="4" presStyleCnt="5">
        <dgm:presLayoutVars>
          <dgm:bulletEnabled val="1"/>
        </dgm:presLayoutVars>
      </dgm:prSet>
      <dgm:spPr/>
    </dgm:pt>
  </dgm:ptLst>
  <dgm:cxnLst>
    <dgm:cxn modelId="{DEE9B606-7170-4FD1-9B3E-63A2AA030B9E}" type="presOf" srcId="{6DDCEC90-4462-4055-98B2-2933AD27F69F}" destId="{6D374C32-31E2-4953-95F4-759D041019A1}" srcOrd="0" destOrd="0" presId="urn:microsoft.com/office/officeart/2005/8/layout/venn3"/>
    <dgm:cxn modelId="{85117C3B-904E-45EC-BF5F-32C43E2B17DF}" type="presOf" srcId="{09D5A46C-BE41-48D7-88D0-44EF9501FB11}" destId="{D25C3977-C6B5-4F8D-8467-C1E10A861D53}" srcOrd="0" destOrd="0" presId="urn:microsoft.com/office/officeart/2005/8/layout/venn3"/>
    <dgm:cxn modelId="{02231340-D3F6-4F46-89A9-029BEE4E0AC3}" srcId="{EBFE4F72-4DF0-432E-A464-278481E4299D}" destId="{33B800AD-25F1-42F2-9D4F-8FF54359EB17}" srcOrd="0" destOrd="0" parTransId="{27ECD6A4-EF74-4C11-A184-2F1DE7D63EE9}" sibTransId="{7755DA16-6A6E-4519-9A79-111F2E767848}"/>
    <dgm:cxn modelId="{E27C244A-BA0F-4B8B-A165-1621AB08895F}" srcId="{EBFE4F72-4DF0-432E-A464-278481E4299D}" destId="{6DDCEC90-4462-4055-98B2-2933AD27F69F}" srcOrd="3" destOrd="0" parTransId="{D0B593A9-EB49-4AF4-B64D-A1D0729446B2}" sibTransId="{6E5ADF73-C16A-4534-8FCA-F476A2A6E57B}"/>
    <dgm:cxn modelId="{B1E5F04B-6892-4359-9FA9-04E3A57FC93A}" srcId="{EBFE4F72-4DF0-432E-A464-278481E4299D}" destId="{D2C0E080-B45F-4F42-A274-749C14234EEF}" srcOrd="2" destOrd="0" parTransId="{7019CD7E-48B0-4E87-9650-CB016EE29A6D}" sibTransId="{02AF7CD6-1FC2-4277-8CF0-FD91FFAFB321}"/>
    <dgm:cxn modelId="{37E7E789-28BE-421C-BF57-11E9A9D4D02D}" type="presOf" srcId="{E1941E49-7D04-4651-B755-152E794295F9}" destId="{56F129A5-0172-42CB-A4A0-4B2D9EFEF71B}" srcOrd="0" destOrd="0" presId="urn:microsoft.com/office/officeart/2005/8/layout/venn3"/>
    <dgm:cxn modelId="{4E287F9C-F694-4BA4-9316-E759BC3CA37F}" srcId="{EBFE4F72-4DF0-432E-A464-278481E4299D}" destId="{09D5A46C-BE41-48D7-88D0-44EF9501FB11}" srcOrd="4" destOrd="0" parTransId="{7B4F6398-FEA0-4AF1-BD09-91F6E78AF824}" sibTransId="{5BFE20B3-CBBF-407A-943D-4D4652CDA0DF}"/>
    <dgm:cxn modelId="{CF0D77BE-B1EC-454A-A68F-23B531631D1B}" type="presOf" srcId="{D2C0E080-B45F-4F42-A274-749C14234EEF}" destId="{CB09F80B-49BE-4FE2-BE82-71B34B4EA0E2}" srcOrd="0" destOrd="0" presId="urn:microsoft.com/office/officeart/2005/8/layout/venn3"/>
    <dgm:cxn modelId="{225580CB-78B0-4209-9E8B-736004A7B170}" type="presOf" srcId="{33B800AD-25F1-42F2-9D4F-8FF54359EB17}" destId="{05D05E13-AA5D-4971-ABD8-6CB15FCD2CFF}" srcOrd="0" destOrd="0" presId="urn:microsoft.com/office/officeart/2005/8/layout/venn3"/>
    <dgm:cxn modelId="{FA0A26E0-459E-42D8-9B03-AAE28B1A0856}" type="presOf" srcId="{EBFE4F72-4DF0-432E-A464-278481E4299D}" destId="{CD1FFDF5-E74D-45D0-B291-B84CB6D66BEB}" srcOrd="0" destOrd="0" presId="urn:microsoft.com/office/officeart/2005/8/layout/venn3"/>
    <dgm:cxn modelId="{78489DEC-5ED1-4A3C-8517-93C20EE3745A}" srcId="{EBFE4F72-4DF0-432E-A464-278481E4299D}" destId="{E1941E49-7D04-4651-B755-152E794295F9}" srcOrd="1" destOrd="0" parTransId="{798FA2C2-FABE-4B1B-918D-C3F9B2487516}" sibTransId="{1B066B41-63F0-4D72-8D21-BB0B0DB34619}"/>
    <dgm:cxn modelId="{8B4B15FE-FB80-4D98-AEB3-DA77D6B6C777}" type="presParOf" srcId="{CD1FFDF5-E74D-45D0-B291-B84CB6D66BEB}" destId="{05D05E13-AA5D-4971-ABD8-6CB15FCD2CFF}" srcOrd="0" destOrd="0" presId="urn:microsoft.com/office/officeart/2005/8/layout/venn3"/>
    <dgm:cxn modelId="{0E76F476-5AF0-4042-B295-334C873F47ED}" type="presParOf" srcId="{CD1FFDF5-E74D-45D0-B291-B84CB6D66BEB}" destId="{88548605-D8F2-402D-8F95-A2EFC9633495}" srcOrd="1" destOrd="0" presId="urn:microsoft.com/office/officeart/2005/8/layout/venn3"/>
    <dgm:cxn modelId="{3BF200E2-CFD0-42C3-BE37-B402C3F9679A}" type="presParOf" srcId="{CD1FFDF5-E74D-45D0-B291-B84CB6D66BEB}" destId="{56F129A5-0172-42CB-A4A0-4B2D9EFEF71B}" srcOrd="2" destOrd="0" presId="urn:microsoft.com/office/officeart/2005/8/layout/venn3"/>
    <dgm:cxn modelId="{D72619E0-E460-4E1E-B4BF-D9BBBF226FBA}" type="presParOf" srcId="{CD1FFDF5-E74D-45D0-B291-B84CB6D66BEB}" destId="{97A639D2-0103-446F-91AC-E6ACAC68BE97}" srcOrd="3" destOrd="0" presId="urn:microsoft.com/office/officeart/2005/8/layout/venn3"/>
    <dgm:cxn modelId="{A602E9B9-EF72-46E1-BE0B-04D51CAA1A0D}" type="presParOf" srcId="{CD1FFDF5-E74D-45D0-B291-B84CB6D66BEB}" destId="{CB09F80B-49BE-4FE2-BE82-71B34B4EA0E2}" srcOrd="4" destOrd="0" presId="urn:microsoft.com/office/officeart/2005/8/layout/venn3"/>
    <dgm:cxn modelId="{1EF144FF-2A70-4CFC-9D03-5F4712ACDA10}" type="presParOf" srcId="{CD1FFDF5-E74D-45D0-B291-B84CB6D66BEB}" destId="{25447757-71F5-4A73-B40A-39745E466512}" srcOrd="5" destOrd="0" presId="urn:microsoft.com/office/officeart/2005/8/layout/venn3"/>
    <dgm:cxn modelId="{733B422E-DDB5-4120-A3B5-633BC0DFEB8B}" type="presParOf" srcId="{CD1FFDF5-E74D-45D0-B291-B84CB6D66BEB}" destId="{6D374C32-31E2-4953-95F4-759D041019A1}" srcOrd="6" destOrd="0" presId="urn:microsoft.com/office/officeart/2005/8/layout/venn3"/>
    <dgm:cxn modelId="{BC447893-9967-4F0C-A4C7-994B105EF99A}" type="presParOf" srcId="{CD1FFDF5-E74D-45D0-B291-B84CB6D66BEB}" destId="{9AC19691-229E-435A-82D2-ABA1E4B67C38}" srcOrd="7" destOrd="0" presId="urn:microsoft.com/office/officeart/2005/8/layout/venn3"/>
    <dgm:cxn modelId="{5251D8D8-879B-419E-9155-59F3D0D8D976}" type="presParOf" srcId="{CD1FFDF5-E74D-45D0-B291-B84CB6D66BEB}" destId="{D25C3977-C6B5-4F8D-8467-C1E10A861D53}" srcOrd="8" destOrd="0" presId="urn:microsoft.com/office/officeart/2005/8/layout/ven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F26938-35FA-4E33-A9B2-70372FE87400}" type="doc">
      <dgm:prSet loTypeId="urn:microsoft.com/office/officeart/2009/3/layout/SnapshotPictureList" loCatId="picture" qsTypeId="urn:microsoft.com/office/officeart/2005/8/quickstyle/simple3" qsCatId="simple" csTypeId="urn:microsoft.com/office/officeart/2005/8/colors/colorful1" csCatId="colorful" phldr="1"/>
      <dgm:spPr/>
      <dgm:t>
        <a:bodyPr/>
        <a:lstStyle/>
        <a:p>
          <a:endParaRPr lang="en-US"/>
        </a:p>
      </dgm:t>
    </dgm:pt>
    <dgm:pt modelId="{735D8A66-7112-4970-9230-F863B07AF32E}">
      <dgm:prSet phldrT="[Text]"/>
      <dgm:spPr/>
      <dgm:t>
        <a:bodyPr/>
        <a:lstStyle/>
        <a:p>
          <a:r>
            <a:rPr lang="fa-IR" dirty="0">
              <a:cs typeface="B Morvarid" panose="00000400000000000000" pitchFamily="2" charset="-78"/>
            </a:rPr>
            <a:t>سزارین، کی؟ کجا؟</a:t>
          </a:r>
          <a:endParaRPr lang="en-US" dirty="0">
            <a:cs typeface="B Morvarid" panose="00000400000000000000" pitchFamily="2" charset="-78"/>
          </a:endParaRPr>
        </a:p>
      </dgm:t>
    </dgm:pt>
    <dgm:pt modelId="{DBD3ADE9-1F48-4D63-9413-FE877BF04084}" type="parTrans" cxnId="{09EE3134-8B48-4029-A945-28FDA27AE984}">
      <dgm:prSet/>
      <dgm:spPr/>
      <dgm:t>
        <a:bodyPr/>
        <a:lstStyle/>
        <a:p>
          <a:endParaRPr lang="en-US"/>
        </a:p>
      </dgm:t>
    </dgm:pt>
    <dgm:pt modelId="{2EBA4CB2-AE23-4542-B2E5-61BC1F203D87}" type="sibTrans" cxnId="{09EE3134-8B48-4029-A945-28FDA27AE984}">
      <dgm:prSet/>
      <dgm:spPr/>
      <dgm:t>
        <a:bodyPr/>
        <a:lstStyle/>
        <a:p>
          <a:endParaRPr lang="en-US"/>
        </a:p>
      </dgm:t>
    </dgm:pt>
    <dgm:pt modelId="{D88F3E4D-D288-4450-91DC-E6A3FD51C7A6}">
      <dgm:prSet phldrT="[Text]" custT="1"/>
      <dgm:spPr/>
      <dgm:t>
        <a:bodyPr/>
        <a:lstStyle/>
        <a:p>
          <a:pPr algn="just" rtl="1"/>
          <a:r>
            <a:rPr lang="fa-IR" sz="2000" dirty="0">
              <a:cs typeface="B Mitra" panose="00000400000000000000" pitchFamily="2" charset="-78"/>
            </a:rPr>
            <a:t>سزارین تنها در مواقع خاصی که امکان زایمان طبیعی نیست باید انجام شود. این موارد خاص توسط پزشک تشخیص داده می شود. این موارد را می توان این طور دسته بندی کرد:</a:t>
          </a:r>
        </a:p>
        <a:p>
          <a:pPr algn="just" rtl="1"/>
          <a:r>
            <a:rPr lang="fa-IR" sz="2000" dirty="0">
              <a:cs typeface="B Mitra" panose="00000400000000000000" pitchFamily="2" charset="-78"/>
            </a:rPr>
            <a:t>- دلایل جنینی: ضربان غیر طبیعی قلب جنین ، پوزیشن غیر طبیعی جنین در رحم، جنین نارس یا دیررس</a:t>
          </a:r>
        </a:p>
        <a:p>
          <a:pPr algn="just" rtl="1"/>
          <a:r>
            <a:rPr lang="fa-IR" sz="2000" dirty="0">
              <a:cs typeface="B Mitra" panose="00000400000000000000" pitchFamily="2" charset="-78"/>
            </a:rPr>
            <a:t>- دلایل بارداری: عفونت تبخالی، جراحی رحمی قبلی، بیماری شدید مادر (مثل بعضی موارد بیماری قلبی و مسمومیت حاملگی)</a:t>
          </a:r>
        </a:p>
        <a:p>
          <a:pPr algn="just" rtl="1"/>
          <a:r>
            <a:rPr lang="fa-IR" sz="2000" dirty="0">
              <a:cs typeface="B Mitra" panose="00000400000000000000" pitchFamily="2" charset="-78"/>
            </a:rPr>
            <a:t>-  مشکلات جفت یا بند ناف</a:t>
          </a:r>
        </a:p>
        <a:p>
          <a:pPr algn="just" rtl="1"/>
          <a:r>
            <a:rPr lang="fa-IR" sz="2000" dirty="0">
              <a:cs typeface="B Mitra" panose="00000400000000000000" pitchFamily="2" charset="-78"/>
            </a:rPr>
            <a:t>- وجود اشکالاتی در زایمان طبیعی: عدم تطابق سرو لگن، حالت غیر طبیعی جنین، وقتی سیر زایمان طبیعی طولانی یا متوقف شود، وقتی جنین خیلی بزرگ باشد.</a:t>
          </a:r>
        </a:p>
        <a:p>
          <a:pPr algn="just" rtl="1"/>
          <a:r>
            <a:rPr lang="fa-IR" sz="2000" dirty="0">
              <a:cs typeface="B Mitra" panose="00000400000000000000" pitchFamily="2" charset="-78"/>
            </a:rPr>
            <a:t>- سزارین قبلی</a:t>
          </a:r>
        </a:p>
      </dgm:t>
    </dgm:pt>
    <dgm:pt modelId="{CCD8F7AD-2D5A-42BD-8E35-3C891135A83C}" type="parTrans" cxnId="{5BD1F550-169A-4E3B-837D-0B07C137EB07}">
      <dgm:prSet/>
      <dgm:spPr/>
      <dgm:t>
        <a:bodyPr/>
        <a:lstStyle/>
        <a:p>
          <a:endParaRPr lang="en-US"/>
        </a:p>
      </dgm:t>
    </dgm:pt>
    <dgm:pt modelId="{9A198D31-EA78-4EC8-B216-F2E7C6E56FF7}" type="sibTrans" cxnId="{5BD1F550-169A-4E3B-837D-0B07C137EB07}">
      <dgm:prSet/>
      <dgm:spPr/>
      <dgm:t>
        <a:bodyPr/>
        <a:lstStyle/>
        <a:p>
          <a:endParaRPr lang="en-US"/>
        </a:p>
      </dgm:t>
    </dgm:pt>
    <dgm:pt modelId="{4FD74BB5-1E82-4981-9EBA-BBC308E489F0}" type="pres">
      <dgm:prSet presAssocID="{F7F26938-35FA-4E33-A9B2-70372FE87400}" presName="Name0" presStyleCnt="0">
        <dgm:presLayoutVars>
          <dgm:chMax/>
          <dgm:chPref/>
          <dgm:dir/>
          <dgm:animLvl val="lvl"/>
        </dgm:presLayoutVars>
      </dgm:prSet>
      <dgm:spPr/>
    </dgm:pt>
    <dgm:pt modelId="{440F6A72-8BF9-47FB-A44C-FA647955E08E}" type="pres">
      <dgm:prSet presAssocID="{735D8A66-7112-4970-9230-F863B07AF32E}" presName="composite" presStyleCnt="0"/>
      <dgm:spPr/>
    </dgm:pt>
    <dgm:pt modelId="{82B197F3-14E4-4BBB-83A8-8E45EC82951D}" type="pres">
      <dgm:prSet presAssocID="{735D8A66-7112-4970-9230-F863B07AF32E}" presName="ParentAccentShape" presStyleLbl="trBgShp" presStyleIdx="0" presStyleCnt="2" custScaleX="82655" custScaleY="82655" custLinFactNeighborX="-7831" custLinFactNeighborY="-5116"/>
      <dgm:spPr/>
    </dgm:pt>
    <dgm:pt modelId="{0B24A541-0FA4-4F44-B8AB-D81FA0173280}" type="pres">
      <dgm:prSet presAssocID="{735D8A66-7112-4970-9230-F863B07AF32E}" presName="ParentText" presStyleLbl="revTx" presStyleIdx="0" presStyleCnt="2" custLinFactNeighborX="219" custLinFactNeighborY="-98171">
        <dgm:presLayoutVars>
          <dgm:chMax val="1"/>
          <dgm:chPref val="1"/>
          <dgm:bulletEnabled val="1"/>
        </dgm:presLayoutVars>
      </dgm:prSet>
      <dgm:spPr/>
    </dgm:pt>
    <dgm:pt modelId="{FA970BA4-C5A6-47EC-833D-2F6CF6092896}" type="pres">
      <dgm:prSet presAssocID="{735D8A66-7112-4970-9230-F863B07AF32E}" presName="ChildText" presStyleLbl="revTx" presStyleIdx="1" presStyleCnt="2" custScaleX="142369" custLinFactNeighborX="-14599">
        <dgm:presLayoutVars>
          <dgm:chMax val="0"/>
          <dgm:chPref val="0"/>
        </dgm:presLayoutVars>
      </dgm:prSet>
      <dgm:spPr/>
    </dgm:pt>
    <dgm:pt modelId="{4A4A8B4E-9082-45CA-84BB-F86A9A4F3485}" type="pres">
      <dgm:prSet presAssocID="{735D8A66-7112-4970-9230-F863B07AF32E}" presName="ChildAccentShape" presStyleLbl="trBgShp" presStyleIdx="1" presStyleCnt="2"/>
      <dgm:spPr/>
    </dgm:pt>
    <dgm:pt modelId="{CC59888A-04C4-4D98-A910-C7BEEDFF6287}" type="pres">
      <dgm:prSet presAssocID="{735D8A66-7112-4970-9230-F863B07AF32E}" presName="Image" presStyleLbl="alignImgPlace1" presStyleIdx="0" presStyleCnt="1" custScaleX="76772" custScaleY="76772" custLinFactNeighborX="-7993" custLinFactNeighborY="-1202"/>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pt>
  </dgm:ptLst>
  <dgm:cxnLst>
    <dgm:cxn modelId="{09EE3134-8B48-4029-A945-28FDA27AE984}" srcId="{F7F26938-35FA-4E33-A9B2-70372FE87400}" destId="{735D8A66-7112-4970-9230-F863B07AF32E}" srcOrd="0" destOrd="0" parTransId="{DBD3ADE9-1F48-4D63-9413-FE877BF04084}" sibTransId="{2EBA4CB2-AE23-4542-B2E5-61BC1F203D87}"/>
    <dgm:cxn modelId="{BEA49146-4AE5-46D2-AC18-499B1770A998}" type="presOf" srcId="{735D8A66-7112-4970-9230-F863B07AF32E}" destId="{0B24A541-0FA4-4F44-B8AB-D81FA0173280}" srcOrd="0" destOrd="0" presId="urn:microsoft.com/office/officeart/2009/3/layout/SnapshotPictureList"/>
    <dgm:cxn modelId="{5BD1F550-169A-4E3B-837D-0B07C137EB07}" srcId="{735D8A66-7112-4970-9230-F863B07AF32E}" destId="{D88F3E4D-D288-4450-91DC-E6A3FD51C7A6}" srcOrd="0" destOrd="0" parTransId="{CCD8F7AD-2D5A-42BD-8E35-3C891135A83C}" sibTransId="{9A198D31-EA78-4EC8-B216-F2E7C6E56FF7}"/>
    <dgm:cxn modelId="{82AA0F8D-2AD0-4C04-87E3-E36F07A15099}" type="presOf" srcId="{D88F3E4D-D288-4450-91DC-E6A3FD51C7A6}" destId="{FA970BA4-C5A6-47EC-833D-2F6CF6092896}" srcOrd="0" destOrd="0" presId="urn:microsoft.com/office/officeart/2009/3/layout/SnapshotPictureList"/>
    <dgm:cxn modelId="{25ACA4C2-3777-4923-A7B3-151CCB5961E1}" type="presOf" srcId="{F7F26938-35FA-4E33-A9B2-70372FE87400}" destId="{4FD74BB5-1E82-4981-9EBA-BBC308E489F0}" srcOrd="0" destOrd="0" presId="urn:microsoft.com/office/officeart/2009/3/layout/SnapshotPictureList"/>
    <dgm:cxn modelId="{958F7660-D58F-4328-B34E-AC3491081091}" type="presParOf" srcId="{4FD74BB5-1E82-4981-9EBA-BBC308E489F0}" destId="{440F6A72-8BF9-47FB-A44C-FA647955E08E}" srcOrd="0" destOrd="0" presId="urn:microsoft.com/office/officeart/2009/3/layout/SnapshotPictureList"/>
    <dgm:cxn modelId="{03348A8A-9701-42A1-9767-D6F5384EC8FE}" type="presParOf" srcId="{440F6A72-8BF9-47FB-A44C-FA647955E08E}" destId="{82B197F3-14E4-4BBB-83A8-8E45EC82951D}" srcOrd="0" destOrd="0" presId="urn:microsoft.com/office/officeart/2009/3/layout/SnapshotPictureList"/>
    <dgm:cxn modelId="{56359EDA-8DF9-4916-A906-91AE61B38FA7}" type="presParOf" srcId="{440F6A72-8BF9-47FB-A44C-FA647955E08E}" destId="{0B24A541-0FA4-4F44-B8AB-D81FA0173280}" srcOrd="1" destOrd="0" presId="urn:microsoft.com/office/officeart/2009/3/layout/SnapshotPictureList"/>
    <dgm:cxn modelId="{D52320BF-FAE7-4567-8E5E-F0D549F6729D}" type="presParOf" srcId="{440F6A72-8BF9-47FB-A44C-FA647955E08E}" destId="{FA970BA4-C5A6-47EC-833D-2F6CF6092896}" srcOrd="2" destOrd="0" presId="urn:microsoft.com/office/officeart/2009/3/layout/SnapshotPictureList"/>
    <dgm:cxn modelId="{959FC597-B12E-424D-AD5E-47198D4B63D0}" type="presParOf" srcId="{440F6A72-8BF9-47FB-A44C-FA647955E08E}" destId="{4A4A8B4E-9082-45CA-84BB-F86A9A4F3485}" srcOrd="3" destOrd="0" presId="urn:microsoft.com/office/officeart/2009/3/layout/SnapshotPictureList"/>
    <dgm:cxn modelId="{E0285219-B0BE-4340-8116-A4E51EC0BFA0}" type="presParOf" srcId="{440F6A72-8BF9-47FB-A44C-FA647955E08E}" destId="{CC59888A-04C4-4D98-A910-C7BEEDFF6287}" srcOrd="4" destOrd="0" presId="urn:microsoft.com/office/officeart/2009/3/layout/SnapshotPictur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5B6EE2D-DA05-48B7-B6FE-FEEB65BB78CF}" type="doc">
      <dgm:prSet loTypeId="urn:microsoft.com/office/officeart/2005/8/layout/hList3" loCatId="list" qsTypeId="urn:microsoft.com/office/officeart/2005/8/quickstyle/simple5" qsCatId="simple" csTypeId="urn:microsoft.com/office/officeart/2005/8/colors/accent0_3" csCatId="mainScheme" phldr="1"/>
      <dgm:spPr/>
      <dgm:t>
        <a:bodyPr/>
        <a:lstStyle/>
        <a:p>
          <a:endParaRPr lang="en-US"/>
        </a:p>
      </dgm:t>
    </dgm:pt>
    <dgm:pt modelId="{CE9136E9-520D-4F87-8213-9658C93E9261}">
      <dgm:prSet phldrT="[Text]" custT="1"/>
      <dgm:spPr/>
      <dgm:t>
        <a:bodyPr/>
        <a:lstStyle/>
        <a:p>
          <a:pPr rtl="1"/>
          <a:r>
            <a:rPr lang="fa-IR" sz="4400" dirty="0">
              <a:cs typeface="B Badr" panose="00000400000000000000" pitchFamily="2" charset="-78"/>
            </a:rPr>
            <a:t>عوارض و خطرات سزارین</a:t>
          </a:r>
          <a:endParaRPr lang="en-US" sz="4400" dirty="0">
            <a:cs typeface="B Badr" panose="00000400000000000000" pitchFamily="2" charset="-78"/>
          </a:endParaRPr>
        </a:p>
      </dgm:t>
    </dgm:pt>
    <dgm:pt modelId="{EAADD41E-364A-4221-A60B-DC48A2DE5913}" type="parTrans" cxnId="{4CC14CC0-671C-4787-A0B6-2D6E4CD508F9}">
      <dgm:prSet/>
      <dgm:spPr/>
      <dgm:t>
        <a:bodyPr/>
        <a:lstStyle/>
        <a:p>
          <a:endParaRPr lang="en-US"/>
        </a:p>
      </dgm:t>
    </dgm:pt>
    <dgm:pt modelId="{BC8F1A83-6733-4BDD-AA64-79B69DB27C53}" type="sibTrans" cxnId="{4CC14CC0-671C-4787-A0B6-2D6E4CD508F9}">
      <dgm:prSet/>
      <dgm:spPr/>
      <dgm:t>
        <a:bodyPr/>
        <a:lstStyle/>
        <a:p>
          <a:endParaRPr lang="en-US"/>
        </a:p>
      </dgm:t>
    </dgm:pt>
    <dgm:pt modelId="{23789989-4DBC-475B-8DE5-A0C435E408C4}">
      <dgm:prSet phldrT="[Text]"/>
      <dgm:spPr/>
      <dgm:t>
        <a:bodyPr/>
        <a:lstStyle/>
        <a:p>
          <a:pPr rtl="1"/>
          <a:r>
            <a:rPr lang="fa-IR" dirty="0">
              <a:effectLst>
                <a:outerShdw blurRad="38100" dist="38100" dir="2700000" algn="tl">
                  <a:srgbClr val="000000">
                    <a:alpha val="43137"/>
                  </a:srgbClr>
                </a:outerShdw>
              </a:effectLst>
              <a:cs typeface="B Lotus" panose="00000400000000000000" pitchFamily="2" charset="-78"/>
            </a:rPr>
            <a:t>احتمال عفونت رحم درسزارین بیشتر از یک زایمان طبیعی است</a:t>
          </a:r>
          <a:endParaRPr lang="en-US" dirty="0">
            <a:effectLst>
              <a:outerShdw blurRad="38100" dist="38100" dir="2700000" algn="tl">
                <a:srgbClr val="000000">
                  <a:alpha val="43137"/>
                </a:srgbClr>
              </a:outerShdw>
            </a:effectLst>
            <a:cs typeface="B Lotus" panose="00000400000000000000" pitchFamily="2" charset="-78"/>
          </a:endParaRPr>
        </a:p>
      </dgm:t>
    </dgm:pt>
    <dgm:pt modelId="{DE0CD58E-8C02-44EC-AAE0-794DBC34D735}" type="parTrans" cxnId="{3786F5E7-65FA-4198-9EFD-B636DCA8DF52}">
      <dgm:prSet/>
      <dgm:spPr/>
      <dgm:t>
        <a:bodyPr/>
        <a:lstStyle/>
        <a:p>
          <a:endParaRPr lang="en-US"/>
        </a:p>
      </dgm:t>
    </dgm:pt>
    <dgm:pt modelId="{4B305918-3A64-4715-B607-697B0F989C8B}" type="sibTrans" cxnId="{3786F5E7-65FA-4198-9EFD-B636DCA8DF52}">
      <dgm:prSet/>
      <dgm:spPr/>
      <dgm:t>
        <a:bodyPr/>
        <a:lstStyle/>
        <a:p>
          <a:endParaRPr lang="en-US"/>
        </a:p>
      </dgm:t>
    </dgm:pt>
    <dgm:pt modelId="{787A996F-A20C-474D-AEB5-49248652AFBD}">
      <dgm:prSet phldrT="[Text]"/>
      <dgm:spPr/>
      <dgm:t>
        <a:bodyPr/>
        <a:lstStyle/>
        <a:p>
          <a:pPr rtl="1"/>
          <a:r>
            <a:rPr lang="fa-IR" dirty="0">
              <a:effectLst>
                <a:outerShdw blurRad="38100" dist="38100" dir="2700000" algn="tl">
                  <a:srgbClr val="000000">
                    <a:alpha val="43137"/>
                  </a:srgbClr>
                </a:outerShdw>
              </a:effectLst>
              <a:cs typeface="B Lotus" panose="00000400000000000000" pitchFamily="2" charset="-78"/>
            </a:rPr>
            <a:t>احتمال عفونت‌های ادراری و عفونت محل بخیه‌ها</a:t>
          </a:r>
          <a:endParaRPr lang="en-US" dirty="0">
            <a:effectLst>
              <a:outerShdw blurRad="38100" dist="38100" dir="2700000" algn="tl">
                <a:srgbClr val="000000">
                  <a:alpha val="43137"/>
                </a:srgbClr>
              </a:outerShdw>
            </a:effectLst>
            <a:cs typeface="B Lotus" panose="00000400000000000000" pitchFamily="2" charset="-78"/>
          </a:endParaRPr>
        </a:p>
      </dgm:t>
    </dgm:pt>
    <dgm:pt modelId="{40C296E3-5B20-402B-853B-C164DFC5F71D}" type="parTrans" cxnId="{1A385366-006F-435F-B639-5B1E4FEE6068}">
      <dgm:prSet/>
      <dgm:spPr/>
      <dgm:t>
        <a:bodyPr/>
        <a:lstStyle/>
        <a:p>
          <a:endParaRPr lang="en-US"/>
        </a:p>
      </dgm:t>
    </dgm:pt>
    <dgm:pt modelId="{78AF7D7A-CB43-453F-8008-CFEC901BE910}" type="sibTrans" cxnId="{1A385366-006F-435F-B639-5B1E4FEE6068}">
      <dgm:prSet/>
      <dgm:spPr/>
      <dgm:t>
        <a:bodyPr/>
        <a:lstStyle/>
        <a:p>
          <a:endParaRPr lang="en-US"/>
        </a:p>
      </dgm:t>
    </dgm:pt>
    <dgm:pt modelId="{7BDFE07A-3E2A-4613-A551-471F141ACD0A}">
      <dgm:prSet phldrT="[Text]"/>
      <dgm:spPr/>
      <dgm:t>
        <a:bodyPr/>
        <a:lstStyle/>
        <a:p>
          <a:pPr rtl="1"/>
          <a:r>
            <a:rPr lang="fa-IR" dirty="0">
              <a:effectLst>
                <a:outerShdw blurRad="38100" dist="38100" dir="2700000" algn="tl">
                  <a:srgbClr val="000000">
                    <a:alpha val="43137"/>
                  </a:srgbClr>
                </a:outerShdw>
              </a:effectLst>
              <a:cs typeface="B Lotus" panose="00000400000000000000" pitchFamily="2" charset="-78"/>
            </a:rPr>
            <a:t>بیهوشی و عوارض آن، از قبیل اختلال در حافظه، سر درد، یبوست و ...</a:t>
          </a:r>
          <a:endParaRPr lang="en-US" dirty="0">
            <a:effectLst>
              <a:outerShdw blurRad="38100" dist="38100" dir="2700000" algn="tl">
                <a:srgbClr val="000000">
                  <a:alpha val="43137"/>
                </a:srgbClr>
              </a:outerShdw>
            </a:effectLst>
            <a:cs typeface="B Lotus" panose="00000400000000000000" pitchFamily="2" charset="-78"/>
          </a:endParaRPr>
        </a:p>
      </dgm:t>
    </dgm:pt>
    <dgm:pt modelId="{0391AC97-1897-4CC6-9431-BFF372BBB8B7}" type="parTrans" cxnId="{8F284B6D-B914-4CA2-9ADF-48E02D600C30}">
      <dgm:prSet/>
      <dgm:spPr/>
      <dgm:t>
        <a:bodyPr/>
        <a:lstStyle/>
        <a:p>
          <a:endParaRPr lang="en-US"/>
        </a:p>
      </dgm:t>
    </dgm:pt>
    <dgm:pt modelId="{AA356BC3-613A-4BA3-AB66-3B5878825105}" type="sibTrans" cxnId="{8F284B6D-B914-4CA2-9ADF-48E02D600C30}">
      <dgm:prSet/>
      <dgm:spPr/>
      <dgm:t>
        <a:bodyPr/>
        <a:lstStyle/>
        <a:p>
          <a:endParaRPr lang="en-US"/>
        </a:p>
      </dgm:t>
    </dgm:pt>
    <dgm:pt modelId="{0AD4ABCA-C60A-4440-B458-E5CDF27F96BC}">
      <dgm:prSet phldrT="[Text]"/>
      <dgm:spPr/>
      <dgm:t>
        <a:bodyPr/>
        <a:lstStyle/>
        <a:p>
          <a:pPr rtl="1"/>
          <a:r>
            <a:rPr lang="fa-IR" dirty="0">
              <a:effectLst>
                <a:outerShdw blurRad="38100" dist="38100" dir="2700000" algn="tl">
                  <a:srgbClr val="000000">
                    <a:alpha val="43137"/>
                  </a:srgbClr>
                </a:outerShdw>
              </a:effectLst>
              <a:cs typeface="B Lotus" panose="00000400000000000000" pitchFamily="2" charset="-78"/>
            </a:rPr>
            <a:t>خطر خون ریزی شدید و حتی نیاز به تزریق خون</a:t>
          </a:r>
          <a:endParaRPr lang="en-US" dirty="0">
            <a:effectLst>
              <a:outerShdw blurRad="38100" dist="38100" dir="2700000" algn="tl">
                <a:srgbClr val="000000">
                  <a:alpha val="43137"/>
                </a:srgbClr>
              </a:outerShdw>
            </a:effectLst>
            <a:cs typeface="B Lotus" panose="00000400000000000000" pitchFamily="2" charset="-78"/>
          </a:endParaRPr>
        </a:p>
      </dgm:t>
    </dgm:pt>
    <dgm:pt modelId="{E4862E96-9030-41FF-993A-12FC193238E9}" type="parTrans" cxnId="{13DF7C34-F47A-497E-9752-623894D8026E}">
      <dgm:prSet/>
      <dgm:spPr/>
      <dgm:t>
        <a:bodyPr/>
        <a:lstStyle/>
        <a:p>
          <a:endParaRPr lang="en-US"/>
        </a:p>
      </dgm:t>
    </dgm:pt>
    <dgm:pt modelId="{91CCC524-75AC-447A-AF20-5A53B4347181}" type="sibTrans" cxnId="{13DF7C34-F47A-497E-9752-623894D8026E}">
      <dgm:prSet/>
      <dgm:spPr/>
      <dgm:t>
        <a:bodyPr/>
        <a:lstStyle/>
        <a:p>
          <a:endParaRPr lang="en-US"/>
        </a:p>
      </dgm:t>
    </dgm:pt>
    <dgm:pt modelId="{4F4203A2-A78B-4E81-B55C-3BEB30A0B572}">
      <dgm:prSet phldrT="[Text]"/>
      <dgm:spPr/>
      <dgm:t>
        <a:bodyPr/>
        <a:lstStyle/>
        <a:p>
          <a:pPr rtl="1"/>
          <a:r>
            <a:rPr lang="fa-IR" dirty="0">
              <a:effectLst>
                <a:outerShdw blurRad="38100" dist="38100" dir="2700000" algn="tl">
                  <a:srgbClr val="000000">
                    <a:alpha val="43137"/>
                  </a:srgbClr>
                </a:outerShdw>
              </a:effectLst>
              <a:cs typeface="B Lotus" panose="00000400000000000000" pitchFamily="2" charset="-78"/>
            </a:rPr>
            <a:t>عوارض استفاده از مسکن ها و آنتی بیوتیک ها</a:t>
          </a:r>
          <a:endParaRPr lang="en-US" dirty="0">
            <a:effectLst>
              <a:outerShdw blurRad="38100" dist="38100" dir="2700000" algn="tl">
                <a:srgbClr val="000000">
                  <a:alpha val="43137"/>
                </a:srgbClr>
              </a:outerShdw>
            </a:effectLst>
            <a:cs typeface="B Lotus" panose="00000400000000000000" pitchFamily="2" charset="-78"/>
          </a:endParaRPr>
        </a:p>
      </dgm:t>
    </dgm:pt>
    <dgm:pt modelId="{AD318281-2A73-4879-BA58-94E83D46D769}" type="parTrans" cxnId="{C20AC07A-0580-4BA7-9602-FA2AE1EE3A7B}">
      <dgm:prSet/>
      <dgm:spPr/>
      <dgm:t>
        <a:bodyPr/>
        <a:lstStyle/>
        <a:p>
          <a:endParaRPr lang="en-US"/>
        </a:p>
      </dgm:t>
    </dgm:pt>
    <dgm:pt modelId="{CBFDB935-6276-4C52-ADFD-24C1EDC88B7D}" type="sibTrans" cxnId="{C20AC07A-0580-4BA7-9602-FA2AE1EE3A7B}">
      <dgm:prSet/>
      <dgm:spPr/>
      <dgm:t>
        <a:bodyPr/>
        <a:lstStyle/>
        <a:p>
          <a:endParaRPr lang="en-US"/>
        </a:p>
      </dgm:t>
    </dgm:pt>
    <dgm:pt modelId="{C3B9524C-B1E8-493A-ABA0-49D40E812EC9}">
      <dgm:prSet phldrT="[Text]"/>
      <dgm:spPr/>
      <dgm:t>
        <a:bodyPr/>
        <a:lstStyle/>
        <a:p>
          <a:pPr rtl="1"/>
          <a:r>
            <a:rPr lang="fa-IR" dirty="0">
              <a:effectLst>
                <a:outerShdw blurRad="38100" dist="38100" dir="2700000" algn="tl">
                  <a:srgbClr val="000000">
                    <a:alpha val="43137"/>
                  </a:srgbClr>
                </a:outerShdw>
              </a:effectLst>
              <a:cs typeface="B Lotus" panose="00000400000000000000" pitchFamily="2" charset="-78"/>
            </a:rPr>
            <a:t>احتمال افسردگی دو برابر زایمان طبیعی</a:t>
          </a:r>
          <a:endParaRPr lang="en-US" dirty="0">
            <a:effectLst>
              <a:outerShdw blurRad="38100" dist="38100" dir="2700000" algn="tl">
                <a:srgbClr val="000000">
                  <a:alpha val="43137"/>
                </a:srgbClr>
              </a:outerShdw>
            </a:effectLst>
            <a:cs typeface="B Lotus" panose="00000400000000000000" pitchFamily="2" charset="-78"/>
          </a:endParaRPr>
        </a:p>
      </dgm:t>
    </dgm:pt>
    <dgm:pt modelId="{3399FDA1-9480-44B5-84E9-1D5C385AD307}" type="parTrans" cxnId="{A46745DB-06D9-429B-ABAD-3CEF9AE5EA1B}">
      <dgm:prSet/>
      <dgm:spPr/>
      <dgm:t>
        <a:bodyPr/>
        <a:lstStyle/>
        <a:p>
          <a:endParaRPr lang="en-US"/>
        </a:p>
      </dgm:t>
    </dgm:pt>
    <dgm:pt modelId="{DB8CD5AF-EB1D-4656-A4DC-CFF2CD70E2F3}" type="sibTrans" cxnId="{A46745DB-06D9-429B-ABAD-3CEF9AE5EA1B}">
      <dgm:prSet/>
      <dgm:spPr/>
      <dgm:t>
        <a:bodyPr/>
        <a:lstStyle/>
        <a:p>
          <a:endParaRPr lang="en-US"/>
        </a:p>
      </dgm:t>
    </dgm:pt>
    <dgm:pt modelId="{7DCE9239-97A5-4140-849F-BCF0AA959D66}">
      <dgm:prSet phldrT="[Text]"/>
      <dgm:spPr/>
      <dgm:t>
        <a:bodyPr/>
        <a:lstStyle/>
        <a:p>
          <a:pPr rtl="1"/>
          <a:r>
            <a:rPr lang="fa-IR" dirty="0">
              <a:effectLst>
                <a:outerShdw blurRad="38100" dist="38100" dir="2700000" algn="tl">
                  <a:srgbClr val="000000">
                    <a:alpha val="43137"/>
                  </a:srgbClr>
                </a:outerShdw>
              </a:effectLst>
              <a:cs typeface="B Lotus" panose="00000400000000000000" pitchFamily="2" charset="-78"/>
            </a:rPr>
            <a:t>محدودیت ها و مراقبت هایی که پس از زایمان طبیعی وجود ندارد.</a:t>
          </a:r>
          <a:endParaRPr lang="en-US" dirty="0">
            <a:effectLst>
              <a:outerShdw blurRad="38100" dist="38100" dir="2700000" algn="tl">
                <a:srgbClr val="000000">
                  <a:alpha val="43137"/>
                </a:srgbClr>
              </a:outerShdw>
            </a:effectLst>
            <a:cs typeface="B Lotus" panose="00000400000000000000" pitchFamily="2" charset="-78"/>
          </a:endParaRPr>
        </a:p>
      </dgm:t>
    </dgm:pt>
    <dgm:pt modelId="{DFC8CA39-95D2-4DE3-A958-53065340D336}" type="parTrans" cxnId="{8624FFB1-1F04-4C6F-8E58-84305A0A73AA}">
      <dgm:prSet/>
      <dgm:spPr/>
      <dgm:t>
        <a:bodyPr/>
        <a:lstStyle/>
        <a:p>
          <a:endParaRPr lang="en-US"/>
        </a:p>
      </dgm:t>
    </dgm:pt>
    <dgm:pt modelId="{92238AA1-2E15-457D-8809-E0BB9FD707D9}" type="sibTrans" cxnId="{8624FFB1-1F04-4C6F-8E58-84305A0A73AA}">
      <dgm:prSet/>
      <dgm:spPr/>
      <dgm:t>
        <a:bodyPr/>
        <a:lstStyle/>
        <a:p>
          <a:endParaRPr lang="en-US"/>
        </a:p>
      </dgm:t>
    </dgm:pt>
    <dgm:pt modelId="{286175C7-121C-4E81-B68A-CDD1B9247962}">
      <dgm:prSet phldrT="[Text]"/>
      <dgm:spPr/>
      <dgm:t>
        <a:bodyPr/>
        <a:lstStyle/>
        <a:p>
          <a:pPr rtl="1"/>
          <a:r>
            <a:rPr lang="fa-IR" dirty="0">
              <a:effectLst>
                <a:outerShdw blurRad="38100" dist="38100" dir="2700000" algn="tl">
                  <a:srgbClr val="000000">
                    <a:alpha val="43137"/>
                  </a:srgbClr>
                </a:outerShdw>
              </a:effectLst>
              <a:cs typeface="B Lotus" panose="00000400000000000000" pitchFamily="2" charset="-78"/>
            </a:rPr>
            <a:t>افزایش احتمال ابتلای نوزاد به مشکلات تنفسی و سندرم مرگ ناگهانی کودک</a:t>
          </a:r>
          <a:endParaRPr lang="en-US" dirty="0">
            <a:effectLst>
              <a:outerShdw blurRad="38100" dist="38100" dir="2700000" algn="tl">
                <a:srgbClr val="000000">
                  <a:alpha val="43137"/>
                </a:srgbClr>
              </a:outerShdw>
            </a:effectLst>
            <a:cs typeface="B Lotus" panose="00000400000000000000" pitchFamily="2" charset="-78"/>
          </a:endParaRPr>
        </a:p>
      </dgm:t>
    </dgm:pt>
    <dgm:pt modelId="{41ECAC3B-75D1-47F8-AADD-3B3F0DD41C06}" type="parTrans" cxnId="{B3A7C8C6-BBDF-4D2C-A2EE-025FBE9BD8A0}">
      <dgm:prSet/>
      <dgm:spPr/>
      <dgm:t>
        <a:bodyPr/>
        <a:lstStyle/>
        <a:p>
          <a:endParaRPr lang="en-US"/>
        </a:p>
      </dgm:t>
    </dgm:pt>
    <dgm:pt modelId="{F18A046D-C07A-4630-81BD-3C15EE0C3AA1}" type="sibTrans" cxnId="{B3A7C8C6-BBDF-4D2C-A2EE-025FBE9BD8A0}">
      <dgm:prSet/>
      <dgm:spPr/>
      <dgm:t>
        <a:bodyPr/>
        <a:lstStyle/>
        <a:p>
          <a:endParaRPr lang="en-US"/>
        </a:p>
      </dgm:t>
    </dgm:pt>
    <dgm:pt modelId="{07330A3A-2323-4B38-83C4-381F4F820A3D}">
      <dgm:prSet phldrT="[Text]"/>
      <dgm:spPr/>
      <dgm:t>
        <a:bodyPr/>
        <a:lstStyle/>
        <a:p>
          <a:pPr rtl="1"/>
          <a:r>
            <a:rPr lang="fa-IR" dirty="0">
              <a:effectLst>
                <a:outerShdw blurRad="38100" dist="38100" dir="2700000" algn="tl">
                  <a:srgbClr val="000000">
                    <a:alpha val="43137"/>
                  </a:srgbClr>
                </a:outerShdw>
              </a:effectLst>
              <a:cs typeface="B Lotus" panose="00000400000000000000" pitchFamily="2" charset="-78"/>
            </a:rPr>
            <a:t>دردهای لگنی و چسبندگی رحم بیشتر است</a:t>
          </a:r>
          <a:endParaRPr lang="en-US" dirty="0">
            <a:effectLst>
              <a:outerShdw blurRad="38100" dist="38100" dir="2700000" algn="tl">
                <a:srgbClr val="000000">
                  <a:alpha val="43137"/>
                </a:srgbClr>
              </a:outerShdw>
            </a:effectLst>
            <a:cs typeface="B Lotus" panose="00000400000000000000" pitchFamily="2" charset="-78"/>
          </a:endParaRPr>
        </a:p>
      </dgm:t>
    </dgm:pt>
    <dgm:pt modelId="{62FD4D48-C188-4E59-99E9-BBAE02AD0D8F}" type="parTrans" cxnId="{B0728B97-3E28-429C-8662-4FB02CDCDF4A}">
      <dgm:prSet/>
      <dgm:spPr/>
      <dgm:t>
        <a:bodyPr/>
        <a:lstStyle/>
        <a:p>
          <a:endParaRPr lang="en-US"/>
        </a:p>
      </dgm:t>
    </dgm:pt>
    <dgm:pt modelId="{FE8E46F3-7C54-4023-AE8C-C69C90C7847F}" type="sibTrans" cxnId="{B0728B97-3E28-429C-8662-4FB02CDCDF4A}">
      <dgm:prSet/>
      <dgm:spPr/>
      <dgm:t>
        <a:bodyPr/>
        <a:lstStyle/>
        <a:p>
          <a:endParaRPr lang="en-US"/>
        </a:p>
      </dgm:t>
    </dgm:pt>
    <dgm:pt modelId="{9F9C84A6-72B7-4341-9FF2-797B736990D1}" type="pres">
      <dgm:prSet presAssocID="{55B6EE2D-DA05-48B7-B6FE-FEEB65BB78CF}" presName="composite" presStyleCnt="0">
        <dgm:presLayoutVars>
          <dgm:chMax val="1"/>
          <dgm:dir/>
          <dgm:resizeHandles val="exact"/>
        </dgm:presLayoutVars>
      </dgm:prSet>
      <dgm:spPr/>
    </dgm:pt>
    <dgm:pt modelId="{49C19A2B-F9A8-4878-9119-3AB821502423}" type="pres">
      <dgm:prSet presAssocID="{CE9136E9-520D-4F87-8213-9658C93E9261}" presName="roof" presStyleLbl="dkBgShp" presStyleIdx="0" presStyleCnt="2"/>
      <dgm:spPr/>
    </dgm:pt>
    <dgm:pt modelId="{1C4ABB18-3281-42F3-82C0-88E62A5519BD}" type="pres">
      <dgm:prSet presAssocID="{CE9136E9-520D-4F87-8213-9658C93E9261}" presName="pillars" presStyleCnt="0"/>
      <dgm:spPr/>
    </dgm:pt>
    <dgm:pt modelId="{1E3C78BB-A8A1-46C9-AC3E-16AAD53AEF7A}" type="pres">
      <dgm:prSet presAssocID="{CE9136E9-520D-4F87-8213-9658C93E9261}" presName="pillar1" presStyleLbl="node1" presStyleIdx="0" presStyleCnt="9">
        <dgm:presLayoutVars>
          <dgm:bulletEnabled val="1"/>
        </dgm:presLayoutVars>
      </dgm:prSet>
      <dgm:spPr/>
    </dgm:pt>
    <dgm:pt modelId="{94D6D9E5-3181-489E-8869-6753AA0CD3AF}" type="pres">
      <dgm:prSet presAssocID="{787A996F-A20C-474D-AEB5-49248652AFBD}" presName="pillarX" presStyleLbl="node1" presStyleIdx="1" presStyleCnt="9">
        <dgm:presLayoutVars>
          <dgm:bulletEnabled val="1"/>
        </dgm:presLayoutVars>
      </dgm:prSet>
      <dgm:spPr/>
    </dgm:pt>
    <dgm:pt modelId="{C3E02A99-8E74-403F-A2E3-6F9C88A99B9C}" type="pres">
      <dgm:prSet presAssocID="{7BDFE07A-3E2A-4613-A551-471F141ACD0A}" presName="pillarX" presStyleLbl="node1" presStyleIdx="2" presStyleCnt="9">
        <dgm:presLayoutVars>
          <dgm:bulletEnabled val="1"/>
        </dgm:presLayoutVars>
      </dgm:prSet>
      <dgm:spPr/>
    </dgm:pt>
    <dgm:pt modelId="{F6692846-4C88-4AD5-9442-4FC3AE4E89A9}" type="pres">
      <dgm:prSet presAssocID="{0AD4ABCA-C60A-4440-B458-E5CDF27F96BC}" presName="pillarX" presStyleLbl="node1" presStyleIdx="3" presStyleCnt="9">
        <dgm:presLayoutVars>
          <dgm:bulletEnabled val="1"/>
        </dgm:presLayoutVars>
      </dgm:prSet>
      <dgm:spPr/>
    </dgm:pt>
    <dgm:pt modelId="{A7F20DDE-9E1E-4840-8404-82A7B0B3362D}" type="pres">
      <dgm:prSet presAssocID="{07330A3A-2323-4B38-83C4-381F4F820A3D}" presName="pillarX" presStyleLbl="node1" presStyleIdx="4" presStyleCnt="9">
        <dgm:presLayoutVars>
          <dgm:bulletEnabled val="1"/>
        </dgm:presLayoutVars>
      </dgm:prSet>
      <dgm:spPr/>
    </dgm:pt>
    <dgm:pt modelId="{22B994C3-B837-4402-8183-8C2241250463}" type="pres">
      <dgm:prSet presAssocID="{4F4203A2-A78B-4E81-B55C-3BEB30A0B572}" presName="pillarX" presStyleLbl="node1" presStyleIdx="5" presStyleCnt="9">
        <dgm:presLayoutVars>
          <dgm:bulletEnabled val="1"/>
        </dgm:presLayoutVars>
      </dgm:prSet>
      <dgm:spPr/>
    </dgm:pt>
    <dgm:pt modelId="{A2B00C25-73FF-4948-AB90-77DEF940C075}" type="pres">
      <dgm:prSet presAssocID="{C3B9524C-B1E8-493A-ABA0-49D40E812EC9}" presName="pillarX" presStyleLbl="node1" presStyleIdx="6" presStyleCnt="9">
        <dgm:presLayoutVars>
          <dgm:bulletEnabled val="1"/>
        </dgm:presLayoutVars>
      </dgm:prSet>
      <dgm:spPr/>
    </dgm:pt>
    <dgm:pt modelId="{0EF09A58-0867-41DB-9527-C5CCFEF62145}" type="pres">
      <dgm:prSet presAssocID="{7DCE9239-97A5-4140-849F-BCF0AA959D66}" presName="pillarX" presStyleLbl="node1" presStyleIdx="7" presStyleCnt="9">
        <dgm:presLayoutVars>
          <dgm:bulletEnabled val="1"/>
        </dgm:presLayoutVars>
      </dgm:prSet>
      <dgm:spPr/>
    </dgm:pt>
    <dgm:pt modelId="{60CFFC8D-8FD1-4A7C-BFD9-B36DDD3388F2}" type="pres">
      <dgm:prSet presAssocID="{286175C7-121C-4E81-B68A-CDD1B9247962}" presName="pillarX" presStyleLbl="node1" presStyleIdx="8" presStyleCnt="9">
        <dgm:presLayoutVars>
          <dgm:bulletEnabled val="1"/>
        </dgm:presLayoutVars>
      </dgm:prSet>
      <dgm:spPr/>
    </dgm:pt>
    <dgm:pt modelId="{C8159359-1B38-47CB-8152-E8C9709E576C}" type="pres">
      <dgm:prSet presAssocID="{CE9136E9-520D-4F87-8213-9658C93E9261}" presName="base" presStyleLbl="dkBgShp" presStyleIdx="1" presStyleCnt="2"/>
      <dgm:spPr/>
    </dgm:pt>
  </dgm:ptLst>
  <dgm:cxnLst>
    <dgm:cxn modelId="{4A84F20D-7785-497E-ABA5-FF289B801BD2}" type="presOf" srcId="{286175C7-121C-4E81-B68A-CDD1B9247962}" destId="{60CFFC8D-8FD1-4A7C-BFD9-B36DDD3388F2}" srcOrd="0" destOrd="0" presId="urn:microsoft.com/office/officeart/2005/8/layout/hList3"/>
    <dgm:cxn modelId="{DAB66217-83B7-439E-9BB1-F8E11251D7DB}" type="presOf" srcId="{0AD4ABCA-C60A-4440-B458-E5CDF27F96BC}" destId="{F6692846-4C88-4AD5-9442-4FC3AE4E89A9}" srcOrd="0" destOrd="0" presId="urn:microsoft.com/office/officeart/2005/8/layout/hList3"/>
    <dgm:cxn modelId="{2B898126-32D4-427D-836B-571B2F0CBE76}" type="presOf" srcId="{CE9136E9-520D-4F87-8213-9658C93E9261}" destId="{49C19A2B-F9A8-4878-9119-3AB821502423}" srcOrd="0" destOrd="0" presId="urn:microsoft.com/office/officeart/2005/8/layout/hList3"/>
    <dgm:cxn modelId="{13DF7C34-F47A-497E-9752-623894D8026E}" srcId="{CE9136E9-520D-4F87-8213-9658C93E9261}" destId="{0AD4ABCA-C60A-4440-B458-E5CDF27F96BC}" srcOrd="3" destOrd="0" parTransId="{E4862E96-9030-41FF-993A-12FC193238E9}" sibTransId="{91CCC524-75AC-447A-AF20-5A53B4347181}"/>
    <dgm:cxn modelId="{1A385366-006F-435F-B639-5B1E4FEE6068}" srcId="{CE9136E9-520D-4F87-8213-9658C93E9261}" destId="{787A996F-A20C-474D-AEB5-49248652AFBD}" srcOrd="1" destOrd="0" parTransId="{40C296E3-5B20-402B-853B-C164DFC5F71D}" sibTransId="{78AF7D7A-CB43-453F-8008-CFEC901BE910}"/>
    <dgm:cxn modelId="{3D1FF166-238D-40A2-81F3-67A50C16B408}" type="presOf" srcId="{7DCE9239-97A5-4140-849F-BCF0AA959D66}" destId="{0EF09A58-0867-41DB-9527-C5CCFEF62145}" srcOrd="0" destOrd="0" presId="urn:microsoft.com/office/officeart/2005/8/layout/hList3"/>
    <dgm:cxn modelId="{8F284B6D-B914-4CA2-9ADF-48E02D600C30}" srcId="{CE9136E9-520D-4F87-8213-9658C93E9261}" destId="{7BDFE07A-3E2A-4613-A551-471F141ACD0A}" srcOrd="2" destOrd="0" parTransId="{0391AC97-1897-4CC6-9431-BFF372BBB8B7}" sibTransId="{AA356BC3-613A-4BA3-AB66-3B5878825105}"/>
    <dgm:cxn modelId="{EC1D9374-E384-493A-8B1D-861197ACB00E}" type="presOf" srcId="{23789989-4DBC-475B-8DE5-A0C435E408C4}" destId="{1E3C78BB-A8A1-46C9-AC3E-16AAD53AEF7A}" srcOrd="0" destOrd="0" presId="urn:microsoft.com/office/officeart/2005/8/layout/hList3"/>
    <dgm:cxn modelId="{C20AC07A-0580-4BA7-9602-FA2AE1EE3A7B}" srcId="{CE9136E9-520D-4F87-8213-9658C93E9261}" destId="{4F4203A2-A78B-4E81-B55C-3BEB30A0B572}" srcOrd="5" destOrd="0" parTransId="{AD318281-2A73-4879-BA58-94E83D46D769}" sibTransId="{CBFDB935-6276-4C52-ADFD-24C1EDC88B7D}"/>
    <dgm:cxn modelId="{0ED6937F-67CD-469A-9BE4-787560091807}" type="presOf" srcId="{07330A3A-2323-4B38-83C4-381F4F820A3D}" destId="{A7F20DDE-9E1E-4840-8404-82A7B0B3362D}" srcOrd="0" destOrd="0" presId="urn:microsoft.com/office/officeart/2005/8/layout/hList3"/>
    <dgm:cxn modelId="{C8FF7A83-7769-4538-AD69-7735E38CD045}" type="presOf" srcId="{787A996F-A20C-474D-AEB5-49248652AFBD}" destId="{94D6D9E5-3181-489E-8869-6753AA0CD3AF}" srcOrd="0" destOrd="0" presId="urn:microsoft.com/office/officeart/2005/8/layout/hList3"/>
    <dgm:cxn modelId="{4CAF2491-1859-4CFB-99E8-E4F4C17EE9E0}" type="presOf" srcId="{7BDFE07A-3E2A-4613-A551-471F141ACD0A}" destId="{C3E02A99-8E74-403F-A2E3-6F9C88A99B9C}" srcOrd="0" destOrd="0" presId="urn:microsoft.com/office/officeart/2005/8/layout/hList3"/>
    <dgm:cxn modelId="{B0728B97-3E28-429C-8662-4FB02CDCDF4A}" srcId="{CE9136E9-520D-4F87-8213-9658C93E9261}" destId="{07330A3A-2323-4B38-83C4-381F4F820A3D}" srcOrd="4" destOrd="0" parTransId="{62FD4D48-C188-4E59-99E9-BBAE02AD0D8F}" sibTransId="{FE8E46F3-7C54-4023-AE8C-C69C90C7847F}"/>
    <dgm:cxn modelId="{791ED09E-DF47-4B79-B73A-9DC3C299D2FC}" type="presOf" srcId="{C3B9524C-B1E8-493A-ABA0-49D40E812EC9}" destId="{A2B00C25-73FF-4948-AB90-77DEF940C075}" srcOrd="0" destOrd="0" presId="urn:microsoft.com/office/officeart/2005/8/layout/hList3"/>
    <dgm:cxn modelId="{E5884CA9-9590-4732-A440-C28021628C70}" type="presOf" srcId="{4F4203A2-A78B-4E81-B55C-3BEB30A0B572}" destId="{22B994C3-B837-4402-8183-8C2241250463}" srcOrd="0" destOrd="0" presId="urn:microsoft.com/office/officeart/2005/8/layout/hList3"/>
    <dgm:cxn modelId="{8624FFB1-1F04-4C6F-8E58-84305A0A73AA}" srcId="{CE9136E9-520D-4F87-8213-9658C93E9261}" destId="{7DCE9239-97A5-4140-849F-BCF0AA959D66}" srcOrd="7" destOrd="0" parTransId="{DFC8CA39-95D2-4DE3-A958-53065340D336}" sibTransId="{92238AA1-2E15-457D-8809-E0BB9FD707D9}"/>
    <dgm:cxn modelId="{4CC14CC0-671C-4787-A0B6-2D6E4CD508F9}" srcId="{55B6EE2D-DA05-48B7-B6FE-FEEB65BB78CF}" destId="{CE9136E9-520D-4F87-8213-9658C93E9261}" srcOrd="0" destOrd="0" parTransId="{EAADD41E-364A-4221-A60B-DC48A2DE5913}" sibTransId="{BC8F1A83-6733-4BDD-AA64-79B69DB27C53}"/>
    <dgm:cxn modelId="{B3A7C8C6-BBDF-4D2C-A2EE-025FBE9BD8A0}" srcId="{CE9136E9-520D-4F87-8213-9658C93E9261}" destId="{286175C7-121C-4E81-B68A-CDD1B9247962}" srcOrd="8" destOrd="0" parTransId="{41ECAC3B-75D1-47F8-AADD-3B3F0DD41C06}" sibTransId="{F18A046D-C07A-4630-81BD-3C15EE0C3AA1}"/>
    <dgm:cxn modelId="{B759C4D8-88A2-410A-AC85-194AD9BBF62F}" type="presOf" srcId="{55B6EE2D-DA05-48B7-B6FE-FEEB65BB78CF}" destId="{9F9C84A6-72B7-4341-9FF2-797B736990D1}" srcOrd="0" destOrd="0" presId="urn:microsoft.com/office/officeart/2005/8/layout/hList3"/>
    <dgm:cxn modelId="{A46745DB-06D9-429B-ABAD-3CEF9AE5EA1B}" srcId="{CE9136E9-520D-4F87-8213-9658C93E9261}" destId="{C3B9524C-B1E8-493A-ABA0-49D40E812EC9}" srcOrd="6" destOrd="0" parTransId="{3399FDA1-9480-44B5-84E9-1D5C385AD307}" sibTransId="{DB8CD5AF-EB1D-4656-A4DC-CFF2CD70E2F3}"/>
    <dgm:cxn modelId="{3786F5E7-65FA-4198-9EFD-B636DCA8DF52}" srcId="{CE9136E9-520D-4F87-8213-9658C93E9261}" destId="{23789989-4DBC-475B-8DE5-A0C435E408C4}" srcOrd="0" destOrd="0" parTransId="{DE0CD58E-8C02-44EC-AAE0-794DBC34D735}" sibTransId="{4B305918-3A64-4715-B607-697B0F989C8B}"/>
    <dgm:cxn modelId="{2FC40468-15CF-4E18-A977-861C76A174BF}" type="presParOf" srcId="{9F9C84A6-72B7-4341-9FF2-797B736990D1}" destId="{49C19A2B-F9A8-4878-9119-3AB821502423}" srcOrd="0" destOrd="0" presId="urn:microsoft.com/office/officeart/2005/8/layout/hList3"/>
    <dgm:cxn modelId="{A64F3F2E-FE86-4D9B-B57E-7432D206D760}" type="presParOf" srcId="{9F9C84A6-72B7-4341-9FF2-797B736990D1}" destId="{1C4ABB18-3281-42F3-82C0-88E62A5519BD}" srcOrd="1" destOrd="0" presId="urn:microsoft.com/office/officeart/2005/8/layout/hList3"/>
    <dgm:cxn modelId="{7097B59F-71AC-4208-A5FC-B5DDC4D1D365}" type="presParOf" srcId="{1C4ABB18-3281-42F3-82C0-88E62A5519BD}" destId="{1E3C78BB-A8A1-46C9-AC3E-16AAD53AEF7A}" srcOrd="0" destOrd="0" presId="urn:microsoft.com/office/officeart/2005/8/layout/hList3"/>
    <dgm:cxn modelId="{43EB1759-E705-4C09-B727-9C3FE52CF8B9}" type="presParOf" srcId="{1C4ABB18-3281-42F3-82C0-88E62A5519BD}" destId="{94D6D9E5-3181-489E-8869-6753AA0CD3AF}" srcOrd="1" destOrd="0" presId="urn:microsoft.com/office/officeart/2005/8/layout/hList3"/>
    <dgm:cxn modelId="{9FAAD7D8-FA73-407E-A063-F20281E1C806}" type="presParOf" srcId="{1C4ABB18-3281-42F3-82C0-88E62A5519BD}" destId="{C3E02A99-8E74-403F-A2E3-6F9C88A99B9C}" srcOrd="2" destOrd="0" presId="urn:microsoft.com/office/officeart/2005/8/layout/hList3"/>
    <dgm:cxn modelId="{598A4FCB-6AF7-42D3-84DD-D06CE7213F55}" type="presParOf" srcId="{1C4ABB18-3281-42F3-82C0-88E62A5519BD}" destId="{F6692846-4C88-4AD5-9442-4FC3AE4E89A9}" srcOrd="3" destOrd="0" presId="urn:microsoft.com/office/officeart/2005/8/layout/hList3"/>
    <dgm:cxn modelId="{9AC177C4-36AE-4639-9201-BD1482C549E1}" type="presParOf" srcId="{1C4ABB18-3281-42F3-82C0-88E62A5519BD}" destId="{A7F20DDE-9E1E-4840-8404-82A7B0B3362D}" srcOrd="4" destOrd="0" presId="urn:microsoft.com/office/officeart/2005/8/layout/hList3"/>
    <dgm:cxn modelId="{55CE5343-E76F-4D64-9FD1-ACFCDC0C30E6}" type="presParOf" srcId="{1C4ABB18-3281-42F3-82C0-88E62A5519BD}" destId="{22B994C3-B837-4402-8183-8C2241250463}" srcOrd="5" destOrd="0" presId="urn:microsoft.com/office/officeart/2005/8/layout/hList3"/>
    <dgm:cxn modelId="{39E58833-7469-4A36-A826-1A0453EABED5}" type="presParOf" srcId="{1C4ABB18-3281-42F3-82C0-88E62A5519BD}" destId="{A2B00C25-73FF-4948-AB90-77DEF940C075}" srcOrd="6" destOrd="0" presId="urn:microsoft.com/office/officeart/2005/8/layout/hList3"/>
    <dgm:cxn modelId="{23A65DA6-249A-4684-9650-4DBA44E86797}" type="presParOf" srcId="{1C4ABB18-3281-42F3-82C0-88E62A5519BD}" destId="{0EF09A58-0867-41DB-9527-C5CCFEF62145}" srcOrd="7" destOrd="0" presId="urn:microsoft.com/office/officeart/2005/8/layout/hList3"/>
    <dgm:cxn modelId="{7167C110-BA26-41DC-85A7-34D51B5DE7BA}" type="presParOf" srcId="{1C4ABB18-3281-42F3-82C0-88E62A5519BD}" destId="{60CFFC8D-8FD1-4A7C-BFD9-B36DDD3388F2}" srcOrd="8" destOrd="0" presId="urn:microsoft.com/office/officeart/2005/8/layout/hList3"/>
    <dgm:cxn modelId="{04ED1FFB-20A5-46BA-BD61-2A1108AD03D3}" type="presParOf" srcId="{9F9C84A6-72B7-4341-9FF2-797B736990D1}" destId="{C8159359-1B38-47CB-8152-E8C9709E576C}"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CE816338-94D3-407A-9CC1-0422F4D3EA07}" type="doc">
      <dgm:prSet loTypeId="urn:microsoft.com/office/officeart/2005/8/layout/arrow4" loCatId="process" qsTypeId="urn:microsoft.com/office/officeart/2005/8/quickstyle/simple1" qsCatId="simple" csTypeId="urn:microsoft.com/office/officeart/2005/8/colors/accent6_4" csCatId="accent6" phldr="1"/>
      <dgm:spPr/>
      <dgm:t>
        <a:bodyPr/>
        <a:lstStyle/>
        <a:p>
          <a:endParaRPr lang="en-US"/>
        </a:p>
      </dgm:t>
    </dgm:pt>
    <dgm:pt modelId="{C3C3D470-DDB2-4D38-9651-114A044BEB8E}">
      <dgm:prSet phldrT="[Text]"/>
      <dgm:spPr/>
      <dgm:t>
        <a:bodyPr/>
        <a:lstStyle/>
        <a:p>
          <a:r>
            <a:rPr lang="fa-IR" dirty="0">
              <a:cs typeface="B Lotus" panose="00000400000000000000" pitchFamily="2" charset="-78"/>
            </a:rPr>
            <a:t>5 سال</a:t>
          </a:r>
          <a:endParaRPr lang="en-US" dirty="0">
            <a:cs typeface="B Lotus" panose="00000400000000000000" pitchFamily="2" charset="-78"/>
          </a:endParaRPr>
        </a:p>
      </dgm:t>
    </dgm:pt>
    <dgm:pt modelId="{D9F10A7E-05A5-46BD-A272-BFB6873F85DD}" type="parTrans" cxnId="{0B25341C-47C1-49A4-955F-CCC8AF200E3D}">
      <dgm:prSet/>
      <dgm:spPr/>
      <dgm:t>
        <a:bodyPr/>
        <a:lstStyle/>
        <a:p>
          <a:endParaRPr lang="en-US">
            <a:cs typeface="B Lotus" panose="00000400000000000000" pitchFamily="2" charset="-78"/>
          </a:endParaRPr>
        </a:p>
      </dgm:t>
    </dgm:pt>
    <dgm:pt modelId="{96E145B1-2654-42E6-968F-FB6A5FD73ED4}" type="sibTrans" cxnId="{0B25341C-47C1-49A4-955F-CCC8AF200E3D}">
      <dgm:prSet/>
      <dgm:spPr/>
      <dgm:t>
        <a:bodyPr/>
        <a:lstStyle/>
        <a:p>
          <a:endParaRPr lang="en-US">
            <a:cs typeface="B Lotus" panose="00000400000000000000" pitchFamily="2" charset="-78"/>
          </a:endParaRPr>
        </a:p>
      </dgm:t>
    </dgm:pt>
    <dgm:pt modelId="{CA1ECBDA-B88A-45F8-95B0-B8B38CE27D99}">
      <dgm:prSet phldrT="[Text]"/>
      <dgm:spPr/>
      <dgm:t>
        <a:bodyPr/>
        <a:lstStyle/>
        <a:p>
          <a:r>
            <a:rPr lang="fa-IR" dirty="0">
              <a:cs typeface="B Lotus" panose="00000400000000000000" pitchFamily="2" charset="-78"/>
            </a:rPr>
            <a:t>3 سال</a:t>
          </a:r>
          <a:endParaRPr lang="en-US" dirty="0">
            <a:cs typeface="B Lotus" panose="00000400000000000000" pitchFamily="2" charset="-78"/>
          </a:endParaRPr>
        </a:p>
      </dgm:t>
    </dgm:pt>
    <dgm:pt modelId="{86EE279F-56A4-4EB1-AE21-71CB2C3C478D}" type="parTrans" cxnId="{D63C7E29-CE99-42B7-AB88-3557F3E8C78B}">
      <dgm:prSet/>
      <dgm:spPr/>
      <dgm:t>
        <a:bodyPr/>
        <a:lstStyle/>
        <a:p>
          <a:endParaRPr lang="en-US">
            <a:cs typeface="B Lotus" panose="00000400000000000000" pitchFamily="2" charset="-78"/>
          </a:endParaRPr>
        </a:p>
      </dgm:t>
    </dgm:pt>
    <dgm:pt modelId="{D795E85B-94BB-4477-9C3C-542C403A34F9}" type="sibTrans" cxnId="{D63C7E29-CE99-42B7-AB88-3557F3E8C78B}">
      <dgm:prSet/>
      <dgm:spPr/>
      <dgm:t>
        <a:bodyPr/>
        <a:lstStyle/>
        <a:p>
          <a:endParaRPr lang="en-US">
            <a:cs typeface="B Lotus" panose="00000400000000000000" pitchFamily="2" charset="-78"/>
          </a:endParaRPr>
        </a:p>
      </dgm:t>
    </dgm:pt>
    <dgm:pt modelId="{ABCCF3A6-107D-4B81-AEB4-A98C2F53659C}" type="pres">
      <dgm:prSet presAssocID="{CE816338-94D3-407A-9CC1-0422F4D3EA07}" presName="compositeShape" presStyleCnt="0">
        <dgm:presLayoutVars>
          <dgm:chMax val="2"/>
          <dgm:dir/>
          <dgm:resizeHandles val="exact"/>
        </dgm:presLayoutVars>
      </dgm:prSet>
      <dgm:spPr/>
    </dgm:pt>
    <dgm:pt modelId="{6591268A-C375-4B70-B00B-3E21F725FC5B}" type="pres">
      <dgm:prSet presAssocID="{C3C3D470-DDB2-4D38-9651-114A044BEB8E}" presName="upArrow" presStyleLbl="node1" presStyleIdx="0" presStyleCnt="2"/>
      <dgm:spPr/>
    </dgm:pt>
    <dgm:pt modelId="{98F38EF8-6D00-46C9-BAEB-090D07531447}" type="pres">
      <dgm:prSet presAssocID="{C3C3D470-DDB2-4D38-9651-114A044BEB8E}" presName="upArrowText" presStyleLbl="revTx" presStyleIdx="0" presStyleCnt="2">
        <dgm:presLayoutVars>
          <dgm:chMax val="0"/>
          <dgm:bulletEnabled val="1"/>
        </dgm:presLayoutVars>
      </dgm:prSet>
      <dgm:spPr/>
    </dgm:pt>
    <dgm:pt modelId="{F7C2D497-62E5-4B8E-A385-0ECADA8D0393}" type="pres">
      <dgm:prSet presAssocID="{CA1ECBDA-B88A-45F8-95B0-B8B38CE27D99}" presName="downArrow" presStyleLbl="node1" presStyleIdx="1" presStyleCnt="2"/>
      <dgm:spPr/>
    </dgm:pt>
    <dgm:pt modelId="{AF33F4B5-0282-47E1-9705-B41D7ACBE0FA}" type="pres">
      <dgm:prSet presAssocID="{CA1ECBDA-B88A-45F8-95B0-B8B38CE27D99}" presName="downArrowText" presStyleLbl="revTx" presStyleIdx="1" presStyleCnt="2">
        <dgm:presLayoutVars>
          <dgm:chMax val="0"/>
          <dgm:bulletEnabled val="1"/>
        </dgm:presLayoutVars>
      </dgm:prSet>
      <dgm:spPr/>
    </dgm:pt>
  </dgm:ptLst>
  <dgm:cxnLst>
    <dgm:cxn modelId="{0B25341C-47C1-49A4-955F-CCC8AF200E3D}" srcId="{CE816338-94D3-407A-9CC1-0422F4D3EA07}" destId="{C3C3D470-DDB2-4D38-9651-114A044BEB8E}" srcOrd="0" destOrd="0" parTransId="{D9F10A7E-05A5-46BD-A272-BFB6873F85DD}" sibTransId="{96E145B1-2654-42E6-968F-FB6A5FD73ED4}"/>
    <dgm:cxn modelId="{D63C7E29-CE99-42B7-AB88-3557F3E8C78B}" srcId="{CE816338-94D3-407A-9CC1-0422F4D3EA07}" destId="{CA1ECBDA-B88A-45F8-95B0-B8B38CE27D99}" srcOrd="1" destOrd="0" parTransId="{86EE279F-56A4-4EB1-AE21-71CB2C3C478D}" sibTransId="{D795E85B-94BB-4477-9C3C-542C403A34F9}"/>
    <dgm:cxn modelId="{04E46F9B-3BC1-4701-9579-68661CE21635}" type="presOf" srcId="{CA1ECBDA-B88A-45F8-95B0-B8B38CE27D99}" destId="{AF33F4B5-0282-47E1-9705-B41D7ACBE0FA}" srcOrd="0" destOrd="0" presId="urn:microsoft.com/office/officeart/2005/8/layout/arrow4"/>
    <dgm:cxn modelId="{FB36ECA4-F227-4E81-AF62-7946E9BA22DF}" type="presOf" srcId="{CE816338-94D3-407A-9CC1-0422F4D3EA07}" destId="{ABCCF3A6-107D-4B81-AEB4-A98C2F53659C}" srcOrd="0" destOrd="0" presId="urn:microsoft.com/office/officeart/2005/8/layout/arrow4"/>
    <dgm:cxn modelId="{06A746E8-9D4F-469F-A73C-8DAE03A67254}" type="presOf" srcId="{C3C3D470-DDB2-4D38-9651-114A044BEB8E}" destId="{98F38EF8-6D00-46C9-BAEB-090D07531447}" srcOrd="0" destOrd="0" presId="urn:microsoft.com/office/officeart/2005/8/layout/arrow4"/>
    <dgm:cxn modelId="{511CAF39-0B51-4AE8-A872-A8692CA7DCEB}" type="presParOf" srcId="{ABCCF3A6-107D-4B81-AEB4-A98C2F53659C}" destId="{6591268A-C375-4B70-B00B-3E21F725FC5B}" srcOrd="0" destOrd="0" presId="urn:microsoft.com/office/officeart/2005/8/layout/arrow4"/>
    <dgm:cxn modelId="{475950F2-8DF0-4615-88AD-0AAB21619B3B}" type="presParOf" srcId="{ABCCF3A6-107D-4B81-AEB4-A98C2F53659C}" destId="{98F38EF8-6D00-46C9-BAEB-090D07531447}" srcOrd="1" destOrd="0" presId="urn:microsoft.com/office/officeart/2005/8/layout/arrow4"/>
    <dgm:cxn modelId="{9DB6C1EF-D466-420D-8A43-6009AD556123}" type="presParOf" srcId="{ABCCF3A6-107D-4B81-AEB4-A98C2F53659C}" destId="{F7C2D497-62E5-4B8E-A385-0ECADA8D0393}" srcOrd="2" destOrd="0" presId="urn:microsoft.com/office/officeart/2005/8/layout/arrow4"/>
    <dgm:cxn modelId="{FEDF115B-1DE4-468F-A5FB-B6720077D322}" type="presParOf" srcId="{ABCCF3A6-107D-4B81-AEB4-A98C2F53659C}" destId="{AF33F4B5-0282-47E1-9705-B41D7ACBE0FA}" srcOrd="3" destOrd="0" presId="urn:microsoft.com/office/officeart/2005/8/layout/arrow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45F2DB7-6453-429C-8B7D-1668AC2F0BC1}"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4DE9D02A-4290-4AB2-8E18-8D0DE3500096}">
      <dgm:prSet phldrT="[Text]"/>
      <dgm:spPr/>
      <dgm:t>
        <a:bodyPr/>
        <a:lstStyle/>
        <a:p>
          <a:r>
            <a:rPr lang="fa-IR" dirty="0">
              <a:cs typeface="B Lotus" panose="00000400000000000000" pitchFamily="2" charset="-78"/>
            </a:rPr>
            <a:t>سقط جنین</a:t>
          </a:r>
          <a:endParaRPr lang="en-US" dirty="0">
            <a:cs typeface="B Lotus" panose="00000400000000000000" pitchFamily="2" charset="-78"/>
          </a:endParaRPr>
        </a:p>
      </dgm:t>
    </dgm:pt>
    <dgm:pt modelId="{342D24B1-4433-4F00-999A-8B2FB1087678}" type="parTrans" cxnId="{F4EA5F39-25CA-4BE2-8AD4-BF7222833068}">
      <dgm:prSet/>
      <dgm:spPr/>
      <dgm:t>
        <a:bodyPr/>
        <a:lstStyle/>
        <a:p>
          <a:endParaRPr lang="en-US"/>
        </a:p>
      </dgm:t>
    </dgm:pt>
    <dgm:pt modelId="{A44D3035-1C4D-4149-8A6D-AD6EFDF16ED8}" type="sibTrans" cxnId="{F4EA5F39-25CA-4BE2-8AD4-BF7222833068}">
      <dgm:prSet/>
      <dgm:spPr/>
      <dgm:t>
        <a:bodyPr/>
        <a:lstStyle/>
        <a:p>
          <a:endParaRPr lang="en-US"/>
        </a:p>
      </dgm:t>
    </dgm:pt>
    <dgm:pt modelId="{C7E29299-50FF-41F6-9839-74B137DF6B24}">
      <dgm:prSet phldrT="[Text]"/>
      <dgm:spPr/>
      <dgm:t>
        <a:bodyPr/>
        <a:lstStyle/>
        <a:p>
          <a:r>
            <a:rPr lang="fa-IR" dirty="0">
              <a:cs typeface="B Lotus" panose="00000400000000000000" pitchFamily="2" charset="-78"/>
            </a:rPr>
            <a:t>خودخواسته</a:t>
          </a:r>
          <a:endParaRPr lang="en-US" dirty="0">
            <a:cs typeface="B Lotus" panose="00000400000000000000" pitchFamily="2" charset="-78"/>
          </a:endParaRPr>
        </a:p>
      </dgm:t>
    </dgm:pt>
    <dgm:pt modelId="{3422ED84-FBED-4F2C-BF55-95402C541224}" type="parTrans" cxnId="{2D1DAF2C-78B0-4752-92DA-2B55E263EB49}">
      <dgm:prSet/>
      <dgm:spPr/>
      <dgm:t>
        <a:bodyPr/>
        <a:lstStyle/>
        <a:p>
          <a:endParaRPr lang="en-US"/>
        </a:p>
      </dgm:t>
    </dgm:pt>
    <dgm:pt modelId="{98B3D06D-4D91-45DE-8665-CABABFC2ABDC}" type="sibTrans" cxnId="{2D1DAF2C-78B0-4752-92DA-2B55E263EB49}">
      <dgm:prSet/>
      <dgm:spPr/>
      <dgm:t>
        <a:bodyPr/>
        <a:lstStyle/>
        <a:p>
          <a:endParaRPr lang="en-US"/>
        </a:p>
      </dgm:t>
    </dgm:pt>
    <dgm:pt modelId="{F5AFB288-EF09-44DE-BFB7-E3D92EB4A0A4}">
      <dgm:prSet phldrT="[Text]"/>
      <dgm:spPr/>
      <dgm:t>
        <a:bodyPr/>
        <a:lstStyle/>
        <a:p>
          <a:r>
            <a:rPr lang="fa-IR" dirty="0">
              <a:cs typeface="B Lotus" panose="00000400000000000000" pitchFamily="2" charset="-78"/>
            </a:rPr>
            <a:t>ناخواسته</a:t>
          </a:r>
          <a:endParaRPr lang="en-US" dirty="0">
            <a:cs typeface="B Lotus" panose="00000400000000000000" pitchFamily="2" charset="-78"/>
          </a:endParaRPr>
        </a:p>
      </dgm:t>
    </dgm:pt>
    <dgm:pt modelId="{5486D618-2C83-44DA-9D8D-04A744FB34FB}" type="sibTrans" cxnId="{7A7AEB05-1528-4D9E-95FD-4AB190E41649}">
      <dgm:prSet/>
      <dgm:spPr/>
      <dgm:t>
        <a:bodyPr/>
        <a:lstStyle/>
        <a:p>
          <a:endParaRPr lang="en-US"/>
        </a:p>
      </dgm:t>
    </dgm:pt>
    <dgm:pt modelId="{458D1883-26FF-48CE-9330-3600EEE35418}" type="parTrans" cxnId="{7A7AEB05-1528-4D9E-95FD-4AB190E41649}">
      <dgm:prSet/>
      <dgm:spPr/>
      <dgm:t>
        <a:bodyPr/>
        <a:lstStyle/>
        <a:p>
          <a:endParaRPr lang="en-US"/>
        </a:p>
      </dgm:t>
    </dgm:pt>
    <dgm:pt modelId="{538DDE44-73A4-41E1-9B23-625069A82AEA}" type="pres">
      <dgm:prSet presAssocID="{045F2DB7-6453-429C-8B7D-1668AC2F0BC1}" presName="Name0" presStyleCnt="0">
        <dgm:presLayoutVars>
          <dgm:chMax val="1"/>
          <dgm:chPref val="1"/>
          <dgm:dir/>
          <dgm:animOne val="branch"/>
          <dgm:animLvl val="lvl"/>
        </dgm:presLayoutVars>
      </dgm:prSet>
      <dgm:spPr/>
    </dgm:pt>
    <dgm:pt modelId="{0B6BE0E0-4251-4813-BC24-4F863C846C34}" type="pres">
      <dgm:prSet presAssocID="{4DE9D02A-4290-4AB2-8E18-8D0DE3500096}" presName="singleCycle" presStyleCnt="0"/>
      <dgm:spPr/>
    </dgm:pt>
    <dgm:pt modelId="{F360194E-8CA8-4E0E-8F98-EC7A03E26531}" type="pres">
      <dgm:prSet presAssocID="{4DE9D02A-4290-4AB2-8E18-8D0DE3500096}" presName="singleCenter" presStyleLbl="node1" presStyleIdx="0" presStyleCnt="3" custScaleX="141432" custScaleY="49104" custLinFactX="4942" custLinFactNeighborX="100000" custLinFactNeighborY="-31095">
        <dgm:presLayoutVars>
          <dgm:chMax val="7"/>
          <dgm:chPref val="7"/>
        </dgm:presLayoutVars>
      </dgm:prSet>
      <dgm:spPr/>
    </dgm:pt>
    <dgm:pt modelId="{04387DB1-7BCB-4874-943C-C70E3DDA0514}" type="pres">
      <dgm:prSet presAssocID="{3422ED84-FBED-4F2C-BF55-95402C541224}" presName="Name56" presStyleLbl="parChTrans1D2" presStyleIdx="0" presStyleCnt="2"/>
      <dgm:spPr/>
    </dgm:pt>
    <dgm:pt modelId="{02F6D3D1-26C1-42FD-857B-4C7E2B325F4A}" type="pres">
      <dgm:prSet presAssocID="{C7E29299-50FF-41F6-9839-74B137DF6B24}" presName="text0" presStyleLbl="node1" presStyleIdx="1" presStyleCnt="3" custScaleX="190533" custRadScaleRad="104332" custRadScaleInc="18364">
        <dgm:presLayoutVars>
          <dgm:bulletEnabled val="1"/>
        </dgm:presLayoutVars>
      </dgm:prSet>
      <dgm:spPr/>
    </dgm:pt>
    <dgm:pt modelId="{FEBF9D3C-1E12-46E8-A97D-87BD01C87DF5}" type="pres">
      <dgm:prSet presAssocID="{458D1883-26FF-48CE-9330-3600EEE35418}" presName="Name56" presStyleLbl="parChTrans1D2" presStyleIdx="1" presStyleCnt="2"/>
      <dgm:spPr/>
    </dgm:pt>
    <dgm:pt modelId="{56557601-E99C-4800-AB3D-484C44EC034D}" type="pres">
      <dgm:prSet presAssocID="{F5AFB288-EF09-44DE-BFB7-E3D92EB4A0A4}" presName="text0" presStyleLbl="node1" presStyleIdx="2" presStyleCnt="3" custScaleX="190533" custRadScaleRad="37432" custRadScaleInc="-137593">
        <dgm:presLayoutVars>
          <dgm:bulletEnabled val="1"/>
        </dgm:presLayoutVars>
      </dgm:prSet>
      <dgm:spPr/>
    </dgm:pt>
  </dgm:ptLst>
  <dgm:cxnLst>
    <dgm:cxn modelId="{7A7AEB05-1528-4D9E-95FD-4AB190E41649}" srcId="{4DE9D02A-4290-4AB2-8E18-8D0DE3500096}" destId="{F5AFB288-EF09-44DE-BFB7-E3D92EB4A0A4}" srcOrd="1" destOrd="0" parTransId="{458D1883-26FF-48CE-9330-3600EEE35418}" sibTransId="{5486D618-2C83-44DA-9D8D-04A744FB34FB}"/>
    <dgm:cxn modelId="{14FBF105-330E-4D38-A164-170CC6D2DFC1}" type="presOf" srcId="{458D1883-26FF-48CE-9330-3600EEE35418}" destId="{FEBF9D3C-1E12-46E8-A97D-87BD01C87DF5}" srcOrd="0" destOrd="0" presId="urn:microsoft.com/office/officeart/2008/layout/RadialCluster"/>
    <dgm:cxn modelId="{5DC21825-49C3-485C-B973-2BF042967FC9}" type="presOf" srcId="{3422ED84-FBED-4F2C-BF55-95402C541224}" destId="{04387DB1-7BCB-4874-943C-C70E3DDA0514}" srcOrd="0" destOrd="0" presId="urn:microsoft.com/office/officeart/2008/layout/RadialCluster"/>
    <dgm:cxn modelId="{2D1DAF2C-78B0-4752-92DA-2B55E263EB49}" srcId="{4DE9D02A-4290-4AB2-8E18-8D0DE3500096}" destId="{C7E29299-50FF-41F6-9839-74B137DF6B24}" srcOrd="0" destOrd="0" parTransId="{3422ED84-FBED-4F2C-BF55-95402C541224}" sibTransId="{98B3D06D-4D91-45DE-8665-CABABFC2ABDC}"/>
    <dgm:cxn modelId="{F4EA5F39-25CA-4BE2-8AD4-BF7222833068}" srcId="{045F2DB7-6453-429C-8B7D-1668AC2F0BC1}" destId="{4DE9D02A-4290-4AB2-8E18-8D0DE3500096}" srcOrd="0" destOrd="0" parTransId="{342D24B1-4433-4F00-999A-8B2FB1087678}" sibTransId="{A44D3035-1C4D-4149-8A6D-AD6EFDF16ED8}"/>
    <dgm:cxn modelId="{E93B526C-6A0C-4413-966E-16246221FFC2}" type="presOf" srcId="{045F2DB7-6453-429C-8B7D-1668AC2F0BC1}" destId="{538DDE44-73A4-41E1-9B23-625069A82AEA}" srcOrd="0" destOrd="0" presId="urn:microsoft.com/office/officeart/2008/layout/RadialCluster"/>
    <dgm:cxn modelId="{78FEFF5A-C693-4A89-B312-3876044A5B6C}" type="presOf" srcId="{C7E29299-50FF-41F6-9839-74B137DF6B24}" destId="{02F6D3D1-26C1-42FD-857B-4C7E2B325F4A}" srcOrd="0" destOrd="0" presId="urn:microsoft.com/office/officeart/2008/layout/RadialCluster"/>
    <dgm:cxn modelId="{352A0CCD-24F7-4179-9CEC-75B04B1AA0CE}" type="presOf" srcId="{F5AFB288-EF09-44DE-BFB7-E3D92EB4A0A4}" destId="{56557601-E99C-4800-AB3D-484C44EC034D}" srcOrd="0" destOrd="0" presId="urn:microsoft.com/office/officeart/2008/layout/RadialCluster"/>
    <dgm:cxn modelId="{554C50CF-FFD7-4194-9D01-6F10445C0235}" type="presOf" srcId="{4DE9D02A-4290-4AB2-8E18-8D0DE3500096}" destId="{F360194E-8CA8-4E0E-8F98-EC7A03E26531}" srcOrd="0" destOrd="0" presId="urn:microsoft.com/office/officeart/2008/layout/RadialCluster"/>
    <dgm:cxn modelId="{5E0CEE62-CD65-48C0-B37F-A5143FEF66A9}" type="presParOf" srcId="{538DDE44-73A4-41E1-9B23-625069A82AEA}" destId="{0B6BE0E0-4251-4813-BC24-4F863C846C34}" srcOrd="0" destOrd="0" presId="urn:microsoft.com/office/officeart/2008/layout/RadialCluster"/>
    <dgm:cxn modelId="{6C191241-762C-482A-B4B9-05B08C5688D0}" type="presParOf" srcId="{0B6BE0E0-4251-4813-BC24-4F863C846C34}" destId="{F360194E-8CA8-4E0E-8F98-EC7A03E26531}" srcOrd="0" destOrd="0" presId="urn:microsoft.com/office/officeart/2008/layout/RadialCluster"/>
    <dgm:cxn modelId="{508864E8-B093-43F9-987D-676B680B40FE}" type="presParOf" srcId="{0B6BE0E0-4251-4813-BC24-4F863C846C34}" destId="{04387DB1-7BCB-4874-943C-C70E3DDA0514}" srcOrd="1" destOrd="0" presId="urn:microsoft.com/office/officeart/2008/layout/RadialCluster"/>
    <dgm:cxn modelId="{2BF660CF-A039-4E1F-92A4-07C924FD25E6}" type="presParOf" srcId="{0B6BE0E0-4251-4813-BC24-4F863C846C34}" destId="{02F6D3D1-26C1-42FD-857B-4C7E2B325F4A}" srcOrd="2" destOrd="0" presId="urn:microsoft.com/office/officeart/2008/layout/RadialCluster"/>
    <dgm:cxn modelId="{3409D562-98FF-4D09-84B9-FCC851CB9EE8}" type="presParOf" srcId="{0B6BE0E0-4251-4813-BC24-4F863C846C34}" destId="{FEBF9D3C-1E12-46E8-A97D-87BD01C87DF5}" srcOrd="3" destOrd="0" presId="urn:microsoft.com/office/officeart/2008/layout/RadialCluster"/>
    <dgm:cxn modelId="{6B9629F8-B748-4858-8303-EE1B0D84F389}" type="presParOf" srcId="{0B6BE0E0-4251-4813-BC24-4F863C846C34}" destId="{56557601-E99C-4800-AB3D-484C44EC034D}" srcOrd="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5D0D5F-6700-42A9-880E-1A948B142797}">
      <dsp:nvSpPr>
        <dsp:cNvPr id="0" name=""/>
        <dsp:cNvSpPr/>
      </dsp:nvSpPr>
      <dsp:spPr>
        <a:xfrm>
          <a:off x="2477537" y="1445230"/>
          <a:ext cx="1238768" cy="12387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1289050">
            <a:lnSpc>
              <a:spcPct val="90000"/>
            </a:lnSpc>
            <a:spcBef>
              <a:spcPct val="0"/>
            </a:spcBef>
            <a:spcAft>
              <a:spcPct val="35000"/>
            </a:spcAft>
            <a:buNone/>
          </a:pPr>
          <a:r>
            <a:rPr lang="fa-IR" sz="2900" kern="1200" dirty="0">
              <a:cs typeface="B Badr" panose="00000400000000000000" pitchFamily="2" charset="-78"/>
            </a:rPr>
            <a:t>ناباروری</a:t>
          </a:r>
          <a:endParaRPr lang="en-US" sz="2900" kern="1200" dirty="0">
            <a:cs typeface="B Badr" panose="00000400000000000000" pitchFamily="2" charset="-78"/>
          </a:endParaRPr>
        </a:p>
      </dsp:txBody>
      <dsp:txXfrm>
        <a:off x="2538009" y="1505702"/>
        <a:ext cx="1117824" cy="1117824"/>
      </dsp:txXfrm>
    </dsp:sp>
    <dsp:sp modelId="{C820F860-3703-46FC-A210-E46D06C25E20}">
      <dsp:nvSpPr>
        <dsp:cNvPr id="0" name=""/>
        <dsp:cNvSpPr/>
      </dsp:nvSpPr>
      <dsp:spPr>
        <a:xfrm rot="16200000">
          <a:off x="2789471" y="1137780"/>
          <a:ext cx="614900" cy="0"/>
        </a:xfrm>
        <a:custGeom>
          <a:avLst/>
          <a:gdLst/>
          <a:ahLst/>
          <a:cxnLst/>
          <a:rect l="0" t="0" r="0" b="0"/>
          <a:pathLst>
            <a:path>
              <a:moveTo>
                <a:pt x="0" y="0"/>
              </a:moveTo>
              <a:lnTo>
                <a:pt x="61490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C9BDA64-3335-45E6-911A-63D20F856510}">
      <dsp:nvSpPr>
        <dsp:cNvPr id="0" name=""/>
        <dsp:cNvSpPr/>
      </dsp:nvSpPr>
      <dsp:spPr>
        <a:xfrm>
          <a:off x="2681933" y="354"/>
          <a:ext cx="829975" cy="8299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fa-IR" sz="1500" kern="1200" dirty="0">
              <a:cs typeface="B Badr" panose="00000400000000000000" pitchFamily="2" charset="-78"/>
            </a:rPr>
            <a:t>15% عوامل مشترک</a:t>
          </a:r>
          <a:endParaRPr lang="en-US" sz="1500" kern="1200" dirty="0">
            <a:cs typeface="B Badr" panose="00000400000000000000" pitchFamily="2" charset="-78"/>
          </a:endParaRPr>
        </a:p>
      </dsp:txBody>
      <dsp:txXfrm>
        <a:off x="2722449" y="40870"/>
        <a:ext cx="748943" cy="748943"/>
      </dsp:txXfrm>
    </dsp:sp>
    <dsp:sp modelId="{1A3511FB-B5C2-4D61-8FDA-D3D7D89D787E}">
      <dsp:nvSpPr>
        <dsp:cNvPr id="0" name=""/>
        <dsp:cNvSpPr/>
      </dsp:nvSpPr>
      <dsp:spPr>
        <a:xfrm>
          <a:off x="3716305" y="2064614"/>
          <a:ext cx="614900" cy="0"/>
        </a:xfrm>
        <a:custGeom>
          <a:avLst/>
          <a:gdLst/>
          <a:ahLst/>
          <a:cxnLst/>
          <a:rect l="0" t="0" r="0" b="0"/>
          <a:pathLst>
            <a:path>
              <a:moveTo>
                <a:pt x="0" y="0"/>
              </a:moveTo>
              <a:lnTo>
                <a:pt x="61490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6DCC6BB-EB7F-4D58-BD38-4E32079B50C4}">
      <dsp:nvSpPr>
        <dsp:cNvPr id="0" name=""/>
        <dsp:cNvSpPr/>
      </dsp:nvSpPr>
      <dsp:spPr>
        <a:xfrm>
          <a:off x="4331206" y="1649626"/>
          <a:ext cx="829975" cy="8299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fa-IR" sz="1500" kern="1200" dirty="0">
              <a:cs typeface="B Badr" panose="00000400000000000000" pitchFamily="2" charset="-78"/>
            </a:rPr>
            <a:t>40%</a:t>
          </a:r>
          <a:br>
            <a:rPr lang="fa-IR" sz="1500" kern="1200" dirty="0">
              <a:cs typeface="B Badr" panose="00000400000000000000" pitchFamily="2" charset="-78"/>
            </a:rPr>
          </a:br>
          <a:r>
            <a:rPr lang="fa-IR" sz="1500" kern="1200" dirty="0">
              <a:cs typeface="B Badr" panose="00000400000000000000" pitchFamily="2" charset="-78"/>
            </a:rPr>
            <a:t>خانم ها</a:t>
          </a:r>
          <a:endParaRPr lang="en-US" sz="1500" kern="1200" dirty="0">
            <a:cs typeface="B Badr" panose="00000400000000000000" pitchFamily="2" charset="-78"/>
          </a:endParaRPr>
        </a:p>
      </dsp:txBody>
      <dsp:txXfrm>
        <a:off x="4371722" y="1690142"/>
        <a:ext cx="748943" cy="748943"/>
      </dsp:txXfrm>
    </dsp:sp>
    <dsp:sp modelId="{5034D359-5AFE-4106-8EE9-59553A31E4B1}">
      <dsp:nvSpPr>
        <dsp:cNvPr id="0" name=""/>
        <dsp:cNvSpPr/>
      </dsp:nvSpPr>
      <dsp:spPr>
        <a:xfrm rot="5400000">
          <a:off x="2789471" y="2991448"/>
          <a:ext cx="614900" cy="0"/>
        </a:xfrm>
        <a:custGeom>
          <a:avLst/>
          <a:gdLst/>
          <a:ahLst/>
          <a:cxnLst/>
          <a:rect l="0" t="0" r="0" b="0"/>
          <a:pathLst>
            <a:path>
              <a:moveTo>
                <a:pt x="0" y="0"/>
              </a:moveTo>
              <a:lnTo>
                <a:pt x="61490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093A4D-7202-48B3-8434-59CA0CEBA987}">
      <dsp:nvSpPr>
        <dsp:cNvPr id="0" name=""/>
        <dsp:cNvSpPr/>
      </dsp:nvSpPr>
      <dsp:spPr>
        <a:xfrm>
          <a:off x="2681933" y="3298899"/>
          <a:ext cx="829975" cy="8299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fa-IR" sz="1500" kern="1200" dirty="0">
              <a:cs typeface="B Badr" panose="00000400000000000000" pitchFamily="2" charset="-78"/>
            </a:rPr>
            <a:t>40% آقایان</a:t>
          </a:r>
          <a:endParaRPr lang="en-US" sz="1500" kern="1200" dirty="0">
            <a:cs typeface="B Badr" panose="00000400000000000000" pitchFamily="2" charset="-78"/>
          </a:endParaRPr>
        </a:p>
      </dsp:txBody>
      <dsp:txXfrm>
        <a:off x="2722449" y="3339415"/>
        <a:ext cx="748943" cy="748943"/>
      </dsp:txXfrm>
    </dsp:sp>
    <dsp:sp modelId="{46AEA9EA-EE6E-488E-B5EA-09F43C0DE0B6}">
      <dsp:nvSpPr>
        <dsp:cNvPr id="0" name=""/>
        <dsp:cNvSpPr/>
      </dsp:nvSpPr>
      <dsp:spPr>
        <a:xfrm rot="10800000">
          <a:off x="1862636" y="2064614"/>
          <a:ext cx="614900" cy="0"/>
        </a:xfrm>
        <a:custGeom>
          <a:avLst/>
          <a:gdLst/>
          <a:ahLst/>
          <a:cxnLst/>
          <a:rect l="0" t="0" r="0" b="0"/>
          <a:pathLst>
            <a:path>
              <a:moveTo>
                <a:pt x="0" y="0"/>
              </a:moveTo>
              <a:lnTo>
                <a:pt x="61490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AEC6D4-FD27-4EE3-831A-ACA5E6CB253F}">
      <dsp:nvSpPr>
        <dsp:cNvPr id="0" name=""/>
        <dsp:cNvSpPr/>
      </dsp:nvSpPr>
      <dsp:spPr>
        <a:xfrm>
          <a:off x="1032661" y="1649626"/>
          <a:ext cx="829975" cy="8299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fa-IR" sz="1500" kern="1200" dirty="0">
              <a:cs typeface="B Badr" panose="00000400000000000000" pitchFamily="2" charset="-78"/>
            </a:rPr>
            <a:t>5% عوامل ناشناخته</a:t>
          </a:r>
          <a:endParaRPr lang="en-US" sz="1500" kern="1200" dirty="0">
            <a:cs typeface="B Badr" panose="00000400000000000000" pitchFamily="2" charset="-78"/>
          </a:endParaRPr>
        </a:p>
      </dsp:txBody>
      <dsp:txXfrm>
        <a:off x="1073177" y="1690142"/>
        <a:ext cx="748943" cy="7489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FD8B99-7FE3-4466-B3A3-4CE152072666}">
      <dsp:nvSpPr>
        <dsp:cNvPr id="0" name=""/>
        <dsp:cNvSpPr/>
      </dsp:nvSpPr>
      <dsp:spPr>
        <a:xfrm>
          <a:off x="6768380" y="1589536"/>
          <a:ext cx="395466" cy="376777"/>
        </a:xfrm>
        <a:custGeom>
          <a:avLst/>
          <a:gdLst/>
          <a:ahLst/>
          <a:cxnLst/>
          <a:rect l="0" t="0" r="0" b="0"/>
          <a:pathLst>
            <a:path>
              <a:moveTo>
                <a:pt x="395466" y="0"/>
              </a:moveTo>
              <a:lnTo>
                <a:pt x="197733" y="0"/>
              </a:lnTo>
              <a:lnTo>
                <a:pt x="197733" y="376777"/>
              </a:lnTo>
              <a:lnTo>
                <a:pt x="0" y="376777"/>
              </a:lnTo>
            </a:path>
          </a:pathLst>
        </a:custGeom>
        <a:noFill/>
        <a:ln w="12700" cap="flat" cmpd="sng" algn="ctr">
          <a:solidFill>
            <a:schemeClr val="accent2">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52457" y="1764270"/>
        <a:ext cx="27310" cy="27310"/>
      </dsp:txXfrm>
    </dsp:sp>
    <dsp:sp modelId="{1780E10F-28EF-40C2-B404-C67FE094F28E}">
      <dsp:nvSpPr>
        <dsp:cNvPr id="0" name=""/>
        <dsp:cNvSpPr/>
      </dsp:nvSpPr>
      <dsp:spPr>
        <a:xfrm>
          <a:off x="6768380" y="1212758"/>
          <a:ext cx="395466" cy="376777"/>
        </a:xfrm>
        <a:custGeom>
          <a:avLst/>
          <a:gdLst/>
          <a:ahLst/>
          <a:cxnLst/>
          <a:rect l="0" t="0" r="0" b="0"/>
          <a:pathLst>
            <a:path>
              <a:moveTo>
                <a:pt x="395466" y="376777"/>
              </a:moveTo>
              <a:lnTo>
                <a:pt x="197733" y="376777"/>
              </a:lnTo>
              <a:lnTo>
                <a:pt x="197733" y="0"/>
              </a:lnTo>
              <a:lnTo>
                <a:pt x="0" y="0"/>
              </a:lnTo>
            </a:path>
          </a:pathLst>
        </a:custGeom>
        <a:noFill/>
        <a:ln w="12700" cap="flat" cmpd="sng" algn="ctr">
          <a:solidFill>
            <a:schemeClr val="accent2">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52457" y="1387492"/>
        <a:ext cx="27310" cy="27310"/>
      </dsp:txXfrm>
    </dsp:sp>
    <dsp:sp modelId="{37689459-B020-451E-A98B-63B54E239112}">
      <dsp:nvSpPr>
        <dsp:cNvPr id="0" name=""/>
        <dsp:cNvSpPr/>
      </dsp:nvSpPr>
      <dsp:spPr>
        <a:xfrm>
          <a:off x="7145552" y="924140"/>
          <a:ext cx="1367378" cy="1330791"/>
        </a:xfrm>
        <a:prstGeom prst="rect">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40005" tIns="40005" rIns="40005" bIns="40005"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marL="0" lvl="0" indent="0" algn="ctr" defTabSz="2800350" rtl="1">
            <a:lnSpc>
              <a:spcPct val="90000"/>
            </a:lnSpc>
            <a:spcBef>
              <a:spcPct val="0"/>
            </a:spcBef>
            <a:spcAft>
              <a:spcPct val="35000"/>
            </a:spcAft>
            <a:buNone/>
          </a:pPr>
          <a:r>
            <a:rPr lang="fa-IR" sz="6300" b="1" kern="1200" cap="none" spc="0" dirty="0">
              <a:ln w="50800"/>
              <a:solidFill>
                <a:schemeClr val="bg1">
                  <a:shade val="50000"/>
                </a:schemeClr>
              </a:solidFill>
              <a:effectLst/>
              <a:cs typeface="B Kamran" panose="00000400000000000000" pitchFamily="2" charset="-78"/>
            </a:rPr>
            <a:t>ویار</a:t>
          </a:r>
          <a:endParaRPr lang="en-US" sz="6300" b="1" kern="1200" cap="none" spc="0" dirty="0">
            <a:ln w="50800"/>
            <a:solidFill>
              <a:schemeClr val="bg1">
                <a:shade val="50000"/>
              </a:schemeClr>
            </a:solidFill>
            <a:effectLst/>
            <a:cs typeface="B Kamran" panose="00000400000000000000" pitchFamily="2" charset="-78"/>
          </a:endParaRPr>
        </a:p>
      </dsp:txBody>
      <dsp:txXfrm>
        <a:off x="7145552" y="924140"/>
        <a:ext cx="1367378" cy="1330791"/>
      </dsp:txXfrm>
    </dsp:sp>
    <dsp:sp modelId="{9AE6C5DD-05ED-49CE-A45C-FD010FB11EFF}">
      <dsp:nvSpPr>
        <dsp:cNvPr id="0" name=""/>
        <dsp:cNvSpPr/>
      </dsp:nvSpPr>
      <dsp:spPr>
        <a:xfrm>
          <a:off x="536525" y="911336"/>
          <a:ext cx="6231854" cy="602844"/>
        </a:xfrm>
        <a:prstGeom prst="rect">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marL="0" lvl="0" indent="0" algn="ctr" defTabSz="1422400">
            <a:lnSpc>
              <a:spcPct val="90000"/>
            </a:lnSpc>
            <a:spcBef>
              <a:spcPct val="0"/>
            </a:spcBef>
            <a:spcAft>
              <a:spcPct val="35000"/>
            </a:spcAft>
            <a:buNone/>
          </a:pPr>
          <a:r>
            <a:rPr lang="fa-IR" sz="3200" b="1" kern="1200" cap="none" spc="0" dirty="0">
              <a:ln w="50800"/>
              <a:solidFill>
                <a:schemeClr val="bg1">
                  <a:shade val="50000"/>
                </a:schemeClr>
              </a:solidFill>
              <a:effectLst/>
              <a:cs typeface="B Kamran" panose="00000400000000000000" pitchFamily="2" charset="-78"/>
            </a:rPr>
            <a:t>ایجاد نفرت از بوی غذا، افراد یا چیزها</a:t>
          </a:r>
          <a:endParaRPr lang="en-US" sz="3200" b="1" kern="1200" cap="none" spc="0" dirty="0">
            <a:ln w="50800"/>
            <a:solidFill>
              <a:schemeClr val="bg1">
                <a:shade val="50000"/>
              </a:schemeClr>
            </a:solidFill>
            <a:effectLst/>
            <a:cs typeface="B Kamran" panose="00000400000000000000" pitchFamily="2" charset="-78"/>
          </a:endParaRPr>
        </a:p>
      </dsp:txBody>
      <dsp:txXfrm>
        <a:off x="536525" y="911336"/>
        <a:ext cx="6231854" cy="602844"/>
      </dsp:txXfrm>
    </dsp:sp>
    <dsp:sp modelId="{FA11E1C9-78E1-4A28-A74D-A04214AAA346}">
      <dsp:nvSpPr>
        <dsp:cNvPr id="0" name=""/>
        <dsp:cNvSpPr/>
      </dsp:nvSpPr>
      <dsp:spPr>
        <a:xfrm>
          <a:off x="536525" y="1664892"/>
          <a:ext cx="6231854" cy="602844"/>
        </a:xfrm>
        <a:prstGeom prst="rect">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marL="0" lvl="0" indent="0" algn="ctr" defTabSz="1422400">
            <a:lnSpc>
              <a:spcPct val="90000"/>
            </a:lnSpc>
            <a:spcBef>
              <a:spcPct val="0"/>
            </a:spcBef>
            <a:spcAft>
              <a:spcPct val="35000"/>
            </a:spcAft>
            <a:buNone/>
          </a:pPr>
          <a:r>
            <a:rPr lang="fa-IR" sz="3200" b="1" kern="1200" cap="none" spc="0" dirty="0">
              <a:ln w="50800"/>
              <a:solidFill>
                <a:schemeClr val="bg1">
                  <a:shade val="50000"/>
                </a:schemeClr>
              </a:solidFill>
              <a:effectLst/>
              <a:cs typeface="B Kamran" panose="00000400000000000000" pitchFamily="2" charset="-78"/>
            </a:rPr>
            <a:t>ایجاد تمایل به خوردن بعضی مواد خوراکی و حتی غیرخوراکی</a:t>
          </a:r>
          <a:endParaRPr lang="en-US" sz="3200" b="1" kern="1200" cap="none" spc="0" dirty="0">
            <a:ln w="50800"/>
            <a:solidFill>
              <a:schemeClr val="bg1">
                <a:shade val="50000"/>
              </a:schemeClr>
            </a:solidFill>
            <a:effectLst/>
            <a:cs typeface="B Kamran" panose="00000400000000000000" pitchFamily="2" charset="-78"/>
          </a:endParaRPr>
        </a:p>
      </dsp:txBody>
      <dsp:txXfrm>
        <a:off x="536525" y="1664892"/>
        <a:ext cx="6231854" cy="6028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D05E13-AA5D-4971-ABD8-6CB15FCD2CFF}">
      <dsp:nvSpPr>
        <dsp:cNvPr id="0" name=""/>
        <dsp:cNvSpPr/>
      </dsp:nvSpPr>
      <dsp:spPr>
        <a:xfrm>
          <a:off x="992" y="123896"/>
          <a:ext cx="1934765" cy="1934765"/>
        </a:xfrm>
        <a:prstGeom prst="ellipse">
          <a:avLst/>
        </a:prstGeom>
        <a:solidFill>
          <a:schemeClr val="accent3"/>
        </a:solidFill>
        <a:ln w="12700" cap="flat" cmpd="sng" algn="ctr">
          <a:solidFill>
            <a:schemeClr val="accent3">
              <a:shade val="50000"/>
            </a:schemeClr>
          </a:solidFill>
          <a:prstDash val="solid"/>
          <a:miter lim="800000"/>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06477" tIns="30480" rIns="106477" bIns="3048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B Vahid" panose="00000700000000000000" pitchFamily="2" charset="-78"/>
            </a:rPr>
            <a:t>انجام تمرین های مناسب</a:t>
          </a:r>
          <a:endParaRPr lang="en-US" sz="2400" kern="1200" dirty="0">
            <a:cs typeface="B Vahid" panose="00000700000000000000" pitchFamily="2" charset="-78"/>
          </a:endParaRPr>
        </a:p>
      </dsp:txBody>
      <dsp:txXfrm>
        <a:off x="284332" y="407236"/>
        <a:ext cx="1368085" cy="1368085"/>
      </dsp:txXfrm>
    </dsp:sp>
    <dsp:sp modelId="{56F129A5-0172-42CB-A4A0-4B2D9EFEF71B}">
      <dsp:nvSpPr>
        <dsp:cNvPr id="0" name=""/>
        <dsp:cNvSpPr/>
      </dsp:nvSpPr>
      <dsp:spPr>
        <a:xfrm>
          <a:off x="1548804" y="123896"/>
          <a:ext cx="1934765" cy="1934765"/>
        </a:xfrm>
        <a:prstGeom prst="ellipse">
          <a:avLst/>
        </a:prstGeom>
        <a:solidFill>
          <a:schemeClr val="accent3"/>
        </a:solidFill>
        <a:ln w="12700" cap="flat" cmpd="sng" algn="ctr">
          <a:solidFill>
            <a:schemeClr val="accent3">
              <a:shade val="50000"/>
            </a:schemeClr>
          </a:solidFill>
          <a:prstDash val="solid"/>
          <a:miter lim="800000"/>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06477" tIns="30480" rIns="106477" bIns="3048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B Vahid" panose="00000700000000000000" pitchFamily="2" charset="-78"/>
            </a:rPr>
            <a:t>پرهیز از غذاهای چرب و سرخ کرده</a:t>
          </a:r>
          <a:endParaRPr lang="en-US" sz="2400" kern="1200" dirty="0">
            <a:cs typeface="B Vahid" panose="00000700000000000000" pitchFamily="2" charset="-78"/>
          </a:endParaRPr>
        </a:p>
      </dsp:txBody>
      <dsp:txXfrm>
        <a:off x="1832144" y="407236"/>
        <a:ext cx="1368085" cy="1368085"/>
      </dsp:txXfrm>
    </dsp:sp>
    <dsp:sp modelId="{CB09F80B-49BE-4FE2-BE82-71B34B4EA0E2}">
      <dsp:nvSpPr>
        <dsp:cNvPr id="0" name=""/>
        <dsp:cNvSpPr/>
      </dsp:nvSpPr>
      <dsp:spPr>
        <a:xfrm>
          <a:off x="3096617" y="123896"/>
          <a:ext cx="1934765" cy="1934765"/>
        </a:xfrm>
        <a:prstGeom prst="ellipse">
          <a:avLst/>
        </a:prstGeom>
        <a:solidFill>
          <a:schemeClr val="accent3"/>
        </a:solidFill>
        <a:ln w="12700" cap="flat" cmpd="sng" algn="ctr">
          <a:solidFill>
            <a:schemeClr val="accent3">
              <a:shade val="50000"/>
            </a:schemeClr>
          </a:solidFill>
          <a:prstDash val="solid"/>
          <a:miter lim="800000"/>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06477" tIns="30480" rIns="106477" bIns="3048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B Vahid" panose="00000700000000000000" pitchFamily="2" charset="-78"/>
            </a:rPr>
            <a:t>وعده های بیشتر، حجم کمتر</a:t>
          </a:r>
          <a:endParaRPr lang="en-US" sz="2400" kern="1200" dirty="0">
            <a:cs typeface="B Vahid" panose="00000700000000000000" pitchFamily="2" charset="-78"/>
          </a:endParaRPr>
        </a:p>
      </dsp:txBody>
      <dsp:txXfrm>
        <a:off x="3379957" y="407236"/>
        <a:ext cx="1368085" cy="1368085"/>
      </dsp:txXfrm>
    </dsp:sp>
    <dsp:sp modelId="{6D374C32-31E2-4953-95F4-759D041019A1}">
      <dsp:nvSpPr>
        <dsp:cNvPr id="0" name=""/>
        <dsp:cNvSpPr/>
      </dsp:nvSpPr>
      <dsp:spPr>
        <a:xfrm>
          <a:off x="4644429" y="123896"/>
          <a:ext cx="1934765" cy="1934765"/>
        </a:xfrm>
        <a:prstGeom prst="ellipse">
          <a:avLst/>
        </a:prstGeom>
        <a:solidFill>
          <a:schemeClr val="accent3"/>
        </a:solidFill>
        <a:ln w="12700" cap="flat" cmpd="sng" algn="ctr">
          <a:solidFill>
            <a:schemeClr val="accent3">
              <a:shade val="50000"/>
            </a:schemeClr>
          </a:solidFill>
          <a:prstDash val="solid"/>
          <a:miter lim="800000"/>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06477" tIns="30480" rIns="106477" bIns="3048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B Vahid" panose="00000700000000000000" pitchFamily="2" charset="-78"/>
            </a:rPr>
            <a:t>جبران کمبود آهن و ویتامین ها</a:t>
          </a:r>
          <a:endParaRPr lang="en-US" sz="2400" kern="1200" dirty="0">
            <a:cs typeface="B Vahid" panose="00000700000000000000" pitchFamily="2" charset="-78"/>
          </a:endParaRPr>
        </a:p>
      </dsp:txBody>
      <dsp:txXfrm>
        <a:off x="4927769" y="407236"/>
        <a:ext cx="1368085" cy="1368085"/>
      </dsp:txXfrm>
    </dsp:sp>
    <dsp:sp modelId="{D25C3977-C6B5-4F8D-8467-C1E10A861D53}">
      <dsp:nvSpPr>
        <dsp:cNvPr id="0" name=""/>
        <dsp:cNvSpPr/>
      </dsp:nvSpPr>
      <dsp:spPr>
        <a:xfrm>
          <a:off x="6192242" y="123896"/>
          <a:ext cx="1934765" cy="1934765"/>
        </a:xfrm>
        <a:prstGeom prst="ellipse">
          <a:avLst/>
        </a:prstGeom>
        <a:solidFill>
          <a:schemeClr val="accent4"/>
        </a:solidFill>
        <a:ln w="19050" cap="flat" cmpd="sng" algn="ctr">
          <a:solidFill>
            <a:schemeClr val="lt1"/>
          </a:solidFill>
          <a:prstDash val="solid"/>
          <a:miter lim="800000"/>
        </a:ln>
        <a:effectLst/>
      </dsp:spPr>
      <dsp:style>
        <a:lnRef idx="3">
          <a:schemeClr val="lt1"/>
        </a:lnRef>
        <a:fillRef idx="1">
          <a:schemeClr val="accent4"/>
        </a:fillRef>
        <a:effectRef idx="1">
          <a:schemeClr val="accent4"/>
        </a:effectRef>
        <a:fontRef idx="minor">
          <a:schemeClr val="lt1"/>
        </a:fontRef>
      </dsp:style>
      <dsp:txBody>
        <a:bodyPr spcFirstLastPara="0" vert="horz" wrap="square" lIns="106477" tIns="40640" rIns="106477" bIns="40640" numCol="1" spcCol="1270" anchor="ctr" anchorCtr="0">
          <a:noAutofit/>
        </a:bodyPr>
        <a:lstStyle/>
        <a:p>
          <a:pPr marL="0" lvl="0" indent="0" algn="ctr" defTabSz="1422400">
            <a:lnSpc>
              <a:spcPct val="90000"/>
            </a:lnSpc>
            <a:spcBef>
              <a:spcPct val="0"/>
            </a:spcBef>
            <a:spcAft>
              <a:spcPct val="35000"/>
            </a:spcAft>
            <a:buNone/>
          </a:pPr>
          <a:r>
            <a:rPr lang="fa-IR" sz="3200" b="0" kern="1200" dirty="0">
              <a:cs typeface="B Vahid" panose="00000700000000000000" pitchFamily="2" charset="-78"/>
            </a:rPr>
            <a:t>راهکارها:</a:t>
          </a:r>
          <a:endParaRPr lang="en-US" sz="3200" b="0" kern="1200" dirty="0">
            <a:cs typeface="B Vahid" panose="00000700000000000000" pitchFamily="2" charset="-78"/>
          </a:endParaRPr>
        </a:p>
      </dsp:txBody>
      <dsp:txXfrm>
        <a:off x="6475582" y="407236"/>
        <a:ext cx="1368085" cy="13680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A8B4E-9082-45CA-84BB-F86A9A4F3485}">
      <dsp:nvSpPr>
        <dsp:cNvPr id="0" name=""/>
        <dsp:cNvSpPr/>
      </dsp:nvSpPr>
      <dsp:spPr>
        <a:xfrm>
          <a:off x="10016619" y="395500"/>
          <a:ext cx="251681" cy="4658081"/>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2B197F3-14E4-4BBB-83A8-8E45EC82951D}">
      <dsp:nvSpPr>
        <dsp:cNvPr id="0" name=""/>
        <dsp:cNvSpPr/>
      </dsp:nvSpPr>
      <dsp:spPr>
        <a:xfrm>
          <a:off x="228" y="561165"/>
          <a:ext cx="5410450" cy="3850137"/>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59888A-04C4-4D98-A910-C7BEEDFF6287}">
      <dsp:nvSpPr>
        <dsp:cNvPr id="0" name=""/>
        <dsp:cNvSpPr/>
      </dsp:nvSpPr>
      <dsp:spPr>
        <a:xfrm>
          <a:off x="0" y="296132"/>
          <a:ext cx="4832139" cy="338268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0B24A541-0FA4-4F44-B8AB-D81FA0173280}">
      <dsp:nvSpPr>
        <dsp:cNvPr id="0" name=""/>
        <dsp:cNvSpPr/>
      </dsp:nvSpPr>
      <dsp:spPr>
        <a:xfrm>
          <a:off x="214279" y="3702262"/>
          <a:ext cx="6038231" cy="552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0" tIns="76200" rIns="203200" bIns="76200" numCol="1" spcCol="1270" anchor="ctr" anchorCtr="0">
          <a:noAutofit/>
        </a:bodyPr>
        <a:lstStyle/>
        <a:p>
          <a:pPr marL="0" lvl="0" indent="0" algn="l" defTabSz="889000">
            <a:lnSpc>
              <a:spcPct val="90000"/>
            </a:lnSpc>
            <a:spcBef>
              <a:spcPct val="0"/>
            </a:spcBef>
            <a:spcAft>
              <a:spcPct val="35000"/>
            </a:spcAft>
            <a:buNone/>
          </a:pPr>
          <a:r>
            <a:rPr lang="fa-IR" sz="2000" kern="1200" dirty="0">
              <a:cs typeface="B Morvarid" panose="00000400000000000000" pitchFamily="2" charset="-78"/>
            </a:rPr>
            <a:t>سزارین، کی؟ کجا؟</a:t>
          </a:r>
          <a:endParaRPr lang="en-US" sz="2000" kern="1200" dirty="0">
            <a:cs typeface="B Morvarid" panose="00000400000000000000" pitchFamily="2" charset="-78"/>
          </a:endParaRPr>
        </a:p>
      </dsp:txBody>
      <dsp:txXfrm>
        <a:off x="214279" y="3702262"/>
        <a:ext cx="6038231" cy="552919"/>
      </dsp:txXfrm>
    </dsp:sp>
    <dsp:sp modelId="{FA970BA4-C5A6-47EC-833D-2F6CF6092896}">
      <dsp:nvSpPr>
        <dsp:cNvPr id="0" name=""/>
        <dsp:cNvSpPr/>
      </dsp:nvSpPr>
      <dsp:spPr>
        <a:xfrm>
          <a:off x="5686569" y="395500"/>
          <a:ext cx="4260646" cy="4658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just" defTabSz="889000" rtl="1">
            <a:lnSpc>
              <a:spcPct val="90000"/>
            </a:lnSpc>
            <a:spcBef>
              <a:spcPct val="0"/>
            </a:spcBef>
            <a:spcAft>
              <a:spcPct val="35000"/>
            </a:spcAft>
            <a:buNone/>
          </a:pPr>
          <a:r>
            <a:rPr lang="fa-IR" sz="2000" kern="1200" dirty="0">
              <a:cs typeface="B Mitra" panose="00000400000000000000" pitchFamily="2" charset="-78"/>
            </a:rPr>
            <a:t>سزارین تنها در مواقع خاصی که امکان زایمان طبیعی نیست باید انجام شود. این موارد خاص توسط پزشک تشخیص داده می شود. این موارد را می توان این طور دسته بندی کرد:</a:t>
          </a:r>
        </a:p>
        <a:p>
          <a:pPr marL="0" lvl="0" indent="0" algn="just" defTabSz="889000" rtl="1">
            <a:lnSpc>
              <a:spcPct val="90000"/>
            </a:lnSpc>
            <a:spcBef>
              <a:spcPct val="0"/>
            </a:spcBef>
            <a:spcAft>
              <a:spcPct val="35000"/>
            </a:spcAft>
            <a:buNone/>
          </a:pPr>
          <a:r>
            <a:rPr lang="fa-IR" sz="2000" kern="1200" dirty="0">
              <a:cs typeface="B Mitra" panose="00000400000000000000" pitchFamily="2" charset="-78"/>
            </a:rPr>
            <a:t>- دلایل جنینی: ضربان غیر طبیعی قلب جنین ، پوزیشن غیر طبیعی جنین در رحم، جنین نارس یا دیررس</a:t>
          </a:r>
        </a:p>
        <a:p>
          <a:pPr marL="0" lvl="0" indent="0" algn="just" defTabSz="889000" rtl="1">
            <a:lnSpc>
              <a:spcPct val="90000"/>
            </a:lnSpc>
            <a:spcBef>
              <a:spcPct val="0"/>
            </a:spcBef>
            <a:spcAft>
              <a:spcPct val="35000"/>
            </a:spcAft>
            <a:buNone/>
          </a:pPr>
          <a:r>
            <a:rPr lang="fa-IR" sz="2000" kern="1200" dirty="0">
              <a:cs typeface="B Mitra" panose="00000400000000000000" pitchFamily="2" charset="-78"/>
            </a:rPr>
            <a:t>- دلایل بارداری: عفونت تبخالی، جراحی رحمی قبلی، بیماری شدید مادر (مثل بعضی موارد بیماری قلبی و مسمومیت حاملگی)</a:t>
          </a:r>
        </a:p>
        <a:p>
          <a:pPr marL="0" lvl="0" indent="0" algn="just" defTabSz="889000" rtl="1">
            <a:lnSpc>
              <a:spcPct val="90000"/>
            </a:lnSpc>
            <a:spcBef>
              <a:spcPct val="0"/>
            </a:spcBef>
            <a:spcAft>
              <a:spcPct val="35000"/>
            </a:spcAft>
            <a:buNone/>
          </a:pPr>
          <a:r>
            <a:rPr lang="fa-IR" sz="2000" kern="1200" dirty="0">
              <a:cs typeface="B Mitra" panose="00000400000000000000" pitchFamily="2" charset="-78"/>
            </a:rPr>
            <a:t>-  مشکلات جفت یا بند ناف</a:t>
          </a:r>
        </a:p>
        <a:p>
          <a:pPr marL="0" lvl="0" indent="0" algn="just" defTabSz="889000" rtl="1">
            <a:lnSpc>
              <a:spcPct val="90000"/>
            </a:lnSpc>
            <a:spcBef>
              <a:spcPct val="0"/>
            </a:spcBef>
            <a:spcAft>
              <a:spcPct val="35000"/>
            </a:spcAft>
            <a:buNone/>
          </a:pPr>
          <a:r>
            <a:rPr lang="fa-IR" sz="2000" kern="1200" dirty="0">
              <a:cs typeface="B Mitra" panose="00000400000000000000" pitchFamily="2" charset="-78"/>
            </a:rPr>
            <a:t>- وجود اشکالاتی در زایمان طبیعی: عدم تطابق سرو لگن، حالت غیر طبیعی جنین، وقتی سیر زایمان طبیعی طولانی یا متوقف شود، وقتی جنین خیلی بزرگ باشد.</a:t>
          </a:r>
        </a:p>
        <a:p>
          <a:pPr marL="0" lvl="0" indent="0" algn="just" defTabSz="889000" rtl="1">
            <a:lnSpc>
              <a:spcPct val="90000"/>
            </a:lnSpc>
            <a:spcBef>
              <a:spcPct val="0"/>
            </a:spcBef>
            <a:spcAft>
              <a:spcPct val="35000"/>
            </a:spcAft>
            <a:buNone/>
          </a:pPr>
          <a:r>
            <a:rPr lang="fa-IR" sz="2000" kern="1200" dirty="0">
              <a:cs typeface="B Mitra" panose="00000400000000000000" pitchFamily="2" charset="-78"/>
            </a:rPr>
            <a:t>- سزارین قبلی</a:t>
          </a:r>
        </a:p>
      </dsp:txBody>
      <dsp:txXfrm>
        <a:off x="5686569" y="395500"/>
        <a:ext cx="4260646" cy="46580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C19A2B-F9A8-4878-9119-3AB821502423}">
      <dsp:nvSpPr>
        <dsp:cNvPr id="0" name=""/>
        <dsp:cNvSpPr/>
      </dsp:nvSpPr>
      <dsp:spPr>
        <a:xfrm>
          <a:off x="0" y="0"/>
          <a:ext cx="10702342" cy="1716486"/>
        </a:xfrm>
        <a:prstGeom prst="rect">
          <a:avLst/>
        </a:prstGeom>
        <a:solidFill>
          <a:schemeClr val="dk2">
            <a:shade val="80000"/>
            <a:hueOff val="0"/>
            <a:satOff val="0"/>
            <a:lumOff val="0"/>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txBody>
        <a:bodyPr spcFirstLastPara="0" vert="horz" wrap="square" lIns="167640" tIns="167640" rIns="167640" bIns="167640" numCol="1" spcCol="1270" anchor="ctr" anchorCtr="0">
          <a:noAutofit/>
        </a:bodyPr>
        <a:lstStyle/>
        <a:p>
          <a:pPr marL="0" lvl="0" indent="0" algn="ctr" defTabSz="1955800" rtl="1">
            <a:lnSpc>
              <a:spcPct val="90000"/>
            </a:lnSpc>
            <a:spcBef>
              <a:spcPct val="0"/>
            </a:spcBef>
            <a:spcAft>
              <a:spcPct val="35000"/>
            </a:spcAft>
            <a:buNone/>
          </a:pPr>
          <a:r>
            <a:rPr lang="fa-IR" sz="4400" kern="1200" dirty="0">
              <a:cs typeface="B Badr" panose="00000400000000000000" pitchFamily="2" charset="-78"/>
            </a:rPr>
            <a:t>عوارض و خطرات سزارین</a:t>
          </a:r>
          <a:endParaRPr lang="en-US" sz="4400" kern="1200" dirty="0">
            <a:cs typeface="B Badr" panose="00000400000000000000" pitchFamily="2" charset="-78"/>
          </a:endParaRPr>
        </a:p>
      </dsp:txBody>
      <dsp:txXfrm>
        <a:off x="0" y="0"/>
        <a:ext cx="10702342" cy="1716486"/>
      </dsp:txXfrm>
    </dsp:sp>
    <dsp:sp modelId="{1E3C78BB-A8A1-46C9-AC3E-16AAD53AEF7A}">
      <dsp:nvSpPr>
        <dsp:cNvPr id="0" name=""/>
        <dsp:cNvSpPr/>
      </dsp:nvSpPr>
      <dsp:spPr>
        <a:xfrm>
          <a:off x="1306" y="1716486"/>
          <a:ext cx="1188858" cy="36046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1">
            <a:lnSpc>
              <a:spcPct val="90000"/>
            </a:lnSpc>
            <a:spcBef>
              <a:spcPct val="0"/>
            </a:spcBef>
            <a:spcAft>
              <a:spcPct val="35000"/>
            </a:spcAft>
            <a:buNone/>
          </a:pPr>
          <a:r>
            <a:rPr lang="fa-IR" sz="2100" kern="1200" dirty="0">
              <a:effectLst>
                <a:outerShdw blurRad="38100" dist="38100" dir="2700000" algn="tl">
                  <a:srgbClr val="000000">
                    <a:alpha val="43137"/>
                  </a:srgbClr>
                </a:outerShdw>
              </a:effectLst>
              <a:cs typeface="B Lotus" panose="00000400000000000000" pitchFamily="2" charset="-78"/>
            </a:rPr>
            <a:t>احتمال عفونت رحم درسزارین بیشتر از یک زایمان طبیعی است</a:t>
          </a:r>
          <a:endParaRPr lang="en-US" sz="2100" kern="1200" dirty="0">
            <a:effectLst>
              <a:outerShdw blurRad="38100" dist="38100" dir="2700000" algn="tl">
                <a:srgbClr val="000000">
                  <a:alpha val="43137"/>
                </a:srgbClr>
              </a:outerShdw>
            </a:effectLst>
            <a:cs typeface="B Lotus" panose="00000400000000000000" pitchFamily="2" charset="-78"/>
          </a:endParaRPr>
        </a:p>
      </dsp:txBody>
      <dsp:txXfrm>
        <a:off x="1306" y="1716486"/>
        <a:ext cx="1188858" cy="3604620"/>
      </dsp:txXfrm>
    </dsp:sp>
    <dsp:sp modelId="{94D6D9E5-3181-489E-8869-6753AA0CD3AF}">
      <dsp:nvSpPr>
        <dsp:cNvPr id="0" name=""/>
        <dsp:cNvSpPr/>
      </dsp:nvSpPr>
      <dsp:spPr>
        <a:xfrm>
          <a:off x="1190165" y="1716486"/>
          <a:ext cx="1188858" cy="36046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1">
            <a:lnSpc>
              <a:spcPct val="90000"/>
            </a:lnSpc>
            <a:spcBef>
              <a:spcPct val="0"/>
            </a:spcBef>
            <a:spcAft>
              <a:spcPct val="35000"/>
            </a:spcAft>
            <a:buNone/>
          </a:pPr>
          <a:r>
            <a:rPr lang="fa-IR" sz="2100" kern="1200" dirty="0">
              <a:effectLst>
                <a:outerShdw blurRad="38100" dist="38100" dir="2700000" algn="tl">
                  <a:srgbClr val="000000">
                    <a:alpha val="43137"/>
                  </a:srgbClr>
                </a:outerShdw>
              </a:effectLst>
              <a:cs typeface="B Lotus" panose="00000400000000000000" pitchFamily="2" charset="-78"/>
            </a:rPr>
            <a:t>احتمال عفونت‌های ادراری و عفونت محل بخیه‌ها</a:t>
          </a:r>
          <a:endParaRPr lang="en-US" sz="2100" kern="1200" dirty="0">
            <a:effectLst>
              <a:outerShdw blurRad="38100" dist="38100" dir="2700000" algn="tl">
                <a:srgbClr val="000000">
                  <a:alpha val="43137"/>
                </a:srgbClr>
              </a:outerShdw>
            </a:effectLst>
            <a:cs typeface="B Lotus" panose="00000400000000000000" pitchFamily="2" charset="-78"/>
          </a:endParaRPr>
        </a:p>
      </dsp:txBody>
      <dsp:txXfrm>
        <a:off x="1190165" y="1716486"/>
        <a:ext cx="1188858" cy="3604620"/>
      </dsp:txXfrm>
    </dsp:sp>
    <dsp:sp modelId="{C3E02A99-8E74-403F-A2E3-6F9C88A99B9C}">
      <dsp:nvSpPr>
        <dsp:cNvPr id="0" name=""/>
        <dsp:cNvSpPr/>
      </dsp:nvSpPr>
      <dsp:spPr>
        <a:xfrm>
          <a:off x="2379024" y="1716486"/>
          <a:ext cx="1188858" cy="36046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1">
            <a:lnSpc>
              <a:spcPct val="90000"/>
            </a:lnSpc>
            <a:spcBef>
              <a:spcPct val="0"/>
            </a:spcBef>
            <a:spcAft>
              <a:spcPct val="35000"/>
            </a:spcAft>
            <a:buNone/>
          </a:pPr>
          <a:r>
            <a:rPr lang="fa-IR" sz="2100" kern="1200" dirty="0">
              <a:effectLst>
                <a:outerShdw blurRad="38100" dist="38100" dir="2700000" algn="tl">
                  <a:srgbClr val="000000">
                    <a:alpha val="43137"/>
                  </a:srgbClr>
                </a:outerShdw>
              </a:effectLst>
              <a:cs typeface="B Lotus" panose="00000400000000000000" pitchFamily="2" charset="-78"/>
            </a:rPr>
            <a:t>بیهوشی و عوارض آن، از قبیل اختلال در حافظه، سر درد، یبوست و ...</a:t>
          </a:r>
          <a:endParaRPr lang="en-US" sz="2100" kern="1200" dirty="0">
            <a:effectLst>
              <a:outerShdw blurRad="38100" dist="38100" dir="2700000" algn="tl">
                <a:srgbClr val="000000">
                  <a:alpha val="43137"/>
                </a:srgbClr>
              </a:outerShdw>
            </a:effectLst>
            <a:cs typeface="B Lotus" panose="00000400000000000000" pitchFamily="2" charset="-78"/>
          </a:endParaRPr>
        </a:p>
      </dsp:txBody>
      <dsp:txXfrm>
        <a:off x="2379024" y="1716486"/>
        <a:ext cx="1188858" cy="3604620"/>
      </dsp:txXfrm>
    </dsp:sp>
    <dsp:sp modelId="{F6692846-4C88-4AD5-9442-4FC3AE4E89A9}">
      <dsp:nvSpPr>
        <dsp:cNvPr id="0" name=""/>
        <dsp:cNvSpPr/>
      </dsp:nvSpPr>
      <dsp:spPr>
        <a:xfrm>
          <a:off x="3567882" y="1716486"/>
          <a:ext cx="1188858" cy="36046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1">
            <a:lnSpc>
              <a:spcPct val="90000"/>
            </a:lnSpc>
            <a:spcBef>
              <a:spcPct val="0"/>
            </a:spcBef>
            <a:spcAft>
              <a:spcPct val="35000"/>
            </a:spcAft>
            <a:buNone/>
          </a:pPr>
          <a:r>
            <a:rPr lang="fa-IR" sz="2100" kern="1200" dirty="0">
              <a:effectLst>
                <a:outerShdw blurRad="38100" dist="38100" dir="2700000" algn="tl">
                  <a:srgbClr val="000000">
                    <a:alpha val="43137"/>
                  </a:srgbClr>
                </a:outerShdw>
              </a:effectLst>
              <a:cs typeface="B Lotus" panose="00000400000000000000" pitchFamily="2" charset="-78"/>
            </a:rPr>
            <a:t>خطر خون ریزی شدید و حتی نیاز به تزریق خون</a:t>
          </a:r>
          <a:endParaRPr lang="en-US" sz="2100" kern="1200" dirty="0">
            <a:effectLst>
              <a:outerShdw blurRad="38100" dist="38100" dir="2700000" algn="tl">
                <a:srgbClr val="000000">
                  <a:alpha val="43137"/>
                </a:srgbClr>
              </a:outerShdw>
            </a:effectLst>
            <a:cs typeface="B Lotus" panose="00000400000000000000" pitchFamily="2" charset="-78"/>
          </a:endParaRPr>
        </a:p>
      </dsp:txBody>
      <dsp:txXfrm>
        <a:off x="3567882" y="1716486"/>
        <a:ext cx="1188858" cy="3604620"/>
      </dsp:txXfrm>
    </dsp:sp>
    <dsp:sp modelId="{A7F20DDE-9E1E-4840-8404-82A7B0B3362D}">
      <dsp:nvSpPr>
        <dsp:cNvPr id="0" name=""/>
        <dsp:cNvSpPr/>
      </dsp:nvSpPr>
      <dsp:spPr>
        <a:xfrm>
          <a:off x="4756741" y="1716486"/>
          <a:ext cx="1188858" cy="36046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1">
            <a:lnSpc>
              <a:spcPct val="90000"/>
            </a:lnSpc>
            <a:spcBef>
              <a:spcPct val="0"/>
            </a:spcBef>
            <a:spcAft>
              <a:spcPct val="35000"/>
            </a:spcAft>
            <a:buNone/>
          </a:pPr>
          <a:r>
            <a:rPr lang="fa-IR" sz="2100" kern="1200" dirty="0">
              <a:effectLst>
                <a:outerShdw blurRad="38100" dist="38100" dir="2700000" algn="tl">
                  <a:srgbClr val="000000">
                    <a:alpha val="43137"/>
                  </a:srgbClr>
                </a:outerShdw>
              </a:effectLst>
              <a:cs typeface="B Lotus" panose="00000400000000000000" pitchFamily="2" charset="-78"/>
            </a:rPr>
            <a:t>دردهای لگنی و چسبندگی رحم بیشتر است</a:t>
          </a:r>
          <a:endParaRPr lang="en-US" sz="2100" kern="1200" dirty="0">
            <a:effectLst>
              <a:outerShdw blurRad="38100" dist="38100" dir="2700000" algn="tl">
                <a:srgbClr val="000000">
                  <a:alpha val="43137"/>
                </a:srgbClr>
              </a:outerShdw>
            </a:effectLst>
            <a:cs typeface="B Lotus" panose="00000400000000000000" pitchFamily="2" charset="-78"/>
          </a:endParaRPr>
        </a:p>
      </dsp:txBody>
      <dsp:txXfrm>
        <a:off x="4756741" y="1716486"/>
        <a:ext cx="1188858" cy="3604620"/>
      </dsp:txXfrm>
    </dsp:sp>
    <dsp:sp modelId="{22B994C3-B837-4402-8183-8C2241250463}">
      <dsp:nvSpPr>
        <dsp:cNvPr id="0" name=""/>
        <dsp:cNvSpPr/>
      </dsp:nvSpPr>
      <dsp:spPr>
        <a:xfrm>
          <a:off x="5945600" y="1716486"/>
          <a:ext cx="1188858" cy="36046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1">
            <a:lnSpc>
              <a:spcPct val="90000"/>
            </a:lnSpc>
            <a:spcBef>
              <a:spcPct val="0"/>
            </a:spcBef>
            <a:spcAft>
              <a:spcPct val="35000"/>
            </a:spcAft>
            <a:buNone/>
          </a:pPr>
          <a:r>
            <a:rPr lang="fa-IR" sz="2100" kern="1200" dirty="0">
              <a:effectLst>
                <a:outerShdw blurRad="38100" dist="38100" dir="2700000" algn="tl">
                  <a:srgbClr val="000000">
                    <a:alpha val="43137"/>
                  </a:srgbClr>
                </a:outerShdw>
              </a:effectLst>
              <a:cs typeface="B Lotus" panose="00000400000000000000" pitchFamily="2" charset="-78"/>
            </a:rPr>
            <a:t>عوارض استفاده از مسکن ها و آنتی بیوتیک ها</a:t>
          </a:r>
          <a:endParaRPr lang="en-US" sz="2100" kern="1200" dirty="0">
            <a:effectLst>
              <a:outerShdw blurRad="38100" dist="38100" dir="2700000" algn="tl">
                <a:srgbClr val="000000">
                  <a:alpha val="43137"/>
                </a:srgbClr>
              </a:outerShdw>
            </a:effectLst>
            <a:cs typeface="B Lotus" panose="00000400000000000000" pitchFamily="2" charset="-78"/>
          </a:endParaRPr>
        </a:p>
      </dsp:txBody>
      <dsp:txXfrm>
        <a:off x="5945600" y="1716486"/>
        <a:ext cx="1188858" cy="3604620"/>
      </dsp:txXfrm>
    </dsp:sp>
    <dsp:sp modelId="{A2B00C25-73FF-4948-AB90-77DEF940C075}">
      <dsp:nvSpPr>
        <dsp:cNvPr id="0" name=""/>
        <dsp:cNvSpPr/>
      </dsp:nvSpPr>
      <dsp:spPr>
        <a:xfrm>
          <a:off x="7134459" y="1716486"/>
          <a:ext cx="1188858" cy="36046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1">
            <a:lnSpc>
              <a:spcPct val="90000"/>
            </a:lnSpc>
            <a:spcBef>
              <a:spcPct val="0"/>
            </a:spcBef>
            <a:spcAft>
              <a:spcPct val="35000"/>
            </a:spcAft>
            <a:buNone/>
          </a:pPr>
          <a:r>
            <a:rPr lang="fa-IR" sz="2100" kern="1200" dirty="0">
              <a:effectLst>
                <a:outerShdw blurRad="38100" dist="38100" dir="2700000" algn="tl">
                  <a:srgbClr val="000000">
                    <a:alpha val="43137"/>
                  </a:srgbClr>
                </a:outerShdw>
              </a:effectLst>
              <a:cs typeface="B Lotus" panose="00000400000000000000" pitchFamily="2" charset="-78"/>
            </a:rPr>
            <a:t>احتمال افسردگی دو برابر زایمان طبیعی</a:t>
          </a:r>
          <a:endParaRPr lang="en-US" sz="2100" kern="1200" dirty="0">
            <a:effectLst>
              <a:outerShdw blurRad="38100" dist="38100" dir="2700000" algn="tl">
                <a:srgbClr val="000000">
                  <a:alpha val="43137"/>
                </a:srgbClr>
              </a:outerShdw>
            </a:effectLst>
            <a:cs typeface="B Lotus" panose="00000400000000000000" pitchFamily="2" charset="-78"/>
          </a:endParaRPr>
        </a:p>
      </dsp:txBody>
      <dsp:txXfrm>
        <a:off x="7134459" y="1716486"/>
        <a:ext cx="1188858" cy="3604620"/>
      </dsp:txXfrm>
    </dsp:sp>
    <dsp:sp modelId="{0EF09A58-0867-41DB-9527-C5CCFEF62145}">
      <dsp:nvSpPr>
        <dsp:cNvPr id="0" name=""/>
        <dsp:cNvSpPr/>
      </dsp:nvSpPr>
      <dsp:spPr>
        <a:xfrm>
          <a:off x="8323317" y="1716486"/>
          <a:ext cx="1188858" cy="36046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1">
            <a:lnSpc>
              <a:spcPct val="90000"/>
            </a:lnSpc>
            <a:spcBef>
              <a:spcPct val="0"/>
            </a:spcBef>
            <a:spcAft>
              <a:spcPct val="35000"/>
            </a:spcAft>
            <a:buNone/>
          </a:pPr>
          <a:r>
            <a:rPr lang="fa-IR" sz="2100" kern="1200" dirty="0">
              <a:effectLst>
                <a:outerShdw blurRad="38100" dist="38100" dir="2700000" algn="tl">
                  <a:srgbClr val="000000">
                    <a:alpha val="43137"/>
                  </a:srgbClr>
                </a:outerShdw>
              </a:effectLst>
              <a:cs typeface="B Lotus" panose="00000400000000000000" pitchFamily="2" charset="-78"/>
            </a:rPr>
            <a:t>محدودیت ها و مراقبت هایی که پس از زایمان طبیعی وجود ندارد.</a:t>
          </a:r>
          <a:endParaRPr lang="en-US" sz="2100" kern="1200" dirty="0">
            <a:effectLst>
              <a:outerShdw blurRad="38100" dist="38100" dir="2700000" algn="tl">
                <a:srgbClr val="000000">
                  <a:alpha val="43137"/>
                </a:srgbClr>
              </a:outerShdw>
            </a:effectLst>
            <a:cs typeface="B Lotus" panose="00000400000000000000" pitchFamily="2" charset="-78"/>
          </a:endParaRPr>
        </a:p>
      </dsp:txBody>
      <dsp:txXfrm>
        <a:off x="8323317" y="1716486"/>
        <a:ext cx="1188858" cy="3604620"/>
      </dsp:txXfrm>
    </dsp:sp>
    <dsp:sp modelId="{60CFFC8D-8FD1-4A7C-BFD9-B36DDD3388F2}">
      <dsp:nvSpPr>
        <dsp:cNvPr id="0" name=""/>
        <dsp:cNvSpPr/>
      </dsp:nvSpPr>
      <dsp:spPr>
        <a:xfrm>
          <a:off x="9512176" y="1716486"/>
          <a:ext cx="1188858" cy="36046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1">
            <a:lnSpc>
              <a:spcPct val="90000"/>
            </a:lnSpc>
            <a:spcBef>
              <a:spcPct val="0"/>
            </a:spcBef>
            <a:spcAft>
              <a:spcPct val="35000"/>
            </a:spcAft>
            <a:buNone/>
          </a:pPr>
          <a:r>
            <a:rPr lang="fa-IR" sz="2100" kern="1200" dirty="0">
              <a:effectLst>
                <a:outerShdw blurRad="38100" dist="38100" dir="2700000" algn="tl">
                  <a:srgbClr val="000000">
                    <a:alpha val="43137"/>
                  </a:srgbClr>
                </a:outerShdw>
              </a:effectLst>
              <a:cs typeface="B Lotus" panose="00000400000000000000" pitchFamily="2" charset="-78"/>
            </a:rPr>
            <a:t>افزایش احتمال ابتلای نوزاد به مشکلات تنفسی و سندرم مرگ ناگهانی کودک</a:t>
          </a:r>
          <a:endParaRPr lang="en-US" sz="2100" kern="1200" dirty="0">
            <a:effectLst>
              <a:outerShdw blurRad="38100" dist="38100" dir="2700000" algn="tl">
                <a:srgbClr val="000000">
                  <a:alpha val="43137"/>
                </a:srgbClr>
              </a:outerShdw>
            </a:effectLst>
            <a:cs typeface="B Lotus" panose="00000400000000000000" pitchFamily="2" charset="-78"/>
          </a:endParaRPr>
        </a:p>
      </dsp:txBody>
      <dsp:txXfrm>
        <a:off x="9512176" y="1716486"/>
        <a:ext cx="1188858" cy="3604620"/>
      </dsp:txXfrm>
    </dsp:sp>
    <dsp:sp modelId="{C8159359-1B38-47CB-8152-E8C9709E576C}">
      <dsp:nvSpPr>
        <dsp:cNvPr id="0" name=""/>
        <dsp:cNvSpPr/>
      </dsp:nvSpPr>
      <dsp:spPr>
        <a:xfrm>
          <a:off x="0" y="5321106"/>
          <a:ext cx="10702342" cy="400513"/>
        </a:xfrm>
        <a:prstGeom prst="rect">
          <a:avLst/>
        </a:prstGeom>
        <a:solidFill>
          <a:schemeClr val="dk2">
            <a:shade val="80000"/>
            <a:hueOff val="0"/>
            <a:satOff val="0"/>
            <a:lumOff val="0"/>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91268A-C375-4B70-B00B-3E21F725FC5B}">
      <dsp:nvSpPr>
        <dsp:cNvPr id="0" name=""/>
        <dsp:cNvSpPr/>
      </dsp:nvSpPr>
      <dsp:spPr>
        <a:xfrm>
          <a:off x="2078" y="0"/>
          <a:ext cx="1246945" cy="2079901"/>
        </a:xfrm>
        <a:prstGeom prst="upArrow">
          <a:avLst/>
        </a:prstGeom>
        <a:solidFill>
          <a:schemeClr val="accent6">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F38EF8-6D00-46C9-BAEB-090D07531447}">
      <dsp:nvSpPr>
        <dsp:cNvPr id="0" name=""/>
        <dsp:cNvSpPr/>
      </dsp:nvSpPr>
      <dsp:spPr>
        <a:xfrm>
          <a:off x="1286432" y="0"/>
          <a:ext cx="2116029" cy="20799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4048" tIns="0" rIns="384048" bIns="384048" numCol="1" spcCol="1270" anchor="ctr" anchorCtr="0">
          <a:noAutofit/>
        </a:bodyPr>
        <a:lstStyle/>
        <a:p>
          <a:pPr marL="0" lvl="0" indent="0" algn="l" defTabSz="2400300">
            <a:lnSpc>
              <a:spcPct val="90000"/>
            </a:lnSpc>
            <a:spcBef>
              <a:spcPct val="0"/>
            </a:spcBef>
            <a:spcAft>
              <a:spcPct val="35000"/>
            </a:spcAft>
            <a:buNone/>
          </a:pPr>
          <a:r>
            <a:rPr lang="fa-IR" sz="5400" kern="1200" dirty="0">
              <a:cs typeface="B Lotus" panose="00000400000000000000" pitchFamily="2" charset="-78"/>
            </a:rPr>
            <a:t>5 سال</a:t>
          </a:r>
          <a:endParaRPr lang="en-US" sz="5400" kern="1200" dirty="0">
            <a:cs typeface="B Lotus" panose="00000400000000000000" pitchFamily="2" charset="-78"/>
          </a:endParaRPr>
        </a:p>
      </dsp:txBody>
      <dsp:txXfrm>
        <a:off x="1286432" y="0"/>
        <a:ext cx="2116029" cy="2079901"/>
      </dsp:txXfrm>
    </dsp:sp>
    <dsp:sp modelId="{F7C2D497-62E5-4B8E-A385-0ECADA8D0393}">
      <dsp:nvSpPr>
        <dsp:cNvPr id="0" name=""/>
        <dsp:cNvSpPr/>
      </dsp:nvSpPr>
      <dsp:spPr>
        <a:xfrm>
          <a:off x="376162" y="2253226"/>
          <a:ext cx="1246945" cy="2079901"/>
        </a:xfrm>
        <a:prstGeom prst="downArrow">
          <a:avLst/>
        </a:prstGeom>
        <a:solidFill>
          <a:schemeClr val="accent6">
            <a:shade val="50000"/>
            <a:hueOff val="-592736"/>
            <a:satOff val="12942"/>
            <a:lumOff val="452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33F4B5-0282-47E1-9705-B41D7ACBE0FA}">
      <dsp:nvSpPr>
        <dsp:cNvPr id="0" name=""/>
        <dsp:cNvSpPr/>
      </dsp:nvSpPr>
      <dsp:spPr>
        <a:xfrm>
          <a:off x="1660516" y="2253226"/>
          <a:ext cx="2116029" cy="20799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4048" tIns="0" rIns="384048" bIns="384048" numCol="1" spcCol="1270" anchor="ctr" anchorCtr="0">
          <a:noAutofit/>
        </a:bodyPr>
        <a:lstStyle/>
        <a:p>
          <a:pPr marL="0" lvl="0" indent="0" algn="l" defTabSz="2400300">
            <a:lnSpc>
              <a:spcPct val="90000"/>
            </a:lnSpc>
            <a:spcBef>
              <a:spcPct val="0"/>
            </a:spcBef>
            <a:spcAft>
              <a:spcPct val="35000"/>
            </a:spcAft>
            <a:buNone/>
          </a:pPr>
          <a:r>
            <a:rPr lang="fa-IR" sz="5400" kern="1200" dirty="0">
              <a:cs typeface="B Lotus" panose="00000400000000000000" pitchFamily="2" charset="-78"/>
            </a:rPr>
            <a:t>3 سال</a:t>
          </a:r>
          <a:endParaRPr lang="en-US" sz="5400" kern="1200" dirty="0">
            <a:cs typeface="B Lotus" panose="00000400000000000000" pitchFamily="2" charset="-78"/>
          </a:endParaRPr>
        </a:p>
      </dsp:txBody>
      <dsp:txXfrm>
        <a:off x="1660516" y="2253226"/>
        <a:ext cx="2116029" cy="207990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60194E-8CA8-4E0E-8F98-EC7A03E26531}">
      <dsp:nvSpPr>
        <dsp:cNvPr id="0" name=""/>
        <dsp:cNvSpPr/>
      </dsp:nvSpPr>
      <dsp:spPr>
        <a:xfrm>
          <a:off x="8099585" y="847761"/>
          <a:ext cx="2021383" cy="7018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1111250">
            <a:lnSpc>
              <a:spcPct val="90000"/>
            </a:lnSpc>
            <a:spcBef>
              <a:spcPct val="0"/>
            </a:spcBef>
            <a:spcAft>
              <a:spcPct val="35000"/>
            </a:spcAft>
            <a:buNone/>
          </a:pPr>
          <a:r>
            <a:rPr lang="fa-IR" sz="2500" kern="1200" dirty="0">
              <a:cs typeface="B Lotus" panose="00000400000000000000" pitchFamily="2" charset="-78"/>
            </a:rPr>
            <a:t>سقط جنین</a:t>
          </a:r>
          <a:endParaRPr lang="en-US" sz="2500" kern="1200" dirty="0">
            <a:cs typeface="B Lotus" panose="00000400000000000000" pitchFamily="2" charset="-78"/>
          </a:endParaRPr>
        </a:p>
      </dsp:txBody>
      <dsp:txXfrm>
        <a:off x="8133844" y="882020"/>
        <a:ext cx="1952865" cy="633289"/>
      </dsp:txXfrm>
    </dsp:sp>
    <dsp:sp modelId="{04387DB1-7BCB-4874-943C-C70E3DDA0514}">
      <dsp:nvSpPr>
        <dsp:cNvPr id="0" name=""/>
        <dsp:cNvSpPr/>
      </dsp:nvSpPr>
      <dsp:spPr>
        <a:xfrm rot="11511376">
          <a:off x="6577117" y="828397"/>
          <a:ext cx="1538883" cy="0"/>
        </a:xfrm>
        <a:custGeom>
          <a:avLst/>
          <a:gdLst/>
          <a:ahLst/>
          <a:cxnLst/>
          <a:rect l="0" t="0" r="0" b="0"/>
          <a:pathLst>
            <a:path>
              <a:moveTo>
                <a:pt x="0" y="0"/>
              </a:moveTo>
              <a:lnTo>
                <a:pt x="153888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2F6D3D1-26C1-42FD-857B-4C7E2B325F4A}">
      <dsp:nvSpPr>
        <dsp:cNvPr id="0" name=""/>
        <dsp:cNvSpPr/>
      </dsp:nvSpPr>
      <dsp:spPr>
        <a:xfrm>
          <a:off x="4769023" y="4"/>
          <a:ext cx="1824509" cy="9575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360" tIns="86360" rIns="86360" bIns="86360" numCol="1" spcCol="1270" anchor="ctr" anchorCtr="0">
          <a:noAutofit/>
        </a:bodyPr>
        <a:lstStyle/>
        <a:p>
          <a:pPr marL="0" lvl="0" indent="0" algn="ctr" defTabSz="1511300">
            <a:lnSpc>
              <a:spcPct val="90000"/>
            </a:lnSpc>
            <a:spcBef>
              <a:spcPct val="0"/>
            </a:spcBef>
            <a:spcAft>
              <a:spcPct val="35000"/>
            </a:spcAft>
            <a:buNone/>
          </a:pPr>
          <a:r>
            <a:rPr lang="fa-IR" sz="3400" kern="1200" dirty="0">
              <a:cs typeface="B Lotus" panose="00000400000000000000" pitchFamily="2" charset="-78"/>
            </a:rPr>
            <a:t>خودخواسته</a:t>
          </a:r>
          <a:endParaRPr lang="en-US" sz="3400" kern="1200" dirty="0">
            <a:cs typeface="B Lotus" panose="00000400000000000000" pitchFamily="2" charset="-78"/>
          </a:endParaRPr>
        </a:p>
      </dsp:txBody>
      <dsp:txXfrm>
        <a:off x="4815768" y="46749"/>
        <a:ext cx="1731019" cy="864091"/>
      </dsp:txXfrm>
    </dsp:sp>
    <dsp:sp modelId="{FEBF9D3C-1E12-46E8-A97D-87BD01C87DF5}">
      <dsp:nvSpPr>
        <dsp:cNvPr id="0" name=""/>
        <dsp:cNvSpPr/>
      </dsp:nvSpPr>
      <dsp:spPr>
        <a:xfrm rot="10018698">
          <a:off x="6600900" y="1603446"/>
          <a:ext cx="1518205" cy="0"/>
        </a:xfrm>
        <a:custGeom>
          <a:avLst/>
          <a:gdLst/>
          <a:ahLst/>
          <a:cxnLst/>
          <a:rect l="0" t="0" r="0" b="0"/>
          <a:pathLst>
            <a:path>
              <a:moveTo>
                <a:pt x="0" y="0"/>
              </a:moveTo>
              <a:lnTo>
                <a:pt x="151820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6557601-E99C-4800-AB3D-484C44EC034D}">
      <dsp:nvSpPr>
        <dsp:cNvPr id="0" name=""/>
        <dsp:cNvSpPr/>
      </dsp:nvSpPr>
      <dsp:spPr>
        <a:xfrm>
          <a:off x="4795912" y="1506671"/>
          <a:ext cx="1824509" cy="9575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360" tIns="86360" rIns="86360" bIns="86360" numCol="1" spcCol="1270" anchor="ctr" anchorCtr="0">
          <a:noAutofit/>
        </a:bodyPr>
        <a:lstStyle/>
        <a:p>
          <a:pPr marL="0" lvl="0" indent="0" algn="ctr" defTabSz="1511300">
            <a:lnSpc>
              <a:spcPct val="90000"/>
            </a:lnSpc>
            <a:spcBef>
              <a:spcPct val="0"/>
            </a:spcBef>
            <a:spcAft>
              <a:spcPct val="35000"/>
            </a:spcAft>
            <a:buNone/>
          </a:pPr>
          <a:r>
            <a:rPr lang="fa-IR" sz="3400" kern="1200" dirty="0">
              <a:cs typeface="B Lotus" panose="00000400000000000000" pitchFamily="2" charset="-78"/>
            </a:rPr>
            <a:t>ناخواسته</a:t>
          </a:r>
          <a:endParaRPr lang="en-US" sz="3400" kern="1200" dirty="0">
            <a:cs typeface="B Lotus" panose="00000400000000000000" pitchFamily="2" charset="-78"/>
          </a:endParaRPr>
        </a:p>
      </dsp:txBody>
      <dsp:txXfrm>
        <a:off x="4842657" y="1553416"/>
        <a:ext cx="1731019" cy="864091"/>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7E489B0A-2008-4475-B8AF-FA805C2A5EDC}" type="datetimeFigureOut">
              <a:rPr lang="fa-IR" smtClean="0"/>
              <a:t>09/05/1444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7FDE5E04-5E81-4E45-985E-D9EB1A23C49B}" type="slidenum">
              <a:rPr lang="fa-IR" smtClean="0"/>
              <a:t>‹#›</a:t>
            </a:fld>
            <a:endParaRPr lang="fa-IR"/>
          </a:p>
        </p:txBody>
      </p:sp>
    </p:spTree>
    <p:extLst>
      <p:ext uri="{BB962C8B-B14F-4D97-AF65-F5344CB8AC3E}">
        <p14:creationId xmlns:p14="http://schemas.microsoft.com/office/powerpoint/2010/main" val="948754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EE5CDCB9-A666-4427-A9DD-DA7F4932622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6334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12/2/2022</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80C674-7DFC-42FE-B9CD-82963CDB1557}" type="datetimeFigureOut">
              <a:rPr lang="en-US" dirty="0"/>
              <a:t>12/2/2022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76456F-F47D-4F25-8053-2A695DA0CA7D}" type="datetimeFigureOut">
              <a:rPr lang="en-US" dirty="0"/>
              <a:t>12/2/2022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D6C7379-69CC-4837-9905-BEBA22830C8A}" type="datetimeFigureOut">
              <a:rPr lang="en-US" dirty="0"/>
              <a:t>12/2/2022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9EB8B7E-8AEE-4F10-BFEE-C999AD004D36}" type="datetimeFigureOut">
              <a:rPr lang="en-US" dirty="0"/>
              <a:t>12/2/2022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668F3F9-58BC-440B-B37B-805B9055EF92}" type="datetimeFigureOut">
              <a:rPr lang="en-US" dirty="0"/>
              <a:t>12/2/2022</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0D5A53AF-48EA-489D-8260-9DCAB666386A}" type="datetimeFigureOut">
              <a:rPr lang="en-US" dirty="0"/>
              <a:t>12/2/2022</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12/2/2022</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12/2/2022</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12/2/2022</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12/2/2022</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12/2/2022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12/2/2022</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12/2/2022</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12/2/2022</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7D1BD23-6E54-4D9D-AD88-A2813C73CC25}" type="datetimeFigureOut">
              <a:rPr lang="en-US" dirty="0"/>
              <a:t>12/2/2022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471A834-4F3C-4AF9-9C74-05EC35A0F292}" type="datetimeFigureOut">
              <a:rPr lang="en-US" dirty="0"/>
              <a:t>12/2/2022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12/2/2022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
              </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hyperlink" Target="http://content.time.com/time/world/article/0,8599,1533773,00.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www.who.int/" TargetMode="Externa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tretch>
            <a:fillRect/>
          </a:stretch>
        </p:blipFill>
        <p:spPr>
          <a:xfrm>
            <a:off x="3615373" y="1484683"/>
            <a:ext cx="5078251" cy="3010396"/>
          </a:xfrm>
          <a:prstGeom prst="rect">
            <a:avLst/>
          </a:prstGeom>
          <a:ln>
            <a:noFill/>
          </a:ln>
        </p:spPr>
      </p:pic>
    </p:spTree>
    <p:extLst>
      <p:ext uri="{BB962C8B-B14F-4D97-AF65-F5344CB8AC3E}">
        <p14:creationId xmlns:p14="http://schemas.microsoft.com/office/powerpoint/2010/main" val="41715287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800" dirty="0">
                <a:cs typeface="B Badr" panose="00000400000000000000" pitchFamily="2" charset="-78"/>
              </a:rPr>
              <a:t>مراقبت ها</a:t>
            </a:r>
            <a:endParaRPr lang="en-US" sz="4800" dirty="0">
              <a:cs typeface="B Badr" panose="00000400000000000000" pitchFamily="2" charset="-78"/>
            </a:endParaRPr>
          </a:p>
        </p:txBody>
      </p:sp>
      <p:sp>
        <p:nvSpPr>
          <p:cNvPr id="3" name="Content Placeholder 2"/>
          <p:cNvSpPr>
            <a:spLocks noGrp="1"/>
          </p:cNvSpPr>
          <p:nvPr>
            <p:ph idx="1"/>
          </p:nvPr>
        </p:nvSpPr>
        <p:spPr>
          <a:xfrm>
            <a:off x="6629400" y="1825625"/>
            <a:ext cx="4724400" cy="4351338"/>
          </a:xfrm>
        </p:spPr>
        <p:txBody>
          <a:bodyPr>
            <a:normAutofit lnSpcReduction="10000"/>
          </a:bodyPr>
          <a:lstStyle/>
          <a:p>
            <a:pPr marL="0" indent="0" algn="just" rtl="1">
              <a:buNone/>
            </a:pPr>
            <a:r>
              <a:rPr lang="fa-IR" dirty="0">
                <a:cs typeface="B Lotus" panose="00000400000000000000" pitchFamily="2" charset="-78"/>
              </a:rPr>
              <a:t>ﺑﺎرداري در ﻫﺮ ﺳﻨﯽ ﮐﻪ اﺗﻔﺎق ﺑﯿﺎﻓﺘﺪ ﻧﯿﺎز ﺑﻪ ﻣﺮاﻗﺒﺖ ﻫﺎي وﯾﮋه اي دارد، ﺑﺎ ﺗﻮﺟﻪ ﺑﻪ ﺗﻐﯿﯿﺮات ﻓﯿﺰﯾﻮﻟﻮژي ﮐﻪ در سلول ها، ﻫﻮرﻣﻮﻧﻬﺎ، ﻋﻤﻠﮑﺮد ﺳﯿﺴﺘﻢ اﯾﻤﻨﯽ ﺑﺪن و... اﺗﻔﺎق ﻣﯽاﻓﺘﺪ، ﺑﺎﯾﺴﺘﯽ از ﻗﺒﻞ از ﺑﺎرداري ﻧﯿﺰ ﻣﺮاﻗﺒﺖ ﻫﺎي ﺧﺎﺻﯽ، اﻧﺠﺎم ﮔﯿﺮد:</a:t>
            </a:r>
          </a:p>
          <a:p>
            <a:pPr marL="0" indent="0" algn="just" rtl="1">
              <a:buNone/>
            </a:pPr>
            <a:r>
              <a:rPr lang="fa-IR" dirty="0">
                <a:cs typeface="B Lotus" panose="00000400000000000000" pitchFamily="2" charset="-78"/>
              </a:rPr>
              <a:t>- اﻧﺠﺎم آزﻣﺎﯾﺸﺎت روﺗﯿﻦ </a:t>
            </a:r>
            <a:endParaRPr lang="en-US" dirty="0">
              <a:cs typeface="B Lotus" panose="00000400000000000000" pitchFamily="2" charset="-78"/>
            </a:endParaRPr>
          </a:p>
          <a:p>
            <a:pPr marL="349250" indent="-349250" algn="just" rtl="1">
              <a:buNone/>
            </a:pPr>
            <a:r>
              <a:rPr lang="fa-IR" dirty="0">
                <a:cs typeface="B Lotus" panose="00000400000000000000" pitchFamily="2" charset="-78"/>
              </a:rPr>
              <a:t>- اﻧﺠﺎم ﺳﻮﻧﻮﮔﺮاﻓﯽ اوﻟﯿﻪ ﺑﺎ ﻫﺪف ﺗﻌﯿﯿﻦ ﻧﺎﻫﻨﺠﺎرﯾﻬﺎ </a:t>
            </a:r>
            <a:endParaRPr lang="en-US" dirty="0">
              <a:cs typeface="B Lotus" panose="00000400000000000000" pitchFamily="2" charset="-78"/>
            </a:endParaRPr>
          </a:p>
          <a:p>
            <a:pPr marL="349250" indent="-349250" algn="just" rtl="1">
              <a:buNone/>
            </a:pPr>
            <a:r>
              <a:rPr lang="fa-IR" dirty="0">
                <a:cs typeface="B Lotus" panose="00000400000000000000" pitchFamily="2" charset="-78"/>
              </a:rPr>
              <a:t>- اندازه گیری </a:t>
            </a:r>
            <a:r>
              <a:rPr lang="en-US" dirty="0">
                <a:latin typeface="Adobe Devanagari" panose="02040503050201020203" pitchFamily="18" charset="0"/>
                <a:cs typeface="Adobe Devanagari" panose="02040503050201020203" pitchFamily="18" charset="0"/>
              </a:rPr>
              <a:t>AFP</a:t>
            </a:r>
            <a:r>
              <a:rPr lang="fa-IR" dirty="0">
                <a:cs typeface="B Lotus" panose="00000400000000000000" pitchFamily="2" charset="-78"/>
              </a:rPr>
              <a:t> در ﺻﻮرت ﻟﺰوم ﺑﺮاي ﺗﺸﺨﯿﺺ ﺑﯿﻤﺎری های ژنتیک</a:t>
            </a:r>
            <a:endParaRPr lang="en-US" dirty="0">
              <a:cs typeface="B Lotus" panose="00000400000000000000" pitchFamily="2" charset="-78"/>
            </a:endParaRPr>
          </a:p>
        </p:txBody>
      </p:sp>
      <p:sp>
        <p:nvSpPr>
          <p:cNvPr id="4" name="Content Placeholder 2"/>
          <p:cNvSpPr txBox="1">
            <a:spLocks/>
          </p:cNvSpPr>
          <p:nvPr/>
        </p:nvSpPr>
        <p:spPr>
          <a:xfrm>
            <a:off x="1228164" y="1825625"/>
            <a:ext cx="4724400"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buFontTx/>
              <a:buChar char="-"/>
            </a:pPr>
            <a:r>
              <a:rPr lang="fa-IR" dirty="0">
                <a:cs typeface="B Lotus" panose="00000400000000000000" pitchFamily="2" charset="-78"/>
              </a:rPr>
              <a:t>ﻏﺮﺑﺎﻟﮕﺮي دﯾﺎﺑﺖ </a:t>
            </a:r>
          </a:p>
          <a:p>
            <a:pPr algn="just" rtl="1">
              <a:buFontTx/>
              <a:buChar char="-"/>
            </a:pPr>
            <a:r>
              <a:rPr lang="fa-IR" dirty="0">
                <a:cs typeface="B Lotus" panose="00000400000000000000" pitchFamily="2" charset="-78"/>
              </a:rPr>
              <a:t>ﺑﺮرﺳﯽ ﻋﻔﻮﻧﺖ های ﺑﺎﮐﺘﺮﯾﺎﯾﯽ</a:t>
            </a:r>
            <a:endParaRPr lang="en-US" dirty="0">
              <a:cs typeface="B Lotus" panose="00000400000000000000" pitchFamily="2" charset="-78"/>
            </a:endParaRPr>
          </a:p>
          <a:p>
            <a:pPr algn="just" rtl="1">
              <a:buFontTx/>
              <a:buChar char="-"/>
            </a:pPr>
            <a:r>
              <a:rPr lang="fa-IR" dirty="0">
                <a:cs typeface="B Lotus" panose="00000400000000000000" pitchFamily="2" charset="-78"/>
              </a:rPr>
              <a:t>اﻧﺪازه ﮔﯿﺮي وزن و ﻓﺸﺎر ﺧﻮن در ﻫﺮ ﻣﺎه ﺑﺎرداري </a:t>
            </a:r>
          </a:p>
          <a:p>
            <a:pPr algn="just" rtl="1">
              <a:buFontTx/>
              <a:buChar char="-"/>
            </a:pPr>
            <a:r>
              <a:rPr lang="fa-IR" dirty="0">
                <a:cs typeface="B Lotus" panose="00000400000000000000" pitchFamily="2" charset="-78"/>
              </a:rPr>
              <a:t>اﻧﺠﺎم ﻣﻌﺎﯾﻨﺎت ﻋﻤﻮﻣﯽ</a:t>
            </a:r>
          </a:p>
          <a:p>
            <a:pPr algn="just" rtl="1">
              <a:buFontTx/>
              <a:buChar char="-"/>
            </a:pPr>
            <a:r>
              <a:rPr lang="fa-IR" dirty="0">
                <a:cs typeface="B Lotus" panose="00000400000000000000" pitchFamily="2" charset="-78"/>
              </a:rPr>
              <a:t>ﺗﻮﺟﻪ ﺑﻪ ﺗﻐﺬﯾﻪ</a:t>
            </a:r>
          </a:p>
          <a:p>
            <a:pPr algn="just" rtl="1">
              <a:buFontTx/>
              <a:buChar char="-"/>
            </a:pPr>
            <a:r>
              <a:rPr lang="fa-IR" dirty="0">
                <a:cs typeface="B Lotus" panose="00000400000000000000" pitchFamily="2" charset="-78"/>
              </a:rPr>
              <a:t>ﺑﻬﺪاﺷﺖ دﻫﺎن و دﻧﺪان</a:t>
            </a:r>
          </a:p>
          <a:p>
            <a:pPr marL="0" indent="0" algn="just" rtl="1">
              <a:buNone/>
            </a:pPr>
            <a:r>
              <a:rPr lang="fa-IR" dirty="0">
                <a:cs typeface="B Lotus" panose="00000400000000000000" pitchFamily="2" charset="-78"/>
              </a:rPr>
              <a:t>ذکر این موارد جهت آشنایی کلی می باشد و توصیه می شود فرد باردار حتما در طول مدت بارداری با پزشک متخصص یا ماما در ارتباط باشد.</a:t>
            </a:r>
            <a:endParaRPr lang="en-US" dirty="0">
              <a:cs typeface="B Lotus" panose="00000400000000000000" pitchFamily="2" charset="-78"/>
            </a:endParaRPr>
          </a:p>
        </p:txBody>
      </p:sp>
    </p:spTree>
    <p:extLst>
      <p:ext uri="{BB962C8B-B14F-4D97-AF65-F5344CB8AC3E}">
        <p14:creationId xmlns:p14="http://schemas.microsoft.com/office/powerpoint/2010/main" val="41720042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Badr" panose="00000400000000000000" pitchFamily="2" charset="-78"/>
              </a:rPr>
              <a:t>ویار</a:t>
            </a:r>
            <a:endParaRPr lang="en-US" dirty="0">
              <a:cs typeface="B Badr" panose="00000400000000000000" pitchFamily="2" charset="-78"/>
            </a:endParaRPr>
          </a:p>
        </p:txBody>
      </p:sp>
      <p:sp>
        <p:nvSpPr>
          <p:cNvPr id="3" name="Content Placeholder 2"/>
          <p:cNvSpPr>
            <a:spLocks noGrp="1"/>
          </p:cNvSpPr>
          <p:nvPr>
            <p:ph idx="1"/>
          </p:nvPr>
        </p:nvSpPr>
        <p:spPr/>
        <p:txBody>
          <a:bodyPr>
            <a:noAutofit/>
          </a:bodyPr>
          <a:lstStyle/>
          <a:p>
            <a:pPr algn="just" rtl="1"/>
            <a:r>
              <a:rPr lang="fa-IR" sz="2600" dirty="0">
                <a:cs typeface="B Lotus" panose="00000400000000000000" pitchFamily="2" charset="-78"/>
              </a:rPr>
              <a:t>تهوع بارداری (ویار) یک شبه‌بیماری است که بسیاری از زنان در ماه های نخست و حتی تمام دوران بارداری دچار آن می‌شوند. علت این امر چندان مشخص نیست ولی ممکن است به دلیل تغییرات هورمونی این دوران، کمبود آهن، بیماری های زمینه ای یا تغییرات خون در دوران بارداری باشد. </a:t>
            </a:r>
          </a:p>
        </p:txBody>
      </p:sp>
      <p:graphicFrame>
        <p:nvGraphicFramePr>
          <p:cNvPr id="6" name="Diagram 5"/>
          <p:cNvGraphicFramePr/>
          <p:nvPr>
            <p:extLst>
              <p:ext uri="{D42A27DB-BD31-4B8C-83A1-F6EECF244321}">
                <p14:modId xmlns:p14="http://schemas.microsoft.com/office/powerpoint/2010/main" val="3030814127"/>
              </p:ext>
            </p:extLst>
          </p:nvPr>
        </p:nvGraphicFramePr>
        <p:xfrm>
          <a:off x="1358540" y="2373588"/>
          <a:ext cx="9031164" cy="31790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ext uri="{D42A27DB-BD31-4B8C-83A1-F6EECF244321}">
                <p14:modId xmlns:p14="http://schemas.microsoft.com/office/powerpoint/2010/main" val="1575022279"/>
              </p:ext>
            </p:extLst>
          </p:nvPr>
        </p:nvGraphicFramePr>
        <p:xfrm>
          <a:off x="1899478" y="4675441"/>
          <a:ext cx="8128000" cy="21825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99044813"/>
      </p:ext>
    </p:extLst>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Badr" panose="00000400000000000000" pitchFamily="2" charset="-78"/>
              </a:rPr>
              <a:t>سزارین</a:t>
            </a:r>
            <a:endParaRPr lang="en-US" dirty="0">
              <a:cs typeface="B Badr" panose="00000400000000000000" pitchFamily="2" charset="-78"/>
            </a:endParaRPr>
          </a:p>
        </p:txBody>
      </p:sp>
      <p:sp>
        <p:nvSpPr>
          <p:cNvPr id="3" name="Content Placeholder 2"/>
          <p:cNvSpPr>
            <a:spLocks noGrp="1"/>
          </p:cNvSpPr>
          <p:nvPr>
            <p:ph idx="1"/>
          </p:nvPr>
        </p:nvSpPr>
        <p:spPr/>
        <p:txBody>
          <a:bodyPr>
            <a:noAutofit/>
          </a:bodyPr>
          <a:lstStyle/>
          <a:p>
            <a:pPr marL="622300" indent="0" algn="r" rtl="1">
              <a:buNone/>
            </a:pPr>
            <a:r>
              <a:rPr lang="fa-IR" dirty="0">
                <a:solidFill>
                  <a:schemeClr val="tx1"/>
                </a:solidFill>
                <a:effectLst>
                  <a:glow rad="228600">
                    <a:schemeClr val="accent5">
                      <a:satMod val="175000"/>
                      <a:alpha val="40000"/>
                    </a:schemeClr>
                  </a:glow>
                </a:effectLst>
                <a:cs typeface="B Lotus" panose="00000400000000000000" pitchFamily="2" charset="-78"/>
              </a:rPr>
              <a:t>قانون کلی:</a:t>
            </a:r>
          </a:p>
          <a:p>
            <a:pPr marL="1082675" indent="-460375" algn="r" rtl="1">
              <a:buNone/>
            </a:pPr>
            <a:r>
              <a:rPr lang="fa-IR" sz="2400" b="1" dirty="0">
                <a:ln w="10160">
                  <a:solidFill>
                    <a:schemeClr val="accent5"/>
                  </a:solidFill>
                  <a:prstDash val="solid"/>
                </a:ln>
                <a:solidFill>
                  <a:srgbClr val="FFFFFF"/>
                </a:solidFill>
                <a:effectLst>
                  <a:outerShdw blurRad="38100" dist="22860" dir="5400000" algn="tl" rotWithShape="0">
                    <a:srgbClr val="000000">
                      <a:alpha val="30000"/>
                    </a:srgbClr>
                  </a:outerShdw>
                </a:effectLst>
                <a:cs typeface="B Lotus" panose="00000400000000000000" pitchFamily="2" charset="-78"/>
              </a:rPr>
              <a:t>سزارین اساسا یک فرایند غیرطبیعی و یک عمل جراحی اورژانسی است. پس در موارد طبیعی مورد استفاده قرار نمی گیرد.</a:t>
            </a:r>
          </a:p>
        </p:txBody>
      </p:sp>
      <p:sp>
        <p:nvSpPr>
          <p:cNvPr id="4" name="Left-Right Arrow Callout 3"/>
          <p:cNvSpPr/>
          <p:nvPr/>
        </p:nvSpPr>
        <p:spPr>
          <a:xfrm rot="5400000">
            <a:off x="-2822713" y="2892288"/>
            <a:ext cx="6858002" cy="1073426"/>
          </a:xfrm>
          <a:prstGeom prst="leftRightArrowCallout">
            <a:avLst/>
          </a:prstGeom>
        </p:spPr>
        <p:style>
          <a:lnRef idx="1">
            <a:schemeClr val="dk1"/>
          </a:lnRef>
          <a:fillRef idx="2">
            <a:schemeClr val="dk1"/>
          </a:fillRef>
          <a:effectRef idx="1">
            <a:schemeClr val="dk1"/>
          </a:effectRef>
          <a:fontRef idx="minor">
            <a:schemeClr val="dk1"/>
          </a:fontRef>
        </p:style>
        <p:txBody>
          <a:bodyPr vert="vert270" rtlCol="0" anchor="ctr"/>
          <a:lstStyle/>
          <a:p>
            <a:pPr algn="ctr"/>
            <a:r>
              <a:rPr lang="fa-IR" sz="3600" b="1" dirty="0">
                <a:cs typeface="B Kamran" panose="00000400000000000000" pitchFamily="2" charset="-78"/>
              </a:rPr>
              <a:t>سزارین</a:t>
            </a:r>
          </a:p>
          <a:p>
            <a:pPr algn="ctr"/>
            <a:r>
              <a:rPr lang="fa-IR" sz="3600" b="1" dirty="0">
                <a:cs typeface="B Kamran" panose="00000400000000000000" pitchFamily="2" charset="-78"/>
              </a:rPr>
              <a:t>خوب</a:t>
            </a:r>
          </a:p>
          <a:p>
            <a:pPr algn="ctr"/>
            <a:r>
              <a:rPr lang="fa-IR" sz="3600" b="1" dirty="0">
                <a:cs typeface="B Kamran" panose="00000400000000000000" pitchFamily="2" charset="-78"/>
              </a:rPr>
              <a:t>بد</a:t>
            </a:r>
          </a:p>
        </p:txBody>
      </p:sp>
      <p:sp>
        <p:nvSpPr>
          <p:cNvPr id="8" name="TextBox 7"/>
          <p:cNvSpPr txBox="1"/>
          <p:nvPr/>
        </p:nvSpPr>
        <p:spPr>
          <a:xfrm>
            <a:off x="1591368" y="3287153"/>
            <a:ext cx="6414052" cy="2585323"/>
          </a:xfrm>
          <a:prstGeom prst="rect">
            <a:avLst/>
          </a:prstGeom>
          <a:noFill/>
        </p:spPr>
        <p:txBody>
          <a:bodyPr wrap="square" rtlCol="0">
            <a:spAutoFit/>
          </a:bodyPr>
          <a:lstStyle/>
          <a:p>
            <a:pPr algn="just" rtl="1"/>
            <a:r>
              <a:rPr lang="fa-IR" sz="2400" dirty="0">
                <a:cs typeface="B Lotus" panose="00000400000000000000" pitchFamily="2" charset="-78"/>
              </a:rPr>
              <a:t>سزارین یک نوع زایمان غیرطبیعی است که در آن نوزاد با ایجاد برشی در دیواره شکم و رحم مادر خارج می‌گردد. در شرایط ویژه‌ای که زن باردار به دلایل پزشکی توانایی یک زایمان طبیعی را نداشته باشد از روش سزارین که نوعی عمل جراحی است استفاده می‌شود تا زایمان میسر گردد.</a:t>
            </a:r>
          </a:p>
          <a:p>
            <a:pPr algn="just" rtl="1"/>
            <a:endParaRPr lang="fa-IR" sz="2400" dirty="0">
              <a:cs typeface="B Lotus" panose="00000400000000000000" pitchFamily="2" charset="-78"/>
            </a:endParaRPr>
          </a:p>
          <a:p>
            <a:pPr algn="r" rtl="1"/>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478" t="27623" r="-526" b="18094"/>
          <a:stretch/>
        </p:blipFill>
        <p:spPr>
          <a:xfrm rot="19693247">
            <a:off x="7715417" y="2703444"/>
            <a:ext cx="5550009" cy="447923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28341817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486400"/>
            <a:ext cx="10598624" cy="1269242"/>
          </a:xfrm>
        </p:spPr>
        <p:txBody>
          <a:bodyPr>
            <a:noAutofit/>
          </a:bodyPr>
          <a:lstStyle/>
          <a:p>
            <a:pPr algn="ctr" rtl="1"/>
            <a:r>
              <a:rPr lang="fa-IR" sz="2400" dirty="0">
                <a:cs typeface="B Badr" panose="00000400000000000000" pitchFamily="2" charset="-78"/>
              </a:rPr>
              <a:t>دکتر خلیل علی محمدزاده </a:t>
            </a:r>
            <a:br>
              <a:rPr lang="fa-IR" sz="2400" dirty="0">
                <a:cs typeface="B Badr" panose="00000400000000000000" pitchFamily="2" charset="-78"/>
              </a:rPr>
            </a:br>
            <a:r>
              <a:rPr lang="fa-IR" sz="2400" dirty="0">
                <a:cs typeface="B Badr" panose="00000400000000000000" pitchFamily="2" charset="-78"/>
              </a:rPr>
              <a:t>دکترای تخصصی مدیریت خدمات بهداشتی ودرمانی</a:t>
            </a:r>
            <a:endParaRPr lang="en-US" sz="2400" dirty="0">
              <a:cs typeface="B Badr" panose="00000400000000000000" pitchFamily="2" charset="-78"/>
            </a:endParaRPr>
          </a:p>
        </p:txBody>
      </p:sp>
      <p:pic>
        <p:nvPicPr>
          <p:cNvPr id="6" name="VTS_01_2-Segment 1(1).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688609" y="386743"/>
            <a:ext cx="7090485" cy="5317380"/>
          </a:xfrm>
          <a:prstGeom prst="roundRect">
            <a:avLst>
              <a:gd name="adj" fmla="val 5299"/>
            </a:avLst>
          </a:prstGeom>
          <a:ln>
            <a:noFill/>
          </a:ln>
          <a:effectLst/>
          <a:scene3d>
            <a:camera prst="orthographicFront"/>
            <a:lightRig rig="balanced" dir="t"/>
          </a:scene3d>
          <a:sp3d prstMaterial="plastic">
            <a:bevelT/>
            <a:contourClr>
              <a:srgbClr val="FFFFFF"/>
            </a:contourClr>
          </a:sp3d>
        </p:spPr>
      </p:pic>
      <p:sp>
        <p:nvSpPr>
          <p:cNvPr id="3" name="Action Button: Movie 2">
            <a:hlinkClick r:id="" action="ppaction://noaction" highlightClick="1"/>
          </p:cNvPr>
          <p:cNvSpPr/>
          <p:nvPr/>
        </p:nvSpPr>
        <p:spPr>
          <a:xfrm>
            <a:off x="2822151" y="5841232"/>
            <a:ext cx="535198" cy="300251"/>
          </a:xfrm>
          <a:prstGeom prst="actionButtonMovie">
            <a:avLst/>
          </a:prstGeom>
          <a:effectLst>
            <a:softEdge rad="63500"/>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24090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1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200" dirty="0">
                <a:cs typeface="B Badr" panose="00000400000000000000" pitchFamily="2" charset="-78"/>
              </a:rPr>
              <a:t> </a:t>
            </a:r>
            <a:r>
              <a:rPr lang="fa-IR" dirty="0">
                <a:cs typeface="B Badr" panose="00000400000000000000" pitchFamily="2" charset="-78"/>
              </a:rPr>
              <a:t>سزارین</a:t>
            </a:r>
            <a:endParaRPr lang="en-US" dirty="0">
              <a:cs typeface="B Badr" panose="00000400000000000000" pitchFamily="2" charset="-78"/>
            </a:endParaRPr>
          </a:p>
        </p:txBody>
      </p:sp>
      <p:sp>
        <p:nvSpPr>
          <p:cNvPr id="3" name="Content Placeholder 2"/>
          <p:cNvSpPr>
            <a:spLocks noGrp="1"/>
          </p:cNvSpPr>
          <p:nvPr>
            <p:ph idx="1"/>
          </p:nvPr>
        </p:nvSpPr>
        <p:spPr>
          <a:xfrm>
            <a:off x="1280160" y="1727149"/>
            <a:ext cx="10073639" cy="4351338"/>
          </a:xfrm>
        </p:spPr>
        <p:txBody>
          <a:bodyPr>
            <a:noAutofit/>
          </a:bodyPr>
          <a:lstStyle/>
          <a:p>
            <a:pPr algn="just" rtl="1"/>
            <a:r>
              <a:rPr lang="fa-IR" sz="2700" dirty="0">
                <a:cs typeface="B Lotus" panose="00000400000000000000" pitchFamily="2" charset="-78"/>
              </a:rPr>
              <a:t>اگر چه سازمان بهداشت جهانی </a:t>
            </a:r>
            <a:r>
              <a:rPr lang="en-US" sz="2700" dirty="0">
                <a:latin typeface="Browallia New" panose="020B0604020202020204" pitchFamily="34" charset="-34"/>
                <a:cs typeface="Browallia New" panose="020B0604020202020204" pitchFamily="34" charset="-34"/>
              </a:rPr>
              <a:t>(WHO)</a:t>
            </a:r>
            <a:r>
              <a:rPr lang="fa-IR" sz="2700" dirty="0">
                <a:cs typeface="B Lotus" panose="00000400000000000000" pitchFamily="2" charset="-78"/>
              </a:rPr>
              <a:t> توصیه می‌کند که حداکثر ۱۵ درصد از تولدها به روش سزارین انجام شوند، اما شیوع عمل سزارین در ایران حدود </a:t>
            </a:r>
            <a:r>
              <a:rPr lang="fa-IR" sz="2700" dirty="0">
                <a:solidFill>
                  <a:srgbClr val="FF0000"/>
                </a:solidFill>
                <a:cs typeface="B Lotus" panose="00000400000000000000" pitchFamily="2" charset="-78"/>
              </a:rPr>
              <a:t>60 در صد </a:t>
            </a:r>
            <a:r>
              <a:rPr lang="fa-IR" sz="2700" dirty="0">
                <a:cs typeface="B Lotus" panose="00000400000000000000" pitchFamily="2" charset="-78"/>
              </a:rPr>
              <a:t>اعلام شده است و در برخی شهرها مانند تهران به 70 درصد رسیده است! این آمار به حدی دور از استاندارد جهانی است که </a:t>
            </a:r>
            <a:r>
              <a:rPr lang="fa-IR" sz="2700" dirty="0">
                <a:cs typeface="B Lotus" panose="00000400000000000000" pitchFamily="2" charset="-78"/>
                <a:hlinkClick r:id="rId2"/>
              </a:rPr>
              <a:t>نشریه تایم </a:t>
            </a:r>
            <a:r>
              <a:rPr lang="fa-IR" sz="2700" dirty="0">
                <a:cs typeface="B Lotus" panose="00000400000000000000" pitchFamily="2" charset="-78"/>
              </a:rPr>
              <a:t>از آن این چنین تعبیر می کند:</a:t>
            </a:r>
          </a:p>
          <a:p>
            <a:pPr marL="0" indent="0" algn="ctr" rtl="1">
              <a:buNone/>
            </a:pPr>
            <a:r>
              <a:rPr lang="fa-IR" sz="2700" dirty="0">
                <a:cs typeface="B Lotus" panose="00000400000000000000" pitchFamily="2" charset="-78"/>
              </a:rPr>
              <a:t>«</a:t>
            </a:r>
            <a:r>
              <a:rPr lang="fa-IR" sz="2700" b="1" dirty="0">
                <a:solidFill>
                  <a:srgbClr val="FF0000"/>
                </a:solidFill>
                <a:cs typeface="B Lotus" panose="00000400000000000000" pitchFamily="2" charset="-78"/>
              </a:rPr>
              <a:t>جنون سزارین در ایران!</a:t>
            </a:r>
            <a:r>
              <a:rPr lang="fa-IR" sz="2700" dirty="0">
                <a:cs typeface="B Lotus" panose="00000400000000000000" pitchFamily="2" charset="-78"/>
              </a:rPr>
              <a:t>»                              </a:t>
            </a:r>
            <a:r>
              <a:rPr lang="en-US" sz="2700" dirty="0">
                <a:latin typeface="Adobe Caslon Pro" panose="0205050205050A020403" pitchFamily="18" charset="0"/>
                <a:cs typeface="B Lotus" panose="00000400000000000000" pitchFamily="2" charset="-78"/>
              </a:rPr>
              <a:t>Iran's Caesarean Section Craze!</a:t>
            </a:r>
            <a:endParaRPr lang="fa-IR" sz="2700" dirty="0">
              <a:latin typeface="Adobe Caslon Pro" panose="0205050205050A020403" pitchFamily="18" charset="0"/>
              <a:cs typeface="B Lotus" panose="00000400000000000000" pitchFamily="2" charset="-78"/>
            </a:endParaRPr>
          </a:p>
          <a:p>
            <a:pPr algn="just" rtl="1"/>
            <a:r>
              <a:rPr lang="fa-IR" sz="1800" dirty="0">
                <a:latin typeface="Adobe Caslon Pro" panose="0205050205050A020403" pitchFamily="18" charset="0"/>
                <a:cs typeface="B Lotus" panose="00000400000000000000" pitchFamily="2" charset="-78"/>
              </a:rPr>
              <a:t>دکتر علیرضا مرندی عضو کمیسیون بهداشت و درمان مجلس: </a:t>
            </a:r>
            <a:r>
              <a:rPr lang="fa-IR" sz="2700" dirty="0">
                <a:latin typeface="Adobe Caslon Pro" panose="0205050205050A020403" pitchFamily="18" charset="0"/>
                <a:cs typeface="B Lotus" panose="00000400000000000000" pitchFamily="2" charset="-78"/>
              </a:rPr>
              <a:t>سزارین بلای جان مادر و کودک شده است.</a:t>
            </a:r>
          </a:p>
          <a:p>
            <a:pPr algn="just" rtl="1"/>
            <a:r>
              <a:rPr lang="fa-IR" sz="2700" dirty="0">
                <a:latin typeface="Adobe Caslon Pro" panose="0205050205050A020403" pitchFamily="18" charset="0"/>
                <a:cs typeface="B Lotus" panose="00000400000000000000" pitchFamily="2" charset="-78"/>
              </a:rPr>
              <a:t>عوامل موثر در افزایش نرخ سزارین:</a:t>
            </a:r>
          </a:p>
          <a:p>
            <a:pPr algn="just" rtl="1">
              <a:buFontTx/>
              <a:buChar char="-"/>
            </a:pPr>
            <a:r>
              <a:rPr lang="fa-IR" sz="2700" dirty="0">
                <a:latin typeface="Adobe Caslon Pro" panose="0205050205050A020403" pitchFamily="18" charset="0"/>
                <a:cs typeface="B Lotus" panose="00000400000000000000" pitchFamily="2" charset="-78"/>
              </a:rPr>
              <a:t>نبود آموزش و فرهنگسازی: </a:t>
            </a:r>
            <a:r>
              <a:rPr lang="fa-IR" sz="2400" dirty="0">
                <a:latin typeface="Adobe Caslon Pro" panose="0205050205050A020403" pitchFamily="18" charset="0"/>
                <a:cs typeface="B Lotus" panose="00000400000000000000" pitchFamily="2" charset="-78"/>
              </a:rPr>
              <a:t>سزارین، عملی لوکس و با کلاس!</a:t>
            </a:r>
          </a:p>
          <a:p>
            <a:pPr algn="just" rtl="1">
              <a:buFontTx/>
              <a:buChar char="-"/>
            </a:pPr>
            <a:r>
              <a:rPr lang="fa-IR" sz="2700" dirty="0">
                <a:latin typeface="Adobe Caslon Pro" panose="0205050205050A020403" pitchFamily="18" charset="0"/>
                <a:cs typeface="B Lotus" panose="00000400000000000000" pitchFamily="2" charset="-78"/>
              </a:rPr>
              <a:t>تشویق پزشک های متخصص و مسائل مربوط به دستمزدها</a:t>
            </a:r>
          </a:p>
          <a:p>
            <a:pPr algn="just" rtl="1">
              <a:buFontTx/>
              <a:buChar char="-"/>
            </a:pPr>
            <a:r>
              <a:rPr lang="fa-IR" sz="2700" dirty="0">
                <a:latin typeface="Adobe Caslon Pro" panose="0205050205050A020403" pitchFamily="18" charset="0"/>
                <a:cs typeface="B Lotus" panose="00000400000000000000" pitchFamily="2" charset="-78"/>
              </a:rPr>
              <a:t>اوضاع بد اتاق های زایمان</a:t>
            </a:r>
          </a:p>
        </p:txBody>
      </p:sp>
      <p:sp>
        <p:nvSpPr>
          <p:cNvPr id="6" name="Rectangle 5"/>
          <p:cNvSpPr/>
          <p:nvPr/>
        </p:nvSpPr>
        <p:spPr>
          <a:xfrm>
            <a:off x="132523" y="365124"/>
            <a:ext cx="1152939" cy="61681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bg1"/>
                </a:solidFill>
                <a:effectLst/>
                <a:latin typeface="Browallia New" panose="020B0604020202020204" pitchFamily="34" charset="-34"/>
                <a:cs typeface="Browallia New" panose="020B0604020202020204" pitchFamily="34" charset="-34"/>
              </a:rPr>
              <a:t>The best outcomes for women and babies appear to occur with cesarean section rates of 5% to 10%. </a:t>
            </a:r>
            <a:r>
              <a:rPr lang="en-US" sz="2200" dirty="0">
                <a:solidFill>
                  <a:srgbClr val="FF0000"/>
                </a:solidFill>
                <a:effectLst/>
                <a:latin typeface="Browallia New" panose="020B0604020202020204" pitchFamily="34" charset="-34"/>
                <a:cs typeface="Browallia New" panose="020B0604020202020204" pitchFamily="34" charset="-34"/>
              </a:rPr>
              <a:t>Rates above 15% seem to do more harm than good </a:t>
            </a:r>
            <a:r>
              <a:rPr lang="en-US" sz="1400" dirty="0">
                <a:solidFill>
                  <a:schemeClr val="bg1"/>
                </a:solidFill>
                <a:effectLst/>
                <a:latin typeface="Browallia New" panose="020B0604020202020204" pitchFamily="34" charset="-34"/>
                <a:cs typeface="Browallia New" panose="020B0604020202020204" pitchFamily="34" charset="-34"/>
              </a:rPr>
              <a:t>(Althabe and Belizan 2006).</a:t>
            </a:r>
          </a:p>
        </p:txBody>
      </p:sp>
    </p:spTree>
    <p:extLst>
      <p:ext uri="{BB962C8B-B14F-4D97-AF65-F5344CB8AC3E}">
        <p14:creationId xmlns:p14="http://schemas.microsoft.com/office/powerpoint/2010/main" val="36753031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14414055"/>
              </p:ext>
            </p:extLst>
          </p:nvPr>
        </p:nvGraphicFramePr>
        <p:xfrm>
          <a:off x="768627" y="675861"/>
          <a:ext cx="10585174" cy="54026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914399" y="5438642"/>
            <a:ext cx="4518213" cy="973343"/>
          </a:xfrm>
          <a:prstGeom prst="rect">
            <a:avLst/>
          </a:prstGeom>
          <a:noFill/>
        </p:spPr>
        <p:txBody>
          <a:bodyPr wrap="square" rtlCol="0">
            <a:spAutoFit/>
          </a:bodyPr>
          <a:lstStyle/>
          <a:p>
            <a:pPr rtl="1">
              <a:lnSpc>
                <a:spcPct val="150000"/>
              </a:lnSpc>
            </a:pPr>
            <a:r>
              <a:rPr lang="fa-IR" dirty="0">
                <a:solidFill>
                  <a:schemeClr val="tx2">
                    <a:lumMod val="40000"/>
                    <a:lumOff val="60000"/>
                  </a:schemeClr>
                </a:solidFill>
                <a:cs typeface="B Jadid" panose="00000700000000000000" pitchFamily="2" charset="-78"/>
              </a:rPr>
              <a:t>در طب پیشرفته، زایمان طبیعی یک موفقیت بزرگ و سزارین انتخابی یک</a:t>
            </a:r>
            <a:r>
              <a:rPr lang="fa-IR" dirty="0">
                <a:cs typeface="B Jadid" panose="00000700000000000000" pitchFamily="2" charset="-78"/>
              </a:rPr>
              <a:t> </a:t>
            </a:r>
            <a:r>
              <a:rPr lang="fa-IR" sz="2200" dirty="0">
                <a:solidFill>
                  <a:srgbClr val="FF0000"/>
                </a:solidFill>
                <a:cs typeface="B Jadid" panose="00000700000000000000" pitchFamily="2" charset="-78"/>
              </a:rPr>
              <a:t>شکسـت</a:t>
            </a:r>
            <a:r>
              <a:rPr lang="fa-IR" dirty="0">
                <a:cs typeface="B Jadid" panose="00000700000000000000" pitchFamily="2" charset="-78"/>
              </a:rPr>
              <a:t> </a:t>
            </a:r>
            <a:r>
              <a:rPr lang="fa-IR" dirty="0">
                <a:solidFill>
                  <a:schemeClr val="tx2">
                    <a:lumMod val="40000"/>
                    <a:lumOff val="60000"/>
                  </a:schemeClr>
                </a:solidFill>
                <a:cs typeface="B Jadid" panose="00000700000000000000" pitchFamily="2" charset="-78"/>
              </a:rPr>
              <a:t>تلقی می شود.</a:t>
            </a:r>
            <a:endParaRPr lang="en-US" dirty="0">
              <a:solidFill>
                <a:schemeClr val="tx2">
                  <a:lumMod val="40000"/>
                  <a:lumOff val="60000"/>
                </a:schemeClr>
              </a:solidFill>
              <a:cs typeface="B Jadid" panose="00000700000000000000" pitchFamily="2" charset="-78"/>
            </a:endParaRPr>
          </a:p>
        </p:txBody>
      </p:sp>
    </p:spTree>
    <p:extLst>
      <p:ext uri="{BB962C8B-B14F-4D97-AF65-F5344CB8AC3E}">
        <p14:creationId xmlns:p14="http://schemas.microsoft.com/office/powerpoint/2010/main" val="145193364"/>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Badr" panose="00000400000000000000" pitchFamily="2" charset="-78"/>
              </a:rPr>
              <a:t>سزارین و چند فرزندی</a:t>
            </a:r>
            <a:endParaRPr lang="en-US" dirty="0">
              <a:cs typeface="B Badr" panose="00000400000000000000" pitchFamily="2" charset="-78"/>
            </a:endParaRPr>
          </a:p>
        </p:txBody>
      </p:sp>
      <p:sp>
        <p:nvSpPr>
          <p:cNvPr id="3" name="Content Placeholder 2"/>
          <p:cNvSpPr>
            <a:spLocks noGrp="1"/>
          </p:cNvSpPr>
          <p:nvPr>
            <p:ph idx="1"/>
          </p:nvPr>
        </p:nvSpPr>
        <p:spPr/>
        <p:txBody>
          <a:bodyPr/>
          <a:lstStyle/>
          <a:p>
            <a:pPr algn="just" rtl="1"/>
            <a:r>
              <a:rPr lang="fa-IR" dirty="0">
                <a:cs typeface="B Lotus" panose="00000400000000000000" pitchFamily="2" charset="-78"/>
              </a:rPr>
              <a:t>سوال: کسی که یک بار سزارین شده است، می تواند دارای چند فرزند باشد؟</a:t>
            </a:r>
          </a:p>
          <a:p>
            <a:pPr algn="just" rtl="1"/>
            <a:r>
              <a:rPr lang="fa-IR" dirty="0">
                <a:cs typeface="B Lotus" panose="00000400000000000000" pitchFamily="2" charset="-78"/>
              </a:rPr>
              <a:t>پاسخ:</a:t>
            </a:r>
          </a:p>
          <a:p>
            <a:pPr marL="0" indent="0" algn="just" rtl="1">
              <a:buNone/>
            </a:pPr>
            <a:r>
              <a:rPr lang="fa-IR" dirty="0">
                <a:cs typeface="B Lotus" panose="00000400000000000000" pitchFamily="2" charset="-78"/>
              </a:rPr>
              <a:t>امکان چندین بار سزارین وجود دارد. با این حال در صورتی که در سزارینی چسبندگی به وجود بیاید، ممکن است سزارین بعدی مشکل تر باشد، اما این به معنای ممنوع بودن سزارین های بعدی نیست و از لحاظ علمی چنین عقیده ای صحیح نیست که هر کسی که سزارین کرده باشد فقط می تواند یک فرزند داشته باشد؛ بلکه این افراد می توانند تا پنج فرزند نیز داشته باشند.</a:t>
            </a:r>
          </a:p>
          <a:p>
            <a:pPr marL="0" indent="0" algn="just" rtl="1">
              <a:buNone/>
            </a:pPr>
            <a:r>
              <a:rPr lang="fa-IR" dirty="0">
                <a:cs typeface="B Lotus" panose="00000400000000000000" pitchFamily="2" charset="-78"/>
              </a:rPr>
              <a:t>با این حال به این افراد برای دفعات بعدی، زایمان طبیعی توصیه نمی شود. همچنین باید دید دلیل سزارین قبلی چه بوده است. اگر مشکل قبلی در این نوبت هم وجود داشته باشد، نباید زایمان به صورت طبیعی صورت بپذیرد.</a:t>
            </a:r>
            <a:endParaRPr lang="en-US" dirty="0">
              <a:cs typeface="B Lotus" panose="00000400000000000000" pitchFamily="2" charset="-78"/>
            </a:endParaRPr>
          </a:p>
        </p:txBody>
      </p:sp>
      <p:sp>
        <p:nvSpPr>
          <p:cNvPr id="4" name="TextBox 3"/>
          <p:cNvSpPr txBox="1"/>
          <p:nvPr/>
        </p:nvSpPr>
        <p:spPr>
          <a:xfrm rot="20161090">
            <a:off x="1889207" y="-760731"/>
            <a:ext cx="1955475" cy="3770263"/>
          </a:xfrm>
          <a:prstGeom prst="rect">
            <a:avLst/>
          </a:prstGeom>
          <a:noFill/>
        </p:spPr>
        <p:txBody>
          <a:bodyPr wrap="square" rtlCol="0">
            <a:spAutoFit/>
          </a:bodyPr>
          <a:lstStyle/>
          <a:p>
            <a:r>
              <a:rPr lang="fa-IR" sz="239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cs typeface="B Mitra" panose="00000400000000000000" pitchFamily="2" charset="-78"/>
              </a:rPr>
              <a:t>!؟</a:t>
            </a:r>
            <a:endParaRPr lang="en-US"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cs typeface="B Mitra" panose="00000400000000000000" pitchFamily="2" charset="-78"/>
            </a:endParaRPr>
          </a:p>
        </p:txBody>
      </p:sp>
      <p:sp>
        <p:nvSpPr>
          <p:cNvPr id="6" name="TextBox 5"/>
          <p:cNvSpPr txBox="1"/>
          <p:nvPr/>
        </p:nvSpPr>
        <p:spPr>
          <a:xfrm>
            <a:off x="1120000" y="6414248"/>
            <a:ext cx="6145306" cy="338554"/>
          </a:xfrm>
          <a:prstGeom prst="rect">
            <a:avLst/>
          </a:prstGeom>
          <a:noFill/>
        </p:spPr>
        <p:txBody>
          <a:bodyPr wrap="square" rtlCol="0">
            <a:spAutoFit/>
          </a:bodyPr>
          <a:lstStyle/>
          <a:p>
            <a:r>
              <a:rPr lang="fa-IR" sz="1600" dirty="0">
                <a:cs typeface="B Badr" panose="00000400000000000000" pitchFamily="2" charset="-78"/>
              </a:rPr>
              <a:t>برگرفته از مصاحبه دکتر لباف، متخصص زنان و زایمان / کتاب «ایران جوان بمان»، محسن عباسی</a:t>
            </a:r>
            <a:endParaRPr lang="en-US" sz="1600" dirty="0">
              <a:cs typeface="B Badr" panose="00000400000000000000" pitchFamily="2" charset="-78"/>
            </a:endParaRPr>
          </a:p>
        </p:txBody>
      </p:sp>
    </p:spTree>
    <p:extLst>
      <p:ext uri="{BB962C8B-B14F-4D97-AF65-F5344CB8AC3E}">
        <p14:creationId xmlns:p14="http://schemas.microsoft.com/office/powerpoint/2010/main" val="392485069"/>
      </p:ext>
    </p:extLst>
  </p:cSld>
  <p:clrMapOvr>
    <a:masterClrMapping/>
  </p:clrMapOvr>
  <p:transition spd="slow">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599458139"/>
              </p:ext>
            </p:extLst>
          </p:nvPr>
        </p:nvGraphicFramePr>
        <p:xfrm>
          <a:off x="745588" y="524435"/>
          <a:ext cx="10702342" cy="5721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3110427"/>
      </p:ext>
    </p:extLst>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dirty="0">
                <a:cs typeface="B Badr" panose="00000400000000000000" pitchFamily="2" charset="-78"/>
              </a:rPr>
              <a:t>سزارین</a:t>
            </a:r>
            <a:endParaRPr lang="en-US" dirty="0">
              <a:cs typeface="B Badr" panose="00000400000000000000" pitchFamily="2" charset="-78"/>
            </a:endParaRPr>
          </a:p>
        </p:txBody>
      </p:sp>
      <p:sp>
        <p:nvSpPr>
          <p:cNvPr id="4" name="Diamond 3"/>
          <p:cNvSpPr/>
          <p:nvPr/>
        </p:nvSpPr>
        <p:spPr>
          <a:xfrm>
            <a:off x="-210601" y="3298873"/>
            <a:ext cx="4740399" cy="3615397"/>
          </a:xfrm>
          <a:custGeom>
            <a:avLst/>
            <a:gdLst>
              <a:gd name="connsiteX0" fmla="*/ 0 w 8046720"/>
              <a:gd name="connsiteY0" fmla="*/ 3559126 h 7118252"/>
              <a:gd name="connsiteX1" fmla="*/ 4023360 w 8046720"/>
              <a:gd name="connsiteY1" fmla="*/ 0 h 7118252"/>
              <a:gd name="connsiteX2" fmla="*/ 8046720 w 8046720"/>
              <a:gd name="connsiteY2" fmla="*/ 3559126 h 7118252"/>
              <a:gd name="connsiteX3" fmla="*/ 4023360 w 8046720"/>
              <a:gd name="connsiteY3" fmla="*/ 7118252 h 7118252"/>
              <a:gd name="connsiteX4" fmla="*/ 0 w 8046720"/>
              <a:gd name="connsiteY4" fmla="*/ 3559126 h 7118252"/>
              <a:gd name="connsiteX0" fmla="*/ 0 w 8046720"/>
              <a:gd name="connsiteY0" fmla="*/ 3559126 h 3713871"/>
              <a:gd name="connsiteX1" fmla="*/ 4023360 w 8046720"/>
              <a:gd name="connsiteY1" fmla="*/ 0 h 3713871"/>
              <a:gd name="connsiteX2" fmla="*/ 8046720 w 8046720"/>
              <a:gd name="connsiteY2" fmla="*/ 3559126 h 3713871"/>
              <a:gd name="connsiteX3" fmla="*/ 3995224 w 8046720"/>
              <a:gd name="connsiteY3" fmla="*/ 3713871 h 3713871"/>
              <a:gd name="connsiteX4" fmla="*/ 0 w 8046720"/>
              <a:gd name="connsiteY4" fmla="*/ 3559126 h 3713871"/>
              <a:gd name="connsiteX0" fmla="*/ 0 w 8046720"/>
              <a:gd name="connsiteY0" fmla="*/ 3559126 h 3713871"/>
              <a:gd name="connsiteX1" fmla="*/ 2982351 w 8046720"/>
              <a:gd name="connsiteY1" fmla="*/ 921435 h 3713871"/>
              <a:gd name="connsiteX2" fmla="*/ 4023360 w 8046720"/>
              <a:gd name="connsiteY2" fmla="*/ 0 h 3713871"/>
              <a:gd name="connsiteX3" fmla="*/ 8046720 w 8046720"/>
              <a:gd name="connsiteY3" fmla="*/ 3559126 h 3713871"/>
              <a:gd name="connsiteX4" fmla="*/ 3995224 w 8046720"/>
              <a:gd name="connsiteY4" fmla="*/ 3713871 h 3713871"/>
              <a:gd name="connsiteX5" fmla="*/ 0 w 8046720"/>
              <a:gd name="connsiteY5" fmla="*/ 3559126 h 3713871"/>
              <a:gd name="connsiteX0" fmla="*/ 28135 w 5064369"/>
              <a:gd name="connsiteY0" fmla="*/ 3615397 h 3713871"/>
              <a:gd name="connsiteX1" fmla="*/ 0 w 5064369"/>
              <a:gd name="connsiteY1" fmla="*/ 921435 h 3713871"/>
              <a:gd name="connsiteX2" fmla="*/ 1041009 w 5064369"/>
              <a:gd name="connsiteY2" fmla="*/ 0 h 3713871"/>
              <a:gd name="connsiteX3" fmla="*/ 5064369 w 5064369"/>
              <a:gd name="connsiteY3" fmla="*/ 3559126 h 3713871"/>
              <a:gd name="connsiteX4" fmla="*/ 1012873 w 5064369"/>
              <a:gd name="connsiteY4" fmla="*/ 3713871 h 3713871"/>
              <a:gd name="connsiteX5" fmla="*/ 28135 w 5064369"/>
              <a:gd name="connsiteY5" fmla="*/ 3615397 h 3713871"/>
              <a:gd name="connsiteX0" fmla="*/ 0 w 5036234"/>
              <a:gd name="connsiteY0" fmla="*/ 3615397 h 3713871"/>
              <a:gd name="connsiteX1" fmla="*/ 348382 w 5036234"/>
              <a:gd name="connsiteY1" fmla="*/ 598705 h 3713871"/>
              <a:gd name="connsiteX2" fmla="*/ 1012874 w 5036234"/>
              <a:gd name="connsiteY2" fmla="*/ 0 h 3713871"/>
              <a:gd name="connsiteX3" fmla="*/ 5036234 w 5036234"/>
              <a:gd name="connsiteY3" fmla="*/ 3559126 h 3713871"/>
              <a:gd name="connsiteX4" fmla="*/ 984738 w 5036234"/>
              <a:gd name="connsiteY4" fmla="*/ 3713871 h 3713871"/>
              <a:gd name="connsiteX5" fmla="*/ 0 w 5036234"/>
              <a:gd name="connsiteY5" fmla="*/ 3615397 h 3713871"/>
              <a:gd name="connsiteX0" fmla="*/ 0 w 4740399"/>
              <a:gd name="connsiteY0" fmla="*/ 3615397 h 3713871"/>
              <a:gd name="connsiteX1" fmla="*/ 52547 w 4740399"/>
              <a:gd name="connsiteY1" fmla="*/ 598705 h 3713871"/>
              <a:gd name="connsiteX2" fmla="*/ 717039 w 4740399"/>
              <a:gd name="connsiteY2" fmla="*/ 0 h 3713871"/>
              <a:gd name="connsiteX3" fmla="*/ 4740399 w 4740399"/>
              <a:gd name="connsiteY3" fmla="*/ 3559126 h 3713871"/>
              <a:gd name="connsiteX4" fmla="*/ 688903 w 4740399"/>
              <a:gd name="connsiteY4" fmla="*/ 3713871 h 3713871"/>
              <a:gd name="connsiteX5" fmla="*/ 0 w 4740399"/>
              <a:gd name="connsiteY5" fmla="*/ 3615397 h 3713871"/>
              <a:gd name="connsiteX0" fmla="*/ 0 w 4740399"/>
              <a:gd name="connsiteY0" fmla="*/ 3615397 h 3615397"/>
              <a:gd name="connsiteX1" fmla="*/ 52547 w 4740399"/>
              <a:gd name="connsiteY1" fmla="*/ 598705 h 3615397"/>
              <a:gd name="connsiteX2" fmla="*/ 717039 w 4740399"/>
              <a:gd name="connsiteY2" fmla="*/ 0 h 3615397"/>
              <a:gd name="connsiteX3" fmla="*/ 4740399 w 4740399"/>
              <a:gd name="connsiteY3" fmla="*/ 3559126 h 3615397"/>
              <a:gd name="connsiteX4" fmla="*/ 0 w 4740399"/>
              <a:gd name="connsiteY4" fmla="*/ 3615397 h 3615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0399" h="3615397">
                <a:moveTo>
                  <a:pt x="0" y="3615397"/>
                </a:moveTo>
                <a:lnTo>
                  <a:pt x="52547" y="598705"/>
                </a:lnTo>
                <a:lnTo>
                  <a:pt x="717039" y="0"/>
                </a:lnTo>
                <a:lnTo>
                  <a:pt x="4740399" y="3559126"/>
                </a:lnTo>
                <a:lnTo>
                  <a:pt x="0" y="3615397"/>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p>
            <a:pPr algn="just" rtl="1"/>
            <a:r>
              <a:rPr lang="fa-IR" dirty="0">
                <a:cs typeface="B Lotus" panose="00000400000000000000" pitchFamily="2" charset="-78"/>
              </a:rPr>
              <a:t>نوزادانی که با روش سزارین انتخابی به دنیا می‌آیند 50 درصد بیشتر به </a:t>
            </a:r>
            <a:r>
              <a:rPr lang="fa-IR" u="sng" dirty="0">
                <a:solidFill>
                  <a:schemeClr val="accent5">
                    <a:lumMod val="75000"/>
                  </a:schemeClr>
                </a:solidFill>
                <a:cs typeface="B Lotus" panose="00000400000000000000" pitchFamily="2" charset="-78"/>
              </a:rPr>
              <a:t>آسم</a:t>
            </a:r>
            <a:r>
              <a:rPr lang="fa-IR" dirty="0">
                <a:cs typeface="B Lotus" panose="00000400000000000000" pitchFamily="2" charset="-78"/>
              </a:rPr>
              <a:t>، 20 درصد بیشتر به </a:t>
            </a:r>
            <a:r>
              <a:rPr lang="fa-IR" u="sng" dirty="0">
                <a:solidFill>
                  <a:schemeClr val="accent5">
                    <a:lumMod val="75000"/>
                  </a:schemeClr>
                </a:solidFill>
                <a:cs typeface="B Lotus" panose="00000400000000000000" pitchFamily="2" charset="-78"/>
              </a:rPr>
              <a:t>دیابت</a:t>
            </a:r>
            <a:r>
              <a:rPr lang="fa-IR" dirty="0">
                <a:cs typeface="B Lotus" panose="00000400000000000000" pitchFamily="2" charset="-78"/>
              </a:rPr>
              <a:t> و 50 درصد بیشتر از سایر نوزادان به </a:t>
            </a:r>
            <a:r>
              <a:rPr lang="fa-IR" u="sng" dirty="0">
                <a:solidFill>
                  <a:schemeClr val="accent5">
                    <a:lumMod val="75000"/>
                  </a:schemeClr>
                </a:solidFill>
                <a:cs typeface="B Lotus" panose="00000400000000000000" pitchFamily="2" charset="-78"/>
              </a:rPr>
              <a:t>چاقی</a:t>
            </a:r>
            <a:r>
              <a:rPr lang="fa-IR" dirty="0">
                <a:cs typeface="B Lotus" panose="00000400000000000000" pitchFamily="2" charset="-78"/>
              </a:rPr>
              <a:t> مبتلا می‌شوند.</a:t>
            </a:r>
          </a:p>
          <a:p>
            <a:pPr algn="just" rtl="1"/>
            <a:r>
              <a:rPr lang="fa-IR" dirty="0">
                <a:cs typeface="B Lotus" panose="00000400000000000000" pitchFamily="2" charset="-78"/>
              </a:rPr>
              <a:t>تاکید می‌کنم که درد هم قسمتی از تولد است و هنگام درد هورمون‌هایی در بدن ترشح می‌شود که انتقال این هورمون‌ها به نوزاد بهره‌مندی وی از هوش بهتر را به دنبال دارد و این کودکان در آینده صبورتر و عاطفی‌تر هستند.</a:t>
            </a:r>
          </a:p>
          <a:p>
            <a:pPr algn="just" rtl="1"/>
            <a:r>
              <a:rPr lang="fa-IR" dirty="0">
                <a:cs typeface="B Lotus" panose="00000400000000000000" pitchFamily="2" charset="-78"/>
              </a:rPr>
              <a:t>رییس انجمن علمی مامایی کشور ادامه داد: مادران می‌توانند در </a:t>
            </a:r>
            <a:r>
              <a:rPr lang="fa-IR" dirty="0">
                <a:solidFill>
                  <a:schemeClr val="accent3">
                    <a:lumMod val="60000"/>
                    <a:lumOff val="40000"/>
                  </a:schemeClr>
                </a:solidFill>
                <a:cs typeface="B Lotus" panose="00000400000000000000" pitchFamily="2" charset="-78"/>
              </a:rPr>
              <a:t>کلاس‌های آمادگی دوران بارداری </a:t>
            </a:r>
            <a:r>
              <a:rPr lang="fa-IR" dirty="0">
                <a:cs typeface="B Lotus" panose="00000400000000000000" pitchFamily="2" charset="-78"/>
              </a:rPr>
              <a:t>شرکت کنند. این کلاس‌ها حدود هشت جلسه است و مادران تکنیک‌هایی را فرا می‌گیرند که می‌توانند زایمان کم درد و خوشایندی داشته باشند. </a:t>
            </a:r>
          </a:p>
          <a:p>
            <a:pPr marL="0" indent="0" rtl="1">
              <a:buNone/>
            </a:pPr>
            <a:endParaRPr lang="fa-IR" sz="1600" dirty="0">
              <a:effectLst>
                <a:outerShdw blurRad="38100" dist="38100" dir="2700000" algn="tl">
                  <a:srgbClr val="000000">
                    <a:alpha val="43137"/>
                  </a:srgbClr>
                </a:outerShdw>
              </a:effectLst>
              <a:cs typeface="B Lotus" panose="00000400000000000000" pitchFamily="2" charset="-78"/>
            </a:endParaRPr>
          </a:p>
          <a:p>
            <a:pPr marL="0" indent="0" algn="ctr" rtl="1">
              <a:buNone/>
            </a:pPr>
            <a:r>
              <a:rPr lang="fa-IR" sz="1600" dirty="0">
                <a:effectLst>
                  <a:outerShdw blurRad="38100" dist="38100" dir="2700000" algn="tl">
                    <a:srgbClr val="000000">
                      <a:alpha val="43137"/>
                    </a:srgbClr>
                  </a:outerShdw>
                </a:effectLst>
                <a:cs typeface="B Lotus" panose="00000400000000000000" pitchFamily="2" charset="-78"/>
              </a:rPr>
              <a:t>(دکتر ناهید خداکرمی، رییس انجمن علمی مامایی ایران در مصاحبه با ایسنا)</a:t>
            </a:r>
            <a:endParaRPr lang="en-US" dirty="0">
              <a:effectLst>
                <a:outerShdw blurRad="38100" dist="38100" dir="2700000" algn="tl">
                  <a:srgbClr val="000000">
                    <a:alpha val="43137"/>
                  </a:srgbClr>
                </a:outerShdw>
              </a:effectLst>
              <a:cs typeface="B Lotus" panose="00000400000000000000" pitchFamily="2" charset="-78"/>
            </a:endParaRPr>
          </a:p>
          <a:p>
            <a:pPr algn="just" rtl="1"/>
            <a:endParaRPr lang="en-US" dirty="0"/>
          </a:p>
        </p:txBody>
      </p:sp>
    </p:spTree>
    <p:extLst>
      <p:ext uri="{BB962C8B-B14F-4D97-AF65-F5344CB8AC3E}">
        <p14:creationId xmlns:p14="http://schemas.microsoft.com/office/powerpoint/2010/main" val="42728370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Badr" panose="00000400000000000000" pitchFamily="2" charset="-78"/>
              </a:rPr>
              <a:t>فاصله بین دو بارداری</a:t>
            </a:r>
            <a:endParaRPr lang="en-US" dirty="0">
              <a:cs typeface="B Badr"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15130156"/>
              </p:ext>
            </p:extLst>
          </p:nvPr>
        </p:nvGraphicFramePr>
        <p:xfrm>
          <a:off x="255494" y="1690688"/>
          <a:ext cx="3778624" cy="43331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195482" y="1690688"/>
            <a:ext cx="7158318" cy="4893647"/>
          </a:xfrm>
          <a:prstGeom prst="rect">
            <a:avLst/>
          </a:prstGeom>
          <a:noFill/>
        </p:spPr>
        <p:txBody>
          <a:bodyPr wrap="square" rtlCol="0">
            <a:spAutoFit/>
          </a:bodyPr>
          <a:lstStyle/>
          <a:p>
            <a:pPr algn="just" rtl="1"/>
            <a:r>
              <a:rPr lang="fa-IR" sz="2400" dirty="0">
                <a:cs typeface="B Lotus" panose="00000400000000000000" pitchFamily="2" charset="-78"/>
              </a:rPr>
              <a:t>فاصله مناسب بین دو بارداری </a:t>
            </a:r>
            <a:r>
              <a:rPr lang="fa-IR" sz="2400" dirty="0">
                <a:solidFill>
                  <a:srgbClr val="92D050"/>
                </a:solidFill>
                <a:cs typeface="B Lotus" panose="00000400000000000000" pitchFamily="2" charset="-78"/>
              </a:rPr>
              <a:t>حداقل 3 سال </a:t>
            </a:r>
            <a:r>
              <a:rPr lang="fa-IR" sz="2400">
                <a:cs typeface="B Lotus" panose="00000400000000000000" pitchFamily="2" charset="-78"/>
              </a:rPr>
              <a:t>است: (؟؟!)</a:t>
            </a:r>
            <a:endParaRPr lang="fa-IR" sz="2400" dirty="0">
              <a:cs typeface="B Lotus" panose="00000400000000000000" pitchFamily="2" charset="-78"/>
            </a:endParaRPr>
          </a:p>
          <a:p>
            <a:pPr marL="342900" indent="-342900" algn="just" rtl="1">
              <a:buFontTx/>
              <a:buChar char="-"/>
            </a:pPr>
            <a:r>
              <a:rPr lang="fa-IR" sz="2400" dirty="0">
                <a:cs typeface="B Lotus" panose="00000400000000000000" pitchFamily="2" charset="-78"/>
              </a:rPr>
              <a:t>تجدید قوای مادر</a:t>
            </a:r>
          </a:p>
          <a:p>
            <a:pPr marL="342900" indent="-342900" algn="just" rtl="1">
              <a:buFontTx/>
              <a:buChar char="-"/>
            </a:pPr>
            <a:r>
              <a:rPr lang="fa-IR" sz="2400" dirty="0">
                <a:cs typeface="B Lotus" panose="00000400000000000000" pitchFamily="2" charset="-78"/>
              </a:rPr>
              <a:t>جلوگیری از کم خونی، مشکلات شیردهی، از دست دادن ذخایر بدن مثل کلسیم و ریز مغذی‌ها</a:t>
            </a:r>
          </a:p>
          <a:p>
            <a:pPr marL="342900" indent="-342900" algn="just" rtl="1">
              <a:buFontTx/>
              <a:buChar char="-"/>
            </a:pPr>
            <a:r>
              <a:rPr lang="fa-IR" sz="2400" dirty="0">
                <a:cs typeface="B Lotus" panose="00000400000000000000" pitchFamily="2" charset="-78"/>
              </a:rPr>
              <a:t>تکمیل فرایند شیردهی فرزند اول</a:t>
            </a:r>
          </a:p>
          <a:p>
            <a:pPr algn="just" rtl="1"/>
            <a:endParaRPr lang="fa-IR" sz="2400" dirty="0">
              <a:cs typeface="B Lotus" panose="00000400000000000000" pitchFamily="2" charset="-78"/>
            </a:endParaRPr>
          </a:p>
          <a:p>
            <a:pPr algn="just" rtl="1"/>
            <a:r>
              <a:rPr lang="fa-IR" sz="2400" dirty="0">
                <a:cs typeface="B Lotus" panose="00000400000000000000" pitchFamily="2" charset="-78"/>
              </a:rPr>
              <a:t>از سوی دیگر بین دو بارداری نباید </a:t>
            </a:r>
            <a:r>
              <a:rPr lang="fa-IR" sz="2400" dirty="0">
                <a:solidFill>
                  <a:srgbClr val="FF0000"/>
                </a:solidFill>
                <a:cs typeface="B Lotus" panose="00000400000000000000" pitchFamily="2" charset="-78"/>
              </a:rPr>
              <a:t>بیش از 5 سال </a:t>
            </a:r>
            <a:r>
              <a:rPr lang="fa-IR" sz="2400" dirty="0">
                <a:cs typeface="B Lotus" panose="00000400000000000000" pitchFamily="2" charset="-78"/>
              </a:rPr>
              <a:t>فاصله باشد:</a:t>
            </a:r>
          </a:p>
          <a:p>
            <a:pPr marL="342900" indent="-342900" algn="just" rtl="1">
              <a:buFontTx/>
              <a:buChar char="-"/>
            </a:pPr>
            <a:r>
              <a:rPr lang="fa-IR" sz="2400" dirty="0">
                <a:cs typeface="B Lotus" panose="00000400000000000000" pitchFamily="2" charset="-78"/>
              </a:rPr>
              <a:t>افزایش عوارض دوران بارداری</a:t>
            </a:r>
          </a:p>
          <a:p>
            <a:pPr marL="342900" indent="-342900" algn="just" rtl="1">
              <a:buFontTx/>
              <a:buChar char="-"/>
            </a:pPr>
            <a:r>
              <a:rPr lang="fa-IR" sz="2400" dirty="0">
                <a:cs typeface="B Lotus" panose="00000400000000000000" pitchFamily="2" charset="-78"/>
              </a:rPr>
              <a:t>افزایش عوارض زایمان</a:t>
            </a:r>
          </a:p>
          <a:p>
            <a:pPr marL="342900" indent="-342900" algn="just" rtl="1">
              <a:buFontTx/>
              <a:buChar char="-"/>
            </a:pPr>
            <a:r>
              <a:rPr lang="fa-IR" sz="2400" dirty="0">
                <a:cs typeface="B Lotus" panose="00000400000000000000" pitchFamily="2" charset="-78"/>
              </a:rPr>
              <a:t>افزایش احتمال مسمومیت بارداری: افزایش فشارخون بارداری، دفع پروتئین از طریق ادرار و ورم بیش از حد دست ها و پاها که معمولا احتمال بروز آن در خانم هایی که فاصله بین دو بارداری آنها بیش از 5 سال است، بیشتر است.</a:t>
            </a:r>
            <a:endParaRPr lang="en-US" sz="2400" dirty="0">
              <a:cs typeface="B Lotus" panose="00000400000000000000" pitchFamily="2" charset="-78"/>
            </a:endParaRPr>
          </a:p>
        </p:txBody>
      </p:sp>
    </p:spTree>
    <p:extLst>
      <p:ext uri="{BB962C8B-B14F-4D97-AF65-F5344CB8AC3E}">
        <p14:creationId xmlns:p14="http://schemas.microsoft.com/office/powerpoint/2010/main" val="26779851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2750" y="4537382"/>
            <a:ext cx="9144000" cy="884230"/>
          </a:xfrm>
        </p:spPr>
        <p:txBody>
          <a:bodyPr>
            <a:normAutofit/>
          </a:bodyPr>
          <a:lstStyle/>
          <a:p>
            <a:pPr algn="ctr"/>
            <a:r>
              <a:rPr lang="fa-IR" sz="4400" dirty="0">
                <a:cs typeface="B Titr" panose="00000700000000000000" pitchFamily="2" charset="-78"/>
              </a:rPr>
              <a:t>ابعاد بهداشتی و پزشکی تغییرات جمعیتی</a:t>
            </a:r>
            <a:endParaRPr lang="en-US" sz="4400" dirty="0">
              <a:cs typeface="B Titr" panose="000007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6611" y="156044"/>
            <a:ext cx="8121315" cy="4259179"/>
          </a:xfrm>
          <a:prstGeom prst="rect">
            <a:avLst/>
          </a:prstGeom>
          <a:ln>
            <a:noFill/>
          </a:ln>
          <a:effectLst>
            <a:softEdge rad="112500"/>
          </a:effectLst>
        </p:spPr>
      </p:pic>
      <p:sp>
        <p:nvSpPr>
          <p:cNvPr id="6" name="TextBox 5"/>
          <p:cNvSpPr txBox="1"/>
          <p:nvPr/>
        </p:nvSpPr>
        <p:spPr>
          <a:xfrm>
            <a:off x="3071552" y="5278849"/>
            <a:ext cx="5256584" cy="1538883"/>
          </a:xfrm>
          <a:prstGeom prst="rect">
            <a:avLst/>
          </a:prstGeom>
          <a:noFill/>
        </p:spPr>
        <p:txBody>
          <a:bodyPr wrap="square" rtlCol="1">
            <a:spAutoFit/>
            <a:scene3d>
              <a:camera prst="orthographicFront"/>
              <a:lightRig rig="glow" dir="tl">
                <a:rot lat="0" lon="0" rev="5400000"/>
              </a:lightRig>
            </a:scene3d>
            <a:sp3d contourW="12700">
              <a:bevelT w="25400" h="25400"/>
              <a:contourClr>
                <a:schemeClr val="accent6">
                  <a:shade val="73000"/>
                </a:schemeClr>
              </a:contourClr>
            </a:sp3d>
          </a:bodyPr>
          <a:lstStyle/>
          <a:p>
            <a:pPr algn="ctr" rtl="1">
              <a:lnSpc>
                <a:spcPct val="150000"/>
              </a:lnSpc>
            </a:pP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Titr" pitchFamily="2" charset="-78"/>
              </a:rPr>
              <a:t>موسسه آموزشی وپژوهشی  امام خمینی (ره) </a:t>
            </a:r>
          </a:p>
          <a:p>
            <a:pPr algn="ctr" rtl="1">
              <a:lnSpc>
                <a:spcPct val="150000"/>
              </a:lnSpc>
            </a:pP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Titr" pitchFamily="2" charset="-78"/>
              </a:rPr>
              <a:t>کارگروه تخصصی جمعیت </a:t>
            </a:r>
          </a:p>
          <a:p>
            <a:pPr algn="ctr" rtl="1">
              <a:lnSpc>
                <a:spcPct val="150000"/>
              </a:lnSpc>
            </a:pPr>
            <a:r>
              <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Titr" pitchFamily="2" charset="-78"/>
              </a:rPr>
              <a:t>دکتر سیداسماعیل علوی </a:t>
            </a:r>
          </a:p>
          <a:p>
            <a:pPr algn="ctr" rtl="1">
              <a:lnSpc>
                <a:spcPct val="150000"/>
              </a:lnSpc>
            </a:pPr>
            <a:r>
              <a:rPr lang="en-US"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Titr" pitchFamily="2" charset="-78"/>
              </a:rPr>
              <a:t>https://eitaa.com/SeAlavi</a:t>
            </a:r>
            <a:endParaRPr lang="fa-IR" sz="1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Titr" pitchFamily="2" charset="-78"/>
            </a:endParaRPr>
          </a:p>
        </p:txBody>
      </p:sp>
      <p:pic>
        <p:nvPicPr>
          <p:cNvPr id="7" name="Picture 6"/>
          <p:cNvPicPr>
            <a:picLocks noChangeAspect="1"/>
          </p:cNvPicPr>
          <p:nvPr/>
        </p:nvPicPr>
        <p:blipFill>
          <a:blip r:embed="rId3" cstate="print">
            <a:clrChange>
              <a:clrFrom>
                <a:srgbClr val="FFFEFD"/>
              </a:clrFrom>
              <a:clrTo>
                <a:srgbClr val="FFFEFD">
                  <a:alpha val="0"/>
                </a:srgbClr>
              </a:clrTo>
            </a:clrChange>
            <a:lum bright="70000" contrast="-70000"/>
            <a:extLst>
              <a:ext uri="{28A0092B-C50C-407E-A947-70E740481C1C}">
                <a14:useLocalDpi xmlns:a14="http://schemas.microsoft.com/office/drawing/2010/main" val="0"/>
              </a:ext>
            </a:extLst>
          </a:blip>
          <a:stretch>
            <a:fillRect/>
          </a:stretch>
        </p:blipFill>
        <p:spPr>
          <a:xfrm>
            <a:off x="348969" y="333464"/>
            <a:ext cx="1160343" cy="1563574"/>
          </a:xfrm>
          <a:prstGeom prst="rect">
            <a:avLst/>
          </a:prstGeom>
        </p:spPr>
      </p:pic>
    </p:spTree>
    <p:extLst>
      <p:ext uri="{BB962C8B-B14F-4D97-AF65-F5344CB8AC3E}">
        <p14:creationId xmlns:p14="http://schemas.microsoft.com/office/powerpoint/2010/main" val="11994129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Badr" panose="00000400000000000000" pitchFamily="2" charset="-78"/>
              </a:rPr>
              <a:t>سقط جنین</a:t>
            </a:r>
            <a:endParaRPr lang="en-US" dirty="0">
              <a:cs typeface="B Badr" panose="000004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51000355"/>
              </p:ext>
            </p:extLst>
          </p:nvPr>
        </p:nvGraphicFramePr>
        <p:xfrm>
          <a:off x="1120775" y="1825625"/>
          <a:ext cx="10233025" cy="4764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116106" y="4572000"/>
            <a:ext cx="10139082" cy="1815882"/>
          </a:xfrm>
          <a:prstGeom prst="rect">
            <a:avLst/>
          </a:prstGeom>
          <a:noFill/>
        </p:spPr>
        <p:txBody>
          <a:bodyPr wrap="square" rtlCol="0">
            <a:spAutoFit/>
          </a:bodyPr>
          <a:lstStyle/>
          <a:p>
            <a:pPr algn="just" rtl="1"/>
            <a:r>
              <a:rPr lang="fa-IR" sz="2800" dirty="0">
                <a:cs typeface="B Lotus" panose="00000400000000000000" pitchFamily="2" charset="-78"/>
              </a:rPr>
              <a:t>سقط جنین، به معنای پایان یافتن بارداری در هر مرحله‌ای است که زندگی نوزاد در جریان است، اگرچه غالباً به لحاظ فنی و تخصصی، خاتمه یافتن بارداری به واسطه جراحی یا خارج کردن جنین یا رویان از رحم (پیش از آنکه قادر به ادامه حیات باشد) را سقط جنین می‌گویند. </a:t>
            </a:r>
            <a:endParaRPr lang="en-US" sz="2800" dirty="0">
              <a:cs typeface="B Lotus" panose="00000400000000000000" pitchFamily="2" charset="-78"/>
            </a:endParaRPr>
          </a:p>
        </p:txBody>
      </p:sp>
      <p:cxnSp>
        <p:nvCxnSpPr>
          <p:cNvPr id="8" name="Straight Connector 7"/>
          <p:cNvCxnSpPr/>
          <p:nvPr/>
        </p:nvCxnSpPr>
        <p:spPr>
          <a:xfrm flipH="1">
            <a:off x="4141694" y="2353235"/>
            <a:ext cx="173467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4155141" y="2380129"/>
            <a:ext cx="1707777" cy="806824"/>
          </a:xfrm>
          <a:prstGeom prst="line">
            <a:avLst/>
          </a:prstGeom>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2554941" y="1921108"/>
            <a:ext cx="1586753" cy="80682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sz="2800" dirty="0">
                <a:cs typeface="B Lotus" panose="00000400000000000000" pitchFamily="2" charset="-78"/>
              </a:rPr>
              <a:t>درمانی</a:t>
            </a:r>
            <a:endParaRPr lang="en-US" sz="2800" dirty="0">
              <a:cs typeface="B Lotus" panose="00000400000000000000" pitchFamily="2" charset="-78"/>
            </a:endParaRPr>
          </a:p>
        </p:txBody>
      </p:sp>
      <p:sp>
        <p:nvSpPr>
          <p:cNvPr id="12" name="Rounded Rectangle 11"/>
          <p:cNvSpPr/>
          <p:nvPr/>
        </p:nvSpPr>
        <p:spPr>
          <a:xfrm>
            <a:off x="2554940" y="2843142"/>
            <a:ext cx="1586753" cy="80682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sz="2800" dirty="0">
                <a:cs typeface="B Lotus" panose="00000400000000000000" pitchFamily="2" charset="-78"/>
              </a:rPr>
              <a:t>انتخابی!</a:t>
            </a:r>
            <a:endParaRPr lang="en-US" sz="2800" dirty="0">
              <a:cs typeface="B Lotus" panose="00000400000000000000" pitchFamily="2" charset="-78"/>
            </a:endParaRPr>
          </a:p>
        </p:txBody>
      </p:sp>
    </p:spTree>
    <p:extLst>
      <p:ext uri="{BB962C8B-B14F-4D97-AF65-F5344CB8AC3E}">
        <p14:creationId xmlns:p14="http://schemas.microsoft.com/office/powerpoint/2010/main" val="21992214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Badr" panose="00000400000000000000" pitchFamily="2" charset="-78"/>
              </a:rPr>
              <a:t>عوامل احتمالی سقط جنین</a:t>
            </a:r>
            <a:endParaRPr lang="en-US" dirty="0">
              <a:cs typeface="B Badr" panose="00000400000000000000" pitchFamily="2" charset="-78"/>
            </a:endParaRPr>
          </a:p>
        </p:txBody>
      </p:sp>
      <p:sp>
        <p:nvSpPr>
          <p:cNvPr id="3" name="Content Placeholder 2"/>
          <p:cNvSpPr>
            <a:spLocks noGrp="1"/>
          </p:cNvSpPr>
          <p:nvPr>
            <p:ph idx="1"/>
          </p:nvPr>
        </p:nvSpPr>
        <p:spPr>
          <a:xfrm>
            <a:off x="1120000" y="1825625"/>
            <a:ext cx="10233800" cy="4763434"/>
          </a:xfrm>
        </p:spPr>
        <p:txBody>
          <a:bodyPr>
            <a:normAutofit/>
          </a:bodyPr>
          <a:lstStyle/>
          <a:p>
            <a:pPr marL="0" indent="0" algn="just" rtl="1">
              <a:buNone/>
            </a:pPr>
            <a:r>
              <a:rPr lang="fa-IR" dirty="0">
                <a:cs typeface="B Lotus" panose="00000400000000000000" pitchFamily="2" charset="-78"/>
              </a:rPr>
              <a:t>1. با افزایش سن احتمال سقط جنین بالاتر می رود.</a:t>
            </a:r>
          </a:p>
          <a:p>
            <a:pPr marL="349250" indent="-349250" algn="just" rtl="1">
              <a:buNone/>
            </a:pPr>
            <a:r>
              <a:rPr lang="fa-IR" dirty="0">
                <a:cs typeface="B Lotus" panose="00000400000000000000" pitchFamily="2" charset="-78"/>
              </a:rPr>
              <a:t>2. سابقه‌ی سقط جنین: زنانی که دو یا چند سقط جنین متوالی داشته اند بیشتر از زنان دیگر در معرض مجدد سقط جنین هستند.</a:t>
            </a:r>
          </a:p>
          <a:p>
            <a:pPr marL="349250" indent="-349250" algn="just" rtl="1">
              <a:buNone/>
            </a:pPr>
            <a:r>
              <a:rPr lang="fa-IR" dirty="0">
                <a:cs typeface="B Lotus" panose="00000400000000000000" pitchFamily="2" charset="-78"/>
              </a:rPr>
              <a:t>3. اختلالات یا بیمارهای مزمن خاص: دیابتی که درست کنترل نشده، اختلالات وراثتی در انعقاد خون، نقصهای خودایمنی مشخص و اختلالات هورمونی خاص (مثل سندروم تخمدانی پلی کسیتیک).</a:t>
            </a:r>
          </a:p>
          <a:p>
            <a:pPr marL="349250" indent="-349250" algn="just" rtl="1">
              <a:buNone/>
            </a:pPr>
            <a:r>
              <a:rPr lang="fa-IR" dirty="0">
                <a:cs typeface="B Lotus" panose="00000400000000000000" pitchFamily="2" charset="-78"/>
              </a:rPr>
              <a:t>4. مشکلات رحمی</a:t>
            </a:r>
          </a:p>
          <a:p>
            <a:pPr marL="349250" indent="-349250" algn="just" rtl="1">
              <a:buNone/>
            </a:pPr>
            <a:r>
              <a:rPr lang="fa-IR" dirty="0">
                <a:cs typeface="B Lotus" panose="00000400000000000000" pitchFamily="2" charset="-78"/>
              </a:rPr>
              <a:t>5. سابقه نقص تولد یا مشکلات ژنتیکی</a:t>
            </a:r>
          </a:p>
          <a:p>
            <a:pPr marL="349250" indent="-349250" algn="just" rtl="1">
              <a:buNone/>
            </a:pPr>
            <a:r>
              <a:rPr lang="fa-IR" dirty="0">
                <a:cs typeface="B Lotus" panose="00000400000000000000" pitchFamily="2" charset="-78"/>
              </a:rPr>
              <a:t>6. عفونت های خاص: لیستری، گوشک، سرخجه، سرخک، سیتومگالو ویروس، سوزاک، اچ آی وی، و ...</a:t>
            </a:r>
          </a:p>
          <a:p>
            <a:pPr marL="349250" indent="-349250" algn="just" rtl="1">
              <a:buNone/>
            </a:pPr>
            <a:endParaRPr lang="fa-IR" dirty="0">
              <a:cs typeface="B Lotus" panose="00000400000000000000" pitchFamily="2" charset="-78"/>
            </a:endParaRPr>
          </a:p>
        </p:txBody>
      </p:sp>
    </p:spTree>
    <p:extLst>
      <p:ext uri="{BB962C8B-B14F-4D97-AF65-F5344CB8AC3E}">
        <p14:creationId xmlns:p14="http://schemas.microsoft.com/office/powerpoint/2010/main" val="20612721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Badr" panose="00000400000000000000" pitchFamily="2" charset="-78"/>
              </a:rPr>
              <a:t>عوامل احتمالی سقط جنین</a:t>
            </a:r>
            <a:endParaRPr lang="en-US" dirty="0">
              <a:cs typeface="B Badr" panose="00000400000000000000" pitchFamily="2" charset="-78"/>
            </a:endParaRPr>
          </a:p>
        </p:txBody>
      </p:sp>
      <p:sp>
        <p:nvSpPr>
          <p:cNvPr id="3" name="Content Placeholder 2"/>
          <p:cNvSpPr>
            <a:spLocks noGrp="1"/>
          </p:cNvSpPr>
          <p:nvPr>
            <p:ph idx="1"/>
          </p:nvPr>
        </p:nvSpPr>
        <p:spPr>
          <a:xfrm>
            <a:off x="1120000" y="1825624"/>
            <a:ext cx="10233800" cy="5032375"/>
          </a:xfrm>
        </p:spPr>
        <p:txBody>
          <a:bodyPr>
            <a:normAutofit fontScale="92500" lnSpcReduction="20000"/>
          </a:bodyPr>
          <a:lstStyle/>
          <a:p>
            <a:pPr marL="0" indent="0" algn="just" rtl="1">
              <a:buNone/>
            </a:pPr>
            <a:r>
              <a:rPr lang="fa-IR" dirty="0">
                <a:cs typeface="B Lotus" panose="00000400000000000000" pitchFamily="2" charset="-78"/>
              </a:rPr>
              <a:t>7. مصرف دخانیات، مواد مخدر و نوشیدنی های الکلی</a:t>
            </a:r>
          </a:p>
          <a:p>
            <a:pPr marL="0" indent="0" algn="just" rtl="1">
              <a:buNone/>
            </a:pPr>
            <a:r>
              <a:rPr lang="fa-IR" dirty="0">
                <a:cs typeface="B Lotus" panose="00000400000000000000" pitchFamily="2" charset="-78"/>
              </a:rPr>
              <a:t>8. برخی داروها: داروهایی که در زمان بارداری منع مصرف دارند از جمله داروهای ضد التهاب غیراستروئیدی مثل ایبوپروفن و آسپیرین.</a:t>
            </a:r>
          </a:p>
          <a:p>
            <a:pPr marL="0" indent="0" algn="just" rtl="1">
              <a:buNone/>
            </a:pPr>
            <a:r>
              <a:rPr lang="fa-IR" dirty="0">
                <a:cs typeface="B Lotus" panose="00000400000000000000" pitchFamily="2" charset="-78"/>
              </a:rPr>
              <a:t>9. قرار گرفتن در معرض سموم محیطی</a:t>
            </a:r>
          </a:p>
          <a:p>
            <a:pPr marL="0" indent="0" algn="just" rtl="1">
              <a:buNone/>
            </a:pPr>
            <a:endParaRPr lang="fa-IR" dirty="0">
              <a:cs typeface="B Lotus" panose="00000400000000000000" pitchFamily="2" charset="-78"/>
            </a:endParaRPr>
          </a:p>
          <a:p>
            <a:pPr marL="0" indent="0" algn="just" rtl="1">
              <a:buNone/>
            </a:pPr>
            <a:r>
              <a:rPr lang="fa-IR" sz="3000" b="1" dirty="0">
                <a:cs typeface="B Badr" panose="00000400000000000000" pitchFamily="2" charset="-78"/>
              </a:rPr>
              <a:t>علایم سقط جنین:</a:t>
            </a:r>
          </a:p>
          <a:p>
            <a:pPr algn="just" rtl="1">
              <a:buFontTx/>
              <a:buChar char="-"/>
            </a:pPr>
            <a:r>
              <a:rPr lang="fa-IR" dirty="0">
                <a:cs typeface="B Lotus" panose="00000400000000000000" pitchFamily="2" charset="-78"/>
              </a:rPr>
              <a:t>لکه بینی</a:t>
            </a:r>
          </a:p>
          <a:p>
            <a:pPr algn="just" rtl="1">
              <a:buFontTx/>
              <a:buChar char="-"/>
            </a:pPr>
            <a:r>
              <a:rPr lang="fa-IR" dirty="0">
                <a:cs typeface="B Lotus" panose="00000400000000000000" pitchFamily="2" charset="-78"/>
              </a:rPr>
              <a:t>درد شکمی که معمولا بعد از اولین خونریزی شروع می‌شود.</a:t>
            </a:r>
          </a:p>
          <a:p>
            <a:pPr algn="just" rtl="1">
              <a:buFontTx/>
              <a:buChar char="-"/>
            </a:pPr>
            <a:r>
              <a:rPr lang="fa-IR" dirty="0">
                <a:cs typeface="B Lotus" panose="00000400000000000000" pitchFamily="2" charset="-78"/>
              </a:rPr>
              <a:t>احساس انقباضات شکمی مداوم خفیف یا شدید</a:t>
            </a:r>
          </a:p>
          <a:p>
            <a:pPr algn="just" rtl="1">
              <a:buFontTx/>
              <a:buChar char="-"/>
            </a:pPr>
            <a:r>
              <a:rPr lang="fa-IR" dirty="0">
                <a:cs typeface="B Lotus" panose="00000400000000000000" pitchFamily="2" charset="-78"/>
              </a:rPr>
              <a:t>احساسی شبیه درد پشت خفیف یا فشار در لگن خاصره.</a:t>
            </a:r>
          </a:p>
          <a:p>
            <a:pPr marL="0" indent="0" algn="just" rtl="1">
              <a:buNone/>
            </a:pPr>
            <a:r>
              <a:rPr lang="fa-IR" dirty="0">
                <a:cs typeface="B Lotus" panose="00000400000000000000" pitchFamily="2" charset="-78"/>
              </a:rPr>
              <a:t>نکته: اگر درد و خونریزی توام باشند، احتمال دوام بارداری کمتر می‌شود و باید فورا به پزشک متخصص یا ماما مراجعه کرد.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46696">
            <a:off x="983022" y="3072510"/>
            <a:ext cx="2488021" cy="19406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02656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Badr" panose="00000400000000000000" pitchFamily="2" charset="-78"/>
              </a:rPr>
              <a:t>سقط جنین</a:t>
            </a:r>
            <a:endParaRPr lang="en-US" dirty="0">
              <a:cs typeface="B Badr" panose="00000400000000000000" pitchFamily="2" charset="-78"/>
            </a:endParaRPr>
          </a:p>
        </p:txBody>
      </p:sp>
      <p:sp>
        <p:nvSpPr>
          <p:cNvPr id="3" name="Content Placeholder 2"/>
          <p:cNvSpPr>
            <a:spLocks noGrp="1"/>
          </p:cNvSpPr>
          <p:nvPr>
            <p:ph idx="1"/>
          </p:nvPr>
        </p:nvSpPr>
        <p:spPr>
          <a:xfrm>
            <a:off x="1120000" y="1825625"/>
            <a:ext cx="10233800" cy="4723094"/>
          </a:xfrm>
        </p:spPr>
        <p:txBody>
          <a:bodyPr>
            <a:normAutofit/>
          </a:bodyPr>
          <a:lstStyle/>
          <a:p>
            <a:pPr marL="0" indent="0" algn="just" rtl="1">
              <a:buNone/>
            </a:pPr>
            <a:r>
              <a:rPr lang="fa-IR" b="1" dirty="0">
                <a:ln w="22225">
                  <a:solidFill>
                    <a:schemeClr val="accent2"/>
                  </a:solidFill>
                  <a:prstDash val="solid"/>
                </a:ln>
                <a:solidFill>
                  <a:schemeClr val="accent2">
                    <a:lumMod val="40000"/>
                    <a:lumOff val="60000"/>
                  </a:schemeClr>
                </a:solidFill>
                <a:cs typeface="B Lotus" panose="00000400000000000000" pitchFamily="2" charset="-78"/>
              </a:rPr>
              <a:t>سوال: آیا یک بار سقط کردن به معنی آن است که باز هم سقط جنین می‌کنید؟</a:t>
            </a:r>
          </a:p>
          <a:p>
            <a:pPr marL="0" indent="0" algn="just" rtl="1">
              <a:buNone/>
            </a:pPr>
            <a:r>
              <a:rPr lang="fa-IR" dirty="0">
                <a:cs typeface="B Lotus" panose="00000400000000000000" pitchFamily="2" charset="-78"/>
              </a:rPr>
              <a:t>نه. اگرچه حق دارید که نگران احتمال سقط جنین بعدی باشید، اما متخصصان باروری یک مورد از دست دادن بارداری زودهنگام را نشانه‌ی وجود مشکلی در شما یا همسرتان تلقی نمی‌کنند.</a:t>
            </a:r>
          </a:p>
          <a:p>
            <a:pPr marL="0" indent="0" algn="just" rtl="1">
              <a:buNone/>
            </a:pPr>
            <a:r>
              <a:rPr lang="fa-IR" dirty="0">
                <a:cs typeface="B Lotus" panose="00000400000000000000" pitchFamily="2" charset="-78"/>
              </a:rPr>
              <a:t>بعضی مراقب‌ها بعد از دو سقط جنین متوالی، دستور آزمایشات ژنتیکی و خونی مخصوص می‌دهند تا بفهمند دلیل مشکل چیست، مخصوصا اگر بالای 35 سال داشته یا شرایط خاص پزشکی باشید.</a:t>
            </a:r>
          </a:p>
          <a:p>
            <a:pPr marL="0" indent="0" algn="just" rtl="1">
              <a:buNone/>
            </a:pPr>
            <a:r>
              <a:rPr lang="fa-IR" dirty="0">
                <a:cs typeface="B Lotus" panose="00000400000000000000" pitchFamily="2" charset="-78"/>
              </a:rPr>
              <a:t>در شرایط بخصوص مثل وقتی که در سه ماهه‌ی دوم سقط جنین کنید یا زایمان زودرس در اوایل سه ماهه سوم داشته باشید، احتمالا بعد از یک سقط شما را به متخصص زایمان پرخطر ارجاع می‌دهند تا شرایط حاملگی شما را به دقت بررسی کند.</a:t>
            </a:r>
          </a:p>
        </p:txBody>
      </p:sp>
    </p:spTree>
    <p:extLst>
      <p:ext uri="{BB962C8B-B14F-4D97-AF65-F5344CB8AC3E}">
        <p14:creationId xmlns:p14="http://schemas.microsoft.com/office/powerpoint/2010/main" val="5690576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Badr" panose="00000400000000000000" pitchFamily="2" charset="-78"/>
              </a:rPr>
              <a:t>زایمان و لذت جنسی</a:t>
            </a:r>
            <a:endParaRPr lang="en-US" dirty="0">
              <a:cs typeface="B Badr" panose="00000400000000000000" pitchFamily="2" charset="-78"/>
            </a:endParaRPr>
          </a:p>
        </p:txBody>
      </p:sp>
      <p:sp>
        <p:nvSpPr>
          <p:cNvPr id="3" name="Content Placeholder 2"/>
          <p:cNvSpPr>
            <a:spLocks noGrp="1"/>
          </p:cNvSpPr>
          <p:nvPr>
            <p:ph idx="1"/>
          </p:nvPr>
        </p:nvSpPr>
        <p:spPr>
          <a:xfrm>
            <a:off x="1120000" y="1825625"/>
            <a:ext cx="10233800" cy="4763434"/>
          </a:xfrm>
        </p:spPr>
        <p:txBody>
          <a:bodyPr>
            <a:normAutofit fontScale="92500" lnSpcReduction="20000"/>
          </a:bodyPr>
          <a:lstStyle/>
          <a:p>
            <a:pPr algn="just" rtl="1"/>
            <a:r>
              <a:rPr lang="fa-IR" dirty="0">
                <a:cs typeface="B Lotus" panose="00000400000000000000" pitchFamily="2" charset="-78"/>
              </a:rPr>
              <a:t>پس از زایمان در هر دو شیوه زایمان طبیعی و سزارین بهتر است آمیزش جنسی تا 3-4 هفته به تاخیر بیفتد.</a:t>
            </a:r>
          </a:p>
          <a:p>
            <a:pPr algn="just" rtl="1"/>
            <a:r>
              <a:rPr lang="fa-IR" dirty="0">
                <a:cs typeface="B Lotus" panose="00000400000000000000" pitchFamily="2" charset="-78"/>
              </a:rPr>
              <a:t>آمیزش جنسی تا قطع کامل خونریزی واژینال، برای پیشگیری از نفوذ باکتریها به محل قرار گیری جفت، به تعویق انداخته شود.</a:t>
            </a:r>
          </a:p>
          <a:p>
            <a:pPr algn="just" rtl="1"/>
            <a:r>
              <a:rPr lang="fa-IR" dirty="0">
                <a:cs typeface="B Lotus" panose="00000400000000000000" pitchFamily="2" charset="-78"/>
              </a:rPr>
              <a:t>زوجها می توانند تا مدتی ازسایر فعالیتهای صمیمانه به جای آمیزش جنسی سود ببرند.</a:t>
            </a:r>
          </a:p>
          <a:p>
            <a:pPr algn="just" rtl="1"/>
            <a:r>
              <a:rPr lang="fa-IR" dirty="0">
                <a:cs typeface="B Lotus" panose="00000400000000000000" pitchFamily="2" charset="-78"/>
              </a:rPr>
              <a:t>برای افزایش لغزندگی واژن، طولانی تر شدن فعالیت جنسی پیش از آمیزش توصیه می شود.</a:t>
            </a:r>
          </a:p>
          <a:p>
            <a:pPr algn="just" rtl="1"/>
            <a:r>
              <a:rPr lang="fa-IR" dirty="0">
                <a:cs typeface="B Lotus" panose="00000400000000000000" pitchFamily="2" charset="-78"/>
              </a:rPr>
              <a:t>وضعیت جسمی و فعالیت جنسی فرد پس از مدتی به وضعیت طبیعی باز خواهد گشت.</a:t>
            </a:r>
          </a:p>
          <a:p>
            <a:pPr algn="just" rtl="1"/>
            <a:r>
              <a:rPr lang="fa-IR" dirty="0">
                <a:cs typeface="B Lotus" panose="00000400000000000000" pitchFamily="2" charset="-78"/>
              </a:rPr>
              <a:t>اگر علایم افسردگی مشاهده شد، دوستان و خانواده فرد باید به وی کمک کنند.</a:t>
            </a:r>
          </a:p>
          <a:p>
            <a:pPr algn="just" rtl="1"/>
            <a:r>
              <a:rPr lang="fa-IR" dirty="0">
                <a:cs typeface="B Lotus" panose="00000400000000000000" pitchFamily="2" charset="-78"/>
              </a:rPr>
              <a:t>بعد از زایمان، تمام تغییرات طی 6 هفته به حالت عادی بر می‌گردد. پس تغییرات چندانی برای اندام‌ها برای طولانی مدت اتفاق نمی‌افتد.</a:t>
            </a:r>
          </a:p>
          <a:p>
            <a:pPr algn="just" rtl="1"/>
            <a:r>
              <a:rPr lang="fa-IR" dirty="0">
                <a:cs typeface="B Lotus" panose="00000400000000000000" pitchFamily="2" charset="-78"/>
              </a:rPr>
              <a:t>برخلاف تصور عوام که فکر می‌کنند سزارین برای رابطه زناشویی‌شان بهتر است، باید اشاره شود كه پس از یك زایمان طبیعی و سالم، رابطه زناشویی در مقایسه با سزارین مطلوب‌تر است.</a:t>
            </a:r>
            <a:endParaRPr lang="en-US" dirty="0">
              <a:cs typeface="B Lotus" panose="00000400000000000000" pitchFamily="2" charset="-78"/>
            </a:endParaRPr>
          </a:p>
        </p:txBody>
      </p:sp>
    </p:spTree>
    <p:extLst>
      <p:ext uri="{BB962C8B-B14F-4D97-AF65-F5344CB8AC3E}">
        <p14:creationId xmlns:p14="http://schemas.microsoft.com/office/powerpoint/2010/main" val="31228688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12093"/>
          <a:stretch/>
        </p:blipFill>
        <p:spPr>
          <a:xfrm>
            <a:off x="2047161" y="847866"/>
            <a:ext cx="7697339" cy="42291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a:xfrm>
            <a:off x="838199" y="5377212"/>
            <a:ext cx="10666864" cy="1078173"/>
          </a:xfrm>
        </p:spPr>
        <p:txBody>
          <a:bodyPr/>
          <a:lstStyle/>
          <a:p>
            <a:pPr algn="ctr" rtl="1"/>
            <a:r>
              <a:rPr lang="fa-IR" dirty="0">
                <a:cs typeface="B Badr" panose="00000400000000000000" pitchFamily="2" charset="-78"/>
              </a:rPr>
              <a:t>با تشکر از حسن توجه شما بزرگواران</a:t>
            </a:r>
            <a:endParaRPr lang="en-US" dirty="0">
              <a:cs typeface="B Badr" panose="00000400000000000000" pitchFamily="2" charset="-78"/>
            </a:endParaRPr>
          </a:p>
        </p:txBody>
      </p:sp>
    </p:spTree>
    <p:extLst>
      <p:ext uri="{BB962C8B-B14F-4D97-AF65-F5344CB8AC3E}">
        <p14:creationId xmlns:p14="http://schemas.microsoft.com/office/powerpoint/2010/main" val="424356711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pPr defTabSz="914400" rtl="1"/>
            <a:fld id="{5FEE4CC9-A1F5-4BDD-92B6-5514AD36A118}" type="slidenum">
              <a:rPr lang="en-US" sz="1600">
                <a:solidFill>
                  <a:prstClr val="white"/>
                </a:solidFill>
                <a:latin typeface="Zr" pitchFamily="2" charset="2"/>
              </a:rPr>
              <a:pPr defTabSz="914400" rtl="1"/>
              <a:t>3</a:t>
            </a:fld>
            <a:endParaRPr lang="en-US" sz="1600" dirty="0">
              <a:solidFill>
                <a:prstClr val="white"/>
              </a:solidFill>
              <a:latin typeface="Zr" pitchFamily="2" charset="2"/>
            </a:endParaRPr>
          </a:p>
        </p:txBody>
      </p:sp>
      <p:pic>
        <p:nvPicPr>
          <p:cNvPr id="2050" name="Picture 2" descr="G:\بیانات\picture\تصویر از آقا و بیانات ایشان\nckte4hin36hb2cejy6.jpg"/>
          <p:cNvPicPr>
            <a:picLocks noGrp="1" noChangeAspect="1" noChangeArrowheads="1"/>
          </p:cNvPicPr>
          <p:nvPr>
            <p:ph sz="half" idx="4294967295"/>
          </p:nvPr>
        </p:nvPicPr>
        <p:blipFill>
          <a:blip r:embed="rId3" cstate="print"/>
          <a:srcRect/>
          <a:stretch>
            <a:fillRect/>
          </a:stretch>
        </p:blipFill>
        <p:spPr bwMode="auto">
          <a:xfrm>
            <a:off x="7854950" y="533400"/>
            <a:ext cx="3295650" cy="5440363"/>
          </a:xfrm>
          <a:prstGeom prst="roundRect">
            <a:avLst>
              <a:gd name="adj" fmla="val 4167"/>
            </a:avLst>
          </a:prstGeom>
          <a:solidFill>
            <a:srgbClr val="FFFFFF"/>
          </a:solidFill>
          <a:ln w="76200" cap="sq">
            <a:solidFill>
              <a:schemeClr val="accent2">
                <a:lumMod val="60000"/>
                <a:lumOff val="40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5" name="Content Placeholder 2"/>
          <p:cNvSpPr txBox="1">
            <a:spLocks/>
          </p:cNvSpPr>
          <p:nvPr/>
        </p:nvSpPr>
        <p:spPr>
          <a:xfrm>
            <a:off x="1981200" y="533400"/>
            <a:ext cx="4343400" cy="5791200"/>
          </a:xfrm>
          <a:prstGeom prst="round2DiagRect">
            <a:avLst/>
          </a:prstGeom>
          <a:ln w="57150">
            <a:solidFill>
              <a:schemeClr val="accent2">
                <a:lumMod val="60000"/>
                <a:lumOff val="40000"/>
              </a:schemeClr>
            </a:solid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85000" lnSpcReduction="20000"/>
          </a:bodyPr>
          <a:lstStyle/>
          <a:p>
            <a:pPr algn="r" defTabSz="914400" rtl="1">
              <a:lnSpc>
                <a:spcPct val="150000"/>
              </a:lnSpc>
            </a:pPr>
            <a:endParaRPr lang="fa-IR" sz="3400" b="1" dirty="0">
              <a:solidFill>
                <a:srgbClr val="2F0F0F"/>
              </a:solidFill>
              <a:latin typeface="IranNastaliq" pitchFamily="18" charset="0"/>
              <a:cs typeface="B Titr" pitchFamily="2" charset="-78"/>
            </a:endParaRPr>
          </a:p>
          <a:p>
            <a:pPr algn="r" defTabSz="914400" rtl="1">
              <a:lnSpc>
                <a:spcPct val="150000"/>
              </a:lnSpc>
            </a:pPr>
            <a:r>
              <a:rPr lang="fa-IR" sz="3400" b="1" dirty="0">
                <a:solidFill>
                  <a:srgbClr val="2F0F0F"/>
                </a:solidFill>
                <a:latin typeface="IranNastaliq" pitchFamily="18" charset="0"/>
                <a:cs typeface="B Titr" pitchFamily="2" charset="-78"/>
              </a:rPr>
              <a:t>مسئله عقیم_سازی و جلوگیری باید جداً جلویش گرفته شود. </a:t>
            </a:r>
            <a:r>
              <a:rPr lang="fa-IR" sz="3400" b="1">
                <a:solidFill>
                  <a:srgbClr val="2F0F0F"/>
                </a:solidFill>
                <a:latin typeface="IranNastaliq" pitchFamily="18" charset="0"/>
                <a:cs typeface="B Titr" pitchFamily="2" charset="-78"/>
              </a:rPr>
              <a:t>دستگاه‌های دولت </a:t>
            </a:r>
            <a:r>
              <a:rPr lang="fa-IR" sz="3400" b="1" dirty="0">
                <a:solidFill>
                  <a:srgbClr val="2F0F0F"/>
                </a:solidFill>
                <a:latin typeface="IranNastaliq" pitchFamily="18" charset="0"/>
                <a:cs typeface="B Titr" pitchFamily="2" charset="-78"/>
              </a:rPr>
              <a:t>مطلقاً به خود اجازه ندهند که پول بیت‌المال صرف شود برای اینکه نسل متوقف شود</a:t>
            </a:r>
            <a:r>
              <a:rPr lang="fa-IR" sz="3400" b="1">
                <a:solidFill>
                  <a:srgbClr val="2F0F0F"/>
                </a:solidFill>
                <a:latin typeface="IranNastaliq" pitchFamily="18" charset="0"/>
                <a:cs typeface="B Titr" pitchFamily="2" charset="-78"/>
              </a:rPr>
              <a:t>.   </a:t>
            </a:r>
          </a:p>
          <a:p>
            <a:pPr algn="r" defTabSz="914400" rtl="1">
              <a:lnSpc>
                <a:spcPct val="150000"/>
              </a:lnSpc>
            </a:pPr>
            <a:endParaRPr lang="fa-IR" sz="3400" b="1" dirty="0">
              <a:solidFill>
                <a:srgbClr val="2F0F0F"/>
              </a:solidFill>
              <a:latin typeface="IranNastaliq" pitchFamily="18" charset="0"/>
              <a:cs typeface="B Titr" pitchFamily="2" charset="-78"/>
            </a:endParaRPr>
          </a:p>
          <a:p>
            <a:pPr algn="r" defTabSz="914400" rtl="1">
              <a:lnSpc>
                <a:spcPct val="150000"/>
              </a:lnSpc>
            </a:pPr>
            <a:r>
              <a:rPr lang="fa-IR" sz="2600" b="1" dirty="0">
                <a:solidFill>
                  <a:srgbClr val="2F0F0F"/>
                </a:solidFill>
                <a:latin typeface="IranNastaliq" pitchFamily="18" charset="0"/>
                <a:cs typeface="B Titr" pitchFamily="2" charset="-78"/>
              </a:rPr>
              <a:t>مقام معظم رهبری   92/9/19</a:t>
            </a:r>
          </a:p>
        </p:txBody>
      </p:sp>
    </p:spTree>
    <p:extLst>
      <p:ext uri="{BB962C8B-B14F-4D97-AF65-F5344CB8AC3E}">
        <p14:creationId xmlns:p14="http://schemas.microsoft.com/office/powerpoint/2010/main" val="629029175"/>
      </p:ext>
    </p:extLst>
  </p:cSld>
  <p:clrMapOvr>
    <a:masterClrMapping/>
  </p:clrMapOvr>
  <p:transition advTm="5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2800" b="1" dirty="0">
                <a:cs typeface="B Titr" panose="00000700000000000000" pitchFamily="2" charset="-78"/>
              </a:rPr>
              <a:t>ناباروری</a:t>
            </a:r>
            <a:endParaRPr lang="en-US" sz="2800"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just" rtl="1"/>
            <a:r>
              <a:rPr lang="fa-IR" dirty="0">
                <a:cs typeface="B Lotus" panose="00000400000000000000" pitchFamily="2" charset="-78"/>
              </a:rPr>
              <a:t>باردار نشدن يک زوج بعد از گذشت يك سال، بدون داشتن هرگونه وسيله جلوگيري از بارداري را </a:t>
            </a:r>
            <a:r>
              <a:rPr lang="fa-IR" dirty="0">
                <a:solidFill>
                  <a:srgbClr val="FF0000"/>
                </a:solidFill>
                <a:cs typeface="B Lotus" panose="00000400000000000000" pitchFamily="2" charset="-78"/>
              </a:rPr>
              <a:t>ناباروري</a:t>
            </a:r>
            <a:r>
              <a:rPr lang="fa-IR" dirty="0">
                <a:cs typeface="B Lotus" panose="00000400000000000000" pitchFamily="2" charset="-78"/>
              </a:rPr>
              <a:t> مي‌گويند.</a:t>
            </a:r>
            <a:endParaRPr lang="en-US" dirty="0">
              <a:cs typeface="B Lotus" panose="00000400000000000000" pitchFamily="2" charset="-78"/>
            </a:endParaRPr>
          </a:p>
        </p:txBody>
      </p:sp>
      <p:graphicFrame>
        <p:nvGraphicFramePr>
          <p:cNvPr id="20" name="Table 19"/>
          <p:cNvGraphicFramePr>
            <a:graphicFrameLocks noGrp="1"/>
          </p:cNvGraphicFramePr>
          <p:nvPr>
            <p:extLst>
              <p:ext uri="{D42A27DB-BD31-4B8C-83A1-F6EECF244321}">
                <p14:modId xmlns:p14="http://schemas.microsoft.com/office/powerpoint/2010/main" val="1729823033"/>
              </p:ext>
            </p:extLst>
          </p:nvPr>
        </p:nvGraphicFramePr>
        <p:xfrm>
          <a:off x="5341870" y="4113029"/>
          <a:ext cx="6210480" cy="1883628"/>
        </p:xfrm>
        <a:graphic>
          <a:graphicData uri="http://schemas.openxmlformats.org/drawingml/2006/table">
            <a:tbl>
              <a:tblPr firstRow="1" bandRow="1">
                <a:tableStyleId>{5C22544A-7EE6-4342-B048-85BDC9FD1C3A}</a:tableStyleId>
              </a:tblPr>
              <a:tblGrid>
                <a:gridCol w="1844541">
                  <a:extLst>
                    <a:ext uri="{9D8B030D-6E8A-4147-A177-3AD203B41FA5}">
                      <a16:colId xmlns:a16="http://schemas.microsoft.com/office/drawing/2014/main" val="20000"/>
                    </a:ext>
                  </a:extLst>
                </a:gridCol>
                <a:gridCol w="4365939">
                  <a:extLst>
                    <a:ext uri="{9D8B030D-6E8A-4147-A177-3AD203B41FA5}">
                      <a16:colId xmlns:a16="http://schemas.microsoft.com/office/drawing/2014/main" val="20001"/>
                    </a:ext>
                  </a:extLst>
                </a:gridCol>
              </a:tblGrid>
              <a:tr h="941814">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en-US" dirty="0">
                        <a:cs typeface="B Lotus" panose="00000400000000000000"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2400" dirty="0">
                          <a:cs typeface="B Lotus" panose="00000400000000000000" pitchFamily="2" charset="-78"/>
                        </a:rPr>
                        <a:t>10% تا 15%</a:t>
                      </a:r>
                    </a:p>
                  </a:txBody>
                  <a:tcPr/>
                </a:tc>
                <a:tc>
                  <a:txBody>
                    <a:bodyPr/>
                    <a:lstStyle/>
                    <a:p>
                      <a:pPr algn="r" rtl="1"/>
                      <a:endParaRPr lang="en-US" dirty="0">
                        <a:cs typeface="B Lotus" panose="00000400000000000000" pitchFamily="2" charset="-78"/>
                      </a:endParaRPr>
                    </a:p>
                    <a:p>
                      <a:pPr algn="r" rtl="1"/>
                      <a:r>
                        <a:rPr lang="fa-IR" sz="2400" dirty="0">
                          <a:cs typeface="B Lotus" panose="00000400000000000000" pitchFamily="2" charset="-78"/>
                        </a:rPr>
                        <a:t>میانگین ناباروری در جهان</a:t>
                      </a:r>
                      <a:endParaRPr lang="en-US" sz="2400" dirty="0"/>
                    </a:p>
                  </a:txBody>
                  <a:tcPr/>
                </a:tc>
                <a:extLst>
                  <a:ext uri="{0D108BD9-81ED-4DB2-BD59-A6C34878D82A}">
                    <a16:rowId xmlns:a16="http://schemas.microsoft.com/office/drawing/2014/main" val="10000"/>
                  </a:ext>
                </a:extLst>
              </a:tr>
              <a:tr h="941814">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en-US" dirty="0">
                        <a:cs typeface="B Lotus" panose="00000400000000000000"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2400" b="1" dirty="0">
                          <a:solidFill>
                            <a:srgbClr val="C00000"/>
                          </a:solidFill>
                          <a:cs typeface="B Lotus" panose="00000400000000000000" pitchFamily="2" charset="-78"/>
                        </a:rPr>
                        <a:t>20.2% </a:t>
                      </a:r>
                    </a:p>
                  </a:txBody>
                  <a:tcPr/>
                </a:tc>
                <a:tc>
                  <a:txBody>
                    <a:bodyPr/>
                    <a:lstStyle/>
                    <a:p>
                      <a:pPr algn="r" rtl="1"/>
                      <a:endParaRPr lang="en-US" dirty="0">
                        <a:cs typeface="B Lotus" panose="00000400000000000000" pitchFamily="2" charset="-78"/>
                      </a:endParaRPr>
                    </a:p>
                    <a:p>
                      <a:pPr algn="r" rtl="1"/>
                      <a:r>
                        <a:rPr lang="fa-IR" sz="2400" b="1" dirty="0">
                          <a:cs typeface="B Lotus" panose="00000400000000000000" pitchFamily="2" charset="-78"/>
                        </a:rPr>
                        <a:t>میزان ناباروری در ایران </a:t>
                      </a:r>
                      <a:endParaRPr lang="en-US" sz="2400" b="1" dirty="0"/>
                    </a:p>
                  </a:txBody>
                  <a:tcPr/>
                </a:tc>
                <a:extLst>
                  <a:ext uri="{0D108BD9-81ED-4DB2-BD59-A6C34878D82A}">
                    <a16:rowId xmlns:a16="http://schemas.microsoft.com/office/drawing/2014/main" val="10001"/>
                  </a:ext>
                </a:extLst>
              </a:tr>
            </a:tbl>
          </a:graphicData>
        </a:graphic>
      </p:graphicFrame>
      <p:graphicFrame>
        <p:nvGraphicFramePr>
          <p:cNvPr id="21" name="Diagram 20"/>
          <p:cNvGraphicFramePr/>
          <p:nvPr>
            <p:extLst>
              <p:ext uri="{D42A27DB-BD31-4B8C-83A1-F6EECF244321}">
                <p14:modId xmlns:p14="http://schemas.microsoft.com/office/powerpoint/2010/main" val="3221248755"/>
              </p:ext>
            </p:extLst>
          </p:nvPr>
        </p:nvGraphicFramePr>
        <p:xfrm>
          <a:off x="-221803" y="2601532"/>
          <a:ext cx="6193843" cy="41292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5615189" y="6219725"/>
            <a:ext cx="6181859" cy="523220"/>
          </a:xfrm>
          <a:prstGeom prst="rect">
            <a:avLst/>
          </a:prstGeom>
          <a:noFill/>
        </p:spPr>
        <p:txBody>
          <a:bodyPr wrap="square" rtlCol="0">
            <a:spAutoFit/>
          </a:bodyPr>
          <a:lstStyle/>
          <a:p>
            <a:pPr algn="r"/>
            <a:r>
              <a:rPr lang="fa-IR" sz="1400" dirty="0">
                <a:cs typeface="B Tehran" panose="00000400000000000000" pitchFamily="2" charset="-78"/>
              </a:rPr>
              <a:t> سازمان بهداشت حهانی </a:t>
            </a:r>
            <a:r>
              <a:rPr lang="en-US" sz="1400" dirty="0">
                <a:cs typeface="B Tehran" panose="00000400000000000000" pitchFamily="2" charset="-78"/>
                <a:hlinkClick r:id="rId7"/>
              </a:rPr>
              <a:t>www.who.int</a:t>
            </a:r>
            <a:endParaRPr lang="fa-IR" sz="1400" dirty="0">
              <a:cs typeface="B Tehran" panose="00000400000000000000" pitchFamily="2" charset="-78"/>
            </a:endParaRPr>
          </a:p>
          <a:p>
            <a:pPr algn="r"/>
            <a:r>
              <a:rPr lang="fa-IR" sz="1400" dirty="0">
                <a:cs typeface="B Tehran" panose="00000400000000000000" pitchFamily="2" charset="-78"/>
              </a:rPr>
              <a:t>دکتر مخمدمهدی آخوندی، رئیس پژوهشگاه فناوری‌های نوین علوم زیستی جهاد دانشگاهی ابن سینا</a:t>
            </a:r>
            <a:endParaRPr lang="en-US" sz="1400" dirty="0">
              <a:cs typeface="B Tehran" panose="00000400000000000000" pitchFamily="2" charset="-78"/>
            </a:endParaRPr>
          </a:p>
        </p:txBody>
      </p:sp>
    </p:spTree>
    <p:extLst>
      <p:ext uri="{BB962C8B-B14F-4D97-AF65-F5344CB8AC3E}">
        <p14:creationId xmlns:p14="http://schemas.microsoft.com/office/powerpoint/2010/main" val="3884773517"/>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4334" y="185638"/>
            <a:ext cx="10515600" cy="948521"/>
          </a:xfrm>
        </p:spPr>
        <p:txBody>
          <a:bodyPr>
            <a:normAutofit/>
          </a:bodyPr>
          <a:lstStyle/>
          <a:p>
            <a:pPr lvl="0" algn="r" rtl="1"/>
            <a:r>
              <a:rPr lang="fa-IR" sz="2600" dirty="0">
                <a:cs typeface="B Lotus" panose="00000400000000000000" pitchFamily="2" charset="-78"/>
              </a:rPr>
              <a:t>عوامل گوناگونی در ناباروری دخیل است:</a:t>
            </a:r>
            <a:endParaRPr lang="en-US" sz="2600" dirty="0">
              <a:cs typeface="B Lotus" panose="00000400000000000000" pitchFamily="2" charset="-78"/>
            </a:endParaRPr>
          </a:p>
        </p:txBody>
      </p:sp>
      <p:sp>
        <p:nvSpPr>
          <p:cNvPr id="3" name="Content Placeholder 2"/>
          <p:cNvSpPr>
            <a:spLocks noGrp="1"/>
          </p:cNvSpPr>
          <p:nvPr>
            <p:ph type="body" sz="half" idx="2"/>
          </p:nvPr>
        </p:nvSpPr>
        <p:spPr>
          <a:xfrm>
            <a:off x="839788" y="5913038"/>
            <a:ext cx="10514012" cy="941068"/>
          </a:xfrm>
        </p:spPr>
        <p:txBody>
          <a:bodyPr>
            <a:noAutofit/>
          </a:bodyPr>
          <a:lstStyle/>
          <a:p>
            <a:pPr lvl="0" algn="ctr" rtl="1"/>
            <a:r>
              <a:rPr lang="fa-IR" sz="2800" b="1" dirty="0">
                <a:effectLst>
                  <a:outerShdw blurRad="38100" dist="38100" dir="2700000" algn="tl">
                    <a:srgbClr val="000000">
                      <a:alpha val="43137"/>
                    </a:srgbClr>
                  </a:outerShdw>
                </a:effectLst>
                <a:cs typeface="B Titr" panose="00000700000000000000" pitchFamily="2" charset="-78"/>
              </a:rPr>
              <a:t>عوامل ناباروری</a:t>
            </a:r>
            <a:endParaRPr lang="en-US" sz="2700" dirty="0">
              <a:effectLst>
                <a:outerShdw blurRad="38100" dist="38100" dir="2700000" algn="tl">
                  <a:srgbClr val="000000">
                    <a:alpha val="43137"/>
                  </a:srgbClr>
                </a:outerShdw>
              </a:effectLst>
              <a:cs typeface="B Titr" panose="00000700000000000000" pitchFamily="2" charset="-78"/>
            </a:endParaRPr>
          </a:p>
        </p:txBody>
      </p:sp>
      <p:sp>
        <p:nvSpPr>
          <p:cNvPr id="5" name="Rounded Rectangle 4"/>
          <p:cNvSpPr/>
          <p:nvPr/>
        </p:nvSpPr>
        <p:spPr>
          <a:xfrm>
            <a:off x="9716829" y="1161355"/>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a:cs typeface="B Lotus" panose="00000400000000000000" pitchFamily="2" charset="-78"/>
              </a:rPr>
              <a:t>تغذیه</a:t>
            </a:r>
            <a:endParaRPr lang="en-US" dirty="0"/>
          </a:p>
        </p:txBody>
      </p:sp>
      <p:sp>
        <p:nvSpPr>
          <p:cNvPr id="6" name="Rounded Rectangle 5"/>
          <p:cNvSpPr/>
          <p:nvPr/>
        </p:nvSpPr>
        <p:spPr>
          <a:xfrm>
            <a:off x="5803657" y="1161355"/>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داروها</a:t>
            </a:r>
            <a:endParaRPr lang="en-US" dirty="0"/>
          </a:p>
        </p:txBody>
      </p:sp>
      <p:sp>
        <p:nvSpPr>
          <p:cNvPr id="7" name="Rounded Rectangle 6"/>
          <p:cNvSpPr/>
          <p:nvPr/>
        </p:nvSpPr>
        <p:spPr>
          <a:xfrm>
            <a:off x="5803657" y="4286001"/>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سموم و آفت کش ها</a:t>
            </a:r>
            <a:endParaRPr lang="en-US" dirty="0"/>
          </a:p>
        </p:txBody>
      </p:sp>
      <p:sp>
        <p:nvSpPr>
          <p:cNvPr id="8" name="Rounded Rectangle 7"/>
          <p:cNvSpPr/>
          <p:nvPr/>
        </p:nvSpPr>
        <p:spPr>
          <a:xfrm>
            <a:off x="5586833" y="2723678"/>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چاقی</a:t>
            </a:r>
            <a:endParaRPr lang="en-US" dirty="0"/>
          </a:p>
        </p:txBody>
      </p:sp>
      <p:sp>
        <p:nvSpPr>
          <p:cNvPr id="9" name="Rounded Rectangle 8"/>
          <p:cNvSpPr/>
          <p:nvPr/>
        </p:nvSpPr>
        <p:spPr>
          <a:xfrm>
            <a:off x="1543901" y="1161355"/>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لباس پوشیدن</a:t>
            </a:r>
            <a:endParaRPr lang="en-US" dirty="0"/>
          </a:p>
        </p:txBody>
      </p:sp>
      <p:sp>
        <p:nvSpPr>
          <p:cNvPr id="10" name="Rounded Rectangle 9"/>
          <p:cNvSpPr/>
          <p:nvPr/>
        </p:nvSpPr>
        <p:spPr>
          <a:xfrm>
            <a:off x="3404833" y="3354078"/>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آلودگی هوا</a:t>
            </a:r>
            <a:endParaRPr lang="en-US" dirty="0"/>
          </a:p>
        </p:txBody>
      </p:sp>
      <p:sp>
        <p:nvSpPr>
          <p:cNvPr id="11" name="Rounded Rectangle 10"/>
          <p:cNvSpPr/>
          <p:nvPr/>
        </p:nvSpPr>
        <p:spPr>
          <a:xfrm>
            <a:off x="3531376" y="4895607"/>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مسائل روحی و روانی</a:t>
            </a:r>
            <a:endParaRPr lang="en-US" dirty="0"/>
          </a:p>
        </p:txBody>
      </p:sp>
      <p:sp>
        <p:nvSpPr>
          <p:cNvPr id="12" name="Rounded Rectangle 11"/>
          <p:cNvSpPr/>
          <p:nvPr/>
        </p:nvSpPr>
        <p:spPr>
          <a:xfrm>
            <a:off x="1161555" y="2962550"/>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سن</a:t>
            </a:r>
            <a:endParaRPr lang="en-US" dirty="0"/>
          </a:p>
        </p:txBody>
      </p:sp>
      <p:sp>
        <p:nvSpPr>
          <p:cNvPr id="13" name="Rounded Rectangle 12"/>
          <p:cNvSpPr/>
          <p:nvPr/>
        </p:nvSpPr>
        <p:spPr>
          <a:xfrm>
            <a:off x="3596006" y="1777285"/>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بیماری ها</a:t>
            </a:r>
            <a:endParaRPr lang="en-US" dirty="0"/>
          </a:p>
        </p:txBody>
      </p:sp>
      <p:sp>
        <p:nvSpPr>
          <p:cNvPr id="14" name="Rounded Rectangle 13"/>
          <p:cNvSpPr/>
          <p:nvPr/>
        </p:nvSpPr>
        <p:spPr>
          <a:xfrm>
            <a:off x="7855762" y="2074121"/>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مصرف دخانیات</a:t>
            </a:r>
            <a:endParaRPr lang="en-US" dirty="0"/>
          </a:p>
        </p:txBody>
      </p:sp>
      <p:sp>
        <p:nvSpPr>
          <p:cNvPr id="15" name="Rounded Rectangle 14"/>
          <p:cNvSpPr/>
          <p:nvPr/>
        </p:nvSpPr>
        <p:spPr>
          <a:xfrm>
            <a:off x="7915863" y="4895607"/>
            <a:ext cx="3462341"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استفاده درازمدت از روش های جلوگیری و عوارض مربوط به قرص ها و ...</a:t>
            </a:r>
            <a:endParaRPr lang="en-US" dirty="0"/>
          </a:p>
        </p:txBody>
      </p:sp>
      <p:sp>
        <p:nvSpPr>
          <p:cNvPr id="16" name="Rounded Rectangle 15"/>
          <p:cNvSpPr/>
          <p:nvPr/>
        </p:nvSpPr>
        <p:spPr>
          <a:xfrm>
            <a:off x="8816345" y="3484864"/>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ورزش های سنگین</a:t>
            </a:r>
            <a:endParaRPr lang="en-US" dirty="0"/>
          </a:p>
        </p:txBody>
      </p:sp>
      <p:sp>
        <p:nvSpPr>
          <p:cNvPr id="17" name="Rounded Rectangle 16"/>
          <p:cNvSpPr/>
          <p:nvPr/>
        </p:nvSpPr>
        <p:spPr>
          <a:xfrm>
            <a:off x="733861" y="4683726"/>
            <a:ext cx="1661375" cy="10174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a-IR" dirty="0">
                <a:cs typeface="B Lotus" panose="00000400000000000000" pitchFamily="2" charset="-78"/>
              </a:rPr>
              <a:t>...</a:t>
            </a:r>
            <a:endParaRPr lang="en-US" dirty="0"/>
          </a:p>
        </p:txBody>
      </p:sp>
      <p:cxnSp>
        <p:nvCxnSpPr>
          <p:cNvPr id="18" name="Straight Connector 17"/>
          <p:cNvCxnSpPr>
            <a:stCxn id="14" idx="1"/>
            <a:endCxn id="6" idx="3"/>
          </p:cNvCxnSpPr>
          <p:nvPr/>
        </p:nvCxnSpPr>
        <p:spPr>
          <a:xfrm flipH="1" flipV="1">
            <a:off x="7465032" y="1670071"/>
            <a:ext cx="390730" cy="91276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4" idx="3"/>
            <a:endCxn id="5" idx="2"/>
          </p:cNvCxnSpPr>
          <p:nvPr/>
        </p:nvCxnSpPr>
        <p:spPr>
          <a:xfrm flipV="1">
            <a:off x="9517137" y="2178786"/>
            <a:ext cx="1030380" cy="40405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6" idx="2"/>
            <a:endCxn id="8" idx="0"/>
          </p:cNvCxnSpPr>
          <p:nvPr/>
        </p:nvCxnSpPr>
        <p:spPr>
          <a:xfrm flipH="1">
            <a:off x="6417521" y="2178786"/>
            <a:ext cx="216824" cy="544892"/>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4" idx="2"/>
            <a:endCxn id="8" idx="3"/>
          </p:cNvCxnSpPr>
          <p:nvPr/>
        </p:nvCxnSpPr>
        <p:spPr>
          <a:xfrm flipH="1">
            <a:off x="7248208" y="3091552"/>
            <a:ext cx="1438242" cy="140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4" idx="2"/>
            <a:endCxn id="16" idx="0"/>
          </p:cNvCxnSpPr>
          <p:nvPr/>
        </p:nvCxnSpPr>
        <p:spPr>
          <a:xfrm>
            <a:off x="8686450" y="3091552"/>
            <a:ext cx="960583" cy="3933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16" idx="1"/>
            <a:endCxn id="8" idx="3"/>
          </p:cNvCxnSpPr>
          <p:nvPr/>
        </p:nvCxnSpPr>
        <p:spPr>
          <a:xfrm flipH="1" flipV="1">
            <a:off x="7248208" y="3232394"/>
            <a:ext cx="1568137" cy="761186"/>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6" idx="1"/>
            <a:endCxn id="13" idx="3"/>
          </p:cNvCxnSpPr>
          <p:nvPr/>
        </p:nvCxnSpPr>
        <p:spPr>
          <a:xfrm flipH="1">
            <a:off x="5257381" y="1670071"/>
            <a:ext cx="546276" cy="61593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5" idx="2"/>
            <a:endCxn id="16" idx="0"/>
          </p:cNvCxnSpPr>
          <p:nvPr/>
        </p:nvCxnSpPr>
        <p:spPr>
          <a:xfrm flipH="1">
            <a:off x="9647033" y="2178786"/>
            <a:ext cx="900484" cy="1306078"/>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6" idx="2"/>
            <a:endCxn id="15" idx="0"/>
          </p:cNvCxnSpPr>
          <p:nvPr/>
        </p:nvCxnSpPr>
        <p:spPr>
          <a:xfrm>
            <a:off x="9647033" y="4502295"/>
            <a:ext cx="1" cy="3933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8" idx="2"/>
            <a:endCxn id="7" idx="0"/>
          </p:cNvCxnSpPr>
          <p:nvPr/>
        </p:nvCxnSpPr>
        <p:spPr>
          <a:xfrm>
            <a:off x="6417521" y="3741109"/>
            <a:ext cx="216824" cy="544892"/>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5" idx="1"/>
            <a:endCxn id="7" idx="3"/>
          </p:cNvCxnSpPr>
          <p:nvPr/>
        </p:nvCxnSpPr>
        <p:spPr>
          <a:xfrm flipH="1" flipV="1">
            <a:off x="7465032" y="4794717"/>
            <a:ext cx="450831" cy="609606"/>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16" idx="1"/>
            <a:endCxn id="7" idx="3"/>
          </p:cNvCxnSpPr>
          <p:nvPr/>
        </p:nvCxnSpPr>
        <p:spPr>
          <a:xfrm flipH="1">
            <a:off x="7465032" y="3993580"/>
            <a:ext cx="1351313" cy="801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13" idx="2"/>
            <a:endCxn id="8" idx="1"/>
          </p:cNvCxnSpPr>
          <p:nvPr/>
        </p:nvCxnSpPr>
        <p:spPr>
          <a:xfrm>
            <a:off x="4426694" y="2794716"/>
            <a:ext cx="1160139" cy="437678"/>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13" idx="2"/>
            <a:endCxn id="10" idx="0"/>
          </p:cNvCxnSpPr>
          <p:nvPr/>
        </p:nvCxnSpPr>
        <p:spPr>
          <a:xfrm flipH="1">
            <a:off x="4235521" y="2794716"/>
            <a:ext cx="191173" cy="559362"/>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a:stCxn id="8" idx="1"/>
            <a:endCxn id="10" idx="3"/>
          </p:cNvCxnSpPr>
          <p:nvPr/>
        </p:nvCxnSpPr>
        <p:spPr>
          <a:xfrm flipH="1">
            <a:off x="5066208" y="3232394"/>
            <a:ext cx="520625" cy="63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13" idx="1"/>
            <a:endCxn id="9" idx="3"/>
          </p:cNvCxnSpPr>
          <p:nvPr/>
        </p:nvCxnSpPr>
        <p:spPr>
          <a:xfrm flipH="1" flipV="1">
            <a:off x="3205276" y="1670071"/>
            <a:ext cx="390730" cy="61593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6" idx="1"/>
            <a:endCxn id="9" idx="3"/>
          </p:cNvCxnSpPr>
          <p:nvPr/>
        </p:nvCxnSpPr>
        <p:spPr>
          <a:xfrm flipH="1">
            <a:off x="3205276" y="1670071"/>
            <a:ext cx="259838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9" idx="2"/>
            <a:endCxn id="12" idx="0"/>
          </p:cNvCxnSpPr>
          <p:nvPr/>
        </p:nvCxnSpPr>
        <p:spPr>
          <a:xfrm flipH="1">
            <a:off x="1992243" y="2178786"/>
            <a:ext cx="382346" cy="783764"/>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13" idx="1"/>
            <a:endCxn id="12" idx="0"/>
          </p:cNvCxnSpPr>
          <p:nvPr/>
        </p:nvCxnSpPr>
        <p:spPr>
          <a:xfrm flipH="1">
            <a:off x="1992243" y="2286001"/>
            <a:ext cx="1603763" cy="676549"/>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9" idx="2"/>
            <a:endCxn id="10" idx="1"/>
          </p:cNvCxnSpPr>
          <p:nvPr/>
        </p:nvCxnSpPr>
        <p:spPr>
          <a:xfrm>
            <a:off x="2374589" y="2178786"/>
            <a:ext cx="1030244" cy="16840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12" idx="2"/>
            <a:endCxn id="17" idx="0"/>
          </p:cNvCxnSpPr>
          <p:nvPr/>
        </p:nvCxnSpPr>
        <p:spPr>
          <a:xfrm flipH="1">
            <a:off x="1564549" y="3979981"/>
            <a:ext cx="427694" cy="703745"/>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7" idx="1"/>
            <a:endCxn id="10" idx="3"/>
          </p:cNvCxnSpPr>
          <p:nvPr/>
        </p:nvCxnSpPr>
        <p:spPr>
          <a:xfrm flipH="1" flipV="1">
            <a:off x="5066208" y="3862794"/>
            <a:ext cx="737449" cy="931923"/>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8" idx="2"/>
            <a:endCxn id="11" idx="0"/>
          </p:cNvCxnSpPr>
          <p:nvPr/>
        </p:nvCxnSpPr>
        <p:spPr>
          <a:xfrm flipH="1">
            <a:off x="4362064" y="3741109"/>
            <a:ext cx="2055457" cy="1154498"/>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10" idx="2"/>
            <a:endCxn id="11" idx="0"/>
          </p:cNvCxnSpPr>
          <p:nvPr/>
        </p:nvCxnSpPr>
        <p:spPr>
          <a:xfrm>
            <a:off x="4235521" y="4371509"/>
            <a:ext cx="126543" cy="524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10" idx="2"/>
            <a:endCxn id="17" idx="3"/>
          </p:cNvCxnSpPr>
          <p:nvPr/>
        </p:nvCxnSpPr>
        <p:spPr>
          <a:xfrm flipH="1">
            <a:off x="2395236" y="4371509"/>
            <a:ext cx="1840285" cy="820933"/>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11" idx="1"/>
            <a:endCxn id="17" idx="3"/>
          </p:cNvCxnSpPr>
          <p:nvPr/>
        </p:nvCxnSpPr>
        <p:spPr>
          <a:xfrm flipH="1" flipV="1">
            <a:off x="2395236" y="5192442"/>
            <a:ext cx="1136140" cy="211881"/>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p:cNvCxnSpPr>
            <a:stCxn id="11" idx="1"/>
            <a:endCxn id="12" idx="2"/>
          </p:cNvCxnSpPr>
          <p:nvPr/>
        </p:nvCxnSpPr>
        <p:spPr>
          <a:xfrm flipH="1" flipV="1">
            <a:off x="1992243" y="3979981"/>
            <a:ext cx="1539133" cy="1424342"/>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7" idx="2"/>
            <a:endCxn id="11" idx="3"/>
          </p:cNvCxnSpPr>
          <p:nvPr/>
        </p:nvCxnSpPr>
        <p:spPr>
          <a:xfrm flipH="1">
            <a:off x="5192751" y="5303432"/>
            <a:ext cx="1441594" cy="100891"/>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5" idx="1"/>
            <a:endCxn id="6" idx="3"/>
          </p:cNvCxnSpPr>
          <p:nvPr/>
        </p:nvCxnSpPr>
        <p:spPr>
          <a:xfrm flipH="1">
            <a:off x="7465032" y="1670071"/>
            <a:ext cx="225179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15" idx="0"/>
            <a:endCxn id="8" idx="2"/>
          </p:cNvCxnSpPr>
          <p:nvPr/>
        </p:nvCxnSpPr>
        <p:spPr>
          <a:xfrm flipH="1" flipV="1">
            <a:off x="6417521" y="3741109"/>
            <a:ext cx="3229513" cy="1154498"/>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7" idx="0"/>
            <a:endCxn id="14" idx="2"/>
          </p:cNvCxnSpPr>
          <p:nvPr/>
        </p:nvCxnSpPr>
        <p:spPr>
          <a:xfrm flipV="1">
            <a:off x="6634345" y="3091552"/>
            <a:ext cx="2052105" cy="1194449"/>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10" idx="1"/>
            <a:endCxn id="12" idx="3"/>
          </p:cNvCxnSpPr>
          <p:nvPr/>
        </p:nvCxnSpPr>
        <p:spPr>
          <a:xfrm flipH="1" flipV="1">
            <a:off x="2822930" y="3471266"/>
            <a:ext cx="581903" cy="39152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3041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fa-IR" sz="3200" b="1" dirty="0">
                <a:cs typeface="B Badr" panose="00000400000000000000" pitchFamily="2" charset="-78"/>
              </a:rPr>
              <a:t>سن مناسب برای زایمان</a:t>
            </a:r>
            <a:endParaRPr lang="en-US" sz="3200" dirty="0">
              <a:cs typeface="B Badr" panose="00000400000000000000" pitchFamily="2" charset="-78"/>
            </a:endParaRPr>
          </a:p>
        </p:txBody>
      </p:sp>
      <p:sp>
        <p:nvSpPr>
          <p:cNvPr id="6" name="Content Placeholder 5"/>
          <p:cNvSpPr>
            <a:spLocks noGrp="1"/>
          </p:cNvSpPr>
          <p:nvPr>
            <p:ph idx="1"/>
          </p:nvPr>
        </p:nvSpPr>
        <p:spPr>
          <a:xfrm>
            <a:off x="2638704" y="1825625"/>
            <a:ext cx="8715095" cy="4768358"/>
          </a:xfrm>
        </p:spPr>
        <p:txBody>
          <a:bodyPr>
            <a:normAutofit/>
          </a:bodyPr>
          <a:lstStyle/>
          <a:p>
            <a:pPr algn="just" rtl="1"/>
            <a:r>
              <a:rPr lang="fa-IR" dirty="0">
                <a:cs typeface="B Lotus" panose="00000400000000000000" pitchFamily="2" charset="-78"/>
              </a:rPr>
              <a:t>افزایش سن ازدواج مانند ازدواج در سنین پایین، بهداشت باروری را به خطر می‌اندازد. در ۱۶ سالگی قابلیت باروری زنان ۱۵ درصد است، در ۲۰ سالگی به ۲۰ درصد </a:t>
            </a:r>
            <a:r>
              <a:rPr lang="fa-IR" u="sng" dirty="0">
                <a:cs typeface="B Lotus" panose="00000400000000000000" pitchFamily="2" charset="-78"/>
              </a:rPr>
              <a:t>(حداکثر)</a:t>
            </a:r>
            <a:r>
              <a:rPr lang="fa-IR" dirty="0">
                <a:cs typeface="B Lotus" panose="00000400000000000000" pitchFamily="2" charset="-78"/>
              </a:rPr>
              <a:t>‌ می‌رسد و پس از آن به کندی کاهش می‌یابد.</a:t>
            </a:r>
          </a:p>
          <a:p>
            <a:pPr marL="0" indent="0" algn="just" rtl="1">
              <a:buNone/>
            </a:pPr>
            <a:endParaRPr lang="fa-IR" dirty="0">
              <a:cs typeface="B Lotus" panose="00000400000000000000" pitchFamily="2" charset="-78"/>
            </a:endParaRPr>
          </a:p>
          <a:p>
            <a:pPr algn="just" rtl="1"/>
            <a:r>
              <a:rPr lang="fa-IR" dirty="0">
                <a:cs typeface="B Lotus" panose="00000400000000000000" pitchFamily="2" charset="-78"/>
              </a:rPr>
              <a:t>دكتر ابوطالب صارمي، فوق تخصص نازایی و </a:t>
            </a:r>
            <a:r>
              <a:rPr lang="en-US" dirty="0">
                <a:cs typeface="B Lotus" panose="00000400000000000000" pitchFamily="2" charset="-78"/>
              </a:rPr>
              <a:t>IVF</a:t>
            </a:r>
            <a:r>
              <a:rPr lang="fa-IR" dirty="0">
                <a:cs typeface="B Lotus" panose="00000400000000000000" pitchFamily="2" charset="-78"/>
              </a:rPr>
              <a:t> و رييس مركز تحقيقات سلولي صارم:</a:t>
            </a:r>
          </a:p>
          <a:p>
            <a:pPr marL="349250" indent="228600" algn="just" rtl="1">
              <a:buNone/>
            </a:pPr>
            <a:r>
              <a:rPr lang="fa-IR" sz="2500" dirty="0">
                <a:cs typeface="B Badr" panose="00000400000000000000" pitchFamily="2" charset="-78"/>
              </a:rPr>
              <a:t>«اين‌كه ازدواج‌ها دير صورت مي‌گيرند و اغلب جوانان در سنين بالا ازدواج مي‌كنند به يك معضل تبديل شده است. دخترها و پسرها در سن و سالي ازدواج مي‌كنند كه مشكلات نازايي به‌خاطر بالابودن سن بروز مي‌كنند. به‌طور طبيعي گفته مي‌شود بهترين سن براي خانم‌ها ۱۸ تا ۲۵ سالگي است البته تا ۳۵ سالگي و حتي بالاتر هم امكان‌پذير است اما ۱۸ تا ۲۵ بهترين دوره بچه‌دار شدن است.»</a:t>
            </a:r>
            <a:endParaRPr lang="en-US" sz="2500" dirty="0">
              <a:cs typeface="B Badr"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129" y="1825625"/>
            <a:ext cx="1933575" cy="4114800"/>
          </a:xfrm>
          <a:prstGeom prst="rect">
            <a:avLst/>
          </a:prstGeom>
        </p:spPr>
      </p:pic>
      <p:sp>
        <p:nvSpPr>
          <p:cNvPr id="3" name="TextBox 2"/>
          <p:cNvSpPr txBox="1"/>
          <p:nvPr/>
        </p:nvSpPr>
        <p:spPr>
          <a:xfrm>
            <a:off x="705129" y="5983942"/>
            <a:ext cx="1933575" cy="738664"/>
          </a:xfrm>
          <a:prstGeom prst="rect">
            <a:avLst/>
          </a:prstGeom>
          <a:noFill/>
        </p:spPr>
        <p:txBody>
          <a:bodyPr wrap="square" rtlCol="0">
            <a:spAutoFit/>
          </a:bodyPr>
          <a:lstStyle/>
          <a:p>
            <a:pPr algn="ctr"/>
            <a:r>
              <a:rPr lang="fa-IR" sz="1400" dirty="0">
                <a:cs typeface="B Lotus" panose="00000400000000000000" pitchFamily="2" charset="-78"/>
              </a:rPr>
              <a:t>دکتر صارمی، بنیانگذار و ریاست پژوهشکده سلولی-مولکولی و سلولهای بنیادی صارم</a:t>
            </a:r>
            <a:endParaRPr lang="en-US" sz="1400" dirty="0">
              <a:cs typeface="B Lotus" panose="00000400000000000000" pitchFamily="2" charset="-78"/>
            </a:endParaRPr>
          </a:p>
        </p:txBody>
      </p:sp>
    </p:spTree>
    <p:extLst>
      <p:ext uri="{BB962C8B-B14F-4D97-AF65-F5344CB8AC3E}">
        <p14:creationId xmlns:p14="http://schemas.microsoft.com/office/powerpoint/2010/main" val="2895239659"/>
      </p:ext>
    </p:extLst>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a:cs typeface="B Badr" panose="00000400000000000000" pitchFamily="2" charset="-78"/>
              </a:rPr>
              <a:t> </a:t>
            </a:r>
            <a:endParaRPr lang="en-US" sz="3200" dirty="0">
              <a:cs typeface="B Badr" panose="00000400000000000000" pitchFamily="2" charset="-78"/>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88249">
            <a:off x="93756" y="2818253"/>
            <a:ext cx="5866402" cy="3664776"/>
          </a:xfrm>
          <a:prstGeom prst="round2DiagRect">
            <a:avLst>
              <a:gd name="adj1" fmla="val 32176"/>
              <a:gd name="adj2" fmla="val 33193"/>
            </a:avLst>
          </a:prstGeom>
          <a:noFill/>
          <a:ln>
            <a:noFill/>
          </a:ln>
        </p:spPr>
      </p:pic>
      <p:sp>
        <p:nvSpPr>
          <p:cNvPr id="3" name="Content Placeholder 2"/>
          <p:cNvSpPr>
            <a:spLocks noGrp="1"/>
          </p:cNvSpPr>
          <p:nvPr>
            <p:ph idx="1"/>
          </p:nvPr>
        </p:nvSpPr>
        <p:spPr>
          <a:xfrm>
            <a:off x="1280160" y="1825625"/>
            <a:ext cx="10073639" cy="4351338"/>
          </a:xfrm>
        </p:spPr>
        <p:txBody>
          <a:bodyPr>
            <a:noAutofit/>
          </a:bodyPr>
          <a:lstStyle/>
          <a:p>
            <a:pPr algn="just" rtl="1"/>
            <a:r>
              <a:rPr lang="fa-IR" dirty="0">
                <a:cs typeface="B Lotus" panose="00000400000000000000" pitchFamily="2" charset="-78"/>
              </a:rPr>
              <a:t>طبق اعلام سازمان بهداشت جهانی </a:t>
            </a:r>
            <a:r>
              <a:rPr lang="en-US" dirty="0">
                <a:cs typeface="B Lotus" panose="00000400000000000000" pitchFamily="2" charset="-78"/>
              </a:rPr>
              <a:t>WHO</a:t>
            </a:r>
            <a:r>
              <a:rPr lang="fa-IR" dirty="0">
                <a:cs typeface="B Lotus" panose="00000400000000000000" pitchFamily="2" charset="-78"/>
              </a:rPr>
              <a:t> 15 تا 49 سالگی سن باروری است.</a:t>
            </a:r>
          </a:p>
          <a:p>
            <a:pPr algn="just" rtl="1"/>
            <a:r>
              <a:rPr lang="fa-IR" dirty="0">
                <a:cs typeface="B Lotus" panose="00000400000000000000" pitchFamily="2" charset="-78"/>
              </a:rPr>
              <a:t>بارداری در سن بالای 35 از دو لحاظ قابل توجه است:</a:t>
            </a:r>
          </a:p>
          <a:p>
            <a:pPr marL="0" indent="0" algn="just" rtl="1">
              <a:buNone/>
            </a:pPr>
            <a:r>
              <a:rPr lang="fa-IR" dirty="0">
                <a:cs typeface="B Lotus" panose="00000400000000000000" pitchFamily="2" charset="-78"/>
              </a:rPr>
              <a:t>1. عوارض بارداری برای مادر</a:t>
            </a:r>
          </a:p>
          <a:p>
            <a:pPr marL="0" indent="0" algn="just" rtl="1">
              <a:buNone/>
            </a:pPr>
            <a:r>
              <a:rPr lang="fa-IR" dirty="0">
                <a:cs typeface="B Lotus" panose="00000400000000000000" pitchFamily="2" charset="-78"/>
              </a:rPr>
              <a:t>2. اختلالات کروموزومی</a:t>
            </a:r>
          </a:p>
          <a:p>
            <a:pPr marL="0" indent="0" algn="just" rtl="1">
              <a:buNone/>
            </a:pPr>
            <a:endParaRPr lang="fa-IR" dirty="0">
              <a:cs typeface="B Lotus" panose="00000400000000000000" pitchFamily="2" charset="-78"/>
            </a:endParaRPr>
          </a:p>
          <a:p>
            <a:pPr algn="just" rtl="1"/>
            <a:r>
              <a:rPr lang="fa-IR" dirty="0">
                <a:cs typeface="B Lotus" panose="00000400000000000000" pitchFamily="2" charset="-78"/>
              </a:rPr>
              <a:t>با وجود این دو نگرانی، آیا باید از بارداری در </a:t>
            </a:r>
          </a:p>
          <a:p>
            <a:pPr marL="0" indent="0" algn="just" rtl="1">
              <a:buNone/>
            </a:pPr>
            <a:r>
              <a:rPr lang="fa-IR" dirty="0">
                <a:cs typeface="B Lotus" panose="00000400000000000000" pitchFamily="2" charset="-78"/>
              </a:rPr>
              <a:t>سنین بالاتر از 35 اجتناب کرد؟</a:t>
            </a:r>
          </a:p>
        </p:txBody>
      </p:sp>
      <p:sp>
        <p:nvSpPr>
          <p:cNvPr id="4" name="Rectangle 3"/>
          <p:cNvSpPr/>
          <p:nvPr/>
        </p:nvSpPr>
        <p:spPr>
          <a:xfrm>
            <a:off x="-407963" y="230188"/>
            <a:ext cx="11338558" cy="1107996"/>
          </a:xfrm>
          <a:prstGeom prst="rect">
            <a:avLst/>
          </a:prstGeom>
          <a:noFill/>
          <a:effectLst/>
        </p:spPr>
        <p:txBody>
          <a:bodyPr wrap="square" lIns="91440" tIns="45720" rIns="91440" bIns="45720">
            <a:spAutoFit/>
            <a:scene3d>
              <a:camera prst="perspectiveContrastingRightFacing" fov="7200000"/>
              <a:lightRig rig="threePt" dir="t"/>
            </a:scene3d>
          </a:bodyPr>
          <a:lstStyle/>
          <a:p>
            <a:pPr algn="ctr"/>
            <a:r>
              <a:rPr lang="fa-IR" sz="6600" dirty="0">
                <a:ln w="0">
                  <a:noFill/>
                </a:ln>
                <a:solidFill>
                  <a:schemeClr val="tx2">
                    <a:lumMod val="75000"/>
                  </a:schemeClr>
                </a:solidFill>
                <a:effectLst>
                  <a:outerShdw blurRad="38100" dist="19050" dir="2700000" algn="tl" rotWithShape="0">
                    <a:schemeClr val="dk1">
                      <a:alpha val="40000"/>
                    </a:schemeClr>
                  </a:outerShdw>
                </a:effectLst>
                <a:cs typeface="B Lotus" panose="00000400000000000000" pitchFamily="2" charset="-78"/>
              </a:rPr>
              <a:t>بارداری پس از 35 سالگی!؟</a:t>
            </a:r>
            <a:endParaRPr lang="en-US" sz="6600" dirty="0">
              <a:ln w="0">
                <a:noFill/>
              </a:ln>
              <a:solidFill>
                <a:schemeClr val="tx2">
                  <a:lumMod val="75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1766851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a:cs typeface="B Badr" panose="00000400000000000000" pitchFamily="2" charset="-78"/>
              </a:rPr>
              <a:t> </a:t>
            </a:r>
            <a:endParaRPr lang="en-US" sz="3200" dirty="0">
              <a:cs typeface="B Badr" panose="00000400000000000000" pitchFamily="2" charset="-78"/>
            </a:endParaRPr>
          </a:p>
        </p:txBody>
      </p:sp>
      <p:sp>
        <p:nvSpPr>
          <p:cNvPr id="3" name="Content Placeholder 2"/>
          <p:cNvSpPr>
            <a:spLocks noGrp="1"/>
          </p:cNvSpPr>
          <p:nvPr>
            <p:ph idx="1"/>
          </p:nvPr>
        </p:nvSpPr>
        <p:spPr>
          <a:xfrm>
            <a:off x="1280160" y="1727149"/>
            <a:ext cx="10073639" cy="4351338"/>
          </a:xfrm>
        </p:spPr>
        <p:txBody>
          <a:bodyPr>
            <a:noAutofit/>
          </a:bodyPr>
          <a:lstStyle/>
          <a:p>
            <a:pPr algn="just" rtl="1"/>
            <a:r>
              <a:rPr lang="fa-IR" dirty="0">
                <a:cs typeface="B Lotus" panose="00000400000000000000" pitchFamily="2" charset="-78"/>
              </a:rPr>
              <a:t>دکتر طاهره لباف، متخصص زنان، زایمان و نازایی:</a:t>
            </a:r>
          </a:p>
          <a:p>
            <a:pPr marL="225425" indent="295275" algn="just" rtl="1">
              <a:buNone/>
            </a:pPr>
            <a:r>
              <a:rPr lang="fa-IR" dirty="0">
                <a:cs typeface="B Lotus" panose="00000400000000000000" pitchFamily="2" charset="-78"/>
              </a:rPr>
              <a:t>1</a:t>
            </a:r>
            <a:r>
              <a:rPr lang="fa-IR" sz="2700" dirty="0">
                <a:cs typeface="B Lotus" panose="00000400000000000000" pitchFamily="2" charset="-78"/>
              </a:rPr>
              <a:t>. بارداری بالای سن 35 سالگی احتمالا عوارضی را برای مادر دارد که مسلما نیاز به </a:t>
            </a:r>
            <a:r>
              <a:rPr lang="fa-IR" sz="2700" b="1" dirty="0">
                <a:solidFill>
                  <a:srgbClr val="92D050"/>
                </a:solidFill>
                <a:cs typeface="B Lotus" panose="00000400000000000000" pitchFamily="2" charset="-78"/>
              </a:rPr>
              <a:t>مراقبت بیشتر</a:t>
            </a:r>
            <a:r>
              <a:rPr lang="fa-IR" sz="2700" dirty="0">
                <a:cs typeface="B Lotus" panose="00000400000000000000" pitchFamily="2" charset="-78"/>
              </a:rPr>
              <a:t> دارد مثلا وقتی حاملگی از 40 سالگی می گذرد، بیماری فشار خون و دیابت مورد توجه قرار می گیرد. اما این دلیل بر این نیست که خانمی که در 37 سالگی ازدواج کرده و در 38 سالگی اولین فرزندش را آورده برای دومین فرزند او را آنقدر نگران کنند تا از آوردن فرزند دوم صرفنظر کند این طبیعی است که بارداری در سن بالا مراقبت بیشتری را لازم دارد. </a:t>
            </a:r>
          </a:p>
          <a:p>
            <a:pPr marL="225425" indent="295275" algn="just" rtl="1">
              <a:buNone/>
            </a:pPr>
            <a:r>
              <a:rPr lang="fa-IR" sz="2700" dirty="0">
                <a:cs typeface="B Lotus" panose="00000400000000000000" pitchFamily="2" charset="-78"/>
              </a:rPr>
              <a:t>2. گفته می شود از سن 40 سالگی به بالا احتمال اختلالات کروموزومی بالا می رود ولی این عارضه آن قدر زیاد نیست و در حقیقت تنها 1% حاملگی ها را شامل می شود که این درصد هم قابل تشخیص و پیشگیری است و نباید ایجاد نگرانی جدی بکند.</a:t>
            </a:r>
          </a:p>
        </p:txBody>
      </p:sp>
      <p:sp>
        <p:nvSpPr>
          <p:cNvPr id="4" name="Rectangle 3"/>
          <p:cNvSpPr/>
          <p:nvPr/>
        </p:nvSpPr>
        <p:spPr>
          <a:xfrm>
            <a:off x="1037230" y="230188"/>
            <a:ext cx="9893364" cy="923330"/>
          </a:xfrm>
          <a:prstGeom prst="rect">
            <a:avLst/>
          </a:prstGeom>
          <a:noFill/>
          <a:effectLst/>
        </p:spPr>
        <p:txBody>
          <a:bodyPr wrap="square" lIns="91440" tIns="45720" rIns="91440" bIns="45720">
            <a:spAutoFit/>
            <a:scene3d>
              <a:camera prst="perspectiveContrastingRightFacing" fov="7200000"/>
              <a:lightRig rig="threePt" dir="t"/>
            </a:scene3d>
          </a:bodyPr>
          <a:lstStyle/>
          <a:p>
            <a:pPr algn="ctr"/>
            <a:r>
              <a:rPr lang="fa-IR" sz="5400" dirty="0">
                <a:ln w="0">
                  <a:noFill/>
                </a:ln>
                <a:solidFill>
                  <a:schemeClr val="tx2">
                    <a:lumMod val="75000"/>
                  </a:schemeClr>
                </a:solidFill>
                <a:effectLst>
                  <a:outerShdw blurRad="38100" dist="19050" dir="2700000" algn="tl" rotWithShape="0">
                    <a:schemeClr val="dk1">
                      <a:alpha val="40000"/>
                    </a:schemeClr>
                  </a:outerShdw>
                </a:effectLst>
                <a:cs typeface="B Lotus" panose="00000400000000000000" pitchFamily="2" charset="-78"/>
              </a:rPr>
              <a:t>بارداری پس از 35 سالگی!؟</a:t>
            </a:r>
            <a:endParaRPr lang="en-US" sz="5400" dirty="0">
              <a:ln w="0">
                <a:noFill/>
              </a:ln>
              <a:solidFill>
                <a:schemeClr val="tx2">
                  <a:lumMod val="75000"/>
                </a:schemeClr>
              </a:solidFill>
              <a:effectLst>
                <a:outerShdw blurRad="38100" dist="19050" dir="2700000" algn="tl" rotWithShape="0">
                  <a:schemeClr val="dk1">
                    <a:alpha val="40000"/>
                  </a:schemeClr>
                </a:outerShdw>
              </a:effectLst>
            </a:endParaRPr>
          </a:p>
        </p:txBody>
      </p:sp>
      <p:sp>
        <p:nvSpPr>
          <p:cNvPr id="5" name="TextBox 4"/>
          <p:cNvSpPr txBox="1"/>
          <p:nvPr/>
        </p:nvSpPr>
        <p:spPr>
          <a:xfrm>
            <a:off x="1308289" y="6527411"/>
            <a:ext cx="5345723" cy="307777"/>
          </a:xfrm>
          <a:prstGeom prst="rect">
            <a:avLst/>
          </a:prstGeom>
          <a:noFill/>
        </p:spPr>
        <p:txBody>
          <a:bodyPr wrap="square" rtlCol="0">
            <a:spAutoFit/>
          </a:bodyPr>
          <a:lstStyle/>
          <a:p>
            <a:pPr rtl="1"/>
            <a:r>
              <a:rPr lang="fa-IR" sz="1400" dirty="0">
                <a:cs typeface="B Badr" panose="00000400000000000000" pitchFamily="2" charset="-78"/>
              </a:rPr>
              <a:t>سایت شورای فرهنگی اجتماعی زنان و خانواده شورای عالی انقلاب فرهنگی</a:t>
            </a:r>
            <a:endParaRPr lang="en-US" sz="1400" dirty="0">
              <a:cs typeface="B Badr" panose="00000400000000000000" pitchFamily="2" charset="-78"/>
            </a:endParaRPr>
          </a:p>
        </p:txBody>
      </p:sp>
    </p:spTree>
    <p:extLst>
      <p:ext uri="{BB962C8B-B14F-4D97-AF65-F5344CB8AC3E}">
        <p14:creationId xmlns:p14="http://schemas.microsoft.com/office/powerpoint/2010/main" val="27643483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80160" y="928048"/>
            <a:ext cx="10073639" cy="5150439"/>
          </a:xfrm>
        </p:spPr>
        <p:txBody>
          <a:bodyPr>
            <a:noAutofit/>
          </a:bodyPr>
          <a:lstStyle/>
          <a:p>
            <a:pPr algn="just" rtl="1"/>
            <a:r>
              <a:rPr lang="fa-IR" dirty="0">
                <a:cs typeface="B Lotus" panose="00000400000000000000" pitchFamily="2" charset="-78"/>
              </a:rPr>
              <a:t>پروفسور اميلي گراندر از دانشكده بهداشت و طب گرمسيري لندن مي‌گويد: ازدواج و مادر شدن تأثير زيادي در سلامت آينده زنان دارد و در برخي موارد به اندازه وضعيت اجتماعي و اقتصادي افراد اهميت دارد.</a:t>
            </a:r>
          </a:p>
          <a:p>
            <a:pPr algn="just" rtl="1"/>
            <a:r>
              <a:rPr lang="fa-IR" dirty="0">
                <a:cs typeface="B Lotus" panose="00000400000000000000" pitchFamily="2" charset="-78"/>
              </a:rPr>
              <a:t>دانشمندان دانشگاه ریچموند معتقدند، مادر شدن باعث ایجاد تغییراتی در شكل و اندازه نواحی خاصی از مغز می‌شود كه تا ده‌ها سال‌ باقی می‌ماند. این محققان می‌گویند، مغز مادر به سرعت برای برآمدن از عهده وظایف مادر شدن و بچه‌داری تغییر می‌كند و این ‌تغییرات به حدی است كه حتی حواس مادر تقویت می‌شود و او می‌تواند صداها و بوهای ضعیف فرزند خود را بشنوند و او را بشناسد. اما اینكه هورمون‌های دوران بارداری باعث ایجاد چنین تغییراتی می‌شوند یا مسئولیت مادر شدن، مسئله‌ای است كه شاید كمی مورد اختلا‌ف صاحب‌نظران باشد. محققان دانشگاه ریچموند بر این باورند كه هم تغییرات هورمونی و هم مسئولیت مادر شدن علت افزایش كارایی ذهنی و افزایش هوش و ذكاوت مادران است. مادرها صبورترند این دانشمندان معتقدند، ترشح هورمون‌های دوران بارداری كه باعث می‌شود مغز مادر با شرایط جدید بچه‌دار شدن تطابق پیدا كند، باعث افزایش صبر و تحمل وی می‌شود. </a:t>
            </a:r>
          </a:p>
        </p:txBody>
      </p:sp>
    </p:spTree>
    <p:extLst>
      <p:ext uri="{BB962C8B-B14F-4D97-AF65-F5344CB8AC3E}">
        <p14:creationId xmlns:p14="http://schemas.microsoft.com/office/powerpoint/2010/main" val="35827196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TC104033923[[fn=Depth]]</Template>
  <TotalTime>3074</TotalTime>
  <Words>2505</Words>
  <Application>Microsoft Office PowerPoint</Application>
  <PresentationFormat>Widescreen</PresentationFormat>
  <Paragraphs>188</Paragraphs>
  <Slides>25</Slides>
  <Notes>1</Notes>
  <HiddenSlides>0</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25</vt:i4>
      </vt:variant>
    </vt:vector>
  </HeadingPairs>
  <TitlesOfParts>
    <vt:vector size="40" baseType="lpstr">
      <vt:lpstr>Adobe Caslon Pro</vt:lpstr>
      <vt:lpstr>Adobe Devanagari</vt:lpstr>
      <vt:lpstr>Arial</vt:lpstr>
      <vt:lpstr>B Badr</vt:lpstr>
      <vt:lpstr>B Kamran</vt:lpstr>
      <vt:lpstr>B Lotus</vt:lpstr>
      <vt:lpstr>B Mitra</vt:lpstr>
      <vt:lpstr>B Morvarid</vt:lpstr>
      <vt:lpstr>B Vahid</vt:lpstr>
      <vt:lpstr>Browallia New</vt:lpstr>
      <vt:lpstr>Calibri</vt:lpstr>
      <vt:lpstr>Corbel</vt:lpstr>
      <vt:lpstr>IranNastaliq</vt:lpstr>
      <vt:lpstr>Zr</vt:lpstr>
      <vt:lpstr>Depth</vt:lpstr>
      <vt:lpstr>PowerPoint Presentation</vt:lpstr>
      <vt:lpstr>ابعاد بهداشتی و پزشکی تغییرات جمعیتی</vt:lpstr>
      <vt:lpstr>PowerPoint Presentation</vt:lpstr>
      <vt:lpstr>ناباروری</vt:lpstr>
      <vt:lpstr>عوامل گوناگونی در ناباروری دخیل است:</vt:lpstr>
      <vt:lpstr>سن مناسب برای زایمان</vt:lpstr>
      <vt:lpstr> </vt:lpstr>
      <vt:lpstr> </vt:lpstr>
      <vt:lpstr>PowerPoint Presentation</vt:lpstr>
      <vt:lpstr>مراقبت ها</vt:lpstr>
      <vt:lpstr>ویار</vt:lpstr>
      <vt:lpstr>سزارین</vt:lpstr>
      <vt:lpstr>دکتر خلیل علی محمدزاده  دکترای تخصصی مدیریت خدمات بهداشتی ودرمانی</vt:lpstr>
      <vt:lpstr> سزارین</vt:lpstr>
      <vt:lpstr>PowerPoint Presentation</vt:lpstr>
      <vt:lpstr>سزارین و چند فرزندی</vt:lpstr>
      <vt:lpstr>PowerPoint Presentation</vt:lpstr>
      <vt:lpstr>سزارین</vt:lpstr>
      <vt:lpstr>فاصله بین دو بارداری</vt:lpstr>
      <vt:lpstr>سقط جنین</vt:lpstr>
      <vt:lpstr>عوامل احتمالی سقط جنین</vt:lpstr>
      <vt:lpstr>عوامل احتمالی سقط جنین</vt:lpstr>
      <vt:lpstr>سقط جنین</vt:lpstr>
      <vt:lpstr>زایمان و لذت جنسی</vt:lpstr>
      <vt:lpstr>با تشکر از حسن توجه شما بزرگواران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ابعاد بهداشتی و پزشکی کاهش یا افزایش جمعیت</dc:title>
  <dc:creator>Mohammad Mahdi</dc:creator>
  <cp:lastModifiedBy>sayedesmailalavi@gmail.com</cp:lastModifiedBy>
  <cp:revision>120</cp:revision>
  <dcterms:created xsi:type="dcterms:W3CDTF">2014-05-05T07:50:11Z</dcterms:created>
  <dcterms:modified xsi:type="dcterms:W3CDTF">2022-12-02T16:25:09Z</dcterms:modified>
</cp:coreProperties>
</file>