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72" r:id="rId1"/>
    <p:sldMasterId id="2147483684" r:id="rId2"/>
  </p:sldMasterIdLst>
  <p:notesMasterIdLst>
    <p:notesMasterId r:id="rId86"/>
  </p:notesMasterIdLst>
  <p:sldIdLst>
    <p:sldId id="437" r:id="rId3"/>
    <p:sldId id="256" r:id="rId4"/>
    <p:sldId id="438" r:id="rId5"/>
    <p:sldId id="257" r:id="rId6"/>
    <p:sldId id="386" r:id="rId7"/>
    <p:sldId id="452" r:id="rId8"/>
    <p:sldId id="450" r:id="rId9"/>
    <p:sldId id="451" r:id="rId10"/>
    <p:sldId id="347" r:id="rId11"/>
    <p:sldId id="348" r:id="rId12"/>
    <p:sldId id="355" r:id="rId13"/>
    <p:sldId id="464" r:id="rId14"/>
    <p:sldId id="465" r:id="rId15"/>
    <p:sldId id="466" r:id="rId16"/>
    <p:sldId id="467" r:id="rId17"/>
    <p:sldId id="356" r:id="rId18"/>
    <p:sldId id="359" r:id="rId19"/>
    <p:sldId id="303" r:id="rId20"/>
    <p:sldId id="435" r:id="rId21"/>
    <p:sldId id="362" r:id="rId22"/>
    <p:sldId id="357" r:id="rId23"/>
    <p:sldId id="474" r:id="rId24"/>
    <p:sldId id="444" r:id="rId25"/>
    <p:sldId id="361" r:id="rId26"/>
    <p:sldId id="391" r:id="rId27"/>
    <p:sldId id="393" r:id="rId28"/>
    <p:sldId id="395" r:id="rId29"/>
    <p:sldId id="396" r:id="rId30"/>
    <p:sldId id="442" r:id="rId31"/>
    <p:sldId id="427" r:id="rId32"/>
    <p:sldId id="428" r:id="rId33"/>
    <p:sldId id="429" r:id="rId34"/>
    <p:sldId id="468" r:id="rId35"/>
    <p:sldId id="473" r:id="rId36"/>
    <p:sldId id="469" r:id="rId37"/>
    <p:sldId id="363" r:id="rId38"/>
    <p:sldId id="447" r:id="rId39"/>
    <p:sldId id="448" r:id="rId40"/>
    <p:sldId id="449" r:id="rId41"/>
    <p:sldId id="446" r:id="rId42"/>
    <p:sldId id="445" r:id="rId43"/>
    <p:sldId id="350" r:id="rId44"/>
    <p:sldId id="371" r:id="rId45"/>
    <p:sldId id="397" r:id="rId46"/>
    <p:sldId id="364" r:id="rId47"/>
    <p:sldId id="453" r:id="rId48"/>
    <p:sldId id="454" r:id="rId49"/>
    <p:sldId id="455" r:id="rId50"/>
    <p:sldId id="456" r:id="rId51"/>
    <p:sldId id="457" r:id="rId52"/>
    <p:sldId id="458" r:id="rId53"/>
    <p:sldId id="459" r:id="rId54"/>
    <p:sldId id="431" r:id="rId55"/>
    <p:sldId id="462" r:id="rId56"/>
    <p:sldId id="463" r:id="rId57"/>
    <p:sldId id="432" r:id="rId58"/>
    <p:sldId id="461" r:id="rId59"/>
    <p:sldId id="367" r:id="rId60"/>
    <p:sldId id="368" r:id="rId61"/>
    <p:sldId id="369" r:id="rId62"/>
    <p:sldId id="370" r:id="rId63"/>
    <p:sldId id="372" r:id="rId64"/>
    <p:sldId id="398" r:id="rId65"/>
    <p:sldId id="267" r:id="rId66"/>
    <p:sldId id="275" r:id="rId67"/>
    <p:sldId id="351" r:id="rId68"/>
    <p:sldId id="406" r:id="rId69"/>
    <p:sldId id="407" r:id="rId70"/>
    <p:sldId id="410" r:id="rId71"/>
    <p:sldId id="411" r:id="rId72"/>
    <p:sldId id="470" r:id="rId73"/>
    <p:sldId id="269" r:id="rId74"/>
    <p:sldId id="268" r:id="rId75"/>
    <p:sldId id="276" r:id="rId76"/>
    <p:sldId id="471" r:id="rId77"/>
    <p:sldId id="472" r:id="rId78"/>
    <p:sldId id="270" r:id="rId79"/>
    <p:sldId id="278" r:id="rId80"/>
    <p:sldId id="425" r:id="rId81"/>
    <p:sldId id="426" r:id="rId82"/>
    <p:sldId id="436" r:id="rId83"/>
    <p:sldId id="399" r:id="rId84"/>
    <p:sldId id="420" r:id="rId85"/>
  </p:sldIdLst>
  <p:sldSz cx="9144000" cy="6858000" type="screen4x3"/>
  <p:notesSz cx="6858000" cy="9144000"/>
  <p:embeddedFontLst>
    <p:embeddedFont>
      <p:font typeface="Wingdings 2" pitchFamily="18" charset="2"/>
      <p:regular r:id="rId87"/>
    </p:embeddedFont>
    <p:embeddedFont>
      <p:font typeface="B Badr" pitchFamily="2" charset="-78"/>
      <p:regular r:id="rId88"/>
      <p:bold r:id="rId89"/>
    </p:embeddedFont>
    <p:embeddedFont>
      <p:font typeface="B Lotus" pitchFamily="2" charset="-78"/>
      <p:regular r:id="rId90"/>
      <p:bold r:id="rId91"/>
    </p:embeddedFont>
    <p:embeddedFont>
      <p:font typeface="Calibri" pitchFamily="34" charset="0"/>
      <p:regular r:id="rId92"/>
      <p:bold r:id="rId93"/>
      <p:italic r:id="rId94"/>
      <p:boldItalic r:id="rId95"/>
    </p:embeddedFont>
    <p:embeddedFont>
      <p:font typeface="Tahoma" pitchFamily="34" charset="0"/>
      <p:regular r:id="rId96"/>
      <p:bold r:id="rId97"/>
    </p:embeddedFont>
    <p:embeddedFont>
      <p:font typeface="B Koodak" pitchFamily="2" charset="-78"/>
      <p:bold r:id="rId98"/>
    </p:embeddedFont>
    <p:embeddedFont>
      <p:font typeface="B Mitra" pitchFamily="2" charset="-78"/>
      <p:regular r:id="rId99"/>
      <p:bold r:id="rId100"/>
    </p:embeddedFont>
    <p:embeddedFont>
      <p:font typeface="B Jadid" pitchFamily="2" charset="-78"/>
      <p:bold r:id="rId101"/>
    </p:embeddedFont>
    <p:embeddedFont>
      <p:font typeface="2  Nazanin" charset="0"/>
      <p:regular r:id="rId102"/>
      <p:bold r:id="rId103"/>
    </p:embeddedFont>
    <p:embeddedFont>
      <p:font typeface="B Zar" pitchFamily="2" charset="-78"/>
      <p:regular r:id="rId104"/>
      <p:bold r:id="rId105"/>
    </p:embeddedFont>
    <p:embeddedFont>
      <p:font typeface="B Tehran" pitchFamily="2" charset="-78"/>
      <p:regular r:id="rId106"/>
      <p:italic r:id="rId107"/>
    </p:embeddedFont>
    <p:embeddedFont>
      <p:font typeface="Lucida Sans Unicode" pitchFamily="34" charset="0"/>
      <p:regular r:id="rId108"/>
    </p:embeddedFont>
    <p:embeddedFont>
      <p:font typeface="B Nazanin" pitchFamily="2" charset="-78"/>
      <p:regular r:id="rId109"/>
      <p:bold r:id="rId110"/>
    </p:embeddedFont>
    <p:embeddedFont>
      <p:font typeface="B Titr" pitchFamily="2" charset="-78"/>
      <p:bold r:id="rId111"/>
    </p:embeddedFont>
    <p:embeddedFont>
      <p:font typeface="Wingdings 3" pitchFamily="18" charset="2"/>
      <p:regular r:id="rId112"/>
    </p:embeddedFont>
    <p:embeddedFont>
      <p:font typeface="IranNastaliq" pitchFamily="18" charset="0"/>
      <p:regular r:id="rId113"/>
    </p:embeddedFont>
    <p:embeddedFont>
      <p:font typeface="Verdana" pitchFamily="34" charset="0"/>
      <p:regular r:id="rId114"/>
      <p:bold r:id="rId115"/>
      <p:italic r:id="rId116"/>
      <p:boldItalic r:id="rId117"/>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6501" autoAdjust="0"/>
  </p:normalViewPr>
  <p:slideViewPr>
    <p:cSldViewPr>
      <p:cViewPr>
        <p:scale>
          <a:sx n="60" d="100"/>
          <a:sy n="60" d="100"/>
        </p:scale>
        <p:origin x="-165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31.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3.fntdata"/><Relationship Id="rId112" Type="http://schemas.openxmlformats.org/officeDocument/2006/relationships/font" Target="fonts/font26.fntdata"/><Relationship Id="rId16" Type="http://schemas.openxmlformats.org/officeDocument/2006/relationships/slide" Target="slides/slide14.xml"/><Relationship Id="rId107" Type="http://schemas.openxmlformats.org/officeDocument/2006/relationships/font" Target="fonts/font21.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6.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4.fntdata"/><Relationship Id="rId105" Type="http://schemas.openxmlformats.org/officeDocument/2006/relationships/font" Target="fonts/font19.fntdata"/><Relationship Id="rId113" Type="http://schemas.openxmlformats.org/officeDocument/2006/relationships/font" Target="fonts/font27.fntdata"/><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7.fntdata"/><Relationship Id="rId98" Type="http://schemas.openxmlformats.org/officeDocument/2006/relationships/font" Target="fonts/font12.fntdata"/><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17.fntdata"/><Relationship Id="rId108" Type="http://schemas.openxmlformats.org/officeDocument/2006/relationships/font" Target="fonts/font22.fntdata"/><Relationship Id="rId116" Type="http://schemas.openxmlformats.org/officeDocument/2006/relationships/font" Target="fonts/font3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1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0.fntdata"/><Relationship Id="rId114" Type="http://schemas.openxmlformats.org/officeDocument/2006/relationships/font" Target="fonts/font28.fntdata"/><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23.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1.fntdata"/><Relationship Id="rId104" Type="http://schemas.openxmlformats.org/officeDocument/2006/relationships/font" Target="fonts/font18.fntdata"/><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fntdata"/><Relationship Id="rId110" Type="http://schemas.openxmlformats.org/officeDocument/2006/relationships/font" Target="fonts/font24.fntdata"/><Relationship Id="rId115" Type="http://schemas.openxmlformats.org/officeDocument/2006/relationships/font" Target="fonts/font29.fntdata"/></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ahzoon\My%20Documents\Work\&#1578;&#1580;&#1586;&#1610;&#1607;%20&#1608;%20&#1578;&#1581;&#1604;&#1610;&#1604;%20&#1570;&#1605;&#1575;&#1585;&#1607;&#1575;\&#1711;&#1586;&#1575;&#1585;&#1588;%2050%20&#1587;&#1575;&#1604;&#1607;%20&#1585;&#1608;&#1606;&#1583;%20&#1579;&#1576;&#1578;%20&#1605;&#1587;&#1578;&#1605;&#1585;%20&#1608;&#1604;&#1575;&#1583;&#1578;%20&#1608;%20&#1606;&#1585;&#1582;%20&#1578;&#1575;%20&#1587;&#1575;&#1604;%20%201390.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AMahzoon\Documents\&#1711;&#1585;&#1608;&#1607;%20&#1587;&#1606;&#1740;%20&#1575;&#1586;&#1583;&#1608;&#1575;&#158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AMahzoon\Documents\New%20folder\&#1607;&#1605;&#1575;&#1610;&#1588;%20&#1585;&#1608;&#1586;%20&#1580;&#1607;&#1575;&#1606;&#1610;%20&#1580;&#1605;&#1593;&#1610;&#1578;%20-%20&#1605;&#1588;&#1578;&#1585;&#1705;%20&#1576;&#1575;%20&#1608;&#1586;&#1575;&#1585;&#1578;%20&#1576;&#1607;&#1583;&#1575;&#1588;&#1578;%20-%20&#1578;&#1610;&#1585;&#1605;&#1575;&#1607;%201392\&#1575;&#1589;&#1604;&#1610;%20&#1582;&#1576;&#1585;&#1606;&#1575;&#1605;&#1607;%20-&#1608;&#1610;&#1688;&#160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AMahzoon\Documents\New%20folder\&#1607;&#1605;&#1575;&#1610;&#1588;%20&#1585;&#1608;&#1586;%20&#1580;&#1607;&#1575;&#1606;&#1610;%20&#1580;&#1605;&#1593;&#1610;&#1578;%20-%20&#1605;&#1588;&#1578;&#1585;&#1705;%20&#1576;&#1575;%20&#1608;&#1586;&#1575;&#1585;&#1578;%20&#1576;&#1607;&#1583;&#1575;&#1588;&#1578;%20-%20&#1578;&#1610;&#1585;&#1605;&#1575;&#1607;%201392\&#1575;&#1589;&#1604;&#1610;%20&#1582;&#1576;&#1585;&#1606;&#1575;&#1605;&#1607;%20-&#1608;&#1610;&#1688;&#1607;.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alizadeh\Desktop\&#1591;&#1604;&#1575;&#1602;-&#1583;&#1587;&#1578;&#1608;&#1585;%20&#1585;&#1610;&#1610;&#1610;&#1587;%20&#1587;&#1575;&#1586;&#1605;&#1575;&#1606;\&#1583;&#1587;&#1578;&#1608;&#1585;%20&#1585;&#1574;&#1610;&#1587;%20&#1583;&#1585;%20&#1605;&#1608;&#1585;&#1583;%20&#1591;&#1604;&#1575;&#1602;.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m.alizadeh\Desktop\&#1591;&#1604;&#1575;&#1602;-&#1583;&#1587;&#1578;&#1608;&#1585;%20&#1585;&#1610;&#1610;&#1610;&#1587;%20&#1587;&#1575;&#1586;&#1605;&#1575;&#1606;\&#1583;&#1587;&#1578;&#1608;&#1585;%20&#1585;&#1574;&#1610;&#1587;%20&#1583;&#1585;%20&#1605;&#1608;&#1585;&#1583;%20&#1591;&#1604;&#1575;&#160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m.alizadeh\Desktop\&#1591;&#1604;&#1575;&#1602;-&#1583;&#1587;&#1578;&#1608;&#1585;%20&#1585;&#1610;&#1610;&#1610;&#1587;%20&#1587;&#1575;&#1586;&#1605;&#1575;&#1606;\&#1583;&#1587;&#1578;&#1608;&#1585;%20&#1585;&#1574;&#1610;&#1587;%20&#1583;&#1585;%20&#1605;&#1608;&#1585;&#1583;%20&#1591;&#1604;&#1575;&#160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alizadeh\Desktop\&#1580;&#1583;&#1740;&#158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m.alizadeh\Desktop\keshvarha.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m.alizadeh\Desktop\keshvarha.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hatami.PSRC\Desktop\&#1588;&#1575;&#1582;&#1589;%20&#1578;&#1608;&#1587;&#1593;&#1607;%20&#1608;%20&#1576;&#1575;&#1587;&#1608;&#1575;&#1583;&#1610;%20&#1575;&#1587;&#1578;&#1575;&#1606;&#1607;&#1575;%201385.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m.alizadeh\Desktop\keshvarha.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A.mahzoon\My%20Documents\Work\&#1578;&#1580;&#1586;&#1610;&#1607;%20&#1608;%20&#1578;&#1581;&#1604;&#1610;&#1604;%20&#1570;&#1605;&#1575;&#1585;&#1607;&#1575;\&#1607;&#1585;&#1605;%20&#1587;&#1606;&#1610;%201365.xls"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A.mahzoon\My%20Documents\Work\&#1578;&#1580;&#1586;&#1610;&#1607;%20&#1608;%20&#1578;&#1581;&#1604;&#1610;&#1604;%20&#1570;&#1605;&#1575;&#1585;&#1607;&#1575;\&#1607;&#1585;&#1605;%20&#1587;&#1606;&#1610;%201365.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AAMahzoon\Documents\&#1711;&#1585;&#1608;&#1607;%20&#1587;&#1606;&#1740;%20&#1575;&#1586;&#1583;&#1608;&#1575;&#15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48874404712423"/>
          <c:y val="5.8620739005875382E-2"/>
          <c:w val="0.82570077143563569"/>
          <c:h val="0.8000006734919467"/>
        </c:manualLayout>
      </c:layout>
      <c:lineChart>
        <c:grouping val="standard"/>
        <c:varyColors val="0"/>
        <c:ser>
          <c:idx val="1"/>
          <c:order val="0"/>
          <c:tx>
            <c:strRef>
              <c:f>Sheet9!$A$1</c:f>
              <c:strCache>
                <c:ptCount val="1"/>
                <c:pt idx="0">
                  <c:v>سال</c:v>
                </c:pt>
              </c:strCache>
            </c:strRef>
          </c:tx>
          <c:spPr>
            <a:ln w="38100">
              <a:solidFill>
                <a:srgbClr val="FF00FF"/>
              </a:solidFill>
              <a:prstDash val="solid"/>
            </a:ln>
          </c:spPr>
          <c:marker>
            <c:symbol val="none"/>
          </c:marker>
          <c:cat>
            <c:numRef>
              <c:f>Sheet9!$A$2:$A$52</c:f>
              <c:numCache>
                <c:formatCode>General</c:formatCode>
                <c:ptCount val="51"/>
                <c:pt idx="0">
                  <c:v>1390</c:v>
                </c:pt>
                <c:pt idx="1">
                  <c:v>1389</c:v>
                </c:pt>
                <c:pt idx="2">
                  <c:v>1388</c:v>
                </c:pt>
                <c:pt idx="3">
                  <c:v>1387</c:v>
                </c:pt>
                <c:pt idx="4">
                  <c:v>1386</c:v>
                </c:pt>
                <c:pt idx="5">
                  <c:v>1385</c:v>
                </c:pt>
                <c:pt idx="6">
                  <c:v>1384</c:v>
                </c:pt>
                <c:pt idx="7">
                  <c:v>1383</c:v>
                </c:pt>
                <c:pt idx="8">
                  <c:v>1382</c:v>
                </c:pt>
                <c:pt idx="9">
                  <c:v>1381</c:v>
                </c:pt>
                <c:pt idx="10">
                  <c:v>1380</c:v>
                </c:pt>
                <c:pt idx="11">
                  <c:v>1379</c:v>
                </c:pt>
                <c:pt idx="12">
                  <c:v>1378</c:v>
                </c:pt>
                <c:pt idx="13">
                  <c:v>1377</c:v>
                </c:pt>
                <c:pt idx="14">
                  <c:v>1376</c:v>
                </c:pt>
                <c:pt idx="15">
                  <c:v>1375</c:v>
                </c:pt>
                <c:pt idx="16">
                  <c:v>1374</c:v>
                </c:pt>
                <c:pt idx="17">
                  <c:v>1373</c:v>
                </c:pt>
                <c:pt idx="18">
                  <c:v>1372</c:v>
                </c:pt>
                <c:pt idx="19">
                  <c:v>1371</c:v>
                </c:pt>
                <c:pt idx="20">
                  <c:v>1370</c:v>
                </c:pt>
                <c:pt idx="21">
                  <c:v>1369</c:v>
                </c:pt>
                <c:pt idx="22">
                  <c:v>1368</c:v>
                </c:pt>
                <c:pt idx="23">
                  <c:v>1367</c:v>
                </c:pt>
                <c:pt idx="24">
                  <c:v>1366</c:v>
                </c:pt>
                <c:pt idx="25">
                  <c:v>1365</c:v>
                </c:pt>
                <c:pt idx="26">
                  <c:v>1364</c:v>
                </c:pt>
                <c:pt idx="27">
                  <c:v>1363</c:v>
                </c:pt>
                <c:pt idx="28">
                  <c:v>1362</c:v>
                </c:pt>
                <c:pt idx="29">
                  <c:v>1361</c:v>
                </c:pt>
                <c:pt idx="30">
                  <c:v>1360</c:v>
                </c:pt>
                <c:pt idx="31">
                  <c:v>1359</c:v>
                </c:pt>
                <c:pt idx="32">
                  <c:v>1358</c:v>
                </c:pt>
                <c:pt idx="33">
                  <c:v>1357</c:v>
                </c:pt>
                <c:pt idx="34">
                  <c:v>1356</c:v>
                </c:pt>
                <c:pt idx="35">
                  <c:v>1355</c:v>
                </c:pt>
                <c:pt idx="36">
                  <c:v>1354</c:v>
                </c:pt>
                <c:pt idx="37">
                  <c:v>1353</c:v>
                </c:pt>
                <c:pt idx="38">
                  <c:v>1352</c:v>
                </c:pt>
                <c:pt idx="39">
                  <c:v>1351</c:v>
                </c:pt>
                <c:pt idx="40">
                  <c:v>1350</c:v>
                </c:pt>
                <c:pt idx="41">
                  <c:v>1349</c:v>
                </c:pt>
                <c:pt idx="42">
                  <c:v>1348</c:v>
                </c:pt>
                <c:pt idx="43">
                  <c:v>1347</c:v>
                </c:pt>
                <c:pt idx="44">
                  <c:v>1346</c:v>
                </c:pt>
                <c:pt idx="45">
                  <c:v>1345</c:v>
                </c:pt>
                <c:pt idx="46">
                  <c:v>1344</c:v>
                </c:pt>
                <c:pt idx="47">
                  <c:v>1343</c:v>
                </c:pt>
                <c:pt idx="48">
                  <c:v>1342</c:v>
                </c:pt>
                <c:pt idx="49">
                  <c:v>1341</c:v>
                </c:pt>
                <c:pt idx="50">
                  <c:v>1340</c:v>
                </c:pt>
              </c:numCache>
            </c:numRef>
          </c:cat>
          <c:val>
            <c:numRef>
              <c:f>Sheet9!$A$2:$A$52</c:f>
              <c:numCache>
                <c:formatCode>General</c:formatCode>
                <c:ptCount val="51"/>
                <c:pt idx="0">
                  <c:v>1390</c:v>
                </c:pt>
                <c:pt idx="1">
                  <c:v>1389</c:v>
                </c:pt>
                <c:pt idx="2">
                  <c:v>1388</c:v>
                </c:pt>
                <c:pt idx="3">
                  <c:v>1387</c:v>
                </c:pt>
                <c:pt idx="4">
                  <c:v>1386</c:v>
                </c:pt>
                <c:pt idx="5">
                  <c:v>1385</c:v>
                </c:pt>
                <c:pt idx="6">
                  <c:v>1384</c:v>
                </c:pt>
                <c:pt idx="7">
                  <c:v>1383</c:v>
                </c:pt>
                <c:pt idx="8">
                  <c:v>1382</c:v>
                </c:pt>
                <c:pt idx="9">
                  <c:v>1381</c:v>
                </c:pt>
                <c:pt idx="10">
                  <c:v>1380</c:v>
                </c:pt>
                <c:pt idx="11">
                  <c:v>1379</c:v>
                </c:pt>
                <c:pt idx="12">
                  <c:v>1378</c:v>
                </c:pt>
                <c:pt idx="13">
                  <c:v>1377</c:v>
                </c:pt>
                <c:pt idx="14">
                  <c:v>1376</c:v>
                </c:pt>
                <c:pt idx="15">
                  <c:v>1375</c:v>
                </c:pt>
                <c:pt idx="16">
                  <c:v>1374</c:v>
                </c:pt>
                <c:pt idx="17">
                  <c:v>1373</c:v>
                </c:pt>
                <c:pt idx="18">
                  <c:v>1372</c:v>
                </c:pt>
                <c:pt idx="19">
                  <c:v>1371</c:v>
                </c:pt>
                <c:pt idx="20">
                  <c:v>1370</c:v>
                </c:pt>
                <c:pt idx="21">
                  <c:v>1369</c:v>
                </c:pt>
                <c:pt idx="22">
                  <c:v>1368</c:v>
                </c:pt>
                <c:pt idx="23">
                  <c:v>1367</c:v>
                </c:pt>
                <c:pt idx="24">
                  <c:v>1366</c:v>
                </c:pt>
                <c:pt idx="25">
                  <c:v>1365</c:v>
                </c:pt>
                <c:pt idx="26">
                  <c:v>1364</c:v>
                </c:pt>
                <c:pt idx="27">
                  <c:v>1363</c:v>
                </c:pt>
                <c:pt idx="28">
                  <c:v>1362</c:v>
                </c:pt>
                <c:pt idx="29">
                  <c:v>1361</c:v>
                </c:pt>
                <c:pt idx="30">
                  <c:v>1360</c:v>
                </c:pt>
                <c:pt idx="31">
                  <c:v>1359</c:v>
                </c:pt>
                <c:pt idx="32">
                  <c:v>1358</c:v>
                </c:pt>
                <c:pt idx="33">
                  <c:v>1357</c:v>
                </c:pt>
                <c:pt idx="34">
                  <c:v>1356</c:v>
                </c:pt>
                <c:pt idx="35">
                  <c:v>1355</c:v>
                </c:pt>
                <c:pt idx="36">
                  <c:v>1354</c:v>
                </c:pt>
                <c:pt idx="37">
                  <c:v>1353</c:v>
                </c:pt>
                <c:pt idx="38">
                  <c:v>1352</c:v>
                </c:pt>
                <c:pt idx="39">
                  <c:v>1351</c:v>
                </c:pt>
                <c:pt idx="40">
                  <c:v>1350</c:v>
                </c:pt>
                <c:pt idx="41">
                  <c:v>1349</c:v>
                </c:pt>
                <c:pt idx="42">
                  <c:v>1348</c:v>
                </c:pt>
                <c:pt idx="43">
                  <c:v>1347</c:v>
                </c:pt>
                <c:pt idx="44">
                  <c:v>1346</c:v>
                </c:pt>
                <c:pt idx="45">
                  <c:v>1345</c:v>
                </c:pt>
                <c:pt idx="46">
                  <c:v>1344</c:v>
                </c:pt>
                <c:pt idx="47">
                  <c:v>1343</c:v>
                </c:pt>
                <c:pt idx="48">
                  <c:v>1342</c:v>
                </c:pt>
                <c:pt idx="49">
                  <c:v>1341</c:v>
                </c:pt>
                <c:pt idx="50">
                  <c:v>1340</c:v>
                </c:pt>
              </c:numCache>
            </c:numRef>
          </c:val>
          <c:smooth val="0"/>
        </c:ser>
        <c:ser>
          <c:idx val="0"/>
          <c:order val="1"/>
          <c:tx>
            <c:strRef>
              <c:f>Sheet9!$B$1</c:f>
              <c:strCache>
                <c:ptCount val="1"/>
                <c:pt idx="0">
                  <c:v>ثبت مستمر ولادت</c:v>
                </c:pt>
              </c:strCache>
            </c:strRef>
          </c:tx>
          <c:spPr>
            <a:ln w="63500"/>
          </c:spPr>
          <c:marker>
            <c:symbol val="none"/>
          </c:marker>
          <c:cat>
            <c:numRef>
              <c:f>Sheet9!$A$2:$A$52</c:f>
              <c:numCache>
                <c:formatCode>General</c:formatCode>
                <c:ptCount val="51"/>
                <c:pt idx="0">
                  <c:v>1390</c:v>
                </c:pt>
                <c:pt idx="1">
                  <c:v>1389</c:v>
                </c:pt>
                <c:pt idx="2">
                  <c:v>1388</c:v>
                </c:pt>
                <c:pt idx="3">
                  <c:v>1387</c:v>
                </c:pt>
                <c:pt idx="4">
                  <c:v>1386</c:v>
                </c:pt>
                <c:pt idx="5">
                  <c:v>1385</c:v>
                </c:pt>
                <c:pt idx="6">
                  <c:v>1384</c:v>
                </c:pt>
                <c:pt idx="7">
                  <c:v>1383</c:v>
                </c:pt>
                <c:pt idx="8">
                  <c:v>1382</c:v>
                </c:pt>
                <c:pt idx="9">
                  <c:v>1381</c:v>
                </c:pt>
                <c:pt idx="10">
                  <c:v>1380</c:v>
                </c:pt>
                <c:pt idx="11">
                  <c:v>1379</c:v>
                </c:pt>
                <c:pt idx="12">
                  <c:v>1378</c:v>
                </c:pt>
                <c:pt idx="13">
                  <c:v>1377</c:v>
                </c:pt>
                <c:pt idx="14">
                  <c:v>1376</c:v>
                </c:pt>
                <c:pt idx="15">
                  <c:v>1375</c:v>
                </c:pt>
                <c:pt idx="16">
                  <c:v>1374</c:v>
                </c:pt>
                <c:pt idx="17">
                  <c:v>1373</c:v>
                </c:pt>
                <c:pt idx="18">
                  <c:v>1372</c:v>
                </c:pt>
                <c:pt idx="19">
                  <c:v>1371</c:v>
                </c:pt>
                <c:pt idx="20">
                  <c:v>1370</c:v>
                </c:pt>
                <c:pt idx="21">
                  <c:v>1369</c:v>
                </c:pt>
                <c:pt idx="22">
                  <c:v>1368</c:v>
                </c:pt>
                <c:pt idx="23">
                  <c:v>1367</c:v>
                </c:pt>
                <c:pt idx="24">
                  <c:v>1366</c:v>
                </c:pt>
                <c:pt idx="25">
                  <c:v>1365</c:v>
                </c:pt>
                <c:pt idx="26">
                  <c:v>1364</c:v>
                </c:pt>
                <c:pt idx="27">
                  <c:v>1363</c:v>
                </c:pt>
                <c:pt idx="28">
                  <c:v>1362</c:v>
                </c:pt>
                <c:pt idx="29">
                  <c:v>1361</c:v>
                </c:pt>
                <c:pt idx="30">
                  <c:v>1360</c:v>
                </c:pt>
                <c:pt idx="31">
                  <c:v>1359</c:v>
                </c:pt>
                <c:pt idx="32">
                  <c:v>1358</c:v>
                </c:pt>
                <c:pt idx="33">
                  <c:v>1357</c:v>
                </c:pt>
                <c:pt idx="34">
                  <c:v>1356</c:v>
                </c:pt>
                <c:pt idx="35">
                  <c:v>1355</c:v>
                </c:pt>
                <c:pt idx="36">
                  <c:v>1354</c:v>
                </c:pt>
                <c:pt idx="37">
                  <c:v>1353</c:v>
                </c:pt>
                <c:pt idx="38">
                  <c:v>1352</c:v>
                </c:pt>
                <c:pt idx="39">
                  <c:v>1351</c:v>
                </c:pt>
                <c:pt idx="40">
                  <c:v>1350</c:v>
                </c:pt>
                <c:pt idx="41">
                  <c:v>1349</c:v>
                </c:pt>
                <c:pt idx="42">
                  <c:v>1348</c:v>
                </c:pt>
                <c:pt idx="43">
                  <c:v>1347</c:v>
                </c:pt>
                <c:pt idx="44">
                  <c:v>1346</c:v>
                </c:pt>
                <c:pt idx="45">
                  <c:v>1345</c:v>
                </c:pt>
                <c:pt idx="46">
                  <c:v>1344</c:v>
                </c:pt>
                <c:pt idx="47">
                  <c:v>1343</c:v>
                </c:pt>
                <c:pt idx="48">
                  <c:v>1342</c:v>
                </c:pt>
                <c:pt idx="49">
                  <c:v>1341</c:v>
                </c:pt>
                <c:pt idx="50">
                  <c:v>1340</c:v>
                </c:pt>
              </c:numCache>
            </c:numRef>
          </c:cat>
          <c:val>
            <c:numRef>
              <c:f>Sheet9!$B$2:$B$52</c:f>
              <c:numCache>
                <c:formatCode>General</c:formatCode>
                <c:ptCount val="51"/>
                <c:pt idx="0">
                  <c:v>1382229</c:v>
                </c:pt>
                <c:pt idx="1">
                  <c:v>1326551</c:v>
                </c:pt>
                <c:pt idx="2">
                  <c:v>1331618</c:v>
                </c:pt>
                <c:pt idx="3">
                  <c:v>1291570</c:v>
                </c:pt>
                <c:pt idx="4">
                  <c:v>1249574</c:v>
                </c:pt>
                <c:pt idx="5">
                  <c:v>1237238</c:v>
                </c:pt>
                <c:pt idx="6">
                  <c:v>1204938</c:v>
                </c:pt>
                <c:pt idx="7">
                  <c:v>1140027</c:v>
                </c:pt>
                <c:pt idx="8">
                  <c:v>1138476</c:v>
                </c:pt>
                <c:pt idx="9">
                  <c:v>1101658</c:v>
                </c:pt>
                <c:pt idx="10">
                  <c:v>1096010</c:v>
                </c:pt>
                <c:pt idx="11">
                  <c:v>1083920</c:v>
                </c:pt>
                <c:pt idx="12">
                  <c:v>1109499</c:v>
                </c:pt>
                <c:pt idx="13">
                  <c:v>1124936</c:v>
                </c:pt>
                <c:pt idx="14">
                  <c:v>1130608</c:v>
                </c:pt>
                <c:pt idx="15">
                  <c:v>1148553</c:v>
                </c:pt>
                <c:pt idx="16">
                  <c:v>1191022</c:v>
                </c:pt>
                <c:pt idx="17">
                  <c:v>1276162</c:v>
                </c:pt>
                <c:pt idx="18">
                  <c:v>1373179</c:v>
                </c:pt>
                <c:pt idx="19">
                  <c:v>1464483</c:v>
                </c:pt>
                <c:pt idx="20">
                  <c:v>1590052</c:v>
                </c:pt>
                <c:pt idx="21">
                  <c:v>1706945</c:v>
                </c:pt>
                <c:pt idx="22">
                  <c:v>1837383</c:v>
                </c:pt>
                <c:pt idx="23">
                  <c:v>1871482</c:v>
                </c:pt>
                <c:pt idx="24">
                  <c:v>1899929</c:v>
                </c:pt>
                <c:pt idx="25">
                  <c:v>2070875</c:v>
                </c:pt>
                <c:pt idx="26">
                  <c:v>2027366</c:v>
                </c:pt>
                <c:pt idx="27">
                  <c:v>2046569</c:v>
                </c:pt>
                <c:pt idx="28">
                  <c:v>1982430</c:v>
                </c:pt>
                <c:pt idx="29">
                  <c:v>1860556</c:v>
                </c:pt>
                <c:pt idx="30">
                  <c:v>1840649</c:v>
                </c:pt>
                <c:pt idx="31">
                  <c:v>1820055</c:v>
                </c:pt>
                <c:pt idx="32">
                  <c:v>1721804</c:v>
                </c:pt>
                <c:pt idx="33">
                  <c:v>1555881</c:v>
                </c:pt>
                <c:pt idx="34">
                  <c:v>1436129</c:v>
                </c:pt>
                <c:pt idx="35">
                  <c:v>1357456</c:v>
                </c:pt>
                <c:pt idx="36">
                  <c:v>1333452</c:v>
                </c:pt>
                <c:pt idx="37">
                  <c:v>1263360</c:v>
                </c:pt>
                <c:pt idx="38">
                  <c:v>1243449</c:v>
                </c:pt>
                <c:pt idx="39">
                  <c:v>1216564</c:v>
                </c:pt>
                <c:pt idx="40">
                  <c:v>1199766</c:v>
                </c:pt>
                <c:pt idx="41">
                  <c:v>1248380</c:v>
                </c:pt>
                <c:pt idx="42">
                  <c:v>1183290</c:v>
                </c:pt>
                <c:pt idx="43">
                  <c:v>1159954</c:v>
                </c:pt>
                <c:pt idx="44">
                  <c:v>1103833</c:v>
                </c:pt>
                <c:pt idx="45">
                  <c:v>1048970</c:v>
                </c:pt>
                <c:pt idx="46">
                  <c:v>1033587</c:v>
                </c:pt>
                <c:pt idx="47">
                  <c:v>1014188</c:v>
                </c:pt>
                <c:pt idx="48">
                  <c:v>1026097</c:v>
                </c:pt>
                <c:pt idx="49">
                  <c:v>1018151</c:v>
                </c:pt>
                <c:pt idx="50">
                  <c:v>998048</c:v>
                </c:pt>
              </c:numCache>
            </c:numRef>
          </c:val>
          <c:smooth val="0"/>
        </c:ser>
        <c:dLbls>
          <c:showLegendKey val="0"/>
          <c:showVal val="0"/>
          <c:showCatName val="0"/>
          <c:showSerName val="0"/>
          <c:showPercent val="0"/>
          <c:showBubbleSize val="0"/>
        </c:dLbls>
        <c:marker val="1"/>
        <c:smooth val="0"/>
        <c:axId val="323648128"/>
        <c:axId val="33030528"/>
      </c:lineChart>
      <c:catAx>
        <c:axId val="323648128"/>
        <c:scaling>
          <c:orientation val="maxMin"/>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625" b="0" i="0" u="none" strike="noStrike" baseline="0">
                <a:solidFill>
                  <a:srgbClr val="000000"/>
                </a:solidFill>
                <a:latin typeface="Arial"/>
                <a:ea typeface="Arial"/>
                <a:cs typeface="Arial"/>
              </a:defRPr>
            </a:pPr>
            <a:endParaRPr lang="en-US"/>
          </a:p>
        </c:txPr>
        <c:crossAx val="33030528"/>
        <c:crosses val="autoZero"/>
        <c:auto val="1"/>
        <c:lblAlgn val="ctr"/>
        <c:lblOffset val="100"/>
        <c:tickLblSkip val="2"/>
        <c:tickMarkSkip val="1"/>
        <c:noMultiLvlLbl val="0"/>
      </c:catAx>
      <c:valAx>
        <c:axId val="33030528"/>
        <c:scaling>
          <c:orientation val="minMax"/>
        </c:scaling>
        <c:delete val="0"/>
        <c:axPos val="r"/>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rtl="1">
              <a:defRPr sz="1625" b="0" i="0" u="none" strike="noStrike" baseline="0">
                <a:solidFill>
                  <a:srgbClr val="000000"/>
                </a:solidFill>
                <a:latin typeface="Arial"/>
                <a:ea typeface="Arial"/>
                <a:cs typeface="Arial"/>
              </a:defRPr>
            </a:pPr>
            <a:endParaRPr lang="en-US"/>
          </a:p>
        </c:txPr>
        <c:crossAx val="32364812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Sheet1!$A$8</c:f>
              <c:strCache>
                <c:ptCount val="1"/>
                <c:pt idx="0">
                  <c:v>زوجه</c:v>
                </c:pt>
              </c:strCache>
            </c:strRef>
          </c:tx>
          <c:invertIfNegative val="0"/>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dLbl>
              <c:idx val="10"/>
              <c:spPr/>
              <c:txPr>
                <a:bodyPr/>
                <a:lstStyle/>
                <a:p>
                  <a:pPr rtl="1">
                    <a:defRPr sz="2000"/>
                  </a:pPr>
                  <a:endParaRPr lang="en-US"/>
                </a:p>
              </c:txPr>
              <c:showLegendKey val="0"/>
              <c:showVal val="1"/>
              <c:showCatName val="0"/>
              <c:showSerName val="0"/>
              <c:showPercent val="0"/>
              <c:showBubbleSize val="0"/>
            </c:dLbl>
            <c:dLbl>
              <c:idx val="11"/>
              <c:layout>
                <c:manualLayout>
                  <c:x val="-2.2046161537606933E-2"/>
                  <c:y val="0"/>
                </c:manualLayout>
              </c:layout>
              <c:spPr/>
              <c:txPr>
                <a:bodyPr/>
                <a:lstStyle/>
                <a:p>
                  <a:pPr rtl="1">
                    <a:defRPr sz="2000"/>
                  </a:pPr>
                  <a:endParaRPr lang="en-US"/>
                </a:p>
              </c:txPr>
              <c:showLegendKey val="0"/>
              <c:showVal val="1"/>
              <c:showCatName val="0"/>
              <c:showSerName val="0"/>
              <c:showPercent val="0"/>
              <c:showBubbleSize val="0"/>
            </c:dLbl>
            <c:dLbl>
              <c:idx val="12"/>
              <c:layout>
                <c:manualLayout>
                  <c:x val="1.4697441025071289E-2"/>
                  <c:y val="0"/>
                </c:manualLayout>
              </c:layout>
              <c:spPr/>
              <c:txPr>
                <a:bodyPr/>
                <a:lstStyle/>
                <a:p>
                  <a:pPr rtl="1">
                    <a:defRPr sz="2000"/>
                  </a:pPr>
                  <a:endParaRPr lang="en-US"/>
                </a:p>
              </c:txPr>
              <c:showLegendKey val="0"/>
              <c:showVal val="1"/>
              <c:showCatName val="0"/>
              <c:showSerName val="0"/>
              <c:showPercent val="0"/>
              <c:showBubbleSize val="0"/>
            </c:dLbl>
            <c:txPr>
              <a:bodyPr/>
              <a:lstStyle/>
              <a:p>
                <a:pPr rtl="1">
                  <a:defRPr/>
                </a:pPr>
                <a:endParaRPr lang="en-US"/>
              </a:p>
            </c:txPr>
            <c:showLegendKey val="0"/>
            <c:showVal val="1"/>
            <c:showCatName val="0"/>
            <c:showSerName val="0"/>
            <c:showPercent val="0"/>
            <c:showBubbleSize val="0"/>
            <c:showLeaderLines val="0"/>
          </c:dLbls>
          <c:cat>
            <c:strRef>
              <c:f>Sheet1!$B$9:$O$9</c:f>
              <c:strCache>
                <c:ptCount val="14"/>
                <c:pt idx="0">
                  <c:v>75 سال 
وبيشتر</c:v>
                </c:pt>
                <c:pt idx="1">
                  <c:v>70-74</c:v>
                </c:pt>
                <c:pt idx="2">
                  <c:v>65-69</c:v>
                </c:pt>
                <c:pt idx="3">
                  <c:v>60-64</c:v>
                </c:pt>
                <c:pt idx="4">
                  <c:v>55-59</c:v>
                </c:pt>
                <c:pt idx="5">
                  <c:v>50-54</c:v>
                </c:pt>
                <c:pt idx="6">
                  <c:v>45-49</c:v>
                </c:pt>
                <c:pt idx="7">
                  <c:v>40-44</c:v>
                </c:pt>
                <c:pt idx="8">
                  <c:v>35-39</c:v>
                </c:pt>
                <c:pt idx="9">
                  <c:v>30-34 </c:v>
                </c:pt>
                <c:pt idx="10">
                  <c:v>25-29</c:v>
                </c:pt>
                <c:pt idx="11">
                  <c:v>20-24</c:v>
                </c:pt>
                <c:pt idx="12">
                  <c:v>15-19</c:v>
                </c:pt>
                <c:pt idx="13">
                  <c:v>كمتر از15سال </c:v>
                </c:pt>
              </c:strCache>
            </c:strRef>
          </c:cat>
          <c:val>
            <c:numRef>
              <c:f>Sheet1!$B$14:$O$14</c:f>
              <c:numCache>
                <c:formatCode>0.0</c:formatCode>
                <c:ptCount val="14"/>
                <c:pt idx="0">
                  <c:v>3.2954675294216695E-2</c:v>
                </c:pt>
                <c:pt idx="1">
                  <c:v>3.4518218282628445E-2</c:v>
                </c:pt>
                <c:pt idx="2">
                  <c:v>5.7730818033664283E-2</c:v>
                </c:pt>
                <c:pt idx="3">
                  <c:v>0.11041018948938294</c:v>
                </c:pt>
                <c:pt idx="4">
                  <c:v>0.18088989650548173</c:v>
                </c:pt>
                <c:pt idx="5">
                  <c:v>0.32846430010403654</c:v>
                </c:pt>
                <c:pt idx="6">
                  <c:v>0.52751534978260528</c:v>
                </c:pt>
                <c:pt idx="7">
                  <c:v>1.0707864019869042</c:v>
                </c:pt>
                <c:pt idx="8">
                  <c:v>2.3478402059065844</c:v>
                </c:pt>
                <c:pt idx="9">
                  <c:v>6.5303176999079895</c:v>
                </c:pt>
                <c:pt idx="10">
                  <c:v>18.641641960682907</c:v>
                </c:pt>
                <c:pt idx="11">
                  <c:v>33.179945757085555</c:v>
                </c:pt>
                <c:pt idx="12">
                  <c:v>32.040724281221244</c:v>
                </c:pt>
                <c:pt idx="13">
                  <c:v>4.9162602457167939</c:v>
                </c:pt>
              </c:numCache>
            </c:numRef>
          </c:val>
        </c:ser>
        <c:dLbls>
          <c:showLegendKey val="0"/>
          <c:showVal val="0"/>
          <c:showCatName val="0"/>
          <c:showSerName val="0"/>
          <c:showPercent val="0"/>
          <c:showBubbleSize val="0"/>
        </c:dLbls>
        <c:gapWidth val="150"/>
        <c:axId val="34799616"/>
        <c:axId val="34801152"/>
      </c:barChart>
      <c:catAx>
        <c:axId val="34799616"/>
        <c:scaling>
          <c:orientation val="maxMin"/>
        </c:scaling>
        <c:delete val="0"/>
        <c:axPos val="b"/>
        <c:majorTickMark val="out"/>
        <c:minorTickMark val="none"/>
        <c:tickLblPos val="nextTo"/>
        <c:txPr>
          <a:bodyPr/>
          <a:lstStyle/>
          <a:p>
            <a:pPr>
              <a:defRPr sz="1800"/>
            </a:pPr>
            <a:endParaRPr lang="en-US"/>
          </a:p>
        </c:txPr>
        <c:crossAx val="34801152"/>
        <c:crosses val="autoZero"/>
        <c:auto val="1"/>
        <c:lblAlgn val="ctr"/>
        <c:lblOffset val="100"/>
        <c:noMultiLvlLbl val="0"/>
      </c:catAx>
      <c:valAx>
        <c:axId val="34801152"/>
        <c:scaling>
          <c:orientation val="minMax"/>
        </c:scaling>
        <c:delete val="0"/>
        <c:axPos val="r"/>
        <c:numFmt formatCode="0.0" sourceLinked="1"/>
        <c:majorTickMark val="out"/>
        <c:minorTickMark val="none"/>
        <c:tickLblPos val="nextTo"/>
        <c:crossAx val="34799616"/>
        <c:crosses val="autoZero"/>
        <c:crossBetween val="between"/>
      </c:valAx>
      <c:spPr>
        <a:solidFill>
          <a:schemeClr val="accent6">
            <a:lumMod val="60000"/>
            <a:lumOff val="40000"/>
          </a:schemeClr>
        </a:solidFill>
      </c:spPr>
    </c:plotArea>
    <c:plotVisOnly val="1"/>
    <c:dispBlanksAs val="gap"/>
    <c:showDLblsOverMax val="0"/>
  </c:chart>
  <c:txPr>
    <a:bodyPr/>
    <a:lstStyle/>
    <a:p>
      <a:pPr>
        <a:defRPr sz="1600" b="1">
          <a:cs typeface="B Nazanin" pitchFamily="2" charset="-78"/>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'5'!$H$2:$I$2</c:f>
              <c:strCache>
                <c:ptCount val="1"/>
                <c:pt idx="0">
                  <c:v>35 سال و بالاتر</c:v>
                </c:pt>
              </c:strCache>
            </c:strRef>
          </c:tx>
          <c:spPr>
            <a:solidFill>
              <a:schemeClr val="accent6">
                <a:lumMod val="60000"/>
                <a:lumOff val="40000"/>
              </a:schemeClr>
            </a:solidFill>
          </c:spPr>
          <c:dLbls>
            <c:dLbl>
              <c:idx val="0"/>
              <c:layout>
                <c:manualLayout>
                  <c:x val="2.8159802972405494E-2"/>
                  <c:y val="-0.24840745394486685"/>
                </c:manualLayout>
              </c:layout>
              <c:spPr/>
              <c:txPr>
                <a:bodyPr/>
                <a:lstStyle/>
                <a:p>
                  <a:pPr rtl="1">
                    <a:defRPr>
                      <a:solidFill>
                        <a:srgbClr val="FFFF00"/>
                      </a:solidFill>
                      <a:cs typeface="B Titr" pitchFamily="2" charset="-78"/>
                    </a:defRPr>
                  </a:pPr>
                  <a:endParaRPr lang="en-US"/>
                </a:p>
              </c:txPr>
              <c:showLegendKey val="0"/>
              <c:showVal val="1"/>
              <c:showCatName val="0"/>
              <c:showSerName val="0"/>
              <c:showPercent val="0"/>
              <c:showBubbleSize val="0"/>
            </c:dLbl>
            <c:dLbl>
              <c:idx val="1"/>
              <c:layout>
                <c:manualLayout>
                  <c:x val="-1.4820948932844997E-3"/>
                  <c:y val="-0.25337560302376416"/>
                </c:manualLayout>
              </c:layout>
              <c:showLegendKey val="0"/>
              <c:showVal val="1"/>
              <c:showCatName val="0"/>
              <c:showSerName val="0"/>
              <c:showPercent val="0"/>
              <c:showBubbleSize val="0"/>
            </c:dLbl>
            <c:dLbl>
              <c:idx val="2"/>
              <c:layout>
                <c:manualLayout>
                  <c:x val="-4.446284679853499E-3"/>
                  <c:y val="-0.25089152848431551"/>
                </c:manualLayout>
              </c:layout>
              <c:showLegendKey val="0"/>
              <c:showVal val="1"/>
              <c:showCatName val="0"/>
              <c:showSerName val="0"/>
              <c:showPercent val="0"/>
              <c:showBubbleSize val="0"/>
            </c:dLbl>
            <c:dLbl>
              <c:idx val="3"/>
              <c:layout>
                <c:manualLayout>
                  <c:x val="-8.892569359706998E-3"/>
                  <c:y val="-0.26828005026045615"/>
                </c:manualLayout>
              </c:layout>
              <c:showLegendKey val="0"/>
              <c:showVal val="1"/>
              <c:showCatName val="0"/>
              <c:showSerName val="0"/>
              <c:showPercent val="0"/>
              <c:showBubbleSize val="0"/>
            </c:dLbl>
            <c:dLbl>
              <c:idx val="4"/>
              <c:layout>
                <c:manualLayout>
                  <c:x val="-4.446284679853499E-3"/>
                  <c:y val="-0.2682800502604562"/>
                </c:manualLayout>
              </c:layout>
              <c:showLegendKey val="0"/>
              <c:showVal val="1"/>
              <c:showCatName val="0"/>
              <c:showSerName val="0"/>
              <c:showPercent val="0"/>
              <c:showBubbleSize val="0"/>
            </c:dLbl>
            <c:dLbl>
              <c:idx val="5"/>
              <c:layout>
                <c:manualLayout>
                  <c:x val="7.4104744664224981E-3"/>
                  <c:y val="-0.29063672111549421"/>
                </c:manualLayout>
              </c:layout>
              <c:showLegendKey val="0"/>
              <c:showVal val="1"/>
              <c:showCatName val="0"/>
              <c:showSerName val="0"/>
              <c:showPercent val="0"/>
              <c:showBubbleSize val="0"/>
            </c:dLbl>
            <c:dLbl>
              <c:idx val="6"/>
              <c:layout>
                <c:manualLayout>
                  <c:x val="-1.1856759146275998E-2"/>
                  <c:y val="-0.33038191374667292"/>
                </c:manualLayout>
              </c:layout>
              <c:showLegendKey val="0"/>
              <c:showVal val="1"/>
              <c:showCatName val="0"/>
              <c:showSerName val="0"/>
              <c:showPercent val="0"/>
              <c:showBubbleSize val="0"/>
            </c:dLbl>
            <c:dLbl>
              <c:idx val="7"/>
              <c:layout>
                <c:manualLayout>
                  <c:x val="-3.4088182545543494E-2"/>
                  <c:y val="-0.32789783920722426"/>
                </c:manualLayout>
              </c:layout>
              <c:spPr/>
              <c:txPr>
                <a:bodyPr/>
                <a:lstStyle/>
                <a:p>
                  <a:pPr rtl="1">
                    <a:defRPr>
                      <a:solidFill>
                        <a:srgbClr val="FFFF00"/>
                      </a:solidFill>
                      <a:cs typeface="B Titr" pitchFamily="2" charset="-78"/>
                    </a:defRPr>
                  </a:pPr>
                  <a:endParaRPr lang="en-US"/>
                </a:p>
              </c:txPr>
              <c:showLegendKey val="0"/>
              <c:showVal val="1"/>
              <c:showCatName val="0"/>
              <c:showSerName val="0"/>
              <c:showPercent val="0"/>
              <c:showBubbleSize val="0"/>
            </c:dLbl>
            <c:txPr>
              <a:bodyPr/>
              <a:lstStyle/>
              <a:p>
                <a:pPr rtl="1">
                  <a:defRPr/>
                </a:pPr>
                <a:endParaRPr lang="en-US"/>
              </a:p>
            </c:txPr>
            <c:showLegendKey val="0"/>
            <c:showVal val="1"/>
            <c:showCatName val="0"/>
            <c:showSerName val="0"/>
            <c:showPercent val="0"/>
            <c:showBubbleSize val="0"/>
            <c:showLeaderLines val="0"/>
          </c:dLbls>
          <c:cat>
            <c:numRef>
              <c:f>'5'!$A$4:$A$11</c:f>
              <c:numCache>
                <c:formatCode>General</c:formatCode>
                <c:ptCount val="8"/>
                <c:pt idx="0">
                  <c:v>1384</c:v>
                </c:pt>
                <c:pt idx="1">
                  <c:v>1385</c:v>
                </c:pt>
                <c:pt idx="2">
                  <c:v>1386</c:v>
                </c:pt>
                <c:pt idx="3">
                  <c:v>1387</c:v>
                </c:pt>
                <c:pt idx="4">
                  <c:v>1388</c:v>
                </c:pt>
                <c:pt idx="5">
                  <c:v>1389</c:v>
                </c:pt>
                <c:pt idx="6">
                  <c:v>1390</c:v>
                </c:pt>
                <c:pt idx="7">
                  <c:v>1391</c:v>
                </c:pt>
              </c:numCache>
            </c:numRef>
          </c:cat>
          <c:val>
            <c:numRef>
              <c:f>'5'!$I$4:$I$11</c:f>
              <c:numCache>
                <c:formatCode>0.0</c:formatCode>
                <c:ptCount val="8"/>
                <c:pt idx="0">
                  <c:v>6.6557250532483385</c:v>
                </c:pt>
                <c:pt idx="1">
                  <c:v>6.6725684865943524</c:v>
                </c:pt>
                <c:pt idx="2">
                  <c:v>7.6725077784395959</c:v>
                </c:pt>
                <c:pt idx="3">
                  <c:v>8.0300184212197685</c:v>
                </c:pt>
                <c:pt idx="4">
                  <c:v>8.4471269635860384</c:v>
                </c:pt>
                <c:pt idx="5">
                  <c:v>8.7354914106459347</c:v>
                </c:pt>
                <c:pt idx="6">
                  <c:v>8.674176261328407</c:v>
                </c:pt>
                <c:pt idx="7">
                  <c:v>8.8126300094989851</c:v>
                </c:pt>
              </c:numCache>
            </c:numRef>
          </c:val>
        </c:ser>
        <c:dLbls>
          <c:showLegendKey val="0"/>
          <c:showVal val="0"/>
          <c:showCatName val="0"/>
          <c:showSerName val="0"/>
          <c:showPercent val="0"/>
          <c:showBubbleSize val="0"/>
        </c:dLbls>
        <c:axId val="34831360"/>
        <c:axId val="34861824"/>
      </c:areaChart>
      <c:catAx>
        <c:axId val="34831360"/>
        <c:scaling>
          <c:orientation val="minMax"/>
        </c:scaling>
        <c:delete val="0"/>
        <c:axPos val="b"/>
        <c:numFmt formatCode="General" sourceLinked="1"/>
        <c:majorTickMark val="out"/>
        <c:minorTickMark val="none"/>
        <c:tickLblPos val="nextTo"/>
        <c:crossAx val="34861824"/>
        <c:crosses val="autoZero"/>
        <c:auto val="1"/>
        <c:lblAlgn val="ctr"/>
        <c:lblOffset val="100"/>
        <c:noMultiLvlLbl val="0"/>
      </c:catAx>
      <c:valAx>
        <c:axId val="34861824"/>
        <c:scaling>
          <c:orientation val="minMax"/>
        </c:scaling>
        <c:delete val="0"/>
        <c:axPos val="l"/>
        <c:numFmt formatCode="0.0" sourceLinked="1"/>
        <c:majorTickMark val="out"/>
        <c:minorTickMark val="none"/>
        <c:tickLblPos val="nextTo"/>
        <c:crossAx val="34831360"/>
        <c:crosses val="autoZero"/>
        <c:crossBetween val="midCat"/>
      </c:valAx>
    </c:plotArea>
    <c:plotVisOnly val="1"/>
    <c:dispBlanksAs val="zero"/>
    <c:showDLblsOverMax val="0"/>
  </c:chart>
  <c:txPr>
    <a:bodyPr/>
    <a:lstStyle/>
    <a:p>
      <a:pPr>
        <a:defRPr sz="1800" b="1">
          <a:cs typeface="B Nazanin" pitchFamily="2" charset="-78"/>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'4'!$R$2:$S$2</c:f>
              <c:strCache>
                <c:ptCount val="1"/>
                <c:pt idx="0">
                  <c:v>30 سال و بالاتر</c:v>
                </c:pt>
              </c:strCache>
            </c:strRef>
          </c:tx>
          <c:spPr>
            <a:solidFill>
              <a:schemeClr val="accent6">
                <a:lumMod val="60000"/>
                <a:lumOff val="40000"/>
              </a:schemeClr>
            </a:solidFill>
          </c:spPr>
          <c:dLbls>
            <c:dLbl>
              <c:idx val="0"/>
              <c:layout>
                <c:manualLayout>
                  <c:x val="1.9267233612698494E-2"/>
                  <c:y val="-0.18361734540910979"/>
                </c:manualLayout>
              </c:layout>
              <c:spPr/>
              <c:txPr>
                <a:bodyPr/>
                <a:lstStyle/>
                <a:p>
                  <a:pPr rtl="1">
                    <a:defRPr>
                      <a:solidFill>
                        <a:srgbClr val="FFFF00"/>
                      </a:solidFill>
                      <a:cs typeface="B Titr" pitchFamily="2" charset="-78"/>
                    </a:defRPr>
                  </a:pPr>
                  <a:endParaRPr lang="en-US"/>
                </a:p>
              </c:txPr>
              <c:showLegendKey val="0"/>
              <c:showVal val="1"/>
              <c:showCatName val="0"/>
              <c:showSerName val="0"/>
              <c:showPercent val="0"/>
              <c:showBubbleSize val="0"/>
            </c:dLbl>
            <c:dLbl>
              <c:idx val="1"/>
              <c:layout>
                <c:manualLayout>
                  <c:x val="-1.4820948932844997E-3"/>
                  <c:y val="-0.21744159324762993"/>
                </c:manualLayout>
              </c:layout>
              <c:showLegendKey val="0"/>
              <c:showVal val="1"/>
              <c:showCatName val="0"/>
              <c:showSerName val="0"/>
              <c:showPercent val="0"/>
              <c:showBubbleSize val="0"/>
            </c:dLbl>
            <c:dLbl>
              <c:idx val="2"/>
              <c:layout>
                <c:manualLayout>
                  <c:x val="1.0374664252991498E-2"/>
                  <c:y val="-0.22227362865313291"/>
                </c:manualLayout>
              </c:layout>
              <c:showLegendKey val="0"/>
              <c:showVal val="1"/>
              <c:showCatName val="0"/>
              <c:showSerName val="0"/>
              <c:showPercent val="0"/>
              <c:showBubbleSize val="0"/>
            </c:dLbl>
            <c:dLbl>
              <c:idx val="3"/>
              <c:layout>
                <c:manualLayout>
                  <c:x val="0"/>
                  <c:y val="-0.24401778797789592"/>
                </c:manualLayout>
              </c:layout>
              <c:showLegendKey val="0"/>
              <c:showVal val="1"/>
              <c:showCatName val="0"/>
              <c:showSerName val="0"/>
              <c:showPercent val="0"/>
              <c:showBubbleSize val="0"/>
            </c:dLbl>
            <c:dLbl>
              <c:idx val="4"/>
              <c:layout>
                <c:manualLayout>
                  <c:x val="-4.446284679853499E-3"/>
                  <c:y val="-0.26092991189715603"/>
                </c:manualLayout>
              </c:layout>
              <c:showLegendKey val="0"/>
              <c:showVal val="1"/>
              <c:showCatName val="0"/>
              <c:showSerName val="0"/>
              <c:showPercent val="0"/>
              <c:showBubbleSize val="0"/>
            </c:dLbl>
            <c:dLbl>
              <c:idx val="5"/>
              <c:layout>
                <c:manualLayout>
                  <c:x val="-8.892569359706998E-3"/>
                  <c:y val="-0.30925026595218491"/>
                </c:manualLayout>
              </c:layout>
              <c:showLegendKey val="0"/>
              <c:showVal val="1"/>
              <c:showCatName val="0"/>
              <c:showSerName val="0"/>
              <c:showPercent val="0"/>
              <c:showBubbleSize val="0"/>
            </c:dLbl>
            <c:dLbl>
              <c:idx val="6"/>
              <c:layout>
                <c:manualLayout>
                  <c:x val="-1.1856759146275998E-2"/>
                  <c:y val="-0.32616238987144502"/>
                </c:manualLayout>
              </c:layout>
              <c:showLegendKey val="0"/>
              <c:showVal val="1"/>
              <c:showCatName val="0"/>
              <c:showSerName val="0"/>
              <c:showPercent val="0"/>
              <c:showBubbleSize val="0"/>
            </c:dLbl>
            <c:dLbl>
              <c:idx val="7"/>
              <c:layout>
                <c:manualLayout>
                  <c:x val="-3.8534467225396989E-2"/>
                  <c:y val="-0.33099442527694795"/>
                </c:manualLayout>
              </c:layout>
              <c:spPr/>
              <c:txPr>
                <a:bodyPr/>
                <a:lstStyle/>
                <a:p>
                  <a:pPr rtl="1">
                    <a:defRPr>
                      <a:solidFill>
                        <a:srgbClr val="FFFF00"/>
                      </a:solidFill>
                      <a:cs typeface="B Titr" pitchFamily="2" charset="-78"/>
                    </a:defRPr>
                  </a:pPr>
                  <a:endParaRPr lang="en-US"/>
                </a:p>
              </c:txPr>
              <c:showLegendKey val="0"/>
              <c:showVal val="1"/>
              <c:showCatName val="0"/>
              <c:showSerName val="0"/>
              <c:showPercent val="0"/>
              <c:showBubbleSize val="0"/>
            </c:dLbl>
            <c:txPr>
              <a:bodyPr/>
              <a:lstStyle/>
              <a:p>
                <a:pPr rtl="1">
                  <a:defRPr/>
                </a:pPr>
                <a:endParaRPr lang="en-US"/>
              </a:p>
            </c:txPr>
            <c:showLegendKey val="0"/>
            <c:showVal val="1"/>
            <c:showCatName val="0"/>
            <c:showSerName val="0"/>
            <c:showPercent val="0"/>
            <c:showBubbleSize val="0"/>
            <c:showLeaderLines val="0"/>
          </c:dLbls>
          <c:cat>
            <c:numRef>
              <c:f>'4'!$K$4:$K$11</c:f>
              <c:numCache>
                <c:formatCode>General</c:formatCode>
                <c:ptCount val="8"/>
                <c:pt idx="0">
                  <c:v>1384</c:v>
                </c:pt>
                <c:pt idx="1">
                  <c:v>1385</c:v>
                </c:pt>
                <c:pt idx="2">
                  <c:v>1386</c:v>
                </c:pt>
                <c:pt idx="3">
                  <c:v>1387</c:v>
                </c:pt>
                <c:pt idx="4">
                  <c:v>1388</c:v>
                </c:pt>
                <c:pt idx="5">
                  <c:v>1389</c:v>
                </c:pt>
                <c:pt idx="6">
                  <c:v>1390</c:v>
                </c:pt>
                <c:pt idx="7">
                  <c:v>1391</c:v>
                </c:pt>
              </c:numCache>
            </c:numRef>
          </c:cat>
          <c:val>
            <c:numRef>
              <c:f>'4'!$S$4:$S$11</c:f>
              <c:numCache>
                <c:formatCode>0.0</c:formatCode>
                <c:ptCount val="8"/>
                <c:pt idx="0">
                  <c:v>6.2863504007270734</c:v>
                </c:pt>
                <c:pt idx="1">
                  <c:v>6.5269931169703881</c:v>
                </c:pt>
                <c:pt idx="2">
                  <c:v>8.0634211818472572</c:v>
                </c:pt>
                <c:pt idx="3">
                  <c:v>8.6126008402980077</c:v>
                </c:pt>
                <c:pt idx="4">
                  <c:v>9.2045903878644086</c:v>
                </c:pt>
                <c:pt idx="5">
                  <c:v>9.832362635945314</c:v>
                </c:pt>
                <c:pt idx="6">
                  <c:v>10.597490603480599</c:v>
                </c:pt>
                <c:pt idx="7">
                  <c:v>11.245445910036432</c:v>
                </c:pt>
              </c:numCache>
            </c:numRef>
          </c:val>
        </c:ser>
        <c:dLbls>
          <c:showLegendKey val="0"/>
          <c:showVal val="0"/>
          <c:showCatName val="0"/>
          <c:showSerName val="0"/>
          <c:showPercent val="0"/>
          <c:showBubbleSize val="0"/>
        </c:dLbls>
        <c:axId val="34986240"/>
        <c:axId val="35098624"/>
      </c:areaChart>
      <c:catAx>
        <c:axId val="34986240"/>
        <c:scaling>
          <c:orientation val="minMax"/>
        </c:scaling>
        <c:delete val="0"/>
        <c:axPos val="b"/>
        <c:numFmt formatCode="General" sourceLinked="1"/>
        <c:majorTickMark val="out"/>
        <c:minorTickMark val="none"/>
        <c:tickLblPos val="nextTo"/>
        <c:crossAx val="35098624"/>
        <c:crosses val="autoZero"/>
        <c:auto val="1"/>
        <c:lblAlgn val="ctr"/>
        <c:lblOffset val="100"/>
        <c:noMultiLvlLbl val="0"/>
      </c:catAx>
      <c:valAx>
        <c:axId val="35098624"/>
        <c:scaling>
          <c:orientation val="minMax"/>
        </c:scaling>
        <c:delete val="0"/>
        <c:axPos val="l"/>
        <c:numFmt formatCode="0.0" sourceLinked="1"/>
        <c:majorTickMark val="out"/>
        <c:minorTickMark val="none"/>
        <c:tickLblPos val="nextTo"/>
        <c:crossAx val="34986240"/>
        <c:crosses val="autoZero"/>
        <c:crossBetween val="midCat"/>
      </c:valAx>
    </c:plotArea>
    <c:plotVisOnly val="1"/>
    <c:dispBlanksAs val="zero"/>
    <c:showDLblsOverMax val="0"/>
  </c:chart>
  <c:txPr>
    <a:bodyPr/>
    <a:lstStyle/>
    <a:p>
      <a:pPr>
        <a:defRPr sz="1800" b="1">
          <a:cs typeface="B Nazanin" pitchFamily="2" charset="-78"/>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60007863032134E-2"/>
          <c:y val="0.12456891363922525"/>
          <c:w val="0.88596593897079412"/>
          <c:h val="0.49693668296115295"/>
        </c:manualLayout>
      </c:layout>
      <c:barChart>
        <c:barDir val="col"/>
        <c:grouping val="clustered"/>
        <c:varyColors val="0"/>
        <c:ser>
          <c:idx val="0"/>
          <c:order val="0"/>
          <c:spPr>
            <a:effectLst/>
            <a:scene3d>
              <a:camera prst="orthographicFront"/>
              <a:lightRig rig="threePt" dir="t"/>
            </a:scene3d>
            <a:sp3d>
              <a:bevelT prst="angle"/>
            </a:sp3d>
          </c:spPr>
          <c:invertIfNegative val="0"/>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1"/>
            <c:invertIfNegative val="0"/>
            <c:bubble3D val="0"/>
            <c:spPr>
              <a:solidFill>
                <a:srgbClr val="C00000"/>
              </a:solidFill>
              <a:effectLst/>
              <a:scene3d>
                <a:camera prst="orthographicFront"/>
                <a:lightRig rig="threePt" dir="t"/>
              </a:scene3d>
              <a:sp3d>
                <a:bevelT prst="angle"/>
              </a:sp3d>
            </c:spPr>
          </c:dPt>
          <c:dPt>
            <c:idx val="22"/>
            <c:invertIfNegative val="0"/>
            <c:bubble3D val="0"/>
            <c:spPr>
              <a:solidFill>
                <a:srgbClr val="C00000"/>
              </a:solidFill>
              <a:effectLst/>
              <a:scene3d>
                <a:camera prst="orthographicFront"/>
                <a:lightRig rig="threePt" dir="t"/>
              </a:scene3d>
              <a:sp3d>
                <a:bevelT prst="angle"/>
              </a:sp3d>
            </c:spPr>
          </c:dPt>
          <c:dPt>
            <c:idx val="23"/>
            <c:invertIfNegative val="0"/>
            <c:bubble3D val="0"/>
            <c:spPr>
              <a:solidFill>
                <a:srgbClr val="C00000"/>
              </a:solidFill>
              <a:effectLst/>
              <a:scene3d>
                <a:camera prst="orthographicFront"/>
                <a:lightRig rig="threePt" dir="t"/>
              </a:scene3d>
              <a:sp3d>
                <a:bevelT prst="angle"/>
              </a:sp3d>
            </c:spPr>
          </c:dPt>
          <c:dPt>
            <c:idx val="24"/>
            <c:invertIfNegative val="0"/>
            <c:bubble3D val="0"/>
            <c:spPr>
              <a:solidFill>
                <a:srgbClr val="C00000"/>
              </a:solidFill>
              <a:effectLst/>
              <a:scene3d>
                <a:camera prst="orthographicFront"/>
                <a:lightRig rig="threePt" dir="t"/>
              </a:scene3d>
              <a:sp3d>
                <a:bevelT prst="angle"/>
              </a:sp3d>
            </c:spPr>
          </c:dPt>
          <c:dPt>
            <c:idx val="25"/>
            <c:invertIfNegative val="0"/>
            <c:bubble3D val="0"/>
            <c:spPr>
              <a:solidFill>
                <a:srgbClr val="C00000"/>
              </a:solidFill>
              <a:effectLst/>
              <a:scene3d>
                <a:camera prst="orthographicFront"/>
                <a:lightRig rig="threePt" dir="t"/>
              </a:scene3d>
              <a:sp3d>
                <a:bevelT prst="angle"/>
              </a:sp3d>
            </c:spPr>
          </c:dPt>
          <c:dPt>
            <c:idx val="26"/>
            <c:invertIfNegative val="0"/>
            <c:bubble3D val="0"/>
            <c:spPr>
              <a:solidFill>
                <a:srgbClr val="C00000"/>
              </a:solidFill>
              <a:effectLst/>
              <a:scene3d>
                <a:camera prst="orthographicFront"/>
                <a:lightRig rig="threePt" dir="t"/>
              </a:scene3d>
              <a:sp3d>
                <a:bevelT prst="angle"/>
              </a:sp3d>
            </c:spPr>
          </c:dPt>
          <c:dPt>
            <c:idx val="27"/>
            <c:invertIfNegative val="0"/>
            <c:bubble3D val="0"/>
            <c:spPr>
              <a:solidFill>
                <a:srgbClr val="C00000"/>
              </a:solidFill>
              <a:effectLst/>
              <a:scene3d>
                <a:camera prst="orthographicFront"/>
                <a:lightRig rig="threePt" dir="t"/>
              </a:scene3d>
              <a:sp3d>
                <a:bevelT prst="angle"/>
              </a:sp3d>
            </c:spPr>
          </c:dPt>
          <c:dPt>
            <c:idx val="28"/>
            <c:invertIfNegative val="0"/>
            <c:bubble3D val="0"/>
            <c:spPr>
              <a:solidFill>
                <a:srgbClr val="C00000"/>
              </a:solidFill>
              <a:effectLst/>
              <a:scene3d>
                <a:camera prst="orthographicFront"/>
                <a:lightRig rig="threePt" dir="t"/>
              </a:scene3d>
              <a:sp3d>
                <a:bevelT prst="angle"/>
              </a:sp3d>
            </c:spPr>
          </c:dPt>
          <c:dPt>
            <c:idx val="29"/>
            <c:invertIfNegative val="0"/>
            <c:bubble3D val="0"/>
            <c:spPr>
              <a:solidFill>
                <a:srgbClr val="C00000"/>
              </a:solidFill>
              <a:effectLst/>
              <a:scene3d>
                <a:camera prst="orthographicFront"/>
                <a:lightRig rig="threePt" dir="t"/>
              </a:scene3d>
              <a:sp3d>
                <a:bevelT prst="angle"/>
              </a:sp3d>
            </c:spPr>
          </c:dPt>
          <c:dPt>
            <c:idx val="30"/>
            <c:invertIfNegative val="0"/>
            <c:bubble3D val="0"/>
            <c:spPr>
              <a:solidFill>
                <a:srgbClr val="C00000"/>
              </a:solidFill>
              <a:effectLst/>
              <a:scene3d>
                <a:camera prst="orthographicFront"/>
                <a:lightRig rig="threePt" dir="t"/>
              </a:scene3d>
              <a:sp3d>
                <a:bevelT prst="angle"/>
              </a:sp3d>
            </c:spPr>
          </c:dPt>
          <c:dPt>
            <c:idx val="31"/>
            <c:invertIfNegative val="0"/>
            <c:bubble3D val="0"/>
            <c:spPr>
              <a:solidFill>
                <a:srgbClr val="C00000"/>
              </a:solidFill>
              <a:effectLst/>
              <a:scene3d>
                <a:camera prst="orthographicFront"/>
                <a:lightRig rig="threePt" dir="t"/>
              </a:scene3d>
              <a:sp3d>
                <a:bevelT prst="angle"/>
              </a:sp3d>
            </c:spPr>
          </c:dPt>
          <c:dPt>
            <c:idx val="32"/>
            <c:invertIfNegative val="0"/>
            <c:bubble3D val="0"/>
            <c:spPr>
              <a:solidFill>
                <a:srgbClr val="C00000"/>
              </a:solidFill>
              <a:effectLst/>
              <a:scene3d>
                <a:camera prst="orthographicFront"/>
                <a:lightRig rig="threePt" dir="t"/>
              </a:scene3d>
              <a:sp3d>
                <a:bevelT prst="angle"/>
              </a:sp3d>
            </c:spPr>
          </c:dPt>
          <c:dPt>
            <c:idx val="33"/>
            <c:invertIfNegative val="0"/>
            <c:bubble3D val="0"/>
            <c:spPr>
              <a:solidFill>
                <a:srgbClr val="C00000"/>
              </a:solidFill>
              <a:effectLst/>
              <a:scene3d>
                <a:camera prst="orthographicFront"/>
                <a:lightRig rig="threePt" dir="t"/>
              </a:scene3d>
              <a:sp3d>
                <a:bevelT prst="angle"/>
              </a:sp3d>
            </c:spPr>
          </c:dPt>
          <c:dLbls>
            <c:dLbl>
              <c:idx val="1"/>
              <c:layout>
                <c:manualLayout>
                  <c:x val="1.0689048018233682E-2"/>
                  <c:y val="0"/>
                </c:manualLayout>
              </c:layout>
              <c:spPr/>
              <c:txPr>
                <a:bodyPr rot="0"/>
                <a:lstStyle/>
                <a:p>
                  <a:pPr>
                    <a:defRPr sz="1600">
                      <a:solidFill>
                        <a:schemeClr val="tx1"/>
                      </a:solidFill>
                    </a:defRPr>
                  </a:pPr>
                  <a:endParaRPr lang="en-US"/>
                </a:p>
              </c:txPr>
              <c:showLegendKey val="0"/>
              <c:showVal val="1"/>
              <c:showCatName val="0"/>
              <c:showSerName val="0"/>
              <c:showPercent val="0"/>
              <c:showBubbleSize val="0"/>
            </c:dLbl>
            <c:txPr>
              <a:bodyPr rot="-2340000"/>
              <a:lstStyle/>
              <a:p>
                <a:pPr>
                  <a:defRPr sz="1000">
                    <a:solidFill>
                      <a:schemeClr val="tx1"/>
                    </a:solidFill>
                  </a:defRPr>
                </a:pPr>
                <a:endParaRPr lang="en-US"/>
              </a:p>
            </c:txPr>
            <c:showLegendKey val="0"/>
            <c:showVal val="1"/>
            <c:showCatName val="0"/>
            <c:showSerName val="0"/>
            <c:showPercent val="0"/>
            <c:showBubbleSize val="0"/>
            <c:showLeaderLines val="0"/>
          </c:dLbls>
          <c:cat>
            <c:strRef>
              <c:f>Sheet1!$I$106:$I$139</c:f>
              <c:strCache>
                <c:ptCount val="34"/>
                <c:pt idx="0">
                  <c:v>تاجيکستان</c:v>
                </c:pt>
                <c:pt idx="1">
                  <c:v>ايران</c:v>
                </c:pt>
                <c:pt idx="2">
                  <c:v>سوريه</c:v>
                </c:pt>
                <c:pt idx="3">
                  <c:v>لبنان</c:v>
                </c:pt>
                <c:pt idx="4">
                  <c:v>اردن</c:v>
                </c:pt>
                <c:pt idx="5">
                  <c:v>مصر</c:v>
                </c:pt>
                <c:pt idx="6">
                  <c:v>آذربايجان</c:v>
                </c:pt>
                <c:pt idx="7">
                  <c:v>عمان</c:v>
                </c:pt>
                <c:pt idx="8">
                  <c:v>قزاقستان</c:v>
                </c:pt>
                <c:pt idx="9">
                  <c:v>قرقيزستان</c:v>
                </c:pt>
                <c:pt idx="10">
                  <c:v>عراق </c:v>
                </c:pt>
                <c:pt idx="11">
                  <c:v>گرجستان</c:v>
                </c:pt>
                <c:pt idx="12">
                  <c:v>فلسطين </c:v>
                </c:pt>
                <c:pt idx="13">
                  <c:v>ترکيه</c:v>
                </c:pt>
                <c:pt idx="14">
                  <c:v>فلسطين اشغالي</c:v>
                </c:pt>
                <c:pt idx="15">
                  <c:v>بحرين</c:v>
                </c:pt>
                <c:pt idx="16">
                  <c:v>ارمنستان</c:v>
                </c:pt>
                <c:pt idx="17">
                  <c:v>عربستان صعودي</c:v>
                </c:pt>
                <c:pt idx="18">
                  <c:v>کويت</c:v>
                </c:pt>
                <c:pt idx="19">
                  <c:v>امارات متحده عربي</c:v>
                </c:pt>
                <c:pt idx="20">
                  <c:v>قطر</c:v>
                </c:pt>
                <c:pt idx="21">
                  <c:v>روسيه</c:v>
                </c:pt>
                <c:pt idx="22">
                  <c:v>چين</c:v>
                </c:pt>
                <c:pt idx="23">
                  <c:v>کره جنوبي</c:v>
                </c:pt>
                <c:pt idx="24">
                  <c:v>فنلاند</c:v>
                </c:pt>
                <c:pt idx="25">
                  <c:v>استراليا</c:v>
                </c:pt>
                <c:pt idx="26">
                  <c:v>ژاپن</c:v>
                </c:pt>
                <c:pt idx="27">
                  <c:v>بوسني و هرزگوين</c:v>
                </c:pt>
                <c:pt idx="28">
                  <c:v>سنگاپور</c:v>
                </c:pt>
                <c:pt idx="29">
                  <c:v>نروژ</c:v>
                </c:pt>
                <c:pt idx="30">
                  <c:v>برزيل</c:v>
                </c:pt>
                <c:pt idx="31">
                  <c:v>آلمان</c:v>
                </c:pt>
                <c:pt idx="32">
                  <c:v>کانادا</c:v>
                </c:pt>
                <c:pt idx="33">
                  <c:v>فرانسه</c:v>
                </c:pt>
              </c:strCache>
            </c:strRef>
          </c:cat>
          <c:val>
            <c:numRef>
              <c:f>Sheet1!$K$106:$K$139</c:f>
              <c:numCache>
                <c:formatCode>0.0</c:formatCode>
                <c:ptCount val="34"/>
                <c:pt idx="0">
                  <c:v>14.255322312189024</c:v>
                </c:pt>
                <c:pt idx="1">
                  <c:v>11.857822969888554</c:v>
                </c:pt>
                <c:pt idx="2">
                  <c:v>10.503588891249741</c:v>
                </c:pt>
                <c:pt idx="3">
                  <c:v>9.8055514853680048</c:v>
                </c:pt>
                <c:pt idx="4">
                  <c:v>9.7415700050191489</c:v>
                </c:pt>
                <c:pt idx="5">
                  <c:v>8.9818523989561125</c:v>
                </c:pt>
                <c:pt idx="6">
                  <c:v>8.8659010627614236</c:v>
                </c:pt>
                <c:pt idx="7">
                  <c:v>8.8157579909698267</c:v>
                </c:pt>
                <c:pt idx="8">
                  <c:v>8.5891834447171629</c:v>
                </c:pt>
                <c:pt idx="9">
                  <c:v>8.5718785725921389</c:v>
                </c:pt>
                <c:pt idx="10">
                  <c:v>8.5518165662437262</c:v>
                </c:pt>
                <c:pt idx="11">
                  <c:v>8.2320578530270847</c:v>
                </c:pt>
                <c:pt idx="12">
                  <c:v>7.6529346332792469</c:v>
                </c:pt>
                <c:pt idx="13">
                  <c:v>7.5610481456897034</c:v>
                </c:pt>
                <c:pt idx="14">
                  <c:v>6.8626363204595249</c:v>
                </c:pt>
                <c:pt idx="15">
                  <c:v>6.1653975264142655</c:v>
                </c:pt>
                <c:pt idx="16">
                  <c:v>5.4740259025309905</c:v>
                </c:pt>
                <c:pt idx="17">
                  <c:v>4.9668001746533834</c:v>
                </c:pt>
                <c:pt idx="18">
                  <c:v>4.8100521554978783</c:v>
                </c:pt>
                <c:pt idx="19">
                  <c:v>3.181195309656295</c:v>
                </c:pt>
                <c:pt idx="20">
                  <c:v>1.8601293049554075</c:v>
                </c:pt>
                <c:pt idx="21">
                  <c:v>8.6594233254204998</c:v>
                </c:pt>
                <c:pt idx="22">
                  <c:v>7.3208423561478355</c:v>
                </c:pt>
                <c:pt idx="23">
                  <c:v>6.384041000118815</c:v>
                </c:pt>
                <c:pt idx="24">
                  <c:v>5.6027103709999277</c:v>
                </c:pt>
                <c:pt idx="25">
                  <c:v>5.5816686251469134</c:v>
                </c:pt>
                <c:pt idx="26">
                  <c:v>5.5698165670574049</c:v>
                </c:pt>
                <c:pt idx="27">
                  <c:v>5.2444722528850445</c:v>
                </c:pt>
                <c:pt idx="28">
                  <c:v>5.0174724937968964</c:v>
                </c:pt>
                <c:pt idx="29">
                  <c:v>4.8544319005171745</c:v>
                </c:pt>
                <c:pt idx="30">
                  <c:v>4.7799652149619032</c:v>
                </c:pt>
                <c:pt idx="31">
                  <c:v>4.6409077527862257</c:v>
                </c:pt>
                <c:pt idx="32">
                  <c:v>4.4379419653742991</c:v>
                </c:pt>
                <c:pt idx="33">
                  <c:v>3.8774553686935787</c:v>
                </c:pt>
              </c:numCache>
            </c:numRef>
          </c:val>
        </c:ser>
        <c:dLbls>
          <c:showLegendKey val="0"/>
          <c:showVal val="0"/>
          <c:showCatName val="0"/>
          <c:showSerName val="0"/>
          <c:showPercent val="0"/>
          <c:showBubbleSize val="0"/>
        </c:dLbls>
        <c:gapWidth val="96"/>
        <c:overlap val="71"/>
        <c:axId val="35137792"/>
        <c:axId val="35143680"/>
      </c:barChart>
      <c:catAx>
        <c:axId val="35137792"/>
        <c:scaling>
          <c:orientation val="maxMin"/>
        </c:scaling>
        <c:delete val="0"/>
        <c:axPos val="b"/>
        <c:majorTickMark val="none"/>
        <c:minorTickMark val="none"/>
        <c:tickLblPos val="nextTo"/>
        <c:txPr>
          <a:bodyPr/>
          <a:lstStyle/>
          <a:p>
            <a:pPr>
              <a:defRPr sz="900">
                <a:solidFill>
                  <a:schemeClr val="tx1"/>
                </a:solidFill>
              </a:defRPr>
            </a:pPr>
            <a:endParaRPr lang="en-US"/>
          </a:p>
        </c:txPr>
        <c:crossAx val="35143680"/>
        <c:crosses val="autoZero"/>
        <c:auto val="1"/>
        <c:lblAlgn val="ctr"/>
        <c:lblOffset val="100"/>
        <c:noMultiLvlLbl val="0"/>
      </c:catAx>
      <c:valAx>
        <c:axId val="35143680"/>
        <c:scaling>
          <c:orientation val="minMax"/>
        </c:scaling>
        <c:delete val="0"/>
        <c:axPos val="r"/>
        <c:majorGridlines>
          <c:spPr>
            <a:ln w="6350">
              <a:prstDash val="dash"/>
            </a:ln>
          </c:spPr>
        </c:majorGridlines>
        <c:numFmt formatCode="0.0" sourceLinked="1"/>
        <c:majorTickMark val="none"/>
        <c:minorTickMark val="none"/>
        <c:tickLblPos val="nextTo"/>
        <c:txPr>
          <a:bodyPr/>
          <a:lstStyle/>
          <a:p>
            <a:pPr>
              <a:defRPr sz="1600">
                <a:solidFill>
                  <a:srgbClr val="660033"/>
                </a:solidFill>
              </a:defRPr>
            </a:pPr>
            <a:endParaRPr lang="en-US"/>
          </a:p>
        </c:txPr>
        <c:crossAx val="35137792"/>
        <c:crosses val="autoZero"/>
        <c:crossBetween val="between"/>
      </c:valAx>
      <c:spPr>
        <a:solidFill>
          <a:schemeClr val="accent6">
            <a:lumMod val="20000"/>
            <a:lumOff val="80000"/>
          </a:schemeClr>
        </a:solidFill>
        <a:ln>
          <a:solidFill>
            <a:schemeClr val="tx1"/>
          </a:solidFill>
        </a:ln>
        <a:scene3d>
          <a:camera prst="orthographicFront"/>
          <a:lightRig rig="threePt" dir="t"/>
        </a:scene3d>
        <a:sp3d>
          <a:bevelT prst="relaxedInset"/>
        </a:sp3d>
      </c:spPr>
    </c:plotArea>
    <c:plotVisOnly val="1"/>
    <c:dispBlanksAs val="gap"/>
    <c:showDLblsOverMax val="0"/>
  </c:chart>
  <c:spPr>
    <a:noFill/>
    <a:ln>
      <a:noFill/>
    </a:ln>
  </c:spPr>
  <c:txPr>
    <a:bodyPr/>
    <a:lstStyle/>
    <a:p>
      <a:pPr>
        <a:defRPr b="1">
          <a:solidFill>
            <a:schemeClr val="tx1"/>
          </a:solidFill>
          <a:cs typeface="B Nazanin" pitchFamily="2" charset="-78"/>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33138539967651E-2"/>
          <c:y val="0.16024854221151083"/>
          <c:w val="0.8859659389707919"/>
          <c:h val="0.46425853018372704"/>
        </c:manualLayout>
      </c:layout>
      <c:barChart>
        <c:barDir val="col"/>
        <c:grouping val="clustered"/>
        <c:varyColors val="0"/>
        <c:ser>
          <c:idx val="0"/>
          <c:order val="0"/>
          <c:spPr>
            <a:scene3d>
              <a:camera prst="orthographicFront"/>
              <a:lightRig rig="threePt" dir="t"/>
            </a:scene3d>
            <a:sp3d>
              <a:bevelT/>
              <a:bevelB prst="angle"/>
            </a:sp3d>
          </c:spPr>
          <c:invertIfNegative val="0"/>
          <c:dPt>
            <c:idx val="4"/>
            <c:invertIfNegative val="0"/>
            <c:bubble3D val="0"/>
            <c:spPr>
              <a:solidFill>
                <a:srgbClr val="FF3399"/>
              </a:solidFill>
              <a:ln w="25400" cap="flat" cmpd="sng" algn="ctr">
                <a:solidFill>
                  <a:srgbClr val="FF3399"/>
                </a:solidFill>
                <a:prstDash val="solid"/>
              </a:ln>
              <a:effectLst/>
              <a:scene3d>
                <a:camera prst="orthographicFront"/>
                <a:lightRig rig="threePt" dir="t"/>
              </a:scene3d>
              <a:sp3d>
                <a:bevelT/>
                <a:bevelB prst="angle"/>
              </a:sp3d>
            </c:spPr>
          </c:dPt>
          <c:dPt>
            <c:idx val="14"/>
            <c:invertIfNegative val="0"/>
            <c:bubble3D val="0"/>
            <c:spPr>
              <a:solidFill>
                <a:srgbClr val="FFC000"/>
              </a:solidFill>
              <a:scene3d>
                <a:camera prst="orthographicFront"/>
                <a:lightRig rig="threePt" dir="t"/>
              </a:scene3d>
              <a:sp3d>
                <a:bevelT/>
                <a:bevelB prst="angle"/>
              </a:sp3d>
            </c:spPr>
          </c:dPt>
          <c:dPt>
            <c:idx val="15"/>
            <c:invertIfNegative val="0"/>
            <c:bubble3D val="0"/>
            <c:spPr>
              <a:solidFill>
                <a:srgbClr val="FFC000"/>
              </a:solidFill>
              <a:scene3d>
                <a:camera prst="orthographicFront"/>
                <a:lightRig rig="threePt" dir="t"/>
              </a:scene3d>
              <a:sp3d>
                <a:bevelT/>
                <a:bevelB prst="angle"/>
              </a:sp3d>
            </c:spPr>
          </c:dPt>
          <c:dPt>
            <c:idx val="16"/>
            <c:invertIfNegative val="0"/>
            <c:bubble3D val="0"/>
            <c:spPr>
              <a:solidFill>
                <a:srgbClr val="FFC000"/>
              </a:solidFill>
              <a:scene3d>
                <a:camera prst="orthographicFront"/>
                <a:lightRig rig="threePt" dir="t"/>
              </a:scene3d>
              <a:sp3d>
                <a:bevelT/>
                <a:bevelB prst="angle"/>
              </a:sp3d>
            </c:spPr>
          </c:dPt>
          <c:dPt>
            <c:idx val="17"/>
            <c:invertIfNegative val="0"/>
            <c:bubble3D val="0"/>
            <c:spPr>
              <a:solidFill>
                <a:srgbClr val="FFC000"/>
              </a:solidFill>
              <a:scene3d>
                <a:camera prst="orthographicFront"/>
                <a:lightRig rig="threePt" dir="t"/>
              </a:scene3d>
              <a:sp3d>
                <a:bevelT/>
                <a:bevelB prst="angle"/>
              </a:sp3d>
            </c:spPr>
          </c:dPt>
          <c:dPt>
            <c:idx val="18"/>
            <c:invertIfNegative val="0"/>
            <c:bubble3D val="0"/>
            <c:spPr>
              <a:solidFill>
                <a:srgbClr val="FFC000"/>
              </a:solidFill>
              <a:scene3d>
                <a:camera prst="orthographicFront"/>
                <a:lightRig rig="threePt" dir="t"/>
              </a:scene3d>
              <a:sp3d>
                <a:bevelT/>
                <a:bevelB prst="angle"/>
              </a:sp3d>
            </c:spPr>
          </c:dPt>
          <c:dPt>
            <c:idx val="19"/>
            <c:invertIfNegative val="0"/>
            <c:bubble3D val="0"/>
            <c:spPr>
              <a:solidFill>
                <a:srgbClr val="FFC000"/>
              </a:solidFill>
              <a:scene3d>
                <a:camera prst="orthographicFront"/>
                <a:lightRig rig="threePt" dir="t"/>
              </a:scene3d>
              <a:sp3d>
                <a:bevelT/>
                <a:bevelB prst="angle"/>
              </a:sp3d>
            </c:spPr>
          </c:dPt>
          <c:dPt>
            <c:idx val="20"/>
            <c:invertIfNegative val="0"/>
            <c:bubble3D val="0"/>
            <c:spPr>
              <a:solidFill>
                <a:srgbClr val="FFC000"/>
              </a:solidFill>
              <a:scene3d>
                <a:camera prst="orthographicFront"/>
                <a:lightRig rig="threePt" dir="t"/>
              </a:scene3d>
              <a:sp3d>
                <a:bevelT/>
                <a:bevelB prst="angle"/>
              </a:sp3d>
            </c:spPr>
          </c:dPt>
          <c:dPt>
            <c:idx val="21"/>
            <c:invertIfNegative val="0"/>
            <c:bubble3D val="0"/>
            <c:spPr>
              <a:solidFill>
                <a:srgbClr val="FFC000"/>
              </a:solidFill>
              <a:scene3d>
                <a:camera prst="orthographicFront"/>
                <a:lightRig rig="threePt" dir="t"/>
              </a:scene3d>
              <a:sp3d>
                <a:bevelT/>
                <a:bevelB prst="angle"/>
              </a:sp3d>
            </c:spPr>
          </c:dPt>
          <c:dPt>
            <c:idx val="22"/>
            <c:invertIfNegative val="0"/>
            <c:bubble3D val="0"/>
            <c:spPr>
              <a:solidFill>
                <a:srgbClr val="FFC000"/>
              </a:solidFill>
              <a:scene3d>
                <a:camera prst="orthographicFront"/>
                <a:lightRig rig="threePt" dir="t"/>
              </a:scene3d>
              <a:sp3d>
                <a:bevelT/>
                <a:bevelB prst="angle"/>
              </a:sp3d>
            </c:spPr>
          </c:dPt>
          <c:dPt>
            <c:idx val="23"/>
            <c:invertIfNegative val="0"/>
            <c:bubble3D val="0"/>
            <c:spPr>
              <a:solidFill>
                <a:srgbClr val="FFC000"/>
              </a:solidFill>
              <a:scene3d>
                <a:camera prst="orthographicFront"/>
                <a:lightRig rig="threePt" dir="t"/>
              </a:scene3d>
              <a:sp3d>
                <a:bevelT/>
                <a:bevelB prst="angle"/>
              </a:sp3d>
            </c:spPr>
          </c:dPt>
          <c:dPt>
            <c:idx val="24"/>
            <c:invertIfNegative val="0"/>
            <c:bubble3D val="0"/>
            <c:spPr>
              <a:solidFill>
                <a:srgbClr val="FFC000"/>
              </a:solidFill>
              <a:scene3d>
                <a:camera prst="orthographicFront"/>
                <a:lightRig rig="threePt" dir="t"/>
              </a:scene3d>
              <a:sp3d>
                <a:bevelT/>
                <a:bevelB prst="angle"/>
              </a:sp3d>
            </c:spPr>
          </c:dPt>
          <c:dLbls>
            <c:dLbl>
              <c:idx val="4"/>
              <c:layout>
                <c:manualLayout>
                  <c:x val="3.5275247194756247E-3"/>
                  <c:y val="-3.3824247838520241E-2"/>
                </c:manualLayout>
              </c:layout>
              <c:spPr>
                <a:solidFill>
                  <a:schemeClr val="accent1">
                    <a:lumMod val="40000"/>
                    <a:lumOff val="60000"/>
                  </a:schemeClr>
                </a:solidFill>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Sheet1!$I$157:$I$181</c:f>
              <c:strCache>
                <c:ptCount val="25"/>
                <c:pt idx="0">
                  <c:v>قزاقستان</c:v>
                </c:pt>
                <c:pt idx="1">
                  <c:v>اردن</c:v>
                </c:pt>
                <c:pt idx="2">
                  <c:v>کويت</c:v>
                </c:pt>
                <c:pt idx="3">
                  <c:v>فلسطين اشغالي</c:v>
                </c:pt>
                <c:pt idx="4">
                  <c:v>ايران</c:v>
                </c:pt>
                <c:pt idx="5">
                  <c:v>ترکيه</c:v>
                </c:pt>
                <c:pt idx="6">
                  <c:v>لبنان</c:v>
                </c:pt>
                <c:pt idx="7">
                  <c:v>قرقيزستان</c:v>
                </c:pt>
                <c:pt idx="8">
                  <c:v>فلسطين </c:v>
                </c:pt>
                <c:pt idx="9">
                  <c:v>آذربايجان</c:v>
                </c:pt>
                <c:pt idx="10">
                  <c:v>ارمنستان</c:v>
                </c:pt>
                <c:pt idx="11">
                  <c:v>تاجيکستان</c:v>
                </c:pt>
                <c:pt idx="12">
                  <c:v>قطر</c:v>
                </c:pt>
                <c:pt idx="13">
                  <c:v>گرجستان</c:v>
                </c:pt>
                <c:pt idx="14">
                  <c:v>روسيه</c:v>
                </c:pt>
                <c:pt idx="15">
                  <c:v>فنلاند</c:v>
                </c:pt>
                <c:pt idx="16">
                  <c:v>کره جنوبي</c:v>
                </c:pt>
                <c:pt idx="17">
                  <c:v>نروژ</c:v>
                </c:pt>
                <c:pt idx="18">
                  <c:v>آلمان</c:v>
                </c:pt>
                <c:pt idx="19">
                  <c:v>استراليا</c:v>
                </c:pt>
                <c:pt idx="20">
                  <c:v>فرانسه</c:v>
                </c:pt>
                <c:pt idx="21">
                  <c:v>ژاپن</c:v>
                </c:pt>
                <c:pt idx="22">
                  <c:v>چين</c:v>
                </c:pt>
                <c:pt idx="23">
                  <c:v>سنگاپور</c:v>
                </c:pt>
                <c:pt idx="24">
                  <c:v>بوسني و هرزگوين</c:v>
                </c:pt>
              </c:strCache>
            </c:strRef>
          </c:cat>
          <c:val>
            <c:numRef>
              <c:f>Sheet1!$K$157:$K$181</c:f>
              <c:numCache>
                <c:formatCode>General</c:formatCode>
                <c:ptCount val="25"/>
                <c:pt idx="0">
                  <c:v>2.2999999999999998</c:v>
                </c:pt>
                <c:pt idx="1">
                  <c:v>2.2000000000000002</c:v>
                </c:pt>
                <c:pt idx="2">
                  <c:v>2</c:v>
                </c:pt>
                <c:pt idx="3">
                  <c:v>1.8</c:v>
                </c:pt>
                <c:pt idx="4">
                  <c:v>1.7</c:v>
                </c:pt>
                <c:pt idx="5">
                  <c:v>1.6</c:v>
                </c:pt>
                <c:pt idx="6">
                  <c:v>1.6</c:v>
                </c:pt>
                <c:pt idx="7">
                  <c:v>1.4</c:v>
                </c:pt>
                <c:pt idx="8">
                  <c:v>1.1000000000000001</c:v>
                </c:pt>
                <c:pt idx="9">
                  <c:v>1</c:v>
                </c:pt>
                <c:pt idx="10">
                  <c:v>0.9</c:v>
                </c:pt>
                <c:pt idx="11">
                  <c:v>0.70000000000000062</c:v>
                </c:pt>
                <c:pt idx="12">
                  <c:v>0.70000000000000062</c:v>
                </c:pt>
                <c:pt idx="13">
                  <c:v>0.70000000000000062</c:v>
                </c:pt>
                <c:pt idx="14">
                  <c:v>4.5</c:v>
                </c:pt>
                <c:pt idx="15">
                  <c:v>2.6</c:v>
                </c:pt>
                <c:pt idx="16">
                  <c:v>2.5</c:v>
                </c:pt>
                <c:pt idx="17">
                  <c:v>2.4</c:v>
                </c:pt>
                <c:pt idx="18">
                  <c:v>2.2999999999999998</c:v>
                </c:pt>
                <c:pt idx="19">
                  <c:v>2.2999999999999998</c:v>
                </c:pt>
                <c:pt idx="20">
                  <c:v>2.1</c:v>
                </c:pt>
                <c:pt idx="21">
                  <c:v>2</c:v>
                </c:pt>
                <c:pt idx="22">
                  <c:v>1.6</c:v>
                </c:pt>
                <c:pt idx="23">
                  <c:v>1.4</c:v>
                </c:pt>
                <c:pt idx="24">
                  <c:v>0.30000000000000032</c:v>
                </c:pt>
              </c:numCache>
            </c:numRef>
          </c:val>
        </c:ser>
        <c:dLbls>
          <c:showLegendKey val="0"/>
          <c:showVal val="0"/>
          <c:showCatName val="0"/>
          <c:showSerName val="0"/>
          <c:showPercent val="0"/>
          <c:showBubbleSize val="0"/>
        </c:dLbls>
        <c:gapWidth val="150"/>
        <c:axId val="35282304"/>
        <c:axId val="35284096"/>
      </c:barChart>
      <c:catAx>
        <c:axId val="35282304"/>
        <c:scaling>
          <c:orientation val="maxMin"/>
        </c:scaling>
        <c:delete val="0"/>
        <c:axPos val="b"/>
        <c:majorTickMark val="none"/>
        <c:minorTickMark val="none"/>
        <c:tickLblPos val="nextTo"/>
        <c:crossAx val="35284096"/>
        <c:crosses val="autoZero"/>
        <c:auto val="1"/>
        <c:lblAlgn val="ctr"/>
        <c:lblOffset val="100"/>
        <c:noMultiLvlLbl val="0"/>
      </c:catAx>
      <c:valAx>
        <c:axId val="35284096"/>
        <c:scaling>
          <c:orientation val="minMax"/>
          <c:min val="0"/>
        </c:scaling>
        <c:delete val="0"/>
        <c:axPos val="r"/>
        <c:majorGridlines>
          <c:spPr>
            <a:ln w="0">
              <a:solidFill>
                <a:srgbClr val="FFFFCC"/>
              </a:solidFill>
              <a:prstDash val="dash"/>
            </a:ln>
          </c:spPr>
        </c:majorGridlines>
        <c:numFmt formatCode="General" sourceLinked="1"/>
        <c:majorTickMark val="none"/>
        <c:minorTickMark val="none"/>
        <c:tickLblPos val="nextTo"/>
        <c:crossAx val="35282304"/>
        <c:crosses val="autoZero"/>
        <c:crossBetween val="between"/>
        <c:majorUnit val="1"/>
      </c:valAx>
      <c:spPr>
        <a:solidFill>
          <a:srgbClr val="A5C249">
            <a:lumMod val="20000"/>
            <a:lumOff val="80000"/>
          </a:srgbClr>
        </a:solidFill>
        <a:ln>
          <a:solidFill>
            <a:schemeClr val="accent6">
              <a:lumMod val="20000"/>
              <a:lumOff val="80000"/>
            </a:schemeClr>
          </a:solidFill>
        </a:ln>
      </c:spPr>
    </c:plotArea>
    <c:plotVisOnly val="1"/>
    <c:dispBlanksAs val="gap"/>
    <c:showDLblsOverMax val="0"/>
  </c:chart>
  <c:spPr>
    <a:noFill/>
    <a:ln>
      <a:noFill/>
    </a:ln>
  </c:spPr>
  <c:txPr>
    <a:bodyPr/>
    <a:lstStyle/>
    <a:p>
      <a:pPr>
        <a:defRPr>
          <a:solidFill>
            <a:schemeClr val="tx1"/>
          </a:solidFil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sz="1800">
                <a:solidFill>
                  <a:srgbClr val="FF7B21"/>
                </a:solidFill>
                <a:cs typeface="B Titr" pitchFamily="2" charset="-78"/>
              </a:defRPr>
            </a:pPr>
            <a:r>
              <a:rPr lang="fa-IR" sz="1800" baseline="0" dirty="0" smtClean="0">
                <a:solidFill>
                  <a:srgbClr val="FF7B21"/>
                </a:solidFill>
                <a:cs typeface="B Titr" pitchFamily="2" charset="-78"/>
              </a:rPr>
              <a:t>درصد </a:t>
            </a:r>
            <a:r>
              <a:rPr lang="fa-IR" sz="1800" baseline="0" dirty="0">
                <a:solidFill>
                  <a:srgbClr val="FF7B21"/>
                </a:solidFill>
                <a:cs typeface="B Titr" pitchFamily="2" charset="-78"/>
              </a:rPr>
              <a:t>طلاق به ازدواج هاي ثبت شده در کشورهاي مختلف دنيا</a:t>
            </a:r>
            <a:endParaRPr lang="en-US" sz="1800" dirty="0">
              <a:solidFill>
                <a:srgbClr val="FF7B21"/>
              </a:solidFill>
              <a:cs typeface="B Titr" pitchFamily="2" charset="-78"/>
            </a:endParaRPr>
          </a:p>
        </c:rich>
      </c:tx>
      <c:overlay val="0"/>
    </c:title>
    <c:autoTitleDeleted val="0"/>
    <c:plotArea>
      <c:layout>
        <c:manualLayout>
          <c:layoutTarget val="inner"/>
          <c:xMode val="edge"/>
          <c:yMode val="edge"/>
          <c:x val="4.0506978816412728E-2"/>
          <c:y val="0.15662485914263494"/>
          <c:w val="0.8859659389707919"/>
          <c:h val="0.45038997477064779"/>
        </c:manualLayout>
      </c:layout>
      <c:barChart>
        <c:barDir val="col"/>
        <c:grouping val="clustered"/>
        <c:varyColors val="0"/>
        <c:ser>
          <c:idx val="0"/>
          <c:order val="0"/>
          <c:spPr>
            <a:scene3d>
              <a:camera prst="orthographicFront"/>
              <a:lightRig rig="threePt" dir="t"/>
            </a:scene3d>
            <a:sp3d>
              <a:bevelT/>
              <a:bevelB prst="angle"/>
            </a:sp3d>
          </c:spPr>
          <c:invertIfNegative val="0"/>
          <c:dPt>
            <c:idx val="0"/>
            <c:invertIfNegative val="0"/>
            <c:bubble3D val="0"/>
            <c:spPr>
              <a:solidFill>
                <a:srgbClr val="00FF00"/>
              </a:solidFill>
              <a:scene3d>
                <a:camera prst="orthographicFront"/>
                <a:lightRig rig="threePt" dir="t"/>
              </a:scene3d>
              <a:sp3d>
                <a:bevelT/>
                <a:bevelB prst="angle"/>
              </a:sp3d>
            </c:spPr>
          </c:dPt>
          <c:dPt>
            <c:idx val="1"/>
            <c:invertIfNegative val="0"/>
            <c:bubble3D val="0"/>
            <c:spPr>
              <a:solidFill>
                <a:srgbClr val="00FF00"/>
              </a:solidFill>
              <a:scene3d>
                <a:camera prst="orthographicFront"/>
                <a:lightRig rig="threePt" dir="t"/>
              </a:scene3d>
              <a:sp3d>
                <a:bevelT/>
                <a:bevelB prst="angle"/>
              </a:sp3d>
            </c:spPr>
          </c:dPt>
          <c:dPt>
            <c:idx val="2"/>
            <c:invertIfNegative val="0"/>
            <c:bubble3D val="0"/>
            <c:spPr>
              <a:solidFill>
                <a:srgbClr val="00FF00"/>
              </a:solidFill>
              <a:scene3d>
                <a:camera prst="orthographicFront"/>
                <a:lightRig rig="threePt" dir="t"/>
              </a:scene3d>
              <a:sp3d>
                <a:bevelT/>
                <a:bevelB prst="angle"/>
              </a:sp3d>
            </c:spPr>
          </c:dPt>
          <c:dPt>
            <c:idx val="3"/>
            <c:invertIfNegative val="0"/>
            <c:bubble3D val="0"/>
            <c:spPr>
              <a:solidFill>
                <a:srgbClr val="00FF00"/>
              </a:solidFill>
              <a:scene3d>
                <a:camera prst="orthographicFront"/>
                <a:lightRig rig="threePt" dir="t"/>
              </a:scene3d>
              <a:sp3d>
                <a:bevelT/>
                <a:bevelB prst="angle"/>
              </a:sp3d>
            </c:spPr>
          </c:dPt>
          <c:dPt>
            <c:idx val="4"/>
            <c:invertIfNegative val="0"/>
            <c:bubble3D val="0"/>
            <c:spPr>
              <a:solidFill>
                <a:srgbClr val="00FF00"/>
              </a:solidFill>
              <a:scene3d>
                <a:camera prst="orthographicFront"/>
                <a:lightRig rig="threePt" dir="t"/>
              </a:scene3d>
              <a:sp3d>
                <a:bevelT/>
                <a:bevelB prst="angle"/>
              </a:sp3d>
            </c:spPr>
          </c:dPt>
          <c:dPt>
            <c:idx val="5"/>
            <c:invertIfNegative val="0"/>
            <c:bubble3D val="0"/>
            <c:spPr>
              <a:solidFill>
                <a:srgbClr val="00FF00"/>
              </a:solidFill>
              <a:scene3d>
                <a:camera prst="orthographicFront"/>
                <a:lightRig rig="threePt" dir="t"/>
              </a:scene3d>
              <a:sp3d>
                <a:bevelT/>
                <a:bevelB prst="angle"/>
              </a:sp3d>
            </c:spPr>
          </c:dPt>
          <c:dPt>
            <c:idx val="6"/>
            <c:invertIfNegative val="0"/>
            <c:bubble3D val="0"/>
            <c:spPr>
              <a:solidFill>
                <a:srgbClr val="00FF00"/>
              </a:solidFill>
              <a:scene3d>
                <a:camera prst="orthographicFront"/>
                <a:lightRig rig="threePt" dir="t"/>
              </a:scene3d>
              <a:sp3d>
                <a:bevelT/>
                <a:bevelB prst="angle"/>
              </a:sp3d>
            </c:spPr>
          </c:dPt>
          <c:dPt>
            <c:idx val="7"/>
            <c:invertIfNegative val="0"/>
            <c:bubble3D val="0"/>
            <c:spPr>
              <a:solidFill>
                <a:srgbClr val="00FF00"/>
              </a:solidFill>
              <a:scene3d>
                <a:camera prst="orthographicFront"/>
                <a:lightRig rig="threePt" dir="t"/>
              </a:scene3d>
              <a:sp3d>
                <a:bevelT/>
                <a:bevelB prst="angle"/>
              </a:sp3d>
            </c:spPr>
          </c:dPt>
          <c:dPt>
            <c:idx val="8"/>
            <c:invertIfNegative val="0"/>
            <c:bubble3D val="0"/>
            <c:spPr>
              <a:solidFill>
                <a:srgbClr val="00FF00"/>
              </a:solidFill>
              <a:scene3d>
                <a:camera prst="orthographicFront"/>
                <a:lightRig rig="threePt" dir="t"/>
              </a:scene3d>
              <a:sp3d>
                <a:bevelT/>
                <a:bevelB prst="angle"/>
              </a:sp3d>
            </c:spPr>
          </c:dPt>
          <c:dPt>
            <c:idx val="9"/>
            <c:invertIfNegative val="0"/>
            <c:bubble3D val="0"/>
            <c:spPr>
              <a:solidFill>
                <a:srgbClr val="00FF00"/>
              </a:solidFill>
              <a:scene3d>
                <a:camera prst="orthographicFront"/>
                <a:lightRig rig="threePt" dir="t"/>
              </a:scene3d>
              <a:sp3d>
                <a:bevelT/>
                <a:bevelB prst="angle"/>
              </a:sp3d>
            </c:spPr>
          </c:dPt>
          <c:dPt>
            <c:idx val="10"/>
            <c:invertIfNegative val="0"/>
            <c:bubble3D val="0"/>
            <c:spPr>
              <a:solidFill>
                <a:srgbClr val="00FF00"/>
              </a:solidFill>
              <a:scene3d>
                <a:camera prst="orthographicFront"/>
                <a:lightRig rig="threePt" dir="t"/>
              </a:scene3d>
              <a:sp3d>
                <a:bevelT/>
                <a:bevelB prst="angle"/>
              </a:sp3d>
            </c:spPr>
          </c:dPt>
          <c:dPt>
            <c:idx val="11"/>
            <c:invertIfNegative val="0"/>
            <c:bubble3D val="0"/>
            <c:spPr>
              <a:solidFill>
                <a:srgbClr val="00FF00"/>
              </a:solidFill>
              <a:scene3d>
                <a:camera prst="orthographicFront"/>
                <a:lightRig rig="threePt" dir="t"/>
              </a:scene3d>
              <a:sp3d>
                <a:bevelT/>
                <a:bevelB prst="angle"/>
              </a:sp3d>
            </c:spPr>
          </c:dPt>
          <c:dPt>
            <c:idx val="12"/>
            <c:invertIfNegative val="0"/>
            <c:bubble3D val="0"/>
            <c:spPr>
              <a:solidFill>
                <a:srgbClr val="FF0000"/>
              </a:solidFill>
              <a:scene3d>
                <a:camera prst="orthographicFront"/>
                <a:lightRig rig="threePt" dir="t"/>
              </a:scene3d>
              <a:sp3d>
                <a:bevelT/>
                <a:bevelB prst="angle"/>
              </a:sp3d>
            </c:spPr>
          </c:dPt>
          <c:dPt>
            <c:idx val="13"/>
            <c:invertIfNegative val="0"/>
            <c:bubble3D val="0"/>
            <c:spPr>
              <a:solidFill>
                <a:srgbClr val="00FF00"/>
              </a:solidFill>
              <a:scene3d>
                <a:camera prst="orthographicFront"/>
                <a:lightRig rig="threePt" dir="t"/>
              </a:scene3d>
              <a:sp3d>
                <a:bevelT/>
                <a:bevelB prst="angle"/>
              </a:sp3d>
            </c:spPr>
          </c:dPt>
          <c:dPt>
            <c:idx val="14"/>
            <c:invertIfNegative val="0"/>
            <c:bubble3D val="0"/>
            <c:spPr>
              <a:solidFill>
                <a:srgbClr val="00FF00"/>
              </a:solidFill>
              <a:scene3d>
                <a:camera prst="orthographicFront"/>
                <a:lightRig rig="threePt" dir="t"/>
              </a:scene3d>
              <a:sp3d>
                <a:bevelT/>
                <a:bevelB prst="angle"/>
              </a:sp3d>
            </c:spPr>
          </c:dPt>
          <c:dPt>
            <c:idx val="15"/>
            <c:invertIfNegative val="0"/>
            <c:bubble3D val="0"/>
            <c:spPr>
              <a:solidFill>
                <a:srgbClr val="00FF00"/>
              </a:solidFill>
              <a:scene3d>
                <a:camera prst="orthographicFront"/>
                <a:lightRig rig="threePt" dir="t"/>
              </a:scene3d>
              <a:sp3d>
                <a:bevelT/>
                <a:bevelB prst="angle"/>
              </a:sp3d>
            </c:spPr>
          </c:dPt>
          <c:dPt>
            <c:idx val="16"/>
            <c:invertIfNegative val="0"/>
            <c:bubble3D val="0"/>
            <c:spPr>
              <a:solidFill>
                <a:srgbClr val="00FF00"/>
              </a:solidFill>
              <a:scene3d>
                <a:camera prst="orthographicFront"/>
                <a:lightRig rig="threePt" dir="t"/>
              </a:scene3d>
              <a:sp3d>
                <a:bevelT/>
                <a:bevelB prst="angle"/>
              </a:sp3d>
            </c:spPr>
          </c:dPt>
          <c:dPt>
            <c:idx val="17"/>
            <c:invertIfNegative val="0"/>
            <c:bubble3D val="0"/>
            <c:spPr>
              <a:solidFill>
                <a:srgbClr val="00FF00"/>
              </a:solidFill>
              <a:scene3d>
                <a:camera prst="orthographicFront"/>
                <a:lightRig rig="threePt" dir="t"/>
              </a:scene3d>
              <a:sp3d>
                <a:bevelT/>
                <a:bevelB prst="angle"/>
              </a:sp3d>
            </c:spPr>
          </c:dPt>
          <c:dPt>
            <c:idx val="18"/>
            <c:invertIfNegative val="0"/>
            <c:bubble3D val="0"/>
            <c:spPr>
              <a:solidFill>
                <a:srgbClr val="00FF00"/>
              </a:solidFill>
              <a:scene3d>
                <a:camera prst="orthographicFront"/>
                <a:lightRig rig="threePt" dir="t"/>
              </a:scene3d>
              <a:sp3d>
                <a:bevelT/>
                <a:bevelB prst="angle"/>
              </a:sp3d>
            </c:spPr>
          </c:dPt>
          <c:dPt>
            <c:idx val="19"/>
            <c:invertIfNegative val="0"/>
            <c:bubble3D val="0"/>
            <c:spPr>
              <a:solidFill>
                <a:srgbClr val="00FF00"/>
              </a:solidFill>
              <a:scene3d>
                <a:camera prst="orthographicFront"/>
                <a:lightRig rig="threePt" dir="t"/>
              </a:scene3d>
              <a:sp3d>
                <a:bevelT/>
                <a:bevelB prst="angle"/>
              </a:sp3d>
            </c:spPr>
          </c:dPt>
          <c:dPt>
            <c:idx val="20"/>
            <c:invertIfNegative val="0"/>
            <c:bubble3D val="0"/>
            <c:spPr>
              <a:solidFill>
                <a:srgbClr val="FF6600"/>
              </a:solidFill>
              <a:scene3d>
                <a:camera prst="orthographicFront"/>
                <a:lightRig rig="threePt" dir="t"/>
              </a:scene3d>
              <a:sp3d>
                <a:bevelT/>
                <a:bevelB prst="angle"/>
              </a:sp3d>
            </c:spPr>
          </c:dPt>
          <c:dPt>
            <c:idx val="21"/>
            <c:invertIfNegative val="0"/>
            <c:bubble3D val="0"/>
            <c:spPr>
              <a:solidFill>
                <a:srgbClr val="FF6600"/>
              </a:solidFill>
              <a:scene3d>
                <a:camera prst="orthographicFront"/>
                <a:lightRig rig="threePt" dir="t"/>
              </a:scene3d>
              <a:sp3d>
                <a:bevelT/>
                <a:bevelB prst="angle"/>
              </a:sp3d>
            </c:spPr>
          </c:dPt>
          <c:dPt>
            <c:idx val="22"/>
            <c:invertIfNegative val="0"/>
            <c:bubble3D val="0"/>
            <c:spPr>
              <a:solidFill>
                <a:srgbClr val="FF6600"/>
              </a:solidFill>
              <a:scene3d>
                <a:camera prst="orthographicFront"/>
                <a:lightRig rig="threePt" dir="t"/>
              </a:scene3d>
              <a:sp3d>
                <a:bevelT/>
                <a:bevelB prst="angle"/>
              </a:sp3d>
            </c:spPr>
          </c:dPt>
          <c:dPt>
            <c:idx val="23"/>
            <c:invertIfNegative val="0"/>
            <c:bubble3D val="0"/>
            <c:spPr>
              <a:solidFill>
                <a:srgbClr val="FF6600"/>
              </a:solidFill>
              <a:scene3d>
                <a:camera prst="orthographicFront"/>
                <a:lightRig rig="threePt" dir="t"/>
              </a:scene3d>
              <a:sp3d>
                <a:bevelT/>
                <a:bevelB prst="angle"/>
              </a:sp3d>
            </c:spPr>
          </c:dPt>
          <c:dPt>
            <c:idx val="24"/>
            <c:invertIfNegative val="0"/>
            <c:bubble3D val="0"/>
            <c:spPr>
              <a:solidFill>
                <a:srgbClr val="FF6600"/>
              </a:solidFill>
              <a:scene3d>
                <a:camera prst="orthographicFront"/>
                <a:lightRig rig="threePt" dir="t"/>
              </a:scene3d>
              <a:sp3d>
                <a:bevelT/>
                <a:bevelB prst="angle"/>
              </a:sp3d>
            </c:spPr>
          </c:dPt>
          <c:dPt>
            <c:idx val="25"/>
            <c:invertIfNegative val="0"/>
            <c:bubble3D val="0"/>
            <c:spPr>
              <a:solidFill>
                <a:srgbClr val="FF6600"/>
              </a:solidFill>
              <a:scene3d>
                <a:camera prst="orthographicFront"/>
                <a:lightRig rig="threePt" dir="t"/>
              </a:scene3d>
              <a:sp3d>
                <a:bevelT/>
                <a:bevelB prst="angle"/>
              </a:sp3d>
            </c:spPr>
          </c:dPt>
          <c:dPt>
            <c:idx val="26"/>
            <c:invertIfNegative val="0"/>
            <c:bubble3D val="0"/>
            <c:spPr>
              <a:solidFill>
                <a:srgbClr val="FF6600"/>
              </a:solidFill>
              <a:scene3d>
                <a:camera prst="orthographicFront"/>
                <a:lightRig rig="threePt" dir="t"/>
              </a:scene3d>
              <a:sp3d>
                <a:bevelT/>
                <a:bevelB prst="angle"/>
              </a:sp3d>
            </c:spPr>
          </c:dPt>
          <c:dPt>
            <c:idx val="27"/>
            <c:invertIfNegative val="0"/>
            <c:bubble3D val="0"/>
            <c:spPr>
              <a:solidFill>
                <a:srgbClr val="FF6600"/>
              </a:solidFill>
              <a:scene3d>
                <a:camera prst="orthographicFront"/>
                <a:lightRig rig="threePt" dir="t"/>
              </a:scene3d>
              <a:sp3d>
                <a:bevelT/>
                <a:bevelB prst="angle"/>
              </a:sp3d>
            </c:spPr>
          </c:dPt>
          <c:dPt>
            <c:idx val="28"/>
            <c:invertIfNegative val="0"/>
            <c:bubble3D val="0"/>
            <c:spPr>
              <a:solidFill>
                <a:srgbClr val="FF6600"/>
              </a:solidFill>
              <a:scene3d>
                <a:camera prst="orthographicFront"/>
                <a:lightRig rig="threePt" dir="t"/>
              </a:scene3d>
              <a:sp3d>
                <a:bevelT/>
                <a:bevelB prst="angle"/>
              </a:sp3d>
            </c:spPr>
          </c:dPt>
          <c:dPt>
            <c:idx val="29"/>
            <c:invertIfNegative val="0"/>
            <c:bubble3D val="0"/>
            <c:spPr>
              <a:solidFill>
                <a:srgbClr val="FF6600"/>
              </a:solidFill>
              <a:scene3d>
                <a:camera prst="orthographicFront"/>
                <a:lightRig rig="threePt" dir="t"/>
              </a:scene3d>
              <a:sp3d>
                <a:bevelT/>
                <a:bevelB prst="angle"/>
              </a:sp3d>
            </c:spPr>
          </c:dPt>
          <c:dPt>
            <c:idx val="30"/>
            <c:invertIfNegative val="0"/>
            <c:bubble3D val="0"/>
            <c:spPr>
              <a:solidFill>
                <a:srgbClr val="FF6600"/>
              </a:solidFill>
              <a:scene3d>
                <a:camera prst="orthographicFront"/>
                <a:lightRig rig="threePt" dir="t"/>
              </a:scene3d>
              <a:sp3d>
                <a:bevelT/>
                <a:bevelB prst="angle"/>
              </a:sp3d>
            </c:spPr>
          </c:dPt>
          <c:dPt>
            <c:idx val="31"/>
            <c:invertIfNegative val="0"/>
            <c:bubble3D val="0"/>
            <c:spPr>
              <a:solidFill>
                <a:srgbClr val="FF6600"/>
              </a:solidFill>
              <a:scene3d>
                <a:camera prst="orthographicFront"/>
                <a:lightRig rig="threePt" dir="t"/>
              </a:scene3d>
              <a:sp3d>
                <a:bevelT/>
                <a:bevelB prst="angle"/>
              </a:sp3d>
            </c:spPr>
          </c:dPt>
          <c:dPt>
            <c:idx val="32"/>
            <c:invertIfNegative val="0"/>
            <c:bubble3D val="0"/>
            <c:spPr>
              <a:solidFill>
                <a:srgbClr val="FF6600"/>
              </a:solidFill>
              <a:scene3d>
                <a:camera prst="orthographicFront"/>
                <a:lightRig rig="threePt" dir="t"/>
              </a:scene3d>
              <a:sp3d>
                <a:bevelT/>
                <a:bevelB prst="angle"/>
              </a:sp3d>
            </c:spPr>
          </c:dPt>
          <c:dLbls>
            <c:dLbl>
              <c:idx val="11"/>
              <c:layout>
                <c:manualLayout>
                  <c:x val="5.3990599683936043E-3"/>
                  <c:y val="1.5117367911501887E-2"/>
                </c:manualLayout>
              </c:layout>
              <c:showLegendKey val="0"/>
              <c:showVal val="1"/>
              <c:showCatName val="0"/>
              <c:showSerName val="0"/>
              <c:showPercent val="0"/>
              <c:showBubbleSize val="0"/>
            </c:dLbl>
            <c:dLbl>
              <c:idx val="12"/>
              <c:layout>
                <c:manualLayout>
                  <c:x val="1.2598090008139679E-2"/>
                  <c:y val="-3.5273858460171142E-2"/>
                </c:manualLayout>
              </c:layout>
              <c:spPr/>
              <c:txPr>
                <a:bodyPr rot="0"/>
                <a:lstStyle/>
                <a:p>
                  <a:pPr>
                    <a:defRPr sz="1600" b="1">
                      <a:solidFill>
                        <a:srgbClr val="FF0000"/>
                      </a:solidFill>
                      <a:cs typeface="B Titr" pitchFamily="2" charset="-78"/>
                    </a:defRPr>
                  </a:pPr>
                  <a:endParaRPr lang="en-US"/>
                </a:p>
              </c:txPr>
              <c:showLegendKey val="0"/>
              <c:showVal val="1"/>
              <c:showCatName val="0"/>
              <c:showSerName val="0"/>
              <c:showPercent val="0"/>
              <c:showBubbleSize val="0"/>
            </c:dLbl>
            <c:dLbl>
              <c:idx val="13"/>
              <c:layout>
                <c:manualLayout>
                  <c:x val="3.5993733122623608E-3"/>
                  <c:y val="5.039122637167299E-3"/>
                </c:manualLayout>
              </c:layout>
              <c:showLegendKey val="0"/>
              <c:showVal val="1"/>
              <c:showCatName val="0"/>
              <c:showSerName val="0"/>
              <c:showPercent val="0"/>
              <c:showBubbleSize val="0"/>
            </c:dLbl>
            <c:txPr>
              <a:bodyPr rot="2400000"/>
              <a:lstStyle/>
              <a:p>
                <a:pPr>
                  <a:defRPr b="1">
                    <a:solidFill>
                      <a:srgbClr val="0000FF"/>
                    </a:solidFill>
                  </a:defRPr>
                </a:pPr>
                <a:endParaRPr lang="en-US"/>
              </a:p>
            </c:txPr>
            <c:showLegendKey val="0"/>
            <c:showVal val="1"/>
            <c:showCatName val="0"/>
            <c:showSerName val="0"/>
            <c:showPercent val="0"/>
            <c:showBubbleSize val="0"/>
            <c:showLeaderLines val="0"/>
          </c:dLbls>
          <c:cat>
            <c:strRef>
              <c:f>Sheet1!$B$239:$B$271</c:f>
              <c:strCache>
                <c:ptCount val="33"/>
                <c:pt idx="0">
                  <c:v>قطر</c:v>
                </c:pt>
                <c:pt idx="1">
                  <c:v>کويت</c:v>
                </c:pt>
                <c:pt idx="2">
                  <c:v>فلسطين اشغالي</c:v>
                </c:pt>
                <c:pt idx="3">
                  <c:v>قزاقستان</c:v>
                </c:pt>
                <c:pt idx="4">
                  <c:v>امارات متحده عربي</c:v>
                </c:pt>
                <c:pt idx="5">
                  <c:v>بحرين</c:v>
                </c:pt>
                <c:pt idx="6">
                  <c:v>عربستان صعودي</c:v>
                </c:pt>
                <c:pt idx="7">
                  <c:v>ترکيه</c:v>
                </c:pt>
                <c:pt idx="8">
                  <c:v>اردن</c:v>
                </c:pt>
                <c:pt idx="9">
                  <c:v>مصر</c:v>
                </c:pt>
                <c:pt idx="10">
                  <c:v>ارمنستان</c:v>
                </c:pt>
                <c:pt idx="11">
                  <c:v>قرقيزستان</c:v>
                </c:pt>
                <c:pt idx="12">
                  <c:v>ايران</c:v>
                </c:pt>
                <c:pt idx="13">
                  <c:v>لبنان</c:v>
                </c:pt>
                <c:pt idx="14">
                  <c:v>فلسطين </c:v>
                </c:pt>
                <c:pt idx="15">
                  <c:v>آذربايجان</c:v>
                </c:pt>
                <c:pt idx="16">
                  <c:v>عمان</c:v>
                </c:pt>
                <c:pt idx="17">
                  <c:v>گرجستان</c:v>
                </c:pt>
                <c:pt idx="18">
                  <c:v>سوريه</c:v>
                </c:pt>
                <c:pt idx="19">
                  <c:v>تاجيکستان</c:v>
                </c:pt>
                <c:pt idx="20">
                  <c:v>فرانسه</c:v>
                </c:pt>
                <c:pt idx="21">
                  <c:v>روسيه</c:v>
                </c:pt>
                <c:pt idx="22">
                  <c:v>نروژ</c:v>
                </c:pt>
                <c:pt idx="23">
                  <c:v>آلمان</c:v>
                </c:pt>
                <c:pt idx="24">
                  <c:v>کانادا</c:v>
                </c:pt>
                <c:pt idx="25">
                  <c:v>فنلاند</c:v>
                </c:pt>
                <c:pt idx="26">
                  <c:v>استراليا</c:v>
                </c:pt>
                <c:pt idx="27">
                  <c:v>کره جنوبي</c:v>
                </c:pt>
                <c:pt idx="28">
                  <c:v>ژاپن</c:v>
                </c:pt>
                <c:pt idx="29">
                  <c:v>سنگاپور</c:v>
                </c:pt>
                <c:pt idx="30">
                  <c:v>چين</c:v>
                </c:pt>
                <c:pt idx="31">
                  <c:v>برزيل</c:v>
                </c:pt>
                <c:pt idx="32">
                  <c:v>بوسني و هرزگوين</c:v>
                </c:pt>
              </c:strCache>
            </c:strRef>
          </c:cat>
          <c:val>
            <c:numRef>
              <c:f>Sheet1!$C$239:$C$271</c:f>
              <c:numCache>
                <c:formatCode>0.0</c:formatCode>
                <c:ptCount val="33"/>
                <c:pt idx="0">
                  <c:v>38.814201999310065</c:v>
                </c:pt>
                <c:pt idx="1">
                  <c:v>33.360527568155554</c:v>
                </c:pt>
                <c:pt idx="2">
                  <c:v>26.955513809504613</c:v>
                </c:pt>
                <c:pt idx="3">
                  <c:v>26.50206978119456</c:v>
                </c:pt>
                <c:pt idx="4">
                  <c:v>25.629944817498835</c:v>
                </c:pt>
                <c:pt idx="5">
                  <c:v>23.91086127283679</c:v>
                </c:pt>
                <c:pt idx="6">
                  <c:v>21.894044507132929</c:v>
                </c:pt>
                <c:pt idx="7">
                  <c:v>20.320180485683903</c:v>
                </c:pt>
                <c:pt idx="8">
                  <c:v>20.290586694852433</c:v>
                </c:pt>
                <c:pt idx="9">
                  <c:v>18.638505198918729</c:v>
                </c:pt>
                <c:pt idx="10">
                  <c:v>16.735683861807829</c:v>
                </c:pt>
                <c:pt idx="11">
                  <c:v>15.517060146740388</c:v>
                </c:pt>
                <c:pt idx="12">
                  <c:v>14.125575146482619</c:v>
                </c:pt>
                <c:pt idx="13">
                  <c:v>14.121844915944274</c:v>
                </c:pt>
                <c:pt idx="14">
                  <c:v>13.024811985550942</c:v>
                </c:pt>
                <c:pt idx="15">
                  <c:v>11.444702672662052</c:v>
                </c:pt>
                <c:pt idx="16">
                  <c:v>10.44636232280236</c:v>
                </c:pt>
                <c:pt idx="17">
                  <c:v>9.1968276856524689</c:v>
                </c:pt>
                <c:pt idx="18">
                  <c:v>8.2098723862756309</c:v>
                </c:pt>
                <c:pt idx="19">
                  <c:v>5.5553348298535745</c:v>
                </c:pt>
                <c:pt idx="20">
                  <c:v>53.242386831276008</c:v>
                </c:pt>
                <c:pt idx="21">
                  <c:v>52.616154184217145</c:v>
                </c:pt>
                <c:pt idx="22">
                  <c:v>49.794291046358993</c:v>
                </c:pt>
                <c:pt idx="23">
                  <c:v>48.770866141732036</c:v>
                </c:pt>
                <c:pt idx="24">
                  <c:v>46.298770799678508</c:v>
                </c:pt>
                <c:pt idx="25">
                  <c:v>45.469417735042725</c:v>
                </c:pt>
                <c:pt idx="26">
                  <c:v>41.166186583193195</c:v>
                </c:pt>
                <c:pt idx="27">
                  <c:v>40.030798136616006</c:v>
                </c:pt>
                <c:pt idx="28">
                  <c:v>35.797771479115035</c:v>
                </c:pt>
                <c:pt idx="29">
                  <c:v>28.867545047818435</c:v>
                </c:pt>
                <c:pt idx="30">
                  <c:v>21.161993141012854</c:v>
                </c:pt>
                <c:pt idx="31">
                  <c:v>18.687200304561006</c:v>
                </c:pt>
                <c:pt idx="32">
                  <c:v>5.7929147027520145</c:v>
                </c:pt>
              </c:numCache>
            </c:numRef>
          </c:val>
        </c:ser>
        <c:dLbls>
          <c:showLegendKey val="0"/>
          <c:showVal val="0"/>
          <c:showCatName val="0"/>
          <c:showSerName val="0"/>
          <c:showPercent val="0"/>
          <c:showBubbleSize val="0"/>
        </c:dLbls>
        <c:gapWidth val="90"/>
        <c:overlap val="30"/>
        <c:axId val="35357440"/>
        <c:axId val="35358976"/>
      </c:barChart>
      <c:catAx>
        <c:axId val="35357440"/>
        <c:scaling>
          <c:orientation val="maxMin"/>
        </c:scaling>
        <c:delete val="0"/>
        <c:axPos val="b"/>
        <c:majorTickMark val="none"/>
        <c:minorTickMark val="none"/>
        <c:tickLblPos val="nextTo"/>
        <c:txPr>
          <a:bodyPr/>
          <a:lstStyle/>
          <a:p>
            <a:pPr>
              <a:defRPr sz="900" b="1">
                <a:solidFill>
                  <a:schemeClr val="tx1"/>
                </a:solidFill>
                <a:cs typeface="B Nazanin" pitchFamily="2" charset="-78"/>
              </a:defRPr>
            </a:pPr>
            <a:endParaRPr lang="en-US"/>
          </a:p>
        </c:txPr>
        <c:crossAx val="35358976"/>
        <c:crosses val="autoZero"/>
        <c:auto val="1"/>
        <c:lblAlgn val="ctr"/>
        <c:lblOffset val="100"/>
        <c:noMultiLvlLbl val="0"/>
      </c:catAx>
      <c:valAx>
        <c:axId val="35358976"/>
        <c:scaling>
          <c:orientation val="minMax"/>
        </c:scaling>
        <c:delete val="0"/>
        <c:axPos val="r"/>
        <c:majorGridlines>
          <c:spPr>
            <a:ln w="6350">
              <a:prstDash val="dash"/>
            </a:ln>
          </c:spPr>
        </c:majorGridlines>
        <c:numFmt formatCode="0.0" sourceLinked="1"/>
        <c:majorTickMark val="none"/>
        <c:minorTickMark val="none"/>
        <c:tickLblPos val="nextTo"/>
        <c:txPr>
          <a:bodyPr/>
          <a:lstStyle/>
          <a:p>
            <a:pPr>
              <a:defRPr sz="1400" b="1">
                <a:solidFill>
                  <a:srgbClr val="FF7B21"/>
                </a:solidFill>
              </a:defRPr>
            </a:pPr>
            <a:endParaRPr lang="en-US"/>
          </a:p>
        </c:txPr>
        <c:crossAx val="35357440"/>
        <c:crosses val="autoZero"/>
        <c:crossBetween val="between"/>
      </c:valAx>
      <c:spPr>
        <a:solidFill>
          <a:srgbClr val="FFFFCC"/>
        </a:solidFill>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fa-IR"/>
              <a:t>جمعيت ايران و کشورهاي منطقه در سال 2010</a:t>
            </a:r>
            <a:endParaRPr lang="en-US"/>
          </a:p>
        </c:rich>
      </c:tx>
      <c:overlay val="0"/>
    </c:title>
    <c:autoTitleDeleted val="0"/>
    <c:plotArea>
      <c:layout/>
      <c:barChart>
        <c:barDir val="col"/>
        <c:grouping val="clustered"/>
        <c:varyColors val="0"/>
        <c:ser>
          <c:idx val="0"/>
          <c:order val="0"/>
          <c:spPr>
            <a:solidFill>
              <a:srgbClr val="0070C0"/>
            </a:solidFill>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spPr>
              <a:solidFill>
                <a:srgbClr val="C00000"/>
              </a:solidFill>
              <a:scene3d>
                <a:camera prst="orthographicFront"/>
                <a:lightRig rig="threePt" dir="t"/>
              </a:scene3d>
              <a:sp3d>
                <a:bevelT/>
              </a:sp3d>
            </c:spPr>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Pt>
            <c:idx val="23"/>
            <c:invertIfNegative val="0"/>
            <c:bubble3D val="0"/>
          </c:dPt>
          <c:dPt>
            <c:idx val="24"/>
            <c:invertIfNegative val="0"/>
            <c:bubble3D val="0"/>
          </c:dPt>
          <c:cat>
            <c:strRef>
              <c:f>'داده ها'!$B$5:$B$30</c:f>
              <c:strCache>
                <c:ptCount val="26"/>
                <c:pt idx="0">
                  <c:v>پاکستان</c:v>
                </c:pt>
                <c:pt idx="1">
                  <c:v>مصر</c:v>
                </c:pt>
                <c:pt idx="2">
                  <c:v>ایران</c:v>
                </c:pt>
                <c:pt idx="3">
                  <c:v>ترکیه</c:v>
                </c:pt>
                <c:pt idx="4">
                  <c:v>عراق</c:v>
                </c:pt>
                <c:pt idx="5">
                  <c:v>افغانستان</c:v>
                </c:pt>
                <c:pt idx="6">
                  <c:v>عربستان سعودی</c:v>
                </c:pt>
                <c:pt idx="7">
                  <c:v>ازبکستان</c:v>
                </c:pt>
                <c:pt idx="8">
                  <c:v>یمن</c:v>
                </c:pt>
                <c:pt idx="9">
                  <c:v>سوریه</c:v>
                </c:pt>
                <c:pt idx="10">
                  <c:v>قزاقستان</c:v>
                </c:pt>
                <c:pt idx="11">
                  <c:v>آذربایجان</c:v>
                </c:pt>
                <c:pt idx="12">
                  <c:v>امارات متحده عربی</c:v>
                </c:pt>
                <c:pt idx="13">
                  <c:v>اسرائیل</c:v>
                </c:pt>
                <c:pt idx="14">
                  <c:v>تاجیکستان</c:v>
                </c:pt>
                <c:pt idx="15">
                  <c:v>اردن</c:v>
                </c:pt>
                <c:pt idx="16">
                  <c:v>قرقیزستان</c:v>
                </c:pt>
                <c:pt idx="17">
                  <c:v>ترکمنستان</c:v>
                </c:pt>
                <c:pt idx="18">
                  <c:v>گرجستان</c:v>
                </c:pt>
                <c:pt idx="19">
                  <c:v>لبنان</c:v>
                </c:pt>
                <c:pt idx="20">
                  <c:v>فلسطین اشغالی</c:v>
                </c:pt>
                <c:pt idx="21">
                  <c:v>ارمنستان</c:v>
                </c:pt>
                <c:pt idx="22">
                  <c:v>عمان</c:v>
                </c:pt>
                <c:pt idx="23">
                  <c:v>کویت</c:v>
                </c:pt>
                <c:pt idx="24">
                  <c:v>قطر</c:v>
                </c:pt>
                <c:pt idx="25">
                  <c:v>بحرین</c:v>
                </c:pt>
              </c:strCache>
            </c:strRef>
          </c:cat>
          <c:val>
            <c:numRef>
              <c:f>'داده ها'!$G$5:$G$30</c:f>
              <c:numCache>
                <c:formatCode>General</c:formatCode>
                <c:ptCount val="26"/>
                <c:pt idx="0">
                  <c:v>173593</c:v>
                </c:pt>
                <c:pt idx="1">
                  <c:v>81121</c:v>
                </c:pt>
                <c:pt idx="2">
                  <c:v>73974</c:v>
                </c:pt>
                <c:pt idx="3">
                  <c:v>72752</c:v>
                </c:pt>
                <c:pt idx="4">
                  <c:v>31672</c:v>
                </c:pt>
                <c:pt idx="5">
                  <c:v>31412</c:v>
                </c:pt>
                <c:pt idx="6">
                  <c:v>27448</c:v>
                </c:pt>
                <c:pt idx="7">
                  <c:v>27445</c:v>
                </c:pt>
                <c:pt idx="8">
                  <c:v>24053</c:v>
                </c:pt>
                <c:pt idx="9">
                  <c:v>20411</c:v>
                </c:pt>
                <c:pt idx="10">
                  <c:v>16026</c:v>
                </c:pt>
                <c:pt idx="11">
                  <c:v>9188</c:v>
                </c:pt>
                <c:pt idx="12">
                  <c:v>7512</c:v>
                </c:pt>
                <c:pt idx="13">
                  <c:v>7418</c:v>
                </c:pt>
                <c:pt idx="14">
                  <c:v>6879</c:v>
                </c:pt>
                <c:pt idx="15">
                  <c:v>6187</c:v>
                </c:pt>
                <c:pt idx="16">
                  <c:v>5334</c:v>
                </c:pt>
                <c:pt idx="17">
                  <c:v>5042</c:v>
                </c:pt>
                <c:pt idx="18">
                  <c:v>4352</c:v>
                </c:pt>
                <c:pt idx="19">
                  <c:v>4228</c:v>
                </c:pt>
                <c:pt idx="20">
                  <c:v>4039</c:v>
                </c:pt>
                <c:pt idx="21">
                  <c:v>3092</c:v>
                </c:pt>
                <c:pt idx="22">
                  <c:v>2782</c:v>
                </c:pt>
                <c:pt idx="23">
                  <c:v>2737</c:v>
                </c:pt>
                <c:pt idx="24">
                  <c:v>1759</c:v>
                </c:pt>
                <c:pt idx="25">
                  <c:v>1262</c:v>
                </c:pt>
              </c:numCache>
            </c:numRef>
          </c:val>
        </c:ser>
        <c:dLbls>
          <c:showLegendKey val="0"/>
          <c:showVal val="0"/>
          <c:showCatName val="0"/>
          <c:showSerName val="0"/>
          <c:showPercent val="0"/>
          <c:showBubbleSize val="0"/>
        </c:dLbls>
        <c:gapWidth val="150"/>
        <c:axId val="33175040"/>
        <c:axId val="33176576"/>
      </c:barChart>
      <c:catAx>
        <c:axId val="33175040"/>
        <c:scaling>
          <c:orientation val="maxMin"/>
        </c:scaling>
        <c:delete val="0"/>
        <c:axPos val="b"/>
        <c:majorTickMark val="none"/>
        <c:minorTickMark val="none"/>
        <c:tickLblPos val="nextTo"/>
        <c:crossAx val="33176576"/>
        <c:crosses val="autoZero"/>
        <c:auto val="1"/>
        <c:lblAlgn val="ctr"/>
        <c:lblOffset val="100"/>
        <c:noMultiLvlLbl val="0"/>
      </c:catAx>
      <c:valAx>
        <c:axId val="33176576"/>
        <c:scaling>
          <c:orientation val="minMax"/>
        </c:scaling>
        <c:delete val="0"/>
        <c:axPos val="r"/>
        <c:majorGridlines>
          <c:spPr>
            <a:ln>
              <a:prstDash val="dash"/>
            </a:ln>
          </c:spPr>
        </c:majorGridlines>
        <c:numFmt formatCode="General" sourceLinked="1"/>
        <c:majorTickMark val="none"/>
        <c:minorTickMark val="none"/>
        <c:tickLblPos val="nextTo"/>
        <c:crossAx val="33175040"/>
        <c:crosses val="autoZero"/>
        <c:crossBetween val="between"/>
        <c:majorUnit val="40000"/>
      </c:valAx>
    </c:plotArea>
    <c:plotVisOnly val="1"/>
    <c:dispBlanksAs val="gap"/>
    <c:showDLblsOverMax val="0"/>
  </c:chart>
  <c:spPr>
    <a:noFill/>
    <a:ln>
      <a:noFill/>
    </a:ln>
  </c:spPr>
  <c:txPr>
    <a:bodyPr/>
    <a:lstStyle/>
    <a:p>
      <a:pPr>
        <a:defRPr sz="1400">
          <a:solidFill>
            <a:schemeClr val="tx2">
              <a:lumMod val="50000"/>
            </a:schemeClr>
          </a:solidFill>
          <a:cs typeface="B Titr" pitchFamily="2" charset="-78"/>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fa-IR"/>
              <a:t>نرخ باروري کل در ايران و کشورهاي منطقه در سال 2010</a:t>
            </a:r>
            <a:endParaRPr lang="en-US"/>
          </a:p>
        </c:rich>
      </c:tx>
      <c:layout>
        <c:manualLayout>
          <c:xMode val="edge"/>
          <c:yMode val="edge"/>
          <c:x val="0.20973970063932418"/>
          <c:y val="1.6315702576256959E-3"/>
        </c:manualLayout>
      </c:layout>
      <c:overlay val="0"/>
    </c:title>
    <c:autoTitleDeleted val="0"/>
    <c:plotArea>
      <c:layout/>
      <c:barChart>
        <c:barDir val="col"/>
        <c:grouping val="clustered"/>
        <c:varyColors val="0"/>
        <c:ser>
          <c:idx val="0"/>
          <c:order val="0"/>
          <c:spPr>
            <a:ln w="38100">
              <a:solidFill>
                <a:srgbClr val="E12BBA"/>
              </a:solidFill>
            </a:ln>
          </c:spPr>
          <c:invertIfNegative val="0"/>
          <c:dPt>
            <c:idx val="24"/>
            <c:invertIfNegative val="0"/>
            <c:bubble3D val="0"/>
            <c:spPr>
              <a:solidFill>
                <a:srgbClr val="C00000"/>
              </a:solidFill>
              <a:ln w="38100">
                <a:solidFill>
                  <a:srgbClr val="E12BBA"/>
                </a:solidFill>
              </a:ln>
            </c:spPr>
          </c:dPt>
          <c:dLbls>
            <c:dLbl>
              <c:idx val="24"/>
              <c:layout>
                <c:manualLayout>
                  <c:x val="2.0244278413509621E-3"/>
                  <c:y val="-5.8498971494749766E-2"/>
                </c:manualLayout>
              </c:layout>
              <c:spPr/>
              <c:txPr>
                <a:bodyPr/>
                <a:lstStyle/>
                <a:p>
                  <a:pPr rtl="1">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'داده ها'!$B$205:$B$230</c:f>
              <c:strCache>
                <c:ptCount val="26"/>
                <c:pt idx="0">
                  <c:v>افغانستان</c:v>
                </c:pt>
                <c:pt idx="1">
                  <c:v>یمن</c:v>
                </c:pt>
                <c:pt idx="2">
                  <c:v>عراق</c:v>
                </c:pt>
                <c:pt idx="3">
                  <c:v>فلسطین اشغالی</c:v>
                </c:pt>
                <c:pt idx="4">
                  <c:v>پاکستان</c:v>
                </c:pt>
                <c:pt idx="5">
                  <c:v>تاجیکستان</c:v>
                </c:pt>
                <c:pt idx="6">
                  <c:v>رژيم اشغالگر قدس</c:v>
                </c:pt>
                <c:pt idx="7">
                  <c:v>اردن</c:v>
                </c:pt>
                <c:pt idx="8">
                  <c:v>سوریه</c:v>
                </c:pt>
                <c:pt idx="9">
                  <c:v>عربستان سعودی</c:v>
                </c:pt>
                <c:pt idx="10">
                  <c:v>مصر</c:v>
                </c:pt>
                <c:pt idx="11">
                  <c:v>قرقیزستان</c:v>
                </c:pt>
                <c:pt idx="12">
                  <c:v>قزاقستان</c:v>
                </c:pt>
                <c:pt idx="13">
                  <c:v>بحرین</c:v>
                </c:pt>
                <c:pt idx="14">
                  <c:v>ترکمنستان</c:v>
                </c:pt>
                <c:pt idx="15">
                  <c:v>ازبکستان</c:v>
                </c:pt>
                <c:pt idx="16">
                  <c:v>کویت</c:v>
                </c:pt>
                <c:pt idx="17">
                  <c:v>قطر</c:v>
                </c:pt>
                <c:pt idx="18">
                  <c:v>آذربایجان</c:v>
                </c:pt>
                <c:pt idx="19">
                  <c:v>عمان</c:v>
                </c:pt>
                <c:pt idx="20">
                  <c:v>ترکیه</c:v>
                </c:pt>
                <c:pt idx="21">
                  <c:v>لبنان</c:v>
                </c:pt>
                <c:pt idx="22">
                  <c:v>ارمنستان</c:v>
                </c:pt>
                <c:pt idx="23">
                  <c:v>امارات متحده عربی</c:v>
                </c:pt>
                <c:pt idx="24">
                  <c:v>ایران</c:v>
                </c:pt>
                <c:pt idx="25">
                  <c:v>گرجستان</c:v>
                </c:pt>
              </c:strCache>
            </c:strRef>
          </c:cat>
          <c:val>
            <c:numRef>
              <c:f>'داده ها'!$G$205:$G$230</c:f>
              <c:numCache>
                <c:formatCode>General</c:formatCode>
                <c:ptCount val="26"/>
                <c:pt idx="0">
                  <c:v>5.9700000000000024</c:v>
                </c:pt>
                <c:pt idx="1">
                  <c:v>4.9400000000000004</c:v>
                </c:pt>
                <c:pt idx="2">
                  <c:v>4.53</c:v>
                </c:pt>
                <c:pt idx="3">
                  <c:v>4.2699999999999996</c:v>
                </c:pt>
                <c:pt idx="4">
                  <c:v>3.2</c:v>
                </c:pt>
                <c:pt idx="5">
                  <c:v>3.16</c:v>
                </c:pt>
                <c:pt idx="6">
                  <c:v>2.9099999999999997</c:v>
                </c:pt>
                <c:pt idx="7">
                  <c:v>2.8899999999999997</c:v>
                </c:pt>
                <c:pt idx="8">
                  <c:v>2.77</c:v>
                </c:pt>
                <c:pt idx="9">
                  <c:v>2.64</c:v>
                </c:pt>
                <c:pt idx="10">
                  <c:v>2.64</c:v>
                </c:pt>
                <c:pt idx="11">
                  <c:v>2.62</c:v>
                </c:pt>
                <c:pt idx="12">
                  <c:v>2.48</c:v>
                </c:pt>
                <c:pt idx="13">
                  <c:v>2.4299999999999997</c:v>
                </c:pt>
                <c:pt idx="14">
                  <c:v>2.3199999999999967</c:v>
                </c:pt>
                <c:pt idx="15">
                  <c:v>2.2599999999999998</c:v>
                </c:pt>
                <c:pt idx="16">
                  <c:v>2.25</c:v>
                </c:pt>
                <c:pt idx="17">
                  <c:v>2.2000000000000002</c:v>
                </c:pt>
                <c:pt idx="18">
                  <c:v>2.15</c:v>
                </c:pt>
                <c:pt idx="19">
                  <c:v>2.15</c:v>
                </c:pt>
                <c:pt idx="20">
                  <c:v>2.02</c:v>
                </c:pt>
                <c:pt idx="21">
                  <c:v>1.76</c:v>
                </c:pt>
                <c:pt idx="22">
                  <c:v>1.74</c:v>
                </c:pt>
                <c:pt idx="23">
                  <c:v>1.71</c:v>
                </c:pt>
                <c:pt idx="24">
                  <c:v>1.59</c:v>
                </c:pt>
                <c:pt idx="25">
                  <c:v>1.53</c:v>
                </c:pt>
              </c:numCache>
            </c:numRef>
          </c:val>
        </c:ser>
        <c:dLbls>
          <c:showLegendKey val="0"/>
          <c:showVal val="0"/>
          <c:showCatName val="0"/>
          <c:showSerName val="0"/>
          <c:showPercent val="0"/>
          <c:showBubbleSize val="0"/>
        </c:dLbls>
        <c:gapWidth val="150"/>
        <c:axId val="33202944"/>
        <c:axId val="33204480"/>
      </c:barChart>
      <c:catAx>
        <c:axId val="33202944"/>
        <c:scaling>
          <c:orientation val="maxMin"/>
        </c:scaling>
        <c:delete val="0"/>
        <c:axPos val="b"/>
        <c:numFmt formatCode="General" sourceLinked="1"/>
        <c:majorTickMark val="none"/>
        <c:minorTickMark val="none"/>
        <c:tickLblPos val="nextTo"/>
        <c:crossAx val="33204480"/>
        <c:crosses val="autoZero"/>
        <c:auto val="1"/>
        <c:lblAlgn val="ctr"/>
        <c:lblOffset val="100"/>
        <c:noMultiLvlLbl val="0"/>
      </c:catAx>
      <c:valAx>
        <c:axId val="33204480"/>
        <c:scaling>
          <c:orientation val="minMax"/>
        </c:scaling>
        <c:delete val="0"/>
        <c:axPos val="r"/>
        <c:numFmt formatCode="General" sourceLinked="1"/>
        <c:majorTickMark val="none"/>
        <c:minorTickMark val="none"/>
        <c:tickLblPos val="nextTo"/>
        <c:crossAx val="33202944"/>
        <c:crosses val="autoZero"/>
        <c:crossBetween val="between"/>
      </c:valAx>
      <c:spPr>
        <a:solidFill>
          <a:srgbClr val="CDCDFF"/>
        </a:solidFill>
      </c:spPr>
    </c:plotArea>
    <c:plotVisOnly val="1"/>
    <c:dispBlanksAs val="gap"/>
    <c:showDLblsOverMax val="0"/>
  </c:chart>
  <c:spPr>
    <a:noFill/>
    <a:ln>
      <a:noFill/>
    </a:ln>
  </c:spPr>
  <c:txPr>
    <a:bodyPr/>
    <a:lstStyle/>
    <a:p>
      <a:pPr>
        <a:defRPr>
          <a:solidFill>
            <a:schemeClr val="tx2">
              <a:lumMod val="50000"/>
            </a:schemeClr>
          </a:solidFill>
          <a:cs typeface="B Titr" pitchFamily="2" charset="-78"/>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1900">
                <a:solidFill>
                  <a:schemeClr val="tx2">
                    <a:lumMod val="50000"/>
                  </a:schemeClr>
                </a:solidFill>
                <a:cs typeface="B Titr" pitchFamily="2" charset="-78"/>
              </a:defRPr>
            </a:pPr>
            <a:r>
              <a:rPr lang="fa-IR" sz="1900" dirty="0" smtClean="0">
                <a:solidFill>
                  <a:schemeClr val="tx2">
                    <a:lumMod val="50000"/>
                  </a:schemeClr>
                </a:solidFill>
                <a:cs typeface="B Titr" pitchFamily="2" charset="-78"/>
              </a:rPr>
              <a:t>نرخ </a:t>
            </a:r>
            <a:r>
              <a:rPr lang="fa-IR" sz="1900" dirty="0">
                <a:solidFill>
                  <a:schemeClr val="tx2">
                    <a:lumMod val="50000"/>
                  </a:schemeClr>
                </a:solidFill>
                <a:cs typeface="B Titr" pitchFamily="2" charset="-78"/>
              </a:rPr>
              <a:t>باروري کل در جهان،‌</a:t>
            </a:r>
            <a:r>
              <a:rPr lang="fa-IR" sz="1900" baseline="0" dirty="0">
                <a:solidFill>
                  <a:schemeClr val="tx2">
                    <a:lumMod val="50000"/>
                  </a:schemeClr>
                </a:solidFill>
                <a:cs typeface="B Titr" pitchFamily="2" charset="-78"/>
              </a:rPr>
              <a:t> آسيا و ايران از سال 1990 تا 2025</a:t>
            </a:r>
            <a:endParaRPr lang="en-US" sz="1900" dirty="0">
              <a:solidFill>
                <a:schemeClr val="tx2">
                  <a:lumMod val="50000"/>
                </a:schemeClr>
              </a:solidFill>
              <a:cs typeface="B Titr" pitchFamily="2" charset="-78"/>
            </a:endParaRPr>
          </a:p>
        </c:rich>
      </c:tx>
      <c:layout>
        <c:manualLayout>
          <c:xMode val="edge"/>
          <c:yMode val="edge"/>
          <c:x val="0.19617005588370087"/>
          <c:y val="0"/>
        </c:manualLayout>
      </c:layout>
      <c:overlay val="0"/>
    </c:title>
    <c:autoTitleDeleted val="0"/>
    <c:plotArea>
      <c:layout>
        <c:manualLayout>
          <c:layoutTarget val="inner"/>
          <c:xMode val="edge"/>
          <c:yMode val="edge"/>
          <c:x val="3.5888249077120682E-2"/>
          <c:y val="0.14561272622453966"/>
          <c:w val="0.9140541377700786"/>
          <c:h val="0.63228491202221504"/>
        </c:manualLayout>
      </c:layout>
      <c:barChart>
        <c:barDir val="col"/>
        <c:grouping val="clustered"/>
        <c:varyColors val="0"/>
        <c:ser>
          <c:idx val="0"/>
          <c:order val="0"/>
          <c:tx>
            <c:strRef>
              <c:f>'داده ها'!$B$203</c:f>
              <c:strCache>
                <c:ptCount val="1"/>
                <c:pt idx="0">
                  <c:v>جهان</c:v>
                </c:pt>
              </c:strCache>
            </c:strRef>
          </c:tx>
          <c:spPr>
            <a:solidFill>
              <a:schemeClr val="accent6">
                <a:lumMod val="75000"/>
              </a:schemeClr>
            </a:solidFill>
            <a:scene3d>
              <a:camera prst="orthographicFront"/>
              <a:lightRig rig="threePt" dir="t"/>
            </a:scene3d>
            <a:sp3d>
              <a:bevelT/>
            </a:sp3d>
          </c:spPr>
          <c:invertIfNegative val="0"/>
          <c:cat>
            <c:strRef>
              <c:f>'داده ها'!$C$202:$I$202</c:f>
              <c:strCache>
                <c:ptCount val="7"/>
                <c:pt idx="0">
                  <c:v>95-1990</c:v>
                </c:pt>
                <c:pt idx="1">
                  <c:v>2000-1995</c:v>
                </c:pt>
                <c:pt idx="2">
                  <c:v>05-2000</c:v>
                </c:pt>
                <c:pt idx="3">
                  <c:v>10-2005</c:v>
                </c:pt>
                <c:pt idx="4">
                  <c:v>15-2010</c:v>
                </c:pt>
                <c:pt idx="5">
                  <c:v>20-2015</c:v>
                </c:pt>
                <c:pt idx="6">
                  <c:v>25-2020</c:v>
                </c:pt>
              </c:strCache>
            </c:strRef>
          </c:cat>
          <c:val>
            <c:numRef>
              <c:f>'داده ها'!$C$203:$I$203</c:f>
              <c:numCache>
                <c:formatCode>General</c:formatCode>
                <c:ptCount val="7"/>
                <c:pt idx="0">
                  <c:v>3.04</c:v>
                </c:pt>
                <c:pt idx="1">
                  <c:v>2.79</c:v>
                </c:pt>
                <c:pt idx="2">
                  <c:v>2.62</c:v>
                </c:pt>
                <c:pt idx="3">
                  <c:v>2.52</c:v>
                </c:pt>
                <c:pt idx="4">
                  <c:v>2.4499999999999997</c:v>
                </c:pt>
                <c:pt idx="5">
                  <c:v>2.3899999999999997</c:v>
                </c:pt>
                <c:pt idx="6">
                  <c:v>2.3299999999999987</c:v>
                </c:pt>
              </c:numCache>
            </c:numRef>
          </c:val>
        </c:ser>
        <c:ser>
          <c:idx val="1"/>
          <c:order val="1"/>
          <c:tx>
            <c:strRef>
              <c:f>'داده ها'!$B$204</c:f>
              <c:strCache>
                <c:ptCount val="1"/>
                <c:pt idx="0">
                  <c:v>آسیا</c:v>
                </c:pt>
              </c:strCache>
            </c:strRef>
          </c:tx>
          <c:spPr>
            <a:solidFill>
              <a:srgbClr val="00B050"/>
            </a:solidFill>
            <a:scene3d>
              <a:camera prst="orthographicFront"/>
              <a:lightRig rig="threePt" dir="t"/>
            </a:scene3d>
            <a:sp3d>
              <a:bevelT/>
            </a:sp3d>
          </c:spPr>
          <c:invertIfNegative val="0"/>
          <c:cat>
            <c:strRef>
              <c:f>'داده ها'!$C$202:$I$202</c:f>
              <c:strCache>
                <c:ptCount val="7"/>
                <c:pt idx="0">
                  <c:v>95-1990</c:v>
                </c:pt>
                <c:pt idx="1">
                  <c:v>2000-1995</c:v>
                </c:pt>
                <c:pt idx="2">
                  <c:v>05-2000</c:v>
                </c:pt>
                <c:pt idx="3">
                  <c:v>10-2005</c:v>
                </c:pt>
                <c:pt idx="4">
                  <c:v>15-2010</c:v>
                </c:pt>
                <c:pt idx="5">
                  <c:v>20-2015</c:v>
                </c:pt>
                <c:pt idx="6">
                  <c:v>25-2020</c:v>
                </c:pt>
              </c:strCache>
            </c:strRef>
          </c:cat>
          <c:val>
            <c:numRef>
              <c:f>'داده ها'!$C$204:$I$204</c:f>
              <c:numCache>
                <c:formatCode>General</c:formatCode>
                <c:ptCount val="7"/>
                <c:pt idx="0">
                  <c:v>2.9699999999999998</c:v>
                </c:pt>
                <c:pt idx="1">
                  <c:v>2.65</c:v>
                </c:pt>
                <c:pt idx="2">
                  <c:v>2.4099999999999997</c:v>
                </c:pt>
                <c:pt idx="3">
                  <c:v>2.2799999999999998</c:v>
                </c:pt>
                <c:pt idx="4">
                  <c:v>2.1800000000000002</c:v>
                </c:pt>
                <c:pt idx="5">
                  <c:v>2.09</c:v>
                </c:pt>
                <c:pt idx="6">
                  <c:v>2.0299999999999998</c:v>
                </c:pt>
              </c:numCache>
            </c:numRef>
          </c:val>
        </c:ser>
        <c:ser>
          <c:idx val="2"/>
          <c:order val="2"/>
          <c:tx>
            <c:v>ايران</c:v>
          </c:tx>
          <c:spPr>
            <a:solidFill>
              <a:srgbClr val="F0EA00"/>
            </a:solidFill>
            <a:ln w="76200"/>
            <a:scene3d>
              <a:camera prst="orthographicFront"/>
              <a:lightRig rig="threePt" dir="t"/>
            </a:scene3d>
            <a:sp3d>
              <a:bevelT/>
            </a:sp3d>
          </c:spPr>
          <c:invertIfNegative val="0"/>
          <c:dLbls>
            <c:dLbl>
              <c:idx val="2"/>
              <c:layout>
                <c:manualLayout>
                  <c:x val="9.4816133226372796E-3"/>
                  <c:y val="0"/>
                </c:manualLayout>
              </c:layout>
              <c:showLegendKey val="0"/>
              <c:showVal val="1"/>
              <c:showCatName val="0"/>
              <c:showSerName val="0"/>
              <c:showPercent val="0"/>
              <c:showBubbleSize val="0"/>
            </c:dLbl>
            <c:dLbl>
              <c:idx val="3"/>
              <c:layout>
                <c:manualLayout>
                  <c:x val="9.4816133226372796E-3"/>
                  <c:y val="0"/>
                </c:manualLayout>
              </c:layout>
              <c:showLegendKey val="0"/>
              <c:showVal val="1"/>
              <c:showCatName val="0"/>
              <c:showSerName val="0"/>
              <c:showPercent val="0"/>
              <c:showBubbleSize val="0"/>
            </c:dLbl>
            <c:dLbl>
              <c:idx val="4"/>
              <c:layout>
                <c:manualLayout>
                  <c:x val="7.1112099919780928E-3"/>
                  <c:y val="0"/>
                </c:manualLayout>
              </c:layout>
              <c:showLegendKey val="0"/>
              <c:showVal val="1"/>
              <c:showCatName val="0"/>
              <c:showSerName val="0"/>
              <c:showPercent val="0"/>
              <c:showBubbleSize val="0"/>
            </c:dLbl>
            <c:dLbl>
              <c:idx val="5"/>
              <c:layout>
                <c:manualLayout>
                  <c:x val="9.4816133226372726E-3"/>
                  <c:y val="0"/>
                </c:manualLayout>
              </c:layout>
              <c:showLegendKey val="0"/>
              <c:showVal val="1"/>
              <c:showCatName val="0"/>
              <c:showSerName val="0"/>
              <c:showPercent val="0"/>
              <c:showBubbleSize val="0"/>
            </c:dLbl>
            <c:dLbl>
              <c:idx val="6"/>
              <c:layout>
                <c:manualLayout>
                  <c:x val="1.4222606629887467E-2"/>
                  <c:y val="0"/>
                </c:manualLayout>
              </c:layout>
              <c:showLegendKey val="0"/>
              <c:showVal val="1"/>
              <c:showCatName val="0"/>
              <c:showSerName val="0"/>
              <c:showPercent val="0"/>
              <c:showBubbleSize val="0"/>
            </c:dLbl>
            <c:txPr>
              <a:bodyPr/>
              <a:lstStyle/>
              <a:p>
                <a:pPr rtl="1">
                  <a:defRPr sz="1200">
                    <a:solidFill>
                      <a:srgbClr val="FF33CC"/>
                    </a:solidFill>
                    <a:cs typeface="B Titr" pitchFamily="2" charset="-78"/>
                  </a:defRPr>
                </a:pPr>
                <a:endParaRPr lang="en-US"/>
              </a:p>
            </c:txPr>
            <c:showLegendKey val="0"/>
            <c:showVal val="1"/>
            <c:showCatName val="0"/>
            <c:showSerName val="0"/>
            <c:showPercent val="0"/>
            <c:showBubbleSize val="0"/>
            <c:showLeaderLines val="0"/>
          </c:dLbls>
          <c:cat>
            <c:strRef>
              <c:f>'داده ها'!$C$202:$I$202</c:f>
              <c:strCache>
                <c:ptCount val="7"/>
                <c:pt idx="0">
                  <c:v>95-1990</c:v>
                </c:pt>
                <c:pt idx="1">
                  <c:v>2000-1995</c:v>
                </c:pt>
                <c:pt idx="2">
                  <c:v>05-2000</c:v>
                </c:pt>
                <c:pt idx="3">
                  <c:v>10-2005</c:v>
                </c:pt>
                <c:pt idx="4">
                  <c:v>15-2010</c:v>
                </c:pt>
                <c:pt idx="5">
                  <c:v>20-2015</c:v>
                </c:pt>
                <c:pt idx="6">
                  <c:v>25-2020</c:v>
                </c:pt>
              </c:strCache>
            </c:strRef>
          </c:cat>
          <c:val>
            <c:numRef>
              <c:f>'داده ها'!$C$229:$I$229</c:f>
              <c:numCache>
                <c:formatCode>General</c:formatCode>
                <c:ptCount val="7"/>
                <c:pt idx="0">
                  <c:v>3.9499999999999997</c:v>
                </c:pt>
                <c:pt idx="1">
                  <c:v>2.62</c:v>
                </c:pt>
                <c:pt idx="2">
                  <c:v>1.9600000000000102</c:v>
                </c:pt>
                <c:pt idx="3">
                  <c:v>1.77</c:v>
                </c:pt>
                <c:pt idx="4">
                  <c:v>1.59</c:v>
                </c:pt>
                <c:pt idx="5">
                  <c:v>1.45</c:v>
                </c:pt>
                <c:pt idx="6">
                  <c:v>1.36</c:v>
                </c:pt>
              </c:numCache>
            </c:numRef>
          </c:val>
        </c:ser>
        <c:dLbls>
          <c:showLegendKey val="0"/>
          <c:showVal val="0"/>
          <c:showCatName val="0"/>
          <c:showSerName val="0"/>
          <c:showPercent val="0"/>
          <c:showBubbleSize val="0"/>
        </c:dLbls>
        <c:gapWidth val="150"/>
        <c:axId val="34255232"/>
        <c:axId val="34256768"/>
      </c:barChart>
      <c:catAx>
        <c:axId val="34255232"/>
        <c:scaling>
          <c:orientation val="minMax"/>
        </c:scaling>
        <c:delete val="0"/>
        <c:axPos val="b"/>
        <c:numFmt formatCode="General" sourceLinked="1"/>
        <c:majorTickMark val="none"/>
        <c:minorTickMark val="none"/>
        <c:tickLblPos val="nextTo"/>
        <c:txPr>
          <a:bodyPr/>
          <a:lstStyle/>
          <a:p>
            <a:pPr rtl="1">
              <a:defRPr sz="1000">
                <a:solidFill>
                  <a:schemeClr val="tx2">
                    <a:lumMod val="50000"/>
                  </a:schemeClr>
                </a:solidFill>
                <a:cs typeface="B Titr" pitchFamily="2" charset="-78"/>
              </a:defRPr>
            </a:pPr>
            <a:endParaRPr lang="en-US"/>
          </a:p>
        </c:txPr>
        <c:crossAx val="34256768"/>
        <c:crosses val="autoZero"/>
        <c:auto val="1"/>
        <c:lblAlgn val="ctr"/>
        <c:lblOffset val="100"/>
        <c:noMultiLvlLbl val="0"/>
      </c:catAx>
      <c:valAx>
        <c:axId val="34256768"/>
        <c:scaling>
          <c:orientation val="minMax"/>
          <c:max val="4"/>
          <c:min val="1"/>
        </c:scaling>
        <c:delete val="0"/>
        <c:axPos val="l"/>
        <c:numFmt formatCode="General" sourceLinked="1"/>
        <c:majorTickMark val="none"/>
        <c:minorTickMark val="none"/>
        <c:tickLblPos val="nextTo"/>
        <c:txPr>
          <a:bodyPr/>
          <a:lstStyle/>
          <a:p>
            <a:pPr>
              <a:defRPr sz="1200" b="1"/>
            </a:pPr>
            <a:endParaRPr lang="en-US"/>
          </a:p>
        </c:txPr>
        <c:crossAx val="34255232"/>
        <c:crosses val="autoZero"/>
        <c:crossBetween val="between"/>
        <c:majorUnit val="1"/>
      </c:valAx>
      <c:spPr>
        <a:solidFill>
          <a:srgbClr val="C1FFD6"/>
        </a:solidFill>
      </c:spPr>
    </c:plotArea>
    <c:legend>
      <c:legendPos val="r"/>
      <c:layout>
        <c:manualLayout>
          <c:xMode val="edge"/>
          <c:yMode val="edge"/>
          <c:x val="0.26904469759439531"/>
          <c:y val="0.90303257986938157"/>
          <c:w val="0.47633609556869227"/>
          <c:h val="9.4958571194573682E-2"/>
        </c:manualLayout>
      </c:layout>
      <c:overlay val="0"/>
      <c:txPr>
        <a:bodyPr/>
        <a:lstStyle/>
        <a:p>
          <a:pPr>
            <a:defRPr sz="1600">
              <a:solidFill>
                <a:schemeClr val="tx2">
                  <a:lumMod val="50000"/>
                </a:schemeClr>
              </a:solidFill>
              <a:cs typeface="B Yekan" pitchFamily="2" charset="-78"/>
            </a:defRPr>
          </a:pPr>
          <a:endParaRPr lang="en-US"/>
        </a:p>
      </c:txPr>
    </c:legend>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depthPercent val="100"/>
      <c:rAngAx val="1"/>
    </c:view3D>
    <c:floor>
      <c:thickness val="0"/>
    </c:floor>
    <c:sideWall>
      <c:thickness val="0"/>
    </c:sideWall>
    <c:backWall>
      <c:thickness val="0"/>
    </c:backWall>
    <c:plotArea>
      <c:layout/>
      <c:bar3DChart>
        <c:barDir val="col"/>
        <c:grouping val="clustered"/>
        <c:varyColors val="0"/>
        <c:ser>
          <c:idx val="0"/>
          <c:order val="0"/>
          <c:tx>
            <c:strRef>
              <c:f>Sheet3!$T$40</c:f>
              <c:strCache>
                <c:ptCount val="1"/>
                <c:pt idx="0">
                  <c:v>TFR</c:v>
                </c:pt>
              </c:strCache>
            </c:strRef>
          </c:tx>
          <c:invertIfNegative val="0"/>
          <c:cat>
            <c:strRef>
              <c:f>Sheet3!$S$41:$S$49</c:f>
              <c:strCache>
                <c:ptCount val="9"/>
                <c:pt idx="0">
                  <c:v>بلوچ</c:v>
                </c:pt>
                <c:pt idx="1">
                  <c:v>عرب</c:v>
                </c:pt>
                <c:pt idx="2">
                  <c:v>لر</c:v>
                </c:pt>
                <c:pt idx="3">
                  <c:v>تركمن</c:v>
                </c:pt>
                <c:pt idx="4">
                  <c:v>كرد</c:v>
                </c:pt>
                <c:pt idx="5">
                  <c:v>ترك</c:v>
                </c:pt>
                <c:pt idx="6">
                  <c:v>فارس</c:v>
                </c:pt>
                <c:pt idx="7">
                  <c:v>مازندراني</c:v>
                </c:pt>
                <c:pt idx="8">
                  <c:v>كيلك</c:v>
                </c:pt>
              </c:strCache>
            </c:strRef>
          </c:cat>
          <c:val>
            <c:numRef>
              <c:f>Sheet3!$T$41:$T$49</c:f>
              <c:numCache>
                <c:formatCode>General</c:formatCode>
                <c:ptCount val="9"/>
                <c:pt idx="0">
                  <c:v>3.7</c:v>
                </c:pt>
                <c:pt idx="1">
                  <c:v>2.4</c:v>
                </c:pt>
                <c:pt idx="2">
                  <c:v>2.2999999999999998</c:v>
                </c:pt>
                <c:pt idx="3">
                  <c:v>2.2999999999999998</c:v>
                </c:pt>
                <c:pt idx="4">
                  <c:v>2.1</c:v>
                </c:pt>
                <c:pt idx="5">
                  <c:v>2</c:v>
                </c:pt>
                <c:pt idx="6">
                  <c:v>1.8</c:v>
                </c:pt>
                <c:pt idx="7">
                  <c:v>1.5</c:v>
                </c:pt>
                <c:pt idx="8">
                  <c:v>1.4</c:v>
                </c:pt>
              </c:numCache>
            </c:numRef>
          </c:val>
        </c:ser>
        <c:dLbls>
          <c:showLegendKey val="0"/>
          <c:showVal val="1"/>
          <c:showCatName val="0"/>
          <c:showSerName val="0"/>
          <c:showPercent val="0"/>
          <c:showBubbleSize val="0"/>
        </c:dLbls>
        <c:gapWidth val="75"/>
        <c:shape val="box"/>
        <c:axId val="34267904"/>
        <c:axId val="34269440"/>
        <c:axId val="0"/>
      </c:bar3DChart>
      <c:catAx>
        <c:axId val="34267904"/>
        <c:scaling>
          <c:orientation val="minMax"/>
        </c:scaling>
        <c:delete val="0"/>
        <c:axPos val="b"/>
        <c:numFmt formatCode="General" sourceLinked="1"/>
        <c:majorTickMark val="out"/>
        <c:minorTickMark val="none"/>
        <c:tickLblPos val="nextTo"/>
        <c:crossAx val="34269440"/>
        <c:crosses val="autoZero"/>
        <c:auto val="1"/>
        <c:lblAlgn val="ctr"/>
        <c:lblOffset val="100"/>
        <c:noMultiLvlLbl val="0"/>
      </c:catAx>
      <c:valAx>
        <c:axId val="34269440"/>
        <c:scaling>
          <c:orientation val="minMax"/>
        </c:scaling>
        <c:delete val="0"/>
        <c:axPos val="r"/>
        <c:numFmt formatCode="General" sourceLinked="1"/>
        <c:majorTickMark val="none"/>
        <c:minorTickMark val="none"/>
        <c:tickLblPos val="nextTo"/>
        <c:crossAx val="34267904"/>
        <c:crosses val="max"/>
        <c:crossBetween val="between"/>
      </c:valAx>
      <c:spPr>
        <a:noFill/>
        <a:ln w="25400">
          <a:noFill/>
        </a:ln>
      </c:spPr>
    </c:plotArea>
    <c:legend>
      <c:legendPos val="b"/>
      <c:overlay val="0"/>
    </c:legend>
    <c:plotVisOnly val="1"/>
    <c:dispBlanksAs val="gap"/>
    <c:showDLblsOverMax val="0"/>
  </c:chart>
  <c:txPr>
    <a:bodyPr/>
    <a:lstStyle/>
    <a:p>
      <a:pPr>
        <a:defRPr>
          <a:cs typeface="B Nazanin" pitchFamily="2" charset="-78"/>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2" tx1="lt1" bg2="dk1" tx2="lt2" accent1="accent1" accent2="accent2" accent3="accent3" accent4="accent4" accent5="accent5" accent6="accent6" hlink="hlink" folHlink="folHlink"/>
  <c:chart>
    <c:title>
      <c:tx>
        <c:rich>
          <a:bodyPr/>
          <a:lstStyle/>
          <a:p>
            <a:pPr>
              <a:defRPr>
                <a:cs typeface="B Titr" pitchFamily="2" charset="-78"/>
              </a:defRPr>
            </a:pPr>
            <a:r>
              <a:rPr lang="fa-IR">
                <a:cs typeface="B Titr" pitchFamily="2" charset="-78"/>
              </a:rPr>
              <a:t>ميانه سني در جهان، آسيا و ايران از سال 1990 تا 2025</a:t>
            </a:r>
            <a:endParaRPr lang="en-US">
              <a:cs typeface="B Titr" pitchFamily="2" charset="-78"/>
            </a:endParaRPr>
          </a:p>
        </c:rich>
      </c:tx>
      <c:layout>
        <c:manualLayout>
          <c:xMode val="edge"/>
          <c:yMode val="edge"/>
          <c:x val="0.20012788983042432"/>
          <c:y val="1.4526758931547291E-2"/>
        </c:manualLayout>
      </c:layout>
      <c:overlay val="0"/>
    </c:title>
    <c:autoTitleDeleted val="0"/>
    <c:plotArea>
      <c:layout>
        <c:manualLayout>
          <c:layoutTarget val="inner"/>
          <c:xMode val="edge"/>
          <c:yMode val="edge"/>
          <c:x val="4.2313826037010539E-2"/>
          <c:y val="0.1698985360182485"/>
          <c:w val="0.8742997188718995"/>
          <c:h val="0.59984272337339384"/>
        </c:manualLayout>
      </c:layout>
      <c:barChart>
        <c:barDir val="col"/>
        <c:grouping val="clustered"/>
        <c:varyColors val="0"/>
        <c:ser>
          <c:idx val="0"/>
          <c:order val="0"/>
          <c:tx>
            <c:strRef>
              <c:f>'داده ها'!$B$335</c:f>
              <c:strCache>
                <c:ptCount val="1"/>
                <c:pt idx="0">
                  <c:v>جهان</c:v>
                </c:pt>
              </c:strCache>
            </c:strRef>
          </c:tx>
          <c:spPr>
            <a:solidFill>
              <a:schemeClr val="accent1">
                <a:lumMod val="75000"/>
              </a:schemeClr>
            </a:solidFill>
          </c:spPr>
          <c:invertIfNegative val="0"/>
          <c:dLbls>
            <c:txPr>
              <a:bodyPr rot="-5400000"/>
              <a:lstStyle/>
              <a:p>
                <a:pPr rtl="1">
                  <a:defRPr/>
                </a:pPr>
                <a:endParaRPr lang="en-US"/>
              </a:p>
            </c:txPr>
            <c:showLegendKey val="0"/>
            <c:showVal val="1"/>
            <c:showCatName val="0"/>
            <c:showSerName val="0"/>
            <c:showPercent val="0"/>
            <c:showBubbleSize val="0"/>
            <c:showLeaderLines val="0"/>
          </c:dLbls>
          <c:cat>
            <c:strRef>
              <c:f>'داده ها'!$C$334:$J$334</c:f>
              <c:strCache>
                <c:ptCount val="8"/>
                <c:pt idx="0">
                  <c:v>1990</c:v>
                </c:pt>
                <c:pt idx="1">
                  <c:v>1995</c:v>
                </c:pt>
                <c:pt idx="2">
                  <c:v>2000</c:v>
                </c:pt>
                <c:pt idx="3">
                  <c:v>2005</c:v>
                </c:pt>
                <c:pt idx="4">
                  <c:v>2010</c:v>
                </c:pt>
                <c:pt idx="5">
                  <c:v>2015</c:v>
                </c:pt>
                <c:pt idx="6">
                  <c:v>2020</c:v>
                </c:pt>
                <c:pt idx="7">
                  <c:v>2025</c:v>
                </c:pt>
              </c:strCache>
            </c:strRef>
          </c:cat>
          <c:val>
            <c:numRef>
              <c:f>'داده ها'!$C$335:$J$335</c:f>
              <c:numCache>
                <c:formatCode>General</c:formatCode>
                <c:ptCount val="8"/>
                <c:pt idx="0">
                  <c:v>24.4</c:v>
                </c:pt>
                <c:pt idx="1">
                  <c:v>25.5</c:v>
                </c:pt>
                <c:pt idx="2">
                  <c:v>26.7</c:v>
                </c:pt>
                <c:pt idx="3">
                  <c:v>28</c:v>
                </c:pt>
                <c:pt idx="4">
                  <c:v>29.2</c:v>
                </c:pt>
                <c:pt idx="5">
                  <c:v>30.4</c:v>
                </c:pt>
                <c:pt idx="6">
                  <c:v>31.6</c:v>
                </c:pt>
                <c:pt idx="7">
                  <c:v>32.800000000000004</c:v>
                </c:pt>
              </c:numCache>
            </c:numRef>
          </c:val>
        </c:ser>
        <c:ser>
          <c:idx val="1"/>
          <c:order val="1"/>
          <c:tx>
            <c:strRef>
              <c:f>'داده ها'!$B$336</c:f>
              <c:strCache>
                <c:ptCount val="1"/>
                <c:pt idx="0">
                  <c:v>آسیا</c:v>
                </c:pt>
              </c:strCache>
            </c:strRef>
          </c:tx>
          <c:spPr>
            <a:solidFill>
              <a:srgbClr val="00B0F0"/>
            </a:solidFill>
          </c:spPr>
          <c:invertIfNegative val="0"/>
          <c:dLbls>
            <c:txPr>
              <a:bodyPr rot="-5400000"/>
              <a:lstStyle/>
              <a:p>
                <a:pPr rtl="1">
                  <a:defRPr/>
                </a:pPr>
                <a:endParaRPr lang="en-US"/>
              </a:p>
            </c:txPr>
            <c:showLegendKey val="0"/>
            <c:showVal val="1"/>
            <c:showCatName val="0"/>
            <c:showSerName val="0"/>
            <c:showPercent val="0"/>
            <c:showBubbleSize val="0"/>
            <c:showLeaderLines val="0"/>
          </c:dLbls>
          <c:cat>
            <c:strRef>
              <c:f>'داده ها'!$C$334:$J$334</c:f>
              <c:strCache>
                <c:ptCount val="8"/>
                <c:pt idx="0">
                  <c:v>1990</c:v>
                </c:pt>
                <c:pt idx="1">
                  <c:v>1995</c:v>
                </c:pt>
                <c:pt idx="2">
                  <c:v>2000</c:v>
                </c:pt>
                <c:pt idx="3">
                  <c:v>2005</c:v>
                </c:pt>
                <c:pt idx="4">
                  <c:v>2010</c:v>
                </c:pt>
                <c:pt idx="5">
                  <c:v>2015</c:v>
                </c:pt>
                <c:pt idx="6">
                  <c:v>2020</c:v>
                </c:pt>
                <c:pt idx="7">
                  <c:v>2025</c:v>
                </c:pt>
              </c:strCache>
            </c:strRef>
          </c:cat>
          <c:val>
            <c:numRef>
              <c:f>'داده ها'!$C$336:$J$336</c:f>
              <c:numCache>
                <c:formatCode>General</c:formatCode>
                <c:ptCount val="8"/>
                <c:pt idx="0">
                  <c:v>23</c:v>
                </c:pt>
                <c:pt idx="1">
                  <c:v>24.4</c:v>
                </c:pt>
                <c:pt idx="2">
                  <c:v>25.9</c:v>
                </c:pt>
                <c:pt idx="3">
                  <c:v>27.5</c:v>
                </c:pt>
                <c:pt idx="4">
                  <c:v>29.2</c:v>
                </c:pt>
                <c:pt idx="5">
                  <c:v>30.7</c:v>
                </c:pt>
                <c:pt idx="6">
                  <c:v>32.300000000000004</c:v>
                </c:pt>
                <c:pt idx="7">
                  <c:v>33.9</c:v>
                </c:pt>
              </c:numCache>
            </c:numRef>
          </c:val>
        </c:ser>
        <c:ser>
          <c:idx val="2"/>
          <c:order val="2"/>
          <c:tx>
            <c:v>ايران</c:v>
          </c:tx>
          <c:spPr>
            <a:solidFill>
              <a:schemeClr val="accent1">
                <a:lumMod val="60000"/>
                <a:lumOff val="40000"/>
              </a:schemeClr>
            </a:solidFill>
          </c:spPr>
          <c:invertIfNegative val="0"/>
          <c:dLbls>
            <c:txPr>
              <a:bodyPr rot="-5400000"/>
              <a:lstStyle/>
              <a:p>
                <a:pPr rtl="1">
                  <a:defRPr/>
                </a:pPr>
                <a:endParaRPr lang="en-US"/>
              </a:p>
            </c:txPr>
            <c:showLegendKey val="0"/>
            <c:showVal val="1"/>
            <c:showCatName val="0"/>
            <c:showSerName val="0"/>
            <c:showPercent val="0"/>
            <c:showBubbleSize val="0"/>
            <c:showLeaderLines val="0"/>
          </c:dLbls>
          <c:cat>
            <c:strRef>
              <c:f>'داده ها'!$C$334:$J$334</c:f>
              <c:strCache>
                <c:ptCount val="8"/>
                <c:pt idx="0">
                  <c:v>1990</c:v>
                </c:pt>
                <c:pt idx="1">
                  <c:v>1995</c:v>
                </c:pt>
                <c:pt idx="2">
                  <c:v>2000</c:v>
                </c:pt>
                <c:pt idx="3">
                  <c:v>2005</c:v>
                </c:pt>
                <c:pt idx="4">
                  <c:v>2010</c:v>
                </c:pt>
                <c:pt idx="5">
                  <c:v>2015</c:v>
                </c:pt>
                <c:pt idx="6">
                  <c:v>2020</c:v>
                </c:pt>
                <c:pt idx="7">
                  <c:v>2025</c:v>
                </c:pt>
              </c:strCache>
            </c:strRef>
          </c:cat>
          <c:val>
            <c:numRef>
              <c:f>'داده ها'!$C$348:$J$348</c:f>
              <c:numCache>
                <c:formatCode>General</c:formatCode>
                <c:ptCount val="8"/>
                <c:pt idx="0">
                  <c:v>17.100000000000001</c:v>
                </c:pt>
                <c:pt idx="1">
                  <c:v>18.399999999999999</c:v>
                </c:pt>
                <c:pt idx="2">
                  <c:v>20.8</c:v>
                </c:pt>
                <c:pt idx="3">
                  <c:v>24.2</c:v>
                </c:pt>
                <c:pt idx="4">
                  <c:v>27.1</c:v>
                </c:pt>
                <c:pt idx="5">
                  <c:v>30</c:v>
                </c:pt>
                <c:pt idx="6">
                  <c:v>33.1</c:v>
                </c:pt>
                <c:pt idx="7">
                  <c:v>36.300000000000004</c:v>
                </c:pt>
              </c:numCache>
            </c:numRef>
          </c:val>
        </c:ser>
        <c:dLbls>
          <c:showLegendKey val="0"/>
          <c:showVal val="0"/>
          <c:showCatName val="0"/>
          <c:showSerName val="0"/>
          <c:showPercent val="0"/>
          <c:showBubbleSize val="0"/>
        </c:dLbls>
        <c:gapWidth val="150"/>
        <c:axId val="34297344"/>
        <c:axId val="34298880"/>
      </c:barChart>
      <c:catAx>
        <c:axId val="34297344"/>
        <c:scaling>
          <c:orientation val="minMax"/>
        </c:scaling>
        <c:delete val="0"/>
        <c:axPos val="b"/>
        <c:numFmt formatCode="General" sourceLinked="1"/>
        <c:majorTickMark val="none"/>
        <c:minorTickMark val="none"/>
        <c:tickLblPos val="nextTo"/>
        <c:crossAx val="34298880"/>
        <c:crosses val="autoZero"/>
        <c:auto val="1"/>
        <c:lblAlgn val="ctr"/>
        <c:lblOffset val="100"/>
        <c:noMultiLvlLbl val="0"/>
      </c:catAx>
      <c:valAx>
        <c:axId val="34298880"/>
        <c:scaling>
          <c:orientation val="minMax"/>
          <c:min val="15"/>
        </c:scaling>
        <c:delete val="0"/>
        <c:axPos val="l"/>
        <c:numFmt formatCode="General" sourceLinked="1"/>
        <c:majorTickMark val="none"/>
        <c:minorTickMark val="none"/>
        <c:tickLblPos val="nextTo"/>
        <c:crossAx val="34297344"/>
        <c:crosses val="autoZero"/>
        <c:crossBetween val="between"/>
        <c:majorUnit val="5"/>
      </c:valAx>
    </c:plotArea>
    <c:legend>
      <c:legendPos val="r"/>
      <c:layout>
        <c:manualLayout>
          <c:xMode val="edge"/>
          <c:yMode val="edge"/>
          <c:x val="0.17584373027364483"/>
          <c:y val="0.8825898018712488"/>
          <c:w val="0.67264562327588528"/>
          <c:h val="0.11741028441158829"/>
        </c:manualLayout>
      </c:layout>
      <c:overlay val="0"/>
    </c:legend>
    <c:plotVisOnly val="1"/>
    <c:dispBlanksAs val="gap"/>
    <c:showDLblsOverMax val="0"/>
  </c:chart>
  <c:spPr>
    <a:ln>
      <a:noFill/>
    </a:ln>
  </c:spPr>
  <c:txPr>
    <a:bodyPr/>
    <a:lstStyle/>
    <a:p>
      <a:pPr>
        <a:defRPr>
          <a:solidFill>
            <a:schemeClr val="tx2">
              <a:lumMod val="50000"/>
            </a:schemeClr>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val>
            <c:numRef>
              <c:f>Sheet1!$D$3:$D$83</c:f>
              <c:numCache>
                <c:formatCode>General</c:formatCode>
                <c:ptCount val="81"/>
                <c:pt idx="0">
                  <c:v>868949</c:v>
                </c:pt>
                <c:pt idx="1">
                  <c:v>891570</c:v>
                </c:pt>
                <c:pt idx="2">
                  <c:v>949818</c:v>
                </c:pt>
                <c:pt idx="3">
                  <c:v>888338</c:v>
                </c:pt>
                <c:pt idx="4">
                  <c:v>850190</c:v>
                </c:pt>
                <c:pt idx="5">
                  <c:v>828460</c:v>
                </c:pt>
                <c:pt idx="6">
                  <c:v>813438</c:v>
                </c:pt>
                <c:pt idx="7">
                  <c:v>738116</c:v>
                </c:pt>
                <c:pt idx="8">
                  <c:v>669547</c:v>
                </c:pt>
                <c:pt idx="9">
                  <c:v>632748</c:v>
                </c:pt>
                <c:pt idx="10">
                  <c:v>619971</c:v>
                </c:pt>
                <c:pt idx="11">
                  <c:v>568935</c:v>
                </c:pt>
                <c:pt idx="12">
                  <c:v>576416</c:v>
                </c:pt>
                <c:pt idx="13">
                  <c:v>545421</c:v>
                </c:pt>
                <c:pt idx="14">
                  <c:v>538924</c:v>
                </c:pt>
                <c:pt idx="15">
                  <c:v>560992</c:v>
                </c:pt>
                <c:pt idx="16">
                  <c:v>516150</c:v>
                </c:pt>
                <c:pt idx="17">
                  <c:v>508387</c:v>
                </c:pt>
                <c:pt idx="18">
                  <c:v>498388</c:v>
                </c:pt>
                <c:pt idx="19">
                  <c:v>447921</c:v>
                </c:pt>
                <c:pt idx="20">
                  <c:v>499440</c:v>
                </c:pt>
                <c:pt idx="21">
                  <c:v>395758</c:v>
                </c:pt>
                <c:pt idx="22">
                  <c:v>413322</c:v>
                </c:pt>
                <c:pt idx="23">
                  <c:v>391051</c:v>
                </c:pt>
                <c:pt idx="24">
                  <c:v>390538</c:v>
                </c:pt>
                <c:pt idx="25">
                  <c:v>443324</c:v>
                </c:pt>
                <c:pt idx="26">
                  <c:v>350551</c:v>
                </c:pt>
                <c:pt idx="27">
                  <c:v>354381</c:v>
                </c:pt>
                <c:pt idx="28">
                  <c:v>341198</c:v>
                </c:pt>
                <c:pt idx="29">
                  <c:v>323204</c:v>
                </c:pt>
                <c:pt idx="30">
                  <c:v>368772</c:v>
                </c:pt>
                <c:pt idx="31">
                  <c:v>283895</c:v>
                </c:pt>
                <c:pt idx="32">
                  <c:v>276935</c:v>
                </c:pt>
                <c:pt idx="33">
                  <c:v>255524</c:v>
                </c:pt>
                <c:pt idx="34">
                  <c:v>261382</c:v>
                </c:pt>
                <c:pt idx="35">
                  <c:v>290794</c:v>
                </c:pt>
                <c:pt idx="36">
                  <c:v>202025</c:v>
                </c:pt>
                <c:pt idx="37">
                  <c:v>204122</c:v>
                </c:pt>
                <c:pt idx="38">
                  <c:v>186696</c:v>
                </c:pt>
                <c:pt idx="39">
                  <c:v>189761</c:v>
                </c:pt>
                <c:pt idx="40">
                  <c:v>232086</c:v>
                </c:pt>
                <c:pt idx="41">
                  <c:v>159360</c:v>
                </c:pt>
                <c:pt idx="42">
                  <c:v>155458</c:v>
                </c:pt>
                <c:pt idx="43">
                  <c:v>132909</c:v>
                </c:pt>
                <c:pt idx="44">
                  <c:v>141835</c:v>
                </c:pt>
                <c:pt idx="45">
                  <c:v>192559</c:v>
                </c:pt>
                <c:pt idx="46">
                  <c:v>129257</c:v>
                </c:pt>
                <c:pt idx="47">
                  <c:v>131100</c:v>
                </c:pt>
                <c:pt idx="48">
                  <c:v>136404</c:v>
                </c:pt>
                <c:pt idx="49">
                  <c:v>176853</c:v>
                </c:pt>
                <c:pt idx="50">
                  <c:v>217888</c:v>
                </c:pt>
                <c:pt idx="51">
                  <c:v>124518</c:v>
                </c:pt>
                <c:pt idx="52">
                  <c:v>136204</c:v>
                </c:pt>
                <c:pt idx="53">
                  <c:v>128205</c:v>
                </c:pt>
                <c:pt idx="54">
                  <c:v>135463</c:v>
                </c:pt>
                <c:pt idx="55">
                  <c:v>161999</c:v>
                </c:pt>
                <c:pt idx="56">
                  <c:v>108998</c:v>
                </c:pt>
                <c:pt idx="57">
                  <c:v>112261</c:v>
                </c:pt>
                <c:pt idx="58">
                  <c:v>110391</c:v>
                </c:pt>
                <c:pt idx="59">
                  <c:v>128669</c:v>
                </c:pt>
                <c:pt idx="60">
                  <c:v>188430</c:v>
                </c:pt>
                <c:pt idx="61">
                  <c:v>96818</c:v>
                </c:pt>
                <c:pt idx="62">
                  <c:v>89912</c:v>
                </c:pt>
                <c:pt idx="63">
                  <c:v>75745</c:v>
                </c:pt>
                <c:pt idx="64">
                  <c:v>81863</c:v>
                </c:pt>
                <c:pt idx="65">
                  <c:v>102599</c:v>
                </c:pt>
                <c:pt idx="66">
                  <c:v>44361</c:v>
                </c:pt>
                <c:pt idx="67">
                  <c:v>39153</c:v>
                </c:pt>
                <c:pt idx="68">
                  <c:v>32035</c:v>
                </c:pt>
                <c:pt idx="69">
                  <c:v>46213</c:v>
                </c:pt>
                <c:pt idx="70">
                  <c:v>70493</c:v>
                </c:pt>
                <c:pt idx="71">
                  <c:v>22579</c:v>
                </c:pt>
                <c:pt idx="72">
                  <c:v>24360</c:v>
                </c:pt>
                <c:pt idx="73">
                  <c:v>20106</c:v>
                </c:pt>
                <c:pt idx="74">
                  <c:v>29701</c:v>
                </c:pt>
                <c:pt idx="75">
                  <c:v>37371</c:v>
                </c:pt>
                <c:pt idx="76">
                  <c:v>16031</c:v>
                </c:pt>
                <c:pt idx="77">
                  <c:v>15153</c:v>
                </c:pt>
                <c:pt idx="78">
                  <c:v>14785</c:v>
                </c:pt>
                <c:pt idx="79">
                  <c:v>23987</c:v>
                </c:pt>
                <c:pt idx="80">
                  <c:v>199298</c:v>
                </c:pt>
              </c:numCache>
            </c:numRef>
          </c:val>
        </c:ser>
        <c:dLbls>
          <c:showLegendKey val="0"/>
          <c:showVal val="0"/>
          <c:showCatName val="0"/>
          <c:showSerName val="0"/>
          <c:showPercent val="0"/>
          <c:showBubbleSize val="0"/>
        </c:dLbls>
        <c:gapWidth val="150"/>
        <c:axId val="34497280"/>
        <c:axId val="34498816"/>
      </c:barChart>
      <c:catAx>
        <c:axId val="34497280"/>
        <c:scaling>
          <c:orientation val="minMax"/>
        </c:scaling>
        <c:delete val="1"/>
        <c:axPos val="r"/>
        <c:majorTickMark val="out"/>
        <c:minorTickMark val="none"/>
        <c:tickLblPos val="none"/>
        <c:crossAx val="34498816"/>
        <c:crosses val="autoZero"/>
        <c:auto val="1"/>
        <c:lblAlgn val="ctr"/>
        <c:lblOffset val="100"/>
        <c:noMultiLvlLbl val="0"/>
      </c:catAx>
      <c:valAx>
        <c:axId val="34498816"/>
        <c:scaling>
          <c:orientation val="maxMin"/>
        </c:scaling>
        <c:delete val="0"/>
        <c:axPos val="b"/>
        <c:numFmt formatCode="General" sourceLinked="1"/>
        <c:majorTickMark val="out"/>
        <c:minorTickMark val="none"/>
        <c:tickLblPos val="none"/>
        <c:spPr>
          <a:ln w="3175">
            <a:solidFill>
              <a:srgbClr val="000000"/>
            </a:solidFill>
            <a:prstDash val="solid"/>
          </a:ln>
        </c:spPr>
        <c:crossAx val="34497280"/>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val>
            <c:numRef>
              <c:f>Sheet1!$C$3:$C$83</c:f>
              <c:numCache>
                <c:formatCode>General</c:formatCode>
                <c:ptCount val="81"/>
                <c:pt idx="0">
                  <c:v>-898777</c:v>
                </c:pt>
                <c:pt idx="1">
                  <c:v>-927269</c:v>
                </c:pt>
                <c:pt idx="2">
                  <c:v>-973395</c:v>
                </c:pt>
                <c:pt idx="3">
                  <c:v>-915226</c:v>
                </c:pt>
                <c:pt idx="4">
                  <c:v>-881291</c:v>
                </c:pt>
                <c:pt idx="5">
                  <c:v>-862848</c:v>
                </c:pt>
                <c:pt idx="6">
                  <c:v>-854635</c:v>
                </c:pt>
                <c:pt idx="7">
                  <c:v>-767058</c:v>
                </c:pt>
                <c:pt idx="8">
                  <c:v>-696833</c:v>
                </c:pt>
                <c:pt idx="9">
                  <c:v>-662211</c:v>
                </c:pt>
                <c:pt idx="10">
                  <c:v>-655245</c:v>
                </c:pt>
                <c:pt idx="11">
                  <c:v>-607394</c:v>
                </c:pt>
                <c:pt idx="12">
                  <c:v>-622886</c:v>
                </c:pt>
                <c:pt idx="13">
                  <c:v>-587177</c:v>
                </c:pt>
                <c:pt idx="14">
                  <c:v>-580931</c:v>
                </c:pt>
                <c:pt idx="15">
                  <c:v>-602684</c:v>
                </c:pt>
                <c:pt idx="16">
                  <c:v>-551424</c:v>
                </c:pt>
                <c:pt idx="17">
                  <c:v>-540415</c:v>
                </c:pt>
                <c:pt idx="18">
                  <c:v>-510632</c:v>
                </c:pt>
                <c:pt idx="19">
                  <c:v>-455209</c:v>
                </c:pt>
                <c:pt idx="20">
                  <c:v>-474518</c:v>
                </c:pt>
                <c:pt idx="21">
                  <c:v>-402849</c:v>
                </c:pt>
                <c:pt idx="22">
                  <c:v>-423528</c:v>
                </c:pt>
                <c:pt idx="23">
                  <c:v>-403523</c:v>
                </c:pt>
                <c:pt idx="24">
                  <c:v>-399197</c:v>
                </c:pt>
                <c:pt idx="25">
                  <c:v>-434458</c:v>
                </c:pt>
                <c:pt idx="26">
                  <c:v>-350274</c:v>
                </c:pt>
                <c:pt idx="27">
                  <c:v>-367487</c:v>
                </c:pt>
                <c:pt idx="28">
                  <c:v>-356495</c:v>
                </c:pt>
                <c:pt idx="29">
                  <c:v>-330925</c:v>
                </c:pt>
                <c:pt idx="30">
                  <c:v>-379076</c:v>
                </c:pt>
                <c:pt idx="31">
                  <c:v>-296038</c:v>
                </c:pt>
                <c:pt idx="32">
                  <c:v>-284180</c:v>
                </c:pt>
                <c:pt idx="33">
                  <c:v>-258721</c:v>
                </c:pt>
                <c:pt idx="34">
                  <c:v>-263460</c:v>
                </c:pt>
                <c:pt idx="35">
                  <c:v>-288994</c:v>
                </c:pt>
                <c:pt idx="36">
                  <c:v>-196915</c:v>
                </c:pt>
                <c:pt idx="37">
                  <c:v>-199157</c:v>
                </c:pt>
                <c:pt idx="38">
                  <c:v>-177525</c:v>
                </c:pt>
                <c:pt idx="39">
                  <c:v>-181222</c:v>
                </c:pt>
                <c:pt idx="40">
                  <c:v>-224742</c:v>
                </c:pt>
                <c:pt idx="41">
                  <c:v>-160417</c:v>
                </c:pt>
                <c:pt idx="42">
                  <c:v>-163870</c:v>
                </c:pt>
                <c:pt idx="43">
                  <c:v>-140077</c:v>
                </c:pt>
                <c:pt idx="44">
                  <c:v>-144597</c:v>
                </c:pt>
                <c:pt idx="45">
                  <c:v>-193358</c:v>
                </c:pt>
                <c:pt idx="46">
                  <c:v>-143599</c:v>
                </c:pt>
                <c:pt idx="47">
                  <c:v>-144411</c:v>
                </c:pt>
                <c:pt idx="48">
                  <c:v>-150381</c:v>
                </c:pt>
                <c:pt idx="49">
                  <c:v>-187476</c:v>
                </c:pt>
                <c:pt idx="50">
                  <c:v>-234416</c:v>
                </c:pt>
                <c:pt idx="51">
                  <c:v>-149427</c:v>
                </c:pt>
                <c:pt idx="52">
                  <c:v>-159662</c:v>
                </c:pt>
                <c:pt idx="53">
                  <c:v>-155457</c:v>
                </c:pt>
                <c:pt idx="54">
                  <c:v>-157778</c:v>
                </c:pt>
                <c:pt idx="55">
                  <c:v>-179062</c:v>
                </c:pt>
                <c:pt idx="56">
                  <c:v>-127315</c:v>
                </c:pt>
                <c:pt idx="57">
                  <c:v>-127539</c:v>
                </c:pt>
                <c:pt idx="58">
                  <c:v>-133272</c:v>
                </c:pt>
                <c:pt idx="59">
                  <c:v>-148240</c:v>
                </c:pt>
                <c:pt idx="60">
                  <c:v>-208671</c:v>
                </c:pt>
                <c:pt idx="61">
                  <c:v>-128545</c:v>
                </c:pt>
                <c:pt idx="62">
                  <c:v>-118028</c:v>
                </c:pt>
                <c:pt idx="63">
                  <c:v>-99679</c:v>
                </c:pt>
                <c:pt idx="64">
                  <c:v>-96941</c:v>
                </c:pt>
                <c:pt idx="65">
                  <c:v>-116152</c:v>
                </c:pt>
                <c:pt idx="66">
                  <c:v>-55969</c:v>
                </c:pt>
                <c:pt idx="67">
                  <c:v>-50187</c:v>
                </c:pt>
                <c:pt idx="68">
                  <c:v>-39819</c:v>
                </c:pt>
                <c:pt idx="69">
                  <c:v>-47308</c:v>
                </c:pt>
                <c:pt idx="70">
                  <c:v>-70087</c:v>
                </c:pt>
                <c:pt idx="71">
                  <c:v>-28187</c:v>
                </c:pt>
                <c:pt idx="72">
                  <c:v>-27785</c:v>
                </c:pt>
                <c:pt idx="73">
                  <c:v>-22683</c:v>
                </c:pt>
                <c:pt idx="74">
                  <c:v>-26039</c:v>
                </c:pt>
                <c:pt idx="75">
                  <c:v>-31030</c:v>
                </c:pt>
                <c:pt idx="76">
                  <c:v>-15937</c:v>
                </c:pt>
                <c:pt idx="77">
                  <c:v>-15933</c:v>
                </c:pt>
                <c:pt idx="78">
                  <c:v>-16463</c:v>
                </c:pt>
                <c:pt idx="79">
                  <c:v>-22840</c:v>
                </c:pt>
                <c:pt idx="80">
                  <c:v>-190344</c:v>
                </c:pt>
              </c:numCache>
            </c:numRef>
          </c:val>
        </c:ser>
        <c:dLbls>
          <c:showLegendKey val="0"/>
          <c:showVal val="0"/>
          <c:showCatName val="0"/>
          <c:showSerName val="0"/>
          <c:showPercent val="0"/>
          <c:showBubbleSize val="0"/>
        </c:dLbls>
        <c:gapWidth val="150"/>
        <c:axId val="34514816"/>
        <c:axId val="34516352"/>
      </c:barChart>
      <c:catAx>
        <c:axId val="34514816"/>
        <c:scaling>
          <c:orientation val="minMax"/>
        </c:scaling>
        <c:delete val="1"/>
        <c:axPos val="r"/>
        <c:majorTickMark val="out"/>
        <c:minorTickMark val="none"/>
        <c:tickLblPos val="none"/>
        <c:crossAx val="34516352"/>
        <c:crosses val="autoZero"/>
        <c:auto val="1"/>
        <c:lblAlgn val="ctr"/>
        <c:lblOffset val="100"/>
        <c:noMultiLvlLbl val="0"/>
      </c:catAx>
      <c:valAx>
        <c:axId val="34516352"/>
        <c:scaling>
          <c:orientation val="maxMin"/>
        </c:scaling>
        <c:delete val="0"/>
        <c:axPos val="b"/>
        <c:numFmt formatCode="General" sourceLinked="1"/>
        <c:majorTickMark val="out"/>
        <c:minorTickMark val="none"/>
        <c:tickLblPos val="none"/>
        <c:spPr>
          <a:ln w="3175">
            <a:solidFill>
              <a:srgbClr val="000000"/>
            </a:solidFill>
            <a:prstDash val="solid"/>
          </a:ln>
        </c:spPr>
        <c:crossAx val="3451481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زوج</c:v>
                </c:pt>
              </c:strCache>
            </c:strRef>
          </c:tx>
          <c:invertIfNegative val="0"/>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Lbls>
            <c:dLbl>
              <c:idx val="9"/>
              <c:spPr/>
              <c:txPr>
                <a:bodyPr/>
                <a:lstStyle/>
                <a:p>
                  <a:pPr rtl="1">
                    <a:defRPr sz="2000" b="1"/>
                  </a:pPr>
                  <a:endParaRPr lang="en-US"/>
                </a:p>
              </c:txPr>
              <c:showLegendKey val="0"/>
              <c:showVal val="1"/>
              <c:showCatName val="0"/>
              <c:showSerName val="0"/>
              <c:showPercent val="0"/>
              <c:showBubbleSize val="0"/>
            </c:dLbl>
            <c:dLbl>
              <c:idx val="10"/>
              <c:layout>
                <c:manualLayout>
                  <c:x val="-1.3451895175488976E-2"/>
                  <c:y val="-5.0391226371673007E-3"/>
                </c:manualLayout>
              </c:layout>
              <c:spPr/>
              <c:txPr>
                <a:bodyPr/>
                <a:lstStyle/>
                <a:p>
                  <a:pPr rtl="1">
                    <a:defRPr sz="2000" b="1"/>
                  </a:pPr>
                  <a:endParaRPr lang="en-US"/>
                </a:p>
              </c:txPr>
              <c:showLegendKey val="0"/>
              <c:showVal val="1"/>
              <c:showCatName val="0"/>
              <c:showSerName val="0"/>
              <c:showPercent val="0"/>
              <c:showBubbleSize val="0"/>
            </c:dLbl>
            <c:dLbl>
              <c:idx val="11"/>
              <c:layout>
                <c:manualLayout>
                  <c:x val="2.3914480311980402E-2"/>
                  <c:y val="7.5586839557509481E-3"/>
                </c:manualLayout>
              </c:layout>
              <c:spPr/>
              <c:txPr>
                <a:bodyPr/>
                <a:lstStyle/>
                <a:p>
                  <a:pPr rtl="1">
                    <a:defRPr sz="2000" b="1"/>
                  </a:pPr>
                  <a:endParaRPr lang="en-US"/>
                </a:p>
              </c:txPr>
              <c:showLegendKey val="0"/>
              <c:showVal val="1"/>
              <c:showCatName val="0"/>
              <c:showSerName val="0"/>
              <c:showPercent val="0"/>
              <c:showBubbleSize val="0"/>
            </c:dLbl>
            <c:txPr>
              <a:bodyPr/>
              <a:lstStyle/>
              <a:p>
                <a:pPr rtl="1">
                  <a:defRPr b="1"/>
                </a:pPr>
                <a:endParaRPr lang="en-US"/>
              </a:p>
            </c:txPr>
            <c:showLegendKey val="0"/>
            <c:showVal val="1"/>
            <c:showCatName val="0"/>
            <c:showSerName val="0"/>
            <c:showPercent val="0"/>
            <c:showBubbleSize val="0"/>
            <c:showLeaderLines val="0"/>
          </c:dLbls>
          <c:cat>
            <c:strRef>
              <c:f>Sheet1!$B$2:$O$2</c:f>
              <c:strCache>
                <c:ptCount val="14"/>
                <c:pt idx="0">
                  <c:v>75 سال وبيشتر</c:v>
                </c:pt>
                <c:pt idx="1">
                  <c:v>70-74</c:v>
                </c:pt>
                <c:pt idx="2">
                  <c:v>65-69</c:v>
                </c:pt>
                <c:pt idx="3">
                  <c:v>60-64</c:v>
                </c:pt>
                <c:pt idx="4">
                  <c:v>55-59</c:v>
                </c:pt>
                <c:pt idx="5">
                  <c:v>50-54</c:v>
                </c:pt>
                <c:pt idx="6">
                  <c:v>45-49</c:v>
                </c:pt>
                <c:pt idx="7">
                  <c:v>40-44</c:v>
                </c:pt>
                <c:pt idx="8">
                  <c:v>35-39</c:v>
                </c:pt>
                <c:pt idx="9">
                  <c:v>30-34</c:v>
                </c:pt>
                <c:pt idx="10">
                  <c:v>25-29</c:v>
                </c:pt>
                <c:pt idx="11">
                  <c:v>20-24</c:v>
                </c:pt>
                <c:pt idx="12">
                  <c:v>15-19</c:v>
                </c:pt>
                <c:pt idx="13">
                  <c:v>كمتر از15سال </c:v>
                </c:pt>
              </c:strCache>
            </c:strRef>
          </c:cat>
          <c:val>
            <c:numRef>
              <c:f>Sheet1!$B$7:$O$7</c:f>
              <c:numCache>
                <c:formatCode>0.0</c:formatCode>
                <c:ptCount val="14"/>
                <c:pt idx="0">
                  <c:v>0.41446414933217918</c:v>
                </c:pt>
                <c:pt idx="1">
                  <c:v>0.24764413333573906</c:v>
                </c:pt>
                <c:pt idx="2">
                  <c:v>0.28613180825921447</c:v>
                </c:pt>
                <c:pt idx="3">
                  <c:v>0.34783236212091195</c:v>
                </c:pt>
                <c:pt idx="4">
                  <c:v>0.52427429684822024</c:v>
                </c:pt>
                <c:pt idx="5">
                  <c:v>0.7010770535279367</c:v>
                </c:pt>
                <c:pt idx="6">
                  <c:v>0.92021625262347773</c:v>
                </c:pt>
                <c:pt idx="7">
                  <c:v>1.662186460757608</c:v>
                </c:pt>
                <c:pt idx="8">
                  <c:v>3.6830299422083574</c:v>
                </c:pt>
                <c:pt idx="9">
                  <c:v>12.153325274976396</c:v>
                </c:pt>
                <c:pt idx="10">
                  <c:v>36.190922922417322</c:v>
                </c:pt>
                <c:pt idx="11">
                  <c:v>37.585379494488443</c:v>
                </c:pt>
                <c:pt idx="12">
                  <c:v>5.2415402286408437</c:v>
                </c:pt>
                <c:pt idx="13">
                  <c:v>4.1975620463415672E-2</c:v>
                </c:pt>
              </c:numCache>
            </c:numRef>
          </c:val>
        </c:ser>
        <c:dLbls>
          <c:showLegendKey val="0"/>
          <c:showVal val="0"/>
          <c:showCatName val="0"/>
          <c:showSerName val="0"/>
          <c:showPercent val="0"/>
          <c:showBubbleSize val="0"/>
        </c:dLbls>
        <c:gapWidth val="150"/>
        <c:axId val="34635776"/>
        <c:axId val="34637312"/>
      </c:barChart>
      <c:catAx>
        <c:axId val="34635776"/>
        <c:scaling>
          <c:orientation val="maxMin"/>
        </c:scaling>
        <c:delete val="0"/>
        <c:axPos val="b"/>
        <c:majorTickMark val="out"/>
        <c:minorTickMark val="none"/>
        <c:tickLblPos val="nextTo"/>
        <c:txPr>
          <a:bodyPr/>
          <a:lstStyle/>
          <a:p>
            <a:pPr>
              <a:defRPr sz="1800" b="1"/>
            </a:pPr>
            <a:endParaRPr lang="en-US"/>
          </a:p>
        </c:txPr>
        <c:crossAx val="34637312"/>
        <c:crosses val="autoZero"/>
        <c:auto val="1"/>
        <c:lblAlgn val="ctr"/>
        <c:lblOffset val="100"/>
        <c:noMultiLvlLbl val="0"/>
      </c:catAx>
      <c:valAx>
        <c:axId val="34637312"/>
        <c:scaling>
          <c:orientation val="minMax"/>
        </c:scaling>
        <c:delete val="0"/>
        <c:axPos val="r"/>
        <c:numFmt formatCode="0.0" sourceLinked="1"/>
        <c:majorTickMark val="out"/>
        <c:minorTickMark val="none"/>
        <c:tickLblPos val="nextTo"/>
        <c:txPr>
          <a:bodyPr/>
          <a:lstStyle/>
          <a:p>
            <a:pPr rtl="1">
              <a:defRPr/>
            </a:pPr>
            <a:endParaRPr lang="en-US"/>
          </a:p>
        </c:txPr>
        <c:crossAx val="34635776"/>
        <c:crosses val="autoZero"/>
        <c:crossBetween val="between"/>
      </c:valAx>
      <c:spPr>
        <a:solidFill>
          <a:schemeClr val="accent6">
            <a:lumMod val="60000"/>
            <a:lumOff val="40000"/>
          </a:schemeClr>
        </a:solidFill>
      </c:spPr>
    </c:plotArea>
    <c:plotVisOnly val="1"/>
    <c:dispBlanksAs val="gap"/>
    <c:showDLblsOverMax val="0"/>
  </c:chart>
  <c:txPr>
    <a:bodyPr/>
    <a:lstStyle/>
    <a:p>
      <a:pPr>
        <a:defRPr sz="1600">
          <a:cs typeface="B Nazanin" pitchFamily="2" charset="-78"/>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EFC14-1E06-4E01-9723-07871269EF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901A829-17C7-4A34-B7D1-D95145C6B23D}">
      <dgm:prSet phldrT="[Text]"/>
      <dgm:spPr/>
      <dgm:t>
        <a:bodyPr/>
        <a:lstStyle/>
        <a:p>
          <a:r>
            <a:rPr lang="fa-IR" dirty="0" smtClean="0">
              <a:cs typeface="B Badr" panose="00000400000000000000" pitchFamily="2" charset="-78"/>
            </a:rPr>
            <a:t>ناباروری</a:t>
          </a:r>
          <a:endParaRPr lang="en-US" dirty="0">
            <a:cs typeface="B Badr" panose="00000400000000000000" pitchFamily="2" charset="-78"/>
          </a:endParaRPr>
        </a:p>
      </dgm:t>
    </dgm:pt>
    <dgm:pt modelId="{9B9B84DB-B19E-41DD-AF1A-3E3CE270B2D0}" type="parTrans" cxnId="{0762DFAA-65A6-43AA-9000-020E9465D511}">
      <dgm:prSet/>
      <dgm:spPr/>
      <dgm:t>
        <a:bodyPr/>
        <a:lstStyle/>
        <a:p>
          <a:endParaRPr lang="en-US"/>
        </a:p>
      </dgm:t>
    </dgm:pt>
    <dgm:pt modelId="{B2D13CA4-4768-4AB1-BFC8-123B783C67D3}" type="sibTrans" cxnId="{0762DFAA-65A6-43AA-9000-020E9465D511}">
      <dgm:prSet/>
      <dgm:spPr/>
      <dgm:t>
        <a:bodyPr/>
        <a:lstStyle/>
        <a:p>
          <a:endParaRPr lang="en-US"/>
        </a:p>
      </dgm:t>
    </dgm:pt>
    <dgm:pt modelId="{F7683E48-3958-4B0F-B489-CD11B8C7248B}">
      <dgm:prSet phldrT="[Text]" custT="1"/>
      <dgm:spPr/>
      <dgm:t>
        <a:bodyPr/>
        <a:lstStyle/>
        <a:p>
          <a:r>
            <a:rPr lang="fa-IR" sz="1800" dirty="0" smtClean="0">
              <a:cs typeface="B Badr" panose="00000400000000000000" pitchFamily="2" charset="-78"/>
            </a:rPr>
            <a:t>15% عوامل مشترک</a:t>
          </a:r>
          <a:endParaRPr lang="en-US" sz="1800" dirty="0">
            <a:cs typeface="B Badr" panose="00000400000000000000" pitchFamily="2" charset="-78"/>
          </a:endParaRPr>
        </a:p>
      </dgm:t>
    </dgm:pt>
    <dgm:pt modelId="{0F510D07-6A60-4C1D-94A8-C184358248B4}" type="parTrans" cxnId="{5F503176-B69D-44F8-A335-8B047E20DABD}">
      <dgm:prSet/>
      <dgm:spPr/>
      <dgm:t>
        <a:bodyPr/>
        <a:lstStyle/>
        <a:p>
          <a:endParaRPr lang="en-US"/>
        </a:p>
      </dgm:t>
    </dgm:pt>
    <dgm:pt modelId="{D21F9DF1-146D-46CE-884C-491C73943DCA}" type="sibTrans" cxnId="{5F503176-B69D-44F8-A335-8B047E20DABD}">
      <dgm:prSet/>
      <dgm:spPr/>
      <dgm:t>
        <a:bodyPr/>
        <a:lstStyle/>
        <a:p>
          <a:endParaRPr lang="en-US"/>
        </a:p>
      </dgm:t>
    </dgm:pt>
    <dgm:pt modelId="{A51B33B6-B714-40E9-B4FB-6C9EC68850BA}">
      <dgm:prSet phldrT="[Text]" custT="1"/>
      <dgm:spPr/>
      <dgm:t>
        <a:bodyPr/>
        <a:lstStyle/>
        <a:p>
          <a:r>
            <a:rPr lang="fa-IR" sz="2800" dirty="0" smtClean="0">
              <a:cs typeface="B Badr" panose="00000400000000000000" pitchFamily="2" charset="-78"/>
            </a:rPr>
            <a:t>40%خانم ها</a:t>
          </a:r>
          <a:endParaRPr lang="en-US" sz="2800" dirty="0">
            <a:cs typeface="B Badr" panose="00000400000000000000" pitchFamily="2" charset="-78"/>
          </a:endParaRPr>
        </a:p>
      </dgm:t>
    </dgm:pt>
    <dgm:pt modelId="{45087B8E-BC54-40D8-BDE7-AE3419D08662}" type="parTrans" cxnId="{D940A40E-1B81-49A6-9DA7-573D73D445F8}">
      <dgm:prSet/>
      <dgm:spPr/>
      <dgm:t>
        <a:bodyPr/>
        <a:lstStyle/>
        <a:p>
          <a:endParaRPr lang="en-US"/>
        </a:p>
      </dgm:t>
    </dgm:pt>
    <dgm:pt modelId="{8527413E-F508-458F-87FE-13A610198E59}" type="sibTrans" cxnId="{D940A40E-1B81-49A6-9DA7-573D73D445F8}">
      <dgm:prSet/>
      <dgm:spPr/>
      <dgm:t>
        <a:bodyPr/>
        <a:lstStyle/>
        <a:p>
          <a:endParaRPr lang="en-US"/>
        </a:p>
      </dgm:t>
    </dgm:pt>
    <dgm:pt modelId="{6818F468-9803-4C58-8126-BA38058690DE}">
      <dgm:prSet phldrT="[Text]"/>
      <dgm:spPr/>
      <dgm:t>
        <a:bodyPr/>
        <a:lstStyle/>
        <a:p>
          <a:r>
            <a:rPr lang="fa-IR" dirty="0" smtClean="0">
              <a:cs typeface="B Badr" panose="00000400000000000000" pitchFamily="2" charset="-78"/>
            </a:rPr>
            <a:t>40% آقایان</a:t>
          </a:r>
          <a:endParaRPr lang="en-US" dirty="0">
            <a:cs typeface="B Badr" panose="00000400000000000000" pitchFamily="2" charset="-78"/>
          </a:endParaRPr>
        </a:p>
      </dgm:t>
    </dgm:pt>
    <dgm:pt modelId="{0CBF42D3-2EDF-461B-814B-A05AE99D948A}" type="parTrans" cxnId="{1D73380C-5325-482D-8B62-404C8C19F2D1}">
      <dgm:prSet/>
      <dgm:spPr/>
      <dgm:t>
        <a:bodyPr/>
        <a:lstStyle/>
        <a:p>
          <a:endParaRPr lang="en-US"/>
        </a:p>
      </dgm:t>
    </dgm:pt>
    <dgm:pt modelId="{6FD6F3CA-18EE-4661-9C0C-D256D0EE471B}" type="sibTrans" cxnId="{1D73380C-5325-482D-8B62-404C8C19F2D1}">
      <dgm:prSet/>
      <dgm:spPr/>
      <dgm:t>
        <a:bodyPr/>
        <a:lstStyle/>
        <a:p>
          <a:endParaRPr lang="en-US"/>
        </a:p>
      </dgm:t>
    </dgm:pt>
    <dgm:pt modelId="{46069754-08DC-490F-AA2F-A6308B3A72BD}">
      <dgm:prSet custT="1"/>
      <dgm:spPr/>
      <dgm:t>
        <a:bodyPr/>
        <a:lstStyle/>
        <a:p>
          <a:r>
            <a:rPr lang="fa-IR" sz="2000" dirty="0" smtClean="0">
              <a:cs typeface="B Badr" panose="00000400000000000000" pitchFamily="2" charset="-78"/>
            </a:rPr>
            <a:t>5% عوامل ناشناخته</a:t>
          </a:r>
          <a:endParaRPr lang="en-US" sz="2000" dirty="0">
            <a:cs typeface="B Badr" panose="00000400000000000000" pitchFamily="2" charset="-78"/>
          </a:endParaRPr>
        </a:p>
      </dgm:t>
    </dgm:pt>
    <dgm:pt modelId="{8912BD54-EDCD-41F8-B4BB-F1084AB8F569}" type="parTrans" cxnId="{5D728BB4-2096-41F3-8EF8-4F613462552C}">
      <dgm:prSet/>
      <dgm:spPr/>
      <dgm:t>
        <a:bodyPr/>
        <a:lstStyle/>
        <a:p>
          <a:endParaRPr lang="en-US"/>
        </a:p>
      </dgm:t>
    </dgm:pt>
    <dgm:pt modelId="{64E429A7-C812-4A7A-8D73-D375EC39035D}" type="sibTrans" cxnId="{5D728BB4-2096-41F3-8EF8-4F613462552C}">
      <dgm:prSet/>
      <dgm:spPr/>
      <dgm:t>
        <a:bodyPr/>
        <a:lstStyle/>
        <a:p>
          <a:endParaRPr lang="en-US"/>
        </a:p>
      </dgm:t>
    </dgm:pt>
    <dgm:pt modelId="{4EF18AE4-CDF0-4EDE-8F23-C86E682E1F79}" type="pres">
      <dgm:prSet presAssocID="{174EFC14-1E06-4E01-9723-07871269EF68}" presName="Name0" presStyleCnt="0">
        <dgm:presLayoutVars>
          <dgm:chMax val="1"/>
          <dgm:chPref val="1"/>
          <dgm:dir/>
          <dgm:animOne val="branch"/>
          <dgm:animLvl val="lvl"/>
        </dgm:presLayoutVars>
      </dgm:prSet>
      <dgm:spPr/>
      <dgm:t>
        <a:bodyPr/>
        <a:lstStyle/>
        <a:p>
          <a:endParaRPr lang="en-US"/>
        </a:p>
      </dgm:t>
    </dgm:pt>
    <dgm:pt modelId="{9B42BBEA-2FB4-4202-91C4-348BEEC793BF}" type="pres">
      <dgm:prSet presAssocID="{A901A829-17C7-4A34-B7D1-D95145C6B23D}" presName="singleCycle" presStyleCnt="0"/>
      <dgm:spPr/>
    </dgm:pt>
    <dgm:pt modelId="{F05D0D5F-6700-42A9-880E-1A948B142797}" type="pres">
      <dgm:prSet presAssocID="{A901A829-17C7-4A34-B7D1-D95145C6B23D}" presName="singleCenter" presStyleLbl="node1" presStyleIdx="0" presStyleCnt="5" custScaleX="124963" custScaleY="113338">
        <dgm:presLayoutVars>
          <dgm:chMax val="7"/>
          <dgm:chPref val="7"/>
        </dgm:presLayoutVars>
      </dgm:prSet>
      <dgm:spPr/>
      <dgm:t>
        <a:bodyPr/>
        <a:lstStyle/>
        <a:p>
          <a:endParaRPr lang="en-US"/>
        </a:p>
      </dgm:t>
    </dgm:pt>
    <dgm:pt modelId="{C820F860-3703-46FC-A210-E46D06C25E20}" type="pres">
      <dgm:prSet presAssocID="{0F510D07-6A60-4C1D-94A8-C184358248B4}" presName="Name56" presStyleLbl="parChTrans1D2" presStyleIdx="0" presStyleCnt="4"/>
      <dgm:spPr/>
      <dgm:t>
        <a:bodyPr/>
        <a:lstStyle/>
        <a:p>
          <a:endParaRPr lang="en-US"/>
        </a:p>
      </dgm:t>
    </dgm:pt>
    <dgm:pt modelId="{EC9BDA64-3335-45E6-911A-63D20F856510}" type="pres">
      <dgm:prSet presAssocID="{F7683E48-3958-4B0F-B489-CD11B8C7248B}" presName="text0" presStyleLbl="node1" presStyleIdx="1" presStyleCnt="5" custScaleX="182174">
        <dgm:presLayoutVars>
          <dgm:bulletEnabled val="1"/>
        </dgm:presLayoutVars>
      </dgm:prSet>
      <dgm:spPr/>
      <dgm:t>
        <a:bodyPr/>
        <a:lstStyle/>
        <a:p>
          <a:endParaRPr lang="en-US"/>
        </a:p>
      </dgm:t>
    </dgm:pt>
    <dgm:pt modelId="{1A3511FB-B5C2-4D61-8FDA-D3D7D89D787E}" type="pres">
      <dgm:prSet presAssocID="{45087B8E-BC54-40D8-BDE7-AE3419D08662}" presName="Name56" presStyleLbl="parChTrans1D2" presStyleIdx="1" presStyleCnt="4"/>
      <dgm:spPr/>
      <dgm:t>
        <a:bodyPr/>
        <a:lstStyle/>
        <a:p>
          <a:endParaRPr lang="en-US"/>
        </a:p>
      </dgm:t>
    </dgm:pt>
    <dgm:pt modelId="{F6DCC6BB-EB7F-4D58-BD38-4E32079B50C4}" type="pres">
      <dgm:prSet presAssocID="{A51B33B6-B714-40E9-B4FB-6C9EC68850BA}" presName="text0" presStyleLbl="node1" presStyleIdx="2" presStyleCnt="5" custScaleX="182174" custRadScaleRad="113512">
        <dgm:presLayoutVars>
          <dgm:bulletEnabled val="1"/>
        </dgm:presLayoutVars>
      </dgm:prSet>
      <dgm:spPr/>
      <dgm:t>
        <a:bodyPr/>
        <a:lstStyle/>
        <a:p>
          <a:endParaRPr lang="en-US"/>
        </a:p>
      </dgm:t>
    </dgm:pt>
    <dgm:pt modelId="{5034D359-5AFE-4106-8EE9-59553A31E4B1}" type="pres">
      <dgm:prSet presAssocID="{0CBF42D3-2EDF-461B-814B-A05AE99D948A}" presName="Name56" presStyleLbl="parChTrans1D2" presStyleIdx="2" presStyleCnt="4"/>
      <dgm:spPr/>
      <dgm:t>
        <a:bodyPr/>
        <a:lstStyle/>
        <a:p>
          <a:endParaRPr lang="en-US"/>
        </a:p>
      </dgm:t>
    </dgm:pt>
    <dgm:pt modelId="{1F093A4D-7202-48B3-8434-59CA0CEBA987}" type="pres">
      <dgm:prSet presAssocID="{6818F468-9803-4C58-8126-BA38058690DE}" presName="text0" presStyleLbl="node1" presStyleIdx="3" presStyleCnt="5" custScaleX="182174">
        <dgm:presLayoutVars>
          <dgm:bulletEnabled val="1"/>
        </dgm:presLayoutVars>
      </dgm:prSet>
      <dgm:spPr/>
      <dgm:t>
        <a:bodyPr/>
        <a:lstStyle/>
        <a:p>
          <a:endParaRPr lang="en-US"/>
        </a:p>
      </dgm:t>
    </dgm:pt>
    <dgm:pt modelId="{46AEA9EA-EE6E-488E-B5EA-09F43C0DE0B6}" type="pres">
      <dgm:prSet presAssocID="{8912BD54-EDCD-41F8-B4BB-F1084AB8F569}" presName="Name56" presStyleLbl="parChTrans1D2" presStyleIdx="3" presStyleCnt="4"/>
      <dgm:spPr/>
      <dgm:t>
        <a:bodyPr/>
        <a:lstStyle/>
        <a:p>
          <a:endParaRPr lang="en-US"/>
        </a:p>
      </dgm:t>
    </dgm:pt>
    <dgm:pt modelId="{CEAEC6D4-FD27-4EE3-831A-ACA5E6CB253F}" type="pres">
      <dgm:prSet presAssocID="{46069754-08DC-490F-AA2F-A6308B3A72BD}" presName="text0" presStyleLbl="node1" presStyleIdx="4" presStyleCnt="5" custScaleX="182174" custRadScaleRad="109156">
        <dgm:presLayoutVars>
          <dgm:bulletEnabled val="1"/>
        </dgm:presLayoutVars>
      </dgm:prSet>
      <dgm:spPr/>
      <dgm:t>
        <a:bodyPr/>
        <a:lstStyle/>
        <a:p>
          <a:endParaRPr lang="en-US"/>
        </a:p>
      </dgm:t>
    </dgm:pt>
  </dgm:ptLst>
  <dgm:cxnLst>
    <dgm:cxn modelId="{C132D022-5971-4A4D-BB26-78ECD3DBC1FC}" type="presOf" srcId="{F7683E48-3958-4B0F-B489-CD11B8C7248B}" destId="{EC9BDA64-3335-45E6-911A-63D20F856510}" srcOrd="0" destOrd="0" presId="urn:microsoft.com/office/officeart/2008/layout/RadialCluster"/>
    <dgm:cxn modelId="{E687BF2A-0539-4AC2-A8F6-9389D71393CD}" type="presOf" srcId="{0CBF42D3-2EDF-461B-814B-A05AE99D948A}" destId="{5034D359-5AFE-4106-8EE9-59553A31E4B1}" srcOrd="0" destOrd="0" presId="urn:microsoft.com/office/officeart/2008/layout/RadialCluster"/>
    <dgm:cxn modelId="{7AA3CF47-974F-466A-A629-4FA6442DB658}" type="presOf" srcId="{0F510D07-6A60-4C1D-94A8-C184358248B4}" destId="{C820F860-3703-46FC-A210-E46D06C25E20}" srcOrd="0" destOrd="0" presId="urn:microsoft.com/office/officeart/2008/layout/RadialCluster"/>
    <dgm:cxn modelId="{F49F53B9-6530-4075-933E-876F73C50996}" type="presOf" srcId="{45087B8E-BC54-40D8-BDE7-AE3419D08662}" destId="{1A3511FB-B5C2-4D61-8FDA-D3D7D89D787E}" srcOrd="0" destOrd="0" presId="urn:microsoft.com/office/officeart/2008/layout/RadialCluster"/>
    <dgm:cxn modelId="{D940A40E-1B81-49A6-9DA7-573D73D445F8}" srcId="{A901A829-17C7-4A34-B7D1-D95145C6B23D}" destId="{A51B33B6-B714-40E9-B4FB-6C9EC68850BA}" srcOrd="1" destOrd="0" parTransId="{45087B8E-BC54-40D8-BDE7-AE3419D08662}" sibTransId="{8527413E-F508-458F-87FE-13A610198E59}"/>
    <dgm:cxn modelId="{5F503176-B69D-44F8-A335-8B047E20DABD}" srcId="{A901A829-17C7-4A34-B7D1-D95145C6B23D}" destId="{F7683E48-3958-4B0F-B489-CD11B8C7248B}" srcOrd="0" destOrd="0" parTransId="{0F510D07-6A60-4C1D-94A8-C184358248B4}" sibTransId="{D21F9DF1-146D-46CE-884C-491C73943DCA}"/>
    <dgm:cxn modelId="{521F77AE-4C38-45EC-B04A-395D1790EEAD}" type="presOf" srcId="{A901A829-17C7-4A34-B7D1-D95145C6B23D}" destId="{F05D0D5F-6700-42A9-880E-1A948B142797}" srcOrd="0" destOrd="0" presId="urn:microsoft.com/office/officeart/2008/layout/RadialCluster"/>
    <dgm:cxn modelId="{503064BD-2E7F-4A3E-9270-5C7BD8182CB0}" type="presOf" srcId="{174EFC14-1E06-4E01-9723-07871269EF68}" destId="{4EF18AE4-CDF0-4EDE-8F23-C86E682E1F79}" srcOrd="0" destOrd="0" presId="urn:microsoft.com/office/officeart/2008/layout/RadialCluster"/>
    <dgm:cxn modelId="{1D73380C-5325-482D-8B62-404C8C19F2D1}" srcId="{A901A829-17C7-4A34-B7D1-D95145C6B23D}" destId="{6818F468-9803-4C58-8126-BA38058690DE}" srcOrd="2" destOrd="0" parTransId="{0CBF42D3-2EDF-461B-814B-A05AE99D948A}" sibTransId="{6FD6F3CA-18EE-4661-9C0C-D256D0EE471B}"/>
    <dgm:cxn modelId="{76B3438A-CEC7-4EF3-A3AB-9A656D485E60}" type="presOf" srcId="{6818F468-9803-4C58-8126-BA38058690DE}" destId="{1F093A4D-7202-48B3-8434-59CA0CEBA987}" srcOrd="0" destOrd="0" presId="urn:microsoft.com/office/officeart/2008/layout/RadialCluster"/>
    <dgm:cxn modelId="{7A7D6B01-E764-4857-A54F-7A0CBD932678}" type="presOf" srcId="{46069754-08DC-490F-AA2F-A6308B3A72BD}" destId="{CEAEC6D4-FD27-4EE3-831A-ACA5E6CB253F}" srcOrd="0" destOrd="0" presId="urn:microsoft.com/office/officeart/2008/layout/RadialCluster"/>
    <dgm:cxn modelId="{5D728BB4-2096-41F3-8EF8-4F613462552C}" srcId="{A901A829-17C7-4A34-B7D1-D95145C6B23D}" destId="{46069754-08DC-490F-AA2F-A6308B3A72BD}" srcOrd="3" destOrd="0" parTransId="{8912BD54-EDCD-41F8-B4BB-F1084AB8F569}" sibTransId="{64E429A7-C812-4A7A-8D73-D375EC39035D}"/>
    <dgm:cxn modelId="{0762DFAA-65A6-43AA-9000-020E9465D511}" srcId="{174EFC14-1E06-4E01-9723-07871269EF68}" destId="{A901A829-17C7-4A34-B7D1-D95145C6B23D}" srcOrd="0" destOrd="0" parTransId="{9B9B84DB-B19E-41DD-AF1A-3E3CE270B2D0}" sibTransId="{B2D13CA4-4768-4AB1-BFC8-123B783C67D3}"/>
    <dgm:cxn modelId="{04BEA765-5781-453D-9B13-6FEFB66B263D}" type="presOf" srcId="{A51B33B6-B714-40E9-B4FB-6C9EC68850BA}" destId="{F6DCC6BB-EB7F-4D58-BD38-4E32079B50C4}" srcOrd="0" destOrd="0" presId="urn:microsoft.com/office/officeart/2008/layout/RadialCluster"/>
    <dgm:cxn modelId="{4C3799DF-986D-477C-AC09-71DF531A8C4F}" type="presOf" srcId="{8912BD54-EDCD-41F8-B4BB-F1084AB8F569}" destId="{46AEA9EA-EE6E-488E-B5EA-09F43C0DE0B6}" srcOrd="0" destOrd="0" presId="urn:microsoft.com/office/officeart/2008/layout/RadialCluster"/>
    <dgm:cxn modelId="{DBA07637-2186-4FC5-9A10-81E186D6279D}" type="presParOf" srcId="{4EF18AE4-CDF0-4EDE-8F23-C86E682E1F79}" destId="{9B42BBEA-2FB4-4202-91C4-348BEEC793BF}" srcOrd="0" destOrd="0" presId="urn:microsoft.com/office/officeart/2008/layout/RadialCluster"/>
    <dgm:cxn modelId="{6381A233-DD8C-4996-917D-86B5D71ABD99}" type="presParOf" srcId="{9B42BBEA-2FB4-4202-91C4-348BEEC793BF}" destId="{F05D0D5F-6700-42A9-880E-1A948B142797}" srcOrd="0" destOrd="0" presId="urn:microsoft.com/office/officeart/2008/layout/RadialCluster"/>
    <dgm:cxn modelId="{5468FA5F-9430-45F9-880D-C7E5C8570764}" type="presParOf" srcId="{9B42BBEA-2FB4-4202-91C4-348BEEC793BF}" destId="{C820F860-3703-46FC-A210-E46D06C25E20}" srcOrd="1" destOrd="0" presId="urn:microsoft.com/office/officeart/2008/layout/RadialCluster"/>
    <dgm:cxn modelId="{38142960-2D12-4209-ABA8-211A71ECED15}" type="presParOf" srcId="{9B42BBEA-2FB4-4202-91C4-348BEEC793BF}" destId="{EC9BDA64-3335-45E6-911A-63D20F856510}" srcOrd="2" destOrd="0" presId="urn:microsoft.com/office/officeart/2008/layout/RadialCluster"/>
    <dgm:cxn modelId="{21B10A44-2BC6-4E7A-8F3D-17045588E235}" type="presParOf" srcId="{9B42BBEA-2FB4-4202-91C4-348BEEC793BF}" destId="{1A3511FB-B5C2-4D61-8FDA-D3D7D89D787E}" srcOrd="3" destOrd="0" presId="urn:microsoft.com/office/officeart/2008/layout/RadialCluster"/>
    <dgm:cxn modelId="{6C1F7C27-C596-4714-8ECA-F17900AFEE62}" type="presParOf" srcId="{9B42BBEA-2FB4-4202-91C4-348BEEC793BF}" destId="{F6DCC6BB-EB7F-4D58-BD38-4E32079B50C4}" srcOrd="4" destOrd="0" presId="urn:microsoft.com/office/officeart/2008/layout/RadialCluster"/>
    <dgm:cxn modelId="{65E831AE-05C8-4EBD-84EE-7B7D42E01D2C}" type="presParOf" srcId="{9B42BBEA-2FB4-4202-91C4-348BEEC793BF}" destId="{5034D359-5AFE-4106-8EE9-59553A31E4B1}" srcOrd="5" destOrd="0" presId="urn:microsoft.com/office/officeart/2008/layout/RadialCluster"/>
    <dgm:cxn modelId="{710A9EA2-E7C5-46D9-B01B-7EF900A7B3BE}" type="presParOf" srcId="{9B42BBEA-2FB4-4202-91C4-348BEEC793BF}" destId="{1F093A4D-7202-48B3-8434-59CA0CEBA987}" srcOrd="6" destOrd="0" presId="urn:microsoft.com/office/officeart/2008/layout/RadialCluster"/>
    <dgm:cxn modelId="{7270672D-BF7E-4A00-98B9-3BF2F0D6D2A3}" type="presParOf" srcId="{9B42BBEA-2FB4-4202-91C4-348BEEC793BF}" destId="{46AEA9EA-EE6E-488E-B5EA-09F43C0DE0B6}" srcOrd="7" destOrd="0" presId="urn:microsoft.com/office/officeart/2008/layout/RadialCluster"/>
    <dgm:cxn modelId="{062CEB6E-62F5-4895-A219-1E7C19D116C3}" type="presParOf" srcId="{9B42BBEA-2FB4-4202-91C4-348BEEC793BF}" destId="{CEAEC6D4-FD27-4EE3-831A-ACA5E6CB253F}"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3B157-2CCB-46EC-BFF9-E97EA9F6580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43774A1-EAFF-4880-A56C-CDB7B4614414}">
      <dgm:prSet phldrT="[Text]"/>
      <dgm:spPr/>
      <dgm:t>
        <a:bodyPr/>
        <a:lstStyle/>
        <a:p>
          <a:r>
            <a:rPr lang="fa-IR" b="1" dirty="0" smtClean="0"/>
            <a:t>افزایش جمعیت در سنین فعالیت</a:t>
          </a:r>
          <a:endParaRPr lang="en-US" b="1" dirty="0"/>
        </a:p>
      </dgm:t>
    </dgm:pt>
    <dgm:pt modelId="{0EEC57A4-5F8B-482E-8F49-E08519CA4654}" type="parTrans" cxnId="{FAFE1BE7-195F-4D13-912A-5BCAFD5211C7}">
      <dgm:prSet/>
      <dgm:spPr/>
      <dgm:t>
        <a:bodyPr/>
        <a:lstStyle/>
        <a:p>
          <a:endParaRPr lang="en-US"/>
        </a:p>
      </dgm:t>
    </dgm:pt>
    <dgm:pt modelId="{D3C2C2CE-81DB-424D-B21E-40F2F3CF213F}" type="sibTrans" cxnId="{FAFE1BE7-195F-4D13-912A-5BCAFD5211C7}">
      <dgm:prSet/>
      <dgm:spPr/>
      <dgm:t>
        <a:bodyPr/>
        <a:lstStyle/>
        <a:p>
          <a:endParaRPr lang="en-US"/>
        </a:p>
      </dgm:t>
    </dgm:pt>
    <dgm:pt modelId="{ED1320A3-2049-4525-B1CC-35007790AC95}">
      <dgm:prSet phldrT="[Text]"/>
      <dgm:spPr/>
      <dgm:t>
        <a:bodyPr/>
        <a:lstStyle/>
        <a:p>
          <a:r>
            <a:rPr lang="fa-IR" b="1" dirty="0" smtClean="0"/>
            <a:t>ایجاد فرصت هایی برای رشد تولید سرانه و رشد اقتصادی</a:t>
          </a:r>
          <a:endParaRPr lang="en-US" b="1" dirty="0"/>
        </a:p>
      </dgm:t>
    </dgm:pt>
    <dgm:pt modelId="{AB24F7E3-990F-4CCE-BCFD-21768DDAFB1F}" type="sibTrans" cxnId="{07DB5CB2-050B-403B-A1FD-A6ECE50D7992}">
      <dgm:prSet/>
      <dgm:spPr/>
      <dgm:t>
        <a:bodyPr/>
        <a:lstStyle/>
        <a:p>
          <a:endParaRPr lang="en-US"/>
        </a:p>
      </dgm:t>
    </dgm:pt>
    <dgm:pt modelId="{8DD3EDE5-B86F-48F4-A487-C2FE8E7E2EC4}" type="parTrans" cxnId="{07DB5CB2-050B-403B-A1FD-A6ECE50D7992}">
      <dgm:prSet/>
      <dgm:spPr/>
      <dgm:t>
        <a:bodyPr/>
        <a:lstStyle/>
        <a:p>
          <a:endParaRPr lang="en-US"/>
        </a:p>
      </dgm:t>
    </dgm:pt>
    <dgm:pt modelId="{A5D4D3E1-FE90-4644-96CD-C1F655D38F51}">
      <dgm:prSet phldrT="[Text]"/>
      <dgm:spPr/>
      <dgm:t>
        <a:bodyPr/>
        <a:lstStyle/>
        <a:p>
          <a:r>
            <a:rPr lang="fa-IR" b="1" dirty="0" smtClean="0"/>
            <a:t>افزایش نسبت تولید‌کنندگان به مصرف‌کنندگان</a:t>
          </a:r>
          <a:endParaRPr lang="en-US" b="1" dirty="0"/>
        </a:p>
      </dgm:t>
    </dgm:pt>
    <dgm:pt modelId="{926A551F-9021-4895-8B83-6A9718E6D821}" type="parTrans" cxnId="{09C4FF2B-B597-4D9C-BBE1-A7AD9B759967}">
      <dgm:prSet/>
      <dgm:spPr/>
      <dgm:t>
        <a:bodyPr/>
        <a:lstStyle/>
        <a:p>
          <a:endParaRPr lang="en-US"/>
        </a:p>
      </dgm:t>
    </dgm:pt>
    <dgm:pt modelId="{B5E34BCA-9604-48B2-BC3F-103B741FBE6C}" type="sibTrans" cxnId="{09C4FF2B-B597-4D9C-BBE1-A7AD9B759967}">
      <dgm:prSet/>
      <dgm:spPr/>
      <dgm:t>
        <a:bodyPr/>
        <a:lstStyle/>
        <a:p>
          <a:endParaRPr lang="en-US"/>
        </a:p>
      </dgm:t>
    </dgm:pt>
    <dgm:pt modelId="{4D793EFB-DEEC-4CA0-857C-B9BF71FE5437}" type="pres">
      <dgm:prSet presAssocID="{03C3B157-2CCB-46EC-BFF9-E97EA9F65808}" presName="rootnode" presStyleCnt="0">
        <dgm:presLayoutVars>
          <dgm:chMax/>
          <dgm:chPref/>
          <dgm:dir/>
          <dgm:animLvl val="lvl"/>
        </dgm:presLayoutVars>
      </dgm:prSet>
      <dgm:spPr/>
      <dgm:t>
        <a:bodyPr/>
        <a:lstStyle/>
        <a:p>
          <a:endParaRPr lang="en-US"/>
        </a:p>
      </dgm:t>
    </dgm:pt>
    <dgm:pt modelId="{8862D51E-3F53-4B7C-9C75-FAC9AD0FA94D}" type="pres">
      <dgm:prSet presAssocID="{643774A1-EAFF-4880-A56C-CDB7B4614414}" presName="composite" presStyleCnt="0"/>
      <dgm:spPr/>
    </dgm:pt>
    <dgm:pt modelId="{23D967E2-A61C-47BE-A58B-DDAFAF8424A7}" type="pres">
      <dgm:prSet presAssocID="{643774A1-EAFF-4880-A56C-CDB7B4614414}" presName="bentUpArrow1" presStyleLbl="alignImgPlace1" presStyleIdx="0" presStyleCnt="2"/>
      <dgm:spPr/>
    </dgm:pt>
    <dgm:pt modelId="{B4752AD5-19CB-4C0E-9745-4E64E2472D74}" type="pres">
      <dgm:prSet presAssocID="{643774A1-EAFF-4880-A56C-CDB7B4614414}" presName="ParentText" presStyleLbl="node1" presStyleIdx="0" presStyleCnt="3" custScaleX="235795" custScaleY="110000" custLinFactNeighborY="-5918">
        <dgm:presLayoutVars>
          <dgm:chMax val="1"/>
          <dgm:chPref val="1"/>
          <dgm:bulletEnabled val="1"/>
        </dgm:presLayoutVars>
      </dgm:prSet>
      <dgm:spPr/>
      <dgm:t>
        <a:bodyPr/>
        <a:lstStyle/>
        <a:p>
          <a:endParaRPr lang="en-US"/>
        </a:p>
      </dgm:t>
    </dgm:pt>
    <dgm:pt modelId="{2938BAD3-125B-4B55-A1E1-B0F239717E84}" type="pres">
      <dgm:prSet presAssocID="{643774A1-EAFF-4880-A56C-CDB7B4614414}" presName="ChildText" presStyleLbl="revTx" presStyleIdx="0" presStyleCnt="2">
        <dgm:presLayoutVars>
          <dgm:chMax val="0"/>
          <dgm:chPref val="0"/>
          <dgm:bulletEnabled val="1"/>
        </dgm:presLayoutVars>
      </dgm:prSet>
      <dgm:spPr/>
      <dgm:t>
        <a:bodyPr/>
        <a:lstStyle/>
        <a:p>
          <a:endParaRPr lang="en-US"/>
        </a:p>
      </dgm:t>
    </dgm:pt>
    <dgm:pt modelId="{780D400B-CD71-4D86-8D61-8ED69447CC62}" type="pres">
      <dgm:prSet presAssocID="{D3C2C2CE-81DB-424D-B21E-40F2F3CF213F}" presName="sibTrans" presStyleCnt="0"/>
      <dgm:spPr/>
    </dgm:pt>
    <dgm:pt modelId="{ABE99315-FF49-443C-B47B-E68C5C50AFC9}" type="pres">
      <dgm:prSet presAssocID="{A5D4D3E1-FE90-4644-96CD-C1F655D38F51}" presName="composite" presStyleCnt="0"/>
      <dgm:spPr/>
    </dgm:pt>
    <dgm:pt modelId="{9E0DBDE3-E08B-4F3C-BFC7-103749D578EE}" type="pres">
      <dgm:prSet presAssocID="{A5D4D3E1-FE90-4644-96CD-C1F655D38F51}" presName="bentUpArrow1" presStyleLbl="alignImgPlace1" presStyleIdx="1" presStyleCnt="2"/>
      <dgm:spPr/>
    </dgm:pt>
    <dgm:pt modelId="{D0F32872-97D6-48E4-9EE7-A4B094047803}" type="pres">
      <dgm:prSet presAssocID="{A5D4D3E1-FE90-4644-96CD-C1F655D38F51}" presName="ParentText" presStyleLbl="node1" presStyleIdx="1" presStyleCnt="3" custScaleX="235795" custScaleY="110000">
        <dgm:presLayoutVars>
          <dgm:chMax val="1"/>
          <dgm:chPref val="1"/>
          <dgm:bulletEnabled val="1"/>
        </dgm:presLayoutVars>
      </dgm:prSet>
      <dgm:spPr/>
      <dgm:t>
        <a:bodyPr/>
        <a:lstStyle/>
        <a:p>
          <a:endParaRPr lang="en-US"/>
        </a:p>
      </dgm:t>
    </dgm:pt>
    <dgm:pt modelId="{684DC357-D481-4BAB-A758-68B58A1E8105}" type="pres">
      <dgm:prSet presAssocID="{A5D4D3E1-FE90-4644-96CD-C1F655D38F51}" presName="ChildText" presStyleLbl="revTx" presStyleIdx="1" presStyleCnt="2">
        <dgm:presLayoutVars>
          <dgm:chMax val="0"/>
          <dgm:chPref val="0"/>
          <dgm:bulletEnabled val="1"/>
        </dgm:presLayoutVars>
      </dgm:prSet>
      <dgm:spPr/>
    </dgm:pt>
    <dgm:pt modelId="{F68BC25D-C11C-4297-94FC-083EF062C06F}" type="pres">
      <dgm:prSet presAssocID="{B5E34BCA-9604-48B2-BC3F-103B741FBE6C}" presName="sibTrans" presStyleCnt="0"/>
      <dgm:spPr/>
    </dgm:pt>
    <dgm:pt modelId="{04A6DE04-BB4D-4673-A98B-B25A657F0BA8}" type="pres">
      <dgm:prSet presAssocID="{ED1320A3-2049-4525-B1CC-35007790AC95}" presName="composite" presStyleCnt="0"/>
      <dgm:spPr/>
    </dgm:pt>
    <dgm:pt modelId="{44C2C086-06EA-49AC-83CA-8495AB338B61}" type="pres">
      <dgm:prSet presAssocID="{ED1320A3-2049-4525-B1CC-35007790AC95}" presName="ParentText" presStyleLbl="node1" presStyleIdx="2" presStyleCnt="3" custScaleX="235795" custScaleY="110000">
        <dgm:presLayoutVars>
          <dgm:chMax val="1"/>
          <dgm:chPref val="1"/>
          <dgm:bulletEnabled val="1"/>
        </dgm:presLayoutVars>
      </dgm:prSet>
      <dgm:spPr/>
      <dgm:t>
        <a:bodyPr/>
        <a:lstStyle/>
        <a:p>
          <a:endParaRPr lang="en-US"/>
        </a:p>
      </dgm:t>
    </dgm:pt>
  </dgm:ptLst>
  <dgm:cxnLst>
    <dgm:cxn modelId="{4BCC2C06-69C1-4B6C-9E80-C3A48EC05BA2}" type="presOf" srcId="{A5D4D3E1-FE90-4644-96CD-C1F655D38F51}" destId="{D0F32872-97D6-48E4-9EE7-A4B094047803}" srcOrd="0" destOrd="0" presId="urn:microsoft.com/office/officeart/2005/8/layout/StepDownProcess"/>
    <dgm:cxn modelId="{F3CBF74B-3863-4B38-B64A-6481588118F5}" type="presOf" srcId="{643774A1-EAFF-4880-A56C-CDB7B4614414}" destId="{B4752AD5-19CB-4C0E-9745-4E64E2472D74}" srcOrd="0" destOrd="0" presId="urn:microsoft.com/office/officeart/2005/8/layout/StepDownProcess"/>
    <dgm:cxn modelId="{09C4FF2B-B597-4D9C-BBE1-A7AD9B759967}" srcId="{03C3B157-2CCB-46EC-BFF9-E97EA9F65808}" destId="{A5D4D3E1-FE90-4644-96CD-C1F655D38F51}" srcOrd="1" destOrd="0" parTransId="{926A551F-9021-4895-8B83-6A9718E6D821}" sibTransId="{B5E34BCA-9604-48B2-BC3F-103B741FBE6C}"/>
    <dgm:cxn modelId="{FAFE1BE7-195F-4D13-912A-5BCAFD5211C7}" srcId="{03C3B157-2CCB-46EC-BFF9-E97EA9F65808}" destId="{643774A1-EAFF-4880-A56C-CDB7B4614414}" srcOrd="0" destOrd="0" parTransId="{0EEC57A4-5F8B-482E-8F49-E08519CA4654}" sibTransId="{D3C2C2CE-81DB-424D-B21E-40F2F3CF213F}"/>
    <dgm:cxn modelId="{E98EBEF6-BE4A-4D47-892E-F5E3D96CCB64}" type="presOf" srcId="{ED1320A3-2049-4525-B1CC-35007790AC95}" destId="{44C2C086-06EA-49AC-83CA-8495AB338B61}" srcOrd="0" destOrd="0" presId="urn:microsoft.com/office/officeart/2005/8/layout/StepDownProcess"/>
    <dgm:cxn modelId="{07DB5CB2-050B-403B-A1FD-A6ECE50D7992}" srcId="{03C3B157-2CCB-46EC-BFF9-E97EA9F65808}" destId="{ED1320A3-2049-4525-B1CC-35007790AC95}" srcOrd="2" destOrd="0" parTransId="{8DD3EDE5-B86F-48F4-A487-C2FE8E7E2EC4}" sibTransId="{AB24F7E3-990F-4CCE-BCFD-21768DDAFB1F}"/>
    <dgm:cxn modelId="{37ECB103-C55A-4E39-A9CE-1DC917910468}" type="presOf" srcId="{03C3B157-2CCB-46EC-BFF9-E97EA9F65808}" destId="{4D793EFB-DEEC-4CA0-857C-B9BF71FE5437}" srcOrd="0" destOrd="0" presId="urn:microsoft.com/office/officeart/2005/8/layout/StepDownProcess"/>
    <dgm:cxn modelId="{61EB6EC9-CFA5-4D9D-A0FF-69E50A78B0F1}" type="presParOf" srcId="{4D793EFB-DEEC-4CA0-857C-B9BF71FE5437}" destId="{8862D51E-3F53-4B7C-9C75-FAC9AD0FA94D}" srcOrd="0" destOrd="0" presId="urn:microsoft.com/office/officeart/2005/8/layout/StepDownProcess"/>
    <dgm:cxn modelId="{4BEFD90C-470D-4722-994F-A0F44793C4B9}" type="presParOf" srcId="{8862D51E-3F53-4B7C-9C75-FAC9AD0FA94D}" destId="{23D967E2-A61C-47BE-A58B-DDAFAF8424A7}" srcOrd="0" destOrd="0" presId="urn:microsoft.com/office/officeart/2005/8/layout/StepDownProcess"/>
    <dgm:cxn modelId="{7EEC80AD-9600-4939-8EE4-03B6265541CE}" type="presParOf" srcId="{8862D51E-3F53-4B7C-9C75-FAC9AD0FA94D}" destId="{B4752AD5-19CB-4C0E-9745-4E64E2472D74}" srcOrd="1" destOrd="0" presId="urn:microsoft.com/office/officeart/2005/8/layout/StepDownProcess"/>
    <dgm:cxn modelId="{1A3362BC-85AE-495C-904E-56D2E1B35484}" type="presParOf" srcId="{8862D51E-3F53-4B7C-9C75-FAC9AD0FA94D}" destId="{2938BAD3-125B-4B55-A1E1-B0F239717E84}" srcOrd="2" destOrd="0" presId="urn:microsoft.com/office/officeart/2005/8/layout/StepDownProcess"/>
    <dgm:cxn modelId="{9F3600BA-8D40-4057-B0EA-2D0CB3249B37}" type="presParOf" srcId="{4D793EFB-DEEC-4CA0-857C-B9BF71FE5437}" destId="{780D400B-CD71-4D86-8D61-8ED69447CC62}" srcOrd="1" destOrd="0" presId="urn:microsoft.com/office/officeart/2005/8/layout/StepDownProcess"/>
    <dgm:cxn modelId="{421A37E6-2732-4E82-B77F-4E1E17A69CEF}" type="presParOf" srcId="{4D793EFB-DEEC-4CA0-857C-B9BF71FE5437}" destId="{ABE99315-FF49-443C-B47B-E68C5C50AFC9}" srcOrd="2" destOrd="0" presId="urn:microsoft.com/office/officeart/2005/8/layout/StepDownProcess"/>
    <dgm:cxn modelId="{06BE3A12-0421-406F-BB1F-FED4A5F45281}" type="presParOf" srcId="{ABE99315-FF49-443C-B47B-E68C5C50AFC9}" destId="{9E0DBDE3-E08B-4F3C-BFC7-103749D578EE}" srcOrd="0" destOrd="0" presId="urn:microsoft.com/office/officeart/2005/8/layout/StepDownProcess"/>
    <dgm:cxn modelId="{21C45D6F-2DAE-43DD-AB63-6D45A2DDD38A}" type="presParOf" srcId="{ABE99315-FF49-443C-B47B-E68C5C50AFC9}" destId="{D0F32872-97D6-48E4-9EE7-A4B094047803}" srcOrd="1" destOrd="0" presId="urn:microsoft.com/office/officeart/2005/8/layout/StepDownProcess"/>
    <dgm:cxn modelId="{E4D77597-0C53-4FCF-AEF9-F802FF766650}" type="presParOf" srcId="{ABE99315-FF49-443C-B47B-E68C5C50AFC9}" destId="{684DC357-D481-4BAB-A758-68B58A1E8105}" srcOrd="2" destOrd="0" presId="urn:microsoft.com/office/officeart/2005/8/layout/StepDownProcess"/>
    <dgm:cxn modelId="{5D2B3889-BB21-49CC-A97F-1106C2878BE1}" type="presParOf" srcId="{4D793EFB-DEEC-4CA0-857C-B9BF71FE5437}" destId="{F68BC25D-C11C-4297-94FC-083EF062C06F}" srcOrd="3" destOrd="0" presId="urn:microsoft.com/office/officeart/2005/8/layout/StepDownProcess"/>
    <dgm:cxn modelId="{B9413085-73C8-443F-8FCA-A6BE27C58CF3}" type="presParOf" srcId="{4D793EFB-DEEC-4CA0-857C-B9BF71FE5437}" destId="{04A6DE04-BB4D-4673-A98B-B25A657F0BA8}" srcOrd="4" destOrd="0" presId="urn:microsoft.com/office/officeart/2005/8/layout/StepDownProcess"/>
    <dgm:cxn modelId="{1B98E6FC-9936-4695-9F02-A14AFBDD6DE7}" type="presParOf" srcId="{04A6DE04-BB4D-4673-A98B-B25A657F0BA8}" destId="{44C2C086-06EA-49AC-83CA-8495AB338B6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0.39394</cdr:x>
      <cdr:y>0.73611</cdr:y>
    </cdr:from>
    <cdr:to>
      <cdr:x>0.92704</cdr:x>
      <cdr:y>0.82723</cdr:y>
    </cdr:to>
    <cdr:sp macro="" textlink="">
      <cdr:nvSpPr>
        <cdr:cNvPr id="4" name="Right Brace 3"/>
        <cdr:cNvSpPr/>
      </cdr:nvSpPr>
      <cdr:spPr>
        <a:xfrm xmlns:a="http://schemas.openxmlformats.org/drawingml/2006/main" rot="5400000">
          <a:off x="4472282" y="2152454"/>
          <a:ext cx="472419" cy="3800359"/>
        </a:xfrm>
        <a:prstGeom xmlns:a="http://schemas.openxmlformats.org/drawingml/2006/main" prst="rightBrace">
          <a:avLst>
            <a:gd name="adj1" fmla="val 47707"/>
            <a:gd name="adj2" fmla="val 47219"/>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a-IR"/>
        </a:p>
      </cdr:txBody>
    </cdr:sp>
  </cdr:relSizeAnchor>
  <cdr:relSizeAnchor xmlns:cdr="http://schemas.openxmlformats.org/drawingml/2006/chartDrawing">
    <cdr:from>
      <cdr:x>0.0303</cdr:x>
      <cdr:y>0.71642</cdr:y>
    </cdr:from>
    <cdr:to>
      <cdr:x>0.38222</cdr:x>
      <cdr:y>0.82452</cdr:y>
    </cdr:to>
    <cdr:sp macro="" textlink="">
      <cdr:nvSpPr>
        <cdr:cNvPr id="5" name="Right Brace 4"/>
        <cdr:cNvSpPr/>
      </cdr:nvSpPr>
      <cdr:spPr>
        <a:xfrm xmlns:a="http://schemas.openxmlformats.org/drawingml/2006/main" rot="5400000">
          <a:off x="1209639" y="2462768"/>
          <a:ext cx="521532" cy="2508764"/>
        </a:xfrm>
        <a:prstGeom xmlns:a="http://schemas.openxmlformats.org/drawingml/2006/main" prst="rightBrace">
          <a:avLst>
            <a:gd name="adj1" fmla="val 47707"/>
            <a:gd name="adj2" fmla="val 46239"/>
          </a:avLst>
        </a:prstGeom>
        <a:noFill xmlns:a="http://schemas.openxmlformats.org/drawingml/2006/main"/>
        <a:ln xmlns:a="http://schemas.openxmlformats.org/drawingml/2006/main" w="9525" cap="flat" cmpd="sng" algn="ctr">
          <a:solidFill>
            <a:srgbClr val="C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a-IR"/>
        </a:p>
      </cdr:txBody>
    </cdr:sp>
  </cdr:relSizeAnchor>
  <cdr:relSizeAnchor xmlns:cdr="http://schemas.openxmlformats.org/drawingml/2006/chartDrawing">
    <cdr:from>
      <cdr:x>0.50505</cdr:x>
      <cdr:y>0.83582</cdr:y>
    </cdr:from>
    <cdr:to>
      <cdr:x>0.87418</cdr:x>
      <cdr:y>0.92841</cdr:y>
    </cdr:to>
    <cdr:sp macro="" textlink="">
      <cdr:nvSpPr>
        <cdr:cNvPr id="6" name="Rectangle 5"/>
        <cdr:cNvSpPr/>
      </cdr:nvSpPr>
      <cdr:spPr>
        <a:xfrm xmlns:a="http://schemas.openxmlformats.org/drawingml/2006/main">
          <a:off x="3600400" y="4032448"/>
          <a:ext cx="2631451" cy="446704"/>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fa-IR" sz="1600" dirty="0">
              <a:solidFill>
                <a:schemeClr val="tx1"/>
              </a:solidFill>
              <a:cs typeface="B Titr" pitchFamily="2" charset="-78"/>
            </a:rPr>
            <a:t>کشورهاي در حال توسعه</a:t>
          </a:r>
        </a:p>
      </cdr:txBody>
    </cdr:sp>
  </cdr:relSizeAnchor>
  <cdr:relSizeAnchor xmlns:cdr="http://schemas.openxmlformats.org/drawingml/2006/chartDrawing">
    <cdr:from>
      <cdr:x>0.07071</cdr:x>
      <cdr:y>0.83582</cdr:y>
    </cdr:from>
    <cdr:to>
      <cdr:x>0.3701</cdr:x>
      <cdr:y>0.93304</cdr:y>
    </cdr:to>
    <cdr:sp macro="" textlink="">
      <cdr:nvSpPr>
        <cdr:cNvPr id="7" name="Rectangle 6"/>
        <cdr:cNvSpPr/>
      </cdr:nvSpPr>
      <cdr:spPr>
        <a:xfrm xmlns:a="http://schemas.openxmlformats.org/drawingml/2006/main">
          <a:off x="504056" y="4032448"/>
          <a:ext cx="2134289" cy="469041"/>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fa-IR" sz="1600" b="1" dirty="0" err="1">
              <a:solidFill>
                <a:schemeClr val="tx1"/>
              </a:solidFill>
              <a:cs typeface="B Titr" pitchFamily="2" charset="-78"/>
            </a:rPr>
            <a:t>کشورهاي</a:t>
          </a:r>
          <a:r>
            <a:rPr lang="fa-IR" sz="1600" b="1" dirty="0">
              <a:solidFill>
                <a:schemeClr val="tx1"/>
              </a:solidFill>
              <a:cs typeface="B Titr" pitchFamily="2" charset="-78"/>
            </a:rPr>
            <a:t> توسعه </a:t>
          </a:r>
          <a:r>
            <a:rPr lang="fa-IR" sz="1600" b="1" dirty="0" err="1">
              <a:solidFill>
                <a:schemeClr val="tx1"/>
              </a:solidFill>
              <a:cs typeface="B Titr" pitchFamily="2" charset="-78"/>
            </a:rPr>
            <a:t>يافته</a:t>
          </a:r>
          <a:endParaRPr lang="fa-IR" sz="1600" b="1" dirty="0">
            <a:solidFill>
              <a:schemeClr val="tx1"/>
            </a:solidFill>
            <a:cs typeface="B Titr"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0.43478</cdr:x>
      <cdr:y>0.73134</cdr:y>
    </cdr:from>
    <cdr:to>
      <cdr:x>0.93674</cdr:x>
      <cdr:y>0.81945</cdr:y>
    </cdr:to>
    <cdr:sp macro="" textlink="">
      <cdr:nvSpPr>
        <cdr:cNvPr id="2" name="Right Brace 1"/>
        <cdr:cNvSpPr/>
      </cdr:nvSpPr>
      <cdr:spPr>
        <a:xfrm xmlns:a="http://schemas.openxmlformats.org/drawingml/2006/main" rot="5400000">
          <a:off x="4311408" y="2413260"/>
          <a:ext cx="463158" cy="3325337"/>
        </a:xfrm>
        <a:prstGeom xmlns:a="http://schemas.openxmlformats.org/drawingml/2006/main" prst="rightBrace">
          <a:avLst>
            <a:gd name="adj1" fmla="val 47707"/>
            <a:gd name="adj2" fmla="val 47219"/>
          </a:avLst>
        </a:prstGeom>
        <a:noFill xmlns:a="http://schemas.openxmlformats.org/drawingml/2006/main"/>
        <a:ln xmlns:a="http://schemas.openxmlformats.org/drawingml/2006/main" w="9525" cap="flat" cmpd="sng" algn="ctr">
          <a:solidFill>
            <a:srgbClr val="C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a-IR"/>
        </a:p>
      </cdr:txBody>
    </cdr:sp>
  </cdr:relSizeAnchor>
  <cdr:relSizeAnchor xmlns:cdr="http://schemas.openxmlformats.org/drawingml/2006/chartDrawing">
    <cdr:from>
      <cdr:x>0.02174</cdr:x>
      <cdr:y>0.73973</cdr:y>
    </cdr:from>
    <cdr:to>
      <cdr:x>0.41304</cdr:x>
      <cdr:y>0.82784</cdr:y>
    </cdr:to>
    <cdr:sp macro="" textlink="">
      <cdr:nvSpPr>
        <cdr:cNvPr id="3" name="Right Brace 2"/>
        <cdr:cNvSpPr/>
      </cdr:nvSpPr>
      <cdr:spPr>
        <a:xfrm xmlns:a="http://schemas.openxmlformats.org/drawingml/2006/main" rot="5400000">
          <a:off x="1208580" y="2823868"/>
          <a:ext cx="463158" cy="2592288"/>
        </a:xfrm>
        <a:prstGeom xmlns:a="http://schemas.openxmlformats.org/drawingml/2006/main" prst="rightBrace">
          <a:avLst>
            <a:gd name="adj1" fmla="val 47707"/>
            <a:gd name="adj2" fmla="val 48271"/>
          </a:avLst>
        </a:prstGeom>
        <a:noFill xmlns:a="http://schemas.openxmlformats.org/drawingml/2006/main"/>
        <a:ln xmlns:a="http://schemas.openxmlformats.org/drawingml/2006/main" w="9525" cap="flat" cmpd="sng" algn="ctr">
          <a:solidFill>
            <a:srgbClr val="C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a-IR"/>
        </a:p>
      </cdr:txBody>
    </cdr:sp>
  </cdr:relSizeAnchor>
  <cdr:relSizeAnchor xmlns:cdr="http://schemas.openxmlformats.org/drawingml/2006/chartDrawing">
    <cdr:from>
      <cdr:x>0.56522</cdr:x>
      <cdr:y>0.83562</cdr:y>
    </cdr:from>
    <cdr:to>
      <cdr:x>0.86769</cdr:x>
      <cdr:y>0.9284</cdr:y>
    </cdr:to>
    <cdr:sp macro="" textlink="">
      <cdr:nvSpPr>
        <cdr:cNvPr id="4" name="Rectangle 3"/>
        <cdr:cNvSpPr/>
      </cdr:nvSpPr>
      <cdr:spPr>
        <a:xfrm xmlns:a="http://schemas.openxmlformats.org/drawingml/2006/main">
          <a:off x="3744415" y="4392488"/>
          <a:ext cx="2003783" cy="487706"/>
        </a:xfrm>
        <a:prstGeom xmlns:a="http://schemas.openxmlformats.org/drawingml/2006/main" prst="rect">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a-IR" sz="1200">
              <a:solidFill>
                <a:sysClr val="windowText" lastClr="000000"/>
              </a:solidFill>
              <a:cs typeface="B Titr" pitchFamily="2" charset="-78"/>
            </a:rPr>
            <a:t>کشورهاي</a:t>
          </a:r>
          <a:r>
            <a:rPr lang="fa-IR" sz="1200" baseline="0">
              <a:solidFill>
                <a:sysClr val="windowText" lastClr="000000"/>
              </a:solidFill>
              <a:cs typeface="B Titr" pitchFamily="2" charset="-78"/>
            </a:rPr>
            <a:t> در حال توسعه</a:t>
          </a:r>
          <a:endParaRPr lang="fa-IR" sz="1200">
            <a:solidFill>
              <a:sysClr val="windowText" lastClr="000000"/>
            </a:solidFill>
            <a:cs typeface="B Titr" pitchFamily="2" charset="-78"/>
          </a:endParaRPr>
        </a:p>
      </cdr:txBody>
    </cdr:sp>
  </cdr:relSizeAnchor>
  <cdr:relSizeAnchor xmlns:cdr="http://schemas.openxmlformats.org/drawingml/2006/chartDrawing">
    <cdr:from>
      <cdr:x>0.08696</cdr:x>
      <cdr:y>0.83562</cdr:y>
    </cdr:from>
    <cdr:to>
      <cdr:x>0.36</cdr:x>
      <cdr:y>0.93445</cdr:y>
    </cdr:to>
    <cdr:sp macro="" textlink="">
      <cdr:nvSpPr>
        <cdr:cNvPr id="5" name="Rectangle 4"/>
        <cdr:cNvSpPr/>
      </cdr:nvSpPr>
      <cdr:spPr>
        <a:xfrm xmlns:a="http://schemas.openxmlformats.org/drawingml/2006/main">
          <a:off x="626156" y="4392488"/>
          <a:ext cx="1966131" cy="519501"/>
        </a:xfrm>
        <a:prstGeom xmlns:a="http://schemas.openxmlformats.org/drawingml/2006/main" prst="rect">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a-IR" sz="1200">
              <a:solidFill>
                <a:sysClr val="windowText" lastClr="000000"/>
              </a:solidFill>
              <a:cs typeface="B Titr" pitchFamily="2" charset="-78"/>
            </a:rPr>
            <a:t>کشورهاي توسعه يافته</a:t>
          </a:r>
        </a:p>
      </cdr:txBody>
    </cdr:sp>
  </cdr:relSizeAnchor>
</c:userShapes>
</file>

<file path=ppt/drawings/drawing3.xml><?xml version="1.0" encoding="utf-8"?>
<c:userShapes xmlns:c="http://schemas.openxmlformats.org/drawingml/2006/chart">
  <cdr:relSizeAnchor xmlns:cdr="http://schemas.openxmlformats.org/drawingml/2006/chartDrawing">
    <cdr:from>
      <cdr:x>0.39796</cdr:x>
      <cdr:y>0.74286</cdr:y>
    </cdr:from>
    <cdr:to>
      <cdr:x>0.92857</cdr:x>
      <cdr:y>0.8372</cdr:y>
    </cdr:to>
    <cdr:sp macro="" textlink="">
      <cdr:nvSpPr>
        <cdr:cNvPr id="2" name="Right Brace 1"/>
        <cdr:cNvSpPr/>
      </cdr:nvSpPr>
      <cdr:spPr>
        <a:xfrm xmlns:a="http://schemas.openxmlformats.org/drawingml/2006/main" rot="5400000">
          <a:off x="4442757" y="2109971"/>
          <a:ext cx="475526" cy="3744416"/>
        </a:xfrm>
        <a:prstGeom xmlns:a="http://schemas.openxmlformats.org/drawingml/2006/main" prst="rightBrace">
          <a:avLst>
            <a:gd name="adj1" fmla="val 47707"/>
            <a:gd name="adj2" fmla="val 47219"/>
          </a:avLst>
        </a:prstGeom>
        <a:noFill xmlns:a="http://schemas.openxmlformats.org/drawingml/2006/main"/>
        <a:ln xmlns:a="http://schemas.openxmlformats.org/drawingml/2006/main" w="9525" cap="flat" cmpd="sng" algn="ctr">
          <a:solidFill>
            <a:srgbClr val="C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a-IR"/>
        </a:p>
      </cdr:txBody>
    </cdr:sp>
  </cdr:relSizeAnchor>
  <cdr:relSizeAnchor xmlns:cdr="http://schemas.openxmlformats.org/drawingml/2006/chartDrawing">
    <cdr:from>
      <cdr:x>0.04082</cdr:x>
      <cdr:y>0.74286</cdr:y>
    </cdr:from>
    <cdr:to>
      <cdr:x>0.3833</cdr:x>
      <cdr:y>0.83721</cdr:y>
    </cdr:to>
    <cdr:sp macro="" textlink="">
      <cdr:nvSpPr>
        <cdr:cNvPr id="3" name="Right Brace 2"/>
        <cdr:cNvSpPr/>
      </cdr:nvSpPr>
      <cdr:spPr>
        <a:xfrm xmlns:a="http://schemas.openxmlformats.org/drawingml/2006/main" rot="5400000">
          <a:off x="1258657" y="2773791"/>
          <a:ext cx="475577" cy="2416828"/>
        </a:xfrm>
        <a:prstGeom xmlns:a="http://schemas.openxmlformats.org/drawingml/2006/main" prst="rightBrace">
          <a:avLst>
            <a:gd name="adj1" fmla="val 47707"/>
            <a:gd name="adj2" fmla="val 47219"/>
          </a:avLst>
        </a:prstGeom>
        <a:noFill xmlns:a="http://schemas.openxmlformats.org/drawingml/2006/main"/>
        <a:ln xmlns:a="http://schemas.openxmlformats.org/drawingml/2006/main" w="9525" cap="flat" cmpd="sng" algn="ctr">
          <a:solidFill>
            <a:srgbClr val="C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a-IR"/>
        </a:p>
      </cdr:txBody>
    </cdr:sp>
  </cdr:relSizeAnchor>
  <cdr:relSizeAnchor xmlns:cdr="http://schemas.openxmlformats.org/drawingml/2006/chartDrawing">
    <cdr:from>
      <cdr:x>0.5102</cdr:x>
      <cdr:y>0.85714</cdr:y>
    </cdr:from>
    <cdr:to>
      <cdr:x>0.85204</cdr:x>
      <cdr:y>0.93673</cdr:y>
    </cdr:to>
    <cdr:sp macro="" textlink="">
      <cdr:nvSpPr>
        <cdr:cNvPr id="4" name="Rectangle 3"/>
        <cdr:cNvSpPr/>
      </cdr:nvSpPr>
      <cdr:spPr>
        <a:xfrm xmlns:a="http://schemas.openxmlformats.org/drawingml/2006/main">
          <a:off x="3600400" y="4320480"/>
          <a:ext cx="2412291" cy="401178"/>
        </a:xfrm>
        <a:prstGeom xmlns:a="http://schemas.openxmlformats.org/drawingml/2006/main" prst="rect">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1"/>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a-IR" sz="1400" dirty="0">
              <a:solidFill>
                <a:sysClr val="windowText" lastClr="000000"/>
              </a:solidFill>
              <a:cs typeface="B Titr" pitchFamily="2" charset="-78"/>
            </a:rPr>
            <a:t>کشورهاي در</a:t>
          </a:r>
          <a:r>
            <a:rPr lang="fa-IR" sz="1400" baseline="0" dirty="0">
              <a:solidFill>
                <a:sysClr val="windowText" lastClr="000000"/>
              </a:solidFill>
              <a:cs typeface="B Titr" pitchFamily="2" charset="-78"/>
            </a:rPr>
            <a:t> حال</a:t>
          </a:r>
          <a:r>
            <a:rPr lang="fa-IR" sz="1400" dirty="0">
              <a:solidFill>
                <a:sysClr val="windowText" lastClr="000000"/>
              </a:solidFill>
              <a:cs typeface="B Titr" pitchFamily="2" charset="-78"/>
            </a:rPr>
            <a:t> توسعه </a:t>
          </a:r>
        </a:p>
      </cdr:txBody>
    </cdr:sp>
  </cdr:relSizeAnchor>
  <cdr:relSizeAnchor xmlns:cdr="http://schemas.openxmlformats.org/drawingml/2006/chartDrawing">
    <cdr:from>
      <cdr:x>0.09184</cdr:x>
      <cdr:y>0.85714</cdr:y>
    </cdr:from>
    <cdr:to>
      <cdr:x>0.35999</cdr:x>
      <cdr:y>0.93456</cdr:y>
    </cdr:to>
    <cdr:sp macro="" textlink="">
      <cdr:nvSpPr>
        <cdr:cNvPr id="5" name="Rectangle 4"/>
        <cdr:cNvSpPr/>
      </cdr:nvSpPr>
      <cdr:spPr>
        <a:xfrm xmlns:a="http://schemas.openxmlformats.org/drawingml/2006/main">
          <a:off x="648072" y="4320480"/>
          <a:ext cx="1892276" cy="390240"/>
        </a:xfrm>
        <a:prstGeom xmlns:a="http://schemas.openxmlformats.org/drawingml/2006/main" prst="rect">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1"/>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a-IR" sz="1400">
              <a:solidFill>
                <a:sysClr val="windowText" lastClr="000000"/>
              </a:solidFill>
              <a:cs typeface="B Titr" pitchFamily="2" charset="-78"/>
            </a:rPr>
            <a:t>کشورهاي توسعه يافته</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12272-27F2-4E0B-A4CD-3B9D9A20F39E}"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42D7C-7BA3-4D81-9274-0C356343D73C}" type="slidenum">
              <a:rPr lang="en-US" smtClean="0"/>
              <a:t>‹#›</a:t>
            </a:fld>
            <a:endParaRPr lang="en-US"/>
          </a:p>
        </p:txBody>
      </p:sp>
    </p:spTree>
    <p:extLst>
      <p:ext uri="{BB962C8B-B14F-4D97-AF65-F5344CB8AC3E}">
        <p14:creationId xmlns:p14="http://schemas.microsoft.com/office/powerpoint/2010/main" val="221763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083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09A91D-7903-4C6B-B09F-E4D3D5DE8382}" type="slidenum">
              <a:rPr lang="en-US" smtClean="0"/>
              <a:pPr/>
              <a:t>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09A91D-7903-4C6B-B09F-E4D3D5DE8382}" type="slidenum">
              <a:rPr lang="en-US" smtClean="0"/>
              <a:pPr/>
              <a:t>51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ما در حال حاضر به افزایش جمعیت جوان رسیده‌ایم که به این وضعيت «جایزه جمعیتی» می‌گویند. الان جمعیت کودکان ما کم است و به امکانات کمتری برای انها نیازمندیم. جمعیت سالمندان فعلاً کم است و جمعیت جوان و میانسال ما بالاست که این شرايط به عنوان نیروی کار انسانی مفید است. حالا اگر اقتصادی قوی داشته باشیم این افزونی جمعیت جوان در توسعه جامعه در آینده به ما کمک خواهد کرد و این بستگی به اقتصاد ما دارد، البته این یک رابطه اثبات شده نیست که هر افزایش جمعیت جوانی، منجر به توسعه بشود .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4E3290-4690-421E-9D63-061C5A07FDC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08548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0581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B4E3290-4690-421E-9D63-061C5A07FDC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1101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83868-B257-44DB-A4A5-95CB8287FA28}" type="slidenum">
              <a:rPr lang="fa-IR" smtClean="0"/>
              <a:pPr/>
              <a:t>29</a:t>
            </a:fld>
            <a:endParaRPr lang="fa-IR"/>
          </a:p>
        </p:txBody>
      </p:sp>
    </p:spTree>
    <p:extLst>
      <p:ext uri="{BB962C8B-B14F-4D97-AF65-F5344CB8AC3E}">
        <p14:creationId xmlns:p14="http://schemas.microsoft.com/office/powerpoint/2010/main" val="265305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83868-B257-44DB-A4A5-95CB8287FA28}" type="slidenum">
              <a:rPr lang="fa-IR" smtClean="0"/>
              <a:pPr/>
              <a:t>40</a:t>
            </a:fld>
            <a:endParaRPr lang="fa-IR"/>
          </a:p>
        </p:txBody>
      </p:sp>
    </p:spTree>
    <p:extLst>
      <p:ext uri="{BB962C8B-B14F-4D97-AF65-F5344CB8AC3E}">
        <p14:creationId xmlns:p14="http://schemas.microsoft.com/office/powerpoint/2010/main" val="220647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09A91D-7903-4C6B-B09F-E4D3D5DE8382}"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09A91D-7903-4C6B-B09F-E4D3D5DE8382}" type="slidenum">
              <a:rPr lang="en-US" smtClean="0"/>
              <a:pPr/>
              <a:t>47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09A91D-7903-4C6B-B09F-E4D3D5DE8382}" type="slidenum">
              <a:rPr lang="en-US" smtClean="0"/>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09A91D-7903-4C6B-B09F-E4D3D5DE8382}"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31BB2EF-9611-4999-B40E-9B84A259359B}" type="datetimeFigureOut">
              <a:rPr lang="fa-IR" smtClean="0"/>
              <a:pPr/>
              <a:t>12/21/1435</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4D4688-2BF7-4762-A673-F3F24DEE2C6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84D4688-2BF7-4762-A673-F3F24DEE2C6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84D4688-2BF7-4762-A673-F3F24DEE2C63}"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78423ED-260F-44D9-97A8-EDD713C4AA24}" type="datetime1">
              <a:rPr lang="en-US" smtClean="0">
                <a:solidFill>
                  <a:srgbClr val="DBF5F9">
                    <a:shade val="90000"/>
                  </a:srgbClr>
                </a:solidFill>
              </a:rPr>
              <a:pPr/>
              <a:t>10/15/2014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4403A72F-1100-4E64-BAB1-D85BD15939DA}"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98506302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cs typeface="B Titr" pitchFamily="2" charset="-78"/>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9A831-E9C2-4FDC-8491-559EDA341166}" type="datetime1">
              <a:rPr lang="en-US" smtClean="0">
                <a:solidFill>
                  <a:srgbClr val="04617B">
                    <a:shade val="90000"/>
                  </a:srgbClr>
                </a:solidFill>
              </a:rPr>
              <a:pPr/>
              <a:t>10/15/2014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r>
              <a:rPr lang="fa-IR" dirty="0" smtClean="0">
                <a:solidFill>
                  <a:srgbClr val="04617B">
                    <a:shade val="90000"/>
                  </a:srgbClr>
                </a:solidFill>
              </a:rPr>
              <a:t>1</a:t>
            </a:r>
          </a:p>
        </p:txBody>
      </p:sp>
    </p:spTree>
    <p:extLst>
      <p:ext uri="{BB962C8B-B14F-4D97-AF65-F5344CB8AC3E}">
        <p14:creationId xmlns:p14="http://schemas.microsoft.com/office/powerpoint/2010/main" val="1802689545"/>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89D7C3-F1E1-4CBF-9405-62BF9322DB41}" type="datetime1">
              <a:rPr lang="en-US" smtClean="0">
                <a:solidFill>
                  <a:srgbClr val="DBF5F9">
                    <a:shade val="90000"/>
                  </a:srgbClr>
                </a:solidFill>
              </a:rPr>
              <a:pPr/>
              <a:t>10/15/2014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4403A72F-1100-4E64-BAB1-D85BD15939DA}"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778555619"/>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4DB3A8-85FD-4A1D-9AE3-5CE8704441EF}" type="datetime1">
              <a:rPr lang="en-US" smtClean="0">
                <a:solidFill>
                  <a:srgbClr val="04617B">
                    <a:shade val="90000"/>
                  </a:srgbClr>
                </a:solidFill>
              </a:rPr>
              <a:pPr/>
              <a:t>10/15/2014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351261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8D0DE43-6856-4F4F-9BB0-BE5A7F71B1C8}" type="datetime1">
              <a:rPr lang="en-US" smtClean="0">
                <a:solidFill>
                  <a:srgbClr val="04617B">
                    <a:shade val="90000"/>
                  </a:srgbClr>
                </a:solidFill>
              </a:rPr>
              <a:pPr/>
              <a:t>10/15/2014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307600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F43567-616C-4EB8-8AE1-2620187C8168}" type="datetime1">
              <a:rPr lang="en-US" smtClean="0">
                <a:solidFill>
                  <a:srgbClr val="04617B">
                    <a:shade val="90000"/>
                  </a:srgbClr>
                </a:solidFill>
              </a:rPr>
              <a:pPr/>
              <a:t>10/15/2014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09004332"/>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2CA33-6062-411A-8D11-09F470929207}" type="datetime1">
              <a:rPr lang="en-US" smtClean="0">
                <a:solidFill>
                  <a:srgbClr val="04617B">
                    <a:shade val="90000"/>
                  </a:srgbClr>
                </a:solidFill>
              </a:rPr>
              <a:pPr/>
              <a:t>10/15/2014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65394319"/>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65FAB4-A885-4250-98B9-8D59828725A5}" type="datetime1">
              <a:rPr lang="en-US" smtClean="0">
                <a:solidFill>
                  <a:srgbClr val="04617B">
                    <a:shade val="90000"/>
                  </a:srgbClr>
                </a:solidFill>
              </a:rPr>
              <a:pPr/>
              <a:t>10/15/2014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245680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84D4688-2BF7-4762-A673-F3F24DEE2C63}"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DA306A-DC0B-4D40-B7F3-2A1F0E69C681}" type="datetime1">
              <a:rPr lang="en-US" smtClean="0">
                <a:solidFill>
                  <a:srgbClr val="04617B">
                    <a:shade val="90000"/>
                  </a:srgbClr>
                </a:solidFill>
              </a:rPr>
              <a:pPr/>
              <a:t>10/15/2014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Tree>
    <p:extLst>
      <p:ext uri="{BB962C8B-B14F-4D97-AF65-F5344CB8AC3E}">
        <p14:creationId xmlns:p14="http://schemas.microsoft.com/office/powerpoint/2010/main" val="3718970721"/>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154773-8944-4FF0-9005-2554C88DE6D4}" type="datetime1">
              <a:rPr lang="en-US" smtClean="0">
                <a:solidFill>
                  <a:srgbClr val="04617B">
                    <a:shade val="90000"/>
                  </a:srgbClr>
                </a:solidFill>
              </a:rPr>
              <a:pPr/>
              <a:t>10/15/2014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92223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A67DD7-8825-4CEF-917E-9ADA0C5F13C2}" type="datetime1">
              <a:rPr lang="en-US" smtClean="0">
                <a:solidFill>
                  <a:srgbClr val="04617B">
                    <a:shade val="90000"/>
                  </a:srgbClr>
                </a:solidFill>
              </a:rPr>
              <a:pPr/>
              <a:t>10/15/2014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461663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5" name="Date Placeholder 4"/>
          <p:cNvSpPr>
            <a:spLocks noGrp="1"/>
          </p:cNvSpPr>
          <p:nvPr>
            <p:ph type="dt" sz="half" idx="10"/>
          </p:nvPr>
        </p:nvSpPr>
        <p:spPr/>
        <p:txBody>
          <a:bodyPr/>
          <a:lstStyle/>
          <a:p>
            <a:fld id="{46AF839F-CEE8-4DC1-9CC8-08B9E90703AD}" type="datetime1">
              <a:rPr lang="en-US" smtClean="0">
                <a:solidFill>
                  <a:srgbClr val="04617B">
                    <a:shade val="90000"/>
                  </a:srgbClr>
                </a:solidFill>
              </a:rPr>
              <a:pPr/>
              <a:t>10/15/2014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13" name="Content Placeholder 4"/>
          <p:cNvSpPr>
            <a:spLocks noGrp="1"/>
          </p:cNvSpPr>
          <p:nvPr>
            <p:ph sz="quarter" idx="2"/>
          </p:nvPr>
        </p:nvSpPr>
        <p:spPr>
          <a:xfrm>
            <a:off x="395536" y="1124744"/>
            <a:ext cx="8288660" cy="4896544"/>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5" name="Title 14"/>
          <p:cNvSpPr>
            <a:spLocks noGrp="1"/>
          </p:cNvSpPr>
          <p:nvPr>
            <p:ph type="title"/>
          </p:nvPr>
        </p:nvSpPr>
        <p:spPr>
          <a:xfrm>
            <a:off x="467544" y="188640"/>
            <a:ext cx="8229600" cy="836712"/>
          </a:xfrm>
        </p:spPr>
        <p:txBody>
          <a:bodyPr/>
          <a:lstStyle/>
          <a:p>
            <a:r>
              <a:rPr lang="en-US" dirty="0" smtClean="0"/>
              <a:t>Click to edit Master title style</a:t>
            </a:r>
            <a:endParaRPr lang="fa-IR" dirty="0"/>
          </a:p>
        </p:txBody>
      </p:sp>
    </p:spTree>
    <p:extLst>
      <p:ext uri="{BB962C8B-B14F-4D97-AF65-F5344CB8AC3E}">
        <p14:creationId xmlns:p14="http://schemas.microsoft.com/office/powerpoint/2010/main" val="1524495046"/>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Custom Layout">
    <p:bg>
      <p:bgPr>
        <a:blipFill dpi="0" rotWithShape="1">
          <a:blip r:embed="rId2" cstate="print">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fa-IR" dirty="0"/>
          </a:p>
        </p:txBody>
      </p:sp>
      <p:sp>
        <p:nvSpPr>
          <p:cNvPr id="7" name="Date Placeholder 6"/>
          <p:cNvSpPr>
            <a:spLocks noGrp="1"/>
          </p:cNvSpPr>
          <p:nvPr>
            <p:ph type="dt" sz="half" idx="10"/>
          </p:nvPr>
        </p:nvSpPr>
        <p:spPr/>
        <p:txBody>
          <a:bodyPr/>
          <a:lstStyle/>
          <a:p>
            <a:fld id="{3A1C087C-044C-47EE-9A2B-BE74D40A8385}" type="datetime1">
              <a:rPr lang="en-US" smtClean="0">
                <a:solidFill>
                  <a:srgbClr val="04617B">
                    <a:shade val="90000"/>
                  </a:srgbClr>
                </a:solidFill>
              </a:rPr>
              <a:pPr/>
              <a:t>10/15/2014</a:t>
            </a:fld>
            <a:endParaRPr lang="en-US" dirty="0">
              <a:solidFill>
                <a:srgbClr val="04617B">
                  <a:shade val="90000"/>
                </a:srgbClr>
              </a:solidFill>
            </a:endParaRPr>
          </a:p>
        </p:txBody>
      </p:sp>
      <p:sp>
        <p:nvSpPr>
          <p:cNvPr id="8" name="Slide Number Placeholder 7"/>
          <p:cNvSpPr>
            <a:spLocks noGrp="1"/>
          </p:cNvSpPr>
          <p:nvPr>
            <p:ph type="sldNum" sz="quarter" idx="11"/>
          </p:nvPr>
        </p:nvSpPr>
        <p:spPr/>
        <p:txBody>
          <a:bodyPr/>
          <a:lstStyle/>
          <a:p>
            <a:fld id="{4403A72F-1100-4E64-BAB1-D85BD15939DA}" type="slidenum">
              <a:rPr lang="en-US" smtClean="0">
                <a:solidFill>
                  <a:srgbClr val="04617B">
                    <a:shade val="90000"/>
                  </a:srgbClr>
                </a:solidFill>
              </a:rPr>
              <a:pPr/>
              <a:t>‹#›</a:t>
            </a:fld>
            <a:endParaRPr lang="en-US" dirty="0">
              <a:solidFill>
                <a:srgbClr val="04617B">
                  <a:shade val="90000"/>
                </a:srgbClr>
              </a:solidFill>
            </a:endParaRPr>
          </a:p>
        </p:txBody>
      </p:sp>
      <p:sp>
        <p:nvSpPr>
          <p:cNvPr id="9" name="Footer Placeholder 8"/>
          <p:cNvSpPr>
            <a:spLocks noGrp="1"/>
          </p:cNvSpPr>
          <p:nvPr>
            <p:ph type="ftr" sz="quarter" idx="12"/>
          </p:nvPr>
        </p:nvSpPr>
        <p:spPr/>
        <p:txBody>
          <a:bodyPr/>
          <a:lstStyle/>
          <a:p>
            <a:endParaRPr lang="en-US" dirty="0">
              <a:solidFill>
                <a:srgbClr val="04617B">
                  <a:shade val="90000"/>
                </a:srgbClr>
              </a:solidFill>
            </a:endParaRPr>
          </a:p>
        </p:txBody>
      </p:sp>
    </p:spTree>
    <p:extLst>
      <p:ext uri="{BB962C8B-B14F-4D97-AF65-F5344CB8AC3E}">
        <p14:creationId xmlns:p14="http://schemas.microsoft.com/office/powerpoint/2010/main" val="11156226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84D4688-2BF7-4762-A673-F3F24DEE2C63}"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84D4688-2BF7-4762-A673-F3F24DEE2C63}"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A84D4688-2BF7-4762-A673-F3F24DEE2C63}"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A84D4688-2BF7-4762-A673-F3F24DEE2C63}"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31BB2EF-9611-4999-B40E-9B84A259359B}" type="datetimeFigureOut">
              <a:rPr lang="fa-IR" smtClean="0"/>
              <a:pPr/>
              <a:t>12/21/1435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A84D4688-2BF7-4762-A673-F3F24DEE2C6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31BB2EF-9611-4999-B40E-9B84A259359B}" type="datetimeFigureOut">
              <a:rPr lang="fa-IR" smtClean="0"/>
              <a:pPr/>
              <a:t>12/21/1435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84D4688-2BF7-4762-A673-F3F24DEE2C63}"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31BB2EF-9611-4999-B40E-9B84A259359B}" type="datetimeFigureOut">
              <a:rPr lang="fa-IR" smtClean="0"/>
              <a:pPr/>
              <a:t>12/21/1435</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4D4688-2BF7-4762-A673-F3F24DEE2C63}"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1BB2EF-9611-4999-B40E-9B84A259359B}" type="datetimeFigureOut">
              <a:rPr lang="fa-IR" smtClean="0"/>
              <a:pPr/>
              <a:t>12/21/1435</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4D4688-2BF7-4762-A673-F3F24DEE2C63}"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fld id="{5BCA0280-9292-40DE-9BD6-D4FFF6055614}" type="datetime1">
              <a:rPr lang="en-US" smtClean="0">
                <a:solidFill>
                  <a:srgbClr val="04617B">
                    <a:shade val="90000"/>
                  </a:srgbClr>
                </a:solidFill>
              </a:rPr>
              <a:pPr rtl="0"/>
              <a:t>10/15/2014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0"/>
            <a:fld id="{4403A72F-1100-4E64-BAB1-D85BD15939DA}" type="slidenum">
              <a:rPr lang="en-US" smtClean="0">
                <a:solidFill>
                  <a:srgbClr val="04617B">
                    <a:shade val="90000"/>
                  </a:srgbClr>
                </a:solidFill>
              </a:rPr>
              <a:pPr rtl="0"/>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grpSp>
    </p:spTree>
    <p:extLst>
      <p:ext uri="{BB962C8B-B14F-4D97-AF65-F5344CB8AC3E}">
        <p14:creationId xmlns:p14="http://schemas.microsoft.com/office/powerpoint/2010/main" val="33926212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timing>
    <p:tnLst>
      <p:par>
        <p:cTn id="1" dur="indefinite" restart="never" nodeType="tmRoot"/>
      </p:par>
    </p:tnLst>
  </p:timing>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who.int/"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Microsoft_Excel_97-2003_Worksheet2.xls"/><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4.emf"/><Relationship Id="rId5" Type="http://schemas.openxmlformats.org/officeDocument/2006/relationships/oleObject" Target="../embeddings/Microsoft_Excel_97-2003_Worksheet4.xls"/><Relationship Id="rId4" Type="http://schemas.openxmlformats.org/officeDocument/2006/relationships/image" Target="../media/image33.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Microsoft_Excel_97-2003_Worksheet6.xls"/><Relationship Id="rId4" Type="http://schemas.openxmlformats.org/officeDocument/2006/relationships/image" Target="../media/image35.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oleObject" Target="../embeddings/Microsoft_Excel_97-2003_Worksheet8.xls"/><Relationship Id="rId4" Type="http://schemas.openxmlformats.org/officeDocument/2006/relationships/image" Target="../media/image37.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3311" b="100000" l="0" r="100000">
                        <a14:foregroundMark x1="84851" y1="16723" x2="84851" y2="16723"/>
                        <a14:foregroundMark x1="77756" y1="7725" x2="77756" y2="7725"/>
                        <a14:foregroundMark x1="60594" y1="3311" x2="60594" y2="3311"/>
                        <a14:foregroundMark x1="53500" y1="8659" x2="53500" y2="8659"/>
                        <a14:foregroundMark x1="91179" y1="58744" x2="91179" y2="58744"/>
                        <a14:foregroundMark x1="89070" y1="63752" x2="89070" y2="63752"/>
                        <a14:foregroundMark x1="97507" y1="81749" x2="97507" y2="81749"/>
                        <a14:foregroundMark x1="92234" y1="78947" x2="92234" y2="78947"/>
                        <a14:foregroundMark x1="88015" y1="83616" x2="88015" y2="83616"/>
                        <a14:foregroundMark x1="95014" y1="85484" x2="95014" y2="85484"/>
                        <a14:foregroundMark x1="73921" y1="88285" x2="73921" y2="88285"/>
                        <a14:foregroundMark x1="73538" y1="92360" x2="73538" y2="92360"/>
                        <a14:foregroundMark x1="29243" y1="45331" x2="29243" y2="45331"/>
                        <a14:foregroundMark x1="12368" y1="51273" x2="12368" y2="51273"/>
                        <a14:foregroundMark x1="21477" y1="59338" x2="21477" y2="59338"/>
                        <a14:foregroundMark x1="8533" y1="65280" x2="8533" y2="65280"/>
                        <a14:foregroundMark x1="70757" y1="49745" x2="70757" y2="49745"/>
                        <a14:foregroundMark x1="42570" y1="54075" x2="42570" y2="54075"/>
                        <a14:foregroundMark x1="36242" y1="66553" x2="36242" y2="66553"/>
                        <a14:foregroundMark x1="49281" y1="79881" x2="49281" y2="79881"/>
                        <a14:foregroundMark x1="76414" y1="38795" x2="76414" y2="38795"/>
                        <a14:foregroundMark x1="78811" y1="50934" x2="78811" y2="50934"/>
                        <a14:foregroundMark x1="66922" y1="37861" x2="66922" y2="37861"/>
                        <a14:foregroundMark x1="81687" y1="70883" x2="81687" y2="70883"/>
                        <a14:foregroundMark x1="10642" y1="57810" x2="10642" y2="57810"/>
                        <a14:foregroundMark x1="38734" y1="41002" x2="38734" y2="41002"/>
                        <a14:foregroundMark x1="55992" y1="58404" x2="55992" y2="58404"/>
                        <a14:foregroundMark x1="35187" y1="79626" x2="35187" y2="79626"/>
                        <a14:foregroundMark x1="14861" y1="87097" x2="14861" y2="87097"/>
                        <a14:backgroundMark x1="38063" y1="17997" x2="38063" y2="17997"/>
                        <a14:backgroundMark x1="40844" y1="18251" x2="40844" y2="18251"/>
                        <a14:backgroundMark x1="31352" y1="44397" x2="31352" y2="44397"/>
                        <a14:backgroundMark x1="21189" y1="79626" x2="21189" y2="79626"/>
                        <a14:backgroundMark x1="71812" y1="72750" x2="71812" y2="72750"/>
                        <a14:backgroundMark x1="87248" y1="85484" x2="87248" y2="85484"/>
                        <a14:backgroundMark x1="61266" y1="8659" x2="61266" y2="8659"/>
                        <a14:backgroundMark x1="41898" y1="86418" x2="41898" y2="86418"/>
                        <a14:backgroundMark x1="67210" y1="61205" x2="67210" y2="61205"/>
                        <a14:backgroundMark x1="9204" y1="67487" x2="9204" y2="67487"/>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123728" y="1197127"/>
            <a:ext cx="4333461" cy="48961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HeroicExtremeLeftFacing"/>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19613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87624" y="2276872"/>
          <a:ext cx="7200803" cy="1890850"/>
        </p:xfrm>
        <a:graphic>
          <a:graphicData uri="http://schemas.openxmlformats.org/drawingml/2006/table">
            <a:tbl>
              <a:tblPr rtl="1"/>
              <a:tblGrid>
                <a:gridCol w="1487132"/>
                <a:gridCol w="1297027"/>
                <a:gridCol w="1187716"/>
                <a:gridCol w="1276076"/>
                <a:gridCol w="976426"/>
                <a:gridCol w="976426"/>
              </a:tblGrid>
              <a:tr h="864096">
                <a:tc>
                  <a:txBody>
                    <a:bodyPr/>
                    <a:lstStyle/>
                    <a:p>
                      <a:pPr algn="ctr" rtl="1">
                        <a:lnSpc>
                          <a:spcPct val="150000"/>
                        </a:lnSpc>
                        <a:spcAft>
                          <a:spcPts val="0"/>
                        </a:spcAft>
                      </a:pPr>
                      <a:r>
                        <a:rPr lang="fa-IR" sz="2000" b="1" dirty="0">
                          <a:latin typeface="Tahoma"/>
                          <a:ea typeface="Times New Roman"/>
                          <a:cs typeface="B Nazanin"/>
                        </a:rPr>
                        <a:t>سال</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 نفر</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2 نفر</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3 نفر</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4 نفر</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5 نفر و بيشتر</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lang="fa-IR" sz="1600" dirty="0">
                          <a:latin typeface="Tahoma"/>
                          <a:ea typeface="Times New Roman"/>
                          <a:cs typeface="B Titr"/>
                        </a:rPr>
                        <a:t>1385</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rgbClr val="C00000"/>
                          </a:solidFill>
                          <a:latin typeface="Calibri"/>
                          <a:ea typeface="Times New Roman"/>
                          <a:cs typeface="B Nazanin" pitchFamily="2" charset="-78"/>
                        </a:rPr>
                        <a:t>5.2</a:t>
                      </a:r>
                      <a:endParaRPr lang="en-US" sz="1800" b="1" kern="1200" dirty="0" smtClean="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chemeClr val="tx1"/>
                          </a:solidFill>
                          <a:latin typeface="Calibri"/>
                          <a:ea typeface="Times New Roman"/>
                          <a:cs typeface="B Nazanin" pitchFamily="2" charset="-78"/>
                        </a:rPr>
                        <a:t>15.3</a:t>
                      </a:r>
                      <a:endParaRPr lang="en-US" sz="1800" b="1" kern="1200" dirty="0" smtClean="0">
                        <a:solidFill>
                          <a:schemeClr val="tx1"/>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22.9</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24.4</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32.2</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lang="fa-IR" sz="1600" dirty="0">
                          <a:latin typeface="Tahoma"/>
                          <a:ea typeface="Times New Roman"/>
                          <a:cs typeface="B Titr"/>
                        </a:rPr>
                        <a:t>1390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rgbClr val="C00000"/>
                          </a:solidFill>
                          <a:latin typeface="Calibri"/>
                          <a:ea typeface="Times New Roman"/>
                          <a:cs typeface="B Nazanin" pitchFamily="2" charset="-78"/>
                        </a:rPr>
                        <a:t>7.1</a:t>
                      </a:r>
                      <a:endParaRPr lang="en-US" sz="1800" b="1" kern="1200" dirty="0" smtClean="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chemeClr val="tx1"/>
                          </a:solidFill>
                          <a:latin typeface="Calibri"/>
                          <a:ea typeface="Times New Roman"/>
                          <a:cs typeface="B Nazanin" pitchFamily="2" charset="-78"/>
                        </a:rPr>
                        <a:t>18.4</a:t>
                      </a:r>
                      <a:endParaRPr lang="en-US" sz="1800" b="1" kern="1200" dirty="0" smtClean="0">
                        <a:solidFill>
                          <a:schemeClr val="tx1"/>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27.1</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26.3</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21.0</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475656" y="1124744"/>
            <a:ext cx="66247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FF00"/>
                </a:solidFill>
                <a:cs typeface="B Titr" pitchFamily="2" charset="-78"/>
              </a:rPr>
              <a:t>در صد خانوار بر حسب تعداد افراد خانوار</a:t>
            </a:r>
            <a:endParaRPr lang="fa-IR" sz="2800" dirty="0">
              <a:solidFill>
                <a:srgbClr val="FFFF00"/>
              </a:solidFill>
              <a:cs typeface="B Titr"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just"/>
            <a:r>
              <a:rPr lang="fa-IR" b="1" dirty="0" smtClean="0">
                <a:cs typeface="B Nazanin" pitchFamily="2" charset="-78"/>
              </a:rPr>
              <a:t>برنامه اول توسعه </a:t>
            </a:r>
            <a:r>
              <a:rPr lang="fa-IR" dirty="0" smtClean="0">
                <a:cs typeface="B Nazanin" pitchFamily="2" charset="-78"/>
              </a:rPr>
              <a:t>- بند ج - تصوير كلان برنامه – </a:t>
            </a:r>
            <a:r>
              <a:rPr lang="fa-IR" b="1" dirty="0" smtClean="0">
                <a:cs typeface="B Nazanin" pitchFamily="2" charset="-78"/>
              </a:rPr>
              <a:t>خطوط کلی سياست تحديد مواليد کشور</a:t>
            </a:r>
            <a:r>
              <a:rPr lang="fa-IR" dirty="0" smtClean="0">
                <a:cs typeface="B Nazanin" pitchFamily="2" charset="-78"/>
              </a:rPr>
              <a:t>: </a:t>
            </a:r>
            <a:r>
              <a:rPr lang="ar-SA" dirty="0" smtClean="0">
                <a:solidFill>
                  <a:srgbClr val="C00000"/>
                </a:solidFill>
                <a:cs typeface="B Nazanin" pitchFamily="2" charset="-78"/>
              </a:rPr>
              <a:t>از </a:t>
            </a:r>
            <a:r>
              <a:rPr lang="fa-IR" dirty="0" smtClean="0">
                <a:solidFill>
                  <a:srgbClr val="C00000"/>
                </a:solidFill>
                <a:cs typeface="B Nazanin" pitchFamily="2" charset="-78"/>
              </a:rPr>
              <a:t>6.4 </a:t>
            </a:r>
            <a:r>
              <a:rPr lang="ar-SA" dirty="0" smtClean="0">
                <a:solidFill>
                  <a:srgbClr val="C00000"/>
                </a:solidFill>
                <a:cs typeface="B Nazanin" pitchFamily="2" charset="-78"/>
              </a:rPr>
              <a:t>مولود </a:t>
            </a:r>
            <a:r>
              <a:rPr lang="ar-SA" dirty="0" smtClean="0">
                <a:cs typeface="B Nazanin" pitchFamily="2" charset="-78"/>
              </a:rPr>
              <a:t>زنده به دنيا آمده در طی دوران بالقوه باروری يک زن (سال 1365) </a:t>
            </a:r>
            <a:r>
              <a:rPr lang="fa-IR" dirty="0" smtClean="0">
                <a:solidFill>
                  <a:srgbClr val="C00000"/>
                </a:solidFill>
                <a:cs typeface="B Nazanin" pitchFamily="2" charset="-78"/>
              </a:rPr>
              <a:t>به</a:t>
            </a:r>
            <a:r>
              <a:rPr lang="fa-IR" dirty="0" smtClean="0">
                <a:cs typeface="B Nazanin" pitchFamily="2" charset="-78"/>
              </a:rPr>
              <a:t> </a:t>
            </a:r>
            <a:r>
              <a:rPr lang="fa-IR" dirty="0" smtClean="0">
                <a:solidFill>
                  <a:srgbClr val="C00000"/>
                </a:solidFill>
                <a:cs typeface="B Nazanin" pitchFamily="2" charset="-78"/>
              </a:rPr>
              <a:t>4 نوزاد در سال 1390</a:t>
            </a:r>
            <a:endParaRPr lang="fa-IR" dirty="0">
              <a:solidFill>
                <a:srgbClr val="C00000"/>
              </a:solidFill>
              <a:cs typeface="B Nazanin" pitchFamily="2" charset="-78"/>
            </a:endParaRPr>
          </a:p>
        </p:txBody>
      </p:sp>
      <p:sp>
        <p:nvSpPr>
          <p:cNvPr id="3" name="Title 2"/>
          <p:cNvSpPr>
            <a:spLocks noGrp="1"/>
          </p:cNvSpPr>
          <p:nvPr>
            <p:ph type="title"/>
          </p:nvPr>
        </p:nvSpPr>
        <p:spPr/>
        <p:txBody>
          <a:bodyPr/>
          <a:lstStyle/>
          <a:p>
            <a:pPr algn="ctr"/>
            <a:r>
              <a:rPr lang="fa-IR" dirty="0" smtClean="0">
                <a:cs typeface="B Titr" pitchFamily="2" charset="-78"/>
              </a:rPr>
              <a:t>برنامه‌هاي توسعه کشور در زمينه جمعيت</a:t>
            </a:r>
            <a:endParaRPr lang="fa-IR" dirty="0">
              <a:cs typeface="B Titr" pitchFamily="2" charset="-78"/>
            </a:endParaRPr>
          </a:p>
        </p:txBody>
      </p:sp>
      <p:graphicFrame>
        <p:nvGraphicFramePr>
          <p:cNvPr id="4" name="Table 3"/>
          <p:cNvGraphicFramePr>
            <a:graphicFrameLocks noGrp="1"/>
          </p:cNvGraphicFramePr>
          <p:nvPr/>
        </p:nvGraphicFramePr>
        <p:xfrm>
          <a:off x="755575" y="2898162"/>
          <a:ext cx="7776865" cy="2976426"/>
        </p:xfrm>
        <a:graphic>
          <a:graphicData uri="http://schemas.openxmlformats.org/drawingml/2006/table">
            <a:tbl>
              <a:tblPr rtl="1"/>
              <a:tblGrid>
                <a:gridCol w="4456509"/>
                <a:gridCol w="3320356"/>
              </a:tblGrid>
              <a:tr h="368323">
                <a:tc>
                  <a:txBody>
                    <a:bodyPr/>
                    <a:lstStyle/>
                    <a:p>
                      <a:pPr algn="just" rtl="1">
                        <a:spcAft>
                          <a:spcPts val="75"/>
                        </a:spcAft>
                      </a:pPr>
                      <a:r>
                        <a:rPr lang="ar-SA" sz="2800" b="1" dirty="0">
                          <a:latin typeface="Times New Roman"/>
                          <a:ea typeface="Times New Roman"/>
                          <a:cs typeface="B Nazanin" pitchFamily="2" charset="-78"/>
                        </a:rPr>
                        <a:t> </a:t>
                      </a:r>
                      <a:r>
                        <a:rPr lang="ar-SA" sz="2800" b="1" dirty="0">
                          <a:latin typeface="Tahoma"/>
                          <a:ea typeface="Times New Roman"/>
                          <a:cs typeface="B Nazanin" pitchFamily="2" charset="-78"/>
                        </a:rPr>
                        <a:t> متغيرها</a:t>
                      </a:r>
                      <a:endParaRPr lang="en-US" sz="2400" b="1"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75"/>
                        </a:spcAft>
                      </a:pPr>
                      <a:r>
                        <a:rPr lang="fa-IR" sz="2800" b="1" dirty="0" smtClean="0">
                          <a:latin typeface="Tahoma"/>
                          <a:ea typeface="Times New Roman"/>
                          <a:cs typeface="B Nazanin" pitchFamily="2" charset="-78"/>
                        </a:rPr>
                        <a:t>1</a:t>
                      </a:r>
                      <a:r>
                        <a:rPr lang="ar-SA" sz="2800" b="1" dirty="0" smtClean="0">
                          <a:latin typeface="Tahoma"/>
                          <a:ea typeface="Times New Roman"/>
                          <a:cs typeface="B Nazanin" pitchFamily="2" charset="-78"/>
                        </a:rPr>
                        <a:t>367 </a:t>
                      </a:r>
                      <a:r>
                        <a:rPr lang="en-US" sz="2800" b="1" dirty="0" smtClean="0">
                          <a:latin typeface="Tahoma"/>
                          <a:ea typeface="Times New Roman"/>
                          <a:cs typeface="B Nazanin" pitchFamily="2" charset="-78"/>
                        </a:rPr>
                        <a:t> </a:t>
                      </a:r>
                      <a:r>
                        <a:rPr lang="fa-IR" sz="2800" b="1" dirty="0" smtClean="0">
                          <a:latin typeface="Tahoma"/>
                          <a:ea typeface="Times New Roman"/>
                          <a:cs typeface="B Nazanin" pitchFamily="2" charset="-78"/>
                        </a:rPr>
                        <a:t>-</a:t>
                      </a:r>
                      <a:r>
                        <a:rPr lang="fa-IR" sz="2800" b="1" baseline="0" dirty="0" smtClean="0">
                          <a:latin typeface="Tahoma"/>
                          <a:ea typeface="Times New Roman"/>
                          <a:cs typeface="B Nazanin" pitchFamily="2" charset="-78"/>
                        </a:rPr>
                        <a:t> سال تدوين برنامه</a:t>
                      </a:r>
                      <a:endParaRPr lang="en-US" sz="2400" b="1"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072">
                <a:tc>
                  <a:txBody>
                    <a:bodyPr/>
                    <a:lstStyle/>
                    <a:p>
                      <a:pPr algn="just" rtl="1">
                        <a:spcAft>
                          <a:spcPts val="75"/>
                        </a:spcAft>
                      </a:pPr>
                      <a:r>
                        <a:rPr lang="ar-SA" sz="2800" dirty="0">
                          <a:latin typeface="Times New Roman"/>
                          <a:ea typeface="Times New Roman"/>
                          <a:cs typeface="B Nazanin" pitchFamily="2" charset="-78"/>
                        </a:rPr>
                        <a:t> </a:t>
                      </a:r>
                      <a:r>
                        <a:rPr lang="ar-SA" sz="2800" dirty="0">
                          <a:latin typeface="Tahoma"/>
                          <a:ea typeface="Times New Roman"/>
                          <a:cs typeface="B Nazanin" pitchFamily="2" charset="-78"/>
                        </a:rPr>
                        <a:t> ميزان خام </a:t>
                      </a:r>
                      <a:r>
                        <a:rPr lang="ar-SA" sz="2800" dirty="0" smtClean="0">
                          <a:latin typeface="Tahoma"/>
                          <a:ea typeface="Times New Roman"/>
                          <a:cs typeface="B Nazanin" pitchFamily="2" charset="-78"/>
                        </a:rPr>
                        <a:t>مواليد</a:t>
                      </a:r>
                      <a:r>
                        <a:rPr lang="ar-SA" sz="2800" dirty="0" smtClean="0">
                          <a:latin typeface="Times New Roman"/>
                          <a:ea typeface="Times New Roman"/>
                          <a:cs typeface="B Nazanin" pitchFamily="2" charset="-78"/>
                        </a:rPr>
                        <a:t> </a:t>
                      </a:r>
                      <a:r>
                        <a:rPr lang="ar-SA" sz="2800" dirty="0" smtClean="0">
                          <a:latin typeface="Tahoma"/>
                          <a:ea typeface="Times New Roman"/>
                          <a:cs typeface="B Nazanin" pitchFamily="2" charset="-78"/>
                        </a:rPr>
                        <a:t>(</a:t>
                      </a:r>
                      <a:r>
                        <a:rPr lang="ar-SA" sz="2800" dirty="0">
                          <a:latin typeface="Tahoma"/>
                          <a:ea typeface="Times New Roman"/>
                          <a:cs typeface="B Nazanin" pitchFamily="2" charset="-78"/>
                        </a:rPr>
                        <a:t>در هزار)</a:t>
                      </a:r>
                      <a:endParaRPr lang="en-US" sz="2400"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2800" b="0" i="0" u="none" strike="noStrike">
                          <a:solidFill>
                            <a:srgbClr val="000000"/>
                          </a:solidFill>
                          <a:latin typeface="B Nazanin"/>
                          <a:cs typeface="B Nazanin" pitchFamily="2" charset="-78"/>
                        </a:rPr>
                        <a:t>40.2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15">
                <a:tc>
                  <a:txBody>
                    <a:bodyPr/>
                    <a:lstStyle/>
                    <a:p>
                      <a:pPr algn="just" rtl="1">
                        <a:spcAft>
                          <a:spcPts val="75"/>
                        </a:spcAft>
                      </a:pPr>
                      <a:r>
                        <a:rPr lang="ar-SA" sz="2800" dirty="0">
                          <a:latin typeface="Times New Roman"/>
                          <a:ea typeface="Times New Roman"/>
                          <a:cs typeface="B Nazanin" pitchFamily="2" charset="-78"/>
                        </a:rPr>
                        <a:t> </a:t>
                      </a:r>
                      <a:r>
                        <a:rPr lang="ar-SA" sz="2800" dirty="0">
                          <a:latin typeface="Tahoma"/>
                          <a:ea typeface="Times New Roman"/>
                          <a:cs typeface="B Nazanin" pitchFamily="2" charset="-78"/>
                        </a:rPr>
                        <a:t> ميزان خام مرگ </a:t>
                      </a:r>
                      <a:r>
                        <a:rPr lang="ar-SA" sz="2800" dirty="0" smtClean="0">
                          <a:latin typeface="Tahoma"/>
                          <a:ea typeface="Times New Roman"/>
                          <a:cs typeface="B Nazanin" pitchFamily="2" charset="-78"/>
                        </a:rPr>
                        <a:t>ومير (در </a:t>
                      </a:r>
                      <a:r>
                        <a:rPr lang="ar-SA" sz="2800" dirty="0">
                          <a:latin typeface="Tahoma"/>
                          <a:ea typeface="Times New Roman"/>
                          <a:cs typeface="B Nazanin" pitchFamily="2" charset="-78"/>
                        </a:rPr>
                        <a:t>هزار) </a:t>
                      </a:r>
                      <a:endParaRPr lang="en-US" sz="2400"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2800" b="0" i="0" u="none" strike="noStrike">
                          <a:solidFill>
                            <a:srgbClr val="000000"/>
                          </a:solidFill>
                          <a:latin typeface="B Nazanin"/>
                          <a:cs typeface="B Nazanin" pitchFamily="2" charset="-78"/>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072">
                <a:tc>
                  <a:txBody>
                    <a:bodyPr/>
                    <a:lstStyle/>
                    <a:p>
                      <a:pPr algn="just" rtl="1">
                        <a:spcAft>
                          <a:spcPts val="75"/>
                        </a:spcAft>
                      </a:pPr>
                      <a:r>
                        <a:rPr lang="ar-SA" sz="2800" dirty="0">
                          <a:latin typeface="Times New Roman"/>
                          <a:ea typeface="Times New Roman"/>
                          <a:cs typeface="B Nazanin" pitchFamily="2" charset="-78"/>
                        </a:rPr>
                        <a:t> </a:t>
                      </a:r>
                      <a:r>
                        <a:rPr lang="ar-SA" sz="2800" dirty="0">
                          <a:latin typeface="Tahoma"/>
                          <a:ea typeface="Times New Roman"/>
                          <a:cs typeface="B Nazanin" pitchFamily="2" charset="-78"/>
                        </a:rPr>
                        <a:t> ميزان رشد </a:t>
                      </a:r>
                      <a:r>
                        <a:rPr lang="ar-SA" sz="2800" dirty="0" smtClean="0">
                          <a:latin typeface="Tahoma"/>
                          <a:ea typeface="Times New Roman"/>
                          <a:cs typeface="B Nazanin" pitchFamily="2" charset="-78"/>
                        </a:rPr>
                        <a:t>طبيعی </a:t>
                      </a:r>
                      <a:r>
                        <a:rPr lang="ar-SA" sz="2800" dirty="0">
                          <a:latin typeface="Tahoma"/>
                          <a:ea typeface="Times New Roman"/>
                          <a:cs typeface="B Nazanin" pitchFamily="2" charset="-78"/>
                        </a:rPr>
                        <a:t>(در هزار)</a:t>
                      </a:r>
                      <a:r>
                        <a:rPr lang="ar-SA" sz="2800" dirty="0">
                          <a:latin typeface="Times New Roman"/>
                          <a:ea typeface="Times New Roman"/>
                          <a:cs typeface="B Nazanin" pitchFamily="2" charset="-78"/>
                        </a:rPr>
                        <a:t> </a:t>
                      </a:r>
                      <a:r>
                        <a:rPr lang="ar-SA" sz="2800" dirty="0">
                          <a:latin typeface="Tahoma"/>
                          <a:ea typeface="Times New Roman"/>
                          <a:cs typeface="B Nazanin" pitchFamily="2" charset="-78"/>
                        </a:rPr>
                        <a:t> </a:t>
                      </a:r>
                      <a:endParaRPr lang="en-US" sz="2400"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2800" b="0" i="0" u="none" strike="noStrike">
                          <a:solidFill>
                            <a:srgbClr val="000000"/>
                          </a:solidFill>
                          <a:latin typeface="B Nazanin"/>
                          <a:cs typeface="B Nazanin" pitchFamily="2" charset="-78"/>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072">
                <a:tc>
                  <a:txBody>
                    <a:bodyPr/>
                    <a:lstStyle/>
                    <a:p>
                      <a:pPr algn="just" rtl="1">
                        <a:spcAft>
                          <a:spcPts val="75"/>
                        </a:spcAft>
                      </a:pPr>
                      <a:r>
                        <a:rPr lang="ar-SA" sz="2800" dirty="0" smtClean="0">
                          <a:latin typeface="Tahoma"/>
                          <a:ea typeface="Times New Roman"/>
                          <a:cs typeface="B Nazanin" pitchFamily="2" charset="-78"/>
                        </a:rPr>
                        <a:t>ميزان باروری</a:t>
                      </a:r>
                      <a:r>
                        <a:rPr lang="fa-IR" sz="2800" dirty="0" smtClean="0">
                          <a:latin typeface="Tahoma"/>
                          <a:ea typeface="Times New Roman"/>
                          <a:cs typeface="B Nazanin" pitchFamily="2" charset="-78"/>
                        </a:rPr>
                        <a:t> </a:t>
                      </a:r>
                      <a:r>
                        <a:rPr lang="ar-SA" sz="2800" dirty="0" smtClean="0">
                          <a:latin typeface="Tahoma"/>
                          <a:ea typeface="Times New Roman"/>
                          <a:cs typeface="B Nazanin" pitchFamily="2" charset="-78"/>
                        </a:rPr>
                        <a:t>(نوزاد</a:t>
                      </a:r>
                      <a:r>
                        <a:rPr lang="ar-SA" sz="2800" dirty="0">
                          <a:latin typeface="Tahoma"/>
                          <a:ea typeface="Times New Roman"/>
                          <a:cs typeface="B Nazanin" pitchFamily="2" charset="-78"/>
                        </a:rPr>
                        <a:t>)</a:t>
                      </a:r>
                      <a:endParaRPr lang="en-US" sz="2400"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2800" b="0" i="0" u="none" strike="noStrike">
                          <a:solidFill>
                            <a:srgbClr val="000000"/>
                          </a:solidFill>
                          <a:latin typeface="B Nazanin"/>
                          <a:cs typeface="B Nazanin" pitchFamily="2" charset="-78"/>
                        </a:rPr>
                        <a:t>6.21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23">
                <a:tc>
                  <a:txBody>
                    <a:bodyPr/>
                    <a:lstStyle/>
                    <a:p>
                      <a:pPr algn="just" rtl="1">
                        <a:spcAft>
                          <a:spcPts val="75"/>
                        </a:spcAft>
                      </a:pPr>
                      <a:r>
                        <a:rPr lang="ar-SA" sz="2800" dirty="0">
                          <a:latin typeface="Times New Roman"/>
                          <a:ea typeface="Times New Roman"/>
                          <a:cs typeface="B Nazanin" pitchFamily="2" charset="-78"/>
                        </a:rPr>
                        <a:t> </a:t>
                      </a:r>
                      <a:r>
                        <a:rPr lang="ar-SA" sz="2800" dirty="0">
                          <a:latin typeface="Tahoma"/>
                          <a:ea typeface="Times New Roman"/>
                          <a:cs typeface="B Nazanin" pitchFamily="2" charset="-78"/>
                        </a:rPr>
                        <a:t> ميزان ناخالص تجديد </a:t>
                      </a:r>
                      <a:r>
                        <a:rPr lang="ar-SA" sz="2800" dirty="0" smtClean="0">
                          <a:latin typeface="Tahoma"/>
                          <a:ea typeface="Times New Roman"/>
                          <a:cs typeface="B Nazanin" pitchFamily="2" charset="-78"/>
                        </a:rPr>
                        <a:t>نسل</a:t>
                      </a:r>
                      <a:endParaRPr lang="en-US" sz="2400" dirty="0">
                        <a:latin typeface="Times New Roman"/>
                        <a:ea typeface="Times New Roman"/>
                        <a:cs typeface="B Nazanin" pitchFamily="2" charset="-7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2800" b="0" i="0" u="none" strike="noStrike" dirty="0">
                          <a:solidFill>
                            <a:srgbClr val="000000"/>
                          </a:solidFill>
                          <a:latin typeface="B Nazanin"/>
                          <a:cs typeface="B Nazanin" pitchFamily="2" charset="-78"/>
                        </a:rPr>
                        <a:t>3.03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11.png"/>
          <p:cNvPicPr>
            <a:picLocks noGrp="1" noChangeAspect="1"/>
          </p:cNvPicPr>
          <p:nvPr>
            <p:ph sz="quarter" idx="2"/>
          </p:nvPr>
        </p:nvPicPr>
        <p:blipFill>
          <a:blip r:embed="rId3" cstate="print"/>
          <a:stretch>
            <a:fillRect/>
          </a:stretch>
        </p:blipFill>
        <p:spPr>
          <a:xfrm>
            <a:off x="395536" y="1340768"/>
            <a:ext cx="8424936" cy="4669048"/>
          </a:xfrm>
          <a:ln>
            <a:solidFill>
              <a:schemeClr val="bg2"/>
            </a:solidFill>
          </a:ln>
        </p:spPr>
      </p:pic>
      <p:sp>
        <p:nvSpPr>
          <p:cNvPr id="2" name="Slide Number Placeholder 1"/>
          <p:cNvSpPr>
            <a:spLocks noGrp="1"/>
          </p:cNvSpPr>
          <p:nvPr>
            <p:ph type="sldNum" sz="quarter" idx="12"/>
          </p:nvPr>
        </p:nvSpPr>
        <p:spPr/>
        <p:txBody>
          <a:bodyPr/>
          <a:lstStyle/>
          <a:p>
            <a:r>
              <a:rPr lang="fa-IR" dirty="0" smtClean="0">
                <a:solidFill>
                  <a:srgbClr val="04617B">
                    <a:shade val="90000"/>
                  </a:srgbClr>
                </a:solidFill>
              </a:rPr>
              <a:t>5</a:t>
            </a:r>
            <a:endParaRPr lang="en-US" dirty="0">
              <a:solidFill>
                <a:srgbClr val="04617B">
                  <a:shade val="90000"/>
                </a:srgbClr>
              </a:solidFill>
            </a:endParaRPr>
          </a:p>
        </p:txBody>
      </p:sp>
      <p:sp>
        <p:nvSpPr>
          <p:cNvPr id="10" name="Title 9"/>
          <p:cNvSpPr>
            <a:spLocks noGrp="1"/>
          </p:cNvSpPr>
          <p:nvPr>
            <p:ph type="title"/>
          </p:nvPr>
        </p:nvSpPr>
        <p:spPr/>
        <p:txBody>
          <a:bodyPr>
            <a:normAutofit/>
          </a:bodyPr>
          <a:lstStyle/>
          <a:p>
            <a:pPr algn="ctr"/>
            <a:r>
              <a:rPr lang="fa-IR" sz="4000" dirty="0" smtClean="0"/>
              <a:t>تاریخچه برنامه های جمعیتی در ایران</a:t>
            </a:r>
            <a:endParaRPr lang="fa-IR" sz="4000" dirty="0"/>
          </a:p>
        </p:txBody>
      </p:sp>
      <p:pic>
        <p:nvPicPr>
          <p:cNvPr id="24" name="Picture 23" descr="9.png"/>
          <p:cNvPicPr>
            <a:picLocks noChangeAspect="1"/>
          </p:cNvPicPr>
          <p:nvPr/>
        </p:nvPicPr>
        <p:blipFill>
          <a:blip r:embed="rId4" cstate="print"/>
          <a:stretch>
            <a:fillRect/>
          </a:stretch>
        </p:blipFill>
        <p:spPr>
          <a:xfrm>
            <a:off x="395536" y="1340768"/>
            <a:ext cx="8453234" cy="4702392"/>
          </a:xfrm>
          <a:prstGeom prst="rect">
            <a:avLst/>
          </a:prstGeom>
          <a:ln>
            <a:solidFill>
              <a:schemeClr val="bg2"/>
            </a:solidFill>
          </a:ln>
        </p:spPr>
      </p:pic>
      <p:sp>
        <p:nvSpPr>
          <p:cNvPr id="14" name="Flowchart: Alternate Process 13"/>
          <p:cNvSpPr/>
          <p:nvPr/>
        </p:nvSpPr>
        <p:spPr>
          <a:xfrm>
            <a:off x="2411760" y="2132856"/>
            <a:ext cx="2430016" cy="2531566"/>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a:r>
              <a:rPr lang="fa-IR" dirty="0" smtClean="0">
                <a:solidFill>
                  <a:prstClr val="black"/>
                </a:solidFill>
              </a:rPr>
              <a:t>1341: فعالیت برخی انجمن‌های خیریه و مطب‌های خصوصی در زمینه تنطیم خانواده با ماموریت خانم فرمان‌فرمائیان به ‌عنوان </a:t>
            </a:r>
            <a:r>
              <a:rPr lang="fa-IR" b="1" dirty="0" smtClean="0">
                <a:solidFill>
                  <a:prstClr val="black"/>
                </a:solidFill>
              </a:rPr>
              <a:t>نماینده‌ی سازمان ملل و طبق دستور شورای جمعیت آمریکا</a:t>
            </a:r>
            <a:endParaRPr lang="fa-IR" dirty="0">
              <a:solidFill>
                <a:prstClr val="black"/>
              </a:solidFill>
            </a:endParaRPr>
          </a:p>
        </p:txBody>
      </p:sp>
      <p:sp>
        <p:nvSpPr>
          <p:cNvPr id="17" name="TextBox 16"/>
          <p:cNvSpPr txBox="1"/>
          <p:nvPr/>
        </p:nvSpPr>
        <p:spPr>
          <a:xfrm flipH="1">
            <a:off x="2411760" y="1844824"/>
            <a:ext cx="1613065" cy="377865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lIns="91440" rtlCol="0">
            <a:spAutoFit/>
          </a:bodyPr>
          <a:lstStyle>
            <a:defPPr>
              <a:defRPr lang="en-US"/>
            </a:defPPr>
            <a:lvl1pPr marL="91440" indent="-91440">
              <a:buFont typeface="Arial" pitchFamily="34" charset="0"/>
              <a:buChar char="•"/>
              <a:defRPr sz="1200"/>
            </a:lvl1pPr>
          </a:lstStyle>
          <a:p>
            <a:pPr algn="justLow">
              <a:lnSpc>
                <a:spcPct val="120000"/>
              </a:lnSpc>
              <a:buFont typeface="Arial" pitchFamily="34" charset="0"/>
              <a:buNone/>
            </a:pPr>
            <a:r>
              <a:rPr lang="fa-IR" sz="1600" dirty="0" smtClean="0">
                <a:solidFill>
                  <a:prstClr val="black"/>
                </a:solidFill>
              </a:rPr>
              <a:t>1345: تشکیل </a:t>
            </a:r>
            <a:r>
              <a:rPr lang="fa-IR" sz="1600" dirty="0">
                <a:solidFill>
                  <a:prstClr val="black"/>
                </a:solidFill>
              </a:rPr>
              <a:t>شورای عالی بهداشت و تنظیم خانواده و ستاد عالی هماهنگی </a:t>
            </a:r>
            <a:r>
              <a:rPr lang="fa-IR" sz="1600" dirty="0" smtClean="0">
                <a:solidFill>
                  <a:prstClr val="black"/>
                </a:solidFill>
              </a:rPr>
              <a:t>با دستگاه‌های </a:t>
            </a:r>
            <a:r>
              <a:rPr lang="fa-IR" sz="1600" dirty="0">
                <a:solidFill>
                  <a:prstClr val="black"/>
                </a:solidFill>
              </a:rPr>
              <a:t>دولتی در </a:t>
            </a:r>
            <a:r>
              <a:rPr lang="fa-IR" sz="1600" dirty="0" smtClean="0">
                <a:solidFill>
                  <a:prstClr val="black"/>
                </a:solidFill>
              </a:rPr>
              <a:t>وزارت بهداشت</a:t>
            </a:r>
          </a:p>
          <a:p>
            <a:pPr algn="justLow">
              <a:lnSpc>
                <a:spcPct val="120000"/>
              </a:lnSpc>
              <a:buFont typeface="Arial" pitchFamily="34" charset="0"/>
              <a:buNone/>
            </a:pPr>
            <a:r>
              <a:rPr lang="fa-IR" sz="1600" dirty="0" smtClean="0">
                <a:solidFill>
                  <a:prstClr val="black"/>
                </a:solidFill>
              </a:rPr>
              <a:t> </a:t>
            </a:r>
            <a:r>
              <a:rPr lang="fa-IR" sz="1600" dirty="0">
                <a:solidFill>
                  <a:prstClr val="black"/>
                </a:solidFill>
              </a:rPr>
              <a:t>(</a:t>
            </a:r>
            <a:r>
              <a:rPr lang="fa-IR" sz="1600" b="1" dirty="0">
                <a:solidFill>
                  <a:prstClr val="black"/>
                </a:solidFill>
              </a:rPr>
              <a:t>تحت نظر </a:t>
            </a:r>
            <a:r>
              <a:rPr lang="fa-IR" sz="1600" b="1" dirty="0" smtClean="0">
                <a:solidFill>
                  <a:prstClr val="black"/>
                </a:solidFill>
              </a:rPr>
              <a:t>کارشناسان شورای جمعیتی مستقر </a:t>
            </a:r>
            <a:r>
              <a:rPr lang="fa-IR" sz="1600" b="1" dirty="0">
                <a:solidFill>
                  <a:prstClr val="black"/>
                </a:solidFill>
              </a:rPr>
              <a:t>در آمریکا</a:t>
            </a:r>
            <a:r>
              <a:rPr lang="fa-IR" sz="1600" dirty="0">
                <a:solidFill>
                  <a:prstClr val="black"/>
                </a:solidFill>
              </a:rPr>
              <a:t>)</a:t>
            </a:r>
          </a:p>
        </p:txBody>
      </p:sp>
      <p:sp>
        <p:nvSpPr>
          <p:cNvPr id="18" name="TextBox 17"/>
          <p:cNvSpPr txBox="1"/>
          <p:nvPr/>
        </p:nvSpPr>
        <p:spPr>
          <a:xfrm flipH="1">
            <a:off x="4067944" y="1844824"/>
            <a:ext cx="1613065" cy="2884575"/>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lIns="91440" rtlCol="0">
            <a:spAutoFit/>
          </a:bodyPr>
          <a:lstStyle>
            <a:defPPr>
              <a:defRPr lang="en-US"/>
            </a:defPPr>
            <a:lvl1pPr marL="91440" indent="-91440">
              <a:buFont typeface="Arial" pitchFamily="34" charset="0"/>
              <a:buChar char="•"/>
              <a:defRPr sz="1200"/>
            </a:lvl1pPr>
          </a:lstStyle>
          <a:p>
            <a:pPr algn="justLow">
              <a:lnSpc>
                <a:spcPct val="120000"/>
              </a:lnSpc>
              <a:buFont typeface="Arial" pitchFamily="34" charset="0"/>
              <a:buNone/>
            </a:pPr>
            <a:r>
              <a:rPr lang="fa-IR" sz="1600" dirty="0" smtClean="0">
                <a:solidFill>
                  <a:prstClr val="black"/>
                </a:solidFill>
              </a:rPr>
              <a:t>1346 : اجرای برنامه‌های کنترل </a:t>
            </a:r>
            <a:r>
              <a:rPr lang="fa-IR" sz="1600" dirty="0">
                <a:solidFill>
                  <a:prstClr val="black"/>
                </a:solidFill>
              </a:rPr>
              <a:t>جمعیت </a:t>
            </a:r>
            <a:r>
              <a:rPr lang="fa-IR" sz="1600" dirty="0" smtClean="0">
                <a:solidFill>
                  <a:prstClr val="black"/>
                </a:solidFill>
              </a:rPr>
              <a:t>با صدور </a:t>
            </a:r>
            <a:r>
              <a:rPr lang="fa-IR" sz="1600" dirty="0">
                <a:solidFill>
                  <a:prstClr val="black"/>
                </a:solidFill>
              </a:rPr>
              <a:t>«</a:t>
            </a:r>
            <a:r>
              <a:rPr lang="fa-IR" sz="1600" dirty="0" smtClean="0">
                <a:solidFill>
                  <a:prstClr val="black"/>
                </a:solidFill>
              </a:rPr>
              <a:t>اعلامیه‌تهران»</a:t>
            </a:r>
          </a:p>
          <a:p>
            <a:pPr algn="justLow">
              <a:lnSpc>
                <a:spcPct val="120000"/>
              </a:lnSpc>
              <a:buFont typeface="Arial" pitchFamily="34" charset="0"/>
              <a:buNone/>
            </a:pPr>
            <a:endParaRPr lang="fa-IR" sz="1600" dirty="0">
              <a:solidFill>
                <a:prstClr val="black"/>
              </a:solidFill>
            </a:endParaRPr>
          </a:p>
          <a:p>
            <a:pPr algn="justLow">
              <a:lnSpc>
                <a:spcPct val="120000"/>
              </a:lnSpc>
              <a:buFont typeface="Arial" pitchFamily="34" charset="0"/>
              <a:buNone/>
            </a:pPr>
            <a:r>
              <a:rPr lang="fa-IR" sz="1600" dirty="0" smtClean="0">
                <a:solidFill>
                  <a:prstClr val="black"/>
                </a:solidFill>
              </a:rPr>
              <a:t>فرض </a:t>
            </a:r>
            <a:r>
              <a:rPr lang="fa-IR" sz="1600" dirty="0">
                <a:solidFill>
                  <a:prstClr val="black"/>
                </a:solidFill>
              </a:rPr>
              <a:t>نمودن </a:t>
            </a:r>
            <a:r>
              <a:rPr lang="fa-IR" sz="1600" dirty="0" smtClean="0">
                <a:solidFill>
                  <a:prstClr val="black"/>
                </a:solidFill>
              </a:rPr>
              <a:t>تنظیم خانواده </a:t>
            </a:r>
            <a:r>
              <a:rPr lang="fa-IR" sz="1600" dirty="0">
                <a:solidFill>
                  <a:prstClr val="black"/>
                </a:solidFill>
              </a:rPr>
              <a:t>به </a:t>
            </a:r>
            <a:r>
              <a:rPr lang="fa-IR" sz="1600" dirty="0" smtClean="0">
                <a:solidFill>
                  <a:prstClr val="black"/>
                </a:solidFill>
              </a:rPr>
              <a:t>عنوان مصداق </a:t>
            </a:r>
            <a:r>
              <a:rPr lang="fa-IR" sz="1600" dirty="0">
                <a:solidFill>
                  <a:prstClr val="black"/>
                </a:solidFill>
              </a:rPr>
              <a:t>حقوق </a:t>
            </a:r>
            <a:r>
              <a:rPr lang="fa-IR" sz="1600" dirty="0" smtClean="0">
                <a:solidFill>
                  <a:prstClr val="black"/>
                </a:solidFill>
              </a:rPr>
              <a:t>اولیه بشر</a:t>
            </a:r>
            <a:endParaRPr lang="fa-IR" sz="1600" dirty="0">
              <a:solidFill>
                <a:prstClr val="black"/>
              </a:solidFill>
            </a:endParaRPr>
          </a:p>
        </p:txBody>
      </p:sp>
      <p:sp>
        <p:nvSpPr>
          <p:cNvPr id="20" name="TextBox 19"/>
          <p:cNvSpPr txBox="1"/>
          <p:nvPr/>
        </p:nvSpPr>
        <p:spPr>
          <a:xfrm flipH="1">
            <a:off x="755576" y="2132856"/>
            <a:ext cx="1613065" cy="200943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lIns="91440" rtlCol="0">
            <a:spAutoFit/>
          </a:bodyPr>
          <a:lstStyle/>
          <a:p>
            <a:pPr algn="justLow">
              <a:lnSpc>
                <a:spcPct val="120000"/>
              </a:lnSpc>
            </a:pPr>
            <a:r>
              <a:rPr lang="fa-IR" sz="1600" dirty="0" smtClean="0">
                <a:solidFill>
                  <a:prstClr val="black"/>
                </a:solidFill>
              </a:rPr>
              <a:t>قبل از 1330: نبود </a:t>
            </a:r>
            <a:r>
              <a:rPr lang="fa-IR" sz="1600" dirty="0">
                <a:solidFill>
                  <a:prstClr val="black"/>
                </a:solidFill>
              </a:rPr>
              <a:t>سیاست‌گذاری مشخص دولتی </a:t>
            </a:r>
            <a:endParaRPr lang="fa-IR" sz="1600" dirty="0" smtClean="0">
              <a:solidFill>
                <a:prstClr val="black"/>
              </a:solidFill>
            </a:endParaRPr>
          </a:p>
          <a:p>
            <a:pPr algn="justLow">
              <a:lnSpc>
                <a:spcPct val="120000"/>
              </a:lnSpc>
            </a:pPr>
            <a:endParaRPr lang="fa-IR" sz="1600" dirty="0">
              <a:solidFill>
                <a:prstClr val="black"/>
              </a:solidFill>
            </a:endParaRPr>
          </a:p>
          <a:p>
            <a:pPr algn="justLow">
              <a:lnSpc>
                <a:spcPct val="120000"/>
              </a:lnSpc>
            </a:pPr>
            <a:r>
              <a:rPr lang="fa-IR" sz="1600" dirty="0" smtClean="0">
                <a:solidFill>
                  <a:prstClr val="black"/>
                </a:solidFill>
              </a:rPr>
              <a:t>ارائه‌ی توصیه </a:t>
            </a:r>
            <a:r>
              <a:rPr lang="fa-IR" sz="1600" dirty="0">
                <a:solidFill>
                  <a:prstClr val="black"/>
                </a:solidFill>
              </a:rPr>
              <a:t>توسط انجمن‌های خیریه</a:t>
            </a:r>
            <a:endParaRPr lang="en-US" sz="1600" dirty="0">
              <a:solidFill>
                <a:prstClr val="black"/>
              </a:solidFill>
            </a:endParaRPr>
          </a:p>
        </p:txBody>
      </p:sp>
      <p:pic>
        <p:nvPicPr>
          <p:cNvPr id="22" name="Picture 21" descr="7.png"/>
          <p:cNvPicPr>
            <a:picLocks noChangeAspect="1"/>
          </p:cNvPicPr>
          <p:nvPr/>
        </p:nvPicPr>
        <p:blipFill>
          <a:blip r:embed="rId5" cstate="print"/>
          <a:stretch>
            <a:fillRect/>
          </a:stretch>
        </p:blipFill>
        <p:spPr>
          <a:xfrm>
            <a:off x="395536" y="1340768"/>
            <a:ext cx="8453234" cy="4702392"/>
          </a:xfrm>
          <a:prstGeom prst="rect">
            <a:avLst/>
          </a:prstGeom>
          <a:ln>
            <a:solidFill>
              <a:schemeClr val="bg2"/>
            </a:solidFill>
          </a:ln>
        </p:spPr>
      </p:pic>
      <p:sp>
        <p:nvSpPr>
          <p:cNvPr id="23" name="TextBox 22"/>
          <p:cNvSpPr txBox="1"/>
          <p:nvPr/>
        </p:nvSpPr>
        <p:spPr>
          <a:xfrm flipH="1">
            <a:off x="3851920" y="2132856"/>
            <a:ext cx="1613065" cy="3194328"/>
          </a:xfrm>
          <a:prstGeom prst="flowChartAlternateProcess">
            <a:avLst/>
          </a:prstGeom>
          <a:ln>
            <a:solidFill>
              <a:srgbClr val="FF0066"/>
            </a:solidFill>
          </a:ln>
        </p:spPr>
        <p:style>
          <a:lnRef idx="2">
            <a:schemeClr val="accent1"/>
          </a:lnRef>
          <a:fillRef idx="1">
            <a:schemeClr val="lt1"/>
          </a:fillRef>
          <a:effectRef idx="0">
            <a:schemeClr val="accent1"/>
          </a:effectRef>
          <a:fontRef idx="minor">
            <a:schemeClr val="dk1"/>
          </a:fontRef>
        </p:style>
        <p:txBody>
          <a:bodyPr wrap="square" lIns="91440" rtlCol="0">
            <a:spAutoFit/>
          </a:bodyPr>
          <a:lstStyle>
            <a:defPPr>
              <a:defRPr lang="en-US"/>
            </a:defPPr>
            <a:lvl1pPr marL="91440" indent="-91440">
              <a:buFont typeface="Arial" pitchFamily="34" charset="0"/>
              <a:buChar char="•"/>
              <a:defRPr sz="1200"/>
            </a:lvl1pPr>
          </a:lstStyle>
          <a:p>
            <a:pPr marL="0" indent="0" algn="justLow">
              <a:lnSpc>
                <a:spcPct val="120000"/>
              </a:lnSpc>
              <a:buFont typeface="Arial" pitchFamily="34" charset="0"/>
              <a:buNone/>
            </a:pPr>
            <a:r>
              <a:rPr lang="en-US" sz="1600" dirty="0">
                <a:solidFill>
                  <a:prstClr val="black"/>
                </a:solidFill>
              </a:rPr>
              <a:t> </a:t>
            </a:r>
            <a:r>
              <a:rPr lang="fa-IR" sz="1600" dirty="0" smtClean="0">
                <a:solidFill>
                  <a:prstClr val="black"/>
                </a:solidFill>
              </a:rPr>
              <a:t>1359:آغاز </a:t>
            </a:r>
            <a:r>
              <a:rPr lang="fa-IR" sz="1600" dirty="0">
                <a:solidFill>
                  <a:prstClr val="black"/>
                </a:solidFill>
              </a:rPr>
              <a:t>جنگ تحمیلی و </a:t>
            </a:r>
            <a:r>
              <a:rPr lang="fa-IR" sz="1600" dirty="0" smtClean="0">
                <a:solidFill>
                  <a:prstClr val="black"/>
                </a:solidFill>
              </a:rPr>
              <a:t>تعطیلی </a:t>
            </a:r>
            <a:r>
              <a:rPr lang="fa-IR" sz="1600" dirty="0">
                <a:solidFill>
                  <a:prstClr val="black"/>
                </a:solidFill>
              </a:rPr>
              <a:t>برنامه‌های </a:t>
            </a:r>
            <a:r>
              <a:rPr lang="fa-IR" sz="1600" dirty="0" smtClean="0">
                <a:solidFill>
                  <a:prstClr val="black"/>
                </a:solidFill>
              </a:rPr>
              <a:t>تنظیم خانواده</a:t>
            </a:r>
          </a:p>
          <a:p>
            <a:pPr marL="0" indent="0" algn="justLow">
              <a:lnSpc>
                <a:spcPct val="120000"/>
              </a:lnSpc>
              <a:buFont typeface="Arial" pitchFamily="34" charset="0"/>
              <a:buNone/>
            </a:pPr>
            <a:r>
              <a:rPr lang="fa-IR" sz="1600" dirty="0" smtClean="0">
                <a:solidFill>
                  <a:prstClr val="black"/>
                </a:solidFill>
              </a:rPr>
              <a:t>-کاهش </a:t>
            </a:r>
            <a:r>
              <a:rPr lang="fa-IR" sz="1600" dirty="0">
                <a:solidFill>
                  <a:prstClr val="black"/>
                </a:solidFill>
              </a:rPr>
              <a:t>مرگ </a:t>
            </a:r>
            <a:r>
              <a:rPr lang="fa-IR" sz="1600" dirty="0" smtClean="0">
                <a:solidFill>
                  <a:prstClr val="black"/>
                </a:solidFill>
              </a:rPr>
              <a:t>و میر </a:t>
            </a:r>
            <a:r>
              <a:rPr lang="fa-IR" sz="1600" dirty="0">
                <a:solidFill>
                  <a:prstClr val="black"/>
                </a:solidFill>
              </a:rPr>
              <a:t>به دلیل توسعه شبکه </a:t>
            </a:r>
            <a:r>
              <a:rPr lang="fa-IR" sz="1600" dirty="0" smtClean="0">
                <a:solidFill>
                  <a:prstClr val="black"/>
                </a:solidFill>
              </a:rPr>
              <a:t>خدمات بهداشتی</a:t>
            </a:r>
          </a:p>
          <a:p>
            <a:pPr marL="0" indent="0" algn="justLow">
              <a:lnSpc>
                <a:spcPct val="120000"/>
              </a:lnSpc>
              <a:buFont typeface="Arial" pitchFamily="34" charset="0"/>
              <a:buNone/>
            </a:pPr>
            <a:r>
              <a:rPr lang="fa-IR" sz="1600" dirty="0" smtClean="0">
                <a:solidFill>
                  <a:prstClr val="black"/>
                </a:solidFill>
              </a:rPr>
              <a:t>-مهاجرت اتباع </a:t>
            </a:r>
            <a:r>
              <a:rPr lang="fa-IR" sz="1600" dirty="0">
                <a:solidFill>
                  <a:prstClr val="black"/>
                </a:solidFill>
              </a:rPr>
              <a:t>همسایه به </a:t>
            </a:r>
            <a:r>
              <a:rPr lang="fa-IR" sz="1600" dirty="0" smtClean="0">
                <a:solidFill>
                  <a:prstClr val="black"/>
                </a:solidFill>
              </a:rPr>
              <a:t>ایران</a:t>
            </a:r>
            <a:endParaRPr lang="en-US" sz="1600" dirty="0">
              <a:solidFill>
                <a:prstClr val="black"/>
              </a:solidFill>
            </a:endParaRPr>
          </a:p>
        </p:txBody>
      </p:sp>
      <p:sp>
        <p:nvSpPr>
          <p:cNvPr id="13" name="Rectangle 12"/>
          <p:cNvSpPr/>
          <p:nvPr/>
        </p:nvSpPr>
        <p:spPr>
          <a:xfrm rot="16200000">
            <a:off x="-2568528" y="3504494"/>
            <a:ext cx="5436096" cy="388568"/>
          </a:xfrm>
          <a:prstGeom prst="rect">
            <a:avLst/>
          </a:prstGeom>
        </p:spPr>
        <p:txBody>
          <a:bodyPr wrap="square">
            <a:spAutoFit/>
          </a:bodyPr>
          <a:lstStyle/>
          <a:p>
            <a:pPr algn="ctr">
              <a:lnSpc>
                <a:spcPct val="150000"/>
              </a:lnSpc>
            </a:pPr>
            <a:r>
              <a:rPr lang="fa-IR" sz="1400" b="1" dirty="0" smtClean="0">
                <a:solidFill>
                  <a:prstClr val="black"/>
                </a:solidFill>
              </a:rPr>
              <a:t>نرخ باروری کل</a:t>
            </a:r>
            <a:r>
              <a:rPr lang="en-US" sz="1400" dirty="0" smtClean="0">
                <a:solidFill>
                  <a:prstClr val="black"/>
                </a:solidFill>
              </a:rPr>
              <a:t>:</a:t>
            </a:r>
            <a:r>
              <a:rPr lang="fa-IR" sz="1400" dirty="0" smtClean="0">
                <a:solidFill>
                  <a:prstClr val="black"/>
                </a:solidFill>
              </a:rPr>
              <a:t> متوسط فرزندان زنده متولد شده به</a:t>
            </a:r>
            <a:r>
              <a:rPr lang="en-US" sz="1400" dirty="0" smtClean="0">
                <a:solidFill>
                  <a:prstClr val="black"/>
                </a:solidFill>
              </a:rPr>
              <a:t> </a:t>
            </a:r>
            <a:r>
              <a:rPr lang="fa-IR" sz="1400" dirty="0" smtClean="0">
                <a:solidFill>
                  <a:prstClr val="black"/>
                </a:solidFill>
              </a:rPr>
              <a:t>ازای</a:t>
            </a:r>
            <a:r>
              <a:rPr lang="en-US" sz="1400" dirty="0" smtClean="0">
                <a:solidFill>
                  <a:prstClr val="black"/>
                </a:solidFill>
              </a:rPr>
              <a:t> </a:t>
            </a:r>
            <a:r>
              <a:rPr lang="fa-IR" sz="1400" dirty="0" smtClean="0">
                <a:solidFill>
                  <a:prstClr val="black"/>
                </a:solidFill>
              </a:rPr>
              <a:t>یک زن</a:t>
            </a:r>
            <a:endParaRPr lang="en-US" sz="1400" dirty="0" smtClean="0">
              <a:solidFill>
                <a:prstClr val="black"/>
              </a:solidFill>
            </a:endParaRPr>
          </a:p>
        </p:txBody>
      </p:sp>
    </p:spTree>
    <p:extLst>
      <p:ext uri="{BB962C8B-B14F-4D97-AF65-F5344CB8AC3E}">
        <p14:creationId xmlns:p14="http://schemas.microsoft.com/office/powerpoint/2010/main" val="107689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i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2000"/>
                                        <p:tgtEl>
                                          <p:spTgt spid="17"/>
                                        </p:tgtEl>
                                      </p:cBhvr>
                                    </p:animEffect>
                                    <p:set>
                                      <p:cBhvr>
                                        <p:cTn id="45" dur="1" fill="hold">
                                          <p:stCondLst>
                                            <p:cond delay="1999"/>
                                          </p:stCondLst>
                                        </p:cTn>
                                        <p:tgtEl>
                                          <p:spTgt spid="1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8"/>
                                        </p:tgtEl>
                                      </p:cBhvr>
                                    </p:animEffect>
                                    <p:set>
                                      <p:cBhvr>
                                        <p:cTn id="48" dur="1" fill="hold">
                                          <p:stCondLst>
                                            <p:cond delay="19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1"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ox(in)">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8" grpId="0" animBg="1"/>
      <p:bldP spid="18" grpId="1" animBg="1"/>
      <p:bldP spid="20" grpId="0" animBg="1"/>
      <p:bldP spid="20" grpId="1"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png"/>
          <p:cNvPicPr>
            <a:picLocks noChangeAspect="1"/>
          </p:cNvPicPr>
          <p:nvPr/>
        </p:nvPicPr>
        <p:blipFill>
          <a:blip r:embed="rId3" cstate="print"/>
          <a:stretch>
            <a:fillRect/>
          </a:stretch>
        </p:blipFill>
        <p:spPr>
          <a:xfrm>
            <a:off x="395536" y="1340768"/>
            <a:ext cx="8424936" cy="4680520"/>
          </a:xfrm>
          <a:prstGeom prst="rect">
            <a:avLst/>
          </a:prstGeom>
          <a:ln>
            <a:solidFill>
              <a:schemeClr val="bg2"/>
            </a:solidFill>
          </a:ln>
        </p:spPr>
      </p:pic>
      <p:sp>
        <p:nvSpPr>
          <p:cNvPr id="2" name="Slide Number Placeholder 1"/>
          <p:cNvSpPr>
            <a:spLocks noGrp="1"/>
          </p:cNvSpPr>
          <p:nvPr>
            <p:ph type="sldNum" sz="quarter" idx="12"/>
          </p:nvPr>
        </p:nvSpPr>
        <p:spPr/>
        <p:txBody>
          <a:bodyPr/>
          <a:lstStyle/>
          <a:p>
            <a:r>
              <a:rPr lang="fa-IR" dirty="0" smtClean="0">
                <a:solidFill>
                  <a:srgbClr val="04617B">
                    <a:shade val="90000"/>
                  </a:srgbClr>
                </a:solidFill>
              </a:rPr>
              <a:t>5</a:t>
            </a:r>
            <a:endParaRPr lang="en-US" dirty="0">
              <a:solidFill>
                <a:srgbClr val="04617B">
                  <a:shade val="90000"/>
                </a:srgbClr>
              </a:solidFill>
            </a:endParaRPr>
          </a:p>
        </p:txBody>
      </p:sp>
      <p:sp>
        <p:nvSpPr>
          <p:cNvPr id="28" name="Title 27"/>
          <p:cNvSpPr>
            <a:spLocks noGrp="1"/>
          </p:cNvSpPr>
          <p:nvPr>
            <p:ph type="title"/>
          </p:nvPr>
        </p:nvSpPr>
        <p:spPr/>
        <p:txBody>
          <a:bodyPr>
            <a:normAutofit/>
          </a:bodyPr>
          <a:lstStyle/>
          <a:p>
            <a:pPr algn="ctr"/>
            <a:r>
              <a:rPr lang="fa-IR" sz="4000" dirty="0" smtClean="0"/>
              <a:t>تاریخچه برنامه های جمعیتی در ایران</a:t>
            </a:r>
            <a:endParaRPr lang="fa-IR" sz="4000" dirty="0"/>
          </a:p>
        </p:txBody>
      </p:sp>
      <p:sp>
        <p:nvSpPr>
          <p:cNvPr id="16" name="Flowchart: Alternate Process 15"/>
          <p:cNvSpPr/>
          <p:nvPr/>
        </p:nvSpPr>
        <p:spPr>
          <a:xfrm flipH="1">
            <a:off x="827584" y="2492896"/>
            <a:ext cx="3744416" cy="3096344"/>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Low"/>
            <a:r>
              <a:rPr lang="fa-IR" dirty="0" smtClean="0">
                <a:solidFill>
                  <a:prstClr val="black"/>
                </a:solidFill>
              </a:rPr>
              <a:t>1368: مصوبه </a:t>
            </a:r>
            <a:r>
              <a:rPr lang="fa-IR" dirty="0">
                <a:solidFill>
                  <a:prstClr val="black"/>
                </a:solidFill>
              </a:rPr>
              <a:t>هيأت دولت مبني بر </a:t>
            </a:r>
            <a:r>
              <a:rPr lang="fa-IR" dirty="0" smtClean="0">
                <a:solidFill>
                  <a:prstClr val="black"/>
                </a:solidFill>
              </a:rPr>
              <a:t>کاهش مواليد </a:t>
            </a:r>
            <a:r>
              <a:rPr lang="fa-IR" dirty="0">
                <a:solidFill>
                  <a:prstClr val="black"/>
                </a:solidFill>
              </a:rPr>
              <a:t>تحت </a:t>
            </a:r>
            <a:r>
              <a:rPr lang="fa-IR" dirty="0" smtClean="0">
                <a:solidFill>
                  <a:prstClr val="black"/>
                </a:solidFill>
              </a:rPr>
              <a:t>عنوان «تنظيم </a:t>
            </a:r>
            <a:r>
              <a:rPr lang="fa-IR" dirty="0">
                <a:solidFill>
                  <a:prstClr val="black"/>
                </a:solidFill>
              </a:rPr>
              <a:t>خانواده» </a:t>
            </a:r>
            <a:endParaRPr lang="fa-IR" dirty="0" smtClean="0">
              <a:solidFill>
                <a:prstClr val="black"/>
              </a:solidFill>
            </a:endParaRPr>
          </a:p>
          <a:p>
            <a:pPr lvl="1" algn="justLow"/>
            <a:r>
              <a:rPr lang="fa-IR" dirty="0" smtClean="0">
                <a:solidFill>
                  <a:prstClr val="black"/>
                </a:solidFill>
              </a:rPr>
              <a:t>متولیان اجرای آن: وزارتخانه‌هاي بهداشت، آموزش عالي،</a:t>
            </a:r>
            <a:r>
              <a:rPr lang="en-US" dirty="0" smtClean="0">
                <a:solidFill>
                  <a:prstClr val="black"/>
                </a:solidFill>
              </a:rPr>
              <a:t> </a:t>
            </a:r>
            <a:r>
              <a:rPr lang="fa-IR" dirty="0" smtClean="0">
                <a:solidFill>
                  <a:prstClr val="black"/>
                </a:solidFill>
              </a:rPr>
              <a:t>آموزش و پرورش، فرهنگ و ارشاد اسلامي، مديريت و برنامه‌ريزي</a:t>
            </a:r>
            <a:r>
              <a:rPr lang="en-US" dirty="0" smtClean="0">
                <a:solidFill>
                  <a:prstClr val="black"/>
                </a:solidFill>
              </a:rPr>
              <a:t> </a:t>
            </a:r>
            <a:r>
              <a:rPr lang="fa-IR" dirty="0" smtClean="0">
                <a:solidFill>
                  <a:prstClr val="black"/>
                </a:solidFill>
              </a:rPr>
              <a:t> و مرکز ثبت احوال</a:t>
            </a:r>
          </a:p>
          <a:p>
            <a:pPr marL="285750" indent="-285750" algn="justLow"/>
            <a:r>
              <a:rPr lang="fa-IR" dirty="0" smtClean="0">
                <a:solidFill>
                  <a:prstClr val="black"/>
                </a:solidFill>
              </a:rPr>
              <a:t>- 150 ميليون دلار مساعدت </a:t>
            </a:r>
            <a:r>
              <a:rPr lang="fa-IR" b="1" dirty="0" smtClean="0">
                <a:solidFill>
                  <a:prstClr val="black"/>
                </a:solidFill>
              </a:rPr>
              <a:t>يونسکو و سازمان ملل</a:t>
            </a:r>
            <a:r>
              <a:rPr lang="en-US" dirty="0" smtClean="0">
                <a:solidFill>
                  <a:prstClr val="black"/>
                </a:solidFill>
              </a:rPr>
              <a:t> </a:t>
            </a:r>
            <a:r>
              <a:rPr lang="fa-IR" dirty="0" smtClean="0">
                <a:solidFill>
                  <a:prstClr val="black"/>
                </a:solidFill>
              </a:rPr>
              <a:t>در امر کنترل جمعيت در روستاهاي ايران</a:t>
            </a:r>
            <a:endParaRPr lang="fa-IR" dirty="0">
              <a:solidFill>
                <a:prstClr val="black"/>
              </a:solidFill>
            </a:endParaRPr>
          </a:p>
        </p:txBody>
      </p:sp>
      <p:sp>
        <p:nvSpPr>
          <p:cNvPr id="17" name="Flowchart: Alternate Process 16"/>
          <p:cNvSpPr/>
          <p:nvPr/>
        </p:nvSpPr>
        <p:spPr>
          <a:xfrm flipH="1">
            <a:off x="4644008" y="3212976"/>
            <a:ext cx="2691689" cy="2376264"/>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a:buFont typeface="Wingdings 2"/>
              <a:buNone/>
            </a:pPr>
            <a:r>
              <a:rPr lang="fa-IR" dirty="0" smtClean="0">
                <a:solidFill>
                  <a:prstClr val="black"/>
                </a:solidFill>
              </a:rPr>
              <a:t>1369: ايجاد </a:t>
            </a:r>
            <a:r>
              <a:rPr lang="fa-IR" dirty="0">
                <a:solidFill>
                  <a:prstClr val="black"/>
                </a:solidFill>
              </a:rPr>
              <a:t>شورايي </a:t>
            </a:r>
            <a:r>
              <a:rPr lang="fa-IR" dirty="0" smtClean="0">
                <a:solidFill>
                  <a:prstClr val="black"/>
                </a:solidFill>
              </a:rPr>
              <a:t>با تصویب دولت به نام شوراي </a:t>
            </a:r>
            <a:r>
              <a:rPr lang="fa-IR" dirty="0">
                <a:solidFill>
                  <a:prstClr val="black"/>
                </a:solidFill>
              </a:rPr>
              <a:t>«تحديد </a:t>
            </a:r>
            <a:r>
              <a:rPr lang="fa-IR" dirty="0" smtClean="0">
                <a:solidFill>
                  <a:prstClr val="black"/>
                </a:solidFill>
              </a:rPr>
              <a:t>مواليد» به </a:t>
            </a:r>
            <a:r>
              <a:rPr lang="fa-IR" dirty="0">
                <a:solidFill>
                  <a:prstClr val="black"/>
                </a:solidFill>
              </a:rPr>
              <a:t>رياست وزير بهداشت و کليه سازمان‌ها و ارگان‌هاي عضو با هدف فرهنگ‌سازي و ارتقاي آگاهي عمومي جامعه در زمينه مشکلات جمعيتي و راه‌هاي مقابله با </a:t>
            </a:r>
            <a:r>
              <a:rPr lang="fa-IR" dirty="0" smtClean="0">
                <a:solidFill>
                  <a:prstClr val="black"/>
                </a:solidFill>
              </a:rPr>
              <a:t>آن</a:t>
            </a:r>
            <a:endParaRPr lang="fa-IR" dirty="0">
              <a:solidFill>
                <a:prstClr val="black"/>
              </a:solidFill>
            </a:endParaRPr>
          </a:p>
        </p:txBody>
      </p:sp>
      <p:pic>
        <p:nvPicPr>
          <p:cNvPr id="18" name="Picture 17" descr="4.png"/>
          <p:cNvPicPr>
            <a:picLocks noChangeAspect="1"/>
          </p:cNvPicPr>
          <p:nvPr/>
        </p:nvPicPr>
        <p:blipFill>
          <a:blip r:embed="rId4" cstate="print"/>
          <a:stretch>
            <a:fillRect/>
          </a:stretch>
        </p:blipFill>
        <p:spPr>
          <a:xfrm>
            <a:off x="367238" y="1340768"/>
            <a:ext cx="8453234" cy="4680520"/>
          </a:xfrm>
          <a:prstGeom prst="rect">
            <a:avLst/>
          </a:prstGeom>
          <a:ln>
            <a:solidFill>
              <a:schemeClr val="bg2"/>
            </a:solidFill>
          </a:ln>
        </p:spPr>
      </p:pic>
      <p:sp>
        <p:nvSpPr>
          <p:cNvPr id="19" name="Flowchart: Alternate Process 18"/>
          <p:cNvSpPr/>
          <p:nvPr/>
        </p:nvSpPr>
        <p:spPr>
          <a:xfrm flipH="1">
            <a:off x="755576" y="2060848"/>
            <a:ext cx="1944216" cy="2736304"/>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a:buFont typeface="Wingdings 2"/>
              <a:buNone/>
            </a:pPr>
            <a:r>
              <a:rPr lang="fa-IR" dirty="0" smtClean="0">
                <a:solidFill>
                  <a:prstClr val="black"/>
                </a:solidFill>
              </a:rPr>
              <a:t>1370: مصوبه </a:t>
            </a:r>
            <a:r>
              <a:rPr lang="fa-IR" dirty="0">
                <a:solidFill>
                  <a:prstClr val="black"/>
                </a:solidFill>
              </a:rPr>
              <a:t>هيأت دولت مبنی بر ايجاد اداره‌اي به </a:t>
            </a:r>
            <a:r>
              <a:rPr lang="fa-IR" dirty="0" smtClean="0">
                <a:solidFill>
                  <a:prstClr val="black"/>
                </a:solidFill>
              </a:rPr>
              <a:t>نام «اداره </a:t>
            </a:r>
            <a:r>
              <a:rPr lang="fa-IR" dirty="0">
                <a:solidFill>
                  <a:prstClr val="black"/>
                </a:solidFill>
              </a:rPr>
              <a:t>کل جمعيت و تنظيم </a:t>
            </a:r>
            <a:r>
              <a:rPr lang="fa-IR" dirty="0" smtClean="0">
                <a:solidFill>
                  <a:prstClr val="black"/>
                </a:solidFill>
              </a:rPr>
              <a:t>خانواده» با </a:t>
            </a:r>
            <a:r>
              <a:rPr lang="fa-IR" dirty="0">
                <a:solidFill>
                  <a:prstClr val="black"/>
                </a:solidFill>
              </a:rPr>
              <a:t>هدف آموزش، تبليغات رسانه‌اي، ارائه خدمات رايگان و انجام پژوهش‌هاي لازم</a:t>
            </a:r>
          </a:p>
        </p:txBody>
      </p:sp>
      <p:sp>
        <p:nvSpPr>
          <p:cNvPr id="23" name="Flowchart: Alternate Process 22"/>
          <p:cNvSpPr/>
          <p:nvPr/>
        </p:nvSpPr>
        <p:spPr>
          <a:xfrm flipH="1">
            <a:off x="6012160" y="1556792"/>
            <a:ext cx="2916832" cy="252028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justLow">
              <a:spcBef>
                <a:spcPts val="480"/>
              </a:spcBef>
            </a:pPr>
            <a:r>
              <a:rPr lang="fa-IR" dirty="0" smtClean="0">
                <a:solidFill>
                  <a:prstClr val="black"/>
                </a:solidFill>
              </a:rPr>
              <a:t>1373: تصويب </a:t>
            </a:r>
            <a:r>
              <a:rPr lang="fa-IR" dirty="0">
                <a:solidFill>
                  <a:prstClr val="black"/>
                </a:solidFill>
              </a:rPr>
              <a:t>واحد </a:t>
            </a:r>
            <a:r>
              <a:rPr lang="fa-IR" dirty="0" smtClean="0">
                <a:solidFill>
                  <a:prstClr val="black"/>
                </a:solidFill>
              </a:rPr>
              <a:t>دانشگاهي </a:t>
            </a:r>
            <a:r>
              <a:rPr lang="fa-IR" dirty="0">
                <a:solidFill>
                  <a:prstClr val="black"/>
                </a:solidFill>
              </a:rPr>
              <a:t>«دانش خانواده» </a:t>
            </a:r>
            <a:r>
              <a:rPr lang="fa-IR" dirty="0" smtClean="0">
                <a:solidFill>
                  <a:prstClr val="black"/>
                </a:solidFill>
              </a:rPr>
              <a:t>در شوراي‌عالي انقلاب </a:t>
            </a:r>
            <a:r>
              <a:rPr lang="fa-IR" dirty="0">
                <a:solidFill>
                  <a:prstClr val="black"/>
                </a:solidFill>
              </a:rPr>
              <a:t>فرهنگي و ابلاغ آن به آموزش و پرورش و آموزش </a:t>
            </a:r>
            <a:r>
              <a:rPr lang="fa-IR" dirty="0" smtClean="0">
                <a:solidFill>
                  <a:prstClr val="black"/>
                </a:solidFill>
              </a:rPr>
              <a:t>عالي</a:t>
            </a:r>
            <a:endParaRPr lang="fa-IR" dirty="0">
              <a:solidFill>
                <a:prstClr val="black"/>
              </a:solidFill>
            </a:endParaRPr>
          </a:p>
          <a:p>
            <a:pPr algn="justLow">
              <a:spcBef>
                <a:spcPts val="480"/>
              </a:spcBef>
            </a:pPr>
            <a:r>
              <a:rPr lang="fa-IR" dirty="0">
                <a:solidFill>
                  <a:prstClr val="black"/>
                </a:solidFill>
              </a:rPr>
              <a:t>تهيه منابع آموزش غيررسمي کنترل باروری با کمک </a:t>
            </a:r>
            <a:r>
              <a:rPr lang="fa-IR" b="1" dirty="0">
                <a:solidFill>
                  <a:prstClr val="black"/>
                </a:solidFill>
              </a:rPr>
              <a:t>سازمان ملل </a:t>
            </a:r>
            <a:r>
              <a:rPr lang="fa-IR" dirty="0" smtClean="0">
                <a:solidFill>
                  <a:prstClr val="black"/>
                </a:solidFill>
              </a:rPr>
              <a:t>توسط آموزش </a:t>
            </a:r>
            <a:r>
              <a:rPr lang="fa-IR" dirty="0">
                <a:solidFill>
                  <a:prstClr val="black"/>
                </a:solidFill>
              </a:rPr>
              <a:t>و پرورش</a:t>
            </a:r>
          </a:p>
        </p:txBody>
      </p:sp>
      <p:sp>
        <p:nvSpPr>
          <p:cNvPr id="24" name="Flowchart: Alternate Process 23"/>
          <p:cNvSpPr/>
          <p:nvPr/>
        </p:nvSpPr>
        <p:spPr>
          <a:xfrm flipH="1">
            <a:off x="827584" y="2420888"/>
            <a:ext cx="2881336" cy="165618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
              <a:spcBef>
                <a:spcPts val="480"/>
              </a:spcBef>
              <a:buSzPct val="130000"/>
            </a:pPr>
            <a:r>
              <a:rPr lang="fa-IR" sz="1600" dirty="0" smtClean="0">
                <a:solidFill>
                  <a:prstClr val="black"/>
                </a:solidFill>
              </a:rPr>
              <a:t>1374: تشکیل انجمن «تنظیم خانواده» توسط وزارت </a:t>
            </a:r>
            <a:r>
              <a:rPr lang="fa-IR" sz="1600" dirty="0">
                <a:solidFill>
                  <a:prstClr val="black"/>
                </a:solidFill>
              </a:rPr>
              <a:t>بهداشت و با همکاري </a:t>
            </a:r>
            <a:r>
              <a:rPr lang="fa-IR" sz="1600" b="1" dirty="0">
                <a:solidFill>
                  <a:prstClr val="black"/>
                </a:solidFill>
              </a:rPr>
              <a:t>صندوق جمعيت سازمان ملل و نيز فدراسيون بين‌المللي تنظيم </a:t>
            </a:r>
            <a:r>
              <a:rPr lang="fa-IR" sz="1600" b="1" dirty="0" smtClean="0">
                <a:solidFill>
                  <a:prstClr val="black"/>
                </a:solidFill>
              </a:rPr>
              <a:t>خانواده</a:t>
            </a:r>
            <a:r>
              <a:rPr lang="fa-IR" sz="1600" dirty="0" smtClean="0">
                <a:solidFill>
                  <a:prstClr val="black"/>
                </a:solidFill>
              </a:rPr>
              <a:t>، </a:t>
            </a:r>
            <a:r>
              <a:rPr lang="fa-IR" sz="1600" b="1" dirty="0" smtClean="0">
                <a:solidFill>
                  <a:prstClr val="black"/>
                </a:solidFill>
              </a:rPr>
              <a:t>یونیسف </a:t>
            </a:r>
            <a:r>
              <a:rPr lang="fa-IR" sz="1600" b="1" dirty="0">
                <a:solidFill>
                  <a:prstClr val="black"/>
                </a:solidFill>
              </a:rPr>
              <a:t>و </a:t>
            </a:r>
            <a:r>
              <a:rPr lang="en-US" sz="1600" b="1" dirty="0">
                <a:solidFill>
                  <a:prstClr val="black"/>
                </a:solidFill>
              </a:rPr>
              <a:t> </a:t>
            </a:r>
            <a:r>
              <a:rPr lang="fa-IR" sz="1600" b="1" dirty="0">
                <a:solidFill>
                  <a:prstClr val="black"/>
                </a:solidFill>
              </a:rPr>
              <a:t>فدراسیون بین المللی سازمان تنظیم خانواده</a:t>
            </a:r>
          </a:p>
        </p:txBody>
      </p:sp>
      <p:sp>
        <p:nvSpPr>
          <p:cNvPr id="20" name="Flowchart: Alternate Process 19"/>
          <p:cNvSpPr/>
          <p:nvPr/>
        </p:nvSpPr>
        <p:spPr>
          <a:xfrm flipH="1">
            <a:off x="2699792" y="2780928"/>
            <a:ext cx="2088232" cy="2232248"/>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Low"/>
            <a:r>
              <a:rPr lang="fa-IR" dirty="0" smtClean="0">
                <a:solidFill>
                  <a:prstClr val="black"/>
                </a:solidFill>
              </a:rPr>
              <a:t>1371:تشویق </a:t>
            </a:r>
            <a:r>
              <a:rPr lang="fa-IR" dirty="0">
                <a:solidFill>
                  <a:prstClr val="black"/>
                </a:solidFill>
              </a:rPr>
              <a:t>ایران به دلیل ايجاد امکان دسترسي بيشتر به</a:t>
            </a:r>
            <a:r>
              <a:rPr lang="en-US" dirty="0">
                <a:solidFill>
                  <a:prstClr val="black"/>
                </a:solidFill>
              </a:rPr>
              <a:t> </a:t>
            </a:r>
            <a:r>
              <a:rPr lang="fa-IR" dirty="0" smtClean="0">
                <a:solidFill>
                  <a:prstClr val="black"/>
                </a:solidFill>
              </a:rPr>
              <a:t>خدمات</a:t>
            </a:r>
            <a:r>
              <a:rPr lang="en-US" dirty="0" smtClean="0">
                <a:solidFill>
                  <a:prstClr val="black"/>
                </a:solidFill>
              </a:rPr>
              <a:t> </a:t>
            </a:r>
            <a:r>
              <a:rPr lang="fa-IR" dirty="0">
                <a:solidFill>
                  <a:prstClr val="black"/>
                </a:solidFill>
              </a:rPr>
              <a:t>تنظيم خانواده توسط گروه بین المللی اقدام در</a:t>
            </a:r>
            <a:r>
              <a:rPr lang="en-US" dirty="0">
                <a:solidFill>
                  <a:prstClr val="black"/>
                </a:solidFill>
              </a:rPr>
              <a:t> </a:t>
            </a:r>
            <a:r>
              <a:rPr lang="fa-IR" dirty="0">
                <a:solidFill>
                  <a:prstClr val="black"/>
                </a:solidFill>
              </a:rPr>
              <a:t>مورد جمعیت</a:t>
            </a:r>
          </a:p>
        </p:txBody>
      </p:sp>
      <p:sp>
        <p:nvSpPr>
          <p:cNvPr id="22" name="Flowchart: Alternate Process 21"/>
          <p:cNvSpPr/>
          <p:nvPr/>
        </p:nvSpPr>
        <p:spPr>
          <a:xfrm flipH="1">
            <a:off x="755576" y="4149080"/>
            <a:ext cx="6576578" cy="155679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r>
              <a:rPr lang="fa-IR" dirty="0" smtClean="0">
                <a:solidFill>
                  <a:prstClr val="black"/>
                </a:solidFill>
              </a:rPr>
              <a:t>1372: تصويب </a:t>
            </a:r>
            <a:r>
              <a:rPr lang="fa-IR" dirty="0">
                <a:solidFill>
                  <a:prstClr val="black"/>
                </a:solidFill>
              </a:rPr>
              <a:t>قانون تنظيم خانواده در مجلس مبنی بر </a:t>
            </a:r>
            <a:r>
              <a:rPr lang="fa-IR" dirty="0" smtClean="0">
                <a:solidFill>
                  <a:prstClr val="black"/>
                </a:solidFill>
              </a:rPr>
              <a:t>ایجاد </a:t>
            </a:r>
            <a:r>
              <a:rPr lang="fa-IR" dirty="0">
                <a:solidFill>
                  <a:prstClr val="black"/>
                </a:solidFill>
              </a:rPr>
              <a:t>محدوديت‌ براي کثرت اولاد</a:t>
            </a:r>
          </a:p>
          <a:p>
            <a:pPr marL="285750" indent="-285750" algn="just"/>
            <a:r>
              <a:rPr lang="fa-IR" dirty="0" smtClean="0">
                <a:solidFill>
                  <a:prstClr val="black"/>
                </a:solidFill>
              </a:rPr>
              <a:t>-بسیج </a:t>
            </a:r>
            <a:r>
              <a:rPr lang="fa-IR" dirty="0">
                <a:solidFill>
                  <a:prstClr val="black"/>
                </a:solidFill>
              </a:rPr>
              <a:t>شدن بودجه و امکانات دستگاه‌ها و مراکز درماني، جهت سرويس‌دهي رايگان به مردم براي کنترل جمعيت توسط وزارت بهداشت</a:t>
            </a:r>
          </a:p>
          <a:p>
            <a:pPr marL="285750" indent="-285750" algn="just"/>
            <a:r>
              <a:rPr lang="fa-IR" dirty="0" smtClean="0">
                <a:solidFill>
                  <a:prstClr val="black"/>
                </a:solidFill>
              </a:rPr>
              <a:t>-انتخاب </a:t>
            </a:r>
            <a:r>
              <a:rPr lang="fa-IR" dirty="0">
                <a:solidFill>
                  <a:prstClr val="black"/>
                </a:solidFill>
              </a:rPr>
              <a:t>ايران به عنوان مرکزي براي آموزش کنترل جمعيت کشورهاي آسياي ميانه</a:t>
            </a:r>
          </a:p>
          <a:p>
            <a:pPr marL="285750" indent="-285750" algn="just"/>
            <a:r>
              <a:rPr lang="fa-IR" dirty="0">
                <a:solidFill>
                  <a:prstClr val="black"/>
                </a:solidFill>
              </a:rPr>
              <a:t>قرار گرفتن کمک 1.8 ميليون دلاري به ايران در محورهاي برنامه پنج ساله </a:t>
            </a:r>
            <a:r>
              <a:rPr lang="fa-IR" b="1" dirty="0">
                <a:solidFill>
                  <a:prstClr val="black"/>
                </a:solidFill>
              </a:rPr>
              <a:t>يونيسف</a:t>
            </a:r>
            <a:endParaRPr lang="en-US" b="1" dirty="0">
              <a:solidFill>
                <a:prstClr val="black"/>
              </a:solidFill>
            </a:endParaRPr>
          </a:p>
        </p:txBody>
      </p:sp>
      <p:pic>
        <p:nvPicPr>
          <p:cNvPr id="30" name="Content Placeholder 29" descr="3.png"/>
          <p:cNvPicPr>
            <a:picLocks noGrp="1" noChangeAspect="1"/>
          </p:cNvPicPr>
          <p:nvPr>
            <p:ph sz="quarter" idx="2"/>
          </p:nvPr>
        </p:nvPicPr>
        <p:blipFill>
          <a:blip r:embed="rId5" cstate="print"/>
          <a:stretch>
            <a:fillRect/>
          </a:stretch>
        </p:blipFill>
        <p:spPr>
          <a:xfrm>
            <a:off x="395536" y="1340768"/>
            <a:ext cx="8424936" cy="4680520"/>
          </a:xfrm>
          <a:ln>
            <a:solidFill>
              <a:schemeClr val="bg2"/>
            </a:solidFill>
          </a:ln>
        </p:spPr>
      </p:pic>
      <p:sp>
        <p:nvSpPr>
          <p:cNvPr id="32" name="Flowchart: Alternate Process 31"/>
          <p:cNvSpPr/>
          <p:nvPr/>
        </p:nvSpPr>
        <p:spPr>
          <a:xfrm flipH="1">
            <a:off x="6450350" y="1268760"/>
            <a:ext cx="2693650" cy="212064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spcBef>
                <a:spcPts val="480"/>
              </a:spcBef>
            </a:pPr>
            <a:r>
              <a:rPr lang="fa-IR" sz="1600" dirty="0" smtClean="0">
                <a:solidFill>
                  <a:prstClr val="black"/>
                </a:solidFill>
              </a:rPr>
              <a:t>1375: برگزاري </a:t>
            </a:r>
            <a:r>
              <a:rPr lang="fa-IR" sz="1600" dirty="0">
                <a:solidFill>
                  <a:prstClr val="black"/>
                </a:solidFill>
              </a:rPr>
              <a:t>کارگاه آموزشي </a:t>
            </a:r>
            <a:r>
              <a:rPr lang="fa-IR" sz="1600" dirty="0" smtClean="0">
                <a:solidFill>
                  <a:prstClr val="black"/>
                </a:solidFill>
              </a:rPr>
              <a:t>بهداشت باروري </a:t>
            </a:r>
            <a:r>
              <a:rPr lang="fa-IR" sz="1600" dirty="0">
                <a:solidFill>
                  <a:prstClr val="black"/>
                </a:solidFill>
              </a:rPr>
              <a:t>و بلوغ دختران </a:t>
            </a:r>
            <a:r>
              <a:rPr lang="fa-IR" sz="1600" dirty="0" smtClean="0">
                <a:solidFill>
                  <a:prstClr val="black"/>
                </a:solidFill>
              </a:rPr>
              <a:t>توسط شبکه </a:t>
            </a:r>
            <a:r>
              <a:rPr lang="fa-IR" sz="1600" dirty="0">
                <a:solidFill>
                  <a:prstClr val="black"/>
                </a:solidFill>
              </a:rPr>
              <a:t>ارتباطي بين </a:t>
            </a:r>
            <a:r>
              <a:rPr lang="fa-IR" sz="1600" dirty="0" smtClean="0">
                <a:solidFill>
                  <a:prstClr val="black"/>
                </a:solidFill>
              </a:rPr>
              <a:t>سازمان‌هاي دولتي و غيردولتي</a:t>
            </a:r>
            <a:endParaRPr lang="fa-IR" sz="1600" dirty="0">
              <a:solidFill>
                <a:prstClr val="black"/>
              </a:solidFill>
            </a:endParaRPr>
          </a:p>
          <a:p>
            <a:pPr>
              <a:spcBef>
                <a:spcPts val="480"/>
              </a:spcBef>
            </a:pPr>
            <a:r>
              <a:rPr lang="en-US" sz="1600" dirty="0" smtClean="0">
                <a:solidFill>
                  <a:prstClr val="black"/>
                </a:solidFill>
              </a:rPr>
              <a:t>)</a:t>
            </a:r>
            <a:r>
              <a:rPr lang="fa-IR" sz="1600" dirty="0">
                <a:solidFill>
                  <a:prstClr val="black"/>
                </a:solidFill>
              </a:rPr>
              <a:t>کلمه بهداشت باروري معادل آموزش جنسي و ارائه </a:t>
            </a:r>
            <a:r>
              <a:rPr lang="fa-IR" sz="1600" dirty="0" smtClean="0">
                <a:solidFill>
                  <a:prstClr val="black"/>
                </a:solidFill>
              </a:rPr>
              <a:t>خدمات براي </a:t>
            </a:r>
            <a:r>
              <a:rPr lang="fa-IR" sz="1600" dirty="0">
                <a:solidFill>
                  <a:prstClr val="black"/>
                </a:solidFill>
              </a:rPr>
              <a:t>داشتن ارتباط، ضمن کنترل باروري است.</a:t>
            </a:r>
            <a:r>
              <a:rPr lang="en-US" sz="1600" dirty="0">
                <a:solidFill>
                  <a:prstClr val="black"/>
                </a:solidFill>
              </a:rPr>
              <a:t>(</a:t>
            </a:r>
            <a:endParaRPr lang="fa-IR" sz="1600" dirty="0">
              <a:solidFill>
                <a:prstClr val="black"/>
              </a:solidFill>
            </a:endParaRPr>
          </a:p>
        </p:txBody>
      </p:sp>
      <p:grpSp>
        <p:nvGrpSpPr>
          <p:cNvPr id="3" name="Group 35"/>
          <p:cNvGrpSpPr/>
          <p:nvPr/>
        </p:nvGrpSpPr>
        <p:grpSpPr>
          <a:xfrm>
            <a:off x="6948264" y="3501008"/>
            <a:ext cx="2195736" cy="2120646"/>
            <a:chOff x="2411760" y="2708920"/>
            <a:chExt cx="2448773" cy="2120646"/>
          </a:xfrm>
        </p:grpSpPr>
        <p:sp>
          <p:nvSpPr>
            <p:cNvPr id="34" name="Flowchart: Alternate Process 33"/>
            <p:cNvSpPr/>
            <p:nvPr/>
          </p:nvSpPr>
          <p:spPr>
            <a:xfrm flipH="1">
              <a:off x="2411760" y="2708920"/>
              <a:ext cx="2448773" cy="212064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
                <a:lnSpc>
                  <a:spcPct val="90000"/>
                </a:lnSpc>
              </a:pPr>
              <a:r>
                <a:rPr lang="fa-IR" sz="1600" dirty="0" smtClean="0">
                  <a:solidFill>
                    <a:prstClr val="black"/>
                  </a:solidFill>
                </a:rPr>
                <a:t>1378: اجراي </a:t>
              </a:r>
              <a:r>
                <a:rPr lang="fa-IR" sz="1600" dirty="0">
                  <a:solidFill>
                    <a:prstClr val="black"/>
                  </a:solidFill>
                </a:rPr>
                <a:t>طرح آموزش «ايدز» در مقطع دبیرستان </a:t>
              </a:r>
              <a:endParaRPr lang="en-US" sz="1600" dirty="0">
                <a:solidFill>
                  <a:prstClr val="black"/>
                </a:solidFill>
              </a:endParaRPr>
            </a:p>
          </p:txBody>
        </p:sp>
        <p:pic>
          <p:nvPicPr>
            <p:cNvPr id="35" name="Picture 2" descr="C:\Users\Dell\Desktop\Jamiat\p-m-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699792" y="3356992"/>
              <a:ext cx="1613114" cy="1341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7" name="Flowchart: Alternate Process 36"/>
          <p:cNvSpPr/>
          <p:nvPr/>
        </p:nvSpPr>
        <p:spPr>
          <a:xfrm flipH="1">
            <a:off x="755576" y="3212976"/>
            <a:ext cx="4771966" cy="2332711"/>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fa-IR" sz="1600" dirty="0" smtClean="0">
                <a:solidFill>
                  <a:prstClr val="black"/>
                </a:solidFill>
              </a:rPr>
              <a:t>1379:اجراي پروژه حمايت از حق بهداشت باروري و</a:t>
            </a:r>
            <a:r>
              <a:rPr lang="en-US" sz="1600" dirty="0" smtClean="0">
                <a:solidFill>
                  <a:prstClr val="black"/>
                </a:solidFill>
              </a:rPr>
              <a:t> </a:t>
            </a:r>
            <a:r>
              <a:rPr lang="fa-IR" sz="1600" dirty="0" smtClean="0">
                <a:solidFill>
                  <a:prstClr val="black"/>
                </a:solidFill>
              </a:rPr>
              <a:t>توانمندسازي زنان</a:t>
            </a:r>
            <a:r>
              <a:rPr lang="en-US" sz="1600" dirty="0" smtClean="0">
                <a:solidFill>
                  <a:prstClr val="black"/>
                </a:solidFill>
              </a:rPr>
              <a:t> </a:t>
            </a:r>
            <a:r>
              <a:rPr lang="fa-IR" sz="1600" dirty="0" smtClean="0">
                <a:solidFill>
                  <a:prstClr val="black"/>
                </a:solidFill>
              </a:rPr>
              <a:t>با هدف توانمندسازي 100 زن در موضوعات جنسيت،‌ بهداشت باروري و مسائل حقوقي</a:t>
            </a:r>
          </a:p>
          <a:p>
            <a:pPr algn="just"/>
            <a:r>
              <a:rPr lang="fa-IR" sz="1600" dirty="0" smtClean="0">
                <a:solidFill>
                  <a:prstClr val="black"/>
                </a:solidFill>
              </a:rPr>
              <a:t>- همکاري 45 هزار زن داوطلب با عنوان رابطين بهداشت، با هدف توانمندسازي</a:t>
            </a:r>
            <a:r>
              <a:rPr lang="en-US" sz="1600" dirty="0" smtClean="0">
                <a:solidFill>
                  <a:prstClr val="black"/>
                </a:solidFill>
              </a:rPr>
              <a:t> </a:t>
            </a:r>
            <a:r>
              <a:rPr lang="fa-IR" sz="1600" dirty="0" smtClean="0">
                <a:solidFill>
                  <a:prstClr val="black"/>
                </a:solidFill>
              </a:rPr>
              <a:t>زنان در زمينه بهداشتي و اجراي برنامه «بهداشت بلوغ دختران»</a:t>
            </a:r>
          </a:p>
          <a:p>
            <a:pPr algn="just"/>
            <a:r>
              <a:rPr lang="fa-IR" sz="1600" dirty="0" smtClean="0">
                <a:solidFill>
                  <a:prstClr val="black"/>
                </a:solidFill>
              </a:rPr>
              <a:t>- اختصاص مبلغ 86 ميليون دلار</a:t>
            </a:r>
            <a:r>
              <a:rPr lang="fa-IR" sz="1600" u="sng" dirty="0" smtClean="0">
                <a:solidFill>
                  <a:prstClr val="black"/>
                </a:solidFill>
              </a:rPr>
              <a:t> </a:t>
            </a:r>
            <a:r>
              <a:rPr lang="fa-IR" sz="1600" dirty="0" smtClean="0">
                <a:solidFill>
                  <a:prstClr val="black"/>
                </a:solidFill>
              </a:rPr>
              <a:t>براي بهبود کيفيت مراقبت‌هاي اوليه</a:t>
            </a:r>
            <a:r>
              <a:rPr lang="en-US" sz="1600" dirty="0" smtClean="0">
                <a:solidFill>
                  <a:prstClr val="black"/>
                </a:solidFill>
              </a:rPr>
              <a:t> </a:t>
            </a:r>
            <a:r>
              <a:rPr lang="fa-IR" sz="1600" dirty="0" smtClean="0">
                <a:solidFill>
                  <a:prstClr val="black"/>
                </a:solidFill>
              </a:rPr>
              <a:t>بهداشت و خدمات تنظيم خانواده، به ايران</a:t>
            </a:r>
            <a:r>
              <a:rPr lang="en-US" sz="1600" dirty="0" smtClean="0">
                <a:solidFill>
                  <a:prstClr val="black"/>
                </a:solidFill>
              </a:rPr>
              <a:t> </a:t>
            </a:r>
            <a:r>
              <a:rPr lang="fa-IR" sz="1600" dirty="0" smtClean="0">
                <a:solidFill>
                  <a:prstClr val="black"/>
                </a:solidFill>
              </a:rPr>
              <a:t> توسط </a:t>
            </a:r>
            <a:r>
              <a:rPr lang="fa-IR" sz="1600" b="1" dirty="0" smtClean="0">
                <a:solidFill>
                  <a:prstClr val="black"/>
                </a:solidFill>
              </a:rPr>
              <a:t>بانک جهانی </a:t>
            </a:r>
            <a:r>
              <a:rPr lang="fa-IR" sz="1600" dirty="0" smtClean="0">
                <a:solidFill>
                  <a:prstClr val="black"/>
                </a:solidFill>
              </a:rPr>
              <a:t>پس</a:t>
            </a:r>
            <a:r>
              <a:rPr lang="en-US" sz="1600" dirty="0" smtClean="0">
                <a:solidFill>
                  <a:prstClr val="black"/>
                </a:solidFill>
              </a:rPr>
              <a:t> </a:t>
            </a:r>
            <a:r>
              <a:rPr lang="fa-IR" sz="1600" dirty="0" smtClean="0">
                <a:solidFill>
                  <a:prstClr val="black"/>
                </a:solidFill>
              </a:rPr>
              <a:t>از 7 سال تحریم</a:t>
            </a:r>
            <a:endParaRPr lang="fa-IR" sz="1600" dirty="0">
              <a:solidFill>
                <a:prstClr val="black"/>
              </a:solidFill>
            </a:endParaRPr>
          </a:p>
        </p:txBody>
      </p:sp>
      <p:sp>
        <p:nvSpPr>
          <p:cNvPr id="21" name="Rectangle 20"/>
          <p:cNvSpPr/>
          <p:nvPr/>
        </p:nvSpPr>
        <p:spPr>
          <a:xfrm rot="16200000">
            <a:off x="-2568528" y="3504494"/>
            <a:ext cx="5436096" cy="388568"/>
          </a:xfrm>
          <a:prstGeom prst="rect">
            <a:avLst/>
          </a:prstGeom>
        </p:spPr>
        <p:txBody>
          <a:bodyPr wrap="square">
            <a:spAutoFit/>
          </a:bodyPr>
          <a:lstStyle/>
          <a:p>
            <a:pPr algn="ctr">
              <a:lnSpc>
                <a:spcPct val="150000"/>
              </a:lnSpc>
            </a:pPr>
            <a:r>
              <a:rPr lang="fa-IR" sz="1400" b="1" dirty="0" smtClean="0">
                <a:solidFill>
                  <a:prstClr val="black"/>
                </a:solidFill>
              </a:rPr>
              <a:t>نرخ باروری کل</a:t>
            </a:r>
            <a:r>
              <a:rPr lang="en-US" sz="1400" dirty="0" smtClean="0">
                <a:solidFill>
                  <a:prstClr val="black"/>
                </a:solidFill>
              </a:rPr>
              <a:t>:</a:t>
            </a:r>
            <a:r>
              <a:rPr lang="fa-IR" sz="1400" dirty="0" smtClean="0">
                <a:solidFill>
                  <a:prstClr val="black"/>
                </a:solidFill>
              </a:rPr>
              <a:t> متوسط فرزندان زنده متولد شده به</a:t>
            </a:r>
            <a:r>
              <a:rPr lang="en-US" sz="1400" dirty="0" smtClean="0">
                <a:solidFill>
                  <a:prstClr val="black"/>
                </a:solidFill>
              </a:rPr>
              <a:t> </a:t>
            </a:r>
            <a:r>
              <a:rPr lang="fa-IR" sz="1400" dirty="0" smtClean="0">
                <a:solidFill>
                  <a:prstClr val="black"/>
                </a:solidFill>
              </a:rPr>
              <a:t>ازای</a:t>
            </a:r>
            <a:r>
              <a:rPr lang="en-US" sz="1400" dirty="0" smtClean="0">
                <a:solidFill>
                  <a:prstClr val="black"/>
                </a:solidFill>
              </a:rPr>
              <a:t> </a:t>
            </a:r>
            <a:r>
              <a:rPr lang="fa-IR" sz="1400" dirty="0" smtClean="0">
                <a:solidFill>
                  <a:prstClr val="black"/>
                </a:solidFill>
              </a:rPr>
              <a:t>یک زن</a:t>
            </a:r>
            <a:endParaRPr lang="en-US" sz="1400" dirty="0" smtClean="0">
              <a:solidFill>
                <a:prstClr val="black"/>
              </a:solidFill>
            </a:endParaRPr>
          </a:p>
        </p:txBody>
      </p:sp>
    </p:spTree>
    <p:extLst>
      <p:ext uri="{BB962C8B-B14F-4D97-AF65-F5344CB8AC3E}">
        <p14:creationId xmlns:p14="http://schemas.microsoft.com/office/powerpoint/2010/main" val="318785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9"/>
                                        </p:tgtEl>
                                      </p:cBhvr>
                                    </p:animEffect>
                                    <p:set>
                                      <p:cBhvr>
                                        <p:cTn id="40" dur="1" fill="hold">
                                          <p:stCondLst>
                                            <p:cond delay="1999"/>
                                          </p:stCondLst>
                                        </p:cTn>
                                        <p:tgtEl>
                                          <p:spTgt spid="1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ox(i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ox(i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2000"/>
                                        <p:tgtEl>
                                          <p:spTgt spid="23"/>
                                        </p:tgtEl>
                                      </p:cBhvr>
                                    </p:animEffect>
                                    <p:set>
                                      <p:cBhvr>
                                        <p:cTn id="63" dur="1" fill="hold">
                                          <p:stCondLst>
                                            <p:cond delay="1999"/>
                                          </p:stCondLst>
                                        </p:cTn>
                                        <p:tgtEl>
                                          <p:spTgt spid="2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22"/>
                                        </p:tgtEl>
                                      </p:cBhvr>
                                    </p:animEffect>
                                    <p:set>
                                      <p:cBhvr>
                                        <p:cTn id="66" dur="1" fill="hold">
                                          <p:stCondLst>
                                            <p:cond delay="1999"/>
                                          </p:stCondLst>
                                        </p:cTn>
                                        <p:tgtEl>
                                          <p:spTgt spid="2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24"/>
                                        </p:tgtEl>
                                      </p:cBhvr>
                                    </p:animEffect>
                                    <p:set>
                                      <p:cBhvr>
                                        <p:cTn id="69" dur="1" fill="hold">
                                          <p:stCondLst>
                                            <p:cond delay="1999"/>
                                          </p:stCondLst>
                                        </p:cTn>
                                        <p:tgtEl>
                                          <p:spTgt spid="2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ox(in)">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ox(in)">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ox(in)">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2000"/>
                                        <p:tgtEl>
                                          <p:spTgt spid="32"/>
                                        </p:tgtEl>
                                      </p:cBhvr>
                                    </p:animEffect>
                                    <p:set>
                                      <p:cBhvr>
                                        <p:cTn id="94" dur="1" fill="hold">
                                          <p:stCondLst>
                                            <p:cond delay="19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3"/>
                                        </p:tgtEl>
                                      </p:cBhvr>
                                    </p:animEffect>
                                    <p:set>
                                      <p:cBhvr>
                                        <p:cTn id="97" dur="1" fill="hold">
                                          <p:stCondLst>
                                            <p:cond delay="1999"/>
                                          </p:stCondLst>
                                        </p:cTn>
                                        <p:tgtEl>
                                          <p:spTgt spid="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37"/>
                                        </p:tgtEl>
                                      </p:cBhvr>
                                    </p:animEffect>
                                    <p:set>
                                      <p:cBhvr>
                                        <p:cTn id="100"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P spid="19" grpId="1" animBg="1"/>
      <p:bldP spid="23" grpId="0" animBg="1"/>
      <p:bldP spid="23" grpId="1" animBg="1"/>
      <p:bldP spid="24" grpId="0" animBg="1"/>
      <p:bldP spid="24" grpId="1" animBg="1"/>
      <p:bldP spid="20" grpId="0" animBg="1"/>
      <p:bldP spid="20" grpId="1" animBg="1"/>
      <p:bldP spid="22" grpId="0" animBg="1"/>
      <p:bldP spid="22" grpId="1" animBg="1"/>
      <p:bldP spid="32" grpId="0" animBg="1"/>
      <p:bldP spid="32" grpId="1" animBg="1"/>
      <p:bldP spid="37" grpId="0" animBg="1"/>
      <p:bldP spid="3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2.png"/>
          <p:cNvPicPr>
            <a:picLocks noChangeAspect="1"/>
          </p:cNvPicPr>
          <p:nvPr/>
        </p:nvPicPr>
        <p:blipFill>
          <a:blip r:embed="rId3" cstate="print"/>
          <a:stretch>
            <a:fillRect/>
          </a:stretch>
        </p:blipFill>
        <p:spPr>
          <a:xfrm>
            <a:off x="367238" y="1340768"/>
            <a:ext cx="8453234" cy="4680520"/>
          </a:xfrm>
          <a:prstGeom prst="rect">
            <a:avLst/>
          </a:prstGeom>
          <a:ln>
            <a:solidFill>
              <a:schemeClr val="bg2"/>
            </a:solidFill>
          </a:ln>
        </p:spPr>
      </p:pic>
      <p:sp>
        <p:nvSpPr>
          <p:cNvPr id="2" name="Slide Number Placeholder 1"/>
          <p:cNvSpPr>
            <a:spLocks noGrp="1"/>
          </p:cNvSpPr>
          <p:nvPr>
            <p:ph type="sldNum" sz="quarter" idx="12"/>
          </p:nvPr>
        </p:nvSpPr>
        <p:spPr/>
        <p:txBody>
          <a:bodyPr/>
          <a:lstStyle/>
          <a:p>
            <a:r>
              <a:rPr lang="fa-IR" dirty="0" smtClean="0">
                <a:solidFill>
                  <a:srgbClr val="04617B">
                    <a:shade val="90000"/>
                  </a:srgbClr>
                </a:solidFill>
              </a:rPr>
              <a:t>5</a:t>
            </a:r>
            <a:endParaRPr lang="en-US" dirty="0">
              <a:solidFill>
                <a:srgbClr val="04617B">
                  <a:shade val="90000"/>
                </a:srgbClr>
              </a:solidFill>
            </a:endParaRPr>
          </a:p>
        </p:txBody>
      </p:sp>
      <p:sp>
        <p:nvSpPr>
          <p:cNvPr id="28" name="Title 27"/>
          <p:cNvSpPr>
            <a:spLocks noGrp="1"/>
          </p:cNvSpPr>
          <p:nvPr>
            <p:ph type="title"/>
          </p:nvPr>
        </p:nvSpPr>
        <p:spPr/>
        <p:txBody>
          <a:bodyPr>
            <a:normAutofit/>
          </a:bodyPr>
          <a:lstStyle/>
          <a:p>
            <a:pPr algn="ctr"/>
            <a:r>
              <a:rPr lang="fa-IR" sz="4000" dirty="0" smtClean="0"/>
              <a:t>تاریخچه برنامه های جمعیتی در ایران</a:t>
            </a:r>
            <a:endParaRPr lang="fa-IR" sz="4000" dirty="0"/>
          </a:p>
        </p:txBody>
      </p:sp>
      <p:sp>
        <p:nvSpPr>
          <p:cNvPr id="27" name="Flowchart: Alternate Process 26"/>
          <p:cNvSpPr/>
          <p:nvPr/>
        </p:nvSpPr>
        <p:spPr>
          <a:xfrm flipH="1">
            <a:off x="755576" y="2204864"/>
            <a:ext cx="3888432" cy="338437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Low">
              <a:lnSpc>
                <a:spcPct val="80000"/>
              </a:lnSpc>
              <a:buFont typeface="Arial" pitchFamily="34" charset="0"/>
              <a:buChar char="•"/>
            </a:pPr>
            <a:endParaRPr lang="ar-SA" sz="1600" dirty="0" smtClean="0">
              <a:solidFill>
                <a:prstClr val="black"/>
              </a:solidFill>
            </a:endParaRPr>
          </a:p>
          <a:p>
            <a:pPr algn="justLow">
              <a:lnSpc>
                <a:spcPct val="80000"/>
              </a:lnSpc>
            </a:pPr>
            <a:r>
              <a:rPr lang="fa-IR" sz="1600" dirty="0" smtClean="0">
                <a:solidFill>
                  <a:prstClr val="black"/>
                </a:solidFill>
              </a:rPr>
              <a:t>1381: </a:t>
            </a:r>
            <a:r>
              <a:rPr lang="ar-SA" sz="1600" dirty="0" smtClean="0">
                <a:solidFill>
                  <a:prstClr val="black"/>
                </a:solidFill>
              </a:rPr>
              <a:t>اجراي طرح آموزش بهداشت باروري،</a:t>
            </a:r>
            <a:r>
              <a:rPr lang="fa-IR" sz="1600" dirty="0" smtClean="0">
                <a:solidFill>
                  <a:prstClr val="black"/>
                </a:solidFill>
              </a:rPr>
              <a:t> </a:t>
            </a:r>
            <a:r>
              <a:rPr lang="ar-SA" sz="1600" dirty="0" smtClean="0">
                <a:solidFill>
                  <a:prstClr val="black"/>
                </a:solidFill>
              </a:rPr>
              <a:t>توسط </a:t>
            </a:r>
            <a:r>
              <a:rPr lang="ar-SA" sz="1600" b="1" dirty="0" smtClean="0">
                <a:solidFill>
                  <a:prstClr val="black"/>
                </a:solidFill>
              </a:rPr>
              <a:t>صندوق جمعيت ملل متحد</a:t>
            </a:r>
            <a:r>
              <a:rPr lang="ar-SA" sz="1600" dirty="0" smtClean="0">
                <a:solidFill>
                  <a:prstClr val="black"/>
                </a:solidFill>
              </a:rPr>
              <a:t>، آموزش و پرورش و نهضت سوادآموزي</a:t>
            </a:r>
            <a:endParaRPr lang="fa-IR" sz="1600" dirty="0" smtClean="0">
              <a:solidFill>
                <a:prstClr val="black"/>
              </a:solidFill>
            </a:endParaRPr>
          </a:p>
          <a:p>
            <a:pPr algn="justLow">
              <a:lnSpc>
                <a:spcPct val="80000"/>
              </a:lnSpc>
            </a:pPr>
            <a:r>
              <a:rPr lang="fa-IR" sz="1600" dirty="0" smtClean="0">
                <a:solidFill>
                  <a:prstClr val="black"/>
                </a:solidFill>
              </a:rPr>
              <a:t>تخصیص بودجه جهت اجرای طرح:</a:t>
            </a:r>
          </a:p>
          <a:p>
            <a:pPr algn="justLow">
              <a:lnSpc>
                <a:spcPct val="80000"/>
              </a:lnSpc>
            </a:pPr>
            <a:r>
              <a:rPr lang="ar-SA" sz="1600" dirty="0" smtClean="0">
                <a:solidFill>
                  <a:prstClr val="black"/>
                </a:solidFill>
              </a:rPr>
              <a:t>1.   وزارتخانه‌هاي آموزش و پرورش، علوم و بهداشت، درمان و آموزش پزشکي، بخشي از اعتبار سه ميليارد توماني</a:t>
            </a:r>
            <a:r>
              <a:rPr lang="fa-IR" sz="1600" dirty="0" smtClean="0">
                <a:solidFill>
                  <a:prstClr val="black"/>
                </a:solidFill>
              </a:rPr>
              <a:t> </a:t>
            </a:r>
            <a:r>
              <a:rPr lang="ar-SA" sz="1600" dirty="0" smtClean="0">
                <a:solidFill>
                  <a:prstClr val="black"/>
                </a:solidFill>
              </a:rPr>
              <a:t>دانش‌آموزي</a:t>
            </a:r>
          </a:p>
          <a:p>
            <a:pPr algn="justLow">
              <a:lnSpc>
                <a:spcPct val="80000"/>
              </a:lnSpc>
            </a:pPr>
            <a:r>
              <a:rPr lang="ar-SA" sz="1600" dirty="0" smtClean="0">
                <a:solidFill>
                  <a:prstClr val="black"/>
                </a:solidFill>
              </a:rPr>
              <a:t>2.   بودجه يک ميليارد و هشتصد ميليون توماني مربوط به زنان در آموزش و پرورش (0/25درصد بودجه وزارتخانه‌ها)</a:t>
            </a:r>
          </a:p>
          <a:p>
            <a:pPr algn="justLow">
              <a:lnSpc>
                <a:spcPct val="80000"/>
              </a:lnSpc>
            </a:pPr>
            <a:r>
              <a:rPr lang="ar-SA" sz="1600" dirty="0" smtClean="0">
                <a:solidFill>
                  <a:prstClr val="black"/>
                </a:solidFill>
              </a:rPr>
              <a:t>3.    بودجه 44 ميليون توماني زنان در وزارت علوم (0/25درصد بودجه وزارتخانه‌ها)</a:t>
            </a:r>
          </a:p>
          <a:p>
            <a:pPr algn="justLow">
              <a:lnSpc>
                <a:spcPct val="80000"/>
              </a:lnSpc>
            </a:pPr>
            <a:r>
              <a:rPr lang="ar-SA" sz="1600" dirty="0" smtClean="0">
                <a:solidFill>
                  <a:prstClr val="black"/>
                </a:solidFill>
              </a:rPr>
              <a:t>4.    پيشنهاد بودجه 100 ميليون توماني وزارت بهداشت با عنوان بودجه مورد نياز براي اجراي اين طرح </a:t>
            </a:r>
            <a:endParaRPr lang="fa-IR" sz="1600" b="1" dirty="0">
              <a:solidFill>
                <a:prstClr val="black"/>
              </a:solidFill>
            </a:endParaRPr>
          </a:p>
        </p:txBody>
      </p:sp>
      <p:sp>
        <p:nvSpPr>
          <p:cNvPr id="31" name="Flowchart: Alternate Process 30"/>
          <p:cNvSpPr/>
          <p:nvPr/>
        </p:nvSpPr>
        <p:spPr>
          <a:xfrm flipH="1">
            <a:off x="5724128" y="1052736"/>
            <a:ext cx="3240360" cy="266429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Low">
              <a:lnSpc>
                <a:spcPct val="150000"/>
              </a:lnSpc>
            </a:pPr>
            <a:r>
              <a:rPr lang="fa-IR" dirty="0" smtClean="0">
                <a:solidFill>
                  <a:prstClr val="black"/>
                </a:solidFill>
              </a:rPr>
              <a:t>1382: </a:t>
            </a:r>
            <a:r>
              <a:rPr lang="ar-SA" dirty="0" smtClean="0">
                <a:solidFill>
                  <a:prstClr val="black"/>
                </a:solidFill>
              </a:rPr>
              <a:t>کارگاه </a:t>
            </a:r>
            <a:r>
              <a:rPr lang="ar-SA" dirty="0">
                <a:solidFill>
                  <a:prstClr val="black"/>
                </a:solidFill>
              </a:rPr>
              <a:t>آموزشي «تحليل موضوعات جنسي، بهداشت باروري و </a:t>
            </a:r>
            <a:r>
              <a:rPr lang="ar-SA" dirty="0" smtClean="0">
                <a:solidFill>
                  <a:prstClr val="black"/>
                </a:solidFill>
              </a:rPr>
              <a:t>توانمندسازي </a:t>
            </a:r>
            <a:r>
              <a:rPr lang="ar-SA" dirty="0">
                <a:solidFill>
                  <a:prstClr val="black"/>
                </a:solidFill>
              </a:rPr>
              <a:t>زنان» </a:t>
            </a:r>
            <a:r>
              <a:rPr lang="fa-IR" dirty="0" smtClean="0">
                <a:solidFill>
                  <a:prstClr val="black"/>
                </a:solidFill>
              </a:rPr>
              <a:t>به </a:t>
            </a:r>
            <a:r>
              <a:rPr lang="fa-IR" dirty="0">
                <a:solidFill>
                  <a:prstClr val="black"/>
                </a:solidFill>
              </a:rPr>
              <a:t>عنوان پروژه </a:t>
            </a:r>
            <a:r>
              <a:rPr lang="ar-SA" dirty="0">
                <a:solidFill>
                  <a:prstClr val="black"/>
                </a:solidFill>
              </a:rPr>
              <a:t>مشترک مرکز امور مشارکت زنان و </a:t>
            </a:r>
            <a:r>
              <a:rPr lang="ar-SA" b="1" dirty="0">
                <a:solidFill>
                  <a:prstClr val="black"/>
                </a:solidFill>
              </a:rPr>
              <a:t>صندوق جمعيت ملل متحد</a:t>
            </a:r>
            <a:r>
              <a:rPr lang="ar-SA" dirty="0">
                <a:solidFill>
                  <a:prstClr val="black"/>
                </a:solidFill>
              </a:rPr>
              <a:t> با هماهنگي </a:t>
            </a:r>
            <a:r>
              <a:rPr lang="ar-SA" dirty="0" smtClean="0">
                <a:solidFill>
                  <a:prstClr val="black"/>
                </a:solidFill>
              </a:rPr>
              <a:t>سازمان </a:t>
            </a:r>
            <a:r>
              <a:rPr lang="ar-SA" dirty="0">
                <a:solidFill>
                  <a:prstClr val="black"/>
                </a:solidFill>
              </a:rPr>
              <a:t>مديريت برنامه</a:t>
            </a:r>
            <a:r>
              <a:rPr lang="fa-IR" dirty="0">
                <a:solidFill>
                  <a:prstClr val="black"/>
                </a:solidFill>
              </a:rPr>
              <a:t>‌</a:t>
            </a:r>
            <a:r>
              <a:rPr lang="ar-SA" dirty="0">
                <a:solidFill>
                  <a:prstClr val="black"/>
                </a:solidFill>
              </a:rPr>
              <a:t>ريزي</a:t>
            </a:r>
            <a:endParaRPr lang="fa-IR" dirty="0">
              <a:solidFill>
                <a:prstClr val="black"/>
              </a:solidFill>
            </a:endParaRPr>
          </a:p>
        </p:txBody>
      </p:sp>
      <p:sp>
        <p:nvSpPr>
          <p:cNvPr id="26" name="Flowchart: Alternate Process 25"/>
          <p:cNvSpPr/>
          <p:nvPr/>
        </p:nvSpPr>
        <p:spPr>
          <a:xfrm flipH="1">
            <a:off x="5724128" y="1052736"/>
            <a:ext cx="2693650" cy="212064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fa-IR" sz="1600" dirty="0" smtClean="0">
                <a:solidFill>
                  <a:prstClr val="black"/>
                </a:solidFill>
              </a:rPr>
              <a:t>1380: آموزش </a:t>
            </a:r>
            <a:r>
              <a:rPr lang="fa-IR" sz="1600" dirty="0">
                <a:solidFill>
                  <a:prstClr val="black"/>
                </a:solidFill>
              </a:rPr>
              <a:t>بهداشت باروري يا جنسي در مقطع </a:t>
            </a:r>
            <a:r>
              <a:rPr lang="fa-IR" sz="1600" dirty="0" smtClean="0">
                <a:solidFill>
                  <a:prstClr val="black"/>
                </a:solidFill>
              </a:rPr>
              <a:t>راهنمايي و ابتدايي </a:t>
            </a:r>
            <a:r>
              <a:rPr lang="fa-IR" sz="1600" dirty="0">
                <a:solidFill>
                  <a:prstClr val="black"/>
                </a:solidFill>
              </a:rPr>
              <a:t>با نام «سلامت بلوغ</a:t>
            </a:r>
            <a:r>
              <a:rPr lang="fa-IR" sz="1600" dirty="0" smtClean="0">
                <a:solidFill>
                  <a:prstClr val="black"/>
                </a:solidFill>
              </a:rPr>
              <a:t>» توسط </a:t>
            </a:r>
            <a:r>
              <a:rPr lang="fa-IR" sz="1600" dirty="0">
                <a:solidFill>
                  <a:prstClr val="black"/>
                </a:solidFill>
              </a:rPr>
              <a:t>وزارت بهداشت</a:t>
            </a:r>
          </a:p>
          <a:p>
            <a:pPr algn="just"/>
            <a:r>
              <a:rPr lang="fa-IR" sz="1600" dirty="0" smtClean="0">
                <a:solidFill>
                  <a:prstClr val="black"/>
                </a:solidFill>
              </a:rPr>
              <a:t> - اهدای </a:t>
            </a:r>
            <a:r>
              <a:rPr lang="fa-IR" sz="1600" dirty="0">
                <a:solidFill>
                  <a:prstClr val="black"/>
                </a:solidFill>
              </a:rPr>
              <a:t>11 ميليون دلار براي تنظيم خانواده به ايران توسط </a:t>
            </a:r>
            <a:r>
              <a:rPr lang="fa-IR" sz="1600" b="1" dirty="0">
                <a:solidFill>
                  <a:prstClr val="black"/>
                </a:solidFill>
              </a:rPr>
              <a:t>صندوق جمعيت ملل متحد</a:t>
            </a:r>
          </a:p>
        </p:txBody>
      </p:sp>
      <p:pic>
        <p:nvPicPr>
          <p:cNvPr id="9" name="Picture 8" descr="1.png"/>
          <p:cNvPicPr>
            <a:picLocks noChangeAspect="1"/>
          </p:cNvPicPr>
          <p:nvPr/>
        </p:nvPicPr>
        <p:blipFill>
          <a:blip r:embed="rId4" cstate="print"/>
          <a:stretch>
            <a:fillRect/>
          </a:stretch>
        </p:blipFill>
        <p:spPr>
          <a:xfrm>
            <a:off x="395536" y="1340768"/>
            <a:ext cx="8424936" cy="4680520"/>
          </a:xfrm>
          <a:prstGeom prst="rect">
            <a:avLst/>
          </a:prstGeom>
          <a:ln>
            <a:solidFill>
              <a:schemeClr val="bg2"/>
            </a:solidFill>
          </a:ln>
        </p:spPr>
      </p:pic>
      <p:sp>
        <p:nvSpPr>
          <p:cNvPr id="10" name="Flowchart: Alternate Process 9"/>
          <p:cNvSpPr/>
          <p:nvPr/>
        </p:nvSpPr>
        <p:spPr>
          <a:xfrm flipH="1">
            <a:off x="755576" y="3356992"/>
            <a:ext cx="4771966" cy="144843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t"/>
          <a:lstStyle/>
          <a:p>
            <a:pPr algn="justLow">
              <a:lnSpc>
                <a:spcPct val="150000"/>
              </a:lnSpc>
            </a:pPr>
            <a:r>
              <a:rPr lang="fa-IR" dirty="0" smtClean="0">
                <a:solidFill>
                  <a:prstClr val="black"/>
                </a:solidFill>
              </a:rPr>
              <a:t>1386: مصوبه </a:t>
            </a:r>
            <a:r>
              <a:rPr lang="fa-IR" dirty="0">
                <a:solidFill>
                  <a:prstClr val="black"/>
                </a:solidFill>
              </a:rPr>
              <a:t>شوراي عالي انقلاب فرهنگي مبنی بر اجباري شدن درس «دانش خانواده» با هدف توجه بيشتر به جنبه‌هاي اخلاقي، اجتماعي و حقوقي «دانش خانواده» </a:t>
            </a:r>
            <a:r>
              <a:rPr lang="fa-IR" dirty="0" smtClean="0">
                <a:solidFill>
                  <a:prstClr val="black"/>
                </a:solidFill>
              </a:rPr>
              <a:t> </a:t>
            </a:r>
          </a:p>
          <a:p>
            <a:pPr algn="justLow">
              <a:lnSpc>
                <a:spcPct val="150000"/>
              </a:lnSpc>
            </a:pPr>
            <a:endParaRPr lang="fa-IR" dirty="0">
              <a:solidFill>
                <a:prstClr val="black"/>
              </a:solidFill>
            </a:endParaRPr>
          </a:p>
        </p:txBody>
      </p:sp>
      <p:sp>
        <p:nvSpPr>
          <p:cNvPr id="11" name="Rectangle 10"/>
          <p:cNvSpPr/>
          <p:nvPr/>
        </p:nvSpPr>
        <p:spPr>
          <a:xfrm rot="16200000">
            <a:off x="-2568528" y="3504494"/>
            <a:ext cx="5436096" cy="388568"/>
          </a:xfrm>
          <a:prstGeom prst="rect">
            <a:avLst/>
          </a:prstGeom>
        </p:spPr>
        <p:txBody>
          <a:bodyPr wrap="square">
            <a:spAutoFit/>
          </a:bodyPr>
          <a:lstStyle/>
          <a:p>
            <a:pPr algn="ctr">
              <a:lnSpc>
                <a:spcPct val="150000"/>
              </a:lnSpc>
            </a:pPr>
            <a:r>
              <a:rPr lang="fa-IR" sz="1400" b="1" dirty="0" smtClean="0">
                <a:solidFill>
                  <a:prstClr val="black"/>
                </a:solidFill>
              </a:rPr>
              <a:t>نرخ باروری کل</a:t>
            </a:r>
            <a:r>
              <a:rPr lang="en-US" sz="1400" dirty="0" smtClean="0">
                <a:solidFill>
                  <a:prstClr val="black"/>
                </a:solidFill>
              </a:rPr>
              <a:t>:</a:t>
            </a:r>
            <a:r>
              <a:rPr lang="fa-IR" sz="1400" dirty="0" smtClean="0">
                <a:solidFill>
                  <a:prstClr val="black"/>
                </a:solidFill>
              </a:rPr>
              <a:t> متوسط فرزندان زنده متولد شده به</a:t>
            </a:r>
            <a:r>
              <a:rPr lang="en-US" sz="1400" dirty="0" smtClean="0">
                <a:solidFill>
                  <a:prstClr val="black"/>
                </a:solidFill>
              </a:rPr>
              <a:t> </a:t>
            </a:r>
            <a:r>
              <a:rPr lang="fa-IR" sz="1400" dirty="0" smtClean="0">
                <a:solidFill>
                  <a:prstClr val="black"/>
                </a:solidFill>
              </a:rPr>
              <a:t>ازای</a:t>
            </a:r>
            <a:r>
              <a:rPr lang="en-US" sz="1400" dirty="0" smtClean="0">
                <a:solidFill>
                  <a:prstClr val="black"/>
                </a:solidFill>
              </a:rPr>
              <a:t> </a:t>
            </a:r>
            <a:r>
              <a:rPr lang="fa-IR" sz="1400" dirty="0" smtClean="0">
                <a:solidFill>
                  <a:prstClr val="black"/>
                </a:solidFill>
              </a:rPr>
              <a:t>یک زن</a:t>
            </a:r>
            <a:endParaRPr lang="en-US" sz="1400" dirty="0" smtClean="0">
              <a:solidFill>
                <a:prstClr val="black"/>
              </a:solidFill>
            </a:endParaRPr>
          </a:p>
        </p:txBody>
      </p:sp>
    </p:spTree>
    <p:extLst>
      <p:ext uri="{BB962C8B-B14F-4D97-AF65-F5344CB8AC3E}">
        <p14:creationId xmlns:p14="http://schemas.microsoft.com/office/powerpoint/2010/main" val="3337695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26"/>
                                        </p:tgtEl>
                                      </p:cBhvr>
                                    </p:animEffect>
                                    <p:set>
                                      <p:cBhvr>
                                        <p:cTn id="17" dur="1" fill="hold">
                                          <p:stCondLst>
                                            <p:cond delay="1999"/>
                                          </p:stCondLst>
                                        </p:cTn>
                                        <p:tgtEl>
                                          <p:spTgt spid="2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000"/>
                                        <p:tgtEl>
                                          <p:spTgt spid="27"/>
                                        </p:tgtEl>
                                      </p:cBhvr>
                                    </p:animEffect>
                                    <p:set>
                                      <p:cBhvr>
                                        <p:cTn id="20" dur="1" fill="hold">
                                          <p:stCondLst>
                                            <p:cond delay="19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i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31"/>
                                        </p:tgtEl>
                                      </p:cBhvr>
                                    </p:animEffect>
                                    <p:set>
                                      <p:cBhvr>
                                        <p:cTn id="30" dur="1" fill="hold">
                                          <p:stCondLst>
                                            <p:cond delay="19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2000"/>
                                        <p:tgtEl>
                                          <p:spTgt spid="10"/>
                                        </p:tgtEl>
                                      </p:cBhvr>
                                    </p:animEffect>
                                    <p:set>
                                      <p:cBhvr>
                                        <p:cTn id="45"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animBg="1"/>
      <p:bldP spid="31" grpId="1" animBg="1"/>
      <p:bldP spid="26" grpId="0" animBg="1"/>
      <p:bldP spid="26"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305800" cy="1100012"/>
          </a:xfrm>
        </p:spPr>
        <p:txBody>
          <a:bodyPr>
            <a:noAutofit/>
          </a:bodyPr>
          <a:lstStyle/>
          <a:p>
            <a:pPr algn="ctr" rtl="1"/>
            <a:r>
              <a:rPr lang="fa-IR" sz="4000" dirty="0" smtClean="0">
                <a:cs typeface="B Titr" pitchFamily="2" charset="-78"/>
              </a:rPr>
              <a:t>میزان بودجه</a:t>
            </a:r>
            <a:r>
              <a:rPr lang="fa-IR" sz="4000" dirty="0">
                <a:cs typeface="B Titr" pitchFamily="2" charset="-78"/>
              </a:rPr>
              <a:t> </a:t>
            </a:r>
            <a:r>
              <a:rPr lang="fa-IR" sz="4000" dirty="0" smtClean="0">
                <a:cs typeface="B Titr" pitchFamily="2" charset="-78"/>
              </a:rPr>
              <a:t>برای برنامه </a:t>
            </a:r>
            <a:br>
              <a:rPr lang="fa-IR" sz="4000" dirty="0" smtClean="0">
                <a:cs typeface="B Titr" pitchFamily="2" charset="-78"/>
              </a:rPr>
            </a:br>
            <a:r>
              <a:rPr lang="fa-IR" sz="4000" dirty="0" smtClean="0">
                <a:cs typeface="B Titr" pitchFamily="2" charset="-78"/>
              </a:rPr>
              <a:t>تنظیم خانواده از سال 1370 تا 1391</a:t>
            </a:r>
            <a:endParaRPr lang="en-US" sz="4000" dirty="0">
              <a:cs typeface="B Titr" pitchFamily="2" charset="-78"/>
            </a:endParaRPr>
          </a:p>
        </p:txBody>
      </p:sp>
      <p:sp>
        <p:nvSpPr>
          <p:cNvPr id="3" name="Slide Number Placeholder 2"/>
          <p:cNvSpPr>
            <a:spLocks noGrp="1"/>
          </p:cNvSpPr>
          <p:nvPr>
            <p:ph type="sldNum" sz="quarter" idx="12"/>
          </p:nvPr>
        </p:nvSpPr>
        <p:spPr>
          <a:xfrm>
            <a:off x="7924800" y="6381328"/>
            <a:ext cx="762000" cy="365125"/>
          </a:xfrm>
        </p:spPr>
        <p:txBody>
          <a:bodyPr/>
          <a:lstStyle/>
          <a:p>
            <a:r>
              <a:rPr lang="fa-IR" dirty="0" smtClean="0">
                <a:solidFill>
                  <a:srgbClr val="04617B">
                    <a:shade val="90000"/>
                  </a:srgbClr>
                </a:solidFill>
              </a:rPr>
              <a:t>6</a:t>
            </a:r>
            <a:endParaRPr lang="en-US" dirty="0">
              <a:solidFill>
                <a:srgbClr val="04617B">
                  <a:shade val="9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28982434"/>
              </p:ext>
            </p:extLst>
          </p:nvPr>
        </p:nvGraphicFramePr>
        <p:xfrm>
          <a:off x="4860032" y="2276872"/>
          <a:ext cx="3696072" cy="4023360"/>
        </p:xfrm>
        <a:graphic>
          <a:graphicData uri="http://schemas.openxmlformats.org/drawingml/2006/table">
            <a:tbl>
              <a:tblPr firstRow="1" bandRow="1">
                <a:tableStyleId>{284E427A-3D55-4303-BF80-6455036E1DE7}</a:tableStyleId>
              </a:tblPr>
              <a:tblGrid>
                <a:gridCol w="1848036"/>
                <a:gridCol w="1848036"/>
              </a:tblGrid>
              <a:tr h="212893">
                <a:tc>
                  <a:txBody>
                    <a:bodyPr/>
                    <a:lstStyle/>
                    <a:p>
                      <a:pPr algn="ctr"/>
                      <a:r>
                        <a:rPr lang="fa-IR" sz="1600" dirty="0" smtClean="0"/>
                        <a:t>میزان بودجه</a:t>
                      </a:r>
                      <a:r>
                        <a:rPr lang="fa-IR" sz="1600" baseline="0" dirty="0" smtClean="0"/>
                        <a:t> به ریال</a:t>
                      </a:r>
                      <a:endParaRPr lang="en-US" sz="1600" b="1" dirty="0"/>
                    </a:p>
                  </a:txBody>
                  <a:tcPr/>
                </a:tc>
                <a:tc>
                  <a:txBody>
                    <a:bodyPr/>
                    <a:lstStyle/>
                    <a:p>
                      <a:pPr algn="ctr"/>
                      <a:r>
                        <a:rPr lang="fa-IR" sz="1600" dirty="0" smtClean="0"/>
                        <a:t>سال</a:t>
                      </a:r>
                      <a:endParaRPr lang="en-US" sz="1600" b="1" dirty="0"/>
                    </a:p>
                  </a:txBody>
                  <a:tcPr/>
                </a:tc>
              </a:tr>
              <a:tr h="212893">
                <a:tc>
                  <a:txBody>
                    <a:bodyPr/>
                    <a:lstStyle/>
                    <a:p>
                      <a:pPr algn="ctr"/>
                      <a:r>
                        <a:rPr lang="fa-IR" sz="1600" dirty="0" smtClean="0"/>
                        <a:t>2.000.000.000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1370</a:t>
                      </a:r>
                      <a:endParaRPr lang="en-US" sz="1600" b="1" dirty="0"/>
                    </a:p>
                  </a:txBody>
                  <a:tcPr/>
                </a:tc>
              </a:tr>
              <a:tr h="2128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t>13.000.000.000</a:t>
                      </a:r>
                      <a:endParaRPr lang="en-US" sz="1600" b="1" dirty="0" smtClean="0"/>
                    </a:p>
                  </a:txBody>
                  <a:tcPr/>
                </a:tc>
                <a:tc>
                  <a:txBody>
                    <a:bodyPr/>
                    <a:lstStyle/>
                    <a:p>
                      <a:pPr algn="ctr" rtl="1"/>
                      <a:r>
                        <a:rPr lang="fa-IR" sz="1600" dirty="0" smtClean="0"/>
                        <a:t>قانون</a:t>
                      </a:r>
                      <a:r>
                        <a:rPr lang="fa-IR" sz="1600" baseline="0" dirty="0" smtClean="0"/>
                        <a:t> سال </a:t>
                      </a:r>
                      <a:r>
                        <a:rPr lang="fa-IR" sz="1600" dirty="0" smtClean="0"/>
                        <a:t>1371</a:t>
                      </a:r>
                      <a:endParaRPr lang="en-US" sz="1600" b="1" dirty="0"/>
                    </a:p>
                  </a:txBody>
                  <a:tcPr/>
                </a:tc>
              </a:tr>
              <a:tr h="2128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t>20.000.000.000</a:t>
                      </a:r>
                      <a:endParaRPr lang="en-US" sz="1600" b="1" dirty="0" smtClean="0"/>
                    </a:p>
                  </a:txBody>
                  <a:tcPr/>
                </a:tc>
                <a:tc>
                  <a:txBody>
                    <a:bodyPr/>
                    <a:lstStyle/>
                    <a:p>
                      <a:pPr algn="ctr"/>
                      <a:r>
                        <a:rPr lang="fa-IR" sz="1600" dirty="0" smtClean="0"/>
                        <a:t>قانون</a:t>
                      </a:r>
                      <a:r>
                        <a:rPr lang="fa-IR" sz="1600" baseline="0" dirty="0" smtClean="0"/>
                        <a:t> سال </a:t>
                      </a:r>
                      <a:r>
                        <a:rPr lang="fa-IR" sz="1600" dirty="0" smtClean="0"/>
                        <a:t>1372</a:t>
                      </a:r>
                      <a:endParaRPr lang="en-US" sz="1600" b="1" dirty="0"/>
                    </a:p>
                  </a:txBody>
                  <a:tcPr/>
                </a:tc>
              </a:tr>
              <a:tr h="212893">
                <a:tc>
                  <a:txBody>
                    <a:bodyPr/>
                    <a:lstStyle/>
                    <a:p>
                      <a:pPr algn="ctr"/>
                      <a:r>
                        <a:rPr lang="fa-IR" sz="1600" dirty="0" smtClean="0"/>
                        <a:t>20.460.000.000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1373</a:t>
                      </a:r>
                      <a:endParaRPr lang="en-US" sz="1600" b="1" dirty="0"/>
                    </a:p>
                  </a:txBody>
                  <a:tcPr/>
                </a:tc>
              </a:tr>
              <a:tr h="212893">
                <a:tc>
                  <a:txBody>
                    <a:bodyPr/>
                    <a:lstStyle/>
                    <a:p>
                      <a:pPr algn="ctr"/>
                      <a:r>
                        <a:rPr lang="fa-IR" sz="1600" dirty="0" smtClean="0"/>
                        <a:t>26.991.728.000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1374</a:t>
                      </a:r>
                      <a:endParaRPr lang="en-US" sz="1600" b="1" dirty="0"/>
                    </a:p>
                  </a:txBody>
                  <a:tcPr/>
                </a:tc>
              </a:tr>
              <a:tr h="212893">
                <a:tc>
                  <a:txBody>
                    <a:bodyPr/>
                    <a:lstStyle/>
                    <a:p>
                      <a:pPr algn="ctr"/>
                      <a:r>
                        <a:rPr lang="fa-IR" sz="1600" dirty="0" smtClean="0"/>
                        <a:t>32.070.000.000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1375</a:t>
                      </a:r>
                      <a:endParaRPr lang="en-US" sz="1600" b="1" dirty="0"/>
                    </a:p>
                  </a:txBody>
                  <a:tcPr/>
                </a:tc>
              </a:tr>
              <a:tr h="212893">
                <a:tc>
                  <a:txBody>
                    <a:bodyPr/>
                    <a:lstStyle/>
                    <a:p>
                      <a:pPr algn="ctr"/>
                      <a:r>
                        <a:rPr lang="fa-IR" sz="1600" dirty="0" smtClean="0"/>
                        <a:t>39.000.000.000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1376</a:t>
                      </a:r>
                      <a:endParaRPr lang="en-US" sz="1600" b="1" dirty="0"/>
                    </a:p>
                  </a:txBody>
                  <a:tcPr/>
                </a:tc>
              </a:tr>
              <a:tr h="212893">
                <a:tc>
                  <a:txBody>
                    <a:bodyPr/>
                    <a:lstStyle/>
                    <a:p>
                      <a:pPr algn="ctr"/>
                      <a:r>
                        <a:rPr lang="fa-IR" sz="1600" dirty="0" smtClean="0"/>
                        <a:t>50.000.000.000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1377</a:t>
                      </a:r>
                      <a:endParaRPr lang="en-US" sz="1600" b="1" dirty="0"/>
                    </a:p>
                  </a:txBody>
                  <a:tcPr/>
                </a:tc>
              </a:tr>
              <a:tr h="212893">
                <a:tc>
                  <a:txBody>
                    <a:bodyPr/>
                    <a:lstStyle/>
                    <a:p>
                      <a:pPr algn="ctr"/>
                      <a:r>
                        <a:rPr lang="fa-IR" sz="1600" dirty="0" smtClean="0"/>
                        <a:t>50.000.000.000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1378</a:t>
                      </a:r>
                      <a:endParaRPr lang="en-US" sz="1600" b="1" dirty="0"/>
                    </a:p>
                  </a:txBody>
                  <a:tcPr/>
                </a:tc>
              </a:tr>
              <a:tr h="212893">
                <a:tc>
                  <a:txBody>
                    <a:bodyPr/>
                    <a:lstStyle/>
                    <a:p>
                      <a:pPr algn="ctr"/>
                      <a:r>
                        <a:rPr lang="fa-IR" sz="1600" dirty="0" smtClean="0"/>
                        <a:t>63.180.000.000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1379</a:t>
                      </a:r>
                      <a:endParaRPr lang="en-US" sz="1600" b="1" dirty="0"/>
                    </a:p>
                  </a:txBody>
                  <a:tcPr/>
                </a:tc>
              </a:tr>
              <a:tr h="212893">
                <a:tc>
                  <a:txBody>
                    <a:bodyPr/>
                    <a:lstStyle/>
                    <a:p>
                      <a:pPr algn="ctr"/>
                      <a:r>
                        <a:rPr lang="fa-IR" sz="1600" dirty="0" smtClean="0"/>
                        <a:t>64.500.000.000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1380</a:t>
                      </a:r>
                      <a:endParaRPr lang="en-US" sz="1600" b="1"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44175463"/>
              </p:ext>
            </p:extLst>
          </p:nvPr>
        </p:nvGraphicFramePr>
        <p:xfrm>
          <a:off x="515888" y="2276872"/>
          <a:ext cx="3696072" cy="4023360"/>
        </p:xfrm>
        <a:graphic>
          <a:graphicData uri="http://schemas.openxmlformats.org/drawingml/2006/table">
            <a:tbl>
              <a:tblPr firstRow="1" bandRow="1">
                <a:tableStyleId>{284E427A-3D55-4303-BF80-6455036E1DE7}</a:tableStyleId>
              </a:tblPr>
              <a:tblGrid>
                <a:gridCol w="1848036"/>
                <a:gridCol w="1848036"/>
              </a:tblGrid>
              <a:tr h="212893">
                <a:tc>
                  <a:txBody>
                    <a:bodyPr/>
                    <a:lstStyle/>
                    <a:p>
                      <a:pPr algn="ctr"/>
                      <a:r>
                        <a:rPr lang="fa-IR" sz="1600" dirty="0" smtClean="0"/>
                        <a:t>میزان بودجه</a:t>
                      </a:r>
                      <a:r>
                        <a:rPr lang="fa-IR" sz="1600" baseline="0" dirty="0" smtClean="0"/>
                        <a:t> به ریال</a:t>
                      </a:r>
                      <a:endParaRPr lang="en-US" sz="1600" b="1" dirty="0"/>
                    </a:p>
                  </a:txBody>
                  <a:tcPr/>
                </a:tc>
                <a:tc>
                  <a:txBody>
                    <a:bodyPr/>
                    <a:lstStyle/>
                    <a:p>
                      <a:pPr algn="ctr"/>
                      <a:r>
                        <a:rPr lang="fa-IR" sz="1600" dirty="0" smtClean="0"/>
                        <a:t>سال</a:t>
                      </a:r>
                      <a:endParaRPr lang="en-US" sz="1600" b="1" dirty="0"/>
                    </a:p>
                  </a:txBody>
                  <a:tcPr/>
                </a:tc>
              </a:tr>
              <a:tr h="212893">
                <a:tc>
                  <a:txBody>
                    <a:bodyPr/>
                    <a:lstStyle/>
                    <a:p>
                      <a:pPr algn="ctr"/>
                      <a:r>
                        <a:rPr lang="fa-IR" sz="1600" dirty="0" smtClean="0"/>
                        <a:t>100.000.000.000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1381</a:t>
                      </a:r>
                      <a:endParaRPr lang="en-US" sz="1600" b="1" dirty="0"/>
                    </a:p>
                  </a:txBody>
                  <a:tcPr/>
                </a:tc>
              </a:tr>
              <a:tr h="212893">
                <a:tc>
                  <a:txBody>
                    <a:bodyPr/>
                    <a:lstStyle/>
                    <a:p>
                      <a:pPr algn="ctr"/>
                      <a:r>
                        <a:rPr lang="fa-IR" sz="1600" dirty="0" smtClean="0"/>
                        <a:t>89.635.000.000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1382</a:t>
                      </a:r>
                      <a:endParaRPr lang="en-US" sz="1600" b="1" dirty="0"/>
                    </a:p>
                  </a:txBody>
                  <a:tcPr/>
                </a:tc>
              </a:tr>
              <a:tr h="212893">
                <a:tc>
                  <a:txBody>
                    <a:bodyPr/>
                    <a:lstStyle/>
                    <a:p>
                      <a:pPr algn="ctr"/>
                      <a:r>
                        <a:rPr lang="fa-IR" sz="1600" dirty="0" smtClean="0"/>
                        <a:t>100.000.000.000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1383</a:t>
                      </a:r>
                      <a:endParaRPr lang="en-US" sz="1600" b="1" dirty="0"/>
                    </a:p>
                  </a:txBody>
                  <a:tcPr/>
                </a:tc>
              </a:tr>
              <a:tr h="212893">
                <a:tc>
                  <a:txBody>
                    <a:bodyPr/>
                    <a:lstStyle/>
                    <a:p>
                      <a:pPr algn="ctr"/>
                      <a:r>
                        <a:rPr lang="fa-IR" sz="1600" dirty="0" smtClean="0"/>
                        <a:t>100.000.000.000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1384</a:t>
                      </a:r>
                      <a:endParaRPr lang="en-US" sz="1600" b="1" dirty="0"/>
                    </a:p>
                  </a:txBody>
                  <a:tcPr/>
                </a:tc>
              </a:tr>
              <a:tr h="212893">
                <a:tc>
                  <a:txBody>
                    <a:bodyPr/>
                    <a:lstStyle/>
                    <a:p>
                      <a:pPr algn="ctr"/>
                      <a:r>
                        <a:rPr lang="fa-IR" sz="1600" dirty="0" smtClean="0"/>
                        <a:t>140.000.000.000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1385</a:t>
                      </a:r>
                      <a:endParaRPr lang="en-US" sz="1600" b="1" dirty="0"/>
                    </a:p>
                  </a:txBody>
                  <a:tcPr/>
                </a:tc>
              </a:tr>
              <a:tr h="212893">
                <a:tc>
                  <a:txBody>
                    <a:bodyPr/>
                    <a:lstStyle/>
                    <a:p>
                      <a:pPr algn="ctr"/>
                      <a:r>
                        <a:rPr lang="fa-IR" sz="1600" dirty="0" smtClean="0"/>
                        <a:t>140.000.000.000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1386</a:t>
                      </a:r>
                      <a:endParaRPr lang="en-US" sz="1600" b="1" dirty="0"/>
                    </a:p>
                  </a:txBody>
                  <a:tcPr/>
                </a:tc>
              </a:tr>
              <a:tr h="212893">
                <a:tc>
                  <a:txBody>
                    <a:bodyPr/>
                    <a:lstStyle/>
                    <a:p>
                      <a:pPr algn="ctr"/>
                      <a:r>
                        <a:rPr lang="fa-IR" sz="1600" dirty="0" smtClean="0"/>
                        <a:t>140.000.000.000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1387</a:t>
                      </a:r>
                      <a:endParaRPr lang="en-US" sz="1600" b="1" dirty="0"/>
                    </a:p>
                  </a:txBody>
                  <a:tcPr/>
                </a:tc>
              </a:tr>
              <a:tr h="212893">
                <a:tc>
                  <a:txBody>
                    <a:bodyPr/>
                    <a:lstStyle/>
                    <a:p>
                      <a:pPr algn="ctr"/>
                      <a:r>
                        <a:rPr lang="fa-IR" sz="1600" dirty="0" smtClean="0"/>
                        <a:t>160.000.000.000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1388</a:t>
                      </a:r>
                      <a:endParaRPr lang="en-US" sz="1600" b="1" dirty="0"/>
                    </a:p>
                  </a:txBody>
                  <a:tcPr/>
                </a:tc>
              </a:tr>
              <a:tr h="212893">
                <a:tc>
                  <a:txBody>
                    <a:bodyPr/>
                    <a:lstStyle/>
                    <a:p>
                      <a:pPr algn="ctr"/>
                      <a:r>
                        <a:rPr lang="fa-IR" sz="1600" dirty="0" smtClean="0"/>
                        <a:t>190.000.000.000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1389</a:t>
                      </a:r>
                      <a:endParaRPr lang="en-US" sz="1600" b="1" dirty="0"/>
                    </a:p>
                  </a:txBody>
                  <a:tcPr/>
                </a:tc>
              </a:tr>
              <a:tr h="212893">
                <a:tc>
                  <a:txBody>
                    <a:bodyPr/>
                    <a:lstStyle/>
                    <a:p>
                      <a:pPr algn="ctr"/>
                      <a:r>
                        <a:rPr lang="fa-IR" sz="1600" dirty="0" smtClean="0"/>
                        <a:t>193.846.000.000</a:t>
                      </a:r>
                      <a:endParaRPr lang="en-US" sz="1600" b="1" dirty="0"/>
                    </a:p>
                  </a:txBody>
                  <a:tcPr/>
                </a:tc>
                <a:tc>
                  <a:txBody>
                    <a:bodyPr/>
                    <a:lstStyle/>
                    <a:p>
                      <a:pPr algn="ctr"/>
                      <a:r>
                        <a:rPr lang="fa-IR" sz="1600" dirty="0" smtClean="0"/>
                        <a:t>قانون</a:t>
                      </a:r>
                      <a:r>
                        <a:rPr lang="fa-IR" sz="1600" baseline="0" dirty="0" smtClean="0"/>
                        <a:t> سال </a:t>
                      </a:r>
                      <a:r>
                        <a:rPr lang="fa-IR" sz="1600" dirty="0" smtClean="0"/>
                        <a:t>1390</a:t>
                      </a:r>
                      <a:endParaRPr lang="en-US" sz="1600" b="1" dirty="0"/>
                    </a:p>
                  </a:txBody>
                  <a:tcPr/>
                </a:tc>
              </a:tr>
              <a:tr h="2128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t>203.538.000.000</a:t>
                      </a:r>
                      <a:endParaRPr lang="en-US" sz="1600" b="1" dirty="0" smtClean="0"/>
                    </a:p>
                  </a:txBody>
                  <a:tcPr/>
                </a:tc>
                <a:tc>
                  <a:txBody>
                    <a:bodyPr/>
                    <a:lstStyle/>
                    <a:p>
                      <a:pPr algn="ctr"/>
                      <a:r>
                        <a:rPr lang="fa-IR" sz="1600" baseline="0" dirty="0" smtClean="0"/>
                        <a:t>لایحه سال </a:t>
                      </a:r>
                      <a:r>
                        <a:rPr lang="fa-IR" sz="1600" dirty="0" smtClean="0"/>
                        <a:t>1391</a:t>
                      </a:r>
                      <a:endParaRPr lang="en-US" sz="1600" b="1" dirty="0"/>
                    </a:p>
                  </a:txBody>
                  <a:tcPr/>
                </a:tc>
              </a:tr>
            </a:tbl>
          </a:graphicData>
        </a:graphic>
      </p:graphicFrame>
    </p:spTree>
    <p:extLst>
      <p:ext uri="{BB962C8B-B14F-4D97-AF65-F5344CB8AC3E}">
        <p14:creationId xmlns:p14="http://schemas.microsoft.com/office/powerpoint/2010/main" val="42690876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836312" y="273119"/>
            <a:ext cx="3199914" cy="707886"/>
          </a:xfrm>
          <a:prstGeom prst="rect">
            <a:avLst/>
          </a:prstGeom>
          <a:noFill/>
          <a:ln w="9525">
            <a:noFill/>
            <a:miter lim="800000"/>
            <a:headEnd/>
            <a:tailEnd/>
          </a:ln>
          <a:effectLst/>
        </p:spPr>
        <p:txBody>
          <a:bodyPr wrap="none" anchor="ctr">
            <a:spAutoFit/>
          </a:bodyPr>
          <a:lstStyle/>
          <a:p>
            <a:pPr algn="ctr">
              <a:defRPr/>
            </a:pPr>
            <a:r>
              <a:rPr lang="fa-IR" sz="4000" b="1" dirty="0">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rPr>
              <a:t>گزارش 50 ساله روند ثبت مستمر </a:t>
            </a:r>
            <a:r>
              <a:rPr lang="fa-IR" sz="4000" b="1" dirty="0" smtClean="0">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rPr>
              <a:t>ولادت</a:t>
            </a:r>
            <a:endParaRPr lang="en-US" sz="4000" b="1" dirty="0">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endParaRPr>
          </a:p>
        </p:txBody>
      </p:sp>
      <p:graphicFrame>
        <p:nvGraphicFramePr>
          <p:cNvPr id="100" name="Chart 99"/>
          <p:cNvGraphicFramePr>
            <a:graphicFrameLocks/>
          </p:cNvGraphicFramePr>
          <p:nvPr/>
        </p:nvGraphicFramePr>
        <p:xfrm>
          <a:off x="359024" y="1196752"/>
          <a:ext cx="8389440" cy="525658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a:off x="4572000" y="2132856"/>
            <a:ext cx="1368152" cy="1584176"/>
          </a:xfrm>
          <a:prstGeom prst="straightConnector1">
            <a:avLst/>
          </a:prstGeom>
          <a:ln w="38100" cmpd="sng">
            <a:solidFill>
              <a:srgbClr val="C0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39952" y="2492896"/>
            <a:ext cx="0" cy="309634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28184" y="4005064"/>
            <a:ext cx="0" cy="158417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928688" y="2500313"/>
            <a:ext cx="7343775" cy="1723549"/>
          </a:xfrm>
          <a:prstGeom prst="rect">
            <a:avLst/>
          </a:prstGeom>
          <a:noFill/>
          <a:ln w="9525">
            <a:noFill/>
            <a:miter lim="800000"/>
            <a:headEnd/>
            <a:tailEnd/>
          </a:ln>
        </p:spPr>
        <p:txBody>
          <a:bodyPr>
            <a:spAutoFit/>
          </a:bodyPr>
          <a:lstStyle/>
          <a:p>
            <a:pPr algn="ctr"/>
            <a:r>
              <a:rPr lang="fa-IR" sz="5000" dirty="0">
                <a:latin typeface="Calibri" pitchFamily="34" charset="0"/>
                <a:cs typeface="B Titr" pitchFamily="2" charset="-78"/>
              </a:rPr>
              <a:t>ميزان باروري </a:t>
            </a:r>
            <a:r>
              <a:rPr lang="fa-IR" sz="5000" dirty="0" smtClean="0">
                <a:latin typeface="Calibri" pitchFamily="34" charset="0"/>
                <a:cs typeface="B Titr" pitchFamily="2" charset="-78"/>
              </a:rPr>
              <a:t>كل در ايران</a:t>
            </a:r>
          </a:p>
          <a:p>
            <a:pPr algn="ctr"/>
            <a:endParaRPr lang="fa-IR" sz="2800" dirty="0" smtClean="0">
              <a:latin typeface="Calibri" pitchFamily="34" charset="0"/>
              <a:cs typeface="B Titr" pitchFamily="2" charset="-78"/>
            </a:endParaRPr>
          </a:p>
          <a:p>
            <a:pPr algn="ctr"/>
            <a:r>
              <a:rPr lang="fa-IR" sz="2800" dirty="0" smtClean="0">
                <a:latin typeface="Calibri" pitchFamily="34" charset="0"/>
                <a:cs typeface="B Titr" pitchFamily="2" charset="-78"/>
              </a:rPr>
              <a:t>(متوسط تعداد فرزندان زنده به دنيا آورده هر مادر)</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0465439"/>
              </p:ext>
            </p:extLst>
          </p:nvPr>
        </p:nvGraphicFramePr>
        <p:xfrm>
          <a:off x="285750" y="1617156"/>
          <a:ext cx="8534722" cy="4403958"/>
        </p:xfrm>
        <a:graphic>
          <a:graphicData uri="http://schemas.openxmlformats.org/drawingml/2006/table">
            <a:tbl>
              <a:tblPr/>
              <a:tblGrid>
                <a:gridCol w="2243268"/>
                <a:gridCol w="1808793"/>
                <a:gridCol w="1808793"/>
                <a:gridCol w="2673868"/>
              </a:tblGrid>
              <a:tr h="367320">
                <a:tc rowSpan="2">
                  <a:txBody>
                    <a:bodyPr/>
                    <a:lstStyle/>
                    <a:p>
                      <a:pPr algn="ctr" rtl="1" fontAlgn="ctr"/>
                      <a:r>
                        <a:rPr lang="fa-IR" sz="2000" b="1" i="0" u="none" strike="noStrike" dirty="0">
                          <a:solidFill>
                            <a:srgbClr val="000000"/>
                          </a:solidFill>
                          <a:latin typeface="Arial"/>
                          <a:cs typeface="B Nazanin" pitchFamily="2" charset="-78"/>
                        </a:rPr>
                        <a:t>گروه سني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1" fontAlgn="b"/>
                      <a:r>
                        <a:rPr lang="fa-IR" sz="2000" b="1" i="0" u="none" strike="noStrike" dirty="0" smtClean="0">
                          <a:solidFill>
                            <a:srgbClr val="000000"/>
                          </a:solidFill>
                          <a:latin typeface="Arial"/>
                          <a:cs typeface="B Nazanin" pitchFamily="2" charset="-78"/>
                        </a:rPr>
                        <a:t>سال 1390</a:t>
                      </a:r>
                      <a:endParaRPr lang="fa-IR" sz="2000" b="1" i="0" u="none" strike="noStrike" dirty="0">
                        <a:solidFill>
                          <a:srgbClr val="000000"/>
                        </a:solidFill>
                        <a:latin typeface="Arial"/>
                        <a:cs typeface="B Nazanin" pitchFamily="2" charset="-7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r>
              <a:tr h="500118">
                <a:tc vMerge="1">
                  <a:txBody>
                    <a:bodyPr/>
                    <a:lstStyle/>
                    <a:p>
                      <a:pPr rtl="1"/>
                      <a:endParaRPr lang="fa-IR"/>
                    </a:p>
                  </a:txBody>
                  <a:tcPr/>
                </a:tc>
                <a:tc>
                  <a:txBody>
                    <a:bodyPr/>
                    <a:lstStyle/>
                    <a:p>
                      <a:pPr algn="ctr" rtl="1" fontAlgn="b"/>
                      <a:r>
                        <a:rPr lang="fa-IR" sz="2000" b="1" i="0" u="none" strike="noStrike">
                          <a:solidFill>
                            <a:srgbClr val="000000"/>
                          </a:solidFill>
                          <a:latin typeface="Arial"/>
                          <a:cs typeface="B Nazanin" pitchFamily="2" charset="-78"/>
                        </a:rPr>
                        <a:t>متولدين جاري</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جمعيت</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ميزان باروري ويژه سني</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320">
                <a:tc>
                  <a:txBody>
                    <a:bodyPr/>
                    <a:lstStyle/>
                    <a:p>
                      <a:pPr algn="ctr" rtl="1" fontAlgn="ctr"/>
                      <a:r>
                        <a:rPr lang="fa-IR" sz="2000" b="1" i="0" u="none" strike="noStrike" dirty="0">
                          <a:solidFill>
                            <a:srgbClr val="000000"/>
                          </a:solidFill>
                          <a:latin typeface="B Titr"/>
                          <a:cs typeface="B Nazanin" pitchFamily="2" charset="-78"/>
                        </a:rPr>
                        <a:t>15-19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dirty="0">
                          <a:solidFill>
                            <a:srgbClr val="000000"/>
                          </a:solidFill>
                          <a:latin typeface="B Titr"/>
                          <a:cs typeface="B Nazanin" pitchFamily="2" charset="-78"/>
                        </a:rPr>
                        <a:t>108900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3249881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33.50892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dirty="0">
                          <a:solidFill>
                            <a:srgbClr val="000000"/>
                          </a:solidFill>
                          <a:latin typeface="B Titr"/>
                          <a:cs typeface="B Nazanin" pitchFamily="2" charset="-78"/>
                        </a:rPr>
                        <a:t>358225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4255782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84.17372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25-29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428357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4466388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95.9068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30-34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282504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3534055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79.93764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35-39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117996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2687529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43.90501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40-44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26140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2377831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10.99321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dirty="0">
                          <a:solidFill>
                            <a:srgbClr val="000000"/>
                          </a:solidFill>
                          <a:latin typeface="B Titr"/>
                          <a:cs typeface="B Nazanin" pitchFamily="2" charset="-78"/>
                        </a:rPr>
                        <a:t>45-49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1921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1970825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0.974719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fa-IR" sz="2000" b="1" i="0" u="none" strike="noStrike" dirty="0">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597960">
                <a:tc>
                  <a:txBody>
                    <a:bodyPr/>
                    <a:lstStyle/>
                    <a:p>
                      <a:pPr algn="ctr" rtl="1" fontAlgn="ctr"/>
                      <a:r>
                        <a:rPr lang="fa-IR" sz="2000" b="1" i="0" u="none" strike="noStrike" dirty="0">
                          <a:solidFill>
                            <a:srgbClr val="000000"/>
                          </a:solidFill>
                          <a:latin typeface="B Titr"/>
                          <a:cs typeface="B Nazanin" pitchFamily="2" charset="-78"/>
                        </a:rPr>
                        <a:t>ميزان باروري كل </a:t>
                      </a:r>
                      <a:r>
                        <a:rPr lang="fa-IR" sz="1100" b="1" i="0" u="none" strike="noStrike" dirty="0">
                          <a:solidFill>
                            <a:srgbClr val="000000"/>
                          </a:solidFill>
                          <a:latin typeface="B Titr"/>
                          <a:cs typeface="B Nazanin" pitchFamily="2" charset="-78"/>
                        </a:rPr>
                        <a:t>(</a:t>
                      </a:r>
                      <a:r>
                        <a:rPr lang="en-US" sz="1100" b="1" i="0" u="none" strike="noStrike" dirty="0" smtClean="0">
                          <a:solidFill>
                            <a:srgbClr val="000000"/>
                          </a:solidFill>
                          <a:latin typeface="B Titr"/>
                          <a:cs typeface="B Nazanin" pitchFamily="2" charset="-78"/>
                        </a:rPr>
                        <a:t>TFR</a:t>
                      </a:r>
                      <a:r>
                        <a:rPr lang="fa-IR" sz="1100" b="1" i="0" u="none" strike="noStrike" dirty="0" smtClean="0">
                          <a:solidFill>
                            <a:srgbClr val="000000"/>
                          </a:solidFill>
                          <a:latin typeface="B Titr"/>
                          <a:cs typeface="B Nazanin" pitchFamily="2" charset="-78"/>
                        </a:rPr>
                        <a:t>)</a:t>
                      </a:r>
                      <a:endParaRPr lang="en-US" sz="1100" b="1" i="0" u="none" strike="noStrike" dirty="0">
                        <a:solidFill>
                          <a:srgbClr val="000000"/>
                        </a:solidFill>
                        <a:latin typeface="B Titr"/>
                        <a:cs typeface="B Nazanin" pitchFamily="2" charset="-78"/>
                      </a:endParaRPr>
                    </a:p>
                  </a:txBody>
                  <a:tcPr marL="0" marR="0" marT="0" marB="0" anchor="ctr">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r" rtl="1" fontAlgn="b"/>
                      <a:r>
                        <a:rPr lang="fa-IR" sz="3600" b="1" i="0" u="none" strike="noStrike" dirty="0" smtClean="0">
                          <a:solidFill>
                            <a:srgbClr val="C00000"/>
                          </a:solidFill>
                          <a:latin typeface="Arial"/>
                          <a:cs typeface="B Nazanin" pitchFamily="2" charset="-78"/>
                        </a:rPr>
                        <a:t>1.74</a:t>
                      </a:r>
                      <a:endParaRPr lang="fa-IR" sz="3600" b="1" i="0" u="none" strike="noStrike" dirty="0">
                        <a:solidFill>
                          <a:srgbClr val="C00000"/>
                        </a:solidFill>
                        <a:latin typeface="Arial"/>
                        <a:cs typeface="B Nazanin" pitchFamily="2" charset="-78"/>
                      </a:endParaRPr>
                    </a:p>
                  </a:txBody>
                  <a:tcPr marL="0" marR="0" marT="0" marB="0" anchor="b">
                    <a:lnL>
                      <a:noFill/>
                    </a:lnL>
                    <a:lnR>
                      <a:noFill/>
                    </a:lnR>
                    <a:lnT>
                      <a:noFill/>
                    </a:lnT>
                    <a:lnB>
                      <a:noFill/>
                    </a:lnB>
                    <a:solidFill>
                      <a:srgbClr val="92D050"/>
                    </a:solidFill>
                  </a:tcPr>
                </a:tc>
              </a:tr>
            </a:tbl>
          </a:graphicData>
        </a:graphic>
      </p:graphicFrame>
      <p:sp>
        <p:nvSpPr>
          <p:cNvPr id="3" name="Title 2"/>
          <p:cNvSpPr>
            <a:spLocks noGrp="1"/>
          </p:cNvSpPr>
          <p:nvPr>
            <p:ph type="title"/>
          </p:nvPr>
        </p:nvSpPr>
        <p:spPr/>
        <p:txBody>
          <a:bodyPr>
            <a:noAutofit/>
          </a:bodyPr>
          <a:lstStyle/>
          <a:p>
            <a:pPr algn="ctr"/>
            <a:r>
              <a:rPr lang="fa-IR" sz="4400" dirty="0" smtClean="0">
                <a:latin typeface="Calibri" pitchFamily="34" charset="0"/>
                <a:cs typeface="B Titr" pitchFamily="2" charset="-78"/>
              </a:rPr>
              <a:t>ميزان باروري كل در ايران</a:t>
            </a:r>
            <a:br>
              <a:rPr lang="fa-IR" sz="4400" dirty="0" smtClean="0">
                <a:latin typeface="Calibri" pitchFamily="34" charset="0"/>
                <a:cs typeface="B Titr" pitchFamily="2" charset="-78"/>
              </a:rPr>
            </a:br>
            <a:r>
              <a:rPr lang="fa-IR" sz="2000" dirty="0" smtClean="0">
                <a:latin typeface="Calibri" pitchFamily="34" charset="0"/>
                <a:cs typeface="B Titr" pitchFamily="2" charset="-78"/>
              </a:rPr>
              <a:t/>
            </a:r>
            <a:br>
              <a:rPr lang="fa-IR" sz="2000" dirty="0" smtClean="0">
                <a:latin typeface="Calibri" pitchFamily="34" charset="0"/>
                <a:cs typeface="B Titr" pitchFamily="2" charset="-78"/>
              </a:rPr>
            </a:br>
            <a:r>
              <a:rPr lang="fa-IR" sz="2000" dirty="0" smtClean="0">
                <a:latin typeface="Calibri" pitchFamily="34" charset="0"/>
                <a:cs typeface="B Titr" pitchFamily="2" charset="-78"/>
              </a:rPr>
              <a:t>(متوسط تعداد فرزندان زنده به دنيا آورده هر مادر)</a:t>
            </a:r>
            <a:endParaRPr lang="fa-IR" sz="2000" dirty="0"/>
          </a:p>
        </p:txBody>
      </p:sp>
      <p:cxnSp>
        <p:nvCxnSpPr>
          <p:cNvPr id="5" name="Straight Arrow Connector 4"/>
          <p:cNvCxnSpPr/>
          <p:nvPr/>
        </p:nvCxnSpPr>
        <p:spPr>
          <a:xfrm>
            <a:off x="2555776" y="5733256"/>
            <a:ext cx="32403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pPr marL="393192" lvl="1" indent="0">
              <a:buNone/>
            </a:pPr>
            <a:r>
              <a:rPr lang="fa-IR" sz="2600" b="1" dirty="0">
                <a:solidFill>
                  <a:schemeClr val="accent1">
                    <a:lumMod val="75000"/>
                  </a:schemeClr>
                </a:solidFill>
                <a:cs typeface="B Nazanin" pitchFamily="2" charset="-78"/>
              </a:rPr>
              <a:t>نرخ باروری </a:t>
            </a:r>
            <a:r>
              <a:rPr lang="fa-IR" sz="2600" b="1" dirty="0" smtClean="0">
                <a:solidFill>
                  <a:schemeClr val="accent1">
                    <a:lumMod val="75000"/>
                  </a:schemeClr>
                </a:solidFill>
                <a:cs typeface="B Nazanin" pitchFamily="2" charset="-78"/>
              </a:rPr>
              <a:t>جایگزین:</a:t>
            </a:r>
            <a:r>
              <a:rPr lang="fa-IR" sz="2600" dirty="0" smtClean="0">
                <a:solidFill>
                  <a:schemeClr val="accent1">
                    <a:lumMod val="75000"/>
                  </a:schemeClr>
                </a:solidFill>
                <a:cs typeface="B Nazanin" pitchFamily="2" charset="-78"/>
              </a:rPr>
              <a:t>حداقل </a:t>
            </a:r>
            <a:r>
              <a:rPr lang="fa-IR" sz="2600" dirty="0">
                <a:solidFill>
                  <a:schemeClr val="accent1">
                    <a:lumMod val="75000"/>
                  </a:schemeClr>
                </a:solidFill>
                <a:cs typeface="B Nazanin" pitchFamily="2" charset="-78"/>
              </a:rPr>
              <a:t>نرخ باروری برای حفظ جمعیت یک </a:t>
            </a:r>
            <a:r>
              <a:rPr lang="fa-IR" sz="2600" dirty="0" smtClean="0">
                <a:solidFill>
                  <a:schemeClr val="accent1">
                    <a:lumMod val="75000"/>
                  </a:schemeClr>
                </a:solidFill>
                <a:cs typeface="B Nazanin" pitchFamily="2" charset="-78"/>
              </a:rPr>
              <a:t>کشور</a:t>
            </a:r>
          </a:p>
          <a:p>
            <a:pPr marL="393192" lvl="1" indent="0">
              <a:buNone/>
            </a:pPr>
            <a:r>
              <a:rPr lang="fa-IR" sz="2600" dirty="0" smtClean="0">
                <a:solidFill>
                  <a:schemeClr val="accent1">
                    <a:lumMod val="75000"/>
                  </a:schemeClr>
                </a:solidFill>
                <a:cs typeface="B Nazanin" pitchFamily="2" charset="-78"/>
              </a:rPr>
              <a:t>حداقل میزان جایگزینی والدین(2نفر) با درنظر گرفتن حوادث مختلف(0.1+)</a:t>
            </a:r>
            <a:endParaRPr lang="fa-IR" sz="2800" b="1" dirty="0">
              <a:cs typeface="B Nazanin" pitchFamily="2" charset="-78"/>
            </a:endParaRPr>
          </a:p>
          <a:p>
            <a:pPr marL="393192" lvl="1" indent="0">
              <a:buNone/>
            </a:pPr>
            <a:endParaRPr lang="fa-IR" sz="2400" b="1" dirty="0" smtClean="0">
              <a:solidFill>
                <a:srgbClr val="FF0000"/>
              </a:solidFill>
              <a:cs typeface="B Nazanin" pitchFamily="2" charset="-78"/>
            </a:endParaRPr>
          </a:p>
          <a:p>
            <a:pPr marL="393192" lvl="1" indent="0">
              <a:buNone/>
            </a:pPr>
            <a:r>
              <a:rPr lang="fa-IR" sz="2400" b="1" dirty="0" smtClean="0">
                <a:solidFill>
                  <a:srgbClr val="FF0000"/>
                </a:solidFill>
                <a:cs typeface="B Nazanin" pitchFamily="2" charset="-78"/>
              </a:rPr>
              <a:t>نرخ </a:t>
            </a:r>
            <a:r>
              <a:rPr lang="fa-IR" sz="2400" b="1" dirty="0">
                <a:solidFill>
                  <a:srgbClr val="FF0000"/>
                </a:solidFill>
                <a:cs typeface="B Nazanin" pitchFamily="2" charset="-78"/>
              </a:rPr>
              <a:t>باروری کمتر از </a:t>
            </a:r>
            <a:r>
              <a:rPr lang="fa-IR" sz="2400" b="1" dirty="0" smtClean="0">
                <a:solidFill>
                  <a:srgbClr val="FF0000"/>
                </a:solidFill>
                <a:cs typeface="B Nazanin" pitchFamily="2" charset="-78"/>
              </a:rPr>
              <a:t>2.1 </a:t>
            </a:r>
            <a:r>
              <a:rPr lang="fa-IR" sz="2400" b="1" dirty="0">
                <a:solidFill>
                  <a:srgbClr val="FF0000"/>
                </a:solidFill>
                <a:cs typeface="B Nazanin" pitchFamily="2" charset="-78"/>
              </a:rPr>
              <a:t>(سطح جایگزینی) </a:t>
            </a:r>
            <a:r>
              <a:rPr lang="fa-IR" sz="2400" b="1" dirty="0" smtClean="0">
                <a:solidFill>
                  <a:srgbClr val="FF0000"/>
                </a:solidFill>
                <a:cs typeface="B Nazanin" pitchFamily="2" charset="-78"/>
              </a:rPr>
              <a:t>= </a:t>
            </a:r>
            <a:r>
              <a:rPr lang="fa-IR" sz="2400" b="1" dirty="0">
                <a:solidFill>
                  <a:srgbClr val="FF0000"/>
                </a:solidFill>
                <a:cs typeface="B Nazanin" pitchFamily="2" charset="-78"/>
              </a:rPr>
              <a:t>کاهش تدریجی جمعیت و نهایتاً انقراض نسل</a:t>
            </a:r>
          </a:p>
          <a:p>
            <a:endParaRPr lang="en-US" dirty="0"/>
          </a:p>
        </p:txBody>
      </p:sp>
      <p:grpSp>
        <p:nvGrpSpPr>
          <p:cNvPr id="4" name="Group 3"/>
          <p:cNvGrpSpPr/>
          <p:nvPr/>
        </p:nvGrpSpPr>
        <p:grpSpPr>
          <a:xfrm>
            <a:off x="477670" y="2636912"/>
            <a:ext cx="7910754" cy="3191553"/>
            <a:chOff x="477670" y="2087503"/>
            <a:chExt cx="8371272" cy="4053649"/>
          </a:xfrm>
        </p:grpSpPr>
        <p:pic>
          <p:nvPicPr>
            <p:cNvPr id="5" name="Picture 2"/>
            <p:cNvPicPr>
              <a:picLocks noChangeAspect="1" noChangeArrowheads="1"/>
            </p:cNvPicPr>
            <p:nvPr/>
          </p:nvPicPr>
          <p:blipFill>
            <a:blip r:embed="rId2" cstate="print"/>
            <a:stretch>
              <a:fillRect/>
            </a:stretch>
          </p:blipFill>
          <p:spPr bwMode="auto">
            <a:xfrm>
              <a:off x="477670" y="2087503"/>
              <a:ext cx="8371272" cy="4053649"/>
            </a:xfrm>
            <a:prstGeom prst="rect">
              <a:avLst/>
            </a:prstGeom>
            <a:noFill/>
            <a:ln>
              <a:solidFill>
                <a:schemeClr val="tx2">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8086943" y="3763227"/>
              <a:ext cx="661521" cy="504057"/>
            </a:xfrm>
            <a:prstGeom prst="wedgeRoundRectCallout">
              <a:avLst>
                <a:gd name="adj1" fmla="val 43437"/>
                <a:gd name="adj2" fmla="val 214825"/>
                <a:gd name="adj3" fmla="val 16667"/>
              </a:avLst>
            </a:prstGeom>
            <a:ln w="19050">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400" b="1" dirty="0" smtClean="0"/>
                <a:t>1392</a:t>
              </a:r>
            </a:p>
            <a:p>
              <a:pPr algn="ctr"/>
              <a:r>
                <a:rPr lang="fa-IR" sz="1400" b="1" dirty="0" smtClean="0"/>
                <a:t>1/5</a:t>
              </a:r>
              <a:endParaRPr lang="fa-IR" sz="1400" b="1" dirty="0"/>
            </a:p>
          </p:txBody>
        </p:sp>
      </p:grpSp>
      <p:sp>
        <p:nvSpPr>
          <p:cNvPr id="7" name="Rounded Rectangular Callout 6"/>
          <p:cNvSpPr/>
          <p:nvPr/>
        </p:nvSpPr>
        <p:spPr>
          <a:xfrm>
            <a:off x="899592" y="3728441"/>
            <a:ext cx="1417218" cy="396858"/>
          </a:xfrm>
          <a:prstGeom prst="wedgeRoundRectCallout">
            <a:avLst>
              <a:gd name="adj1" fmla="val -60187"/>
              <a:gd name="adj2" fmla="val 200861"/>
              <a:gd name="adj3" fmla="val 16667"/>
            </a:avLst>
          </a:prstGeom>
          <a:ln w="19050">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400" b="1" dirty="0" smtClean="0"/>
              <a:t>سطح جایگزینی</a:t>
            </a:r>
            <a:endParaRPr lang="fa-IR" sz="1400" b="1" dirty="0"/>
          </a:p>
        </p:txBody>
      </p:sp>
      <p:sp>
        <p:nvSpPr>
          <p:cNvPr id="8" name="Rounded Rectangular Callout 7"/>
          <p:cNvSpPr/>
          <p:nvPr/>
        </p:nvSpPr>
        <p:spPr>
          <a:xfrm>
            <a:off x="3015829" y="3559399"/>
            <a:ext cx="1417218" cy="396858"/>
          </a:xfrm>
          <a:prstGeom prst="wedgeRoundRectCallout">
            <a:avLst>
              <a:gd name="adj1" fmla="val -60187"/>
              <a:gd name="adj2" fmla="val 200861"/>
              <a:gd name="adj3" fmla="val 16667"/>
            </a:avLst>
          </a:prstGeom>
          <a:ln w="19050">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100" b="1" dirty="0" smtClean="0"/>
              <a:t>حداقل سطح مطلوب 2.5</a:t>
            </a:r>
            <a:endParaRPr lang="fa-IR" sz="1100" b="1" dirty="0"/>
          </a:p>
        </p:txBody>
      </p:sp>
    </p:spTree>
    <p:extLst>
      <p:ext uri="{BB962C8B-B14F-4D97-AF65-F5344CB8AC3E}">
        <p14:creationId xmlns:p14="http://schemas.microsoft.com/office/powerpoint/2010/main" val="339546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mahzoon\My Documents\My Pictures\لوگو.jpg"/>
          <p:cNvPicPr>
            <a:picLocks noChangeAspect="1" noChangeArrowheads="1"/>
          </p:cNvPicPr>
          <p:nvPr/>
        </p:nvPicPr>
        <p:blipFill>
          <a:blip r:embed="rId2" cstate="print"/>
          <a:srcRect/>
          <a:stretch>
            <a:fillRect/>
          </a:stretch>
        </p:blipFill>
        <p:spPr bwMode="auto">
          <a:xfrm>
            <a:off x="41282" y="162123"/>
            <a:ext cx="2586502" cy="1826717"/>
          </a:xfrm>
          <a:prstGeom prst="rect">
            <a:avLst/>
          </a:prstGeom>
          <a:noFill/>
        </p:spPr>
      </p:pic>
      <p:sp>
        <p:nvSpPr>
          <p:cNvPr id="2" name="Title 1"/>
          <p:cNvSpPr>
            <a:spLocks noGrp="1"/>
          </p:cNvSpPr>
          <p:nvPr>
            <p:ph type="ctrTitle"/>
          </p:nvPr>
        </p:nvSpPr>
        <p:spPr>
          <a:xfrm>
            <a:off x="685800" y="2130425"/>
            <a:ext cx="7772400" cy="201865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وضعيت جمعيتي كشور </a:t>
            </a:r>
            <a:r>
              <a:rPr 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
            </a:r>
            <a:br>
              <a:rPr 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br>
            <a:r>
              <a:rPr 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از </a:t>
            </a:r>
            <a:r>
              <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نگاه آمار </a:t>
            </a:r>
          </a:p>
        </p:txBody>
      </p:sp>
      <p:pic>
        <p:nvPicPr>
          <p:cNvPr id="10" name="Picture 9"/>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68344" y="282781"/>
            <a:ext cx="1176540" cy="1585400"/>
          </a:xfrm>
          <a:prstGeom prst="rect">
            <a:avLst/>
          </a:prstGeom>
        </p:spPr>
      </p:pic>
      <p:pic>
        <p:nvPicPr>
          <p:cNvPr id="5" name="Picture 2" descr="C:\Users\amiri\Desktop\آوانگار\لوگوی نهایی موسسه.jpg"/>
          <p:cNvPicPr>
            <a:picLocks noChangeAspect="1" noChangeArrowheads="1"/>
          </p:cNvPicPr>
          <p:nvPr/>
        </p:nvPicPr>
        <p:blipFill>
          <a:blip r:embed="rId4" cstate="print"/>
          <a:srcRect/>
          <a:stretch>
            <a:fillRect/>
          </a:stretch>
        </p:blipFill>
        <p:spPr bwMode="auto">
          <a:xfrm>
            <a:off x="3824103" y="245840"/>
            <a:ext cx="1663055" cy="1526976"/>
          </a:xfrm>
          <a:prstGeom prst="rect">
            <a:avLst/>
          </a:prstGeom>
          <a:noFill/>
        </p:spPr>
      </p:pic>
    </p:spTree>
    <p:extLst>
      <p:ext uri="{BB962C8B-B14F-4D97-AF65-F5344CB8AC3E}">
        <p14:creationId xmlns:p14="http://schemas.microsoft.com/office/powerpoint/2010/main" val="10953893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525963"/>
          </a:xfrm>
        </p:spPr>
        <p:txBody>
          <a:bodyPr>
            <a:normAutofit lnSpcReduction="10000"/>
          </a:bodyPr>
          <a:lstStyle/>
          <a:p>
            <a:pPr algn="just"/>
            <a:r>
              <a:rPr lang="fa-IR" dirty="0" smtClean="0">
                <a:solidFill>
                  <a:srgbClr val="008E40"/>
                </a:solidFill>
                <a:cs typeface="B Nazanin" pitchFamily="2" charset="-78"/>
              </a:rPr>
              <a:t>بين سال هاي 60 تا 65:</a:t>
            </a:r>
          </a:p>
          <a:p>
            <a:pPr lvl="1" algn="just"/>
            <a:r>
              <a:rPr lang="fa-IR" dirty="0" smtClean="0">
                <a:cs typeface="B Nazanin" pitchFamily="2" charset="-78"/>
              </a:rPr>
              <a:t>جمعيت زنان 15تا 49ساله (سن باروري): 13ميليون</a:t>
            </a:r>
          </a:p>
          <a:p>
            <a:pPr lvl="1" algn="just"/>
            <a:r>
              <a:rPr lang="fa-IR" dirty="0" smtClean="0">
                <a:cs typeface="B Nazanin" pitchFamily="2" charset="-78"/>
              </a:rPr>
              <a:t>مواليد: 2 ميليون تا 2 ميليون و 200 هزار</a:t>
            </a:r>
          </a:p>
          <a:p>
            <a:pPr algn="just"/>
            <a:endParaRPr lang="fa-IR" dirty="0" smtClean="0">
              <a:cs typeface="B Nazanin" pitchFamily="2" charset="-78"/>
            </a:endParaRPr>
          </a:p>
          <a:p>
            <a:pPr algn="just"/>
            <a:r>
              <a:rPr lang="fa-IR" dirty="0" smtClean="0">
                <a:solidFill>
                  <a:srgbClr val="008E40"/>
                </a:solidFill>
                <a:cs typeface="B Nazanin" pitchFamily="2" charset="-78"/>
              </a:rPr>
              <a:t>در بين سال هاي 85 تا 90:</a:t>
            </a:r>
          </a:p>
          <a:p>
            <a:pPr lvl="1" algn="just"/>
            <a:r>
              <a:rPr lang="fa-IR" dirty="0" smtClean="0">
                <a:cs typeface="B Nazanin" pitchFamily="2" charset="-78"/>
              </a:rPr>
              <a:t>جمعيت زنان 15تا 49ساله (سن باروري): 22ميليون و 300 هزار نفر</a:t>
            </a:r>
          </a:p>
          <a:p>
            <a:pPr lvl="1" algn="just"/>
            <a:r>
              <a:rPr lang="fa-IR" dirty="0" smtClean="0">
                <a:cs typeface="B Nazanin" pitchFamily="2" charset="-78"/>
              </a:rPr>
              <a:t>ميزان مواليد: 1 ميليون و 350 هزار</a:t>
            </a:r>
          </a:p>
          <a:p>
            <a:pPr algn="just"/>
            <a:endParaRPr lang="fa-IR" dirty="0" smtClean="0">
              <a:cs typeface="B Nazanin" pitchFamily="2" charset="-78"/>
            </a:endParaRPr>
          </a:p>
          <a:p>
            <a:pPr algn="just"/>
            <a:r>
              <a:rPr lang="fa-IR" b="1" dirty="0" smtClean="0">
                <a:solidFill>
                  <a:srgbClr val="FF0000"/>
                </a:solidFill>
                <a:cs typeface="B Nazanin" pitchFamily="2" charset="-78"/>
              </a:rPr>
              <a:t>نتيجه مقايسه طي چند دهه اخير:</a:t>
            </a:r>
          </a:p>
          <a:p>
            <a:pPr lvl="1" algn="just"/>
            <a:r>
              <a:rPr lang="fa-IR" dirty="0" smtClean="0">
                <a:solidFill>
                  <a:srgbClr val="C00000"/>
                </a:solidFill>
                <a:cs typeface="B Nazanin" pitchFamily="2" charset="-78"/>
              </a:rPr>
              <a:t>جمعيت زنان در سن باروري 10 ميليون </a:t>
            </a:r>
            <a:r>
              <a:rPr lang="fa-IR" u="sng" dirty="0" smtClean="0">
                <a:solidFill>
                  <a:srgbClr val="C00000"/>
                </a:solidFill>
                <a:cs typeface="B Nazanin" pitchFamily="2" charset="-78"/>
              </a:rPr>
              <a:t>بيشتر</a:t>
            </a:r>
            <a:r>
              <a:rPr lang="fa-IR" dirty="0" smtClean="0">
                <a:solidFill>
                  <a:srgbClr val="C00000"/>
                </a:solidFill>
                <a:cs typeface="B Nazanin" pitchFamily="2" charset="-78"/>
              </a:rPr>
              <a:t> </a:t>
            </a:r>
            <a:r>
              <a:rPr lang="fa-IR" sz="2400" dirty="0" smtClean="0">
                <a:cs typeface="B Nazanin" pitchFamily="2" charset="-78"/>
              </a:rPr>
              <a:t>(حدود 1.7 برابر)</a:t>
            </a:r>
            <a:endParaRPr lang="fa-IR" u="sng" dirty="0" smtClean="0">
              <a:cs typeface="B Nazanin" pitchFamily="2" charset="-78"/>
            </a:endParaRPr>
          </a:p>
          <a:p>
            <a:pPr lvl="1" algn="just"/>
            <a:r>
              <a:rPr lang="fa-IR" dirty="0" smtClean="0">
                <a:solidFill>
                  <a:srgbClr val="C00000"/>
                </a:solidFill>
                <a:cs typeface="B Nazanin" pitchFamily="2" charset="-78"/>
              </a:rPr>
              <a:t>مواليد 800 هزار مورد </a:t>
            </a:r>
            <a:r>
              <a:rPr lang="fa-IR" u="sng" dirty="0" smtClean="0">
                <a:solidFill>
                  <a:srgbClr val="C00000"/>
                </a:solidFill>
                <a:cs typeface="B Nazanin" pitchFamily="2" charset="-78"/>
              </a:rPr>
              <a:t>كمتر</a:t>
            </a:r>
            <a:r>
              <a:rPr lang="fa-IR" dirty="0" smtClean="0">
                <a:solidFill>
                  <a:srgbClr val="C00000"/>
                </a:solidFill>
                <a:cs typeface="B Nazanin" pitchFamily="2" charset="-78"/>
              </a:rPr>
              <a:t> </a:t>
            </a:r>
            <a:r>
              <a:rPr lang="fa-IR" dirty="0" smtClean="0">
                <a:cs typeface="B Nazanin" pitchFamily="2" charset="-78"/>
              </a:rPr>
              <a:t> </a:t>
            </a:r>
            <a:r>
              <a:rPr lang="fa-IR" sz="2400" dirty="0" smtClean="0">
                <a:cs typeface="B Nazanin" pitchFamily="2" charset="-78"/>
              </a:rPr>
              <a:t>(حدود 0.6 برابر)</a:t>
            </a:r>
            <a:endParaRPr lang="fa-IR" u="sng" dirty="0" smtClean="0">
              <a:cs typeface="B Nazanin" pitchFamily="2" charset="-78"/>
            </a:endParaRPr>
          </a:p>
        </p:txBody>
      </p:sp>
      <p:sp>
        <p:nvSpPr>
          <p:cNvPr id="3" name="Title 2"/>
          <p:cNvSpPr>
            <a:spLocks noGrp="1"/>
          </p:cNvSpPr>
          <p:nvPr>
            <p:ph type="title"/>
          </p:nvPr>
        </p:nvSpPr>
        <p:spPr/>
        <p:txBody>
          <a:bodyPr>
            <a:normAutofit/>
          </a:bodyPr>
          <a:lstStyle/>
          <a:p>
            <a:pPr algn="ctr"/>
            <a:r>
              <a:rPr lang="fa-IR" dirty="0" smtClean="0">
                <a:cs typeface="B Titr" pitchFamily="2" charset="-78"/>
              </a:rPr>
              <a:t>يک محاسبه ساده !</a:t>
            </a:r>
            <a:br>
              <a:rPr lang="fa-IR" dirty="0" smtClean="0">
                <a:cs typeface="B Titr" pitchFamily="2" charset="-78"/>
              </a:rPr>
            </a:br>
            <a:r>
              <a:rPr lang="fa-IR" sz="2400" dirty="0" smtClean="0">
                <a:cs typeface="B Titr" pitchFamily="2" charset="-78"/>
              </a:rPr>
              <a:t>(روزنامه کيهان – 4-8-1391)</a:t>
            </a:r>
            <a:endParaRPr lang="fa-IR" sz="2400" dirty="0">
              <a:cs typeface="B Titr" pitchFamily="2" charset="-7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fa-IR" sz="2800" dirty="0" smtClean="0">
                <a:cs typeface="B Nazanin" pitchFamily="2" charset="-78"/>
              </a:rPr>
              <a:t>ثبت بالغ بر یک میلیون و 400 هزار ولادت در سال در کل کشور</a:t>
            </a:r>
          </a:p>
          <a:p>
            <a:pPr algn="just"/>
            <a:r>
              <a:rPr lang="fa-IR" sz="2800" dirty="0" smtClean="0">
                <a:cs typeface="B Nazanin" pitchFamily="2" charset="-78"/>
              </a:rPr>
              <a:t>میزان ثبت ولادت به نسبت سهم جمعیت در کل کشور:</a:t>
            </a:r>
          </a:p>
          <a:p>
            <a:pPr lvl="1" algn="just"/>
            <a:r>
              <a:rPr lang="fa-IR" sz="2400" dirty="0" smtClean="0">
                <a:cs typeface="B Nazanin" pitchFamily="2" charset="-78"/>
              </a:rPr>
              <a:t>18.5 ولادت به </a:t>
            </a:r>
            <a:r>
              <a:rPr lang="fa-IR" sz="2400" dirty="0" err="1" smtClean="0">
                <a:cs typeface="B Nazanin" pitchFamily="2" charset="-78"/>
              </a:rPr>
              <a:t>ازای</a:t>
            </a:r>
            <a:r>
              <a:rPr lang="fa-IR" sz="2400" dirty="0" smtClean="0">
                <a:cs typeface="B Nazanin" pitchFamily="2" charset="-78"/>
              </a:rPr>
              <a:t> هر هزار نفر جمعیت</a:t>
            </a:r>
          </a:p>
          <a:p>
            <a:pPr algn="just"/>
            <a:r>
              <a:rPr lang="fa-IR" sz="2800" dirty="0" err="1" smtClean="0">
                <a:cs typeface="B Nazanin" pitchFamily="2" charset="-78"/>
              </a:rPr>
              <a:t>استان‌های</a:t>
            </a:r>
            <a:r>
              <a:rPr lang="fa-IR" sz="2800" dirty="0" smtClean="0">
                <a:cs typeface="B Nazanin" pitchFamily="2" charset="-78"/>
              </a:rPr>
              <a:t> دارای بیشترین میزان ثبت ولادت به نسبت سهم جمعیت:</a:t>
            </a:r>
          </a:p>
          <a:p>
            <a:pPr lvl="1" algn="just"/>
            <a:r>
              <a:rPr lang="fa-IR" sz="2400" dirty="0" err="1" smtClean="0">
                <a:cs typeface="B Nazanin" pitchFamily="2" charset="-78"/>
              </a:rPr>
              <a:t>استان‌های</a:t>
            </a:r>
            <a:r>
              <a:rPr lang="fa-IR" sz="2400" dirty="0" smtClean="0">
                <a:cs typeface="B Nazanin" pitchFamily="2" charset="-78"/>
              </a:rPr>
              <a:t> سیستان و بلوچستان (32.5 در هزار)، </a:t>
            </a:r>
            <a:r>
              <a:rPr lang="fa-IR" sz="2400" dirty="0" err="1" smtClean="0">
                <a:cs typeface="B Nazanin" pitchFamily="2" charset="-78"/>
              </a:rPr>
              <a:t>هرمزگان</a:t>
            </a:r>
            <a:r>
              <a:rPr lang="fa-IR" sz="2400" dirty="0" smtClean="0">
                <a:cs typeface="B Nazanin" pitchFamily="2" charset="-78"/>
              </a:rPr>
              <a:t> (23.5 در هزار) و گلستان (22.5 در هزار)</a:t>
            </a:r>
          </a:p>
          <a:p>
            <a:pPr algn="just"/>
            <a:r>
              <a:rPr lang="fa-IR" sz="2800" dirty="0" err="1" smtClean="0">
                <a:cs typeface="B Nazanin" pitchFamily="2" charset="-78"/>
              </a:rPr>
              <a:t>استان‌های</a:t>
            </a:r>
            <a:r>
              <a:rPr lang="fa-IR" sz="2800" dirty="0" smtClean="0">
                <a:cs typeface="B Nazanin" pitchFamily="2" charset="-78"/>
              </a:rPr>
              <a:t> دارای کمترین میزان ثبت ولادت به نسبت سهم جمعیت:</a:t>
            </a:r>
          </a:p>
          <a:p>
            <a:pPr lvl="1" algn="just"/>
            <a:r>
              <a:rPr lang="fa-IR" sz="2400" dirty="0" smtClean="0">
                <a:cs typeface="B Nazanin" pitchFamily="2" charset="-78"/>
              </a:rPr>
              <a:t>استان‌های گیلان (12.9 در هزار)، مازندران (14.3 در هزار) و مرکزی (14.9 در هزار)</a:t>
            </a:r>
          </a:p>
        </p:txBody>
      </p:sp>
      <p:sp>
        <p:nvSpPr>
          <p:cNvPr id="2" name="Title 1"/>
          <p:cNvSpPr>
            <a:spLocks noGrp="1"/>
          </p:cNvSpPr>
          <p:nvPr>
            <p:ph type="title"/>
          </p:nvPr>
        </p:nvSpPr>
        <p:spPr/>
        <p:txBody>
          <a:bodyPr/>
          <a:lstStyle/>
          <a:p>
            <a:pPr algn="ctr"/>
            <a:r>
              <a:rPr lang="fa-IR" dirty="0" smtClean="0">
                <a:cs typeface="B Titr" pitchFamily="2" charset="-78"/>
              </a:rPr>
              <a:t>وضعیت فعلي ثبت موالید در کشور</a:t>
            </a:r>
            <a:endParaRPr lang="fa-IR" dirty="0">
              <a:cs typeface="B Titr" pitchFamily="2" charset="-78"/>
            </a:endParaRPr>
          </a:p>
        </p:txBody>
      </p:sp>
    </p:spTree>
    <p:extLst>
      <p:ext uri="{BB962C8B-B14F-4D97-AF65-F5344CB8AC3E}">
        <p14:creationId xmlns:p14="http://schemas.microsoft.com/office/powerpoint/2010/main" val="11717771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A.mahzoon\My Documents\My Received Files\نرخ ولادت با دریا1.TIF"/>
          <p:cNvPicPr>
            <a:picLocks noChangeAspect="1" noChangeArrowheads="1"/>
          </p:cNvPicPr>
          <p:nvPr/>
        </p:nvPicPr>
        <p:blipFill rotWithShape="1">
          <a:blip r:embed="rId2" cstate="print"/>
          <a:srcRect l="8232" t="12094" r="8717" b="13975"/>
          <a:stretch/>
        </p:blipFill>
        <p:spPr bwMode="auto">
          <a:xfrm>
            <a:off x="1691680" y="27384"/>
            <a:ext cx="6048672" cy="6858000"/>
          </a:xfrm>
          <a:prstGeom prst="rect">
            <a:avLst/>
          </a:prstGeom>
          <a:noFill/>
        </p:spPr>
      </p:pic>
    </p:spTree>
    <p:extLst>
      <p:ext uri="{BB962C8B-B14F-4D97-AF65-F5344CB8AC3E}">
        <p14:creationId xmlns:p14="http://schemas.microsoft.com/office/powerpoint/2010/main" val="10403633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1"/>
          <p:cNvSpPr txBox="1">
            <a:spLocks/>
          </p:cNvSpPr>
          <p:nvPr/>
        </p:nvSpPr>
        <p:spPr bwMode="auto">
          <a:xfrm>
            <a:off x="428625" y="4286250"/>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rtl="1" eaLnBrk="1" hangingPunct="1">
              <a:lnSpc>
                <a:spcPct val="150000"/>
              </a:lnSpc>
              <a:spcBef>
                <a:spcPts val="400"/>
              </a:spcBef>
              <a:buClr>
                <a:schemeClr val="accent1"/>
              </a:buClr>
              <a:buSzPct val="68000"/>
            </a:pPr>
            <a:r>
              <a:rPr lang="fa-IR" sz="3200" b="1" dirty="0">
                <a:latin typeface="Lucida Sans Unicode" pitchFamily="34" charset="0"/>
                <a:cs typeface="B Titr" pitchFamily="2" charset="-78"/>
              </a:rPr>
              <a:t>   </a:t>
            </a:r>
            <a:r>
              <a:rPr lang="fa-IR" sz="2000" dirty="0">
                <a:solidFill>
                  <a:srgbClr val="C00000"/>
                </a:solidFill>
                <a:latin typeface="Lucida Sans Unicode" pitchFamily="34" charset="0"/>
                <a:cs typeface="B Titr" pitchFamily="2" charset="-78"/>
              </a:rPr>
              <a:t>كاهش</a:t>
            </a:r>
            <a:r>
              <a:rPr lang="fa-IR" sz="2000" dirty="0">
                <a:solidFill>
                  <a:srgbClr val="003399"/>
                </a:solidFill>
                <a:latin typeface="Lucida Sans Unicode" pitchFamily="34" charset="0"/>
                <a:cs typeface="B Titr" pitchFamily="2" charset="-78"/>
              </a:rPr>
              <a:t> در سطح باروري در ايران </a:t>
            </a:r>
            <a:r>
              <a:rPr lang="fa-IR" sz="2000" dirty="0">
                <a:solidFill>
                  <a:srgbClr val="C00000"/>
                </a:solidFill>
                <a:latin typeface="Lucida Sans Unicode" pitchFamily="34" charset="0"/>
                <a:cs typeface="B Titr" pitchFamily="2" charset="-78"/>
              </a:rPr>
              <a:t>همة طبقات </a:t>
            </a:r>
            <a:r>
              <a:rPr lang="fa-IR" sz="2000" dirty="0">
                <a:solidFill>
                  <a:srgbClr val="003399"/>
                </a:solidFill>
                <a:latin typeface="Lucida Sans Unicode" pitchFamily="34" charset="0"/>
                <a:cs typeface="B Titr" pitchFamily="2" charset="-78"/>
              </a:rPr>
              <a:t>و </a:t>
            </a:r>
            <a:r>
              <a:rPr lang="fa-IR" sz="2000" dirty="0">
                <a:solidFill>
                  <a:srgbClr val="C00000"/>
                </a:solidFill>
                <a:latin typeface="Lucida Sans Unicode" pitchFamily="34" charset="0"/>
                <a:cs typeface="B Titr" pitchFamily="2" charset="-78"/>
              </a:rPr>
              <a:t>گروه‌هاي اجتماعي </a:t>
            </a:r>
            <a:r>
              <a:rPr lang="fa-IR" sz="2000" dirty="0">
                <a:solidFill>
                  <a:srgbClr val="003399"/>
                </a:solidFill>
                <a:latin typeface="Lucida Sans Unicode" pitchFamily="34" charset="0"/>
                <a:cs typeface="B Titr" pitchFamily="2" charset="-78"/>
              </a:rPr>
              <a:t>را در بر گرفته است. اين كاهش به </a:t>
            </a:r>
            <a:r>
              <a:rPr lang="fa-IR" sz="2000" dirty="0">
                <a:solidFill>
                  <a:srgbClr val="C00000"/>
                </a:solidFill>
                <a:latin typeface="Lucida Sans Unicode" pitchFamily="34" charset="0"/>
                <a:cs typeface="B Titr" pitchFamily="2" charset="-78"/>
              </a:rPr>
              <a:t>شهرها </a:t>
            </a:r>
            <a:r>
              <a:rPr lang="fa-IR" sz="2000" dirty="0">
                <a:solidFill>
                  <a:srgbClr val="003399"/>
                </a:solidFill>
                <a:latin typeface="Lucida Sans Unicode" pitchFamily="34" charset="0"/>
                <a:cs typeface="B Titr" pitchFamily="2" charset="-78"/>
              </a:rPr>
              <a:t>محدود نشده بلكه در </a:t>
            </a:r>
            <a:r>
              <a:rPr lang="fa-IR" sz="2000" dirty="0">
                <a:solidFill>
                  <a:srgbClr val="C00000"/>
                </a:solidFill>
                <a:latin typeface="Lucida Sans Unicode" pitchFamily="34" charset="0"/>
                <a:cs typeface="B Titr" pitchFamily="2" charset="-78"/>
              </a:rPr>
              <a:t>روستاها نيز </a:t>
            </a:r>
            <a:r>
              <a:rPr lang="fa-IR" sz="2000" dirty="0">
                <a:solidFill>
                  <a:srgbClr val="003399"/>
                </a:solidFill>
                <a:latin typeface="Lucida Sans Unicode" pitchFamily="34" charset="0"/>
                <a:cs typeface="B Titr" pitchFamily="2" charset="-78"/>
              </a:rPr>
              <a:t>باروري به شدت كاهش يافته </a:t>
            </a:r>
            <a:r>
              <a:rPr lang="fa-IR" sz="2000" dirty="0" smtClean="0">
                <a:solidFill>
                  <a:srgbClr val="003399"/>
                </a:solidFill>
                <a:latin typeface="Lucida Sans Unicode" pitchFamily="34" charset="0"/>
                <a:cs typeface="B Titr" pitchFamily="2" charset="-78"/>
              </a:rPr>
              <a:t>است</a:t>
            </a:r>
            <a:endParaRPr lang="en-US" sz="2800" b="1" i="1" dirty="0">
              <a:latin typeface="Lucida Sans Unicode" pitchFamily="34" charset="0"/>
              <a:cs typeface="B Titr" pitchFamily="2" charset="-78"/>
            </a:endParaRPr>
          </a:p>
          <a:p>
            <a:pPr algn="r" rtl="1" eaLnBrk="1" hangingPunct="1">
              <a:lnSpc>
                <a:spcPct val="150000"/>
              </a:lnSpc>
              <a:spcBef>
                <a:spcPts val="400"/>
              </a:spcBef>
              <a:buClr>
                <a:schemeClr val="accent1"/>
              </a:buClr>
              <a:buSzPct val="68000"/>
              <a:buFont typeface="Wingdings 3" pitchFamily="18" charset="2"/>
              <a:buChar char=""/>
            </a:pPr>
            <a:endParaRPr lang="fa-IR" sz="3200" dirty="0">
              <a:latin typeface="Lucida Sans Unicode" pitchFamily="34" charset="0"/>
              <a:cs typeface="B Titr" pitchFamily="2" charset="-78"/>
            </a:endParaRPr>
          </a:p>
        </p:txBody>
      </p:sp>
      <p:sp>
        <p:nvSpPr>
          <p:cNvPr id="10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en-US">
              <a:latin typeface="Lucida Sans Unicode" pitchFamily="34" charset="0"/>
            </a:endParaRPr>
          </a:p>
        </p:txBody>
      </p:sp>
      <p:graphicFrame>
        <p:nvGraphicFramePr>
          <p:cNvPr id="1026" name="Object 2"/>
          <p:cNvGraphicFramePr>
            <a:graphicFrameLocks noChangeAspect="1"/>
          </p:cNvGraphicFramePr>
          <p:nvPr/>
        </p:nvGraphicFramePr>
        <p:xfrm>
          <a:off x="1938338" y="792163"/>
          <a:ext cx="5540375" cy="3452812"/>
        </p:xfrm>
        <a:graphic>
          <a:graphicData uri="http://schemas.openxmlformats.org/presentationml/2006/ole">
            <mc:AlternateContent xmlns:mc="http://schemas.openxmlformats.org/markup-compatibility/2006">
              <mc:Choice xmlns:v="urn:schemas-microsoft-com:vml" Requires="v">
                <p:oleObj spid="_x0000_s120856" name="Worksheet" r:id="rId3" imgW="5524500" imgH="3438449" progId="Excel.Sheet.8">
                  <p:embed/>
                </p:oleObj>
              </mc:Choice>
              <mc:Fallback>
                <p:oleObj name="Worksheet" r:id="rId3" imgW="5524500" imgH="343844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792163"/>
                        <a:ext cx="5540375" cy="345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ChangeArrowheads="1"/>
          </p:cNvSpPr>
          <p:nvPr/>
        </p:nvSpPr>
        <p:spPr bwMode="auto">
          <a:xfrm>
            <a:off x="0" y="3657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en-US">
              <a:latin typeface="Lucida Sans Unicode" pitchFamily="34" charset="0"/>
            </a:endParaRPr>
          </a:p>
        </p:txBody>
      </p:sp>
      <p:sp>
        <p:nvSpPr>
          <p:cNvPr id="8" name="Rectangle 7"/>
          <p:cNvSpPr/>
          <p:nvPr/>
        </p:nvSpPr>
        <p:spPr>
          <a:xfrm>
            <a:off x="500063" y="142875"/>
            <a:ext cx="8072437" cy="5715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fontAlgn="auto">
              <a:spcBef>
                <a:spcPts val="0"/>
              </a:spcBef>
              <a:spcAft>
                <a:spcPts val="0"/>
              </a:spcAft>
              <a:defRPr/>
            </a:pPr>
            <a:r>
              <a:rPr lang="fa-IR" b="1" dirty="0">
                <a:solidFill>
                  <a:srgbClr val="0070C0"/>
                </a:solidFill>
                <a:cs typeface="B Titr" pitchFamily="2" charset="-78"/>
              </a:rPr>
              <a:t>روند تحولات </a:t>
            </a:r>
            <a:r>
              <a:rPr lang="fa-IR" b="1" dirty="0">
                <a:solidFill>
                  <a:srgbClr val="C00000"/>
                </a:solidFill>
                <a:cs typeface="B Titr" pitchFamily="2" charset="-78"/>
              </a:rPr>
              <a:t>ميزان باروري كل </a:t>
            </a:r>
            <a:r>
              <a:rPr lang="fa-IR" b="1" dirty="0">
                <a:solidFill>
                  <a:srgbClr val="0070C0"/>
                </a:solidFill>
                <a:cs typeface="B Titr" pitchFamily="2" charset="-78"/>
              </a:rPr>
              <a:t>طي سال‌هاي 85- 1355</a:t>
            </a:r>
            <a:r>
              <a:rPr lang="fa-IR" dirty="0">
                <a:solidFill>
                  <a:srgbClr val="0070C0"/>
                </a:solidFill>
                <a:cs typeface="B Titr" pitchFamily="2" charset="-78"/>
              </a:rPr>
              <a:t> </a:t>
            </a:r>
            <a:r>
              <a:rPr lang="fa-IR" b="1" dirty="0">
                <a:solidFill>
                  <a:srgbClr val="0070C0"/>
                </a:solidFill>
                <a:cs typeface="B Titr" pitchFamily="2" charset="-78"/>
              </a:rPr>
              <a:t>به تفكيك نقاط شهري و روستايي</a:t>
            </a:r>
            <a:endParaRPr lang="en-US" dirty="0">
              <a:solidFill>
                <a:srgbClr val="0070C0"/>
              </a:solidFill>
              <a:cs typeface="B Titr" pitchFamily="2" charset="-78"/>
            </a:endParaRPr>
          </a:p>
        </p:txBody>
      </p:sp>
    </p:spTree>
    <p:extLst>
      <p:ext uri="{BB962C8B-B14F-4D97-AF65-F5344CB8AC3E}">
        <p14:creationId xmlns:p14="http://schemas.microsoft.com/office/powerpoint/2010/main" val="3581080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dirty="0" smtClean="0">
                <a:cs typeface="B Nazanin" pitchFamily="2" charset="-78"/>
              </a:rPr>
              <a:t>میزان ولادت در جهان به نسبت سهم جمعیت:</a:t>
            </a:r>
          </a:p>
          <a:p>
            <a:pPr lvl="1" algn="just"/>
            <a:r>
              <a:rPr lang="fa-IR" dirty="0" smtClean="0">
                <a:cs typeface="B Nazanin" pitchFamily="2" charset="-78"/>
              </a:rPr>
              <a:t>19.2در هزار نفر</a:t>
            </a:r>
          </a:p>
          <a:p>
            <a:pPr algn="just"/>
            <a:r>
              <a:rPr lang="fa-IR" dirty="0" smtClean="0">
                <a:cs typeface="B Nazanin" pitchFamily="2" charset="-78"/>
              </a:rPr>
              <a:t>رتبه ولادت در بین کشورهای همسایه (14 کشور) به نسبت سهم جمعیت:</a:t>
            </a:r>
          </a:p>
          <a:p>
            <a:pPr lvl="1" algn="just"/>
            <a:r>
              <a:rPr lang="fa-IR" dirty="0" smtClean="0">
                <a:cs typeface="B Nazanin" pitchFamily="2" charset="-78"/>
              </a:rPr>
              <a:t>هشتم</a:t>
            </a:r>
          </a:p>
          <a:p>
            <a:pPr algn="just"/>
            <a:r>
              <a:rPr lang="fa-IR" dirty="0" smtClean="0">
                <a:cs typeface="B Nazanin" pitchFamily="2" charset="-78"/>
              </a:rPr>
              <a:t>رتبه ولادت در بین کشورهای منطقه </a:t>
            </a:r>
            <a:r>
              <a:rPr lang="fa-IR" dirty="0" err="1" smtClean="0">
                <a:cs typeface="B Nazanin" pitchFamily="2" charset="-78"/>
              </a:rPr>
              <a:t>چشم‌انداز</a:t>
            </a:r>
            <a:r>
              <a:rPr lang="fa-IR" dirty="0" smtClean="0">
                <a:cs typeface="B Nazanin" pitchFamily="2" charset="-78"/>
              </a:rPr>
              <a:t> (26 کشور) به نسبت سهم جمعیت:</a:t>
            </a:r>
          </a:p>
          <a:p>
            <a:pPr lvl="1" algn="just"/>
            <a:r>
              <a:rPr lang="fa-IR" dirty="0" smtClean="0">
                <a:cs typeface="B Nazanin" pitchFamily="2" charset="-78"/>
              </a:rPr>
              <a:t>بيست و يکم</a:t>
            </a:r>
          </a:p>
          <a:p>
            <a:pPr lvl="1" algn="just"/>
            <a:endParaRPr lang="fa-IR" dirty="0">
              <a:cs typeface="B Nazanin" pitchFamily="2" charset="-78"/>
            </a:endParaRPr>
          </a:p>
        </p:txBody>
      </p:sp>
      <p:sp>
        <p:nvSpPr>
          <p:cNvPr id="2" name="Title 1"/>
          <p:cNvSpPr>
            <a:spLocks noGrp="1"/>
          </p:cNvSpPr>
          <p:nvPr>
            <p:ph type="title"/>
          </p:nvPr>
        </p:nvSpPr>
        <p:spPr/>
        <p:txBody>
          <a:bodyPr>
            <a:normAutofit/>
          </a:bodyPr>
          <a:lstStyle/>
          <a:p>
            <a:pPr algn="ctr"/>
            <a:r>
              <a:rPr lang="fa-IR" dirty="0" smtClean="0">
                <a:cs typeface="B Titr" pitchFamily="2" charset="-78"/>
              </a:rPr>
              <a:t>مقایسه وضعیت </a:t>
            </a:r>
            <a:r>
              <a:rPr lang="fa-IR" dirty="0" err="1" smtClean="0">
                <a:cs typeface="B Titr" pitchFamily="2" charset="-78"/>
              </a:rPr>
              <a:t>موالید</a:t>
            </a:r>
            <a:r>
              <a:rPr lang="fa-IR" dirty="0" smtClean="0">
                <a:cs typeface="B Titr" pitchFamily="2" charset="-78"/>
              </a:rPr>
              <a:t> در سطح </a:t>
            </a:r>
            <a:r>
              <a:rPr lang="fa-IR" dirty="0" err="1" smtClean="0">
                <a:cs typeface="B Titr" pitchFamily="2" charset="-78"/>
              </a:rPr>
              <a:t>بین‌الملل</a:t>
            </a:r>
            <a:endParaRPr lang="fa-IR" dirty="0">
              <a:cs typeface="B Titr" pitchFamily="2" charset="-78"/>
            </a:endParaRPr>
          </a:p>
        </p:txBody>
      </p:sp>
    </p:spTree>
    <p:extLst>
      <p:ext uri="{BB962C8B-B14F-4D97-AF65-F5344CB8AC3E}">
        <p14:creationId xmlns:p14="http://schemas.microsoft.com/office/powerpoint/2010/main" val="40797680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27510" y="549275"/>
          <a:ext cx="7560840" cy="5945611"/>
        </p:xfrm>
        <a:graphic>
          <a:graphicData uri="http://schemas.openxmlformats.org/drawingml/2006/table">
            <a:tbl>
              <a:tblPr rtl="1"/>
              <a:tblGrid>
                <a:gridCol w="629276"/>
                <a:gridCol w="2664828"/>
                <a:gridCol w="896881"/>
                <a:gridCol w="1144396"/>
                <a:gridCol w="707751"/>
                <a:gridCol w="1517708"/>
              </a:tblGrid>
              <a:tr h="351526">
                <a:tc>
                  <a:txBody>
                    <a:bodyPr/>
                    <a:lstStyle/>
                    <a:p>
                      <a:pPr algn="ctr" rtl="1">
                        <a:spcAft>
                          <a:spcPts val="0"/>
                        </a:spcAft>
                      </a:pPr>
                      <a:r>
                        <a:rPr lang="fa-IR" sz="1400" b="1" dirty="0">
                          <a:solidFill>
                            <a:srgbClr val="000000"/>
                          </a:solidFill>
                          <a:latin typeface="Times New Roman"/>
                          <a:ea typeface="Times New Roman"/>
                          <a:cs typeface="B Titr" pitchFamily="2" charset="-78"/>
                        </a:rPr>
                        <a:t>رديف</a:t>
                      </a:r>
                      <a:endParaRPr lang="en-US" sz="1800"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w="38100" cap="flat" cmpd="sng" algn="ctr">
                      <a:solidFill>
                        <a:srgbClr val="76923C"/>
                      </a:solidFill>
                      <a:prstDash val="solid"/>
                      <a:round/>
                      <a:headEnd type="none" w="med" len="med"/>
                      <a:tailEnd type="none" w="med" len="med"/>
                    </a:lnB>
                    <a:solidFill>
                      <a:schemeClr val="bg2">
                        <a:lumMod val="90000"/>
                      </a:schemeClr>
                    </a:solidFill>
                  </a:tcPr>
                </a:tc>
                <a:tc>
                  <a:txBody>
                    <a:bodyPr/>
                    <a:lstStyle/>
                    <a:p>
                      <a:pPr algn="r" rtl="1">
                        <a:spcAft>
                          <a:spcPts val="0"/>
                        </a:spcAft>
                      </a:pPr>
                      <a:r>
                        <a:rPr lang="fa-IR" sz="1400" b="1" dirty="0">
                          <a:solidFill>
                            <a:srgbClr val="000000"/>
                          </a:solidFill>
                          <a:latin typeface="Times New Roman"/>
                          <a:ea typeface="Times New Roman"/>
                          <a:cs typeface="B Titr" pitchFamily="2" charset="-78"/>
                        </a:rPr>
                        <a:t>شاخص</a:t>
                      </a:r>
                      <a:endParaRPr lang="en-US" sz="1800"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w="38100" cap="flat" cmpd="sng" algn="ctr">
                      <a:solidFill>
                        <a:srgbClr val="76923C"/>
                      </a:solidFill>
                      <a:prstDash val="solid"/>
                      <a:round/>
                      <a:headEnd type="none" w="med" len="med"/>
                      <a:tailEnd type="none" w="med" len="med"/>
                    </a:lnB>
                    <a:solidFill>
                      <a:schemeClr val="bg2">
                        <a:lumMod val="90000"/>
                      </a:schemeClr>
                    </a:solidFill>
                  </a:tcPr>
                </a:tc>
                <a:tc>
                  <a:txBody>
                    <a:bodyPr/>
                    <a:lstStyle/>
                    <a:p>
                      <a:pPr algn="ctr" rtl="1">
                        <a:spcAft>
                          <a:spcPts val="0"/>
                        </a:spcAft>
                      </a:pPr>
                      <a:r>
                        <a:rPr lang="fa-IR" sz="1400" b="1" dirty="0">
                          <a:solidFill>
                            <a:srgbClr val="000000"/>
                          </a:solidFill>
                          <a:latin typeface="Times New Roman"/>
                          <a:ea typeface="Times New Roman"/>
                          <a:cs typeface="B Titr" pitchFamily="2" charset="-78"/>
                        </a:rPr>
                        <a:t>جهان</a:t>
                      </a:r>
                      <a:endParaRPr lang="en-US" sz="1800"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w="38100" cap="flat" cmpd="sng" algn="ctr">
                      <a:solidFill>
                        <a:srgbClr val="76923C"/>
                      </a:solidFill>
                      <a:prstDash val="solid"/>
                      <a:round/>
                      <a:headEnd type="none" w="med" len="med"/>
                      <a:tailEnd type="none" w="med" len="med"/>
                    </a:lnB>
                    <a:solidFill>
                      <a:schemeClr val="bg2">
                        <a:lumMod val="90000"/>
                      </a:schemeClr>
                    </a:solidFill>
                  </a:tcPr>
                </a:tc>
                <a:tc>
                  <a:txBody>
                    <a:bodyPr/>
                    <a:lstStyle/>
                    <a:p>
                      <a:pPr algn="ctr" rtl="1">
                        <a:spcAft>
                          <a:spcPts val="0"/>
                        </a:spcAft>
                      </a:pPr>
                      <a:r>
                        <a:rPr lang="fa-IR" sz="1400" b="1" dirty="0">
                          <a:solidFill>
                            <a:srgbClr val="000000"/>
                          </a:solidFill>
                          <a:latin typeface="Times New Roman"/>
                          <a:ea typeface="Times New Roman"/>
                          <a:cs typeface="B Titr" pitchFamily="2" charset="-78"/>
                        </a:rPr>
                        <a:t>قاره آسيا</a:t>
                      </a:r>
                      <a:endParaRPr lang="en-US" sz="1800"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w="38100" cap="flat" cmpd="sng" algn="ctr">
                      <a:solidFill>
                        <a:srgbClr val="76923C"/>
                      </a:solidFill>
                      <a:prstDash val="solid"/>
                      <a:round/>
                      <a:headEnd type="none" w="med" len="med"/>
                      <a:tailEnd type="none" w="med" len="med"/>
                    </a:lnB>
                    <a:solidFill>
                      <a:schemeClr val="bg2">
                        <a:lumMod val="90000"/>
                      </a:schemeClr>
                    </a:solidFill>
                  </a:tcPr>
                </a:tc>
                <a:tc>
                  <a:txBody>
                    <a:bodyPr/>
                    <a:lstStyle/>
                    <a:p>
                      <a:pPr algn="ctr" rtl="1">
                        <a:spcAft>
                          <a:spcPts val="0"/>
                        </a:spcAft>
                      </a:pPr>
                      <a:r>
                        <a:rPr lang="fa-IR" sz="1400" b="1" dirty="0">
                          <a:solidFill>
                            <a:srgbClr val="000000"/>
                          </a:solidFill>
                          <a:latin typeface="Times New Roman"/>
                          <a:ea typeface="Times New Roman"/>
                          <a:cs typeface="B Titr" pitchFamily="2" charset="-78"/>
                        </a:rPr>
                        <a:t>ايران</a:t>
                      </a:r>
                      <a:endParaRPr lang="en-US" sz="1800"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w="38100" cap="flat" cmpd="sng" algn="ctr">
                      <a:solidFill>
                        <a:srgbClr val="76923C"/>
                      </a:solidFill>
                      <a:prstDash val="solid"/>
                      <a:round/>
                      <a:headEnd type="none" w="med" len="med"/>
                      <a:tailEnd type="none" w="med" len="med"/>
                    </a:lnB>
                    <a:solidFill>
                      <a:schemeClr val="bg2">
                        <a:lumMod val="90000"/>
                      </a:schemeClr>
                    </a:solidFill>
                  </a:tcPr>
                </a:tc>
                <a:tc>
                  <a:txBody>
                    <a:bodyPr/>
                    <a:lstStyle/>
                    <a:p>
                      <a:pPr algn="ctr" rtl="1">
                        <a:spcAft>
                          <a:spcPts val="0"/>
                        </a:spcAft>
                      </a:pPr>
                      <a:r>
                        <a:rPr lang="fa-IR" sz="1200" b="1" dirty="0">
                          <a:solidFill>
                            <a:srgbClr val="000000"/>
                          </a:solidFill>
                          <a:latin typeface="Times New Roman"/>
                          <a:ea typeface="Times New Roman"/>
                          <a:cs typeface="B Titr" pitchFamily="2" charset="-78"/>
                        </a:rPr>
                        <a:t>رتبه ايران در منطقه</a:t>
                      </a:r>
                      <a:endParaRPr lang="en-US" sz="1600"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w="38100" cap="flat" cmpd="sng" algn="ctr">
                      <a:solidFill>
                        <a:srgbClr val="76923C"/>
                      </a:solidFill>
                      <a:prstDash val="solid"/>
                      <a:round/>
                      <a:headEnd type="none" w="med" len="med"/>
                      <a:tailEnd type="none" w="med" len="med"/>
                    </a:lnB>
                    <a:solidFill>
                      <a:schemeClr val="bg2">
                        <a:lumMod val="9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1</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a:noFill/>
                    </a:lnB>
                    <a:solidFill>
                      <a:srgbClr val="E6EED5"/>
                    </a:solidFill>
                  </a:tcPr>
                </a:tc>
                <a:tc>
                  <a:txBody>
                    <a:bodyPr/>
                    <a:lstStyle/>
                    <a:p>
                      <a:pPr algn="r" rtl="1">
                        <a:spcAft>
                          <a:spcPts val="0"/>
                        </a:spcAft>
                      </a:pPr>
                      <a:r>
                        <a:rPr lang="fa-IR" sz="1200" b="1" dirty="0">
                          <a:solidFill>
                            <a:srgbClr val="000000"/>
                          </a:solidFill>
                          <a:latin typeface="Times New Roman"/>
                          <a:ea typeface="Times New Roman"/>
                          <a:cs typeface="B Titr" pitchFamily="2" charset="-78"/>
                        </a:rPr>
                        <a:t>جمعيت</a:t>
                      </a:r>
                      <a:endParaRPr lang="en-US" sz="1600" b="1" dirty="0">
                        <a:solidFill>
                          <a:srgbClr val="76923C"/>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a:noFill/>
                    </a:lnB>
                    <a:solidFill>
                      <a:srgbClr val="E6EED5"/>
                    </a:solidFill>
                  </a:tcPr>
                </a:tc>
                <a:tc>
                  <a:txBody>
                    <a:bodyPr/>
                    <a:lstStyle/>
                    <a:p>
                      <a:pPr algn="ctr" rtl="1">
                        <a:spcAft>
                          <a:spcPts val="0"/>
                        </a:spcAft>
                      </a:pPr>
                      <a:r>
                        <a:rPr lang="fa-IR" sz="1050" b="1" dirty="0">
                          <a:solidFill>
                            <a:srgbClr val="000000"/>
                          </a:solidFill>
                          <a:latin typeface="B Koodak"/>
                          <a:ea typeface="Times New Roman"/>
                          <a:cs typeface="B Koodak"/>
                        </a:rPr>
                        <a:t>6.89 ميليارد نفر</a:t>
                      </a:r>
                      <a:endParaRPr lang="en-US" sz="1600" dirty="0">
                        <a:solidFill>
                          <a:srgbClr val="76923C"/>
                        </a:solidFill>
                        <a:latin typeface="Times New Roman"/>
                        <a:ea typeface="Times New Roman"/>
                        <a:cs typeface="B Titr"/>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a:noFill/>
                    </a:lnB>
                    <a:solidFill>
                      <a:srgbClr val="E6EED5"/>
                    </a:solidFill>
                  </a:tcPr>
                </a:tc>
                <a:tc>
                  <a:txBody>
                    <a:bodyPr/>
                    <a:lstStyle/>
                    <a:p>
                      <a:pPr algn="ctr" rtl="1">
                        <a:spcAft>
                          <a:spcPts val="0"/>
                        </a:spcAft>
                      </a:pPr>
                      <a:r>
                        <a:rPr lang="fa-IR" sz="1050" b="1" dirty="0">
                          <a:solidFill>
                            <a:srgbClr val="000000"/>
                          </a:solidFill>
                          <a:latin typeface="Times New Roman"/>
                          <a:ea typeface="Times New Roman"/>
                          <a:cs typeface="B Koodak"/>
                        </a:rPr>
                        <a:t>4.16 ميليارد نفر</a:t>
                      </a:r>
                      <a:endParaRPr lang="en-US" sz="1600" dirty="0">
                        <a:solidFill>
                          <a:srgbClr val="76923C"/>
                        </a:solidFill>
                        <a:latin typeface="Times New Roman"/>
                        <a:ea typeface="Times New Roman"/>
                        <a:cs typeface="B Titr"/>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a:noFill/>
                    </a:lnB>
                    <a:solidFill>
                      <a:srgbClr val="E6EED5"/>
                    </a:solidFill>
                  </a:tcPr>
                </a:tc>
                <a:tc>
                  <a:txBody>
                    <a:bodyPr/>
                    <a:lstStyle/>
                    <a:p>
                      <a:pPr algn="ctr" rtl="1">
                        <a:spcAft>
                          <a:spcPts val="0"/>
                        </a:spcAft>
                      </a:pPr>
                      <a:r>
                        <a:rPr lang="fa-IR" sz="1050" b="1" dirty="0">
                          <a:solidFill>
                            <a:srgbClr val="000000"/>
                          </a:solidFill>
                          <a:latin typeface="Times New Roman"/>
                          <a:ea typeface="Times New Roman"/>
                          <a:cs typeface="B Koodak"/>
                        </a:rPr>
                        <a:t>73 ميليون نفر</a:t>
                      </a:r>
                      <a:endParaRPr lang="en-US" sz="1600" dirty="0">
                        <a:solidFill>
                          <a:srgbClr val="76923C"/>
                        </a:solidFill>
                        <a:latin typeface="Times New Roman"/>
                        <a:ea typeface="Times New Roman"/>
                        <a:cs typeface="B Titr"/>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a:noFill/>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3</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w="38100" cap="flat" cmpd="sng" algn="ctr">
                      <a:solidFill>
                        <a:srgbClr val="76923C"/>
                      </a:solidFill>
                      <a:prstDash val="solid"/>
                      <a:round/>
                      <a:headEnd type="none" w="med" len="med"/>
                      <a:tailEnd type="none" w="med" len="med"/>
                    </a:lnT>
                    <a:lnB>
                      <a:noFill/>
                    </a:lnB>
                    <a:solidFill>
                      <a:srgbClr val="E6EED5"/>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2</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r" rtl="1">
                        <a:spcAft>
                          <a:spcPts val="0"/>
                        </a:spcAft>
                      </a:pPr>
                      <a:r>
                        <a:rPr lang="fa-IR" sz="1200" b="1" dirty="0">
                          <a:solidFill>
                            <a:srgbClr val="C00000"/>
                          </a:solidFill>
                          <a:latin typeface="Times New Roman"/>
                          <a:ea typeface="Times New Roman"/>
                          <a:cs typeface="B Titr" pitchFamily="2" charset="-78"/>
                        </a:rPr>
                        <a:t>نسبت جنسي جمعيت</a:t>
                      </a:r>
                      <a:endParaRPr lang="en-US" sz="1600" b="1"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0">
                        <a:spcAft>
                          <a:spcPts val="0"/>
                        </a:spcAft>
                      </a:pPr>
                      <a:r>
                        <a:rPr lang="en-US" sz="1200" b="1" dirty="0">
                          <a:solidFill>
                            <a:srgbClr val="000000"/>
                          </a:solidFill>
                          <a:latin typeface="B Koodak"/>
                          <a:ea typeface="Times New Roman"/>
                          <a:cs typeface="B Titr"/>
                        </a:rPr>
                        <a:t>101.7</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104.8</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103</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11</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3</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r" rtl="1">
                        <a:spcAft>
                          <a:spcPts val="0"/>
                        </a:spcAft>
                      </a:pPr>
                      <a:r>
                        <a:rPr lang="fa-IR" sz="1200" b="1" dirty="0">
                          <a:solidFill>
                            <a:srgbClr val="000000"/>
                          </a:solidFill>
                          <a:latin typeface="Times New Roman"/>
                          <a:ea typeface="Times New Roman"/>
                          <a:cs typeface="B Titr" pitchFamily="2" charset="-78"/>
                        </a:rPr>
                        <a:t>نسبت جنسی در بدو تولد</a:t>
                      </a:r>
                      <a:endParaRPr lang="en-US" sz="1600" b="1" dirty="0">
                        <a:solidFill>
                          <a:srgbClr val="76923C"/>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Calibri"/>
                          <a:ea typeface="Times New Roman"/>
                          <a:cs typeface="B Koodak"/>
                        </a:rPr>
                        <a:t>107</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Calibri"/>
                          <a:ea typeface="Times New Roman"/>
                          <a:cs typeface="B Koodak"/>
                        </a:rPr>
                        <a:t>104</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105</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9</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4</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r" rtl="1">
                        <a:spcAft>
                          <a:spcPts val="0"/>
                        </a:spcAft>
                      </a:pPr>
                      <a:r>
                        <a:rPr lang="fa-IR" sz="1200" b="1" dirty="0">
                          <a:solidFill>
                            <a:srgbClr val="C00000"/>
                          </a:solidFill>
                          <a:latin typeface="Times New Roman"/>
                          <a:ea typeface="Times New Roman"/>
                          <a:cs typeface="B Titr" pitchFamily="2" charset="-78"/>
                        </a:rPr>
                        <a:t>ميانه سني</a:t>
                      </a:r>
                      <a:endParaRPr lang="en-US" sz="1600" b="1"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29.2</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29.2</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27.1</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12</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5</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r" rtl="1">
                        <a:spcAft>
                          <a:spcPts val="0"/>
                        </a:spcAft>
                      </a:pPr>
                      <a:r>
                        <a:rPr lang="fa-IR" sz="1200" b="1" dirty="0">
                          <a:solidFill>
                            <a:srgbClr val="000000"/>
                          </a:solidFill>
                          <a:latin typeface="Times New Roman"/>
                          <a:ea typeface="Times New Roman"/>
                          <a:cs typeface="B Titr" pitchFamily="2" charset="-78"/>
                        </a:rPr>
                        <a:t>نرخ رشد جمعيت</a:t>
                      </a:r>
                      <a:endParaRPr lang="en-US" sz="1600" b="1" dirty="0">
                        <a:solidFill>
                          <a:srgbClr val="76923C"/>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1.1</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0.99</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1.04</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23</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6</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r" rtl="1">
                        <a:spcAft>
                          <a:spcPts val="0"/>
                        </a:spcAft>
                      </a:pPr>
                      <a:r>
                        <a:rPr lang="fa-IR" sz="1200" b="1" dirty="0">
                          <a:solidFill>
                            <a:srgbClr val="C00000"/>
                          </a:solidFill>
                          <a:latin typeface="Times New Roman"/>
                          <a:ea typeface="Times New Roman"/>
                          <a:cs typeface="B Titr" pitchFamily="2" charset="-78"/>
                        </a:rPr>
                        <a:t>نرخ خام ولادت</a:t>
                      </a:r>
                      <a:endParaRPr lang="en-US" sz="1600" b="1"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19.2</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17.5</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16.2</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21</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7</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r" rtl="1">
                        <a:spcAft>
                          <a:spcPts val="0"/>
                        </a:spcAft>
                      </a:pPr>
                      <a:r>
                        <a:rPr lang="fa-IR" sz="1200" b="1" dirty="0">
                          <a:solidFill>
                            <a:srgbClr val="000000"/>
                          </a:solidFill>
                          <a:latin typeface="Times New Roman"/>
                          <a:ea typeface="Times New Roman"/>
                          <a:cs typeface="B Titr" pitchFamily="2" charset="-78"/>
                        </a:rPr>
                        <a:t>نرخ خام فوت</a:t>
                      </a:r>
                      <a:endParaRPr lang="en-US" sz="1600" b="1" dirty="0">
                        <a:solidFill>
                          <a:srgbClr val="76923C"/>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8.2</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7.3</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5.4</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14</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8</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r" rtl="1">
                        <a:spcAft>
                          <a:spcPts val="0"/>
                        </a:spcAft>
                      </a:pPr>
                      <a:r>
                        <a:rPr lang="fa-IR" sz="1200" b="1" dirty="0">
                          <a:solidFill>
                            <a:srgbClr val="C00000"/>
                          </a:solidFill>
                          <a:latin typeface="Times New Roman"/>
                          <a:ea typeface="Times New Roman"/>
                          <a:cs typeface="B Titr" pitchFamily="2" charset="-78"/>
                        </a:rPr>
                        <a:t>نرخ جانشيني</a:t>
                      </a:r>
                      <a:endParaRPr lang="en-US" sz="1600" b="1"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a:solidFill>
                            <a:srgbClr val="000000"/>
                          </a:solidFill>
                          <a:latin typeface="Times New Roman"/>
                          <a:ea typeface="Times New Roman"/>
                          <a:cs typeface="B Koodak"/>
                        </a:rPr>
                        <a:t>1.06</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0.95</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0.74</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25</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9</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r" rtl="1">
                        <a:spcAft>
                          <a:spcPts val="0"/>
                        </a:spcAft>
                      </a:pPr>
                      <a:r>
                        <a:rPr lang="fa-IR" sz="1200" b="1" dirty="0">
                          <a:solidFill>
                            <a:srgbClr val="000000"/>
                          </a:solidFill>
                          <a:latin typeface="Times New Roman"/>
                          <a:ea typeface="Times New Roman"/>
                          <a:cs typeface="B Titr" pitchFamily="2" charset="-78"/>
                        </a:rPr>
                        <a:t>نرخ باروري</a:t>
                      </a:r>
                      <a:endParaRPr lang="en-US" sz="1600" b="1" dirty="0">
                        <a:solidFill>
                          <a:srgbClr val="76923C"/>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a:solidFill>
                            <a:srgbClr val="000000"/>
                          </a:solidFill>
                          <a:latin typeface="Times New Roman"/>
                          <a:ea typeface="Times New Roman"/>
                          <a:cs typeface="B Koodak"/>
                        </a:rPr>
                        <a:t>2.45</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a:solidFill>
                            <a:srgbClr val="000000"/>
                          </a:solidFill>
                          <a:latin typeface="Times New Roman"/>
                          <a:ea typeface="Times New Roman"/>
                          <a:cs typeface="B Koodak"/>
                        </a:rPr>
                        <a:t>2.18</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1.59</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25</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10</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r" rtl="1">
                        <a:spcAft>
                          <a:spcPts val="0"/>
                        </a:spcAft>
                      </a:pPr>
                      <a:r>
                        <a:rPr lang="fa-IR" sz="1200" b="1" dirty="0">
                          <a:solidFill>
                            <a:srgbClr val="C00000"/>
                          </a:solidFill>
                          <a:latin typeface="Times New Roman"/>
                          <a:ea typeface="Times New Roman"/>
                          <a:cs typeface="B Titr" pitchFamily="2" charset="-78"/>
                        </a:rPr>
                        <a:t>اميد زندگي</a:t>
                      </a:r>
                      <a:endParaRPr lang="en-US" sz="1600" b="1"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a:solidFill>
                            <a:srgbClr val="000000"/>
                          </a:solidFill>
                          <a:latin typeface="Times New Roman"/>
                          <a:ea typeface="Times New Roman"/>
                          <a:cs typeface="B Koodak"/>
                        </a:rPr>
                        <a:t>69.3</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a:solidFill>
                            <a:srgbClr val="000000"/>
                          </a:solidFill>
                          <a:latin typeface="Times New Roman"/>
                          <a:ea typeface="Times New Roman"/>
                          <a:cs typeface="B Koodak"/>
                        </a:rPr>
                        <a:t>70.4</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73.3</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14</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11</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r" rtl="1">
                        <a:spcAft>
                          <a:spcPts val="0"/>
                        </a:spcAft>
                      </a:pPr>
                      <a:r>
                        <a:rPr lang="fa-IR" sz="1200" b="1" dirty="0">
                          <a:solidFill>
                            <a:srgbClr val="000000"/>
                          </a:solidFill>
                          <a:latin typeface="Times New Roman"/>
                          <a:ea typeface="Times New Roman"/>
                          <a:cs typeface="B Titr" pitchFamily="2" charset="-78"/>
                        </a:rPr>
                        <a:t>مرگ و مير اطفال زير يکسال</a:t>
                      </a:r>
                      <a:endParaRPr lang="en-US" sz="1600" b="1" dirty="0">
                        <a:solidFill>
                          <a:srgbClr val="76923C"/>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a:solidFill>
                            <a:srgbClr val="000000"/>
                          </a:solidFill>
                          <a:latin typeface="Times New Roman"/>
                          <a:ea typeface="Times New Roman"/>
                          <a:cs typeface="B Koodak"/>
                        </a:rPr>
                        <a:t>60</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a:solidFill>
                            <a:srgbClr val="000000"/>
                          </a:solidFill>
                          <a:latin typeface="Times New Roman"/>
                          <a:ea typeface="Times New Roman"/>
                          <a:cs typeface="B Koodak"/>
                        </a:rPr>
                        <a:t>49</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23.4</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13</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rgbClr val="E6EED5"/>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12</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r" rtl="1">
                        <a:spcAft>
                          <a:spcPts val="0"/>
                        </a:spcAft>
                      </a:pPr>
                      <a:r>
                        <a:rPr lang="fa-IR" sz="1200" b="1" dirty="0">
                          <a:solidFill>
                            <a:srgbClr val="C00000"/>
                          </a:solidFill>
                          <a:latin typeface="Times New Roman"/>
                          <a:ea typeface="Times New Roman"/>
                          <a:cs typeface="B Titr" pitchFamily="2" charset="-78"/>
                        </a:rPr>
                        <a:t>مرگ و مير کودکان زير پنج سال</a:t>
                      </a:r>
                      <a:endParaRPr lang="en-US" sz="1600" b="1"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a:solidFill>
                            <a:srgbClr val="000000"/>
                          </a:solidFill>
                          <a:latin typeface="Times New Roman"/>
                          <a:ea typeface="Times New Roman"/>
                          <a:cs typeface="B Koodak"/>
                        </a:rPr>
                        <a:t>41.8</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a:solidFill>
                            <a:srgbClr val="000000"/>
                          </a:solidFill>
                          <a:latin typeface="Times New Roman"/>
                          <a:ea typeface="Times New Roman"/>
                          <a:cs typeface="B Koodak"/>
                        </a:rPr>
                        <a:t>36.9</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200" b="1" dirty="0">
                          <a:solidFill>
                            <a:srgbClr val="000000"/>
                          </a:solidFill>
                          <a:latin typeface="Times New Roman"/>
                          <a:ea typeface="Times New Roman"/>
                          <a:cs typeface="B Koodak"/>
                        </a:rPr>
                        <a:t>31</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a:noFill/>
                    </a:lnB>
                    <a:solidFill>
                      <a:schemeClr val="accent3">
                        <a:lumMod val="60000"/>
                        <a:lumOff val="40000"/>
                      </a:schemeClr>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10</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a:noFill/>
                    </a:lnB>
                    <a:solidFill>
                      <a:schemeClr val="accent3">
                        <a:lumMod val="60000"/>
                        <a:lumOff val="40000"/>
                      </a:schemeClr>
                    </a:solidFill>
                  </a:tcPr>
                </a:tc>
              </a:tr>
              <a:tr h="372939">
                <a:tc>
                  <a:txBody>
                    <a:bodyPr/>
                    <a:lstStyle/>
                    <a:p>
                      <a:pPr algn="ctr" rtl="1">
                        <a:spcAft>
                          <a:spcPts val="0"/>
                        </a:spcAft>
                      </a:pPr>
                      <a:r>
                        <a:rPr lang="fa-IR" sz="1200" b="1" dirty="0">
                          <a:solidFill>
                            <a:srgbClr val="FF0000"/>
                          </a:solidFill>
                          <a:latin typeface="Times New Roman"/>
                          <a:ea typeface="Times New Roman"/>
                          <a:cs typeface="B Titr" pitchFamily="2" charset="-78"/>
                        </a:rPr>
                        <a:t>13</a:t>
                      </a:r>
                      <a:endParaRPr lang="en-US" sz="16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rgbClr val="E6EED5"/>
                    </a:solidFill>
                  </a:tcPr>
                </a:tc>
                <a:tc>
                  <a:txBody>
                    <a:bodyPr/>
                    <a:lstStyle/>
                    <a:p>
                      <a:pPr algn="r" rtl="1">
                        <a:spcAft>
                          <a:spcPts val="0"/>
                        </a:spcAft>
                      </a:pPr>
                      <a:r>
                        <a:rPr lang="fa-IR" sz="1200" dirty="0">
                          <a:solidFill>
                            <a:srgbClr val="000000"/>
                          </a:solidFill>
                          <a:latin typeface="Times New Roman"/>
                          <a:ea typeface="Times New Roman"/>
                          <a:cs typeface="B Titr" pitchFamily="2" charset="-78"/>
                        </a:rPr>
                        <a:t>بيشترين نرخ باروري در گروه سني مادران</a:t>
                      </a:r>
                      <a:endParaRPr lang="en-US" sz="1600" dirty="0">
                        <a:solidFill>
                          <a:srgbClr val="76923C"/>
                        </a:solidFill>
                        <a:latin typeface="Times New Roman"/>
                        <a:ea typeface="Times New Roman"/>
                        <a:cs typeface="B Titr"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20-24 ساله</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w="38100" cap="flat" cmpd="sng" algn="ctr">
                      <a:noFill/>
                      <a:prstDash val="solid"/>
                      <a:round/>
                      <a:headEnd type="none" w="med" len="med"/>
                      <a:tailEnd type="none" w="med" len="med"/>
                    </a:lnB>
                    <a:solidFill>
                      <a:srgbClr val="E6EED5"/>
                    </a:solidFill>
                  </a:tcPr>
                </a:tc>
                <a:tc>
                  <a:txBody>
                    <a:bodyPr/>
                    <a:lstStyle/>
                    <a:p>
                      <a:pPr algn="ctr" rtl="1">
                        <a:spcAft>
                          <a:spcPts val="0"/>
                        </a:spcAft>
                      </a:pPr>
                      <a:r>
                        <a:rPr lang="fa-IR" sz="1200" b="1">
                          <a:solidFill>
                            <a:srgbClr val="000000"/>
                          </a:solidFill>
                          <a:latin typeface="Times New Roman"/>
                          <a:ea typeface="Times New Roman"/>
                          <a:cs typeface="B Koodak"/>
                        </a:rPr>
                        <a:t>20-24 ساله</a:t>
                      </a:r>
                      <a:endParaRPr lang="en-US" sz="1800" b="1">
                        <a:solidFill>
                          <a:srgbClr val="76923C"/>
                        </a:solidFill>
                        <a:latin typeface="Times New Roman"/>
                        <a:ea typeface="Times New Roman"/>
                        <a:cs typeface="B Titr"/>
                      </a:endParaRPr>
                    </a:p>
                  </a:txBody>
                  <a:tcPr marL="63795" marR="63795" marT="0" marB="0" anchor="ctr">
                    <a:lnL>
                      <a:noFill/>
                    </a:lnL>
                    <a:lnR>
                      <a:noFill/>
                    </a:lnR>
                    <a:lnT>
                      <a:noFill/>
                    </a:lnT>
                    <a:lnB w="38100" cap="flat" cmpd="sng" algn="ctr">
                      <a:noFill/>
                      <a:prstDash val="solid"/>
                      <a:round/>
                      <a:headEnd type="none" w="med" len="med"/>
                      <a:tailEnd type="none" w="med" len="med"/>
                    </a:lnB>
                    <a:solidFill>
                      <a:srgbClr val="E6EED5"/>
                    </a:solidFill>
                  </a:tcPr>
                </a:tc>
                <a:tc>
                  <a:txBody>
                    <a:bodyPr/>
                    <a:lstStyle/>
                    <a:p>
                      <a:pPr algn="ctr" rtl="1">
                        <a:spcAft>
                          <a:spcPts val="0"/>
                        </a:spcAft>
                      </a:pPr>
                      <a:r>
                        <a:rPr lang="fa-IR" sz="1200" b="1" dirty="0">
                          <a:solidFill>
                            <a:srgbClr val="000000"/>
                          </a:solidFill>
                          <a:latin typeface="Times New Roman"/>
                          <a:ea typeface="Times New Roman"/>
                          <a:cs typeface="B Koodak"/>
                        </a:rPr>
                        <a:t>25-29 ساله</a:t>
                      </a:r>
                      <a:endParaRPr lang="en-US" sz="1800" b="1" dirty="0">
                        <a:solidFill>
                          <a:srgbClr val="76923C"/>
                        </a:solidFill>
                        <a:latin typeface="Times New Roman"/>
                        <a:ea typeface="Times New Roman"/>
                        <a:cs typeface="B Titr"/>
                      </a:endParaRPr>
                    </a:p>
                  </a:txBody>
                  <a:tcPr marL="63795" marR="63795" marT="0" marB="0" anchor="ctr">
                    <a:lnL>
                      <a:noFill/>
                    </a:lnL>
                    <a:lnR>
                      <a:noFill/>
                    </a:lnR>
                    <a:lnT>
                      <a:noFill/>
                    </a:lnT>
                    <a:lnB w="38100" cap="flat" cmpd="sng" algn="ctr">
                      <a:noFill/>
                      <a:prstDash val="solid"/>
                      <a:round/>
                      <a:headEnd type="none" w="med" len="med"/>
                      <a:tailEnd type="none" w="med" len="med"/>
                    </a:lnB>
                    <a:solidFill>
                      <a:srgbClr val="E6EED5"/>
                    </a:solidFill>
                  </a:tcPr>
                </a:tc>
                <a:tc>
                  <a:txBody>
                    <a:bodyPr/>
                    <a:lstStyle/>
                    <a:p>
                      <a:pPr algn="ctr" rtl="1">
                        <a:spcAft>
                          <a:spcPts val="0"/>
                        </a:spcAft>
                      </a:pPr>
                      <a:r>
                        <a:rPr lang="fa-IR" sz="1600" b="1" dirty="0">
                          <a:solidFill>
                            <a:srgbClr val="008E40"/>
                          </a:solidFill>
                          <a:latin typeface="Times New Roman"/>
                          <a:ea typeface="Times New Roman"/>
                          <a:cs typeface="B Titr" pitchFamily="2" charset="-78"/>
                        </a:rPr>
                        <a:t>-</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rgbClr val="E6EED5"/>
                    </a:solidFill>
                  </a:tcPr>
                </a:tc>
              </a:tr>
              <a:tr h="372939">
                <a:tc>
                  <a:txBody>
                    <a:bodyPr/>
                    <a:lstStyle/>
                    <a:p>
                      <a:pPr algn="ctr" rtl="1">
                        <a:spcAft>
                          <a:spcPts val="0"/>
                        </a:spcAft>
                      </a:pPr>
                      <a:r>
                        <a:rPr lang="fa-IR" sz="1200" dirty="0" smtClean="0">
                          <a:solidFill>
                            <a:srgbClr val="FF0000"/>
                          </a:solidFill>
                          <a:latin typeface="Times New Roman"/>
                          <a:ea typeface="Times New Roman"/>
                          <a:cs typeface="B Titr" pitchFamily="2" charset="-78"/>
                        </a:rPr>
                        <a:t>14</a:t>
                      </a:r>
                      <a:endParaRPr lang="en-US" sz="12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chemeClr val="accent3">
                        <a:lumMod val="60000"/>
                        <a:lumOff val="40000"/>
                      </a:schemeClr>
                    </a:solidFill>
                  </a:tcPr>
                </a:tc>
                <a:tc>
                  <a:txBody>
                    <a:bodyPr/>
                    <a:lstStyle/>
                    <a:p>
                      <a:pPr algn="r" rtl="1">
                        <a:spcAft>
                          <a:spcPts val="0"/>
                        </a:spcAft>
                      </a:pPr>
                      <a:r>
                        <a:rPr lang="fa-IR" sz="1200" dirty="0" smtClean="0">
                          <a:solidFill>
                            <a:srgbClr val="C00000"/>
                          </a:solidFill>
                          <a:latin typeface="Times New Roman"/>
                          <a:ea typeface="Times New Roman"/>
                          <a:cs typeface="B Titr" pitchFamily="2" charset="-78"/>
                        </a:rPr>
                        <a:t>ميزان سالخوردگي</a:t>
                      </a:r>
                      <a:endParaRPr lang="en-US" sz="1200" dirty="0">
                        <a:solidFill>
                          <a:srgbClr val="C00000"/>
                        </a:solidFill>
                        <a:latin typeface="Times New Roman"/>
                        <a:ea typeface="Times New Roman"/>
                        <a:cs typeface="B Titr"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chemeClr val="accent3">
                        <a:lumMod val="60000"/>
                        <a:lumOff val="40000"/>
                      </a:schemeClr>
                    </a:solidFill>
                  </a:tcPr>
                </a:tc>
                <a:tc>
                  <a:txBody>
                    <a:bodyPr/>
                    <a:lstStyle/>
                    <a:p>
                      <a:pPr algn="ctr" rtl="1">
                        <a:spcAft>
                          <a:spcPts val="0"/>
                        </a:spcAft>
                      </a:pPr>
                      <a:r>
                        <a:rPr lang="fa-IR" sz="1200" b="1" dirty="0" smtClean="0">
                          <a:solidFill>
                            <a:schemeClr val="accent4">
                              <a:lumMod val="10000"/>
                            </a:schemeClr>
                          </a:solidFill>
                          <a:latin typeface="Times New Roman"/>
                          <a:ea typeface="Times New Roman"/>
                          <a:cs typeface="B Koodak" pitchFamily="2" charset="-78"/>
                        </a:rPr>
                        <a:t>28.4</a:t>
                      </a:r>
                      <a:endParaRPr lang="en-US" sz="1200" b="1" dirty="0">
                        <a:solidFill>
                          <a:schemeClr val="accent4">
                            <a:lumMod val="10000"/>
                          </a:schemeClr>
                        </a:solidFill>
                        <a:latin typeface="Times New Roman"/>
                        <a:ea typeface="Times New Roman"/>
                        <a:cs typeface="B Koodak"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chemeClr val="accent3">
                        <a:lumMod val="60000"/>
                        <a:lumOff val="40000"/>
                      </a:schemeClr>
                    </a:solidFill>
                  </a:tcPr>
                </a:tc>
                <a:tc>
                  <a:txBody>
                    <a:bodyPr/>
                    <a:lstStyle/>
                    <a:p>
                      <a:pPr algn="ctr" rtl="1">
                        <a:spcAft>
                          <a:spcPts val="0"/>
                        </a:spcAft>
                      </a:pPr>
                      <a:r>
                        <a:rPr lang="fa-IR" sz="1200" b="1" dirty="0" smtClean="0">
                          <a:solidFill>
                            <a:schemeClr val="accent4">
                              <a:lumMod val="10000"/>
                            </a:schemeClr>
                          </a:solidFill>
                          <a:latin typeface="Times New Roman"/>
                          <a:ea typeface="Times New Roman"/>
                          <a:cs typeface="B Koodak" pitchFamily="2" charset="-78"/>
                        </a:rPr>
                        <a:t>25.8</a:t>
                      </a:r>
                      <a:endParaRPr lang="en-US" sz="1200" b="1" dirty="0">
                        <a:solidFill>
                          <a:schemeClr val="accent4">
                            <a:lumMod val="10000"/>
                          </a:schemeClr>
                        </a:solidFill>
                        <a:latin typeface="Times New Roman"/>
                        <a:ea typeface="Times New Roman"/>
                        <a:cs typeface="B Koodak"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chemeClr val="accent3">
                        <a:lumMod val="60000"/>
                        <a:lumOff val="40000"/>
                      </a:schemeClr>
                    </a:solidFill>
                  </a:tcPr>
                </a:tc>
                <a:tc>
                  <a:txBody>
                    <a:bodyPr/>
                    <a:lstStyle/>
                    <a:p>
                      <a:pPr algn="ctr" rtl="1">
                        <a:spcAft>
                          <a:spcPts val="0"/>
                        </a:spcAft>
                      </a:pPr>
                      <a:r>
                        <a:rPr lang="fa-IR" sz="1200" b="1" dirty="0" smtClean="0">
                          <a:solidFill>
                            <a:schemeClr val="accent4">
                              <a:lumMod val="10000"/>
                            </a:schemeClr>
                          </a:solidFill>
                          <a:latin typeface="Times New Roman"/>
                          <a:ea typeface="Times New Roman"/>
                          <a:cs typeface="B Koodak" pitchFamily="2" charset="-78"/>
                        </a:rPr>
                        <a:t>22.8</a:t>
                      </a:r>
                      <a:endParaRPr lang="en-US" sz="1200" b="1" dirty="0">
                        <a:solidFill>
                          <a:schemeClr val="accent4">
                            <a:lumMod val="10000"/>
                          </a:schemeClr>
                        </a:solidFill>
                        <a:latin typeface="Times New Roman"/>
                        <a:ea typeface="Times New Roman"/>
                        <a:cs typeface="B Koodak"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chemeClr val="accent3">
                        <a:lumMod val="60000"/>
                        <a:lumOff val="40000"/>
                      </a:schemeClr>
                    </a:solidFill>
                  </a:tcPr>
                </a:tc>
                <a:tc>
                  <a:txBody>
                    <a:bodyPr/>
                    <a:lstStyle/>
                    <a:p>
                      <a:pPr algn="ctr" rtl="1">
                        <a:spcAft>
                          <a:spcPts val="0"/>
                        </a:spcAft>
                      </a:pPr>
                      <a:r>
                        <a:rPr lang="fa-IR" sz="1600" dirty="0" smtClean="0">
                          <a:solidFill>
                            <a:srgbClr val="008E40"/>
                          </a:solidFill>
                          <a:latin typeface="Times New Roman"/>
                          <a:ea typeface="Times New Roman"/>
                          <a:cs typeface="B Titr" pitchFamily="2" charset="-78"/>
                        </a:rPr>
                        <a:t>7</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w="38100" cap="flat" cmpd="sng" algn="ctr">
                      <a:noFill/>
                      <a:prstDash val="solid"/>
                      <a:round/>
                      <a:headEnd type="none" w="med" len="med"/>
                      <a:tailEnd type="none" w="med" len="med"/>
                    </a:lnB>
                    <a:solidFill>
                      <a:schemeClr val="accent3">
                        <a:lumMod val="60000"/>
                        <a:lumOff val="40000"/>
                      </a:schemeClr>
                    </a:solidFill>
                  </a:tcPr>
                </a:tc>
              </a:tr>
              <a:tr h="372939">
                <a:tc>
                  <a:txBody>
                    <a:bodyPr/>
                    <a:lstStyle/>
                    <a:p>
                      <a:pPr algn="ctr" rtl="1">
                        <a:spcAft>
                          <a:spcPts val="0"/>
                        </a:spcAft>
                      </a:pPr>
                      <a:r>
                        <a:rPr lang="fa-IR" sz="1200" dirty="0" smtClean="0">
                          <a:solidFill>
                            <a:srgbClr val="FF0000"/>
                          </a:solidFill>
                          <a:latin typeface="Times New Roman"/>
                          <a:ea typeface="Times New Roman"/>
                          <a:cs typeface="B Titr" pitchFamily="2" charset="-78"/>
                        </a:rPr>
                        <a:t>15</a:t>
                      </a:r>
                      <a:endParaRPr lang="en-US" sz="1200" dirty="0">
                        <a:solidFill>
                          <a:srgbClr val="FF0000"/>
                        </a:solidFill>
                        <a:latin typeface="Times New Roman"/>
                        <a:ea typeface="Times New Roman"/>
                        <a:cs typeface="B Titr" pitchFamily="2" charset="-78"/>
                      </a:endParaRPr>
                    </a:p>
                  </a:txBody>
                  <a:tcPr marL="63795" marR="63795" marT="0" marB="0" anchor="ctr">
                    <a:lnL>
                      <a:noFill/>
                    </a:lnL>
                    <a:lnR>
                      <a:noFill/>
                    </a:lnR>
                    <a:lnT>
                      <a:noFill/>
                    </a:lnT>
                    <a:lnB w="38100" cap="flat" cmpd="sng" algn="ctr">
                      <a:solidFill>
                        <a:srgbClr val="76923C"/>
                      </a:solidFill>
                      <a:prstDash val="solid"/>
                      <a:round/>
                      <a:headEnd type="none" w="med" len="med"/>
                      <a:tailEnd type="none" w="med" len="med"/>
                    </a:lnB>
                    <a:solidFill>
                      <a:srgbClr val="E6EED5"/>
                    </a:solidFill>
                  </a:tcPr>
                </a:tc>
                <a:tc>
                  <a:txBody>
                    <a:bodyPr/>
                    <a:lstStyle/>
                    <a:p>
                      <a:pPr algn="r" rtl="1">
                        <a:spcAft>
                          <a:spcPts val="0"/>
                        </a:spcAft>
                      </a:pPr>
                      <a:r>
                        <a:rPr lang="fa-IR" sz="1200" dirty="0" smtClean="0">
                          <a:solidFill>
                            <a:schemeClr val="accent4">
                              <a:lumMod val="10000"/>
                            </a:schemeClr>
                          </a:solidFill>
                          <a:latin typeface="Times New Roman"/>
                          <a:ea typeface="Times New Roman"/>
                          <a:cs typeface="B Titr" pitchFamily="2" charset="-78"/>
                        </a:rPr>
                        <a:t>نسبت وابستگي ( بار تکفل)</a:t>
                      </a:r>
                      <a:endParaRPr lang="en-US" sz="1200" dirty="0">
                        <a:solidFill>
                          <a:schemeClr val="accent4">
                            <a:lumMod val="10000"/>
                          </a:schemeClr>
                        </a:solidFill>
                        <a:latin typeface="Times New Roman"/>
                        <a:ea typeface="Times New Roman"/>
                        <a:cs typeface="B Titr" pitchFamily="2" charset="-78"/>
                      </a:endParaRPr>
                    </a:p>
                  </a:txBody>
                  <a:tcPr marL="63795" marR="63795" marT="0" marB="0" anchor="ctr">
                    <a:lnL>
                      <a:noFill/>
                    </a:lnL>
                    <a:lnR>
                      <a:noFill/>
                    </a:lnR>
                    <a:lnT>
                      <a:noFill/>
                    </a:lnT>
                    <a:lnB w="38100" cap="flat" cmpd="sng" algn="ctr">
                      <a:solidFill>
                        <a:srgbClr val="76923C"/>
                      </a:solidFill>
                      <a:prstDash val="solid"/>
                      <a:round/>
                      <a:headEnd type="none" w="med" len="med"/>
                      <a:tailEnd type="none" w="med" len="med"/>
                    </a:lnB>
                    <a:solidFill>
                      <a:srgbClr val="E6EED5"/>
                    </a:solidFill>
                  </a:tcPr>
                </a:tc>
                <a:tc>
                  <a:txBody>
                    <a:bodyPr/>
                    <a:lstStyle/>
                    <a:p>
                      <a:pPr algn="ctr" rtl="1">
                        <a:spcAft>
                          <a:spcPts val="0"/>
                        </a:spcAft>
                      </a:pPr>
                      <a:r>
                        <a:rPr lang="fa-IR" sz="1200" b="1" dirty="0" smtClean="0">
                          <a:solidFill>
                            <a:schemeClr val="accent4">
                              <a:lumMod val="10000"/>
                            </a:schemeClr>
                          </a:solidFill>
                          <a:latin typeface="Times New Roman"/>
                          <a:ea typeface="Times New Roman"/>
                          <a:cs typeface="B Koodak" pitchFamily="2" charset="-78"/>
                        </a:rPr>
                        <a:t>52.4</a:t>
                      </a:r>
                      <a:endParaRPr lang="en-US" sz="1200" b="1" dirty="0">
                        <a:solidFill>
                          <a:schemeClr val="accent4">
                            <a:lumMod val="10000"/>
                          </a:schemeClr>
                        </a:solidFill>
                        <a:latin typeface="Times New Roman"/>
                        <a:ea typeface="Times New Roman"/>
                        <a:cs typeface="B Koodak" pitchFamily="2" charset="-78"/>
                      </a:endParaRPr>
                    </a:p>
                  </a:txBody>
                  <a:tcPr marL="63795" marR="63795" marT="0" marB="0" anchor="ctr">
                    <a:lnL>
                      <a:noFill/>
                    </a:lnL>
                    <a:lnR>
                      <a:noFill/>
                    </a:lnR>
                    <a:lnT>
                      <a:noFill/>
                    </a:lnT>
                    <a:lnB w="38100" cap="flat" cmpd="sng" algn="ctr">
                      <a:solidFill>
                        <a:srgbClr val="76923C"/>
                      </a:solidFill>
                      <a:prstDash val="solid"/>
                      <a:round/>
                      <a:headEnd type="none" w="med" len="med"/>
                      <a:tailEnd type="none" w="med" len="med"/>
                    </a:lnB>
                    <a:solidFill>
                      <a:srgbClr val="E6EED5"/>
                    </a:solidFill>
                  </a:tcPr>
                </a:tc>
                <a:tc>
                  <a:txBody>
                    <a:bodyPr/>
                    <a:lstStyle/>
                    <a:p>
                      <a:pPr algn="ctr" rtl="1">
                        <a:spcAft>
                          <a:spcPts val="0"/>
                        </a:spcAft>
                      </a:pPr>
                      <a:r>
                        <a:rPr lang="fa-IR" sz="1200" b="1" dirty="0" smtClean="0">
                          <a:solidFill>
                            <a:schemeClr val="accent4">
                              <a:lumMod val="10000"/>
                            </a:schemeClr>
                          </a:solidFill>
                          <a:latin typeface="Times New Roman"/>
                          <a:ea typeface="Times New Roman"/>
                          <a:cs typeface="B Koodak" pitchFamily="2" charset="-78"/>
                        </a:rPr>
                        <a:t>48.4</a:t>
                      </a:r>
                      <a:endParaRPr lang="en-US" sz="1200" b="1" dirty="0">
                        <a:solidFill>
                          <a:schemeClr val="accent4">
                            <a:lumMod val="10000"/>
                          </a:schemeClr>
                        </a:solidFill>
                        <a:latin typeface="Times New Roman"/>
                        <a:ea typeface="Times New Roman"/>
                        <a:cs typeface="B Koodak" pitchFamily="2" charset="-78"/>
                      </a:endParaRPr>
                    </a:p>
                  </a:txBody>
                  <a:tcPr marL="63795" marR="63795" marT="0" marB="0" anchor="ctr">
                    <a:lnL>
                      <a:noFill/>
                    </a:lnL>
                    <a:lnR>
                      <a:noFill/>
                    </a:lnR>
                    <a:lnT>
                      <a:noFill/>
                    </a:lnT>
                    <a:lnB w="38100" cap="flat" cmpd="sng" algn="ctr">
                      <a:solidFill>
                        <a:srgbClr val="76923C"/>
                      </a:solidFill>
                      <a:prstDash val="solid"/>
                      <a:round/>
                      <a:headEnd type="none" w="med" len="med"/>
                      <a:tailEnd type="none" w="med" len="med"/>
                    </a:lnB>
                    <a:solidFill>
                      <a:srgbClr val="E6EED5"/>
                    </a:solidFill>
                  </a:tcPr>
                </a:tc>
                <a:tc>
                  <a:txBody>
                    <a:bodyPr/>
                    <a:lstStyle/>
                    <a:p>
                      <a:pPr algn="ctr" rtl="1">
                        <a:spcAft>
                          <a:spcPts val="0"/>
                        </a:spcAft>
                      </a:pPr>
                      <a:r>
                        <a:rPr lang="fa-IR" sz="1200" b="1" dirty="0" smtClean="0">
                          <a:solidFill>
                            <a:schemeClr val="accent4">
                              <a:lumMod val="10000"/>
                            </a:schemeClr>
                          </a:solidFill>
                          <a:latin typeface="Times New Roman"/>
                          <a:ea typeface="Times New Roman"/>
                          <a:cs typeface="B Koodak" pitchFamily="2" charset="-78"/>
                        </a:rPr>
                        <a:t>39.2</a:t>
                      </a:r>
                      <a:endParaRPr lang="en-US" sz="1200" b="1" dirty="0">
                        <a:solidFill>
                          <a:schemeClr val="accent4">
                            <a:lumMod val="10000"/>
                          </a:schemeClr>
                        </a:solidFill>
                        <a:latin typeface="Times New Roman"/>
                        <a:ea typeface="Times New Roman"/>
                        <a:cs typeface="B Koodak" pitchFamily="2" charset="-78"/>
                      </a:endParaRPr>
                    </a:p>
                  </a:txBody>
                  <a:tcPr marL="63795" marR="63795" marT="0" marB="0" anchor="ctr">
                    <a:lnL>
                      <a:noFill/>
                    </a:lnL>
                    <a:lnR>
                      <a:noFill/>
                    </a:lnR>
                    <a:lnT>
                      <a:noFill/>
                    </a:lnT>
                    <a:lnB w="38100" cap="flat" cmpd="sng" algn="ctr">
                      <a:solidFill>
                        <a:srgbClr val="76923C"/>
                      </a:solidFill>
                      <a:prstDash val="solid"/>
                      <a:round/>
                      <a:headEnd type="none" w="med" len="med"/>
                      <a:tailEnd type="none" w="med" len="med"/>
                    </a:lnB>
                    <a:solidFill>
                      <a:srgbClr val="E6EED5"/>
                    </a:solidFill>
                  </a:tcPr>
                </a:tc>
                <a:tc>
                  <a:txBody>
                    <a:bodyPr/>
                    <a:lstStyle/>
                    <a:p>
                      <a:pPr algn="ctr" rtl="1">
                        <a:spcAft>
                          <a:spcPts val="0"/>
                        </a:spcAft>
                      </a:pPr>
                      <a:r>
                        <a:rPr lang="fa-IR" sz="1600" dirty="0" smtClean="0">
                          <a:solidFill>
                            <a:srgbClr val="008E40"/>
                          </a:solidFill>
                          <a:latin typeface="Times New Roman"/>
                          <a:ea typeface="Times New Roman"/>
                          <a:cs typeface="B Titr" pitchFamily="2" charset="-78"/>
                        </a:rPr>
                        <a:t>5</a:t>
                      </a:r>
                      <a:endParaRPr lang="en-US" sz="1600" dirty="0">
                        <a:solidFill>
                          <a:srgbClr val="008E40"/>
                        </a:solidFill>
                        <a:latin typeface="Times New Roman"/>
                        <a:ea typeface="Times New Roman"/>
                        <a:cs typeface="B Titr" pitchFamily="2" charset="-78"/>
                      </a:endParaRPr>
                    </a:p>
                  </a:txBody>
                  <a:tcPr marL="63795" marR="63795" marT="0" marB="0" anchor="ctr">
                    <a:lnL>
                      <a:noFill/>
                    </a:lnL>
                    <a:lnR>
                      <a:noFill/>
                    </a:lnR>
                    <a:lnT>
                      <a:noFill/>
                    </a:lnT>
                    <a:lnB w="38100" cap="flat" cmpd="sng" algn="ctr">
                      <a:solidFill>
                        <a:srgbClr val="76923C"/>
                      </a:solidFill>
                      <a:prstDash val="solid"/>
                      <a:round/>
                      <a:headEnd type="none" w="med" len="med"/>
                      <a:tailEnd type="none" w="med" len="med"/>
                    </a:lnB>
                    <a:solidFill>
                      <a:srgbClr val="E6EED5"/>
                    </a:solidFill>
                  </a:tcPr>
                </a:tc>
              </a:tr>
            </a:tbl>
          </a:graphicData>
        </a:graphic>
      </p:graphicFrame>
      <p:sp>
        <p:nvSpPr>
          <p:cNvPr id="11366" name="Rectangle 1"/>
          <p:cNvSpPr>
            <a:spLocks noChangeArrowheads="1"/>
          </p:cNvSpPr>
          <p:nvPr/>
        </p:nvSpPr>
        <p:spPr bwMode="auto">
          <a:xfrm>
            <a:off x="1360224" y="-33009"/>
            <a:ext cx="6423553" cy="523220"/>
          </a:xfrm>
          <a:prstGeom prst="rect">
            <a:avLst/>
          </a:prstGeom>
          <a:noFill/>
          <a:ln w="9525">
            <a:noFill/>
            <a:miter lim="800000"/>
            <a:headEnd/>
            <a:tailEnd/>
          </a:ln>
        </p:spPr>
        <p:txBody>
          <a:bodyPr wrap="none" anchor="ctr">
            <a:spAutoFit/>
          </a:bodyPr>
          <a:lstStyle/>
          <a:p>
            <a:pPr algn="ctr" eaLnBrk="0" hangingPunct="0"/>
            <a:r>
              <a:rPr lang="fa-IR" sz="2000" b="1" dirty="0">
                <a:ea typeface="Times New Roman" pitchFamily="18" charset="0"/>
                <a:cs typeface="B Titr" pitchFamily="2" charset="-78"/>
              </a:rPr>
              <a:t>تحولات شاخصهاي جمعيتي جهان، آسيا و ايران در سال </a:t>
            </a:r>
            <a:r>
              <a:rPr lang="fa-IR" sz="2800" b="1" u="sng" dirty="0">
                <a:ea typeface="Times New Roman" pitchFamily="18" charset="0"/>
                <a:cs typeface="B Titr" pitchFamily="2" charset="-78"/>
              </a:rPr>
              <a:t>2010</a:t>
            </a:r>
            <a:r>
              <a:rPr lang="fa-IR" sz="2000" b="1" dirty="0">
                <a:ea typeface="Times New Roman" pitchFamily="18" charset="0"/>
                <a:cs typeface="B Titr" pitchFamily="2" charset="-78"/>
              </a:rPr>
              <a:t> ميلادي</a:t>
            </a:r>
            <a:endParaRPr lang="fa-IR" sz="2800" b="1" dirty="0">
              <a:ea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9552" y="836712"/>
          <a:ext cx="8136904"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51520" y="404664"/>
          <a:ext cx="8640960"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3569" y="548680"/>
          <a:ext cx="7992888" cy="468052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a:off x="1259632" y="2276872"/>
            <a:ext cx="6264696" cy="720080"/>
          </a:xfrm>
          <a:prstGeom prst="straightConnector1">
            <a:avLst/>
          </a:prstGeom>
          <a:ln w="635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flipH="1">
            <a:off x="1763688" y="1268760"/>
            <a:ext cx="6192688" cy="2592288"/>
          </a:xfrm>
          <a:custGeom>
            <a:avLst/>
            <a:gdLst>
              <a:gd name="connsiteX0" fmla="*/ 6175948 w 6175948"/>
              <a:gd name="connsiteY0" fmla="*/ 0 h 3102964"/>
              <a:gd name="connsiteX1" fmla="*/ 5156617 w 6175948"/>
              <a:gd name="connsiteY1" fmla="*/ 1528996 h 3102964"/>
              <a:gd name="connsiteX2" fmla="*/ 4077325 w 6175948"/>
              <a:gd name="connsiteY2" fmla="*/ 2383436 h 3102964"/>
              <a:gd name="connsiteX3" fmla="*/ 3087974 w 6175948"/>
              <a:gd name="connsiteY3" fmla="*/ 2623278 h 3102964"/>
              <a:gd name="connsiteX4" fmla="*/ 2023673 w 6175948"/>
              <a:gd name="connsiteY4" fmla="*/ 2833141 h 3102964"/>
              <a:gd name="connsiteX5" fmla="*/ 929391 w 6175948"/>
              <a:gd name="connsiteY5" fmla="*/ 2983042 h 3102964"/>
              <a:gd name="connsiteX6" fmla="*/ 0 w 6175948"/>
              <a:gd name="connsiteY6" fmla="*/ 3102964 h 310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5948" h="3102964">
                <a:moveTo>
                  <a:pt x="6175948" y="0"/>
                </a:moveTo>
                <a:cubicBezTo>
                  <a:pt x="5841167" y="565878"/>
                  <a:pt x="5506387" y="1131757"/>
                  <a:pt x="5156617" y="1528996"/>
                </a:cubicBezTo>
                <a:cubicBezTo>
                  <a:pt x="4806847" y="1926235"/>
                  <a:pt x="4422099" y="2201056"/>
                  <a:pt x="4077325" y="2383436"/>
                </a:cubicBezTo>
                <a:cubicBezTo>
                  <a:pt x="3732551" y="2565816"/>
                  <a:pt x="3430249" y="2548327"/>
                  <a:pt x="3087974" y="2623278"/>
                </a:cubicBezTo>
                <a:cubicBezTo>
                  <a:pt x="2745699" y="2698229"/>
                  <a:pt x="2383437" y="2773180"/>
                  <a:pt x="2023673" y="2833141"/>
                </a:cubicBezTo>
                <a:cubicBezTo>
                  <a:pt x="1663909" y="2893102"/>
                  <a:pt x="929391" y="2983042"/>
                  <a:pt x="929391" y="2983042"/>
                </a:cubicBezTo>
                <a:lnTo>
                  <a:pt x="0" y="3102964"/>
                </a:lnTo>
              </a:path>
            </a:pathLst>
          </a:cu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downRigh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42910" y="142861"/>
          <a:ext cx="8215370" cy="6500848"/>
        </p:xfrm>
        <a:graphic>
          <a:graphicData uri="http://schemas.openxmlformats.org/drawingml/2006/table">
            <a:tbl>
              <a:tblPr/>
              <a:tblGrid>
                <a:gridCol w="3115049"/>
                <a:gridCol w="2566486"/>
                <a:gridCol w="2533835"/>
              </a:tblGrid>
              <a:tr h="331915">
                <a:tc>
                  <a:txBody>
                    <a:bodyPr/>
                    <a:lstStyle/>
                    <a:p>
                      <a:pPr algn="ctr" rtl="1" fontAlgn="b"/>
                      <a:r>
                        <a:rPr lang="fa-IR" sz="1400" b="1" i="0" u="none" strike="noStrike">
                          <a:solidFill>
                            <a:srgbClr val="000000"/>
                          </a:solidFill>
                          <a:latin typeface="2  Nazanin"/>
                        </a:rPr>
                        <a:t>شاخص توسعه انسانی {1385}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400" b="1" i="0" u="none" strike="noStrike" dirty="0">
                          <a:solidFill>
                            <a:srgbClr val="000000"/>
                          </a:solidFill>
                          <a:latin typeface="2  Nazanin"/>
                        </a:rPr>
                        <a:t>باروری {1385}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400" b="1" i="0" u="none" strike="noStrike" dirty="0">
                          <a:solidFill>
                            <a:srgbClr val="000000"/>
                          </a:solidFill>
                          <a:latin typeface="2  Nazanin"/>
                        </a:rPr>
                        <a:t>استان ها</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877">
                <a:tc>
                  <a:txBody>
                    <a:bodyPr/>
                    <a:lstStyle/>
                    <a:p>
                      <a:pPr algn="ctr" fontAlgn="b"/>
                      <a:r>
                        <a:rPr lang="en-US" sz="1400" b="1" i="0" u="none" strike="noStrike" dirty="0">
                          <a:solidFill>
                            <a:srgbClr val="000000"/>
                          </a:solidFill>
                          <a:latin typeface="2  Nazanin"/>
                        </a:rPr>
                        <a:t>0.63</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1" i="0" u="none" strike="noStrike" dirty="0">
                          <a:solidFill>
                            <a:srgbClr val="000000"/>
                          </a:solidFill>
                          <a:latin typeface="2  Nazanin"/>
                        </a:rPr>
                        <a:t>3.57</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fontAlgn="b"/>
                      <a:r>
                        <a:rPr lang="fa-IR" sz="1400" b="1" i="0" u="none" strike="noStrike" dirty="0">
                          <a:solidFill>
                            <a:srgbClr val="000000"/>
                          </a:solidFill>
                          <a:latin typeface="2  Nazanin"/>
                        </a:rPr>
                        <a:t>سيستان و بلوچستان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35877">
                <a:tc>
                  <a:txBody>
                    <a:bodyPr/>
                    <a:lstStyle/>
                    <a:p>
                      <a:pPr algn="ctr" fontAlgn="b"/>
                      <a:r>
                        <a:rPr lang="en-US" sz="1400" b="1" i="0" u="none" strike="noStrike">
                          <a:solidFill>
                            <a:srgbClr val="000000"/>
                          </a:solidFill>
                          <a:latin typeface="2  Nazanin"/>
                        </a:rPr>
                        <a:t>0.687</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2  Nazanin"/>
                        </a:rPr>
                        <a:t>1.84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كردستان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0.706</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2.3</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آذربايجان غربي</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0.724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1.79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لرستان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0.725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2.09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کهگيلويه و بويراحمد</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0.728</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1.6</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كرمانشاه</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0.729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1.99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خراسان </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0.731</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1.57</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همدان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0">
                <a:tc>
                  <a:txBody>
                    <a:bodyPr/>
                    <a:lstStyle/>
                    <a:p>
                      <a:pPr algn="ctr" fontAlgn="b"/>
                      <a:r>
                        <a:rPr lang="en-US" sz="1400" b="1" i="0" u="none" strike="noStrike">
                          <a:solidFill>
                            <a:srgbClr val="000000"/>
                          </a:solidFill>
                          <a:latin typeface="2  Nazanin"/>
                        </a:rPr>
                        <a:t>0.731</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1.72</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a:solidFill>
                            <a:srgbClr val="000000"/>
                          </a:solidFill>
                          <a:latin typeface="2  Nazanin"/>
                        </a:rPr>
                        <a:t>ايلام</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423">
                <a:tc>
                  <a:txBody>
                    <a:bodyPr/>
                    <a:lstStyle/>
                    <a:p>
                      <a:pPr algn="ctr" fontAlgn="b"/>
                      <a:r>
                        <a:rPr lang="en-US" sz="1400" b="1" i="0" u="none" strike="noStrike">
                          <a:solidFill>
                            <a:srgbClr val="000000"/>
                          </a:solidFill>
                          <a:latin typeface="2  Nazanin"/>
                        </a:rPr>
                        <a:t>0.734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چهارمحال و بختياري</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0.741</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1.7</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a:solidFill>
                            <a:srgbClr val="000000"/>
                          </a:solidFill>
                          <a:latin typeface="2  Nazanin"/>
                        </a:rPr>
                        <a:t>زنجان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1.66</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آذربايجان شرقي</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3">
                <a:tc>
                  <a:txBody>
                    <a:bodyPr/>
                    <a:lstStyle/>
                    <a:p>
                      <a:pPr algn="ctr" fontAlgn="b"/>
                      <a:r>
                        <a:rPr lang="en-US" sz="1400" b="1" i="0" u="none" strike="noStrike">
                          <a:solidFill>
                            <a:srgbClr val="000000"/>
                          </a:solidFill>
                          <a:latin typeface="2  Nazanin"/>
                        </a:rPr>
                        <a:t>0.751</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2.1</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كرمان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0.762</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1.33</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گيلان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0.764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2.45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a:solidFill>
                            <a:srgbClr val="000000"/>
                          </a:solidFill>
                          <a:latin typeface="2  Nazanin"/>
                        </a:rPr>
                        <a:t>هرمزگان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0.765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1.63</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فارس</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0.767</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1.39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a:solidFill>
                            <a:srgbClr val="000000"/>
                          </a:solidFill>
                          <a:latin typeface="2  Nazanin"/>
                        </a:rPr>
                        <a:t>مازندران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0.768</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2.05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a:solidFill>
                            <a:srgbClr val="000000"/>
                          </a:solidFill>
                          <a:latin typeface="2  Nazanin"/>
                        </a:rPr>
                        <a:t>خوزستان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0.781</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1.58</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مركزي</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151">
                <a:tc>
                  <a:txBody>
                    <a:bodyPr/>
                    <a:lstStyle/>
                    <a:p>
                      <a:pPr algn="ctr" fontAlgn="b"/>
                      <a:r>
                        <a:rPr lang="en-US" sz="1400" b="1" i="0" u="none" strike="noStrike">
                          <a:solidFill>
                            <a:srgbClr val="000000"/>
                          </a:solidFill>
                          <a:latin typeface="2  Nazanin"/>
                        </a:rPr>
                        <a:t>0.784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2.09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400" b="1" i="0" u="none" strike="noStrike" dirty="0">
                          <a:solidFill>
                            <a:srgbClr val="000000"/>
                          </a:solidFill>
                          <a:latin typeface="2  Nazanin"/>
                        </a:rPr>
                        <a:t>بوشهر</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877">
                <a:tc>
                  <a:txBody>
                    <a:bodyPr/>
                    <a:lstStyle/>
                    <a:p>
                      <a:pPr algn="ctr" fontAlgn="b"/>
                      <a:r>
                        <a:rPr lang="en-US" sz="1400" b="1" i="0" u="none" strike="noStrike">
                          <a:solidFill>
                            <a:srgbClr val="000000"/>
                          </a:solidFill>
                          <a:latin typeface="2  Nazanin"/>
                        </a:rPr>
                        <a:t>0.79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2  Nazanin"/>
                        </a:rPr>
                        <a:t>1.94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t"/>
                      <a:r>
                        <a:rPr lang="fa-IR" sz="1400" b="1" i="0" u="none" strike="noStrike" dirty="0">
                          <a:solidFill>
                            <a:srgbClr val="000000"/>
                          </a:solidFill>
                          <a:latin typeface="2  Nazanin"/>
                        </a:rPr>
                        <a:t>يزد</a:t>
                      </a:r>
                    </a:p>
                  </a:txBody>
                  <a:tcPr marL="5770" marR="5770" marT="57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151">
                <a:tc>
                  <a:txBody>
                    <a:bodyPr/>
                    <a:lstStyle/>
                    <a:p>
                      <a:pPr algn="ctr" fontAlgn="b"/>
                      <a:r>
                        <a:rPr lang="en-US" sz="1400" b="1" i="0" u="none" strike="noStrike" dirty="0">
                          <a:solidFill>
                            <a:srgbClr val="000000"/>
                          </a:solidFill>
                          <a:latin typeface="2  Nazanin"/>
                        </a:rPr>
                        <a:t>0.794</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1" i="0" u="none" strike="noStrike">
                          <a:solidFill>
                            <a:srgbClr val="000000"/>
                          </a:solidFill>
                          <a:latin typeface="2  Nazanin"/>
                        </a:rPr>
                        <a:t>1.63</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1" fontAlgn="b"/>
                      <a:r>
                        <a:rPr lang="fa-IR" sz="1400" b="1" i="0" u="none" strike="noStrike" dirty="0">
                          <a:solidFill>
                            <a:srgbClr val="000000"/>
                          </a:solidFill>
                          <a:latin typeface="2  Nazanin"/>
                        </a:rPr>
                        <a:t>سمنان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24271">
                <a:tc>
                  <a:txBody>
                    <a:bodyPr/>
                    <a:lstStyle/>
                    <a:p>
                      <a:pPr algn="ctr" fontAlgn="b"/>
                      <a:r>
                        <a:rPr lang="en-US" sz="1400" b="1" i="0" u="none" strike="noStrike" dirty="0">
                          <a:solidFill>
                            <a:srgbClr val="000000"/>
                          </a:solidFill>
                          <a:latin typeface="2  Nazanin"/>
                        </a:rPr>
                        <a:t>0.796</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1" i="0" u="none" strike="noStrike">
                          <a:solidFill>
                            <a:srgbClr val="000000"/>
                          </a:solidFill>
                          <a:latin typeface="2  Nazanin"/>
                        </a:rPr>
                        <a:t>1.55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1" fontAlgn="b"/>
                      <a:r>
                        <a:rPr lang="fa-IR" sz="1400" b="1" i="0" u="none" strike="noStrike" dirty="0">
                          <a:solidFill>
                            <a:srgbClr val="000000"/>
                          </a:solidFill>
                          <a:latin typeface="2  Nazanin"/>
                        </a:rPr>
                        <a:t>اصفهان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227745">
                <a:tc>
                  <a:txBody>
                    <a:bodyPr/>
                    <a:lstStyle/>
                    <a:p>
                      <a:pPr algn="ctr" fontAlgn="b"/>
                      <a:r>
                        <a:rPr lang="en-US" sz="1400" b="1" i="0" u="none" strike="noStrike" dirty="0">
                          <a:solidFill>
                            <a:srgbClr val="000000"/>
                          </a:solidFill>
                          <a:latin typeface="2  Nazanin"/>
                        </a:rPr>
                        <a:t>0.829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1" i="0" u="none" strike="noStrike">
                          <a:solidFill>
                            <a:srgbClr val="000000"/>
                          </a:solidFill>
                          <a:latin typeface="2  Nazanin"/>
                        </a:rPr>
                        <a:t>1.5</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1" fontAlgn="b"/>
                      <a:r>
                        <a:rPr lang="fa-IR" sz="1400" b="1" i="0" u="none" strike="noStrike" dirty="0">
                          <a:solidFill>
                            <a:srgbClr val="000000"/>
                          </a:solidFill>
                          <a:latin typeface="2  Nazanin"/>
                        </a:rPr>
                        <a:t>تهران</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322780">
                <a:tc>
                  <a:txBody>
                    <a:bodyPr/>
                    <a:lstStyle/>
                    <a:p>
                      <a:pPr algn="ctr" fontAlgn="b"/>
                      <a:r>
                        <a:rPr lang="en-US" sz="2000" b="1" i="0" u="none" strike="noStrike">
                          <a:solidFill>
                            <a:srgbClr val="000000"/>
                          </a:solidFill>
                          <a:latin typeface="2  Nazanin"/>
                        </a:rPr>
                        <a:t>0.73</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000" b="1" i="0" u="none" strike="noStrike">
                          <a:solidFill>
                            <a:srgbClr val="000000"/>
                          </a:solidFill>
                          <a:latin typeface="2  Nazanin"/>
                        </a:rPr>
                        <a:t>1.89</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1" fontAlgn="b"/>
                      <a:r>
                        <a:rPr lang="fa-IR" sz="2000" b="1" i="0" u="none" strike="noStrike" dirty="0">
                          <a:solidFill>
                            <a:srgbClr val="000000"/>
                          </a:solidFill>
                          <a:latin typeface="2  Nazanin"/>
                        </a:rPr>
                        <a:t>كل کشور </a:t>
                      </a:r>
                    </a:p>
                  </a:txBody>
                  <a:tcPr marL="5770" marR="5770" marT="5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403508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2250"/>
          <a:stretch/>
        </p:blipFill>
        <p:spPr>
          <a:xfrm>
            <a:off x="0" y="0"/>
            <a:ext cx="9144000" cy="5013176"/>
          </a:xfrm>
          <a:prstGeom prst="rect">
            <a:avLst/>
          </a:prstGeom>
          <a:ln>
            <a:noFill/>
          </a:ln>
          <a:effectLst>
            <a:softEdge rad="112500"/>
          </a:effectLst>
        </p:spPr>
      </p:pic>
      <p:pic>
        <p:nvPicPr>
          <p:cNvPr id="6" name="Picture 5"/>
          <p:cNvPicPr>
            <a:picLocks noChangeAspect="1"/>
          </p:cNvPicPr>
          <p:nvPr/>
        </p:nvPicPr>
        <p:blipFill>
          <a:blip r:embed="rId3" cstate="print">
            <a:clrChange>
              <a:clrFrom>
                <a:srgbClr val="FFFEFD"/>
              </a:clrFrom>
              <a:clrTo>
                <a:srgbClr val="FFFEFD">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7504" y="229997"/>
            <a:ext cx="1176540" cy="1585400"/>
          </a:xfrm>
          <a:prstGeom prst="rect">
            <a:avLst/>
          </a:prstGeom>
        </p:spPr>
      </p:pic>
      <p:sp>
        <p:nvSpPr>
          <p:cNvPr id="7" name="TextBox 6"/>
          <p:cNvSpPr txBox="1"/>
          <p:nvPr/>
        </p:nvSpPr>
        <p:spPr>
          <a:xfrm>
            <a:off x="1979712" y="5029200"/>
            <a:ext cx="5256584" cy="2169825"/>
          </a:xfrm>
          <a:prstGeom prst="rect">
            <a:avLst/>
          </a:prstGeom>
          <a:noFill/>
        </p:spPr>
        <p:txBody>
          <a:bodyPr wrap="square" rtlCol="1">
            <a:spAutoFit/>
          </a:bodyPr>
          <a:lstStyle/>
          <a:p>
            <a:pPr algn="ctr" rtl="1">
              <a:lnSpc>
                <a:spcPct val="150000"/>
              </a:lnSpc>
            </a:pPr>
            <a:r>
              <a:rPr lang="fa-IR" dirty="0" smtClean="0">
                <a:solidFill>
                  <a:srgbClr val="DEF5FA">
                    <a:lumMod val="25000"/>
                  </a:srgbClr>
                </a:solidFill>
                <a:cs typeface="B Titr" pitchFamily="2" charset="-78"/>
              </a:rPr>
              <a:t>موسسه آموزشی وپژوهشی  امام خمینی (ره) </a:t>
            </a:r>
          </a:p>
          <a:p>
            <a:pPr algn="ctr" rtl="1">
              <a:lnSpc>
                <a:spcPct val="150000"/>
              </a:lnSpc>
            </a:pPr>
            <a:r>
              <a:rPr lang="fa-IR" dirty="0" smtClean="0">
                <a:solidFill>
                  <a:srgbClr val="DEF5FA">
                    <a:lumMod val="25000"/>
                  </a:srgbClr>
                </a:solidFill>
                <a:cs typeface="B Titr" pitchFamily="2" charset="-78"/>
              </a:rPr>
              <a:t>اداره همایش ها ونشست های علمی</a:t>
            </a:r>
          </a:p>
          <a:p>
            <a:pPr algn="ctr" rtl="1">
              <a:lnSpc>
                <a:spcPct val="150000"/>
              </a:lnSpc>
            </a:pPr>
            <a:r>
              <a:rPr lang="fa-IR" dirty="0" smtClean="0">
                <a:solidFill>
                  <a:srgbClr val="DEF5FA">
                    <a:lumMod val="25000"/>
                  </a:srgbClr>
                </a:solidFill>
                <a:cs typeface="B Titr" pitchFamily="2" charset="-78"/>
              </a:rPr>
              <a:t> با همکاری گروه روان شناسی</a:t>
            </a:r>
            <a:endParaRPr lang="en-US" dirty="0" smtClean="0">
              <a:solidFill>
                <a:srgbClr val="DEF5FA">
                  <a:lumMod val="25000"/>
                </a:srgbClr>
              </a:solidFill>
              <a:cs typeface="B Titr" pitchFamily="2" charset="-78"/>
            </a:endParaRPr>
          </a:p>
          <a:p>
            <a:pPr algn="ctr" rtl="1">
              <a:lnSpc>
                <a:spcPct val="150000"/>
              </a:lnSpc>
            </a:pPr>
            <a:r>
              <a:rPr lang="en-US" dirty="0">
                <a:solidFill>
                  <a:srgbClr val="DEF5FA">
                    <a:lumMod val="25000"/>
                  </a:srgbClr>
                </a:solidFill>
                <a:cs typeface="B Titr" pitchFamily="2" charset="-78"/>
              </a:rPr>
              <a:t>02532909099   hamayesh@iki.ac.ir</a:t>
            </a:r>
          </a:p>
          <a:p>
            <a:pPr algn="ctr" rtl="1">
              <a:lnSpc>
                <a:spcPct val="150000"/>
              </a:lnSpc>
            </a:pPr>
            <a:endParaRPr lang="fa-IR" dirty="0" smtClean="0">
              <a:solidFill>
                <a:srgbClr val="DEF5FA">
                  <a:lumMod val="25000"/>
                </a:srgbClr>
              </a:solidFill>
              <a:cs typeface="B Titr" pitchFamily="2" charset="-78"/>
            </a:endParaRPr>
          </a:p>
        </p:txBody>
      </p:sp>
    </p:spTree>
    <p:extLst>
      <p:ext uri="{BB962C8B-B14F-4D97-AF65-F5344CB8AC3E}">
        <p14:creationId xmlns:p14="http://schemas.microsoft.com/office/powerpoint/2010/main" val="3441604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071506" y="4071942"/>
          <a:ext cx="8072494"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28688" y="3929063"/>
            <a:ext cx="8215312"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fa-IR" sz="1400" dirty="0">
                <a:solidFill>
                  <a:srgbClr val="0070C0"/>
                </a:solidFill>
                <a:cs typeface="B Titr" pitchFamily="2" charset="-78"/>
              </a:rPr>
              <a:t>روند تغييرات ميزان باروري كل در قوميت‌هاي مختلف ايران در سال 1385</a:t>
            </a:r>
            <a:endParaRPr lang="en-US" sz="1400" dirty="0">
              <a:solidFill>
                <a:srgbClr val="0070C0"/>
              </a:solidFill>
              <a:cs typeface="B Titr" pitchFamily="2" charset="-78"/>
            </a:endParaRPr>
          </a:p>
        </p:txBody>
      </p:sp>
      <p:pic>
        <p:nvPicPr>
          <p:cNvPr id="4198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857250"/>
            <a:ext cx="6400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85750"/>
            <a:ext cx="443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miri\Desktop\آوانگار\لوگوی نهایی موسسه.jpg"/>
          <p:cNvPicPr>
            <a:picLocks noChangeAspect="1" noChangeArrowheads="1"/>
          </p:cNvPicPr>
          <p:nvPr/>
        </p:nvPicPr>
        <p:blipFill>
          <a:blip r:embed="rId5" cstate="print"/>
          <a:srcRect/>
          <a:stretch>
            <a:fillRect/>
          </a:stretch>
        </p:blipFill>
        <p:spPr bwMode="auto">
          <a:xfrm>
            <a:off x="331382" y="213568"/>
            <a:ext cx="1194612" cy="1096863"/>
          </a:xfrm>
          <a:prstGeom prst="rect">
            <a:avLst/>
          </a:prstGeom>
          <a:noFill/>
        </p:spPr>
      </p:pic>
    </p:spTree>
    <p:extLst>
      <p:ext uri="{BB962C8B-B14F-4D97-AF65-F5344CB8AC3E}">
        <p14:creationId xmlns:p14="http://schemas.microsoft.com/office/powerpoint/2010/main" val="814107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fa-IR" sz="2000" dirty="0" smtClean="0">
                <a:cs typeface="B Nazanin" pitchFamily="2" charset="-78"/>
              </a:rPr>
              <a:t>ميزان باروري كل شهرستانهاي استان سيستان و بلوچستان در سال 1385 </a:t>
            </a:r>
            <a:endParaRPr lang="en-US" sz="2000" dirty="0">
              <a:cs typeface="B Nazanin" pitchFamily="2" charset="-78"/>
            </a:endParaRP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30" y="1196752"/>
            <a:ext cx="8105526" cy="4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amiri\Desktop\آوانگار\لوگوی نهایی موسسه.jpg"/>
          <p:cNvPicPr>
            <a:picLocks noChangeAspect="1" noChangeArrowheads="1"/>
          </p:cNvPicPr>
          <p:nvPr/>
        </p:nvPicPr>
        <p:blipFill>
          <a:blip r:embed="rId3" cstate="print"/>
          <a:srcRect/>
          <a:stretch>
            <a:fillRect/>
          </a:stretch>
        </p:blipFill>
        <p:spPr bwMode="auto">
          <a:xfrm>
            <a:off x="107504" y="213567"/>
            <a:ext cx="1194612" cy="1096863"/>
          </a:xfrm>
          <a:prstGeom prst="rect">
            <a:avLst/>
          </a:prstGeom>
          <a:noFill/>
        </p:spPr>
      </p:pic>
    </p:spTree>
    <p:extLst>
      <p:ext uri="{BB962C8B-B14F-4D97-AF65-F5344CB8AC3E}">
        <p14:creationId xmlns:p14="http://schemas.microsoft.com/office/powerpoint/2010/main" val="838149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85728"/>
            <a:ext cx="8229600" cy="439718"/>
          </a:xfrm>
        </p:spPr>
        <p:txBody>
          <a:bodyPr>
            <a:noAutofit/>
          </a:bodyPr>
          <a:lstStyle/>
          <a:p>
            <a:pPr algn="ctr" eaLnBrk="1" fontAlgn="auto" hangingPunct="1">
              <a:spcAft>
                <a:spcPts val="0"/>
              </a:spcAft>
              <a:defRPr/>
            </a:pPr>
            <a:r>
              <a:rPr lang="fa-IR" sz="2400" dirty="0" smtClean="0">
                <a:cs typeface="B Nazanin" pitchFamily="2" charset="-78"/>
              </a:rPr>
              <a:t>تحولات میزان باروری کل طی سالهای 2005 تا  2011</a:t>
            </a:r>
            <a:br>
              <a:rPr lang="fa-IR" sz="2400" dirty="0" smtClean="0">
                <a:cs typeface="B Nazanin" pitchFamily="2" charset="-78"/>
              </a:rPr>
            </a:br>
            <a:r>
              <a:rPr lang="fa-IR" sz="2400" dirty="0" smtClean="0">
                <a:cs typeface="B Nazanin" pitchFamily="2" charset="-78"/>
              </a:rPr>
              <a:t>در کشورهای مسلمان</a:t>
            </a:r>
            <a:endParaRPr lang="en-US" sz="2400" dirty="0">
              <a:cs typeface="B Nazanin" pitchFamily="2" charset="-78"/>
            </a:endParaRPr>
          </a:p>
        </p:txBody>
      </p:sp>
      <p:graphicFrame>
        <p:nvGraphicFramePr>
          <p:cNvPr id="5" name="Table 4"/>
          <p:cNvGraphicFramePr>
            <a:graphicFrameLocks noGrp="1"/>
          </p:cNvGraphicFramePr>
          <p:nvPr/>
        </p:nvGraphicFramePr>
        <p:xfrm>
          <a:off x="714374" y="928688"/>
          <a:ext cx="7715251" cy="5246695"/>
        </p:xfrm>
        <a:graphic>
          <a:graphicData uri="http://schemas.openxmlformats.org/drawingml/2006/table">
            <a:tbl>
              <a:tblPr rtl="1"/>
              <a:tblGrid>
                <a:gridCol w="583579"/>
                <a:gridCol w="1222940"/>
                <a:gridCol w="489176"/>
                <a:gridCol w="476304"/>
                <a:gridCol w="605033"/>
                <a:gridCol w="686562"/>
                <a:gridCol w="600742"/>
                <a:gridCol w="823875"/>
                <a:gridCol w="553541"/>
                <a:gridCol w="553541"/>
                <a:gridCol w="617908"/>
                <a:gridCol w="502050"/>
              </a:tblGrid>
              <a:tr h="218217">
                <a:tc rowSpan="2">
                  <a:txBody>
                    <a:bodyPr/>
                    <a:lstStyle/>
                    <a:p>
                      <a:pPr algn="ctr" rtl="1" fontAlgn="b"/>
                      <a:r>
                        <a:rPr lang="fa-IR" sz="1000" b="1" i="0" u="none" strike="noStrike" dirty="0">
                          <a:solidFill>
                            <a:srgbClr val="000000"/>
                          </a:solidFill>
                          <a:latin typeface="B Mitra"/>
                          <a:cs typeface="B Nazanin" pitchFamily="2" charset="-78"/>
                        </a:rPr>
                        <a:t>ردیف</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000" b="1" i="0" u="none" strike="noStrike">
                          <a:solidFill>
                            <a:srgbClr val="000000"/>
                          </a:solidFill>
                          <a:latin typeface="B Mitra"/>
                          <a:cs typeface="B Nazanin" pitchFamily="2" charset="-78"/>
                        </a:rPr>
                        <a:t>کشور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fa-IR" sz="1000" b="1" i="0" u="none" strike="noStrike" dirty="0" smtClean="0">
                          <a:solidFill>
                            <a:srgbClr val="000000"/>
                          </a:solidFill>
                          <a:latin typeface="B Mitra"/>
                          <a:cs typeface="B Nazanin" pitchFamily="2" charset="-78"/>
                        </a:rPr>
                        <a:t>میزان باروری کل</a:t>
                      </a:r>
                      <a:endParaRPr lang="en-US" sz="1000" b="1" i="0" u="none" strike="noStrike" dirty="0">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rtl="1" fontAlgn="b"/>
                      <a:r>
                        <a:rPr lang="fa-IR" sz="1000" b="1" i="0" u="none" strike="noStrike">
                          <a:solidFill>
                            <a:srgbClr val="000000"/>
                          </a:solidFill>
                          <a:latin typeface="B Mitra"/>
                          <a:cs typeface="B Nazanin" pitchFamily="2" charset="-78"/>
                        </a:rPr>
                        <a:t>تغییرات</a:t>
                      </a:r>
                      <a:br>
                        <a:rPr lang="fa-IR" sz="1000" b="1" i="0" u="none" strike="noStrike">
                          <a:solidFill>
                            <a:srgbClr val="000000"/>
                          </a:solidFill>
                          <a:latin typeface="B Mitra"/>
                          <a:cs typeface="B Nazanin" pitchFamily="2" charset="-78"/>
                        </a:rPr>
                      </a:br>
                      <a:r>
                        <a:rPr lang="fa-IR" sz="1000" b="1" i="0" u="none" strike="noStrike">
                          <a:solidFill>
                            <a:srgbClr val="000000"/>
                          </a:solidFill>
                          <a:latin typeface="B Mitra"/>
                          <a:cs typeface="B Nazanin" pitchFamily="2" charset="-78"/>
                        </a:rPr>
                        <a:t> مطلق</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000" b="1" i="0" u="none" strike="noStrike">
                          <a:solidFill>
                            <a:srgbClr val="000000"/>
                          </a:solidFill>
                          <a:latin typeface="B Mitra"/>
                          <a:cs typeface="B Nazanin" pitchFamily="2" charset="-78"/>
                        </a:rPr>
                        <a:t>رشد سالانه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000" b="1" i="0" u="none" strike="noStrike">
                          <a:solidFill>
                            <a:srgbClr val="000000"/>
                          </a:solidFill>
                          <a:latin typeface="B Mitra"/>
                          <a:cs typeface="B Nazanin" pitchFamily="2" charset="-78"/>
                        </a:rPr>
                        <a:t>ردیف</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000" b="1" i="0" u="none" strike="noStrike">
                          <a:solidFill>
                            <a:srgbClr val="000000"/>
                          </a:solidFill>
                          <a:latin typeface="B Mitra"/>
                          <a:cs typeface="B Nazanin" pitchFamily="2" charset="-78"/>
                        </a:rPr>
                        <a:t>کشور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fa-IR" sz="1000" b="1" i="0" u="none" strike="noStrike" dirty="0" smtClean="0">
                          <a:solidFill>
                            <a:srgbClr val="000000"/>
                          </a:solidFill>
                          <a:latin typeface="B Mitra"/>
                          <a:cs typeface="B Nazanin" pitchFamily="2" charset="-78"/>
                        </a:rPr>
                        <a:t>میزان باروری کل</a:t>
                      </a:r>
                      <a:endParaRPr lang="en-US" sz="1000" b="1" i="0" u="none" strike="noStrike" dirty="0">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rtl="1" fontAlgn="b"/>
                      <a:r>
                        <a:rPr lang="fa-IR" sz="1000" b="1" i="0" u="none" strike="noStrike">
                          <a:solidFill>
                            <a:srgbClr val="000000"/>
                          </a:solidFill>
                          <a:latin typeface="B Mitra"/>
                          <a:cs typeface="B Nazanin" pitchFamily="2" charset="-78"/>
                        </a:rPr>
                        <a:t>تغییرات </a:t>
                      </a:r>
                      <a:br>
                        <a:rPr lang="fa-IR" sz="1000" b="1" i="0" u="none" strike="noStrike">
                          <a:solidFill>
                            <a:srgbClr val="000000"/>
                          </a:solidFill>
                          <a:latin typeface="B Mitra"/>
                          <a:cs typeface="B Nazanin" pitchFamily="2" charset="-78"/>
                        </a:rPr>
                      </a:br>
                      <a:r>
                        <a:rPr lang="fa-IR" sz="1000" b="1" i="0" u="none" strike="noStrike">
                          <a:solidFill>
                            <a:srgbClr val="000000"/>
                          </a:solidFill>
                          <a:latin typeface="B Mitra"/>
                          <a:cs typeface="B Nazanin" pitchFamily="2" charset="-78"/>
                        </a:rPr>
                        <a:t>مطلق</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000" b="1" i="0" u="none" strike="noStrike">
                          <a:solidFill>
                            <a:srgbClr val="000000"/>
                          </a:solidFill>
                          <a:latin typeface="B Mitra"/>
                          <a:cs typeface="B Nazanin" pitchFamily="2" charset="-78"/>
                        </a:rPr>
                        <a:t>رشد </a:t>
                      </a:r>
                      <a:br>
                        <a:rPr lang="fa-IR" sz="1000" b="1" i="0" u="none" strike="noStrike">
                          <a:solidFill>
                            <a:srgbClr val="000000"/>
                          </a:solidFill>
                          <a:latin typeface="B Mitra"/>
                          <a:cs typeface="B Nazanin" pitchFamily="2" charset="-78"/>
                        </a:rPr>
                      </a:br>
                      <a:r>
                        <a:rPr lang="fa-IR" sz="1000" b="1" i="0" u="none" strike="noStrike">
                          <a:solidFill>
                            <a:srgbClr val="000000"/>
                          </a:solidFill>
                          <a:latin typeface="B Mitra"/>
                          <a:cs typeface="B Nazanin" pitchFamily="2" charset="-78"/>
                        </a:rPr>
                        <a:t>سالانه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704">
                <a:tc vMerge="1">
                  <a:txBody>
                    <a:bodyPr/>
                    <a:lstStyle/>
                    <a:p>
                      <a:endParaRPr lang="en-US"/>
                    </a:p>
                  </a:txBody>
                  <a:tcPr/>
                </a:tc>
                <a:tc vMerge="1">
                  <a:txBody>
                    <a:bodyPr/>
                    <a:lstStyle/>
                    <a:p>
                      <a:endParaRPr lang="en-US"/>
                    </a:p>
                  </a:txBody>
                  <a:tcPr/>
                </a:tc>
                <a:tc>
                  <a:txBody>
                    <a:bodyPr/>
                    <a:lstStyle/>
                    <a:p>
                      <a:pPr algn="ctr" rtl="0" fontAlgn="b"/>
                      <a:r>
                        <a:rPr lang="en-US" sz="1000" b="1" i="0" u="none" strike="noStrike">
                          <a:solidFill>
                            <a:srgbClr val="000000"/>
                          </a:solidFill>
                          <a:latin typeface="B Mitra"/>
                          <a:cs typeface="B Nazanin" pitchFamily="2" charset="-78"/>
                        </a:rPr>
                        <a:t>2005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2011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1000" b="1" i="0" u="none" strike="noStrike">
                          <a:solidFill>
                            <a:srgbClr val="000000"/>
                          </a:solidFill>
                          <a:latin typeface="B Mitra"/>
                          <a:cs typeface="B Nazanin" pitchFamily="2" charset="-78"/>
                        </a:rPr>
                        <a:t>2005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2011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18217">
                <a:tc>
                  <a:txBody>
                    <a:bodyPr/>
                    <a:lstStyle/>
                    <a:p>
                      <a:pPr algn="ctr" rtl="0" fontAlgn="b"/>
                      <a:r>
                        <a:rPr lang="en-US" sz="1000" b="1" i="0" u="none" strike="noStrike">
                          <a:solidFill>
                            <a:srgbClr val="000000"/>
                          </a:solidFill>
                          <a:latin typeface="B Mitra"/>
                          <a:cs typeface="B Nazanin" pitchFamily="2" charset="-78"/>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آلباني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-34.8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قيرقيزستان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ايران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1000" b="1" i="0" u="none" strike="noStrike" dirty="0" smtClean="0">
                          <a:solidFill>
                            <a:srgbClr val="000000"/>
                          </a:solidFill>
                          <a:latin typeface="B Mitra"/>
                          <a:cs typeface="B Nazanin" pitchFamily="2" charset="-78"/>
                        </a:rPr>
                        <a:t>1.69</a:t>
                      </a:r>
                      <a:endParaRPr lang="en-US" sz="1000" b="1" i="0" u="none" strike="noStrike" dirty="0">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مالزي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مالديو</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-60.5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مصر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-25.7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امارات متحدةعربي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-32.0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سوريه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لبنان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1.8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اردن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-17.1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تونس</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1.9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-5.0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تاجيكستان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برونئي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پاكستان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-25.6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تركيه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جيبوتي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5.1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3.6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-29.4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الجزاير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-16.0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سودان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اندونزي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موريتاني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آذربايجان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1.9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سنگال</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-8.0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مراكش</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كومور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قطر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گامبيا</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بنگلادش</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-31.3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سيرالئون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6.5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-27.7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عمان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يمن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6.2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-21.0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ازبكستان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-14.8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گينه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5.15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تركمنستان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-17.9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چاد</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كويت</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بوركينافاسو</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19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بحرين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مالي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6.9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6.1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20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جهان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سومالي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6.44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6.3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ليبي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نيجر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6.9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19.0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7">
                <a:tc>
                  <a:txBody>
                    <a:bodyPr/>
                    <a:lstStyle/>
                    <a:p>
                      <a:pPr algn="ctr" rtl="0" fontAlgn="b"/>
                      <a:r>
                        <a:rPr lang="en-US" sz="10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000" b="1" i="0" u="none" strike="noStrike">
                          <a:solidFill>
                            <a:srgbClr val="000000"/>
                          </a:solidFill>
                          <a:latin typeface="B Mitra"/>
                          <a:cs typeface="B Nazanin" pitchFamily="2" charset="-78"/>
                        </a:rPr>
                        <a:t>عربستان سعودي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000" b="1" i="0" u="none" strike="noStrike">
                          <a:solidFill>
                            <a:srgbClr val="000000"/>
                          </a:solidFill>
                          <a:latin typeface="B Mitra"/>
                          <a:cs typeface="B Nazanin" pitchFamily="2" charset="-78"/>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0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a:solidFill>
                            <a:srgbClr val="000000"/>
                          </a:solidFill>
                          <a:latin typeface="B Mitra"/>
                          <a:cs typeface="B Nazanin" pitchFamily="2" charset="-78"/>
                        </a:rPr>
                        <a:t>-36.6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1000" b="1" i="0" u="none" strike="noStrike">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0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0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0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0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000" b="1" i="0" u="none" strike="noStrike" dirty="0">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677778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b="1" dirty="0" smtClean="0">
                <a:solidFill>
                  <a:srgbClr val="FF0000"/>
                </a:solidFill>
                <a:cs typeface="B Nazanin" panose="00000400000000000000" pitchFamily="2" charset="-78"/>
              </a:rPr>
              <a:t>ناباروری</a:t>
            </a:r>
            <a:endParaRPr lang="en-US" dirty="0">
              <a:solidFill>
                <a:srgbClr val="FF0000"/>
              </a:solidFill>
              <a:cs typeface="B Nazanin" panose="00000400000000000000" pitchFamily="2" charset="-78"/>
            </a:endParaRP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dirty="0" smtClean="0">
                <a:cs typeface="B Nazanin" panose="00000400000000000000" pitchFamily="2" charset="-78"/>
              </a:rPr>
              <a:t>براساس منابع متفاوت آماری بیشتر از </a:t>
            </a:r>
            <a:r>
              <a:rPr lang="fa-IR" dirty="0" smtClean="0">
                <a:solidFill>
                  <a:srgbClr val="FF0000"/>
                </a:solidFill>
                <a:cs typeface="B Nazanin" panose="00000400000000000000" pitchFamily="2" charset="-78"/>
              </a:rPr>
              <a:t>سه میلیون </a:t>
            </a:r>
            <a:r>
              <a:rPr lang="fa-IR" dirty="0" smtClean="0">
                <a:cs typeface="B Nazanin" panose="00000400000000000000" pitchFamily="2" charset="-78"/>
              </a:rPr>
              <a:t>زوج نابارور در کشور وجود دارد.</a:t>
            </a:r>
          </a:p>
          <a:p>
            <a:pPr algn="r" rtl="1"/>
            <a:r>
              <a:rPr lang="fa-IR" dirty="0" smtClean="0">
                <a:cs typeface="B Nazanin" panose="00000400000000000000" pitchFamily="2" charset="-78"/>
              </a:rPr>
              <a:t>اکثریت قریب به اتفاق موارد ناباروری کشور را ناباروری اولیه تشکیل می دهد (زوجینی که هیچ فرزندی ندارند).</a:t>
            </a:r>
          </a:p>
          <a:p>
            <a:pPr algn="r" rtl="1"/>
            <a:r>
              <a:rPr lang="fa-IR" dirty="0" smtClean="0">
                <a:cs typeface="B Nazanin" panose="00000400000000000000" pitchFamily="2" charset="-78"/>
              </a:rPr>
              <a:t>درصد کمتری از زوجین از ناباروری ثانویه رنج می برند (سابقه تولد فرزند را داشته ولی در داشتن فرزند بعدی با مشکل مواجه شده اند).</a:t>
            </a:r>
          </a:p>
          <a:p>
            <a:pPr lvl="1" algn="r" rtl="1"/>
            <a:r>
              <a:rPr lang="fa-IR" dirty="0" smtClean="0">
                <a:cs typeface="B Nazanin" panose="00000400000000000000" pitchFamily="2" charset="-78"/>
              </a:rPr>
              <a:t>خدمات ناباروری تحت پوشش بیمه ها قرار ندارد.</a:t>
            </a:r>
          </a:p>
          <a:p>
            <a:pPr algn="r" rtl="1"/>
            <a:endParaRPr lang="en-US" dirty="0">
              <a:cs typeface="B Nazanin" panose="00000400000000000000" pitchFamily="2" charset="-78"/>
            </a:endParaRPr>
          </a:p>
        </p:txBody>
      </p:sp>
      <p:pic>
        <p:nvPicPr>
          <p:cNvPr id="6" name="Picture 2" descr="C:\Users\amiri\Desktop\آوانگار\لوگوی نهایی موسسه.jpg"/>
          <p:cNvPicPr>
            <a:picLocks noChangeAspect="1" noChangeArrowheads="1"/>
          </p:cNvPicPr>
          <p:nvPr/>
        </p:nvPicPr>
        <p:blipFill>
          <a:blip r:embed="rId2" cstate="print"/>
          <a:srcRect/>
          <a:stretch>
            <a:fillRect/>
          </a:stretch>
        </p:blipFill>
        <p:spPr bwMode="auto">
          <a:xfrm>
            <a:off x="331382" y="213568"/>
            <a:ext cx="1194612" cy="1096863"/>
          </a:xfrm>
          <a:prstGeom prst="rect">
            <a:avLst/>
          </a:prstGeom>
          <a:noFill/>
        </p:spPr>
      </p:pic>
    </p:spTree>
    <p:extLst>
      <p:ext uri="{BB962C8B-B14F-4D97-AF65-F5344CB8AC3E}">
        <p14:creationId xmlns:p14="http://schemas.microsoft.com/office/powerpoint/2010/main" val="2887769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6721924"/>
              </p:ext>
            </p:extLst>
          </p:nvPr>
        </p:nvGraphicFramePr>
        <p:xfrm>
          <a:off x="1259632" y="404664"/>
          <a:ext cx="6210480" cy="1883628"/>
        </p:xfrm>
        <a:graphic>
          <a:graphicData uri="http://schemas.openxmlformats.org/drawingml/2006/table">
            <a:tbl>
              <a:tblPr firstRow="1" bandRow="1">
                <a:tableStyleId>{5C22544A-7EE6-4342-B048-85BDC9FD1C3A}</a:tableStyleId>
              </a:tblPr>
              <a:tblGrid>
                <a:gridCol w="1844541"/>
                <a:gridCol w="4365939"/>
              </a:tblGrid>
              <a:tr h="94181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cs typeface="B Lotus"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Lotus" panose="00000400000000000000" pitchFamily="2" charset="-78"/>
                        </a:rPr>
                        <a:t>10% تا 15%</a:t>
                      </a:r>
                    </a:p>
                  </a:txBody>
                  <a:tcPr/>
                </a:tc>
                <a:tc>
                  <a:txBody>
                    <a:bodyPr/>
                    <a:lstStyle/>
                    <a:p>
                      <a:pPr algn="r" rtl="1"/>
                      <a:endParaRPr lang="en-US" dirty="0" smtClean="0">
                        <a:cs typeface="B Lotus" panose="00000400000000000000" pitchFamily="2" charset="-78"/>
                      </a:endParaRPr>
                    </a:p>
                    <a:p>
                      <a:pPr algn="r" rtl="1"/>
                      <a:r>
                        <a:rPr lang="fa-IR" sz="2400" dirty="0" smtClean="0">
                          <a:cs typeface="B Lotus" panose="00000400000000000000" pitchFamily="2" charset="-78"/>
                        </a:rPr>
                        <a:t>میانگین ناباروری در جهان</a:t>
                      </a:r>
                      <a:endParaRPr lang="en-US" sz="2400" dirty="0"/>
                    </a:p>
                  </a:txBody>
                  <a:tcPr/>
                </a:tc>
              </a:tr>
              <a:tr h="94181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smtClean="0">
                        <a:cs typeface="B Lotus"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Lotus" panose="00000400000000000000" pitchFamily="2" charset="-78"/>
                        </a:rPr>
                        <a:t>20.2% </a:t>
                      </a:r>
                    </a:p>
                  </a:txBody>
                  <a:tcPr/>
                </a:tc>
                <a:tc>
                  <a:txBody>
                    <a:bodyPr/>
                    <a:lstStyle/>
                    <a:p>
                      <a:pPr algn="r" rtl="1"/>
                      <a:endParaRPr lang="en-US" dirty="0" smtClean="0">
                        <a:cs typeface="B Lotus" panose="00000400000000000000" pitchFamily="2" charset="-78"/>
                      </a:endParaRPr>
                    </a:p>
                    <a:p>
                      <a:pPr algn="r" rtl="1"/>
                      <a:r>
                        <a:rPr lang="fa-IR" sz="2400" b="1" dirty="0" smtClean="0">
                          <a:cs typeface="B Lotus" panose="00000400000000000000" pitchFamily="2" charset="-78"/>
                        </a:rPr>
                        <a:t>میزان ناباروری در ایران </a:t>
                      </a:r>
                      <a:endParaRPr lang="en-US" sz="2400" b="1" dirty="0"/>
                    </a:p>
                  </a:txBody>
                  <a:tcPr/>
                </a:tc>
              </a:tr>
            </a:tbl>
          </a:graphicData>
        </a:graphic>
      </p:graphicFrame>
      <p:graphicFrame>
        <p:nvGraphicFramePr>
          <p:cNvPr id="5" name="Diagram 4"/>
          <p:cNvGraphicFramePr/>
          <p:nvPr>
            <p:extLst>
              <p:ext uri="{D42A27DB-BD31-4B8C-83A1-F6EECF244321}">
                <p14:modId xmlns:p14="http://schemas.microsoft.com/office/powerpoint/2010/main" val="3693255869"/>
              </p:ext>
            </p:extLst>
          </p:nvPr>
        </p:nvGraphicFramePr>
        <p:xfrm>
          <a:off x="323528" y="2420888"/>
          <a:ext cx="8424936" cy="412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615189" y="5949280"/>
            <a:ext cx="3277291" cy="738664"/>
          </a:xfrm>
          <a:prstGeom prst="rect">
            <a:avLst/>
          </a:prstGeom>
          <a:noFill/>
        </p:spPr>
        <p:txBody>
          <a:bodyPr wrap="square" rtlCol="0">
            <a:spAutoFit/>
          </a:bodyPr>
          <a:lstStyle/>
          <a:p>
            <a:pPr algn="r"/>
            <a:r>
              <a:rPr lang="fa-IR" sz="1400" dirty="0" smtClean="0">
                <a:cs typeface="B Tehran" panose="00000400000000000000" pitchFamily="2" charset="-78"/>
              </a:rPr>
              <a:t> سازمان بهداشت حهانی </a:t>
            </a:r>
            <a:r>
              <a:rPr lang="en-US" sz="1400" dirty="0" smtClean="0">
                <a:cs typeface="B Tehran" panose="00000400000000000000" pitchFamily="2" charset="-78"/>
                <a:hlinkClick r:id="rId7"/>
              </a:rPr>
              <a:t>www.who.int</a:t>
            </a:r>
            <a:endParaRPr lang="fa-IR" sz="1400" dirty="0" smtClean="0">
              <a:cs typeface="B Tehran" panose="00000400000000000000" pitchFamily="2" charset="-78"/>
            </a:endParaRPr>
          </a:p>
          <a:p>
            <a:pPr algn="r"/>
            <a:r>
              <a:rPr lang="fa-IR" sz="1400" dirty="0" smtClean="0">
                <a:cs typeface="B Tehran" panose="00000400000000000000" pitchFamily="2" charset="-78"/>
              </a:rPr>
              <a:t>دکتر مخمدمهدی </a:t>
            </a:r>
            <a:r>
              <a:rPr lang="fa-IR" sz="1400" dirty="0">
                <a:cs typeface="B Tehran" panose="00000400000000000000" pitchFamily="2" charset="-78"/>
              </a:rPr>
              <a:t>آخوندی، رئیس پژوهشگاه فناوری‌های نوین علوم زیستی جهاد دانشگاهی ابن سینا</a:t>
            </a:r>
            <a:endParaRPr lang="en-US" sz="1400" dirty="0">
              <a:cs typeface="B Tehran" panose="00000400000000000000" pitchFamily="2" charset="-78"/>
            </a:endParaRPr>
          </a:p>
        </p:txBody>
      </p:sp>
    </p:spTree>
    <p:extLst>
      <p:ext uri="{BB962C8B-B14F-4D97-AF65-F5344CB8AC3E}">
        <p14:creationId xmlns:p14="http://schemas.microsoft.com/office/powerpoint/2010/main" val="2587802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8699"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b="1" dirty="0" smtClean="0">
                <a:solidFill>
                  <a:srgbClr val="FF0000"/>
                </a:solidFill>
                <a:cs typeface="B Nazanin" panose="00000400000000000000" pitchFamily="2" charset="-78"/>
              </a:rPr>
              <a:t>سقط غیرقانونی و غیرشرعی</a:t>
            </a:r>
            <a:endParaRPr lang="en-US" b="1" dirty="0">
              <a:solidFill>
                <a:srgbClr val="FF0000"/>
              </a:solidFill>
              <a:cs typeface="B Nazanin" panose="00000400000000000000" pitchFamily="2" charset="-78"/>
            </a:endParaRP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dirty="0" smtClean="0">
                <a:cs typeface="B Nazanin" panose="00000400000000000000" pitchFamily="2" charset="-78"/>
              </a:rPr>
              <a:t>براساس یک بررسی کشوری با حجم نمونه وسیع، بالغ بر 220،000 سقط در کشور در سال 1391 رخ داده است.</a:t>
            </a:r>
          </a:p>
          <a:p>
            <a:pPr algn="r" rtl="1"/>
            <a:r>
              <a:rPr lang="fa-IR" dirty="0" smtClean="0">
                <a:cs typeface="B Nazanin" panose="00000400000000000000" pitchFamily="2" charset="-78"/>
              </a:rPr>
              <a:t>براساس مصاحبه انجام شده با افراد مورد بررسی، بالغ بر 120،000 موارد سقط غیر قانونی و حدود 10،0000 مورد به دلایل پزشکی بوده است.</a:t>
            </a:r>
          </a:p>
          <a:p>
            <a:pPr algn="r" rtl="1"/>
            <a:r>
              <a:rPr lang="fa-IR" dirty="0" smtClean="0">
                <a:cs typeface="B Nazanin" panose="00000400000000000000" pitchFamily="2" charset="-78"/>
              </a:rPr>
              <a:t>شایان ذکر است: تعداد مجوزهای سقط صادره توسط پزشکی قانونی در سال 1391 کمتر از 7000 مورد بوده است.</a:t>
            </a:r>
            <a:endParaRPr lang="en-US" dirty="0">
              <a:cs typeface="B Nazanin" panose="00000400000000000000" pitchFamily="2" charset="-78"/>
            </a:endParaRPr>
          </a:p>
        </p:txBody>
      </p:sp>
    </p:spTree>
    <p:extLst>
      <p:ext uri="{BB962C8B-B14F-4D97-AF65-F5344CB8AC3E}">
        <p14:creationId xmlns:p14="http://schemas.microsoft.com/office/powerpoint/2010/main" val="34609164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928688" y="2500313"/>
            <a:ext cx="7343775" cy="861774"/>
          </a:xfrm>
          <a:prstGeom prst="rect">
            <a:avLst/>
          </a:prstGeom>
          <a:noFill/>
          <a:ln w="9525">
            <a:noFill/>
            <a:miter lim="800000"/>
            <a:headEnd/>
            <a:tailEnd/>
          </a:ln>
        </p:spPr>
        <p:txBody>
          <a:bodyPr>
            <a:spAutoFit/>
          </a:bodyPr>
          <a:lstStyle/>
          <a:p>
            <a:pPr algn="ctr"/>
            <a:r>
              <a:rPr lang="fa-IR" sz="5000" dirty="0" smtClean="0">
                <a:solidFill>
                  <a:srgbClr val="002060"/>
                </a:solidFill>
                <a:effectLst>
                  <a:outerShdw blurRad="38100" dist="38100" dir="2700000" algn="tl">
                    <a:srgbClr val="000000">
                      <a:alpha val="43137"/>
                    </a:srgbClr>
                  </a:outerShdw>
                </a:effectLst>
                <a:latin typeface="Calibri" pitchFamily="34" charset="0"/>
                <a:cs typeface="B Titr" pitchFamily="2" charset="-78"/>
              </a:rPr>
              <a:t>میزان مرگ ومیر</a:t>
            </a:r>
            <a:endParaRPr lang="fa-IR" sz="2800" dirty="0" smtClean="0">
              <a:solidFill>
                <a:srgbClr val="002060"/>
              </a:solidFill>
              <a:effectLst>
                <a:outerShdw blurRad="38100" dist="38100" dir="2700000" algn="tl">
                  <a:srgbClr val="000000">
                    <a:alpha val="43137"/>
                  </a:srgbClr>
                </a:outerShdw>
              </a:effectLst>
              <a:latin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وضعیت ثبت فوت در کشور</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ثبت بالغ بر 450 هزار فوت در سال در کل کشور</a:t>
            </a:r>
          </a:p>
          <a:p>
            <a:pPr algn="just"/>
            <a:r>
              <a:rPr lang="fa-IR" dirty="0" smtClean="0">
                <a:cs typeface="B Nazanin" pitchFamily="2" charset="-78"/>
              </a:rPr>
              <a:t>میزان ثبت فوت به نسبت سهم جمعیت در کل کشور:</a:t>
            </a:r>
          </a:p>
          <a:p>
            <a:pPr lvl="1" algn="just"/>
            <a:r>
              <a:rPr lang="fa-IR" dirty="0" smtClean="0">
                <a:cs typeface="B Nazanin" pitchFamily="2" charset="-78"/>
              </a:rPr>
              <a:t>5.5 فوت به </a:t>
            </a:r>
            <a:r>
              <a:rPr lang="fa-IR" dirty="0" err="1" smtClean="0">
                <a:cs typeface="B Nazanin" pitchFamily="2" charset="-78"/>
              </a:rPr>
              <a:t>ازای</a:t>
            </a:r>
            <a:r>
              <a:rPr lang="fa-IR" dirty="0" smtClean="0">
                <a:cs typeface="B Nazanin" pitchFamily="2" charset="-78"/>
              </a:rPr>
              <a:t> هر هزار نفر جمعیت</a:t>
            </a:r>
          </a:p>
          <a:p>
            <a:pPr algn="just"/>
            <a:r>
              <a:rPr lang="fa-IR" dirty="0" err="1" smtClean="0">
                <a:cs typeface="B Nazanin" pitchFamily="2" charset="-78"/>
              </a:rPr>
              <a:t>استان‌های</a:t>
            </a:r>
            <a:r>
              <a:rPr lang="fa-IR" dirty="0" smtClean="0">
                <a:cs typeface="B Nazanin" pitchFamily="2" charset="-78"/>
              </a:rPr>
              <a:t> دارای بیشترین میزان ثبت فوت به نسبت سهم جمعیت:</a:t>
            </a:r>
          </a:p>
          <a:p>
            <a:pPr lvl="1" algn="just"/>
            <a:r>
              <a:rPr lang="fa-IR" dirty="0" err="1" smtClean="0">
                <a:cs typeface="B Nazanin" pitchFamily="2" charset="-78"/>
              </a:rPr>
              <a:t>استان‌های</a:t>
            </a:r>
            <a:r>
              <a:rPr lang="fa-IR" dirty="0" smtClean="0">
                <a:cs typeface="B Nazanin" pitchFamily="2" charset="-78"/>
              </a:rPr>
              <a:t> سیستان و بلوچستان (6.4 در هزار)، </a:t>
            </a:r>
            <a:r>
              <a:rPr lang="fa-IR" dirty="0" err="1" smtClean="0">
                <a:cs typeface="B Nazanin" pitchFamily="2" charset="-78"/>
              </a:rPr>
              <a:t>آذربایجان‌شرقی</a:t>
            </a:r>
            <a:r>
              <a:rPr lang="fa-IR" dirty="0" smtClean="0">
                <a:cs typeface="B Nazanin" pitchFamily="2" charset="-78"/>
              </a:rPr>
              <a:t> (6.3 در هزار) و گیلان (6.2 در هزار)</a:t>
            </a:r>
          </a:p>
          <a:p>
            <a:pPr algn="just"/>
            <a:r>
              <a:rPr lang="fa-IR" dirty="0" err="1" smtClean="0">
                <a:cs typeface="B Nazanin" pitchFamily="2" charset="-78"/>
              </a:rPr>
              <a:t>استان‌های</a:t>
            </a:r>
            <a:r>
              <a:rPr lang="fa-IR" dirty="0" smtClean="0">
                <a:cs typeface="B Nazanin" pitchFamily="2" charset="-78"/>
              </a:rPr>
              <a:t> دارای کمترین میزان ثبت فوت به نسبت سهم جمعیت:</a:t>
            </a:r>
          </a:p>
          <a:p>
            <a:pPr lvl="1" algn="just"/>
            <a:r>
              <a:rPr lang="fa-IR" dirty="0" err="1" smtClean="0">
                <a:cs typeface="B Nazanin" pitchFamily="2" charset="-78"/>
              </a:rPr>
              <a:t>استان‌های</a:t>
            </a:r>
            <a:r>
              <a:rPr lang="fa-IR" dirty="0" smtClean="0">
                <a:cs typeface="B Nazanin" pitchFamily="2" charset="-78"/>
              </a:rPr>
              <a:t> البرز (3.8 در هزار)، کرمان (4 در هزار) و </a:t>
            </a:r>
            <a:r>
              <a:rPr lang="fa-IR" dirty="0" err="1" smtClean="0">
                <a:cs typeface="B Nazanin" pitchFamily="2" charset="-78"/>
              </a:rPr>
              <a:t>هرمزگان</a:t>
            </a:r>
            <a:r>
              <a:rPr lang="fa-IR" dirty="0" smtClean="0">
                <a:cs typeface="B Nazanin" pitchFamily="2" charset="-78"/>
              </a:rPr>
              <a:t> (4.3 در هزار)</a:t>
            </a:r>
          </a:p>
          <a:p>
            <a:pPr algn="just"/>
            <a:endParaRPr lang="fa-IR" dirty="0">
              <a:cs typeface="B Nazanin" pitchFamily="2" charset="-78"/>
            </a:endParaRPr>
          </a:p>
        </p:txBody>
      </p:sp>
    </p:spTree>
    <p:extLst>
      <p:ext uri="{BB962C8B-B14F-4D97-AF65-F5344CB8AC3E}">
        <p14:creationId xmlns:p14="http://schemas.microsoft.com/office/powerpoint/2010/main" val="1560403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mahzoon\My Documents\My Received Files\نرخ فوت3(2)1.TIF"/>
          <p:cNvPicPr>
            <a:picLocks noChangeAspect="1" noChangeArrowheads="1"/>
          </p:cNvPicPr>
          <p:nvPr/>
        </p:nvPicPr>
        <p:blipFill rotWithShape="1">
          <a:blip r:embed="rId2" cstate="print"/>
          <a:srcRect l="8994" t="12414" r="9524" b="15722"/>
          <a:stretch/>
        </p:blipFill>
        <p:spPr bwMode="auto">
          <a:xfrm>
            <a:off x="1907704" y="0"/>
            <a:ext cx="6192688" cy="6858000"/>
          </a:xfrm>
          <a:prstGeom prst="rect">
            <a:avLst/>
          </a:prstGeom>
          <a:noFill/>
        </p:spPr>
      </p:pic>
    </p:spTree>
    <p:extLst>
      <p:ext uri="{BB962C8B-B14F-4D97-AF65-F5344CB8AC3E}">
        <p14:creationId xmlns:p14="http://schemas.microsoft.com/office/powerpoint/2010/main" val="2877659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Titr" pitchFamily="2" charset="-78"/>
              </a:rPr>
              <a:t>مقایسه وضعیت فوت در سطح </a:t>
            </a:r>
            <a:r>
              <a:rPr lang="fa-IR" dirty="0" err="1" smtClean="0">
                <a:cs typeface="B Titr" pitchFamily="2" charset="-78"/>
              </a:rPr>
              <a:t>بین‌الملل</a:t>
            </a:r>
            <a:endParaRPr lang="fa-IR" dirty="0">
              <a:cs typeface="B Titr"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میزان فوت در جهان به نسبت سهم جمعیت:</a:t>
            </a:r>
          </a:p>
          <a:p>
            <a:pPr lvl="1" algn="just"/>
            <a:r>
              <a:rPr lang="fa-IR" dirty="0" smtClean="0">
                <a:cs typeface="B Nazanin" pitchFamily="2" charset="-78"/>
              </a:rPr>
              <a:t>8.2 در هزار نفر</a:t>
            </a:r>
          </a:p>
          <a:p>
            <a:pPr algn="just"/>
            <a:r>
              <a:rPr lang="fa-IR" dirty="0" smtClean="0">
                <a:cs typeface="B Nazanin" pitchFamily="2" charset="-78"/>
              </a:rPr>
              <a:t>رتبه وقوع فوت در بین کشورهای همسایه (14 کشور) به نسبت سهم جمعیت:</a:t>
            </a:r>
          </a:p>
          <a:p>
            <a:pPr lvl="1" algn="just"/>
            <a:r>
              <a:rPr lang="fa-IR" dirty="0" smtClean="0">
                <a:cs typeface="B Nazanin" pitchFamily="2" charset="-78"/>
              </a:rPr>
              <a:t>هفتم</a:t>
            </a:r>
          </a:p>
          <a:p>
            <a:pPr algn="just"/>
            <a:r>
              <a:rPr lang="fa-IR" dirty="0" smtClean="0">
                <a:cs typeface="B Nazanin" pitchFamily="2" charset="-78"/>
              </a:rPr>
              <a:t>رتبه وقوع فوت در بین کشورهای منطقه </a:t>
            </a:r>
            <a:r>
              <a:rPr lang="fa-IR" dirty="0" err="1" smtClean="0">
                <a:cs typeface="B Nazanin" pitchFamily="2" charset="-78"/>
              </a:rPr>
              <a:t>چشم‌انداز</a:t>
            </a:r>
            <a:r>
              <a:rPr lang="fa-IR" dirty="0" smtClean="0">
                <a:cs typeface="B Nazanin" pitchFamily="2" charset="-78"/>
              </a:rPr>
              <a:t> (26 کشور) به نسبت سهم جمعیت:</a:t>
            </a:r>
          </a:p>
          <a:p>
            <a:pPr lvl="1" algn="just"/>
            <a:r>
              <a:rPr lang="fa-IR" dirty="0" smtClean="0">
                <a:cs typeface="B Nazanin" pitchFamily="2" charset="-78"/>
              </a:rPr>
              <a:t>چهاردهم</a:t>
            </a:r>
          </a:p>
          <a:p>
            <a:pPr lvl="1" algn="just"/>
            <a:endParaRPr lang="fa-IR" dirty="0">
              <a:cs typeface="B Nazanin" pitchFamily="2" charset="-78"/>
            </a:endParaRPr>
          </a:p>
        </p:txBody>
      </p:sp>
    </p:spTree>
    <p:extLst>
      <p:ext uri="{BB962C8B-B14F-4D97-AF65-F5344CB8AC3E}">
        <p14:creationId xmlns:p14="http://schemas.microsoft.com/office/powerpoint/2010/main" val="3526130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b="1" dirty="0" smtClean="0">
                <a:solidFill>
                  <a:srgbClr val="C00000"/>
                </a:solidFill>
                <a:cs typeface="B Nazanin" pitchFamily="2" charset="-78"/>
              </a:rPr>
              <a:t>جمعیت جهان</a:t>
            </a:r>
            <a:r>
              <a:rPr lang="fa-IR" b="1" dirty="0" smtClean="0">
                <a:cs typeface="B Nazanin" pitchFamily="2" charset="-78"/>
              </a:rPr>
              <a:t>: حدود 7 میلیارد نفر</a:t>
            </a:r>
          </a:p>
          <a:p>
            <a:pPr algn="just"/>
            <a:r>
              <a:rPr lang="fa-IR" b="1" dirty="0" smtClean="0">
                <a:solidFill>
                  <a:srgbClr val="C00000"/>
                </a:solidFill>
                <a:cs typeface="B Nazanin" pitchFamily="2" charset="-78"/>
              </a:rPr>
              <a:t>آخرين آمار جمعیت کشور (تا پايان شهريور 1392):</a:t>
            </a:r>
          </a:p>
          <a:p>
            <a:pPr lvl="1" algn="just"/>
            <a:r>
              <a:rPr lang="fa-IR" b="1" dirty="0" smtClean="0">
                <a:cs typeface="B Nazanin" pitchFamily="2" charset="-78"/>
              </a:rPr>
              <a:t>حدود 76 میلیون و 900 هزار نفر (حدود يک درصد جمعيت جهان)</a:t>
            </a:r>
          </a:p>
          <a:p>
            <a:pPr algn="just"/>
            <a:r>
              <a:rPr lang="fa-IR" b="1" dirty="0" smtClean="0">
                <a:solidFill>
                  <a:srgbClr val="C00000"/>
                </a:solidFill>
                <a:cs typeface="B Nazanin" pitchFamily="2" charset="-78"/>
              </a:rPr>
              <a:t>نرخ رشد جمعیت</a:t>
            </a:r>
            <a:r>
              <a:rPr lang="fa-IR" b="1" dirty="0" smtClean="0">
                <a:cs typeface="B Nazanin" pitchFamily="2" charset="-78"/>
              </a:rPr>
              <a:t>: حدود 1.3 درصد</a:t>
            </a:r>
          </a:p>
          <a:p>
            <a:pPr lvl="1" algn="just"/>
            <a:r>
              <a:rPr lang="fa-IR" b="1" dirty="0" smtClean="0">
                <a:cs typeface="B Nazanin" pitchFamily="2" charset="-78"/>
              </a:rPr>
              <a:t>یعنی در حال حاضر سالانه حدود 950 هزار نفر به جمعیت کشور افزوده می‌شود</a:t>
            </a:r>
          </a:p>
          <a:p>
            <a:pPr algn="just"/>
            <a:r>
              <a:rPr lang="fa-IR" b="1" dirty="0" smtClean="0">
                <a:solidFill>
                  <a:srgbClr val="C00000"/>
                </a:solidFill>
                <a:cs typeface="B Nazanin" pitchFamily="2" charset="-78"/>
              </a:rPr>
              <a:t>رتبه از لحاظ جمعیت</a:t>
            </a:r>
            <a:r>
              <a:rPr lang="fa-IR" b="1" dirty="0" smtClean="0">
                <a:cs typeface="B Nazanin" pitchFamily="2" charset="-78"/>
              </a:rPr>
              <a:t>:</a:t>
            </a:r>
          </a:p>
          <a:p>
            <a:pPr lvl="1" algn="just"/>
            <a:r>
              <a:rPr lang="fa-IR" b="1" dirty="0" smtClean="0">
                <a:cs typeface="B Nazanin" pitchFamily="2" charset="-78"/>
              </a:rPr>
              <a:t>هجدهم در جهان</a:t>
            </a:r>
          </a:p>
          <a:p>
            <a:pPr lvl="1" algn="just"/>
            <a:r>
              <a:rPr lang="fa-IR" b="1" dirty="0" smtClean="0">
                <a:cs typeface="B Nazanin" pitchFamily="2" charset="-78"/>
              </a:rPr>
              <a:t>دهم در آسیا</a:t>
            </a:r>
          </a:p>
          <a:p>
            <a:pPr lvl="1" algn="just"/>
            <a:r>
              <a:rPr lang="fa-IR" b="1" dirty="0" smtClean="0">
                <a:cs typeface="B Nazanin" pitchFamily="2" charset="-78"/>
              </a:rPr>
              <a:t>سوم در منطقه (بعد از پاکستان و مصر و با اندکی اختلاف، قبل از ترکیه)</a:t>
            </a:r>
            <a:endParaRPr lang="fa-IR" b="1" dirty="0">
              <a:cs typeface="B Nazanin" pitchFamily="2" charset="-78"/>
            </a:endParaRPr>
          </a:p>
        </p:txBody>
      </p:sp>
      <p:sp>
        <p:nvSpPr>
          <p:cNvPr id="2" name="Title 1"/>
          <p:cNvSpPr>
            <a:spLocks noGrp="1"/>
          </p:cNvSpPr>
          <p:nvPr>
            <p:ph type="title"/>
          </p:nvPr>
        </p:nvSpPr>
        <p:spPr/>
        <p:txBody>
          <a:bodyPr>
            <a:normAutofit/>
          </a:bodyPr>
          <a:lstStyle/>
          <a:p>
            <a:pPr algn="ctr"/>
            <a:r>
              <a:rPr lang="fa-IR" dirty="0" smtClean="0">
                <a:cs typeface="B Titr" pitchFamily="2" charset="-78"/>
              </a:rPr>
              <a:t>جایگاه جهانی ایران از لحاظ جمعیتی</a:t>
            </a:r>
            <a:endParaRPr lang="fa-IR" dirty="0">
              <a:cs typeface="B Titr" pitchFamily="2" charset="-78"/>
            </a:endParaRPr>
          </a:p>
        </p:txBody>
      </p:sp>
    </p:spTree>
    <p:extLst>
      <p:ext uri="{BB962C8B-B14F-4D97-AF65-F5344CB8AC3E}">
        <p14:creationId xmlns:p14="http://schemas.microsoft.com/office/powerpoint/2010/main" val="36379236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3" cstate="print"/>
          <a:stretch>
            <a:fillRect/>
          </a:stretch>
        </p:blipFill>
        <p:spPr>
          <a:xfrm>
            <a:off x="285720" y="785794"/>
            <a:ext cx="8643998" cy="5572164"/>
          </a:xfrm>
          <a:prstGeom prst="rect">
            <a:avLst/>
          </a:prstGeom>
        </p:spPr>
      </p:pic>
      <p:sp>
        <p:nvSpPr>
          <p:cNvPr id="5" name="Rectangle 4"/>
          <p:cNvSpPr>
            <a:spLocks noChangeArrowheads="1"/>
          </p:cNvSpPr>
          <p:nvPr/>
        </p:nvSpPr>
        <p:spPr bwMode="auto">
          <a:xfrm>
            <a:off x="1571604" y="357166"/>
            <a:ext cx="600079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000" b="1" dirty="0" smtClean="0">
                <a:solidFill>
                  <a:srgbClr val="003399"/>
                </a:solidFill>
                <a:latin typeface="Arial" pitchFamily="34" charset="0"/>
                <a:ea typeface="Times New Roman" pitchFamily="18" charset="0"/>
                <a:cs typeface="B Titr" pitchFamily="2" charset="-78"/>
              </a:rPr>
              <a:t>تغییرات موالید ، مرگ و میر و رشد طبیعی( 1390-1385)</a:t>
            </a:r>
            <a:endParaRPr lang="en-US" sz="2000" b="1" dirty="0" smtClean="0">
              <a:solidFill>
                <a:srgbClr val="003399"/>
              </a:solidFill>
              <a:latin typeface="Arial" pitchFamily="34" charset="0"/>
              <a:ea typeface="Times New Roman" pitchFamily="18" charset="0"/>
              <a:cs typeface="B Titr"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65929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928688" y="2500313"/>
            <a:ext cx="7343775" cy="861774"/>
          </a:xfrm>
          <a:prstGeom prst="rect">
            <a:avLst/>
          </a:prstGeom>
          <a:noFill/>
          <a:ln w="9525">
            <a:noFill/>
            <a:miter lim="800000"/>
            <a:headEnd/>
            <a:tailEnd/>
          </a:ln>
        </p:spPr>
        <p:txBody>
          <a:bodyPr>
            <a:spAutoFit/>
          </a:bodyPr>
          <a:lstStyle/>
          <a:p>
            <a:pPr algn="ctr"/>
            <a:r>
              <a:rPr lang="fa-IR" sz="5000" dirty="0" smtClean="0">
                <a:solidFill>
                  <a:srgbClr val="002060"/>
                </a:solidFill>
                <a:effectLst>
                  <a:outerShdw blurRad="38100" dist="38100" dir="2700000" algn="tl">
                    <a:srgbClr val="000000">
                      <a:alpha val="43137"/>
                    </a:srgbClr>
                  </a:outerShdw>
                </a:effectLst>
                <a:latin typeface="Calibri" pitchFamily="34" charset="0"/>
                <a:cs typeface="B Titr" pitchFamily="2" charset="-78"/>
              </a:rPr>
              <a:t>تحولات ساختار سني جمعيت</a:t>
            </a:r>
            <a:endParaRPr lang="fa-IR" sz="2800" dirty="0" smtClean="0">
              <a:solidFill>
                <a:srgbClr val="002060"/>
              </a:solidFill>
              <a:effectLst>
                <a:outerShdw blurRad="38100" dist="38100" dir="2700000" algn="tl">
                  <a:srgbClr val="000000">
                    <a:alpha val="43137"/>
                  </a:srgbClr>
                </a:outerShdw>
              </a:effectLst>
              <a:latin typeface="Calibri" pitchFamily="34" charset="0"/>
              <a:cs typeface="B Titr" pitchFamily="2" charset="-78"/>
            </a:endParaRPr>
          </a:p>
        </p:txBody>
      </p:sp>
    </p:spTree>
    <p:extLst>
      <p:ext uri="{BB962C8B-B14F-4D97-AF65-F5344CB8AC3E}">
        <p14:creationId xmlns:p14="http://schemas.microsoft.com/office/powerpoint/2010/main" val="306959174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332656"/>
            <a:ext cx="59766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FFFF00"/>
                </a:solidFill>
                <a:cs typeface="B Titr" pitchFamily="2" charset="-78"/>
              </a:rPr>
              <a:t>سهم گروههاي عمده سني طي سالهاي 1335 تا 1390 </a:t>
            </a:r>
            <a:endParaRPr lang="fa-IR" sz="2400" dirty="0">
              <a:solidFill>
                <a:srgbClr val="FFFF00"/>
              </a:solidFill>
              <a:cs typeface="B Titr" pitchFamily="2" charset="-78"/>
            </a:endParaRPr>
          </a:p>
        </p:txBody>
      </p:sp>
      <p:graphicFrame>
        <p:nvGraphicFramePr>
          <p:cNvPr id="5" name="Table 4"/>
          <p:cNvGraphicFramePr>
            <a:graphicFrameLocks noGrp="1"/>
          </p:cNvGraphicFramePr>
          <p:nvPr/>
        </p:nvGraphicFramePr>
        <p:xfrm>
          <a:off x="755574" y="1340769"/>
          <a:ext cx="7632850" cy="4912184"/>
        </p:xfrm>
        <a:graphic>
          <a:graphicData uri="http://schemas.openxmlformats.org/drawingml/2006/table">
            <a:tbl>
              <a:tblPr rtl="1"/>
              <a:tblGrid>
                <a:gridCol w="1713417"/>
                <a:gridCol w="1494386"/>
                <a:gridCol w="1586357"/>
                <a:gridCol w="1586357"/>
                <a:gridCol w="1252333"/>
              </a:tblGrid>
              <a:tr h="1283950">
                <a:tc>
                  <a:txBody>
                    <a:bodyPr/>
                    <a:lstStyle/>
                    <a:p>
                      <a:pPr algn="ctr" rtl="1">
                        <a:lnSpc>
                          <a:spcPct val="150000"/>
                        </a:lnSpc>
                        <a:spcAft>
                          <a:spcPts val="0"/>
                        </a:spcAft>
                      </a:pPr>
                      <a:r>
                        <a:rPr lang="fa-IR" sz="2000" b="1" dirty="0">
                          <a:latin typeface="Tahoma"/>
                          <a:ea typeface="Times New Roman"/>
                          <a:cs typeface="B Nazanin"/>
                        </a:rPr>
                        <a:t>سال</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0 تا 14 ساله</a:t>
                      </a:r>
                    </a:p>
                    <a:p>
                      <a:pPr marL="0" algn="ctr" defTabSz="914400" rtl="1" eaLnBrk="1" latinLnBrk="0" hangingPunct="1">
                        <a:lnSpc>
                          <a:spcPct val="150000"/>
                        </a:lnSpc>
                        <a:spcAft>
                          <a:spcPts val="0"/>
                        </a:spcAft>
                      </a:pPr>
                      <a:r>
                        <a:rPr lang="fa-IR" sz="2000" b="1" kern="1200" dirty="0" smtClean="0">
                          <a:solidFill>
                            <a:srgbClr val="C00000"/>
                          </a:solidFill>
                          <a:latin typeface="Tahoma"/>
                          <a:ea typeface="Times New Roman"/>
                          <a:cs typeface="B Nazanin"/>
                        </a:rPr>
                        <a:t>(کودکان و نوجوانان)</a:t>
                      </a:r>
                      <a:endParaRPr lang="en-US" sz="2000" b="1" kern="1200" dirty="0">
                        <a:solidFill>
                          <a:srgbClr val="C00000"/>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15</a:t>
                      </a:r>
                      <a:r>
                        <a:rPr lang="fa-IR" sz="2000" b="1" kern="1200" baseline="0" dirty="0" smtClean="0">
                          <a:solidFill>
                            <a:schemeClr val="tx1"/>
                          </a:solidFill>
                          <a:latin typeface="Tahoma"/>
                          <a:ea typeface="Times New Roman"/>
                          <a:cs typeface="B Nazanin"/>
                        </a:rPr>
                        <a:t> تا 29 ساله</a:t>
                      </a:r>
                    </a:p>
                    <a:p>
                      <a:pPr marL="0" algn="ctr" defTabSz="914400" rtl="1" eaLnBrk="1" latinLnBrk="0" hangingPunct="1">
                        <a:lnSpc>
                          <a:spcPct val="150000"/>
                        </a:lnSpc>
                        <a:spcAft>
                          <a:spcPts val="0"/>
                        </a:spcAft>
                      </a:pPr>
                      <a:r>
                        <a:rPr lang="fa-IR" sz="2000" b="1" kern="1200" baseline="0" dirty="0" smtClean="0">
                          <a:solidFill>
                            <a:srgbClr val="C00000"/>
                          </a:solidFill>
                          <a:latin typeface="Tahoma"/>
                          <a:ea typeface="Times New Roman"/>
                          <a:cs typeface="B Nazanin"/>
                        </a:rPr>
                        <a:t>(جوانان)</a:t>
                      </a:r>
                      <a:endParaRPr lang="en-US" sz="2000" b="1" kern="1200" dirty="0">
                        <a:solidFill>
                          <a:srgbClr val="C00000"/>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30 تا 64</a:t>
                      </a:r>
                      <a:r>
                        <a:rPr lang="fa-IR" sz="2000" b="1" kern="1200" baseline="0" dirty="0" smtClean="0">
                          <a:solidFill>
                            <a:schemeClr val="tx1"/>
                          </a:solidFill>
                          <a:latin typeface="Tahoma"/>
                          <a:ea typeface="Times New Roman"/>
                          <a:cs typeface="B Nazanin"/>
                        </a:rPr>
                        <a:t> ساله</a:t>
                      </a:r>
                    </a:p>
                    <a:p>
                      <a:pPr marL="0" algn="ctr" defTabSz="914400" rtl="1" eaLnBrk="1" latinLnBrk="0" hangingPunct="1">
                        <a:lnSpc>
                          <a:spcPct val="150000"/>
                        </a:lnSpc>
                        <a:spcAft>
                          <a:spcPts val="0"/>
                        </a:spcAft>
                      </a:pPr>
                      <a:r>
                        <a:rPr lang="fa-IR" sz="2000" b="1" kern="1200" baseline="0" dirty="0" smtClean="0">
                          <a:solidFill>
                            <a:srgbClr val="C00000"/>
                          </a:solidFill>
                          <a:latin typeface="Tahoma"/>
                          <a:ea typeface="Times New Roman"/>
                          <a:cs typeface="B Nazanin"/>
                        </a:rPr>
                        <a:t>(ميانسالان)</a:t>
                      </a:r>
                      <a:endParaRPr lang="en-US" sz="2000" b="1" kern="1200" dirty="0">
                        <a:solidFill>
                          <a:srgbClr val="C00000"/>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65 ساله</a:t>
                      </a:r>
                      <a:r>
                        <a:rPr lang="fa-IR" sz="2000" b="1" kern="1200" baseline="0" dirty="0" smtClean="0">
                          <a:solidFill>
                            <a:schemeClr val="tx1"/>
                          </a:solidFill>
                          <a:latin typeface="Tahoma"/>
                          <a:ea typeface="Times New Roman"/>
                          <a:cs typeface="B Nazanin"/>
                        </a:rPr>
                        <a:t> و بيشتر</a:t>
                      </a:r>
                    </a:p>
                    <a:p>
                      <a:pPr marL="0" algn="ctr" defTabSz="914400" rtl="1" eaLnBrk="1" latinLnBrk="0" hangingPunct="1">
                        <a:lnSpc>
                          <a:spcPct val="150000"/>
                        </a:lnSpc>
                        <a:spcAft>
                          <a:spcPts val="0"/>
                        </a:spcAft>
                      </a:pPr>
                      <a:r>
                        <a:rPr lang="fa-IR" sz="2000" b="1" kern="1200" baseline="0" dirty="0" smtClean="0">
                          <a:solidFill>
                            <a:srgbClr val="C00000"/>
                          </a:solidFill>
                          <a:latin typeface="Tahoma"/>
                          <a:ea typeface="Times New Roman"/>
                          <a:cs typeface="B Nazanin"/>
                        </a:rPr>
                        <a:t>(سالمندان)</a:t>
                      </a:r>
                      <a:endParaRPr lang="en-US" sz="2000" b="1" kern="1200" dirty="0">
                        <a:solidFill>
                          <a:srgbClr val="C00000"/>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آبان 1335</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42.2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30.4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آبان 1345</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46.1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28.3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آبان 1355</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44.5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26.7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آبان 1365</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45.5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مهر 1370</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44.3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26.6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آبان 1375</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39.5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000000"/>
                          </a:solidFill>
                          <a:latin typeface="B Nazanin"/>
                          <a:cs typeface="B Nazanin" pitchFamily="2" charset="-78"/>
                        </a:rPr>
                        <a:t>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marL="0" algn="ctr" defTabSz="914400" rtl="1" eaLnBrk="1" latinLnBrk="0" hangingPunct="1">
                        <a:lnSpc>
                          <a:spcPct val="150000"/>
                        </a:lnSpc>
                        <a:spcAft>
                          <a:spcPts val="0"/>
                        </a:spcAft>
                      </a:pPr>
                      <a:r>
                        <a:rPr lang="fa-IR" sz="1600" kern="1200" dirty="0" smtClean="0">
                          <a:solidFill>
                            <a:schemeClr val="tx1"/>
                          </a:solidFill>
                          <a:latin typeface="Tahoma"/>
                          <a:ea typeface="Times New Roman"/>
                          <a:cs typeface="B Titr"/>
                        </a:rPr>
                        <a:t>آبان 1385</a:t>
                      </a:r>
                      <a:endParaRPr lang="en-US" sz="1600" kern="1200" dirty="0" smtClean="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35.4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34.3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573">
                <a:tc>
                  <a:txBody>
                    <a:bodyPr/>
                    <a:lstStyle/>
                    <a:p>
                      <a:pPr algn="ctr" rtl="1">
                        <a:lnSpc>
                          <a:spcPct val="150000"/>
                        </a:lnSpc>
                        <a:spcAft>
                          <a:spcPts val="0"/>
                        </a:spcAft>
                      </a:pPr>
                      <a:r>
                        <a:rPr lang="fa-IR" sz="1600" kern="1200" dirty="0" smtClean="0">
                          <a:solidFill>
                            <a:schemeClr val="tx1"/>
                          </a:solidFill>
                          <a:latin typeface="Tahoma"/>
                          <a:ea typeface="Times New Roman"/>
                          <a:cs typeface="B Titr"/>
                        </a:rPr>
                        <a:t>آبان </a:t>
                      </a:r>
                      <a:r>
                        <a:rPr lang="fa-IR" sz="1600" dirty="0" smtClean="0">
                          <a:latin typeface="Tahoma"/>
                          <a:ea typeface="Times New Roman"/>
                          <a:cs typeface="B Titr"/>
                        </a:rPr>
                        <a:t>1390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31.5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a:solidFill>
                            <a:srgbClr val="000000"/>
                          </a:solidFill>
                          <a:latin typeface="B Nazanin"/>
                          <a:cs typeface="B Nazanin" pitchFamily="2" charset="-78"/>
                        </a:rPr>
                        <a:t>39.3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2400" b="1" i="0" u="none" strike="noStrike" dirty="0">
                          <a:solidFill>
                            <a:srgbClr val="C00000"/>
                          </a:solidFill>
                          <a:latin typeface="B Nazanin"/>
                          <a:cs typeface="B Nazanin" pitchFamily="2" charset="-78"/>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476672"/>
            <a:ext cx="67687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FFFF00"/>
                </a:solidFill>
                <a:cs typeface="B Titr" pitchFamily="2" charset="-78"/>
              </a:rPr>
              <a:t>ميانگين سني جمعيت در کشور طي سالهاي 1355 تا 1390</a:t>
            </a:r>
            <a:endParaRPr lang="fa-IR" sz="2400" dirty="0">
              <a:solidFill>
                <a:srgbClr val="FFFF00"/>
              </a:solidFill>
              <a:cs typeface="B Titr" pitchFamily="2" charset="-78"/>
            </a:endParaRPr>
          </a:p>
        </p:txBody>
      </p:sp>
      <p:graphicFrame>
        <p:nvGraphicFramePr>
          <p:cNvPr id="5" name="Table 4"/>
          <p:cNvGraphicFramePr>
            <a:graphicFrameLocks noGrp="1"/>
          </p:cNvGraphicFramePr>
          <p:nvPr/>
        </p:nvGraphicFramePr>
        <p:xfrm>
          <a:off x="971600" y="2564904"/>
          <a:ext cx="7200803" cy="1426324"/>
        </p:xfrm>
        <a:graphic>
          <a:graphicData uri="http://schemas.openxmlformats.org/drawingml/2006/table">
            <a:tbl>
              <a:tblPr rtl="1"/>
              <a:tblGrid>
                <a:gridCol w="1487132"/>
                <a:gridCol w="1297027"/>
                <a:gridCol w="1187716"/>
                <a:gridCol w="1276076"/>
                <a:gridCol w="976426"/>
                <a:gridCol w="976426"/>
              </a:tblGrid>
              <a:tr h="687902">
                <a:tc>
                  <a:txBody>
                    <a:bodyPr/>
                    <a:lstStyle/>
                    <a:p>
                      <a:pPr algn="ctr" rtl="1">
                        <a:lnSpc>
                          <a:spcPct val="150000"/>
                        </a:lnSpc>
                        <a:spcAft>
                          <a:spcPts val="0"/>
                        </a:spcAft>
                      </a:pPr>
                      <a:r>
                        <a:rPr lang="fa-IR" sz="2400" dirty="0" smtClean="0">
                          <a:latin typeface="Calibri"/>
                          <a:ea typeface="Calibri"/>
                          <a:cs typeface="B Nazanin" pitchFamily="2" charset="-78"/>
                        </a:rPr>
                        <a:t>سال</a:t>
                      </a:r>
                      <a:endParaRPr lang="en-US" sz="2400"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400" b="1" kern="1200" dirty="0" smtClean="0">
                          <a:solidFill>
                            <a:schemeClr val="tx1"/>
                          </a:solidFill>
                          <a:latin typeface="Tahoma"/>
                          <a:ea typeface="Times New Roman"/>
                          <a:cs typeface="B Nazanin"/>
                        </a:rPr>
                        <a:t>1355</a:t>
                      </a:r>
                      <a:endParaRPr lang="en-US" sz="24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400" b="1" kern="1200" dirty="0" smtClean="0">
                          <a:solidFill>
                            <a:schemeClr val="tx1"/>
                          </a:solidFill>
                          <a:latin typeface="Tahoma"/>
                          <a:ea typeface="Times New Roman"/>
                          <a:cs typeface="B Nazanin"/>
                        </a:rPr>
                        <a:t>1365</a:t>
                      </a:r>
                      <a:endParaRPr lang="en-US" sz="24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400" b="1" kern="1200" dirty="0" smtClean="0">
                          <a:solidFill>
                            <a:schemeClr val="tx1"/>
                          </a:solidFill>
                          <a:latin typeface="Tahoma"/>
                          <a:ea typeface="Times New Roman"/>
                          <a:cs typeface="B Nazanin"/>
                        </a:rPr>
                        <a:t>1375</a:t>
                      </a:r>
                      <a:endParaRPr lang="en-US" sz="24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400" b="1" kern="1200" dirty="0" smtClean="0">
                          <a:solidFill>
                            <a:schemeClr val="tx1"/>
                          </a:solidFill>
                          <a:latin typeface="Tahoma"/>
                          <a:ea typeface="Times New Roman"/>
                          <a:cs typeface="B Nazanin"/>
                        </a:rPr>
                        <a:t>1385</a:t>
                      </a:r>
                      <a:endParaRPr lang="en-US" sz="24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400" b="1" kern="1200" dirty="0" smtClean="0">
                          <a:solidFill>
                            <a:schemeClr val="tx1"/>
                          </a:solidFill>
                          <a:latin typeface="Tahoma"/>
                          <a:ea typeface="Times New Roman"/>
                          <a:cs typeface="B Nazanin"/>
                        </a:rPr>
                        <a:t>1390</a:t>
                      </a:r>
                      <a:endParaRPr lang="en-US" sz="24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22">
                <a:tc>
                  <a:txBody>
                    <a:bodyPr/>
                    <a:lstStyle/>
                    <a:p>
                      <a:pPr algn="ctr" rtl="1">
                        <a:lnSpc>
                          <a:spcPct val="150000"/>
                        </a:lnSpc>
                        <a:spcAft>
                          <a:spcPts val="0"/>
                        </a:spcAft>
                      </a:pPr>
                      <a:r>
                        <a:rPr lang="fa-IR" sz="2400" dirty="0" smtClean="0">
                          <a:latin typeface="Calibri"/>
                          <a:ea typeface="Calibri"/>
                          <a:cs typeface="B Nazanin" pitchFamily="2" charset="-78"/>
                        </a:rPr>
                        <a:t>ميانگين سني</a:t>
                      </a:r>
                      <a:endParaRPr lang="en-US" sz="2400"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Calibri"/>
                          <a:ea typeface="Times New Roman"/>
                          <a:cs typeface="B Nazanin" pitchFamily="2" charset="-78"/>
                        </a:rPr>
                        <a:t>22.4</a:t>
                      </a:r>
                      <a:endParaRPr lang="en-US" sz="2000" b="1" kern="1200" dirty="0" smtClean="0">
                        <a:solidFill>
                          <a:schemeClr val="tx1"/>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rgbClr val="C00000"/>
                          </a:solidFill>
                          <a:latin typeface="Calibri"/>
                          <a:ea typeface="Times New Roman"/>
                          <a:cs typeface="B Nazanin" pitchFamily="2" charset="-78"/>
                        </a:rPr>
                        <a:t>21.7</a:t>
                      </a:r>
                      <a:endParaRPr lang="en-US" sz="2000" b="1" kern="1200" dirty="0" smtClean="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Calibri"/>
                          <a:ea typeface="Times New Roman"/>
                          <a:cs typeface="B Nazanin" pitchFamily="2" charset="-78"/>
                        </a:rPr>
                        <a:t>24.03</a:t>
                      </a:r>
                      <a:endParaRPr lang="fa-IR" sz="20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Calibri"/>
                          <a:ea typeface="Times New Roman"/>
                          <a:cs typeface="B Nazanin" pitchFamily="2" charset="-78"/>
                        </a:rPr>
                        <a:t>27.97</a:t>
                      </a:r>
                      <a:endParaRPr lang="fa-IR" sz="20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Calibri"/>
                          <a:ea typeface="Times New Roman"/>
                          <a:cs typeface="B Nazanin" pitchFamily="2" charset="-78"/>
                        </a:rPr>
                        <a:t>29.86</a:t>
                      </a:r>
                      <a:endParaRPr lang="fa-IR" sz="20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26714461"/>
              </p:ext>
            </p:extLst>
          </p:nvPr>
        </p:nvGraphicFramePr>
        <p:xfrm>
          <a:off x="179512" y="0"/>
          <a:ext cx="8856984" cy="508518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flipV="1">
            <a:off x="827584" y="1772816"/>
            <a:ext cx="6696744" cy="100811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187624" y="1340768"/>
            <a:ext cx="6768752" cy="2304256"/>
          </a:xfrm>
          <a:prstGeom prst="straightConnector1">
            <a:avLst/>
          </a:prstGeom>
          <a:ln w="635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900113" y="1646238"/>
            <a:ext cx="7343775" cy="4094162"/>
          </a:xfrm>
          <a:prstGeom prst="rect">
            <a:avLst/>
          </a:prstGeom>
          <a:noFill/>
          <a:ln w="9525">
            <a:noFill/>
            <a:miter lim="800000"/>
            <a:headEnd/>
            <a:tailEnd/>
          </a:ln>
        </p:spPr>
        <p:txBody>
          <a:bodyPr>
            <a:spAutoFit/>
          </a:bodyPr>
          <a:lstStyle/>
          <a:p>
            <a:pPr algn="ctr"/>
            <a:endParaRPr lang="fa-IR" sz="5000">
              <a:latin typeface="Calibri" pitchFamily="34" charset="0"/>
              <a:cs typeface="B Titr" pitchFamily="2" charset="-78"/>
            </a:endParaRPr>
          </a:p>
          <a:p>
            <a:pPr algn="ctr"/>
            <a:r>
              <a:rPr lang="fa-IR" sz="8000">
                <a:latin typeface="Calibri" pitchFamily="34" charset="0"/>
                <a:cs typeface="B Jadid" pitchFamily="2" charset="-78"/>
              </a:rPr>
              <a:t>گذار سني جمعيت</a:t>
            </a:r>
          </a:p>
          <a:p>
            <a:pPr algn="ctr"/>
            <a:r>
              <a:rPr lang="fa-IR" sz="8000">
                <a:latin typeface="Calibri" pitchFamily="34" charset="0"/>
                <a:cs typeface="B Jadid" pitchFamily="2" charset="-78"/>
              </a:rPr>
              <a:t>در ايران</a:t>
            </a:r>
          </a:p>
          <a:p>
            <a:pPr algn="ctr"/>
            <a:endParaRPr lang="fa-IR" sz="5000">
              <a:latin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46</a:t>
            </a:fld>
            <a:endParaRPr lang="en-US"/>
          </a:p>
        </p:txBody>
      </p:sp>
      <p:sp>
        <p:nvSpPr>
          <p:cNvPr id="3" name="Content Placeholder 2"/>
          <p:cNvSpPr>
            <a:spLocks noGrp="1"/>
          </p:cNvSpPr>
          <p:nvPr>
            <p:ph sz="quarter" idx="1"/>
          </p:nvPr>
        </p:nvSpPr>
        <p:spPr>
          <a:xfrm>
            <a:off x="533400" y="609600"/>
            <a:ext cx="8001000" cy="5791200"/>
          </a:xfrm>
        </p:spPr>
        <p:txBody>
          <a:bodyPr>
            <a:normAutofit/>
          </a:bodyPr>
          <a:lstStyle/>
          <a:p>
            <a:pPr marL="0" indent="0" algn="ctr" rtl="1">
              <a:lnSpc>
                <a:spcPct val="120000"/>
              </a:lnSpc>
              <a:spcBef>
                <a:spcPts val="0"/>
              </a:spcBef>
              <a:buNone/>
            </a:pPr>
            <a:endParaRPr lang="fa-IR" sz="2800" b="1" dirty="0" smtClean="0">
              <a:solidFill>
                <a:srgbClr val="C00000"/>
              </a:solidFill>
              <a:cs typeface="B Titr" pitchFamily="2" charset="-78"/>
            </a:endParaRPr>
          </a:p>
          <a:p>
            <a:pPr marL="0" algn="ctr" rtl="1">
              <a:lnSpc>
                <a:spcPct val="120000"/>
              </a:lnSpc>
              <a:spcBef>
                <a:spcPts val="0"/>
              </a:spcBef>
              <a:buNone/>
            </a:pPr>
            <a:r>
              <a:rPr lang="ar-SA" sz="2800" b="1" dirty="0" smtClean="0">
                <a:cs typeface="B Titr" pitchFamily="2" charset="-78"/>
              </a:rPr>
              <a:t>کشورهاي در حال توسعه، در حال تجربه کردن يک </a:t>
            </a:r>
            <a:r>
              <a:rPr lang="ar-SA" sz="2800" b="1" dirty="0" smtClean="0">
                <a:solidFill>
                  <a:srgbClr val="C00000"/>
                </a:solidFill>
                <a:cs typeface="B Titr" pitchFamily="2" charset="-78"/>
              </a:rPr>
              <a:t>پنجرة جمعيتي </a:t>
            </a:r>
            <a:r>
              <a:rPr lang="ar-SA" sz="2800" b="1" dirty="0" smtClean="0">
                <a:cs typeface="B Titr" pitchFamily="2" charset="-78"/>
              </a:rPr>
              <a:t>هستند که مي‎تواند بطور بالقوه فرصت باشد. </a:t>
            </a:r>
            <a:endParaRPr lang="fa-IR" sz="2800" b="1" dirty="0" smtClean="0">
              <a:cs typeface="B Titr" pitchFamily="2" charset="-78"/>
            </a:endParaRPr>
          </a:p>
          <a:p>
            <a:pPr marL="0" algn="ctr" rtl="1">
              <a:lnSpc>
                <a:spcPct val="120000"/>
              </a:lnSpc>
              <a:spcBef>
                <a:spcPts val="0"/>
              </a:spcBef>
              <a:buNone/>
            </a:pPr>
            <a:endParaRPr lang="fa-IR" sz="2800" b="1" dirty="0" smtClean="0">
              <a:cs typeface="B Titr" pitchFamily="2" charset="-78"/>
            </a:endParaRPr>
          </a:p>
          <a:p>
            <a:pPr marL="0" algn="r" rtl="1">
              <a:lnSpc>
                <a:spcPct val="120000"/>
              </a:lnSpc>
              <a:spcBef>
                <a:spcPts val="0"/>
              </a:spcBef>
              <a:buNone/>
            </a:pPr>
            <a:r>
              <a:rPr lang="fa-IR" sz="2400" b="1" dirty="0" smtClean="0">
                <a:cs typeface="B Titr" pitchFamily="2" charset="-78"/>
              </a:rPr>
              <a:t>يعني:</a:t>
            </a:r>
          </a:p>
          <a:p>
            <a:pPr marL="0" algn="ctr" rtl="1">
              <a:lnSpc>
                <a:spcPct val="120000"/>
              </a:lnSpc>
              <a:spcBef>
                <a:spcPts val="0"/>
              </a:spcBef>
              <a:buNone/>
            </a:pPr>
            <a:r>
              <a:rPr lang="ar-SA" sz="2800" b="1" dirty="0" smtClean="0">
                <a:cs typeface="B Titr" pitchFamily="2" charset="-78"/>
              </a:rPr>
              <a:t> </a:t>
            </a:r>
            <a:r>
              <a:rPr lang="ar-SA" sz="2800" b="1" dirty="0" smtClean="0">
                <a:solidFill>
                  <a:srgbClr val="C00000"/>
                </a:solidFill>
                <a:cs typeface="B Titr" pitchFamily="2" charset="-78"/>
              </a:rPr>
              <a:t>پنجرة جمعيتي </a:t>
            </a:r>
            <a:r>
              <a:rPr lang="ar-SA" sz="2800" b="1" dirty="0" smtClean="0">
                <a:cs typeface="B Titr" pitchFamily="2" charset="-78"/>
              </a:rPr>
              <a:t>بيشتر يک </a:t>
            </a:r>
            <a:r>
              <a:rPr lang="ar-SA" sz="2800" b="1" dirty="0" smtClean="0">
                <a:solidFill>
                  <a:srgbClr val="C00000"/>
                </a:solidFill>
                <a:cs typeface="B Titr" pitchFamily="2" charset="-78"/>
              </a:rPr>
              <a:t>"امکان بالقوه" </a:t>
            </a:r>
            <a:r>
              <a:rPr lang="ar-SA" sz="2800" b="1" dirty="0" smtClean="0">
                <a:cs typeface="B Titr" pitchFamily="2" charset="-78"/>
              </a:rPr>
              <a:t>را نشان ميدهد، در حالي که برخي مفاهيم نظير سود</a:t>
            </a:r>
            <a:r>
              <a:rPr lang="fa-IR" sz="2800" b="1" dirty="0" smtClean="0">
                <a:cs typeface="B Titr" pitchFamily="2" charset="-78"/>
              </a:rPr>
              <a:t>،</a:t>
            </a:r>
            <a:r>
              <a:rPr lang="ar-SA" sz="2800" b="1" dirty="0" smtClean="0">
                <a:cs typeface="B Titr" pitchFamily="2" charset="-78"/>
              </a:rPr>
              <a:t> موهبت جمعيتي بيشتر ناظر بر امکان بالفعل و افزايش در ميزان رشد اقتصادي ناشي از افزايش در سهم جمعيت در سنين کار و فعاليت است. </a:t>
            </a:r>
            <a:endParaRPr lang="en-US" sz="2800" b="1" dirty="0" smtClean="0">
              <a:cs typeface="B Titr" pitchFamily="2" charset="-78"/>
            </a:endParaRPr>
          </a:p>
        </p:txBody>
      </p:sp>
    </p:spTree>
    <p:extLst>
      <p:ext uri="{BB962C8B-B14F-4D97-AF65-F5344CB8AC3E}">
        <p14:creationId xmlns:p14="http://schemas.microsoft.com/office/powerpoint/2010/main" val="716295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47</a:t>
            </a:fld>
            <a:endParaRPr lang="en-US"/>
          </a:p>
        </p:txBody>
      </p:sp>
      <p:sp>
        <p:nvSpPr>
          <p:cNvPr id="3" name="Content Placeholder 2"/>
          <p:cNvSpPr>
            <a:spLocks noGrp="1"/>
          </p:cNvSpPr>
          <p:nvPr>
            <p:ph sz="quarter" idx="1"/>
          </p:nvPr>
        </p:nvSpPr>
        <p:spPr>
          <a:xfrm>
            <a:off x="304800" y="381000"/>
            <a:ext cx="8458200" cy="2895600"/>
          </a:xfrm>
        </p:spPr>
        <p:txBody>
          <a:bodyPr>
            <a:normAutofit/>
          </a:bodyPr>
          <a:lstStyle/>
          <a:p>
            <a:pPr marL="0" algn="ctr" rtl="1">
              <a:lnSpc>
                <a:spcPct val="120000"/>
              </a:lnSpc>
              <a:spcBef>
                <a:spcPts val="0"/>
              </a:spcBef>
              <a:buNone/>
            </a:pPr>
            <a:r>
              <a:rPr lang="fa-IR" dirty="0" smtClean="0">
                <a:solidFill>
                  <a:srgbClr val="740000"/>
                </a:solidFill>
                <a:cs typeface="B Titr" pitchFamily="2" charset="-78"/>
              </a:rPr>
              <a:t>گذار جمعیتی، رشد و ساختار سنی جمعیت</a:t>
            </a:r>
          </a:p>
          <a:p>
            <a:pPr marL="0" algn="just" rtl="1">
              <a:lnSpc>
                <a:spcPct val="120000"/>
              </a:lnSpc>
              <a:spcBef>
                <a:spcPts val="0"/>
              </a:spcBef>
            </a:pPr>
            <a:r>
              <a:rPr lang="ar-SA" sz="2400" b="1" dirty="0" smtClean="0">
                <a:cs typeface="B Titr" pitchFamily="2" charset="-78"/>
              </a:rPr>
              <a:t>در بستر گذار جمعيتي دو فاز کلي گذار از هم متمايز مي‎شود؛</a:t>
            </a:r>
            <a:endParaRPr lang="fa-IR" sz="2400" b="1" dirty="0" smtClean="0">
              <a:cs typeface="B Titr" pitchFamily="2" charset="-78"/>
            </a:endParaRPr>
          </a:p>
          <a:p>
            <a:pPr marL="0" algn="just" rtl="1">
              <a:lnSpc>
                <a:spcPct val="120000"/>
              </a:lnSpc>
              <a:spcBef>
                <a:spcPts val="0"/>
              </a:spcBef>
              <a:buNone/>
            </a:pPr>
            <a:r>
              <a:rPr lang="fa-IR" sz="2400" b="1" dirty="0" smtClean="0">
                <a:cs typeface="B Titr" pitchFamily="2" charset="-78"/>
              </a:rPr>
              <a:t>  </a:t>
            </a:r>
            <a:r>
              <a:rPr lang="ar-SA" sz="2400" b="1" dirty="0" smtClean="0">
                <a:cs typeface="B Titr" pitchFamily="2" charset="-78"/>
              </a:rPr>
              <a:t> </a:t>
            </a:r>
            <a:r>
              <a:rPr lang="fa-IR" sz="2400" b="1" dirty="0" smtClean="0">
                <a:cs typeface="B Titr" pitchFamily="2" charset="-78"/>
              </a:rPr>
              <a:t>1- </a:t>
            </a:r>
            <a:r>
              <a:rPr lang="ar-SA" sz="2400" b="1" dirty="0" smtClean="0">
                <a:cs typeface="B Titr" pitchFamily="2" charset="-78"/>
              </a:rPr>
              <a:t>گذار مرگ ومير </a:t>
            </a:r>
            <a:r>
              <a:rPr lang="fa-IR" sz="2400" b="1" dirty="0" smtClean="0">
                <a:cs typeface="B Titr" pitchFamily="2" charset="-78"/>
              </a:rPr>
              <a:t>         2- </a:t>
            </a:r>
            <a:r>
              <a:rPr lang="ar-SA" sz="2400" b="1" dirty="0" smtClean="0">
                <a:cs typeface="B Titr" pitchFamily="2" charset="-78"/>
              </a:rPr>
              <a:t>گذار باروري</a:t>
            </a:r>
            <a:endParaRPr lang="fa-IR" sz="2400" b="1" dirty="0" smtClean="0">
              <a:cs typeface="B Titr" pitchFamily="2" charset="-78"/>
            </a:endParaRPr>
          </a:p>
          <a:p>
            <a:pPr marL="0" algn="just" rtl="1">
              <a:lnSpc>
                <a:spcPct val="120000"/>
              </a:lnSpc>
              <a:spcBef>
                <a:spcPts val="0"/>
              </a:spcBef>
            </a:pPr>
            <a:r>
              <a:rPr lang="ar-SA" sz="2400" b="1" dirty="0" smtClean="0">
                <a:cs typeface="B Titr" pitchFamily="2" charset="-78"/>
              </a:rPr>
              <a:t>در بستر گذار جمعيتي، همانطورکه در </a:t>
            </a:r>
            <a:r>
              <a:rPr lang="fa-IR" sz="2400" b="1" dirty="0" smtClean="0">
                <a:cs typeface="B Titr" pitchFamily="2" charset="-78"/>
              </a:rPr>
              <a:t>نمودار زير</a:t>
            </a:r>
            <a:r>
              <a:rPr lang="ar-SA" sz="2400" b="1" dirty="0" smtClean="0">
                <a:cs typeface="B Titr" pitchFamily="2" charset="-78"/>
              </a:rPr>
              <a:t> آمده، رشد کل جمعيت موقتاً دچار افزايش شده و سپس بطور تدريجي کاهش مي‎يابد، همين فرايند اما با تأخير براي رشد جمعيت در سنين ‎فعاليت (15 تا 64 سال) رخ ميدهد.</a:t>
            </a:r>
            <a:endParaRPr lang="en-US" sz="2600" b="1" dirty="0">
              <a:cs typeface="B Titr" pitchFamily="2" charset="-78"/>
            </a:endParaRPr>
          </a:p>
        </p:txBody>
      </p:sp>
      <p:pic>
        <p:nvPicPr>
          <p:cNvPr id="5" name="Picture 2" descr="C:\Documents and Settings\sz.karimi\Desktop\3.jpg"/>
          <p:cNvPicPr>
            <a:picLocks noChangeAspect="1" noChangeArrowheads="1"/>
          </p:cNvPicPr>
          <p:nvPr/>
        </p:nvPicPr>
        <p:blipFill>
          <a:blip r:embed="rId3" cstate="print"/>
          <a:srcRect/>
          <a:stretch>
            <a:fillRect/>
          </a:stretch>
        </p:blipFill>
        <p:spPr bwMode="auto">
          <a:xfrm>
            <a:off x="685800" y="3505200"/>
            <a:ext cx="7696200" cy="3124200"/>
          </a:xfrm>
          <a:prstGeom prst="round2DiagRect">
            <a:avLst>
              <a:gd name="adj1" fmla="val 16667"/>
              <a:gd name="adj2" fmla="val 0"/>
            </a:avLst>
          </a:prstGeom>
          <a:ln w="88900" cap="sq">
            <a:solidFill>
              <a:schemeClr val="accent6">
                <a:lumMod val="9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42104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48</a:t>
            </a:fld>
            <a:endParaRPr lang="en-US"/>
          </a:p>
        </p:txBody>
      </p:sp>
      <p:sp>
        <p:nvSpPr>
          <p:cNvPr id="3" name="Content Placeholder 2"/>
          <p:cNvSpPr>
            <a:spLocks noGrp="1"/>
          </p:cNvSpPr>
          <p:nvPr>
            <p:ph sz="quarter" idx="1"/>
          </p:nvPr>
        </p:nvSpPr>
        <p:spPr>
          <a:xfrm>
            <a:off x="533400" y="838200"/>
            <a:ext cx="8001000" cy="5181600"/>
          </a:xfrm>
        </p:spPr>
        <p:txBody>
          <a:bodyPr>
            <a:normAutofit lnSpcReduction="10000"/>
          </a:bodyPr>
          <a:lstStyle/>
          <a:p>
            <a:pPr marL="0" algn="just" rtl="1">
              <a:lnSpc>
                <a:spcPct val="120000"/>
              </a:lnSpc>
              <a:spcBef>
                <a:spcPts val="0"/>
              </a:spcBef>
            </a:pPr>
            <a:r>
              <a:rPr lang="ar-SA" sz="2800" b="1" dirty="0" smtClean="0">
                <a:cs typeface="B Titr" pitchFamily="2" charset="-78"/>
              </a:rPr>
              <a:t>بر اساس دو عنصر کليدي تغييرات جمعيتي يعني ميزانهاي مواليد و مرگ‌ومير مدل گذار جمعيتي فرمول‌بندي و طراحي شده است. </a:t>
            </a:r>
            <a:endParaRPr lang="fa-IR" sz="2800" b="1" dirty="0" smtClean="0">
              <a:cs typeface="B Titr" pitchFamily="2" charset="-78"/>
            </a:endParaRPr>
          </a:p>
          <a:p>
            <a:pPr marL="0" algn="just" rtl="1">
              <a:lnSpc>
                <a:spcPct val="120000"/>
              </a:lnSpc>
              <a:spcBef>
                <a:spcPts val="0"/>
              </a:spcBef>
            </a:pPr>
            <a:r>
              <a:rPr lang="ar-SA" sz="2800" b="1" dirty="0" smtClean="0">
                <a:cs typeface="B Titr" pitchFamily="2" charset="-78"/>
              </a:rPr>
              <a:t>قبل از شروع گذار جمعيتي، زندگيها کوتاه، مواليد زياد، رشد جمعيت کند و کم و جمعيت ساختاري جوان دارد. در بستر گذار جمعيتي، ابتدا مرگ‌ومير و سپس باروري کاهش يافته، در نتيجه ميزانهاي رشد جمعيت ابتدا افزايش سريعي داشته و سپس دوباره کاهش مي</a:t>
            </a:r>
            <a:r>
              <a:rPr lang="fa-IR" sz="2800" b="1" dirty="0" smtClean="0">
                <a:cs typeface="B Titr" pitchFamily="2" charset="-78"/>
              </a:rPr>
              <a:t> </a:t>
            </a:r>
            <a:r>
              <a:rPr lang="ar-SA" sz="2800" b="1" dirty="0" smtClean="0">
                <a:cs typeface="B Titr" pitchFamily="2" charset="-78"/>
              </a:rPr>
              <a:t>يابد. </a:t>
            </a:r>
            <a:endParaRPr lang="fa-IR" sz="2800" b="1" dirty="0" smtClean="0">
              <a:cs typeface="B Titr" pitchFamily="2" charset="-78"/>
            </a:endParaRPr>
          </a:p>
          <a:p>
            <a:pPr marL="0" algn="ctr" rtl="1">
              <a:lnSpc>
                <a:spcPct val="120000"/>
              </a:lnSpc>
              <a:spcBef>
                <a:spcPts val="0"/>
              </a:spcBef>
              <a:buNone/>
            </a:pPr>
            <a:r>
              <a:rPr lang="ar-SA" sz="2800" b="1" dirty="0" smtClean="0">
                <a:solidFill>
                  <a:srgbClr val="C00000"/>
                </a:solidFill>
                <a:cs typeface="B Titr" pitchFamily="2" charset="-78"/>
              </a:rPr>
              <a:t>با حرکت به سمت باروري پايين و زندگي طولاني يک جمعيت سالخورده شکل خواهد گرفت</a:t>
            </a:r>
            <a:r>
              <a:rPr lang="fa-IR" sz="2800" b="1" dirty="0" smtClean="0">
                <a:solidFill>
                  <a:srgbClr val="C00000"/>
                </a:solidFill>
                <a:cs typeface="B Titr" pitchFamily="2" charset="-78"/>
              </a:rPr>
              <a:t>.</a:t>
            </a:r>
            <a:endParaRPr lang="en-US" sz="2800" b="1" dirty="0" smtClean="0">
              <a:solidFill>
                <a:srgbClr val="C00000"/>
              </a:solidFill>
              <a:cs typeface="B Titr" pitchFamily="2" charset="-78"/>
            </a:endParaRPr>
          </a:p>
        </p:txBody>
      </p:sp>
    </p:spTree>
    <p:extLst>
      <p:ext uri="{BB962C8B-B14F-4D97-AF65-F5344CB8AC3E}">
        <p14:creationId xmlns:p14="http://schemas.microsoft.com/office/powerpoint/2010/main" val="3256616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49</a:t>
            </a:fld>
            <a:endParaRPr lang="en-US"/>
          </a:p>
        </p:txBody>
      </p:sp>
      <p:sp>
        <p:nvSpPr>
          <p:cNvPr id="3" name="Content Placeholder 2"/>
          <p:cNvSpPr>
            <a:spLocks noGrp="1"/>
          </p:cNvSpPr>
          <p:nvPr>
            <p:ph sz="quarter" idx="1"/>
          </p:nvPr>
        </p:nvSpPr>
        <p:spPr>
          <a:xfrm>
            <a:off x="228600" y="533400"/>
            <a:ext cx="8534400" cy="6096000"/>
          </a:xfrm>
          <a:prstGeom prst="roundRect">
            <a:avLst>
              <a:gd name="adj" fmla="val 10076"/>
            </a:avLst>
          </a:prstGeom>
        </p:spPr>
        <p:style>
          <a:lnRef idx="2">
            <a:schemeClr val="accent2"/>
          </a:lnRef>
          <a:fillRef idx="1">
            <a:schemeClr val="lt1"/>
          </a:fillRef>
          <a:effectRef idx="0">
            <a:schemeClr val="accent2"/>
          </a:effectRef>
          <a:fontRef idx="minor">
            <a:schemeClr val="dk1"/>
          </a:fontRef>
        </p:style>
        <p:txBody>
          <a:bodyPr>
            <a:noAutofit/>
          </a:bodyPr>
          <a:lstStyle/>
          <a:p>
            <a:pPr algn="ctr" rtl="1">
              <a:buNone/>
            </a:pPr>
            <a:endParaRPr lang="fa-IR" sz="2600" b="1" dirty="0" smtClean="0">
              <a:solidFill>
                <a:srgbClr val="C00000"/>
              </a:solidFill>
              <a:cs typeface="B Titr" pitchFamily="2" charset="-78"/>
            </a:endParaRPr>
          </a:p>
          <a:p>
            <a:pPr algn="ctr" rtl="1">
              <a:buNone/>
            </a:pPr>
            <a:r>
              <a:rPr lang="ar-SA" sz="2600" b="1" dirty="0" smtClean="0">
                <a:solidFill>
                  <a:srgbClr val="740000"/>
                </a:solidFill>
                <a:cs typeface="B Titr" pitchFamily="2" charset="-78"/>
              </a:rPr>
              <a:t>گذار ساختار سني شامل چهار مرحله متمايز است که با افزايش چشمگير جمعيت در يکي از گروههاي سني خاص مشخص ميشود؛</a:t>
            </a:r>
            <a:endParaRPr lang="fa-IR" sz="2600" b="1" dirty="0" smtClean="0">
              <a:solidFill>
                <a:srgbClr val="740000"/>
              </a:solidFill>
              <a:cs typeface="B Titr" pitchFamily="2" charset="-78"/>
            </a:endParaRPr>
          </a:p>
          <a:p>
            <a:pPr algn="ctr" rtl="1">
              <a:buNone/>
            </a:pPr>
            <a:r>
              <a:rPr lang="ar-SA" sz="2600" b="1" dirty="0" smtClean="0">
                <a:solidFill>
                  <a:srgbClr val="740000"/>
                </a:solidFill>
                <a:cs typeface="B Titr" pitchFamily="2" charset="-78"/>
              </a:rPr>
              <a:t> </a:t>
            </a:r>
            <a:r>
              <a:rPr lang="fa-IR" sz="2600" b="1" dirty="0" smtClean="0">
                <a:solidFill>
                  <a:srgbClr val="740000"/>
                </a:solidFill>
                <a:cs typeface="B Titr" pitchFamily="2" charset="-78"/>
              </a:rPr>
              <a:t>1.</a:t>
            </a:r>
            <a:r>
              <a:rPr lang="ar-SA" sz="2600" b="1" dirty="0" smtClean="0">
                <a:solidFill>
                  <a:srgbClr val="740000"/>
                </a:solidFill>
                <a:cs typeface="B Titr" pitchFamily="2" charset="-78"/>
              </a:rPr>
              <a:t>فاز کودکي </a:t>
            </a:r>
            <a:r>
              <a:rPr lang="fa-IR" sz="2600" b="1" dirty="0" smtClean="0">
                <a:solidFill>
                  <a:srgbClr val="740000"/>
                </a:solidFill>
                <a:cs typeface="B Titr" pitchFamily="2" charset="-78"/>
              </a:rPr>
              <a:t>2.</a:t>
            </a:r>
            <a:r>
              <a:rPr lang="ar-SA" sz="2600" b="1" dirty="0" smtClean="0">
                <a:solidFill>
                  <a:srgbClr val="740000"/>
                </a:solidFill>
                <a:cs typeface="B Titr" pitchFamily="2" charset="-78"/>
              </a:rPr>
              <a:t>فاز جواني</a:t>
            </a:r>
            <a:r>
              <a:rPr lang="fa-IR" sz="2600" b="1" dirty="0" smtClean="0">
                <a:solidFill>
                  <a:srgbClr val="740000"/>
                </a:solidFill>
                <a:cs typeface="B Titr" pitchFamily="2" charset="-78"/>
              </a:rPr>
              <a:t> 3.</a:t>
            </a:r>
            <a:r>
              <a:rPr lang="ar-SA" sz="2600" b="1" dirty="0" smtClean="0">
                <a:solidFill>
                  <a:srgbClr val="740000"/>
                </a:solidFill>
                <a:cs typeface="B Titr" pitchFamily="2" charset="-78"/>
              </a:rPr>
              <a:t>فاز بلوغ جمعيت </a:t>
            </a:r>
            <a:r>
              <a:rPr lang="fa-IR" sz="2600" b="1" dirty="0" smtClean="0">
                <a:solidFill>
                  <a:srgbClr val="740000"/>
                </a:solidFill>
                <a:cs typeface="B Titr" pitchFamily="2" charset="-78"/>
              </a:rPr>
              <a:t>4.</a:t>
            </a:r>
            <a:r>
              <a:rPr lang="ar-SA" sz="2600" b="1" dirty="0" smtClean="0">
                <a:solidFill>
                  <a:srgbClr val="740000"/>
                </a:solidFill>
                <a:cs typeface="B Titr" pitchFamily="2" charset="-78"/>
              </a:rPr>
              <a:t>فاز سالمندي</a:t>
            </a:r>
            <a:endParaRPr lang="fa-IR" sz="2600" b="1" dirty="0" smtClean="0">
              <a:solidFill>
                <a:srgbClr val="740000"/>
              </a:solidFill>
              <a:cs typeface="B Titr" pitchFamily="2" charset="-78"/>
            </a:endParaRPr>
          </a:p>
          <a:p>
            <a:pPr algn="ctr" rtl="1">
              <a:buNone/>
            </a:pPr>
            <a:endParaRPr lang="fa-IR" sz="2600" b="1" dirty="0" smtClean="0">
              <a:solidFill>
                <a:srgbClr val="C00000"/>
              </a:solidFill>
              <a:cs typeface="B Titr" pitchFamily="2" charset="-78"/>
            </a:endParaRPr>
          </a:p>
          <a:p>
            <a:pPr algn="just" rtl="1">
              <a:lnSpc>
                <a:spcPct val="120000"/>
              </a:lnSpc>
            </a:pPr>
            <a:r>
              <a:rPr lang="ar-SA" sz="2600" b="1" dirty="0" smtClean="0">
                <a:cs typeface="B Titr" pitchFamily="2" charset="-78"/>
              </a:rPr>
              <a:t>اولين فاز، يعني </a:t>
            </a:r>
            <a:r>
              <a:rPr lang="ar-SA" sz="2600" b="1" dirty="0" smtClean="0">
                <a:solidFill>
                  <a:srgbClr val="C00000"/>
                </a:solidFill>
                <a:cs typeface="B Titr" pitchFamily="2" charset="-78"/>
              </a:rPr>
              <a:t>فاز کودکي</a:t>
            </a:r>
            <a:r>
              <a:rPr lang="ar-SA" sz="2600" b="1" dirty="0" smtClean="0">
                <a:cs typeface="B Titr" pitchFamily="2" charset="-78"/>
              </a:rPr>
              <a:t>، زماني رخ ميدهد که کاهش ميزانهاي مرگ در طول مرحلة اول گذار جمعيتي، افزايش در تعداد کودکان را ايجاد ميکند. در اين شرايط هرم سني مقعر شکل ـ که خاص کشورهايي با ميزانهاي بالاي رشد جمعيتي است</a:t>
            </a:r>
            <a:r>
              <a:rPr lang="fa-IR" sz="2600" b="1" dirty="0" smtClean="0">
                <a:cs typeface="B Titr" pitchFamily="2" charset="-78"/>
              </a:rPr>
              <a:t> </a:t>
            </a:r>
            <a:r>
              <a:rPr lang="ar-SA" sz="2600" b="1" dirty="0" smtClean="0">
                <a:cs typeface="B Titr" pitchFamily="2" charset="-78"/>
              </a:rPr>
              <a:t> ميشود. بعد از مدتي ميزانهاي باروري شروع به کاهش ميکند و در نتيجه تغييرات اساسي در ساختار سني</a:t>
            </a:r>
            <a:r>
              <a:rPr lang="fa-IR" sz="2600" b="1" dirty="0" smtClean="0">
                <a:cs typeface="B Titr" pitchFamily="2" charset="-78"/>
              </a:rPr>
              <a:t> </a:t>
            </a:r>
            <a:r>
              <a:rPr lang="ar-SA" sz="2600" b="1" dirty="0" smtClean="0">
                <a:cs typeface="B Titr" pitchFamily="2" charset="-78"/>
              </a:rPr>
              <a:t>جمعيت آغاز ميشود. </a:t>
            </a:r>
            <a:endParaRPr lang="fa-IR" sz="2600" b="1" dirty="0" smtClean="0">
              <a:cs typeface="B Titr" pitchFamily="2" charset="-78"/>
            </a:endParaRPr>
          </a:p>
          <a:p>
            <a:pPr algn="just" rtl="1">
              <a:lnSpc>
                <a:spcPct val="120000"/>
              </a:lnSpc>
            </a:pPr>
            <a:endParaRPr lang="fa-IR" sz="2600" b="1" dirty="0" smtClean="0">
              <a:cs typeface="B Titr" pitchFamily="2" charset="-78"/>
            </a:endParaRPr>
          </a:p>
        </p:txBody>
      </p:sp>
    </p:spTree>
    <p:extLst>
      <p:ext uri="{BB962C8B-B14F-4D97-AF65-F5344CB8AC3E}">
        <p14:creationId xmlns:p14="http://schemas.microsoft.com/office/powerpoint/2010/main" val="236326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9341"/>
            <a:ext cx="8229600" cy="4813995"/>
          </a:xfrm>
        </p:spPr>
        <p:txBody>
          <a:bodyPr>
            <a:noAutofit/>
          </a:bodyPr>
          <a:lstStyle/>
          <a:p>
            <a:pPr marL="365760" lvl="1" indent="-256032" algn="just">
              <a:spcBef>
                <a:spcPts val="400"/>
              </a:spcBef>
              <a:buSzPct val="68000"/>
              <a:buFont typeface="Wingdings 3"/>
              <a:buChar char=""/>
            </a:pPr>
            <a:r>
              <a:rPr lang="fa-IR" sz="2800" b="1" dirty="0" smtClean="0">
                <a:solidFill>
                  <a:srgbClr val="C00000"/>
                </a:solidFill>
                <a:cs typeface="B Nazanin" pitchFamily="2" charset="-78"/>
              </a:rPr>
              <a:t>کودکان و نوجوانان</a:t>
            </a:r>
            <a:r>
              <a:rPr lang="fa-IR" sz="2800" b="1" dirty="0" smtClean="0">
                <a:cs typeface="B Nazanin" pitchFamily="2" charset="-78"/>
              </a:rPr>
              <a:t> (زیر 15 سال) : </a:t>
            </a:r>
            <a:r>
              <a:rPr lang="fa-IR" sz="2800" b="1" dirty="0">
                <a:solidFill>
                  <a:srgbClr val="008E40"/>
                </a:solidFill>
                <a:cs typeface="B Nazanin" pitchFamily="2" charset="-78"/>
              </a:rPr>
              <a:t>23.4 درصد </a:t>
            </a:r>
            <a:r>
              <a:rPr lang="fa-IR" sz="2800" b="1" dirty="0">
                <a:cs typeface="B Nazanin" pitchFamily="2" charset="-78"/>
              </a:rPr>
              <a:t>معادل 17.5 ميليون </a:t>
            </a:r>
            <a:r>
              <a:rPr lang="fa-IR" sz="2800" b="1" dirty="0" smtClean="0">
                <a:cs typeface="B Nazanin" pitchFamily="2" charset="-78"/>
              </a:rPr>
              <a:t>نفر</a:t>
            </a:r>
          </a:p>
          <a:p>
            <a:pPr marL="365760" lvl="1" indent="-256032" algn="just">
              <a:spcBef>
                <a:spcPts val="400"/>
              </a:spcBef>
              <a:buSzPct val="68000"/>
              <a:buFont typeface="Wingdings 3"/>
              <a:buChar char=""/>
            </a:pPr>
            <a:r>
              <a:rPr lang="fa-IR" sz="2800" b="1" dirty="0" smtClean="0">
                <a:solidFill>
                  <a:srgbClr val="C00000"/>
                </a:solidFill>
                <a:cs typeface="B Nazanin" pitchFamily="2" charset="-78"/>
              </a:rPr>
              <a:t>جوانان</a:t>
            </a:r>
            <a:r>
              <a:rPr lang="fa-IR" sz="2800" b="1" dirty="0" smtClean="0">
                <a:cs typeface="B Nazanin" pitchFamily="2" charset="-78"/>
              </a:rPr>
              <a:t> </a:t>
            </a:r>
            <a:r>
              <a:rPr lang="fa-IR" sz="2800" b="1" dirty="0">
                <a:cs typeface="B Nazanin" pitchFamily="2" charset="-78"/>
              </a:rPr>
              <a:t>(15 تا 29 ساله</a:t>
            </a:r>
            <a:r>
              <a:rPr lang="fa-IR" sz="2800" b="1" dirty="0" smtClean="0">
                <a:cs typeface="B Nazanin" pitchFamily="2" charset="-78"/>
              </a:rPr>
              <a:t>): </a:t>
            </a:r>
            <a:r>
              <a:rPr lang="fa-IR" sz="2800" b="1" dirty="0">
                <a:solidFill>
                  <a:srgbClr val="008E40"/>
                </a:solidFill>
                <a:cs typeface="B Nazanin" pitchFamily="2" charset="-78"/>
              </a:rPr>
              <a:t>31.5 </a:t>
            </a:r>
            <a:r>
              <a:rPr lang="fa-IR" sz="2800" b="1" dirty="0" smtClean="0">
                <a:solidFill>
                  <a:srgbClr val="008E40"/>
                </a:solidFill>
                <a:cs typeface="B Nazanin" pitchFamily="2" charset="-78"/>
              </a:rPr>
              <a:t>درصد  </a:t>
            </a:r>
            <a:r>
              <a:rPr lang="fa-IR" sz="2800" b="1" dirty="0">
                <a:cs typeface="B Nazanin" pitchFamily="2" charset="-78"/>
              </a:rPr>
              <a:t>معادل 23.7 ميليون </a:t>
            </a:r>
            <a:r>
              <a:rPr lang="fa-IR" sz="2800" b="1" dirty="0" smtClean="0">
                <a:cs typeface="B Nazanin" pitchFamily="2" charset="-78"/>
              </a:rPr>
              <a:t>نفر</a:t>
            </a:r>
          </a:p>
          <a:p>
            <a:pPr marL="365760" lvl="1" indent="-256032" algn="just">
              <a:spcBef>
                <a:spcPts val="400"/>
              </a:spcBef>
              <a:buSzPct val="68000"/>
              <a:buFont typeface="Wingdings 3"/>
              <a:buChar char=""/>
            </a:pPr>
            <a:r>
              <a:rPr lang="fa-IR" sz="2800" b="1" dirty="0" smtClean="0">
                <a:solidFill>
                  <a:srgbClr val="C00000"/>
                </a:solidFill>
                <a:cs typeface="B Nazanin" pitchFamily="2" charset="-78"/>
              </a:rPr>
              <a:t>میانسالان</a:t>
            </a:r>
            <a:r>
              <a:rPr lang="fa-IR" sz="2800" b="1" dirty="0" smtClean="0">
                <a:cs typeface="B Nazanin" pitchFamily="2" charset="-78"/>
              </a:rPr>
              <a:t> (30 تا 64 ساله): </a:t>
            </a:r>
            <a:r>
              <a:rPr lang="fa-IR" sz="2800" b="1" dirty="0">
                <a:solidFill>
                  <a:srgbClr val="008E40"/>
                </a:solidFill>
                <a:cs typeface="B Nazanin" pitchFamily="2" charset="-78"/>
              </a:rPr>
              <a:t>39.3 درصد </a:t>
            </a:r>
            <a:r>
              <a:rPr lang="fa-IR" sz="2800" b="1" dirty="0" smtClean="0">
                <a:solidFill>
                  <a:srgbClr val="008E40"/>
                </a:solidFill>
                <a:cs typeface="B Nazanin" pitchFamily="2" charset="-78"/>
              </a:rPr>
              <a:t> </a:t>
            </a:r>
            <a:r>
              <a:rPr lang="fa-IR" sz="2800" b="1" dirty="0" smtClean="0">
                <a:cs typeface="B Nazanin" pitchFamily="2" charset="-78"/>
              </a:rPr>
              <a:t>معادل </a:t>
            </a:r>
            <a:r>
              <a:rPr lang="fa-IR" sz="2800" b="1" dirty="0">
                <a:cs typeface="B Nazanin" pitchFamily="2" charset="-78"/>
              </a:rPr>
              <a:t>29.5 ميليون </a:t>
            </a:r>
            <a:r>
              <a:rPr lang="fa-IR" sz="2800" b="1" dirty="0" smtClean="0">
                <a:cs typeface="B Nazanin" pitchFamily="2" charset="-78"/>
              </a:rPr>
              <a:t>نفر</a:t>
            </a:r>
          </a:p>
          <a:p>
            <a:pPr marL="365760" lvl="1" indent="-256032" algn="just">
              <a:spcBef>
                <a:spcPts val="400"/>
              </a:spcBef>
              <a:buSzPct val="68000"/>
              <a:buFont typeface="Wingdings 3"/>
              <a:buChar char=""/>
            </a:pPr>
            <a:r>
              <a:rPr lang="fa-IR" sz="2800" b="1" dirty="0" smtClean="0">
                <a:solidFill>
                  <a:srgbClr val="C00000"/>
                </a:solidFill>
                <a:cs typeface="B Nazanin" pitchFamily="2" charset="-78"/>
              </a:rPr>
              <a:t>سالمندان</a:t>
            </a:r>
            <a:r>
              <a:rPr lang="fa-IR" sz="2800" b="1" dirty="0" smtClean="0">
                <a:cs typeface="B Nazanin" pitchFamily="2" charset="-78"/>
              </a:rPr>
              <a:t> (65 ساله و بیشتر): </a:t>
            </a:r>
            <a:r>
              <a:rPr lang="fa-IR" sz="2800" b="1" dirty="0">
                <a:solidFill>
                  <a:srgbClr val="008E40"/>
                </a:solidFill>
                <a:cs typeface="B Nazanin" pitchFamily="2" charset="-78"/>
              </a:rPr>
              <a:t>5.7 </a:t>
            </a:r>
            <a:r>
              <a:rPr lang="fa-IR" sz="2800" b="1" dirty="0" smtClean="0">
                <a:solidFill>
                  <a:srgbClr val="008E40"/>
                </a:solidFill>
                <a:cs typeface="B Nazanin" pitchFamily="2" charset="-78"/>
              </a:rPr>
              <a:t>درصد </a:t>
            </a:r>
            <a:r>
              <a:rPr lang="fa-IR" sz="2800" b="1" dirty="0" smtClean="0">
                <a:cs typeface="B Nazanin" pitchFamily="2" charset="-78"/>
              </a:rPr>
              <a:t> </a:t>
            </a:r>
            <a:r>
              <a:rPr lang="fa-IR" sz="2800" b="1" dirty="0">
                <a:cs typeface="B Nazanin" pitchFamily="2" charset="-78"/>
              </a:rPr>
              <a:t>معادل 4.2 ميليون </a:t>
            </a:r>
            <a:r>
              <a:rPr lang="fa-IR" sz="2800" b="1" dirty="0" smtClean="0">
                <a:cs typeface="B Nazanin" pitchFamily="2" charset="-78"/>
              </a:rPr>
              <a:t>نفر</a:t>
            </a:r>
          </a:p>
          <a:p>
            <a:pPr marL="365760" lvl="1" indent="-256032" algn="just">
              <a:spcBef>
                <a:spcPts val="400"/>
              </a:spcBef>
              <a:buSzPct val="68000"/>
              <a:buFont typeface="Wingdings 3"/>
              <a:buChar char=""/>
            </a:pPr>
            <a:r>
              <a:rPr lang="fa-IR" sz="3200" b="1" dirty="0" smtClean="0">
                <a:cs typeface="B Nazanin" pitchFamily="2" charset="-78"/>
              </a:rPr>
              <a:t>جمعيت سالمندان مطابق تعريف </a:t>
            </a:r>
            <a:r>
              <a:rPr lang="fa-IR" sz="3200" b="1" i="1" dirty="0" smtClean="0">
                <a:cs typeface="B Nazanin" pitchFamily="2" charset="-78"/>
              </a:rPr>
              <a:t>وزارت بهداشت </a:t>
            </a:r>
            <a:r>
              <a:rPr lang="fa-IR" sz="3200" b="1" dirty="0" smtClean="0">
                <a:cs typeface="B Nazanin" pitchFamily="2" charset="-78"/>
              </a:rPr>
              <a:t>(60 ساله و بیشتر): </a:t>
            </a:r>
            <a:r>
              <a:rPr lang="fa-IR" sz="2800" b="1" dirty="0">
                <a:solidFill>
                  <a:srgbClr val="008E40"/>
                </a:solidFill>
                <a:cs typeface="B Nazanin" pitchFamily="2" charset="-78"/>
              </a:rPr>
              <a:t>8.2 درصد </a:t>
            </a:r>
            <a:r>
              <a:rPr lang="fa-IR" sz="2800" b="1" dirty="0">
                <a:cs typeface="B Nazanin" pitchFamily="2" charset="-78"/>
              </a:rPr>
              <a:t>معادل 6.2 ميليون </a:t>
            </a:r>
            <a:r>
              <a:rPr lang="fa-IR" sz="2800" b="1" dirty="0" smtClean="0">
                <a:cs typeface="B Nazanin" pitchFamily="2" charset="-78"/>
              </a:rPr>
              <a:t>نفر</a:t>
            </a:r>
            <a:endParaRPr lang="fa-IR" sz="2800" b="1" dirty="0">
              <a:cs typeface="B Nazanin" pitchFamily="2" charset="-78"/>
            </a:endParaRPr>
          </a:p>
        </p:txBody>
      </p:sp>
      <p:sp>
        <p:nvSpPr>
          <p:cNvPr id="2" name="Title 1"/>
          <p:cNvSpPr>
            <a:spLocks noGrp="1"/>
          </p:cNvSpPr>
          <p:nvPr>
            <p:ph type="title"/>
          </p:nvPr>
        </p:nvSpPr>
        <p:spPr/>
        <p:txBody>
          <a:bodyPr>
            <a:normAutofit/>
          </a:bodyPr>
          <a:lstStyle/>
          <a:p>
            <a:pPr algn="ctr"/>
            <a:r>
              <a:rPr lang="fa-IR" dirty="0" smtClean="0">
                <a:cs typeface="B Titr" pitchFamily="2" charset="-78"/>
              </a:rPr>
              <a:t>ترکیب جمعیت ایران</a:t>
            </a:r>
            <a:br>
              <a:rPr lang="fa-IR" dirty="0" smtClean="0">
                <a:cs typeface="B Titr" pitchFamily="2" charset="-78"/>
              </a:rPr>
            </a:br>
            <a:r>
              <a:rPr lang="fa-IR" sz="2000" dirty="0" smtClean="0">
                <a:cs typeface="B Titr" pitchFamily="2" charset="-78"/>
              </a:rPr>
              <a:t>(نتايج سرشماري 1390)</a:t>
            </a:r>
            <a:endParaRPr lang="fa-IR" dirty="0">
              <a:cs typeface="B Titr" pitchFamily="2" charset="-78"/>
            </a:endParaRPr>
          </a:p>
        </p:txBody>
      </p:sp>
    </p:spTree>
    <p:extLst>
      <p:ext uri="{BB962C8B-B14F-4D97-AF65-F5344CB8AC3E}">
        <p14:creationId xmlns:p14="http://schemas.microsoft.com/office/powerpoint/2010/main" val="121739972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50</a:t>
            </a:fld>
            <a:endParaRPr lang="en-US"/>
          </a:p>
        </p:txBody>
      </p:sp>
      <p:sp>
        <p:nvSpPr>
          <p:cNvPr id="3" name="Content Placeholder 2"/>
          <p:cNvSpPr>
            <a:spLocks noGrp="1"/>
          </p:cNvSpPr>
          <p:nvPr>
            <p:ph sz="quarter" idx="1"/>
          </p:nvPr>
        </p:nvSpPr>
        <p:spPr>
          <a:xfrm>
            <a:off x="533400" y="990600"/>
            <a:ext cx="8077200" cy="4343400"/>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algn="just" rtl="1">
              <a:lnSpc>
                <a:spcPct val="120000"/>
              </a:lnSpc>
            </a:pPr>
            <a:r>
              <a:rPr lang="ar-SA" b="1" dirty="0" smtClean="0">
                <a:cs typeface="B Titr" pitchFamily="2" charset="-78"/>
              </a:rPr>
              <a:t>مرحله دوم گذار ساختار سني، </a:t>
            </a:r>
            <a:r>
              <a:rPr lang="ar-SA" b="1" dirty="0" smtClean="0">
                <a:solidFill>
                  <a:srgbClr val="C00000"/>
                </a:solidFill>
                <a:cs typeface="B Titr" pitchFamily="2" charset="-78"/>
              </a:rPr>
              <a:t>فاز جواني </a:t>
            </a:r>
            <a:r>
              <a:rPr lang="ar-SA" b="1" dirty="0" smtClean="0">
                <a:cs typeface="B Titr" pitchFamily="2" charset="-78"/>
              </a:rPr>
              <a:t>است که طي آن تورم به سنين جواني ميرسد، سپس تورم به سنين ميانسالي منتقل شده و آن </a:t>
            </a:r>
            <a:r>
              <a:rPr lang="ar-SA" b="1" dirty="0" smtClean="0">
                <a:solidFill>
                  <a:srgbClr val="C00000"/>
                </a:solidFill>
                <a:cs typeface="B Titr" pitchFamily="2" charset="-78"/>
              </a:rPr>
              <a:t>فاز سوم يعني فاز بلوغ </a:t>
            </a:r>
            <a:r>
              <a:rPr lang="ar-SA" b="1" dirty="0" smtClean="0">
                <a:cs typeface="B Titr" pitchFamily="2" charset="-78"/>
              </a:rPr>
              <a:t>را مشخص خواهد کرد. بعد از آن، يعني بيش از 60 سال از آغاز کاهش باروري، تورم وارد سنين سالمندي شده و فاز سالمندي جمعيت را شکل خواهد داد</a:t>
            </a:r>
            <a:r>
              <a:rPr lang="ar-SA" dirty="0" smtClean="0">
                <a:cs typeface="B Titr" pitchFamily="2" charset="-78"/>
              </a:rPr>
              <a:t>. </a:t>
            </a:r>
            <a:endParaRPr lang="en-US" dirty="0">
              <a:cs typeface="B Titr" pitchFamily="2" charset="-78"/>
            </a:endParaRPr>
          </a:p>
        </p:txBody>
      </p:sp>
    </p:spTree>
    <p:extLst>
      <p:ext uri="{BB962C8B-B14F-4D97-AF65-F5344CB8AC3E}">
        <p14:creationId xmlns:p14="http://schemas.microsoft.com/office/powerpoint/2010/main" val="2279554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51</a:t>
            </a:fld>
            <a:endParaRPr lang="en-US"/>
          </a:p>
        </p:txBody>
      </p:sp>
      <p:sp>
        <p:nvSpPr>
          <p:cNvPr id="3" name="Content Placeholder 2"/>
          <p:cNvSpPr>
            <a:spLocks noGrp="1"/>
          </p:cNvSpPr>
          <p:nvPr>
            <p:ph sz="quarter" idx="1"/>
          </p:nvPr>
        </p:nvSpPr>
        <p:spPr>
          <a:xfrm>
            <a:off x="533400" y="685800"/>
            <a:ext cx="8001000" cy="5486400"/>
          </a:xfrm>
          <a:prstGeom prst="roundRect">
            <a:avLst/>
          </a:prstGeom>
        </p:spPr>
        <p:style>
          <a:lnRef idx="2">
            <a:schemeClr val="accent2"/>
          </a:lnRef>
          <a:fillRef idx="1">
            <a:schemeClr val="lt1"/>
          </a:fillRef>
          <a:effectRef idx="0">
            <a:schemeClr val="accent2"/>
          </a:effectRef>
          <a:fontRef idx="minor">
            <a:schemeClr val="dk1"/>
          </a:fontRef>
        </p:style>
        <p:txBody>
          <a:bodyPr>
            <a:normAutofit/>
          </a:bodyPr>
          <a:lstStyle/>
          <a:p>
            <a:pPr algn="just" rtl="1"/>
            <a:r>
              <a:rPr lang="ar-SA" b="1" dirty="0" smtClean="0">
                <a:cs typeface="B Titr" pitchFamily="2" charset="-78"/>
              </a:rPr>
              <a:t>در فاز سوم گذار جمعيتي، به علت کاهش سريع باروري و مرگ ومير، موج جمعيتي به سمت سنين سالمندي حرکت کرده و در نتيجه سهم جمعيت 65 ساله و بالاتر افزايش چشمگيري مي‫يابد. </a:t>
            </a:r>
            <a:endParaRPr lang="fa-IR" b="1" dirty="0" smtClean="0">
              <a:cs typeface="B Titr" pitchFamily="2" charset="-78"/>
            </a:endParaRPr>
          </a:p>
          <a:p>
            <a:pPr algn="just" rtl="1"/>
            <a:r>
              <a:rPr lang="ar-SA" b="1" dirty="0" smtClean="0">
                <a:cs typeface="B Titr" pitchFamily="2" charset="-78"/>
              </a:rPr>
              <a:t>در اين حالت كه تورم جمعيتي از دامنة سنين فعاليت خارج شده و وارد سنين سالمندي مي‎شود، هرم سني استوانه‎اي شکل مي‎گردد. در اين شرايط جمعيت در سنين فعاليت، نسبت قابل توجهي از جمعيت سالمند را بايستي حمايت کند.</a:t>
            </a:r>
            <a:endParaRPr lang="en-US" b="1" dirty="0" smtClean="0">
              <a:cs typeface="B Titr" pitchFamily="2" charset="-78"/>
            </a:endParaRPr>
          </a:p>
        </p:txBody>
      </p:sp>
    </p:spTree>
    <p:extLst>
      <p:ext uri="{BB962C8B-B14F-4D97-AF65-F5344CB8AC3E}">
        <p14:creationId xmlns:p14="http://schemas.microsoft.com/office/powerpoint/2010/main" val="4082889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Autofit/>
          </a:bodyPr>
          <a:lstStyle/>
          <a:p>
            <a:pPr rtl="1"/>
            <a:r>
              <a:rPr lang="fa-IR" sz="2400" dirty="0" smtClean="0">
                <a:solidFill>
                  <a:srgbClr val="C00000"/>
                </a:solidFill>
                <a:cs typeface="B Titr" pitchFamily="2" charset="-78"/>
              </a:rPr>
              <a:t>فازهای مختلف گذار ساختار سنی جمعیت ایران، 1430-1335</a:t>
            </a:r>
            <a:endParaRPr lang="en-US" sz="2400" dirty="0">
              <a:solidFill>
                <a:srgbClr val="C00000"/>
              </a:solidFill>
              <a:cs typeface="B Titr" pitchFamily="2" charset="-78"/>
            </a:endParaRPr>
          </a:p>
        </p:txBody>
      </p:sp>
      <p:sp>
        <p:nvSpPr>
          <p:cNvPr id="4" name="Slide Number Placeholder 3"/>
          <p:cNvSpPr>
            <a:spLocks noGrp="1"/>
          </p:cNvSpPr>
          <p:nvPr>
            <p:ph type="sldNum" sz="quarter" idx="12"/>
          </p:nvPr>
        </p:nvSpPr>
        <p:spPr/>
        <p:txBody>
          <a:bodyPr/>
          <a:lstStyle/>
          <a:p>
            <a:fld id="{0F5615B8-6085-46CC-87F5-00877EB1E81D}" type="slidenum">
              <a:rPr lang="en-US" smtClean="0"/>
              <a:pPr/>
              <a:t>52</a:t>
            </a:fld>
            <a:endParaRPr lang="en-US"/>
          </a:p>
        </p:txBody>
      </p:sp>
      <p:pic>
        <p:nvPicPr>
          <p:cNvPr id="2050" name="Picture 2" descr="C:\Documents and Settings\sz.karimi\Desktop\4.jpg"/>
          <p:cNvPicPr>
            <a:picLocks noGrp="1" noChangeAspect="1" noChangeArrowheads="1"/>
          </p:cNvPicPr>
          <p:nvPr>
            <p:ph sz="quarter" idx="1"/>
          </p:nvPr>
        </p:nvPicPr>
        <p:blipFill>
          <a:blip r:embed="rId2" cstate="print"/>
          <a:srcRect/>
          <a:stretch>
            <a:fillRect/>
          </a:stretch>
        </p:blipFill>
        <p:spPr bwMode="auto">
          <a:xfrm>
            <a:off x="533400" y="1295400"/>
            <a:ext cx="8153400"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488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3312368"/>
          </a:xfrm>
        </p:spPr>
        <p:txBody>
          <a:bodyPr>
            <a:normAutofit/>
          </a:bodyPr>
          <a:lstStyle/>
          <a:p>
            <a:pPr marL="109728" indent="0">
              <a:buNone/>
            </a:pPr>
            <a:r>
              <a:rPr lang="fa-IR" sz="2400" u="sng" dirty="0" smtClean="0">
                <a:solidFill>
                  <a:srgbClr val="003399"/>
                </a:solidFill>
                <a:cs typeface="B Titr" pitchFamily="2" charset="-78"/>
              </a:rPr>
              <a:t>1. گذار </a:t>
            </a:r>
            <a:r>
              <a:rPr lang="fa-IR" sz="2400" u="sng" dirty="0">
                <a:solidFill>
                  <a:srgbClr val="003399"/>
                </a:solidFill>
                <a:cs typeface="B Titr" pitchFamily="2" charset="-78"/>
              </a:rPr>
              <a:t>اول جمعيتي:</a:t>
            </a:r>
            <a:r>
              <a:rPr lang="fa-IR" sz="2400" dirty="0">
                <a:solidFill>
                  <a:srgbClr val="003399"/>
                </a:solidFill>
                <a:cs typeface="B Titr" pitchFamily="2" charset="-78"/>
              </a:rPr>
              <a:t/>
            </a:r>
            <a:br>
              <a:rPr lang="fa-IR" sz="2400" dirty="0">
                <a:solidFill>
                  <a:srgbClr val="003399"/>
                </a:solidFill>
                <a:cs typeface="B Titr" pitchFamily="2" charset="-78"/>
              </a:rPr>
            </a:br>
            <a:r>
              <a:rPr lang="fa-IR" sz="2400" dirty="0">
                <a:solidFill>
                  <a:srgbClr val="003399"/>
                </a:solidFill>
                <a:cs typeface="B Titr" pitchFamily="2" charset="-78"/>
              </a:rPr>
              <a:t>سطح باروري به تدريج كاهش مي يابد، </a:t>
            </a:r>
            <a:r>
              <a:rPr lang="fa-IR" sz="2400" dirty="0">
                <a:solidFill>
                  <a:srgbClr val="C00000"/>
                </a:solidFill>
                <a:cs typeface="B Titr" pitchFamily="2" charset="-78"/>
              </a:rPr>
              <a:t>اما بالاتر سطح جانشيني </a:t>
            </a:r>
            <a:r>
              <a:rPr lang="fa-IR" sz="2400" dirty="0" smtClean="0">
                <a:solidFill>
                  <a:srgbClr val="C00000"/>
                </a:solidFill>
                <a:cs typeface="B Titr" pitchFamily="2" charset="-78"/>
              </a:rPr>
              <a:t>است</a:t>
            </a:r>
            <a:r>
              <a:rPr lang="fa-IR" sz="2400" dirty="0">
                <a:solidFill>
                  <a:srgbClr val="003399"/>
                </a:solidFill>
                <a:cs typeface="B Titr" pitchFamily="2" charset="-78"/>
              </a:rPr>
              <a:t>.</a:t>
            </a:r>
            <a:endParaRPr lang="en-US" sz="2400" dirty="0">
              <a:solidFill>
                <a:srgbClr val="003399"/>
              </a:solidFill>
              <a:cs typeface="B Titr" pitchFamily="2" charset="-78"/>
            </a:endParaRPr>
          </a:p>
          <a:p>
            <a:pPr marL="109728" indent="0">
              <a:buNone/>
            </a:pPr>
            <a:r>
              <a:rPr lang="fa-IR" sz="2400" u="sng" dirty="0" smtClean="0">
                <a:solidFill>
                  <a:srgbClr val="003399"/>
                </a:solidFill>
                <a:cs typeface="B Titr" pitchFamily="2" charset="-78"/>
              </a:rPr>
              <a:t> </a:t>
            </a:r>
          </a:p>
          <a:p>
            <a:pPr marL="109728" indent="0">
              <a:buNone/>
            </a:pPr>
            <a:r>
              <a:rPr lang="fa-IR" sz="2400" u="sng" dirty="0" smtClean="0">
                <a:solidFill>
                  <a:srgbClr val="003399"/>
                </a:solidFill>
                <a:cs typeface="B Titr" pitchFamily="2" charset="-78"/>
              </a:rPr>
              <a:t>2. گذار </a:t>
            </a:r>
            <a:r>
              <a:rPr lang="fa-IR" sz="2400" u="sng" dirty="0">
                <a:solidFill>
                  <a:srgbClr val="003399"/>
                </a:solidFill>
                <a:cs typeface="B Titr" pitchFamily="2" charset="-78"/>
              </a:rPr>
              <a:t>دوم جمعيتي </a:t>
            </a:r>
            <a:r>
              <a:rPr lang="fa-IR" sz="1800" i="1" dirty="0">
                <a:solidFill>
                  <a:srgbClr val="003399"/>
                </a:solidFill>
                <a:cs typeface="B Titr" pitchFamily="2" charset="-78"/>
              </a:rPr>
              <a:t>(ون دوكا ،1986):</a:t>
            </a:r>
            <a:br>
              <a:rPr lang="fa-IR" sz="1800" i="1" dirty="0">
                <a:solidFill>
                  <a:srgbClr val="003399"/>
                </a:solidFill>
                <a:cs typeface="B Titr" pitchFamily="2" charset="-78"/>
              </a:rPr>
            </a:br>
            <a:r>
              <a:rPr lang="fa-IR" sz="2400" dirty="0">
                <a:solidFill>
                  <a:srgbClr val="003399"/>
                </a:solidFill>
                <a:cs typeface="B Titr" pitchFamily="2" charset="-78"/>
              </a:rPr>
              <a:t>در اين دوره باروري به   </a:t>
            </a:r>
            <a:r>
              <a:rPr lang="fa-IR" sz="2400" dirty="0">
                <a:solidFill>
                  <a:srgbClr val="C00000"/>
                </a:solidFill>
                <a:cs typeface="B Titr" pitchFamily="2" charset="-78"/>
              </a:rPr>
              <a:t>زير سطح جانشيني</a:t>
            </a:r>
            <a:r>
              <a:rPr lang="fa-IR" sz="2400" dirty="0">
                <a:solidFill>
                  <a:srgbClr val="003399"/>
                </a:solidFill>
                <a:cs typeface="B Titr" pitchFamily="2" charset="-78"/>
              </a:rPr>
              <a:t>(ميزان</a:t>
            </a:r>
            <a:r>
              <a:rPr lang="fa-IR" sz="2400" dirty="0">
                <a:solidFill>
                  <a:srgbClr val="C00000"/>
                </a:solidFill>
                <a:cs typeface="B Titr" pitchFamily="2" charset="-78"/>
              </a:rPr>
              <a:t> </a:t>
            </a:r>
            <a:r>
              <a:rPr lang="fa-IR" sz="2400" dirty="0">
                <a:solidFill>
                  <a:srgbClr val="003399"/>
                </a:solidFill>
                <a:cs typeface="B Titr" pitchFamily="2" charset="-78"/>
              </a:rPr>
              <a:t>باروري كل كمتر از 2/1) مي‌رسد و تدوام پيدا مي‌كند.</a:t>
            </a:r>
            <a:br>
              <a:rPr lang="fa-IR" sz="2400" dirty="0">
                <a:solidFill>
                  <a:srgbClr val="003399"/>
                </a:solidFill>
                <a:cs typeface="B Titr" pitchFamily="2" charset="-78"/>
              </a:rPr>
            </a:br>
            <a:r>
              <a:rPr lang="fa-IR" sz="2800" dirty="0">
                <a:solidFill>
                  <a:srgbClr val="003399"/>
                </a:solidFill>
                <a:cs typeface="B Nazanin" pitchFamily="2" charset="-78"/>
              </a:rPr>
              <a:t/>
            </a:r>
            <a:br>
              <a:rPr lang="fa-IR" sz="2800" dirty="0">
                <a:solidFill>
                  <a:srgbClr val="003399"/>
                </a:solidFill>
                <a:cs typeface="B Nazanin" pitchFamily="2" charset="-78"/>
              </a:rPr>
            </a:br>
            <a:r>
              <a:rPr lang="fa-IR" sz="2400" dirty="0">
                <a:solidFill>
                  <a:srgbClr val="003399"/>
                </a:solidFill>
                <a:cs typeface="B Nazanin" pitchFamily="2" charset="-78"/>
              </a:rPr>
              <a:t> </a:t>
            </a:r>
            <a:endParaRPr lang="en-US" dirty="0"/>
          </a:p>
        </p:txBody>
      </p:sp>
      <p:sp>
        <p:nvSpPr>
          <p:cNvPr id="24579"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B696B49-5700-4618-9A76-B1179E01F105}" type="slidenum">
              <a:rPr lang="fa-IR" smtClean="0">
                <a:solidFill>
                  <a:prstClr val="black"/>
                </a:solidFill>
              </a:rPr>
              <a:pPr fontAlgn="base">
                <a:spcBef>
                  <a:spcPct val="0"/>
                </a:spcBef>
                <a:spcAft>
                  <a:spcPct val="0"/>
                </a:spcAft>
                <a:defRPr/>
              </a:pPr>
              <a:t>53</a:t>
            </a:fld>
            <a:endParaRPr lang="fa-IR" smtClean="0">
              <a:solidFill>
                <a:prstClr val="black"/>
              </a:solidFill>
            </a:endParaRPr>
          </a:p>
        </p:txBody>
      </p:sp>
      <p:sp>
        <p:nvSpPr>
          <p:cNvPr id="3" name="Title 2"/>
          <p:cNvSpPr>
            <a:spLocks noGrp="1"/>
          </p:cNvSpPr>
          <p:nvPr>
            <p:ph type="title"/>
          </p:nvPr>
        </p:nvSpPr>
        <p:spPr/>
        <p:txBody>
          <a:bodyPr>
            <a:normAutofit/>
          </a:bodyPr>
          <a:lstStyle/>
          <a:p>
            <a:pPr algn="ctr">
              <a:lnSpc>
                <a:spcPct val="150000"/>
              </a:lnSpc>
              <a:defRPr/>
            </a:pPr>
            <a:r>
              <a:rPr lang="fa-IR" sz="3200" dirty="0">
                <a:solidFill>
                  <a:srgbClr val="C00000"/>
                </a:solidFill>
                <a:cs typeface="B Titr" pitchFamily="2" charset="-78"/>
              </a:rPr>
              <a:t>دو الگوي گذار جمعيتي:</a:t>
            </a:r>
            <a:endParaRPr lang="fa-IR" sz="3200" dirty="0">
              <a:solidFill>
                <a:srgbClr val="003399"/>
              </a:solidFill>
              <a:cs typeface="B Nazanin" pitchFamily="2" charset="-78"/>
            </a:endParaRPr>
          </a:p>
        </p:txBody>
      </p:sp>
      <p:sp>
        <p:nvSpPr>
          <p:cNvPr id="8" name="Title 2"/>
          <p:cNvSpPr txBox="1">
            <a:spLocks/>
          </p:cNvSpPr>
          <p:nvPr/>
        </p:nvSpPr>
        <p:spPr>
          <a:xfrm>
            <a:off x="-83368" y="2687434"/>
            <a:ext cx="7715200" cy="3465206"/>
          </a:xfrm>
          <a:prstGeom prst="rect">
            <a:avLst/>
          </a:prstGeom>
        </p:spPr>
        <p:txBody>
          <a:bodyPr vert="horz" rtlCol="0" anchor="ctr">
            <a:norm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mtClean="0"/>
              <a:t> </a:t>
            </a:r>
            <a:br>
              <a:rPr lang="en-US" smtClean="0"/>
            </a:br>
            <a:r>
              <a:rPr lang="en-US" smtClean="0"/>
              <a:t> </a:t>
            </a:r>
            <a:br>
              <a:rPr lang="en-US" smtClean="0"/>
            </a:br>
            <a:endParaRPr lang="fa-IR" dirty="0"/>
          </a:p>
        </p:txBody>
      </p:sp>
      <p:sp>
        <p:nvSpPr>
          <p:cNvPr id="9" name="Rectangle 10"/>
          <p:cNvSpPr>
            <a:spLocks noChangeArrowheads="1"/>
          </p:cNvSpPr>
          <p:nvPr/>
        </p:nvSpPr>
        <p:spPr bwMode="auto">
          <a:xfrm>
            <a:off x="-540568" y="1844824"/>
            <a:ext cx="9010423" cy="407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540568" y="1844824"/>
            <a:ext cx="9010423" cy="407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540568" y="1844824"/>
            <a:ext cx="9010423" cy="407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540568" y="1844824"/>
            <a:ext cx="9010423" cy="407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31"/>
          <p:cNvSpPr txBox="1">
            <a:spLocks noChangeArrowheads="1"/>
          </p:cNvSpPr>
          <p:nvPr/>
        </p:nvSpPr>
        <p:spPr bwMode="auto">
          <a:xfrm>
            <a:off x="1173912" y="3803191"/>
            <a:ext cx="5983526" cy="284951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AutoShape 32"/>
          <p:cNvCxnSpPr>
            <a:cxnSpLocks noChangeShapeType="1"/>
          </p:cNvCxnSpPr>
          <p:nvPr/>
        </p:nvCxnSpPr>
        <p:spPr bwMode="auto">
          <a:xfrm>
            <a:off x="1691680" y="4076141"/>
            <a:ext cx="0" cy="2020918"/>
          </a:xfrm>
          <a:prstGeom prst="straightConnector1">
            <a:avLst/>
          </a:prstGeom>
          <a:noFill/>
          <a:ln w="28575">
            <a:solidFill>
              <a:srgbClr val="000000"/>
            </a:solidFill>
            <a:round/>
            <a:headEnd/>
            <a:tailEnd/>
          </a:ln>
        </p:spPr>
      </p:cxnSp>
      <p:sp>
        <p:nvSpPr>
          <p:cNvPr id="15" name="Text Box 34"/>
          <p:cNvSpPr txBox="1">
            <a:spLocks noChangeArrowheads="1"/>
          </p:cNvSpPr>
          <p:nvPr/>
        </p:nvSpPr>
        <p:spPr bwMode="auto">
          <a:xfrm>
            <a:off x="5825180" y="5634760"/>
            <a:ext cx="1267100" cy="2425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نرخ رشد طبيعي</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35"/>
          <p:cNvSpPr txBox="1">
            <a:spLocks noChangeArrowheads="1"/>
          </p:cNvSpPr>
          <p:nvPr/>
        </p:nvSpPr>
        <p:spPr bwMode="auto">
          <a:xfrm>
            <a:off x="2531234" y="3566606"/>
            <a:ext cx="1309343" cy="3206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گذار اول جمعيتي</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36"/>
          <p:cNvSpPr txBox="1">
            <a:spLocks noChangeArrowheads="1"/>
          </p:cNvSpPr>
          <p:nvPr/>
        </p:nvSpPr>
        <p:spPr bwMode="auto">
          <a:xfrm>
            <a:off x="4815640" y="3665658"/>
            <a:ext cx="1409475" cy="3152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گذار دوم جمعيتي</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7"/>
          <p:cNvSpPr txBox="1">
            <a:spLocks noChangeArrowheads="1"/>
          </p:cNvSpPr>
          <p:nvPr/>
        </p:nvSpPr>
        <p:spPr bwMode="auto">
          <a:xfrm>
            <a:off x="1867652" y="5801722"/>
            <a:ext cx="1195132" cy="2667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آغاز گذار اول جمعيتي</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38"/>
          <p:cNvSpPr txBox="1">
            <a:spLocks noChangeArrowheads="1"/>
          </p:cNvSpPr>
          <p:nvPr/>
        </p:nvSpPr>
        <p:spPr bwMode="auto">
          <a:xfrm>
            <a:off x="4674374" y="5700137"/>
            <a:ext cx="1220161" cy="2667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آغاز گذار دوم جمعيتي</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 name="AutoShape 41"/>
          <p:cNvCxnSpPr>
            <a:cxnSpLocks noChangeShapeType="1"/>
          </p:cNvCxnSpPr>
          <p:nvPr/>
        </p:nvCxnSpPr>
        <p:spPr bwMode="auto">
          <a:xfrm flipV="1">
            <a:off x="1602540" y="5295384"/>
            <a:ext cx="5286412" cy="34912"/>
          </a:xfrm>
          <a:prstGeom prst="straightConnector1">
            <a:avLst/>
          </a:prstGeom>
          <a:noFill/>
          <a:ln w="19050">
            <a:solidFill>
              <a:srgbClr val="000000"/>
            </a:solidFill>
            <a:round/>
            <a:headEnd/>
            <a:tailEnd/>
          </a:ln>
        </p:spPr>
      </p:cxnSp>
      <p:cxnSp>
        <p:nvCxnSpPr>
          <p:cNvPr id="21" name="AutoShape 42"/>
          <p:cNvCxnSpPr>
            <a:cxnSpLocks noChangeShapeType="1"/>
          </p:cNvCxnSpPr>
          <p:nvPr/>
        </p:nvCxnSpPr>
        <p:spPr bwMode="auto">
          <a:xfrm>
            <a:off x="4317184" y="4417820"/>
            <a:ext cx="0" cy="1488743"/>
          </a:xfrm>
          <a:prstGeom prst="straightConnector1">
            <a:avLst/>
          </a:prstGeom>
          <a:ln>
            <a:headEnd/>
            <a:tailEnd/>
          </a:ln>
        </p:spPr>
        <p:style>
          <a:lnRef idx="3">
            <a:schemeClr val="accent6"/>
          </a:lnRef>
          <a:fillRef idx="0">
            <a:schemeClr val="accent6"/>
          </a:fillRef>
          <a:effectRef idx="2">
            <a:schemeClr val="accent6"/>
          </a:effectRef>
          <a:fontRef idx="minor">
            <a:schemeClr val="tx1"/>
          </a:fontRef>
        </p:style>
      </p:cxnSp>
      <p:cxnSp>
        <p:nvCxnSpPr>
          <p:cNvPr id="22" name="AutoShape 43"/>
          <p:cNvCxnSpPr>
            <a:cxnSpLocks noChangeShapeType="1"/>
          </p:cNvCxnSpPr>
          <p:nvPr/>
        </p:nvCxnSpPr>
        <p:spPr bwMode="auto">
          <a:xfrm>
            <a:off x="4460060" y="5509698"/>
            <a:ext cx="214314" cy="214314"/>
          </a:xfrm>
          <a:prstGeom prst="straightConnector1">
            <a:avLst/>
          </a:prstGeom>
          <a:noFill/>
          <a:ln w="9525">
            <a:solidFill>
              <a:srgbClr val="000000"/>
            </a:solidFill>
            <a:round/>
            <a:headEnd/>
            <a:tailEnd type="triangle" w="med" len="med"/>
          </a:ln>
        </p:spPr>
      </p:cxnSp>
      <p:sp>
        <p:nvSpPr>
          <p:cNvPr id="23" name="Text Box 45"/>
          <p:cNvSpPr txBox="1">
            <a:spLocks noChangeArrowheads="1"/>
          </p:cNvSpPr>
          <p:nvPr/>
        </p:nvSpPr>
        <p:spPr bwMode="auto">
          <a:xfrm>
            <a:off x="2031168" y="4052740"/>
            <a:ext cx="915127" cy="2425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ميزان مرگ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Freeform 33"/>
          <p:cNvSpPr>
            <a:spLocks/>
          </p:cNvSpPr>
          <p:nvPr/>
        </p:nvSpPr>
        <p:spPr bwMode="auto">
          <a:xfrm>
            <a:off x="1686677" y="3921022"/>
            <a:ext cx="4633518" cy="1088610"/>
          </a:xfrm>
          <a:custGeom>
            <a:avLst/>
            <a:gdLst/>
            <a:ahLst/>
            <a:cxnLst>
              <a:cxn ang="0">
                <a:pos x="0" y="235"/>
              </a:cxn>
              <a:cxn ang="0">
                <a:pos x="352" y="268"/>
              </a:cxn>
              <a:cxn ang="0">
                <a:pos x="1659" y="1842"/>
              </a:cxn>
              <a:cxn ang="0">
                <a:pos x="6932" y="1758"/>
              </a:cxn>
            </a:cxnLst>
            <a:rect l="0" t="0" r="r" b="b"/>
            <a:pathLst>
              <a:path w="6932" h="2090">
                <a:moveTo>
                  <a:pt x="0" y="235"/>
                </a:moveTo>
                <a:cubicBezTo>
                  <a:pt x="37" y="117"/>
                  <a:pt x="75" y="0"/>
                  <a:pt x="352" y="268"/>
                </a:cubicBezTo>
                <a:cubicBezTo>
                  <a:pt x="629" y="536"/>
                  <a:pt x="562" y="1594"/>
                  <a:pt x="1659" y="1842"/>
                </a:cubicBezTo>
                <a:cubicBezTo>
                  <a:pt x="2756" y="2090"/>
                  <a:pt x="6053" y="1772"/>
                  <a:pt x="6932" y="1758"/>
                </a:cubicBezTo>
              </a:path>
            </a:pathLst>
          </a:cu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a-IR" sz="1400"/>
          </a:p>
        </p:txBody>
      </p:sp>
      <p:sp>
        <p:nvSpPr>
          <p:cNvPr id="25" name="Freeform 44"/>
          <p:cNvSpPr>
            <a:spLocks/>
          </p:cNvSpPr>
          <p:nvPr/>
        </p:nvSpPr>
        <p:spPr bwMode="auto">
          <a:xfrm>
            <a:off x="1686677" y="4384706"/>
            <a:ext cx="4492730" cy="1124991"/>
          </a:xfrm>
          <a:custGeom>
            <a:avLst/>
            <a:gdLst/>
            <a:ahLst/>
            <a:cxnLst>
              <a:cxn ang="0">
                <a:pos x="0" y="1507"/>
              </a:cxn>
              <a:cxn ang="0">
                <a:pos x="402" y="1524"/>
              </a:cxn>
              <a:cxn ang="0">
                <a:pos x="1290" y="218"/>
              </a:cxn>
              <a:cxn ang="0">
                <a:pos x="1659" y="218"/>
              </a:cxn>
              <a:cxn ang="0">
                <a:pos x="2345" y="921"/>
              </a:cxn>
              <a:cxn ang="0">
                <a:pos x="3534" y="1507"/>
              </a:cxn>
              <a:cxn ang="0">
                <a:pos x="4119" y="1808"/>
              </a:cxn>
              <a:cxn ang="0">
                <a:pos x="7133" y="2060"/>
              </a:cxn>
            </a:cxnLst>
            <a:rect l="0" t="0" r="r" b="b"/>
            <a:pathLst>
              <a:path w="7133" h="2060">
                <a:moveTo>
                  <a:pt x="0" y="1507"/>
                </a:moveTo>
                <a:cubicBezTo>
                  <a:pt x="93" y="1623"/>
                  <a:pt x="187" y="1739"/>
                  <a:pt x="402" y="1524"/>
                </a:cubicBezTo>
                <a:cubicBezTo>
                  <a:pt x="617" y="1309"/>
                  <a:pt x="1081" y="436"/>
                  <a:pt x="1290" y="218"/>
                </a:cubicBezTo>
                <a:cubicBezTo>
                  <a:pt x="1499" y="0"/>
                  <a:pt x="1483" y="101"/>
                  <a:pt x="1659" y="218"/>
                </a:cubicBezTo>
                <a:cubicBezTo>
                  <a:pt x="1835" y="335"/>
                  <a:pt x="2033" y="706"/>
                  <a:pt x="2345" y="921"/>
                </a:cubicBezTo>
                <a:cubicBezTo>
                  <a:pt x="2657" y="1136"/>
                  <a:pt x="3238" y="1359"/>
                  <a:pt x="3534" y="1507"/>
                </a:cubicBezTo>
                <a:cubicBezTo>
                  <a:pt x="3830" y="1655"/>
                  <a:pt x="3519" y="1716"/>
                  <a:pt x="4119" y="1808"/>
                </a:cubicBezTo>
                <a:cubicBezTo>
                  <a:pt x="4719" y="1900"/>
                  <a:pt x="5926" y="1980"/>
                  <a:pt x="7133" y="2060"/>
                </a:cubicBezTo>
              </a:path>
            </a:pathLst>
          </a:custGeom>
          <a:ln>
            <a:headEnd/>
            <a:tailEn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fa-IR" sz="1400">
              <a:ln>
                <a:solidFill>
                  <a:schemeClr val="tx1"/>
                </a:solidFill>
                <a:prstDash val="lgDash"/>
              </a:ln>
            </a:endParaRPr>
          </a:p>
        </p:txBody>
      </p:sp>
      <p:sp>
        <p:nvSpPr>
          <p:cNvPr id="26" name="Text Box 46"/>
          <p:cNvSpPr txBox="1">
            <a:spLocks noChangeArrowheads="1"/>
          </p:cNvSpPr>
          <p:nvPr/>
        </p:nvSpPr>
        <p:spPr bwMode="auto">
          <a:xfrm>
            <a:off x="2959862" y="3981302"/>
            <a:ext cx="915127" cy="2425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ميزان مواليد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Freeform 39"/>
          <p:cNvSpPr>
            <a:spLocks/>
          </p:cNvSpPr>
          <p:nvPr/>
        </p:nvSpPr>
        <p:spPr bwMode="auto">
          <a:xfrm>
            <a:off x="1686676" y="3982995"/>
            <a:ext cx="4703913" cy="1026636"/>
          </a:xfrm>
          <a:custGeom>
            <a:avLst/>
            <a:gdLst/>
            <a:ahLst/>
            <a:cxnLst>
              <a:cxn ang="0">
                <a:pos x="0" y="0"/>
              </a:cxn>
              <a:cxn ang="0">
                <a:pos x="1659" y="268"/>
              </a:cxn>
              <a:cxn ang="0">
                <a:pos x="3201" y="1457"/>
              </a:cxn>
              <a:cxn ang="0">
                <a:pos x="5076" y="1775"/>
              </a:cxn>
              <a:cxn ang="0">
                <a:pos x="7133" y="1892"/>
              </a:cxn>
            </a:cxnLst>
            <a:rect l="0" t="0" r="r" b="b"/>
            <a:pathLst>
              <a:path w="7133" h="1892">
                <a:moveTo>
                  <a:pt x="0" y="0"/>
                </a:moveTo>
                <a:cubicBezTo>
                  <a:pt x="563" y="12"/>
                  <a:pt x="1126" y="25"/>
                  <a:pt x="1659" y="268"/>
                </a:cubicBezTo>
                <a:cubicBezTo>
                  <a:pt x="2192" y="511"/>
                  <a:pt x="2632" y="1206"/>
                  <a:pt x="3201" y="1457"/>
                </a:cubicBezTo>
                <a:cubicBezTo>
                  <a:pt x="3770" y="1708"/>
                  <a:pt x="4421" y="1703"/>
                  <a:pt x="5076" y="1775"/>
                </a:cubicBezTo>
                <a:cubicBezTo>
                  <a:pt x="5731" y="1847"/>
                  <a:pt x="6779" y="1873"/>
                  <a:pt x="7133" y="1892"/>
                </a:cubicBezTo>
              </a:path>
            </a:pathLst>
          </a:custGeom>
          <a:ln>
            <a:headEnd/>
            <a:tailEn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a-IR" sz="1400"/>
          </a:p>
        </p:txBody>
      </p:sp>
      <p:sp>
        <p:nvSpPr>
          <p:cNvPr id="28" name="Text Box 46"/>
          <p:cNvSpPr txBox="1">
            <a:spLocks noChangeArrowheads="1"/>
          </p:cNvSpPr>
          <p:nvPr/>
        </p:nvSpPr>
        <p:spPr bwMode="auto">
          <a:xfrm>
            <a:off x="3888556" y="3909864"/>
            <a:ext cx="492761" cy="2425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B Nazanin" pitchFamily="2" charset="-78"/>
              </a:rPr>
              <a:t>ايران</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0967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pPr algn="ctr"/>
            <a:r>
              <a:rPr lang="fa-IR" sz="3200" dirty="0">
                <a:solidFill>
                  <a:srgbClr val="C00000"/>
                </a:solidFill>
                <a:cs typeface="B Titr" pitchFamily="2" charset="-78"/>
              </a:rPr>
              <a:t>پنجره جمعیتی</a:t>
            </a:r>
            <a:endParaRPr lang="en-US" sz="3200" dirty="0">
              <a:solidFill>
                <a:srgbClr val="C00000"/>
              </a:solidFill>
              <a:cs typeface="B Titr" pitchFamily="2" charset="-78"/>
            </a:endParaRPr>
          </a:p>
        </p:txBody>
      </p:sp>
      <p:sp>
        <p:nvSpPr>
          <p:cNvPr id="3" name="Content Placeholder 2"/>
          <p:cNvSpPr>
            <a:spLocks noGrp="1"/>
          </p:cNvSpPr>
          <p:nvPr>
            <p:ph idx="1"/>
          </p:nvPr>
        </p:nvSpPr>
        <p:spPr/>
        <p:txBody>
          <a:bodyPr>
            <a:normAutofit/>
          </a:bodyPr>
          <a:lstStyle/>
          <a:p>
            <a:pPr marL="0" indent="0">
              <a:buNone/>
            </a:pPr>
            <a:r>
              <a:rPr lang="fa-IR" sz="2400" dirty="0" smtClean="0">
                <a:cs typeface="B Titr" pitchFamily="2" charset="-78"/>
              </a:rPr>
              <a:t>دوره‌ای که بیش از دو سوم  جمعیت در سنین فعالیت باشند(15-65 سال)</a:t>
            </a:r>
          </a:p>
        </p:txBody>
      </p:sp>
      <p:sp>
        <p:nvSpPr>
          <p:cNvPr id="4" name="Slide Number Placeholder 3"/>
          <p:cNvSpPr>
            <a:spLocks noGrp="1"/>
          </p:cNvSpPr>
          <p:nvPr>
            <p:ph type="sldNum" sz="quarter" idx="12"/>
          </p:nvPr>
        </p:nvSpPr>
        <p:spPr/>
        <p:txBody>
          <a:bodyPr/>
          <a:lstStyle/>
          <a:p>
            <a:r>
              <a:rPr lang="fa-IR" dirty="0" smtClean="0">
                <a:solidFill>
                  <a:srgbClr val="04617B">
                    <a:shade val="90000"/>
                  </a:srgbClr>
                </a:solidFill>
              </a:rPr>
              <a:t>68</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780928"/>
            <a:ext cx="3677605" cy="229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938008176"/>
              </p:ext>
            </p:extLst>
          </p:nvPr>
        </p:nvGraphicFramePr>
        <p:xfrm>
          <a:off x="-252536" y="3389536"/>
          <a:ext cx="6705600" cy="277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61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pPr algn="ctr"/>
            <a:r>
              <a:rPr lang="fa-IR" sz="3200" dirty="0">
                <a:solidFill>
                  <a:srgbClr val="C00000"/>
                </a:solidFill>
                <a:cs typeface="B Titr" pitchFamily="2" charset="-78"/>
              </a:rPr>
              <a:t>فرصت طلایی برای ایران</a:t>
            </a:r>
            <a:endParaRPr lang="en-US" sz="3200" dirty="0">
              <a:solidFill>
                <a:srgbClr val="C00000"/>
              </a:solidFill>
              <a:cs typeface="B Titr" pitchFamily="2" charset="-78"/>
            </a:endParaRPr>
          </a:p>
        </p:txBody>
      </p:sp>
      <p:sp>
        <p:nvSpPr>
          <p:cNvPr id="3" name="Content Placeholder 2"/>
          <p:cNvSpPr>
            <a:spLocks noGrp="1"/>
          </p:cNvSpPr>
          <p:nvPr>
            <p:ph idx="1"/>
          </p:nvPr>
        </p:nvSpPr>
        <p:spPr/>
        <p:txBody>
          <a:bodyPr/>
          <a:lstStyle/>
          <a:p>
            <a:r>
              <a:rPr lang="fa-IR" dirty="0">
                <a:cs typeface="B Titr" pitchFamily="2" charset="-78"/>
              </a:rPr>
              <a:t>ایران از سال 1385 وارد پنجره جمعیتی شده و حدود 4 دهه ادامه دارد.</a:t>
            </a:r>
          </a:p>
        </p:txBody>
      </p:sp>
      <p:sp>
        <p:nvSpPr>
          <p:cNvPr id="4" name="Slide Number Placeholder 3"/>
          <p:cNvSpPr>
            <a:spLocks noGrp="1"/>
          </p:cNvSpPr>
          <p:nvPr>
            <p:ph type="sldNum" sz="quarter" idx="12"/>
          </p:nvPr>
        </p:nvSpPr>
        <p:spPr/>
        <p:txBody>
          <a:bodyPr/>
          <a:lstStyle/>
          <a:p>
            <a:r>
              <a:rPr lang="fa-IR" dirty="0" smtClean="0">
                <a:solidFill>
                  <a:srgbClr val="04617B">
                    <a:shade val="90000"/>
                  </a:srgbClr>
                </a:solidFill>
              </a:rPr>
              <a:t>57</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420888"/>
            <a:ext cx="5911797" cy="374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74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143000"/>
          </a:xfrm>
        </p:spPr>
        <p:txBody>
          <a:bodyPr>
            <a:normAutofit/>
          </a:bodyPr>
          <a:lstStyle/>
          <a:p>
            <a:pPr algn="ctr" eaLnBrk="1" fontAlgn="auto" hangingPunct="1">
              <a:spcAft>
                <a:spcPts val="0"/>
              </a:spcAft>
              <a:defRPr/>
            </a:pPr>
            <a:r>
              <a:rPr lang="fa-IR" sz="3200" dirty="0">
                <a:solidFill>
                  <a:srgbClr val="C00000"/>
                </a:solidFill>
                <a:cs typeface="B Titr" pitchFamily="2" charset="-78"/>
              </a:rPr>
              <a:t>الگوی گذار باروری در كشورهاي آسیایی</a:t>
            </a:r>
          </a:p>
        </p:txBody>
      </p:sp>
      <p:pic>
        <p:nvPicPr>
          <p:cNvPr id="6" name="Picture 3"/>
          <p:cNvPicPr>
            <a:picLocks noGrp="1" noChangeAspect="1" noChangeArrowheads="1"/>
          </p:cNvPicPr>
          <p:nvPr>
            <p:ph idx="1"/>
          </p:nvPr>
        </p:nvPicPr>
        <p:blipFill>
          <a:blip r:embed="rId2" cstate="print"/>
          <a:srcRect/>
          <a:stretch>
            <a:fillRect/>
          </a:stretch>
        </p:blipFill>
        <p:spPr>
          <a:xfrm>
            <a:off x="642910" y="1142984"/>
            <a:ext cx="7709056" cy="514353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50612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615B8-6085-46CC-87F5-00877EB1E81D}" type="slidenum">
              <a:rPr lang="en-US" smtClean="0"/>
              <a:pPr/>
              <a:t>57</a:t>
            </a:fld>
            <a:endParaRPr lang="en-US"/>
          </a:p>
        </p:txBody>
      </p:sp>
      <p:sp>
        <p:nvSpPr>
          <p:cNvPr id="3" name="Content Placeholder 2"/>
          <p:cNvSpPr>
            <a:spLocks noGrp="1"/>
          </p:cNvSpPr>
          <p:nvPr>
            <p:ph sz="quarter" idx="1"/>
          </p:nvPr>
        </p:nvSpPr>
        <p:spPr>
          <a:xfrm>
            <a:off x="457200" y="762000"/>
            <a:ext cx="8229600" cy="5029200"/>
          </a:xfrm>
          <a:prstGeom prst="roundRect">
            <a:avLst>
              <a:gd name="adj" fmla="val 18044"/>
            </a:avLst>
          </a:prstGeom>
        </p:spPr>
        <p:style>
          <a:lnRef idx="1">
            <a:schemeClr val="accent1"/>
          </a:lnRef>
          <a:fillRef idx="2">
            <a:schemeClr val="accent1"/>
          </a:fillRef>
          <a:effectRef idx="1">
            <a:schemeClr val="accent1"/>
          </a:effectRef>
          <a:fontRef idx="minor">
            <a:schemeClr val="dk1"/>
          </a:fontRef>
        </p:style>
        <p:txBody>
          <a:bodyPr>
            <a:noAutofit/>
          </a:bodyPr>
          <a:lstStyle/>
          <a:p>
            <a:pPr marL="0" indent="0" algn="ctr" rtl="1">
              <a:spcBef>
                <a:spcPts val="0"/>
              </a:spcBef>
            </a:pPr>
            <a:r>
              <a:rPr lang="fa-IR" sz="3600" b="1" dirty="0" smtClean="0">
                <a:cs typeface="B Titr" pitchFamily="2" charset="-78"/>
              </a:rPr>
              <a:t>وضعیت </a:t>
            </a:r>
            <a:r>
              <a:rPr lang="fa-IR" sz="3600" b="1" dirty="0" smtClean="0">
                <a:solidFill>
                  <a:srgbClr val="C00000"/>
                </a:solidFill>
                <a:cs typeface="B Titr" pitchFamily="2" charset="-78"/>
              </a:rPr>
              <a:t>پنجره جمعیتی </a:t>
            </a:r>
            <a:r>
              <a:rPr lang="fa-IR" sz="3600" b="1" dirty="0" smtClean="0">
                <a:cs typeface="B Titr" pitchFamily="2" charset="-78"/>
              </a:rPr>
              <a:t>در تاریخ جمعیتی هر ملت معمولاً فقط </a:t>
            </a:r>
            <a:r>
              <a:rPr lang="fa-IR" sz="3600" b="1" dirty="0" smtClean="0">
                <a:solidFill>
                  <a:srgbClr val="C00000"/>
                </a:solidFill>
                <a:cs typeface="B Titr" pitchFamily="2" charset="-78"/>
              </a:rPr>
              <a:t>یک بار </a:t>
            </a:r>
            <a:r>
              <a:rPr lang="fa-IR" sz="3600" b="1" dirty="0" smtClean="0">
                <a:cs typeface="B Titr" pitchFamily="2" charset="-78"/>
              </a:rPr>
              <a:t>اتفاق می افتد عمر کوتاهی دارد و اگر به درستی هدایت شود</a:t>
            </a:r>
          </a:p>
          <a:p>
            <a:pPr marL="0" indent="0" algn="ctr" rtl="1">
              <a:spcBef>
                <a:spcPts val="0"/>
              </a:spcBef>
            </a:pPr>
            <a:r>
              <a:rPr lang="fa-IR" sz="3600" b="1" dirty="0" smtClean="0">
                <a:cs typeface="B Titr" pitchFamily="2" charset="-78"/>
              </a:rPr>
              <a:t> می تواند به توسعه کشور به نحو شایان توجهی کمک کند. در غیر این صورت به جای کمک به توسعه اقتصادی و اجتماعی، به مانع بزرگی در مسیر توسعه تبدیل می شود و حتی می تواند به انحطاط یک ملت بیانجامد.</a:t>
            </a:r>
            <a:endParaRPr lang="en-US" sz="3600" b="1" dirty="0">
              <a:cs typeface="B Titr" pitchFamily="2" charset="-78"/>
            </a:endParaRPr>
          </a:p>
        </p:txBody>
      </p:sp>
    </p:spTree>
    <p:extLst>
      <p:ext uri="{BB962C8B-B14F-4D97-AF65-F5344CB8AC3E}">
        <p14:creationId xmlns:p14="http://schemas.microsoft.com/office/powerpoint/2010/main" val="2267207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1052736"/>
          <a:ext cx="4716016"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TextBox 5"/>
          <p:cNvSpPr txBox="1">
            <a:spLocks noChangeArrowheads="1"/>
          </p:cNvSpPr>
          <p:nvPr/>
        </p:nvSpPr>
        <p:spPr bwMode="auto">
          <a:xfrm>
            <a:off x="4211638" y="765175"/>
            <a:ext cx="908050" cy="344488"/>
          </a:xfrm>
          <a:prstGeom prst="rect">
            <a:avLst/>
          </a:prstGeom>
          <a:solidFill>
            <a:srgbClr val="FFFFFF"/>
          </a:solidFill>
          <a:ln w="9525">
            <a:solidFill>
              <a:srgbClr val="BCBCBC"/>
            </a:solidFill>
            <a:miter lim="800000"/>
            <a:headEnd/>
            <a:tailEnd/>
          </a:ln>
        </p:spPr>
        <p:txBody>
          <a:bodyPr lIns="27432" tIns="68580" rIns="27432" bIns="0"/>
          <a:lstStyle/>
          <a:p>
            <a:pPr algn="ctr"/>
            <a:r>
              <a:rPr lang="fa-IR">
                <a:solidFill>
                  <a:srgbClr val="000000"/>
                </a:solidFill>
                <a:latin typeface="Calibri" pitchFamily="34" charset="0"/>
                <a:cs typeface="B Titr" pitchFamily="2" charset="-78"/>
              </a:rPr>
              <a:t>1365</a:t>
            </a:r>
          </a:p>
        </p:txBody>
      </p:sp>
      <p:graphicFrame>
        <p:nvGraphicFramePr>
          <p:cNvPr id="4" name="Chart 3"/>
          <p:cNvGraphicFramePr>
            <a:graphicFrameLocks/>
          </p:cNvGraphicFramePr>
          <p:nvPr/>
        </p:nvGraphicFramePr>
        <p:xfrm>
          <a:off x="5076056" y="1052736"/>
          <a:ext cx="482453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Line 7"/>
          <p:cNvSpPr>
            <a:spLocks noChangeShapeType="1"/>
          </p:cNvSpPr>
          <p:nvPr/>
        </p:nvSpPr>
        <p:spPr bwMode="auto">
          <a:xfrm>
            <a:off x="0" y="4941888"/>
            <a:ext cx="9144000" cy="0"/>
          </a:xfrm>
          <a:prstGeom prst="line">
            <a:avLst/>
          </a:prstGeom>
          <a:noFill/>
          <a:ln w="57150">
            <a:solidFill>
              <a:srgbClr val="FF0000"/>
            </a:solidFill>
            <a:round/>
            <a:headEnd/>
            <a:tailEnd/>
          </a:ln>
        </p:spPr>
        <p:txBody>
          <a:bodyPr/>
          <a:lstStyle/>
          <a:p>
            <a:endParaRPr lang="fa-IR"/>
          </a:p>
        </p:txBody>
      </p:sp>
      <p:sp>
        <p:nvSpPr>
          <p:cNvPr id="13318" name="Line 8"/>
          <p:cNvSpPr>
            <a:spLocks noChangeShapeType="1"/>
          </p:cNvSpPr>
          <p:nvPr/>
        </p:nvSpPr>
        <p:spPr bwMode="auto">
          <a:xfrm>
            <a:off x="-36513" y="4149725"/>
            <a:ext cx="9144001" cy="0"/>
          </a:xfrm>
          <a:prstGeom prst="line">
            <a:avLst/>
          </a:prstGeom>
          <a:noFill/>
          <a:ln w="57150">
            <a:solidFill>
              <a:srgbClr val="FF0000"/>
            </a:solidFill>
            <a:round/>
            <a:headEnd/>
            <a:tailEnd/>
          </a:ln>
        </p:spPr>
        <p:txBody>
          <a:bodyPr/>
          <a:lstStyle/>
          <a:p>
            <a:endParaRPr lang="fa-IR"/>
          </a:p>
        </p:txBody>
      </p:sp>
      <p:sp>
        <p:nvSpPr>
          <p:cNvPr id="13319" name="Line 9"/>
          <p:cNvSpPr>
            <a:spLocks noChangeShapeType="1"/>
          </p:cNvSpPr>
          <p:nvPr/>
        </p:nvSpPr>
        <p:spPr bwMode="auto">
          <a:xfrm>
            <a:off x="0" y="2162175"/>
            <a:ext cx="9144000" cy="0"/>
          </a:xfrm>
          <a:prstGeom prst="line">
            <a:avLst/>
          </a:prstGeom>
          <a:noFill/>
          <a:ln w="57150">
            <a:solidFill>
              <a:srgbClr val="FF0000"/>
            </a:solidFill>
            <a:round/>
            <a:headEnd/>
            <a:tailEnd/>
          </a:ln>
        </p:spPr>
        <p:txBody>
          <a:bodyPr/>
          <a:lstStyle/>
          <a:p>
            <a:endParaRPr lang="fa-IR"/>
          </a:p>
        </p:txBody>
      </p:sp>
      <p:sp>
        <p:nvSpPr>
          <p:cNvPr id="13320" name="Oval 11"/>
          <p:cNvSpPr>
            <a:spLocks noChangeArrowheads="1"/>
          </p:cNvSpPr>
          <p:nvPr/>
        </p:nvSpPr>
        <p:spPr bwMode="auto">
          <a:xfrm>
            <a:off x="8712200" y="4365625"/>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2</a:t>
            </a:r>
            <a:endParaRPr lang="en-US">
              <a:latin typeface="Calibri" pitchFamily="34" charset="0"/>
            </a:endParaRPr>
          </a:p>
        </p:txBody>
      </p:sp>
      <p:sp>
        <p:nvSpPr>
          <p:cNvPr id="13321" name="Oval 12"/>
          <p:cNvSpPr>
            <a:spLocks noChangeArrowheads="1"/>
          </p:cNvSpPr>
          <p:nvPr/>
        </p:nvSpPr>
        <p:spPr bwMode="auto">
          <a:xfrm>
            <a:off x="8712200" y="29972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3</a:t>
            </a:r>
            <a:endParaRPr lang="en-US">
              <a:latin typeface="Calibri" pitchFamily="34" charset="0"/>
            </a:endParaRPr>
          </a:p>
        </p:txBody>
      </p:sp>
      <p:sp>
        <p:nvSpPr>
          <p:cNvPr id="13322" name="Oval 13"/>
          <p:cNvSpPr>
            <a:spLocks noChangeArrowheads="1"/>
          </p:cNvSpPr>
          <p:nvPr/>
        </p:nvSpPr>
        <p:spPr bwMode="auto">
          <a:xfrm>
            <a:off x="8712200" y="14859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4</a:t>
            </a:r>
            <a:endParaRPr lang="en-US">
              <a:latin typeface="Calibri" pitchFamily="34" charset="0"/>
            </a:endParaRPr>
          </a:p>
        </p:txBody>
      </p:sp>
      <p:sp>
        <p:nvSpPr>
          <p:cNvPr id="13323" name="Text Box 14"/>
          <p:cNvSpPr txBox="1">
            <a:spLocks noChangeArrowheads="1"/>
          </p:cNvSpPr>
          <p:nvPr/>
        </p:nvSpPr>
        <p:spPr bwMode="auto">
          <a:xfrm>
            <a:off x="-107950" y="4508500"/>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15 سالگي</a:t>
            </a:r>
            <a:endParaRPr lang="en-US" sz="2400" b="1">
              <a:latin typeface="Calibri" pitchFamily="34" charset="0"/>
              <a:cs typeface="B Zar" pitchFamily="2" charset="-78"/>
            </a:endParaRPr>
          </a:p>
        </p:txBody>
      </p:sp>
      <p:sp>
        <p:nvSpPr>
          <p:cNvPr id="13324" name="Text Box 15"/>
          <p:cNvSpPr txBox="1">
            <a:spLocks noChangeArrowheads="1"/>
          </p:cNvSpPr>
          <p:nvPr/>
        </p:nvSpPr>
        <p:spPr bwMode="auto">
          <a:xfrm>
            <a:off x="-107950" y="3716338"/>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30 سالگي</a:t>
            </a:r>
            <a:endParaRPr lang="en-US" sz="2400" b="1">
              <a:latin typeface="Calibri" pitchFamily="34" charset="0"/>
              <a:cs typeface="B Zar" pitchFamily="2" charset="-78"/>
            </a:endParaRPr>
          </a:p>
        </p:txBody>
      </p:sp>
      <p:sp>
        <p:nvSpPr>
          <p:cNvPr id="13325" name="Text Box 16"/>
          <p:cNvSpPr txBox="1">
            <a:spLocks noChangeArrowheads="1"/>
          </p:cNvSpPr>
          <p:nvPr/>
        </p:nvSpPr>
        <p:spPr bwMode="auto">
          <a:xfrm>
            <a:off x="-107950" y="1728788"/>
            <a:ext cx="1295400"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65 سالگي</a:t>
            </a:r>
            <a:endParaRPr lang="en-US" sz="2400" b="1">
              <a:latin typeface="Calibri" pitchFamily="34" charset="0"/>
              <a:cs typeface="B Zar" pitchFamily="2" charset="-78"/>
            </a:endParaRPr>
          </a:p>
        </p:txBody>
      </p:sp>
      <p:sp>
        <p:nvSpPr>
          <p:cNvPr id="13326" name="Text Box 19"/>
          <p:cNvSpPr txBox="1">
            <a:spLocks noChangeArrowheads="1"/>
          </p:cNvSpPr>
          <p:nvPr/>
        </p:nvSpPr>
        <p:spPr bwMode="auto">
          <a:xfrm>
            <a:off x="70929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مرد</a:t>
            </a:r>
            <a:endParaRPr lang="en-US" b="1">
              <a:solidFill>
                <a:srgbClr val="009900"/>
              </a:solidFill>
              <a:latin typeface="Calibri" pitchFamily="34" charset="0"/>
              <a:cs typeface="B Titr" pitchFamily="2" charset="-78"/>
            </a:endParaRPr>
          </a:p>
        </p:txBody>
      </p:sp>
      <p:sp>
        <p:nvSpPr>
          <p:cNvPr id="13327" name="Text Box 20"/>
          <p:cNvSpPr txBox="1">
            <a:spLocks noChangeArrowheads="1"/>
          </p:cNvSpPr>
          <p:nvPr/>
        </p:nvSpPr>
        <p:spPr bwMode="auto">
          <a:xfrm>
            <a:off x="11874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زن</a:t>
            </a:r>
            <a:endParaRPr lang="en-US" b="1">
              <a:solidFill>
                <a:srgbClr val="009900"/>
              </a:solidFill>
              <a:latin typeface="Calibri" pitchFamily="34" charset="0"/>
              <a:cs typeface="B Titr" pitchFamily="2" charset="-78"/>
            </a:endParaRPr>
          </a:p>
        </p:txBody>
      </p:sp>
      <p:sp>
        <p:nvSpPr>
          <p:cNvPr id="16" name="AutoShape 23"/>
          <p:cNvSpPr>
            <a:spLocks noChangeArrowheads="1"/>
          </p:cNvSpPr>
          <p:nvPr/>
        </p:nvSpPr>
        <p:spPr bwMode="auto">
          <a:xfrm>
            <a:off x="0" y="5013325"/>
            <a:ext cx="9144000" cy="792163"/>
          </a:xfrm>
          <a:prstGeom prst="roundRect">
            <a:avLst>
              <a:gd name="adj" fmla="val 16667"/>
            </a:avLst>
          </a:prstGeom>
          <a:solidFill>
            <a:srgbClr val="00FF00">
              <a:alpha val="25098"/>
            </a:srgbClr>
          </a:solidFill>
          <a:ln w="9525">
            <a:solidFill>
              <a:schemeClr val="tx1"/>
            </a:solidFill>
            <a:round/>
            <a:headEnd/>
            <a:tailEnd/>
          </a:ln>
        </p:spPr>
        <p:txBody>
          <a:bodyPr wrap="none" anchor="ctr"/>
          <a:lstStyle/>
          <a:p>
            <a:endParaRPr lang="fa-IR">
              <a:latin typeface="Calibri" pitchFamily="34" charset="0"/>
            </a:endParaRPr>
          </a:p>
        </p:txBody>
      </p:sp>
      <p:sp>
        <p:nvSpPr>
          <p:cNvPr id="13329" name="Oval 10"/>
          <p:cNvSpPr>
            <a:spLocks noChangeArrowheads="1"/>
          </p:cNvSpPr>
          <p:nvPr/>
        </p:nvSpPr>
        <p:spPr bwMode="auto">
          <a:xfrm>
            <a:off x="8712200" y="530225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1</a:t>
            </a:r>
            <a:endParaRPr 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2"/>
          <p:cNvGraphicFramePr>
            <a:graphicFrameLocks noChangeAspect="1"/>
          </p:cNvGraphicFramePr>
          <p:nvPr/>
        </p:nvGraphicFramePr>
        <p:xfrm>
          <a:off x="4643438" y="1052513"/>
          <a:ext cx="4751387" cy="4968875"/>
        </p:xfrm>
        <a:graphic>
          <a:graphicData uri="http://schemas.openxmlformats.org/presentationml/2006/ole">
            <mc:AlternateContent xmlns:mc="http://schemas.openxmlformats.org/markup-compatibility/2006">
              <mc:Choice xmlns:v="urn:schemas-microsoft-com:vml" Requires="v">
                <p:oleObj spid="_x0000_s116840" name="Chart" r:id="rId3" imgW="3200400" imgH="3295802" progId="Excel.Sheet.8">
                  <p:embed/>
                </p:oleObj>
              </mc:Choice>
              <mc:Fallback>
                <p:oleObj name="Chart" r:id="rId3" imgW="3200400" imgH="3295802" progId="Excel.Sheet.8">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052513"/>
                        <a:ext cx="47513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1"/>
          <p:cNvGraphicFramePr>
            <a:graphicFrameLocks noChangeAspect="1"/>
          </p:cNvGraphicFramePr>
          <p:nvPr/>
        </p:nvGraphicFramePr>
        <p:xfrm>
          <a:off x="-252413" y="1052513"/>
          <a:ext cx="4610101" cy="4968875"/>
        </p:xfrm>
        <a:graphic>
          <a:graphicData uri="http://schemas.openxmlformats.org/presentationml/2006/ole">
            <mc:AlternateContent xmlns:mc="http://schemas.openxmlformats.org/markup-compatibility/2006">
              <mc:Choice xmlns:v="urn:schemas-microsoft-com:vml" Requires="v">
                <p:oleObj spid="_x0000_s116841" name="Chart" r:id="rId5" imgW="3200400" imgH="3295802" progId="Excel.Sheet.8">
                  <p:embed/>
                </p:oleObj>
              </mc:Choice>
              <mc:Fallback>
                <p:oleObj name="Chart" r:id="rId5" imgW="3200400" imgH="3295802" progId="Excel.Sheet.8">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1052513"/>
                        <a:ext cx="461010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Line 7"/>
          <p:cNvSpPr>
            <a:spLocks noChangeShapeType="1"/>
          </p:cNvSpPr>
          <p:nvPr/>
        </p:nvSpPr>
        <p:spPr bwMode="auto">
          <a:xfrm>
            <a:off x="0" y="4941888"/>
            <a:ext cx="9144000" cy="0"/>
          </a:xfrm>
          <a:prstGeom prst="line">
            <a:avLst/>
          </a:prstGeom>
          <a:noFill/>
          <a:ln w="57150">
            <a:solidFill>
              <a:srgbClr val="FF0000"/>
            </a:solidFill>
            <a:round/>
            <a:headEnd/>
            <a:tailEnd/>
          </a:ln>
        </p:spPr>
        <p:txBody>
          <a:bodyPr/>
          <a:lstStyle/>
          <a:p>
            <a:endParaRPr lang="fa-IR"/>
          </a:p>
        </p:txBody>
      </p:sp>
      <p:sp>
        <p:nvSpPr>
          <p:cNvPr id="1029" name="Line 8"/>
          <p:cNvSpPr>
            <a:spLocks noChangeShapeType="1"/>
          </p:cNvSpPr>
          <p:nvPr/>
        </p:nvSpPr>
        <p:spPr bwMode="auto">
          <a:xfrm>
            <a:off x="-36513" y="4149725"/>
            <a:ext cx="9144001" cy="0"/>
          </a:xfrm>
          <a:prstGeom prst="line">
            <a:avLst/>
          </a:prstGeom>
          <a:noFill/>
          <a:ln w="57150">
            <a:solidFill>
              <a:srgbClr val="FF0000"/>
            </a:solidFill>
            <a:round/>
            <a:headEnd/>
            <a:tailEnd/>
          </a:ln>
        </p:spPr>
        <p:txBody>
          <a:bodyPr/>
          <a:lstStyle/>
          <a:p>
            <a:endParaRPr lang="fa-IR"/>
          </a:p>
        </p:txBody>
      </p:sp>
      <p:sp>
        <p:nvSpPr>
          <p:cNvPr id="1030" name="Line 9"/>
          <p:cNvSpPr>
            <a:spLocks noChangeShapeType="1"/>
          </p:cNvSpPr>
          <p:nvPr/>
        </p:nvSpPr>
        <p:spPr bwMode="auto">
          <a:xfrm>
            <a:off x="0" y="2162175"/>
            <a:ext cx="9144000" cy="0"/>
          </a:xfrm>
          <a:prstGeom prst="line">
            <a:avLst/>
          </a:prstGeom>
          <a:noFill/>
          <a:ln w="57150">
            <a:solidFill>
              <a:srgbClr val="FF0000"/>
            </a:solidFill>
            <a:round/>
            <a:headEnd/>
            <a:tailEnd/>
          </a:ln>
        </p:spPr>
        <p:txBody>
          <a:bodyPr/>
          <a:lstStyle/>
          <a:p>
            <a:endParaRPr lang="fa-IR"/>
          </a:p>
        </p:txBody>
      </p:sp>
      <p:sp>
        <p:nvSpPr>
          <p:cNvPr id="1031" name="Oval 10"/>
          <p:cNvSpPr>
            <a:spLocks noChangeArrowheads="1"/>
          </p:cNvSpPr>
          <p:nvPr/>
        </p:nvSpPr>
        <p:spPr bwMode="auto">
          <a:xfrm>
            <a:off x="8712200" y="530225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1</a:t>
            </a:r>
            <a:endParaRPr lang="en-US">
              <a:latin typeface="Calibri" pitchFamily="34" charset="0"/>
            </a:endParaRPr>
          </a:p>
        </p:txBody>
      </p:sp>
      <p:sp>
        <p:nvSpPr>
          <p:cNvPr id="1032" name="Oval 11"/>
          <p:cNvSpPr>
            <a:spLocks noChangeArrowheads="1"/>
          </p:cNvSpPr>
          <p:nvPr/>
        </p:nvSpPr>
        <p:spPr bwMode="auto">
          <a:xfrm>
            <a:off x="8712200" y="4365625"/>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2</a:t>
            </a:r>
            <a:endParaRPr lang="en-US">
              <a:latin typeface="Calibri" pitchFamily="34" charset="0"/>
            </a:endParaRPr>
          </a:p>
        </p:txBody>
      </p:sp>
      <p:sp>
        <p:nvSpPr>
          <p:cNvPr id="1033" name="Oval 12"/>
          <p:cNvSpPr>
            <a:spLocks noChangeArrowheads="1"/>
          </p:cNvSpPr>
          <p:nvPr/>
        </p:nvSpPr>
        <p:spPr bwMode="auto">
          <a:xfrm>
            <a:off x="8712200" y="29972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3</a:t>
            </a:r>
            <a:endParaRPr lang="en-US">
              <a:latin typeface="Calibri" pitchFamily="34" charset="0"/>
            </a:endParaRPr>
          </a:p>
        </p:txBody>
      </p:sp>
      <p:sp>
        <p:nvSpPr>
          <p:cNvPr id="1034" name="Oval 13"/>
          <p:cNvSpPr>
            <a:spLocks noChangeArrowheads="1"/>
          </p:cNvSpPr>
          <p:nvPr/>
        </p:nvSpPr>
        <p:spPr bwMode="auto">
          <a:xfrm>
            <a:off x="8712200" y="14859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4</a:t>
            </a:r>
            <a:endParaRPr lang="en-US">
              <a:latin typeface="Calibri" pitchFamily="34" charset="0"/>
            </a:endParaRPr>
          </a:p>
        </p:txBody>
      </p:sp>
      <p:sp>
        <p:nvSpPr>
          <p:cNvPr id="1035" name="Text Box 14"/>
          <p:cNvSpPr txBox="1">
            <a:spLocks noChangeArrowheads="1"/>
          </p:cNvSpPr>
          <p:nvPr/>
        </p:nvSpPr>
        <p:spPr bwMode="auto">
          <a:xfrm>
            <a:off x="-107950" y="4508500"/>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15 سالگي</a:t>
            </a:r>
            <a:endParaRPr lang="en-US" sz="2400" b="1">
              <a:latin typeface="Calibri" pitchFamily="34" charset="0"/>
              <a:cs typeface="B Zar" pitchFamily="2" charset="-78"/>
            </a:endParaRPr>
          </a:p>
        </p:txBody>
      </p:sp>
      <p:sp>
        <p:nvSpPr>
          <p:cNvPr id="1036" name="Text Box 15"/>
          <p:cNvSpPr txBox="1">
            <a:spLocks noChangeArrowheads="1"/>
          </p:cNvSpPr>
          <p:nvPr/>
        </p:nvSpPr>
        <p:spPr bwMode="auto">
          <a:xfrm>
            <a:off x="-107950" y="3716338"/>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30 سالگي</a:t>
            </a:r>
            <a:endParaRPr lang="en-US" sz="2400" b="1">
              <a:latin typeface="Calibri" pitchFamily="34" charset="0"/>
              <a:cs typeface="B Zar" pitchFamily="2" charset="-78"/>
            </a:endParaRPr>
          </a:p>
        </p:txBody>
      </p:sp>
      <p:sp>
        <p:nvSpPr>
          <p:cNvPr id="1037" name="Text Box 16"/>
          <p:cNvSpPr txBox="1">
            <a:spLocks noChangeArrowheads="1"/>
          </p:cNvSpPr>
          <p:nvPr/>
        </p:nvSpPr>
        <p:spPr bwMode="auto">
          <a:xfrm>
            <a:off x="-107950" y="1728788"/>
            <a:ext cx="1295400"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65 سالگي</a:t>
            </a:r>
            <a:endParaRPr lang="en-US" sz="2400" b="1">
              <a:latin typeface="Calibri" pitchFamily="34" charset="0"/>
              <a:cs typeface="B Zar" pitchFamily="2" charset="-78"/>
            </a:endParaRPr>
          </a:p>
        </p:txBody>
      </p:sp>
      <p:sp>
        <p:nvSpPr>
          <p:cNvPr id="1038" name="TextBox 5"/>
          <p:cNvSpPr txBox="1">
            <a:spLocks noChangeArrowheads="1"/>
          </p:cNvSpPr>
          <p:nvPr/>
        </p:nvSpPr>
        <p:spPr bwMode="auto">
          <a:xfrm>
            <a:off x="4140200" y="620713"/>
            <a:ext cx="792163" cy="247650"/>
          </a:xfrm>
          <a:prstGeom prst="rect">
            <a:avLst/>
          </a:prstGeom>
          <a:solidFill>
            <a:srgbClr val="FFFFFF"/>
          </a:solidFill>
          <a:ln w="9525">
            <a:noFill/>
            <a:miter lim="800000"/>
            <a:headEnd/>
            <a:tailEnd/>
          </a:ln>
        </p:spPr>
        <p:txBody>
          <a:bodyPr/>
          <a:lstStyle/>
          <a:p>
            <a:pPr algn="ctr"/>
            <a:r>
              <a:rPr lang="fa-IR">
                <a:latin typeface="Calibri" pitchFamily="34" charset="0"/>
                <a:cs typeface="B Titr" pitchFamily="2" charset="-78"/>
              </a:rPr>
              <a:t>1375</a:t>
            </a:r>
            <a:endParaRPr lang="en-US">
              <a:latin typeface="Calibri" pitchFamily="34" charset="0"/>
              <a:cs typeface="B Titr" pitchFamily="2" charset="-78"/>
            </a:endParaRPr>
          </a:p>
          <a:p>
            <a:pPr algn="ctr"/>
            <a:endParaRPr lang="en-US">
              <a:latin typeface="Calibri" pitchFamily="34" charset="0"/>
              <a:cs typeface="B Titr" pitchFamily="2" charset="-78"/>
            </a:endParaRPr>
          </a:p>
          <a:p>
            <a:pPr algn="ctr"/>
            <a:r>
              <a:rPr lang="fa-IR" b="1" baseline="30000">
                <a:latin typeface="Calibri" pitchFamily="34" charset="0"/>
                <a:cs typeface="B Zar" pitchFamily="2" charset="-78"/>
              </a:rPr>
              <a:t>+</a:t>
            </a:r>
            <a:r>
              <a:rPr lang="fa-IR" b="1">
                <a:latin typeface="Calibri" pitchFamily="34" charset="0"/>
                <a:cs typeface="B Zar" pitchFamily="2" charset="-78"/>
              </a:rPr>
              <a:t>80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70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60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50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40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30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20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10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0</a:t>
            </a:r>
            <a:endParaRPr lang="en-US" b="1">
              <a:latin typeface="Calibri" pitchFamily="34" charset="0"/>
              <a:cs typeface="B Zar" pitchFamily="2" charset="-78"/>
            </a:endParaRPr>
          </a:p>
        </p:txBody>
      </p:sp>
      <p:sp>
        <p:nvSpPr>
          <p:cNvPr id="1039" name="Text Box 19"/>
          <p:cNvSpPr txBox="1">
            <a:spLocks noChangeArrowheads="1"/>
          </p:cNvSpPr>
          <p:nvPr/>
        </p:nvSpPr>
        <p:spPr bwMode="auto">
          <a:xfrm>
            <a:off x="70929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مرد</a:t>
            </a:r>
            <a:endParaRPr lang="en-US" b="1">
              <a:solidFill>
                <a:srgbClr val="009900"/>
              </a:solidFill>
              <a:latin typeface="Calibri" pitchFamily="34" charset="0"/>
              <a:cs typeface="B Titr" pitchFamily="2" charset="-78"/>
            </a:endParaRPr>
          </a:p>
        </p:txBody>
      </p:sp>
      <p:sp>
        <p:nvSpPr>
          <p:cNvPr id="1040" name="Text Box 20"/>
          <p:cNvSpPr txBox="1">
            <a:spLocks noChangeArrowheads="1"/>
          </p:cNvSpPr>
          <p:nvPr/>
        </p:nvSpPr>
        <p:spPr bwMode="auto">
          <a:xfrm>
            <a:off x="11874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زن</a:t>
            </a:r>
            <a:endParaRPr lang="en-US" b="1">
              <a:solidFill>
                <a:srgbClr val="009900"/>
              </a:solidFill>
              <a:latin typeface="Calibri" pitchFamily="34" charset="0"/>
              <a:cs typeface="B Titr" pitchFamily="2" charset="-78"/>
            </a:endParaRPr>
          </a:p>
        </p:txBody>
      </p:sp>
      <p:sp>
        <p:nvSpPr>
          <p:cNvPr id="2071" name="AutoShape 23"/>
          <p:cNvSpPr>
            <a:spLocks noChangeArrowheads="1"/>
          </p:cNvSpPr>
          <p:nvPr/>
        </p:nvSpPr>
        <p:spPr bwMode="auto">
          <a:xfrm>
            <a:off x="0" y="5013325"/>
            <a:ext cx="9144000" cy="792163"/>
          </a:xfrm>
          <a:prstGeom prst="roundRect">
            <a:avLst>
              <a:gd name="adj" fmla="val 16667"/>
            </a:avLst>
          </a:prstGeom>
          <a:solidFill>
            <a:srgbClr val="00FF00">
              <a:alpha val="25098"/>
            </a:srgbClr>
          </a:solidFill>
          <a:ln w="9525">
            <a:solidFill>
              <a:schemeClr val="tx1"/>
            </a:solidFill>
            <a:round/>
            <a:headEnd/>
            <a:tailEnd/>
          </a:ln>
        </p:spPr>
        <p:txBody>
          <a:bodyPr wrap="none" anchor="ctr"/>
          <a:lstStyle/>
          <a:p>
            <a:endParaRPr lang="fa-I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wheel(4)">
                                      <p:cBhvr>
                                        <p:cTn id="7" dur="10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lvl="1" indent="-256032" algn="just">
              <a:spcBef>
                <a:spcPts val="400"/>
              </a:spcBef>
              <a:buSzPct val="68000"/>
              <a:buFont typeface="Wingdings 3"/>
              <a:buChar char=""/>
            </a:pPr>
            <a:r>
              <a:rPr lang="fa-IR" sz="2800" b="1" dirty="0" smtClean="0">
                <a:solidFill>
                  <a:srgbClr val="C00000"/>
                </a:solidFill>
                <a:cs typeface="B Nazanin" pitchFamily="2" charset="-78"/>
              </a:rPr>
              <a:t>سهم عمده جمعیت جوانان در معرض اشتغال، ازدواج و متقاضی مسکن (سنین 20 تا 34 سالگی): </a:t>
            </a:r>
            <a:r>
              <a:rPr lang="fa-IR" sz="2800" b="1" dirty="0">
                <a:solidFill>
                  <a:srgbClr val="008E40"/>
                </a:solidFill>
                <a:cs typeface="B Nazanin" pitchFamily="2" charset="-78"/>
              </a:rPr>
              <a:t>32 درصد</a:t>
            </a:r>
            <a:r>
              <a:rPr lang="fa-IR" sz="2800" b="1" dirty="0">
                <a:cs typeface="B Nazanin" pitchFamily="2" charset="-78"/>
              </a:rPr>
              <a:t> (حدود یک سوم جمعیت</a:t>
            </a:r>
            <a:r>
              <a:rPr lang="fa-IR" sz="2800" b="1" dirty="0" smtClean="0">
                <a:cs typeface="B Nazanin" pitchFamily="2" charset="-78"/>
              </a:rPr>
              <a:t>)</a:t>
            </a:r>
            <a:endParaRPr lang="fa-IR" sz="2800" b="1" dirty="0" smtClean="0">
              <a:solidFill>
                <a:srgbClr val="C00000"/>
              </a:solidFill>
              <a:cs typeface="B Nazanin" pitchFamily="2" charset="-78"/>
            </a:endParaRPr>
          </a:p>
          <a:p>
            <a:pPr algn="just"/>
            <a:r>
              <a:rPr lang="fa-IR" sz="3200" b="1" dirty="0" smtClean="0">
                <a:solidFill>
                  <a:srgbClr val="C00000"/>
                </a:solidFill>
                <a:cs typeface="B Nazanin" pitchFamily="2" charset="-78"/>
              </a:rPr>
              <a:t>سهم جمعیت مولد یا بالقوه فعال از نظر اقتصادی (15 تا 64 ساله):</a:t>
            </a:r>
          </a:p>
          <a:p>
            <a:pPr lvl="1" algn="just"/>
            <a:r>
              <a:rPr lang="fa-IR" sz="2800" b="1" dirty="0" smtClean="0">
                <a:solidFill>
                  <a:srgbClr val="008E40"/>
                </a:solidFill>
                <a:cs typeface="B Nazanin" pitchFamily="2" charset="-78"/>
              </a:rPr>
              <a:t>71 درصد</a:t>
            </a:r>
            <a:r>
              <a:rPr lang="fa-IR" sz="2800" b="1" dirty="0" smtClean="0">
                <a:cs typeface="B Nazanin" pitchFamily="2" charset="-78"/>
              </a:rPr>
              <a:t> (بیش از دوسوم جمعیت - بالاترین سهم در گذار جمعیتی کشور یعنی یک</a:t>
            </a:r>
            <a:r>
              <a:rPr lang="fa-IR" sz="2800" b="1" u="sng" dirty="0" smtClean="0">
                <a:cs typeface="B Nazanin" pitchFamily="2" charset="-78"/>
              </a:rPr>
              <a:t> فرصت طلایی</a:t>
            </a:r>
            <a:r>
              <a:rPr lang="fa-IR" sz="2800" b="1" dirty="0" smtClean="0">
                <a:cs typeface="B Nazanin" pitchFamily="2" charset="-78"/>
              </a:rPr>
              <a:t> یا </a:t>
            </a:r>
            <a:r>
              <a:rPr lang="fa-IR" sz="2800" b="1" u="sng" dirty="0" smtClean="0">
                <a:cs typeface="B Nazanin" pitchFamily="2" charset="-78"/>
              </a:rPr>
              <a:t>پنجره جمعیتی </a:t>
            </a:r>
            <a:r>
              <a:rPr lang="fa-IR" sz="2800" b="1" dirty="0" smtClean="0">
                <a:cs typeface="B Nazanin" pitchFamily="2" charset="-78"/>
              </a:rPr>
              <a:t>برای کشور)</a:t>
            </a:r>
            <a:endParaRPr lang="fa-IR" sz="2800" b="1" dirty="0">
              <a:cs typeface="B Nazanin" pitchFamily="2" charset="-78"/>
            </a:endParaRPr>
          </a:p>
        </p:txBody>
      </p:sp>
      <p:sp>
        <p:nvSpPr>
          <p:cNvPr id="2" name="Title 1"/>
          <p:cNvSpPr>
            <a:spLocks noGrp="1"/>
          </p:cNvSpPr>
          <p:nvPr>
            <p:ph type="title"/>
          </p:nvPr>
        </p:nvSpPr>
        <p:spPr/>
        <p:txBody>
          <a:bodyPr/>
          <a:lstStyle/>
          <a:p>
            <a:pPr algn="ctr"/>
            <a:r>
              <a:rPr lang="fa-IR" dirty="0" smtClean="0">
                <a:cs typeface="B Titr" pitchFamily="2" charset="-78"/>
              </a:rPr>
              <a:t>سهم سنین ویژه</a:t>
            </a:r>
            <a:endParaRPr lang="fa-IR" dirty="0">
              <a:cs typeface="B Titr" pitchFamily="2" charset="-78"/>
            </a:endParaRPr>
          </a:p>
        </p:txBody>
      </p:sp>
    </p:spTree>
    <p:extLst>
      <p:ext uri="{BB962C8B-B14F-4D97-AF65-F5344CB8AC3E}">
        <p14:creationId xmlns:p14="http://schemas.microsoft.com/office/powerpoint/2010/main" val="18275754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8"/>
          <p:cNvGraphicFramePr>
            <a:graphicFrameLocks noChangeAspect="1"/>
          </p:cNvGraphicFramePr>
          <p:nvPr/>
        </p:nvGraphicFramePr>
        <p:xfrm>
          <a:off x="4643438" y="1052513"/>
          <a:ext cx="4826000" cy="4968875"/>
        </p:xfrm>
        <a:graphic>
          <a:graphicData uri="http://schemas.openxmlformats.org/presentationml/2006/ole">
            <mc:AlternateContent xmlns:mc="http://schemas.openxmlformats.org/markup-compatibility/2006">
              <mc:Choice xmlns:v="urn:schemas-microsoft-com:vml" Requires="v">
                <p:oleObj spid="_x0000_s117864" name="Chart" r:id="rId3" imgW="3200400" imgH="3295802" progId="Excel.Sheet.8">
                  <p:embed/>
                </p:oleObj>
              </mc:Choice>
              <mc:Fallback>
                <p:oleObj name="Chart" r:id="rId3" imgW="3200400" imgH="3295802" progId="Excel.Sheet.8">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052513"/>
                        <a:ext cx="4826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7"/>
          <p:cNvGraphicFramePr>
            <a:graphicFrameLocks noChangeAspect="1"/>
          </p:cNvGraphicFramePr>
          <p:nvPr/>
        </p:nvGraphicFramePr>
        <p:xfrm>
          <a:off x="-468313" y="1052513"/>
          <a:ext cx="4824413" cy="4968875"/>
        </p:xfrm>
        <a:graphic>
          <a:graphicData uri="http://schemas.openxmlformats.org/presentationml/2006/ole">
            <mc:AlternateContent xmlns:mc="http://schemas.openxmlformats.org/markup-compatibility/2006">
              <mc:Choice xmlns:v="urn:schemas-microsoft-com:vml" Requires="v">
                <p:oleObj spid="_x0000_s117865" name="Chart" r:id="rId5" imgW="3200400" imgH="3295802" progId="Excel.Sheet.8">
                  <p:embed/>
                </p:oleObj>
              </mc:Choice>
              <mc:Fallback>
                <p:oleObj name="Chart" r:id="rId5" imgW="3200400" imgH="3295802" progId="Excel.Sheet.8">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052513"/>
                        <a:ext cx="482441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Line 4"/>
          <p:cNvSpPr>
            <a:spLocks noChangeShapeType="1"/>
          </p:cNvSpPr>
          <p:nvPr/>
        </p:nvSpPr>
        <p:spPr bwMode="auto">
          <a:xfrm>
            <a:off x="0" y="4941888"/>
            <a:ext cx="9144000" cy="0"/>
          </a:xfrm>
          <a:prstGeom prst="line">
            <a:avLst/>
          </a:prstGeom>
          <a:noFill/>
          <a:ln w="57150">
            <a:solidFill>
              <a:srgbClr val="FF0000"/>
            </a:solidFill>
            <a:round/>
            <a:headEnd/>
            <a:tailEnd/>
          </a:ln>
        </p:spPr>
        <p:txBody>
          <a:bodyPr/>
          <a:lstStyle/>
          <a:p>
            <a:endParaRPr lang="fa-IR"/>
          </a:p>
        </p:txBody>
      </p:sp>
      <p:sp>
        <p:nvSpPr>
          <p:cNvPr id="2053" name="Line 5"/>
          <p:cNvSpPr>
            <a:spLocks noChangeShapeType="1"/>
          </p:cNvSpPr>
          <p:nvPr/>
        </p:nvSpPr>
        <p:spPr bwMode="auto">
          <a:xfrm>
            <a:off x="-36513" y="4149725"/>
            <a:ext cx="9144001" cy="0"/>
          </a:xfrm>
          <a:prstGeom prst="line">
            <a:avLst/>
          </a:prstGeom>
          <a:noFill/>
          <a:ln w="57150">
            <a:solidFill>
              <a:srgbClr val="FF0000"/>
            </a:solidFill>
            <a:round/>
            <a:headEnd/>
            <a:tailEnd/>
          </a:ln>
        </p:spPr>
        <p:txBody>
          <a:bodyPr/>
          <a:lstStyle/>
          <a:p>
            <a:endParaRPr lang="fa-IR"/>
          </a:p>
        </p:txBody>
      </p:sp>
      <p:sp>
        <p:nvSpPr>
          <p:cNvPr id="2054" name="Line 6"/>
          <p:cNvSpPr>
            <a:spLocks noChangeShapeType="1"/>
          </p:cNvSpPr>
          <p:nvPr/>
        </p:nvSpPr>
        <p:spPr bwMode="auto">
          <a:xfrm>
            <a:off x="0" y="2162175"/>
            <a:ext cx="9144000" cy="0"/>
          </a:xfrm>
          <a:prstGeom prst="line">
            <a:avLst/>
          </a:prstGeom>
          <a:noFill/>
          <a:ln w="57150">
            <a:solidFill>
              <a:srgbClr val="FF0000"/>
            </a:solidFill>
            <a:round/>
            <a:headEnd/>
            <a:tailEnd/>
          </a:ln>
        </p:spPr>
        <p:txBody>
          <a:bodyPr/>
          <a:lstStyle/>
          <a:p>
            <a:endParaRPr lang="fa-IR"/>
          </a:p>
        </p:txBody>
      </p:sp>
      <p:sp>
        <p:nvSpPr>
          <p:cNvPr id="2055" name="Oval 7"/>
          <p:cNvSpPr>
            <a:spLocks noChangeArrowheads="1"/>
          </p:cNvSpPr>
          <p:nvPr/>
        </p:nvSpPr>
        <p:spPr bwMode="auto">
          <a:xfrm>
            <a:off x="8712200" y="530225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1</a:t>
            </a:r>
            <a:endParaRPr lang="en-US">
              <a:latin typeface="Calibri" pitchFamily="34" charset="0"/>
            </a:endParaRPr>
          </a:p>
        </p:txBody>
      </p:sp>
      <p:sp>
        <p:nvSpPr>
          <p:cNvPr id="2056" name="Oval 8"/>
          <p:cNvSpPr>
            <a:spLocks noChangeArrowheads="1"/>
          </p:cNvSpPr>
          <p:nvPr/>
        </p:nvSpPr>
        <p:spPr bwMode="auto">
          <a:xfrm>
            <a:off x="8712200" y="4365625"/>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2</a:t>
            </a:r>
            <a:endParaRPr lang="en-US">
              <a:latin typeface="Calibri" pitchFamily="34" charset="0"/>
            </a:endParaRPr>
          </a:p>
        </p:txBody>
      </p:sp>
      <p:sp>
        <p:nvSpPr>
          <p:cNvPr id="2057" name="Oval 9"/>
          <p:cNvSpPr>
            <a:spLocks noChangeArrowheads="1"/>
          </p:cNvSpPr>
          <p:nvPr/>
        </p:nvSpPr>
        <p:spPr bwMode="auto">
          <a:xfrm>
            <a:off x="8712200" y="29972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3</a:t>
            </a:r>
            <a:endParaRPr lang="en-US">
              <a:latin typeface="Calibri" pitchFamily="34" charset="0"/>
            </a:endParaRPr>
          </a:p>
        </p:txBody>
      </p:sp>
      <p:sp>
        <p:nvSpPr>
          <p:cNvPr id="2058" name="Oval 10"/>
          <p:cNvSpPr>
            <a:spLocks noChangeArrowheads="1"/>
          </p:cNvSpPr>
          <p:nvPr/>
        </p:nvSpPr>
        <p:spPr bwMode="auto">
          <a:xfrm>
            <a:off x="8712200" y="14859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4</a:t>
            </a:r>
            <a:endParaRPr lang="en-US">
              <a:latin typeface="Calibri" pitchFamily="34" charset="0"/>
            </a:endParaRPr>
          </a:p>
        </p:txBody>
      </p:sp>
      <p:sp>
        <p:nvSpPr>
          <p:cNvPr id="2059" name="TextBox 5"/>
          <p:cNvSpPr txBox="1">
            <a:spLocks noChangeArrowheads="1"/>
          </p:cNvSpPr>
          <p:nvPr/>
        </p:nvSpPr>
        <p:spPr bwMode="auto">
          <a:xfrm>
            <a:off x="4140200" y="620713"/>
            <a:ext cx="792163" cy="247650"/>
          </a:xfrm>
          <a:prstGeom prst="rect">
            <a:avLst/>
          </a:prstGeom>
          <a:solidFill>
            <a:srgbClr val="FFFFFF"/>
          </a:solidFill>
          <a:ln w="9525">
            <a:noFill/>
            <a:miter lim="800000"/>
            <a:headEnd/>
            <a:tailEnd/>
          </a:ln>
        </p:spPr>
        <p:txBody>
          <a:bodyPr/>
          <a:lstStyle/>
          <a:p>
            <a:pPr algn="ctr"/>
            <a:r>
              <a:rPr lang="fa-IR">
                <a:latin typeface="Calibri" pitchFamily="34" charset="0"/>
                <a:cs typeface="B Titr" pitchFamily="2" charset="-78"/>
              </a:rPr>
              <a:t>1385</a:t>
            </a:r>
            <a:endParaRPr lang="en-US">
              <a:latin typeface="Calibri" pitchFamily="34" charset="0"/>
              <a:cs typeface="B Titr" pitchFamily="2" charset="-78"/>
            </a:endParaRPr>
          </a:p>
          <a:p>
            <a:pPr algn="ctr"/>
            <a:endParaRPr lang="en-US">
              <a:latin typeface="Calibri" pitchFamily="34" charset="0"/>
              <a:cs typeface="B Titr" pitchFamily="2" charset="-78"/>
            </a:endParaRPr>
          </a:p>
          <a:p>
            <a:pPr algn="ctr"/>
            <a:r>
              <a:rPr lang="fa-IR" b="1" baseline="30000">
                <a:latin typeface="Calibri" pitchFamily="34" charset="0"/>
                <a:cs typeface="B Zar" pitchFamily="2" charset="-78"/>
              </a:rPr>
              <a:t>+</a:t>
            </a:r>
            <a:r>
              <a:rPr lang="fa-IR" b="1">
                <a:latin typeface="Calibri" pitchFamily="34" charset="0"/>
                <a:cs typeface="B Zar" pitchFamily="2" charset="-78"/>
              </a:rPr>
              <a:t>80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70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60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50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40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30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20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10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0</a:t>
            </a:r>
            <a:endParaRPr lang="en-US" b="1">
              <a:latin typeface="Calibri" pitchFamily="34" charset="0"/>
              <a:cs typeface="B Zar" pitchFamily="2" charset="-78"/>
            </a:endParaRPr>
          </a:p>
        </p:txBody>
      </p:sp>
      <p:sp>
        <p:nvSpPr>
          <p:cNvPr id="2060" name="Text Box 15"/>
          <p:cNvSpPr txBox="1">
            <a:spLocks noChangeArrowheads="1"/>
          </p:cNvSpPr>
          <p:nvPr/>
        </p:nvSpPr>
        <p:spPr bwMode="auto">
          <a:xfrm>
            <a:off x="70929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مرد</a:t>
            </a:r>
            <a:endParaRPr lang="en-US" b="1">
              <a:solidFill>
                <a:srgbClr val="009900"/>
              </a:solidFill>
              <a:latin typeface="Calibri" pitchFamily="34" charset="0"/>
              <a:cs typeface="B Titr" pitchFamily="2" charset="-78"/>
            </a:endParaRPr>
          </a:p>
        </p:txBody>
      </p:sp>
      <p:sp>
        <p:nvSpPr>
          <p:cNvPr id="2061" name="Text Box 16"/>
          <p:cNvSpPr txBox="1">
            <a:spLocks noChangeArrowheads="1"/>
          </p:cNvSpPr>
          <p:nvPr/>
        </p:nvSpPr>
        <p:spPr bwMode="auto">
          <a:xfrm>
            <a:off x="11874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زن</a:t>
            </a:r>
            <a:endParaRPr lang="en-US" b="1">
              <a:solidFill>
                <a:srgbClr val="009900"/>
              </a:solidFill>
              <a:latin typeface="Calibri" pitchFamily="34" charset="0"/>
              <a:cs typeface="B Titr" pitchFamily="2" charset="-78"/>
            </a:endParaRPr>
          </a:p>
        </p:txBody>
      </p:sp>
      <p:sp>
        <p:nvSpPr>
          <p:cNvPr id="2062" name="Text Box 24"/>
          <p:cNvSpPr txBox="1">
            <a:spLocks noChangeArrowheads="1"/>
          </p:cNvSpPr>
          <p:nvPr/>
        </p:nvSpPr>
        <p:spPr bwMode="auto">
          <a:xfrm>
            <a:off x="-107950" y="4508500"/>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15 سالگي</a:t>
            </a:r>
            <a:endParaRPr lang="en-US" sz="2400" b="1">
              <a:latin typeface="Calibri" pitchFamily="34" charset="0"/>
              <a:cs typeface="B Zar" pitchFamily="2" charset="-78"/>
            </a:endParaRPr>
          </a:p>
        </p:txBody>
      </p:sp>
      <p:sp>
        <p:nvSpPr>
          <p:cNvPr id="2063" name="Text Box 25"/>
          <p:cNvSpPr txBox="1">
            <a:spLocks noChangeArrowheads="1"/>
          </p:cNvSpPr>
          <p:nvPr/>
        </p:nvSpPr>
        <p:spPr bwMode="auto">
          <a:xfrm>
            <a:off x="-107950" y="3716338"/>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30 سالگي</a:t>
            </a:r>
            <a:endParaRPr lang="en-US" sz="2400" b="1">
              <a:latin typeface="Calibri" pitchFamily="34" charset="0"/>
              <a:cs typeface="B Zar" pitchFamily="2" charset="-78"/>
            </a:endParaRPr>
          </a:p>
        </p:txBody>
      </p:sp>
      <p:sp>
        <p:nvSpPr>
          <p:cNvPr id="2064" name="Text Box 26"/>
          <p:cNvSpPr txBox="1">
            <a:spLocks noChangeArrowheads="1"/>
          </p:cNvSpPr>
          <p:nvPr/>
        </p:nvSpPr>
        <p:spPr bwMode="auto">
          <a:xfrm>
            <a:off x="-107950" y="1728788"/>
            <a:ext cx="1295400"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65 سالگي</a:t>
            </a:r>
            <a:endParaRPr lang="en-US" sz="2400" b="1">
              <a:latin typeface="Calibri" pitchFamily="34" charset="0"/>
              <a:cs typeface="B Zar" pitchFamily="2" charset="-78"/>
            </a:endParaRPr>
          </a:p>
        </p:txBody>
      </p:sp>
      <p:sp>
        <p:nvSpPr>
          <p:cNvPr id="5147" name="AutoShape 27"/>
          <p:cNvSpPr>
            <a:spLocks noChangeArrowheads="1"/>
          </p:cNvSpPr>
          <p:nvPr/>
        </p:nvSpPr>
        <p:spPr bwMode="auto">
          <a:xfrm>
            <a:off x="0" y="4206875"/>
            <a:ext cx="9144000" cy="690563"/>
          </a:xfrm>
          <a:prstGeom prst="roundRect">
            <a:avLst>
              <a:gd name="adj" fmla="val 16667"/>
            </a:avLst>
          </a:prstGeom>
          <a:solidFill>
            <a:srgbClr val="00FF00">
              <a:alpha val="25098"/>
            </a:srgbClr>
          </a:solidFill>
          <a:ln w="9525">
            <a:solidFill>
              <a:schemeClr val="tx1"/>
            </a:solidFill>
            <a:round/>
            <a:headEnd/>
            <a:tailEnd/>
          </a:ln>
        </p:spPr>
        <p:txBody>
          <a:bodyPr wrap="none" anchor="ctr"/>
          <a:lstStyle/>
          <a:p>
            <a:endParaRPr lang="fa-I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47"/>
                                        </p:tgtEl>
                                        <p:attrNameLst>
                                          <p:attrName>style.visibility</p:attrName>
                                        </p:attrNameLst>
                                      </p:cBhvr>
                                      <p:to>
                                        <p:strVal val="visible"/>
                                      </p:to>
                                    </p:set>
                                    <p:animEffect transition="in" filter="wheel(4)">
                                      <p:cBhvr>
                                        <p:cTn id="7" dur="1000"/>
                                        <p:tgtEl>
                                          <p:spTgt spid="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9"/>
          <p:cNvGraphicFramePr>
            <a:graphicFrameLocks noChangeAspect="1"/>
          </p:cNvGraphicFramePr>
          <p:nvPr/>
        </p:nvGraphicFramePr>
        <p:xfrm>
          <a:off x="4643438" y="1052513"/>
          <a:ext cx="4824412" cy="4967287"/>
        </p:xfrm>
        <a:graphic>
          <a:graphicData uri="http://schemas.openxmlformats.org/presentationml/2006/ole">
            <mc:AlternateContent xmlns:mc="http://schemas.openxmlformats.org/markup-compatibility/2006">
              <mc:Choice xmlns:v="urn:schemas-microsoft-com:vml" Requires="v">
                <p:oleObj spid="_x0000_s118888" name="Chart" r:id="rId3" imgW="3200400" imgH="3295802" progId="Excel.Sheet.8">
                  <p:embed/>
                </p:oleObj>
              </mc:Choice>
              <mc:Fallback>
                <p:oleObj name="Chart" r:id="rId3" imgW="3200400" imgH="3295802" progId="Excel.Sheet.8">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052513"/>
                        <a:ext cx="4824412"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8"/>
          <p:cNvGraphicFramePr>
            <a:graphicFrameLocks noChangeAspect="1"/>
          </p:cNvGraphicFramePr>
          <p:nvPr/>
        </p:nvGraphicFramePr>
        <p:xfrm>
          <a:off x="-468313" y="1052513"/>
          <a:ext cx="4824413" cy="4968875"/>
        </p:xfrm>
        <a:graphic>
          <a:graphicData uri="http://schemas.openxmlformats.org/presentationml/2006/ole">
            <mc:AlternateContent xmlns:mc="http://schemas.openxmlformats.org/markup-compatibility/2006">
              <mc:Choice xmlns:v="urn:schemas-microsoft-com:vml" Requires="v">
                <p:oleObj spid="_x0000_s118889" name="Chart" r:id="rId5" imgW="3200400" imgH="3295802" progId="Excel.Sheet.8">
                  <p:embed/>
                </p:oleObj>
              </mc:Choice>
              <mc:Fallback>
                <p:oleObj name="Chart" r:id="rId5" imgW="3200400" imgH="3295802" progId="Excel.Sheet.8">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052513"/>
                        <a:ext cx="482441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Box 5"/>
          <p:cNvSpPr txBox="1">
            <a:spLocks noChangeArrowheads="1"/>
          </p:cNvSpPr>
          <p:nvPr/>
        </p:nvSpPr>
        <p:spPr bwMode="auto">
          <a:xfrm>
            <a:off x="4140200" y="620713"/>
            <a:ext cx="792163" cy="247650"/>
          </a:xfrm>
          <a:prstGeom prst="rect">
            <a:avLst/>
          </a:prstGeom>
          <a:solidFill>
            <a:srgbClr val="FFFFFF"/>
          </a:solidFill>
          <a:ln w="9525">
            <a:noFill/>
            <a:miter lim="800000"/>
            <a:headEnd/>
            <a:tailEnd/>
          </a:ln>
        </p:spPr>
        <p:txBody>
          <a:bodyPr/>
          <a:lstStyle/>
          <a:p>
            <a:pPr algn="ctr"/>
            <a:r>
              <a:rPr lang="fa-IR">
                <a:latin typeface="Calibri" pitchFamily="34" charset="0"/>
                <a:cs typeface="B Titr" pitchFamily="2" charset="-78"/>
              </a:rPr>
              <a:t>1390</a:t>
            </a:r>
            <a:endParaRPr lang="en-US">
              <a:latin typeface="Calibri" pitchFamily="34" charset="0"/>
              <a:cs typeface="B Titr" pitchFamily="2" charset="-78"/>
            </a:endParaRPr>
          </a:p>
          <a:p>
            <a:pPr algn="ctr"/>
            <a:endParaRPr lang="en-US">
              <a:latin typeface="Calibri" pitchFamily="34" charset="0"/>
              <a:cs typeface="B Titr" pitchFamily="2" charset="-78"/>
            </a:endParaRPr>
          </a:p>
          <a:p>
            <a:pPr algn="ctr"/>
            <a:r>
              <a:rPr lang="fa-IR" b="1" baseline="30000">
                <a:latin typeface="Calibri" pitchFamily="34" charset="0"/>
                <a:cs typeface="B Zar" pitchFamily="2" charset="-78"/>
              </a:rPr>
              <a:t>+</a:t>
            </a:r>
            <a:r>
              <a:rPr lang="fa-IR" b="1">
                <a:latin typeface="Calibri" pitchFamily="34" charset="0"/>
                <a:cs typeface="B Zar" pitchFamily="2" charset="-78"/>
              </a:rPr>
              <a:t>80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70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60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50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40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30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20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10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0</a:t>
            </a:r>
            <a:endParaRPr lang="en-US" b="1">
              <a:latin typeface="Calibri" pitchFamily="34" charset="0"/>
              <a:cs typeface="B Zar" pitchFamily="2" charset="-78"/>
            </a:endParaRPr>
          </a:p>
        </p:txBody>
      </p:sp>
      <p:sp>
        <p:nvSpPr>
          <p:cNvPr id="3077" name="Line 5"/>
          <p:cNvSpPr>
            <a:spLocks noChangeShapeType="1"/>
          </p:cNvSpPr>
          <p:nvPr/>
        </p:nvSpPr>
        <p:spPr bwMode="auto">
          <a:xfrm>
            <a:off x="0" y="4941888"/>
            <a:ext cx="9144000" cy="0"/>
          </a:xfrm>
          <a:prstGeom prst="line">
            <a:avLst/>
          </a:prstGeom>
          <a:noFill/>
          <a:ln w="57150">
            <a:solidFill>
              <a:srgbClr val="FF0000"/>
            </a:solidFill>
            <a:round/>
            <a:headEnd/>
            <a:tailEnd/>
          </a:ln>
        </p:spPr>
        <p:txBody>
          <a:bodyPr/>
          <a:lstStyle/>
          <a:p>
            <a:endParaRPr lang="fa-IR"/>
          </a:p>
        </p:txBody>
      </p:sp>
      <p:sp>
        <p:nvSpPr>
          <p:cNvPr id="3078" name="Line 6"/>
          <p:cNvSpPr>
            <a:spLocks noChangeShapeType="1"/>
          </p:cNvSpPr>
          <p:nvPr/>
        </p:nvSpPr>
        <p:spPr bwMode="auto">
          <a:xfrm>
            <a:off x="-36513" y="4149725"/>
            <a:ext cx="9144001" cy="0"/>
          </a:xfrm>
          <a:prstGeom prst="line">
            <a:avLst/>
          </a:prstGeom>
          <a:noFill/>
          <a:ln w="57150">
            <a:solidFill>
              <a:srgbClr val="FF0000"/>
            </a:solidFill>
            <a:round/>
            <a:headEnd/>
            <a:tailEnd/>
          </a:ln>
        </p:spPr>
        <p:txBody>
          <a:bodyPr/>
          <a:lstStyle/>
          <a:p>
            <a:endParaRPr lang="fa-IR"/>
          </a:p>
        </p:txBody>
      </p:sp>
      <p:sp>
        <p:nvSpPr>
          <p:cNvPr id="3079" name="Line 7"/>
          <p:cNvSpPr>
            <a:spLocks noChangeShapeType="1"/>
          </p:cNvSpPr>
          <p:nvPr/>
        </p:nvSpPr>
        <p:spPr bwMode="auto">
          <a:xfrm>
            <a:off x="0" y="2162175"/>
            <a:ext cx="9144000" cy="0"/>
          </a:xfrm>
          <a:prstGeom prst="line">
            <a:avLst/>
          </a:prstGeom>
          <a:noFill/>
          <a:ln w="57150">
            <a:solidFill>
              <a:srgbClr val="FF0000"/>
            </a:solidFill>
            <a:round/>
            <a:headEnd/>
            <a:tailEnd/>
          </a:ln>
        </p:spPr>
        <p:txBody>
          <a:bodyPr/>
          <a:lstStyle/>
          <a:p>
            <a:endParaRPr lang="fa-IR"/>
          </a:p>
        </p:txBody>
      </p:sp>
      <p:sp>
        <p:nvSpPr>
          <p:cNvPr id="3080" name="Oval 8"/>
          <p:cNvSpPr>
            <a:spLocks noChangeArrowheads="1"/>
          </p:cNvSpPr>
          <p:nvPr/>
        </p:nvSpPr>
        <p:spPr bwMode="auto">
          <a:xfrm>
            <a:off x="8712200" y="530225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1</a:t>
            </a:r>
            <a:endParaRPr lang="en-US">
              <a:latin typeface="Calibri" pitchFamily="34" charset="0"/>
            </a:endParaRPr>
          </a:p>
        </p:txBody>
      </p:sp>
      <p:sp>
        <p:nvSpPr>
          <p:cNvPr id="3081" name="Oval 9"/>
          <p:cNvSpPr>
            <a:spLocks noChangeArrowheads="1"/>
          </p:cNvSpPr>
          <p:nvPr/>
        </p:nvSpPr>
        <p:spPr bwMode="auto">
          <a:xfrm>
            <a:off x="8712200" y="4365625"/>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2</a:t>
            </a:r>
            <a:endParaRPr lang="en-US">
              <a:latin typeface="Calibri" pitchFamily="34" charset="0"/>
            </a:endParaRPr>
          </a:p>
        </p:txBody>
      </p:sp>
      <p:sp>
        <p:nvSpPr>
          <p:cNvPr id="3082" name="Oval 10"/>
          <p:cNvSpPr>
            <a:spLocks noChangeArrowheads="1"/>
          </p:cNvSpPr>
          <p:nvPr/>
        </p:nvSpPr>
        <p:spPr bwMode="auto">
          <a:xfrm>
            <a:off x="8712200" y="29972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3</a:t>
            </a:r>
            <a:endParaRPr lang="en-US">
              <a:latin typeface="Calibri" pitchFamily="34" charset="0"/>
            </a:endParaRPr>
          </a:p>
        </p:txBody>
      </p:sp>
      <p:sp>
        <p:nvSpPr>
          <p:cNvPr id="3083" name="Oval 11"/>
          <p:cNvSpPr>
            <a:spLocks noChangeArrowheads="1"/>
          </p:cNvSpPr>
          <p:nvPr/>
        </p:nvSpPr>
        <p:spPr bwMode="auto">
          <a:xfrm>
            <a:off x="8712200" y="14859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4</a:t>
            </a:r>
            <a:endParaRPr lang="en-US">
              <a:latin typeface="Calibri" pitchFamily="34" charset="0"/>
            </a:endParaRPr>
          </a:p>
        </p:txBody>
      </p:sp>
      <p:sp>
        <p:nvSpPr>
          <p:cNvPr id="3084" name="Text Box 15"/>
          <p:cNvSpPr txBox="1">
            <a:spLocks noChangeArrowheads="1"/>
          </p:cNvSpPr>
          <p:nvPr/>
        </p:nvSpPr>
        <p:spPr bwMode="auto">
          <a:xfrm>
            <a:off x="70929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مرد</a:t>
            </a:r>
            <a:endParaRPr lang="en-US" b="1">
              <a:solidFill>
                <a:srgbClr val="009900"/>
              </a:solidFill>
              <a:latin typeface="Calibri" pitchFamily="34" charset="0"/>
              <a:cs typeface="B Titr" pitchFamily="2" charset="-78"/>
            </a:endParaRPr>
          </a:p>
        </p:txBody>
      </p:sp>
      <p:sp>
        <p:nvSpPr>
          <p:cNvPr id="3085" name="Text Box 16"/>
          <p:cNvSpPr txBox="1">
            <a:spLocks noChangeArrowheads="1"/>
          </p:cNvSpPr>
          <p:nvPr/>
        </p:nvSpPr>
        <p:spPr bwMode="auto">
          <a:xfrm>
            <a:off x="11874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زن</a:t>
            </a:r>
            <a:endParaRPr lang="en-US" b="1">
              <a:solidFill>
                <a:srgbClr val="009900"/>
              </a:solidFill>
              <a:latin typeface="Calibri" pitchFamily="34" charset="0"/>
              <a:cs typeface="B Titr" pitchFamily="2" charset="-78"/>
            </a:endParaRPr>
          </a:p>
        </p:txBody>
      </p:sp>
      <p:sp>
        <p:nvSpPr>
          <p:cNvPr id="3086" name="Text Box 25"/>
          <p:cNvSpPr txBox="1">
            <a:spLocks noChangeArrowheads="1"/>
          </p:cNvSpPr>
          <p:nvPr/>
        </p:nvSpPr>
        <p:spPr bwMode="auto">
          <a:xfrm>
            <a:off x="-107950" y="4508500"/>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15 سالگي</a:t>
            </a:r>
            <a:endParaRPr lang="en-US" sz="2400" b="1">
              <a:latin typeface="Calibri" pitchFamily="34" charset="0"/>
              <a:cs typeface="B Zar" pitchFamily="2" charset="-78"/>
            </a:endParaRPr>
          </a:p>
        </p:txBody>
      </p:sp>
      <p:sp>
        <p:nvSpPr>
          <p:cNvPr id="3087" name="Text Box 26"/>
          <p:cNvSpPr txBox="1">
            <a:spLocks noChangeArrowheads="1"/>
          </p:cNvSpPr>
          <p:nvPr/>
        </p:nvSpPr>
        <p:spPr bwMode="auto">
          <a:xfrm>
            <a:off x="-107950" y="3716338"/>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30 سالگي</a:t>
            </a:r>
            <a:endParaRPr lang="en-US" sz="2400" b="1">
              <a:latin typeface="Calibri" pitchFamily="34" charset="0"/>
              <a:cs typeface="B Zar" pitchFamily="2" charset="-78"/>
            </a:endParaRPr>
          </a:p>
        </p:txBody>
      </p:sp>
      <p:sp>
        <p:nvSpPr>
          <p:cNvPr id="3088" name="Text Box 27"/>
          <p:cNvSpPr txBox="1">
            <a:spLocks noChangeArrowheads="1"/>
          </p:cNvSpPr>
          <p:nvPr/>
        </p:nvSpPr>
        <p:spPr bwMode="auto">
          <a:xfrm>
            <a:off x="-107950" y="1728788"/>
            <a:ext cx="1295400"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65 سالگي</a:t>
            </a:r>
            <a:endParaRPr lang="en-US" sz="2400" b="1">
              <a:latin typeface="Calibri" pitchFamily="34" charset="0"/>
              <a:cs typeface="B Zar" pitchFamily="2" charset="-78"/>
            </a:endParaRPr>
          </a:p>
        </p:txBody>
      </p:sp>
      <p:sp>
        <p:nvSpPr>
          <p:cNvPr id="6172" name="AutoShape 28"/>
          <p:cNvSpPr>
            <a:spLocks noChangeArrowheads="1"/>
          </p:cNvSpPr>
          <p:nvPr/>
        </p:nvSpPr>
        <p:spPr bwMode="auto">
          <a:xfrm>
            <a:off x="0" y="3716338"/>
            <a:ext cx="9144000" cy="792162"/>
          </a:xfrm>
          <a:prstGeom prst="roundRect">
            <a:avLst>
              <a:gd name="adj" fmla="val 16667"/>
            </a:avLst>
          </a:prstGeom>
          <a:solidFill>
            <a:srgbClr val="00FF00">
              <a:alpha val="25098"/>
            </a:srgbClr>
          </a:solidFill>
          <a:ln w="9525">
            <a:solidFill>
              <a:schemeClr val="tx1"/>
            </a:solidFill>
            <a:round/>
            <a:headEnd/>
            <a:tailEnd/>
          </a:ln>
        </p:spPr>
        <p:txBody>
          <a:bodyPr wrap="none" anchor="ctr"/>
          <a:lstStyle/>
          <a:p>
            <a:endParaRPr lang="fa-IR">
              <a:latin typeface="Calibri" pitchFamily="34" charset="0"/>
            </a:endParaRPr>
          </a:p>
        </p:txBody>
      </p:sp>
      <p:sp>
        <p:nvSpPr>
          <p:cNvPr id="6173" name="AutoShape 29"/>
          <p:cNvSpPr>
            <a:spLocks noChangeArrowheads="1"/>
          </p:cNvSpPr>
          <p:nvPr/>
        </p:nvSpPr>
        <p:spPr bwMode="auto">
          <a:xfrm>
            <a:off x="7380288" y="3716338"/>
            <a:ext cx="647700" cy="792162"/>
          </a:xfrm>
          <a:prstGeom prst="upArrow">
            <a:avLst>
              <a:gd name="adj1" fmla="val 50000"/>
              <a:gd name="adj2" fmla="val 30576"/>
            </a:avLst>
          </a:prstGeom>
          <a:solidFill>
            <a:srgbClr val="FFCC00">
              <a:alpha val="50195"/>
            </a:srgbClr>
          </a:solidFill>
          <a:ln w="9525">
            <a:solidFill>
              <a:schemeClr val="tx1"/>
            </a:solidFill>
            <a:miter lim="800000"/>
            <a:headEnd/>
            <a:tailEnd/>
          </a:ln>
        </p:spPr>
        <p:txBody>
          <a:bodyPr wrap="none" anchor="ctr"/>
          <a:lstStyle/>
          <a:p>
            <a:endParaRPr lang="fa-IR">
              <a:latin typeface="Calibri" pitchFamily="34" charset="0"/>
            </a:endParaRPr>
          </a:p>
        </p:txBody>
      </p:sp>
      <p:sp>
        <p:nvSpPr>
          <p:cNvPr id="6174" name="AutoShape 30"/>
          <p:cNvSpPr>
            <a:spLocks noChangeArrowheads="1"/>
          </p:cNvSpPr>
          <p:nvPr/>
        </p:nvSpPr>
        <p:spPr bwMode="auto">
          <a:xfrm>
            <a:off x="5508625" y="3716338"/>
            <a:ext cx="647700" cy="792162"/>
          </a:xfrm>
          <a:prstGeom prst="upArrow">
            <a:avLst>
              <a:gd name="adj1" fmla="val 50000"/>
              <a:gd name="adj2" fmla="val 30576"/>
            </a:avLst>
          </a:prstGeom>
          <a:solidFill>
            <a:srgbClr val="FFCC00">
              <a:alpha val="50195"/>
            </a:srgbClr>
          </a:solidFill>
          <a:ln w="9525">
            <a:solidFill>
              <a:schemeClr val="tx1"/>
            </a:solidFill>
            <a:miter lim="800000"/>
            <a:headEnd/>
            <a:tailEnd/>
          </a:ln>
        </p:spPr>
        <p:txBody>
          <a:bodyPr wrap="none" anchor="ctr"/>
          <a:lstStyle/>
          <a:p>
            <a:endParaRPr lang="fa-IR">
              <a:latin typeface="Calibri" pitchFamily="34" charset="0"/>
            </a:endParaRPr>
          </a:p>
        </p:txBody>
      </p:sp>
      <p:sp>
        <p:nvSpPr>
          <p:cNvPr id="6175" name="AutoShape 31"/>
          <p:cNvSpPr>
            <a:spLocks noChangeArrowheads="1"/>
          </p:cNvSpPr>
          <p:nvPr/>
        </p:nvSpPr>
        <p:spPr bwMode="auto">
          <a:xfrm>
            <a:off x="2916238" y="3716338"/>
            <a:ext cx="647700" cy="792162"/>
          </a:xfrm>
          <a:prstGeom prst="upArrow">
            <a:avLst>
              <a:gd name="adj1" fmla="val 50000"/>
              <a:gd name="adj2" fmla="val 30576"/>
            </a:avLst>
          </a:prstGeom>
          <a:solidFill>
            <a:srgbClr val="FFCC00">
              <a:alpha val="50195"/>
            </a:srgbClr>
          </a:solidFill>
          <a:ln w="9525">
            <a:solidFill>
              <a:schemeClr val="tx1"/>
            </a:solidFill>
            <a:miter lim="800000"/>
            <a:headEnd/>
            <a:tailEnd/>
          </a:ln>
        </p:spPr>
        <p:txBody>
          <a:bodyPr wrap="none" anchor="ctr"/>
          <a:lstStyle/>
          <a:p>
            <a:endParaRPr lang="fa-IR">
              <a:latin typeface="Calibri" pitchFamily="34" charset="0"/>
            </a:endParaRPr>
          </a:p>
        </p:txBody>
      </p:sp>
      <p:sp>
        <p:nvSpPr>
          <p:cNvPr id="6176" name="AutoShape 32"/>
          <p:cNvSpPr>
            <a:spLocks noChangeArrowheads="1"/>
          </p:cNvSpPr>
          <p:nvPr/>
        </p:nvSpPr>
        <p:spPr bwMode="auto">
          <a:xfrm>
            <a:off x="1187450" y="3716338"/>
            <a:ext cx="647700" cy="792162"/>
          </a:xfrm>
          <a:prstGeom prst="upArrow">
            <a:avLst>
              <a:gd name="adj1" fmla="val 50000"/>
              <a:gd name="adj2" fmla="val 30576"/>
            </a:avLst>
          </a:prstGeom>
          <a:solidFill>
            <a:srgbClr val="FFCC00">
              <a:alpha val="50195"/>
            </a:srgbClr>
          </a:solidFill>
          <a:ln w="9525">
            <a:solidFill>
              <a:schemeClr val="tx1"/>
            </a:solidFill>
            <a:miter lim="800000"/>
            <a:headEnd/>
            <a:tailEnd/>
          </a:ln>
        </p:spPr>
        <p:txBody>
          <a:bodyPr wrap="none" anchor="ctr"/>
          <a:lstStyle/>
          <a:p>
            <a:endParaRPr lang="fa-I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wipe(down)">
                                      <p:cBhvr>
                                        <p:cTn id="7" dur="500"/>
                                        <p:tgtEl>
                                          <p:spTgt spid="6172"/>
                                        </p:tgtEl>
                                      </p:cBhvr>
                                    </p:animEffect>
                                  </p:childTnLst>
                                </p:cTn>
                              </p:par>
                              <p:par>
                                <p:cTn id="8" presetID="12" presetClass="entr" presetSubtype="4" repeatCount="4000" fill="hold" grpId="0" nodeType="withEffect">
                                  <p:stCondLst>
                                    <p:cond delay="0"/>
                                  </p:stCondLst>
                                  <p:childTnLst>
                                    <p:set>
                                      <p:cBhvr>
                                        <p:cTn id="9" dur="1" fill="hold">
                                          <p:stCondLst>
                                            <p:cond delay="0"/>
                                          </p:stCondLst>
                                        </p:cTn>
                                        <p:tgtEl>
                                          <p:spTgt spid="6173"/>
                                        </p:tgtEl>
                                        <p:attrNameLst>
                                          <p:attrName>style.visibility</p:attrName>
                                        </p:attrNameLst>
                                      </p:cBhvr>
                                      <p:to>
                                        <p:strVal val="visible"/>
                                      </p:to>
                                    </p:set>
                                    <p:animEffect transition="in" filter="slide(fromBottom)">
                                      <p:cBhvr>
                                        <p:cTn id="10" dur="1000"/>
                                        <p:tgtEl>
                                          <p:spTgt spid="6173"/>
                                        </p:tgtEl>
                                      </p:cBhvr>
                                    </p:animEffect>
                                  </p:childTnLst>
                                </p:cTn>
                              </p:par>
                              <p:par>
                                <p:cTn id="11" presetID="12" presetClass="entr" presetSubtype="4" repeatCount="4000" fill="hold" grpId="0" nodeType="withEffect">
                                  <p:stCondLst>
                                    <p:cond delay="0"/>
                                  </p:stCondLst>
                                  <p:childTnLst>
                                    <p:set>
                                      <p:cBhvr>
                                        <p:cTn id="12" dur="1" fill="hold">
                                          <p:stCondLst>
                                            <p:cond delay="0"/>
                                          </p:stCondLst>
                                        </p:cTn>
                                        <p:tgtEl>
                                          <p:spTgt spid="6174"/>
                                        </p:tgtEl>
                                        <p:attrNameLst>
                                          <p:attrName>style.visibility</p:attrName>
                                        </p:attrNameLst>
                                      </p:cBhvr>
                                      <p:to>
                                        <p:strVal val="visible"/>
                                      </p:to>
                                    </p:set>
                                    <p:animEffect transition="in" filter="slide(fromBottom)">
                                      <p:cBhvr>
                                        <p:cTn id="13" dur="1000"/>
                                        <p:tgtEl>
                                          <p:spTgt spid="6174"/>
                                        </p:tgtEl>
                                      </p:cBhvr>
                                    </p:animEffect>
                                  </p:childTnLst>
                                </p:cTn>
                              </p:par>
                              <p:par>
                                <p:cTn id="14" presetID="12" presetClass="entr" presetSubtype="4" repeatCount="4000" fill="hold" grpId="0" nodeType="withEffect">
                                  <p:stCondLst>
                                    <p:cond delay="0"/>
                                  </p:stCondLst>
                                  <p:childTnLst>
                                    <p:set>
                                      <p:cBhvr>
                                        <p:cTn id="15" dur="1" fill="hold">
                                          <p:stCondLst>
                                            <p:cond delay="0"/>
                                          </p:stCondLst>
                                        </p:cTn>
                                        <p:tgtEl>
                                          <p:spTgt spid="6175"/>
                                        </p:tgtEl>
                                        <p:attrNameLst>
                                          <p:attrName>style.visibility</p:attrName>
                                        </p:attrNameLst>
                                      </p:cBhvr>
                                      <p:to>
                                        <p:strVal val="visible"/>
                                      </p:to>
                                    </p:set>
                                    <p:animEffect transition="in" filter="slide(fromBottom)">
                                      <p:cBhvr>
                                        <p:cTn id="16" dur="1000"/>
                                        <p:tgtEl>
                                          <p:spTgt spid="6175"/>
                                        </p:tgtEl>
                                      </p:cBhvr>
                                    </p:animEffect>
                                  </p:childTnLst>
                                </p:cTn>
                              </p:par>
                              <p:par>
                                <p:cTn id="17" presetID="12" presetClass="entr" presetSubtype="4" repeatCount="4000" fill="hold" grpId="0" nodeType="withEffect">
                                  <p:stCondLst>
                                    <p:cond delay="0"/>
                                  </p:stCondLst>
                                  <p:childTnLst>
                                    <p:set>
                                      <p:cBhvr>
                                        <p:cTn id="18" dur="1" fill="hold">
                                          <p:stCondLst>
                                            <p:cond delay="0"/>
                                          </p:stCondLst>
                                        </p:cTn>
                                        <p:tgtEl>
                                          <p:spTgt spid="6176"/>
                                        </p:tgtEl>
                                        <p:attrNameLst>
                                          <p:attrName>style.visibility</p:attrName>
                                        </p:attrNameLst>
                                      </p:cBhvr>
                                      <p:to>
                                        <p:strVal val="visible"/>
                                      </p:to>
                                    </p:set>
                                    <p:animEffect transition="in" filter="slide(fromBottom)">
                                      <p:cBhvr>
                                        <p:cTn id="19" dur="1000"/>
                                        <p:tgtEl>
                                          <p:spTgt spid="6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animBg="1"/>
      <p:bldP spid="6173" grpId="0" animBg="1"/>
      <p:bldP spid="6174" grpId="0" animBg="1"/>
      <p:bldP spid="6175" grpId="0" animBg="1"/>
      <p:bldP spid="617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6"/>
          <p:cNvGraphicFramePr>
            <a:graphicFrameLocks noChangeAspect="1"/>
          </p:cNvGraphicFramePr>
          <p:nvPr/>
        </p:nvGraphicFramePr>
        <p:xfrm>
          <a:off x="4643438" y="1054100"/>
          <a:ext cx="4752975" cy="4967288"/>
        </p:xfrm>
        <a:graphic>
          <a:graphicData uri="http://schemas.openxmlformats.org/presentationml/2006/ole">
            <mc:AlternateContent xmlns:mc="http://schemas.openxmlformats.org/markup-compatibility/2006">
              <mc:Choice xmlns:v="urn:schemas-microsoft-com:vml" Requires="v">
                <p:oleObj spid="_x0000_s119912" name="Chart" r:id="rId3" imgW="3200400" imgH="3295802" progId="Excel.Sheet.8">
                  <p:embed/>
                </p:oleObj>
              </mc:Choice>
              <mc:Fallback>
                <p:oleObj name="Chart" r:id="rId3" imgW="3200400" imgH="329580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054100"/>
                        <a:ext cx="4752975"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5"/>
          <p:cNvGraphicFramePr>
            <a:graphicFrameLocks noChangeAspect="1"/>
          </p:cNvGraphicFramePr>
          <p:nvPr/>
        </p:nvGraphicFramePr>
        <p:xfrm>
          <a:off x="-252413" y="1054100"/>
          <a:ext cx="4608513" cy="4967288"/>
        </p:xfrm>
        <a:graphic>
          <a:graphicData uri="http://schemas.openxmlformats.org/presentationml/2006/ole">
            <mc:AlternateContent xmlns:mc="http://schemas.openxmlformats.org/markup-compatibility/2006">
              <mc:Choice xmlns:v="urn:schemas-microsoft-com:vml" Requires="v">
                <p:oleObj spid="_x0000_s119913" name="Chart" r:id="rId5" imgW="3200400" imgH="3295802" progId="Excel.Sheet.8">
                  <p:embed/>
                </p:oleObj>
              </mc:Choice>
              <mc:Fallback>
                <p:oleObj name="Chart" r:id="rId5" imgW="3200400" imgH="3295802" progId="Excel.Sheet.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1054100"/>
                        <a:ext cx="4608513"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Line 5"/>
          <p:cNvSpPr>
            <a:spLocks noChangeShapeType="1"/>
          </p:cNvSpPr>
          <p:nvPr/>
        </p:nvSpPr>
        <p:spPr bwMode="auto">
          <a:xfrm>
            <a:off x="0" y="4941888"/>
            <a:ext cx="9144000" cy="0"/>
          </a:xfrm>
          <a:prstGeom prst="line">
            <a:avLst/>
          </a:prstGeom>
          <a:noFill/>
          <a:ln w="57150">
            <a:solidFill>
              <a:srgbClr val="FF0000"/>
            </a:solidFill>
            <a:round/>
            <a:headEnd/>
            <a:tailEnd/>
          </a:ln>
        </p:spPr>
        <p:txBody>
          <a:bodyPr/>
          <a:lstStyle/>
          <a:p>
            <a:endParaRPr lang="fa-IR"/>
          </a:p>
        </p:txBody>
      </p:sp>
      <p:sp>
        <p:nvSpPr>
          <p:cNvPr id="4101" name="Line 6"/>
          <p:cNvSpPr>
            <a:spLocks noChangeShapeType="1"/>
          </p:cNvSpPr>
          <p:nvPr/>
        </p:nvSpPr>
        <p:spPr bwMode="auto">
          <a:xfrm>
            <a:off x="-36513" y="4149725"/>
            <a:ext cx="9144001" cy="0"/>
          </a:xfrm>
          <a:prstGeom prst="line">
            <a:avLst/>
          </a:prstGeom>
          <a:noFill/>
          <a:ln w="57150">
            <a:solidFill>
              <a:srgbClr val="FF0000"/>
            </a:solidFill>
            <a:round/>
            <a:headEnd/>
            <a:tailEnd/>
          </a:ln>
        </p:spPr>
        <p:txBody>
          <a:bodyPr/>
          <a:lstStyle/>
          <a:p>
            <a:endParaRPr lang="fa-IR"/>
          </a:p>
        </p:txBody>
      </p:sp>
      <p:sp>
        <p:nvSpPr>
          <p:cNvPr id="4102" name="Line 7"/>
          <p:cNvSpPr>
            <a:spLocks noChangeShapeType="1"/>
          </p:cNvSpPr>
          <p:nvPr/>
        </p:nvSpPr>
        <p:spPr bwMode="auto">
          <a:xfrm>
            <a:off x="0" y="2162175"/>
            <a:ext cx="9144000" cy="0"/>
          </a:xfrm>
          <a:prstGeom prst="line">
            <a:avLst/>
          </a:prstGeom>
          <a:noFill/>
          <a:ln w="57150">
            <a:solidFill>
              <a:srgbClr val="FF0000"/>
            </a:solidFill>
            <a:round/>
            <a:headEnd/>
            <a:tailEnd/>
          </a:ln>
        </p:spPr>
        <p:txBody>
          <a:bodyPr/>
          <a:lstStyle/>
          <a:p>
            <a:endParaRPr lang="fa-IR"/>
          </a:p>
        </p:txBody>
      </p:sp>
      <p:sp>
        <p:nvSpPr>
          <p:cNvPr id="4103" name="Oval 8"/>
          <p:cNvSpPr>
            <a:spLocks noChangeArrowheads="1"/>
          </p:cNvSpPr>
          <p:nvPr/>
        </p:nvSpPr>
        <p:spPr bwMode="auto">
          <a:xfrm>
            <a:off x="8712200" y="530225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1</a:t>
            </a:r>
            <a:endParaRPr lang="en-US">
              <a:latin typeface="Calibri" pitchFamily="34" charset="0"/>
            </a:endParaRPr>
          </a:p>
        </p:txBody>
      </p:sp>
      <p:sp>
        <p:nvSpPr>
          <p:cNvPr id="4104" name="Oval 9"/>
          <p:cNvSpPr>
            <a:spLocks noChangeArrowheads="1"/>
          </p:cNvSpPr>
          <p:nvPr/>
        </p:nvSpPr>
        <p:spPr bwMode="auto">
          <a:xfrm>
            <a:off x="8712200" y="4365625"/>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2</a:t>
            </a:r>
            <a:endParaRPr lang="en-US">
              <a:latin typeface="Calibri" pitchFamily="34" charset="0"/>
            </a:endParaRPr>
          </a:p>
        </p:txBody>
      </p:sp>
      <p:sp>
        <p:nvSpPr>
          <p:cNvPr id="4105" name="Oval 10"/>
          <p:cNvSpPr>
            <a:spLocks noChangeArrowheads="1"/>
          </p:cNvSpPr>
          <p:nvPr/>
        </p:nvSpPr>
        <p:spPr bwMode="auto">
          <a:xfrm>
            <a:off x="8712200" y="29972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3</a:t>
            </a:r>
            <a:endParaRPr lang="en-US">
              <a:latin typeface="Calibri" pitchFamily="34" charset="0"/>
            </a:endParaRPr>
          </a:p>
        </p:txBody>
      </p:sp>
      <p:sp>
        <p:nvSpPr>
          <p:cNvPr id="4106" name="Oval 11"/>
          <p:cNvSpPr>
            <a:spLocks noChangeArrowheads="1"/>
          </p:cNvSpPr>
          <p:nvPr/>
        </p:nvSpPr>
        <p:spPr bwMode="auto">
          <a:xfrm>
            <a:off x="8712200" y="1485900"/>
            <a:ext cx="431800" cy="431800"/>
          </a:xfrm>
          <a:prstGeom prst="ellipse">
            <a:avLst/>
          </a:prstGeom>
          <a:noFill/>
          <a:ln w="38100">
            <a:solidFill>
              <a:srgbClr val="0000FF"/>
            </a:solidFill>
            <a:round/>
            <a:headEnd/>
            <a:tailEnd/>
          </a:ln>
        </p:spPr>
        <p:txBody>
          <a:bodyPr wrap="none" anchor="ctr"/>
          <a:lstStyle/>
          <a:p>
            <a:pPr algn="ctr"/>
            <a:r>
              <a:rPr lang="fa-IR">
                <a:latin typeface="Calibri" pitchFamily="34" charset="0"/>
              </a:rPr>
              <a:t>4</a:t>
            </a:r>
            <a:endParaRPr lang="en-US">
              <a:latin typeface="Calibri" pitchFamily="34" charset="0"/>
            </a:endParaRPr>
          </a:p>
        </p:txBody>
      </p:sp>
      <p:sp>
        <p:nvSpPr>
          <p:cNvPr id="4107" name="TextBox 5"/>
          <p:cNvSpPr txBox="1">
            <a:spLocks noChangeArrowheads="1"/>
          </p:cNvSpPr>
          <p:nvPr/>
        </p:nvSpPr>
        <p:spPr bwMode="auto">
          <a:xfrm>
            <a:off x="4140200" y="620713"/>
            <a:ext cx="792163" cy="247650"/>
          </a:xfrm>
          <a:prstGeom prst="rect">
            <a:avLst/>
          </a:prstGeom>
          <a:solidFill>
            <a:srgbClr val="FFFFFF"/>
          </a:solidFill>
          <a:ln w="9525">
            <a:noFill/>
            <a:miter lim="800000"/>
            <a:headEnd/>
            <a:tailEnd/>
          </a:ln>
        </p:spPr>
        <p:txBody>
          <a:bodyPr/>
          <a:lstStyle/>
          <a:p>
            <a:pPr algn="ctr"/>
            <a:r>
              <a:rPr lang="fa-IR">
                <a:latin typeface="Calibri" pitchFamily="34" charset="0"/>
                <a:cs typeface="B Titr" pitchFamily="2" charset="-78"/>
              </a:rPr>
              <a:t>1400</a:t>
            </a:r>
            <a:endParaRPr lang="en-US">
              <a:latin typeface="Calibri" pitchFamily="34" charset="0"/>
              <a:cs typeface="B Titr" pitchFamily="2" charset="-78"/>
            </a:endParaRPr>
          </a:p>
          <a:p>
            <a:pPr algn="ctr"/>
            <a:endParaRPr lang="en-US">
              <a:latin typeface="Calibri" pitchFamily="34" charset="0"/>
              <a:cs typeface="B Titr" pitchFamily="2" charset="-78"/>
            </a:endParaRPr>
          </a:p>
          <a:p>
            <a:pPr algn="ctr"/>
            <a:r>
              <a:rPr lang="fa-IR" b="1" baseline="30000">
                <a:latin typeface="Calibri" pitchFamily="34" charset="0"/>
                <a:cs typeface="B Zar" pitchFamily="2" charset="-78"/>
              </a:rPr>
              <a:t>+</a:t>
            </a:r>
            <a:r>
              <a:rPr lang="fa-IR" b="1">
                <a:latin typeface="Calibri" pitchFamily="34" charset="0"/>
                <a:cs typeface="B Zar" pitchFamily="2" charset="-78"/>
              </a:rPr>
              <a:t>80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70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60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50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40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30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20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10</a:t>
            </a:r>
            <a:endParaRPr lang="en-US" b="1">
              <a:latin typeface="Calibri" pitchFamily="34" charset="0"/>
              <a:cs typeface="B Zar" pitchFamily="2" charset="-78"/>
            </a:endParaRPr>
          </a:p>
          <a:p>
            <a:pPr algn="ctr"/>
            <a:endParaRPr lang="en-US" b="1">
              <a:latin typeface="Calibri" pitchFamily="34" charset="0"/>
              <a:cs typeface="B Zar" pitchFamily="2" charset="-78"/>
            </a:endParaRPr>
          </a:p>
          <a:p>
            <a:pPr algn="ctr"/>
            <a:r>
              <a:rPr lang="fa-IR" b="1">
                <a:latin typeface="Calibri" pitchFamily="34" charset="0"/>
                <a:cs typeface="B Zar" pitchFamily="2" charset="-78"/>
              </a:rPr>
              <a:t>0</a:t>
            </a:r>
            <a:endParaRPr lang="en-US" b="1">
              <a:latin typeface="Calibri" pitchFamily="34" charset="0"/>
              <a:cs typeface="B Zar" pitchFamily="2" charset="-78"/>
            </a:endParaRPr>
          </a:p>
        </p:txBody>
      </p:sp>
      <p:sp>
        <p:nvSpPr>
          <p:cNvPr id="4108" name="Text Box 18"/>
          <p:cNvSpPr txBox="1">
            <a:spLocks noChangeArrowheads="1"/>
          </p:cNvSpPr>
          <p:nvPr/>
        </p:nvSpPr>
        <p:spPr bwMode="auto">
          <a:xfrm>
            <a:off x="70929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مرد</a:t>
            </a:r>
            <a:endParaRPr lang="en-US" b="1">
              <a:solidFill>
                <a:srgbClr val="009900"/>
              </a:solidFill>
              <a:latin typeface="Calibri" pitchFamily="34" charset="0"/>
              <a:cs typeface="B Titr" pitchFamily="2" charset="-78"/>
            </a:endParaRPr>
          </a:p>
        </p:txBody>
      </p:sp>
      <p:sp>
        <p:nvSpPr>
          <p:cNvPr id="4109" name="Text Box 19"/>
          <p:cNvSpPr txBox="1">
            <a:spLocks noChangeArrowheads="1"/>
          </p:cNvSpPr>
          <p:nvPr/>
        </p:nvSpPr>
        <p:spPr bwMode="auto">
          <a:xfrm>
            <a:off x="1187450" y="1341438"/>
            <a:ext cx="576263" cy="376237"/>
          </a:xfrm>
          <a:prstGeom prst="rect">
            <a:avLst/>
          </a:prstGeom>
          <a:noFill/>
          <a:ln w="9525">
            <a:solidFill>
              <a:schemeClr val="tx1"/>
            </a:solidFill>
            <a:miter lim="800000"/>
            <a:headEnd/>
            <a:tailEnd/>
          </a:ln>
        </p:spPr>
        <p:txBody>
          <a:bodyPr>
            <a:spAutoFit/>
          </a:bodyPr>
          <a:lstStyle/>
          <a:p>
            <a:pPr algn="ctr">
              <a:spcBef>
                <a:spcPct val="50000"/>
              </a:spcBef>
            </a:pPr>
            <a:r>
              <a:rPr lang="fa-IR" b="1">
                <a:solidFill>
                  <a:srgbClr val="009900"/>
                </a:solidFill>
                <a:latin typeface="Calibri" pitchFamily="34" charset="0"/>
                <a:cs typeface="B Titr" pitchFamily="2" charset="-78"/>
              </a:rPr>
              <a:t>زن</a:t>
            </a:r>
            <a:endParaRPr lang="en-US" b="1">
              <a:solidFill>
                <a:srgbClr val="009900"/>
              </a:solidFill>
              <a:latin typeface="Calibri" pitchFamily="34" charset="0"/>
              <a:cs typeface="B Titr" pitchFamily="2" charset="-78"/>
            </a:endParaRPr>
          </a:p>
        </p:txBody>
      </p:sp>
      <p:sp>
        <p:nvSpPr>
          <p:cNvPr id="4110" name="Text Box 25"/>
          <p:cNvSpPr txBox="1">
            <a:spLocks noChangeArrowheads="1"/>
          </p:cNvSpPr>
          <p:nvPr/>
        </p:nvSpPr>
        <p:spPr bwMode="auto">
          <a:xfrm>
            <a:off x="-107950" y="4508500"/>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15 سالگي</a:t>
            </a:r>
            <a:endParaRPr lang="en-US" sz="2400" b="1">
              <a:latin typeface="Calibri" pitchFamily="34" charset="0"/>
              <a:cs typeface="B Zar" pitchFamily="2" charset="-78"/>
            </a:endParaRPr>
          </a:p>
        </p:txBody>
      </p:sp>
      <p:sp>
        <p:nvSpPr>
          <p:cNvPr id="4111" name="Text Box 26"/>
          <p:cNvSpPr txBox="1">
            <a:spLocks noChangeArrowheads="1"/>
          </p:cNvSpPr>
          <p:nvPr/>
        </p:nvSpPr>
        <p:spPr bwMode="auto">
          <a:xfrm>
            <a:off x="-107950" y="3716338"/>
            <a:ext cx="1223963"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30 سالگي</a:t>
            </a:r>
            <a:endParaRPr lang="en-US" sz="2400" b="1">
              <a:latin typeface="Calibri" pitchFamily="34" charset="0"/>
              <a:cs typeface="B Zar" pitchFamily="2" charset="-78"/>
            </a:endParaRPr>
          </a:p>
        </p:txBody>
      </p:sp>
      <p:sp>
        <p:nvSpPr>
          <p:cNvPr id="4112" name="Text Box 27"/>
          <p:cNvSpPr txBox="1">
            <a:spLocks noChangeArrowheads="1"/>
          </p:cNvSpPr>
          <p:nvPr/>
        </p:nvSpPr>
        <p:spPr bwMode="auto">
          <a:xfrm>
            <a:off x="-107950" y="1728788"/>
            <a:ext cx="1295400" cy="457200"/>
          </a:xfrm>
          <a:prstGeom prst="rect">
            <a:avLst/>
          </a:prstGeom>
          <a:noFill/>
          <a:ln w="9525">
            <a:noFill/>
            <a:miter lim="800000"/>
            <a:headEnd/>
            <a:tailEnd/>
          </a:ln>
        </p:spPr>
        <p:txBody>
          <a:bodyPr>
            <a:spAutoFit/>
          </a:bodyPr>
          <a:lstStyle/>
          <a:p>
            <a:pPr algn="l">
              <a:spcBef>
                <a:spcPct val="50000"/>
              </a:spcBef>
            </a:pPr>
            <a:r>
              <a:rPr lang="fa-IR" sz="2400" b="1">
                <a:latin typeface="Calibri" pitchFamily="34" charset="0"/>
                <a:cs typeface="B Zar" pitchFamily="2" charset="-78"/>
              </a:rPr>
              <a:t>65 سالگي</a:t>
            </a:r>
            <a:endParaRPr lang="en-US" sz="2400" b="1">
              <a:latin typeface="Calibri" pitchFamily="34" charset="0"/>
              <a:cs typeface="B Zar" pitchFamily="2" charset="-78"/>
            </a:endParaRPr>
          </a:p>
        </p:txBody>
      </p:sp>
      <p:sp>
        <p:nvSpPr>
          <p:cNvPr id="4124" name="AutoShape 28"/>
          <p:cNvSpPr>
            <a:spLocks noChangeArrowheads="1"/>
          </p:cNvSpPr>
          <p:nvPr/>
        </p:nvSpPr>
        <p:spPr bwMode="auto">
          <a:xfrm>
            <a:off x="0" y="2205038"/>
            <a:ext cx="9144000" cy="1916112"/>
          </a:xfrm>
          <a:prstGeom prst="roundRect">
            <a:avLst>
              <a:gd name="adj" fmla="val 16667"/>
            </a:avLst>
          </a:prstGeom>
          <a:solidFill>
            <a:srgbClr val="00FF00">
              <a:alpha val="25098"/>
            </a:srgbClr>
          </a:solidFill>
          <a:ln w="9525">
            <a:solidFill>
              <a:schemeClr val="tx1"/>
            </a:solidFill>
            <a:round/>
            <a:headEnd/>
            <a:tailEnd/>
          </a:ln>
        </p:spPr>
        <p:txBody>
          <a:bodyPr wrap="none" anchor="ctr"/>
          <a:lstStyle/>
          <a:p>
            <a:endParaRPr lang="fa-I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24"/>
                                        </p:tgtEl>
                                        <p:attrNameLst>
                                          <p:attrName>style.visibility</p:attrName>
                                        </p:attrNameLst>
                                      </p:cBhvr>
                                      <p:to>
                                        <p:strVal val="visible"/>
                                      </p:to>
                                    </p:set>
                                    <p:animEffect transition="in" filter="wheel(4)">
                                      <p:cBhvr>
                                        <p:cTn id="7" dur="1000"/>
                                        <p:tgtEl>
                                          <p:spTgt spid="4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cs typeface="B Titr" pitchFamily="2" charset="-78"/>
              </a:rPr>
              <a:t>ازدواج و طلاق</a:t>
            </a:r>
            <a:endParaRPr lang="fa-IR" dirty="0">
              <a:cs typeface="B Titr"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fa-IR" dirty="0">
                <a:cs typeface="B Nazanin" pitchFamily="2" charset="-78"/>
              </a:rPr>
              <a:t>حدود 23.8 میلیون نفر جوان در سن ازدواج</a:t>
            </a:r>
          </a:p>
          <a:p>
            <a:pPr algn="just"/>
            <a:r>
              <a:rPr lang="fa-IR" dirty="0">
                <a:cs typeface="B Nazanin" pitchFamily="2" charset="-78"/>
              </a:rPr>
              <a:t>حدود 11.2 میلیون نفر جوان ازدواج نکرده در سن ازدواج (یعنی به طور متوسط به ازای هر دو خانوار، یک جوان ازدواج نکرده و در سن ازدواج در کشور داریم)</a:t>
            </a:r>
          </a:p>
          <a:p>
            <a:pPr algn="just"/>
            <a:r>
              <a:rPr lang="fa-IR" b="1" dirty="0" smtClean="0">
                <a:solidFill>
                  <a:srgbClr val="C00000"/>
                </a:solidFill>
                <a:cs typeface="B Nazanin" pitchFamily="2" charset="-78"/>
              </a:rPr>
              <a:t>ثبت سالانه ازدواج در کشور:</a:t>
            </a:r>
            <a:r>
              <a:rPr lang="fa-IR" dirty="0" smtClean="0">
                <a:cs typeface="B Nazanin" pitchFamily="2" charset="-78"/>
              </a:rPr>
              <a:t> بیش از 890 هزار</a:t>
            </a:r>
          </a:p>
          <a:p>
            <a:pPr algn="just"/>
            <a:r>
              <a:rPr lang="fa-IR" dirty="0" err="1" smtClean="0">
                <a:cs typeface="B Nazanin" pitchFamily="2" charset="-78"/>
              </a:rPr>
              <a:t>استان‌های</a:t>
            </a:r>
            <a:r>
              <a:rPr lang="fa-IR" dirty="0" smtClean="0">
                <a:cs typeface="B Nazanin" pitchFamily="2" charset="-78"/>
              </a:rPr>
              <a:t> دارای بیشترین میزان ثبت ازدواج به نسبت سهم جمعیت:</a:t>
            </a:r>
          </a:p>
          <a:p>
            <a:pPr lvl="1" algn="just"/>
            <a:r>
              <a:rPr lang="fa-IR" dirty="0" smtClean="0">
                <a:cs typeface="B Nazanin" pitchFamily="2" charset="-78"/>
              </a:rPr>
              <a:t>خراسان شمالی، زنجان و اردبیل</a:t>
            </a:r>
          </a:p>
          <a:p>
            <a:pPr algn="just"/>
            <a:r>
              <a:rPr lang="fa-IR" dirty="0" err="1" smtClean="0">
                <a:cs typeface="B Nazanin" pitchFamily="2" charset="-78"/>
              </a:rPr>
              <a:t>استان‌های</a:t>
            </a:r>
            <a:r>
              <a:rPr lang="fa-IR" dirty="0" smtClean="0">
                <a:cs typeface="B Nazanin" pitchFamily="2" charset="-78"/>
              </a:rPr>
              <a:t> دارای کمترین میزان ثبت ازدواج به نسبت سهم جمعیت:</a:t>
            </a:r>
          </a:p>
          <a:p>
            <a:pPr lvl="1" algn="just"/>
            <a:r>
              <a:rPr lang="fa-IR" dirty="0" smtClean="0">
                <a:cs typeface="B Nazanin" pitchFamily="2" charset="-78"/>
              </a:rPr>
              <a:t>تهران، البرز و سمنان</a:t>
            </a:r>
          </a:p>
          <a:p>
            <a:pPr algn="just"/>
            <a:r>
              <a:rPr lang="fa-IR" b="1" dirty="0" smtClean="0">
                <a:solidFill>
                  <a:srgbClr val="C00000"/>
                </a:solidFill>
                <a:cs typeface="B Nazanin" pitchFamily="2" charset="-78"/>
              </a:rPr>
              <a:t>میانگین سن ازدواج:</a:t>
            </a:r>
          </a:p>
          <a:p>
            <a:pPr lvl="1" algn="just"/>
            <a:r>
              <a:rPr lang="fa-IR" dirty="0" smtClean="0">
                <a:cs typeface="B Nazanin" pitchFamily="2" charset="-78"/>
              </a:rPr>
              <a:t>آقایان: </a:t>
            </a:r>
            <a:r>
              <a:rPr lang="fa-IR" u="sng" dirty="0" smtClean="0">
                <a:cs typeface="B Nazanin" pitchFamily="2" charset="-78"/>
              </a:rPr>
              <a:t>27.1 سال </a:t>
            </a:r>
            <a:r>
              <a:rPr lang="fa-IR" dirty="0" smtClean="0">
                <a:solidFill>
                  <a:schemeClr val="tx1"/>
                </a:solidFill>
                <a:cs typeface="B Nazanin" pitchFamily="2" charset="-78"/>
              </a:rPr>
              <a:t>(86 درصد ازدواج‌ها در سنین 20 تا 34 سالگی) </a:t>
            </a:r>
          </a:p>
          <a:p>
            <a:pPr lvl="1" algn="just"/>
            <a:r>
              <a:rPr lang="fa-IR" dirty="0" smtClean="0">
                <a:cs typeface="B Nazanin" pitchFamily="2" charset="-78"/>
              </a:rPr>
              <a:t>خانم‌ها: </a:t>
            </a:r>
            <a:r>
              <a:rPr lang="fa-IR" u="sng" dirty="0" smtClean="0">
                <a:cs typeface="B Nazanin" pitchFamily="2" charset="-78"/>
              </a:rPr>
              <a:t>23.4 سال</a:t>
            </a:r>
            <a:r>
              <a:rPr lang="fa-IR" dirty="0" smtClean="0">
                <a:solidFill>
                  <a:srgbClr val="C00000"/>
                </a:solidFill>
                <a:cs typeface="B Nazanin" pitchFamily="2" charset="-78"/>
              </a:rPr>
              <a:t> </a:t>
            </a:r>
            <a:r>
              <a:rPr lang="fa-IR" dirty="0">
                <a:solidFill>
                  <a:schemeClr val="tx1"/>
                </a:solidFill>
                <a:cs typeface="B Nazanin" pitchFamily="2" charset="-78"/>
              </a:rPr>
              <a:t>(85 درصد ازدواج‌ها در سنین </a:t>
            </a:r>
            <a:r>
              <a:rPr lang="fa-IR" dirty="0" smtClean="0">
                <a:solidFill>
                  <a:schemeClr val="tx1"/>
                </a:solidFill>
                <a:cs typeface="B Nazanin" pitchFamily="2" charset="-78"/>
              </a:rPr>
              <a:t>15 </a:t>
            </a:r>
            <a:r>
              <a:rPr lang="fa-IR" dirty="0">
                <a:solidFill>
                  <a:schemeClr val="tx1"/>
                </a:solidFill>
                <a:cs typeface="B Nazanin" pitchFamily="2" charset="-78"/>
              </a:rPr>
              <a:t>تا </a:t>
            </a:r>
            <a:r>
              <a:rPr lang="fa-IR" dirty="0" smtClean="0">
                <a:solidFill>
                  <a:schemeClr val="tx1"/>
                </a:solidFill>
                <a:cs typeface="B Nazanin" pitchFamily="2" charset="-78"/>
              </a:rPr>
              <a:t>29 </a:t>
            </a:r>
            <a:r>
              <a:rPr lang="fa-IR" dirty="0">
                <a:solidFill>
                  <a:schemeClr val="tx1"/>
                </a:solidFill>
                <a:cs typeface="B Nazanin" pitchFamily="2" charset="-78"/>
              </a:rPr>
              <a:t>سالگی)</a:t>
            </a:r>
            <a:endParaRPr lang="fa-IR" dirty="0" smtClean="0">
              <a:cs typeface="B Nazanin" pitchFamily="2" charset="-78"/>
            </a:endParaRPr>
          </a:p>
          <a:p>
            <a:pPr algn="just"/>
            <a:r>
              <a:rPr lang="fa-IR" b="1" dirty="0" smtClean="0">
                <a:solidFill>
                  <a:srgbClr val="C00000"/>
                </a:solidFill>
                <a:cs typeface="B Nazanin" pitchFamily="2" charset="-78"/>
              </a:rPr>
              <a:t>جوان در سن ازدواج:</a:t>
            </a:r>
            <a:r>
              <a:rPr lang="fa-IR" dirty="0" smtClean="0">
                <a:solidFill>
                  <a:srgbClr val="C00000"/>
                </a:solidFill>
                <a:cs typeface="B Nazanin" pitchFamily="2" charset="-78"/>
              </a:rPr>
              <a:t> </a:t>
            </a:r>
            <a:r>
              <a:rPr lang="fa-IR" dirty="0" smtClean="0">
                <a:cs typeface="B Nazanin" pitchFamily="2" charset="-78"/>
              </a:rPr>
              <a:t>حدود 23.8 میلیون نفر</a:t>
            </a:r>
            <a:endParaRPr lang="fa-IR" dirty="0" smtClean="0">
              <a:solidFill>
                <a:srgbClr val="C00000"/>
              </a:solidFill>
              <a:cs typeface="B Nazanin" pitchFamily="2" charset="-78"/>
            </a:endParaRPr>
          </a:p>
          <a:p>
            <a:pPr algn="just"/>
            <a:r>
              <a:rPr lang="fa-IR" b="1" dirty="0" smtClean="0">
                <a:solidFill>
                  <a:srgbClr val="C00000"/>
                </a:solidFill>
                <a:cs typeface="B Nazanin" pitchFamily="2" charset="-78"/>
              </a:rPr>
              <a:t>جوان ازدواج نکرده در سن ازدواج: </a:t>
            </a:r>
            <a:r>
              <a:rPr lang="fa-IR" dirty="0" smtClean="0">
                <a:cs typeface="B Nazanin" pitchFamily="2" charset="-78"/>
              </a:rPr>
              <a:t>حدود 11.2 میلیون نفر (یعنی به طور متوسط به ازای هر دو خانوار، یک جوان ازدواج نکرده و در سن ازدواج در کشور داریم)</a:t>
            </a:r>
          </a:p>
        </p:txBody>
      </p:sp>
      <p:sp>
        <p:nvSpPr>
          <p:cNvPr id="2" name="Title 1"/>
          <p:cNvSpPr>
            <a:spLocks noGrp="1"/>
          </p:cNvSpPr>
          <p:nvPr>
            <p:ph type="title"/>
          </p:nvPr>
        </p:nvSpPr>
        <p:spPr/>
        <p:txBody>
          <a:bodyPr/>
          <a:lstStyle/>
          <a:p>
            <a:pPr algn="ctr"/>
            <a:r>
              <a:rPr lang="fa-IR" dirty="0" smtClean="0">
                <a:cs typeface="B Titr" pitchFamily="2" charset="-78"/>
              </a:rPr>
              <a:t>وضعیت ازدواج در کشور</a:t>
            </a:r>
            <a:endParaRPr lang="fa-IR" dirty="0">
              <a:cs typeface="B Titr" pitchFamily="2" charset="-78"/>
            </a:endParaRPr>
          </a:p>
        </p:txBody>
      </p:sp>
    </p:spTree>
    <p:extLst>
      <p:ext uri="{BB962C8B-B14F-4D97-AF65-F5344CB8AC3E}">
        <p14:creationId xmlns:p14="http://schemas.microsoft.com/office/powerpoint/2010/main" val="342849523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mahzoon\My Documents\My Received Files\نرخ ازدواج 3(2)1.TIF"/>
          <p:cNvPicPr>
            <a:picLocks noChangeAspect="1" noChangeArrowheads="1"/>
          </p:cNvPicPr>
          <p:nvPr/>
        </p:nvPicPr>
        <p:blipFill rotWithShape="1">
          <a:blip r:embed="rId2" cstate="print"/>
          <a:srcRect l="8889" t="12216" r="8531" b="15690"/>
          <a:stretch/>
        </p:blipFill>
        <p:spPr bwMode="auto">
          <a:xfrm>
            <a:off x="1951106" y="1"/>
            <a:ext cx="5933262" cy="6860334"/>
          </a:xfrm>
          <a:prstGeom prst="rect">
            <a:avLst/>
          </a:prstGeom>
          <a:noFill/>
        </p:spPr>
      </p:pic>
    </p:spTree>
    <p:extLst>
      <p:ext uri="{BB962C8B-B14F-4D97-AF65-F5344CB8AC3E}">
        <p14:creationId xmlns:p14="http://schemas.microsoft.com/office/powerpoint/2010/main" val="380423917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548680"/>
            <a:ext cx="640871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FF00"/>
                </a:solidFill>
                <a:cs typeface="B Titr" pitchFamily="2" charset="-78"/>
              </a:rPr>
              <a:t>ميانگين سن ازدواج طي سالهاي 1355 تا 1390</a:t>
            </a:r>
            <a:endParaRPr lang="fa-IR" sz="2800" dirty="0">
              <a:solidFill>
                <a:srgbClr val="FFFF00"/>
              </a:solidFill>
              <a:cs typeface="B Titr" pitchFamily="2" charset="-78"/>
            </a:endParaRPr>
          </a:p>
        </p:txBody>
      </p:sp>
      <p:graphicFrame>
        <p:nvGraphicFramePr>
          <p:cNvPr id="5" name="Table 4"/>
          <p:cNvGraphicFramePr>
            <a:graphicFrameLocks noGrp="1"/>
          </p:cNvGraphicFramePr>
          <p:nvPr/>
        </p:nvGraphicFramePr>
        <p:xfrm>
          <a:off x="971600" y="1772816"/>
          <a:ext cx="7560840" cy="2164746"/>
        </p:xfrm>
        <a:graphic>
          <a:graphicData uri="http://schemas.openxmlformats.org/drawingml/2006/table">
            <a:tbl>
              <a:tblPr rtl="1"/>
              <a:tblGrid>
                <a:gridCol w="1692696"/>
                <a:gridCol w="1230670"/>
                <a:gridCol w="1247101"/>
                <a:gridCol w="1339879"/>
                <a:gridCol w="1025247"/>
                <a:gridCol w="1025247"/>
              </a:tblGrid>
              <a:tr h="687902">
                <a:tc>
                  <a:txBody>
                    <a:bodyPr/>
                    <a:lstStyle/>
                    <a:p>
                      <a:pPr algn="ctr" rtl="1">
                        <a:lnSpc>
                          <a:spcPct val="150000"/>
                        </a:lnSpc>
                        <a:spcAft>
                          <a:spcPts val="0"/>
                        </a:spcAft>
                      </a:pPr>
                      <a:r>
                        <a:rPr lang="fa-IR" sz="2000" dirty="0" smtClean="0">
                          <a:latin typeface="Calibri"/>
                          <a:ea typeface="Calibri"/>
                          <a:cs typeface="B Nazanin" pitchFamily="2" charset="-78"/>
                        </a:rPr>
                        <a:t>سال</a:t>
                      </a:r>
                      <a:endParaRPr lang="en-US" sz="2000"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1355</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1365</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1375</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1385</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1390</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22">
                <a:tc>
                  <a:txBody>
                    <a:bodyPr/>
                    <a:lstStyle/>
                    <a:p>
                      <a:pPr algn="ctr" rtl="1">
                        <a:lnSpc>
                          <a:spcPct val="150000"/>
                        </a:lnSpc>
                        <a:spcAft>
                          <a:spcPts val="0"/>
                        </a:spcAft>
                      </a:pPr>
                      <a:r>
                        <a:rPr lang="fa-IR" sz="2000" b="1" dirty="0" smtClean="0">
                          <a:latin typeface="Calibri"/>
                          <a:ea typeface="Calibri"/>
                          <a:cs typeface="B Titr" pitchFamily="2" charset="-78"/>
                        </a:rPr>
                        <a:t>مردان</a:t>
                      </a:r>
                      <a:endParaRPr lang="en-US" sz="2000" b="1" dirty="0">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chemeClr val="tx1"/>
                          </a:solidFill>
                          <a:latin typeface="Calibri"/>
                          <a:ea typeface="Times New Roman"/>
                          <a:cs typeface="B Nazanin" pitchFamily="2" charset="-78"/>
                        </a:rPr>
                        <a:t>24.1</a:t>
                      </a:r>
                      <a:endParaRPr lang="en-US" sz="1800" b="1" kern="1200" dirty="0" smtClean="0">
                        <a:solidFill>
                          <a:schemeClr val="tx1"/>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rgbClr val="C00000"/>
                          </a:solidFill>
                          <a:latin typeface="Calibri"/>
                          <a:ea typeface="Times New Roman"/>
                          <a:cs typeface="B Nazanin" pitchFamily="2" charset="-78"/>
                        </a:rPr>
                        <a:t>23.8</a:t>
                      </a:r>
                      <a:endParaRPr lang="en-US" sz="1800" b="1" kern="1200" dirty="0" smtClean="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25.6</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26.2</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26.7</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22">
                <a:tc>
                  <a:txBody>
                    <a:bodyPr/>
                    <a:lstStyle/>
                    <a:p>
                      <a:pPr algn="ctr" rtl="1">
                        <a:lnSpc>
                          <a:spcPct val="150000"/>
                        </a:lnSpc>
                        <a:spcAft>
                          <a:spcPts val="0"/>
                        </a:spcAft>
                      </a:pPr>
                      <a:r>
                        <a:rPr lang="fa-IR" sz="2000" b="1" dirty="0" smtClean="0">
                          <a:latin typeface="Calibri"/>
                          <a:ea typeface="Calibri"/>
                          <a:cs typeface="B Titr" pitchFamily="2" charset="-78"/>
                        </a:rPr>
                        <a:t>زنان</a:t>
                      </a:r>
                      <a:endParaRPr lang="en-US" sz="2000" b="1" dirty="0">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rgbClr val="C00000"/>
                          </a:solidFill>
                          <a:latin typeface="Calibri"/>
                          <a:ea typeface="Times New Roman"/>
                          <a:cs typeface="B Nazanin" pitchFamily="2" charset="-78"/>
                        </a:rPr>
                        <a:t>19.7</a:t>
                      </a:r>
                      <a:endParaRPr lang="en-US" sz="1800" b="1" kern="1200" dirty="0" smtClean="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1800" b="1" kern="1200" dirty="0" smtClean="0">
                          <a:solidFill>
                            <a:srgbClr val="C00000"/>
                          </a:solidFill>
                          <a:latin typeface="Calibri"/>
                          <a:ea typeface="Times New Roman"/>
                          <a:cs typeface="B Nazanin" pitchFamily="2" charset="-78"/>
                        </a:rPr>
                        <a:t>19.9</a:t>
                      </a:r>
                      <a:endParaRPr lang="en-US" sz="1800" b="1" kern="1200" dirty="0" smtClean="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22.4</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23.3</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23.4</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971600" y="4451628"/>
            <a:ext cx="7560840" cy="1569660"/>
          </a:xfrm>
          <a:prstGeom prst="rect">
            <a:avLst/>
          </a:prstGeom>
          <a:noFill/>
        </p:spPr>
        <p:txBody>
          <a:bodyPr wrap="square" rtlCol="1">
            <a:spAutoFit/>
          </a:bodyPr>
          <a:lstStyle/>
          <a:p>
            <a:pPr algn="just"/>
            <a:r>
              <a:rPr lang="fa-IR" sz="2400" b="1" dirty="0" smtClean="0">
                <a:solidFill>
                  <a:schemeClr val="accent2">
                    <a:lumMod val="75000"/>
                  </a:schemeClr>
                </a:solidFill>
                <a:cs typeface="B Nazanin" pitchFamily="2" charset="-78"/>
              </a:rPr>
              <a:t>نتیجه مستقيم بالا رفتن سن ازدواج و تأخیر در آن در تحولات جمعيتي: </a:t>
            </a:r>
          </a:p>
          <a:p>
            <a:pPr algn="just"/>
            <a:endParaRPr lang="fa-IR" sz="2400" b="1" dirty="0" smtClean="0">
              <a:solidFill>
                <a:srgbClr val="C00000"/>
              </a:solidFill>
              <a:cs typeface="B Nazanin" pitchFamily="2" charset="-78"/>
            </a:endParaRPr>
          </a:p>
          <a:p>
            <a:pPr algn="just"/>
            <a:r>
              <a:rPr lang="fa-IR" sz="2400" dirty="0" smtClean="0">
                <a:cs typeface="B Nazanin" pitchFamily="2" charset="-78"/>
              </a:rPr>
              <a:t>کاهش متوسط تعداد فرزند به دلیل محدودیت سن مطلوب برای فرزندآوری</a:t>
            </a:r>
          </a:p>
          <a:p>
            <a:pPr algn="just"/>
            <a:endParaRPr lang="fa-IR" sz="2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pPr algn="ctr"/>
            <a:r>
              <a:rPr lang="fa-IR" sz="3200" dirty="0">
                <a:solidFill>
                  <a:schemeClr val="tx2">
                    <a:lumMod val="75000"/>
                  </a:schemeClr>
                </a:solidFill>
                <a:effectLst>
                  <a:outerShdw blurRad="38100" dist="38100" dir="2700000" algn="tl">
                    <a:srgbClr val="000000">
                      <a:alpha val="43137"/>
                    </a:srgbClr>
                  </a:outerShdw>
                </a:effectLst>
                <a:cs typeface="B Titr" pitchFamily="2" charset="-78"/>
              </a:rPr>
              <a:t>سهم گروه‌های سنی </a:t>
            </a: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ثبت </a:t>
            </a:r>
            <a:r>
              <a:rPr lang="fa-IR" sz="3200" dirty="0">
                <a:solidFill>
                  <a:schemeClr val="tx2">
                    <a:lumMod val="75000"/>
                  </a:schemeClr>
                </a:solidFill>
                <a:effectLst>
                  <a:outerShdw blurRad="38100" dist="38100" dir="2700000" algn="tl">
                    <a:srgbClr val="000000">
                      <a:alpha val="43137"/>
                    </a:srgbClr>
                  </a:outerShdw>
                </a:effectLst>
                <a:cs typeface="B Titr" pitchFamily="2" charset="-78"/>
              </a:rPr>
              <a:t>ازدواج </a:t>
            </a: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آقایان</a:t>
            </a:r>
            <a:endParaRPr lang="fa-IR" sz="3200" dirty="0">
              <a:solidFill>
                <a:schemeClr val="tx2">
                  <a:lumMod val="75000"/>
                </a:schemeClr>
              </a:solidFill>
              <a:effectLst>
                <a:outerShdw blurRad="38100" dist="38100" dir="2700000" algn="tl">
                  <a:srgbClr val="000000">
                    <a:alpha val="43137"/>
                  </a:srgbClr>
                </a:outerShdw>
              </a:effectLst>
              <a:cs typeface="B Titr"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1468981865"/>
              </p:ext>
            </p:extLst>
          </p:nvPr>
        </p:nvGraphicFramePr>
        <p:xfrm>
          <a:off x="395536" y="1796278"/>
          <a:ext cx="8496944"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4511"/>
            <a:ext cx="1018092" cy="10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78839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pPr algn="ctr"/>
            <a:r>
              <a:rPr lang="fa-IR" sz="3200" dirty="0">
                <a:solidFill>
                  <a:schemeClr val="tx2">
                    <a:lumMod val="75000"/>
                  </a:schemeClr>
                </a:solidFill>
                <a:effectLst>
                  <a:outerShdw blurRad="38100" dist="38100" dir="2700000" algn="tl">
                    <a:srgbClr val="000000">
                      <a:alpha val="43137"/>
                    </a:srgbClr>
                  </a:outerShdw>
                </a:effectLst>
                <a:cs typeface="B Titr" pitchFamily="2" charset="-78"/>
              </a:rPr>
              <a:t>سهم گروه‌های سنی </a:t>
            </a: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ثبت </a:t>
            </a:r>
            <a:r>
              <a:rPr lang="fa-IR" sz="3200" dirty="0">
                <a:solidFill>
                  <a:schemeClr val="tx2">
                    <a:lumMod val="75000"/>
                  </a:schemeClr>
                </a:solidFill>
                <a:effectLst>
                  <a:outerShdw blurRad="38100" dist="38100" dir="2700000" algn="tl">
                    <a:srgbClr val="000000">
                      <a:alpha val="43137"/>
                    </a:srgbClr>
                  </a:outerShdw>
                </a:effectLst>
                <a:cs typeface="B Titr" pitchFamily="2" charset="-78"/>
              </a:rPr>
              <a:t>ازدواج </a:t>
            </a: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خانم‌ها</a:t>
            </a:r>
            <a:endParaRPr lang="fa-IR" sz="3200" dirty="0">
              <a:solidFill>
                <a:schemeClr val="tx2">
                  <a:lumMod val="75000"/>
                </a:schemeClr>
              </a:solidFill>
              <a:effectLst>
                <a:outerShdw blurRad="38100" dist="38100" dir="2700000" algn="tl">
                  <a:srgbClr val="000000">
                    <a:alpha val="43137"/>
                  </a:srgbClr>
                </a:outerShdw>
              </a:effectLst>
              <a:cs typeface="B Titr"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50812583"/>
              </p:ext>
            </p:extLst>
          </p:nvPr>
        </p:nvGraphicFramePr>
        <p:xfrm>
          <a:off x="251520" y="1565739"/>
          <a:ext cx="8640960" cy="525658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04664"/>
            <a:ext cx="1018092" cy="10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38933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pPr algn="ct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سهم ازدواج آقایان </a:t>
            </a:r>
            <a:r>
              <a:rPr lang="fa-IR" sz="3200" dirty="0" smtClean="0">
                <a:solidFill>
                  <a:srgbClr val="C00000"/>
                </a:solidFill>
                <a:effectLst>
                  <a:outerShdw blurRad="38100" dist="38100" dir="2700000" algn="tl">
                    <a:srgbClr val="000000">
                      <a:alpha val="43137"/>
                    </a:srgbClr>
                  </a:outerShdw>
                </a:effectLst>
                <a:cs typeface="B Titr" pitchFamily="2" charset="-78"/>
              </a:rPr>
              <a:t>در سنین بالای 35 سال</a:t>
            </a:r>
            <a:endParaRPr lang="fa-IR" sz="3200" dirty="0">
              <a:solidFill>
                <a:srgbClr val="C00000"/>
              </a:solidFill>
              <a:effectLst>
                <a:outerShdw blurRad="38100" dist="38100" dir="2700000" algn="tl">
                  <a:srgbClr val="000000">
                    <a:alpha val="43137"/>
                  </a:srgbClr>
                </a:outerShdw>
              </a:effectLst>
              <a:cs typeface="B Titr"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3159257689"/>
              </p:ext>
            </p:extLst>
          </p:nvPr>
        </p:nvGraphicFramePr>
        <p:xfrm>
          <a:off x="323528" y="1556792"/>
          <a:ext cx="8568952" cy="511256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6396" y="214511"/>
            <a:ext cx="1018092" cy="10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196132" y="2276872"/>
            <a:ext cx="7272808" cy="864096"/>
          </a:xfrm>
          <a:prstGeom prst="straightConnector1">
            <a:avLst/>
          </a:prstGeom>
          <a:ln w="38100">
            <a:solidFill>
              <a:srgbClr val="00642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794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Titr" pitchFamily="2" charset="-78"/>
              </a:rPr>
              <a:t>تحولات جمعیتی </a:t>
            </a:r>
            <a:r>
              <a:rPr lang="fa-IR" dirty="0" err="1" smtClean="0">
                <a:cs typeface="B Titr" pitchFamily="2" charset="-78"/>
              </a:rPr>
              <a:t>خانوارها</a:t>
            </a:r>
            <a:r>
              <a:rPr lang="fa-IR" dirty="0" smtClean="0">
                <a:cs typeface="B Titr" pitchFamily="2" charset="-78"/>
              </a:rPr>
              <a:t> در کشور</a:t>
            </a:r>
            <a:endParaRPr lang="fa-IR" dirty="0">
              <a:cs typeface="B Titr" pitchFamily="2" charset="-78"/>
            </a:endParaRPr>
          </a:p>
        </p:txBody>
      </p:sp>
      <p:sp>
        <p:nvSpPr>
          <p:cNvPr id="3" name="Content Placeholder 2"/>
          <p:cNvSpPr>
            <a:spLocks noGrp="1"/>
          </p:cNvSpPr>
          <p:nvPr>
            <p:ph idx="1"/>
          </p:nvPr>
        </p:nvSpPr>
        <p:spPr/>
        <p:txBody>
          <a:bodyPr>
            <a:noAutofit/>
          </a:bodyPr>
          <a:lstStyle/>
          <a:p>
            <a:pPr marL="109728" indent="0" algn="just">
              <a:buNone/>
            </a:pPr>
            <a:r>
              <a:rPr lang="fa-IR" sz="3600" dirty="0" smtClean="0">
                <a:cs typeface="B Nazanin" pitchFamily="2" charset="-78"/>
              </a:rPr>
              <a:t>بالغ بر 21 میلیون خانوار در کشور شمارش شده است</a:t>
            </a:r>
          </a:p>
          <a:p>
            <a:pPr marL="109728" indent="0" algn="just">
              <a:buNone/>
            </a:pPr>
            <a:r>
              <a:rPr lang="fa-IR" sz="3600" dirty="0" smtClean="0">
                <a:cs typeface="B Nazanin" pitchFamily="2" charset="-78"/>
              </a:rPr>
              <a:t>بُعد خانوار از 4 نفر به 3.5 نفر کاهش پیدا کرده</a:t>
            </a:r>
          </a:p>
          <a:p>
            <a:pPr marL="109728" indent="0" algn="just">
              <a:buNone/>
            </a:pPr>
            <a:r>
              <a:rPr lang="fa-IR" sz="3600" dirty="0" smtClean="0">
                <a:cs typeface="B Nazanin" pitchFamily="2" charset="-78"/>
              </a:rPr>
              <a:t>متوسط تعداد فرزند در هر خانوار به کمتر از 2 فرزند کاهش پیدا نموده (حدود 1.7 فرزند به صورت میانگین در کل کشور)</a:t>
            </a:r>
          </a:p>
          <a:p>
            <a:pPr marL="109728" indent="0" algn="just">
              <a:buNone/>
            </a:pPr>
            <a:r>
              <a:rPr lang="fa-IR" sz="3600" dirty="0" smtClean="0">
                <a:cs typeface="B Nazanin" pitchFamily="2" charset="-78"/>
              </a:rPr>
              <a:t>نسبت </a:t>
            </a:r>
            <a:r>
              <a:rPr lang="fa-IR" sz="3600" dirty="0" err="1" smtClean="0">
                <a:cs typeface="B Nazanin" pitchFamily="2" charset="-78"/>
              </a:rPr>
              <a:t>خانوارهای</a:t>
            </a:r>
            <a:r>
              <a:rPr lang="fa-IR" sz="3600" dirty="0" smtClean="0">
                <a:cs typeface="B Nazanin" pitchFamily="2" charset="-78"/>
              </a:rPr>
              <a:t> یک نفره از 5.2 درصد در سال 1385 به 7.1 درصد رسیده</a:t>
            </a:r>
            <a:endParaRPr lang="fa-IR" sz="3600" dirty="0">
              <a:cs typeface="B Nazanin" pitchFamily="2" charset="-78"/>
            </a:endParaRPr>
          </a:p>
        </p:txBody>
      </p:sp>
    </p:spTree>
    <p:extLst>
      <p:ext uri="{BB962C8B-B14F-4D97-AF65-F5344CB8AC3E}">
        <p14:creationId xmlns:p14="http://schemas.microsoft.com/office/powerpoint/2010/main" val="25112045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pPr algn="ctr"/>
            <a:r>
              <a:rPr lang="fa-IR" sz="3200" dirty="0">
                <a:solidFill>
                  <a:schemeClr val="tx2">
                    <a:lumMod val="75000"/>
                  </a:schemeClr>
                </a:solidFill>
                <a:effectLst>
                  <a:outerShdw blurRad="38100" dist="38100" dir="2700000" algn="tl">
                    <a:srgbClr val="000000">
                      <a:alpha val="43137"/>
                    </a:srgbClr>
                  </a:outerShdw>
                </a:effectLst>
                <a:cs typeface="B Titr" pitchFamily="2" charset="-78"/>
              </a:rPr>
              <a:t>سهم ازدواج </a:t>
            </a: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خانم‌ها </a:t>
            </a:r>
            <a:r>
              <a:rPr lang="fa-IR" sz="3200" dirty="0" smtClean="0">
                <a:solidFill>
                  <a:srgbClr val="C00000"/>
                </a:solidFill>
                <a:effectLst>
                  <a:outerShdw blurRad="38100" dist="38100" dir="2700000" algn="tl">
                    <a:srgbClr val="000000">
                      <a:alpha val="43137"/>
                    </a:srgbClr>
                  </a:outerShdw>
                </a:effectLst>
                <a:cs typeface="B Titr" pitchFamily="2" charset="-78"/>
              </a:rPr>
              <a:t>در </a:t>
            </a:r>
            <a:r>
              <a:rPr lang="fa-IR" sz="3200" dirty="0">
                <a:solidFill>
                  <a:srgbClr val="C00000"/>
                </a:solidFill>
                <a:effectLst>
                  <a:outerShdw blurRad="38100" dist="38100" dir="2700000" algn="tl">
                    <a:srgbClr val="000000">
                      <a:alpha val="43137"/>
                    </a:srgbClr>
                  </a:outerShdw>
                </a:effectLst>
                <a:cs typeface="B Titr" pitchFamily="2" charset="-78"/>
              </a:rPr>
              <a:t>سنین بالای </a:t>
            </a:r>
            <a:r>
              <a:rPr lang="fa-IR" sz="3200" dirty="0" smtClean="0">
                <a:solidFill>
                  <a:srgbClr val="C00000"/>
                </a:solidFill>
                <a:effectLst>
                  <a:outerShdw blurRad="38100" dist="38100" dir="2700000" algn="tl">
                    <a:srgbClr val="000000">
                      <a:alpha val="43137"/>
                    </a:srgbClr>
                  </a:outerShdw>
                </a:effectLst>
                <a:cs typeface="B Titr" pitchFamily="2" charset="-78"/>
              </a:rPr>
              <a:t>30 </a:t>
            </a:r>
            <a:r>
              <a:rPr lang="fa-IR" sz="3200" dirty="0">
                <a:solidFill>
                  <a:srgbClr val="C00000"/>
                </a:solidFill>
                <a:effectLst>
                  <a:outerShdw blurRad="38100" dist="38100" dir="2700000" algn="tl">
                    <a:srgbClr val="000000">
                      <a:alpha val="43137"/>
                    </a:srgbClr>
                  </a:outerShdw>
                </a:effectLst>
                <a:cs typeface="B Titr" pitchFamily="2" charset="-78"/>
              </a:rPr>
              <a:t>سال</a:t>
            </a:r>
          </a:p>
        </p:txBody>
      </p:sp>
      <p:graphicFrame>
        <p:nvGraphicFramePr>
          <p:cNvPr id="4" name="Chart 3"/>
          <p:cNvGraphicFramePr>
            <a:graphicFrameLocks/>
          </p:cNvGraphicFramePr>
          <p:nvPr>
            <p:extLst>
              <p:ext uri="{D42A27DB-BD31-4B8C-83A1-F6EECF244321}">
                <p14:modId xmlns:p14="http://schemas.microsoft.com/office/powerpoint/2010/main" val="2866170641"/>
              </p:ext>
            </p:extLst>
          </p:nvPr>
        </p:nvGraphicFramePr>
        <p:xfrm>
          <a:off x="323528" y="1484784"/>
          <a:ext cx="8568952" cy="525658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6396" y="214511"/>
            <a:ext cx="1018092" cy="10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1115616" y="1988840"/>
            <a:ext cx="7339826" cy="1800200"/>
          </a:xfrm>
          <a:prstGeom prst="straightConnector1">
            <a:avLst/>
          </a:prstGeom>
          <a:ln w="38100">
            <a:solidFill>
              <a:srgbClr val="00642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79456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b="1" dirty="0" smtClean="0">
                <a:solidFill>
                  <a:srgbClr val="FF0000"/>
                </a:solidFill>
                <a:cs typeface="B Nazanin" panose="00000400000000000000" pitchFamily="2" charset="-78"/>
              </a:rPr>
              <a:t>افزایش سن ازدواج</a:t>
            </a:r>
            <a:endParaRPr lang="en-US" b="1" dirty="0">
              <a:solidFill>
                <a:srgbClr val="FF0000"/>
              </a:solidFill>
              <a:cs typeface="B Nazanin" panose="00000400000000000000" pitchFamily="2" charset="-78"/>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371600"/>
            <a:ext cx="8382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19199" y="3810000"/>
            <a:ext cx="7195131"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1178233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Titr" pitchFamily="2" charset="-78"/>
              </a:rPr>
              <a:t>مقایسه وضعیت ازدواج در سطح </a:t>
            </a:r>
            <a:r>
              <a:rPr lang="fa-IR" dirty="0" err="1" smtClean="0">
                <a:cs typeface="B Titr" pitchFamily="2" charset="-78"/>
              </a:rPr>
              <a:t>بین‌الملل</a:t>
            </a:r>
            <a:endParaRPr lang="fa-IR" dirty="0">
              <a:cs typeface="B Titr" pitchFamily="2" charset="-78"/>
            </a:endParaRPr>
          </a:p>
        </p:txBody>
      </p:sp>
      <p:graphicFrame>
        <p:nvGraphicFramePr>
          <p:cNvPr id="4" name="Chart 3"/>
          <p:cNvGraphicFramePr/>
          <p:nvPr>
            <p:extLst>
              <p:ext uri="{D42A27DB-BD31-4B8C-83A1-F6EECF244321}">
                <p14:modId xmlns:p14="http://schemas.microsoft.com/office/powerpoint/2010/main" val="1496587789"/>
              </p:ext>
            </p:extLst>
          </p:nvPr>
        </p:nvGraphicFramePr>
        <p:xfrm>
          <a:off x="251520" y="1268760"/>
          <a:ext cx="864096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364283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b="1" dirty="0" smtClean="0">
                <a:solidFill>
                  <a:srgbClr val="C00000"/>
                </a:solidFill>
                <a:cs typeface="B Nazanin" pitchFamily="2" charset="-78"/>
              </a:rPr>
              <a:t>ثبت سالانه طلاق در کشور:</a:t>
            </a:r>
            <a:r>
              <a:rPr lang="fa-IR" dirty="0" smtClean="0">
                <a:cs typeface="B Nazanin" pitchFamily="2" charset="-78"/>
              </a:rPr>
              <a:t> حدود 140 الي 150 هزار</a:t>
            </a:r>
          </a:p>
          <a:p>
            <a:pPr lvl="1" algn="just"/>
            <a:r>
              <a:rPr lang="fa-IR" u="sng" dirty="0" smtClean="0">
                <a:cs typeface="B Nazanin" pitchFamily="2" charset="-78"/>
              </a:rPr>
              <a:t>14 درصد </a:t>
            </a:r>
            <a:r>
              <a:rPr lang="fa-IR" dirty="0" smtClean="0">
                <a:cs typeface="B Nazanin" pitchFamily="2" charset="-78"/>
              </a:rPr>
              <a:t>طلاق‌ها مربوط به </a:t>
            </a:r>
            <a:r>
              <a:rPr lang="fa-IR" u="sng" dirty="0" smtClean="0">
                <a:cs typeface="B Nazanin" pitchFamily="2" charset="-78"/>
              </a:rPr>
              <a:t>يک سال اول زندگی مشترک</a:t>
            </a:r>
          </a:p>
          <a:p>
            <a:pPr lvl="1" algn="just"/>
            <a:r>
              <a:rPr lang="fa-IR" u="sng" dirty="0" smtClean="0">
                <a:cs typeface="B Nazanin" pitchFamily="2" charset="-78"/>
              </a:rPr>
              <a:t>50 درصد </a:t>
            </a:r>
            <a:r>
              <a:rPr lang="fa-IR" dirty="0" err="1" smtClean="0">
                <a:cs typeface="B Nazanin" pitchFamily="2" charset="-78"/>
              </a:rPr>
              <a:t>طلاق‌ها</a:t>
            </a:r>
            <a:r>
              <a:rPr lang="fa-IR" dirty="0" smtClean="0">
                <a:cs typeface="B Nazanin" pitchFamily="2" charset="-78"/>
              </a:rPr>
              <a:t> مربوط به </a:t>
            </a:r>
            <a:r>
              <a:rPr lang="fa-IR" u="sng" dirty="0" smtClean="0">
                <a:cs typeface="B Nazanin" pitchFamily="2" charset="-78"/>
              </a:rPr>
              <a:t>5 سال اول زندگی مشترک</a:t>
            </a:r>
          </a:p>
          <a:p>
            <a:pPr algn="just"/>
            <a:r>
              <a:rPr lang="fa-IR" b="1" dirty="0" smtClean="0">
                <a:solidFill>
                  <a:srgbClr val="C00000"/>
                </a:solidFill>
                <a:cs typeface="B Nazanin" pitchFamily="2" charset="-78"/>
              </a:rPr>
              <a:t>نسبت طلاق و ازدواج: </a:t>
            </a:r>
            <a:r>
              <a:rPr lang="fa-IR" dirty="0" smtClean="0">
                <a:cs typeface="B Nazanin" pitchFamily="2" charset="-78"/>
              </a:rPr>
              <a:t>ثبت سالانه یک طلاق در مقابل هر 6.1 </a:t>
            </a:r>
            <a:r>
              <a:rPr lang="fa-IR" dirty="0">
                <a:cs typeface="B Nazanin" pitchFamily="2" charset="-78"/>
              </a:rPr>
              <a:t>ازدواج </a:t>
            </a:r>
            <a:r>
              <a:rPr lang="fa-IR" dirty="0" smtClean="0">
                <a:cs typeface="B Nazanin" pitchFamily="2" charset="-78"/>
              </a:rPr>
              <a:t>يا به </a:t>
            </a:r>
            <a:r>
              <a:rPr lang="fa-IR" dirty="0">
                <a:cs typeface="B Nazanin" pitchFamily="2" charset="-78"/>
              </a:rPr>
              <a:t>عبارت دیگر، 15 طلاق در مقابل هر 100 </a:t>
            </a:r>
            <a:r>
              <a:rPr lang="fa-IR" dirty="0" smtClean="0">
                <a:cs typeface="B Nazanin" pitchFamily="2" charset="-78"/>
              </a:rPr>
              <a:t>ازدواج</a:t>
            </a:r>
          </a:p>
          <a:p>
            <a:pPr algn="just"/>
            <a:r>
              <a:rPr lang="fa-IR" dirty="0" err="1" smtClean="0">
                <a:cs typeface="B Nazanin" pitchFamily="2" charset="-78"/>
              </a:rPr>
              <a:t>استان‌های</a:t>
            </a:r>
            <a:r>
              <a:rPr lang="fa-IR" dirty="0" smtClean="0">
                <a:cs typeface="B Nazanin" pitchFamily="2" charset="-78"/>
              </a:rPr>
              <a:t> دارای بیشترین میزان ثبت طلاق به نسبت سهم جمعیت:</a:t>
            </a:r>
          </a:p>
          <a:p>
            <a:pPr lvl="1" algn="just"/>
            <a:r>
              <a:rPr lang="fa-IR" dirty="0" smtClean="0">
                <a:cs typeface="B Nazanin" pitchFamily="2" charset="-78"/>
              </a:rPr>
              <a:t>البرز، تهران و خراسان رضوی</a:t>
            </a:r>
          </a:p>
          <a:p>
            <a:pPr algn="just"/>
            <a:r>
              <a:rPr lang="fa-IR" dirty="0" err="1" smtClean="0">
                <a:cs typeface="B Nazanin" pitchFamily="2" charset="-78"/>
              </a:rPr>
              <a:t>استان‌های</a:t>
            </a:r>
            <a:r>
              <a:rPr lang="fa-IR" dirty="0" smtClean="0">
                <a:cs typeface="B Nazanin" pitchFamily="2" charset="-78"/>
              </a:rPr>
              <a:t> دارای کمترین میزان ثبت طلاق به نسبت سهم جمعیت:</a:t>
            </a:r>
          </a:p>
          <a:p>
            <a:pPr lvl="1" algn="just"/>
            <a:r>
              <a:rPr lang="fa-IR" dirty="0" smtClean="0">
                <a:cs typeface="B Nazanin" pitchFamily="2" charset="-78"/>
              </a:rPr>
              <a:t>سیستان و بلوچستان، ایلام و چهارمحال و بختیاری</a:t>
            </a:r>
          </a:p>
        </p:txBody>
      </p:sp>
      <p:sp>
        <p:nvSpPr>
          <p:cNvPr id="2" name="Title 1"/>
          <p:cNvSpPr>
            <a:spLocks noGrp="1"/>
          </p:cNvSpPr>
          <p:nvPr>
            <p:ph type="title"/>
          </p:nvPr>
        </p:nvSpPr>
        <p:spPr/>
        <p:txBody>
          <a:bodyPr/>
          <a:lstStyle/>
          <a:p>
            <a:pPr algn="ctr"/>
            <a:r>
              <a:rPr lang="fa-IR" dirty="0" smtClean="0">
                <a:cs typeface="B Titr" pitchFamily="2" charset="-78"/>
              </a:rPr>
              <a:t>وضعیت طلاق در کشور</a:t>
            </a:r>
            <a:endParaRPr lang="fa-IR" dirty="0">
              <a:cs typeface="B Titr" pitchFamily="2" charset="-78"/>
            </a:endParaRPr>
          </a:p>
        </p:txBody>
      </p:sp>
    </p:spTree>
    <p:extLst>
      <p:ext uri="{BB962C8B-B14F-4D97-AF65-F5344CB8AC3E}">
        <p14:creationId xmlns:p14="http://schemas.microsoft.com/office/powerpoint/2010/main" val="263042241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mahzoon\My Documents\My Received Files\نرخ طلاق3(4)1.TIF"/>
          <p:cNvPicPr>
            <a:picLocks noChangeAspect="1" noChangeArrowheads="1"/>
          </p:cNvPicPr>
          <p:nvPr/>
        </p:nvPicPr>
        <p:blipFill rotWithShape="1">
          <a:blip r:embed="rId2" cstate="print"/>
          <a:srcRect l="8444" t="11071" r="9233" b="15744"/>
          <a:stretch/>
        </p:blipFill>
        <p:spPr bwMode="auto">
          <a:xfrm>
            <a:off x="1880819" y="1"/>
            <a:ext cx="5931541" cy="6879844"/>
          </a:xfrm>
          <a:prstGeom prst="rect">
            <a:avLst/>
          </a:prstGeom>
          <a:noFill/>
        </p:spPr>
      </p:pic>
    </p:spTree>
    <p:extLst>
      <p:ext uri="{BB962C8B-B14F-4D97-AF65-F5344CB8AC3E}">
        <p14:creationId xmlns:p14="http://schemas.microsoft.com/office/powerpoint/2010/main" val="421078548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hart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16832"/>
            <a:ext cx="4277770" cy="367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398" y="1916832"/>
            <a:ext cx="422709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14510"/>
            <a:ext cx="1018092" cy="10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95536" y="476672"/>
            <a:ext cx="8229600" cy="1143000"/>
          </a:xfrm>
        </p:spPr>
        <p:txBody>
          <a:bodyPr>
            <a:normAutofit/>
          </a:bodyPr>
          <a:lstStyle/>
          <a:p>
            <a:pPr algn="ctr"/>
            <a:r>
              <a:rPr lang="fa-IR" sz="3200" dirty="0" smtClean="0">
                <a:solidFill>
                  <a:schemeClr val="tx2">
                    <a:lumMod val="75000"/>
                  </a:schemeClr>
                </a:solidFill>
                <a:effectLst>
                  <a:outerShdw blurRad="38100" dist="38100" dir="2700000" algn="tl">
                    <a:srgbClr val="000000">
                      <a:alpha val="43137"/>
                    </a:srgbClr>
                  </a:outerShdw>
                </a:effectLst>
                <a:cs typeface="B Titr" pitchFamily="2" charset="-78"/>
              </a:rPr>
              <a:t>نسبت طلاق به ازدواج در گروه‌های سنی</a:t>
            </a:r>
            <a:endParaRPr lang="fa-IR" sz="3200" dirty="0">
              <a:solidFill>
                <a:schemeClr val="tx2">
                  <a:lumMod val="75000"/>
                </a:schemeClr>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55327442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090" y="194144"/>
            <a:ext cx="1018092" cy="105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95536" y="476672"/>
            <a:ext cx="8229600" cy="1143000"/>
          </a:xfrm>
        </p:spPr>
        <p:txBody>
          <a:bodyPr>
            <a:normAutofit/>
          </a:bodyPr>
          <a:lstStyle/>
          <a:p>
            <a:pPr algn="ctr"/>
            <a:r>
              <a:rPr lang="fa-IR" sz="2800" dirty="0" smtClean="0">
                <a:solidFill>
                  <a:schemeClr val="tx2">
                    <a:lumMod val="75000"/>
                  </a:schemeClr>
                </a:solidFill>
                <a:effectLst>
                  <a:outerShdw blurRad="38100" dist="38100" dir="2700000" algn="tl">
                    <a:srgbClr val="000000">
                      <a:alpha val="43137"/>
                    </a:srgbClr>
                  </a:outerShdw>
                </a:effectLst>
                <a:cs typeface="B Titr" pitchFamily="2" charset="-78"/>
              </a:rPr>
              <a:t>درصد طلاق در سال‌هاي اوليه زندگي در گروه‌های سنی</a:t>
            </a:r>
            <a:endParaRPr lang="fa-IR" sz="2800" dirty="0">
              <a:solidFill>
                <a:schemeClr val="tx2">
                  <a:lumMod val="75000"/>
                </a:schemeClr>
              </a:solidFill>
              <a:effectLst>
                <a:outerShdw blurRad="38100" dist="38100" dir="2700000" algn="tl">
                  <a:srgbClr val="000000">
                    <a:alpha val="43137"/>
                  </a:srgbClr>
                </a:outerShdw>
              </a:effectLst>
              <a:cs typeface="B Titr" pitchFamily="2" charset="-78"/>
            </a:endParaRPr>
          </a:p>
        </p:txBody>
      </p:sp>
      <p:pic>
        <p:nvPicPr>
          <p:cNvPr id="2050" name="Chart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068960"/>
            <a:ext cx="429909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398" y="3077448"/>
            <a:ext cx="4299098" cy="271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8317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Titr" pitchFamily="2" charset="-78"/>
              </a:rPr>
              <a:t>مقایسه وضعیت طلاق در سطح </a:t>
            </a:r>
            <a:r>
              <a:rPr lang="fa-IR" dirty="0" err="1" smtClean="0">
                <a:cs typeface="B Titr" pitchFamily="2" charset="-78"/>
              </a:rPr>
              <a:t>بین‌الملل</a:t>
            </a:r>
            <a:endParaRPr lang="fa-IR" dirty="0">
              <a:cs typeface="B Titr" pitchFamily="2" charset="-78"/>
            </a:endParaRPr>
          </a:p>
        </p:txBody>
      </p:sp>
      <p:graphicFrame>
        <p:nvGraphicFramePr>
          <p:cNvPr id="4" name="Chart 3"/>
          <p:cNvGraphicFramePr/>
          <p:nvPr>
            <p:extLst>
              <p:ext uri="{D42A27DB-BD31-4B8C-83A1-F6EECF244321}">
                <p14:modId xmlns:p14="http://schemas.microsoft.com/office/powerpoint/2010/main" val="3384511083"/>
              </p:ext>
            </p:extLst>
          </p:nvPr>
        </p:nvGraphicFramePr>
        <p:xfrm>
          <a:off x="-252536" y="1340768"/>
          <a:ext cx="8712968"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868042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38209967"/>
              </p:ext>
            </p:extLst>
          </p:nvPr>
        </p:nvGraphicFramePr>
        <p:xfrm>
          <a:off x="251520" y="116632"/>
          <a:ext cx="8676456" cy="662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810786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31422"/>
            <a:ext cx="7918648" cy="3321714"/>
          </a:xfrm>
        </p:spPr>
        <p:txBody>
          <a:bodyPr>
            <a:normAutofit/>
          </a:bodyPr>
          <a:lstStyle/>
          <a:p>
            <a:pPr algn="ctr"/>
            <a:r>
              <a:rPr lang="fa-IR" dirty="0" smtClean="0">
                <a:solidFill>
                  <a:srgbClr val="008E40"/>
                </a:solidFill>
                <a:cs typeface="B Titr" pitchFamily="2" charset="-78"/>
              </a:rPr>
              <a:t>تغییرات شاخص‌هاي</a:t>
            </a:r>
            <a:br>
              <a:rPr lang="fa-IR" dirty="0" smtClean="0">
                <a:solidFill>
                  <a:srgbClr val="008E40"/>
                </a:solidFill>
                <a:cs typeface="B Titr" pitchFamily="2" charset="-78"/>
              </a:rPr>
            </a:br>
            <a:r>
              <a:rPr lang="fa-IR" dirty="0" smtClean="0">
                <a:solidFill>
                  <a:srgbClr val="008E40"/>
                </a:solidFill>
                <a:cs typeface="B Titr" pitchFamily="2" charset="-78"/>
              </a:rPr>
              <a:t/>
            </a:r>
            <a:br>
              <a:rPr lang="fa-IR" dirty="0" smtClean="0">
                <a:solidFill>
                  <a:srgbClr val="008E40"/>
                </a:solidFill>
                <a:cs typeface="B Titr" pitchFamily="2" charset="-78"/>
              </a:rPr>
            </a:br>
            <a:r>
              <a:rPr lang="fa-IR" dirty="0" smtClean="0">
                <a:solidFill>
                  <a:srgbClr val="008E40"/>
                </a:solidFill>
                <a:cs typeface="B Titr" pitchFamily="2" charset="-78"/>
              </a:rPr>
              <a:t>مرتبط با </a:t>
            </a:r>
            <a:r>
              <a:rPr lang="fa-IR" dirty="0" smtClean="0">
                <a:solidFill>
                  <a:schemeClr val="accent2">
                    <a:lumMod val="75000"/>
                  </a:schemeClr>
                </a:solidFill>
                <a:cs typeface="B Titr" pitchFamily="2" charset="-78"/>
              </a:rPr>
              <a:t>کيفيت جمعيت </a:t>
            </a:r>
            <a:r>
              <a:rPr lang="fa-IR" dirty="0" smtClean="0">
                <a:solidFill>
                  <a:srgbClr val="008E40"/>
                </a:solidFill>
                <a:cs typeface="B Titr" pitchFamily="2" charset="-78"/>
              </a:rPr>
              <a:t>کشور</a:t>
            </a:r>
            <a:br>
              <a:rPr lang="fa-IR" dirty="0" smtClean="0">
                <a:solidFill>
                  <a:srgbClr val="008E40"/>
                </a:solidFill>
                <a:cs typeface="B Titr" pitchFamily="2" charset="-78"/>
              </a:rPr>
            </a:br>
            <a:endParaRPr lang="fa-IR" sz="3600" dirty="0">
              <a:solidFill>
                <a:srgbClr val="008E40"/>
              </a:solidFill>
              <a:cs typeface="B Titr"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ترکیب جمعیتی </a:t>
            </a:r>
            <a:r>
              <a:rPr lang="fa-IR" dirty="0" err="1" smtClean="0">
                <a:cs typeface="B Titr" pitchFamily="2" charset="-78"/>
              </a:rPr>
              <a:t>خانوارها</a:t>
            </a:r>
            <a:endParaRPr lang="fa-IR" dirty="0">
              <a:cs typeface="B Titr" pitchFamily="2" charset="-78"/>
            </a:endParaRPr>
          </a:p>
        </p:txBody>
      </p:sp>
      <p:sp>
        <p:nvSpPr>
          <p:cNvPr id="3" name="Content Placeholder 2"/>
          <p:cNvSpPr>
            <a:spLocks noGrp="1"/>
          </p:cNvSpPr>
          <p:nvPr>
            <p:ph idx="1"/>
          </p:nvPr>
        </p:nvSpPr>
        <p:spPr>
          <a:xfrm>
            <a:off x="457200" y="2057392"/>
            <a:ext cx="8229600" cy="2595744"/>
          </a:xfrm>
        </p:spPr>
        <p:txBody>
          <a:bodyPr>
            <a:normAutofit/>
          </a:bodyPr>
          <a:lstStyle/>
          <a:p>
            <a:pPr algn="just"/>
            <a:r>
              <a:rPr lang="fa-IR" sz="3200" dirty="0" smtClean="0">
                <a:cs typeface="B Nazanin" pitchFamily="2" charset="-78"/>
              </a:rPr>
              <a:t>به طور متوسط به </a:t>
            </a:r>
            <a:r>
              <a:rPr lang="fa-IR" sz="3200" dirty="0" err="1" smtClean="0">
                <a:cs typeface="B Nazanin" pitchFamily="2" charset="-78"/>
              </a:rPr>
              <a:t>ازای</a:t>
            </a:r>
            <a:r>
              <a:rPr lang="fa-IR" sz="3200" dirty="0" smtClean="0">
                <a:cs typeface="B Nazanin" pitchFamily="2" charset="-78"/>
              </a:rPr>
              <a:t> هر 10 خانوار:</a:t>
            </a:r>
          </a:p>
          <a:p>
            <a:pPr lvl="1" algn="just"/>
            <a:r>
              <a:rPr lang="fa-IR" sz="2800" dirty="0" smtClean="0">
                <a:cs typeface="B Nazanin" pitchFamily="2" charset="-78"/>
              </a:rPr>
              <a:t>10 جوان در معرض سن ازدواج (هر خانوار یک جوان)</a:t>
            </a:r>
          </a:p>
          <a:p>
            <a:pPr lvl="1" algn="just"/>
            <a:r>
              <a:rPr lang="fa-IR" sz="2800" dirty="0" smtClean="0">
                <a:cs typeface="B Nazanin" pitchFamily="2" charset="-78"/>
              </a:rPr>
              <a:t>5 جوان ازدواج نکرده (هر 2 خانوار یک جوان ازدواج نکرده)</a:t>
            </a:r>
          </a:p>
          <a:p>
            <a:pPr lvl="1" algn="just"/>
            <a:r>
              <a:rPr lang="fa-IR" sz="2800" dirty="0" smtClean="0">
                <a:cs typeface="B Nazanin" pitchFamily="2" charset="-78"/>
              </a:rPr>
              <a:t>2 نفر سالمند بالای 65 سال</a:t>
            </a:r>
          </a:p>
          <a:p>
            <a:pPr algn="just"/>
            <a:endParaRPr lang="fa-IR" dirty="0">
              <a:cs typeface="B Nazanin" pitchFamily="2" charset="-78"/>
            </a:endParaRPr>
          </a:p>
          <a:p>
            <a:pPr lvl="1" algn="just"/>
            <a:endParaRPr lang="fa-IR" dirty="0">
              <a:cs typeface="B Nazanin" pitchFamily="2" charset="-78"/>
            </a:endParaRPr>
          </a:p>
        </p:txBody>
      </p:sp>
    </p:spTree>
    <p:extLst>
      <p:ext uri="{BB962C8B-B14F-4D97-AF65-F5344CB8AC3E}">
        <p14:creationId xmlns:p14="http://schemas.microsoft.com/office/powerpoint/2010/main" val="3782590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620688"/>
            <a:ext cx="60486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FF00"/>
                </a:solidFill>
                <a:cs typeface="B Titr" pitchFamily="2" charset="-78"/>
              </a:rPr>
              <a:t>شاخصهاي کيفيت جمعيت کشور</a:t>
            </a:r>
            <a:endParaRPr lang="fa-IR" sz="2800" dirty="0">
              <a:solidFill>
                <a:srgbClr val="FFFF00"/>
              </a:solidFill>
              <a:cs typeface="B Titr" pitchFamily="2" charset="-78"/>
            </a:endParaRPr>
          </a:p>
        </p:txBody>
      </p:sp>
      <p:graphicFrame>
        <p:nvGraphicFramePr>
          <p:cNvPr id="6" name="Table 5"/>
          <p:cNvGraphicFramePr>
            <a:graphicFrameLocks noGrp="1"/>
          </p:cNvGraphicFramePr>
          <p:nvPr/>
        </p:nvGraphicFramePr>
        <p:xfrm>
          <a:off x="611556" y="2276872"/>
          <a:ext cx="7848876" cy="3550920"/>
        </p:xfrm>
        <a:graphic>
          <a:graphicData uri="http://schemas.openxmlformats.org/drawingml/2006/table">
            <a:tbl>
              <a:tblPr rtl="1" firstRow="1" bandRow="1">
                <a:tableStyleId>{5940675A-B579-460E-94D1-54222C63F5DA}</a:tableStyleId>
              </a:tblPr>
              <a:tblGrid>
                <a:gridCol w="3420938"/>
                <a:gridCol w="1005855"/>
                <a:gridCol w="1063006"/>
                <a:gridCol w="1191022"/>
                <a:gridCol w="1168055"/>
              </a:tblGrid>
              <a:tr h="370840">
                <a:tc>
                  <a:txBody>
                    <a:bodyPr/>
                    <a:lstStyle/>
                    <a:p>
                      <a:pPr algn="ctr" rtl="1"/>
                      <a:r>
                        <a:rPr lang="fa-IR" sz="2400" dirty="0" smtClean="0">
                          <a:cs typeface="B Titr" pitchFamily="2" charset="-78"/>
                        </a:rPr>
                        <a:t>شاخص</a:t>
                      </a:r>
                      <a:endParaRPr lang="fa-IR" sz="2400" dirty="0">
                        <a:cs typeface="B Titr" pitchFamily="2" charset="-78"/>
                      </a:endParaRPr>
                    </a:p>
                  </a:txBody>
                  <a:tcPr/>
                </a:tc>
                <a:tc>
                  <a:txBody>
                    <a:bodyPr/>
                    <a:lstStyle/>
                    <a:p>
                      <a:pPr algn="ctr" rtl="1"/>
                      <a:r>
                        <a:rPr lang="fa-IR" dirty="0" smtClean="0">
                          <a:solidFill>
                            <a:srgbClr val="C00000"/>
                          </a:solidFill>
                          <a:cs typeface="B Titr" pitchFamily="2" charset="-78"/>
                        </a:rPr>
                        <a:t>1980</a:t>
                      </a:r>
                    </a:p>
                    <a:p>
                      <a:pPr algn="ctr" rtl="1"/>
                      <a:r>
                        <a:rPr lang="fa-IR" dirty="0" smtClean="0">
                          <a:solidFill>
                            <a:srgbClr val="C00000"/>
                          </a:solidFill>
                          <a:cs typeface="B Titr" pitchFamily="2" charset="-78"/>
                        </a:rPr>
                        <a:t>(1359)</a:t>
                      </a:r>
                      <a:endParaRPr lang="fa-IR" dirty="0">
                        <a:solidFill>
                          <a:srgbClr val="C00000"/>
                        </a:solidFill>
                        <a:cs typeface="B Titr" pitchFamily="2" charset="-78"/>
                      </a:endParaRPr>
                    </a:p>
                  </a:txBody>
                  <a:tcPr/>
                </a:tc>
                <a:tc>
                  <a:txBody>
                    <a:bodyPr/>
                    <a:lstStyle/>
                    <a:p>
                      <a:pPr algn="ctr" rtl="1"/>
                      <a:r>
                        <a:rPr lang="fa-IR" dirty="0" smtClean="0">
                          <a:cs typeface="B Titr" pitchFamily="2" charset="-78"/>
                        </a:rPr>
                        <a:t>1990</a:t>
                      </a:r>
                    </a:p>
                    <a:p>
                      <a:pPr algn="ctr" rtl="1"/>
                      <a:r>
                        <a:rPr lang="fa-IR" dirty="0" smtClean="0">
                          <a:cs typeface="B Titr" pitchFamily="2" charset="-78"/>
                        </a:rPr>
                        <a:t>(1369)</a:t>
                      </a:r>
                      <a:endParaRPr lang="fa-IR" dirty="0">
                        <a:cs typeface="B Titr" pitchFamily="2" charset="-78"/>
                      </a:endParaRPr>
                    </a:p>
                  </a:txBody>
                  <a:tcPr/>
                </a:tc>
                <a:tc>
                  <a:txBody>
                    <a:bodyPr/>
                    <a:lstStyle/>
                    <a:p>
                      <a:pPr algn="ctr" rtl="1"/>
                      <a:r>
                        <a:rPr lang="fa-IR" dirty="0" smtClean="0">
                          <a:cs typeface="B Titr" pitchFamily="2" charset="-78"/>
                        </a:rPr>
                        <a:t>2000</a:t>
                      </a:r>
                    </a:p>
                    <a:p>
                      <a:pPr algn="ctr" rtl="1"/>
                      <a:r>
                        <a:rPr lang="fa-IR" dirty="0" smtClean="0">
                          <a:cs typeface="B Titr" pitchFamily="2" charset="-78"/>
                        </a:rPr>
                        <a:t>(1379)</a:t>
                      </a:r>
                      <a:endParaRPr lang="fa-IR" dirty="0">
                        <a:cs typeface="B Titr" pitchFamily="2" charset="-78"/>
                      </a:endParaRPr>
                    </a:p>
                  </a:txBody>
                  <a:tcPr/>
                </a:tc>
                <a:tc>
                  <a:txBody>
                    <a:bodyPr/>
                    <a:lstStyle/>
                    <a:p>
                      <a:pPr algn="ctr" rtl="1"/>
                      <a:r>
                        <a:rPr lang="fa-IR" dirty="0" smtClean="0">
                          <a:solidFill>
                            <a:srgbClr val="00642D"/>
                          </a:solidFill>
                          <a:cs typeface="B Titr" pitchFamily="2" charset="-78"/>
                        </a:rPr>
                        <a:t>2010</a:t>
                      </a:r>
                    </a:p>
                    <a:p>
                      <a:pPr algn="ctr" rtl="1"/>
                      <a:r>
                        <a:rPr lang="fa-IR" dirty="0" smtClean="0">
                          <a:solidFill>
                            <a:srgbClr val="00642D"/>
                          </a:solidFill>
                          <a:cs typeface="B Titr" pitchFamily="2" charset="-78"/>
                        </a:rPr>
                        <a:t>(1389)</a:t>
                      </a:r>
                      <a:endParaRPr lang="fa-IR" dirty="0">
                        <a:solidFill>
                          <a:srgbClr val="00642D"/>
                        </a:solidFill>
                        <a:cs typeface="B Titr" pitchFamily="2" charset="-78"/>
                      </a:endParaRPr>
                    </a:p>
                  </a:txBody>
                  <a:tcPr/>
                </a:tc>
              </a:tr>
              <a:tr h="370840">
                <a:tc>
                  <a:txBody>
                    <a:bodyPr/>
                    <a:lstStyle/>
                    <a:p>
                      <a:pPr rtl="1"/>
                      <a:r>
                        <a:rPr lang="fa-IR" b="1" dirty="0" smtClean="0">
                          <a:cs typeface="B Nazanin" pitchFamily="2" charset="-78"/>
                        </a:rPr>
                        <a:t>اميد زندگي</a:t>
                      </a:r>
                      <a:endParaRPr lang="fa-IR" b="1" dirty="0">
                        <a:cs typeface="B Nazanin" pitchFamily="2" charset="-78"/>
                      </a:endParaRPr>
                    </a:p>
                  </a:txBody>
                  <a:tcPr/>
                </a:tc>
                <a:tc>
                  <a:txBody>
                    <a:bodyPr/>
                    <a:lstStyle/>
                    <a:p>
                      <a:pPr rtl="1"/>
                      <a:r>
                        <a:rPr lang="fa-IR" b="1" dirty="0" smtClean="0">
                          <a:solidFill>
                            <a:srgbClr val="C00000"/>
                          </a:solidFill>
                          <a:cs typeface="B Nazanin" pitchFamily="2" charset="-78"/>
                        </a:rPr>
                        <a:t>58.6</a:t>
                      </a:r>
                      <a:endParaRPr lang="fa-IR" b="1" dirty="0">
                        <a:solidFill>
                          <a:srgbClr val="C00000"/>
                        </a:solidFill>
                        <a:cs typeface="B Nazanin" pitchFamily="2" charset="-78"/>
                      </a:endParaRPr>
                    </a:p>
                  </a:txBody>
                  <a:tcPr/>
                </a:tc>
                <a:tc>
                  <a:txBody>
                    <a:bodyPr/>
                    <a:lstStyle/>
                    <a:p>
                      <a:pPr rtl="1"/>
                      <a:r>
                        <a:rPr lang="fa-IR" b="1" dirty="0" smtClean="0">
                          <a:cs typeface="B Nazanin" pitchFamily="2" charset="-78"/>
                        </a:rPr>
                        <a:t>64.5</a:t>
                      </a:r>
                      <a:endParaRPr lang="fa-IR" b="1" dirty="0">
                        <a:cs typeface="B Nazanin" pitchFamily="2" charset="-78"/>
                      </a:endParaRPr>
                    </a:p>
                  </a:txBody>
                  <a:tcPr/>
                </a:tc>
                <a:tc>
                  <a:txBody>
                    <a:bodyPr/>
                    <a:lstStyle/>
                    <a:p>
                      <a:pPr rtl="1"/>
                      <a:r>
                        <a:rPr lang="fa-IR" b="1" dirty="0" smtClean="0">
                          <a:cs typeface="B Nazanin" pitchFamily="2" charset="-78"/>
                        </a:rPr>
                        <a:t>69.0</a:t>
                      </a:r>
                      <a:endParaRPr lang="fa-IR" b="1" dirty="0">
                        <a:cs typeface="B Nazanin" pitchFamily="2" charset="-78"/>
                      </a:endParaRPr>
                    </a:p>
                  </a:txBody>
                  <a:tcPr/>
                </a:tc>
                <a:tc>
                  <a:txBody>
                    <a:bodyPr/>
                    <a:lstStyle/>
                    <a:p>
                      <a:pPr rtl="1"/>
                      <a:r>
                        <a:rPr lang="fa-IR" b="1" dirty="0" smtClean="0">
                          <a:solidFill>
                            <a:srgbClr val="00642D"/>
                          </a:solidFill>
                          <a:cs typeface="B Nazanin" pitchFamily="2" charset="-78"/>
                        </a:rPr>
                        <a:t>71.9</a:t>
                      </a:r>
                      <a:endParaRPr lang="fa-IR" b="1" dirty="0">
                        <a:solidFill>
                          <a:srgbClr val="00642D"/>
                        </a:solidFill>
                        <a:cs typeface="B Nazanin" pitchFamily="2" charset="-78"/>
                      </a:endParaRPr>
                    </a:p>
                  </a:txBody>
                  <a:tcPr/>
                </a:tc>
              </a:tr>
              <a:tr h="370840">
                <a:tc>
                  <a:txBody>
                    <a:bodyPr/>
                    <a:lstStyle/>
                    <a:p>
                      <a:pPr rtl="1"/>
                      <a:r>
                        <a:rPr lang="fa-IR" b="1" dirty="0" smtClean="0">
                          <a:cs typeface="B Nazanin" pitchFamily="2" charset="-78"/>
                        </a:rPr>
                        <a:t>ميانگين سنوات</a:t>
                      </a:r>
                      <a:r>
                        <a:rPr lang="fa-IR" b="1" baseline="0" dirty="0" smtClean="0">
                          <a:cs typeface="B Nazanin" pitchFamily="2" charset="-78"/>
                        </a:rPr>
                        <a:t> تحصيلي (بزرگسالان)</a:t>
                      </a:r>
                      <a:endParaRPr lang="fa-IR" b="1" dirty="0">
                        <a:cs typeface="B Nazanin" pitchFamily="2" charset="-78"/>
                      </a:endParaRPr>
                    </a:p>
                  </a:txBody>
                  <a:tcPr/>
                </a:tc>
                <a:tc>
                  <a:txBody>
                    <a:bodyPr/>
                    <a:lstStyle/>
                    <a:p>
                      <a:pPr rtl="1"/>
                      <a:r>
                        <a:rPr lang="fa-IR" b="1" dirty="0" smtClean="0">
                          <a:solidFill>
                            <a:srgbClr val="C00000"/>
                          </a:solidFill>
                          <a:cs typeface="B Nazanin" pitchFamily="2" charset="-78"/>
                        </a:rPr>
                        <a:t>2.1</a:t>
                      </a:r>
                      <a:endParaRPr lang="fa-IR" b="1" dirty="0">
                        <a:solidFill>
                          <a:srgbClr val="C00000"/>
                        </a:solidFill>
                        <a:cs typeface="B Nazanin" pitchFamily="2" charset="-78"/>
                      </a:endParaRPr>
                    </a:p>
                  </a:txBody>
                  <a:tcPr/>
                </a:tc>
                <a:tc>
                  <a:txBody>
                    <a:bodyPr/>
                    <a:lstStyle/>
                    <a:p>
                      <a:pPr rtl="1"/>
                      <a:r>
                        <a:rPr lang="fa-IR" b="1" dirty="0" smtClean="0">
                          <a:cs typeface="B Nazanin" pitchFamily="2" charset="-78"/>
                        </a:rPr>
                        <a:t>3.7</a:t>
                      </a:r>
                      <a:endParaRPr lang="fa-IR" b="1" dirty="0">
                        <a:cs typeface="B Nazanin" pitchFamily="2" charset="-78"/>
                      </a:endParaRPr>
                    </a:p>
                  </a:txBody>
                  <a:tcPr/>
                </a:tc>
                <a:tc>
                  <a:txBody>
                    <a:bodyPr/>
                    <a:lstStyle/>
                    <a:p>
                      <a:pPr rtl="1"/>
                      <a:r>
                        <a:rPr lang="fa-IR" b="1" dirty="0" smtClean="0">
                          <a:cs typeface="B Nazanin" pitchFamily="2" charset="-78"/>
                        </a:rPr>
                        <a:t>5.1</a:t>
                      </a:r>
                      <a:endParaRPr lang="fa-IR" b="1" dirty="0">
                        <a:cs typeface="B Nazanin" pitchFamily="2" charset="-78"/>
                      </a:endParaRPr>
                    </a:p>
                  </a:txBody>
                  <a:tcPr/>
                </a:tc>
                <a:tc>
                  <a:txBody>
                    <a:bodyPr/>
                    <a:lstStyle/>
                    <a:p>
                      <a:pPr rtl="1"/>
                      <a:r>
                        <a:rPr lang="fa-IR" b="1" dirty="0" smtClean="0">
                          <a:solidFill>
                            <a:srgbClr val="00642D"/>
                          </a:solidFill>
                          <a:cs typeface="B Nazanin" pitchFamily="2" charset="-78"/>
                        </a:rPr>
                        <a:t>7.2</a:t>
                      </a:r>
                      <a:endParaRPr lang="fa-IR" b="1" dirty="0">
                        <a:solidFill>
                          <a:srgbClr val="00642D"/>
                        </a:solidFill>
                        <a:cs typeface="B Nazanin" pitchFamily="2" charset="-78"/>
                      </a:endParaRPr>
                    </a:p>
                  </a:txBody>
                  <a:tcPr/>
                </a:tc>
              </a:tr>
              <a:tr h="370840">
                <a:tc>
                  <a:txBody>
                    <a:bodyPr/>
                    <a:lstStyle/>
                    <a:p>
                      <a:pPr rtl="1"/>
                      <a:r>
                        <a:rPr lang="fa-IR" b="1" dirty="0" smtClean="0">
                          <a:cs typeface="B Nazanin" pitchFamily="2" charset="-78"/>
                        </a:rPr>
                        <a:t>سال‌هاي مورد انتظار باقي ماندن در تحصيل</a:t>
                      </a:r>
                      <a:endParaRPr lang="fa-IR" b="1" dirty="0">
                        <a:cs typeface="B Nazanin" pitchFamily="2" charset="-78"/>
                      </a:endParaRPr>
                    </a:p>
                  </a:txBody>
                  <a:tcPr/>
                </a:tc>
                <a:tc>
                  <a:txBody>
                    <a:bodyPr/>
                    <a:lstStyle/>
                    <a:p>
                      <a:pPr rtl="1"/>
                      <a:r>
                        <a:rPr lang="fa-IR" b="1" dirty="0" smtClean="0">
                          <a:solidFill>
                            <a:srgbClr val="C00000"/>
                          </a:solidFill>
                          <a:cs typeface="B Nazanin" pitchFamily="2" charset="-78"/>
                        </a:rPr>
                        <a:t>14.0</a:t>
                      </a:r>
                      <a:endParaRPr lang="fa-IR" b="1" dirty="0">
                        <a:solidFill>
                          <a:srgbClr val="C00000"/>
                        </a:solidFill>
                        <a:cs typeface="B Nazanin" pitchFamily="2" charset="-78"/>
                      </a:endParaRPr>
                    </a:p>
                  </a:txBody>
                  <a:tcPr/>
                </a:tc>
                <a:tc>
                  <a:txBody>
                    <a:bodyPr/>
                    <a:lstStyle/>
                    <a:p>
                      <a:pPr rtl="1"/>
                      <a:r>
                        <a:rPr lang="fa-IR" b="1" dirty="0" smtClean="0">
                          <a:cs typeface="B Nazanin" pitchFamily="2" charset="-78"/>
                        </a:rPr>
                        <a:t>12.2</a:t>
                      </a:r>
                      <a:endParaRPr lang="fa-IR" b="1" dirty="0">
                        <a:cs typeface="B Nazanin" pitchFamily="2" charset="-78"/>
                      </a:endParaRPr>
                    </a:p>
                  </a:txBody>
                  <a:tcPr/>
                </a:tc>
                <a:tc>
                  <a:txBody>
                    <a:bodyPr/>
                    <a:lstStyle/>
                    <a:p>
                      <a:pPr rtl="1"/>
                      <a:r>
                        <a:rPr lang="fa-IR" b="1" dirty="0" smtClean="0">
                          <a:cs typeface="B Nazanin" pitchFamily="2" charset="-78"/>
                        </a:rPr>
                        <a:t>9.7</a:t>
                      </a:r>
                      <a:endParaRPr lang="fa-IR" b="1" dirty="0">
                        <a:cs typeface="B Nazanin" pitchFamily="2" charset="-78"/>
                      </a:endParaRPr>
                    </a:p>
                  </a:txBody>
                  <a:tcPr/>
                </a:tc>
                <a:tc>
                  <a:txBody>
                    <a:bodyPr/>
                    <a:lstStyle/>
                    <a:p>
                      <a:pPr rtl="1"/>
                      <a:r>
                        <a:rPr lang="fa-IR" b="1" dirty="0" smtClean="0">
                          <a:solidFill>
                            <a:srgbClr val="00642D"/>
                          </a:solidFill>
                          <a:cs typeface="B Nazanin" pitchFamily="2" charset="-78"/>
                        </a:rPr>
                        <a:t>-</a:t>
                      </a:r>
                      <a:endParaRPr lang="fa-IR" b="1" dirty="0">
                        <a:solidFill>
                          <a:srgbClr val="00642D"/>
                        </a:solidFill>
                        <a:cs typeface="B Nazanin" pitchFamily="2" charset="-78"/>
                      </a:endParaRPr>
                    </a:p>
                  </a:txBody>
                  <a:tcPr/>
                </a:tc>
              </a:tr>
              <a:tr h="370840">
                <a:tc>
                  <a:txBody>
                    <a:bodyPr/>
                    <a:lstStyle/>
                    <a:p>
                      <a:pPr rtl="1"/>
                      <a:r>
                        <a:rPr lang="fa-IR" b="1" dirty="0" smtClean="0">
                          <a:cs typeface="B Nazanin" pitchFamily="2" charset="-78"/>
                        </a:rPr>
                        <a:t>سرانه توليد ناخالص ملي (به قيمت برابر</a:t>
                      </a:r>
                      <a:r>
                        <a:rPr lang="fa-IR" b="1" baseline="0" dirty="0" smtClean="0">
                          <a:cs typeface="B Nazanin" pitchFamily="2" charset="-78"/>
                        </a:rPr>
                        <a:t> قدرت خريد – </a:t>
                      </a:r>
                      <a:r>
                        <a:rPr lang="en-US" b="1" baseline="0" dirty="0" smtClean="0">
                          <a:cs typeface="B Nazanin" pitchFamily="2" charset="-78"/>
                        </a:rPr>
                        <a:t>PPP</a:t>
                      </a:r>
                      <a:r>
                        <a:rPr lang="fa-IR" b="1" baseline="0" dirty="0" smtClean="0">
                          <a:cs typeface="B Nazanin" pitchFamily="2" charset="-78"/>
                        </a:rPr>
                        <a:t>) (دلار)</a:t>
                      </a:r>
                      <a:endParaRPr lang="fa-IR" b="1" dirty="0">
                        <a:cs typeface="B Nazanin" pitchFamily="2" charset="-78"/>
                      </a:endParaRPr>
                    </a:p>
                  </a:txBody>
                  <a:tcPr/>
                </a:tc>
                <a:tc>
                  <a:txBody>
                    <a:bodyPr/>
                    <a:lstStyle/>
                    <a:p>
                      <a:pPr rtl="1"/>
                      <a:r>
                        <a:rPr lang="fa-IR" b="1" dirty="0" smtClean="0">
                          <a:solidFill>
                            <a:srgbClr val="C00000"/>
                          </a:solidFill>
                          <a:cs typeface="B Nazanin" pitchFamily="2" charset="-78"/>
                        </a:rPr>
                        <a:t>7704</a:t>
                      </a:r>
                      <a:endParaRPr lang="fa-IR" b="1" dirty="0">
                        <a:solidFill>
                          <a:srgbClr val="C00000"/>
                        </a:solidFill>
                        <a:cs typeface="B Nazanin" pitchFamily="2" charset="-78"/>
                      </a:endParaRPr>
                    </a:p>
                  </a:txBody>
                  <a:tcPr/>
                </a:tc>
                <a:tc>
                  <a:txBody>
                    <a:bodyPr/>
                    <a:lstStyle/>
                    <a:p>
                      <a:pPr rtl="1"/>
                      <a:r>
                        <a:rPr lang="fa-IR" b="1" dirty="0" smtClean="0">
                          <a:cs typeface="B Nazanin" pitchFamily="2" charset="-78"/>
                        </a:rPr>
                        <a:t>6765</a:t>
                      </a:r>
                      <a:endParaRPr lang="fa-IR" b="1" dirty="0">
                        <a:cs typeface="B Nazanin" pitchFamily="2" charset="-78"/>
                      </a:endParaRPr>
                    </a:p>
                  </a:txBody>
                  <a:tcPr/>
                </a:tc>
                <a:tc>
                  <a:txBody>
                    <a:bodyPr/>
                    <a:lstStyle/>
                    <a:p>
                      <a:pPr rtl="1"/>
                      <a:r>
                        <a:rPr lang="fa-IR" b="1" dirty="0" smtClean="0">
                          <a:cs typeface="B Nazanin" pitchFamily="2" charset="-78"/>
                        </a:rPr>
                        <a:t>8306</a:t>
                      </a:r>
                      <a:endParaRPr lang="fa-IR" b="1" dirty="0">
                        <a:cs typeface="B Nazanin" pitchFamily="2" charset="-78"/>
                      </a:endParaRPr>
                    </a:p>
                  </a:txBody>
                  <a:tcPr/>
                </a:tc>
                <a:tc>
                  <a:txBody>
                    <a:bodyPr/>
                    <a:lstStyle/>
                    <a:p>
                      <a:pPr rtl="1"/>
                      <a:r>
                        <a:rPr lang="fa-IR" b="1" dirty="0" smtClean="0">
                          <a:solidFill>
                            <a:srgbClr val="00642D"/>
                          </a:solidFill>
                          <a:cs typeface="B Nazanin" pitchFamily="2" charset="-78"/>
                        </a:rPr>
                        <a:t>11764</a:t>
                      </a:r>
                      <a:endParaRPr lang="fa-IR" b="1" dirty="0">
                        <a:solidFill>
                          <a:srgbClr val="00642D"/>
                        </a:solidFill>
                        <a:cs typeface="B Nazanin" pitchFamily="2" charset="-78"/>
                      </a:endParaRPr>
                    </a:p>
                  </a:txBody>
                  <a:tcPr/>
                </a:tc>
              </a:tr>
              <a:tr h="370840">
                <a:tc>
                  <a:txBody>
                    <a:bodyPr/>
                    <a:lstStyle/>
                    <a:p>
                      <a:pPr rtl="1"/>
                      <a:r>
                        <a:rPr lang="fa-IR" b="1" dirty="0" smtClean="0">
                          <a:cs typeface="B Nazanin" pitchFamily="2" charset="-78"/>
                        </a:rPr>
                        <a:t>شاخص توسعه انساني (</a:t>
                      </a:r>
                      <a:r>
                        <a:rPr lang="en-US" b="1" dirty="0" smtClean="0">
                          <a:cs typeface="B Nazanin" pitchFamily="2" charset="-78"/>
                        </a:rPr>
                        <a:t>HDI</a:t>
                      </a:r>
                      <a:r>
                        <a:rPr lang="fa-IR" b="1" dirty="0" smtClean="0">
                          <a:cs typeface="B Nazanin" pitchFamily="2" charset="-78"/>
                        </a:rPr>
                        <a:t>)</a:t>
                      </a:r>
                      <a:endParaRPr lang="fa-IR" b="1" dirty="0">
                        <a:cs typeface="B Nazanin" pitchFamily="2" charset="-78"/>
                      </a:endParaRPr>
                    </a:p>
                  </a:txBody>
                  <a:tcPr/>
                </a:tc>
                <a:tc>
                  <a:txBody>
                    <a:bodyPr/>
                    <a:lstStyle/>
                    <a:p>
                      <a:pPr rtl="1"/>
                      <a:r>
                        <a:rPr lang="fa-IR" b="1" dirty="0" smtClean="0">
                          <a:solidFill>
                            <a:srgbClr val="C00000"/>
                          </a:solidFill>
                          <a:cs typeface="B Nazanin" pitchFamily="2" charset="-78"/>
                        </a:rPr>
                        <a:t>-</a:t>
                      </a:r>
                      <a:endParaRPr lang="fa-IR" b="1" dirty="0">
                        <a:solidFill>
                          <a:srgbClr val="C00000"/>
                        </a:solidFill>
                        <a:cs typeface="B Nazanin" pitchFamily="2" charset="-78"/>
                      </a:endParaRPr>
                    </a:p>
                  </a:txBody>
                  <a:tcPr/>
                </a:tc>
                <a:tc>
                  <a:txBody>
                    <a:bodyPr/>
                    <a:lstStyle/>
                    <a:p>
                      <a:pPr rtl="1"/>
                      <a:r>
                        <a:rPr lang="fa-IR" b="1" dirty="0" smtClean="0">
                          <a:cs typeface="B Nazanin" pitchFamily="2" charset="-78"/>
                        </a:rPr>
                        <a:t>0.536</a:t>
                      </a:r>
                      <a:endParaRPr lang="fa-IR" b="1" dirty="0">
                        <a:cs typeface="B Nazanin" pitchFamily="2" charset="-78"/>
                      </a:endParaRPr>
                    </a:p>
                  </a:txBody>
                  <a:tcPr/>
                </a:tc>
                <a:tc>
                  <a:txBody>
                    <a:bodyPr/>
                    <a:lstStyle/>
                    <a:p>
                      <a:pPr rtl="1"/>
                      <a:r>
                        <a:rPr lang="fa-IR" b="1" dirty="0" smtClean="0">
                          <a:cs typeface="B Nazanin" pitchFamily="2" charset="-78"/>
                        </a:rPr>
                        <a:t>0.619</a:t>
                      </a:r>
                      <a:endParaRPr lang="fa-IR" b="1" dirty="0">
                        <a:cs typeface="B Nazanin" pitchFamily="2" charset="-78"/>
                      </a:endParaRPr>
                    </a:p>
                  </a:txBody>
                  <a:tcPr/>
                </a:tc>
                <a:tc>
                  <a:txBody>
                    <a:bodyPr/>
                    <a:lstStyle/>
                    <a:p>
                      <a:pPr rtl="1"/>
                      <a:r>
                        <a:rPr lang="fa-IR" b="1" dirty="0" smtClean="0">
                          <a:solidFill>
                            <a:srgbClr val="00642D"/>
                          </a:solidFill>
                          <a:cs typeface="B Nazanin" pitchFamily="2" charset="-78"/>
                        </a:rPr>
                        <a:t>0.702</a:t>
                      </a:r>
                      <a:endParaRPr lang="fa-IR" b="1" dirty="0">
                        <a:solidFill>
                          <a:srgbClr val="00642D"/>
                        </a:solidFill>
                        <a:cs typeface="B Nazanin" pitchFamily="2" charset="-78"/>
                      </a:endParaRPr>
                    </a:p>
                  </a:txBody>
                  <a:tcPr/>
                </a:tc>
              </a:tr>
              <a:tr h="370840">
                <a:tc>
                  <a:txBody>
                    <a:bodyPr/>
                    <a:lstStyle/>
                    <a:p>
                      <a:pPr rtl="1"/>
                      <a:r>
                        <a:rPr lang="fa-IR" b="1" dirty="0" smtClean="0">
                          <a:cs typeface="B Nazanin" pitchFamily="2" charset="-78"/>
                        </a:rPr>
                        <a:t>جزو رده</a:t>
                      </a:r>
                      <a:r>
                        <a:rPr lang="fa-IR" b="1" baseline="0" dirty="0" smtClean="0">
                          <a:cs typeface="B Nazanin" pitchFamily="2" charset="-78"/>
                        </a:rPr>
                        <a:t> کشورهاي با </a:t>
                      </a:r>
                      <a:r>
                        <a:rPr lang="fa-IR" b="1" dirty="0" smtClean="0">
                          <a:cs typeface="B Nazanin" pitchFamily="2" charset="-78"/>
                        </a:rPr>
                        <a:t>توسعه انساني:</a:t>
                      </a:r>
                      <a:endParaRPr lang="fa-IR" b="1" dirty="0">
                        <a:cs typeface="B Nazanin" pitchFamily="2" charset="-78"/>
                      </a:endParaRPr>
                    </a:p>
                  </a:txBody>
                  <a:tcPr/>
                </a:tc>
                <a:tc>
                  <a:txBody>
                    <a:bodyPr/>
                    <a:lstStyle/>
                    <a:p>
                      <a:pPr algn="r" rtl="1"/>
                      <a:r>
                        <a:rPr lang="fa-IR" b="1" dirty="0" smtClean="0">
                          <a:solidFill>
                            <a:srgbClr val="C00000"/>
                          </a:solidFill>
                          <a:cs typeface="B Nazanin" pitchFamily="2" charset="-78"/>
                        </a:rPr>
                        <a:t>-</a:t>
                      </a:r>
                      <a:endParaRPr lang="fa-IR" b="1" dirty="0">
                        <a:solidFill>
                          <a:srgbClr val="C00000"/>
                        </a:solidFill>
                        <a:cs typeface="B Nazanin" pitchFamily="2" charset="-78"/>
                      </a:endParaRPr>
                    </a:p>
                  </a:txBody>
                  <a:tcPr/>
                </a:tc>
                <a:tc>
                  <a:txBody>
                    <a:bodyPr/>
                    <a:lstStyle/>
                    <a:p>
                      <a:pPr algn="r" rtl="1"/>
                      <a:r>
                        <a:rPr lang="fa-IR" sz="2800" b="1" dirty="0" smtClean="0">
                          <a:cs typeface="B Nazanin" pitchFamily="2" charset="-78"/>
                        </a:rPr>
                        <a:t>متوسط</a:t>
                      </a:r>
                      <a:endParaRPr lang="fa-IR" sz="2800" b="1" dirty="0">
                        <a:cs typeface="B Nazanin" pitchFamily="2" charset="-78"/>
                      </a:endParaRPr>
                    </a:p>
                  </a:txBody>
                  <a:tcPr/>
                </a:tc>
                <a:tc>
                  <a:txBody>
                    <a:bodyPr/>
                    <a:lstStyle/>
                    <a:p>
                      <a:pPr algn="r" rtl="1"/>
                      <a:r>
                        <a:rPr lang="fa-IR" sz="2800" b="1" dirty="0" smtClean="0">
                          <a:cs typeface="B Nazanin" pitchFamily="2" charset="-78"/>
                        </a:rPr>
                        <a:t>متوسط</a:t>
                      </a:r>
                      <a:endParaRPr lang="fa-IR" sz="2800" b="1" dirty="0">
                        <a:cs typeface="B Nazanin" pitchFamily="2" charset="-78"/>
                      </a:endParaRPr>
                    </a:p>
                  </a:txBody>
                  <a:tcPr/>
                </a:tc>
                <a:tc>
                  <a:txBody>
                    <a:bodyPr/>
                    <a:lstStyle/>
                    <a:p>
                      <a:pPr algn="r" rtl="1"/>
                      <a:r>
                        <a:rPr lang="fa-IR" sz="2800" b="1" dirty="0" smtClean="0">
                          <a:solidFill>
                            <a:srgbClr val="00642D"/>
                          </a:solidFill>
                          <a:cs typeface="B Nazanin" pitchFamily="2" charset="-78"/>
                        </a:rPr>
                        <a:t>بالا</a:t>
                      </a:r>
                      <a:endParaRPr lang="fa-IR" sz="2800" b="1" dirty="0">
                        <a:solidFill>
                          <a:srgbClr val="00642D"/>
                        </a:solidFill>
                        <a:cs typeface="B Nazanin" pitchFamily="2" charset="-78"/>
                      </a:endParaRPr>
                    </a:p>
                  </a:txBody>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57200" y="44450"/>
            <a:ext cx="8229600" cy="6337300"/>
          </a:xfrm>
        </p:spPr>
        <p:txBody>
          <a:bodyPr>
            <a:normAutofit/>
          </a:bodyPr>
          <a:lstStyle/>
          <a:p>
            <a:pPr marL="109728" indent="0" eaLnBrk="1" hangingPunct="1">
              <a:lnSpc>
                <a:spcPct val="150000"/>
              </a:lnSpc>
              <a:buNone/>
            </a:pPr>
            <a:endParaRPr lang="en-US" sz="2800" b="1" dirty="0" smtClean="0">
              <a:solidFill>
                <a:srgbClr val="C00000"/>
              </a:solidFill>
              <a:cs typeface="B Nazanin" pitchFamily="2" charset="-78"/>
            </a:endParaRPr>
          </a:p>
          <a:p>
            <a:r>
              <a:rPr lang="fa-IR" sz="3200" dirty="0" smtClean="0">
                <a:solidFill>
                  <a:srgbClr val="C00000"/>
                </a:solidFill>
                <a:cs typeface="B Nazanin" pitchFamily="2" charset="-78"/>
              </a:rPr>
              <a:t>شاخص توسعه انسانى</a:t>
            </a:r>
            <a:r>
              <a:rPr lang="en-US" sz="3200" dirty="0" smtClean="0">
                <a:solidFill>
                  <a:schemeClr val="bg2">
                    <a:lumMod val="25000"/>
                  </a:schemeClr>
                </a:solidFill>
                <a:cs typeface="B Nazanin" pitchFamily="2" charset="-78"/>
              </a:rPr>
              <a:t>(</a:t>
            </a:r>
            <a:r>
              <a:rPr lang="en-GB" sz="2800" b="1" dirty="0" smtClean="0">
                <a:cs typeface="B Nazanin" pitchFamily="2" charset="-78"/>
              </a:rPr>
              <a:t>Human Development</a:t>
            </a:r>
            <a:r>
              <a:rPr lang="en-GB" sz="2800" b="1" dirty="0">
                <a:cs typeface="B Nazanin" pitchFamily="2" charset="-78"/>
              </a:rPr>
              <a:t> Index</a:t>
            </a:r>
            <a:r>
              <a:rPr lang="en-GB" sz="2800" b="1" dirty="0" smtClean="0">
                <a:cs typeface="B Nazanin" pitchFamily="2" charset="-78"/>
              </a:rPr>
              <a:t>) </a:t>
            </a:r>
            <a:r>
              <a:rPr lang="fa-IR" sz="2800" b="1" dirty="0" smtClean="0">
                <a:cs typeface="B Nazanin" pitchFamily="2" charset="-78"/>
              </a:rPr>
              <a:t>شاخصى مرکب از نشانگرهائى که سه بعد را ارائه مى‌دهند: </a:t>
            </a:r>
          </a:p>
          <a:p>
            <a:r>
              <a:rPr lang="fa-IR" sz="2800" b="1" dirty="0" smtClean="0">
                <a:solidFill>
                  <a:srgbClr val="C00000"/>
                </a:solidFill>
                <a:cs typeface="B Nazanin" pitchFamily="2" charset="-78"/>
              </a:rPr>
              <a:t>طول عمر </a:t>
            </a:r>
            <a:r>
              <a:rPr lang="fa-IR" sz="2800" b="1" dirty="0" smtClean="0">
                <a:cs typeface="B Nazanin" pitchFamily="2" charset="-78"/>
              </a:rPr>
              <a:t>(اميد به زندگى در بدو تولد)</a:t>
            </a:r>
          </a:p>
          <a:p>
            <a:r>
              <a:rPr lang="fa-IR" sz="2800" b="1" dirty="0" smtClean="0">
                <a:solidFill>
                  <a:srgbClr val="C00000"/>
                </a:solidFill>
                <a:cs typeface="B Nazanin" pitchFamily="2" charset="-78"/>
              </a:rPr>
              <a:t> آگاهى </a:t>
            </a:r>
            <a:r>
              <a:rPr lang="fa-IR" sz="2800" b="1" dirty="0" smtClean="0">
                <a:cs typeface="B Nazanin" pitchFamily="2" charset="-78"/>
              </a:rPr>
              <a:t>(ميزان باسوادى باغلين و متوسط سال‌هاى تحصيل)</a:t>
            </a:r>
          </a:p>
          <a:p>
            <a:r>
              <a:rPr lang="fa-IR" sz="2800" b="1" dirty="0" smtClean="0">
                <a:solidFill>
                  <a:srgbClr val="C00000"/>
                </a:solidFill>
                <a:cs typeface="B Nazanin" pitchFamily="2" charset="-78"/>
              </a:rPr>
              <a:t>درآمد</a:t>
            </a:r>
            <a:r>
              <a:rPr lang="fa-IR" sz="2800" b="1" dirty="0" smtClean="0">
                <a:cs typeface="B Nazanin" pitchFamily="2" charset="-78"/>
              </a:rPr>
              <a:t> (سرانه درآمد ناخالص داخلى واقعى در قدرت خريد - به دلار)' .</a:t>
            </a:r>
          </a:p>
          <a:p>
            <a:pPr eaLnBrk="1" hangingPunct="1"/>
            <a:r>
              <a:rPr lang="fa-IR" sz="2800" b="1" dirty="0" smtClean="0">
                <a:cs typeface="B Nazanin" pitchFamily="2" charset="-78"/>
              </a:rPr>
              <a:t>کشورهای دارای </a:t>
            </a:r>
            <a:r>
              <a:rPr lang="fa-IR" sz="2800" b="1" dirty="0" smtClean="0">
                <a:solidFill>
                  <a:srgbClr val="C00000"/>
                </a:solidFill>
                <a:cs typeface="B Nazanin" pitchFamily="2" charset="-78"/>
              </a:rPr>
              <a:t>نمره بالای 0.9</a:t>
            </a:r>
            <a:r>
              <a:rPr lang="fa-IR" sz="2800" b="1" dirty="0" smtClean="0">
                <a:cs typeface="B Nazanin" pitchFamily="2" charset="-78"/>
              </a:rPr>
              <a:t> به عنوان کشورهای دارای </a:t>
            </a:r>
            <a:r>
              <a:rPr lang="fa-IR" sz="2800" b="1" dirty="0" smtClean="0">
                <a:solidFill>
                  <a:srgbClr val="C00000"/>
                </a:solidFill>
                <a:cs typeface="B Nazanin" pitchFamily="2" charset="-78"/>
              </a:rPr>
              <a:t>توسعه انسانی بسیار بالا </a:t>
            </a:r>
            <a:r>
              <a:rPr lang="fa-IR" sz="2800" b="1" dirty="0" smtClean="0">
                <a:cs typeface="B Nazanin" pitchFamily="2" charset="-78"/>
              </a:rPr>
              <a:t>شناخته می شوند. کشورهای دارای نمره بین</a:t>
            </a:r>
            <a:r>
              <a:rPr lang="fa-IR" sz="2800" b="1" dirty="0" smtClean="0">
                <a:solidFill>
                  <a:srgbClr val="C00000"/>
                </a:solidFill>
                <a:cs typeface="B Nazanin" pitchFamily="2" charset="-78"/>
              </a:rPr>
              <a:t> 0.8 تا 0.9</a:t>
            </a:r>
            <a:r>
              <a:rPr lang="fa-IR" sz="2800" b="1" dirty="0" smtClean="0">
                <a:cs typeface="B Nazanin" pitchFamily="2" charset="-78"/>
              </a:rPr>
              <a:t> نیز با توسعه انسانی</a:t>
            </a:r>
            <a:r>
              <a:rPr lang="fa-IR" sz="2800" b="1" dirty="0" smtClean="0">
                <a:solidFill>
                  <a:srgbClr val="C00000"/>
                </a:solidFill>
                <a:cs typeface="B Nazanin" pitchFamily="2" charset="-78"/>
              </a:rPr>
              <a:t> بالا</a:t>
            </a:r>
            <a:r>
              <a:rPr lang="fa-IR" sz="2800" b="1" dirty="0" smtClean="0">
                <a:cs typeface="B Nazanin" pitchFamily="2" charset="-78"/>
              </a:rPr>
              <a:t>، کشورهای داری </a:t>
            </a:r>
            <a:r>
              <a:rPr lang="fa-IR" sz="2800" b="1" dirty="0" smtClean="0">
                <a:solidFill>
                  <a:srgbClr val="C00000"/>
                </a:solidFill>
                <a:cs typeface="B Nazanin" pitchFamily="2" charset="-78"/>
              </a:rPr>
              <a:t>نمره 0.5 تا 0.8</a:t>
            </a:r>
            <a:r>
              <a:rPr lang="fa-IR" sz="2800" b="1" dirty="0" smtClean="0">
                <a:cs typeface="B Nazanin" pitchFamily="2" charset="-78"/>
              </a:rPr>
              <a:t>با توسعه انسانی</a:t>
            </a:r>
            <a:r>
              <a:rPr lang="fa-IR" sz="2800" b="1" dirty="0" smtClean="0">
                <a:solidFill>
                  <a:srgbClr val="C00000"/>
                </a:solidFill>
                <a:cs typeface="B Nazanin" pitchFamily="2" charset="-78"/>
              </a:rPr>
              <a:t> متوسط </a:t>
            </a:r>
            <a:r>
              <a:rPr lang="fa-IR" sz="2800" b="1" dirty="0" smtClean="0">
                <a:cs typeface="B Nazanin" pitchFamily="2" charset="-78"/>
              </a:rPr>
              <a:t>و کشورهای دارای نمره </a:t>
            </a:r>
            <a:r>
              <a:rPr lang="fa-IR" sz="2800" b="1" dirty="0" smtClean="0">
                <a:solidFill>
                  <a:srgbClr val="C00000"/>
                </a:solidFill>
                <a:cs typeface="B Nazanin" pitchFamily="2" charset="-78"/>
              </a:rPr>
              <a:t>کمتر از 0.5</a:t>
            </a:r>
            <a:r>
              <a:rPr lang="fa-IR" sz="2800" b="1" dirty="0" smtClean="0">
                <a:cs typeface="B Nazanin" pitchFamily="2" charset="-78"/>
              </a:rPr>
              <a:t> با توسعه انسانی </a:t>
            </a:r>
            <a:r>
              <a:rPr lang="fa-IR" sz="2800" b="1" dirty="0" smtClean="0">
                <a:solidFill>
                  <a:srgbClr val="C00000"/>
                </a:solidFill>
                <a:cs typeface="B Nazanin" pitchFamily="2" charset="-78"/>
              </a:rPr>
              <a:t>پایین</a:t>
            </a:r>
            <a:r>
              <a:rPr lang="fa-IR" sz="2800" b="1" dirty="0" smtClean="0">
                <a:cs typeface="B Nazanin" pitchFamily="2" charset="-78"/>
              </a:rPr>
              <a:t> شناخته می شوند.</a:t>
            </a:r>
            <a:endParaRPr lang="en-GB" sz="2800" b="1" dirty="0" smtClean="0">
              <a:cs typeface="B Nazanin" pitchFamily="2" charset="-78"/>
            </a:endParaRPr>
          </a:p>
          <a:p>
            <a:pPr eaLnBrk="1" hangingPunct="1"/>
            <a:endParaRPr lang="fa-IR" sz="2800" b="1" dirty="0" smtClean="0">
              <a:cs typeface="B Nazanin" pitchFamily="2" charset="-78"/>
            </a:endParaRPr>
          </a:p>
          <a:p>
            <a:pPr>
              <a:buFont typeface="Wingdings 3" pitchFamily="18" charset="2"/>
              <a:buNone/>
            </a:pPr>
            <a:endParaRPr lang="en-GB" sz="2800" dirty="0" smtClean="0">
              <a:cs typeface="B Nazanin" pitchFamily="2" charset="-78"/>
            </a:endParaRPr>
          </a:p>
        </p:txBody>
      </p:sp>
    </p:spTree>
    <p:extLst>
      <p:ext uri="{BB962C8B-B14F-4D97-AF65-F5344CB8AC3E}">
        <p14:creationId xmlns:p14="http://schemas.microsoft.com/office/powerpoint/2010/main" val="18078174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620688"/>
            <a:ext cx="60486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FF00"/>
                </a:solidFill>
                <a:cs typeface="B Titr" pitchFamily="2" charset="-78"/>
              </a:rPr>
              <a:t>شاخصهاي کيفيت جمعيت کشور</a:t>
            </a:r>
            <a:endParaRPr lang="fa-IR" sz="2800" dirty="0">
              <a:solidFill>
                <a:srgbClr val="FFFF00"/>
              </a:solidFill>
              <a:cs typeface="B Titr" pitchFamily="2" charset="-78"/>
            </a:endParaRPr>
          </a:p>
        </p:txBody>
      </p:sp>
      <p:graphicFrame>
        <p:nvGraphicFramePr>
          <p:cNvPr id="5" name="Table 4"/>
          <p:cNvGraphicFramePr>
            <a:graphicFrameLocks noGrp="1"/>
          </p:cNvGraphicFramePr>
          <p:nvPr/>
        </p:nvGraphicFramePr>
        <p:xfrm>
          <a:off x="1475656" y="1844824"/>
          <a:ext cx="5904657" cy="3033426"/>
        </p:xfrm>
        <a:graphic>
          <a:graphicData uri="http://schemas.openxmlformats.org/drawingml/2006/table">
            <a:tbl>
              <a:tblPr rtl="1"/>
              <a:tblGrid>
                <a:gridCol w="1532707"/>
                <a:gridCol w="1034430"/>
                <a:gridCol w="1034430"/>
                <a:gridCol w="1258205"/>
                <a:gridCol w="1044885"/>
              </a:tblGrid>
              <a:tr h="687902">
                <a:tc>
                  <a:txBody>
                    <a:bodyPr/>
                    <a:lstStyle/>
                    <a:p>
                      <a:pPr algn="ctr" rtl="1">
                        <a:lnSpc>
                          <a:spcPct val="150000"/>
                        </a:lnSpc>
                        <a:spcAft>
                          <a:spcPts val="0"/>
                        </a:spcAft>
                      </a:pPr>
                      <a:endParaRPr lang="en-US" sz="2000"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شاخص اميد زندگي</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1" eaLnBrk="1" latinLnBrk="0" hangingPunct="1">
                        <a:lnSpc>
                          <a:spcPct val="150000"/>
                        </a:lnSpc>
                        <a:spcAft>
                          <a:spcPts val="0"/>
                        </a:spcAft>
                      </a:pP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ميزان باسوادي</a:t>
                      </a:r>
                    </a:p>
                    <a:p>
                      <a:pPr marL="0" algn="ctr" defTabSz="914400" rtl="1" eaLnBrk="1" latinLnBrk="0" hangingPunct="1">
                        <a:lnSpc>
                          <a:spcPct val="150000"/>
                        </a:lnSpc>
                        <a:spcAft>
                          <a:spcPts val="0"/>
                        </a:spcAft>
                      </a:pPr>
                      <a:r>
                        <a:rPr lang="fa-IR" sz="1800" b="1" kern="1200" dirty="0" smtClean="0">
                          <a:solidFill>
                            <a:schemeClr val="tx1"/>
                          </a:solidFill>
                          <a:latin typeface="Tahoma"/>
                          <a:ea typeface="Times New Roman"/>
                          <a:cs typeface="B Nazanin"/>
                        </a:rPr>
                        <a:t>(در جمعيت 10</a:t>
                      </a:r>
                      <a:r>
                        <a:rPr lang="fa-IR" sz="1800" b="1" kern="1200" baseline="0" dirty="0" smtClean="0">
                          <a:solidFill>
                            <a:schemeClr val="tx1"/>
                          </a:solidFill>
                          <a:latin typeface="Tahoma"/>
                          <a:ea typeface="Times New Roman"/>
                          <a:cs typeface="B Nazanin"/>
                        </a:rPr>
                        <a:t>تا 49 ساله)</a:t>
                      </a:r>
                      <a:endParaRPr lang="en-US" sz="18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1" eaLnBrk="1" latinLnBrk="0" hangingPunct="1">
                        <a:lnSpc>
                          <a:spcPct val="150000"/>
                        </a:lnSpc>
                        <a:spcAft>
                          <a:spcPts val="0"/>
                        </a:spcAft>
                      </a:pP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902">
                <a:tc>
                  <a:txBody>
                    <a:bodyPr/>
                    <a:lstStyle/>
                    <a:p>
                      <a:pPr algn="ctr" rtl="1">
                        <a:lnSpc>
                          <a:spcPct val="150000"/>
                        </a:lnSpc>
                        <a:spcAft>
                          <a:spcPts val="0"/>
                        </a:spcAft>
                      </a:pPr>
                      <a:r>
                        <a:rPr lang="fa-IR" sz="2000" dirty="0" smtClean="0">
                          <a:latin typeface="Calibri"/>
                          <a:ea typeface="Calibri"/>
                          <a:cs typeface="B Nazanin" pitchFamily="2" charset="-78"/>
                        </a:rPr>
                        <a:t>سال</a:t>
                      </a:r>
                      <a:endParaRPr lang="en-US" sz="2000" dirty="0">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1385</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1390</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1385</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50000"/>
                        </a:lnSpc>
                        <a:spcAft>
                          <a:spcPts val="0"/>
                        </a:spcAft>
                      </a:pPr>
                      <a:r>
                        <a:rPr lang="fa-IR" sz="2000" b="1" kern="1200" dirty="0" smtClean="0">
                          <a:solidFill>
                            <a:schemeClr val="tx1"/>
                          </a:solidFill>
                          <a:latin typeface="Tahoma"/>
                          <a:ea typeface="Times New Roman"/>
                          <a:cs typeface="B Nazanin"/>
                        </a:rPr>
                        <a:t>1390</a:t>
                      </a:r>
                      <a:endParaRPr lang="en-US" sz="2000" b="1" kern="1200" dirty="0">
                        <a:solidFill>
                          <a:schemeClr val="tx1"/>
                        </a:solidFill>
                        <a:latin typeface="Tahoma"/>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22">
                <a:tc>
                  <a:txBody>
                    <a:bodyPr/>
                    <a:lstStyle/>
                    <a:p>
                      <a:pPr algn="ctr" rtl="1">
                        <a:lnSpc>
                          <a:spcPct val="150000"/>
                        </a:lnSpc>
                        <a:spcAft>
                          <a:spcPts val="0"/>
                        </a:spcAft>
                      </a:pPr>
                      <a:r>
                        <a:rPr lang="fa-IR" sz="2000" b="1" dirty="0" smtClean="0">
                          <a:latin typeface="Calibri"/>
                          <a:ea typeface="Calibri"/>
                          <a:cs typeface="B Titr" pitchFamily="2" charset="-78"/>
                        </a:rPr>
                        <a:t>مردان</a:t>
                      </a:r>
                      <a:endParaRPr lang="en-US" sz="2000" b="1" dirty="0">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71.1</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72.1</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50000"/>
                        </a:lnSpc>
                        <a:spcAft>
                          <a:spcPts val="0"/>
                        </a:spcAft>
                      </a:pPr>
                      <a:r>
                        <a:rPr lang="fa-IR" sz="1800" b="1" dirty="0" smtClean="0">
                          <a:latin typeface="Calibri"/>
                          <a:ea typeface="Times New Roman"/>
                          <a:cs typeface="B Nazanin" pitchFamily="2" charset="-78"/>
                        </a:rPr>
                        <a:t>91.7</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50000"/>
                        </a:lnSpc>
                        <a:spcAft>
                          <a:spcPts val="0"/>
                        </a:spcAft>
                      </a:pPr>
                      <a:r>
                        <a:rPr lang="fa-IR" sz="1800" b="1" dirty="0" smtClean="0">
                          <a:latin typeface="Calibri"/>
                          <a:ea typeface="Times New Roman"/>
                          <a:cs typeface="B Nazanin" pitchFamily="2" charset="-78"/>
                        </a:rPr>
                        <a:t>92.4</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422">
                <a:tc>
                  <a:txBody>
                    <a:bodyPr/>
                    <a:lstStyle/>
                    <a:p>
                      <a:pPr algn="ctr" rtl="1">
                        <a:lnSpc>
                          <a:spcPct val="150000"/>
                        </a:lnSpc>
                        <a:spcAft>
                          <a:spcPts val="0"/>
                        </a:spcAft>
                      </a:pPr>
                      <a:r>
                        <a:rPr lang="fa-IR" sz="2000" b="1" dirty="0" smtClean="0">
                          <a:latin typeface="Calibri"/>
                          <a:ea typeface="Calibri"/>
                          <a:cs typeface="B Titr" pitchFamily="2" charset="-78"/>
                        </a:rPr>
                        <a:t>زنان</a:t>
                      </a:r>
                      <a:endParaRPr lang="en-US" sz="2000" b="1" dirty="0">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73.1</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74.6</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1">
                        <a:lnSpc>
                          <a:spcPct val="150000"/>
                        </a:lnSpc>
                        <a:spcAft>
                          <a:spcPts val="0"/>
                        </a:spcAft>
                      </a:pP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1">
                        <a:lnSpc>
                          <a:spcPct val="150000"/>
                        </a:lnSpc>
                        <a:spcAft>
                          <a:spcPts val="0"/>
                        </a:spcAft>
                      </a:pP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808" y="1844824"/>
            <a:ext cx="7851648" cy="3312368"/>
          </a:xfrm>
        </p:spPr>
        <p:txBody>
          <a:bodyPr>
            <a:noAutofit/>
          </a:bodyPr>
          <a:lstStyle/>
          <a:p>
            <a:pPr algn="ctr"/>
            <a:r>
              <a:rPr lang="fa-IR" sz="9600" dirty="0" smtClean="0">
                <a:solidFill>
                  <a:srgbClr val="008E40"/>
                </a:solidFill>
                <a:latin typeface="IranNastaliq" pitchFamily="18" charset="0"/>
                <a:cs typeface="IranNastaliq" pitchFamily="18" charset="0"/>
              </a:rPr>
              <a:t>و صلی اللّه علي محمد و آله الطاهرین</a:t>
            </a:r>
            <a:br>
              <a:rPr lang="fa-IR" sz="9600" dirty="0" smtClean="0">
                <a:solidFill>
                  <a:srgbClr val="008E40"/>
                </a:solidFill>
                <a:latin typeface="IranNastaliq" pitchFamily="18" charset="0"/>
                <a:cs typeface="IranNastaliq" pitchFamily="18" charset="0"/>
              </a:rPr>
            </a:br>
            <a:r>
              <a:rPr lang="fa-IR" sz="9600" dirty="0" smtClean="0">
                <a:solidFill>
                  <a:srgbClr val="008E40"/>
                </a:solidFill>
                <a:latin typeface="IranNastaliq" pitchFamily="18" charset="0"/>
                <a:cs typeface="IranNastaliq" pitchFamily="18" charset="0"/>
              </a:rPr>
              <a:t>از توجه شما سپاسگزارم</a:t>
            </a:r>
            <a:r>
              <a:rPr lang="fa-IR" sz="9600" dirty="0">
                <a:solidFill>
                  <a:srgbClr val="008E40"/>
                </a:solidFill>
                <a:latin typeface="IranNastaliq" pitchFamily="18" charset="0"/>
                <a:cs typeface="IranNastaliq" pitchFamily="18" charset="0"/>
              </a:rPr>
              <a:t/>
            </a:r>
            <a:br>
              <a:rPr lang="fa-IR" sz="9600" dirty="0">
                <a:solidFill>
                  <a:srgbClr val="008E40"/>
                </a:solidFill>
                <a:latin typeface="IranNastaliq" pitchFamily="18" charset="0"/>
                <a:cs typeface="IranNastaliq" pitchFamily="18" charset="0"/>
              </a:rPr>
            </a:br>
            <a:endParaRPr lang="fa-IR" sz="9600" dirty="0">
              <a:solidFill>
                <a:srgbClr val="008E40"/>
              </a:solidFill>
              <a:latin typeface="IranNastaliq" pitchFamily="18" charset="0"/>
              <a:cs typeface="IranNastaliq"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97808"/>
            <a:ext cx="2304256" cy="2844316"/>
          </a:xfrm>
          <a:prstGeom prst="rect">
            <a:avLst/>
          </a:prstGeom>
        </p:spPr>
      </p:pic>
    </p:spTree>
    <p:extLst>
      <p:ext uri="{BB962C8B-B14F-4D97-AF65-F5344CB8AC3E}">
        <p14:creationId xmlns:p14="http://schemas.microsoft.com/office/powerpoint/2010/main" val="29914329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99592" y="1556792"/>
          <a:ext cx="7200800" cy="4497695"/>
        </p:xfrm>
        <a:graphic>
          <a:graphicData uri="http://schemas.openxmlformats.org/drawingml/2006/table">
            <a:tbl>
              <a:tblPr rtl="1"/>
              <a:tblGrid>
                <a:gridCol w="1720420"/>
                <a:gridCol w="2007372"/>
                <a:gridCol w="1093760"/>
                <a:gridCol w="1249649"/>
                <a:gridCol w="1129599"/>
              </a:tblGrid>
              <a:tr h="1080120">
                <a:tc>
                  <a:txBody>
                    <a:bodyPr/>
                    <a:lstStyle/>
                    <a:p>
                      <a:pPr algn="ctr" rtl="1">
                        <a:lnSpc>
                          <a:spcPct val="150000"/>
                        </a:lnSpc>
                        <a:spcAft>
                          <a:spcPts val="0"/>
                        </a:spcAft>
                      </a:pPr>
                      <a:r>
                        <a:rPr lang="fa-IR" sz="2000" b="1" dirty="0">
                          <a:latin typeface="Tahoma"/>
                          <a:ea typeface="Times New Roman"/>
                          <a:cs typeface="B Nazanin"/>
                        </a:rPr>
                        <a:t>سال</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جمعيت</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b="1" dirty="0">
                          <a:latin typeface="Tahoma"/>
                          <a:ea typeface="Times New Roman"/>
                          <a:cs typeface="B Nazanin"/>
                        </a:rPr>
                        <a:t>متوسط رشد سالانه</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b="1" dirty="0">
                          <a:latin typeface="Tahoma"/>
                          <a:ea typeface="Times New Roman"/>
                          <a:cs typeface="B Nazanin"/>
                        </a:rPr>
                        <a:t>تعداد خانوار</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600" b="1" dirty="0">
                          <a:latin typeface="Tahoma"/>
                          <a:ea typeface="Times New Roman"/>
                          <a:cs typeface="B Nazanin"/>
                        </a:rPr>
                        <a:t>بعد خانوار</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chemeClr val="tx1"/>
                          </a:solidFill>
                          <a:latin typeface="Tahoma"/>
                          <a:ea typeface="Times New Roman"/>
                          <a:cs typeface="B Titr"/>
                        </a:rPr>
                        <a:t>1335</a:t>
                      </a:r>
                      <a:endParaRPr kumimoji="0" lang="en-US" sz="1600" kern="1200" dirty="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18.954.704</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dirty="0">
                          <a:latin typeface="Tahoma"/>
                          <a:ea typeface="Times New Roman"/>
                          <a:cs typeface="B Nazanin"/>
                        </a:rPr>
                        <a:t>-</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Calibri"/>
                          <a:ea typeface="Times New Roman"/>
                          <a:cs typeface="Tahoma"/>
                        </a:rPr>
                        <a:t>-</a:t>
                      </a:r>
                      <a:endParaRPr lang="fa-IR" sz="1200" dirty="0">
                        <a:latin typeface="Calibri"/>
                        <a:ea typeface="Times New Roman"/>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Calibri"/>
                          <a:ea typeface="Times New Roman"/>
                          <a:cs typeface="Tahoma"/>
                        </a:rPr>
                        <a:t>-</a:t>
                      </a:r>
                      <a:endParaRPr lang="fa-IR" sz="1200" dirty="0">
                        <a:latin typeface="Calibri"/>
                        <a:ea typeface="Times New Roman"/>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rgbClr val="C00000"/>
                          </a:solidFill>
                          <a:latin typeface="Tahoma"/>
                          <a:ea typeface="Times New Roman"/>
                          <a:cs typeface="B Titr"/>
                        </a:rPr>
                        <a:t>1345</a:t>
                      </a:r>
                      <a:endParaRPr kumimoji="0" lang="en-US" sz="1600" kern="1200" dirty="0">
                        <a:solidFill>
                          <a:srgbClr val="C00000"/>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25.788.722</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latin typeface="Tahoma"/>
                          <a:ea typeface="Times New Roman"/>
                          <a:cs typeface="B Nazanin"/>
                        </a:rPr>
                        <a:t>3/1</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Calibri"/>
                          <a:ea typeface="Times New Roman"/>
                          <a:cs typeface="Tahoma"/>
                        </a:rPr>
                        <a:t>-</a:t>
                      </a:r>
                      <a:endParaRPr lang="fa-IR" sz="1200" dirty="0">
                        <a:latin typeface="Calibri"/>
                        <a:ea typeface="Times New Roman"/>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200" dirty="0" smtClean="0">
                          <a:latin typeface="Calibri"/>
                          <a:ea typeface="Times New Roman"/>
                          <a:cs typeface="Tahoma"/>
                        </a:rPr>
                        <a:t>-</a:t>
                      </a:r>
                      <a:endParaRPr lang="fa-IR" sz="1200" dirty="0">
                        <a:latin typeface="Calibri"/>
                        <a:ea typeface="Times New Roman"/>
                        <a:cs typeface="Tahom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chemeClr val="tx1"/>
                          </a:solidFill>
                          <a:latin typeface="Tahoma"/>
                          <a:ea typeface="Times New Roman"/>
                          <a:cs typeface="B Titr"/>
                        </a:rPr>
                        <a:t>1355</a:t>
                      </a:r>
                      <a:endParaRPr kumimoji="0" lang="en-US" sz="1600" kern="1200" dirty="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33.708.744</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latin typeface="Tahoma"/>
                          <a:ea typeface="Times New Roman"/>
                          <a:cs typeface="B Nazanin"/>
                        </a:rPr>
                        <a:t>2/7</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6.711.628</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5.02</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rgbClr val="C00000"/>
                          </a:solidFill>
                          <a:latin typeface="Tahoma"/>
                          <a:ea typeface="Times New Roman"/>
                          <a:cs typeface="B Titr"/>
                        </a:rPr>
                        <a:t>1365</a:t>
                      </a:r>
                      <a:endParaRPr kumimoji="0" lang="en-US" sz="1600" kern="1200" dirty="0">
                        <a:solidFill>
                          <a:srgbClr val="C00000"/>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49.445.010</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Tahoma"/>
                          <a:ea typeface="Times New Roman"/>
                          <a:cs typeface="B Nazanin"/>
                        </a:rPr>
                        <a:t>3/9</a:t>
                      </a:r>
                      <a:endParaRPr lang="en-US"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9.673.931</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5.11</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chemeClr val="tx1"/>
                          </a:solidFill>
                          <a:latin typeface="Tahoma"/>
                          <a:ea typeface="Times New Roman"/>
                          <a:cs typeface="B Titr"/>
                        </a:rPr>
                        <a:t>1375</a:t>
                      </a:r>
                      <a:endParaRPr kumimoji="0" lang="en-US" sz="1600" kern="1200" dirty="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60.055.488</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Tahoma"/>
                          <a:ea typeface="Times New Roman"/>
                          <a:cs typeface="B Nazanin"/>
                        </a:rPr>
                        <a:t>1/9</a:t>
                      </a:r>
                      <a:endParaRPr lang="en-US"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12.398.235</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4.84</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chemeClr val="tx1"/>
                          </a:solidFill>
                          <a:latin typeface="Tahoma"/>
                          <a:ea typeface="Times New Roman"/>
                          <a:cs typeface="B Titr"/>
                        </a:rPr>
                        <a:t>1385</a:t>
                      </a:r>
                      <a:endParaRPr kumimoji="0" lang="en-US" sz="1600" kern="1200" dirty="0">
                        <a:solidFill>
                          <a:schemeClr val="tx1"/>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70،495،782</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Tahoma"/>
                          <a:ea typeface="Times New Roman"/>
                          <a:cs typeface="B Nazanin"/>
                        </a:rPr>
                        <a:t>1/6</a:t>
                      </a:r>
                      <a:endParaRPr lang="en-US"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17.501.771</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4.03</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25">
                <a:tc>
                  <a:txBody>
                    <a:bodyPr/>
                    <a:lstStyle/>
                    <a:p>
                      <a:pPr algn="ctr" rtl="1">
                        <a:lnSpc>
                          <a:spcPct val="150000"/>
                        </a:lnSpc>
                        <a:spcAft>
                          <a:spcPts val="0"/>
                        </a:spcAft>
                      </a:pPr>
                      <a:r>
                        <a:rPr kumimoji="0" lang="fa-IR" sz="1600" kern="1200" dirty="0">
                          <a:solidFill>
                            <a:srgbClr val="C00000"/>
                          </a:solidFill>
                          <a:latin typeface="Tahoma"/>
                          <a:ea typeface="Times New Roman"/>
                          <a:cs typeface="B Titr"/>
                        </a:rPr>
                        <a:t>1390</a:t>
                      </a:r>
                      <a:endParaRPr kumimoji="0" lang="en-US" sz="1600" kern="1200" dirty="0">
                        <a:solidFill>
                          <a:srgbClr val="C00000"/>
                        </a:solidFill>
                        <a:latin typeface="Tahoma"/>
                        <a:ea typeface="Times New Roman"/>
                        <a:cs typeface="B Tit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a:latin typeface="Tahoma"/>
                          <a:ea typeface="Times New Roman"/>
                          <a:cs typeface="B Nazanin"/>
                        </a:rPr>
                        <a:t>75،149،669</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2000" b="1" dirty="0" smtClean="0">
                          <a:solidFill>
                            <a:srgbClr val="C00000"/>
                          </a:solidFill>
                          <a:latin typeface="Tahoma"/>
                          <a:ea typeface="Times New Roman"/>
                          <a:cs typeface="B Nazanin"/>
                        </a:rPr>
                        <a:t>1/3</a:t>
                      </a:r>
                      <a:endParaRPr lang="en-US"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latin typeface="Calibri"/>
                          <a:ea typeface="Times New Roman"/>
                          <a:cs typeface="B Nazanin" pitchFamily="2" charset="-78"/>
                        </a:rPr>
                        <a:t>21.185.647</a:t>
                      </a:r>
                      <a:endParaRPr lang="fa-IR" sz="1800" b="1" dirty="0">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b="1" dirty="0" smtClean="0">
                          <a:solidFill>
                            <a:srgbClr val="C00000"/>
                          </a:solidFill>
                          <a:latin typeface="Calibri"/>
                          <a:ea typeface="Times New Roman"/>
                          <a:cs typeface="B Nazanin" pitchFamily="2" charset="-78"/>
                        </a:rPr>
                        <a:t>3.55</a:t>
                      </a:r>
                      <a:endParaRPr lang="fa-IR" sz="1800" b="1" dirty="0">
                        <a:solidFill>
                          <a:srgbClr val="C00000"/>
                        </a:solidFill>
                        <a:latin typeface="Calibri"/>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971600" y="476672"/>
            <a:ext cx="698477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FF00"/>
                </a:solidFill>
                <a:cs typeface="B Titr" pitchFamily="2" charset="-78"/>
              </a:rPr>
              <a:t>جمعيت کشور و متوسط رشد سالانه آن طي سالهاي 1335 تا 1390</a:t>
            </a:r>
            <a:endParaRPr lang="fa-IR" sz="2000" dirty="0">
              <a:solidFill>
                <a:srgbClr val="FFFF00"/>
              </a:solidFill>
              <a:cs typeface="B Titr"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Times New Roman"/>
        <a:ea typeface=""/>
        <a:cs typeface="B Nazanin"/>
      </a:majorFont>
      <a:minorFont>
        <a:latin typeface="Times New Roman"/>
        <a:ea typeface=""/>
        <a:cs typeface="B Nazani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5.xml><?xml version="1.0" encoding="utf-8"?>
<a:themeOverride xmlns:a="http://schemas.openxmlformats.org/drawingml/2006/main">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8965</TotalTime>
  <Words>4299</Words>
  <Application>Microsoft Office PowerPoint</Application>
  <PresentationFormat>On-screen Show (4:3)</PresentationFormat>
  <Paragraphs>1165</Paragraphs>
  <Slides>83</Slides>
  <Notes>12</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2</vt:i4>
      </vt:variant>
      <vt:variant>
        <vt:lpstr>Slide Titles</vt:lpstr>
      </vt:variant>
      <vt:variant>
        <vt:i4>83</vt:i4>
      </vt:variant>
    </vt:vector>
  </HeadingPairs>
  <TitlesOfParts>
    <vt:vector size="106" baseType="lpstr">
      <vt:lpstr>Arial</vt:lpstr>
      <vt:lpstr>Wingdings 2</vt:lpstr>
      <vt:lpstr>B Badr</vt:lpstr>
      <vt:lpstr>B Lotus</vt:lpstr>
      <vt:lpstr>Calibri</vt:lpstr>
      <vt:lpstr>Tahoma</vt:lpstr>
      <vt:lpstr>B Koodak</vt:lpstr>
      <vt:lpstr>B Mitra</vt:lpstr>
      <vt:lpstr>B Jadid</vt:lpstr>
      <vt:lpstr>2  Nazanin</vt:lpstr>
      <vt:lpstr>B Zar</vt:lpstr>
      <vt:lpstr>B Tehran</vt:lpstr>
      <vt:lpstr>Times New Roman</vt:lpstr>
      <vt:lpstr>Lucida Sans Unicode</vt:lpstr>
      <vt:lpstr>B Nazanin</vt:lpstr>
      <vt:lpstr>B Titr</vt:lpstr>
      <vt:lpstr>Wingdings 3</vt:lpstr>
      <vt:lpstr>IranNastaliq</vt:lpstr>
      <vt:lpstr>Verdana</vt:lpstr>
      <vt:lpstr>Concourse</vt:lpstr>
      <vt:lpstr>Flow</vt:lpstr>
      <vt:lpstr>Worksheet</vt:lpstr>
      <vt:lpstr>Chart</vt:lpstr>
      <vt:lpstr>PowerPoint Presentation</vt:lpstr>
      <vt:lpstr>وضعيت جمعيتي كشور  از نگاه آمار </vt:lpstr>
      <vt:lpstr>PowerPoint Presentation</vt:lpstr>
      <vt:lpstr>جایگاه جهانی ایران از لحاظ جمعیتی</vt:lpstr>
      <vt:lpstr>ترکیب جمعیت ایران (نتايج سرشماري 1390)</vt:lpstr>
      <vt:lpstr>سهم سنین ویژه</vt:lpstr>
      <vt:lpstr>تحولات جمعیتی خانوارها در کشور</vt:lpstr>
      <vt:lpstr>ترکیب جمعیتی خانوارها</vt:lpstr>
      <vt:lpstr>PowerPoint Presentation</vt:lpstr>
      <vt:lpstr>PowerPoint Presentation</vt:lpstr>
      <vt:lpstr>برنامه‌هاي توسعه کشور در زمينه جمعيت</vt:lpstr>
      <vt:lpstr>تاریخچه برنامه های جمعیتی در ایران</vt:lpstr>
      <vt:lpstr>تاریخچه برنامه های جمعیتی در ایران</vt:lpstr>
      <vt:lpstr>تاریخچه برنامه های جمعیتی در ایران</vt:lpstr>
      <vt:lpstr>میزان بودجه برای برنامه  تنظیم خانواده از سال 1370 تا 1391</vt:lpstr>
      <vt:lpstr>PowerPoint Presentation</vt:lpstr>
      <vt:lpstr>PowerPoint Presentation</vt:lpstr>
      <vt:lpstr>ميزان باروري كل در ايران  (متوسط تعداد فرزندان زنده به دنيا آورده هر مادر)</vt:lpstr>
      <vt:lpstr>PowerPoint Presentation</vt:lpstr>
      <vt:lpstr>يک محاسبه ساده ! (روزنامه کيهان – 4-8-1391)</vt:lpstr>
      <vt:lpstr>وضعیت فعلي ثبت موالید در کشور</vt:lpstr>
      <vt:lpstr>PowerPoint Presentation</vt:lpstr>
      <vt:lpstr>PowerPoint Presentation</vt:lpstr>
      <vt:lpstr>مقایسه وضعیت موالید در سطح بین‌الملل</vt:lpstr>
      <vt:lpstr>PowerPoint Presentation</vt:lpstr>
      <vt:lpstr>PowerPoint Presentation</vt:lpstr>
      <vt:lpstr>PowerPoint Presentation</vt:lpstr>
      <vt:lpstr>PowerPoint Presentation</vt:lpstr>
      <vt:lpstr>PowerPoint Presentation</vt:lpstr>
      <vt:lpstr>PowerPoint Presentation</vt:lpstr>
      <vt:lpstr>ميزان باروري كل شهرستانهاي استان سيستان و بلوچستان در سال 1385 </vt:lpstr>
      <vt:lpstr>تحولات میزان باروری کل طی سالهای 2005 تا  2011 در کشورهای مسلمان</vt:lpstr>
      <vt:lpstr>PowerPoint Presentation</vt:lpstr>
      <vt:lpstr>PowerPoint Presentation</vt:lpstr>
      <vt:lpstr>PowerPoint Presentation</vt:lpstr>
      <vt:lpstr>PowerPoint Presentation</vt:lpstr>
      <vt:lpstr>وضعیت ثبت فوت در کشور</vt:lpstr>
      <vt:lpstr>PowerPoint Presentation</vt:lpstr>
      <vt:lpstr>مقایسه وضعیت فوت در سطح بین‌الملل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فازهای مختلف گذار ساختار سنی جمعیت ایران، 1430-1335</vt:lpstr>
      <vt:lpstr>دو الگوي گذار جمعيتي:</vt:lpstr>
      <vt:lpstr>پنجره جمعیتی</vt:lpstr>
      <vt:lpstr>فرصت طلایی برای ایران</vt:lpstr>
      <vt:lpstr>الگوی گذار باروری در كشورهاي آسیایی</vt:lpstr>
      <vt:lpstr>PowerPoint Presentation</vt:lpstr>
      <vt:lpstr>PowerPoint Presentation</vt:lpstr>
      <vt:lpstr>PowerPoint Presentation</vt:lpstr>
      <vt:lpstr>PowerPoint Presentation</vt:lpstr>
      <vt:lpstr>PowerPoint Presentation</vt:lpstr>
      <vt:lpstr>PowerPoint Presentation</vt:lpstr>
      <vt:lpstr>ازدواج و طلاق</vt:lpstr>
      <vt:lpstr>وضعیت ازدواج در کشور</vt:lpstr>
      <vt:lpstr>PowerPoint Presentation</vt:lpstr>
      <vt:lpstr>PowerPoint Presentation</vt:lpstr>
      <vt:lpstr>سهم گروه‌های سنی ثبت ازدواج آقایان</vt:lpstr>
      <vt:lpstr>سهم گروه‌های سنی ثبت ازدواج خانم‌ها</vt:lpstr>
      <vt:lpstr>سهم ازدواج آقایان در سنین بالای 35 سال</vt:lpstr>
      <vt:lpstr>سهم ازدواج خانم‌ها در سنین بالای 30 سال</vt:lpstr>
      <vt:lpstr>PowerPoint Presentation</vt:lpstr>
      <vt:lpstr>مقایسه وضعیت ازدواج در سطح بین‌الملل</vt:lpstr>
      <vt:lpstr>وضعیت طلاق در کشور</vt:lpstr>
      <vt:lpstr>PowerPoint Presentation</vt:lpstr>
      <vt:lpstr>نسبت طلاق به ازدواج در گروه‌های سنی</vt:lpstr>
      <vt:lpstr>درصد طلاق در سال‌هاي اوليه زندگي در گروه‌های سنی</vt:lpstr>
      <vt:lpstr>مقایسه وضعیت طلاق در سطح بین‌الملل</vt:lpstr>
      <vt:lpstr>PowerPoint Presentation</vt:lpstr>
      <vt:lpstr>تغییرات شاخص‌هاي  مرتبط با کيفيت جمعيت کشور </vt:lpstr>
      <vt:lpstr>PowerPoint Presentation</vt:lpstr>
      <vt:lpstr>PowerPoint Presentation</vt:lpstr>
      <vt:lpstr>PowerPoint Presentation</vt:lpstr>
      <vt:lpstr>و صلی اللّه علي محمد و آله الطاهرین از توجه شما سپاسگزارم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سیمای  تحولات جمعیتی جمهوری اسلامی ایران</dc:title>
  <dc:creator>AAMahzoon</dc:creator>
  <cp:lastModifiedBy>621940</cp:lastModifiedBy>
  <cp:revision>660</cp:revision>
  <dcterms:created xsi:type="dcterms:W3CDTF">2013-01-21T15:47:25Z</dcterms:created>
  <dcterms:modified xsi:type="dcterms:W3CDTF">2014-10-15T09:43:27Z</dcterms:modified>
</cp:coreProperties>
</file>