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6">
  <p:sldMasterIdLst>
    <p:sldMasterId id="2147483720" r:id="rId1"/>
  </p:sldMasterIdLst>
  <p:notesMasterIdLst>
    <p:notesMasterId r:id="rId20"/>
  </p:notesMasterIdLst>
  <p:sldIdLst>
    <p:sldId id="634" r:id="rId2"/>
    <p:sldId id="337" r:id="rId3"/>
    <p:sldId id="344" r:id="rId4"/>
    <p:sldId id="576" r:id="rId5"/>
    <p:sldId id="324" r:id="rId6"/>
    <p:sldId id="325" r:id="rId7"/>
    <p:sldId id="893" r:id="rId8"/>
    <p:sldId id="747" r:id="rId9"/>
    <p:sldId id="748" r:id="rId10"/>
    <p:sldId id="892" r:id="rId11"/>
    <p:sldId id="754" r:id="rId12"/>
    <p:sldId id="755" r:id="rId13"/>
    <p:sldId id="903" r:id="rId14"/>
    <p:sldId id="904" r:id="rId15"/>
    <p:sldId id="943" r:id="rId16"/>
    <p:sldId id="756" r:id="rId17"/>
    <p:sldId id="758" r:id="rId18"/>
    <p:sldId id="759" r:id="rId1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00B0"/>
    <a:srgbClr val="C800C8"/>
    <a:srgbClr val="007635"/>
    <a:srgbClr val="006C31"/>
    <a:srgbClr val="FFFFFF"/>
    <a:srgbClr val="BDE9FF"/>
    <a:srgbClr val="C1E0FF"/>
    <a:srgbClr val="00FFFF"/>
    <a:srgbClr val="A65DB7"/>
    <a:srgbClr val="BC85C9"/>
  </p:clrMru>
</p:presentationPr>
</file>

<file path=ppt/tableStyles.xml><?xml version="1.0" encoding="utf-8"?>
<a:tblStyleLst xmlns:a="http://schemas.openxmlformats.org/drawingml/2006/main" def="{5C22544A-7EE6-4342-B048-85BDC9FD1C3A}">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951" autoAdjust="0"/>
    <p:restoredTop sz="94660"/>
  </p:normalViewPr>
  <p:slideViewPr>
    <p:cSldViewPr>
      <p:cViewPr>
        <p:scale>
          <a:sx n="70" d="100"/>
          <a:sy n="70" d="100"/>
        </p:scale>
        <p:origin x="-115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13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3E6A1FE8-7BF0-45A2-8190-39D4D72B4248}" type="datetimeFigureOut">
              <a:rPr lang="en-US" smtClean="0"/>
              <a:pPr/>
              <a:t>9/10/2013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E5CDCB9-A666-4427-A9DD-DA7F4932622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5CDCB9-A666-4427-A9DD-DA7F49326227}"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a:p>
        </p:txBody>
      </p:sp>
      <p:sp>
        <p:nvSpPr>
          <p:cNvPr id="4" name="Slide Number Placeholder 3"/>
          <p:cNvSpPr>
            <a:spLocks noGrp="1"/>
          </p:cNvSpPr>
          <p:nvPr>
            <p:ph type="sldNum" sz="quarter" idx="10"/>
          </p:nvPr>
        </p:nvSpPr>
        <p:spPr/>
        <p:txBody>
          <a:bodyPr/>
          <a:lstStyle/>
          <a:p>
            <a:fld id="{6ED891E7-0220-44B2-9D12-95738C8A7F0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83DABC-3EB7-4699-9A0F-4552146446EE}" type="datetime1">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CEE0CB-A9CF-40C0-A608-19D8B72577F9}" type="datetime1">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2B96F-1F53-4120-A73E-540D7F7FC979}" type="datetime1">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9B3130-1D62-4FA2-9FEE-2953E9035519}" type="datetime1">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338621-1E50-414F-8848-200810F8376C}" type="datetime1">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3340B2-8608-44FC-A598-C735EC2772BF}" type="datetime1">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818A54-5B8E-4BB5-B077-BE9E29F8FD25}" type="datetime1">
              <a:rPr lang="en-US" smtClean="0"/>
              <a:pPr/>
              <a:t>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AED350-63E0-4CA1-9227-BB4D3A8AC926}" type="datetime1">
              <a:rPr lang="en-US" smtClean="0"/>
              <a:pPr/>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C81D5-9666-405E-8BEE-6686B336884E}" type="datetime1">
              <a:rPr lang="en-US" smtClean="0"/>
              <a:pPr/>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33471E-BC36-429B-8603-D147E5EC2790}" type="datetime1">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1DB805-F988-4D09-982D-64D12DD88440}" type="datetime1">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75907-300E-41FC-BFAA-2B242F301032}" type="slidenum">
              <a:rPr lang="en-US" smtClean="0"/>
              <a:pPr/>
              <a:t>‹#›</a:t>
            </a:fld>
            <a:endParaRPr lang="en-US"/>
          </a:p>
        </p:txBody>
      </p:sp>
    </p:spTree>
  </p:cSld>
  <p:clrMapOvr>
    <a:masterClrMapping/>
  </p:clrMapOvr>
  <p:transition spd="med" advTm="5000">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accent1">
                <a:lumMod val="40000"/>
                <a:lumOff val="60000"/>
              </a:schemeClr>
            </a:gs>
            <a:gs pos="100000">
              <a:srgbClr val="BDE9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F2DE6-032F-427B-AC1F-B4569CB93C28}" type="datetime1">
              <a:rPr lang="en-US" smtClean="0"/>
              <a:pPr/>
              <a:t>9/10/2013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75907-300E-41FC-BFAA-2B242F30103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advTm="5000">
    <p:wedg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2">
                <a:lumMod val="60000"/>
                <a:lumOff val="40000"/>
              </a:schemeClr>
            </a:gs>
            <a:gs pos="50000">
              <a:schemeClr val="accent1">
                <a:lumMod val="40000"/>
                <a:lumOff val="60000"/>
              </a:schemeClr>
            </a:gs>
            <a:gs pos="100000">
              <a:srgbClr val="BDE9FF"/>
            </a:gs>
          </a:gsLst>
          <a:lin ang="5400000" scaled="0"/>
        </a:gradFill>
        <a:effectLst/>
      </p:bgPr>
    </p:bg>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t="11387" b="13351"/>
          <a:stretch/>
        </p:blipFill>
        <p:spPr bwMode="auto">
          <a:xfrm>
            <a:off x="785786" y="1000108"/>
            <a:ext cx="7500990" cy="4429156"/>
          </a:xfrm>
          <a:prstGeom prst="ellipse">
            <a:avLst/>
          </a:prstGeom>
          <a:ln>
            <a:noFill/>
          </a:ln>
          <a:effectLst>
            <a:softEdge rad="112500"/>
          </a:effectLst>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a:ext>
          </a:extLst>
        </p:spPr>
      </p:pic>
      <p:sp>
        <p:nvSpPr>
          <p:cNvPr id="5" name="Slide Number Placeholder 4"/>
          <p:cNvSpPr>
            <a:spLocks noGrp="1"/>
          </p:cNvSpPr>
          <p:nvPr>
            <p:ph type="sldNum" sz="quarter" idx="12"/>
          </p:nvPr>
        </p:nvSpPr>
        <p:spPr/>
        <p:txBody>
          <a:bodyPr/>
          <a:lstStyle/>
          <a:p>
            <a:fld id="{C0E187BB-FF75-4B95-8511-C7C4F1DAC2AC}" type="slidenum">
              <a:rPr lang="en-US" smtClean="0"/>
              <a:pPr/>
              <a:t>1</a:t>
            </a:fld>
            <a:endParaRPr lang="en-US"/>
          </a:p>
        </p:txBody>
      </p:sp>
    </p:spTree>
  </p:cSld>
  <p:clrMapOvr>
    <a:masterClrMapping/>
  </p:clrMapOvr>
  <p:transition spd="med" advTm="5000">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81000" y="304800"/>
            <a:ext cx="8153400" cy="6172200"/>
          </a:xfrm>
          <a:prstGeom prst="roundRect">
            <a:avLst/>
          </a:prstGeom>
          <a:solidFill>
            <a:srgbClr val="FBEFE9"/>
          </a:solidFill>
          <a:ln w="76200"/>
        </p:spPr>
        <p:style>
          <a:lnRef idx="2">
            <a:schemeClr val="accent3"/>
          </a:lnRef>
          <a:fillRef idx="1">
            <a:schemeClr val="lt1"/>
          </a:fillRef>
          <a:effectRef idx="0">
            <a:schemeClr val="accent3"/>
          </a:effectRef>
          <a:fontRef idx="minor">
            <a:schemeClr val="dk1"/>
          </a:fontRef>
        </p:style>
        <p:txBody>
          <a:bodyPr>
            <a:normAutofit fontScale="47500" lnSpcReduction="20000"/>
          </a:bodyPr>
          <a:lstStyle/>
          <a:p>
            <a:pPr algn="ctr" rtl="1">
              <a:buNone/>
            </a:pPr>
            <a:r>
              <a:rPr lang="fa-IR" sz="5100" b="1" dirty="0" smtClean="0">
                <a:solidFill>
                  <a:srgbClr val="B000B0"/>
                </a:solidFill>
                <a:cs typeface="B Titr" pitchFamily="2" charset="-78"/>
              </a:rPr>
              <a:t>سازمانهاي بين المللي وابسته و غير وابسته به سازمان ملل </a:t>
            </a:r>
          </a:p>
          <a:p>
            <a:pPr algn="ctr" rtl="1">
              <a:buNone/>
            </a:pPr>
            <a:r>
              <a:rPr lang="fa-IR" sz="5100" b="1" dirty="0" smtClean="0">
                <a:solidFill>
                  <a:srgbClr val="B000B0"/>
                </a:solidFill>
                <a:cs typeface="B Titr" pitchFamily="2" charset="-78"/>
              </a:rPr>
              <a:t>در موضوع جمعيت </a:t>
            </a:r>
            <a:endParaRPr lang="en-US" sz="5100" b="1" dirty="0" smtClean="0">
              <a:solidFill>
                <a:srgbClr val="B000B0"/>
              </a:solidFill>
              <a:cs typeface="B Titr" pitchFamily="2" charset="-78"/>
            </a:endParaRPr>
          </a:p>
          <a:p>
            <a:pPr algn="r" rtl="1">
              <a:buNone/>
            </a:pPr>
            <a:endParaRPr lang="en-US" sz="4400" dirty="0" smtClean="0">
              <a:solidFill>
                <a:srgbClr val="C800C8"/>
              </a:solidFill>
              <a:cs typeface="B Titr" pitchFamily="2" charset="-78"/>
            </a:endParaRPr>
          </a:p>
          <a:p>
            <a:pPr marL="0" indent="182563" algn="r" rtl="1">
              <a:lnSpc>
                <a:spcPct val="120000"/>
              </a:lnSpc>
              <a:spcBef>
                <a:spcPts val="0"/>
              </a:spcBef>
              <a:buClr>
                <a:srgbClr val="FF0000"/>
              </a:buClr>
            </a:pPr>
            <a:r>
              <a:rPr lang="en-GB" sz="4400" dirty="0" smtClean="0">
                <a:solidFill>
                  <a:schemeClr val="accent6">
                    <a:lumMod val="75000"/>
                  </a:schemeClr>
                </a:solidFill>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CMOC</a:t>
            </a:r>
            <a:r>
              <a:rPr lang="ar-SA"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مرکز عملیات نظامی </a:t>
            </a:r>
            <a:r>
              <a:rPr lang="fa-IR" sz="4600" dirty="0" smtClean="0">
                <a:solidFill>
                  <a:srgbClr val="002060"/>
                </a:solidFill>
                <a:cs typeface="B Titr" pitchFamily="2" charset="-78"/>
              </a:rPr>
              <a:t>و غيرنظامي آمريكا</a:t>
            </a:r>
            <a:endParaRPr lang="en-US" sz="4600" dirty="0" smtClean="0">
              <a:solidFill>
                <a:srgbClr val="002060"/>
              </a:solidFill>
              <a:cs typeface="B Titr" pitchFamily="2" charset="-78"/>
            </a:endParaRP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USG</a:t>
            </a:r>
            <a:r>
              <a:rPr lang="ar-SA" sz="4600" dirty="0" smtClean="0">
                <a:solidFill>
                  <a:schemeClr val="accent6">
                    <a:lumMod val="75000"/>
                  </a:schemeClr>
                </a:solidFill>
                <a:latin typeface="Algerian" pitchFamily="82" charset="0"/>
                <a:cs typeface="B Titr" pitchFamily="2" charset="-78"/>
              </a:rPr>
              <a:t> </a:t>
            </a:r>
            <a:r>
              <a:rPr lang="ar-SA" sz="4600" dirty="0" smtClean="0">
                <a:solidFill>
                  <a:srgbClr val="002060"/>
                </a:solidFill>
                <a:cs typeface="B Titr" pitchFamily="2" charset="-78"/>
              </a:rPr>
              <a:t>دولت ایالات متحده</a:t>
            </a:r>
            <a:endParaRPr lang="en-US" sz="4600" dirty="0" smtClean="0">
              <a:solidFill>
                <a:srgbClr val="002060"/>
              </a:solidFill>
              <a:cs typeface="B Titr" pitchFamily="2" charset="-78"/>
            </a:endParaRP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UN</a:t>
            </a:r>
            <a:r>
              <a:rPr lang="ar-SA" sz="4600" dirty="0" smtClean="0">
                <a:solidFill>
                  <a:srgbClr val="002060"/>
                </a:solidFill>
                <a:cs typeface="B Titr" pitchFamily="2" charset="-78"/>
              </a:rPr>
              <a:t> </a:t>
            </a:r>
            <a:r>
              <a:rPr lang="fa-IR" sz="4600" dirty="0" smtClean="0">
                <a:solidFill>
                  <a:srgbClr val="002060"/>
                </a:solidFill>
                <a:cs typeface="B Titr" pitchFamily="2" charset="-78"/>
              </a:rPr>
              <a:t>سازمان </a:t>
            </a:r>
            <a:r>
              <a:rPr lang="ar-SA" sz="4600" dirty="0" smtClean="0">
                <a:solidFill>
                  <a:srgbClr val="002060"/>
                </a:solidFill>
                <a:cs typeface="B Titr" pitchFamily="2" charset="-78"/>
              </a:rPr>
              <a:t>ملل متحد</a:t>
            </a:r>
            <a:endParaRPr lang="en-US" sz="4600" dirty="0" smtClean="0">
              <a:solidFill>
                <a:srgbClr val="002060"/>
              </a:solidFill>
              <a:cs typeface="B Titr" pitchFamily="2" charset="-78"/>
            </a:endParaRPr>
          </a:p>
          <a:p>
            <a:pPr marL="0" indent="182563" algn="r" rtl="1">
              <a:lnSpc>
                <a:spcPct val="120000"/>
              </a:lnSpc>
              <a:spcBef>
                <a:spcPts val="0"/>
              </a:spcBef>
              <a:buClr>
                <a:srgbClr val="FF0000"/>
              </a:buClr>
            </a:pPr>
            <a:r>
              <a:rPr lang="en-US" sz="4600" b="1" dirty="0" smtClean="0">
                <a:ln w="10541" cmpd="sng">
                  <a:solidFill>
                    <a:schemeClr val="accent1">
                      <a:shade val="88000"/>
                      <a:satMod val="110000"/>
                    </a:schemeClr>
                  </a:solidFill>
                  <a:prstDash val="solid"/>
                </a:ln>
                <a:solidFill>
                  <a:schemeClr val="bg1">
                    <a:lumMod val="25000"/>
                  </a:schemeClr>
                </a:solidFill>
                <a:effectLst>
                  <a:outerShdw blurRad="38100" dist="38100" dir="2700000" algn="tl">
                    <a:srgbClr val="000000">
                      <a:alpha val="43137"/>
                    </a:srgbClr>
                  </a:outerShdw>
                </a:effectLst>
                <a:cs typeface="B Titr" pitchFamily="2" charset="-78"/>
              </a:rPr>
              <a:t>UNFPA</a:t>
            </a:r>
            <a:r>
              <a:rPr lang="fa-IR" sz="4600" dirty="0" smtClean="0">
                <a:solidFill>
                  <a:schemeClr val="accent6">
                    <a:lumMod val="75000"/>
                  </a:schemeClr>
                </a:solidFill>
                <a:cs typeface="B Titr" pitchFamily="2" charset="-78"/>
              </a:rPr>
              <a:t> </a:t>
            </a:r>
            <a:r>
              <a:rPr lang="fa-IR" sz="4600" dirty="0" smtClean="0">
                <a:solidFill>
                  <a:srgbClr val="002060"/>
                </a:solidFill>
                <a:cs typeface="B Titr" pitchFamily="2" charset="-78"/>
              </a:rPr>
              <a:t>صندوق جمعيت سازمان ملل</a:t>
            </a:r>
            <a:endParaRPr lang="en-US" sz="4600" dirty="0" smtClean="0">
              <a:solidFill>
                <a:srgbClr val="002060"/>
              </a:solidFill>
              <a:cs typeface="B Titr" pitchFamily="2" charset="-78"/>
            </a:endParaRPr>
          </a:p>
          <a:p>
            <a:pPr marL="0" indent="182563" algn="r" rtl="1">
              <a:lnSpc>
                <a:spcPct val="120000"/>
              </a:lnSpc>
              <a:spcBef>
                <a:spcPts val="0"/>
              </a:spcBef>
              <a:buClr>
                <a:srgbClr val="FF0000"/>
              </a:buClr>
            </a:pPr>
            <a:r>
              <a:rPr lang="fa-IR" sz="4600" dirty="0" smtClean="0">
                <a:solidFill>
                  <a:schemeClr val="accent6">
                    <a:lumMod val="50000"/>
                  </a:schemeClr>
                </a:solidFill>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UNICEF</a:t>
            </a:r>
            <a:r>
              <a:rPr lang="fa-IR" sz="4600" b="1" dirty="0" smtClean="0">
                <a:solidFill>
                  <a:schemeClr val="accent6">
                    <a:lumMod val="75000"/>
                  </a:schemeClr>
                </a:solidFill>
                <a:latin typeface="Algerian" pitchFamily="82" charset="0"/>
                <a:cs typeface="B Titr" pitchFamily="2" charset="-78"/>
              </a:rPr>
              <a:t> </a:t>
            </a:r>
            <a:r>
              <a:rPr lang="ar-SA"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کمکهای ملل متحد به کودکان</a:t>
            </a:r>
            <a:r>
              <a:rPr lang="fa-IR" sz="4600" dirty="0" smtClean="0">
                <a:solidFill>
                  <a:srgbClr val="002060"/>
                </a:solidFill>
                <a:cs typeface="B Titr" pitchFamily="2" charset="-78"/>
              </a:rPr>
              <a:t> (يونيسف)</a:t>
            </a:r>
            <a:endParaRPr lang="en-US" sz="4600" dirty="0" smtClean="0">
              <a:solidFill>
                <a:srgbClr val="002060"/>
              </a:solidFill>
              <a:cs typeface="B Titr" pitchFamily="2" charset="-78"/>
            </a:endParaRP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FAO</a:t>
            </a: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fa-IR" sz="4600" dirty="0" smtClean="0">
                <a:solidFill>
                  <a:srgbClr val="002060"/>
                </a:solidFill>
                <a:cs typeface="B Titr" pitchFamily="2" charset="-78"/>
              </a:rPr>
              <a:t>فائو</a:t>
            </a: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WHO </a:t>
            </a:r>
            <a:r>
              <a:rPr lang="fa-IR" sz="4600" dirty="0" smtClean="0">
                <a:solidFill>
                  <a:srgbClr val="002060"/>
                </a:solidFill>
                <a:cs typeface="B Titr" pitchFamily="2" charset="-78"/>
              </a:rPr>
              <a:t>سازمان بهداشت جهاني </a:t>
            </a: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Word bank </a:t>
            </a:r>
            <a:r>
              <a:rPr lang="fa-IR" sz="4600" dirty="0" smtClean="0">
                <a:solidFill>
                  <a:srgbClr val="002060"/>
                </a:solidFill>
                <a:cs typeface="B Titr" pitchFamily="2" charset="-78"/>
              </a:rPr>
              <a:t>بانك جهاني </a:t>
            </a: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IMF</a:t>
            </a: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fa-IR" sz="4600" dirty="0" smtClean="0">
                <a:solidFill>
                  <a:srgbClr val="002060"/>
                </a:solidFill>
                <a:cs typeface="B Titr" pitchFamily="2" charset="-78"/>
              </a:rPr>
              <a:t>صندوق بين المللي پول و ....</a:t>
            </a: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NGO</a:t>
            </a:r>
            <a:r>
              <a:rPr lang="en-GB" sz="4600" dirty="0" smtClean="0">
                <a:solidFill>
                  <a:schemeClr val="bg1">
                    <a:lumMod val="25000"/>
                  </a:schemeClr>
                </a:solidFill>
                <a:cs typeface="B Titr" pitchFamily="2" charset="-78"/>
              </a:rPr>
              <a:t> </a:t>
            </a:r>
            <a:r>
              <a:rPr lang="fa-IR" sz="4600" dirty="0" smtClean="0">
                <a:solidFill>
                  <a:schemeClr val="accent6">
                    <a:lumMod val="75000"/>
                  </a:schemeClr>
                </a:solidFill>
                <a:cs typeface="B Titr" pitchFamily="2" charset="-78"/>
              </a:rPr>
              <a:t> </a:t>
            </a:r>
            <a:r>
              <a:rPr lang="en-US"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سازمانهای مردم نهاد</a:t>
            </a:r>
            <a:endParaRPr lang="fa-IR" sz="4600" dirty="0" smtClean="0">
              <a:solidFill>
                <a:srgbClr val="002060"/>
              </a:solidFill>
              <a:cs typeface="B Titr" pitchFamily="2" charset="-78"/>
            </a:endParaRP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ICRC</a:t>
            </a:r>
            <a:r>
              <a:rPr lang="en-GB" sz="4600" dirty="0" smtClean="0">
                <a:solidFill>
                  <a:schemeClr val="bg1">
                    <a:lumMod val="25000"/>
                  </a:schemeClr>
                </a:solidFill>
                <a:cs typeface="B Titr" pitchFamily="2" charset="-78"/>
              </a:rPr>
              <a:t> </a:t>
            </a:r>
            <a:r>
              <a:rPr lang="fa-IR" sz="4600" dirty="0" smtClean="0">
                <a:solidFill>
                  <a:schemeClr val="bg1">
                    <a:lumMod val="25000"/>
                  </a:schemeClr>
                </a:solidFill>
                <a:cs typeface="B Titr" pitchFamily="2" charset="-78"/>
              </a:rPr>
              <a:t> </a:t>
            </a:r>
            <a:r>
              <a:rPr lang="ar-SA" sz="4600" dirty="0" smtClean="0">
                <a:solidFill>
                  <a:srgbClr val="002060"/>
                </a:solidFill>
                <a:cs typeface="B Titr" pitchFamily="2" charset="-78"/>
              </a:rPr>
              <a:t>کمیته بین الملل صلیب سرخ</a:t>
            </a:r>
            <a:endParaRPr lang="fa-IR" sz="4600" dirty="0" smtClean="0">
              <a:solidFill>
                <a:srgbClr val="002060"/>
              </a:solidFill>
              <a:cs typeface="B Titr" pitchFamily="2" charset="-78"/>
            </a:endParaRP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DART</a:t>
            </a:r>
            <a:r>
              <a:rPr lang="ar-SA" sz="4600" dirty="0" smtClean="0">
                <a:solidFill>
                  <a:schemeClr val="accent6">
                    <a:lumMod val="75000"/>
                  </a:schemeClr>
                </a:solidFill>
                <a:cs typeface="B Titr" pitchFamily="2" charset="-78"/>
              </a:rPr>
              <a:t> </a:t>
            </a:r>
            <a:r>
              <a:rPr lang="en-US"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تیم کمک مواقع بحران</a:t>
            </a:r>
            <a:endParaRPr lang="fa-IR" sz="4600" dirty="0" smtClean="0">
              <a:solidFill>
                <a:srgbClr val="002060"/>
              </a:solidFill>
              <a:cs typeface="B Titr" pitchFamily="2" charset="-78"/>
            </a:endParaRPr>
          </a:p>
          <a:p>
            <a:pPr marL="0" indent="182563" algn="r" rtl="1">
              <a:lnSpc>
                <a:spcPct val="120000"/>
              </a:lnSpc>
              <a:spcBef>
                <a:spcPts val="0"/>
              </a:spcBef>
              <a:buClr>
                <a:srgbClr val="FF0000"/>
              </a:buCl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OFDA</a:t>
            </a:r>
            <a:r>
              <a:rPr lang="en-GB" sz="4600" dirty="0" smtClean="0">
                <a:solidFill>
                  <a:schemeClr val="accent6">
                    <a:lumMod val="75000"/>
                  </a:schemeClr>
                </a:solidFill>
                <a:cs typeface="B Titr" pitchFamily="2" charset="-78"/>
              </a:rPr>
              <a:t> </a:t>
            </a:r>
            <a:r>
              <a:rPr lang="fa-IR" sz="4600" dirty="0" smtClean="0">
                <a:solidFill>
                  <a:schemeClr val="accent6">
                    <a:lumMod val="75000"/>
                  </a:schemeClr>
                </a:solidFill>
                <a:cs typeface="B Titr" pitchFamily="2" charset="-78"/>
              </a:rPr>
              <a:t> </a:t>
            </a:r>
            <a:r>
              <a:rPr lang="en-US"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اداره کمکهای خارجی دربحران</a:t>
            </a:r>
            <a:endParaRPr lang="en-US" sz="4600" dirty="0" smtClean="0">
              <a:solidFill>
                <a:srgbClr val="002060"/>
              </a:solidFill>
              <a:cs typeface="B Titr" pitchFamily="2" charset="-78"/>
            </a:endParaRPr>
          </a:p>
          <a:p>
            <a:pPr algn="r" rtl="1">
              <a:buClr>
                <a:srgbClr val="FF0000"/>
              </a:buClr>
              <a:buNone/>
            </a:pPr>
            <a:endParaRPr lang="en-US" dirty="0" smtClean="0">
              <a:solidFill>
                <a:schemeClr val="accent6">
                  <a:lumMod val="50000"/>
                </a:schemeClr>
              </a:solidFill>
              <a:cs typeface="B Titr" pitchFamily="2" charset="-78"/>
            </a:endParaRPr>
          </a:p>
          <a:p>
            <a:pPr algn="r" rtl="1">
              <a:buClr>
                <a:srgbClr val="FF0000"/>
              </a:buClr>
            </a:pPr>
            <a:endParaRPr lang="en-US" dirty="0" smtClean="0">
              <a:solidFill>
                <a:schemeClr val="accent6">
                  <a:lumMod val="50000"/>
                </a:schemeClr>
              </a:solidFill>
              <a:cs typeface="B Titr" pitchFamily="2" charset="-78"/>
            </a:endParaRPr>
          </a:p>
          <a:p>
            <a:pPr algn="r" rtl="1">
              <a:buClr>
                <a:srgbClr val="FF0000"/>
              </a:buClr>
            </a:pPr>
            <a:endParaRPr lang="en-US" dirty="0" smtClean="0">
              <a:solidFill>
                <a:schemeClr val="accent6">
                  <a:lumMod val="50000"/>
                </a:schemeClr>
              </a:solidFill>
              <a:cs typeface="B Titr" pitchFamily="2" charset="-78"/>
            </a:endParaRPr>
          </a:p>
          <a:p>
            <a:pPr algn="r" rtl="1">
              <a:buClr>
                <a:srgbClr val="FF0000"/>
              </a:buClr>
            </a:pPr>
            <a:endParaRPr lang="en-US" dirty="0" smtClean="0">
              <a:solidFill>
                <a:schemeClr val="accent6">
                  <a:lumMod val="50000"/>
                </a:schemeClr>
              </a:solidFill>
              <a:cs typeface="B Titr" pitchFamily="2" charset="-78"/>
            </a:endParaRPr>
          </a:p>
          <a:p>
            <a:pPr algn="r" rtl="1">
              <a:buClr>
                <a:srgbClr val="FF0000"/>
              </a:buClr>
            </a:pPr>
            <a:endParaRPr lang="en-US" dirty="0" smtClean="0">
              <a:solidFill>
                <a:schemeClr val="accent6">
                  <a:lumMod val="50000"/>
                </a:schemeClr>
              </a:solidFill>
              <a:cs typeface="B Titr" pitchFamily="2" charset="-78"/>
            </a:endParaRPr>
          </a:p>
          <a:p>
            <a:pPr algn="r" rtl="1">
              <a:buClr>
                <a:srgbClr val="FF0000"/>
              </a:buClr>
            </a:pPr>
            <a:endParaRPr lang="en-US" dirty="0" smtClean="0">
              <a:solidFill>
                <a:schemeClr val="accent6">
                  <a:lumMod val="50000"/>
                </a:schemeClr>
              </a:solidFill>
              <a:cs typeface="B Titr" pitchFamily="2" charset="-78"/>
            </a:endParaRPr>
          </a:p>
          <a:p>
            <a:pPr algn="r" rtl="1">
              <a:buClr>
                <a:srgbClr val="FF0000"/>
              </a:buClr>
            </a:pPr>
            <a:endParaRPr lang="fa-IR" dirty="0" smtClean="0">
              <a:solidFill>
                <a:schemeClr val="accent6">
                  <a:lumMod val="50000"/>
                </a:schemeClr>
              </a:solidFill>
              <a:cs typeface="B Titr" pitchFamily="2" charset="-78"/>
            </a:endParaRPr>
          </a:p>
        </p:txBody>
      </p:sp>
      <p:sp>
        <p:nvSpPr>
          <p:cNvPr id="5" name="Slide Number Placeholder 4"/>
          <p:cNvSpPr>
            <a:spLocks noGrp="1"/>
          </p:cNvSpPr>
          <p:nvPr>
            <p:ph type="sldNum" sz="quarter" idx="12"/>
          </p:nvPr>
        </p:nvSpPr>
        <p:spPr/>
        <p:txBody>
          <a:bodyPr/>
          <a:lstStyle/>
          <a:p>
            <a:fld id="{BF1F7F5F-2C37-4973-8EB7-652CEC56C4E0}" type="slidenum">
              <a:rPr lang="en-US" smtClean="0"/>
              <a:pPr/>
              <a:t>10</a:t>
            </a:fld>
            <a:endParaRPr lang="en-US" dirty="0"/>
          </a:p>
        </p:txBody>
      </p:sp>
    </p:spTree>
  </p:cSld>
  <p:clrMapOvr>
    <a:masterClrMapping/>
  </p:clrMapOvr>
  <p:transition spd="med" advTm="5000">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a:prstGeom prst="round2DiagRect">
            <a:avLst/>
          </a:prstGeom>
          <a:ln w="76200"/>
        </p:spPr>
        <p:style>
          <a:lnRef idx="2">
            <a:schemeClr val="accent2"/>
          </a:lnRef>
          <a:fillRef idx="1">
            <a:schemeClr val="lt1"/>
          </a:fillRef>
          <a:effectRef idx="0">
            <a:schemeClr val="accent2"/>
          </a:effectRef>
          <a:fontRef idx="minor">
            <a:schemeClr val="dk1"/>
          </a:fontRef>
        </p:style>
        <p:txBody>
          <a:bodyPr>
            <a:normAutofit/>
          </a:bodyPr>
          <a:lstStyle/>
          <a:p>
            <a:pPr marL="0" indent="0" algn="justLow" rtl="1">
              <a:lnSpc>
                <a:spcPct val="110000"/>
              </a:lnSpc>
              <a:spcBef>
                <a:spcPts val="0"/>
              </a:spcBef>
            </a:pPr>
            <a:r>
              <a:rPr lang="fa-IR" sz="4400" b="1" dirty="0" smtClean="0">
                <a:cs typeface="B Titr" pitchFamily="2" charset="-78"/>
              </a:rPr>
              <a:t>طبق قول صريح نمايندگان کنگره آمريکا </a:t>
            </a:r>
            <a:r>
              <a:rPr lang="fa-IR" sz="4400" b="1" dirty="0" smtClean="0">
                <a:solidFill>
                  <a:srgbClr val="C00000"/>
                </a:solidFill>
                <a:cs typeface="B Titr" pitchFamily="2" charset="-78"/>
              </a:rPr>
              <a:t>ايران</a:t>
            </a:r>
            <a:r>
              <a:rPr lang="fa-IR" sz="4400" b="1" dirty="0" smtClean="0">
                <a:cs typeface="B Titr" pitchFamily="2" charset="-78"/>
              </a:rPr>
              <a:t> دشمن اول آنها محسوب مي شود.</a:t>
            </a:r>
          </a:p>
          <a:p>
            <a:pPr marL="0" indent="0" algn="justLow" rtl="1">
              <a:lnSpc>
                <a:spcPct val="110000"/>
              </a:lnSpc>
              <a:spcBef>
                <a:spcPts val="0"/>
              </a:spcBef>
            </a:pPr>
            <a:r>
              <a:rPr lang="fa-IR" sz="4400" b="1" dirty="0" smtClean="0">
                <a:cs typeface="B Titr" pitchFamily="2" charset="-78"/>
              </a:rPr>
              <a:t>طبق بيانات رسمي و علني (بوش) رييس جمهور وقت آمريکا،آنها در جهت خشکاندن ريشه ي </a:t>
            </a:r>
            <a:r>
              <a:rPr lang="fa-IR" sz="4400" b="1" dirty="0" smtClean="0">
                <a:solidFill>
                  <a:srgbClr val="C00000"/>
                </a:solidFill>
                <a:cs typeface="B Titr" pitchFamily="2" charset="-78"/>
              </a:rPr>
              <a:t>ملت ايران</a:t>
            </a:r>
            <a:r>
              <a:rPr lang="fa-IR" sz="4400" b="1" dirty="0" smtClean="0">
                <a:cs typeface="B Titr" pitchFamily="2" charset="-78"/>
              </a:rPr>
              <a:t>، تمام تلاش خود را به کار گرفته اند.</a:t>
            </a:r>
          </a:p>
          <a:p>
            <a:pPr algn="r" rtl="1"/>
            <a:endParaRPr lang="fa-IR" sz="4000" dirty="0" smtClean="0">
              <a:cs typeface="B Titr" pitchFamily="2" charset="-78"/>
            </a:endParaRPr>
          </a:p>
          <a:p>
            <a:pPr algn="r" rtl="1"/>
            <a:endParaRPr lang="en-US" sz="4000"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11</a:t>
            </a:fld>
            <a:endParaRPr lang="en-US"/>
          </a:p>
        </p:txBody>
      </p:sp>
    </p:spTree>
  </p:cSld>
  <p:clrMapOvr>
    <a:masterClrMapping/>
  </p:clrMapOvr>
  <p:transition spd="med" advTm="5000">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a:prstGeom prst="round2DiagRect">
            <a:avLst/>
          </a:prstGeom>
          <a:ln w="76200"/>
        </p:spPr>
        <p:style>
          <a:lnRef idx="2">
            <a:schemeClr val="accent2"/>
          </a:lnRef>
          <a:fillRef idx="1">
            <a:schemeClr val="lt1"/>
          </a:fillRef>
          <a:effectRef idx="0">
            <a:schemeClr val="accent2"/>
          </a:effectRef>
          <a:fontRef idx="minor">
            <a:schemeClr val="dk1"/>
          </a:fontRef>
        </p:style>
        <p:txBody>
          <a:bodyPr>
            <a:noAutofit/>
          </a:bodyPr>
          <a:lstStyle/>
          <a:p>
            <a:pPr algn="ctr" rtl="1">
              <a:buNone/>
            </a:pPr>
            <a:r>
              <a:rPr lang="fa-IR" sz="3600" dirty="0" smtClean="0">
                <a:cs typeface="B Titr" pitchFamily="2" charset="-78"/>
              </a:rPr>
              <a:t>   </a:t>
            </a:r>
            <a:r>
              <a:rPr lang="fa-IR" b="1" dirty="0" smtClean="0">
                <a:cs typeface="B Titr" pitchFamily="2" charset="-78"/>
              </a:rPr>
              <a:t>بنا بر اظهار نظر</a:t>
            </a:r>
            <a:r>
              <a:rPr lang="fa-IR" b="1" dirty="0" smtClean="0">
                <a:solidFill>
                  <a:srgbClr val="C800C8"/>
                </a:solidFill>
                <a:cs typeface="B Titr" pitchFamily="2" charset="-78"/>
              </a:rPr>
              <a:t> برژينسکي </a:t>
            </a:r>
            <a:r>
              <a:rPr lang="fa-IR" b="1" dirty="0" smtClean="0">
                <a:cs typeface="B Titr" pitchFamily="2" charset="-78"/>
              </a:rPr>
              <a:t>سياستمدار کهنه کار و مشاور امنيت ملي سابق امريکا:(زمستان 88)</a:t>
            </a:r>
          </a:p>
          <a:p>
            <a:pPr algn="justLow" rtl="1"/>
            <a:r>
              <a:rPr lang="fa-IR" sz="3600" b="1" dirty="0" smtClean="0">
                <a:solidFill>
                  <a:srgbClr val="003300"/>
                </a:solidFill>
                <a:cs typeface="B Titr" pitchFamily="2" charset="-78"/>
              </a:rPr>
              <a:t> « از فکر کردن به حمله پيش دستانه عليه تأسيسات هسته­اي ايران اجتناب کنيد و گفتگوها با تهران را حفظ کنيد، بالاتر از همه بازي طولاني مدتي را انجام دهيد، چون زمان، آمارهاي جمعيتي و تغيير نسل در ايران به نفع رژيم کنوني نيست» </a:t>
            </a:r>
          </a:p>
          <a:p>
            <a:pPr algn="just" rtl="1">
              <a:buNone/>
            </a:pPr>
            <a:r>
              <a:rPr lang="fa-IR" sz="2400" dirty="0" smtClean="0">
                <a:cs typeface="B Titr" pitchFamily="2" charset="-78"/>
              </a:rPr>
              <a:t>          </a:t>
            </a:r>
            <a:r>
              <a:rPr lang="fa-IR" sz="2400" dirty="0" smtClean="0">
                <a:solidFill>
                  <a:srgbClr val="006600"/>
                </a:solidFill>
                <a:cs typeface="B Titr" pitchFamily="2" charset="-78"/>
              </a:rPr>
              <a:t>(خبرگزاري فارس، 1388/12/15، خبر شماره 881250226)</a:t>
            </a:r>
            <a:endParaRPr lang="en-US" sz="2400" dirty="0" smtClean="0">
              <a:solidFill>
                <a:srgbClr val="006600"/>
              </a:solidFill>
              <a:cs typeface="B Titr" pitchFamily="2" charset="-78"/>
            </a:endParaRPr>
          </a:p>
          <a:p>
            <a:pPr algn="r" rtl="1"/>
            <a:endParaRPr lang="en-US" sz="3600"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12</a:t>
            </a:fld>
            <a:endParaRPr lang="en-US"/>
          </a:p>
        </p:txBody>
      </p:sp>
    </p:spTree>
  </p:cSld>
  <p:clrMapOvr>
    <a:masterClrMapping/>
  </p:clrMapOvr>
  <p:transition spd="med" advTm="5000">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82000" cy="6172200"/>
          </a:xfrm>
          <a:prstGeom prst="round2DiagRect">
            <a:avLst/>
          </a:prstGeom>
          <a:ln w="76200"/>
        </p:spPr>
        <p:style>
          <a:lnRef idx="2">
            <a:schemeClr val="accent2"/>
          </a:lnRef>
          <a:fillRef idx="1">
            <a:schemeClr val="lt1"/>
          </a:fillRef>
          <a:effectRef idx="0">
            <a:schemeClr val="accent2"/>
          </a:effectRef>
          <a:fontRef idx="minor">
            <a:schemeClr val="dk1"/>
          </a:fontRef>
        </p:style>
        <p:txBody>
          <a:bodyPr>
            <a:noAutofit/>
          </a:bodyPr>
          <a:lstStyle/>
          <a:p>
            <a:pPr algn="ctr" rtl="1">
              <a:buNone/>
            </a:pPr>
            <a:r>
              <a:rPr lang="fa-IR" sz="3600" dirty="0" smtClean="0">
                <a:solidFill>
                  <a:srgbClr val="B000B0"/>
                </a:solidFill>
                <a:cs typeface="B Titr" pitchFamily="2" charset="-78"/>
              </a:rPr>
              <a:t>گزارش هايي از پايگاه خبري اينفووارز: </a:t>
            </a:r>
            <a:endParaRPr lang="en-US" sz="3600" dirty="0" smtClean="0">
              <a:solidFill>
                <a:srgbClr val="B000B0"/>
              </a:solidFill>
              <a:cs typeface="B Titr" pitchFamily="2" charset="-78"/>
            </a:endParaRPr>
          </a:p>
          <a:p>
            <a:pPr algn="ctr" rtl="1">
              <a:buNone/>
            </a:pPr>
            <a:endParaRPr lang="en-US" sz="3600" dirty="0" smtClean="0">
              <a:solidFill>
                <a:schemeClr val="accent3">
                  <a:lumMod val="50000"/>
                </a:schemeClr>
              </a:solidFill>
              <a:cs typeface="B Titr" pitchFamily="2" charset="-78"/>
            </a:endParaRPr>
          </a:p>
          <a:p>
            <a:pPr marL="0" indent="0" algn="just" rtl="1">
              <a:spcBef>
                <a:spcPts val="0"/>
              </a:spcBef>
              <a:buClr>
                <a:schemeClr val="accent6">
                  <a:lumMod val="75000"/>
                </a:schemeClr>
              </a:buClr>
            </a:pPr>
            <a:r>
              <a:rPr lang="fa-IR" sz="3600" dirty="0" smtClean="0">
                <a:solidFill>
                  <a:srgbClr val="003300"/>
                </a:solidFill>
                <a:cs typeface="B Titr" pitchFamily="2" charset="-78"/>
              </a:rPr>
              <a:t>پايگاه خبری اينفووارز با بيان اينکه </a:t>
            </a:r>
            <a:r>
              <a:rPr lang="fa-IR" sz="3600" dirty="0" smtClean="0">
                <a:solidFill>
                  <a:srgbClr val="2A5400"/>
                </a:solidFill>
                <a:cs typeface="B Titr" pitchFamily="2" charset="-78"/>
              </a:rPr>
              <a:t>"</a:t>
            </a:r>
            <a:r>
              <a:rPr lang="fa-IR" sz="3600" dirty="0" smtClean="0">
                <a:solidFill>
                  <a:srgbClr val="C00000"/>
                </a:solidFill>
                <a:cs typeface="B Titr" pitchFamily="2" charset="-78"/>
              </a:rPr>
              <a:t>غذايک اسلحه  است که مردم در سيطره آن گرفتار شده اند</a:t>
            </a:r>
            <a:r>
              <a:rPr lang="fa-IR" sz="3600" dirty="0" smtClean="0">
                <a:solidFill>
                  <a:srgbClr val="003300"/>
                </a:solidFill>
                <a:cs typeface="B Titr" pitchFamily="2" charset="-78"/>
              </a:rPr>
              <a:t>"، افزود: دولت آمريکا با اتخاذ سياست های تعديل جمعيتی </a:t>
            </a:r>
            <a:r>
              <a:rPr lang="fa-IR" sz="3600" b="1" dirty="0" smtClean="0">
                <a:solidFill>
                  <a:srgbClr val="003300"/>
                </a:solidFill>
                <a:cs typeface="B Titr" pitchFamily="2" charset="-78"/>
              </a:rPr>
              <a:t>عجيب که بيشتر به </a:t>
            </a:r>
            <a:r>
              <a:rPr lang="fa-IR" sz="3600" b="1" dirty="0" smtClean="0">
                <a:solidFill>
                  <a:srgbClr val="C00000"/>
                </a:solidFill>
                <a:cs typeface="B Titr" pitchFamily="2" charset="-78"/>
              </a:rPr>
              <a:t>قتل عام خاموش </a:t>
            </a:r>
            <a:r>
              <a:rPr lang="fa-IR" sz="3600" b="1" dirty="0" smtClean="0">
                <a:solidFill>
                  <a:srgbClr val="003300"/>
                </a:solidFill>
                <a:cs typeface="B Titr" pitchFamily="2" charset="-78"/>
              </a:rPr>
              <a:t>شبيه است</a:t>
            </a:r>
            <a:r>
              <a:rPr lang="fa-IR" sz="3600" dirty="0" smtClean="0">
                <a:solidFill>
                  <a:srgbClr val="003300"/>
                </a:solidFill>
                <a:cs typeface="B Titr" pitchFamily="2" charset="-78"/>
              </a:rPr>
              <a:t>، اقدام به </a:t>
            </a:r>
            <a:r>
              <a:rPr lang="fa-IR" sz="3600" dirty="0" smtClean="0">
                <a:solidFill>
                  <a:srgbClr val="C00000"/>
                </a:solidFill>
                <a:cs typeface="B Titr" pitchFamily="2" charset="-78"/>
              </a:rPr>
              <a:t>مسموميت</a:t>
            </a:r>
            <a:r>
              <a:rPr lang="fa-IR" sz="3600" dirty="0" smtClean="0">
                <a:solidFill>
                  <a:srgbClr val="2A5400"/>
                </a:solidFill>
                <a:cs typeface="B Titr" pitchFamily="2" charset="-78"/>
              </a:rPr>
              <a:t> </a:t>
            </a:r>
            <a:r>
              <a:rPr lang="fa-IR" sz="3600" dirty="0" smtClean="0">
                <a:solidFill>
                  <a:srgbClr val="003300"/>
                </a:solidFill>
                <a:cs typeface="B Titr" pitchFamily="2" charset="-78"/>
              </a:rPr>
              <a:t>و</a:t>
            </a:r>
            <a:r>
              <a:rPr lang="fa-IR" sz="3600" dirty="0" smtClean="0">
                <a:solidFill>
                  <a:srgbClr val="2A5400"/>
                </a:solidFill>
                <a:cs typeface="B Titr" pitchFamily="2" charset="-78"/>
              </a:rPr>
              <a:t> </a:t>
            </a:r>
            <a:r>
              <a:rPr lang="fa-IR" sz="3600" dirty="0" smtClean="0">
                <a:solidFill>
                  <a:srgbClr val="C00000"/>
                </a:solidFill>
                <a:cs typeface="B Titr" pitchFamily="2" charset="-78"/>
              </a:rPr>
              <a:t>عقيم سازی </a:t>
            </a:r>
            <a:r>
              <a:rPr lang="fa-IR" sz="3600" dirty="0" smtClean="0">
                <a:solidFill>
                  <a:srgbClr val="003300"/>
                </a:solidFill>
                <a:cs typeface="B Titr" pitchFamily="2" charset="-78"/>
              </a:rPr>
              <a:t>تدريجی بخشی از جامعه کرده است.</a:t>
            </a:r>
          </a:p>
          <a:p>
            <a:pPr algn="ctr" rtl="1">
              <a:buNone/>
            </a:pPr>
            <a:endParaRPr lang="en-US" sz="2400"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13</a:t>
            </a:fld>
            <a:endParaRPr lang="en-US"/>
          </a:p>
        </p:txBody>
      </p:sp>
    </p:spTree>
  </p:cSld>
  <p:clrMapOvr>
    <a:masterClrMapping/>
  </p:clrMapOvr>
  <p:transition spd="med" advTm="5000">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382000" cy="5867400"/>
          </a:xfrm>
          <a:prstGeom prst="round2DiagRect">
            <a:avLst/>
          </a:prstGeom>
          <a:ln w="76200"/>
        </p:spPr>
        <p:style>
          <a:lnRef idx="2">
            <a:schemeClr val="accent2"/>
          </a:lnRef>
          <a:fillRef idx="1">
            <a:schemeClr val="lt1"/>
          </a:fillRef>
          <a:effectRef idx="0">
            <a:schemeClr val="accent2"/>
          </a:effectRef>
          <a:fontRef idx="minor">
            <a:schemeClr val="dk1"/>
          </a:fontRef>
        </p:style>
        <p:txBody>
          <a:bodyPr>
            <a:noAutofit/>
          </a:bodyPr>
          <a:lstStyle/>
          <a:p>
            <a:pPr marL="0" indent="0" algn="just" rtl="1">
              <a:spcBef>
                <a:spcPts val="0"/>
              </a:spcBef>
              <a:buClr>
                <a:schemeClr val="accent6">
                  <a:lumMod val="75000"/>
                </a:schemeClr>
              </a:buClr>
            </a:pPr>
            <a:endParaRPr lang="en-US" sz="3600" dirty="0" smtClean="0">
              <a:solidFill>
                <a:srgbClr val="003300"/>
              </a:solidFill>
              <a:cs typeface="B Titr" pitchFamily="2" charset="-78"/>
            </a:endParaRPr>
          </a:p>
          <a:p>
            <a:pPr marL="0" indent="0" algn="just" rtl="1">
              <a:spcBef>
                <a:spcPts val="0"/>
              </a:spcBef>
              <a:buClr>
                <a:schemeClr val="accent6">
                  <a:lumMod val="75000"/>
                </a:schemeClr>
              </a:buClr>
            </a:pPr>
            <a:r>
              <a:rPr lang="fa-IR" sz="3600" dirty="0" smtClean="0">
                <a:solidFill>
                  <a:srgbClr val="003300"/>
                </a:solidFill>
                <a:cs typeface="B Titr" pitchFamily="2" charset="-78"/>
              </a:rPr>
              <a:t>گزارش اينفووارز در ادامه می افزايد: باروری در ايالات متحده از طريق </a:t>
            </a:r>
            <a:r>
              <a:rPr lang="fa-IR" sz="3600" b="1" dirty="0" smtClean="0">
                <a:solidFill>
                  <a:srgbClr val="003300"/>
                </a:solidFill>
                <a:cs typeface="B Titr" pitchFamily="2" charset="-78"/>
              </a:rPr>
              <a:t>سياست های فرهنگی همچون به تعويق انداختن ازدواج، بسته های دلسرد کننده مالياتی برای قشر آماده به ازدواج، افزايش مشوق های همجنس گرايی، افزودن مواد محلول کنترل کننده باروری به منابع آب شهری و تشويق زنان به کار کاهش داده شده است.</a:t>
            </a:r>
            <a:endParaRPr lang="en-US" sz="3600" dirty="0" smtClean="0">
              <a:solidFill>
                <a:srgbClr val="003300"/>
              </a:solidFill>
              <a:cs typeface="B Titr" pitchFamily="2" charset="-78"/>
            </a:endParaRPr>
          </a:p>
          <a:p>
            <a:pPr algn="ctr" rtl="1">
              <a:buNone/>
            </a:pPr>
            <a:endParaRPr lang="en-US" sz="3600"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14</a:t>
            </a:fld>
            <a:endParaRPr lang="en-US"/>
          </a:p>
        </p:txBody>
      </p:sp>
    </p:spTree>
  </p:cSld>
  <p:clrMapOvr>
    <a:masterClrMapping/>
  </p:clrMapOvr>
  <p:transition spd="med" advTm="5000">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4275907-300E-41FC-BFAA-2B242F301032}" type="slidenum">
              <a:rPr lang="en-US" smtClean="0"/>
              <a:pPr/>
              <a:t>15</a:t>
            </a:fld>
            <a:endParaRPr lang="en-US"/>
          </a:p>
        </p:txBody>
      </p:sp>
      <p:sp>
        <p:nvSpPr>
          <p:cNvPr id="3" name="Content Placeholder 2"/>
          <p:cNvSpPr txBox="1">
            <a:spLocks/>
          </p:cNvSpPr>
          <p:nvPr/>
        </p:nvSpPr>
        <p:spPr>
          <a:xfrm>
            <a:off x="457200" y="304800"/>
            <a:ext cx="8229600" cy="6172200"/>
          </a:xfrm>
          <a:prstGeom prst="round2SameRect">
            <a:avLst/>
          </a:prstGeom>
          <a:ln w="76200" cap="flat" cmpd="sng" algn="ctr">
            <a:solidFill>
              <a:schemeClr val="accent2"/>
            </a:solidFill>
            <a:prstDash val="solid"/>
          </a:ln>
        </p:spPr>
        <p:style>
          <a:lnRef idx="2">
            <a:schemeClr val="accent2"/>
          </a:lnRef>
          <a:fillRef idx="1">
            <a:schemeClr val="lt1"/>
          </a:fillRef>
          <a:effectRef idx="0">
            <a:schemeClr val="accent2"/>
          </a:effectRef>
          <a:fontRef idx="minor">
            <a:schemeClr val="dk1"/>
          </a:fontRef>
        </p:style>
        <p:txBody>
          <a:bodyPr>
            <a:normAutofit/>
          </a:bodyPr>
          <a:lstStyle/>
          <a:p>
            <a:pPr algn="ctr" rtl="1">
              <a:lnSpc>
                <a:spcPct val="110000"/>
              </a:lnSpc>
            </a:pPr>
            <a:r>
              <a:rPr lang="fa-IR" sz="3200" dirty="0" smtClean="0">
                <a:solidFill>
                  <a:srgbClr val="B000B0"/>
                </a:solidFill>
                <a:cs typeface="B Titr" pitchFamily="2" charset="-78"/>
              </a:rPr>
              <a:t>نحوه نسل كشي سرخپوستان در امريكا و كانادا:</a:t>
            </a:r>
          </a:p>
          <a:p>
            <a:pPr algn="just" rtl="1">
              <a:lnSpc>
                <a:spcPct val="110000"/>
              </a:lnSpc>
            </a:pPr>
            <a:endParaRPr lang="fa-IR" sz="2800" dirty="0" smtClean="0">
              <a:cs typeface="B Titr" pitchFamily="2" charset="-78"/>
            </a:endParaRPr>
          </a:p>
          <a:p>
            <a:pPr algn="just" rtl="1">
              <a:lnSpc>
                <a:spcPct val="110000"/>
              </a:lnSpc>
            </a:pPr>
            <a:r>
              <a:rPr lang="ar-SA" sz="2800" dirty="0" smtClean="0">
                <a:cs typeface="B Titr" pitchFamily="2" charset="-78"/>
              </a:rPr>
              <a:t>بدنبال‌ يك‌ تحقيق‌ وسيع‌، معلوم‌ مي‌شود كه‌ طبق‌ يك‌ برنامه دقيق‌ و  در عين‌ حال‌ مخفي‌ و به‌ سرپرستي‌ «سيا» در سراسر آمريكا بيش‌ از ده‌ هزار زن‌ سرخپوستي‌ را </a:t>
            </a:r>
            <a:r>
              <a:rPr lang="fa-IR" sz="2800" dirty="0" smtClean="0">
                <a:cs typeface="B Titr" pitchFamily="2" charset="-78"/>
              </a:rPr>
              <a:t>به عناوين مختلف </a:t>
            </a:r>
            <a:r>
              <a:rPr lang="ar-SA" sz="2800" dirty="0" smtClean="0">
                <a:cs typeface="B Titr" pitchFamily="2" charset="-78"/>
              </a:rPr>
              <a:t>قانع‌ نموده‌اند كه‌ علاج‌ بيماري‌شان‌ عقيم‌ شدن‌ است‌ و به‌ اين‌ وسيله‌ خواسته‌اند تا نسل‌ سرخپوستان‌ را براندازند. </a:t>
            </a:r>
          </a:p>
          <a:p>
            <a:pPr algn="just" rtl="1">
              <a:lnSpc>
                <a:spcPct val="110000"/>
              </a:lnSpc>
            </a:pPr>
            <a:r>
              <a:rPr lang="ar-SA" sz="2800" dirty="0" smtClean="0">
                <a:cs typeface="B Titr" pitchFamily="2" charset="-78"/>
              </a:rPr>
              <a:t>اين‌ جنايات‌ همراه‌ با انواع‌ تدابير براي‌ بيرون‌راندن‌ سرخپوستان‌ از سرزمين‌ آباء و اجداديشان‌ نه‌ تنها در آمريكا بلكه‌ در كانادا هم‌، همچنان‌ ادامه‌ دارد</a:t>
            </a:r>
            <a:r>
              <a:rPr lang="fa-IR" sz="2800" dirty="0" smtClean="0">
                <a:cs typeface="B Titr" pitchFamily="2" charset="-78"/>
              </a:rPr>
              <a:t> . </a:t>
            </a:r>
            <a:endParaRPr lang="ar-SA" sz="2800" dirty="0" smtClean="0">
              <a:cs typeface="B Titr" pitchFamily="2" charset="-78"/>
            </a:endParaRPr>
          </a:p>
          <a:p>
            <a:pPr lvl="0" algn="just" rtl="1">
              <a:lnSpc>
                <a:spcPct val="160000"/>
              </a:lnSpc>
              <a:defRPr/>
            </a:pPr>
            <a:endParaRPr lang="fa-IR" sz="2800" dirty="0" smtClean="0">
              <a:solidFill>
                <a:schemeClr val="tx1"/>
              </a:solidFill>
              <a:cs typeface="B Titr" pitchFamily="2" charset="-78"/>
            </a:endParaRPr>
          </a:p>
          <a:p>
            <a:pPr marL="0" marR="0" lvl="0" indent="0" algn="just" defTabSz="914400" rtl="1" eaLnBrk="1" fontAlgn="auto" latinLnBrk="0" hangingPunct="1">
              <a:lnSpc>
                <a:spcPct val="120000"/>
              </a:lnSpc>
              <a:spcBef>
                <a:spcPts val="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dk1"/>
              </a:solidFill>
              <a:effectLst/>
              <a:uLnTx/>
              <a:uFillTx/>
              <a:cs typeface="B Titr" pitchFamily="2" charset="-78"/>
            </a:endParaRPr>
          </a:p>
          <a:p>
            <a:pPr marL="0" marR="0" lvl="0" indent="0" algn="just" defTabSz="914400" rtl="1" eaLnBrk="1" fontAlgn="auto" latinLnBrk="0" hangingPunct="1">
              <a:lnSpc>
                <a:spcPct val="120000"/>
              </a:lnSpc>
              <a:spcBef>
                <a:spcPts val="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dk1"/>
              </a:solidFill>
              <a:effectLst/>
              <a:uLnTx/>
              <a:uFillTx/>
              <a:cs typeface="B Titr" pitchFamily="2" charset="-78"/>
            </a:endParaRPr>
          </a:p>
        </p:txBody>
      </p:sp>
    </p:spTree>
  </p:cSld>
  <p:clrMapOvr>
    <a:masterClrMapping/>
  </p:clrMapOvr>
  <p:transition spd="med" advTm="5000">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a:prstGeom prst="plaque">
            <a:avLst/>
          </a:prstGeom>
          <a:ln w="76200"/>
        </p:spPr>
        <p:style>
          <a:lnRef idx="2">
            <a:schemeClr val="accent2"/>
          </a:lnRef>
          <a:fillRef idx="1">
            <a:schemeClr val="lt1"/>
          </a:fillRef>
          <a:effectRef idx="0">
            <a:schemeClr val="accent2"/>
          </a:effectRef>
          <a:fontRef idx="minor">
            <a:schemeClr val="dk1"/>
          </a:fontRef>
        </p:style>
        <p:txBody>
          <a:bodyPr>
            <a:normAutofit/>
          </a:bodyPr>
          <a:lstStyle/>
          <a:p>
            <a:pPr marL="0" indent="0" algn="justLow" rtl="1">
              <a:lnSpc>
                <a:spcPct val="120000"/>
              </a:lnSpc>
              <a:spcBef>
                <a:spcPts val="0"/>
              </a:spcBef>
            </a:pPr>
            <a:r>
              <a:rPr lang="fa-IR" sz="3400" b="1" dirty="0" smtClean="0">
                <a:solidFill>
                  <a:srgbClr val="003300"/>
                </a:solidFill>
                <a:cs typeface="B Titr" pitchFamily="2" charset="-78"/>
              </a:rPr>
              <a:t>در نشست </a:t>
            </a:r>
            <a:r>
              <a:rPr lang="fa-IR" sz="3400" b="1" dirty="0" smtClean="0">
                <a:solidFill>
                  <a:srgbClr val="C800C8"/>
                </a:solidFill>
                <a:cs typeface="B Titr" pitchFamily="2" charset="-78"/>
              </a:rPr>
              <a:t>19 تا 22 خرداد ماه  1390</a:t>
            </a:r>
            <a:r>
              <a:rPr lang="fa-IR" sz="3400" b="1" dirty="0" smtClean="0">
                <a:solidFill>
                  <a:srgbClr val="0070C0"/>
                </a:solidFill>
                <a:cs typeface="B Titr" pitchFamily="2" charset="-78"/>
              </a:rPr>
              <a:t> </a:t>
            </a:r>
            <a:r>
              <a:rPr lang="fa-IR" sz="3400" b="1" dirty="0" smtClean="0">
                <a:solidFill>
                  <a:srgbClr val="003300"/>
                </a:solidFill>
                <a:cs typeface="B Titr" pitchFamily="2" charset="-78"/>
              </a:rPr>
              <a:t>گروه بيلدربرگ</a:t>
            </a:r>
            <a:r>
              <a:rPr lang="en-US" sz="3400" b="1" dirty="0" smtClean="0">
                <a:solidFill>
                  <a:srgbClr val="003300"/>
                </a:solidFill>
                <a:cs typeface="B Titr" pitchFamily="2" charset="-78"/>
              </a:rPr>
              <a:t>)</a:t>
            </a:r>
            <a:r>
              <a:rPr lang="fa-IR" sz="3400" b="1" dirty="0" smtClean="0">
                <a:solidFill>
                  <a:srgbClr val="003300"/>
                </a:solidFill>
                <a:cs typeface="B Titr" pitchFamily="2" charset="-78"/>
              </a:rPr>
              <a:t>يكي از نشست هاي سازمان نئوماسوني مخفي)، ايجاد جنگ و نسل كشي در خاورميانه را يکي از مهمترين برنامه هاي خود قرار داده و بر اين اعتقاد است که جمعيت جهان بسيار زياد شده و فقط جنگ مي تواند تا حدودي اين مشکل را چاره کند. </a:t>
            </a:r>
            <a:endParaRPr lang="en-US" sz="3400" b="1" dirty="0" smtClean="0">
              <a:solidFill>
                <a:srgbClr val="003300"/>
              </a:solidFill>
              <a:cs typeface="B Titr" pitchFamily="2" charset="-78"/>
            </a:endParaRPr>
          </a:p>
          <a:p>
            <a:pPr marL="0" indent="0">
              <a:lnSpc>
                <a:spcPct val="120000"/>
              </a:lnSpc>
              <a:spcBef>
                <a:spcPts val="0"/>
              </a:spcBef>
            </a:pPr>
            <a:endParaRPr lang="en-US" dirty="0">
              <a:cs typeface="B Titr" pitchFamily="2" charset="-78"/>
            </a:endParaRPr>
          </a:p>
        </p:txBody>
      </p:sp>
      <p:sp>
        <p:nvSpPr>
          <p:cNvPr id="4" name="Slide Number Placeholder 3"/>
          <p:cNvSpPr>
            <a:spLocks noGrp="1"/>
          </p:cNvSpPr>
          <p:nvPr>
            <p:ph type="sldNum" sz="quarter" idx="12"/>
          </p:nvPr>
        </p:nvSpPr>
        <p:spPr/>
        <p:txBody>
          <a:bodyPr/>
          <a:lstStyle/>
          <a:p>
            <a:fld id="{BF1F7F5F-2C37-4973-8EB7-652CEC56C4E0}" type="slidenum">
              <a:rPr lang="en-US" smtClean="0"/>
              <a:pPr/>
              <a:t>16</a:t>
            </a:fld>
            <a:endParaRPr lang="en-US"/>
          </a:p>
        </p:txBody>
      </p:sp>
    </p:spTree>
  </p:cSld>
  <p:clrMapOvr>
    <a:masterClrMapping/>
  </p:clrMapOvr>
  <p:transition spd="med" advTm="5000">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a:prstGeom prst="snipRoundRect">
            <a:avLst/>
          </a:prstGeom>
          <a:ln w="76200"/>
        </p:spPr>
        <p:style>
          <a:lnRef idx="2">
            <a:schemeClr val="accent2"/>
          </a:lnRef>
          <a:fillRef idx="1">
            <a:schemeClr val="lt1"/>
          </a:fillRef>
          <a:effectRef idx="0">
            <a:schemeClr val="accent2"/>
          </a:effectRef>
          <a:fontRef idx="minor">
            <a:schemeClr val="dk1"/>
          </a:fontRef>
        </p:style>
        <p:txBody>
          <a:bodyPr>
            <a:noAutofit/>
          </a:bodyPr>
          <a:lstStyle/>
          <a:p>
            <a:pPr algn="ctr" rtl="1">
              <a:buNone/>
            </a:pPr>
            <a:r>
              <a:rPr lang="fa-IR" sz="2800" dirty="0" smtClean="0">
                <a:solidFill>
                  <a:srgbClr val="B000B0"/>
                </a:solidFill>
                <a:cs typeface="B Titr" pitchFamily="2" charset="-78"/>
              </a:rPr>
              <a:t>بخشي از ديدگاههاي آمريكا در خصوص ارتباط با سازمانهاي بين المللي </a:t>
            </a:r>
            <a:endParaRPr lang="fa-IR" sz="2800" b="1" dirty="0" smtClean="0">
              <a:solidFill>
                <a:srgbClr val="B000B0"/>
              </a:solidFill>
              <a:cs typeface="B Titr" pitchFamily="2" charset="-78"/>
            </a:endParaRPr>
          </a:p>
          <a:p>
            <a:pPr algn="justLow" rtl="1">
              <a:buFont typeface="Wingdings" pitchFamily="2" charset="2"/>
              <a:buChar char="§"/>
            </a:pPr>
            <a:r>
              <a:rPr lang="fa-IR" sz="2800" b="1" dirty="0" smtClean="0">
                <a:cs typeface="B Titr" pitchFamily="2" charset="-78"/>
              </a:rPr>
              <a:t>ما منافعي در نظم جهاني پايدار داريم که مي تواند اقدام جمعي در مواجهه با چالشهاي مشترک را ترغيب کند.</a:t>
            </a:r>
            <a:endParaRPr lang="en-US" sz="2800" b="1" dirty="0" smtClean="0">
              <a:cs typeface="B Titr" pitchFamily="2" charset="-78"/>
            </a:endParaRPr>
          </a:p>
          <a:p>
            <a:pPr algn="justLow" rtl="1">
              <a:buFont typeface="Wingdings" pitchFamily="2" charset="2"/>
              <a:buChar char="§"/>
            </a:pPr>
            <a:endParaRPr lang="fa-IR" sz="2800" b="1" dirty="0" smtClean="0">
              <a:cs typeface="B Titr" pitchFamily="2" charset="-78"/>
            </a:endParaRPr>
          </a:p>
          <a:p>
            <a:pPr algn="justLow" rtl="1">
              <a:buFont typeface="Wingdings" pitchFamily="2" charset="2"/>
              <a:buChar char="§"/>
            </a:pPr>
            <a:r>
              <a:rPr lang="fa-IR" sz="2800" b="1" dirty="0" smtClean="0">
                <a:cs typeface="B Titr" pitchFamily="2" charset="-78"/>
              </a:rPr>
              <a:t> اين نظم بين المللي از تلاشهاي ما براي پيشبرد امنيت، شکوفايي و ارزش هاي جهاني حمايت خواهد کرد.</a:t>
            </a:r>
            <a:endParaRPr lang="en-US" sz="2800" b="1" dirty="0" smtClean="0">
              <a:cs typeface="B Titr" pitchFamily="2" charset="-78"/>
            </a:endParaRPr>
          </a:p>
          <a:p>
            <a:pPr algn="justLow" rtl="1">
              <a:buFont typeface="Wingdings" pitchFamily="2" charset="2"/>
              <a:buChar char="§"/>
            </a:pPr>
            <a:endParaRPr lang="fa-IR" sz="2800" b="1" dirty="0" smtClean="0">
              <a:cs typeface="B Titr" pitchFamily="2" charset="-78"/>
            </a:endParaRPr>
          </a:p>
          <a:p>
            <a:pPr algn="justLow" rtl="1">
              <a:buFont typeface="Wingdings" pitchFamily="2" charset="2"/>
              <a:buChar char="§"/>
            </a:pPr>
            <a:r>
              <a:rPr lang="fa-IR" sz="2800" b="1" dirty="0" smtClean="0">
                <a:cs typeface="B Titr" pitchFamily="2" charset="-78"/>
              </a:rPr>
              <a:t>نهادهاي بين المللي در راس آنها </a:t>
            </a:r>
            <a:r>
              <a:rPr lang="fa-IR" sz="2800" b="1" dirty="0" smtClean="0">
                <a:solidFill>
                  <a:srgbClr val="0070C0"/>
                </a:solidFill>
                <a:cs typeface="B Titr" pitchFamily="2" charset="-78"/>
              </a:rPr>
              <a:t>سازمان پيمان آتلانتيک شمالي (ناتو) </a:t>
            </a:r>
            <a:r>
              <a:rPr lang="fa-IR" sz="2800" b="1" dirty="0" smtClean="0">
                <a:cs typeface="B Titr" pitchFamily="2" charset="-78"/>
              </a:rPr>
              <a:t>و</a:t>
            </a:r>
            <a:r>
              <a:rPr lang="fa-IR" sz="2800" b="1" dirty="0" smtClean="0">
                <a:solidFill>
                  <a:srgbClr val="00B0F0"/>
                </a:solidFill>
                <a:cs typeface="B Titr" pitchFamily="2" charset="-78"/>
              </a:rPr>
              <a:t> </a:t>
            </a:r>
            <a:r>
              <a:rPr lang="fa-IR" sz="2800" b="1" dirty="0" smtClean="0">
                <a:solidFill>
                  <a:srgbClr val="0070C0"/>
                </a:solidFill>
                <a:cs typeface="B Titr" pitchFamily="2" charset="-78"/>
              </a:rPr>
              <a:t>سازمان ملل متحد </a:t>
            </a:r>
            <a:r>
              <a:rPr lang="en-US" sz="2800" b="1" dirty="0" smtClean="0">
                <a:solidFill>
                  <a:srgbClr val="0070C0"/>
                </a:solidFill>
                <a:cs typeface="B Titr" pitchFamily="2" charset="-78"/>
              </a:rPr>
              <a:t>UN</a:t>
            </a:r>
            <a:r>
              <a:rPr lang="fa-IR" sz="2800" b="1" dirty="0" smtClean="0">
                <a:cs typeface="B Titr" pitchFamily="2" charset="-78"/>
              </a:rPr>
              <a:t>، در مرکز تمرکز ما بوده اند.</a:t>
            </a:r>
          </a:p>
          <a:p>
            <a:pPr algn="justLow" rtl="1">
              <a:buFont typeface="Wingdings" pitchFamily="2" charset="2"/>
              <a:buChar char="Ø"/>
            </a:pPr>
            <a:endParaRPr lang="fa-IR" sz="2800" b="1" dirty="0" smtClean="0">
              <a:cs typeface="B Titr" pitchFamily="2" charset="-78"/>
            </a:endParaRPr>
          </a:p>
          <a:p>
            <a:pPr algn="r" rtl="1">
              <a:buFont typeface="Wingdings" pitchFamily="2" charset="2"/>
              <a:buChar char="Ø"/>
            </a:pPr>
            <a:endParaRPr lang="fa-IR" sz="2800" dirty="0" smtClean="0">
              <a:cs typeface="B Titr" pitchFamily="2" charset="-78"/>
            </a:endParaRPr>
          </a:p>
          <a:p>
            <a:pPr algn="r" rtl="1">
              <a:buFontTx/>
              <a:buChar char="-"/>
            </a:pPr>
            <a:endParaRPr lang="fa-IR" sz="2800" dirty="0" smtClean="0">
              <a:cs typeface="B Titr" pitchFamily="2" charset="-78"/>
            </a:endParaRPr>
          </a:p>
          <a:p>
            <a:pPr algn="r" rtl="1">
              <a:buFontTx/>
              <a:buChar char="-"/>
            </a:pPr>
            <a:endParaRPr lang="en-US" sz="2800"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17</a:t>
            </a:fld>
            <a:endParaRPr lang="en-US"/>
          </a:p>
        </p:txBody>
      </p:sp>
    </p:spTree>
  </p:cSld>
  <p:clrMapOvr>
    <a:masterClrMapping/>
  </p:clrMapOvr>
  <p:transition spd="med" advTm="5000">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321040" cy="5288279"/>
          </a:xfrm>
          <a:prstGeom prst="snipRoundRect">
            <a:avLst/>
          </a:prstGeom>
          <a:ln w="76200"/>
        </p:spPr>
        <p:style>
          <a:lnRef idx="2">
            <a:schemeClr val="accent2"/>
          </a:lnRef>
          <a:fillRef idx="1">
            <a:schemeClr val="lt1"/>
          </a:fillRef>
          <a:effectRef idx="0">
            <a:schemeClr val="accent2"/>
          </a:effectRef>
          <a:fontRef idx="minor">
            <a:schemeClr val="dk1"/>
          </a:fontRef>
        </p:style>
        <p:txBody>
          <a:bodyPr>
            <a:normAutofit/>
          </a:bodyPr>
          <a:lstStyle/>
          <a:p>
            <a:pPr algn="justLow" rtl="1">
              <a:buFont typeface="Wingdings" pitchFamily="2" charset="2"/>
              <a:buChar char="Ø"/>
            </a:pPr>
            <a:endParaRPr lang="fa-IR" sz="2800" b="1" dirty="0" smtClean="0">
              <a:cs typeface="B Titr" pitchFamily="2" charset="-78"/>
            </a:endParaRPr>
          </a:p>
          <a:p>
            <a:pPr algn="justLow" rtl="1">
              <a:buFont typeface="Wingdings" pitchFamily="2" charset="2"/>
              <a:buChar char="§"/>
            </a:pPr>
            <a:r>
              <a:rPr lang="fa-IR" sz="3000" b="1" dirty="0" smtClean="0">
                <a:cs typeface="B Titr" pitchFamily="2" charset="-78"/>
              </a:rPr>
              <a:t>با اين حال، معماري بين المللي که بعد از جنگ جهاني دوم ايجاد شده در حال خم شدن زير بار تهديدات جديد است و از قابليت ما براي استفاده از فرصت هاي جديد مي کاهد.</a:t>
            </a:r>
          </a:p>
          <a:p>
            <a:pPr algn="justLow" rtl="1">
              <a:buFont typeface="Wingdings" pitchFamily="2" charset="2"/>
              <a:buChar char="§"/>
            </a:pPr>
            <a:r>
              <a:rPr lang="fa-IR" sz="3000" b="1" dirty="0" smtClean="0">
                <a:cs typeface="B Titr" pitchFamily="2" charset="-78"/>
              </a:rPr>
              <a:t> از اين رو آنچه نياز است؛ </a:t>
            </a:r>
          </a:p>
          <a:p>
            <a:pPr algn="justLow" rtl="1">
              <a:buFont typeface="Wingdings" pitchFamily="2" charset="2"/>
              <a:buChar char="§"/>
            </a:pPr>
            <a:r>
              <a:rPr lang="fa-IR" sz="3000" b="1" dirty="0" smtClean="0">
                <a:cs typeface="B Titr" pitchFamily="2" charset="-78"/>
              </a:rPr>
              <a:t>آرايش مجدد اقدامات ملي و نهادهاي بين المللي براساس منافع مشترک ؛ </a:t>
            </a:r>
          </a:p>
          <a:p>
            <a:pPr algn="justLow" rtl="1">
              <a:buFont typeface="Wingdings" pitchFamily="2" charset="2"/>
              <a:buChar char="§"/>
            </a:pPr>
            <a:r>
              <a:rPr lang="fa-IR" sz="3000" b="1" dirty="0" smtClean="0">
                <a:cs typeface="B Titr" pitchFamily="2" charset="-78"/>
              </a:rPr>
              <a:t>اولويت بندي كشورهاي داراي منافع مشترك؛ </a:t>
            </a:r>
          </a:p>
          <a:p>
            <a:pPr algn="justLow" rtl="1">
              <a:buFont typeface="Wingdings" pitchFamily="2" charset="2"/>
              <a:buChar char="§"/>
            </a:pPr>
            <a:r>
              <a:rPr lang="fa-IR" sz="3000" b="1" dirty="0" smtClean="0">
                <a:solidFill>
                  <a:srgbClr val="C00000"/>
                </a:solidFill>
                <a:cs typeface="B Titr" pitchFamily="2" charset="-78"/>
              </a:rPr>
              <a:t>محروم كردن كشورهايي كه معيارهاي بين الملي را ناديده مي گيرند يا به صورت مستقل عمل مي كنند. </a:t>
            </a:r>
          </a:p>
        </p:txBody>
      </p:sp>
      <p:sp>
        <p:nvSpPr>
          <p:cNvPr id="3" name="Slide Number Placeholder 2"/>
          <p:cNvSpPr>
            <a:spLocks noGrp="1"/>
          </p:cNvSpPr>
          <p:nvPr>
            <p:ph type="sldNum" sz="quarter" idx="12"/>
          </p:nvPr>
        </p:nvSpPr>
        <p:spPr/>
        <p:txBody>
          <a:bodyPr/>
          <a:lstStyle/>
          <a:p>
            <a:fld id="{BF1F7F5F-2C37-4973-8EB7-652CEC56C4E0}" type="slidenum">
              <a:rPr lang="en-US" smtClean="0"/>
              <a:pPr/>
              <a:t>18</a:t>
            </a:fld>
            <a:endParaRPr lang="en-US"/>
          </a:p>
        </p:txBody>
      </p:sp>
    </p:spTree>
  </p:cSld>
  <p:clrMapOvr>
    <a:masterClrMapping/>
  </p:clrMapOvr>
  <p:transition spd="med" advTm="500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143000"/>
            <a:ext cx="7315200" cy="3962400"/>
          </a:xfrm>
          <a:prstGeom prst="flowChartTerminator">
            <a:avLst/>
          </a:prstGeom>
          <a:solidFill>
            <a:srgbClr val="E7F7FF"/>
          </a:solidFill>
          <a:ln w="127000">
            <a:solidFill>
              <a:schemeClr val="bg1">
                <a:lumMod val="50000"/>
              </a:schemeClr>
            </a:solidFill>
          </a:ln>
        </p:spPr>
        <p:style>
          <a:lnRef idx="2">
            <a:schemeClr val="accent3"/>
          </a:lnRef>
          <a:fillRef idx="1">
            <a:schemeClr val="lt1"/>
          </a:fillRef>
          <a:effectRef idx="0">
            <a:schemeClr val="accent3"/>
          </a:effectRef>
          <a:fontRef idx="minor">
            <a:schemeClr val="dk1"/>
          </a:fontRef>
        </p:style>
        <p:txBody>
          <a:bodyPr>
            <a:normAutofit/>
          </a:bodyPr>
          <a:lstStyle/>
          <a:p>
            <a:r>
              <a:rPr lang="fa-IR" sz="4800" dirty="0" smtClean="0">
                <a:solidFill>
                  <a:schemeClr val="tx2">
                    <a:lumMod val="50000"/>
                  </a:schemeClr>
                </a:solidFill>
                <a:effectLst>
                  <a:glow rad="63500">
                    <a:schemeClr val="accent4">
                      <a:satMod val="175000"/>
                      <a:alpha val="40000"/>
                    </a:schemeClr>
                  </a:glow>
                </a:effectLst>
                <a:cs typeface="B Titr" pitchFamily="2" charset="-78"/>
              </a:rPr>
              <a:t>تاريخچه روند اجراي </a:t>
            </a:r>
            <a:br>
              <a:rPr lang="fa-IR" sz="4800" dirty="0" smtClean="0">
                <a:solidFill>
                  <a:schemeClr val="tx2">
                    <a:lumMod val="50000"/>
                  </a:schemeClr>
                </a:solidFill>
                <a:effectLst>
                  <a:glow rad="63500">
                    <a:schemeClr val="accent4">
                      <a:satMod val="175000"/>
                      <a:alpha val="40000"/>
                    </a:schemeClr>
                  </a:glow>
                </a:effectLst>
                <a:cs typeface="B Titr" pitchFamily="2" charset="-78"/>
              </a:rPr>
            </a:br>
            <a:r>
              <a:rPr lang="fa-IR" sz="4800" dirty="0" smtClean="0">
                <a:solidFill>
                  <a:schemeClr val="tx2">
                    <a:lumMod val="50000"/>
                  </a:schemeClr>
                </a:solidFill>
                <a:effectLst>
                  <a:glow rad="63500">
                    <a:schemeClr val="accent4">
                      <a:satMod val="175000"/>
                      <a:alpha val="40000"/>
                    </a:schemeClr>
                  </a:glow>
                </a:effectLst>
                <a:cs typeface="B Titr" pitchFamily="2" charset="-78"/>
              </a:rPr>
              <a:t>برنامه تنظيم خانواده</a:t>
            </a:r>
            <a:endParaRPr lang="en-US" sz="4800" b="0" dirty="0">
              <a:solidFill>
                <a:schemeClr val="tx2">
                  <a:lumMod val="50000"/>
                </a:schemeClr>
              </a:solidFill>
              <a:effectLst/>
              <a:cs typeface="B Titr" pitchFamily="2" charset="-78"/>
            </a:endParaRPr>
          </a:p>
        </p:txBody>
      </p:sp>
      <p:sp>
        <p:nvSpPr>
          <p:cNvPr id="3" name="Slide Number Placeholder 2"/>
          <p:cNvSpPr>
            <a:spLocks noGrp="1"/>
          </p:cNvSpPr>
          <p:nvPr>
            <p:ph type="sldNum" sz="quarter" idx="12"/>
          </p:nvPr>
        </p:nvSpPr>
        <p:spPr/>
        <p:txBody>
          <a:bodyPr/>
          <a:lstStyle/>
          <a:p>
            <a:fld id="{C4275907-300E-41FC-BFAA-2B242F301032}" type="slidenum">
              <a:rPr lang="en-US" sz="2400" smtClean="0">
                <a:latin typeface="Zr" pitchFamily="2" charset="2"/>
              </a:rPr>
              <a:pPr/>
              <a:t>2</a:t>
            </a:fld>
            <a:endParaRPr lang="en-US" dirty="0">
              <a:latin typeface="Zr" pitchFamily="2" charset="2"/>
            </a:endParaRPr>
          </a:p>
        </p:txBody>
      </p:sp>
    </p:spTree>
  </p:cSld>
  <p:clrMapOvr>
    <a:masterClrMapping/>
  </p:clrMapOvr>
  <p:transition spd="med" advTm="5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33400" y="381000"/>
            <a:ext cx="8229600" cy="6019800"/>
          </a:xfrm>
          <a:prstGeom prst="round2SameRect">
            <a:avLst/>
          </a:prstGeom>
          <a:ln w="57150">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algn="ctr" rtl="1"/>
            <a:r>
              <a:rPr lang="ar-SA" sz="3600" b="1" dirty="0" smtClean="0">
                <a:solidFill>
                  <a:schemeClr val="bg1">
                    <a:lumMod val="10000"/>
                  </a:schemeClr>
                </a:solidFill>
                <a:cs typeface="Traditional Arabic" pitchFamily="2" charset="-78"/>
              </a:rPr>
              <a:t>قال‌ ابو عبدالله‌ (ع‌): اذا ابطأ علي‌ احدكم‌ الولد، فليقل‌: اللّهمّ‌ لا تذرني ‌فرداً و انت‌ خير الوارثين‌ وحيدا وحشا فيقصر شكري‌ عن‌ تفكّري‌، بل‌ هب ‌لي‌ عاقبة‌ صدق‌ ذكوراً و اناثاً آنس‌ بهم‌ من‌ الوحشة‌ و أسكن‌ اليهم‌ من‌ الوحدة‌ و اشكرك‌ عند تمام‌ النّعمة‌ ... </a:t>
            </a:r>
            <a:endParaRPr lang="fa-IR" sz="3600" b="1" dirty="0" smtClean="0">
              <a:solidFill>
                <a:schemeClr val="bg1">
                  <a:lumMod val="10000"/>
                </a:schemeClr>
              </a:solidFill>
              <a:cs typeface="Traditional Arabic" pitchFamily="2" charset="-78"/>
            </a:endParaRPr>
          </a:p>
          <a:p>
            <a:pPr algn="just" rtl="1"/>
            <a:endParaRPr lang="en-US" sz="2400" dirty="0" smtClean="0">
              <a:solidFill>
                <a:schemeClr val="bg2">
                  <a:lumMod val="25000"/>
                </a:schemeClr>
              </a:solidFill>
              <a:cs typeface="B Titr" pitchFamily="2" charset="-78"/>
            </a:endParaRPr>
          </a:p>
          <a:p>
            <a:pPr algn="just" rtl="1">
              <a:lnSpc>
                <a:spcPct val="110000"/>
              </a:lnSpc>
            </a:pPr>
            <a:r>
              <a:rPr lang="ar-SA" sz="2400" dirty="0" smtClean="0">
                <a:solidFill>
                  <a:schemeClr val="accent5">
                    <a:lumMod val="50000"/>
                  </a:schemeClr>
                </a:solidFill>
                <a:cs typeface="B Titr" pitchFamily="2" charset="-78"/>
              </a:rPr>
              <a:t>امام‌ صادق‌ (ع‌) فرمود: «هر گاه‌ يكي‌ از شما پس‌ از مدتي‌ صاحب‌ فرزند نشد، بگويد: خدايا مرا تنها وامگذار</a:t>
            </a:r>
            <a:r>
              <a:rPr lang="fa-IR" sz="2400" dirty="0" smtClean="0">
                <a:solidFill>
                  <a:schemeClr val="accent5">
                    <a:lumMod val="50000"/>
                  </a:schemeClr>
                </a:solidFill>
                <a:cs typeface="B Titr" pitchFamily="2" charset="-78"/>
              </a:rPr>
              <a:t>، </a:t>
            </a:r>
            <a:r>
              <a:rPr lang="ar-SA" sz="2400" dirty="0" smtClean="0">
                <a:solidFill>
                  <a:schemeClr val="accent5">
                    <a:lumMod val="50000"/>
                  </a:schemeClr>
                </a:solidFill>
                <a:cs typeface="B Titr" pitchFamily="2" charset="-78"/>
              </a:rPr>
              <a:t>حال‌ آنكه‌ تو بهترين‌ وارثي‌، پس ‌شكرگزاري‌ مرا (در مقابل‌ نعمت‌هايت‌) به‌ تفكر من‌ (در نداشتن‌ فرزند) تبديل‌ نكن‌، به‌ من‌ جانشين درستي، چه‌ دختر باشد چه‌ پسر، عطا فرما. تا با آنان‌ مأنوس‌ شده‌ از وحشت‌ در امان‌ بمانم‌ و به وسيله‌ آنان‌ از تنهايي‌ بيرون‌ آيم‌ و تو را هنگام‌ اتمام ‌نعمت‌ شكرگزار باشم‌ ...»</a:t>
            </a:r>
            <a:endParaRPr lang="en-US" sz="2400" dirty="0" smtClean="0">
              <a:solidFill>
                <a:schemeClr val="accent5">
                  <a:lumMod val="50000"/>
                </a:schemeClr>
              </a:solidFill>
              <a:cs typeface="B Titr" pitchFamily="2" charset="-78"/>
            </a:endParaRPr>
          </a:p>
          <a:p>
            <a:pPr rtl="1"/>
            <a:r>
              <a:rPr lang="ar-SA" sz="2400" dirty="0" smtClean="0">
                <a:cs typeface="B Titr" pitchFamily="2" charset="-78"/>
              </a:rPr>
              <a:t> </a:t>
            </a:r>
            <a:r>
              <a:rPr lang="fa-IR" dirty="0" smtClean="0">
                <a:solidFill>
                  <a:schemeClr val="accent5">
                    <a:lumMod val="50000"/>
                  </a:schemeClr>
                </a:solidFill>
                <a:cs typeface="B Titr" pitchFamily="2" charset="-78"/>
              </a:rPr>
              <a:t>وسائل‌</a:t>
            </a:r>
            <a:r>
              <a:rPr lang="ar-SA" dirty="0" smtClean="0">
                <a:solidFill>
                  <a:schemeClr val="accent5">
                    <a:lumMod val="50000"/>
                  </a:schemeClr>
                </a:solidFill>
                <a:cs typeface="B Titr" pitchFamily="2" charset="-78"/>
              </a:rPr>
              <a:t>‌الشيعه:</a:t>
            </a:r>
            <a:r>
              <a:rPr lang="fa-IR" dirty="0" smtClean="0">
                <a:solidFill>
                  <a:schemeClr val="accent5">
                    <a:lumMod val="50000"/>
                  </a:schemeClr>
                </a:solidFill>
                <a:cs typeface="B Titr" pitchFamily="2" charset="-78"/>
              </a:rPr>
              <a:t> ج‌21، ص‌368</a:t>
            </a:r>
            <a:endParaRPr lang="fa-IR" b="1" dirty="0" smtClean="0">
              <a:solidFill>
                <a:schemeClr val="accent5">
                  <a:lumMod val="50000"/>
                </a:schemeClr>
              </a:solidFill>
              <a:latin typeface="IranNastaliq" pitchFamily="18" charset="0"/>
              <a:cs typeface="B Titr" pitchFamily="2" charset="-78"/>
            </a:endParaRPr>
          </a:p>
        </p:txBody>
      </p:sp>
      <p:sp>
        <p:nvSpPr>
          <p:cNvPr id="9" name="Slide Number Placeholder 8"/>
          <p:cNvSpPr>
            <a:spLocks noGrp="1"/>
          </p:cNvSpPr>
          <p:nvPr>
            <p:ph type="sldNum" sz="quarter" idx="12"/>
          </p:nvPr>
        </p:nvSpPr>
        <p:spPr/>
        <p:txBody>
          <a:bodyPr/>
          <a:lstStyle/>
          <a:p>
            <a:fld id="{C4275907-300E-41FC-BFAA-2B242F301032}" type="slidenum">
              <a:rPr lang="en-US" sz="1800" smtClean="0">
                <a:latin typeface="Zr" pitchFamily="2" charset="2"/>
              </a:rPr>
              <a:pPr/>
              <a:t>3</a:t>
            </a:fld>
            <a:endParaRPr lang="en-US" dirty="0">
              <a:latin typeface="Zr" pitchFamily="2" charset="2"/>
            </a:endParaRPr>
          </a:p>
        </p:txBody>
      </p:sp>
    </p:spTree>
  </p:cSld>
  <p:clrMapOvr>
    <a:masterClrMapping/>
  </p:clrMapOvr>
  <p:transition spd="med" advTm="500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33400" y="609600"/>
            <a:ext cx="8229600" cy="5791200"/>
          </a:xfrm>
          <a:prstGeom prst="roundRect">
            <a:avLst/>
          </a:prstGeom>
          <a:ln w="57150">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pPr algn="just" rtl="1"/>
            <a:r>
              <a:rPr lang="ar-SA" sz="2800" dirty="0" smtClean="0">
                <a:solidFill>
                  <a:schemeClr val="accent1">
                    <a:lumMod val="50000"/>
                  </a:schemeClr>
                </a:solidFill>
                <a:cs typeface="B Titr" pitchFamily="2" charset="-78"/>
              </a:rPr>
              <a:t>قال‌ النّبي‌ (ص‌):</a:t>
            </a:r>
            <a:endParaRPr lang="fa-IR" sz="2800" dirty="0" smtClean="0">
              <a:solidFill>
                <a:schemeClr val="accent1">
                  <a:lumMod val="50000"/>
                </a:schemeClr>
              </a:solidFill>
              <a:cs typeface="B Titr" pitchFamily="2" charset="-78"/>
            </a:endParaRPr>
          </a:p>
          <a:p>
            <a:pPr algn="ctr" rtl="1"/>
            <a:r>
              <a:rPr lang="ar-SA" sz="3600" dirty="0" smtClean="0">
                <a:solidFill>
                  <a:schemeClr val="bg2">
                    <a:lumMod val="25000"/>
                  </a:schemeClr>
                </a:solidFill>
                <a:cs typeface="B Titr" pitchFamily="2" charset="-78"/>
              </a:rPr>
              <a:t> </a:t>
            </a:r>
            <a:endParaRPr lang="fa-IR" sz="3600" dirty="0" smtClean="0">
              <a:solidFill>
                <a:schemeClr val="bg2">
                  <a:lumMod val="25000"/>
                </a:schemeClr>
              </a:solidFill>
              <a:cs typeface="B Titr" pitchFamily="2" charset="-78"/>
            </a:endParaRPr>
          </a:p>
          <a:p>
            <a:pPr algn="ctr" rtl="1"/>
            <a:r>
              <a:rPr lang="ar-SA" sz="4000" b="1" dirty="0" smtClean="0">
                <a:solidFill>
                  <a:schemeClr val="accent1">
                    <a:lumMod val="50000"/>
                  </a:schemeClr>
                </a:solidFill>
                <a:cs typeface="Traditional Arabic" pitchFamily="2" charset="-78"/>
              </a:rPr>
              <a:t>تزوّجوا فانّي‌ مكاثر بكم‌ الامم‌ و لا تكونوا كرهبانيّة ‌النّصاري‌</a:t>
            </a:r>
            <a:endParaRPr lang="fa-IR" sz="4000" b="1" dirty="0" smtClean="0">
              <a:solidFill>
                <a:schemeClr val="accent1">
                  <a:lumMod val="50000"/>
                </a:schemeClr>
              </a:solidFill>
              <a:cs typeface="Traditional Arabic" pitchFamily="2" charset="-78"/>
            </a:endParaRPr>
          </a:p>
          <a:p>
            <a:pPr algn="ctr" rtl="1"/>
            <a:endParaRPr lang="fa-IR" sz="3600" dirty="0" smtClean="0">
              <a:solidFill>
                <a:schemeClr val="bg2">
                  <a:lumMod val="25000"/>
                </a:schemeClr>
              </a:solidFill>
              <a:cs typeface="B Titr" pitchFamily="2" charset="-78"/>
            </a:endParaRPr>
          </a:p>
          <a:p>
            <a:pPr algn="ctr" rtl="1"/>
            <a:r>
              <a:rPr lang="ar-SA" sz="3600" dirty="0" smtClean="0">
                <a:solidFill>
                  <a:schemeClr val="accent1">
                    <a:lumMod val="50000"/>
                  </a:schemeClr>
                </a:solidFill>
                <a:cs typeface="B Titr" pitchFamily="2" charset="-78"/>
              </a:rPr>
              <a:t>پيامبراكرم‌ (ص‌) فرمود: «ازدواج‌ كنيد كه‌ من‌ به‌ زيادي‌ جمعيت‌ شما مسلمانان‌ بر ملل‌ ديگر افتخار مي‌كنم‌ و مانند مسيحيان‌ راه‌ رهبانيت‌ پيش ‌مگيريد»</a:t>
            </a:r>
            <a:endParaRPr lang="fa-IR" sz="3600" dirty="0" smtClean="0">
              <a:solidFill>
                <a:schemeClr val="accent1">
                  <a:lumMod val="50000"/>
                </a:schemeClr>
              </a:solidFill>
              <a:cs typeface="B Titr" pitchFamily="2" charset="-78"/>
            </a:endParaRPr>
          </a:p>
          <a:p>
            <a:pPr algn="ctr" rtl="1"/>
            <a:endParaRPr lang="fa-IR" sz="3200" dirty="0" smtClean="0">
              <a:solidFill>
                <a:schemeClr val="tx2">
                  <a:lumMod val="50000"/>
                </a:schemeClr>
              </a:solidFill>
              <a:cs typeface="B Titr" pitchFamily="2" charset="-78"/>
            </a:endParaRPr>
          </a:p>
          <a:p>
            <a:pPr algn="ctr" rtl="1"/>
            <a:r>
              <a:rPr lang="ar-SA" sz="2400" dirty="0" smtClean="0">
                <a:solidFill>
                  <a:schemeClr val="tx2">
                    <a:lumMod val="50000"/>
                  </a:schemeClr>
                </a:solidFill>
                <a:cs typeface="B Titr" pitchFamily="2" charset="-78"/>
              </a:rPr>
              <a:t>نهج</a:t>
            </a:r>
            <a:r>
              <a:rPr lang="ar-SA" sz="2000" dirty="0" smtClean="0">
                <a:solidFill>
                  <a:schemeClr val="tx2">
                    <a:lumMod val="50000"/>
                  </a:schemeClr>
                </a:solidFill>
                <a:cs typeface="B Titr" pitchFamily="2" charset="-78"/>
              </a:rPr>
              <a:t>‌الفصاحه‌: ح‌1144</a:t>
            </a:r>
            <a:endParaRPr lang="fa-IR" sz="2000" dirty="0" smtClean="0">
              <a:solidFill>
                <a:schemeClr val="tx2">
                  <a:lumMod val="50000"/>
                </a:schemeClr>
              </a:solidFill>
              <a:effectLst>
                <a:outerShdw blurRad="38100" dist="38100" dir="2700000" algn="tl">
                  <a:srgbClr val="000000">
                    <a:alpha val="43137"/>
                  </a:srgbClr>
                </a:outerShdw>
              </a:effectLst>
              <a:latin typeface="IranNastaliq" pitchFamily="18" charset="0"/>
              <a:cs typeface="B Titr" pitchFamily="2" charset="-78"/>
            </a:endParaRPr>
          </a:p>
        </p:txBody>
      </p:sp>
      <p:sp>
        <p:nvSpPr>
          <p:cNvPr id="9" name="Slide Number Placeholder 8"/>
          <p:cNvSpPr>
            <a:spLocks noGrp="1"/>
          </p:cNvSpPr>
          <p:nvPr>
            <p:ph type="sldNum" sz="quarter" idx="12"/>
          </p:nvPr>
        </p:nvSpPr>
        <p:spPr/>
        <p:txBody>
          <a:bodyPr/>
          <a:lstStyle/>
          <a:p>
            <a:fld id="{C4275907-300E-41FC-BFAA-2B242F301032}" type="slidenum">
              <a:rPr lang="en-US" sz="1800" smtClean="0">
                <a:latin typeface="Zr" pitchFamily="2" charset="2"/>
              </a:rPr>
              <a:pPr/>
              <a:t>4</a:t>
            </a:fld>
            <a:endParaRPr lang="en-US" dirty="0">
              <a:latin typeface="Zr" pitchFamily="2" charset="2"/>
            </a:endParaRPr>
          </a:p>
        </p:txBody>
      </p:sp>
    </p:spTree>
  </p:cSld>
  <p:clrMapOvr>
    <a:masterClrMapping/>
  </p:clrMapOvr>
  <p:transition spd="med" advTm="5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8200" y="533400"/>
            <a:ext cx="4038600" cy="5592763"/>
          </a:xfrm>
          <a:prstGeom prst="round2DiagRect">
            <a:avLst/>
          </a:prstGeom>
        </p:spPr>
        <p:style>
          <a:lnRef idx="2">
            <a:schemeClr val="accent2"/>
          </a:lnRef>
          <a:fillRef idx="1">
            <a:schemeClr val="lt1"/>
          </a:fillRef>
          <a:effectRef idx="0">
            <a:schemeClr val="accent2"/>
          </a:effectRef>
          <a:fontRef idx="minor">
            <a:schemeClr val="dk1"/>
          </a:fontRef>
        </p:style>
        <p:txBody>
          <a:bodyPr>
            <a:normAutofit/>
          </a:bodyPr>
          <a:lstStyle/>
          <a:p>
            <a:pPr marL="0" indent="0" algn="just" rtl="1">
              <a:spcBef>
                <a:spcPts val="0"/>
              </a:spcBef>
              <a:buNone/>
            </a:pPr>
            <a:endParaRPr lang="fa-IR" sz="3200" b="1" dirty="0" smtClean="0">
              <a:solidFill>
                <a:srgbClr val="2F0F0F"/>
              </a:solidFill>
              <a:latin typeface="IranNastaliq" pitchFamily="18" charset="0"/>
              <a:cs typeface="B Titr" pitchFamily="2" charset="-78"/>
            </a:endParaRPr>
          </a:p>
          <a:p>
            <a:pPr marL="0" indent="0" algn="r" rtl="1">
              <a:spcBef>
                <a:spcPts val="0"/>
              </a:spcBef>
              <a:buNone/>
            </a:pPr>
            <a:r>
              <a:rPr lang="fa-IR" sz="3200" b="1" dirty="0" smtClean="0">
                <a:solidFill>
                  <a:srgbClr val="2F0F0F"/>
                </a:solidFill>
                <a:latin typeface="IranNastaliq" pitchFamily="18" charset="0"/>
                <a:cs typeface="B Titr" pitchFamily="2" charset="-78"/>
              </a:rPr>
              <a:t>مملکت ايران 35 ميليون حالا مي‌گويند جمعيت دارد وسعتش آنقدر است که براي صدوپنجاه ميليون تا دويست ميليون جمعيت کافي است يعني اگر دويست ميليون جمعيت داشته باشد در ايران به رفاه زندگي مي‌کنند.</a:t>
            </a:r>
          </a:p>
          <a:p>
            <a:pPr marL="0" indent="0" rtl="1">
              <a:spcBef>
                <a:spcPts val="0"/>
              </a:spcBef>
            </a:pPr>
            <a:endParaRPr lang="fa-IR" sz="1800" b="1" dirty="0" smtClean="0">
              <a:solidFill>
                <a:srgbClr val="2F0F0F"/>
              </a:solidFill>
              <a:latin typeface="IranNastaliq" pitchFamily="18" charset="0"/>
              <a:cs typeface="B Titr" pitchFamily="2" charset="-78"/>
            </a:endParaRPr>
          </a:p>
          <a:p>
            <a:pPr marL="0" indent="0" rtl="1">
              <a:spcBef>
                <a:spcPts val="0"/>
              </a:spcBef>
            </a:pPr>
            <a:endParaRPr lang="fa-IR" sz="1800" b="1" dirty="0" smtClean="0">
              <a:solidFill>
                <a:srgbClr val="2F0F0F"/>
              </a:solidFill>
              <a:latin typeface="IranNastaliq" pitchFamily="18" charset="0"/>
              <a:cs typeface="B Titr" pitchFamily="2" charset="-78"/>
            </a:endParaRPr>
          </a:p>
          <a:p>
            <a:pPr marL="0" indent="0" rtl="1">
              <a:spcBef>
                <a:spcPts val="0"/>
              </a:spcBef>
              <a:buNone/>
            </a:pPr>
            <a:r>
              <a:rPr lang="fa-IR" sz="1800" b="1" dirty="0" smtClean="0">
                <a:solidFill>
                  <a:srgbClr val="2F0F0F"/>
                </a:solidFill>
                <a:latin typeface="IranNastaliq" pitchFamily="18" charset="0"/>
                <a:cs typeface="B Titr" pitchFamily="2" charset="-78"/>
              </a:rPr>
              <a:t>صحيفه نور، جلد 7، ص393.</a:t>
            </a:r>
            <a:endParaRPr lang="en-US" sz="1800" b="1" dirty="0" smtClean="0">
              <a:solidFill>
                <a:srgbClr val="2F0F0F"/>
              </a:solidFill>
              <a:latin typeface="IranNastaliq" pitchFamily="18" charset="0"/>
              <a:cs typeface="B Titr" pitchFamily="2" charset="-78"/>
            </a:endParaRPr>
          </a:p>
          <a:p>
            <a:pPr marL="0" indent="0">
              <a:spcBef>
                <a:spcPts val="0"/>
              </a:spcBef>
            </a:pPr>
            <a:endParaRPr lang="en-US" dirty="0">
              <a:cs typeface="B Titr" pitchFamily="2" charset="-78"/>
            </a:endParaRPr>
          </a:p>
        </p:txBody>
      </p:sp>
      <p:pic>
        <p:nvPicPr>
          <p:cNvPr id="1026" name="Picture 2" descr="G:\بیانات\picture\تصویر از آقا و بیانات ایشان\emam.jpg"/>
          <p:cNvPicPr>
            <a:picLocks noGrp="1" noChangeAspect="1" noChangeArrowheads="1"/>
          </p:cNvPicPr>
          <p:nvPr>
            <p:ph sz="half" idx="2"/>
          </p:nvPr>
        </p:nvPicPr>
        <p:blipFill>
          <a:blip r:embed="rId2"/>
          <a:srcRect/>
          <a:stretch>
            <a:fillRect/>
          </a:stretch>
        </p:blipFill>
        <p:spPr bwMode="auto">
          <a:xfrm>
            <a:off x="381000" y="609600"/>
            <a:ext cx="3867461" cy="5486400"/>
          </a:xfrm>
          <a:prstGeom prst="round2DiagRect">
            <a:avLst>
              <a:gd name="adj1" fmla="val 16667"/>
              <a:gd name="adj2" fmla="val 0"/>
            </a:avLst>
          </a:prstGeom>
          <a:ln w="88900" cap="sq">
            <a:solidFill>
              <a:schemeClr val="tx2">
                <a:lumMod val="75000"/>
              </a:schemeClr>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C4275907-300E-41FC-BFAA-2B242F301032}" type="slidenum">
              <a:rPr lang="en-US" sz="1600" smtClean="0">
                <a:latin typeface="Zr" pitchFamily="2" charset="2"/>
              </a:rPr>
              <a:pPr/>
              <a:t>5</a:t>
            </a:fld>
            <a:endParaRPr lang="en-US" dirty="0">
              <a:latin typeface="Zr" pitchFamily="2" charset="2"/>
            </a:endParaRPr>
          </a:p>
        </p:txBody>
      </p:sp>
    </p:spTree>
  </p:cSld>
  <p:clrMapOvr>
    <a:masterClrMapping/>
  </p:clrMapOvr>
  <p:transition spd="med" advTm="500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بیانات\picture\تصویر از آقا و بیانات ایشان\nckte4hin36hb2cejy6.jpg"/>
          <p:cNvPicPr>
            <a:picLocks noGrp="1" noChangeAspect="1" noChangeArrowheads="1"/>
          </p:cNvPicPr>
          <p:nvPr>
            <p:ph sz="half" idx="1"/>
          </p:nvPr>
        </p:nvPicPr>
        <p:blipFill>
          <a:blip r:embed="rId3"/>
          <a:srcRect/>
          <a:stretch>
            <a:fillRect/>
          </a:stretch>
        </p:blipFill>
        <p:spPr bwMode="auto">
          <a:xfrm>
            <a:off x="5181600" y="609600"/>
            <a:ext cx="3295855" cy="5440363"/>
          </a:xfrm>
          <a:prstGeom prst="roundRect">
            <a:avLst>
              <a:gd name="adj" fmla="val 4167"/>
            </a:avLst>
          </a:prstGeom>
          <a:solidFill>
            <a:srgbClr val="FFFFFF"/>
          </a:solidFill>
          <a:ln w="76200" cap="sq">
            <a:solidFill>
              <a:schemeClr val="accent2">
                <a:lumMod val="60000"/>
                <a:lumOff val="40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Content Placeholder 2"/>
          <p:cNvSpPr txBox="1">
            <a:spLocks/>
          </p:cNvSpPr>
          <p:nvPr/>
        </p:nvSpPr>
        <p:spPr>
          <a:xfrm>
            <a:off x="457200" y="533400"/>
            <a:ext cx="4343400" cy="5791200"/>
          </a:xfrm>
          <a:prstGeom prst="round2DiagRect">
            <a:avLst/>
          </a:prstGeom>
          <a:ln w="57150">
            <a:solidFill>
              <a:schemeClr val="accent2">
                <a:lumMod val="60000"/>
                <a:lumOff val="40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92500" lnSpcReduction="10000"/>
          </a:bodyPr>
          <a:lstStyle/>
          <a:p>
            <a:pPr algn="r" rtl="1">
              <a:lnSpc>
                <a:spcPct val="150000"/>
              </a:lnSpc>
            </a:pPr>
            <a:r>
              <a:rPr lang="fa-IR" sz="3400" b="1" dirty="0" smtClean="0">
                <a:solidFill>
                  <a:srgbClr val="2F0F0F"/>
                </a:solidFill>
                <a:latin typeface="IranNastaliq" pitchFamily="18" charset="0"/>
                <a:cs typeface="B Titr" pitchFamily="2" charset="-78"/>
              </a:rPr>
              <a:t>من معتقدم که کشور ما با امکاناتي که دارد، مي‌تواند صدوپنجاه ميليون نفر جمعيت داشته باشد.</a:t>
            </a:r>
          </a:p>
          <a:p>
            <a:pPr algn="r" rtl="1">
              <a:lnSpc>
                <a:spcPct val="150000"/>
              </a:lnSpc>
            </a:pPr>
            <a:r>
              <a:rPr lang="fa-IR" sz="3400" b="1" dirty="0" smtClean="0">
                <a:solidFill>
                  <a:srgbClr val="2F0F0F"/>
                </a:solidFill>
                <a:latin typeface="IranNastaliq" pitchFamily="18" charset="0"/>
                <a:cs typeface="B Titr" pitchFamily="2" charset="-78"/>
              </a:rPr>
              <a:t>من معتقد به کثرت جمعيتم. </a:t>
            </a:r>
            <a:endParaRPr lang="en-US" sz="3400" b="1" dirty="0" smtClean="0">
              <a:solidFill>
                <a:srgbClr val="2F0F0F"/>
              </a:solidFill>
              <a:latin typeface="IranNastaliq" pitchFamily="18" charset="0"/>
              <a:cs typeface="B Titr" pitchFamily="2" charset="-78"/>
            </a:endParaRPr>
          </a:p>
          <a:p>
            <a:pPr algn="r" rtl="1">
              <a:lnSpc>
                <a:spcPct val="150000"/>
              </a:lnSpc>
            </a:pPr>
            <a:r>
              <a:rPr lang="fa-IR" sz="3400" b="1" dirty="0" smtClean="0">
                <a:solidFill>
                  <a:srgbClr val="2F0F0F"/>
                </a:solidFill>
                <a:latin typeface="IranNastaliq" pitchFamily="18" charset="0"/>
                <a:cs typeface="B Titr" pitchFamily="2" charset="-78"/>
              </a:rPr>
              <a:t>هر اقدام و تدبيري که مي‌خواهد براي متوقف کردن رشد جمعيت انجام بگيرد، بعد از صدوپنجاه ميليون انجام بگيرد.</a:t>
            </a:r>
          </a:p>
          <a:p>
            <a:pPr algn="ctr" rtl="1">
              <a:lnSpc>
                <a:spcPct val="150000"/>
              </a:lnSpc>
            </a:pPr>
            <a:r>
              <a:rPr lang="fa-IR" sz="2600" b="1" dirty="0" smtClean="0">
                <a:solidFill>
                  <a:srgbClr val="2F0F0F"/>
                </a:solidFill>
                <a:latin typeface="IranNastaliq" pitchFamily="18" charset="0"/>
                <a:cs typeface="B Titr" pitchFamily="2" charset="-78"/>
              </a:rPr>
              <a:t>مقام معظم رهبری   90/5/16</a:t>
            </a:r>
          </a:p>
        </p:txBody>
      </p:sp>
      <p:sp>
        <p:nvSpPr>
          <p:cNvPr id="9" name="Slide Number Placeholder 8"/>
          <p:cNvSpPr>
            <a:spLocks noGrp="1"/>
          </p:cNvSpPr>
          <p:nvPr>
            <p:ph type="sldNum" sz="quarter" idx="12"/>
          </p:nvPr>
        </p:nvSpPr>
        <p:spPr/>
        <p:txBody>
          <a:bodyPr/>
          <a:lstStyle/>
          <a:p>
            <a:fld id="{5FEE4CC9-A1F5-4BDD-92B6-5514AD36A118}" type="slidenum">
              <a:rPr lang="en-US" sz="1600" smtClean="0">
                <a:latin typeface="Zr" pitchFamily="2" charset="2"/>
              </a:rPr>
              <a:pPr/>
              <a:t>6</a:t>
            </a:fld>
            <a:endParaRPr lang="en-US" sz="1600" dirty="0">
              <a:latin typeface="Zr" pitchFamily="2" charset="2"/>
            </a:endParaRPr>
          </a:p>
        </p:txBody>
      </p:sp>
    </p:spTree>
  </p:cSld>
  <p:clrMapOvr>
    <a:masterClrMapping/>
  </p:clrMapOvr>
  <p:transition spd="med" advTm="500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a:prstGeom prst="snip2DiagRect">
            <a:avLst>
              <a:gd name="adj1" fmla="val 26239"/>
              <a:gd name="adj2" fmla="val 25205"/>
            </a:avLst>
          </a:prstGeom>
          <a:ln w="76200"/>
        </p:spPr>
        <p:style>
          <a:lnRef idx="2">
            <a:schemeClr val="accent4"/>
          </a:lnRef>
          <a:fillRef idx="1">
            <a:schemeClr val="lt1"/>
          </a:fillRef>
          <a:effectRef idx="0">
            <a:schemeClr val="accent4"/>
          </a:effectRef>
          <a:fontRef idx="minor">
            <a:schemeClr val="dk1"/>
          </a:fontRef>
        </p:style>
        <p:txBody>
          <a:bodyPr>
            <a:noAutofit/>
          </a:bodyPr>
          <a:lstStyle/>
          <a:p>
            <a:pPr algn="justLow" rtl="1">
              <a:buNone/>
            </a:pPr>
            <a:endParaRPr lang="fa-IR" sz="3600" b="1" dirty="0" smtClean="0">
              <a:solidFill>
                <a:schemeClr val="accent4">
                  <a:lumMod val="50000"/>
                </a:schemeClr>
              </a:solidFill>
              <a:cs typeface="B Titr" pitchFamily="2" charset="-78"/>
            </a:endParaRPr>
          </a:p>
          <a:p>
            <a:pPr algn="justLow" rtl="1">
              <a:buNone/>
            </a:pPr>
            <a:r>
              <a:rPr lang="fa-IR" sz="3600" b="1" dirty="0" smtClean="0">
                <a:solidFill>
                  <a:schemeClr val="accent2">
                    <a:lumMod val="50000"/>
                  </a:schemeClr>
                </a:solidFill>
                <a:cs typeface="B Titr" pitchFamily="2" charset="-78"/>
              </a:rPr>
              <a:t>براساس گزارش توسعه انساني كه هر ساله توسط سازمان ملل منتشر مي گردد: </a:t>
            </a:r>
          </a:p>
          <a:p>
            <a:pPr algn="justLow" rtl="1">
              <a:buNone/>
            </a:pPr>
            <a:endParaRPr lang="fa-IR" sz="3600" b="1" dirty="0" smtClean="0">
              <a:solidFill>
                <a:srgbClr val="4C216D"/>
              </a:solidFill>
              <a:cs typeface="B Titr" pitchFamily="2" charset="-78"/>
            </a:endParaRPr>
          </a:p>
          <a:p>
            <a:pPr algn="ctr" rtl="1">
              <a:buNone/>
            </a:pPr>
            <a:r>
              <a:rPr lang="fa-IR" sz="4000" b="1" dirty="0" smtClean="0">
                <a:solidFill>
                  <a:srgbClr val="A93D94"/>
                </a:solidFill>
                <a:cs typeface="B Titr" pitchFamily="2" charset="-78"/>
              </a:rPr>
              <a:t>مردم (مردان و زنان) ثروت واقعي </a:t>
            </a:r>
          </a:p>
          <a:p>
            <a:pPr algn="ctr" rtl="1">
              <a:buNone/>
            </a:pPr>
            <a:r>
              <a:rPr lang="fa-IR" sz="4000" b="1" dirty="0" smtClean="0">
                <a:solidFill>
                  <a:srgbClr val="A93D94"/>
                </a:solidFill>
                <a:cs typeface="B Titr" pitchFamily="2" charset="-78"/>
              </a:rPr>
              <a:t>هرملتي را تشكيل مي دهد </a:t>
            </a:r>
          </a:p>
          <a:p>
            <a:endParaRPr lang="en-US" sz="3600"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7</a:t>
            </a:fld>
            <a:endParaRPr lang="en-US"/>
          </a:p>
        </p:txBody>
      </p:sp>
    </p:spTree>
  </p:cSld>
  <p:clrMapOvr>
    <a:masterClrMapping/>
  </p:clrMapOvr>
  <p:transition spd="med" advTm="5000">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66800"/>
            <a:ext cx="7162800" cy="3810000"/>
          </a:xfrm>
          <a:prstGeom prst="snipRoundRect">
            <a:avLst>
              <a:gd name="adj1" fmla="val 27381"/>
              <a:gd name="adj2" fmla="val 37446"/>
            </a:avLst>
          </a:prstGeom>
          <a:ln w="76200">
            <a:solidFill>
              <a:srgbClr val="006600"/>
            </a:solidFill>
          </a:ln>
        </p:spPr>
        <p:style>
          <a:lnRef idx="2">
            <a:schemeClr val="accent2"/>
          </a:lnRef>
          <a:fillRef idx="1">
            <a:schemeClr val="lt1"/>
          </a:fillRef>
          <a:effectRef idx="0">
            <a:schemeClr val="accent2"/>
          </a:effectRef>
          <a:fontRef idx="minor">
            <a:schemeClr val="dk1"/>
          </a:fontRef>
        </p:style>
        <p:txBody>
          <a:bodyPr>
            <a:normAutofit fontScale="90000"/>
            <a:scene3d>
              <a:camera prst="orthographicFront"/>
              <a:lightRig rig="soft" dir="t"/>
            </a:scene3d>
            <a:sp3d prstMaterial="softEdge">
              <a:bevelT w="25400" h="25400"/>
            </a:sp3d>
          </a:bodyPr>
          <a:lstStyle/>
          <a:p>
            <a:pPr algn="ctr" rtl="1"/>
            <a:r>
              <a:rPr lang="fa-IR" dirty="0" smtClean="0">
                <a:solidFill>
                  <a:schemeClr val="tx2">
                    <a:lumMod val="75000"/>
                  </a:schemeClr>
                </a:solidFill>
                <a:cs typeface="B Titr" pitchFamily="2" charset="-78"/>
              </a:rPr>
              <a:t/>
            </a:r>
            <a:br>
              <a:rPr lang="fa-IR" dirty="0" smtClean="0">
                <a:solidFill>
                  <a:schemeClr val="tx2">
                    <a:lumMod val="75000"/>
                  </a:schemeClr>
                </a:solidFill>
                <a:cs typeface="B Titr" pitchFamily="2" charset="-78"/>
              </a:rPr>
            </a:br>
            <a:r>
              <a:rPr lang="en-US" sz="4900" dirty="0" smtClean="0">
                <a:solidFill>
                  <a:schemeClr val="tx2">
                    <a:lumMod val="75000"/>
                  </a:schemeClr>
                </a:solidFill>
                <a:cs typeface="B Titr" pitchFamily="2" charset="-78"/>
              </a:rPr>
              <a:t>“</a:t>
            </a:r>
            <a:r>
              <a:rPr lang="fa-IR" sz="4900" dirty="0" smtClean="0">
                <a:solidFill>
                  <a:schemeClr val="tx2">
                    <a:lumMod val="75000"/>
                  </a:schemeClr>
                </a:solidFill>
                <a:cs typeface="B Titr" pitchFamily="2" charset="-78"/>
              </a:rPr>
              <a:t>دکترين امنيت ملي آمريکا</a:t>
            </a:r>
            <a:r>
              <a:rPr lang="en-US" sz="4900" dirty="0" smtClean="0">
                <a:solidFill>
                  <a:schemeClr val="tx2">
                    <a:lumMod val="75000"/>
                  </a:schemeClr>
                </a:solidFill>
                <a:cs typeface="B Titr" pitchFamily="2" charset="-78"/>
              </a:rPr>
              <a:t>“</a:t>
            </a:r>
            <a:r>
              <a:rPr lang="fa-IR" dirty="0" smtClean="0">
                <a:solidFill>
                  <a:schemeClr val="tx1"/>
                </a:solidFill>
                <a:cs typeface="B Titr" pitchFamily="2" charset="-78"/>
              </a:rPr>
              <a:t/>
            </a:r>
            <a:br>
              <a:rPr lang="fa-IR" dirty="0" smtClean="0">
                <a:solidFill>
                  <a:schemeClr val="tx1"/>
                </a:solidFill>
                <a:cs typeface="B Titr" pitchFamily="2" charset="-78"/>
              </a:rPr>
            </a:br>
            <a:r>
              <a:rPr lang="fa-IR" dirty="0" smtClean="0">
                <a:solidFill>
                  <a:schemeClr val="tx1"/>
                </a:solidFill>
                <a:cs typeface="B Titr" pitchFamily="2" charset="-78"/>
              </a:rPr>
              <a:t/>
            </a:r>
            <a:br>
              <a:rPr lang="fa-IR" dirty="0" smtClean="0">
                <a:solidFill>
                  <a:schemeClr val="tx1"/>
                </a:solidFill>
                <a:cs typeface="B Titr" pitchFamily="2" charset="-78"/>
              </a:rPr>
            </a:br>
            <a:r>
              <a:rPr lang="fa-IR" dirty="0" smtClean="0">
                <a:solidFill>
                  <a:schemeClr val="tx1"/>
                </a:solidFill>
                <a:cs typeface="B Titr" pitchFamily="2" charset="-78"/>
              </a:rPr>
              <a:t>مرکز عملياتهاي نظامي و غير نظامي آمريکا</a:t>
            </a:r>
            <a:r>
              <a:rPr lang="en-US" dirty="0" smtClean="0">
                <a:solidFill>
                  <a:schemeClr val="tx1"/>
                </a:solidFill>
                <a:cs typeface="B Titr" pitchFamily="2" charset="-78"/>
              </a:rPr>
              <a:t> </a:t>
            </a:r>
            <a:r>
              <a:rPr lang="fa-IR" dirty="0" smtClean="0">
                <a:solidFill>
                  <a:schemeClr val="tx1"/>
                </a:solidFill>
                <a:cs typeface="B Titr" pitchFamily="2" charset="-78"/>
              </a:rPr>
              <a:t>در پنتاگون</a:t>
            </a:r>
            <a:r>
              <a:rPr lang="fa-IR" dirty="0" smtClean="0">
                <a:effectLst>
                  <a:glow rad="101600">
                    <a:schemeClr val="accent1">
                      <a:lumMod val="20000"/>
                      <a:lumOff val="80000"/>
                      <a:alpha val="60000"/>
                    </a:schemeClr>
                  </a:glow>
                  <a:outerShdw blurRad="31750" dist="25400" dir="5400000" algn="tl" rotWithShape="0">
                    <a:srgbClr val="000000">
                      <a:alpha val="25000"/>
                    </a:srgbClr>
                  </a:outerShdw>
                </a:effectLst>
                <a:cs typeface="B Titr" pitchFamily="2" charset="-78"/>
              </a:rPr>
              <a:t/>
            </a:r>
            <a:br>
              <a:rPr lang="fa-IR" dirty="0" smtClean="0">
                <a:effectLst>
                  <a:glow rad="101600">
                    <a:schemeClr val="accent1">
                      <a:lumMod val="20000"/>
                      <a:lumOff val="80000"/>
                      <a:alpha val="60000"/>
                    </a:schemeClr>
                  </a:glow>
                  <a:outerShdw blurRad="31750" dist="25400" dir="5400000" algn="tl" rotWithShape="0">
                    <a:srgbClr val="000000">
                      <a:alpha val="25000"/>
                    </a:srgbClr>
                  </a:outerShdw>
                </a:effectLst>
                <a:cs typeface="B Titr" pitchFamily="2" charset="-78"/>
              </a:rPr>
            </a:br>
            <a:endParaRPr lang="en-US" dirty="0">
              <a:effectLst>
                <a:glow rad="101600">
                  <a:schemeClr val="accent1">
                    <a:lumMod val="20000"/>
                    <a:lumOff val="80000"/>
                    <a:alpha val="60000"/>
                  </a:schemeClr>
                </a:glow>
                <a:outerShdw blurRad="31750" dist="25400" dir="5400000" algn="tl" rotWithShape="0">
                  <a:srgbClr val="000000">
                    <a:alpha val="25000"/>
                  </a:srgbClr>
                </a:outerShdw>
              </a:effectLst>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8</a:t>
            </a:fld>
            <a:endParaRPr lang="en-US"/>
          </a:p>
        </p:txBody>
      </p:sp>
    </p:spTree>
  </p:cSld>
  <p:clrMapOvr>
    <a:masterClrMapping/>
  </p:clrMapOvr>
  <p:transition spd="med" advTm="5000">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a:prstGeom prst="snip2SameRect">
            <a:avLst/>
          </a:prstGeom>
          <a:ln w="76200"/>
        </p:spPr>
        <p:style>
          <a:lnRef idx="2">
            <a:schemeClr val="accent2"/>
          </a:lnRef>
          <a:fillRef idx="1">
            <a:schemeClr val="lt1"/>
          </a:fillRef>
          <a:effectRef idx="0">
            <a:schemeClr val="accent2"/>
          </a:effectRef>
          <a:fontRef idx="minor">
            <a:schemeClr val="dk1"/>
          </a:fontRef>
        </p:style>
        <p:txBody>
          <a:bodyPr>
            <a:normAutofit/>
          </a:bodyPr>
          <a:lstStyle/>
          <a:p>
            <a:pPr marL="0" indent="0" algn="justLow" rtl="1">
              <a:spcBef>
                <a:spcPts val="0"/>
              </a:spcBef>
            </a:pPr>
            <a:r>
              <a:rPr lang="fa-IR" sz="3600" b="1" dirty="0" smtClean="0">
                <a:cs typeface="B Titr" pitchFamily="2" charset="-78"/>
              </a:rPr>
              <a:t>نقشة پيوست، سازمانها و مراکز مهم بين المللي و آژانس هاي سازمان ملل است که از </a:t>
            </a:r>
            <a:r>
              <a:rPr lang="fa-IR" sz="3600" b="1" dirty="0" smtClean="0">
                <a:solidFill>
                  <a:schemeClr val="accent2">
                    <a:lumMod val="50000"/>
                  </a:schemeClr>
                </a:solidFill>
                <a:cs typeface="B Titr" pitchFamily="2" charset="-78"/>
              </a:rPr>
              <a:t>دکترين امنيت ملي </a:t>
            </a:r>
            <a:r>
              <a:rPr lang="fa-IR" sz="3600" b="1" dirty="0" smtClean="0">
                <a:cs typeface="B Titr" pitchFamily="2" charset="-78"/>
              </a:rPr>
              <a:t>آمريکا تبعيت مي كنند، اين سازمانها مستقيماً زير نظر </a:t>
            </a:r>
            <a:r>
              <a:rPr lang="fa-IR" sz="3600" b="1" dirty="0" smtClean="0">
                <a:solidFill>
                  <a:schemeClr val="accent2">
                    <a:lumMod val="50000"/>
                  </a:schemeClr>
                </a:solidFill>
                <a:cs typeface="B Titr" pitchFamily="2" charset="-78"/>
              </a:rPr>
              <a:t>"مرکز عملياتهاي نظامي و غيرنظامي آمريکا" (</a:t>
            </a:r>
            <a:r>
              <a:rPr lang="en-US" sz="3600" b="1" dirty="0" err="1" smtClean="0">
                <a:solidFill>
                  <a:schemeClr val="accent2">
                    <a:lumMod val="50000"/>
                  </a:schemeClr>
                </a:solidFill>
                <a:latin typeface="Algerian" pitchFamily="82" charset="0"/>
                <a:cs typeface="B Titr" pitchFamily="2" charset="-78"/>
              </a:rPr>
              <a:t>Cmoc</a:t>
            </a:r>
            <a:r>
              <a:rPr lang="fa-IR" sz="3600" b="1" dirty="0" smtClean="0">
                <a:solidFill>
                  <a:schemeClr val="accent2">
                    <a:lumMod val="50000"/>
                  </a:schemeClr>
                </a:solidFill>
                <a:cs typeface="B Titr" pitchFamily="2" charset="-78"/>
              </a:rPr>
              <a:t>) </a:t>
            </a:r>
            <a:r>
              <a:rPr lang="fa-IR" sz="3600" b="1" dirty="0" smtClean="0">
                <a:cs typeface="B Titr" pitchFamily="2" charset="-78"/>
              </a:rPr>
              <a:t>کار مي کنند و محورهاي اصلي فعاليتهايشان را از اين مرکز دريافت مي دارند.</a:t>
            </a:r>
            <a:endParaRPr lang="en-US" sz="3600" b="1" dirty="0">
              <a:cs typeface="B Titr" pitchFamily="2" charset="-78"/>
            </a:endParaRPr>
          </a:p>
        </p:txBody>
      </p:sp>
      <p:sp>
        <p:nvSpPr>
          <p:cNvPr id="3" name="Slide Number Placeholder 2"/>
          <p:cNvSpPr>
            <a:spLocks noGrp="1"/>
          </p:cNvSpPr>
          <p:nvPr>
            <p:ph type="sldNum" sz="quarter" idx="12"/>
          </p:nvPr>
        </p:nvSpPr>
        <p:spPr/>
        <p:txBody>
          <a:bodyPr/>
          <a:lstStyle/>
          <a:p>
            <a:fld id="{BF1F7F5F-2C37-4973-8EB7-652CEC56C4E0}" type="slidenum">
              <a:rPr lang="en-US" smtClean="0"/>
              <a:pPr/>
              <a:t>9</a:t>
            </a:fld>
            <a:endParaRPr lang="en-US"/>
          </a:p>
        </p:txBody>
      </p:sp>
    </p:spTree>
  </p:cSld>
  <p:clrMapOvr>
    <a:masterClrMapping/>
  </p:clrMapOvr>
  <p:transition spd="med" advTm="5000">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8">
      <a:dk1>
        <a:sysClr val="windowText" lastClr="000000"/>
      </a:dk1>
      <a:lt1>
        <a:srgbClr val="F6E8F3"/>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6195</TotalTime>
  <Words>1035</Words>
  <Application>Microsoft Office PowerPoint</Application>
  <PresentationFormat>On-screen Show (4:3)</PresentationFormat>
  <Paragraphs>99</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تاريخچه روند اجراي  برنامه تنظيم خانواده</vt:lpstr>
      <vt:lpstr>Slide 3</vt:lpstr>
      <vt:lpstr>Slide 4</vt:lpstr>
      <vt:lpstr>Slide 5</vt:lpstr>
      <vt:lpstr>Slide 6</vt:lpstr>
      <vt:lpstr>Slide 7</vt:lpstr>
      <vt:lpstr> “دکترين امنيت ملي آمريکا“  مرکز عملياتهاي نظامي و غير نظامي آمريکا در پنتاگون </vt:lpstr>
      <vt:lpstr>Slide 9</vt:lpstr>
      <vt:lpstr>Slide 10</vt:lpstr>
      <vt:lpstr>Slide 11</vt:lpstr>
      <vt:lpstr>Slide 12</vt:lpstr>
      <vt:lpstr>Slide 13</vt:lpstr>
      <vt:lpstr>Slide 14</vt:lpstr>
      <vt:lpstr>Slide 15</vt:lpstr>
      <vt:lpstr>Slide 16</vt:lpstr>
      <vt:lpstr>Slide 17</vt:lpstr>
      <vt:lpstr>Slide 18</vt:lpstr>
    </vt:vector>
  </TitlesOfParts>
  <Company>shora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خانواده و جهانی سازی</dc:title>
  <dc:creator>bohlul</dc:creator>
  <cp:lastModifiedBy>MRT</cp:lastModifiedBy>
  <cp:revision>1145</cp:revision>
  <dcterms:created xsi:type="dcterms:W3CDTF">2012-05-07T08:45:51Z</dcterms:created>
  <dcterms:modified xsi:type="dcterms:W3CDTF">2013-09-10T13:13:01Z</dcterms:modified>
</cp:coreProperties>
</file>