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2"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58" r:id="rId18"/>
    <p:sldId id="259" r:id="rId19"/>
    <p:sldId id="260" r:id="rId20"/>
    <p:sldId id="261" r:id="rId21"/>
    <p:sldId id="262" r:id="rId22"/>
    <p:sldId id="263" r:id="rId23"/>
    <p:sldId id="264" r:id="rId24"/>
    <p:sldId id="265" r:id="rId25"/>
    <p:sldId id="26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1014636-AE12-4A59-B8C8-C52F5A9DA4B3}" type="datetimeFigureOut">
              <a:rPr lang="en-US" smtClean="0"/>
              <a:pPr/>
              <a:t>3/6/2014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FCA7200-F51D-4A98-B885-8F013DDEB40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014636-AE12-4A59-B8C8-C52F5A9DA4B3}" type="datetimeFigureOut">
              <a:rPr lang="en-US" smtClean="0"/>
              <a:pPr/>
              <a:t>3/6/2014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A7200-F51D-4A98-B885-8F013DDEB4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014636-AE12-4A59-B8C8-C52F5A9DA4B3}" type="datetimeFigureOut">
              <a:rPr lang="en-US" smtClean="0"/>
              <a:pPr/>
              <a:t>3/6/2014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A7200-F51D-4A98-B885-8F013DDEB4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014636-AE12-4A59-B8C8-C52F5A9DA4B3}" type="datetimeFigureOut">
              <a:rPr lang="en-US" smtClean="0"/>
              <a:pPr/>
              <a:t>3/6/2014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A7200-F51D-4A98-B885-8F013DDEB4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1014636-AE12-4A59-B8C8-C52F5A9DA4B3}" type="datetimeFigureOut">
              <a:rPr lang="en-US" smtClean="0"/>
              <a:pPr/>
              <a:t>3/6/2014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CA7200-F51D-4A98-B885-8F013DDEB40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1014636-AE12-4A59-B8C8-C52F5A9DA4B3}" type="datetimeFigureOut">
              <a:rPr lang="en-US" smtClean="0"/>
              <a:pPr/>
              <a:t>3/6/2014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A7200-F51D-4A98-B885-8F013DDEB4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1014636-AE12-4A59-B8C8-C52F5A9DA4B3}" type="datetimeFigureOut">
              <a:rPr lang="en-US" smtClean="0"/>
              <a:pPr/>
              <a:t>3/6/2014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CA7200-F51D-4A98-B885-8F013DDEB4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1014636-AE12-4A59-B8C8-C52F5A9DA4B3}" type="datetimeFigureOut">
              <a:rPr lang="en-US" smtClean="0"/>
              <a:pPr/>
              <a:t>3/6/2014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CA7200-F51D-4A98-B885-8F013DDEB4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14636-AE12-4A59-B8C8-C52F5A9DA4B3}" type="datetimeFigureOut">
              <a:rPr lang="en-US" smtClean="0"/>
              <a:pPr/>
              <a:t>3/6/2014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CA7200-F51D-4A98-B885-8F013DDEB4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1014636-AE12-4A59-B8C8-C52F5A9DA4B3}" type="datetimeFigureOut">
              <a:rPr lang="en-US" smtClean="0"/>
              <a:pPr/>
              <a:t>3/6/2014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CA7200-F51D-4A98-B885-8F013DDEB4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1014636-AE12-4A59-B8C8-C52F5A9DA4B3}" type="datetimeFigureOut">
              <a:rPr lang="en-US" smtClean="0"/>
              <a:pPr/>
              <a:t>3/6/2014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FCA7200-F51D-4A98-B885-8F013DDEB40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1014636-AE12-4A59-B8C8-C52F5A9DA4B3}" type="datetimeFigureOut">
              <a:rPr lang="en-US" smtClean="0"/>
              <a:pPr/>
              <a:t>3/6/2014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FCA7200-F51D-4A98-B885-8F013DDEB40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a-IR" dirty="0" smtClean="0">
                <a:solidFill>
                  <a:srgbClr val="FFFF00"/>
                </a:solidFill>
              </a:rPr>
              <a:t>سوء تفاهم های بهداشتی !!!!</a:t>
            </a:r>
            <a:endParaRPr lang="fa-IR" dirty="0">
              <a:solidFill>
                <a:srgbClr val="FFFF00"/>
              </a:solidFill>
            </a:endParaRPr>
          </a:p>
        </p:txBody>
      </p:sp>
      <p:sp>
        <p:nvSpPr>
          <p:cNvPr id="3" name="Subtitle 2"/>
          <p:cNvSpPr>
            <a:spLocks noGrp="1"/>
          </p:cNvSpPr>
          <p:nvPr>
            <p:ph type="subTitle" idx="1"/>
          </p:nvPr>
        </p:nvSpPr>
        <p:spPr/>
        <p:txBody>
          <a:bodyPr/>
          <a:lstStyle/>
          <a:p>
            <a:endParaRPr lang="fa-I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fa-IR" sz="4000" b="1" dirty="0" smtClean="0">
                <a:solidFill>
                  <a:schemeClr val="accent1">
                    <a:lumMod val="75000"/>
                  </a:schemeClr>
                </a:solidFill>
              </a:rPr>
              <a:t>در کشورهای پیشرفته دنیا تنها </a:t>
            </a:r>
            <a:r>
              <a:rPr lang="fa-IR" sz="4000" b="1" dirty="0" smtClean="0">
                <a:solidFill>
                  <a:srgbClr val="FF0000"/>
                </a:solidFill>
              </a:rPr>
              <a:t>یک پنجم </a:t>
            </a:r>
            <a:r>
              <a:rPr lang="fa-IR" sz="4000" b="1" dirty="0" smtClean="0">
                <a:solidFill>
                  <a:schemeClr val="accent1">
                    <a:lumMod val="75000"/>
                  </a:schemeClr>
                </a:solidFill>
              </a:rPr>
              <a:t>زایمان‌ها از طریق جراحی است، یعنی از روش سزارین تنها به منظور پاسخگویی به نیاز لازم استفاده می‌شود</a:t>
            </a:r>
            <a:r>
              <a:rPr lang="en-US" sz="4000" b="1" dirty="0" smtClean="0">
                <a:solidFill>
                  <a:schemeClr val="accent1">
                    <a:lumMod val="75000"/>
                  </a:schemeClr>
                </a:solidFill>
              </a:rPr>
              <a:t>. </a:t>
            </a:r>
            <a:r>
              <a:rPr lang="fa-IR" sz="4000" b="1" dirty="0" smtClean="0">
                <a:solidFill>
                  <a:schemeClr val="accent1">
                    <a:lumMod val="75000"/>
                  </a:schemeClr>
                </a:solidFill>
              </a:rPr>
              <a:t>ولی در کشور ما به عنوان مثال در تهران </a:t>
            </a:r>
            <a:r>
              <a:rPr lang="fa-IR" sz="4000" b="1" dirty="0" smtClean="0">
                <a:solidFill>
                  <a:srgbClr val="FF0000"/>
                </a:solidFill>
              </a:rPr>
              <a:t>بیش از چهار پنجم </a:t>
            </a:r>
            <a:r>
              <a:rPr lang="fa-IR" sz="4000" b="1" dirty="0" smtClean="0">
                <a:solidFill>
                  <a:schemeClr val="accent1">
                    <a:lumMod val="75000"/>
                  </a:schemeClr>
                </a:solidFill>
              </a:rPr>
              <a:t>زایمان‌ها و در بیمارستان‌های خصوصی، قریب به اتفاق زایمان‌ها به روش سزارین است</a:t>
            </a:r>
            <a:r>
              <a:rPr lang="en-US" sz="4000" b="1" dirty="0" smtClean="0">
                <a:solidFill>
                  <a:schemeClr val="accent1">
                    <a:lumMod val="75000"/>
                  </a:schemeClr>
                </a:solidFill>
              </a:rPr>
              <a:t>.</a:t>
            </a:r>
          </a:p>
          <a:p>
            <a:endParaRPr lang="en-US" dirty="0"/>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fa-IR" sz="6600" b="1" dirty="0" smtClean="0">
                <a:solidFill>
                  <a:srgbClr val="FF0000"/>
                </a:solidFill>
              </a:rPr>
              <a:t>در فرانسه، آلمان و انگلیس به شدت با انجام سزارین‌های غیر ضروری مقابله می‌شود</a:t>
            </a:r>
            <a:r>
              <a:rPr lang="en-US" sz="6600" b="1" dirty="0" smtClean="0">
                <a:solidFill>
                  <a:srgbClr val="FF0000"/>
                </a:solidFill>
              </a:rPr>
              <a:t>.</a:t>
            </a:r>
            <a:endParaRPr lang="en-US" sz="6600" dirty="0" smtClean="0">
              <a:solidFill>
                <a:srgbClr val="FF0000"/>
              </a:solidFill>
            </a:endParaRPr>
          </a:p>
          <a:p>
            <a:endParaRPr lang="en-US" dirty="0"/>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fa-IR" sz="4400" b="1" dirty="0" smtClean="0">
                <a:solidFill>
                  <a:schemeClr val="accent1">
                    <a:lumMod val="75000"/>
                  </a:schemeClr>
                </a:solidFill>
              </a:rPr>
              <a:t>سزارین باعث </a:t>
            </a:r>
            <a:r>
              <a:rPr lang="fa-IR" sz="4400" b="1" dirty="0" smtClean="0">
                <a:solidFill>
                  <a:srgbClr val="FF0000"/>
                </a:solidFill>
              </a:rPr>
              <a:t>کاهش نرخ باروری </a:t>
            </a:r>
            <a:r>
              <a:rPr lang="fa-IR" sz="4400" b="1" dirty="0" smtClean="0">
                <a:solidFill>
                  <a:schemeClr val="accent1">
                    <a:lumMod val="75000"/>
                  </a:schemeClr>
                </a:solidFill>
              </a:rPr>
              <a:t>می‌شود. بسیاری از سزارین‌ها در فرزند دوم و نهایتاً سوم منجر به </a:t>
            </a:r>
            <a:r>
              <a:rPr lang="fa-IR" sz="4400" b="1" dirty="0" smtClean="0">
                <a:solidFill>
                  <a:srgbClr val="FF0000"/>
                </a:solidFill>
              </a:rPr>
              <a:t>توبکتومی</a:t>
            </a:r>
            <a:r>
              <a:rPr lang="fa-IR" sz="4400" b="1" dirty="0" smtClean="0">
                <a:solidFill>
                  <a:schemeClr val="accent1">
                    <a:lumMod val="75000"/>
                  </a:schemeClr>
                </a:solidFill>
              </a:rPr>
              <a:t> می‌شود. حتی در مواردی به علت سن بالای مادر و نگرش فرهنگی خاص خانواده‌ها، پس از تولد </a:t>
            </a:r>
            <a:r>
              <a:rPr lang="fa-IR" sz="4400" b="1" dirty="0" smtClean="0">
                <a:solidFill>
                  <a:srgbClr val="FF0000"/>
                </a:solidFill>
              </a:rPr>
              <a:t>فرزند اول</a:t>
            </a:r>
            <a:r>
              <a:rPr lang="fa-IR" sz="4400" b="1" dirty="0" smtClean="0">
                <a:solidFill>
                  <a:schemeClr val="accent1">
                    <a:lumMod val="75000"/>
                  </a:schemeClr>
                </a:solidFill>
              </a:rPr>
              <a:t>، این مسیر طی می‌شود.</a:t>
            </a:r>
            <a:endParaRPr lang="en-US" sz="4400" b="1" dirty="0">
              <a:solidFill>
                <a:schemeClr val="accent1">
                  <a:lumMod val="75000"/>
                </a:schemeClr>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ctr"/>
            <a:r>
              <a:rPr lang="fa-IR" sz="4800" dirty="0" smtClean="0">
                <a:solidFill>
                  <a:schemeClr val="tx2">
                    <a:lumMod val="75000"/>
                  </a:schemeClr>
                </a:solidFill>
              </a:rPr>
              <a:t>نرخ بالای </a:t>
            </a:r>
            <a:r>
              <a:rPr lang="fa-IR" sz="4800" dirty="0" smtClean="0">
                <a:solidFill>
                  <a:srgbClr val="FF0000"/>
                </a:solidFill>
              </a:rPr>
              <a:t>سزارین‌های انتخابی</a:t>
            </a:r>
            <a:r>
              <a:rPr lang="fa-IR" sz="4800" dirty="0" smtClean="0">
                <a:solidFill>
                  <a:schemeClr val="tx2">
                    <a:lumMod val="75000"/>
                  </a:schemeClr>
                </a:solidFill>
              </a:rPr>
              <a:t>، ضمن اینک سلامت مادر و کودک را به خطر می‌اندازد، بخش عمده‌ای از اعتبارات بیمه‌ها را بلعیده و میزان پرداخت مستقیم از جیب را افزایش می‌دهد</a:t>
            </a:r>
            <a:r>
              <a:rPr lang="en-US" sz="4800" dirty="0" smtClean="0">
                <a:solidFill>
                  <a:schemeClr val="tx2">
                    <a:lumMod val="75000"/>
                  </a:schemeClr>
                </a:solidFill>
              </a:rPr>
              <a:t>.</a:t>
            </a:r>
          </a:p>
          <a:p>
            <a:endParaRPr lang="en-US" sz="4800" dirty="0"/>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r>
              <a:rPr lang="fa-IR" sz="6000" b="1" dirty="0" smtClean="0">
                <a:solidFill>
                  <a:schemeClr val="accent1">
                    <a:lumMod val="50000"/>
                  </a:schemeClr>
                </a:solidFill>
              </a:rPr>
              <a:t>اگر برای کاهش سزارین‌های انتخابی کاری نشود، شعار کفایت یک و یا دو فرزند عملی خواهد شد</a:t>
            </a:r>
            <a:endParaRPr lang="en-US" sz="6000"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fa-IR" sz="6000" b="1" dirty="0" smtClean="0">
                <a:solidFill>
                  <a:schemeClr val="tx2">
                    <a:lumMod val="75000"/>
                  </a:schemeClr>
                </a:solidFill>
              </a:rPr>
              <a:t>آمار </a:t>
            </a:r>
            <a:r>
              <a:rPr lang="fa-IR" sz="6000" b="1" dirty="0" smtClean="0">
                <a:solidFill>
                  <a:srgbClr val="FF0000"/>
                </a:solidFill>
              </a:rPr>
              <a:t>4 برابری </a:t>
            </a:r>
            <a:r>
              <a:rPr lang="fa-IR" sz="6000" b="1" dirty="0" smtClean="0">
                <a:solidFill>
                  <a:schemeClr val="tx2">
                    <a:lumMod val="75000"/>
                  </a:schemeClr>
                </a:solidFill>
              </a:rPr>
              <a:t>توبکتومی نسبت به وازکتومی در ایران با نرخ سزارین ارتباط مستقیمی دارد</a:t>
            </a:r>
            <a:endParaRPr lang="en-US" sz="6000" dirty="0">
              <a:solidFill>
                <a:schemeClr val="tx2">
                  <a:lumMod val="75000"/>
                </a:schemeClr>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r>
              <a:rPr lang="fa-IR" sz="6000" b="1" dirty="0" smtClean="0">
                <a:solidFill>
                  <a:schemeClr val="accent1">
                    <a:lumMod val="75000"/>
                  </a:schemeClr>
                </a:solidFill>
              </a:rPr>
              <a:t>در طب پیشرفته، زایمان طبیعی یک موفقیت بزرگ و سزارین انتخابی یک </a:t>
            </a:r>
            <a:r>
              <a:rPr lang="fa-IR" sz="6000" b="1" dirty="0" smtClean="0">
                <a:solidFill>
                  <a:srgbClr val="FF0000"/>
                </a:solidFill>
              </a:rPr>
              <a:t>شکست</a:t>
            </a:r>
            <a:r>
              <a:rPr lang="fa-IR" sz="6000" b="1" dirty="0" smtClean="0">
                <a:solidFill>
                  <a:schemeClr val="accent1">
                    <a:lumMod val="75000"/>
                  </a:schemeClr>
                </a:solidFill>
              </a:rPr>
              <a:t> تلقی می‌شود</a:t>
            </a:r>
            <a:endParaRPr lang="en-US" sz="6000" dirty="0">
              <a:solidFill>
                <a:schemeClr val="accent1">
                  <a:lumMod val="75000"/>
                </a:schemeClr>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fa-IR" sz="4800" b="1" dirty="0" smtClean="0">
                <a:solidFill>
                  <a:schemeClr val="accent2">
                    <a:lumMod val="50000"/>
                  </a:schemeClr>
                </a:solidFill>
              </a:rPr>
              <a:t>در جهان حدود </a:t>
            </a:r>
            <a:r>
              <a:rPr lang="fa-IR" sz="4800" b="1" dirty="0" smtClean="0">
                <a:solidFill>
                  <a:srgbClr val="FF0000"/>
                </a:solidFill>
              </a:rPr>
              <a:t>130 میلیون </a:t>
            </a:r>
            <a:r>
              <a:rPr lang="fa-IR" sz="4800" b="1" dirty="0" smtClean="0">
                <a:solidFill>
                  <a:schemeClr val="accent2">
                    <a:lumMod val="50000"/>
                  </a:schemeClr>
                </a:solidFill>
              </a:rPr>
              <a:t>توبکتومی (بستن لوله خانم ها) انجام شده است که این میزان حدود</a:t>
            </a:r>
            <a:r>
              <a:rPr lang="fa-IR" sz="4800" b="1" dirty="0" smtClean="0">
                <a:solidFill>
                  <a:srgbClr val="FF0000"/>
                </a:solidFill>
              </a:rPr>
              <a:t> 1.9 درصد </a:t>
            </a:r>
            <a:r>
              <a:rPr lang="fa-IR" sz="4800" b="1" dirty="0" smtClean="0">
                <a:solidFill>
                  <a:schemeClr val="accent2">
                    <a:lumMod val="50000"/>
                  </a:schemeClr>
                </a:solidFill>
              </a:rPr>
              <a:t>از جمعیت جهان و</a:t>
            </a:r>
            <a:r>
              <a:rPr lang="fa-IR" sz="4800" b="1" dirty="0" smtClean="0">
                <a:solidFill>
                  <a:srgbClr val="FF0000"/>
                </a:solidFill>
              </a:rPr>
              <a:t> 0.5 درصد </a:t>
            </a:r>
            <a:r>
              <a:rPr lang="fa-IR" sz="4800" b="1" dirty="0" smtClean="0">
                <a:solidFill>
                  <a:schemeClr val="accent2">
                    <a:lumMod val="50000"/>
                  </a:schemeClr>
                </a:solidFill>
              </a:rPr>
              <a:t>از جمعیت زنان در دنیا را شامل می شود.</a:t>
            </a:r>
            <a:endParaRPr lang="en-US" sz="4800" b="1" dirty="0" smtClean="0">
              <a:solidFill>
                <a:schemeClr val="accent2">
                  <a:lumMod val="50000"/>
                </a:schemeClr>
              </a:solidFill>
            </a:endParaRPr>
          </a:p>
          <a:p>
            <a:endParaRPr lang="en-US" dirty="0"/>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r>
              <a:rPr lang="fa-IR" sz="5400" b="1" dirty="0" smtClean="0">
                <a:solidFill>
                  <a:srgbClr val="427598"/>
                </a:solidFill>
              </a:rPr>
              <a:t>سالانه دومیلیون وازکتومی در دنیا انجام می شود.</a:t>
            </a:r>
            <a:endParaRPr lang="en-US" sz="5400" b="1" dirty="0" smtClean="0">
              <a:solidFill>
                <a:srgbClr val="427598"/>
              </a:solidFill>
            </a:endParaRPr>
          </a:p>
          <a:p>
            <a:pPr algn="ctr">
              <a:buNone/>
            </a:pPr>
            <a:r>
              <a:rPr lang="fa-IR" sz="5400" b="1" dirty="0" smtClean="0">
                <a:solidFill>
                  <a:srgbClr val="427598"/>
                </a:solidFill>
              </a:rPr>
              <a:t>وازکتومی در ایران </a:t>
            </a:r>
            <a:r>
              <a:rPr lang="fa-IR" sz="5400" b="1" dirty="0" smtClean="0">
                <a:solidFill>
                  <a:srgbClr val="FF0000"/>
                </a:solidFill>
              </a:rPr>
              <a:t>3 برابر </a:t>
            </a:r>
            <a:r>
              <a:rPr lang="fa-IR" sz="5400" b="1" dirty="0" smtClean="0">
                <a:solidFill>
                  <a:srgbClr val="427598"/>
                </a:solidFill>
              </a:rPr>
              <a:t>وازکتومی در دنیاست</a:t>
            </a:r>
            <a:endParaRPr lang="en-US" sz="5400" b="1" dirty="0" smtClean="0">
              <a:solidFill>
                <a:srgbClr val="427598"/>
              </a:solidFill>
            </a:endParaRPr>
          </a:p>
          <a:p>
            <a:pPr algn="ctr"/>
            <a:endParaRPr lang="en-US" sz="5400" b="1" dirty="0">
              <a:solidFill>
                <a:srgbClr val="427598"/>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endParaRPr lang="en-US" sz="5400" b="1" dirty="0" smtClean="0">
              <a:solidFill>
                <a:srgbClr val="427598"/>
              </a:solidFill>
            </a:endParaRPr>
          </a:p>
          <a:p>
            <a:pPr algn="ctr">
              <a:buNone/>
            </a:pPr>
            <a:r>
              <a:rPr lang="fa-IR" sz="5400" b="1" dirty="0" smtClean="0">
                <a:solidFill>
                  <a:srgbClr val="427598"/>
                </a:solidFill>
              </a:rPr>
              <a:t>توبکتومی در ایران</a:t>
            </a:r>
            <a:r>
              <a:rPr lang="fa-IR" sz="5400" b="1" dirty="0" smtClean="0">
                <a:solidFill>
                  <a:srgbClr val="FF0000"/>
                </a:solidFill>
              </a:rPr>
              <a:t> 3.8 برابر </a:t>
            </a:r>
            <a:r>
              <a:rPr lang="fa-IR" sz="5400" b="1" dirty="0" smtClean="0">
                <a:solidFill>
                  <a:srgbClr val="427598"/>
                </a:solidFill>
              </a:rPr>
              <a:t>توبکتومی در دنیاست</a:t>
            </a:r>
            <a:endParaRPr lang="en-US" sz="5400" b="1" dirty="0" smtClean="0">
              <a:solidFill>
                <a:srgbClr val="427598"/>
              </a:solidFill>
            </a:endParaRPr>
          </a:p>
          <a:p>
            <a:pPr algn="ctr"/>
            <a:endParaRPr lang="en-US" sz="5400" b="1" dirty="0">
              <a:solidFill>
                <a:srgbClr val="427598"/>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824558"/>
          </a:xfrm>
        </p:spPr>
        <p:txBody>
          <a:bodyPr/>
          <a:lstStyle/>
          <a:p>
            <a:pPr algn="ctr"/>
            <a:endParaRPr lang="fa-IR" dirty="0"/>
          </a:p>
        </p:txBody>
      </p:sp>
      <p:sp>
        <p:nvSpPr>
          <p:cNvPr id="4" name="Slide Number Placeholder 3"/>
          <p:cNvSpPr>
            <a:spLocks noGrp="1"/>
          </p:cNvSpPr>
          <p:nvPr>
            <p:ph type="sldNum" sz="quarter" idx="12"/>
          </p:nvPr>
        </p:nvSpPr>
        <p:spPr/>
        <p:txBody>
          <a:bodyPr/>
          <a:lstStyle/>
          <a:p>
            <a:pPr algn="ctr"/>
            <a:r>
              <a:rPr lang="fa-IR" smtClean="0"/>
              <a:t>1</a:t>
            </a:r>
            <a:endParaRPr lang="fa-IR" dirty="0" smtClean="0"/>
          </a:p>
        </p:txBody>
      </p:sp>
      <p:sp>
        <p:nvSpPr>
          <p:cNvPr id="6" name="16-Point Star 5"/>
          <p:cNvSpPr/>
          <p:nvPr/>
        </p:nvSpPr>
        <p:spPr>
          <a:xfrm>
            <a:off x="571472" y="500042"/>
            <a:ext cx="7858180" cy="5857916"/>
          </a:xfrm>
          <a:prstGeom prst="star16">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fa-IR"/>
          </a:p>
        </p:txBody>
      </p:sp>
      <p:sp>
        <p:nvSpPr>
          <p:cNvPr id="7" name="Rectangle 6"/>
          <p:cNvSpPr/>
          <p:nvPr/>
        </p:nvSpPr>
        <p:spPr>
          <a:xfrm>
            <a:off x="2285984" y="1714488"/>
            <a:ext cx="4572000" cy="3539430"/>
          </a:xfrm>
          <a:prstGeom prst="rect">
            <a:avLst/>
          </a:prstGeom>
        </p:spPr>
        <p:txBody>
          <a:bodyPr>
            <a:spAutoFit/>
          </a:bodyPr>
          <a:lstStyle/>
          <a:p>
            <a:pPr algn="ctr"/>
            <a:r>
              <a:rPr lang="fa-IR" sz="3200" b="1" dirty="0" smtClean="0"/>
              <a:t>بررسي ها نشان داده است كه در حال حاضر ميزان مرگ و مير زنان به ويژه مادران باردار كاهش پيدا كرده، ولي آمار فوق زماني اهميت خواهد داشت كه در عين </a:t>
            </a:r>
            <a:r>
              <a:rPr lang="fa-IR" sz="3200" b="1" dirty="0" smtClean="0">
                <a:solidFill>
                  <a:srgbClr val="FF0000"/>
                </a:solidFill>
              </a:rPr>
              <a:t>افزايش باردار ي </a:t>
            </a:r>
            <a:r>
              <a:rPr lang="fa-IR" sz="3200" b="1" dirty="0" smtClean="0"/>
              <a:t>شاهد </a:t>
            </a:r>
            <a:r>
              <a:rPr lang="fa-IR" sz="3200" b="1" dirty="0" smtClean="0">
                <a:solidFill>
                  <a:srgbClr val="FF0000"/>
                </a:solidFill>
              </a:rPr>
              <a:t>كاهش مرگ مادران </a:t>
            </a:r>
            <a:r>
              <a:rPr lang="fa-IR" sz="3200" b="1" dirty="0" smtClean="0"/>
              <a:t>نيز باشيم.</a:t>
            </a:r>
            <a:endParaRPr lang="fa-IR" sz="32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r>
              <a:rPr lang="fa-IR" sz="5400" b="1" dirty="0" smtClean="0">
                <a:solidFill>
                  <a:srgbClr val="427598"/>
                </a:solidFill>
              </a:rPr>
              <a:t>حتی اگر اسلام و دستورات آن را هم در نظر نگیریم باید میزان این جراحی ها در کشور ما با دنیا </a:t>
            </a:r>
            <a:r>
              <a:rPr lang="fa-IR" sz="6600" b="1" dirty="0" smtClean="0">
                <a:solidFill>
                  <a:srgbClr val="FF0000"/>
                </a:solidFill>
              </a:rPr>
              <a:t>برابری</a:t>
            </a:r>
            <a:r>
              <a:rPr lang="fa-IR" sz="5400" b="1" dirty="0" smtClean="0">
                <a:solidFill>
                  <a:srgbClr val="427598"/>
                </a:solidFill>
              </a:rPr>
              <a:t> کند نه اینکه بیشتر باشد.</a:t>
            </a:r>
            <a:endParaRPr lang="en-US" sz="5400" b="1" dirty="0" smtClean="0">
              <a:solidFill>
                <a:srgbClr val="427598"/>
              </a:solidFill>
            </a:endParaRPr>
          </a:p>
          <a:p>
            <a:pPr algn="ctr">
              <a:buNone/>
            </a:pPr>
            <a:endParaRPr lang="en-US" sz="5400" b="1" dirty="0">
              <a:solidFill>
                <a:srgbClr val="427598"/>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fa-IR" sz="5400" b="1" dirty="0" smtClean="0">
                <a:solidFill>
                  <a:srgbClr val="FF0000"/>
                </a:solidFill>
              </a:rPr>
              <a:t>تمایل به سزارین </a:t>
            </a:r>
            <a:r>
              <a:rPr lang="fa-IR" sz="5400" b="1" dirty="0" smtClean="0">
                <a:solidFill>
                  <a:srgbClr val="427598"/>
                </a:solidFill>
              </a:rPr>
              <a:t>در زنان تا حدودی وجود دارد و در سبک زندگی جدید، نیز به غلط نوعی </a:t>
            </a:r>
            <a:r>
              <a:rPr lang="fa-IR" sz="5400" b="1" dirty="0" smtClean="0">
                <a:solidFill>
                  <a:srgbClr val="FF0000"/>
                </a:solidFill>
              </a:rPr>
              <a:t>مد</a:t>
            </a:r>
            <a:r>
              <a:rPr lang="fa-IR" sz="5400" b="1" dirty="0" smtClean="0">
                <a:solidFill>
                  <a:srgbClr val="427598"/>
                </a:solidFill>
              </a:rPr>
              <a:t>، </a:t>
            </a:r>
            <a:r>
              <a:rPr lang="fa-IR" sz="5400" b="1" dirty="0" smtClean="0">
                <a:solidFill>
                  <a:srgbClr val="FF0000"/>
                </a:solidFill>
              </a:rPr>
              <a:t>پرستیژ</a:t>
            </a:r>
            <a:r>
              <a:rPr lang="fa-IR" sz="5400" b="1" dirty="0" smtClean="0">
                <a:solidFill>
                  <a:srgbClr val="427598"/>
                </a:solidFill>
              </a:rPr>
              <a:t> و </a:t>
            </a:r>
            <a:r>
              <a:rPr lang="fa-IR" sz="5400" b="1" dirty="0" smtClean="0">
                <a:solidFill>
                  <a:srgbClr val="FF0000"/>
                </a:solidFill>
              </a:rPr>
              <a:t>فرهنگ</a:t>
            </a:r>
            <a:r>
              <a:rPr lang="fa-IR" sz="5400" b="1" dirty="0" smtClean="0">
                <a:solidFill>
                  <a:srgbClr val="427598"/>
                </a:solidFill>
              </a:rPr>
              <a:t> به حساب می‌آید</a:t>
            </a:r>
            <a:endParaRPr lang="en-US" sz="5400" b="1" dirty="0">
              <a:solidFill>
                <a:srgbClr val="427598"/>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endParaRPr lang="en-US" sz="5400" b="1" dirty="0" smtClean="0">
              <a:solidFill>
                <a:srgbClr val="427598"/>
              </a:solidFill>
            </a:endParaRPr>
          </a:p>
          <a:p>
            <a:pPr algn="ctr">
              <a:buNone/>
            </a:pPr>
            <a:r>
              <a:rPr lang="fa-IR" sz="5400" b="1" dirty="0" smtClean="0">
                <a:solidFill>
                  <a:srgbClr val="427598"/>
                </a:solidFill>
              </a:rPr>
              <a:t>در بخش سلامت هر خواسته و یا تقاضایی، نیاز محسوب نمی‌شود و تشخیص نیاز با پزشک است</a:t>
            </a:r>
            <a:endParaRPr lang="en-US" sz="5400" dirty="0">
              <a:solidFill>
                <a:srgbClr val="427598"/>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r>
              <a:rPr lang="fa-IR" sz="4000" b="1" dirty="0" smtClean="0">
                <a:solidFill>
                  <a:srgbClr val="427598"/>
                </a:solidFill>
              </a:rPr>
              <a:t>آمارهای جهانی حکایت از آن دارد که روش‌های قطعی پیشگیری از بارداری، حتی در کشورهایی که سیاست‌های کنترلی را در دستور کار دارند، اولاً </a:t>
            </a:r>
            <a:r>
              <a:rPr lang="fa-IR" sz="4000" b="1" dirty="0" smtClean="0">
                <a:solidFill>
                  <a:srgbClr val="FF0066"/>
                </a:solidFill>
              </a:rPr>
              <a:t>مورد استفاده عام و بنا به درخواست </a:t>
            </a:r>
            <a:r>
              <a:rPr lang="fa-IR" sz="4000" b="1" dirty="0" smtClean="0">
                <a:solidFill>
                  <a:srgbClr val="427598"/>
                </a:solidFill>
              </a:rPr>
              <a:t>صورت نمی‌گیرد و ثانیا به ویژه در سال‌های اخیر به سمت ترجیح وازکتومی بر توبکتومی است</a:t>
            </a:r>
            <a:endParaRPr lang="en-US" sz="4000" b="1" dirty="0">
              <a:solidFill>
                <a:srgbClr val="427598"/>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ctr"/>
            <a:r>
              <a:rPr lang="fa-IR" sz="4800" b="1" dirty="0" smtClean="0">
                <a:solidFill>
                  <a:srgbClr val="427598"/>
                </a:solidFill>
              </a:rPr>
              <a:t>متاسفانه درصد زیادی هم چنین می‌پندارند که این اعمال به آن آسانی و کم خرجی که انجام شده، به همان ترتیب هم رایگان و یا کم هزینه، مطمئن و در مراکز درمانی معمولی قابل برگشت هستند</a:t>
            </a:r>
            <a:r>
              <a:rPr lang="en-US" sz="4800" b="1" dirty="0" smtClean="0">
                <a:solidFill>
                  <a:srgbClr val="427598"/>
                </a:solidFill>
              </a:rPr>
              <a:t>.</a:t>
            </a:r>
            <a:endParaRPr lang="en-US" sz="4800" dirty="0" smtClean="0">
              <a:solidFill>
                <a:srgbClr val="427598"/>
              </a:solidFill>
            </a:endParaRPr>
          </a:p>
          <a:p>
            <a:pPr algn="ctr"/>
            <a:endParaRPr lang="en-US" sz="4800" dirty="0">
              <a:solidFill>
                <a:srgbClr val="427598"/>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fa-IR" sz="5400" b="1" dirty="0" smtClean="0">
                <a:solidFill>
                  <a:srgbClr val="427598"/>
                </a:solidFill>
              </a:rPr>
              <a:t>اخیراً مسئولان سلامت جمعیت، سقط جنین‌های غیر قانونی در کشور را </a:t>
            </a:r>
            <a:r>
              <a:rPr lang="fa-IR" sz="5400" b="1" dirty="0" smtClean="0">
                <a:solidFill>
                  <a:srgbClr val="FF0000"/>
                </a:solidFill>
              </a:rPr>
              <a:t>50 برابر </a:t>
            </a:r>
            <a:r>
              <a:rPr lang="fa-IR" sz="5400" b="1" dirty="0" smtClean="0">
                <a:solidFill>
                  <a:srgbClr val="427598"/>
                </a:solidFill>
              </a:rPr>
              <a:t>سقط‌های قانونی اعلام کرده اند، جای بسی تامل است</a:t>
            </a:r>
            <a:r>
              <a:rPr lang="en-US" sz="5400" b="1" dirty="0" smtClean="0">
                <a:solidFill>
                  <a:srgbClr val="427598"/>
                </a:solidFill>
              </a:rPr>
              <a:t>.</a:t>
            </a:r>
            <a:endParaRPr lang="en-US" sz="5400" dirty="0" smtClean="0">
              <a:solidFill>
                <a:srgbClr val="427598"/>
              </a:solidFill>
            </a:endParaRPr>
          </a:p>
          <a:p>
            <a:pPr algn="ctr"/>
            <a:endParaRPr lang="en-US" sz="5400" dirty="0">
              <a:solidFill>
                <a:srgbClr val="427598"/>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rPr>
              <a:t>سن باروري:</a:t>
            </a:r>
            <a:endParaRPr lang="fa-IR" dirty="0">
              <a:solidFill>
                <a:srgbClr val="FF0000"/>
              </a:solidFill>
            </a:endParaRPr>
          </a:p>
        </p:txBody>
      </p:sp>
      <p:sp>
        <p:nvSpPr>
          <p:cNvPr id="3" name="Content Placeholder 2"/>
          <p:cNvSpPr>
            <a:spLocks noGrp="1"/>
          </p:cNvSpPr>
          <p:nvPr>
            <p:ph idx="1"/>
          </p:nvPr>
        </p:nvSpPr>
        <p:spPr/>
        <p:txBody>
          <a:bodyPr>
            <a:noAutofit/>
          </a:bodyPr>
          <a:lstStyle/>
          <a:p>
            <a:pPr algn="ctr">
              <a:buNone/>
            </a:pPr>
            <a:r>
              <a:rPr lang="fa-IR" sz="3200" b="1" dirty="0" smtClean="0">
                <a:solidFill>
                  <a:schemeClr val="tx2">
                    <a:lumMod val="75000"/>
                  </a:schemeClr>
                </a:solidFill>
              </a:rPr>
              <a:t>-ميانگين سن باروري طي سا لهاي اخير در كشورهاي غربي افزايش چشمگيري داشته به طوري كه بين سا لهاي 1980 تا 2006 ميزان زايمان در زنان 40 ساله و بالاتر، از 6/ 1 درصد به 3 درصد رسيده است.</a:t>
            </a:r>
          </a:p>
          <a:p>
            <a:pPr algn="ctr">
              <a:buNone/>
            </a:pPr>
            <a:endParaRPr lang="fa-IR" sz="3200" b="1" dirty="0" smtClean="0">
              <a:solidFill>
                <a:schemeClr val="tx2">
                  <a:lumMod val="75000"/>
                </a:schemeClr>
              </a:solidFill>
            </a:endParaRPr>
          </a:p>
          <a:p>
            <a:pPr algn="ctr"/>
            <a:r>
              <a:rPr lang="fa-IR" sz="3200" b="1" dirty="0" smtClean="0">
                <a:solidFill>
                  <a:schemeClr val="tx2">
                    <a:lumMod val="75000"/>
                  </a:schemeClr>
                </a:solidFill>
              </a:rPr>
              <a:t>در آمريكا ميزان زايمان بين سا لهاي 1996 تا 2006 در زنان 40 تا 44 ساله و 37 تا 39ساله 50 تا 70 درصد افزايش را نشان مي دهد.</a:t>
            </a:r>
            <a:endParaRPr lang="fa-IR" sz="3200" b="1" dirty="0">
              <a:solidFill>
                <a:schemeClr val="tx2">
                  <a:lumMod val="75000"/>
                </a:schemeClr>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endParaRPr lang="fa-IR" sz="4400" b="1" dirty="0" smtClean="0">
              <a:solidFill>
                <a:schemeClr val="accent1">
                  <a:lumMod val="75000"/>
                </a:schemeClr>
              </a:solidFill>
            </a:endParaRPr>
          </a:p>
          <a:p>
            <a:pPr algn="ctr">
              <a:buNone/>
            </a:pPr>
            <a:r>
              <a:rPr lang="fa-IR" sz="5400" b="1" dirty="0" smtClean="0">
                <a:solidFill>
                  <a:srgbClr val="FF0000"/>
                </a:solidFill>
              </a:rPr>
              <a:t>فرانسه و ايتاليا</a:t>
            </a:r>
          </a:p>
          <a:p>
            <a:pPr algn="ctr">
              <a:buNone/>
            </a:pPr>
            <a:r>
              <a:rPr lang="fa-IR" sz="4400" b="1" dirty="0" smtClean="0">
                <a:solidFill>
                  <a:schemeClr val="accent1">
                    <a:lumMod val="75000"/>
                  </a:schemeClr>
                </a:solidFill>
              </a:rPr>
              <a:t> هيچ سن خاصي را براي محدوديت بارداري اعلام نكرده اند.</a:t>
            </a:r>
            <a:endParaRPr lang="fa-IR" sz="4400" dirty="0">
              <a:solidFill>
                <a:schemeClr val="accent1">
                  <a:lumMod val="75000"/>
                </a:schemeClr>
              </a:solidFill>
            </a:endParaRPr>
          </a:p>
        </p:txBody>
      </p:sp>
      <p:sp>
        <p:nvSpPr>
          <p:cNvPr id="2" name="Title 1"/>
          <p:cNvSpPr>
            <a:spLocks noGrp="1"/>
          </p:cNvSpPr>
          <p:nvPr>
            <p:ph type="title"/>
          </p:nvPr>
        </p:nvSpPr>
        <p:spPr/>
        <p:txBody>
          <a:bodyPr/>
          <a:lstStyle/>
          <a:p>
            <a:endParaRPr lang="fa-IR" dirty="0"/>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transition spd="med"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ormAutofit/>
          </a:bodyPr>
          <a:lstStyle/>
          <a:p>
            <a:pPr algn="ctr">
              <a:lnSpc>
                <a:spcPct val="150000"/>
              </a:lnSpc>
            </a:pPr>
            <a:r>
              <a:rPr lang="fa-IR" sz="4400" b="1" dirty="0" smtClean="0">
                <a:solidFill>
                  <a:srgbClr val="002060"/>
                </a:solidFill>
              </a:rPr>
              <a:t>ازدواج دير هنگام و يا تمايل به دير بچه دار شدن و يا استفاده از رو شهاي پيشگيري ازحاملگي به مدت طولاني ميتواند باروري را به تعويق انداخته و حتي موجب ناباروري شود</a:t>
            </a:r>
            <a:endParaRPr lang="fa-IR" sz="4400" b="1" dirty="0">
              <a:solidFill>
                <a:srgbClr val="002060"/>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ormAutofit/>
          </a:bodyPr>
          <a:lstStyle/>
          <a:p>
            <a:pPr algn="ctr">
              <a:buNone/>
            </a:pPr>
            <a:r>
              <a:rPr lang="fa-IR" sz="4800" b="1" dirty="0" smtClean="0">
                <a:solidFill>
                  <a:schemeClr val="accent1">
                    <a:lumMod val="75000"/>
                  </a:schemeClr>
                </a:solidFill>
              </a:rPr>
              <a:t>حق مادر شدن با توجه به تفاوتهاي فردي و موقعيت و شرايط جغرافيايي،نژادي، تغذيه، آداب و رسوم از اهميت ويژ ه اي برخوردار است. بنابراين تعيين محدوده سني براي ازدواج و بارداري مغاير با حقوق مادري و تشكيل خانواده ميباشد.</a:t>
            </a:r>
            <a:endParaRPr lang="fa-IR" sz="4800" dirty="0">
              <a:solidFill>
                <a:schemeClr val="accent1">
                  <a:lumMod val="75000"/>
                </a:schemeClr>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روش های پیشگیری از بارداری</a:t>
            </a:r>
            <a:endParaRPr lang="fa-IR" dirty="0"/>
          </a:p>
        </p:txBody>
      </p:sp>
      <p:sp>
        <p:nvSpPr>
          <p:cNvPr id="3" name="Content Placeholder 2"/>
          <p:cNvSpPr>
            <a:spLocks noGrp="1"/>
          </p:cNvSpPr>
          <p:nvPr>
            <p:ph idx="1"/>
          </p:nvPr>
        </p:nvSpPr>
        <p:spPr/>
        <p:txBody>
          <a:bodyPr>
            <a:normAutofit/>
          </a:bodyPr>
          <a:lstStyle/>
          <a:p>
            <a:pPr algn="ctr"/>
            <a:r>
              <a:rPr lang="fa-IR" sz="3200" b="1" dirty="0" smtClean="0">
                <a:solidFill>
                  <a:schemeClr val="tx2">
                    <a:lumMod val="75000"/>
                  </a:schemeClr>
                </a:solidFill>
              </a:rPr>
              <a:t>علی رغم شیوع و کثرت استفاده از این روش ها و حتی آموزش قبل از عقد به زوج های جوان ، این روش ها بی ضرر نبوده و متاسفانه براساس انصاف مضرات آنها در کنار طرز استفاده ی آنها بیان نشده است .</a:t>
            </a:r>
          </a:p>
          <a:p>
            <a:pPr algn="ctr">
              <a:buNone/>
            </a:pPr>
            <a:r>
              <a:rPr lang="fa-IR" sz="3200" b="1" dirty="0" smtClean="0">
                <a:solidFill>
                  <a:schemeClr val="tx2">
                    <a:lumMod val="75000"/>
                  </a:schemeClr>
                </a:solidFill>
              </a:rPr>
              <a:t>  بسیاری از این لوازم به آسانی و گاهی نیز رایگان در اختیار مصرف کنندگان قرار می گیرند در صورتی که در کشورهای پیشرفته بسیار محدودو در شرایط خاص،با دستور پزشک مصرف می شوند.</a:t>
            </a:r>
            <a:endParaRPr lang="fa-IR" sz="3200" b="1" dirty="0">
              <a:solidFill>
                <a:schemeClr val="tx2">
                  <a:lumMod val="75000"/>
                </a:schemeClr>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آمار سزارین در آمریکا</a:t>
            </a:r>
            <a:endParaRPr lang="en-US" dirty="0"/>
          </a:p>
        </p:txBody>
      </p:sp>
      <p:sp>
        <p:nvSpPr>
          <p:cNvPr id="3" name="Content Placeholder 2"/>
          <p:cNvSpPr>
            <a:spLocks noGrp="1"/>
          </p:cNvSpPr>
          <p:nvPr>
            <p:ph idx="1"/>
          </p:nvPr>
        </p:nvSpPr>
        <p:spPr/>
        <p:txBody>
          <a:bodyPr>
            <a:normAutofit/>
          </a:bodyPr>
          <a:lstStyle/>
          <a:p>
            <a:pPr algn="ctr">
              <a:buNone/>
            </a:pPr>
            <a:r>
              <a:rPr lang="fa-IR" sz="4400" b="1" dirty="0" smtClean="0">
                <a:solidFill>
                  <a:schemeClr val="accent1">
                    <a:lumMod val="75000"/>
                  </a:schemeClr>
                </a:solidFill>
              </a:rPr>
              <a:t>نرخ سزارین در این کشور که تازه سیستم مناسبی در مقایسه با نظام بهداشتی ما ندارد، طی بیست سال اخیر از 20 درصد، به 30 درصد رسیده ولی مسئولان آن به تکاپو افتاده اند که این روند را اصلاح کنند</a:t>
            </a:r>
            <a:endParaRPr lang="en-US" sz="4400" b="1" dirty="0">
              <a:solidFill>
                <a:schemeClr val="accent1">
                  <a:lumMod val="75000"/>
                </a:schemeClr>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rPr>
              <a:t>آمار سزارین در ایران</a:t>
            </a:r>
            <a:endParaRPr lang="en-US" dirty="0">
              <a:solidFill>
                <a:srgbClr val="FF0000"/>
              </a:solidFill>
            </a:endParaRPr>
          </a:p>
        </p:txBody>
      </p:sp>
      <p:sp>
        <p:nvSpPr>
          <p:cNvPr id="3" name="Content Placeholder 2"/>
          <p:cNvSpPr>
            <a:spLocks noGrp="1"/>
          </p:cNvSpPr>
          <p:nvPr>
            <p:ph idx="1"/>
          </p:nvPr>
        </p:nvSpPr>
        <p:spPr/>
        <p:txBody>
          <a:bodyPr>
            <a:normAutofit/>
          </a:bodyPr>
          <a:lstStyle/>
          <a:p>
            <a:pPr algn="ctr">
              <a:buNone/>
            </a:pPr>
            <a:r>
              <a:rPr lang="fa-IR" sz="4800" b="1" dirty="0" smtClean="0">
                <a:solidFill>
                  <a:schemeClr val="accent2">
                    <a:lumMod val="75000"/>
                  </a:schemeClr>
                </a:solidFill>
              </a:rPr>
              <a:t>آمار سزارین در کشور نزدیک به </a:t>
            </a:r>
            <a:r>
              <a:rPr lang="fa-IR" sz="4800" b="1" dirty="0" smtClean="0">
                <a:solidFill>
                  <a:srgbClr val="FF0000"/>
                </a:solidFill>
              </a:rPr>
              <a:t>60 درصد </a:t>
            </a:r>
            <a:r>
              <a:rPr lang="fa-IR" sz="4800" b="1" dirty="0" smtClean="0">
                <a:solidFill>
                  <a:schemeClr val="accent2">
                    <a:lumMod val="75000"/>
                  </a:schemeClr>
                </a:solidFill>
              </a:rPr>
              <a:t>زایمان‌های اعلام شده می باشد.</a:t>
            </a:r>
            <a:endParaRPr lang="fa-IR" sz="4400" b="1" dirty="0" smtClean="0">
              <a:solidFill>
                <a:schemeClr val="accent2">
                  <a:lumMod val="75000"/>
                </a:schemeClr>
              </a:solidFill>
            </a:endParaRPr>
          </a:p>
          <a:p>
            <a:pPr algn="ctr">
              <a:buNone/>
            </a:pPr>
            <a:r>
              <a:rPr lang="fa-IR" sz="4400" b="1" dirty="0" smtClean="0">
                <a:solidFill>
                  <a:schemeClr val="accent2">
                    <a:lumMod val="75000"/>
                  </a:schemeClr>
                </a:solidFill>
              </a:rPr>
              <a:t> یعنی سالیانه بیش از 800 هزار بچه سزارینی داریم</a:t>
            </a:r>
            <a:endParaRPr lang="en-US" sz="4400" dirty="0">
              <a:solidFill>
                <a:schemeClr val="accent2">
                  <a:lumMod val="75000"/>
                </a:schemeClr>
              </a:solidFill>
            </a:endParaRPr>
          </a:p>
        </p:txBody>
      </p:sp>
      <p:sp>
        <p:nvSpPr>
          <p:cNvPr id="4" name="Slide Number Placeholder 3"/>
          <p:cNvSpPr>
            <a:spLocks noGrp="1"/>
          </p:cNvSpPr>
          <p:nvPr>
            <p:ph type="sldNum" sz="quarter" idx="12"/>
          </p:nvPr>
        </p:nvSpPr>
        <p:spPr/>
        <p:txBody>
          <a:bodyPr/>
          <a:lstStyle/>
          <a:p>
            <a:r>
              <a:rPr lang="fa-IR" smtClean="0"/>
              <a:t>1</a:t>
            </a:r>
            <a:endParaRPr lang="fa-IR"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TotalTime>
  <Words>843</Words>
  <Application>Microsoft Office PowerPoint</Application>
  <PresentationFormat>On-screen Show (4:3)</PresentationFormat>
  <Paragraphs>62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سوء تفاهم های بهداشتی !!!!</vt:lpstr>
      <vt:lpstr>Slide 2</vt:lpstr>
      <vt:lpstr>سن باروري:</vt:lpstr>
      <vt:lpstr>Slide 4</vt:lpstr>
      <vt:lpstr>Slide 5</vt:lpstr>
      <vt:lpstr>Slide 6</vt:lpstr>
      <vt:lpstr>روش های پیشگیری از بارداری</vt:lpstr>
      <vt:lpstr>آمار سزارین در آمریکا</vt:lpstr>
      <vt:lpstr>آمار سزارین در ایران</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MRT</dc:creator>
  <cp:lastModifiedBy>shoora</cp:lastModifiedBy>
  <cp:revision>3</cp:revision>
  <dcterms:created xsi:type="dcterms:W3CDTF">2014-02-11T11:39:20Z</dcterms:created>
  <dcterms:modified xsi:type="dcterms:W3CDTF">2014-03-06T08:53:41Z</dcterms:modified>
</cp:coreProperties>
</file>