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72" r:id="rId1"/>
  </p:sldMasterIdLst>
  <p:notesMasterIdLst>
    <p:notesMasterId r:id="rId123"/>
  </p:notesMasterIdLst>
  <p:sldIdLst>
    <p:sldId id="277" r:id="rId2"/>
    <p:sldId id="256" r:id="rId3"/>
    <p:sldId id="354" r:id="rId4"/>
    <p:sldId id="437" r:id="rId5"/>
    <p:sldId id="283" r:id="rId6"/>
    <p:sldId id="546" r:id="rId7"/>
    <p:sldId id="257" r:id="rId8"/>
    <p:sldId id="386" r:id="rId9"/>
    <p:sldId id="387" r:id="rId10"/>
    <p:sldId id="347" r:id="rId11"/>
    <p:sldId id="348" r:id="rId12"/>
    <p:sldId id="355" r:id="rId13"/>
    <p:sldId id="485" r:id="rId14"/>
    <p:sldId id="359" r:id="rId15"/>
    <p:sldId id="303" r:id="rId16"/>
    <p:sldId id="442" r:id="rId17"/>
    <p:sldId id="441" r:id="rId18"/>
    <p:sldId id="440" r:id="rId19"/>
    <p:sldId id="468" r:id="rId20"/>
    <p:sldId id="462" r:id="rId21"/>
    <p:sldId id="501" r:id="rId22"/>
    <p:sldId id="502" r:id="rId23"/>
    <p:sldId id="480" r:id="rId24"/>
    <p:sldId id="488" r:id="rId25"/>
    <p:sldId id="496" r:id="rId26"/>
    <p:sldId id="497" r:id="rId27"/>
    <p:sldId id="490" r:id="rId28"/>
    <p:sldId id="357" r:id="rId29"/>
    <p:sldId id="358" r:id="rId30"/>
    <p:sldId id="361" r:id="rId31"/>
    <p:sldId id="431" r:id="rId32"/>
    <p:sldId id="432" r:id="rId33"/>
    <p:sldId id="433" r:id="rId34"/>
    <p:sldId id="389" r:id="rId35"/>
    <p:sldId id="390" r:id="rId36"/>
    <p:sldId id="391" r:id="rId37"/>
    <p:sldId id="393" r:id="rId38"/>
    <p:sldId id="395" r:id="rId39"/>
    <p:sldId id="396" r:id="rId40"/>
    <p:sldId id="443" r:id="rId41"/>
    <p:sldId id="444" r:id="rId42"/>
    <p:sldId id="363" r:id="rId43"/>
    <p:sldId id="350" r:id="rId44"/>
    <p:sldId id="364" r:id="rId45"/>
    <p:sldId id="366" r:id="rId46"/>
    <p:sldId id="481" r:id="rId47"/>
    <p:sldId id="367" r:id="rId48"/>
    <p:sldId id="368" r:id="rId49"/>
    <p:sldId id="369" r:id="rId50"/>
    <p:sldId id="370" r:id="rId51"/>
    <p:sldId id="372" r:id="rId52"/>
    <p:sldId id="446" r:id="rId53"/>
    <p:sldId id="469" r:id="rId54"/>
    <p:sldId id="471" r:id="rId55"/>
    <p:sldId id="472" r:id="rId56"/>
    <p:sldId id="479" r:id="rId57"/>
    <p:sldId id="451" r:id="rId58"/>
    <p:sldId id="452" r:id="rId59"/>
    <p:sldId id="453" r:id="rId60"/>
    <p:sldId id="454" r:id="rId61"/>
    <p:sldId id="455" r:id="rId62"/>
    <p:sldId id="456" r:id="rId63"/>
    <p:sldId id="487" r:id="rId64"/>
    <p:sldId id="269" r:id="rId65"/>
    <p:sldId id="268" r:id="rId66"/>
    <p:sldId id="276" r:id="rId67"/>
    <p:sldId id="270" r:id="rId68"/>
    <p:sldId id="278" r:id="rId69"/>
    <p:sldId id="279" r:id="rId70"/>
    <p:sldId id="482" r:id="rId71"/>
    <p:sldId id="483" r:id="rId72"/>
    <p:sldId id="484" r:id="rId73"/>
    <p:sldId id="498" r:id="rId74"/>
    <p:sldId id="533" r:id="rId75"/>
    <p:sldId id="534" r:id="rId76"/>
    <p:sldId id="535" r:id="rId77"/>
    <p:sldId id="536" r:id="rId78"/>
    <p:sldId id="537" r:id="rId79"/>
    <p:sldId id="538" r:id="rId80"/>
    <p:sldId id="539" r:id="rId81"/>
    <p:sldId id="540" r:id="rId82"/>
    <p:sldId id="545" r:id="rId83"/>
    <p:sldId id="541" r:id="rId84"/>
    <p:sldId id="542" r:id="rId85"/>
    <p:sldId id="543" r:id="rId86"/>
    <p:sldId id="547" r:id="rId87"/>
    <p:sldId id="532" r:id="rId88"/>
    <p:sldId id="499" r:id="rId89"/>
    <p:sldId id="531" r:id="rId90"/>
    <p:sldId id="500" r:id="rId91"/>
    <p:sldId id="505" r:id="rId92"/>
    <p:sldId id="506" r:id="rId93"/>
    <p:sldId id="507" r:id="rId94"/>
    <p:sldId id="508" r:id="rId95"/>
    <p:sldId id="511" r:id="rId96"/>
    <p:sldId id="512" r:id="rId97"/>
    <p:sldId id="513" r:id="rId98"/>
    <p:sldId id="518" r:id="rId99"/>
    <p:sldId id="519" r:id="rId100"/>
    <p:sldId id="520" r:id="rId101"/>
    <p:sldId id="521" r:id="rId102"/>
    <p:sldId id="522" r:id="rId103"/>
    <p:sldId id="523" r:id="rId104"/>
    <p:sldId id="524" r:id="rId105"/>
    <p:sldId id="525" r:id="rId106"/>
    <p:sldId id="527" r:id="rId107"/>
    <p:sldId id="528" r:id="rId108"/>
    <p:sldId id="529" r:id="rId109"/>
    <p:sldId id="526" r:id="rId110"/>
    <p:sldId id="415" r:id="rId111"/>
    <p:sldId id="338" r:id="rId112"/>
    <p:sldId id="339" r:id="rId113"/>
    <p:sldId id="503" r:id="rId114"/>
    <p:sldId id="425" r:id="rId115"/>
    <p:sldId id="426" r:id="rId116"/>
    <p:sldId id="399" r:id="rId117"/>
    <p:sldId id="494" r:id="rId118"/>
    <p:sldId id="495" r:id="rId119"/>
    <p:sldId id="530" r:id="rId120"/>
    <p:sldId id="486" r:id="rId121"/>
    <p:sldId id="420" r:id="rId122"/>
  </p:sldIdLst>
  <p:sldSz cx="9144000" cy="6858000" type="screen4x3"/>
  <p:notesSz cx="6858000" cy="9144000"/>
  <p:embeddedFontLst>
    <p:embeddedFont>
      <p:font typeface="B Jadid" pitchFamily="2" charset="-78"/>
      <p:bold r:id="rId124"/>
    </p:embeddedFont>
    <p:embeddedFont>
      <p:font typeface="B Koodak" pitchFamily="2" charset="-78"/>
      <p:bold r:id="rId125"/>
    </p:embeddedFont>
    <p:embeddedFont>
      <p:font typeface="B Titr" pitchFamily="2" charset="-78"/>
      <p:bold r:id="rId126"/>
    </p:embeddedFont>
    <p:embeddedFont>
      <p:font typeface="Verdana" pitchFamily="34" charset="0"/>
      <p:regular r:id="rId127"/>
      <p:bold r:id="rId128"/>
      <p:italic r:id="rId129"/>
      <p:boldItalic r:id="rId130"/>
    </p:embeddedFont>
    <p:embeddedFont>
      <p:font typeface="Wingdings 2" pitchFamily="18" charset="2"/>
      <p:regular r:id="rId131"/>
    </p:embeddedFont>
    <p:embeddedFont>
      <p:font typeface="Lucida Sans Unicode" pitchFamily="34" charset="0"/>
      <p:regular r:id="rId132"/>
    </p:embeddedFont>
    <p:embeddedFont>
      <p:font typeface="Wingdings 3" pitchFamily="18" charset="2"/>
      <p:regular r:id="rId133"/>
    </p:embeddedFont>
    <p:embeddedFont>
      <p:font typeface="B Nazanin" pitchFamily="2" charset="-78"/>
      <p:regular r:id="rId134"/>
      <p:bold r:id="rId135"/>
    </p:embeddedFont>
    <p:embeddedFont>
      <p:font typeface="Calibri" pitchFamily="34" charset="0"/>
      <p:regular r:id="rId136"/>
      <p:bold r:id="rId137"/>
      <p:italic r:id="rId138"/>
      <p:boldItalic r:id="rId139"/>
    </p:embeddedFont>
    <p:embeddedFont>
      <p:font typeface="IranNastaliq" pitchFamily="18" charset="0"/>
      <p:regular r:id="rId140"/>
    </p:embeddedFont>
    <p:embeddedFont>
      <p:font typeface="B Zar" pitchFamily="2" charset="-78"/>
      <p:regular r:id="rId141"/>
      <p:bold r:id="rId142"/>
    </p:embeddedFont>
    <p:embeddedFont>
      <p:font typeface="Tahoma" pitchFamily="34" charset="0"/>
      <p:regular r:id="rId143"/>
      <p:bold r:id="rId144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10.fntdata"/><Relationship Id="rId138" Type="http://schemas.openxmlformats.org/officeDocument/2006/relationships/font" Target="fonts/font15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font" Target="fonts/font5.fntdata"/><Relationship Id="rId144" Type="http://schemas.openxmlformats.org/officeDocument/2006/relationships/font" Target="fonts/font21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11.fntdata"/><Relationship Id="rId139" Type="http://schemas.openxmlformats.org/officeDocument/2006/relationships/font" Target="fonts/font16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1.fntdata"/><Relationship Id="rId129" Type="http://schemas.openxmlformats.org/officeDocument/2006/relationships/font" Target="fonts/font6.fntdata"/><Relationship Id="rId13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9.fntdata"/><Relationship Id="rId140" Type="http://schemas.openxmlformats.org/officeDocument/2006/relationships/font" Target="fonts/font17.fntdata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font" Target="fonts/font7.fntdata"/><Relationship Id="rId135" Type="http://schemas.openxmlformats.org/officeDocument/2006/relationships/font" Target="fonts/font12.fntdata"/><Relationship Id="rId143" Type="http://schemas.openxmlformats.org/officeDocument/2006/relationships/font" Target="fonts/font20.fntdata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font" Target="fonts/font2.fntdata"/><Relationship Id="rId141" Type="http://schemas.openxmlformats.org/officeDocument/2006/relationships/font" Target="fonts/font18.fntdata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8.fntdata"/><Relationship Id="rId136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3.fntdata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.mahzoon\My%20Documents\Work\&#1578;&#1580;&#1586;&#1610;&#1607;%20&#1608;%20&#1578;&#1581;&#1604;&#1610;&#1604;%20&#1570;&#1605;&#1575;&#1585;&#1607;&#1575;\&#1711;&#1586;&#1575;&#1585;&#1588;%2050%20&#1587;&#1575;&#1604;&#1607;%20&#1585;&#1608;&#1606;&#1583;%20&#1579;&#1576;&#1578;%20&#1605;&#1587;&#1578;&#1605;&#1585;%20&#1608;&#1604;&#1575;&#1583;&#1578;%20&#1608;%20&#1606;&#1585;&#1582;%20&#1578;&#1575;%20&#1587;&#1575;&#1604;%20%201390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.mahzoon\My%20Documents\Work\&#1578;&#1580;&#1586;&#1610;&#1607;%20&#1608;%20&#1578;&#1581;&#1604;&#1610;&#1604;%20&#1570;&#1605;&#1575;&#1585;&#1607;&#1575;\&#1607;&#1585;&#1605;%20&#1587;&#1606;&#1610;%201365.xls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Mahzoon\Documents\New%20folder\&#1607;&#1605;&#1575;&#1610;&#1588;%20&#1585;&#1608;&#1586;%20&#1580;&#1607;&#1575;&#1606;&#1610;%20&#1580;&#1605;&#1593;&#1610;&#1578;%20-%20&#1605;&#1588;&#1578;&#1585;&#1705;%20&#1576;&#1575;%20&#1608;&#1586;&#1575;&#1585;&#1578;%20&#1576;&#1607;&#1583;&#1575;&#1588;&#1578;%20-%20&#1578;&#1610;&#1585;&#1605;&#1575;&#1607;%201392\&#1575;&#1589;&#1604;&#1610;%20&#1582;&#1576;&#1585;&#1606;&#1575;&#1605;&#1607;%20-&#1608;&#1610;&#1688;&#1607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Mahzoon\Documents\New%20folder\&#1607;&#1605;&#1575;&#1610;&#1588;%20&#1585;&#1608;&#1586;%20&#1580;&#1607;&#1575;&#1606;&#1610;%20&#1580;&#1605;&#1593;&#1610;&#1578;%20-%20&#1605;&#1588;&#1578;&#1585;&#1705;%20&#1576;&#1575;%20&#1608;&#1586;&#1575;&#1585;&#1578;%20&#1576;&#1607;&#1583;&#1575;&#1588;&#1578;%20-%20&#1578;&#1610;&#1585;&#1605;&#1575;&#1607;%201392\&#1575;&#1589;&#1604;&#1610;%20&#1582;&#1576;&#1585;&#1606;&#1575;&#1605;&#1607;%20-&#1608;&#1610;&#1688;&#1607;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.alizadeh\Desktop\&#1591;&#1604;&#1575;&#1602;-&#1583;&#1587;&#1578;&#1608;&#1585;%20&#1585;&#1610;&#1610;&#1610;&#1587;%20&#1587;&#1575;&#1586;&#1605;&#1575;&#1606;\&#1583;&#1587;&#1578;&#1608;&#1585;%20&#1585;&#1574;&#1610;&#1587;%20&#1583;&#1585;%20&#1605;&#1608;&#1585;&#1583;%20&#1591;&#1604;&#1575;&#1602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m.alizadeh\Desktop\&#1591;&#1604;&#1575;&#1602;-&#1583;&#1587;&#1578;&#1608;&#1585;%20&#1585;&#1610;&#1610;&#1610;&#1587;%20&#1587;&#1575;&#1586;&#1605;&#1575;&#1606;\&#1583;&#1587;&#1578;&#1608;&#1585;%20&#1585;&#1574;&#1610;&#1587;%20&#1583;&#1585;%20&#1605;&#1608;&#1585;&#1583;%20&#1591;&#1604;&#1575;&#1602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m.alizadeh\Desktop\&#1591;&#1604;&#1575;&#1602;-&#1583;&#1587;&#1578;&#1608;&#1585;%20&#1585;&#1610;&#1610;&#1610;&#1587;%20&#1587;&#1575;&#1586;&#1605;&#1575;&#1606;\&#1583;&#1587;&#1578;&#1608;&#1585;%20&#1585;&#1574;&#1610;&#1587;%20&#1583;&#1585;%20&#1605;&#1608;&#1585;&#1583;%20&#1591;&#1604;&#1575;&#1602;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m.alizadeh\Desktop\&#1591;&#1604;&#1575;&#1602;-&#1583;&#1587;&#1578;&#1608;&#1585;%20&#1585;&#1610;&#1610;&#1610;&#1587;%20&#1587;&#1575;&#1586;&#1605;&#1575;&#1606;\&#1583;&#1587;&#1578;&#1608;&#1585;%20&#1585;&#1574;&#1610;&#1587;%20&#1583;&#1585;%20&#1605;&#1608;&#1585;&#1583;%20&#1591;&#1604;&#1575;&#160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AMahzoon\Documents\&#1711;&#1585;&#1608;&#1607;%20&#1587;&#1606;&#1740;%20&#1601;&#1585;&#1586;&#1606;&#1583;&#1570;&#1608;&#1585;&#1740;%20-%2084%20&#1578;&#1575;%2091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.mahzoon\My%20Documents\&#1578;&#1593;&#1583;&#1575;&#1583;%20&#1601;&#1585;&#1586;&#1606;&#1583;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.mahzoon\My%20Documents\&#1578;&#1593;&#1583;&#1575;&#1583;%20&#1601;&#1585;&#1586;&#1606;&#1583;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.alizadeh\Desktop\&#1580;&#1583;&#1740;&#1583;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.alizadeh\Desktop\keshvarha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.alizadeh\Desktop\keshvarha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.alizadeh\Desktop\keshvarha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.mahzoon\My%20Documents\Work\&#1578;&#1580;&#1586;&#1610;&#1607;%20&#1608;%20&#1578;&#1581;&#1604;&#1610;&#1604;%20&#1570;&#1605;&#1575;&#1585;&#1607;&#1575;\&#1607;&#1585;&#1605;%20&#1587;&#1606;&#1610;%201365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4887440471249"/>
          <c:y val="5.8620739005875395E-2"/>
          <c:w val="0.82570077143563569"/>
          <c:h val="0.8000006734919467"/>
        </c:manualLayout>
      </c:layout>
      <c:lineChart>
        <c:grouping val="standard"/>
        <c:varyColors val="0"/>
        <c:ser>
          <c:idx val="1"/>
          <c:order val="0"/>
          <c:tx>
            <c:strRef>
              <c:f>Sheet9!$A$1</c:f>
              <c:strCache>
                <c:ptCount val="1"/>
                <c:pt idx="0">
                  <c:v>سال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Sheet9!$A$2:$A$52</c:f>
              <c:numCache>
                <c:formatCode>General</c:formatCode>
                <c:ptCount val="51"/>
                <c:pt idx="0">
                  <c:v>1390</c:v>
                </c:pt>
                <c:pt idx="1">
                  <c:v>1389</c:v>
                </c:pt>
                <c:pt idx="2">
                  <c:v>1388</c:v>
                </c:pt>
                <c:pt idx="3">
                  <c:v>1387</c:v>
                </c:pt>
                <c:pt idx="4">
                  <c:v>1386</c:v>
                </c:pt>
                <c:pt idx="5">
                  <c:v>1385</c:v>
                </c:pt>
                <c:pt idx="6">
                  <c:v>1384</c:v>
                </c:pt>
                <c:pt idx="7">
                  <c:v>1383</c:v>
                </c:pt>
                <c:pt idx="8">
                  <c:v>1382</c:v>
                </c:pt>
                <c:pt idx="9">
                  <c:v>1381</c:v>
                </c:pt>
                <c:pt idx="10">
                  <c:v>1380</c:v>
                </c:pt>
                <c:pt idx="11">
                  <c:v>1379</c:v>
                </c:pt>
                <c:pt idx="12">
                  <c:v>1378</c:v>
                </c:pt>
                <c:pt idx="13">
                  <c:v>1377</c:v>
                </c:pt>
                <c:pt idx="14">
                  <c:v>1376</c:v>
                </c:pt>
                <c:pt idx="15">
                  <c:v>1375</c:v>
                </c:pt>
                <c:pt idx="16">
                  <c:v>1374</c:v>
                </c:pt>
                <c:pt idx="17">
                  <c:v>1373</c:v>
                </c:pt>
                <c:pt idx="18">
                  <c:v>1372</c:v>
                </c:pt>
                <c:pt idx="19">
                  <c:v>1371</c:v>
                </c:pt>
                <c:pt idx="20">
                  <c:v>1370</c:v>
                </c:pt>
                <c:pt idx="21">
                  <c:v>1369</c:v>
                </c:pt>
                <c:pt idx="22">
                  <c:v>1368</c:v>
                </c:pt>
                <c:pt idx="23">
                  <c:v>1367</c:v>
                </c:pt>
                <c:pt idx="24">
                  <c:v>1366</c:v>
                </c:pt>
                <c:pt idx="25">
                  <c:v>1365</c:v>
                </c:pt>
                <c:pt idx="26">
                  <c:v>1364</c:v>
                </c:pt>
                <c:pt idx="27">
                  <c:v>1363</c:v>
                </c:pt>
                <c:pt idx="28">
                  <c:v>1362</c:v>
                </c:pt>
                <c:pt idx="29">
                  <c:v>1361</c:v>
                </c:pt>
                <c:pt idx="30">
                  <c:v>1360</c:v>
                </c:pt>
                <c:pt idx="31">
                  <c:v>1359</c:v>
                </c:pt>
                <c:pt idx="32">
                  <c:v>1358</c:v>
                </c:pt>
                <c:pt idx="33">
                  <c:v>1357</c:v>
                </c:pt>
                <c:pt idx="34">
                  <c:v>1356</c:v>
                </c:pt>
                <c:pt idx="35">
                  <c:v>1355</c:v>
                </c:pt>
                <c:pt idx="36">
                  <c:v>1354</c:v>
                </c:pt>
                <c:pt idx="37">
                  <c:v>1353</c:v>
                </c:pt>
                <c:pt idx="38">
                  <c:v>1352</c:v>
                </c:pt>
                <c:pt idx="39">
                  <c:v>1351</c:v>
                </c:pt>
                <c:pt idx="40">
                  <c:v>1350</c:v>
                </c:pt>
                <c:pt idx="41">
                  <c:v>1349</c:v>
                </c:pt>
                <c:pt idx="42">
                  <c:v>1348</c:v>
                </c:pt>
                <c:pt idx="43">
                  <c:v>1347</c:v>
                </c:pt>
                <c:pt idx="44">
                  <c:v>1346</c:v>
                </c:pt>
                <c:pt idx="45">
                  <c:v>1345</c:v>
                </c:pt>
                <c:pt idx="46">
                  <c:v>1344</c:v>
                </c:pt>
                <c:pt idx="47">
                  <c:v>1343</c:v>
                </c:pt>
                <c:pt idx="48">
                  <c:v>1342</c:v>
                </c:pt>
                <c:pt idx="49">
                  <c:v>1341</c:v>
                </c:pt>
                <c:pt idx="50">
                  <c:v>1340</c:v>
                </c:pt>
              </c:numCache>
            </c:numRef>
          </c:cat>
          <c:val>
            <c:numRef>
              <c:f>Sheet9!$A$2:$A$52</c:f>
              <c:numCache>
                <c:formatCode>General</c:formatCode>
                <c:ptCount val="51"/>
                <c:pt idx="0">
                  <c:v>1390</c:v>
                </c:pt>
                <c:pt idx="1">
                  <c:v>1389</c:v>
                </c:pt>
                <c:pt idx="2">
                  <c:v>1388</c:v>
                </c:pt>
                <c:pt idx="3">
                  <c:v>1387</c:v>
                </c:pt>
                <c:pt idx="4">
                  <c:v>1386</c:v>
                </c:pt>
                <c:pt idx="5">
                  <c:v>1385</c:v>
                </c:pt>
                <c:pt idx="6">
                  <c:v>1384</c:v>
                </c:pt>
                <c:pt idx="7">
                  <c:v>1383</c:v>
                </c:pt>
                <c:pt idx="8">
                  <c:v>1382</c:v>
                </c:pt>
                <c:pt idx="9">
                  <c:v>1381</c:v>
                </c:pt>
                <c:pt idx="10">
                  <c:v>1380</c:v>
                </c:pt>
                <c:pt idx="11">
                  <c:v>1379</c:v>
                </c:pt>
                <c:pt idx="12">
                  <c:v>1378</c:v>
                </c:pt>
                <c:pt idx="13">
                  <c:v>1377</c:v>
                </c:pt>
                <c:pt idx="14">
                  <c:v>1376</c:v>
                </c:pt>
                <c:pt idx="15">
                  <c:v>1375</c:v>
                </c:pt>
                <c:pt idx="16">
                  <c:v>1374</c:v>
                </c:pt>
                <c:pt idx="17">
                  <c:v>1373</c:v>
                </c:pt>
                <c:pt idx="18">
                  <c:v>1372</c:v>
                </c:pt>
                <c:pt idx="19">
                  <c:v>1371</c:v>
                </c:pt>
                <c:pt idx="20">
                  <c:v>1370</c:v>
                </c:pt>
                <c:pt idx="21">
                  <c:v>1369</c:v>
                </c:pt>
                <c:pt idx="22">
                  <c:v>1368</c:v>
                </c:pt>
                <c:pt idx="23">
                  <c:v>1367</c:v>
                </c:pt>
                <c:pt idx="24">
                  <c:v>1366</c:v>
                </c:pt>
                <c:pt idx="25">
                  <c:v>1365</c:v>
                </c:pt>
                <c:pt idx="26">
                  <c:v>1364</c:v>
                </c:pt>
                <c:pt idx="27">
                  <c:v>1363</c:v>
                </c:pt>
                <c:pt idx="28">
                  <c:v>1362</c:v>
                </c:pt>
                <c:pt idx="29">
                  <c:v>1361</c:v>
                </c:pt>
                <c:pt idx="30">
                  <c:v>1360</c:v>
                </c:pt>
                <c:pt idx="31">
                  <c:v>1359</c:v>
                </c:pt>
                <c:pt idx="32">
                  <c:v>1358</c:v>
                </c:pt>
                <c:pt idx="33">
                  <c:v>1357</c:v>
                </c:pt>
                <c:pt idx="34">
                  <c:v>1356</c:v>
                </c:pt>
                <c:pt idx="35">
                  <c:v>1355</c:v>
                </c:pt>
                <c:pt idx="36">
                  <c:v>1354</c:v>
                </c:pt>
                <c:pt idx="37">
                  <c:v>1353</c:v>
                </c:pt>
                <c:pt idx="38">
                  <c:v>1352</c:v>
                </c:pt>
                <c:pt idx="39">
                  <c:v>1351</c:v>
                </c:pt>
                <c:pt idx="40">
                  <c:v>1350</c:v>
                </c:pt>
                <c:pt idx="41">
                  <c:v>1349</c:v>
                </c:pt>
                <c:pt idx="42">
                  <c:v>1348</c:v>
                </c:pt>
                <c:pt idx="43">
                  <c:v>1347</c:v>
                </c:pt>
                <c:pt idx="44">
                  <c:v>1346</c:v>
                </c:pt>
                <c:pt idx="45">
                  <c:v>1345</c:v>
                </c:pt>
                <c:pt idx="46">
                  <c:v>1344</c:v>
                </c:pt>
                <c:pt idx="47">
                  <c:v>1343</c:v>
                </c:pt>
                <c:pt idx="48">
                  <c:v>1342</c:v>
                </c:pt>
                <c:pt idx="49">
                  <c:v>1341</c:v>
                </c:pt>
                <c:pt idx="50">
                  <c:v>1340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Sheet9!$B$1</c:f>
              <c:strCache>
                <c:ptCount val="1"/>
                <c:pt idx="0">
                  <c:v>ثبت مستمر ولادت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Sheet9!$A$2:$A$52</c:f>
              <c:numCache>
                <c:formatCode>General</c:formatCode>
                <c:ptCount val="51"/>
                <c:pt idx="0">
                  <c:v>1390</c:v>
                </c:pt>
                <c:pt idx="1">
                  <c:v>1389</c:v>
                </c:pt>
                <c:pt idx="2">
                  <c:v>1388</c:v>
                </c:pt>
                <c:pt idx="3">
                  <c:v>1387</c:v>
                </c:pt>
                <c:pt idx="4">
                  <c:v>1386</c:v>
                </c:pt>
                <c:pt idx="5">
                  <c:v>1385</c:v>
                </c:pt>
                <c:pt idx="6">
                  <c:v>1384</c:v>
                </c:pt>
                <c:pt idx="7">
                  <c:v>1383</c:v>
                </c:pt>
                <c:pt idx="8">
                  <c:v>1382</c:v>
                </c:pt>
                <c:pt idx="9">
                  <c:v>1381</c:v>
                </c:pt>
                <c:pt idx="10">
                  <c:v>1380</c:v>
                </c:pt>
                <c:pt idx="11">
                  <c:v>1379</c:v>
                </c:pt>
                <c:pt idx="12">
                  <c:v>1378</c:v>
                </c:pt>
                <c:pt idx="13">
                  <c:v>1377</c:v>
                </c:pt>
                <c:pt idx="14">
                  <c:v>1376</c:v>
                </c:pt>
                <c:pt idx="15">
                  <c:v>1375</c:v>
                </c:pt>
                <c:pt idx="16">
                  <c:v>1374</c:v>
                </c:pt>
                <c:pt idx="17">
                  <c:v>1373</c:v>
                </c:pt>
                <c:pt idx="18">
                  <c:v>1372</c:v>
                </c:pt>
                <c:pt idx="19">
                  <c:v>1371</c:v>
                </c:pt>
                <c:pt idx="20">
                  <c:v>1370</c:v>
                </c:pt>
                <c:pt idx="21">
                  <c:v>1369</c:v>
                </c:pt>
                <c:pt idx="22">
                  <c:v>1368</c:v>
                </c:pt>
                <c:pt idx="23">
                  <c:v>1367</c:v>
                </c:pt>
                <c:pt idx="24">
                  <c:v>1366</c:v>
                </c:pt>
                <c:pt idx="25">
                  <c:v>1365</c:v>
                </c:pt>
                <c:pt idx="26">
                  <c:v>1364</c:v>
                </c:pt>
                <c:pt idx="27">
                  <c:v>1363</c:v>
                </c:pt>
                <c:pt idx="28">
                  <c:v>1362</c:v>
                </c:pt>
                <c:pt idx="29">
                  <c:v>1361</c:v>
                </c:pt>
                <c:pt idx="30">
                  <c:v>1360</c:v>
                </c:pt>
                <c:pt idx="31">
                  <c:v>1359</c:v>
                </c:pt>
                <c:pt idx="32">
                  <c:v>1358</c:v>
                </c:pt>
                <c:pt idx="33">
                  <c:v>1357</c:v>
                </c:pt>
                <c:pt idx="34">
                  <c:v>1356</c:v>
                </c:pt>
                <c:pt idx="35">
                  <c:v>1355</c:v>
                </c:pt>
                <c:pt idx="36">
                  <c:v>1354</c:v>
                </c:pt>
                <c:pt idx="37">
                  <c:v>1353</c:v>
                </c:pt>
                <c:pt idx="38">
                  <c:v>1352</c:v>
                </c:pt>
                <c:pt idx="39">
                  <c:v>1351</c:v>
                </c:pt>
                <c:pt idx="40">
                  <c:v>1350</c:v>
                </c:pt>
                <c:pt idx="41">
                  <c:v>1349</c:v>
                </c:pt>
                <c:pt idx="42">
                  <c:v>1348</c:v>
                </c:pt>
                <c:pt idx="43">
                  <c:v>1347</c:v>
                </c:pt>
                <c:pt idx="44">
                  <c:v>1346</c:v>
                </c:pt>
                <c:pt idx="45">
                  <c:v>1345</c:v>
                </c:pt>
                <c:pt idx="46">
                  <c:v>1344</c:v>
                </c:pt>
                <c:pt idx="47">
                  <c:v>1343</c:v>
                </c:pt>
                <c:pt idx="48">
                  <c:v>1342</c:v>
                </c:pt>
                <c:pt idx="49">
                  <c:v>1341</c:v>
                </c:pt>
                <c:pt idx="50">
                  <c:v>1340</c:v>
                </c:pt>
              </c:numCache>
            </c:numRef>
          </c:cat>
          <c:val>
            <c:numRef>
              <c:f>Sheet9!$B$2:$B$52</c:f>
              <c:numCache>
                <c:formatCode>General</c:formatCode>
                <c:ptCount val="51"/>
                <c:pt idx="0">
                  <c:v>1382229</c:v>
                </c:pt>
                <c:pt idx="1">
                  <c:v>1326551</c:v>
                </c:pt>
                <c:pt idx="2">
                  <c:v>1331618</c:v>
                </c:pt>
                <c:pt idx="3">
                  <c:v>1291570</c:v>
                </c:pt>
                <c:pt idx="4">
                  <c:v>1249574</c:v>
                </c:pt>
                <c:pt idx="5">
                  <c:v>1237238</c:v>
                </c:pt>
                <c:pt idx="6">
                  <c:v>1204938</c:v>
                </c:pt>
                <c:pt idx="7">
                  <c:v>1140027</c:v>
                </c:pt>
                <c:pt idx="8">
                  <c:v>1138476</c:v>
                </c:pt>
                <c:pt idx="9">
                  <c:v>1101658</c:v>
                </c:pt>
                <c:pt idx="10">
                  <c:v>1096010</c:v>
                </c:pt>
                <c:pt idx="11">
                  <c:v>1083920</c:v>
                </c:pt>
                <c:pt idx="12">
                  <c:v>1109499</c:v>
                </c:pt>
                <c:pt idx="13">
                  <c:v>1124936</c:v>
                </c:pt>
                <c:pt idx="14">
                  <c:v>1130608</c:v>
                </c:pt>
                <c:pt idx="15">
                  <c:v>1148553</c:v>
                </c:pt>
                <c:pt idx="16">
                  <c:v>1191022</c:v>
                </c:pt>
                <c:pt idx="17">
                  <c:v>1276162</c:v>
                </c:pt>
                <c:pt idx="18">
                  <c:v>1373179</c:v>
                </c:pt>
                <c:pt idx="19">
                  <c:v>1464483</c:v>
                </c:pt>
                <c:pt idx="20">
                  <c:v>1590052</c:v>
                </c:pt>
                <c:pt idx="21">
                  <c:v>1706945</c:v>
                </c:pt>
                <c:pt idx="22">
                  <c:v>1837383</c:v>
                </c:pt>
                <c:pt idx="23">
                  <c:v>1871482</c:v>
                </c:pt>
                <c:pt idx="24">
                  <c:v>1899929</c:v>
                </c:pt>
                <c:pt idx="25">
                  <c:v>2070875</c:v>
                </c:pt>
                <c:pt idx="26">
                  <c:v>2027366</c:v>
                </c:pt>
                <c:pt idx="27">
                  <c:v>2046569</c:v>
                </c:pt>
                <c:pt idx="28">
                  <c:v>1982430</c:v>
                </c:pt>
                <c:pt idx="29">
                  <c:v>1860556</c:v>
                </c:pt>
                <c:pt idx="30">
                  <c:v>1840649</c:v>
                </c:pt>
                <c:pt idx="31">
                  <c:v>1820055</c:v>
                </c:pt>
                <c:pt idx="32">
                  <c:v>1721804</c:v>
                </c:pt>
                <c:pt idx="33">
                  <c:v>1555881</c:v>
                </c:pt>
                <c:pt idx="34">
                  <c:v>1436129</c:v>
                </c:pt>
                <c:pt idx="35">
                  <c:v>1357456</c:v>
                </c:pt>
                <c:pt idx="36">
                  <c:v>1333452</c:v>
                </c:pt>
                <c:pt idx="37">
                  <c:v>1263360</c:v>
                </c:pt>
                <c:pt idx="38">
                  <c:v>1243449</c:v>
                </c:pt>
                <c:pt idx="39">
                  <c:v>1216564</c:v>
                </c:pt>
                <c:pt idx="40">
                  <c:v>1199766</c:v>
                </c:pt>
                <c:pt idx="41">
                  <c:v>1248380</c:v>
                </c:pt>
                <c:pt idx="42">
                  <c:v>1183290</c:v>
                </c:pt>
                <c:pt idx="43">
                  <c:v>1159954</c:v>
                </c:pt>
                <c:pt idx="44">
                  <c:v>1103833</c:v>
                </c:pt>
                <c:pt idx="45">
                  <c:v>1048970</c:v>
                </c:pt>
                <c:pt idx="46">
                  <c:v>1033587</c:v>
                </c:pt>
                <c:pt idx="47">
                  <c:v>1014188</c:v>
                </c:pt>
                <c:pt idx="48">
                  <c:v>1026097</c:v>
                </c:pt>
                <c:pt idx="49">
                  <c:v>1018151</c:v>
                </c:pt>
                <c:pt idx="50">
                  <c:v>998048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45440"/>
        <c:axId val="188659200"/>
      </c:lineChart>
      <c:catAx>
        <c:axId val="16284544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lang="fa-IR"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B Nazanin" pitchFamily="2" charset="-78"/>
              </a:defRPr>
            </a:pPr>
            <a:endParaRPr lang="fa-IR"/>
          </a:p>
        </c:txPr>
        <c:crossAx val="1886592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8659200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1">
              <a:defRPr lang="fa-IR" sz="16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a-IR"/>
          </a:p>
        </c:txPr>
        <c:crossAx val="162845440"/>
        <c:crosses val="autoZero"/>
        <c:crossBetween val="between"/>
        <c:dispUnits>
          <c:builtInUnit val="millions"/>
        </c:dispUnits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a-I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val>
            <c:numRef>
              <c:f>Sheet1!$C$3:$C$83</c:f>
              <c:numCache>
                <c:formatCode>General</c:formatCode>
                <c:ptCount val="81"/>
                <c:pt idx="0">
                  <c:v>-898777</c:v>
                </c:pt>
                <c:pt idx="1">
                  <c:v>-927269</c:v>
                </c:pt>
                <c:pt idx="2">
                  <c:v>-973395</c:v>
                </c:pt>
                <c:pt idx="3">
                  <c:v>-915226</c:v>
                </c:pt>
                <c:pt idx="4">
                  <c:v>-881291</c:v>
                </c:pt>
                <c:pt idx="5">
                  <c:v>-862848</c:v>
                </c:pt>
                <c:pt idx="6">
                  <c:v>-854635</c:v>
                </c:pt>
                <c:pt idx="7">
                  <c:v>-767058</c:v>
                </c:pt>
                <c:pt idx="8">
                  <c:v>-696833</c:v>
                </c:pt>
                <c:pt idx="9">
                  <c:v>-662211</c:v>
                </c:pt>
                <c:pt idx="10">
                  <c:v>-655245</c:v>
                </c:pt>
                <c:pt idx="11">
                  <c:v>-607394</c:v>
                </c:pt>
                <c:pt idx="12">
                  <c:v>-622886</c:v>
                </c:pt>
                <c:pt idx="13">
                  <c:v>-587177</c:v>
                </c:pt>
                <c:pt idx="14">
                  <c:v>-580931</c:v>
                </c:pt>
                <c:pt idx="15">
                  <c:v>-602684</c:v>
                </c:pt>
                <c:pt idx="16">
                  <c:v>-551424</c:v>
                </c:pt>
                <c:pt idx="17">
                  <c:v>-540415</c:v>
                </c:pt>
                <c:pt idx="18">
                  <c:v>-510632</c:v>
                </c:pt>
                <c:pt idx="19">
                  <c:v>-455209</c:v>
                </c:pt>
                <c:pt idx="20">
                  <c:v>-474518</c:v>
                </c:pt>
                <c:pt idx="21">
                  <c:v>-402849</c:v>
                </c:pt>
                <c:pt idx="22">
                  <c:v>-423528</c:v>
                </c:pt>
                <c:pt idx="23">
                  <c:v>-403523</c:v>
                </c:pt>
                <c:pt idx="24">
                  <c:v>-399197</c:v>
                </c:pt>
                <c:pt idx="25">
                  <c:v>-434458</c:v>
                </c:pt>
                <c:pt idx="26">
                  <c:v>-350274</c:v>
                </c:pt>
                <c:pt idx="27">
                  <c:v>-367487</c:v>
                </c:pt>
                <c:pt idx="28">
                  <c:v>-356495</c:v>
                </c:pt>
                <c:pt idx="29">
                  <c:v>-330925</c:v>
                </c:pt>
                <c:pt idx="30">
                  <c:v>-379076</c:v>
                </c:pt>
                <c:pt idx="31">
                  <c:v>-296038</c:v>
                </c:pt>
                <c:pt idx="32">
                  <c:v>-284180</c:v>
                </c:pt>
                <c:pt idx="33">
                  <c:v>-258721</c:v>
                </c:pt>
                <c:pt idx="34">
                  <c:v>-263460</c:v>
                </c:pt>
                <c:pt idx="35">
                  <c:v>-288994</c:v>
                </c:pt>
                <c:pt idx="36">
                  <c:v>-196915</c:v>
                </c:pt>
                <c:pt idx="37">
                  <c:v>-199157</c:v>
                </c:pt>
                <c:pt idx="38">
                  <c:v>-177525</c:v>
                </c:pt>
                <c:pt idx="39">
                  <c:v>-181222</c:v>
                </c:pt>
                <c:pt idx="40">
                  <c:v>-224742</c:v>
                </c:pt>
                <c:pt idx="41">
                  <c:v>-160417</c:v>
                </c:pt>
                <c:pt idx="42">
                  <c:v>-163870</c:v>
                </c:pt>
                <c:pt idx="43">
                  <c:v>-140077</c:v>
                </c:pt>
                <c:pt idx="44">
                  <c:v>-144597</c:v>
                </c:pt>
                <c:pt idx="45">
                  <c:v>-193358</c:v>
                </c:pt>
                <c:pt idx="46">
                  <c:v>-143599</c:v>
                </c:pt>
                <c:pt idx="47">
                  <c:v>-144411</c:v>
                </c:pt>
                <c:pt idx="48">
                  <c:v>-150381</c:v>
                </c:pt>
                <c:pt idx="49">
                  <c:v>-187476</c:v>
                </c:pt>
                <c:pt idx="50">
                  <c:v>-234416</c:v>
                </c:pt>
                <c:pt idx="51">
                  <c:v>-149427</c:v>
                </c:pt>
                <c:pt idx="52">
                  <c:v>-159662</c:v>
                </c:pt>
                <c:pt idx="53">
                  <c:v>-155457</c:v>
                </c:pt>
                <c:pt idx="54">
                  <c:v>-157778</c:v>
                </c:pt>
                <c:pt idx="55">
                  <c:v>-179062</c:v>
                </c:pt>
                <c:pt idx="56">
                  <c:v>-127315</c:v>
                </c:pt>
                <c:pt idx="57">
                  <c:v>-127539</c:v>
                </c:pt>
                <c:pt idx="58">
                  <c:v>-133272</c:v>
                </c:pt>
                <c:pt idx="59">
                  <c:v>-148240</c:v>
                </c:pt>
                <c:pt idx="60">
                  <c:v>-208671</c:v>
                </c:pt>
                <c:pt idx="61">
                  <c:v>-128545</c:v>
                </c:pt>
                <c:pt idx="62">
                  <c:v>-118028</c:v>
                </c:pt>
                <c:pt idx="63">
                  <c:v>-99679</c:v>
                </c:pt>
                <c:pt idx="64">
                  <c:v>-96941</c:v>
                </c:pt>
                <c:pt idx="65">
                  <c:v>-116152</c:v>
                </c:pt>
                <c:pt idx="66">
                  <c:v>-55969</c:v>
                </c:pt>
                <c:pt idx="67">
                  <c:v>-50187</c:v>
                </c:pt>
                <c:pt idx="68">
                  <c:v>-39819</c:v>
                </c:pt>
                <c:pt idx="69">
                  <c:v>-47308</c:v>
                </c:pt>
                <c:pt idx="70">
                  <c:v>-70087</c:v>
                </c:pt>
                <c:pt idx="71">
                  <c:v>-28187</c:v>
                </c:pt>
                <c:pt idx="72">
                  <c:v>-27785</c:v>
                </c:pt>
                <c:pt idx="73">
                  <c:v>-22683</c:v>
                </c:pt>
                <c:pt idx="74">
                  <c:v>-26039</c:v>
                </c:pt>
                <c:pt idx="75">
                  <c:v>-31030</c:v>
                </c:pt>
                <c:pt idx="76">
                  <c:v>-15937</c:v>
                </c:pt>
                <c:pt idx="77">
                  <c:v>-15933</c:v>
                </c:pt>
                <c:pt idx="78">
                  <c:v>-16463</c:v>
                </c:pt>
                <c:pt idx="79">
                  <c:v>-22840</c:v>
                </c:pt>
                <c:pt idx="80">
                  <c:v>-190344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02464"/>
        <c:axId val="120704000"/>
      </c:barChart>
      <c:catAx>
        <c:axId val="120702464"/>
        <c:scaling>
          <c:orientation val="minMax"/>
        </c:scaling>
        <c:delete val="1"/>
        <c:axPos val="r"/>
        <c:majorTickMark val="out"/>
        <c:minorTickMark val="none"/>
        <c:tickLblPos val="none"/>
        <c:crossAx val="120704000"/>
        <c:crosses val="autoZero"/>
        <c:auto val="1"/>
        <c:lblAlgn val="ctr"/>
        <c:lblOffset val="100"/>
        <c:noMultiLvlLbl val="0"/>
      </c:catAx>
      <c:valAx>
        <c:axId val="12070400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lang="fa-IR"/>
            </a:pPr>
            <a:endParaRPr lang="fa-IR"/>
          </a:p>
        </c:txPr>
        <c:crossAx val="1207024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'5'!$H$2:$I$2</c:f>
              <c:strCache>
                <c:ptCount val="1"/>
                <c:pt idx="0">
                  <c:v>35 سال و بالاتر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2231423399267494E-2"/>
                  <c:y val="0"/>
                </c:manualLayout>
              </c:layout>
              <c:spPr/>
              <c:txPr>
                <a:bodyPr/>
                <a:lstStyle/>
                <a:p>
                  <a:pPr rtl="1">
                    <a:defRPr lang="fa-IR">
                      <a:solidFill>
                        <a:srgbClr val="FFFF00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677708079121024E-2"/>
                  <c:y val="-4.9681490788973433E-3"/>
                </c:manualLayout>
              </c:layout>
              <c:spPr/>
              <c:txPr>
                <a:bodyPr/>
                <a:lstStyle/>
                <a:p>
                  <a:pPr rtl="1">
                    <a:defRPr lang="fa-IR">
                      <a:solidFill>
                        <a:srgbClr val="FFFF00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rtl="1">
                  <a:defRPr lang="fa-IR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'5'!$A$4:$A$11</c:f>
              <c:numCache>
                <c:formatCode>General</c:formatCode>
                <c:ptCount val="8"/>
                <c:pt idx="0">
                  <c:v>1384</c:v>
                </c:pt>
                <c:pt idx="1">
                  <c:v>1385</c:v>
                </c:pt>
                <c:pt idx="2">
                  <c:v>1386</c:v>
                </c:pt>
                <c:pt idx="3">
                  <c:v>1387</c:v>
                </c:pt>
                <c:pt idx="4">
                  <c:v>1388</c:v>
                </c:pt>
                <c:pt idx="5">
                  <c:v>1389</c:v>
                </c:pt>
                <c:pt idx="6">
                  <c:v>1390</c:v>
                </c:pt>
                <c:pt idx="7">
                  <c:v>1391</c:v>
                </c:pt>
              </c:numCache>
            </c:numRef>
          </c:cat>
          <c:val>
            <c:numRef>
              <c:f>'5'!$I$4:$I$11</c:f>
              <c:numCache>
                <c:formatCode>0.0</c:formatCode>
                <c:ptCount val="8"/>
                <c:pt idx="0">
                  <c:v>6.6557250532483385</c:v>
                </c:pt>
                <c:pt idx="1">
                  <c:v>6.6725684865943524</c:v>
                </c:pt>
                <c:pt idx="2">
                  <c:v>7.6725077784395843</c:v>
                </c:pt>
                <c:pt idx="3">
                  <c:v>8.0300184212197419</c:v>
                </c:pt>
                <c:pt idx="4">
                  <c:v>8.4471269635860384</c:v>
                </c:pt>
                <c:pt idx="5">
                  <c:v>8.7354914106459347</c:v>
                </c:pt>
                <c:pt idx="6">
                  <c:v>8.674176261328407</c:v>
                </c:pt>
                <c:pt idx="7">
                  <c:v>8.8126300094990242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854784"/>
        <c:axId val="120856576"/>
      </c:areaChart>
      <c:catAx>
        <c:axId val="12085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120856576"/>
        <c:crosses val="autoZero"/>
        <c:auto val="1"/>
        <c:lblAlgn val="ctr"/>
        <c:lblOffset val="100"/>
        <c:noMultiLvlLbl val="0"/>
      </c:catAx>
      <c:valAx>
        <c:axId val="12085657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12085478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 b="1">
          <a:cs typeface="B Nazanin" pitchFamily="2" charset="-78"/>
        </a:defRPr>
      </a:pPr>
      <a:endParaRPr lang="fa-I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'4'!$R$2:$S$2</c:f>
              <c:strCache>
                <c:ptCount val="1"/>
                <c:pt idx="0">
                  <c:v>30 سال و بالاتر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9267233612698501E-2"/>
                  <c:y val="2.4160177027514511E-3"/>
                </c:manualLayout>
              </c:layout>
              <c:spPr/>
              <c:txPr>
                <a:bodyPr/>
                <a:lstStyle/>
                <a:p>
                  <a:pPr rtl="1">
                    <a:defRPr lang="fa-IR">
                      <a:solidFill>
                        <a:srgbClr val="FFFF00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088182545543494E-2"/>
                  <c:y val="2.4160177027514511E-3"/>
                </c:manualLayout>
              </c:layout>
              <c:spPr/>
              <c:txPr>
                <a:bodyPr/>
                <a:lstStyle/>
                <a:p>
                  <a:pPr rtl="1">
                    <a:defRPr lang="fa-IR">
                      <a:solidFill>
                        <a:srgbClr val="FFFF00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rtl="1">
                  <a:defRPr lang="fa-IR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'4'!$K$4:$K$11</c:f>
              <c:numCache>
                <c:formatCode>General</c:formatCode>
                <c:ptCount val="8"/>
                <c:pt idx="0">
                  <c:v>1384</c:v>
                </c:pt>
                <c:pt idx="1">
                  <c:v>1385</c:v>
                </c:pt>
                <c:pt idx="2">
                  <c:v>1386</c:v>
                </c:pt>
                <c:pt idx="3">
                  <c:v>1387</c:v>
                </c:pt>
                <c:pt idx="4">
                  <c:v>1388</c:v>
                </c:pt>
                <c:pt idx="5">
                  <c:v>1389</c:v>
                </c:pt>
                <c:pt idx="6">
                  <c:v>1390</c:v>
                </c:pt>
                <c:pt idx="7">
                  <c:v>1391</c:v>
                </c:pt>
              </c:numCache>
            </c:numRef>
          </c:cat>
          <c:val>
            <c:numRef>
              <c:f>'4'!$S$4:$S$11</c:f>
              <c:numCache>
                <c:formatCode>0.0</c:formatCode>
                <c:ptCount val="8"/>
                <c:pt idx="0">
                  <c:v>6.2863504007270734</c:v>
                </c:pt>
                <c:pt idx="1">
                  <c:v>6.5269931169703881</c:v>
                </c:pt>
                <c:pt idx="2">
                  <c:v>8.0634211818472572</c:v>
                </c:pt>
                <c:pt idx="3">
                  <c:v>8.6126008402980077</c:v>
                </c:pt>
                <c:pt idx="4">
                  <c:v>9.2045903878644086</c:v>
                </c:pt>
                <c:pt idx="5">
                  <c:v>9.8323626359453247</c:v>
                </c:pt>
                <c:pt idx="6">
                  <c:v>10.597490603480599</c:v>
                </c:pt>
                <c:pt idx="7">
                  <c:v>11.245445910036432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870400"/>
        <c:axId val="120871936"/>
      </c:areaChart>
      <c:catAx>
        <c:axId val="12087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120871936"/>
        <c:crosses val="autoZero"/>
        <c:auto val="1"/>
        <c:lblAlgn val="ctr"/>
        <c:lblOffset val="100"/>
        <c:noMultiLvlLbl val="0"/>
      </c:catAx>
      <c:valAx>
        <c:axId val="12087193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12087040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 b="1">
          <a:cs typeface="B Nazanin" pitchFamily="2" charset="-78"/>
        </a:defRPr>
      </a:pPr>
      <a:endParaRPr lang="fa-I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60007863032134E-2"/>
          <c:y val="0.12456891363922525"/>
          <c:w val="0.88596593897079412"/>
          <c:h val="0.49693668296115362"/>
        </c:manualLayout>
      </c:layout>
      <c:barChart>
        <c:barDir val="col"/>
        <c:grouping val="clustered"/>
        <c:varyColors val="0"/>
        <c:ser>
          <c:idx val="0"/>
          <c:order val="0"/>
          <c:spPr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1"/>
              <c:layout>
                <c:manualLayout>
                  <c:x val="1.0689048018233683E-2"/>
                  <c:y val="0"/>
                </c:manualLayout>
              </c:layout>
              <c:spPr/>
              <c:txPr>
                <a:bodyPr rot="0"/>
                <a:lstStyle/>
                <a:p>
                  <a:pPr>
                    <a:defRPr lang="fa-IR" sz="1600">
                      <a:solidFill>
                        <a:schemeClr val="tx1"/>
                      </a:solidFill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340000"/>
              <a:lstStyle/>
              <a:p>
                <a:pPr>
                  <a:defRPr lang="fa-IR" sz="1000">
                    <a:solidFill>
                      <a:schemeClr val="tx1"/>
                    </a:solidFill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Sheet1!$I$106:$I$139</c:f>
              <c:strCache>
                <c:ptCount val="34"/>
                <c:pt idx="0">
                  <c:v>تاجيکستان</c:v>
                </c:pt>
                <c:pt idx="1">
                  <c:v>ايران</c:v>
                </c:pt>
                <c:pt idx="2">
                  <c:v>سوريه</c:v>
                </c:pt>
                <c:pt idx="3">
                  <c:v>لبنان</c:v>
                </c:pt>
                <c:pt idx="4">
                  <c:v>اردن</c:v>
                </c:pt>
                <c:pt idx="5">
                  <c:v>مصر</c:v>
                </c:pt>
                <c:pt idx="6">
                  <c:v>آذربايجان</c:v>
                </c:pt>
                <c:pt idx="7">
                  <c:v>عمان</c:v>
                </c:pt>
                <c:pt idx="8">
                  <c:v>قزاقستان</c:v>
                </c:pt>
                <c:pt idx="9">
                  <c:v>قرقيزستان</c:v>
                </c:pt>
                <c:pt idx="10">
                  <c:v>عراق </c:v>
                </c:pt>
                <c:pt idx="11">
                  <c:v>گرجستان</c:v>
                </c:pt>
                <c:pt idx="12">
                  <c:v>فلسطين </c:v>
                </c:pt>
                <c:pt idx="13">
                  <c:v>ترکيه</c:v>
                </c:pt>
                <c:pt idx="14">
                  <c:v>فلسطين اشغالي</c:v>
                </c:pt>
                <c:pt idx="15">
                  <c:v>بحرين</c:v>
                </c:pt>
                <c:pt idx="16">
                  <c:v>ارمنستان</c:v>
                </c:pt>
                <c:pt idx="17">
                  <c:v>عربستان صعودي</c:v>
                </c:pt>
                <c:pt idx="18">
                  <c:v>کويت</c:v>
                </c:pt>
                <c:pt idx="19">
                  <c:v>امارات متحده عربي</c:v>
                </c:pt>
                <c:pt idx="20">
                  <c:v>قطر</c:v>
                </c:pt>
                <c:pt idx="21">
                  <c:v>روسيه</c:v>
                </c:pt>
                <c:pt idx="22">
                  <c:v>چين</c:v>
                </c:pt>
                <c:pt idx="23">
                  <c:v>کره جنوبي</c:v>
                </c:pt>
                <c:pt idx="24">
                  <c:v>فنلاند</c:v>
                </c:pt>
                <c:pt idx="25">
                  <c:v>استراليا</c:v>
                </c:pt>
                <c:pt idx="26">
                  <c:v>ژاپن</c:v>
                </c:pt>
                <c:pt idx="27">
                  <c:v>بوسني و هرزگوين</c:v>
                </c:pt>
                <c:pt idx="28">
                  <c:v>سنگاپور</c:v>
                </c:pt>
                <c:pt idx="29">
                  <c:v>نروژ</c:v>
                </c:pt>
                <c:pt idx="30">
                  <c:v>برزيل</c:v>
                </c:pt>
                <c:pt idx="31">
                  <c:v>آلمان</c:v>
                </c:pt>
                <c:pt idx="32">
                  <c:v>کانادا</c:v>
                </c:pt>
                <c:pt idx="33">
                  <c:v>فرانسه</c:v>
                </c:pt>
              </c:strCache>
            </c:strRef>
          </c:cat>
          <c:val>
            <c:numRef>
              <c:f>Sheet1!$K$106:$K$139</c:f>
              <c:numCache>
                <c:formatCode>0.0</c:formatCode>
                <c:ptCount val="34"/>
                <c:pt idx="0">
                  <c:v>14.255322312189024</c:v>
                </c:pt>
                <c:pt idx="1">
                  <c:v>11.857822969888554</c:v>
                </c:pt>
                <c:pt idx="2">
                  <c:v>10.503588891249768</c:v>
                </c:pt>
                <c:pt idx="3">
                  <c:v>9.8055514853680048</c:v>
                </c:pt>
                <c:pt idx="4">
                  <c:v>9.7415700050191489</c:v>
                </c:pt>
                <c:pt idx="5">
                  <c:v>8.9818523989561125</c:v>
                </c:pt>
                <c:pt idx="6">
                  <c:v>8.8659010627614236</c:v>
                </c:pt>
                <c:pt idx="7">
                  <c:v>8.8157579909698267</c:v>
                </c:pt>
                <c:pt idx="8">
                  <c:v>8.5891834447171629</c:v>
                </c:pt>
                <c:pt idx="9">
                  <c:v>8.5718785725921389</c:v>
                </c:pt>
                <c:pt idx="10">
                  <c:v>8.5518165662437262</c:v>
                </c:pt>
                <c:pt idx="11">
                  <c:v>8.2320578530270847</c:v>
                </c:pt>
                <c:pt idx="12">
                  <c:v>7.6529346332792265</c:v>
                </c:pt>
                <c:pt idx="13">
                  <c:v>7.5610481456897034</c:v>
                </c:pt>
                <c:pt idx="14">
                  <c:v>6.8626363204595249</c:v>
                </c:pt>
                <c:pt idx="15">
                  <c:v>6.1653975264142655</c:v>
                </c:pt>
                <c:pt idx="16">
                  <c:v>5.4740259025309905</c:v>
                </c:pt>
                <c:pt idx="17">
                  <c:v>4.9668001746533834</c:v>
                </c:pt>
                <c:pt idx="18">
                  <c:v>4.8100521554978783</c:v>
                </c:pt>
                <c:pt idx="19">
                  <c:v>3.181195309656295</c:v>
                </c:pt>
                <c:pt idx="20">
                  <c:v>1.8601293049554075</c:v>
                </c:pt>
                <c:pt idx="21">
                  <c:v>8.6594233254204998</c:v>
                </c:pt>
                <c:pt idx="22">
                  <c:v>7.3208423561478355</c:v>
                </c:pt>
                <c:pt idx="23">
                  <c:v>6.384041000118815</c:v>
                </c:pt>
                <c:pt idx="24">
                  <c:v>5.6027103709999144</c:v>
                </c:pt>
                <c:pt idx="25">
                  <c:v>5.5816686251469134</c:v>
                </c:pt>
                <c:pt idx="26">
                  <c:v>5.5698165670573836</c:v>
                </c:pt>
                <c:pt idx="27">
                  <c:v>5.2444722528850445</c:v>
                </c:pt>
                <c:pt idx="28">
                  <c:v>5.0174724937968964</c:v>
                </c:pt>
                <c:pt idx="29">
                  <c:v>4.8544319005171745</c:v>
                </c:pt>
                <c:pt idx="30">
                  <c:v>4.7799652149619032</c:v>
                </c:pt>
                <c:pt idx="31">
                  <c:v>4.6409077527862257</c:v>
                </c:pt>
                <c:pt idx="32">
                  <c:v>4.4379419653742991</c:v>
                </c:pt>
                <c:pt idx="33">
                  <c:v>3.8774553686935787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71"/>
        <c:axId val="120894976"/>
        <c:axId val="120896512"/>
      </c:barChart>
      <c:catAx>
        <c:axId val="120894976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fa-IR" sz="900">
                <a:solidFill>
                  <a:schemeClr val="tx1"/>
                </a:solidFill>
              </a:defRPr>
            </a:pPr>
            <a:endParaRPr lang="fa-IR"/>
          </a:p>
        </c:txPr>
        <c:crossAx val="120896512"/>
        <c:crosses val="autoZero"/>
        <c:auto val="1"/>
        <c:lblAlgn val="ctr"/>
        <c:lblOffset val="100"/>
        <c:noMultiLvlLbl val="0"/>
      </c:catAx>
      <c:valAx>
        <c:axId val="120896512"/>
        <c:scaling>
          <c:orientation val="minMax"/>
        </c:scaling>
        <c:delete val="0"/>
        <c:axPos val="r"/>
        <c:majorGridlines>
          <c:spPr>
            <a:ln w="6350">
              <a:prstDash val="dash"/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lang="fa-IR" sz="1600">
                <a:solidFill>
                  <a:srgbClr val="660033"/>
                </a:solidFill>
              </a:defRPr>
            </a:pPr>
            <a:endParaRPr lang="fa-IR"/>
          </a:p>
        </c:txPr>
        <c:crossAx val="12089497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relaxedInset"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solidFill>
            <a:schemeClr val="tx1"/>
          </a:solidFill>
          <a:cs typeface="B Nazanin" pitchFamily="2" charset="-78"/>
        </a:defRPr>
      </a:pPr>
      <a:endParaRPr lang="fa-I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33138539967651E-2"/>
          <c:y val="0.16024854221151083"/>
          <c:w val="0.8859659389707919"/>
          <c:h val="0.46425853018372704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F3399"/>
              </a:solidFill>
              <a:ln w="25400" cap="flat" cmpd="sng" algn="ctr">
                <a:solidFill>
                  <a:srgbClr val="FF3399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Lbls>
            <c:dLbl>
              <c:idx val="4"/>
              <c:layout>
                <c:manualLayout>
                  <c:x val="3.5275247194756386E-3"/>
                  <c:y val="-3.3824247838520241E-2"/>
                </c:manualLayout>
              </c:layout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lang="fa-IR"/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fa-IR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Sheet1!$I$157:$I$181</c:f>
              <c:strCache>
                <c:ptCount val="25"/>
                <c:pt idx="0">
                  <c:v>قزاقستان</c:v>
                </c:pt>
                <c:pt idx="1">
                  <c:v>اردن</c:v>
                </c:pt>
                <c:pt idx="2">
                  <c:v>کويت</c:v>
                </c:pt>
                <c:pt idx="3">
                  <c:v>فلسطين اشغالي</c:v>
                </c:pt>
                <c:pt idx="4">
                  <c:v>ايران</c:v>
                </c:pt>
                <c:pt idx="5">
                  <c:v>ترکيه</c:v>
                </c:pt>
                <c:pt idx="6">
                  <c:v>لبنان</c:v>
                </c:pt>
                <c:pt idx="7">
                  <c:v>قرقيزستان</c:v>
                </c:pt>
                <c:pt idx="8">
                  <c:v>فلسطين </c:v>
                </c:pt>
                <c:pt idx="9">
                  <c:v>آذربايجان</c:v>
                </c:pt>
                <c:pt idx="10">
                  <c:v>ارمنستان</c:v>
                </c:pt>
                <c:pt idx="11">
                  <c:v>تاجيکستان</c:v>
                </c:pt>
                <c:pt idx="12">
                  <c:v>قطر</c:v>
                </c:pt>
                <c:pt idx="13">
                  <c:v>گرجستان</c:v>
                </c:pt>
                <c:pt idx="14">
                  <c:v>روسيه</c:v>
                </c:pt>
                <c:pt idx="15">
                  <c:v>فنلاند</c:v>
                </c:pt>
                <c:pt idx="16">
                  <c:v>کره جنوبي</c:v>
                </c:pt>
                <c:pt idx="17">
                  <c:v>نروژ</c:v>
                </c:pt>
                <c:pt idx="18">
                  <c:v>آلمان</c:v>
                </c:pt>
                <c:pt idx="19">
                  <c:v>استراليا</c:v>
                </c:pt>
                <c:pt idx="20">
                  <c:v>فرانسه</c:v>
                </c:pt>
                <c:pt idx="21">
                  <c:v>ژاپن</c:v>
                </c:pt>
                <c:pt idx="22">
                  <c:v>چين</c:v>
                </c:pt>
                <c:pt idx="23">
                  <c:v>سنگاپور</c:v>
                </c:pt>
                <c:pt idx="24">
                  <c:v>بوسني و هرزگوين</c:v>
                </c:pt>
              </c:strCache>
            </c:strRef>
          </c:cat>
          <c:val>
            <c:numRef>
              <c:f>Sheet1!$K$157:$K$181</c:f>
              <c:numCache>
                <c:formatCode>General</c:formatCode>
                <c:ptCount val="25"/>
                <c:pt idx="0">
                  <c:v>2.2999999999999998</c:v>
                </c:pt>
                <c:pt idx="1">
                  <c:v>2.2000000000000002</c:v>
                </c:pt>
                <c:pt idx="2">
                  <c:v>2</c:v>
                </c:pt>
                <c:pt idx="3">
                  <c:v>1.8</c:v>
                </c:pt>
                <c:pt idx="4">
                  <c:v>1.7</c:v>
                </c:pt>
                <c:pt idx="5">
                  <c:v>1.6</c:v>
                </c:pt>
                <c:pt idx="6">
                  <c:v>1.6</c:v>
                </c:pt>
                <c:pt idx="7">
                  <c:v>1.4</c:v>
                </c:pt>
                <c:pt idx="8">
                  <c:v>1.1000000000000001</c:v>
                </c:pt>
                <c:pt idx="9">
                  <c:v>1</c:v>
                </c:pt>
                <c:pt idx="10">
                  <c:v>0.9</c:v>
                </c:pt>
                <c:pt idx="11">
                  <c:v>0.70000000000000062</c:v>
                </c:pt>
                <c:pt idx="12">
                  <c:v>0.70000000000000062</c:v>
                </c:pt>
                <c:pt idx="13">
                  <c:v>0.70000000000000062</c:v>
                </c:pt>
                <c:pt idx="14">
                  <c:v>4.5</c:v>
                </c:pt>
                <c:pt idx="15">
                  <c:v>2.6</c:v>
                </c:pt>
                <c:pt idx="16">
                  <c:v>2.5</c:v>
                </c:pt>
                <c:pt idx="17">
                  <c:v>2.4</c:v>
                </c:pt>
                <c:pt idx="18">
                  <c:v>2.2999999999999998</c:v>
                </c:pt>
                <c:pt idx="19">
                  <c:v>2.2999999999999998</c:v>
                </c:pt>
                <c:pt idx="20">
                  <c:v>2.1</c:v>
                </c:pt>
                <c:pt idx="21">
                  <c:v>2</c:v>
                </c:pt>
                <c:pt idx="22">
                  <c:v>1.6</c:v>
                </c:pt>
                <c:pt idx="23">
                  <c:v>1.4</c:v>
                </c:pt>
                <c:pt idx="24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47680"/>
        <c:axId val="121049472"/>
      </c:barChart>
      <c:catAx>
        <c:axId val="121047680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121049472"/>
        <c:crosses val="autoZero"/>
        <c:auto val="1"/>
        <c:lblAlgn val="ctr"/>
        <c:lblOffset val="100"/>
        <c:noMultiLvlLbl val="0"/>
      </c:catAx>
      <c:valAx>
        <c:axId val="121049472"/>
        <c:scaling>
          <c:orientation val="minMax"/>
          <c:min val="0"/>
        </c:scaling>
        <c:delete val="0"/>
        <c:axPos val="r"/>
        <c:majorGridlines>
          <c:spPr>
            <a:ln w="0">
              <a:solidFill>
                <a:srgbClr val="FFFFCC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121047680"/>
        <c:crosses val="autoZero"/>
        <c:crossBetween val="between"/>
        <c:majorUnit val="1"/>
      </c:valAx>
      <c:spPr>
        <a:solidFill>
          <a:srgbClr val="A5C249">
            <a:lumMod val="20000"/>
            <a:lumOff val="80000"/>
          </a:srgbClr>
        </a:solidFill>
        <a:ln>
          <a:solidFill>
            <a:schemeClr val="accent6">
              <a:lumMod val="20000"/>
              <a:lumOff val="8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fa-I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lang="fa-IR" sz="1800">
                <a:solidFill>
                  <a:srgbClr val="FF7B21"/>
                </a:solidFill>
                <a:cs typeface="B Titr" pitchFamily="2" charset="-78"/>
              </a:defRPr>
            </a:pPr>
            <a:r>
              <a:rPr lang="fa-IR" sz="1800" baseline="0" dirty="0" smtClean="0">
                <a:solidFill>
                  <a:srgbClr val="FF7B21"/>
                </a:solidFill>
                <a:cs typeface="B Titr" pitchFamily="2" charset="-78"/>
              </a:rPr>
              <a:t>درصد </a:t>
            </a:r>
            <a:r>
              <a:rPr lang="fa-IR" sz="1800" baseline="0" dirty="0">
                <a:solidFill>
                  <a:srgbClr val="FF7B21"/>
                </a:solidFill>
                <a:cs typeface="B Titr" pitchFamily="2" charset="-78"/>
              </a:rPr>
              <a:t>طلاق به ازدواج هاي ثبت شده در کشورهاي مختلف دنيا</a:t>
            </a:r>
            <a:endParaRPr lang="en-US" sz="1800" dirty="0">
              <a:solidFill>
                <a:srgbClr val="FF7B21"/>
              </a:solidFill>
              <a:cs typeface="B Titr" pitchFamily="2" charset="-78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0506978816412832E-2"/>
          <c:y val="0.15662485914263494"/>
          <c:w val="0.8859659389707919"/>
          <c:h val="0.45038997477064918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6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8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9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0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1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3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4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5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6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7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8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19"/>
            <c:invertIfNegative val="0"/>
            <c:bubble3D val="0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0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1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2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3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4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5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6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7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8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29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30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31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Pt>
            <c:idx val="32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</c:dPt>
          <c:dLbls>
            <c:dLbl>
              <c:idx val="11"/>
              <c:layout>
                <c:manualLayout>
                  <c:x val="5.3990599683936165E-3"/>
                  <c:y val="1.5117367911501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2598090008139679E-2"/>
                  <c:y val="-3.527385846017126E-2"/>
                </c:manualLayout>
              </c:layout>
              <c:spPr/>
              <c:txPr>
                <a:bodyPr rot="0"/>
                <a:lstStyle/>
                <a:p>
                  <a:pPr>
                    <a:defRPr lang="fa-IR" sz="1600" b="1">
                      <a:solidFill>
                        <a:srgbClr val="FF0000"/>
                      </a:solidFill>
                      <a:cs typeface="B Titr" pitchFamily="2" charset="-78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3.5993733122623721E-3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2400000"/>
              <a:lstStyle/>
              <a:p>
                <a:pPr>
                  <a:defRPr lang="fa-IR" b="1">
                    <a:solidFill>
                      <a:srgbClr val="0000FF"/>
                    </a:solidFill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Sheet1!$B$239:$B$271</c:f>
              <c:strCache>
                <c:ptCount val="33"/>
                <c:pt idx="0">
                  <c:v>قطر</c:v>
                </c:pt>
                <c:pt idx="1">
                  <c:v>کويت</c:v>
                </c:pt>
                <c:pt idx="2">
                  <c:v>فلسطين اشغالي</c:v>
                </c:pt>
                <c:pt idx="3">
                  <c:v>قزاقستان</c:v>
                </c:pt>
                <c:pt idx="4">
                  <c:v>امارات متحده عربي</c:v>
                </c:pt>
                <c:pt idx="5">
                  <c:v>بحرين</c:v>
                </c:pt>
                <c:pt idx="6">
                  <c:v>عربستان صعودي</c:v>
                </c:pt>
                <c:pt idx="7">
                  <c:v>ترکيه</c:v>
                </c:pt>
                <c:pt idx="8">
                  <c:v>اردن</c:v>
                </c:pt>
                <c:pt idx="9">
                  <c:v>مصر</c:v>
                </c:pt>
                <c:pt idx="10">
                  <c:v>ارمنستان</c:v>
                </c:pt>
                <c:pt idx="11">
                  <c:v>قرقيزستان</c:v>
                </c:pt>
                <c:pt idx="12">
                  <c:v>ايران</c:v>
                </c:pt>
                <c:pt idx="13">
                  <c:v>لبنان</c:v>
                </c:pt>
                <c:pt idx="14">
                  <c:v>فلسطين </c:v>
                </c:pt>
                <c:pt idx="15">
                  <c:v>آذربايجان</c:v>
                </c:pt>
                <c:pt idx="16">
                  <c:v>عمان</c:v>
                </c:pt>
                <c:pt idx="17">
                  <c:v>گرجستان</c:v>
                </c:pt>
                <c:pt idx="18">
                  <c:v>سوريه</c:v>
                </c:pt>
                <c:pt idx="19">
                  <c:v>تاجيکستان</c:v>
                </c:pt>
                <c:pt idx="20">
                  <c:v>فرانسه</c:v>
                </c:pt>
                <c:pt idx="21">
                  <c:v>روسيه</c:v>
                </c:pt>
                <c:pt idx="22">
                  <c:v>نروژ</c:v>
                </c:pt>
                <c:pt idx="23">
                  <c:v>آلمان</c:v>
                </c:pt>
                <c:pt idx="24">
                  <c:v>کانادا</c:v>
                </c:pt>
                <c:pt idx="25">
                  <c:v>فنلاند</c:v>
                </c:pt>
                <c:pt idx="26">
                  <c:v>استراليا</c:v>
                </c:pt>
                <c:pt idx="27">
                  <c:v>کره جنوبي</c:v>
                </c:pt>
                <c:pt idx="28">
                  <c:v>ژاپن</c:v>
                </c:pt>
                <c:pt idx="29">
                  <c:v>سنگاپور</c:v>
                </c:pt>
                <c:pt idx="30">
                  <c:v>چين</c:v>
                </c:pt>
                <c:pt idx="31">
                  <c:v>برزيل</c:v>
                </c:pt>
                <c:pt idx="32">
                  <c:v>بوسني و هرزگوين</c:v>
                </c:pt>
              </c:strCache>
            </c:strRef>
          </c:cat>
          <c:val>
            <c:numRef>
              <c:f>Sheet1!$C$239:$C$271</c:f>
              <c:numCache>
                <c:formatCode>0.0</c:formatCode>
                <c:ptCount val="33"/>
                <c:pt idx="0">
                  <c:v>38.814201999309994</c:v>
                </c:pt>
                <c:pt idx="1">
                  <c:v>33.360527568155554</c:v>
                </c:pt>
                <c:pt idx="2">
                  <c:v>26.955513809504563</c:v>
                </c:pt>
                <c:pt idx="3">
                  <c:v>26.50206978119456</c:v>
                </c:pt>
                <c:pt idx="4">
                  <c:v>25.629944817498835</c:v>
                </c:pt>
                <c:pt idx="5">
                  <c:v>23.91086127283679</c:v>
                </c:pt>
                <c:pt idx="6">
                  <c:v>21.894044507132929</c:v>
                </c:pt>
                <c:pt idx="7">
                  <c:v>20.320180485683903</c:v>
                </c:pt>
                <c:pt idx="8">
                  <c:v>20.290586694852433</c:v>
                </c:pt>
                <c:pt idx="9">
                  <c:v>18.638505198918772</c:v>
                </c:pt>
                <c:pt idx="10">
                  <c:v>16.735683861807829</c:v>
                </c:pt>
                <c:pt idx="11">
                  <c:v>15.517060146740388</c:v>
                </c:pt>
                <c:pt idx="12">
                  <c:v>14.125575146482619</c:v>
                </c:pt>
                <c:pt idx="13">
                  <c:v>14.121844915944274</c:v>
                </c:pt>
                <c:pt idx="14">
                  <c:v>13.024811985550917</c:v>
                </c:pt>
                <c:pt idx="15">
                  <c:v>11.444702672662052</c:v>
                </c:pt>
                <c:pt idx="16">
                  <c:v>10.44636232280236</c:v>
                </c:pt>
                <c:pt idx="17">
                  <c:v>9.1968276856524689</c:v>
                </c:pt>
                <c:pt idx="18">
                  <c:v>8.2098723862756309</c:v>
                </c:pt>
                <c:pt idx="19">
                  <c:v>5.5553348298535745</c:v>
                </c:pt>
                <c:pt idx="20">
                  <c:v>53.242386831276008</c:v>
                </c:pt>
                <c:pt idx="21">
                  <c:v>52.616154184217145</c:v>
                </c:pt>
                <c:pt idx="22">
                  <c:v>49.794291046359071</c:v>
                </c:pt>
                <c:pt idx="23">
                  <c:v>48.770866141731993</c:v>
                </c:pt>
                <c:pt idx="24">
                  <c:v>46.298770799678586</c:v>
                </c:pt>
                <c:pt idx="25">
                  <c:v>45.469417735042725</c:v>
                </c:pt>
                <c:pt idx="26">
                  <c:v>41.166186583193195</c:v>
                </c:pt>
                <c:pt idx="27">
                  <c:v>40.030798136616006</c:v>
                </c:pt>
                <c:pt idx="28">
                  <c:v>35.797771479115035</c:v>
                </c:pt>
                <c:pt idx="29">
                  <c:v>28.867545047818435</c:v>
                </c:pt>
                <c:pt idx="30">
                  <c:v>21.1619931410129</c:v>
                </c:pt>
                <c:pt idx="31">
                  <c:v>18.687200304560989</c:v>
                </c:pt>
                <c:pt idx="32">
                  <c:v>5.7929147027520145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30"/>
        <c:axId val="121077760"/>
        <c:axId val="121079296"/>
      </c:barChart>
      <c:catAx>
        <c:axId val="121077760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fa-IR" sz="900" b="1">
                <a:solidFill>
                  <a:schemeClr val="tx1"/>
                </a:solidFill>
                <a:cs typeface="B Nazanin" pitchFamily="2" charset="-78"/>
              </a:defRPr>
            </a:pPr>
            <a:endParaRPr lang="fa-IR"/>
          </a:p>
        </c:txPr>
        <c:crossAx val="121079296"/>
        <c:crosses val="autoZero"/>
        <c:auto val="1"/>
        <c:lblAlgn val="ctr"/>
        <c:lblOffset val="100"/>
        <c:noMultiLvlLbl val="0"/>
      </c:catAx>
      <c:valAx>
        <c:axId val="121079296"/>
        <c:scaling>
          <c:orientation val="minMax"/>
        </c:scaling>
        <c:delete val="0"/>
        <c:axPos val="r"/>
        <c:majorGridlines>
          <c:spPr>
            <a:ln w="6350">
              <a:prstDash val="dash"/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lang="fa-IR" sz="1400" b="1">
                <a:solidFill>
                  <a:srgbClr val="FF7B21"/>
                </a:solidFill>
              </a:defRPr>
            </a:pPr>
            <a:endParaRPr lang="fa-IR"/>
          </a:p>
        </c:txPr>
        <c:crossAx val="121077760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a-IR" sz="1400">
                <a:solidFill>
                  <a:schemeClr val="bg2">
                    <a:lumMod val="10000"/>
                  </a:schemeClr>
                </a:solidFill>
                <a:cs typeface="B Titr" pitchFamily="2" charset="-78"/>
              </a:defRPr>
            </a:pPr>
            <a:r>
              <a:rPr lang="fa-IR" sz="140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درصد طلاقهاي ثبت شده بر اساس تعداد سالهاي زندگي مشترک در کشورهاي مختلف دنيا</a:t>
            </a:r>
            <a:endParaRPr lang="en-US" sz="140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</c:rich>
      </c:tx>
      <c:layout>
        <c:manualLayout>
          <c:xMode val="edge"/>
          <c:yMode val="edge"/>
          <c:x val="0.1120053489248805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54839811145484E-2"/>
          <c:y val="0.14876580368451922"/>
          <c:w val="0.85866157138759847"/>
          <c:h val="0.47608497994355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Sheet1!$R$275</c:f>
              <c:strCache>
                <c:ptCount val="1"/>
                <c:pt idx="0">
                  <c:v>کمتر از يکسال تا 5 سال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3"/>
            <c:invertIfNegative val="0"/>
            <c:bubble3D val="0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c:spPr>
          </c:dPt>
          <c:dLbls>
            <c:dLbl>
              <c:idx val="3"/>
              <c:layout>
                <c:manualLayout>
                  <c:x val="3.5993733122623721E-3"/>
                  <c:y val="-7.4522236183460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Sheet1!$L$288:$L$313</c:f>
              <c:strCache>
                <c:ptCount val="26"/>
                <c:pt idx="0">
                  <c:v>فلسطين </c:v>
                </c:pt>
                <c:pt idx="1">
                  <c:v>کويت</c:v>
                </c:pt>
                <c:pt idx="2">
                  <c:v>بحرين</c:v>
                </c:pt>
                <c:pt idx="3">
                  <c:v>ايران</c:v>
                </c:pt>
                <c:pt idx="4">
                  <c:v>مصر</c:v>
                </c:pt>
                <c:pt idx="5">
                  <c:v>تاجيکستان</c:v>
                </c:pt>
                <c:pt idx="6">
                  <c:v>قطر</c:v>
                </c:pt>
                <c:pt idx="7">
                  <c:v>ترکيه</c:v>
                </c:pt>
                <c:pt idx="8">
                  <c:v>آذربايجان</c:v>
                </c:pt>
                <c:pt idx="9">
                  <c:v>قرقيزستان</c:v>
                </c:pt>
                <c:pt idx="10">
                  <c:v>قزاقستان</c:v>
                </c:pt>
                <c:pt idx="11">
                  <c:v>فلسطين اشغالي</c:v>
                </c:pt>
                <c:pt idx="12">
                  <c:v>ارمنستان</c:v>
                </c:pt>
                <c:pt idx="13">
                  <c:v>گرجستان</c:v>
                </c:pt>
                <c:pt idx="14">
                  <c:v>بوسني و هرزگوين</c:v>
                </c:pt>
                <c:pt idx="15">
                  <c:v>ژاپن</c:v>
                </c:pt>
                <c:pt idx="16">
                  <c:v>فنلاند</c:v>
                </c:pt>
                <c:pt idx="17">
                  <c:v>کره جنوبي</c:v>
                </c:pt>
                <c:pt idx="18">
                  <c:v>سنگاپور</c:v>
                </c:pt>
                <c:pt idx="19">
                  <c:v>کانادا</c:v>
                </c:pt>
                <c:pt idx="20">
                  <c:v>استراليا</c:v>
                </c:pt>
                <c:pt idx="21">
                  <c:v>نروژ</c:v>
                </c:pt>
                <c:pt idx="22">
                  <c:v>چين</c:v>
                </c:pt>
                <c:pt idx="23">
                  <c:v>فرانسه</c:v>
                </c:pt>
                <c:pt idx="24">
                  <c:v>برزيل</c:v>
                </c:pt>
                <c:pt idx="25">
                  <c:v>آلمان</c:v>
                </c:pt>
              </c:strCache>
            </c:strRef>
          </c:cat>
          <c:val>
            <c:numRef>
              <c:f>Sheet1!$R$288:$R$313</c:f>
              <c:numCache>
                <c:formatCode>General</c:formatCode>
                <c:ptCount val="26"/>
                <c:pt idx="0">
                  <c:v>77.5</c:v>
                </c:pt>
                <c:pt idx="1">
                  <c:v>66.8</c:v>
                </c:pt>
                <c:pt idx="2">
                  <c:v>66.7</c:v>
                </c:pt>
                <c:pt idx="3">
                  <c:v>50.100000000000009</c:v>
                </c:pt>
                <c:pt idx="4">
                  <c:v>49.5</c:v>
                </c:pt>
                <c:pt idx="5">
                  <c:v>38.6</c:v>
                </c:pt>
                <c:pt idx="6">
                  <c:v>34.6</c:v>
                </c:pt>
                <c:pt idx="7">
                  <c:v>34.200000000000003</c:v>
                </c:pt>
                <c:pt idx="8">
                  <c:v>33.9</c:v>
                </c:pt>
                <c:pt idx="9">
                  <c:v>33</c:v>
                </c:pt>
                <c:pt idx="10">
                  <c:v>32.6</c:v>
                </c:pt>
                <c:pt idx="11">
                  <c:v>24.400000000000002</c:v>
                </c:pt>
                <c:pt idx="12">
                  <c:v>22.8</c:v>
                </c:pt>
                <c:pt idx="13">
                  <c:v>19.600000000000001</c:v>
                </c:pt>
                <c:pt idx="14">
                  <c:v>36.800000000000004</c:v>
                </c:pt>
                <c:pt idx="15">
                  <c:v>33.4</c:v>
                </c:pt>
                <c:pt idx="16">
                  <c:v>27.799999999999986</c:v>
                </c:pt>
                <c:pt idx="17">
                  <c:v>27.099999999999987</c:v>
                </c:pt>
                <c:pt idx="18">
                  <c:v>18.5</c:v>
                </c:pt>
                <c:pt idx="19">
                  <c:v>18.3</c:v>
                </c:pt>
                <c:pt idx="20">
                  <c:v>17.100000000000001</c:v>
                </c:pt>
                <c:pt idx="21">
                  <c:v>17.099999999999987</c:v>
                </c:pt>
                <c:pt idx="22">
                  <c:v>16.399999999999999</c:v>
                </c:pt>
                <c:pt idx="23">
                  <c:v>15.600000000000001</c:v>
                </c:pt>
                <c:pt idx="24">
                  <c:v>15</c:v>
                </c:pt>
                <c:pt idx="25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Sheet1!$M$275</c:f>
              <c:strCache>
                <c:ptCount val="1"/>
                <c:pt idx="0">
                  <c:v>کمتر از يکسال</c:v>
                </c:pt>
              </c:strCache>
            </c:strRef>
          </c:tx>
          <c:spPr>
            <a:solidFill>
              <a:srgbClr val="00F600"/>
            </a:solidFill>
          </c:spPr>
          <c:invertIfNegative val="0"/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c:spPr>
          </c:dPt>
          <c:val>
            <c:numRef>
              <c:f>Sheet1!$M$288:$M$313</c:f>
              <c:numCache>
                <c:formatCode>General</c:formatCode>
                <c:ptCount val="26"/>
                <c:pt idx="0">
                  <c:v>44.3</c:v>
                </c:pt>
                <c:pt idx="1">
                  <c:v>28.2</c:v>
                </c:pt>
                <c:pt idx="2">
                  <c:v>20.399999999999999</c:v>
                </c:pt>
                <c:pt idx="3">
                  <c:v>13.8</c:v>
                </c:pt>
                <c:pt idx="4">
                  <c:v>16.399999999999999</c:v>
                </c:pt>
                <c:pt idx="5">
                  <c:v>10</c:v>
                </c:pt>
                <c:pt idx="6">
                  <c:v>3.9</c:v>
                </c:pt>
                <c:pt idx="7">
                  <c:v>3.5</c:v>
                </c:pt>
                <c:pt idx="8">
                  <c:v>1.9000000000000001</c:v>
                </c:pt>
                <c:pt idx="9">
                  <c:v>10</c:v>
                </c:pt>
                <c:pt idx="10">
                  <c:v>4.5999999999999996</c:v>
                </c:pt>
                <c:pt idx="11">
                  <c:v>2.8</c:v>
                </c:pt>
                <c:pt idx="12">
                  <c:v>3.3</c:v>
                </c:pt>
                <c:pt idx="13">
                  <c:v>3.3</c:v>
                </c:pt>
                <c:pt idx="14">
                  <c:v>5.9</c:v>
                </c:pt>
                <c:pt idx="15">
                  <c:v>6.5</c:v>
                </c:pt>
                <c:pt idx="16">
                  <c:v>1.2</c:v>
                </c:pt>
                <c:pt idx="17">
                  <c:v>5</c:v>
                </c:pt>
                <c:pt idx="18">
                  <c:v>0</c:v>
                </c:pt>
                <c:pt idx="19">
                  <c:v>0.2</c:v>
                </c:pt>
                <c:pt idx="20">
                  <c:v>0</c:v>
                </c:pt>
                <c:pt idx="21">
                  <c:v>0.2</c:v>
                </c:pt>
                <c:pt idx="22">
                  <c:v>0</c:v>
                </c:pt>
                <c:pt idx="23">
                  <c:v>0</c:v>
                </c:pt>
                <c:pt idx="24">
                  <c:v>0.2</c:v>
                </c:pt>
                <c:pt idx="2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50"/>
        <c:axId val="121656448"/>
        <c:axId val="121657984"/>
      </c:barChart>
      <c:catAx>
        <c:axId val="121656448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fa-IR" sz="900">
                <a:solidFill>
                  <a:schemeClr val="tx1"/>
                </a:solidFill>
                <a:cs typeface="B Titr" pitchFamily="2" charset="-78"/>
              </a:defRPr>
            </a:pPr>
            <a:endParaRPr lang="fa-IR"/>
          </a:p>
        </c:txPr>
        <c:crossAx val="121657984"/>
        <c:crosses val="autoZero"/>
        <c:auto val="1"/>
        <c:lblAlgn val="ctr"/>
        <c:lblOffset val="100"/>
        <c:noMultiLvlLbl val="0"/>
      </c:catAx>
      <c:valAx>
        <c:axId val="121657984"/>
        <c:scaling>
          <c:orientation val="minMax"/>
          <c:max val="80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a-IR" sz="1400" b="1"/>
            </a:pPr>
            <a:endParaRPr lang="fa-IR"/>
          </a:p>
        </c:txPr>
        <c:crossAx val="12165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712240590047819E-4"/>
          <c:y val="8.6979967797005342E-2"/>
          <c:w val="0.36648266405773677"/>
          <c:h val="7.5460507627523932E-2"/>
        </c:manualLayout>
      </c:layout>
      <c:overlay val="0"/>
      <c:spPr>
        <a:ln>
          <a:noFill/>
        </a:ln>
      </c:spPr>
      <c:txPr>
        <a:bodyPr/>
        <a:lstStyle/>
        <a:p>
          <a:pPr>
            <a:defRPr lang="fa-IR">
              <a:cs typeface="B Titr" pitchFamily="2" charset="-78"/>
            </a:defRPr>
          </a:pPr>
          <a:endParaRPr lang="fa-I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fa-I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'8'!$L$2</c:f>
              <c:strCache>
                <c:ptCount val="1"/>
                <c:pt idx="0">
                  <c:v>30+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3.8861030506968201E-2"/>
                  <c:y val="-9.2825943316240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679301169926767E-3"/>
                  <c:y val="6.1883962210826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462585136491545E-2"/>
                  <c:y val="1.5470990552706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8861148196339658E-2"/>
                  <c:y val="3.0941981105413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rtl="1">
                  <a:defRPr lang="fa-IR" sz="2400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'8'!$A$4:$A$11</c:f>
              <c:numCache>
                <c:formatCode>General</c:formatCode>
                <c:ptCount val="8"/>
                <c:pt idx="0">
                  <c:v>1384</c:v>
                </c:pt>
                <c:pt idx="1">
                  <c:v>1385</c:v>
                </c:pt>
                <c:pt idx="2">
                  <c:v>1386</c:v>
                </c:pt>
                <c:pt idx="3">
                  <c:v>1387</c:v>
                </c:pt>
                <c:pt idx="4">
                  <c:v>1388</c:v>
                </c:pt>
                <c:pt idx="5">
                  <c:v>1389</c:v>
                </c:pt>
                <c:pt idx="6">
                  <c:v>1390</c:v>
                </c:pt>
                <c:pt idx="7">
                  <c:v>1391</c:v>
                </c:pt>
              </c:numCache>
            </c:numRef>
          </c:cat>
          <c:val>
            <c:numRef>
              <c:f>'8'!$M$4:$M$11</c:f>
              <c:numCache>
                <c:formatCode>0.0</c:formatCode>
                <c:ptCount val="8"/>
                <c:pt idx="0">
                  <c:v>27.539379796257236</c:v>
                </c:pt>
                <c:pt idx="1">
                  <c:v>28.254054259915797</c:v>
                </c:pt>
                <c:pt idx="2">
                  <c:v>28.703478513190976</c:v>
                </c:pt>
                <c:pt idx="3">
                  <c:v>29.478145600107165</c:v>
                </c:pt>
                <c:pt idx="4">
                  <c:v>30.442836848636638</c:v>
                </c:pt>
                <c:pt idx="5">
                  <c:v>31.234519629379289</c:v>
                </c:pt>
                <c:pt idx="6">
                  <c:v>32.194278354152381</c:v>
                </c:pt>
                <c:pt idx="7">
                  <c:v>33.100262250409514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468352"/>
        <c:axId val="224494720"/>
      </c:areaChart>
      <c:catAx>
        <c:axId val="22446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224494720"/>
        <c:crosses val="autoZero"/>
        <c:auto val="1"/>
        <c:lblAlgn val="ctr"/>
        <c:lblOffset val="100"/>
        <c:noMultiLvlLbl val="0"/>
      </c:catAx>
      <c:valAx>
        <c:axId val="224494720"/>
        <c:scaling>
          <c:orientation val="minMax"/>
          <c:min val="2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22446835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lang="fa-IR"/>
          </a:pPr>
          <a:endParaRPr lang="fa-IR"/>
        </a:p>
      </c:txPr>
    </c:legend>
    <c:plotVisOnly val="1"/>
    <c:dispBlanksAs val="zero"/>
    <c:showDLblsOverMax val="0"/>
  </c:chart>
  <c:txPr>
    <a:bodyPr/>
    <a:lstStyle/>
    <a:p>
      <a:pPr>
        <a:defRPr sz="1800" b="1">
          <a:cs typeface="B Nazanin" pitchFamily="2" charset="-78"/>
        </a:defRPr>
      </a:pPr>
      <a:endParaRPr lang="fa-I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fa-IR"/>
            </a:pPr>
            <a:r>
              <a:rPr lang="fa-IR"/>
              <a:t>بررسي نمونه‌اي درصد زنان ازدواج کرده براساس تعداد فرزند - کل کشور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1385</c:v>
                </c:pt>
              </c:strCache>
            </c:strRef>
          </c:tx>
          <c:invertIfNegative val="0"/>
          <c:cat>
            <c:strRef>
              <c:f>Sheet1!$A$3:$A$14</c:f>
              <c:strCache>
                <c:ptCount val="12"/>
                <c:pt idx="0">
                  <c:v>بدون فرزند</c:v>
                </c:pt>
                <c:pt idx="1">
                  <c:v>يک فرزند</c:v>
                </c:pt>
                <c:pt idx="2">
                  <c:v>دو فرزند</c:v>
                </c:pt>
                <c:pt idx="3">
                  <c:v>سه فرزند</c:v>
                </c:pt>
                <c:pt idx="4">
                  <c:v>چهار فرزند</c:v>
                </c:pt>
                <c:pt idx="5">
                  <c:v>پنج فرزند</c:v>
                </c:pt>
                <c:pt idx="6">
                  <c:v>شش فرزند</c:v>
                </c:pt>
                <c:pt idx="7">
                  <c:v>هفت فرزند</c:v>
                </c:pt>
                <c:pt idx="8">
                  <c:v>هشت فرزند</c:v>
                </c:pt>
                <c:pt idx="9">
                  <c:v>نه فرزند</c:v>
                </c:pt>
                <c:pt idx="10">
                  <c:v>ده فرزند</c:v>
                </c:pt>
                <c:pt idx="11">
                  <c:v>بالاي 10 فرزند</c:v>
                </c:pt>
              </c:strCache>
            </c:strRef>
          </c:cat>
          <c:val>
            <c:numRef>
              <c:f>Sheet1!$B$3:$B$14</c:f>
              <c:numCache>
                <c:formatCode>0.0</c:formatCode>
                <c:ptCount val="12"/>
                <c:pt idx="0">
                  <c:v>14.12657078952771</c:v>
                </c:pt>
                <c:pt idx="1">
                  <c:v>16.546640158186474</c:v>
                </c:pt>
                <c:pt idx="2">
                  <c:v>16.013409113010436</c:v>
                </c:pt>
                <c:pt idx="3">
                  <c:v>11.334536299689928</c:v>
                </c:pt>
                <c:pt idx="4">
                  <c:v>8.7545516429134693</c:v>
                </c:pt>
                <c:pt idx="5">
                  <c:v>7.2731742104182651</c:v>
                </c:pt>
                <c:pt idx="6">
                  <c:v>5.9430679964127124</c:v>
                </c:pt>
                <c:pt idx="7">
                  <c:v>5.0095084765907787</c:v>
                </c:pt>
                <c:pt idx="8">
                  <c:v>3.9308906633242899</c:v>
                </c:pt>
                <c:pt idx="9">
                  <c:v>2.8701012436655202</c:v>
                </c:pt>
                <c:pt idx="10">
                  <c:v>2.0618807334493079</c:v>
                </c:pt>
                <c:pt idx="11">
                  <c:v>2.5905196166355142</c:v>
                </c:pt>
              </c:numCache>
            </c:numRef>
          </c: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1390</c:v>
                </c:pt>
              </c:strCache>
            </c:strRef>
          </c:tx>
          <c:invertIfNegative val="0"/>
          <c:cat>
            <c:strRef>
              <c:f>Sheet1!$A$3:$A$14</c:f>
              <c:strCache>
                <c:ptCount val="12"/>
                <c:pt idx="0">
                  <c:v>بدون فرزند</c:v>
                </c:pt>
                <c:pt idx="1">
                  <c:v>يک فرزند</c:v>
                </c:pt>
                <c:pt idx="2">
                  <c:v>دو فرزند</c:v>
                </c:pt>
                <c:pt idx="3">
                  <c:v>سه فرزند</c:v>
                </c:pt>
                <c:pt idx="4">
                  <c:v>چهار فرزند</c:v>
                </c:pt>
                <c:pt idx="5">
                  <c:v>پنج فرزند</c:v>
                </c:pt>
                <c:pt idx="6">
                  <c:v>شش فرزند</c:v>
                </c:pt>
                <c:pt idx="7">
                  <c:v>هفت فرزند</c:v>
                </c:pt>
                <c:pt idx="8">
                  <c:v>هشت فرزند</c:v>
                </c:pt>
                <c:pt idx="9">
                  <c:v>نه فرزند</c:v>
                </c:pt>
                <c:pt idx="10">
                  <c:v>ده فرزند</c:v>
                </c:pt>
                <c:pt idx="11">
                  <c:v>بالاي 10 فرزند</c:v>
                </c:pt>
              </c:strCache>
            </c:strRef>
          </c:cat>
          <c:val>
            <c:numRef>
              <c:f>Sheet1!$G$3:$G$14</c:f>
              <c:numCache>
                <c:formatCode>0.0</c:formatCode>
                <c:ptCount val="12"/>
                <c:pt idx="0">
                  <c:v>14.440396957994396</c:v>
                </c:pt>
                <c:pt idx="1">
                  <c:v>18.947029662293556</c:v>
                </c:pt>
                <c:pt idx="2">
                  <c:v>20.871792062666046</c:v>
                </c:pt>
                <c:pt idx="3">
                  <c:v>13.085325883523687</c:v>
                </c:pt>
                <c:pt idx="4">
                  <c:v>8.9493577278080583</c:v>
                </c:pt>
                <c:pt idx="5">
                  <c:v>6.4259173034610555</c:v>
                </c:pt>
                <c:pt idx="6">
                  <c:v>5.0779217222207009</c:v>
                </c:pt>
                <c:pt idx="7">
                  <c:v>3.9460710470817015</c:v>
                </c:pt>
                <c:pt idx="8">
                  <c:v>2.9087124428254536</c:v>
                </c:pt>
                <c:pt idx="9">
                  <c:v>1.9252188838067097</c:v>
                </c:pt>
                <c:pt idx="10">
                  <c:v>1.2733605397460142</c:v>
                </c:pt>
                <c:pt idx="11">
                  <c:v>1.4397487515178058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552064"/>
        <c:axId val="224553600"/>
      </c:barChart>
      <c:catAx>
        <c:axId val="224552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lang="fa-IR"/>
            </a:pPr>
            <a:endParaRPr lang="fa-IR"/>
          </a:p>
        </c:txPr>
        <c:crossAx val="224553600"/>
        <c:crosses val="autoZero"/>
        <c:auto val="1"/>
        <c:lblAlgn val="ctr"/>
        <c:lblOffset val="100"/>
        <c:noMultiLvlLbl val="0"/>
      </c:catAx>
      <c:valAx>
        <c:axId val="224553600"/>
        <c:scaling>
          <c:orientation val="minMax"/>
          <c:max val="25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2245520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fa-IR"/>
          </a:pPr>
          <a:endParaRPr lang="fa-IR"/>
        </a:p>
      </c:txPr>
    </c:legend>
    <c:plotVisOnly val="1"/>
    <c:dispBlanksAs val="gap"/>
    <c:showDLblsOverMax val="0"/>
  </c:chart>
  <c:txPr>
    <a:bodyPr/>
    <a:lstStyle/>
    <a:p>
      <a:pPr>
        <a:defRPr sz="1600">
          <a:cs typeface="B Nazanin" pitchFamily="2" charset="-78"/>
        </a:defRPr>
      </a:pPr>
      <a:endParaRPr lang="fa-I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fa-IR"/>
            </a:pPr>
            <a:r>
              <a:rPr lang="fa-IR" dirty="0"/>
              <a:t>درصد زنان ازدواج کرده براساس تعداد </a:t>
            </a:r>
            <a:r>
              <a:rPr lang="fa-IR" dirty="0" smtClean="0"/>
              <a:t>فرزند</a:t>
            </a:r>
          </a:p>
          <a:p>
            <a:pPr>
              <a:defRPr lang="fa-IR"/>
            </a:pPr>
            <a:r>
              <a:rPr lang="fa-IR" dirty="0" smtClean="0"/>
              <a:t>بررسي </a:t>
            </a:r>
            <a:r>
              <a:rPr lang="fa-IR" dirty="0"/>
              <a:t>نمونه‌اي از سرشماري 1390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کل کشور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Sheet1!$F$3:$F$14</c:f>
              <c:strCache>
                <c:ptCount val="12"/>
                <c:pt idx="0">
                  <c:v>بدون فرزند</c:v>
                </c:pt>
                <c:pt idx="1">
                  <c:v>يک فرزند</c:v>
                </c:pt>
                <c:pt idx="2">
                  <c:v>دو فرزند</c:v>
                </c:pt>
                <c:pt idx="3">
                  <c:v>سه فرزند</c:v>
                </c:pt>
                <c:pt idx="4">
                  <c:v>چهار فرزند</c:v>
                </c:pt>
                <c:pt idx="5">
                  <c:v>پنج فرزند</c:v>
                </c:pt>
                <c:pt idx="6">
                  <c:v>شش فرزند</c:v>
                </c:pt>
                <c:pt idx="7">
                  <c:v>هفت فرزند</c:v>
                </c:pt>
                <c:pt idx="8">
                  <c:v>هشت فرزند</c:v>
                </c:pt>
                <c:pt idx="9">
                  <c:v>نه فرزند</c:v>
                </c:pt>
                <c:pt idx="10">
                  <c:v>ده فرزند</c:v>
                </c:pt>
                <c:pt idx="11">
                  <c:v>بالاي 10 فرزند</c:v>
                </c:pt>
              </c:strCache>
            </c:strRef>
          </c:cat>
          <c:val>
            <c:numRef>
              <c:f>Sheet1!$G$3:$G$14</c:f>
              <c:numCache>
                <c:formatCode>0.0</c:formatCode>
                <c:ptCount val="12"/>
                <c:pt idx="0">
                  <c:v>14.440396957994396</c:v>
                </c:pt>
                <c:pt idx="1">
                  <c:v>18.947029662293556</c:v>
                </c:pt>
                <c:pt idx="2">
                  <c:v>20.871792062666046</c:v>
                </c:pt>
                <c:pt idx="3">
                  <c:v>13.085325883523687</c:v>
                </c:pt>
                <c:pt idx="4">
                  <c:v>8.9493577278080583</c:v>
                </c:pt>
                <c:pt idx="5">
                  <c:v>6.4259173034610555</c:v>
                </c:pt>
                <c:pt idx="6">
                  <c:v>5.0779217222207009</c:v>
                </c:pt>
                <c:pt idx="7">
                  <c:v>3.9460710470817015</c:v>
                </c:pt>
                <c:pt idx="8">
                  <c:v>2.9087124428254545</c:v>
                </c:pt>
                <c:pt idx="9">
                  <c:v>1.9252188838067104</c:v>
                </c:pt>
                <c:pt idx="10">
                  <c:v>1.2733605397460146</c:v>
                </c:pt>
                <c:pt idx="11">
                  <c:v>1.4397487515178058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نقاط شهري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Sheet1!$F$3:$F$14</c:f>
              <c:strCache>
                <c:ptCount val="12"/>
                <c:pt idx="0">
                  <c:v>بدون فرزند</c:v>
                </c:pt>
                <c:pt idx="1">
                  <c:v>يک فرزند</c:v>
                </c:pt>
                <c:pt idx="2">
                  <c:v>دو فرزند</c:v>
                </c:pt>
                <c:pt idx="3">
                  <c:v>سه فرزند</c:v>
                </c:pt>
                <c:pt idx="4">
                  <c:v>چهار فرزند</c:v>
                </c:pt>
                <c:pt idx="5">
                  <c:v>پنج فرزند</c:v>
                </c:pt>
                <c:pt idx="6">
                  <c:v>شش فرزند</c:v>
                </c:pt>
                <c:pt idx="7">
                  <c:v>هفت فرزند</c:v>
                </c:pt>
                <c:pt idx="8">
                  <c:v>هشت فرزند</c:v>
                </c:pt>
                <c:pt idx="9">
                  <c:v>نه فرزند</c:v>
                </c:pt>
                <c:pt idx="10">
                  <c:v>ده فرزند</c:v>
                </c:pt>
                <c:pt idx="11">
                  <c:v>بالاي 10 فرزند</c:v>
                </c:pt>
              </c:strCache>
            </c:strRef>
          </c:cat>
          <c:val>
            <c:numRef>
              <c:f>Sheet1!$H$3:$H$14</c:f>
              <c:numCache>
                <c:formatCode>0.0</c:formatCode>
                <c:ptCount val="12"/>
                <c:pt idx="0">
                  <c:v>14.665942936849346</c:v>
                </c:pt>
                <c:pt idx="1">
                  <c:v>19.927605979607229</c:v>
                </c:pt>
                <c:pt idx="2">
                  <c:v>22.4560318356965</c:v>
                </c:pt>
                <c:pt idx="3">
                  <c:v>13.715731971711421</c:v>
                </c:pt>
                <c:pt idx="4">
                  <c:v>9.0135920246657228</c:v>
                </c:pt>
                <c:pt idx="5">
                  <c:v>6.104892434603963</c:v>
                </c:pt>
                <c:pt idx="6">
                  <c:v>4.533935880483595</c:v>
                </c:pt>
                <c:pt idx="7">
                  <c:v>3.3192689908071533</c:v>
                </c:pt>
                <c:pt idx="8">
                  <c:v>2.293318858736995</c:v>
                </c:pt>
                <c:pt idx="9">
                  <c:v>1.408117345215967</c:v>
                </c:pt>
                <c:pt idx="10">
                  <c:v>0.87825875655222685</c:v>
                </c:pt>
                <c:pt idx="11">
                  <c:v>0.95336676376007057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نقاط روستايي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Sheet1!$F$3:$F$14</c:f>
              <c:strCache>
                <c:ptCount val="12"/>
                <c:pt idx="0">
                  <c:v>بدون فرزند</c:v>
                </c:pt>
                <c:pt idx="1">
                  <c:v>يک فرزند</c:v>
                </c:pt>
                <c:pt idx="2">
                  <c:v>دو فرزند</c:v>
                </c:pt>
                <c:pt idx="3">
                  <c:v>سه فرزند</c:v>
                </c:pt>
                <c:pt idx="4">
                  <c:v>چهار فرزند</c:v>
                </c:pt>
                <c:pt idx="5">
                  <c:v>پنج فرزند</c:v>
                </c:pt>
                <c:pt idx="6">
                  <c:v>شش فرزند</c:v>
                </c:pt>
                <c:pt idx="7">
                  <c:v>هفت فرزند</c:v>
                </c:pt>
                <c:pt idx="8">
                  <c:v>هشت فرزند</c:v>
                </c:pt>
                <c:pt idx="9">
                  <c:v>نه فرزند</c:v>
                </c:pt>
                <c:pt idx="10">
                  <c:v>ده فرزند</c:v>
                </c:pt>
                <c:pt idx="11">
                  <c:v>بالاي 10 فرزند</c:v>
                </c:pt>
              </c:strCache>
            </c:strRef>
          </c:cat>
          <c:val>
            <c:numRef>
              <c:f>Sheet1!$I$3:$I$14</c:f>
              <c:numCache>
                <c:formatCode>0.0</c:formatCode>
                <c:ptCount val="12"/>
                <c:pt idx="0">
                  <c:v>13.850975217516806</c:v>
                </c:pt>
                <c:pt idx="1">
                  <c:v>16.384478990557092</c:v>
                </c:pt>
                <c:pt idx="2">
                  <c:v>16.731681167786927</c:v>
                </c:pt>
                <c:pt idx="3">
                  <c:v>11.437878850356681</c:v>
                </c:pt>
                <c:pt idx="4">
                  <c:v>8.7814935466578685</c:v>
                </c:pt>
                <c:pt idx="5">
                  <c:v>7.2648550575233877</c:v>
                </c:pt>
                <c:pt idx="6">
                  <c:v>6.4995257927508261</c:v>
                </c:pt>
                <c:pt idx="7">
                  <c:v>5.5840996247577417</c:v>
                </c:pt>
                <c:pt idx="8">
                  <c:v>4.5169271370252755</c:v>
                </c:pt>
                <c:pt idx="9">
                  <c:v>3.2765659148076369</c:v>
                </c:pt>
                <c:pt idx="10">
                  <c:v>2.3058842934311987</c:v>
                </c:pt>
                <c:pt idx="11">
                  <c:v>2.7108160488227346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282112"/>
        <c:axId val="226686464"/>
      </c:lineChart>
      <c:catAx>
        <c:axId val="22628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lang="fa-IR"/>
            </a:pPr>
            <a:endParaRPr lang="fa-IR"/>
          </a:p>
        </c:txPr>
        <c:crossAx val="226686464"/>
        <c:crosses val="autoZero"/>
        <c:auto val="1"/>
        <c:lblAlgn val="ctr"/>
        <c:lblOffset val="100"/>
        <c:noMultiLvlLbl val="0"/>
      </c:catAx>
      <c:valAx>
        <c:axId val="2266864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226282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fa-IR"/>
          </a:pPr>
          <a:endParaRPr lang="fa-IR"/>
        </a:p>
      </c:txPr>
    </c:legend>
    <c:plotVisOnly val="1"/>
    <c:dispBlanksAs val="gap"/>
    <c:showDLblsOverMax val="0"/>
  </c:chart>
  <c:txPr>
    <a:bodyPr/>
    <a:lstStyle/>
    <a:p>
      <a:pPr>
        <a:defRPr sz="1800">
          <a:cs typeface="B Nazanin" pitchFamily="2" charset="-78"/>
        </a:defRPr>
      </a:pPr>
      <a:endParaRPr lang="fa-I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fa-IR"/>
            </a:pPr>
            <a:r>
              <a:rPr lang="fa-IR"/>
              <a:t>جمعيت ايران و کشورهاي منطقه در سال 2010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'داده ها'!$B$5:$B$30</c:f>
              <c:strCache>
                <c:ptCount val="26"/>
                <c:pt idx="0">
                  <c:v>پاکستان</c:v>
                </c:pt>
                <c:pt idx="1">
                  <c:v>مصر</c:v>
                </c:pt>
                <c:pt idx="2">
                  <c:v>ایران</c:v>
                </c:pt>
                <c:pt idx="3">
                  <c:v>ترکیه</c:v>
                </c:pt>
                <c:pt idx="4">
                  <c:v>عراق</c:v>
                </c:pt>
                <c:pt idx="5">
                  <c:v>افغانستان</c:v>
                </c:pt>
                <c:pt idx="6">
                  <c:v>عربستان سعودی</c:v>
                </c:pt>
                <c:pt idx="7">
                  <c:v>ازبکستان</c:v>
                </c:pt>
                <c:pt idx="8">
                  <c:v>یمن</c:v>
                </c:pt>
                <c:pt idx="9">
                  <c:v>سوریه</c:v>
                </c:pt>
                <c:pt idx="10">
                  <c:v>قزاقستان</c:v>
                </c:pt>
                <c:pt idx="11">
                  <c:v>آذربایجان</c:v>
                </c:pt>
                <c:pt idx="12">
                  <c:v>امارات متحده عربی</c:v>
                </c:pt>
                <c:pt idx="13">
                  <c:v>اسرائیل</c:v>
                </c:pt>
                <c:pt idx="14">
                  <c:v>تاجیکستان</c:v>
                </c:pt>
                <c:pt idx="15">
                  <c:v>اردن</c:v>
                </c:pt>
                <c:pt idx="16">
                  <c:v>قرقیزستان</c:v>
                </c:pt>
                <c:pt idx="17">
                  <c:v>ترکمنستان</c:v>
                </c:pt>
                <c:pt idx="18">
                  <c:v>گرجستان</c:v>
                </c:pt>
                <c:pt idx="19">
                  <c:v>لبنان</c:v>
                </c:pt>
                <c:pt idx="20">
                  <c:v>فلسطین اشغالی</c:v>
                </c:pt>
                <c:pt idx="21">
                  <c:v>ارمنستان</c:v>
                </c:pt>
                <c:pt idx="22">
                  <c:v>عمان</c:v>
                </c:pt>
                <c:pt idx="23">
                  <c:v>کویت</c:v>
                </c:pt>
                <c:pt idx="24">
                  <c:v>قطر</c:v>
                </c:pt>
                <c:pt idx="25">
                  <c:v>بحرین</c:v>
                </c:pt>
              </c:strCache>
            </c:strRef>
          </c:cat>
          <c:val>
            <c:numRef>
              <c:f>'داده ها'!$G$5:$G$30</c:f>
              <c:numCache>
                <c:formatCode>General</c:formatCode>
                <c:ptCount val="26"/>
                <c:pt idx="0">
                  <c:v>173593</c:v>
                </c:pt>
                <c:pt idx="1">
                  <c:v>81121</c:v>
                </c:pt>
                <c:pt idx="2">
                  <c:v>73974</c:v>
                </c:pt>
                <c:pt idx="3">
                  <c:v>72752</c:v>
                </c:pt>
                <c:pt idx="4">
                  <c:v>31672</c:v>
                </c:pt>
                <c:pt idx="5">
                  <c:v>31412</c:v>
                </c:pt>
                <c:pt idx="6">
                  <c:v>27448</c:v>
                </c:pt>
                <c:pt idx="7">
                  <c:v>27445</c:v>
                </c:pt>
                <c:pt idx="8">
                  <c:v>24053</c:v>
                </c:pt>
                <c:pt idx="9">
                  <c:v>20411</c:v>
                </c:pt>
                <c:pt idx="10">
                  <c:v>16026</c:v>
                </c:pt>
                <c:pt idx="11">
                  <c:v>9188</c:v>
                </c:pt>
                <c:pt idx="12">
                  <c:v>7512</c:v>
                </c:pt>
                <c:pt idx="13">
                  <c:v>7418</c:v>
                </c:pt>
                <c:pt idx="14">
                  <c:v>6879</c:v>
                </c:pt>
                <c:pt idx="15">
                  <c:v>6187</c:v>
                </c:pt>
                <c:pt idx="16">
                  <c:v>5334</c:v>
                </c:pt>
                <c:pt idx="17">
                  <c:v>5042</c:v>
                </c:pt>
                <c:pt idx="18">
                  <c:v>4352</c:v>
                </c:pt>
                <c:pt idx="19">
                  <c:v>4228</c:v>
                </c:pt>
                <c:pt idx="20">
                  <c:v>4039</c:v>
                </c:pt>
                <c:pt idx="21">
                  <c:v>3092</c:v>
                </c:pt>
                <c:pt idx="22">
                  <c:v>2782</c:v>
                </c:pt>
                <c:pt idx="23">
                  <c:v>2737</c:v>
                </c:pt>
                <c:pt idx="24">
                  <c:v>1759</c:v>
                </c:pt>
                <c:pt idx="25">
                  <c:v>1262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500800"/>
        <c:axId val="227793152"/>
      </c:barChart>
      <c:catAx>
        <c:axId val="227500800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227793152"/>
        <c:crosses val="autoZero"/>
        <c:auto val="1"/>
        <c:lblAlgn val="ctr"/>
        <c:lblOffset val="100"/>
        <c:noMultiLvlLbl val="0"/>
      </c:catAx>
      <c:valAx>
        <c:axId val="227793152"/>
        <c:scaling>
          <c:orientation val="minMax"/>
        </c:scaling>
        <c:delete val="0"/>
        <c:axPos val="r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227500800"/>
        <c:crosses val="autoZero"/>
        <c:crossBetween val="between"/>
        <c:majorUnit val="4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tx2">
              <a:lumMod val="50000"/>
            </a:schemeClr>
          </a:solidFill>
          <a:cs typeface="B Titr" pitchFamily="2" charset="-78"/>
        </a:defRPr>
      </a:pPr>
      <a:endParaRPr lang="fa-I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fa-IR"/>
            </a:pPr>
            <a:r>
              <a:rPr lang="fa-IR"/>
              <a:t>نرخ باروري کل در ايران و کشورهاي منطقه در سال 2010</a:t>
            </a:r>
            <a:endParaRPr lang="en-US"/>
          </a:p>
        </c:rich>
      </c:tx>
      <c:layout>
        <c:manualLayout>
          <c:xMode val="edge"/>
          <c:yMode val="edge"/>
          <c:x val="0.20973970063932457"/>
          <c:y val="1.6315702576256959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38100">
              <a:solidFill>
                <a:srgbClr val="E12BBA"/>
              </a:solidFill>
            </a:ln>
          </c:spPr>
          <c:invertIfNegative val="0"/>
          <c:dPt>
            <c:idx val="24"/>
            <c:invertIfNegative val="0"/>
            <c:bubble3D val="0"/>
            <c:spPr>
              <a:solidFill>
                <a:srgbClr val="C00000"/>
              </a:solidFill>
              <a:ln w="38100">
                <a:solidFill>
                  <a:srgbClr val="E12BBA"/>
                </a:solidFill>
              </a:ln>
            </c:spPr>
          </c:dPt>
          <c:dLbls>
            <c:dLbl>
              <c:idx val="24"/>
              <c:layout>
                <c:manualLayout>
                  <c:x val="2.0244278413509751E-3"/>
                  <c:y val="-5.8498971494749884E-2"/>
                </c:manualLayout>
              </c:layout>
              <c:spPr/>
              <c:txPr>
                <a:bodyPr/>
                <a:lstStyle/>
                <a:p>
                  <a:pPr rtl="1">
                    <a:defRPr lang="fa-IR"/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'داده ها'!$B$205:$B$230</c:f>
              <c:strCache>
                <c:ptCount val="26"/>
                <c:pt idx="0">
                  <c:v>افغانستان</c:v>
                </c:pt>
                <c:pt idx="1">
                  <c:v>یمن</c:v>
                </c:pt>
                <c:pt idx="2">
                  <c:v>عراق</c:v>
                </c:pt>
                <c:pt idx="3">
                  <c:v>فلسطین اشغالی</c:v>
                </c:pt>
                <c:pt idx="4">
                  <c:v>پاکستان</c:v>
                </c:pt>
                <c:pt idx="5">
                  <c:v>تاجیکستان</c:v>
                </c:pt>
                <c:pt idx="6">
                  <c:v>رژيم اشغالگر قدس</c:v>
                </c:pt>
                <c:pt idx="7">
                  <c:v>اردن</c:v>
                </c:pt>
                <c:pt idx="8">
                  <c:v>سوریه</c:v>
                </c:pt>
                <c:pt idx="9">
                  <c:v>عربستان سعودی</c:v>
                </c:pt>
                <c:pt idx="10">
                  <c:v>مصر</c:v>
                </c:pt>
                <c:pt idx="11">
                  <c:v>قرقیزستان</c:v>
                </c:pt>
                <c:pt idx="12">
                  <c:v>قزاقستان</c:v>
                </c:pt>
                <c:pt idx="13">
                  <c:v>بحرین</c:v>
                </c:pt>
                <c:pt idx="14">
                  <c:v>ترکمنستان</c:v>
                </c:pt>
                <c:pt idx="15">
                  <c:v>ازبکستان</c:v>
                </c:pt>
                <c:pt idx="16">
                  <c:v>کویت</c:v>
                </c:pt>
                <c:pt idx="17">
                  <c:v>قطر</c:v>
                </c:pt>
                <c:pt idx="18">
                  <c:v>آذربایجان</c:v>
                </c:pt>
                <c:pt idx="19">
                  <c:v>عمان</c:v>
                </c:pt>
                <c:pt idx="20">
                  <c:v>ترکیه</c:v>
                </c:pt>
                <c:pt idx="21">
                  <c:v>لبنان</c:v>
                </c:pt>
                <c:pt idx="22">
                  <c:v>ارمنستان</c:v>
                </c:pt>
                <c:pt idx="23">
                  <c:v>امارات متحده عربی</c:v>
                </c:pt>
                <c:pt idx="24">
                  <c:v>ایران</c:v>
                </c:pt>
                <c:pt idx="25">
                  <c:v>گرجستان</c:v>
                </c:pt>
              </c:strCache>
            </c:strRef>
          </c:cat>
          <c:val>
            <c:numRef>
              <c:f>'داده ها'!$G$205:$G$230</c:f>
              <c:numCache>
                <c:formatCode>General</c:formatCode>
                <c:ptCount val="26"/>
                <c:pt idx="0">
                  <c:v>5.9700000000000024</c:v>
                </c:pt>
                <c:pt idx="1">
                  <c:v>4.9400000000000004</c:v>
                </c:pt>
                <c:pt idx="2">
                  <c:v>4.53</c:v>
                </c:pt>
                <c:pt idx="3">
                  <c:v>4.2699999999999996</c:v>
                </c:pt>
                <c:pt idx="4">
                  <c:v>3.2</c:v>
                </c:pt>
                <c:pt idx="5">
                  <c:v>3.16</c:v>
                </c:pt>
                <c:pt idx="6">
                  <c:v>2.9099999999999997</c:v>
                </c:pt>
                <c:pt idx="7">
                  <c:v>2.8899999999999997</c:v>
                </c:pt>
                <c:pt idx="8">
                  <c:v>2.77</c:v>
                </c:pt>
                <c:pt idx="9">
                  <c:v>2.64</c:v>
                </c:pt>
                <c:pt idx="10">
                  <c:v>2.64</c:v>
                </c:pt>
                <c:pt idx="11">
                  <c:v>2.62</c:v>
                </c:pt>
                <c:pt idx="12">
                  <c:v>2.48</c:v>
                </c:pt>
                <c:pt idx="13">
                  <c:v>2.4299999999999997</c:v>
                </c:pt>
                <c:pt idx="14">
                  <c:v>2.3199999999999967</c:v>
                </c:pt>
                <c:pt idx="15">
                  <c:v>2.2599999999999998</c:v>
                </c:pt>
                <c:pt idx="16">
                  <c:v>2.25</c:v>
                </c:pt>
                <c:pt idx="17">
                  <c:v>2.2000000000000002</c:v>
                </c:pt>
                <c:pt idx="18">
                  <c:v>2.15</c:v>
                </c:pt>
                <c:pt idx="19">
                  <c:v>2.15</c:v>
                </c:pt>
                <c:pt idx="20">
                  <c:v>2.02</c:v>
                </c:pt>
                <c:pt idx="21">
                  <c:v>1.76</c:v>
                </c:pt>
                <c:pt idx="22">
                  <c:v>1.74</c:v>
                </c:pt>
                <c:pt idx="23">
                  <c:v>1.71</c:v>
                </c:pt>
                <c:pt idx="24">
                  <c:v>1.59</c:v>
                </c:pt>
                <c:pt idx="25">
                  <c:v>1.53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658816"/>
        <c:axId val="234340736"/>
      </c:barChart>
      <c:catAx>
        <c:axId val="23065881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234340736"/>
        <c:crosses val="autoZero"/>
        <c:auto val="1"/>
        <c:lblAlgn val="ctr"/>
        <c:lblOffset val="100"/>
        <c:noMultiLvlLbl val="0"/>
      </c:catAx>
      <c:valAx>
        <c:axId val="23434073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230658816"/>
        <c:crosses val="autoZero"/>
        <c:crossBetween val="between"/>
      </c:valAx>
      <c:spPr>
        <a:solidFill>
          <a:srgbClr val="CDCDFF"/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2">
              <a:lumMod val="50000"/>
            </a:schemeClr>
          </a:solidFill>
          <a:cs typeface="B Titr" pitchFamily="2" charset="-78"/>
        </a:defRPr>
      </a:pPr>
      <a:endParaRPr lang="fa-I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fa-IR" sz="1900">
                <a:solidFill>
                  <a:schemeClr val="tx2">
                    <a:lumMod val="50000"/>
                  </a:schemeClr>
                </a:solidFill>
                <a:cs typeface="B Titr" pitchFamily="2" charset="-78"/>
              </a:defRPr>
            </a:pPr>
            <a:r>
              <a:rPr lang="fa-IR" sz="19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نرخ </a:t>
            </a:r>
            <a:r>
              <a:rPr lang="fa-IR" sz="190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باروري کل در جهان،‌</a:t>
            </a:r>
            <a:r>
              <a:rPr lang="fa-IR" sz="1900" baseline="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 آسيا و ايران از سال 1990 تا 2025</a:t>
            </a:r>
            <a:endParaRPr lang="en-US" sz="1900" dirty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</c:rich>
      </c:tx>
      <c:layout>
        <c:manualLayout>
          <c:xMode val="edge"/>
          <c:yMode val="edge"/>
          <c:x val="0.1961700558837008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888249077120793E-2"/>
          <c:y val="0.14561272622453933"/>
          <c:w val="0.9140541377700786"/>
          <c:h val="0.6322849120222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'داده ها'!$B$203</c:f>
              <c:strCache>
                <c:ptCount val="1"/>
                <c:pt idx="0">
                  <c:v>جهان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'داده ها'!$C$202:$I$202</c:f>
              <c:strCache>
                <c:ptCount val="7"/>
                <c:pt idx="0">
                  <c:v>95-1990</c:v>
                </c:pt>
                <c:pt idx="1">
                  <c:v>2000-1995</c:v>
                </c:pt>
                <c:pt idx="2">
                  <c:v>05-2000</c:v>
                </c:pt>
                <c:pt idx="3">
                  <c:v>10-2005</c:v>
                </c:pt>
                <c:pt idx="4">
                  <c:v>15-2010</c:v>
                </c:pt>
                <c:pt idx="5">
                  <c:v>20-2015</c:v>
                </c:pt>
                <c:pt idx="6">
                  <c:v>25-2020</c:v>
                </c:pt>
              </c:strCache>
            </c:strRef>
          </c:cat>
          <c:val>
            <c:numRef>
              <c:f>'داده ها'!$C$203:$I$203</c:f>
              <c:numCache>
                <c:formatCode>General</c:formatCode>
                <c:ptCount val="7"/>
                <c:pt idx="0">
                  <c:v>3.04</c:v>
                </c:pt>
                <c:pt idx="1">
                  <c:v>2.79</c:v>
                </c:pt>
                <c:pt idx="2">
                  <c:v>2.62</c:v>
                </c:pt>
                <c:pt idx="3">
                  <c:v>2.52</c:v>
                </c:pt>
                <c:pt idx="4">
                  <c:v>2.4499999999999997</c:v>
                </c:pt>
                <c:pt idx="5">
                  <c:v>2.3899999999999997</c:v>
                </c:pt>
                <c:pt idx="6">
                  <c:v>2.3299999999999987</c:v>
                </c:pt>
              </c:numCache>
            </c:numRef>
          </c:val>
        </c:ser>
        <c:ser>
          <c:idx val="1"/>
          <c:order val="1"/>
          <c:tx>
            <c:strRef>
              <c:f>'داده ها'!$B$204</c:f>
              <c:strCache>
                <c:ptCount val="1"/>
                <c:pt idx="0">
                  <c:v>آسیا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'داده ها'!$C$202:$I$202</c:f>
              <c:strCache>
                <c:ptCount val="7"/>
                <c:pt idx="0">
                  <c:v>95-1990</c:v>
                </c:pt>
                <c:pt idx="1">
                  <c:v>2000-1995</c:v>
                </c:pt>
                <c:pt idx="2">
                  <c:v>05-2000</c:v>
                </c:pt>
                <c:pt idx="3">
                  <c:v>10-2005</c:v>
                </c:pt>
                <c:pt idx="4">
                  <c:v>15-2010</c:v>
                </c:pt>
                <c:pt idx="5">
                  <c:v>20-2015</c:v>
                </c:pt>
                <c:pt idx="6">
                  <c:v>25-2020</c:v>
                </c:pt>
              </c:strCache>
            </c:strRef>
          </c:cat>
          <c:val>
            <c:numRef>
              <c:f>'داده ها'!$C$204:$I$204</c:f>
              <c:numCache>
                <c:formatCode>General</c:formatCode>
                <c:ptCount val="7"/>
                <c:pt idx="0">
                  <c:v>2.9699999999999998</c:v>
                </c:pt>
                <c:pt idx="1">
                  <c:v>2.65</c:v>
                </c:pt>
                <c:pt idx="2">
                  <c:v>2.4099999999999997</c:v>
                </c:pt>
                <c:pt idx="3">
                  <c:v>2.2799999999999998</c:v>
                </c:pt>
                <c:pt idx="4">
                  <c:v>2.1800000000000002</c:v>
                </c:pt>
                <c:pt idx="5">
                  <c:v>2.09</c:v>
                </c:pt>
                <c:pt idx="6">
                  <c:v>2.0299999999999998</c:v>
                </c:pt>
              </c:numCache>
            </c:numRef>
          </c:val>
        </c:ser>
        <c:ser>
          <c:idx val="2"/>
          <c:order val="2"/>
          <c:tx>
            <c:v>ايران</c:v>
          </c:tx>
          <c:spPr>
            <a:solidFill>
              <a:srgbClr val="F0EA00"/>
            </a:solidFill>
            <a:ln w="762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9.4816133226372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816133226372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1120999197811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8161332263727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2226066298874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rtl="1">
                  <a:defRPr lang="fa-IR" sz="1200">
                    <a:solidFill>
                      <a:srgbClr val="FF33CC"/>
                    </a:solidFill>
                    <a:cs typeface="B Titr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'داده ها'!$C$202:$I$202</c:f>
              <c:strCache>
                <c:ptCount val="7"/>
                <c:pt idx="0">
                  <c:v>95-1990</c:v>
                </c:pt>
                <c:pt idx="1">
                  <c:v>2000-1995</c:v>
                </c:pt>
                <c:pt idx="2">
                  <c:v>05-2000</c:v>
                </c:pt>
                <c:pt idx="3">
                  <c:v>10-2005</c:v>
                </c:pt>
                <c:pt idx="4">
                  <c:v>15-2010</c:v>
                </c:pt>
                <c:pt idx="5">
                  <c:v>20-2015</c:v>
                </c:pt>
                <c:pt idx="6">
                  <c:v>25-2020</c:v>
                </c:pt>
              </c:strCache>
            </c:strRef>
          </c:cat>
          <c:val>
            <c:numRef>
              <c:f>'داده ها'!$C$229:$I$229</c:f>
              <c:numCache>
                <c:formatCode>General</c:formatCode>
                <c:ptCount val="7"/>
                <c:pt idx="0">
                  <c:v>3.9499999999999997</c:v>
                </c:pt>
                <c:pt idx="1">
                  <c:v>2.62</c:v>
                </c:pt>
                <c:pt idx="2">
                  <c:v>1.9600000000000126</c:v>
                </c:pt>
                <c:pt idx="3">
                  <c:v>1.77</c:v>
                </c:pt>
                <c:pt idx="4">
                  <c:v>1.59</c:v>
                </c:pt>
                <c:pt idx="5">
                  <c:v>1.45</c:v>
                </c:pt>
                <c:pt idx="6">
                  <c:v>1.36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94880"/>
        <c:axId val="102413056"/>
      </c:barChart>
      <c:catAx>
        <c:axId val="1023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rtl="1">
              <a:defRPr lang="fa-IR" sz="1000">
                <a:solidFill>
                  <a:schemeClr val="tx2">
                    <a:lumMod val="50000"/>
                  </a:schemeClr>
                </a:solidFill>
                <a:cs typeface="B Titr" pitchFamily="2" charset="-78"/>
              </a:defRPr>
            </a:pPr>
            <a:endParaRPr lang="fa-IR"/>
          </a:p>
        </c:txPr>
        <c:crossAx val="102413056"/>
        <c:crosses val="autoZero"/>
        <c:auto val="1"/>
        <c:lblAlgn val="ctr"/>
        <c:lblOffset val="100"/>
        <c:noMultiLvlLbl val="0"/>
      </c:catAx>
      <c:valAx>
        <c:axId val="102413056"/>
        <c:scaling>
          <c:orientation val="minMax"/>
          <c:max val="4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a-IR" sz="1200" b="1"/>
            </a:pPr>
            <a:endParaRPr lang="fa-IR"/>
          </a:p>
        </c:txPr>
        <c:crossAx val="102394880"/>
        <c:crosses val="autoZero"/>
        <c:crossBetween val="between"/>
        <c:majorUnit val="1"/>
      </c:valAx>
      <c:spPr>
        <a:solidFill>
          <a:srgbClr val="C1FFD6"/>
        </a:solidFill>
      </c:spPr>
    </c:plotArea>
    <c:legend>
      <c:legendPos val="r"/>
      <c:layout>
        <c:manualLayout>
          <c:xMode val="edge"/>
          <c:yMode val="edge"/>
          <c:x val="0.26904469759439531"/>
          <c:y val="0.90303257986938157"/>
          <c:w val="0.47633609556869289"/>
          <c:h val="9.4958571194573974E-2"/>
        </c:manualLayout>
      </c:layout>
      <c:overlay val="0"/>
      <c:txPr>
        <a:bodyPr/>
        <a:lstStyle/>
        <a:p>
          <a:pPr>
            <a:defRPr lang="fa-IR" sz="1600">
              <a:solidFill>
                <a:schemeClr val="tx2">
                  <a:lumMod val="50000"/>
                </a:schemeClr>
              </a:solidFill>
              <a:cs typeface="B Yekan" pitchFamily="2" charset="-78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fa-IR">
                <a:cs typeface="B Titr" pitchFamily="2" charset="-78"/>
              </a:defRPr>
            </a:pPr>
            <a:r>
              <a:rPr lang="fa-IR">
                <a:cs typeface="B Titr" pitchFamily="2" charset="-78"/>
              </a:rPr>
              <a:t>ميانه سني در جهان، آسيا و ايران از سال 1990 تا 2025</a:t>
            </a:r>
            <a:endParaRPr lang="en-US">
              <a:cs typeface="B Titr" pitchFamily="2" charset="-78"/>
            </a:endParaRPr>
          </a:p>
        </c:rich>
      </c:tx>
      <c:layout>
        <c:manualLayout>
          <c:xMode val="edge"/>
          <c:yMode val="edge"/>
          <c:x val="0.20012788983042476"/>
          <c:y val="1.45267589315472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313826037010747E-2"/>
          <c:y val="0.1698985360182485"/>
          <c:w val="0.87429971887190061"/>
          <c:h val="0.59984272337339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'داده ها'!$B$335</c:f>
              <c:strCache>
                <c:ptCount val="1"/>
                <c:pt idx="0">
                  <c:v>جهان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 rot="-5400000"/>
              <a:lstStyle/>
              <a:p>
                <a:pPr rtl="1">
                  <a:defRPr lang="fa-IR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'داده ها'!$C$334:$J$334</c:f>
              <c:strCache>
                <c:ptCount val="8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strCache>
            </c:strRef>
          </c:cat>
          <c:val>
            <c:numRef>
              <c:f>'داده ها'!$C$335:$J$335</c:f>
              <c:numCache>
                <c:formatCode>General</c:formatCode>
                <c:ptCount val="8"/>
                <c:pt idx="0">
                  <c:v>24.4</c:v>
                </c:pt>
                <c:pt idx="1">
                  <c:v>25.5</c:v>
                </c:pt>
                <c:pt idx="2">
                  <c:v>26.7</c:v>
                </c:pt>
                <c:pt idx="3">
                  <c:v>28</c:v>
                </c:pt>
                <c:pt idx="4">
                  <c:v>29.2</c:v>
                </c:pt>
                <c:pt idx="5">
                  <c:v>30.4</c:v>
                </c:pt>
                <c:pt idx="6">
                  <c:v>31.6</c:v>
                </c:pt>
                <c:pt idx="7">
                  <c:v>32.800000000000004</c:v>
                </c:pt>
              </c:numCache>
            </c:numRef>
          </c:val>
        </c:ser>
        <c:ser>
          <c:idx val="1"/>
          <c:order val="1"/>
          <c:tx>
            <c:strRef>
              <c:f>'داده ها'!$B$336</c:f>
              <c:strCache>
                <c:ptCount val="1"/>
                <c:pt idx="0">
                  <c:v>آسیا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 rot="-5400000"/>
              <a:lstStyle/>
              <a:p>
                <a:pPr rtl="1">
                  <a:defRPr lang="fa-IR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'داده ها'!$C$334:$J$334</c:f>
              <c:strCache>
                <c:ptCount val="8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strCache>
            </c:strRef>
          </c:cat>
          <c:val>
            <c:numRef>
              <c:f>'داده ها'!$C$336:$J$336</c:f>
              <c:numCache>
                <c:formatCode>General</c:formatCode>
                <c:ptCount val="8"/>
                <c:pt idx="0">
                  <c:v>23</c:v>
                </c:pt>
                <c:pt idx="1">
                  <c:v>24.4</c:v>
                </c:pt>
                <c:pt idx="2">
                  <c:v>25.9</c:v>
                </c:pt>
                <c:pt idx="3">
                  <c:v>27.5</c:v>
                </c:pt>
                <c:pt idx="4">
                  <c:v>29.2</c:v>
                </c:pt>
                <c:pt idx="5">
                  <c:v>30.7</c:v>
                </c:pt>
                <c:pt idx="6">
                  <c:v>32.300000000000004</c:v>
                </c:pt>
                <c:pt idx="7">
                  <c:v>33.9</c:v>
                </c:pt>
              </c:numCache>
            </c:numRef>
          </c:val>
        </c:ser>
        <c:ser>
          <c:idx val="2"/>
          <c:order val="2"/>
          <c:tx>
            <c:v>ايران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 rot="-5400000"/>
              <a:lstStyle/>
              <a:p>
                <a:pPr rtl="1">
                  <a:defRPr lang="fa-IR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'داده ها'!$C$334:$J$334</c:f>
              <c:strCache>
                <c:ptCount val="8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</c:strCache>
            </c:strRef>
          </c:cat>
          <c:val>
            <c:numRef>
              <c:f>'داده ها'!$C$348:$J$348</c:f>
              <c:numCache>
                <c:formatCode>General</c:formatCode>
                <c:ptCount val="8"/>
                <c:pt idx="0">
                  <c:v>17.100000000000001</c:v>
                </c:pt>
                <c:pt idx="1">
                  <c:v>18.399999999999999</c:v>
                </c:pt>
                <c:pt idx="2">
                  <c:v>20.8</c:v>
                </c:pt>
                <c:pt idx="3">
                  <c:v>24.2</c:v>
                </c:pt>
                <c:pt idx="4">
                  <c:v>27.1</c:v>
                </c:pt>
                <c:pt idx="5">
                  <c:v>30</c:v>
                </c:pt>
                <c:pt idx="6">
                  <c:v>33.1</c:v>
                </c:pt>
                <c:pt idx="7">
                  <c:v>36.300000000000004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65216"/>
        <c:axId val="120666752"/>
      </c:barChart>
      <c:catAx>
        <c:axId val="1206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120666752"/>
        <c:crosses val="autoZero"/>
        <c:auto val="1"/>
        <c:lblAlgn val="ctr"/>
        <c:lblOffset val="100"/>
        <c:noMultiLvlLbl val="0"/>
      </c:catAx>
      <c:valAx>
        <c:axId val="120666752"/>
        <c:scaling>
          <c:orientation val="minMax"/>
          <c:min val="15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12066521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7584373027364483"/>
          <c:y val="0.88258980187124703"/>
          <c:w val="0.67264562327588973"/>
          <c:h val="0.11741028441158829"/>
        </c:manualLayout>
      </c:layout>
      <c:overlay val="0"/>
      <c:txPr>
        <a:bodyPr/>
        <a:lstStyle/>
        <a:p>
          <a:pPr>
            <a:defRPr lang="fa-IR"/>
          </a:pPr>
          <a:endParaRPr lang="fa-I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2">
              <a:lumMod val="50000"/>
            </a:schemeClr>
          </a:solidFill>
        </a:defRPr>
      </a:pPr>
      <a:endParaRPr lang="fa-I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val>
            <c:numRef>
              <c:f>Sheet1!$D$3:$D$83</c:f>
              <c:numCache>
                <c:formatCode>General</c:formatCode>
                <c:ptCount val="81"/>
                <c:pt idx="0">
                  <c:v>868949</c:v>
                </c:pt>
                <c:pt idx="1">
                  <c:v>891570</c:v>
                </c:pt>
                <c:pt idx="2">
                  <c:v>949818</c:v>
                </c:pt>
                <c:pt idx="3">
                  <c:v>888338</c:v>
                </c:pt>
                <c:pt idx="4">
                  <c:v>850190</c:v>
                </c:pt>
                <c:pt idx="5">
                  <c:v>828460</c:v>
                </c:pt>
                <c:pt idx="6">
                  <c:v>813438</c:v>
                </c:pt>
                <c:pt idx="7">
                  <c:v>738116</c:v>
                </c:pt>
                <c:pt idx="8">
                  <c:v>669547</c:v>
                </c:pt>
                <c:pt idx="9">
                  <c:v>632748</c:v>
                </c:pt>
                <c:pt idx="10">
                  <c:v>619971</c:v>
                </c:pt>
                <c:pt idx="11">
                  <c:v>568935</c:v>
                </c:pt>
                <c:pt idx="12">
                  <c:v>576416</c:v>
                </c:pt>
                <c:pt idx="13">
                  <c:v>545421</c:v>
                </c:pt>
                <c:pt idx="14">
                  <c:v>538924</c:v>
                </c:pt>
                <c:pt idx="15">
                  <c:v>560992</c:v>
                </c:pt>
                <c:pt idx="16">
                  <c:v>516150</c:v>
                </c:pt>
                <c:pt idx="17">
                  <c:v>508387</c:v>
                </c:pt>
                <c:pt idx="18">
                  <c:v>498388</c:v>
                </c:pt>
                <c:pt idx="19">
                  <c:v>447921</c:v>
                </c:pt>
                <c:pt idx="20">
                  <c:v>499440</c:v>
                </c:pt>
                <c:pt idx="21">
                  <c:v>395758</c:v>
                </c:pt>
                <c:pt idx="22">
                  <c:v>413322</c:v>
                </c:pt>
                <c:pt idx="23">
                  <c:v>391051</c:v>
                </c:pt>
                <c:pt idx="24">
                  <c:v>390538</c:v>
                </c:pt>
                <c:pt idx="25">
                  <c:v>443324</c:v>
                </c:pt>
                <c:pt idx="26">
                  <c:v>350551</c:v>
                </c:pt>
                <c:pt idx="27">
                  <c:v>354381</c:v>
                </c:pt>
                <c:pt idx="28">
                  <c:v>341198</c:v>
                </c:pt>
                <c:pt idx="29">
                  <c:v>323204</c:v>
                </c:pt>
                <c:pt idx="30">
                  <c:v>368772</c:v>
                </c:pt>
                <c:pt idx="31">
                  <c:v>283895</c:v>
                </c:pt>
                <c:pt idx="32">
                  <c:v>276935</c:v>
                </c:pt>
                <c:pt idx="33">
                  <c:v>255524</c:v>
                </c:pt>
                <c:pt idx="34">
                  <c:v>261382</c:v>
                </c:pt>
                <c:pt idx="35">
                  <c:v>290794</c:v>
                </c:pt>
                <c:pt idx="36">
                  <c:v>202025</c:v>
                </c:pt>
                <c:pt idx="37">
                  <c:v>204122</c:v>
                </c:pt>
                <c:pt idx="38">
                  <c:v>186696</c:v>
                </c:pt>
                <c:pt idx="39">
                  <c:v>189761</c:v>
                </c:pt>
                <c:pt idx="40">
                  <c:v>232086</c:v>
                </c:pt>
                <c:pt idx="41">
                  <c:v>159360</c:v>
                </c:pt>
                <c:pt idx="42">
                  <c:v>155458</c:v>
                </c:pt>
                <c:pt idx="43">
                  <c:v>132909</c:v>
                </c:pt>
                <c:pt idx="44">
                  <c:v>141835</c:v>
                </c:pt>
                <c:pt idx="45">
                  <c:v>192559</c:v>
                </c:pt>
                <c:pt idx="46">
                  <c:v>129257</c:v>
                </c:pt>
                <c:pt idx="47">
                  <c:v>131100</c:v>
                </c:pt>
                <c:pt idx="48">
                  <c:v>136404</c:v>
                </c:pt>
                <c:pt idx="49">
                  <c:v>176853</c:v>
                </c:pt>
                <c:pt idx="50">
                  <c:v>217888</c:v>
                </c:pt>
                <c:pt idx="51">
                  <c:v>124518</c:v>
                </c:pt>
                <c:pt idx="52">
                  <c:v>136204</c:v>
                </c:pt>
                <c:pt idx="53">
                  <c:v>128205</c:v>
                </c:pt>
                <c:pt idx="54">
                  <c:v>135463</c:v>
                </c:pt>
                <c:pt idx="55">
                  <c:v>161999</c:v>
                </c:pt>
                <c:pt idx="56">
                  <c:v>108998</c:v>
                </c:pt>
                <c:pt idx="57">
                  <c:v>112261</c:v>
                </c:pt>
                <c:pt idx="58">
                  <c:v>110391</c:v>
                </c:pt>
                <c:pt idx="59">
                  <c:v>128669</c:v>
                </c:pt>
                <c:pt idx="60">
                  <c:v>188430</c:v>
                </c:pt>
                <c:pt idx="61">
                  <c:v>96818</c:v>
                </c:pt>
                <c:pt idx="62">
                  <c:v>89912</c:v>
                </c:pt>
                <c:pt idx="63">
                  <c:v>75745</c:v>
                </c:pt>
                <c:pt idx="64">
                  <c:v>81863</c:v>
                </c:pt>
                <c:pt idx="65">
                  <c:v>102599</c:v>
                </c:pt>
                <c:pt idx="66">
                  <c:v>44361</c:v>
                </c:pt>
                <c:pt idx="67">
                  <c:v>39153</c:v>
                </c:pt>
                <c:pt idx="68">
                  <c:v>32035</c:v>
                </c:pt>
                <c:pt idx="69">
                  <c:v>46213</c:v>
                </c:pt>
                <c:pt idx="70">
                  <c:v>70493</c:v>
                </c:pt>
                <c:pt idx="71">
                  <c:v>22579</c:v>
                </c:pt>
                <c:pt idx="72">
                  <c:v>24360</c:v>
                </c:pt>
                <c:pt idx="73">
                  <c:v>20106</c:v>
                </c:pt>
                <c:pt idx="74">
                  <c:v>29701</c:v>
                </c:pt>
                <c:pt idx="75">
                  <c:v>37371</c:v>
                </c:pt>
                <c:pt idx="76">
                  <c:v>16031</c:v>
                </c:pt>
                <c:pt idx="77">
                  <c:v>15153</c:v>
                </c:pt>
                <c:pt idx="78">
                  <c:v>14785</c:v>
                </c:pt>
                <c:pt idx="79">
                  <c:v>23987</c:v>
                </c:pt>
                <c:pt idx="80">
                  <c:v>199298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76736"/>
        <c:axId val="120678272"/>
      </c:barChart>
      <c:catAx>
        <c:axId val="120676736"/>
        <c:scaling>
          <c:orientation val="minMax"/>
        </c:scaling>
        <c:delete val="1"/>
        <c:axPos val="r"/>
        <c:majorTickMark val="out"/>
        <c:minorTickMark val="none"/>
        <c:tickLblPos val="none"/>
        <c:crossAx val="120678272"/>
        <c:crosses val="autoZero"/>
        <c:auto val="1"/>
        <c:lblAlgn val="ctr"/>
        <c:lblOffset val="100"/>
        <c:noMultiLvlLbl val="0"/>
      </c:catAx>
      <c:valAx>
        <c:axId val="12067827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lang="fa-IR"/>
            </a:pPr>
            <a:endParaRPr lang="fa-IR"/>
          </a:p>
        </c:txPr>
        <c:crossAx val="120676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02513-ECA9-47A0-886D-5F51B4CBC8CE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7B84E60-C48D-4B7A-9B23-00267F00813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a-IR" sz="2400" b="1" i="0" u="none" strike="noStrike" kern="0" cap="none" spc="0" normalizeH="0" baseline="0" noProof="0" dirty="0" smtClean="0">
              <a:ln/>
              <a:effectLst/>
              <a:uLnTx/>
              <a:uFillTx/>
              <a:latin typeface="IranNastaliq" pitchFamily="18" charset="0"/>
              <a:ea typeface="+mj-ea"/>
              <a:cs typeface="B Titr" pitchFamily="2" charset="-78"/>
            </a:rPr>
            <a:t>علل افزايش جمعيت در دهه اول پس از انقلاب</a:t>
          </a:r>
          <a:endParaRPr kumimoji="0" lang="en-US" sz="2400" b="1" i="0" u="none" strike="noStrike" kern="0" cap="none" spc="0" normalizeH="0" baseline="0" noProof="0" dirty="0" smtClean="0">
            <a:ln/>
            <a:effectLst/>
            <a:uLnTx/>
            <a:uFillTx/>
            <a:latin typeface="IranNastaliq" pitchFamily="18" charset="0"/>
            <a:ea typeface="+mj-ea"/>
            <a:cs typeface="B Titr" pitchFamily="2" charset="-78"/>
          </a:endParaRPr>
        </a:p>
      </dgm:t>
    </dgm:pt>
    <dgm:pt modelId="{902D230E-43E7-4021-B51D-C02E9572BA75}" type="parTrans" cxnId="{D34F3E9B-2B41-448D-8834-7273C253C86A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Lotus" pitchFamily="2" charset="-78"/>
          </a:endParaRPr>
        </a:p>
      </dgm:t>
    </dgm:pt>
    <dgm:pt modelId="{DE47A001-B238-46BE-AAE9-0A700C85A1AB}" type="sibTrans" cxnId="{D34F3E9B-2B41-448D-8834-7273C253C86A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Lotus" pitchFamily="2" charset="-78"/>
          </a:endParaRPr>
        </a:p>
      </dgm:t>
    </dgm:pt>
    <dgm:pt modelId="{1F5A5CA8-7038-4F8C-8E5C-C1660352FA2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2200" dirty="0" smtClean="0">
              <a:cs typeface="B Titr" pitchFamily="2" charset="-78"/>
            </a:rPr>
            <a:t>کاهش میزان مرگ و میر به خصوص در کودکان و افزایش  موالید </a:t>
          </a:r>
          <a:endParaRPr lang="en-US" sz="2200" dirty="0">
            <a:cs typeface="B Titr" pitchFamily="2" charset="-78"/>
          </a:endParaRPr>
        </a:p>
      </dgm:t>
    </dgm:pt>
    <dgm:pt modelId="{FC02636E-4EA1-4274-BA80-5F45DFCCE76A}" type="parTrans" cxnId="{12D00A8B-45A5-43EB-8E47-40B8E50C373F}">
      <dgm:prSet custT="1"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  <a:cs typeface="B Titr" pitchFamily="2" charset="-78"/>
          </a:endParaRPr>
        </a:p>
      </dgm:t>
    </dgm:pt>
    <dgm:pt modelId="{E245E6C4-8EA2-494E-B375-CF6DF8A6024D}" type="sibTrans" cxnId="{12D00A8B-45A5-43EB-8E47-40B8E50C373F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Lotus" pitchFamily="2" charset="-78"/>
          </a:endParaRPr>
        </a:p>
      </dgm:t>
    </dgm:pt>
    <dgm:pt modelId="{DCF1E906-970C-40AA-9175-FA80D50814C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 rtl="1"/>
          <a:r>
            <a:rPr lang="fa-IR" sz="2200" dirty="0" smtClean="0">
              <a:cs typeface="B Titr" pitchFamily="2" charset="-78"/>
            </a:rPr>
            <a:t>گسترش مراقبت های  بهداشتی– درمانی اوّلیه در روستاها و نقاط محروم</a:t>
          </a:r>
          <a:endParaRPr lang="en-US" sz="2200" dirty="0">
            <a:cs typeface="B Titr" pitchFamily="2" charset="-78"/>
          </a:endParaRPr>
        </a:p>
      </dgm:t>
    </dgm:pt>
    <dgm:pt modelId="{673E184A-DEF2-4397-AF49-75EEC38B3BB1}" type="parTrans" cxnId="{4AFF7F5E-66DB-47D7-9C26-18936530A400}">
      <dgm:prSet custT="1"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  <a:cs typeface="B Titr" pitchFamily="2" charset="-78"/>
          </a:endParaRPr>
        </a:p>
      </dgm:t>
    </dgm:pt>
    <dgm:pt modelId="{5653797C-21F3-4A2F-8C1F-8962033C764B}" type="sibTrans" cxnId="{4AFF7F5E-66DB-47D7-9C26-18936530A400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Lotus" pitchFamily="2" charset="-78"/>
          </a:endParaRPr>
        </a:p>
      </dgm:t>
    </dgm:pt>
    <dgm:pt modelId="{EA128B05-30D1-42B2-946B-4B616D539DD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 rtl="1"/>
          <a:r>
            <a:rPr lang="fa-IR" sz="2200" dirty="0" smtClean="0">
              <a:cs typeface="B Titr" pitchFamily="2" charset="-78"/>
            </a:rPr>
            <a:t>تشویق خانواده ها به داشتن فرزند زیاد و نگرش خاص اعتقادی و سیاسی تنظیم خانواده در کشور كه موجب افزايش 0/6% جمعيت شد.</a:t>
          </a:r>
          <a:endParaRPr lang="en-US" sz="2200" dirty="0">
            <a:cs typeface="B Titr" pitchFamily="2" charset="-78"/>
          </a:endParaRPr>
        </a:p>
      </dgm:t>
    </dgm:pt>
    <dgm:pt modelId="{06CF5CF5-3C89-40BE-9B96-4A0F391796A2}" type="parTrans" cxnId="{59F2A67C-414C-4F87-9AC3-B51C73AC6EC2}">
      <dgm:prSet custT="1"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  <a:cs typeface="B Titr" pitchFamily="2" charset="-78"/>
          </a:endParaRPr>
        </a:p>
      </dgm:t>
    </dgm:pt>
    <dgm:pt modelId="{50118FF8-74BE-48B3-88B0-4AC2F11BF634}" type="sibTrans" cxnId="{59F2A67C-414C-4F87-9AC3-B51C73AC6EC2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Lotus" pitchFamily="2" charset="-78"/>
          </a:endParaRPr>
        </a:p>
      </dgm:t>
    </dgm:pt>
    <dgm:pt modelId="{7AED2639-6B28-4F10-BEA1-504F5DFD650C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 rtl="1"/>
          <a:r>
            <a:rPr lang="fa-IR" sz="2200" dirty="0" smtClean="0">
              <a:cs typeface="B Titr" pitchFamily="2" charset="-78"/>
            </a:rPr>
            <a:t>عدم حضور جدّی فعّالیّت های تنظیم خانواده در کنار دیگر مراقبت های بهداشتی- درمانی و کم رنگ شدن فعّالیّت های تنظیم خانواده در مراکز مختلف</a:t>
          </a:r>
          <a:endParaRPr lang="en-US" sz="2200" dirty="0">
            <a:cs typeface="B Titr" pitchFamily="2" charset="-78"/>
          </a:endParaRPr>
        </a:p>
      </dgm:t>
    </dgm:pt>
    <dgm:pt modelId="{A567D24D-EA54-4D85-8AF5-333A2B29E325}" type="parTrans" cxnId="{1D717268-0713-4A04-AC42-70750598BB97}">
      <dgm:prSet custT="1"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  <a:cs typeface="B Titr" pitchFamily="2" charset="-78"/>
          </a:endParaRPr>
        </a:p>
      </dgm:t>
    </dgm:pt>
    <dgm:pt modelId="{B4CAEB99-B672-45BA-9E6B-55DCD9248B01}" type="sibTrans" cxnId="{1D717268-0713-4A04-AC42-70750598BB97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Lotus" pitchFamily="2" charset="-78"/>
          </a:endParaRPr>
        </a:p>
      </dgm:t>
    </dgm:pt>
    <dgm:pt modelId="{BCA146B2-3BC0-4217-BCF1-8625C9771F2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 rtl="1"/>
          <a:r>
            <a:rPr lang="fa-IR" sz="2200" dirty="0" smtClean="0">
              <a:cs typeface="B Titr" pitchFamily="2" charset="-78"/>
            </a:rPr>
            <a:t>مهاجرت گسترده به ايران (7% رشد جمعيت)</a:t>
          </a:r>
          <a:endParaRPr lang="en-US" sz="2200" dirty="0">
            <a:cs typeface="B Titr" pitchFamily="2" charset="-78"/>
          </a:endParaRPr>
        </a:p>
      </dgm:t>
    </dgm:pt>
    <dgm:pt modelId="{CCD97DCF-35B1-4E09-B0CC-D769B9D6AD1F}" type="sibTrans" cxnId="{4816ABA6-9E77-4150-B5C6-4F9C2F7E42BE}">
      <dgm:prSet/>
      <dgm:spPr/>
      <dgm:t>
        <a:bodyPr/>
        <a:lstStyle/>
        <a:p>
          <a:endParaRPr lang="en-US"/>
        </a:p>
      </dgm:t>
    </dgm:pt>
    <dgm:pt modelId="{83111944-4A75-4C25-91B2-23B04BFA097B}" type="parTrans" cxnId="{4816ABA6-9E77-4150-B5C6-4F9C2F7E42BE}">
      <dgm:prSet/>
      <dgm:spPr/>
      <dgm:t>
        <a:bodyPr/>
        <a:lstStyle/>
        <a:p>
          <a:endParaRPr lang="en-US">
            <a:solidFill>
              <a:schemeClr val="bg2">
                <a:lumMod val="10000"/>
              </a:schemeClr>
            </a:solidFill>
            <a:cs typeface="B Titr" pitchFamily="2" charset="-78"/>
          </a:endParaRPr>
        </a:p>
      </dgm:t>
    </dgm:pt>
    <dgm:pt modelId="{4DD55FC2-8FBB-4EAD-A124-CFD1E4B9B44D}" type="pres">
      <dgm:prSet presAssocID="{2C802513-ECA9-47A0-886D-5F51B4CBC8C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44C428-B2C3-47BE-9258-6F3680D78B97}" type="pres">
      <dgm:prSet presAssocID="{17B84E60-C48D-4B7A-9B23-00267F008135}" presName="root1" presStyleCnt="0"/>
      <dgm:spPr/>
      <dgm:t>
        <a:bodyPr/>
        <a:lstStyle/>
        <a:p>
          <a:endParaRPr lang="en-US"/>
        </a:p>
      </dgm:t>
    </dgm:pt>
    <dgm:pt modelId="{CB9F2618-1335-4AE4-B1DB-0F4EC7986C7E}" type="pres">
      <dgm:prSet presAssocID="{17B84E60-C48D-4B7A-9B23-00267F008135}" presName="LevelOneTextNode" presStyleLbl="node0" presStyleIdx="0" presStyleCnt="1" custScaleX="75888" custScaleY="450281" custLinFactNeighborX="-69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E34F8E-C661-45D5-8D2A-BCEFE08992A6}" type="pres">
      <dgm:prSet presAssocID="{17B84E60-C48D-4B7A-9B23-00267F008135}" presName="level2hierChild" presStyleCnt="0"/>
      <dgm:spPr/>
      <dgm:t>
        <a:bodyPr/>
        <a:lstStyle/>
        <a:p>
          <a:endParaRPr lang="en-US"/>
        </a:p>
      </dgm:t>
    </dgm:pt>
    <dgm:pt modelId="{099B1288-4B45-47E6-8E0A-05D41E277B6F}" type="pres">
      <dgm:prSet presAssocID="{FC02636E-4EA1-4274-BA80-5F45DFCCE76A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0513F242-2386-42E9-96D8-3783E8AD4E4D}" type="pres">
      <dgm:prSet presAssocID="{FC02636E-4EA1-4274-BA80-5F45DFCCE76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4297A50-EAEB-4905-AA70-E9A41CB2EE32}" type="pres">
      <dgm:prSet presAssocID="{1F5A5CA8-7038-4F8C-8E5C-C1660352FA2A}" presName="root2" presStyleCnt="0"/>
      <dgm:spPr/>
      <dgm:t>
        <a:bodyPr/>
        <a:lstStyle/>
        <a:p>
          <a:endParaRPr lang="en-US"/>
        </a:p>
      </dgm:t>
    </dgm:pt>
    <dgm:pt modelId="{44290930-6B89-4B0D-8E15-BDEF8D4CD5D9}" type="pres">
      <dgm:prSet presAssocID="{1F5A5CA8-7038-4F8C-8E5C-C1660352FA2A}" presName="LevelTwoTextNode" presStyleLbl="node2" presStyleIdx="0" presStyleCnt="5" custScaleX="363892" custScaleY="117005" custLinFactNeighborX="12457" custLinFactNeighborY="928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C903615-17C8-457A-AC24-3341D22694A1}" type="pres">
      <dgm:prSet presAssocID="{1F5A5CA8-7038-4F8C-8E5C-C1660352FA2A}" presName="level3hierChild" presStyleCnt="0"/>
      <dgm:spPr/>
      <dgm:t>
        <a:bodyPr/>
        <a:lstStyle/>
        <a:p>
          <a:endParaRPr lang="en-US"/>
        </a:p>
      </dgm:t>
    </dgm:pt>
    <dgm:pt modelId="{F6C2310C-54DF-471D-A788-B5F6896D185F}" type="pres">
      <dgm:prSet presAssocID="{673E184A-DEF2-4397-AF49-75EEC38B3BB1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58DB548D-AF6A-4827-A80C-1A839758F336}" type="pres">
      <dgm:prSet presAssocID="{673E184A-DEF2-4397-AF49-75EEC38B3BB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CB2573F-1BF3-43CF-8CC9-B0561358F527}" type="pres">
      <dgm:prSet presAssocID="{DCF1E906-970C-40AA-9175-FA80D50814C9}" presName="root2" presStyleCnt="0"/>
      <dgm:spPr/>
      <dgm:t>
        <a:bodyPr/>
        <a:lstStyle/>
        <a:p>
          <a:endParaRPr lang="en-US"/>
        </a:p>
      </dgm:t>
    </dgm:pt>
    <dgm:pt modelId="{3E92361C-0B8C-4A0C-AFBA-BC053B8CB31D}" type="pres">
      <dgm:prSet presAssocID="{DCF1E906-970C-40AA-9175-FA80D50814C9}" presName="LevelTwoTextNode" presStyleLbl="node2" presStyleIdx="1" presStyleCnt="5" custScaleX="363892" custScaleY="117004" custLinFactNeighborX="14158" custLinFactNeighborY="-1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92EED3-09B1-4B60-8941-D956E9824971}" type="pres">
      <dgm:prSet presAssocID="{DCF1E906-970C-40AA-9175-FA80D50814C9}" presName="level3hierChild" presStyleCnt="0"/>
      <dgm:spPr/>
      <dgm:t>
        <a:bodyPr/>
        <a:lstStyle/>
        <a:p>
          <a:endParaRPr lang="en-US"/>
        </a:p>
      </dgm:t>
    </dgm:pt>
    <dgm:pt modelId="{DB89CFEC-AC48-4316-81F4-A2C25E4A583C}" type="pres">
      <dgm:prSet presAssocID="{06CF5CF5-3C89-40BE-9B96-4A0F391796A2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342489A8-6841-49E7-AD57-E131609BAB9B}" type="pres">
      <dgm:prSet presAssocID="{06CF5CF5-3C89-40BE-9B96-4A0F391796A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3BCC717-270B-4DAC-8DF1-FFD5CB2BA715}" type="pres">
      <dgm:prSet presAssocID="{EA128B05-30D1-42B2-946B-4B616D539DD3}" presName="root2" presStyleCnt="0"/>
      <dgm:spPr/>
      <dgm:t>
        <a:bodyPr/>
        <a:lstStyle/>
        <a:p>
          <a:endParaRPr lang="en-US"/>
        </a:p>
      </dgm:t>
    </dgm:pt>
    <dgm:pt modelId="{85D7DEDB-0E7D-4409-BB03-3040CA1FF307}" type="pres">
      <dgm:prSet presAssocID="{EA128B05-30D1-42B2-946B-4B616D539DD3}" presName="LevelTwoTextNode" presStyleLbl="node2" presStyleIdx="2" presStyleCnt="5" custScaleX="363892" custScaleY="137822" custLinFactNeighborX="12457" custLinFactNeighborY="2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1132B-E8E3-4BAB-A4D9-FAFA371387D7}" type="pres">
      <dgm:prSet presAssocID="{EA128B05-30D1-42B2-946B-4B616D539DD3}" presName="level3hierChild" presStyleCnt="0"/>
      <dgm:spPr/>
      <dgm:t>
        <a:bodyPr/>
        <a:lstStyle/>
        <a:p>
          <a:endParaRPr lang="en-US"/>
        </a:p>
      </dgm:t>
    </dgm:pt>
    <dgm:pt modelId="{61723AC1-F444-4214-98E4-9212853ADC0B}" type="pres">
      <dgm:prSet presAssocID="{A567D24D-EA54-4D85-8AF5-333A2B29E325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41FFDDA0-0C6E-49CA-9F7B-23C4434C0BC1}" type="pres">
      <dgm:prSet presAssocID="{A567D24D-EA54-4D85-8AF5-333A2B29E32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A4F7AEE-A793-48B1-998D-98F1BC0927D5}" type="pres">
      <dgm:prSet presAssocID="{7AED2639-6B28-4F10-BEA1-504F5DFD650C}" presName="root2" presStyleCnt="0"/>
      <dgm:spPr/>
      <dgm:t>
        <a:bodyPr/>
        <a:lstStyle/>
        <a:p>
          <a:endParaRPr lang="en-US"/>
        </a:p>
      </dgm:t>
    </dgm:pt>
    <dgm:pt modelId="{539203F5-03A4-4DD1-BA73-BF4705C57B6E}" type="pres">
      <dgm:prSet presAssocID="{7AED2639-6B28-4F10-BEA1-504F5DFD650C}" presName="LevelTwoTextNode" presStyleLbl="node2" presStyleIdx="3" presStyleCnt="5" custScaleX="363892" custScaleY="171651" custLinFactNeighborX="12457" custLinFactNeighborY="3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B8EC47-1968-4B5A-9209-8E19FCF91838}" type="pres">
      <dgm:prSet presAssocID="{7AED2639-6B28-4F10-BEA1-504F5DFD650C}" presName="level3hierChild" presStyleCnt="0"/>
      <dgm:spPr/>
      <dgm:t>
        <a:bodyPr/>
        <a:lstStyle/>
        <a:p>
          <a:endParaRPr lang="en-US"/>
        </a:p>
      </dgm:t>
    </dgm:pt>
    <dgm:pt modelId="{DB534C3B-63F4-49E6-B3DA-1426A095E04A}" type="pres">
      <dgm:prSet presAssocID="{83111944-4A75-4C25-91B2-23B04BFA097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2A2F6FC7-8897-4EC1-AE23-13D97C938A31}" type="pres">
      <dgm:prSet presAssocID="{83111944-4A75-4C25-91B2-23B04BFA097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A366C8A-2FCA-493F-B851-B091A62180DF}" type="pres">
      <dgm:prSet presAssocID="{BCA146B2-3BC0-4217-BCF1-8625C9771F29}" presName="root2" presStyleCnt="0"/>
      <dgm:spPr/>
      <dgm:t>
        <a:bodyPr/>
        <a:lstStyle/>
        <a:p>
          <a:endParaRPr lang="en-US"/>
        </a:p>
      </dgm:t>
    </dgm:pt>
    <dgm:pt modelId="{027D046D-110B-497B-9E9D-E2E46E93788B}" type="pres">
      <dgm:prSet presAssocID="{BCA146B2-3BC0-4217-BCF1-8625C9771F29}" presName="LevelTwoTextNode" presStyleLbl="node2" presStyleIdx="4" presStyleCnt="5" custScaleX="363892" custLinFactNeighborX="12457" custLinFactNeighborY="6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7460BD-3EF5-4728-81FF-60814F1758EF}" type="pres">
      <dgm:prSet presAssocID="{BCA146B2-3BC0-4217-BCF1-8625C9771F29}" presName="level3hierChild" presStyleCnt="0"/>
      <dgm:spPr/>
      <dgm:t>
        <a:bodyPr/>
        <a:lstStyle/>
        <a:p>
          <a:endParaRPr lang="en-US"/>
        </a:p>
      </dgm:t>
    </dgm:pt>
  </dgm:ptLst>
  <dgm:cxnLst>
    <dgm:cxn modelId="{A2416DC3-A3ED-43BF-9787-F8C241B29454}" type="presOf" srcId="{673E184A-DEF2-4397-AF49-75EEC38B3BB1}" destId="{58DB548D-AF6A-4827-A80C-1A839758F336}" srcOrd="1" destOrd="0" presId="urn:microsoft.com/office/officeart/2005/8/layout/hierarchy2"/>
    <dgm:cxn modelId="{4816ABA6-9E77-4150-B5C6-4F9C2F7E42BE}" srcId="{17B84E60-C48D-4B7A-9B23-00267F008135}" destId="{BCA146B2-3BC0-4217-BCF1-8625C9771F29}" srcOrd="4" destOrd="0" parTransId="{83111944-4A75-4C25-91B2-23B04BFA097B}" sibTransId="{CCD97DCF-35B1-4E09-B0CC-D769B9D6AD1F}"/>
    <dgm:cxn modelId="{2C843BC3-1E20-4905-9E1B-4FA887393FFD}" type="presOf" srcId="{FC02636E-4EA1-4274-BA80-5F45DFCCE76A}" destId="{099B1288-4B45-47E6-8E0A-05D41E277B6F}" srcOrd="0" destOrd="0" presId="urn:microsoft.com/office/officeart/2005/8/layout/hierarchy2"/>
    <dgm:cxn modelId="{E1F01CC4-2A33-4220-9DBC-0309968FC9A9}" type="presOf" srcId="{EA128B05-30D1-42B2-946B-4B616D539DD3}" destId="{85D7DEDB-0E7D-4409-BB03-3040CA1FF307}" srcOrd="0" destOrd="0" presId="urn:microsoft.com/office/officeart/2005/8/layout/hierarchy2"/>
    <dgm:cxn modelId="{D0553990-F1B1-4981-9272-949AC86ABFBF}" type="presOf" srcId="{673E184A-DEF2-4397-AF49-75EEC38B3BB1}" destId="{F6C2310C-54DF-471D-A788-B5F6896D185F}" srcOrd="0" destOrd="0" presId="urn:microsoft.com/office/officeart/2005/8/layout/hierarchy2"/>
    <dgm:cxn modelId="{A4B28F24-6376-4D82-B491-E22136CA521D}" type="presOf" srcId="{A567D24D-EA54-4D85-8AF5-333A2B29E325}" destId="{41FFDDA0-0C6E-49CA-9F7B-23C4434C0BC1}" srcOrd="1" destOrd="0" presId="urn:microsoft.com/office/officeart/2005/8/layout/hierarchy2"/>
    <dgm:cxn modelId="{BF79D863-0BE3-4FD7-9647-2D93CB9C77C1}" type="presOf" srcId="{FC02636E-4EA1-4274-BA80-5F45DFCCE76A}" destId="{0513F242-2386-42E9-96D8-3783E8AD4E4D}" srcOrd="1" destOrd="0" presId="urn:microsoft.com/office/officeart/2005/8/layout/hierarchy2"/>
    <dgm:cxn modelId="{12D00A8B-45A5-43EB-8E47-40B8E50C373F}" srcId="{17B84E60-C48D-4B7A-9B23-00267F008135}" destId="{1F5A5CA8-7038-4F8C-8E5C-C1660352FA2A}" srcOrd="0" destOrd="0" parTransId="{FC02636E-4EA1-4274-BA80-5F45DFCCE76A}" sibTransId="{E245E6C4-8EA2-494E-B375-CF6DF8A6024D}"/>
    <dgm:cxn modelId="{D34F3E9B-2B41-448D-8834-7273C253C86A}" srcId="{2C802513-ECA9-47A0-886D-5F51B4CBC8CE}" destId="{17B84E60-C48D-4B7A-9B23-00267F008135}" srcOrd="0" destOrd="0" parTransId="{902D230E-43E7-4021-B51D-C02E9572BA75}" sibTransId="{DE47A001-B238-46BE-AAE9-0A700C85A1AB}"/>
    <dgm:cxn modelId="{8573B956-6BA6-4021-B972-AEED202BFB52}" type="presOf" srcId="{BCA146B2-3BC0-4217-BCF1-8625C9771F29}" destId="{027D046D-110B-497B-9E9D-E2E46E93788B}" srcOrd="0" destOrd="0" presId="urn:microsoft.com/office/officeart/2005/8/layout/hierarchy2"/>
    <dgm:cxn modelId="{016D8495-3639-46E3-A692-66BA34A7166B}" type="presOf" srcId="{83111944-4A75-4C25-91B2-23B04BFA097B}" destId="{DB534C3B-63F4-49E6-B3DA-1426A095E04A}" srcOrd="0" destOrd="0" presId="urn:microsoft.com/office/officeart/2005/8/layout/hierarchy2"/>
    <dgm:cxn modelId="{7E4199A2-30FC-4ABF-B38E-2100BAB4C7C8}" type="presOf" srcId="{83111944-4A75-4C25-91B2-23B04BFA097B}" destId="{2A2F6FC7-8897-4EC1-AE23-13D97C938A31}" srcOrd="1" destOrd="0" presId="urn:microsoft.com/office/officeart/2005/8/layout/hierarchy2"/>
    <dgm:cxn modelId="{BE9E15FB-BFD1-4A51-B1FB-4AF2923819D6}" type="presOf" srcId="{1F5A5CA8-7038-4F8C-8E5C-C1660352FA2A}" destId="{44290930-6B89-4B0D-8E15-BDEF8D4CD5D9}" srcOrd="0" destOrd="0" presId="urn:microsoft.com/office/officeart/2005/8/layout/hierarchy2"/>
    <dgm:cxn modelId="{59F2A67C-414C-4F87-9AC3-B51C73AC6EC2}" srcId="{17B84E60-C48D-4B7A-9B23-00267F008135}" destId="{EA128B05-30D1-42B2-946B-4B616D539DD3}" srcOrd="2" destOrd="0" parTransId="{06CF5CF5-3C89-40BE-9B96-4A0F391796A2}" sibTransId="{50118FF8-74BE-48B3-88B0-4AC2F11BF634}"/>
    <dgm:cxn modelId="{D44EFA81-3F87-4FED-B30B-A30B07986981}" type="presOf" srcId="{DCF1E906-970C-40AA-9175-FA80D50814C9}" destId="{3E92361C-0B8C-4A0C-AFBA-BC053B8CB31D}" srcOrd="0" destOrd="0" presId="urn:microsoft.com/office/officeart/2005/8/layout/hierarchy2"/>
    <dgm:cxn modelId="{AEE4691F-8527-4385-B4A6-69DFDF9FBEF1}" type="presOf" srcId="{2C802513-ECA9-47A0-886D-5F51B4CBC8CE}" destId="{4DD55FC2-8FBB-4EAD-A124-CFD1E4B9B44D}" srcOrd="0" destOrd="0" presId="urn:microsoft.com/office/officeart/2005/8/layout/hierarchy2"/>
    <dgm:cxn modelId="{2F933843-4A48-47ED-8D23-BAF910B78296}" type="presOf" srcId="{7AED2639-6B28-4F10-BEA1-504F5DFD650C}" destId="{539203F5-03A4-4DD1-BA73-BF4705C57B6E}" srcOrd="0" destOrd="0" presId="urn:microsoft.com/office/officeart/2005/8/layout/hierarchy2"/>
    <dgm:cxn modelId="{27D710BE-9630-4B0D-AF30-AB4CC0D5D6B8}" type="presOf" srcId="{06CF5CF5-3C89-40BE-9B96-4A0F391796A2}" destId="{DB89CFEC-AC48-4316-81F4-A2C25E4A583C}" srcOrd="0" destOrd="0" presId="urn:microsoft.com/office/officeart/2005/8/layout/hierarchy2"/>
    <dgm:cxn modelId="{4AFF7F5E-66DB-47D7-9C26-18936530A400}" srcId="{17B84E60-C48D-4B7A-9B23-00267F008135}" destId="{DCF1E906-970C-40AA-9175-FA80D50814C9}" srcOrd="1" destOrd="0" parTransId="{673E184A-DEF2-4397-AF49-75EEC38B3BB1}" sibTransId="{5653797C-21F3-4A2F-8C1F-8962033C764B}"/>
    <dgm:cxn modelId="{A14EB74D-AB14-4746-A7E0-69F968AEE225}" type="presOf" srcId="{A567D24D-EA54-4D85-8AF5-333A2B29E325}" destId="{61723AC1-F444-4214-98E4-9212853ADC0B}" srcOrd="0" destOrd="0" presId="urn:microsoft.com/office/officeart/2005/8/layout/hierarchy2"/>
    <dgm:cxn modelId="{8A242689-7077-4496-A144-28200123B92B}" type="presOf" srcId="{17B84E60-C48D-4B7A-9B23-00267F008135}" destId="{CB9F2618-1335-4AE4-B1DB-0F4EC7986C7E}" srcOrd="0" destOrd="0" presId="urn:microsoft.com/office/officeart/2005/8/layout/hierarchy2"/>
    <dgm:cxn modelId="{9FB32074-82B3-4E16-8AD5-D147BD95BA09}" type="presOf" srcId="{06CF5CF5-3C89-40BE-9B96-4A0F391796A2}" destId="{342489A8-6841-49E7-AD57-E131609BAB9B}" srcOrd="1" destOrd="0" presId="urn:microsoft.com/office/officeart/2005/8/layout/hierarchy2"/>
    <dgm:cxn modelId="{1D717268-0713-4A04-AC42-70750598BB97}" srcId="{17B84E60-C48D-4B7A-9B23-00267F008135}" destId="{7AED2639-6B28-4F10-BEA1-504F5DFD650C}" srcOrd="3" destOrd="0" parTransId="{A567D24D-EA54-4D85-8AF5-333A2B29E325}" sibTransId="{B4CAEB99-B672-45BA-9E6B-55DCD9248B01}"/>
    <dgm:cxn modelId="{4CBE6366-C49C-4D7E-ACDE-5DA0A20387B6}" type="presParOf" srcId="{4DD55FC2-8FBB-4EAD-A124-CFD1E4B9B44D}" destId="{5F44C428-B2C3-47BE-9258-6F3680D78B97}" srcOrd="0" destOrd="0" presId="urn:microsoft.com/office/officeart/2005/8/layout/hierarchy2"/>
    <dgm:cxn modelId="{C136CB21-2FB9-425D-B190-EBCE31D7B4BD}" type="presParOf" srcId="{5F44C428-B2C3-47BE-9258-6F3680D78B97}" destId="{CB9F2618-1335-4AE4-B1DB-0F4EC7986C7E}" srcOrd="0" destOrd="0" presId="urn:microsoft.com/office/officeart/2005/8/layout/hierarchy2"/>
    <dgm:cxn modelId="{210E82DC-A19A-4C30-AA35-09AFA76644B0}" type="presParOf" srcId="{5F44C428-B2C3-47BE-9258-6F3680D78B97}" destId="{A4E34F8E-C661-45D5-8D2A-BCEFE08992A6}" srcOrd="1" destOrd="0" presId="urn:microsoft.com/office/officeart/2005/8/layout/hierarchy2"/>
    <dgm:cxn modelId="{EEFB6691-E280-4974-8ADC-F99EB0577149}" type="presParOf" srcId="{A4E34F8E-C661-45D5-8D2A-BCEFE08992A6}" destId="{099B1288-4B45-47E6-8E0A-05D41E277B6F}" srcOrd="0" destOrd="0" presId="urn:microsoft.com/office/officeart/2005/8/layout/hierarchy2"/>
    <dgm:cxn modelId="{CD2F24E9-3CDF-4838-BCF4-D8BC46B46635}" type="presParOf" srcId="{099B1288-4B45-47E6-8E0A-05D41E277B6F}" destId="{0513F242-2386-42E9-96D8-3783E8AD4E4D}" srcOrd="0" destOrd="0" presId="urn:microsoft.com/office/officeart/2005/8/layout/hierarchy2"/>
    <dgm:cxn modelId="{BFAD8A8F-3EC7-48E1-8F11-ABAE95A34CAD}" type="presParOf" srcId="{A4E34F8E-C661-45D5-8D2A-BCEFE08992A6}" destId="{24297A50-EAEB-4905-AA70-E9A41CB2EE32}" srcOrd="1" destOrd="0" presId="urn:microsoft.com/office/officeart/2005/8/layout/hierarchy2"/>
    <dgm:cxn modelId="{0C6E07B5-A6BE-481E-A48E-0AD48CE0355A}" type="presParOf" srcId="{24297A50-EAEB-4905-AA70-E9A41CB2EE32}" destId="{44290930-6B89-4B0D-8E15-BDEF8D4CD5D9}" srcOrd="0" destOrd="0" presId="urn:microsoft.com/office/officeart/2005/8/layout/hierarchy2"/>
    <dgm:cxn modelId="{13246A3F-8EA8-4A3B-A7E7-7FD0C0BAC015}" type="presParOf" srcId="{24297A50-EAEB-4905-AA70-E9A41CB2EE32}" destId="{0C903615-17C8-457A-AC24-3341D22694A1}" srcOrd="1" destOrd="0" presId="urn:microsoft.com/office/officeart/2005/8/layout/hierarchy2"/>
    <dgm:cxn modelId="{2C7E2C57-614B-4F50-B735-EE265FFF4B73}" type="presParOf" srcId="{A4E34F8E-C661-45D5-8D2A-BCEFE08992A6}" destId="{F6C2310C-54DF-471D-A788-B5F6896D185F}" srcOrd="2" destOrd="0" presId="urn:microsoft.com/office/officeart/2005/8/layout/hierarchy2"/>
    <dgm:cxn modelId="{964123CB-7DE8-4114-9ABB-F34570DCA2AC}" type="presParOf" srcId="{F6C2310C-54DF-471D-A788-B5F6896D185F}" destId="{58DB548D-AF6A-4827-A80C-1A839758F336}" srcOrd="0" destOrd="0" presId="urn:microsoft.com/office/officeart/2005/8/layout/hierarchy2"/>
    <dgm:cxn modelId="{1AD91FD0-9801-46B8-B6C4-8C2F228452A0}" type="presParOf" srcId="{A4E34F8E-C661-45D5-8D2A-BCEFE08992A6}" destId="{BCB2573F-1BF3-43CF-8CC9-B0561358F527}" srcOrd="3" destOrd="0" presId="urn:microsoft.com/office/officeart/2005/8/layout/hierarchy2"/>
    <dgm:cxn modelId="{A42B295F-8781-4DA3-9E8A-F6E98003CE94}" type="presParOf" srcId="{BCB2573F-1BF3-43CF-8CC9-B0561358F527}" destId="{3E92361C-0B8C-4A0C-AFBA-BC053B8CB31D}" srcOrd="0" destOrd="0" presId="urn:microsoft.com/office/officeart/2005/8/layout/hierarchy2"/>
    <dgm:cxn modelId="{289139DC-BD42-422C-861D-8CA23D15BADE}" type="presParOf" srcId="{BCB2573F-1BF3-43CF-8CC9-B0561358F527}" destId="{A992EED3-09B1-4B60-8941-D956E9824971}" srcOrd="1" destOrd="0" presId="urn:microsoft.com/office/officeart/2005/8/layout/hierarchy2"/>
    <dgm:cxn modelId="{2B68D741-4F5D-4026-A380-B963A3921956}" type="presParOf" srcId="{A4E34F8E-C661-45D5-8D2A-BCEFE08992A6}" destId="{DB89CFEC-AC48-4316-81F4-A2C25E4A583C}" srcOrd="4" destOrd="0" presId="urn:microsoft.com/office/officeart/2005/8/layout/hierarchy2"/>
    <dgm:cxn modelId="{2FB7B659-D560-4CC9-AC73-3814C7E1A1D0}" type="presParOf" srcId="{DB89CFEC-AC48-4316-81F4-A2C25E4A583C}" destId="{342489A8-6841-49E7-AD57-E131609BAB9B}" srcOrd="0" destOrd="0" presId="urn:microsoft.com/office/officeart/2005/8/layout/hierarchy2"/>
    <dgm:cxn modelId="{C16A13EE-9EEC-4ED6-B3AB-75FA03B5DA2B}" type="presParOf" srcId="{A4E34F8E-C661-45D5-8D2A-BCEFE08992A6}" destId="{23BCC717-270B-4DAC-8DF1-FFD5CB2BA715}" srcOrd="5" destOrd="0" presId="urn:microsoft.com/office/officeart/2005/8/layout/hierarchy2"/>
    <dgm:cxn modelId="{D19C9827-5F6C-42D5-A3B4-623DBF3260AE}" type="presParOf" srcId="{23BCC717-270B-4DAC-8DF1-FFD5CB2BA715}" destId="{85D7DEDB-0E7D-4409-BB03-3040CA1FF307}" srcOrd="0" destOrd="0" presId="urn:microsoft.com/office/officeart/2005/8/layout/hierarchy2"/>
    <dgm:cxn modelId="{340F65D3-10B5-4549-B286-C6DBF41F0069}" type="presParOf" srcId="{23BCC717-270B-4DAC-8DF1-FFD5CB2BA715}" destId="{5FE1132B-E8E3-4BAB-A4D9-FAFA371387D7}" srcOrd="1" destOrd="0" presId="urn:microsoft.com/office/officeart/2005/8/layout/hierarchy2"/>
    <dgm:cxn modelId="{212166D5-AF1B-4778-A31D-37FB1509543C}" type="presParOf" srcId="{A4E34F8E-C661-45D5-8D2A-BCEFE08992A6}" destId="{61723AC1-F444-4214-98E4-9212853ADC0B}" srcOrd="6" destOrd="0" presId="urn:microsoft.com/office/officeart/2005/8/layout/hierarchy2"/>
    <dgm:cxn modelId="{BCAC64A1-56CF-418E-B225-72ED352E0878}" type="presParOf" srcId="{61723AC1-F444-4214-98E4-9212853ADC0B}" destId="{41FFDDA0-0C6E-49CA-9F7B-23C4434C0BC1}" srcOrd="0" destOrd="0" presId="urn:microsoft.com/office/officeart/2005/8/layout/hierarchy2"/>
    <dgm:cxn modelId="{B3297965-B92C-4C21-91E5-BBA4C4760FCE}" type="presParOf" srcId="{A4E34F8E-C661-45D5-8D2A-BCEFE08992A6}" destId="{1A4F7AEE-A793-48B1-998D-98F1BC0927D5}" srcOrd="7" destOrd="0" presId="urn:microsoft.com/office/officeart/2005/8/layout/hierarchy2"/>
    <dgm:cxn modelId="{D4F17413-C551-4776-AA63-A065B95298B4}" type="presParOf" srcId="{1A4F7AEE-A793-48B1-998D-98F1BC0927D5}" destId="{539203F5-03A4-4DD1-BA73-BF4705C57B6E}" srcOrd="0" destOrd="0" presId="urn:microsoft.com/office/officeart/2005/8/layout/hierarchy2"/>
    <dgm:cxn modelId="{C01A1826-9060-4A5D-8B54-EC0C066E3C96}" type="presParOf" srcId="{1A4F7AEE-A793-48B1-998D-98F1BC0927D5}" destId="{BDB8EC47-1968-4B5A-9209-8E19FCF91838}" srcOrd="1" destOrd="0" presId="urn:microsoft.com/office/officeart/2005/8/layout/hierarchy2"/>
    <dgm:cxn modelId="{CB299680-7351-436D-A378-1350B494ADA7}" type="presParOf" srcId="{A4E34F8E-C661-45D5-8D2A-BCEFE08992A6}" destId="{DB534C3B-63F4-49E6-B3DA-1426A095E04A}" srcOrd="8" destOrd="0" presId="urn:microsoft.com/office/officeart/2005/8/layout/hierarchy2"/>
    <dgm:cxn modelId="{8E5EB347-0B8C-42C0-ACD9-F5DE8D94BABE}" type="presParOf" srcId="{DB534C3B-63F4-49E6-B3DA-1426A095E04A}" destId="{2A2F6FC7-8897-4EC1-AE23-13D97C938A31}" srcOrd="0" destOrd="0" presId="urn:microsoft.com/office/officeart/2005/8/layout/hierarchy2"/>
    <dgm:cxn modelId="{18EA645A-55A5-4337-B9AD-CA4AF2656207}" type="presParOf" srcId="{A4E34F8E-C661-45D5-8D2A-BCEFE08992A6}" destId="{AA366C8A-2FCA-493F-B851-B091A62180DF}" srcOrd="9" destOrd="0" presId="urn:microsoft.com/office/officeart/2005/8/layout/hierarchy2"/>
    <dgm:cxn modelId="{BB705CE1-35CA-4DC1-BB95-3D458CB8361B}" type="presParOf" srcId="{AA366C8A-2FCA-493F-B851-B091A62180DF}" destId="{027D046D-110B-497B-9E9D-E2E46E93788B}" srcOrd="0" destOrd="0" presId="urn:microsoft.com/office/officeart/2005/8/layout/hierarchy2"/>
    <dgm:cxn modelId="{4859DFA6-EE98-4056-9CCB-C4A0D078219C}" type="presParOf" srcId="{AA366C8A-2FCA-493F-B851-B091A62180DF}" destId="{2C7460BD-3EF5-4728-81FF-60814F1758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F2618-1335-4AE4-B1DB-0F4EC7986C7E}">
      <dsp:nvSpPr>
        <dsp:cNvPr id="0" name=""/>
        <dsp:cNvSpPr/>
      </dsp:nvSpPr>
      <dsp:spPr>
        <a:xfrm>
          <a:off x="7119605" y="1144497"/>
          <a:ext cx="1360279" cy="403560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635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a-IR" sz="2400" b="1" i="0" u="none" strike="noStrike" kern="0" cap="none" spc="0" normalizeH="0" baseline="0" noProof="0" dirty="0" smtClean="0">
              <a:ln/>
              <a:effectLst/>
              <a:uLnTx/>
              <a:uFillTx/>
              <a:latin typeface="IranNastaliq" pitchFamily="18" charset="0"/>
              <a:ea typeface="+mj-ea"/>
              <a:cs typeface="B Titr" pitchFamily="2" charset="-78"/>
            </a:rPr>
            <a:t>علل افزايش جمعيت در دهه اول پس از انقلاب</a:t>
          </a:r>
          <a:endParaRPr kumimoji="0" lang="en-US" sz="2400" b="1" i="0" u="none" strike="noStrike" kern="0" cap="none" spc="0" normalizeH="0" baseline="0" noProof="0" dirty="0" smtClean="0">
            <a:ln/>
            <a:effectLst/>
            <a:uLnTx/>
            <a:uFillTx/>
            <a:latin typeface="IranNastaliq" pitchFamily="18" charset="0"/>
            <a:ea typeface="+mj-ea"/>
            <a:cs typeface="B Titr" pitchFamily="2" charset="-78"/>
          </a:endParaRPr>
        </a:p>
      </dsp:txBody>
      <dsp:txXfrm>
        <a:off x="7159446" y="1184338"/>
        <a:ext cx="1280597" cy="3955922"/>
      </dsp:txXfrm>
    </dsp:sp>
    <dsp:sp modelId="{099B1288-4B45-47E6-8E0A-05D41E277B6F}">
      <dsp:nvSpPr>
        <dsp:cNvPr id="0" name=""/>
        <dsp:cNvSpPr/>
      </dsp:nvSpPr>
      <dsp:spPr>
        <a:xfrm rot="15719857">
          <a:off x="5612669" y="1839642"/>
          <a:ext cx="264556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2645569" y="12753"/>
              </a:lnTo>
            </a:path>
          </a:pathLst>
        </a:custGeom>
        <a:noFill/>
        <a:ln w="55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bg2">
                <a:lumMod val="10000"/>
              </a:schemeClr>
            </a:solidFill>
            <a:cs typeface="B Titr" pitchFamily="2" charset="-78"/>
          </a:endParaRPr>
        </a:p>
      </dsp:txBody>
      <dsp:txXfrm rot="10800000">
        <a:off x="6869315" y="1786257"/>
        <a:ext cx="132278" cy="132278"/>
      </dsp:txXfrm>
    </dsp:sp>
    <dsp:sp modelId="{44290930-6B89-4B0D-8E15-BDEF8D4CD5D9}">
      <dsp:nvSpPr>
        <dsp:cNvPr id="0" name=""/>
        <dsp:cNvSpPr/>
      </dsp:nvSpPr>
      <dsp:spPr>
        <a:xfrm>
          <a:off x="228603" y="18169"/>
          <a:ext cx="6522700" cy="1048647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635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کاهش میزان مرگ و میر به خصوص در کودکان و افزایش  موالید </a:t>
          </a:r>
          <a:endParaRPr lang="en-US" sz="2200" kern="1200" dirty="0">
            <a:cs typeface="B Titr" pitchFamily="2" charset="-78"/>
          </a:endParaRPr>
        </a:p>
      </dsp:txBody>
      <dsp:txXfrm>
        <a:off x="279793" y="69359"/>
        <a:ext cx="6420320" cy="946267"/>
      </dsp:txXfrm>
    </dsp:sp>
    <dsp:sp modelId="{F6C2310C-54DF-471D-A788-B5F6896D185F}">
      <dsp:nvSpPr>
        <dsp:cNvPr id="0" name=""/>
        <dsp:cNvSpPr/>
      </dsp:nvSpPr>
      <dsp:spPr>
        <a:xfrm rot="15417639">
          <a:off x="6202071" y="2420221"/>
          <a:ext cx="149725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497256" y="12753"/>
              </a:lnTo>
            </a:path>
          </a:pathLst>
        </a:custGeom>
        <a:noFill/>
        <a:ln w="55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bg2">
                <a:lumMod val="10000"/>
              </a:schemeClr>
            </a:solidFill>
            <a:cs typeface="B Titr" pitchFamily="2" charset="-78"/>
          </a:endParaRPr>
        </a:p>
      </dsp:txBody>
      <dsp:txXfrm rot="10800000">
        <a:off x="6913268" y="2395543"/>
        <a:ext cx="74862" cy="74862"/>
      </dsp:txXfrm>
    </dsp:sp>
    <dsp:sp modelId="{3E92361C-0B8C-4A0C-AFBA-BC053B8CB31D}">
      <dsp:nvSpPr>
        <dsp:cNvPr id="0" name=""/>
        <dsp:cNvSpPr/>
      </dsp:nvSpPr>
      <dsp:spPr>
        <a:xfrm>
          <a:off x="259093" y="1179330"/>
          <a:ext cx="6522700" cy="10486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گسترش مراقبت های  بهداشتی– درمانی اوّلیه در روستاها و نقاط محروم</a:t>
          </a:r>
          <a:endParaRPr lang="en-US" sz="2200" kern="1200" dirty="0">
            <a:cs typeface="B Titr" pitchFamily="2" charset="-78"/>
          </a:endParaRPr>
        </a:p>
      </dsp:txBody>
      <dsp:txXfrm>
        <a:off x="289807" y="1210044"/>
        <a:ext cx="6461272" cy="987210"/>
      </dsp:txXfrm>
    </dsp:sp>
    <dsp:sp modelId="{DB89CFEC-AC48-4316-81F4-A2C25E4A583C}">
      <dsp:nvSpPr>
        <dsp:cNvPr id="0" name=""/>
        <dsp:cNvSpPr/>
      </dsp:nvSpPr>
      <dsp:spPr>
        <a:xfrm rot="12098728">
          <a:off x="6737332" y="3076466"/>
          <a:ext cx="396242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396242" y="12753"/>
              </a:lnTo>
            </a:path>
          </a:pathLst>
        </a:custGeom>
        <a:noFill/>
        <a:ln w="55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bg2">
                <a:lumMod val="10000"/>
              </a:schemeClr>
            </a:solidFill>
            <a:cs typeface="B Titr" pitchFamily="2" charset="-78"/>
          </a:endParaRPr>
        </a:p>
      </dsp:txBody>
      <dsp:txXfrm rot="10800000">
        <a:off x="6925548" y="3079314"/>
        <a:ext cx="19812" cy="19812"/>
      </dsp:txXfrm>
    </dsp:sp>
    <dsp:sp modelId="{85D7DEDB-0E7D-4409-BB03-3040CA1FF307}">
      <dsp:nvSpPr>
        <dsp:cNvPr id="0" name=""/>
        <dsp:cNvSpPr/>
      </dsp:nvSpPr>
      <dsp:spPr>
        <a:xfrm>
          <a:off x="228603" y="2398532"/>
          <a:ext cx="6522700" cy="123521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تشویق خانواده ها به داشتن فرزند زیاد و نگرش خاص اعتقادی و سیاسی تنظیم خانواده در کشور كه موجب افزايش 0/6% جمعيت شد.</a:t>
          </a:r>
          <a:endParaRPr lang="en-US" sz="2200" kern="1200" dirty="0">
            <a:cs typeface="B Titr" pitchFamily="2" charset="-78"/>
          </a:endParaRPr>
        </a:p>
      </dsp:txBody>
      <dsp:txXfrm>
        <a:off x="264781" y="2434710"/>
        <a:ext cx="6450344" cy="1162861"/>
      </dsp:txXfrm>
    </dsp:sp>
    <dsp:sp modelId="{61723AC1-F444-4214-98E4-9212853ADC0B}">
      <dsp:nvSpPr>
        <dsp:cNvPr id="0" name=""/>
        <dsp:cNvSpPr/>
      </dsp:nvSpPr>
      <dsp:spPr>
        <a:xfrm rot="6292857">
          <a:off x="6218388" y="3842562"/>
          <a:ext cx="1434131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434131" y="12753"/>
              </a:lnTo>
            </a:path>
          </a:pathLst>
        </a:custGeom>
        <a:noFill/>
        <a:ln w="55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bg2">
                <a:lumMod val="10000"/>
              </a:schemeClr>
            </a:solidFill>
            <a:cs typeface="B Titr" pitchFamily="2" charset="-78"/>
          </a:endParaRPr>
        </a:p>
      </dsp:txBody>
      <dsp:txXfrm rot="10800000">
        <a:off x="6899601" y="3819463"/>
        <a:ext cx="71706" cy="71706"/>
      </dsp:txXfrm>
    </dsp:sp>
    <dsp:sp modelId="{539203F5-03A4-4DD1-BA73-BF4705C57B6E}">
      <dsp:nvSpPr>
        <dsp:cNvPr id="0" name=""/>
        <dsp:cNvSpPr/>
      </dsp:nvSpPr>
      <dsp:spPr>
        <a:xfrm>
          <a:off x="228603" y="3779129"/>
          <a:ext cx="6522700" cy="153840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عدم حضور جدّی فعّالیّت های تنظیم خانواده در کنار دیگر مراقبت های بهداشتی- درمانی و کم رنگ شدن فعّالیّت های تنظیم خانواده در مراکز مختلف</a:t>
          </a:r>
          <a:endParaRPr lang="en-US" sz="2200" kern="1200" dirty="0">
            <a:cs typeface="B Titr" pitchFamily="2" charset="-78"/>
          </a:endParaRPr>
        </a:p>
      </dsp:txBody>
      <dsp:txXfrm>
        <a:off x="273661" y="3824187"/>
        <a:ext cx="6432584" cy="1448291"/>
      </dsp:txXfrm>
    </dsp:sp>
    <dsp:sp modelId="{DB534C3B-63F4-49E6-B3DA-1426A095E04A}">
      <dsp:nvSpPr>
        <dsp:cNvPr id="0" name=""/>
        <dsp:cNvSpPr/>
      </dsp:nvSpPr>
      <dsp:spPr>
        <a:xfrm rot="5864395">
          <a:off x="5568100" y="4504443"/>
          <a:ext cx="2734708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2734708" y="12753"/>
              </a:lnTo>
            </a:path>
          </a:pathLst>
        </a:custGeom>
        <a:noFill/>
        <a:ln w="55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bg2">
                <a:lumMod val="10000"/>
              </a:schemeClr>
            </a:solidFill>
            <a:cs typeface="B Titr" pitchFamily="2" charset="-78"/>
          </a:endParaRPr>
        </a:p>
      </dsp:txBody>
      <dsp:txXfrm rot="10800000">
        <a:off x="6867086" y="4448829"/>
        <a:ext cx="136735" cy="136735"/>
      </dsp:txXfrm>
    </dsp:sp>
    <dsp:sp modelId="{027D046D-110B-497B-9E9D-E2E46E93788B}">
      <dsp:nvSpPr>
        <dsp:cNvPr id="0" name=""/>
        <dsp:cNvSpPr/>
      </dsp:nvSpPr>
      <dsp:spPr>
        <a:xfrm>
          <a:off x="228603" y="5423973"/>
          <a:ext cx="6522700" cy="8962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مهاجرت گسترده به ايران (7% رشد جمعيت)</a:t>
          </a:r>
          <a:endParaRPr lang="en-US" sz="2200" kern="1200" dirty="0">
            <a:cs typeface="B Titr" pitchFamily="2" charset="-78"/>
          </a:endParaRPr>
        </a:p>
      </dsp:txBody>
      <dsp:txXfrm>
        <a:off x="254853" y="5450223"/>
        <a:ext cx="6470200" cy="843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0.39394</cdr:x>
      <cdr:y>0.73611</cdr:y>
    </cdr:from>
    <cdr:to>
      <cdr:x>0.92704</cdr:x>
      <cdr:y>0.82723</cdr:y>
    </cdr:to>
    <cdr:sp macro="" textlink="">
      <cdr:nvSpPr>
        <cdr:cNvPr id="4" name="Right Brace 3"/>
        <cdr:cNvSpPr/>
      </cdr:nvSpPr>
      <cdr:spPr>
        <a:xfrm xmlns:a="http://schemas.openxmlformats.org/drawingml/2006/main" rot="5400000">
          <a:off x="4472282" y="2152454"/>
          <a:ext cx="472419" cy="3800359"/>
        </a:xfrm>
        <a:prstGeom xmlns:a="http://schemas.openxmlformats.org/drawingml/2006/main" prst="rightBrace">
          <a:avLst>
            <a:gd name="adj1" fmla="val 47707"/>
            <a:gd name="adj2" fmla="val 47219"/>
          </a:avLst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0.0303</cdr:x>
      <cdr:y>0.71642</cdr:y>
    </cdr:from>
    <cdr:to>
      <cdr:x>0.38222</cdr:x>
      <cdr:y>0.82452</cdr:y>
    </cdr:to>
    <cdr:sp macro="" textlink="">
      <cdr:nvSpPr>
        <cdr:cNvPr id="5" name="Right Brace 4"/>
        <cdr:cNvSpPr/>
      </cdr:nvSpPr>
      <cdr:spPr>
        <a:xfrm xmlns:a="http://schemas.openxmlformats.org/drawingml/2006/main" rot="5400000">
          <a:off x="1209639" y="2462768"/>
          <a:ext cx="521532" cy="2508764"/>
        </a:xfrm>
        <a:prstGeom xmlns:a="http://schemas.openxmlformats.org/drawingml/2006/main" prst="rightBrace">
          <a:avLst>
            <a:gd name="adj1" fmla="val 47707"/>
            <a:gd name="adj2" fmla="val 46239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0.50505</cdr:x>
      <cdr:y>0.83582</cdr:y>
    </cdr:from>
    <cdr:to>
      <cdr:x>0.87418</cdr:x>
      <cdr:y>0.92841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600400" y="4032448"/>
          <a:ext cx="2631451" cy="44670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fa-IR" sz="1600" dirty="0">
              <a:solidFill>
                <a:schemeClr val="tx1"/>
              </a:solidFill>
              <a:cs typeface="B Titr" pitchFamily="2" charset="-78"/>
            </a:rPr>
            <a:t>کشورهاي در حال توسعه</a:t>
          </a:r>
        </a:p>
      </cdr:txBody>
    </cdr:sp>
  </cdr:relSizeAnchor>
  <cdr:relSizeAnchor xmlns:cdr="http://schemas.openxmlformats.org/drawingml/2006/chartDrawing">
    <cdr:from>
      <cdr:x>0.07071</cdr:x>
      <cdr:y>0.83582</cdr:y>
    </cdr:from>
    <cdr:to>
      <cdr:x>0.3701</cdr:x>
      <cdr:y>0.93304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504056" y="4032448"/>
          <a:ext cx="2134289" cy="46904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fa-IR" sz="1600" b="1" dirty="0" err="1">
              <a:solidFill>
                <a:schemeClr val="tx1"/>
              </a:solidFill>
              <a:cs typeface="B Titr" pitchFamily="2" charset="-78"/>
            </a:rPr>
            <a:t>کشورهاي</a:t>
          </a:r>
          <a:r>
            <a:rPr lang="fa-IR" sz="1600" b="1" dirty="0">
              <a:solidFill>
                <a:schemeClr val="tx1"/>
              </a:solidFill>
              <a:cs typeface="B Titr" pitchFamily="2" charset="-78"/>
            </a:rPr>
            <a:t> توسعه </a:t>
          </a:r>
          <a:r>
            <a:rPr lang="fa-IR" sz="1600" b="1" dirty="0" err="1">
              <a:solidFill>
                <a:schemeClr val="tx1"/>
              </a:solidFill>
              <a:cs typeface="B Titr" pitchFamily="2" charset="-78"/>
            </a:rPr>
            <a:t>يافته</a:t>
          </a:r>
          <a:endParaRPr lang="fa-IR" sz="1600" b="1" dirty="0">
            <a:solidFill>
              <a:schemeClr val="tx1"/>
            </a:solidFill>
            <a:cs typeface="B Titr" pitchFamily="2" charset="-7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0.43478</cdr:x>
      <cdr:y>0.73134</cdr:y>
    </cdr:from>
    <cdr:to>
      <cdr:x>0.93674</cdr:x>
      <cdr:y>0.81945</cdr:y>
    </cdr:to>
    <cdr:sp macro="" textlink="">
      <cdr:nvSpPr>
        <cdr:cNvPr id="2" name="Right Brace 1"/>
        <cdr:cNvSpPr/>
      </cdr:nvSpPr>
      <cdr:spPr>
        <a:xfrm xmlns:a="http://schemas.openxmlformats.org/drawingml/2006/main" rot="5400000">
          <a:off x="4311408" y="2413260"/>
          <a:ext cx="463158" cy="3325337"/>
        </a:xfrm>
        <a:prstGeom xmlns:a="http://schemas.openxmlformats.org/drawingml/2006/main" prst="rightBrace">
          <a:avLst>
            <a:gd name="adj1" fmla="val 47707"/>
            <a:gd name="adj2" fmla="val 47219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0.02174</cdr:x>
      <cdr:y>0.73973</cdr:y>
    </cdr:from>
    <cdr:to>
      <cdr:x>0.41304</cdr:x>
      <cdr:y>0.82784</cdr:y>
    </cdr:to>
    <cdr:sp macro="" textlink="">
      <cdr:nvSpPr>
        <cdr:cNvPr id="3" name="Right Brace 2"/>
        <cdr:cNvSpPr/>
      </cdr:nvSpPr>
      <cdr:spPr>
        <a:xfrm xmlns:a="http://schemas.openxmlformats.org/drawingml/2006/main" rot="5400000">
          <a:off x="1208580" y="2823868"/>
          <a:ext cx="463158" cy="2592288"/>
        </a:xfrm>
        <a:prstGeom xmlns:a="http://schemas.openxmlformats.org/drawingml/2006/main" prst="rightBrace">
          <a:avLst>
            <a:gd name="adj1" fmla="val 47707"/>
            <a:gd name="adj2" fmla="val 48271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0.56522</cdr:x>
      <cdr:y>0.83562</cdr:y>
    </cdr:from>
    <cdr:to>
      <cdr:x>0.86769</cdr:x>
      <cdr:y>0.9284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744415" y="4392488"/>
          <a:ext cx="2003783" cy="487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a-IR" sz="1200">
              <a:solidFill>
                <a:sysClr val="windowText" lastClr="000000"/>
              </a:solidFill>
              <a:cs typeface="B Titr" pitchFamily="2" charset="-78"/>
            </a:rPr>
            <a:t>کشورهاي</a:t>
          </a:r>
          <a:r>
            <a:rPr lang="fa-IR" sz="1200" baseline="0">
              <a:solidFill>
                <a:sysClr val="windowText" lastClr="000000"/>
              </a:solidFill>
              <a:cs typeface="B Titr" pitchFamily="2" charset="-78"/>
            </a:rPr>
            <a:t> در حال توسعه</a:t>
          </a:r>
          <a:endParaRPr lang="fa-IR" sz="1200">
            <a:solidFill>
              <a:sysClr val="windowText" lastClr="000000"/>
            </a:solidFill>
            <a:cs typeface="B Titr" pitchFamily="2" charset="-78"/>
          </a:endParaRPr>
        </a:p>
      </cdr:txBody>
    </cdr:sp>
  </cdr:relSizeAnchor>
  <cdr:relSizeAnchor xmlns:cdr="http://schemas.openxmlformats.org/drawingml/2006/chartDrawing">
    <cdr:from>
      <cdr:x>0.08696</cdr:x>
      <cdr:y>0.83562</cdr:y>
    </cdr:from>
    <cdr:to>
      <cdr:x>0.36</cdr:x>
      <cdr:y>0.93445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26156" y="4392488"/>
          <a:ext cx="1966131" cy="5195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a-IR" sz="1200">
              <a:solidFill>
                <a:sysClr val="windowText" lastClr="000000"/>
              </a:solidFill>
              <a:cs typeface="B Titr" pitchFamily="2" charset="-78"/>
            </a:rPr>
            <a:t>کشورهاي توسعه يافته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0.39796</cdr:x>
      <cdr:y>0.74286</cdr:y>
    </cdr:from>
    <cdr:to>
      <cdr:x>0.92857</cdr:x>
      <cdr:y>0.8372</cdr:y>
    </cdr:to>
    <cdr:sp macro="" textlink="">
      <cdr:nvSpPr>
        <cdr:cNvPr id="2" name="Right Brace 1"/>
        <cdr:cNvSpPr/>
      </cdr:nvSpPr>
      <cdr:spPr>
        <a:xfrm xmlns:a="http://schemas.openxmlformats.org/drawingml/2006/main" rot="5400000">
          <a:off x="4442757" y="2109971"/>
          <a:ext cx="475526" cy="3744416"/>
        </a:xfrm>
        <a:prstGeom xmlns:a="http://schemas.openxmlformats.org/drawingml/2006/main" prst="rightBrace">
          <a:avLst>
            <a:gd name="adj1" fmla="val 47707"/>
            <a:gd name="adj2" fmla="val 47219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0.04082</cdr:x>
      <cdr:y>0.74286</cdr:y>
    </cdr:from>
    <cdr:to>
      <cdr:x>0.3833</cdr:x>
      <cdr:y>0.83721</cdr:y>
    </cdr:to>
    <cdr:sp macro="" textlink="">
      <cdr:nvSpPr>
        <cdr:cNvPr id="3" name="Right Brace 2"/>
        <cdr:cNvSpPr/>
      </cdr:nvSpPr>
      <cdr:spPr>
        <a:xfrm xmlns:a="http://schemas.openxmlformats.org/drawingml/2006/main" rot="5400000">
          <a:off x="1258657" y="2773791"/>
          <a:ext cx="475577" cy="2416828"/>
        </a:xfrm>
        <a:prstGeom xmlns:a="http://schemas.openxmlformats.org/drawingml/2006/main" prst="rightBrace">
          <a:avLst>
            <a:gd name="adj1" fmla="val 47707"/>
            <a:gd name="adj2" fmla="val 47219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0.5102</cdr:x>
      <cdr:y>0.85714</cdr:y>
    </cdr:from>
    <cdr:to>
      <cdr:x>0.85204</cdr:x>
      <cdr:y>0.93673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600400" y="4320480"/>
          <a:ext cx="2412291" cy="4011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1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a-IR" sz="1400" dirty="0">
              <a:solidFill>
                <a:sysClr val="windowText" lastClr="000000"/>
              </a:solidFill>
              <a:cs typeface="B Titr" pitchFamily="2" charset="-78"/>
            </a:rPr>
            <a:t>کشورهاي در</a:t>
          </a:r>
          <a:r>
            <a:rPr lang="fa-IR" sz="1400" baseline="0" dirty="0">
              <a:solidFill>
                <a:sysClr val="windowText" lastClr="000000"/>
              </a:solidFill>
              <a:cs typeface="B Titr" pitchFamily="2" charset="-78"/>
            </a:rPr>
            <a:t> حال</a:t>
          </a:r>
          <a:r>
            <a:rPr lang="fa-IR" sz="1400" dirty="0">
              <a:solidFill>
                <a:sysClr val="windowText" lastClr="000000"/>
              </a:solidFill>
              <a:cs typeface="B Titr" pitchFamily="2" charset="-78"/>
            </a:rPr>
            <a:t> توسعه </a:t>
          </a:r>
        </a:p>
      </cdr:txBody>
    </cdr:sp>
  </cdr:relSizeAnchor>
  <cdr:relSizeAnchor xmlns:cdr="http://schemas.openxmlformats.org/drawingml/2006/chartDrawing">
    <cdr:from>
      <cdr:x>0.09184</cdr:x>
      <cdr:y>0.85714</cdr:y>
    </cdr:from>
    <cdr:to>
      <cdr:x>0.35999</cdr:x>
      <cdr:y>0.93456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48072" y="4320480"/>
          <a:ext cx="1892276" cy="3902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1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a-IR" sz="1400">
              <a:solidFill>
                <a:sysClr val="windowText" lastClr="000000"/>
              </a:solidFill>
              <a:cs typeface="B Titr" pitchFamily="2" charset="-78"/>
            </a:rPr>
            <a:t>کشورهاي توسعه يافته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0.45918</cdr:x>
      <cdr:y>0.74648</cdr:y>
    </cdr:from>
    <cdr:to>
      <cdr:x>0.90078</cdr:x>
      <cdr:y>0.82151</cdr:y>
    </cdr:to>
    <cdr:sp macro="" textlink="">
      <cdr:nvSpPr>
        <cdr:cNvPr id="2" name="Right Brace 1"/>
        <cdr:cNvSpPr/>
      </cdr:nvSpPr>
      <cdr:spPr>
        <a:xfrm xmlns:a="http://schemas.openxmlformats.org/drawingml/2006/main" rot="5400000">
          <a:off x="4606700" y="2450084"/>
          <a:ext cx="383596" cy="3116276"/>
        </a:xfrm>
        <a:prstGeom xmlns:a="http://schemas.openxmlformats.org/drawingml/2006/main" prst="rightBrace">
          <a:avLst>
            <a:gd name="adj1" fmla="val 29989"/>
            <a:gd name="adj2" fmla="val 46081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0.04082</cdr:x>
      <cdr:y>0.76056</cdr:y>
    </cdr:from>
    <cdr:to>
      <cdr:x>0.44571</cdr:x>
      <cdr:y>0.81762</cdr:y>
    </cdr:to>
    <cdr:sp macro="" textlink="">
      <cdr:nvSpPr>
        <cdr:cNvPr id="3" name="Right Brace 2"/>
        <cdr:cNvSpPr/>
      </cdr:nvSpPr>
      <cdr:spPr>
        <a:xfrm xmlns:a="http://schemas.openxmlformats.org/drawingml/2006/main" rot="5400000">
          <a:off x="1570781" y="2605683"/>
          <a:ext cx="291723" cy="2857221"/>
        </a:xfrm>
        <a:prstGeom xmlns:a="http://schemas.openxmlformats.org/drawingml/2006/main" prst="rightBrace">
          <a:avLst>
            <a:gd name="adj1" fmla="val 47707"/>
            <a:gd name="adj2" fmla="val 47219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0.55102</cdr:x>
      <cdr:y>0.83099</cdr:y>
    </cdr:from>
    <cdr:to>
      <cdr:x>0.82895</cdr:x>
      <cdr:y>0.91683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888432" y="4248472"/>
          <a:ext cx="1961292" cy="438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a-IR" sz="1200">
              <a:solidFill>
                <a:sysClr val="windowText" lastClr="000000"/>
              </a:solidFill>
              <a:cs typeface="B Titr" pitchFamily="2" charset="-78"/>
            </a:rPr>
            <a:t>کشورهاي در حال توسعه</a:t>
          </a:r>
        </a:p>
      </cdr:txBody>
    </cdr:sp>
  </cdr:relSizeAnchor>
  <cdr:relSizeAnchor xmlns:cdr="http://schemas.openxmlformats.org/drawingml/2006/chartDrawing">
    <cdr:from>
      <cdr:x>0.13265</cdr:x>
      <cdr:y>0.83099</cdr:y>
    </cdr:from>
    <cdr:to>
      <cdr:x>0.37112</cdr:x>
      <cdr:y>0.91667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936104" y="4248472"/>
          <a:ext cx="1682831" cy="438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a-IR" sz="1200">
              <a:solidFill>
                <a:sysClr val="windowText" lastClr="000000"/>
              </a:solidFill>
              <a:cs typeface="B Titr" pitchFamily="2" charset="-78"/>
            </a:rPr>
            <a:t>کشورهاي توسعه يافته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9D3BBF-6870-4D9F-82ED-8FBAE7531096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E558E1-96B5-4AE8-A85E-EB794B20E48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771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2FC5F-6D02-4823-95A5-DDD969D13E74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1BB2EF-9611-4999-B40E-9B84A259359B}" type="datetimeFigureOut">
              <a:rPr lang="fa-IR" smtClean="0"/>
              <a:pPr/>
              <a:t>08/26/1435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4D4688-2BF7-4762-A673-F3F24DEE2C6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on1404.ir/fa/nationaldocuments.aspx" TargetMode="External"/><Relationship Id="rId13" Type="http://schemas.openxmlformats.org/officeDocument/2006/relationships/hyperlink" Target="http://www.vision1404.ir/fa/Turkeyprofile.aspx" TargetMode="External"/><Relationship Id="rId18" Type="http://schemas.openxmlformats.org/officeDocument/2006/relationships/hyperlink" Target="http://www.vision1404.ir/fa/Syriaprofile.aspx" TargetMode="External"/><Relationship Id="rId26" Type="http://schemas.openxmlformats.org/officeDocument/2006/relationships/hyperlink" Target="http://www.vision1404.ir/fa/Afghanistanprofile.aspx" TargetMode="External"/><Relationship Id="rId3" Type="http://schemas.openxmlformats.org/officeDocument/2006/relationships/hyperlink" Target="http://www.vision1404.ir/fa/Jordanprofile.aspx" TargetMode="External"/><Relationship Id="rId21" Type="http://schemas.openxmlformats.org/officeDocument/2006/relationships/hyperlink" Target="http://www.vision1404.ir/fa/Emirateprofile.aspx" TargetMode="External"/><Relationship Id="rId7" Type="http://schemas.openxmlformats.org/officeDocument/2006/relationships/hyperlink" Target="http://www.vision1404.ir/fa/Uzbakistanprofile.aspx" TargetMode="External"/><Relationship Id="rId12" Type="http://schemas.openxmlformats.org/officeDocument/2006/relationships/hyperlink" Target="http://www.vision1404.ir/fa/bahrainprofile.aspx" TargetMode="External"/><Relationship Id="rId17" Type="http://schemas.openxmlformats.org/officeDocument/2006/relationships/hyperlink" Target="http://www.vision1404.ir/fa/Egyptprofile.aspx" TargetMode="External"/><Relationship Id="rId25" Type="http://schemas.openxmlformats.org/officeDocument/2006/relationships/hyperlink" Target="http://www.vision1404.ir/fa/yemenprofile.aspx" TargetMode="External"/><Relationship Id="rId2" Type="http://schemas.openxmlformats.org/officeDocument/2006/relationships/hyperlink" Target="http://www.vision1404.ir/fa/azerbaijanprofile.aspx" TargetMode="External"/><Relationship Id="rId16" Type="http://schemas.openxmlformats.org/officeDocument/2006/relationships/hyperlink" Target="http://www.vision1404.ir/fa/Georgiaprofile.aspx" TargetMode="External"/><Relationship Id="rId20" Type="http://schemas.openxmlformats.org/officeDocument/2006/relationships/hyperlink" Target="http://www.vision1404.ir/fa/lebanonprofile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ision1404.ir/fa/qatarprofile.aspx" TargetMode="External"/><Relationship Id="rId11" Type="http://schemas.openxmlformats.org/officeDocument/2006/relationships/hyperlink" Target="http://www.vision1404.ir/fa/Kuwaitprofile.aspx" TargetMode="External"/><Relationship Id="rId24" Type="http://schemas.openxmlformats.org/officeDocument/2006/relationships/hyperlink" Target="http://www.vision1404.ir/fa/Khazaghestanprofile.aspx" TargetMode="External"/><Relationship Id="rId5" Type="http://schemas.openxmlformats.org/officeDocument/2006/relationships/hyperlink" Target="http://www.vision1404.ir/fa/saudiarabaiprofile.aspx" TargetMode="External"/><Relationship Id="rId15" Type="http://schemas.openxmlformats.org/officeDocument/2006/relationships/hyperlink" Target="http://www.vision1404.ir/fa/Israelprofile.aspx" TargetMode="External"/><Relationship Id="rId23" Type="http://schemas.openxmlformats.org/officeDocument/2006/relationships/hyperlink" Target="http://www.vision1404.ir/fa/Iraqprofile.aspx" TargetMode="External"/><Relationship Id="rId10" Type="http://schemas.openxmlformats.org/officeDocument/2006/relationships/hyperlink" Target="http://www.vision1404.ir/fa/omanprofile.aspx" TargetMode="External"/><Relationship Id="rId19" Type="http://schemas.openxmlformats.org/officeDocument/2006/relationships/hyperlink" Target="http://www.vision1404.ir/fa/Kerghistanprofile.aspx" TargetMode="External"/><Relationship Id="rId4" Type="http://schemas.openxmlformats.org/officeDocument/2006/relationships/hyperlink" Target="http://www.vision1404.ir/fa/armrniaprofile.aspx" TargetMode="External"/><Relationship Id="rId9" Type="http://schemas.openxmlformats.org/officeDocument/2006/relationships/hyperlink" Target="http://www.vision1404.ir/fa/Turkamanistanprofile.aspx" TargetMode="External"/><Relationship Id="rId14" Type="http://schemas.openxmlformats.org/officeDocument/2006/relationships/hyperlink" Target="http://www.vision1404.ir/fa/palestinprofile.aspx" TargetMode="External"/><Relationship Id="rId22" Type="http://schemas.openxmlformats.org/officeDocument/2006/relationships/hyperlink" Target="http://www.vision1404.ir/fa/Tajikestanprofile.aspx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3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5.xls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7.xls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esa.un.org/unpd/ppp/Figures-Output/Population/PPP_Total-Population.htm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3022"/>
          <a:stretch/>
        </p:blipFill>
        <p:spPr bwMode="auto">
          <a:xfrm>
            <a:off x="-36512" y="-27385"/>
            <a:ext cx="9180512" cy="696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596856"/>
            <a:ext cx="230425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آمار</a:t>
            </a:r>
          </a:p>
          <a:p>
            <a:pPr algn="ctr"/>
            <a:r>
              <a:rPr lang="fa-IR" sz="32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پايه </a:t>
            </a: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و اساس </a:t>
            </a:r>
            <a:r>
              <a:rPr lang="fa-IR" sz="32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همه برنامه‌ريزي‌ها است</a:t>
            </a:r>
            <a:endParaRPr lang="fa-IR" sz="32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/>
            <a:endParaRPr lang="fa-IR" sz="20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/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مقام </a:t>
            </a:r>
            <a:r>
              <a:rPr lang="fa-IR" sz="20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معظم رهبري</a:t>
            </a:r>
          </a:p>
          <a:p>
            <a:pPr algn="ctr"/>
            <a:r>
              <a:rPr lang="fa-IR" sz="16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(مدّ </a:t>
            </a:r>
            <a:r>
              <a:rPr lang="fa-IR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ظلّه العالي)</a:t>
            </a:r>
            <a:endParaRPr lang="fa-IR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75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99099"/>
              </p:ext>
            </p:extLst>
          </p:nvPr>
        </p:nvGraphicFramePr>
        <p:xfrm>
          <a:off x="899592" y="1556792"/>
          <a:ext cx="7200800" cy="4497695"/>
        </p:xfrm>
        <a:graphic>
          <a:graphicData uri="http://schemas.openxmlformats.org/drawingml/2006/table">
            <a:tbl>
              <a:tblPr rtl="1"/>
              <a:tblGrid>
                <a:gridCol w="1720420"/>
                <a:gridCol w="2007372"/>
                <a:gridCol w="1093760"/>
                <a:gridCol w="1249649"/>
                <a:gridCol w="1129599"/>
              </a:tblGrid>
              <a:tr h="10801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سال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جمعيت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ahoma"/>
                          <a:ea typeface="Times New Roman"/>
                          <a:cs typeface="B Nazanin"/>
                        </a:rPr>
                        <a:t>متوسط رشد سالانه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ahoma"/>
                          <a:ea typeface="Times New Roman"/>
                          <a:cs typeface="B Nazanin"/>
                        </a:rPr>
                        <a:t>تعداد خانوار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ahoma"/>
                          <a:ea typeface="Times New Roman"/>
                          <a:cs typeface="B Nazanin"/>
                        </a:rPr>
                        <a:t>بعد خانوار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1335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18.954.704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Tahoma"/>
                          <a:ea typeface="Times New Roman"/>
                          <a:cs typeface="B Nazanin"/>
                        </a:rPr>
                        <a:t>-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fa-IR" sz="1800" b="1" kern="120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3.985.680</a:t>
                      </a:r>
                      <a:endParaRPr kumimoji="0" lang="fa-IR" sz="1800" b="1" kern="1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800" b="1" kern="120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4.76</a:t>
                      </a:r>
                      <a:endParaRPr kumimoji="0" lang="fa-IR" sz="18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Titr"/>
                        </a:rPr>
                        <a:t>1345</a:t>
                      </a:r>
                      <a:endParaRPr kumimoji="0" lang="en-US" sz="1600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25.788.722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Tahoma"/>
                          <a:ea typeface="Times New Roman"/>
                          <a:cs typeface="B Nazanin"/>
                        </a:rPr>
                        <a:t>3/1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fa-IR" sz="1800" b="1" kern="120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5.167.192</a:t>
                      </a:r>
                      <a:endParaRPr kumimoji="0" lang="fa-IR" sz="1800" b="1" kern="1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800" b="1" kern="120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4.99</a:t>
                      </a:r>
                      <a:endParaRPr kumimoji="0" lang="fa-IR" sz="18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1355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33.708.744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Tahoma"/>
                          <a:ea typeface="Times New Roman"/>
                          <a:cs typeface="B Nazanin"/>
                        </a:rPr>
                        <a:t>2/7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6.711.628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5.02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Titr"/>
                        </a:rPr>
                        <a:t>1365</a:t>
                      </a:r>
                      <a:endParaRPr kumimoji="0" lang="en-US" sz="1600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49.445.010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3/9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9.673.931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5.11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1375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60.055.488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1/9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12.398.235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4.84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1385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smtClean="0">
                          <a:latin typeface="Tahoma"/>
                          <a:ea typeface="Times New Roman"/>
                          <a:cs typeface="B Nazanin"/>
                        </a:rPr>
                        <a:t>70.495.782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1/6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17.501.771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4.03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Titr"/>
                        </a:rPr>
                        <a:t>1390</a:t>
                      </a:r>
                      <a:endParaRPr kumimoji="0" lang="en-US" sz="1600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smtClean="0">
                          <a:latin typeface="Tahoma"/>
                          <a:ea typeface="Times New Roman"/>
                          <a:cs typeface="B Nazanin"/>
                        </a:rPr>
                        <a:t>75.149.669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1/3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21.185.647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3.55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71600" y="476672"/>
            <a:ext cx="69847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rgbClr val="FFFF00"/>
                </a:solidFill>
                <a:cs typeface="B Titr" pitchFamily="2" charset="-78"/>
              </a:rPr>
              <a:t>جمعيت کشور و متوسط رشد سالانه آن طي سالهاي 1335 تا 1390</a:t>
            </a:r>
            <a:endParaRPr lang="fa-IR" sz="20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42864"/>
            <a:ext cx="7772400" cy="2362200"/>
          </a:xfrm>
          <a:prstGeom prst="roundRect">
            <a:avLst>
              <a:gd name="adj" fmla="val 50000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صندوق كودكان سازمان ملل متحد</a:t>
            </a:r>
            <a:br>
              <a:rPr lang="fa-IR" sz="4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 </a:t>
            </a:r>
            <a:r>
              <a:rPr lang="en-US" sz="4400" dirty="0" smtClean="0">
                <a:solidFill>
                  <a:srgbClr val="8D337C"/>
                </a:solidFill>
                <a:cs typeface="B Titr" pitchFamily="2" charset="-78"/>
              </a:rPr>
              <a:t>UNICEF</a:t>
            </a:r>
            <a:endParaRPr lang="en-US" sz="4400" dirty="0">
              <a:solidFill>
                <a:srgbClr val="8D337C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60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 rtl="1">
              <a:spcBef>
                <a:spcPts val="0"/>
              </a:spcBef>
              <a:buNone/>
            </a:pPr>
            <a:r>
              <a:rPr lang="fa-IR" sz="3300" dirty="0" smtClean="0">
                <a:cs typeface="B Nazanin" pitchFamily="2" charset="-78"/>
              </a:rPr>
              <a:t>     صندوق كودكان سازمان ملل متحد براي تأمين سلامت مادر و كودك، بهبود تغذيه و آموزش نيروي انساني با وزارت بهداشت و درمان همكاري دارد</a:t>
            </a:r>
          </a:p>
          <a:p>
            <a:pPr marL="0" indent="0" algn="just" rtl="1">
              <a:spcBef>
                <a:spcPts val="0"/>
              </a:spcBef>
              <a:buNone/>
            </a:pPr>
            <a:endParaRPr lang="fa-IR" sz="3300" dirty="0" smtClean="0"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  <a:buNone/>
            </a:pPr>
            <a:r>
              <a:rPr lang="fa-IR" sz="3300" dirty="0" smtClean="0">
                <a:cs typeface="B Nazanin" pitchFamily="2" charset="-78"/>
              </a:rPr>
              <a:t> ا</a:t>
            </a:r>
            <a:r>
              <a:rPr lang="fa-IR" sz="2800" dirty="0" smtClean="0">
                <a:cs typeface="B Nazanin" pitchFamily="2" charset="-78"/>
              </a:rPr>
              <a:t>ز جمله اين همكاري‌ها مي‌توان به موارد زير اشاره كرد: </a:t>
            </a:r>
          </a:p>
          <a:p>
            <a:pPr marL="0" indent="0" algn="just" rtl="1">
              <a:spcBef>
                <a:spcPts val="0"/>
              </a:spcBef>
              <a:buNone/>
            </a:pPr>
            <a:endParaRPr lang="en-US" sz="2800" dirty="0" smtClean="0"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r>
              <a:rPr lang="fa-IR" sz="3300" dirty="0" smtClean="0">
                <a:cs typeface="B Nazanin" pitchFamily="2" charset="-78"/>
              </a:rPr>
              <a:t>بهداشت باروري و تنظيم خانواده، تغذيه كودك و آموزش دختران، تقويت سازمان‌هاي غيردولتي و توانمندسازي زنان، تهيه مواد آموزشي براي رابطين بهداشت</a:t>
            </a:r>
            <a:r>
              <a:rPr lang="fa-IR" dirty="0" smtClean="0">
                <a:cs typeface="B Nazanin" pitchFamily="2" charset="-78"/>
              </a:rPr>
              <a:t>.</a:t>
            </a:r>
            <a:endParaRPr lang="en-US" dirty="0" smtClean="0">
              <a:cs typeface="B Nazanin" pitchFamily="2" charset="-78"/>
            </a:endParaRP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صندوق كودكان سازمان ملل متحد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345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21296"/>
            <a:ext cx="8305800" cy="2971800"/>
          </a:xfrm>
          <a:prstGeom prst="roundRect">
            <a:avLst>
              <a:gd name="adj" fmla="val 50000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نهاد زنان سازمان ملل</a:t>
            </a:r>
            <a:br>
              <a:rPr lang="fa-IR" sz="4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/>
            </a:r>
            <a:br>
              <a:rPr lang="fa-IR" sz="4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fa-IR" sz="2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نظرات خانم باچلت معاون دبیر کل و مدیر اجرایی نهاد زنان سازمان ملل در مهرماه 1391 و پس از  تغییر سیاستهای جمعیتی در ایران</a:t>
            </a:r>
            <a:endParaRPr lang="en-US" sz="2400" dirty="0">
              <a:solidFill>
                <a:srgbClr val="8D337C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5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467952"/>
          </a:xfrm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 rtl="1">
              <a:lnSpc>
                <a:spcPct val="120000"/>
              </a:lnSpc>
              <a:spcBef>
                <a:spcPts val="0"/>
              </a:spcBef>
            </a:pPr>
            <a:r>
              <a:rPr lang="fa-IR" sz="3300" dirty="0" smtClean="0">
                <a:cs typeface="B Nazanin" pitchFamily="2" charset="-78"/>
              </a:rPr>
              <a:t>  </a:t>
            </a:r>
            <a:r>
              <a:rPr lang="fa-IR" sz="3600" dirty="0" smtClean="0">
                <a:cs typeface="B Nazanin" pitchFamily="2" charset="-78"/>
              </a:rPr>
              <a:t>با توجه به وضعیت سیاسی اطراف ایران </a:t>
            </a:r>
            <a:r>
              <a:rPr lang="fa-IR" sz="3600" dirty="0" smtClean="0">
                <a:solidFill>
                  <a:srgbClr val="C00000"/>
                </a:solidFill>
                <a:cs typeface="B Nazanin" pitchFamily="2" charset="-78"/>
              </a:rPr>
              <a:t>این گونه طرح ها موجب افزایش فشارها و طرح ادعاهای بیشتری علیه کشور شما خواهد شد</a:t>
            </a:r>
            <a:r>
              <a:rPr lang="fa-IR" sz="3600" dirty="0" smtClean="0">
                <a:cs typeface="B Nazanin" pitchFamily="2" charset="-78"/>
              </a:rPr>
              <a:t>. </a:t>
            </a:r>
            <a:endParaRPr lang="en-US" sz="3600" dirty="0" smtClean="0">
              <a:cs typeface="B Nazanin" pitchFamily="2" charset="-78"/>
            </a:endParaRP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می توان بجای گزینه تشویق افزایش زاد و ولد، گزینه های دیگری همانند فراهم نمودن ازدواج زود هنگام دختران را مد نظر قرار داد.</a:t>
            </a: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صادقانه بگویم اجرایی نمودن این طرح ها موجب افزایش ادعای نقص حقوق زنان در ایران از سوی دیگران و شروع کمپینی دیگر علیه شما خواهد شد. </a:t>
            </a: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من کشور شما را کاملا درک می نمایم. در دوره حکومت نظامیان در شیلی برنامه های تنظیم خانواده به دلیل نگرانی از جنگ متوقف گردید. </a:t>
            </a: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من هم به برابری اعتقاد دارم نه تبعیض نسبت به مردان.</a:t>
            </a:r>
            <a:endParaRPr lang="en-US" sz="3600" dirty="0" smtClean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نهاد زنان سازمان ملل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3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1706488"/>
            <a:ext cx="7772400" cy="2514600"/>
          </a:xfrm>
          <a:prstGeom prst="roundRect">
            <a:avLst>
              <a:gd name="adj" fmla="val 50000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/>
            </a:r>
            <a:b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 </a:t>
            </a:r>
            <a:r>
              <a:rPr lang="fa-IR" sz="44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ايدز و كنترل مواليد  </a:t>
            </a:r>
            <a:r>
              <a:rPr lang="en-US" sz="44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sz="4400" dirty="0" smtClean="0">
                <a:solidFill>
                  <a:srgbClr val="C00000"/>
                </a:solidFill>
                <a:cs typeface="B Titr" pitchFamily="2" charset="-78"/>
              </a:rPr>
            </a:br>
            <a:endParaRPr lang="en-US" sz="4400" dirty="0">
              <a:solidFill>
                <a:srgbClr val="8D337C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73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95944"/>
          </a:xfrm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fa-IR" sz="4000" dirty="0" smtClean="0">
                <a:cs typeface="B Nazanin" pitchFamily="2" charset="-78"/>
              </a:rPr>
              <a:t>يكي از اقدامات و سياستهاي سازمان ملل بر بحث كنترل مواليد و تنظيم خانواده در ايران انجام داده است توجه به بيماري ايدز و حيا زدايي از اين طريق مي باشد.</a:t>
            </a:r>
          </a:p>
          <a:p>
            <a:pPr marL="0" indent="0" algn="just" rtl="1">
              <a:lnSpc>
                <a:spcPct val="110000"/>
              </a:lnSpc>
              <a:spcBef>
                <a:spcPts val="0"/>
              </a:spcBef>
              <a:buNone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ايدز و كنترل مواليد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76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1469504"/>
            <a:ext cx="7772400" cy="2895600"/>
          </a:xfrm>
          <a:prstGeom prst="roundRect">
            <a:avLst>
              <a:gd name="adj" fmla="val 50000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فعاليتهاي كميسارياي عالي پناهندگان سازمان ملل متحد </a:t>
            </a:r>
            <a:r>
              <a:rPr lang="en-US" sz="4400" dirty="0" smtClean="0">
                <a:solidFill>
                  <a:srgbClr val="8D337C"/>
                </a:solidFill>
                <a:cs typeface="B Titr" pitchFamily="2" charset="-78"/>
              </a:rPr>
              <a:t>UNHCR</a:t>
            </a:r>
            <a:endParaRPr lang="en-US" sz="4400" dirty="0">
              <a:solidFill>
                <a:srgbClr val="8D337C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77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1">
              <a:spcBef>
                <a:spcPts val="0"/>
              </a:spcBef>
            </a:pPr>
            <a:r>
              <a:rPr lang="fa-IR" b="1" dirty="0" smtClean="0"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كمك‌هاي كميسارياي‌عالي پناهندگان به برنامه‌هاي تنظيم خانواده و بهداشت باروري در بين پناهندگان شامل دو قسمت مي‌گردد:</a:t>
            </a:r>
          </a:p>
          <a:p>
            <a:pPr marL="0" indent="0" algn="just" rtl="1">
              <a:spcBef>
                <a:spcPts val="0"/>
              </a:spcBef>
              <a:buNone/>
            </a:pPr>
            <a:endParaRPr lang="fa-IR" b="1" dirty="0" smtClean="0">
              <a:solidFill>
                <a:schemeClr val="bg2">
                  <a:lumMod val="25000"/>
                </a:schemeClr>
              </a:solidFill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B4004D"/>
                </a:solidFill>
                <a:cs typeface="B Nazanin" pitchFamily="2" charset="-78"/>
              </a:rPr>
              <a:t>الف: برنامه هاي تنظيم خانواده در داخل اردوگاهها</a:t>
            </a:r>
          </a:p>
          <a:p>
            <a:pPr marL="0" indent="0" algn="just" rtl="1">
              <a:spcBef>
                <a:spcPts val="0"/>
              </a:spcBef>
            </a:pPr>
            <a:r>
              <a:rPr lang="fa-IR" b="1" dirty="0" smtClean="0"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وسايل مدرن پيشگيري از بارداري به طور رايگان به پناهندگان ارائه مي‌شد. </a:t>
            </a:r>
          </a:p>
          <a:p>
            <a:pPr marL="0" indent="0" algn="just" rtl="1"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اين برنامه يكي از توفيقات وزارت بهداشت در راستاي جلب همكاري پناهندگان در ارائه خدمات بهداشتي مورد نياز آنها محسوب مي‌شود. </a:t>
            </a: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  <a:buNone/>
            </a:pPr>
            <a:endParaRPr lang="en-US" b="1" dirty="0" smtClean="0">
              <a:solidFill>
                <a:schemeClr val="bg2">
                  <a:lumMod val="25000"/>
                </a:schemeClr>
              </a:solidFill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فعاليتهاي كميسارياي عالي پناهندگان سازمان ملل متحد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8916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95944"/>
          </a:xfrm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 rtl="1">
              <a:spcBef>
                <a:spcPts val="0"/>
              </a:spcBef>
              <a:buNone/>
            </a:pPr>
            <a:r>
              <a:rPr lang="fa-IR" dirty="0" smtClean="0">
                <a:solidFill>
                  <a:srgbClr val="B4004D"/>
                </a:solidFill>
                <a:cs typeface="B Nazanin" pitchFamily="2" charset="-78"/>
              </a:rPr>
              <a:t>ب: برنامه هاي تنظيم خانواده در خارج از اردوگاهها:</a:t>
            </a:r>
          </a:p>
          <a:p>
            <a:pPr marL="0" indent="0" algn="just" rtl="1"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تأسيس 31 پايگاه بهداشتي در اطراف شهرهاي مشهد، زابل، شهر ري، ورامين، پاكدشت و اسلامشهر، مدت اين پروژه سه سال بود.</a:t>
            </a:r>
          </a:p>
          <a:p>
            <a:pPr marL="0" indent="0" algn="just" rtl="1">
              <a:spcBef>
                <a:spcPts val="0"/>
              </a:spcBef>
              <a:buNone/>
            </a:pPr>
            <a:r>
              <a:rPr lang="fa-IR" dirty="0" smtClean="0">
                <a:cs typeface="B Nazanin" pitchFamily="2" charset="-78"/>
              </a:rPr>
              <a:t>پوشش وسائل مطمئن تنظيم خانواده بين پناهندگان خارج اردوگاه‌ها 60% مي‌باشد. </a:t>
            </a:r>
          </a:p>
          <a:p>
            <a:pPr marL="0" indent="0" algn="just" rtl="1">
              <a:spcBef>
                <a:spcPts val="0"/>
              </a:spcBef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dirty="0" smtClean="0">
                <a:cs typeface="B Nazanin" pitchFamily="2" charset="-78"/>
              </a:rPr>
              <a:t>برنامه پناهندگان غيرمقيم در اردوگاه‌ها در بردارنده سه استراتژي مي‌باشد. </a:t>
            </a:r>
          </a:p>
          <a:p>
            <a:pPr marL="0" indent="0" algn="just" rtl="1">
              <a:spcBef>
                <a:spcPts val="0"/>
              </a:spcBef>
              <a:buNone/>
            </a:pPr>
            <a:endParaRPr lang="en-US" dirty="0" smtClean="0">
              <a:cs typeface="B Nazanin" pitchFamily="2" charset="-78"/>
            </a:endParaRPr>
          </a:p>
          <a:p>
            <a:pPr marL="0" lvl="0" indent="0" algn="just" rtl="1">
              <a:spcBef>
                <a:spcPts val="0"/>
              </a:spcBef>
              <a:buNone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1. افزايش دسترسي به پايگاه‌هاي بهداشتي اطراف شهرها </a:t>
            </a: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0" indent="0" algn="just" rtl="1">
              <a:spcBef>
                <a:spcPts val="0"/>
              </a:spcBef>
              <a:buNone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2. همكاري پناهندگان با رابطين بهداشتي </a:t>
            </a: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lvl="0" indent="0" algn="just" rtl="1">
              <a:spcBef>
                <a:spcPts val="0"/>
              </a:spcBef>
              <a:buNone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3. ارتقاي كيفيت خدمات و وسايل پيشگيري از بارداري </a:t>
            </a: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endParaRPr lang="fa-IR" dirty="0" smtClean="0"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فعاليتهاي كميسارياي عالي پناهندگان سازمان ملل متحد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3589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fa-IR" sz="3200" dirty="0" smtClean="0">
                <a:cs typeface="B Nazanin" pitchFamily="2" charset="-78"/>
              </a:rPr>
              <a:t>   بنا بر اظهار نظر </a:t>
            </a:r>
            <a:r>
              <a:rPr lang="fa-IR" sz="3200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برژينسکي</a:t>
            </a:r>
            <a:r>
              <a:rPr lang="fa-IR" sz="3200" dirty="0" smtClean="0">
                <a:cs typeface="B Nazanin" pitchFamily="2" charset="-78"/>
              </a:rPr>
              <a:t> سياستمدار کهنه کار و مشاور امنيت ملي سابق امريکا:</a:t>
            </a:r>
          </a:p>
          <a:p>
            <a:pPr algn="r" rtl="1">
              <a:buNone/>
            </a:pPr>
            <a:endParaRPr lang="fa-IR" sz="2000" dirty="0" smtClean="0">
              <a:cs typeface="B Nazanin" pitchFamily="2" charset="-78"/>
            </a:endParaRPr>
          </a:p>
          <a:p>
            <a:pPr marL="109728" indent="0" algn="just" rtl="1">
              <a:buNone/>
            </a:pPr>
            <a:r>
              <a:rPr lang="fa-IR" sz="3200" dirty="0" smtClean="0">
                <a:solidFill>
                  <a:srgbClr val="003300"/>
                </a:solidFill>
                <a:cs typeface="B Nazanin" pitchFamily="2" charset="-78"/>
              </a:rPr>
              <a:t>«از فکر کردن به حمله پيش دستانه عليه تأسيسات هسته­اي ايران اجتناب کنيد و گفتگوها با تهران را حفظ کنيد، بالاتر از همه بازي طولاني مدتي را انجام دهيد، چون زمان، آمارهاي جمعيتي و تغيير نسل در ايران به نفع رژيم کنوني نيست» </a:t>
            </a:r>
          </a:p>
          <a:p>
            <a:pPr marL="109728" indent="0" algn="l" rtl="1">
              <a:buNone/>
            </a:pPr>
            <a:endParaRPr lang="fa-IR" sz="3200" dirty="0" smtClean="0">
              <a:solidFill>
                <a:srgbClr val="003300"/>
              </a:solidFill>
              <a:cs typeface="B Nazanin" pitchFamily="2" charset="-78"/>
            </a:endParaRPr>
          </a:p>
          <a:p>
            <a:pPr algn="l" rtl="1">
              <a:buNone/>
            </a:pPr>
            <a:r>
              <a:rPr lang="fa-IR" sz="2000" dirty="0" smtClean="0">
                <a:cs typeface="B Nazanin" pitchFamily="2" charset="-78"/>
              </a:rPr>
              <a:t>                   (خبرگزاري فارس، 1388/12/15، خبر شماره 881250226)</a:t>
            </a:r>
            <a:endParaRPr lang="en-US" sz="2000" dirty="0" smtClean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0" dirty="0" smtClean="0">
                <a:solidFill>
                  <a:srgbClr val="C00000"/>
                </a:solidFill>
                <a:cs typeface="B Titr" pitchFamily="2" charset="-78"/>
              </a:rPr>
              <a:t>«تحديد نسل» به نفع کيست ؟</a:t>
            </a:r>
          </a:p>
        </p:txBody>
      </p:sp>
    </p:spTree>
    <p:extLst>
      <p:ext uri="{BB962C8B-B14F-4D97-AF65-F5344CB8AC3E}">
        <p14:creationId xmlns:p14="http://schemas.microsoft.com/office/powerpoint/2010/main" val="218002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624" y="2276872"/>
          <a:ext cx="7200803" cy="1890850"/>
        </p:xfrm>
        <a:graphic>
          <a:graphicData uri="http://schemas.openxmlformats.org/drawingml/2006/table">
            <a:tbl>
              <a:tblPr rtl="1"/>
              <a:tblGrid>
                <a:gridCol w="1487132"/>
                <a:gridCol w="1297027"/>
                <a:gridCol w="1187716"/>
                <a:gridCol w="1276076"/>
                <a:gridCol w="976426"/>
                <a:gridCol w="976426"/>
              </a:tblGrid>
              <a:tr h="86409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سال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 نفر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2 نفر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3 نفر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4 نفر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5 نفر و بيشتر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Tahoma"/>
                          <a:ea typeface="Times New Roman"/>
                          <a:cs typeface="B Titr"/>
                        </a:rPr>
                        <a:t>1385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5.2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15.3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22.9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24.4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32.2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Tahoma"/>
                          <a:ea typeface="Times New Roman"/>
                          <a:cs typeface="B Titr"/>
                        </a:rPr>
                        <a:t>1390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7.1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18.4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27.1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26.3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21.0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75656" y="1124744"/>
            <a:ext cx="66247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FF00"/>
                </a:solidFill>
                <a:cs typeface="B Titr" pitchFamily="2" charset="-78"/>
              </a:rPr>
              <a:t>در صد خانوار بر حسب تعداد افراد خانوار</a:t>
            </a:r>
            <a:endParaRPr lang="fa-IR" sz="28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918648" cy="3321714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تجربيات مشابه جهاني</a:t>
            </a:r>
            <a:br>
              <a:rPr lang="fa-IR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در مواجهه </a:t>
            </a:r>
            <a:r>
              <a:rPr lang="fa-IR" sz="360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با چالش‌هاي جمعيتي</a:t>
            </a:r>
            <a:endParaRPr lang="fa-IR" sz="3600" dirty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01725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88641"/>
            <a:ext cx="82391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94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88641"/>
            <a:ext cx="82391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90098"/>
            <a:ext cx="9180512" cy="429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069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91400" y="3468960"/>
            <a:ext cx="10668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A9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رفع موانع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5400" y="2478360"/>
            <a:ext cx="10668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A9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اقتصادي</a:t>
            </a:r>
            <a:endParaRPr lang="en-US" sz="2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3507060"/>
            <a:ext cx="10668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A9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اجتماعي</a:t>
            </a:r>
            <a:endParaRPr lang="en-US" sz="2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4650060"/>
            <a:ext cx="10668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A9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بيولوژيك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1487760"/>
            <a:ext cx="3505200" cy="647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A9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مراقبت از كودكان</a:t>
            </a:r>
            <a:endParaRPr lang="en-US" sz="2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2364060"/>
            <a:ext cx="35052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A9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سياست‌هاي مرخصي مادر و پدر</a:t>
            </a:r>
            <a:endParaRPr lang="en-US" sz="2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3507060"/>
            <a:ext cx="35052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A9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تخفيف شهريه مهد كودك</a:t>
            </a:r>
            <a:endParaRPr lang="en-US" sz="2000" dirty="0">
              <a:solidFill>
                <a:schemeClr val="tx1"/>
              </a:solidFill>
              <a:cs typeface="B Titr" pitchFamily="2" charset="-78"/>
            </a:endParaRPr>
          </a:p>
        </p:txBody>
      </p:sp>
      <p:cxnSp>
        <p:nvCxnSpPr>
          <p:cNvPr id="15" name="Straight Arrow Connector 14"/>
          <p:cNvCxnSpPr>
            <a:stCxn id="5" idx="1"/>
            <a:endCxn id="12" idx="3"/>
          </p:cNvCxnSpPr>
          <p:nvPr/>
        </p:nvCxnSpPr>
        <p:spPr>
          <a:xfrm rot="10800000">
            <a:off x="4038600" y="2745060"/>
            <a:ext cx="1066800" cy="1588"/>
          </a:xfrm>
          <a:prstGeom prst="straightConnector1">
            <a:avLst/>
          </a:prstGeom>
          <a:ln w="57150">
            <a:solidFill>
              <a:srgbClr val="A93D94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038600" y="1678260"/>
            <a:ext cx="1066800" cy="990600"/>
          </a:xfrm>
          <a:prstGeom prst="straightConnector1">
            <a:avLst/>
          </a:prstGeom>
          <a:ln w="57150">
            <a:solidFill>
              <a:srgbClr val="A93D94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1"/>
            <a:endCxn id="13" idx="3"/>
          </p:cNvCxnSpPr>
          <p:nvPr/>
        </p:nvCxnSpPr>
        <p:spPr>
          <a:xfrm rot="10800000" flipV="1">
            <a:off x="4038600" y="2745060"/>
            <a:ext cx="1066800" cy="1143000"/>
          </a:xfrm>
          <a:prstGeom prst="straightConnector1">
            <a:avLst/>
          </a:prstGeom>
          <a:ln w="57150">
            <a:solidFill>
              <a:srgbClr val="A93D94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1"/>
          </p:cNvCxnSpPr>
          <p:nvPr/>
        </p:nvCxnSpPr>
        <p:spPr>
          <a:xfrm rot="10800000">
            <a:off x="6172200" y="3697560"/>
            <a:ext cx="1219200" cy="38100"/>
          </a:xfrm>
          <a:prstGeom prst="straightConnector1">
            <a:avLst/>
          </a:prstGeom>
          <a:ln w="57150">
            <a:solidFill>
              <a:srgbClr val="A93D94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5" idx="3"/>
          </p:cNvCxnSpPr>
          <p:nvPr/>
        </p:nvCxnSpPr>
        <p:spPr>
          <a:xfrm rot="10800000">
            <a:off x="6172200" y="2745060"/>
            <a:ext cx="1143000" cy="952500"/>
          </a:xfrm>
          <a:prstGeom prst="straightConnector1">
            <a:avLst/>
          </a:prstGeom>
          <a:ln w="57150">
            <a:solidFill>
              <a:srgbClr val="A93D94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6172201" y="3735660"/>
            <a:ext cx="1143000" cy="1333500"/>
          </a:xfrm>
          <a:prstGeom prst="straightConnector1">
            <a:avLst/>
          </a:prstGeom>
          <a:ln w="57150">
            <a:solidFill>
              <a:srgbClr val="A93D94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33400" y="4497660"/>
            <a:ext cx="3581400" cy="1028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A9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سوبسيد درمان ناباروري و توسعه بيوتكنولوژي (جديد)</a:t>
            </a:r>
            <a:endParaRPr lang="en-US" sz="2000" dirty="0">
              <a:solidFill>
                <a:schemeClr val="tx1"/>
              </a:solidFill>
              <a:cs typeface="B Titr" pitchFamily="2" charset="-7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4114801" y="4992960"/>
            <a:ext cx="914400" cy="1588"/>
          </a:xfrm>
          <a:prstGeom prst="straightConnector1">
            <a:avLst/>
          </a:prstGeom>
          <a:ln w="57150">
            <a:solidFill>
              <a:srgbClr val="A93D94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934200" y="5221560"/>
            <a:ext cx="1524000" cy="1447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A9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كاهش يا معكوس كردن اثرات</a:t>
            </a:r>
            <a:endParaRPr lang="en-US" sz="2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8488681" y="3697560"/>
            <a:ext cx="350519" cy="2514600"/>
          </a:xfrm>
          <a:prstGeom prst="rightBrace">
            <a:avLst/>
          </a:prstGeom>
          <a:ln w="57150">
            <a:solidFill>
              <a:srgbClr val="A93D9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cs typeface="B Tit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100">
                <a:solidFill>
                  <a:srgbClr val="C00000"/>
                </a:solidFill>
                <a:latin typeface="+mn-lt"/>
                <a:ea typeface="+mn-ea"/>
                <a:cs typeface="B Titr" pitchFamily="2" charset="-78"/>
              </a:rPr>
              <a:t>راهبردهای افزایش نرخ باروری در سایر کشورها</a:t>
            </a:r>
          </a:p>
        </p:txBody>
      </p:sp>
    </p:spTree>
    <p:extLst>
      <p:ext uri="{BB962C8B-B14F-4D97-AF65-F5344CB8AC3E}">
        <p14:creationId xmlns:p14="http://schemas.microsoft.com/office/powerpoint/2010/main" val="20708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331422"/>
            <a:ext cx="7918648" cy="3321714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008E40"/>
                </a:solidFill>
                <a:cs typeface="B Titr" pitchFamily="2" charset="-78"/>
              </a:rPr>
              <a:t>تحولات شاخص‌هاي</a:t>
            </a:r>
            <a:br>
              <a:rPr lang="fa-IR" dirty="0" smtClean="0">
                <a:solidFill>
                  <a:srgbClr val="008E4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008E40"/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rgbClr val="008E4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008E40"/>
                </a:solidFill>
                <a:cs typeface="B Titr" pitchFamily="2" charset="-78"/>
              </a:rPr>
              <a:t>مرتبط با </a:t>
            </a:r>
            <a:r>
              <a:rPr lang="fa-IR" u="sng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کيفيت</a:t>
            </a:r>
            <a:r>
              <a:rPr lang="fa-IR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 و </a:t>
            </a:r>
            <a:r>
              <a:rPr lang="fa-IR" u="sng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ظرفیت</a:t>
            </a:r>
            <a:r>
              <a:rPr lang="fa-IR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 جمعيت </a:t>
            </a:r>
            <a:r>
              <a:rPr lang="fa-IR" dirty="0" smtClean="0">
                <a:solidFill>
                  <a:srgbClr val="008E40"/>
                </a:solidFill>
                <a:cs typeface="B Titr" pitchFamily="2" charset="-78"/>
              </a:rPr>
              <a:t>کشور</a:t>
            </a:r>
            <a:br>
              <a:rPr lang="fa-IR" dirty="0" smtClean="0">
                <a:solidFill>
                  <a:srgbClr val="008E40"/>
                </a:solidFill>
                <a:cs typeface="B Titr" pitchFamily="2" charset="-78"/>
              </a:rPr>
            </a:br>
            <a:endParaRPr lang="fa-IR" sz="3600" dirty="0">
              <a:solidFill>
                <a:srgbClr val="008E4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620688"/>
            <a:ext cx="60486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FF00"/>
                </a:solidFill>
                <a:cs typeface="B Titr" pitchFamily="2" charset="-78"/>
              </a:rPr>
              <a:t>شاخصهاي کيفيت جمعيت کشور</a:t>
            </a:r>
            <a:endParaRPr lang="fa-IR" sz="2800" dirty="0">
              <a:solidFill>
                <a:srgbClr val="FFFF00"/>
              </a:solidFill>
              <a:cs typeface="B Titr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56" y="2276872"/>
          <a:ext cx="7848876" cy="3550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20938"/>
                <a:gridCol w="1005855"/>
                <a:gridCol w="1063006"/>
                <a:gridCol w="1191022"/>
                <a:gridCol w="116805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Titr" pitchFamily="2" charset="-78"/>
                        </a:rPr>
                        <a:t>شاخص</a:t>
                      </a:r>
                      <a:endParaRPr lang="fa-IR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C00000"/>
                          </a:solidFill>
                          <a:cs typeface="B Titr" pitchFamily="2" charset="-78"/>
                        </a:rPr>
                        <a:t>1980</a:t>
                      </a:r>
                    </a:p>
                    <a:p>
                      <a:pPr algn="ctr" rtl="1"/>
                      <a:r>
                        <a:rPr lang="fa-IR" dirty="0" smtClean="0">
                          <a:solidFill>
                            <a:srgbClr val="C00000"/>
                          </a:solidFill>
                          <a:cs typeface="B Titr" pitchFamily="2" charset="-78"/>
                        </a:rPr>
                        <a:t>(1359)</a:t>
                      </a:r>
                      <a:endParaRPr lang="fa-IR" dirty="0">
                        <a:solidFill>
                          <a:srgbClr val="C000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1990</a:t>
                      </a:r>
                    </a:p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(1369)</a:t>
                      </a:r>
                      <a:endParaRPr lang="fa-IR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2000</a:t>
                      </a:r>
                    </a:p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(1379)</a:t>
                      </a:r>
                      <a:endParaRPr lang="fa-IR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642D"/>
                          </a:solidFill>
                          <a:cs typeface="B Titr" pitchFamily="2" charset="-78"/>
                        </a:rPr>
                        <a:t>2010</a:t>
                      </a:r>
                    </a:p>
                    <a:p>
                      <a:pPr algn="ctr" rtl="1"/>
                      <a:r>
                        <a:rPr lang="fa-IR" dirty="0" smtClean="0">
                          <a:solidFill>
                            <a:srgbClr val="00642D"/>
                          </a:solidFill>
                          <a:cs typeface="B Titr" pitchFamily="2" charset="-78"/>
                        </a:rPr>
                        <a:t>(1389)</a:t>
                      </a:r>
                      <a:endParaRPr lang="fa-IR" dirty="0">
                        <a:solidFill>
                          <a:srgbClr val="00642D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اميد زندگي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58.6</a:t>
                      </a:r>
                      <a:endParaRPr lang="fa-IR" b="1" dirty="0">
                        <a:solidFill>
                          <a:srgbClr val="C0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64.5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69.0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71.9</a:t>
                      </a:r>
                      <a:endParaRPr lang="fa-IR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ميانگين سنوات</a:t>
                      </a:r>
                      <a:r>
                        <a:rPr lang="fa-IR" b="1" baseline="0" dirty="0" smtClean="0">
                          <a:cs typeface="B Nazanin" pitchFamily="2" charset="-78"/>
                        </a:rPr>
                        <a:t> تحصيلي (بزرگسالان)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2.1</a:t>
                      </a:r>
                      <a:endParaRPr lang="fa-IR" b="1" dirty="0">
                        <a:solidFill>
                          <a:srgbClr val="C0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3.7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5.1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7.2</a:t>
                      </a:r>
                      <a:endParaRPr lang="fa-IR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سال‌هاي مورد انتظار باقي ماندن در تحصيل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14.0</a:t>
                      </a:r>
                      <a:endParaRPr lang="fa-IR" b="1" dirty="0">
                        <a:solidFill>
                          <a:srgbClr val="C0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12.2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9.7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-</a:t>
                      </a:r>
                      <a:endParaRPr lang="fa-IR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سرانه توليد ناخالص ملي (به قيمت برابر</a:t>
                      </a:r>
                      <a:r>
                        <a:rPr lang="fa-IR" b="1" baseline="0" dirty="0" smtClean="0">
                          <a:cs typeface="B Nazanin" pitchFamily="2" charset="-78"/>
                        </a:rPr>
                        <a:t> قدرت خريد – </a:t>
                      </a:r>
                      <a:r>
                        <a:rPr lang="en-US" b="1" baseline="0" dirty="0" smtClean="0">
                          <a:cs typeface="B Nazanin" pitchFamily="2" charset="-78"/>
                        </a:rPr>
                        <a:t>PPP</a:t>
                      </a:r>
                      <a:r>
                        <a:rPr lang="fa-IR" b="1" baseline="0" dirty="0" smtClean="0">
                          <a:cs typeface="B Nazanin" pitchFamily="2" charset="-78"/>
                        </a:rPr>
                        <a:t>) (دلار)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7704</a:t>
                      </a:r>
                      <a:endParaRPr lang="fa-IR" b="1" dirty="0">
                        <a:solidFill>
                          <a:srgbClr val="C0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6765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8306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11764</a:t>
                      </a:r>
                      <a:endParaRPr lang="fa-IR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شاخص توسعه انساني (</a:t>
                      </a:r>
                      <a:r>
                        <a:rPr lang="en-US" b="1" dirty="0" smtClean="0">
                          <a:cs typeface="B Nazanin" pitchFamily="2" charset="-78"/>
                        </a:rPr>
                        <a:t>HDI</a:t>
                      </a:r>
                      <a:r>
                        <a:rPr lang="fa-IR" b="1" dirty="0" smtClean="0">
                          <a:cs typeface="B Nazanin" pitchFamily="2" charset="-78"/>
                        </a:rPr>
                        <a:t>)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-</a:t>
                      </a:r>
                      <a:endParaRPr lang="fa-IR" b="1" dirty="0">
                        <a:solidFill>
                          <a:srgbClr val="C0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0.536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0.619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0.702</a:t>
                      </a:r>
                      <a:endParaRPr lang="fa-IR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cs typeface="B Nazanin" pitchFamily="2" charset="-78"/>
                        </a:rPr>
                        <a:t>جزو رده</a:t>
                      </a:r>
                      <a:r>
                        <a:rPr lang="fa-IR" b="1" baseline="0" dirty="0" smtClean="0">
                          <a:cs typeface="B Nazanin" pitchFamily="2" charset="-78"/>
                        </a:rPr>
                        <a:t> کشورهاي با </a:t>
                      </a:r>
                      <a:r>
                        <a:rPr lang="fa-IR" b="1" dirty="0" smtClean="0">
                          <a:cs typeface="B Nazanin" pitchFamily="2" charset="-78"/>
                        </a:rPr>
                        <a:t>توسعه انساني: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-</a:t>
                      </a:r>
                      <a:endParaRPr lang="fa-IR" b="1" dirty="0">
                        <a:solidFill>
                          <a:srgbClr val="C0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 smtClean="0">
                          <a:cs typeface="B Nazanin" pitchFamily="2" charset="-78"/>
                        </a:rPr>
                        <a:t>متوسط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 smtClean="0">
                          <a:cs typeface="B Nazanin" pitchFamily="2" charset="-78"/>
                        </a:rPr>
                        <a:t>متوسط</a:t>
                      </a:r>
                      <a:endParaRPr lang="fa-IR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بالا</a:t>
                      </a:r>
                      <a:endParaRPr lang="fa-IR" sz="2800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620688"/>
            <a:ext cx="60486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FF00"/>
                </a:solidFill>
                <a:cs typeface="B Titr" pitchFamily="2" charset="-78"/>
              </a:rPr>
              <a:t>شاخصهاي کيفيت جمعيت کشور</a:t>
            </a:r>
            <a:endParaRPr lang="fa-IR" sz="2800" dirty="0">
              <a:solidFill>
                <a:srgbClr val="FFFF00"/>
              </a:solidFill>
              <a:cs typeface="B Tit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5656" y="1844824"/>
          <a:ext cx="5904657" cy="3033426"/>
        </p:xfrm>
        <a:graphic>
          <a:graphicData uri="http://schemas.openxmlformats.org/drawingml/2006/table">
            <a:tbl>
              <a:tblPr rtl="1"/>
              <a:tblGrid>
                <a:gridCol w="1532707"/>
                <a:gridCol w="1034430"/>
                <a:gridCol w="1034430"/>
                <a:gridCol w="1258205"/>
                <a:gridCol w="1044885"/>
              </a:tblGrid>
              <a:tr h="68790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شاخص اميد زندگي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ميزان باسوادي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(در جمعيت 10</a:t>
                      </a:r>
                      <a:r>
                        <a:rPr lang="fa-IR" sz="1800" b="1" kern="1200" baseline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تا 49 ساله)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0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سال</a:t>
                      </a:r>
                      <a:endParaRPr lang="en-US" sz="20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1385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1390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1385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1390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Titr" pitchFamily="2" charset="-78"/>
                        </a:rPr>
                        <a:t>مردان</a:t>
                      </a:r>
                      <a:endParaRPr lang="en-US" sz="2000" b="1" dirty="0"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71.1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72.1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91.7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92.4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Titr" pitchFamily="2" charset="-78"/>
                        </a:rPr>
                        <a:t>زنان</a:t>
                      </a:r>
                      <a:endParaRPr lang="en-US" sz="2000" b="1" dirty="0"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73.1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74.6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>
              <a:buNone/>
            </a:pPr>
            <a:endParaRPr lang="fa-IR" b="1" dirty="0" smtClean="0">
              <a:solidFill>
                <a:srgbClr val="740000"/>
              </a:solidFill>
              <a:cs typeface="B Nazanin" pitchFamily="2" charset="-78"/>
            </a:endParaRPr>
          </a:p>
          <a:p>
            <a:pPr marL="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fa-IR" b="1" dirty="0" smtClean="0">
                <a:cs typeface="B Nazanin" pitchFamily="2" charset="-78"/>
              </a:rPr>
              <a:t>اين مفهوم به تعداد جمعيتي اشاره دارد كه يك محيط طبيعي با تمام خصوصياتش، بطور كامل از نظر نيازها تأمين كند</a:t>
            </a:r>
            <a:r>
              <a:rPr lang="fa-IR" b="1" dirty="0">
                <a:cs typeface="B Nazanin" pitchFamily="2" charset="-78"/>
              </a:rPr>
              <a:t>.</a:t>
            </a:r>
            <a:endParaRPr lang="fa-IR" b="1" dirty="0" smtClean="0">
              <a:cs typeface="B Nazanin" pitchFamily="2" charset="-78"/>
            </a:endParaRPr>
          </a:p>
          <a:p>
            <a:pPr marL="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fa-IR" b="1" dirty="0" smtClean="0">
                <a:cs typeface="B Nazanin" pitchFamily="2" charset="-78"/>
              </a:rPr>
              <a:t>ظرفيت و توان جمعيتي هر كشوري را مي توان  با توجه به منابع و امكانات مختلفي چون:</a:t>
            </a:r>
          </a:p>
          <a:p>
            <a:pPr marL="0" indent="0" algn="just" rtl="1">
              <a:lnSpc>
                <a:spcPct val="110000"/>
              </a:lnSpc>
              <a:spcBef>
                <a:spcPts val="0"/>
              </a:spcBef>
              <a:buNone/>
            </a:pPr>
            <a:endParaRPr lang="fa-IR" b="1" dirty="0" smtClean="0">
              <a:cs typeface="B Nazanin" pitchFamily="2" charset="-78"/>
            </a:endParaRPr>
          </a:p>
          <a:p>
            <a:pPr marL="45720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1. زمينهاي قابل كشت</a:t>
            </a:r>
          </a:p>
          <a:p>
            <a:pPr marL="45720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2. 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حاصلخيزي </a:t>
            </a: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خاك</a:t>
            </a:r>
          </a:p>
          <a:p>
            <a:pPr marL="45720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3. ميزان بارندگي</a:t>
            </a:r>
          </a:p>
          <a:p>
            <a:pPr marL="45720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4. معادن و ذخاير زير زميني</a:t>
            </a:r>
          </a:p>
          <a:p>
            <a:pPr marL="45720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5. ميزان توسعه صنعتي و تكنولوژيك</a:t>
            </a:r>
          </a:p>
          <a:p>
            <a:pPr marL="457200" indent="0" algn="just" rtl="1">
              <a:lnSpc>
                <a:spcPct val="110000"/>
              </a:lnSpc>
              <a:spcBef>
                <a:spcPts val="0"/>
              </a:spcBef>
              <a:buNone/>
            </a:pPr>
            <a:endParaRPr lang="fa-IR" b="1" dirty="0" smtClean="0">
              <a:cs typeface="B Nazanin" pitchFamily="2" charset="-78"/>
            </a:endParaRPr>
          </a:p>
          <a:p>
            <a:pPr marL="457200" indent="0" algn="just" rtl="1">
              <a:lnSpc>
                <a:spcPct val="110000"/>
              </a:lnSpc>
              <a:spcBef>
                <a:spcPts val="0"/>
              </a:spcBef>
              <a:buNone/>
            </a:pPr>
            <a:r>
              <a:rPr lang="fa-IR" b="1" dirty="0" smtClean="0">
                <a:cs typeface="B Nazanin" pitchFamily="2" charset="-78"/>
              </a:rPr>
              <a:t>مشخص </a:t>
            </a:r>
            <a:r>
              <a:rPr lang="fa-IR" b="1" dirty="0">
                <a:cs typeface="B Nazanin" pitchFamily="2" charset="-78"/>
              </a:rPr>
              <a:t>كرد</a:t>
            </a:r>
            <a:r>
              <a:rPr lang="fa-IR" b="1" dirty="0" smtClean="0">
                <a:cs typeface="B Nazanin" pitchFamily="2" charset="-78"/>
              </a:rPr>
              <a:t>.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642D"/>
                </a:solidFill>
                <a:cs typeface="B Titr" pitchFamily="2" charset="-78"/>
              </a:rPr>
              <a:t> </a:t>
            </a:r>
            <a:r>
              <a:rPr lang="fa-IR" sz="4400" dirty="0" smtClean="0">
                <a:solidFill>
                  <a:srgbClr val="00642D"/>
                </a:solidFill>
                <a:cs typeface="B Titr" pitchFamily="2" charset="-78"/>
              </a:rPr>
              <a:t>ظرفيت جمعيتي </a:t>
            </a:r>
            <a:endParaRPr lang="fa-IR" dirty="0">
              <a:solidFill>
                <a:srgbClr val="006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626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a-IR" sz="4000" dirty="0">
                <a:solidFill>
                  <a:srgbClr val="C00000"/>
                </a:solidFill>
                <a:cs typeface="B Titr" pitchFamily="2" charset="-78"/>
              </a:rPr>
              <a:t>تراكم </a:t>
            </a: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حسابي جمعیت:</a:t>
            </a:r>
            <a:endParaRPr lang="fa-IR" sz="4000" dirty="0">
              <a:solidFill>
                <a:srgbClr val="C00000"/>
              </a:solidFill>
              <a:cs typeface="B Titr" pitchFamily="2" charset="-7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a-IR" sz="2000" dirty="0">
              <a:solidFill>
                <a:srgbClr val="740000"/>
              </a:solidFill>
              <a:cs typeface="B Titr" pitchFamily="2" charset="-78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a-IR" sz="2800" b="1" dirty="0" smtClean="0">
              <a:cs typeface="B Nazanin" pitchFamily="2" charset="-78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a-IR" sz="3800" b="1" dirty="0" smtClean="0">
                <a:cs typeface="B Nazanin" pitchFamily="2" charset="-78"/>
              </a:rPr>
              <a:t>(تعداد </a:t>
            </a:r>
            <a:r>
              <a:rPr lang="fa-IR" sz="3800" b="1" dirty="0">
                <a:cs typeface="B Nazanin" pitchFamily="2" charset="-78"/>
              </a:rPr>
              <a:t>افراد ساكن در واحد سطح </a:t>
            </a:r>
            <a:r>
              <a:rPr lang="fa-IR" sz="3800" b="1" dirty="0" smtClean="0">
                <a:cs typeface="B Nazanin" pitchFamily="2" charset="-78"/>
              </a:rPr>
              <a:t>و بیان‌کننده رابطه‌ی نسبت </a:t>
            </a:r>
            <a:r>
              <a:rPr lang="fa-IR" sz="3800" b="1" dirty="0">
                <a:cs typeface="B Nazanin" pitchFamily="2" charset="-78"/>
              </a:rPr>
              <a:t>بين انسان و </a:t>
            </a:r>
            <a:r>
              <a:rPr lang="fa-IR" sz="3800" b="1" dirty="0" smtClean="0">
                <a:cs typeface="B Nazanin" pitchFamily="2" charset="-78"/>
              </a:rPr>
              <a:t>زمين)</a:t>
            </a:r>
            <a:endParaRPr lang="fa-IR" sz="3800" b="1" dirty="0">
              <a:cs typeface="B Nazanin" pitchFamily="2" charset="-7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a-IR" sz="3800" b="1" dirty="0">
              <a:cs typeface="B Nazanin" pitchFamily="2" charset="-78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a-IR" sz="3800" b="1" dirty="0">
                <a:cs typeface="B Nazanin" pitchFamily="2" charset="-78"/>
              </a:rPr>
              <a:t>در حال حاضر تراكم حسابي جمعيت در ايران برابر </a:t>
            </a:r>
            <a:r>
              <a:rPr lang="fa-IR" sz="3800" b="1" dirty="0">
                <a:solidFill>
                  <a:srgbClr val="00B050"/>
                </a:solidFill>
                <a:cs typeface="B Nazanin" pitchFamily="2" charset="-78"/>
              </a:rPr>
              <a:t>43 نفر در هر كيلومتر مربع </a:t>
            </a:r>
            <a:r>
              <a:rPr lang="fa-IR" sz="3800" b="1" dirty="0">
                <a:cs typeface="B Nazanin" pitchFamily="2" charset="-78"/>
              </a:rPr>
              <a:t>مي باشد</a:t>
            </a:r>
            <a:r>
              <a:rPr lang="fa-IR" sz="3800" b="1" dirty="0" smtClean="0">
                <a:cs typeface="B Nazanin" pitchFamily="2" charset="-78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a-IR" sz="3600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a-IR" sz="3200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a-IR" sz="3200" dirty="0">
              <a:solidFill>
                <a:srgbClr val="C00000"/>
              </a:solidFill>
              <a:cs typeface="B Titr" pitchFamily="2" charset="-78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تراكم </a:t>
            </a:r>
            <a:r>
              <a:rPr lang="fa-IR" sz="4000" dirty="0">
                <a:solidFill>
                  <a:srgbClr val="C00000"/>
                </a:solidFill>
                <a:cs typeface="B Titr" pitchFamily="2" charset="-78"/>
              </a:rPr>
              <a:t>بيولوژيك </a:t>
            </a: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( تراکم زیستی) جمعيت</a:t>
            </a:r>
            <a:r>
              <a:rPr lang="fa-IR" sz="4000" dirty="0">
                <a:solidFill>
                  <a:srgbClr val="C00000"/>
                </a:solidFill>
                <a:cs typeface="B Titr" pitchFamily="2" charset="-78"/>
              </a:rPr>
              <a:t>:</a:t>
            </a:r>
            <a:endParaRPr lang="en-US" sz="4000" dirty="0">
              <a:solidFill>
                <a:srgbClr val="C00000"/>
              </a:solidFill>
              <a:cs typeface="B Titr" pitchFamily="2" charset="-78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a-IR" sz="3600" dirty="0">
              <a:solidFill>
                <a:srgbClr val="740000"/>
              </a:solidFill>
              <a:cs typeface="B Titr" pitchFamily="2" charset="-78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a-IR" sz="4200" b="1" dirty="0">
                <a:cs typeface="B Nazanin" pitchFamily="2" charset="-78"/>
              </a:rPr>
              <a:t>تراکم بیولوژیک ایران حدود </a:t>
            </a:r>
            <a:r>
              <a:rPr lang="fa-IR" sz="4200" b="1" dirty="0">
                <a:solidFill>
                  <a:srgbClr val="00B050"/>
                </a:solidFill>
                <a:cs typeface="B Nazanin" pitchFamily="2" charset="-78"/>
              </a:rPr>
              <a:t>4 نفر در هر هکتار اراضی قابل کشت </a:t>
            </a:r>
            <a:r>
              <a:rPr lang="fa-IR" sz="4200" b="1" dirty="0">
                <a:cs typeface="B Nazanin" pitchFamily="2" charset="-78"/>
              </a:rPr>
              <a:t>می‌باشد</a:t>
            </a:r>
            <a:r>
              <a:rPr lang="fa-IR" sz="4200" b="1" dirty="0" smtClean="0">
                <a:cs typeface="B Nazanin" pitchFamily="2" charset="-78"/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642D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00642D"/>
                </a:solidFill>
                <a:cs typeface="B Titr" pitchFamily="2" charset="-78"/>
              </a:rPr>
              <a:t>ظرفيت جمعيتي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7567225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100" dirty="0">
                <a:solidFill>
                  <a:srgbClr val="C00000"/>
                </a:solidFill>
                <a:latin typeface="+mn-lt"/>
                <a:ea typeface="+mn-ea"/>
                <a:cs typeface="B Titr" pitchFamily="2" charset="-78"/>
              </a:rPr>
              <a:t>چالش‌ها و مسائل گذار جمعيتي در ايران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pPr lvl="0"/>
            <a:r>
              <a:rPr lang="fa-IR" sz="2800" b="1" dirty="0" smtClean="0">
                <a:cs typeface="B Nazanin" pitchFamily="2" charset="-78"/>
              </a:rPr>
              <a:t>چالش </a:t>
            </a:r>
            <a:r>
              <a:rPr lang="fa-IR" sz="2800" b="1" dirty="0">
                <a:cs typeface="B Nazanin" pitchFamily="2" charset="-78"/>
              </a:rPr>
              <a:t>های </a:t>
            </a:r>
            <a:r>
              <a:rPr lang="fa-IR" sz="2800" b="1" dirty="0" smtClean="0">
                <a:cs typeface="B Nazanin" pitchFamily="2" charset="-78"/>
              </a:rPr>
              <a:t>جمعیتی</a:t>
            </a:r>
            <a:endParaRPr lang="en-US" sz="2800" dirty="0" smtClean="0">
              <a:cs typeface="B Nazanin" pitchFamily="2" charset="-78"/>
            </a:endParaRPr>
          </a:p>
          <a:p>
            <a:pPr lvl="1"/>
            <a:r>
              <a:rPr lang="ar-SA" sz="2000" b="1" dirty="0" smtClean="0">
                <a:cs typeface="B Nazanin" pitchFamily="2" charset="-78"/>
              </a:rPr>
              <a:t>الف)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ar-SA" sz="2000" b="1" dirty="0" smtClean="0">
                <a:cs typeface="B Nazanin" pitchFamily="2" charset="-78"/>
              </a:rPr>
              <a:t>كاهش حجم و رشد جمعيت ملي</a:t>
            </a:r>
            <a:endParaRPr lang="en-US" sz="2000" b="1" dirty="0" smtClean="0">
              <a:cs typeface="B Nazanin" pitchFamily="2" charset="-78"/>
            </a:endParaRPr>
          </a:p>
          <a:p>
            <a:pPr lvl="1"/>
            <a:r>
              <a:rPr lang="ar-SA" sz="2000" b="1" dirty="0" smtClean="0">
                <a:cs typeface="B Nazanin" pitchFamily="2" charset="-78"/>
              </a:rPr>
              <a:t>ب</a:t>
            </a:r>
            <a:r>
              <a:rPr lang="ar-SA" sz="2000" b="1" dirty="0">
                <a:cs typeface="B Nazanin" pitchFamily="2" charset="-78"/>
              </a:rPr>
              <a:t>) كاهش باروري و قدرت تجديد </a:t>
            </a:r>
            <a:r>
              <a:rPr lang="ar-SA" sz="2000" b="1" dirty="0" smtClean="0">
                <a:cs typeface="B Nazanin" pitchFamily="2" charset="-78"/>
              </a:rPr>
              <a:t>نسل</a:t>
            </a:r>
            <a:endParaRPr lang="en-US" sz="2000" b="1" dirty="0">
              <a:cs typeface="B Nazanin" pitchFamily="2" charset="-78"/>
            </a:endParaRPr>
          </a:p>
          <a:p>
            <a:pPr lvl="1"/>
            <a:r>
              <a:rPr lang="ar-SA" sz="2000" b="1" dirty="0" smtClean="0">
                <a:cs typeface="B Nazanin" pitchFamily="2" charset="-78"/>
              </a:rPr>
              <a:t>ج)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ar-SA" sz="2000" b="1" dirty="0" smtClean="0">
                <a:cs typeface="B Nazanin" pitchFamily="2" charset="-78"/>
              </a:rPr>
              <a:t>افزايش </a:t>
            </a:r>
            <a:r>
              <a:rPr lang="ar-SA" sz="2000" b="1" dirty="0">
                <a:cs typeface="B Nazanin" pitchFamily="2" charset="-78"/>
              </a:rPr>
              <a:t>ميانه سني و سالمندي </a:t>
            </a:r>
            <a:r>
              <a:rPr lang="ar-SA" sz="2000" b="1" dirty="0" smtClean="0">
                <a:cs typeface="B Nazanin" pitchFamily="2" charset="-78"/>
              </a:rPr>
              <a:t>جمعيت</a:t>
            </a:r>
            <a:endParaRPr lang="en-US" sz="2000" b="1" dirty="0">
              <a:cs typeface="B Nazanin" pitchFamily="2" charset="-78"/>
            </a:endParaRPr>
          </a:p>
          <a:p>
            <a:pPr lvl="1"/>
            <a:r>
              <a:rPr lang="ar-SA" sz="2000" b="1" dirty="0" smtClean="0">
                <a:cs typeface="B Nazanin" pitchFamily="2" charset="-78"/>
              </a:rPr>
              <a:t>د)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ar-SA" sz="2000" b="1" dirty="0" smtClean="0">
                <a:cs typeface="B Nazanin" pitchFamily="2" charset="-78"/>
              </a:rPr>
              <a:t>كاهش </a:t>
            </a:r>
            <a:r>
              <a:rPr lang="ar-SA" sz="2000" b="1" dirty="0">
                <a:cs typeface="B Nazanin" pitchFamily="2" charset="-78"/>
              </a:rPr>
              <a:t>جمعيت در سن </a:t>
            </a:r>
            <a:r>
              <a:rPr lang="ar-SA" sz="2000" b="1" dirty="0" smtClean="0">
                <a:cs typeface="B Nazanin" pitchFamily="2" charset="-78"/>
              </a:rPr>
              <a:t>کار</a:t>
            </a:r>
            <a:endParaRPr lang="en-US" sz="2000" b="1" dirty="0">
              <a:cs typeface="B Nazanin" pitchFamily="2" charset="-78"/>
            </a:endParaRPr>
          </a:p>
          <a:p>
            <a:r>
              <a:rPr lang="fa-IR" sz="2800" b="1" dirty="0" smtClean="0">
                <a:cs typeface="B Nazanin" pitchFamily="2" charset="-78"/>
              </a:rPr>
              <a:t>چالش‌هاي </a:t>
            </a:r>
            <a:r>
              <a:rPr lang="fa-IR" sz="2800" b="1" dirty="0">
                <a:cs typeface="B Nazanin" pitchFamily="2" charset="-78"/>
              </a:rPr>
              <a:t>اجتماعي – </a:t>
            </a:r>
            <a:r>
              <a:rPr lang="fa-IR" sz="2800" b="1" dirty="0" smtClean="0">
                <a:cs typeface="B Nazanin" pitchFamily="2" charset="-78"/>
              </a:rPr>
              <a:t>فرهنگي</a:t>
            </a:r>
            <a:endParaRPr lang="en-US" sz="2800" b="1" i="1" dirty="0">
              <a:cs typeface="B Nazanin" pitchFamily="2" charset="-78"/>
            </a:endParaRPr>
          </a:p>
          <a:p>
            <a:pPr lvl="1"/>
            <a:r>
              <a:rPr lang="fa-IR" sz="2000" b="1" dirty="0" smtClean="0">
                <a:cs typeface="B Nazanin" pitchFamily="2" charset="-78"/>
              </a:rPr>
              <a:t>الف) بحران ساختاري خانواده</a:t>
            </a:r>
            <a:endParaRPr lang="en-US" sz="2000" b="1" dirty="0" smtClean="0">
              <a:cs typeface="B Nazanin" pitchFamily="2" charset="-78"/>
            </a:endParaRPr>
          </a:p>
          <a:p>
            <a:pPr lvl="1"/>
            <a:r>
              <a:rPr lang="fa-IR" sz="2000" b="1" dirty="0" smtClean="0">
                <a:cs typeface="B Nazanin" pitchFamily="2" charset="-78"/>
              </a:rPr>
              <a:t>ب) اختلال در حمايت‌هاي بين نسلي</a:t>
            </a:r>
            <a:endParaRPr lang="en-US" sz="2000" b="1" dirty="0" smtClean="0">
              <a:cs typeface="B Nazanin" pitchFamily="2" charset="-78"/>
            </a:endParaRPr>
          </a:p>
          <a:p>
            <a:pPr lvl="1"/>
            <a:r>
              <a:rPr lang="ar-SA" sz="2000" b="1" dirty="0" smtClean="0">
                <a:cs typeface="B Nazanin" pitchFamily="2" charset="-78"/>
              </a:rPr>
              <a:t>ج) شكاف‌هاي نسلي در اثر بهم خوردن توازن جمعيت نسل‌ها</a:t>
            </a:r>
            <a:endParaRPr lang="en-US" sz="2000" b="1" dirty="0" smtClean="0">
              <a:cs typeface="B Nazanin" pitchFamily="2" charset="-78"/>
            </a:endParaRPr>
          </a:p>
          <a:p>
            <a:pPr lvl="1"/>
            <a:r>
              <a:rPr lang="ar-SA" sz="2000" b="1" dirty="0" smtClean="0">
                <a:cs typeface="B Nazanin" pitchFamily="2" charset="-78"/>
              </a:rPr>
              <a:t>د) كاهش تدريجي سرمايه اجتماعي</a:t>
            </a:r>
            <a:endParaRPr lang="en-US" sz="2000" b="1" dirty="0" smtClean="0">
              <a:cs typeface="B Nazanin" pitchFamily="2" charset="-78"/>
            </a:endParaRPr>
          </a:p>
          <a:p>
            <a:pPr lvl="1"/>
            <a:r>
              <a:rPr lang="ar-SA" sz="2000" b="1" dirty="0" smtClean="0">
                <a:cs typeface="B Nazanin" pitchFamily="2" charset="-78"/>
              </a:rPr>
              <a:t>ه ) جمع شدن چترهاي حمايتي خانواده از سالمندان</a:t>
            </a:r>
            <a:endParaRPr lang="en-US" sz="2000" b="1" dirty="0" smtClean="0">
              <a:cs typeface="B Nazanin" pitchFamily="2" charset="-78"/>
            </a:endParaRPr>
          </a:p>
          <a:p>
            <a:r>
              <a:rPr lang="fa-IR" sz="2800" b="1" dirty="0" smtClean="0">
                <a:cs typeface="B Nazanin" pitchFamily="2" charset="-78"/>
              </a:rPr>
              <a:t>چالش‌هاي سياسي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b="1" dirty="0" smtClean="0">
                <a:cs typeface="B Nazanin" pitchFamily="2" charset="-78"/>
              </a:rPr>
              <a:t>چالش‌های اقتصادي</a:t>
            </a:r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855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b="1" dirty="0" smtClean="0">
                <a:cs typeface="B Nazanin" pitchFamily="2" charset="-78"/>
              </a:rPr>
              <a:t>برنامه اول توسعه </a:t>
            </a:r>
            <a:r>
              <a:rPr lang="fa-IR" dirty="0" smtClean="0">
                <a:cs typeface="B Nazanin" pitchFamily="2" charset="-78"/>
              </a:rPr>
              <a:t>- بند ج - تصوير كلان برنامه – </a:t>
            </a:r>
            <a:r>
              <a:rPr lang="fa-IR" b="1" dirty="0" smtClean="0">
                <a:cs typeface="B Nazanin" pitchFamily="2" charset="-78"/>
              </a:rPr>
              <a:t>خطوط کلی سياست تحديد مواليد کشور</a:t>
            </a:r>
            <a:r>
              <a:rPr lang="fa-IR" dirty="0" smtClean="0">
                <a:cs typeface="B Nazanin" pitchFamily="2" charset="-78"/>
              </a:rPr>
              <a:t>: </a:t>
            </a:r>
            <a:r>
              <a:rPr lang="ar-SA" dirty="0" smtClean="0">
                <a:solidFill>
                  <a:srgbClr val="C00000"/>
                </a:solidFill>
                <a:cs typeface="B Nazanin" pitchFamily="2" charset="-78"/>
              </a:rPr>
              <a:t>از 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6.4 </a:t>
            </a:r>
            <a:r>
              <a:rPr lang="ar-SA" dirty="0" smtClean="0">
                <a:solidFill>
                  <a:srgbClr val="C00000"/>
                </a:solidFill>
                <a:cs typeface="B Nazanin" pitchFamily="2" charset="-78"/>
              </a:rPr>
              <a:t>مولود </a:t>
            </a:r>
            <a:r>
              <a:rPr lang="ar-SA" dirty="0" smtClean="0">
                <a:cs typeface="B Nazanin" pitchFamily="2" charset="-78"/>
              </a:rPr>
              <a:t>زنده به دنيا آمده در طی دوران بالقوه باروری يک زن (سال 1365) 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به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4 نوزاد در سال 1390</a:t>
            </a:r>
            <a:endParaRPr lang="fa-IR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برنامه‌هاي توسعه کشور در زمينه جمعيت</a:t>
            </a:r>
            <a:endParaRPr lang="fa-IR" dirty="0">
              <a:cs typeface="B Titr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5" y="2898162"/>
          <a:ext cx="7776865" cy="2976426"/>
        </p:xfrm>
        <a:graphic>
          <a:graphicData uri="http://schemas.openxmlformats.org/drawingml/2006/table">
            <a:tbl>
              <a:tblPr rtl="1"/>
              <a:tblGrid>
                <a:gridCol w="4456509"/>
                <a:gridCol w="3320356"/>
              </a:tblGrid>
              <a:tr h="368323">
                <a:tc>
                  <a:txBody>
                    <a:bodyPr/>
                    <a:lstStyle/>
                    <a:p>
                      <a:pPr algn="just" rtl="1">
                        <a:spcAft>
                          <a:spcPts val="75"/>
                        </a:spcAft>
                      </a:pPr>
                      <a:r>
                        <a:rPr lang="ar-SA" sz="2800" b="1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 </a:t>
                      </a:r>
                      <a:r>
                        <a:rPr lang="ar-SA" sz="2800" b="1" dirty="0">
                          <a:latin typeface="Tahoma"/>
                          <a:ea typeface="Times New Roman"/>
                          <a:cs typeface="B Nazanin" pitchFamily="2" charset="-78"/>
                        </a:rPr>
                        <a:t> متغيرها</a:t>
                      </a:r>
                      <a:endParaRPr lang="en-US" sz="2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75"/>
                        </a:spcAft>
                      </a:pPr>
                      <a:r>
                        <a:rPr lang="fa-IR" sz="2800" b="1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1</a:t>
                      </a:r>
                      <a:r>
                        <a:rPr lang="ar-SA" sz="2800" b="1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367 </a:t>
                      </a:r>
                      <a:r>
                        <a:rPr lang="en-US" sz="2800" b="1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-</a:t>
                      </a:r>
                      <a:r>
                        <a:rPr lang="fa-IR" sz="2800" b="1" baseline="0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 سال تدوين برنامه</a:t>
                      </a:r>
                      <a:endParaRPr lang="en-US" sz="24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72">
                <a:tc>
                  <a:txBody>
                    <a:bodyPr/>
                    <a:lstStyle/>
                    <a:p>
                      <a:pPr algn="just" rtl="1">
                        <a:spcAft>
                          <a:spcPts val="75"/>
                        </a:spcAft>
                      </a:pPr>
                      <a:r>
                        <a:rPr lang="ar-SA" sz="280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 </a:t>
                      </a:r>
                      <a:r>
                        <a:rPr lang="ar-SA" sz="2800" dirty="0">
                          <a:latin typeface="Tahoma"/>
                          <a:ea typeface="Times New Roman"/>
                          <a:cs typeface="B Nazanin" pitchFamily="2" charset="-78"/>
                        </a:rPr>
                        <a:t> ميزان خام </a:t>
                      </a:r>
                      <a:r>
                        <a:rPr lang="ar-SA" sz="2800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مواليد</a:t>
                      </a:r>
                      <a:r>
                        <a:rPr lang="ar-SA" sz="2800" dirty="0" smtClean="0">
                          <a:latin typeface="Times New Roman"/>
                          <a:ea typeface="Times New Roman"/>
                          <a:cs typeface="B Nazanin" pitchFamily="2" charset="-78"/>
                        </a:rPr>
                        <a:t> </a:t>
                      </a:r>
                      <a:r>
                        <a:rPr lang="ar-SA" sz="2800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(</a:t>
                      </a:r>
                      <a:r>
                        <a:rPr lang="ar-SA" sz="2800" dirty="0">
                          <a:latin typeface="Tahoma"/>
                          <a:ea typeface="Times New Roman"/>
                          <a:cs typeface="B Nazanin" pitchFamily="2" charset="-78"/>
                        </a:rPr>
                        <a:t>در هزار)</a:t>
                      </a:r>
                      <a:endParaRPr lang="en-US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0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40.2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5">
                <a:tc>
                  <a:txBody>
                    <a:bodyPr/>
                    <a:lstStyle/>
                    <a:p>
                      <a:pPr algn="just" rtl="1">
                        <a:spcAft>
                          <a:spcPts val="75"/>
                        </a:spcAft>
                      </a:pPr>
                      <a:r>
                        <a:rPr lang="ar-SA" sz="280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 </a:t>
                      </a:r>
                      <a:r>
                        <a:rPr lang="ar-SA" sz="2800" dirty="0">
                          <a:latin typeface="Tahoma"/>
                          <a:ea typeface="Times New Roman"/>
                          <a:cs typeface="B Nazanin" pitchFamily="2" charset="-78"/>
                        </a:rPr>
                        <a:t> ميزان خام مرگ </a:t>
                      </a:r>
                      <a:r>
                        <a:rPr lang="ar-SA" sz="2800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ومير (در </a:t>
                      </a:r>
                      <a:r>
                        <a:rPr lang="ar-SA" sz="2800" dirty="0">
                          <a:latin typeface="Tahoma"/>
                          <a:ea typeface="Times New Roman"/>
                          <a:cs typeface="B Nazanin" pitchFamily="2" charset="-78"/>
                        </a:rPr>
                        <a:t>هزار) </a:t>
                      </a:r>
                      <a:endParaRPr lang="en-US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0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72">
                <a:tc>
                  <a:txBody>
                    <a:bodyPr/>
                    <a:lstStyle/>
                    <a:p>
                      <a:pPr algn="just" rtl="1">
                        <a:spcAft>
                          <a:spcPts val="75"/>
                        </a:spcAft>
                      </a:pPr>
                      <a:r>
                        <a:rPr lang="ar-SA" sz="280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 </a:t>
                      </a:r>
                      <a:r>
                        <a:rPr lang="ar-SA" sz="2800" dirty="0">
                          <a:latin typeface="Tahoma"/>
                          <a:ea typeface="Times New Roman"/>
                          <a:cs typeface="B Nazanin" pitchFamily="2" charset="-78"/>
                        </a:rPr>
                        <a:t> ميزان رشد </a:t>
                      </a:r>
                      <a:r>
                        <a:rPr lang="ar-SA" sz="2800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طبيعی </a:t>
                      </a:r>
                      <a:r>
                        <a:rPr lang="ar-SA" sz="2800" dirty="0">
                          <a:latin typeface="Tahoma"/>
                          <a:ea typeface="Times New Roman"/>
                          <a:cs typeface="B Nazanin" pitchFamily="2" charset="-78"/>
                        </a:rPr>
                        <a:t>(در هزار)</a:t>
                      </a:r>
                      <a:r>
                        <a:rPr lang="ar-SA" sz="280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 </a:t>
                      </a:r>
                      <a:r>
                        <a:rPr lang="ar-SA" sz="2800" dirty="0">
                          <a:latin typeface="Tahoma"/>
                          <a:ea typeface="Times New Roman"/>
                          <a:cs typeface="B Nazanin" pitchFamily="2" charset="-78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0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72">
                <a:tc>
                  <a:txBody>
                    <a:bodyPr/>
                    <a:lstStyle/>
                    <a:p>
                      <a:pPr algn="just" rtl="1">
                        <a:spcAft>
                          <a:spcPts val="75"/>
                        </a:spcAft>
                      </a:pPr>
                      <a:r>
                        <a:rPr lang="ar-SA" sz="2800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ميزان باروری</a:t>
                      </a:r>
                      <a:r>
                        <a:rPr lang="fa-IR" sz="2800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 </a:t>
                      </a:r>
                      <a:r>
                        <a:rPr lang="ar-SA" sz="2800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(نوزاد</a:t>
                      </a:r>
                      <a:r>
                        <a:rPr lang="ar-SA" sz="2800" dirty="0">
                          <a:latin typeface="Tahoma"/>
                          <a:ea typeface="Times New Roman"/>
                          <a:cs typeface="B Nazanin" pitchFamily="2" charset="-78"/>
                        </a:rPr>
                        <a:t>)</a:t>
                      </a:r>
                      <a:endParaRPr lang="en-US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0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6.21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23">
                <a:tc>
                  <a:txBody>
                    <a:bodyPr/>
                    <a:lstStyle/>
                    <a:p>
                      <a:pPr algn="just" rtl="1">
                        <a:spcAft>
                          <a:spcPts val="75"/>
                        </a:spcAft>
                      </a:pPr>
                      <a:r>
                        <a:rPr lang="ar-SA" sz="2800" dirty="0">
                          <a:latin typeface="Times New Roman"/>
                          <a:ea typeface="Times New Roman"/>
                          <a:cs typeface="B Nazanin" pitchFamily="2" charset="-78"/>
                        </a:rPr>
                        <a:t> </a:t>
                      </a:r>
                      <a:r>
                        <a:rPr lang="ar-SA" sz="2800" dirty="0">
                          <a:latin typeface="Tahoma"/>
                          <a:ea typeface="Times New Roman"/>
                          <a:cs typeface="B Nazanin" pitchFamily="2" charset="-78"/>
                        </a:rPr>
                        <a:t> ميزان ناخالص تجديد </a:t>
                      </a:r>
                      <a:r>
                        <a:rPr lang="ar-SA" sz="2800" dirty="0" smtClean="0">
                          <a:latin typeface="Tahoma"/>
                          <a:ea typeface="Times New Roman"/>
                          <a:cs typeface="B Nazanin" pitchFamily="2" charset="-78"/>
                        </a:rPr>
                        <a:t>نسل</a:t>
                      </a:r>
                      <a:endParaRPr lang="en-US" sz="24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0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3.03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pPr algn="just"/>
            <a:r>
              <a:rPr lang="fa-IR" b="1" dirty="0" smtClean="0">
                <a:cs typeface="B Nazanin" pitchFamily="2" charset="-78"/>
              </a:rPr>
              <a:t>اميد است الگوهاي صحيح سبک زندگي با بهره‌گيري از رهنمودهاي ديني و فرهنگ اصيل ملي، موجب شکل‌گیری خانواده‌ها به شکل صحیح و توليد نسل صالح گرديده و از فروپاشی زندگی‌هاي مشترک در اثر طلاق و سایر پدیده‌های نامطلوب نوظهور پيشگيري نمايد.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الگوهای اسلامی-ایرانی در سبک زندگی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9024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3224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fa-IR" sz="9600" dirty="0" smtClean="0">
                <a:solidFill>
                  <a:srgbClr val="008E40"/>
                </a:solidFill>
                <a:latin typeface="IranNastaliq" pitchFamily="18" charset="0"/>
                <a:cs typeface="IranNastaliq" pitchFamily="18" charset="0"/>
              </a:rPr>
              <a:t> و صل اللّه علي محمد و آل محمد</a:t>
            </a:r>
            <a:endParaRPr lang="fa-IR" sz="9600" dirty="0">
              <a:solidFill>
                <a:srgbClr val="008E4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3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323624" y="273119"/>
            <a:ext cx="2225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a-I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Times New Roman" pitchFamily="18" charset="0"/>
                <a:cs typeface="IranNastaliq" pitchFamily="18" charset="0"/>
              </a:rPr>
              <a:t>روند </a:t>
            </a:r>
            <a:r>
              <a:rPr lang="fa-I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Times New Roman" pitchFamily="18" charset="0"/>
                <a:cs typeface="IranNastaliq" pitchFamily="18" charset="0"/>
              </a:rPr>
              <a:t> 50 </a:t>
            </a:r>
            <a:r>
              <a:rPr lang="fa-I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Times New Roman" pitchFamily="18" charset="0"/>
                <a:cs typeface="IranNastaliq" pitchFamily="18" charset="0"/>
              </a:rPr>
              <a:t>ساله </a:t>
            </a:r>
            <a:r>
              <a:rPr lang="fa-I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Times New Roman" pitchFamily="18" charset="0"/>
                <a:cs typeface="IranNastaliq" pitchFamily="18" charset="0"/>
              </a:rPr>
              <a:t>ثبت ولادت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Times New Roman" pitchFamily="18" charset="0"/>
              <a:cs typeface="IranNastaliq" pitchFamily="18" charset="0"/>
            </a:endParaRPr>
          </a:p>
        </p:txBody>
      </p:sp>
      <p:graphicFrame>
        <p:nvGraphicFramePr>
          <p:cNvPr id="100" name="Chart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616489"/>
              </p:ext>
            </p:extLst>
          </p:nvPr>
        </p:nvGraphicFramePr>
        <p:xfrm>
          <a:off x="467544" y="1196752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436096" y="2204864"/>
            <a:ext cx="1152128" cy="1512168"/>
          </a:xfrm>
          <a:prstGeom prst="straightConnector1">
            <a:avLst/>
          </a:prstGeom>
          <a:ln w="38100" cmpd="sng">
            <a:solidFill>
              <a:srgbClr val="C00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6056" y="2492896"/>
            <a:ext cx="0" cy="3096344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20272" y="4005064"/>
            <a:ext cx="0" cy="1584176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991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28688" y="2500313"/>
            <a:ext cx="734377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5000" dirty="0">
                <a:latin typeface="Calibri" pitchFamily="34" charset="0"/>
                <a:cs typeface="B Titr" pitchFamily="2" charset="-78"/>
              </a:rPr>
              <a:t>ميزان باروري </a:t>
            </a:r>
            <a:r>
              <a:rPr lang="fa-IR" sz="5000" dirty="0" smtClean="0">
                <a:latin typeface="Calibri" pitchFamily="34" charset="0"/>
                <a:cs typeface="B Titr" pitchFamily="2" charset="-78"/>
              </a:rPr>
              <a:t>كل در ايران</a:t>
            </a:r>
          </a:p>
          <a:p>
            <a:pPr algn="ctr"/>
            <a:endParaRPr lang="fa-IR" sz="2800" dirty="0" smtClean="0">
              <a:latin typeface="Calibri" pitchFamily="34" charset="0"/>
              <a:cs typeface="B Titr" pitchFamily="2" charset="-78"/>
            </a:endParaRPr>
          </a:p>
          <a:p>
            <a:pPr algn="ctr"/>
            <a:r>
              <a:rPr lang="fa-IR" sz="2800" dirty="0" smtClean="0">
                <a:latin typeface="Calibri" pitchFamily="34" charset="0"/>
                <a:cs typeface="B Titr" pitchFamily="2" charset="-78"/>
              </a:rPr>
              <a:t>(متوسط تعداد فرزندان زنده به دنيا آورده هر مادر)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50" y="1617156"/>
          <a:ext cx="8534722" cy="4415598"/>
        </p:xfrm>
        <a:graphic>
          <a:graphicData uri="http://schemas.openxmlformats.org/drawingml/2006/table">
            <a:tbl>
              <a:tblPr/>
              <a:tblGrid>
                <a:gridCol w="2243268"/>
                <a:gridCol w="1808793"/>
                <a:gridCol w="1808793"/>
                <a:gridCol w="2673868"/>
              </a:tblGrid>
              <a:tr h="367320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گروه سني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سال 1390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0011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متولدين جاري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جمعيت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ميزان باروري ويژه سني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2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15-19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108900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3249881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33.50892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32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20-24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358225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4255782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84.17372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32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25-29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428357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4466388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95.9068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32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30-34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282504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3534055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79.93764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32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35-39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117996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2687529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43.90501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32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40-44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26140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2377831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10.99321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32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45-49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1921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1970825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0.974719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320">
                <a:tc>
                  <a:txBody>
                    <a:bodyPr/>
                    <a:lstStyle/>
                    <a:p>
                      <a:pPr algn="l" rtl="1" fontAlgn="b"/>
                      <a:endParaRPr lang="fa-IR" sz="2000" b="1" i="0" u="none" strike="noStrike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endParaRPr lang="fa-IR" sz="2000" b="1" i="0" u="none" strike="noStrike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endParaRPr lang="fa-IR" sz="2000" b="1" i="0" u="none" strike="noStrike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endParaRPr lang="fa-IR" sz="20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ميزان باروري كل (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TFR</a:t>
                      </a:r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latin typeface="B Titr"/>
                          <a:cs typeface="B Nazanin" pitchFamily="2" charset="-78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B Titr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endParaRPr lang="fa-IR" sz="2000" b="1" i="0" u="none" strike="noStrike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endParaRPr lang="fa-IR" sz="2000" b="1" i="0" u="none" strike="noStrike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3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  <a:cs typeface="B Nazanin" pitchFamily="2" charset="-78"/>
                        </a:rPr>
                        <a:t>1.74</a:t>
                      </a:r>
                      <a:endParaRPr lang="fa-IR" sz="3600" b="1" i="0" u="none" strike="noStrike" dirty="0">
                        <a:solidFill>
                          <a:srgbClr val="C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400" dirty="0" smtClean="0">
                <a:latin typeface="Calibri" pitchFamily="34" charset="0"/>
                <a:cs typeface="B Titr" pitchFamily="2" charset="-78"/>
              </a:rPr>
              <a:t>ميزان باروري كل در ايران</a:t>
            </a:r>
            <a:br>
              <a:rPr lang="fa-IR" sz="4400" dirty="0" smtClean="0">
                <a:latin typeface="Calibri" pitchFamily="34" charset="0"/>
                <a:cs typeface="B Titr" pitchFamily="2" charset="-78"/>
              </a:rPr>
            </a:br>
            <a:r>
              <a:rPr lang="fa-IR" sz="2000" dirty="0" smtClean="0">
                <a:latin typeface="Calibri" pitchFamily="34" charset="0"/>
                <a:cs typeface="B Titr" pitchFamily="2" charset="-78"/>
              </a:rPr>
              <a:t/>
            </a:r>
            <a:br>
              <a:rPr lang="fa-IR" sz="2000" dirty="0" smtClean="0">
                <a:latin typeface="Calibri" pitchFamily="34" charset="0"/>
                <a:cs typeface="B Titr" pitchFamily="2" charset="-78"/>
              </a:rPr>
            </a:br>
            <a:r>
              <a:rPr lang="fa-IR" sz="2000" dirty="0" smtClean="0">
                <a:latin typeface="Calibri" pitchFamily="34" charset="0"/>
                <a:cs typeface="B Titr" pitchFamily="2" charset="-78"/>
              </a:rPr>
              <a:t>(متوسط تعداد فرزندان زنده به دنيا آورده هر مادر)</a:t>
            </a:r>
            <a:endParaRPr lang="fa-I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smtClean="0">
                <a:solidFill>
                  <a:srgbClr val="008E40"/>
                </a:solidFill>
                <a:cs typeface="B Nazanin" pitchFamily="2" charset="-78"/>
              </a:rPr>
              <a:t>در سال 1365:</a:t>
            </a:r>
            <a:endParaRPr lang="fa-IR" dirty="0" smtClean="0">
              <a:solidFill>
                <a:srgbClr val="008E40"/>
              </a:solidFill>
              <a:cs typeface="B Nazanin" pitchFamily="2" charset="-78"/>
            </a:endParaRPr>
          </a:p>
          <a:p>
            <a:pPr lvl="1" algn="just"/>
            <a:r>
              <a:rPr lang="fa-IR" dirty="0" smtClean="0">
                <a:cs typeface="B Nazanin" pitchFamily="2" charset="-78"/>
              </a:rPr>
              <a:t>جمعيت زنان 15تا 49ساله (سن باروري</a:t>
            </a:r>
            <a:r>
              <a:rPr lang="fa-IR" smtClean="0">
                <a:cs typeface="B Nazanin" pitchFamily="2" charset="-78"/>
              </a:rPr>
              <a:t>): 10ميليون و 500 هزار نفر</a:t>
            </a:r>
            <a:endParaRPr lang="fa-IR" dirty="0" smtClean="0">
              <a:cs typeface="B Nazanin" pitchFamily="2" charset="-78"/>
            </a:endParaRPr>
          </a:p>
          <a:p>
            <a:pPr lvl="1" algn="just"/>
            <a:r>
              <a:rPr lang="fa-IR" dirty="0" smtClean="0">
                <a:cs typeface="B Nazanin" pitchFamily="2" charset="-78"/>
              </a:rPr>
              <a:t>مواليد: 2 ميليون تا 2 ميليون و 200 هزار</a:t>
            </a:r>
          </a:p>
          <a:p>
            <a:pPr algn="just"/>
            <a:endParaRPr lang="fa-IR" dirty="0" smtClean="0">
              <a:cs typeface="B Nazanin" pitchFamily="2" charset="-78"/>
            </a:endParaRPr>
          </a:p>
          <a:p>
            <a:pPr algn="just"/>
            <a:r>
              <a:rPr lang="fa-IR" smtClean="0">
                <a:solidFill>
                  <a:srgbClr val="008E40"/>
                </a:solidFill>
                <a:cs typeface="B Nazanin" pitchFamily="2" charset="-78"/>
              </a:rPr>
              <a:t>در سال 1390:</a:t>
            </a:r>
            <a:endParaRPr lang="fa-IR" dirty="0" smtClean="0">
              <a:solidFill>
                <a:srgbClr val="008E40"/>
              </a:solidFill>
              <a:cs typeface="B Nazanin" pitchFamily="2" charset="-78"/>
            </a:endParaRPr>
          </a:p>
          <a:p>
            <a:pPr lvl="1" algn="just"/>
            <a:r>
              <a:rPr lang="fa-IR" dirty="0" smtClean="0">
                <a:cs typeface="B Nazanin" pitchFamily="2" charset="-78"/>
              </a:rPr>
              <a:t>جمعيت زنان 15تا 49ساله (سن باروري): 22ميليون و 300 هزار نفر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ميزان مواليد: 1 ميليون و 350 هزار</a:t>
            </a:r>
          </a:p>
          <a:p>
            <a:pPr algn="just"/>
            <a:endParaRPr lang="fa-IR" dirty="0" smtClean="0">
              <a:cs typeface="B Nazanin" pitchFamily="2" charset="-78"/>
            </a:endParaRPr>
          </a:p>
          <a:p>
            <a:pPr algn="just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نتيجه مقايسه طي چند دهه اخير:</a:t>
            </a:r>
          </a:p>
          <a:p>
            <a:pPr lvl="1" algn="just"/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جمعيت زنان در سن </a:t>
            </a:r>
            <a:r>
              <a:rPr lang="fa-IR" smtClean="0">
                <a:solidFill>
                  <a:srgbClr val="C00000"/>
                </a:solidFill>
                <a:cs typeface="B Nazanin" pitchFamily="2" charset="-78"/>
              </a:rPr>
              <a:t>باروري 12 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ميليون </a:t>
            </a:r>
            <a:r>
              <a:rPr lang="fa-IR" u="sng" smtClean="0">
                <a:solidFill>
                  <a:srgbClr val="C00000"/>
                </a:solidFill>
                <a:cs typeface="B Nazanin" pitchFamily="2" charset="-78"/>
              </a:rPr>
              <a:t>بيشتر</a:t>
            </a:r>
            <a:r>
              <a:rPr lang="fa-IR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sz="2400" smtClean="0">
                <a:cs typeface="B Nazanin" pitchFamily="2" charset="-78"/>
              </a:rPr>
              <a:t>(بیش از 2 </a:t>
            </a:r>
            <a:r>
              <a:rPr lang="fa-IR" sz="2400" dirty="0" smtClean="0">
                <a:cs typeface="B Nazanin" pitchFamily="2" charset="-78"/>
              </a:rPr>
              <a:t>برابر)</a:t>
            </a:r>
            <a:endParaRPr lang="fa-IR" u="sng" dirty="0" smtClean="0">
              <a:cs typeface="B Nazanin" pitchFamily="2" charset="-78"/>
            </a:endParaRPr>
          </a:p>
          <a:p>
            <a:pPr lvl="1" algn="just"/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مواليد 800 هزار مورد </a:t>
            </a:r>
            <a:r>
              <a:rPr lang="fa-IR" u="sng" dirty="0" smtClean="0">
                <a:solidFill>
                  <a:srgbClr val="C00000"/>
                </a:solidFill>
                <a:cs typeface="B Nazanin" pitchFamily="2" charset="-78"/>
              </a:rPr>
              <a:t>كمتر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(حدود 0.6 برابر)</a:t>
            </a:r>
            <a:endParaRPr lang="fa-IR" u="sng" dirty="0" smtClean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يک محاسبه </a:t>
            </a:r>
            <a:r>
              <a:rPr lang="fa-IR" smtClean="0">
                <a:cs typeface="B Titr" pitchFamily="2" charset="-78"/>
              </a:rPr>
              <a:t>ساده !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7767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28688" y="2500313"/>
            <a:ext cx="73437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Titr" pitchFamily="2" charset="-78"/>
              </a:rPr>
              <a:t>سن فرزندآوری</a:t>
            </a:r>
            <a:endParaRPr lang="fa-I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سهم فرزندآوری در بالای 30 سال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23528" y="1556792"/>
          <a:ext cx="84969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28688" y="2500313"/>
            <a:ext cx="73437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درصد خانوارها براساس</a:t>
            </a:r>
          </a:p>
          <a:p>
            <a:pPr algn="ctr"/>
            <a:endParaRPr lang="fa-IR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/>
            <a:r>
              <a:rPr lang="fa-IR" sz="5400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تعداد فرزند</a:t>
            </a:r>
            <a:endParaRPr lang="fa-IR" sz="2800" dirty="0" smtClean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سیمای </a:t>
            </a:r>
            <a:b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	تحولات جمعیتی</a:t>
            </a:r>
            <a:br>
              <a:rPr lang="fa-IR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		جمهوری اسلامی </a:t>
            </a:r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ایران</a:t>
            </a:r>
            <a:b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						</a:t>
            </a:r>
            <a:endParaRPr lang="fa-IR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026" name="Picture 2" descr="C:\Documents and Settings\A.mahzoon\My Documents\My Pictures\لوگ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82" y="18107"/>
            <a:ext cx="2586502" cy="1826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5517232"/>
            <a:ext cx="5256584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mtClean="0">
                <a:solidFill>
                  <a:schemeClr val="bg1"/>
                </a:solidFill>
                <a:cs typeface="B Titr" pitchFamily="2" charset="-78"/>
              </a:rPr>
              <a:t>دفتر آمار و اطلاعات جمعیتی و مهاجرت</a:t>
            </a:r>
          </a:p>
          <a:p>
            <a:pPr algn="ctr">
              <a:lnSpc>
                <a:spcPct val="150000"/>
              </a:lnSpc>
            </a:pPr>
            <a:r>
              <a:rPr lang="fa-IR" smtClean="0">
                <a:solidFill>
                  <a:schemeClr val="bg1"/>
                </a:solidFill>
                <a:cs typeface="B Titr" pitchFamily="2" charset="-78"/>
              </a:rPr>
              <a:t>1392</a:t>
            </a:r>
            <a:endParaRPr lang="fa-IR" dirty="0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538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595483"/>
              </p:ext>
            </p:extLst>
          </p:nvPr>
        </p:nvGraphicFramePr>
        <p:xfrm>
          <a:off x="385443" y="2069340"/>
          <a:ext cx="8363270" cy="16471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7842"/>
                <a:gridCol w="1183110"/>
                <a:gridCol w="957833"/>
                <a:gridCol w="972964"/>
                <a:gridCol w="1091349"/>
                <a:gridCol w="1145141"/>
                <a:gridCol w="1555031"/>
              </a:tblGrid>
              <a:tr h="577563">
                <a:tc>
                  <a:txBody>
                    <a:bodyPr/>
                    <a:lstStyle/>
                    <a:p>
                      <a:pPr algn="ctr" rtl="1"/>
                      <a:endParaRPr lang="fa-IR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  <a:p>
                      <a:pPr algn="ctr"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1390</a:t>
                      </a:r>
                      <a:endParaRPr lang="fa-IR" sz="1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بدون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1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2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3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4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5 فرزند و بيشتر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</a:tr>
              <a:tr h="50355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کل کشور</a:t>
                      </a:r>
                      <a:endParaRPr lang="fa-IR" sz="2000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14.4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18.9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20.9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13.1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8.9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23.0</a:t>
                      </a:r>
                    </a:p>
                  </a:txBody>
                  <a:tcPr marL="0" marR="0" marT="0" marB="0" anchor="b"/>
                </a:tc>
              </a:tr>
              <a:tr h="503556">
                <a:tc>
                  <a:txBody>
                    <a:bodyPr/>
                    <a:lstStyle/>
                    <a:p>
                      <a:pPr rtl="1"/>
                      <a:r>
                        <a:rPr lang="fa-IR" sz="2000" b="1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درصد تجمعی</a:t>
                      </a:r>
                      <a:endParaRPr lang="fa-IR" sz="2000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a-IR" sz="2400" b="1" i="0" u="none" strike="noStrike" dirty="0">
                        <a:solidFill>
                          <a:srgbClr val="00642D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33.3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54.2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67.3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76.2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99.2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6002"/>
            <a:ext cx="8229600" cy="1424806"/>
          </a:xfrm>
        </p:spPr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درصد خانوارها براساس </a:t>
            </a:r>
            <a:r>
              <a:rPr lang="fa-IR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تعداد فرزند</a:t>
            </a:r>
            <a:endParaRPr lang="fa-I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539409"/>
              </p:ext>
            </p:extLst>
          </p:nvPr>
        </p:nvGraphicFramePr>
        <p:xfrm>
          <a:off x="385443" y="4049060"/>
          <a:ext cx="8363270" cy="1720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7842"/>
                <a:gridCol w="1183110"/>
                <a:gridCol w="957833"/>
                <a:gridCol w="972964"/>
                <a:gridCol w="1091349"/>
                <a:gridCol w="1145141"/>
                <a:gridCol w="1555031"/>
              </a:tblGrid>
              <a:tr h="540060">
                <a:tc>
                  <a:txBody>
                    <a:bodyPr/>
                    <a:lstStyle/>
                    <a:p>
                      <a:pPr algn="ctr" rtl="1"/>
                      <a:endParaRPr lang="fa-IR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  <a:p>
                      <a:pPr algn="ctr"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1385</a:t>
                      </a:r>
                      <a:endParaRPr lang="fa-IR" sz="1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بدون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1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2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3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4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5 فرزند و بيشتر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کل کشور</a:t>
                      </a:r>
                      <a:endParaRPr lang="fa-IR" sz="2000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14.1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16.5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16.0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11.3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8.8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29.7</a:t>
                      </a:r>
                    </a:p>
                  </a:txBody>
                  <a:tcPr marL="0" marR="0" marT="0" marB="0" anchor="b"/>
                </a:tc>
              </a:tr>
              <a:tr h="54006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درصد تجمعی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a-IR" sz="2400" b="1" i="0" u="none" strike="noStrike" kern="1200" dirty="0">
                        <a:solidFill>
                          <a:srgbClr val="00642D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30.6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57.9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66.7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96.4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95536" y="1124744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1691680" y="2276872"/>
            <a:ext cx="216024" cy="21602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4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611560" y="404664"/>
          <a:ext cx="828092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Up Arrow 6"/>
          <p:cNvSpPr/>
          <p:nvPr/>
        </p:nvSpPr>
        <p:spPr>
          <a:xfrm>
            <a:off x="3635896" y="4221088"/>
            <a:ext cx="216024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00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947650"/>
              </p:ext>
            </p:extLst>
          </p:nvPr>
        </p:nvGraphicFramePr>
        <p:xfrm>
          <a:off x="385443" y="2286364"/>
          <a:ext cx="8363270" cy="36614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7842"/>
                <a:gridCol w="1183110"/>
                <a:gridCol w="957833"/>
                <a:gridCol w="972964"/>
                <a:gridCol w="1091349"/>
                <a:gridCol w="1145141"/>
                <a:gridCol w="1555031"/>
              </a:tblGrid>
              <a:tr h="577563">
                <a:tc>
                  <a:txBody>
                    <a:bodyPr/>
                    <a:lstStyle/>
                    <a:p>
                      <a:pPr algn="ctr" rtl="1"/>
                      <a:endParaRPr lang="fa-IR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  <a:p>
                      <a:pPr algn="ctr"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1390</a:t>
                      </a:r>
                      <a:endParaRPr lang="fa-IR" sz="1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بدون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1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2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3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4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5 فرزند و بيشتر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</a:tr>
              <a:tr h="50355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کل کشور</a:t>
                      </a:r>
                      <a:endParaRPr lang="fa-IR" sz="2000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14.4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18.9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20.9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13.1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8.9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23.0</a:t>
                      </a:r>
                    </a:p>
                  </a:txBody>
                  <a:tcPr marL="0" marR="0" marT="0" marB="0" anchor="b"/>
                </a:tc>
              </a:tr>
              <a:tr h="50355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درصد تجمعی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a-IR" sz="24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33.3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54.2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67.3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76.2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99.2</a:t>
                      </a:r>
                    </a:p>
                  </a:txBody>
                  <a:tcPr marL="9525" marR="9525" marT="9525" marB="0" anchor="b"/>
                </a:tc>
              </a:tr>
              <a:tr h="50355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Nazanin" pitchFamily="2" charset="-78"/>
                        </a:rPr>
                        <a:t>نقاط شهري</a:t>
                      </a:r>
                      <a:endParaRPr lang="fa-IR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14.7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19.9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22.5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13.7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19.5</a:t>
                      </a:r>
                    </a:p>
                  </a:txBody>
                  <a:tcPr marL="0" marR="0" marT="0" marB="0" anchor="b"/>
                </a:tc>
              </a:tr>
              <a:tr h="50355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درصد تجمعی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a-IR" sz="24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34.6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57.1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70.8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79.8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99.3</a:t>
                      </a:r>
                    </a:p>
                  </a:txBody>
                  <a:tcPr marL="9525" marR="9525" marT="9525" marB="0" anchor="b"/>
                </a:tc>
              </a:tr>
              <a:tr h="50355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Nazanin" pitchFamily="2" charset="-78"/>
                        </a:rPr>
                        <a:t>نقاط روستايي</a:t>
                      </a:r>
                      <a:endParaRPr lang="fa-IR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13.9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16.4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16.7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11.4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8.8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Nazanin" pitchFamily="2" charset="-78"/>
                        </a:rPr>
                        <a:t>32.2</a:t>
                      </a:r>
                    </a:p>
                  </a:txBody>
                  <a:tcPr marL="0" marR="0" marT="0" marB="0" anchor="b"/>
                </a:tc>
              </a:tr>
              <a:tr h="50355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درصد تجمعی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a-IR" sz="2400" b="1" i="0" u="none" strike="noStrike" dirty="0">
                        <a:solidFill>
                          <a:srgbClr val="000000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30.3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47.0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58.4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67.2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99.4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0018"/>
            <a:ext cx="8229600" cy="1424806"/>
          </a:xfrm>
        </p:spPr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درصد خانوارها براساس </a:t>
            </a:r>
            <a:r>
              <a:rPr lang="fa-IR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تعداد فرزند</a:t>
            </a:r>
            <a:br>
              <a:rPr lang="fa-IR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(نقاط شهری و روستایی)</a:t>
            </a:r>
            <a:endParaRPr lang="fa-I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8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درصد خانوارها براساس تعداد فرزند</a:t>
            </a:r>
            <a:br>
              <a:rPr lang="fa-IR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(نسل‌های قدیم و جدید)</a:t>
            </a:r>
            <a:endParaRPr lang="fa-IR" sz="320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709141"/>
              </p:ext>
            </p:extLst>
          </p:nvPr>
        </p:nvGraphicFramePr>
        <p:xfrm>
          <a:off x="539556" y="1417710"/>
          <a:ext cx="8064892" cy="5038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56"/>
                <a:gridCol w="1080120"/>
                <a:gridCol w="1080120"/>
                <a:gridCol w="1080120"/>
                <a:gridCol w="1080120"/>
                <a:gridCol w="1152128"/>
                <a:gridCol w="1152128"/>
              </a:tblGrid>
              <a:tr h="344610">
                <a:tc>
                  <a:txBody>
                    <a:bodyPr/>
                    <a:lstStyle/>
                    <a:p>
                      <a:pPr algn="r" rtl="1" fontAlgn="b"/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u="none" strike="noStrike" smtClean="0">
                          <a:effectLst/>
                          <a:cs typeface="B Nazanin" pitchFamily="2" charset="-78"/>
                        </a:rPr>
                        <a:t>کل کشور</a:t>
                      </a: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متولدین بعد</a:t>
                      </a:r>
                      <a:r>
                        <a:rPr lang="fa-IR" sz="1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</a:t>
                      </a: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از 1350</a:t>
                      </a:r>
                    </a:p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(نسل جدید)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متولدین قبل از 1350</a:t>
                      </a:r>
                    </a:p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(نسل قدیم)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تعداد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بدون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14.4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14.4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23.5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23.5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3.4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يک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18.9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33.4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31.3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54.8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3.9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7.3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دو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20.9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54.3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27.2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82.0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13.2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20.4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سه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13.1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67.3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10.7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16.0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36.4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چهار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8.9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76.3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4.0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15.0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51.4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پنج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6.4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82.7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12.4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63.7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شش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5.1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87.8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10.4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74.1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هفت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3.9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91.7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8.4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82.5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هشت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2.9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94.7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6.3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88.7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نه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96.6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4.2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92.9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1.3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97.9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2.8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95.7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بالاي 10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1.4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99.3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3.1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98.8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700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درصد خانوارها براساس تعداد فرزند</a:t>
            </a:r>
            <a:b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(برحسب سطوح </a:t>
            </a:r>
            <a:r>
              <a:rPr lang="fa-I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استاندارد بین‌المللی </a:t>
            </a: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تحصیل </a:t>
            </a:r>
            <a:r>
              <a:rPr lang="fa-IR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همسر</a:t>
            </a: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(بدون سطح 4 در ایران)</a:t>
            </a: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)</a:t>
            </a:r>
            <a:endParaRPr lang="fa-IR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514404"/>
              </p:ext>
            </p:extLst>
          </p:nvPr>
        </p:nvGraphicFramePr>
        <p:xfrm>
          <a:off x="539553" y="1412776"/>
          <a:ext cx="8064894" cy="5184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039"/>
                <a:gridCol w="666520"/>
                <a:gridCol w="599869"/>
                <a:gridCol w="733173"/>
                <a:gridCol w="666520"/>
                <a:gridCol w="733173"/>
                <a:gridCol w="666520"/>
                <a:gridCol w="666520"/>
                <a:gridCol w="666520"/>
                <a:gridCol w="666520"/>
                <a:gridCol w="666520"/>
              </a:tblGrid>
              <a:tr h="370327">
                <a:tc>
                  <a:txBody>
                    <a:bodyPr/>
                    <a:lstStyle/>
                    <a:p>
                      <a:pPr algn="r" rtl="1" fontAlgn="b"/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سطح 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سطح</a:t>
                      </a:r>
                      <a:r>
                        <a:rPr lang="fa-IR" sz="1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2</a:t>
                      </a: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سطح 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سطح 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سطح</a:t>
                      </a:r>
                      <a:r>
                        <a:rPr lang="fa-IR" sz="1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6</a:t>
                      </a: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تعداد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بدون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8.0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13.4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20.9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34.1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24.0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24.0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يک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13.5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21.5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23.1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36.6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31.5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52.4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31.1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65.3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27.9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52.0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دو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21.5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29.1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29.1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24.0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28.7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80.7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سه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19.1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17.7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11.7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89.6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چهار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94.2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پنج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96.2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شش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97.5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هفت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98.1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هشت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98.4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نه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98.7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98.7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بالاي 10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97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درصد خانوارها براساس تعداد فرزند</a:t>
            </a:r>
            <a:b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(برحسب سطوح </a:t>
            </a:r>
            <a:r>
              <a:rPr lang="fa-I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استاندارد بین‌المللی </a:t>
            </a: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تحصیل </a:t>
            </a:r>
            <a:r>
              <a:rPr lang="fa-IR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سرپرست</a:t>
            </a: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(بدون سطح 4 در ایران)</a:t>
            </a: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)</a:t>
            </a:r>
            <a:endParaRPr lang="fa-IR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12401"/>
              </p:ext>
            </p:extLst>
          </p:nvPr>
        </p:nvGraphicFramePr>
        <p:xfrm>
          <a:off x="539553" y="1412776"/>
          <a:ext cx="8064894" cy="5184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039"/>
                <a:gridCol w="666520"/>
                <a:gridCol w="599869"/>
                <a:gridCol w="733173"/>
                <a:gridCol w="666520"/>
                <a:gridCol w="733173"/>
                <a:gridCol w="666520"/>
                <a:gridCol w="666520"/>
                <a:gridCol w="666520"/>
                <a:gridCol w="666520"/>
                <a:gridCol w="666520"/>
              </a:tblGrid>
              <a:tr h="370327">
                <a:tc>
                  <a:txBody>
                    <a:bodyPr/>
                    <a:lstStyle/>
                    <a:p>
                      <a:pPr algn="r" rtl="1" fontAlgn="b"/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سطح 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سطح</a:t>
                      </a:r>
                      <a:r>
                        <a:rPr lang="fa-IR" sz="1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2</a:t>
                      </a: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سطح 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سطح 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سطح</a:t>
                      </a:r>
                      <a:r>
                        <a:rPr lang="fa-IR" sz="1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6</a:t>
                      </a: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تعداد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بدون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12.1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17.1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18.3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14.7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يک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26.7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23.7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38.2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26.8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43.9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24.9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43.2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21.9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36.6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دو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19.1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25.7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26.2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27.3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29.3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65.9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سه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15.1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13.2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15.6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81.6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چهار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11.8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88.8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پنج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92.4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شش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95.3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هفت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96.8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هشت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98.1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نه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98.6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98.6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بالاي 10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26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درصد خانوارها براساس تعداد فرزند</a:t>
            </a:r>
            <a:br>
              <a:rPr lang="fa-IR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(برحسب قشر شغلی-اجتماعی سرپرست خانوار)</a:t>
            </a:r>
            <a:endParaRPr lang="fa-IR" sz="320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956323"/>
              </p:ext>
            </p:extLst>
          </p:nvPr>
        </p:nvGraphicFramePr>
        <p:xfrm>
          <a:off x="539553" y="1412776"/>
          <a:ext cx="8208910" cy="5184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1"/>
                <a:gridCol w="864096"/>
                <a:gridCol w="720080"/>
                <a:gridCol w="864096"/>
                <a:gridCol w="792088"/>
                <a:gridCol w="936104"/>
                <a:gridCol w="864096"/>
                <a:gridCol w="987436"/>
                <a:gridCol w="812763"/>
              </a:tblGrid>
              <a:tr h="370327">
                <a:tc>
                  <a:txBody>
                    <a:bodyPr/>
                    <a:lstStyle/>
                    <a:p>
                      <a:pPr algn="r" rtl="1" fontAlgn="b"/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اقشار بالا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اقشار متوسط جدید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اقشار متوسط سنتی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اقشار</a:t>
                      </a:r>
                      <a:r>
                        <a:rPr lang="fa-IR" sz="1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کارگری و پایین</a:t>
                      </a: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i="0" u="none" strike="noStrike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تعداد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تجمعی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بدون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15.4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13.5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15.5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15.5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يک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17.6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32.1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23.0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38.4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27.9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21.4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36.9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دو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18.4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25.0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13.5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19.3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56.2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سه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12.4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14.6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12.3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68.5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چهار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77.1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پنج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83.6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شش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5.5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75.4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88.5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هفت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92.3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هشت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88.4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95.5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نه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97.9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ده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98.8</a:t>
                      </a: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بالاي 10 فرزند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2.1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100.0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0.6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100.0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1" eaLnBrk="1" fontAlgn="b" latinLnBrk="0" hangingPunct="1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4.0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100.0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fa-IR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100.0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72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>
                <a:cs typeface="B Nazanin" pitchFamily="2" charset="-78"/>
              </a:rPr>
              <a:t>ثبت بالغ بر یک میلیون و 400 هزار ولادت در سال در کل کشور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میزان ثبت ولادت به نسبت سهم جمعیت در کل کشور: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18.5 ولادت به </a:t>
            </a:r>
            <a:r>
              <a:rPr lang="fa-IR" dirty="0" err="1" smtClean="0">
                <a:cs typeface="B Nazanin" pitchFamily="2" charset="-78"/>
              </a:rPr>
              <a:t>ازای</a:t>
            </a:r>
            <a:r>
              <a:rPr lang="fa-IR" dirty="0" smtClean="0">
                <a:cs typeface="B Nazanin" pitchFamily="2" charset="-78"/>
              </a:rPr>
              <a:t> هر هزار نفر جمعیت</a:t>
            </a:r>
          </a:p>
          <a:p>
            <a:pPr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دارای بیشترین میزان ثبت ولادت به نسبت سهم جمعیت:</a:t>
            </a:r>
          </a:p>
          <a:p>
            <a:pPr lvl="1"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سیستان و بلوچستان (32.5 در هزار)، </a:t>
            </a:r>
            <a:r>
              <a:rPr lang="fa-IR" dirty="0" err="1" smtClean="0">
                <a:cs typeface="B Nazanin" pitchFamily="2" charset="-78"/>
              </a:rPr>
              <a:t>هرمزگان</a:t>
            </a:r>
            <a:r>
              <a:rPr lang="fa-IR" dirty="0" smtClean="0">
                <a:cs typeface="B Nazanin" pitchFamily="2" charset="-78"/>
              </a:rPr>
              <a:t> (23.5 در هزار) و گلستان (22.5 در هزار)</a:t>
            </a:r>
          </a:p>
          <a:p>
            <a:pPr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دارای کمترین میزان ثبت ولادت به نسبت سهم جمعیت:</a:t>
            </a:r>
          </a:p>
          <a:p>
            <a:pPr lvl="1"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گیلان (12.9 در هزار)، مازندران (14.3 در هزار) و مرکزی (14.9 در هزار)</a:t>
            </a:r>
          </a:p>
          <a:p>
            <a:pPr algn="just"/>
            <a:endParaRPr lang="fa-IR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وضعیت فعلي ثبت موالید در کشور</a:t>
            </a:r>
            <a:endParaRPr lang="fa-IR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77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نرخ ولاد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00" y="-360000"/>
            <a:ext cx="6071554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96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موافقان افزايش جمعيت </a:t>
            </a:r>
            <a:r>
              <a:rPr lang="fa-IR" dirty="0" smtClean="0">
                <a:cs typeface="B Titr" pitchFamily="2" charset="-78"/>
              </a:rPr>
              <a:t>(</a:t>
            </a:r>
            <a:r>
              <a:rPr lang="en-US" dirty="0" err="1" smtClean="0">
                <a:cs typeface="B Titr" pitchFamily="2" charset="-78"/>
              </a:rPr>
              <a:t>P</a:t>
            </a:r>
            <a:r>
              <a:rPr lang="en-US" dirty="0" err="1" smtClean="0"/>
              <a:t>opulationists</a:t>
            </a:r>
            <a:r>
              <a:rPr lang="fa-IR" dirty="0" smtClean="0">
                <a:cs typeface="B Titr" pitchFamily="2" charset="-78"/>
              </a:rPr>
              <a:t>)</a:t>
            </a:r>
          </a:p>
          <a:p>
            <a:pPr algn="just"/>
            <a:endParaRPr lang="fa-IR" dirty="0" smtClean="0">
              <a:cs typeface="B Titr" pitchFamily="2" charset="-78"/>
            </a:endParaRPr>
          </a:p>
          <a:p>
            <a:pPr algn="just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مخالفان افزايش جمعيت </a:t>
            </a:r>
            <a:r>
              <a:rPr lang="fa-IR" dirty="0" smtClean="0">
                <a:cs typeface="B Titr" pitchFamily="2" charset="-78"/>
              </a:rPr>
              <a:t>(</a:t>
            </a:r>
            <a:r>
              <a:rPr lang="en-US" dirty="0" err="1" smtClean="0">
                <a:cs typeface="B Titr" pitchFamily="2" charset="-78"/>
              </a:rPr>
              <a:t>R</a:t>
            </a:r>
            <a:r>
              <a:rPr lang="en-US" dirty="0" err="1" smtClean="0"/>
              <a:t>estrictionists</a:t>
            </a:r>
            <a:r>
              <a:rPr lang="fa-IR" dirty="0" smtClean="0">
                <a:cs typeface="B Titr" pitchFamily="2" charset="-78"/>
              </a:rPr>
              <a:t>)</a:t>
            </a:r>
          </a:p>
          <a:p>
            <a:pPr lvl="1" algn="just"/>
            <a:endParaRPr lang="fa-IR" sz="1300" dirty="0" smtClean="0">
              <a:cs typeface="B Titr" pitchFamily="2" charset="-78"/>
            </a:endParaRPr>
          </a:p>
          <a:p>
            <a:pPr lvl="1" algn="just"/>
            <a:r>
              <a:rPr lang="fa-IR" dirty="0" smtClean="0">
                <a:cs typeface="B Titr" pitchFamily="2" charset="-78"/>
              </a:rPr>
              <a:t>مالتوسين‌ها (مالتوس: کشيش انگليسي و معتقد به کمتر بودن سرعت افزايش منابع و غذا از سرعت افزايش جمعيت به صورت تصاعد حسابي و هندسي – البته با برخي پايبندي‌هاي اخلاقي)</a:t>
            </a:r>
          </a:p>
          <a:p>
            <a:pPr lvl="1" algn="just"/>
            <a:endParaRPr lang="fa-IR" sz="1300" dirty="0" smtClean="0">
              <a:cs typeface="B Titr" pitchFamily="2" charset="-78"/>
            </a:endParaRPr>
          </a:p>
          <a:p>
            <a:pPr lvl="1" algn="just"/>
            <a:r>
              <a:rPr lang="fa-IR" dirty="0" smtClean="0">
                <a:cs typeface="B Titr" pitchFamily="2" charset="-78"/>
              </a:rPr>
              <a:t>نئومالتوسين‌ها (بدون در نظر گرفتن قيود اخلاقي)</a:t>
            </a:r>
          </a:p>
          <a:p>
            <a:pPr lvl="1" algn="just"/>
            <a:endParaRPr lang="fa-IR" dirty="0" smtClean="0">
              <a:cs typeface="B Titr" pitchFamily="2" charset="-78"/>
            </a:endParaRPr>
          </a:p>
          <a:p>
            <a:pPr algn="just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طرفداران جمعيت ثابت </a:t>
            </a:r>
            <a:r>
              <a:rPr lang="fa-IR" dirty="0" smtClean="0">
                <a:cs typeface="B Titr" pitchFamily="2" charset="-78"/>
              </a:rPr>
              <a:t>(</a:t>
            </a:r>
            <a:r>
              <a:rPr lang="en-US" dirty="0" err="1" smtClean="0">
                <a:cs typeface="B Titr" pitchFamily="2" charset="-78"/>
              </a:rPr>
              <a:t>S</a:t>
            </a:r>
            <a:r>
              <a:rPr lang="en-US" dirty="0" err="1" smtClean="0"/>
              <a:t>tationarists</a:t>
            </a:r>
            <a:r>
              <a:rPr lang="fa-IR" dirty="0" smtClean="0">
                <a:cs typeface="B Titr" pitchFamily="2" charset="-78"/>
              </a:rPr>
              <a:t>)</a:t>
            </a:r>
          </a:p>
          <a:p>
            <a:pPr algn="just"/>
            <a:endParaRPr lang="fa-IR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just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طرفداران جمعيت متناسب</a:t>
            </a:r>
            <a:r>
              <a:rPr lang="fa-IR" dirty="0" smtClean="0">
                <a:cs typeface="B Titr" pitchFamily="2" charset="-78"/>
              </a:rPr>
              <a:t>(</a:t>
            </a:r>
            <a:r>
              <a:rPr lang="en-US" dirty="0" err="1" smtClean="0">
                <a:cs typeface="B Titr" pitchFamily="2" charset="-78"/>
              </a:rPr>
              <a:t>Optimalists</a:t>
            </a:r>
            <a:r>
              <a:rPr lang="fa-IR" dirty="0" smtClean="0">
                <a:cs typeface="B Titr" pitchFamily="2" charset="-78"/>
              </a:rPr>
              <a:t>)</a:t>
            </a:r>
          </a:p>
          <a:p>
            <a:pPr algn="just"/>
            <a:endParaRPr lang="fa-IR" dirty="0" smtClean="0">
              <a:cs typeface="B Titr" pitchFamily="2" charset="-78"/>
            </a:endParaRPr>
          </a:p>
          <a:p>
            <a:pPr algn="just"/>
            <a:r>
              <a:rPr lang="fa-IR" dirty="0" smtClean="0">
                <a:solidFill>
                  <a:srgbClr val="008E40"/>
                </a:solidFill>
                <a:cs typeface="B Titr" pitchFamily="2" charset="-78"/>
              </a:rPr>
              <a:t>نظريه اسلام و ساير اديان الهي</a:t>
            </a:r>
          </a:p>
          <a:p>
            <a:pPr lvl="1" algn="just"/>
            <a:r>
              <a:rPr lang="fa-IR" dirty="0" smtClean="0">
                <a:cs typeface="B Titr" pitchFamily="2" charset="-78"/>
              </a:rPr>
              <a:t>(مطابقت با نظريات موافق افزايش جمعيت)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Titr" pitchFamily="2" charset="-78"/>
              </a:rPr>
              <a:t>انواع رويکردهاي </a:t>
            </a:r>
            <a:r>
              <a:rPr lang="fa-IR" dirty="0" smtClean="0">
                <a:cs typeface="B Titr" pitchFamily="2" charset="-78"/>
              </a:rPr>
              <a:t>جمعيتي</a:t>
            </a:r>
            <a:endParaRPr lang="fa-IR" dirty="0"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smtClean="0">
                <a:cs typeface="B Nazanin" pitchFamily="2" charset="-78"/>
              </a:rPr>
              <a:t>میزان ولادت در جهان به نسبت سهم جمعیت: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19.2در هزار نفر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رتبه ولادت در بین کشورهای همسایه (14 کشور) به نسبت سهم جمعیت: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هشتم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رتبه ولادت در بین کشورهای منطقه </a:t>
            </a:r>
            <a:r>
              <a:rPr lang="fa-IR" dirty="0" err="1" smtClean="0">
                <a:cs typeface="B Nazanin" pitchFamily="2" charset="-78"/>
              </a:rPr>
              <a:t>چشم‌انداز</a:t>
            </a:r>
            <a:r>
              <a:rPr lang="fa-IR" dirty="0" smtClean="0">
                <a:cs typeface="B Nazanin" pitchFamily="2" charset="-78"/>
              </a:rPr>
              <a:t> (26 کشور) به نسبت سهم جمعیت: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بيست و يکم</a:t>
            </a:r>
          </a:p>
          <a:p>
            <a:pPr lvl="1" algn="just"/>
            <a:endParaRPr lang="fa-IR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مقایسه وضعیت </a:t>
            </a:r>
            <a:r>
              <a:rPr lang="fa-IR" dirty="0" err="1" smtClean="0">
                <a:cs typeface="B Titr" pitchFamily="2" charset="-78"/>
              </a:rPr>
              <a:t>موالید</a:t>
            </a:r>
            <a:r>
              <a:rPr lang="fa-IR" dirty="0" smtClean="0">
                <a:cs typeface="B Titr" pitchFamily="2" charset="-78"/>
              </a:rPr>
              <a:t> در سطح </a:t>
            </a:r>
            <a:r>
              <a:rPr lang="fa-IR" dirty="0" err="1" smtClean="0">
                <a:cs typeface="B Titr" pitchFamily="2" charset="-78"/>
              </a:rPr>
              <a:t>بین‌الملل</a:t>
            </a:r>
            <a:endParaRPr lang="fa-IR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976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وضعیت ثبت فوت در کشور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>
                <a:cs typeface="B Nazanin" pitchFamily="2" charset="-78"/>
              </a:rPr>
              <a:t>ثبت بالغ بر 450 هزار فوت در سال در کل کشور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میزان ثبت فوت به نسبت سهم جمعیت در کل کشور: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5.5 فوت به </a:t>
            </a:r>
            <a:r>
              <a:rPr lang="fa-IR" dirty="0" err="1" smtClean="0">
                <a:cs typeface="B Nazanin" pitchFamily="2" charset="-78"/>
              </a:rPr>
              <a:t>ازای</a:t>
            </a:r>
            <a:r>
              <a:rPr lang="fa-IR" dirty="0" smtClean="0">
                <a:cs typeface="B Nazanin" pitchFamily="2" charset="-78"/>
              </a:rPr>
              <a:t> هر هزار نفر جمعیت</a:t>
            </a:r>
          </a:p>
          <a:p>
            <a:pPr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دارای بیشترین میزان ثبت فوت به نسبت سهم جمعیت:</a:t>
            </a:r>
          </a:p>
          <a:p>
            <a:pPr lvl="1"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سیستان و بلوچستان (6.4 در هزار)، </a:t>
            </a:r>
            <a:r>
              <a:rPr lang="fa-IR" dirty="0" err="1" smtClean="0">
                <a:cs typeface="B Nazanin" pitchFamily="2" charset="-78"/>
              </a:rPr>
              <a:t>آذربایجان‌شرقی</a:t>
            </a:r>
            <a:r>
              <a:rPr lang="fa-IR" dirty="0" smtClean="0">
                <a:cs typeface="B Nazanin" pitchFamily="2" charset="-78"/>
              </a:rPr>
              <a:t> (6.3 در هزار) و گیلان (6.2 در هزار)</a:t>
            </a:r>
          </a:p>
          <a:p>
            <a:pPr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دارای کمترین میزان ثبت فوت به نسبت سهم جمعیت:</a:t>
            </a:r>
          </a:p>
          <a:p>
            <a:pPr lvl="1"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البرز (3.8 در هزار)، کرمان (4 در هزار) و </a:t>
            </a:r>
            <a:r>
              <a:rPr lang="fa-IR" dirty="0" err="1" smtClean="0">
                <a:cs typeface="B Nazanin" pitchFamily="2" charset="-78"/>
              </a:rPr>
              <a:t>هرمزگان</a:t>
            </a:r>
            <a:r>
              <a:rPr lang="fa-IR" dirty="0" smtClean="0">
                <a:cs typeface="B Nazanin" pitchFamily="2" charset="-78"/>
              </a:rPr>
              <a:t> (4.3 در هزار)</a:t>
            </a:r>
          </a:p>
          <a:p>
            <a:pPr algn="just"/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81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نرخ فوت 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01" y="-360000"/>
            <a:ext cx="5983793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مقایسه وضعیت فوت در سطح </a:t>
            </a:r>
            <a:r>
              <a:rPr lang="fa-IR" dirty="0" err="1" smtClean="0">
                <a:cs typeface="B Titr" pitchFamily="2" charset="-78"/>
              </a:rPr>
              <a:t>بین‌الملل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smtClean="0">
                <a:cs typeface="B Nazanin" pitchFamily="2" charset="-78"/>
              </a:rPr>
              <a:t>میزان فوت در جهان به نسبت سهم جمعیت: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8.2 در هزار نفر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رتبه وقوع فوت در بین کشورهای همسایه (14 کشور) به نسبت سهم جمعیت: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هفتم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رتبه وقوع فوت در بین کشورهای منطقه </a:t>
            </a:r>
            <a:r>
              <a:rPr lang="fa-IR" dirty="0" err="1" smtClean="0">
                <a:cs typeface="B Nazanin" pitchFamily="2" charset="-78"/>
              </a:rPr>
              <a:t>چشم‌انداز</a:t>
            </a:r>
            <a:r>
              <a:rPr lang="fa-IR" dirty="0" smtClean="0">
                <a:cs typeface="B Nazanin" pitchFamily="2" charset="-78"/>
              </a:rPr>
              <a:t> (26 کشور) به نسبت سهم جمعیت: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چهاردهم</a:t>
            </a:r>
          </a:p>
          <a:p>
            <a:pPr lvl="1" algn="just"/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85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9144000" cy="98107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fa-IR" sz="6000" b="1" dirty="0" err="1" smtClean="0">
                <a:solidFill>
                  <a:schemeClr val="accent2"/>
                </a:solidFill>
                <a:latin typeface="IranNastaliq" pitchFamily="18" charset="0"/>
                <a:cs typeface="IranNastaliq" pitchFamily="18" charset="0"/>
              </a:rPr>
              <a:t>ايران</a:t>
            </a:r>
            <a:r>
              <a:rPr lang="fa-IR" sz="6000" b="1" smtClean="0">
                <a:solidFill>
                  <a:schemeClr val="accent2"/>
                </a:solidFill>
                <a:latin typeface="IranNastaliq" pitchFamily="18" charset="0"/>
                <a:cs typeface="IranNastaliq" pitchFamily="18" charset="0"/>
              </a:rPr>
              <a:t> كشوري است:</a:t>
            </a:r>
            <a:endParaRPr lang="en-US" sz="6000" b="1" smtClean="0">
              <a:solidFill>
                <a:schemeClr val="accent2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5288" y="117475"/>
            <a:ext cx="8497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a-IR" sz="35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Titr" pitchFamily="2" charset="-78"/>
              </a:rPr>
              <a:t>چشم‌انداز جمهوري اسلامي ايران در سال 1404</a:t>
            </a:r>
            <a:endParaRPr lang="en-US" sz="35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13360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a-IR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IranNastaliq" pitchFamily="18" charset="0"/>
              </a:rPr>
              <a:t>                                                     توسعه</a:t>
            </a:r>
            <a:r>
              <a:rPr lang="fa-IR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B Titr" pitchFamily="2" charset="-78"/>
              </a:rPr>
              <a:t>‌</a:t>
            </a:r>
            <a:r>
              <a:rPr lang="fa-IR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IranNastaliq" pitchFamily="18" charset="0"/>
              </a:rPr>
              <a:t>يافته ،</a:t>
            </a:r>
            <a:endParaRPr lang="en-US" sz="6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4925" y="29972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a-IR" sz="6000"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IranNastaliq" pitchFamily="18" charset="0"/>
              </a:rPr>
              <a:t>                                                                              با جايگاه اول اقتصادي، علمي و فناوري در سطح منطقه</a:t>
            </a:r>
            <a:endParaRPr lang="en-US" sz="6000">
              <a:effectLst>
                <a:outerShdw blurRad="38100" dist="38100" dir="2700000" algn="tl">
                  <a:srgbClr val="000000"/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860800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a-IR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IranNastaliq" pitchFamily="18" charset="0"/>
              </a:rPr>
              <a:t>	                                                                     با هويت اسلامي و انقلابي، 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4725144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a-I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IranNastaliq" pitchFamily="18" charset="0"/>
              </a:rPr>
              <a:t>	                                                                                              الهام</a:t>
            </a:r>
            <a:r>
              <a:rPr lang="fa-I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B Titr" pitchFamily="2" charset="-78"/>
              </a:rPr>
              <a:t>‌</a:t>
            </a:r>
            <a:r>
              <a:rPr lang="fa-I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IranNastaliq" pitchFamily="18" charset="0"/>
              </a:rPr>
              <a:t>بخش در جهان اسلام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5590306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a-I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IranNastaliq" pitchFamily="18" charset="0"/>
              </a:rPr>
              <a:t>		                                                                                  و با تعامل سازنده و مؤثر در روابط بين</a:t>
            </a:r>
            <a:r>
              <a:rPr lang="fa-I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B Titr" pitchFamily="2" charset="-78"/>
              </a:rPr>
              <a:t>‌</a:t>
            </a:r>
            <a:r>
              <a:rPr lang="fa-I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IranNastaliq" pitchFamily="18" charset="0"/>
              </a:rPr>
              <a:t>الملل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33400"/>
            <a:ext cx="838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a-IR" sz="2800" dirty="0">
                <a:solidFill>
                  <a:schemeClr val="accent2">
                    <a:lumMod val="60000"/>
                    <a:lumOff val="40000"/>
                  </a:schemeClr>
                </a:solidFill>
                <a:cs typeface="B Titr" pitchFamily="2" charset="-78"/>
              </a:rPr>
              <a:t>کشورهای منطقه براساس سند چشم انداز 1404</a:t>
            </a:r>
          </a:p>
          <a:p>
            <a:pPr algn="ctr">
              <a:lnSpc>
                <a:spcPct val="200000"/>
              </a:lnSpc>
              <a:defRPr/>
            </a:pPr>
            <a:endParaRPr lang="en-US" dirty="0">
              <a:cs typeface="B Titr" pitchFamily="2" charset="-78"/>
            </a:endParaRPr>
          </a:p>
          <a:p>
            <a:pPr algn="just">
              <a:lnSpc>
                <a:spcPct val="200000"/>
              </a:lnSpc>
              <a:defRPr/>
            </a:pPr>
            <a:r>
              <a:rPr lang="fa-IR" dirty="0">
                <a:cs typeface="B Titr" pitchFamily="2" charset="-78"/>
              </a:rPr>
              <a:t>كشورهاي منطقه آسياي جنوب غربي (شامل آسياي ميانه ، قفقاز، خاورميانه و كشورهاي همسايه)</a:t>
            </a:r>
          </a:p>
          <a:p>
            <a:pPr algn="ctr">
              <a:lnSpc>
                <a:spcPct val="200000"/>
              </a:lnSpc>
              <a:defRPr/>
            </a:pPr>
            <a:r>
              <a:rPr lang="fa-IR" dirty="0" smtClean="0">
                <a:cs typeface="B Titr" pitchFamily="2" charset="-78"/>
              </a:rPr>
              <a:t>(</a:t>
            </a:r>
            <a:r>
              <a:rPr lang="fa-IR" dirty="0">
                <a:cs typeface="B Titr" pitchFamily="2" charset="-78"/>
              </a:rPr>
              <a:t>26 کشور)</a:t>
            </a:r>
          </a:p>
          <a:p>
            <a:pPr algn="just">
              <a:lnSpc>
                <a:spcPct val="200000"/>
              </a:lnSpc>
              <a:defRPr/>
            </a:pPr>
            <a:r>
              <a:rPr lang="fa-IR" b="1" dirty="0" smtClean="0">
                <a:cs typeface="B Titr" pitchFamily="2" charset="-78"/>
                <a:hlinkClick r:id="rId2"/>
              </a:rPr>
              <a:t>آذربايجان</a:t>
            </a:r>
            <a:r>
              <a:rPr lang="fa-IR" b="1" dirty="0">
                <a:cs typeface="B Titr" pitchFamily="2" charset="-78"/>
                <a:hlinkClick r:id="rId2"/>
              </a:rPr>
              <a:t>،</a:t>
            </a:r>
            <a:r>
              <a:rPr lang="fa-IR" b="1" dirty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  <a:hlinkClick r:id="rId3"/>
              </a:rPr>
              <a:t>اردن،</a:t>
            </a:r>
            <a:r>
              <a:rPr lang="fa-IR" b="1" dirty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  <a:hlinkClick r:id="rId4"/>
              </a:rPr>
              <a:t>ارمنستان،</a:t>
            </a:r>
            <a:r>
              <a:rPr lang="fa-IR" b="1" dirty="0">
                <a:cs typeface="B Titr" pitchFamily="2" charset="-78"/>
              </a:rPr>
              <a:t> </a:t>
            </a:r>
            <a:r>
              <a:rPr lang="fa-IR" b="1" dirty="0">
                <a:cs typeface="B Titr" pitchFamily="2" charset="-78"/>
                <a:hlinkClick r:id="rId5"/>
              </a:rPr>
              <a:t>عربستان سعودي</a:t>
            </a:r>
            <a:r>
              <a:rPr lang="fa-IR" b="1" dirty="0">
                <a:cs typeface="B Titr" pitchFamily="2" charset="-78"/>
              </a:rPr>
              <a:t>، </a:t>
            </a:r>
            <a:r>
              <a:rPr lang="fa-IR" b="1" dirty="0">
                <a:cs typeface="B Titr" pitchFamily="2" charset="-78"/>
                <a:hlinkClick r:id="rId6"/>
              </a:rPr>
              <a:t>قطر</a:t>
            </a:r>
            <a:r>
              <a:rPr lang="fa-IR" b="1" dirty="0">
                <a:cs typeface="B Titr" pitchFamily="2" charset="-78"/>
              </a:rPr>
              <a:t>، </a:t>
            </a:r>
            <a:r>
              <a:rPr lang="fa-IR" b="1" dirty="0">
                <a:cs typeface="B Titr" pitchFamily="2" charset="-78"/>
                <a:hlinkClick r:id="rId7"/>
              </a:rPr>
              <a:t>ازبكستان،</a:t>
            </a:r>
            <a:r>
              <a:rPr lang="fa-IR" b="1" dirty="0">
                <a:cs typeface="B Titr" pitchFamily="2" charset="-78"/>
              </a:rPr>
              <a:t> </a:t>
            </a:r>
            <a:r>
              <a:rPr lang="fa-IR" b="1" dirty="0">
                <a:cs typeface="B Titr" pitchFamily="2" charset="-78"/>
                <a:hlinkClick r:id="rId8"/>
              </a:rPr>
              <a:t>ايران،</a:t>
            </a:r>
            <a:r>
              <a:rPr lang="fa-IR" b="1" dirty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  <a:hlinkClick r:id="rId9"/>
              </a:rPr>
              <a:t>تركمنستان،</a:t>
            </a:r>
            <a:r>
              <a:rPr lang="fa-IR" b="1" dirty="0">
                <a:cs typeface="B Titr" pitchFamily="2" charset="-78"/>
              </a:rPr>
              <a:t>  </a:t>
            </a:r>
            <a:r>
              <a:rPr lang="fa-IR" b="1" dirty="0">
                <a:cs typeface="B Titr" pitchFamily="2" charset="-78"/>
                <a:hlinkClick r:id="rId10"/>
              </a:rPr>
              <a:t>عمان،</a:t>
            </a:r>
            <a:r>
              <a:rPr lang="fa-IR" b="1" dirty="0">
                <a:cs typeface="B Titr" pitchFamily="2" charset="-78"/>
              </a:rPr>
              <a:t>  </a:t>
            </a:r>
            <a:r>
              <a:rPr lang="fa-IR" b="1" dirty="0">
                <a:cs typeface="B Titr" pitchFamily="2" charset="-78"/>
                <a:hlinkClick r:id="rId11"/>
              </a:rPr>
              <a:t>كويت</a:t>
            </a:r>
            <a:r>
              <a:rPr lang="fa-IR" b="1" dirty="0">
                <a:cs typeface="B Titr" pitchFamily="2" charset="-78"/>
              </a:rPr>
              <a:t>، </a:t>
            </a:r>
            <a:r>
              <a:rPr lang="fa-IR" b="1" dirty="0">
                <a:cs typeface="B Titr" pitchFamily="2" charset="-78"/>
                <a:hlinkClick r:id="rId12"/>
              </a:rPr>
              <a:t>بحرين</a:t>
            </a:r>
            <a:r>
              <a:rPr lang="fa-IR" b="1" dirty="0">
                <a:cs typeface="B Titr" pitchFamily="2" charset="-78"/>
              </a:rPr>
              <a:t>، </a:t>
            </a:r>
            <a:r>
              <a:rPr lang="fa-IR" b="1" dirty="0">
                <a:cs typeface="B Titr" pitchFamily="2" charset="-78"/>
                <a:hlinkClick r:id="rId13"/>
              </a:rPr>
              <a:t>تركيه،</a:t>
            </a:r>
            <a:r>
              <a:rPr lang="fa-IR" b="1" dirty="0">
                <a:cs typeface="B Titr" pitchFamily="2" charset="-78"/>
              </a:rPr>
              <a:t> </a:t>
            </a:r>
            <a:r>
              <a:rPr lang="fa-IR" b="1" dirty="0">
                <a:cs typeface="B Titr" pitchFamily="2" charset="-78"/>
                <a:hlinkClick r:id="rId14"/>
              </a:rPr>
              <a:t>فلسطين،</a:t>
            </a:r>
            <a:r>
              <a:rPr lang="fa-IR" b="1" dirty="0">
                <a:cs typeface="B Titr" pitchFamily="2" charset="-78"/>
                <a:hlinkClick r:id="rId15"/>
              </a:rPr>
              <a:t> فلسطین اشغالی (رژیم اشغالگر قدس)</a:t>
            </a:r>
            <a:r>
              <a:rPr lang="fa-IR" b="1" dirty="0">
                <a:cs typeface="B Titr" pitchFamily="2" charset="-78"/>
              </a:rPr>
              <a:t>، </a:t>
            </a:r>
            <a:r>
              <a:rPr lang="fa-IR" b="1" dirty="0">
                <a:cs typeface="B Titr" pitchFamily="2" charset="-78"/>
                <a:hlinkClick r:id="rId16"/>
              </a:rPr>
              <a:t>گرجستان،</a:t>
            </a:r>
            <a:r>
              <a:rPr lang="fa-IR" b="1" dirty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  <a:hlinkClick r:id="rId17"/>
              </a:rPr>
              <a:t>مصر</a:t>
            </a:r>
            <a:r>
              <a:rPr lang="fa-IR" b="1" dirty="0">
                <a:cs typeface="B Titr" pitchFamily="2" charset="-78"/>
              </a:rPr>
              <a:t>، </a:t>
            </a:r>
            <a:r>
              <a:rPr lang="fa-IR" b="1" dirty="0">
                <a:cs typeface="B Titr" pitchFamily="2" charset="-78"/>
                <a:hlinkClick r:id="rId18"/>
              </a:rPr>
              <a:t>سوريه،</a:t>
            </a:r>
            <a:r>
              <a:rPr lang="fa-IR" b="1" dirty="0">
                <a:cs typeface="B Titr" pitchFamily="2" charset="-78"/>
              </a:rPr>
              <a:t> </a:t>
            </a:r>
            <a:r>
              <a:rPr lang="fa-IR" b="1" dirty="0">
                <a:cs typeface="B Titr" pitchFamily="2" charset="-78"/>
                <a:hlinkClick r:id="rId19"/>
              </a:rPr>
              <a:t>قرقيزستان،</a:t>
            </a:r>
            <a:r>
              <a:rPr lang="fa-IR" b="1" dirty="0">
                <a:cs typeface="B Titr" pitchFamily="2" charset="-78"/>
                <a:hlinkClick r:id="rId20"/>
              </a:rPr>
              <a:t> لبنان،</a:t>
            </a:r>
            <a:r>
              <a:rPr lang="fa-IR" b="1" dirty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  <a:hlinkClick r:id="rId21"/>
              </a:rPr>
              <a:t>امارات متحده عربي</a:t>
            </a:r>
            <a:r>
              <a:rPr lang="fa-IR" b="1" dirty="0">
                <a:cs typeface="B Titr" pitchFamily="2" charset="-78"/>
              </a:rPr>
              <a:t>، </a:t>
            </a:r>
            <a:r>
              <a:rPr lang="fa-IR" b="1" dirty="0">
                <a:cs typeface="B Titr" pitchFamily="2" charset="-78"/>
                <a:hlinkClick r:id="rId22"/>
              </a:rPr>
              <a:t>تاجيكستان،</a:t>
            </a:r>
            <a:r>
              <a:rPr lang="fa-IR" b="1" dirty="0">
                <a:cs typeface="B Titr" pitchFamily="2" charset="-78"/>
              </a:rPr>
              <a:t>  </a:t>
            </a:r>
            <a:r>
              <a:rPr lang="fa-IR" b="1" dirty="0">
                <a:cs typeface="B Titr" pitchFamily="2" charset="-78"/>
                <a:hlinkClick r:id="rId23"/>
              </a:rPr>
              <a:t>عراق، </a:t>
            </a:r>
            <a:r>
              <a:rPr lang="fa-IR" b="1" dirty="0">
                <a:cs typeface="B Titr" pitchFamily="2" charset="-78"/>
                <a:hlinkClick r:id="rId24"/>
              </a:rPr>
              <a:t>قزاقستان</a:t>
            </a:r>
            <a:r>
              <a:rPr lang="fa-IR" b="1" dirty="0">
                <a:cs typeface="B Titr" pitchFamily="2" charset="-78"/>
              </a:rPr>
              <a:t>، </a:t>
            </a:r>
            <a:r>
              <a:rPr lang="fa-IR" b="1" dirty="0">
                <a:cs typeface="B Titr" pitchFamily="2" charset="-78"/>
                <a:hlinkClick r:id="rId25"/>
              </a:rPr>
              <a:t>يمن</a:t>
            </a:r>
            <a:endParaRPr lang="en-US" dirty="0">
              <a:cs typeface="B Titr" pitchFamily="2" charset="-78"/>
            </a:endParaRPr>
          </a:p>
          <a:p>
            <a:pPr>
              <a:lnSpc>
                <a:spcPct val="200000"/>
              </a:lnSpc>
              <a:defRPr/>
            </a:pPr>
            <a:r>
              <a:rPr lang="fa-IR" b="1" dirty="0">
                <a:cs typeface="B Titr" pitchFamily="2" charset="-78"/>
                <a:hlinkClick r:id="rId26"/>
              </a:rPr>
              <a:t>افغانستان،</a:t>
            </a:r>
            <a:r>
              <a:rPr lang="fa-IR" b="1" dirty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  <a:hlinkClick r:id="rId26"/>
              </a:rPr>
              <a:t>پاكستان</a:t>
            </a:r>
            <a:endParaRPr lang="fa-IR" dirty="0"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7510" y="549275"/>
          <a:ext cx="7560840" cy="5945611"/>
        </p:xfrm>
        <a:graphic>
          <a:graphicData uri="http://schemas.openxmlformats.org/drawingml/2006/table">
            <a:tbl>
              <a:tblPr rtl="1"/>
              <a:tblGrid>
                <a:gridCol w="629276"/>
                <a:gridCol w="2664828"/>
                <a:gridCol w="896881"/>
                <a:gridCol w="1144396"/>
                <a:gridCol w="707751"/>
                <a:gridCol w="1517708"/>
              </a:tblGrid>
              <a:tr h="3515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رديف</a:t>
                      </a: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شاخص</a:t>
                      </a: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جهان</a:t>
                      </a: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قاره آسيا</a:t>
                      </a: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ايران</a:t>
                      </a: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رتبه ايران در منطقه</a:t>
                      </a:r>
                      <a:endParaRPr lang="en-US" sz="16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جمعيت</a:t>
                      </a:r>
                      <a:endParaRPr lang="en-US" sz="16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000000"/>
                          </a:solidFill>
                          <a:latin typeface="B Koodak"/>
                          <a:ea typeface="Times New Roman"/>
                          <a:cs typeface="B Koodak"/>
                        </a:rPr>
                        <a:t>6.89 ميليارد نفر</a:t>
                      </a:r>
                      <a:endParaRPr lang="en-US" sz="16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4.16 ميليارد نفر</a:t>
                      </a:r>
                      <a:endParaRPr lang="en-US" sz="16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73 ميليون نفر</a:t>
                      </a:r>
                      <a:endParaRPr lang="en-US" sz="16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3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نسبت جنسي جمعيت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B Koodak"/>
                          <a:ea typeface="Times New Roman"/>
                          <a:cs typeface="B Titr"/>
                        </a:rPr>
                        <a:t>101.7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104.8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103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11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3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نسبت جنسی در بدو تولد</a:t>
                      </a:r>
                      <a:endParaRPr lang="en-US" sz="16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Koodak"/>
                        </a:rPr>
                        <a:t>107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Koodak"/>
                        </a:rPr>
                        <a:t>104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105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9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4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ميانه سني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29.2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29.2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27.1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12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5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نرخ رشد جمعيت</a:t>
                      </a:r>
                      <a:endParaRPr lang="en-US" sz="16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1.1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0.99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1.04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23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نرخ خام ولادت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19.2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17.5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16.2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21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7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نرخ خام فوت</a:t>
                      </a:r>
                      <a:endParaRPr lang="en-US" sz="16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8.2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7.3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5.4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14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8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نرخ جانشيني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1.06</a:t>
                      </a:r>
                      <a:endParaRPr lang="en-US" sz="1800" b="1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0.95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0.74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25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9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نرخ باروري</a:t>
                      </a:r>
                      <a:endParaRPr lang="en-US" sz="16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2.45</a:t>
                      </a:r>
                      <a:endParaRPr lang="en-US" sz="1800" b="1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2.18</a:t>
                      </a:r>
                      <a:endParaRPr lang="en-US" sz="1800" b="1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1.59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25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اميد زندگي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69.3</a:t>
                      </a:r>
                      <a:endParaRPr lang="en-US" sz="1800" b="1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70.4</a:t>
                      </a:r>
                      <a:endParaRPr lang="en-US" sz="1800" b="1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73.3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14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11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مرگ و مير اطفال زير يکسال</a:t>
                      </a:r>
                      <a:endParaRPr lang="en-US" sz="16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60</a:t>
                      </a:r>
                      <a:endParaRPr lang="en-US" sz="1800" b="1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49</a:t>
                      </a:r>
                      <a:endParaRPr lang="en-US" sz="1800" b="1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23.4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13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12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مرگ و مير کودکان زير پنج سال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41.8</a:t>
                      </a:r>
                      <a:endParaRPr lang="en-US" sz="1800" b="1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36.9</a:t>
                      </a:r>
                      <a:endParaRPr lang="en-US" sz="1800" b="1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31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10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13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بيشترين نرخ باروري در گروه سني مادران</a:t>
                      </a:r>
                      <a:endParaRPr lang="en-US" sz="16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20-24 ساله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20-24 ساله</a:t>
                      </a:r>
                      <a:endParaRPr lang="en-US" sz="1800" b="1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Koodak"/>
                        </a:rPr>
                        <a:t>25-29 ساله</a:t>
                      </a:r>
                      <a:endParaRPr lang="en-US" sz="1800" b="1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-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14</a:t>
                      </a:r>
                      <a:endParaRPr lang="en-U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ميزان سالخوردگي</a:t>
                      </a:r>
                      <a:endParaRPr lang="en-US" sz="1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B Koodak" pitchFamily="2" charset="-78"/>
                        </a:rPr>
                        <a:t>28.4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B Koodak" pitchFamily="2" charset="-78"/>
                        </a:rPr>
                        <a:t>25.8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B Koodak" pitchFamily="2" charset="-78"/>
                        </a:rPr>
                        <a:t>22.8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7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29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15</a:t>
                      </a:r>
                      <a:endParaRPr lang="en-U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نسبت وابستگي ( بار تکفل)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B Koodak" pitchFamily="2" charset="-78"/>
                        </a:rPr>
                        <a:t>52.4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B Koodak" pitchFamily="2" charset="-78"/>
                        </a:rPr>
                        <a:t>48.4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B Koodak" pitchFamily="2" charset="-78"/>
                        </a:rPr>
                        <a:t>39.2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B Koodak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rgbClr val="008E40"/>
                          </a:solidFill>
                          <a:latin typeface="Times New Roman"/>
                          <a:ea typeface="Times New Roman"/>
                          <a:cs typeface="B Titr" pitchFamily="2" charset="-78"/>
                        </a:rPr>
                        <a:t>5</a:t>
                      </a:r>
                      <a:endParaRPr lang="en-US" sz="1600" dirty="0">
                        <a:solidFill>
                          <a:srgbClr val="008E40"/>
                        </a:solidFill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3795" marR="637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11366" name="Rectangle 1"/>
          <p:cNvSpPr>
            <a:spLocks noChangeArrowheads="1"/>
          </p:cNvSpPr>
          <p:nvPr/>
        </p:nvSpPr>
        <p:spPr bwMode="auto">
          <a:xfrm>
            <a:off x="1360224" y="-33009"/>
            <a:ext cx="642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a-IR" sz="2000" b="1" dirty="0">
                <a:ea typeface="Times New Roman" pitchFamily="18" charset="0"/>
                <a:cs typeface="B Titr" pitchFamily="2" charset="-78"/>
              </a:rPr>
              <a:t>تحولات شاخصهاي جمعيتي جهان، آسيا و ايران در سال </a:t>
            </a:r>
            <a:r>
              <a:rPr lang="fa-IR" sz="2800" b="1" u="sng" dirty="0">
                <a:ea typeface="Times New Roman" pitchFamily="18" charset="0"/>
                <a:cs typeface="B Titr" pitchFamily="2" charset="-78"/>
              </a:rPr>
              <a:t>2010</a:t>
            </a:r>
            <a:r>
              <a:rPr lang="fa-IR" sz="2000" b="1" dirty="0">
                <a:ea typeface="Times New Roman" pitchFamily="18" charset="0"/>
                <a:cs typeface="B Titr" pitchFamily="2" charset="-78"/>
              </a:rPr>
              <a:t> ميلادي</a:t>
            </a:r>
            <a:endParaRPr lang="fa-IR" sz="2800" b="1" dirty="0">
              <a:ea typeface="Times New Roman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9552" y="836712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51520" y="404664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83569" y="548680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1259632" y="2276872"/>
            <a:ext cx="6264696" cy="720080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flipH="1">
            <a:off x="1763688" y="1268760"/>
            <a:ext cx="6192688" cy="2592288"/>
          </a:xfrm>
          <a:custGeom>
            <a:avLst/>
            <a:gdLst>
              <a:gd name="connsiteX0" fmla="*/ 6175948 w 6175948"/>
              <a:gd name="connsiteY0" fmla="*/ 0 h 3102964"/>
              <a:gd name="connsiteX1" fmla="*/ 5156617 w 6175948"/>
              <a:gd name="connsiteY1" fmla="*/ 1528996 h 3102964"/>
              <a:gd name="connsiteX2" fmla="*/ 4077325 w 6175948"/>
              <a:gd name="connsiteY2" fmla="*/ 2383436 h 3102964"/>
              <a:gd name="connsiteX3" fmla="*/ 3087974 w 6175948"/>
              <a:gd name="connsiteY3" fmla="*/ 2623278 h 3102964"/>
              <a:gd name="connsiteX4" fmla="*/ 2023673 w 6175948"/>
              <a:gd name="connsiteY4" fmla="*/ 2833141 h 3102964"/>
              <a:gd name="connsiteX5" fmla="*/ 929391 w 6175948"/>
              <a:gd name="connsiteY5" fmla="*/ 2983042 h 3102964"/>
              <a:gd name="connsiteX6" fmla="*/ 0 w 6175948"/>
              <a:gd name="connsiteY6" fmla="*/ 3102964 h 310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5948" h="3102964">
                <a:moveTo>
                  <a:pt x="6175948" y="0"/>
                </a:moveTo>
                <a:cubicBezTo>
                  <a:pt x="5841167" y="565878"/>
                  <a:pt x="5506387" y="1131757"/>
                  <a:pt x="5156617" y="1528996"/>
                </a:cubicBezTo>
                <a:cubicBezTo>
                  <a:pt x="4806847" y="1926235"/>
                  <a:pt x="4422099" y="2201056"/>
                  <a:pt x="4077325" y="2383436"/>
                </a:cubicBezTo>
                <a:cubicBezTo>
                  <a:pt x="3732551" y="2565816"/>
                  <a:pt x="3430249" y="2548327"/>
                  <a:pt x="3087974" y="2623278"/>
                </a:cubicBezTo>
                <a:cubicBezTo>
                  <a:pt x="2745699" y="2698229"/>
                  <a:pt x="2383437" y="2773180"/>
                  <a:pt x="2023673" y="2833141"/>
                </a:cubicBezTo>
                <a:cubicBezTo>
                  <a:pt x="1663909" y="2893102"/>
                  <a:pt x="929391" y="2983042"/>
                  <a:pt x="929391" y="2983042"/>
                </a:cubicBezTo>
                <a:lnTo>
                  <a:pt x="0" y="3102964"/>
                </a:lnTo>
              </a:path>
            </a:pathLst>
          </a:cu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5769936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b="1" dirty="0" smtClean="0">
                <a:cs typeface="B Titr" pitchFamily="2" charset="-78"/>
              </a:rPr>
              <a:t>قال </a:t>
            </a:r>
            <a:r>
              <a:rPr lang="fa-IR" b="1" dirty="0">
                <a:cs typeface="B Titr" pitchFamily="2" charset="-78"/>
              </a:rPr>
              <a:t>رسول الله صلی الله علیه و آله و </a:t>
            </a:r>
            <a:r>
              <a:rPr lang="fa-IR" b="1" dirty="0" smtClean="0">
                <a:cs typeface="B Titr" pitchFamily="2" charset="-78"/>
              </a:rPr>
              <a:t>سلم:</a:t>
            </a:r>
          </a:p>
          <a:p>
            <a:pPr marL="0" indent="0" algn="just" rtl="1">
              <a:buNone/>
            </a:pPr>
            <a:endParaRPr lang="fa-IR" dirty="0" smtClean="0">
              <a:cs typeface="B Titr" pitchFamily="2" charset="-78"/>
            </a:endParaRPr>
          </a:p>
          <a:p>
            <a:pPr marL="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تَناکحوا و تَناسلوا تکثروا إنّی اُباهی بِکُم الاُمَم یَوم القیامَه حَتّی بِالسِقط.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ازدواج کنید تا نسل شما فزونی گیرد که من به فزونی جمعیت شما حتی به فرزندان سقط شده در قیامت به دیگر امت‌ها مباهات می‌کنم.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B Nazanin" pitchFamily="2" charset="-78"/>
              </a:rPr>
              <a:t>(کافی، جلد 5، صفحه 333 و 334</a:t>
            </a:r>
            <a:r>
              <a:rPr lang="fa-IR" sz="2200" dirty="0">
                <a:cs typeface="B Nazanin" pitchFamily="2" charset="-78"/>
              </a:rPr>
              <a:t>)</a:t>
            </a:r>
            <a:endParaRPr lang="fa-IR" sz="2200" dirty="0" smtClean="0">
              <a:cs typeface="B Nazanin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Titr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Titr" pitchFamily="2" charset="-78"/>
            </a:endParaRPr>
          </a:p>
          <a:p>
            <a:pPr algn="just"/>
            <a:r>
              <a:rPr lang="fa-IR" sz="2200" b="1" dirty="0" smtClean="0">
                <a:cs typeface="B Titr" pitchFamily="2" charset="-78"/>
              </a:rPr>
              <a:t>قال الصادق علیه السلام: قال رسول الله صلی الله علیه و آله و سلم:</a:t>
            </a:r>
          </a:p>
          <a:p>
            <a:pPr marL="0" indent="0" algn="just" rtl="1">
              <a:buNone/>
            </a:pPr>
            <a:endParaRPr lang="fa-IR" dirty="0" smtClean="0">
              <a:cs typeface="B Titr" pitchFamily="2" charset="-78"/>
            </a:endParaRPr>
          </a:p>
          <a:p>
            <a:pPr marL="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اکِثروا الوَلَد اکاثرُ بِکُم الاُمَم غَداً.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فرزند را زیاد کنید، در فردا[ی قیامت] من به شما بر دیگر امت‌ها به خود می‌بالم</a:t>
            </a:r>
          </a:p>
          <a:p>
            <a:pPr marL="0" indent="0" algn="just" rtl="1">
              <a:buNone/>
            </a:pPr>
            <a:r>
              <a:rPr lang="fa-IR" sz="2200" dirty="0" smtClean="0">
                <a:cs typeface="B Nazanin" pitchFamily="2" charset="-78"/>
              </a:rPr>
              <a:t>(کافی، جلد 6 صفحه 2</a:t>
            </a:r>
            <a:r>
              <a:rPr lang="fa-IR" sz="2200" dirty="0">
                <a:cs typeface="B Nazanin" pitchFamily="2" charset="-78"/>
              </a:rPr>
              <a:t>)</a:t>
            </a:r>
            <a:endParaRPr lang="en-US" sz="2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196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476672"/>
            <a:ext cx="67687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cs typeface="B Titr" pitchFamily="2" charset="-78"/>
              </a:rPr>
              <a:t>ميانگين سني جمعيت در کشور طي سالهاي 1355 تا 1390</a:t>
            </a:r>
            <a:endParaRPr lang="fa-IR" sz="2400" dirty="0">
              <a:solidFill>
                <a:srgbClr val="FFFF00"/>
              </a:solidFill>
              <a:cs typeface="B Tit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1600" y="2564904"/>
          <a:ext cx="7200803" cy="1426324"/>
        </p:xfrm>
        <a:graphic>
          <a:graphicData uri="http://schemas.openxmlformats.org/drawingml/2006/table">
            <a:tbl>
              <a:tblPr rtl="1"/>
              <a:tblGrid>
                <a:gridCol w="1487132"/>
                <a:gridCol w="1297027"/>
                <a:gridCol w="1187716"/>
                <a:gridCol w="1276076"/>
                <a:gridCol w="976426"/>
                <a:gridCol w="976426"/>
              </a:tblGrid>
              <a:tr h="68790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سال</a:t>
                      </a:r>
                      <a:endParaRPr lang="en-US" sz="24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1355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1365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1375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1385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1390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ميانگين سني</a:t>
                      </a:r>
                      <a:endParaRPr lang="en-US" sz="24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22.4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21.7</a:t>
                      </a:r>
                      <a:endParaRPr lang="en-US" sz="2000" b="1" kern="1200" dirty="0" smtClean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24.03</a:t>
                      </a:r>
                      <a:endParaRPr lang="fa-IR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27.97</a:t>
                      </a:r>
                      <a:endParaRPr lang="fa-IR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29.86</a:t>
                      </a:r>
                      <a:endParaRPr lang="fa-IR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0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55576" y="980728"/>
          <a:ext cx="79208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1259632" y="2420888"/>
            <a:ext cx="6120680" cy="86409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691680" y="2060848"/>
            <a:ext cx="6048672" cy="1872208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22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28688" y="2500313"/>
            <a:ext cx="73437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Titr" pitchFamily="2" charset="-78"/>
              </a:rPr>
              <a:t>تحولات ساختار سني جمعيت</a:t>
            </a:r>
            <a:endParaRPr lang="fa-I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332656"/>
            <a:ext cx="59766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cs typeface="B Titr" pitchFamily="2" charset="-78"/>
              </a:rPr>
              <a:t>سهم گروههاي عمده سني طي سالهاي 1335 تا 1390 </a:t>
            </a:r>
            <a:endParaRPr lang="fa-IR" sz="2400" dirty="0">
              <a:solidFill>
                <a:srgbClr val="FFFF00"/>
              </a:solidFill>
              <a:cs typeface="B Tit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5574" y="1340769"/>
          <a:ext cx="7632850" cy="4912184"/>
        </p:xfrm>
        <a:graphic>
          <a:graphicData uri="http://schemas.openxmlformats.org/drawingml/2006/table">
            <a:tbl>
              <a:tblPr rtl="1"/>
              <a:tblGrid>
                <a:gridCol w="1713417"/>
                <a:gridCol w="1494386"/>
                <a:gridCol w="1586357"/>
                <a:gridCol w="1586357"/>
                <a:gridCol w="1252333"/>
              </a:tblGrid>
              <a:tr h="12839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سال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0 تا 14 ساله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(کودکان و نوجوانان)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15</a:t>
                      </a: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 تا 29 ساله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(جوانان)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30 تا 64</a:t>
                      </a: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 ساله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(ميانسالان)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65 ساله</a:t>
                      </a: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 و بيشتر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baseline="0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(سالمندان)</a:t>
                      </a:r>
                      <a:endParaRPr lang="en-US" sz="2000" b="1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73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آبان 1335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42.2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30.4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73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آبان 1345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46.1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73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آبان 1355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44.5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73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آبان 1365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C00000"/>
                          </a:solidFill>
                          <a:latin typeface="B Nazanin"/>
                          <a:cs typeface="B Nazanin" pitchFamily="2" charset="-78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73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مهر 1370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44.3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C00000"/>
                          </a:solidFill>
                          <a:latin typeface="B Nazanin"/>
                          <a:cs typeface="B Nazanin" pitchFamily="2" charset="-78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73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آبان 1375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39.5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C00000"/>
                          </a:solidFill>
                          <a:latin typeface="B Nazanin"/>
                          <a:cs typeface="B Nazanin" pitchFamily="2" charset="-78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73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آبان 1385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C00000"/>
                          </a:solidFill>
                          <a:latin typeface="B Nazanin"/>
                          <a:cs typeface="B Nazanin" pitchFamily="2" charset="-78"/>
                        </a:rPr>
                        <a:t>35.4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34.3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C00000"/>
                          </a:solidFill>
                          <a:latin typeface="B Nazanin"/>
                          <a:cs typeface="B Nazanin" pitchFamily="2" charset="-78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7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آبان </a:t>
                      </a:r>
                      <a:r>
                        <a:rPr lang="fa-IR" sz="1600" dirty="0" smtClean="0">
                          <a:latin typeface="Tahoma"/>
                          <a:ea typeface="Times New Roman"/>
                          <a:cs typeface="B Titr"/>
                        </a:rPr>
                        <a:t>1390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23.4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C00000"/>
                          </a:solidFill>
                          <a:latin typeface="B Nazanin"/>
                          <a:cs typeface="B Nazanin" pitchFamily="2" charset="-78"/>
                        </a:rPr>
                        <a:t>31.5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39.3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i="0" u="none" strike="noStrike" dirty="0">
                          <a:solidFill>
                            <a:srgbClr val="C00000"/>
                          </a:solidFill>
                          <a:latin typeface="B Nazanin"/>
                          <a:cs typeface="B Nazanin" pitchFamily="2" charset="-78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00113" y="1646238"/>
            <a:ext cx="73437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a-IR" sz="5000" dirty="0">
              <a:latin typeface="Calibri" pitchFamily="34" charset="0"/>
              <a:cs typeface="B Titr" pitchFamily="2" charset="-78"/>
            </a:endParaRPr>
          </a:p>
          <a:p>
            <a:pPr algn="ctr"/>
            <a:r>
              <a:rPr lang="fa-IR" sz="8000" dirty="0">
                <a:latin typeface="Calibri" pitchFamily="34" charset="0"/>
                <a:cs typeface="B Jadid" pitchFamily="2" charset="-78"/>
              </a:rPr>
              <a:t>گذار سني جمعيت</a:t>
            </a:r>
          </a:p>
          <a:p>
            <a:pPr algn="ctr"/>
            <a:r>
              <a:rPr lang="fa-IR" sz="8000" dirty="0">
                <a:latin typeface="Calibri" pitchFamily="34" charset="0"/>
                <a:cs typeface="B Jadid" pitchFamily="2" charset="-78"/>
              </a:rPr>
              <a:t>در ايران</a:t>
            </a:r>
          </a:p>
          <a:p>
            <a:pPr algn="ctr"/>
            <a:endParaRPr lang="fa-IR" sz="5000" dirty="0">
              <a:latin typeface="Calibri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smtClean="0">
                <a:cs typeface="B Nazanin" pitchFamily="2" charset="-78"/>
              </a:rPr>
              <a:t>نظریه اول گذار جمعيتي </a:t>
            </a:r>
            <a:endParaRPr lang="fa-IR" sz="3600" dirty="0">
              <a:cs typeface="B Nazanin" pitchFamily="2" charset="-78"/>
            </a:endParaRP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8715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08992"/>
            <a:ext cx="87153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851836"/>
            <a:ext cx="720080" cy="489654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2123728" y="851274"/>
            <a:ext cx="4032448" cy="489654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156176" y="851274"/>
            <a:ext cx="1584176" cy="489654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7740352" y="851836"/>
            <a:ext cx="648000" cy="489654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63688" y="2003964"/>
            <a:ext cx="0" cy="4320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76864" y="3012076"/>
            <a:ext cx="0" cy="187220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00392" y="4265240"/>
            <a:ext cx="0" cy="7920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/>
          <p:cNvSpPr txBox="1">
            <a:spLocks/>
          </p:cNvSpPr>
          <p:nvPr/>
        </p:nvSpPr>
        <p:spPr>
          <a:xfrm>
            <a:off x="457200" y="255872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b="1" smtClean="0">
                <a:cs typeface="B Nazanin" pitchFamily="2" charset="-78"/>
              </a:rPr>
              <a:t>فرايند گذار جمعيتي ايران، 1390-1290</a:t>
            </a:r>
            <a:endParaRPr lang="fa-IR" sz="16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91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1052736"/>
          <a:ext cx="47160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4211638" y="765175"/>
            <a:ext cx="908050" cy="344488"/>
          </a:xfrm>
          <a:prstGeom prst="rect">
            <a:avLst/>
          </a:prstGeom>
          <a:solidFill>
            <a:srgbClr val="FFFFFF"/>
          </a:solidFill>
          <a:ln w="9525">
            <a:solidFill>
              <a:srgbClr val="BCBCBC"/>
            </a:solidFill>
            <a:miter lim="800000"/>
            <a:headEnd/>
            <a:tailEnd/>
          </a:ln>
        </p:spPr>
        <p:txBody>
          <a:bodyPr lIns="27432" tIns="68580" rIns="27432" bIns="0"/>
          <a:lstStyle/>
          <a:p>
            <a:pPr algn="ctr"/>
            <a:r>
              <a:rPr lang="fa-IR">
                <a:solidFill>
                  <a:srgbClr val="000000"/>
                </a:solidFill>
                <a:latin typeface="Calibri" pitchFamily="34" charset="0"/>
                <a:cs typeface="B Titr" pitchFamily="2" charset="-78"/>
              </a:rPr>
              <a:t>1365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076056" y="1052736"/>
          <a:ext cx="48245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0" y="494188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-36513" y="4149725"/>
            <a:ext cx="91440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0" y="21621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320" name="Oval 11"/>
          <p:cNvSpPr>
            <a:spLocks noChangeArrowheads="1"/>
          </p:cNvSpPr>
          <p:nvPr/>
        </p:nvSpPr>
        <p:spPr bwMode="auto">
          <a:xfrm>
            <a:off x="8712200" y="4365625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13321" name="Oval 12"/>
          <p:cNvSpPr>
            <a:spLocks noChangeArrowheads="1"/>
          </p:cNvSpPr>
          <p:nvPr/>
        </p:nvSpPr>
        <p:spPr bwMode="auto">
          <a:xfrm>
            <a:off x="8712200" y="299720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13322" name="Oval 13"/>
          <p:cNvSpPr>
            <a:spLocks noChangeArrowheads="1"/>
          </p:cNvSpPr>
          <p:nvPr/>
        </p:nvSpPr>
        <p:spPr bwMode="auto">
          <a:xfrm>
            <a:off x="8712200" y="148590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-107950" y="45085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15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-107950" y="371633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30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13325" name="Text Box 16"/>
          <p:cNvSpPr txBox="1">
            <a:spLocks noChangeArrowheads="1"/>
          </p:cNvSpPr>
          <p:nvPr/>
        </p:nvSpPr>
        <p:spPr bwMode="auto">
          <a:xfrm>
            <a:off x="-107950" y="17287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65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7092950" y="134143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009900"/>
                </a:solidFill>
                <a:latin typeface="Calibri" pitchFamily="34" charset="0"/>
                <a:cs typeface="B Titr" pitchFamily="2" charset="-78"/>
              </a:rPr>
              <a:t>مرد</a:t>
            </a:r>
            <a:endParaRPr lang="en-US" b="1">
              <a:solidFill>
                <a:srgbClr val="00990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3327" name="Text Box 20"/>
          <p:cNvSpPr txBox="1">
            <a:spLocks noChangeArrowheads="1"/>
          </p:cNvSpPr>
          <p:nvPr/>
        </p:nvSpPr>
        <p:spPr bwMode="auto">
          <a:xfrm>
            <a:off x="1187450" y="134143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009900"/>
                </a:solidFill>
                <a:latin typeface="Calibri" pitchFamily="34" charset="0"/>
                <a:cs typeface="B Titr" pitchFamily="2" charset="-78"/>
              </a:rPr>
              <a:t>زن</a:t>
            </a:r>
            <a:endParaRPr lang="en-US" b="1">
              <a:solidFill>
                <a:srgbClr val="00990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0" y="5013325"/>
            <a:ext cx="9144000" cy="792163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</a:endParaRPr>
          </a:p>
        </p:txBody>
      </p:sp>
      <p:sp>
        <p:nvSpPr>
          <p:cNvPr id="13329" name="Oval 10"/>
          <p:cNvSpPr>
            <a:spLocks noChangeArrowheads="1"/>
          </p:cNvSpPr>
          <p:nvPr/>
        </p:nvSpPr>
        <p:spPr bwMode="auto">
          <a:xfrm>
            <a:off x="8712200" y="530225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2"/>
          <p:cNvGraphicFramePr>
            <a:graphicFrameLocks noChangeAspect="1"/>
          </p:cNvGraphicFramePr>
          <p:nvPr/>
        </p:nvGraphicFramePr>
        <p:xfrm>
          <a:off x="4643438" y="1052513"/>
          <a:ext cx="4751387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4" name="Chart" r:id="rId4" imgW="3200400" imgH="3295802" progId="Excel.Sheet.8">
                  <p:embed/>
                </p:oleObj>
              </mc:Choice>
              <mc:Fallback>
                <p:oleObj name="Chart" r:id="rId4" imgW="3200400" imgH="3295802" progId="Excel.Sheet.8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52513"/>
                        <a:ext cx="4751387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1"/>
          <p:cNvGraphicFramePr>
            <a:graphicFrameLocks noChangeAspect="1"/>
          </p:cNvGraphicFramePr>
          <p:nvPr/>
        </p:nvGraphicFramePr>
        <p:xfrm>
          <a:off x="-252413" y="1052513"/>
          <a:ext cx="4610101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5" name="Chart" r:id="rId7" imgW="3200400" imgH="3295802" progId="Excel.Sheet.8">
                  <p:embed/>
                </p:oleObj>
              </mc:Choice>
              <mc:Fallback>
                <p:oleObj name="Chart" r:id="rId7" imgW="3200400" imgH="3295802" progId="Excel.Sheet.8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1052513"/>
                        <a:ext cx="4610101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0" y="494188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-36513" y="4149725"/>
            <a:ext cx="91440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21621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031" name="Oval 10"/>
          <p:cNvSpPr>
            <a:spLocks noChangeArrowheads="1"/>
          </p:cNvSpPr>
          <p:nvPr/>
        </p:nvSpPr>
        <p:spPr bwMode="auto">
          <a:xfrm>
            <a:off x="8712200" y="530225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1032" name="Oval 11"/>
          <p:cNvSpPr>
            <a:spLocks noChangeArrowheads="1"/>
          </p:cNvSpPr>
          <p:nvPr/>
        </p:nvSpPr>
        <p:spPr bwMode="auto">
          <a:xfrm>
            <a:off x="8712200" y="4365625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1033" name="Oval 12"/>
          <p:cNvSpPr>
            <a:spLocks noChangeArrowheads="1"/>
          </p:cNvSpPr>
          <p:nvPr/>
        </p:nvSpPr>
        <p:spPr bwMode="auto">
          <a:xfrm>
            <a:off x="8712200" y="299720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1034" name="Oval 13"/>
          <p:cNvSpPr>
            <a:spLocks noChangeArrowheads="1"/>
          </p:cNvSpPr>
          <p:nvPr/>
        </p:nvSpPr>
        <p:spPr bwMode="auto">
          <a:xfrm>
            <a:off x="8712200" y="148590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1035" name="Text Box 14"/>
          <p:cNvSpPr txBox="1">
            <a:spLocks noChangeArrowheads="1"/>
          </p:cNvSpPr>
          <p:nvPr/>
        </p:nvSpPr>
        <p:spPr bwMode="auto">
          <a:xfrm>
            <a:off x="-107950" y="45085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15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1036" name="Text Box 15"/>
          <p:cNvSpPr txBox="1">
            <a:spLocks noChangeArrowheads="1"/>
          </p:cNvSpPr>
          <p:nvPr/>
        </p:nvSpPr>
        <p:spPr bwMode="auto">
          <a:xfrm>
            <a:off x="-107950" y="371633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30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1037" name="Text Box 16"/>
          <p:cNvSpPr txBox="1">
            <a:spLocks noChangeArrowheads="1"/>
          </p:cNvSpPr>
          <p:nvPr/>
        </p:nvSpPr>
        <p:spPr bwMode="auto">
          <a:xfrm>
            <a:off x="-107950" y="17287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65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1038" name="TextBox 5"/>
          <p:cNvSpPr txBox="1">
            <a:spLocks noChangeArrowheads="1"/>
          </p:cNvSpPr>
          <p:nvPr/>
        </p:nvSpPr>
        <p:spPr bwMode="auto">
          <a:xfrm>
            <a:off x="4140200" y="620713"/>
            <a:ext cx="792163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>
                <a:latin typeface="Calibri" pitchFamily="34" charset="0"/>
                <a:cs typeface="B Titr" pitchFamily="2" charset="-78"/>
              </a:rPr>
              <a:t>1375</a:t>
            </a:r>
            <a:endParaRPr lang="en-US">
              <a:latin typeface="Calibri" pitchFamily="34" charset="0"/>
              <a:cs typeface="B Titr" pitchFamily="2" charset="-78"/>
            </a:endParaRPr>
          </a:p>
          <a:p>
            <a:pPr algn="ctr"/>
            <a:endParaRPr lang="en-US">
              <a:latin typeface="Calibri" pitchFamily="34" charset="0"/>
              <a:cs typeface="B Titr" pitchFamily="2" charset="-78"/>
            </a:endParaRPr>
          </a:p>
          <a:p>
            <a:pPr algn="ctr"/>
            <a:r>
              <a:rPr lang="fa-IR" b="1" baseline="30000">
                <a:latin typeface="Calibri" pitchFamily="34" charset="0"/>
                <a:cs typeface="B Zar" pitchFamily="2" charset="-78"/>
              </a:rPr>
              <a:t>+</a:t>
            </a:r>
            <a:r>
              <a:rPr lang="fa-IR" b="1">
                <a:latin typeface="Calibri" pitchFamily="34" charset="0"/>
                <a:cs typeface="B Zar" pitchFamily="2" charset="-78"/>
              </a:rPr>
              <a:t>80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70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60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50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40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30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20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10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0</a:t>
            </a:r>
            <a:endParaRPr lang="en-US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1039" name="Text Box 19"/>
          <p:cNvSpPr txBox="1">
            <a:spLocks noChangeArrowheads="1"/>
          </p:cNvSpPr>
          <p:nvPr/>
        </p:nvSpPr>
        <p:spPr bwMode="auto">
          <a:xfrm>
            <a:off x="7092950" y="134143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009900"/>
                </a:solidFill>
                <a:latin typeface="Calibri" pitchFamily="34" charset="0"/>
                <a:cs typeface="B Titr" pitchFamily="2" charset="-78"/>
              </a:rPr>
              <a:t>مرد</a:t>
            </a:r>
            <a:endParaRPr lang="en-US" b="1">
              <a:solidFill>
                <a:srgbClr val="00990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040" name="Text Box 20"/>
          <p:cNvSpPr txBox="1">
            <a:spLocks noChangeArrowheads="1"/>
          </p:cNvSpPr>
          <p:nvPr/>
        </p:nvSpPr>
        <p:spPr bwMode="auto">
          <a:xfrm>
            <a:off x="1187450" y="134143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009900"/>
                </a:solidFill>
                <a:latin typeface="Calibri" pitchFamily="34" charset="0"/>
                <a:cs typeface="B Titr" pitchFamily="2" charset="-78"/>
              </a:rPr>
              <a:t>زن</a:t>
            </a:r>
            <a:endParaRPr lang="en-US" b="1">
              <a:solidFill>
                <a:srgbClr val="00990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5013325"/>
            <a:ext cx="9144000" cy="792163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4643438" y="1052513"/>
          <a:ext cx="48260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8" name="Chart" r:id="rId4" imgW="3200400" imgH="3295802" progId="Excel.Sheet.8">
                  <p:embed/>
                </p:oleObj>
              </mc:Choice>
              <mc:Fallback>
                <p:oleObj name="Chart" r:id="rId4" imgW="3200400" imgH="3295802" progId="Excel.Sheet.8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52513"/>
                        <a:ext cx="48260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7"/>
          <p:cNvGraphicFramePr>
            <a:graphicFrameLocks noChangeAspect="1"/>
          </p:cNvGraphicFramePr>
          <p:nvPr/>
        </p:nvGraphicFramePr>
        <p:xfrm>
          <a:off x="-468313" y="1052513"/>
          <a:ext cx="4824413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9" name="Chart" r:id="rId7" imgW="3200400" imgH="3295802" progId="Excel.Sheet.8">
                  <p:embed/>
                </p:oleObj>
              </mc:Choice>
              <mc:Fallback>
                <p:oleObj name="Chart" r:id="rId7" imgW="3200400" imgH="3295802" progId="Excel.Sheet.8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313" y="1052513"/>
                        <a:ext cx="4824413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494188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-36513" y="4149725"/>
            <a:ext cx="91440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0" y="21621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8712200" y="530225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8712200" y="4365625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8712200" y="299720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8712200" y="148590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2059" name="TextBox 5"/>
          <p:cNvSpPr txBox="1">
            <a:spLocks noChangeArrowheads="1"/>
          </p:cNvSpPr>
          <p:nvPr/>
        </p:nvSpPr>
        <p:spPr bwMode="auto">
          <a:xfrm>
            <a:off x="4140200" y="620713"/>
            <a:ext cx="792163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>
                <a:latin typeface="Calibri" pitchFamily="34" charset="0"/>
                <a:cs typeface="B Titr" pitchFamily="2" charset="-78"/>
              </a:rPr>
              <a:t>1385</a:t>
            </a:r>
            <a:endParaRPr lang="en-US">
              <a:latin typeface="Calibri" pitchFamily="34" charset="0"/>
              <a:cs typeface="B Titr" pitchFamily="2" charset="-78"/>
            </a:endParaRPr>
          </a:p>
          <a:p>
            <a:pPr algn="ctr"/>
            <a:endParaRPr lang="en-US">
              <a:latin typeface="Calibri" pitchFamily="34" charset="0"/>
              <a:cs typeface="B Titr" pitchFamily="2" charset="-78"/>
            </a:endParaRPr>
          </a:p>
          <a:p>
            <a:pPr algn="ctr"/>
            <a:r>
              <a:rPr lang="fa-IR" b="1" baseline="30000">
                <a:latin typeface="Calibri" pitchFamily="34" charset="0"/>
                <a:cs typeface="B Zar" pitchFamily="2" charset="-78"/>
              </a:rPr>
              <a:t>+</a:t>
            </a:r>
            <a:r>
              <a:rPr lang="fa-IR" b="1">
                <a:latin typeface="Calibri" pitchFamily="34" charset="0"/>
                <a:cs typeface="B Zar" pitchFamily="2" charset="-78"/>
              </a:rPr>
              <a:t>80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70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60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50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40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30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20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10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0</a:t>
            </a:r>
            <a:endParaRPr lang="en-US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7092950" y="134143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009900"/>
                </a:solidFill>
                <a:latin typeface="Calibri" pitchFamily="34" charset="0"/>
                <a:cs typeface="B Titr" pitchFamily="2" charset="-78"/>
              </a:rPr>
              <a:t>مرد</a:t>
            </a:r>
            <a:endParaRPr lang="en-US" b="1">
              <a:solidFill>
                <a:srgbClr val="00990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2061" name="Text Box 16"/>
          <p:cNvSpPr txBox="1">
            <a:spLocks noChangeArrowheads="1"/>
          </p:cNvSpPr>
          <p:nvPr/>
        </p:nvSpPr>
        <p:spPr bwMode="auto">
          <a:xfrm>
            <a:off x="1187450" y="134143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009900"/>
                </a:solidFill>
                <a:latin typeface="Calibri" pitchFamily="34" charset="0"/>
                <a:cs typeface="B Titr" pitchFamily="2" charset="-78"/>
              </a:rPr>
              <a:t>زن</a:t>
            </a:r>
            <a:endParaRPr lang="en-US" b="1">
              <a:solidFill>
                <a:srgbClr val="00990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2062" name="Text Box 24"/>
          <p:cNvSpPr txBox="1">
            <a:spLocks noChangeArrowheads="1"/>
          </p:cNvSpPr>
          <p:nvPr/>
        </p:nvSpPr>
        <p:spPr bwMode="auto">
          <a:xfrm>
            <a:off x="-107950" y="45085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15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63" name="Text Box 25"/>
          <p:cNvSpPr txBox="1">
            <a:spLocks noChangeArrowheads="1"/>
          </p:cNvSpPr>
          <p:nvPr/>
        </p:nvSpPr>
        <p:spPr bwMode="auto">
          <a:xfrm>
            <a:off x="-107950" y="371633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30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2064" name="Text Box 26"/>
          <p:cNvSpPr txBox="1">
            <a:spLocks noChangeArrowheads="1"/>
          </p:cNvSpPr>
          <p:nvPr/>
        </p:nvSpPr>
        <p:spPr bwMode="auto">
          <a:xfrm>
            <a:off x="-107950" y="17287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65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0" y="4206875"/>
            <a:ext cx="9144000" cy="690563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6059760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fa-IR" b="1" dirty="0" smtClean="0">
                <a:cs typeface="B Titr" pitchFamily="2" charset="-78"/>
              </a:rPr>
              <a:t>امام خمینی رحمه الله علیه:</a:t>
            </a:r>
          </a:p>
          <a:p>
            <a:pPr marL="0" indent="0" algn="just" rtl="1">
              <a:buNone/>
            </a:pPr>
            <a:endParaRPr lang="fa-IR" dirty="0" smtClean="0">
              <a:cs typeface="B Titr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مملکت ایران سی و پنج میلیون حالا می‌گویند جمعیت دارد. وسعتش آنقدر است که برای صد و پنجاه میلیون تا دویست میلیون جمعیت کافی است. یعنی اگر دویست میلیون جمعیت داشته باشد، در ایران به رفاه زندگی می‌کنند.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(صحیفه نور، جلد 7، صفحه 393)</a:t>
            </a:r>
          </a:p>
          <a:p>
            <a:pPr marL="0" indent="0" algn="just" rtl="1">
              <a:buNone/>
            </a:pPr>
            <a:endParaRPr lang="fa-IR" dirty="0">
              <a:cs typeface="B Titr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Titr" pitchFamily="2" charset="-78"/>
            </a:endParaRPr>
          </a:p>
          <a:p>
            <a:pPr algn="just" rtl="1"/>
            <a:r>
              <a:rPr lang="fa-IR" b="1" dirty="0" smtClean="0">
                <a:cs typeface="B Titr" pitchFamily="2" charset="-78"/>
              </a:rPr>
              <a:t>آیت الله خامنه‌ای مدّ ظلّه العالی:</a:t>
            </a:r>
          </a:p>
          <a:p>
            <a:pPr marL="0" indent="0" algn="just" rtl="1">
              <a:buNone/>
            </a:pPr>
            <a:endParaRPr lang="fa-IR" dirty="0" smtClean="0">
              <a:cs typeface="B Titr" pitchFamily="2" charset="-78"/>
            </a:endParaRP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مسأله‌ی جمعیّت که بجدّ هم مورد بحث و اختلاف نظر در جامعه است، مسأله‌ی بسیار مهمّی است. بلاشک از نظر سیاست کلّی کشور، کشور باید برود به سمت افزایش جمعیّت؛ البتّه به نحو معقول و معتدل. 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بنده همچنان معتقدم کشور ما کشور هفتاد و پنج میلیونی نیست، کشور ما کشور صد و پنجاه میلیونی [است]، حالا ما دستِ کم را گرفتیم گفتیم صد و پنجاه میلیون؛ بیشتر هم می‌شود گفت. قطعاً این کشور با این سطح وسیع، با این تنوّع آب و هوایی، با این امکانات فراوان زیرزمینی، با این استعداد بالقوّه‌ی علمی که در این کشور وجود دارد، می‌تواند یک کشور پر جمعیّتی باشد و ان‌ شاءالله خودش هم این جمعیت را اداره کند؛</a:t>
            </a:r>
            <a:endParaRPr lang="en-US" dirty="0" smtClean="0">
              <a:cs typeface="B Nazanin" pitchFamily="2" charset="-78"/>
            </a:endParaRP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(دیدار اعضای دست اندرکار برگزاری همایش ملی تغییرات جمعیتی و نقش آن در تحولات مختلف جامعه، 1392/8/6)</a:t>
            </a:r>
          </a:p>
        </p:txBody>
      </p:sp>
    </p:spTree>
    <p:extLst>
      <p:ext uri="{BB962C8B-B14F-4D97-AF65-F5344CB8AC3E}">
        <p14:creationId xmlns:p14="http://schemas.microsoft.com/office/powerpoint/2010/main" val="1569351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9"/>
          <p:cNvGraphicFramePr>
            <a:graphicFrameLocks noChangeAspect="1"/>
          </p:cNvGraphicFramePr>
          <p:nvPr/>
        </p:nvGraphicFramePr>
        <p:xfrm>
          <a:off x="4643438" y="1052513"/>
          <a:ext cx="4824412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2" name="Chart" r:id="rId4" imgW="3200400" imgH="3295802" progId="Excel.Sheet.8">
                  <p:embed/>
                </p:oleObj>
              </mc:Choice>
              <mc:Fallback>
                <p:oleObj name="Chart" r:id="rId4" imgW="3200400" imgH="3295802" progId="Excel.Sheet.8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52513"/>
                        <a:ext cx="4824412" cy="496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8"/>
          <p:cNvGraphicFramePr>
            <a:graphicFrameLocks noChangeAspect="1"/>
          </p:cNvGraphicFramePr>
          <p:nvPr/>
        </p:nvGraphicFramePr>
        <p:xfrm>
          <a:off x="-468313" y="1052513"/>
          <a:ext cx="4824413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3" name="Chart" r:id="rId7" imgW="3200400" imgH="3295802" progId="Excel.Sheet.8">
                  <p:embed/>
                </p:oleObj>
              </mc:Choice>
              <mc:Fallback>
                <p:oleObj name="Chart" r:id="rId7" imgW="3200400" imgH="3295802" progId="Excel.Sheet.8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313" y="1052513"/>
                        <a:ext cx="4824413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140200" y="620713"/>
            <a:ext cx="792163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>
                <a:latin typeface="Calibri" pitchFamily="34" charset="0"/>
                <a:cs typeface="B Titr" pitchFamily="2" charset="-78"/>
              </a:rPr>
              <a:t>1390</a:t>
            </a:r>
            <a:endParaRPr lang="en-US">
              <a:latin typeface="Calibri" pitchFamily="34" charset="0"/>
              <a:cs typeface="B Titr" pitchFamily="2" charset="-78"/>
            </a:endParaRPr>
          </a:p>
          <a:p>
            <a:pPr algn="ctr"/>
            <a:endParaRPr lang="en-US">
              <a:latin typeface="Calibri" pitchFamily="34" charset="0"/>
              <a:cs typeface="B Titr" pitchFamily="2" charset="-78"/>
            </a:endParaRPr>
          </a:p>
          <a:p>
            <a:pPr algn="ctr"/>
            <a:r>
              <a:rPr lang="fa-IR" b="1" baseline="30000">
                <a:latin typeface="Calibri" pitchFamily="34" charset="0"/>
                <a:cs typeface="B Zar" pitchFamily="2" charset="-78"/>
              </a:rPr>
              <a:t>+</a:t>
            </a:r>
            <a:r>
              <a:rPr lang="fa-IR" b="1">
                <a:latin typeface="Calibri" pitchFamily="34" charset="0"/>
                <a:cs typeface="B Zar" pitchFamily="2" charset="-78"/>
              </a:rPr>
              <a:t>80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70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60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50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40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30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20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10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0</a:t>
            </a:r>
            <a:endParaRPr lang="en-US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494188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-36513" y="4149725"/>
            <a:ext cx="91440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0" y="21621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8712200" y="530225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8712200" y="4365625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8712200" y="299720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8712200" y="148590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3084" name="Text Box 15"/>
          <p:cNvSpPr txBox="1">
            <a:spLocks noChangeArrowheads="1"/>
          </p:cNvSpPr>
          <p:nvPr/>
        </p:nvSpPr>
        <p:spPr bwMode="auto">
          <a:xfrm>
            <a:off x="7092950" y="134143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009900"/>
                </a:solidFill>
                <a:latin typeface="Calibri" pitchFamily="34" charset="0"/>
                <a:cs typeface="B Titr" pitchFamily="2" charset="-78"/>
              </a:rPr>
              <a:t>مرد</a:t>
            </a:r>
            <a:endParaRPr lang="en-US" b="1">
              <a:solidFill>
                <a:srgbClr val="00990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085" name="Text Box 16"/>
          <p:cNvSpPr txBox="1">
            <a:spLocks noChangeArrowheads="1"/>
          </p:cNvSpPr>
          <p:nvPr/>
        </p:nvSpPr>
        <p:spPr bwMode="auto">
          <a:xfrm>
            <a:off x="1187450" y="134143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009900"/>
                </a:solidFill>
                <a:latin typeface="Calibri" pitchFamily="34" charset="0"/>
                <a:cs typeface="B Titr" pitchFamily="2" charset="-78"/>
              </a:rPr>
              <a:t>زن</a:t>
            </a:r>
            <a:endParaRPr lang="en-US" b="1">
              <a:solidFill>
                <a:srgbClr val="00990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086" name="Text Box 25"/>
          <p:cNvSpPr txBox="1">
            <a:spLocks noChangeArrowheads="1"/>
          </p:cNvSpPr>
          <p:nvPr/>
        </p:nvSpPr>
        <p:spPr bwMode="auto">
          <a:xfrm>
            <a:off x="-107950" y="45085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15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87" name="Text Box 26"/>
          <p:cNvSpPr txBox="1">
            <a:spLocks noChangeArrowheads="1"/>
          </p:cNvSpPr>
          <p:nvPr/>
        </p:nvSpPr>
        <p:spPr bwMode="auto">
          <a:xfrm>
            <a:off x="-107950" y="371633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30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88" name="Text Box 27"/>
          <p:cNvSpPr txBox="1">
            <a:spLocks noChangeArrowheads="1"/>
          </p:cNvSpPr>
          <p:nvPr/>
        </p:nvSpPr>
        <p:spPr bwMode="auto">
          <a:xfrm>
            <a:off x="-107950" y="17287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65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0" y="3716338"/>
            <a:ext cx="9144000" cy="792162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</a:endParaRP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7380288" y="3716338"/>
            <a:ext cx="647700" cy="792162"/>
          </a:xfrm>
          <a:prstGeom prst="upArrow">
            <a:avLst>
              <a:gd name="adj1" fmla="val 50000"/>
              <a:gd name="adj2" fmla="val 30576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</a:endParaRPr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5508625" y="3716338"/>
            <a:ext cx="647700" cy="792162"/>
          </a:xfrm>
          <a:prstGeom prst="upArrow">
            <a:avLst>
              <a:gd name="adj1" fmla="val 50000"/>
              <a:gd name="adj2" fmla="val 30576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</a:endParaRP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2916238" y="3716338"/>
            <a:ext cx="647700" cy="792162"/>
          </a:xfrm>
          <a:prstGeom prst="upArrow">
            <a:avLst>
              <a:gd name="adj1" fmla="val 50000"/>
              <a:gd name="adj2" fmla="val 30576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</a:endParaRPr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1187450" y="3716338"/>
            <a:ext cx="647700" cy="792162"/>
          </a:xfrm>
          <a:prstGeom prst="upArrow">
            <a:avLst>
              <a:gd name="adj1" fmla="val 50000"/>
              <a:gd name="adj2" fmla="val 30576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 animBg="1"/>
      <p:bldP spid="6173" grpId="0" animBg="1"/>
      <p:bldP spid="6174" grpId="0" animBg="1"/>
      <p:bldP spid="6175" grpId="0" animBg="1"/>
      <p:bldP spid="617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6"/>
          <p:cNvGraphicFramePr>
            <a:graphicFrameLocks noChangeAspect="1"/>
          </p:cNvGraphicFramePr>
          <p:nvPr/>
        </p:nvGraphicFramePr>
        <p:xfrm>
          <a:off x="4643438" y="1054100"/>
          <a:ext cx="4752975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26" name="Chart" r:id="rId4" imgW="3200400" imgH="3295802" progId="Excel.Sheet.8">
                  <p:embed/>
                </p:oleObj>
              </mc:Choice>
              <mc:Fallback>
                <p:oleObj name="Chart" r:id="rId4" imgW="3200400" imgH="3295802" progId="Excel.Sheet.8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54100"/>
                        <a:ext cx="4752975" cy="496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5"/>
          <p:cNvGraphicFramePr>
            <a:graphicFrameLocks noChangeAspect="1"/>
          </p:cNvGraphicFramePr>
          <p:nvPr/>
        </p:nvGraphicFramePr>
        <p:xfrm>
          <a:off x="-252413" y="1054100"/>
          <a:ext cx="4608513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27" name="Chart" r:id="rId7" imgW="3200400" imgH="3295802" progId="Excel.Sheet.8">
                  <p:embed/>
                </p:oleObj>
              </mc:Choice>
              <mc:Fallback>
                <p:oleObj name="Chart" r:id="rId7" imgW="3200400" imgH="3295802" progId="Excel.Sheet.8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1054100"/>
                        <a:ext cx="4608513" cy="496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0" y="494188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-36513" y="4149725"/>
            <a:ext cx="91440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0" y="21621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4103" name="Oval 8"/>
          <p:cNvSpPr>
            <a:spLocks noChangeArrowheads="1"/>
          </p:cNvSpPr>
          <p:nvPr/>
        </p:nvSpPr>
        <p:spPr bwMode="auto">
          <a:xfrm>
            <a:off x="8712200" y="530225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4104" name="Oval 9"/>
          <p:cNvSpPr>
            <a:spLocks noChangeArrowheads="1"/>
          </p:cNvSpPr>
          <p:nvPr/>
        </p:nvSpPr>
        <p:spPr bwMode="auto">
          <a:xfrm>
            <a:off x="8712200" y="4365625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>
            <a:off x="8712200" y="299720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4106" name="Oval 11"/>
          <p:cNvSpPr>
            <a:spLocks noChangeArrowheads="1"/>
          </p:cNvSpPr>
          <p:nvPr/>
        </p:nvSpPr>
        <p:spPr bwMode="auto">
          <a:xfrm>
            <a:off x="8712200" y="1485900"/>
            <a:ext cx="431800" cy="431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4107" name="TextBox 5"/>
          <p:cNvSpPr txBox="1">
            <a:spLocks noChangeArrowheads="1"/>
          </p:cNvSpPr>
          <p:nvPr/>
        </p:nvSpPr>
        <p:spPr bwMode="auto">
          <a:xfrm>
            <a:off x="4140200" y="620713"/>
            <a:ext cx="792163" cy="24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>
                <a:latin typeface="Calibri" pitchFamily="34" charset="0"/>
                <a:cs typeface="B Titr" pitchFamily="2" charset="-78"/>
              </a:rPr>
              <a:t>1400</a:t>
            </a:r>
            <a:endParaRPr lang="en-US">
              <a:latin typeface="Calibri" pitchFamily="34" charset="0"/>
              <a:cs typeface="B Titr" pitchFamily="2" charset="-78"/>
            </a:endParaRPr>
          </a:p>
          <a:p>
            <a:pPr algn="ctr"/>
            <a:endParaRPr lang="en-US">
              <a:latin typeface="Calibri" pitchFamily="34" charset="0"/>
              <a:cs typeface="B Titr" pitchFamily="2" charset="-78"/>
            </a:endParaRPr>
          </a:p>
          <a:p>
            <a:pPr algn="ctr"/>
            <a:r>
              <a:rPr lang="fa-IR" b="1" baseline="30000">
                <a:latin typeface="Calibri" pitchFamily="34" charset="0"/>
                <a:cs typeface="B Zar" pitchFamily="2" charset="-78"/>
              </a:rPr>
              <a:t>+</a:t>
            </a:r>
            <a:r>
              <a:rPr lang="fa-IR" b="1">
                <a:latin typeface="Calibri" pitchFamily="34" charset="0"/>
                <a:cs typeface="B Zar" pitchFamily="2" charset="-78"/>
              </a:rPr>
              <a:t>80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70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60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50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40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30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20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10</a:t>
            </a:r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endParaRPr lang="en-US" b="1">
              <a:latin typeface="Calibri" pitchFamily="34" charset="0"/>
              <a:cs typeface="B Zar" pitchFamily="2" charset="-78"/>
            </a:endParaRPr>
          </a:p>
          <a:p>
            <a:pPr algn="ctr"/>
            <a:r>
              <a:rPr lang="fa-IR" b="1">
                <a:latin typeface="Calibri" pitchFamily="34" charset="0"/>
                <a:cs typeface="B Zar" pitchFamily="2" charset="-78"/>
              </a:rPr>
              <a:t>0</a:t>
            </a:r>
            <a:endParaRPr lang="en-US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4108" name="Text Box 18"/>
          <p:cNvSpPr txBox="1">
            <a:spLocks noChangeArrowheads="1"/>
          </p:cNvSpPr>
          <p:nvPr/>
        </p:nvSpPr>
        <p:spPr bwMode="auto">
          <a:xfrm>
            <a:off x="7092950" y="134143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009900"/>
                </a:solidFill>
                <a:latin typeface="Calibri" pitchFamily="34" charset="0"/>
                <a:cs typeface="B Titr" pitchFamily="2" charset="-78"/>
              </a:rPr>
              <a:t>مرد</a:t>
            </a:r>
            <a:endParaRPr lang="en-US" b="1">
              <a:solidFill>
                <a:srgbClr val="00990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4109" name="Text Box 19"/>
          <p:cNvSpPr txBox="1">
            <a:spLocks noChangeArrowheads="1"/>
          </p:cNvSpPr>
          <p:nvPr/>
        </p:nvSpPr>
        <p:spPr bwMode="auto">
          <a:xfrm>
            <a:off x="1187450" y="134143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009900"/>
                </a:solidFill>
                <a:latin typeface="Calibri" pitchFamily="34" charset="0"/>
                <a:cs typeface="B Titr" pitchFamily="2" charset="-78"/>
              </a:rPr>
              <a:t>زن</a:t>
            </a:r>
            <a:endParaRPr lang="en-US" b="1">
              <a:solidFill>
                <a:srgbClr val="00990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4110" name="Text Box 25"/>
          <p:cNvSpPr txBox="1">
            <a:spLocks noChangeArrowheads="1"/>
          </p:cNvSpPr>
          <p:nvPr/>
        </p:nvSpPr>
        <p:spPr bwMode="auto">
          <a:xfrm>
            <a:off x="-107950" y="45085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15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4111" name="Text Box 26"/>
          <p:cNvSpPr txBox="1">
            <a:spLocks noChangeArrowheads="1"/>
          </p:cNvSpPr>
          <p:nvPr/>
        </p:nvSpPr>
        <p:spPr bwMode="auto">
          <a:xfrm>
            <a:off x="-107950" y="371633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30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4112" name="Text Box 27"/>
          <p:cNvSpPr txBox="1">
            <a:spLocks noChangeArrowheads="1"/>
          </p:cNvSpPr>
          <p:nvPr/>
        </p:nvSpPr>
        <p:spPr bwMode="auto">
          <a:xfrm>
            <a:off x="-107950" y="17287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2400" b="1">
                <a:latin typeface="Calibri" pitchFamily="34" charset="0"/>
                <a:cs typeface="B Zar" pitchFamily="2" charset="-78"/>
              </a:rPr>
              <a:t>65 سالگي</a:t>
            </a:r>
            <a:endParaRPr 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0" y="2205038"/>
            <a:ext cx="9144000" cy="1916112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357158" y="836712"/>
            <a:ext cx="8501122" cy="4176464"/>
          </a:xfrm>
        </p:spPr>
        <p:txBody>
          <a:bodyPr>
            <a:normAutofit/>
          </a:bodyPr>
          <a:lstStyle/>
          <a:p>
            <a:pPr algn="ctr"/>
            <a:r>
              <a:rPr lang="fa-IR" sz="7200" dirty="0" smtClean="0">
                <a:solidFill>
                  <a:srgbClr val="002060"/>
                </a:solidFill>
                <a:cs typeface="B Titr" pitchFamily="2" charset="-78"/>
              </a:rPr>
              <a:t>پيش </a:t>
            </a:r>
            <a:r>
              <a:rPr lang="fa-IR" sz="7200" dirty="0">
                <a:solidFill>
                  <a:srgbClr val="002060"/>
                </a:solidFill>
                <a:cs typeface="B Titr" pitchFamily="2" charset="-78"/>
              </a:rPr>
              <a:t>بيني </a:t>
            </a:r>
            <a:r>
              <a:rPr lang="fa-IR" sz="7200" dirty="0" smtClean="0">
                <a:solidFill>
                  <a:srgbClr val="002060"/>
                </a:solidFill>
                <a:cs typeface="B Titr" pitchFamily="2" charset="-78"/>
              </a:rPr>
              <a:t>آینده جمعيت</a:t>
            </a:r>
            <a:r>
              <a:rPr lang="fa-IR" sz="7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 براساس </a:t>
            </a:r>
            <a:r>
              <a:rPr lang="fa-IR" sz="3200" u="sng" dirty="0" smtClean="0">
                <a:solidFill>
                  <a:srgbClr val="00642D"/>
                </a:solidFill>
                <a:cs typeface="B Titr" pitchFamily="2" charset="-78"/>
              </a:rPr>
              <a:t>بررسي‌هاي داخلي</a:t>
            </a: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> و </a:t>
            </a:r>
            <a:r>
              <a:rPr lang="fa-IR" sz="3200" u="sng" dirty="0" smtClean="0">
                <a:solidFill>
                  <a:srgbClr val="00642D"/>
                </a:solidFill>
                <a:cs typeface="B Titr" pitchFamily="2" charset="-78"/>
              </a:rPr>
              <a:t>برآوردهاي سازمان ملل</a:t>
            </a: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  <a:t/>
            </a:r>
            <a:br>
              <a:rPr lang="fa-IR" sz="3200" dirty="0" smtClean="0">
                <a:solidFill>
                  <a:schemeClr val="accent3">
                    <a:lumMod val="75000"/>
                  </a:schemeClr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sz="3200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rgbClr val="002060"/>
                </a:solidFill>
                <a:cs typeface="B Titr" pitchFamily="2" charset="-78"/>
              </a:rPr>
              <a:t>آدرس سايت سازمان ملل:</a:t>
            </a:r>
            <a:r>
              <a:rPr lang="fa-IR" sz="7200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en-US" sz="1600" dirty="0" smtClean="0">
                <a:solidFill>
                  <a:srgbClr val="C00000"/>
                </a:solidFill>
                <a:cs typeface="Times New Roman" pitchFamily="18" charset="0"/>
                <a:hlinkClick r:id="rId2"/>
              </a:rPr>
              <a:t>http://esa.un.org/unpd/ppp/Figures-Output/Population/PPP_Total-Population.htm</a:t>
            </a:r>
            <a:endParaRPr lang="fa-IR" sz="7200" dirty="0">
              <a:solidFill>
                <a:schemeClr val="tx2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8596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فرايند گذار جمعيتي ايران</a:t>
            </a:r>
            <a:r>
              <a:rPr lang="fa-IR" sz="2800" smtClean="0">
                <a:cs typeface="B Nazanin" pitchFamily="2" charset="-78"/>
              </a:rPr>
              <a:t>، 1390-1290</a:t>
            </a:r>
            <a:br>
              <a:rPr lang="fa-IR" sz="2800" smtClean="0">
                <a:cs typeface="B Nazanin" pitchFamily="2" charset="-78"/>
              </a:rPr>
            </a:br>
            <a:r>
              <a:rPr lang="fa-IR" sz="2000" smtClean="0">
                <a:cs typeface="B Nazanin" pitchFamily="2" charset="-78"/>
              </a:rPr>
              <a:t>و پیش‌بینی آینده در سه سناریو</a:t>
            </a:r>
            <a:endParaRPr lang="fa-IR" sz="1600" dirty="0" smtClean="0">
              <a:cs typeface="B Nazanin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4930" name="Picture 2" descr="C:\Users\AAMahzoon\Documents\گذار جمعیتی در ایران - با پیش‌بینی دفت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364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AMahzoon\Documents\New folder\Iran Probabilistic Proj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03200"/>
            <a:ext cx="8545513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3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4059238"/>
            <a:ext cx="7546975" cy="1068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548229"/>
              </p:ext>
            </p:extLst>
          </p:nvPr>
        </p:nvGraphicFramePr>
        <p:xfrm>
          <a:off x="395536" y="1268760"/>
          <a:ext cx="8496944" cy="5338799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271059"/>
                <a:gridCol w="1363454"/>
                <a:gridCol w="1396308"/>
                <a:gridCol w="1466123"/>
              </a:tblGrid>
              <a:tr h="129614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سناريو: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>
                          <a:effectLst/>
                          <a:cs typeface="B Nazanin" pitchFamily="2" charset="-78"/>
                        </a:rPr>
                        <a:t>سناريوي کاهش باروري به متوسط يک فرزند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>
                          <a:effectLst/>
                          <a:cs typeface="B Nazanin" pitchFamily="2" charset="-78"/>
                        </a:rPr>
                        <a:t>سناريوي حفظ سطح باروري فعلي 1.7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>
                          <a:effectLst/>
                          <a:cs typeface="B Nazanin" pitchFamily="2" charset="-78"/>
                        </a:rPr>
                        <a:t>سناريوي افزايش باروري به رقم 2.5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72833">
                <a:tc>
                  <a:txBody>
                    <a:bodyPr/>
                    <a:lstStyle/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u="none" strike="noStrike" dirty="0" smtClean="0">
                          <a:solidFill>
                            <a:srgbClr val="7030A0"/>
                          </a:solidFill>
                          <a:effectLst/>
                          <a:cs typeface="B Titr" pitchFamily="2" charset="-78"/>
                        </a:rPr>
                        <a:t>سال توقف</a:t>
                      </a:r>
                      <a:r>
                        <a:rPr lang="fa-IR" sz="1800" b="1" u="none" strike="noStrike" baseline="0" dirty="0" smtClean="0">
                          <a:solidFill>
                            <a:srgbClr val="7030A0"/>
                          </a:solidFill>
                          <a:effectLst/>
                          <a:cs typeface="B Titr" pitchFamily="2" charset="-78"/>
                        </a:rPr>
                        <a:t> رشد جمعیت</a:t>
                      </a:r>
                      <a:endParaRPr lang="fa-IR" sz="1800" b="1" i="0" u="none" strike="noStrike" dirty="0" smtClean="0">
                        <a:solidFill>
                          <a:srgbClr val="7030A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1415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1425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(1430)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728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 smtClean="0">
                          <a:solidFill>
                            <a:srgbClr val="C00000"/>
                          </a:solidFill>
                          <a:effectLst/>
                          <a:cs typeface="B Titr" pitchFamily="2" charset="-78"/>
                        </a:rPr>
                        <a:t>جمعيت </a:t>
                      </a:r>
                      <a:r>
                        <a:rPr lang="fa-IR" sz="1800" b="1" u="none" strike="noStrike" dirty="0">
                          <a:solidFill>
                            <a:srgbClr val="C00000"/>
                          </a:solidFill>
                          <a:effectLst/>
                          <a:cs typeface="B Titr" pitchFamily="2" charset="-78"/>
                        </a:rPr>
                        <a:t>(ميليون نفر)</a:t>
                      </a:r>
                      <a:endParaRPr lang="fa-IR" sz="1800" b="1" i="0" u="none" strike="noStrike" dirty="0">
                        <a:solidFill>
                          <a:srgbClr val="C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solidFill>
                            <a:srgbClr val="C00000"/>
                          </a:solidFill>
                          <a:effectLst/>
                          <a:cs typeface="B Titr" pitchFamily="2" charset="-78"/>
                        </a:rPr>
                        <a:t>84.5</a:t>
                      </a:r>
                      <a:endParaRPr lang="fa-IR" sz="2000" b="1" i="0" u="none" strike="noStrike" dirty="0">
                        <a:solidFill>
                          <a:srgbClr val="C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solidFill>
                            <a:srgbClr val="C00000"/>
                          </a:solidFill>
                          <a:effectLst/>
                          <a:cs typeface="B Titr" pitchFamily="2" charset="-78"/>
                        </a:rPr>
                        <a:t>90.0</a:t>
                      </a:r>
                      <a:endParaRPr lang="fa-IR" sz="2000" b="1" i="0" u="none" strike="noStrike" dirty="0">
                        <a:solidFill>
                          <a:srgbClr val="C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>
                          <a:solidFill>
                            <a:srgbClr val="00642D"/>
                          </a:solidFill>
                          <a:effectLst/>
                          <a:cs typeface="B Titr" pitchFamily="2" charset="-78"/>
                        </a:rPr>
                        <a:t>98.5</a:t>
                      </a:r>
                      <a:endParaRPr lang="fa-IR" sz="2000" b="1" i="0" u="none" strike="noStrike" dirty="0">
                        <a:solidFill>
                          <a:srgbClr val="00642D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273"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fa-IR" sz="6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28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جمعيت زير 15 سال (ميليون نفر)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11.4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15.3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20.7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283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13.5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17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21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728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جمعيت 15 تا 64 ساله (ميليون نفر)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63.4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60.8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>
                          <a:effectLst/>
                          <a:cs typeface="B Nazanin" pitchFamily="2" charset="-78"/>
                        </a:rPr>
                        <a:t>60.6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283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75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67.5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>
                          <a:effectLst/>
                          <a:cs typeface="B Nazanin" pitchFamily="2" charset="-78"/>
                        </a:rPr>
                        <a:t>61.5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728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جمعيت 65 ساله و بيشتر (ميليون نفر)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9.7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14.0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>
                          <a:effectLst/>
                          <a:cs typeface="B Nazanin" pitchFamily="2" charset="-78"/>
                        </a:rPr>
                        <a:t>17.2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283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11.5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15.5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17.5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728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i="0" u="none" strike="noStrike" dirty="0" smtClean="0">
                          <a:solidFill>
                            <a:srgbClr val="008E4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نرخ ولادت (در هزار)</a:t>
                      </a:r>
                      <a:endParaRPr lang="fa-IR" sz="1800" b="1" i="0" u="none" strike="noStrike" dirty="0">
                        <a:solidFill>
                          <a:srgbClr val="008E4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8.8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10.5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14.3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28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i="0" u="none" strike="noStrike" dirty="0" smtClean="0">
                          <a:solidFill>
                            <a:srgbClr val="008E4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نرخ فوت (در هزار)</a:t>
                      </a:r>
                      <a:endParaRPr lang="fa-IR" sz="1800" b="1" i="0" u="none" strike="noStrike" dirty="0">
                        <a:solidFill>
                          <a:srgbClr val="008E4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9.1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10.9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11.2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2800" dirty="0">
                <a:cs typeface="B Titr" pitchFamily="2" charset="-78"/>
              </a:rPr>
              <a:t>پيش‌بيني جمعيت کشور </a:t>
            </a:r>
            <a:r>
              <a:rPr lang="fa-IR" sz="2800" dirty="0" smtClean="0">
                <a:cs typeface="B Titr" pitchFamily="2" charset="-78"/>
              </a:rPr>
              <a:t>در </a:t>
            </a:r>
            <a:r>
              <a:rPr lang="fa-IR" sz="2800" dirty="0" smtClean="0">
                <a:solidFill>
                  <a:srgbClr val="00B050"/>
                </a:solidFill>
                <a:cs typeface="B Titr" pitchFamily="2" charset="-78"/>
              </a:rPr>
              <a:t>سال 1430 </a:t>
            </a:r>
            <a:r>
              <a:rPr lang="fa-IR" sz="2800" dirty="0" smtClean="0">
                <a:cs typeface="B Titr" pitchFamily="2" charset="-78"/>
              </a:rPr>
              <a:t>در </a:t>
            </a:r>
            <a:r>
              <a:rPr lang="fa-IR" sz="2800" dirty="0">
                <a:cs typeface="B Titr" pitchFamily="2" charset="-78"/>
              </a:rPr>
              <a:t>سه سناريوي محتمل</a:t>
            </a:r>
          </a:p>
        </p:txBody>
      </p:sp>
    </p:spTree>
    <p:extLst>
      <p:ext uri="{BB962C8B-B14F-4D97-AF65-F5344CB8AC3E}">
        <p14:creationId xmlns:p14="http://schemas.microsoft.com/office/powerpoint/2010/main" val="27563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ازدواج و طلاق</a:t>
            </a:r>
            <a:endParaRPr lang="fa-IR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946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ثبت سالانه ازدواج در کشور:</a:t>
            </a:r>
            <a:r>
              <a:rPr lang="fa-IR" dirty="0" smtClean="0">
                <a:cs typeface="B Nazanin" pitchFamily="2" charset="-78"/>
              </a:rPr>
              <a:t> بیش از 800 هزار</a:t>
            </a:r>
          </a:p>
          <a:p>
            <a:pPr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دارای بیشترین میزان ثبت ازدواج به نسبت سهم جمعیت: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خراسان شمالی، زنجان و اردبیل</a:t>
            </a:r>
          </a:p>
          <a:p>
            <a:pPr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دارای کمترین میزان ثبت ازدواج به نسبت سهم جمعیت: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تهران، البرز و سمنان</a:t>
            </a:r>
          </a:p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میانگین سن ازدواج: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آقایان: </a:t>
            </a:r>
            <a:r>
              <a:rPr lang="fa-IR" u="sng" dirty="0" smtClean="0">
                <a:cs typeface="B Nazanin" pitchFamily="2" charset="-78"/>
              </a:rPr>
              <a:t>27.1 سال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(86 درصد ازدواج‌ها در سنین 20 تا 34 سالگی) 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خانم‌ها: </a:t>
            </a:r>
            <a:r>
              <a:rPr lang="fa-IR" u="sng" dirty="0" smtClean="0">
                <a:cs typeface="B Nazanin" pitchFamily="2" charset="-78"/>
              </a:rPr>
              <a:t>23.4 سال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(85 درصد ازدواج‌ها در سنین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15 </a:t>
            </a: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تا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29 </a:t>
            </a: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سالگی)</a:t>
            </a:r>
            <a:endParaRPr lang="fa-IR" dirty="0" smtClean="0">
              <a:cs typeface="B Nazanin" pitchFamily="2" charset="-78"/>
            </a:endParaRPr>
          </a:p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جوان در سن ازدواج: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حدود 23.8 میلیون نفر</a:t>
            </a:r>
            <a:endParaRPr lang="fa-IR" dirty="0" smtClean="0">
              <a:solidFill>
                <a:srgbClr val="C00000"/>
              </a:solidFill>
              <a:cs typeface="B Nazanin" pitchFamily="2" charset="-78"/>
            </a:endParaRPr>
          </a:p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جوان ازدواج نکرده در سن ازدواج: </a:t>
            </a:r>
            <a:r>
              <a:rPr lang="fa-IR" dirty="0" smtClean="0">
                <a:cs typeface="B Nazanin" pitchFamily="2" charset="-78"/>
              </a:rPr>
              <a:t>حدود 11.2 میلیون نفر (یعنی به طور متوسط به ازای هر دو خانوار، یک جوان ازدواج نکرده و در سن ازدواج در کشور داریم)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وضعیت ازدواج در کشور</a:t>
            </a:r>
            <a:endParaRPr lang="fa-IR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74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نرخ ازدو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00" y="-360000"/>
            <a:ext cx="6221292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4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1) نظریه اول گذار جمعیت‌شناختی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First Demographic Transition (FDT)</a:t>
            </a:r>
            <a:endParaRPr lang="fa-IR" dirty="0" smtClean="0">
              <a:solidFill>
                <a:schemeClr val="accent1">
                  <a:lumMod val="50000"/>
                </a:schemeClr>
              </a:solidFill>
              <a:cs typeface="B Titr" pitchFamily="2" charset="-78"/>
            </a:endParaRPr>
          </a:p>
          <a:p>
            <a:pPr lvl="1" algn="just"/>
            <a:r>
              <a:rPr lang="fa-IR" sz="3200" dirty="0" smtClean="0">
                <a:solidFill>
                  <a:srgbClr val="00642D"/>
                </a:solidFill>
                <a:cs typeface="B Titr" pitchFamily="2" charset="-78"/>
              </a:rPr>
              <a:t>تبیین </a:t>
            </a:r>
            <a:r>
              <a:rPr lang="fa-IR" sz="3200" dirty="0">
                <a:solidFill>
                  <a:srgbClr val="00642D"/>
                </a:solidFill>
                <a:cs typeface="B Titr" pitchFamily="2" charset="-78"/>
              </a:rPr>
              <a:t>تحولات حجم، رشد و ساختار </a:t>
            </a:r>
            <a:r>
              <a:rPr lang="fa-IR" sz="3200" dirty="0" smtClean="0">
                <a:solidFill>
                  <a:srgbClr val="00642D"/>
                </a:solidFill>
                <a:cs typeface="B Titr" pitchFamily="2" charset="-78"/>
              </a:rPr>
              <a:t>جمعیت</a:t>
            </a:r>
          </a:p>
          <a:p>
            <a:pPr algn="just"/>
            <a:endParaRPr lang="fa-IR" sz="2400" dirty="0" smtClean="0">
              <a:solidFill>
                <a:srgbClr val="0070C0"/>
              </a:solidFill>
              <a:cs typeface="B Titr" pitchFamily="2" charset="-78"/>
            </a:endParaRPr>
          </a:p>
          <a:p>
            <a:pPr marL="109728" indent="0" algn="just">
              <a:buNone/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2) نظریه دوم گذار جمعیت‌شناختی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Second Demographic Transition (SDT)</a:t>
            </a:r>
            <a:endParaRPr lang="fa-IR" sz="1600" dirty="0">
              <a:solidFill>
                <a:schemeClr val="accent1">
                  <a:lumMod val="50000"/>
                </a:schemeClr>
              </a:solidFill>
              <a:cs typeface="B Titr" pitchFamily="2" charset="-78"/>
            </a:endParaRPr>
          </a:p>
          <a:p>
            <a:pPr lvl="1" algn="just"/>
            <a:r>
              <a:rPr lang="fa-IR" sz="3200" dirty="0" smtClean="0">
                <a:solidFill>
                  <a:srgbClr val="00642D"/>
                </a:solidFill>
                <a:cs typeface="B Titr" pitchFamily="2" charset="-78"/>
              </a:rPr>
              <a:t>تبیین تغييرات مرتبط با باروري، تشکيل خانواده و رفتارهاي شريکي در بستر تغييرات ارزشي و فرهنگي</a:t>
            </a:r>
            <a:endParaRPr lang="en-US" sz="3200" dirty="0" smtClean="0">
              <a:solidFill>
                <a:srgbClr val="00642D"/>
              </a:solidFill>
              <a:cs typeface="B Titr" pitchFamily="2" charset="-78"/>
            </a:endParaRPr>
          </a:p>
          <a:p>
            <a:pPr algn="just"/>
            <a:endParaRPr lang="fa-IR" sz="2400" dirty="0" smtClean="0">
              <a:solidFill>
                <a:srgbClr val="0070C0"/>
              </a:solidFill>
              <a:cs typeface="B Titr" pitchFamily="2" charset="-78"/>
            </a:endParaRPr>
          </a:p>
          <a:p>
            <a:pPr marL="109728" indent="0" algn="just">
              <a:buNone/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3) نظریه سوم گذار جمعیت‌شناختی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Third Demographic Transition (TDT)</a:t>
            </a:r>
            <a:endParaRPr lang="fa-IR" sz="1600" dirty="0">
              <a:solidFill>
                <a:schemeClr val="accent1">
                  <a:lumMod val="50000"/>
                </a:schemeClr>
              </a:solidFill>
              <a:cs typeface="B Titr" pitchFamily="2" charset="-78"/>
            </a:endParaRPr>
          </a:p>
          <a:p>
            <a:pPr lvl="1" algn="just"/>
            <a:r>
              <a:rPr lang="fa-IR" sz="3200" dirty="0" smtClean="0">
                <a:solidFill>
                  <a:srgbClr val="00642D"/>
                </a:solidFill>
                <a:cs typeface="B Titr" pitchFamily="2" charset="-78"/>
              </a:rPr>
              <a:t>تبیین تحولات جمعیتی مرتبط با مهاجرت</a:t>
            </a:r>
            <a:endParaRPr lang="en-US" sz="3200" dirty="0" smtClean="0">
              <a:solidFill>
                <a:srgbClr val="00642D"/>
              </a:solidFill>
              <a:cs typeface="B Titr" pitchFamily="2" charset="-78"/>
            </a:endParaRPr>
          </a:p>
          <a:p>
            <a:pPr algn="just"/>
            <a:endParaRPr lang="en-US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just"/>
            <a:endParaRPr lang="fa-IR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نظریه‌های عمده جمعيت‌شناختی</a:t>
            </a:r>
            <a:endParaRPr lang="fa-IR" dirty="0">
              <a:solidFill>
                <a:schemeClr val="accent1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0896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548680"/>
            <a:ext cx="64087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FF00"/>
                </a:solidFill>
                <a:cs typeface="B Titr" pitchFamily="2" charset="-78"/>
              </a:rPr>
              <a:t>ميانگين سن ازدواج طي سالهاي 1355 تا 1390</a:t>
            </a:r>
            <a:endParaRPr lang="fa-IR" sz="2800" dirty="0">
              <a:solidFill>
                <a:srgbClr val="FFFF00"/>
              </a:solidFill>
              <a:cs typeface="B Tit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1600" y="1772816"/>
          <a:ext cx="7560840" cy="2164746"/>
        </p:xfrm>
        <a:graphic>
          <a:graphicData uri="http://schemas.openxmlformats.org/drawingml/2006/table">
            <a:tbl>
              <a:tblPr rtl="1"/>
              <a:tblGrid>
                <a:gridCol w="1692696"/>
                <a:gridCol w="1230670"/>
                <a:gridCol w="1247101"/>
                <a:gridCol w="1339879"/>
                <a:gridCol w="1025247"/>
                <a:gridCol w="1025247"/>
              </a:tblGrid>
              <a:tr h="68790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سال</a:t>
                      </a:r>
                      <a:endParaRPr lang="en-US" sz="20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1355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1365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1375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1385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Nazanin"/>
                        </a:rPr>
                        <a:t>1390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Titr" pitchFamily="2" charset="-78"/>
                        </a:rPr>
                        <a:t>مردان</a:t>
                      </a:r>
                      <a:endParaRPr lang="en-US" sz="2000" b="1" dirty="0"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24.1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23.8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25.6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26.2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26.7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Titr" pitchFamily="2" charset="-78"/>
                        </a:rPr>
                        <a:t>زنان</a:t>
                      </a:r>
                      <a:endParaRPr lang="en-US" sz="2000" b="1" dirty="0"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19.7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19.9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22.4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23.3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23.4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4451628"/>
            <a:ext cx="75608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نتیجه مستقيم بالا رفتن سن ازدواج و تأخیر در آن در تحولات جمعيتي: </a:t>
            </a:r>
          </a:p>
          <a:p>
            <a:pPr algn="just"/>
            <a:endParaRPr lang="fa-IR" sz="2400" b="1" dirty="0" smtClean="0">
              <a:solidFill>
                <a:srgbClr val="C00000"/>
              </a:solidFill>
              <a:cs typeface="B Nazanin" pitchFamily="2" charset="-78"/>
            </a:endParaRPr>
          </a:p>
          <a:p>
            <a:pPr algn="just"/>
            <a:r>
              <a:rPr lang="fa-IR" sz="2400" dirty="0" smtClean="0">
                <a:cs typeface="B Nazanin" pitchFamily="2" charset="-78"/>
              </a:rPr>
              <a:t>کاهش متوسط تعداد فرزند به دلیل محدودیت سن مطلوب برای فرزندآوری</a:t>
            </a:r>
          </a:p>
          <a:p>
            <a:pPr algn="just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50711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سهم ازدواج آقایان 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سنین بالای 35 سال</a:t>
            </a:r>
            <a:endParaRPr lang="fa-I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079510"/>
              </p:ext>
            </p:extLst>
          </p:nvPr>
        </p:nvGraphicFramePr>
        <p:xfrm>
          <a:off x="323528" y="1556792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AAMahzoon\Downloads\سال جهانی آمار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653729" cy="8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96" y="214511"/>
            <a:ext cx="1018092" cy="105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115616" y="4365104"/>
            <a:ext cx="7272808" cy="504056"/>
          </a:xfrm>
          <a:prstGeom prst="straightConnector1">
            <a:avLst/>
          </a:prstGeom>
          <a:ln w="3810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0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سهم ازدواج </a:t>
            </a:r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خانم‌ها 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سنین بالای 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30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سال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295988"/>
              </p:ext>
            </p:extLst>
          </p:nvPr>
        </p:nvGraphicFramePr>
        <p:xfrm>
          <a:off x="323528" y="1484784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AAMahzoon\Downloads\سال جهانی آمار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653729" cy="8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96" y="214511"/>
            <a:ext cx="1018092" cy="105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115616" y="4293096"/>
            <a:ext cx="7200800" cy="1008112"/>
          </a:xfrm>
          <a:prstGeom prst="straightConnector1">
            <a:avLst/>
          </a:prstGeom>
          <a:ln w="3810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جمعیت هرگز ازدواج </a:t>
            </a:r>
            <a:r>
              <a:rPr lang="fa-IR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نکرده</a:t>
            </a:r>
            <a:endParaRPr lang="fa-IR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77302"/>
              </p:ext>
            </p:extLst>
          </p:nvPr>
        </p:nvGraphicFramePr>
        <p:xfrm>
          <a:off x="611562" y="2132853"/>
          <a:ext cx="8064894" cy="324036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402136"/>
                <a:gridCol w="1785392"/>
                <a:gridCol w="1462698"/>
                <a:gridCol w="1414668"/>
              </a:tblGrid>
              <a:tr h="651379">
                <a:tc>
                  <a:txBody>
                    <a:bodyPr/>
                    <a:lstStyle/>
                    <a:p>
                      <a:pPr algn="r" rtl="0" fontAlgn="b"/>
                      <a:r>
                        <a:rPr lang="fa-IR" sz="2400" b="1" u="none" strike="noStrike">
                          <a:effectLst/>
                          <a:cs typeface="B Nazanin" pitchFamily="2" charset="-78"/>
                        </a:rPr>
                        <a:t> </a:t>
                      </a:r>
                      <a:r>
                        <a:rPr lang="fa-IR" sz="240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itchFamily="2" charset="-78"/>
                        </a:rPr>
                        <a:t>1390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>
                          <a:effectLst/>
                          <a:cs typeface="B Nazanin" pitchFamily="2" charset="-78"/>
                        </a:rPr>
                        <a:t>مرد و زن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>
                          <a:effectLst/>
                          <a:cs typeface="B Nazanin" pitchFamily="2" charset="-78"/>
                        </a:rPr>
                        <a:t>مرد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>
                          <a:effectLst/>
                          <a:cs typeface="B Nazanin" pitchFamily="2" charset="-78"/>
                        </a:rPr>
                        <a:t>زن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65137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>
                          <a:effectLst/>
                          <a:cs typeface="B Nazanin" pitchFamily="2" charset="-78"/>
                        </a:rPr>
                        <a:t>در سن ازدواج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a-IR" sz="2400" b="1" u="none" strike="noStrike" smtClean="0">
                          <a:effectLst/>
                          <a:cs typeface="B Nazanin" pitchFamily="2" charset="-78"/>
                        </a:rPr>
                        <a:t>11.240 میلیون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a-IR" sz="2400" b="1" u="none" strike="noStrike" smtClean="0">
                          <a:effectLst/>
                          <a:cs typeface="B Nazanin" pitchFamily="2" charset="-78"/>
                        </a:rPr>
                        <a:t>5.570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a-IR" sz="2400" b="1" u="none" strike="noStrike" smtClean="0">
                          <a:effectLst/>
                          <a:cs typeface="B Nazanin" pitchFamily="2" charset="-78"/>
                        </a:rPr>
                        <a:t>5.670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28622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>
                          <a:effectLst/>
                          <a:cs typeface="B Nazanin" pitchFamily="2" charset="-78"/>
                        </a:rPr>
                        <a:t>بعد از سن ازدواج و قبل از سن تجرد قطعی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a-IR" sz="2400" b="1" u="none" strike="noStrike" smtClean="0">
                          <a:effectLst/>
                          <a:cs typeface="B Nazanin" pitchFamily="2" charset="-78"/>
                        </a:rPr>
                        <a:t>1.300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a-IR" sz="2400" b="1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Nazanin" pitchFamily="2" charset="-78"/>
                        </a:rPr>
                        <a:t>320 هزار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a-IR" sz="2400" b="1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Nazanin" pitchFamily="2" charset="-78"/>
                        </a:rPr>
                        <a:t>980 هزار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37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>
                          <a:effectLst/>
                          <a:cs typeface="B Nazanin" pitchFamily="2" charset="-78"/>
                        </a:rPr>
                        <a:t>مجرد قطعی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152 هزار</a:t>
                      </a:r>
                      <a:endParaRPr kumimoji="0" lang="fa-IR" sz="2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62 هزار</a:t>
                      </a:r>
                      <a:endParaRPr kumimoji="0" lang="fa-IR" sz="2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90 هزار</a:t>
                      </a:r>
                      <a:endParaRPr kumimoji="0" lang="fa-IR" sz="2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186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مقایسه وضعیت ازدواج در سطح </a:t>
            </a:r>
            <a:r>
              <a:rPr lang="fa-IR" dirty="0" err="1" smtClean="0">
                <a:cs typeface="B Titr" pitchFamily="2" charset="-78"/>
              </a:rPr>
              <a:t>بین‌الملل</a:t>
            </a:r>
            <a:endParaRPr lang="fa-IR" dirty="0">
              <a:cs typeface="B Titr" pitchFamily="2" charset="-78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96587789"/>
              </p:ext>
            </p:extLst>
          </p:nvPr>
        </p:nvGraphicFramePr>
        <p:xfrm>
          <a:off x="251520" y="1268760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364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ثبت سالانه طلاق در کشور:</a:t>
            </a:r>
            <a:r>
              <a:rPr lang="fa-IR" dirty="0" smtClean="0">
                <a:cs typeface="B Nazanin" pitchFamily="2" charset="-78"/>
              </a:rPr>
              <a:t> حدود 140 الي 150 هزار</a:t>
            </a:r>
          </a:p>
          <a:p>
            <a:pPr lvl="1" algn="just"/>
            <a:r>
              <a:rPr lang="fa-IR" u="sng" dirty="0" smtClean="0">
                <a:cs typeface="B Nazanin" pitchFamily="2" charset="-78"/>
              </a:rPr>
              <a:t>14 درصد </a:t>
            </a:r>
            <a:r>
              <a:rPr lang="fa-IR" dirty="0" smtClean="0">
                <a:cs typeface="B Nazanin" pitchFamily="2" charset="-78"/>
              </a:rPr>
              <a:t>طلاق‌ها مربوط به </a:t>
            </a:r>
            <a:r>
              <a:rPr lang="fa-IR" u="sng" dirty="0" smtClean="0">
                <a:cs typeface="B Nazanin" pitchFamily="2" charset="-78"/>
              </a:rPr>
              <a:t>يک سال اول زندگی مشترک</a:t>
            </a:r>
          </a:p>
          <a:p>
            <a:pPr lvl="1" algn="just"/>
            <a:r>
              <a:rPr lang="fa-IR" u="sng" dirty="0" smtClean="0">
                <a:cs typeface="B Nazanin" pitchFamily="2" charset="-78"/>
              </a:rPr>
              <a:t>50 درصد </a:t>
            </a:r>
            <a:r>
              <a:rPr lang="fa-IR" dirty="0" err="1" smtClean="0">
                <a:cs typeface="B Nazanin" pitchFamily="2" charset="-78"/>
              </a:rPr>
              <a:t>طلاق‌ها</a:t>
            </a:r>
            <a:r>
              <a:rPr lang="fa-IR" dirty="0" smtClean="0">
                <a:cs typeface="B Nazanin" pitchFamily="2" charset="-78"/>
              </a:rPr>
              <a:t> مربوط به </a:t>
            </a:r>
            <a:r>
              <a:rPr lang="fa-IR" u="sng" dirty="0" smtClean="0">
                <a:cs typeface="B Nazanin" pitchFamily="2" charset="-78"/>
              </a:rPr>
              <a:t>5 سال اول زندگی مشترک</a:t>
            </a:r>
          </a:p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نسبت طلاق و ازدواج: </a:t>
            </a:r>
            <a:r>
              <a:rPr lang="fa-IR" dirty="0" smtClean="0">
                <a:cs typeface="B Nazanin" pitchFamily="2" charset="-78"/>
              </a:rPr>
              <a:t>ثبت سالانه یک طلاق در مقابل هر 6.1 </a:t>
            </a:r>
            <a:r>
              <a:rPr lang="fa-IR" dirty="0">
                <a:cs typeface="B Nazanin" pitchFamily="2" charset="-78"/>
              </a:rPr>
              <a:t>ازدواج </a:t>
            </a:r>
            <a:r>
              <a:rPr lang="fa-IR" dirty="0" smtClean="0">
                <a:cs typeface="B Nazanin" pitchFamily="2" charset="-78"/>
              </a:rPr>
              <a:t>يا به </a:t>
            </a:r>
            <a:r>
              <a:rPr lang="fa-IR" dirty="0">
                <a:cs typeface="B Nazanin" pitchFamily="2" charset="-78"/>
              </a:rPr>
              <a:t>عبارت دیگر، 15 طلاق در مقابل هر 100 </a:t>
            </a:r>
            <a:r>
              <a:rPr lang="fa-IR" dirty="0" smtClean="0">
                <a:cs typeface="B Nazanin" pitchFamily="2" charset="-78"/>
              </a:rPr>
              <a:t>ازدواج</a:t>
            </a:r>
          </a:p>
          <a:p>
            <a:pPr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دارای بیشترین میزان ثبت طلاق به نسبت سهم جمعیت: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البرز، تهران و خراسان رضوی</a:t>
            </a:r>
          </a:p>
          <a:p>
            <a:pPr algn="just"/>
            <a:r>
              <a:rPr lang="fa-IR" dirty="0" err="1" smtClean="0">
                <a:cs typeface="B Nazanin" pitchFamily="2" charset="-78"/>
              </a:rPr>
              <a:t>استان‌های</a:t>
            </a:r>
            <a:r>
              <a:rPr lang="fa-IR" dirty="0" smtClean="0">
                <a:cs typeface="B Nazanin" pitchFamily="2" charset="-78"/>
              </a:rPr>
              <a:t> دارای کمترین میزان ثبت طلاق به نسبت سهم جمعیت: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سیستان و بلوچستان، ایلام و چهارمحال و بختیاری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وضعیت طلاق در کشور</a:t>
            </a:r>
            <a:endParaRPr lang="fa-IR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042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نرخ طلاق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00" y="-360000"/>
            <a:ext cx="6483936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85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مقایسه وضعیت طلاق در سطح </a:t>
            </a:r>
            <a:r>
              <a:rPr lang="fa-IR" dirty="0" err="1" smtClean="0">
                <a:cs typeface="B Titr" pitchFamily="2" charset="-78"/>
              </a:rPr>
              <a:t>بین‌الملل</a:t>
            </a:r>
            <a:endParaRPr lang="fa-IR" dirty="0">
              <a:cs typeface="B Titr" pitchFamily="2" charset="-78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84511083"/>
              </p:ext>
            </p:extLst>
          </p:nvPr>
        </p:nvGraphicFramePr>
        <p:xfrm>
          <a:off x="-252536" y="1340768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68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51198898"/>
              </p:ext>
            </p:extLst>
          </p:nvPr>
        </p:nvGraphicFramePr>
        <p:xfrm>
          <a:off x="0" y="1196752"/>
          <a:ext cx="867645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10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67444088"/>
              </p:ext>
            </p:extLst>
          </p:nvPr>
        </p:nvGraphicFramePr>
        <p:xfrm>
          <a:off x="107504" y="908720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92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جمعیت جهان</a:t>
            </a:r>
            <a:r>
              <a:rPr lang="fa-IR" b="1" dirty="0" smtClean="0">
                <a:cs typeface="B Nazanin" pitchFamily="2" charset="-78"/>
              </a:rPr>
              <a:t>: حدود 7 میلیارد نفر</a:t>
            </a:r>
          </a:p>
          <a:p>
            <a:pPr algn="just"/>
            <a:endParaRPr lang="fa-IR" b="1" dirty="0" smtClean="0">
              <a:cs typeface="B Nazanin" pitchFamily="2" charset="-78"/>
            </a:endParaRPr>
          </a:p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آخرين آمار جمعیت کشور (تا پايان شهريور 1392):</a:t>
            </a:r>
          </a:p>
          <a:p>
            <a:pPr lvl="1" algn="just"/>
            <a:r>
              <a:rPr lang="fa-IR" b="1" smtClean="0">
                <a:cs typeface="B Nazanin" pitchFamily="2" charset="-78"/>
              </a:rPr>
              <a:t>بیش از 77 میلیون نفر </a:t>
            </a:r>
            <a:r>
              <a:rPr lang="fa-IR" b="1" dirty="0" smtClean="0">
                <a:cs typeface="B Nazanin" pitchFamily="2" charset="-78"/>
              </a:rPr>
              <a:t>(حدود يک درصد جمعيت جهان)</a:t>
            </a:r>
          </a:p>
          <a:p>
            <a:pPr algn="just"/>
            <a:endParaRPr lang="fa-IR" b="1" dirty="0" smtClean="0">
              <a:cs typeface="B Nazanin" pitchFamily="2" charset="-78"/>
            </a:endParaRPr>
          </a:p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نرخ رشد جمعیت</a:t>
            </a:r>
            <a:r>
              <a:rPr lang="fa-IR" b="1" dirty="0" smtClean="0">
                <a:cs typeface="B Nazanin" pitchFamily="2" charset="-78"/>
              </a:rPr>
              <a:t>: حدود 1.3 درصد</a:t>
            </a:r>
          </a:p>
          <a:p>
            <a:pPr lvl="1" algn="just"/>
            <a:r>
              <a:rPr lang="fa-IR" b="1" smtClean="0">
                <a:cs typeface="B Nazanin" pitchFamily="2" charset="-78"/>
              </a:rPr>
              <a:t>(در </a:t>
            </a:r>
            <a:r>
              <a:rPr lang="fa-IR" b="1" dirty="0" smtClean="0">
                <a:cs typeface="B Nazanin" pitchFamily="2" charset="-78"/>
              </a:rPr>
              <a:t>حال حاضر سالانه حدود 950 هزار نفر به جمعیت کشور </a:t>
            </a:r>
            <a:r>
              <a:rPr lang="fa-IR" b="1" smtClean="0">
                <a:cs typeface="B Nazanin" pitchFamily="2" charset="-78"/>
              </a:rPr>
              <a:t>افزوده می‌شود)</a:t>
            </a:r>
            <a:endParaRPr lang="fa-IR" b="1" dirty="0" smtClean="0">
              <a:cs typeface="B Nazanin" pitchFamily="2" charset="-78"/>
            </a:endParaRPr>
          </a:p>
          <a:p>
            <a:pPr algn="just"/>
            <a:endParaRPr lang="fa-IR" b="1" dirty="0" smtClean="0">
              <a:cs typeface="B Nazanin" pitchFamily="2" charset="-78"/>
            </a:endParaRPr>
          </a:p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رتبه از لحاظ جمعیت</a:t>
            </a:r>
            <a:r>
              <a:rPr lang="fa-IR" b="1" dirty="0" smtClean="0">
                <a:cs typeface="B Nazanin" pitchFamily="2" charset="-78"/>
              </a:rPr>
              <a:t>:</a:t>
            </a:r>
          </a:p>
          <a:p>
            <a:pPr lvl="1" algn="just"/>
            <a:r>
              <a:rPr lang="fa-IR" b="1" dirty="0" smtClean="0">
                <a:cs typeface="B Nazanin" pitchFamily="2" charset="-78"/>
              </a:rPr>
              <a:t>هجدهم در جهان</a:t>
            </a:r>
          </a:p>
          <a:p>
            <a:pPr lvl="1" algn="just"/>
            <a:r>
              <a:rPr lang="fa-IR" b="1" dirty="0" smtClean="0">
                <a:cs typeface="B Nazanin" pitchFamily="2" charset="-78"/>
              </a:rPr>
              <a:t>دهم در آسیا</a:t>
            </a:r>
          </a:p>
          <a:p>
            <a:pPr lvl="1" algn="just"/>
            <a:r>
              <a:rPr lang="fa-IR" b="1" dirty="0" smtClean="0">
                <a:cs typeface="B Nazanin" pitchFamily="2" charset="-78"/>
              </a:rPr>
              <a:t>سوم در منطقه (بعد از پاکستان و مصر و با اندکی اختلاف، قبل از ترکیه)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جایگاه جهانی ایران از </a:t>
            </a:r>
            <a:r>
              <a:rPr lang="fa-IR" smtClean="0">
                <a:cs typeface="B Titr" pitchFamily="2" charset="-78"/>
              </a:rPr>
              <a:t>لحاظ جمعیت</a:t>
            </a:r>
            <a:endParaRPr lang="fa-IR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792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نظريه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دوم گذار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جمعيت‌شناختي</a:t>
            </a:r>
            <a:br>
              <a:rPr lang="fa-IR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بررسی عوامل مؤثر بر تحولات جمعیتی در</a:t>
            </a:r>
            <a:b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4000" dirty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sz="4000" dirty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6000" dirty="0" smtClean="0">
                <a:solidFill>
                  <a:srgbClr val="00642D"/>
                </a:solidFill>
                <a:cs typeface="B Titr" pitchFamily="2" charset="-78"/>
              </a:rPr>
              <a:t>خانواده</a:t>
            </a:r>
            <a:endParaRPr lang="fa-IR" sz="4000" dirty="0">
              <a:solidFill>
                <a:srgbClr val="C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8645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>
                <a:cs typeface="B Nazanin" pitchFamily="2" charset="-78"/>
              </a:rPr>
              <a:t>اين نظريه روي </a:t>
            </a:r>
            <a:r>
              <a:rPr lang="fa-IR" sz="3300" b="1" dirty="0" smtClean="0">
                <a:solidFill>
                  <a:srgbClr val="C00000"/>
                </a:solidFill>
                <a:cs typeface="B Nazanin" pitchFamily="2" charset="-78"/>
              </a:rPr>
              <a:t>خانواده </a:t>
            </a:r>
            <a:r>
              <a:rPr lang="fa-IR" dirty="0" smtClean="0">
                <a:cs typeface="B Nazanin" pitchFamily="2" charset="-78"/>
              </a:rPr>
              <a:t>متمرکز است و به تبيين:</a:t>
            </a:r>
          </a:p>
          <a:p>
            <a:pPr lvl="1" algn="just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تغييرات مرتبط با باروري</a:t>
            </a:r>
          </a:p>
          <a:p>
            <a:pPr lvl="1" algn="just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تشکيل خانواده</a:t>
            </a:r>
          </a:p>
          <a:p>
            <a:pPr lvl="1" algn="just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رفتارهاي شريکي در بستر تغييرات ارزشي و فرهنگي </a:t>
            </a: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مي‌پردازد که البته در حال حاضر، علل، نشانه‌ها و 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بستر طرح اين نظريه در کشورهاي غربي </a:t>
            </a:r>
            <a:r>
              <a:rPr lang="fa-IR" dirty="0" smtClean="0">
                <a:cs typeface="B Nazanin" pitchFamily="2" charset="-78"/>
              </a:rPr>
              <a:t>مشهود است.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نظريه دوم گذار جمعيت‌شناختي</a:t>
            </a:r>
            <a:endParaRPr lang="fa-I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87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a-IR" dirty="0" smtClean="0">
                <a:cs typeface="B Nazanin" pitchFamily="2" charset="-78"/>
              </a:rPr>
              <a:t>عللي همچون: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افزايش فردگرايي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استقلال فردي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کمرنگ شدن نقش دين (سکولاريسم)</a:t>
            </a:r>
          </a:p>
          <a:p>
            <a:pPr lvl="1" algn="just"/>
            <a:r>
              <a:rPr lang="fa-IR" dirty="0" smtClean="0">
                <a:cs typeface="B Nazanin" pitchFamily="2" charset="-78"/>
              </a:rPr>
              <a:t>و نظاير آن</a:t>
            </a: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	از مهم‌ترين عواملي هستند که باعث بروز 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نشانه‌هايي تجربي </a:t>
            </a:r>
            <a:r>
              <a:rPr lang="fa-IR" dirty="0" smtClean="0">
                <a:cs typeface="B Nazanin" pitchFamily="2" charset="-78"/>
              </a:rPr>
              <a:t>همچون: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افزايش سن ازدواج</a:t>
            </a:r>
          </a:p>
          <a:p>
            <a:pPr lvl="1" algn="just"/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هنجار شدن همباشي (</a:t>
            </a:r>
            <a:r>
              <a:rPr lang="en-US" sz="2800" b="1" dirty="0" smtClean="0">
                <a:solidFill>
                  <a:srgbClr val="C00000"/>
                </a:solidFill>
                <a:cs typeface="B Nazanin" pitchFamily="2" charset="-78"/>
              </a:rPr>
              <a:t>Cohabitation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)</a:t>
            </a:r>
          </a:p>
          <a:p>
            <a:pPr lvl="1" algn="just"/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افزايش نرخ سقط جنين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بالا رفتن نرخ طلاق</a:t>
            </a:r>
          </a:p>
          <a:p>
            <a:pPr lvl="1" algn="just"/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افزايش فرزندان خارج از ازدواج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تأخير فرزندآوري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کاهش باروري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و کوچک شدن بُعد خانوار </a:t>
            </a:r>
          </a:p>
          <a:p>
            <a:pPr lvl="1" algn="just">
              <a:buNone/>
            </a:pPr>
            <a:r>
              <a:rPr lang="fa-IR" dirty="0" smtClean="0">
                <a:cs typeface="B Nazanin" pitchFamily="2" charset="-78"/>
              </a:rPr>
              <a:t>مي‌شوند.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نظريه دوم گذار جمعيت‌شناختي</a:t>
            </a:r>
            <a:endParaRPr lang="fa-I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01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94421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300" smtClean="0">
                <a:solidFill>
                  <a:srgbClr val="C00000"/>
                </a:solidFill>
                <a:cs typeface="B Titr" pitchFamily="2" charset="-78"/>
              </a:rPr>
              <a:t>مروری بر نقش سياست‌هاي جمعيتي ملی</a:t>
            </a:r>
            <a:br>
              <a:rPr lang="fa-IR" sz="430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430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sz="430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20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در به وجود آمدن چالش‌هاي جمعيتي کشور</a:t>
            </a:r>
            <a:endParaRPr lang="fa-IR" sz="3200" dirty="0" smtClean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4512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32713" cy="3276600"/>
          </a:xfrm>
          <a:prstGeom prst="roundRect">
            <a:avLst>
              <a:gd name="adj" fmla="val 50000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38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/>
            </a:r>
            <a:br>
              <a:rPr lang="fa-IR" sz="38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fa-IR" sz="48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سابقه </a:t>
            </a:r>
            <a:r>
              <a:rPr lang="fa-IR" sz="4800" b="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برنامه‌های تنظیم خانواده </a:t>
            </a:r>
            <a:br>
              <a:rPr lang="fa-IR" sz="4800" b="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</a:br>
            <a:r>
              <a:rPr lang="fa-IR" sz="4800" b="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در ایران </a:t>
            </a:r>
            <a:endParaRPr lang="en-US" sz="4800" b="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21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95944"/>
          </a:xfrm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Low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3800" dirty="0" smtClean="0">
                <a:cs typeface="B Nazanin" pitchFamily="2" charset="-78"/>
              </a:rPr>
              <a:t>در اواخر سال </a:t>
            </a:r>
            <a:r>
              <a:rPr lang="fa-IR" sz="3800" dirty="0" smtClean="0">
                <a:solidFill>
                  <a:srgbClr val="B000B0"/>
                </a:solidFill>
                <a:cs typeface="B Nazanin" pitchFamily="2" charset="-78"/>
              </a:rPr>
              <a:t>1345</a:t>
            </a:r>
            <a:r>
              <a:rPr lang="fa-IR" sz="38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sz="3800" dirty="0" smtClean="0">
                <a:cs typeface="B Nazanin" pitchFamily="2" charset="-78"/>
              </a:rPr>
              <a:t>با اعلام نظر كارشناسان </a:t>
            </a:r>
            <a:r>
              <a:rPr lang="fa-IR" sz="3800" dirty="0" smtClean="0">
                <a:solidFill>
                  <a:schemeClr val="tx1"/>
                </a:solidFill>
                <a:cs typeface="B Nazanin" pitchFamily="2" charset="-78"/>
              </a:rPr>
              <a:t>شوراي جمعيتي مستقر در آمريكا سازمان ها و نهاد هاي زير ايجاد شد:‌</a:t>
            </a:r>
          </a:p>
          <a:p>
            <a:pPr marL="0" indent="0" algn="justLow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3800" dirty="0" smtClean="0">
                <a:solidFill>
                  <a:srgbClr val="B000B0"/>
                </a:solidFill>
                <a:cs typeface="B Nazanin" pitchFamily="2" charset="-78"/>
              </a:rPr>
              <a:t>1</a:t>
            </a:r>
            <a:r>
              <a:rPr lang="fa-IR" sz="3800" dirty="0" smtClean="0">
                <a:solidFill>
                  <a:schemeClr val="tx1"/>
                </a:solidFill>
                <a:cs typeface="B Nazanin" pitchFamily="2" charset="-78"/>
              </a:rPr>
              <a:t>.شوراي عالي بهداشت و تنظيم خانواده</a:t>
            </a:r>
          </a:p>
          <a:p>
            <a:pPr marL="0" indent="0" algn="justLow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3800" dirty="0" smtClean="0">
                <a:solidFill>
                  <a:srgbClr val="B000B0"/>
                </a:solidFill>
                <a:cs typeface="B Nazanin" pitchFamily="2" charset="-78"/>
              </a:rPr>
              <a:t>2</a:t>
            </a:r>
            <a:r>
              <a:rPr lang="fa-IR" sz="3800" dirty="0" smtClean="0">
                <a:solidFill>
                  <a:schemeClr val="tx1"/>
                </a:solidFill>
                <a:cs typeface="B Nazanin" pitchFamily="2" charset="-78"/>
              </a:rPr>
              <a:t>. ستاد عالي هماهنگي با دستگاه‌هاي دولتي</a:t>
            </a:r>
          </a:p>
          <a:p>
            <a:pPr marL="0" indent="0" algn="justLow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3800" dirty="0" smtClean="0">
                <a:solidFill>
                  <a:srgbClr val="B000B0"/>
                </a:solidFill>
                <a:cs typeface="B Nazanin" pitchFamily="2" charset="-78"/>
              </a:rPr>
              <a:t>3</a:t>
            </a:r>
            <a:r>
              <a:rPr lang="fa-IR" sz="3800" dirty="0" smtClean="0">
                <a:solidFill>
                  <a:schemeClr val="tx1"/>
                </a:solidFill>
                <a:cs typeface="B Nazanin" pitchFamily="2" charset="-78"/>
              </a:rPr>
              <a:t>.  معاونت جديدي تحت عنوان معاونت جمعيت و تنظيم خانواده در وزارت بهداري.</a:t>
            </a:r>
            <a:endParaRPr lang="en-US" sz="38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سابقه برنامه‌های تنظیم خانواده در ایران</a:t>
            </a:r>
          </a:p>
        </p:txBody>
      </p:sp>
    </p:spTree>
    <p:extLst>
      <p:ext uri="{BB962C8B-B14F-4D97-AF65-F5344CB8AC3E}">
        <p14:creationId xmlns:p14="http://schemas.microsoft.com/office/powerpoint/2010/main" val="21269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28800"/>
            <a:ext cx="8229600" cy="4248472"/>
          </a:xfrm>
          <a:prstGeom prst="round2SameRect">
            <a:avLst/>
          </a:prstGeom>
          <a:ln w="762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/>
            <a:r>
              <a:rPr lang="fa-IR" sz="4400" dirty="0" smtClean="0">
                <a:cs typeface="B Nazanin" pitchFamily="2" charset="-78"/>
              </a:rPr>
              <a:t>با مشخص شدن حدود مواليد و رشد آن در سرشماري سال 1345 سياست هاي كنترل جمعيت به طور علني و رسمي در برنامه هاي </a:t>
            </a:r>
            <a:r>
              <a:rPr lang="fa-IR" sz="4400" dirty="0" smtClean="0">
                <a:solidFill>
                  <a:srgbClr val="B000B0"/>
                </a:solidFill>
                <a:cs typeface="B Nazanin" pitchFamily="2" charset="-78"/>
              </a:rPr>
              <a:t>عمراني چهارم و پنجم به عنوان يكي از برنامه هاي مهم رژيم شاهنشاهي </a:t>
            </a:r>
            <a:r>
              <a:rPr lang="fa-IR" sz="4400" dirty="0" smtClean="0">
                <a:cs typeface="B Nazanin" pitchFamily="2" charset="-78"/>
              </a:rPr>
              <a:t>محسوب شد. </a:t>
            </a:r>
            <a:endParaRPr lang="en-US" sz="4400" dirty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سابقه برنامه‌های تنظیم خانواده در ایران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647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56792"/>
            <a:ext cx="8382000" cy="4320480"/>
          </a:xfrm>
          <a:prstGeom prst="round2SameRect">
            <a:avLst/>
          </a:prstGeom>
          <a:ln w="762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justLow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Nazanin" pitchFamily="2" charset="-78"/>
              </a:rPr>
              <a:t>سال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000B0"/>
                </a:solidFill>
                <a:effectLst/>
                <a:uLnTx/>
                <a:uFillTx/>
                <a:cs typeface="B Nazanin" pitchFamily="2" charset="-78"/>
              </a:rPr>
              <a:t>1346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Nazanin" pitchFamily="2" charset="-78"/>
              </a:rPr>
              <a:t> پس از صدور اعلاميه تهران كه تنظيم خانواده را از مصاديق حقوق اوليه بشر دانسته بود، رسماً برنامه‌هاي كنترل جمعيت به اجرا گذاشته شده بود. حدود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800C8"/>
                </a:solidFill>
                <a:effectLst/>
                <a:uLnTx/>
                <a:uFillTx/>
                <a:cs typeface="B Nazanin" pitchFamily="2" charset="-78"/>
              </a:rPr>
              <a:t>20 درصد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Nazanin" pitchFamily="2" charset="-78"/>
              </a:rPr>
              <a:t>از زنان واجد شرايط تنظيم خانواده تحت پوشش اين خدمات قرار گرفتند و رشد جمعيت ايران</a:t>
            </a:r>
            <a:r>
              <a:rPr kumimoji="0" lang="fa-IR" sz="3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Nazanin" pitchFamily="2" charset="-78"/>
              </a:rPr>
              <a:t> داراي تغييرات ذيل شد:</a:t>
            </a:r>
          </a:p>
          <a:p>
            <a:pPr marL="0" marR="0" lvl="0" indent="0" algn="justLow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lang="fa-IR" sz="3000" baseline="0" dirty="0" smtClean="0">
                <a:cs typeface="B Nazanin" pitchFamily="2" charset="-78"/>
              </a:rPr>
              <a:t>رشد</a:t>
            </a:r>
            <a:r>
              <a:rPr lang="fa-IR" sz="3000" dirty="0" smtClean="0">
                <a:cs typeface="B Nazanin" pitchFamily="2" charset="-78"/>
              </a:rPr>
              <a:t> جمعيت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Nazanin" pitchFamily="2" charset="-78"/>
              </a:rPr>
              <a:t> در دهه 45-1335 كه حدود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000B0"/>
                </a:solidFill>
                <a:effectLst/>
                <a:uLnTx/>
                <a:uFillTx/>
                <a:cs typeface="B Nazanin" pitchFamily="2" charset="-78"/>
              </a:rPr>
              <a:t>3/1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Nazanin" pitchFamily="2" charset="-78"/>
              </a:rPr>
              <a:t> درصد بود  در دهه  55-1345 به ميزان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000B0"/>
                </a:solidFill>
                <a:effectLst/>
                <a:uLnTx/>
                <a:uFillTx/>
                <a:cs typeface="B Nazanin" pitchFamily="2" charset="-78"/>
              </a:rPr>
              <a:t>2/7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B Nazanin" pitchFamily="2" charset="-78"/>
              </a:rPr>
              <a:t> رسيد؛‌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سابقه برنامه‌های تنظیم خانواده در ایران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858000" cy="1143000"/>
          </a:xfrm>
          <a:prstGeom prst="round2SameRect">
            <a:avLst/>
          </a:prstGeom>
          <a:ln w="76200">
            <a:solidFill>
              <a:srgbClr val="C800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 جدول مقايسه بودجه و خدمات در دوره هاي چهارم تا ششم تنظيم خانواده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" y="1295400"/>
          <a:ext cx="8991600" cy="544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105"/>
                <a:gridCol w="1596116"/>
                <a:gridCol w="1553094"/>
                <a:gridCol w="1077885"/>
                <a:gridCol w="1066800"/>
                <a:gridCol w="1451955"/>
                <a:gridCol w="1062645"/>
              </a:tblGrid>
              <a:tr h="1532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16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اقدامات</a:t>
                      </a:r>
                      <a:r>
                        <a:rPr lang="fa-IR" sz="16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 جديد</a:t>
                      </a:r>
                      <a:endParaRPr lang="en-US" sz="1600" dirty="0">
                        <a:solidFill>
                          <a:schemeClr val="bg1">
                            <a:lumMod val="10000"/>
                          </a:schemeClr>
                        </a:solidFill>
                        <a:cs typeface="B Tit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16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كادر</a:t>
                      </a:r>
                      <a:r>
                        <a:rPr lang="fa-IR" sz="16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 پزشك و غير پزشكي تعليم  ديده</a:t>
                      </a:r>
                      <a:endParaRPr lang="en-US" sz="1600" dirty="0">
                        <a:solidFill>
                          <a:schemeClr val="bg1">
                            <a:lumMod val="10000"/>
                          </a:schemeClr>
                        </a:solidFill>
                        <a:cs typeface="B Tit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16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تعدا</a:t>
                      </a:r>
                      <a:r>
                        <a:rPr lang="fa-IR" sz="16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د مراجعات جهت تامين  دارو و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16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امكانات جلوگيري </a:t>
                      </a:r>
                      <a:r>
                        <a:rPr lang="fa-IR" sz="16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 </a:t>
                      </a:r>
                      <a:endParaRPr lang="en-US" sz="1600" dirty="0" smtClean="0">
                        <a:solidFill>
                          <a:schemeClr val="bg1">
                            <a:lumMod val="10000"/>
                          </a:schemeClr>
                        </a:solidFill>
                        <a:cs typeface="B Titr" pitchFamily="2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600" dirty="0">
                        <a:solidFill>
                          <a:schemeClr val="bg1">
                            <a:lumMod val="10000"/>
                          </a:schemeClr>
                        </a:solidFill>
                        <a:cs typeface="B Tit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16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تعداد مراكز</a:t>
                      </a:r>
                      <a:r>
                        <a:rPr lang="fa-IR" sz="16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 درماني تجهيز شده</a:t>
                      </a:r>
                      <a:endParaRPr lang="fa-IR" sz="1600" dirty="0" smtClean="0">
                        <a:solidFill>
                          <a:schemeClr val="bg1">
                            <a:lumMod val="10000"/>
                          </a:schemeClr>
                        </a:solidFill>
                        <a:cs typeface="B Tit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16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تعداد</a:t>
                      </a:r>
                      <a:r>
                        <a:rPr lang="fa-IR" sz="16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 زنان تحت  پوشش در سنين باروري</a:t>
                      </a:r>
                      <a:endParaRPr lang="fa-IR" sz="1600" dirty="0" smtClean="0">
                        <a:solidFill>
                          <a:schemeClr val="bg1">
                            <a:lumMod val="10000"/>
                          </a:schemeClr>
                        </a:solidFill>
                        <a:cs typeface="B Tit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16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بودجه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16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بريال </a:t>
                      </a:r>
                    </a:p>
                  </a:txBody>
                  <a:tcPr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600" dirty="0" smtClean="0">
                        <a:solidFill>
                          <a:schemeClr val="bg1">
                            <a:lumMod val="10000"/>
                          </a:schemeClr>
                        </a:solidFill>
                        <a:cs typeface="B Titr" pitchFamily="2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600" dirty="0" smtClean="0">
                        <a:solidFill>
                          <a:schemeClr val="bg1">
                            <a:lumMod val="10000"/>
                          </a:schemeClr>
                        </a:solidFill>
                        <a:cs typeface="B Titr" pitchFamily="2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16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cs typeface="B Titr" pitchFamily="2" charset="-78"/>
                        </a:rPr>
                        <a:t>برنامه </a:t>
                      </a:r>
                      <a:endParaRPr lang="en-US" sz="1600" dirty="0" smtClean="0">
                        <a:solidFill>
                          <a:schemeClr val="bg1">
                            <a:lumMod val="10000"/>
                          </a:schemeClr>
                        </a:solidFill>
                        <a:cs typeface="B Titr" pitchFamily="2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600" dirty="0">
                        <a:solidFill>
                          <a:schemeClr val="bg1">
                            <a:lumMod val="10000"/>
                          </a:schemeClr>
                        </a:solidFill>
                        <a:cs typeface="B Tit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364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اولين گامهاي عقيم سازي و بستن لوله ها </a:t>
                      </a:r>
                      <a:endParaRPr lang="en-US" sz="14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16.629</a:t>
                      </a:r>
                      <a:r>
                        <a:rPr lang="fa-IR" sz="1600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 </a:t>
                      </a:r>
                      <a:r>
                        <a:rPr lang="fa-IR" sz="1400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پزشك و </a:t>
                      </a:r>
                      <a:r>
                        <a:rPr lang="fa-IR" sz="1600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222.622 </a:t>
                      </a:r>
                      <a:r>
                        <a:rPr lang="fa-IR" sz="1400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ماما و افراد دوره ديده </a:t>
                      </a:r>
                      <a:endParaRPr lang="en-US" sz="14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17.373.670</a:t>
                      </a:r>
                      <a:endParaRPr lang="en-US" sz="18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1926</a:t>
                      </a: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518.659</a:t>
                      </a: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a-IR" sz="16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1.300.000.000</a:t>
                      </a: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برنامه چهارم </a:t>
                      </a: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1351-1347</a:t>
                      </a:r>
                      <a:endParaRPr lang="en-US" sz="12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01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مطرح شدن موضوع سقط جنين  با عنوان سقط هاي غير ايمن</a:t>
                      </a:r>
                      <a:r>
                        <a:rPr lang="fa-IR" sz="1400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 </a:t>
                      </a:r>
                      <a:endParaRPr lang="en-US" sz="14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13.404 </a:t>
                      </a:r>
                      <a:r>
                        <a:rPr lang="fa-IR" sz="14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پزشك</a:t>
                      </a:r>
                      <a:r>
                        <a:rPr lang="fa-IR" sz="1400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 و </a:t>
                      </a:r>
                      <a:r>
                        <a:rPr lang="fa-IR" sz="1600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512.051 </a:t>
                      </a: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ماما و افراد دوره ديده </a:t>
                      </a:r>
                      <a:endParaRPr lang="en-US" sz="14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30.428.244</a:t>
                      </a:r>
                      <a:endParaRPr lang="en-US" sz="18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20622</a:t>
                      </a: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1.090.000</a:t>
                      </a: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8.056.941.000</a:t>
                      </a: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برنامه</a:t>
                      </a:r>
                      <a:r>
                        <a:rPr lang="fa-IR" sz="1600" b="1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 پنجم </a:t>
                      </a: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1</a:t>
                      </a:r>
                      <a:r>
                        <a:rPr lang="fa-IR" sz="1200" b="1" baseline="0" dirty="0" smtClean="0">
                          <a:latin typeface="+mn-lt"/>
                          <a:ea typeface="Calibri"/>
                          <a:cs typeface="B Titr" pitchFamily="2" charset="-78"/>
                        </a:rPr>
                        <a:t>352-1356</a:t>
                      </a:r>
                      <a:endParaRPr lang="en-US" sz="12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8365">
                <a:tc gridSpan="5">
                  <a:txBody>
                    <a:bodyPr/>
                    <a:lstStyle/>
                    <a:p>
                      <a:pPr marL="0" indent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600" dirty="0" smtClean="0">
                        <a:solidFill>
                          <a:srgbClr val="003300"/>
                        </a:solidFill>
                        <a:cs typeface="B Titr" pitchFamily="2" charset="-78"/>
                      </a:endParaRPr>
                    </a:p>
                    <a:p>
                      <a:pPr marL="0" indent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a-IR" sz="1600" dirty="0" smtClean="0">
                          <a:solidFill>
                            <a:srgbClr val="003300"/>
                          </a:solidFill>
                          <a:cs typeface="B Titr" pitchFamily="2" charset="-78"/>
                        </a:rPr>
                        <a:t>با شروع تحولات ناشي از انقلاب اسلامي برنامه هاي </a:t>
                      </a:r>
                    </a:p>
                    <a:p>
                      <a:pPr marL="0" indent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a-IR" sz="1600" dirty="0" smtClean="0">
                          <a:solidFill>
                            <a:srgbClr val="003300"/>
                          </a:solidFill>
                          <a:cs typeface="B Titr" pitchFamily="2" charset="-78"/>
                        </a:rPr>
                        <a:t> تنظيم خانواده متوقف شد</a:t>
                      </a: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19.000.000.000</a:t>
                      </a:r>
                      <a:endParaRPr lang="en-US" sz="16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برنامه ششم </a:t>
                      </a: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1361-1357</a:t>
                      </a:r>
                      <a:endParaRPr lang="en-US" sz="12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6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457200"/>
            <a:ext cx="8382000" cy="5943600"/>
          </a:xfrm>
          <a:prstGeom prst="round2SameRect">
            <a:avLst/>
          </a:prstGeom>
          <a:ln w="762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a-IR" sz="3000" baseline="0" dirty="0" smtClean="0">
              <a:solidFill>
                <a:srgbClr val="007635"/>
              </a:solidFill>
              <a:cs typeface="B Titr" pitchFamily="2" charset="-78"/>
            </a:endParaRP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000" dirty="0" smtClean="0">
                <a:solidFill>
                  <a:srgbClr val="C00000"/>
                </a:solidFill>
                <a:cs typeface="B Titr" pitchFamily="2" charset="-78"/>
              </a:rPr>
              <a:t>پس از پیروزی انقلاب اسلامی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a-IR" sz="3000" dirty="0">
              <a:solidFill>
                <a:srgbClr val="C00000"/>
              </a:solidFill>
              <a:cs typeface="B Titr" pitchFamily="2" charset="-78"/>
            </a:endParaRP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a-IR" sz="3000" baseline="0" dirty="0" smtClean="0">
              <a:solidFill>
                <a:srgbClr val="007635"/>
              </a:solidFill>
              <a:cs typeface="B Titr" pitchFamily="2" charset="-78"/>
            </a:endParaRPr>
          </a:p>
          <a:p>
            <a:pPr marL="0" marR="0" lvl="0" indent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3000" baseline="0" dirty="0" smtClean="0">
                <a:solidFill>
                  <a:srgbClr val="007635"/>
                </a:solidFill>
                <a:cs typeface="B Titr" pitchFamily="2" charset="-78"/>
              </a:rPr>
              <a:t>رشد جمعيت در دهه آغازين پيروزي انقلاب اسلامي </a:t>
            </a:r>
            <a:r>
              <a:rPr lang="fa-IR" sz="3000" dirty="0" smtClean="0">
                <a:solidFill>
                  <a:srgbClr val="007635"/>
                </a:solidFill>
                <a:cs typeface="B Titr" pitchFamily="2" charset="-78"/>
              </a:rPr>
              <a:t>2/7</a:t>
            </a:r>
            <a:r>
              <a:rPr lang="fa-IR" sz="3000" baseline="0" dirty="0" smtClean="0">
                <a:solidFill>
                  <a:srgbClr val="007635"/>
                </a:solidFill>
                <a:cs typeface="B Titr" pitchFamily="2" charset="-78"/>
              </a:rPr>
              <a:t> بوده كه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در</a:t>
            </a:r>
            <a:r>
              <a:rPr kumimoji="0" lang="fa-IR" sz="3000" b="0" i="0" u="none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سرشماري سال 1365 ميزان رشد جمعيت به حدود 3/9 رسيده است (3/2 ميزان رشد طبيعي حاصل از ولادت و فوت و 0/7 درصد مربوط به مهاجرت اتباع غيرايراني به داخل کشور)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42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کودکان و نوجوانان</a:t>
            </a:r>
            <a:r>
              <a:rPr lang="fa-IR" dirty="0" smtClean="0">
                <a:cs typeface="B Nazanin" pitchFamily="2" charset="-78"/>
              </a:rPr>
              <a:t> (زیر 15 سال)</a:t>
            </a:r>
          </a:p>
          <a:p>
            <a:pPr lvl="1" algn="just"/>
            <a:r>
              <a:rPr lang="fa-IR" b="1" dirty="0" smtClean="0">
                <a:solidFill>
                  <a:srgbClr val="008E40"/>
                </a:solidFill>
                <a:cs typeface="B Nazanin" pitchFamily="2" charset="-78"/>
              </a:rPr>
              <a:t>23.4 درصد </a:t>
            </a:r>
            <a:r>
              <a:rPr lang="fa-IR" dirty="0" smtClean="0">
                <a:cs typeface="B Nazanin" pitchFamily="2" charset="-78"/>
              </a:rPr>
              <a:t>معادل 17.5 ميليون نفر</a:t>
            </a:r>
          </a:p>
          <a:p>
            <a:pPr algn="just"/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جوانان</a:t>
            </a:r>
            <a:r>
              <a:rPr lang="fa-IR" dirty="0">
                <a:cs typeface="B Nazanin" pitchFamily="2" charset="-78"/>
              </a:rPr>
              <a:t> (15 تا 29 ساله</a:t>
            </a:r>
            <a:r>
              <a:rPr lang="fa-IR" dirty="0" smtClean="0">
                <a:cs typeface="B Nazanin" pitchFamily="2" charset="-78"/>
              </a:rPr>
              <a:t>):</a:t>
            </a:r>
          </a:p>
          <a:p>
            <a:pPr lvl="1" algn="just"/>
            <a:r>
              <a:rPr lang="fa-IR" b="1" dirty="0" smtClean="0">
                <a:solidFill>
                  <a:srgbClr val="008E40"/>
                </a:solidFill>
                <a:cs typeface="B Nazanin" pitchFamily="2" charset="-78"/>
              </a:rPr>
              <a:t>31.5 درصد </a:t>
            </a:r>
            <a:r>
              <a:rPr lang="fa-IR" dirty="0" smtClean="0">
                <a:cs typeface="B Nazanin" pitchFamily="2" charset="-78"/>
              </a:rPr>
              <a:t>معادل 23.7 ميليون نفر</a:t>
            </a:r>
          </a:p>
          <a:p>
            <a:pPr algn="just"/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میانسالان</a:t>
            </a:r>
            <a:r>
              <a:rPr lang="fa-IR" dirty="0" smtClean="0">
                <a:cs typeface="B Nazanin" pitchFamily="2" charset="-78"/>
              </a:rPr>
              <a:t> (30 تا 64 ساله):</a:t>
            </a:r>
          </a:p>
          <a:p>
            <a:pPr lvl="1" algn="just"/>
            <a:r>
              <a:rPr lang="fa-IR" b="1" dirty="0" smtClean="0">
                <a:solidFill>
                  <a:srgbClr val="008E40"/>
                </a:solidFill>
                <a:cs typeface="B Nazanin" pitchFamily="2" charset="-78"/>
              </a:rPr>
              <a:t>39.3 درصد </a:t>
            </a:r>
            <a:r>
              <a:rPr lang="fa-IR" dirty="0" smtClean="0">
                <a:cs typeface="B Nazanin" pitchFamily="2" charset="-78"/>
              </a:rPr>
              <a:t>معادل 29.5 ميليون نفر</a:t>
            </a:r>
          </a:p>
          <a:p>
            <a:pPr algn="just"/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سالمندان</a:t>
            </a:r>
            <a:r>
              <a:rPr lang="fa-IR" dirty="0" smtClean="0">
                <a:cs typeface="B Nazanin" pitchFamily="2" charset="-78"/>
              </a:rPr>
              <a:t> (65 ساله و بیشتر):</a:t>
            </a:r>
          </a:p>
          <a:p>
            <a:pPr lvl="1" algn="just"/>
            <a:r>
              <a:rPr lang="fa-IR" b="1" dirty="0" smtClean="0">
                <a:solidFill>
                  <a:srgbClr val="008E40"/>
                </a:solidFill>
                <a:cs typeface="B Nazanin" pitchFamily="2" charset="-78"/>
              </a:rPr>
              <a:t>5.7 درصد</a:t>
            </a:r>
            <a:r>
              <a:rPr lang="fa-IR" dirty="0" smtClean="0">
                <a:cs typeface="B Nazanin" pitchFamily="2" charset="-78"/>
              </a:rPr>
              <a:t> معادل 4.2 ميليون نفر</a:t>
            </a:r>
          </a:p>
          <a:p>
            <a:pPr algn="just"/>
            <a:endParaRPr lang="fa-IR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جمعيت سالمندان مطابق تعريف </a:t>
            </a:r>
            <a:r>
              <a:rPr lang="fa-IR" i="1" dirty="0" smtClean="0">
                <a:cs typeface="B Nazanin" pitchFamily="2" charset="-78"/>
              </a:rPr>
              <a:t>وزارت بهداشت </a:t>
            </a:r>
            <a:r>
              <a:rPr lang="fa-IR" dirty="0" smtClean="0">
                <a:cs typeface="B Nazanin" pitchFamily="2" charset="-78"/>
              </a:rPr>
              <a:t>(60 ساله و بیشتر):</a:t>
            </a:r>
          </a:p>
          <a:p>
            <a:pPr lvl="1" algn="just"/>
            <a:r>
              <a:rPr lang="fa-IR" b="1" dirty="0" smtClean="0">
                <a:solidFill>
                  <a:srgbClr val="008E40"/>
                </a:solidFill>
                <a:cs typeface="B Nazanin" pitchFamily="2" charset="-78"/>
              </a:rPr>
              <a:t>8.2 درصد </a:t>
            </a:r>
            <a:r>
              <a:rPr lang="fa-IR" dirty="0" smtClean="0">
                <a:cs typeface="B Nazanin" pitchFamily="2" charset="-78"/>
              </a:rPr>
              <a:t>معادل 6.2 ميليون نفر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ترکیب جمعیت ایران</a:t>
            </a:r>
            <a:br>
              <a:rPr lang="fa-IR" dirty="0" smtClean="0">
                <a:cs typeface="B Titr" pitchFamily="2" charset="-78"/>
              </a:rPr>
            </a:br>
            <a:r>
              <a:rPr lang="fa-IR" sz="2000" dirty="0" smtClean="0">
                <a:cs typeface="B Titr" pitchFamily="2" charset="-78"/>
              </a:rPr>
              <a:t>(نتايج سرشماري 1390)</a:t>
            </a:r>
            <a:endParaRPr lang="fa-IR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7399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00166" y="142852"/>
            <a:ext cx="764383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IranNastaliq" pitchFamily="18" charset="0"/>
              <a:ea typeface="+mj-ea"/>
              <a:cs typeface="IranNastaliq" pitchFamily="18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28600" y="2286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7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467952"/>
          </a:xfrm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 rtl="1">
              <a:spcBef>
                <a:spcPts val="0"/>
              </a:spcBef>
            </a:pPr>
            <a:r>
              <a:rPr lang="fa-IR" sz="3600" kern="0" dirty="0" smtClean="0">
                <a:solidFill>
                  <a:schemeClr val="tx1"/>
                </a:solidFill>
                <a:cs typeface="B Nazanin" pitchFamily="2" charset="-78"/>
              </a:rPr>
              <a:t> در سال 1370 بر اساس مصوبه هيئت دولت </a:t>
            </a:r>
            <a:r>
              <a:rPr lang="ar-SA" sz="3600" kern="0" dirty="0" smtClean="0">
                <a:solidFill>
                  <a:schemeClr val="tx1"/>
                </a:solidFill>
                <a:cs typeface="B Nazanin" pitchFamily="2" charset="-78"/>
              </a:rPr>
              <a:t> اداره‌اي به نام </a:t>
            </a:r>
            <a:r>
              <a:rPr lang="ar-SA" sz="3600" b="1" kern="0" dirty="0" smtClean="0">
                <a:solidFill>
                  <a:srgbClr val="8D337C"/>
                </a:solidFill>
                <a:cs typeface="B Nazanin" pitchFamily="2" charset="-78"/>
              </a:rPr>
              <a:t>«اداره کل جمعيت و تنظيم خانواده»</a:t>
            </a:r>
            <a:r>
              <a:rPr lang="fa-IR" sz="3600" b="1" kern="0" dirty="0" smtClean="0">
                <a:solidFill>
                  <a:srgbClr val="8D337C"/>
                </a:solidFill>
                <a:cs typeface="B Nazanin" pitchFamily="2" charset="-78"/>
              </a:rPr>
              <a:t> </a:t>
            </a:r>
            <a:r>
              <a:rPr lang="fa-IR" sz="3600" kern="0" dirty="0" smtClean="0">
                <a:solidFill>
                  <a:schemeClr val="tx1"/>
                </a:solidFill>
                <a:cs typeface="B Nazanin" pitchFamily="2" charset="-78"/>
              </a:rPr>
              <a:t>با هدف آموزش، تبليغات رسانه‌اي، ارائه خدمات رايگان و انجام پژوهش‌هاي لازم</a:t>
            </a:r>
            <a:r>
              <a:rPr lang="ar-SA" sz="3600" kern="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3600" kern="0" dirty="0" smtClean="0">
                <a:solidFill>
                  <a:schemeClr val="tx1"/>
                </a:solidFill>
                <a:cs typeface="B Nazanin" pitchFamily="2" charset="-78"/>
              </a:rPr>
              <a:t>ايجاد گرديد.</a:t>
            </a:r>
            <a:endParaRPr lang="en-US" sz="3600" kern="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endParaRPr lang="fa-IR" sz="3600" kern="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r>
              <a:rPr lang="fa-IR" sz="3600" kern="0" dirty="0" smtClean="0">
                <a:solidFill>
                  <a:schemeClr val="tx1"/>
                </a:solidFill>
                <a:cs typeface="B Nazanin" pitchFamily="2" charset="-78"/>
              </a:rPr>
              <a:t>در طول سال 1371-1370 </a:t>
            </a:r>
            <a:r>
              <a:rPr lang="fa-IR" sz="3600" b="1" kern="0" dirty="0" smtClean="0">
                <a:solidFill>
                  <a:schemeClr val="tx1"/>
                </a:solidFill>
                <a:cs typeface="B Nazanin" pitchFamily="2" charset="-78"/>
              </a:rPr>
              <a:t>بودجه تنظيم خانواده </a:t>
            </a:r>
            <a:r>
              <a:rPr lang="fa-IR" sz="3600" kern="0" dirty="0" smtClean="0">
                <a:solidFill>
                  <a:schemeClr val="tx1"/>
                </a:solidFill>
                <a:cs typeface="B Nazanin" pitchFamily="2" charset="-78"/>
              </a:rPr>
              <a:t>در ايران </a:t>
            </a:r>
            <a:r>
              <a:rPr lang="fa-IR" sz="3600" b="1" kern="0" dirty="0" smtClean="0">
                <a:solidFill>
                  <a:srgbClr val="8D337C"/>
                </a:solidFill>
                <a:cs typeface="B Nazanin" pitchFamily="2" charset="-78"/>
              </a:rPr>
              <a:t>دو برابر شده </a:t>
            </a:r>
            <a:r>
              <a:rPr lang="fa-IR" sz="3600" kern="0" dirty="0" smtClean="0">
                <a:solidFill>
                  <a:schemeClr val="tx1"/>
                </a:solidFill>
                <a:cs typeface="B Nazanin" pitchFamily="2" charset="-78"/>
              </a:rPr>
              <a:t>و به بيشتر از 15 ميليون دلار رسيد.</a:t>
            </a:r>
          </a:p>
          <a:p>
            <a:pPr marL="0" indent="0" algn="just" rtl="1">
              <a:spcBef>
                <a:spcPts val="0"/>
              </a:spcBef>
            </a:pPr>
            <a:endParaRPr lang="fa-IR" kern="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endParaRPr lang="fa-IR" kern="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endParaRPr lang="fa-IR" kern="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endParaRPr lang="fa-IR" kern="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endParaRPr lang="fa-IR" kern="0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سابقه برنامه‌های تنظیم خانواده در ایران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821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a-IR" b="1" smtClean="0">
                <a:cs typeface="B Nazanin" pitchFamily="2" charset="-78"/>
              </a:rPr>
              <a:t>تصویب خطوط </a:t>
            </a:r>
            <a:r>
              <a:rPr lang="fa-IR" b="1">
                <a:cs typeface="B Nazanin" pitchFamily="2" charset="-78"/>
              </a:rPr>
              <a:t>کلی سياست تحديد مواليد کشور </a:t>
            </a:r>
            <a:r>
              <a:rPr lang="fa-IR" b="1" smtClean="0">
                <a:cs typeface="B Nazanin" pitchFamily="2" charset="-78"/>
              </a:rPr>
              <a:t>در برنامه </a:t>
            </a:r>
            <a:r>
              <a:rPr lang="fa-IR" b="1">
                <a:cs typeface="B Nazanin" pitchFamily="2" charset="-78"/>
              </a:rPr>
              <a:t>اول </a:t>
            </a:r>
            <a:r>
              <a:rPr lang="fa-IR" b="1" smtClean="0">
                <a:cs typeface="B Nazanin" pitchFamily="2" charset="-78"/>
              </a:rPr>
              <a:t>توسعه - 1367</a:t>
            </a:r>
          </a:p>
          <a:p>
            <a:endParaRPr lang="fa-IR" smtClean="0"/>
          </a:p>
          <a:p>
            <a:r>
              <a:rPr lang="fa-IR" b="1">
                <a:cs typeface="B Nazanin" pitchFamily="2" charset="-78"/>
              </a:rPr>
              <a:t>تشکیل مجدد شورای تحدید موالید پس از انقلاب اسلامی </a:t>
            </a:r>
            <a:r>
              <a:rPr lang="fa-IR" b="1" smtClean="0">
                <a:cs typeface="B Nazanin" pitchFamily="2" charset="-78"/>
              </a:rPr>
              <a:t>– 1369</a:t>
            </a:r>
          </a:p>
          <a:p>
            <a:endParaRPr lang="fa-IR" b="1" smtClean="0">
              <a:cs typeface="B Nazanin" pitchFamily="2" charset="-78"/>
            </a:endParaRPr>
          </a:p>
          <a:p>
            <a:r>
              <a:rPr lang="fa-IR" b="1" smtClean="0">
                <a:cs typeface="B Nazanin" pitchFamily="2" charset="-78"/>
              </a:rPr>
              <a:t>تصویب قانون تنظیم </a:t>
            </a:r>
            <a:r>
              <a:rPr lang="fa-IR" b="1">
                <a:cs typeface="B Nazanin" pitchFamily="2" charset="-78"/>
              </a:rPr>
              <a:t>خانواده </a:t>
            </a:r>
            <a:r>
              <a:rPr lang="fa-IR" b="1" smtClean="0">
                <a:cs typeface="B Nazanin" pitchFamily="2" charset="-78"/>
              </a:rPr>
              <a:t>و جمعیت – 1372</a:t>
            </a:r>
          </a:p>
          <a:p>
            <a:endParaRPr lang="fa-IR" b="1">
              <a:cs typeface="B Nazanin" pitchFamily="2" charset="-78"/>
            </a:endParaRPr>
          </a:p>
          <a:p>
            <a:pPr algn="just"/>
            <a:r>
              <a:rPr lang="fa-IR" b="1" smtClean="0">
                <a:cs typeface="B Nazanin" pitchFamily="2" charset="-78"/>
              </a:rPr>
              <a:t>ترویج شعارهای «دو بچه کافی است» در جهت تغییر نگرش‌ها نسبت به تعدد فرزندآوری</a:t>
            </a:r>
          </a:p>
          <a:p>
            <a:pPr algn="just"/>
            <a:endParaRPr lang="fa-IR" b="1">
              <a:cs typeface="B Nazanin" pitchFamily="2" charset="-78"/>
            </a:endParaRPr>
          </a:p>
          <a:p>
            <a:pPr algn="just"/>
            <a:r>
              <a:rPr lang="fa-IR" b="1" smtClean="0">
                <a:cs typeface="B Nazanin" pitchFamily="2" charset="-78"/>
              </a:rPr>
              <a:t>(همزمانی سیاست‌های بین‌المللی و تقویت آن‌ها - در ادامه مطالب)</a:t>
            </a:r>
            <a:endParaRPr lang="fa-IR" b="1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600">
                <a:solidFill>
                  <a:srgbClr val="C00000"/>
                </a:solidFill>
                <a:cs typeface="B Titr" pitchFamily="2" charset="-78"/>
              </a:rPr>
              <a:t>سایر سیاست‌های </a:t>
            </a:r>
            <a:r>
              <a:rPr lang="fa-IR" sz="3600" u="sng">
                <a:solidFill>
                  <a:srgbClr val="C00000"/>
                </a:solidFill>
                <a:cs typeface="B Titr" pitchFamily="2" charset="-78"/>
              </a:rPr>
              <a:t>تشدیدکننده</a:t>
            </a:r>
            <a:r>
              <a:rPr lang="fa-IR" sz="3600">
                <a:solidFill>
                  <a:srgbClr val="C00000"/>
                </a:solidFill>
                <a:cs typeface="B Titr" pitchFamily="2" charset="-78"/>
              </a:rPr>
              <a:t> کاهش نرخ باروری</a:t>
            </a:r>
          </a:p>
        </p:txBody>
      </p:sp>
    </p:spTree>
    <p:extLst>
      <p:ext uri="{BB962C8B-B14F-4D97-AF65-F5344CB8AC3E}">
        <p14:creationId xmlns:p14="http://schemas.microsoft.com/office/powerpoint/2010/main" val="1955914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858000" cy="6096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1400" dirty="0" smtClean="0">
                <a:cs typeface="B Titr" pitchFamily="2" charset="-78"/>
              </a:rPr>
              <a:t> جدول نعداداستفاده کنندگان از خدمات تنظیم خانواده مراکز بهداشتی درمانی وزارت بهداشت </a:t>
            </a:r>
            <a:br>
              <a:rPr lang="fa-IR" sz="1400" dirty="0" smtClean="0">
                <a:cs typeface="B Titr" pitchFamily="2" charset="-78"/>
              </a:rPr>
            </a:br>
            <a:r>
              <a:rPr lang="fa-IR" sz="1400" dirty="0" smtClean="0">
                <a:cs typeface="B Titr" pitchFamily="2" charset="-78"/>
              </a:rPr>
              <a:t>به تفکیک نوع خدمت دریافتی از سال 1357-1369</a:t>
            </a:r>
            <a:endParaRPr lang="en-US" sz="1400" dirty="0"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838203"/>
          <a:ext cx="7010400" cy="596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417"/>
                <a:gridCol w="1073020"/>
                <a:gridCol w="2107162"/>
                <a:gridCol w="1905000"/>
                <a:gridCol w="1066801"/>
              </a:tblGrid>
              <a:tr h="562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cs typeface="B Titr" pitchFamily="2" charset="-78"/>
                        </a:rPr>
                        <a:t> IUD</a:t>
                      </a:r>
                      <a:r>
                        <a:rPr lang="fa-IR" sz="1400" dirty="0" smtClean="0">
                          <a:cs typeface="B Titr" pitchFamily="2" charset="-78"/>
                        </a:rPr>
                        <a:t>تعداد </a:t>
                      </a:r>
                      <a:endParaRPr lang="en-US" sz="1400" dirty="0" smtClean="0">
                        <a:cs typeface="B Titr" pitchFamily="2" charset="-78"/>
                      </a:endParaRPr>
                    </a:p>
                    <a:p>
                      <a:pPr algn="ctr"/>
                      <a:endParaRPr lang="en-US" sz="1400" dirty="0">
                        <a:cs typeface="B Tit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تعداد کاندوم </a:t>
                      </a:r>
                    </a:p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توزیع شده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بسته های قرص جلوگیری </a:t>
                      </a:r>
                    </a:p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از حاملگی توزیع شده 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تعداد</a:t>
                      </a:r>
                      <a:r>
                        <a:rPr lang="fa-IR" sz="1400" baseline="0" dirty="0" smtClean="0">
                          <a:cs typeface="B Titr" pitchFamily="2" charset="-78"/>
                        </a:rPr>
                        <a:t> خدمت گیرندگان </a:t>
                      </a:r>
                    </a:p>
                    <a:p>
                      <a:pPr algn="ctr"/>
                      <a:r>
                        <a:rPr lang="fa-IR" sz="1400" baseline="0" dirty="0" smtClean="0">
                          <a:cs typeface="B Titr" pitchFamily="2" charset="-78"/>
                        </a:rPr>
                        <a:t>تنظیم خانواده 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Titr" pitchFamily="2" charset="-78"/>
                        </a:rPr>
                        <a:t>سال</a:t>
                      </a:r>
                      <a:endParaRPr lang="en-US" sz="1400" dirty="0">
                        <a:cs typeface="B Tit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10.000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418.000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4.665.000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5.230.000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1978-1357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9000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284.000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3.823.000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419.1000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1979-1358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11.000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257.000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3.212.000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4.250.000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1980-1359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17.000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472.000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5.078.000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5.603.000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1981-1360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25000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548.000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5.442.000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6.196.000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1982-1361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27000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551.000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5.096.000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5.943.000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1983-1362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29000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620.000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5.163.000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6.058.000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1984-1363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33000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708.000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4.935.000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6.604.000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1985-1364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35000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758.000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5.134.000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6.701.000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1986-1365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46000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1.043.000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5.216.000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7.051.000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1987-1366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55000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280.000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4.738.000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5.354.000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1988-1367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97000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1.383.000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+mn-lt"/>
                          <a:ea typeface="Calibri"/>
                          <a:cs typeface="B Titr" pitchFamily="2" charset="-78"/>
                        </a:rPr>
                        <a:t>7.532.000</a:t>
                      </a:r>
                      <a:endParaRPr lang="en-US" sz="110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9.011.000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1989-1368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132000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2.712.000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4.564.000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+mn-lt"/>
                          <a:ea typeface="Calibri"/>
                          <a:cs typeface="B Titr" pitchFamily="2" charset="-78"/>
                        </a:rPr>
                        <a:t>10.412.000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latin typeface="+mn-lt"/>
                          <a:ea typeface="Calibri"/>
                          <a:cs typeface="B Titr" pitchFamily="2" charset="-78"/>
                        </a:rPr>
                        <a:t>1990-1369</a:t>
                      </a:r>
                      <a:endParaRPr lang="en-US" sz="1100" dirty="0"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5907-300E-41FC-BFAA-2B242F301032}" type="slidenum">
              <a:rPr lang="en-US" smtClean="0">
                <a:solidFill>
                  <a:srgbClr val="E7F7FF"/>
                </a:solidFill>
              </a:rPr>
              <a:pPr/>
              <a:t>83</a:t>
            </a:fld>
            <a:endParaRPr lang="en-US">
              <a:solidFill>
                <a:srgbClr val="E7F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05000" y="76200"/>
          <a:ext cx="5021238" cy="6705599"/>
        </p:xfrm>
        <a:graphic>
          <a:graphicData uri="http://schemas.openxmlformats.org/drawingml/2006/table">
            <a:tbl>
              <a:tblPr rtl="1"/>
              <a:tblGrid>
                <a:gridCol w="1636814"/>
                <a:gridCol w="1874629"/>
                <a:gridCol w="1509795"/>
              </a:tblGrid>
              <a:tr h="3497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سال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ميزان </a:t>
                      </a:r>
                      <a:r>
                        <a:rPr lang="fa-IR" sz="16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بودجه </a:t>
                      </a:r>
                      <a:r>
                        <a:rPr lang="fa-IR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به ريال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درصد رشد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1370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- 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1371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13,000,000,000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550.00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1372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53.85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1373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20,460,000,000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2.30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1374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26,991,728,000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31.92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1375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32,070,000,000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18.81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1376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39,000,000,000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21.61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1377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50,000,000,000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28.21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1378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50,000,000,000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0.00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1379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63,180,000,000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26.36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1380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64,500,000,000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2.09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1381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100,000,000,000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55.04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1382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89,635,000,000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-10.37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1383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100,000,000,000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11.56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1384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100,000,000,000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0.00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1385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140,000,000,000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40.00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1386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140,000,000,000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0.00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1387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140,000,000,000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0.00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1388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160,000,000,000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14.29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1389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190,000,000,000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b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18.75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قانون سال 1390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193,846,000,000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2.02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9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لايحه 1391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203,538,000,000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b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Nazanin" pitchFamily="2" charset="-78"/>
                        </a:rPr>
                        <a:t>5.00</a:t>
                      </a:r>
                      <a:endParaRPr lang="en-US" sz="12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47119" marR="47119" marT="0" marB="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9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153400" cy="3124200"/>
          </a:xfrm>
          <a:prstGeom prst="roundRect">
            <a:avLst>
              <a:gd name="adj" fmla="val 50000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rgbClr val="B000B0"/>
                </a:solidFill>
                <a:cs typeface="B Titr" pitchFamily="2" charset="-78"/>
              </a:rPr>
              <a:t>گزارشات سازمان‌هاي غيردولتي</a:t>
            </a:r>
            <a:br>
              <a:rPr lang="fa-IR" sz="4000" dirty="0" smtClean="0">
                <a:solidFill>
                  <a:srgbClr val="B000B0"/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rgbClr val="B000B0"/>
                </a:solidFill>
                <a:cs typeface="B Titr" pitchFamily="2" charset="-78"/>
              </a:rPr>
              <a:t> موافق با روند اجراي برنامه</a:t>
            </a:r>
            <a:br>
              <a:rPr lang="fa-IR" sz="4000" dirty="0" smtClean="0">
                <a:solidFill>
                  <a:srgbClr val="B000B0"/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rgbClr val="B000B0"/>
                </a:solidFill>
                <a:cs typeface="B Titr" pitchFamily="2" charset="-78"/>
              </a:rPr>
              <a:t> تنظيم خانواده در ايران </a:t>
            </a:r>
            <a:r>
              <a:rPr lang="fa-IR" dirty="0" smtClean="0">
                <a:solidFill>
                  <a:srgbClr val="B000B0"/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rgbClr val="B000B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>مؤسسه </a:t>
            </a:r>
            <a:r>
              <a:rPr lang="fa-IR" sz="3200" smtClean="0">
                <a:solidFill>
                  <a:srgbClr val="C00000"/>
                </a:solidFill>
                <a:cs typeface="B Titr" pitchFamily="2" charset="-78"/>
              </a:rPr>
              <a:t>همياران غدا</a:t>
            </a:r>
            <a:endParaRPr lang="en-US" sz="3600" b="0" dirty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88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downArrow">
            <a:avLst>
              <a:gd name="adj1" fmla="val 73549"/>
              <a:gd name="adj2" fmla="val 32956"/>
            </a:avLst>
          </a:prstGeom>
          <a:ln w="1047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1">
              <a:lnSpc>
                <a:spcPct val="120000"/>
              </a:lnSpc>
              <a:spcBef>
                <a:spcPts val="0"/>
              </a:spcBef>
              <a:buNone/>
            </a:pPr>
            <a:endParaRPr lang="fa-IR" dirty="0" smtClean="0">
              <a:cs typeface="B Titr" pitchFamily="2" charset="-78"/>
            </a:endParaRPr>
          </a:p>
          <a:p>
            <a:pPr marL="0" indent="0" algn="ctr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انجمن تنظيم خانواده ايران كه </a:t>
            </a:r>
          </a:p>
          <a:p>
            <a:pPr marL="0" indent="0" algn="ctr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فعاليتش در سالهاي نزديك انقلاب متوقف شده بود، مجدداً احيا و از اواسط سال 1373 فعالانه آغاز به كار كرد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cs typeface="B Titr" pitchFamily="2" charset="-78"/>
            </a:endParaRP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cs typeface="B Titr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سابقه برنامه‌های تنظیم خانواده در ایران</a:t>
            </a:r>
            <a:endParaRPr lang="fa-I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81329"/>
            <a:ext cx="8229600" cy="4467952"/>
          </a:xfrm>
          <a:prstGeom prst="round2SameRect">
            <a:avLst/>
          </a:prstGeom>
          <a:ln w="76200" cap="flat" cmpd="thickThin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algn="just">
              <a:lnSpc>
                <a:spcPct val="120000"/>
              </a:lnSpc>
            </a:pPr>
            <a:endParaRPr lang="fa-IR" sz="3600" b="1" dirty="0" smtClean="0">
              <a:cs typeface="B Nazanin" pitchFamily="2" charset="-78"/>
            </a:endParaRPr>
          </a:p>
          <a:p>
            <a:pPr algn="ctr">
              <a:lnSpc>
                <a:spcPct val="120000"/>
              </a:lnSpc>
            </a:pPr>
            <a:r>
              <a:rPr lang="fa-IR" sz="36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انجمن تنظيم خانواده ايران كه </a:t>
            </a:r>
          </a:p>
          <a:p>
            <a:pPr algn="ctr">
              <a:lnSpc>
                <a:spcPct val="120000"/>
              </a:lnSpc>
            </a:pPr>
            <a:r>
              <a:rPr lang="fa-IR" sz="36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فعاليتش در سالهاي نزديك انقلاب متوقف شده بود، مجدداً احيا و از اواسط سال 1373 فعالانه آغاز به كار كرد 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  <a:p>
            <a:pPr algn="just">
              <a:lnSpc>
                <a:spcPct val="120000"/>
              </a:lnSpc>
            </a:pPr>
            <a:endParaRPr lang="en-US" sz="36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55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180455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300" dirty="0" smtClean="0">
                <a:solidFill>
                  <a:srgbClr val="C00000"/>
                </a:solidFill>
                <a:cs typeface="B Titr" pitchFamily="2" charset="-78"/>
              </a:rPr>
              <a:t>نقش سياست‌هاي جمعيتي بين‌المللي</a:t>
            </a:r>
            <a:br>
              <a:rPr lang="fa-IR" sz="43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4300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fa-IR" sz="4300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در به وجود آمدن چالش‌هاي جمعيتي کشور</a:t>
            </a:r>
          </a:p>
        </p:txBody>
      </p:sp>
    </p:spTree>
    <p:extLst>
      <p:ext uri="{BB962C8B-B14F-4D97-AF65-F5344CB8AC3E}">
        <p14:creationId xmlns:p14="http://schemas.microsoft.com/office/powerpoint/2010/main" val="335943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a-IR" smtClean="0">
              <a:cs typeface="B Nazanin" pitchFamily="2" charset="-78"/>
            </a:endParaRPr>
          </a:p>
          <a:p>
            <a:pPr marL="0" indent="0">
              <a:buNone/>
            </a:pPr>
            <a:r>
              <a:rPr lang="fa-IR" sz="4000" b="1" smtClean="0">
                <a:cs typeface="B Nazanin" pitchFamily="2" charset="-78"/>
              </a:rPr>
              <a:t>اهداف</a:t>
            </a:r>
            <a:r>
              <a:rPr lang="fa-IR" sz="4000" b="1">
                <a:cs typeface="B Nazanin" pitchFamily="2" charset="-78"/>
              </a:rPr>
              <a:t>:</a:t>
            </a:r>
            <a:endParaRPr lang="en-US" sz="4000" b="1">
              <a:cs typeface="B Nazanin" pitchFamily="2" charset="-78"/>
            </a:endParaRPr>
          </a:p>
          <a:p>
            <a:pPr lvl="0"/>
            <a:r>
              <a:rPr lang="fa-IR">
                <a:cs typeface="B Nazanin" pitchFamily="2" charset="-78"/>
              </a:rPr>
              <a:t>دسترسی همگانی به خدمات بهداشت </a:t>
            </a:r>
            <a:r>
              <a:rPr lang="fa-IR" smtClean="0">
                <a:cs typeface="B Nazanin" pitchFamily="2" charset="-78"/>
              </a:rPr>
              <a:t>باروری</a:t>
            </a:r>
            <a:endParaRPr lang="en-US">
              <a:cs typeface="B Nazanin" pitchFamily="2" charset="-78"/>
            </a:endParaRPr>
          </a:p>
          <a:p>
            <a:pPr lvl="0"/>
            <a:r>
              <a:rPr lang="fa-IR">
                <a:cs typeface="B Nazanin" pitchFamily="2" charset="-78"/>
              </a:rPr>
              <a:t>آموزش ابتدایی همگانی و از بین بردن شکاف جنسیتی در </a:t>
            </a:r>
            <a:r>
              <a:rPr lang="fa-IR" smtClean="0">
                <a:cs typeface="B Nazanin" pitchFamily="2" charset="-78"/>
              </a:rPr>
              <a:t>آموزش</a:t>
            </a:r>
            <a:endParaRPr lang="en-US">
              <a:cs typeface="B Nazanin" pitchFamily="2" charset="-78"/>
            </a:endParaRPr>
          </a:p>
          <a:p>
            <a:pPr lvl="0"/>
            <a:r>
              <a:rPr lang="fa-IR">
                <a:cs typeface="B Nazanin" pitchFamily="2" charset="-78"/>
              </a:rPr>
              <a:t>کاهش نسبت مرگ و میر مادران تا ۷۵ </a:t>
            </a:r>
            <a:r>
              <a:rPr lang="fa-IR" smtClean="0">
                <a:cs typeface="B Nazanin" pitchFamily="2" charset="-78"/>
              </a:rPr>
              <a:t>درصد</a:t>
            </a:r>
            <a:endParaRPr lang="en-US">
              <a:cs typeface="B Nazanin" pitchFamily="2" charset="-78"/>
            </a:endParaRPr>
          </a:p>
          <a:p>
            <a:pPr lvl="0"/>
            <a:r>
              <a:rPr lang="fa-IR">
                <a:cs typeface="B Nazanin" pitchFamily="2" charset="-78"/>
              </a:rPr>
              <a:t>کاهش مرگ و میر نوزادان</a:t>
            </a:r>
            <a:endParaRPr lang="en-US">
              <a:cs typeface="B Nazanin" pitchFamily="2" charset="-78"/>
            </a:endParaRPr>
          </a:p>
          <a:p>
            <a:pPr lvl="0"/>
            <a:r>
              <a:rPr lang="fa-IR">
                <a:cs typeface="B Nazanin" pitchFamily="2" charset="-78"/>
              </a:rPr>
              <a:t>افزایش متوسط عمر (امید زندگی)</a:t>
            </a:r>
            <a:endParaRPr lang="en-US">
              <a:cs typeface="B Nazanin" pitchFamily="2" charset="-78"/>
            </a:endParaRPr>
          </a:p>
          <a:p>
            <a:pPr lvl="0"/>
            <a:r>
              <a:rPr lang="fa-IR">
                <a:cs typeface="B Nazanin" pitchFamily="2" charset="-78"/>
              </a:rPr>
              <a:t>کاهش </a:t>
            </a:r>
            <a:r>
              <a:rPr lang="fa-IR" err="1" smtClean="0">
                <a:cs typeface="B Nazanin" pitchFamily="2" charset="-78"/>
              </a:rPr>
              <a:t>نسبت‌های</a:t>
            </a:r>
            <a:r>
              <a:rPr lang="fa-IR" smtClean="0">
                <a:cs typeface="B Nazanin" pitchFamily="2" charset="-78"/>
              </a:rPr>
              <a:t> </a:t>
            </a:r>
            <a:r>
              <a:rPr lang="fa-IR">
                <a:cs typeface="B Nazanin" pitchFamily="2" charset="-78"/>
              </a:rPr>
              <a:t>ابتلا به اچ آی وی </a:t>
            </a:r>
            <a:endParaRPr lang="en-US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کنفرانس بین‌المللی </a:t>
            </a:r>
            <a:r>
              <a:rPr lang="fa-IR" dirty="0">
                <a:cs typeface="B Titr" pitchFamily="2" charset="-78"/>
              </a:rPr>
              <a:t>جمعیت و </a:t>
            </a:r>
            <a:r>
              <a:rPr lang="fa-IR" dirty="0" smtClean="0">
                <a:cs typeface="B Titr" pitchFamily="2" charset="-78"/>
              </a:rPr>
              <a:t>توسعه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(</a:t>
            </a:r>
            <a:r>
              <a:rPr lang="en-US" dirty="0" smtClean="0">
                <a:cs typeface="B Titr" pitchFamily="2" charset="-78"/>
              </a:rPr>
              <a:t>ICPD : 1994-2014</a:t>
            </a:r>
            <a:r>
              <a:rPr lang="fa-IR" dirty="0" smtClean="0">
                <a:cs typeface="B Titr" pitchFamily="2" charset="-78"/>
              </a:rPr>
              <a:t>)</a:t>
            </a:r>
            <a:br>
              <a:rPr lang="fa-IR" dirty="0" smtClean="0">
                <a:cs typeface="B Titr" pitchFamily="2" charset="-78"/>
              </a:rPr>
            </a:br>
            <a:r>
              <a:rPr lang="en-US" sz="2200" dirty="0" smtClean="0">
                <a:cs typeface="B Titr" pitchFamily="2" charset="-78"/>
              </a:rPr>
              <a:t>(</a:t>
            </a:r>
            <a:r>
              <a:rPr lang="en-US" sz="2200" dirty="0" smtClean="0">
                <a:solidFill>
                  <a:srgbClr val="C00000"/>
                </a:solidFill>
                <a:cs typeface="B Titr" pitchFamily="2" charset="-78"/>
              </a:rPr>
              <a:t>I</a:t>
            </a:r>
            <a:r>
              <a:rPr lang="en-US" sz="2200" dirty="0" smtClean="0">
                <a:cs typeface="B Titr" pitchFamily="2" charset="-78"/>
              </a:rPr>
              <a:t>nternational </a:t>
            </a:r>
            <a:r>
              <a:rPr lang="en-US" sz="2200" dirty="0" smtClean="0">
                <a:solidFill>
                  <a:srgbClr val="C00000"/>
                </a:solidFill>
                <a:cs typeface="B Titr" pitchFamily="2" charset="-78"/>
              </a:rPr>
              <a:t>C</a:t>
            </a:r>
            <a:r>
              <a:rPr lang="en-US" sz="2200" dirty="0" smtClean="0">
                <a:cs typeface="B Titr" pitchFamily="2" charset="-78"/>
              </a:rPr>
              <a:t>onference for </a:t>
            </a:r>
            <a:r>
              <a:rPr lang="en-US" sz="2200" dirty="0" smtClean="0">
                <a:solidFill>
                  <a:srgbClr val="C00000"/>
                </a:solidFill>
                <a:cs typeface="B Titr" pitchFamily="2" charset="-78"/>
              </a:rPr>
              <a:t>P</a:t>
            </a:r>
            <a:r>
              <a:rPr lang="en-US" sz="2200" dirty="0" smtClean="0">
                <a:cs typeface="B Titr" pitchFamily="2" charset="-78"/>
              </a:rPr>
              <a:t>opulation and </a:t>
            </a:r>
            <a:r>
              <a:rPr lang="en-US" sz="2200" dirty="0" smtClean="0">
                <a:solidFill>
                  <a:srgbClr val="C00000"/>
                </a:solidFill>
                <a:cs typeface="B Titr" pitchFamily="2" charset="-78"/>
              </a:rPr>
              <a:t>D</a:t>
            </a:r>
            <a:r>
              <a:rPr lang="en-US" sz="2200" dirty="0" smtClean="0">
                <a:cs typeface="B Titr" pitchFamily="2" charset="-78"/>
              </a:rPr>
              <a:t>evelopment)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0269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.mahzoon\My Documents\Work\اطلاعات تخصصي مفيد\مطالب مربوط به سياست‌هاي جمعيتي\رشد صفر!!!!!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27280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195736" y="4149080"/>
            <a:ext cx="446449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6732240" y="1484784"/>
            <a:ext cx="2016224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3779912" y="1268760"/>
            <a:ext cx="1440160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Up Arrow 1"/>
          <p:cNvSpPr/>
          <p:nvPr/>
        </p:nvSpPr>
        <p:spPr>
          <a:xfrm>
            <a:off x="4499992" y="2996952"/>
            <a:ext cx="576064" cy="57606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4067944" y="2535876"/>
            <a:ext cx="2808312" cy="43204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Down Arrow 7"/>
          <p:cNvSpPr/>
          <p:nvPr/>
        </p:nvSpPr>
        <p:spPr>
          <a:xfrm>
            <a:off x="3995936" y="3501008"/>
            <a:ext cx="504056" cy="5760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7236296" y="3494032"/>
            <a:ext cx="1512168" cy="29500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4" name="Curved Connector 13"/>
          <p:cNvCxnSpPr>
            <a:stCxn id="10" idx="1"/>
            <a:endCxn id="7" idx="2"/>
          </p:cNvCxnSpPr>
          <p:nvPr/>
        </p:nvCxnSpPr>
        <p:spPr>
          <a:xfrm rot="10800000">
            <a:off x="5472100" y="2967924"/>
            <a:ext cx="1764196" cy="673612"/>
          </a:xfrm>
          <a:prstGeom prst="curvedConnector2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64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360"/>
            <a:ext cx="8229600" cy="3531848"/>
          </a:xfrm>
        </p:spPr>
        <p:txBody>
          <a:bodyPr/>
          <a:lstStyle/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سهم عمده جمعیت جوانان در معرض اشتغال، ازدواج و متقاضی مسکن (سنین 20 تا 34 سالگی):</a:t>
            </a:r>
          </a:p>
          <a:p>
            <a:pPr lvl="1" algn="just"/>
            <a:r>
              <a:rPr lang="fa-IR" b="1" dirty="0" smtClean="0">
                <a:solidFill>
                  <a:srgbClr val="008E40"/>
                </a:solidFill>
                <a:cs typeface="B Nazanin" pitchFamily="2" charset="-78"/>
              </a:rPr>
              <a:t>32 درصد</a:t>
            </a:r>
            <a:r>
              <a:rPr lang="fa-IR" b="1" dirty="0" smtClean="0">
                <a:cs typeface="B Nazanin" pitchFamily="2" charset="-78"/>
              </a:rPr>
              <a:t> (حدود یک سوم جمعیت)</a:t>
            </a:r>
          </a:p>
          <a:p>
            <a:pPr algn="just"/>
            <a:endParaRPr lang="fa-IR" b="1" dirty="0" smtClean="0">
              <a:solidFill>
                <a:srgbClr val="C00000"/>
              </a:solidFill>
              <a:cs typeface="B Nazanin" pitchFamily="2" charset="-78"/>
            </a:endParaRPr>
          </a:p>
          <a:p>
            <a:pPr algn="just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سهم جمعیت مولد یا بالقوه فعال از نظر اقتصادی (15 تا 64 ساله):</a:t>
            </a:r>
          </a:p>
          <a:p>
            <a:pPr lvl="1" algn="just"/>
            <a:r>
              <a:rPr lang="fa-IR" b="1" dirty="0" smtClean="0">
                <a:solidFill>
                  <a:srgbClr val="008E40"/>
                </a:solidFill>
                <a:cs typeface="B Nazanin" pitchFamily="2" charset="-78"/>
              </a:rPr>
              <a:t>71 درصد</a:t>
            </a:r>
            <a:r>
              <a:rPr lang="fa-IR" b="1" dirty="0" smtClean="0">
                <a:cs typeface="B Nazanin" pitchFamily="2" charset="-78"/>
              </a:rPr>
              <a:t> (بیش از دوسوم جمعیت - بالاترین سهم در گذار جمعیتی کشور یعنی یک</a:t>
            </a:r>
            <a:r>
              <a:rPr lang="fa-IR" b="1" u="sng" dirty="0" smtClean="0">
                <a:cs typeface="B Nazanin" pitchFamily="2" charset="-78"/>
              </a:rPr>
              <a:t> فرصت طلایی</a:t>
            </a:r>
            <a:r>
              <a:rPr lang="fa-IR" b="1" dirty="0" smtClean="0">
                <a:cs typeface="B Nazanin" pitchFamily="2" charset="-78"/>
              </a:rPr>
              <a:t> یا </a:t>
            </a:r>
            <a:r>
              <a:rPr lang="fa-IR" b="1" u="sng" dirty="0" smtClean="0">
                <a:cs typeface="B Nazanin" pitchFamily="2" charset="-78"/>
              </a:rPr>
              <a:t>پنجره جمعیتی </a:t>
            </a:r>
            <a:r>
              <a:rPr lang="fa-IR" b="1" dirty="0" smtClean="0">
                <a:cs typeface="B Nazanin" pitchFamily="2" charset="-78"/>
              </a:rPr>
              <a:t>برای کشور)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سهم سنین ویژه</a:t>
            </a:r>
            <a:endParaRPr lang="fa-IR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457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2204864"/>
            <a:ext cx="97930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79512" y="2780928"/>
            <a:ext cx="871296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098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2400" cy="2764160"/>
          </a:xfrm>
          <a:prstGeom prst="roundRect">
            <a:avLst>
              <a:gd name="adj" fmla="val 50000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فعاليتهاي صندوق جمعيت در ايران</a:t>
            </a:r>
            <a:b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en-US" sz="4400" dirty="0" smtClean="0">
                <a:solidFill>
                  <a:srgbClr val="8D337C"/>
                </a:solidFill>
                <a:cs typeface="B Titr" pitchFamily="2" charset="-78"/>
              </a:rPr>
              <a:t>UNFPA</a:t>
            </a:r>
            <a:endParaRPr lang="en-US" sz="4400" b="0" dirty="0">
              <a:solidFill>
                <a:schemeClr val="bg2">
                  <a:lumMod val="2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81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467952"/>
          </a:xfrm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سابقه فعاليت صندوق جمعيت در ايران به اواخر دهه 1340 برمي‌گردد. </a:t>
            </a:r>
          </a:p>
          <a:p>
            <a:pPr marL="0" indent="0" algn="just" rtl="1"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اين صندوق بين سال‌هاي </a:t>
            </a:r>
            <a:r>
              <a:rPr lang="fa-IR" sz="3600" dirty="0" smtClean="0">
                <a:solidFill>
                  <a:srgbClr val="C800C8"/>
                </a:solidFill>
                <a:cs typeface="B Nazanin" pitchFamily="2" charset="-78"/>
              </a:rPr>
              <a:t>1349</a:t>
            </a:r>
            <a:r>
              <a:rPr lang="fa-IR" sz="3600" dirty="0" smtClean="0">
                <a:cs typeface="B Nazanin" pitchFamily="2" charset="-78"/>
              </a:rPr>
              <a:t> تا </a:t>
            </a:r>
            <a:r>
              <a:rPr lang="fa-IR" sz="3600" dirty="0" smtClean="0">
                <a:solidFill>
                  <a:srgbClr val="C800C8"/>
                </a:solidFill>
                <a:cs typeface="B Nazanin" pitchFamily="2" charset="-78"/>
              </a:rPr>
              <a:t>1367</a:t>
            </a:r>
            <a:r>
              <a:rPr lang="fa-IR" sz="3600" dirty="0" smtClean="0">
                <a:cs typeface="B Nazanin" pitchFamily="2" charset="-78"/>
              </a:rPr>
              <a:t> كمك‌هايي را در اختيار سازمان‌هاي ذيربط دولتي قرار داد. </a:t>
            </a:r>
            <a:endParaRPr lang="en-US" sz="3600" dirty="0" smtClean="0"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  <a:buNone/>
            </a:pPr>
            <a:r>
              <a:rPr lang="fa-IR" sz="3600" dirty="0" smtClean="0">
                <a:cs typeface="B Nazanin" pitchFamily="2" charset="-78"/>
              </a:rPr>
              <a:t>با توسعه فعاليت‌هاي صندوق در كشور، سه برنامه با بودجه‌اي بالغ بر 30 ميليون دلار توسط صندوق به طور كامل در كشور اجرا گرديد. 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فعاليتهاي صندوق جمعيت در ايران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715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467952"/>
          </a:xfrm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Low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صندوق جمعيت اولين برنامه كشوري خود را با تخصيص اعتباري به </a:t>
            </a:r>
            <a:r>
              <a:rPr lang="fa-IR" dirty="0" smtClean="0">
                <a:solidFill>
                  <a:srgbClr val="C800C8"/>
                </a:solidFill>
                <a:cs typeface="B Nazanin" pitchFamily="2" charset="-78"/>
              </a:rPr>
              <a:t>مبلغ 4 ميليون دلار </a:t>
            </a:r>
            <a:r>
              <a:rPr lang="fa-IR" dirty="0" smtClean="0">
                <a:cs typeface="B Nazanin" pitchFamily="2" charset="-78"/>
              </a:rPr>
              <a:t>براي يك دوره دو ساله 1370-1369 تصويب كرد. مدت اجراي اين برنامه بعداً تا پايان سال </a:t>
            </a:r>
            <a:r>
              <a:rPr lang="fa-IR" dirty="0" smtClean="0">
                <a:solidFill>
                  <a:srgbClr val="C800C8"/>
                </a:solidFill>
                <a:cs typeface="B Nazanin" pitchFamily="2" charset="-78"/>
              </a:rPr>
              <a:t>1372</a:t>
            </a:r>
            <a:r>
              <a:rPr lang="fa-IR" dirty="0" smtClean="0">
                <a:cs typeface="B Nazanin" pitchFamily="2" charset="-78"/>
              </a:rPr>
              <a:t> تمديد شد. </a:t>
            </a:r>
            <a:endParaRPr lang="en-US" dirty="0" smtClean="0">
              <a:cs typeface="B Nazanin" pitchFamily="2" charset="-78"/>
            </a:endParaRPr>
          </a:p>
          <a:p>
            <a:pPr marL="0" indent="0" algn="justLow" rtl="1">
              <a:lnSpc>
                <a:spcPct val="150000"/>
              </a:lnSpc>
              <a:spcBef>
                <a:spcPts val="0"/>
              </a:spcBef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justLow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برنامه دوم از سال 1373 تا 1377 به طول انجاميد و كمك­هاي اعتباري </a:t>
            </a:r>
            <a:r>
              <a:rPr lang="fa-IR" dirty="0" smtClean="0">
                <a:solidFill>
                  <a:srgbClr val="C800C8"/>
                </a:solidFill>
                <a:cs typeface="B Nazanin" pitchFamily="2" charset="-78"/>
              </a:rPr>
              <a:t>معادل ده ميليون دلار </a:t>
            </a:r>
            <a:r>
              <a:rPr lang="fa-IR" dirty="0" smtClean="0">
                <a:cs typeface="B Nazanin" pitchFamily="2" charset="-78"/>
              </a:rPr>
              <a:t>را در اختيار سازمان‌هاي فعال در زمينه تنظيم خانواده و كنترل جمعيت قرار داد. </a:t>
            </a:r>
            <a:endParaRPr lang="en-US" sz="2800" dirty="0" smtClean="0">
              <a:cs typeface="B Nazanin" pitchFamily="2" charset="-78"/>
            </a:endParaRP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فعاليتهاي صندوق جمعيت در ايران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521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 rtl="1">
              <a:spcBef>
                <a:spcPts val="0"/>
              </a:spcBef>
            </a:pP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در سال 1372 وام</a:t>
            </a:r>
            <a:r>
              <a:rPr lang="fa-IR" sz="40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4000" b="1" dirty="0" smtClean="0">
                <a:solidFill>
                  <a:srgbClr val="B000B0"/>
                </a:solidFill>
                <a:cs typeface="B Nazanin" pitchFamily="2" charset="-78"/>
              </a:rPr>
              <a:t>150 ميليون دلاري </a:t>
            </a:r>
            <a:r>
              <a:rPr lang="fa-IR" sz="4000" dirty="0" smtClean="0">
                <a:cs typeface="B Nazanin" pitchFamily="2" charset="-78"/>
              </a:rPr>
              <a:t>صندوق جمعيت ملل متحد براي تنظيم خانواده در ايران اختصاص يافت و ايران به عنوان مرکزي براي آموزش کنترل جمعيت </a:t>
            </a:r>
            <a:r>
              <a:rPr lang="fa-IR" sz="4000" dirty="0" smtClean="0">
                <a:solidFill>
                  <a:srgbClr val="B000B0"/>
                </a:solidFill>
                <a:cs typeface="B Nazanin" pitchFamily="2" charset="-78"/>
              </a:rPr>
              <a:t>کشورهاي آسياي ميانه </a:t>
            </a:r>
            <a:r>
              <a:rPr lang="fa-IR" sz="4000" dirty="0" smtClean="0">
                <a:cs typeface="B Nazanin" pitchFamily="2" charset="-78"/>
              </a:rPr>
              <a:t>انتخاب شد.</a:t>
            </a:r>
            <a:endParaRPr lang="en-US" sz="4000" dirty="0" smtClean="0"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</a:pPr>
            <a:r>
              <a:rPr lang="fa-IR" sz="4000" dirty="0" smtClean="0">
                <a:cs typeface="B Nazanin" pitchFamily="2" charset="-78"/>
              </a:rPr>
              <a:t>در همين سال </a:t>
            </a:r>
            <a:r>
              <a:rPr lang="fa-IR" sz="4000" b="1" dirty="0" smtClean="0">
                <a:solidFill>
                  <a:srgbClr val="B000B0"/>
                </a:solidFill>
                <a:cs typeface="B Nazanin" pitchFamily="2" charset="-78"/>
              </a:rPr>
              <a:t>کمک 1.8 ميليون دلاري </a:t>
            </a:r>
            <a:r>
              <a:rPr lang="fa-IR" sz="4000" dirty="0" smtClean="0">
                <a:cs typeface="B Nazanin" pitchFamily="2" charset="-78"/>
              </a:rPr>
              <a:t>به ايران در محورهاي برنامه پنج ساله يونيسف قرار گرفت.</a:t>
            </a:r>
          </a:p>
          <a:p>
            <a:pPr marL="0" indent="0" algn="just" rtl="1">
              <a:spcBef>
                <a:spcPts val="0"/>
              </a:spcBef>
              <a:buNone/>
            </a:pPr>
            <a:endParaRPr lang="en-US" dirty="0" smtClean="0">
              <a:cs typeface="B Nazanin" pitchFamily="2" charset="-78"/>
            </a:endParaRPr>
          </a:p>
          <a:p>
            <a:pPr marL="0" indent="0" algn="just" rtl="1">
              <a:spcBef>
                <a:spcPts val="0"/>
              </a:spcBef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فعاليتهاي صندوق جمعيت در ايران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342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2743200"/>
          </a:xfrm>
          <a:prstGeom prst="roundRect">
            <a:avLst>
              <a:gd name="adj" fmla="val 50000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/>
            </a:r>
            <a:b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فعاليتهاي سازمان بهداشت جهاني </a:t>
            </a:r>
            <a:r>
              <a:rPr lang="en-US" sz="4400" dirty="0" smtClean="0">
                <a:solidFill>
                  <a:srgbClr val="8D337C"/>
                </a:solidFill>
                <a:cs typeface="B Titr" pitchFamily="2" charset="-78"/>
              </a:rPr>
              <a:t>WHO</a:t>
            </a:r>
            <a:endParaRPr lang="en-US" sz="4400" dirty="0">
              <a:solidFill>
                <a:srgbClr val="8D337C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66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 rtl="1">
              <a:lnSpc>
                <a:spcPct val="110000"/>
              </a:lnSpc>
              <a:spcBef>
                <a:spcPts val="0"/>
              </a:spcBef>
            </a:pPr>
            <a:r>
              <a:rPr lang="fa-IR" sz="4000" dirty="0" smtClean="0">
                <a:cs typeface="B Nazanin" pitchFamily="2" charset="-78"/>
              </a:rPr>
              <a:t>اختصاص مبلغ 31000 دلار اعتبار به برنامه هاي بهداشت مادران ، كودكان و تنظيم خانواده (1372-1371)</a:t>
            </a:r>
            <a:endParaRPr lang="en-US" sz="4000" dirty="0" smtClean="0">
              <a:cs typeface="B Nazanin" pitchFamily="2" charset="-78"/>
            </a:endParaRPr>
          </a:p>
          <a:p>
            <a:pPr marL="0" indent="0" algn="just" rtl="1">
              <a:lnSpc>
                <a:spcPct val="110000"/>
              </a:lnSpc>
              <a:spcBef>
                <a:spcPts val="0"/>
              </a:spcBef>
            </a:pPr>
            <a:r>
              <a:rPr lang="fa-IR" sz="4000" dirty="0" smtClean="0">
                <a:cs typeface="B Nazanin" pitchFamily="2" charset="-78"/>
              </a:rPr>
              <a:t>اجراي برنامه‌هاي مشترك در زمينه خدمات بهداشت مادر و كودك، تنظيم خانواده و سلامت زنان و تخصيص  اعتبار حدود 92/500 دلار. (1374-1373)</a:t>
            </a:r>
            <a:endParaRPr lang="en-US" sz="4000" dirty="0" smtClean="0">
              <a:cs typeface="B Nazanin" pitchFamily="2" charset="-78"/>
            </a:endParaRP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فعاليتهاي سازمان بهداشت جهاني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417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84784"/>
            <a:ext cx="8229600" cy="4392488"/>
          </a:xfrm>
          <a:prstGeom prst="round2SameRect">
            <a:avLst/>
          </a:prstGeom>
          <a:ln w="762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 rtl="1">
              <a:lnSpc>
                <a:spcPct val="110000"/>
              </a:lnSpc>
              <a:buFont typeface="Arial" pitchFamily="34" charset="0"/>
              <a:buChar char="•"/>
            </a:pPr>
            <a:r>
              <a:rPr lang="fa-IR" sz="3700" dirty="0" smtClean="0">
                <a:cs typeface="B Nazanin" pitchFamily="2" charset="-78"/>
              </a:rPr>
              <a:t>ارتقاي وضعيت بهداشت باروري، تنظيم خانواده، بهداشت كودكان، بهداشت نوجوانان، سلامت زنان و بهداشت سالمندان و تخصيص بالغ بر 62/400 دلار. (1376-1375)</a:t>
            </a:r>
          </a:p>
          <a:p>
            <a:pPr algn="just" rtl="1">
              <a:lnSpc>
                <a:spcPct val="110000"/>
              </a:lnSpc>
              <a:buFont typeface="Arial" pitchFamily="34" charset="0"/>
              <a:buChar char="•"/>
            </a:pPr>
            <a:r>
              <a:rPr lang="fa-IR" sz="3700" dirty="0" smtClean="0">
                <a:cs typeface="B Nazanin" pitchFamily="2" charset="-78"/>
              </a:rPr>
              <a:t>اختصاص اعتبار مبلغ 92/500 دلار.(براي سال‌هاي 1378-1377)</a:t>
            </a:r>
            <a:endParaRPr lang="en-US" sz="3700" dirty="0" smtClean="0">
              <a:cs typeface="B Nazanin" pitchFamily="2" charset="-78"/>
            </a:endParaRPr>
          </a:p>
          <a:p>
            <a:pPr lvl="0" algn="just" rtl="1">
              <a:lnSpc>
                <a:spcPct val="110000"/>
              </a:lnSpc>
              <a:buFont typeface="Arial" pitchFamily="34" charset="0"/>
              <a:buChar char="•"/>
            </a:pPr>
            <a:r>
              <a:rPr lang="fa-IR" sz="3700" b="1" dirty="0" smtClean="0">
                <a:cs typeface="B Nazanin" pitchFamily="2" charset="-78"/>
              </a:rPr>
              <a:t>در سال‌هاي بعد به علت موفقيت برنامه تنظيم خانواده و همچنين كمك‌هاي صندوق جمعيت ملل متحد، برنامه تنظيم خانواده از ليست كمك‌هاي سازمان جهاني بهداشت حذف گرديد. </a:t>
            </a:r>
          </a:p>
          <a:p>
            <a:pPr algn="just" rtl="1">
              <a:lnSpc>
                <a:spcPct val="110000"/>
              </a:lnSpc>
              <a:buFont typeface="Arial" pitchFamily="34" charset="0"/>
              <a:buChar char="•"/>
            </a:pPr>
            <a:endParaRPr lang="en-US" sz="4000" dirty="0" smtClean="0">
              <a:cs typeface="B Nazanin" pitchFamily="2" charset="-78"/>
            </a:endParaRPr>
          </a:p>
          <a:p>
            <a:pPr algn="just" rtl="1">
              <a:lnSpc>
                <a:spcPct val="110000"/>
              </a:lnSpc>
            </a:pPr>
            <a:endParaRPr lang="en-US" sz="4000" dirty="0" smtClean="0">
              <a:cs typeface="B Nazanin" pitchFamily="2" charset="-78"/>
            </a:endParaRPr>
          </a:p>
          <a:p>
            <a:pPr algn="just" rtl="1">
              <a:lnSpc>
                <a:spcPct val="110000"/>
              </a:lnSpc>
            </a:pPr>
            <a:endParaRPr lang="en-US" sz="4000" dirty="0" smtClean="0">
              <a:cs typeface="B Nazanin" pitchFamily="2" charset="-78"/>
            </a:endParaRPr>
          </a:p>
          <a:p>
            <a:pPr algn="just" rtl="1">
              <a:lnSpc>
                <a:spcPct val="110000"/>
              </a:lnSpc>
            </a:pPr>
            <a:endParaRPr lang="en-US" sz="4000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فعاليتهاي سازمان بهداشت جهاني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282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7772400" cy="2362200"/>
          </a:xfrm>
          <a:prstGeom prst="roundRect">
            <a:avLst>
              <a:gd name="adj" fmla="val 50000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بانك جهاني </a:t>
            </a:r>
            <a:br>
              <a:rPr lang="fa-IR" sz="44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</a:br>
            <a:r>
              <a:rPr lang="en-US" sz="4400" dirty="0" smtClean="0">
                <a:solidFill>
                  <a:srgbClr val="8D337C"/>
                </a:solidFill>
                <a:cs typeface="B Titr" pitchFamily="2" charset="-78"/>
              </a:rPr>
              <a:t>Word Bank</a:t>
            </a:r>
            <a:endParaRPr lang="en-US" sz="4400" dirty="0">
              <a:solidFill>
                <a:srgbClr val="8D337C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04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2Same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 rtl="1">
              <a:spcBef>
                <a:spcPts val="0"/>
              </a:spcBef>
            </a:pPr>
            <a:r>
              <a:rPr lang="fa-IR" sz="4000" dirty="0" smtClean="0">
                <a:cs typeface="B Nazanin" pitchFamily="2" charset="-78"/>
              </a:rPr>
              <a:t>اولين كمك بانك جهاني در بخش بهداشت به مبلغ 141.400.000 دلار به منظور اجراي طرح بهداشت و جمعيت در سال 1372 در اختيار دولت ايران قرار گرفت. </a:t>
            </a:r>
          </a:p>
          <a:p>
            <a:pPr marL="0" indent="0" algn="just" rtl="1">
              <a:spcBef>
                <a:spcPts val="0"/>
              </a:spcBef>
            </a:pPr>
            <a:r>
              <a:rPr lang="fa-IR" sz="4000" dirty="0" smtClean="0">
                <a:cs typeface="B Nazanin" pitchFamily="2" charset="-78"/>
              </a:rPr>
              <a:t>فعاليت‌هايي كه در قالب وام اول بانك جهاني انجام شد عبارت بودند از بهبود وضعيت بهداشت در مناطق روستايي از طريق:</a:t>
            </a:r>
          </a:p>
          <a:p>
            <a:pPr marL="256032" lvl="1" indent="0" algn="just">
              <a:spcBef>
                <a:spcPts val="0"/>
              </a:spcBef>
            </a:pPr>
            <a:r>
              <a:rPr lang="fa-IR" sz="3600" b="1" dirty="0" smtClean="0">
                <a:cs typeface="B Nazanin" pitchFamily="2" charset="-78"/>
              </a:rPr>
              <a:t>الف:‌ بهبود ارائه خدمات بهداشتي در روستاها </a:t>
            </a:r>
          </a:p>
          <a:p>
            <a:pPr marL="256032" lvl="1" indent="0" algn="just">
              <a:spcBef>
                <a:spcPts val="0"/>
              </a:spcBef>
            </a:pPr>
            <a:r>
              <a:rPr lang="fa-IR" sz="3600" b="1" dirty="0" smtClean="0">
                <a:cs typeface="B Nazanin" pitchFamily="2" charset="-78"/>
              </a:rPr>
              <a:t>ب: فعاليت‌هاي تنظيم خانواده</a:t>
            </a:r>
            <a:endParaRPr lang="en-US" dirty="0" smtClean="0">
              <a:cs typeface="B Nazanin" pitchFamily="2" charset="-78"/>
            </a:endParaRP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بانك جهاني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37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4290</TotalTime>
  <Words>5472</Words>
  <Application>Microsoft Office PowerPoint</Application>
  <PresentationFormat>On-screen Show (4:3)</PresentationFormat>
  <Paragraphs>1747</Paragraphs>
  <Slides>121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38" baseType="lpstr">
      <vt:lpstr>Arial</vt:lpstr>
      <vt:lpstr>B Jadid</vt:lpstr>
      <vt:lpstr>Times New Roman</vt:lpstr>
      <vt:lpstr>B Koodak</vt:lpstr>
      <vt:lpstr>B Titr</vt:lpstr>
      <vt:lpstr>Verdana</vt:lpstr>
      <vt:lpstr>Wingdings 2</vt:lpstr>
      <vt:lpstr>Lucida Sans Unicode</vt:lpstr>
      <vt:lpstr>Wingdings</vt:lpstr>
      <vt:lpstr>Wingdings 3</vt:lpstr>
      <vt:lpstr>B Nazanin</vt:lpstr>
      <vt:lpstr>Calibri</vt:lpstr>
      <vt:lpstr>IranNastaliq</vt:lpstr>
      <vt:lpstr>B Zar</vt:lpstr>
      <vt:lpstr>Tahoma</vt:lpstr>
      <vt:lpstr>Concourse</vt:lpstr>
      <vt:lpstr>Chart</vt:lpstr>
      <vt:lpstr>PowerPoint Presentation</vt:lpstr>
      <vt:lpstr>سیمای   تحولات جمعیتی   جمهوری اسلامی ایران       </vt:lpstr>
      <vt:lpstr>انواع رويکردهاي جمعيتي</vt:lpstr>
      <vt:lpstr>PowerPoint Presentation</vt:lpstr>
      <vt:lpstr>PowerPoint Presentation</vt:lpstr>
      <vt:lpstr>نظریه‌های عمده جمعيت‌شناختی</vt:lpstr>
      <vt:lpstr>جایگاه جهانی ایران از لحاظ جمعیت</vt:lpstr>
      <vt:lpstr>ترکیب جمعیت ایران (نتايج سرشماري 1390)</vt:lpstr>
      <vt:lpstr>سهم سنین ویژه</vt:lpstr>
      <vt:lpstr>PowerPoint Presentation</vt:lpstr>
      <vt:lpstr>PowerPoint Presentation</vt:lpstr>
      <vt:lpstr>برنامه‌هاي توسعه کشور در زمينه جمعيت</vt:lpstr>
      <vt:lpstr>PowerPoint Presentation</vt:lpstr>
      <vt:lpstr>PowerPoint Presentation</vt:lpstr>
      <vt:lpstr>ميزان باروري كل در ايران  (متوسط تعداد فرزندان زنده به دنيا آورده هر مادر)</vt:lpstr>
      <vt:lpstr>يک محاسبه ساده !</vt:lpstr>
      <vt:lpstr>PowerPoint Presentation</vt:lpstr>
      <vt:lpstr>سهم فرزندآوری در بالای 30 سال</vt:lpstr>
      <vt:lpstr>PowerPoint Presentation</vt:lpstr>
      <vt:lpstr>درصد خانوارها براساس تعداد فرزند</vt:lpstr>
      <vt:lpstr>PowerPoint Presentation</vt:lpstr>
      <vt:lpstr>PowerPoint Presentation</vt:lpstr>
      <vt:lpstr>درصد خانوارها براساس تعداد فرزند  (نقاط شهری و روستایی)</vt:lpstr>
      <vt:lpstr>درصد خانوارها براساس تعداد فرزند (نسل‌های قدیم و جدید)</vt:lpstr>
      <vt:lpstr>درصد خانوارها براساس تعداد فرزند (برحسب سطوح استاندارد بین‌المللی تحصیل همسر (بدون سطح 4 در ایران))</vt:lpstr>
      <vt:lpstr>درصد خانوارها براساس تعداد فرزند (برحسب سطوح استاندارد بین‌المللی تحصیل سرپرست (بدون سطح 4 در ایران))</vt:lpstr>
      <vt:lpstr>درصد خانوارها براساس تعداد فرزند (برحسب قشر شغلی-اجتماعی سرپرست خانوار)</vt:lpstr>
      <vt:lpstr>وضعیت فعلي ثبت موالید در کشور</vt:lpstr>
      <vt:lpstr>PowerPoint Presentation</vt:lpstr>
      <vt:lpstr>مقایسه وضعیت موالید در سطح بین‌الملل</vt:lpstr>
      <vt:lpstr>وضعیت ثبت فوت در کشور</vt:lpstr>
      <vt:lpstr>PowerPoint Presentation</vt:lpstr>
      <vt:lpstr>مقایسه وضعیت فوت در سطح بین‌الملل</vt:lpstr>
      <vt:lpstr>ايران كشوري است: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نظریه اول گذار جمعيتي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پيش بيني آینده جمعيت   براساس بررسي‌هاي داخلي و برآوردهاي سازمان ملل  آدرس سايت سازمان ملل: http://esa.un.org/unpd/ppp/Figures-Output/Population/PPP_Total-Population.htm</vt:lpstr>
      <vt:lpstr>فرايند گذار جمعيتي ايران، 1390-1290 و پیش‌بینی آینده در سه سناریو</vt:lpstr>
      <vt:lpstr>PowerPoint Presentation</vt:lpstr>
      <vt:lpstr>PowerPoint Presentation</vt:lpstr>
      <vt:lpstr>پيش‌بيني جمعيت کشور در سال 1430 در سه سناريوي محتمل</vt:lpstr>
      <vt:lpstr>ازدواج و طلاق</vt:lpstr>
      <vt:lpstr>وضعیت ازدواج در کشور</vt:lpstr>
      <vt:lpstr>PowerPoint Presentation</vt:lpstr>
      <vt:lpstr>PowerPoint Presentation</vt:lpstr>
      <vt:lpstr>سهم ازدواج آقایان در سنین بالای 35 سال</vt:lpstr>
      <vt:lpstr>سهم ازدواج خانم‌ها در سنین بالای 30 سال</vt:lpstr>
      <vt:lpstr>جمعیت هرگز ازدواج نکرده</vt:lpstr>
      <vt:lpstr>مقایسه وضعیت ازدواج در سطح بین‌الملل</vt:lpstr>
      <vt:lpstr>وضعیت طلاق در کشور</vt:lpstr>
      <vt:lpstr>PowerPoint Presentation</vt:lpstr>
      <vt:lpstr>مقایسه وضعیت طلاق در سطح بین‌الملل</vt:lpstr>
      <vt:lpstr>PowerPoint Presentation</vt:lpstr>
      <vt:lpstr>PowerPoint Presentation</vt:lpstr>
      <vt:lpstr>نظريه دوم گذار جمعيت‌شناختي   بررسی عوامل مؤثر بر تحولات جمعیتی در  خانواده</vt:lpstr>
      <vt:lpstr>نظريه دوم گذار جمعيت‌شناختي</vt:lpstr>
      <vt:lpstr>نظريه دوم گذار جمعيت‌شناختي</vt:lpstr>
      <vt:lpstr>مروری بر نقش سياست‌هاي جمعيتي ملی  در به وجود آمدن چالش‌هاي جمعيتي کشور</vt:lpstr>
      <vt:lpstr> سابقه برنامه‌های تنظیم خانواده  در ایران </vt:lpstr>
      <vt:lpstr>سابقه برنامه‌های تنظیم خانواده در ایران</vt:lpstr>
      <vt:lpstr>سابقه برنامه‌های تنظیم خانواده در ایران</vt:lpstr>
      <vt:lpstr>سابقه برنامه‌های تنظیم خانواده در ایران</vt:lpstr>
      <vt:lpstr> جدول مقايسه بودجه و خدمات در دوره هاي چهارم تا ششم تنظيم خانواده</vt:lpstr>
      <vt:lpstr>PowerPoint Presentation</vt:lpstr>
      <vt:lpstr>PowerPoint Presentation</vt:lpstr>
      <vt:lpstr>سابقه برنامه‌های تنظیم خانواده در ایران</vt:lpstr>
      <vt:lpstr>سایر سیاست‌های تشدیدکننده کاهش نرخ باروری</vt:lpstr>
      <vt:lpstr> جدول نعداداستفاده کنندگان از خدمات تنظیم خانواده مراکز بهداشتی درمانی وزارت بهداشت  به تفکیک نوع خدمت دریافتی از سال 1357-1369</vt:lpstr>
      <vt:lpstr>PowerPoint Presentation</vt:lpstr>
      <vt:lpstr>گزارشات سازمان‌هاي غيردولتي  موافق با روند اجراي برنامه  تنظيم خانواده در ايران  مؤسسه همياران غدا</vt:lpstr>
      <vt:lpstr>سابقه برنامه‌های تنظیم خانواده در ایران</vt:lpstr>
      <vt:lpstr>نقش سياست‌هاي جمعيتي بين‌المللي  در به وجود آمدن چالش‌هاي جمعيتي کشور</vt:lpstr>
      <vt:lpstr>کنفرانس بین‌المللی جمعیت و توسعه (ICPD : 1994-2014) (International Conference for Population and Development)</vt:lpstr>
      <vt:lpstr>PowerPoint Presentation</vt:lpstr>
      <vt:lpstr>PowerPoint Presentation</vt:lpstr>
      <vt:lpstr>فعاليتهاي صندوق جمعيت در ايران UNFPA</vt:lpstr>
      <vt:lpstr>فعاليتهاي صندوق جمعيت در ايران</vt:lpstr>
      <vt:lpstr>فعاليتهاي صندوق جمعيت در ايران</vt:lpstr>
      <vt:lpstr>فعاليتهاي صندوق جمعيت در ايران</vt:lpstr>
      <vt:lpstr> فعاليتهاي سازمان بهداشت جهاني WHO</vt:lpstr>
      <vt:lpstr>فعاليتهاي سازمان بهداشت جهاني</vt:lpstr>
      <vt:lpstr>فعاليتهاي سازمان بهداشت جهاني</vt:lpstr>
      <vt:lpstr>بانك جهاني  Word Bank</vt:lpstr>
      <vt:lpstr>بانك جهاني</vt:lpstr>
      <vt:lpstr>صندوق كودكان سازمان ملل متحد  UNICEF</vt:lpstr>
      <vt:lpstr>صندوق كودكان سازمان ملل متحد</vt:lpstr>
      <vt:lpstr>نهاد زنان سازمان ملل  نظرات خانم باچلت معاون دبیر کل و مدیر اجرایی نهاد زنان سازمان ملل در مهرماه 1391 و پس از  تغییر سیاستهای جمعیتی در ایران</vt:lpstr>
      <vt:lpstr>نهاد زنان سازمان ملل</vt:lpstr>
      <vt:lpstr>  ايدز و كنترل مواليد   </vt:lpstr>
      <vt:lpstr>ايدز و كنترل مواليد</vt:lpstr>
      <vt:lpstr>فعاليتهاي كميسارياي عالي پناهندگان سازمان ملل متحد UNHCR</vt:lpstr>
      <vt:lpstr>فعاليتهاي كميسارياي عالي پناهندگان سازمان ملل متحد</vt:lpstr>
      <vt:lpstr>فعاليتهاي كميسارياي عالي پناهندگان سازمان ملل متحد</vt:lpstr>
      <vt:lpstr>«تحديد نسل» به نفع کيست ؟</vt:lpstr>
      <vt:lpstr>تجربيات مشابه جهاني  در مواجهه با چالش‌هاي جمعيتي</vt:lpstr>
      <vt:lpstr>PowerPoint Presentation</vt:lpstr>
      <vt:lpstr>PowerPoint Presentation</vt:lpstr>
      <vt:lpstr>راهبردهای افزایش نرخ باروری در سایر کشورها</vt:lpstr>
      <vt:lpstr>تحولات شاخص‌هاي  مرتبط با کيفيت و ظرفیت جمعيت کشور </vt:lpstr>
      <vt:lpstr>PowerPoint Presentation</vt:lpstr>
      <vt:lpstr>PowerPoint Presentation</vt:lpstr>
      <vt:lpstr> ظرفيت جمعيتي </vt:lpstr>
      <vt:lpstr> ظرفيت جمعيتي </vt:lpstr>
      <vt:lpstr>چالش‌ها و مسائل گذار جمعيتي در ايران</vt:lpstr>
      <vt:lpstr>الگوهای اسلامی-ایرانی در سبک زندگی</vt:lpstr>
      <vt:lpstr> و صل اللّه علي محمد و آل محمد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سیمای  تحولات جمعیتی جمهوری اسلامی ایران</dc:title>
  <dc:creator>AAMahzoon</dc:creator>
  <cp:lastModifiedBy>aliasghar imani</cp:lastModifiedBy>
  <cp:revision>838</cp:revision>
  <cp:lastPrinted>2014-06-24T05:25:48Z</cp:lastPrinted>
  <dcterms:created xsi:type="dcterms:W3CDTF">2013-01-21T15:47:25Z</dcterms:created>
  <dcterms:modified xsi:type="dcterms:W3CDTF">2014-06-24T05:28:30Z</dcterms:modified>
</cp:coreProperties>
</file>