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handoutMasterIdLst>
    <p:handoutMasterId r:id="rId39"/>
  </p:handoutMasterIdLst>
  <p:sldIdLst>
    <p:sldId id="319" r:id="rId2"/>
    <p:sldId id="320" r:id="rId3"/>
    <p:sldId id="322" r:id="rId4"/>
    <p:sldId id="323" r:id="rId5"/>
    <p:sldId id="324" r:id="rId6"/>
    <p:sldId id="332" r:id="rId7"/>
    <p:sldId id="325" r:id="rId8"/>
    <p:sldId id="333" r:id="rId9"/>
    <p:sldId id="334" r:id="rId10"/>
    <p:sldId id="335" r:id="rId11"/>
    <p:sldId id="326" r:id="rId12"/>
    <p:sldId id="336" r:id="rId13"/>
    <p:sldId id="337" r:id="rId14"/>
    <p:sldId id="327" r:id="rId15"/>
    <p:sldId id="328" r:id="rId16"/>
    <p:sldId id="329" r:id="rId17"/>
    <p:sldId id="317" r:id="rId18"/>
    <p:sldId id="304" r:id="rId19"/>
    <p:sldId id="305" r:id="rId20"/>
    <p:sldId id="261" r:id="rId21"/>
    <p:sldId id="262" r:id="rId22"/>
    <p:sldId id="264" r:id="rId23"/>
    <p:sldId id="266" r:id="rId24"/>
    <p:sldId id="267" r:id="rId25"/>
    <p:sldId id="268" r:id="rId26"/>
    <p:sldId id="269" r:id="rId27"/>
    <p:sldId id="270" r:id="rId28"/>
    <p:sldId id="308" r:id="rId29"/>
    <p:sldId id="297" r:id="rId30"/>
    <p:sldId id="330" r:id="rId31"/>
    <p:sldId id="331" r:id="rId32"/>
    <p:sldId id="314" r:id="rId33"/>
    <p:sldId id="315" r:id="rId34"/>
    <p:sldId id="312" r:id="rId35"/>
    <p:sldId id="313" r:id="rId36"/>
    <p:sldId id="32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FFFF99"/>
    <a:srgbClr val="FFFF66"/>
    <a:srgbClr val="333399"/>
    <a:srgbClr val="6600FF"/>
    <a:srgbClr val="93E5FB"/>
    <a:srgbClr val="6600CC"/>
    <a:srgbClr val="CC3300"/>
    <a:srgbClr val="9900FF"/>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8" d="100"/>
          <a:sy n="58" d="100"/>
        </p:scale>
        <p:origin x="-64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54"/>
    </p:cViewPr>
  </p:sorterViewPr>
  <p:notesViewPr>
    <p:cSldViewPr>
      <p:cViewPr varScale="1">
        <p:scale>
          <a:sx n="38" d="100"/>
          <a:sy n="38" d="100"/>
        </p:scale>
        <p:origin x="-226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26BA7-2AE5-4706-8E97-632A9D2D2107}" type="doc">
      <dgm:prSet loTypeId="urn:microsoft.com/office/officeart/2005/8/layout/pList2" loCatId="list" qsTypeId="urn:microsoft.com/office/officeart/2005/8/quickstyle/simple1" qsCatId="simple" csTypeId="urn:microsoft.com/office/officeart/2005/8/colors/colorful1" csCatId="colorful" phldr="1"/>
      <dgm:spPr/>
    </dgm:pt>
    <dgm:pt modelId="{78D42803-901B-4D48-82D6-49C5D3990BD9}">
      <dgm:prSet phldrT="[Text]" custT="1"/>
      <dgm:spPr/>
      <dgm:t>
        <a:bodyPr/>
        <a:lstStyle/>
        <a:p>
          <a:pPr algn="justLow" rtl="1"/>
          <a:endParaRPr kumimoji="0" lang="fa-IR" sz="1800" b="0" i="0" u="none" strike="noStrike" cap="none" spc="0" normalizeH="0" baseline="0" noProof="0" dirty="0" smtClean="0">
            <a:ln>
              <a:noFill/>
            </a:ln>
            <a:solidFill>
              <a:schemeClr val="tx1"/>
            </a:solidFill>
            <a:effectLst/>
            <a:uLnTx/>
            <a:uFillTx/>
            <a:latin typeface="+mn-lt"/>
            <a:ea typeface="+mn-ea"/>
            <a:cs typeface="B Nazanin" pitchFamily="2" charset="-78"/>
          </a:endParaRPr>
        </a:p>
        <a:p>
          <a:pPr algn="justLow" rtl="1"/>
          <a:r>
            <a:rPr kumimoji="0" lang="fa-IR" sz="1800" b="0" i="0" u="none" strike="noStrike" cap="none" spc="0" normalizeH="0" baseline="0" noProof="0" dirty="0" smtClean="0">
              <a:ln>
                <a:noFill/>
              </a:ln>
              <a:solidFill>
                <a:schemeClr val="tx1"/>
              </a:solidFill>
              <a:effectLst/>
              <a:uLnTx/>
              <a:uFillTx/>
              <a:latin typeface="+mn-lt"/>
              <a:ea typeface="+mn-ea"/>
              <a:cs typeface="B Nazanin" pitchFamily="2" charset="-78"/>
            </a:rPr>
            <a:t>صنعتی شدن کشورهای توسعه یافته و افزایش رفاه وسلامت      </a:t>
          </a:r>
          <a:r>
            <a:rPr kumimoji="0" lang="en-US" sz="1800" b="0" i="0" u="none" strike="noStrike" cap="none" spc="0" normalizeH="0" baseline="0" noProof="0" dirty="0" smtClean="0">
              <a:ln>
                <a:noFill/>
              </a:ln>
              <a:solidFill>
                <a:schemeClr val="tx1"/>
              </a:solidFill>
              <a:effectLst/>
              <a:uLnTx/>
              <a:uFillTx/>
              <a:latin typeface="+mn-lt"/>
              <a:ea typeface="+mn-ea"/>
              <a:cs typeface="B Nazanin" pitchFamily="2" charset="-78"/>
            </a:rPr>
            <a:t>  </a:t>
          </a:r>
          <a:r>
            <a:rPr kumimoji="0" lang="fa-IR" sz="1800" b="0" i="0" u="none" strike="noStrike" cap="none" spc="0" normalizeH="0" baseline="0" noProof="0" dirty="0" smtClean="0">
              <a:ln>
                <a:noFill/>
              </a:ln>
              <a:solidFill>
                <a:schemeClr val="tx1"/>
              </a:solidFill>
              <a:effectLst/>
              <a:uLnTx/>
              <a:uFillTx/>
              <a:latin typeface="+mn-lt"/>
              <a:ea typeface="+mn-ea"/>
              <a:cs typeface="B Nazanin" pitchFamily="2" charset="-78"/>
            </a:rPr>
            <a:t> </a:t>
          </a:r>
          <a:endParaRPr lang="fa-IR" sz="1800" dirty="0">
            <a:cs typeface="B Nazanin" pitchFamily="2" charset="-78"/>
          </a:endParaRPr>
        </a:p>
      </dgm:t>
    </dgm:pt>
    <dgm:pt modelId="{504792AC-B8A4-416A-85A4-5DF42916914C}" type="parTrans" cxnId="{54072B25-B58E-4890-8CEE-3F08CC2633CF}">
      <dgm:prSet/>
      <dgm:spPr/>
      <dgm:t>
        <a:bodyPr/>
        <a:lstStyle/>
        <a:p>
          <a:pPr rtl="1"/>
          <a:endParaRPr lang="fa-IR" sz="1600">
            <a:cs typeface="B Nazanin" pitchFamily="2" charset="-78"/>
          </a:endParaRPr>
        </a:p>
      </dgm:t>
    </dgm:pt>
    <dgm:pt modelId="{28D8D0F7-E545-418F-B728-43A7DDC3B38C}" type="sibTrans" cxnId="{54072B25-B58E-4890-8CEE-3F08CC2633CF}">
      <dgm:prSet/>
      <dgm:spPr/>
      <dgm:t>
        <a:bodyPr/>
        <a:lstStyle/>
        <a:p>
          <a:pPr rtl="1"/>
          <a:endParaRPr lang="fa-IR" sz="1600">
            <a:cs typeface="B Nazanin" pitchFamily="2" charset="-78"/>
          </a:endParaRPr>
        </a:p>
      </dgm:t>
    </dgm:pt>
    <dgm:pt modelId="{DACB1059-602F-4E52-9B2F-FF5065B00D02}">
      <dgm:prSet phldrT="[Text]" custT="1"/>
      <dgm:spPr/>
      <dgm:t>
        <a:bodyPr/>
        <a:lstStyle/>
        <a:p>
          <a:pPr algn="justLow" rtl="1"/>
          <a:endParaRPr kumimoji="0" lang="fa-IR" sz="1800" b="0" i="0" u="none" strike="noStrike" cap="none" spc="0" normalizeH="0" baseline="0" noProof="0" dirty="0" smtClean="0">
            <a:ln>
              <a:noFill/>
            </a:ln>
            <a:solidFill>
              <a:schemeClr val="tx1"/>
            </a:solidFill>
            <a:effectLst/>
            <a:uLnTx/>
            <a:uFillTx/>
            <a:latin typeface="+mn-lt"/>
            <a:ea typeface="+mn-ea"/>
            <a:cs typeface="B Nazanin" pitchFamily="2" charset="-78"/>
          </a:endParaRPr>
        </a:p>
        <a:p>
          <a:pPr algn="justLow" rtl="1"/>
          <a:r>
            <a:rPr kumimoji="0" lang="fa-IR" sz="1800" b="0" i="0" u="none" strike="noStrike" cap="none" spc="0" normalizeH="0" baseline="0" noProof="0" dirty="0" smtClean="0">
              <a:ln>
                <a:noFill/>
              </a:ln>
              <a:solidFill>
                <a:schemeClr val="tx1"/>
              </a:solidFill>
              <a:effectLst/>
              <a:uLnTx/>
              <a:uFillTx/>
              <a:latin typeface="+mn-lt"/>
              <a:ea typeface="+mn-ea"/>
              <a:cs typeface="B Nazanin" pitchFamily="2" charset="-78"/>
            </a:rPr>
            <a:t>کاهش تمایل</a:t>
          </a:r>
          <a:r>
            <a:rPr kumimoji="0" lang="en-US" sz="1800" b="0" i="0" u="none" strike="noStrike" cap="none" spc="0" normalizeH="0" baseline="0" noProof="0" dirty="0" smtClean="0">
              <a:ln>
                <a:noFill/>
              </a:ln>
              <a:solidFill>
                <a:schemeClr val="tx1"/>
              </a:solidFill>
              <a:effectLst/>
              <a:uLnTx/>
              <a:uFillTx/>
              <a:latin typeface="+mn-lt"/>
              <a:ea typeface="+mn-ea"/>
              <a:cs typeface="B Nazanin" pitchFamily="2" charset="-78"/>
            </a:rPr>
            <a:t> </a:t>
          </a:r>
          <a:r>
            <a:rPr kumimoji="0" lang="fa-IR" sz="1800" b="0" i="0" u="none" strike="noStrike" cap="none" spc="0" normalizeH="0" baseline="0" noProof="0" dirty="0" smtClean="0">
              <a:ln>
                <a:noFill/>
              </a:ln>
              <a:solidFill>
                <a:schemeClr val="tx1"/>
              </a:solidFill>
              <a:effectLst/>
              <a:uLnTx/>
              <a:uFillTx/>
              <a:latin typeface="+mn-lt"/>
              <a:ea typeface="+mn-ea"/>
              <a:cs typeface="B Nazanin" pitchFamily="2" charset="-78"/>
            </a:rPr>
            <a:t>عمومی برای فرزندآوری</a:t>
          </a:r>
          <a:endParaRPr lang="fa-IR" sz="1800" dirty="0">
            <a:cs typeface="B Nazanin" pitchFamily="2" charset="-78"/>
          </a:endParaRPr>
        </a:p>
      </dgm:t>
    </dgm:pt>
    <dgm:pt modelId="{5C88F622-C512-4F3D-AD58-8C83D9E14D58}" type="parTrans" cxnId="{C73B6375-0F8E-4938-999F-ECC41A1424BD}">
      <dgm:prSet/>
      <dgm:spPr/>
      <dgm:t>
        <a:bodyPr/>
        <a:lstStyle/>
        <a:p>
          <a:pPr rtl="1"/>
          <a:endParaRPr lang="fa-IR" sz="1600">
            <a:cs typeface="B Nazanin" pitchFamily="2" charset="-78"/>
          </a:endParaRPr>
        </a:p>
      </dgm:t>
    </dgm:pt>
    <dgm:pt modelId="{0371947D-EE0F-4A85-A955-A5B626B1382B}" type="sibTrans" cxnId="{C73B6375-0F8E-4938-999F-ECC41A1424BD}">
      <dgm:prSet/>
      <dgm:spPr/>
      <dgm:t>
        <a:bodyPr/>
        <a:lstStyle/>
        <a:p>
          <a:pPr rtl="1"/>
          <a:endParaRPr lang="fa-IR" sz="1600">
            <a:cs typeface="B Nazanin" pitchFamily="2" charset="-78"/>
          </a:endParaRPr>
        </a:p>
      </dgm:t>
    </dgm:pt>
    <dgm:pt modelId="{C09AD27F-4F89-4AA2-B7B2-6C9CE25636A9}">
      <dgm:prSet custT="1"/>
      <dgm:spPr/>
      <dgm:t>
        <a:bodyPr/>
        <a:lstStyle/>
        <a:p>
          <a:pPr algn="justLow" rtl="1"/>
          <a:endParaRPr kumimoji="0" lang="fa-IR" sz="1800" b="0" i="0" u="none" strike="noStrike" cap="none" spc="0" normalizeH="0" baseline="0" noProof="0" dirty="0" smtClean="0">
            <a:ln>
              <a:noFill/>
            </a:ln>
            <a:solidFill>
              <a:schemeClr val="tx1"/>
            </a:solidFill>
            <a:effectLst/>
            <a:uLnTx/>
            <a:uFillTx/>
            <a:cs typeface="B Nazanin" pitchFamily="2" charset="-78"/>
          </a:endParaRPr>
        </a:p>
        <a:p>
          <a:pPr algn="justLow" rtl="1"/>
          <a:r>
            <a:rPr kumimoji="0" lang="fa-IR" sz="1800" b="0" i="0" u="none" strike="noStrike" cap="none" spc="0" normalizeH="0" baseline="0" noProof="0" dirty="0" smtClean="0">
              <a:ln>
                <a:noFill/>
              </a:ln>
              <a:solidFill>
                <a:schemeClr val="tx1"/>
              </a:solidFill>
              <a:effectLst/>
              <a:uLnTx/>
              <a:uFillTx/>
              <a:cs typeface="B Nazanin" pitchFamily="2" charset="-78"/>
            </a:rPr>
            <a:t>سالخوردگی جمعیت در صورت عدم تغییر در روند کاهش باروری</a:t>
          </a:r>
        </a:p>
      </dgm:t>
    </dgm:pt>
    <dgm:pt modelId="{31300F46-FDFB-403D-BCA6-944E8B80EA0F}" type="parTrans" cxnId="{222CEFD8-4F00-4198-B75D-196724938E64}">
      <dgm:prSet/>
      <dgm:spPr/>
      <dgm:t>
        <a:bodyPr/>
        <a:lstStyle/>
        <a:p>
          <a:pPr rtl="1"/>
          <a:endParaRPr lang="fa-IR" sz="1600">
            <a:cs typeface="B Nazanin" pitchFamily="2" charset="-78"/>
          </a:endParaRPr>
        </a:p>
      </dgm:t>
    </dgm:pt>
    <dgm:pt modelId="{0B719C6F-DAFC-404A-9DFE-F818D14710ED}" type="sibTrans" cxnId="{222CEFD8-4F00-4198-B75D-196724938E64}">
      <dgm:prSet/>
      <dgm:spPr/>
      <dgm:t>
        <a:bodyPr/>
        <a:lstStyle/>
        <a:p>
          <a:pPr rtl="1"/>
          <a:endParaRPr lang="fa-IR" sz="1600">
            <a:cs typeface="B Nazanin" pitchFamily="2" charset="-78"/>
          </a:endParaRPr>
        </a:p>
      </dgm:t>
    </dgm:pt>
    <dgm:pt modelId="{EC0C1EFA-81A6-4C88-A018-4A6A3B1A8B4D}">
      <dgm:prSet custT="1"/>
      <dgm:spPr/>
      <dgm:t>
        <a:bodyPr/>
        <a:lstStyle/>
        <a:p>
          <a:pPr algn="justLow" rtl="1"/>
          <a:endParaRPr lang="fa-IR" sz="1800" b="0" dirty="0" smtClean="0">
            <a:solidFill>
              <a:schemeClr val="tx1"/>
            </a:solidFill>
            <a:cs typeface="B Nazanin" pitchFamily="2" charset="-78"/>
          </a:endParaRPr>
        </a:p>
        <a:p>
          <a:pPr algn="justLow" rtl="1"/>
          <a:r>
            <a:rPr lang="fa-IR" sz="1800" b="0" dirty="0" smtClean="0">
              <a:solidFill>
                <a:schemeClr val="tx1"/>
              </a:solidFill>
              <a:cs typeface="B Nazanin" pitchFamily="2" charset="-78"/>
            </a:rPr>
            <a:t>راهکار اول :</a:t>
          </a:r>
        </a:p>
        <a:p>
          <a:pPr algn="justLow" rtl="1"/>
          <a:r>
            <a:rPr lang="fa-IR" sz="1800" b="0" dirty="0" smtClean="0">
              <a:solidFill>
                <a:schemeClr val="tx1"/>
              </a:solidFill>
              <a:cs typeface="B Nazanin" pitchFamily="2" charset="-78"/>
            </a:rPr>
            <a:t>مهاجرپذیری</a:t>
          </a:r>
          <a:endParaRPr lang="fa-IR" sz="1800" b="0" dirty="0">
            <a:solidFill>
              <a:schemeClr val="tx1"/>
            </a:solidFill>
            <a:cs typeface="B Nazanin" pitchFamily="2" charset="-78"/>
          </a:endParaRPr>
        </a:p>
      </dgm:t>
    </dgm:pt>
    <dgm:pt modelId="{4E2DE712-BF12-4521-AB07-E5554C7E7035}" type="parTrans" cxnId="{7F1E24B4-AFE0-4B51-9F7C-68034C240286}">
      <dgm:prSet/>
      <dgm:spPr/>
      <dgm:t>
        <a:bodyPr/>
        <a:lstStyle/>
        <a:p>
          <a:pPr rtl="1"/>
          <a:endParaRPr lang="fa-IR" sz="1600">
            <a:cs typeface="B Nazanin" pitchFamily="2" charset="-78"/>
          </a:endParaRPr>
        </a:p>
      </dgm:t>
    </dgm:pt>
    <dgm:pt modelId="{02316647-F0DA-41B0-9E6B-A8A581648763}" type="sibTrans" cxnId="{7F1E24B4-AFE0-4B51-9F7C-68034C240286}">
      <dgm:prSet/>
      <dgm:spPr/>
      <dgm:t>
        <a:bodyPr/>
        <a:lstStyle/>
        <a:p>
          <a:pPr rtl="1"/>
          <a:endParaRPr lang="fa-IR" sz="1600">
            <a:cs typeface="B Nazanin" pitchFamily="2" charset="-78"/>
          </a:endParaRPr>
        </a:p>
      </dgm:t>
    </dgm:pt>
    <dgm:pt modelId="{DAA8ED8C-C04A-4D23-84ED-338F3146CCB3}">
      <dgm:prSet custT="1"/>
      <dgm:spPr/>
      <dgm:t>
        <a:bodyPr/>
        <a:lstStyle/>
        <a:p>
          <a:pPr algn="justLow" rtl="1"/>
          <a:endParaRPr lang="fa-IR" sz="1800" b="0" dirty="0">
            <a:solidFill>
              <a:schemeClr val="tx1"/>
            </a:solidFill>
            <a:cs typeface="B Nazanin" pitchFamily="2" charset="-78"/>
          </a:endParaRPr>
        </a:p>
      </dgm:t>
    </dgm:pt>
    <dgm:pt modelId="{1FD48625-F27D-4405-AE86-A656F8AD8E50}" type="parTrans" cxnId="{3E4AF961-C332-42DD-BBF1-A1CE64062930}">
      <dgm:prSet/>
      <dgm:spPr/>
      <dgm:t>
        <a:bodyPr/>
        <a:lstStyle/>
        <a:p>
          <a:pPr rtl="1"/>
          <a:endParaRPr lang="fa-IR" sz="1600">
            <a:cs typeface="B Nazanin" pitchFamily="2" charset="-78"/>
          </a:endParaRPr>
        </a:p>
      </dgm:t>
    </dgm:pt>
    <dgm:pt modelId="{5BF5797C-165B-4FA6-9A67-918A15B2D917}" type="sibTrans" cxnId="{3E4AF961-C332-42DD-BBF1-A1CE64062930}">
      <dgm:prSet/>
      <dgm:spPr/>
      <dgm:t>
        <a:bodyPr/>
        <a:lstStyle/>
        <a:p>
          <a:pPr rtl="1"/>
          <a:endParaRPr lang="fa-IR" sz="1600">
            <a:cs typeface="B Nazanin" pitchFamily="2" charset="-78"/>
          </a:endParaRPr>
        </a:p>
      </dgm:t>
    </dgm:pt>
    <dgm:pt modelId="{1CDFC45C-E79F-4D7B-B572-7991426EF882}">
      <dgm:prSet custT="1"/>
      <dgm:spPr/>
      <dgm:t>
        <a:bodyPr/>
        <a:lstStyle/>
        <a:p>
          <a:pPr algn="justLow" rtl="1"/>
          <a:endParaRPr lang="fa-IR" sz="1800" b="0" dirty="0" smtClean="0">
            <a:solidFill>
              <a:schemeClr val="tx1"/>
            </a:solidFill>
            <a:cs typeface="B Nazanin" pitchFamily="2" charset="-78"/>
          </a:endParaRPr>
        </a:p>
        <a:p>
          <a:pPr algn="justLow" rtl="1"/>
          <a:r>
            <a:rPr lang="fa-IR" sz="1800" b="0" dirty="0" smtClean="0">
              <a:solidFill>
                <a:schemeClr val="tx1"/>
              </a:solidFill>
              <a:cs typeface="B Nazanin" pitchFamily="2" charset="-78"/>
            </a:rPr>
            <a:t>راهکار دوم:</a:t>
          </a:r>
        </a:p>
        <a:p>
          <a:pPr algn="justLow" rtl="1"/>
          <a:r>
            <a:rPr lang="fa-IR" sz="1800" b="0" dirty="0" smtClean="0">
              <a:solidFill>
                <a:schemeClr val="tx1"/>
              </a:solidFill>
              <a:cs typeface="B Nazanin" pitchFamily="2" charset="-78"/>
            </a:rPr>
            <a:t>اتخاذ  سیاست‌های حمایت از فرزندآوری </a:t>
          </a:r>
        </a:p>
      </dgm:t>
    </dgm:pt>
    <dgm:pt modelId="{ED51E706-DB96-441C-B002-FC4901DF5000}" type="parTrans" cxnId="{7F606D62-AEE9-4B6B-A822-3113D1273B84}">
      <dgm:prSet/>
      <dgm:spPr/>
      <dgm:t>
        <a:bodyPr/>
        <a:lstStyle/>
        <a:p>
          <a:pPr rtl="1"/>
          <a:endParaRPr lang="fa-IR"/>
        </a:p>
      </dgm:t>
    </dgm:pt>
    <dgm:pt modelId="{EBCAF4B1-42D8-45AF-90F2-D5D8485A3746}" type="sibTrans" cxnId="{7F606D62-AEE9-4B6B-A822-3113D1273B84}">
      <dgm:prSet/>
      <dgm:spPr/>
      <dgm:t>
        <a:bodyPr/>
        <a:lstStyle/>
        <a:p>
          <a:pPr rtl="1"/>
          <a:endParaRPr lang="fa-IR"/>
        </a:p>
      </dgm:t>
    </dgm:pt>
    <dgm:pt modelId="{9D8E18EE-2F24-483B-A9EC-DCA7E5D70732}" type="pres">
      <dgm:prSet presAssocID="{71326BA7-2AE5-4706-8E97-632A9D2D2107}" presName="Name0" presStyleCnt="0">
        <dgm:presLayoutVars>
          <dgm:dir val="rev"/>
          <dgm:resizeHandles val="exact"/>
        </dgm:presLayoutVars>
      </dgm:prSet>
      <dgm:spPr/>
    </dgm:pt>
    <dgm:pt modelId="{DDD2D4D2-DB07-4AB2-9436-4E4F2CFD559E}" type="pres">
      <dgm:prSet presAssocID="{71326BA7-2AE5-4706-8E97-632A9D2D2107}" presName="bkgdShp" presStyleLbl="alignAccFollowNode1" presStyleIdx="0" presStyleCnt="1"/>
      <dgm:spPr/>
    </dgm:pt>
    <dgm:pt modelId="{E350E506-9B80-461C-9ABD-34A522136D14}" type="pres">
      <dgm:prSet presAssocID="{71326BA7-2AE5-4706-8E97-632A9D2D2107}" presName="linComp" presStyleCnt="0"/>
      <dgm:spPr/>
    </dgm:pt>
    <dgm:pt modelId="{9325623B-E52D-4006-9D92-729C576A43EA}" type="pres">
      <dgm:prSet presAssocID="{78D42803-901B-4D48-82D6-49C5D3990BD9}" presName="compNode" presStyleCnt="0"/>
      <dgm:spPr/>
    </dgm:pt>
    <dgm:pt modelId="{D560E0CE-6671-4FE8-8832-6D15B1797A64}" type="pres">
      <dgm:prSet presAssocID="{78D42803-901B-4D48-82D6-49C5D3990BD9}" presName="node" presStyleLbl="node1" presStyleIdx="0" presStyleCnt="5">
        <dgm:presLayoutVars>
          <dgm:bulletEnabled val="1"/>
        </dgm:presLayoutVars>
      </dgm:prSet>
      <dgm:spPr/>
      <dgm:t>
        <a:bodyPr/>
        <a:lstStyle/>
        <a:p>
          <a:pPr rtl="1"/>
          <a:endParaRPr lang="fa-IR"/>
        </a:p>
      </dgm:t>
    </dgm:pt>
    <dgm:pt modelId="{E2AB02AE-C7A7-470F-9D71-192930BB60F5}" type="pres">
      <dgm:prSet presAssocID="{78D42803-901B-4D48-82D6-49C5D3990BD9}" presName="invisiNode" presStyleLbl="node1" presStyleIdx="0" presStyleCnt="5"/>
      <dgm:spPr/>
    </dgm:pt>
    <dgm:pt modelId="{BC672BA0-AB10-480D-BA46-BBDF58310455}" type="pres">
      <dgm:prSet presAssocID="{78D42803-901B-4D48-82D6-49C5D3990BD9}" presName="imagNode" presStyleLbl="fgImgPlace1" presStyleIdx="0" presStyleCnt="5"/>
      <dgm:spPr>
        <a:blipFill rotWithShape="0">
          <a:blip xmlns:r="http://schemas.openxmlformats.org/officeDocument/2006/relationships" r:embed="rId1"/>
          <a:stretch>
            <a:fillRect/>
          </a:stretch>
        </a:blipFill>
      </dgm:spPr>
    </dgm:pt>
    <dgm:pt modelId="{EE37B67C-89F4-405E-9BD3-720951FFA0AE}" type="pres">
      <dgm:prSet presAssocID="{28D8D0F7-E545-418F-B728-43A7DDC3B38C}" presName="sibTrans" presStyleLbl="sibTrans2D1" presStyleIdx="0" presStyleCnt="0"/>
      <dgm:spPr/>
      <dgm:t>
        <a:bodyPr/>
        <a:lstStyle/>
        <a:p>
          <a:pPr rtl="1"/>
          <a:endParaRPr lang="fa-IR"/>
        </a:p>
      </dgm:t>
    </dgm:pt>
    <dgm:pt modelId="{0DF0FE66-1089-405E-860A-6949937C2700}" type="pres">
      <dgm:prSet presAssocID="{DACB1059-602F-4E52-9B2F-FF5065B00D02}" presName="compNode" presStyleCnt="0"/>
      <dgm:spPr/>
    </dgm:pt>
    <dgm:pt modelId="{086A0021-F62C-4718-AC4A-9830DCB0A2FE}" type="pres">
      <dgm:prSet presAssocID="{DACB1059-602F-4E52-9B2F-FF5065B00D02}" presName="node" presStyleLbl="node1" presStyleIdx="1" presStyleCnt="5">
        <dgm:presLayoutVars>
          <dgm:bulletEnabled val="1"/>
        </dgm:presLayoutVars>
      </dgm:prSet>
      <dgm:spPr/>
      <dgm:t>
        <a:bodyPr/>
        <a:lstStyle/>
        <a:p>
          <a:pPr rtl="1"/>
          <a:endParaRPr lang="fa-IR"/>
        </a:p>
      </dgm:t>
    </dgm:pt>
    <dgm:pt modelId="{43A2B9FD-1B77-4D82-B66F-481DCEF4486D}" type="pres">
      <dgm:prSet presAssocID="{DACB1059-602F-4E52-9B2F-FF5065B00D02}" presName="invisiNode" presStyleLbl="node1" presStyleIdx="1" presStyleCnt="5"/>
      <dgm:spPr/>
    </dgm:pt>
    <dgm:pt modelId="{B98EF7F9-3697-4F9F-B6E1-6E94685A04BD}" type="pres">
      <dgm:prSet presAssocID="{DACB1059-602F-4E52-9B2F-FF5065B00D02}" presName="imagNode" presStyleLbl="fgImgPlace1" presStyleIdx="1" presStyleCnt="5"/>
      <dgm:spPr>
        <a:blipFill rotWithShape="0">
          <a:blip xmlns:r="http://schemas.openxmlformats.org/officeDocument/2006/relationships" r:embed="rId2"/>
          <a:stretch>
            <a:fillRect/>
          </a:stretch>
        </a:blipFill>
      </dgm:spPr>
    </dgm:pt>
    <dgm:pt modelId="{BE6E04C0-1A89-409E-9638-B0B7B406513C}" type="pres">
      <dgm:prSet presAssocID="{0371947D-EE0F-4A85-A955-A5B626B1382B}" presName="sibTrans" presStyleLbl="sibTrans2D1" presStyleIdx="0" presStyleCnt="0"/>
      <dgm:spPr/>
      <dgm:t>
        <a:bodyPr/>
        <a:lstStyle/>
        <a:p>
          <a:pPr rtl="1"/>
          <a:endParaRPr lang="fa-IR"/>
        </a:p>
      </dgm:t>
    </dgm:pt>
    <dgm:pt modelId="{E2879122-C1C0-49E1-AC88-D472DD080E22}" type="pres">
      <dgm:prSet presAssocID="{C09AD27F-4F89-4AA2-B7B2-6C9CE25636A9}" presName="compNode" presStyleCnt="0"/>
      <dgm:spPr/>
    </dgm:pt>
    <dgm:pt modelId="{DDCE692E-E323-4CAF-9D4C-22FE368B03C1}" type="pres">
      <dgm:prSet presAssocID="{C09AD27F-4F89-4AA2-B7B2-6C9CE25636A9}" presName="node" presStyleLbl="node1" presStyleIdx="2" presStyleCnt="5">
        <dgm:presLayoutVars>
          <dgm:bulletEnabled val="1"/>
        </dgm:presLayoutVars>
      </dgm:prSet>
      <dgm:spPr/>
      <dgm:t>
        <a:bodyPr/>
        <a:lstStyle/>
        <a:p>
          <a:pPr rtl="1"/>
          <a:endParaRPr lang="fa-IR"/>
        </a:p>
      </dgm:t>
    </dgm:pt>
    <dgm:pt modelId="{D574749F-D1B3-4A56-96AC-B5C8E37E1E43}" type="pres">
      <dgm:prSet presAssocID="{C09AD27F-4F89-4AA2-B7B2-6C9CE25636A9}" presName="invisiNode" presStyleLbl="node1" presStyleIdx="2" presStyleCnt="5"/>
      <dgm:spPr/>
    </dgm:pt>
    <dgm:pt modelId="{AD7AECC7-7E6F-4913-A902-17C25AEBC82C}" type="pres">
      <dgm:prSet presAssocID="{C09AD27F-4F89-4AA2-B7B2-6C9CE25636A9}" presName="imagNode" presStyleLbl="fgImgPlace1" presStyleIdx="2" presStyleCnt="5"/>
      <dgm:spPr>
        <a:blipFill rotWithShape="0">
          <a:blip xmlns:r="http://schemas.openxmlformats.org/officeDocument/2006/relationships" r:embed="rId3"/>
          <a:stretch>
            <a:fillRect/>
          </a:stretch>
        </a:blipFill>
      </dgm:spPr>
    </dgm:pt>
    <dgm:pt modelId="{267D1DF9-BD2F-48AC-8490-A69163837A59}" type="pres">
      <dgm:prSet presAssocID="{0B719C6F-DAFC-404A-9DFE-F818D14710ED}" presName="sibTrans" presStyleLbl="sibTrans2D1" presStyleIdx="0" presStyleCnt="0"/>
      <dgm:spPr/>
      <dgm:t>
        <a:bodyPr/>
        <a:lstStyle/>
        <a:p>
          <a:pPr rtl="1"/>
          <a:endParaRPr lang="fa-IR"/>
        </a:p>
      </dgm:t>
    </dgm:pt>
    <dgm:pt modelId="{F4AB00D0-6F94-46D9-AB93-2EDC645970B0}" type="pres">
      <dgm:prSet presAssocID="{EC0C1EFA-81A6-4C88-A018-4A6A3B1A8B4D}" presName="compNode" presStyleCnt="0"/>
      <dgm:spPr/>
    </dgm:pt>
    <dgm:pt modelId="{6D99ABC3-612E-452C-AE3B-F0CD6E9EA73A}" type="pres">
      <dgm:prSet presAssocID="{EC0C1EFA-81A6-4C88-A018-4A6A3B1A8B4D}" presName="node" presStyleLbl="node1" presStyleIdx="3" presStyleCnt="5">
        <dgm:presLayoutVars>
          <dgm:bulletEnabled val="1"/>
        </dgm:presLayoutVars>
      </dgm:prSet>
      <dgm:spPr/>
      <dgm:t>
        <a:bodyPr/>
        <a:lstStyle/>
        <a:p>
          <a:pPr rtl="1"/>
          <a:endParaRPr lang="fa-IR"/>
        </a:p>
      </dgm:t>
    </dgm:pt>
    <dgm:pt modelId="{C0DFA1B3-6385-482E-BB8D-3E98268C5CE4}" type="pres">
      <dgm:prSet presAssocID="{EC0C1EFA-81A6-4C88-A018-4A6A3B1A8B4D}" presName="invisiNode" presStyleLbl="node1" presStyleIdx="3" presStyleCnt="5"/>
      <dgm:spPr/>
    </dgm:pt>
    <dgm:pt modelId="{79A5FBC2-B537-4B9D-B240-D4C7519A2166}" type="pres">
      <dgm:prSet presAssocID="{EC0C1EFA-81A6-4C88-A018-4A6A3B1A8B4D}" presName="imagNode" presStyleLbl="fgImgPlace1" presStyleIdx="3" presStyleCnt="5"/>
      <dgm:spPr>
        <a:blipFill rotWithShape="0">
          <a:blip xmlns:r="http://schemas.openxmlformats.org/officeDocument/2006/relationships" r:embed="rId4"/>
          <a:stretch>
            <a:fillRect/>
          </a:stretch>
        </a:blipFill>
      </dgm:spPr>
    </dgm:pt>
    <dgm:pt modelId="{6749F907-D8C3-401E-95D9-B58C256DD8B2}" type="pres">
      <dgm:prSet presAssocID="{02316647-F0DA-41B0-9E6B-A8A581648763}" presName="sibTrans" presStyleLbl="sibTrans2D1" presStyleIdx="0" presStyleCnt="0"/>
      <dgm:spPr/>
      <dgm:t>
        <a:bodyPr/>
        <a:lstStyle/>
        <a:p>
          <a:pPr rtl="1"/>
          <a:endParaRPr lang="fa-IR"/>
        </a:p>
      </dgm:t>
    </dgm:pt>
    <dgm:pt modelId="{23887FF2-ABB6-458F-8ABA-18EAD7FC6AFC}" type="pres">
      <dgm:prSet presAssocID="{1CDFC45C-E79F-4D7B-B572-7991426EF882}" presName="compNode" presStyleCnt="0"/>
      <dgm:spPr/>
    </dgm:pt>
    <dgm:pt modelId="{1BD84B10-FCBC-4BAD-B794-EEA5836A8B28}" type="pres">
      <dgm:prSet presAssocID="{1CDFC45C-E79F-4D7B-B572-7991426EF882}" presName="node" presStyleLbl="node1" presStyleIdx="4" presStyleCnt="5">
        <dgm:presLayoutVars>
          <dgm:bulletEnabled val="1"/>
        </dgm:presLayoutVars>
      </dgm:prSet>
      <dgm:spPr/>
      <dgm:t>
        <a:bodyPr/>
        <a:lstStyle/>
        <a:p>
          <a:pPr rtl="1"/>
          <a:endParaRPr lang="fa-IR"/>
        </a:p>
      </dgm:t>
    </dgm:pt>
    <dgm:pt modelId="{0212F8D1-9587-4FAE-A0F4-6CE84D18CA0F}" type="pres">
      <dgm:prSet presAssocID="{1CDFC45C-E79F-4D7B-B572-7991426EF882}" presName="invisiNode" presStyleLbl="node1" presStyleIdx="4" presStyleCnt="5"/>
      <dgm:spPr/>
    </dgm:pt>
    <dgm:pt modelId="{523A94D3-65A6-43E7-BE16-66FFF38E739B}" type="pres">
      <dgm:prSet presAssocID="{1CDFC45C-E79F-4D7B-B572-7991426EF882}" presName="imagNode" presStyleLbl="fgImgPlace1" presStyleIdx="4" presStyleCnt="5"/>
      <dgm:spPr>
        <a:blipFill rotWithShape="0">
          <a:blip xmlns:r="http://schemas.openxmlformats.org/officeDocument/2006/relationships" r:embed="rId5"/>
          <a:stretch>
            <a:fillRect/>
          </a:stretch>
        </a:blipFill>
      </dgm:spPr>
    </dgm:pt>
  </dgm:ptLst>
  <dgm:cxnLst>
    <dgm:cxn modelId="{A89C35DD-7648-4393-A271-787A45792D43}" type="presOf" srcId="{EC0C1EFA-81A6-4C88-A018-4A6A3B1A8B4D}" destId="{6D99ABC3-612E-452C-AE3B-F0CD6E9EA73A}" srcOrd="0" destOrd="0" presId="urn:microsoft.com/office/officeart/2005/8/layout/pList2"/>
    <dgm:cxn modelId="{222CEFD8-4F00-4198-B75D-196724938E64}" srcId="{71326BA7-2AE5-4706-8E97-632A9D2D2107}" destId="{C09AD27F-4F89-4AA2-B7B2-6C9CE25636A9}" srcOrd="2" destOrd="0" parTransId="{31300F46-FDFB-403D-BCA6-944E8B80EA0F}" sibTransId="{0B719C6F-DAFC-404A-9DFE-F818D14710ED}"/>
    <dgm:cxn modelId="{7E9E8D1B-7045-486E-A99C-CCADB74304C3}" type="presOf" srcId="{28D8D0F7-E545-418F-B728-43A7DDC3B38C}" destId="{EE37B67C-89F4-405E-9BD3-720951FFA0AE}" srcOrd="0" destOrd="0" presId="urn:microsoft.com/office/officeart/2005/8/layout/pList2"/>
    <dgm:cxn modelId="{C383529A-B62C-451E-AC1F-BD9E7B30E887}" type="presOf" srcId="{71326BA7-2AE5-4706-8E97-632A9D2D2107}" destId="{9D8E18EE-2F24-483B-A9EC-DCA7E5D70732}" srcOrd="0" destOrd="0" presId="urn:microsoft.com/office/officeart/2005/8/layout/pList2"/>
    <dgm:cxn modelId="{695220C1-AEC6-4B4B-8CD9-3F1F694ACBF4}" type="presOf" srcId="{02316647-F0DA-41B0-9E6B-A8A581648763}" destId="{6749F907-D8C3-401E-95D9-B58C256DD8B2}" srcOrd="0" destOrd="0" presId="urn:microsoft.com/office/officeart/2005/8/layout/pList2"/>
    <dgm:cxn modelId="{9B53F68C-082C-4E16-A242-ADBDF425BC9F}" type="presOf" srcId="{78D42803-901B-4D48-82D6-49C5D3990BD9}" destId="{D560E0CE-6671-4FE8-8832-6D15B1797A64}" srcOrd="0" destOrd="0" presId="urn:microsoft.com/office/officeart/2005/8/layout/pList2"/>
    <dgm:cxn modelId="{54072B25-B58E-4890-8CEE-3F08CC2633CF}" srcId="{71326BA7-2AE5-4706-8E97-632A9D2D2107}" destId="{78D42803-901B-4D48-82D6-49C5D3990BD9}" srcOrd="0" destOrd="0" parTransId="{504792AC-B8A4-416A-85A4-5DF42916914C}" sibTransId="{28D8D0F7-E545-418F-B728-43A7DDC3B38C}"/>
    <dgm:cxn modelId="{3E4AF961-C332-42DD-BBF1-A1CE64062930}" srcId="{EC0C1EFA-81A6-4C88-A018-4A6A3B1A8B4D}" destId="{DAA8ED8C-C04A-4D23-84ED-338F3146CCB3}" srcOrd="0" destOrd="0" parTransId="{1FD48625-F27D-4405-AE86-A656F8AD8E50}" sibTransId="{5BF5797C-165B-4FA6-9A67-918A15B2D917}"/>
    <dgm:cxn modelId="{4EEECD86-702F-42DF-AC32-061707CE6991}" type="presOf" srcId="{DAA8ED8C-C04A-4D23-84ED-338F3146CCB3}" destId="{6D99ABC3-612E-452C-AE3B-F0CD6E9EA73A}" srcOrd="0" destOrd="1" presId="urn:microsoft.com/office/officeart/2005/8/layout/pList2"/>
    <dgm:cxn modelId="{C73B6375-0F8E-4938-999F-ECC41A1424BD}" srcId="{71326BA7-2AE5-4706-8E97-632A9D2D2107}" destId="{DACB1059-602F-4E52-9B2F-FF5065B00D02}" srcOrd="1" destOrd="0" parTransId="{5C88F622-C512-4F3D-AD58-8C83D9E14D58}" sibTransId="{0371947D-EE0F-4A85-A955-A5B626B1382B}"/>
    <dgm:cxn modelId="{4A5494B5-1E4A-4242-931C-85C96A44B1C7}" type="presOf" srcId="{0371947D-EE0F-4A85-A955-A5B626B1382B}" destId="{BE6E04C0-1A89-409E-9638-B0B7B406513C}" srcOrd="0" destOrd="0" presId="urn:microsoft.com/office/officeart/2005/8/layout/pList2"/>
    <dgm:cxn modelId="{BD0FEE0D-EA2B-4A67-8E34-724FE5E9D038}" type="presOf" srcId="{1CDFC45C-E79F-4D7B-B572-7991426EF882}" destId="{1BD84B10-FCBC-4BAD-B794-EEA5836A8B28}" srcOrd="0" destOrd="0" presId="urn:microsoft.com/office/officeart/2005/8/layout/pList2"/>
    <dgm:cxn modelId="{5BFF4F0A-1668-46F0-ADD6-A44EB31ED0E3}" type="presOf" srcId="{DACB1059-602F-4E52-9B2F-FF5065B00D02}" destId="{086A0021-F62C-4718-AC4A-9830DCB0A2FE}" srcOrd="0" destOrd="0" presId="urn:microsoft.com/office/officeart/2005/8/layout/pList2"/>
    <dgm:cxn modelId="{DA3F56F6-F019-433B-8EF6-28D96EF9B1E4}" type="presOf" srcId="{C09AD27F-4F89-4AA2-B7B2-6C9CE25636A9}" destId="{DDCE692E-E323-4CAF-9D4C-22FE368B03C1}" srcOrd="0" destOrd="0" presId="urn:microsoft.com/office/officeart/2005/8/layout/pList2"/>
    <dgm:cxn modelId="{7F606D62-AEE9-4B6B-A822-3113D1273B84}" srcId="{71326BA7-2AE5-4706-8E97-632A9D2D2107}" destId="{1CDFC45C-E79F-4D7B-B572-7991426EF882}" srcOrd="4" destOrd="0" parTransId="{ED51E706-DB96-441C-B002-FC4901DF5000}" sibTransId="{EBCAF4B1-42D8-45AF-90F2-D5D8485A3746}"/>
    <dgm:cxn modelId="{6E4B15EF-28C6-403B-B0C0-9AF0A623173A}" type="presOf" srcId="{0B719C6F-DAFC-404A-9DFE-F818D14710ED}" destId="{267D1DF9-BD2F-48AC-8490-A69163837A59}" srcOrd="0" destOrd="0" presId="urn:microsoft.com/office/officeart/2005/8/layout/pList2"/>
    <dgm:cxn modelId="{7F1E24B4-AFE0-4B51-9F7C-68034C240286}" srcId="{71326BA7-2AE5-4706-8E97-632A9D2D2107}" destId="{EC0C1EFA-81A6-4C88-A018-4A6A3B1A8B4D}" srcOrd="3" destOrd="0" parTransId="{4E2DE712-BF12-4521-AB07-E5554C7E7035}" sibTransId="{02316647-F0DA-41B0-9E6B-A8A581648763}"/>
    <dgm:cxn modelId="{675C2873-6C47-4389-88CB-0B301FEBE11B}" type="presParOf" srcId="{9D8E18EE-2F24-483B-A9EC-DCA7E5D70732}" destId="{DDD2D4D2-DB07-4AB2-9436-4E4F2CFD559E}" srcOrd="0" destOrd="0" presId="urn:microsoft.com/office/officeart/2005/8/layout/pList2"/>
    <dgm:cxn modelId="{1E4531F5-C64B-44BD-80A8-9B0BB3681B29}" type="presParOf" srcId="{9D8E18EE-2F24-483B-A9EC-DCA7E5D70732}" destId="{E350E506-9B80-461C-9ABD-34A522136D14}" srcOrd="1" destOrd="0" presId="urn:microsoft.com/office/officeart/2005/8/layout/pList2"/>
    <dgm:cxn modelId="{D3AB91A0-7934-4AAC-A8FE-473B430A4448}" type="presParOf" srcId="{E350E506-9B80-461C-9ABD-34A522136D14}" destId="{9325623B-E52D-4006-9D92-729C576A43EA}" srcOrd="0" destOrd="0" presId="urn:microsoft.com/office/officeart/2005/8/layout/pList2"/>
    <dgm:cxn modelId="{E519D8F2-6B34-4D8E-B4B1-27F38410E15B}" type="presParOf" srcId="{9325623B-E52D-4006-9D92-729C576A43EA}" destId="{D560E0CE-6671-4FE8-8832-6D15B1797A64}" srcOrd="0" destOrd="0" presId="urn:microsoft.com/office/officeart/2005/8/layout/pList2"/>
    <dgm:cxn modelId="{8D00C11F-6749-4C33-A72A-4767F752451A}" type="presParOf" srcId="{9325623B-E52D-4006-9D92-729C576A43EA}" destId="{E2AB02AE-C7A7-470F-9D71-192930BB60F5}" srcOrd="1" destOrd="0" presId="urn:microsoft.com/office/officeart/2005/8/layout/pList2"/>
    <dgm:cxn modelId="{0D0E912D-171E-45CA-AA8A-45574BF3B45B}" type="presParOf" srcId="{9325623B-E52D-4006-9D92-729C576A43EA}" destId="{BC672BA0-AB10-480D-BA46-BBDF58310455}" srcOrd="2" destOrd="0" presId="urn:microsoft.com/office/officeart/2005/8/layout/pList2"/>
    <dgm:cxn modelId="{BDE28E33-8CFA-40FF-B556-83FF530C723E}" type="presParOf" srcId="{E350E506-9B80-461C-9ABD-34A522136D14}" destId="{EE37B67C-89F4-405E-9BD3-720951FFA0AE}" srcOrd="1" destOrd="0" presId="urn:microsoft.com/office/officeart/2005/8/layout/pList2"/>
    <dgm:cxn modelId="{5DC95F2F-5022-4E6E-AF14-BEDA5FD054BA}" type="presParOf" srcId="{E350E506-9B80-461C-9ABD-34A522136D14}" destId="{0DF0FE66-1089-405E-860A-6949937C2700}" srcOrd="2" destOrd="0" presId="urn:microsoft.com/office/officeart/2005/8/layout/pList2"/>
    <dgm:cxn modelId="{96F16626-20A7-43D6-AEC7-256CAA46F4A6}" type="presParOf" srcId="{0DF0FE66-1089-405E-860A-6949937C2700}" destId="{086A0021-F62C-4718-AC4A-9830DCB0A2FE}" srcOrd="0" destOrd="0" presId="urn:microsoft.com/office/officeart/2005/8/layout/pList2"/>
    <dgm:cxn modelId="{5C9BF676-AC8C-43F0-AA45-AFF718AAEC05}" type="presParOf" srcId="{0DF0FE66-1089-405E-860A-6949937C2700}" destId="{43A2B9FD-1B77-4D82-B66F-481DCEF4486D}" srcOrd="1" destOrd="0" presId="urn:microsoft.com/office/officeart/2005/8/layout/pList2"/>
    <dgm:cxn modelId="{79AA738A-A3C2-40F2-8BE3-54C5E5474154}" type="presParOf" srcId="{0DF0FE66-1089-405E-860A-6949937C2700}" destId="{B98EF7F9-3697-4F9F-B6E1-6E94685A04BD}" srcOrd="2" destOrd="0" presId="urn:microsoft.com/office/officeart/2005/8/layout/pList2"/>
    <dgm:cxn modelId="{4258E1ED-39EF-4572-AA19-896E8807C061}" type="presParOf" srcId="{E350E506-9B80-461C-9ABD-34A522136D14}" destId="{BE6E04C0-1A89-409E-9638-B0B7B406513C}" srcOrd="3" destOrd="0" presId="urn:microsoft.com/office/officeart/2005/8/layout/pList2"/>
    <dgm:cxn modelId="{794C53CA-EE9A-4C4C-B1E8-00420E0A6197}" type="presParOf" srcId="{E350E506-9B80-461C-9ABD-34A522136D14}" destId="{E2879122-C1C0-49E1-AC88-D472DD080E22}" srcOrd="4" destOrd="0" presId="urn:microsoft.com/office/officeart/2005/8/layout/pList2"/>
    <dgm:cxn modelId="{3552858F-57CB-4376-9FA7-7AA7CB1AF1FF}" type="presParOf" srcId="{E2879122-C1C0-49E1-AC88-D472DD080E22}" destId="{DDCE692E-E323-4CAF-9D4C-22FE368B03C1}" srcOrd="0" destOrd="0" presId="urn:microsoft.com/office/officeart/2005/8/layout/pList2"/>
    <dgm:cxn modelId="{EFF8B162-9FD4-47F4-8C56-76A1636C322D}" type="presParOf" srcId="{E2879122-C1C0-49E1-AC88-D472DD080E22}" destId="{D574749F-D1B3-4A56-96AC-B5C8E37E1E43}" srcOrd="1" destOrd="0" presId="urn:microsoft.com/office/officeart/2005/8/layout/pList2"/>
    <dgm:cxn modelId="{0741CCA5-1A7C-4AC2-8FF7-0484F71F5005}" type="presParOf" srcId="{E2879122-C1C0-49E1-AC88-D472DD080E22}" destId="{AD7AECC7-7E6F-4913-A902-17C25AEBC82C}" srcOrd="2" destOrd="0" presId="urn:microsoft.com/office/officeart/2005/8/layout/pList2"/>
    <dgm:cxn modelId="{DA220422-16BF-4EAE-ACBC-736BB258CD81}" type="presParOf" srcId="{E350E506-9B80-461C-9ABD-34A522136D14}" destId="{267D1DF9-BD2F-48AC-8490-A69163837A59}" srcOrd="5" destOrd="0" presId="urn:microsoft.com/office/officeart/2005/8/layout/pList2"/>
    <dgm:cxn modelId="{F4A5A983-ED96-494C-BDBA-825904B33A47}" type="presParOf" srcId="{E350E506-9B80-461C-9ABD-34A522136D14}" destId="{F4AB00D0-6F94-46D9-AB93-2EDC645970B0}" srcOrd="6" destOrd="0" presId="urn:microsoft.com/office/officeart/2005/8/layout/pList2"/>
    <dgm:cxn modelId="{2B56145E-46B8-424C-AE78-D4FF5FE3E6E0}" type="presParOf" srcId="{F4AB00D0-6F94-46D9-AB93-2EDC645970B0}" destId="{6D99ABC3-612E-452C-AE3B-F0CD6E9EA73A}" srcOrd="0" destOrd="0" presId="urn:microsoft.com/office/officeart/2005/8/layout/pList2"/>
    <dgm:cxn modelId="{928AAC5C-E9F4-4F70-9DC3-7785034CCED0}" type="presParOf" srcId="{F4AB00D0-6F94-46D9-AB93-2EDC645970B0}" destId="{C0DFA1B3-6385-482E-BB8D-3E98268C5CE4}" srcOrd="1" destOrd="0" presId="urn:microsoft.com/office/officeart/2005/8/layout/pList2"/>
    <dgm:cxn modelId="{5BE27489-4598-4D25-95E1-D60B0E786D2D}" type="presParOf" srcId="{F4AB00D0-6F94-46D9-AB93-2EDC645970B0}" destId="{79A5FBC2-B537-4B9D-B240-D4C7519A2166}" srcOrd="2" destOrd="0" presId="urn:microsoft.com/office/officeart/2005/8/layout/pList2"/>
    <dgm:cxn modelId="{2BCEC3B2-4122-49E0-BDDA-74ECEF548FDA}" type="presParOf" srcId="{E350E506-9B80-461C-9ABD-34A522136D14}" destId="{6749F907-D8C3-401E-95D9-B58C256DD8B2}" srcOrd="7" destOrd="0" presId="urn:microsoft.com/office/officeart/2005/8/layout/pList2"/>
    <dgm:cxn modelId="{AF09B5D7-2E24-404C-BC21-DB67DF30D989}" type="presParOf" srcId="{E350E506-9B80-461C-9ABD-34A522136D14}" destId="{23887FF2-ABB6-458F-8ABA-18EAD7FC6AFC}" srcOrd="8" destOrd="0" presId="urn:microsoft.com/office/officeart/2005/8/layout/pList2"/>
    <dgm:cxn modelId="{51BD06DD-1B29-418B-BF4E-F476E3D87D1E}" type="presParOf" srcId="{23887FF2-ABB6-458F-8ABA-18EAD7FC6AFC}" destId="{1BD84B10-FCBC-4BAD-B794-EEA5836A8B28}" srcOrd="0" destOrd="0" presId="urn:microsoft.com/office/officeart/2005/8/layout/pList2"/>
    <dgm:cxn modelId="{A487EF15-AA26-4533-9E14-EBE231153FCB}" type="presParOf" srcId="{23887FF2-ABB6-458F-8ABA-18EAD7FC6AFC}" destId="{0212F8D1-9587-4FAE-A0F4-6CE84D18CA0F}" srcOrd="1" destOrd="0" presId="urn:microsoft.com/office/officeart/2005/8/layout/pList2"/>
    <dgm:cxn modelId="{0317BD4A-729D-4A91-9643-48F67A9E0C28}" type="presParOf" srcId="{23887FF2-ABB6-458F-8ABA-18EAD7FC6AFC}" destId="{523A94D3-65A6-43E7-BE16-66FFF38E739B}" srcOrd="2" destOrd="0" presId="urn:microsoft.com/office/officeart/2005/8/layout/pList2"/>
  </dgm:cxnLst>
  <dgm:bg/>
  <dgm:whole/>
</dgm:dataModel>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55F61210-CCEA-4606-B55A-7E281495B2C1}" type="datetimeFigureOut">
              <a:rPr lang="fa-IR" smtClean="0"/>
              <a:pPr/>
              <a:t>1435/04/25</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FBE2A656-4AF9-43C5-B540-800B01133897}" type="slidenum">
              <a:rPr lang="fa-IR" smtClean="0"/>
              <a:pPr/>
              <a:t>‹#›</a:t>
            </a:fld>
            <a:endParaRPr 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17EAA-4E2D-4C63-ADC8-95B143B9208B}" type="datetimeFigureOut">
              <a:rPr lang="en-US" smtClean="0"/>
              <a:pPr/>
              <a:t>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8BD64-D9F9-4CAD-80E7-A7290D7817FA}" type="slidenum">
              <a:rPr lang="en-US" smtClean="0"/>
              <a:pPr/>
              <a:t>‹#›</a:t>
            </a:fld>
            <a:endParaRPr lang="en-US"/>
          </a:p>
        </p:txBody>
      </p:sp>
    </p:spTree>
    <p:extLst>
      <p:ext uri="{BB962C8B-B14F-4D97-AF65-F5344CB8AC3E}">
        <p14:creationId xmlns="" xmlns:p14="http://schemas.microsoft.com/office/powerpoint/2010/main" val="130270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4E3290-4690-421E-9D63-061C5A07FDC8}" type="slidenum">
              <a:rPr lang="en-US" smtClean="0"/>
              <a:pPr/>
              <a:t>3</a:t>
            </a:fld>
            <a:endParaRPr lang="en-US"/>
          </a:p>
        </p:txBody>
      </p:sp>
    </p:spTree>
    <p:extLst>
      <p:ext uri="{BB962C8B-B14F-4D97-AF65-F5344CB8AC3E}">
        <p14:creationId xmlns:p14="http://schemas.microsoft.com/office/powerpoint/2010/main" xmlns="" val="437437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fa-IR" sz="2900" b="1" dirty="0" smtClean="0"/>
              <a:t>1.زاد و ولد</a:t>
            </a:r>
          </a:p>
          <a:p>
            <a:pPr fontAlgn="base">
              <a:buFont typeface="Arial" pitchFamily="34" charset="0"/>
              <a:buChar char="•"/>
            </a:pPr>
            <a:r>
              <a:rPr lang="fa-IR" sz="2700" dirty="0" smtClean="0"/>
              <a:t>هدف از ازدواج در میان قوم یهود افزایش جمعیت است </a:t>
            </a:r>
          </a:p>
          <a:p>
            <a:pPr marL="365760" lvl="1" indent="0" fontAlgn="base">
              <a:buNone/>
            </a:pPr>
            <a:r>
              <a:rPr lang="fa-IR" sz="2100" dirty="0" smtClean="0"/>
              <a:t>بنابر عقیده مذهبی یهود، ازدواج باعث تسلسل بنی‌اسرائیل و مانع محو شدن آنها می‌شود. </a:t>
            </a:r>
          </a:p>
          <a:p>
            <a:pPr marL="365760" lvl="1" indent="0" fontAlgn="base">
              <a:buNone/>
            </a:pPr>
            <a:r>
              <a:rPr lang="fa-IR" sz="2100" dirty="0" smtClean="0"/>
              <a:t>در کتب مقدس یهود در فرمان موکد به آدم و حوا نقل شده است که«مفید باش، تولیدمثل کن و زمین را پرکن…» </a:t>
            </a:r>
          </a:p>
          <a:p>
            <a:pPr marL="365760" lvl="1" indent="0" fontAlgn="base">
              <a:buNone/>
            </a:pPr>
            <a:r>
              <a:rPr lang="fa-IR" sz="2100" dirty="0" smtClean="0"/>
              <a:t>این دین، تولید مثل و تجدید نسل را در قالب فرامین مذهبی مورد تاکید قرار داده است.</a:t>
            </a:r>
          </a:p>
          <a:p>
            <a:pPr marL="365760" lvl="1" indent="0" fontAlgn="base">
              <a:buNone/>
            </a:pPr>
            <a:r>
              <a:rPr lang="fa-IR" sz="2100" dirty="0" smtClean="0"/>
              <a:t>تاهل برای ازدیاد قوم بنی‌اسرائیل عامل مهمی تلقی می‌گردد و پذیرش آن بر هر یهودی واجب است. </a:t>
            </a:r>
          </a:p>
          <a:p>
            <a:pPr fontAlgn="base">
              <a:buFont typeface="Arial" pitchFamily="34" charset="0"/>
              <a:buChar char="•"/>
            </a:pPr>
            <a:endParaRPr lang="fa-IR" sz="2700" dirty="0" smtClean="0"/>
          </a:p>
          <a:p>
            <a:pPr fontAlgn="base">
              <a:buFont typeface="Arial" pitchFamily="34" charset="0"/>
              <a:buChar char="•"/>
            </a:pPr>
            <a:r>
              <a:rPr lang="fa-IR" sz="2700" dirty="0" smtClean="0"/>
              <a:t>عوامل کنترل جمعیت در تورات صراحتا منع شده است</a:t>
            </a:r>
          </a:p>
          <a:p>
            <a:pPr marL="365760" lvl="1" indent="0" fontAlgn="base">
              <a:buNone/>
            </a:pPr>
            <a:r>
              <a:rPr lang="fa-IR" sz="2100" dirty="0" smtClean="0"/>
              <a:t>در تورات سقط جنین هم‌ردیف با قتل دانسته شده و برای آن مجازات‌هایی را تعیین کرده‌اند.</a:t>
            </a:r>
          </a:p>
          <a:p>
            <a:pPr marL="365760" lvl="1" indent="0" fontAlgn="base">
              <a:buNone/>
            </a:pPr>
            <a:r>
              <a:rPr lang="fa-IR" sz="2100" dirty="0" smtClean="0"/>
              <a:t>ازدواج نکردن و نیز با وجود استطاعت مالی و جسمی بچه‌دار نشدن در مرام یهود، گناه شمرده می‌شود.</a:t>
            </a:r>
          </a:p>
          <a:p>
            <a:pPr fontAlgn="base">
              <a:buFont typeface="Arial" pitchFamily="34" charset="0"/>
              <a:buChar char="•"/>
            </a:pPr>
            <a:endParaRPr lang="fa-IR" sz="2700" dirty="0" smtClean="0"/>
          </a:p>
          <a:p>
            <a:pPr fontAlgn="base">
              <a:buFont typeface="Arial" pitchFamily="34" charset="0"/>
              <a:buChar char="•"/>
            </a:pPr>
            <a:r>
              <a:rPr lang="fa-IR" sz="2700" dirty="0" smtClean="0"/>
              <a:t>شورای افزایش جمعیت اسرائیل با همکاری کابینه رژیم صهیونستی که سال 1246 شمسی تاسیس شد،  برای تشویق زنان اسرائیلی به زایش بیشتر، کمک مالی چشمگیری را به آنان اختصاص داده‌است .</a:t>
            </a:r>
            <a:endParaRPr lang="en-US" sz="2700" dirty="0" smtClean="0"/>
          </a:p>
          <a:p>
            <a:pPr fontAlgn="base">
              <a:buFont typeface="Arial" pitchFamily="34" charset="0"/>
              <a:buChar char="•"/>
            </a:pPr>
            <a:r>
              <a:rPr lang="fa-IR" sz="2700" dirty="0" smtClean="0"/>
              <a:t>در مورد تعداد فرزندان مقرر شده که هر عائله حداقل باید چهار فرزند داشته باشد. </a:t>
            </a:r>
          </a:p>
          <a:p>
            <a:pPr fontAlgn="base">
              <a:buFont typeface="Arial" pitchFamily="34" charset="0"/>
              <a:buChar char="•"/>
            </a:pPr>
            <a:r>
              <a:rPr lang="fa-IR" sz="2700" dirty="0" smtClean="0"/>
              <a:t>میزان حق اولاد پرداختی به کارمندان زیاد است.</a:t>
            </a:r>
          </a:p>
          <a:p>
            <a:pPr fontAlgn="base">
              <a:buFont typeface="Arial" pitchFamily="34" charset="0"/>
              <a:buChar char="•"/>
            </a:pPr>
            <a:r>
              <a:rPr lang="fa-IR" sz="2700" dirty="0" smtClean="0"/>
              <a:t> بچه زیاد موجب کاهش انواع و اقسام مالیات‌ها می‌شود.</a:t>
            </a:r>
          </a:p>
          <a:p>
            <a:pPr fontAlgn="base">
              <a:buFont typeface="Arial" pitchFamily="34" charset="0"/>
              <a:buChar char="•"/>
            </a:pPr>
            <a:r>
              <a:rPr lang="fa-IR" sz="2700" dirty="0" smtClean="0"/>
              <a:t>کارمندان بازنشسته که دارای فرزند بیشتری هستند، حقوق بازنشستگی بیشتری دریافت می‌کنند. </a:t>
            </a:r>
          </a:p>
          <a:p>
            <a:pPr fontAlgn="base">
              <a:buFont typeface="Arial" pitchFamily="34" charset="0"/>
              <a:buChar char="•"/>
            </a:pPr>
            <a:r>
              <a:rPr lang="fa-IR" sz="2700" dirty="0" smtClean="0"/>
              <a:t>نظریه‌پردازان صهیونیستی همواره به نقش موثر و سازنده زنان متدین یهودی در تقویت رژیم اشغالگر قدس اشاره می‌کنند، این عده معتقدند زنانی برای اسرائیل مفیدترند که صاحب هشت فرزند باشند.</a:t>
            </a:r>
          </a:p>
          <a:p>
            <a:endParaRPr lang="en-US" dirty="0"/>
          </a:p>
        </p:txBody>
      </p:sp>
      <p:sp>
        <p:nvSpPr>
          <p:cNvPr id="4" name="Slide Number Placeholder 3"/>
          <p:cNvSpPr>
            <a:spLocks noGrp="1"/>
          </p:cNvSpPr>
          <p:nvPr>
            <p:ph type="sldNum" sz="quarter" idx="10"/>
          </p:nvPr>
        </p:nvSpPr>
        <p:spPr/>
        <p:txBody>
          <a:bodyPr/>
          <a:lstStyle/>
          <a:p>
            <a:fld id="{3B4E3290-4690-421E-9D63-061C5A07FDC8}" type="slidenum">
              <a:rPr lang="en-US" smtClean="0"/>
              <a:pPr/>
              <a:t>30</a:t>
            </a:fld>
            <a:endParaRPr lang="en-US"/>
          </a:p>
        </p:txBody>
      </p:sp>
    </p:spTree>
    <p:extLst>
      <p:ext uri="{BB962C8B-B14F-4D97-AF65-F5344CB8AC3E}">
        <p14:creationId xmlns:p14="http://schemas.microsoft.com/office/powerpoint/2010/main" xmlns="" val="65108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B4E3290-4690-421E-9D63-061C5A07FDC8}"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4</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B4E3290-4690-421E-9D63-061C5A07FDC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4E3290-4690-421E-9D63-061C5A07FDC8}" type="slidenum">
              <a:rPr lang="en-US" smtClean="0"/>
              <a:pPr/>
              <a:t>7</a:t>
            </a:fld>
            <a:endParaRPr lang="en-US"/>
          </a:p>
        </p:txBody>
      </p:sp>
    </p:spTree>
    <p:extLst>
      <p:ext uri="{BB962C8B-B14F-4D97-AF65-F5344CB8AC3E}">
        <p14:creationId xmlns:p14="http://schemas.microsoft.com/office/powerpoint/2010/main" xmlns="" val="329943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B4E3290-4690-421E-9D63-061C5A07FDC8}"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4E3290-4690-421E-9D63-061C5A07FDC8}" type="slidenum">
              <a:rPr lang="en-US" smtClean="0"/>
              <a:pPr/>
              <a:t>14</a:t>
            </a:fld>
            <a:endParaRPr lang="en-US"/>
          </a:p>
        </p:txBody>
      </p:sp>
    </p:spTree>
    <p:extLst>
      <p:ext uri="{BB962C8B-B14F-4D97-AF65-F5344CB8AC3E}">
        <p14:creationId xmlns:p14="http://schemas.microsoft.com/office/powerpoint/2010/main" xmlns="" val="200827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B4E3290-4690-421E-9D63-061C5A07FDC8}"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B4E3290-4690-421E-9D63-061C5A07FDC8}"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58BD64-D9F9-4CAD-80E7-A7290D7817FA}"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5A7B12A-E8FF-409D-8B04-3D64ACB74319}" type="datetime1">
              <a:rPr lang="en-US" smtClean="0"/>
              <a:pPr/>
              <a:t>2/25/2014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C8C8065-A035-4D96-A85D-1BB329DB48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67C6A0-1834-405F-9BEA-4639DF084C98}" type="datetime1">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C8065-A035-4D96-A85D-1BB329DB48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20C543-BA59-4375-91FC-8E296AF7B405}" type="datetime1">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C8065-A035-4D96-A85D-1BB329DB482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کشورها">
    <p:spTree>
      <p:nvGrpSpPr>
        <p:cNvPr id="1" name=""/>
        <p:cNvGrpSpPr/>
        <p:nvPr/>
      </p:nvGrpSpPr>
      <p:grpSpPr>
        <a:xfrm>
          <a:off x="0" y="0"/>
          <a:ext cx="0" cy="0"/>
          <a:chOff x="0" y="0"/>
          <a:chExt cx="0" cy="0"/>
        </a:xfrm>
      </p:grpSpPr>
      <p:pic>
        <p:nvPicPr>
          <p:cNvPr id="8" name="Picture 7" descr="nemudar.jpg"/>
          <p:cNvPicPr>
            <a:picLocks noChangeAspect="1"/>
          </p:cNvPicPr>
          <p:nvPr userDrawn="1"/>
        </p:nvPicPr>
        <p:blipFill>
          <a:blip r:embed="rId2" cstate="print"/>
          <a:stretch>
            <a:fillRect/>
          </a:stretch>
        </p:blipFill>
        <p:spPr>
          <a:xfrm>
            <a:off x="5002" y="0"/>
            <a:ext cx="1070115" cy="997034"/>
          </a:xfrm>
          <a:prstGeom prst="rect">
            <a:avLst/>
          </a:prstGeom>
          <a:ln>
            <a:noFill/>
          </a:ln>
        </p:spPr>
      </p:pic>
      <p:sp>
        <p:nvSpPr>
          <p:cNvPr id="3" name="Title 1"/>
          <p:cNvSpPr>
            <a:spLocks noGrp="1"/>
          </p:cNvSpPr>
          <p:nvPr>
            <p:ph type="title"/>
          </p:nvPr>
        </p:nvSpPr>
        <p:spPr>
          <a:xfrm>
            <a:off x="914400" y="0"/>
            <a:ext cx="8229600" cy="836712"/>
          </a:xfrm>
          <a:ln>
            <a:noFill/>
          </a:ln>
        </p:spPr>
        <p:txBody>
          <a:bodyPr>
            <a:normAutofit/>
          </a:bodyPr>
          <a:lstStyle>
            <a:lvl1pPr algn="r">
              <a:defRPr sz="3200">
                <a:solidFill>
                  <a:schemeClr val="accent1">
                    <a:lumMod val="75000"/>
                  </a:schemeClr>
                </a:solidFill>
                <a:cs typeface="B Davat" pitchFamily="2" charset="-78"/>
              </a:defRPr>
            </a:lvl1pPr>
          </a:lstStyle>
          <a:p>
            <a:r>
              <a:rPr lang="en-US" dirty="0" smtClean="0"/>
              <a:t>Click to edit Master title style</a:t>
            </a:r>
            <a:endParaRPr lang="fa-IR" dirty="0"/>
          </a:p>
        </p:txBody>
      </p:sp>
      <p:cxnSp>
        <p:nvCxnSpPr>
          <p:cNvPr id="6" name="Straight Connector 5"/>
          <p:cNvCxnSpPr/>
          <p:nvPr userDrawn="1"/>
        </p:nvCxnSpPr>
        <p:spPr>
          <a:xfrm flipH="1">
            <a:off x="1115616" y="836712"/>
            <a:ext cx="8028384"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5725373-F09F-4637-BA68-FC59CF10498F}" type="datetime1">
              <a:rPr lang="en-US" smtClean="0"/>
              <a:pPr/>
              <a:t>2/25/2014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EC8C8065-A035-4D96-A85D-1BB329DB48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D241C34-62DC-4E71-B7C4-10D4E27BD2EE}" type="datetime1">
              <a:rPr lang="en-US" smtClean="0"/>
              <a:pPr/>
              <a:t>2/25/2014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C8C8065-A035-4D96-A85D-1BB329DB482C}"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17B42AA-91E9-4E8E-966F-E681B28301D1}" type="datetime1">
              <a:rPr lang="en-US" smtClean="0"/>
              <a:pPr/>
              <a:t>2/25/2014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C8C8065-A035-4D96-A85D-1BB329DB48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5F251A5-F951-4957-BA10-E42A7AEE863E}" type="datetime1">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C8C8065-A035-4D96-A85D-1BB329DB482C}"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048BE02-4691-4B0A-A9E6-3802F46E28AA}" type="datetime1">
              <a:rPr lang="en-US" smtClean="0"/>
              <a:pPr/>
              <a:t>2/25/2014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C8065-A035-4D96-A85D-1BB329DB48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69BB3-0BC9-4BBD-807F-407937C2EE8D}" type="datetime1">
              <a:rPr lang="en-US" smtClean="0"/>
              <a:pPr/>
              <a:t>2/25/2014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C8065-A035-4D96-A85D-1BB329DB48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7D92074-DA80-499B-ABDA-300DF114D38A}" type="datetime1">
              <a:rPr lang="en-US" smtClean="0"/>
              <a:pPr/>
              <a:t>2/25/2014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C8065-A035-4D96-A85D-1BB329DB48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D9A16C6-4B99-43E6-91BE-3A3F8E80B3BA}" type="datetime1">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C8C8065-A035-4D96-A85D-1BB329DB482C}"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9A905D9-685A-4B0C-AB00-241263660B2B}" type="datetime1">
              <a:rPr lang="en-US" smtClean="0"/>
              <a:pPr/>
              <a:t>2/25/2014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C8C8065-A035-4D96-A85D-1BB329DB482C}"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10000"/>
          </a:bodyPr>
          <a:lstStyle/>
          <a:p>
            <a:fld id="{F98BD8AC-6116-4279-9F6C-12FF504CD5FA}" type="slidenum">
              <a:rPr lang="en-US" smtClean="0"/>
              <a:pPr/>
              <a:t>1</a:t>
            </a:fld>
            <a:endParaRPr lang="en-US" dirty="0"/>
          </a:p>
        </p:txBody>
      </p:sp>
      <p:pic>
        <p:nvPicPr>
          <p:cNvPr id="3" name="Picture 2" descr="In the name of God"/>
          <p:cNvPicPr>
            <a:picLocks noChangeAspect="1" noChangeArrowheads="1"/>
          </p:cNvPicPr>
          <p:nvPr/>
        </p:nvPicPr>
        <p:blipFill>
          <a:blip r:embed="rId2" cstate="print"/>
          <a:srcRect/>
          <a:stretch>
            <a:fillRect/>
          </a:stretch>
        </p:blipFill>
        <p:spPr bwMode="auto">
          <a:xfrm>
            <a:off x="1524000" y="838200"/>
            <a:ext cx="6596062" cy="4800600"/>
          </a:xfrm>
          <a:prstGeom prst="rect">
            <a:avLst/>
          </a:prstGeom>
          <a:ln>
            <a:solidFill>
              <a:schemeClr val="accent1">
                <a:lumMod val="60000"/>
                <a:lumOff val="40000"/>
              </a:schemeClr>
            </a:solidFill>
          </a:ln>
          <a:effectLst>
            <a:glow rad="139700">
              <a:schemeClr val="accent1">
                <a:satMod val="175000"/>
                <a:alpha val="40000"/>
              </a:schemeClr>
            </a:glow>
            <a:outerShdw blurRad="76200" dir="18900000" sy="23000" kx="-1200000" algn="bl" rotWithShape="0">
              <a:prstClr val="black">
                <a:alpha val="20000"/>
              </a:prstClr>
            </a:outerShdw>
          </a:effectLst>
        </p:spPr>
      </p:pic>
    </p:spTree>
    <p:extLst>
      <p:ext uri="{BB962C8B-B14F-4D97-AF65-F5344CB8AC3E}">
        <p14:creationId xmlns="" xmlns:p14="http://schemas.microsoft.com/office/powerpoint/2010/main" val="117353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990600"/>
            <a:ext cx="83058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sz="2000" b="1" dirty="0">
                <a:solidFill>
                  <a:schemeClr val="tx1"/>
                </a:solidFill>
                <a:cs typeface="B Titr" pitchFamily="2" charset="-78"/>
              </a:rPr>
              <a:t>2- برنامه حمايت از مراقبت كودكان در مراكز غيردولتي</a:t>
            </a:r>
            <a:endParaRPr lang="en-US" sz="2000" dirty="0">
              <a:solidFill>
                <a:schemeClr val="tx1"/>
              </a:solidFill>
              <a:cs typeface="B Titr" pitchFamily="2" charset="-78"/>
            </a:endParaRPr>
          </a:p>
        </p:txBody>
      </p:sp>
      <p:sp>
        <p:nvSpPr>
          <p:cNvPr id="5" name="Rounded Rectangle 4"/>
          <p:cNvSpPr/>
          <p:nvPr/>
        </p:nvSpPr>
        <p:spPr>
          <a:xfrm>
            <a:off x="457200" y="1905000"/>
            <a:ext cx="8229600" cy="4267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lnSpc>
                <a:spcPct val="150000"/>
              </a:lnSpc>
            </a:pPr>
            <a:r>
              <a:rPr lang="fa-IR" sz="2000" dirty="0">
                <a:solidFill>
                  <a:schemeClr val="tx1"/>
                </a:solidFill>
                <a:cs typeface="B Nazanin" pitchFamily="2" charset="-78"/>
              </a:rPr>
              <a:t>درسال 1998 يارانه اي براي كمك به والديني كه فرزندان خود را به مراكز مراقبتي خصوصي مي سپارند تصويب شد و از سال 1999 كودكان 1 تا 2 ساله مشمول اين برنامه شدند . يارانه ياد شده  عبارت بود از پرداخت مالي ماهانه بدون ماليات به والديني (غالبا مادران )كه از مراكز مراقبتي دولتي استفاده نمي كردند . مقدار اين يارانه در ابتدا برابر بود با يارانه اي كه دولت براي مراكز مراقبتي عمومي در نظر گرفته بود . بعدها سهم دولت از هزينه مراقبت كودكان در مراكز خصوصي 40 درصد تعيين شد و 60 درصد بقيه با تعرفه هاي متنوعي بين والدين و صاحبان بنگاه خصوصي تقسيم مي شود . هم مراكز مراقبتي دولتي و هم خصوصي تخفيف هايي را براي كودكاني كه خواهر يا برادر آنها نيز در آن مركز ثبت نام شود درنظر مي گيرند </a:t>
            </a:r>
            <a:r>
              <a:rPr lang="fa-IR" sz="2000" dirty="0" smtClean="0">
                <a:solidFill>
                  <a:schemeClr val="tx1"/>
                </a:solidFill>
                <a:cs typeface="B Nazanin" pitchFamily="2" charset="-78"/>
              </a:rPr>
              <a:t>.</a:t>
            </a:r>
            <a:endParaRPr lang="en-US" sz="2000" dirty="0">
              <a:solidFill>
                <a:schemeClr val="tx1"/>
              </a:solidFill>
              <a:cs typeface="B Nazanin"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xmlns="">
                  <a14:imgLayer r:embed="rId4">
                    <a14:imgEffect>
                      <a14:artisticCrisscrossEtching/>
                    </a14:imgEffect>
                    <a14:imgEffect>
                      <a14:colorTemperature colorTemp="5300"/>
                    </a14:imgEffect>
                  </a14:imgLayer>
                </a14:imgProps>
              </a:ext>
              <a:ext uri="{28A0092B-C50C-407E-A947-70E740481C1C}">
                <a14:useLocalDpi xmlns:a14="http://schemas.microsoft.com/office/drawing/2010/main" xmlns="" val="0"/>
              </a:ext>
            </a:extLst>
          </a:blip>
          <a:stretch>
            <a:fillRect/>
          </a:stretch>
        </p:blipFill>
        <p:spPr>
          <a:xfrm>
            <a:off x="260384" y="192633"/>
            <a:ext cx="8883616" cy="6260703"/>
          </a:xfrm>
          <a:prstGeom prst="rect">
            <a:avLst/>
          </a:prstGeom>
          <a:noFill/>
          <a:ln>
            <a:noFill/>
          </a:ln>
        </p:spPr>
      </p:pic>
      <p:sp>
        <p:nvSpPr>
          <p:cNvPr id="2" name="Title 1"/>
          <p:cNvSpPr>
            <a:spLocks noGrp="1"/>
          </p:cNvSpPr>
          <p:nvPr>
            <p:ph type="title"/>
          </p:nvPr>
        </p:nvSpPr>
        <p:spPr>
          <a:xfrm>
            <a:off x="683568" y="692696"/>
            <a:ext cx="8229600" cy="1143000"/>
          </a:xfrm>
        </p:spPr>
        <p:txBody>
          <a:bodyPr/>
          <a:lstStyle/>
          <a:p>
            <a:r>
              <a:rPr lang="fa-IR" dirty="0"/>
              <a:t>سياست‌هاي  جمعيتي كشور </a:t>
            </a:r>
            <a:r>
              <a:rPr lang="fa-IR" dirty="0" smtClean="0"/>
              <a:t>فرانسه</a:t>
            </a:r>
            <a:endParaRPr lang="en-US" dirty="0"/>
          </a:p>
        </p:txBody>
      </p:sp>
      <p:sp>
        <p:nvSpPr>
          <p:cNvPr id="4" name="Slide Number Placeholder 3"/>
          <p:cNvSpPr>
            <a:spLocks noGrp="1"/>
          </p:cNvSpPr>
          <p:nvPr>
            <p:ph type="sldNum" sz="quarter" idx="12"/>
          </p:nvPr>
        </p:nvSpPr>
        <p:spPr/>
        <p:txBody>
          <a:bodyPr/>
          <a:lstStyle/>
          <a:p>
            <a:r>
              <a:rPr lang="fa-IR" smtClean="0"/>
              <a:t>1</a:t>
            </a:r>
            <a:endParaRPr lang="fa-IR" dirty="0" smtClean="0"/>
          </a:p>
        </p:txBody>
      </p:sp>
      <p:sp>
        <p:nvSpPr>
          <p:cNvPr id="6" name="Content Placeholder 5"/>
          <p:cNvSpPr>
            <a:spLocks noGrp="1"/>
          </p:cNvSpPr>
          <p:nvPr>
            <p:ph idx="1"/>
          </p:nvPr>
        </p:nvSpPr>
        <p:spPr>
          <a:xfrm>
            <a:off x="323528" y="1967230"/>
            <a:ext cx="8229600" cy="4389120"/>
          </a:xfrm>
        </p:spPr>
        <p:txBody>
          <a:bodyPr/>
          <a:lstStyle/>
          <a:p>
            <a:pPr marL="0" indent="0" algn="ctr">
              <a:buNone/>
            </a:pPr>
            <a:r>
              <a:rPr lang="fa-IR" sz="4800" dirty="0" smtClean="0"/>
              <a:t>مزایای بیشتر برای فرزند سوم </a:t>
            </a:r>
          </a:p>
          <a:p>
            <a:pPr marL="0" indent="0" algn="ctr">
              <a:buNone/>
            </a:pPr>
            <a:r>
              <a:rPr lang="fa-IR" sz="3600" dirty="0" smtClean="0"/>
              <a:t>سه سال مرخصی بدون حقوق برای مادران </a:t>
            </a:r>
            <a:endParaRPr lang="en-US" sz="3600" dirty="0"/>
          </a:p>
        </p:txBody>
      </p:sp>
    </p:spTree>
    <p:extLst>
      <p:ext uri="{BB962C8B-B14F-4D97-AF65-F5344CB8AC3E}">
        <p14:creationId xmlns:p14="http://schemas.microsoft.com/office/powerpoint/2010/main" xmlns="" val="142740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524000"/>
            <a:ext cx="6705600" cy="31242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4000" dirty="0" smtClean="0">
                <a:solidFill>
                  <a:schemeClr val="accent1">
                    <a:lumMod val="75000"/>
                  </a:schemeClr>
                </a:solidFill>
                <a:cs typeface="B Titr" pitchFamily="2" charset="-78"/>
              </a:rPr>
              <a:t>سياست‌هاي جمعيتي كشور سوئد</a:t>
            </a:r>
            <a:endParaRPr lang="en-US" sz="4000" dirty="0">
              <a:solidFill>
                <a:schemeClr val="accent1">
                  <a:lumMod val="75000"/>
                </a:schemeClr>
              </a:solidFill>
              <a:cs typeface="B Titr"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12</a:t>
            </a:fld>
            <a:endParaRPr lang="en-US"/>
          </a:p>
        </p:txBody>
      </p:sp>
    </p:spTree>
    <p:extLst>
      <p:ext uri="{BB962C8B-B14F-4D97-AF65-F5344CB8AC3E}">
        <p14:creationId xmlns="" xmlns:p14="http://schemas.microsoft.com/office/powerpoint/2010/main" val="3005113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1447800"/>
            <a:ext cx="8229600" cy="4267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lnSpc>
                <a:spcPct val="150000"/>
              </a:lnSpc>
            </a:pPr>
            <a:r>
              <a:rPr lang="fa-IR" sz="2000" dirty="0">
                <a:solidFill>
                  <a:schemeClr val="tx1"/>
                </a:solidFill>
                <a:cs typeface="B Nazanin" pitchFamily="2" charset="-78"/>
              </a:rPr>
              <a:t>1:برنامه تخفيف ساعات كار همراه با دريافت مزاياي شغلي براي افرادي كه نقش پدري و مادري را برمي‌گزينند </a:t>
            </a:r>
            <a:r>
              <a:rPr lang="fa-IR" sz="2000" dirty="0">
                <a:solidFill>
                  <a:schemeClr val="tx1"/>
                </a:solidFill>
                <a:latin typeface="Times New Roman" pitchFamily="18" charset="0"/>
                <a:cs typeface="Times New Roman" pitchFamily="18" charset="0"/>
              </a:rPr>
              <a:t>(</a:t>
            </a:r>
            <a:r>
              <a:rPr lang="en-US" sz="2000" dirty="0">
                <a:solidFill>
                  <a:schemeClr val="tx1"/>
                </a:solidFill>
                <a:latin typeface="Times New Roman" pitchFamily="18" charset="0"/>
                <a:cs typeface="Times New Roman" pitchFamily="18" charset="0"/>
              </a:rPr>
              <a:t>Parental leave program</a:t>
            </a:r>
            <a:r>
              <a:rPr lang="fa-IR" sz="2000" dirty="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a:p>
            <a:pPr algn="justLow" rtl="1">
              <a:lnSpc>
                <a:spcPct val="150000"/>
              </a:lnSpc>
            </a:pPr>
            <a:r>
              <a:rPr lang="fa-IR" sz="2000" dirty="0">
                <a:solidFill>
                  <a:schemeClr val="tx1"/>
                </a:solidFill>
                <a:cs typeface="B Nazanin" pitchFamily="2" charset="-78"/>
              </a:rPr>
              <a:t>دوره در نظر گرفته شده براي مرخصي والدين ، از سال 1989، 15 ماه است و به والدين اجازه داده مي‌شود تا رسيدن فرزند به سن 8 سالگي به طور متناوب از اين امكان مرخصي استفاده كنند.</a:t>
            </a:r>
          </a:p>
          <a:p>
            <a:pPr algn="justLow" rtl="1">
              <a:lnSpc>
                <a:spcPct val="150000"/>
              </a:lnSpc>
            </a:pPr>
            <a:r>
              <a:rPr lang="fa-IR" sz="2000" dirty="0">
                <a:solidFill>
                  <a:schemeClr val="tx1"/>
                </a:solidFill>
                <a:cs typeface="B Nazanin" pitchFamily="2" charset="-78"/>
              </a:rPr>
              <a:t> 2:تنظيم قوانين مبسوط در زمينه ايجاد مراكز حمايتي غير انتفاعي مراقبت روزانه  </a:t>
            </a:r>
            <a:r>
              <a:rPr lang="fa-IR" sz="2000" dirty="0" smtClean="0">
                <a:solidFill>
                  <a:schemeClr val="tx1"/>
                </a:solidFill>
                <a:cs typeface="B Nazanin" pitchFamily="2" charset="-78"/>
              </a:rPr>
              <a:t>ازكودكان</a:t>
            </a:r>
            <a:endParaRPr lang="en-US" sz="2000" dirty="0" smtClean="0">
              <a:solidFill>
                <a:schemeClr val="tx1"/>
              </a:solidFill>
              <a:cs typeface="B Nazanin" pitchFamily="2" charset="-78"/>
            </a:endParaRPr>
          </a:p>
          <a:p>
            <a:pPr algn="justLow" rtl="1">
              <a:lnSpc>
                <a:spcPct val="150000"/>
              </a:lnSpc>
            </a:pPr>
            <a:r>
              <a:rPr lang="fa-IR"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Day care centers</a:t>
            </a:r>
            <a:r>
              <a:rPr lang="fa-IR" dirty="0" smtClean="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a:p>
            <a:pPr algn="justLow" rtl="1">
              <a:lnSpc>
                <a:spcPct val="150000"/>
              </a:lnSpc>
            </a:pPr>
            <a:r>
              <a:rPr lang="fa-IR" sz="2000" dirty="0" smtClean="0">
                <a:solidFill>
                  <a:schemeClr val="tx1"/>
                </a:solidFill>
                <a:cs typeface="B Nazanin" pitchFamily="2" charset="-78"/>
              </a:rPr>
              <a:t>3:به </a:t>
            </a:r>
            <a:r>
              <a:rPr lang="fa-IR" sz="2000" dirty="0">
                <a:solidFill>
                  <a:schemeClr val="tx1"/>
                </a:solidFill>
                <a:cs typeface="B Nazanin" pitchFamily="2" charset="-78"/>
              </a:rPr>
              <a:t>مادراني كه تا 30 ماه پس از تولد فرزند قبلي ، فرزند ديگري به دنيا آورند  امكان داده مي شود كه از مزاياي مرخصي ويژه مادران حتي در مواردي كه در فاصله بين دو زايمان به محل كار خود بازنگشته باشند برخوردار شوند . </a:t>
            </a:r>
            <a:endParaRPr lang="en-US" sz="2000" dirty="0">
              <a:solidFill>
                <a:schemeClr val="tx1"/>
              </a:solidFill>
              <a:cs typeface="B Nazanin"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13</a:t>
            </a:fld>
            <a:endParaRPr lang="en-US"/>
          </a:p>
        </p:txBody>
      </p:sp>
    </p:spTree>
    <p:extLst>
      <p:ext uri="{BB962C8B-B14F-4D97-AF65-F5344CB8AC3E}">
        <p14:creationId xmlns="" xmlns:p14="http://schemas.microsoft.com/office/powerpoint/2010/main" val="151128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3" y="2193198"/>
            <a:ext cx="6264697" cy="2156006"/>
          </a:xfrm>
          <a:prstGeom prst="rect">
            <a:avLst/>
          </a:prstGeom>
        </p:spPr>
      </p:pic>
      <p:sp>
        <p:nvSpPr>
          <p:cNvPr id="2" name="Title 1"/>
          <p:cNvSpPr>
            <a:spLocks noGrp="1"/>
          </p:cNvSpPr>
          <p:nvPr>
            <p:ph type="title"/>
          </p:nvPr>
        </p:nvSpPr>
        <p:spPr>
          <a:xfrm>
            <a:off x="467544" y="332656"/>
            <a:ext cx="8229600" cy="810328"/>
          </a:xfrm>
        </p:spPr>
        <p:txBody>
          <a:bodyPr>
            <a:normAutofit/>
          </a:bodyPr>
          <a:lstStyle/>
          <a:p>
            <a:r>
              <a:rPr lang="fa-IR" sz="4000" dirty="0"/>
              <a:t>سياست‌هاي  جمعيتي كشور </a:t>
            </a:r>
            <a:r>
              <a:rPr lang="fa-IR" sz="4000" dirty="0" smtClean="0"/>
              <a:t>سوئد</a:t>
            </a:r>
            <a:endParaRPr lang="en-US" sz="4000" dirty="0"/>
          </a:p>
        </p:txBody>
      </p:sp>
      <p:sp>
        <p:nvSpPr>
          <p:cNvPr id="3" name="Content Placeholder 2"/>
          <p:cNvSpPr>
            <a:spLocks noGrp="1"/>
          </p:cNvSpPr>
          <p:nvPr>
            <p:ph idx="1"/>
          </p:nvPr>
        </p:nvSpPr>
        <p:spPr>
          <a:xfrm>
            <a:off x="457200" y="1628800"/>
            <a:ext cx="8229600" cy="7146572"/>
          </a:xfrm>
        </p:spPr>
        <p:txBody>
          <a:bodyPr>
            <a:normAutofit/>
          </a:bodyPr>
          <a:lstStyle/>
          <a:p>
            <a:pPr algn="just" rtl="1"/>
            <a:r>
              <a:rPr lang="fa-IR" sz="2400" dirty="0" smtClean="0"/>
              <a:t> </a:t>
            </a:r>
            <a:r>
              <a:rPr lang="fa-IR" sz="2200" dirty="0" smtClean="0"/>
              <a:t>تخفیف ساعات کاری به همراه دریافت مزایای شغلی برای پدران و مادران </a:t>
            </a:r>
            <a:endParaRPr lang="en-US" sz="2200" dirty="0" smtClean="0"/>
          </a:p>
          <a:p>
            <a:pPr algn="just" rtl="1"/>
            <a:endParaRPr lang="en-US" sz="2200" dirty="0" smtClean="0"/>
          </a:p>
          <a:p>
            <a:pPr algn="just" rtl="1"/>
            <a:endParaRPr lang="en-US" sz="2200" dirty="0"/>
          </a:p>
          <a:p>
            <a:pPr algn="just" rtl="1"/>
            <a:endParaRPr lang="fa-IR" sz="2200" dirty="0" smtClean="0"/>
          </a:p>
          <a:p>
            <a:pPr algn="just" rtl="1"/>
            <a:endParaRPr lang="fa-IR" sz="2200" dirty="0" smtClean="0"/>
          </a:p>
          <a:p>
            <a:pPr algn="just" rtl="1"/>
            <a:endParaRPr lang="fa-IR" sz="2200" dirty="0" smtClean="0"/>
          </a:p>
          <a:p>
            <a:pPr marL="0" indent="0" algn="just" rtl="1">
              <a:buNone/>
            </a:pPr>
            <a:r>
              <a:rPr lang="fa-IR" sz="2200" dirty="0" smtClean="0"/>
              <a:t> </a:t>
            </a:r>
            <a:endParaRPr lang="en-US" sz="2200" dirty="0" smtClean="0"/>
          </a:p>
          <a:p>
            <a:pPr algn="just" rtl="1"/>
            <a:r>
              <a:rPr lang="fa-IR" sz="2200" dirty="0" smtClean="0"/>
              <a:t>تصویب قوانین گسترده در زمينه ايجاد مراكز حمايتي غيرانتفاعي برای مراقبت روزانه از كودكان</a:t>
            </a:r>
          </a:p>
          <a:p>
            <a:pPr algn="just" rtl="1"/>
            <a:r>
              <a:rPr lang="fa-IR" sz="2200" dirty="0" smtClean="0"/>
              <a:t> برخورداری از مزایای مرخصی ویژه، برای مادرانی که تا 30 ماه پس از تولد فرزند قبلی، فرزند دیگری بدنیا آورند.</a:t>
            </a:r>
            <a:endParaRPr lang="fa-IR" sz="2400" dirty="0" smtClean="0"/>
          </a:p>
          <a:p>
            <a:pPr marL="0" indent="0" algn="just" rtl="1">
              <a:buNone/>
            </a:pPr>
            <a:endParaRPr lang="en-US" sz="2400" dirty="0" smtClean="0"/>
          </a:p>
          <a:p>
            <a:pPr algn="just" rtl="1"/>
            <a:endParaRPr lang="fa-IR" sz="2400" dirty="0" smtClean="0"/>
          </a:p>
        </p:txBody>
      </p:sp>
      <p:sp>
        <p:nvSpPr>
          <p:cNvPr id="4" name="Slide Number Placeholder 3"/>
          <p:cNvSpPr>
            <a:spLocks noGrp="1"/>
          </p:cNvSpPr>
          <p:nvPr>
            <p:ph type="sldNum" sz="quarter" idx="12"/>
          </p:nvPr>
        </p:nvSpPr>
        <p:spPr/>
        <p:txBody>
          <a:bodyPr/>
          <a:lstStyle/>
          <a:p>
            <a:r>
              <a:rPr lang="fa-IR" dirty="0" smtClean="0"/>
              <a:t>21</a:t>
            </a:r>
            <a:endParaRPr lang="en-US" dirty="0"/>
          </a:p>
        </p:txBody>
      </p:sp>
    </p:spTree>
    <p:extLst>
      <p:ext uri="{BB962C8B-B14F-4D97-AF65-F5344CB8AC3E}">
        <p14:creationId xmlns:p14="http://schemas.microsoft.com/office/powerpoint/2010/main" xmlns="" val="3264453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chor="t" anchorCtr="1">
            <a:normAutofit fontScale="90000"/>
          </a:bodyPr>
          <a:lstStyle/>
          <a:p>
            <a:r>
              <a:rPr lang="fa-IR" sz="4000" dirty="0" smtClean="0"/>
              <a:t>سیاست های جمعیتی کشور مجارستان </a:t>
            </a:r>
            <a:br>
              <a:rPr lang="fa-IR" sz="4000" dirty="0" smtClean="0"/>
            </a:br>
            <a:r>
              <a:rPr lang="fa-IR" sz="4000" dirty="0" smtClean="0"/>
              <a:t/>
            </a:r>
            <a:br>
              <a:rPr lang="fa-IR" sz="4000" dirty="0" smtClean="0"/>
            </a:br>
            <a:endParaRPr lang="en-US" sz="4000" dirty="0"/>
          </a:p>
        </p:txBody>
      </p:sp>
      <p:sp>
        <p:nvSpPr>
          <p:cNvPr id="4" name="Slide Number Placeholder 3"/>
          <p:cNvSpPr>
            <a:spLocks noGrp="1"/>
          </p:cNvSpPr>
          <p:nvPr>
            <p:ph type="sldNum" sz="quarter" idx="12"/>
          </p:nvPr>
        </p:nvSpPr>
        <p:spPr/>
        <p:txBody>
          <a:bodyPr/>
          <a:lstStyle/>
          <a:p>
            <a:r>
              <a:rPr lang="fa-IR" smtClean="0"/>
              <a:t>1</a:t>
            </a:r>
            <a:endParaRPr lang="fa-IR" dirty="0" smtClean="0"/>
          </a:p>
        </p:txBody>
      </p:sp>
      <p:sp>
        <p:nvSpPr>
          <p:cNvPr id="5" name="Content Placeholder 4"/>
          <p:cNvSpPr>
            <a:spLocks noGrp="1"/>
          </p:cNvSpPr>
          <p:nvPr>
            <p:ph idx="1"/>
          </p:nvPr>
        </p:nvSpPr>
        <p:spPr/>
        <p:txBody>
          <a:bodyPr/>
          <a:lstStyle/>
          <a:p>
            <a:r>
              <a:rPr lang="fa-IR" dirty="0" smtClean="0"/>
              <a:t>زنان دارای فرزند بیشتر =  حق رای بیشتر در انتخابات </a:t>
            </a:r>
          </a:p>
          <a:p>
            <a:r>
              <a:rPr lang="fa-IR" dirty="0" smtClean="0"/>
              <a:t>24 ماه مرخصی با حقوق برای مادران</a:t>
            </a:r>
          </a:p>
          <a:p>
            <a:pPr marL="0" indent="0">
              <a:buNone/>
            </a:pPr>
            <a:r>
              <a:rPr lang="fa-IR" dirty="0" smtClean="0"/>
              <a:t> </a:t>
            </a:r>
          </a:p>
          <a:p>
            <a:pPr marL="0" indent="0">
              <a:buNone/>
            </a:pPr>
            <a:endParaRPr lang="fa-IR" dirty="0" smtClean="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1923" t="-9091" r="1668" b="10941"/>
          <a:stretch/>
        </p:blipFill>
        <p:spPr>
          <a:xfrm>
            <a:off x="0" y="2928934"/>
            <a:ext cx="3753963" cy="3643338"/>
          </a:xfrm>
          <a:prstGeom prst="rect">
            <a:avLst/>
          </a:prstGeom>
        </p:spPr>
      </p:pic>
      <p:sp>
        <p:nvSpPr>
          <p:cNvPr id="8" name="Horizontal Scroll 7"/>
          <p:cNvSpPr/>
          <p:nvPr/>
        </p:nvSpPr>
        <p:spPr>
          <a:xfrm>
            <a:off x="4355976" y="3356992"/>
            <a:ext cx="4536504" cy="201622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این کشور از فقیر ترین کشورهای اروپایی است اما دارنده ی رتبه ی 22 در نجات کودکان است </a:t>
            </a:r>
            <a:endParaRPr lang="en-US" dirty="0"/>
          </a:p>
        </p:txBody>
      </p:sp>
    </p:spTree>
    <p:extLst>
      <p:ext uri="{BB962C8B-B14F-4D97-AF65-F5344CB8AC3E}">
        <p14:creationId xmlns:p14="http://schemas.microsoft.com/office/powerpoint/2010/main" xmlns="" val="319542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544" y="332656"/>
            <a:ext cx="8229600" cy="1143000"/>
          </a:xfrm>
        </p:spPr>
        <p:txBody>
          <a:bodyPr>
            <a:normAutofit/>
          </a:bodyPr>
          <a:lstStyle/>
          <a:p>
            <a:r>
              <a:rPr lang="fa-IR" sz="4000" dirty="0"/>
              <a:t>سياست‌هاي  جمعيتي كشور </a:t>
            </a:r>
            <a:r>
              <a:rPr lang="fa-IR" sz="4000" dirty="0" smtClean="0"/>
              <a:t>روسیه</a:t>
            </a:r>
            <a:endParaRPr lang="en-US" sz="4000" dirty="0"/>
          </a:p>
        </p:txBody>
      </p:sp>
      <p:sp>
        <p:nvSpPr>
          <p:cNvPr id="6" name="Rectangle 5"/>
          <p:cNvSpPr/>
          <p:nvPr/>
        </p:nvSpPr>
        <p:spPr>
          <a:xfrm>
            <a:off x="2143108" y="1857364"/>
            <a:ext cx="4142481" cy="461665"/>
          </a:xfrm>
          <a:prstGeom prst="rect">
            <a:avLst/>
          </a:prstGeom>
        </p:spPr>
        <p:txBody>
          <a:bodyPr wrap="none">
            <a:spAutoFit/>
          </a:bodyPr>
          <a:lstStyle/>
          <a:p>
            <a:r>
              <a:rPr lang="fa-IR" sz="2400" b="1" dirty="0" smtClean="0"/>
              <a:t>تقدیر</a:t>
            </a:r>
            <a:r>
              <a:rPr lang="ar-SA" sz="2400" b="1" dirty="0" smtClean="0"/>
              <a:t> پوتين از خانواده‌هاي پر جمعيت </a:t>
            </a:r>
            <a:endParaRPr lang="en-US" sz="2400" b="1" dirty="0"/>
          </a:p>
        </p:txBody>
      </p:sp>
      <p:pic>
        <p:nvPicPr>
          <p:cNvPr id="8" name="Picture 7" descr="http://tasvirnet.com/TasvirNet_Media/FolderImage/12060501/3.jpg"/>
          <p:cNvPicPr/>
          <p:nvPr/>
        </p:nvPicPr>
        <p:blipFill>
          <a:blip r:embed="rId3" cstate="print"/>
          <a:srcRect/>
          <a:stretch>
            <a:fillRect/>
          </a:stretch>
        </p:blipFill>
        <p:spPr bwMode="auto">
          <a:xfrm>
            <a:off x="500034" y="4500570"/>
            <a:ext cx="3643338" cy="2020561"/>
          </a:xfrm>
          <a:prstGeom prst="rect">
            <a:avLst/>
          </a:prstGeom>
          <a:noFill/>
          <a:ln w="9525">
            <a:noFill/>
            <a:miter lim="800000"/>
            <a:headEnd/>
            <a:tailEnd/>
          </a:ln>
        </p:spPr>
      </p:pic>
      <p:pic>
        <p:nvPicPr>
          <p:cNvPr id="9" name="Picture 8" descr="http://tasvirnet.com/TasvirNet_Media/FolderImage/12060501/6.jpg"/>
          <p:cNvPicPr/>
          <p:nvPr/>
        </p:nvPicPr>
        <p:blipFill>
          <a:blip r:embed="rId4" cstate="print"/>
          <a:srcRect/>
          <a:stretch>
            <a:fillRect/>
          </a:stretch>
        </p:blipFill>
        <p:spPr bwMode="auto">
          <a:xfrm>
            <a:off x="714348" y="2357430"/>
            <a:ext cx="3500462" cy="2000264"/>
          </a:xfrm>
          <a:prstGeom prst="rect">
            <a:avLst/>
          </a:prstGeom>
          <a:noFill/>
          <a:ln w="9525">
            <a:noFill/>
            <a:miter lim="800000"/>
            <a:headEnd/>
            <a:tailEnd/>
          </a:ln>
        </p:spPr>
      </p:pic>
      <p:pic>
        <p:nvPicPr>
          <p:cNvPr id="10" name="Picture 9" descr="http://tasvirnet.com/TasvirNet_Media/FolderImage/12060501/7.jpg"/>
          <p:cNvPicPr/>
          <p:nvPr/>
        </p:nvPicPr>
        <p:blipFill>
          <a:blip r:embed="rId5" cstate="print"/>
          <a:srcRect r="7250"/>
          <a:stretch>
            <a:fillRect/>
          </a:stretch>
        </p:blipFill>
        <p:spPr bwMode="auto">
          <a:xfrm>
            <a:off x="4714876" y="4572008"/>
            <a:ext cx="3714776" cy="2000264"/>
          </a:xfrm>
          <a:prstGeom prst="rect">
            <a:avLst/>
          </a:prstGeom>
          <a:noFill/>
          <a:ln w="9525">
            <a:noFill/>
            <a:miter lim="800000"/>
            <a:headEnd/>
            <a:tailEnd/>
          </a:ln>
        </p:spPr>
      </p:pic>
      <p:pic>
        <p:nvPicPr>
          <p:cNvPr id="7" name="Picture 6" descr="http://tasvirnet.com/TasvirNet_Media/FolderImage/12060501/2.jpg"/>
          <p:cNvPicPr/>
          <p:nvPr/>
        </p:nvPicPr>
        <p:blipFill>
          <a:blip r:embed="rId6" cstate="print"/>
          <a:srcRect/>
          <a:stretch>
            <a:fillRect/>
          </a:stretch>
        </p:blipFill>
        <p:spPr bwMode="auto">
          <a:xfrm>
            <a:off x="4739342" y="2500306"/>
            <a:ext cx="3690310" cy="19379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524000"/>
            <a:ext cx="6705600" cy="31242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4000" dirty="0" smtClean="0">
                <a:solidFill>
                  <a:schemeClr val="accent1">
                    <a:lumMod val="75000"/>
                  </a:schemeClr>
                </a:solidFill>
                <a:cs typeface="B Titr" pitchFamily="2" charset="-78"/>
              </a:rPr>
              <a:t>سياست‌هاي جمعيتي كشور سنگاپور</a:t>
            </a:r>
            <a:endParaRPr lang="en-US" sz="4000" dirty="0">
              <a:solidFill>
                <a:schemeClr val="accent1">
                  <a:lumMod val="75000"/>
                </a:schemeClr>
              </a:solidFill>
              <a:cs typeface="B Titr"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17</a:t>
            </a:fld>
            <a:endParaRPr lang="en-US"/>
          </a:p>
        </p:txBody>
      </p:sp>
    </p:spTree>
    <p:extLst>
      <p:ext uri="{BB962C8B-B14F-4D97-AF65-F5344CB8AC3E}">
        <p14:creationId xmlns="" xmlns:p14="http://schemas.microsoft.com/office/powerpoint/2010/main" val="209919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1124744"/>
            <a:ext cx="7696200" cy="914400"/>
          </a:xfrm>
          <a:prstGeom prst="roundRect">
            <a:avLst>
              <a:gd name="adj" fmla="val 1388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lnSpc>
                <a:spcPct val="150000"/>
              </a:lnSpc>
            </a:pPr>
            <a:r>
              <a:rPr lang="fa-IR" sz="2000" dirty="0" smtClean="0">
                <a:solidFill>
                  <a:schemeClr val="tx1"/>
                </a:solidFill>
                <a:cs typeface="B Titr" pitchFamily="2" charset="-78"/>
              </a:rPr>
              <a:t>سياست‌هاي باروري قديمي (دو سويه تشويقي و تنبيهي هدفمند) </a:t>
            </a:r>
            <a:br>
              <a:rPr lang="fa-IR" sz="2000" dirty="0" smtClean="0">
                <a:solidFill>
                  <a:schemeClr val="tx1"/>
                </a:solidFill>
                <a:cs typeface="B Titr" pitchFamily="2" charset="-78"/>
              </a:rPr>
            </a:br>
            <a:r>
              <a:rPr lang="fa-IR" sz="2000" dirty="0" smtClean="0">
                <a:solidFill>
                  <a:schemeClr val="tx1"/>
                </a:solidFill>
                <a:cs typeface="B Titr" pitchFamily="2" charset="-78"/>
              </a:rPr>
              <a:t>(1986- 1983)</a:t>
            </a:r>
            <a:endParaRPr lang="en-US" sz="2000" dirty="0">
              <a:solidFill>
                <a:schemeClr val="tx1"/>
              </a:solidFill>
              <a:cs typeface="B Titr" pitchFamily="2" charset="-78"/>
            </a:endParaRPr>
          </a:p>
        </p:txBody>
      </p:sp>
      <p:sp>
        <p:nvSpPr>
          <p:cNvPr id="3" name="Content Placeholder 4"/>
          <p:cNvSpPr txBox="1">
            <a:spLocks/>
          </p:cNvSpPr>
          <p:nvPr/>
        </p:nvSpPr>
        <p:spPr>
          <a:xfrm>
            <a:off x="457200" y="2276872"/>
            <a:ext cx="8229600" cy="438912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Low" rtl="1">
              <a:buNone/>
            </a:pPr>
            <a:r>
              <a:rPr lang="fa-IR" sz="2000" dirty="0" smtClean="0">
                <a:solidFill>
                  <a:schemeClr val="tx1"/>
                </a:solidFill>
                <a:cs typeface="B Nazanin" pitchFamily="2" charset="-78"/>
              </a:rPr>
              <a:t>در اين  دوره بعلت مشاركت زنان در نيروي كار و تغييرات ساختاري در خانواده، افراد تحصيل‌كرده بخصوص زنان تحصيل‌كرده ديرتر ازدواج كرده و تعداد فرزند كمتري بدنيا مي‌آوردند. اين امر موجب برهم خوردن تعادل و كاهش كيفيت نيروي كار مي‌شد بطوريكه افراد متخصص و باهوش فرزندان كمتري به جامعه تحويل داده و افراد با تحصيلات و تخصص كمتر فرزندان بيشتري را وارد جامعه مي‌كردند. </a:t>
            </a:r>
          </a:p>
          <a:p>
            <a:pPr marL="0" indent="0" algn="justLow" rtl="1">
              <a:buNone/>
            </a:pPr>
            <a:r>
              <a:rPr lang="fa-IR" sz="2000" dirty="0">
                <a:solidFill>
                  <a:schemeClr val="tx1"/>
                </a:solidFill>
                <a:cs typeface="B Nazanin" pitchFamily="2" charset="-78"/>
              </a:rPr>
              <a:t>با توجه به انتقال هوش از طريق ژنتيك، اين امر تهديدي جدي براي آينده كشور سنگاپور براي درخشيدن در صحنه جهاني در امر اقتصاد محسوب مي‌شد. اين سياست‌ها با هدف قرار دادن اقشار تحصيلكرده جامعه بصورت هدفمند طراحي شد. هر چند در نهايت اين سياست‌ها با مخالفت‌هاي زيادي روبرو گرديد و شكست خورد چرا كه همچنان افراد تحصيلكرده ديرتر ازدواج كرده و فرزندان كمتري مي‌خواستند.  </a:t>
            </a:r>
            <a:endParaRPr lang="en-US" sz="2000" dirty="0">
              <a:solidFill>
                <a:schemeClr val="tx1"/>
              </a:solidFill>
              <a:cs typeface="B Nazanin" pitchFamily="2" charset="-78"/>
            </a:endParaRPr>
          </a:p>
        </p:txBody>
      </p:sp>
      <p:sp>
        <p:nvSpPr>
          <p:cNvPr id="4" name="Slide Number Placeholder 3"/>
          <p:cNvSpPr>
            <a:spLocks noGrp="1"/>
          </p:cNvSpPr>
          <p:nvPr>
            <p:ph type="sldNum" sz="quarter" idx="12"/>
          </p:nvPr>
        </p:nvSpPr>
        <p:spPr/>
        <p:txBody>
          <a:bodyPr/>
          <a:lstStyle/>
          <a:p>
            <a:fld id="{EC8C8065-A035-4D96-A85D-1BB329DB482C}" type="slidenum">
              <a:rPr lang="en-US" smtClean="0"/>
              <a:pPr/>
              <a:t>18</a:t>
            </a:fld>
            <a:endParaRPr lang="en-US"/>
          </a:p>
        </p:txBody>
      </p:sp>
    </p:spTree>
    <p:extLst>
      <p:ext uri="{BB962C8B-B14F-4D97-AF65-F5344CB8AC3E}">
        <p14:creationId xmlns="" xmlns:p14="http://schemas.microsoft.com/office/powerpoint/2010/main" val="1272901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55976" y="1052736"/>
            <a:ext cx="4320480" cy="57606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lnSpc>
                <a:spcPct val="150000"/>
              </a:lnSpc>
            </a:pPr>
            <a:r>
              <a:rPr lang="fa-IR" sz="2000" dirty="0" smtClean="0">
                <a:solidFill>
                  <a:schemeClr val="tx1"/>
                </a:solidFill>
                <a:cs typeface="B Titr" pitchFamily="2" charset="-78"/>
              </a:rPr>
              <a:t>تشويق ازدواج و باروري در اقشار تحصيلكرده</a:t>
            </a:r>
            <a:endParaRPr lang="en-US" sz="2000" dirty="0">
              <a:solidFill>
                <a:schemeClr val="tx1"/>
              </a:solidFill>
              <a:cs typeface="B Titr" pitchFamily="2" charset="-78"/>
            </a:endParaRPr>
          </a:p>
        </p:txBody>
      </p:sp>
      <p:sp>
        <p:nvSpPr>
          <p:cNvPr id="3" name="Rounded Rectangle 2"/>
          <p:cNvSpPr/>
          <p:nvPr/>
        </p:nvSpPr>
        <p:spPr>
          <a:xfrm>
            <a:off x="827584" y="1772816"/>
            <a:ext cx="7848872" cy="11521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lnSpc>
                <a:spcPct val="150000"/>
              </a:lnSpc>
            </a:pPr>
            <a:r>
              <a:rPr lang="fa-IR" sz="2000" dirty="0" smtClean="0">
                <a:solidFill>
                  <a:schemeClr val="tx1"/>
                </a:solidFill>
                <a:cs typeface="B Nazanin" pitchFamily="2" charset="-78"/>
              </a:rPr>
              <a:t>زناني كه تحصيلات عالي داشتند و فرزند سوم و بعد از آن را بدنيا مي‌آوردند، تخفيف مالياتي بيشتر به آنها تعلق گرفته و آنها براي ثبت نام فرزندانشان در مدارس ابتدايي از اولويت برخوردار بودند.</a:t>
            </a:r>
            <a:endParaRPr lang="en-US" sz="2000" dirty="0">
              <a:solidFill>
                <a:schemeClr val="tx1"/>
              </a:solidFill>
              <a:cs typeface="B Nazanin" pitchFamily="2" charset="-78"/>
            </a:endParaRPr>
          </a:p>
        </p:txBody>
      </p:sp>
      <p:sp>
        <p:nvSpPr>
          <p:cNvPr id="4" name="Rounded Rectangle 3"/>
          <p:cNvSpPr/>
          <p:nvPr/>
        </p:nvSpPr>
        <p:spPr>
          <a:xfrm>
            <a:off x="899592" y="2971749"/>
            <a:ext cx="7776864" cy="5544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cs typeface="B Nazanin" pitchFamily="2" charset="-78"/>
              </a:rPr>
              <a:t>واحد توسعه اجتماعي به تشويق همسريابي در بين افراد تحصيل‌كرده پرداخت.</a:t>
            </a:r>
            <a:endParaRPr lang="en-US" sz="2000" dirty="0">
              <a:solidFill>
                <a:schemeClr val="tx1"/>
              </a:solidFill>
              <a:cs typeface="B Nazanin" pitchFamily="2" charset="-78"/>
            </a:endParaRPr>
          </a:p>
        </p:txBody>
      </p:sp>
      <p:sp>
        <p:nvSpPr>
          <p:cNvPr id="5" name="Rounded Rectangle 4"/>
          <p:cNvSpPr/>
          <p:nvPr/>
        </p:nvSpPr>
        <p:spPr>
          <a:xfrm>
            <a:off x="2987824" y="4005064"/>
            <a:ext cx="5893208" cy="57606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lnSpc>
                <a:spcPct val="150000"/>
              </a:lnSpc>
            </a:pPr>
            <a:endParaRPr lang="en-US" sz="2000" dirty="0" smtClean="0">
              <a:solidFill>
                <a:schemeClr val="tx1"/>
              </a:solidFill>
              <a:cs typeface="B Titr" pitchFamily="2" charset="-78"/>
            </a:endParaRPr>
          </a:p>
          <a:p>
            <a:pPr algn="ctr" rtl="1">
              <a:lnSpc>
                <a:spcPct val="150000"/>
              </a:lnSpc>
            </a:pPr>
            <a:r>
              <a:rPr lang="fa-IR" sz="2000" b="1" dirty="0">
                <a:solidFill>
                  <a:schemeClr val="tx1"/>
                </a:solidFill>
                <a:cs typeface="B Titr" pitchFamily="2" charset="-78"/>
              </a:rPr>
              <a:t>اقدامات بازدارنده براي باروري در بين افراد با تحصيلات كمتر</a:t>
            </a:r>
            <a:endParaRPr lang="en-US" sz="2000" b="1" dirty="0">
              <a:solidFill>
                <a:schemeClr val="tx1"/>
              </a:solidFill>
              <a:cs typeface="B Titr" pitchFamily="2" charset="-78"/>
            </a:endParaRPr>
          </a:p>
          <a:p>
            <a:pPr algn="ctr" rtl="1">
              <a:lnSpc>
                <a:spcPct val="150000"/>
              </a:lnSpc>
            </a:pPr>
            <a:endParaRPr lang="en-US" sz="2000" dirty="0">
              <a:solidFill>
                <a:schemeClr val="tx1"/>
              </a:solidFill>
              <a:cs typeface="B Titr" pitchFamily="2" charset="-78"/>
            </a:endParaRPr>
          </a:p>
        </p:txBody>
      </p:sp>
      <p:sp>
        <p:nvSpPr>
          <p:cNvPr id="6" name="Rounded Rectangle 5"/>
          <p:cNvSpPr/>
          <p:nvPr/>
        </p:nvSpPr>
        <p:spPr>
          <a:xfrm>
            <a:off x="601216" y="4732908"/>
            <a:ext cx="8291264" cy="100034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lnSpc>
                <a:spcPct val="150000"/>
              </a:lnSpc>
            </a:pPr>
            <a:r>
              <a:rPr lang="fa-IR" sz="2000" dirty="0" smtClean="0">
                <a:solidFill>
                  <a:schemeClr val="tx1"/>
                </a:solidFill>
                <a:cs typeface="B Nazanin" pitchFamily="2" charset="-78"/>
              </a:rPr>
              <a:t>مشوق 10000 دلاري براي لوله بستن به زناني اعطا مي‌گردد كه سواد كم داشته </a:t>
            </a:r>
            <a:r>
              <a:rPr lang="en-US" sz="2000" dirty="0" smtClean="0">
                <a:solidFill>
                  <a:schemeClr val="tx1"/>
                </a:solidFill>
                <a:cs typeface="B Nazanin" pitchFamily="2" charset="-78"/>
              </a:rPr>
              <a:t/>
            </a:r>
            <a:br>
              <a:rPr lang="en-US" sz="2000" dirty="0" smtClean="0">
                <a:solidFill>
                  <a:schemeClr val="tx1"/>
                </a:solidFill>
                <a:cs typeface="B Nazanin" pitchFamily="2" charset="-78"/>
              </a:rPr>
            </a:br>
            <a:r>
              <a:rPr lang="fa-IR" sz="2000" dirty="0" smtClean="0">
                <a:solidFill>
                  <a:schemeClr val="tx1"/>
                </a:solidFill>
                <a:cs typeface="B Nazanin" pitchFamily="2" charset="-78"/>
              </a:rPr>
              <a:t>(</a:t>
            </a:r>
            <a:r>
              <a:rPr lang="en-US" sz="2000" dirty="0" smtClean="0">
                <a:solidFill>
                  <a:schemeClr val="tx1"/>
                </a:solidFill>
                <a:latin typeface="Times New Roman" pitchFamily="18" charset="0"/>
                <a:cs typeface="B Nazanin" pitchFamily="2" charset="-78"/>
              </a:rPr>
              <a:t>0 lev</a:t>
            </a:r>
            <a:r>
              <a:rPr lang="en-US" sz="2000" dirty="0" smtClean="0">
                <a:solidFill>
                  <a:schemeClr val="tx1"/>
                </a:solidFill>
                <a:cs typeface="B Nazanin" pitchFamily="2" charset="-78"/>
              </a:rPr>
              <a:t>el</a:t>
            </a:r>
            <a:r>
              <a:rPr lang="fa-IR" sz="2000" dirty="0" smtClean="0">
                <a:solidFill>
                  <a:schemeClr val="tx1"/>
                </a:solidFill>
                <a:cs typeface="B Nazanin" pitchFamily="2" charset="-78"/>
              </a:rPr>
              <a:t>) و زير سن 30 سال مي‌باشند و فرزند اول و يا دوم خود را آورده‌اند.</a:t>
            </a:r>
            <a:endParaRPr lang="en-US" sz="2000" dirty="0">
              <a:solidFill>
                <a:schemeClr val="tx1"/>
              </a:solidFill>
              <a:cs typeface="B Nazanin" pitchFamily="2" charset="-78"/>
            </a:endParaRPr>
          </a:p>
        </p:txBody>
      </p:sp>
      <p:sp>
        <p:nvSpPr>
          <p:cNvPr id="7" name="Rounded Rectangle 6"/>
          <p:cNvSpPr/>
          <p:nvPr/>
        </p:nvSpPr>
        <p:spPr>
          <a:xfrm>
            <a:off x="601216" y="5805264"/>
            <a:ext cx="8312696" cy="6663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lnSpc>
                <a:spcPct val="150000"/>
              </a:lnSpc>
            </a:pPr>
            <a:r>
              <a:rPr lang="fa-IR" sz="2000" dirty="0" smtClean="0">
                <a:solidFill>
                  <a:schemeClr val="tx1"/>
                </a:solidFill>
                <a:cs typeface="B Nazanin" pitchFamily="2" charset="-78"/>
              </a:rPr>
              <a:t>جريمه به همان مبلغ (10000 دلار) براي زناني كه كم سواد بوده و فرزند سوم و به بعد را بياورند.</a:t>
            </a:r>
            <a:endParaRPr lang="en-US" sz="2000" dirty="0">
              <a:solidFill>
                <a:schemeClr val="tx1"/>
              </a:solidFill>
              <a:cs typeface="B Nazanin" pitchFamily="2" charset="-78"/>
            </a:endParaRPr>
          </a:p>
        </p:txBody>
      </p:sp>
      <p:sp>
        <p:nvSpPr>
          <p:cNvPr id="8" name="Slide Number Placeholder 7"/>
          <p:cNvSpPr>
            <a:spLocks noGrp="1"/>
          </p:cNvSpPr>
          <p:nvPr>
            <p:ph type="sldNum" sz="quarter" idx="12"/>
          </p:nvPr>
        </p:nvSpPr>
        <p:spPr/>
        <p:txBody>
          <a:bodyPr/>
          <a:lstStyle/>
          <a:p>
            <a:fld id="{EC8C8065-A035-4D96-A85D-1BB329DB482C}" type="slidenum">
              <a:rPr lang="en-US" smtClean="0"/>
              <a:pPr/>
              <a:t>19</a:t>
            </a:fld>
            <a:endParaRPr lang="en-US"/>
          </a:p>
        </p:txBody>
      </p:sp>
    </p:spTree>
    <p:extLst>
      <p:ext uri="{BB962C8B-B14F-4D97-AF65-F5344CB8AC3E}">
        <p14:creationId xmlns="" xmlns:p14="http://schemas.microsoft.com/office/powerpoint/2010/main" val="2549240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a:scene3d>
              <a:camera prst="orthographicFront"/>
              <a:lightRig rig="threePt" dir="t"/>
            </a:scene3d>
            <a:sp3d extrusionH="57150">
              <a:bevelT w="38100" h="38100"/>
            </a:sp3d>
          </a:bodyPr>
          <a:lstStyle/>
          <a:p>
            <a:r>
              <a:rPr lang="fa-IR" sz="5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B Titr" pitchFamily="2" charset="-78"/>
              </a:rPr>
              <a:t>سیاست های کنترل جمعیتی </a:t>
            </a:r>
            <a:endParaRPr 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B Titr" pitchFamily="2" charset="-78"/>
            </a:endParaRPr>
          </a:p>
        </p:txBody>
      </p:sp>
      <p:sp>
        <p:nvSpPr>
          <p:cNvPr id="4" name="Slide Number Placeholder 3"/>
          <p:cNvSpPr>
            <a:spLocks noGrp="1"/>
          </p:cNvSpPr>
          <p:nvPr>
            <p:ph type="sldNum" sz="quarter" idx="12"/>
          </p:nvPr>
        </p:nvSpPr>
        <p:spPr/>
        <p:txBody>
          <a:bodyPr/>
          <a:lstStyle/>
          <a:p>
            <a:fld id="{EC8C8065-A035-4D96-A85D-1BB329DB482C}" type="slidenum">
              <a:rPr lang="en-US" smtClean="0"/>
              <a:pPr/>
              <a:t>2</a:t>
            </a:fld>
            <a:endParaRPr lang="en-US"/>
          </a:p>
        </p:txBody>
      </p:sp>
    </p:spTree>
    <p:extLst>
      <p:ext uri="{BB962C8B-B14F-4D97-AF65-F5344CB8AC3E}">
        <p14:creationId xmlns="" xmlns:p14="http://schemas.microsoft.com/office/powerpoint/2010/main" val="3408373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75656" y="838200"/>
            <a:ext cx="6144344" cy="6096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lnSpc>
                <a:spcPct val="150000"/>
              </a:lnSpc>
            </a:pPr>
            <a:r>
              <a:rPr lang="fa-IR" sz="2000" dirty="0" smtClean="0">
                <a:solidFill>
                  <a:schemeClr val="tx1"/>
                </a:solidFill>
                <a:cs typeface="B Titr" pitchFamily="2" charset="-78"/>
              </a:rPr>
              <a:t>سياست‌هاي تشويقي باروري جديد (1987)</a:t>
            </a:r>
            <a:endParaRPr lang="en-US" sz="2000" dirty="0">
              <a:solidFill>
                <a:schemeClr val="tx1"/>
              </a:solidFill>
              <a:cs typeface="B Titr" pitchFamily="2" charset="-78"/>
            </a:endParaRPr>
          </a:p>
        </p:txBody>
      </p:sp>
      <p:sp>
        <p:nvSpPr>
          <p:cNvPr id="5" name="Rounded Rectangle 4"/>
          <p:cNvSpPr/>
          <p:nvPr/>
        </p:nvSpPr>
        <p:spPr>
          <a:xfrm>
            <a:off x="4648200" y="1447800"/>
            <a:ext cx="39624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2000" dirty="0" smtClean="0">
                <a:solidFill>
                  <a:schemeClr val="tx1"/>
                </a:solidFill>
                <a:cs typeface="B Titr" pitchFamily="2" charset="-78"/>
              </a:rPr>
              <a:t>تبليغات رسانه‌اي با هدف تأثير بر نگرش‌ها:</a:t>
            </a:r>
            <a:endParaRPr lang="en-US" sz="2000" dirty="0">
              <a:solidFill>
                <a:schemeClr val="tx1"/>
              </a:solidFill>
              <a:cs typeface="B Titr" pitchFamily="2" charset="-78"/>
            </a:endParaRPr>
          </a:p>
        </p:txBody>
      </p:sp>
      <p:sp>
        <p:nvSpPr>
          <p:cNvPr id="6" name="Rounded Rectangle 5"/>
          <p:cNvSpPr/>
          <p:nvPr/>
        </p:nvSpPr>
        <p:spPr>
          <a:xfrm>
            <a:off x="457200" y="2133600"/>
            <a:ext cx="8229600" cy="4267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lnSpc>
                <a:spcPct val="150000"/>
              </a:lnSpc>
            </a:pPr>
            <a:r>
              <a:rPr lang="fa-IR" sz="2000" dirty="0" smtClean="0">
                <a:solidFill>
                  <a:schemeClr val="tx1"/>
                </a:solidFill>
                <a:cs typeface="B Nazanin" pitchFamily="2" charset="-78"/>
              </a:rPr>
              <a:t>اين سياست‌ها با شعار «سه فرزند و بيشتر داشته باشید اگر مي‌توانيد آنها را تأمين كنيد». در واقع تأكيد بر سطح تحصيلات برداشته شد و حتي افرادي كه سواد كم داشته ولي با تلاش و كار ، توانايي تأمين فرزندان بيشتر را داشته باشند مي‌توانند فرزند بياورند. اما همچنان در قالب اين سياست‌ها به مادران تحصيلكرده مزايا و مشوق‌هاي بيشتري تعلق مي‌گرفت. هدف اين سياست‌ها تشويق زوج‌هاي ازدواج كرده براي آوردن فرزند سوم يا چهارم بود. اين سياست يك بسته سياستي به همراه يك بسيج رسانه‌اي براي تأثير بر عقايد و افكار عمومي بود. به اميد اين كه به مزاياي غيرمادي فرزند‌آوري تأكيد گردد.</a:t>
            </a:r>
            <a:endParaRPr lang="en-US" sz="2000" dirty="0">
              <a:solidFill>
                <a:schemeClr val="tx1"/>
              </a:solidFill>
              <a:cs typeface="B Nazanin"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685800"/>
            <a:ext cx="8229600" cy="399288"/>
          </a:xfrm>
        </p:spPr>
        <p:txBody>
          <a:bodyPr>
            <a:normAutofit/>
          </a:bodyPr>
          <a:lstStyle/>
          <a:p>
            <a:pPr algn="r" rtl="1"/>
            <a:r>
              <a:rPr lang="fa-IR" sz="2000" dirty="0" smtClean="0">
                <a:solidFill>
                  <a:schemeClr val="tx1"/>
                </a:solidFill>
                <a:cs typeface="B Titr" pitchFamily="2" charset="-78"/>
              </a:rPr>
              <a:t>شعارها دو گروه هدف را مد نظر داشتند:</a:t>
            </a:r>
            <a:endParaRPr lang="en-US" sz="2000" dirty="0">
              <a:solidFill>
                <a:schemeClr val="tx1"/>
              </a:solidFill>
              <a:cs typeface="B Titr" pitchFamily="2" charset="-78"/>
            </a:endParaRPr>
          </a:p>
        </p:txBody>
      </p:sp>
      <p:sp>
        <p:nvSpPr>
          <p:cNvPr id="6" name="Rounded Rectangle 5"/>
          <p:cNvSpPr/>
          <p:nvPr/>
        </p:nvSpPr>
        <p:spPr>
          <a:xfrm>
            <a:off x="7364288" y="1124744"/>
            <a:ext cx="1600200" cy="40075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lnSpc>
                <a:spcPct val="150000"/>
              </a:lnSpc>
            </a:pPr>
            <a:r>
              <a:rPr lang="fa-IR" sz="2000" dirty="0" smtClean="0">
                <a:solidFill>
                  <a:schemeClr val="tx1"/>
                </a:solidFill>
                <a:cs typeface="B Titr" pitchFamily="2" charset="-78"/>
              </a:rPr>
              <a:t>افراد مجرد</a:t>
            </a:r>
            <a:endParaRPr lang="en-US" sz="2000" dirty="0">
              <a:solidFill>
                <a:schemeClr val="tx1"/>
              </a:solidFill>
              <a:cs typeface="B Titr"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21</a:t>
            </a:fld>
            <a:endParaRPr lang="en-US"/>
          </a:p>
        </p:txBody>
      </p:sp>
      <p:sp>
        <p:nvSpPr>
          <p:cNvPr id="10" name="Wave 9"/>
          <p:cNvSpPr/>
          <p:nvPr/>
        </p:nvSpPr>
        <p:spPr>
          <a:xfrm>
            <a:off x="762000" y="1484784"/>
            <a:ext cx="7543800" cy="692727"/>
          </a:xfrm>
          <a:prstGeom prst="wav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a:solidFill>
                  <a:schemeClr val="tx1"/>
                </a:solidFill>
                <a:cs typeface="B Titr" pitchFamily="2" charset="-78"/>
              </a:rPr>
              <a:t>پلكان ترقي شغلي و تحصيلي را تنها طي نكنيد ازدواج كنيد.</a:t>
            </a:r>
            <a:endParaRPr lang="en-US" dirty="0">
              <a:solidFill>
                <a:schemeClr val="tx1"/>
              </a:solidFill>
              <a:cs typeface="B Titr" pitchFamily="2" charset="-78"/>
            </a:endParaRPr>
          </a:p>
        </p:txBody>
      </p:sp>
      <p:sp>
        <p:nvSpPr>
          <p:cNvPr id="11" name="Wave 10"/>
          <p:cNvSpPr/>
          <p:nvPr/>
        </p:nvSpPr>
        <p:spPr>
          <a:xfrm>
            <a:off x="755576" y="2060848"/>
            <a:ext cx="7543800" cy="692727"/>
          </a:xfrm>
          <a:prstGeom prst="wav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a:solidFill>
                  <a:schemeClr val="tx1"/>
                </a:solidFill>
                <a:cs typeface="B Titr" pitchFamily="2" charset="-78"/>
              </a:rPr>
              <a:t>چرا شغل خود را تنها مي‌سازيد؟ زندگي خانوادگي به ساخت آن كمك مي‌كند </a:t>
            </a:r>
            <a:endParaRPr lang="en-US" dirty="0">
              <a:solidFill>
                <a:schemeClr val="tx1"/>
              </a:solidFill>
              <a:cs typeface="B Titr" pitchFamily="2" charset="-78"/>
            </a:endParaRPr>
          </a:p>
        </p:txBody>
      </p:sp>
      <p:sp>
        <p:nvSpPr>
          <p:cNvPr id="12" name="Wave 11"/>
          <p:cNvSpPr/>
          <p:nvPr/>
        </p:nvSpPr>
        <p:spPr>
          <a:xfrm>
            <a:off x="755576" y="2636912"/>
            <a:ext cx="7543800" cy="692727"/>
          </a:xfrm>
          <a:prstGeom prst="wav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a:solidFill>
                  <a:schemeClr val="tx1"/>
                </a:solidFill>
                <a:cs typeface="B Titr" pitchFamily="2" charset="-78"/>
              </a:rPr>
              <a:t>جايي براي عشق در زندگي خود باز كنيد، ازدواج كنيد.</a:t>
            </a:r>
            <a:endParaRPr lang="en-US" dirty="0">
              <a:solidFill>
                <a:schemeClr val="tx1"/>
              </a:solidFill>
              <a:cs typeface="B Titr" pitchFamily="2" charset="-78"/>
            </a:endParaRPr>
          </a:p>
        </p:txBody>
      </p:sp>
      <p:sp>
        <p:nvSpPr>
          <p:cNvPr id="13" name="Rounded Rectangle 12"/>
          <p:cNvSpPr/>
          <p:nvPr/>
        </p:nvSpPr>
        <p:spPr>
          <a:xfrm>
            <a:off x="7436296" y="3356992"/>
            <a:ext cx="1600200" cy="44082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lnSpc>
                <a:spcPct val="150000"/>
              </a:lnSpc>
            </a:pPr>
            <a:r>
              <a:rPr lang="fa-IR" sz="2000" dirty="0" smtClean="0">
                <a:solidFill>
                  <a:schemeClr val="tx1"/>
                </a:solidFill>
                <a:cs typeface="B Titr" pitchFamily="2" charset="-78"/>
              </a:rPr>
              <a:t>افراد متأهل</a:t>
            </a:r>
            <a:endParaRPr lang="en-US" sz="2000" dirty="0">
              <a:solidFill>
                <a:schemeClr val="tx1"/>
              </a:solidFill>
              <a:cs typeface="B Titr" pitchFamily="2" charset="-78"/>
            </a:endParaRPr>
          </a:p>
        </p:txBody>
      </p:sp>
      <p:sp>
        <p:nvSpPr>
          <p:cNvPr id="14" name="Wave 13"/>
          <p:cNvSpPr/>
          <p:nvPr/>
        </p:nvSpPr>
        <p:spPr>
          <a:xfrm>
            <a:off x="683568" y="3789040"/>
            <a:ext cx="7543800" cy="629752"/>
          </a:xfrm>
          <a:prstGeom prst="wav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solidFill>
                  <a:schemeClr val="tx1"/>
                </a:solidFill>
                <a:cs typeface="B Titr" pitchFamily="2" charset="-78"/>
              </a:rPr>
              <a:t>فرزندان، زندگي بدون آنها خالي و بي‌محتوا است.</a:t>
            </a:r>
            <a:endParaRPr lang="en-US" dirty="0">
              <a:solidFill>
                <a:schemeClr val="tx1"/>
              </a:solidFill>
              <a:cs typeface="B Titr" pitchFamily="2" charset="-78"/>
            </a:endParaRPr>
          </a:p>
        </p:txBody>
      </p:sp>
      <p:sp>
        <p:nvSpPr>
          <p:cNvPr id="15" name="Wave 14"/>
          <p:cNvSpPr/>
          <p:nvPr/>
        </p:nvSpPr>
        <p:spPr>
          <a:xfrm>
            <a:off x="683568" y="4311416"/>
            <a:ext cx="7543800" cy="629752"/>
          </a:xfrm>
          <a:prstGeom prst="wav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solidFill>
                  <a:schemeClr val="tx1"/>
                </a:solidFill>
                <a:cs typeface="B Titr" pitchFamily="2" charset="-78"/>
              </a:rPr>
              <a:t>زندگي، سرگرمي و لذت‌بخش است اگر مادر و پدر باشيد.</a:t>
            </a:r>
            <a:endParaRPr lang="en-US" dirty="0">
              <a:solidFill>
                <a:schemeClr val="tx1"/>
              </a:solidFill>
              <a:cs typeface="B Titr" pitchFamily="2" charset="-78"/>
            </a:endParaRPr>
          </a:p>
        </p:txBody>
      </p:sp>
      <p:sp>
        <p:nvSpPr>
          <p:cNvPr id="16" name="Wave 15"/>
          <p:cNvSpPr/>
          <p:nvPr/>
        </p:nvSpPr>
        <p:spPr>
          <a:xfrm>
            <a:off x="683568" y="4869160"/>
            <a:ext cx="7543800" cy="629752"/>
          </a:xfrm>
          <a:prstGeom prst="wav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solidFill>
                  <a:schemeClr val="tx1"/>
                </a:solidFill>
                <a:cs typeface="B Titr" pitchFamily="2" charset="-78"/>
              </a:rPr>
              <a:t>بهترين هديه به فرزندانتان، يك برادر و يا يك خواهر است.</a:t>
            </a:r>
            <a:endParaRPr lang="en-US" dirty="0">
              <a:solidFill>
                <a:schemeClr val="tx1"/>
              </a:solidFill>
              <a:cs typeface="B Titr" pitchFamily="2" charset="-78"/>
            </a:endParaRPr>
          </a:p>
        </p:txBody>
      </p:sp>
      <p:sp>
        <p:nvSpPr>
          <p:cNvPr id="17" name="Wave 16"/>
          <p:cNvSpPr/>
          <p:nvPr/>
        </p:nvSpPr>
        <p:spPr>
          <a:xfrm>
            <a:off x="700608" y="5391536"/>
            <a:ext cx="7543800" cy="629752"/>
          </a:xfrm>
          <a:prstGeom prst="wav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solidFill>
                  <a:schemeClr val="tx1"/>
                </a:solidFill>
                <a:cs typeface="B Titr" pitchFamily="2" charset="-78"/>
              </a:rPr>
              <a:t>سقط روش نامناسبي براي جلوگيري از بارداري است.</a:t>
            </a:r>
            <a:endParaRPr lang="en-US" dirty="0">
              <a:solidFill>
                <a:schemeClr val="tx1"/>
              </a:solidFill>
              <a:cs typeface="B Titr" pitchFamily="2" charset="-78"/>
            </a:endParaRPr>
          </a:p>
        </p:txBody>
      </p:sp>
      <p:sp>
        <p:nvSpPr>
          <p:cNvPr id="3" name="Rectangle 2"/>
          <p:cNvSpPr/>
          <p:nvPr/>
        </p:nvSpPr>
        <p:spPr>
          <a:xfrm>
            <a:off x="1403648" y="5877272"/>
            <a:ext cx="6552728" cy="1021433"/>
          </a:xfrm>
          <a:prstGeom prst="rect">
            <a:avLst/>
          </a:prstGeom>
        </p:spPr>
        <p:txBody>
          <a:bodyPr wrap="square">
            <a:spAutoFit/>
          </a:bodyPr>
          <a:lstStyle/>
          <a:p>
            <a:pPr algn="ctr">
              <a:lnSpc>
                <a:spcPct val="150000"/>
              </a:lnSpc>
            </a:pPr>
            <a:r>
              <a:rPr lang="fa-IR" sz="2100" b="1" dirty="0">
                <a:cs typeface="B Nazanin" pitchFamily="2" charset="-78"/>
              </a:rPr>
              <a:t>اين تبليغات از طريق تلويزيون، راديو، روزنامه، پوستر و پانل‌هاي اتوبوس و بوردهاي تبليغاتي به مخاطبين مي‌رسيد.</a:t>
            </a:r>
            <a:endParaRPr lang="en-US" sz="2100" b="1" dirty="0">
              <a:cs typeface="B Nazani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685800"/>
            <a:ext cx="6216352"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lnSpc>
                <a:spcPct val="150000"/>
              </a:lnSpc>
            </a:pPr>
            <a:r>
              <a:rPr lang="fa-IR" sz="2000" dirty="0" smtClean="0">
                <a:solidFill>
                  <a:schemeClr val="tx1"/>
                </a:solidFill>
                <a:cs typeface="B Titr" pitchFamily="2" charset="-78"/>
              </a:rPr>
              <a:t>سياست‌هاي تشويقي هدفمند براي فرزند سوم و بيشتر در افراد متأهل</a:t>
            </a:r>
            <a:endParaRPr lang="en-US" sz="2000" dirty="0">
              <a:solidFill>
                <a:schemeClr val="tx1"/>
              </a:solidFill>
              <a:cs typeface="B Titr" pitchFamily="2" charset="-78"/>
            </a:endParaRPr>
          </a:p>
        </p:txBody>
      </p:sp>
      <p:sp>
        <p:nvSpPr>
          <p:cNvPr id="6" name="Rounded Rectangle 5"/>
          <p:cNvSpPr/>
          <p:nvPr/>
        </p:nvSpPr>
        <p:spPr>
          <a:xfrm>
            <a:off x="457200" y="1412776"/>
            <a:ext cx="8435280" cy="46484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latin typeface="Arial"/>
                <a:cs typeface="B Nazanin" pitchFamily="2" charset="-78"/>
                <a:sym typeface="Wingdings"/>
              </a:rPr>
              <a:t>ايجاد و توسعه مهد كودك‌ و مراقبت از فرزندان</a:t>
            </a:r>
            <a:endParaRPr lang="en-US" sz="2000" dirty="0">
              <a:solidFill>
                <a:schemeClr val="tx1"/>
              </a:solidFill>
              <a:cs typeface="B Nazanin" pitchFamily="2" charset="-78"/>
            </a:endParaRPr>
          </a:p>
        </p:txBody>
      </p:sp>
      <p:sp>
        <p:nvSpPr>
          <p:cNvPr id="7" name="Rounded Rectangle 6"/>
          <p:cNvSpPr/>
          <p:nvPr/>
        </p:nvSpPr>
        <p:spPr>
          <a:xfrm>
            <a:off x="457200" y="1945673"/>
            <a:ext cx="8435280" cy="94968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rtl="1"/>
            <a:r>
              <a:rPr lang="fa-IR" sz="2000" dirty="0" smtClean="0">
                <a:solidFill>
                  <a:schemeClr val="tx1"/>
                </a:solidFill>
                <a:latin typeface="Arial"/>
                <a:cs typeface="B Nazanin" pitchFamily="2" charset="-78"/>
                <a:sym typeface="Wingdings"/>
              </a:rPr>
              <a:t>ثبت نام مدارس ابتدايي: رقابت شديد در مورد ثبت نام در مدارس با كيفيت در بين  اقشار متوسط جامعه وجود دارد</a:t>
            </a:r>
            <a:r>
              <a:rPr lang="en-US" sz="2000" dirty="0" smtClean="0">
                <a:solidFill>
                  <a:schemeClr val="tx1"/>
                </a:solidFill>
                <a:latin typeface="Arial"/>
                <a:cs typeface="B Nazanin" pitchFamily="2" charset="-78"/>
                <a:sym typeface="Wingdings"/>
              </a:rPr>
              <a:t> </a:t>
            </a:r>
            <a:r>
              <a:rPr lang="fa-IR" sz="2000" dirty="0" smtClean="0">
                <a:solidFill>
                  <a:schemeClr val="tx1"/>
                </a:solidFill>
                <a:latin typeface="Arial"/>
                <a:cs typeface="B Nazanin" pitchFamily="2" charset="-78"/>
                <a:sym typeface="Wingdings"/>
              </a:rPr>
              <a:t>كه با اولويت ثبت نامي به فرزندان سوم در نظر است تا بسياري از والدين تشويق به آوردن فرزند سوم به بعد شوند.</a:t>
            </a:r>
          </a:p>
        </p:txBody>
      </p:sp>
      <p:sp>
        <p:nvSpPr>
          <p:cNvPr id="8" name="Rounded Rectangle 7"/>
          <p:cNvSpPr/>
          <p:nvPr/>
        </p:nvSpPr>
        <p:spPr>
          <a:xfrm>
            <a:off x="467544" y="2952192"/>
            <a:ext cx="8435280" cy="36842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latin typeface="Ba na"/>
                <a:cs typeface="B Nazanin" pitchFamily="2" charset="-78"/>
                <a:sym typeface="Wingdings"/>
              </a:rPr>
              <a:t>اختصاص مسكن</a:t>
            </a:r>
          </a:p>
        </p:txBody>
      </p:sp>
      <p:sp>
        <p:nvSpPr>
          <p:cNvPr id="9" name="Rounded Rectangle 8"/>
          <p:cNvSpPr/>
          <p:nvPr/>
        </p:nvSpPr>
        <p:spPr>
          <a:xfrm>
            <a:off x="457200" y="3386336"/>
            <a:ext cx="8435280" cy="40270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latin typeface="Arial"/>
                <a:cs typeface="B Nazanin" pitchFamily="2" charset="-78"/>
                <a:sym typeface="Wingdings"/>
              </a:rPr>
              <a:t>تخفيف مالياتي</a:t>
            </a:r>
          </a:p>
        </p:txBody>
      </p:sp>
      <p:sp>
        <p:nvSpPr>
          <p:cNvPr id="10" name="Rounded Rectangle 9"/>
          <p:cNvSpPr/>
          <p:nvPr/>
        </p:nvSpPr>
        <p:spPr>
          <a:xfrm>
            <a:off x="457200" y="3861048"/>
            <a:ext cx="8435280" cy="51318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latin typeface="Arial"/>
                <a:cs typeface="B Nazanin" pitchFamily="2" charset="-78"/>
                <a:sym typeface="Wingdings"/>
              </a:rPr>
              <a:t>افزايش مرخصي زايمان بدون حقوق از يك سال به 4 سال براي زناني كه در خدمات مدني كار مي‌كنند.</a:t>
            </a:r>
          </a:p>
        </p:txBody>
      </p:sp>
      <p:sp>
        <p:nvSpPr>
          <p:cNvPr id="11" name="Rounded Rectangle 10"/>
          <p:cNvSpPr/>
          <p:nvPr/>
        </p:nvSpPr>
        <p:spPr>
          <a:xfrm>
            <a:off x="457200" y="4434022"/>
            <a:ext cx="8435280" cy="57915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r>
              <a:rPr lang="fa-IR" sz="2000" dirty="0" smtClean="0">
                <a:solidFill>
                  <a:schemeClr val="tx1"/>
                </a:solidFill>
                <a:latin typeface="Arial"/>
                <a:cs typeface="B Nazanin" pitchFamily="2" charset="-78"/>
                <a:sym typeface="Wingdings"/>
              </a:rPr>
              <a:t>تغيير نگرش نسب به تنظيم خانواده در جهت منع لوله بستن و سقط (دو روشي كه در فاز قبلي بر آنها تأكيد شده بود)</a:t>
            </a:r>
            <a:endParaRPr lang="en-US" sz="2000" dirty="0">
              <a:solidFill>
                <a:schemeClr val="tx1"/>
              </a:solidFill>
              <a:cs typeface="B Nazanin" pitchFamily="2" charset="-78"/>
            </a:endParaRPr>
          </a:p>
        </p:txBody>
      </p:sp>
      <p:sp>
        <p:nvSpPr>
          <p:cNvPr id="12" name="Rounded Rectangle 11"/>
          <p:cNvSpPr/>
          <p:nvPr/>
        </p:nvSpPr>
        <p:spPr>
          <a:xfrm>
            <a:off x="457200" y="5071785"/>
            <a:ext cx="8435280" cy="44544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latin typeface="Arial"/>
                <a:cs typeface="B Nazanin" pitchFamily="2" charset="-78"/>
                <a:sym typeface="Wingdings"/>
              </a:rPr>
              <a:t>تاكيد بسيج رسانه‌اي بر فوايد و لذت غيرمادي داشتن فرزند در مقابل مشكلات اقتصادي فرزند‌آوري</a:t>
            </a:r>
          </a:p>
        </p:txBody>
      </p:sp>
      <p:sp>
        <p:nvSpPr>
          <p:cNvPr id="13" name="Rounded Rectangle 12"/>
          <p:cNvSpPr/>
          <p:nvPr/>
        </p:nvSpPr>
        <p:spPr>
          <a:xfrm>
            <a:off x="457200" y="5564088"/>
            <a:ext cx="8435280" cy="457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latin typeface="Arial"/>
                <a:cs typeface="B Nazanin" pitchFamily="2" charset="-78"/>
                <a:sym typeface="Wingdings"/>
              </a:rPr>
              <a:t>تأكيد بر تشكيل خانواده براي افراد مجرد و كاهش تجرد قطعي و افزايش سن ازدواج</a:t>
            </a:r>
          </a:p>
        </p:txBody>
      </p:sp>
      <p:sp>
        <p:nvSpPr>
          <p:cNvPr id="14" name="Rectangle 13"/>
          <p:cNvSpPr/>
          <p:nvPr/>
        </p:nvSpPr>
        <p:spPr>
          <a:xfrm rot="10800000" flipV="1">
            <a:off x="685800" y="5908192"/>
            <a:ext cx="7467600" cy="977191"/>
          </a:xfrm>
          <a:prstGeom prst="rect">
            <a:avLst/>
          </a:prstGeom>
        </p:spPr>
        <p:txBody>
          <a:bodyPr wrap="square">
            <a:spAutoFit/>
          </a:bodyPr>
          <a:lstStyle/>
          <a:p>
            <a:pPr algn="justLow" rtl="1">
              <a:lnSpc>
                <a:spcPct val="150000"/>
              </a:lnSpc>
            </a:pPr>
            <a:r>
              <a:rPr lang="fa-IR" sz="2000" dirty="0" smtClean="0">
                <a:latin typeface="Arial"/>
                <a:cs typeface="B Nazanin" pitchFamily="2" charset="-78"/>
                <a:sym typeface="Wingdings"/>
              </a:rPr>
              <a:t>در راستاي سياست‌هاي فوق، تمام سياست‌هاي بازدارنده قبلي لغو گرديد. در حاليكه سياست قبلي كه موجب تشويق باروري در بين زنان تحصيلكرده مي‌شد تقويت گرديد.</a:t>
            </a:r>
          </a:p>
        </p:txBody>
      </p:sp>
      <p:sp>
        <p:nvSpPr>
          <p:cNvPr id="2" name="Slide Number Placeholder 1"/>
          <p:cNvSpPr>
            <a:spLocks noGrp="1"/>
          </p:cNvSpPr>
          <p:nvPr>
            <p:ph type="sldNum" sz="quarter" idx="12"/>
          </p:nvPr>
        </p:nvSpPr>
        <p:spPr/>
        <p:txBody>
          <a:bodyPr/>
          <a:lstStyle/>
          <a:p>
            <a:fld id="{EC8C8065-A035-4D96-A85D-1BB329DB482C}"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914400"/>
            <a:ext cx="8229600" cy="1066800"/>
          </a:xfrm>
          <a:prstGeom prst="roundRect">
            <a:avLst/>
          </a:prstGeom>
          <a:noFill/>
          <a:ln w="38100">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ct val="150000"/>
              </a:lnSpc>
            </a:pPr>
            <a:r>
              <a:rPr lang="fa-IR" sz="2000" dirty="0" smtClean="0">
                <a:solidFill>
                  <a:schemeClr val="tx1"/>
                </a:solidFill>
                <a:latin typeface="Arial"/>
                <a:cs typeface="B Nazanin" pitchFamily="2" charset="-78"/>
                <a:sym typeface="Wingdings"/>
              </a:rPr>
              <a:t>در دهه 1990 ميلادي، كاهش بيشتر در ميزان باروري كل، موجب معرفي دو سياست ديگر توسط دولت شد با هدف:</a:t>
            </a:r>
            <a:endParaRPr lang="en-US" sz="1600" dirty="0">
              <a:solidFill>
                <a:schemeClr val="tx1"/>
              </a:solidFill>
              <a:cs typeface="B Nazanin" pitchFamily="2" charset="-78"/>
            </a:endParaRPr>
          </a:p>
        </p:txBody>
      </p:sp>
      <p:sp>
        <p:nvSpPr>
          <p:cNvPr id="5" name="Rounded Rectangle 4"/>
          <p:cNvSpPr/>
          <p:nvPr/>
        </p:nvSpPr>
        <p:spPr>
          <a:xfrm>
            <a:off x="1143000" y="2057400"/>
            <a:ext cx="6934200" cy="609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cs typeface="B Nazanin" pitchFamily="2" charset="-78"/>
              </a:rPr>
              <a:t>كاهش موانع پيش روي زوجين براي شروع يك خانواده</a:t>
            </a:r>
            <a:endParaRPr lang="en-US" sz="2000" dirty="0">
              <a:solidFill>
                <a:schemeClr val="tx1"/>
              </a:solidFill>
              <a:cs typeface="B Nazanin" pitchFamily="2" charset="-78"/>
            </a:endParaRPr>
          </a:p>
        </p:txBody>
      </p:sp>
      <p:sp>
        <p:nvSpPr>
          <p:cNvPr id="6" name="Rounded Rectangle 5"/>
          <p:cNvSpPr/>
          <p:nvPr/>
        </p:nvSpPr>
        <p:spPr>
          <a:xfrm>
            <a:off x="1143000" y="2819400"/>
            <a:ext cx="6934200" cy="609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cs typeface="B Nazanin" pitchFamily="2" charset="-78"/>
              </a:rPr>
              <a:t>ايجاد محيط حمايت‌كننده و مولد براي بقا و رشد خانواده</a:t>
            </a:r>
            <a:endParaRPr lang="en-US" sz="2000" dirty="0">
              <a:solidFill>
                <a:schemeClr val="tx1"/>
              </a:solidFill>
              <a:cs typeface="B Nazanin" pitchFamily="2" charset="-78"/>
            </a:endParaRPr>
          </a:p>
        </p:txBody>
      </p:sp>
      <p:sp>
        <p:nvSpPr>
          <p:cNvPr id="7" name="Rounded Rectangle 6"/>
          <p:cNvSpPr/>
          <p:nvPr/>
        </p:nvSpPr>
        <p:spPr>
          <a:xfrm>
            <a:off x="533400" y="4293096"/>
            <a:ext cx="8229600" cy="533400"/>
          </a:xfrm>
          <a:prstGeom prst="roundRect">
            <a:avLst/>
          </a:prstGeom>
          <a:noFill/>
          <a:ln w="38100">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ct val="150000"/>
              </a:lnSpc>
            </a:pPr>
            <a:r>
              <a:rPr lang="fa-IR" sz="2000" dirty="0" smtClean="0">
                <a:solidFill>
                  <a:schemeClr val="tx1"/>
                </a:solidFill>
                <a:latin typeface="Arial"/>
                <a:cs typeface="B Nazanin" pitchFamily="2" charset="-78"/>
                <a:sym typeface="Wingdings"/>
              </a:rPr>
              <a:t>جهت دستيابي به اهداف فوق دو سياست معرفي شد:</a:t>
            </a:r>
            <a:endParaRPr lang="en-US" sz="1600" dirty="0">
              <a:solidFill>
                <a:schemeClr val="tx1"/>
              </a:solidFill>
              <a:cs typeface="B Nazanin" pitchFamily="2" charset="-78"/>
            </a:endParaRPr>
          </a:p>
        </p:txBody>
      </p:sp>
      <p:sp>
        <p:nvSpPr>
          <p:cNvPr id="8" name="Rounded Rectangle 7"/>
          <p:cNvSpPr/>
          <p:nvPr/>
        </p:nvSpPr>
        <p:spPr>
          <a:xfrm>
            <a:off x="990600" y="5085184"/>
            <a:ext cx="7162800" cy="533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cs typeface="B Nazanin" pitchFamily="2" charset="-78"/>
              </a:rPr>
              <a:t>1. طرح حساب پس‌انداز مشترك توسعه كودكان يا طرح بن فرزند، اجرا در سال 2001</a:t>
            </a:r>
            <a:endParaRPr lang="en-US" sz="2000" dirty="0">
              <a:solidFill>
                <a:schemeClr val="tx1"/>
              </a:solidFill>
              <a:cs typeface="B Nazanin" pitchFamily="2" charset="-78"/>
            </a:endParaRPr>
          </a:p>
        </p:txBody>
      </p:sp>
      <p:sp>
        <p:nvSpPr>
          <p:cNvPr id="9" name="Rounded Rectangle 8"/>
          <p:cNvSpPr/>
          <p:nvPr/>
        </p:nvSpPr>
        <p:spPr>
          <a:xfrm>
            <a:off x="914400" y="5943600"/>
            <a:ext cx="7162800" cy="533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cs typeface="B Nazanin" pitchFamily="2" charset="-78"/>
              </a:rPr>
              <a:t>2. طرح مرخصي با حقوق براي تولد فرزند سوم و بيشتر</a:t>
            </a:r>
            <a:endParaRPr lang="en-US" sz="2000" dirty="0">
              <a:solidFill>
                <a:schemeClr val="tx1"/>
              </a:solidFill>
              <a:cs typeface="B Nazanin"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90600" y="838200"/>
            <a:ext cx="71628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lnSpc>
                <a:spcPct val="150000"/>
              </a:lnSpc>
            </a:pPr>
            <a:r>
              <a:rPr lang="fa-IR" dirty="0" smtClean="0">
                <a:solidFill>
                  <a:schemeClr val="tx1"/>
                </a:solidFill>
                <a:cs typeface="B Titr" pitchFamily="2" charset="-78"/>
              </a:rPr>
              <a:t>1. طرح حساب پس‌انداز مشترك توسعه كودكان يا طرح بن فرزند، اجرا در سال 2001</a:t>
            </a:r>
            <a:endParaRPr lang="en-US" dirty="0">
              <a:solidFill>
                <a:schemeClr val="tx1"/>
              </a:solidFill>
              <a:cs typeface="B Titr" pitchFamily="2" charset="-78"/>
            </a:endParaRPr>
          </a:p>
        </p:txBody>
      </p:sp>
      <p:sp>
        <p:nvSpPr>
          <p:cNvPr id="5" name="Rounded Rectangle 4"/>
          <p:cNvSpPr/>
          <p:nvPr/>
        </p:nvSpPr>
        <p:spPr>
          <a:xfrm>
            <a:off x="533400" y="1447800"/>
            <a:ext cx="8229600" cy="533400"/>
          </a:xfrm>
          <a:prstGeom prst="roundRect">
            <a:avLst/>
          </a:prstGeom>
          <a:noFill/>
          <a:ln w="38100">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ct val="150000"/>
              </a:lnSpc>
            </a:pPr>
            <a:endParaRPr lang="en-US" sz="1400" dirty="0">
              <a:solidFill>
                <a:srgbClr val="C00000"/>
              </a:solidFill>
              <a:cs typeface="B Titr" pitchFamily="2" charset="-78"/>
            </a:endParaRPr>
          </a:p>
        </p:txBody>
      </p:sp>
      <p:sp>
        <p:nvSpPr>
          <p:cNvPr id="6" name="Rounded Rectangle 5"/>
          <p:cNvSpPr/>
          <p:nvPr/>
        </p:nvSpPr>
        <p:spPr>
          <a:xfrm>
            <a:off x="457200" y="2057400"/>
            <a:ext cx="8229600" cy="2514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lnSpc>
                <a:spcPct val="150000"/>
              </a:lnSpc>
            </a:pPr>
            <a:r>
              <a:rPr lang="fa-IR" sz="2000" dirty="0" smtClean="0">
                <a:solidFill>
                  <a:schemeClr val="tx1"/>
                </a:solidFill>
                <a:latin typeface="Arial"/>
                <a:cs typeface="B Nazanin" pitchFamily="2" charset="-78"/>
                <a:sym typeface="Wingdings"/>
              </a:rPr>
              <a:t>1. مبلغ 9000 دلار براي فرزند دوم و 18000 دلار براي فرزند سوم تا 6 سال جهت كمك هزينه‌هاي فرزند پرداخت مي گرديد.</a:t>
            </a:r>
          </a:p>
          <a:p>
            <a:pPr algn="justLow" rtl="1">
              <a:lnSpc>
                <a:spcPct val="150000"/>
              </a:lnSpc>
            </a:pPr>
            <a:r>
              <a:rPr lang="fa-IR" sz="2000" dirty="0" smtClean="0">
                <a:solidFill>
                  <a:schemeClr val="tx1"/>
                </a:solidFill>
                <a:cs typeface="B Nazanin" pitchFamily="2" charset="-78"/>
              </a:rPr>
              <a:t>2. پرداختي كه در حساب مشترك توسعه كودكان واريز مي‌گرديد حدود 6000 دلار براي فرزند دوم و 12000 دلار براي فرزند سوم بود ، مبلغ حساب مشترك توسعه كودكان براي برخي از هزينه‌هاي سازماني تحت اين طرح استفاده مي‌شد و مي‌توانست براي همه فرزندان در خانواده نيز استفاده شود.</a:t>
            </a:r>
            <a:endParaRPr lang="en-US" sz="2000" dirty="0">
              <a:solidFill>
                <a:schemeClr val="tx1"/>
              </a:solidFill>
              <a:cs typeface="B Nazanin" pitchFamily="2" charset="-78"/>
            </a:endParaRPr>
          </a:p>
        </p:txBody>
      </p:sp>
      <p:sp>
        <p:nvSpPr>
          <p:cNvPr id="7" name="Rounded Rectangle 6"/>
          <p:cNvSpPr/>
          <p:nvPr/>
        </p:nvSpPr>
        <p:spPr>
          <a:xfrm>
            <a:off x="381000" y="4724400"/>
            <a:ext cx="8229600" cy="1066800"/>
          </a:xfrm>
          <a:prstGeom prst="roundRect">
            <a:avLst/>
          </a:prstGeom>
          <a:noFill/>
          <a:ln w="38100">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ct val="150000"/>
              </a:lnSpc>
            </a:pPr>
            <a:r>
              <a:rPr lang="fa-IR" sz="2000" dirty="0" smtClean="0">
                <a:solidFill>
                  <a:schemeClr val="tx1"/>
                </a:solidFill>
                <a:latin typeface="Arial"/>
                <a:cs typeface="B Nazanin" pitchFamily="2" charset="-78"/>
                <a:sym typeface="Wingdings"/>
              </a:rPr>
              <a:t>در سال 2002، حدود 11 ميليون دلار صرف طرح بن فرزند شد و 9 ميليون  دلار در قالب مرخصي با حقوق فرزند سوم شده بود. ولي پس از اين پرداخت‌ها، باز هم ميزان باروري كل كاهش يافت و موجب نااميدي و يأس و خستگي مسئولين گرديد.</a:t>
            </a:r>
            <a:endParaRPr lang="en-US" sz="2000" dirty="0">
              <a:solidFill>
                <a:schemeClr val="tx1"/>
              </a:solidFill>
              <a:cs typeface="B Nazanin" pitchFamily="2" charset="-78"/>
            </a:endParaRPr>
          </a:p>
        </p:txBody>
      </p:sp>
      <p:sp>
        <p:nvSpPr>
          <p:cNvPr id="8" name="Rounded Rectangle 7"/>
          <p:cNvSpPr/>
          <p:nvPr/>
        </p:nvSpPr>
        <p:spPr>
          <a:xfrm>
            <a:off x="581352" y="5943600"/>
            <a:ext cx="7879080" cy="533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cs typeface="B Nazanin" pitchFamily="2" charset="-78"/>
              </a:rPr>
              <a:t>2. طرح مرخصي با حقوق براي تولد فرزند سوم و بيشتر</a:t>
            </a:r>
            <a:endParaRPr lang="en-US" sz="2000" dirty="0">
              <a:solidFill>
                <a:schemeClr val="tx1"/>
              </a:solidFill>
              <a:cs typeface="B Nazanin"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143000"/>
            <a:ext cx="8229600" cy="3124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lnSpc>
                <a:spcPct val="150000"/>
              </a:lnSpc>
            </a:pPr>
            <a:r>
              <a:rPr lang="fa-IR" sz="2000" dirty="0" smtClean="0">
                <a:solidFill>
                  <a:schemeClr val="tx1"/>
                </a:solidFill>
                <a:latin typeface="Arial"/>
                <a:cs typeface="B Nazanin" pitchFamily="2" charset="-78"/>
                <a:sym typeface="Wingdings"/>
              </a:rPr>
              <a:t>از آنجائي كه مشوق‌هاي مالي به تنهايي و بدون مداخله در خانواده ممكن است به سختي بتواند رفتار باروري افراد را تغيير بدهد، در راستاي اطلاع‌رساني به عموم در مورد مشوق‌هاي مالي، دولت به نقش بسيج آموزش عمومي تأكيد كرد. لذا كميته‌اي تشكيل شد به نام: </a:t>
            </a:r>
            <a:r>
              <a:rPr lang="fa-IR" sz="2000" dirty="0" smtClean="0">
                <a:solidFill>
                  <a:schemeClr val="accent1"/>
                </a:solidFill>
                <a:latin typeface="Arial"/>
                <a:cs typeface="B Nazanin" pitchFamily="2" charset="-78"/>
                <a:sym typeface="Wingdings"/>
              </a:rPr>
              <a:t>خانواده مهم است</a:t>
            </a:r>
            <a:r>
              <a:rPr lang="fa-IR" sz="2000" dirty="0" smtClean="0">
                <a:solidFill>
                  <a:schemeClr val="tx1"/>
                </a:solidFill>
                <a:latin typeface="Arial"/>
                <a:cs typeface="B Nazanin" pitchFamily="2" charset="-78"/>
                <a:sym typeface="Wingdings"/>
              </a:rPr>
              <a:t>. هدف  آن تأكيد بر خانواده به عنوان يك سازمان اجتماعي مهم در كشور است و قرار دادن سلامت و يكپارچگي خانواده بعنوان اهداف زندگي، همچنين تسهيل تشكيل خانواده و توليد مثل و ساختن محيطي دوستدار خانواده.</a:t>
            </a:r>
            <a:endParaRPr lang="en-US" sz="2000" dirty="0">
              <a:solidFill>
                <a:schemeClr val="tx1"/>
              </a:solidFill>
              <a:cs typeface="B Nazanin" pitchFamily="2" charset="-78"/>
            </a:endParaRPr>
          </a:p>
        </p:txBody>
      </p:sp>
      <p:sp>
        <p:nvSpPr>
          <p:cNvPr id="5" name="Rounded Rectangle 4"/>
          <p:cNvSpPr/>
          <p:nvPr/>
        </p:nvSpPr>
        <p:spPr>
          <a:xfrm>
            <a:off x="323528" y="4648200"/>
            <a:ext cx="8515672" cy="5334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rtl="1">
              <a:lnSpc>
                <a:spcPct val="150000"/>
              </a:lnSpc>
            </a:pPr>
            <a:r>
              <a:rPr lang="fa-IR" dirty="0" smtClean="0">
                <a:solidFill>
                  <a:schemeClr val="bg1"/>
                </a:solidFill>
                <a:cs typeface="B Titr" pitchFamily="2" charset="-78"/>
              </a:rPr>
              <a:t>تشكيل كميته خانواده: اين كميته با مأموريت «خانواده مهم است» تشكيل شد، با تأكيد بر  تقويت خانواده</a:t>
            </a:r>
            <a:endParaRPr lang="en-US" dirty="0">
              <a:solidFill>
                <a:schemeClr val="bg1"/>
              </a:solidFill>
              <a:cs typeface="B Titr"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5536" y="1447800"/>
            <a:ext cx="8280920" cy="147714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r>
              <a:rPr lang="fa-IR" sz="2000" dirty="0" smtClean="0">
                <a:solidFill>
                  <a:schemeClr val="tx1"/>
                </a:solidFill>
                <a:latin typeface="Arial"/>
                <a:cs typeface="B Nazanin" pitchFamily="2" charset="-78"/>
                <a:sym typeface="Wingdings"/>
              </a:rPr>
              <a:t>تقويت محيط‌هاي كار دوستدار خانواده: اين محيط‌ها موجب  مي‌شود كه به جاي احساس اجبار براي انتخاب بين شغل و داشتن فرزند، جايگزين‌هاي واقعي براي مادراني كه انتخاب مي‌كنند كه كار نكنند و يا ترجيح مي‌دهند نيمه‌وقت كار كنند يا ترجيح مي‌دهند براي داشتن فرزندان بيشتر خانه بمانند، سه طرح و ابتكار ذيل ارائه گرديد:</a:t>
            </a:r>
            <a:endParaRPr lang="en-US" sz="2000" dirty="0">
              <a:solidFill>
                <a:schemeClr val="tx1"/>
              </a:solidFill>
              <a:cs typeface="B Nazanin" pitchFamily="2" charset="-78"/>
            </a:endParaRPr>
          </a:p>
        </p:txBody>
      </p:sp>
      <p:sp>
        <p:nvSpPr>
          <p:cNvPr id="5" name="Rounded Rectangle 4"/>
          <p:cNvSpPr/>
          <p:nvPr/>
        </p:nvSpPr>
        <p:spPr>
          <a:xfrm>
            <a:off x="323528" y="548680"/>
            <a:ext cx="8784976" cy="533400"/>
          </a:xfrm>
          <a:prstGeom prst="roundRect">
            <a:avLst/>
          </a:prstGeom>
          <a:noFill/>
          <a:ln w="38100">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ct val="150000"/>
              </a:lnSpc>
            </a:pPr>
            <a:r>
              <a:rPr lang="fa-IR" dirty="0" smtClean="0">
                <a:solidFill>
                  <a:schemeClr val="tx1"/>
                </a:solidFill>
                <a:latin typeface="Arial"/>
                <a:cs typeface="B Titr" pitchFamily="2" charset="-78"/>
                <a:sym typeface="Wingdings"/>
              </a:rPr>
              <a:t>دولت تشخيص داد كه مشوق‌هاي اقتصادي خالص به تنهايي كافي نيست لذا برنامه‌هاي ذيل را در پيش گرفت:</a:t>
            </a:r>
            <a:endParaRPr lang="en-US" dirty="0">
              <a:solidFill>
                <a:schemeClr val="tx1"/>
              </a:solidFill>
              <a:cs typeface="B Titr" pitchFamily="2" charset="-78"/>
            </a:endParaRPr>
          </a:p>
        </p:txBody>
      </p:sp>
      <p:sp>
        <p:nvSpPr>
          <p:cNvPr id="6" name="Rounded Rectangle 5"/>
          <p:cNvSpPr/>
          <p:nvPr/>
        </p:nvSpPr>
        <p:spPr>
          <a:xfrm>
            <a:off x="381000" y="3140968"/>
            <a:ext cx="8320336" cy="5760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cs typeface="B Nazanin" pitchFamily="2" charset="-78"/>
              </a:rPr>
              <a:t>تشكيل كميته يا واحد كار- زندگي </a:t>
            </a:r>
            <a:r>
              <a:rPr lang="fa-IR"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work – life unit</a:t>
            </a:r>
            <a:r>
              <a:rPr lang="fa-IR"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sp>
        <p:nvSpPr>
          <p:cNvPr id="7" name="Rounded Rectangle 6"/>
          <p:cNvSpPr/>
          <p:nvPr/>
        </p:nvSpPr>
        <p:spPr>
          <a:xfrm>
            <a:off x="381000" y="3861048"/>
            <a:ext cx="8320336" cy="50405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cs typeface="B Nazanin" pitchFamily="2" charset="-78"/>
              </a:rPr>
              <a:t>جايزه سازمان يا شركت دوستدار خانواده</a:t>
            </a:r>
            <a:endParaRPr lang="en-US" sz="2000" dirty="0">
              <a:solidFill>
                <a:schemeClr val="tx1"/>
              </a:solidFill>
              <a:cs typeface="B Nazanin" pitchFamily="2" charset="-78"/>
            </a:endParaRPr>
          </a:p>
        </p:txBody>
      </p:sp>
      <p:sp>
        <p:nvSpPr>
          <p:cNvPr id="9" name="Rounded Rectangle 8"/>
          <p:cNvSpPr/>
          <p:nvPr/>
        </p:nvSpPr>
        <p:spPr>
          <a:xfrm>
            <a:off x="457200" y="5301208"/>
            <a:ext cx="8219256" cy="10305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r>
              <a:rPr lang="fa-IR" sz="2000" dirty="0" smtClean="0">
                <a:solidFill>
                  <a:schemeClr val="tx1"/>
                </a:solidFill>
                <a:latin typeface="Arial"/>
                <a:cs typeface="B Nazanin" pitchFamily="2" charset="-78"/>
                <a:sym typeface="Wingdings"/>
              </a:rPr>
              <a:t>ارتقاي باروري در قالب يك خانواده نرمال و طبيعي و تقويت ارزش‌هاي آسيايي در مقابل ارزش‌هاي اروپايي كه منجر به از هم پاشيدگي خانواده‌ها شده است.</a:t>
            </a:r>
            <a:endParaRPr lang="en-US" sz="2000" dirty="0">
              <a:solidFill>
                <a:schemeClr val="tx1"/>
              </a:solidFill>
              <a:cs typeface="B Nazanin" pitchFamily="2" charset="-78"/>
            </a:endParaRPr>
          </a:p>
        </p:txBody>
      </p:sp>
      <p:sp>
        <p:nvSpPr>
          <p:cNvPr id="10" name="Rounded Rectangle 9"/>
          <p:cNvSpPr/>
          <p:nvPr/>
        </p:nvSpPr>
        <p:spPr>
          <a:xfrm>
            <a:off x="395536" y="4577680"/>
            <a:ext cx="8305800" cy="50750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a:solidFill>
                  <a:schemeClr val="tx1"/>
                </a:solidFill>
                <a:cs typeface="B Nazanin" pitchFamily="2" charset="-78"/>
              </a:rPr>
              <a:t>اتحاديه مستخدمين در مورد كار- زندگي</a:t>
            </a:r>
            <a:endParaRPr lang="en-US" sz="2000" dirty="0">
              <a:solidFill>
                <a:schemeClr val="tx1"/>
              </a:solidFill>
              <a:cs typeface="B Nazanin"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1340768"/>
            <a:ext cx="8305800" cy="14401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r>
              <a:rPr lang="fa-IR" sz="2000" dirty="0" smtClean="0">
                <a:solidFill>
                  <a:schemeClr val="tx1"/>
                </a:solidFill>
                <a:cs typeface="B Nazanin" pitchFamily="2" charset="-78"/>
              </a:rPr>
              <a:t>اختصاص مسكن عمومي بطور قابل توجهي متوجه زوج‌هاي متأهل شده است. خانواده‌ كه اساس باروري و توليد مثل مي‌باشد. بورد توسعه و مسكن 1995 بود كه به زوجين جواني كه در انتظار خريد آپارتمان هستند آپارتمان اجاره بدهد تا آنها ازدواجشان را به علت تأخير در خريد آپارتمان به تأخير نيندازند.</a:t>
            </a:r>
            <a:endParaRPr lang="en-US" sz="2000" dirty="0">
              <a:solidFill>
                <a:schemeClr val="tx1"/>
              </a:solidFill>
              <a:cs typeface="B Nazanin" pitchFamily="2" charset="-78"/>
            </a:endParaRPr>
          </a:p>
        </p:txBody>
      </p:sp>
      <p:sp>
        <p:nvSpPr>
          <p:cNvPr id="6" name="Rounded Rectangle 5"/>
          <p:cNvSpPr/>
          <p:nvPr/>
        </p:nvSpPr>
        <p:spPr>
          <a:xfrm>
            <a:off x="457200" y="2852936"/>
            <a:ext cx="8305800" cy="2057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r>
              <a:rPr lang="fa-IR" sz="2000" dirty="0" smtClean="0">
                <a:solidFill>
                  <a:schemeClr val="tx1"/>
                </a:solidFill>
                <a:cs typeface="B Nazanin" pitchFamily="2" charset="-78"/>
              </a:rPr>
              <a:t>ساخت مسكن‌هاي چند نسلي: سياست‌هاي مسكن همچنين پيشنهاد خريد مسكن به زوج‌هاي جوان و نسل‌هاي مسن‌تر آنها در مجاورت يكديگر مي‌كند تا ارزش‌هاي آسيايي خوب  ، مانند احترام به بزرگترها را از نسل مسن‌تر به نسل جوان منتقل كند. اين طرح دو نفع خواهد داشت:</a:t>
            </a:r>
          </a:p>
          <a:p>
            <a:pPr algn="justLow" rtl="1"/>
            <a:r>
              <a:rPr lang="fa-IR" sz="2000" dirty="0" smtClean="0">
                <a:solidFill>
                  <a:schemeClr val="tx1"/>
                </a:solidFill>
                <a:cs typeface="B Nazanin" pitchFamily="2" charset="-78"/>
              </a:rPr>
              <a:t>1. فشار دولت براي حمايت و نگهداري از سالمندان كاهش مي‌يابد.</a:t>
            </a:r>
          </a:p>
          <a:p>
            <a:pPr algn="justLow" rtl="1"/>
            <a:r>
              <a:rPr lang="fa-IR" sz="2000" dirty="0" smtClean="0">
                <a:solidFill>
                  <a:schemeClr val="tx1"/>
                </a:solidFill>
                <a:cs typeface="B Nazanin" pitchFamily="2" charset="-78"/>
              </a:rPr>
              <a:t>2. يك راه حل براي مراقبت و نگهداري از كودكان توسط نسل مسن‌تر مي‌باشد.</a:t>
            </a:r>
            <a:endParaRPr lang="en-US" sz="2000" dirty="0">
              <a:solidFill>
                <a:schemeClr val="tx1"/>
              </a:solidFill>
              <a:cs typeface="B Nazanin" pitchFamily="2" charset="-78"/>
            </a:endParaRPr>
          </a:p>
        </p:txBody>
      </p:sp>
      <p:sp>
        <p:nvSpPr>
          <p:cNvPr id="7" name="Rounded Rectangle 6"/>
          <p:cNvSpPr/>
          <p:nvPr/>
        </p:nvSpPr>
        <p:spPr>
          <a:xfrm>
            <a:off x="457200" y="5013176"/>
            <a:ext cx="8229600" cy="161622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r>
              <a:rPr lang="fa-IR" sz="2000" dirty="0" smtClean="0">
                <a:solidFill>
                  <a:schemeClr val="tx1"/>
                </a:solidFill>
                <a:latin typeface="Arial"/>
                <a:cs typeface="B Nazanin" pitchFamily="2" charset="-78"/>
                <a:sym typeface="Wingdings"/>
              </a:rPr>
              <a:t>اين طرح (مجاورت زيستي دو نسل) كه از سال 1978 پايه‌ريزي شده تا حد زيادي موفق بوده است. ارائه خانه‌هاي چند نسلي تا سال 1992 ادامه داشت ولي به علت كاربري‌هاي متفاوت نسبت به آنچه مد نظر بود متوقف گرديد. سياست‌هاي بعد ي ،  اولويت  را به خانواده‌هاي گسترده براي خريد آپارتمان‌هاي مجاور هم در يك بخش داد و بازخوردهاي مثبتي هم دريافت كرد.</a:t>
            </a:r>
            <a:endParaRPr lang="en-US" sz="2000" dirty="0">
              <a:solidFill>
                <a:schemeClr val="tx1"/>
              </a:solidFill>
              <a:cs typeface="B Nazanin" pitchFamily="2" charset="-78"/>
            </a:endParaRPr>
          </a:p>
        </p:txBody>
      </p:sp>
      <p:sp>
        <p:nvSpPr>
          <p:cNvPr id="2" name="Rectangle 1"/>
          <p:cNvSpPr/>
          <p:nvPr/>
        </p:nvSpPr>
        <p:spPr>
          <a:xfrm>
            <a:off x="539552" y="507593"/>
            <a:ext cx="8363272" cy="553998"/>
          </a:xfrm>
          <a:prstGeom prst="rect">
            <a:avLst/>
          </a:prstGeom>
        </p:spPr>
        <p:txBody>
          <a:bodyPr wrap="square">
            <a:spAutoFit/>
          </a:bodyPr>
          <a:lstStyle/>
          <a:p>
            <a:pPr algn="justLow" rtl="1">
              <a:lnSpc>
                <a:spcPct val="150000"/>
              </a:lnSpc>
            </a:pPr>
            <a:r>
              <a:rPr lang="fa-IR" sz="2000" dirty="0">
                <a:latin typeface="Arial"/>
                <a:cs typeface="B Titr" pitchFamily="2" charset="-78"/>
                <a:sym typeface="Wingdings"/>
              </a:rPr>
              <a:t>يكي از سياست‌هايي كه زمينه اي براي خانواده نرمال و باروري است سياست مسكن مي‌باشد.</a:t>
            </a:r>
            <a:endParaRPr lang="en-US" sz="2000" dirty="0">
              <a:cs typeface="B Titr" pitchFamily="2" charset="-78"/>
            </a:endParaRPr>
          </a:p>
        </p:txBody>
      </p:sp>
      <p:sp>
        <p:nvSpPr>
          <p:cNvPr id="3" name="Slide Number Placeholder 2"/>
          <p:cNvSpPr>
            <a:spLocks noGrp="1"/>
          </p:cNvSpPr>
          <p:nvPr>
            <p:ph type="sldNum" sz="quarter" idx="12"/>
          </p:nvPr>
        </p:nvSpPr>
        <p:spPr/>
        <p:txBody>
          <a:bodyPr/>
          <a:lstStyle/>
          <a:p>
            <a:fld id="{EC8C8065-A035-4D96-A85D-1BB329DB482C}"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524000"/>
            <a:ext cx="6705600" cy="31242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600" dirty="0" smtClean="0">
                <a:solidFill>
                  <a:schemeClr val="accent1">
                    <a:lumMod val="75000"/>
                  </a:schemeClr>
                </a:solidFill>
                <a:cs typeface="B Titr" pitchFamily="2" charset="-78"/>
              </a:rPr>
              <a:t>سياست‌هاي جمعيتي كشور کره جنوبی</a:t>
            </a:r>
            <a:endParaRPr lang="en-US" sz="3600" dirty="0">
              <a:solidFill>
                <a:schemeClr val="accent1">
                  <a:lumMod val="75000"/>
                </a:schemeClr>
              </a:solidFill>
              <a:cs typeface="B Titr"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28</a:t>
            </a:fld>
            <a:endParaRPr lang="en-US"/>
          </a:p>
        </p:txBody>
      </p:sp>
    </p:spTree>
    <p:extLst>
      <p:ext uri="{BB962C8B-B14F-4D97-AF65-F5344CB8AC3E}">
        <p14:creationId xmlns="" xmlns:p14="http://schemas.microsoft.com/office/powerpoint/2010/main" val="3005113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315200" y="3276600"/>
            <a:ext cx="1066800" cy="533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dirty="0" smtClean="0">
                <a:solidFill>
                  <a:schemeClr val="tx1"/>
                </a:solidFill>
                <a:cs typeface="B Titr" pitchFamily="2" charset="-78"/>
              </a:rPr>
              <a:t>رفع موانع</a:t>
            </a:r>
            <a:endParaRPr lang="en-US" dirty="0">
              <a:solidFill>
                <a:schemeClr val="tx1"/>
              </a:solidFill>
              <a:cs typeface="B Titr" pitchFamily="2" charset="-78"/>
            </a:endParaRPr>
          </a:p>
        </p:txBody>
      </p:sp>
      <p:sp>
        <p:nvSpPr>
          <p:cNvPr id="5" name="Rounded Rectangle 4"/>
          <p:cNvSpPr/>
          <p:nvPr/>
        </p:nvSpPr>
        <p:spPr>
          <a:xfrm>
            <a:off x="5105400" y="1828800"/>
            <a:ext cx="10668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lnSpc>
                <a:spcPct val="150000"/>
              </a:lnSpc>
            </a:pPr>
            <a:r>
              <a:rPr lang="fa-IR" dirty="0" smtClean="0">
                <a:solidFill>
                  <a:schemeClr val="tx1"/>
                </a:solidFill>
                <a:cs typeface="B Titr" pitchFamily="2" charset="-78"/>
              </a:rPr>
              <a:t>اقتصادي</a:t>
            </a:r>
            <a:endParaRPr lang="en-US" dirty="0">
              <a:solidFill>
                <a:schemeClr val="tx1"/>
              </a:solidFill>
              <a:cs typeface="B Titr" pitchFamily="2" charset="-78"/>
            </a:endParaRPr>
          </a:p>
        </p:txBody>
      </p:sp>
      <p:sp>
        <p:nvSpPr>
          <p:cNvPr id="6" name="Rounded Rectangle 5"/>
          <p:cNvSpPr/>
          <p:nvPr/>
        </p:nvSpPr>
        <p:spPr>
          <a:xfrm>
            <a:off x="5105400" y="3276600"/>
            <a:ext cx="10668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lnSpc>
                <a:spcPct val="150000"/>
              </a:lnSpc>
            </a:pPr>
            <a:r>
              <a:rPr lang="fa-IR" dirty="0" smtClean="0">
                <a:solidFill>
                  <a:schemeClr val="tx1"/>
                </a:solidFill>
                <a:cs typeface="B Titr" pitchFamily="2" charset="-78"/>
              </a:rPr>
              <a:t>اجتماعي</a:t>
            </a:r>
            <a:endParaRPr lang="en-US" dirty="0">
              <a:solidFill>
                <a:schemeClr val="tx1"/>
              </a:solidFill>
              <a:cs typeface="B Titr" pitchFamily="2" charset="-78"/>
            </a:endParaRPr>
          </a:p>
        </p:txBody>
      </p:sp>
      <p:sp>
        <p:nvSpPr>
          <p:cNvPr id="7" name="Rounded Rectangle 6"/>
          <p:cNvSpPr/>
          <p:nvPr/>
        </p:nvSpPr>
        <p:spPr>
          <a:xfrm>
            <a:off x="5105400" y="4724400"/>
            <a:ext cx="10668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lnSpc>
                <a:spcPct val="150000"/>
              </a:lnSpc>
            </a:pPr>
            <a:r>
              <a:rPr lang="fa-IR" dirty="0" smtClean="0">
                <a:solidFill>
                  <a:schemeClr val="tx1"/>
                </a:solidFill>
                <a:cs typeface="B Titr" pitchFamily="2" charset="-78"/>
              </a:rPr>
              <a:t>بيولوژيك</a:t>
            </a:r>
            <a:endParaRPr lang="en-US" dirty="0">
              <a:solidFill>
                <a:schemeClr val="tx1"/>
              </a:solidFill>
              <a:cs typeface="B Titr" pitchFamily="2" charset="-78"/>
            </a:endParaRPr>
          </a:p>
        </p:txBody>
      </p:sp>
      <p:sp>
        <p:nvSpPr>
          <p:cNvPr id="8" name="Rounded Rectangle 7"/>
          <p:cNvSpPr/>
          <p:nvPr/>
        </p:nvSpPr>
        <p:spPr>
          <a:xfrm>
            <a:off x="685800" y="1143000"/>
            <a:ext cx="3505200" cy="5334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rtl="1">
              <a:lnSpc>
                <a:spcPct val="150000"/>
              </a:lnSpc>
            </a:pPr>
            <a:r>
              <a:rPr lang="fa-IR" dirty="0" smtClean="0">
                <a:solidFill>
                  <a:schemeClr val="tx1"/>
                </a:solidFill>
                <a:cs typeface="B Titr" pitchFamily="2" charset="-78"/>
              </a:rPr>
              <a:t>مراقبت از كودكان</a:t>
            </a:r>
            <a:endParaRPr lang="en-US" dirty="0">
              <a:solidFill>
                <a:schemeClr val="tx1"/>
              </a:solidFill>
              <a:cs typeface="B Titr" pitchFamily="2" charset="-78"/>
            </a:endParaRPr>
          </a:p>
        </p:txBody>
      </p:sp>
      <p:sp>
        <p:nvSpPr>
          <p:cNvPr id="12" name="Rounded Rectangle 11"/>
          <p:cNvSpPr/>
          <p:nvPr/>
        </p:nvSpPr>
        <p:spPr>
          <a:xfrm>
            <a:off x="685800" y="1828800"/>
            <a:ext cx="3505200" cy="5334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rtl="1">
              <a:lnSpc>
                <a:spcPct val="150000"/>
              </a:lnSpc>
            </a:pPr>
            <a:r>
              <a:rPr lang="fa-IR" dirty="0" smtClean="0">
                <a:solidFill>
                  <a:schemeClr val="tx1"/>
                </a:solidFill>
                <a:cs typeface="B Titr" pitchFamily="2" charset="-78"/>
              </a:rPr>
              <a:t>سياست‌هاي مرخصي مادر و پدر</a:t>
            </a:r>
            <a:endParaRPr lang="en-US" dirty="0">
              <a:solidFill>
                <a:schemeClr val="tx1"/>
              </a:solidFill>
              <a:cs typeface="B Titr" pitchFamily="2" charset="-78"/>
            </a:endParaRPr>
          </a:p>
        </p:txBody>
      </p:sp>
      <p:sp>
        <p:nvSpPr>
          <p:cNvPr id="13" name="Rounded Rectangle 12"/>
          <p:cNvSpPr/>
          <p:nvPr/>
        </p:nvSpPr>
        <p:spPr>
          <a:xfrm>
            <a:off x="685800" y="2514600"/>
            <a:ext cx="3505200" cy="5334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rtl="1">
              <a:lnSpc>
                <a:spcPct val="150000"/>
              </a:lnSpc>
            </a:pPr>
            <a:r>
              <a:rPr lang="fa-IR" dirty="0" smtClean="0">
                <a:solidFill>
                  <a:schemeClr val="tx1"/>
                </a:solidFill>
                <a:cs typeface="B Titr" pitchFamily="2" charset="-78"/>
              </a:rPr>
              <a:t>تخفيف شهريه مهد كودك</a:t>
            </a:r>
            <a:endParaRPr lang="en-US" dirty="0">
              <a:solidFill>
                <a:schemeClr val="tx1"/>
              </a:solidFill>
              <a:cs typeface="B Titr" pitchFamily="2" charset="-78"/>
            </a:endParaRPr>
          </a:p>
        </p:txBody>
      </p:sp>
      <p:cxnSp>
        <p:nvCxnSpPr>
          <p:cNvPr id="15" name="Straight Arrow Connector 14"/>
          <p:cNvCxnSpPr>
            <a:stCxn id="5" idx="1"/>
            <a:endCxn id="12" idx="3"/>
          </p:cNvCxnSpPr>
          <p:nvPr/>
        </p:nvCxnSpPr>
        <p:spPr>
          <a:xfrm rot="10800000">
            <a:off x="4191000" y="20955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1"/>
            <a:endCxn id="8" idx="3"/>
          </p:cNvCxnSpPr>
          <p:nvPr/>
        </p:nvCxnSpPr>
        <p:spPr>
          <a:xfrm rot="10800000">
            <a:off x="4191000" y="1409700"/>
            <a:ext cx="914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1"/>
            <a:endCxn id="13" idx="3"/>
          </p:cNvCxnSpPr>
          <p:nvPr/>
        </p:nvCxnSpPr>
        <p:spPr>
          <a:xfrm rot="10800000" flipV="1">
            <a:off x="4191000" y="2095500"/>
            <a:ext cx="914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1"/>
            <a:endCxn id="6" idx="3"/>
          </p:cNvCxnSpPr>
          <p:nvPr/>
        </p:nvCxnSpPr>
        <p:spPr>
          <a:xfrm rot="10800000">
            <a:off x="6172200" y="35433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1"/>
          </p:cNvCxnSpPr>
          <p:nvPr/>
        </p:nvCxnSpPr>
        <p:spPr>
          <a:xfrm rot="10800000">
            <a:off x="6172200" y="2362200"/>
            <a:ext cx="114300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1"/>
          </p:cNvCxnSpPr>
          <p:nvPr/>
        </p:nvCxnSpPr>
        <p:spPr>
          <a:xfrm rot="10800000" flipV="1">
            <a:off x="6172200" y="3543300"/>
            <a:ext cx="114300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304800" y="4572000"/>
            <a:ext cx="3886200" cy="838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rtl="1">
              <a:lnSpc>
                <a:spcPct val="150000"/>
              </a:lnSpc>
            </a:pPr>
            <a:r>
              <a:rPr lang="fa-IR" dirty="0" smtClean="0">
                <a:solidFill>
                  <a:schemeClr val="tx1"/>
                </a:solidFill>
                <a:cs typeface="B Titr" pitchFamily="2" charset="-78"/>
              </a:rPr>
              <a:t>سوبسيد درمان ناباروري و توسعه بيوتكنولوژي (جديد)</a:t>
            </a:r>
            <a:endParaRPr lang="en-US" dirty="0">
              <a:solidFill>
                <a:schemeClr val="tx1"/>
              </a:solidFill>
              <a:cs typeface="B Titr" pitchFamily="2" charset="-78"/>
            </a:endParaRPr>
          </a:p>
        </p:txBody>
      </p:sp>
      <p:cxnSp>
        <p:nvCxnSpPr>
          <p:cNvPr id="34" name="Straight Arrow Connector 33"/>
          <p:cNvCxnSpPr/>
          <p:nvPr/>
        </p:nvCxnSpPr>
        <p:spPr>
          <a:xfrm rot="10800000">
            <a:off x="4191000" y="50292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28600" y="5638800"/>
            <a:ext cx="8610600"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50000"/>
              </a:lnSpc>
            </a:pPr>
            <a:r>
              <a:rPr lang="fa-IR" sz="2000" dirty="0" smtClean="0">
                <a:solidFill>
                  <a:schemeClr val="tx1"/>
                </a:solidFill>
                <a:cs typeface="B Titr" pitchFamily="2" charset="-78"/>
              </a:rPr>
              <a:t>در كره جنوبي سياست‌هاي جمعيتي بايد تدريجي، طولاني مدت و دربرگيرنده حيطه‌هاي متعدد باشد و يك سياست پايدار مشوق باروري بايد اساس سرمايه‌گذاري براي توسعه انساني باشد.</a:t>
            </a:r>
            <a:endParaRPr lang="en-US" sz="2000" dirty="0">
              <a:solidFill>
                <a:schemeClr val="tx1"/>
              </a:solidFill>
              <a:cs typeface="B Titr" pitchFamily="2" charset="-78"/>
            </a:endParaRPr>
          </a:p>
        </p:txBody>
      </p:sp>
      <p:sp>
        <p:nvSpPr>
          <p:cNvPr id="19" name="Rounded Rectangle 18"/>
          <p:cNvSpPr/>
          <p:nvPr/>
        </p:nvSpPr>
        <p:spPr>
          <a:xfrm>
            <a:off x="7162800" y="4077072"/>
            <a:ext cx="1295400" cy="148552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dirty="0" smtClean="0">
                <a:solidFill>
                  <a:schemeClr val="tx1"/>
                </a:solidFill>
                <a:cs typeface="B Titr" pitchFamily="2" charset="-78"/>
              </a:rPr>
              <a:t>كاهش يا معكوس كردن اثرات </a:t>
            </a:r>
            <a:r>
              <a:rPr lang="en-US" sz="1600" dirty="0" smtClean="0">
                <a:solidFill>
                  <a:schemeClr val="tx1"/>
                </a:solidFill>
                <a:cs typeface="B Titr" pitchFamily="2" charset="-78"/>
              </a:rPr>
              <a:t>Tempo</a:t>
            </a:r>
            <a:endParaRPr lang="en-US" sz="1600" dirty="0">
              <a:solidFill>
                <a:schemeClr val="tx1"/>
              </a:solidFill>
              <a:cs typeface="B Titr" pitchFamily="2" charset="-78"/>
            </a:endParaRPr>
          </a:p>
        </p:txBody>
      </p:sp>
      <p:sp>
        <p:nvSpPr>
          <p:cNvPr id="20" name="Right Brace 19"/>
          <p:cNvSpPr/>
          <p:nvPr/>
        </p:nvSpPr>
        <p:spPr>
          <a:xfrm>
            <a:off x="8534400" y="2971800"/>
            <a:ext cx="228600" cy="2590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EC8C8065-A035-4D96-A85D-1BB329DB482C}"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491877">
            <a:off x="7416256" y="1458227"/>
            <a:ext cx="1356742" cy="1356742"/>
          </a:xfrm>
          <a:prstGeom prst="rect">
            <a:avLst/>
          </a:prstGeom>
        </p:spPr>
      </p:pic>
      <p:sp>
        <p:nvSpPr>
          <p:cNvPr id="2" name="Title 1"/>
          <p:cNvSpPr>
            <a:spLocks noGrp="1"/>
          </p:cNvSpPr>
          <p:nvPr>
            <p:ph type="title"/>
          </p:nvPr>
        </p:nvSpPr>
        <p:spPr>
          <a:xfrm>
            <a:off x="467544" y="260648"/>
            <a:ext cx="8229600" cy="1143000"/>
          </a:xfrm>
        </p:spPr>
        <p:txBody>
          <a:bodyPr>
            <a:normAutofit fontScale="90000"/>
          </a:bodyPr>
          <a:lstStyle/>
          <a:p>
            <a:pPr algn="ctr"/>
            <a:r>
              <a:rPr lang="fa-IR" sz="4000" dirty="0" smtClean="0"/>
              <a:t>سیاست‌های جمعیتی در کشورهای غربی</a:t>
            </a:r>
            <a:endParaRPr lang="en-US" sz="4000" dirty="0"/>
          </a:p>
        </p:txBody>
      </p:sp>
      <p:sp>
        <p:nvSpPr>
          <p:cNvPr id="3" name="Content Placeholder 2"/>
          <p:cNvSpPr>
            <a:spLocks noGrp="1"/>
          </p:cNvSpPr>
          <p:nvPr>
            <p:ph idx="1"/>
          </p:nvPr>
        </p:nvSpPr>
        <p:spPr>
          <a:xfrm>
            <a:off x="323528" y="1556792"/>
            <a:ext cx="7488832" cy="3941637"/>
          </a:xfrm>
        </p:spPr>
        <p:txBody>
          <a:bodyPr>
            <a:noAutofit/>
          </a:bodyPr>
          <a:lstStyle/>
          <a:p>
            <a:pPr algn="just" rtl="1">
              <a:lnSpc>
                <a:spcPct val="150000"/>
              </a:lnSpc>
            </a:pPr>
            <a:endParaRPr lang="en-US" sz="2000" dirty="0" smtClean="0"/>
          </a:p>
          <a:p>
            <a:pPr algn="just" rtl="1">
              <a:lnSpc>
                <a:spcPct val="150000"/>
              </a:lnSpc>
            </a:pPr>
            <a:endParaRPr lang="en-US" sz="2000" dirty="0" smtClean="0"/>
          </a:p>
          <a:p>
            <a:pPr algn="just" rtl="1">
              <a:lnSpc>
                <a:spcPct val="150000"/>
              </a:lnSpc>
            </a:pPr>
            <a:r>
              <a:rPr lang="fa-IR" sz="2000" dirty="0" smtClean="0"/>
              <a:t>صنعتی شدن کشورهای توسعه یافته و افزایش رفاه و سلامت      </a:t>
            </a:r>
            <a:r>
              <a:rPr lang="en-US" sz="2000" dirty="0" smtClean="0"/>
              <a:t>  </a:t>
            </a:r>
            <a:r>
              <a:rPr lang="fa-IR" sz="2000" dirty="0" smtClean="0"/>
              <a:t> کاهش تمایل</a:t>
            </a:r>
            <a:r>
              <a:rPr lang="en-US" sz="2000" dirty="0" smtClean="0"/>
              <a:t> </a:t>
            </a:r>
            <a:r>
              <a:rPr lang="fa-IR" sz="2000" dirty="0" smtClean="0"/>
              <a:t>عمومی برای فرزندآوری</a:t>
            </a:r>
            <a:endParaRPr lang="en-US" sz="2000" dirty="0" smtClean="0"/>
          </a:p>
          <a:p>
            <a:pPr algn="just" rtl="1">
              <a:lnSpc>
                <a:spcPct val="150000"/>
              </a:lnSpc>
            </a:pPr>
            <a:endParaRPr lang="en-US" sz="2000" dirty="0" smtClean="0"/>
          </a:p>
          <a:p>
            <a:pPr algn="just">
              <a:lnSpc>
                <a:spcPct val="150000"/>
              </a:lnSpc>
            </a:pPr>
            <a:r>
              <a:rPr lang="fa-IR" sz="2000" dirty="0" smtClean="0"/>
              <a:t>نتایج تحلیل‌های علمی در </a:t>
            </a:r>
            <a:r>
              <a:rPr lang="fa-IR" sz="2000" dirty="0"/>
              <a:t>اواخر دهه 60 میلادی و </a:t>
            </a:r>
            <a:r>
              <a:rPr lang="fa-IR" sz="2000" dirty="0" smtClean="0"/>
              <a:t>اوایل </a:t>
            </a:r>
            <a:r>
              <a:rPr lang="fa-IR" sz="2000" dirty="0"/>
              <a:t>دهه 70 </a:t>
            </a:r>
            <a:r>
              <a:rPr lang="fa-IR" sz="2000" dirty="0" smtClean="0"/>
              <a:t>سالخوردگی جمعیت در صورت عدم تغییر در روند کاهش باروری</a:t>
            </a:r>
          </a:p>
        </p:txBody>
      </p:sp>
      <p:sp>
        <p:nvSpPr>
          <p:cNvPr id="4" name="Slide Number Placeholder 3"/>
          <p:cNvSpPr>
            <a:spLocks noGrp="1"/>
          </p:cNvSpPr>
          <p:nvPr>
            <p:ph type="sldNum" sz="quarter" idx="12"/>
          </p:nvPr>
        </p:nvSpPr>
        <p:spPr/>
        <p:txBody>
          <a:bodyPr/>
          <a:lstStyle/>
          <a:p>
            <a:r>
              <a:rPr lang="fa-IR" dirty="0" smtClean="0"/>
              <a:t>19</a:t>
            </a:r>
            <a:endParaRPr lang="en-US" dirty="0"/>
          </a:p>
        </p:txBody>
      </p:sp>
      <p:sp>
        <p:nvSpPr>
          <p:cNvPr id="8" name="Notched Right Arrow 7"/>
          <p:cNvSpPr/>
          <p:nvPr/>
        </p:nvSpPr>
        <p:spPr>
          <a:xfrm rot="10800000">
            <a:off x="7500958" y="3214686"/>
            <a:ext cx="416575" cy="305183"/>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TextBox 9"/>
          <p:cNvSpPr txBox="1"/>
          <p:nvPr/>
        </p:nvSpPr>
        <p:spPr>
          <a:xfrm>
            <a:off x="4531285" y="4797152"/>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5720" y="5206639"/>
            <a:ext cx="2643206" cy="1651361"/>
          </a:xfrm>
          <a:prstGeom prst="rect">
            <a:avLst/>
          </a:prstGeom>
        </p:spPr>
      </p:pic>
      <p:pic>
        <p:nvPicPr>
          <p:cNvPr id="9" name="Picture 8"/>
          <p:cNvPicPr>
            <a:picLocks noChangeAspect="1"/>
          </p:cNvPicPr>
          <p:nvPr/>
        </p:nvPicPr>
        <p:blipFill>
          <a:blip r:embed="rId5" cstate="print"/>
          <a:stretch>
            <a:fillRect/>
          </a:stretch>
        </p:blipFill>
        <p:spPr>
          <a:xfrm>
            <a:off x="7429520" y="4714884"/>
            <a:ext cx="554784" cy="457240"/>
          </a:xfrm>
          <a:prstGeom prst="rect">
            <a:avLst/>
          </a:prstGeom>
        </p:spPr>
      </p:pic>
    </p:spTree>
    <p:extLst>
      <p:ext uri="{BB962C8B-B14F-4D97-AF65-F5344CB8AC3E}">
        <p14:creationId xmlns:p14="http://schemas.microsoft.com/office/powerpoint/2010/main" xmlns="" val="68101575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2" presetClass="emph" presetSubtype="0" fill="hold" nodeType="after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57298"/>
          </a:xfrm>
        </p:spPr>
        <p:txBody>
          <a:bodyPr>
            <a:normAutofit/>
          </a:bodyPr>
          <a:lstStyle/>
          <a:p>
            <a:r>
              <a:rPr lang="fa-IR" sz="4000" dirty="0"/>
              <a:t>سياست‌هاي  جمعيتي </a:t>
            </a:r>
            <a:r>
              <a:rPr lang="fa-IR" sz="4000" dirty="0" smtClean="0"/>
              <a:t>رژیم صهیونیستی</a:t>
            </a:r>
            <a:endParaRPr lang="en-US" sz="4000" dirty="0"/>
          </a:p>
        </p:txBody>
      </p:sp>
      <p:sp>
        <p:nvSpPr>
          <p:cNvPr id="3" name="Content Placeholder 2"/>
          <p:cNvSpPr>
            <a:spLocks noGrp="1"/>
          </p:cNvSpPr>
          <p:nvPr>
            <p:ph idx="1"/>
          </p:nvPr>
        </p:nvSpPr>
        <p:spPr>
          <a:xfrm>
            <a:off x="914400" y="1285861"/>
            <a:ext cx="8229600" cy="5572140"/>
          </a:xfrm>
        </p:spPr>
        <p:txBody>
          <a:bodyPr>
            <a:normAutofit fontScale="62500" lnSpcReduction="20000"/>
          </a:bodyPr>
          <a:lstStyle/>
          <a:p>
            <a:pPr marL="0" indent="0" algn="r" fontAlgn="base">
              <a:buNone/>
            </a:pPr>
            <a:r>
              <a:rPr lang="fa-IR" sz="2900" b="1" dirty="0" smtClean="0"/>
              <a:t>1.زاد </a:t>
            </a:r>
            <a:r>
              <a:rPr lang="fa-IR" sz="2900" b="1" dirty="0"/>
              <a:t>و </a:t>
            </a:r>
            <a:r>
              <a:rPr lang="fa-IR" sz="2900" b="1" dirty="0" smtClean="0"/>
              <a:t>ولد</a:t>
            </a:r>
            <a:endParaRPr lang="fa-IR" sz="2900" b="1" dirty="0"/>
          </a:p>
          <a:p>
            <a:pPr algn="r" fontAlgn="base">
              <a:buFont typeface="Arial" pitchFamily="34" charset="0"/>
              <a:buChar char="•"/>
            </a:pPr>
            <a:r>
              <a:rPr lang="fa-IR" sz="2700" dirty="0"/>
              <a:t>هدف از ازدواج در میان قوم یهود افزایش جمعیت است </a:t>
            </a:r>
            <a:endParaRPr lang="fa-IR" sz="2700" dirty="0" smtClean="0"/>
          </a:p>
          <a:p>
            <a:pPr marL="365760" lvl="1" indent="0" algn="r" fontAlgn="base">
              <a:buNone/>
            </a:pPr>
            <a:r>
              <a:rPr lang="fa-IR" sz="2100" dirty="0" smtClean="0"/>
              <a:t>تاهل </a:t>
            </a:r>
            <a:r>
              <a:rPr lang="fa-IR" sz="2100" dirty="0"/>
              <a:t>برای ازدیاد قوم بنی‌اسرائیل عامل مهمی تلقی می‌گردد و پذیرش آن بر هر یهودی واجب است. </a:t>
            </a:r>
          </a:p>
          <a:p>
            <a:pPr algn="r" fontAlgn="base">
              <a:buFont typeface="Arial" pitchFamily="34" charset="0"/>
              <a:buChar char="•"/>
            </a:pPr>
            <a:endParaRPr lang="fa-IR" sz="2700" dirty="0" smtClean="0"/>
          </a:p>
          <a:p>
            <a:pPr algn="r" fontAlgn="base">
              <a:buFont typeface="Arial" pitchFamily="34" charset="0"/>
              <a:buChar char="•"/>
            </a:pPr>
            <a:r>
              <a:rPr lang="fa-IR" sz="2700" dirty="0" smtClean="0"/>
              <a:t>عوامل </a:t>
            </a:r>
            <a:r>
              <a:rPr lang="fa-IR" sz="2700" dirty="0"/>
              <a:t>کنترل جمعیت در تورات صراحتا منع شده است</a:t>
            </a:r>
          </a:p>
          <a:p>
            <a:pPr marL="365760" lvl="1" indent="0" algn="r" fontAlgn="base">
              <a:buNone/>
            </a:pPr>
            <a:r>
              <a:rPr lang="fa-IR" sz="2100" dirty="0" smtClean="0"/>
              <a:t>در تورات سقط </a:t>
            </a:r>
            <a:r>
              <a:rPr lang="fa-IR" sz="2100" dirty="0"/>
              <a:t>جنین هم‌ردیف با قتل دانسته شده و برای آن مجازات‌هایی را تعیین کرده‌اند</a:t>
            </a:r>
            <a:r>
              <a:rPr lang="fa-IR" sz="2100" dirty="0" smtClean="0"/>
              <a:t>.</a:t>
            </a:r>
          </a:p>
          <a:p>
            <a:pPr marL="365760" lvl="1" indent="0" algn="r" fontAlgn="base">
              <a:buNone/>
            </a:pPr>
            <a:r>
              <a:rPr lang="fa-IR" sz="2100" dirty="0" smtClean="0"/>
              <a:t>ازدواج </a:t>
            </a:r>
            <a:r>
              <a:rPr lang="fa-IR" sz="2100" dirty="0"/>
              <a:t>نکردن و نیز با وجود استطاعت مالی و جسمی بچه‌دار نشدن در مرام یهود، گناه شمرده می‌شود</a:t>
            </a:r>
            <a:r>
              <a:rPr lang="fa-IR" sz="2100" dirty="0" smtClean="0"/>
              <a:t>.</a:t>
            </a:r>
          </a:p>
          <a:p>
            <a:pPr algn="r" fontAlgn="base">
              <a:buFont typeface="Arial" pitchFamily="34" charset="0"/>
              <a:buChar char="•"/>
            </a:pPr>
            <a:endParaRPr lang="fa-IR" sz="2700" dirty="0" smtClean="0"/>
          </a:p>
          <a:p>
            <a:pPr algn="r" fontAlgn="base">
              <a:buFont typeface="Arial" pitchFamily="34" charset="0"/>
              <a:buChar char="•"/>
            </a:pPr>
            <a:r>
              <a:rPr lang="fa-IR" sz="2700" dirty="0" smtClean="0"/>
              <a:t>شورای </a:t>
            </a:r>
            <a:r>
              <a:rPr lang="fa-IR" sz="2700" dirty="0"/>
              <a:t>افزایش جمعیت اسرائیل با همکاری کابینه رژیم صهیونستی که سال 1246 شمسی تاسیس </a:t>
            </a:r>
            <a:r>
              <a:rPr lang="fa-IR" sz="2700" dirty="0" smtClean="0"/>
              <a:t>شد،  </a:t>
            </a:r>
            <a:r>
              <a:rPr lang="fa-IR" sz="2700" dirty="0"/>
              <a:t>برای تشویق زنان اسرائیلی به زایش بیشتر، کمک مالی چشمگیری را به آنان اختصاص داده‌است .</a:t>
            </a:r>
            <a:endParaRPr lang="en-US" sz="2700" dirty="0"/>
          </a:p>
          <a:p>
            <a:pPr algn="r" fontAlgn="base">
              <a:buFont typeface="Arial" pitchFamily="34" charset="0"/>
              <a:buChar char="•"/>
            </a:pPr>
            <a:endParaRPr lang="fa-IR" sz="2700" dirty="0" smtClean="0"/>
          </a:p>
          <a:p>
            <a:pPr algn="r" fontAlgn="base">
              <a:buFont typeface="Arial" pitchFamily="34" charset="0"/>
              <a:buChar char="•"/>
            </a:pPr>
            <a:r>
              <a:rPr lang="fa-IR" sz="2700" dirty="0" smtClean="0"/>
              <a:t>در مورد تعداد فرزندان مقرر شده که هر </a:t>
            </a:r>
            <a:r>
              <a:rPr lang="fa-IR" sz="2700" dirty="0"/>
              <a:t>عائله حداقل باید چهار فرزند داشته باشد. </a:t>
            </a:r>
            <a:endParaRPr lang="fa-IR" sz="2700" dirty="0" smtClean="0"/>
          </a:p>
          <a:p>
            <a:pPr algn="r" fontAlgn="base">
              <a:buFont typeface="Arial" pitchFamily="34" charset="0"/>
              <a:buChar char="•"/>
            </a:pPr>
            <a:r>
              <a:rPr lang="fa-IR" sz="2700" dirty="0" smtClean="0"/>
              <a:t>میزان </a:t>
            </a:r>
            <a:r>
              <a:rPr lang="fa-IR" sz="2700" dirty="0"/>
              <a:t>حق اولاد پرداختی به کارمندان زیاد </a:t>
            </a:r>
            <a:r>
              <a:rPr lang="fa-IR" sz="2700" dirty="0" smtClean="0"/>
              <a:t>است.</a:t>
            </a:r>
          </a:p>
          <a:p>
            <a:pPr algn="r" fontAlgn="base">
              <a:buFont typeface="Arial" pitchFamily="34" charset="0"/>
              <a:buChar char="•"/>
            </a:pPr>
            <a:r>
              <a:rPr lang="fa-IR" sz="2700" dirty="0" smtClean="0"/>
              <a:t> </a:t>
            </a:r>
            <a:r>
              <a:rPr lang="fa-IR" sz="2700" dirty="0"/>
              <a:t>بچه زیاد موجب کاهش انواع و اقسام مالیات‌ها می‌شود.</a:t>
            </a:r>
          </a:p>
          <a:p>
            <a:pPr algn="r" fontAlgn="base">
              <a:buFont typeface="Arial" pitchFamily="34" charset="0"/>
              <a:buChar char="•"/>
            </a:pPr>
            <a:r>
              <a:rPr lang="fa-IR" sz="2700" dirty="0" smtClean="0"/>
              <a:t>کارمندان </a:t>
            </a:r>
            <a:r>
              <a:rPr lang="fa-IR" sz="2700" dirty="0"/>
              <a:t>بازنشسته که دارای فرزند بیشتری هستند، حقوق بازنشستگی بیشتری دریافت می‌کنند. </a:t>
            </a:r>
            <a:endParaRPr lang="fa-IR" sz="2700" dirty="0" smtClean="0"/>
          </a:p>
          <a:p>
            <a:pPr algn="r" fontAlgn="base">
              <a:buFont typeface="Arial" pitchFamily="34" charset="0"/>
              <a:buChar char="•"/>
            </a:pPr>
            <a:r>
              <a:rPr lang="fa-IR" sz="2700" dirty="0" smtClean="0"/>
              <a:t>نظریه‌پردازان </a:t>
            </a:r>
            <a:r>
              <a:rPr lang="fa-IR" sz="2700" dirty="0"/>
              <a:t>صهیونیستی همواره </a:t>
            </a:r>
            <a:r>
              <a:rPr lang="fa-IR" sz="2700" dirty="0" smtClean="0"/>
              <a:t>به </a:t>
            </a:r>
            <a:r>
              <a:rPr lang="fa-IR" sz="2700" dirty="0"/>
              <a:t>نقش موثر و سازنده زنان متدین یهودی در تقویت رژیم اشغالگر قدس اشاره می‌کنند، این عده معتقدند زنانی برای اسرائیل مفیدترند که صاحب </a:t>
            </a:r>
            <a:r>
              <a:rPr lang="fa-IR" sz="2700" dirty="0" smtClean="0"/>
              <a:t>8 </a:t>
            </a:r>
            <a:r>
              <a:rPr lang="fa-IR" sz="2700" dirty="0"/>
              <a:t>فرزند </a:t>
            </a:r>
            <a:r>
              <a:rPr lang="fa-IR" sz="2700" dirty="0" smtClean="0"/>
              <a:t>باشند.</a:t>
            </a:r>
            <a:endParaRPr lang="fa-IR" sz="2700" dirty="0"/>
          </a:p>
        </p:txBody>
      </p:sp>
      <p:sp>
        <p:nvSpPr>
          <p:cNvPr id="4" name="Slide Number Placeholder 3"/>
          <p:cNvSpPr>
            <a:spLocks noGrp="1"/>
          </p:cNvSpPr>
          <p:nvPr>
            <p:ph type="sldNum" sz="quarter" idx="12"/>
          </p:nvPr>
        </p:nvSpPr>
        <p:spPr/>
        <p:txBody>
          <a:bodyPr/>
          <a:lstStyle/>
          <a:p>
            <a:r>
              <a:rPr lang="fa-IR" dirty="0" smtClean="0"/>
              <a:t>22</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400" y="928670"/>
            <a:ext cx="2163508" cy="2857520"/>
          </a:xfrm>
          <a:prstGeom prst="star6">
            <a:avLst>
              <a:gd name="adj" fmla="val 30101"/>
              <a:gd name="hf" fmla="val 115470"/>
            </a:avLst>
          </a:prstGeom>
          <a:effectLst>
            <a:softEdge rad="31750"/>
          </a:effectLst>
        </p:spPr>
      </p:pic>
    </p:spTree>
    <p:extLst>
      <p:ext uri="{BB962C8B-B14F-4D97-AF65-F5344CB8AC3E}">
        <p14:creationId xmlns:p14="http://schemas.microsoft.com/office/powerpoint/2010/main" xmlns="" val="310062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5860"/>
          </a:xfrm>
        </p:spPr>
        <p:txBody>
          <a:bodyPr>
            <a:normAutofit fontScale="90000"/>
          </a:bodyPr>
          <a:lstStyle/>
          <a:p>
            <a:r>
              <a:rPr lang="fa-IR" sz="4000" dirty="0"/>
              <a:t>سياست‌هاي  جمعيتي رژیم صهیونیستی</a:t>
            </a:r>
            <a:endParaRPr lang="en-US" sz="4000" dirty="0"/>
          </a:p>
        </p:txBody>
      </p:sp>
      <p:sp>
        <p:nvSpPr>
          <p:cNvPr id="3" name="Content Placeholder 2"/>
          <p:cNvSpPr>
            <a:spLocks noGrp="1"/>
          </p:cNvSpPr>
          <p:nvPr>
            <p:ph idx="1"/>
          </p:nvPr>
        </p:nvSpPr>
        <p:spPr>
          <a:xfrm>
            <a:off x="457200" y="1142984"/>
            <a:ext cx="8229600" cy="5526376"/>
          </a:xfrm>
        </p:spPr>
        <p:txBody>
          <a:bodyPr>
            <a:normAutofit/>
          </a:bodyPr>
          <a:lstStyle/>
          <a:p>
            <a:pPr marL="0" indent="0" algn="r" fontAlgn="base">
              <a:lnSpc>
                <a:spcPct val="120000"/>
              </a:lnSpc>
              <a:buNone/>
            </a:pPr>
            <a:r>
              <a:rPr lang="fa-IR" sz="2400" dirty="0"/>
              <a:t>2. مهاجرت اتباع یهودی به کشور </a:t>
            </a:r>
            <a:r>
              <a:rPr lang="fa-IR" sz="2400" dirty="0" smtClean="0"/>
              <a:t>اسرائیل.</a:t>
            </a:r>
            <a:endParaRPr lang="fa-IR" sz="2400" b="1" dirty="0"/>
          </a:p>
          <a:p>
            <a:pPr marL="0" indent="0" algn="r" fontAlgn="base">
              <a:lnSpc>
                <a:spcPct val="120000"/>
              </a:lnSpc>
              <a:buNone/>
            </a:pPr>
            <a:r>
              <a:rPr lang="fa-IR" sz="1900" dirty="0" smtClean="0"/>
              <a:t>اسرائیل </a:t>
            </a:r>
            <a:r>
              <a:rPr lang="fa-IR" sz="1900" dirty="0"/>
              <a:t>برای تامین جمعیت در سال‌های دهه ۹۰ به مهاجرت‌هایی از روسیه و دیگر کشورهای بلوک شرق پس از فروپاشی جماهیر شوروی روی آورد. این مهاجرت‌ها در قالب دسته‌های مشخص از سال ۱۸۸۰ شروع شد و در دسته اول حدود ۲۵۰۰ مهاجر وارد فلسطین شدند، ولی اینک بر اثر اهتمام شدید بر مهاجرت توانسته جمعیت قابل توجهی را به خود جذب کند</a:t>
            </a:r>
            <a:r>
              <a:rPr lang="fa-IR" sz="1900" dirty="0" smtClean="0"/>
              <a:t>.</a:t>
            </a:r>
          </a:p>
          <a:p>
            <a:pPr marL="0" indent="0" algn="r" fontAlgn="base">
              <a:lnSpc>
                <a:spcPct val="120000"/>
              </a:lnSpc>
              <a:buNone/>
            </a:pPr>
            <a:endParaRPr lang="fa-IR" sz="1900" dirty="0"/>
          </a:p>
          <a:p>
            <a:pPr marL="0" indent="0" algn="r" fontAlgn="base">
              <a:lnSpc>
                <a:spcPct val="120000"/>
              </a:lnSpc>
              <a:buNone/>
            </a:pPr>
            <a:endParaRPr lang="fa-IR" sz="1900" dirty="0" smtClean="0"/>
          </a:p>
          <a:p>
            <a:pPr marL="0" indent="0" algn="r" fontAlgn="base">
              <a:lnSpc>
                <a:spcPct val="120000"/>
              </a:lnSpc>
              <a:buNone/>
            </a:pPr>
            <a:endParaRPr lang="fa-IR" sz="1900" dirty="0"/>
          </a:p>
          <a:p>
            <a:pPr algn="r">
              <a:lnSpc>
                <a:spcPct val="120000"/>
              </a:lnSpc>
            </a:pPr>
            <a:endParaRPr lang="fa-IR" sz="1900" dirty="0" smtClean="0"/>
          </a:p>
          <a:p>
            <a:pPr algn="r">
              <a:lnSpc>
                <a:spcPct val="120000"/>
              </a:lnSpc>
            </a:pPr>
            <a:r>
              <a:rPr lang="fa-IR" sz="1900" dirty="0" smtClean="0"/>
              <a:t>اسرائیل </a:t>
            </a:r>
            <a:r>
              <a:rPr lang="fa-IR" sz="1900" dirty="0"/>
              <a:t>از جمعیت 2میلیون نفری به 7.7میلیون رسیده‌است</a:t>
            </a:r>
            <a:r>
              <a:rPr lang="fa-IR" sz="1900" dirty="0" smtClean="0"/>
              <a:t>.</a:t>
            </a:r>
            <a:endParaRPr lang="fa-IR" sz="1900" dirty="0"/>
          </a:p>
          <a:p>
            <a:pPr algn="r">
              <a:lnSpc>
                <a:spcPct val="120000"/>
              </a:lnSpc>
            </a:pPr>
            <a:r>
              <a:rPr lang="fa-IR" sz="1900" dirty="0"/>
              <a:t>بر اساس آخرین آمار بانک</a:t>
            </a:r>
            <a:r>
              <a:rPr lang="en-US" sz="1900" dirty="0"/>
              <a:t> </a:t>
            </a:r>
            <a:r>
              <a:rPr lang="fa-IR" sz="1900" dirty="0"/>
              <a:t>جهانی، جمعیت این رژیم تا سال 2000 هر ساله بطور متوسط</a:t>
            </a:r>
            <a:r>
              <a:rPr lang="en-US" sz="1900" dirty="0"/>
              <a:t> </a:t>
            </a:r>
            <a:r>
              <a:rPr lang="fa-IR" sz="1900" dirty="0"/>
              <a:t>2.8درصد رشد </a:t>
            </a:r>
            <a:r>
              <a:rPr lang="fa-IR" sz="1900" dirty="0" smtClean="0"/>
              <a:t>داشته است. </a:t>
            </a:r>
            <a:endParaRPr lang="en-US" sz="1900" dirty="0"/>
          </a:p>
        </p:txBody>
      </p:sp>
      <p:sp>
        <p:nvSpPr>
          <p:cNvPr id="4" name="Slide Number Placeholder 3"/>
          <p:cNvSpPr>
            <a:spLocks noGrp="1"/>
          </p:cNvSpPr>
          <p:nvPr>
            <p:ph type="sldNum" sz="quarter" idx="12"/>
          </p:nvPr>
        </p:nvSpPr>
        <p:spPr/>
        <p:txBody>
          <a:bodyPr/>
          <a:lstStyle/>
          <a:p>
            <a:r>
              <a:rPr lang="fa-IR" dirty="0" smtClean="0"/>
              <a:t>23</a:t>
            </a:r>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596" y="3500438"/>
            <a:ext cx="4071966" cy="1571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134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524000"/>
            <a:ext cx="6705600" cy="31242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rtl="1">
              <a:lnSpc>
                <a:spcPct val="150000"/>
              </a:lnSpc>
            </a:pPr>
            <a:r>
              <a:rPr lang="fa-IR" sz="4900" dirty="0" smtClean="0">
                <a:solidFill>
                  <a:schemeClr val="accent1">
                    <a:lumMod val="75000"/>
                  </a:schemeClr>
                </a:solidFill>
                <a:cs typeface="B Titr" pitchFamily="2" charset="-78"/>
              </a:rPr>
              <a:t>تاثیر سیاستهای باروری</a:t>
            </a:r>
            <a:endParaRPr lang="en-US" sz="4900" dirty="0">
              <a:solidFill>
                <a:schemeClr val="accent1">
                  <a:lumMod val="75000"/>
                </a:schemeClr>
              </a:solidFill>
              <a:cs typeface="B Titr"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32</a:t>
            </a:fld>
            <a:endParaRPr lang="en-US"/>
          </a:p>
        </p:txBody>
      </p:sp>
    </p:spTree>
    <p:extLst>
      <p:ext uri="{BB962C8B-B14F-4D97-AF65-F5344CB8AC3E}">
        <p14:creationId xmlns="" xmlns:p14="http://schemas.microsoft.com/office/powerpoint/2010/main" val="2396512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914400"/>
            <a:ext cx="7696200" cy="457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sz="2000" b="1" dirty="0">
                <a:solidFill>
                  <a:schemeClr val="tx1"/>
                </a:solidFill>
                <a:cs typeface="B Titr" pitchFamily="2" charset="-78"/>
              </a:rPr>
              <a:t>تاثير سياستها بر باروري</a:t>
            </a:r>
            <a:endParaRPr lang="en-US" sz="2000" dirty="0">
              <a:solidFill>
                <a:schemeClr val="tx1"/>
              </a:solidFill>
              <a:cs typeface="B Titr" pitchFamily="2" charset="-78"/>
            </a:endParaRPr>
          </a:p>
        </p:txBody>
      </p:sp>
      <p:sp>
        <p:nvSpPr>
          <p:cNvPr id="5" name="Rounded Rectangle 4"/>
          <p:cNvSpPr/>
          <p:nvPr/>
        </p:nvSpPr>
        <p:spPr>
          <a:xfrm>
            <a:off x="457200" y="1635968"/>
            <a:ext cx="8229600" cy="5105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lnSpc>
                <a:spcPct val="150000"/>
              </a:lnSpc>
            </a:pPr>
            <a:r>
              <a:rPr lang="fa-IR" sz="2000" dirty="0" smtClean="0">
                <a:solidFill>
                  <a:schemeClr val="tx1"/>
                </a:solidFill>
                <a:cs typeface="B Nazanin" pitchFamily="2" charset="-78"/>
              </a:rPr>
              <a:t>ارتقاء الگوي باروري در كشورها ي نروژي تبار در دهه 1980 و اوايل 1990 توجه عموم را به اثرات معطوف به افزايش جمعيت  ، سياستها و برنامه هاي حمايتي گسترده دولت از نهاد خانواده (سياست جبران مالي مرخصي والدين  و سياست يارانه مراكز مراقبتي خصوصي) جلب كرد و پژوهشهايي با هدف بررسي اثرات اين سياستها بر باروري انجام شد . </a:t>
            </a:r>
            <a:r>
              <a:rPr lang="fa-IR" sz="2000" b="1" dirty="0" smtClean="0">
                <a:solidFill>
                  <a:srgbClr val="0070C0"/>
                </a:solidFill>
                <a:effectLst>
                  <a:outerShdw blurRad="38100" dist="38100" dir="2700000" algn="tl">
                    <a:srgbClr val="000000">
                      <a:alpha val="43137"/>
                    </a:srgbClr>
                  </a:outerShdw>
                </a:effectLst>
                <a:cs typeface="B Nazanin" pitchFamily="2" charset="-78"/>
              </a:rPr>
              <a:t>به طور مثال گاتير و هازيوس (</a:t>
            </a:r>
            <a:r>
              <a:rPr lang="en-US" sz="2000" b="1" dirty="0" smtClean="0">
                <a:solidFill>
                  <a:srgbClr val="0070C0"/>
                </a:solidFill>
                <a:effectLst>
                  <a:outerShdw blurRad="38100" dist="38100" dir="2700000" algn="tl">
                    <a:srgbClr val="000000">
                      <a:alpha val="43137"/>
                    </a:srgbClr>
                  </a:outerShdw>
                </a:effectLst>
                <a:cs typeface="B Nazanin" pitchFamily="2" charset="-78"/>
              </a:rPr>
              <a:t>Gauthier &amp; Hatzius,1997 </a:t>
            </a:r>
            <a:r>
              <a:rPr lang="fa-IR" sz="2000" b="1" dirty="0" smtClean="0">
                <a:solidFill>
                  <a:srgbClr val="0070C0"/>
                </a:solidFill>
                <a:effectLst>
                  <a:outerShdw blurRad="38100" dist="38100" dir="2700000" algn="tl">
                    <a:srgbClr val="000000">
                      <a:alpha val="43137"/>
                    </a:srgbClr>
                  </a:outerShdw>
                </a:effectLst>
                <a:cs typeface="B Nazanin" pitchFamily="2" charset="-78"/>
              </a:rPr>
              <a:t>) با بررسي تغييرات نرخ باروري 22 كشور صنعتي در سالهاي 1970 تا 1990 و در نظر گرفتن شاخص هاي مرتبط با به كارگيري اين دو سياست ، افزون بر ساير عاملهاي موثر بر باروري ، و با تكيه بر داده هاي جمعي ، دريافتند كه بين افزايش  نرخ باروري و به كارگيري سياست يارانه مراكز مراقبتي كودكان رابطه مثبتي برقرار است ، اما افزايش باروري با سياست جبران مالي مرخصي والدين رابطه  معناداري ندارد. </a:t>
            </a:r>
            <a:endParaRPr lang="en-US" sz="2000" b="1" dirty="0">
              <a:solidFill>
                <a:srgbClr val="0070C0"/>
              </a:solidFill>
              <a:effectLst>
                <a:outerShdw blurRad="38100" dist="38100" dir="2700000" algn="tl">
                  <a:srgbClr val="000000">
                    <a:alpha val="43137"/>
                  </a:srgbClr>
                </a:outerShdw>
              </a:effectLst>
              <a:cs typeface="B Nazanin"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33</a:t>
            </a:fld>
            <a:endParaRPr lang="en-US"/>
          </a:p>
        </p:txBody>
      </p:sp>
    </p:spTree>
    <p:extLst>
      <p:ext uri="{BB962C8B-B14F-4D97-AF65-F5344CB8AC3E}">
        <p14:creationId xmlns="" xmlns:p14="http://schemas.microsoft.com/office/powerpoint/2010/main" val="2055818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5536" y="1447800"/>
            <a:ext cx="8367464" cy="49335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r>
              <a:rPr lang="fa-IR" sz="2000" dirty="0" smtClean="0">
                <a:solidFill>
                  <a:schemeClr val="tx1"/>
                </a:solidFill>
                <a:cs typeface="B Nazanin" pitchFamily="2" charset="-78"/>
              </a:rPr>
              <a:t>پيمايشهاي </a:t>
            </a:r>
            <a:r>
              <a:rPr lang="fa-IR" sz="2000" b="1" dirty="0" smtClean="0">
                <a:solidFill>
                  <a:schemeClr val="tx1"/>
                </a:solidFill>
                <a:cs typeface="B Nazanin" pitchFamily="2" charset="-78"/>
              </a:rPr>
              <a:t>"خانواده و باروري "</a:t>
            </a:r>
            <a:r>
              <a:rPr lang="fa-IR" sz="2000" dirty="0" smtClean="0">
                <a:solidFill>
                  <a:schemeClr val="tx1"/>
                </a:solidFill>
                <a:cs typeface="B Nazanin" pitchFamily="2" charset="-78"/>
              </a:rPr>
              <a:t> انجام شده در كشورهاي اروپايي نيز بر تاثير اين سياستها  در رفتار باروري در سطح فردي تاكيد كرده اند .  در اين تحليها بويژه برتاثير  سياست كشور سوئد (حمايت فوق العاده از مادراني كه طي سي ماه پس از تولد هر فرزند ، فرزند بعدي را به دنيا مي آورند)بر تولد فرزندان دوم و سوم تاكيد شده است . بعلاوه مشاهده شده است كه زناني كه همسرشان به هنگام تولد فرزند اول ،  از امكان مرخصي ويژه پدران براي كمك به آنها استفاده كرده اند ، بيشتر محتمل بوده است كه فرزند دوم را به دنيا آورند . به اين ترتيب مشاركت فعال پدران در امر مراقبت نوزادان نيز ممكن است به افزايش باروري كمك كند . </a:t>
            </a:r>
            <a:endParaRPr lang="en-US" sz="2000" dirty="0" smtClean="0">
              <a:solidFill>
                <a:schemeClr val="tx1"/>
              </a:solidFill>
              <a:cs typeface="B Nazanin" pitchFamily="2" charset="-78"/>
            </a:endParaRPr>
          </a:p>
          <a:p>
            <a:pPr algn="justLow" rtl="1"/>
            <a:r>
              <a:rPr lang="fa-IR" sz="2000" dirty="0" smtClean="0">
                <a:solidFill>
                  <a:schemeClr val="tx1"/>
                </a:solidFill>
                <a:cs typeface="B Nazanin" pitchFamily="2" charset="-78"/>
              </a:rPr>
              <a:t>در نروژ اثر ترغيبي ناچيزي براي سياست يارانه هاي مراكز مراقبتي و افزايش مبالغ آن بر تولد فرزند سوم ، بويژه در مراكزي كه هزينه هاي آنها پايين تر است ملاحظه شد . </a:t>
            </a:r>
            <a:endParaRPr lang="en-US" sz="2000" dirty="0" smtClean="0">
              <a:solidFill>
                <a:schemeClr val="tx1"/>
              </a:solidFill>
              <a:cs typeface="B Nazanin" pitchFamily="2" charset="-78"/>
            </a:endParaRPr>
          </a:p>
          <a:p>
            <a:pPr algn="justLow" rtl="1"/>
            <a:r>
              <a:rPr lang="fa-IR" sz="2000" dirty="0" smtClean="0">
                <a:solidFill>
                  <a:schemeClr val="tx1"/>
                </a:solidFill>
                <a:cs typeface="B Nazanin" pitchFamily="2" charset="-78"/>
              </a:rPr>
              <a:t>روانسون (</a:t>
            </a:r>
            <a:r>
              <a:rPr lang="en-US" sz="2000" dirty="0" smtClean="0">
                <a:solidFill>
                  <a:schemeClr val="tx1"/>
                </a:solidFill>
                <a:cs typeface="B Nazanin" pitchFamily="2" charset="-78"/>
              </a:rPr>
              <a:t>Ronsen,2004</a:t>
            </a:r>
            <a:r>
              <a:rPr lang="fa-IR" sz="2000" dirty="0" smtClean="0">
                <a:solidFill>
                  <a:schemeClr val="tx1"/>
                </a:solidFill>
                <a:cs typeface="B Nazanin" pitchFamily="2" charset="-78"/>
              </a:rPr>
              <a:t>) در تحليل تطبيقي فنلاند و نروژ ملاحظه كرد كه بسط مساعدتها براي جبران مالي مرخصي هاي والدين  نيز نقش انگيزشي مثبتي بر باروري</a:t>
            </a:r>
            <a:br>
              <a:rPr lang="fa-IR" sz="2000" dirty="0" smtClean="0">
                <a:solidFill>
                  <a:schemeClr val="tx1"/>
                </a:solidFill>
                <a:cs typeface="B Nazanin" pitchFamily="2" charset="-78"/>
              </a:rPr>
            </a:br>
            <a:r>
              <a:rPr lang="fa-IR" sz="2000" dirty="0" smtClean="0">
                <a:solidFill>
                  <a:schemeClr val="tx1"/>
                </a:solidFill>
                <a:cs typeface="B Nazanin" pitchFamily="2" charset="-78"/>
              </a:rPr>
              <a:t>( احتمال تولد فرزند  دوم و سوم) دارد .   </a:t>
            </a:r>
            <a:endParaRPr lang="en-US" sz="2000" dirty="0" smtClean="0">
              <a:solidFill>
                <a:schemeClr val="tx1"/>
              </a:solidFill>
              <a:cs typeface="B Nazanin" pitchFamily="2" charset="-78"/>
            </a:endParaRPr>
          </a:p>
          <a:p>
            <a:pPr algn="justLow" rtl="1"/>
            <a:endParaRPr lang="en-US" sz="2000" dirty="0">
              <a:solidFill>
                <a:schemeClr val="tx1"/>
              </a:solidFill>
              <a:cs typeface="B Nazanin"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34</a:t>
            </a:fld>
            <a:endParaRPr lang="en-US"/>
          </a:p>
        </p:txBody>
      </p:sp>
    </p:spTree>
    <p:extLst>
      <p:ext uri="{BB962C8B-B14F-4D97-AF65-F5344CB8AC3E}">
        <p14:creationId xmlns="" xmlns:p14="http://schemas.microsoft.com/office/powerpoint/2010/main" val="4215121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762000"/>
            <a:ext cx="7696200" cy="457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sz="2000" b="1" dirty="0">
                <a:solidFill>
                  <a:schemeClr val="tx1"/>
                </a:solidFill>
                <a:cs typeface="B Titr" pitchFamily="2" charset="-78"/>
              </a:rPr>
              <a:t>سياست جمعيتي لازم است اما كافي نيست </a:t>
            </a:r>
            <a:endParaRPr lang="en-US" sz="2000" dirty="0">
              <a:solidFill>
                <a:schemeClr val="tx1"/>
              </a:solidFill>
              <a:cs typeface="B Titr" pitchFamily="2" charset="-78"/>
            </a:endParaRPr>
          </a:p>
        </p:txBody>
      </p:sp>
      <p:sp>
        <p:nvSpPr>
          <p:cNvPr id="5" name="Rounded Rectangle 4"/>
          <p:cNvSpPr/>
          <p:nvPr/>
        </p:nvSpPr>
        <p:spPr>
          <a:xfrm>
            <a:off x="457200" y="1371600"/>
            <a:ext cx="8229600" cy="5181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lnSpc>
                <a:spcPct val="150000"/>
              </a:lnSpc>
            </a:pPr>
            <a:r>
              <a:rPr lang="fa-IR" sz="2000" dirty="0">
                <a:solidFill>
                  <a:schemeClr val="tx1"/>
                </a:solidFill>
                <a:cs typeface="B Nazanin" pitchFamily="2" charset="-78"/>
              </a:rPr>
              <a:t>تجربه تاريخي سوئد در دهه 1990- كه سياستهاي جمعيتي معطوف به حمايت از خانواده در آن بخوبي طراحي و اجرا مي شد- نشان داد كه سياستهاي ياد شده اگرچه لازم اما كافي نيستند . در اوايل دهه 1990 ، سوئد با بحران اقتصادي مهمي مواجه شد كه به افزايش بيسابقه سطح بيكاري انجاميد . اين بحران به زندگي جوانان و افراد كم سوادتر خسارتهاي بيشتري وارد كرد . همزمان در اجراي سياست حمايت اقتصادي از خانواده ها نيز  اختلال ايجاد شد . در نتيجه اين بحران ، نرخ باروري از </a:t>
            </a:r>
            <a:r>
              <a:rPr lang="fa-IR" sz="2000" dirty="0" smtClean="0">
                <a:solidFill>
                  <a:schemeClr val="tx1"/>
                </a:solidFill>
                <a:cs typeface="B Nazanin" pitchFamily="2" charset="-78"/>
              </a:rPr>
              <a:t> 2/1  فرزند در </a:t>
            </a:r>
            <a:r>
              <a:rPr lang="fa-IR" sz="2000" dirty="0">
                <a:solidFill>
                  <a:schemeClr val="tx1"/>
                </a:solidFill>
                <a:cs typeface="B Nazanin" pitchFamily="2" charset="-78"/>
              </a:rPr>
              <a:t>1992 به </a:t>
            </a:r>
            <a:r>
              <a:rPr lang="fa-IR" sz="2000" dirty="0" smtClean="0">
                <a:solidFill>
                  <a:schemeClr val="tx1"/>
                </a:solidFill>
                <a:cs typeface="B Nazanin" pitchFamily="2" charset="-78"/>
              </a:rPr>
              <a:t>1/5  فرزند در </a:t>
            </a:r>
            <a:r>
              <a:rPr lang="fa-IR" sz="2000" dirty="0">
                <a:solidFill>
                  <a:schemeClr val="tx1"/>
                </a:solidFill>
                <a:cs typeface="B Nazanin" pitchFamily="2" charset="-78"/>
              </a:rPr>
              <a:t>1997 كاهش يافت . تحليلهاي بعدي آشكار ساخت كه بيشترين كاهش باروري در بين زنان جوان و </a:t>
            </a:r>
            <a:r>
              <a:rPr lang="fa-IR" sz="2000" dirty="0" smtClean="0">
                <a:solidFill>
                  <a:schemeClr val="tx1"/>
                </a:solidFill>
                <a:cs typeface="B Nazanin" pitchFamily="2" charset="-78"/>
              </a:rPr>
              <a:t>كم </a:t>
            </a:r>
            <a:r>
              <a:rPr lang="fa-IR" sz="2000" dirty="0">
                <a:solidFill>
                  <a:schemeClr val="tx1"/>
                </a:solidFill>
                <a:cs typeface="B Nazanin" pitchFamily="2" charset="-78"/>
              </a:rPr>
              <a:t>سوادتر رخ داده است . همان گروههايي كه در بازار كار نيز بيشترين آسيب را متحمل شده بودند . بنابراين ملاحظه مي شود كه تغيير شرايط اقتصادي ، افزايش بيكاري  و مواردي از اين دست نيز ممكن است  علي رغم وجود و اعمال سياستهاي جمعيتي مناسب </a:t>
            </a:r>
            <a:r>
              <a:rPr lang="fa-IR" sz="2000" dirty="0" smtClean="0">
                <a:solidFill>
                  <a:schemeClr val="tx1"/>
                </a:solidFill>
                <a:cs typeface="B Nazanin" pitchFamily="2" charset="-78"/>
              </a:rPr>
              <a:t> ، بر </a:t>
            </a:r>
            <a:r>
              <a:rPr lang="fa-IR" sz="2000" dirty="0">
                <a:solidFill>
                  <a:schemeClr val="tx1"/>
                </a:solidFill>
                <a:cs typeface="B Nazanin" pitchFamily="2" charset="-78"/>
              </a:rPr>
              <a:t>باروري اثر </a:t>
            </a:r>
            <a:r>
              <a:rPr lang="fa-IR" sz="2000" dirty="0" smtClean="0">
                <a:solidFill>
                  <a:schemeClr val="tx1"/>
                </a:solidFill>
                <a:cs typeface="B Nazanin" pitchFamily="2" charset="-78"/>
              </a:rPr>
              <a:t>بگذارند . </a:t>
            </a:r>
            <a:endParaRPr lang="en-US" sz="2000" dirty="0">
              <a:solidFill>
                <a:schemeClr val="tx1"/>
              </a:solidFill>
              <a:cs typeface="B Nazanin"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35</a:t>
            </a:fld>
            <a:endParaRPr lang="en-US"/>
          </a:p>
        </p:txBody>
      </p:sp>
    </p:spTree>
    <p:extLst>
      <p:ext uri="{BB962C8B-B14F-4D97-AF65-F5344CB8AC3E}">
        <p14:creationId xmlns="" xmlns:p14="http://schemas.microsoft.com/office/powerpoint/2010/main" val="1916025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a:scene3d>
              <a:camera prst="orthographicFront"/>
              <a:lightRig rig="threePt" dir="t"/>
            </a:scene3d>
            <a:sp3d extrusionH="57150">
              <a:bevelT w="38100" h="38100"/>
            </a:sp3d>
          </a:bodyPr>
          <a:lstStyle/>
          <a:p>
            <a:r>
              <a:rPr lang="fa-IR" sz="5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B Titr" pitchFamily="2" charset="-78"/>
              </a:rPr>
              <a:t>از توجه شما متشکریم </a:t>
            </a:r>
            <a:endParaRPr 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B Titr" pitchFamily="2" charset="-78"/>
            </a:endParaRPr>
          </a:p>
        </p:txBody>
      </p:sp>
      <p:sp>
        <p:nvSpPr>
          <p:cNvPr id="4" name="Slide Number Placeholder 3"/>
          <p:cNvSpPr>
            <a:spLocks noGrp="1"/>
          </p:cNvSpPr>
          <p:nvPr>
            <p:ph type="sldNum" sz="quarter" idx="12"/>
          </p:nvPr>
        </p:nvSpPr>
        <p:spPr/>
        <p:txBody>
          <a:bodyPr/>
          <a:lstStyle/>
          <a:p>
            <a:fld id="{EC8C8065-A035-4D96-A85D-1BB329DB482C}" type="slidenum">
              <a:rPr lang="en-US" smtClean="0"/>
              <a:pPr/>
              <a:t>36</a:t>
            </a:fld>
            <a:endParaRPr lang="en-US"/>
          </a:p>
        </p:txBody>
      </p:sp>
    </p:spTree>
    <p:extLst>
      <p:ext uri="{BB962C8B-B14F-4D97-AF65-F5344CB8AC3E}">
        <p14:creationId xmlns="" xmlns:p14="http://schemas.microsoft.com/office/powerpoint/2010/main" val="4203244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سیاستهای جمعیتی دیگر کشورها</a:t>
            </a:r>
            <a:endParaRPr lang="fa-IR" dirty="0"/>
          </a:p>
        </p:txBody>
      </p:sp>
      <p:sp>
        <p:nvSpPr>
          <p:cNvPr id="5" name="Title 1"/>
          <p:cNvSpPr txBox="1">
            <a:spLocks/>
          </p:cNvSpPr>
          <p:nvPr/>
        </p:nvSpPr>
        <p:spPr>
          <a:xfrm>
            <a:off x="1799692" y="980728"/>
            <a:ext cx="5544616" cy="720080"/>
          </a:xfrm>
          <a:prstGeom prst="rect">
            <a:avLst/>
          </a:prstGeom>
          <a:ln>
            <a:noFill/>
          </a:ln>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rgbClr val="FF0000"/>
                </a:solidFill>
                <a:effectLst/>
                <a:uLnTx/>
                <a:uFillTx/>
                <a:latin typeface="+mj-lt"/>
                <a:ea typeface="+mj-ea"/>
                <a:cs typeface="B Davat" pitchFamily="2" charset="-78"/>
              </a:rPr>
              <a:t>سیاست‌های جمعیتی در کشورهای غربی</a:t>
            </a:r>
            <a:endParaRPr kumimoji="0" lang="en-US" sz="3200" b="0" i="0" u="none" strike="noStrike" kern="1200" cap="none" spc="0" normalizeH="0" baseline="0" noProof="0" dirty="0">
              <a:ln>
                <a:noFill/>
              </a:ln>
              <a:solidFill>
                <a:srgbClr val="FF0000"/>
              </a:solidFill>
              <a:effectLst/>
              <a:uLnTx/>
              <a:uFillTx/>
              <a:latin typeface="+mj-lt"/>
              <a:ea typeface="+mj-ea"/>
              <a:cs typeface="B Davat" pitchFamily="2" charset="-78"/>
            </a:endParaRPr>
          </a:p>
        </p:txBody>
      </p:sp>
      <p:sp>
        <p:nvSpPr>
          <p:cNvPr id="8" name="TextBox 7"/>
          <p:cNvSpPr txBox="1"/>
          <p:nvPr/>
        </p:nvSpPr>
        <p:spPr>
          <a:xfrm>
            <a:off x="4531285" y="4797152"/>
            <a:ext cx="184731" cy="369332"/>
          </a:xfrm>
          <a:prstGeom prst="rect">
            <a:avLst/>
          </a:prstGeom>
          <a:noFill/>
        </p:spPr>
        <p:txBody>
          <a:bodyPr wrap="none" rtlCol="0">
            <a:spAutoFit/>
          </a:bodyPr>
          <a:lstStyle/>
          <a:p>
            <a:endParaRPr lang="en-US" dirty="0"/>
          </a:p>
        </p:txBody>
      </p:sp>
      <p:graphicFrame>
        <p:nvGraphicFramePr>
          <p:cNvPr id="11" name="Diagram 10"/>
          <p:cNvGraphicFramePr/>
          <p:nvPr/>
        </p:nvGraphicFramePr>
        <p:xfrm>
          <a:off x="539552" y="1988840"/>
          <a:ext cx="813690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سیاست‌های جمعیتی در کشورهای غربی</a:t>
            </a:r>
            <a:endParaRPr lang="en-US" dirty="0"/>
          </a:p>
        </p:txBody>
      </p:sp>
      <p:sp>
        <p:nvSpPr>
          <p:cNvPr id="3" name="Content Placeholder 2"/>
          <p:cNvSpPr>
            <a:spLocks noGrp="1"/>
          </p:cNvSpPr>
          <p:nvPr>
            <p:ph idx="1"/>
          </p:nvPr>
        </p:nvSpPr>
        <p:spPr/>
        <p:txBody>
          <a:bodyPr/>
          <a:lstStyle/>
          <a:p>
            <a:r>
              <a:rPr lang="fa-IR" dirty="0" smtClean="0"/>
              <a:t>راهکار </a:t>
            </a:r>
            <a:r>
              <a:rPr lang="fa-IR" dirty="0"/>
              <a:t>اولیه </a:t>
            </a:r>
            <a:r>
              <a:rPr lang="fa-IR" dirty="0" smtClean="0"/>
              <a:t>:مهاجرپذیری </a:t>
            </a:r>
            <a:r>
              <a:rPr lang="fa-IR" dirty="0"/>
              <a:t>برای جبران نیروی کار و عواقب سالخوردگی جمعیت </a:t>
            </a:r>
          </a:p>
          <a:p>
            <a:endParaRPr lang="fa-IR" dirty="0" smtClean="0"/>
          </a:p>
          <a:p>
            <a:endParaRPr lang="fa-IR" dirty="0"/>
          </a:p>
          <a:p>
            <a:endParaRPr lang="fa-IR" dirty="0" smtClean="0"/>
          </a:p>
          <a:p>
            <a:endParaRPr lang="fa-IR" dirty="0"/>
          </a:p>
          <a:p>
            <a:r>
              <a:rPr lang="fa-IR" dirty="0" smtClean="0"/>
              <a:t>راهکار </a:t>
            </a:r>
            <a:r>
              <a:rPr lang="fa-IR" dirty="0"/>
              <a:t>ثانویه :اتخاذ سیاست‌های حمایت از </a:t>
            </a:r>
            <a:r>
              <a:rPr lang="fa-IR" dirty="0" smtClean="0"/>
              <a:t>فرزندآوری</a:t>
            </a:r>
          </a:p>
          <a:p>
            <a:pPr marL="0" indent="0">
              <a:buNone/>
            </a:pPr>
            <a:endParaRPr lang="fa-IR" dirty="0"/>
          </a:p>
          <a:p>
            <a:endParaRPr lang="fa-IR" dirty="0" smtClean="0"/>
          </a:p>
        </p:txBody>
      </p:sp>
      <p:sp>
        <p:nvSpPr>
          <p:cNvPr id="4" name="Slide Number Placeholder 3"/>
          <p:cNvSpPr>
            <a:spLocks noGrp="1"/>
          </p:cNvSpPr>
          <p:nvPr>
            <p:ph type="sldNum" sz="quarter" idx="12"/>
          </p:nvPr>
        </p:nvSpPr>
        <p:spPr/>
        <p:txBody>
          <a:bodyPr/>
          <a:lstStyle/>
          <a:p>
            <a:r>
              <a:rPr lang="fa-IR" smtClean="0"/>
              <a:t>1</a:t>
            </a:r>
            <a:endParaRPr lang="fa-IR"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151226">
            <a:off x="3221736" y="2751870"/>
            <a:ext cx="2155105" cy="155918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t="19872" r="6714"/>
          <a:stretch/>
        </p:blipFill>
        <p:spPr>
          <a:xfrm>
            <a:off x="-5242" y="4792416"/>
            <a:ext cx="3001516" cy="1993775"/>
          </a:xfrm>
          <a:prstGeom prst="rect">
            <a:avLst/>
          </a:prstGeom>
        </p:spPr>
      </p:pic>
    </p:spTree>
    <p:extLst>
      <p:ext uri="{BB962C8B-B14F-4D97-AF65-F5344CB8AC3E}">
        <p14:creationId xmlns:p14="http://schemas.microsoft.com/office/powerpoint/2010/main" xmlns="" val="12161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524000"/>
            <a:ext cx="6705600" cy="31242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4000" dirty="0" smtClean="0">
                <a:solidFill>
                  <a:schemeClr val="accent1">
                    <a:lumMod val="75000"/>
                  </a:schemeClr>
                </a:solidFill>
                <a:cs typeface="B Titr" pitchFamily="2" charset="-78"/>
              </a:rPr>
              <a:t>سياست‌هاي جمعيتي كشور نروژ</a:t>
            </a:r>
            <a:endParaRPr lang="en-US" sz="4000" dirty="0">
              <a:solidFill>
                <a:schemeClr val="accent1">
                  <a:lumMod val="75000"/>
                </a:schemeClr>
              </a:solidFill>
              <a:cs typeface="B Titr"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6</a:t>
            </a:fld>
            <a:endParaRPr lang="en-US"/>
          </a:p>
        </p:txBody>
      </p:sp>
    </p:spTree>
    <p:extLst>
      <p:ext uri="{BB962C8B-B14F-4D97-AF65-F5344CB8AC3E}">
        <p14:creationId xmlns="" xmlns:p14="http://schemas.microsoft.com/office/powerpoint/2010/main" val="3005113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fa-IR" sz="4000" dirty="0"/>
              <a:t>سياست‌هاي  جمعيتي كشور </a:t>
            </a:r>
            <a:r>
              <a:rPr lang="fa-IR" sz="4000" dirty="0" smtClean="0"/>
              <a:t>نروژ</a:t>
            </a:r>
            <a:endParaRPr lang="en-US" sz="4000" dirty="0"/>
          </a:p>
        </p:txBody>
      </p:sp>
      <p:sp>
        <p:nvSpPr>
          <p:cNvPr id="3" name="Content Placeholder 2"/>
          <p:cNvSpPr>
            <a:spLocks noGrp="1"/>
          </p:cNvSpPr>
          <p:nvPr>
            <p:ph idx="1"/>
          </p:nvPr>
        </p:nvSpPr>
        <p:spPr>
          <a:xfrm>
            <a:off x="1245700" y="3370256"/>
            <a:ext cx="6391653" cy="5328400"/>
          </a:xfrm>
        </p:spPr>
        <p:txBody>
          <a:bodyPr>
            <a:normAutofit/>
          </a:bodyPr>
          <a:lstStyle/>
          <a:p>
            <a:pPr algn="just" rtl="1">
              <a:lnSpc>
                <a:spcPct val="150000"/>
              </a:lnSpc>
              <a:buFont typeface="Wingdings" panose="05000000000000000000" pitchFamily="2" charset="2"/>
              <a:buChar char="v"/>
            </a:pPr>
            <a:r>
              <a:rPr lang="fa-IR" sz="2000" dirty="0" smtClean="0"/>
              <a:t>میزان مشارکت بالای مادران در کار </a:t>
            </a:r>
          </a:p>
          <a:p>
            <a:pPr marL="457200" indent="-457200" algn="just" rtl="1">
              <a:lnSpc>
                <a:spcPct val="150000"/>
              </a:lnSpc>
              <a:buAutoNum type="arabicParenR"/>
            </a:pPr>
            <a:r>
              <a:rPr lang="fa-IR" sz="2000" dirty="0" smtClean="0"/>
              <a:t>12 ماه مرخصی  مادر ان با دریافت 80 درصد حقوق </a:t>
            </a:r>
          </a:p>
          <a:p>
            <a:pPr marL="457200" indent="-457200" algn="just" rtl="1">
              <a:lnSpc>
                <a:spcPct val="150000"/>
              </a:lnSpc>
              <a:buAutoNum type="arabicParenR"/>
            </a:pPr>
            <a:r>
              <a:rPr lang="fa-IR" sz="2000" dirty="0" smtClean="0"/>
              <a:t>4 ماه مرخصی پدران با دریافت حقوق کامل </a:t>
            </a:r>
          </a:p>
          <a:p>
            <a:pPr marL="457200" indent="-457200" algn="just" rtl="1">
              <a:lnSpc>
                <a:spcPct val="150000"/>
              </a:lnSpc>
              <a:buAutoNum type="arabicParenR"/>
            </a:pPr>
            <a:r>
              <a:rPr lang="fa-IR" sz="2000" dirty="0" smtClean="0"/>
              <a:t>اختصاص حق اولاد و مراقبت های رایگان از کودک از محل مالیات ها</a:t>
            </a:r>
          </a:p>
          <a:p>
            <a:pPr marL="0" indent="0" algn="just" rtl="1">
              <a:lnSpc>
                <a:spcPct val="150000"/>
              </a:lnSpc>
              <a:buNone/>
            </a:pPr>
            <a:endParaRPr lang="fa-IR" sz="2000" dirty="0" smtClean="0"/>
          </a:p>
        </p:txBody>
      </p:sp>
      <p:sp>
        <p:nvSpPr>
          <p:cNvPr id="4" name="Slide Number Placeholder 3"/>
          <p:cNvSpPr>
            <a:spLocks noGrp="1"/>
          </p:cNvSpPr>
          <p:nvPr>
            <p:ph type="sldNum" sz="quarter" idx="12"/>
          </p:nvPr>
        </p:nvSpPr>
        <p:spPr/>
        <p:txBody>
          <a:bodyPr/>
          <a:lstStyle/>
          <a:p>
            <a:r>
              <a:rPr lang="fa-IR" dirty="0" smtClean="0"/>
              <a:t>20</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29713" y="1581047"/>
            <a:ext cx="4023625" cy="1743075"/>
          </a:xfrm>
          <a:prstGeom prst="rect">
            <a:avLst/>
          </a:prstGeom>
        </p:spPr>
      </p:pic>
      <p:sp>
        <p:nvSpPr>
          <p:cNvPr id="7" name="Horizontal Scroll 6"/>
          <p:cNvSpPr/>
          <p:nvPr/>
        </p:nvSpPr>
        <p:spPr>
          <a:xfrm>
            <a:off x="3071948" y="5697429"/>
            <a:ext cx="2979415" cy="1024046"/>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800" dirty="0" smtClean="0"/>
              <a:t>نرخ</a:t>
            </a:r>
            <a:r>
              <a:rPr lang="fa-IR" sz="3200" dirty="0" smtClean="0"/>
              <a:t> باروری :1.89</a:t>
            </a:r>
          </a:p>
        </p:txBody>
      </p:sp>
    </p:spTree>
    <p:extLst>
      <p:ext uri="{BB962C8B-B14F-4D97-AF65-F5344CB8AC3E}">
        <p14:creationId xmlns:p14="http://schemas.microsoft.com/office/powerpoint/2010/main" xmlns="" val="11152865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914400"/>
            <a:ext cx="7696200" cy="457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lnSpc>
                <a:spcPct val="150000"/>
              </a:lnSpc>
            </a:pPr>
            <a:r>
              <a:rPr lang="fa-IR" sz="2000" dirty="0" smtClean="0">
                <a:solidFill>
                  <a:schemeClr val="tx1"/>
                </a:solidFill>
                <a:cs typeface="B Titr" pitchFamily="2" charset="-78"/>
              </a:rPr>
              <a:t>سياست‌هاي  جمعيتي كشور نروژ</a:t>
            </a:r>
            <a:endParaRPr lang="en-US" sz="2000" dirty="0">
              <a:solidFill>
                <a:schemeClr val="tx1"/>
              </a:solidFill>
              <a:cs typeface="B Titr" pitchFamily="2" charset="-78"/>
            </a:endParaRPr>
          </a:p>
        </p:txBody>
      </p:sp>
      <p:sp>
        <p:nvSpPr>
          <p:cNvPr id="5" name="Rounded Rectangle 4"/>
          <p:cNvSpPr/>
          <p:nvPr/>
        </p:nvSpPr>
        <p:spPr>
          <a:xfrm>
            <a:off x="457200" y="1600200"/>
            <a:ext cx="8229600" cy="4114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lnSpc>
                <a:spcPct val="150000"/>
              </a:lnSpc>
            </a:pPr>
            <a:r>
              <a:rPr lang="fa-IR" sz="2000" dirty="0">
                <a:solidFill>
                  <a:schemeClr val="tx1"/>
                </a:solidFill>
                <a:cs typeface="B Nazanin" pitchFamily="2" charset="-78"/>
              </a:rPr>
              <a:t>دولت نروژ از ديرباز سياستهاي اجتماعي جامعي را طراحي كرده كه جهت گيري اصلي آن خانواده بوده است . خاستگاه اين سياستها از ابتدا  نه افزايش جمعيت بلكه ايدئولوژيهاي معطوف به برابري جنسيتي و نيز رفاه كودكان و خانواده هاي آنان بود . اين برنامه ها كه بيشترين تاثير را بر هزينه كودك داشتند  عبارتند از </a:t>
            </a:r>
            <a:r>
              <a:rPr lang="fa-IR" sz="2000" dirty="0" smtClean="0">
                <a:solidFill>
                  <a:schemeClr val="tx1"/>
                </a:solidFill>
                <a:cs typeface="B Nazanin" pitchFamily="2" charset="-78"/>
              </a:rPr>
              <a:t>:</a:t>
            </a:r>
          </a:p>
          <a:p>
            <a:pPr algn="justLow" rtl="1">
              <a:lnSpc>
                <a:spcPct val="150000"/>
              </a:lnSpc>
            </a:pPr>
            <a:r>
              <a:rPr lang="fa-IR" sz="2000" dirty="0" smtClean="0">
                <a:solidFill>
                  <a:schemeClr val="tx1"/>
                </a:solidFill>
                <a:cs typeface="B Nazanin" pitchFamily="2" charset="-78"/>
              </a:rPr>
              <a:t>1:برنامه </a:t>
            </a:r>
            <a:r>
              <a:rPr lang="fa-IR" sz="2000" dirty="0">
                <a:solidFill>
                  <a:schemeClr val="tx1"/>
                </a:solidFill>
                <a:cs typeface="B Nazanin" pitchFamily="2" charset="-78"/>
              </a:rPr>
              <a:t>تخفيف ساعات كار همراه با دريافت مزاياي شغلي براي افرادي كه نقش پدري و مادري را </a:t>
            </a:r>
            <a:r>
              <a:rPr lang="fa-IR" sz="2000" dirty="0" smtClean="0">
                <a:solidFill>
                  <a:schemeClr val="tx1"/>
                </a:solidFill>
                <a:cs typeface="B Nazanin" pitchFamily="2" charset="-78"/>
              </a:rPr>
              <a:t>برمي‌گزينند </a:t>
            </a:r>
            <a:r>
              <a:rPr lang="fa-IR" sz="2000" dirty="0">
                <a:solidFill>
                  <a:schemeClr val="tx1"/>
                </a:solidFill>
                <a:cs typeface="B Nazanin" pitchFamily="2" charset="-78"/>
              </a:rPr>
              <a:t>(</a:t>
            </a:r>
            <a:r>
              <a:rPr lang="en-US" dirty="0">
                <a:solidFill>
                  <a:schemeClr val="tx1"/>
                </a:solidFill>
                <a:latin typeface="Times New Roman" pitchFamily="18" charset="0"/>
                <a:cs typeface="Times New Roman" pitchFamily="18" charset="0"/>
              </a:rPr>
              <a:t>Parental leave program</a:t>
            </a:r>
            <a:r>
              <a:rPr lang="fa-IR" dirty="0">
                <a:solidFill>
                  <a:schemeClr val="tx1"/>
                </a:solidFill>
                <a:latin typeface="Times New Roman" pitchFamily="18" charset="0"/>
                <a:cs typeface="Times New Roman" pitchFamily="18" charset="0"/>
              </a:rPr>
              <a:t>)</a:t>
            </a:r>
            <a:r>
              <a:rPr lang="fa-IR" sz="2000" dirty="0">
                <a:solidFill>
                  <a:schemeClr val="tx1"/>
                </a:solidFill>
                <a:cs typeface="B Nazanin" pitchFamily="2" charset="-78"/>
              </a:rPr>
              <a:t> </a:t>
            </a:r>
            <a:endParaRPr lang="fa-IR" sz="2000" dirty="0" smtClean="0">
              <a:solidFill>
                <a:schemeClr val="tx1"/>
              </a:solidFill>
              <a:cs typeface="B Nazanin" pitchFamily="2" charset="-78"/>
            </a:endParaRPr>
          </a:p>
          <a:p>
            <a:pPr algn="justLow" rtl="1">
              <a:lnSpc>
                <a:spcPct val="150000"/>
              </a:lnSpc>
            </a:pPr>
            <a:r>
              <a:rPr lang="fa-IR" sz="2000" dirty="0" smtClean="0">
                <a:solidFill>
                  <a:schemeClr val="tx1"/>
                </a:solidFill>
                <a:cs typeface="B Nazanin" pitchFamily="2" charset="-78"/>
              </a:rPr>
              <a:t> 2:تنظيم </a:t>
            </a:r>
            <a:r>
              <a:rPr lang="fa-IR" sz="2000" dirty="0">
                <a:solidFill>
                  <a:schemeClr val="tx1"/>
                </a:solidFill>
                <a:cs typeface="B Nazanin" pitchFamily="2" charset="-78"/>
              </a:rPr>
              <a:t>قوانين مبسوط در زمينه ايجاد مراكز حمايتي غير انتفاعي مراقبت روزانه </a:t>
            </a:r>
            <a:r>
              <a:rPr lang="fa-IR" sz="2000" dirty="0" smtClean="0">
                <a:solidFill>
                  <a:schemeClr val="tx1"/>
                </a:solidFill>
                <a:cs typeface="B Nazanin" pitchFamily="2" charset="-78"/>
              </a:rPr>
              <a:t> ازكودكان</a:t>
            </a: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990600"/>
            <a:ext cx="83058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sz="2000" b="1" dirty="0">
                <a:solidFill>
                  <a:schemeClr val="tx1"/>
                </a:solidFill>
                <a:cs typeface="B Titr" pitchFamily="2" charset="-78"/>
              </a:rPr>
              <a:t>1- برنامه تخفيف ساعات كار و مزاياي  مربوط به آن</a:t>
            </a:r>
            <a:endParaRPr lang="en-US" sz="2000" dirty="0">
              <a:solidFill>
                <a:schemeClr val="tx1"/>
              </a:solidFill>
              <a:cs typeface="B Titr" pitchFamily="2" charset="-78"/>
            </a:endParaRPr>
          </a:p>
        </p:txBody>
      </p:sp>
      <p:sp>
        <p:nvSpPr>
          <p:cNvPr id="5" name="Rounded Rectangle 4"/>
          <p:cNvSpPr/>
          <p:nvPr/>
        </p:nvSpPr>
        <p:spPr>
          <a:xfrm>
            <a:off x="179512" y="1700808"/>
            <a:ext cx="8431088" cy="50405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rtl="1"/>
            <a:r>
              <a:rPr lang="fa-IR" sz="2000" dirty="0">
                <a:solidFill>
                  <a:schemeClr val="tx1"/>
                </a:solidFill>
                <a:cs typeface="B Nazanin" pitchFamily="2" charset="-78"/>
              </a:rPr>
              <a:t>در نروژ ، از سال 1956 حقي به تصويب رسيد كه مطابق با آن بيمه ملي موظف بود تا حقوق ساعات و روزهاي مرخصي مرتبط با نگهداري فرزندان را به والدين بپردازد. مقررات اين قانون از آن سال به طور متناوب تغيير كرده و به نفع والدين بهبود يافته است . مطابق اين مصوبه مادران براي برخوردار شدن از مزاياي اختصاص يافته به آنها مي بايد از دوره ده ماهه پيش از زايمان  لااقل شش ماه آن را شاغل باشند . زناني كه از شرايط لازم براي دريافت اين مزايا برخوردار نباشند ، از كمكهاي مالي ديگري برخوردار مي شوند . در ابتدا مزاياي ويژه زنان شاغل تنها براي 12 هفته بود و مبالغي كه براي جبران درآمدهاي از دست رفته ايام مرخصي در نظر گرفته مي شد كم  بود . </a:t>
            </a:r>
            <a:endParaRPr lang="en-US" sz="2000" dirty="0" smtClean="0">
              <a:solidFill>
                <a:schemeClr val="tx1"/>
              </a:solidFill>
              <a:cs typeface="B Nazanin" pitchFamily="2" charset="-78"/>
            </a:endParaRPr>
          </a:p>
          <a:p>
            <a:pPr algn="justLow" rtl="1"/>
            <a:r>
              <a:rPr lang="fa-IR" sz="2000" dirty="0">
                <a:solidFill>
                  <a:schemeClr val="tx1"/>
                </a:solidFill>
                <a:cs typeface="B Nazanin" pitchFamily="2" charset="-78"/>
              </a:rPr>
              <a:t>اما بتدريج قوانين بهبود يافت ؛  به طوري كه هم پاداش جبراني بيمه به حد 100 درصد حقوق از دست رفته زمان مرخصي افزايش يافت  ، هم دوره در نظر گرفته شده براي استفاده از مرخصي به يك سال كامل بسط يافت ، هم به پدران اجازه داده شد تا در صورت لزوم براي مراقبت از فرزند از مرخصي استفاده كنند و هم تضمين شغلي يك ساله براي والديني كه به اين منظور از مرخصي استفاده مي كردند در نظر گرفته شد . البته مرخصي سه هفته پيش از تولد نوزاد و شش هفته پس از آن به مادران اختصاص داشت . و پدران  تنها از مزاياي مرخصي بدون حقوق درچهار هفته اول پس از تولد برخوردار بودند(  از اين فرصت با اصطلاح </a:t>
            </a:r>
            <a:r>
              <a:rPr lang="en-US" sz="2000" dirty="0">
                <a:solidFill>
                  <a:schemeClr val="tx1"/>
                </a:solidFill>
                <a:cs typeface="B Nazanin" pitchFamily="2" charset="-78"/>
              </a:rPr>
              <a:t>“</a:t>
            </a:r>
            <a:r>
              <a:rPr lang="en-US" sz="2000" dirty="0">
                <a:solidFill>
                  <a:schemeClr val="tx1"/>
                </a:solidFill>
                <a:latin typeface="Times New Roman" pitchFamily="18" charset="0"/>
                <a:cs typeface="Times New Roman" pitchFamily="18" charset="0"/>
              </a:rPr>
              <a:t>daddy quota</a:t>
            </a:r>
            <a:r>
              <a:rPr lang="en-US" sz="2000" dirty="0">
                <a:solidFill>
                  <a:schemeClr val="tx1"/>
                </a:solidFill>
                <a:cs typeface="B Nazanin" pitchFamily="2" charset="-78"/>
              </a:rPr>
              <a:t>”</a:t>
            </a:r>
            <a:r>
              <a:rPr lang="fa-IR" sz="2000" dirty="0">
                <a:solidFill>
                  <a:schemeClr val="tx1"/>
                </a:solidFill>
                <a:cs typeface="B Nazanin" pitchFamily="2" charset="-78"/>
              </a:rPr>
              <a:t> ياد مي شود ) . </a:t>
            </a:r>
            <a:endParaRPr lang="en-US" sz="2000" dirty="0">
              <a:solidFill>
                <a:schemeClr val="tx1"/>
              </a:solidFill>
              <a:cs typeface="B Nazanin" pitchFamily="2" charset="-78"/>
            </a:endParaRPr>
          </a:p>
          <a:p>
            <a:pPr algn="justLow" rtl="1"/>
            <a:endParaRPr lang="en-US" sz="2000" dirty="0">
              <a:solidFill>
                <a:schemeClr val="tx1"/>
              </a:solidFill>
              <a:cs typeface="B Nazanin" pitchFamily="2" charset="-78"/>
            </a:endParaRPr>
          </a:p>
        </p:txBody>
      </p:sp>
      <p:sp>
        <p:nvSpPr>
          <p:cNvPr id="2" name="Slide Number Placeholder 1"/>
          <p:cNvSpPr>
            <a:spLocks noGrp="1"/>
          </p:cNvSpPr>
          <p:nvPr>
            <p:ph type="sldNum" sz="quarter" idx="12"/>
          </p:nvPr>
        </p:nvSpPr>
        <p:spPr/>
        <p:txBody>
          <a:bodyPr/>
          <a:lstStyle/>
          <a:p>
            <a:fld id="{EC8C8065-A035-4D96-A85D-1BB329DB482C}"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243</TotalTime>
  <Words>3490</Words>
  <Application>Microsoft Office PowerPoint</Application>
  <PresentationFormat>On-screen Show (4:3)</PresentationFormat>
  <Paragraphs>237</Paragraphs>
  <Slides>36</Slides>
  <Notes>11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Trek</vt:lpstr>
      <vt:lpstr>Slide 1</vt:lpstr>
      <vt:lpstr>Slide 2</vt:lpstr>
      <vt:lpstr>سیاست‌های جمعیتی در کشورهای غربی</vt:lpstr>
      <vt:lpstr>سیاستهای جمعیتی دیگر کشورها</vt:lpstr>
      <vt:lpstr>سیاست‌های جمعیتی در کشورهای غربی</vt:lpstr>
      <vt:lpstr>Slide 6</vt:lpstr>
      <vt:lpstr>سياست‌هاي  جمعيتي كشور نروژ</vt:lpstr>
      <vt:lpstr>Slide 8</vt:lpstr>
      <vt:lpstr>Slide 9</vt:lpstr>
      <vt:lpstr>Slide 10</vt:lpstr>
      <vt:lpstr>سياست‌هاي  جمعيتي كشور فرانسه</vt:lpstr>
      <vt:lpstr>Slide 12</vt:lpstr>
      <vt:lpstr>Slide 13</vt:lpstr>
      <vt:lpstr>سياست‌هاي  جمعيتي كشور سوئد</vt:lpstr>
      <vt:lpstr>سیاست های جمعیتی کشور مجارستان   </vt:lpstr>
      <vt:lpstr>سياست‌هاي  جمعيتي كشور روسیه</vt:lpstr>
      <vt:lpstr>Slide 17</vt:lpstr>
      <vt:lpstr>Slide 18</vt:lpstr>
      <vt:lpstr>Slide 19</vt:lpstr>
      <vt:lpstr>Slide 20</vt:lpstr>
      <vt:lpstr>شعارها دو گروه هدف را مد نظر داشتند:</vt:lpstr>
      <vt:lpstr>Slide 22</vt:lpstr>
      <vt:lpstr>Slide 23</vt:lpstr>
      <vt:lpstr>Slide 24</vt:lpstr>
      <vt:lpstr>Slide 25</vt:lpstr>
      <vt:lpstr>Slide 26</vt:lpstr>
      <vt:lpstr>Slide 27</vt:lpstr>
      <vt:lpstr>Slide 28</vt:lpstr>
      <vt:lpstr>Slide 29</vt:lpstr>
      <vt:lpstr>سياست‌هاي  جمعيتي رژیم صهیونیستی</vt:lpstr>
      <vt:lpstr>سياست‌هاي  جمعيتي رژیم صهیونیستی</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Department</dc:creator>
  <cp:lastModifiedBy>user</cp:lastModifiedBy>
  <cp:revision>35</cp:revision>
  <dcterms:created xsi:type="dcterms:W3CDTF">2011-07-05T12:17:10Z</dcterms:created>
  <dcterms:modified xsi:type="dcterms:W3CDTF">2014-02-25T08:12:14Z</dcterms:modified>
</cp:coreProperties>
</file>