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notesMasterIdLst>
    <p:notesMasterId r:id="rId39"/>
  </p:notesMasterIdLst>
  <p:sldIdLst>
    <p:sldId id="633" r:id="rId2"/>
    <p:sldId id="476" r:id="rId3"/>
    <p:sldId id="631" r:id="rId4"/>
    <p:sldId id="632" r:id="rId5"/>
    <p:sldId id="599" r:id="rId6"/>
    <p:sldId id="505" r:id="rId7"/>
    <p:sldId id="626" r:id="rId8"/>
    <p:sldId id="627" r:id="rId9"/>
    <p:sldId id="628" r:id="rId10"/>
    <p:sldId id="525" r:id="rId11"/>
    <p:sldId id="604" r:id="rId12"/>
    <p:sldId id="605" r:id="rId13"/>
    <p:sldId id="606" r:id="rId14"/>
    <p:sldId id="607" r:id="rId15"/>
    <p:sldId id="608" r:id="rId16"/>
    <p:sldId id="615" r:id="rId17"/>
    <p:sldId id="610" r:id="rId18"/>
    <p:sldId id="609" r:id="rId19"/>
    <p:sldId id="616" r:id="rId20"/>
    <p:sldId id="618" r:id="rId21"/>
    <p:sldId id="617" r:id="rId22"/>
    <p:sldId id="625" r:id="rId23"/>
    <p:sldId id="619" r:id="rId24"/>
    <p:sldId id="621" r:id="rId25"/>
    <p:sldId id="611" r:id="rId26"/>
    <p:sldId id="622" r:id="rId27"/>
    <p:sldId id="623" r:id="rId28"/>
    <p:sldId id="624" r:id="rId29"/>
    <p:sldId id="629" r:id="rId30"/>
    <p:sldId id="600" r:id="rId31"/>
    <p:sldId id="601" r:id="rId32"/>
    <p:sldId id="602" r:id="rId33"/>
    <p:sldId id="603" r:id="rId34"/>
    <p:sldId id="492" r:id="rId35"/>
    <p:sldId id="482" r:id="rId36"/>
    <p:sldId id="630" r:id="rId37"/>
    <p:sldId id="50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3259FC-D70A-49FB-B07C-F3FD70ED1970}">
          <p14:sldIdLst>
            <p14:sldId id="633"/>
            <p14:sldId id="476"/>
            <p14:sldId id="631"/>
            <p14:sldId id="632"/>
            <p14:sldId id="599"/>
            <p14:sldId id="505"/>
            <p14:sldId id="626"/>
            <p14:sldId id="627"/>
            <p14:sldId id="628"/>
            <p14:sldId id="525"/>
            <p14:sldId id="604"/>
            <p14:sldId id="605"/>
            <p14:sldId id="606"/>
            <p14:sldId id="607"/>
            <p14:sldId id="608"/>
            <p14:sldId id="615"/>
            <p14:sldId id="610"/>
            <p14:sldId id="609"/>
            <p14:sldId id="616"/>
            <p14:sldId id="618"/>
            <p14:sldId id="617"/>
            <p14:sldId id="625"/>
            <p14:sldId id="619"/>
            <p14:sldId id="621"/>
            <p14:sldId id="611"/>
            <p14:sldId id="622"/>
            <p14:sldId id="623"/>
            <p14:sldId id="624"/>
            <p14:sldId id="629"/>
            <p14:sldId id="600"/>
            <p14:sldId id="601"/>
            <p14:sldId id="602"/>
            <p14:sldId id="603"/>
            <p14:sldId id="492"/>
            <p14:sldId id="482"/>
            <p14:sldId id="630"/>
            <p14:sldId id="5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200"/>
    <a:srgbClr val="F4B183"/>
    <a:srgbClr val="1E0100"/>
    <a:srgbClr val="C10300"/>
    <a:srgbClr val="FF2F2F"/>
    <a:srgbClr val="FFC000"/>
    <a:srgbClr val="005000"/>
    <a:srgbClr val="002E00"/>
    <a:srgbClr val="E2AC00"/>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82593" autoAdjust="0"/>
  </p:normalViewPr>
  <p:slideViewPr>
    <p:cSldViewPr snapToGrid="0">
      <p:cViewPr varScale="1">
        <p:scale>
          <a:sx n="67" d="100"/>
          <a:sy n="67" d="100"/>
        </p:scale>
        <p:origin x="5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4E952-4F7C-4FCA-875D-0AB28B71FF96}"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D6221773-09EC-4A45-960C-B4B8D760F07D}">
      <dgm:prSet phldrT="[Text]"/>
      <dgm:spPr>
        <a:solidFill>
          <a:schemeClr val="bg1"/>
        </a:solidFill>
      </dgm:spPr>
      <dgm:t>
        <a:bodyPr/>
        <a:lstStyle/>
        <a:p>
          <a:r>
            <a:rPr lang="fa-IR" dirty="0" smtClean="0">
              <a:solidFill>
                <a:schemeClr val="tx1"/>
              </a:solidFill>
              <a:cs typeface="B Titr" panose="00000700000000000000" pitchFamily="2" charset="-78"/>
            </a:rPr>
            <a:t>برداشتن مانع تولید سرمایه</a:t>
          </a:r>
          <a:endParaRPr lang="en-US" dirty="0">
            <a:solidFill>
              <a:schemeClr val="tx1"/>
            </a:solidFill>
            <a:cs typeface="B Titr" panose="00000700000000000000" pitchFamily="2" charset="-78"/>
          </a:endParaRPr>
        </a:p>
      </dgm:t>
    </dgm:pt>
    <dgm:pt modelId="{A6D767A0-BA96-4733-A980-A130F870CE99}" type="parTrans" cxnId="{ACC916E4-DD03-434B-BC7C-44D7B36BD7E0}">
      <dgm:prSet/>
      <dgm:spPr/>
      <dgm:t>
        <a:bodyPr/>
        <a:lstStyle/>
        <a:p>
          <a:endParaRPr lang="en-US">
            <a:cs typeface="B Titr" panose="00000700000000000000" pitchFamily="2" charset="-78"/>
          </a:endParaRPr>
        </a:p>
      </dgm:t>
    </dgm:pt>
    <dgm:pt modelId="{5BE165F5-C651-483A-938A-5E2762C26EF7}" type="sibTrans" cxnId="{ACC916E4-DD03-434B-BC7C-44D7B36BD7E0}">
      <dgm:prSet/>
      <dgm:spPr/>
      <dgm:t>
        <a:bodyPr/>
        <a:lstStyle/>
        <a:p>
          <a:endParaRPr lang="en-US">
            <a:cs typeface="B Titr" panose="00000700000000000000" pitchFamily="2" charset="-78"/>
          </a:endParaRPr>
        </a:p>
      </dgm:t>
    </dgm:pt>
    <dgm:pt modelId="{305D72DF-9E5D-449A-818E-0481F916B652}">
      <dgm:prSet phldrT="[Text]"/>
      <dgm:spPr>
        <a:solidFill>
          <a:schemeClr val="bg1">
            <a:lumMod val="50000"/>
          </a:schemeClr>
        </a:solidFill>
      </dgm:spPr>
      <dgm:t>
        <a:bodyPr/>
        <a:lstStyle/>
        <a:p>
          <a:r>
            <a:rPr lang="fa-IR" dirty="0" smtClean="0">
              <a:cs typeface="B Titr" panose="00000700000000000000" pitchFamily="2" charset="-78"/>
            </a:rPr>
            <a:t>خانه سالمندان</a:t>
          </a:r>
          <a:endParaRPr lang="en-US" dirty="0">
            <a:cs typeface="B Titr" panose="00000700000000000000" pitchFamily="2" charset="-78"/>
          </a:endParaRPr>
        </a:p>
      </dgm:t>
    </dgm:pt>
    <dgm:pt modelId="{A83AADE8-1826-42F8-9CCE-AF1B649CCA24}" type="parTrans" cxnId="{074D4A00-039D-40B1-A760-4C6BCC532C57}">
      <dgm:prSet/>
      <dgm:spPr/>
      <dgm:t>
        <a:bodyPr/>
        <a:lstStyle/>
        <a:p>
          <a:endParaRPr lang="en-US">
            <a:cs typeface="B Titr" panose="00000700000000000000" pitchFamily="2" charset="-78"/>
          </a:endParaRPr>
        </a:p>
      </dgm:t>
    </dgm:pt>
    <dgm:pt modelId="{C76F7DD3-3269-4F45-B4EE-0F35D10C0C98}" type="sibTrans" cxnId="{074D4A00-039D-40B1-A760-4C6BCC532C57}">
      <dgm:prSet/>
      <dgm:spPr/>
      <dgm:t>
        <a:bodyPr/>
        <a:lstStyle/>
        <a:p>
          <a:endParaRPr lang="en-US">
            <a:cs typeface="B Titr" panose="00000700000000000000" pitchFamily="2" charset="-78"/>
          </a:endParaRPr>
        </a:p>
      </dgm:t>
    </dgm:pt>
    <dgm:pt modelId="{B77591E2-B7C4-4775-AD98-F87B69C477D7}">
      <dgm:prSet phldrT="[Text]"/>
      <dgm:spPr/>
      <dgm:t>
        <a:bodyPr/>
        <a:lstStyle/>
        <a:p>
          <a:r>
            <a:rPr lang="fa-IR" dirty="0" smtClean="0">
              <a:cs typeface="B Titr" panose="00000700000000000000" pitchFamily="2" charset="-78"/>
            </a:rPr>
            <a:t>مهدکودک</a:t>
          </a:r>
          <a:endParaRPr lang="en-US" dirty="0">
            <a:cs typeface="B Titr" panose="00000700000000000000" pitchFamily="2" charset="-78"/>
          </a:endParaRPr>
        </a:p>
      </dgm:t>
    </dgm:pt>
    <dgm:pt modelId="{DDE6EC15-2026-491F-99FB-5AF5245752D3}" type="parTrans" cxnId="{D89A2A4E-F8C7-48D8-B7BA-914905F0044A}">
      <dgm:prSet/>
      <dgm:spPr/>
      <dgm:t>
        <a:bodyPr/>
        <a:lstStyle/>
        <a:p>
          <a:endParaRPr lang="en-US">
            <a:cs typeface="B Titr" panose="00000700000000000000" pitchFamily="2" charset="-78"/>
          </a:endParaRPr>
        </a:p>
      </dgm:t>
    </dgm:pt>
    <dgm:pt modelId="{EB99CE6B-2D1C-456E-98C7-4819C6D9D6D6}" type="sibTrans" cxnId="{D89A2A4E-F8C7-48D8-B7BA-914905F0044A}">
      <dgm:prSet/>
      <dgm:spPr/>
      <dgm:t>
        <a:bodyPr/>
        <a:lstStyle/>
        <a:p>
          <a:endParaRPr lang="en-US">
            <a:cs typeface="B Titr" panose="00000700000000000000" pitchFamily="2" charset="-78"/>
          </a:endParaRPr>
        </a:p>
      </dgm:t>
    </dgm:pt>
    <dgm:pt modelId="{47FFE7DB-8F56-479E-95EE-176D4EDE60A2}">
      <dgm:prSet phldrT="[Text]"/>
      <dgm:spPr>
        <a:solidFill>
          <a:schemeClr val="accent2">
            <a:lumMod val="75000"/>
          </a:schemeClr>
        </a:solidFill>
      </dgm:spPr>
      <dgm:t>
        <a:bodyPr/>
        <a:lstStyle/>
        <a:p>
          <a:r>
            <a:rPr lang="fa-IR" dirty="0" smtClean="0">
              <a:cs typeface="B Titr" panose="00000700000000000000" pitchFamily="2" charset="-78"/>
            </a:rPr>
            <a:t>تسهیل اسقاط جنین</a:t>
          </a:r>
          <a:endParaRPr lang="en-US" dirty="0">
            <a:cs typeface="B Titr" panose="00000700000000000000" pitchFamily="2" charset="-78"/>
          </a:endParaRPr>
        </a:p>
      </dgm:t>
    </dgm:pt>
    <dgm:pt modelId="{E6B1A0D5-3054-46D9-B626-0BA6813B19BC}" type="parTrans" cxnId="{F95DA603-D71E-488C-9583-E1B59B0205AD}">
      <dgm:prSet/>
      <dgm:spPr/>
      <dgm:t>
        <a:bodyPr/>
        <a:lstStyle/>
        <a:p>
          <a:endParaRPr lang="en-US">
            <a:cs typeface="B Titr" panose="00000700000000000000" pitchFamily="2" charset="-78"/>
          </a:endParaRPr>
        </a:p>
      </dgm:t>
    </dgm:pt>
    <dgm:pt modelId="{4FFDF955-E525-48B8-94ED-13FBB55B9EA8}" type="sibTrans" cxnId="{F95DA603-D71E-488C-9583-E1B59B0205AD}">
      <dgm:prSet/>
      <dgm:spPr/>
      <dgm:t>
        <a:bodyPr/>
        <a:lstStyle/>
        <a:p>
          <a:endParaRPr lang="en-US">
            <a:cs typeface="B Titr" panose="00000700000000000000" pitchFamily="2" charset="-78"/>
          </a:endParaRPr>
        </a:p>
      </dgm:t>
    </dgm:pt>
    <dgm:pt modelId="{13C1CCD7-15D5-4148-84B1-B1E8B2590C3D}" type="pres">
      <dgm:prSet presAssocID="{CA44E952-4F7C-4FCA-875D-0AB28B71FF96}" presName="cycle" presStyleCnt="0">
        <dgm:presLayoutVars>
          <dgm:chMax val="1"/>
          <dgm:dir/>
          <dgm:animLvl val="ctr"/>
          <dgm:resizeHandles val="exact"/>
        </dgm:presLayoutVars>
      </dgm:prSet>
      <dgm:spPr/>
      <dgm:t>
        <a:bodyPr/>
        <a:lstStyle/>
        <a:p>
          <a:endParaRPr lang="en-US"/>
        </a:p>
      </dgm:t>
    </dgm:pt>
    <dgm:pt modelId="{8B820EB9-5E74-48CB-9FBC-A95F236C72C3}" type="pres">
      <dgm:prSet presAssocID="{D6221773-09EC-4A45-960C-B4B8D760F07D}" presName="centerShape" presStyleLbl="node0" presStyleIdx="0" presStyleCnt="1"/>
      <dgm:spPr/>
      <dgm:t>
        <a:bodyPr/>
        <a:lstStyle/>
        <a:p>
          <a:endParaRPr lang="en-US"/>
        </a:p>
      </dgm:t>
    </dgm:pt>
    <dgm:pt modelId="{EA60B508-AFB1-4B1A-8E98-BECDAE6BBF7A}" type="pres">
      <dgm:prSet presAssocID="{A83AADE8-1826-42F8-9CCE-AF1B649CCA24}" presName="parTrans" presStyleLbl="bgSibTrans2D1" presStyleIdx="0" presStyleCnt="3"/>
      <dgm:spPr/>
      <dgm:t>
        <a:bodyPr/>
        <a:lstStyle/>
        <a:p>
          <a:endParaRPr lang="en-US"/>
        </a:p>
      </dgm:t>
    </dgm:pt>
    <dgm:pt modelId="{BF50E5BF-D537-4DE9-BB86-80EF4A53CF41}" type="pres">
      <dgm:prSet presAssocID="{305D72DF-9E5D-449A-818E-0481F916B652}" presName="node" presStyleLbl="node1" presStyleIdx="0" presStyleCnt="3">
        <dgm:presLayoutVars>
          <dgm:bulletEnabled val="1"/>
        </dgm:presLayoutVars>
      </dgm:prSet>
      <dgm:spPr/>
      <dgm:t>
        <a:bodyPr/>
        <a:lstStyle/>
        <a:p>
          <a:endParaRPr lang="en-US"/>
        </a:p>
      </dgm:t>
    </dgm:pt>
    <dgm:pt modelId="{7F9A0006-8531-46D9-A7DB-B2D12F0DE469}" type="pres">
      <dgm:prSet presAssocID="{DDE6EC15-2026-491F-99FB-5AF5245752D3}" presName="parTrans" presStyleLbl="bgSibTrans2D1" presStyleIdx="1" presStyleCnt="3"/>
      <dgm:spPr/>
      <dgm:t>
        <a:bodyPr/>
        <a:lstStyle/>
        <a:p>
          <a:endParaRPr lang="en-US"/>
        </a:p>
      </dgm:t>
    </dgm:pt>
    <dgm:pt modelId="{55468049-5D09-49BA-833C-48E9EF333C9C}" type="pres">
      <dgm:prSet presAssocID="{B77591E2-B7C4-4775-AD98-F87B69C477D7}" presName="node" presStyleLbl="node1" presStyleIdx="1" presStyleCnt="3">
        <dgm:presLayoutVars>
          <dgm:bulletEnabled val="1"/>
        </dgm:presLayoutVars>
      </dgm:prSet>
      <dgm:spPr/>
      <dgm:t>
        <a:bodyPr/>
        <a:lstStyle/>
        <a:p>
          <a:endParaRPr lang="en-US"/>
        </a:p>
      </dgm:t>
    </dgm:pt>
    <dgm:pt modelId="{79762E38-0B00-4B11-BEE2-3B8C55115102}" type="pres">
      <dgm:prSet presAssocID="{E6B1A0D5-3054-46D9-B626-0BA6813B19BC}" presName="parTrans" presStyleLbl="bgSibTrans2D1" presStyleIdx="2" presStyleCnt="3"/>
      <dgm:spPr/>
      <dgm:t>
        <a:bodyPr/>
        <a:lstStyle/>
        <a:p>
          <a:endParaRPr lang="en-US"/>
        </a:p>
      </dgm:t>
    </dgm:pt>
    <dgm:pt modelId="{7917A9C6-B3B5-4D73-910D-E53B0B903190}" type="pres">
      <dgm:prSet presAssocID="{47FFE7DB-8F56-479E-95EE-176D4EDE60A2}" presName="node" presStyleLbl="node1" presStyleIdx="2" presStyleCnt="3">
        <dgm:presLayoutVars>
          <dgm:bulletEnabled val="1"/>
        </dgm:presLayoutVars>
      </dgm:prSet>
      <dgm:spPr/>
      <dgm:t>
        <a:bodyPr/>
        <a:lstStyle/>
        <a:p>
          <a:endParaRPr lang="en-US"/>
        </a:p>
      </dgm:t>
    </dgm:pt>
  </dgm:ptLst>
  <dgm:cxnLst>
    <dgm:cxn modelId="{EE816D2B-9EFF-455C-88E6-80C01AE116FA}" type="presOf" srcId="{A83AADE8-1826-42F8-9CCE-AF1B649CCA24}" destId="{EA60B508-AFB1-4B1A-8E98-BECDAE6BBF7A}" srcOrd="0" destOrd="0" presId="urn:microsoft.com/office/officeart/2005/8/layout/radial4"/>
    <dgm:cxn modelId="{A0B37A83-5376-48C1-8840-B2C6E36AC37A}" type="presOf" srcId="{305D72DF-9E5D-449A-818E-0481F916B652}" destId="{BF50E5BF-D537-4DE9-BB86-80EF4A53CF41}" srcOrd="0" destOrd="0" presId="urn:microsoft.com/office/officeart/2005/8/layout/radial4"/>
    <dgm:cxn modelId="{D89A2A4E-F8C7-48D8-B7BA-914905F0044A}" srcId="{D6221773-09EC-4A45-960C-B4B8D760F07D}" destId="{B77591E2-B7C4-4775-AD98-F87B69C477D7}" srcOrd="1" destOrd="0" parTransId="{DDE6EC15-2026-491F-99FB-5AF5245752D3}" sibTransId="{EB99CE6B-2D1C-456E-98C7-4819C6D9D6D6}"/>
    <dgm:cxn modelId="{9C75D8CF-EF9B-4725-8234-55CC12CB32D0}" type="presOf" srcId="{47FFE7DB-8F56-479E-95EE-176D4EDE60A2}" destId="{7917A9C6-B3B5-4D73-910D-E53B0B903190}" srcOrd="0" destOrd="0" presId="urn:microsoft.com/office/officeart/2005/8/layout/radial4"/>
    <dgm:cxn modelId="{F95DA603-D71E-488C-9583-E1B59B0205AD}" srcId="{D6221773-09EC-4A45-960C-B4B8D760F07D}" destId="{47FFE7DB-8F56-479E-95EE-176D4EDE60A2}" srcOrd="2" destOrd="0" parTransId="{E6B1A0D5-3054-46D9-B626-0BA6813B19BC}" sibTransId="{4FFDF955-E525-48B8-94ED-13FBB55B9EA8}"/>
    <dgm:cxn modelId="{074D4A00-039D-40B1-A760-4C6BCC532C57}" srcId="{D6221773-09EC-4A45-960C-B4B8D760F07D}" destId="{305D72DF-9E5D-449A-818E-0481F916B652}" srcOrd="0" destOrd="0" parTransId="{A83AADE8-1826-42F8-9CCE-AF1B649CCA24}" sibTransId="{C76F7DD3-3269-4F45-B4EE-0F35D10C0C98}"/>
    <dgm:cxn modelId="{73DA0437-F2FF-4077-8733-EDD6538A5113}" type="presOf" srcId="{D6221773-09EC-4A45-960C-B4B8D760F07D}" destId="{8B820EB9-5E74-48CB-9FBC-A95F236C72C3}" srcOrd="0" destOrd="0" presId="urn:microsoft.com/office/officeart/2005/8/layout/radial4"/>
    <dgm:cxn modelId="{8F840141-EA24-4694-9358-B97E0B53230D}" type="presOf" srcId="{E6B1A0D5-3054-46D9-B626-0BA6813B19BC}" destId="{79762E38-0B00-4B11-BEE2-3B8C55115102}" srcOrd="0" destOrd="0" presId="urn:microsoft.com/office/officeart/2005/8/layout/radial4"/>
    <dgm:cxn modelId="{3158E3B0-E9BC-4028-940F-77BE44E0BA8F}" type="presOf" srcId="{B77591E2-B7C4-4775-AD98-F87B69C477D7}" destId="{55468049-5D09-49BA-833C-48E9EF333C9C}" srcOrd="0" destOrd="0" presId="urn:microsoft.com/office/officeart/2005/8/layout/radial4"/>
    <dgm:cxn modelId="{BFB09C1E-9FB4-4400-AA9D-661498B423C2}" type="presOf" srcId="{CA44E952-4F7C-4FCA-875D-0AB28B71FF96}" destId="{13C1CCD7-15D5-4148-84B1-B1E8B2590C3D}" srcOrd="0" destOrd="0" presId="urn:microsoft.com/office/officeart/2005/8/layout/radial4"/>
    <dgm:cxn modelId="{2B3CCE02-BB70-439F-8726-466C109C8298}" type="presOf" srcId="{DDE6EC15-2026-491F-99FB-5AF5245752D3}" destId="{7F9A0006-8531-46D9-A7DB-B2D12F0DE469}" srcOrd="0" destOrd="0" presId="urn:microsoft.com/office/officeart/2005/8/layout/radial4"/>
    <dgm:cxn modelId="{ACC916E4-DD03-434B-BC7C-44D7B36BD7E0}" srcId="{CA44E952-4F7C-4FCA-875D-0AB28B71FF96}" destId="{D6221773-09EC-4A45-960C-B4B8D760F07D}" srcOrd="0" destOrd="0" parTransId="{A6D767A0-BA96-4733-A980-A130F870CE99}" sibTransId="{5BE165F5-C651-483A-938A-5E2762C26EF7}"/>
    <dgm:cxn modelId="{BBB6DCCD-280D-4673-BA23-42B183A68BE4}" type="presParOf" srcId="{13C1CCD7-15D5-4148-84B1-B1E8B2590C3D}" destId="{8B820EB9-5E74-48CB-9FBC-A95F236C72C3}" srcOrd="0" destOrd="0" presId="urn:microsoft.com/office/officeart/2005/8/layout/radial4"/>
    <dgm:cxn modelId="{EB601B8A-E9E4-4F14-8034-30805CAB0245}" type="presParOf" srcId="{13C1CCD7-15D5-4148-84B1-B1E8B2590C3D}" destId="{EA60B508-AFB1-4B1A-8E98-BECDAE6BBF7A}" srcOrd="1" destOrd="0" presId="urn:microsoft.com/office/officeart/2005/8/layout/radial4"/>
    <dgm:cxn modelId="{5BB3C9CF-5D4F-4B66-8CAF-A96C28F4FE1C}" type="presParOf" srcId="{13C1CCD7-15D5-4148-84B1-B1E8B2590C3D}" destId="{BF50E5BF-D537-4DE9-BB86-80EF4A53CF41}" srcOrd="2" destOrd="0" presId="urn:microsoft.com/office/officeart/2005/8/layout/radial4"/>
    <dgm:cxn modelId="{FA6255F7-F042-43EC-8B3C-9F5533093DC2}" type="presParOf" srcId="{13C1CCD7-15D5-4148-84B1-B1E8B2590C3D}" destId="{7F9A0006-8531-46D9-A7DB-B2D12F0DE469}" srcOrd="3" destOrd="0" presId="urn:microsoft.com/office/officeart/2005/8/layout/radial4"/>
    <dgm:cxn modelId="{B4D5BAC9-4201-4B8A-9C34-631FEE02010A}" type="presParOf" srcId="{13C1CCD7-15D5-4148-84B1-B1E8B2590C3D}" destId="{55468049-5D09-49BA-833C-48E9EF333C9C}" srcOrd="4" destOrd="0" presId="urn:microsoft.com/office/officeart/2005/8/layout/radial4"/>
    <dgm:cxn modelId="{457B4C8E-CCBD-4CB6-A7BA-F6506EC8F1F0}" type="presParOf" srcId="{13C1CCD7-15D5-4148-84B1-B1E8B2590C3D}" destId="{79762E38-0B00-4B11-BEE2-3B8C55115102}" srcOrd="5" destOrd="0" presId="urn:microsoft.com/office/officeart/2005/8/layout/radial4"/>
    <dgm:cxn modelId="{A24967C0-452E-4DE5-9100-414D89AEA558}" type="presParOf" srcId="{13C1CCD7-15D5-4148-84B1-B1E8B2590C3D}" destId="{7917A9C6-B3B5-4D73-910D-E53B0B90319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20EB9-5E74-48CB-9FBC-A95F236C72C3}">
      <dsp:nvSpPr>
        <dsp:cNvPr id="0" name=""/>
        <dsp:cNvSpPr/>
      </dsp:nvSpPr>
      <dsp:spPr>
        <a:xfrm>
          <a:off x="1396749" y="1549800"/>
          <a:ext cx="1288326" cy="1288326"/>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chemeClr val="tx1"/>
              </a:solidFill>
              <a:cs typeface="B Titr" panose="00000700000000000000" pitchFamily="2" charset="-78"/>
            </a:rPr>
            <a:t>برداشتن مانع تولید سرمایه</a:t>
          </a:r>
          <a:endParaRPr lang="en-US" sz="1500" kern="1200" dirty="0">
            <a:solidFill>
              <a:schemeClr val="tx1"/>
            </a:solidFill>
            <a:cs typeface="B Titr" panose="00000700000000000000" pitchFamily="2" charset="-78"/>
          </a:endParaRPr>
        </a:p>
      </dsp:txBody>
      <dsp:txXfrm>
        <a:off x="1585420" y="1738471"/>
        <a:ext cx="910984" cy="910984"/>
      </dsp:txXfrm>
    </dsp:sp>
    <dsp:sp modelId="{EA60B508-AFB1-4B1A-8E98-BECDAE6BBF7A}">
      <dsp:nvSpPr>
        <dsp:cNvPr id="0" name=""/>
        <dsp:cNvSpPr/>
      </dsp:nvSpPr>
      <dsp:spPr>
        <a:xfrm rot="12900000">
          <a:off x="555199" y="1320464"/>
          <a:ext cx="1000829" cy="36717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50E5BF-D537-4DE9-BB86-80EF4A53CF41}">
      <dsp:nvSpPr>
        <dsp:cNvPr id="0" name=""/>
        <dsp:cNvSpPr/>
      </dsp:nvSpPr>
      <dsp:spPr>
        <a:xfrm>
          <a:off x="33743" y="727460"/>
          <a:ext cx="1223910" cy="979128"/>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خانه سالمندان</a:t>
          </a:r>
          <a:endParaRPr lang="en-US" sz="2000" kern="1200" dirty="0">
            <a:cs typeface="B Titr" panose="00000700000000000000" pitchFamily="2" charset="-78"/>
          </a:endParaRPr>
        </a:p>
      </dsp:txBody>
      <dsp:txXfrm>
        <a:off x="62421" y="756138"/>
        <a:ext cx="1166554" cy="921772"/>
      </dsp:txXfrm>
    </dsp:sp>
    <dsp:sp modelId="{7F9A0006-8531-46D9-A7DB-B2D12F0DE469}">
      <dsp:nvSpPr>
        <dsp:cNvPr id="0" name=""/>
        <dsp:cNvSpPr/>
      </dsp:nvSpPr>
      <dsp:spPr>
        <a:xfrm rot="16200000">
          <a:off x="1540498" y="807550"/>
          <a:ext cx="1000829" cy="36717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468049-5D09-49BA-833C-48E9EF333C9C}">
      <dsp:nvSpPr>
        <dsp:cNvPr id="0" name=""/>
        <dsp:cNvSpPr/>
      </dsp:nvSpPr>
      <dsp:spPr>
        <a:xfrm>
          <a:off x="1428957" y="1157"/>
          <a:ext cx="1223910" cy="9791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مهدکودک</a:t>
          </a:r>
          <a:endParaRPr lang="en-US" sz="2000" kern="1200" dirty="0">
            <a:cs typeface="B Titr" panose="00000700000000000000" pitchFamily="2" charset="-78"/>
          </a:endParaRPr>
        </a:p>
      </dsp:txBody>
      <dsp:txXfrm>
        <a:off x="1457635" y="29835"/>
        <a:ext cx="1166554" cy="921772"/>
      </dsp:txXfrm>
    </dsp:sp>
    <dsp:sp modelId="{79762E38-0B00-4B11-BEE2-3B8C55115102}">
      <dsp:nvSpPr>
        <dsp:cNvPr id="0" name=""/>
        <dsp:cNvSpPr/>
      </dsp:nvSpPr>
      <dsp:spPr>
        <a:xfrm rot="19500000">
          <a:off x="2525796" y="1320464"/>
          <a:ext cx="1000829" cy="36717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17A9C6-B3B5-4D73-910D-E53B0B903190}">
      <dsp:nvSpPr>
        <dsp:cNvPr id="0" name=""/>
        <dsp:cNvSpPr/>
      </dsp:nvSpPr>
      <dsp:spPr>
        <a:xfrm>
          <a:off x="2824172" y="727460"/>
          <a:ext cx="1223910" cy="97912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تسهیل اسقاط جنین</a:t>
          </a:r>
          <a:endParaRPr lang="en-US" sz="2000" kern="1200" dirty="0">
            <a:cs typeface="B Titr" panose="00000700000000000000" pitchFamily="2" charset="-78"/>
          </a:endParaRPr>
        </a:p>
      </dsp:txBody>
      <dsp:txXfrm>
        <a:off x="2852850" y="756138"/>
        <a:ext cx="1166554" cy="92177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9576AD-AD47-4229-9821-D4128A42C5CF}" type="datetimeFigureOut">
              <a:rPr lang="en-US" smtClean="0"/>
              <a:t>7/24/2021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CC797-CA95-494F-9F62-95B90E499D9C}" type="slidenum">
              <a:rPr lang="en-US" smtClean="0"/>
              <a:t>‹#›</a:t>
            </a:fld>
            <a:endParaRPr lang="en-US"/>
          </a:p>
        </p:txBody>
      </p:sp>
    </p:spTree>
    <p:extLst>
      <p:ext uri="{BB962C8B-B14F-4D97-AF65-F5344CB8AC3E}">
        <p14:creationId xmlns:p14="http://schemas.microsoft.com/office/powerpoint/2010/main" val="42309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بسم الله و پای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CCB3AD4-59F6-4B21-A3CB-1A009CC04FC8}" type="datetimeFigureOut">
              <a:rPr lang="en-US" smtClean="0"/>
              <a:t>7/24/2021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50DE8EA-168D-4A56-8663-180A2332533E}" type="slidenum">
              <a:rPr lang="en-US" smtClean="0"/>
              <a:t>‹#›</a:t>
            </a:fld>
            <a:endParaRPr lang="en-US"/>
          </a:p>
        </p:txBody>
      </p:sp>
    </p:spTree>
    <p:extLst>
      <p:ext uri="{BB962C8B-B14F-4D97-AF65-F5344CB8AC3E}">
        <p14:creationId xmlns:p14="http://schemas.microsoft.com/office/powerpoint/2010/main" val="3013639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اصلی ارائ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27100" y="639762"/>
            <a:ext cx="10515600" cy="1325563"/>
          </a:xfrm>
        </p:spPr>
        <p:txBody>
          <a:bodyPr>
            <a:normAutofit/>
          </a:bodyPr>
          <a:lstStyle>
            <a:lvl1pPr>
              <a:defRPr sz="4300">
                <a:cs typeface="B Jadid" panose="00000700000000000000" pitchFamily="2" charset="-78"/>
              </a:defRPr>
            </a:lvl1pPr>
          </a:lstStyle>
          <a:p>
            <a:r>
              <a:rPr lang="fa-IR" dirty="0" smtClean="0"/>
              <a:t>عنوان اصلی</a:t>
            </a:r>
            <a:endParaRPr lang="en-US" dirty="0"/>
          </a:p>
        </p:txBody>
      </p:sp>
      <p:sp>
        <p:nvSpPr>
          <p:cNvPr id="7" name="Text Placeholder 6"/>
          <p:cNvSpPr>
            <a:spLocks noGrp="1"/>
          </p:cNvSpPr>
          <p:nvPr>
            <p:ph type="body" sz="quarter" idx="13" hasCustomPrompt="1"/>
          </p:nvPr>
        </p:nvSpPr>
        <p:spPr>
          <a:xfrm>
            <a:off x="927100" y="2108200"/>
            <a:ext cx="10515600" cy="838200"/>
          </a:xfrm>
        </p:spPr>
        <p:txBody>
          <a:bodyPr>
            <a:normAutofit/>
          </a:bodyPr>
          <a:lstStyle>
            <a:lvl1pPr marL="0" indent="0" algn="ctr">
              <a:buNone/>
              <a:defRPr sz="2800" b="1" baseline="0">
                <a:solidFill>
                  <a:schemeClr val="bg1">
                    <a:lumMod val="50000"/>
                  </a:schemeClr>
                </a:solidFill>
                <a:cs typeface="B Yagut" panose="00000400000000000000" pitchFamily="2" charset="-78"/>
              </a:defRPr>
            </a:lvl1pPr>
          </a:lstStyle>
          <a:p>
            <a:pPr lvl="0"/>
            <a:r>
              <a:rPr lang="fa-IR" dirty="0" smtClean="0"/>
              <a:t>ارائه دهنده</a:t>
            </a:r>
            <a:endParaRPr lang="en-US" dirty="0"/>
          </a:p>
        </p:txBody>
      </p:sp>
    </p:spTree>
    <p:extLst>
      <p:ext uri="{BB962C8B-B14F-4D97-AF65-F5344CB8AC3E}">
        <p14:creationId xmlns:p14="http://schemas.microsoft.com/office/powerpoint/2010/main" val="13346615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هر فص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hasCustomPrompt="1"/>
          </p:nvPr>
        </p:nvSpPr>
        <p:spPr>
          <a:xfrm>
            <a:off x="505689" y="2578100"/>
            <a:ext cx="9331037" cy="1144298"/>
          </a:xfrm>
        </p:spPr>
        <p:txBody>
          <a:bodyPr>
            <a:normAutofit/>
          </a:bodyPr>
          <a:lstStyle>
            <a:lvl1pPr algn="ctr">
              <a:defRPr baseline="0"/>
            </a:lvl1pPr>
          </a:lstStyle>
          <a:p>
            <a:r>
              <a:rPr lang="fa-IR" sz="5400" dirty="0" smtClean="0">
                <a:cs typeface="B Titr" panose="00000700000000000000" pitchFamily="2" charset="-78"/>
              </a:rPr>
              <a:t>عنوان فصل</a:t>
            </a:r>
            <a:endParaRPr lang="en-US" sz="5400" dirty="0">
              <a:cs typeface="B Titr" panose="00000700000000000000" pitchFamily="2" charset="-78"/>
            </a:endParaRPr>
          </a:p>
        </p:txBody>
      </p:sp>
      <p:sp>
        <p:nvSpPr>
          <p:cNvPr id="8" name="Text Placeholder 5"/>
          <p:cNvSpPr>
            <a:spLocks noGrp="1"/>
          </p:cNvSpPr>
          <p:nvPr>
            <p:ph type="subTitle" idx="1" hasCustomPrompt="1"/>
          </p:nvPr>
        </p:nvSpPr>
        <p:spPr>
          <a:xfrm>
            <a:off x="318652" y="4157156"/>
            <a:ext cx="9892148" cy="882217"/>
          </a:xfrm>
        </p:spPr>
        <p:txBody>
          <a:bodyPr>
            <a:normAutofit/>
          </a:bodyPr>
          <a:lstStyle>
            <a:lvl1pPr marL="0" indent="0" algn="ctr">
              <a:buNone/>
              <a:defRPr sz="3600">
                <a:cs typeface="B Yekan" panose="00000400000000000000" pitchFamily="2" charset="-78"/>
              </a:defRPr>
            </a:lvl1pPr>
          </a:lstStyle>
          <a:p>
            <a:r>
              <a:rPr lang="fa-IR" sz="3600" b="0" dirty="0" smtClean="0">
                <a:cs typeface="B Yekan" panose="00000400000000000000" pitchFamily="2" charset="-78"/>
              </a:rPr>
              <a:t>سوال کلیدی</a:t>
            </a:r>
            <a:endParaRPr lang="fa-IR" sz="3800" b="0" dirty="0" smtClean="0">
              <a:cs typeface="B Yekan" panose="00000400000000000000" pitchFamily="2" charset="-78"/>
            </a:endParaRPr>
          </a:p>
        </p:txBody>
      </p:sp>
    </p:spTree>
    <p:extLst>
      <p:ext uri="{BB962C8B-B14F-4D97-AF65-F5344CB8AC3E}">
        <p14:creationId xmlns:p14="http://schemas.microsoft.com/office/powerpoint/2010/main" val="58330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صلی محتوای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19546" y="2046576"/>
            <a:ext cx="10037618" cy="4520478"/>
          </a:xfrm>
        </p:spPr>
        <p:txBody>
          <a:bodyPr/>
          <a:lstStyle>
            <a:lvl2pPr>
              <a:defRPr sz="2800"/>
            </a:lvl2pPr>
            <a:lvl3pPr>
              <a:defRPr sz="2400"/>
            </a:lvl3pPr>
            <a:lvl4pPr>
              <a:defRPr sz="2100"/>
            </a:lvl4pPr>
            <a:lvl5pPr>
              <a:defRPr sz="1900" baseline="0"/>
            </a:lvl5pPr>
          </a:lstStyle>
          <a:p>
            <a:pPr lvl="0"/>
            <a:r>
              <a:rPr lang="fa-IR" dirty="0" smtClean="0"/>
              <a:t>سطح اول</a:t>
            </a:r>
          </a:p>
          <a:p>
            <a:pPr lvl="1"/>
            <a:r>
              <a:rPr lang="fa-IR" dirty="0" smtClean="0"/>
              <a:t>سطح دوم</a:t>
            </a:r>
          </a:p>
          <a:p>
            <a:pPr lvl="2"/>
            <a:r>
              <a:rPr lang="fa-IR" dirty="0" smtClean="0"/>
              <a:t>سطح سوم</a:t>
            </a:r>
          </a:p>
          <a:p>
            <a:pPr lvl="3"/>
            <a:r>
              <a:rPr lang="fa-IR" dirty="0" smtClean="0"/>
              <a:t>سطح چهارم</a:t>
            </a:r>
          </a:p>
          <a:p>
            <a:pPr lvl="4"/>
            <a:r>
              <a:rPr lang="fa-IR" dirty="0" smtClean="0"/>
              <a:t>سطح پنجم</a:t>
            </a:r>
            <a:endParaRPr lang="en-US" dirty="0"/>
          </a:p>
        </p:txBody>
      </p:sp>
      <p:sp>
        <p:nvSpPr>
          <p:cNvPr id="9" name="Title 8"/>
          <p:cNvSpPr>
            <a:spLocks noGrp="1"/>
          </p:cNvSpPr>
          <p:nvPr>
            <p:ph type="title" hasCustomPrompt="1"/>
          </p:nvPr>
        </p:nvSpPr>
        <p:spPr>
          <a:xfrm>
            <a:off x="245918" y="0"/>
            <a:ext cx="10515600" cy="1325563"/>
          </a:xfrm>
        </p:spPr>
        <p:txBody>
          <a:bodyPr>
            <a:normAutofit/>
          </a:bodyPr>
          <a:lstStyle>
            <a:lvl1pPr>
              <a:defRPr sz="4000" b="0" baseline="0">
                <a:cs typeface="B Titr" panose="00000700000000000000" pitchFamily="2" charset="-78"/>
              </a:defRPr>
            </a:lvl1pPr>
          </a:lstStyle>
          <a:p>
            <a:r>
              <a:rPr lang="fa-IR" dirty="0" smtClean="0"/>
              <a:t>عنوان اسلاید</a:t>
            </a:r>
            <a:endParaRPr lang="en-US" dirty="0"/>
          </a:p>
        </p:txBody>
      </p:sp>
    </p:spTree>
    <p:extLst>
      <p:ext uri="{BB962C8B-B14F-4D97-AF65-F5344CB8AC3E}">
        <p14:creationId xmlns:p14="http://schemas.microsoft.com/office/powerpoint/2010/main" val="4379430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دوستونه محتوای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3" hasCustomPrompt="1"/>
          </p:nvPr>
        </p:nvSpPr>
        <p:spPr>
          <a:xfrm>
            <a:off x="5566063" y="1393119"/>
            <a:ext cx="5101937" cy="5243046"/>
          </a:xfrm>
        </p:spPr>
        <p:txBody>
          <a:bodyPr/>
          <a:lstStyle>
            <a:lvl2pPr>
              <a:defRPr sz="2800"/>
            </a:lvl2pPr>
            <a:lvl3pPr>
              <a:defRPr sz="2400"/>
            </a:lvl3pPr>
            <a:lvl4pPr>
              <a:defRPr sz="2100"/>
            </a:lvl4pPr>
            <a:lvl5pPr>
              <a:defRPr sz="1900" baseline="0"/>
            </a:lvl5pPr>
          </a:lstStyle>
          <a:p>
            <a:pPr lvl="0"/>
            <a:r>
              <a:rPr lang="fa-IR" dirty="0" smtClean="0"/>
              <a:t>سطح اول</a:t>
            </a:r>
          </a:p>
          <a:p>
            <a:pPr lvl="1"/>
            <a:r>
              <a:rPr lang="fa-IR" dirty="0" smtClean="0"/>
              <a:t>سطح دوم</a:t>
            </a:r>
          </a:p>
          <a:p>
            <a:pPr lvl="2"/>
            <a:r>
              <a:rPr lang="fa-IR" dirty="0" smtClean="0"/>
              <a:t>سطح سوم</a:t>
            </a:r>
          </a:p>
          <a:p>
            <a:pPr lvl="3"/>
            <a:r>
              <a:rPr lang="fa-IR" dirty="0" smtClean="0"/>
              <a:t>سطح چهارم</a:t>
            </a:r>
          </a:p>
          <a:p>
            <a:pPr lvl="4"/>
            <a:r>
              <a:rPr lang="fa-IR" dirty="0" smtClean="0"/>
              <a:t>سطح پنجم</a:t>
            </a:r>
            <a:endParaRPr lang="en-US" dirty="0"/>
          </a:p>
        </p:txBody>
      </p:sp>
      <p:sp>
        <p:nvSpPr>
          <p:cNvPr id="7" name="Title 8"/>
          <p:cNvSpPr>
            <a:spLocks noGrp="1"/>
          </p:cNvSpPr>
          <p:nvPr>
            <p:ph type="title" hasCustomPrompt="1"/>
          </p:nvPr>
        </p:nvSpPr>
        <p:spPr>
          <a:xfrm>
            <a:off x="513347" y="114880"/>
            <a:ext cx="9641306" cy="886147"/>
          </a:xfrm>
        </p:spPr>
        <p:txBody>
          <a:bodyPr>
            <a:normAutofit/>
          </a:bodyPr>
          <a:lstStyle>
            <a:lvl1pPr>
              <a:defRPr sz="3200" b="0" baseline="0">
                <a:cs typeface="B Titr" panose="00000700000000000000" pitchFamily="2" charset="-78"/>
              </a:defRPr>
            </a:lvl1pPr>
          </a:lstStyle>
          <a:p>
            <a:r>
              <a:rPr lang="fa-IR" dirty="0" smtClean="0"/>
              <a:t>عنوان اسلاید</a:t>
            </a:r>
            <a:endParaRPr lang="en-US" dirty="0"/>
          </a:p>
        </p:txBody>
      </p:sp>
      <p:sp>
        <p:nvSpPr>
          <p:cNvPr id="8" name="Text Placeholder 7"/>
          <p:cNvSpPr>
            <a:spLocks noGrp="1"/>
          </p:cNvSpPr>
          <p:nvPr>
            <p:ph type="body" sz="quarter" idx="14" hasCustomPrompt="1"/>
          </p:nvPr>
        </p:nvSpPr>
        <p:spPr>
          <a:xfrm>
            <a:off x="211756" y="1393120"/>
            <a:ext cx="5011406" cy="5243046"/>
          </a:xfrm>
        </p:spPr>
        <p:txBody>
          <a:bodyPr/>
          <a:lstStyle>
            <a:lvl1pPr algn="r" rtl="1">
              <a:defRPr/>
            </a:lvl1pPr>
            <a:lvl2pPr algn="r" rtl="1">
              <a:defRPr sz="2800"/>
            </a:lvl2pPr>
            <a:lvl3pPr algn="r" rtl="1">
              <a:defRPr sz="2400"/>
            </a:lvl3pPr>
            <a:lvl4pPr algn="r" rtl="1">
              <a:defRPr sz="2100"/>
            </a:lvl4pPr>
            <a:lvl5pPr algn="r" rtl="1">
              <a:defRPr sz="1900" baseline="0"/>
            </a:lvl5pPr>
          </a:lstStyle>
          <a:p>
            <a:pPr lvl="0"/>
            <a:r>
              <a:rPr lang="fa-IR" dirty="0" smtClean="0"/>
              <a:t>سطح اول</a:t>
            </a:r>
          </a:p>
          <a:p>
            <a:pPr lvl="1"/>
            <a:r>
              <a:rPr lang="fa-IR" dirty="0" smtClean="0"/>
              <a:t>سطح دوم</a:t>
            </a:r>
          </a:p>
          <a:p>
            <a:pPr lvl="2"/>
            <a:r>
              <a:rPr lang="fa-IR" dirty="0" smtClean="0"/>
              <a:t>سطح سوم</a:t>
            </a:r>
          </a:p>
          <a:p>
            <a:pPr lvl="3"/>
            <a:r>
              <a:rPr lang="fa-IR" dirty="0" smtClean="0"/>
              <a:t>سطح چهارم</a:t>
            </a:r>
          </a:p>
          <a:p>
            <a:pPr lvl="4"/>
            <a:r>
              <a:rPr lang="fa-IR" dirty="0" smtClean="0"/>
              <a:t>سطح پنجم</a:t>
            </a:r>
            <a:endParaRPr lang="en-US" dirty="0"/>
          </a:p>
        </p:txBody>
      </p:sp>
    </p:spTree>
    <p:extLst>
      <p:ext uri="{BB962C8B-B14F-4D97-AF65-F5344CB8AC3E}">
        <p14:creationId xmlns:p14="http://schemas.microsoft.com/office/powerpoint/2010/main" val="12389132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طلب ویژه تیتردا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19546" y="2374900"/>
            <a:ext cx="8091054" cy="4192154"/>
          </a:xfrm>
        </p:spPr>
        <p:txBody>
          <a:bodyPr/>
          <a:lstStyle>
            <a:lvl2pPr>
              <a:defRPr sz="2800"/>
            </a:lvl2pPr>
            <a:lvl3pPr>
              <a:defRPr sz="2400"/>
            </a:lvl3pPr>
            <a:lvl4pPr>
              <a:defRPr sz="2100"/>
            </a:lvl4pPr>
            <a:lvl5pPr>
              <a:defRPr sz="1900" baseline="0"/>
            </a:lvl5pPr>
          </a:lstStyle>
          <a:p>
            <a:pPr lvl="0"/>
            <a:r>
              <a:rPr lang="fa-IR" dirty="0" smtClean="0"/>
              <a:t>سطح اول</a:t>
            </a:r>
          </a:p>
          <a:p>
            <a:pPr lvl="1"/>
            <a:r>
              <a:rPr lang="fa-IR" dirty="0" smtClean="0"/>
              <a:t>سطح دوم</a:t>
            </a:r>
          </a:p>
          <a:p>
            <a:pPr lvl="2"/>
            <a:r>
              <a:rPr lang="fa-IR" dirty="0" smtClean="0"/>
              <a:t>سطح سوم</a:t>
            </a:r>
          </a:p>
          <a:p>
            <a:pPr lvl="3"/>
            <a:r>
              <a:rPr lang="fa-IR" dirty="0" smtClean="0"/>
              <a:t>سطح چهارم</a:t>
            </a:r>
          </a:p>
          <a:p>
            <a:pPr lvl="4"/>
            <a:r>
              <a:rPr lang="fa-IR" dirty="0" smtClean="0"/>
              <a:t>سطح پنجم</a:t>
            </a:r>
            <a:endParaRPr lang="en-US" dirty="0"/>
          </a:p>
        </p:txBody>
      </p:sp>
      <p:sp>
        <p:nvSpPr>
          <p:cNvPr id="9" name="Title 6"/>
          <p:cNvSpPr>
            <a:spLocks noGrp="1"/>
          </p:cNvSpPr>
          <p:nvPr>
            <p:ph type="ctrTitle" hasCustomPrompt="1"/>
          </p:nvPr>
        </p:nvSpPr>
        <p:spPr>
          <a:xfrm>
            <a:off x="848589" y="673100"/>
            <a:ext cx="9331037" cy="1144298"/>
          </a:xfrm>
        </p:spPr>
        <p:txBody>
          <a:bodyPr>
            <a:normAutofit/>
          </a:bodyPr>
          <a:lstStyle>
            <a:lvl1pPr algn="ctr">
              <a:defRPr baseline="0"/>
            </a:lvl1pPr>
          </a:lstStyle>
          <a:p>
            <a:r>
              <a:rPr lang="fa-IR" sz="5400" dirty="0" smtClean="0">
                <a:cs typeface="B Titr" panose="00000700000000000000" pitchFamily="2" charset="-78"/>
              </a:rPr>
              <a:t>عنوان فصل</a:t>
            </a:r>
            <a:endParaRPr lang="en-US" sz="5400" dirty="0">
              <a:cs typeface="B Titr" panose="00000700000000000000" pitchFamily="2" charset="-78"/>
            </a:endParaRPr>
          </a:p>
        </p:txBody>
      </p:sp>
    </p:spTree>
    <p:extLst>
      <p:ext uri="{BB962C8B-B14F-4D97-AF65-F5344CB8AC3E}">
        <p14:creationId xmlns:p14="http://schemas.microsoft.com/office/powerpoint/2010/main" val="12449231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یوه دیگر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763962"/>
            <a:ext cx="10515600" cy="1325563"/>
          </a:xfrm>
        </p:spPr>
        <p:txBody>
          <a:bodyPr>
            <a:normAutofit/>
          </a:bodyPr>
          <a:lstStyle>
            <a:lvl1pPr>
              <a:defRPr sz="4400"/>
            </a:lvl1pPr>
          </a:lstStyle>
          <a:p>
            <a:r>
              <a:rPr lang="fa-IR" dirty="0" smtClean="0"/>
              <a:t>عنوان اصلی</a:t>
            </a:r>
            <a:endParaRPr lang="en-US" dirty="0"/>
          </a:p>
        </p:txBody>
      </p:sp>
      <p:sp>
        <p:nvSpPr>
          <p:cNvPr id="7" name="Text Placeholder 6"/>
          <p:cNvSpPr>
            <a:spLocks noGrp="1"/>
          </p:cNvSpPr>
          <p:nvPr>
            <p:ph type="body" sz="quarter" idx="13" hasCustomPrompt="1"/>
          </p:nvPr>
        </p:nvSpPr>
        <p:spPr>
          <a:xfrm>
            <a:off x="838200" y="5232400"/>
            <a:ext cx="10515600" cy="838200"/>
          </a:xfrm>
        </p:spPr>
        <p:txBody>
          <a:bodyPr/>
          <a:lstStyle>
            <a:lvl1pPr marL="0" indent="0" algn="ctr">
              <a:buNone/>
              <a:defRPr baseline="0"/>
            </a:lvl1pPr>
          </a:lstStyle>
          <a:p>
            <a:pPr lvl="0"/>
            <a:r>
              <a:rPr lang="fa-IR" dirty="0" smtClean="0"/>
              <a:t>توضیح</a:t>
            </a:r>
            <a:endParaRPr lang="en-US" dirty="0"/>
          </a:p>
        </p:txBody>
      </p:sp>
    </p:spTree>
    <p:extLst>
      <p:ext uri="{BB962C8B-B14F-4D97-AF65-F5344CB8AC3E}">
        <p14:creationId xmlns:p14="http://schemas.microsoft.com/office/powerpoint/2010/main" val="41036336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شیوه دوم عنوان فص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17580"/>
            <a:ext cx="10515600" cy="1325563"/>
          </a:xfrm>
        </p:spPr>
        <p:txBody>
          <a:bodyPr>
            <a:normAutofit/>
          </a:bodyPr>
          <a:lstStyle>
            <a:lvl1pPr>
              <a:defRPr sz="5400"/>
            </a:lvl1pPr>
          </a:lstStyle>
          <a:p>
            <a:r>
              <a:rPr lang="fa-IR" dirty="0" smtClean="0"/>
              <a:t>عنوان فصل</a:t>
            </a:r>
            <a:endParaRPr lang="en-US" dirty="0"/>
          </a:p>
        </p:txBody>
      </p:sp>
    </p:spTree>
    <p:extLst>
      <p:ext uri="{BB962C8B-B14F-4D97-AF65-F5344CB8AC3E}">
        <p14:creationId xmlns:p14="http://schemas.microsoft.com/office/powerpoint/2010/main" val="38442517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E4686C-011D-4A52-BE52-C6D3EDBA169A}" type="datetimeFigureOut">
              <a:rPr lang="en-US" smtClean="0"/>
              <a:t>7/24/2021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09374-5E39-42F2-9A48-32D4DDA38B19}" type="slidenum">
              <a:rPr lang="en-US" smtClean="0"/>
              <a:t>‹#›</a:t>
            </a:fld>
            <a:endParaRPr lang="en-US"/>
          </a:p>
        </p:txBody>
      </p:sp>
    </p:spTree>
    <p:extLst>
      <p:ext uri="{BB962C8B-B14F-4D97-AF65-F5344CB8AC3E}">
        <p14:creationId xmlns:p14="http://schemas.microsoft.com/office/powerpoint/2010/main" val="233079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a-IR" dirty="0" smtClean="0"/>
              <a:t>عنوان اسلاید</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a-IR" dirty="0" smtClean="0"/>
              <a:t>سطح اول</a:t>
            </a:r>
          </a:p>
          <a:p>
            <a:pPr lvl="1"/>
            <a:r>
              <a:rPr lang="fa-IR" dirty="0" smtClean="0"/>
              <a:t>سطح دوم</a:t>
            </a:r>
          </a:p>
          <a:p>
            <a:pPr lvl="2"/>
            <a:r>
              <a:rPr lang="fa-IR" dirty="0" smtClean="0"/>
              <a:t>سطح سوم</a:t>
            </a:r>
          </a:p>
          <a:p>
            <a:pPr lvl="3"/>
            <a:r>
              <a:rPr lang="fa-IR" dirty="0" smtClean="0"/>
              <a:t>سطح چهارم</a:t>
            </a:r>
          </a:p>
          <a:p>
            <a:pPr lvl="4"/>
            <a:r>
              <a:rPr lang="fa-IR" dirty="0" smtClean="0"/>
              <a:t>سطح پنجم</a:t>
            </a:r>
            <a:endParaRPr lang="en-US" dirty="0"/>
          </a:p>
        </p:txBody>
      </p:sp>
      <p:sp>
        <p:nvSpPr>
          <p:cNvPr id="7" name="Date Placeholder 6"/>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4686C-011D-4A52-BE52-C6D3EDBA169A}" type="datetimeFigureOut">
              <a:rPr lang="en-US" smtClean="0"/>
              <a:t>7/24/2021</a:t>
            </a:fld>
            <a:endParaRPr lang="en-US"/>
          </a:p>
        </p:txBody>
      </p:sp>
      <p:sp>
        <p:nvSpPr>
          <p:cNvPr id="8" name="Footer Placeholder 7"/>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8"/>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09374-5E39-42F2-9A48-32D4DDA38B19}" type="slidenum">
              <a:rPr lang="en-US" smtClean="0"/>
              <a:t>‹#›</a:t>
            </a:fld>
            <a:endParaRPr lang="en-US"/>
          </a:p>
        </p:txBody>
      </p:sp>
    </p:spTree>
    <p:extLst>
      <p:ext uri="{BB962C8B-B14F-4D97-AF65-F5344CB8AC3E}">
        <p14:creationId xmlns:p14="http://schemas.microsoft.com/office/powerpoint/2010/main" val="676723168"/>
      </p:ext>
    </p:extLst>
  </p:cSld>
  <p:clrMap bg1="lt1" tx1="dk1" bg2="lt2" tx2="dk2" accent1="accent1" accent2="accent2" accent3="accent3" accent4="accent4" accent5="accent5" accent6="accent6" hlink="hlink" folHlink="folHlink"/>
  <p:sldLayoutIdLst>
    <p:sldLayoutId id="2147483655" r:id="rId1"/>
    <p:sldLayoutId id="2147483662" r:id="rId2"/>
    <p:sldLayoutId id="2147483649" r:id="rId3"/>
    <p:sldLayoutId id="2147483651" r:id="rId4"/>
    <p:sldLayoutId id="2147483660" r:id="rId5"/>
    <p:sldLayoutId id="2147483663" r:id="rId6"/>
    <p:sldLayoutId id="2147483661" r:id="rId7"/>
    <p:sldLayoutId id="2147483650" r:id="rId8"/>
    <p:sldLayoutId id="2147483664" r:id="rId9"/>
  </p:sldLayoutIdLst>
  <p:txStyles>
    <p:title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140" y="1481536"/>
            <a:ext cx="3899660" cy="11475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1475" y="2519680"/>
            <a:ext cx="3899660" cy="11974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8409" y="3616454"/>
            <a:ext cx="3899660" cy="1232604"/>
          </a:xfrm>
          <a:prstGeom prst="rect">
            <a:avLst/>
          </a:prstGeom>
        </p:spPr>
      </p:pic>
    </p:spTree>
    <p:custDataLst>
      <p:tags r:id="rId1"/>
    </p:custDataLst>
    <p:extLst>
      <p:ext uri="{BB962C8B-B14F-4D97-AF65-F5344CB8AC3E}">
        <p14:creationId xmlns:p14="http://schemas.microsoft.com/office/powerpoint/2010/main" val="2469528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250"/>
                                        <p:tgtEl>
                                          <p:spTgt spid="3"/>
                                        </p:tgtEl>
                                      </p:cBhvr>
                                    </p:animEffect>
                                  </p:childTnLst>
                                </p:cTn>
                              </p:par>
                            </p:childTnLst>
                          </p:cTn>
                        </p:par>
                        <p:par>
                          <p:cTn id="8" fill="hold">
                            <p:stCondLst>
                              <p:cond delay="125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250"/>
                                        <p:tgtEl>
                                          <p:spTgt spid="5"/>
                                        </p:tgtEl>
                                      </p:cBhvr>
                                    </p:animEffect>
                                  </p:childTnLst>
                                </p:cTn>
                              </p:par>
                            </p:childTnLst>
                          </p:cTn>
                        </p:par>
                        <p:par>
                          <p:cTn id="12" fill="hold">
                            <p:stCondLst>
                              <p:cond delay="250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64592" y="2459569"/>
            <a:ext cx="9331037" cy="1919926"/>
          </a:xfrm>
        </p:spPr>
        <p:txBody>
          <a:bodyPr>
            <a:normAutofit fontScale="90000"/>
          </a:bodyPr>
          <a:lstStyle/>
          <a:p>
            <a:pPr>
              <a:lnSpc>
                <a:spcPct val="150000"/>
              </a:lnSpc>
            </a:pPr>
            <a:r>
              <a:rPr lang="fa-IR" sz="6000" dirty="0" smtClean="0"/>
              <a:t>شبهات شامل</a:t>
            </a:r>
            <a:br>
              <a:rPr lang="fa-IR" sz="6000" dirty="0" smtClean="0"/>
            </a:br>
            <a:r>
              <a:rPr lang="fa-IR" sz="6000" dirty="0" smtClean="0"/>
              <a:t> عموم بهانه های قتل جنین</a:t>
            </a:r>
            <a:endParaRPr lang="en-US" sz="4000" dirty="0"/>
          </a:p>
        </p:txBody>
      </p:sp>
    </p:spTree>
    <p:extLst>
      <p:ext uri="{BB962C8B-B14F-4D97-AF65-F5344CB8AC3E}">
        <p14:creationId xmlns:p14="http://schemas.microsoft.com/office/powerpoint/2010/main" val="38395746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0554" y="2733574"/>
            <a:ext cx="10276609" cy="3686477"/>
          </a:xfrm>
        </p:spPr>
        <p:txBody>
          <a:bodyPr>
            <a:normAutofit/>
          </a:bodyPr>
          <a:lstStyle/>
          <a:p>
            <a:pPr>
              <a:lnSpc>
                <a:spcPct val="150000"/>
              </a:lnSpc>
            </a:pPr>
            <a:r>
              <a:rPr lang="fa-IR" sz="2800" dirty="0" smtClean="0"/>
              <a:t>دلیلی نداریم که آن طرف پرده بودن، موجب انسان نبودن باشد.</a:t>
            </a:r>
          </a:p>
          <a:p>
            <a:pPr>
              <a:lnSpc>
                <a:spcPct val="150000"/>
              </a:lnSpc>
            </a:pPr>
            <a:r>
              <a:rPr lang="fa-IR" sz="2800" dirty="0" smtClean="0"/>
              <a:t>نوزاد را به محیطی شبیه فضای شکم مادرش ببریم، می توانیم او را بکشیم؟</a:t>
            </a:r>
          </a:p>
          <a:p>
            <a:pPr>
              <a:lnSpc>
                <a:spcPct val="150000"/>
              </a:lnSpc>
            </a:pPr>
            <a:r>
              <a:rPr lang="fa-IR" sz="2800" dirty="0" smtClean="0"/>
              <a:t>منشأ این خطا، شاید: </a:t>
            </a:r>
          </a:p>
          <a:p>
            <a:pPr lvl="1">
              <a:lnSpc>
                <a:spcPct val="150000"/>
              </a:lnSpc>
            </a:pPr>
            <a:r>
              <a:rPr lang="fa-IR" sz="2400" dirty="0" smtClean="0"/>
              <a:t>ندیدن کوچک ها و عینیت گرایی غیرعقلانی</a:t>
            </a:r>
          </a:p>
          <a:p>
            <a:pPr lvl="1">
              <a:lnSpc>
                <a:spcPct val="150000"/>
              </a:lnSpc>
            </a:pPr>
            <a:r>
              <a:rPr lang="fa-IR" sz="2400" dirty="0" smtClean="0"/>
              <a:t>فرار از مسئولیت انسانی و الهی</a:t>
            </a:r>
            <a:endParaRPr lang="en-US" sz="2400" dirty="0"/>
          </a:p>
        </p:txBody>
      </p:sp>
      <p:sp>
        <p:nvSpPr>
          <p:cNvPr id="3" name="Title 2"/>
          <p:cNvSpPr>
            <a:spLocks noGrp="1"/>
          </p:cNvSpPr>
          <p:nvPr>
            <p:ph type="title"/>
          </p:nvPr>
        </p:nvSpPr>
        <p:spPr>
          <a:xfrm>
            <a:off x="280554" y="41222"/>
            <a:ext cx="10515600" cy="1325563"/>
          </a:xfrm>
        </p:spPr>
        <p:txBody>
          <a:bodyPr/>
          <a:lstStyle/>
          <a:p>
            <a:r>
              <a:rPr lang="fa-IR" dirty="0" smtClean="0"/>
              <a:t>جنین تا زمانی که از شکم مادر بیرون نیاید، انسان نیست.</a:t>
            </a:r>
            <a:endParaRPr lang="en-US" dirty="0"/>
          </a:p>
        </p:txBody>
      </p:sp>
      <p:sp>
        <p:nvSpPr>
          <p:cNvPr id="4" name="Text Placeholder 1"/>
          <p:cNvSpPr txBox="1">
            <a:spLocks/>
          </p:cNvSpPr>
          <p:nvPr/>
        </p:nvSpPr>
        <p:spPr>
          <a:xfrm>
            <a:off x="280554" y="1549666"/>
            <a:ext cx="10276609" cy="1001027"/>
          </a:xfrm>
          <a:prstGeom prst="rect">
            <a:avLst/>
          </a:prstGeom>
          <a:solidFill>
            <a:schemeClr val="tx1"/>
          </a:solidFill>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dirty="0" smtClean="0">
                <a:cs typeface="A Shablon Cut" panose="00000400000000000000" pitchFamily="2" charset="-78"/>
              </a:rPr>
              <a:t>باوری در یونان باستان و در میان رواقیون و نیز برخی یهودیان</a:t>
            </a:r>
            <a:endParaRPr lang="en-US" dirty="0">
              <a:cs typeface="A Shablon Cut" panose="00000400000000000000" pitchFamily="2" charset="-78"/>
            </a:endParaRPr>
          </a:p>
        </p:txBody>
      </p:sp>
    </p:spTree>
    <p:extLst>
      <p:ext uri="{BB962C8B-B14F-4D97-AF65-F5344CB8AC3E}">
        <p14:creationId xmlns:p14="http://schemas.microsoft.com/office/powerpoint/2010/main" val="430797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0050" y="1667169"/>
            <a:ext cx="10276609" cy="1201159"/>
          </a:xfrm>
          <a:solidFill>
            <a:schemeClr val="tx1"/>
          </a:solidFill>
        </p:spPr>
        <p:txBody>
          <a:bodyPr>
            <a:normAutofit fontScale="85000" lnSpcReduction="20000"/>
          </a:bodyPr>
          <a:lstStyle/>
          <a:p>
            <a:pPr marL="0" indent="0" algn="ctr">
              <a:lnSpc>
                <a:spcPct val="150000"/>
              </a:lnSpc>
              <a:buNone/>
            </a:pPr>
            <a:r>
              <a:rPr lang="fa-IR" dirty="0" smtClean="0">
                <a:cs typeface="A Shablon Cut" panose="00000400000000000000" pitchFamily="2" charset="-78"/>
              </a:rPr>
              <a:t>جودیت تامسون: نگهداری جنین، صرفاً عملی نوع دوستانه است و مادر می تواند در هر لحظه، خدمات خود به جنین را متوقف کند.</a:t>
            </a:r>
            <a:endParaRPr lang="en-US" dirty="0">
              <a:cs typeface="A Shablon Cut" panose="00000400000000000000" pitchFamily="2" charset="-78"/>
            </a:endParaRPr>
          </a:p>
        </p:txBody>
      </p:sp>
      <p:sp>
        <p:nvSpPr>
          <p:cNvPr id="3" name="Title 2"/>
          <p:cNvSpPr>
            <a:spLocks noGrp="1"/>
          </p:cNvSpPr>
          <p:nvPr>
            <p:ph type="title"/>
          </p:nvPr>
        </p:nvSpPr>
        <p:spPr>
          <a:xfrm>
            <a:off x="115503" y="108874"/>
            <a:ext cx="10680652" cy="1325563"/>
          </a:xfrm>
        </p:spPr>
        <p:txBody>
          <a:bodyPr>
            <a:normAutofit/>
          </a:bodyPr>
          <a:lstStyle/>
          <a:p>
            <a:r>
              <a:rPr lang="fa-IR" sz="3600" dirty="0" smtClean="0"/>
              <a:t>نگهداری جنین، </a:t>
            </a:r>
            <a:r>
              <a:rPr lang="fa-IR" sz="3600" dirty="0"/>
              <a:t>فقط لطف </a:t>
            </a:r>
            <a:r>
              <a:rPr lang="fa-IR" sz="3600" dirty="0" smtClean="0"/>
              <a:t>است و می تواند لطفش را قطع کند</a:t>
            </a:r>
            <a:endParaRPr lang="en-US" sz="3600" dirty="0"/>
          </a:p>
        </p:txBody>
      </p:sp>
      <p:sp>
        <p:nvSpPr>
          <p:cNvPr id="4" name="Text Placeholder 1"/>
          <p:cNvSpPr txBox="1">
            <a:spLocks/>
          </p:cNvSpPr>
          <p:nvPr/>
        </p:nvSpPr>
        <p:spPr>
          <a:xfrm>
            <a:off x="115503" y="2993457"/>
            <a:ext cx="10680652" cy="3547546"/>
          </a:xfrm>
          <a:prstGeom prst="rect">
            <a:avLst/>
          </a:prstGeom>
        </p:spPr>
        <p:txBody>
          <a:bodyPr vert="horz" lIns="91440" tIns="45720" rIns="91440" bIns="45720" rtlCol="0">
            <a:normAutofit fontScale="77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a-IR" dirty="0" smtClean="0"/>
              <a:t>هرگونه ارتباط خاص، دعوت جنین است. کسی که مهمان دعوت می کند، حق ندارد در شب زمستانی سرد، او را از خانه بیرون کند.</a:t>
            </a:r>
          </a:p>
          <a:p>
            <a:pPr>
              <a:lnSpc>
                <a:spcPct val="150000"/>
              </a:lnSpc>
            </a:pPr>
            <a:r>
              <a:rPr lang="fa-IR" dirty="0" smtClean="0"/>
              <a:t>بر فرض حضور بدون دعوت: کسی یواشکی در هواپیمای شما سوار شده و تهدید جانی شما هم نیست.</a:t>
            </a:r>
          </a:p>
          <a:p>
            <a:pPr>
              <a:lnSpc>
                <a:spcPct val="150000"/>
              </a:lnSpc>
            </a:pPr>
            <a:r>
              <a:rPr lang="fa-IR" dirty="0" smtClean="0"/>
              <a:t>آیا درباره نوزاد یک ساله هم در شرایط مشابه، چنین حکم می کنیم؟</a:t>
            </a:r>
          </a:p>
          <a:p>
            <a:pPr>
              <a:lnSpc>
                <a:spcPct val="150000"/>
              </a:lnSpc>
            </a:pPr>
            <a:r>
              <a:rPr lang="fa-IR" dirty="0" smtClean="0"/>
              <a:t>جمع بندی: جان دارد. نمی توانم اقدام به قتل کنم.</a:t>
            </a:r>
          </a:p>
          <a:p>
            <a:pPr>
              <a:lnSpc>
                <a:spcPct val="150000"/>
              </a:lnSpc>
            </a:pPr>
            <a:endParaRPr lang="en-US" dirty="0"/>
          </a:p>
        </p:txBody>
      </p:sp>
    </p:spTree>
    <p:extLst>
      <p:ext uri="{BB962C8B-B14F-4D97-AF65-F5344CB8AC3E}">
        <p14:creationId xmlns:p14="http://schemas.microsoft.com/office/powerpoint/2010/main" val="292135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p:bldP spid="4"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03" y="147501"/>
            <a:ext cx="10515600" cy="1325563"/>
          </a:xfrm>
        </p:spPr>
        <p:txBody>
          <a:bodyPr/>
          <a:lstStyle/>
          <a:p>
            <a:r>
              <a:rPr lang="fa-IR" dirty="0" smtClean="0"/>
              <a:t>نکته: سوء استفاده از مفهوم بارداری پیش بینی نشده</a:t>
            </a:r>
            <a:endParaRPr lang="fa-IR" dirty="0"/>
          </a:p>
        </p:txBody>
      </p:sp>
      <p:sp>
        <p:nvSpPr>
          <p:cNvPr id="4" name="Text Placeholder 3"/>
          <p:cNvSpPr>
            <a:spLocks noGrp="1"/>
          </p:cNvSpPr>
          <p:nvPr>
            <p:ph type="body" sz="quarter" idx="13"/>
          </p:nvPr>
        </p:nvSpPr>
        <p:spPr>
          <a:xfrm>
            <a:off x="129915" y="2265403"/>
            <a:ext cx="10742035" cy="3222941"/>
          </a:xfrm>
        </p:spPr>
        <p:txBody>
          <a:bodyPr>
            <a:normAutofit lnSpcReduction="10000"/>
          </a:bodyPr>
          <a:lstStyle/>
          <a:p>
            <a:pPr algn="just">
              <a:lnSpc>
                <a:spcPct val="150000"/>
              </a:lnSpc>
            </a:pPr>
            <a:r>
              <a:rPr lang="fa-IR" sz="1800" dirty="0" smtClean="0">
                <a:solidFill>
                  <a:srgbClr val="FFC000"/>
                </a:solidFill>
              </a:rPr>
              <a:t>بعد از تلاش برای برنامه ریزی بارداری، انتظار پیش بینی شده بودن بارداری نادرست است زیرا</a:t>
            </a:r>
            <a:r>
              <a:rPr lang="fa-IR" sz="1800" dirty="0" smtClean="0"/>
              <a:t>: بارداری های ناخواسته در جهان، یک چهارم کل بارداری ها است.</a:t>
            </a:r>
          </a:p>
          <a:p>
            <a:pPr algn="just">
              <a:lnSpc>
                <a:spcPct val="150000"/>
              </a:lnSpc>
            </a:pPr>
            <a:r>
              <a:rPr lang="fa-IR" sz="1800" dirty="0" smtClean="0"/>
              <a:t>رویکردهای تسهیل اسقاط، تحت عنوان </a:t>
            </a:r>
            <a:r>
              <a:rPr lang="en-US" sz="1800" dirty="0" smtClean="0"/>
              <a:t>Planned parenthood</a:t>
            </a:r>
            <a:r>
              <a:rPr lang="fa-IR" sz="1800" dirty="0" smtClean="0"/>
              <a:t> فعالیت می کنند.</a:t>
            </a:r>
          </a:p>
          <a:p>
            <a:pPr algn="just">
              <a:lnSpc>
                <a:spcPct val="150000"/>
              </a:lnSpc>
            </a:pPr>
            <a:r>
              <a:rPr lang="fa-IR" sz="1800" dirty="0" smtClean="0"/>
              <a:t>بارداری ناخواسته، تعبیر نادرستی است زیرا ناظر به گذشته، حال و آینده است در حالی که مسئله ای که در گذشته خواسته مادر و پدر نبود، بعد از اطلاع پدر و مادر، می تواند محل خواست آنها قرار گیرد به ویژه با فاجعه بودن اسقاط و قتل آن.</a:t>
            </a:r>
          </a:p>
          <a:p>
            <a:pPr algn="just">
              <a:lnSpc>
                <a:spcPct val="150000"/>
              </a:lnSpc>
            </a:pPr>
            <a:r>
              <a:rPr lang="fa-IR" sz="1800" dirty="0" smtClean="0"/>
              <a:t>پیشنهاد می شود به جای برنامه ریزی نشده که تعبیر تسهیل کننده های سقط است و بارداری ناخواسته، از تعبیر «پیش بینی نشده» استفاده شود.</a:t>
            </a:r>
            <a:endParaRPr lang="en-US" sz="1600" dirty="0"/>
          </a:p>
        </p:txBody>
      </p:sp>
      <p:sp>
        <p:nvSpPr>
          <p:cNvPr id="6" name="Text Placeholder 3"/>
          <p:cNvSpPr txBox="1">
            <a:spLocks/>
          </p:cNvSpPr>
          <p:nvPr/>
        </p:nvSpPr>
        <p:spPr>
          <a:xfrm>
            <a:off x="750075" y="1538549"/>
            <a:ext cx="9378664" cy="597877"/>
          </a:xfrm>
          <a:prstGeom prst="rect">
            <a:avLst/>
          </a:prstGeom>
          <a:solidFill>
            <a:schemeClr val="accent2">
              <a:lumMod val="50000"/>
            </a:schemeClr>
          </a:solidFill>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sz="2000" dirty="0" smtClean="0">
                <a:cs typeface="B Titr" panose="00000700000000000000" pitchFamily="2" charset="-78"/>
              </a:rPr>
              <a:t>القا شده اگر بارداری پیش بینی شده نباشد (</a:t>
            </a:r>
            <a:r>
              <a:rPr lang="en-US" sz="2000" dirty="0">
                <a:cs typeface="B Titr" panose="00000700000000000000" pitchFamily="2" charset="-78"/>
              </a:rPr>
              <a:t>unintended pregnancy</a:t>
            </a:r>
            <a:r>
              <a:rPr lang="fa-IR" sz="2000" dirty="0" smtClean="0">
                <a:cs typeface="B Titr" panose="00000700000000000000" pitchFamily="2" charset="-78"/>
              </a:rPr>
              <a:t>)، جنین را می توان اسقاط کرد.</a:t>
            </a:r>
            <a:endParaRPr lang="en-US" sz="1800" dirty="0">
              <a:cs typeface="B Titr" panose="00000700000000000000" pitchFamily="2" charset="-78"/>
            </a:endParaRPr>
          </a:p>
        </p:txBody>
      </p:sp>
      <p:sp>
        <p:nvSpPr>
          <p:cNvPr id="7" name="Text Placeholder 3"/>
          <p:cNvSpPr txBox="1">
            <a:spLocks/>
          </p:cNvSpPr>
          <p:nvPr/>
        </p:nvSpPr>
        <p:spPr>
          <a:xfrm>
            <a:off x="206774" y="5759013"/>
            <a:ext cx="10465264" cy="862561"/>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a-IR" sz="2000" dirty="0" smtClean="0"/>
              <a:t>آموزش امکان پیشگیری از بارداری در مواردی که آمادگی وجود ندارد، ضرورت دارد.</a:t>
            </a:r>
          </a:p>
          <a:p>
            <a:pPr>
              <a:lnSpc>
                <a:spcPct val="100000"/>
              </a:lnSpc>
            </a:pPr>
            <a:r>
              <a:rPr lang="fa-IR" sz="2000" dirty="0" smtClean="0"/>
              <a:t>اگر بارداری موجب تهدید روشن حیات مادر باشد، مجوز عقیم سازی برای عدم انعقاد نطفه می تواند اخذ شود.</a:t>
            </a:r>
            <a:endParaRPr lang="en-US" sz="1800" dirty="0"/>
          </a:p>
        </p:txBody>
      </p:sp>
      <p:sp>
        <p:nvSpPr>
          <p:cNvPr id="8" name="Title 1"/>
          <p:cNvSpPr txBox="1">
            <a:spLocks/>
          </p:cNvSpPr>
          <p:nvPr/>
        </p:nvSpPr>
        <p:spPr>
          <a:xfrm>
            <a:off x="4441385" y="5125834"/>
            <a:ext cx="2556397" cy="876426"/>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4000" b="0" kern="1200" baseline="0">
                <a:solidFill>
                  <a:schemeClr val="bg1"/>
                </a:solidFill>
                <a:latin typeface="+mj-lt"/>
                <a:ea typeface="+mj-ea"/>
                <a:cs typeface="B Titr" panose="00000700000000000000" pitchFamily="2" charset="-78"/>
              </a:defRPr>
            </a:lvl1pPr>
          </a:lstStyle>
          <a:p>
            <a:r>
              <a:rPr lang="fa-IR" sz="2400" dirty="0" smtClean="0">
                <a:cs typeface="B Homa" panose="00000400000000000000" pitchFamily="2" charset="-78"/>
              </a:rPr>
              <a:t>چالش پزشکی</a:t>
            </a:r>
            <a:endParaRPr lang="fa-IR" sz="2400" dirty="0">
              <a:cs typeface="B Homa" panose="00000400000000000000" pitchFamily="2" charset="-78"/>
            </a:endParaRPr>
          </a:p>
        </p:txBody>
      </p:sp>
    </p:spTree>
    <p:extLst>
      <p:ext uri="{BB962C8B-B14F-4D97-AF65-F5344CB8AC3E}">
        <p14:creationId xmlns:p14="http://schemas.microsoft.com/office/powerpoint/2010/main" val="3697130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0050" y="1749895"/>
            <a:ext cx="10276609" cy="1008654"/>
          </a:xfrm>
          <a:solidFill>
            <a:schemeClr val="tx1"/>
          </a:solidFill>
        </p:spPr>
        <p:txBody>
          <a:bodyPr>
            <a:normAutofit/>
          </a:bodyPr>
          <a:lstStyle/>
          <a:p>
            <a:pPr marL="0" indent="0" algn="ctr">
              <a:lnSpc>
                <a:spcPct val="150000"/>
              </a:lnSpc>
              <a:buNone/>
            </a:pPr>
            <a:r>
              <a:rPr lang="fa-IR" dirty="0" smtClean="0">
                <a:cs typeface="A Shablon Cut" panose="00000400000000000000" pitchFamily="2" charset="-78"/>
              </a:rPr>
              <a:t>جنین، تا سن خاصی، جزو بدن زن است و هرکس نسبت به بدن خود حق دارد.</a:t>
            </a:r>
            <a:endParaRPr lang="en-US" dirty="0">
              <a:cs typeface="A Shablon Cut" panose="00000400000000000000" pitchFamily="2" charset="-78"/>
            </a:endParaRPr>
          </a:p>
        </p:txBody>
      </p:sp>
      <p:sp>
        <p:nvSpPr>
          <p:cNvPr id="3" name="Title 2"/>
          <p:cNvSpPr>
            <a:spLocks noGrp="1"/>
          </p:cNvSpPr>
          <p:nvPr>
            <p:ph type="title"/>
          </p:nvPr>
        </p:nvSpPr>
        <p:spPr>
          <a:xfrm>
            <a:off x="280555" y="108874"/>
            <a:ext cx="10515600" cy="1325563"/>
          </a:xfrm>
        </p:spPr>
        <p:txBody>
          <a:bodyPr/>
          <a:lstStyle/>
          <a:p>
            <a:r>
              <a:rPr lang="fa-IR" dirty="0" smtClean="0"/>
              <a:t>جنین، جزوی از بدن زن است</a:t>
            </a:r>
            <a:endParaRPr lang="en-US" dirty="0"/>
          </a:p>
        </p:txBody>
      </p:sp>
      <p:sp>
        <p:nvSpPr>
          <p:cNvPr id="4" name="Text Placeholder 1"/>
          <p:cNvSpPr txBox="1">
            <a:spLocks/>
          </p:cNvSpPr>
          <p:nvPr/>
        </p:nvSpPr>
        <p:spPr>
          <a:xfrm>
            <a:off x="115503" y="2989283"/>
            <a:ext cx="10680652" cy="3642526"/>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a-IR" dirty="0" smtClean="0"/>
              <a:t>هیچ دلیل قابل قبولی بر اینکه جنین موجود مستقلی نیست، نداریم.</a:t>
            </a:r>
          </a:p>
          <a:p>
            <a:pPr>
              <a:lnSpc>
                <a:spcPct val="150000"/>
              </a:lnSpc>
            </a:pPr>
            <a:r>
              <a:rPr lang="fa-IR" dirty="0" smtClean="0"/>
              <a:t>هر انسان، معمولاً دو دست، دو پا، یک سر و یک </a:t>
            </a:r>
            <a:r>
              <a:rPr lang="en-US" dirty="0" smtClean="0"/>
              <a:t>DNA</a:t>
            </a:r>
            <a:r>
              <a:rPr lang="fa-IR" dirty="0" smtClean="0"/>
              <a:t> دارد.</a:t>
            </a:r>
          </a:p>
          <a:p>
            <a:pPr>
              <a:lnSpc>
                <a:spcPct val="150000"/>
              </a:lnSpc>
            </a:pPr>
            <a:r>
              <a:rPr lang="fa-IR" dirty="0" smtClean="0"/>
              <a:t>هرچند آسیب زدن به بدن خود هم نادرست است.</a:t>
            </a:r>
          </a:p>
          <a:p>
            <a:pPr>
              <a:lnSpc>
                <a:spcPct val="150000"/>
              </a:lnSpc>
            </a:pPr>
            <a:r>
              <a:rPr lang="fa-IR" dirty="0" smtClean="0"/>
              <a:t>موقعیت مکانی یک انسان، موجب انسان محسوب نشدنش نیست.</a:t>
            </a:r>
            <a:endParaRPr lang="en-US" dirty="0"/>
          </a:p>
        </p:txBody>
      </p:sp>
    </p:spTree>
    <p:extLst>
      <p:ext uri="{BB962C8B-B14F-4D97-AF65-F5344CB8AC3E}">
        <p14:creationId xmlns:p14="http://schemas.microsoft.com/office/powerpoint/2010/main" val="7130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0050" y="1662708"/>
            <a:ext cx="10276609" cy="1343110"/>
          </a:xfrm>
          <a:solidFill>
            <a:schemeClr val="tx1"/>
          </a:solidFill>
        </p:spPr>
        <p:txBody>
          <a:bodyPr>
            <a:normAutofit fontScale="92500" lnSpcReduction="20000"/>
          </a:bodyPr>
          <a:lstStyle/>
          <a:p>
            <a:pPr marL="0" indent="0" algn="ctr">
              <a:lnSpc>
                <a:spcPct val="150000"/>
              </a:lnSpc>
              <a:buNone/>
            </a:pPr>
            <a:r>
              <a:rPr lang="fa-IR" dirty="0" smtClean="0">
                <a:cs typeface="A Shablon Cut" panose="00000400000000000000" pitchFamily="2" charset="-78"/>
              </a:rPr>
              <a:t>اگر خانواده آمادگی کافی نداشته باشد، خانواده دچار مشکلات تربیتی، اقتصادی، عاطفی و غیره می شود.</a:t>
            </a:r>
            <a:endParaRPr lang="en-US" dirty="0">
              <a:cs typeface="A Shablon Cut" panose="00000400000000000000" pitchFamily="2" charset="-78"/>
            </a:endParaRPr>
          </a:p>
        </p:txBody>
      </p:sp>
      <p:sp>
        <p:nvSpPr>
          <p:cNvPr id="3" name="Title 2"/>
          <p:cNvSpPr>
            <a:spLocks noGrp="1"/>
          </p:cNvSpPr>
          <p:nvPr>
            <p:ph type="title"/>
          </p:nvPr>
        </p:nvSpPr>
        <p:spPr>
          <a:xfrm>
            <a:off x="280555" y="108874"/>
            <a:ext cx="10515600" cy="1325563"/>
          </a:xfrm>
        </p:spPr>
        <p:txBody>
          <a:bodyPr>
            <a:normAutofit/>
          </a:bodyPr>
          <a:lstStyle/>
          <a:p>
            <a:r>
              <a:rPr lang="fa-IR" sz="3600" dirty="0" smtClean="0"/>
              <a:t>این بچه را نمی خواهند پس نیاید که هزینه ساز برای جامعه نشود</a:t>
            </a:r>
            <a:endParaRPr lang="en-US" sz="3600" dirty="0"/>
          </a:p>
        </p:txBody>
      </p:sp>
      <p:sp>
        <p:nvSpPr>
          <p:cNvPr id="4" name="Text Placeholder 1"/>
          <p:cNvSpPr txBox="1">
            <a:spLocks/>
          </p:cNvSpPr>
          <p:nvPr/>
        </p:nvSpPr>
        <p:spPr>
          <a:xfrm>
            <a:off x="115503" y="3234089"/>
            <a:ext cx="10680652" cy="3291839"/>
          </a:xfrm>
          <a:prstGeom prst="rect">
            <a:avLst/>
          </a:prstGeom>
        </p:spPr>
        <p:txBody>
          <a:bodyPr vert="horz" lIns="91440" tIns="45720" rIns="91440" bIns="45720" rtlCol="0">
            <a:normAutofit fontScale="850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fa-IR" sz="3000" dirty="0" smtClean="0"/>
              <a:t>نگویید نیاید؛ آمده است. بحث، در قتل یا عدم قتلش است.</a:t>
            </a:r>
          </a:p>
          <a:p>
            <a:pPr algn="just">
              <a:lnSpc>
                <a:spcPct val="150000"/>
              </a:lnSpc>
            </a:pPr>
            <a:r>
              <a:rPr lang="fa-IR" sz="3000" dirty="0" smtClean="0"/>
              <a:t>برای بچه هایی که به خاطر تربیت نادرست دچار تنبلی و بدرفتاری هستند هم می توانیم بگوییم به خاطر هزینه هایشان به جامعه کشته شوند؟</a:t>
            </a:r>
            <a:r>
              <a:rPr lang="fa-IR" sz="2400" dirty="0" smtClean="0"/>
              <a:t> (دفع شبهه قصاص و اعدام)</a:t>
            </a:r>
          </a:p>
          <a:p>
            <a:pPr algn="just">
              <a:lnSpc>
                <a:spcPct val="150000"/>
              </a:lnSpc>
            </a:pPr>
            <a:r>
              <a:rPr lang="fa-IR" sz="3000" dirty="0" smtClean="0"/>
              <a:t>تلاش کنیم همه منشأ نعمت و خوبی ها برای جامعه باشند اما هزینه سازها هم انسان هستند، کرامت دارند، فرصت نیاز دارند و برای خوب شدن ما هم فرصتند.</a:t>
            </a:r>
            <a:endParaRPr lang="en-US" sz="3000" dirty="0"/>
          </a:p>
        </p:txBody>
      </p:sp>
    </p:spTree>
    <p:extLst>
      <p:ext uri="{BB962C8B-B14F-4D97-AF65-F5344CB8AC3E}">
        <p14:creationId xmlns:p14="http://schemas.microsoft.com/office/powerpoint/2010/main" val="11040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0050" y="1662708"/>
            <a:ext cx="10276609" cy="1343110"/>
          </a:xfrm>
          <a:solidFill>
            <a:schemeClr val="tx1"/>
          </a:solidFill>
        </p:spPr>
        <p:txBody>
          <a:bodyPr>
            <a:normAutofit fontScale="92500" lnSpcReduction="20000"/>
          </a:bodyPr>
          <a:lstStyle/>
          <a:p>
            <a:pPr marL="0" indent="0" algn="ctr">
              <a:lnSpc>
                <a:spcPct val="150000"/>
              </a:lnSpc>
              <a:buNone/>
            </a:pPr>
            <a:r>
              <a:rPr lang="fa-IR" dirty="0" smtClean="0">
                <a:cs typeface="A Shablon Cut" panose="00000400000000000000" pitchFamily="2" charset="-78"/>
              </a:rPr>
              <a:t>اگر خانواده آمادگی کافی نداشته باشد، اهمیت کافی عاطفی، اقتصادی و تربیتی به بچه نمی دهند و او اذیت می شود پس اسقاط آن را آسان کنیم که خودش نیاید اذیت شود.</a:t>
            </a:r>
            <a:endParaRPr lang="en-US" dirty="0">
              <a:cs typeface="A Shablon Cut" panose="00000400000000000000" pitchFamily="2" charset="-78"/>
            </a:endParaRPr>
          </a:p>
        </p:txBody>
      </p:sp>
      <p:sp>
        <p:nvSpPr>
          <p:cNvPr id="3" name="Title 2"/>
          <p:cNvSpPr>
            <a:spLocks noGrp="1"/>
          </p:cNvSpPr>
          <p:nvPr>
            <p:ph type="title"/>
          </p:nvPr>
        </p:nvSpPr>
        <p:spPr>
          <a:xfrm>
            <a:off x="280555" y="108874"/>
            <a:ext cx="10515600" cy="1325563"/>
          </a:xfrm>
        </p:spPr>
        <p:txBody>
          <a:bodyPr>
            <a:normAutofit/>
          </a:bodyPr>
          <a:lstStyle/>
          <a:p>
            <a:r>
              <a:rPr lang="fa-IR" sz="3600" dirty="0" smtClean="0"/>
              <a:t>این بچه را نمی خواهند پس نیاید که خودش هم اذیت نشود</a:t>
            </a:r>
            <a:endParaRPr lang="en-US" sz="3600" dirty="0"/>
          </a:p>
        </p:txBody>
      </p:sp>
      <p:sp>
        <p:nvSpPr>
          <p:cNvPr id="4" name="Text Placeholder 1"/>
          <p:cNvSpPr txBox="1">
            <a:spLocks/>
          </p:cNvSpPr>
          <p:nvPr/>
        </p:nvSpPr>
        <p:spPr>
          <a:xfrm>
            <a:off x="400050" y="3147462"/>
            <a:ext cx="10396105" cy="3060833"/>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fa-IR" sz="2800" dirty="0"/>
              <a:t>نگویید نیاید؛ آمده است. بحث، در قتل یا عدم قتلش است.</a:t>
            </a:r>
          </a:p>
          <a:p>
            <a:pPr algn="just">
              <a:lnSpc>
                <a:spcPct val="150000"/>
              </a:lnSpc>
            </a:pPr>
            <a:r>
              <a:rPr lang="fa-IR" sz="2400" dirty="0" smtClean="0"/>
              <a:t>اگر گلوی کسی را که دچار سختی ای بود بگیرید که او را خفه کنید، مقاومت می کند.</a:t>
            </a:r>
          </a:p>
          <a:p>
            <a:pPr algn="just">
              <a:lnSpc>
                <a:spcPct val="150000"/>
              </a:lnSpc>
            </a:pPr>
            <a:r>
              <a:rPr lang="fa-IR" sz="2000" dirty="0" smtClean="0"/>
              <a:t>اگر گفته شود این مقاومت به خاطر درد است، از او بپرسید می خواهی بدون درد تو را بکشیم؟</a:t>
            </a:r>
            <a:endParaRPr lang="fa-IR" sz="2000" dirty="0"/>
          </a:p>
          <a:p>
            <a:pPr algn="just">
              <a:lnSpc>
                <a:spcPct val="150000"/>
              </a:lnSpc>
            </a:pPr>
            <a:r>
              <a:rPr lang="fa-IR" sz="2400" dirty="0" smtClean="0"/>
              <a:t>از دیدگاه دقیق تر، حتی اگر خودش بخواهد خودش را بکشد، باید جلوی او را بگیریم.</a:t>
            </a:r>
          </a:p>
          <a:p>
            <a:pPr algn="just">
              <a:lnSpc>
                <a:spcPct val="150000"/>
              </a:lnSpc>
            </a:pPr>
            <a:r>
              <a:rPr lang="fa-IR" sz="2400" dirty="0" smtClean="0"/>
              <a:t>ضمن اینکه همه باید جمع شویم که دردهایش را از او برداریم.</a:t>
            </a:r>
          </a:p>
        </p:txBody>
      </p:sp>
    </p:spTree>
    <p:extLst>
      <p:ext uri="{BB962C8B-B14F-4D97-AF65-F5344CB8AC3E}">
        <p14:creationId xmlns:p14="http://schemas.microsoft.com/office/powerpoint/2010/main" val="282836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0050" y="1559293"/>
            <a:ext cx="10276609" cy="967975"/>
          </a:xfrm>
          <a:solidFill>
            <a:schemeClr val="tx1"/>
          </a:solidFill>
        </p:spPr>
        <p:txBody>
          <a:bodyPr>
            <a:normAutofit/>
          </a:bodyPr>
          <a:lstStyle/>
          <a:p>
            <a:pPr marL="0" indent="0" algn="ctr">
              <a:lnSpc>
                <a:spcPct val="150000"/>
              </a:lnSpc>
              <a:buNone/>
            </a:pPr>
            <a:r>
              <a:rPr lang="fa-IR" dirty="0" smtClean="0">
                <a:cs typeface="A Shablon Cut" panose="00000400000000000000" pitchFamily="2" charset="-78"/>
              </a:rPr>
              <a:t>پدر و مادر، مشکل مالی دارند. چرا باید مشکلی به مشکلاتشان اضافه شود؟</a:t>
            </a:r>
            <a:endParaRPr lang="en-US" dirty="0">
              <a:cs typeface="A Shablon Cut" panose="00000400000000000000" pitchFamily="2" charset="-78"/>
            </a:endParaRPr>
          </a:p>
        </p:txBody>
      </p:sp>
      <p:sp>
        <p:nvSpPr>
          <p:cNvPr id="3" name="Title 2"/>
          <p:cNvSpPr>
            <a:spLocks noGrp="1"/>
          </p:cNvSpPr>
          <p:nvPr>
            <p:ph type="title"/>
          </p:nvPr>
        </p:nvSpPr>
        <p:spPr>
          <a:xfrm>
            <a:off x="280555" y="108874"/>
            <a:ext cx="10515600" cy="1325563"/>
          </a:xfrm>
        </p:spPr>
        <p:txBody>
          <a:bodyPr/>
          <a:lstStyle/>
          <a:p>
            <a:r>
              <a:rPr lang="fa-IR" dirty="0" smtClean="0"/>
              <a:t>پدر و مادر، مشکل مالی دارند</a:t>
            </a:r>
            <a:endParaRPr lang="en-US" dirty="0"/>
          </a:p>
        </p:txBody>
      </p:sp>
      <p:sp>
        <p:nvSpPr>
          <p:cNvPr id="4" name="Text Placeholder 1"/>
          <p:cNvSpPr txBox="1">
            <a:spLocks/>
          </p:cNvSpPr>
          <p:nvPr/>
        </p:nvSpPr>
        <p:spPr>
          <a:xfrm>
            <a:off x="115503" y="2811306"/>
            <a:ext cx="10680652" cy="4032985"/>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a-IR" dirty="0"/>
              <a:t>باید و باید حاکمیت و هرکس توانایی ای دارد قدمی بردارد اما فرض کنید کسی مشکل مالی پیدا کرد. می تواند فرزندانش را بکشد</a:t>
            </a:r>
            <a:r>
              <a:rPr lang="fa-IR" dirty="0" smtClean="0"/>
              <a:t>؟</a:t>
            </a:r>
          </a:p>
          <a:p>
            <a:pPr>
              <a:lnSpc>
                <a:spcPct val="150000"/>
              </a:lnSpc>
            </a:pPr>
            <a:r>
              <a:rPr lang="fa-IR" dirty="0" smtClean="0"/>
              <a:t>بی خردی، منشأ برخی انحرافات و فرزندکشی های احمقانه</a:t>
            </a:r>
          </a:p>
          <a:p>
            <a:pPr>
              <a:lnSpc>
                <a:spcPct val="150000"/>
              </a:lnSpc>
            </a:pPr>
            <a:r>
              <a:rPr lang="fa-IR" dirty="0" smtClean="0"/>
              <a:t>نگاه الهی به انسان و وعده الهی به رزق</a:t>
            </a:r>
            <a:endParaRPr lang="fa-IR" dirty="0"/>
          </a:p>
        </p:txBody>
      </p:sp>
    </p:spTree>
    <p:extLst>
      <p:ext uri="{BB962C8B-B14F-4D97-AF65-F5344CB8AC3E}">
        <p14:creationId xmlns:p14="http://schemas.microsoft.com/office/powerpoint/2010/main" val="159677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0050" y="1669260"/>
            <a:ext cx="10276609" cy="4926137"/>
          </a:xfrm>
          <a:solidFill>
            <a:schemeClr val="tx1"/>
          </a:solidFill>
        </p:spPr>
        <p:txBody>
          <a:bodyPr>
            <a:normAutofit/>
          </a:bodyPr>
          <a:lstStyle/>
          <a:p>
            <a:pPr marL="0" indent="0" algn="ctr">
              <a:lnSpc>
                <a:spcPct val="110000"/>
              </a:lnSpc>
              <a:buNone/>
            </a:pPr>
            <a:r>
              <a:rPr lang="fa-IR" sz="3000" dirty="0" smtClean="0">
                <a:cs typeface="A Shablon Cut" panose="00000400000000000000" pitchFamily="2" charset="-78"/>
              </a:rPr>
              <a:t>وقتی خودش تصمیمش را گرفته، اگر اقدام کند ممکن است موجب آسیب به خودش هم شود. اگر اجازه ندهید، خودش شکل می گیرد. لااقل اجازه دهید تا ساماندهی کنیم.</a:t>
            </a:r>
          </a:p>
          <a:p>
            <a:pPr marL="0" indent="0" algn="ctr">
              <a:lnSpc>
                <a:spcPct val="110000"/>
              </a:lnSpc>
              <a:buNone/>
            </a:pPr>
            <a:r>
              <a:rPr lang="fa-IR" sz="3000" dirty="0" smtClean="0">
                <a:cs typeface="A Shablon Cut" panose="00000400000000000000" pitchFamily="2" charset="-78"/>
              </a:rPr>
              <a:t>در مورد کل اجازه اسقاط جنین و در مورد غربال گری جنین</a:t>
            </a:r>
            <a:r>
              <a:rPr lang="fa-IR" sz="2000" dirty="0" smtClean="0">
                <a:cs typeface="A Shablon Cut" panose="00000400000000000000" pitchFamily="2" charset="-78"/>
              </a:rPr>
              <a:t> (تناقض کم بودن یا زیاد بودن تعداد)</a:t>
            </a:r>
            <a:endParaRPr lang="fa-IR" sz="3000" dirty="0" smtClean="0">
              <a:cs typeface="A Shablon Cut" panose="00000400000000000000" pitchFamily="2" charset="-78"/>
            </a:endParaRPr>
          </a:p>
          <a:p>
            <a:pPr marL="0" indent="0">
              <a:lnSpc>
                <a:spcPct val="110000"/>
              </a:lnSpc>
              <a:buNone/>
            </a:pPr>
            <a:endParaRPr lang="fa-IR" sz="600" dirty="0" smtClean="0">
              <a:cs typeface="A Shablon Cut" panose="00000400000000000000" pitchFamily="2" charset="-78"/>
            </a:endParaRPr>
          </a:p>
          <a:p>
            <a:pPr marL="0" indent="0">
              <a:lnSpc>
                <a:spcPct val="110000"/>
              </a:lnSpc>
              <a:buNone/>
            </a:pPr>
            <a:r>
              <a:rPr lang="fa-IR" sz="3000" dirty="0" smtClean="0">
                <a:cs typeface="A Shablon Cut" panose="00000400000000000000" pitchFamily="2" charset="-78"/>
              </a:rPr>
              <a:t>شبهات مشابه:</a:t>
            </a:r>
          </a:p>
          <a:p>
            <a:pPr>
              <a:lnSpc>
                <a:spcPct val="110000"/>
              </a:lnSpc>
            </a:pPr>
            <a:r>
              <a:rPr lang="fa-IR" sz="3000" dirty="0" smtClean="0">
                <a:cs typeface="A Shablon Cut" panose="00000400000000000000" pitchFamily="2" charset="-78"/>
              </a:rPr>
              <a:t>شرب الکل</a:t>
            </a:r>
          </a:p>
          <a:p>
            <a:pPr>
              <a:lnSpc>
                <a:spcPct val="110000"/>
              </a:lnSpc>
            </a:pPr>
            <a:r>
              <a:rPr lang="fa-IR" sz="3000" dirty="0" smtClean="0">
                <a:cs typeface="A Shablon Cut" panose="00000400000000000000" pitchFamily="2" charset="-78"/>
              </a:rPr>
              <a:t>روسپی گری و دیگر بی عفتی ها (مثل همجنس گرایی)</a:t>
            </a:r>
          </a:p>
          <a:p>
            <a:pPr>
              <a:lnSpc>
                <a:spcPct val="110000"/>
              </a:lnSpc>
            </a:pPr>
            <a:r>
              <a:rPr lang="fa-IR" sz="3000" dirty="0" smtClean="0">
                <a:cs typeface="A Shablon Cut" panose="00000400000000000000" pitchFamily="2" charset="-78"/>
              </a:rPr>
              <a:t>بانک اسپرم</a:t>
            </a:r>
            <a:endParaRPr lang="en-US" sz="3000" dirty="0">
              <a:cs typeface="A Shablon Cut" panose="00000400000000000000" pitchFamily="2" charset="-78"/>
            </a:endParaRPr>
          </a:p>
        </p:txBody>
      </p:sp>
      <p:sp>
        <p:nvSpPr>
          <p:cNvPr id="3" name="Title 2"/>
          <p:cNvSpPr>
            <a:spLocks noGrp="1"/>
          </p:cNvSpPr>
          <p:nvPr>
            <p:ph type="title"/>
          </p:nvPr>
        </p:nvSpPr>
        <p:spPr>
          <a:xfrm>
            <a:off x="280555" y="108874"/>
            <a:ext cx="10515600" cy="1325563"/>
          </a:xfrm>
        </p:spPr>
        <p:txBody>
          <a:bodyPr>
            <a:normAutofit/>
          </a:bodyPr>
          <a:lstStyle/>
          <a:p>
            <a:r>
              <a:rPr lang="fa-IR" sz="3600" dirty="0" smtClean="0"/>
              <a:t>اگر ما اسقاط نکنیم، خودش اقدام می کند و خطر می آفریند</a:t>
            </a:r>
            <a:endParaRPr lang="en-US" sz="3600" dirty="0"/>
          </a:p>
        </p:txBody>
      </p:sp>
    </p:spTree>
    <p:extLst>
      <p:ext uri="{BB962C8B-B14F-4D97-AF65-F5344CB8AC3E}">
        <p14:creationId xmlns:p14="http://schemas.microsoft.com/office/powerpoint/2010/main" val="6797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54517" y="4328"/>
            <a:ext cx="11030552" cy="1325562"/>
          </a:xfrm>
        </p:spPr>
        <p:txBody>
          <a:bodyPr>
            <a:normAutofit/>
          </a:bodyPr>
          <a:lstStyle/>
          <a:p>
            <a:r>
              <a:rPr lang="fa-IR" sz="3600" dirty="0" smtClean="0"/>
              <a:t>تلقی نادرست سازمان بهداشت جهانی تزریق شده به جامعه پزشکی</a:t>
            </a:r>
            <a:endParaRPr lang="en-US" sz="36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98" y="1224012"/>
            <a:ext cx="6927850" cy="5334000"/>
          </a:xfrm>
          <a:prstGeom prst="rect">
            <a:avLst/>
          </a:prstGeom>
        </p:spPr>
      </p:pic>
    </p:spTree>
    <p:extLst>
      <p:ext uri="{BB962C8B-B14F-4D97-AF65-F5344CB8AC3E}">
        <p14:creationId xmlns:p14="http://schemas.microsoft.com/office/powerpoint/2010/main" val="13018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27100" y="961712"/>
            <a:ext cx="10515600" cy="1325563"/>
          </a:xfrm>
        </p:spPr>
        <p:txBody>
          <a:bodyPr>
            <a:normAutofit fontScale="90000"/>
          </a:bodyPr>
          <a:lstStyle/>
          <a:p>
            <a:pPr>
              <a:lnSpc>
                <a:spcPts val="6500"/>
              </a:lnSpc>
              <a:spcBef>
                <a:spcPts val="0"/>
              </a:spcBef>
            </a:pPr>
            <a:r>
              <a:rPr lang="fa-IR" sz="5000" dirty="0" smtClean="0"/>
              <a:t>شبهات و گره های فکری و احساسی</a:t>
            </a:r>
            <a:br>
              <a:rPr lang="fa-IR" sz="5000" dirty="0" smtClean="0"/>
            </a:br>
            <a:r>
              <a:rPr lang="fa-IR" sz="5000" dirty="0" smtClean="0"/>
              <a:t>دفاع از حیات جنین</a:t>
            </a:r>
            <a:endParaRPr lang="en-US" sz="4800" dirty="0">
              <a:cs typeface="B Jadid" panose="00000700000000000000" pitchFamily="2" charset="-78"/>
            </a:endParaRPr>
          </a:p>
        </p:txBody>
      </p:sp>
      <p:sp>
        <p:nvSpPr>
          <p:cNvPr id="2" name="Text Placeholder 1"/>
          <p:cNvSpPr>
            <a:spLocks noGrp="1"/>
          </p:cNvSpPr>
          <p:nvPr>
            <p:ph type="body" sz="quarter" idx="13"/>
          </p:nvPr>
        </p:nvSpPr>
        <p:spPr>
          <a:xfrm>
            <a:off x="927100" y="2662116"/>
            <a:ext cx="10515600" cy="838200"/>
          </a:xfrm>
        </p:spPr>
        <p:txBody>
          <a:bodyPr/>
          <a:lstStyle/>
          <a:p>
            <a:r>
              <a:rPr lang="fa-IR" dirty="0" smtClean="0"/>
              <a:t>گروه پژوهشی حرمت حیات</a:t>
            </a:r>
            <a:endParaRPr lang="en-US" dirty="0"/>
          </a:p>
        </p:txBody>
      </p:sp>
    </p:spTree>
    <p:custDataLst>
      <p:tags r:id="rId1"/>
    </p:custDataLst>
    <p:extLst>
      <p:ext uri="{BB962C8B-B14F-4D97-AF65-F5344CB8AC3E}">
        <p14:creationId xmlns:p14="http://schemas.microsoft.com/office/powerpoint/2010/main" val="130276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35267" y="196551"/>
            <a:ext cx="11030552" cy="1325562"/>
          </a:xfrm>
        </p:spPr>
        <p:txBody>
          <a:bodyPr>
            <a:normAutofit/>
          </a:bodyPr>
          <a:lstStyle/>
          <a:p>
            <a:r>
              <a:rPr lang="fa-IR" sz="3600" dirty="0" smtClean="0"/>
              <a:t>تلقی نادرست سازمان بهداشت جهانی تزریق شده به جامعه پزشکی</a:t>
            </a:r>
            <a:endParaRPr lang="en-US" sz="3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30" y="4413163"/>
            <a:ext cx="5342976" cy="18938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30" y="1743874"/>
            <a:ext cx="5337686" cy="2052549"/>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9356"/>
          <a:stretch/>
        </p:blipFill>
        <p:spPr>
          <a:xfrm>
            <a:off x="6468176" y="1730402"/>
            <a:ext cx="5332396" cy="205233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8176" y="4413163"/>
            <a:ext cx="5332396" cy="1544702"/>
          </a:xfrm>
          <a:prstGeom prst="rect">
            <a:avLst/>
          </a:prstGeom>
        </p:spPr>
      </p:pic>
    </p:spTree>
    <p:extLst>
      <p:ext uri="{BB962C8B-B14F-4D97-AF65-F5344CB8AC3E}">
        <p14:creationId xmlns:p14="http://schemas.microsoft.com/office/powerpoint/2010/main" val="304807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555" y="108874"/>
            <a:ext cx="10515600" cy="1325563"/>
          </a:xfrm>
        </p:spPr>
        <p:txBody>
          <a:bodyPr>
            <a:normAutofit/>
          </a:bodyPr>
          <a:lstStyle/>
          <a:p>
            <a:r>
              <a:rPr lang="fa-IR" sz="3600" dirty="0" smtClean="0"/>
              <a:t>اگر ما اسقاط نکنیم، خودش اقدام می کند و خطر می آفریند</a:t>
            </a:r>
            <a:endParaRPr lang="en-US" sz="3600" dirty="0"/>
          </a:p>
        </p:txBody>
      </p:sp>
      <p:sp>
        <p:nvSpPr>
          <p:cNvPr id="4" name="Text Placeholder 1"/>
          <p:cNvSpPr txBox="1">
            <a:spLocks/>
          </p:cNvSpPr>
          <p:nvPr/>
        </p:nvSpPr>
        <p:spPr>
          <a:xfrm>
            <a:off x="115503" y="1778109"/>
            <a:ext cx="10327908" cy="4955807"/>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a-IR" sz="2000" dirty="0" smtClean="0"/>
              <a:t>مثال مادری که می گوید اگر فرزندم را نکشید، خودم می کشم.</a:t>
            </a:r>
          </a:p>
          <a:p>
            <a:pPr>
              <a:lnSpc>
                <a:spcPct val="150000"/>
              </a:lnSpc>
            </a:pPr>
            <a:r>
              <a:rPr lang="fa-IR" sz="2000" dirty="0" smtClean="0"/>
              <a:t>مثل تسهیلات برای دزدی و دزدان</a:t>
            </a:r>
          </a:p>
          <a:p>
            <a:pPr>
              <a:lnSpc>
                <a:spcPct val="150000"/>
              </a:lnSpc>
            </a:pPr>
            <a:r>
              <a:rPr lang="fa-IR" sz="2000" dirty="0" smtClean="0"/>
              <a:t>مثل حمایت از خواسته های تروریست ها</a:t>
            </a:r>
          </a:p>
          <a:p>
            <a:pPr>
              <a:lnSpc>
                <a:spcPct val="150000"/>
              </a:lnSpc>
            </a:pPr>
            <a:r>
              <a:rPr lang="fa-IR" sz="2000" dirty="0" smtClean="0"/>
              <a:t>مثل اینکه هیتلر فرمان می دهد به دفن افرادی که ...</a:t>
            </a:r>
          </a:p>
          <a:p>
            <a:pPr>
              <a:lnSpc>
                <a:spcPct val="150000"/>
              </a:lnSpc>
            </a:pPr>
            <a:r>
              <a:rPr lang="fa-IR" sz="2000" dirty="0"/>
              <a:t>برخی از نوه‌ها نیاز به اموال و دارایی‌های پدربزرگشان دارند و نیاز دارند که پدربزرگشان کشته </a:t>
            </a:r>
            <a:r>
              <a:rPr lang="fa-IR" sz="2000" dirty="0" smtClean="0"/>
              <a:t>بشود.</a:t>
            </a:r>
            <a:endParaRPr lang="fa-IR" sz="2000" dirty="0"/>
          </a:p>
          <a:p>
            <a:pPr>
              <a:lnSpc>
                <a:spcPct val="150000"/>
              </a:lnSpc>
            </a:pPr>
            <a:r>
              <a:rPr lang="fa-IR" sz="2000" dirty="0" smtClean="0">
                <a:solidFill>
                  <a:srgbClr val="FFFF00"/>
                </a:solidFill>
              </a:rPr>
              <a:t>حق ندارم به چیزی که آن را ناحق می دانم، مشروعیت بدهم و همکاری کنم.</a:t>
            </a:r>
          </a:p>
          <a:p>
            <a:pPr>
              <a:lnSpc>
                <a:spcPct val="150000"/>
              </a:lnSpc>
            </a:pPr>
            <a:r>
              <a:rPr lang="fa-IR" sz="2000" dirty="0" smtClean="0"/>
              <a:t>خود این خطر، موجب کاهش اقدام به اسقاط جنین است.</a:t>
            </a:r>
          </a:p>
          <a:p>
            <a:pPr>
              <a:lnSpc>
                <a:spcPct val="150000"/>
              </a:lnSpc>
            </a:pPr>
            <a:r>
              <a:rPr lang="fa-IR" sz="2000" dirty="0" smtClean="0"/>
              <a:t>نگرش روندی و نه رویدادی (خود اسقاط موسوم به ایمن، موجب خطر است + کاهش تقاضا با منع قانونی)</a:t>
            </a:r>
          </a:p>
        </p:txBody>
      </p:sp>
    </p:spTree>
    <p:extLst>
      <p:ext uri="{BB962C8B-B14F-4D97-AF65-F5344CB8AC3E}">
        <p14:creationId xmlns:p14="http://schemas.microsoft.com/office/powerpoint/2010/main" val="390747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555" y="108874"/>
            <a:ext cx="10515600" cy="1325563"/>
          </a:xfrm>
        </p:spPr>
        <p:txBody>
          <a:bodyPr>
            <a:normAutofit/>
          </a:bodyPr>
          <a:lstStyle/>
          <a:p>
            <a:r>
              <a:rPr lang="fa-IR" sz="3600" dirty="0" smtClean="0"/>
              <a:t>مسئله حرامزادگی</a:t>
            </a:r>
            <a:endParaRPr lang="en-US" sz="3600" dirty="0"/>
          </a:p>
        </p:txBody>
      </p:sp>
      <p:sp>
        <p:nvSpPr>
          <p:cNvPr id="4" name="Text Placeholder 1"/>
          <p:cNvSpPr txBox="1">
            <a:spLocks/>
          </p:cNvSpPr>
          <p:nvPr/>
        </p:nvSpPr>
        <p:spPr>
          <a:xfrm>
            <a:off x="1987826" y="1421737"/>
            <a:ext cx="7287260" cy="3648807"/>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a-IR" sz="2800" dirty="0" smtClean="0"/>
              <a:t>هیچ مجوز شرعی و عقلی وجود ندارد</a:t>
            </a:r>
          </a:p>
          <a:p>
            <a:pPr>
              <a:lnSpc>
                <a:spcPct val="150000"/>
              </a:lnSpc>
            </a:pPr>
            <a:r>
              <a:rPr lang="fa-IR" sz="2800" dirty="0" smtClean="0"/>
              <a:t>آسیب مادر - قتل</a:t>
            </a:r>
          </a:p>
          <a:p>
            <a:pPr>
              <a:lnSpc>
                <a:spcPct val="150000"/>
              </a:lnSpc>
            </a:pPr>
            <a:r>
              <a:rPr lang="fa-IR" sz="2800" dirty="0" smtClean="0"/>
              <a:t>آسیب حرامزاده به خود</a:t>
            </a:r>
          </a:p>
          <a:p>
            <a:pPr>
              <a:lnSpc>
                <a:spcPct val="150000"/>
              </a:lnSpc>
            </a:pPr>
            <a:r>
              <a:rPr lang="fa-IR" sz="2800" dirty="0" smtClean="0"/>
              <a:t>آسیب حرامزاده به جامعه</a:t>
            </a:r>
          </a:p>
          <a:p>
            <a:pPr>
              <a:lnSpc>
                <a:spcPct val="150000"/>
              </a:lnSpc>
            </a:pPr>
            <a:r>
              <a:rPr lang="fa-IR" sz="2800" dirty="0" smtClean="0"/>
              <a:t>شبهات دیگر آن</a:t>
            </a:r>
          </a:p>
          <a:p>
            <a:pPr>
              <a:lnSpc>
                <a:spcPct val="150000"/>
              </a:lnSpc>
            </a:pPr>
            <a:r>
              <a:rPr lang="fa-IR" sz="2800" dirty="0" smtClean="0"/>
              <a:t>روایتی مبتنی بر اینکه مادری، فرزندش را به این دلیل به قتل رسانده است ...</a:t>
            </a:r>
          </a:p>
        </p:txBody>
      </p:sp>
    </p:spTree>
    <p:extLst>
      <p:ext uri="{BB962C8B-B14F-4D97-AF65-F5344CB8AC3E}">
        <p14:creationId xmlns:p14="http://schemas.microsoft.com/office/powerpoint/2010/main" val="21623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64592" y="2459569"/>
            <a:ext cx="9331037" cy="1919926"/>
          </a:xfrm>
        </p:spPr>
        <p:txBody>
          <a:bodyPr>
            <a:normAutofit fontScale="90000"/>
          </a:bodyPr>
          <a:lstStyle/>
          <a:p>
            <a:pPr>
              <a:lnSpc>
                <a:spcPct val="150000"/>
              </a:lnSpc>
            </a:pPr>
            <a:r>
              <a:rPr lang="fa-IR" sz="6000" dirty="0" smtClean="0"/>
              <a:t>شبهاتی درباره غربال گری جنین منجر به اسقاط نادرست آن</a:t>
            </a:r>
            <a:endParaRPr lang="en-US" sz="4000" dirty="0"/>
          </a:p>
        </p:txBody>
      </p:sp>
    </p:spTree>
    <p:extLst>
      <p:ext uri="{BB962C8B-B14F-4D97-AF65-F5344CB8AC3E}">
        <p14:creationId xmlns:p14="http://schemas.microsoft.com/office/powerpoint/2010/main" val="3623495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582" y="0"/>
            <a:ext cx="9904333" cy="6858000"/>
          </a:xfrm>
          <a:prstGeom prst="rect">
            <a:avLst/>
          </a:prstGeom>
        </p:spPr>
      </p:pic>
    </p:spTree>
    <p:extLst>
      <p:ext uri="{BB962C8B-B14F-4D97-AF65-F5344CB8AC3E}">
        <p14:creationId xmlns:p14="http://schemas.microsoft.com/office/powerpoint/2010/main" val="3827609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0050" y="1550803"/>
            <a:ext cx="10276609" cy="860099"/>
          </a:xfrm>
          <a:solidFill>
            <a:schemeClr val="tx1"/>
          </a:solidFill>
        </p:spPr>
        <p:txBody>
          <a:bodyPr>
            <a:normAutofit/>
          </a:bodyPr>
          <a:lstStyle/>
          <a:p>
            <a:pPr marL="0" indent="0" algn="ctr">
              <a:lnSpc>
                <a:spcPct val="150000"/>
              </a:lnSpc>
              <a:buNone/>
            </a:pPr>
            <a:r>
              <a:rPr lang="fa-IR" dirty="0" smtClean="0">
                <a:cs typeface="A Shablon Cut" panose="00000400000000000000" pitchFamily="2" charset="-78"/>
              </a:rPr>
              <a:t>جمعیت، باید کیفیت هم داشته باشد و نه فقط کمیت</a:t>
            </a:r>
            <a:endParaRPr lang="en-US" dirty="0">
              <a:cs typeface="A Shablon Cut" panose="00000400000000000000" pitchFamily="2" charset="-78"/>
            </a:endParaRPr>
          </a:p>
        </p:txBody>
      </p:sp>
      <p:sp>
        <p:nvSpPr>
          <p:cNvPr id="3" name="Title 2"/>
          <p:cNvSpPr>
            <a:spLocks noGrp="1"/>
          </p:cNvSpPr>
          <p:nvPr>
            <p:ph type="title"/>
          </p:nvPr>
        </p:nvSpPr>
        <p:spPr>
          <a:xfrm>
            <a:off x="280555" y="108874"/>
            <a:ext cx="10515600" cy="1325563"/>
          </a:xfrm>
        </p:spPr>
        <p:txBody>
          <a:bodyPr/>
          <a:lstStyle/>
          <a:p>
            <a:r>
              <a:rPr lang="fa-IR" dirty="0" smtClean="0"/>
              <a:t>برداشتن غربال گری، موجب کاهش کیفیت جمعیت می شود</a:t>
            </a:r>
            <a:endParaRPr lang="en-US" dirty="0"/>
          </a:p>
        </p:txBody>
      </p:sp>
      <p:sp>
        <p:nvSpPr>
          <p:cNvPr id="4" name="Text Placeholder 1"/>
          <p:cNvSpPr txBox="1">
            <a:spLocks/>
          </p:cNvSpPr>
          <p:nvPr/>
        </p:nvSpPr>
        <p:spPr>
          <a:xfrm>
            <a:off x="151076" y="2621460"/>
            <a:ext cx="10525583" cy="4081490"/>
          </a:xfrm>
          <a:prstGeom prst="rect">
            <a:avLst/>
          </a:prstGeom>
        </p:spPr>
        <p:txBody>
          <a:bodyPr vert="horz" lIns="91440" tIns="45720" rIns="91440" bIns="45720" rtlCol="0">
            <a:normAutofit fontScale="77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a-IR" dirty="0" smtClean="0"/>
              <a:t>برای کاهش معلولیت باید تلاش کنیم و نه به قتل رساندن معلولین. (نحوه تلاش)</a:t>
            </a:r>
          </a:p>
          <a:p>
            <a:pPr>
              <a:lnSpc>
                <a:spcPct val="150000"/>
              </a:lnSpc>
            </a:pPr>
            <a:r>
              <a:rPr lang="fa-IR" dirty="0" smtClean="0"/>
              <a:t>آیا داشته های معلولین را می بینیم؟ کم آسیب بودن اخلاقی، زیبایی</a:t>
            </a:r>
          </a:p>
          <a:p>
            <a:pPr>
              <a:lnSpc>
                <a:spcPct val="150000"/>
              </a:lnSpc>
            </a:pPr>
            <a:r>
              <a:rPr lang="fa-IR" dirty="0" smtClean="0"/>
              <a:t>نفع گرایی مفرط، غیراخلاقی است.</a:t>
            </a:r>
          </a:p>
          <a:p>
            <a:pPr>
              <a:lnSpc>
                <a:spcPct val="150000"/>
              </a:lnSpc>
            </a:pPr>
            <a:r>
              <a:rPr lang="fa-IR" dirty="0" smtClean="0"/>
              <a:t>شکوفایی اینان، جلوه های شکوفایی انسانی و الهی است و حرکت آفرین برای انسان</a:t>
            </a:r>
          </a:p>
          <a:p>
            <a:pPr>
              <a:lnSpc>
                <a:spcPct val="150000"/>
              </a:lnSpc>
            </a:pPr>
            <a:r>
              <a:rPr lang="fa-IR" dirty="0" smtClean="0"/>
              <a:t>اثرات تکوینی اسقاط و قتل جنین – احتمال اثرگذاری بر تعداد معلولین</a:t>
            </a:r>
          </a:p>
          <a:p>
            <a:pPr>
              <a:lnSpc>
                <a:spcPct val="150000"/>
              </a:lnSpc>
            </a:pPr>
            <a:r>
              <a:rPr lang="fa-IR" dirty="0" smtClean="0"/>
              <a:t>ربوبیت خداوند را کلا نادیده گرفته ایم.</a:t>
            </a:r>
          </a:p>
          <a:p>
            <a:pPr>
              <a:lnSpc>
                <a:spcPct val="150000"/>
              </a:lnSpc>
            </a:pPr>
            <a:endParaRPr lang="en-US" dirty="0"/>
          </a:p>
        </p:txBody>
      </p:sp>
    </p:spTree>
    <p:extLst>
      <p:ext uri="{BB962C8B-B14F-4D97-AF65-F5344CB8AC3E}">
        <p14:creationId xmlns:p14="http://schemas.microsoft.com/office/powerpoint/2010/main" val="74944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P spid="4"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0050" y="1550803"/>
            <a:ext cx="10276609" cy="860099"/>
          </a:xfrm>
          <a:solidFill>
            <a:schemeClr val="tx1"/>
          </a:solidFill>
        </p:spPr>
        <p:txBody>
          <a:bodyPr>
            <a:normAutofit/>
          </a:bodyPr>
          <a:lstStyle/>
          <a:p>
            <a:pPr marL="0" indent="0" algn="ctr">
              <a:lnSpc>
                <a:spcPct val="150000"/>
              </a:lnSpc>
              <a:buNone/>
            </a:pPr>
            <a:r>
              <a:rPr lang="fa-IR" dirty="0" smtClean="0">
                <a:cs typeface="A Shablon Cut" panose="00000400000000000000" pitchFamily="2" charset="-78"/>
              </a:rPr>
              <a:t>علم این را در فصلی از خود دنبال کرده و اگر استفاده نکنیم، از علم دوریم.</a:t>
            </a:r>
            <a:endParaRPr lang="en-US" dirty="0">
              <a:cs typeface="A Shablon Cut" panose="00000400000000000000" pitchFamily="2" charset="-78"/>
            </a:endParaRPr>
          </a:p>
        </p:txBody>
      </p:sp>
      <p:sp>
        <p:nvSpPr>
          <p:cNvPr id="3" name="Title 2"/>
          <p:cNvSpPr>
            <a:spLocks noGrp="1"/>
          </p:cNvSpPr>
          <p:nvPr>
            <p:ph type="title"/>
          </p:nvPr>
        </p:nvSpPr>
        <p:spPr>
          <a:xfrm>
            <a:off x="280555" y="108874"/>
            <a:ext cx="10515600" cy="1325563"/>
          </a:xfrm>
        </p:spPr>
        <p:txBody>
          <a:bodyPr/>
          <a:lstStyle/>
          <a:p>
            <a:r>
              <a:rPr lang="fa-IR" dirty="0" smtClean="0"/>
              <a:t>حذف غربال گری، موجب عقب افتادن علمی است</a:t>
            </a:r>
            <a:endParaRPr lang="en-US" dirty="0"/>
          </a:p>
        </p:txBody>
      </p:sp>
      <p:sp>
        <p:nvSpPr>
          <p:cNvPr id="4" name="Text Placeholder 1"/>
          <p:cNvSpPr txBox="1">
            <a:spLocks/>
          </p:cNvSpPr>
          <p:nvPr/>
        </p:nvSpPr>
        <p:spPr>
          <a:xfrm>
            <a:off x="115503" y="2622684"/>
            <a:ext cx="10680652" cy="4032985"/>
          </a:xfrm>
          <a:prstGeom prst="rect">
            <a:avLst/>
          </a:prstGeom>
        </p:spPr>
        <p:txBody>
          <a:bodyPr vert="horz" lIns="91440" tIns="45720" rIns="91440" bIns="45720" rtlCol="0">
            <a:normAutofit fontScale="77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a-IR" dirty="0" smtClean="0"/>
              <a:t>چون الان فهمیدیم، پس اجازه داریم؟ دانستن، اجازه ایجاد نمی کند. تفاوت با زنده به گور کردن چیست؟</a:t>
            </a:r>
          </a:p>
          <a:p>
            <a:pPr>
              <a:lnSpc>
                <a:spcPct val="150000"/>
              </a:lnSpc>
            </a:pPr>
            <a:r>
              <a:rPr lang="fa-IR" dirty="0" smtClean="0"/>
              <a:t>فهمیدیم بدون درد می توانیم انسان ها را پودر کنیم و به فضا بفرستیم.</a:t>
            </a:r>
          </a:p>
          <a:p>
            <a:pPr>
              <a:lnSpc>
                <a:spcPct val="150000"/>
              </a:lnSpc>
            </a:pPr>
            <a:r>
              <a:rPr lang="fa-IR" dirty="0" smtClean="0"/>
              <a:t>مافیای اقتصادی غربال گری جنین در جهان</a:t>
            </a:r>
            <a:r>
              <a:rPr lang="fa-IR" dirty="0"/>
              <a:t> </a:t>
            </a:r>
            <a:r>
              <a:rPr lang="fa-IR" dirty="0" smtClean="0"/>
              <a:t>ما، چیزی متفاوت از علم است.</a:t>
            </a:r>
          </a:p>
          <a:p>
            <a:pPr>
              <a:lnSpc>
                <a:spcPct val="150000"/>
              </a:lnSpc>
            </a:pPr>
            <a:r>
              <a:rPr lang="fa-IR" dirty="0" smtClean="0"/>
              <a:t>توسعه علم، جهت دار است. می توان بر حوزه های اخلاقی علم سرمایه گذاری علمی کرد.</a:t>
            </a:r>
          </a:p>
          <a:p>
            <a:pPr>
              <a:lnSpc>
                <a:spcPct val="150000"/>
              </a:lnSpc>
            </a:pPr>
            <a:r>
              <a:rPr lang="fa-IR" dirty="0" smtClean="0"/>
              <a:t>نمونه روند سوق دهنده به بی اخلاقی: تست </a:t>
            </a:r>
            <a:r>
              <a:rPr lang="en-US" dirty="0" smtClean="0"/>
              <a:t>NIPT</a:t>
            </a:r>
            <a:r>
              <a:rPr lang="fa-IR" dirty="0" smtClean="0"/>
              <a:t> برای کشتن بر اساس جنسیت</a:t>
            </a:r>
          </a:p>
          <a:p>
            <a:pPr>
              <a:lnSpc>
                <a:spcPct val="150000"/>
              </a:lnSpc>
            </a:pPr>
            <a:endParaRPr lang="fa-IR" dirty="0" smtClean="0"/>
          </a:p>
        </p:txBody>
      </p:sp>
    </p:spTree>
    <p:extLst>
      <p:ext uri="{BB962C8B-B14F-4D97-AF65-F5344CB8AC3E}">
        <p14:creationId xmlns:p14="http://schemas.microsoft.com/office/powerpoint/2010/main" val="54652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P spid="4"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6427" y="1761818"/>
            <a:ext cx="10276609" cy="860099"/>
          </a:xfrm>
          <a:solidFill>
            <a:schemeClr val="tx1"/>
          </a:solidFill>
        </p:spPr>
        <p:txBody>
          <a:bodyPr>
            <a:normAutofit/>
          </a:bodyPr>
          <a:lstStyle/>
          <a:p>
            <a:pPr marL="0" indent="0" algn="ctr">
              <a:lnSpc>
                <a:spcPct val="150000"/>
              </a:lnSpc>
              <a:buNone/>
            </a:pPr>
            <a:r>
              <a:rPr lang="fa-IR" dirty="0" smtClean="0">
                <a:cs typeface="A Shablon Cut" panose="00000400000000000000" pitchFamily="2" charset="-78"/>
              </a:rPr>
              <a:t>این عبارت زیبا نیست.</a:t>
            </a:r>
            <a:endParaRPr lang="en-US" dirty="0">
              <a:cs typeface="A Shablon Cut" panose="00000400000000000000" pitchFamily="2" charset="-78"/>
            </a:endParaRPr>
          </a:p>
        </p:txBody>
      </p:sp>
      <p:sp>
        <p:nvSpPr>
          <p:cNvPr id="3" name="Title 2"/>
          <p:cNvSpPr>
            <a:spLocks noGrp="1"/>
          </p:cNvSpPr>
          <p:nvPr>
            <p:ph type="title"/>
          </p:nvPr>
        </p:nvSpPr>
        <p:spPr>
          <a:xfrm>
            <a:off x="280555" y="108874"/>
            <a:ext cx="10515600" cy="1325563"/>
          </a:xfrm>
        </p:spPr>
        <p:txBody>
          <a:bodyPr/>
          <a:lstStyle/>
          <a:p>
            <a:r>
              <a:rPr lang="fa-IR" dirty="0" smtClean="0"/>
              <a:t>چرا قتل می گویید؟</a:t>
            </a:r>
            <a:endParaRPr lang="en-US" dirty="0"/>
          </a:p>
        </p:txBody>
      </p:sp>
      <p:sp>
        <p:nvSpPr>
          <p:cNvPr id="4" name="Text Placeholder 1"/>
          <p:cNvSpPr txBox="1">
            <a:spLocks/>
          </p:cNvSpPr>
          <p:nvPr/>
        </p:nvSpPr>
        <p:spPr>
          <a:xfrm>
            <a:off x="177049" y="2949298"/>
            <a:ext cx="10347343" cy="3421399"/>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a-IR" dirty="0" smtClean="0"/>
              <a:t>حقیقت ماجرا را باید بفهمیم.</a:t>
            </a:r>
          </a:p>
          <a:p>
            <a:pPr>
              <a:lnSpc>
                <a:spcPct val="150000"/>
              </a:lnSpc>
            </a:pPr>
            <a:r>
              <a:rPr lang="fa-IR" dirty="0" smtClean="0"/>
              <a:t>در تهدید حیات مادر هم قتل است</a:t>
            </a:r>
            <a:r>
              <a:rPr lang="fa-IR" dirty="0"/>
              <a:t>. (مثل بچه و مادری که روی آنها آوار ریخته است)</a:t>
            </a:r>
          </a:p>
          <a:p>
            <a:pPr>
              <a:lnSpc>
                <a:spcPct val="150000"/>
              </a:lnSpc>
            </a:pPr>
            <a:r>
              <a:rPr lang="fa-IR" dirty="0" smtClean="0"/>
              <a:t>شاید بسیاری از این قتل ها اتفاق نمی افتاد. </a:t>
            </a:r>
          </a:p>
        </p:txBody>
      </p:sp>
    </p:spTree>
    <p:extLst>
      <p:ext uri="{BB962C8B-B14F-4D97-AF65-F5344CB8AC3E}">
        <p14:creationId xmlns:p14="http://schemas.microsoft.com/office/powerpoint/2010/main" val="294599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P spid="4"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555" y="108874"/>
            <a:ext cx="10515600" cy="1325563"/>
          </a:xfrm>
        </p:spPr>
        <p:txBody>
          <a:bodyPr/>
          <a:lstStyle/>
          <a:p>
            <a:r>
              <a:rPr lang="fa-IR" dirty="0" smtClean="0"/>
              <a:t>خانواده های دارای معلول دچار آسیب روحی شده اند</a:t>
            </a:r>
            <a:endParaRPr lang="en-US" dirty="0"/>
          </a:p>
        </p:txBody>
      </p:sp>
      <p:sp>
        <p:nvSpPr>
          <p:cNvPr id="4" name="Text Placeholder 1"/>
          <p:cNvSpPr txBox="1">
            <a:spLocks/>
          </p:cNvSpPr>
          <p:nvPr/>
        </p:nvSpPr>
        <p:spPr>
          <a:xfrm>
            <a:off x="119270" y="2576223"/>
            <a:ext cx="10557389" cy="4281777"/>
          </a:xfrm>
          <a:prstGeom prst="rect">
            <a:avLst/>
          </a:prstGeom>
        </p:spPr>
        <p:txBody>
          <a:bodyPr vert="horz" lIns="91440" tIns="45720" rIns="91440" bIns="45720" rtlCol="0">
            <a:normAutofit fontScale="55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fa-IR" dirty="0" smtClean="0"/>
              <a:t>مجوز قتل نیست.</a:t>
            </a:r>
          </a:p>
          <a:p>
            <a:pPr>
              <a:lnSpc>
                <a:spcPct val="150000"/>
              </a:lnSpc>
            </a:pPr>
            <a:r>
              <a:rPr lang="fa-IR" dirty="0" smtClean="0"/>
              <a:t>برخی پژوهش ها، برخوردار بودن خانواده را منجر به افزایش نارضایتی و خودکشی دانسته است. پس فقیرشان کنیم؟</a:t>
            </a:r>
          </a:p>
          <a:p>
            <a:pPr>
              <a:lnSpc>
                <a:spcPct val="150000"/>
              </a:lnSpc>
            </a:pPr>
            <a:r>
              <a:rPr lang="fa-IR" dirty="0" smtClean="0"/>
              <a:t>ارزیابی بشر امروز از خوشبختی، محل چالش است. اجتماعی بودن، تحصیلات، شبیه بقیه بودن، ...</a:t>
            </a:r>
          </a:p>
          <a:p>
            <a:pPr>
              <a:lnSpc>
                <a:spcPct val="150000"/>
              </a:lnSpc>
            </a:pPr>
            <a:r>
              <a:rPr lang="fa-IR" dirty="0"/>
              <a:t>زیبا شدن های اخلاقی این خانواده ها دیده می شود؟</a:t>
            </a:r>
          </a:p>
          <a:p>
            <a:pPr>
              <a:lnSpc>
                <a:spcPct val="150000"/>
              </a:lnSpc>
            </a:pPr>
            <a:r>
              <a:rPr lang="fa-IR" dirty="0" smtClean="0"/>
              <a:t>این </a:t>
            </a:r>
            <a:r>
              <a:rPr lang="fa-IR" dirty="0"/>
              <a:t>منظر، نوعی غیرخوشبخت دانستن نهادینه </a:t>
            </a:r>
            <a:r>
              <a:rPr lang="fa-IR" dirty="0" smtClean="0"/>
              <a:t>شده معلولین و خانواده های </a:t>
            </a:r>
            <a:r>
              <a:rPr lang="fa-IR" dirty="0"/>
              <a:t>آنان است</a:t>
            </a:r>
            <a:r>
              <a:rPr lang="fa-IR" dirty="0" smtClean="0"/>
              <a:t>.</a:t>
            </a:r>
          </a:p>
          <a:p>
            <a:pPr>
              <a:lnSpc>
                <a:spcPct val="150000"/>
              </a:lnSpc>
            </a:pPr>
            <a:r>
              <a:rPr lang="fa-IR" dirty="0" smtClean="0"/>
              <a:t>پاسخ پرخاش گری های برخی از این بچه ها با وجود مهربانی سرشار</a:t>
            </a:r>
            <a:endParaRPr lang="fa-IR" dirty="0"/>
          </a:p>
          <a:p>
            <a:pPr>
              <a:lnSpc>
                <a:spcPct val="150000"/>
              </a:lnSpc>
            </a:pPr>
            <a:r>
              <a:rPr lang="fa-IR" dirty="0" smtClean="0"/>
              <a:t>پاسخ تولید نداشتن آنان</a:t>
            </a:r>
          </a:p>
          <a:p>
            <a:pPr>
              <a:lnSpc>
                <a:spcPct val="150000"/>
              </a:lnSpc>
            </a:pPr>
            <a:r>
              <a:rPr lang="fa-IR" dirty="0" smtClean="0"/>
              <a:t>ربوبیت و بلا</a:t>
            </a:r>
          </a:p>
        </p:txBody>
      </p:sp>
      <p:sp>
        <p:nvSpPr>
          <p:cNvPr id="5" name="Text Placeholder 1"/>
          <p:cNvSpPr>
            <a:spLocks noGrp="1"/>
          </p:cNvSpPr>
          <p:nvPr>
            <p:ph type="body" sz="quarter" idx="13"/>
          </p:nvPr>
        </p:nvSpPr>
        <p:spPr>
          <a:xfrm>
            <a:off x="400050" y="1434437"/>
            <a:ext cx="10276609" cy="959101"/>
          </a:xfrm>
          <a:solidFill>
            <a:schemeClr val="tx1"/>
          </a:solidFill>
        </p:spPr>
        <p:txBody>
          <a:bodyPr>
            <a:normAutofit/>
          </a:bodyPr>
          <a:lstStyle/>
          <a:p>
            <a:pPr marL="0" indent="0" algn="ctr">
              <a:lnSpc>
                <a:spcPct val="150000"/>
              </a:lnSpc>
              <a:buNone/>
            </a:pPr>
            <a:r>
              <a:rPr lang="fa-IR" dirty="0" smtClean="0">
                <a:cs typeface="A Shablon Cut" panose="00000400000000000000" pitchFamily="2" charset="-78"/>
              </a:rPr>
              <a:t>نسبت به افراد بدون فرزند معلول ، اینها آسیب بیشتری دارند</a:t>
            </a:r>
            <a:endParaRPr lang="en-US" dirty="0">
              <a:cs typeface="A Shablon Cut" panose="00000400000000000000" pitchFamily="2" charset="-78"/>
            </a:endParaRPr>
          </a:p>
        </p:txBody>
      </p:sp>
    </p:spTree>
    <p:extLst>
      <p:ext uri="{BB962C8B-B14F-4D97-AF65-F5344CB8AC3E}">
        <p14:creationId xmlns:p14="http://schemas.microsoft.com/office/powerpoint/2010/main" val="52924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bg/>
                                          </p:spTgt>
                                        </p:tgtEl>
                                        <p:attrNameLst>
                                          <p:attrName>style.visibility</p:attrName>
                                        </p:attrNameLst>
                                      </p:cBhvr>
                                      <p:to>
                                        <p:strVal val="visible"/>
                                      </p:to>
                                    </p:set>
                                    <p:animEffect transition="in" filter="fade">
                                      <p:cBhvr>
                                        <p:cTn id="38" dur="500"/>
                                        <p:tgtEl>
                                          <p:spTgt spid="5">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555" y="108874"/>
            <a:ext cx="10515600" cy="1325563"/>
          </a:xfrm>
        </p:spPr>
        <p:txBody>
          <a:bodyPr/>
          <a:lstStyle/>
          <a:p>
            <a:r>
              <a:rPr lang="fa-IR" dirty="0" smtClean="0"/>
              <a:t>فایده درمانی دارد</a:t>
            </a:r>
            <a:endParaRPr lang="en-US" dirty="0"/>
          </a:p>
        </p:txBody>
      </p:sp>
      <p:sp>
        <p:nvSpPr>
          <p:cNvPr id="4" name="Text Placeholder 1"/>
          <p:cNvSpPr txBox="1">
            <a:spLocks/>
          </p:cNvSpPr>
          <p:nvPr/>
        </p:nvSpPr>
        <p:spPr>
          <a:xfrm>
            <a:off x="119270" y="2576223"/>
            <a:ext cx="10557389" cy="4281777"/>
          </a:xfrm>
          <a:prstGeom prst="rect">
            <a:avLst/>
          </a:prstGeom>
        </p:spPr>
        <p:txBody>
          <a:bodyPr vert="horz" lIns="91440" tIns="45720" rIns="91440" bIns="45720" rtlCol="0">
            <a:normAutofit fontScale="77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21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900" kern="1200" baseline="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fa-IR" sz="2800" dirty="0" smtClean="0"/>
              <a:t>مدت زندگی جنین در رحم مادرش، زندگی است و حق گرفتنش به خاطر دشواری پزشکی معمول برای بارداری، نداریم.</a:t>
            </a:r>
          </a:p>
          <a:p>
            <a:pPr>
              <a:lnSpc>
                <a:spcPct val="200000"/>
              </a:lnSpc>
            </a:pPr>
            <a:r>
              <a:rPr lang="fa-IR" sz="2800" dirty="0" smtClean="0"/>
              <a:t>آنچه در غربالگری بیماری های جنینی طراحی شده، برای منتهی شدن به اسقاط جنین است. (بیماری های جنینی، عموما تا قبل تولد درمان ندارد (به ویژه کروموزومی ها که اصلا ندارد) قبل 4 ماهگی، تشخیص ضعیف است)</a:t>
            </a:r>
          </a:p>
          <a:p>
            <a:pPr>
              <a:lnSpc>
                <a:spcPct val="200000"/>
              </a:lnSpc>
            </a:pPr>
            <a:r>
              <a:rPr lang="fa-IR" sz="2800" dirty="0" smtClean="0"/>
              <a:t>موارد درمانی در قالب بازطراحی مراقبت های مادر و جنین قابل تعریف است.</a:t>
            </a:r>
          </a:p>
        </p:txBody>
      </p:sp>
      <p:sp>
        <p:nvSpPr>
          <p:cNvPr id="5" name="Text Placeholder 1"/>
          <p:cNvSpPr>
            <a:spLocks noGrp="1"/>
          </p:cNvSpPr>
          <p:nvPr>
            <p:ph type="body" sz="quarter" idx="13"/>
          </p:nvPr>
        </p:nvSpPr>
        <p:spPr>
          <a:xfrm>
            <a:off x="400050" y="1434437"/>
            <a:ext cx="10276609" cy="959101"/>
          </a:xfrm>
          <a:solidFill>
            <a:schemeClr val="tx1"/>
          </a:solidFill>
        </p:spPr>
        <p:txBody>
          <a:bodyPr>
            <a:normAutofit fontScale="62500" lnSpcReduction="20000"/>
          </a:bodyPr>
          <a:lstStyle/>
          <a:p>
            <a:pPr marL="0" indent="0" algn="ctr">
              <a:lnSpc>
                <a:spcPct val="150000"/>
              </a:lnSpc>
              <a:buNone/>
            </a:pPr>
            <a:r>
              <a:rPr lang="fa-IR" dirty="0" smtClean="0">
                <a:cs typeface="A Shablon Cut" panose="00000400000000000000" pitchFamily="2" charset="-78"/>
              </a:rPr>
              <a:t>برای کاهش تکرار سزارین، برای کشف برخی مشکلات مادری مثل تشکیل جنین در محل سزارین قبلی با سونوگرافی دقیق</a:t>
            </a:r>
            <a:endParaRPr lang="en-US" dirty="0">
              <a:cs typeface="A Shablon Cut" panose="00000400000000000000" pitchFamily="2" charset="-78"/>
            </a:endParaRPr>
          </a:p>
        </p:txBody>
      </p:sp>
    </p:spTree>
    <p:extLst>
      <p:ext uri="{BB962C8B-B14F-4D97-AF65-F5344CB8AC3E}">
        <p14:creationId xmlns:p14="http://schemas.microsoft.com/office/powerpoint/2010/main" val="198397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fade">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3877" y="1371160"/>
            <a:ext cx="3740774" cy="3916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650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7200" dirty="0" smtClean="0"/>
              <a:t>از منظر پیش فرض ها</a:t>
            </a:r>
            <a:endParaRPr lang="en-US" dirty="0"/>
          </a:p>
        </p:txBody>
      </p:sp>
      <p:sp>
        <p:nvSpPr>
          <p:cNvPr id="3" name="Subtitle 2"/>
          <p:cNvSpPr>
            <a:spLocks noGrp="1"/>
          </p:cNvSpPr>
          <p:nvPr>
            <p:ph type="subTitle" idx="1"/>
          </p:nvPr>
        </p:nvSpPr>
        <p:spPr/>
        <p:txBody>
          <a:bodyPr>
            <a:noAutofit/>
          </a:bodyPr>
          <a:lstStyle/>
          <a:p>
            <a:r>
              <a:rPr lang="fa-IR" sz="2800" dirty="0" smtClean="0"/>
              <a:t>چه گرایش ها و دیدگاه هایی پشت پرده نگاه فاجعه آمیز آنان است؟</a:t>
            </a:r>
            <a:endParaRPr lang="en-US" sz="2800" dirty="0"/>
          </a:p>
        </p:txBody>
      </p:sp>
    </p:spTree>
    <p:extLst>
      <p:ext uri="{BB962C8B-B14F-4D97-AF65-F5344CB8AC3E}">
        <p14:creationId xmlns:p14="http://schemas.microsoft.com/office/powerpoint/2010/main" val="691008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0498" y="2130951"/>
            <a:ext cx="10202335" cy="2883176"/>
          </a:xfrm>
        </p:spPr>
        <p:txBody>
          <a:bodyPr>
            <a:noAutofit/>
          </a:bodyPr>
          <a:lstStyle/>
          <a:p>
            <a:pPr algn="just">
              <a:lnSpc>
                <a:spcPct val="150000"/>
              </a:lnSpc>
            </a:pPr>
            <a:r>
              <a:rPr lang="fa-IR" dirty="0" smtClean="0"/>
              <a:t>آموزه های </a:t>
            </a:r>
            <a:r>
              <a:rPr lang="fa-IR" dirty="0"/>
              <a:t>فلسفی افلاطون و ارسطو و خدایان </a:t>
            </a:r>
            <a:r>
              <a:rPr lang="fa-IR" dirty="0" smtClean="0"/>
              <a:t>یونان:جایز</a:t>
            </a:r>
          </a:p>
          <a:p>
            <a:pPr algn="just">
              <a:lnSpc>
                <a:spcPct val="150000"/>
              </a:lnSpc>
            </a:pPr>
            <a:r>
              <a:rPr lang="fa-IR" dirty="0" smtClean="0"/>
              <a:t>فلسفه رواقی: انسان دانستن، بعد از بیرون آمدن از شکم مادر</a:t>
            </a:r>
          </a:p>
          <a:p>
            <a:pPr algn="just">
              <a:lnSpc>
                <a:spcPct val="150000"/>
              </a:lnSpc>
            </a:pPr>
            <a:r>
              <a:rPr lang="fa-IR" dirty="0" smtClean="0"/>
              <a:t>ادیان ابراهیمی: ممنوع</a:t>
            </a:r>
          </a:p>
          <a:p>
            <a:pPr algn="just">
              <a:lnSpc>
                <a:spcPct val="150000"/>
              </a:lnSpc>
            </a:pPr>
            <a:r>
              <a:rPr lang="fa-IR" dirty="0" smtClean="0"/>
              <a:t>تمدن های مادی گرا، بی توجهی به جان کوچک ها:</a:t>
            </a:r>
          </a:p>
          <a:p>
            <a:pPr marL="0" indent="0" algn="just">
              <a:buNone/>
            </a:pPr>
            <a:endParaRPr lang="fa-IR" sz="1800" dirty="0" smtClean="0"/>
          </a:p>
        </p:txBody>
      </p:sp>
      <p:sp>
        <p:nvSpPr>
          <p:cNvPr id="3" name="Title 2"/>
          <p:cNvSpPr>
            <a:spLocks noGrp="1"/>
          </p:cNvSpPr>
          <p:nvPr>
            <p:ph type="title" idx="4294967295"/>
          </p:nvPr>
        </p:nvSpPr>
        <p:spPr>
          <a:xfrm>
            <a:off x="1270665" y="990332"/>
            <a:ext cx="9482002" cy="852755"/>
          </a:xfrm>
        </p:spPr>
        <p:txBody>
          <a:bodyPr>
            <a:noAutofit/>
          </a:bodyPr>
          <a:lstStyle/>
          <a:p>
            <a:r>
              <a:rPr lang="fa-IR" sz="4400" dirty="0" smtClean="0"/>
              <a:t>بی توجهی به جان جنین در دوران باستان</a:t>
            </a:r>
            <a:endParaRPr lang="en-US" sz="4400" dirty="0"/>
          </a:p>
        </p:txBody>
      </p:sp>
      <p:sp>
        <p:nvSpPr>
          <p:cNvPr id="4" name="Text Placeholder 1"/>
          <p:cNvSpPr txBox="1">
            <a:spLocks/>
          </p:cNvSpPr>
          <p:nvPr/>
        </p:nvSpPr>
        <p:spPr>
          <a:xfrm>
            <a:off x="272931" y="2736528"/>
            <a:ext cx="3415970" cy="609600"/>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a-IR" sz="1600" dirty="0"/>
              <a:t>کد </a:t>
            </a:r>
            <a:r>
              <a:rPr lang="en-US" sz="1600" dirty="0"/>
              <a:t>COI </a:t>
            </a:r>
            <a:r>
              <a:rPr lang="fa-IR" sz="1600" dirty="0"/>
              <a:t>مقاله: </a:t>
            </a:r>
            <a:r>
              <a:rPr lang="en-US" sz="1600" dirty="0"/>
              <a:t>TEBCONF06_045</a:t>
            </a:r>
            <a:endParaRPr lang="en-US" sz="1050" dirty="0"/>
          </a:p>
        </p:txBody>
      </p:sp>
      <p:sp>
        <p:nvSpPr>
          <p:cNvPr id="5" name="Text Placeholder 1"/>
          <p:cNvSpPr txBox="1">
            <a:spLocks/>
          </p:cNvSpPr>
          <p:nvPr/>
        </p:nvSpPr>
        <p:spPr>
          <a:xfrm>
            <a:off x="794995" y="5683766"/>
            <a:ext cx="8203358" cy="853687"/>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a-IR" sz="2000" dirty="0"/>
              <a:t>پاسوراخ در اودیپوس (یونان باستان) پدرش خواب می بیند که او بزرگ خواهد شد و پدر را می کشد و زن پدر را به زنی می گیرد. بچه را در طبیعت رها می کند و برای آنکه مطمئن شود او از بین خواهد رفت، پاهای او را با سوزن به هم می </a:t>
            </a:r>
            <a:r>
              <a:rPr lang="fa-IR" sz="2000" dirty="0" smtClean="0"/>
              <a:t>دوزد.</a:t>
            </a:r>
            <a:endParaRPr lang="en-US" sz="2000" dirty="0"/>
          </a:p>
          <a:p>
            <a:pPr marL="0" indent="0" algn="just">
              <a:buFont typeface="Arial" panose="020B0604020202020204" pitchFamily="34" charset="0"/>
              <a:buNone/>
            </a:pPr>
            <a:endParaRPr lang="fa-IR" sz="2000" dirty="0" smtClean="0"/>
          </a:p>
        </p:txBody>
      </p:sp>
    </p:spTree>
    <p:extLst>
      <p:ext uri="{BB962C8B-B14F-4D97-AF65-F5344CB8AC3E}">
        <p14:creationId xmlns:p14="http://schemas.microsoft.com/office/powerpoint/2010/main" val="244004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106409" y="1887414"/>
            <a:ext cx="5745621" cy="1728872"/>
          </a:xfrm>
        </p:spPr>
        <p:txBody>
          <a:bodyPr>
            <a:noAutofit/>
          </a:bodyPr>
          <a:lstStyle/>
          <a:p>
            <a:pPr lvl="1" algn="just">
              <a:lnSpc>
                <a:spcPct val="150000"/>
              </a:lnSpc>
            </a:pPr>
            <a:r>
              <a:rPr lang="fa-IR" sz="2200" dirty="0" smtClean="0"/>
              <a:t>پرهیز از دست کاری مفرط خلقت</a:t>
            </a:r>
          </a:p>
          <a:p>
            <a:pPr lvl="1" algn="just">
              <a:lnSpc>
                <a:spcPct val="150000"/>
              </a:lnSpc>
            </a:pPr>
            <a:r>
              <a:rPr lang="fa-IR" sz="2000" dirty="0" smtClean="0"/>
              <a:t>احترام به روندهای طبیعی (خلقت) </a:t>
            </a:r>
            <a:r>
              <a:rPr lang="fa-IR" sz="1600" dirty="0" smtClean="0"/>
              <a:t>و تلاش حل مشکلات از طریق درک آن</a:t>
            </a:r>
          </a:p>
          <a:p>
            <a:pPr lvl="1" algn="just">
              <a:lnSpc>
                <a:spcPct val="150000"/>
              </a:lnSpc>
            </a:pPr>
            <a:r>
              <a:rPr lang="fa-IR" sz="2200" dirty="0" smtClean="0"/>
              <a:t>اهمیت دادن به خویشتنداری و تربیت</a:t>
            </a:r>
          </a:p>
        </p:txBody>
      </p:sp>
      <p:sp>
        <p:nvSpPr>
          <p:cNvPr id="3" name="Title 2"/>
          <p:cNvSpPr>
            <a:spLocks noGrp="1"/>
          </p:cNvSpPr>
          <p:nvPr>
            <p:ph type="title" idx="4294967295"/>
          </p:nvPr>
        </p:nvSpPr>
        <p:spPr>
          <a:xfrm>
            <a:off x="1297874" y="570653"/>
            <a:ext cx="9482002" cy="852755"/>
          </a:xfrm>
        </p:spPr>
        <p:txBody>
          <a:bodyPr>
            <a:noAutofit/>
          </a:bodyPr>
          <a:lstStyle/>
          <a:p>
            <a:r>
              <a:rPr lang="fa-IR" sz="3600" dirty="0" smtClean="0"/>
              <a:t>جهان هوشمند </a:t>
            </a:r>
            <a:r>
              <a:rPr lang="fa-IR" sz="3600" dirty="0" smtClean="0">
                <a:solidFill>
                  <a:schemeClr val="accent4">
                    <a:lumMod val="40000"/>
                    <a:lumOff val="60000"/>
                  </a:schemeClr>
                </a:solidFill>
              </a:rPr>
              <a:t>یا</a:t>
            </a:r>
            <a:r>
              <a:rPr lang="fa-IR" sz="3600" dirty="0" smtClean="0"/>
              <a:t> جهان تصادفی</a:t>
            </a:r>
            <a:endParaRPr lang="en-US" sz="3600" dirty="0"/>
          </a:p>
        </p:txBody>
      </p:sp>
      <p:sp>
        <p:nvSpPr>
          <p:cNvPr id="6" name="TextBox 5"/>
          <p:cNvSpPr txBox="1"/>
          <p:nvPr/>
        </p:nvSpPr>
        <p:spPr>
          <a:xfrm>
            <a:off x="6730664" y="1414274"/>
            <a:ext cx="4624448" cy="369332"/>
          </a:xfrm>
          <a:prstGeom prst="rect">
            <a:avLst/>
          </a:prstGeom>
          <a:solidFill>
            <a:schemeClr val="accent4">
              <a:lumMod val="50000"/>
            </a:schemeClr>
          </a:solidFill>
        </p:spPr>
        <p:txBody>
          <a:bodyPr wrap="square" rtlCol="0">
            <a:spAutoFit/>
          </a:bodyPr>
          <a:lstStyle/>
          <a:p>
            <a:pPr algn="ctr"/>
            <a:r>
              <a:rPr lang="fa-IR" dirty="0">
                <a:solidFill>
                  <a:schemeClr val="bg1"/>
                </a:solidFill>
                <a:cs typeface="B Titr" panose="00000700000000000000" pitchFamily="2" charset="-78"/>
              </a:rPr>
              <a:t>هوشمندی جهان</a:t>
            </a:r>
            <a:endParaRPr lang="en-US" dirty="0">
              <a:solidFill>
                <a:schemeClr val="bg1"/>
              </a:solidFill>
              <a:cs typeface="B Titr" panose="00000700000000000000" pitchFamily="2" charset="-78"/>
            </a:endParaRPr>
          </a:p>
        </p:txBody>
      </p:sp>
      <p:sp>
        <p:nvSpPr>
          <p:cNvPr id="9" name="TextBox 8"/>
          <p:cNvSpPr txBox="1"/>
          <p:nvPr/>
        </p:nvSpPr>
        <p:spPr>
          <a:xfrm>
            <a:off x="956604" y="1400718"/>
            <a:ext cx="4598376" cy="369332"/>
          </a:xfrm>
          <a:prstGeom prst="rect">
            <a:avLst/>
          </a:prstGeom>
          <a:solidFill>
            <a:schemeClr val="accent4">
              <a:lumMod val="50000"/>
            </a:schemeClr>
          </a:solidFill>
        </p:spPr>
        <p:txBody>
          <a:bodyPr wrap="square" rtlCol="0">
            <a:spAutoFit/>
          </a:bodyPr>
          <a:lstStyle/>
          <a:p>
            <a:pPr algn="ctr"/>
            <a:r>
              <a:rPr lang="fa-IR" dirty="0">
                <a:solidFill>
                  <a:schemeClr val="bg1"/>
                </a:solidFill>
                <a:cs typeface="B Titr" panose="00000700000000000000" pitchFamily="2" charset="-78"/>
              </a:rPr>
              <a:t>تصادفی بودن جهان</a:t>
            </a:r>
            <a:endParaRPr lang="en-US" dirty="0">
              <a:solidFill>
                <a:schemeClr val="bg1"/>
              </a:solidFill>
              <a:cs typeface="B Titr" panose="00000700000000000000" pitchFamily="2" charset="-78"/>
            </a:endParaRPr>
          </a:p>
        </p:txBody>
      </p:sp>
      <p:sp>
        <p:nvSpPr>
          <p:cNvPr id="11" name="TextBox 10"/>
          <p:cNvSpPr txBox="1"/>
          <p:nvPr/>
        </p:nvSpPr>
        <p:spPr>
          <a:xfrm rot="16200000">
            <a:off x="10703648" y="2900774"/>
            <a:ext cx="1927432" cy="369332"/>
          </a:xfrm>
          <a:prstGeom prst="rect">
            <a:avLst/>
          </a:prstGeom>
          <a:solidFill>
            <a:schemeClr val="accent4">
              <a:lumMod val="50000"/>
            </a:schemeClr>
          </a:solidFill>
          <a:ln w="19050">
            <a:solidFill>
              <a:schemeClr val="tx1"/>
            </a:solidFill>
          </a:ln>
        </p:spPr>
        <p:txBody>
          <a:bodyPr wrap="square" rtlCol="0">
            <a:spAutoFit/>
          </a:bodyPr>
          <a:lstStyle/>
          <a:p>
            <a:pPr algn="ctr"/>
            <a:r>
              <a:rPr lang="fa-IR" dirty="0" smtClean="0">
                <a:solidFill>
                  <a:schemeClr val="bg1"/>
                </a:solidFill>
                <a:cs typeface="B Titr" panose="00000700000000000000" pitchFamily="2" charset="-78"/>
              </a:rPr>
              <a:t>فهم های پیشینی</a:t>
            </a:r>
            <a:endParaRPr lang="en-US" dirty="0">
              <a:solidFill>
                <a:schemeClr val="bg1"/>
              </a:solidFill>
              <a:cs typeface="B Titr" panose="00000700000000000000" pitchFamily="2" charset="-78"/>
            </a:endParaRPr>
          </a:p>
        </p:txBody>
      </p:sp>
      <p:sp>
        <p:nvSpPr>
          <p:cNvPr id="13" name="TextBox 12"/>
          <p:cNvSpPr txBox="1"/>
          <p:nvPr/>
        </p:nvSpPr>
        <p:spPr>
          <a:xfrm rot="16200000">
            <a:off x="10703648" y="5521226"/>
            <a:ext cx="1927432" cy="369332"/>
          </a:xfrm>
          <a:prstGeom prst="rect">
            <a:avLst/>
          </a:prstGeom>
          <a:solidFill>
            <a:schemeClr val="accent4">
              <a:lumMod val="50000"/>
            </a:schemeClr>
          </a:solidFill>
          <a:ln w="19050">
            <a:solidFill>
              <a:schemeClr val="tx1"/>
            </a:solidFill>
          </a:ln>
        </p:spPr>
        <p:txBody>
          <a:bodyPr wrap="square" rtlCol="0">
            <a:spAutoFit/>
          </a:bodyPr>
          <a:lstStyle/>
          <a:p>
            <a:pPr algn="ctr"/>
            <a:r>
              <a:rPr lang="fa-IR" dirty="0" smtClean="0">
                <a:solidFill>
                  <a:schemeClr val="bg1"/>
                </a:solidFill>
                <a:cs typeface="B Titr" panose="00000700000000000000" pitchFamily="2" charset="-78"/>
              </a:rPr>
              <a:t>نتایج در موضوع سقط</a:t>
            </a:r>
            <a:endParaRPr lang="en-US" dirty="0">
              <a:solidFill>
                <a:schemeClr val="bg1"/>
              </a:solidFill>
              <a:cs typeface="B Titr" panose="00000700000000000000" pitchFamily="2" charset="-78"/>
            </a:endParaRPr>
          </a:p>
        </p:txBody>
      </p:sp>
      <p:sp>
        <p:nvSpPr>
          <p:cNvPr id="14" name="Text Placeholder 1"/>
          <p:cNvSpPr txBox="1">
            <a:spLocks/>
          </p:cNvSpPr>
          <p:nvPr/>
        </p:nvSpPr>
        <p:spPr>
          <a:xfrm>
            <a:off x="176121" y="1873264"/>
            <a:ext cx="5745621" cy="2405740"/>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50000"/>
              </a:lnSpc>
            </a:pPr>
            <a:r>
              <a:rPr lang="fa-IR" sz="2200" dirty="0"/>
              <a:t>فرعونیت: ادعا و تمنای تسلط بر همه چیز</a:t>
            </a:r>
          </a:p>
          <a:p>
            <a:pPr lvl="1" algn="just">
              <a:lnSpc>
                <a:spcPct val="150000"/>
              </a:lnSpc>
            </a:pPr>
            <a:r>
              <a:rPr lang="fa-IR" sz="2200" dirty="0"/>
              <a:t>تعهد گریزی و میل گرایی</a:t>
            </a:r>
          </a:p>
          <a:p>
            <a:pPr lvl="1" algn="just">
              <a:lnSpc>
                <a:spcPct val="150000"/>
              </a:lnSpc>
            </a:pPr>
            <a:r>
              <a:rPr lang="fa-IR" sz="2200" dirty="0"/>
              <a:t>حیوان گرایی </a:t>
            </a:r>
            <a:r>
              <a:rPr lang="fa-IR" sz="2200" dirty="0" smtClean="0"/>
              <a:t>انسان</a:t>
            </a:r>
          </a:p>
          <a:p>
            <a:pPr lvl="1" algn="just">
              <a:lnSpc>
                <a:spcPct val="150000"/>
              </a:lnSpc>
            </a:pPr>
            <a:r>
              <a:rPr lang="fa-IR" sz="2200" dirty="0" smtClean="0"/>
              <a:t>پارادایم قدرت</a:t>
            </a:r>
            <a:endParaRPr lang="fa-IR" sz="2200" dirty="0"/>
          </a:p>
        </p:txBody>
      </p:sp>
      <p:sp>
        <p:nvSpPr>
          <p:cNvPr id="15" name="Text Placeholder 1"/>
          <p:cNvSpPr txBox="1">
            <a:spLocks/>
          </p:cNvSpPr>
          <p:nvPr/>
        </p:nvSpPr>
        <p:spPr>
          <a:xfrm>
            <a:off x="5688415" y="4826392"/>
            <a:ext cx="5745621" cy="1728872"/>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50000"/>
              </a:lnSpc>
            </a:pPr>
            <a:r>
              <a:rPr lang="fa-IR" sz="2200" dirty="0" smtClean="0"/>
              <a:t>احترام به جان جنین ها</a:t>
            </a:r>
          </a:p>
          <a:p>
            <a:pPr lvl="1" algn="just">
              <a:lnSpc>
                <a:spcPct val="150000"/>
              </a:lnSpc>
            </a:pPr>
            <a:r>
              <a:rPr lang="fa-IR" sz="2200" dirty="0" smtClean="0"/>
              <a:t>احترام به فرآیند شکل گیری انسان</a:t>
            </a:r>
          </a:p>
          <a:p>
            <a:pPr lvl="1" algn="just">
              <a:lnSpc>
                <a:spcPct val="150000"/>
              </a:lnSpc>
            </a:pPr>
            <a:r>
              <a:rPr lang="fa-IR" sz="2200" dirty="0" smtClean="0"/>
              <a:t>تلاش برای عدم انحراف جنسی</a:t>
            </a:r>
          </a:p>
          <a:p>
            <a:pPr lvl="1" algn="just">
              <a:lnSpc>
                <a:spcPct val="150000"/>
              </a:lnSpc>
            </a:pPr>
            <a:endParaRPr lang="fa-IR" sz="2200" dirty="0" smtClean="0"/>
          </a:p>
          <a:p>
            <a:pPr lvl="1" algn="just">
              <a:lnSpc>
                <a:spcPct val="150000"/>
              </a:lnSpc>
            </a:pPr>
            <a:endParaRPr lang="fa-IR" sz="2200" dirty="0" smtClean="0"/>
          </a:p>
        </p:txBody>
      </p:sp>
      <p:sp>
        <p:nvSpPr>
          <p:cNvPr id="16" name="Text Placeholder 1"/>
          <p:cNvSpPr txBox="1">
            <a:spLocks/>
          </p:cNvSpPr>
          <p:nvPr/>
        </p:nvSpPr>
        <p:spPr>
          <a:xfrm>
            <a:off x="176121" y="4826392"/>
            <a:ext cx="5745621" cy="1728872"/>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50000"/>
              </a:lnSpc>
            </a:pPr>
            <a:r>
              <a:rPr lang="fa-IR" sz="2200" dirty="0" smtClean="0"/>
              <a:t>انسان ندانستن جنین در سنین پایین یا قبل تولد</a:t>
            </a:r>
          </a:p>
          <a:p>
            <a:pPr lvl="1" algn="just">
              <a:lnSpc>
                <a:spcPct val="150000"/>
              </a:lnSpc>
            </a:pPr>
            <a:r>
              <a:rPr lang="fa-IR" sz="2200" dirty="0" smtClean="0"/>
              <a:t>حق دانستن اسقاط جنین برای مادر و پدر</a:t>
            </a:r>
          </a:p>
          <a:p>
            <a:pPr lvl="1" algn="just">
              <a:lnSpc>
                <a:spcPct val="150000"/>
              </a:lnSpc>
            </a:pPr>
            <a:endParaRPr lang="fa-IR" sz="2200" dirty="0" smtClean="0"/>
          </a:p>
          <a:p>
            <a:pPr lvl="1" algn="just">
              <a:lnSpc>
                <a:spcPct val="150000"/>
              </a:lnSpc>
            </a:pPr>
            <a:endParaRPr lang="fa-IR" sz="2200" dirty="0"/>
          </a:p>
        </p:txBody>
      </p:sp>
      <p:sp>
        <p:nvSpPr>
          <p:cNvPr id="4" name="Down Arrow 3"/>
          <p:cNvSpPr/>
          <p:nvPr/>
        </p:nvSpPr>
        <p:spPr>
          <a:xfrm>
            <a:off x="7964858" y="4126424"/>
            <a:ext cx="2156059" cy="632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177762" y="4126423"/>
            <a:ext cx="2156059" cy="632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54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animEffect transition="in" filter="fade">
                                      <p:cBhvr>
                                        <p:cTn id="35" dur="500"/>
                                        <p:tgtEl>
                                          <p:spTgt spid="15">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xEl>
                                              <p:pRg st="2" end="2"/>
                                            </p:txEl>
                                          </p:spTgt>
                                        </p:tgtEl>
                                        <p:attrNameLst>
                                          <p:attrName>style.visibility</p:attrName>
                                        </p:attrNameLst>
                                      </p:cBhvr>
                                      <p:to>
                                        <p:strVal val="visible"/>
                                      </p:to>
                                    </p:set>
                                    <p:animEffect transition="in" filter="fade">
                                      <p:cBhvr>
                                        <p:cTn id="38" dur="500"/>
                                        <p:tgtEl>
                                          <p:spTgt spid="1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xEl>
                                              <p:pRg st="1" end="1"/>
                                            </p:txEl>
                                          </p:spTgt>
                                        </p:tgtEl>
                                        <p:attrNameLst>
                                          <p:attrName>style.visibility</p:attrName>
                                        </p:attrNameLst>
                                      </p:cBhvr>
                                      <p:to>
                                        <p:strVal val="visible"/>
                                      </p:to>
                                    </p:set>
                                    <p:animEffect transition="in" filter="fade">
                                      <p:cBhvr>
                                        <p:cTn id="48" dur="500"/>
                                        <p:tgtEl>
                                          <p:spTgt spid="1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xEl>
                                              <p:pRg st="2" end="2"/>
                                            </p:txEl>
                                          </p:spTgt>
                                        </p:tgtEl>
                                        <p:attrNameLst>
                                          <p:attrName>style.visibility</p:attrName>
                                        </p:attrNameLst>
                                      </p:cBhvr>
                                      <p:to>
                                        <p:strVal val="visible"/>
                                      </p:to>
                                    </p:set>
                                    <p:animEffect transition="in" filter="fade">
                                      <p:cBhvr>
                                        <p:cTn id="53" dur="500"/>
                                        <p:tgtEl>
                                          <p:spTgt spid="1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xEl>
                                              <p:pRg st="3" end="3"/>
                                            </p:txEl>
                                          </p:spTgt>
                                        </p:tgtEl>
                                        <p:attrNameLst>
                                          <p:attrName>style.visibility</p:attrName>
                                        </p:attrNameLst>
                                      </p:cBhvr>
                                      <p:to>
                                        <p:strVal val="visible"/>
                                      </p:to>
                                    </p:set>
                                    <p:animEffect transition="in" filter="fade">
                                      <p:cBhvr>
                                        <p:cTn id="58" dur="500"/>
                                        <p:tgtEl>
                                          <p:spTgt spid="14">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500"/>
                                        <p:tgtEl>
                                          <p:spTgt spid="16">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animEffect transition="in" filter="fade">
                                      <p:cBhvr>
                                        <p:cTn id="73"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4" grpId="0" build="p"/>
      <p:bldP spid="15" grpId="0" build="p"/>
      <p:bldP spid="16" grpId="0" build="p"/>
      <p:bldP spid="4"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09636" y="1076416"/>
            <a:ext cx="9482002" cy="852755"/>
          </a:xfrm>
        </p:spPr>
        <p:txBody>
          <a:bodyPr>
            <a:noAutofit/>
          </a:bodyPr>
          <a:lstStyle/>
          <a:p>
            <a:r>
              <a:rPr lang="fa-IR" sz="3600" dirty="0" smtClean="0"/>
              <a:t>تسهیل اسقاط جنین از منظر سرمایه داری </a:t>
            </a:r>
            <a:endParaRPr lang="en-US" sz="3600" dirty="0"/>
          </a:p>
        </p:txBody>
      </p:sp>
      <p:sp>
        <p:nvSpPr>
          <p:cNvPr id="13" name="TextBox 12"/>
          <p:cNvSpPr txBox="1"/>
          <p:nvPr/>
        </p:nvSpPr>
        <p:spPr>
          <a:xfrm>
            <a:off x="7660414" y="2275460"/>
            <a:ext cx="3890538" cy="369332"/>
          </a:xfrm>
          <a:prstGeom prst="rect">
            <a:avLst/>
          </a:prstGeom>
          <a:solidFill>
            <a:schemeClr val="accent2">
              <a:lumMod val="75000"/>
            </a:schemeClr>
          </a:solidFill>
          <a:ln w="19050">
            <a:solidFill>
              <a:schemeClr val="tx1"/>
            </a:solidFill>
          </a:ln>
        </p:spPr>
        <p:txBody>
          <a:bodyPr wrap="square" rtlCol="0">
            <a:spAutoFit/>
          </a:bodyPr>
          <a:lstStyle/>
          <a:p>
            <a:pPr algn="ctr"/>
            <a:r>
              <a:rPr lang="fa-IR" dirty="0" smtClean="0">
                <a:solidFill>
                  <a:schemeClr val="bg1"/>
                </a:solidFill>
                <a:cs typeface="B Titr" panose="00000700000000000000" pitchFamily="2" charset="-78"/>
              </a:rPr>
              <a:t>تلقی های بر مبنای سرمایه دارانه</a:t>
            </a:r>
            <a:endParaRPr lang="en-US" dirty="0">
              <a:solidFill>
                <a:schemeClr val="bg1"/>
              </a:solidFill>
              <a:cs typeface="B Titr" panose="00000700000000000000" pitchFamily="2" charset="-78"/>
            </a:endParaRPr>
          </a:p>
        </p:txBody>
      </p:sp>
      <p:sp>
        <p:nvSpPr>
          <p:cNvPr id="16" name="Text Placeholder 1"/>
          <p:cNvSpPr txBox="1">
            <a:spLocks/>
          </p:cNvSpPr>
          <p:nvPr/>
        </p:nvSpPr>
        <p:spPr>
          <a:xfrm>
            <a:off x="7148148" y="2943359"/>
            <a:ext cx="5213839" cy="3431064"/>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250000"/>
              </a:lnSpc>
            </a:pPr>
            <a:r>
              <a:rPr lang="fa-IR" sz="2000" dirty="0" smtClean="0"/>
              <a:t>اگر پدر و مادر از قبل برنامه ریزی نداشته باشند، سقط شود.</a:t>
            </a:r>
          </a:p>
          <a:p>
            <a:pPr lvl="1" algn="just">
              <a:lnSpc>
                <a:spcPct val="250000"/>
              </a:lnSpc>
            </a:pPr>
            <a:r>
              <a:rPr lang="fa-IR" sz="2000" dirty="0"/>
              <a:t>اگر پدر و مادر به دلیلی فرزندشان را نخواستند، سقط شود</a:t>
            </a:r>
            <a:r>
              <a:rPr lang="fa-IR" sz="2000" dirty="0" smtClean="0"/>
              <a:t>.</a:t>
            </a:r>
          </a:p>
          <a:p>
            <a:pPr lvl="1" algn="just">
              <a:lnSpc>
                <a:spcPct val="250000"/>
              </a:lnSpc>
            </a:pPr>
            <a:r>
              <a:rPr lang="fa-IR" sz="2000" dirty="0" smtClean="0"/>
              <a:t>اگر قبل یا حین تولد از دنیا می رود، سقط شود.</a:t>
            </a:r>
          </a:p>
          <a:p>
            <a:pPr lvl="1" algn="just">
              <a:lnSpc>
                <a:spcPct val="250000"/>
              </a:lnSpc>
            </a:pPr>
            <a:r>
              <a:rPr lang="fa-IR" sz="2000" dirty="0" smtClean="0"/>
              <a:t>اگر نقص دارد، سقط شود.</a:t>
            </a:r>
          </a:p>
        </p:txBody>
      </p:sp>
      <p:graphicFrame>
        <p:nvGraphicFramePr>
          <p:cNvPr id="4" name="Diagram 3"/>
          <p:cNvGraphicFramePr/>
          <p:nvPr>
            <p:extLst/>
          </p:nvPr>
        </p:nvGraphicFramePr>
        <p:xfrm>
          <a:off x="276563" y="3156437"/>
          <a:ext cx="4081826" cy="2839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5948909" y="2275460"/>
            <a:ext cx="1096723" cy="369332"/>
          </a:xfrm>
          <a:prstGeom prst="rect">
            <a:avLst/>
          </a:prstGeom>
          <a:solidFill>
            <a:schemeClr val="accent2">
              <a:lumMod val="75000"/>
            </a:schemeClr>
          </a:solidFill>
          <a:ln w="19050">
            <a:solidFill>
              <a:schemeClr val="tx1"/>
            </a:solidFill>
          </a:ln>
        </p:spPr>
        <p:txBody>
          <a:bodyPr wrap="square" rtlCol="0">
            <a:spAutoFit/>
          </a:bodyPr>
          <a:lstStyle/>
          <a:p>
            <a:pPr algn="ctr"/>
            <a:r>
              <a:rPr lang="fa-IR" dirty="0" smtClean="0">
                <a:solidFill>
                  <a:schemeClr val="bg1"/>
                </a:solidFill>
                <a:cs typeface="B Titr" panose="00000700000000000000" pitchFamily="2" charset="-78"/>
              </a:rPr>
              <a:t>هزینه ساز</a:t>
            </a:r>
            <a:endParaRPr lang="en-US" dirty="0">
              <a:solidFill>
                <a:schemeClr val="bg1"/>
              </a:solidFill>
              <a:cs typeface="B Titr" panose="00000700000000000000" pitchFamily="2" charset="-78"/>
            </a:endParaRPr>
          </a:p>
        </p:txBody>
      </p:sp>
      <p:sp>
        <p:nvSpPr>
          <p:cNvPr id="18" name="TextBox 17"/>
          <p:cNvSpPr txBox="1"/>
          <p:nvPr/>
        </p:nvSpPr>
        <p:spPr>
          <a:xfrm>
            <a:off x="4667547" y="2275460"/>
            <a:ext cx="1096723" cy="369332"/>
          </a:xfrm>
          <a:prstGeom prst="rect">
            <a:avLst/>
          </a:prstGeom>
          <a:solidFill>
            <a:schemeClr val="accent2">
              <a:lumMod val="75000"/>
            </a:schemeClr>
          </a:solidFill>
          <a:ln w="19050">
            <a:solidFill>
              <a:schemeClr val="tx1"/>
            </a:solidFill>
          </a:ln>
        </p:spPr>
        <p:txBody>
          <a:bodyPr wrap="square" rtlCol="0">
            <a:spAutoFit/>
          </a:bodyPr>
          <a:lstStyle/>
          <a:p>
            <a:pPr algn="ctr"/>
            <a:r>
              <a:rPr lang="fa-IR" dirty="0" smtClean="0">
                <a:solidFill>
                  <a:schemeClr val="bg1"/>
                </a:solidFill>
                <a:cs typeface="B Titr" panose="00000700000000000000" pitchFamily="2" charset="-78"/>
              </a:rPr>
              <a:t>ضعف تولید</a:t>
            </a:r>
            <a:endParaRPr lang="en-US" dirty="0">
              <a:solidFill>
                <a:schemeClr val="bg1"/>
              </a:solidFill>
              <a:cs typeface="B Titr" panose="00000700000000000000" pitchFamily="2" charset="-78"/>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4304" y="3156437"/>
            <a:ext cx="515572" cy="480189"/>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4304" y="3982915"/>
            <a:ext cx="515572" cy="480189"/>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4304" y="4809393"/>
            <a:ext cx="515572" cy="480189"/>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4304" y="5635871"/>
            <a:ext cx="515572" cy="480189"/>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7873" y="3156437"/>
            <a:ext cx="515572" cy="480189"/>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7873" y="3982915"/>
            <a:ext cx="515572" cy="480189"/>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7873" y="4809393"/>
            <a:ext cx="515572" cy="480189"/>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7873" y="5635871"/>
            <a:ext cx="515572" cy="480189"/>
          </a:xfrm>
          <a:prstGeom prst="rect">
            <a:avLst/>
          </a:prstGeom>
        </p:spPr>
      </p:pic>
    </p:spTree>
    <p:extLst>
      <p:ext uri="{BB962C8B-B14F-4D97-AF65-F5344CB8AC3E}">
        <p14:creationId xmlns:p14="http://schemas.microsoft.com/office/powerpoint/2010/main" val="4604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fade">
                                      <p:cBhvr>
                                        <p:cTn id="38" dur="500"/>
                                        <p:tgtEl>
                                          <p:spTgt spid="1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anim calcmode="lin" valueType="num">
                                      <p:cBhvr>
                                        <p:cTn id="44" dur="2000" fill="hold"/>
                                        <p:tgtEl>
                                          <p:spTgt spid="7"/>
                                        </p:tgtEl>
                                        <p:attrNameLst>
                                          <p:attrName>ppt_w</p:attrName>
                                        </p:attrNameLst>
                                      </p:cBhvr>
                                      <p:tavLst>
                                        <p:tav tm="0" fmla="#ppt_w*sin(2.5*pi*$)">
                                          <p:val>
                                            <p:fltVal val="0"/>
                                          </p:val>
                                        </p:tav>
                                        <p:tav tm="100000">
                                          <p:val>
                                            <p:fltVal val="1"/>
                                          </p:val>
                                        </p:tav>
                                      </p:tavLst>
                                    </p:anim>
                                    <p:anim calcmode="lin" valueType="num">
                                      <p:cBhvr>
                                        <p:cTn id="45" dur="2000" fill="hold"/>
                                        <p:tgtEl>
                                          <p:spTgt spid="7"/>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000"/>
                                        <p:tgtEl>
                                          <p:spTgt spid="20"/>
                                        </p:tgtEl>
                                      </p:cBhvr>
                                    </p:animEffect>
                                    <p:anim calcmode="lin" valueType="num">
                                      <p:cBhvr>
                                        <p:cTn id="49" dur="2000" fill="hold"/>
                                        <p:tgtEl>
                                          <p:spTgt spid="20"/>
                                        </p:tgtEl>
                                        <p:attrNameLst>
                                          <p:attrName>ppt_w</p:attrName>
                                        </p:attrNameLst>
                                      </p:cBhvr>
                                      <p:tavLst>
                                        <p:tav tm="0" fmla="#ppt_w*sin(2.5*pi*$)">
                                          <p:val>
                                            <p:fltVal val="0"/>
                                          </p:val>
                                        </p:tav>
                                        <p:tav tm="100000">
                                          <p:val>
                                            <p:fltVal val="1"/>
                                          </p:val>
                                        </p:tav>
                                      </p:tavLst>
                                    </p:anim>
                                    <p:anim calcmode="lin" valueType="num">
                                      <p:cBhvr>
                                        <p:cTn id="50" dur="2000" fill="hold"/>
                                        <p:tgtEl>
                                          <p:spTgt spid="20"/>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2000"/>
                                        <p:tgtEl>
                                          <p:spTgt spid="21"/>
                                        </p:tgtEl>
                                      </p:cBhvr>
                                    </p:animEffect>
                                    <p:anim calcmode="lin" valueType="num">
                                      <p:cBhvr>
                                        <p:cTn id="54" dur="2000" fill="hold"/>
                                        <p:tgtEl>
                                          <p:spTgt spid="21"/>
                                        </p:tgtEl>
                                        <p:attrNameLst>
                                          <p:attrName>ppt_w</p:attrName>
                                        </p:attrNameLst>
                                      </p:cBhvr>
                                      <p:tavLst>
                                        <p:tav tm="0" fmla="#ppt_w*sin(2.5*pi*$)">
                                          <p:val>
                                            <p:fltVal val="0"/>
                                          </p:val>
                                        </p:tav>
                                        <p:tav tm="100000">
                                          <p:val>
                                            <p:fltVal val="1"/>
                                          </p:val>
                                        </p:tav>
                                      </p:tavLst>
                                    </p:anim>
                                    <p:anim calcmode="lin" valueType="num">
                                      <p:cBhvr>
                                        <p:cTn id="55" dur="2000" fill="hold"/>
                                        <p:tgtEl>
                                          <p:spTgt spid="21"/>
                                        </p:tgtEl>
                                        <p:attrNameLst>
                                          <p:attrName>ppt_h</p:attrName>
                                        </p:attrNameLst>
                                      </p:cBhvr>
                                      <p:tavLst>
                                        <p:tav tm="0">
                                          <p:val>
                                            <p:strVal val="#ppt_h"/>
                                          </p:val>
                                        </p:tav>
                                        <p:tav tm="100000">
                                          <p:val>
                                            <p:strVal val="#ppt_h"/>
                                          </p:val>
                                        </p:tav>
                                      </p:tavLst>
                                    </p:anim>
                                  </p:childTnLst>
                                </p:cTn>
                              </p:par>
                              <p:par>
                                <p:cTn id="56" presetID="45"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anim calcmode="lin" valueType="num">
                                      <p:cBhvr>
                                        <p:cTn id="59" dur="2000" fill="hold"/>
                                        <p:tgtEl>
                                          <p:spTgt spid="22"/>
                                        </p:tgtEl>
                                        <p:attrNameLst>
                                          <p:attrName>ppt_w</p:attrName>
                                        </p:attrNameLst>
                                      </p:cBhvr>
                                      <p:tavLst>
                                        <p:tav tm="0" fmla="#ppt_w*sin(2.5*pi*$)">
                                          <p:val>
                                            <p:fltVal val="0"/>
                                          </p:val>
                                        </p:tav>
                                        <p:tav tm="100000">
                                          <p:val>
                                            <p:fltVal val="1"/>
                                          </p:val>
                                        </p:tav>
                                      </p:tavLst>
                                    </p:anim>
                                    <p:anim calcmode="lin" valueType="num">
                                      <p:cBhvr>
                                        <p:cTn id="60" dur="2000" fill="hold"/>
                                        <p:tgtEl>
                                          <p:spTgt spid="22"/>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2000"/>
                                        <p:tgtEl>
                                          <p:spTgt spid="23"/>
                                        </p:tgtEl>
                                      </p:cBhvr>
                                    </p:animEffect>
                                    <p:anim calcmode="lin" valueType="num">
                                      <p:cBhvr>
                                        <p:cTn id="64" dur="2000" fill="hold"/>
                                        <p:tgtEl>
                                          <p:spTgt spid="23"/>
                                        </p:tgtEl>
                                        <p:attrNameLst>
                                          <p:attrName>ppt_w</p:attrName>
                                        </p:attrNameLst>
                                      </p:cBhvr>
                                      <p:tavLst>
                                        <p:tav tm="0" fmla="#ppt_w*sin(2.5*pi*$)">
                                          <p:val>
                                            <p:fltVal val="0"/>
                                          </p:val>
                                        </p:tav>
                                        <p:tav tm="100000">
                                          <p:val>
                                            <p:fltVal val="1"/>
                                          </p:val>
                                        </p:tav>
                                      </p:tavLst>
                                    </p:anim>
                                    <p:anim calcmode="lin" valueType="num">
                                      <p:cBhvr>
                                        <p:cTn id="65" dur="2000" fill="hold"/>
                                        <p:tgtEl>
                                          <p:spTgt spid="23"/>
                                        </p:tgtEl>
                                        <p:attrNameLst>
                                          <p:attrName>ppt_h</p:attrName>
                                        </p:attrNameLst>
                                      </p:cBhvr>
                                      <p:tavLst>
                                        <p:tav tm="0">
                                          <p:val>
                                            <p:strVal val="#ppt_h"/>
                                          </p:val>
                                        </p:tav>
                                        <p:tav tm="100000">
                                          <p:val>
                                            <p:strVal val="#ppt_h"/>
                                          </p:val>
                                        </p:tav>
                                      </p:tavLst>
                                    </p:anim>
                                  </p:childTnLst>
                                </p:cTn>
                              </p:par>
                              <p:par>
                                <p:cTn id="66" presetID="45" presetClass="entr" presetSubtype="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2000"/>
                                        <p:tgtEl>
                                          <p:spTgt spid="24"/>
                                        </p:tgtEl>
                                      </p:cBhvr>
                                    </p:animEffect>
                                    <p:anim calcmode="lin" valueType="num">
                                      <p:cBhvr>
                                        <p:cTn id="69" dur="2000" fill="hold"/>
                                        <p:tgtEl>
                                          <p:spTgt spid="24"/>
                                        </p:tgtEl>
                                        <p:attrNameLst>
                                          <p:attrName>ppt_w</p:attrName>
                                        </p:attrNameLst>
                                      </p:cBhvr>
                                      <p:tavLst>
                                        <p:tav tm="0" fmla="#ppt_w*sin(2.5*pi*$)">
                                          <p:val>
                                            <p:fltVal val="0"/>
                                          </p:val>
                                        </p:tav>
                                        <p:tav tm="100000">
                                          <p:val>
                                            <p:fltVal val="1"/>
                                          </p:val>
                                        </p:tav>
                                      </p:tavLst>
                                    </p:anim>
                                    <p:anim calcmode="lin" valueType="num">
                                      <p:cBhvr>
                                        <p:cTn id="70" dur="2000" fill="hold"/>
                                        <p:tgtEl>
                                          <p:spTgt spid="24"/>
                                        </p:tgtEl>
                                        <p:attrNameLst>
                                          <p:attrName>ppt_h</p:attrName>
                                        </p:attrNameLst>
                                      </p:cBhvr>
                                      <p:tavLst>
                                        <p:tav tm="0">
                                          <p:val>
                                            <p:strVal val="#ppt_h"/>
                                          </p:val>
                                        </p:tav>
                                        <p:tav tm="100000">
                                          <p:val>
                                            <p:strVal val="#ppt_h"/>
                                          </p:val>
                                        </p:tav>
                                      </p:tavLst>
                                    </p:anim>
                                  </p:childTnLst>
                                </p:cTn>
                              </p:par>
                              <p:par>
                                <p:cTn id="71" presetID="45"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2000"/>
                                        <p:tgtEl>
                                          <p:spTgt spid="25"/>
                                        </p:tgtEl>
                                      </p:cBhvr>
                                    </p:animEffect>
                                    <p:anim calcmode="lin" valueType="num">
                                      <p:cBhvr>
                                        <p:cTn id="74" dur="2000" fill="hold"/>
                                        <p:tgtEl>
                                          <p:spTgt spid="25"/>
                                        </p:tgtEl>
                                        <p:attrNameLst>
                                          <p:attrName>ppt_w</p:attrName>
                                        </p:attrNameLst>
                                      </p:cBhvr>
                                      <p:tavLst>
                                        <p:tav tm="0" fmla="#ppt_w*sin(2.5*pi*$)">
                                          <p:val>
                                            <p:fltVal val="0"/>
                                          </p:val>
                                        </p:tav>
                                        <p:tav tm="100000">
                                          <p:val>
                                            <p:fltVal val="1"/>
                                          </p:val>
                                        </p:tav>
                                      </p:tavLst>
                                    </p:anim>
                                    <p:anim calcmode="lin" valueType="num">
                                      <p:cBhvr>
                                        <p:cTn id="75" dur="2000" fill="hold"/>
                                        <p:tgtEl>
                                          <p:spTgt spid="25"/>
                                        </p:tgtEl>
                                        <p:attrNameLst>
                                          <p:attrName>ppt_h</p:attrName>
                                        </p:attrNameLst>
                                      </p:cBhvr>
                                      <p:tavLst>
                                        <p:tav tm="0">
                                          <p:val>
                                            <p:strVal val="#ppt_h"/>
                                          </p:val>
                                        </p:tav>
                                        <p:tav tm="100000">
                                          <p:val>
                                            <p:strVal val="#ppt_h"/>
                                          </p:val>
                                        </p:tav>
                                      </p:tavLst>
                                    </p:anim>
                                  </p:childTnLst>
                                </p:cTn>
                              </p:par>
                              <p:par>
                                <p:cTn id="76" presetID="45"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2000"/>
                                        <p:tgtEl>
                                          <p:spTgt spid="26"/>
                                        </p:tgtEl>
                                      </p:cBhvr>
                                    </p:animEffect>
                                    <p:anim calcmode="lin" valueType="num">
                                      <p:cBhvr>
                                        <p:cTn id="79" dur="2000" fill="hold"/>
                                        <p:tgtEl>
                                          <p:spTgt spid="26"/>
                                        </p:tgtEl>
                                        <p:attrNameLst>
                                          <p:attrName>ppt_w</p:attrName>
                                        </p:attrNameLst>
                                      </p:cBhvr>
                                      <p:tavLst>
                                        <p:tav tm="0" fmla="#ppt_w*sin(2.5*pi*$)">
                                          <p:val>
                                            <p:fltVal val="0"/>
                                          </p:val>
                                        </p:tav>
                                        <p:tav tm="100000">
                                          <p:val>
                                            <p:fltVal val="1"/>
                                          </p:val>
                                        </p:tav>
                                      </p:tavLst>
                                    </p:anim>
                                    <p:anim calcmode="lin" valueType="num">
                                      <p:cBhvr>
                                        <p:cTn id="80"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up)">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6" grpId="0" build="p"/>
      <p:bldGraphic spid="4" grpId="0">
        <p:bldAsOne/>
      </p:bldGraphic>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9529" y="822803"/>
            <a:ext cx="10858500" cy="707886"/>
          </a:xfrm>
          <a:prstGeom prst="rect">
            <a:avLst/>
          </a:prstGeom>
          <a:noFill/>
        </p:spPr>
        <p:txBody>
          <a:bodyPr wrap="square" rtlCol="0">
            <a:spAutoFit/>
          </a:bodyPr>
          <a:lstStyle/>
          <a:p>
            <a:pPr algn="ctr" rtl="1"/>
            <a:r>
              <a:rPr lang="fa-IR" sz="4000" dirty="0" smtClean="0">
                <a:solidFill>
                  <a:srgbClr val="FFC000"/>
                </a:solidFill>
                <a:cs typeface="B Yekan" panose="00000400000000000000" pitchFamily="2" charset="-78"/>
              </a:rPr>
              <a:t>راهکارهای قدم برداشتن برای نجات جان جنین ها</a:t>
            </a:r>
            <a:endParaRPr lang="en-US" sz="4000" dirty="0">
              <a:solidFill>
                <a:srgbClr val="FFC000"/>
              </a:solidFill>
              <a:cs typeface="B Yekan" panose="00000400000000000000" pitchFamily="2" charset="-78"/>
            </a:endParaRPr>
          </a:p>
        </p:txBody>
      </p:sp>
      <p:sp>
        <p:nvSpPr>
          <p:cNvPr id="9" name="Rectangle 8"/>
          <p:cNvSpPr/>
          <p:nvPr/>
        </p:nvSpPr>
        <p:spPr>
          <a:xfrm>
            <a:off x="308344" y="1412597"/>
            <a:ext cx="8677394" cy="504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lnSpc>
                <a:spcPct val="150000"/>
              </a:lnSpc>
              <a:buFont typeface="Arial" panose="020B0604020202020204" pitchFamily="34" charset="0"/>
              <a:buChar char="•"/>
            </a:pPr>
            <a:r>
              <a:rPr lang="fa-IR" sz="2800" b="1" dirty="0" smtClean="0">
                <a:solidFill>
                  <a:schemeClr val="bg1"/>
                </a:solidFill>
                <a:cs typeface="B Mitra" pitchFamily="2" charset="-78"/>
              </a:rPr>
              <a:t>دیدگاه های نادرست درباره فرزند را اصلاح کنیم.</a:t>
            </a:r>
          </a:p>
          <a:p>
            <a:pPr marL="571500" indent="-571500" algn="r" rtl="1">
              <a:lnSpc>
                <a:spcPct val="150000"/>
              </a:lnSpc>
              <a:buFont typeface="Arial" panose="020B0604020202020204" pitchFamily="34" charset="0"/>
              <a:buChar char="•"/>
            </a:pPr>
            <a:r>
              <a:rPr lang="fa-IR" sz="2800" b="1" dirty="0" smtClean="0">
                <a:solidFill>
                  <a:schemeClr val="bg1"/>
                </a:solidFill>
                <a:cs typeface="B Mitra" pitchFamily="2" charset="-78"/>
              </a:rPr>
              <a:t>حرمت آن را درک و برای جامعه تبیین کنیم.</a:t>
            </a:r>
          </a:p>
          <a:p>
            <a:pPr marL="571500" indent="-571500" algn="r" rtl="1">
              <a:lnSpc>
                <a:spcPct val="150000"/>
              </a:lnSpc>
              <a:buFont typeface="Arial" panose="020B0604020202020204" pitchFamily="34" charset="0"/>
              <a:buChar char="•"/>
            </a:pPr>
            <a:r>
              <a:rPr lang="fa-IR" sz="2800" b="1" dirty="0" smtClean="0">
                <a:solidFill>
                  <a:schemeClr val="bg1"/>
                </a:solidFill>
                <a:cs typeface="B Mitra" pitchFamily="2" charset="-78"/>
              </a:rPr>
              <a:t>به خانواده های ضعیف در سرپرستی کمک کنیم.</a:t>
            </a:r>
          </a:p>
          <a:p>
            <a:pPr marL="571500" indent="-571500" algn="r" rtl="1">
              <a:lnSpc>
                <a:spcPct val="150000"/>
              </a:lnSpc>
              <a:buFont typeface="Arial" panose="020B0604020202020204" pitchFamily="34" charset="0"/>
              <a:buChar char="•"/>
            </a:pPr>
            <a:r>
              <a:rPr lang="fa-IR" sz="2800" b="1" dirty="0" smtClean="0">
                <a:solidFill>
                  <a:schemeClr val="bg1"/>
                </a:solidFill>
                <a:cs typeface="B Mitra" pitchFamily="2" charset="-78"/>
              </a:rPr>
              <a:t>برای اصلاح قوانین و روندهای نادرست، مطالبه کنیم.</a:t>
            </a:r>
          </a:p>
          <a:p>
            <a:pPr marL="571500" indent="-571500" algn="r" rtl="1">
              <a:lnSpc>
                <a:spcPct val="150000"/>
              </a:lnSpc>
              <a:buFont typeface="Arial" panose="020B0604020202020204" pitchFamily="34" charset="0"/>
              <a:buChar char="•"/>
            </a:pPr>
            <a:r>
              <a:rPr lang="fa-IR" sz="2400" b="1" dirty="0" smtClean="0">
                <a:solidFill>
                  <a:schemeClr val="bg1"/>
                </a:solidFill>
                <a:cs typeface="B Mitra" pitchFamily="2" charset="-78"/>
              </a:rPr>
              <a:t>غیرعقلانی بودن بهانه های قتل جنین را برای جامعه توضیح دهیم.</a:t>
            </a:r>
          </a:p>
          <a:p>
            <a:pPr marL="571500" indent="-571500" algn="r" rtl="1">
              <a:lnSpc>
                <a:spcPct val="150000"/>
              </a:lnSpc>
              <a:buFont typeface="Arial" panose="020B0604020202020204" pitchFamily="34" charset="0"/>
              <a:buChar char="•"/>
            </a:pPr>
            <a:r>
              <a:rPr lang="fa-IR" sz="2400" b="1" dirty="0" smtClean="0">
                <a:solidFill>
                  <a:schemeClr val="bg1"/>
                </a:solidFill>
                <a:cs typeface="B Mitra" pitchFamily="2" charset="-78"/>
              </a:rPr>
              <a:t>با تبیین جایگاه الهی انسان، نگاه به فرزند انسان را اصلاح کنیم.</a:t>
            </a:r>
          </a:p>
          <a:p>
            <a:pPr marL="571500" indent="-571500" algn="r" rtl="1">
              <a:lnSpc>
                <a:spcPct val="150000"/>
              </a:lnSpc>
              <a:buFont typeface="Arial" panose="020B0604020202020204" pitchFamily="34" charset="0"/>
              <a:buChar char="•"/>
            </a:pPr>
            <a:r>
              <a:rPr lang="fa-IR" sz="2400" b="1" dirty="0" smtClean="0">
                <a:solidFill>
                  <a:schemeClr val="bg1"/>
                </a:solidFill>
                <a:cs typeface="B Mitra" pitchFamily="2" charset="-78"/>
              </a:rPr>
              <a:t>با تبیین جایگاه الهی انسان، نگاه به معلولین را اصلاح کنیم.</a:t>
            </a:r>
            <a:endParaRPr lang="ar-SA" sz="2400" b="1" dirty="0">
              <a:solidFill>
                <a:schemeClr val="bg1"/>
              </a:solidFill>
              <a:cs typeface="B Mitra" pitchFamily="2" charset="-78"/>
            </a:endParaRPr>
          </a:p>
        </p:txBody>
      </p:sp>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9249611" y="3301249"/>
            <a:ext cx="1221570" cy="2906263"/>
          </a:xfrm>
          <a:prstGeom prst="rect">
            <a:avLst/>
          </a:prstGeom>
        </p:spPr>
      </p:pic>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471181" y="2132184"/>
            <a:ext cx="1114683" cy="2765947"/>
          </a:xfrm>
          <a:prstGeom prst="rect">
            <a:avLst/>
          </a:prstGeom>
        </p:spPr>
      </p:pic>
    </p:spTree>
    <p:extLst>
      <p:ext uri="{BB962C8B-B14F-4D97-AF65-F5344CB8AC3E}">
        <p14:creationId xmlns:p14="http://schemas.microsoft.com/office/powerpoint/2010/main" val="23279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righ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right)">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right)">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wipe(right)">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wipe(right)">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wipe(right)">
                                      <p:cBhvr>
                                        <p:cTn id="47" dur="500"/>
                                        <p:tgtEl>
                                          <p:spTgt spid="9">
                                            <p:txEl>
                                              <p:pRg st="5" end="5"/>
                                            </p:txEl>
                                          </p:spTgt>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animEffect transition="in" filter="wipe(right)">
                                      <p:cBhvr>
                                        <p:cTn id="5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uiExpan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617" y="1206500"/>
            <a:ext cx="11710556" cy="5201424"/>
          </a:xfrm>
          <a:prstGeom prst="rect">
            <a:avLst/>
          </a:prstGeom>
          <a:noFill/>
        </p:spPr>
        <p:txBody>
          <a:bodyPr wrap="square" rtlCol="0">
            <a:spAutoFit/>
          </a:bodyPr>
          <a:lstStyle/>
          <a:p>
            <a:pPr algn="ctr" rtl="1"/>
            <a:r>
              <a:rPr lang="fa-IR" sz="4000" dirty="0" smtClean="0">
                <a:solidFill>
                  <a:schemeClr val="bg1"/>
                </a:solidFill>
                <a:cs typeface="B Yekan" panose="00000400000000000000" pitchFamily="2" charset="-78"/>
              </a:rPr>
              <a:t>برای نجات جان جنین ها قدمی برداریم.</a:t>
            </a:r>
          </a:p>
          <a:p>
            <a:pPr algn="ctr" rtl="1"/>
            <a:endParaRPr lang="fa-IR" sz="4000" dirty="0">
              <a:solidFill>
                <a:schemeClr val="bg1"/>
              </a:solidFill>
              <a:cs typeface="B Yekan" panose="00000400000000000000" pitchFamily="2" charset="-78"/>
            </a:endParaRPr>
          </a:p>
          <a:p>
            <a:pPr algn="ctr" rtl="1"/>
            <a:endParaRPr lang="fa-IR" sz="4000" dirty="0" smtClean="0">
              <a:solidFill>
                <a:schemeClr val="bg1"/>
              </a:solidFill>
              <a:cs typeface="B Yekan" panose="00000400000000000000" pitchFamily="2" charset="-78"/>
            </a:endParaRPr>
          </a:p>
          <a:p>
            <a:pPr algn="ctr" rtl="1"/>
            <a:endParaRPr lang="fa-IR" sz="4000" dirty="0">
              <a:solidFill>
                <a:schemeClr val="bg1"/>
              </a:solidFill>
              <a:cs typeface="B Yekan" panose="00000400000000000000" pitchFamily="2" charset="-78"/>
            </a:endParaRPr>
          </a:p>
          <a:p>
            <a:pPr algn="ctr" rtl="1"/>
            <a:endParaRPr lang="fa-IR" sz="4000" dirty="0" smtClean="0">
              <a:solidFill>
                <a:schemeClr val="bg1"/>
              </a:solidFill>
              <a:cs typeface="B Yekan" panose="00000400000000000000" pitchFamily="2" charset="-78"/>
            </a:endParaRPr>
          </a:p>
          <a:p>
            <a:pPr algn="ctr" rtl="1"/>
            <a:endParaRPr lang="fa-IR" sz="4000" dirty="0">
              <a:solidFill>
                <a:schemeClr val="bg1"/>
              </a:solidFill>
              <a:cs typeface="B Yekan" panose="00000400000000000000" pitchFamily="2" charset="-78"/>
            </a:endParaRPr>
          </a:p>
          <a:p>
            <a:pPr algn="ctr" rtl="1"/>
            <a:endParaRPr lang="fa-IR" sz="6000" dirty="0" smtClean="0">
              <a:solidFill>
                <a:schemeClr val="bg1"/>
              </a:solidFill>
              <a:cs typeface="B Yekan" panose="00000400000000000000" pitchFamily="2" charset="-78"/>
            </a:endParaRPr>
          </a:p>
          <a:p>
            <a:pPr algn="ctr" rtl="1"/>
            <a:r>
              <a:rPr lang="fa-IR" sz="3200" dirty="0" smtClean="0">
                <a:solidFill>
                  <a:schemeClr val="bg1"/>
                </a:solidFill>
                <a:cs typeface="B Yekan" panose="00000400000000000000" pitchFamily="2" charset="-78"/>
              </a:rPr>
              <a:t>از توجه شما سپاسگزاریم.</a:t>
            </a:r>
            <a:endParaRPr lang="en-US" sz="3200" dirty="0">
              <a:solidFill>
                <a:schemeClr val="bg1"/>
              </a:solidFill>
              <a:cs typeface="B Yekan" panose="00000400000000000000" pitchFamily="2" charset="-78"/>
            </a:endParaRPr>
          </a:p>
        </p:txBody>
      </p:sp>
      <p:pic>
        <p:nvPicPr>
          <p:cNvPr id="2" name="Picture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856908" y="2629346"/>
            <a:ext cx="1221570" cy="2906263"/>
          </a:xfrm>
          <a:prstGeom prst="rect">
            <a:avLst/>
          </a:prstGeom>
        </p:spPr>
      </p:pic>
      <p:pic>
        <p:nvPicPr>
          <p:cNvPr id="3" name="Picture 2"/>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578435" y="2091729"/>
            <a:ext cx="1114683" cy="2765947"/>
          </a:xfrm>
          <a:prstGeom prst="rect">
            <a:avLst/>
          </a:prstGeom>
        </p:spPr>
      </p:pic>
    </p:spTree>
    <p:extLst>
      <p:ext uri="{BB962C8B-B14F-4D97-AF65-F5344CB8AC3E}">
        <p14:creationId xmlns:p14="http://schemas.microsoft.com/office/powerpoint/2010/main" val="411012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3877" y="1371160"/>
            <a:ext cx="3740774" cy="39160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911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3217" y="2501900"/>
            <a:ext cx="11710556" cy="1862048"/>
          </a:xfrm>
          <a:prstGeom prst="rect">
            <a:avLst/>
          </a:prstGeom>
          <a:noFill/>
        </p:spPr>
        <p:txBody>
          <a:bodyPr wrap="square" rtlCol="0">
            <a:spAutoFit/>
          </a:bodyPr>
          <a:lstStyle/>
          <a:p>
            <a:pPr algn="ctr" rtl="1"/>
            <a:r>
              <a:rPr lang="fa-IR" sz="11500" dirty="0" smtClean="0">
                <a:solidFill>
                  <a:schemeClr val="bg1"/>
                </a:solidFill>
                <a:cs typeface="B Yekan" panose="00000400000000000000" pitchFamily="2" charset="-78"/>
              </a:rPr>
              <a:t>پایان</a:t>
            </a:r>
            <a:endParaRPr lang="en-US" sz="8800" dirty="0">
              <a:solidFill>
                <a:schemeClr val="bg1"/>
              </a:solidFill>
              <a:cs typeface="B Yekan" panose="00000400000000000000" pitchFamily="2" charset="-78"/>
            </a:endParaRPr>
          </a:p>
        </p:txBody>
      </p:sp>
    </p:spTree>
    <p:extLst>
      <p:ext uri="{BB962C8B-B14F-4D97-AF65-F5344CB8AC3E}">
        <p14:creationId xmlns:p14="http://schemas.microsoft.com/office/powerpoint/2010/main" val="37382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76531" y="2051419"/>
            <a:ext cx="11382013" cy="4489450"/>
          </a:xfrm>
        </p:spPr>
        <p:txBody>
          <a:bodyPr>
            <a:normAutofit fontScale="90000"/>
          </a:bodyPr>
          <a:lstStyle/>
          <a:p>
            <a:pPr>
              <a:lnSpc>
                <a:spcPct val="150000"/>
              </a:lnSpc>
            </a:pPr>
            <a:r>
              <a:rPr lang="fa-IR" sz="2500" b="1" dirty="0" smtClean="0">
                <a:solidFill>
                  <a:schemeClr val="bg1">
                    <a:lumMod val="50000"/>
                  </a:schemeClr>
                </a:solidFill>
                <a:cs typeface="B Zar" panose="00000400000000000000" pitchFamily="2" charset="-78"/>
              </a:rPr>
              <a:t>تنظیم علمی و طراحی: </a:t>
            </a:r>
            <a:r>
              <a:rPr lang="fa-IR" sz="2500" dirty="0" smtClean="0">
                <a:solidFill>
                  <a:schemeClr val="bg1">
                    <a:lumMod val="50000"/>
                  </a:schemeClr>
                </a:solidFill>
                <a:cs typeface="B Zar" panose="00000400000000000000" pitchFamily="2" charset="-78"/>
              </a:rPr>
              <a:t>جمعی از پژوهشگران حوزوری و دانشگاهی شامل پژوهشگران حوزوی، پزشکان، حقوقدانان، فعالان فرهنگی و اجتماعی و دیگر دلسوزان حوزوی و دانشگاهی (گروه پژوهشی حرمت </a:t>
            </a:r>
            <a:r>
              <a:rPr lang="fa-IR" sz="2500" dirty="0" smtClean="0">
                <a:solidFill>
                  <a:schemeClr val="bg1">
                    <a:lumMod val="50000"/>
                  </a:schemeClr>
                </a:solidFill>
                <a:cs typeface="B Zar" panose="00000400000000000000" pitchFamily="2" charset="-78"/>
              </a:rPr>
              <a:t>حیات جنین)</a:t>
            </a:r>
            <a:r>
              <a:rPr lang="fa-IR" sz="2500" dirty="0" smtClean="0">
                <a:solidFill>
                  <a:schemeClr val="bg1">
                    <a:lumMod val="50000"/>
                  </a:schemeClr>
                </a:solidFill>
                <a:cs typeface="B Zar" panose="00000400000000000000" pitchFamily="2" charset="-78"/>
              </a:rPr>
              <a:t/>
            </a:r>
            <a:br>
              <a:rPr lang="fa-IR" sz="2500" dirty="0" smtClean="0">
                <a:solidFill>
                  <a:schemeClr val="bg1">
                    <a:lumMod val="50000"/>
                  </a:schemeClr>
                </a:solidFill>
                <a:cs typeface="B Zar" panose="00000400000000000000" pitchFamily="2" charset="-78"/>
              </a:rPr>
            </a:br>
            <a:r>
              <a:rPr lang="fa-IR" sz="800" b="1" dirty="0" smtClean="0">
                <a:solidFill>
                  <a:schemeClr val="bg1">
                    <a:lumMod val="50000"/>
                  </a:schemeClr>
                </a:solidFill>
                <a:cs typeface="B Zar" panose="00000400000000000000" pitchFamily="2" charset="-78"/>
              </a:rPr>
              <a:t/>
            </a:r>
            <a:br>
              <a:rPr lang="fa-IR" sz="800" b="1" dirty="0" smtClean="0">
                <a:solidFill>
                  <a:schemeClr val="bg1">
                    <a:lumMod val="50000"/>
                  </a:schemeClr>
                </a:solidFill>
                <a:cs typeface="B Zar" panose="00000400000000000000" pitchFamily="2" charset="-78"/>
              </a:rPr>
            </a:br>
            <a:r>
              <a:rPr lang="fa-IR" sz="2500" b="1" dirty="0" smtClean="0">
                <a:solidFill>
                  <a:schemeClr val="bg1">
                    <a:lumMod val="50000"/>
                  </a:schemeClr>
                </a:solidFill>
                <a:cs typeface="B Zar" panose="00000400000000000000" pitchFamily="2" charset="-78"/>
              </a:rPr>
              <a:t>هرگونه استفاده از آن حتی بدون ذکر نام طراحان، </a:t>
            </a:r>
            <a:r>
              <a:rPr lang="fa-IR" sz="3600" b="1" dirty="0" smtClean="0">
                <a:cs typeface="B Zar" panose="00000400000000000000" pitchFamily="2" charset="-78"/>
              </a:rPr>
              <a:t>مجاز </a:t>
            </a:r>
            <a:r>
              <a:rPr lang="fa-IR" sz="2500" b="1" dirty="0" smtClean="0">
                <a:solidFill>
                  <a:schemeClr val="bg1">
                    <a:lumMod val="50000"/>
                  </a:schemeClr>
                </a:solidFill>
                <a:cs typeface="B Zar" panose="00000400000000000000" pitchFamily="2" charset="-78"/>
              </a:rPr>
              <a:t>است.</a:t>
            </a:r>
            <a:r>
              <a:rPr lang="fa-IR" sz="2500" b="1" dirty="0" smtClean="0">
                <a:solidFill>
                  <a:schemeClr val="bg1">
                    <a:lumMod val="50000"/>
                  </a:schemeClr>
                </a:solidFill>
                <a:cs typeface="B Zar" panose="00000400000000000000" pitchFamily="2" charset="-78"/>
              </a:rPr>
              <a:t/>
            </a:r>
            <a:br>
              <a:rPr lang="fa-IR" sz="2500" b="1" dirty="0" smtClean="0">
                <a:solidFill>
                  <a:schemeClr val="bg1">
                    <a:lumMod val="50000"/>
                  </a:schemeClr>
                </a:solidFill>
                <a:cs typeface="B Zar" panose="00000400000000000000" pitchFamily="2" charset="-78"/>
              </a:rPr>
            </a:br>
            <a:r>
              <a:rPr lang="fa-IR" sz="900" b="1" dirty="0" smtClean="0">
                <a:solidFill>
                  <a:schemeClr val="bg1">
                    <a:lumMod val="50000"/>
                  </a:schemeClr>
                </a:solidFill>
                <a:cs typeface="B Zar" panose="00000400000000000000" pitchFamily="2" charset="-78"/>
              </a:rPr>
              <a:t/>
            </a:r>
            <a:br>
              <a:rPr lang="fa-IR" sz="900" b="1" dirty="0" smtClean="0">
                <a:solidFill>
                  <a:schemeClr val="bg1">
                    <a:lumMod val="50000"/>
                  </a:schemeClr>
                </a:solidFill>
                <a:cs typeface="B Zar" panose="00000400000000000000" pitchFamily="2" charset="-78"/>
              </a:rPr>
            </a:br>
            <a:r>
              <a:rPr lang="fa-IR" sz="2500" b="1" dirty="0" smtClean="0">
                <a:solidFill>
                  <a:schemeClr val="bg1">
                    <a:lumMod val="50000"/>
                  </a:schemeClr>
                </a:solidFill>
                <a:cs typeface="B Zar" panose="00000400000000000000" pitchFamily="2" charset="-78"/>
              </a:rPr>
              <a:t>تنها رعایت کردن این </a:t>
            </a:r>
            <a:r>
              <a:rPr lang="fa-IR" sz="3200" b="1" dirty="0" smtClean="0">
                <a:cs typeface="B Zar" panose="00000400000000000000" pitchFamily="2" charset="-78"/>
              </a:rPr>
              <a:t>شرط</a:t>
            </a:r>
            <a:r>
              <a:rPr lang="fa-IR" sz="3200" b="1" dirty="0" smtClean="0">
                <a:solidFill>
                  <a:schemeClr val="accent4">
                    <a:lumMod val="20000"/>
                    <a:lumOff val="80000"/>
                  </a:schemeClr>
                </a:solidFill>
                <a:cs typeface="B Zar" panose="00000400000000000000" pitchFamily="2" charset="-78"/>
              </a:rPr>
              <a:t> </a:t>
            </a:r>
            <a:r>
              <a:rPr lang="fa-IR" sz="2500" b="1" dirty="0" smtClean="0">
                <a:solidFill>
                  <a:schemeClr val="bg1">
                    <a:lumMod val="50000"/>
                  </a:schemeClr>
                </a:solidFill>
                <a:cs typeface="B Zar" panose="00000400000000000000" pitchFamily="2" charset="-78"/>
              </a:rPr>
              <a:t>ضروری است:</a:t>
            </a:r>
            <a:br>
              <a:rPr lang="fa-IR" sz="2500" b="1" dirty="0" smtClean="0">
                <a:solidFill>
                  <a:schemeClr val="bg1">
                    <a:lumMod val="50000"/>
                  </a:schemeClr>
                </a:solidFill>
                <a:cs typeface="B Zar" panose="00000400000000000000" pitchFamily="2" charset="-78"/>
              </a:rPr>
            </a:br>
            <a:r>
              <a:rPr lang="fa-IR" sz="2200" b="1" dirty="0" smtClean="0">
                <a:solidFill>
                  <a:schemeClr val="bg1">
                    <a:lumMod val="50000"/>
                  </a:schemeClr>
                </a:solidFill>
                <a:cs typeface="B Zar" panose="00000400000000000000" pitchFamily="2" charset="-78"/>
              </a:rPr>
              <a:t>در صورت مواجهه با چالش و سوال، موارد را به ما منتقل فرمایید تا مباحث، موجب اندک هم کژفهمی نشود.</a:t>
            </a:r>
            <a:br>
              <a:rPr lang="fa-IR" sz="2200" b="1" dirty="0" smtClean="0">
                <a:solidFill>
                  <a:schemeClr val="bg1">
                    <a:lumMod val="50000"/>
                  </a:schemeClr>
                </a:solidFill>
                <a:cs typeface="B Zar" panose="00000400000000000000" pitchFamily="2" charset="-78"/>
              </a:rPr>
            </a:br>
            <a:r>
              <a:rPr lang="fa-IR" sz="2200" b="1" dirty="0" smtClean="0">
                <a:solidFill>
                  <a:schemeClr val="bg1">
                    <a:lumMod val="50000"/>
                  </a:schemeClr>
                </a:solidFill>
                <a:cs typeface="B Zar" panose="00000400000000000000" pitchFamily="2" charset="-78"/>
              </a:rPr>
              <a:t>صوت اساتید تدریس کننده را حتما استماع فرمایید.</a:t>
            </a:r>
            <a:br>
              <a:rPr lang="fa-IR" sz="2200" b="1" dirty="0" smtClean="0">
                <a:solidFill>
                  <a:schemeClr val="bg1">
                    <a:lumMod val="50000"/>
                  </a:schemeClr>
                </a:solidFill>
                <a:cs typeface="B Zar" panose="00000400000000000000" pitchFamily="2" charset="-78"/>
              </a:rPr>
            </a:br>
            <a:r>
              <a:rPr lang="fa-IR" sz="2200" b="1" dirty="0" smtClean="0">
                <a:solidFill>
                  <a:schemeClr val="bg1">
                    <a:lumMod val="50000"/>
                  </a:schemeClr>
                </a:solidFill>
                <a:cs typeface="B Zar" panose="00000400000000000000" pitchFamily="2" charset="-78"/>
              </a:rPr>
              <a:t>بدون تسلط کافی، هرگز بحث را ارائه نفرمایید.</a:t>
            </a:r>
            <a:br>
              <a:rPr lang="fa-IR" sz="2200" b="1" dirty="0" smtClean="0">
                <a:solidFill>
                  <a:schemeClr val="bg1">
                    <a:lumMod val="50000"/>
                  </a:schemeClr>
                </a:solidFill>
                <a:cs typeface="B Zar" panose="00000400000000000000" pitchFamily="2" charset="-78"/>
              </a:rPr>
            </a:br>
            <a:r>
              <a:rPr lang="fa-IR" sz="2200" b="1" dirty="0" smtClean="0">
                <a:solidFill>
                  <a:schemeClr val="bg1">
                    <a:lumMod val="50000"/>
                  </a:schemeClr>
                </a:solidFill>
                <a:cs typeface="B Zar" panose="00000400000000000000" pitchFamily="2" charset="-78"/>
              </a:rPr>
              <a:t>تولیدات علمی خود را اعم از مقاله، صوت و اسلاید ارائه برای ما ارسال فرمایید.</a:t>
            </a:r>
            <a:endParaRPr lang="en-US" sz="2200" b="1" dirty="0">
              <a:solidFill>
                <a:schemeClr val="bg1">
                  <a:lumMod val="50000"/>
                </a:schemeClr>
              </a:solidFill>
              <a:cs typeface="B Zar" panose="00000400000000000000" pitchFamily="2" charset="-78"/>
            </a:endParaRPr>
          </a:p>
        </p:txBody>
      </p:sp>
      <p:sp>
        <p:nvSpPr>
          <p:cNvPr id="3" name="Title 6"/>
          <p:cNvSpPr txBox="1">
            <a:spLocks/>
          </p:cNvSpPr>
          <p:nvPr/>
        </p:nvSpPr>
        <p:spPr>
          <a:xfrm>
            <a:off x="1516655" y="640251"/>
            <a:ext cx="9331037" cy="1144298"/>
          </a:xfrm>
          <a:prstGeom prst="rect">
            <a:avLst/>
          </a:prstGeom>
        </p:spPr>
        <p:txBody>
          <a:bodyPr>
            <a:noAutofit/>
          </a:bodyPr>
          <a:lst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a:lstStyle>
          <a:p>
            <a:pPr>
              <a:lnSpc>
                <a:spcPct val="150000"/>
              </a:lnSpc>
            </a:pPr>
            <a:r>
              <a:rPr lang="fa-IR" sz="4400" dirty="0" smtClean="0"/>
              <a:t>توضیحاتی درباره این اثر</a:t>
            </a:r>
            <a:endParaRPr lang="en-US" sz="4400" dirty="0"/>
          </a:p>
        </p:txBody>
      </p:sp>
      <p:sp>
        <p:nvSpPr>
          <p:cNvPr id="6" name="Title 6"/>
          <p:cNvSpPr txBox="1">
            <a:spLocks/>
          </p:cNvSpPr>
          <p:nvPr/>
        </p:nvSpPr>
        <p:spPr>
          <a:xfrm rot="20387262">
            <a:off x="371913" y="929761"/>
            <a:ext cx="3321476" cy="565278"/>
          </a:xfrm>
          <a:prstGeom prst="rect">
            <a:avLst/>
          </a:prstGeom>
        </p:spPr>
        <p:txBody>
          <a:bodyPr>
            <a:noAutofit/>
          </a:bodyPr>
          <a:lstStyle>
            <a:lvl1pPr algn="ctr" defTabSz="914400" rtl="1" eaLnBrk="1" latinLnBrk="0" hangingPunct="1">
              <a:lnSpc>
                <a:spcPct val="90000"/>
              </a:lnSpc>
              <a:spcBef>
                <a:spcPct val="0"/>
              </a:spcBef>
              <a:buNone/>
              <a:defRPr sz="4800" kern="1200">
                <a:solidFill>
                  <a:schemeClr val="bg1"/>
                </a:solidFill>
                <a:latin typeface="+mj-lt"/>
                <a:ea typeface="+mj-ea"/>
                <a:cs typeface="B Titr" panose="00000700000000000000" pitchFamily="2" charset="-78"/>
              </a:defRPr>
            </a:lvl1pPr>
          </a:lstStyle>
          <a:p>
            <a:pPr>
              <a:lnSpc>
                <a:spcPct val="150000"/>
              </a:lnSpc>
            </a:pPr>
            <a:r>
              <a:rPr lang="fa-IR" sz="2000" dirty="0" smtClean="0">
                <a:solidFill>
                  <a:schemeClr val="accent4">
                    <a:lumMod val="75000"/>
                  </a:schemeClr>
                </a:solidFill>
                <a:cs typeface="B Sina" panose="00000700000000000000" pitchFamily="2" charset="-78"/>
              </a:rPr>
              <a:t>این ارائه در حال ارتقا است</a:t>
            </a:r>
            <a:endParaRPr lang="en-US" sz="2000" dirty="0">
              <a:solidFill>
                <a:schemeClr val="accent4">
                  <a:lumMod val="75000"/>
                </a:schemeClr>
              </a:solidFill>
              <a:cs typeface="B Sina" panose="00000700000000000000" pitchFamily="2" charset="-78"/>
            </a:endParaRPr>
          </a:p>
        </p:txBody>
      </p:sp>
    </p:spTree>
    <p:extLst>
      <p:ext uri="{BB962C8B-B14F-4D97-AF65-F5344CB8AC3E}">
        <p14:creationId xmlns:p14="http://schemas.microsoft.com/office/powerpoint/2010/main" val="200721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250"/>
                                        <p:tgtEl>
                                          <p:spTgt spid="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750"/>
                            </p:stCondLst>
                            <p:childTnLst>
                              <p:par>
                                <p:cTn id="22" presetID="21" presetClass="emph" presetSubtype="0" fill="hold" grpId="1" nodeType="afterEffect">
                                  <p:stCondLst>
                                    <p:cond delay="0"/>
                                  </p:stCondLst>
                                  <p:childTnLst>
                                    <p:animClr clrSpc="hsl" dir="cw">
                                      <p:cBhvr override="childStyle">
                                        <p:cTn id="23" dur="500" fill="hold"/>
                                        <p:tgtEl>
                                          <p:spTgt spid="6"/>
                                        </p:tgtEl>
                                        <p:attrNameLst>
                                          <p:attrName>style.color</p:attrName>
                                        </p:attrNameLst>
                                      </p:cBhvr>
                                      <p:by>
                                        <p:hsl h="7200000" s="0" l="0"/>
                                      </p:by>
                                    </p:animClr>
                                    <p:animClr clrSpc="hsl" dir="cw">
                                      <p:cBhvr>
                                        <p:cTn id="24" dur="500" fill="hold"/>
                                        <p:tgtEl>
                                          <p:spTgt spid="6"/>
                                        </p:tgtEl>
                                        <p:attrNameLst>
                                          <p:attrName>fillcolor</p:attrName>
                                        </p:attrNameLst>
                                      </p:cBhvr>
                                      <p:by>
                                        <p:hsl h="7200000" s="0" l="0"/>
                                      </p:by>
                                    </p:animClr>
                                    <p:animClr clrSpc="hsl" dir="cw">
                                      <p:cBhvr>
                                        <p:cTn id="25" dur="500" fill="hold"/>
                                        <p:tgtEl>
                                          <p:spTgt spid="6"/>
                                        </p:tgtEl>
                                        <p:attrNameLst>
                                          <p:attrName>stroke.color</p:attrName>
                                        </p:attrNameLst>
                                      </p:cBhvr>
                                      <p:by>
                                        <p:hsl h="7200000" s="0" l="0"/>
                                      </p:by>
                                    </p:animClr>
                                    <p:set>
                                      <p:cBhvr>
                                        <p:cTn id="26"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7200" dirty="0" smtClean="0"/>
              <a:t>مقدمه</a:t>
            </a:r>
            <a:endParaRPr lang="en-US" dirty="0"/>
          </a:p>
        </p:txBody>
      </p:sp>
      <p:sp>
        <p:nvSpPr>
          <p:cNvPr id="3" name="Subtitle 2"/>
          <p:cNvSpPr>
            <a:spLocks noGrp="1"/>
          </p:cNvSpPr>
          <p:nvPr>
            <p:ph type="subTitle" idx="1"/>
          </p:nvPr>
        </p:nvSpPr>
        <p:spPr/>
        <p:txBody>
          <a:bodyPr/>
          <a:lstStyle/>
          <a:p>
            <a:r>
              <a:rPr lang="fa-IR" dirty="0" smtClean="0"/>
              <a:t>قرارهای ما</a:t>
            </a:r>
            <a:endParaRPr lang="en-US" dirty="0"/>
          </a:p>
        </p:txBody>
      </p:sp>
    </p:spTree>
    <p:extLst>
      <p:ext uri="{BB962C8B-B14F-4D97-AF65-F5344CB8AC3E}">
        <p14:creationId xmlns:p14="http://schemas.microsoft.com/office/powerpoint/2010/main" val="3828976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4294967295"/>
          </p:nvPr>
        </p:nvSpPr>
        <p:spPr>
          <a:xfrm>
            <a:off x="1357162" y="795639"/>
            <a:ext cx="5803900" cy="3573462"/>
          </a:xfrm>
        </p:spPr>
        <p:txBody>
          <a:bodyPr>
            <a:normAutofit/>
          </a:bodyPr>
          <a:lstStyle/>
          <a:p>
            <a:pPr marL="571500" indent="-571500" algn="r">
              <a:lnSpc>
                <a:spcPct val="150000"/>
              </a:lnSpc>
              <a:buFont typeface="Arial" panose="020B0604020202020204" pitchFamily="34" charset="0"/>
              <a:buChar char="•"/>
            </a:pPr>
            <a:r>
              <a:rPr lang="fa-IR" sz="2800" dirty="0" smtClean="0"/>
              <a:t>باور به امکان دست یابی به حق</a:t>
            </a:r>
          </a:p>
          <a:p>
            <a:pPr marL="571500" indent="-571500" algn="r">
              <a:lnSpc>
                <a:spcPct val="150000"/>
              </a:lnSpc>
              <a:buFont typeface="Arial" panose="020B0604020202020204" pitchFamily="34" charset="0"/>
              <a:buChar char="•"/>
            </a:pPr>
            <a:r>
              <a:rPr lang="fa-IR" sz="2800" dirty="0" smtClean="0"/>
              <a:t>هدف، جستجوی حق باشد</a:t>
            </a:r>
          </a:p>
          <a:p>
            <a:pPr marL="571500" indent="-571500" algn="r">
              <a:lnSpc>
                <a:spcPct val="150000"/>
              </a:lnSpc>
              <a:buFont typeface="Arial" panose="020B0604020202020204" pitchFamily="34" charset="0"/>
              <a:buChar char="•"/>
            </a:pPr>
            <a:r>
              <a:rPr lang="fa-IR" sz="2800" dirty="0" smtClean="0"/>
              <a:t>انصاف را به طور کامل رعایت کنیم</a:t>
            </a:r>
          </a:p>
          <a:p>
            <a:pPr marL="571500" indent="-571500" algn="r">
              <a:lnSpc>
                <a:spcPct val="150000"/>
              </a:lnSpc>
              <a:buFont typeface="Arial" panose="020B0604020202020204" pitchFamily="34" charset="0"/>
              <a:buChar char="•"/>
            </a:pPr>
            <a:r>
              <a:rPr lang="fa-IR" sz="2800" dirty="0" smtClean="0"/>
              <a:t>آماده تجدید نظر بر مبنای حق باشیم</a:t>
            </a:r>
          </a:p>
        </p:txBody>
      </p:sp>
      <p:sp>
        <p:nvSpPr>
          <p:cNvPr id="4" name="Title 2"/>
          <p:cNvSpPr txBox="1">
            <a:spLocks/>
          </p:cNvSpPr>
          <p:nvPr/>
        </p:nvSpPr>
        <p:spPr>
          <a:xfrm>
            <a:off x="7555833" y="1453033"/>
            <a:ext cx="3137835" cy="1985382"/>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4800" kern="1200" baseline="0">
                <a:solidFill>
                  <a:schemeClr val="bg1"/>
                </a:solidFill>
                <a:latin typeface="+mj-lt"/>
                <a:ea typeface="+mj-ea"/>
                <a:cs typeface="B Titr" panose="00000700000000000000" pitchFamily="2" charset="-78"/>
              </a:defRPr>
            </a:lvl1pPr>
          </a:lstStyle>
          <a:p>
            <a:r>
              <a:rPr lang="fa-IR" sz="3600" dirty="0" smtClean="0"/>
              <a:t>در جستجوی</a:t>
            </a:r>
          </a:p>
          <a:p>
            <a:r>
              <a:rPr lang="fa-IR" sz="3600" dirty="0" smtClean="0"/>
              <a:t> حقیقت</a:t>
            </a:r>
            <a:endParaRPr lang="en-US" sz="3600" dirty="0"/>
          </a:p>
        </p:txBody>
      </p:sp>
      <p:sp>
        <p:nvSpPr>
          <p:cNvPr id="5" name="Text Placeholder 1"/>
          <p:cNvSpPr txBox="1">
            <a:spLocks/>
          </p:cNvSpPr>
          <p:nvPr/>
        </p:nvSpPr>
        <p:spPr>
          <a:xfrm>
            <a:off x="1503576" y="4523491"/>
            <a:ext cx="5804033" cy="1778094"/>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B Yekan"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r">
              <a:lnSpc>
                <a:spcPct val="150000"/>
              </a:lnSpc>
              <a:buFont typeface="Arial" panose="020B0604020202020204" pitchFamily="34" charset="0"/>
              <a:buChar char="•"/>
            </a:pPr>
            <a:r>
              <a:rPr lang="fa-IR" sz="2800" dirty="0" smtClean="0"/>
              <a:t>درک زبان مخاطب</a:t>
            </a:r>
          </a:p>
          <a:p>
            <a:pPr marL="571500" indent="-571500" algn="r">
              <a:lnSpc>
                <a:spcPct val="150000"/>
              </a:lnSpc>
              <a:buFont typeface="Arial" panose="020B0604020202020204" pitchFamily="34" charset="0"/>
              <a:buChar char="•"/>
            </a:pPr>
            <a:r>
              <a:rPr lang="fa-IR" sz="2800" dirty="0" smtClean="0"/>
              <a:t>درک دغدغه های مخاطب</a:t>
            </a:r>
          </a:p>
        </p:txBody>
      </p:sp>
      <p:sp>
        <p:nvSpPr>
          <p:cNvPr id="6" name="Title 2"/>
          <p:cNvSpPr txBox="1">
            <a:spLocks/>
          </p:cNvSpPr>
          <p:nvPr/>
        </p:nvSpPr>
        <p:spPr>
          <a:xfrm>
            <a:off x="7555833" y="4754151"/>
            <a:ext cx="3137835" cy="1109486"/>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4800" kern="1200" baseline="0">
                <a:solidFill>
                  <a:schemeClr val="bg1"/>
                </a:solidFill>
                <a:latin typeface="+mj-lt"/>
                <a:ea typeface="+mj-ea"/>
                <a:cs typeface="B Titr" panose="00000700000000000000" pitchFamily="2" charset="-78"/>
              </a:defRPr>
            </a:lvl1pPr>
          </a:lstStyle>
          <a:p>
            <a:r>
              <a:rPr lang="fa-IR" sz="3600" dirty="0" smtClean="0"/>
              <a:t>در ترویج حق</a:t>
            </a:r>
            <a:endParaRPr lang="en-US" sz="3600" dirty="0"/>
          </a:p>
        </p:txBody>
      </p:sp>
    </p:spTree>
    <p:extLst>
      <p:ext uri="{BB962C8B-B14F-4D97-AF65-F5344CB8AC3E}">
        <p14:creationId xmlns:p14="http://schemas.microsoft.com/office/powerpoint/2010/main" val="4049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down)">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8182" y="5502457"/>
            <a:ext cx="9641306" cy="886147"/>
          </a:xfrm>
        </p:spPr>
        <p:txBody>
          <a:bodyPr>
            <a:normAutofit/>
          </a:bodyPr>
          <a:lstStyle/>
          <a:p>
            <a:r>
              <a:rPr lang="fa-IR" sz="4400" dirty="0" smtClean="0"/>
              <a:t>کلان تشکل تسهیل اسقاط جنین</a:t>
            </a:r>
            <a:endParaRPr lang="fa-IR" sz="44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4586" y="2055633"/>
            <a:ext cx="4462561" cy="30474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35" y="2037825"/>
            <a:ext cx="4597588" cy="3068890"/>
          </a:xfrm>
          <a:prstGeom prst="rect">
            <a:avLst/>
          </a:prstGeom>
        </p:spPr>
      </p:pic>
      <p:sp>
        <p:nvSpPr>
          <p:cNvPr id="5" name="Title 2"/>
          <p:cNvSpPr txBox="1">
            <a:spLocks/>
          </p:cNvSpPr>
          <p:nvPr/>
        </p:nvSpPr>
        <p:spPr>
          <a:xfrm>
            <a:off x="922130" y="680307"/>
            <a:ext cx="9641306" cy="886147"/>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3200" b="0" kern="1200" baseline="0">
                <a:solidFill>
                  <a:schemeClr val="bg1"/>
                </a:solidFill>
                <a:latin typeface="+mj-lt"/>
                <a:ea typeface="+mj-ea"/>
                <a:cs typeface="B Titr" panose="00000700000000000000" pitchFamily="2" charset="-78"/>
              </a:defRPr>
            </a:lvl1pPr>
          </a:lstStyle>
          <a:p>
            <a:r>
              <a:rPr lang="fa-IR" sz="4000" dirty="0" smtClean="0"/>
              <a:t>بهانه های اسقاط جنین در جهان</a:t>
            </a:r>
            <a:endParaRPr lang="fa-IR" sz="4000" dirty="0"/>
          </a:p>
        </p:txBody>
      </p:sp>
    </p:spTree>
    <p:extLst>
      <p:ext uri="{BB962C8B-B14F-4D97-AF65-F5344CB8AC3E}">
        <p14:creationId xmlns:p14="http://schemas.microsoft.com/office/powerpoint/2010/main" val="94951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0418" y="5708558"/>
            <a:ext cx="9641306" cy="886147"/>
          </a:xfrm>
        </p:spPr>
        <p:txBody>
          <a:bodyPr>
            <a:normAutofit/>
          </a:bodyPr>
          <a:lstStyle/>
          <a:p>
            <a:r>
              <a:rPr lang="fa-IR" sz="4400" dirty="0" smtClean="0"/>
              <a:t>مفاهیم کلان توجیه اسقاط و قتل جنین</a:t>
            </a:r>
            <a:endParaRPr lang="fa-IR" sz="4400" dirty="0"/>
          </a:p>
        </p:txBody>
      </p:sp>
      <p:sp>
        <p:nvSpPr>
          <p:cNvPr id="2" name="Oval 1"/>
          <p:cNvSpPr/>
          <p:nvPr/>
        </p:nvSpPr>
        <p:spPr>
          <a:xfrm>
            <a:off x="5711071" y="231102"/>
            <a:ext cx="2926080" cy="292608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Oval 9"/>
          <p:cNvSpPr/>
          <p:nvPr/>
        </p:nvSpPr>
        <p:spPr>
          <a:xfrm>
            <a:off x="3263005" y="614600"/>
            <a:ext cx="2176332" cy="21763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4204635" y="2781927"/>
            <a:ext cx="2469404" cy="24694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7188006" y="3295975"/>
            <a:ext cx="2226441" cy="227143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2"/>
          <p:cNvSpPr txBox="1">
            <a:spLocks/>
          </p:cNvSpPr>
          <p:nvPr/>
        </p:nvSpPr>
        <p:spPr>
          <a:xfrm>
            <a:off x="4086193" y="3445313"/>
            <a:ext cx="2706288" cy="1239656"/>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3200" b="0" kern="1200" baseline="0">
                <a:solidFill>
                  <a:schemeClr val="bg1"/>
                </a:solidFill>
                <a:latin typeface="+mj-lt"/>
                <a:ea typeface="+mj-ea"/>
                <a:cs typeface="B Titr" panose="00000700000000000000" pitchFamily="2" charset="-78"/>
              </a:defRPr>
            </a:lvl1pPr>
          </a:lstStyle>
          <a:p>
            <a:pPr>
              <a:lnSpc>
                <a:spcPct val="120000"/>
              </a:lnSpc>
            </a:pPr>
            <a:r>
              <a:rPr lang="en-US" sz="2600" dirty="0">
                <a:cs typeface="B Koodak" panose="00000700000000000000" pitchFamily="2" charset="-78"/>
              </a:rPr>
              <a:t>Women’s </a:t>
            </a:r>
            <a:r>
              <a:rPr lang="en-US" sz="2600" dirty="0" smtClean="0">
                <a:cs typeface="B Koodak" panose="00000700000000000000" pitchFamily="2" charset="-78"/>
              </a:rPr>
              <a:t>Choice</a:t>
            </a:r>
            <a:endParaRPr lang="fa-IR" sz="2600" dirty="0" smtClean="0">
              <a:cs typeface="B Koodak" panose="00000700000000000000" pitchFamily="2" charset="-78"/>
            </a:endParaRPr>
          </a:p>
          <a:p>
            <a:pPr>
              <a:lnSpc>
                <a:spcPct val="120000"/>
              </a:lnSpc>
            </a:pPr>
            <a:r>
              <a:rPr lang="fa-IR" dirty="0" smtClean="0">
                <a:cs typeface="B Koodak" panose="00000700000000000000" pitchFamily="2" charset="-78"/>
              </a:rPr>
              <a:t>انتخاب زن</a:t>
            </a:r>
            <a:endParaRPr lang="fa-IR" dirty="0">
              <a:cs typeface="B Koodak" panose="00000700000000000000" pitchFamily="2" charset="-78"/>
            </a:endParaRPr>
          </a:p>
        </p:txBody>
      </p:sp>
      <p:sp>
        <p:nvSpPr>
          <p:cNvPr id="6" name="Title 2"/>
          <p:cNvSpPr txBox="1">
            <a:spLocks/>
          </p:cNvSpPr>
          <p:nvPr/>
        </p:nvSpPr>
        <p:spPr>
          <a:xfrm>
            <a:off x="3202824" y="1027741"/>
            <a:ext cx="2337966" cy="1239656"/>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3200" b="0" kern="1200" baseline="0">
                <a:solidFill>
                  <a:schemeClr val="bg1"/>
                </a:solidFill>
                <a:latin typeface="+mj-lt"/>
                <a:ea typeface="+mj-ea"/>
                <a:cs typeface="B Titr" panose="00000700000000000000" pitchFamily="2" charset="-78"/>
              </a:defRPr>
            </a:lvl1pPr>
          </a:lstStyle>
          <a:p>
            <a:pPr>
              <a:lnSpc>
                <a:spcPct val="120000"/>
              </a:lnSpc>
            </a:pPr>
            <a:r>
              <a:rPr lang="en-US" sz="2800" dirty="0" smtClean="0">
                <a:cs typeface="B Koodak" panose="00000700000000000000" pitchFamily="2" charset="-78"/>
              </a:rPr>
              <a:t>Health Care</a:t>
            </a:r>
            <a:endParaRPr lang="fa-IR" sz="2800" dirty="0" smtClean="0">
              <a:cs typeface="B Koodak" panose="00000700000000000000" pitchFamily="2" charset="-78"/>
            </a:endParaRPr>
          </a:p>
          <a:p>
            <a:pPr>
              <a:lnSpc>
                <a:spcPct val="120000"/>
              </a:lnSpc>
            </a:pPr>
            <a:r>
              <a:rPr lang="fa-IR" sz="2800" dirty="0" smtClean="0">
                <a:cs typeface="B Koodak" panose="00000700000000000000" pitchFamily="2" charset="-78"/>
              </a:rPr>
              <a:t>مراقبت بهداشتی</a:t>
            </a:r>
            <a:endParaRPr lang="fa-IR" sz="2800" dirty="0">
              <a:cs typeface="B Koodak" panose="00000700000000000000" pitchFamily="2" charset="-78"/>
            </a:endParaRPr>
          </a:p>
        </p:txBody>
      </p:sp>
      <p:sp>
        <p:nvSpPr>
          <p:cNvPr id="7" name="Title 2"/>
          <p:cNvSpPr txBox="1">
            <a:spLocks/>
          </p:cNvSpPr>
          <p:nvPr/>
        </p:nvSpPr>
        <p:spPr>
          <a:xfrm>
            <a:off x="7051487" y="3721583"/>
            <a:ext cx="2488089" cy="1239656"/>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3200" b="0" kern="1200" baseline="0">
                <a:solidFill>
                  <a:schemeClr val="bg1"/>
                </a:solidFill>
                <a:latin typeface="+mj-lt"/>
                <a:ea typeface="+mj-ea"/>
                <a:cs typeface="B Titr" panose="00000700000000000000" pitchFamily="2" charset="-78"/>
              </a:defRPr>
            </a:lvl1pPr>
          </a:lstStyle>
          <a:p>
            <a:pPr rtl="0">
              <a:lnSpc>
                <a:spcPct val="120000"/>
              </a:lnSpc>
            </a:pPr>
            <a:r>
              <a:rPr lang="en-US" sz="2800" dirty="0" smtClean="0">
                <a:cs typeface="B Koodak" panose="00000700000000000000" pitchFamily="2" charset="-78"/>
              </a:rPr>
              <a:t>Planned</a:t>
            </a:r>
            <a:endParaRPr lang="fa-IR" sz="2800" dirty="0" smtClean="0">
              <a:cs typeface="B Koodak" panose="00000700000000000000" pitchFamily="2" charset="-78"/>
            </a:endParaRPr>
          </a:p>
          <a:p>
            <a:pPr rtl="0">
              <a:lnSpc>
                <a:spcPct val="120000"/>
              </a:lnSpc>
            </a:pPr>
            <a:r>
              <a:rPr lang="fa-IR" sz="2400" dirty="0" smtClean="0">
                <a:cs typeface="B Koodak" panose="00000700000000000000" pitchFamily="2" charset="-78"/>
              </a:rPr>
              <a:t>برنامه ریزی شده</a:t>
            </a:r>
            <a:endParaRPr lang="fa-IR" sz="2400" dirty="0">
              <a:cs typeface="B Koodak" panose="00000700000000000000" pitchFamily="2" charset="-78"/>
            </a:endParaRPr>
          </a:p>
        </p:txBody>
      </p:sp>
      <p:sp>
        <p:nvSpPr>
          <p:cNvPr id="8" name="Title 2"/>
          <p:cNvSpPr txBox="1">
            <a:spLocks/>
          </p:cNvSpPr>
          <p:nvPr/>
        </p:nvSpPr>
        <p:spPr>
          <a:xfrm>
            <a:off x="5943962" y="1190611"/>
            <a:ext cx="2488089" cy="1239656"/>
          </a:xfrm>
          <a:prstGeom prst="rect">
            <a:avLst/>
          </a:prstGeom>
        </p:spPr>
        <p:txBody>
          <a:bodyPr vert="horz" lIns="91440" tIns="45720" rIns="91440" bIns="45720" rtlCol="0" anchor="ctr">
            <a:normAutofit/>
          </a:bodyPr>
          <a:lstStyle>
            <a:lvl1pPr algn="ctr" defTabSz="914400" rtl="1" eaLnBrk="1" latinLnBrk="0" hangingPunct="1">
              <a:lnSpc>
                <a:spcPct val="90000"/>
              </a:lnSpc>
              <a:spcBef>
                <a:spcPct val="0"/>
              </a:spcBef>
              <a:buNone/>
              <a:defRPr sz="3200" b="0" kern="1200" baseline="0">
                <a:solidFill>
                  <a:schemeClr val="bg1"/>
                </a:solidFill>
                <a:latin typeface="+mj-lt"/>
                <a:ea typeface="+mj-ea"/>
                <a:cs typeface="B Titr" panose="00000700000000000000" pitchFamily="2" charset="-78"/>
              </a:defRPr>
            </a:lvl1pPr>
          </a:lstStyle>
          <a:p>
            <a:pPr rtl="0">
              <a:lnSpc>
                <a:spcPct val="120000"/>
              </a:lnSpc>
            </a:pPr>
            <a:r>
              <a:rPr lang="en-US" sz="2800" dirty="0" smtClean="0">
                <a:cs typeface="B Koodak" panose="00000700000000000000" pitchFamily="2" charset="-78"/>
              </a:rPr>
              <a:t>Women’s Body</a:t>
            </a:r>
            <a:endParaRPr lang="fa-IR" sz="2800" dirty="0" smtClean="0">
              <a:cs typeface="B Koodak" panose="00000700000000000000" pitchFamily="2" charset="-78"/>
            </a:endParaRPr>
          </a:p>
          <a:p>
            <a:pPr rtl="0">
              <a:lnSpc>
                <a:spcPct val="120000"/>
              </a:lnSpc>
            </a:pPr>
            <a:r>
              <a:rPr lang="fa-IR" sz="2800" dirty="0" smtClean="0">
                <a:cs typeface="B Koodak" panose="00000700000000000000" pitchFamily="2" charset="-78"/>
              </a:rPr>
              <a:t>بدن زن</a:t>
            </a:r>
            <a:endParaRPr lang="fa-IR" sz="2800" dirty="0">
              <a:cs typeface="B Koodak" panose="00000700000000000000" pitchFamily="2" charset="-78"/>
            </a:endParaRPr>
          </a:p>
        </p:txBody>
      </p:sp>
      <p:sp>
        <p:nvSpPr>
          <p:cNvPr id="13" name="Oval 12"/>
          <p:cNvSpPr/>
          <p:nvPr/>
        </p:nvSpPr>
        <p:spPr>
          <a:xfrm>
            <a:off x="1631282" y="2633417"/>
            <a:ext cx="2176332" cy="217633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itle 2"/>
          <p:cNvSpPr txBox="1">
            <a:spLocks/>
          </p:cNvSpPr>
          <p:nvPr/>
        </p:nvSpPr>
        <p:spPr>
          <a:xfrm>
            <a:off x="1550465" y="3009908"/>
            <a:ext cx="2337966" cy="1358086"/>
          </a:xfrm>
          <a:prstGeom prst="rect">
            <a:avLst/>
          </a:prstGeom>
        </p:spPr>
        <p:txBody>
          <a:bodyPr vert="horz" lIns="91440" tIns="45720" rIns="91440" bIns="45720" rtlCol="0" anchor="ctr">
            <a:normAutofit fontScale="77500" lnSpcReduction="20000"/>
          </a:bodyPr>
          <a:lstStyle>
            <a:lvl1pPr algn="ctr" defTabSz="914400" rtl="1" eaLnBrk="1" latinLnBrk="0" hangingPunct="1">
              <a:lnSpc>
                <a:spcPct val="90000"/>
              </a:lnSpc>
              <a:spcBef>
                <a:spcPct val="0"/>
              </a:spcBef>
              <a:buNone/>
              <a:defRPr sz="3200" b="0" kern="1200" baseline="0">
                <a:solidFill>
                  <a:schemeClr val="bg1"/>
                </a:solidFill>
                <a:latin typeface="+mj-lt"/>
                <a:ea typeface="+mj-ea"/>
                <a:cs typeface="B Titr" panose="00000700000000000000" pitchFamily="2" charset="-78"/>
              </a:defRPr>
            </a:lvl1pPr>
          </a:lstStyle>
          <a:p>
            <a:pPr>
              <a:lnSpc>
                <a:spcPct val="120000"/>
              </a:lnSpc>
            </a:pPr>
            <a:r>
              <a:rPr lang="en-US" sz="3600" dirty="0" smtClean="0">
                <a:cs typeface="B Koodak" panose="00000700000000000000" pitchFamily="2" charset="-78"/>
              </a:rPr>
              <a:t>Intimate Pregnancy</a:t>
            </a:r>
            <a:endParaRPr lang="fa-IR" sz="3600" dirty="0" smtClean="0">
              <a:cs typeface="B Koodak" panose="00000700000000000000" pitchFamily="2" charset="-78"/>
            </a:endParaRPr>
          </a:p>
          <a:p>
            <a:pPr>
              <a:lnSpc>
                <a:spcPct val="120000"/>
              </a:lnSpc>
            </a:pPr>
            <a:r>
              <a:rPr lang="fa-IR" sz="2800" dirty="0" smtClean="0">
                <a:cs typeface="B Koodak" panose="00000700000000000000" pitchFamily="2" charset="-78"/>
              </a:rPr>
              <a:t>بارداری قصدنشده</a:t>
            </a:r>
            <a:endParaRPr lang="fa-IR" sz="2800" dirty="0">
              <a:cs typeface="B Koodak" panose="00000700000000000000" pitchFamily="2" charset="-78"/>
            </a:endParaRPr>
          </a:p>
        </p:txBody>
      </p:sp>
      <p:sp>
        <p:nvSpPr>
          <p:cNvPr id="16" name="Oval 15"/>
          <p:cNvSpPr/>
          <p:nvPr/>
        </p:nvSpPr>
        <p:spPr>
          <a:xfrm>
            <a:off x="8664942" y="1210835"/>
            <a:ext cx="2176332" cy="2176332"/>
          </a:xfrm>
          <a:prstGeom prst="ellipse">
            <a:avLst/>
          </a:prstGeom>
          <a:solidFill>
            <a:srgbClr val="F4B183"/>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7" name="Title 2"/>
          <p:cNvSpPr txBox="1">
            <a:spLocks/>
          </p:cNvSpPr>
          <p:nvPr/>
        </p:nvSpPr>
        <p:spPr>
          <a:xfrm>
            <a:off x="8584125" y="1471826"/>
            <a:ext cx="2337966" cy="1358086"/>
          </a:xfrm>
          <a:prstGeom prst="rect">
            <a:avLst/>
          </a:prstGeom>
        </p:spPr>
        <p:txBody>
          <a:bodyPr vert="horz" lIns="91440" tIns="45720" rIns="91440" bIns="45720" rtlCol="0" anchor="ctr">
            <a:normAutofit fontScale="77500" lnSpcReduction="20000"/>
          </a:bodyPr>
          <a:lstStyle>
            <a:lvl1pPr algn="ctr" defTabSz="914400" rtl="1" eaLnBrk="1" latinLnBrk="0" hangingPunct="1">
              <a:lnSpc>
                <a:spcPct val="90000"/>
              </a:lnSpc>
              <a:spcBef>
                <a:spcPct val="0"/>
              </a:spcBef>
              <a:buNone/>
              <a:defRPr sz="3200" b="0" kern="1200" baseline="0">
                <a:solidFill>
                  <a:schemeClr val="bg1"/>
                </a:solidFill>
                <a:latin typeface="+mj-lt"/>
                <a:ea typeface="+mj-ea"/>
                <a:cs typeface="B Titr" panose="00000700000000000000" pitchFamily="2" charset="-78"/>
              </a:defRPr>
            </a:lvl1pPr>
          </a:lstStyle>
          <a:p>
            <a:pPr>
              <a:lnSpc>
                <a:spcPct val="120000"/>
              </a:lnSpc>
            </a:pPr>
            <a:r>
              <a:rPr lang="en-US" sz="3600" dirty="0" smtClean="0">
                <a:cs typeface="B Koodak" panose="00000700000000000000" pitchFamily="2" charset="-78"/>
              </a:rPr>
              <a:t>Bodily Autonomy</a:t>
            </a:r>
            <a:endParaRPr lang="fa-IR" sz="3600" dirty="0" smtClean="0">
              <a:cs typeface="B Koodak" panose="00000700000000000000" pitchFamily="2" charset="-78"/>
            </a:endParaRPr>
          </a:p>
          <a:p>
            <a:pPr>
              <a:lnSpc>
                <a:spcPct val="120000"/>
              </a:lnSpc>
            </a:pPr>
            <a:r>
              <a:rPr lang="fa-IR" sz="2800" dirty="0" smtClean="0">
                <a:cs typeface="B Koodak" panose="00000700000000000000" pitchFamily="2" charset="-78"/>
              </a:rPr>
              <a:t>اختیار نسبت به بدن</a:t>
            </a:r>
            <a:endParaRPr lang="fa-IR" sz="2800" dirty="0">
              <a:cs typeface="B Koodak" panose="00000700000000000000" pitchFamily="2" charset="-78"/>
            </a:endParaRPr>
          </a:p>
        </p:txBody>
      </p:sp>
    </p:spTree>
    <p:extLst>
      <p:ext uri="{BB962C8B-B14F-4D97-AF65-F5344CB8AC3E}">
        <p14:creationId xmlns:p14="http://schemas.microsoft.com/office/powerpoint/2010/main" val="161015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8652" y="5744676"/>
            <a:ext cx="9641306" cy="886147"/>
          </a:xfrm>
        </p:spPr>
        <p:txBody>
          <a:bodyPr>
            <a:normAutofit/>
          </a:bodyPr>
          <a:lstStyle/>
          <a:p>
            <a:r>
              <a:rPr lang="fa-IR" sz="4000" dirty="0" smtClean="0"/>
              <a:t>بهانه های جهانی اسقاط جنین</a:t>
            </a:r>
            <a:endParaRPr lang="fa-IR" sz="4000"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14067" r="45903"/>
          <a:stretch/>
        </p:blipFill>
        <p:spPr>
          <a:xfrm>
            <a:off x="527538" y="420259"/>
            <a:ext cx="2857499" cy="5082598"/>
          </a:xfrm>
          <a:prstGeom prst="rect">
            <a:avLst/>
          </a:prstGeom>
        </p:spPr>
      </p:pic>
      <p:sp>
        <p:nvSpPr>
          <p:cNvPr id="5" name="Text Placeholder 1"/>
          <p:cNvSpPr>
            <a:spLocks noGrp="1"/>
          </p:cNvSpPr>
          <p:nvPr>
            <p:ph type="body" sz="quarter" idx="13"/>
          </p:nvPr>
        </p:nvSpPr>
        <p:spPr>
          <a:xfrm>
            <a:off x="3613637" y="692818"/>
            <a:ext cx="3903786" cy="4679279"/>
          </a:xfrm>
        </p:spPr>
        <p:txBody>
          <a:bodyPr>
            <a:noAutofit/>
          </a:bodyPr>
          <a:lstStyle/>
          <a:p>
            <a:pPr algn="l" rtl="0">
              <a:lnSpc>
                <a:spcPct val="150000"/>
              </a:lnSpc>
            </a:pPr>
            <a:r>
              <a:rPr lang="en-US" sz="2000" dirty="0" smtClean="0"/>
              <a:t>The </a:t>
            </a:r>
            <a:r>
              <a:rPr lang="en-US" sz="2000" dirty="0"/>
              <a:t>inconvenience of pregnancy</a:t>
            </a:r>
          </a:p>
          <a:p>
            <a:pPr algn="l" rtl="0">
              <a:lnSpc>
                <a:spcPct val="150000"/>
              </a:lnSpc>
            </a:pPr>
            <a:r>
              <a:rPr lang="en-US" sz="2000" dirty="0" smtClean="0"/>
              <a:t>Incompetence </a:t>
            </a:r>
            <a:r>
              <a:rPr lang="en-US" sz="2000" dirty="0"/>
              <a:t>of parents</a:t>
            </a:r>
          </a:p>
          <a:p>
            <a:pPr algn="l" rtl="0">
              <a:lnSpc>
                <a:spcPct val="150000"/>
              </a:lnSpc>
            </a:pPr>
            <a:r>
              <a:rPr lang="en-US" sz="2000" dirty="0" smtClean="0"/>
              <a:t>Infant disabilities</a:t>
            </a:r>
            <a:endParaRPr lang="fa-IR" sz="2000" dirty="0" smtClean="0"/>
          </a:p>
          <a:p>
            <a:pPr algn="l" rtl="0">
              <a:lnSpc>
                <a:spcPct val="150000"/>
              </a:lnSpc>
            </a:pPr>
            <a:r>
              <a:rPr lang="en-US" sz="2000" dirty="0" smtClean="0"/>
              <a:t>It’s </a:t>
            </a:r>
            <a:r>
              <a:rPr lang="en-US" sz="2000" dirty="0"/>
              <a:t>the woman’s body</a:t>
            </a:r>
          </a:p>
          <a:p>
            <a:pPr algn="l" rtl="0">
              <a:lnSpc>
                <a:spcPct val="150000"/>
              </a:lnSpc>
            </a:pPr>
            <a:r>
              <a:rPr lang="en-US" sz="2000" dirty="0" smtClean="0"/>
              <a:t>It’s </a:t>
            </a:r>
            <a:r>
              <a:rPr lang="en-US" sz="2000" dirty="0"/>
              <a:t>not a </a:t>
            </a:r>
            <a:r>
              <a:rPr lang="en-US" sz="2000" dirty="0" smtClean="0"/>
              <a:t>baby</a:t>
            </a:r>
            <a:endParaRPr lang="fa-IR" sz="2000" dirty="0" smtClean="0"/>
          </a:p>
          <a:p>
            <a:pPr algn="l" rtl="0">
              <a:lnSpc>
                <a:spcPct val="150000"/>
              </a:lnSpc>
            </a:pPr>
            <a:r>
              <a:rPr lang="en-US" sz="2000" dirty="0" smtClean="0"/>
              <a:t>Rape</a:t>
            </a:r>
            <a:endParaRPr lang="en-US" sz="2000" dirty="0"/>
          </a:p>
          <a:p>
            <a:pPr algn="l" rtl="0">
              <a:lnSpc>
                <a:spcPct val="150000"/>
              </a:lnSpc>
            </a:pPr>
            <a:r>
              <a:rPr lang="en-US" sz="2000" dirty="0" smtClean="0"/>
              <a:t>She’s </a:t>
            </a:r>
            <a:r>
              <a:rPr lang="en-US" sz="2000" dirty="0"/>
              <a:t>not ready to be a parent</a:t>
            </a:r>
            <a:endParaRPr lang="en-US" sz="3000" dirty="0"/>
          </a:p>
        </p:txBody>
      </p:sp>
      <p:sp>
        <p:nvSpPr>
          <p:cNvPr id="6" name="Text Placeholder 1"/>
          <p:cNvSpPr>
            <a:spLocks noGrp="1"/>
          </p:cNvSpPr>
          <p:nvPr>
            <p:ph type="body" sz="quarter" idx="13"/>
          </p:nvPr>
        </p:nvSpPr>
        <p:spPr>
          <a:xfrm>
            <a:off x="7107147" y="692819"/>
            <a:ext cx="3903786" cy="4679279"/>
          </a:xfrm>
        </p:spPr>
        <p:txBody>
          <a:bodyPr>
            <a:noAutofit/>
          </a:bodyPr>
          <a:lstStyle/>
          <a:p>
            <a:pPr algn="r">
              <a:lnSpc>
                <a:spcPct val="150000"/>
              </a:lnSpc>
            </a:pPr>
            <a:r>
              <a:rPr lang="fa-IR" sz="2000" dirty="0" smtClean="0"/>
              <a:t>ناخوشایندی نسبت به بارداری</a:t>
            </a:r>
            <a:endParaRPr lang="fa-IR" sz="2000" dirty="0"/>
          </a:p>
          <a:p>
            <a:pPr algn="r">
              <a:lnSpc>
                <a:spcPct val="150000"/>
              </a:lnSpc>
            </a:pPr>
            <a:r>
              <a:rPr lang="fa-IR" sz="2000" dirty="0"/>
              <a:t>بی </a:t>
            </a:r>
            <a:r>
              <a:rPr lang="fa-IR" sz="2000" dirty="0" smtClean="0"/>
              <a:t>کفایتی </a:t>
            </a:r>
            <a:r>
              <a:rPr lang="fa-IR" sz="2000" dirty="0"/>
              <a:t>والدین</a:t>
            </a:r>
          </a:p>
          <a:p>
            <a:pPr algn="r">
              <a:lnSpc>
                <a:spcPct val="150000"/>
              </a:lnSpc>
            </a:pPr>
            <a:r>
              <a:rPr lang="fa-IR" sz="2000" dirty="0" smtClean="0"/>
              <a:t>نقص و ناهنجاری در کودک</a:t>
            </a:r>
            <a:endParaRPr lang="fa-IR" sz="2000" dirty="0"/>
          </a:p>
          <a:p>
            <a:pPr algn="r">
              <a:lnSpc>
                <a:spcPct val="150000"/>
              </a:lnSpc>
            </a:pPr>
            <a:r>
              <a:rPr lang="fa-IR" sz="2000" dirty="0"/>
              <a:t>این بدن زن </a:t>
            </a:r>
            <a:r>
              <a:rPr lang="fa-IR" sz="2000" dirty="0" smtClean="0"/>
              <a:t>است.</a:t>
            </a:r>
            <a:endParaRPr lang="fa-IR" sz="2000" dirty="0"/>
          </a:p>
          <a:p>
            <a:pPr algn="r">
              <a:lnSpc>
                <a:spcPct val="150000"/>
              </a:lnSpc>
            </a:pPr>
            <a:r>
              <a:rPr lang="fa-IR" sz="2000" dirty="0" smtClean="0"/>
              <a:t>این جنین، یک کودک نیست.</a:t>
            </a:r>
            <a:endParaRPr lang="fa-IR" sz="2000" dirty="0"/>
          </a:p>
          <a:p>
            <a:pPr algn="r">
              <a:lnSpc>
                <a:spcPct val="150000"/>
              </a:lnSpc>
            </a:pPr>
            <a:r>
              <a:rPr lang="fa-IR" sz="2000" dirty="0" smtClean="0"/>
              <a:t>ناشی از تجاوز</a:t>
            </a:r>
          </a:p>
          <a:p>
            <a:pPr algn="r">
              <a:lnSpc>
                <a:spcPct val="150000"/>
              </a:lnSpc>
            </a:pPr>
            <a:r>
              <a:rPr lang="fa-IR" sz="2000" dirty="0" smtClean="0"/>
              <a:t>او </a:t>
            </a:r>
            <a:r>
              <a:rPr lang="fa-IR" sz="2000" dirty="0"/>
              <a:t>آماده نیست که </a:t>
            </a:r>
            <a:r>
              <a:rPr lang="fa-IR" sz="2000" dirty="0" smtClean="0"/>
              <a:t>مادر شود.</a:t>
            </a:r>
            <a:endParaRPr lang="en-US" sz="3000" dirty="0"/>
          </a:p>
        </p:txBody>
      </p:sp>
    </p:spTree>
    <p:extLst>
      <p:ext uri="{BB962C8B-B14F-4D97-AF65-F5344CB8AC3E}">
        <p14:creationId xmlns:p14="http://schemas.microsoft.com/office/powerpoint/2010/main" val="32844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fade">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fade">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fade">
                                      <p:cBhvr>
                                        <p:cTn id="67" dur="500"/>
                                        <p:tgtEl>
                                          <p:spTgt spid="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fade">
                                      <p:cBhvr>
                                        <p:cTn id="72" dur="500"/>
                                        <p:tgtEl>
                                          <p:spTgt spid="6">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5" end="5"/>
                                            </p:txEl>
                                          </p:spTgt>
                                        </p:tgtEl>
                                        <p:attrNameLst>
                                          <p:attrName>style.visibility</p:attrName>
                                        </p:attrNameLst>
                                      </p:cBhvr>
                                      <p:to>
                                        <p:strVal val="visible"/>
                                      </p:to>
                                    </p:set>
                                    <p:animEffect transition="in" filter="fade">
                                      <p:cBhvr>
                                        <p:cTn id="77" dur="500"/>
                                        <p:tgtEl>
                                          <p:spTgt spid="6">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xEl>
                                              <p:pRg st="6" end="6"/>
                                            </p:txEl>
                                          </p:spTgt>
                                        </p:tgtEl>
                                        <p:attrNameLst>
                                          <p:attrName>style.visibility</p:attrName>
                                        </p:attrNameLst>
                                      </p:cBhvr>
                                      <p:to>
                                        <p:strVal val="visible"/>
                                      </p:to>
                                    </p:set>
                                    <p:animEffect transition="in" filter="fade">
                                      <p:cBhvr>
                                        <p:cTn id="8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جلسه آموزشی آمران و ناهیان - تیر98.potx" id="{417EDE4C-97F7-4F94-B3CD-DE00BF810317}" vid="{7511B082-2614-4F13-BEA2-352C6EF2E3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6545</TotalTime>
  <Words>2128</Words>
  <Application>Microsoft Office PowerPoint</Application>
  <PresentationFormat>Widescreen</PresentationFormat>
  <Paragraphs>209</Paragraphs>
  <Slides>37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A Shablon Cut</vt:lpstr>
      <vt:lpstr>Arial</vt:lpstr>
      <vt:lpstr>B Homa</vt:lpstr>
      <vt:lpstr>B Jadid</vt:lpstr>
      <vt:lpstr>B Koodak</vt:lpstr>
      <vt:lpstr>B Mitra</vt:lpstr>
      <vt:lpstr>B Sina</vt:lpstr>
      <vt:lpstr>B Titr</vt:lpstr>
      <vt:lpstr>B Yagut</vt:lpstr>
      <vt:lpstr>B Yekan</vt:lpstr>
      <vt:lpstr>B Zar</vt:lpstr>
      <vt:lpstr>Calibri</vt:lpstr>
      <vt:lpstr>Calibri Light</vt:lpstr>
      <vt:lpstr>Office Theme</vt:lpstr>
      <vt:lpstr>PowerPoint Presentation</vt:lpstr>
      <vt:lpstr>شبهات و گره های فکری و احساسی دفاع از حیات جنین</vt:lpstr>
      <vt:lpstr>PowerPoint Presentation</vt:lpstr>
      <vt:lpstr>تنظیم علمی و طراحی: جمعی از پژوهشگران حوزوری و دانشگاهی شامل پژوهشگران حوزوی، پزشکان، حقوقدانان، فعالان فرهنگی و اجتماعی و دیگر دلسوزان حوزوی و دانشگاهی (گروه پژوهشی حرمت حیات جنین)  هرگونه استفاده از آن حتی بدون ذکر نام طراحان، مجاز است.  تنها رعایت کردن این شرط ضروری است: در صورت مواجهه با چالش و سوال، موارد را به ما منتقل فرمایید تا مباحث، موجب اندک هم کژفهمی نشود. صوت اساتید تدریس کننده را حتما استماع فرمایید. بدون تسلط کافی، هرگز بحث را ارائه نفرمایید. تولیدات علمی خود را اعم از مقاله، صوت و اسلاید ارائه برای ما ارسال فرمایید.</vt:lpstr>
      <vt:lpstr>مقدمه</vt:lpstr>
      <vt:lpstr>PowerPoint Presentation</vt:lpstr>
      <vt:lpstr>کلان تشکل تسهیل اسقاط جنین</vt:lpstr>
      <vt:lpstr>مفاهیم کلان توجیه اسقاط و قتل جنین</vt:lpstr>
      <vt:lpstr>بهانه های جهانی اسقاط جنین</vt:lpstr>
      <vt:lpstr>شبهات شامل  عموم بهانه های قتل جنین</vt:lpstr>
      <vt:lpstr>جنین تا زمانی که از شکم مادر بیرون نیاید، انسان نیست.</vt:lpstr>
      <vt:lpstr>نگهداری جنین، فقط لطف است و می تواند لطفش را قطع کند</vt:lpstr>
      <vt:lpstr>نکته: سوء استفاده از مفهوم بارداری پیش بینی نشده</vt:lpstr>
      <vt:lpstr>جنین، جزوی از بدن زن است</vt:lpstr>
      <vt:lpstr>این بچه را نمی خواهند پس نیاید که هزینه ساز برای جامعه نشود</vt:lpstr>
      <vt:lpstr>این بچه را نمی خواهند پس نیاید که خودش هم اذیت نشود</vt:lpstr>
      <vt:lpstr>پدر و مادر، مشکل مالی دارند</vt:lpstr>
      <vt:lpstr>اگر ما اسقاط نکنیم، خودش اقدام می کند و خطر می آفریند</vt:lpstr>
      <vt:lpstr>تلقی نادرست سازمان بهداشت جهانی تزریق شده به جامعه پزشکی</vt:lpstr>
      <vt:lpstr>تلقی نادرست سازمان بهداشت جهانی تزریق شده به جامعه پزشکی</vt:lpstr>
      <vt:lpstr>اگر ما اسقاط نکنیم، خودش اقدام می کند و خطر می آفریند</vt:lpstr>
      <vt:lpstr>مسئله حرامزادگی</vt:lpstr>
      <vt:lpstr>شبهاتی درباره غربال گری جنین منجر به اسقاط نادرست آن</vt:lpstr>
      <vt:lpstr>PowerPoint Presentation</vt:lpstr>
      <vt:lpstr>برداشتن غربال گری، موجب کاهش کیفیت جمعیت می شود</vt:lpstr>
      <vt:lpstr>حذف غربال گری، موجب عقب افتادن علمی است</vt:lpstr>
      <vt:lpstr>چرا قتل می گویید؟</vt:lpstr>
      <vt:lpstr>خانواده های دارای معلول دچار آسیب روحی شده اند</vt:lpstr>
      <vt:lpstr>فایده درمانی دارد</vt:lpstr>
      <vt:lpstr>از منظر پیش فرض ها</vt:lpstr>
      <vt:lpstr>بی توجهی به جان جنین در دوران باستان</vt:lpstr>
      <vt:lpstr>جهان هوشمند یا جهان تصادفی</vt:lpstr>
      <vt:lpstr>تسهیل اسقاط جنین از منظر سرمایه داری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حجت حاجی کاظم</dc:creator>
  <cp:lastModifiedBy>Mighat</cp:lastModifiedBy>
  <cp:revision>936</cp:revision>
  <dcterms:created xsi:type="dcterms:W3CDTF">2019-06-25T08:23:10Z</dcterms:created>
  <dcterms:modified xsi:type="dcterms:W3CDTF">2021-07-24T00:54:00Z</dcterms:modified>
</cp:coreProperties>
</file>