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528" r:id="rId2"/>
    <p:sldId id="698" r:id="rId3"/>
    <p:sldId id="838" r:id="rId4"/>
    <p:sldId id="534" r:id="rId5"/>
    <p:sldId id="535" r:id="rId6"/>
    <p:sldId id="536" r:id="rId7"/>
    <p:sldId id="677" r:id="rId8"/>
    <p:sldId id="678" r:id="rId9"/>
    <p:sldId id="538" r:id="rId10"/>
    <p:sldId id="529" r:id="rId11"/>
    <p:sldId id="531" r:id="rId12"/>
    <p:sldId id="839" r:id="rId13"/>
    <p:sldId id="840" r:id="rId14"/>
    <p:sldId id="841" r:id="rId15"/>
    <p:sldId id="548" r:id="rId16"/>
    <p:sldId id="786" r:id="rId17"/>
    <p:sldId id="552" r:id="rId18"/>
    <p:sldId id="549" r:id="rId19"/>
    <p:sldId id="573" r:id="rId20"/>
    <p:sldId id="787" r:id="rId21"/>
    <p:sldId id="751" r:id="rId22"/>
    <p:sldId id="788" r:id="rId23"/>
    <p:sldId id="862" r:id="rId24"/>
    <p:sldId id="863" r:id="rId25"/>
    <p:sldId id="791" r:id="rId26"/>
    <p:sldId id="752" r:id="rId27"/>
    <p:sldId id="711" r:id="rId28"/>
    <p:sldId id="753" r:id="rId29"/>
    <p:sldId id="712" r:id="rId30"/>
    <p:sldId id="713" r:id="rId31"/>
    <p:sldId id="714" r:id="rId32"/>
    <p:sldId id="715" r:id="rId33"/>
    <p:sldId id="716" r:id="rId34"/>
    <p:sldId id="842" r:id="rId35"/>
    <p:sldId id="870" r:id="rId36"/>
    <p:sldId id="756" r:id="rId37"/>
    <p:sldId id="757" r:id="rId38"/>
    <p:sldId id="758" r:id="rId39"/>
    <p:sldId id="822" r:id="rId40"/>
    <p:sldId id="759" r:id="rId41"/>
    <p:sldId id="864" r:id="rId42"/>
    <p:sldId id="865" r:id="rId43"/>
    <p:sldId id="846" r:id="rId44"/>
    <p:sldId id="837" r:id="rId45"/>
    <p:sldId id="866" r:id="rId46"/>
    <p:sldId id="848" r:id="rId47"/>
    <p:sldId id="671" r:id="rId48"/>
    <p:sldId id="672" r:id="rId49"/>
    <p:sldId id="673" r:id="rId50"/>
    <p:sldId id="674" r:id="rId51"/>
    <p:sldId id="675" r:id="rId52"/>
    <p:sldId id="676" r:id="rId53"/>
    <p:sldId id="852" r:id="rId54"/>
    <p:sldId id="853" r:id="rId55"/>
    <p:sldId id="854" r:id="rId56"/>
    <p:sldId id="855" r:id="rId57"/>
    <p:sldId id="856" r:id="rId58"/>
    <p:sldId id="725" r:id="rId59"/>
    <p:sldId id="831" r:id="rId60"/>
    <p:sldId id="832" r:id="rId61"/>
    <p:sldId id="833" r:id="rId62"/>
    <p:sldId id="834" r:id="rId63"/>
    <p:sldId id="835" r:id="rId64"/>
    <p:sldId id="836" r:id="rId65"/>
    <p:sldId id="867" r:id="rId66"/>
    <p:sldId id="771" r:id="rId67"/>
    <p:sldId id="768" r:id="rId68"/>
    <p:sldId id="858" r:id="rId69"/>
    <p:sldId id="859" r:id="rId70"/>
    <p:sldId id="860" r:id="rId71"/>
    <p:sldId id="736" r:id="rId72"/>
    <p:sldId id="737" r:id="rId73"/>
    <p:sldId id="772" r:id="rId74"/>
    <p:sldId id="857" r:id="rId75"/>
    <p:sldId id="773" r:id="rId76"/>
    <p:sldId id="774" r:id="rId77"/>
    <p:sldId id="828" r:id="rId78"/>
    <p:sldId id="775" r:id="rId79"/>
    <p:sldId id="776" r:id="rId80"/>
    <p:sldId id="777" r:id="rId81"/>
    <p:sldId id="829" r:id="rId82"/>
    <p:sldId id="778" r:id="rId83"/>
    <p:sldId id="779" r:id="rId84"/>
    <p:sldId id="861" r:id="rId85"/>
    <p:sldId id="740" r:id="rId86"/>
    <p:sldId id="830" r:id="rId87"/>
    <p:sldId id="868" r:id="rId88"/>
    <p:sldId id="783" r:id="rId89"/>
    <p:sldId id="275" r:id="rId90"/>
    <p:sldId id="276" r:id="rId91"/>
    <p:sldId id="572" r:id="rId92"/>
    <p:sldId id="324" r:id="rId93"/>
    <p:sldId id="471" r:id="rId9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886" autoAdjust="0"/>
    <p:restoredTop sz="95238" autoAdjust="0"/>
  </p:normalViewPr>
  <p:slideViewPr>
    <p:cSldViewPr>
      <p:cViewPr>
        <p:scale>
          <a:sx n="70" d="100"/>
          <a:sy n="70" d="100"/>
        </p:scale>
        <p:origin x="-546" y="-30"/>
      </p:cViewPr>
      <p:guideLst>
        <p:guide orient="horz" pos="2160"/>
        <p:guide pos="2880"/>
      </p:guideLst>
    </p:cSldViewPr>
  </p:slideViewPr>
  <p:outlineViewPr>
    <p:cViewPr>
      <p:scale>
        <a:sx n="33" d="100"/>
        <a:sy n="33" d="100"/>
      </p:scale>
      <p:origin x="0" y="32712"/>
    </p:cViewPr>
  </p:outlineViewPr>
  <p:notesTextViewPr>
    <p:cViewPr>
      <p:scale>
        <a:sx n="100" d="100"/>
        <a:sy n="100" d="100"/>
      </p:scale>
      <p:origin x="0" y="0"/>
    </p:cViewPr>
  </p:notesTextViewPr>
  <p:sorterViewPr>
    <p:cViewPr>
      <p:scale>
        <a:sx n="66" d="100"/>
        <a:sy n="66" d="100"/>
      </p:scale>
      <p:origin x="0" y="517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E2F42FB-ECC4-47B1-A247-F923B16A8131}" type="datetimeFigureOut">
              <a:rPr lang="en-US" smtClean="0"/>
              <a:pPr/>
              <a:t>6/16/2014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BDB5274-852E-4136-B405-DFB0990D5A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DB5274-852E-4136-B405-DFB0990D5A9F}"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B67FA37-06FA-49A6-A470-400EB0600A15}" type="datetime1">
              <a:rPr lang="en-US" smtClean="0"/>
              <a:pPr/>
              <a:t>6/16/2014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08E8C43-68F8-4728-90F2-738ACDDF480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A892D3-F2CA-43AA-9395-C5CA8688318C}" type="datetime1">
              <a:rPr lang="en-US" smtClean="0"/>
              <a:pPr/>
              <a:t>6/16/2014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8E8C43-68F8-4728-90F2-738ACDDF48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776BB0-CCBE-4AAB-9FF2-B27F8FEE812F}" type="datetime1">
              <a:rPr lang="en-US" smtClean="0"/>
              <a:pPr/>
              <a:t>6/16/2014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8E8C43-68F8-4728-90F2-738ACDDF48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945F8B-5EA7-4EE5-ACF9-A0A52F78D01B}" type="datetime1">
              <a:rPr lang="en-US" smtClean="0"/>
              <a:pPr/>
              <a:t>6/16/2014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8E8C43-68F8-4728-90F2-738ACDDF48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369E30B-C77E-414C-99F8-0BA3EE03F3FC}" type="datetime1">
              <a:rPr lang="en-US" smtClean="0"/>
              <a:pPr/>
              <a:t>6/16/2014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8E8C43-68F8-4728-90F2-738ACDDF480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1DD4411-9244-401C-9589-047812E376FE}" type="datetime1">
              <a:rPr lang="en-US" smtClean="0"/>
              <a:pPr/>
              <a:t>6/16/2014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08E8C43-68F8-4728-90F2-738ACDDF48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54985E1-89BA-4CA9-A3B5-F5CA596B66E2}" type="datetime1">
              <a:rPr lang="en-US" smtClean="0"/>
              <a:pPr/>
              <a:t>6/16/2014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08E8C43-68F8-4728-90F2-738ACDDF48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23B4B89-3292-4FCD-A2B9-D58DB5962181}" type="datetime1">
              <a:rPr lang="en-US" smtClean="0"/>
              <a:pPr/>
              <a:t>6/16/2014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08E8C43-68F8-4728-90F2-738ACDDF48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21D5716-4D3B-450B-BFFC-85EEFA104C58}" type="datetime1">
              <a:rPr lang="en-US" smtClean="0"/>
              <a:pPr/>
              <a:t>6/16/2014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08E8C43-68F8-4728-90F2-738ACDDF480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A0858B-7B9E-4DCF-9E66-FD75F3E526ED}" type="datetime1">
              <a:rPr lang="en-US" smtClean="0"/>
              <a:pPr/>
              <a:t>6/16/2014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08E8C43-68F8-4728-90F2-738ACDDF48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B2E5911-3746-4CBF-A8B5-0F17463D2C5A}" type="datetime1">
              <a:rPr lang="en-US" smtClean="0"/>
              <a:pPr/>
              <a:t>6/16/2014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08E8C43-68F8-4728-90F2-738ACDDF480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97E3078-D09C-4015-B348-DEFF25F2D9D7}" type="datetime1">
              <a:rPr lang="en-US" smtClean="0"/>
              <a:pPr/>
              <a:t>6/16/2014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8E8C43-68F8-4728-90F2-738ACDDF480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1711;&#1586;&#1575;&#1585;&#1588;%20&#1610;&#1603;%20&#1588;&#1608;&#1585;&#1575;&#1610;%2093.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I-446.pdf"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ID-446-1.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08E8C43-68F8-4728-90F2-738ACDDF4809}" type="slidenum">
              <a:rPr lang="en-US" smtClean="0"/>
              <a:pPr/>
              <a:t>1</a:t>
            </a:fld>
            <a:endParaRPr lang="en-US"/>
          </a:p>
        </p:txBody>
      </p:sp>
      <p:sp>
        <p:nvSpPr>
          <p:cNvPr id="7" name="Title 1"/>
          <p:cNvSpPr>
            <a:spLocks noGrp="1"/>
          </p:cNvSpPr>
          <p:nvPr>
            <p:ph type="ctrTitle"/>
          </p:nvPr>
        </p:nvSpPr>
        <p:spPr>
          <a:xfrm>
            <a:off x="5000628" y="-214338"/>
            <a:ext cx="3857652" cy="600076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fa-IR" sz="3900" b="1" cap="all" dirty="0" smtClean="0">
                <a:ln w="0"/>
                <a:solidFill>
                  <a:schemeClr val="accent1">
                    <a:lumMod val="75000"/>
                  </a:schemeClr>
                </a:solidFill>
                <a:effectLst>
                  <a:reflection blurRad="12700" stA="50000" endPos="50000" dist="5000" dir="5400000" sy="-100000" rotWithShape="0"/>
                </a:effectLst>
                <a:cs typeface="Titr" pitchFamily="2" charset="-78"/>
              </a:rPr>
              <a:t>سير  </a:t>
            </a:r>
            <a:br>
              <a:rPr lang="fa-IR" sz="3900" b="1" cap="all" dirty="0" smtClean="0">
                <a:ln w="0"/>
                <a:solidFill>
                  <a:schemeClr val="accent1">
                    <a:lumMod val="75000"/>
                  </a:schemeClr>
                </a:solidFill>
                <a:effectLst>
                  <a:reflection blurRad="12700" stA="50000" endPos="50000" dist="5000" dir="5400000" sy="-100000" rotWithShape="0"/>
                </a:effectLst>
                <a:cs typeface="Titr" pitchFamily="2" charset="-78"/>
              </a:rPr>
            </a:br>
            <a:r>
              <a:rPr lang="fa-IR" sz="3900" b="1" cap="all" dirty="0" smtClean="0">
                <a:ln w="0"/>
                <a:solidFill>
                  <a:schemeClr val="accent1">
                    <a:lumMod val="75000"/>
                  </a:schemeClr>
                </a:solidFill>
                <a:effectLst>
                  <a:reflection blurRad="12700" stA="50000" endPos="50000" dist="5000" dir="5400000" sy="-100000" rotWithShape="0"/>
                </a:effectLst>
                <a:cs typeface="Titr" pitchFamily="2" charset="-78"/>
              </a:rPr>
              <a:t> قانون تنظيم خانواده و </a:t>
            </a:r>
            <a:br>
              <a:rPr lang="fa-IR" sz="3900" b="1" cap="all" dirty="0" smtClean="0">
                <a:ln w="0"/>
                <a:solidFill>
                  <a:schemeClr val="accent1">
                    <a:lumMod val="75000"/>
                  </a:schemeClr>
                </a:solidFill>
                <a:effectLst>
                  <a:reflection blurRad="12700" stA="50000" endPos="50000" dist="5000" dir="5400000" sy="-100000" rotWithShape="0"/>
                </a:effectLst>
                <a:cs typeface="Titr" pitchFamily="2" charset="-78"/>
              </a:rPr>
            </a:br>
            <a:r>
              <a:rPr lang="fa-IR" sz="3900" b="1" cap="all" dirty="0" smtClean="0">
                <a:ln w="0"/>
                <a:solidFill>
                  <a:schemeClr val="accent1">
                    <a:lumMod val="75000"/>
                  </a:schemeClr>
                </a:solidFill>
                <a:effectLst>
                  <a:reflection blurRad="12700" stA="50000" endPos="50000" dist="5000" dir="5400000" sy="-100000" rotWithShape="0"/>
                </a:effectLst>
                <a:cs typeface="Titr" pitchFamily="2" charset="-78"/>
              </a:rPr>
              <a:t>طرح افزايش نرخ باروري و پيشگيري از كاهش رشد جمعيت</a:t>
            </a:r>
            <a:r>
              <a:rPr lang="fa-IR" sz="8000" b="1" dirty="0" smtClean="0">
                <a:solidFill>
                  <a:srgbClr val="FF0000"/>
                </a:solidFill>
                <a:cs typeface="B Mitra" pitchFamily="2" charset="-78"/>
              </a:rPr>
              <a:t/>
            </a:r>
            <a:br>
              <a:rPr lang="fa-IR" sz="8000" b="1" dirty="0" smtClean="0">
                <a:solidFill>
                  <a:srgbClr val="FF0000"/>
                </a:solidFill>
                <a:cs typeface="B Mitra" pitchFamily="2" charset="-78"/>
              </a:rPr>
            </a:br>
            <a:r>
              <a:rPr lang="fa-IR" b="1" cap="all" dirty="0" smtClean="0">
                <a:ln w="0"/>
                <a:solidFill>
                  <a:schemeClr val="accent1">
                    <a:lumMod val="75000"/>
                  </a:schemeClr>
                </a:solidFill>
                <a:effectLst>
                  <a:reflection blurRad="12700" stA="50000" endPos="50000" dist="5000" dir="5400000" sy="-100000" rotWithShape="0"/>
                </a:effectLst>
                <a:cs typeface="Titr" pitchFamily="2" charset="-78"/>
              </a:rPr>
              <a:t/>
            </a:r>
            <a:br>
              <a:rPr lang="fa-IR" b="1" cap="all" dirty="0" smtClean="0">
                <a:ln w="0"/>
                <a:solidFill>
                  <a:schemeClr val="accent1">
                    <a:lumMod val="75000"/>
                  </a:schemeClr>
                </a:solidFill>
                <a:effectLst>
                  <a:reflection blurRad="12700" stA="50000" endPos="50000" dist="5000" dir="5400000" sy="-100000" rotWithShape="0"/>
                </a:effectLst>
                <a:cs typeface="Titr" pitchFamily="2" charset="-78"/>
              </a:rPr>
            </a:br>
            <a:r>
              <a:rPr lang="fa-IR" sz="2200" b="1" cap="all" dirty="0" smtClean="0">
                <a:ln w="0"/>
                <a:solidFill>
                  <a:schemeClr val="accent1">
                    <a:lumMod val="75000"/>
                  </a:schemeClr>
                </a:solidFill>
                <a:effectLst>
                  <a:reflection blurRad="12700" stA="50000" endPos="50000" dist="5000" dir="5400000" sy="-100000" rotWithShape="0"/>
                </a:effectLst>
                <a:cs typeface="Titr" pitchFamily="2" charset="-78"/>
              </a:rPr>
              <a:t>شوراي عالي انقلاب فرهنگي</a:t>
            </a:r>
            <a:br>
              <a:rPr lang="fa-IR" sz="2200" b="1" cap="all" dirty="0" smtClean="0">
                <a:ln w="0"/>
                <a:solidFill>
                  <a:schemeClr val="accent1">
                    <a:lumMod val="75000"/>
                  </a:schemeClr>
                </a:solidFill>
                <a:effectLst>
                  <a:reflection blurRad="12700" stA="50000" endPos="50000" dist="5000" dir="5400000" sy="-100000" rotWithShape="0"/>
                </a:effectLst>
                <a:cs typeface="Titr" pitchFamily="2" charset="-78"/>
              </a:rPr>
            </a:br>
            <a:r>
              <a:rPr lang="fa-IR" sz="2000" b="1" cap="all" dirty="0" smtClean="0">
                <a:ln w="0"/>
                <a:solidFill>
                  <a:schemeClr val="accent1">
                    <a:lumMod val="75000"/>
                  </a:schemeClr>
                </a:solidFill>
                <a:effectLst>
                  <a:reflection blurRad="12700" stA="50000" endPos="50000" dist="5000" dir="5400000" sy="-100000" rotWithShape="0"/>
                </a:effectLst>
                <a:cs typeface="Titr" pitchFamily="2" charset="-78"/>
              </a:rPr>
              <a:t>شوراي فرهنگي اجتماعي زنان و خانواده</a:t>
            </a:r>
            <a:endParaRPr lang="en-US" sz="2000" b="1" cap="all" dirty="0">
              <a:ln w="0"/>
              <a:solidFill>
                <a:schemeClr val="accent1">
                  <a:lumMod val="75000"/>
                </a:schemeClr>
              </a:solidFill>
              <a:effectLst>
                <a:reflection blurRad="12700" stA="50000" endPos="50000" dist="5000" dir="5400000" sy="-100000" rotWithShape="0"/>
              </a:effectLst>
              <a:cs typeface="Titr" pitchFamily="2" charset="-78"/>
            </a:endParaRPr>
          </a:p>
        </p:txBody>
      </p:sp>
      <p:pic>
        <p:nvPicPr>
          <p:cNvPr id="8" name="Picture 2" descr="http://www.aliakbargonbad.com/gallery/graphic/tazhib-besmeallah/images/Besmeallah-004.jpg"/>
          <p:cNvPicPr>
            <a:picLocks noChangeAspect="1" noChangeArrowheads="1"/>
          </p:cNvPicPr>
          <p:nvPr/>
        </p:nvPicPr>
        <p:blipFill>
          <a:blip r:embed="rId2"/>
          <a:srcRect/>
          <a:stretch>
            <a:fillRect/>
          </a:stretch>
        </p:blipFill>
        <p:spPr bwMode="auto">
          <a:xfrm>
            <a:off x="0" y="0"/>
            <a:ext cx="4429124"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324" y="5000636"/>
            <a:ext cx="7498080" cy="1428760"/>
          </a:xfrm>
        </p:spPr>
        <p:style>
          <a:lnRef idx="2">
            <a:schemeClr val="accent2"/>
          </a:lnRef>
          <a:fillRef idx="1">
            <a:schemeClr val="lt1"/>
          </a:fillRef>
          <a:effectRef idx="0">
            <a:schemeClr val="accent2"/>
          </a:effectRef>
          <a:fontRef idx="minor">
            <a:schemeClr val="dk1"/>
          </a:fontRef>
        </p:style>
        <p:txBody>
          <a:bodyPr>
            <a:normAutofit/>
          </a:bodyPr>
          <a:lstStyle/>
          <a:p>
            <a:pPr algn="justLow" rtl="1"/>
            <a:r>
              <a:rPr lang="fa-IR" sz="2500" b="1" dirty="0" smtClean="0">
                <a:cs typeface="B Mitra" pitchFamily="2" charset="-78"/>
              </a:rPr>
              <a:t>طبق سند منتشر شده از سوي پنتاگون برنامه هايي كه </a:t>
            </a:r>
            <a:r>
              <a:rPr lang="fa-IR" sz="2500" b="1" dirty="0" smtClean="0">
                <a:solidFill>
                  <a:srgbClr val="B000B0"/>
                </a:solidFill>
                <a:cs typeface="B Mitra" pitchFamily="2" charset="-78"/>
              </a:rPr>
              <a:t>كليه آژانس هاي  سازمان ملل</a:t>
            </a:r>
            <a:r>
              <a:rPr lang="en-US" sz="2500" b="1" dirty="0" smtClean="0">
                <a:solidFill>
                  <a:srgbClr val="B000B0"/>
                </a:solidFill>
                <a:cs typeface="B Mitra" pitchFamily="2" charset="-78"/>
              </a:rPr>
              <a:t>(UN)</a:t>
            </a:r>
            <a:r>
              <a:rPr lang="fa-IR" sz="2500" b="1" dirty="0" smtClean="0">
                <a:solidFill>
                  <a:srgbClr val="B000B0"/>
                </a:solidFill>
                <a:cs typeface="B Mitra" pitchFamily="2" charset="-78"/>
              </a:rPr>
              <a:t> در سطح جهان </a:t>
            </a:r>
            <a:r>
              <a:rPr lang="fa-IR" sz="2500" b="1" dirty="0" smtClean="0">
                <a:cs typeface="B Mitra" pitchFamily="2" charset="-78"/>
              </a:rPr>
              <a:t>در كشورهاي ديگر اجرا مي كنند به عنوان عمليات </a:t>
            </a:r>
            <a:r>
              <a:rPr lang="fa-IR" sz="2500" b="1" dirty="0" smtClean="0">
                <a:solidFill>
                  <a:srgbClr val="B000B0"/>
                </a:solidFill>
                <a:cs typeface="B Mitra" pitchFamily="2" charset="-78"/>
              </a:rPr>
              <a:t>دفاعي و نظامي ارتش آمريكاست.</a:t>
            </a:r>
            <a:endParaRPr lang="fa-IR" sz="2500" b="1" dirty="0" smtClean="0">
              <a:cs typeface="B Mitra" pitchFamily="2" charset="-78"/>
            </a:endParaRPr>
          </a:p>
          <a:p>
            <a:endParaRPr lang="en-US" sz="2500" dirty="0"/>
          </a:p>
        </p:txBody>
      </p:sp>
      <p:sp>
        <p:nvSpPr>
          <p:cNvPr id="4" name="Slide Number Placeholder 3"/>
          <p:cNvSpPr>
            <a:spLocks noGrp="1"/>
          </p:cNvSpPr>
          <p:nvPr>
            <p:ph type="sldNum" sz="quarter" idx="12"/>
          </p:nvPr>
        </p:nvSpPr>
        <p:spPr/>
        <p:txBody>
          <a:bodyPr/>
          <a:lstStyle/>
          <a:p>
            <a:fld id="{A08E8C43-68F8-4728-90F2-738ACDDF4809}" type="slidenum">
              <a:rPr lang="en-US" smtClean="0"/>
              <a:pPr/>
              <a:t>10</a:t>
            </a:fld>
            <a:endParaRPr lang="en-US"/>
          </a:p>
        </p:txBody>
      </p:sp>
      <p:sp>
        <p:nvSpPr>
          <p:cNvPr id="6" name="Content Placeholder 2"/>
          <p:cNvSpPr txBox="1">
            <a:spLocks/>
          </p:cNvSpPr>
          <p:nvPr/>
        </p:nvSpPr>
        <p:spPr>
          <a:xfrm>
            <a:off x="1285852" y="1928802"/>
            <a:ext cx="7498080" cy="2857520"/>
          </a:xfrm>
          <a:prstGeom prst="rect">
            <a:avLst/>
          </a:prstGeom>
        </p:spPr>
        <p:txBody>
          <a:bodyPr>
            <a:normAutofit/>
          </a:bodyPr>
          <a:lstStyle/>
          <a:p>
            <a:pPr marL="365760" marR="0" lvl="0" indent="-283464" algn="justLow" defTabSz="914400" rtl="1" eaLnBrk="1" fontAlgn="auto" latinLnBrk="0" hangingPunct="1">
              <a:lnSpc>
                <a:spcPct val="100000"/>
              </a:lnSpc>
              <a:spcBef>
                <a:spcPts val="600"/>
              </a:spcBef>
              <a:spcAft>
                <a:spcPts val="0"/>
              </a:spcAft>
              <a:buClr>
                <a:schemeClr val="accent1"/>
              </a:buClr>
              <a:buSzPct val="80000"/>
              <a:tabLst/>
              <a:defRPr/>
            </a:pPr>
            <a:r>
              <a:rPr lang="fa-IR" sz="2500" dirty="0" smtClean="0">
                <a:solidFill>
                  <a:srgbClr val="002060"/>
                </a:solidFill>
                <a:cs typeface="B Mitra" pitchFamily="2" charset="-78"/>
              </a:rPr>
              <a:t>	</a:t>
            </a:r>
            <a:r>
              <a:rPr kumimoji="0" lang="fa-IR" sz="2500" b="0" i="0" u="none" strike="noStrike" kern="1200" cap="none" spc="0" normalizeH="0" baseline="0" noProof="0" dirty="0" smtClean="0">
                <a:ln>
                  <a:noFill/>
                </a:ln>
                <a:solidFill>
                  <a:srgbClr val="002060"/>
                </a:solidFill>
                <a:effectLst/>
                <a:uLnTx/>
                <a:uFillTx/>
                <a:latin typeface="+mn-lt"/>
                <a:ea typeface="+mn-ea"/>
                <a:cs typeface="B Mitra" pitchFamily="2" charset="-78"/>
              </a:rPr>
              <a:t>كشورهاي غربي و در رأس آن آمريكا براي ايجاد تعادل جمعيتي به نفع خود و به عنوان يكي از سياستهاي استراتژيك در دكترين دفاع ملي و سياست خارجي به كاهش رشد جمعيت در جهان سوم بخصوص كشورهاي اسلامي پرداختند و عمده فعاليتهاي كنترلي آمريكا بر اين كشورها از طريق </a:t>
            </a:r>
            <a:r>
              <a:rPr kumimoji="0" lang="fa-IR" sz="2500" b="1" i="0" u="none" strike="noStrike" kern="1200" cap="none" spc="0" normalizeH="0" baseline="0" noProof="0" dirty="0" smtClean="0">
                <a:ln>
                  <a:noFill/>
                </a:ln>
                <a:solidFill>
                  <a:srgbClr val="C800C8"/>
                </a:solidFill>
                <a:effectLst/>
                <a:uLnTx/>
                <a:uFillTx/>
                <a:latin typeface="+mn-lt"/>
                <a:ea typeface="+mn-ea"/>
                <a:cs typeface="B Mitra" pitchFamily="2" charset="-78"/>
              </a:rPr>
              <a:t>صندوق بين الملل پول </a:t>
            </a:r>
            <a:r>
              <a:rPr kumimoji="0" lang="fa-IR" sz="2500" b="0" i="0" u="none" strike="noStrike" kern="1200" cap="none" spc="0" normalizeH="0" baseline="0" noProof="0" dirty="0" smtClean="0">
                <a:ln>
                  <a:noFill/>
                </a:ln>
                <a:solidFill>
                  <a:srgbClr val="002060"/>
                </a:solidFill>
                <a:effectLst/>
                <a:uLnTx/>
                <a:uFillTx/>
                <a:latin typeface="+mn-lt"/>
                <a:ea typeface="+mn-ea"/>
                <a:cs typeface="B Mitra" pitchFamily="2" charset="-78"/>
              </a:rPr>
              <a:t>و آژانس هاي سازمان ملل متحد از جمله </a:t>
            </a:r>
            <a:r>
              <a:rPr kumimoji="0" lang="en-US" sz="2500" b="1" i="0" u="none" strike="noStrike" kern="1200" cap="none" spc="0" normalizeH="0" baseline="0" noProof="0" dirty="0" smtClean="0">
                <a:ln>
                  <a:noFill/>
                </a:ln>
                <a:solidFill>
                  <a:srgbClr val="C800C8"/>
                </a:solidFill>
                <a:effectLst/>
                <a:uLnTx/>
                <a:uFillTx/>
                <a:latin typeface="+mn-lt"/>
                <a:ea typeface="+mn-ea"/>
                <a:cs typeface="B Mitra" pitchFamily="2" charset="-78"/>
              </a:rPr>
              <a:t>UNICEF</a:t>
            </a:r>
            <a:r>
              <a:rPr kumimoji="0" lang="fa-IR" sz="2500" b="0" i="0" u="none" strike="noStrike" kern="1200" cap="none" spc="0" normalizeH="0" baseline="0" noProof="0" dirty="0" smtClean="0">
                <a:ln>
                  <a:noFill/>
                </a:ln>
                <a:solidFill>
                  <a:srgbClr val="002060"/>
                </a:solidFill>
                <a:effectLst/>
                <a:uLnTx/>
                <a:uFillTx/>
                <a:latin typeface="+mn-lt"/>
                <a:ea typeface="+mn-ea"/>
                <a:cs typeface="B Mitra" pitchFamily="2" charset="-78"/>
              </a:rPr>
              <a:t>،‌ صندوق جمعيت  </a:t>
            </a:r>
            <a:r>
              <a:rPr kumimoji="0" lang="en-US" sz="2500" b="1" i="0" u="none" strike="noStrike" kern="1200" cap="none" spc="0" normalizeH="0" baseline="0" noProof="0" dirty="0" smtClean="0">
                <a:ln>
                  <a:noFill/>
                </a:ln>
                <a:solidFill>
                  <a:srgbClr val="C800C8"/>
                </a:solidFill>
                <a:effectLst/>
                <a:uLnTx/>
                <a:uFillTx/>
                <a:latin typeface="+mn-lt"/>
                <a:ea typeface="+mn-ea"/>
                <a:cs typeface="B Mitra" pitchFamily="2" charset="-78"/>
              </a:rPr>
              <a:t>UNFPA</a:t>
            </a:r>
            <a:r>
              <a:rPr kumimoji="0" lang="fa-IR" sz="2500" b="1" i="0" u="none" strike="noStrike" kern="1200" cap="none" spc="0" normalizeH="0" baseline="0" noProof="0" dirty="0" smtClean="0">
                <a:ln>
                  <a:noFill/>
                </a:ln>
                <a:solidFill>
                  <a:srgbClr val="002060"/>
                </a:solidFill>
                <a:effectLst/>
                <a:uLnTx/>
                <a:uFillTx/>
                <a:latin typeface="+mn-lt"/>
                <a:ea typeface="+mn-ea"/>
                <a:cs typeface="B Mitra" pitchFamily="2" charset="-78"/>
              </a:rPr>
              <a:t>،</a:t>
            </a:r>
            <a:r>
              <a:rPr kumimoji="0" lang="fa-IR" sz="2500" b="0" i="0" u="none" strike="noStrike" kern="1200" cap="none" spc="0" normalizeH="0" baseline="0" noProof="0" dirty="0" smtClean="0">
                <a:ln>
                  <a:noFill/>
                </a:ln>
                <a:solidFill>
                  <a:srgbClr val="002060"/>
                </a:solidFill>
                <a:effectLst/>
                <a:uLnTx/>
                <a:uFillTx/>
                <a:latin typeface="+mn-lt"/>
                <a:ea typeface="+mn-ea"/>
                <a:cs typeface="B Mitra" pitchFamily="2" charset="-78"/>
              </a:rPr>
              <a:t> سازمان‌بهداشت  </a:t>
            </a:r>
            <a:r>
              <a:rPr kumimoji="0" lang="en-US" sz="2500" b="1" i="0" u="none" strike="noStrike" kern="1200" cap="none" spc="0" normalizeH="0" baseline="0" noProof="0" dirty="0" smtClean="0">
                <a:ln>
                  <a:noFill/>
                </a:ln>
                <a:solidFill>
                  <a:srgbClr val="C800C8"/>
                </a:solidFill>
                <a:effectLst/>
                <a:uLnTx/>
                <a:uFillTx/>
                <a:latin typeface="+mn-lt"/>
                <a:ea typeface="+mn-ea"/>
                <a:cs typeface="B Mitra" pitchFamily="2" charset="-78"/>
              </a:rPr>
              <a:t>UNESCO_WHO</a:t>
            </a:r>
            <a:r>
              <a:rPr kumimoji="0" lang="fa-IR" sz="2500" b="0" i="0" u="none" strike="noStrike" kern="1200" cap="none" spc="0" normalizeH="0" baseline="0" noProof="0" dirty="0" smtClean="0">
                <a:ln>
                  <a:noFill/>
                </a:ln>
                <a:solidFill>
                  <a:srgbClr val="002060"/>
                </a:solidFill>
                <a:effectLst/>
                <a:uLnTx/>
                <a:uFillTx/>
                <a:latin typeface="+mn-lt"/>
                <a:ea typeface="+mn-ea"/>
                <a:cs typeface="B Mitra" pitchFamily="2" charset="-78"/>
              </a:rPr>
              <a:t> سازمان كشاورزي و تغذيه بين المللي فائو </a:t>
            </a:r>
            <a:r>
              <a:rPr kumimoji="0" lang="en-US" sz="2500" b="1" i="0" u="none" strike="noStrike" kern="1200" cap="none" spc="0" normalizeH="0" baseline="0" noProof="0" dirty="0" smtClean="0">
                <a:ln>
                  <a:noFill/>
                </a:ln>
                <a:solidFill>
                  <a:srgbClr val="C800C8"/>
                </a:solidFill>
                <a:effectLst/>
                <a:uLnTx/>
                <a:uFillTx/>
                <a:latin typeface="+mn-lt"/>
                <a:ea typeface="+mn-ea"/>
                <a:cs typeface="B Mitra" pitchFamily="2" charset="-78"/>
              </a:rPr>
              <a:t>FAO </a:t>
            </a:r>
            <a:r>
              <a:rPr kumimoji="0" lang="fa-IR" sz="2500" b="0" i="0" u="none" strike="noStrike" kern="1200" cap="none" spc="0" normalizeH="0" baseline="0" noProof="0" dirty="0" smtClean="0">
                <a:ln>
                  <a:noFill/>
                </a:ln>
                <a:solidFill>
                  <a:srgbClr val="002060"/>
                </a:solidFill>
                <a:effectLst/>
                <a:uLnTx/>
                <a:uFillTx/>
                <a:latin typeface="+mn-lt"/>
                <a:ea typeface="+mn-ea"/>
                <a:cs typeface="B Mitra" pitchFamily="2" charset="-78"/>
              </a:rPr>
              <a:t> صورت مي گيرد. </a:t>
            </a:r>
            <a:endParaRPr kumimoji="0" lang="en-US" sz="2500" b="0" i="0" u="none" strike="noStrike" kern="1200" cap="none" spc="0" normalizeH="0" baseline="0" noProof="0" dirty="0" smtClean="0">
              <a:ln>
                <a:noFill/>
              </a:ln>
              <a:solidFill>
                <a:srgbClr val="002060"/>
              </a:solidFill>
              <a:effectLst/>
              <a:uLnTx/>
              <a:uFillTx/>
              <a:latin typeface="+mn-lt"/>
              <a:ea typeface="+mn-ea"/>
              <a:cs typeface="B Mitra" pitchFamily="2" charset="-78"/>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a:spLocks noGrp="1"/>
          </p:cNvSpPr>
          <p:nvPr>
            <p:ph type="title"/>
          </p:nvPr>
        </p:nvSpPr>
        <p:spPr>
          <a:xfrm>
            <a:off x="1142976" y="285728"/>
            <a:ext cx="7498080" cy="1000124"/>
          </a:xfrm>
        </p:spPr>
        <p:txBody>
          <a:bodyPr>
            <a:normAutofit/>
          </a:bodyPr>
          <a:lstStyle/>
          <a:p>
            <a:pPr algn="ctr"/>
            <a:r>
              <a:rPr lang="fa-IR" sz="3800" b="1" dirty="0" smtClean="0">
                <a:solidFill>
                  <a:srgbClr val="FF0000"/>
                </a:solidFill>
                <a:latin typeface="+mn-lt"/>
                <a:ea typeface="+mn-ea"/>
                <a:cs typeface="B Titr" pitchFamily="2" charset="-78"/>
              </a:rPr>
              <a:t>دكترين امنيت ملي امريكا</a:t>
            </a:r>
            <a:endParaRPr lang="en-US" sz="3800" b="1" dirty="0" smtClean="0">
              <a:solidFill>
                <a:srgbClr val="FF0000"/>
              </a:solidFill>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Slide Number Placeholder 4"/>
          <p:cNvSpPr>
            <a:spLocks noGrp="1"/>
          </p:cNvSpPr>
          <p:nvPr>
            <p:ph type="sldNum" sz="quarter" idx="12"/>
          </p:nvPr>
        </p:nvSpPr>
        <p:spPr/>
        <p:txBody>
          <a:bodyPr/>
          <a:lstStyle/>
          <a:p>
            <a:fld id="{A08E8C43-68F8-4728-90F2-738ACDDF4809}" type="slidenum">
              <a:rPr lang="en-US" smtClean="0"/>
              <a:pPr/>
              <a:t>11</a:t>
            </a:fld>
            <a:endParaRPr lang="en-US"/>
          </a:p>
        </p:txBody>
      </p:sp>
      <p:sp>
        <p:nvSpPr>
          <p:cNvPr id="4" name="Title 1"/>
          <p:cNvSpPr>
            <a:spLocks noGrp="1"/>
          </p:cNvSpPr>
          <p:nvPr>
            <p:ph type="title"/>
          </p:nvPr>
        </p:nvSpPr>
        <p:spPr>
          <a:xfrm>
            <a:off x="3929058" y="142852"/>
            <a:ext cx="2571768" cy="500042"/>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fa-IR" sz="2000" b="1" dirty="0" smtClean="0">
                <a:solidFill>
                  <a:srgbClr val="FF0000"/>
                </a:solidFill>
                <a:latin typeface="+mn-lt"/>
                <a:ea typeface="+mn-ea"/>
                <a:cs typeface="B Titr" pitchFamily="2" charset="-78"/>
              </a:rPr>
              <a:t>دكترين امنيت ملي امريكا</a:t>
            </a:r>
            <a:endParaRPr lang="en-US" sz="2000" b="1" dirty="0" smtClean="0">
              <a:solidFill>
                <a:srgbClr val="FF0000"/>
              </a:solidFill>
              <a:latin typeface="+mn-lt"/>
              <a:ea typeface="+mn-ea"/>
              <a:cs typeface="B Tit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214290"/>
            <a:ext cx="7719274" cy="6034110"/>
          </a:xfrm>
        </p:spPr>
        <p:txBody>
          <a:bodyPr>
            <a:normAutofit/>
          </a:bodyPr>
          <a:lstStyle/>
          <a:p>
            <a:pPr algn="ctr" rtl="1">
              <a:buNone/>
            </a:pPr>
            <a:r>
              <a:rPr lang="fa-IR" sz="3600" b="1" dirty="0" smtClean="0">
                <a:solidFill>
                  <a:schemeClr val="accent1"/>
                </a:solidFill>
                <a:latin typeface="IranNastaliq" pitchFamily="18" charset="0"/>
                <a:cs typeface="B Titr" pitchFamily="2" charset="-78"/>
              </a:rPr>
              <a:t>خانم باچلت ايران را تهديد كرد</a:t>
            </a:r>
          </a:p>
          <a:p>
            <a:pPr algn="ctr" rtl="1">
              <a:buNone/>
            </a:pPr>
            <a:r>
              <a:rPr lang="fa-IR" sz="2600" dirty="0" smtClean="0">
                <a:solidFill>
                  <a:schemeClr val="accent1"/>
                </a:solidFill>
                <a:latin typeface="IranNastaliq" pitchFamily="18" charset="0"/>
                <a:cs typeface="B Titr" pitchFamily="2" charset="-78"/>
              </a:rPr>
              <a:t>	</a:t>
            </a:r>
            <a:r>
              <a:rPr lang="fa-IR" sz="2300" dirty="0" smtClean="0">
                <a:solidFill>
                  <a:schemeClr val="accent1"/>
                </a:solidFill>
                <a:latin typeface="IranNastaliq" pitchFamily="18" charset="0"/>
                <a:cs typeface="B Titr" pitchFamily="2" charset="-78"/>
              </a:rPr>
              <a:t>در مهرماه 1391 خطاب به وزير بهداشت وقت با تأكيد براي عدم حذف برنامه تنظيم خانواده</a:t>
            </a:r>
          </a:p>
          <a:p>
            <a:pPr algn="justLow" rtl="1"/>
            <a:endParaRPr lang="en-US" sz="2600" dirty="0"/>
          </a:p>
        </p:txBody>
      </p:sp>
      <p:sp>
        <p:nvSpPr>
          <p:cNvPr id="4" name="Slide Number Placeholder 3"/>
          <p:cNvSpPr>
            <a:spLocks noGrp="1"/>
          </p:cNvSpPr>
          <p:nvPr>
            <p:ph type="sldNum" sz="quarter" idx="12"/>
          </p:nvPr>
        </p:nvSpPr>
        <p:spPr/>
        <p:txBody>
          <a:bodyPr/>
          <a:lstStyle/>
          <a:p>
            <a:fld id="{A08E8C43-68F8-4728-90F2-738ACDDF4809}" type="slidenum">
              <a:rPr lang="en-US" smtClean="0"/>
              <a:pPr/>
              <a:t>12</a:t>
            </a:fld>
            <a:endParaRPr lang="en-US"/>
          </a:p>
        </p:txBody>
      </p:sp>
      <p:sp>
        <p:nvSpPr>
          <p:cNvPr id="5" name="Content Placeholder 2"/>
          <p:cNvSpPr txBox="1">
            <a:spLocks/>
          </p:cNvSpPr>
          <p:nvPr/>
        </p:nvSpPr>
        <p:spPr>
          <a:xfrm>
            <a:off x="1214414" y="1643050"/>
            <a:ext cx="7643866" cy="4929222"/>
          </a:xfrm>
          <a:prstGeom prst="round2SameRect">
            <a:avLst>
              <a:gd name="adj1" fmla="val 24130"/>
              <a:gd name="adj2" fmla="val 0"/>
            </a:avLst>
          </a:prstGeom>
          <a:ln w="76200" cap="flat" cmpd="sng" algn="ctr">
            <a:solidFill>
              <a:schemeClr val="accent2"/>
            </a:solidFill>
            <a:prstDash val="solid"/>
          </a:ln>
        </p:spPr>
        <p:style>
          <a:lnRef idx="2">
            <a:schemeClr val="accent2"/>
          </a:lnRef>
          <a:fillRef idx="1">
            <a:schemeClr val="lt1"/>
          </a:fillRef>
          <a:effectRef idx="0">
            <a:schemeClr val="accent2"/>
          </a:effectRef>
          <a:fontRef idx="minor">
            <a:schemeClr val="dk1"/>
          </a:fontRef>
        </p:style>
        <p:txBody>
          <a:bodyPr>
            <a:noAutofit/>
          </a:bodyPr>
          <a:lstStyle/>
          <a:p>
            <a:pPr algn="ctr" rtl="1">
              <a:buClr>
                <a:schemeClr val="accent1"/>
              </a:buClr>
              <a:buSzPct val="80000"/>
              <a:defRPr/>
            </a:pPr>
            <a:r>
              <a:rPr lang="fa-IR" sz="2000" dirty="0" smtClean="0">
                <a:solidFill>
                  <a:schemeClr val="bg2">
                    <a:lumMod val="25000"/>
                  </a:schemeClr>
                </a:solidFill>
                <a:cs typeface="B Titr" pitchFamily="2" charset="-78"/>
              </a:rPr>
              <a:t>نظرات خانم باچلت معاون دبیر کل و مدیر اجرایی نهاد زنان سازمان ملل در مهرماه 1391 و پس از  تغییر سیاستهای جمعیتی در ایران</a:t>
            </a:r>
          </a:p>
          <a:p>
            <a:pPr marL="0" marR="0" lvl="0" indent="0" algn="just" defTabSz="914400" rtl="1" eaLnBrk="1" fontAlgn="auto" latinLnBrk="0" hangingPunct="1">
              <a:lnSpc>
                <a:spcPct val="150000"/>
              </a:lnSpc>
              <a:spcBef>
                <a:spcPts val="0"/>
              </a:spcBef>
              <a:spcAft>
                <a:spcPts val="0"/>
              </a:spcAft>
              <a:buClr>
                <a:schemeClr val="accent1"/>
              </a:buClr>
              <a:buSzPct val="80000"/>
              <a:buFont typeface="Wingdings 2"/>
              <a:buChar char=""/>
              <a:tabLst/>
              <a:defRPr/>
            </a:pPr>
            <a:r>
              <a:rPr kumimoji="0" lang="fa-IR" sz="2000" b="0" i="0" u="none" strike="noStrike" kern="1200" cap="none" spc="0" normalizeH="0" baseline="0" noProof="0" dirty="0" smtClean="0">
                <a:ln>
                  <a:noFill/>
                </a:ln>
                <a:solidFill>
                  <a:schemeClr val="dk1"/>
                </a:solidFill>
                <a:effectLst/>
                <a:uLnTx/>
                <a:uFillTx/>
                <a:cs typeface="B Mitra" pitchFamily="2" charset="-78"/>
              </a:rPr>
              <a:t>  امید به زندگی در</a:t>
            </a:r>
            <a:r>
              <a:rPr kumimoji="0" lang="en-US" sz="2000" b="0" i="0" u="none" strike="noStrike" kern="1200" cap="none" spc="0" normalizeH="0" baseline="0" noProof="0" dirty="0" smtClean="0">
                <a:ln>
                  <a:noFill/>
                </a:ln>
                <a:solidFill>
                  <a:schemeClr val="dk1"/>
                </a:solidFill>
                <a:effectLst/>
                <a:uLnTx/>
                <a:uFillTx/>
                <a:cs typeface="B Mitra" pitchFamily="2" charset="-78"/>
              </a:rPr>
              <a:t> </a:t>
            </a:r>
            <a:r>
              <a:rPr kumimoji="0" lang="fa-IR" sz="2000" b="0" i="0" u="none" strike="noStrike" kern="1200" cap="none" spc="0" normalizeH="0" baseline="0" noProof="0" dirty="0" smtClean="0">
                <a:ln>
                  <a:noFill/>
                </a:ln>
                <a:solidFill>
                  <a:schemeClr val="dk1"/>
                </a:solidFill>
                <a:effectLst/>
                <a:uLnTx/>
                <a:uFillTx/>
                <a:cs typeface="B Mitra" pitchFamily="2" charset="-78"/>
              </a:rPr>
              <a:t>کشور ایران در مقایسه با سایر کشورهای منطقه </a:t>
            </a:r>
            <a:r>
              <a:rPr kumimoji="0" lang="fa-IR" sz="2000" b="1" i="0" u="none" strike="noStrike" kern="1200" cap="none" spc="0" normalizeH="0" baseline="0" noProof="0" dirty="0" smtClean="0">
                <a:ln>
                  <a:noFill/>
                </a:ln>
                <a:solidFill>
                  <a:schemeClr val="dk1"/>
                </a:solidFill>
                <a:effectLst/>
                <a:uLnTx/>
                <a:uFillTx/>
                <a:cs typeface="B Mitra" pitchFamily="2" charset="-78"/>
              </a:rPr>
              <a:t>خوب است. </a:t>
            </a:r>
            <a:r>
              <a:rPr kumimoji="0" lang="fa-IR" sz="2000" b="0" i="0" u="none" strike="noStrike" kern="1200" cap="none" spc="0" normalizeH="0" baseline="0" noProof="0" dirty="0" smtClean="0">
                <a:ln>
                  <a:noFill/>
                </a:ln>
                <a:solidFill>
                  <a:schemeClr val="dk1"/>
                </a:solidFill>
                <a:effectLst/>
                <a:uLnTx/>
                <a:uFillTx/>
                <a:cs typeface="B Mitra" pitchFamily="2" charset="-78"/>
              </a:rPr>
              <a:t>اما</a:t>
            </a:r>
            <a:r>
              <a:rPr kumimoji="0" lang="en-US" sz="2000" b="0" i="0" u="none" strike="noStrike" kern="1200" cap="none" spc="0" normalizeH="0" baseline="0" noProof="0" dirty="0" smtClean="0">
                <a:ln>
                  <a:noFill/>
                </a:ln>
                <a:solidFill>
                  <a:schemeClr val="dk1"/>
                </a:solidFill>
                <a:effectLst/>
                <a:uLnTx/>
                <a:uFillTx/>
                <a:cs typeface="B Mitra" pitchFamily="2" charset="-78"/>
              </a:rPr>
              <a:t> </a:t>
            </a:r>
            <a:r>
              <a:rPr kumimoji="0" lang="fa-IR" sz="2000" b="0" i="0" u="none" strike="noStrike" kern="1200" cap="none" spc="0" normalizeH="0" baseline="0" noProof="0" dirty="0" smtClean="0">
                <a:ln>
                  <a:noFill/>
                </a:ln>
                <a:solidFill>
                  <a:schemeClr val="dk1"/>
                </a:solidFill>
                <a:effectLst/>
                <a:uLnTx/>
                <a:uFillTx/>
                <a:cs typeface="B Mitra" pitchFamily="2" charset="-78"/>
              </a:rPr>
              <a:t>متوجه شده‌ام </a:t>
            </a:r>
            <a:r>
              <a:rPr kumimoji="0" lang="fa-IR" sz="2000" b="1" i="0" u="none" strike="noStrike" kern="1200" cap="none" spc="0" normalizeH="0" baseline="0" noProof="0" dirty="0" smtClean="0">
                <a:ln>
                  <a:noFill/>
                </a:ln>
                <a:solidFill>
                  <a:schemeClr val="dk1"/>
                </a:solidFill>
                <a:effectLst/>
                <a:uLnTx/>
                <a:uFillTx/>
                <a:cs typeface="B Mitra" pitchFamily="2" charset="-78"/>
              </a:rPr>
              <a:t>برنامه تنظیم خانواده را در وزارت بهداشت متوقف نموده اید. </a:t>
            </a:r>
            <a:endParaRPr kumimoji="0" lang="en-US" sz="2000" b="1" i="0" u="none" strike="noStrike" kern="1200" cap="none" spc="0" normalizeH="0" baseline="0" noProof="0" dirty="0" smtClean="0">
              <a:ln>
                <a:noFill/>
              </a:ln>
              <a:solidFill>
                <a:schemeClr val="dk1"/>
              </a:solidFill>
              <a:effectLst/>
              <a:uLnTx/>
              <a:uFillTx/>
              <a:cs typeface="B Mitra" pitchFamily="2" charset="-78"/>
            </a:endParaRPr>
          </a:p>
          <a:p>
            <a:pPr marL="0" marR="0" lvl="0" indent="0" algn="just" defTabSz="914400" rtl="1" eaLnBrk="1" fontAlgn="auto" latinLnBrk="0" hangingPunct="1">
              <a:lnSpc>
                <a:spcPct val="150000"/>
              </a:lnSpc>
              <a:spcBef>
                <a:spcPts val="0"/>
              </a:spcBef>
              <a:spcAft>
                <a:spcPts val="0"/>
              </a:spcAft>
              <a:buClr>
                <a:schemeClr val="accent1"/>
              </a:buClr>
              <a:buSzPct val="80000"/>
              <a:buFont typeface="Wingdings 2"/>
              <a:buChar char=""/>
              <a:tabLst/>
              <a:defRPr/>
            </a:pPr>
            <a:r>
              <a:rPr lang="fa-IR" sz="2000" b="1" dirty="0" smtClean="0">
                <a:cs typeface="B Mitra" pitchFamily="2" charset="-78"/>
              </a:rPr>
              <a:t>این گونه طرح ها موجب افزایش فشارها و طرح ادعاهای بیشتری علیه کشور شما خواهد شد. </a:t>
            </a:r>
          </a:p>
          <a:p>
            <a:pPr marL="0" marR="0" lvl="0" indent="0" algn="just" defTabSz="914400" rtl="1" eaLnBrk="1" fontAlgn="auto" latinLnBrk="0" hangingPunct="1">
              <a:lnSpc>
                <a:spcPct val="150000"/>
              </a:lnSpc>
              <a:spcBef>
                <a:spcPts val="0"/>
              </a:spcBef>
              <a:spcAft>
                <a:spcPts val="0"/>
              </a:spcAft>
              <a:buClr>
                <a:schemeClr val="accent1"/>
              </a:buClr>
              <a:buSzPct val="80000"/>
              <a:buFont typeface="Wingdings 2"/>
              <a:buChar char=""/>
              <a:tabLst/>
              <a:defRPr/>
            </a:pPr>
            <a:r>
              <a:rPr lang="fa-IR" sz="2000" dirty="0" smtClean="0">
                <a:cs typeface="B Mitra" pitchFamily="2" charset="-78"/>
              </a:rPr>
              <a:t> می توان بجای گزینه </a:t>
            </a:r>
            <a:r>
              <a:rPr lang="fa-IR" sz="2000" b="1" dirty="0" smtClean="0">
                <a:cs typeface="B Mitra" pitchFamily="2" charset="-78"/>
              </a:rPr>
              <a:t>تشویق افزایش زاد و ولد</a:t>
            </a:r>
            <a:r>
              <a:rPr lang="fa-IR" sz="2000" dirty="0" smtClean="0">
                <a:cs typeface="B Mitra" pitchFamily="2" charset="-78"/>
              </a:rPr>
              <a:t>، گزینه های دیگری همانند فراهم نمودن </a:t>
            </a:r>
            <a:r>
              <a:rPr lang="fa-IR" sz="2000" b="1" dirty="0" smtClean="0">
                <a:cs typeface="B Mitra" pitchFamily="2" charset="-78"/>
              </a:rPr>
              <a:t>ازدواج زود هنگام دختران </a:t>
            </a:r>
            <a:r>
              <a:rPr lang="fa-IR" sz="2000" dirty="0" smtClean="0">
                <a:cs typeface="B Mitra" pitchFamily="2" charset="-78"/>
              </a:rPr>
              <a:t>را مد نظر قرار داد. </a:t>
            </a:r>
          </a:p>
          <a:p>
            <a:pPr marL="0" marR="0" lvl="0" indent="0" algn="just" defTabSz="914400" rtl="1" eaLnBrk="1" fontAlgn="auto" latinLnBrk="0" hangingPunct="1">
              <a:lnSpc>
                <a:spcPct val="150000"/>
              </a:lnSpc>
              <a:spcBef>
                <a:spcPts val="0"/>
              </a:spcBef>
              <a:spcAft>
                <a:spcPts val="0"/>
              </a:spcAft>
              <a:buClr>
                <a:schemeClr val="accent1"/>
              </a:buClr>
              <a:buSzPct val="80000"/>
              <a:buFont typeface="Wingdings 2"/>
              <a:buChar char=""/>
              <a:tabLst/>
              <a:defRPr/>
            </a:pPr>
            <a:r>
              <a:rPr lang="fa-IR" sz="2000" dirty="0" smtClean="0">
                <a:cs typeface="B Mitra" pitchFamily="2" charset="-78"/>
              </a:rPr>
              <a:t> صادقانه بگویم اجرایی نمودن این طرح ها موجب </a:t>
            </a:r>
            <a:r>
              <a:rPr lang="fa-IR" sz="2000" b="1" dirty="0" smtClean="0">
                <a:cs typeface="B Mitra" pitchFamily="2" charset="-78"/>
              </a:rPr>
              <a:t>افزایش ادعای نقص حقوق زنان </a:t>
            </a:r>
            <a:r>
              <a:rPr lang="fa-IR" sz="2000" dirty="0" smtClean="0">
                <a:cs typeface="B Mitra" pitchFamily="2" charset="-78"/>
              </a:rPr>
              <a:t>در ایران از سوی دیگران و </a:t>
            </a:r>
            <a:r>
              <a:rPr lang="fa-IR" sz="2000" b="1" dirty="0" smtClean="0">
                <a:cs typeface="B Mitra" pitchFamily="2" charset="-78"/>
              </a:rPr>
              <a:t>شروع کمپینی دیگر </a:t>
            </a:r>
            <a:r>
              <a:rPr lang="fa-IR" sz="2000" dirty="0" smtClean="0">
                <a:cs typeface="B Mitra" pitchFamily="2" charset="-78"/>
              </a:rPr>
              <a:t>علیه شما خواهد شد. </a:t>
            </a:r>
          </a:p>
          <a:p>
            <a:pPr marL="0" marR="0" lvl="0" indent="0" algn="just" defTabSz="914400" rtl="1"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000" b="0" i="0" u="none" strike="noStrike" kern="1200" cap="none" spc="0" normalizeH="0" baseline="0" noProof="0" dirty="0" smtClean="0">
              <a:ln>
                <a:noFill/>
              </a:ln>
              <a:solidFill>
                <a:schemeClr val="dk1"/>
              </a:solidFill>
              <a:effectLst/>
              <a:uLnTx/>
              <a:uFillTx/>
              <a:cs typeface="B Mitra"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0"/>
            <a:ext cx="7498080" cy="6248400"/>
          </a:xfrm>
        </p:spPr>
        <p:txBody>
          <a:bodyPr>
            <a:normAutofit/>
          </a:bodyPr>
          <a:lstStyle/>
          <a:p>
            <a:pPr algn="ctr" rtl="1">
              <a:buNone/>
            </a:pPr>
            <a:r>
              <a:rPr lang="fa-IR" sz="3000" dirty="0" smtClean="0">
                <a:solidFill>
                  <a:schemeClr val="accent1"/>
                </a:solidFill>
                <a:latin typeface="IranNastaliq" pitchFamily="18" charset="0"/>
                <a:cs typeface="B Titr" pitchFamily="2" charset="-78"/>
              </a:rPr>
              <a:t>	</a:t>
            </a:r>
            <a:r>
              <a:rPr lang="fa-IR" sz="2800" dirty="0" smtClean="0">
                <a:solidFill>
                  <a:schemeClr val="accent1"/>
                </a:solidFill>
                <a:latin typeface="IranNastaliq" pitchFamily="18" charset="0"/>
                <a:cs typeface="B Titr" pitchFamily="2" charset="-78"/>
              </a:rPr>
              <a:t>نظرات برخي مسئولين</a:t>
            </a:r>
          </a:p>
          <a:p>
            <a:pPr algn="ctr" rtl="1">
              <a:buNone/>
            </a:pPr>
            <a:r>
              <a:rPr lang="fa-IR" sz="2800" dirty="0" smtClean="0">
                <a:solidFill>
                  <a:schemeClr val="accent1"/>
                </a:solidFill>
                <a:latin typeface="IranNastaliq" pitchFamily="18" charset="0"/>
                <a:cs typeface="B Titr" pitchFamily="2" charset="-78"/>
              </a:rPr>
              <a:t>متصدي امور تنظيم خانواده در كشور كه از آغاز بر آن پافشاري كرده و مي‌كنند</a:t>
            </a:r>
          </a:p>
          <a:p>
            <a:pPr algn="justLow" rtl="1"/>
            <a:endParaRPr lang="en-US" sz="3000" dirty="0">
              <a:solidFill>
                <a:schemeClr val="accent1"/>
              </a:solidFill>
              <a:cs typeface="B Titr"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13</a:t>
            </a:fld>
            <a:endParaRPr lang="en-US"/>
          </a:p>
        </p:txBody>
      </p:sp>
      <p:sp>
        <p:nvSpPr>
          <p:cNvPr id="5" name="Content Placeholder 2"/>
          <p:cNvSpPr txBox="1">
            <a:spLocks/>
          </p:cNvSpPr>
          <p:nvPr/>
        </p:nvSpPr>
        <p:spPr>
          <a:xfrm>
            <a:off x="1071538" y="1500174"/>
            <a:ext cx="7929618" cy="5214974"/>
          </a:xfrm>
          <a:prstGeom prst="round2SameRect">
            <a:avLst>
              <a:gd name="adj1" fmla="val 24130"/>
              <a:gd name="adj2" fmla="val 0"/>
            </a:avLst>
          </a:prstGeom>
          <a:ln w="76200" cap="flat" cmpd="sng" algn="ctr">
            <a:solidFill>
              <a:schemeClr val="accent2"/>
            </a:solidFill>
            <a:prstDash val="solid"/>
          </a:ln>
        </p:spPr>
        <p:style>
          <a:lnRef idx="2">
            <a:schemeClr val="accent2"/>
          </a:lnRef>
          <a:fillRef idx="1">
            <a:schemeClr val="lt1"/>
          </a:fillRef>
          <a:effectRef idx="0">
            <a:schemeClr val="accent2"/>
          </a:effectRef>
          <a:fontRef idx="minor">
            <a:schemeClr val="dk1"/>
          </a:fontRef>
        </p:style>
        <p:txBody>
          <a:bodyPr>
            <a:noAutofit/>
          </a:bodyPr>
          <a:lstStyle/>
          <a:p>
            <a:pPr algn="justLow" rtl="1"/>
            <a:r>
              <a:rPr lang="fa-IR" sz="2100" dirty="0" smtClean="0">
                <a:cs typeface="B Mitra" pitchFamily="2" charset="-78"/>
              </a:rPr>
              <a:t>1. </a:t>
            </a:r>
            <a:r>
              <a:rPr lang="ar-YE" sz="2100" dirty="0" smtClean="0">
                <a:cs typeface="B Mitra" pitchFamily="2" charset="-78"/>
              </a:rPr>
              <a:t>خطاب من به نمایندگان مجلس است که </a:t>
            </a:r>
            <a:r>
              <a:rPr lang="ar-YE" sz="2100" b="1" dirty="0" smtClean="0">
                <a:cs typeface="B Mitra" pitchFamily="2" charset="-78"/>
              </a:rPr>
              <a:t>ساده اندیشی می کنیم </a:t>
            </a:r>
            <a:r>
              <a:rPr lang="ar-YE" sz="2100" dirty="0" smtClean="0">
                <a:cs typeface="B Mitra" pitchFamily="2" charset="-78"/>
              </a:rPr>
              <a:t>داریم </a:t>
            </a:r>
            <a:r>
              <a:rPr lang="ar-YE" sz="2100" b="1" dirty="0" smtClean="0">
                <a:cs typeface="B Mitra" pitchFamily="2" charset="-78"/>
              </a:rPr>
              <a:t>طرح دو فوریتی </a:t>
            </a:r>
            <a:r>
              <a:rPr lang="ar-YE" sz="2100" dirty="0" smtClean="0">
                <a:cs typeface="B Mitra" pitchFamily="2" charset="-78"/>
              </a:rPr>
              <a:t>می آوریم و </a:t>
            </a:r>
            <a:r>
              <a:rPr lang="ar-YE" sz="2100" b="1" dirty="0" smtClean="0">
                <a:cs typeface="B Mitra" pitchFamily="2" charset="-78"/>
              </a:rPr>
              <a:t>قانون را ملغی </a:t>
            </a:r>
            <a:r>
              <a:rPr lang="ar-YE" sz="2100" dirty="0" smtClean="0">
                <a:cs typeface="B Mitra" pitchFamily="2" charset="-78"/>
              </a:rPr>
              <a:t>کنیم. این یک مطلبی است راجع به سلامت و اگر با اقدام ما ضربه ای به این </a:t>
            </a:r>
            <a:r>
              <a:rPr lang="ar-YE" sz="2100" b="1" dirty="0" smtClean="0">
                <a:cs typeface="B Mitra" pitchFamily="2" charset="-78"/>
              </a:rPr>
              <a:t>تنظیم خانواده وارد بشود </a:t>
            </a:r>
            <a:r>
              <a:rPr lang="ar-YE" sz="2100" dirty="0" smtClean="0">
                <a:cs typeface="B Mitra" pitchFamily="2" charset="-78"/>
              </a:rPr>
              <a:t>و مرگ و میر به سرعت بالا برود، خسارتهای مالی خیلی زیاد و همینطور جوّ بی اعتمادی ایجاد می کند </a:t>
            </a:r>
            <a:r>
              <a:rPr lang="ar-YE" sz="2100" b="1" dirty="0" smtClean="0">
                <a:cs typeface="B Mitra" pitchFamily="2" charset="-78"/>
              </a:rPr>
              <a:t>و آبروی ما از لحاظ بین المللی می برد. لغو این قانون خسارت عظیمی به کشور می زند. (مشرق14/5/91)</a:t>
            </a:r>
            <a:endParaRPr lang="fa-IR" sz="2100" b="1" dirty="0" smtClean="0">
              <a:cs typeface="B Mitra" pitchFamily="2" charset="-78"/>
            </a:endParaRPr>
          </a:p>
          <a:p>
            <a:pPr algn="justLow" rtl="1"/>
            <a:r>
              <a:rPr lang="fa-IR" sz="2100" dirty="0" smtClean="0">
                <a:cs typeface="B Mitra" pitchFamily="2" charset="-78"/>
              </a:rPr>
              <a:t>2. </a:t>
            </a:r>
            <a:r>
              <a:rPr lang="ar-SA" sz="2100" dirty="0" smtClean="0">
                <a:cs typeface="B Mitra" pitchFamily="2" charset="-78"/>
              </a:rPr>
              <a:t>جلوگیری از توزیع و در اختیار قرار گرفتن وسائل تنظیم خانواده یک کار عوامی است نه کار علمی. این یک کار انفعالی است نه کار منطقی. </a:t>
            </a:r>
            <a:endParaRPr lang="en-US" sz="2100" dirty="0" smtClean="0">
              <a:cs typeface="B Mitra" pitchFamily="2" charset="-78"/>
            </a:endParaRPr>
          </a:p>
          <a:p>
            <a:pPr algn="justLow" rtl="1"/>
            <a:r>
              <a:rPr lang="fa-IR" sz="2100" dirty="0" smtClean="0">
                <a:cs typeface="B Mitra" pitchFamily="2" charset="-78"/>
              </a:rPr>
              <a:t>3. </a:t>
            </a:r>
            <a:r>
              <a:rPr lang="ar-SA" sz="2100" dirty="0" smtClean="0">
                <a:cs typeface="B Mitra" pitchFamily="2" charset="-78"/>
              </a:rPr>
              <a:t>اگر مسوولان تصور می</a:t>
            </a:r>
            <a:r>
              <a:rPr lang="fa-IR" sz="2100" dirty="0" smtClean="0">
                <a:cs typeface="B Mitra" pitchFamily="2" charset="-78"/>
              </a:rPr>
              <a:t> </a:t>
            </a:r>
            <a:r>
              <a:rPr lang="ar-SA" sz="2100" dirty="0" smtClean="0">
                <a:cs typeface="B Mitra" pitchFamily="2" charset="-78"/>
              </a:rPr>
              <a:t>کنند قانون لغو شود ، تعداد نوزادان زیاد می</a:t>
            </a:r>
            <a:r>
              <a:rPr lang="fa-IR" sz="2100" dirty="0" smtClean="0">
                <a:cs typeface="B Mitra" pitchFamily="2" charset="-78"/>
              </a:rPr>
              <a:t> </a:t>
            </a:r>
            <a:r>
              <a:rPr lang="ar-SA" sz="2100" dirty="0" smtClean="0">
                <a:cs typeface="B Mitra" pitchFamily="2" charset="-78"/>
              </a:rPr>
              <a:t>شود، اشتباه می</a:t>
            </a:r>
            <a:r>
              <a:rPr lang="fa-IR" sz="2100" dirty="0" smtClean="0">
                <a:cs typeface="B Mitra" pitchFamily="2" charset="-78"/>
              </a:rPr>
              <a:t> </a:t>
            </a:r>
            <a:r>
              <a:rPr lang="ar-SA" sz="2100" dirty="0" smtClean="0">
                <a:cs typeface="B Mitra" pitchFamily="2" charset="-78"/>
              </a:rPr>
              <a:t>کنند و با لغو قوانین، یک نوزاد نیز بر جمعیت کشور اضافه نمی</a:t>
            </a:r>
            <a:r>
              <a:rPr lang="fa-IR" sz="2100" dirty="0" smtClean="0">
                <a:cs typeface="B Mitra" pitchFamily="2" charset="-78"/>
              </a:rPr>
              <a:t> </a:t>
            </a:r>
            <a:r>
              <a:rPr lang="ar-SA" sz="2100" dirty="0" smtClean="0">
                <a:cs typeface="B Mitra" pitchFamily="2" charset="-78"/>
              </a:rPr>
              <a:t>شود.عده</a:t>
            </a:r>
            <a:r>
              <a:rPr lang="fa-IR" sz="2100" dirty="0" smtClean="0">
                <a:cs typeface="B Mitra" pitchFamily="2" charset="-78"/>
              </a:rPr>
              <a:t> </a:t>
            </a:r>
            <a:r>
              <a:rPr lang="ar-SA" sz="2100" dirty="0" smtClean="0">
                <a:cs typeface="B Mitra" pitchFamily="2" charset="-78"/>
              </a:rPr>
              <a:t>ای تصمیم گرفتند که </a:t>
            </a:r>
            <a:r>
              <a:rPr lang="ar-SA" sz="2100" b="1" dirty="0" smtClean="0">
                <a:cs typeface="B Mitra" pitchFamily="2" charset="-78"/>
              </a:rPr>
              <a:t>بیایند و قانون تنظیم خانواده را لغو کنند و تصور کردند که این مسئله دستور آقا هم هست</a:t>
            </a:r>
            <a:r>
              <a:rPr lang="fa-IR" sz="2100" b="1" dirty="0" smtClean="0">
                <a:cs typeface="B Mitra" pitchFamily="2" charset="-78"/>
              </a:rPr>
              <a:t>. </a:t>
            </a:r>
            <a:r>
              <a:rPr lang="ar-SA" sz="2100" dirty="0" smtClean="0">
                <a:cs typeface="B Mitra" pitchFamily="2" charset="-78"/>
              </a:rPr>
              <a:t>(سایت بهار 11/5/91)</a:t>
            </a:r>
            <a:endParaRPr lang="fa-IR" sz="2100" dirty="0" smtClean="0">
              <a:cs typeface="B Mitra" pitchFamily="2" charset="-78"/>
            </a:endParaRPr>
          </a:p>
          <a:p>
            <a:pPr algn="ctr" rtl="1"/>
            <a:r>
              <a:rPr lang="fa-IR" sz="2100" dirty="0" smtClean="0">
                <a:cs typeface="B Mitra" pitchFamily="2" charset="-78"/>
              </a:rPr>
              <a:t>قابل توجه آنكه يكماه قبل از اين مصاحبه يعني تيرماه 91 رهبر معظم انقلاب با تأكيد به مسئولين فرمودند: </a:t>
            </a:r>
          </a:p>
          <a:p>
            <a:pPr algn="justLow" rtl="1"/>
            <a:r>
              <a:rPr lang="fa-IR" sz="2100" dirty="0" smtClean="0">
                <a:solidFill>
                  <a:srgbClr val="002060"/>
                </a:solidFill>
                <a:cs typeface="B Mitra" pitchFamily="2" charset="-78"/>
              </a:rPr>
              <a:t>«اول كاري كه مي‌كنيد </a:t>
            </a:r>
            <a:r>
              <a:rPr lang="fa-IR" sz="2100" b="1" dirty="0" smtClean="0">
                <a:solidFill>
                  <a:srgbClr val="002060"/>
                </a:solidFill>
                <a:cs typeface="B Mitra" pitchFamily="2" charset="-78"/>
              </a:rPr>
              <a:t>مسائل كنترلي را حذف كنيد</a:t>
            </a:r>
            <a:r>
              <a:rPr lang="fa-IR" sz="2100" dirty="0" smtClean="0">
                <a:solidFill>
                  <a:srgbClr val="002060"/>
                </a:solidFill>
                <a:cs typeface="B Mitra" pitchFamily="2" charset="-78"/>
              </a:rPr>
              <a:t>. اگر مسائل كنترلي </a:t>
            </a:r>
            <a:r>
              <a:rPr lang="fa-IR" sz="2100" b="1" dirty="0" smtClean="0">
                <a:solidFill>
                  <a:srgbClr val="002060"/>
                </a:solidFill>
                <a:cs typeface="B Mitra" pitchFamily="2" charset="-78"/>
              </a:rPr>
              <a:t>حذف و فرهنگ‌سازي </a:t>
            </a:r>
            <a:r>
              <a:rPr lang="fa-IR" sz="2100" dirty="0" smtClean="0">
                <a:solidFill>
                  <a:srgbClr val="002060"/>
                </a:solidFill>
                <a:cs typeface="B Mitra" pitchFamily="2" charset="-78"/>
              </a:rPr>
              <a:t>شود مشكل حل خواهد شد».</a:t>
            </a:r>
            <a:endParaRPr lang="en-US" sz="2100" dirty="0" smtClean="0">
              <a:solidFill>
                <a:srgbClr val="002060"/>
              </a:solidFill>
              <a:cs typeface="B Mitra" pitchFamily="2" charset="-78"/>
            </a:endParaRPr>
          </a:p>
          <a:p>
            <a:pPr algn="ctr" rtl="1"/>
            <a:endParaRPr lang="fa-IR" sz="2100" dirty="0" smtClean="0">
              <a:cs typeface="B Mitra" pitchFamily="2" charset="-78"/>
            </a:endParaRPr>
          </a:p>
          <a:p>
            <a:pPr algn="ctr" rtl="1"/>
            <a:endParaRPr lang="en-US" sz="2100" dirty="0" smtClean="0">
              <a:cs typeface="B Mitra" pitchFamily="2" charset="-78"/>
            </a:endParaRPr>
          </a:p>
          <a:p>
            <a:pPr marL="0" marR="0" lvl="0" indent="0" algn="ctr" defTabSz="914400" rtl="1" eaLnBrk="1" fontAlgn="auto" latinLnBrk="0" hangingPunct="1">
              <a:lnSpc>
                <a:spcPct val="100000"/>
              </a:lnSpc>
              <a:spcBef>
                <a:spcPts val="0"/>
              </a:spcBef>
              <a:spcAft>
                <a:spcPts val="0"/>
              </a:spcAft>
              <a:buClr>
                <a:schemeClr val="accent1"/>
              </a:buClr>
              <a:buSzPct val="80000"/>
              <a:buFont typeface="Wingdings 2"/>
              <a:buChar char=""/>
              <a:tabLst/>
              <a:defRPr/>
            </a:pPr>
            <a:endParaRPr lang="en-US" sz="2100" dirty="0" smtClean="0">
              <a:cs typeface="B Mitra"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14</a:t>
            </a:fld>
            <a:endParaRPr lang="en-US"/>
          </a:p>
        </p:txBody>
      </p:sp>
      <p:sp>
        <p:nvSpPr>
          <p:cNvPr id="5" name="Content Placeholder 2"/>
          <p:cNvSpPr txBox="1">
            <a:spLocks/>
          </p:cNvSpPr>
          <p:nvPr/>
        </p:nvSpPr>
        <p:spPr>
          <a:xfrm>
            <a:off x="1214414" y="285728"/>
            <a:ext cx="7643866" cy="6286544"/>
          </a:xfrm>
          <a:prstGeom prst="round2SameRect">
            <a:avLst>
              <a:gd name="adj1" fmla="val 24130"/>
              <a:gd name="adj2" fmla="val 0"/>
            </a:avLst>
          </a:prstGeom>
          <a:ln w="76200" cap="flat" cmpd="sng" algn="ctr">
            <a:solidFill>
              <a:schemeClr val="accent2"/>
            </a:solidFill>
            <a:prstDash val="solid"/>
          </a:ln>
        </p:spPr>
        <p:style>
          <a:lnRef idx="2">
            <a:schemeClr val="accent2"/>
          </a:lnRef>
          <a:fillRef idx="1">
            <a:schemeClr val="lt1"/>
          </a:fillRef>
          <a:effectRef idx="0">
            <a:schemeClr val="accent2"/>
          </a:effectRef>
          <a:fontRef idx="minor">
            <a:schemeClr val="dk1"/>
          </a:fontRef>
        </p:style>
        <p:txBody>
          <a:bodyPr>
            <a:noAutofit/>
          </a:bodyPr>
          <a:lstStyle/>
          <a:p>
            <a:pPr algn="justLow" rtl="1"/>
            <a:r>
              <a:rPr lang="fa-IR" sz="2200" dirty="0" smtClean="0">
                <a:cs typeface="B Mitra" pitchFamily="2" charset="-78"/>
              </a:rPr>
              <a:t>4. </a:t>
            </a:r>
            <a:r>
              <a:rPr lang="ar-SA" sz="2200" dirty="0" smtClean="0">
                <a:cs typeface="B Mitra" pitchFamily="2" charset="-78"/>
              </a:rPr>
              <a:t>خانواده</a:t>
            </a:r>
            <a:r>
              <a:rPr lang="fa-IR" sz="2200" dirty="0" smtClean="0">
                <a:cs typeface="B Mitra" pitchFamily="2" charset="-78"/>
              </a:rPr>
              <a:t>‌</a:t>
            </a:r>
            <a:r>
              <a:rPr lang="ar-SA" sz="2200" dirty="0" smtClean="0">
                <a:cs typeface="B Mitra" pitchFamily="2" charset="-78"/>
              </a:rPr>
              <a:t>ای که شرایط </a:t>
            </a:r>
            <a:r>
              <a:rPr lang="ar-SA" sz="2200" b="1" dirty="0" smtClean="0">
                <a:cs typeface="B Mitra" pitchFamily="2" charset="-78"/>
              </a:rPr>
              <a:t>اقتصادی و اجتماعی خوبی </a:t>
            </a:r>
            <a:r>
              <a:rPr lang="ar-SA" sz="2200" dirty="0" smtClean="0">
                <a:cs typeface="B Mitra" pitchFamily="2" charset="-78"/>
              </a:rPr>
              <a:t>ندارد، طبیعتاً نمی خواهد همین دو بچه را هم داشته باشد.</a:t>
            </a:r>
            <a:endParaRPr lang="fa-IR" sz="2200" dirty="0" smtClean="0">
              <a:cs typeface="B Mitra" pitchFamily="2" charset="-78"/>
            </a:endParaRPr>
          </a:p>
          <a:p>
            <a:pPr algn="justLow" rtl="1"/>
            <a:r>
              <a:rPr lang="fa-IR" sz="2200" dirty="0" smtClean="0">
                <a:cs typeface="B Mitra" pitchFamily="2" charset="-78"/>
              </a:rPr>
              <a:t>5. </a:t>
            </a:r>
            <a:r>
              <a:rPr lang="ar-YE" sz="2200" dirty="0" smtClean="0">
                <a:cs typeface="B Mitra" pitchFamily="2" charset="-78"/>
              </a:rPr>
              <a:t>کاهش جمعیت خیلی آسان است و افزایش آن مشکل است و ایجاد زیربناهای لازم را می</a:t>
            </a:r>
            <a:r>
              <a:rPr lang="fa-IR" sz="2200" dirty="0" smtClean="0">
                <a:cs typeface="B Mitra" pitchFamily="2" charset="-78"/>
              </a:rPr>
              <a:t> </a:t>
            </a:r>
            <a:r>
              <a:rPr lang="ar-YE" sz="2200" dirty="0" smtClean="0">
                <a:cs typeface="B Mitra" pitchFamily="2" charset="-78"/>
              </a:rPr>
              <a:t>طلبد. امکانات متعدد اقتصادی و رفاهی و آموزشی لازم است.</a:t>
            </a:r>
            <a:endParaRPr lang="en-US" sz="2200" dirty="0" smtClean="0">
              <a:cs typeface="B Mitra" pitchFamily="2" charset="-78"/>
            </a:endParaRPr>
          </a:p>
          <a:p>
            <a:pPr algn="justLow" rtl="1"/>
            <a:r>
              <a:rPr lang="fa-IR" sz="2200" dirty="0" smtClean="0">
                <a:cs typeface="B Mitra" pitchFamily="2" charset="-78"/>
              </a:rPr>
              <a:t>6. </a:t>
            </a:r>
            <a:r>
              <a:rPr lang="ar-SA" sz="2200" dirty="0" smtClean="0">
                <a:cs typeface="B Mitra" pitchFamily="2" charset="-78"/>
              </a:rPr>
              <a:t>در حال حاضر </a:t>
            </a:r>
            <a:r>
              <a:rPr lang="ar-SA" sz="2200" b="1" dirty="0" smtClean="0">
                <a:cs typeface="B Mitra" pitchFamily="2" charset="-78"/>
              </a:rPr>
              <a:t>افزایش جمعیت با دستور، شدنی</a:t>
            </a:r>
            <a:r>
              <a:rPr lang="ar-SA" sz="2200" dirty="0" smtClean="0">
                <a:cs typeface="B Mitra" pitchFamily="2" charset="-78"/>
              </a:rPr>
              <a:t> نیست. اگر آمدیم و صرفاً به پرداخت پول بسنده کردیم، هیچ انسان عاقل با سوادی با این پول‌های اندک، هوس بچه‌دار شدن نمی‌کند. </a:t>
            </a:r>
            <a:r>
              <a:rPr lang="ar-SA" sz="2200" b="1" dirty="0" smtClean="0">
                <a:cs typeface="B Mitra" pitchFamily="2" charset="-78"/>
              </a:rPr>
              <a:t>آنان که فقیرند و وضع اقتصادی بدی دارند. </a:t>
            </a:r>
            <a:r>
              <a:rPr lang="ar-SA" sz="2200" dirty="0" smtClean="0">
                <a:cs typeface="B Mitra" pitchFamily="2" charset="-78"/>
              </a:rPr>
              <a:t>آنها دریافت این پول‌ها را وسیله‌ای برای کسب خود تلقی خواهند كرد. </a:t>
            </a:r>
            <a:r>
              <a:rPr lang="ar-SA" sz="2200" b="1" dirty="0" smtClean="0">
                <a:cs typeface="B Mitra" pitchFamily="2" charset="-78"/>
              </a:rPr>
              <a:t>فرزندان این خانواده‌ها اغلب تحصیل نکرده‌اند، بیکارند و جرم و جنایت در آن بیشتر رخ می‌دهد. </a:t>
            </a:r>
            <a:endParaRPr lang="fa-IR" sz="2200" b="1" dirty="0" smtClean="0">
              <a:cs typeface="B Mitra" pitchFamily="2" charset="-78"/>
            </a:endParaRPr>
          </a:p>
          <a:p>
            <a:pPr algn="justLow" rtl="1">
              <a:buFont typeface="Arial" pitchFamily="34" charset="0"/>
              <a:buChar char="•"/>
            </a:pPr>
            <a:r>
              <a:rPr lang="fa-IR" sz="2200" dirty="0" smtClean="0">
                <a:cs typeface="B Mitra" pitchFamily="2" charset="-78"/>
              </a:rPr>
              <a:t> </a:t>
            </a:r>
            <a:r>
              <a:rPr lang="ar-SA" sz="2200" dirty="0" smtClean="0">
                <a:cs typeface="B Mitra" pitchFamily="2" charset="-78"/>
              </a:rPr>
              <a:t>باید خانواده، بهداشت و درمان مناسب، </a:t>
            </a:r>
            <a:r>
              <a:rPr lang="ar-SA" sz="2200" b="1" dirty="0" smtClean="0">
                <a:cs typeface="B Mitra" pitchFamily="2" charset="-78"/>
              </a:rPr>
              <a:t>آموزش مناسب، آموزش عالی مناسب، شغل مناسب و یک امنیت خاطر برای آینده</a:t>
            </a:r>
            <a:r>
              <a:rPr lang="fa-IR" sz="2200" b="1" dirty="0" smtClean="0">
                <a:cs typeface="B Mitra" pitchFamily="2" charset="-78"/>
              </a:rPr>
              <a:t> </a:t>
            </a:r>
            <a:r>
              <a:rPr lang="ar-SA" sz="2200" b="1" dirty="0" smtClean="0">
                <a:cs typeface="B Mitra" pitchFamily="2" charset="-78"/>
              </a:rPr>
              <a:t>اش </a:t>
            </a:r>
            <a:r>
              <a:rPr lang="ar-SA" sz="2200" dirty="0" smtClean="0">
                <a:cs typeface="B Mitra" pitchFamily="2" charset="-78"/>
              </a:rPr>
              <a:t>داشته باشد..</a:t>
            </a:r>
            <a:endParaRPr lang="en-US" sz="2200" dirty="0" smtClean="0">
              <a:cs typeface="B Mitra" pitchFamily="2" charset="-78"/>
            </a:endParaRPr>
          </a:p>
          <a:p>
            <a:pPr algn="justLow" rtl="1"/>
            <a:r>
              <a:rPr lang="ar-SA" sz="2200" dirty="0" smtClean="0">
                <a:cs typeface="B Mitra" pitchFamily="2" charset="-78"/>
              </a:rPr>
              <a:t>بايد جوان ما ببيند كه مهدها و </a:t>
            </a:r>
            <a:r>
              <a:rPr lang="ar-SA" sz="2200" b="1" dirty="0" smtClean="0">
                <a:cs typeface="B Mitra" pitchFamily="2" charset="-78"/>
              </a:rPr>
              <a:t>پيش</a:t>
            </a:r>
            <a:r>
              <a:rPr lang="fa-IR" sz="2200" b="1" dirty="0" smtClean="0">
                <a:cs typeface="B Mitra" pitchFamily="2" charset="-78"/>
              </a:rPr>
              <a:t> </a:t>
            </a:r>
            <a:r>
              <a:rPr lang="ar-SA" sz="2200" b="1" dirty="0" smtClean="0">
                <a:cs typeface="B Mitra" pitchFamily="2" charset="-78"/>
              </a:rPr>
              <a:t>دبستاني</a:t>
            </a:r>
            <a:r>
              <a:rPr lang="fa-IR" sz="2200" b="1" dirty="0" smtClean="0">
                <a:cs typeface="B Mitra" pitchFamily="2" charset="-78"/>
              </a:rPr>
              <a:t> </a:t>
            </a:r>
            <a:r>
              <a:rPr lang="ar-SA" sz="2200" b="1" dirty="0" smtClean="0">
                <a:cs typeface="B Mitra" pitchFamily="2" charset="-78"/>
              </a:rPr>
              <a:t>ها، </a:t>
            </a:r>
            <a:r>
              <a:rPr lang="ar-SA" sz="2200" dirty="0" smtClean="0">
                <a:cs typeface="B Mitra" pitchFamily="2" charset="-78"/>
              </a:rPr>
              <a:t>وضعيت </a:t>
            </a:r>
            <a:r>
              <a:rPr lang="ar-SA" sz="2200" b="1" dirty="0" smtClean="0">
                <a:cs typeface="B Mitra" pitchFamily="2" charset="-78"/>
              </a:rPr>
              <a:t>آموزش </a:t>
            </a:r>
            <a:r>
              <a:rPr lang="ar-SA" sz="2200" dirty="0" smtClean="0">
                <a:cs typeface="B Mitra" pitchFamily="2" charset="-78"/>
              </a:rPr>
              <a:t>و رفاهي و همه چيز دارد درست مي</a:t>
            </a:r>
            <a:r>
              <a:rPr lang="fa-IR" sz="2200" dirty="0" smtClean="0">
                <a:cs typeface="B Mitra" pitchFamily="2" charset="-78"/>
              </a:rPr>
              <a:t> </a:t>
            </a:r>
            <a:r>
              <a:rPr lang="ar-SA" sz="2200" dirty="0" smtClean="0">
                <a:cs typeface="B Mitra" pitchFamily="2" charset="-78"/>
              </a:rPr>
              <a:t>شود.</a:t>
            </a:r>
            <a:endParaRPr lang="fa-IR" sz="2200" dirty="0" smtClean="0">
              <a:cs typeface="B Mitra" pitchFamily="2" charset="-78"/>
            </a:endParaRPr>
          </a:p>
          <a:p>
            <a:pPr algn="justLow" rtl="1"/>
            <a:r>
              <a:rPr lang="fa-IR" sz="2200" dirty="0" smtClean="0">
                <a:cs typeface="B Mitra" pitchFamily="2" charset="-78"/>
              </a:rPr>
              <a:t>7. </a:t>
            </a:r>
            <a:r>
              <a:rPr lang="ar-SA" sz="2200" dirty="0" smtClean="0">
                <a:cs typeface="B Mitra" pitchFamily="2" charset="-78"/>
              </a:rPr>
              <a:t>بعید می</a:t>
            </a:r>
            <a:r>
              <a:rPr lang="fa-IR" sz="2200" dirty="0" smtClean="0">
                <a:cs typeface="B Mitra" pitchFamily="2" charset="-78"/>
              </a:rPr>
              <a:t> </a:t>
            </a:r>
            <a:r>
              <a:rPr lang="ar-SA" sz="2200" dirty="0" smtClean="0">
                <a:cs typeface="B Mitra" pitchFamily="2" charset="-78"/>
              </a:rPr>
              <a:t>دانم که کسی در وزارت بهداشت بگوید ما توانایی ارائه خدمات بهداشتی به </a:t>
            </a:r>
            <a:r>
              <a:rPr lang="ar-SA" sz="2200" b="1" dirty="0" smtClean="0">
                <a:cs typeface="B Mitra" pitchFamily="2" charset="-78"/>
              </a:rPr>
              <a:t>150 میلیون نفر </a:t>
            </a:r>
            <a:r>
              <a:rPr lang="ar-SA" sz="2200" dirty="0" smtClean="0">
                <a:cs typeface="B Mitra" pitchFamily="2" charset="-78"/>
              </a:rPr>
              <a:t>را داشته باشیم،اگر این وزارتخانه </a:t>
            </a:r>
            <a:r>
              <a:rPr lang="ar-SA" sz="2200" b="1" dirty="0" smtClean="0">
                <a:cs typeface="B Mitra" pitchFamily="2" charset="-78"/>
              </a:rPr>
              <a:t>توانایی دارد باید به همین 75 میلیون </a:t>
            </a:r>
            <a:r>
              <a:rPr lang="ar-SA" sz="2200" dirty="0" smtClean="0">
                <a:cs typeface="B Mitra" pitchFamily="2" charset="-78"/>
              </a:rPr>
              <a:t>نفر موجود خدمت رسانی کند. </a:t>
            </a:r>
            <a:endParaRPr lang="en-US" sz="2200" dirty="0" smtClean="0">
              <a:cs typeface="B Mitra" pitchFamily="2" charset="-78"/>
            </a:endParaRPr>
          </a:p>
          <a:p>
            <a:pPr algn="justLow" rtl="1"/>
            <a:endParaRPr lang="fa-IR" sz="2200" dirty="0" smtClean="0">
              <a:cs typeface="B Mitra" pitchFamily="2" charset="-78"/>
            </a:endParaRPr>
          </a:p>
          <a:p>
            <a:pPr algn="justLow" rtl="1"/>
            <a:endParaRPr lang="en-US" sz="2200" dirty="0" smtClean="0">
              <a:cs typeface="B Mitra"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351234" cy="928694"/>
          </a:xfrm>
        </p:spPr>
        <p:txBody>
          <a:bodyPr>
            <a:normAutofit/>
          </a:bodyPr>
          <a:lstStyle/>
          <a:p>
            <a:pPr algn="ct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3" name="Content Placeholder 2"/>
          <p:cNvSpPr>
            <a:spLocks noGrp="1"/>
          </p:cNvSpPr>
          <p:nvPr>
            <p:ph idx="1"/>
          </p:nvPr>
        </p:nvSpPr>
        <p:spPr>
          <a:xfrm>
            <a:off x="0" y="0"/>
            <a:ext cx="9144000" cy="6858000"/>
          </a:xfrm>
        </p:spPr>
        <p:style>
          <a:lnRef idx="2">
            <a:schemeClr val="accent4"/>
          </a:lnRef>
          <a:fillRef idx="1001">
            <a:schemeClr val="lt2"/>
          </a:fillRef>
          <a:effectRef idx="0">
            <a:schemeClr val="accent4"/>
          </a:effectRef>
          <a:fontRef idx="minor">
            <a:schemeClr val="dk1"/>
          </a:fontRef>
        </p:style>
        <p:txBody>
          <a:bodyPr>
            <a:normAutofit fontScale="25000" lnSpcReduction="20000"/>
          </a:bodyPr>
          <a:lstStyle/>
          <a:p>
            <a:pPr algn="ctr" rtl="1">
              <a:buNone/>
            </a:pPr>
            <a:endParaRPr lang="fa-IR" sz="10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B Nazanin" pitchFamily="2" charset="-78"/>
            </a:endParaRPr>
          </a:p>
          <a:p>
            <a:pPr algn="ctr" rtl="1">
              <a:buNone/>
            </a:pPr>
            <a:r>
              <a:rPr lang="fa-IR" sz="18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IranNastaliq" pitchFamily="18" charset="0"/>
                <a:cs typeface="B Titr" pitchFamily="2" charset="-78"/>
              </a:rPr>
              <a:t> سير تاريخي قانون تنظيم خانواده</a:t>
            </a:r>
            <a:br>
              <a:rPr lang="fa-IR" sz="18000" b="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IranNastaliq" pitchFamily="18" charset="0"/>
                <a:cs typeface="B Titr" pitchFamily="2" charset="-78"/>
              </a:rPr>
            </a:br>
            <a:endParaRPr lang="fa-IR" sz="180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IranNastaliq" pitchFamily="18" charset="0"/>
              <a:cs typeface="B Titr" pitchFamily="2" charset="-78"/>
            </a:endParaRPr>
          </a:p>
          <a:p>
            <a:pPr algn="ctr" rtl="1">
              <a:lnSpc>
                <a:spcPct val="170000"/>
              </a:lnSpc>
              <a:buNone/>
            </a:pPr>
            <a:r>
              <a:rPr lang="fa-IR" sz="10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B Nazanin" pitchFamily="2" charset="-78"/>
              </a:rPr>
              <a:t>اين قانون در سال 1372 تصويب شد و به مدت 20 سال در كشور اجرا گرديد. در حاليكه از اهداف اصلي در برنامه توسعه كشور (مصوب سال 68) براي رسيدن به نرخ 2/3 در سال 90 بوده است.</a:t>
            </a:r>
          </a:p>
          <a:p>
            <a:pPr algn="ctr" rtl="1">
              <a:buNone/>
            </a:pPr>
            <a:endParaRPr lang="en-US" sz="8800" dirty="0" smtClean="0">
              <a:solidFill>
                <a:schemeClr val="accent1">
                  <a:lumMod val="75000"/>
                </a:schemeClr>
              </a:solidFill>
              <a:cs typeface="B Mitra" pitchFamily="2" charset="-78"/>
            </a:endParaRPr>
          </a:p>
          <a:p>
            <a:pPr algn="ctr" rtl="1">
              <a:buNone/>
            </a:pPr>
            <a:endParaRPr lang="fa-IR" sz="8800" dirty="0" smtClean="0">
              <a:solidFill>
                <a:schemeClr val="accent1">
                  <a:lumMod val="75000"/>
                </a:schemeClr>
              </a:solidFill>
              <a:cs typeface="B Mitra" pitchFamily="2" charset="-78"/>
            </a:endParaRPr>
          </a:p>
          <a:p>
            <a:pPr marL="0" indent="0" algn="ctr" rtl="1">
              <a:spcBef>
                <a:spcPts val="0"/>
              </a:spcBef>
              <a:buNone/>
            </a:pPr>
            <a:r>
              <a:rPr lang="fa-IR" sz="9600" b="1" dirty="0" smtClean="0">
                <a:solidFill>
                  <a:srgbClr val="C40091"/>
                </a:solidFill>
                <a:cs typeface="B Mitra" pitchFamily="2" charset="-78"/>
              </a:rPr>
              <a:t>سه هدف اصلي در اولين برنامه توسعه كشور  مصوب مجلس شوراي اسلامي: </a:t>
            </a:r>
          </a:p>
          <a:p>
            <a:pPr marL="274320" lvl="1" indent="0" algn="just" rtl="1">
              <a:lnSpc>
                <a:spcPct val="170000"/>
              </a:lnSpc>
              <a:spcBef>
                <a:spcPts val="0"/>
              </a:spcBef>
            </a:pPr>
            <a:r>
              <a:rPr lang="fa-IR" sz="8400" b="1" dirty="0" smtClean="0">
                <a:cs typeface="B Mitra" pitchFamily="2" charset="-78"/>
              </a:rPr>
              <a:t>كاهش ميزان باروري كلي زنان ايران از </a:t>
            </a:r>
            <a:r>
              <a:rPr lang="fa-IR" sz="8400" b="1" dirty="0" smtClean="0">
                <a:solidFill>
                  <a:srgbClr val="FF0000"/>
                </a:solidFill>
                <a:cs typeface="B Mitra" pitchFamily="2" charset="-78"/>
              </a:rPr>
              <a:t>6/4</a:t>
            </a:r>
            <a:r>
              <a:rPr lang="fa-IR" sz="8400" b="1" dirty="0" smtClean="0">
                <a:cs typeface="B Mitra" pitchFamily="2" charset="-78"/>
              </a:rPr>
              <a:t> به </a:t>
            </a:r>
            <a:r>
              <a:rPr lang="fa-IR" sz="8400" b="1" dirty="0" smtClean="0">
                <a:solidFill>
                  <a:srgbClr val="FF0000"/>
                </a:solidFill>
                <a:cs typeface="B Mitra" pitchFamily="2" charset="-78"/>
              </a:rPr>
              <a:t>4</a:t>
            </a:r>
            <a:r>
              <a:rPr lang="fa-IR" sz="8400" b="1" dirty="0" smtClean="0">
                <a:cs typeface="B Mitra" pitchFamily="2" charset="-78"/>
              </a:rPr>
              <a:t> فرزند در هر زن تا سال 1390؛ </a:t>
            </a:r>
            <a:endParaRPr lang="en-US" sz="8400" b="1" dirty="0" smtClean="0">
              <a:cs typeface="B Mitra" pitchFamily="2" charset="-78"/>
            </a:endParaRPr>
          </a:p>
          <a:p>
            <a:pPr marL="274320" lvl="1" indent="0" algn="just" rtl="1">
              <a:lnSpc>
                <a:spcPct val="170000"/>
              </a:lnSpc>
              <a:spcBef>
                <a:spcPts val="0"/>
              </a:spcBef>
            </a:pPr>
            <a:r>
              <a:rPr lang="fa-IR" sz="8400" b="1" dirty="0" smtClean="0">
                <a:cs typeface="B Mitra" pitchFamily="2" charset="-78"/>
              </a:rPr>
              <a:t>كاهش نرخ رشد طبيعي جمعيت از </a:t>
            </a:r>
            <a:r>
              <a:rPr lang="fa-IR" sz="8400" b="1" dirty="0" smtClean="0">
                <a:solidFill>
                  <a:srgbClr val="FF0000"/>
                </a:solidFill>
                <a:cs typeface="B Mitra" pitchFamily="2" charset="-78"/>
              </a:rPr>
              <a:t>3/2 </a:t>
            </a:r>
            <a:r>
              <a:rPr lang="fa-IR" sz="8400" b="1" dirty="0" smtClean="0">
                <a:cs typeface="B Mitra" pitchFamily="2" charset="-78"/>
              </a:rPr>
              <a:t>درصد به </a:t>
            </a:r>
            <a:r>
              <a:rPr lang="fa-IR" sz="8400" b="1" dirty="0" smtClean="0">
                <a:solidFill>
                  <a:srgbClr val="FF0000"/>
                </a:solidFill>
                <a:cs typeface="B Mitra" pitchFamily="2" charset="-78"/>
              </a:rPr>
              <a:t>2/9</a:t>
            </a:r>
            <a:r>
              <a:rPr lang="fa-IR" sz="8400" b="1" dirty="0" smtClean="0">
                <a:cs typeface="B Mitra" pitchFamily="2" charset="-78"/>
              </a:rPr>
              <a:t> درصد تا پايان برنامه اول (1372)؛ </a:t>
            </a:r>
            <a:endParaRPr lang="en-US" sz="8400" b="1" dirty="0" smtClean="0">
              <a:cs typeface="B Mitra" pitchFamily="2" charset="-78"/>
            </a:endParaRPr>
          </a:p>
          <a:p>
            <a:pPr marL="274320" lvl="1" indent="0" algn="just" rtl="1">
              <a:lnSpc>
                <a:spcPct val="170000"/>
              </a:lnSpc>
              <a:spcBef>
                <a:spcPts val="0"/>
              </a:spcBef>
            </a:pPr>
            <a:r>
              <a:rPr lang="fa-IR" sz="8400" b="1" dirty="0" smtClean="0">
                <a:cs typeface="B Mitra" pitchFamily="2" charset="-78"/>
              </a:rPr>
              <a:t>كاهش نرخ رشد جمعيت از </a:t>
            </a:r>
            <a:r>
              <a:rPr lang="fa-IR" sz="8400" b="1" dirty="0" smtClean="0">
                <a:solidFill>
                  <a:srgbClr val="FF0000"/>
                </a:solidFill>
                <a:cs typeface="B Mitra" pitchFamily="2" charset="-78"/>
              </a:rPr>
              <a:t>3/9</a:t>
            </a:r>
            <a:r>
              <a:rPr lang="fa-IR" sz="8400" b="1" dirty="0" smtClean="0">
                <a:cs typeface="B Mitra" pitchFamily="2" charset="-78"/>
              </a:rPr>
              <a:t> درصد </a:t>
            </a:r>
            <a:r>
              <a:rPr lang="fa-IR" sz="7600" b="1" i="1" dirty="0" smtClean="0">
                <a:cs typeface="B Mitra" pitchFamily="2" charset="-78"/>
              </a:rPr>
              <a:t>(اين تفاوت آمار از 3/2 به 3/9 به علت مهاجرت افاغنه و عراقي ها به كشور ايران مي باشد)</a:t>
            </a:r>
            <a:r>
              <a:rPr lang="fa-IR" sz="7600" b="1" dirty="0" smtClean="0">
                <a:cs typeface="B Mitra" pitchFamily="2" charset="-78"/>
              </a:rPr>
              <a:t> </a:t>
            </a:r>
            <a:r>
              <a:rPr lang="fa-IR" sz="8400" b="1" dirty="0" smtClean="0">
                <a:cs typeface="B Mitra" pitchFamily="2" charset="-78"/>
              </a:rPr>
              <a:t>به </a:t>
            </a:r>
            <a:r>
              <a:rPr lang="fa-IR" sz="8400" b="1" dirty="0" smtClean="0">
                <a:solidFill>
                  <a:srgbClr val="FF0000"/>
                </a:solidFill>
                <a:cs typeface="B Mitra" pitchFamily="2" charset="-78"/>
              </a:rPr>
              <a:t>2/3</a:t>
            </a:r>
            <a:r>
              <a:rPr lang="fa-IR" sz="8400" b="1" dirty="0" smtClean="0">
                <a:cs typeface="B Mitra" pitchFamily="2" charset="-78"/>
              </a:rPr>
              <a:t> درصد تا سال 1390؛ </a:t>
            </a:r>
          </a:p>
        </p:txBody>
      </p:sp>
      <p:sp>
        <p:nvSpPr>
          <p:cNvPr id="4" name="Slide Number Placeholder 3"/>
          <p:cNvSpPr>
            <a:spLocks noGrp="1"/>
          </p:cNvSpPr>
          <p:nvPr>
            <p:ph type="sldNum" sz="quarter" idx="12"/>
          </p:nvPr>
        </p:nvSpPr>
        <p:spPr/>
        <p:txBody>
          <a:bodyPr/>
          <a:lstStyle/>
          <a:p>
            <a:fld id="{A08E8C43-68F8-4728-90F2-738ACDDF480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7351234" cy="928694"/>
          </a:xfrm>
        </p:spPr>
        <p:txBody>
          <a:bodyPr>
            <a:normAutofit/>
          </a:bodyPr>
          <a:lstStyle/>
          <a:p>
            <a:pPr algn="ct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3" name="Content Placeholder 2"/>
          <p:cNvSpPr>
            <a:spLocks noGrp="1"/>
          </p:cNvSpPr>
          <p:nvPr>
            <p:ph idx="1"/>
          </p:nvPr>
        </p:nvSpPr>
        <p:spPr>
          <a:xfrm>
            <a:off x="0" y="0"/>
            <a:ext cx="9144000" cy="6858000"/>
          </a:xfrm>
        </p:spPr>
        <p:style>
          <a:lnRef idx="2">
            <a:schemeClr val="accent4"/>
          </a:lnRef>
          <a:fillRef idx="1001">
            <a:schemeClr val="lt2"/>
          </a:fillRef>
          <a:effectRef idx="0">
            <a:schemeClr val="accent4"/>
          </a:effectRef>
          <a:fontRef idx="minor">
            <a:schemeClr val="dk1"/>
          </a:fontRef>
        </p:style>
        <p:txBody>
          <a:bodyPr>
            <a:normAutofit/>
          </a:bodyPr>
          <a:lstStyle/>
          <a:p>
            <a:pPr marL="0" lvl="0" indent="0" algn="justLow" rtl="1">
              <a:lnSpc>
                <a:spcPct val="120000"/>
              </a:lnSpc>
              <a:spcBef>
                <a:spcPts val="0"/>
              </a:spcBef>
              <a:buNone/>
            </a:pPr>
            <a:endParaRPr lang="en-US" sz="2400" b="1" dirty="0" smtClean="0">
              <a:cs typeface="B Zar" pitchFamily="2" charset="-78"/>
            </a:endParaRPr>
          </a:p>
          <a:p>
            <a:pPr marL="0" lvl="0" indent="0" algn="justLow" rtl="1">
              <a:lnSpc>
                <a:spcPct val="120000"/>
              </a:lnSpc>
              <a:spcBef>
                <a:spcPts val="0"/>
              </a:spcBef>
              <a:buNone/>
            </a:pPr>
            <a:r>
              <a:rPr lang="fa-IR" sz="2400" b="1" dirty="0" smtClean="0">
                <a:solidFill>
                  <a:srgbClr val="FF0000"/>
                </a:solidFill>
                <a:cs typeface="B Zar" pitchFamily="2" charset="-78"/>
              </a:rPr>
              <a:t>نكته قابل تأمل: </a:t>
            </a:r>
            <a:r>
              <a:rPr lang="fa-IR" sz="2400" b="1" dirty="0" smtClean="0">
                <a:cs typeface="B Zar" pitchFamily="2" charset="-78"/>
              </a:rPr>
              <a:t>ايران در سال 71 به هدف برنامه توسعه كشور براي سال 90 رسيده بود يعني حدود 20 سال جلوتر و سريعتر به هدف كاهش رسيد و اين يك زنگ خطر و انحراف از برنامه بود ولي باز هم بدون بررسي و رصد آمار قانون تنظيم خانواده در سال 72 ارائه شد. </a:t>
            </a:r>
            <a:r>
              <a:rPr lang="fa-IR" sz="2400" dirty="0" smtClean="0">
                <a:cs typeface="B Zar" pitchFamily="2" charset="-78"/>
              </a:rPr>
              <a:t>(متن قانون تنظيم خانواده در اسلايد بعد موجود مي‌باشد)</a:t>
            </a:r>
            <a:endParaRPr lang="en-US" sz="2400" dirty="0" smtClean="0">
              <a:cs typeface="B Zar" pitchFamily="2" charset="-78"/>
            </a:endParaRPr>
          </a:p>
          <a:p>
            <a:pPr algn="ctr" rtl="1">
              <a:buNone/>
            </a:pPr>
            <a:endParaRPr lang="en-US" sz="2400" dirty="0" smtClean="0">
              <a:solidFill>
                <a:schemeClr val="accent1">
                  <a:lumMod val="75000"/>
                </a:schemeClr>
              </a:solidFill>
              <a:cs typeface="B Titr" pitchFamily="2" charset="-78"/>
            </a:endParaRPr>
          </a:p>
          <a:p>
            <a:pPr algn="ctr" rtl="1">
              <a:buNone/>
            </a:pPr>
            <a:endParaRPr lang="en-US" sz="2400" dirty="0" smtClean="0">
              <a:solidFill>
                <a:schemeClr val="accent1">
                  <a:lumMod val="75000"/>
                </a:schemeClr>
              </a:solidFill>
              <a:cs typeface="B Titr" pitchFamily="2" charset="-78"/>
            </a:endParaRPr>
          </a:p>
          <a:p>
            <a:pPr algn="ctr" rtl="1">
              <a:buNone/>
            </a:pPr>
            <a:r>
              <a:rPr lang="fa-IR" sz="2400" dirty="0" smtClean="0">
                <a:solidFill>
                  <a:schemeClr val="accent1">
                    <a:lumMod val="75000"/>
                  </a:schemeClr>
                </a:solidFill>
                <a:cs typeface="B Titr" pitchFamily="2" charset="-78"/>
              </a:rPr>
              <a:t>براساس نتايج بررسي نمونه‌اي وزارت بهداشت در خرداد ماه </a:t>
            </a:r>
          </a:p>
          <a:p>
            <a:pPr algn="ctr" rtl="1">
              <a:buNone/>
            </a:pPr>
            <a:r>
              <a:rPr lang="fa-IR" sz="2400" dirty="0" smtClean="0">
                <a:solidFill>
                  <a:schemeClr val="accent1">
                    <a:lumMod val="75000"/>
                  </a:schemeClr>
                </a:solidFill>
                <a:cs typeface="B Titr" pitchFamily="2" charset="-78"/>
              </a:rPr>
              <a:t>1373، رشد جمعيت 1/8% محاسبه شد. (</a:t>
            </a:r>
            <a:r>
              <a:rPr lang="en-US" sz="2400" dirty="0" smtClean="0">
                <a:solidFill>
                  <a:schemeClr val="accent1">
                    <a:lumMod val="75000"/>
                  </a:schemeClr>
                </a:solidFill>
                <a:cs typeface="B Titr" pitchFamily="2" charset="-78"/>
              </a:rPr>
              <a:t>1995, UNFPA</a:t>
            </a:r>
            <a:r>
              <a:rPr lang="fa-IR" sz="2400" dirty="0" smtClean="0">
                <a:solidFill>
                  <a:schemeClr val="accent1">
                    <a:lumMod val="75000"/>
                  </a:schemeClr>
                </a:solidFill>
                <a:cs typeface="B Titr" pitchFamily="2" charset="-78"/>
              </a:rPr>
              <a:t>)</a:t>
            </a:r>
          </a:p>
          <a:p>
            <a:pPr algn="ctr" rtl="1">
              <a:buNone/>
            </a:pPr>
            <a:r>
              <a:rPr lang="fa-IR" sz="2400" dirty="0" smtClean="0">
                <a:solidFill>
                  <a:srgbClr val="B000B0"/>
                </a:solidFill>
                <a:cs typeface="B Titr" pitchFamily="2" charset="-78"/>
              </a:rPr>
              <a:t>(يعني از هدف 2/3 % سال 1385 طبق برنامه هم جلوتر)</a:t>
            </a:r>
          </a:p>
          <a:p>
            <a:pPr algn="ctr" rtl="1">
              <a:buNone/>
            </a:pPr>
            <a:r>
              <a:rPr lang="fa-IR" sz="2400" dirty="0" smtClean="0">
                <a:solidFill>
                  <a:schemeClr val="accent1">
                    <a:lumMod val="75000"/>
                  </a:schemeClr>
                </a:solidFill>
                <a:cs typeface="B Titr" pitchFamily="2" charset="-78"/>
              </a:rPr>
              <a:t>شدت اين كاهش، بسيار فراتر از حد انتظار بوده است.</a:t>
            </a:r>
          </a:p>
        </p:txBody>
      </p:sp>
      <p:sp>
        <p:nvSpPr>
          <p:cNvPr id="4" name="Slide Number Placeholder 3"/>
          <p:cNvSpPr>
            <a:spLocks noGrp="1"/>
          </p:cNvSpPr>
          <p:nvPr>
            <p:ph type="sldNum" sz="quarter" idx="12"/>
          </p:nvPr>
        </p:nvSpPr>
        <p:spPr/>
        <p:txBody>
          <a:bodyPr/>
          <a:lstStyle/>
          <a:p>
            <a:fld id="{A08E8C43-68F8-4728-90F2-738ACDDF480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4"/>
            <a:ext cx="7498080" cy="1143000"/>
          </a:xfrm>
        </p:spPr>
        <p:txBody>
          <a:bodyPr>
            <a:noAutofit/>
          </a:bodyPr>
          <a:lstStyle/>
          <a:p>
            <a:pPr algn="ctr"/>
            <a:r>
              <a:rPr lang="fa-IR" sz="3500" b="1" dirty="0" smtClean="0">
                <a:cs typeface="B Titr" pitchFamily="2" charset="-78"/>
              </a:rPr>
              <a:t> متن ‌قانون تنظیم خانواده و جمعیت </a:t>
            </a:r>
            <a:r>
              <a:rPr lang="fa-IR" sz="2000" b="1" dirty="0" smtClean="0">
                <a:cs typeface="B Titr" pitchFamily="2" charset="-78"/>
              </a:rPr>
              <a:t>(72/2/26)</a:t>
            </a:r>
            <a:br>
              <a:rPr lang="fa-IR" sz="2000" b="1" dirty="0" smtClean="0">
                <a:cs typeface="B Titr" pitchFamily="2" charset="-78"/>
              </a:rPr>
            </a:br>
            <a:endParaRPr lang="en-US" sz="2000" dirty="0">
              <a:cs typeface="B Titr" pitchFamily="2" charset="-78"/>
            </a:endParaRPr>
          </a:p>
        </p:txBody>
      </p:sp>
      <p:sp>
        <p:nvSpPr>
          <p:cNvPr id="3" name="Content Placeholder 2"/>
          <p:cNvSpPr>
            <a:spLocks noGrp="1"/>
          </p:cNvSpPr>
          <p:nvPr>
            <p:ph idx="1"/>
          </p:nvPr>
        </p:nvSpPr>
        <p:spPr>
          <a:xfrm>
            <a:off x="1000100" y="857232"/>
            <a:ext cx="8143900" cy="6072230"/>
          </a:xfrm>
        </p:spPr>
        <p:txBody>
          <a:bodyPr>
            <a:noAutofit/>
          </a:bodyPr>
          <a:lstStyle/>
          <a:p>
            <a:pPr algn="justLow" rtl="1"/>
            <a:r>
              <a:rPr lang="fa-IR" sz="2100" dirty="0" smtClean="0">
                <a:cs typeface="B Mitra" pitchFamily="2" charset="-78"/>
              </a:rPr>
              <a:t>‌ماده 1 - کلیه امتیازاتی که در قوانین بر اساس تعداد فرزندان یا عائله پیش‌بینی و</a:t>
            </a:r>
            <a:br>
              <a:rPr lang="fa-IR" sz="2100" dirty="0" smtClean="0">
                <a:cs typeface="B Mitra" pitchFamily="2" charset="-78"/>
              </a:rPr>
            </a:br>
            <a:r>
              <a:rPr lang="fa-IR" sz="2100" dirty="0" smtClean="0">
                <a:cs typeface="B Mitra" pitchFamily="2" charset="-78"/>
              </a:rPr>
              <a:t>وضع شده‌اند در مورد فرزندان چهارم و بعد که پس از یک سال از‌تصویب این قانون</a:t>
            </a:r>
            <a:r>
              <a:rPr lang="en-US" sz="2100" dirty="0" smtClean="0">
                <a:cs typeface="B Mitra" pitchFamily="2" charset="-78"/>
              </a:rPr>
              <a:t> </a:t>
            </a:r>
            <a:r>
              <a:rPr lang="fa-IR" sz="2100" dirty="0" smtClean="0">
                <a:cs typeface="B Mitra" pitchFamily="2" charset="-78"/>
              </a:rPr>
              <a:t>متولد می‌شوند قابل محاسبه و اعمال نخواهد بود و فرزندانی که تا تاریخ مزبور متولد می‌شوند کماکان از امتیازات مقرر شده‌برخوردار می‌باشند.</a:t>
            </a:r>
            <a:endParaRPr lang="en-US" sz="2100" dirty="0" smtClean="0">
              <a:cs typeface="B Mitra" pitchFamily="2" charset="-78"/>
            </a:endParaRPr>
          </a:p>
          <a:p>
            <a:pPr algn="justLow" rtl="1"/>
            <a:r>
              <a:rPr lang="fa-IR" sz="2100" dirty="0" smtClean="0">
                <a:cs typeface="B Mitra" pitchFamily="2" charset="-78"/>
              </a:rPr>
              <a:t>‌تبصره 1 - نحوه استفاده از امتیازات پیش‌بینی شده در قانون کار مصوب 1369.8.29مجمع تشخیص مصلحت نظام و قانون تأمین اجتماعی‌مصوب 1354 به شرح زیر خواهد بود:</a:t>
            </a:r>
          </a:p>
          <a:p>
            <a:pPr algn="justLow" rtl="1">
              <a:buNone/>
            </a:pPr>
            <a:r>
              <a:rPr lang="en-US" sz="2100" dirty="0" smtClean="0">
                <a:cs typeface="B Mitra" pitchFamily="2" charset="-78"/>
              </a:rPr>
              <a:t>	</a:t>
            </a:r>
            <a:r>
              <a:rPr lang="fa-IR" sz="2100" dirty="0" smtClean="0">
                <a:cs typeface="B Mitra" pitchFamily="2" charset="-78"/>
              </a:rPr>
              <a:t>‌الف - مرخصی بارداری و زایمان کارگران زن (‌موضوع ماده 76 قانون کار مصوب 369.8.29 مجمع تشخیص مصلح نظام) برای فرزندان چهارم و‌بعد که پس از یک سال از تصویب این قانون متولد می‌شوند، از مرخصی استحقاقی موجود و آتی کارگر کسر خواهد شد.</a:t>
            </a:r>
            <a:endParaRPr lang="en-US" sz="2100" dirty="0" smtClean="0">
              <a:cs typeface="B Mitra" pitchFamily="2" charset="-78"/>
            </a:endParaRPr>
          </a:p>
          <a:p>
            <a:pPr algn="justLow" rtl="1"/>
            <a:r>
              <a:rPr lang="fa-IR" sz="2100" dirty="0" smtClean="0">
                <a:cs typeface="B Mitra" pitchFamily="2" charset="-78"/>
              </a:rPr>
              <a:t>ب - هزینه نگهداری فرزندان کارگران زن در مراکز نگهداری (‌موضوع ماده 78 قانون کار</a:t>
            </a:r>
            <a:br>
              <a:rPr lang="fa-IR" sz="2100" dirty="0" smtClean="0">
                <a:cs typeface="B Mitra" pitchFamily="2" charset="-78"/>
              </a:rPr>
            </a:br>
            <a:r>
              <a:rPr lang="fa-IR" sz="2100" dirty="0" smtClean="0">
                <a:cs typeface="B Mitra" pitchFamily="2" charset="-78"/>
              </a:rPr>
              <a:t>مصوب 1369.8.29 مجمع تشخیص مصلحت نظام (‌برای‌فرزندان چهارم و بعد که پس از یک سال</a:t>
            </a:r>
            <a:r>
              <a:rPr lang="en-US" sz="2100" dirty="0" smtClean="0">
                <a:cs typeface="B Mitra" pitchFamily="2" charset="-78"/>
              </a:rPr>
              <a:t> </a:t>
            </a:r>
            <a:r>
              <a:rPr lang="fa-IR" sz="2100" dirty="0" smtClean="0">
                <a:cs typeface="B Mitra" pitchFamily="2" charset="-78"/>
              </a:rPr>
              <a:t>از تصویب این قانون متولد می‌شوند ، به عهده کارگر خواهد بود).</a:t>
            </a:r>
            <a:endParaRPr lang="en-US" sz="2100" dirty="0" smtClean="0">
              <a:cs typeface="B Mitra" pitchFamily="2" charset="-78"/>
            </a:endParaRPr>
          </a:p>
          <a:p>
            <a:pPr algn="justLow" rtl="1"/>
            <a:r>
              <a:rPr lang="fa-IR" sz="2100" dirty="0" smtClean="0">
                <a:cs typeface="B Mitra" pitchFamily="2" charset="-78"/>
              </a:rPr>
              <a:t>ج - حق بیمه فرزندان (‌موضوع ماده 58 قانون تأمین اجتماعی مصوب 1354) برای فرزندان</a:t>
            </a:r>
            <a:br>
              <a:rPr lang="fa-IR" sz="2100" dirty="0" smtClean="0">
                <a:cs typeface="B Mitra" pitchFamily="2" charset="-78"/>
              </a:rPr>
            </a:br>
            <a:r>
              <a:rPr lang="fa-IR" sz="2100" dirty="0" smtClean="0">
                <a:cs typeface="B Mitra" pitchFamily="2" charset="-78"/>
              </a:rPr>
              <a:t>چهارم و بعد که پس از یک سال از تصویب این قانون‌متولد می‌شوند، به صورت جداگانه</a:t>
            </a:r>
            <a:br>
              <a:rPr lang="fa-IR" sz="2100" dirty="0" smtClean="0">
                <a:cs typeface="B Mitra" pitchFamily="2" charset="-78"/>
              </a:rPr>
            </a:br>
            <a:r>
              <a:rPr lang="fa-IR" sz="2100" dirty="0" smtClean="0">
                <a:cs typeface="B Mitra" pitchFamily="2" charset="-78"/>
              </a:rPr>
              <a:t>تعیین و مطابق تعرفه تأمین اجتماعی از بیمه شده دریافت می‌گردد.</a:t>
            </a:r>
            <a:endParaRPr lang="en-US" sz="2100" dirty="0" smtClean="0">
              <a:cs typeface="B Mitra" pitchFamily="2" charset="-78"/>
            </a:endParaRPr>
          </a:p>
          <a:p>
            <a:pPr algn="justLow" rtl="1"/>
            <a:r>
              <a:rPr lang="fa-IR" sz="2100" dirty="0" smtClean="0">
                <a:cs typeface="B Mitra" pitchFamily="2" charset="-78"/>
              </a:rPr>
              <a:t>‌تبصره 2 - این قانون در مورد سازمانها و مؤسساتی شمول حکم بر آنها مستلزم ذکر نام</a:t>
            </a:r>
            <a:br>
              <a:rPr lang="fa-IR" sz="2100" dirty="0" smtClean="0">
                <a:cs typeface="B Mitra" pitchFamily="2" charset="-78"/>
              </a:rPr>
            </a:br>
            <a:r>
              <a:rPr lang="fa-IR" sz="2100" dirty="0" smtClean="0">
                <a:cs typeface="B Mitra" pitchFamily="2" charset="-78"/>
              </a:rPr>
              <a:t>است نیز جاری می‌باشد.</a:t>
            </a:r>
            <a:endParaRPr lang="en-US" sz="2100" dirty="0" smtClean="0">
              <a:cs typeface="B Mitra" pitchFamily="2" charset="-78"/>
            </a:endParaRPr>
          </a:p>
          <a:p>
            <a:pPr algn="justLow" rtl="1">
              <a:buNone/>
            </a:pPr>
            <a:endParaRPr lang="en-US" sz="2100" dirty="0" smtClean="0">
              <a:cs typeface="B Mitra" pitchFamily="2" charset="-78"/>
            </a:endParaRPr>
          </a:p>
          <a:p>
            <a:endParaRPr lang="en-US" sz="21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09558"/>
            <a:ext cx="8001024" cy="6748442"/>
          </a:xfrm>
        </p:spPr>
        <p:txBody>
          <a:bodyPr>
            <a:noAutofit/>
          </a:bodyPr>
          <a:lstStyle/>
          <a:p>
            <a:pPr algn="justLow" rtl="1"/>
            <a:r>
              <a:rPr lang="fa-IR" sz="2100" dirty="0" smtClean="0">
                <a:cs typeface="B Mitra" pitchFamily="2" charset="-78"/>
              </a:rPr>
              <a:t>‌ماده 2 - وزارتخانه‌های آموزش و پرورش، فرهنگ و آموزش عالی، بهداشت، درمان و</a:t>
            </a:r>
            <a:br>
              <a:rPr lang="fa-IR" sz="2100" dirty="0" smtClean="0">
                <a:cs typeface="B Mitra" pitchFamily="2" charset="-78"/>
              </a:rPr>
            </a:br>
            <a:r>
              <a:rPr lang="fa-IR" sz="2100" dirty="0" smtClean="0">
                <a:cs typeface="B Mitra" pitchFamily="2" charset="-78"/>
              </a:rPr>
              <a:t>آموزش پزشکی و فرهنگ و ارشاد اسلامی موظف به اجرای‌برنامه‌های ذیل می‌باشند.</a:t>
            </a:r>
            <a:br>
              <a:rPr lang="fa-IR" sz="2100" dirty="0" smtClean="0">
                <a:cs typeface="B Mitra" pitchFamily="2" charset="-78"/>
              </a:rPr>
            </a:br>
            <a:r>
              <a:rPr lang="fa-IR" sz="2100" dirty="0" smtClean="0">
                <a:cs typeface="B Mitra" pitchFamily="2" charset="-78"/>
              </a:rPr>
              <a:t>‌الف - وزارت آموزش و پرورش موظف خواهد بود که مطالب آموزشی مربوط به جمعیت و</a:t>
            </a:r>
            <a:br>
              <a:rPr lang="fa-IR" sz="2100" dirty="0" smtClean="0">
                <a:cs typeface="B Mitra" pitchFamily="2" charset="-78"/>
              </a:rPr>
            </a:br>
            <a:r>
              <a:rPr lang="fa-IR" sz="2100" dirty="0" smtClean="0">
                <a:cs typeface="B Mitra" pitchFamily="2" charset="-78"/>
              </a:rPr>
              <a:t>تأمین سلامتی مادران و کودکان را در متون درسی‌خود به نحوی مؤثر بگنجاند.</a:t>
            </a:r>
            <a:br>
              <a:rPr lang="fa-IR" sz="2100" dirty="0" smtClean="0">
                <a:cs typeface="B Mitra" pitchFamily="2" charset="-78"/>
              </a:rPr>
            </a:br>
            <a:r>
              <a:rPr lang="fa-IR" sz="2100" dirty="0" smtClean="0">
                <a:cs typeface="B Mitra" pitchFamily="2" charset="-78"/>
              </a:rPr>
              <a:t>ب - وزارت فرهنگ و آموزش عالی و وزارت بهداشت، درمان و آموزش پزشکی موظف به ایجاد</a:t>
            </a:r>
            <a:endParaRPr lang="en-US" sz="2100" dirty="0" smtClean="0">
              <a:cs typeface="B Mitra" pitchFamily="2" charset="-78"/>
            </a:endParaRPr>
          </a:p>
          <a:p>
            <a:pPr algn="justLow" rtl="1">
              <a:buNone/>
            </a:pPr>
            <a:r>
              <a:rPr lang="en-US" sz="2100" dirty="0" smtClean="0">
                <a:cs typeface="B Mitra" pitchFamily="2" charset="-78"/>
              </a:rPr>
              <a:t>	</a:t>
            </a:r>
            <a:r>
              <a:rPr lang="fa-IR" sz="2100" dirty="0" smtClean="0">
                <a:cs typeface="B Mitra" pitchFamily="2" charset="-78"/>
              </a:rPr>
              <a:t>یک واحد درسی به نام جمعیت و تنظیم خانواده‌ در کلیه رشته‌های آموزشی می‌باشند.</a:t>
            </a:r>
            <a:endParaRPr lang="en-US" sz="2100" dirty="0" smtClean="0">
              <a:cs typeface="B Mitra" pitchFamily="2" charset="-78"/>
            </a:endParaRPr>
          </a:p>
          <a:p>
            <a:pPr algn="justLow" rtl="1">
              <a:buNone/>
            </a:pPr>
            <a:r>
              <a:rPr lang="en-US" sz="2100" dirty="0" smtClean="0">
                <a:cs typeface="B Mitra" pitchFamily="2" charset="-78"/>
              </a:rPr>
              <a:t>	</a:t>
            </a:r>
            <a:r>
              <a:rPr lang="fa-IR" sz="2100" dirty="0" smtClean="0">
                <a:cs typeface="B Mitra" pitchFamily="2" charset="-78"/>
              </a:rPr>
              <a:t>ج - وزارت فرهنگ و ارشاد اسلامی موظف است زمینه‌های جلب مشارکت فعال و مؤثر</a:t>
            </a:r>
            <a:br>
              <a:rPr lang="fa-IR" sz="2100" dirty="0" smtClean="0">
                <a:cs typeface="B Mitra" pitchFamily="2" charset="-78"/>
              </a:rPr>
            </a:br>
            <a:r>
              <a:rPr lang="fa-IR" sz="2100" dirty="0" smtClean="0">
                <a:cs typeface="B Mitra" pitchFamily="2" charset="-78"/>
              </a:rPr>
              <a:t>روزنامه‌نگاران، فیلم‌سازان و سایر هنرمندانی را که به‌نحوی با آن وزارتخانه</a:t>
            </a:r>
            <a:br>
              <a:rPr lang="fa-IR" sz="2100" dirty="0" smtClean="0">
                <a:cs typeface="B Mitra" pitchFamily="2" charset="-78"/>
              </a:rPr>
            </a:br>
            <a:r>
              <a:rPr lang="fa-IR" sz="2100" dirty="0" smtClean="0">
                <a:cs typeface="B Mitra" pitchFamily="2" charset="-78"/>
              </a:rPr>
              <a:t>ارتباط دارند به منظور ارتقاء سطح آگاهیهای عمومی از برنامه‌های جمعیت و تنظیم</a:t>
            </a:r>
            <a:br>
              <a:rPr lang="fa-IR" sz="2100" dirty="0" smtClean="0">
                <a:cs typeface="B Mitra" pitchFamily="2" charset="-78"/>
              </a:rPr>
            </a:br>
            <a:r>
              <a:rPr lang="fa-IR" sz="2100" dirty="0" smtClean="0">
                <a:cs typeface="B Mitra" pitchFamily="2" charset="-78"/>
              </a:rPr>
              <a:t>خانواده فراهم نماید.</a:t>
            </a:r>
          </a:p>
          <a:p>
            <a:pPr algn="justLow" rtl="1"/>
            <a:r>
              <a:rPr lang="fa-IR" sz="2100" dirty="0" smtClean="0">
                <a:cs typeface="B Mitra" pitchFamily="2" charset="-78"/>
              </a:rPr>
              <a:t>ماده 3 - سازمان صدا و سیمای جمهوری اسلامی ایران موظف است جهت ارتقاء سطح</a:t>
            </a:r>
            <a:r>
              <a:rPr lang="en-US" sz="2100" dirty="0" smtClean="0">
                <a:cs typeface="B Mitra" pitchFamily="2" charset="-78"/>
              </a:rPr>
              <a:t> </a:t>
            </a:r>
            <a:r>
              <a:rPr lang="fa-IR" sz="2100" dirty="0" smtClean="0">
                <a:cs typeface="B Mitra" pitchFamily="2" charset="-78"/>
              </a:rPr>
              <a:t>آگاهیهای عمومی در تأمین سلامت کودکان و مادران و‌جمعیت برنامه‌های آموزشی رادیویی</a:t>
            </a:r>
            <a:r>
              <a:rPr lang="en-US" sz="2100" dirty="0" smtClean="0">
                <a:cs typeface="B Mitra" pitchFamily="2" charset="-78"/>
              </a:rPr>
              <a:t> </a:t>
            </a:r>
            <a:r>
              <a:rPr lang="fa-IR" sz="2100" dirty="0" smtClean="0">
                <a:cs typeface="B Mitra" pitchFamily="2" charset="-78"/>
              </a:rPr>
              <a:t>و تلویزیونی به طور مستقیم و غیر مستقیم تهیه و پخش نماید.</a:t>
            </a:r>
            <a:endParaRPr lang="en-US" sz="2100" dirty="0" smtClean="0">
              <a:cs typeface="B Mitra" pitchFamily="2" charset="-78"/>
            </a:endParaRPr>
          </a:p>
          <a:p>
            <a:pPr algn="justLow" rtl="1"/>
            <a:r>
              <a:rPr lang="fa-IR" sz="2100" dirty="0" smtClean="0">
                <a:cs typeface="B Mitra" pitchFamily="2" charset="-78"/>
              </a:rPr>
              <a:t>‌ماده 4 - هزینه‌های ناشی از مواد 2 و 3 از محل کاهش هزینه‌های دولت که با اجراء</a:t>
            </a:r>
            <a:r>
              <a:rPr lang="en-US" sz="2100" dirty="0" smtClean="0">
                <a:cs typeface="B Mitra" pitchFamily="2" charset="-78"/>
              </a:rPr>
              <a:t> </a:t>
            </a:r>
            <a:r>
              <a:rPr lang="fa-IR" sz="2100" dirty="0" smtClean="0">
                <a:cs typeface="B Mitra" pitchFamily="2" charset="-78"/>
              </a:rPr>
              <a:t>ماده 1 این قانون حاصل می‌شود تأمین خواهد شد.</a:t>
            </a:r>
          </a:p>
          <a:p>
            <a:pPr algn="justLow" rtl="1"/>
            <a:r>
              <a:rPr lang="fa-IR" sz="2100" dirty="0" smtClean="0">
                <a:cs typeface="B Mitra" pitchFamily="2" charset="-78"/>
              </a:rPr>
              <a:t>‌قانون فوق مشتمل بر چهار ماده و دو تبصره در جلسه روز یکشنبه بیست و ششم اردیبهشت</a:t>
            </a:r>
            <a:r>
              <a:rPr lang="en-US" sz="2100" dirty="0" smtClean="0">
                <a:cs typeface="B Mitra" pitchFamily="2" charset="-78"/>
              </a:rPr>
              <a:t> </a:t>
            </a:r>
            <a:r>
              <a:rPr lang="fa-IR" sz="2100" dirty="0" smtClean="0">
                <a:cs typeface="B Mitra" pitchFamily="2" charset="-78"/>
              </a:rPr>
              <a:t>ماه یک هزار و سیصد و هفتاد و دو مجلس شورای‌اسلامی تصویب و در تاریخ 1372.3.2 به تأیید شورای نگهبان رسیده است.	</a:t>
            </a:r>
          </a:p>
          <a:p>
            <a:pPr algn="justLow" rtl="1">
              <a:buNone/>
            </a:pPr>
            <a:r>
              <a:rPr lang="fa-IR" sz="2100" dirty="0" smtClean="0">
                <a:cs typeface="B Mitra" pitchFamily="2" charset="-78"/>
              </a:rPr>
              <a:t>			</a:t>
            </a:r>
            <a:r>
              <a:rPr lang="fa-IR" sz="2100" b="1" dirty="0" smtClean="0">
                <a:cs typeface="B Mitra" pitchFamily="2" charset="-78"/>
              </a:rPr>
              <a:t>رئیس مجلس شورای اسلامی - علی‌اکبر ناطق نوری</a:t>
            </a:r>
            <a:endParaRPr lang="en-US" sz="2100" b="1" dirty="0" smtClean="0">
              <a:cs typeface="B Mitra" pitchFamily="2" charset="-78"/>
            </a:endParaRPr>
          </a:p>
          <a:p>
            <a:pPr algn="justLow" rtl="1">
              <a:buNone/>
            </a:pPr>
            <a:endParaRPr lang="en-US" sz="21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8E8C43-68F8-4728-90F2-738ACDDF4809}" type="slidenum">
              <a:rPr lang="en-US" smtClean="0"/>
              <a:pPr/>
              <a:t>19</a:t>
            </a:fld>
            <a:endParaRPr lang="en-US"/>
          </a:p>
        </p:txBody>
      </p:sp>
      <p:sp>
        <p:nvSpPr>
          <p:cNvPr id="6" name="Rectangle 5"/>
          <p:cNvSpPr/>
          <p:nvPr/>
        </p:nvSpPr>
        <p:spPr>
          <a:xfrm>
            <a:off x="1928794" y="857232"/>
            <a:ext cx="5572164" cy="309315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rtl="1">
              <a:lnSpc>
                <a:spcPct val="150000"/>
              </a:lnSpc>
            </a:pPr>
            <a:r>
              <a:rPr lang="fa-IR" sz="2600" dirty="0" smtClean="0">
                <a:solidFill>
                  <a:schemeClr val="accent1"/>
                </a:solidFill>
                <a:latin typeface="IranNastaliq" pitchFamily="18" charset="0"/>
                <a:cs typeface="B Titr" pitchFamily="2" charset="-78"/>
              </a:rPr>
              <a:t>به دنبال فرمايش‌هاي مقام معظم رهبري </a:t>
            </a:r>
            <a:r>
              <a:rPr lang="fa-IR" sz="2200" dirty="0" smtClean="0">
                <a:solidFill>
                  <a:schemeClr val="accent1"/>
                </a:solidFill>
                <a:latin typeface="IranNastaliq" pitchFamily="18" charset="0"/>
                <a:cs typeface="B Titr" pitchFamily="2" charset="-78"/>
              </a:rPr>
              <a:t>(مدظله‌العالي) </a:t>
            </a:r>
            <a:r>
              <a:rPr lang="fa-IR" sz="2600" dirty="0" smtClean="0">
                <a:solidFill>
                  <a:schemeClr val="accent1"/>
                </a:solidFill>
                <a:latin typeface="IranNastaliq" pitchFamily="18" charset="0"/>
                <a:cs typeface="B Titr" pitchFamily="2" charset="-78"/>
              </a:rPr>
              <a:t>در خصوص بحث افزايش جمعيت و تكرار آن در ماه مبارك رمضان در سال 90، دولت لايحه‌اي مبني بر</a:t>
            </a:r>
          </a:p>
          <a:p>
            <a:pPr algn="ctr" rtl="1">
              <a:lnSpc>
                <a:spcPct val="150000"/>
              </a:lnSpc>
            </a:pPr>
            <a:r>
              <a:rPr lang="fa-IR" sz="2600" dirty="0" smtClean="0">
                <a:solidFill>
                  <a:schemeClr val="accent1"/>
                </a:solidFill>
                <a:latin typeface="IranNastaliq" pitchFamily="18" charset="0"/>
                <a:cs typeface="B Titr" pitchFamily="2" charset="-78"/>
              </a:rPr>
              <a:t> تغيير قانون داد.</a:t>
            </a:r>
          </a:p>
        </p:txBody>
      </p:sp>
      <p:sp>
        <p:nvSpPr>
          <p:cNvPr id="4" name="TextBox 3"/>
          <p:cNvSpPr txBox="1"/>
          <p:nvPr/>
        </p:nvSpPr>
        <p:spPr>
          <a:xfrm>
            <a:off x="1285852" y="5715016"/>
            <a:ext cx="6215106" cy="369332"/>
          </a:xfrm>
          <a:prstGeom prst="rect">
            <a:avLst/>
          </a:prstGeom>
          <a:noFill/>
        </p:spPr>
        <p:txBody>
          <a:bodyPr wrap="square" rtlCol="0">
            <a:spAutoFit/>
          </a:bodyPr>
          <a:lstStyle/>
          <a:p>
            <a:r>
              <a:rPr lang="fa-IR" b="1" dirty="0" smtClean="0">
                <a:cs typeface="B Mitra" pitchFamily="2" charset="-78"/>
              </a:rPr>
              <a:t>متن لايحه اصلاح قانون  تنظيم خانواده در اسلايد بعد </a:t>
            </a:r>
            <a:endParaRPr lang="en-US" b="1" dirty="0">
              <a:cs typeface="B Mitra"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3306" y="1785926"/>
            <a:ext cx="4576002" cy="3857652"/>
          </a:xfrm>
        </p:spPr>
        <p:style>
          <a:lnRef idx="1">
            <a:schemeClr val="accent2"/>
          </a:lnRef>
          <a:fillRef idx="2">
            <a:schemeClr val="accent2"/>
          </a:fillRef>
          <a:effectRef idx="1">
            <a:schemeClr val="accent2"/>
          </a:effectRef>
          <a:fontRef idx="minor">
            <a:schemeClr val="dk1"/>
          </a:fontRef>
        </p:style>
        <p:txBody>
          <a:bodyPr>
            <a:noAutofit/>
          </a:bodyPr>
          <a:lstStyle/>
          <a:p>
            <a:pPr algn="justLow" rtl="1">
              <a:buNone/>
            </a:pPr>
            <a:r>
              <a:rPr lang="fa-IR" sz="2500" b="1" dirty="0" smtClean="0">
                <a:cs typeface="B Mitra" pitchFamily="2" charset="-78"/>
              </a:rPr>
              <a:t>	امام خميني (ره)</a:t>
            </a:r>
            <a:r>
              <a:rPr lang="en-US" sz="2500" b="1" dirty="0" smtClean="0">
                <a:cs typeface="B Mitra" pitchFamily="2" charset="-78"/>
              </a:rPr>
              <a:t>	</a:t>
            </a:r>
          </a:p>
          <a:p>
            <a:pPr algn="justLow" rtl="1">
              <a:buNone/>
            </a:pPr>
            <a:r>
              <a:rPr lang="fa-IR" sz="2500" b="1" dirty="0" smtClean="0">
                <a:solidFill>
                  <a:schemeClr val="accent4">
                    <a:lumMod val="50000"/>
                  </a:schemeClr>
                </a:solidFill>
                <a:cs typeface="B Mitra" pitchFamily="2" charset="-78"/>
              </a:rPr>
              <a:t>	مملکت ایران باید 35 میلیون حالا می‌گویند جمعیت دارد. وسعتش آنقدر است که برای صد و پنجاه میلیون تا دویست میلیون جمعیت کافی است، یعنی اگر دویست میلیون جمعیت داشته باشد، در ایران به رفاه زندگی می‌کنند.</a:t>
            </a:r>
          </a:p>
          <a:p>
            <a:pPr rtl="1">
              <a:buNone/>
            </a:pPr>
            <a:r>
              <a:rPr lang="fa-IR" sz="1800" b="1" dirty="0" smtClean="0">
                <a:solidFill>
                  <a:schemeClr val="accent4">
                    <a:lumMod val="50000"/>
                  </a:schemeClr>
                </a:solidFill>
                <a:cs typeface="B Mitra" pitchFamily="2" charset="-78"/>
              </a:rPr>
              <a:t> (صحیفه نور، جلد 7، ص 393)</a:t>
            </a:r>
            <a:endParaRPr lang="en-US" sz="1800" b="1" dirty="0">
              <a:solidFill>
                <a:schemeClr val="accent4">
                  <a:lumMod val="50000"/>
                </a:schemeClr>
              </a:solidFill>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2</a:t>
            </a:fld>
            <a:endParaRPr lang="en-US"/>
          </a:p>
        </p:txBody>
      </p:sp>
      <p:sp>
        <p:nvSpPr>
          <p:cNvPr id="6" name="TextBox 5"/>
          <p:cNvSpPr txBox="1"/>
          <p:nvPr/>
        </p:nvSpPr>
        <p:spPr>
          <a:xfrm>
            <a:off x="-428660" y="0"/>
            <a:ext cx="1500198" cy="70173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en-US" dirty="0"/>
          </a:p>
        </p:txBody>
      </p:sp>
      <p:pic>
        <p:nvPicPr>
          <p:cNvPr id="93186" name="Picture 2" descr="http://askdin.com/gallery/images/514/1_emam.jpg"/>
          <p:cNvPicPr>
            <a:picLocks noChangeAspect="1" noChangeArrowheads="1"/>
          </p:cNvPicPr>
          <p:nvPr/>
        </p:nvPicPr>
        <p:blipFill>
          <a:blip r:embed="rId2"/>
          <a:srcRect/>
          <a:stretch>
            <a:fillRect/>
          </a:stretch>
        </p:blipFill>
        <p:spPr bwMode="auto">
          <a:xfrm>
            <a:off x="500034" y="285728"/>
            <a:ext cx="2510173" cy="36433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20</a:t>
            </a:fld>
            <a:endParaRPr lang="en-US"/>
          </a:p>
        </p:txBody>
      </p:sp>
      <p:sp>
        <p:nvSpPr>
          <p:cNvPr id="5" name="Rectangle 4"/>
          <p:cNvSpPr/>
          <p:nvPr/>
        </p:nvSpPr>
        <p:spPr>
          <a:xfrm>
            <a:off x="1857356" y="402061"/>
            <a:ext cx="621509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fa-IR" sz="3500" dirty="0" smtClean="0">
                <a:solidFill>
                  <a:srgbClr val="FF0000"/>
                </a:solidFill>
                <a:cs typeface="Titr" pitchFamily="2" charset="-78"/>
              </a:rPr>
              <a:t>متن لايحه اصلاح قوانين تنظيم خانواده و جمعيت ارسالي سال 90</a:t>
            </a:r>
            <a:endParaRPr lang="en-US" sz="3500" dirty="0">
              <a:solidFill>
                <a:srgbClr val="FF0000"/>
              </a:solidFill>
            </a:endParaRPr>
          </a:p>
        </p:txBody>
      </p:sp>
      <p:sp>
        <p:nvSpPr>
          <p:cNvPr id="6" name="Content Placeholder 2"/>
          <p:cNvSpPr txBox="1">
            <a:spLocks/>
          </p:cNvSpPr>
          <p:nvPr/>
        </p:nvSpPr>
        <p:spPr>
          <a:xfrm>
            <a:off x="1214414" y="1857364"/>
            <a:ext cx="7472386" cy="3597550"/>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Char char=""/>
              <a:tabLst/>
              <a:defRPr/>
            </a:pPr>
            <a:r>
              <a:rPr kumimoji="0" lang="fa-IR" sz="2500" b="0" i="0" u="none" strike="noStrike" kern="1200" cap="none" spc="0" normalizeH="0" baseline="0" noProof="0" dirty="0" smtClean="0">
                <a:ln>
                  <a:noFill/>
                </a:ln>
                <a:solidFill>
                  <a:schemeClr val="dk1"/>
                </a:solidFill>
                <a:effectLst/>
                <a:uLnTx/>
                <a:uFillTx/>
                <a:latin typeface="+mn-lt"/>
                <a:ea typeface="+mn-ea"/>
                <a:cs typeface="B Mitra" pitchFamily="2" charset="-78"/>
              </a:rPr>
              <a:t>ماده واحده ـ از تاريخ لازم‌الاجراء شدن اين قانون، قانون </a:t>
            </a:r>
            <a:r>
              <a:rPr kumimoji="0" lang="fa-IR" sz="2500" b="0" i="0" u="none" strike="noStrike" kern="1200" cap="none" spc="0" normalizeH="0" baseline="0" noProof="0" dirty="0" smtClean="0">
                <a:ln>
                  <a:noFill/>
                </a:ln>
                <a:solidFill>
                  <a:schemeClr val="accent6">
                    <a:lumMod val="50000"/>
                  </a:schemeClr>
                </a:solidFill>
                <a:effectLst/>
                <a:uLnTx/>
                <a:uFillTx/>
                <a:latin typeface="+mn-lt"/>
                <a:ea typeface="+mn-ea"/>
                <a:cs typeface="B Mitra" pitchFamily="2" charset="-78"/>
              </a:rPr>
              <a:t>تنظيم خانواده و جمعيت </a:t>
            </a:r>
            <a:r>
              <a:rPr kumimoji="0" lang="fa-IR" sz="2500" b="0" i="0" u="none" strike="noStrike" kern="1200" cap="none" spc="0" normalizeH="0" baseline="0" noProof="0" dirty="0" smtClean="0">
                <a:ln>
                  <a:noFill/>
                </a:ln>
                <a:solidFill>
                  <a:schemeClr val="dk1"/>
                </a:solidFill>
                <a:effectLst/>
                <a:uLnTx/>
                <a:uFillTx/>
                <a:latin typeface="+mn-lt"/>
                <a:ea typeface="+mn-ea"/>
                <a:cs typeface="B Mitra" pitchFamily="2" charset="-78"/>
              </a:rPr>
              <a:t>مصوب 1372 و </a:t>
            </a:r>
            <a:r>
              <a:rPr kumimoji="0" lang="fa-IR" sz="2500" b="0" i="0" u="none" strike="noStrike" kern="1200" cap="none" spc="0" normalizeH="0" baseline="0" noProof="0" dirty="0" smtClean="0">
                <a:ln>
                  <a:noFill/>
                </a:ln>
                <a:solidFill>
                  <a:schemeClr val="accent6">
                    <a:lumMod val="50000"/>
                  </a:schemeClr>
                </a:solidFill>
                <a:effectLst/>
                <a:uLnTx/>
                <a:uFillTx/>
                <a:latin typeface="+mn-lt"/>
                <a:ea typeface="+mn-ea"/>
                <a:cs typeface="B Mitra" pitchFamily="2" charset="-78"/>
              </a:rPr>
              <a:t>اصلاحات </a:t>
            </a:r>
            <a:r>
              <a:rPr kumimoji="0" lang="fa-IR" sz="2500" b="0" i="0" u="none" strike="noStrike" kern="1200" cap="none" spc="0" normalizeH="0" baseline="0" noProof="0" dirty="0" smtClean="0">
                <a:ln>
                  <a:noFill/>
                </a:ln>
                <a:solidFill>
                  <a:schemeClr val="dk1"/>
                </a:solidFill>
                <a:effectLst/>
                <a:uLnTx/>
                <a:uFillTx/>
                <a:latin typeface="+mn-lt"/>
                <a:ea typeface="+mn-ea"/>
                <a:cs typeface="B Mitra" pitchFamily="2" charset="-78"/>
              </a:rPr>
              <a:t>آن كليه محدوديت‌ها و </a:t>
            </a:r>
            <a:r>
              <a:rPr kumimoji="0" lang="fa-IR" sz="2500" b="0" i="0" u="none" strike="noStrike" kern="1200" cap="none" spc="0" normalizeH="0" baseline="0" noProof="0" dirty="0" smtClean="0">
                <a:ln>
                  <a:noFill/>
                </a:ln>
                <a:solidFill>
                  <a:schemeClr val="accent6">
                    <a:lumMod val="50000"/>
                  </a:schemeClr>
                </a:solidFill>
                <a:effectLst/>
                <a:uLnTx/>
                <a:uFillTx/>
                <a:latin typeface="+mn-lt"/>
                <a:ea typeface="+mn-ea"/>
                <a:cs typeface="B Mitra" pitchFamily="2" charset="-78"/>
              </a:rPr>
              <a:t>محروميت‌هايي</a:t>
            </a:r>
            <a:r>
              <a:rPr kumimoji="0" lang="fa-IR" sz="2500" b="0" i="0" u="none" strike="noStrike" kern="1200" cap="none" spc="0" normalizeH="0" baseline="0" noProof="0" dirty="0" smtClean="0">
                <a:ln>
                  <a:noFill/>
                </a:ln>
                <a:solidFill>
                  <a:schemeClr val="dk1"/>
                </a:solidFill>
                <a:effectLst/>
                <a:uLnTx/>
                <a:uFillTx/>
                <a:latin typeface="+mn-lt"/>
                <a:ea typeface="+mn-ea"/>
                <a:cs typeface="B Mitra" pitchFamily="2" charset="-78"/>
              </a:rPr>
              <a:t> كه در قوانين مختلف براساس تعداد فرزند براي والدين شاغل يا فرزندان آنان ايجاد شده است لغو مي‌گردد. </a:t>
            </a:r>
            <a:endParaRPr kumimoji="0" lang="en-US" sz="25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Char char=""/>
              <a:tabLst/>
              <a:defRPr/>
            </a:pPr>
            <a:r>
              <a:rPr kumimoji="0" lang="fa-IR" sz="2500" b="0" i="0" u="none" strike="noStrike" kern="1200" cap="none" spc="0" normalizeH="0" baseline="0" noProof="0" dirty="0" smtClean="0">
                <a:ln>
                  <a:noFill/>
                </a:ln>
                <a:solidFill>
                  <a:schemeClr val="accent6">
                    <a:lumMod val="50000"/>
                  </a:schemeClr>
                </a:solidFill>
                <a:effectLst/>
                <a:uLnTx/>
                <a:uFillTx/>
                <a:latin typeface="+mn-lt"/>
                <a:ea typeface="+mn-ea"/>
                <a:cs typeface="B Mitra" pitchFamily="2" charset="-78"/>
              </a:rPr>
              <a:t>تبصره ـ دولت مي‌تواند هر پنج سال يك بار، با توجه به نتايج سرشماري‌هاي عمومي نفوس، تركيب جمعيتي و شاخص‌هاي سياسي، امنيتي، اقتصادي و اجتماعي در چهارچوب سياست‌هاي كلي نظام و با رعايت شاخص‌هاي مندرج در قوانين برنامه پنجساله نسبت به برقراري امتيازات يا ايجاد محدوديت‌ها براساس تعداد فرزندان اقدام نمايد. </a:t>
            </a: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500" b="1" i="0" u="none" strike="noStrike" kern="1200" cap="none" spc="0" normalizeH="0" baseline="0" noProof="0" dirty="0">
              <a:ln>
                <a:noFill/>
              </a:ln>
              <a:solidFill>
                <a:schemeClr val="accent6">
                  <a:lumMod val="50000"/>
                </a:schemeClr>
              </a:solidFill>
              <a:effectLst/>
              <a:uLnTx/>
              <a:uFillTx/>
              <a:latin typeface="+mn-lt"/>
              <a:ea typeface="+mn-ea"/>
              <a:cs typeface="B Mitra"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6" y="642918"/>
            <a:ext cx="2075672" cy="3440114"/>
          </a:xfrm>
        </p:spPr>
        <p:txBody>
          <a:bodyPr>
            <a:noAutofit/>
          </a:bodyPr>
          <a:lstStyle/>
          <a:p>
            <a:pPr algn="justLow" rtl="1"/>
            <a:r>
              <a:rPr lang="fa-IR" sz="2500" b="1" dirty="0" smtClean="0">
                <a:cs typeface="B Zar" pitchFamily="2" charset="-78"/>
              </a:rPr>
              <a:t>سند «لايحه اصلاح قوانين تظيم خانواده و جمعيت»</a:t>
            </a:r>
            <a:endParaRPr lang="en-US" sz="2500" b="1" dirty="0">
              <a:cs typeface="B Zar" pitchFamily="2" charset="-78"/>
            </a:endParaRPr>
          </a:p>
        </p:txBody>
      </p:sp>
      <p:pic>
        <p:nvPicPr>
          <p:cNvPr id="5" name="Content Placeholder 4" descr="پيوست 1-3.jpg"/>
          <p:cNvPicPr>
            <a:picLocks noGrp="1" noChangeAspect="1"/>
          </p:cNvPicPr>
          <p:nvPr>
            <p:ph idx="1"/>
          </p:nvPr>
        </p:nvPicPr>
        <p:blipFill>
          <a:blip r:embed="rId2"/>
          <a:stretch>
            <a:fillRect/>
          </a:stretch>
        </p:blipFill>
        <p:spPr>
          <a:xfrm>
            <a:off x="1500166" y="0"/>
            <a:ext cx="4598343" cy="6858000"/>
          </a:xfrm>
        </p:spPr>
      </p:pic>
      <p:sp>
        <p:nvSpPr>
          <p:cNvPr id="4" name="Slide Number Placeholder 3"/>
          <p:cNvSpPr>
            <a:spLocks noGrp="1"/>
          </p:cNvSpPr>
          <p:nvPr>
            <p:ph type="sldNum" sz="quarter" idx="12"/>
          </p:nvPr>
        </p:nvSpPr>
        <p:spPr/>
        <p:txBody>
          <a:bodyPr/>
          <a:lstStyle/>
          <a:p>
            <a:fld id="{A08E8C43-68F8-4728-90F2-738ACDDF480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22</a:t>
            </a:fld>
            <a:endParaRPr lang="en-US"/>
          </a:p>
        </p:txBody>
      </p:sp>
      <p:sp>
        <p:nvSpPr>
          <p:cNvPr id="5" name="Content Placeholder 4"/>
          <p:cNvSpPr txBox="1">
            <a:spLocks/>
          </p:cNvSpPr>
          <p:nvPr/>
        </p:nvSpPr>
        <p:spPr>
          <a:xfrm>
            <a:off x="1357290" y="928670"/>
            <a:ext cx="7498080" cy="517064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1"/>
            <a:r>
              <a:rPr lang="fa-IR" sz="2200" dirty="0" smtClean="0">
                <a:cs typeface="B Mitra" pitchFamily="2" charset="-78"/>
              </a:rPr>
              <a:t>در متن لايحه پيشنهادي سال 90 عبارت‌هايي چون: </a:t>
            </a:r>
            <a:endParaRPr lang="en-US" sz="2200" dirty="0" smtClean="0">
              <a:cs typeface="B Mitra" pitchFamily="2" charset="-78"/>
            </a:endParaRPr>
          </a:p>
          <a:p>
            <a:pPr lvl="0" algn="justLow" rtl="1"/>
            <a:r>
              <a:rPr lang="fa-IR" sz="2200" dirty="0" smtClean="0">
                <a:cs typeface="B Mitra" pitchFamily="2" charset="-78"/>
              </a:rPr>
              <a:t>1- لغو قانون تنظيم خانواده</a:t>
            </a:r>
            <a:endParaRPr lang="en-US" sz="2200" dirty="0" smtClean="0">
              <a:cs typeface="B Mitra" pitchFamily="2" charset="-78"/>
            </a:endParaRPr>
          </a:p>
          <a:p>
            <a:pPr lvl="0" algn="justLow" rtl="1"/>
            <a:r>
              <a:rPr lang="fa-IR" sz="2200" dirty="0" smtClean="0">
                <a:cs typeface="B Mitra" pitchFamily="2" charset="-78"/>
              </a:rPr>
              <a:t>2- لغو اصلاحات براساس آن در ديگر قوانين</a:t>
            </a:r>
            <a:endParaRPr lang="en-US" sz="2200" dirty="0" smtClean="0">
              <a:cs typeface="B Mitra" pitchFamily="2" charset="-78"/>
            </a:endParaRPr>
          </a:p>
          <a:p>
            <a:pPr lvl="0" algn="justLow" rtl="1"/>
            <a:r>
              <a:rPr lang="fa-IR" sz="2200" dirty="0" smtClean="0">
                <a:cs typeface="B Mitra" pitchFamily="2" charset="-78"/>
              </a:rPr>
              <a:t>3- و نيز لغو محدوديت‌ها و محروميت‌ها براساس تعداد فرزندان براي والدين و فرزندان آمده است.</a:t>
            </a:r>
            <a:endParaRPr lang="en-US" sz="2200" dirty="0" smtClean="0">
              <a:cs typeface="B Mitra" pitchFamily="2" charset="-78"/>
            </a:endParaRPr>
          </a:p>
          <a:p>
            <a:pPr algn="justLow" rtl="1"/>
            <a:r>
              <a:rPr lang="fa-IR" sz="2200" dirty="0" smtClean="0">
                <a:cs typeface="B Mitra" pitchFamily="2" charset="-78"/>
              </a:rPr>
              <a:t>اما در </a:t>
            </a:r>
            <a:r>
              <a:rPr lang="fa-IR" sz="2200" b="1" dirty="0" smtClean="0">
                <a:cs typeface="B Mitra" pitchFamily="2" charset="-78"/>
              </a:rPr>
              <a:t>اسفند 91 مركز پژوهش‌هاي مجلس </a:t>
            </a:r>
            <a:r>
              <a:rPr lang="fa-IR" sz="2200" dirty="0" smtClean="0">
                <a:cs typeface="B Mitra" pitchFamily="2" charset="-78"/>
              </a:rPr>
              <a:t>اين لايحه را كاملاً استحاله كرده و هدف اصلي را محو نمودند و به مجلس پيشنهاد اصلاح ماده‌ي اول قانون تنظيم خانواده سال 72 در حد رفع محدوديت‌ها براساس تعداد فرزندان را ارائه نمودند و كل مواد ديگر  قانون كه شامل </a:t>
            </a:r>
            <a:r>
              <a:rPr lang="fa-IR" sz="2200" b="1" dirty="0" smtClean="0">
                <a:cs typeface="B Mitra" pitchFamily="2" charset="-78"/>
              </a:rPr>
              <a:t>آموزش وسيع</a:t>
            </a:r>
            <a:r>
              <a:rPr lang="fa-IR" sz="2200" dirty="0" smtClean="0">
                <a:cs typeface="B Mitra" pitchFamily="2" charset="-78"/>
              </a:rPr>
              <a:t> و </a:t>
            </a:r>
            <a:r>
              <a:rPr lang="fa-IR" sz="2200" b="1" dirty="0" smtClean="0">
                <a:cs typeface="B Mitra" pitchFamily="2" charset="-78"/>
              </a:rPr>
              <a:t>فرهنگ‌سازي</a:t>
            </a:r>
            <a:r>
              <a:rPr lang="fa-IR" sz="2200" dirty="0" smtClean="0">
                <a:cs typeface="B Mitra" pitchFamily="2" charset="-78"/>
              </a:rPr>
              <a:t> براي توسعه برنامه‌هاي تنظيم خانواده بوده و مجدداً تقويت و تثبيت شده است. </a:t>
            </a:r>
          </a:p>
          <a:p>
            <a:pPr algn="justLow" rtl="1"/>
            <a:r>
              <a:rPr lang="fa-IR" sz="2200" b="1" dirty="0" smtClean="0">
                <a:solidFill>
                  <a:schemeClr val="accent1">
                    <a:lumMod val="75000"/>
                  </a:schemeClr>
                </a:solidFill>
                <a:cs typeface="B Mitra" pitchFamily="2" charset="-78"/>
              </a:rPr>
              <a:t>يعني در ابلاغيه 20 خرداد 92 با كارشناسي غير صادقانه برخي از كارشناسان مركز پژوهش‌هاي مجلس، يك بار ديگر مجلس بر لزوم تداوم كنترل جمعيت رأي داد و مركز پژوهش‌ها به نمايندگان تكليف كردند كه شما به كارهاي كلان بپردازيد و كارهاي خرد يعني تداوم تنظيم خانواده را به عهده مردم و دولت بگذاريد و تداوم آن را به عنوان وظيفه‌اي حاكميتي بر دولت تكليف كردند.</a:t>
            </a:r>
            <a:endParaRPr lang="en-US" sz="2200" b="1" dirty="0" smtClean="0">
              <a:solidFill>
                <a:schemeClr val="accent1">
                  <a:lumMod val="75000"/>
                </a:schemeClr>
              </a:solidFill>
              <a:cs typeface="B Mitra"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1928802"/>
            <a:ext cx="7498080" cy="4786322"/>
          </a:xfrm>
        </p:spPr>
        <p:txBody>
          <a:bodyPr>
            <a:normAutofit lnSpcReduction="10000"/>
          </a:bodyPr>
          <a:lstStyle/>
          <a:p>
            <a:pPr algn="justLow" rtl="1">
              <a:buNone/>
            </a:pPr>
            <a:r>
              <a:rPr lang="fa-IR" sz="2400" b="1" dirty="0" smtClean="0">
                <a:solidFill>
                  <a:srgbClr val="FF0000"/>
                </a:solidFill>
                <a:cs typeface="B Mitra" pitchFamily="2" charset="-78"/>
              </a:rPr>
              <a:t>متن پيشنهادي</a:t>
            </a:r>
          </a:p>
          <a:p>
            <a:pPr algn="justLow" rtl="1">
              <a:buNone/>
            </a:pPr>
            <a:endParaRPr lang="fa-IR" sz="2400" b="1" dirty="0" smtClean="0">
              <a:cs typeface="B Mitra" pitchFamily="2" charset="-78"/>
            </a:endParaRPr>
          </a:p>
          <a:p>
            <a:pPr algn="justLow" rtl="1">
              <a:buNone/>
            </a:pPr>
            <a:r>
              <a:rPr lang="fa-IR" sz="2400" b="1" dirty="0" smtClean="0">
                <a:cs typeface="B Mitra" pitchFamily="2" charset="-78"/>
              </a:rPr>
              <a:t>	ماده واحده: </a:t>
            </a:r>
            <a:r>
              <a:rPr lang="fa-IR" sz="2400" dirty="0" smtClean="0">
                <a:cs typeface="B Mitra" pitchFamily="2" charset="-78"/>
              </a:rPr>
              <a:t>از تاريخ لازم‌الاجرا شدن اين </a:t>
            </a:r>
            <a:r>
              <a:rPr lang="fa-IR" sz="2400" b="1" dirty="0" smtClean="0">
                <a:cs typeface="B Mitra" pitchFamily="2" charset="-78"/>
              </a:rPr>
              <a:t>قانون ماده (1) قانون تنظيم خانواده و جمعيت </a:t>
            </a:r>
            <a:r>
              <a:rPr lang="fa-IR" sz="2400" dirty="0" smtClean="0">
                <a:cs typeface="B Mitra" pitchFamily="2" charset="-78"/>
              </a:rPr>
              <a:t>(رفع محروميت ها) مصوب 26/2/1372 لغو مي‌شود. </a:t>
            </a:r>
          </a:p>
          <a:p>
            <a:pPr algn="justLow" rtl="1">
              <a:buNone/>
            </a:pPr>
            <a:endParaRPr lang="en-US" sz="2400" dirty="0" smtClean="0">
              <a:cs typeface="B Mitra" pitchFamily="2" charset="-78"/>
            </a:endParaRPr>
          </a:p>
          <a:p>
            <a:pPr algn="justLow" rtl="1">
              <a:buNone/>
            </a:pPr>
            <a:endParaRPr lang="fa-IR" sz="2400" dirty="0" smtClean="0">
              <a:cs typeface="B Mitra" pitchFamily="2" charset="-78"/>
            </a:endParaRPr>
          </a:p>
          <a:p>
            <a:pPr algn="justLow" rtl="1">
              <a:buNone/>
            </a:pPr>
            <a:endParaRPr lang="fa-IR" sz="2400" dirty="0" smtClean="0">
              <a:cs typeface="B Mitra" pitchFamily="2" charset="-78"/>
            </a:endParaRPr>
          </a:p>
          <a:p>
            <a:pPr algn="justLow" rtl="1">
              <a:buNone/>
            </a:pPr>
            <a:endParaRPr lang="fa-IR" sz="2400" dirty="0" smtClean="0">
              <a:cs typeface="B Mitra" pitchFamily="2" charset="-78"/>
            </a:endParaRPr>
          </a:p>
          <a:p>
            <a:pPr algn="justLow" rtl="1">
              <a:buNone/>
            </a:pPr>
            <a:endParaRPr lang="fa-IR" sz="2400" dirty="0" smtClean="0">
              <a:cs typeface="B Mitra" pitchFamily="2" charset="-78"/>
            </a:endParaRPr>
          </a:p>
          <a:p>
            <a:pPr algn="justLow" rtl="1">
              <a:buNone/>
            </a:pPr>
            <a:r>
              <a:rPr lang="fa-IR" sz="2400" dirty="0" smtClean="0">
                <a:cs typeface="B Mitra" pitchFamily="2" charset="-78"/>
              </a:rPr>
              <a:t>	</a:t>
            </a:r>
            <a:r>
              <a:rPr lang="fa-IR" sz="2400" b="1" dirty="0" smtClean="0">
                <a:cs typeface="B Mitra" pitchFamily="2" charset="-78"/>
              </a:rPr>
              <a:t>تبصره: </a:t>
            </a:r>
            <a:r>
              <a:rPr lang="fa-IR" sz="2400" dirty="0" smtClean="0">
                <a:cs typeface="B Mitra" pitchFamily="2" charset="-78"/>
              </a:rPr>
              <a:t>دولت مكلف است ترتيبات قانوني لازم براي تدوين و تصويب سياست‌هاي جمعيتي كشور مبتني بر اصول اقتصادي، اجتماعي، سياسي، فرهنگي و منطقه‌اي را به عمل آورد. </a:t>
            </a:r>
            <a:endParaRPr lang="en-US" sz="2400" dirty="0" smtClean="0">
              <a:cs typeface="B Mitra" pitchFamily="2" charset="-78"/>
            </a:endParaRPr>
          </a:p>
          <a:p>
            <a:pPr algn="justLow" rtl="1"/>
            <a:endParaRPr lang="en-US" sz="24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23</a:t>
            </a:fld>
            <a:endParaRPr lang="en-US"/>
          </a:p>
        </p:txBody>
      </p:sp>
      <p:sp>
        <p:nvSpPr>
          <p:cNvPr id="5" name="Content Placeholder 4"/>
          <p:cNvSpPr txBox="1">
            <a:spLocks/>
          </p:cNvSpPr>
          <p:nvPr/>
        </p:nvSpPr>
        <p:spPr>
          <a:xfrm>
            <a:off x="1214414" y="642918"/>
            <a:ext cx="7576398" cy="1214446"/>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Char char=""/>
              <a:tabLst/>
              <a:defRPr/>
            </a:pPr>
            <a:r>
              <a:rPr kumimoji="0" lang="fa-IR" sz="2400" b="1" i="0" u="none" strike="noStrike" kern="1200" cap="none" spc="0" normalizeH="0" baseline="0" noProof="0" dirty="0" smtClean="0">
                <a:ln>
                  <a:noFill/>
                </a:ln>
                <a:solidFill>
                  <a:schemeClr val="accent1"/>
                </a:solidFill>
                <a:effectLst/>
                <a:uLnTx/>
                <a:uFillTx/>
                <a:latin typeface="+mn-lt"/>
                <a:ea typeface="+mn-ea"/>
                <a:cs typeface="B Titr" pitchFamily="2" charset="-78"/>
              </a:rPr>
              <a:t>متن پيشنهادي مركز پژوهشهاي مجلس شوراي اسلامي تنها به يك ماده از قانون تنظيم خانواده را لغو كرد و آن هم رفع محروميت‌هاي فرزند چهارم بود.</a:t>
            </a: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fa-IR" sz="2400" b="0" i="1"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fa-IR" sz="24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400" b="0" i="0" u="none" strike="noStrike" kern="1200" cap="none" spc="0" normalizeH="0" baseline="0" noProof="0" dirty="0">
              <a:ln>
                <a:noFill/>
              </a:ln>
              <a:solidFill>
                <a:schemeClr val="dk1"/>
              </a:solidFill>
              <a:effectLst/>
              <a:uLnTx/>
              <a:uFillTx/>
              <a:latin typeface="+mn-lt"/>
              <a:ea typeface="+mn-ea"/>
              <a:cs typeface="B Mitra" pitchFamily="2" charset="-78"/>
            </a:endParaRPr>
          </a:p>
        </p:txBody>
      </p:sp>
      <p:sp>
        <p:nvSpPr>
          <p:cNvPr id="6" name="Rectangle 5"/>
          <p:cNvSpPr/>
          <p:nvPr/>
        </p:nvSpPr>
        <p:spPr>
          <a:xfrm>
            <a:off x="1357290" y="3857628"/>
            <a:ext cx="4714876" cy="1631216"/>
          </a:xfrm>
          <a:prstGeom prst="rect">
            <a:avLst/>
          </a:prstGeom>
        </p:spPr>
        <p:txBody>
          <a:bodyPr wrap="square">
            <a:spAutoFit/>
          </a:bodyPr>
          <a:lstStyle/>
          <a:p>
            <a:pPr algn="justLow" rtl="1"/>
            <a:r>
              <a:rPr lang="fa-IR" sz="2000" dirty="0" smtClean="0">
                <a:solidFill>
                  <a:schemeClr val="accent2">
                    <a:lumMod val="75000"/>
                  </a:schemeClr>
                </a:solidFill>
                <a:cs typeface="B Mitra" pitchFamily="2" charset="-78"/>
              </a:rPr>
              <a:t>‌ماده 1 - کلیه امتیازاتی که در قوانین بر اساس تعداد فرزندان یا عائله پیش‌بینی و وضع شده‌اند در مورد فرزندان چهارم و بعد که پس از یک سال از‌تصویب این قانون</a:t>
            </a:r>
            <a:r>
              <a:rPr lang="en-US" sz="2000" dirty="0" smtClean="0">
                <a:solidFill>
                  <a:schemeClr val="accent2">
                    <a:lumMod val="75000"/>
                  </a:schemeClr>
                </a:solidFill>
                <a:cs typeface="B Mitra" pitchFamily="2" charset="-78"/>
              </a:rPr>
              <a:t> </a:t>
            </a:r>
            <a:r>
              <a:rPr lang="fa-IR" sz="2000" dirty="0" smtClean="0">
                <a:solidFill>
                  <a:schemeClr val="accent2">
                    <a:lumMod val="75000"/>
                  </a:schemeClr>
                </a:solidFill>
                <a:cs typeface="B Mitra" pitchFamily="2" charset="-78"/>
              </a:rPr>
              <a:t>متولد می‌شوند قابل محاسبه و اعمال نخواهد بود و فرزندانی که تا تاریخ مزبور متولد می‌شوند کماکان از امتیازات مقرر شده‌برخوردار می‌باشند.</a:t>
            </a:r>
            <a:endParaRPr lang="en-US" sz="2000" dirty="0" smtClean="0">
              <a:solidFill>
                <a:schemeClr val="accent2">
                  <a:lumMod val="75000"/>
                </a:schemeClr>
              </a:solidFill>
              <a:cs typeface="B Mitra" pitchFamily="2" charset="-78"/>
            </a:endParaRPr>
          </a:p>
        </p:txBody>
      </p:sp>
      <p:sp>
        <p:nvSpPr>
          <p:cNvPr id="7" name="TextBox 6"/>
          <p:cNvSpPr txBox="1"/>
          <p:nvPr/>
        </p:nvSpPr>
        <p:spPr>
          <a:xfrm>
            <a:off x="7215206" y="214290"/>
            <a:ext cx="1143008" cy="461665"/>
          </a:xfrm>
          <a:prstGeom prst="rect">
            <a:avLst/>
          </a:prstGeom>
          <a:noFill/>
        </p:spPr>
        <p:txBody>
          <a:bodyPr wrap="square" rtlCol="0">
            <a:spAutoFit/>
          </a:bodyPr>
          <a:lstStyle/>
          <a:p>
            <a:pPr algn="ctr"/>
            <a:r>
              <a:rPr lang="fa-IR" sz="2400" b="1" dirty="0" smtClean="0">
                <a:solidFill>
                  <a:schemeClr val="accent1"/>
                </a:solidFill>
                <a:cs typeface="B Titr" pitchFamily="2" charset="-78"/>
              </a:rPr>
              <a:t>نكته</a:t>
            </a:r>
            <a:endParaRPr lang="en-US" sz="2400" b="1" dirty="0" smtClean="0">
              <a:solidFill>
                <a:schemeClr val="accent1"/>
              </a:solidFill>
              <a:cs typeface="B Tit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24</a:t>
            </a:fld>
            <a:endParaRPr lang="en-US"/>
          </a:p>
        </p:txBody>
      </p:sp>
      <p:sp>
        <p:nvSpPr>
          <p:cNvPr id="5" name="Content Placeholder 4"/>
          <p:cNvSpPr txBox="1">
            <a:spLocks/>
          </p:cNvSpPr>
          <p:nvPr/>
        </p:nvSpPr>
        <p:spPr>
          <a:xfrm>
            <a:off x="1428728" y="1643050"/>
            <a:ext cx="7498080" cy="20928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65760" marR="0" lvl="0" indent="-283464" algn="just"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500" b="1" i="0" u="none" strike="noStrike" kern="1200" cap="none" spc="0" normalizeH="0" baseline="0" noProof="0" dirty="0" smtClean="0">
              <a:ln>
                <a:noFill/>
              </a:ln>
              <a:solidFill>
                <a:schemeClr val="accent1"/>
              </a:solidFill>
              <a:effectLst/>
              <a:uLnTx/>
              <a:uFillTx/>
              <a:latin typeface="IranNastaliq" pitchFamily="18" charset="0"/>
              <a:ea typeface="+mn-ea"/>
              <a:cs typeface="B Titr" pitchFamily="2" charset="-78"/>
            </a:endParaRPr>
          </a:p>
          <a:p>
            <a:pPr marL="365760" marR="0" lvl="0" indent="-283464" algn="just"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2500" b="1" i="0" u="none" strike="noStrike" kern="1200" cap="none" spc="0" normalizeH="0" baseline="0" noProof="0" dirty="0" smtClean="0">
                <a:ln>
                  <a:noFill/>
                </a:ln>
                <a:solidFill>
                  <a:schemeClr val="accent1"/>
                </a:solidFill>
                <a:effectLst/>
                <a:uLnTx/>
                <a:uFillTx/>
                <a:latin typeface="IranNastaliq" pitchFamily="18" charset="0"/>
                <a:ea typeface="+mn-ea"/>
                <a:cs typeface="B Titr" pitchFamily="2" charset="-78"/>
              </a:rPr>
              <a:t>	مجلس به جاي لغو يا تصحيح اين قانون تنها سياست هاي محدوديتي فرزند چهارم را برداشته و كليات برنامه هاي آموزشي و فرهنگي در راستاي تنظيم خانواده را در سال 92  مجدداً تصويب كند.</a:t>
            </a:r>
          </a:p>
        </p:txBody>
      </p:sp>
      <p:sp>
        <p:nvSpPr>
          <p:cNvPr id="6" name="TextBox 5"/>
          <p:cNvSpPr txBox="1"/>
          <p:nvPr/>
        </p:nvSpPr>
        <p:spPr>
          <a:xfrm>
            <a:off x="7143768" y="714356"/>
            <a:ext cx="1143008" cy="461665"/>
          </a:xfrm>
          <a:prstGeom prst="rect">
            <a:avLst/>
          </a:prstGeom>
          <a:noFill/>
        </p:spPr>
        <p:txBody>
          <a:bodyPr wrap="square" rtlCol="0">
            <a:spAutoFit/>
          </a:bodyPr>
          <a:lstStyle/>
          <a:p>
            <a:pPr algn="ctr"/>
            <a:r>
              <a:rPr lang="fa-IR" sz="2400" b="1" dirty="0" smtClean="0">
                <a:solidFill>
                  <a:schemeClr val="accent1"/>
                </a:solidFill>
                <a:cs typeface="B Titr" pitchFamily="2" charset="-78"/>
              </a:rPr>
              <a:t>نتيجه</a:t>
            </a:r>
            <a:endParaRPr lang="en-US" sz="2400" b="1" dirty="0" smtClean="0">
              <a:solidFill>
                <a:schemeClr val="accent1"/>
              </a:solidFill>
              <a:cs typeface="B Titr"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71480"/>
            <a:ext cx="7498080" cy="5676920"/>
          </a:xfrm>
        </p:spPr>
        <p:style>
          <a:lnRef idx="2">
            <a:schemeClr val="accent2"/>
          </a:lnRef>
          <a:fillRef idx="1">
            <a:schemeClr val="lt1"/>
          </a:fillRef>
          <a:effectRef idx="0">
            <a:schemeClr val="accent2"/>
          </a:effectRef>
          <a:fontRef idx="minor">
            <a:schemeClr val="dk1"/>
          </a:fontRef>
        </p:style>
        <p:txBody>
          <a:bodyPr>
            <a:normAutofit/>
          </a:bodyPr>
          <a:lstStyle/>
          <a:p>
            <a:pPr algn="ctr" rtl="1">
              <a:buNone/>
            </a:pPr>
            <a:r>
              <a:rPr lang="fa-IR" sz="2200" b="1" dirty="0" smtClean="0">
                <a:cs typeface="B Mitra" pitchFamily="2" charset="-78"/>
              </a:rPr>
              <a:t>لايحه اصلاح قوانين تنظيم خانواده و جمعيت</a:t>
            </a:r>
            <a:endParaRPr lang="en-US" sz="2200" b="1" dirty="0" smtClean="0">
              <a:cs typeface="B Mitra" pitchFamily="2" charset="-78"/>
            </a:endParaRPr>
          </a:p>
          <a:p>
            <a:pPr algn="ctr" rtl="1">
              <a:buNone/>
            </a:pPr>
            <a:endParaRPr lang="en-US" sz="1900" b="1" dirty="0" smtClean="0">
              <a:cs typeface="B Mitra" pitchFamily="2" charset="-78"/>
            </a:endParaRPr>
          </a:p>
          <a:p>
            <a:pPr lvl="0" algn="justLow" rtl="1">
              <a:buNone/>
              <a:defRPr/>
            </a:pPr>
            <a:r>
              <a:rPr lang="fa-IR" sz="1900" b="1" dirty="0" smtClean="0">
                <a:solidFill>
                  <a:schemeClr val="dk1"/>
                </a:solidFill>
                <a:cs typeface="B Mitra" pitchFamily="2" charset="-78"/>
              </a:rPr>
              <a:t>	ماده واحده ـ </a:t>
            </a:r>
            <a:r>
              <a:rPr lang="fa-IR" sz="1900" dirty="0" smtClean="0">
                <a:solidFill>
                  <a:schemeClr val="dk1"/>
                </a:solidFill>
                <a:cs typeface="B Mitra" pitchFamily="2" charset="-78"/>
              </a:rPr>
              <a:t>از تاريخ لازم‌الاجراء شدن اين قانون، كليه‌ي محدوديت‌هاي مقرر در قانون تنظيم خانواده و جمعيت مصوب 1372/2/26 و اصلاحات آن و ساير قوانين كه براساس تعداد فرزند براي والدين شاغل يا فرزندان آنان ايجاد شده است، لغو مي‌شود.</a:t>
            </a:r>
          </a:p>
          <a:p>
            <a:pPr lvl="0" algn="justLow" rtl="1">
              <a:buNone/>
              <a:defRPr/>
            </a:pPr>
            <a:r>
              <a:rPr lang="fa-IR" sz="1900" b="1" dirty="0" smtClean="0">
                <a:solidFill>
                  <a:schemeClr val="dk1"/>
                </a:solidFill>
                <a:cs typeface="B Mitra" pitchFamily="2" charset="-78"/>
              </a:rPr>
              <a:t>	تبصره 1-</a:t>
            </a:r>
            <a:r>
              <a:rPr lang="fa-IR" sz="1900" dirty="0" smtClean="0">
                <a:solidFill>
                  <a:schemeClr val="dk1"/>
                </a:solidFill>
                <a:cs typeface="B Mitra" pitchFamily="2" charset="-78"/>
              </a:rPr>
              <a:t> دولت مي‌تواند هر پنج سال يك بار، با توجه به نتايج سرشماري‌هاي عمومي نفوس، تركيب جمعيتي و شاخصهاي سياسي، امنيتي، اقتصادي و اجتماعي در چهارچوب سياست‌هاي كلي نظام و با رعايت شاخصهاي مندرج در قوانين برنامه پنجساله با ارائه لايحه به مجلس شوراي اسلامي نسبت به برقراري امتيازات با ايجاد محدوديت‌ها براساس تعداد فرزندان اقدام كند.</a:t>
            </a:r>
          </a:p>
          <a:p>
            <a:pPr lvl="0" algn="justLow" rtl="1">
              <a:buNone/>
              <a:defRPr/>
            </a:pPr>
            <a:r>
              <a:rPr lang="fa-IR" sz="1900" b="1" dirty="0" smtClean="0">
                <a:cs typeface="B Mitra" pitchFamily="2" charset="-78"/>
              </a:rPr>
              <a:t>	تبصره 2-</a:t>
            </a:r>
            <a:r>
              <a:rPr lang="fa-IR" sz="1900" dirty="0" smtClean="0">
                <a:cs typeface="B Mitra" pitchFamily="2" charset="-78"/>
              </a:rPr>
              <a:t> مرخصي زايمان مادران به نه ماه افزايش مي‌يابد و همسر آنان نيز از دو هفته مرخصي اجباري (تشويقي) برخوردار مي‌شوند.</a:t>
            </a:r>
          </a:p>
          <a:p>
            <a:pPr lvl="0" algn="justLow" rtl="1">
              <a:buNone/>
              <a:defRPr/>
            </a:pPr>
            <a:r>
              <a:rPr lang="fa-IR" sz="1900" dirty="0" smtClean="0">
                <a:solidFill>
                  <a:schemeClr val="dk1"/>
                </a:solidFill>
                <a:cs typeface="B Mitra" pitchFamily="2" charset="-78"/>
              </a:rPr>
              <a:t>	اين قانون به مادراني كه سن فرزند آنان به نه ماهگي نرسيده است، تسري مي‌يابد و مادر مي‌تواند تا سن نه ماهگي نوزاد از مرخصي زايمان استفاده كند.</a:t>
            </a:r>
          </a:p>
          <a:p>
            <a:pPr lvl="0" algn="justLow" rtl="1">
              <a:buNone/>
              <a:defRPr/>
            </a:pPr>
            <a:r>
              <a:rPr lang="fa-IR" sz="1900" dirty="0" smtClean="0">
                <a:cs typeface="B Mitra" pitchFamily="2" charset="-78"/>
              </a:rPr>
              <a:t>	لايحه فوق مشتمل بر ماده واحده در جلسه علني روز چهارشنبه مورخ دوم اسفندماه يكهزار و سيصد و نود و يك مجلس شوراي اسلامي به تصويب رسيد.</a:t>
            </a:r>
          </a:p>
          <a:p>
            <a:pPr lvl="0" algn="justLow" rtl="1">
              <a:buNone/>
              <a:defRPr/>
            </a:pPr>
            <a:r>
              <a:rPr lang="fa-IR" sz="1900" b="1" dirty="0" smtClean="0">
                <a:solidFill>
                  <a:schemeClr val="dk1"/>
                </a:solidFill>
                <a:cs typeface="B Mitra" pitchFamily="2" charset="-78"/>
              </a:rPr>
              <a:t>							علي لاريجاني</a:t>
            </a:r>
          </a:p>
          <a:p>
            <a:pPr lvl="0" algn="justLow" rtl="1">
              <a:buNone/>
              <a:defRPr/>
            </a:pPr>
            <a:r>
              <a:rPr lang="fa-IR" sz="1900" dirty="0" smtClean="0">
                <a:solidFill>
                  <a:schemeClr val="dk1"/>
                </a:solidFill>
                <a:cs typeface="B Mitra" pitchFamily="2" charset="-78"/>
              </a:rPr>
              <a:t>	</a:t>
            </a:r>
          </a:p>
          <a:p>
            <a:pPr lvl="0" algn="justLow" rtl="1">
              <a:buNone/>
              <a:defRPr/>
            </a:pPr>
            <a:endParaRPr lang="en-US" sz="1900" dirty="0" smtClean="0">
              <a:solidFill>
                <a:schemeClr val="dk1"/>
              </a:solidFill>
              <a:cs typeface="B Mitra" pitchFamily="2" charset="-78"/>
            </a:endParaRPr>
          </a:p>
          <a:p>
            <a:pPr algn="justLow" rtl="1">
              <a:buNone/>
            </a:pPr>
            <a:endParaRPr lang="fa-IR" sz="1900" b="1" dirty="0" smtClean="0">
              <a:cs typeface="B Mitra" pitchFamily="2" charset="-78"/>
            </a:endParaRPr>
          </a:p>
          <a:p>
            <a:pPr algn="justLow" rtl="1"/>
            <a:endParaRPr lang="en-US" sz="1900" dirty="0"/>
          </a:p>
        </p:txBody>
      </p:sp>
      <p:sp>
        <p:nvSpPr>
          <p:cNvPr id="4" name="Slide Number Placeholder 3"/>
          <p:cNvSpPr>
            <a:spLocks noGrp="1"/>
          </p:cNvSpPr>
          <p:nvPr>
            <p:ph type="sldNum" sz="quarter" idx="12"/>
          </p:nvPr>
        </p:nvSpPr>
        <p:spPr/>
        <p:txBody>
          <a:bodyPr/>
          <a:lstStyle/>
          <a:p>
            <a:fld id="{A08E8C43-68F8-4728-90F2-738ACDDF4809}"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26</a:t>
            </a:fld>
            <a:endParaRPr lang="en-US"/>
          </a:p>
        </p:txBody>
      </p:sp>
      <p:pic>
        <p:nvPicPr>
          <p:cNvPr id="6" name="Picture 2" descr="\\nas\SZ_Shoraye_Farhangi_Ejtemee\SZ_Common\رئيس ميرزايي\1.gif"/>
          <p:cNvPicPr>
            <a:picLocks noGrp="1" noChangeAspect="1" noChangeArrowheads="1"/>
          </p:cNvPicPr>
          <p:nvPr>
            <p:ph idx="1"/>
          </p:nvPr>
        </p:nvPicPr>
        <p:blipFill>
          <a:blip r:embed="rId2" cstate="print"/>
          <a:srcRect/>
          <a:stretch>
            <a:fillRect/>
          </a:stretch>
        </p:blipFill>
        <p:spPr bwMode="auto">
          <a:xfrm>
            <a:off x="1214414" y="785794"/>
            <a:ext cx="4943050" cy="5357826"/>
          </a:xfrm>
          <a:prstGeom prst="rect">
            <a:avLst/>
          </a:prstGeom>
          <a:noFill/>
        </p:spPr>
      </p:pic>
      <p:sp>
        <p:nvSpPr>
          <p:cNvPr id="5" name="Title 1"/>
          <p:cNvSpPr>
            <a:spLocks noGrp="1"/>
          </p:cNvSpPr>
          <p:nvPr>
            <p:ph type="title"/>
          </p:nvPr>
        </p:nvSpPr>
        <p:spPr>
          <a:xfrm>
            <a:off x="6572264" y="785794"/>
            <a:ext cx="2143140" cy="3797304"/>
          </a:xfrm>
        </p:spPr>
        <p:txBody>
          <a:bodyPr>
            <a:noAutofit/>
          </a:bodyPr>
          <a:lstStyle/>
          <a:p>
            <a:pPr algn="justLow" rtl="1"/>
            <a:r>
              <a:rPr lang="fa-IR" sz="2500" b="1" dirty="0" smtClean="0">
                <a:cs typeface="B Zar" pitchFamily="2" charset="-78"/>
              </a:rPr>
              <a:t>سند مصوبه«لايحه اصلاح قوانين جمعيت و تنظيم خانواده»</a:t>
            </a:r>
            <a:endParaRPr lang="en-US" sz="2500" b="1" dirty="0">
              <a:cs typeface="B Za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2" y="1714488"/>
            <a:ext cx="2575738" cy="3000396"/>
          </a:xfrm>
        </p:spPr>
        <p:style>
          <a:lnRef idx="2">
            <a:schemeClr val="accent2"/>
          </a:lnRef>
          <a:fillRef idx="1">
            <a:schemeClr val="lt1"/>
          </a:fillRef>
          <a:effectRef idx="0">
            <a:schemeClr val="accent2"/>
          </a:effectRef>
          <a:fontRef idx="minor">
            <a:schemeClr val="dk1"/>
          </a:fontRef>
        </p:style>
        <p:txBody>
          <a:bodyPr>
            <a:normAutofit/>
          </a:bodyPr>
          <a:lstStyle/>
          <a:p>
            <a:pPr algn="justLow" rtl="1"/>
            <a:r>
              <a:rPr lang="fa-IR" sz="2700" dirty="0" smtClean="0">
                <a:solidFill>
                  <a:schemeClr val="accent1"/>
                </a:solidFill>
                <a:cs typeface="B Titr" pitchFamily="2" charset="-78"/>
              </a:rPr>
              <a:t>متن نهايي مصوبه 92/3/20 مجلس شوراي اسلامي كه به دستگاهها ابلاغ شده است.</a:t>
            </a:r>
          </a:p>
          <a:p>
            <a:pPr algn="justLow" rtl="1"/>
            <a:endParaRPr lang="en-US" sz="3000" dirty="0">
              <a:solidFill>
                <a:schemeClr val="accent1"/>
              </a:solidFill>
              <a:cs typeface="B Titr"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27</a:t>
            </a:fld>
            <a:endParaRPr lang="en-US"/>
          </a:p>
        </p:txBody>
      </p:sp>
      <p:pic>
        <p:nvPicPr>
          <p:cNvPr id="5" name="Picture 4" descr="3.gif"/>
          <p:cNvPicPr>
            <a:picLocks noChangeAspect="1"/>
          </p:cNvPicPr>
          <p:nvPr/>
        </p:nvPicPr>
        <p:blipFill>
          <a:blip r:embed="rId2"/>
          <a:stretch>
            <a:fillRect/>
          </a:stretch>
        </p:blipFill>
        <p:spPr>
          <a:xfrm>
            <a:off x="928662" y="0"/>
            <a:ext cx="5143536"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28</a:t>
            </a:fld>
            <a:endParaRPr lang="en-US"/>
          </a:p>
        </p:txBody>
      </p:sp>
      <p:sp>
        <p:nvSpPr>
          <p:cNvPr id="5" name="Content Placeholder 4"/>
          <p:cNvSpPr>
            <a:spLocks noGrp="1"/>
          </p:cNvSpPr>
          <p:nvPr>
            <p:ph idx="1"/>
          </p:nvPr>
        </p:nvSpPr>
        <p:spPr>
          <a:xfrm>
            <a:off x="6143636" y="1071546"/>
            <a:ext cx="2790052" cy="4572032"/>
          </a:xfrm>
        </p:spPr>
        <p:style>
          <a:lnRef idx="2">
            <a:schemeClr val="accent2"/>
          </a:lnRef>
          <a:fillRef idx="1">
            <a:schemeClr val="lt1"/>
          </a:fillRef>
          <a:effectRef idx="0">
            <a:schemeClr val="accent2"/>
          </a:effectRef>
          <a:fontRef idx="minor">
            <a:schemeClr val="dk1"/>
          </a:fontRef>
        </p:style>
        <p:txBody>
          <a:bodyPr>
            <a:normAutofit/>
          </a:bodyPr>
          <a:lstStyle/>
          <a:p>
            <a:pPr algn="justLow" rtl="1"/>
            <a:r>
              <a:rPr lang="fa-IR" sz="2400" dirty="0" smtClean="0">
                <a:solidFill>
                  <a:schemeClr val="accent1"/>
                </a:solidFill>
                <a:cs typeface="B Titr" pitchFamily="2" charset="-78"/>
              </a:rPr>
              <a:t>آقاي دكتر لاريجاني در نامه اي به آقاي دكتر احمدي نژاد، در خصوص «قانون اصلاح قوانين تنظيم خانواده و جمعيت» كه در جلسه علني مجلس طرح و تأييد شوراي نگهبان را دريافت كرده بود را اعلام كردند.</a:t>
            </a:r>
            <a:endParaRPr lang="en-US" sz="2400" dirty="0">
              <a:solidFill>
                <a:schemeClr val="accent1"/>
              </a:solidFill>
              <a:cs typeface="B Titr" pitchFamily="2" charset="-78"/>
            </a:endParaRPr>
          </a:p>
        </p:txBody>
      </p:sp>
      <p:pic>
        <p:nvPicPr>
          <p:cNvPr id="6" name="Picture 5" descr="2.gif"/>
          <p:cNvPicPr>
            <a:picLocks noChangeAspect="1"/>
          </p:cNvPicPr>
          <p:nvPr/>
        </p:nvPicPr>
        <p:blipFill>
          <a:blip r:embed="rId2"/>
          <a:stretch>
            <a:fillRect/>
          </a:stretch>
        </p:blipFill>
        <p:spPr>
          <a:xfrm>
            <a:off x="1142976" y="428604"/>
            <a:ext cx="4786346" cy="571501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29</a:t>
            </a:fld>
            <a:endParaRPr lang="en-US"/>
          </a:p>
        </p:txBody>
      </p:sp>
      <p:sp>
        <p:nvSpPr>
          <p:cNvPr id="5" name="Content Placeholder 4"/>
          <p:cNvSpPr>
            <a:spLocks noGrp="1"/>
          </p:cNvSpPr>
          <p:nvPr>
            <p:ph idx="1"/>
          </p:nvPr>
        </p:nvSpPr>
        <p:spPr>
          <a:xfrm>
            <a:off x="5500694" y="785794"/>
            <a:ext cx="3432994" cy="4000528"/>
          </a:xfrm>
        </p:spPr>
        <p:style>
          <a:lnRef idx="2">
            <a:schemeClr val="accent2"/>
          </a:lnRef>
          <a:fillRef idx="1">
            <a:schemeClr val="lt1"/>
          </a:fillRef>
          <a:effectRef idx="0">
            <a:schemeClr val="accent2"/>
          </a:effectRef>
          <a:fontRef idx="minor">
            <a:schemeClr val="dk1"/>
          </a:fontRef>
        </p:style>
        <p:txBody>
          <a:bodyPr>
            <a:normAutofit/>
          </a:bodyPr>
          <a:lstStyle/>
          <a:p>
            <a:pPr algn="justLow" rtl="1"/>
            <a:r>
              <a:rPr lang="fa-IR" sz="2400" b="1" dirty="0" smtClean="0">
                <a:solidFill>
                  <a:schemeClr val="accent1"/>
                </a:solidFill>
                <a:cs typeface="B Titr" pitchFamily="2" charset="-78"/>
              </a:rPr>
              <a:t>پس از اعلام آقاي دكتر لاريجاني، رئيس جمهور وقت (آقاي دكتر احمدي نژاد) طي نامه اي به وزارت بهداشت، درمان و آموزش پزشكي، قانون اصلاح قوانين تنظيم خانواده و جمعيت را جهت اجرا ابلاغ كرد.</a:t>
            </a:r>
          </a:p>
          <a:p>
            <a:pPr algn="justLow" rtl="1"/>
            <a:endParaRPr lang="fa-IR" sz="2400" dirty="0" smtClean="0">
              <a:cs typeface="B Mitra" pitchFamily="2" charset="-78"/>
            </a:endParaRPr>
          </a:p>
          <a:p>
            <a:pPr algn="justLow" rtl="1"/>
            <a:endParaRPr lang="fa-IR" sz="2400" dirty="0" smtClean="0">
              <a:cs typeface="B Mitra" pitchFamily="2" charset="-78"/>
            </a:endParaRPr>
          </a:p>
          <a:p>
            <a:pPr algn="justLow" rtl="1">
              <a:buNone/>
            </a:pPr>
            <a:endParaRPr lang="en-US" sz="2400" dirty="0">
              <a:cs typeface="B Mitra" pitchFamily="2" charset="-78"/>
            </a:endParaRPr>
          </a:p>
        </p:txBody>
      </p:sp>
      <p:pic>
        <p:nvPicPr>
          <p:cNvPr id="8" name="Picture 7" descr="رئيس جمهور.gif"/>
          <p:cNvPicPr>
            <a:picLocks noChangeAspect="1"/>
          </p:cNvPicPr>
          <p:nvPr/>
        </p:nvPicPr>
        <p:blipFill>
          <a:blip r:embed="rId2"/>
          <a:stretch>
            <a:fillRect/>
          </a:stretch>
        </p:blipFill>
        <p:spPr>
          <a:xfrm>
            <a:off x="1071538" y="357166"/>
            <a:ext cx="4379826" cy="60007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430" y="1357298"/>
            <a:ext cx="4857784" cy="5072098"/>
          </a:xfrm>
        </p:spPr>
        <p:style>
          <a:lnRef idx="1">
            <a:schemeClr val="accent2"/>
          </a:lnRef>
          <a:fillRef idx="2">
            <a:schemeClr val="accent2"/>
          </a:fillRef>
          <a:effectRef idx="1">
            <a:schemeClr val="accent2"/>
          </a:effectRef>
          <a:fontRef idx="minor">
            <a:schemeClr val="dk1"/>
          </a:fontRef>
        </p:style>
        <p:txBody>
          <a:bodyPr>
            <a:noAutofit/>
          </a:bodyPr>
          <a:lstStyle/>
          <a:p>
            <a:pPr algn="justLow" rtl="1">
              <a:buNone/>
            </a:pPr>
            <a:r>
              <a:rPr lang="fa-IR" sz="2500" b="1" dirty="0" smtClean="0">
                <a:cs typeface="B Mitra" pitchFamily="2" charset="-78"/>
              </a:rPr>
              <a:t>	</a:t>
            </a:r>
            <a:r>
              <a:rPr lang="fa-IR" sz="2500" b="1" dirty="0" smtClean="0">
                <a:solidFill>
                  <a:srgbClr val="00B050"/>
                </a:solidFill>
                <a:cs typeface="B Mitra" pitchFamily="2" charset="-78"/>
              </a:rPr>
              <a:t>مقام معظم رهبري (مدظله‌العالي)</a:t>
            </a:r>
          </a:p>
          <a:p>
            <a:pPr algn="justLow" rtl="1"/>
            <a:endParaRPr lang="fa-IR" sz="2200" b="1" dirty="0" smtClean="0">
              <a:cs typeface="B Roya" pitchFamily="2" charset="-78"/>
            </a:endParaRPr>
          </a:p>
          <a:p>
            <a:pPr algn="justLow" rtl="1"/>
            <a:r>
              <a:rPr lang="fa-IR" sz="2200" b="1" dirty="0" smtClean="0">
                <a:cs typeface="B Mitra" pitchFamily="2" charset="-78"/>
              </a:rPr>
              <a:t>"مسئله عقیم‌سازی و جلوگیری باید جدا جلویش گرفته شود. دستگاه‌های دولتی مطلقا به خود اجازه ندهند که پول بیت‌المال صرف شود برای اینکه نسل متوقف شود".</a:t>
            </a:r>
          </a:p>
          <a:p>
            <a:pPr algn="justLow" rtl="1"/>
            <a:r>
              <a:rPr lang="fa-IR" sz="2200" b="1" dirty="0" smtClean="0">
                <a:cs typeface="B Mitra" pitchFamily="2" charset="-78"/>
              </a:rPr>
              <a:t>" </a:t>
            </a:r>
            <a:r>
              <a:rPr lang="ar-SA" sz="2200" b="1" dirty="0" smtClean="0">
                <a:cs typeface="B Mitra" pitchFamily="2" charset="-78"/>
              </a:rPr>
              <a:t>مسئله‌ی جمعیّت. یكی از خطراتی كه وقتی انسان درست به عمق آن فكر میكند، تن او میلرزد، این مسئله‌ی جمعیّت است؛</a:t>
            </a:r>
            <a:r>
              <a:rPr lang="fa-IR" sz="2200" b="1" dirty="0" smtClean="0">
                <a:cs typeface="B Mitra" pitchFamily="2" charset="-78"/>
              </a:rPr>
              <a:t> ”</a:t>
            </a:r>
          </a:p>
          <a:p>
            <a:pPr algn="justLow" rtl="1"/>
            <a:r>
              <a:rPr lang="fa-IR" sz="2200" b="1" dirty="0" smtClean="0">
                <a:cs typeface="B Mitra" pitchFamily="2" charset="-78"/>
              </a:rPr>
              <a:t>" </a:t>
            </a:r>
            <a:r>
              <a:rPr lang="ar-SA" sz="2200" b="1" dirty="0" smtClean="0">
                <a:cs typeface="B Mitra" pitchFamily="2" charset="-78"/>
              </a:rPr>
              <a:t>یکی از خطاهایی که در اواسط دهه‌ی هفتاد انجام شد، ادامه‌ی سیاست کنترل جمعیت بود که این اشتباه باید جبران شود، زیرا نسل جوان عامل اصلی پیش‌روندگی کشور است</a:t>
            </a:r>
            <a:r>
              <a:rPr lang="en-US" sz="2200" b="1" dirty="0" smtClean="0">
                <a:cs typeface="B Mitra" pitchFamily="2" charset="-78"/>
              </a:rPr>
              <a:t>.</a:t>
            </a:r>
            <a:r>
              <a:rPr lang="fa-IR" sz="2200" b="1" dirty="0" smtClean="0">
                <a:cs typeface="B Mitra" pitchFamily="2" charset="-78"/>
              </a:rPr>
              <a:t> "</a:t>
            </a:r>
            <a:endParaRPr lang="en-US" sz="2200" b="1" dirty="0" smtClean="0">
              <a:cs typeface="B Mitra" pitchFamily="2" charset="-78"/>
            </a:endParaRPr>
          </a:p>
          <a:p>
            <a:pPr algn="justLow" rtl="1">
              <a:buNone/>
            </a:pPr>
            <a:endParaRPr lang="en-US" sz="1800" b="1" dirty="0">
              <a:solidFill>
                <a:schemeClr val="accent4">
                  <a:lumMod val="50000"/>
                </a:schemeClr>
              </a:solidFill>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3</a:t>
            </a:fld>
            <a:endParaRPr lang="en-US"/>
          </a:p>
        </p:txBody>
      </p:sp>
      <p:sp>
        <p:nvSpPr>
          <p:cNvPr id="6" name="TextBox 5"/>
          <p:cNvSpPr txBox="1"/>
          <p:nvPr/>
        </p:nvSpPr>
        <p:spPr>
          <a:xfrm>
            <a:off x="-428660" y="0"/>
            <a:ext cx="1500198" cy="701730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en-US" dirty="0"/>
          </a:p>
        </p:txBody>
      </p:sp>
      <p:pic>
        <p:nvPicPr>
          <p:cNvPr id="7" name="Picture 6" descr="--1_1_~1.JPG"/>
          <p:cNvPicPr>
            <a:picLocks noChangeAspect="1"/>
          </p:cNvPicPr>
          <p:nvPr/>
        </p:nvPicPr>
        <p:blipFill>
          <a:blip r:embed="rId2"/>
          <a:stretch>
            <a:fillRect/>
          </a:stretch>
        </p:blipFill>
        <p:spPr>
          <a:xfrm>
            <a:off x="642910" y="428604"/>
            <a:ext cx="2297462" cy="35004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142852"/>
            <a:ext cx="7498080" cy="1143000"/>
          </a:xfrm>
        </p:spPr>
        <p:txBody>
          <a:bodyPr>
            <a:noAutofit/>
          </a:bodyPr>
          <a:lstStyle/>
          <a:p>
            <a:pPr algn="ctr" rtl="1"/>
            <a:r>
              <a:rPr lang="fa-IR" sz="2500" dirty="0" smtClean="0">
                <a:solidFill>
                  <a:schemeClr val="accent1"/>
                </a:solidFill>
                <a:cs typeface="B Titr" pitchFamily="2" charset="-78"/>
              </a:rPr>
              <a:t>اجمالي از گزارش و نظر كارشناسي مركز پژوهش‌هاي مجلس در مورد لغو لايحه قانون تنظيم خانواده و جمعيت سال 72</a:t>
            </a:r>
            <a:endParaRPr lang="en-US" sz="2500" dirty="0">
              <a:solidFill>
                <a:schemeClr val="accent1"/>
              </a:solidFill>
              <a:cs typeface="B Titr" pitchFamily="2" charset="-78"/>
            </a:endParaRPr>
          </a:p>
        </p:txBody>
      </p:sp>
      <p:sp>
        <p:nvSpPr>
          <p:cNvPr id="3" name="Content Placeholder 2"/>
          <p:cNvSpPr>
            <a:spLocks noGrp="1"/>
          </p:cNvSpPr>
          <p:nvPr>
            <p:ph idx="1"/>
          </p:nvPr>
        </p:nvSpPr>
        <p:spPr>
          <a:xfrm>
            <a:off x="1435608" y="1071546"/>
            <a:ext cx="7498080" cy="5176854"/>
          </a:xfrm>
        </p:spPr>
        <p:txBody>
          <a:bodyPr>
            <a:normAutofit/>
          </a:bodyPr>
          <a:lstStyle/>
          <a:p>
            <a:pPr algn="justLow" rtl="1">
              <a:buNone/>
            </a:pPr>
            <a:r>
              <a:rPr lang="fa-IR" sz="2400" b="1" dirty="0" smtClean="0">
                <a:cs typeface="B Mitra" pitchFamily="2" charset="-78"/>
              </a:rPr>
              <a:t>	</a:t>
            </a:r>
            <a:endParaRPr lang="en-US" sz="24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30</a:t>
            </a:fld>
            <a:endParaRPr lang="en-US"/>
          </a:p>
        </p:txBody>
      </p:sp>
      <p:sp>
        <p:nvSpPr>
          <p:cNvPr id="5" name="TextBox 4"/>
          <p:cNvSpPr txBox="1"/>
          <p:nvPr/>
        </p:nvSpPr>
        <p:spPr>
          <a:xfrm>
            <a:off x="1214414" y="1571612"/>
            <a:ext cx="7643866" cy="4893647"/>
          </a:xfrm>
          <a:prstGeom prst="rect">
            <a:avLst/>
          </a:prstGeom>
          <a:noFill/>
        </p:spPr>
        <p:txBody>
          <a:bodyPr wrap="square" rtlCol="0">
            <a:spAutoFit/>
          </a:bodyPr>
          <a:lstStyle/>
          <a:p>
            <a:pPr algn="justLow" rtl="1"/>
            <a:r>
              <a:rPr lang="fa-IR" sz="2400" dirty="0" smtClean="0">
                <a:cs typeface="B Mitra" pitchFamily="2" charset="-78"/>
              </a:rPr>
              <a:t>در اين گزارش پس از بررسي غير علمي وضعيت موجود جامعه به ارزيابي لايحه و بررسي مزايا و معايب آن به شرح ذيل مي‌پردازد.</a:t>
            </a:r>
          </a:p>
          <a:p>
            <a:pPr algn="justLow" rtl="1"/>
            <a:endParaRPr lang="en-US" sz="2400" dirty="0" smtClean="0">
              <a:cs typeface="B Mitra" pitchFamily="2" charset="-78"/>
            </a:endParaRPr>
          </a:p>
          <a:p>
            <a:pPr algn="justLow" rtl="1"/>
            <a:endParaRPr lang="fa-IR" sz="2400" dirty="0" smtClean="0">
              <a:cs typeface="B Mitra" pitchFamily="2" charset="-78"/>
            </a:endParaRPr>
          </a:p>
          <a:p>
            <a:pPr lvl="0" algn="justLow" rtl="1"/>
            <a:endParaRPr lang="fa-IR" sz="2400" dirty="0" smtClean="0">
              <a:cs typeface="B Mitra" pitchFamily="2" charset="-78"/>
            </a:endParaRPr>
          </a:p>
          <a:p>
            <a:pPr lvl="0" algn="justLow" rtl="1"/>
            <a:r>
              <a:rPr lang="fa-IR" sz="2400" dirty="0" smtClean="0">
                <a:cs typeface="B Mitra" pitchFamily="2" charset="-78"/>
              </a:rPr>
              <a:t>1. </a:t>
            </a:r>
            <a:r>
              <a:rPr lang="fa-IR" sz="2400" b="1" dirty="0" smtClean="0">
                <a:cs typeface="B Mitra" pitchFamily="2" charset="-78"/>
              </a:rPr>
              <a:t>انطباق</a:t>
            </a:r>
            <a:r>
              <a:rPr lang="fa-IR" sz="2400" dirty="0" smtClean="0">
                <a:cs typeface="B Mitra" pitchFamily="2" charset="-78"/>
              </a:rPr>
              <a:t> با سياست‌هاي كلي اعلام شده </a:t>
            </a:r>
            <a:r>
              <a:rPr lang="fa-IR" sz="2400" b="1" dirty="0" smtClean="0">
                <a:cs typeface="B Mitra" pitchFamily="2" charset="-78"/>
              </a:rPr>
              <a:t>از سوي مقام معظم رهبري</a:t>
            </a:r>
            <a:r>
              <a:rPr lang="fa-IR" sz="2400" dirty="0" smtClean="0">
                <a:cs typeface="B Mitra" pitchFamily="2" charset="-78"/>
              </a:rPr>
              <a:t> و رياست محترم جمهوري مبني بر ظرفيت‌هاي كشور براي جمعيت 120 ميليون نفري در افق بلند مدت </a:t>
            </a:r>
            <a:endParaRPr lang="en-US" sz="2400" dirty="0" smtClean="0">
              <a:cs typeface="B Mitra" pitchFamily="2" charset="-78"/>
            </a:endParaRPr>
          </a:p>
          <a:p>
            <a:pPr lvl="0" algn="justLow" rtl="1"/>
            <a:r>
              <a:rPr lang="fa-IR" sz="2400" dirty="0" smtClean="0">
                <a:cs typeface="B Mitra" pitchFamily="2" charset="-78"/>
              </a:rPr>
              <a:t>2. </a:t>
            </a:r>
            <a:r>
              <a:rPr lang="fa-IR" sz="2400" b="1" dirty="0" smtClean="0">
                <a:cs typeface="B Mitra" pitchFamily="2" charset="-78"/>
              </a:rPr>
              <a:t>حذف محدوديت‌هاي قانوني</a:t>
            </a:r>
            <a:r>
              <a:rPr lang="fa-IR" sz="2400" dirty="0" smtClean="0">
                <a:cs typeface="B Mitra" pitchFamily="2" charset="-78"/>
              </a:rPr>
              <a:t> براي والدين خواهان فرزندان چهارم و به بعد از قبيل: حق استفاده از مرخصي زايمان، حق عائله‌مندي و بهره‌مندي فرزندان از حق بيمه اجتماعي </a:t>
            </a:r>
            <a:endParaRPr lang="en-US" sz="2400" dirty="0" smtClean="0">
              <a:cs typeface="B Mitra" pitchFamily="2" charset="-78"/>
            </a:endParaRPr>
          </a:p>
          <a:p>
            <a:pPr lvl="0" algn="justLow" rtl="1"/>
            <a:r>
              <a:rPr lang="fa-IR" sz="2400" dirty="0" smtClean="0">
                <a:cs typeface="B Mitra" pitchFamily="2" charset="-78"/>
              </a:rPr>
              <a:t>3. </a:t>
            </a:r>
            <a:r>
              <a:rPr lang="fa-IR" sz="2400" b="1" dirty="0" smtClean="0">
                <a:cs typeface="B Mitra" pitchFamily="2" charset="-78"/>
              </a:rPr>
              <a:t>رفع تبعيض قانوني</a:t>
            </a:r>
            <a:r>
              <a:rPr lang="fa-IR" sz="2400" dirty="0" smtClean="0">
                <a:cs typeface="B Mitra" pitchFamily="2" charset="-78"/>
              </a:rPr>
              <a:t> بين فرزندان در خانواده‌هاي با بيش از 4 اولاد </a:t>
            </a:r>
            <a:endParaRPr lang="en-US" sz="2400" dirty="0" smtClean="0">
              <a:cs typeface="B Mitra" pitchFamily="2" charset="-78"/>
            </a:endParaRPr>
          </a:p>
          <a:p>
            <a:pPr algn="justLow" rtl="1"/>
            <a:r>
              <a:rPr lang="fa-IR" sz="2400" dirty="0" smtClean="0">
                <a:cs typeface="B Mitra" pitchFamily="2" charset="-78"/>
              </a:rPr>
              <a:t>4. </a:t>
            </a:r>
            <a:r>
              <a:rPr lang="fa-IR" sz="2400" b="1" dirty="0" smtClean="0">
                <a:cs typeface="B Mitra" pitchFamily="2" charset="-78"/>
              </a:rPr>
              <a:t>احتمال افزايش در ميزان نرخ باروري</a:t>
            </a:r>
            <a:r>
              <a:rPr lang="fa-IR" sz="2400" dirty="0" smtClean="0">
                <a:cs typeface="B Mitra" pitchFamily="2" charset="-78"/>
              </a:rPr>
              <a:t> در ميان برخي اقشار جامعه</a:t>
            </a:r>
            <a:endParaRPr lang="en-US" sz="2400" dirty="0">
              <a:cs typeface="B Mitra" pitchFamily="2" charset="-78"/>
            </a:endParaRPr>
          </a:p>
        </p:txBody>
      </p:sp>
      <p:sp>
        <p:nvSpPr>
          <p:cNvPr id="6" name="Oval 5"/>
          <p:cNvSpPr/>
          <p:nvPr/>
        </p:nvSpPr>
        <p:spPr>
          <a:xfrm>
            <a:off x="7643834" y="2786058"/>
            <a:ext cx="1071570" cy="50006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a-IR" b="1" dirty="0" smtClean="0">
              <a:solidFill>
                <a:srgbClr val="FF0000"/>
              </a:solidFill>
              <a:cs typeface="B Mitra" pitchFamily="2" charset="-78"/>
            </a:endParaRPr>
          </a:p>
          <a:p>
            <a:pPr algn="ctr"/>
            <a:r>
              <a:rPr lang="fa-IR" sz="2200" b="1" dirty="0" smtClean="0">
                <a:solidFill>
                  <a:schemeClr val="tx1"/>
                </a:solidFill>
                <a:cs typeface="B Mitra" pitchFamily="2" charset="-78"/>
              </a:rPr>
              <a:t>مزايا: </a:t>
            </a:r>
            <a:endParaRPr lang="en-US" sz="2200" b="1" dirty="0" smtClean="0">
              <a:solidFill>
                <a:schemeClr val="tx1"/>
              </a:solidFill>
              <a:cs typeface="B Mitra" pitchFamily="2" charset="-78"/>
            </a:endParaRPr>
          </a:p>
          <a:p>
            <a:pPr algn="ct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28" y="214290"/>
            <a:ext cx="7498080" cy="1785950"/>
          </a:xfrm>
        </p:spPr>
        <p:txBody>
          <a:bodyPr>
            <a:normAutofit/>
          </a:bodyPr>
          <a:lstStyle/>
          <a:p>
            <a:pPr algn="justLow" rtl="1">
              <a:buNone/>
            </a:pPr>
            <a:r>
              <a:rPr lang="fa-IR" sz="2400" b="1" dirty="0" smtClean="0">
                <a:solidFill>
                  <a:srgbClr val="FF0000"/>
                </a:solidFill>
                <a:cs typeface="B Mitra" pitchFamily="2" charset="-78"/>
              </a:rPr>
              <a:t>	</a:t>
            </a:r>
            <a:endParaRPr lang="en-US" sz="2400" b="1" dirty="0" smtClean="0">
              <a:solidFill>
                <a:srgbClr val="FF0000"/>
              </a:solidFill>
              <a:cs typeface="B Mitra" pitchFamily="2" charset="-78"/>
            </a:endParaRPr>
          </a:p>
          <a:p>
            <a:pPr lvl="0" algn="justLow" rtl="1">
              <a:buNone/>
            </a:pPr>
            <a:r>
              <a:rPr lang="fa-IR" sz="2400" dirty="0" smtClean="0">
                <a:cs typeface="B Mitra" pitchFamily="2" charset="-78"/>
              </a:rPr>
              <a:t>	1. حذف برنامه‌هاي بهداشت باروري و </a:t>
            </a:r>
            <a:r>
              <a:rPr lang="fa-IR" sz="2400" b="1" dirty="0" smtClean="0">
                <a:cs typeface="B Mitra" pitchFamily="2" charset="-78"/>
              </a:rPr>
              <a:t>عدم امكان تداوم خدمات رايگان</a:t>
            </a:r>
            <a:r>
              <a:rPr lang="fa-IR" sz="2400" dirty="0" smtClean="0">
                <a:cs typeface="B Mitra" pitchFamily="2" charset="-78"/>
              </a:rPr>
              <a:t> پيشگيري از بارداري كه منجر به افزايش بارداري‌هاي ناخواسته و افزايش سقط‌هاي غيرقانوني و در نهايت تهديد سلامت مادران و كودكان خواهد شد. </a:t>
            </a:r>
          </a:p>
          <a:p>
            <a:pPr lvl="0" algn="justLow" rtl="1">
              <a:buNone/>
            </a:pPr>
            <a:endParaRPr lang="en-US" sz="2400" dirty="0" smtClean="0">
              <a:cs typeface="B Mitra" pitchFamily="2" charset="-78"/>
            </a:endParaRPr>
          </a:p>
          <a:p>
            <a:pPr algn="justLow"/>
            <a:endParaRPr lang="en-US" sz="24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31</a:t>
            </a:fld>
            <a:endParaRPr lang="en-US"/>
          </a:p>
        </p:txBody>
      </p:sp>
      <p:sp>
        <p:nvSpPr>
          <p:cNvPr id="7" name="Content Placeholder 2"/>
          <p:cNvSpPr txBox="1">
            <a:spLocks/>
          </p:cNvSpPr>
          <p:nvPr/>
        </p:nvSpPr>
        <p:spPr>
          <a:xfrm>
            <a:off x="1285852" y="4643446"/>
            <a:ext cx="7498080" cy="928694"/>
          </a:xfrm>
          <a:prstGeom prst="rect">
            <a:avLst/>
          </a:prstGeom>
        </p:spPr>
        <p:txBody>
          <a:bodyPr>
            <a:normAutofit/>
          </a:bodyPr>
          <a:lstStyle/>
          <a:p>
            <a:pPr lvl="0" algn="justLow" rtl="1"/>
            <a:r>
              <a:rPr lang="fa-IR" sz="2400" dirty="0" smtClean="0">
                <a:cs typeface="B Mitra" pitchFamily="2" charset="-78"/>
              </a:rPr>
              <a:t>2. حذف واحد درسي تنظيم خانواده در مطالب درسي مدارس و دانشگاه‌ها بدون تدوين و معرفي جايگزين مناسب</a:t>
            </a:r>
            <a:r>
              <a:rPr lang="fa-IR" sz="2400" dirty="0" smtClean="0"/>
              <a:t>. </a:t>
            </a:r>
            <a:endParaRPr lang="en-US" sz="2400" dirty="0"/>
          </a:p>
        </p:txBody>
      </p:sp>
      <p:sp>
        <p:nvSpPr>
          <p:cNvPr id="9" name="Oval 8"/>
          <p:cNvSpPr/>
          <p:nvPr/>
        </p:nvSpPr>
        <p:spPr>
          <a:xfrm>
            <a:off x="7572396" y="71414"/>
            <a:ext cx="1143008" cy="5715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200" b="1" dirty="0" smtClean="0">
                <a:solidFill>
                  <a:schemeClr val="tx1"/>
                </a:solidFill>
                <a:cs typeface="B Mitra" pitchFamily="2" charset="-78"/>
              </a:rPr>
              <a:t>معايب</a:t>
            </a:r>
            <a:endParaRPr lang="en-US" dirty="0"/>
          </a:p>
        </p:txBody>
      </p:sp>
      <p:sp>
        <p:nvSpPr>
          <p:cNvPr id="10" name="Oval 9"/>
          <p:cNvSpPr/>
          <p:nvPr/>
        </p:nvSpPr>
        <p:spPr>
          <a:xfrm>
            <a:off x="1142976" y="1857364"/>
            <a:ext cx="7643866" cy="242889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365760" indent="-283464" algn="justLow" rtl="1">
              <a:spcBef>
                <a:spcPts val="600"/>
              </a:spcBef>
              <a:buClr>
                <a:schemeClr val="accent1"/>
              </a:buClr>
              <a:buSzPct val="80000"/>
            </a:pPr>
            <a:endParaRPr lang="fa-IR" b="1" dirty="0" smtClean="0">
              <a:cs typeface="B Mitra" pitchFamily="2" charset="-78"/>
            </a:endParaRPr>
          </a:p>
          <a:p>
            <a:pPr marL="365760" indent="-283464" algn="justLow" rtl="1">
              <a:spcBef>
                <a:spcPts val="600"/>
              </a:spcBef>
              <a:buClr>
                <a:schemeClr val="accent1"/>
              </a:buClr>
              <a:buSzPct val="80000"/>
            </a:pPr>
            <a:endParaRPr lang="fa-IR" b="1" dirty="0" smtClean="0">
              <a:cs typeface="B Mitra" pitchFamily="2" charset="-78"/>
            </a:endParaRPr>
          </a:p>
          <a:p>
            <a:pPr marL="365760" indent="-283464" algn="justLow" rtl="1">
              <a:spcBef>
                <a:spcPts val="600"/>
              </a:spcBef>
              <a:buClr>
                <a:schemeClr val="accent1"/>
              </a:buClr>
              <a:buSzPct val="80000"/>
            </a:pPr>
            <a:r>
              <a:rPr lang="fa-IR" b="1" dirty="0" smtClean="0">
                <a:cs typeface="B Mitra" pitchFamily="2" charset="-78"/>
              </a:rPr>
              <a:t>	تذكر: </a:t>
            </a:r>
            <a:r>
              <a:rPr lang="fa-IR" dirty="0" smtClean="0">
                <a:cs typeface="B Mitra" pitchFamily="2" charset="-78"/>
              </a:rPr>
              <a:t>با وجود برنامه وسيع بهداشت باروري و باروري سالم در وضع موجود طبق گزارش معاونت بهداشتي وزارت بهداشت و آمار سقط جنين از سال 81 تا سال 91 از 80 هزار به 250/000 و 350/000 هزار آنهم از نوع جنايي رسيده است. در حالي كه سقط قانوني حدود 5000 است آيا خدمات بهداشت باروري بازدارنده از سقط بوده است؟ آيا اگر قانون مجازات اسلامي عمل مي‌شد و با تعدادي از مجرمين كه دست به اين جنايات مي‌زنند برخورد مي‌شد مؤثرتر نبود؟</a:t>
            </a:r>
            <a:endParaRPr lang="en-US" dirty="0" smtClean="0">
              <a:cs typeface="B Mitra" pitchFamily="2" charset="-78"/>
            </a:endParaRPr>
          </a:p>
          <a:p>
            <a:pPr marL="365760" lvl="0" indent="-283464" algn="justLow" rtl="1">
              <a:spcBef>
                <a:spcPts val="600"/>
              </a:spcBef>
              <a:buClr>
                <a:schemeClr val="accent1"/>
              </a:buClr>
              <a:buSzPct val="80000"/>
              <a:buFont typeface="Wingdings 2"/>
              <a:buChar char=""/>
              <a:defRPr/>
            </a:pPr>
            <a:endParaRPr lang="en-US" dirty="0" smtClean="0">
              <a:solidFill>
                <a:schemeClr val="tx1"/>
              </a:solidFill>
              <a:cs typeface="B Mitra" pitchFamily="2" charset="-78"/>
            </a:endParaRPr>
          </a:p>
          <a:p>
            <a:pPr algn="ctr"/>
            <a:endParaRPr lang="en-US" dirty="0"/>
          </a:p>
        </p:txBody>
      </p:sp>
      <p:sp>
        <p:nvSpPr>
          <p:cNvPr id="8" name="TextBox 7"/>
          <p:cNvSpPr txBox="1"/>
          <p:nvPr/>
        </p:nvSpPr>
        <p:spPr>
          <a:xfrm>
            <a:off x="1214414" y="142852"/>
            <a:ext cx="457203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a-IR" dirty="0" smtClean="0"/>
              <a:t>معايبي كه به لغو قانون وارد كرده اند و جوابيه آن معايب</a:t>
            </a:r>
            <a:endParaRPr lang="en-US" dirty="0"/>
          </a:p>
        </p:txBody>
      </p:sp>
      <p:sp>
        <p:nvSpPr>
          <p:cNvPr id="12" name="Oval 11"/>
          <p:cNvSpPr/>
          <p:nvPr/>
        </p:nvSpPr>
        <p:spPr>
          <a:xfrm>
            <a:off x="1285852" y="5429264"/>
            <a:ext cx="7643866" cy="12144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365760" indent="-283464" algn="justLow" rtl="1">
              <a:spcBef>
                <a:spcPts val="600"/>
              </a:spcBef>
              <a:buClr>
                <a:schemeClr val="accent1"/>
              </a:buClr>
              <a:buSzPct val="80000"/>
            </a:pPr>
            <a:endParaRPr lang="fa-IR" b="1" dirty="0" smtClean="0">
              <a:cs typeface="B Mitra" pitchFamily="2" charset="-78"/>
            </a:endParaRPr>
          </a:p>
          <a:p>
            <a:pPr marL="365760" indent="-283464" algn="justLow" rtl="1">
              <a:spcBef>
                <a:spcPts val="600"/>
              </a:spcBef>
              <a:buClr>
                <a:schemeClr val="accent1"/>
              </a:buClr>
              <a:buSzPct val="80000"/>
            </a:pPr>
            <a:endParaRPr lang="fa-IR" b="1" dirty="0" smtClean="0">
              <a:cs typeface="B Mitra" pitchFamily="2" charset="-78"/>
            </a:endParaRPr>
          </a:p>
          <a:p>
            <a:pPr marL="365760" indent="-283464" algn="justLow" rtl="1">
              <a:spcBef>
                <a:spcPts val="600"/>
              </a:spcBef>
              <a:buClr>
                <a:schemeClr val="accent1"/>
              </a:buClr>
              <a:buSzPct val="80000"/>
            </a:pPr>
            <a:r>
              <a:rPr lang="fa-IR" b="1" dirty="0" smtClean="0">
                <a:cs typeface="B Mitra" pitchFamily="2" charset="-78"/>
              </a:rPr>
              <a:t>	تذكر: </a:t>
            </a:r>
            <a:r>
              <a:rPr lang="fa-IR" dirty="0" smtClean="0">
                <a:cs typeface="B Mitra" pitchFamily="2" charset="-78"/>
              </a:rPr>
              <a:t>جايگرين معرفي و تصويب شده است. طبق مصوبه شوراي عالي انقلاب فرهنگي، سرفصل و متون تهيه و از سال 92 اجرا شده است.  </a:t>
            </a:r>
          </a:p>
          <a:p>
            <a:pPr marL="365760" indent="-283464" algn="justLow" rtl="1">
              <a:spcBef>
                <a:spcPts val="600"/>
              </a:spcBef>
              <a:buClr>
                <a:schemeClr val="accent1"/>
              </a:buClr>
              <a:buSzPct val="80000"/>
            </a:pPr>
            <a:r>
              <a:rPr lang="fa-IR" dirty="0" smtClean="0">
                <a:cs typeface="B Mitra" pitchFamily="2" charset="-78"/>
              </a:rPr>
              <a:t>	(به نام </a:t>
            </a:r>
            <a:r>
              <a:rPr lang="fa-IR" b="1" dirty="0" smtClean="0">
                <a:cs typeface="B Mitra" pitchFamily="2" charset="-78"/>
              </a:rPr>
              <a:t>دانش خانواده</a:t>
            </a:r>
            <a:r>
              <a:rPr lang="fa-IR" dirty="0" smtClean="0">
                <a:cs typeface="B Mitra" pitchFamily="2" charset="-78"/>
              </a:rPr>
              <a:t>)</a:t>
            </a:r>
            <a:endParaRPr lang="en-US" dirty="0" smtClean="0">
              <a:cs typeface="B Mitra" pitchFamily="2" charset="-78"/>
            </a:endParaRPr>
          </a:p>
          <a:p>
            <a:pPr marL="365760" lvl="0" indent="-283464" algn="justLow" rtl="1">
              <a:spcBef>
                <a:spcPts val="600"/>
              </a:spcBef>
              <a:buClr>
                <a:schemeClr val="accent1"/>
              </a:buClr>
              <a:buSzPct val="80000"/>
              <a:buFont typeface="Wingdings 2"/>
              <a:buChar char=""/>
              <a:defRPr/>
            </a:pPr>
            <a:endParaRPr lang="en-US" dirty="0" smtClean="0">
              <a:solidFill>
                <a:schemeClr val="tx1"/>
              </a:solidFill>
              <a:cs typeface="B Mitra" pitchFamily="2" charset="-78"/>
            </a:endParaRPr>
          </a:p>
          <a:p>
            <a:pPr algn="ct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214290"/>
            <a:ext cx="7498080" cy="928694"/>
          </a:xfrm>
        </p:spPr>
        <p:txBody>
          <a:bodyPr>
            <a:normAutofit/>
          </a:bodyPr>
          <a:lstStyle/>
          <a:p>
            <a:pPr lvl="0" algn="justLow" rtl="1">
              <a:buNone/>
            </a:pPr>
            <a:r>
              <a:rPr lang="fa-IR" sz="2400" dirty="0" smtClean="0">
                <a:cs typeface="B Mitra" pitchFamily="2" charset="-78"/>
              </a:rPr>
              <a:t>	3. به مخاطره افتادن سلامت مادر و كودك و </a:t>
            </a:r>
            <a:r>
              <a:rPr lang="fa-IR" sz="2400" b="1" dirty="0" smtClean="0">
                <a:cs typeface="B Mitra" pitchFamily="2" charset="-78"/>
              </a:rPr>
              <a:t>افت شاخص‌هاي بهداشتي</a:t>
            </a:r>
            <a:r>
              <a:rPr lang="fa-IR" sz="2400" dirty="0" smtClean="0">
                <a:cs typeface="B Mitra" pitchFamily="2" charset="-78"/>
              </a:rPr>
              <a:t> در زمينه ميزان مرگ و مير مادر و كودك </a:t>
            </a:r>
            <a:r>
              <a:rPr lang="fa-IR" sz="2400" b="1" dirty="0" smtClean="0">
                <a:cs typeface="B Mitra" pitchFamily="2" charset="-78"/>
              </a:rPr>
              <a:t>(به ويژه در مناطق محروم)</a:t>
            </a:r>
            <a:r>
              <a:rPr lang="fa-IR" sz="2400" dirty="0" smtClean="0">
                <a:cs typeface="B Mitra" pitchFamily="2" charset="-78"/>
              </a:rPr>
              <a:t> </a:t>
            </a:r>
            <a:endParaRPr lang="en-US" sz="2400" dirty="0" smtClean="0">
              <a:cs typeface="B Mitra" pitchFamily="2" charset="-78"/>
            </a:endParaRPr>
          </a:p>
          <a:p>
            <a:pPr algn="justLow" rtl="1">
              <a:buNone/>
            </a:pPr>
            <a:endParaRPr lang="en-US" sz="2400" dirty="0" smtClean="0">
              <a:cs typeface="B Mitra" pitchFamily="2" charset="-78"/>
            </a:endParaRPr>
          </a:p>
          <a:p>
            <a:pPr algn="justLow"/>
            <a:endParaRPr lang="en-US" sz="24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32</a:t>
            </a:fld>
            <a:endParaRPr lang="en-US"/>
          </a:p>
        </p:txBody>
      </p:sp>
      <p:sp>
        <p:nvSpPr>
          <p:cNvPr id="8" name="Oval 7"/>
          <p:cNvSpPr/>
          <p:nvPr/>
        </p:nvSpPr>
        <p:spPr>
          <a:xfrm>
            <a:off x="1214414" y="1285860"/>
            <a:ext cx="7643866" cy="35719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365760" indent="-283464" algn="justLow" rtl="1">
              <a:spcBef>
                <a:spcPts val="600"/>
              </a:spcBef>
              <a:buClr>
                <a:schemeClr val="accent1"/>
              </a:buClr>
              <a:buSzPct val="80000"/>
            </a:pPr>
            <a:endParaRPr lang="fa-IR" b="1" dirty="0" smtClean="0">
              <a:cs typeface="B Mitra" pitchFamily="2" charset="-78"/>
            </a:endParaRPr>
          </a:p>
          <a:p>
            <a:pPr marL="365760" indent="-283464" algn="justLow" rtl="1">
              <a:spcBef>
                <a:spcPts val="600"/>
              </a:spcBef>
              <a:buClr>
                <a:schemeClr val="accent1"/>
              </a:buClr>
              <a:buSzPct val="80000"/>
            </a:pPr>
            <a:endParaRPr lang="fa-IR" b="1" dirty="0" smtClean="0">
              <a:cs typeface="B Mitra" pitchFamily="2" charset="-78"/>
            </a:endParaRPr>
          </a:p>
          <a:p>
            <a:pPr algn="justLow" rtl="1"/>
            <a:endParaRPr lang="fa-IR" b="1" dirty="0" smtClean="0">
              <a:cs typeface="B Mitra" pitchFamily="2" charset="-78"/>
            </a:endParaRPr>
          </a:p>
          <a:p>
            <a:pPr algn="justLow" rtl="1"/>
            <a:endParaRPr lang="fa-IR" b="1" dirty="0" smtClean="0">
              <a:cs typeface="B Mitra" pitchFamily="2" charset="-78"/>
            </a:endParaRPr>
          </a:p>
          <a:p>
            <a:pPr algn="justLow" rtl="1"/>
            <a:r>
              <a:rPr lang="fa-IR" b="1" dirty="0" smtClean="0">
                <a:cs typeface="B Mitra" pitchFamily="2" charset="-78"/>
              </a:rPr>
              <a:t>تذكر: </a:t>
            </a:r>
            <a:r>
              <a:rPr lang="fa-IR" dirty="0" smtClean="0">
                <a:cs typeface="B Mitra" pitchFamily="2" charset="-78"/>
              </a:rPr>
              <a:t>در حاليكه كاهش زايمان به يك سوم و مرگ و مير هم در همين ميزان كاهش يافته است اين شاخص بهداشتي است يا آمار توزيع و مصرف لوازم كنترل جمعيت و عقيم سازي در نزد سازمان ملل!! </a:t>
            </a:r>
          </a:p>
          <a:p>
            <a:pPr algn="justLow" rtl="1"/>
            <a:r>
              <a:rPr lang="fa-IR" dirty="0" smtClean="0">
                <a:cs typeface="B Mitra" pitchFamily="2" charset="-78"/>
              </a:rPr>
              <a:t>طبق مستندات برگرفته از خانه هاي بهداشت، مهمترين شاخص حائز اهميت براي ارائه به صندوق جمعيت سازمان ملل </a:t>
            </a:r>
            <a:r>
              <a:rPr lang="fa-IR" b="1" dirty="0" smtClean="0">
                <a:cs typeface="B Mitra" pitchFamily="2" charset="-78"/>
              </a:rPr>
              <a:t>ميزان پوشش لوازم كنترل </a:t>
            </a:r>
            <a:r>
              <a:rPr lang="fa-IR" dirty="0" smtClean="0">
                <a:cs typeface="B Mitra" pitchFamily="2" charset="-78"/>
              </a:rPr>
              <a:t>جمعيت و افزايش اين پوشش براي همه جامعه است و هم اكنون در برنامه </a:t>
            </a:r>
            <a:r>
              <a:rPr lang="fa-IR" b="1" dirty="0" smtClean="0">
                <a:cs typeface="B Mitra" pitchFamily="2" charset="-78"/>
              </a:rPr>
              <a:t>باروري سالم </a:t>
            </a:r>
            <a:r>
              <a:rPr lang="fa-IR" dirty="0" smtClean="0">
                <a:cs typeface="B Mitra" pitchFamily="2" charset="-78"/>
              </a:rPr>
              <a:t>تا سال 96 نيز بر وسعت پوشش توزيع لوازم كنترل جمعيت تا بالاي 87% تأكيد دارد كه با توجه به ميزان ناباروري و افرادي كه در سال هاي اخير توسط دولت عقيم شده‌اند اين پوشش صددرصد جامعه را تحت برنامه كنترل جمعيت قرار داده است.</a:t>
            </a:r>
            <a:endParaRPr lang="en-US" dirty="0" smtClean="0">
              <a:cs typeface="B Mitra" pitchFamily="2" charset="-78"/>
            </a:endParaRPr>
          </a:p>
          <a:p>
            <a:pPr marL="365760" indent="-283464" algn="justLow" rtl="1">
              <a:spcBef>
                <a:spcPts val="600"/>
              </a:spcBef>
              <a:buClr>
                <a:schemeClr val="accent1"/>
              </a:buClr>
              <a:buSzPct val="80000"/>
            </a:pPr>
            <a:endParaRPr lang="en-US" dirty="0" smtClean="0">
              <a:cs typeface="B Mitra" pitchFamily="2" charset="-78"/>
            </a:endParaRPr>
          </a:p>
          <a:p>
            <a:pPr marL="365760" lvl="0" indent="-283464" algn="justLow" rtl="1">
              <a:spcBef>
                <a:spcPts val="600"/>
              </a:spcBef>
              <a:buClr>
                <a:schemeClr val="accent1"/>
              </a:buClr>
              <a:buSzPct val="80000"/>
              <a:buFont typeface="Wingdings 2"/>
              <a:buChar char=""/>
              <a:defRPr/>
            </a:pPr>
            <a:endParaRPr lang="en-US" dirty="0" smtClean="0">
              <a:solidFill>
                <a:schemeClr val="tx1"/>
              </a:solidFill>
              <a:cs typeface="B Mitra" pitchFamily="2" charset="-78"/>
            </a:endParaRPr>
          </a:p>
          <a:p>
            <a:pPr algn="ct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85728"/>
            <a:ext cx="7498080" cy="6143668"/>
          </a:xfrm>
        </p:spPr>
        <p:txBody>
          <a:bodyPr>
            <a:normAutofit/>
          </a:bodyPr>
          <a:lstStyle/>
          <a:p>
            <a:pPr algn="justLow" rtl="1">
              <a:buNone/>
            </a:pPr>
            <a:r>
              <a:rPr lang="fa-IR" sz="2400" dirty="0" smtClean="0">
                <a:cs typeface="B Mitra" pitchFamily="2" charset="-78"/>
              </a:rPr>
              <a:t>	</a:t>
            </a:r>
          </a:p>
          <a:p>
            <a:pPr algn="justLow" rtl="1">
              <a:buNone/>
            </a:pPr>
            <a:r>
              <a:rPr lang="fa-IR" sz="2400" dirty="0" smtClean="0">
                <a:cs typeface="B Mitra" pitchFamily="2" charset="-78"/>
              </a:rPr>
              <a:t>	نهايتاً در جمع‌بندي متذكر مي‌شوند:</a:t>
            </a:r>
          </a:p>
          <a:p>
            <a:pPr algn="justLow" rtl="1">
              <a:buNone/>
            </a:pPr>
            <a:r>
              <a:rPr lang="fa-IR" sz="2400" dirty="0" smtClean="0">
                <a:cs typeface="B Mitra" pitchFamily="2" charset="-78"/>
              </a:rPr>
              <a:t>	 با تأكيدات مكرر بر ضرورت توجه به عوامل ديگر كاهش جمعيت مانند ضرورت ازدواج و تحصيل و اشتغال و اصل توسعه يافتگي!! توصيه مي‌كند كه صرفاً به سياستگذاري در سطح كلان بپردازيد و به عوامل جزئي نپردازيد و در بند 7 جمع‌بندي به شرح ذيل متذكر مي‌شود:</a:t>
            </a:r>
            <a:endParaRPr lang="en-US" sz="2400" dirty="0" smtClean="0">
              <a:cs typeface="B Mitra" pitchFamily="2" charset="-78"/>
            </a:endParaRPr>
          </a:p>
          <a:p>
            <a:pPr algn="justLow" rtl="1"/>
            <a:r>
              <a:rPr lang="fa-IR" sz="2400" dirty="0" smtClean="0">
                <a:cs typeface="B Mitra" pitchFamily="2" charset="-78"/>
              </a:rPr>
              <a:t>اصولاً </a:t>
            </a:r>
            <a:r>
              <a:rPr lang="fa-IR" sz="2400" b="1" dirty="0" smtClean="0">
                <a:cs typeface="B Mitra" pitchFamily="2" charset="-78"/>
              </a:rPr>
              <a:t>ايجاد محدوديت</a:t>
            </a:r>
            <a:r>
              <a:rPr lang="fa-IR" sz="2400" dirty="0" smtClean="0">
                <a:cs typeface="B Mitra" pitchFamily="2" charset="-78"/>
              </a:rPr>
              <a:t> و يا </a:t>
            </a:r>
            <a:r>
              <a:rPr lang="fa-IR" sz="2400" b="1" dirty="0" smtClean="0">
                <a:cs typeface="B Mitra" pitchFamily="2" charset="-78"/>
              </a:rPr>
              <a:t>اعطاي امتيازات</a:t>
            </a:r>
            <a:r>
              <a:rPr lang="fa-IR" sz="2400" dirty="0" smtClean="0">
                <a:cs typeface="B Mitra" pitchFamily="2" charset="-78"/>
              </a:rPr>
              <a:t> براساس </a:t>
            </a:r>
            <a:r>
              <a:rPr lang="fa-IR" sz="2400" b="1" dirty="0" smtClean="0">
                <a:cs typeface="B Mitra" pitchFamily="2" charset="-78"/>
              </a:rPr>
              <a:t>تعداد فرزندان</a:t>
            </a:r>
            <a:r>
              <a:rPr lang="fa-IR" sz="2400" dirty="0" smtClean="0">
                <a:cs typeface="B Mitra" pitchFamily="2" charset="-78"/>
              </a:rPr>
              <a:t> از طرف دولت‌ها </a:t>
            </a:r>
            <a:r>
              <a:rPr lang="fa-IR" sz="2400" b="1" dirty="0" smtClean="0">
                <a:cs typeface="B Mitra" pitchFamily="2" charset="-78"/>
              </a:rPr>
              <a:t>تصميمي در سطح كلان است</a:t>
            </a:r>
            <a:r>
              <a:rPr lang="fa-IR" sz="2400" dirty="0" smtClean="0">
                <a:cs typeface="B Mitra" pitchFamily="2" charset="-78"/>
              </a:rPr>
              <a:t>! و موضوع «برنامه تنظيم خانواده و بهداشت باروري» موضوعي </a:t>
            </a:r>
            <a:r>
              <a:rPr lang="fa-IR" sz="2400" u="sng" dirty="0" smtClean="0">
                <a:cs typeface="B Mitra" pitchFamily="2" charset="-78"/>
              </a:rPr>
              <a:t>در سطح خرد </a:t>
            </a:r>
            <a:r>
              <a:rPr lang="fa-IR" sz="2400" dirty="0" smtClean="0">
                <a:cs typeface="B Mitra" pitchFamily="2" charset="-78"/>
              </a:rPr>
              <a:t>است كه توسط زوجين و خانواده‌ها اتخاذ مي‌شود. لذا مناسب است كه دولت </a:t>
            </a:r>
            <a:r>
              <a:rPr lang="fa-IR" sz="2400" b="1" dirty="0" smtClean="0">
                <a:cs typeface="B Mitra" pitchFamily="2" charset="-78"/>
              </a:rPr>
              <a:t>كماكان برنامه‌ريزي لازم را براي آموزش</a:t>
            </a:r>
            <a:r>
              <a:rPr lang="fa-IR" sz="2400" dirty="0" smtClean="0">
                <a:cs typeface="B Mitra" pitchFamily="2" charset="-78"/>
              </a:rPr>
              <a:t> و كمك به خانواده‌هايي كه مصمم به برنامه‌ريزي در مورد تنظيم تعداد فرزندان خود هستند بداند</a:t>
            </a:r>
            <a:r>
              <a:rPr lang="fa-IR" sz="2400" b="1" dirty="0" smtClean="0">
                <a:cs typeface="B Mitra" pitchFamily="2" charset="-78"/>
              </a:rPr>
              <a:t>. </a:t>
            </a:r>
            <a:r>
              <a:rPr lang="fa-IR" sz="2400" dirty="0" smtClean="0">
                <a:cs typeface="B Mitra" pitchFamily="2" charset="-78"/>
              </a:rPr>
              <a:t>از اين منظر </a:t>
            </a:r>
            <a:r>
              <a:rPr lang="fa-IR" sz="2400" b="1" dirty="0" smtClean="0">
                <a:cs typeface="B Mitra" pitchFamily="2" charset="-78"/>
              </a:rPr>
              <a:t>اعمال سياست‌هاي تنظيم خانواده</a:t>
            </a:r>
            <a:r>
              <a:rPr lang="fa-IR" sz="2400" dirty="0" smtClean="0">
                <a:cs typeface="B Mitra" pitchFamily="2" charset="-78"/>
              </a:rPr>
              <a:t> و آموزش‌هاي لازم براي</a:t>
            </a:r>
            <a:r>
              <a:rPr lang="fa-IR" sz="2400" b="1" dirty="0" smtClean="0">
                <a:cs typeface="B Mitra" pitchFamily="2" charset="-78"/>
              </a:rPr>
              <a:t> خانواده‌ها</a:t>
            </a:r>
            <a:r>
              <a:rPr lang="fa-IR" sz="2400" dirty="0" smtClean="0">
                <a:cs typeface="B Mitra" pitchFamily="2" charset="-78"/>
              </a:rPr>
              <a:t> و </a:t>
            </a:r>
            <a:r>
              <a:rPr lang="fa-IR" sz="2400" b="1" dirty="0" smtClean="0">
                <a:cs typeface="B Mitra" pitchFamily="2" charset="-78"/>
              </a:rPr>
              <a:t>جوانان</a:t>
            </a:r>
            <a:r>
              <a:rPr lang="fa-IR" sz="2400" dirty="0" smtClean="0">
                <a:cs typeface="B Mitra" pitchFamily="2" charset="-78"/>
              </a:rPr>
              <a:t> به عنوان وظيفه </a:t>
            </a:r>
            <a:r>
              <a:rPr lang="fa-IR" sz="2400" b="1" dirty="0" smtClean="0">
                <a:cs typeface="B Mitra" pitchFamily="2" charset="-78"/>
              </a:rPr>
              <a:t>حاكميتي</a:t>
            </a:r>
            <a:r>
              <a:rPr lang="fa-IR" sz="2400" dirty="0" smtClean="0">
                <a:cs typeface="B Mitra" pitchFamily="2" charset="-78"/>
              </a:rPr>
              <a:t> ضروري است. </a:t>
            </a:r>
          </a:p>
          <a:p>
            <a:pPr algn="justLow" rtl="1">
              <a:buNone/>
            </a:pPr>
            <a:r>
              <a:rPr lang="fa-IR" sz="2400" dirty="0" smtClean="0">
                <a:cs typeface="B Mitra" pitchFamily="2" charset="-78"/>
              </a:rPr>
              <a:t>	</a:t>
            </a:r>
            <a:endParaRPr lang="en-US" sz="2400" dirty="0" smtClean="0">
              <a:cs typeface="B Mitra" pitchFamily="2" charset="-78"/>
            </a:endParaRPr>
          </a:p>
          <a:p>
            <a:pPr algn="justLow" rtl="1"/>
            <a:endParaRPr lang="en-US" sz="24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33</a:t>
            </a:fld>
            <a:endParaRPr lang="en-US"/>
          </a:p>
        </p:txBody>
      </p:sp>
      <p:sp>
        <p:nvSpPr>
          <p:cNvPr id="5" name="Content Placeholder 2"/>
          <p:cNvSpPr txBox="1">
            <a:spLocks/>
          </p:cNvSpPr>
          <p:nvPr/>
        </p:nvSpPr>
        <p:spPr>
          <a:xfrm>
            <a:off x="928662" y="2285992"/>
            <a:ext cx="7498080" cy="1571636"/>
          </a:xfrm>
          <a:prstGeom prst="rect">
            <a:avLst/>
          </a:prstGeom>
        </p:spPr>
        <p:txBody>
          <a:bodyPr>
            <a:noAutofit/>
          </a:bodyPr>
          <a:lstStyle/>
          <a:p>
            <a:pPr lvl="0" algn="justLow" rtl="1"/>
            <a:endParaRPr lang="en-US" sz="2400" dirty="0">
              <a:cs typeface="B Mitra"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57166"/>
            <a:ext cx="7498080" cy="5891234"/>
          </a:xfrm>
        </p:spPr>
        <p:txBody>
          <a:bodyPr>
            <a:normAutofit/>
          </a:bodyPr>
          <a:lstStyle/>
          <a:p>
            <a:pPr algn="justLow" rtl="1">
              <a:buNone/>
            </a:pPr>
            <a:r>
              <a:rPr lang="fa-IR" sz="2400" dirty="0" smtClean="0">
                <a:cs typeface="B Mitra" pitchFamily="2" charset="-78"/>
              </a:rPr>
              <a:t>	و در پايان پيشنهاد مطرح شده:</a:t>
            </a:r>
            <a:endParaRPr lang="en-US" sz="2400" dirty="0" smtClean="0">
              <a:cs typeface="B Mitra" pitchFamily="2" charset="-78"/>
            </a:endParaRPr>
          </a:p>
          <a:p>
            <a:pPr algn="justLow" rtl="1"/>
            <a:r>
              <a:rPr lang="fa-IR" sz="2400" dirty="0" smtClean="0">
                <a:cs typeface="B Mitra" pitchFamily="2" charset="-78"/>
              </a:rPr>
              <a:t>با توجه به مطالب گفته شده و نيم نگاهي به آمارهاي موجود و به منظور </a:t>
            </a:r>
            <a:r>
              <a:rPr lang="fa-IR" sz="2400" b="1" dirty="0" smtClean="0">
                <a:cs typeface="B Mitra" pitchFamily="2" charset="-78"/>
              </a:rPr>
              <a:t>پيشگيري از رشد آمارهاي آسيب‌هاي اجتماعي و به خطر افتادن سلامت مادران و كودكان</a:t>
            </a:r>
            <a:r>
              <a:rPr lang="fa-IR" sz="2400" dirty="0" smtClean="0">
                <a:cs typeface="B Mitra" pitchFamily="2" charset="-78"/>
              </a:rPr>
              <a:t>، پيشنهاد مي‌شود تصميم‌گيري‌ها در اين زمينه براساس مطالعات دقيق و </a:t>
            </a:r>
            <a:r>
              <a:rPr lang="fa-IR" sz="2400" b="1" u="sng" dirty="0" smtClean="0">
                <a:cs typeface="B Mitra" pitchFamily="2" charset="-78"/>
              </a:rPr>
              <a:t>بدون شتابزدگي </a:t>
            </a:r>
            <a:r>
              <a:rPr lang="fa-IR" sz="2400" dirty="0" smtClean="0">
                <a:cs typeface="B Mitra" pitchFamily="2" charset="-78"/>
              </a:rPr>
              <a:t>صورت بگيرد. از اين منظر پيشنهاد مي‌شود متن لايحه، به شكلي تغيير يابد تا ضمن رفع محدوديت‌هاي موجود در ماده (1) قانون تنظيم خانواده و جمعيت مصوب 1372، دولت ترتيبات لازم براي تدوين بسته‌ سياست‌هاي جمعيتي را به عمل آورد. از اين رو متن زير به عنوان جايگزين پيشنهاد مي‌شود: </a:t>
            </a:r>
          </a:p>
          <a:p>
            <a:pPr algn="justLow" rtl="1">
              <a:buNone/>
            </a:pPr>
            <a:endParaRPr lang="fa-IR" sz="2400" dirty="0" smtClean="0">
              <a:cs typeface="B Mitra" pitchFamily="2" charset="-78"/>
            </a:endParaRPr>
          </a:p>
          <a:p>
            <a:pPr algn="justLow" rtl="1">
              <a:buNone/>
            </a:pPr>
            <a:endParaRPr lang="fa-IR" sz="2400" dirty="0" smtClean="0">
              <a:cs typeface="B Mitra" pitchFamily="2" charset="-78"/>
            </a:endParaRPr>
          </a:p>
          <a:p>
            <a:pPr algn="justLow" rtl="1"/>
            <a:r>
              <a:rPr lang="fa-IR" sz="3100" b="1" i="1" dirty="0" smtClean="0">
                <a:cs typeface="B Mitra" pitchFamily="2" charset="-78"/>
              </a:rPr>
              <a:t>ماده واحده:</a:t>
            </a:r>
            <a:r>
              <a:rPr lang="fa-IR" sz="3100" i="1" dirty="0" smtClean="0">
                <a:cs typeface="B Mitra" pitchFamily="2" charset="-78"/>
              </a:rPr>
              <a:t> از تاريخ لازم الاجرا شدن اين قانون فقط ماده (1) قانون تنظيم خانواده و جمعيت </a:t>
            </a:r>
            <a:r>
              <a:rPr lang="fa-IR" sz="3100" i="1" u="sng" dirty="0" smtClean="0">
                <a:cs typeface="B Mitra" pitchFamily="2" charset="-78"/>
              </a:rPr>
              <a:t>(رفع محروميت‌ها</a:t>
            </a:r>
            <a:r>
              <a:rPr lang="fa-IR" sz="3100" i="1" dirty="0" smtClean="0">
                <a:cs typeface="B Mitra" pitchFamily="2" charset="-78"/>
              </a:rPr>
              <a:t>) مصوب 72/2/26 لغو مي‌گردد!!</a:t>
            </a:r>
          </a:p>
          <a:p>
            <a:endParaRPr lang="en-US" sz="2400" dirty="0"/>
          </a:p>
        </p:txBody>
      </p:sp>
      <p:sp>
        <p:nvSpPr>
          <p:cNvPr id="4" name="Slide Number Placeholder 3"/>
          <p:cNvSpPr>
            <a:spLocks noGrp="1"/>
          </p:cNvSpPr>
          <p:nvPr>
            <p:ph type="sldNum" sz="quarter" idx="12"/>
          </p:nvPr>
        </p:nvSpPr>
        <p:spPr/>
        <p:txBody>
          <a:bodyPr/>
          <a:lstStyle/>
          <a:p>
            <a:fld id="{A08E8C43-68F8-4728-90F2-738ACDDF4809}" type="slidenum">
              <a:rPr lang="en-US" smtClean="0"/>
              <a:pPr/>
              <a:t>34</a:t>
            </a:fld>
            <a:endParaRPr lang="en-US"/>
          </a:p>
        </p:txBody>
      </p:sp>
      <p:sp>
        <p:nvSpPr>
          <p:cNvPr id="5" name="Oval 4"/>
          <p:cNvSpPr/>
          <p:nvPr/>
        </p:nvSpPr>
        <p:spPr>
          <a:xfrm>
            <a:off x="5857884" y="3929066"/>
            <a:ext cx="3214710" cy="64294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smtClean="0">
                <a:solidFill>
                  <a:schemeClr val="tx1"/>
                </a:solidFill>
                <a:cs typeface="B Mitra" pitchFamily="2" charset="-78"/>
              </a:rPr>
              <a:t>ماده واحده پيشنهاد شد</a:t>
            </a:r>
            <a:endParaRPr lang="en-US" sz="2400" dirty="0">
              <a:solidFill>
                <a:schemeClr val="tx1"/>
              </a:solidFill>
              <a:cs typeface="B Mitra"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35</a:t>
            </a:fld>
            <a:endParaRPr lang="en-US"/>
          </a:p>
        </p:txBody>
      </p:sp>
      <p:sp>
        <p:nvSpPr>
          <p:cNvPr id="6" name="Oval 5"/>
          <p:cNvSpPr/>
          <p:nvPr/>
        </p:nvSpPr>
        <p:spPr>
          <a:xfrm>
            <a:off x="1214414" y="0"/>
            <a:ext cx="7643866" cy="300039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365760" indent="-283464" algn="justLow" rtl="1">
              <a:spcBef>
                <a:spcPts val="600"/>
              </a:spcBef>
              <a:buClr>
                <a:schemeClr val="accent1"/>
              </a:buClr>
              <a:buSzPct val="80000"/>
            </a:pPr>
            <a:endParaRPr lang="fa-IR" sz="1900" b="1" dirty="0" smtClean="0">
              <a:cs typeface="B Mitra" pitchFamily="2" charset="-78"/>
            </a:endParaRPr>
          </a:p>
          <a:p>
            <a:pPr marL="365760" indent="-283464" algn="justLow" rtl="1">
              <a:spcBef>
                <a:spcPts val="600"/>
              </a:spcBef>
              <a:buClr>
                <a:schemeClr val="accent1"/>
              </a:buClr>
              <a:buSzPct val="80000"/>
            </a:pPr>
            <a:endParaRPr lang="fa-IR" sz="1900" b="1" dirty="0" smtClean="0">
              <a:cs typeface="B Mitra" pitchFamily="2" charset="-78"/>
            </a:endParaRPr>
          </a:p>
          <a:p>
            <a:pPr marL="365760" indent="-283464" algn="justLow" rtl="1">
              <a:spcBef>
                <a:spcPts val="600"/>
              </a:spcBef>
              <a:buClr>
                <a:schemeClr val="accent1"/>
              </a:buClr>
              <a:buSzPct val="80000"/>
            </a:pPr>
            <a:r>
              <a:rPr lang="fa-IR" sz="1900" b="1" dirty="0" smtClean="0">
                <a:cs typeface="B Mitra" pitchFamily="2" charset="-78"/>
              </a:rPr>
              <a:t>	نكته قابل توجه:</a:t>
            </a:r>
          </a:p>
          <a:p>
            <a:pPr marL="365760" indent="-283464" algn="justLow" rtl="1">
              <a:spcBef>
                <a:spcPts val="600"/>
              </a:spcBef>
              <a:buClr>
                <a:schemeClr val="accent1"/>
              </a:buClr>
              <a:buSzPct val="80000"/>
            </a:pPr>
            <a:r>
              <a:rPr lang="fa-IR" sz="1900" dirty="0" smtClean="0">
                <a:cs typeface="B Mitra" pitchFamily="2" charset="-78"/>
              </a:rPr>
              <a:t>	1. در نظر كارشناسي مركز پژوهش ها رشد جمعيت مساوي با رشد آمار آسيب هاي اجتماعي است  زيرا طبق تصريح در جلسات كارشناسي، افزايش فرزندان خانواده هاي متوسط و ضعيف اقتصادي را مساوي رشد فقر و اعتياد و جنايت مي‌دانند و صرفاً معتقد به افزايش نسل طبقات مرفه (كه با عنوان نخبگان نامگذاري مي‌كنند) هستند كه آنها هم به دليل پذيرش فرهنگ و سبك زندگي غربي تمايل به افزايش نسل ندارند.</a:t>
            </a:r>
            <a:endParaRPr lang="en-US" sz="1900" dirty="0" smtClean="0">
              <a:cs typeface="B Mitra" pitchFamily="2" charset="-78"/>
            </a:endParaRPr>
          </a:p>
          <a:p>
            <a:pPr marL="365760" lvl="0" indent="-283464" algn="justLow" rtl="1">
              <a:spcBef>
                <a:spcPts val="600"/>
              </a:spcBef>
              <a:buClr>
                <a:schemeClr val="accent1"/>
              </a:buClr>
              <a:buSzPct val="80000"/>
              <a:buFont typeface="Wingdings 2"/>
              <a:buChar char=""/>
              <a:defRPr/>
            </a:pPr>
            <a:endParaRPr lang="en-US" sz="1900" dirty="0" smtClean="0">
              <a:solidFill>
                <a:schemeClr val="tx1"/>
              </a:solidFill>
              <a:cs typeface="B Mitra" pitchFamily="2" charset="-78"/>
            </a:endParaRPr>
          </a:p>
          <a:p>
            <a:pPr algn="ctr"/>
            <a:endParaRPr lang="en-US" sz="1900" dirty="0"/>
          </a:p>
        </p:txBody>
      </p:sp>
      <p:sp>
        <p:nvSpPr>
          <p:cNvPr id="8" name="Oval 7"/>
          <p:cNvSpPr/>
          <p:nvPr/>
        </p:nvSpPr>
        <p:spPr>
          <a:xfrm>
            <a:off x="1214414" y="2714620"/>
            <a:ext cx="7643866" cy="42862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365760" indent="-283464" algn="justLow" rtl="1">
              <a:spcBef>
                <a:spcPts val="600"/>
              </a:spcBef>
              <a:buClr>
                <a:schemeClr val="accent1"/>
              </a:buClr>
              <a:buSzPct val="80000"/>
            </a:pPr>
            <a:endParaRPr lang="fa-IR" sz="1900" b="1" dirty="0" smtClean="0">
              <a:cs typeface="B Mitra" pitchFamily="2" charset="-78"/>
            </a:endParaRPr>
          </a:p>
          <a:p>
            <a:pPr marL="365760" indent="-283464" algn="justLow" rtl="1">
              <a:spcBef>
                <a:spcPts val="600"/>
              </a:spcBef>
              <a:buClr>
                <a:schemeClr val="accent1"/>
              </a:buClr>
              <a:buSzPct val="80000"/>
            </a:pPr>
            <a:endParaRPr lang="fa-IR" sz="1900" dirty="0" smtClean="0">
              <a:cs typeface="B Mitra" pitchFamily="2" charset="-78"/>
            </a:endParaRPr>
          </a:p>
          <a:p>
            <a:pPr marL="365760" indent="-283464" algn="justLow" rtl="1">
              <a:spcBef>
                <a:spcPts val="600"/>
              </a:spcBef>
              <a:buClr>
                <a:schemeClr val="accent1"/>
              </a:buClr>
              <a:buSzPct val="80000"/>
            </a:pPr>
            <a:endParaRPr lang="fa-IR" sz="1900" dirty="0" smtClean="0">
              <a:cs typeface="B Mitra" pitchFamily="2" charset="-78"/>
            </a:endParaRPr>
          </a:p>
          <a:p>
            <a:pPr marL="365760" indent="-283464" algn="justLow" rtl="1">
              <a:spcBef>
                <a:spcPts val="600"/>
              </a:spcBef>
              <a:buClr>
                <a:schemeClr val="accent1"/>
              </a:buClr>
              <a:buSzPct val="80000"/>
            </a:pPr>
            <a:r>
              <a:rPr lang="fa-IR" sz="1900" b="1" dirty="0" smtClean="0">
                <a:cs typeface="B Mitra" pitchFamily="2" charset="-78"/>
              </a:rPr>
              <a:t>	نكته قابل توجه:</a:t>
            </a:r>
          </a:p>
          <a:p>
            <a:pPr marL="365760" indent="-283464" algn="justLow" rtl="1">
              <a:spcBef>
                <a:spcPts val="600"/>
              </a:spcBef>
              <a:buClr>
                <a:schemeClr val="accent1"/>
              </a:buClr>
              <a:buSzPct val="80000"/>
            </a:pPr>
            <a:r>
              <a:rPr lang="fa-IR" sz="1900" dirty="0" smtClean="0">
                <a:cs typeface="B Mitra" pitchFamily="2" charset="-78"/>
              </a:rPr>
              <a:t> </a:t>
            </a:r>
            <a:r>
              <a:rPr lang="fa-IR" sz="1900" dirty="0" smtClean="0">
                <a:solidFill>
                  <a:schemeClr val="tx1"/>
                </a:solidFill>
                <a:cs typeface="B Mitra" pitchFamily="2" charset="-78"/>
              </a:rPr>
              <a:t>	2. كدام شتابزدگي در حاليكه با سه سال معطل ماندن و تخريب لايحه در سال 90 و تعلل و مقاومت در اجراي فرامين مكرر رهبري و مصوبات شوراي عالي انقلاب فرهنگي و مجمع تشخيص مصلحت نظام و نهايتاً تدوين بسته جامعي مانند «طرح جامع جمعيت و تعالي خانواده» دست يافته‌اند كه بيش از 14 مورد اشكال دارد و تنظيم خانواده را در قالب باروري سالم نهادينه نموده است و استيلاي سازمان ملل بر نظام اسلامي را به صورت دولت در سايه قرار داده است.  آيا معني عدم شتاب‌زدگي در واقع به معني تداوم  تلاش براي حفظ منويات آژانس‌ها و روند اجرا شده در 50 سال گذشته نيست؟ بعد از 20 سال اجراي قانون تنظيم خانواده به غلط،  با توجه به اينكه در سال 72 به نرخ باروري مطلوب رسيده بوديم كماكان معني شتابزدگي مي‌دهد؟؟</a:t>
            </a:r>
          </a:p>
          <a:p>
            <a:pPr marL="365760" indent="-283464" algn="justLow" rtl="1">
              <a:spcBef>
                <a:spcPts val="600"/>
              </a:spcBef>
              <a:buClr>
                <a:schemeClr val="accent1"/>
              </a:buClr>
              <a:buSzPct val="80000"/>
              <a:buFont typeface="Wingdings 2"/>
              <a:buChar char=""/>
            </a:pPr>
            <a:endParaRPr lang="en-US" sz="1900" dirty="0" smtClean="0">
              <a:solidFill>
                <a:schemeClr val="tx1"/>
              </a:solidFill>
              <a:cs typeface="B Mitra" pitchFamily="2" charset="-78"/>
            </a:endParaRPr>
          </a:p>
          <a:p>
            <a:pPr marL="365760" lvl="0" indent="-283464" algn="justLow" rtl="1">
              <a:spcBef>
                <a:spcPts val="600"/>
              </a:spcBef>
              <a:buClr>
                <a:schemeClr val="accent1"/>
              </a:buClr>
              <a:buSzPct val="80000"/>
              <a:buFont typeface="Wingdings 2"/>
              <a:buChar char=""/>
              <a:defRPr/>
            </a:pPr>
            <a:endParaRPr lang="en-US" sz="1900" dirty="0" smtClean="0">
              <a:solidFill>
                <a:schemeClr val="tx1"/>
              </a:solidFill>
              <a:cs typeface="B Mitra" pitchFamily="2" charset="-78"/>
            </a:endParaRPr>
          </a:p>
          <a:p>
            <a:pPr algn="ctr"/>
            <a:endParaRPr lang="en-US" sz="19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285728"/>
            <a:ext cx="7790712" cy="6286544"/>
          </a:xfrm>
        </p:spPr>
        <p:txBody>
          <a:bodyPr>
            <a:noAutofit/>
          </a:bodyPr>
          <a:lstStyle/>
          <a:p>
            <a:pPr algn="ctr" rtl="1">
              <a:buNone/>
            </a:pPr>
            <a:r>
              <a:rPr lang="fa-IR" sz="2200" b="1" dirty="0" smtClean="0">
                <a:cs typeface="B Mitra" pitchFamily="2" charset="-78"/>
              </a:rPr>
              <a:t>به دنبال طرح ماده واحده، طرح ديگري تحت عنوان «طرح جامع جمعيت و تعالي خانواده» به مجلس ارائه شد كه در اينجا فقط به نقد اين طرح اكتفا كرده ايم. لازم به ذكر است اين طرح در قالب 55 ماده تنظيم شده كه در </a:t>
            </a:r>
            <a:r>
              <a:rPr lang="fa-IR" sz="2200" b="1" dirty="0" smtClean="0">
                <a:cs typeface="B Mitra" pitchFamily="2" charset="-78"/>
                <a:hlinkClick r:id="rId2" action="ppaction://hlinkfile"/>
              </a:rPr>
              <a:t>هايپر لينك </a:t>
            </a:r>
            <a:r>
              <a:rPr lang="fa-IR" sz="2200" b="1" dirty="0" smtClean="0">
                <a:cs typeface="B Mitra" pitchFamily="2" charset="-78"/>
              </a:rPr>
              <a:t>قابل ملاحظه مي باشد.</a:t>
            </a:r>
            <a:endParaRPr lang="fa-IR" sz="3500" b="1" dirty="0" smtClean="0">
              <a:solidFill>
                <a:schemeClr val="accent1"/>
              </a:solidFill>
              <a:cs typeface="B Titr" pitchFamily="2" charset="-78"/>
            </a:endParaRPr>
          </a:p>
          <a:p>
            <a:pPr algn="ctr" rtl="1">
              <a:buNone/>
            </a:pPr>
            <a:r>
              <a:rPr lang="fa-IR" sz="3500" b="1" dirty="0" smtClean="0">
                <a:solidFill>
                  <a:schemeClr val="accent1"/>
                </a:solidFill>
                <a:cs typeface="B Titr" pitchFamily="2" charset="-78"/>
              </a:rPr>
              <a:t>نقد و بررسی طرح جامع جمعیت و تعالی خانواده</a:t>
            </a:r>
            <a:endParaRPr lang="en-US" sz="3500" b="1" dirty="0" smtClean="0">
              <a:solidFill>
                <a:schemeClr val="accent1"/>
              </a:solidFill>
              <a:cs typeface="B Titr" pitchFamily="2" charset="-78"/>
            </a:endParaRPr>
          </a:p>
          <a:p>
            <a:pPr algn="justLow" rtl="1">
              <a:buNone/>
            </a:pPr>
            <a:r>
              <a:rPr lang="fa-IR" sz="2400" dirty="0" smtClean="0">
                <a:cs typeface="B Mitra" pitchFamily="2" charset="-78"/>
              </a:rPr>
              <a:t>	پس از بررسی کارشناسی «طرح جامع جمعيت و تعالي خانواده» 55 ماده ای مجلس شورای اسلامی اشکالاتی به شرح ذیل در آن احصاء گردید:</a:t>
            </a:r>
            <a:endParaRPr lang="en-US" sz="2400" dirty="0" smtClean="0">
              <a:cs typeface="B Mitra" pitchFamily="2" charset="-78"/>
            </a:endParaRPr>
          </a:p>
          <a:p>
            <a:pPr algn="justLow" rtl="1">
              <a:buNone/>
            </a:pPr>
            <a:r>
              <a:rPr lang="fa-IR" sz="2400" dirty="0" smtClean="0">
                <a:cs typeface="B Mitra" pitchFamily="2" charset="-78"/>
              </a:rPr>
              <a:t>	1- هدفگذاري طرح مغاير با سياستهاي ابلاغي است زيرا سياستهاي ابلاغي بالاتر از حد جانشيني را هدف قرار داده ولي اين طرح با تعيين نرخ 2/5 و تعريف حد جانشيني و تعريف جمعيت مطلوب و باروري مطلوب عملاً زمينه حفظ حد جانشيني يعني </a:t>
            </a:r>
            <a:r>
              <a:rPr lang="fa-IR" sz="2400" b="1" dirty="0" smtClean="0">
                <a:cs typeface="B Mitra" pitchFamily="2" charset="-78"/>
              </a:rPr>
              <a:t>صفر</a:t>
            </a:r>
            <a:r>
              <a:rPr lang="fa-IR" sz="2400" dirty="0" smtClean="0">
                <a:cs typeface="B Mitra" pitchFamily="2" charset="-78"/>
              </a:rPr>
              <a:t> را دنبال مي‌كند كه در صورت تداوم تا سال 95 وارد چاله جمعيتي مي‌شويم.</a:t>
            </a:r>
            <a:endParaRPr lang="en-US" sz="2400" dirty="0" smtClean="0">
              <a:cs typeface="B Mitra" pitchFamily="2" charset="-78"/>
            </a:endParaRPr>
          </a:p>
          <a:p>
            <a:pPr algn="justLow" rtl="1">
              <a:buNone/>
            </a:pPr>
            <a:r>
              <a:rPr lang="fa-IR" sz="2400" dirty="0" smtClean="0">
                <a:cs typeface="B Mitra" pitchFamily="2" charset="-78"/>
              </a:rPr>
              <a:t>	2- در تعاريف اين طرح به </a:t>
            </a:r>
            <a:r>
              <a:rPr lang="fa-IR" sz="2400" b="1" dirty="0" smtClean="0">
                <a:cs typeface="B Mitra" pitchFamily="2" charset="-78"/>
              </a:rPr>
              <a:t>باروري مطلوب</a:t>
            </a:r>
            <a:r>
              <a:rPr lang="fa-IR" sz="2400" dirty="0" smtClean="0">
                <a:cs typeface="B Mitra" pitchFamily="2" charset="-78"/>
              </a:rPr>
              <a:t> اشاره شده و در آن قيد گرديده با لحاظ كليه مسائل </a:t>
            </a:r>
            <a:r>
              <a:rPr lang="fa-IR" sz="2400" b="1" dirty="0" smtClean="0">
                <a:cs typeface="B Mitra" pitchFamily="2" charset="-78"/>
              </a:rPr>
              <a:t>اجتماعي، فرهنگي و جسماني</a:t>
            </a:r>
            <a:r>
              <a:rPr lang="fa-IR" sz="2400" dirty="0" smtClean="0">
                <a:cs typeface="B Mitra" pitchFamily="2" charset="-78"/>
              </a:rPr>
              <a:t>. كليه </a:t>
            </a:r>
            <a:r>
              <a:rPr lang="fa-IR" sz="2400" b="1" dirty="0" smtClean="0">
                <a:cs typeface="B Mitra" pitchFamily="2" charset="-78"/>
              </a:rPr>
              <a:t>مسائل اجتماعي و فرهنگي </a:t>
            </a:r>
            <a:r>
              <a:rPr lang="fa-IR" sz="2400" dirty="0" smtClean="0">
                <a:cs typeface="B Mitra" pitchFamily="2" charset="-78"/>
              </a:rPr>
              <a:t>كلي و مبهم است و در چه حد و ميزان باروري را نامطلوب مي كند و چه حد از مسائل اقتصادي نامطلوب است براي جمعيت؟ در كدام منطقه؟ و با چه عرفی؟ اين حد اقتصادي فرزندآوری را منفي مي كند؟ در برخی از تعاریف </a:t>
            </a:r>
            <a:r>
              <a:rPr lang="fa-IR" sz="2400" b="1" dirty="0" smtClean="0">
                <a:cs typeface="B Mitra" pitchFamily="2" charset="-78"/>
              </a:rPr>
              <a:t>بارداری پرخطر </a:t>
            </a:r>
            <a:r>
              <a:rPr lang="fa-IR" sz="2400" dirty="0" smtClean="0">
                <a:cs typeface="B Mitra" pitchFamily="2" charset="-78"/>
              </a:rPr>
              <a:t>عبارتست از بارداری طبقه ضعیف از نظر امكانات اقتصادی.</a:t>
            </a:r>
            <a:endParaRPr lang="en-US" sz="24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214290"/>
            <a:ext cx="7498080" cy="6572272"/>
          </a:xfrm>
        </p:spPr>
        <p:txBody>
          <a:bodyPr>
            <a:noAutofit/>
          </a:bodyPr>
          <a:lstStyle/>
          <a:p>
            <a:pPr algn="justLow" rtl="1"/>
            <a:r>
              <a:rPr lang="fa-IR" sz="2400" dirty="0" smtClean="0">
                <a:cs typeface="B Mitra" pitchFamily="2" charset="-78"/>
              </a:rPr>
              <a:t>با توجه به بندهاي ماده 13- 14 و تبصره آن ماده 15 و سه تبصره آن ماده 24 و تبصره هاي آن، ماده 28 و 29 و 33 و... كه از نظر </a:t>
            </a:r>
            <a:r>
              <a:rPr lang="fa-IR" sz="2400" b="1" dirty="0" smtClean="0">
                <a:cs typeface="B Mitra" pitchFamily="2" charset="-78"/>
              </a:rPr>
              <a:t>مالي بار زيادي </a:t>
            </a:r>
            <a:r>
              <a:rPr lang="fa-IR" sz="2400" dirty="0" smtClean="0">
                <a:cs typeface="B Mitra" pitchFamily="2" charset="-78"/>
              </a:rPr>
              <a:t>به دولت تحميل خواهد كرد و عملاً با مخالفت شوراي نگهبان و دولت و ساير دستگاههاي ذيربط روبرو خواهد شد و در نهايت موجب رد اين طرح مي گردد.</a:t>
            </a:r>
            <a:endParaRPr lang="en-US" sz="2400" dirty="0" smtClean="0">
              <a:cs typeface="B Mitra" pitchFamily="2" charset="-78"/>
            </a:endParaRPr>
          </a:p>
          <a:p>
            <a:pPr algn="justLow" rtl="1"/>
            <a:r>
              <a:rPr lang="fa-IR" sz="2400" b="1" dirty="0" smtClean="0">
                <a:cs typeface="B Mitra" pitchFamily="2" charset="-78"/>
              </a:rPr>
              <a:t>جمعيت مطلوب</a:t>
            </a:r>
            <a:r>
              <a:rPr lang="fa-IR" sz="2400" dirty="0" smtClean="0">
                <a:cs typeface="B Mitra" pitchFamily="2" charset="-78"/>
              </a:rPr>
              <a:t> يكي ديگر از تعاريف مطرح شده در طرح جامع است و در آن قيد امكانات مناسب زندگي از قبيل </a:t>
            </a:r>
            <a:r>
              <a:rPr lang="fa-IR" sz="2400" b="1" dirty="0" smtClean="0">
                <a:cs typeface="B Mitra" pitchFamily="2" charset="-78"/>
              </a:rPr>
              <a:t>بهداشت، مسكن، رفاه </a:t>
            </a:r>
            <a:r>
              <a:rPr lang="fa-IR" sz="2400" dirty="0" smtClean="0">
                <a:cs typeface="B Mitra" pitchFamily="2" charset="-78"/>
              </a:rPr>
              <a:t>و... آورده شده و برخورداری از </a:t>
            </a:r>
            <a:r>
              <a:rPr lang="fa-IR" sz="2400" b="1" dirty="0" smtClean="0">
                <a:cs typeface="B Mitra" pitchFamily="2" charset="-78"/>
              </a:rPr>
              <a:t>بيشترين زمينه رشد مادي و معنوي </a:t>
            </a:r>
            <a:r>
              <a:rPr lang="fa-IR" sz="2400" dirty="0" smtClean="0">
                <a:cs typeface="B Mitra" pitchFamily="2" charset="-78"/>
              </a:rPr>
              <a:t>به عنوان جمعيت مطلوب ذكر شده است. آيا ارتقاي كيفي جمعيت با اين تعاريف امكان دارد؟ و اگر كشوری اين امكانات را نداشته باشد جمعيت مطلوبي نخواهد داشت؟ آیا کل کشورهایی که سیاست افزایش جمعیت دارند این همه امکانات را تضمینی فراهم کرده­اند؟</a:t>
            </a:r>
            <a:endParaRPr lang="en-US" sz="2400" dirty="0" smtClean="0">
              <a:cs typeface="B Mitra" pitchFamily="2" charset="-78"/>
            </a:endParaRPr>
          </a:p>
          <a:p>
            <a:pPr algn="justLow" rtl="1">
              <a:buNone/>
            </a:pPr>
            <a:r>
              <a:rPr lang="fa-IR" sz="2400" dirty="0" smtClean="0">
                <a:cs typeface="B Mitra" pitchFamily="2" charset="-78"/>
              </a:rPr>
              <a:t>	3- با توجه به بندهاي 10 و 11 ذكر شده در طرح که خلاف شرع و منطق و قانون اساسی است، زمینه ساز ظلم بر زنان و ایجاد جریان مخالف با اهداف طرح خواهد شد و مانع استخدام اساتيد مورد نياز دانشگاه مي‌‌شود و در مقابل زنان متأهل و داراي فرزند را تشويق به رها كردن تربيت فرزند و شتاب براي اولويت اشتغال مي‌كند در حاليكه مقام معظم رهبري فرمودند: اشتغال اولويت اول زنان نيست اما با رعايت شئون، امكانات، مصالح نظام و خانواده و زنان مي‌بايست آنها را به حق انساني و اسلامي‌شان برسانند.</a:t>
            </a:r>
            <a:endParaRPr lang="en-US" sz="2400" dirty="0" smtClean="0">
              <a:cs typeface="B Mitra" pitchFamily="2" charset="-78"/>
            </a:endParaRPr>
          </a:p>
          <a:p>
            <a:pPr algn="justLow">
              <a:buNone/>
            </a:pPr>
            <a:endParaRPr lang="en-US" sz="24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57166"/>
            <a:ext cx="7498080" cy="5891234"/>
          </a:xfrm>
        </p:spPr>
        <p:txBody>
          <a:bodyPr>
            <a:noAutofit/>
          </a:bodyPr>
          <a:lstStyle/>
          <a:p>
            <a:pPr algn="justLow" rtl="1">
              <a:buNone/>
            </a:pPr>
            <a:r>
              <a:rPr lang="fa-IR" sz="2400" dirty="0" smtClean="0">
                <a:cs typeface="B Mitra" pitchFamily="2" charset="-78"/>
              </a:rPr>
              <a:t>	4- بسياري از موارد مطرح شده در ماده ها متعارض با قانون اساسي كشور است و سیر لازم در بررسی قانونی در ادارات تدوین و تقیح قوانین را طی نکرده است و عجولانه و غیر علمی تهیه و به صحن آمده است.</a:t>
            </a:r>
          </a:p>
          <a:p>
            <a:pPr algn="justLow" rtl="1">
              <a:buNone/>
            </a:pPr>
            <a:r>
              <a:rPr lang="fa-IR" sz="2400" dirty="0" smtClean="0">
                <a:cs typeface="B Mitra" pitchFamily="2" charset="-78"/>
              </a:rPr>
              <a:t>	5- يكي از بحثهاي مطرح شده ژن نخبگي است كه مسلماً باعث اعتراضات مردم خواهد شد و نوعي نگاه </a:t>
            </a:r>
            <a:r>
              <a:rPr lang="fa-IR" sz="2400" dirty="0" smtClean="0">
                <a:cs typeface="B Mitra" pitchFamily="2" charset="-78"/>
              </a:rPr>
              <a:t>نژادپرستانه در </a:t>
            </a:r>
            <a:r>
              <a:rPr lang="fa-IR" sz="2400" dirty="0" smtClean="0">
                <a:cs typeface="B Mitra" pitchFamily="2" charset="-78"/>
              </a:rPr>
              <a:t>اين بند مشاهده مي شود در حالي كه در رهنمودهای مقام معظم رهبري چنين نظراتي نبوده است. ضمناً امكان تحقیق آن از نظر علمي نیز  وجود ندارد. به دليل اينكه دانشمندان معتقدند در صورت ازدواج نخبه با نخبه تا به امروز بايد شاهد غول هاي علمي در جامعه باشيم. </a:t>
            </a:r>
            <a:r>
              <a:rPr lang="fa-IR" sz="2400" b="1" dirty="0" smtClean="0">
                <a:cs typeface="B Mitra" pitchFamily="2" charset="-78"/>
              </a:rPr>
              <a:t>اين مسأله تفكري است كه سالهاي سال دولت اشغالگر رژيم صهيونيستي به دنبال آن بوده است. </a:t>
            </a:r>
            <a:r>
              <a:rPr lang="fa-IR" sz="2400" dirty="0" smtClean="0">
                <a:cs typeface="B Mitra" pitchFamily="2" charset="-78"/>
              </a:rPr>
              <a:t>براي مثال دو نفر كه مادر و پدر قدبلند دارند بايد فرزندان آنها بلندتر از والدين خود مي شد و به همين ترتيب افزايش قد در نسل هاي بعدي مرتباً ديده شود در حالي كه دست حكمت الهي در نظم حكيمانه طبيعت عملاً تعادل و اصلاح را انجام داده است. در بحث نخبگي، هوش و </a:t>
            </a:r>
            <a:r>
              <a:rPr lang="en-US" sz="2400" dirty="0" smtClean="0">
                <a:cs typeface="B Mitra" pitchFamily="2" charset="-78"/>
              </a:rPr>
              <a:t>IQ</a:t>
            </a:r>
            <a:r>
              <a:rPr lang="fa-IR" sz="2400" dirty="0" smtClean="0">
                <a:cs typeface="B Mitra" pitchFamily="2" charset="-78"/>
              </a:rPr>
              <a:t> نيز نتايج علمی تحقيقات قابل مشاهده است و طرح این مسئله که صرفاً نخبگان باید فرزندآوری داشته باشند باعث اهانت به اکثریت مردم و ایجاد مخاطرات عدیده است و به تناقض هاي زير منجر مي‌شود:</a:t>
            </a:r>
            <a:endParaRPr lang="en-US" sz="2400" dirty="0" smtClean="0">
              <a:cs typeface="B Mitra" pitchFamily="2" charset="-78"/>
            </a:endParaRPr>
          </a:p>
          <a:p>
            <a:pPr algn="justLow" rtl="1">
              <a:buNone/>
            </a:pPr>
            <a:endParaRPr lang="en-US" sz="24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39</a:t>
            </a:fld>
            <a:endParaRPr lang="en-US"/>
          </a:p>
        </p:txBody>
      </p:sp>
      <p:sp>
        <p:nvSpPr>
          <p:cNvPr id="5" name="Oval 4"/>
          <p:cNvSpPr/>
          <p:nvPr/>
        </p:nvSpPr>
        <p:spPr>
          <a:xfrm>
            <a:off x="1071538" y="500042"/>
            <a:ext cx="7858180" cy="485778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justLow" rtl="1">
              <a:buNone/>
            </a:pPr>
            <a:r>
              <a:rPr lang="fa-IR" sz="2000" b="1" dirty="0" smtClean="0">
                <a:cs typeface="B Mitra" pitchFamily="2" charset="-78"/>
              </a:rPr>
              <a:t>تذكر و نگاه تحليلي به لايحه «طرح جامع جمعيت و تعالي خانواده»</a:t>
            </a:r>
          </a:p>
          <a:p>
            <a:pPr algn="justLow" rtl="1">
              <a:buNone/>
            </a:pPr>
            <a:r>
              <a:rPr lang="fa-IR" sz="2000" dirty="0" smtClean="0">
                <a:cs typeface="B Mitra" pitchFamily="2" charset="-78"/>
              </a:rPr>
              <a:t>1) آيا جامعه به تخصص‌ها و استعدادها و فعاليت‌هاي مختلف غير نخبه نياز ندارد؟</a:t>
            </a:r>
          </a:p>
          <a:p>
            <a:pPr algn="justLow" rtl="1">
              <a:buNone/>
            </a:pPr>
            <a:r>
              <a:rPr lang="fa-IR" sz="2000" dirty="0" smtClean="0">
                <a:cs typeface="B Mitra" pitchFamily="2" charset="-78"/>
              </a:rPr>
              <a:t>2) </a:t>
            </a:r>
            <a:r>
              <a:rPr lang="fa-IR" sz="2000" dirty="0" smtClean="0">
                <a:cs typeface="B Mitra" pitchFamily="2" charset="-78"/>
              </a:rPr>
              <a:t>برخي افراد به اصطلاح نخبه</a:t>
            </a:r>
            <a:r>
              <a:rPr lang="fa-IR" sz="2000" dirty="0" smtClean="0">
                <a:cs typeface="B Mitra" pitchFamily="2" charset="-78"/>
              </a:rPr>
              <a:t> </a:t>
            </a:r>
            <a:r>
              <a:rPr lang="fa-IR" sz="2000" dirty="0" smtClean="0">
                <a:cs typeface="B Mitra" pitchFamily="2" charset="-78"/>
              </a:rPr>
              <a:t>با ادعاي اينكه از طبقات مرفه هستند در كل دنيا تحت تأثير سبك زندگي از فرزندآوري فاصله گرفته و در مواردي به پرورش حيوانات روي آورده و آن را جايگزين كرده اند.</a:t>
            </a:r>
          </a:p>
          <a:p>
            <a:pPr algn="justLow" rtl="1">
              <a:buNone/>
            </a:pPr>
            <a:r>
              <a:rPr lang="fa-IR" sz="2000" dirty="0" smtClean="0">
                <a:cs typeface="B Mitra" pitchFamily="2" charset="-78"/>
              </a:rPr>
              <a:t>3) اگر فرزندآوري افراد متوسط و عموم جامعه را غير مطلوب بدانيم و با كنترل جمعيت از توليد نسل آنها پيشگيري كنيم، با توجه به بند (2) چه كسي جبران جمعيت رو به پيري و فرسودگي را مي‌كند؟ چه كسي نيروي كار و نشاط و رشد علمي جامعه را تأمين مي‌كند؟</a:t>
            </a:r>
            <a:endParaRPr lang="en-US" sz="2000" dirty="0" smtClean="0">
              <a:cs typeface="B Mitra" pitchFamily="2" charset="-78"/>
            </a:endParaRPr>
          </a:p>
          <a:p>
            <a:pPr algn="ct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0" y="1643050"/>
            <a:ext cx="7072362" cy="4357718"/>
          </a:xfrm>
        </p:spPr>
        <p:style>
          <a:lnRef idx="2">
            <a:schemeClr val="accent1"/>
          </a:lnRef>
          <a:fillRef idx="1">
            <a:schemeClr val="lt1"/>
          </a:fillRef>
          <a:effectRef idx="0">
            <a:schemeClr val="accent1"/>
          </a:effectRef>
          <a:fontRef idx="minor">
            <a:schemeClr val="dk1"/>
          </a:fontRef>
        </p:style>
        <p:txBody>
          <a:bodyPr>
            <a:noAutofit/>
          </a:bodyPr>
          <a:lstStyle/>
          <a:p>
            <a:pPr algn="justLow" rtl="1">
              <a:buNone/>
            </a:pPr>
            <a:r>
              <a:rPr lang="en-US" sz="2200" b="1" dirty="0" smtClean="0">
                <a:cs typeface="B Nazanin" pitchFamily="2" charset="-78"/>
              </a:rPr>
              <a:t>		</a:t>
            </a:r>
            <a:r>
              <a:rPr lang="ar-SA" sz="2200" b="1" dirty="0" smtClean="0">
                <a:cs typeface="B Mitra" pitchFamily="2" charset="-78"/>
              </a:rPr>
              <a:t>بسم الله الرّحمن الرّحیم</a:t>
            </a:r>
            <a:endParaRPr lang="en-US" sz="2200" b="1" dirty="0" smtClean="0">
              <a:cs typeface="B Mitra" pitchFamily="2" charset="-78"/>
            </a:endParaRPr>
          </a:p>
          <a:p>
            <a:pPr algn="justLow" rtl="1">
              <a:buNone/>
            </a:pPr>
            <a:r>
              <a:rPr lang="en-US" sz="2200" dirty="0" smtClean="0">
                <a:cs typeface="B Mitra" pitchFamily="2" charset="-78"/>
              </a:rPr>
              <a:t>	</a:t>
            </a:r>
            <a:r>
              <a:rPr lang="ar-SA" sz="2200" dirty="0" smtClean="0">
                <a:cs typeface="B Mitra" pitchFamily="2" charset="-78"/>
              </a:rPr>
              <a:t>با عنايت به اهميّت مقوله جمعيّت در اقتدار ملّي؛ و با توجه به پويندگي، بالندگي و جواني جمعيّت كنوني كشور به عنوان يك فرصت و امتياز؛ و در جهت جبران كاهش نرخ رشد جمعيّت و نرخ باروري در سال‌هاي گذشته، سياست‌هاي كلي جمعيّت ابلاغ مي‌گردد. با در نظر داشتن نقش ايجابي عامل جمعيّت در پيشرفت كشور، لازم است برنامه‌ريزي‌هاي جامع براي رشد اقتصادي، اجتماعي و فرهنگي كشور متناسب با سياست‌هاي جمعيّتي انجام گيرد. همچنين ضروري است با هماهنگي و تقسيم كار بين اركان نظام و دستگاه‌هاي ذيربط در اين زمينه، اقدامات لازم با دقّت، سرعت و قوّت صورت گيرد و نتايج رصد مستمر اجراي سياست‌ها گزارش شود</a:t>
            </a:r>
            <a:r>
              <a:rPr lang="en-US" sz="2200" dirty="0" smtClean="0">
                <a:cs typeface="B Mitra" pitchFamily="2" charset="-78"/>
              </a:rPr>
              <a:t>.</a:t>
            </a:r>
            <a:r>
              <a:rPr lang="fa-IR" sz="2200" dirty="0" smtClean="0">
                <a:cs typeface="B Mitra" pitchFamily="2" charset="-78"/>
              </a:rPr>
              <a:t>	</a:t>
            </a:r>
            <a:r>
              <a:rPr lang="en-US" sz="2200" b="1" dirty="0" smtClean="0">
                <a:cs typeface="B Mitra" pitchFamily="2" charset="-78"/>
              </a:rPr>
              <a:t>   </a:t>
            </a:r>
            <a:endParaRPr lang="fa-IR" sz="2200" b="1" dirty="0" smtClean="0">
              <a:cs typeface="B Mitra" pitchFamily="2" charset="-78"/>
            </a:endParaRPr>
          </a:p>
          <a:p>
            <a:pPr algn="justLow" rtl="1">
              <a:buNone/>
            </a:pPr>
            <a:r>
              <a:rPr lang="en-US" sz="2200" b="1" dirty="0" smtClean="0">
                <a:cs typeface="B Mitra" pitchFamily="2" charset="-78"/>
              </a:rPr>
              <a:t>  </a:t>
            </a:r>
            <a:r>
              <a:rPr lang="ar-SA" sz="2200" b="1" dirty="0" smtClean="0">
                <a:cs typeface="B Mitra" pitchFamily="2" charset="-78"/>
              </a:rPr>
              <a:t>سيّدعلي خامنه‌اي</a:t>
            </a:r>
            <a:r>
              <a:rPr lang="fa-IR" sz="2200" b="1" dirty="0" smtClean="0">
                <a:cs typeface="B Mitra" pitchFamily="2" charset="-78"/>
              </a:rPr>
              <a:t> / 30/</a:t>
            </a:r>
            <a:r>
              <a:rPr lang="ar-SA" sz="2200" b="1" dirty="0" smtClean="0">
                <a:cs typeface="B Mitra" pitchFamily="2" charset="-78"/>
              </a:rPr>
              <a:t>اردیبهشت/1393</a:t>
            </a:r>
            <a:endParaRPr lang="en-US" sz="2200" b="1" dirty="0" smtClean="0">
              <a:cs typeface="B Mitra" pitchFamily="2" charset="-78"/>
            </a:endParaRPr>
          </a:p>
          <a:p>
            <a:pPr algn="justLow" rtl="1">
              <a:buNone/>
            </a:pP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r>
              <a:rPr lang="en-US" sz="2200" dirty="0" smtClean="0">
                <a:cs typeface="B Nazanin" pitchFamily="2" charset="-78"/>
              </a:rPr>
              <a:t/>
            </a:r>
            <a:br>
              <a:rPr lang="en-US" sz="2200" dirty="0" smtClean="0">
                <a:cs typeface="B Nazanin" pitchFamily="2" charset="-78"/>
              </a:rPr>
            </a:br>
            <a:endParaRPr lang="en-US" sz="2200" dirty="0" smtClean="0">
              <a:cs typeface="B Nazanin" pitchFamily="2" charset="-78"/>
            </a:endParaRPr>
          </a:p>
          <a:p>
            <a:pPr algn="justLow"/>
            <a:endParaRPr lang="en-US" sz="2200" dirty="0">
              <a:cs typeface="B Nazanin" pitchFamily="2" charset="-78"/>
            </a:endParaRPr>
          </a:p>
        </p:txBody>
      </p:sp>
      <p:sp>
        <p:nvSpPr>
          <p:cNvPr id="6" name="Title 1"/>
          <p:cNvSpPr>
            <a:spLocks noGrp="1"/>
          </p:cNvSpPr>
          <p:nvPr>
            <p:ph type="title"/>
          </p:nvPr>
        </p:nvSpPr>
        <p:spPr>
          <a:xfrm>
            <a:off x="1928794" y="500042"/>
            <a:ext cx="5786478" cy="857232"/>
          </a:xfrm>
        </p:spPr>
        <p:txBody>
          <a:bodyPr>
            <a:normAutofit/>
          </a:bodyP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ابلاغ سیاست</a:t>
            </a: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a:t>
            </a: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های کلی جمعیّت</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sp>
        <p:nvSpPr>
          <p:cNvPr id="5" name="Slide Number Placeholder 4"/>
          <p:cNvSpPr>
            <a:spLocks noGrp="1"/>
          </p:cNvSpPr>
          <p:nvPr>
            <p:ph type="sldNum" sz="quarter" idx="12"/>
          </p:nvPr>
        </p:nvSpPr>
        <p:spPr/>
        <p:txBody>
          <a:bodyPr/>
          <a:lstStyle/>
          <a:p>
            <a:fld id="{A08E8C43-68F8-4728-90F2-738ACDDF480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28604"/>
            <a:ext cx="7498080" cy="5819796"/>
          </a:xfrm>
        </p:spPr>
        <p:txBody>
          <a:bodyPr>
            <a:normAutofit lnSpcReduction="10000"/>
          </a:bodyPr>
          <a:lstStyle/>
          <a:p>
            <a:pPr algn="justLow" rtl="1">
              <a:buNone/>
            </a:pPr>
            <a:r>
              <a:rPr lang="fa-IR" sz="2400" dirty="0" smtClean="0">
                <a:cs typeface="B Mitra" pitchFamily="2" charset="-78"/>
              </a:rPr>
              <a:t>	6- ماده 47 و 48 طرح جامع به برنامه رشد كودك از 8-0 سال تأکید شده است که شامل تنظیم خانواده و سبک زندگی سکولار و  اجراي كنوانسيون حقوق كودك بدون هيچ قيد و شرطي مي باشد. لازم به ذكر است اين برنامه يكي از وظایف برنامه هاي 5 سال اخير </a:t>
            </a:r>
            <a:r>
              <a:rPr lang="fa-IR" sz="2400" b="1" dirty="0" smtClean="0">
                <a:cs typeface="B Mitra" pitchFamily="2" charset="-78"/>
              </a:rPr>
              <a:t>يونيسف</a:t>
            </a:r>
            <a:r>
              <a:rPr lang="fa-IR" sz="2400" dirty="0" smtClean="0">
                <a:cs typeface="B Mitra" pitchFamily="2" charset="-78"/>
              </a:rPr>
              <a:t>، در رابطه با بحث هاي سبك زندگي است و سازمان ملل آن را طبق دكترين امنيت ملي آمريكا در سازمان سيا تهيه و جهت اجرا به آژانس هاي سازمان ملل ابلاغ كرده و نتايج آن در نقشه راه و برنامه عملي يونيسف در طرح و برنامه‌هاي ذيل اين قانون قابل مشاهده است.</a:t>
            </a:r>
            <a:endParaRPr lang="en-US" sz="2400" dirty="0" smtClean="0">
              <a:cs typeface="B Mitra" pitchFamily="2" charset="-78"/>
            </a:endParaRPr>
          </a:p>
          <a:p>
            <a:pPr algn="justLow" rtl="1">
              <a:buNone/>
            </a:pPr>
            <a:r>
              <a:rPr lang="fa-IR" sz="2400" dirty="0" smtClean="0">
                <a:cs typeface="B Mitra" pitchFamily="2" charset="-78"/>
              </a:rPr>
              <a:t>	7- در مواد 14، 42، 43 و 44 كلمه باروري سالم بار دیگر برنامه دستيابي به مسائل كنترل جمعيت مي باشد كه ترويج و توزيع اقلام كنترلي تحت اين عناوين در حال اجراست. </a:t>
            </a:r>
            <a:endParaRPr lang="en-US" sz="2400" dirty="0" smtClean="0">
              <a:cs typeface="B Mitra" pitchFamily="2" charset="-78"/>
            </a:endParaRPr>
          </a:p>
          <a:p>
            <a:pPr algn="justLow" rtl="1">
              <a:buNone/>
            </a:pPr>
            <a:r>
              <a:rPr lang="fa-IR" sz="2400" dirty="0" smtClean="0">
                <a:cs typeface="B Mitra" pitchFamily="2" charset="-78"/>
              </a:rPr>
              <a:t>	8- ماده 3 مغایر با مصوبه شورای عالی انقلاب فرهنگی است و كتابي جايگزين به نام دانش خانواده تهیه شده و از بهمن ماه 1392 در حال تدريس مي‌باشد.</a:t>
            </a:r>
          </a:p>
          <a:p>
            <a:pPr algn="justLow" rtl="1">
              <a:buNone/>
            </a:pPr>
            <a:r>
              <a:rPr lang="fa-IR" sz="2400" dirty="0" smtClean="0">
                <a:cs typeface="B Mitra" pitchFamily="2" charset="-78"/>
              </a:rPr>
              <a:t>	9- تشكيلات مطروحه خلاف اصل 43 قانون اساسي و ايجاد شوراي عالي جديد است در حاليكه در مصوبه شوراي عالي انقلاب فرهنگي مصوب 91/3/2 به اين مهم تحت عنوان مركز تخصصي جامع جمعيت پرداخته است و نيازي به تشكيلات جديد مطروحه نيست.</a:t>
            </a:r>
            <a:endParaRPr lang="en-US" sz="24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41</a:t>
            </a:fld>
            <a:endParaRPr lang="en-US"/>
          </a:p>
        </p:txBody>
      </p:sp>
      <p:sp>
        <p:nvSpPr>
          <p:cNvPr id="5" name="Content Placeholder 4"/>
          <p:cNvSpPr>
            <a:spLocks noGrp="1"/>
          </p:cNvSpPr>
          <p:nvPr>
            <p:ph idx="1"/>
          </p:nvPr>
        </p:nvSpPr>
        <p:spPr>
          <a:xfrm>
            <a:off x="1357290" y="857232"/>
            <a:ext cx="7498080" cy="17859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noAutofit/>
          </a:bodyPr>
          <a:lstStyle/>
          <a:p>
            <a:pPr algn="just" rtl="1">
              <a:buNone/>
            </a:pPr>
            <a:endParaRPr lang="fa-IR" sz="1800" dirty="0" smtClean="0">
              <a:cs typeface="B Mitra" pitchFamily="2" charset="-78"/>
            </a:endParaRPr>
          </a:p>
          <a:p>
            <a:pPr algn="just" rtl="1">
              <a:buNone/>
            </a:pPr>
            <a:endParaRPr lang="fa-IR" sz="1800" b="1" dirty="0" smtClean="0">
              <a:cs typeface="B Mitra" pitchFamily="2" charset="-78"/>
            </a:endParaRPr>
          </a:p>
          <a:p>
            <a:pPr algn="just" rtl="1">
              <a:buNone/>
            </a:pPr>
            <a:endParaRPr lang="fa-IR" sz="1800" b="1" dirty="0" smtClean="0">
              <a:cs typeface="B Mitra" pitchFamily="2" charset="-78"/>
            </a:endParaRPr>
          </a:p>
          <a:p>
            <a:pPr algn="just" rtl="1">
              <a:buNone/>
            </a:pPr>
            <a:r>
              <a:rPr lang="fa-IR" sz="1800" b="1" dirty="0" smtClean="0">
                <a:cs typeface="B Mitra" pitchFamily="2" charset="-78"/>
              </a:rPr>
              <a:t>	توجه: </a:t>
            </a:r>
            <a:r>
              <a:rPr lang="fa-IR" sz="1800" dirty="0" smtClean="0">
                <a:cs typeface="B Mitra" pitchFamily="2" charset="-78"/>
              </a:rPr>
              <a:t>به دنبال نقد طرح </a:t>
            </a:r>
            <a:r>
              <a:rPr lang="fa-IR" sz="1800" b="1" dirty="0" smtClean="0">
                <a:cs typeface="B Mitra" pitchFamily="2" charset="-78"/>
              </a:rPr>
              <a:t>«جامع جمعيت و تعالي خانواده»</a:t>
            </a:r>
            <a:r>
              <a:rPr lang="fa-IR" sz="1800" dirty="0" smtClean="0">
                <a:cs typeface="B Mitra" pitchFamily="2" charset="-78"/>
              </a:rPr>
              <a:t> در كميسيون فرهنگي، اعضاي كميسيون بهداشت مجلس به كميسيون فرهنگي آمدند و تمام مباحث كنترل جمعيت را به حالت يك دولت در سايه مطرح كردند. </a:t>
            </a:r>
          </a:p>
          <a:p>
            <a:pPr algn="just" rtl="1">
              <a:buNone/>
            </a:pPr>
            <a:r>
              <a:rPr lang="fa-IR" sz="1800" dirty="0" smtClean="0">
                <a:cs typeface="B Mitra" pitchFamily="2" charset="-78"/>
              </a:rPr>
              <a:t>	</a:t>
            </a:r>
          </a:p>
          <a:p>
            <a:pPr algn="just" rtl="1">
              <a:buNone/>
            </a:pPr>
            <a:r>
              <a:rPr lang="fa-IR" sz="1800" dirty="0" smtClean="0">
                <a:cs typeface="B Mitra" pitchFamily="2" charset="-78"/>
              </a:rPr>
              <a:t>	</a:t>
            </a:r>
          </a:p>
          <a:p>
            <a:pPr algn="ctr"/>
            <a:endParaRPr lang="en-US" sz="1800" dirty="0"/>
          </a:p>
        </p:txBody>
      </p:sp>
      <p:sp>
        <p:nvSpPr>
          <p:cNvPr id="6" name="Rectangle 5"/>
          <p:cNvSpPr/>
          <p:nvPr/>
        </p:nvSpPr>
        <p:spPr>
          <a:xfrm>
            <a:off x="1285852" y="3071810"/>
            <a:ext cx="7358114" cy="3262432"/>
          </a:xfrm>
          <a:prstGeom prst="rect">
            <a:avLst/>
          </a:prstGeom>
        </p:spPr>
        <p:txBody>
          <a:bodyPr wrap="square">
            <a:spAutoFit/>
          </a:bodyPr>
          <a:lstStyle/>
          <a:p>
            <a:pPr algn="just" rtl="1">
              <a:buNone/>
            </a:pPr>
            <a:r>
              <a:rPr lang="fa-IR" sz="2500" b="1" dirty="0" smtClean="0">
                <a:cs typeface="B Mitra" pitchFamily="2" charset="-78"/>
              </a:rPr>
              <a:t>پس از پيدا شدن موارد متعدد اشكال در طرح جمعيت و تعالي خانواده، طرح «افزايش نرخ باروري و پيشگيري از كاهش رشد جمعيت كشور» به مجلس ارائه شد.</a:t>
            </a:r>
          </a:p>
          <a:p>
            <a:pPr marL="365760" lvl="0" indent="-283464" algn="justLow" rtl="1">
              <a:spcBef>
                <a:spcPts val="600"/>
              </a:spcBef>
              <a:buClr>
                <a:schemeClr val="accent1"/>
              </a:buClr>
              <a:buSzPct val="80000"/>
              <a:defRPr/>
            </a:pPr>
            <a:r>
              <a:rPr lang="en-US" sz="2400" dirty="0" smtClean="0">
                <a:cs typeface="B Mitra" pitchFamily="2" charset="-78"/>
              </a:rPr>
              <a:t>	</a:t>
            </a:r>
            <a:r>
              <a:rPr lang="fa-IR" sz="2400" dirty="0" smtClean="0">
                <a:cs typeface="B Mitra" pitchFamily="2" charset="-78"/>
              </a:rPr>
              <a:t>در اسفند سال 92، با همكاري برخي از حقوقدانان حوزوي و دانشگاهي، عده‌اي از نمايندگان مجلس، اداره كل اسناد و تنقيح لوايح و اداره كل تدوين قوانين  طرح «افزايش نرخ باروري و پيشگيري از كاهش رشد جمعيت»</a:t>
            </a:r>
            <a:r>
              <a:rPr lang="en-US" sz="2400" dirty="0" smtClean="0">
                <a:cs typeface="B Mitra" pitchFamily="2" charset="-78"/>
              </a:rPr>
              <a:t> </a:t>
            </a:r>
            <a:r>
              <a:rPr lang="fa-IR" sz="2400" dirty="0" smtClean="0">
                <a:cs typeface="B Mitra" pitchFamily="2" charset="-78"/>
              </a:rPr>
              <a:t>از سوي 80 نفر از نمايندگان با قيد دو فوريت به مجلس ارائه شد. </a:t>
            </a:r>
          </a:p>
          <a:p>
            <a:pPr algn="just" rtl="1">
              <a:buNone/>
            </a:pPr>
            <a:endParaRPr lang="fa-IR" sz="2500" dirty="0" smtClean="0">
              <a:cs typeface="B Mitra"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42</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643042" y="1071546"/>
            <a:ext cx="6643734" cy="5072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2"/>
          <p:cNvSpPr txBox="1">
            <a:spLocks/>
          </p:cNvSpPr>
          <p:nvPr/>
        </p:nvSpPr>
        <p:spPr>
          <a:xfrm>
            <a:off x="1285852" y="642918"/>
            <a:ext cx="7286676" cy="857256"/>
          </a:xfrm>
          <a:prstGeom prst="rect">
            <a:avLst/>
          </a:prstGeo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365760" marR="0" lvl="0" indent="-283464" algn="ctr" defTabSz="914400" rtl="1" eaLnBrk="1" fontAlgn="auto" latinLnBrk="0" hangingPunct="1">
              <a:lnSpc>
                <a:spcPct val="100000"/>
              </a:lnSpc>
              <a:spcBef>
                <a:spcPts val="600"/>
              </a:spcBef>
              <a:spcAft>
                <a:spcPts val="0"/>
              </a:spcAft>
              <a:buClr>
                <a:schemeClr val="accent1"/>
              </a:buClr>
              <a:buSzPct val="80000"/>
              <a:tabLst/>
              <a:defRPr/>
            </a:pPr>
            <a:r>
              <a:rPr kumimoji="0" lang="fa-IR" sz="2800" b="0" i="0" u="none" strike="noStrike" kern="1200" cap="none" spc="0" normalizeH="0" baseline="0" noProof="0" dirty="0" smtClean="0">
                <a:ln>
                  <a:noFill/>
                </a:ln>
                <a:solidFill>
                  <a:schemeClr val="accent1">
                    <a:lumMod val="75000"/>
                  </a:schemeClr>
                </a:solidFill>
                <a:effectLst/>
                <a:uLnTx/>
                <a:uFillTx/>
                <a:latin typeface="+mn-lt"/>
                <a:ea typeface="+mn-ea"/>
                <a:cs typeface="B Titr" pitchFamily="2" charset="-78"/>
              </a:rPr>
              <a:t>	</a:t>
            </a:r>
          </a:p>
          <a:p>
            <a:pPr marL="365760" marR="0" lvl="0" indent="-283464" algn="ctr" defTabSz="914400" rtl="1" eaLnBrk="1" fontAlgn="auto" latinLnBrk="0" hangingPunct="1">
              <a:lnSpc>
                <a:spcPct val="100000"/>
              </a:lnSpc>
              <a:spcBef>
                <a:spcPts val="600"/>
              </a:spcBef>
              <a:spcAft>
                <a:spcPts val="0"/>
              </a:spcAft>
              <a:buClr>
                <a:schemeClr val="accent1"/>
              </a:buClr>
              <a:buSzPct val="80000"/>
              <a:tabLst/>
              <a:defRPr/>
            </a:pPr>
            <a:r>
              <a:rPr kumimoji="0" lang="fa-IR" sz="2800" b="0" i="0" u="none" strike="noStrike" kern="1200" cap="none" spc="0" normalizeH="0" baseline="0" noProof="0" dirty="0" smtClean="0">
                <a:ln>
                  <a:noFill/>
                </a:ln>
                <a:solidFill>
                  <a:schemeClr val="accent1">
                    <a:lumMod val="75000"/>
                  </a:schemeClr>
                </a:solidFill>
                <a:effectLst/>
                <a:uLnTx/>
                <a:uFillTx/>
                <a:latin typeface="+mn-lt"/>
                <a:ea typeface="+mn-ea"/>
                <a:cs typeface="B Titr" pitchFamily="2" charset="-78"/>
              </a:rPr>
              <a:t>متن طرح :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43</a:t>
            </a:fld>
            <a:endParaRPr lang="en-US"/>
          </a:p>
        </p:txBody>
      </p:sp>
      <p:pic>
        <p:nvPicPr>
          <p:cNvPr id="5" name="Content Placeholder 4"/>
          <p:cNvPicPr>
            <a:picLocks noGrp="1" noChangeAspect="1" noChangeArrowheads="1"/>
          </p:cNvPicPr>
          <p:nvPr>
            <p:ph idx="1"/>
          </p:nvPr>
        </p:nvPicPr>
        <p:blipFill>
          <a:blip r:embed="rId2"/>
          <a:srcRect/>
          <a:stretch>
            <a:fillRect/>
          </a:stretch>
        </p:blipFill>
        <p:spPr bwMode="auto">
          <a:xfrm>
            <a:off x="1244337" y="214290"/>
            <a:ext cx="7359575" cy="6034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44</a:t>
            </a:fld>
            <a:endParaRPr lang="en-US"/>
          </a:p>
        </p:txBody>
      </p:sp>
      <p:pic>
        <p:nvPicPr>
          <p:cNvPr id="4100" name="Picture 4">
            <a:hlinkClick r:id="rId2" action="ppaction://hlinkfile"/>
          </p:cNvPr>
          <p:cNvPicPr>
            <a:picLocks noChangeAspect="1" noChangeArrowheads="1"/>
          </p:cNvPicPr>
          <p:nvPr/>
        </p:nvPicPr>
        <p:blipFill>
          <a:blip r:embed="rId3" cstate="print"/>
          <a:srcRect/>
          <a:stretch>
            <a:fillRect/>
          </a:stretch>
        </p:blipFill>
        <p:spPr bwMode="auto">
          <a:xfrm>
            <a:off x="4929190" y="428604"/>
            <a:ext cx="3571900" cy="5221700"/>
          </a:xfrm>
          <a:prstGeom prst="rect">
            <a:avLst/>
          </a:prstGeom>
          <a:noFill/>
          <a:ln w="9525">
            <a:noFill/>
            <a:miter lim="800000"/>
            <a:headEnd/>
            <a:tailEnd/>
          </a:ln>
          <a:effectLst/>
        </p:spPr>
      </p:pic>
      <p:pic>
        <p:nvPicPr>
          <p:cNvPr id="4102" name="Picture 6">
            <a:hlinkClick r:id="rId4" action="ppaction://hlinkfile"/>
          </p:cNvPr>
          <p:cNvPicPr>
            <a:picLocks noChangeAspect="1" noChangeArrowheads="1"/>
          </p:cNvPicPr>
          <p:nvPr/>
        </p:nvPicPr>
        <p:blipFill>
          <a:blip r:embed="rId5"/>
          <a:srcRect/>
          <a:stretch>
            <a:fillRect/>
          </a:stretch>
        </p:blipFill>
        <p:spPr bwMode="auto">
          <a:xfrm>
            <a:off x="1285852" y="2071678"/>
            <a:ext cx="3043380"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45</a:t>
            </a:fld>
            <a:endParaRPr lang="en-US"/>
          </a:p>
        </p:txBody>
      </p:sp>
      <p:sp>
        <p:nvSpPr>
          <p:cNvPr id="5" name="Content Placeholder 2"/>
          <p:cNvSpPr>
            <a:spLocks noGrp="1"/>
          </p:cNvSpPr>
          <p:nvPr>
            <p:ph idx="1"/>
          </p:nvPr>
        </p:nvSpPr>
        <p:spPr>
          <a:xfrm>
            <a:off x="1214414" y="1500174"/>
            <a:ext cx="7498080" cy="1785950"/>
          </a:xfrm>
        </p:spPr>
        <p:style>
          <a:lnRef idx="2">
            <a:schemeClr val="accent2"/>
          </a:lnRef>
          <a:fillRef idx="1">
            <a:schemeClr val="lt1"/>
          </a:fillRef>
          <a:effectRef idx="0">
            <a:schemeClr val="accent2"/>
          </a:effectRef>
          <a:fontRef idx="minor">
            <a:schemeClr val="dk1"/>
          </a:fontRef>
        </p:style>
        <p:txBody>
          <a:bodyPr>
            <a:noAutofit/>
          </a:bodyPr>
          <a:lstStyle/>
          <a:p>
            <a:pPr algn="justLow" rtl="1"/>
            <a:r>
              <a:rPr lang="fa-IR" sz="3000" dirty="0" smtClean="0">
                <a:solidFill>
                  <a:schemeClr val="accent1">
                    <a:lumMod val="75000"/>
                  </a:schemeClr>
                </a:solidFill>
                <a:cs typeface="B Titr" pitchFamily="2" charset="-78"/>
              </a:rPr>
              <a:t>در فروردين سال 93 در مجلس شوراي اسلامي اين طرح با 127 رأي موافق به يك فوريتي تبديل گرديد و تاكنون در دستور كار مجلس شوراي اسلامي است.</a:t>
            </a:r>
            <a:endParaRPr lang="en-US" sz="3000" dirty="0">
              <a:solidFill>
                <a:schemeClr val="accent1">
                  <a:lumMod val="75000"/>
                </a:schemeClr>
              </a:solidFill>
              <a:cs typeface="B Titr" pitchFamily="2" charset="-78"/>
            </a:endParaRPr>
          </a:p>
        </p:txBody>
      </p:sp>
      <p:sp>
        <p:nvSpPr>
          <p:cNvPr id="6" name="TextBox 5"/>
          <p:cNvSpPr txBox="1"/>
          <p:nvPr/>
        </p:nvSpPr>
        <p:spPr>
          <a:xfrm>
            <a:off x="1428728" y="3714752"/>
            <a:ext cx="6929486" cy="2092881"/>
          </a:xfrm>
          <a:prstGeom prst="rect">
            <a:avLst/>
          </a:prstGeom>
          <a:noFill/>
        </p:spPr>
        <p:txBody>
          <a:bodyPr wrap="square" rtlCol="0">
            <a:spAutoFit/>
          </a:bodyPr>
          <a:lstStyle/>
          <a:p>
            <a:pPr algn="justLow" rtl="1"/>
            <a:r>
              <a:rPr lang="fa-IR" sz="2000" dirty="0" smtClean="0">
                <a:cs typeface="B Mitra" pitchFamily="2" charset="-78"/>
              </a:rPr>
              <a:t>با توجه به اينكه اين طرح،  از مزاياي بيشتري برخوردار است از قبيل اينكه بار مالي براي دولت ندارد و حتي با حذف قانون تنظيم خانواده بودجه هايي كه براي اين قانون در نظر گرفته شده است حذف مي‌شود و هيچكدام از معايب طرح 55 ماده اي در اين طرح ديده نمي شود. </a:t>
            </a:r>
          </a:p>
          <a:p>
            <a:pPr algn="justLow" rtl="1"/>
            <a:endParaRPr lang="fa-IR" sz="2000" dirty="0" smtClean="0">
              <a:cs typeface="B Mitra" pitchFamily="2" charset="-78"/>
            </a:endParaRPr>
          </a:p>
          <a:p>
            <a:pPr algn="ctr" rtl="1"/>
            <a:r>
              <a:rPr lang="fa-IR" sz="2500" b="1" dirty="0" smtClean="0">
                <a:solidFill>
                  <a:srgbClr val="FF0000"/>
                </a:solidFill>
                <a:cs typeface="B Mitra" pitchFamily="2" charset="-78"/>
              </a:rPr>
              <a:t>پيشنهاد مي‌شود كه قانون سال 72 حذف و اين طرح جايگزين آن و تصويب شود.</a:t>
            </a:r>
            <a:endParaRPr lang="en-US" sz="2500" b="1" dirty="0">
              <a:solidFill>
                <a:srgbClr val="FF0000"/>
              </a:solidFill>
              <a:cs typeface="B Mitra"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2786058"/>
            <a:ext cx="7498080" cy="2000264"/>
          </a:xfrm>
        </p:spPr>
        <p:txBody>
          <a:bodyPr>
            <a:noAutofit/>
          </a:bodyPr>
          <a:lstStyle/>
          <a:p>
            <a:pPr algn="just" rtl="1"/>
            <a:r>
              <a:rPr lang="fa-IR" sz="2100" dirty="0" smtClean="0">
                <a:cs typeface="B Mitra" pitchFamily="2" charset="-78"/>
              </a:rPr>
              <a:t>به دنبال ارائه </a:t>
            </a:r>
            <a:r>
              <a:rPr lang="fa-IR" sz="2100" b="1" dirty="0" smtClean="0">
                <a:cs typeface="B Mitra" pitchFamily="2" charset="-78"/>
              </a:rPr>
              <a:t>«طرح افزايش نرخ باروري و پيشگيري از كاهش نرخ رشد جمعيت» </a:t>
            </a:r>
            <a:r>
              <a:rPr lang="fa-IR" sz="2100" dirty="0" smtClean="0">
                <a:cs typeface="B Mitra" pitchFamily="2" charset="-78"/>
              </a:rPr>
              <a:t>در قالب 5 ماده به مجلس در تاريخ اسفند 92 اين طرح در كميسيون فرهنگي با اصلاحاتي در قالب 4 ماده در صحن علني مجلس تصويب گرديد و معاونت پژوهشي گروه مطالعات مركز تحقيقات اسلامي و مركز پژوهش‌ها و برخي كميسيون‌ها نظرات كارشناسي خود را در اين رابطه اعلام كرد كه در ادامه جدول مقايسه‌اي آن را مشاهده مي كنيم.</a:t>
            </a:r>
          </a:p>
          <a:p>
            <a:pPr algn="just" rtl="1"/>
            <a:endParaRPr lang="fa-IR" sz="2100" dirty="0" smtClean="0">
              <a:cs typeface="B Mitra" pitchFamily="2" charset="-78"/>
            </a:endParaRPr>
          </a:p>
          <a:p>
            <a:pPr algn="just" rtl="1"/>
            <a:r>
              <a:rPr lang="fa-IR" sz="2100" dirty="0" smtClean="0">
                <a:cs typeface="B Mitra" pitchFamily="2" charset="-78"/>
              </a:rPr>
              <a:t>1- نقد مركز پژوهش هاي مجلس</a:t>
            </a:r>
          </a:p>
          <a:p>
            <a:pPr algn="just" rtl="1"/>
            <a:r>
              <a:rPr lang="fa-IR" sz="2100" dirty="0" smtClean="0">
                <a:cs typeface="B Mitra" pitchFamily="2" charset="-78"/>
              </a:rPr>
              <a:t>2- نقد معاونت پژوهشي گروه مطالعات فرهنگي مركز تحقيقات اسلامي</a:t>
            </a:r>
          </a:p>
          <a:p>
            <a:pPr algn="just" rtl="1"/>
            <a:r>
              <a:rPr lang="fa-IR" sz="2100" dirty="0" smtClean="0">
                <a:cs typeface="B Mitra" pitchFamily="2" charset="-78"/>
              </a:rPr>
              <a:t>3- نقد كميسيون بهداشت مجلس شوراي اسلامي</a:t>
            </a:r>
            <a:endParaRPr lang="en-US" sz="2100" dirty="0" smtClean="0">
              <a:cs typeface="B Mitra" pitchFamily="2" charset="-78"/>
            </a:endParaRPr>
          </a:p>
          <a:p>
            <a:pPr algn="just" rtl="1"/>
            <a:endParaRPr lang="fa-IR" sz="2100" dirty="0" smtClean="0">
              <a:cs typeface="B Mitra" pitchFamily="2" charset="-78"/>
            </a:endParaRPr>
          </a:p>
          <a:p>
            <a:endParaRPr lang="en-US" sz="2100" dirty="0" smtClean="0"/>
          </a:p>
          <a:p>
            <a:endParaRPr lang="en-US" sz="2100" dirty="0"/>
          </a:p>
        </p:txBody>
      </p:sp>
      <p:sp>
        <p:nvSpPr>
          <p:cNvPr id="4" name="Slide Number Placeholder 3"/>
          <p:cNvSpPr>
            <a:spLocks noGrp="1"/>
          </p:cNvSpPr>
          <p:nvPr>
            <p:ph type="sldNum" sz="quarter" idx="12"/>
          </p:nvPr>
        </p:nvSpPr>
        <p:spPr/>
        <p:txBody>
          <a:bodyPr/>
          <a:lstStyle/>
          <a:p>
            <a:fld id="{A08E8C43-68F8-4728-90F2-738ACDDF4809}" type="slidenum">
              <a:rPr lang="en-US" smtClean="0"/>
              <a:pPr/>
              <a:t>46</a:t>
            </a:fld>
            <a:endParaRPr lang="en-US"/>
          </a:p>
        </p:txBody>
      </p:sp>
      <p:sp>
        <p:nvSpPr>
          <p:cNvPr id="5" name="Content Placeholder 2"/>
          <p:cNvSpPr txBox="1">
            <a:spLocks/>
          </p:cNvSpPr>
          <p:nvPr/>
        </p:nvSpPr>
        <p:spPr>
          <a:xfrm>
            <a:off x="1366814" y="214290"/>
            <a:ext cx="7498080" cy="115253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428728" y="1214422"/>
            <a:ext cx="7072362" cy="1015663"/>
          </a:xfrm>
          <a:prstGeom prst="rect">
            <a:avLst/>
          </a:prstGeom>
          <a:noFill/>
        </p:spPr>
        <p:txBody>
          <a:bodyPr wrap="square" rtlCol="0">
            <a:spAutoFit/>
          </a:bodyPr>
          <a:lstStyle/>
          <a:p>
            <a:pPr algn="ctr"/>
            <a:r>
              <a:rPr lang="fa-IR" sz="3000" dirty="0" smtClean="0">
                <a:solidFill>
                  <a:schemeClr val="accent1"/>
                </a:solidFill>
                <a:cs typeface="B Titr" pitchFamily="2" charset="-78"/>
              </a:rPr>
              <a:t>مطرح شدن طرح يك فوريتي در كميسيون هاي </a:t>
            </a:r>
          </a:p>
          <a:p>
            <a:pPr algn="ctr"/>
            <a:r>
              <a:rPr lang="fa-IR" sz="3000" dirty="0" smtClean="0">
                <a:solidFill>
                  <a:schemeClr val="accent1"/>
                </a:solidFill>
                <a:cs typeface="B Titr" pitchFamily="2" charset="-78"/>
              </a:rPr>
              <a:t>مختلف مجلس شوراي اسلامي</a:t>
            </a:r>
            <a:endParaRPr lang="en-US" sz="3000" dirty="0">
              <a:solidFill>
                <a:schemeClr val="accent1"/>
              </a:solidFill>
              <a:cs typeface="B Titr"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6.gif"/>
          <p:cNvPicPr>
            <a:picLocks noGrp="1" noChangeAspect="1"/>
          </p:cNvPicPr>
          <p:nvPr>
            <p:ph idx="1"/>
          </p:nvPr>
        </p:nvPicPr>
        <p:blipFill>
          <a:blip r:embed="rId2"/>
          <a:stretch>
            <a:fillRect/>
          </a:stretch>
        </p:blipFill>
        <p:spPr>
          <a:xfrm>
            <a:off x="0" y="714356"/>
            <a:ext cx="7358082" cy="6143644"/>
          </a:xfrm>
        </p:spPr>
      </p:pic>
      <p:sp>
        <p:nvSpPr>
          <p:cNvPr id="5" name="Slide Number Placeholder 4"/>
          <p:cNvSpPr>
            <a:spLocks noGrp="1"/>
          </p:cNvSpPr>
          <p:nvPr>
            <p:ph type="sldNum" sz="quarter" idx="12"/>
          </p:nvPr>
        </p:nvSpPr>
        <p:spPr/>
        <p:txBody>
          <a:bodyPr/>
          <a:lstStyle/>
          <a:p>
            <a:fld id="{A08E8C43-68F8-4728-90F2-738ACDDF4809}" type="slidenum">
              <a:rPr lang="en-US" smtClean="0"/>
              <a:pPr/>
              <a:t>47</a:t>
            </a:fld>
            <a:endParaRPr lang="en-US"/>
          </a:p>
        </p:txBody>
      </p:sp>
      <p:sp>
        <p:nvSpPr>
          <p:cNvPr id="7" name="Content Placeholder 2"/>
          <p:cNvSpPr txBox="1">
            <a:spLocks/>
          </p:cNvSpPr>
          <p:nvPr/>
        </p:nvSpPr>
        <p:spPr>
          <a:xfrm>
            <a:off x="7286644" y="785794"/>
            <a:ext cx="1857356" cy="5929354"/>
          </a:xfrm>
          <a:prstGeom prst="rect">
            <a:avLst/>
          </a:prstGeom>
        </p:spPr>
        <p:style>
          <a:lnRef idx="2">
            <a:schemeClr val="accent2"/>
          </a:lnRef>
          <a:fillRef idx="1">
            <a:schemeClr val="lt1"/>
          </a:fillRef>
          <a:effectRef idx="0">
            <a:schemeClr val="accent2"/>
          </a:effectRef>
          <a:fontRef idx="minor">
            <a:schemeClr val="dk1"/>
          </a:fontRef>
        </p:style>
        <p:txBody>
          <a:bodyPr>
            <a:normAutofit lnSpcReduction="10000"/>
          </a:bodyPr>
          <a:lstStyle/>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2800" b="0" i="0" u="none" strike="noStrike" kern="1200" cap="none" spc="0" normalizeH="0" baseline="0" noProof="0" dirty="0" smtClean="0">
                <a:ln>
                  <a:noFill/>
                </a:ln>
                <a:solidFill>
                  <a:schemeClr val="accent1">
                    <a:lumMod val="75000"/>
                  </a:schemeClr>
                </a:solidFill>
                <a:effectLst/>
                <a:uLnTx/>
                <a:uFillTx/>
                <a:latin typeface="+mn-lt"/>
                <a:ea typeface="+mn-ea"/>
                <a:cs typeface="B Titr" pitchFamily="2" charset="-78"/>
              </a:rPr>
              <a:t>	مركز پژوهشه</a:t>
            </a:r>
            <a:r>
              <a:rPr lang="fa-IR" sz="2800" baseline="0" dirty="0" smtClean="0">
                <a:solidFill>
                  <a:schemeClr val="accent1">
                    <a:lumMod val="75000"/>
                  </a:schemeClr>
                </a:solidFill>
                <a:cs typeface="B Titr" pitchFamily="2" charset="-78"/>
              </a:rPr>
              <a:t>ا</a:t>
            </a:r>
            <a:r>
              <a:rPr kumimoji="0" lang="fa-IR" sz="2800" b="0" i="0" u="none" strike="noStrike" kern="1200" cap="none" spc="0" normalizeH="0" baseline="0" noProof="0" dirty="0" smtClean="0">
                <a:ln>
                  <a:noFill/>
                </a:ln>
                <a:solidFill>
                  <a:schemeClr val="accent1">
                    <a:lumMod val="75000"/>
                  </a:schemeClr>
                </a:solidFill>
                <a:effectLst/>
                <a:uLnTx/>
                <a:uFillTx/>
                <a:latin typeface="+mn-lt"/>
                <a:ea typeface="+mn-ea"/>
                <a:cs typeface="B Titr" pitchFamily="2" charset="-78"/>
              </a:rPr>
              <a:t>ي مجلس شوراي اسلامي به دنبال طرح يك فوريتي نظرات خود را مبني بر نقد آن طرح اعلام كرد. </a:t>
            </a:r>
            <a:endParaRPr kumimoji="0" lang="en-US" sz="2800" b="0" i="0" u="none" strike="noStrike" kern="1200" cap="none" spc="0" normalizeH="0" baseline="0" noProof="0" dirty="0">
              <a:ln>
                <a:noFill/>
              </a:ln>
              <a:solidFill>
                <a:schemeClr val="accent1">
                  <a:lumMod val="75000"/>
                </a:schemeClr>
              </a:solidFill>
              <a:effectLst/>
              <a:uLnTx/>
              <a:uFillTx/>
              <a:latin typeface="+mn-lt"/>
              <a:ea typeface="+mn-ea"/>
              <a:cs typeface="B Titr" pitchFamily="2" charset="-78"/>
            </a:endParaRPr>
          </a:p>
        </p:txBody>
      </p:sp>
      <p:sp>
        <p:nvSpPr>
          <p:cNvPr id="6" name="Content Placeholder 2"/>
          <p:cNvSpPr txBox="1">
            <a:spLocks/>
          </p:cNvSpPr>
          <p:nvPr/>
        </p:nvSpPr>
        <p:spPr>
          <a:xfrm>
            <a:off x="0" y="0"/>
            <a:ext cx="9144000" cy="714356"/>
          </a:xfrm>
          <a:prstGeom prst="rect">
            <a:avLst/>
          </a:prstGeo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365760" lvl="0" indent="-283464" algn="ctr" rtl="1">
              <a:spcBef>
                <a:spcPts val="600"/>
              </a:spcBef>
              <a:buClr>
                <a:schemeClr val="accent1"/>
              </a:buClr>
              <a:buSzPct val="80000"/>
              <a:defRPr/>
            </a:pPr>
            <a:r>
              <a:rPr kumimoji="0" lang="fa-IR" sz="2500" b="0" i="0" u="none" strike="noStrike" kern="1200" cap="none" spc="0" normalizeH="0" baseline="0" noProof="0" dirty="0" smtClean="0">
                <a:ln>
                  <a:noFill/>
                </a:ln>
                <a:solidFill>
                  <a:schemeClr val="tx1"/>
                </a:solidFill>
                <a:effectLst/>
                <a:uLnTx/>
                <a:uFillTx/>
                <a:latin typeface="+mn-lt"/>
                <a:ea typeface="+mn-ea"/>
                <a:cs typeface="B Titr" pitchFamily="2" charset="-78"/>
              </a:rPr>
              <a:t>		</a:t>
            </a:r>
            <a:r>
              <a:rPr lang="fa-IR" sz="2500" dirty="0" smtClean="0">
                <a:solidFill>
                  <a:schemeClr val="tx1"/>
                </a:solidFill>
                <a:cs typeface="B Titr" pitchFamily="2" charset="-78"/>
              </a:rPr>
              <a:t>	1. نقد «طرح افزايش نرخ باروري و پيشگيري از كاهش نرخ رشد جمعيت» ( 4 ماده‌اي) از طرف مركز پژوهش‌ها</a:t>
            </a:r>
            <a:endParaRPr lang="en-US" sz="2500" dirty="0">
              <a:solidFill>
                <a:schemeClr val="tx1"/>
              </a:solidFill>
              <a:cs typeface="B Titr"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7.gif"/>
          <p:cNvPicPr>
            <a:picLocks noGrp="1" noChangeAspect="1"/>
          </p:cNvPicPr>
          <p:nvPr>
            <p:ph idx="1"/>
          </p:nvPr>
        </p:nvPicPr>
        <p:blipFill>
          <a:blip r:embed="rId2"/>
          <a:stretch>
            <a:fillRect/>
          </a:stretch>
        </p:blipFill>
        <p:spPr>
          <a:xfrm>
            <a:off x="1214414" y="13133"/>
            <a:ext cx="7929586" cy="6844867"/>
          </a:xfrm>
        </p:spPr>
      </p:pic>
      <p:sp>
        <p:nvSpPr>
          <p:cNvPr id="5" name="Slide Number Placeholder 4"/>
          <p:cNvSpPr>
            <a:spLocks noGrp="1"/>
          </p:cNvSpPr>
          <p:nvPr>
            <p:ph type="sldNum" sz="quarter" idx="12"/>
          </p:nvPr>
        </p:nvSpPr>
        <p:spPr/>
        <p:txBody>
          <a:bodyPr/>
          <a:lstStyle/>
          <a:p>
            <a:fld id="{A08E8C43-68F8-4728-90F2-738ACDDF4809}"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8.gif"/>
          <p:cNvPicPr>
            <a:picLocks noGrp="1" noChangeAspect="1"/>
          </p:cNvPicPr>
          <p:nvPr>
            <p:ph idx="1"/>
          </p:nvPr>
        </p:nvPicPr>
        <p:blipFill>
          <a:blip r:embed="rId2"/>
          <a:stretch>
            <a:fillRect/>
          </a:stretch>
        </p:blipFill>
        <p:spPr>
          <a:xfrm>
            <a:off x="1142976" y="0"/>
            <a:ext cx="8001024" cy="6857999"/>
          </a:xfrm>
        </p:spPr>
      </p:pic>
      <p:sp>
        <p:nvSpPr>
          <p:cNvPr id="5" name="Slide Number Placeholder 4"/>
          <p:cNvSpPr>
            <a:spLocks noGrp="1"/>
          </p:cNvSpPr>
          <p:nvPr>
            <p:ph type="sldNum" sz="quarter" idx="12"/>
          </p:nvPr>
        </p:nvSpPr>
        <p:spPr/>
        <p:txBody>
          <a:bodyPr/>
          <a:lstStyle/>
          <a:p>
            <a:fld id="{A08E8C43-68F8-4728-90F2-738ACDDF4809}" type="slidenum">
              <a:rPr lang="en-US" smtClean="0"/>
              <a:pPr/>
              <a:t>49</a:t>
            </a:fld>
            <a:endParaRPr lang="en-US"/>
          </a:p>
        </p:txBody>
      </p:sp>
      <p:sp>
        <p:nvSpPr>
          <p:cNvPr id="6" name="TextBox 5"/>
          <p:cNvSpPr txBox="1"/>
          <p:nvPr/>
        </p:nvSpPr>
        <p:spPr>
          <a:xfrm>
            <a:off x="3857620" y="4857760"/>
            <a:ext cx="485778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fa-IR" b="1" dirty="0" smtClean="0"/>
              <a:t>«ماده (3) و (4) حذف شود.»</a:t>
            </a:r>
          </a:p>
          <a:p>
            <a:pPr algn="r" rtl="1"/>
            <a:r>
              <a:rPr lang="fa-IR" dirty="0" smtClean="0"/>
              <a:t>اين نكته حائز اهميت است كه كليه منتقدين خواستار حذف ماده 4 مي‌باشند به علت اينكه تعهدات بين المللي اجازه نمي دهد كه قانون تنظيم خانواده در ايران كان لم يكن تلقي شود.</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285728"/>
            <a:ext cx="7862150" cy="6286544"/>
          </a:xfrm>
        </p:spPr>
        <p:style>
          <a:lnRef idx="2">
            <a:schemeClr val="accent1"/>
          </a:lnRef>
          <a:fillRef idx="1">
            <a:schemeClr val="lt1"/>
          </a:fillRef>
          <a:effectRef idx="0">
            <a:schemeClr val="accent1"/>
          </a:effectRef>
          <a:fontRef idx="minor">
            <a:schemeClr val="dk1"/>
          </a:fontRef>
        </p:style>
        <p:txBody>
          <a:bodyPr>
            <a:noAutofit/>
          </a:bodyPr>
          <a:lstStyle/>
          <a:p>
            <a:pPr algn="justLow" rtl="1">
              <a:buNone/>
            </a:pPr>
            <a:r>
              <a:rPr lang="en-US" sz="2300" dirty="0" smtClean="0">
                <a:cs typeface="B Mitra" pitchFamily="2" charset="-78"/>
              </a:rPr>
              <a:t>	</a:t>
            </a:r>
            <a:r>
              <a:rPr lang="fa-IR" sz="2300" dirty="0" smtClean="0">
                <a:cs typeface="B Mitra" pitchFamily="2" charset="-78"/>
              </a:rPr>
              <a:t>1- ارتقاء پويايي، بالندگي و جواني جمعيّت با افزايش نرخ باروري به بيش از سطح جانشيني.</a:t>
            </a:r>
            <a:endParaRPr lang="en-US" sz="2300" dirty="0" smtClean="0">
              <a:cs typeface="B Mitra" pitchFamily="2" charset="-78"/>
            </a:endParaRPr>
          </a:p>
          <a:p>
            <a:pPr algn="justLow" rtl="1">
              <a:buNone/>
            </a:pPr>
            <a:r>
              <a:rPr lang="en-US" sz="2300" dirty="0" smtClean="0">
                <a:cs typeface="B Mitra" pitchFamily="2" charset="-78"/>
              </a:rPr>
              <a:t>	</a:t>
            </a:r>
            <a:r>
              <a:rPr lang="fa-IR" sz="2300" dirty="0" smtClean="0">
                <a:cs typeface="B Mitra" pitchFamily="2" charset="-78"/>
              </a:rPr>
              <a:t>2- رفع موانع ازدواج، تسهيل و ترويج تشكيل خانواده و افزايش فرزند، كاهش سن ازدواج و حمايت از زوج‌هاي جوان و توانمندسازي آنان در تأمين هزينه‌هاي زندگي و تربيت نسل صالح و كارآمد.</a:t>
            </a:r>
            <a:endParaRPr lang="en-US" sz="2300" dirty="0" smtClean="0">
              <a:cs typeface="B Mitra" pitchFamily="2" charset="-78"/>
            </a:endParaRPr>
          </a:p>
          <a:p>
            <a:pPr algn="justLow" rtl="1">
              <a:buNone/>
            </a:pPr>
            <a:r>
              <a:rPr lang="en-US" sz="2300" dirty="0" smtClean="0">
                <a:cs typeface="B Mitra" pitchFamily="2" charset="-78"/>
              </a:rPr>
              <a:t>	</a:t>
            </a:r>
            <a:r>
              <a:rPr lang="fa-IR" sz="2300" dirty="0" smtClean="0">
                <a:cs typeface="B Mitra" pitchFamily="2" charset="-78"/>
              </a:rPr>
              <a:t>3- اختصاص تسهيلات مناسب براي مادران بويژه در دوره بارداري و شيردهي و پوشش بيمه‌اي هزينه‌هاي زايمان و درمان ناباروري مردان و زنان و تقويت نهادها و مؤسسات حمايتي ذي‌ربط.</a:t>
            </a:r>
            <a:endParaRPr lang="en-US" sz="2300" dirty="0" smtClean="0">
              <a:cs typeface="B Mitra" pitchFamily="2" charset="-78"/>
            </a:endParaRPr>
          </a:p>
          <a:p>
            <a:pPr algn="justLow" rtl="1">
              <a:buNone/>
            </a:pPr>
            <a:r>
              <a:rPr lang="en-US" sz="2300" dirty="0" smtClean="0">
                <a:cs typeface="B Mitra" pitchFamily="2" charset="-78"/>
              </a:rPr>
              <a:t>	</a:t>
            </a:r>
            <a:r>
              <a:rPr lang="fa-IR" sz="2300" dirty="0" smtClean="0">
                <a:cs typeface="B Mitra" pitchFamily="2" charset="-78"/>
              </a:rPr>
              <a:t>4- تحكيم بنيان و پايداري خانواده با اصلاح و تكميل آموزش‌هاي عمومي در باره اصالت كانون خانواده و فرزند پروري و با تأكيد بر آموزش‌ مهارت‌هاي زندگي و ارتباطي و ارائه خدمات مشاوره‌اي بر مبناي فرهنگ و ارزش‌هاي اسلامي- ايراني و توسعه و تقويت نظام تأمين اجتماعي، خدمات بهداشتي و درماني و مراقبت‌هاي پزشكي در جهت سلامت باروري و فرزندآوري.</a:t>
            </a:r>
            <a:endParaRPr lang="en-US" sz="2300" dirty="0" smtClean="0">
              <a:cs typeface="B Mitra" pitchFamily="2" charset="-78"/>
            </a:endParaRPr>
          </a:p>
          <a:p>
            <a:pPr algn="justLow" rtl="1">
              <a:buNone/>
            </a:pPr>
            <a:r>
              <a:rPr lang="en-US" sz="2300" dirty="0" smtClean="0">
                <a:cs typeface="B Mitra" pitchFamily="2" charset="-78"/>
              </a:rPr>
              <a:t>	</a:t>
            </a:r>
            <a:r>
              <a:rPr lang="fa-IR" sz="2300" dirty="0" smtClean="0">
                <a:cs typeface="B Mitra" pitchFamily="2" charset="-78"/>
              </a:rPr>
              <a:t>5- ترويج و نهادينه‌سازي سبك زندگي اسلامي- ايراني و مقابله با ابعاد نامطلوب سبك زندگي غربي.</a:t>
            </a:r>
            <a:endParaRPr lang="en-US" sz="2300" dirty="0" smtClean="0">
              <a:cs typeface="B Mitra" pitchFamily="2" charset="-78"/>
            </a:endParaRPr>
          </a:p>
          <a:p>
            <a:pPr algn="justLow" rtl="1">
              <a:buNone/>
            </a:pPr>
            <a:r>
              <a:rPr lang="fa-IR" sz="2300" dirty="0" smtClean="0">
                <a:cs typeface="B Mitra" pitchFamily="2" charset="-78"/>
              </a:rPr>
              <a:t>	6- ارتقاء اميد به زندگي، تأمين سلامت و تغذيه سالم جمعيّت و پيشگيري از آسيب‌هاي اجتماعي، بويژه اعتياد، سوانح، آلودگي‌هاي زيست محيطي و بيماري‌ها.</a:t>
            </a:r>
            <a:endParaRPr lang="en-US" sz="2300" dirty="0" smtClean="0">
              <a:cs typeface="B Mitra" pitchFamily="2" charset="-78"/>
            </a:endParaRPr>
          </a:p>
          <a:p>
            <a:pPr algn="justLow" rtl="1">
              <a:buNone/>
            </a:pPr>
            <a:r>
              <a:rPr lang="fa-IR" sz="2300" dirty="0" smtClean="0">
                <a:cs typeface="B Mitra" pitchFamily="2" charset="-78"/>
              </a:rPr>
              <a:t/>
            </a:r>
            <a:br>
              <a:rPr lang="fa-IR" sz="2300" dirty="0" smtClean="0">
                <a:cs typeface="B Mitra" pitchFamily="2" charset="-78"/>
              </a:rPr>
            </a:br>
            <a:endParaRPr lang="fa-IR" sz="2300" dirty="0" smtClean="0">
              <a:cs typeface="B Mitra" pitchFamily="2" charset="-78"/>
            </a:endParaRPr>
          </a:p>
          <a:p>
            <a:pPr algn="justLow" rtl="1"/>
            <a:endParaRPr lang="fa-IR" sz="2300" dirty="0" smtClean="0">
              <a:cs typeface="B Mitra" pitchFamily="2" charset="-78"/>
            </a:endParaRPr>
          </a:p>
          <a:p>
            <a:pPr algn="justLow" rtl="1"/>
            <a:endParaRPr lang="fa-IR" sz="2300" dirty="0" smtClean="0">
              <a:cs typeface="B Mitra" pitchFamily="2" charset="-78"/>
            </a:endParaRPr>
          </a:p>
          <a:p>
            <a:pPr algn="justLow" rtl="1"/>
            <a:endParaRPr lang="en-US" sz="23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6710" y="571480"/>
            <a:ext cx="1146978" cy="5214974"/>
          </a:xfrm>
        </p:spPr>
        <p:style>
          <a:lnRef idx="2">
            <a:schemeClr val="accent1"/>
          </a:lnRef>
          <a:fillRef idx="1">
            <a:schemeClr val="lt1"/>
          </a:fillRef>
          <a:effectRef idx="0">
            <a:schemeClr val="accent1"/>
          </a:effectRef>
          <a:fontRef idx="minor">
            <a:schemeClr val="dk1"/>
          </a:fontRef>
        </p:style>
        <p:txBody>
          <a:bodyPr>
            <a:noAutofit/>
          </a:bodyPr>
          <a:lstStyle/>
          <a:p>
            <a:pPr algn="ctr"/>
            <a:r>
              <a:rPr lang="fa-IR" sz="1800" dirty="0" smtClean="0">
                <a:solidFill>
                  <a:schemeClr val="accent1">
                    <a:lumMod val="75000"/>
                  </a:schemeClr>
                </a:solidFill>
                <a:effectLst/>
                <a:cs typeface="B Titr" pitchFamily="2" charset="-78"/>
              </a:rPr>
              <a:t>2. معاونت پژوهشي گروه مطالعات فرهنگي مركز تحقيقات اسلامي</a:t>
            </a:r>
            <a:br>
              <a:rPr lang="fa-IR" sz="1800" dirty="0" smtClean="0">
                <a:solidFill>
                  <a:schemeClr val="accent1">
                    <a:lumMod val="75000"/>
                  </a:schemeClr>
                </a:solidFill>
                <a:effectLst/>
                <a:cs typeface="B Titr" pitchFamily="2" charset="-78"/>
              </a:rPr>
            </a:br>
            <a:r>
              <a:rPr lang="fa-IR" sz="1800" dirty="0" smtClean="0">
                <a:solidFill>
                  <a:schemeClr val="accent1">
                    <a:lumMod val="75000"/>
                  </a:schemeClr>
                </a:solidFill>
                <a:effectLst/>
                <a:cs typeface="B Titr" pitchFamily="2" charset="-78"/>
              </a:rPr>
              <a:t>به دنبال طرح يك فوريتي نظرات خود را مبني بر نقد آن طرح اعلام كرد. </a:t>
            </a:r>
            <a:r>
              <a:rPr lang="fa-IR" sz="1800" b="1" dirty="0" smtClean="0">
                <a:cs typeface="B Mitra" pitchFamily="2" charset="-78"/>
              </a:rPr>
              <a:t/>
            </a:r>
            <a:br>
              <a:rPr lang="fa-IR" sz="1800" b="1" dirty="0" smtClean="0">
                <a:cs typeface="B Mitra" pitchFamily="2" charset="-78"/>
              </a:rPr>
            </a:br>
            <a:endParaRPr lang="en-US" sz="1800" b="1" dirty="0">
              <a:cs typeface="B Mitra" pitchFamily="2" charset="-78"/>
            </a:endParaRPr>
          </a:p>
        </p:txBody>
      </p:sp>
      <p:pic>
        <p:nvPicPr>
          <p:cNvPr id="4" name="Content Placeholder 3" descr="33.gif"/>
          <p:cNvPicPr>
            <a:picLocks noGrp="1" noChangeAspect="1"/>
          </p:cNvPicPr>
          <p:nvPr>
            <p:ph idx="1"/>
          </p:nvPr>
        </p:nvPicPr>
        <p:blipFill>
          <a:blip r:embed="rId2"/>
          <a:stretch>
            <a:fillRect/>
          </a:stretch>
        </p:blipFill>
        <p:spPr>
          <a:xfrm>
            <a:off x="0" y="-41058"/>
            <a:ext cx="7643834" cy="6899058"/>
          </a:xfrm>
        </p:spPr>
      </p:pic>
      <p:sp>
        <p:nvSpPr>
          <p:cNvPr id="5" name="Slide Number Placeholder 4"/>
          <p:cNvSpPr>
            <a:spLocks noGrp="1"/>
          </p:cNvSpPr>
          <p:nvPr>
            <p:ph type="sldNum" sz="quarter" idx="12"/>
          </p:nvPr>
        </p:nvSpPr>
        <p:spPr/>
        <p:txBody>
          <a:bodyPr/>
          <a:lstStyle/>
          <a:p>
            <a:fld id="{A08E8C43-68F8-4728-90F2-738ACDDF4809}"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4.gif"/>
          <p:cNvPicPr>
            <a:picLocks noGrp="1" noChangeAspect="1"/>
          </p:cNvPicPr>
          <p:nvPr>
            <p:ph idx="1"/>
          </p:nvPr>
        </p:nvPicPr>
        <p:blipFill>
          <a:blip r:embed="rId2"/>
          <a:stretch>
            <a:fillRect/>
          </a:stretch>
        </p:blipFill>
        <p:spPr>
          <a:xfrm>
            <a:off x="1142976" y="0"/>
            <a:ext cx="8001024" cy="6858000"/>
          </a:xfrm>
        </p:spPr>
      </p:pic>
      <p:sp>
        <p:nvSpPr>
          <p:cNvPr id="5" name="Slide Number Placeholder 4"/>
          <p:cNvSpPr>
            <a:spLocks noGrp="1"/>
          </p:cNvSpPr>
          <p:nvPr>
            <p:ph type="sldNum" sz="quarter" idx="12"/>
          </p:nvPr>
        </p:nvSpPr>
        <p:spPr/>
        <p:txBody>
          <a:bodyPr/>
          <a:lstStyle/>
          <a:p>
            <a:fld id="{A08E8C43-68F8-4728-90F2-738ACDDF4809}"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417638"/>
          </a:xfrm>
        </p:spPr>
        <p:style>
          <a:lnRef idx="2">
            <a:schemeClr val="accent2"/>
          </a:lnRef>
          <a:fillRef idx="1">
            <a:schemeClr val="lt1"/>
          </a:fillRef>
          <a:effectRef idx="0">
            <a:schemeClr val="accent2"/>
          </a:effectRef>
          <a:fontRef idx="minor">
            <a:schemeClr val="dk1"/>
          </a:fontRef>
        </p:style>
        <p:txBody>
          <a:bodyPr>
            <a:normAutofit/>
          </a:bodyPr>
          <a:lstStyle/>
          <a:p>
            <a:pPr algn="ctr" rtl="1"/>
            <a:r>
              <a:rPr lang="fa-IR" sz="2800" dirty="0" smtClean="0">
                <a:solidFill>
                  <a:schemeClr val="accent1">
                    <a:lumMod val="75000"/>
                  </a:schemeClr>
                </a:solidFill>
                <a:effectLst/>
                <a:cs typeface="B Titr" pitchFamily="2" charset="-78"/>
              </a:rPr>
              <a:t>3. كميسيون بهداشت مجلس شوراي اسلامي </a:t>
            </a:r>
            <a:r>
              <a:rPr lang="fa-IR" sz="2800" b="1" dirty="0" smtClean="0">
                <a:cs typeface="B Mitra" pitchFamily="2" charset="-78"/>
              </a:rPr>
              <a:t/>
            </a:r>
            <a:br>
              <a:rPr lang="fa-IR" sz="2800" b="1" dirty="0" smtClean="0">
                <a:cs typeface="B Mitra" pitchFamily="2" charset="-78"/>
              </a:rPr>
            </a:br>
            <a:r>
              <a:rPr lang="fa-IR" sz="2800" dirty="0" smtClean="0">
                <a:solidFill>
                  <a:schemeClr val="accent1">
                    <a:lumMod val="75000"/>
                  </a:schemeClr>
                </a:solidFill>
                <a:effectLst/>
                <a:cs typeface="B Titr" pitchFamily="2" charset="-78"/>
              </a:rPr>
              <a:t>به دنبال طرح يك فوريتي نظرات خود را مبني بر نقد آن طرح اعلام كرد </a:t>
            </a:r>
            <a:r>
              <a:rPr lang="fa-IR" sz="2500" b="1" dirty="0" smtClean="0">
                <a:cs typeface="B Mitra" pitchFamily="2" charset="-78"/>
              </a:rPr>
              <a:t/>
            </a:r>
            <a:br>
              <a:rPr lang="fa-IR" sz="2500" b="1" dirty="0" smtClean="0">
                <a:cs typeface="B Mitra" pitchFamily="2" charset="-78"/>
              </a:rPr>
            </a:br>
            <a:endParaRPr lang="en-US" sz="2500" dirty="0">
              <a:solidFill>
                <a:schemeClr val="bg2">
                  <a:lumMod val="50000"/>
                </a:schemeClr>
              </a:solidFill>
              <a:cs typeface="B Titr" pitchFamily="2" charset="-78"/>
            </a:endParaRPr>
          </a:p>
        </p:txBody>
      </p:sp>
      <p:pic>
        <p:nvPicPr>
          <p:cNvPr id="4" name="Content Placeholder 3" descr="31.jpg"/>
          <p:cNvPicPr>
            <a:picLocks noGrp="1" noChangeAspect="1"/>
          </p:cNvPicPr>
          <p:nvPr>
            <p:ph idx="1"/>
          </p:nvPr>
        </p:nvPicPr>
        <p:blipFill>
          <a:blip r:embed="rId2"/>
          <a:stretch>
            <a:fillRect/>
          </a:stretch>
        </p:blipFill>
        <p:spPr>
          <a:xfrm>
            <a:off x="4929190" y="1500174"/>
            <a:ext cx="4214810" cy="5357826"/>
          </a:xfrm>
        </p:spPr>
      </p:pic>
      <p:pic>
        <p:nvPicPr>
          <p:cNvPr id="5" name="Picture 4" descr="32.jpg"/>
          <p:cNvPicPr>
            <a:picLocks noChangeAspect="1"/>
          </p:cNvPicPr>
          <p:nvPr/>
        </p:nvPicPr>
        <p:blipFill>
          <a:blip r:embed="rId3"/>
          <a:stretch>
            <a:fillRect/>
          </a:stretch>
        </p:blipFill>
        <p:spPr>
          <a:xfrm>
            <a:off x="1" y="1428736"/>
            <a:ext cx="4786314" cy="4714908"/>
          </a:xfrm>
          <a:prstGeom prst="rect">
            <a:avLst/>
          </a:prstGeom>
        </p:spPr>
      </p:pic>
      <p:sp>
        <p:nvSpPr>
          <p:cNvPr id="6" name="Slide Number Placeholder 5"/>
          <p:cNvSpPr>
            <a:spLocks noGrp="1"/>
          </p:cNvSpPr>
          <p:nvPr>
            <p:ph type="sldNum" sz="quarter" idx="12"/>
          </p:nvPr>
        </p:nvSpPr>
        <p:spPr/>
        <p:txBody>
          <a:bodyPr/>
          <a:lstStyle/>
          <a:p>
            <a:fld id="{A08E8C43-68F8-4728-90F2-738ACDDF4809}" type="slidenum">
              <a:rPr lang="en-US" smtClean="0"/>
              <a:pPr/>
              <a:t>52</a:t>
            </a:fld>
            <a:endParaRPr lang="en-US"/>
          </a:p>
        </p:txBody>
      </p:sp>
      <p:sp>
        <p:nvSpPr>
          <p:cNvPr id="7" name="TextBox 6"/>
          <p:cNvSpPr txBox="1"/>
          <p:nvPr/>
        </p:nvSpPr>
        <p:spPr>
          <a:xfrm>
            <a:off x="142844" y="6143644"/>
            <a:ext cx="471494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fa-IR" b="1" dirty="0" smtClean="0">
                <a:solidFill>
                  <a:srgbClr val="FF0000"/>
                </a:solidFill>
              </a:rPr>
              <a:t>همانطور كه ملاحظه مي شود ماده 4 از اين طرح حذف شده است.</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lgn="justLow" rtl="1">
              <a:buNone/>
            </a:pPr>
            <a:r>
              <a:rPr lang="fa-IR" dirty="0" smtClean="0">
                <a:cs typeface="B Mitra" pitchFamily="2" charset="-78"/>
              </a:rPr>
              <a:t>1. مغایرت با اصل هفتاد و پنجم قانون اساسی</a:t>
            </a:r>
            <a:endParaRPr lang="en-US" dirty="0" smtClean="0">
              <a:cs typeface="B Mitra" pitchFamily="2" charset="-78"/>
            </a:endParaRPr>
          </a:p>
          <a:p>
            <a:pPr algn="justLow" rtl="1"/>
            <a:r>
              <a:rPr lang="fa-IR" dirty="0" smtClean="0">
                <a:cs typeface="B Mitra" pitchFamily="2" charset="-78"/>
              </a:rPr>
              <a:t>لازم به تاکید است که این طرح قبل از ارائه علنی در صحن توسط اداره کل تدوین قوانین مورد بررسی قرار گرفته و در صفحه 8 و ذیل ماده 144 به </a:t>
            </a:r>
            <a:r>
              <a:rPr lang="fa-IR" u="sng" dirty="0" smtClean="0">
                <a:cs typeface="B Mitra" pitchFamily="2" charset="-78"/>
              </a:rPr>
              <a:t>رعایت اصل هفتاد و پنجم قانون اساسی شده است</a:t>
            </a:r>
            <a:r>
              <a:rPr lang="fa-IR" dirty="0" smtClean="0">
                <a:cs typeface="B Mitra" pitchFamily="2" charset="-78"/>
              </a:rPr>
              <a:t>، تصریح گردیده است .</a:t>
            </a:r>
            <a:endParaRPr lang="en-US" dirty="0" smtClean="0">
              <a:cs typeface="B Mitra" pitchFamily="2" charset="-78"/>
            </a:endParaRPr>
          </a:p>
          <a:p>
            <a:pPr lvl="0" algn="justLow" rtl="1">
              <a:buNone/>
            </a:pPr>
            <a:r>
              <a:rPr lang="fa-IR" dirty="0" smtClean="0">
                <a:cs typeface="B Mitra" pitchFamily="2" charset="-78"/>
              </a:rPr>
              <a:t>2. مغایرت با اصل هشتاد و پنج قانون اساسی</a:t>
            </a:r>
            <a:endParaRPr lang="en-US" dirty="0" smtClean="0">
              <a:cs typeface="B Mitra" pitchFamily="2" charset="-78"/>
            </a:endParaRPr>
          </a:p>
          <a:p>
            <a:pPr algn="justLow" rtl="1"/>
            <a:r>
              <a:rPr lang="fa-IR" dirty="0" smtClean="0">
                <a:cs typeface="B Mitra" pitchFamily="2" charset="-78"/>
              </a:rPr>
              <a:t>مرکز پژوهش ها ذیل این ایراد چنین اظهار نموده است که: «در تبصره ماده (1) عبارت «فهرست موارد ضروری سقط جنین» </a:t>
            </a:r>
            <a:r>
              <a:rPr lang="fa-IR" b="1" u="sng" dirty="0" smtClean="0">
                <a:cs typeface="B Mitra" pitchFamily="2" charset="-78"/>
              </a:rPr>
              <a:t>اگر </a:t>
            </a:r>
            <a:r>
              <a:rPr lang="fa-IR" dirty="0" smtClean="0">
                <a:cs typeface="B Mitra" pitchFamily="2" charset="-78"/>
              </a:rPr>
              <a:t>به معنای اصلاح قانون سقط درمانی است، اصلاح قانون توسط دولت خلاف اصل پنجاه و هشتم قانون اساسی است. در پاسخ توجه آن مرکز محترم را به نظر اداره کل تدوین قوانین جلب می نماید که در ص 7 بند 2- چنین مرقوم شده است: «</a:t>
            </a:r>
            <a:r>
              <a:rPr lang="fa-IR" u="sng" dirty="0" smtClean="0">
                <a:cs typeface="B Mitra" pitchFamily="2" charset="-78"/>
              </a:rPr>
              <a:t>طرح تقدیمی با قانون اساسی مغایرت ندارد</a:t>
            </a:r>
            <a:r>
              <a:rPr lang="fa-IR" dirty="0" smtClean="0">
                <a:cs typeface="B Mitra" pitchFamily="2" charset="-78"/>
              </a:rPr>
              <a:t>». جای اندیشه دارد که چگونه می توان با طرح گزاره ای ظنّی (با استفاده از واژه اگر) حکم قطعی بر مغایرت با قانون اساسی صادر نمود؟!! جای بسی توجه است که چطور می شود در صدر ایراد به اصل «85» و در متن ایراد آن را مغایر اصل «58» تلقی نموده اند!</a:t>
            </a:r>
            <a:endParaRPr lang="en-US" dirty="0" smtClean="0">
              <a:cs typeface="B Mitra" pitchFamily="2" charset="-78"/>
            </a:endParaRPr>
          </a:p>
          <a:p>
            <a:pPr algn="justLow"/>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53</a:t>
            </a:fld>
            <a:endParaRPr lang="en-US"/>
          </a:p>
        </p:txBody>
      </p:sp>
      <p:sp>
        <p:nvSpPr>
          <p:cNvPr id="1025" name="Rectangle 1"/>
          <p:cNvSpPr>
            <a:spLocks noChangeArrowheads="1"/>
          </p:cNvSpPr>
          <p:nvPr/>
        </p:nvSpPr>
        <p:spPr bwMode="auto">
          <a:xfrm>
            <a:off x="1285852" y="142852"/>
            <a:ext cx="7516801"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5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a typeface="Calibri" pitchFamily="34" charset="0"/>
                <a:cs typeface="B Nazanin" pitchFamily="2" charset="-78"/>
              </a:rPr>
              <a:t>پاسخ کارشناسی به نظرات منتقدان مرکز پژوهش های مجلس درباره</a:t>
            </a:r>
            <a:endParaRPr kumimoji="0" lang="en-US" sz="25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5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a typeface="Calibri" pitchFamily="34" charset="0"/>
                <a:cs typeface="B Nazanin" pitchFamily="2" charset="-78"/>
              </a:rPr>
              <a:t>«طرح افزایش نرخ باروری و پیشگیری از کاهش رشد جمعیت کشور»</a:t>
            </a:r>
            <a:endParaRPr kumimoji="0" lang="fa-IR" sz="25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28604"/>
            <a:ext cx="7498080" cy="5819796"/>
          </a:xfrm>
        </p:spPr>
        <p:txBody>
          <a:bodyPr>
            <a:normAutofit fontScale="92500"/>
          </a:bodyPr>
          <a:lstStyle/>
          <a:p>
            <a:pPr lvl="0" algn="justLow" rtl="1">
              <a:buNone/>
            </a:pPr>
            <a:r>
              <a:rPr lang="fa-IR" sz="2200" dirty="0" smtClean="0">
                <a:cs typeface="B Mitra" pitchFamily="2" charset="-78"/>
              </a:rPr>
              <a:t>3. مغایرت با سیاست های کلی نظام سلامت، ابلاغی از سوی مقام معظم رهبری</a:t>
            </a:r>
            <a:endParaRPr lang="en-US" sz="2200" dirty="0" smtClean="0">
              <a:cs typeface="B Mitra" pitchFamily="2" charset="-78"/>
            </a:endParaRPr>
          </a:p>
          <a:p>
            <a:pPr algn="justLow" rtl="1"/>
            <a:r>
              <a:rPr lang="fa-IR" sz="2200" dirty="0" smtClean="0">
                <a:cs typeface="B Mitra" pitchFamily="2" charset="-78"/>
              </a:rPr>
              <a:t>«مرکز پژوهش ها» چنین اظهار می دارد که: «مواد (1) و (2) این طرح به گونه ای تدوین شده است که اگر اصلاح نشود در اجرا میتواند منجر به تهدید سلامت مادر و کودک وافت شاخص سلامت مادران و کودکان که یکی از دستاوردهای مهم نظام سلامت در دوره پس از پیروزی انقلاب اسلامی است، شود که از این منظر با بندهای «2» و «3» سیاست های کلی سلامت مغایرت دارد». </a:t>
            </a:r>
          </a:p>
          <a:p>
            <a:pPr algn="justLow" rtl="1"/>
            <a:r>
              <a:rPr lang="fa-IR" sz="2200" dirty="0" smtClean="0">
                <a:cs typeface="B Mitra" pitchFamily="2" charset="-78"/>
              </a:rPr>
              <a:t>پاسخ و توضیح: به منظور روشن شدن موضوع به یادآوری دو بند فوق الاشاره در زیر می پردازیم:</a:t>
            </a:r>
            <a:endParaRPr lang="en-US" sz="2200" dirty="0" smtClean="0">
              <a:cs typeface="B Mitra" pitchFamily="2" charset="-78"/>
            </a:endParaRPr>
          </a:p>
          <a:p>
            <a:pPr algn="r" rtl="1">
              <a:buNone/>
            </a:pPr>
            <a:r>
              <a:rPr lang="fa-IR" sz="2200" dirty="0" smtClean="0">
                <a:cs typeface="B Mitra" pitchFamily="2" charset="-78"/>
              </a:rPr>
              <a:t>4</a:t>
            </a:r>
            <a:r>
              <a:rPr lang="ar-SA" sz="2200" dirty="0" smtClean="0">
                <a:cs typeface="B Mitra" pitchFamily="2" charset="-78"/>
              </a:rPr>
              <a:t>- تحقق رویکرد سلامت همه جانبه و انسان سالم در همه قوانین، سیاست‌های اجرایی و مقررات با رعایت:</a:t>
            </a:r>
            <a:br>
              <a:rPr lang="ar-SA" sz="2200" dirty="0" smtClean="0">
                <a:cs typeface="B Mitra" pitchFamily="2" charset="-78"/>
              </a:rPr>
            </a:br>
            <a:r>
              <a:rPr lang="fa-IR" sz="2200" dirty="0" smtClean="0">
                <a:cs typeface="B Mitra" pitchFamily="2" charset="-78"/>
              </a:rPr>
              <a:t>- </a:t>
            </a:r>
            <a:r>
              <a:rPr lang="ar-SA" sz="2200" dirty="0" smtClean="0">
                <a:cs typeface="B Mitra" pitchFamily="2" charset="-78"/>
              </a:rPr>
              <a:t>اولویت پیشگیری بر درمان.</a:t>
            </a:r>
            <a:endParaRPr lang="fa-IR" sz="2200" dirty="0" smtClean="0">
              <a:cs typeface="B Mitra" pitchFamily="2" charset="-78"/>
            </a:endParaRPr>
          </a:p>
          <a:p>
            <a:pPr algn="r" rtl="1">
              <a:buNone/>
            </a:pPr>
            <a:r>
              <a:rPr lang="fa-IR" sz="2200" dirty="0" smtClean="0">
                <a:cs typeface="B Mitra" pitchFamily="2" charset="-78"/>
              </a:rPr>
              <a:t>	- </a:t>
            </a:r>
            <a:r>
              <a:rPr lang="ar-SA" sz="2200" dirty="0" smtClean="0">
                <a:cs typeface="B Mitra" pitchFamily="2" charset="-78"/>
              </a:rPr>
              <a:t>روزآمد نمودن برنامه‌های بهداشتی و درمانی.</a:t>
            </a:r>
            <a:br>
              <a:rPr lang="ar-SA" sz="2200" dirty="0" smtClean="0">
                <a:cs typeface="B Mitra" pitchFamily="2" charset="-78"/>
              </a:rPr>
            </a:br>
            <a:r>
              <a:rPr lang="fa-IR" sz="2200" dirty="0" smtClean="0">
                <a:cs typeface="B Mitra" pitchFamily="2" charset="-78"/>
              </a:rPr>
              <a:t>- </a:t>
            </a:r>
            <a:r>
              <a:rPr lang="ar-SA" sz="2200" dirty="0" smtClean="0">
                <a:cs typeface="B Mitra" pitchFamily="2" charset="-78"/>
              </a:rPr>
              <a:t>کاهش مخاطرات و آلودگی‌های تهدید کننده سلامت مبتنی بر شواهد معتبر علمی.</a:t>
            </a:r>
            <a:br>
              <a:rPr lang="ar-SA" sz="2200" dirty="0" smtClean="0">
                <a:cs typeface="B Mitra" pitchFamily="2" charset="-78"/>
              </a:rPr>
            </a:br>
            <a:r>
              <a:rPr lang="fa-IR" sz="2200" dirty="0" smtClean="0">
                <a:cs typeface="B Mitra" pitchFamily="2" charset="-78"/>
              </a:rPr>
              <a:t>- </a:t>
            </a:r>
            <a:r>
              <a:rPr lang="ar-SA" sz="2200" dirty="0" smtClean="0">
                <a:cs typeface="B Mitra" pitchFamily="2" charset="-78"/>
              </a:rPr>
              <a:t>تهیه پیوست سلامت برای طرح‌های کلان توسعه‌ای.</a:t>
            </a:r>
            <a:br>
              <a:rPr lang="ar-SA" sz="2200" dirty="0" smtClean="0">
                <a:cs typeface="B Mitra" pitchFamily="2" charset="-78"/>
              </a:rPr>
            </a:br>
            <a:r>
              <a:rPr lang="fa-IR" sz="2200" dirty="0" smtClean="0">
                <a:cs typeface="B Mitra" pitchFamily="2" charset="-78"/>
              </a:rPr>
              <a:t>- </a:t>
            </a:r>
            <a:r>
              <a:rPr lang="ar-SA" sz="2200" dirty="0" smtClean="0">
                <a:cs typeface="B Mitra" pitchFamily="2" charset="-78"/>
              </a:rPr>
              <a:t>ارتقاء شاخص‌های سلامت برای دستیابی به جایگاه اول در منطقه آسیای جنوب غربی.</a:t>
            </a:r>
            <a:br>
              <a:rPr lang="ar-SA" sz="2200" dirty="0" smtClean="0">
                <a:cs typeface="B Mitra" pitchFamily="2" charset="-78"/>
              </a:rPr>
            </a:br>
            <a:r>
              <a:rPr lang="fa-IR" sz="2200" dirty="0" smtClean="0">
                <a:cs typeface="B Mitra" pitchFamily="2" charset="-78"/>
              </a:rPr>
              <a:t>- </a:t>
            </a:r>
            <a:r>
              <a:rPr lang="ar-SA" sz="2200" dirty="0" smtClean="0">
                <a:cs typeface="B Mitra" pitchFamily="2" charset="-78"/>
              </a:rPr>
              <a:t>اصلاح و تکمیل نظام‌های پایش، نظارت و ارزیابی برای صیانت قانونمند از حقوق مردم و بیماران و اجرای صحیح سیاست‌های کلی.</a:t>
            </a:r>
            <a:br>
              <a:rPr lang="ar-SA" sz="2200" dirty="0" smtClean="0">
                <a:cs typeface="B Mitra" pitchFamily="2" charset="-78"/>
              </a:rPr>
            </a:br>
            <a:endParaRPr lang="en-US" sz="2200" dirty="0" smtClean="0">
              <a:cs typeface="B Mitra" pitchFamily="2" charset="-78"/>
            </a:endParaRPr>
          </a:p>
          <a:p>
            <a:pPr algn="justLow"/>
            <a:endParaRPr lang="en-US" sz="2200" dirty="0" smtClean="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00042"/>
            <a:ext cx="7498080" cy="5748358"/>
          </a:xfrm>
        </p:spPr>
        <p:txBody>
          <a:bodyPr>
            <a:noAutofit/>
          </a:bodyPr>
          <a:lstStyle/>
          <a:p>
            <a:pPr algn="justLow" rtl="1">
              <a:buNone/>
            </a:pPr>
            <a:r>
              <a:rPr lang="fa-IR" sz="2200" dirty="0" smtClean="0">
                <a:cs typeface="B Mitra" pitchFamily="2" charset="-78"/>
              </a:rPr>
              <a:t>5. </a:t>
            </a:r>
            <a:r>
              <a:rPr lang="ar-SA" sz="2200" dirty="0" smtClean="0">
                <a:cs typeface="B Mitra" pitchFamily="2" charset="-78"/>
              </a:rPr>
              <a:t> </a:t>
            </a:r>
            <a:r>
              <a:rPr lang="ar-SA" sz="2200" u="sng" dirty="0" smtClean="0">
                <a:cs typeface="B Mitra" pitchFamily="2" charset="-78"/>
              </a:rPr>
              <a:t>ارتقاء سلامت روانی</a:t>
            </a:r>
            <a:r>
              <a:rPr lang="ar-SA" sz="2200" dirty="0" smtClean="0">
                <a:cs typeface="B Mitra" pitchFamily="2" charset="-78"/>
              </a:rPr>
              <a:t> جامعه با </a:t>
            </a:r>
            <a:r>
              <a:rPr lang="ar-SA" sz="2200" u="sng" dirty="0" smtClean="0">
                <a:cs typeface="B Mitra" pitchFamily="2" charset="-78"/>
              </a:rPr>
              <a:t>ترویج سبک زندگی اسلامی - ایرانی</a:t>
            </a:r>
            <a:r>
              <a:rPr lang="ar-SA" sz="2200" dirty="0" smtClean="0">
                <a:cs typeface="B Mitra" pitchFamily="2" charset="-78"/>
              </a:rPr>
              <a:t>، تحکیم بنیان خانواده، رفع موانع تنش آفرین در زندگی فردی و اجتماعی، ترویج آموزش‌های اخلاقی و معنوی و ارتقاء شاخص‌های سلامت روانی.</a:t>
            </a:r>
            <a:endParaRPr lang="fa-IR" sz="2200" dirty="0" smtClean="0">
              <a:cs typeface="B Mitra" pitchFamily="2" charset="-78"/>
            </a:endParaRPr>
          </a:p>
          <a:p>
            <a:pPr algn="justLow" rtl="1"/>
            <a:r>
              <a:rPr lang="fa-IR" sz="2200" dirty="0" smtClean="0">
                <a:cs typeface="B Mitra" pitchFamily="2" charset="-78"/>
              </a:rPr>
              <a:t>پاسخ و توضیح: ماده (1) و (2) طرح ناظر بر ممنوعیت سقط جنین، عقیم سازی، تبلیغات راجع به تحدید موالید و معرفی متخلفین توسط وزارتخانه های ذی ربط به مراجع صالح قضایی است در حالی که بندهای «2» و «3» سیاست های کلی سلامت ناظر بر پیشگیری، روزآمد نمودن برنامه ها، تهیه پیوست سلامت، کاهش مخاطرات و آلودگی های تهدید کننده سلامت، ارتقاء شاخص سلامت، پایش و نظارت، ارتقاء سلامت روانی جامعه با ترویج سبک زندگی اسلامی – ایرانی می باشد. به این ترتیب، هنگامی که موضوع بندها کاملاً متفاوت و بلکه متباین میباشد چگونه امکان مغایرت حادث میگردد؟!!! آیا مرکز پژوهش ها همچنان اعتقاد و اصرار بر مفاد و اجرای قانون کنترل جمعیت مصوب  سال 1372 را دارد (پیوست 3)؟!!! و آیا ممنوعیت عقیم سازی، سلامت مادر و کودک را به خطر می اندازد؟!!! و یا شاخص مربوطه  را کاهش میدهد؟!! چرا مرکز به اطلاع نمایندگان محترم نمی رساند که عقیم سازی به ویژه در بانوان منجر به صدمات عدیده جسمی (از قبیل دردهای لگن، خونریزی، عادات ماهانه نامنظم و پر حجم، یائسگی زود هنگام و تپش قلب) و روانی زنان شده است. چرا مرکز یادآوری نمیکند که حضرت امام خمینی ره در هامش نامه وزیر با ذکر 4 شرط ، پیشگیری از حاملگی و استفاده از وسایل جلوگیری از بارداری را پذیرفتند که در زیر به دو شرط آن اشاره میشود. حضرت امام ره چنین مرقوم فرمودند:</a:t>
            </a:r>
            <a:endParaRPr lang="en-US" sz="2200" dirty="0" smtClean="0">
              <a:cs typeface="B Mitra" pitchFamily="2" charset="-78"/>
            </a:endParaRPr>
          </a:p>
          <a:p>
            <a:pPr algn="justLow"/>
            <a:endParaRPr lang="en-US" sz="22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785794"/>
            <a:ext cx="7498080" cy="4857784"/>
          </a:xfrm>
        </p:spPr>
        <p:txBody>
          <a:bodyPr>
            <a:normAutofit/>
          </a:bodyPr>
          <a:lstStyle/>
          <a:p>
            <a:pPr algn="justLow" rtl="1"/>
            <a:r>
              <a:rPr lang="fa-IR" sz="2200" dirty="0" smtClean="0">
                <a:cs typeface="B Nazanin" pitchFamily="2" charset="-78"/>
              </a:rPr>
              <a:t>جلوگیری از بارداری موجب فساد عضو و نازایی دائمی (عقیمی) نشود.</a:t>
            </a:r>
            <a:endParaRPr lang="en-US" sz="2200" dirty="0" smtClean="0">
              <a:cs typeface="B Nazanin" pitchFamily="2" charset="-78"/>
            </a:endParaRPr>
          </a:p>
          <a:p>
            <a:pPr algn="justLow" rtl="1"/>
            <a:r>
              <a:rPr lang="fa-IR" sz="2200" dirty="0" smtClean="0">
                <a:cs typeface="B Nazanin" pitchFamily="2" charset="-78"/>
              </a:rPr>
              <a:t>عوارض جانبی عمده ای برای انسان دربر نداشته باشد. </a:t>
            </a:r>
            <a:endParaRPr lang="en-US" sz="2200" dirty="0" smtClean="0">
              <a:cs typeface="B Nazanin" pitchFamily="2" charset="-78"/>
            </a:endParaRPr>
          </a:p>
          <a:p>
            <a:pPr lvl="0" algn="justLow" rtl="1">
              <a:buNone/>
            </a:pPr>
            <a:r>
              <a:rPr lang="fa-IR" sz="2200" dirty="0" smtClean="0">
                <a:cs typeface="B Nazanin" pitchFamily="2" charset="-78"/>
              </a:rPr>
              <a:t>6. عدم نیاز به قانونگذاری</a:t>
            </a:r>
            <a:endParaRPr lang="en-US" sz="2200" dirty="0" smtClean="0">
              <a:cs typeface="B Nazanin" pitchFamily="2" charset="-78"/>
            </a:endParaRPr>
          </a:p>
          <a:p>
            <a:pPr algn="justLow" rtl="1"/>
            <a:r>
              <a:rPr lang="fa-IR" sz="2200" dirty="0" smtClean="0">
                <a:cs typeface="B Nazanin" pitchFamily="2" charset="-78"/>
              </a:rPr>
              <a:t>مرکز پژوهش ها ذیل این ایراد چنین اظهار می کند که: «با توجه به تصویب قانون اصلاح قوانین تنظیم جمعیت و خانواده در اردیبهشت 1392، تصویب ماده (4) ضرورتی ندارد.» لازم به یادآوری است که قانون تنظیم جمعیت در 4 ماده به تصویب رسید در حالی که در اصلاحیه اردیبهشت سال 92 (پیوست 4) تنها یک ماده آن اصلاح گردید ولی وزارتخانه های آموزش عالی، آموزش و پرورش (پیوست شماره 5)،  فرهنگ و ارشاد اسلامی و صدا و سیما همچنان </a:t>
            </a:r>
            <a:r>
              <a:rPr lang="fa-IR" sz="2200" u="sng" dirty="0" smtClean="0">
                <a:cs typeface="B Nazanin" pitchFamily="2" charset="-78"/>
              </a:rPr>
              <a:t>مکلف</a:t>
            </a:r>
            <a:r>
              <a:rPr lang="fa-IR" sz="2200" dirty="0" smtClean="0">
                <a:cs typeface="B Nazanin" pitchFamily="2" charset="-78"/>
              </a:rPr>
              <a:t> به ادامه روند آموزشی و تبلیغی خود هستند. </a:t>
            </a:r>
            <a:r>
              <a:rPr lang="fa-IR" sz="2200" b="1" dirty="0" smtClean="0">
                <a:solidFill>
                  <a:srgbClr val="FF0000"/>
                </a:solidFill>
                <a:cs typeface="B Nazanin" pitchFamily="2" charset="-78"/>
              </a:rPr>
              <a:t>سئوال مهم این است که چرا مرکز پژوهش ها اصلاعات ناقص به نمایندگان محترم ارائه می نماید؟!!!</a:t>
            </a:r>
            <a:endParaRPr lang="en-US" sz="2200" b="1" dirty="0" smtClean="0">
              <a:solidFill>
                <a:srgbClr val="FF0000"/>
              </a:solidFill>
              <a:cs typeface="B Nazanin" pitchFamily="2" charset="-78"/>
            </a:endParaRPr>
          </a:p>
          <a:p>
            <a:pPr algn="justLow"/>
            <a:endParaRPr lang="en-US" sz="2200" dirty="0">
              <a:cs typeface="B Nazanin"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80996"/>
            <a:ext cx="7498080" cy="6248400"/>
          </a:xfrm>
        </p:spPr>
        <p:txBody>
          <a:bodyPr>
            <a:normAutofit fontScale="70000" lnSpcReduction="20000"/>
          </a:bodyPr>
          <a:lstStyle/>
          <a:p>
            <a:pPr lvl="0" algn="justLow" rtl="1">
              <a:buNone/>
            </a:pPr>
            <a:r>
              <a:rPr lang="fa-IR" dirty="0" smtClean="0">
                <a:cs typeface="B Nazanin" pitchFamily="2" charset="-78"/>
              </a:rPr>
              <a:t>7. </a:t>
            </a:r>
            <a:r>
              <a:rPr lang="fa-IR" dirty="0" smtClean="0">
                <a:cs typeface="B Mitra" pitchFamily="2" charset="-78"/>
              </a:rPr>
              <a:t>دقیق و گویا نبودن واژگان</a:t>
            </a:r>
            <a:endParaRPr lang="en-US" dirty="0" smtClean="0">
              <a:cs typeface="B Mitra" pitchFamily="2" charset="-78"/>
            </a:endParaRPr>
          </a:p>
          <a:p>
            <a:pPr algn="justLow" rtl="1"/>
            <a:r>
              <a:rPr lang="fa-IR" dirty="0" smtClean="0">
                <a:cs typeface="B Mitra" pitchFamily="2" charset="-78"/>
              </a:rPr>
              <a:t>مرکز پژوهش ها عبارت عقیم سازی را در ماده (1) طرح مناسب نمی داند. لازم به توضیح است که عقیم سازی طیف گسترده تری را شامل می شود که وازکتومی و توبکتومی دو مورد با اهمیت آن هستند. شایسته بود که مرکز به اطلاع نمایندگان محترم می رساند که به ویژه در عمل جراحی بازگشتی در توبکتومی موفقیت بازگشت بنابر مستندات علمی به حدود 5 درصد و مقید به شروط بسیاری است. بعلاوه، عمل جراحی بازگشتی در توبکتومی عملی میکروسکوپی بوده و نیاز به تجهیزات دارد و حداقل یک ساعت زمان می برد و ریسک عمل هم با توجه به مدت سنوات بسته شدن لوله ها بالا می رود و امکان برگشت پذیری کاهش می یابد.</a:t>
            </a:r>
            <a:endParaRPr lang="en-US" dirty="0" smtClean="0">
              <a:cs typeface="B Mitra" pitchFamily="2" charset="-78"/>
            </a:endParaRPr>
          </a:p>
          <a:p>
            <a:pPr algn="justLow" rtl="1"/>
            <a:r>
              <a:rPr lang="fa-IR" dirty="0" smtClean="0">
                <a:cs typeface="B Mitra" pitchFamily="2" charset="-78"/>
              </a:rPr>
              <a:t>چگونه است که مرکز پژوهش ها در ادامه اظهار می دارد که: «منظور از تبلیغ راجع به تحدید موالید چیست؟» ولی خود در تبصره «1» ماده (1) مربوط به پیشنهادات اعلام می دارد که: «هر گونه تبلیغات راجع به تحدید موالید، معاونت در جرم فوق محسوب و مرتکب به حداقل مجازات قانون فوق محکوم می شود»؟!!! این امر نشان دهنده آگاهی کامل مرکز از عبارت مد نظر می باشد!</a:t>
            </a:r>
            <a:endParaRPr lang="en-US" dirty="0" smtClean="0">
              <a:cs typeface="B Mitra" pitchFamily="2" charset="-78"/>
            </a:endParaRPr>
          </a:p>
          <a:p>
            <a:pPr lvl="0" algn="justLow" rtl="1">
              <a:buNone/>
            </a:pPr>
            <a:r>
              <a:rPr lang="fa-IR" dirty="0" smtClean="0">
                <a:cs typeface="B Mitra" pitchFamily="2" charset="-78"/>
              </a:rPr>
              <a:t> 8. اجرایی نبودن بخشی از طرح</a:t>
            </a:r>
            <a:endParaRPr lang="en-US" dirty="0" smtClean="0">
              <a:cs typeface="B Mitra" pitchFamily="2" charset="-78"/>
            </a:endParaRPr>
          </a:p>
          <a:p>
            <a:pPr algn="justLow" rtl="1"/>
            <a:r>
              <a:rPr lang="fa-IR" dirty="0" smtClean="0">
                <a:cs typeface="B Mitra" pitchFamily="2" charset="-78"/>
              </a:rPr>
              <a:t>مرکز پژوهش ها ذیل این ایراد چنین اظهار می نماید که: «مصوبه شورای عالی انقلاب فرهنگی نیازمند تقنین در مجلس شورای است...» خوب ماده (4) به رفع این نگرانی پرداخته و در راستای تقنین آن گام برداشته است. لذا اساساً ایراد محسوب نمی شود. بعلاوه، تاکید میگردد که در طرح از واژه «تمهیدات» استفاده شده است و  نه از واژه «تکلیف» و نه واژه «اقدام » و «الزام». به این ترتیب، نگرانی مرکز بی مورد است.</a:t>
            </a:r>
            <a:endParaRPr lang="en-US" dirty="0" smtClean="0">
              <a:cs typeface="B Mitra"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58</a:t>
            </a:fld>
            <a:endParaRPr lang="en-US"/>
          </a:p>
        </p:txBody>
      </p:sp>
      <p:sp>
        <p:nvSpPr>
          <p:cNvPr id="2049" name="Rectangle 1"/>
          <p:cNvSpPr>
            <a:spLocks noChangeArrowheads="1"/>
          </p:cNvSpPr>
          <p:nvPr/>
        </p:nvSpPr>
        <p:spPr bwMode="auto">
          <a:xfrm>
            <a:off x="0" y="-24"/>
            <a:ext cx="9144000" cy="12926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600" b="0" i="0" u="none" strike="noStrike" cap="none" normalizeH="0" baseline="0" dirty="0" smtClean="0">
                <a:ln>
                  <a:noFill/>
                </a:ln>
                <a:solidFill>
                  <a:schemeClr val="accent3">
                    <a:lumMod val="50000"/>
                  </a:schemeClr>
                </a:solidFill>
                <a:effectLst/>
                <a:latin typeface="Calibri" pitchFamily="34" charset="0"/>
                <a:ea typeface="Calibri" pitchFamily="34" charset="0"/>
                <a:cs typeface="B Titr" pitchFamily="2" charset="-78"/>
              </a:rPr>
              <a:t>نقد كارشناسي به نظرات كميسيون بهداشت، مركز پژوهش‌ها و گروه مطالعات فرهنگي مركز تحقيقات اسلامي به طرح يك فوريتي افزايش نرخ باروري و پيشگيري از كاهش</a:t>
            </a:r>
            <a:r>
              <a:rPr kumimoji="0" lang="en-US" sz="2600" b="0" i="0" u="none" strike="noStrike" cap="none" normalizeH="0" baseline="0" dirty="0" smtClean="0">
                <a:ln>
                  <a:noFill/>
                </a:ln>
                <a:solidFill>
                  <a:schemeClr val="accent3">
                    <a:lumMod val="50000"/>
                  </a:schemeClr>
                </a:solidFill>
                <a:effectLst/>
                <a:latin typeface="Calibri" pitchFamily="34" charset="0"/>
                <a:ea typeface="Calibri" pitchFamily="34" charset="0"/>
                <a:cs typeface="B Titr" pitchFamily="2" charset="-78"/>
              </a:rPr>
              <a:t> </a:t>
            </a:r>
            <a:r>
              <a:rPr kumimoji="0" lang="fa-IR" sz="2600" b="0" i="0" u="none" strike="noStrike" cap="none" normalizeH="0" baseline="0" dirty="0" smtClean="0">
                <a:ln>
                  <a:noFill/>
                </a:ln>
                <a:solidFill>
                  <a:schemeClr val="accent3">
                    <a:lumMod val="50000"/>
                  </a:schemeClr>
                </a:solidFill>
                <a:effectLst/>
                <a:latin typeface="Calibri" pitchFamily="34" charset="0"/>
                <a:ea typeface="Calibri" pitchFamily="34" charset="0"/>
                <a:cs typeface="B Titr" pitchFamily="2" charset="-78"/>
              </a:rPr>
              <a:t>رشد جمعيت كشور</a:t>
            </a:r>
            <a:r>
              <a:rPr kumimoji="0" lang="en-US" sz="2600" b="0" i="0" u="none" strike="noStrike" cap="none" normalizeH="0" baseline="0" dirty="0" smtClean="0">
                <a:ln>
                  <a:noFill/>
                </a:ln>
                <a:solidFill>
                  <a:schemeClr val="accent3">
                    <a:lumMod val="50000"/>
                  </a:schemeClr>
                </a:solidFill>
                <a:effectLst/>
                <a:latin typeface="Arial" pitchFamily="34" charset="0"/>
                <a:cs typeface="Arial" pitchFamily="34" charset="0"/>
              </a:rPr>
              <a:t> </a:t>
            </a:r>
          </a:p>
        </p:txBody>
      </p:sp>
      <p:pic>
        <p:nvPicPr>
          <p:cNvPr id="2" name="Picture 2"/>
          <p:cNvPicPr>
            <a:picLocks noChangeAspect="1" noChangeArrowheads="1"/>
          </p:cNvPicPr>
          <p:nvPr/>
        </p:nvPicPr>
        <p:blipFill>
          <a:blip r:embed="rId2"/>
          <a:srcRect/>
          <a:stretch>
            <a:fillRect/>
          </a:stretch>
        </p:blipFill>
        <p:spPr bwMode="auto">
          <a:xfrm>
            <a:off x="1" y="1285860"/>
            <a:ext cx="9144000" cy="5572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08E8C43-68F8-4728-90F2-738ACDDF4809}" type="slidenum">
              <a:rPr lang="en-US" smtClean="0"/>
              <a:pPr/>
              <a:t>59</a:t>
            </a:fld>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4825" y="-24"/>
            <a:ext cx="9155495"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71414"/>
            <a:ext cx="7862150" cy="6715172"/>
          </a:xfrm>
        </p:spPr>
        <p:style>
          <a:lnRef idx="2">
            <a:schemeClr val="accent1"/>
          </a:lnRef>
          <a:fillRef idx="1">
            <a:schemeClr val="lt1"/>
          </a:fillRef>
          <a:effectRef idx="0">
            <a:schemeClr val="accent1"/>
          </a:effectRef>
          <a:fontRef idx="minor">
            <a:schemeClr val="dk1"/>
          </a:fontRef>
        </p:style>
        <p:txBody>
          <a:bodyPr>
            <a:noAutofit/>
          </a:bodyPr>
          <a:lstStyle/>
          <a:p>
            <a:pPr algn="justLow" rtl="1">
              <a:buNone/>
            </a:pPr>
            <a:r>
              <a:rPr lang="en-US" sz="2100" dirty="0" smtClean="0">
                <a:cs typeface="B Mitra" pitchFamily="2" charset="-78"/>
              </a:rPr>
              <a:t>	</a:t>
            </a:r>
            <a:r>
              <a:rPr lang="fa-IR" sz="2100" dirty="0" smtClean="0">
                <a:cs typeface="B Mitra" pitchFamily="2" charset="-78"/>
              </a:rPr>
              <a:t>7- فرهنگ سازي براي احترام و تكريم سالمندان و ايجاد شرايط لازم براي تأمين سلامت و نگهداري آنان در خانواده و پيش‌بيني ساز و كار لازم براي بهره‌مندي از تجارب و توانمندي‌هاي سالمندان در عرصه‌هاي مناسب.</a:t>
            </a:r>
            <a:endParaRPr lang="en-US" sz="2100" dirty="0" smtClean="0">
              <a:cs typeface="B Mitra" pitchFamily="2" charset="-78"/>
            </a:endParaRPr>
          </a:p>
          <a:p>
            <a:pPr algn="justLow" rtl="1">
              <a:buNone/>
            </a:pPr>
            <a:r>
              <a:rPr lang="en-US" sz="2100" dirty="0" smtClean="0">
                <a:cs typeface="B Mitra" pitchFamily="2" charset="-78"/>
              </a:rPr>
              <a:t>	</a:t>
            </a:r>
            <a:r>
              <a:rPr lang="fa-IR" sz="2100" dirty="0" smtClean="0">
                <a:cs typeface="B Mitra" pitchFamily="2" charset="-78"/>
              </a:rPr>
              <a:t>8- توانمندسازي جمعيّت در سن كار با فرهنگ سازي و اصلاح، تقويت و سازگار كردن نظامات تربيتي و آموزش‌هاي عمومي، كارآفريني، فني ـ حرفه‌اي و تخصصي با نيازهاي جامعه و استعدادها و علايق آنان در جهت ايجاد اشتغال مؤثر و مولّد.</a:t>
            </a:r>
            <a:endParaRPr lang="en-US" sz="2100" dirty="0" smtClean="0">
              <a:cs typeface="B Mitra" pitchFamily="2" charset="-78"/>
            </a:endParaRPr>
          </a:p>
          <a:p>
            <a:pPr algn="justLow" rtl="1">
              <a:buNone/>
            </a:pPr>
            <a:r>
              <a:rPr lang="en-US" sz="2100" dirty="0" smtClean="0">
                <a:cs typeface="B Mitra" pitchFamily="2" charset="-78"/>
              </a:rPr>
              <a:t>	</a:t>
            </a:r>
            <a:r>
              <a:rPr lang="fa-IR" sz="2100" dirty="0" smtClean="0">
                <a:cs typeface="B Mitra" pitchFamily="2" charset="-78"/>
              </a:rPr>
              <a:t>9- باز توزيع فضايي و جغرافيايي جمعيّت، متناسب با ظرفيت زيستي با تأكيد بر تأمين آب با هدف توزيع متعادل و كاهش فشار جمعيّتي.</a:t>
            </a:r>
            <a:endParaRPr lang="en-US" sz="2100" dirty="0" smtClean="0">
              <a:cs typeface="B Mitra" pitchFamily="2" charset="-78"/>
            </a:endParaRPr>
          </a:p>
          <a:p>
            <a:pPr algn="justLow" rtl="1">
              <a:buNone/>
            </a:pPr>
            <a:r>
              <a:rPr lang="en-US" sz="2100" dirty="0" smtClean="0">
                <a:cs typeface="B Mitra" pitchFamily="2" charset="-78"/>
              </a:rPr>
              <a:t>	</a:t>
            </a:r>
            <a:r>
              <a:rPr lang="fa-IR" sz="2100" dirty="0" smtClean="0">
                <a:cs typeface="B Mitra" pitchFamily="2" charset="-78"/>
              </a:rPr>
              <a:t>10- حفظ و جذب جمعيّت در روستاها و مناطق مرزي و كم تراكم و ايجاد مراكز جديد جمعيّتي بويژه در جزاير و سواحل خليج فارس و درياي عمان از طريق توسعه شبكه‌هاي زيربنايي، حمايت و تشويق سرمايه‌گذاري و ايجاد فضاي كسب و كار با درآمد كافي.</a:t>
            </a:r>
            <a:endParaRPr lang="en-US" sz="2100" dirty="0" smtClean="0">
              <a:cs typeface="B Mitra" pitchFamily="2" charset="-78"/>
            </a:endParaRPr>
          </a:p>
          <a:p>
            <a:pPr algn="justLow" rtl="1">
              <a:buNone/>
            </a:pPr>
            <a:r>
              <a:rPr lang="en-US" sz="2100" dirty="0" smtClean="0">
                <a:cs typeface="B Mitra" pitchFamily="2" charset="-78"/>
              </a:rPr>
              <a:t>	</a:t>
            </a:r>
            <a:r>
              <a:rPr lang="fa-IR" sz="2100" dirty="0" smtClean="0">
                <a:cs typeface="B Mitra" pitchFamily="2" charset="-78"/>
              </a:rPr>
              <a:t>11- مديريت مهاجرت به داخل و خارج هماهنگ با سياست‌هاي كلي جمعيّت با تدوين و اجراي ساز و كارهاي مناسب. </a:t>
            </a:r>
            <a:endParaRPr lang="en-US" sz="2100" dirty="0" smtClean="0">
              <a:cs typeface="B Mitra" pitchFamily="2" charset="-78"/>
            </a:endParaRPr>
          </a:p>
          <a:p>
            <a:pPr algn="justLow" rtl="1">
              <a:buNone/>
            </a:pPr>
            <a:r>
              <a:rPr lang="en-US" sz="2100" dirty="0" smtClean="0">
                <a:cs typeface="B Mitra" pitchFamily="2" charset="-78"/>
              </a:rPr>
              <a:t>	</a:t>
            </a:r>
            <a:r>
              <a:rPr lang="fa-IR" sz="2100" dirty="0" smtClean="0">
                <a:cs typeface="B Mitra" pitchFamily="2" charset="-78"/>
              </a:rPr>
              <a:t>12- تشويق ايرانيان خارج از كشور براي حضور و سرمايه گذاري، و بهره‌گيري از ظرفيت‌ها و توانايي‌هاي آنان.</a:t>
            </a:r>
            <a:endParaRPr lang="en-US" sz="2100" dirty="0" smtClean="0">
              <a:cs typeface="B Mitra" pitchFamily="2" charset="-78"/>
            </a:endParaRPr>
          </a:p>
          <a:p>
            <a:pPr algn="justLow" rtl="1">
              <a:buNone/>
            </a:pPr>
            <a:r>
              <a:rPr lang="en-US" sz="2100" dirty="0" smtClean="0">
                <a:cs typeface="B Mitra" pitchFamily="2" charset="-78"/>
              </a:rPr>
              <a:t>	</a:t>
            </a:r>
            <a:r>
              <a:rPr lang="fa-IR" sz="2100" dirty="0" smtClean="0">
                <a:cs typeface="B Mitra" pitchFamily="2" charset="-78"/>
              </a:rPr>
              <a:t>13- تقويت مؤلفه‌هاي هويت‌بخش ملي (ايراني، اسلامي، انقلابي) و ارتقاء وفاق و همگرايي اجتماعي در پهنه سرزميني بويژه در ميان مرزنشينان ؛ و ايرانيان خارج از كشور.</a:t>
            </a:r>
            <a:endParaRPr lang="en-US" sz="2100" dirty="0" smtClean="0">
              <a:cs typeface="B Mitra" pitchFamily="2" charset="-78"/>
            </a:endParaRPr>
          </a:p>
          <a:p>
            <a:pPr algn="justLow" rtl="1">
              <a:buNone/>
            </a:pPr>
            <a:r>
              <a:rPr lang="en-US" sz="2100" dirty="0" smtClean="0">
                <a:cs typeface="B Mitra" pitchFamily="2" charset="-78"/>
              </a:rPr>
              <a:t>	</a:t>
            </a:r>
            <a:r>
              <a:rPr lang="fa-IR" sz="2100" dirty="0" smtClean="0">
                <a:cs typeface="B Mitra" pitchFamily="2" charset="-78"/>
              </a:rPr>
              <a:t>14- رصد مستمر سياست‌هاي جمعيّتي در ابعاد كمّي و كيفي با ايجاد ساز و كار مناسب و تدوين شاخص‌هاي بومي توسعه انساني و انجام پژوهش‌هاي جمعيّتي و توسعه انساني.</a:t>
            </a:r>
            <a:endParaRPr lang="en-US" sz="2100" dirty="0"/>
          </a:p>
        </p:txBody>
      </p:sp>
      <p:sp>
        <p:nvSpPr>
          <p:cNvPr id="4" name="Slide Number Placeholder 3"/>
          <p:cNvSpPr>
            <a:spLocks noGrp="1"/>
          </p:cNvSpPr>
          <p:nvPr>
            <p:ph type="sldNum" sz="quarter" idx="12"/>
          </p:nvPr>
        </p:nvSpPr>
        <p:spPr/>
        <p:txBody>
          <a:bodyPr/>
          <a:lstStyle/>
          <a:p>
            <a:fld id="{A08E8C43-68F8-4728-90F2-738ACDDF4809}"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08E8C43-68F8-4728-90F2-738ACDDF4809}" type="slidenum">
              <a:rPr lang="en-US" smtClean="0"/>
              <a:pPr/>
              <a:t>60</a:t>
            </a:fld>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08E8C43-68F8-4728-90F2-738ACDDF4809}" type="slidenum">
              <a:rPr lang="en-US" smtClean="0"/>
              <a:pPr/>
              <a:t>61</a:t>
            </a:fld>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08E8C43-68F8-4728-90F2-738ACDDF4809}" type="slidenum">
              <a:rPr lang="en-US" smtClean="0"/>
              <a:pPr/>
              <a:t>62</a:t>
            </a:fld>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08E8C43-68F8-4728-90F2-738ACDDF4809}" type="slidenum">
              <a:rPr lang="en-US" smtClean="0"/>
              <a:pPr/>
              <a:t>63</a:t>
            </a:fld>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950" y="0"/>
            <a:ext cx="9144950" cy="68580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A08E8C43-68F8-4728-90F2-738ACDDF4809}" type="slidenum">
              <a:rPr lang="en-US" smtClean="0"/>
              <a:pPr/>
              <a:t>64</a:t>
            </a:fld>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0" y="857232"/>
            <a:ext cx="9137588"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428604"/>
            <a:ext cx="7498080" cy="6000792"/>
          </a:xfrm>
        </p:spPr>
        <p:txBody>
          <a:bodyPr>
            <a:normAutofit fontScale="90000"/>
          </a:bodyPr>
          <a:lstStyle/>
          <a:p>
            <a:pPr algn="ctr" rtl="1"/>
            <a:r>
              <a:rPr lang="fa-IR" sz="2000" b="1" dirty="0" smtClean="0">
                <a:ln w="10541" cmpd="sng">
                  <a:solidFill>
                    <a:schemeClr val="accent1">
                      <a:shade val="88000"/>
                      <a:satMod val="110000"/>
                    </a:schemeClr>
                  </a:solidFill>
                  <a:prstDash val="solid"/>
                </a:ln>
                <a:solidFill>
                  <a:schemeClr val="tx1"/>
                </a:solidFill>
                <a:effectLst/>
                <a:cs typeface="B Titr" pitchFamily="2" charset="-78"/>
              </a:rPr>
              <a:t/>
            </a:r>
            <a:br>
              <a:rPr lang="fa-IR" sz="2000" b="1" dirty="0" smtClean="0">
                <a:ln w="10541" cmpd="sng">
                  <a:solidFill>
                    <a:schemeClr val="accent1">
                      <a:shade val="88000"/>
                      <a:satMod val="110000"/>
                    </a:schemeClr>
                  </a:solidFill>
                  <a:prstDash val="solid"/>
                </a:ln>
                <a:solidFill>
                  <a:schemeClr val="tx1"/>
                </a:solidFill>
                <a:effectLst/>
                <a:cs typeface="B Titr" pitchFamily="2" charset="-78"/>
              </a:rPr>
            </a:br>
            <a:r>
              <a:rPr lang="fa-IR" sz="2000" b="1" dirty="0" smtClean="0">
                <a:ln w="10541" cmpd="sng">
                  <a:solidFill>
                    <a:schemeClr val="accent1">
                      <a:shade val="88000"/>
                      <a:satMod val="110000"/>
                    </a:schemeClr>
                  </a:solidFill>
                  <a:prstDash val="solid"/>
                </a:ln>
                <a:solidFill>
                  <a:schemeClr val="tx1"/>
                </a:solidFill>
                <a:effectLst/>
                <a:cs typeface="B Titr" pitchFamily="2" charset="-78"/>
              </a:rPr>
              <a:t/>
            </a:r>
            <a:br>
              <a:rPr lang="fa-IR" sz="2000" b="1" dirty="0" smtClean="0">
                <a:ln w="10541" cmpd="sng">
                  <a:solidFill>
                    <a:schemeClr val="accent1">
                      <a:shade val="88000"/>
                      <a:satMod val="110000"/>
                    </a:schemeClr>
                  </a:solidFill>
                  <a:prstDash val="solid"/>
                </a:ln>
                <a:solidFill>
                  <a:schemeClr val="tx1"/>
                </a:solidFill>
                <a:effectLst/>
                <a:cs typeface="B Titr" pitchFamily="2" charset="-78"/>
              </a:rPr>
            </a:br>
            <a:r>
              <a:rPr lang="fa-IR" sz="2000" b="1" dirty="0" smtClean="0">
                <a:ln w="10541" cmpd="sng">
                  <a:solidFill>
                    <a:schemeClr val="accent1">
                      <a:shade val="88000"/>
                      <a:satMod val="110000"/>
                    </a:schemeClr>
                  </a:solidFill>
                  <a:prstDash val="solid"/>
                </a:ln>
                <a:solidFill>
                  <a:schemeClr val="accent4">
                    <a:lumMod val="75000"/>
                  </a:schemeClr>
                </a:solidFill>
                <a:effectLst/>
                <a:cs typeface="B Titr" pitchFamily="2" charset="-78"/>
              </a:rPr>
              <a:t/>
            </a:r>
            <a:br>
              <a:rPr lang="fa-IR" sz="2000" b="1" dirty="0" smtClean="0">
                <a:ln w="10541" cmpd="sng">
                  <a:solidFill>
                    <a:schemeClr val="accent1">
                      <a:shade val="88000"/>
                      <a:satMod val="110000"/>
                    </a:schemeClr>
                  </a:solidFill>
                  <a:prstDash val="solid"/>
                </a:ln>
                <a:solidFill>
                  <a:schemeClr val="accent4">
                    <a:lumMod val="75000"/>
                  </a:schemeClr>
                </a:solidFill>
                <a:effectLst/>
                <a:cs typeface="B Titr" pitchFamily="2" charset="-78"/>
              </a:rPr>
            </a:br>
            <a:r>
              <a:rPr lang="fa-IR" sz="1900" b="1" dirty="0" smtClean="0">
                <a:ln w="10541" cmpd="sng">
                  <a:solidFill>
                    <a:schemeClr val="accent1">
                      <a:shade val="88000"/>
                      <a:satMod val="110000"/>
                    </a:schemeClr>
                  </a:solidFill>
                  <a:prstDash val="solid"/>
                </a:ln>
                <a:solidFill>
                  <a:schemeClr val="accent4">
                    <a:lumMod val="75000"/>
                  </a:schemeClr>
                </a:solidFill>
                <a:effectLst/>
                <a:cs typeface="B Titr" pitchFamily="2" charset="-78"/>
              </a:rPr>
              <a:t/>
            </a:r>
            <a:br>
              <a:rPr lang="fa-IR" sz="1900" b="1" dirty="0" smtClean="0">
                <a:ln w="10541" cmpd="sng">
                  <a:solidFill>
                    <a:schemeClr val="accent1">
                      <a:shade val="88000"/>
                      <a:satMod val="110000"/>
                    </a:schemeClr>
                  </a:solidFill>
                  <a:prstDash val="solid"/>
                </a:ln>
                <a:solidFill>
                  <a:schemeClr val="accent4">
                    <a:lumMod val="75000"/>
                  </a:schemeClr>
                </a:solidFill>
                <a:effectLst/>
                <a:cs typeface="B Titr" pitchFamily="2" charset="-78"/>
              </a:rPr>
            </a:br>
            <a:r>
              <a:rPr lang="fa-IR" sz="1900" b="1" dirty="0" smtClean="0">
                <a:ln w="10541" cmpd="sng">
                  <a:solidFill>
                    <a:schemeClr val="accent1">
                      <a:shade val="88000"/>
                      <a:satMod val="110000"/>
                    </a:schemeClr>
                  </a:solidFill>
                  <a:prstDash val="solid"/>
                </a:ln>
                <a:solidFill>
                  <a:schemeClr val="accent4">
                    <a:lumMod val="75000"/>
                  </a:schemeClr>
                </a:solidFill>
                <a:effectLst/>
                <a:cs typeface="B Mitra" pitchFamily="2" charset="-78"/>
              </a:rPr>
              <a:t>لازم به ذكر است كه به اين طرح، طبق مصوبات ستاد ملي زن و خانواده بودجه  تعلق گرفته است و امضاي 16 تن از مسئولين و وزراء را براي اجرايي شدن اخذ كرده است. (امضا و مصوبات در دو اسلايد بعدي موجود مي‌باشد)</a:t>
            </a:r>
            <a:br>
              <a:rPr lang="fa-IR" sz="1900" b="1" dirty="0" smtClean="0">
                <a:ln w="10541" cmpd="sng">
                  <a:solidFill>
                    <a:schemeClr val="accent1">
                      <a:shade val="88000"/>
                      <a:satMod val="110000"/>
                    </a:schemeClr>
                  </a:solidFill>
                  <a:prstDash val="solid"/>
                </a:ln>
                <a:solidFill>
                  <a:schemeClr val="accent4">
                    <a:lumMod val="75000"/>
                  </a:schemeClr>
                </a:solidFill>
                <a:effectLst/>
                <a:cs typeface="B Mitra" pitchFamily="2" charset="-78"/>
              </a:rPr>
            </a:br>
            <a:r>
              <a:rPr lang="fa-IR" sz="1900" b="1" dirty="0" smtClean="0">
                <a:ln w="10541" cmpd="sng">
                  <a:solidFill>
                    <a:schemeClr val="accent1">
                      <a:shade val="88000"/>
                      <a:satMod val="110000"/>
                    </a:schemeClr>
                  </a:solidFill>
                  <a:prstDash val="solid"/>
                </a:ln>
                <a:solidFill>
                  <a:schemeClr val="accent4">
                    <a:lumMod val="75000"/>
                  </a:schemeClr>
                </a:solidFill>
                <a:effectLst/>
                <a:cs typeface="B Mitra" pitchFamily="2" charset="-78"/>
              </a:rPr>
              <a:t>***</a:t>
            </a:r>
            <a:br>
              <a:rPr lang="fa-IR" sz="1900" b="1" dirty="0" smtClean="0">
                <a:ln w="10541" cmpd="sng">
                  <a:solidFill>
                    <a:schemeClr val="accent1">
                      <a:shade val="88000"/>
                      <a:satMod val="110000"/>
                    </a:schemeClr>
                  </a:solidFill>
                  <a:prstDash val="solid"/>
                </a:ln>
                <a:solidFill>
                  <a:schemeClr val="accent4">
                    <a:lumMod val="75000"/>
                  </a:schemeClr>
                </a:solidFill>
                <a:effectLst/>
                <a:cs typeface="B Mitra" pitchFamily="2" charset="-78"/>
              </a:rPr>
            </a:br>
            <a:r>
              <a:rPr lang="fa-IR" sz="1900" b="1" dirty="0" smtClean="0">
                <a:ln w="10541" cmpd="sng">
                  <a:solidFill>
                    <a:schemeClr val="accent1">
                      <a:shade val="88000"/>
                      <a:satMod val="110000"/>
                    </a:schemeClr>
                  </a:solidFill>
                  <a:prstDash val="solid"/>
                </a:ln>
                <a:solidFill>
                  <a:srgbClr val="00B0F0"/>
                </a:solidFill>
                <a:effectLst/>
                <a:cs typeface="B Mitra" pitchFamily="2" charset="-78"/>
              </a:rPr>
              <a:t>در پاسخ به ايراد مطرح شده اين طرح هزينه دارد: بايد گفت ماده 3،‌ تنها اشاره به تمهيداتي در راستاي سياست هاي شوراي عالي انقلاب فرهنگي كرده است كه صرفاً فرهنگي است و هيچگونه هزينه اي را در بر ندارد از طرفي بودجه لازم و برنامه جامع آن را دولت تا سال 95 در ستاد ملي زن و خانواده در پاييز 91 تصويب كرده است. </a:t>
            </a:r>
            <a:br>
              <a:rPr lang="fa-IR" sz="1900" b="1" dirty="0" smtClean="0">
                <a:ln w="10541" cmpd="sng">
                  <a:solidFill>
                    <a:schemeClr val="accent1">
                      <a:shade val="88000"/>
                      <a:satMod val="110000"/>
                    </a:schemeClr>
                  </a:solidFill>
                  <a:prstDash val="solid"/>
                </a:ln>
                <a:solidFill>
                  <a:srgbClr val="00B0F0"/>
                </a:solidFill>
                <a:effectLst/>
                <a:cs typeface="B Mitra" pitchFamily="2" charset="-78"/>
              </a:rPr>
            </a:br>
            <a:r>
              <a:rPr lang="fa-IR" sz="1900" b="1" dirty="0" smtClean="0">
                <a:ln w="10541" cmpd="sng">
                  <a:solidFill>
                    <a:schemeClr val="accent1">
                      <a:shade val="88000"/>
                      <a:satMod val="110000"/>
                    </a:schemeClr>
                  </a:solidFill>
                  <a:prstDash val="solid"/>
                </a:ln>
                <a:solidFill>
                  <a:srgbClr val="00B0F0"/>
                </a:solidFill>
                <a:effectLst/>
                <a:cs typeface="B Mitra" pitchFamily="2" charset="-78"/>
              </a:rPr>
              <a:t>***</a:t>
            </a:r>
            <a:r>
              <a:rPr lang="fa-IR" sz="1900" b="1" dirty="0" smtClean="0">
                <a:ln w="10541" cmpd="sng">
                  <a:solidFill>
                    <a:schemeClr val="accent1">
                      <a:shade val="88000"/>
                      <a:satMod val="110000"/>
                    </a:schemeClr>
                  </a:solidFill>
                  <a:prstDash val="solid"/>
                </a:ln>
                <a:solidFill>
                  <a:srgbClr val="00B050"/>
                </a:solidFill>
                <a:effectLst/>
                <a:cs typeface="B Mitra" pitchFamily="2" charset="-78"/>
              </a:rPr>
              <a:t/>
            </a:r>
            <a:br>
              <a:rPr lang="fa-IR" sz="1900" b="1" dirty="0" smtClean="0">
                <a:ln w="10541" cmpd="sng">
                  <a:solidFill>
                    <a:schemeClr val="accent1">
                      <a:shade val="88000"/>
                      <a:satMod val="110000"/>
                    </a:schemeClr>
                  </a:solidFill>
                  <a:prstDash val="solid"/>
                </a:ln>
                <a:solidFill>
                  <a:srgbClr val="00B050"/>
                </a:solidFill>
                <a:effectLst/>
                <a:cs typeface="B Mitra" pitchFamily="2" charset="-78"/>
              </a:rPr>
            </a:br>
            <a:r>
              <a:rPr lang="fa-IR" sz="1900" b="1" dirty="0" smtClean="0">
                <a:ln w="10541" cmpd="sng">
                  <a:solidFill>
                    <a:schemeClr val="accent1">
                      <a:shade val="88000"/>
                      <a:satMod val="110000"/>
                    </a:schemeClr>
                  </a:solidFill>
                  <a:prstDash val="solid"/>
                </a:ln>
                <a:solidFill>
                  <a:srgbClr val="FFFF00"/>
                </a:solidFill>
                <a:effectLst/>
                <a:cs typeface="B Mitra" pitchFamily="2" charset="-78"/>
              </a:rPr>
              <a:t>طبق قانون در تدوين و تنقيح قوانين، موارد نسخ بايد احصا شود. بنابراين ماده 4 كه بر لغو قانون تنظيم خانواده سال 72 تاكيد مي كند اگر هم برخي معتقدند كه حذف شده است ذكر دوباره آن چه ضرري دارد؟</a:t>
            </a:r>
            <a:r>
              <a:rPr lang="fa-IR" sz="1900" b="1" dirty="0" smtClean="0">
                <a:ln w="10541" cmpd="sng">
                  <a:solidFill>
                    <a:schemeClr val="accent1">
                      <a:shade val="88000"/>
                      <a:satMod val="110000"/>
                    </a:schemeClr>
                  </a:solidFill>
                  <a:prstDash val="solid"/>
                </a:ln>
                <a:solidFill>
                  <a:schemeClr val="tx1"/>
                </a:solidFill>
                <a:effectLst/>
                <a:cs typeface="B Mitra" pitchFamily="2" charset="-78"/>
              </a:rPr>
              <a:t/>
            </a:r>
            <a:br>
              <a:rPr lang="fa-IR" sz="1900" b="1" dirty="0" smtClean="0">
                <a:ln w="10541" cmpd="sng">
                  <a:solidFill>
                    <a:schemeClr val="accent1">
                      <a:shade val="88000"/>
                      <a:satMod val="110000"/>
                    </a:schemeClr>
                  </a:solidFill>
                  <a:prstDash val="solid"/>
                </a:ln>
                <a:solidFill>
                  <a:schemeClr val="tx1"/>
                </a:solidFill>
                <a:effectLst/>
                <a:cs typeface="B Mitra" pitchFamily="2" charset="-78"/>
              </a:rPr>
            </a:br>
            <a:r>
              <a:rPr lang="fa-IR" sz="1900" b="1" dirty="0" smtClean="0">
                <a:ln w="10541" cmpd="sng">
                  <a:solidFill>
                    <a:schemeClr val="accent1">
                      <a:shade val="88000"/>
                      <a:satMod val="110000"/>
                    </a:schemeClr>
                  </a:solidFill>
                  <a:prstDash val="solid"/>
                </a:ln>
                <a:solidFill>
                  <a:schemeClr val="tx1"/>
                </a:solidFill>
                <a:effectLst/>
                <a:cs typeface="B Mitra" pitchFamily="2" charset="-78"/>
              </a:rPr>
              <a:t>***</a:t>
            </a:r>
            <a:br>
              <a:rPr lang="fa-IR" sz="1900" b="1" dirty="0" smtClean="0">
                <a:ln w="10541" cmpd="sng">
                  <a:solidFill>
                    <a:schemeClr val="accent1">
                      <a:shade val="88000"/>
                      <a:satMod val="110000"/>
                    </a:schemeClr>
                  </a:solidFill>
                  <a:prstDash val="solid"/>
                </a:ln>
                <a:solidFill>
                  <a:schemeClr val="tx1"/>
                </a:solidFill>
                <a:effectLst/>
                <a:cs typeface="B Mitra" pitchFamily="2" charset="-78"/>
              </a:rPr>
            </a:br>
            <a:r>
              <a:rPr lang="fa-IR" sz="1900" b="1" dirty="0" smtClean="0">
                <a:ln w="10541" cmpd="sng">
                  <a:solidFill>
                    <a:schemeClr val="accent1">
                      <a:shade val="88000"/>
                      <a:satMod val="110000"/>
                    </a:schemeClr>
                  </a:solidFill>
                  <a:prstDash val="solid"/>
                </a:ln>
                <a:solidFill>
                  <a:schemeClr val="tx1"/>
                </a:solidFill>
                <a:effectLst/>
                <a:cs typeface="B Mitra" pitchFamily="2" charset="-78"/>
              </a:rPr>
              <a:t>اظهار نظر مركز پژوهشها و كميسيون بهداشت مجلس شوراي اسلامي نشان مي دهد عده‌اي از كارشناسان با روشي غير صادقانه در مجلس شوراي اسلامي با رايزني و نفوذ در كميسيون ها با مركز پژوهشها كاملاً هماهنگ بوده و به دنبال اين هستند كه قانون تنظيم خانواده و جمعيت به قوت خود باقي بماند!!</a:t>
            </a:r>
            <a:r>
              <a:rPr lang="fa-IR" sz="1900" b="1" dirty="0" smtClean="0">
                <a:ln w="10541" cmpd="sng">
                  <a:solidFill>
                    <a:schemeClr val="accent1">
                      <a:shade val="88000"/>
                      <a:satMod val="110000"/>
                    </a:schemeClr>
                  </a:solidFill>
                  <a:prstDash val="solid"/>
                </a:ln>
                <a:solidFill>
                  <a:schemeClr val="tx1"/>
                </a:solidFill>
                <a:effectLst/>
                <a:cs typeface="B Titr" pitchFamily="2" charset="-78"/>
              </a:rPr>
              <a:t/>
            </a:r>
            <a:br>
              <a:rPr lang="fa-IR" sz="1900" b="1" dirty="0" smtClean="0">
                <a:ln w="10541" cmpd="sng">
                  <a:solidFill>
                    <a:schemeClr val="accent1">
                      <a:shade val="88000"/>
                      <a:satMod val="110000"/>
                    </a:schemeClr>
                  </a:solidFill>
                  <a:prstDash val="solid"/>
                </a:ln>
                <a:solidFill>
                  <a:schemeClr val="tx1"/>
                </a:solidFill>
                <a:effectLst/>
                <a:cs typeface="B Titr" pitchFamily="2" charset="-78"/>
              </a:rPr>
            </a:br>
            <a:r>
              <a:rPr lang="fa-IR" sz="1900" b="1" dirty="0" smtClean="0">
                <a:ln w="10541" cmpd="sng">
                  <a:solidFill>
                    <a:schemeClr val="accent1">
                      <a:shade val="88000"/>
                      <a:satMod val="110000"/>
                    </a:schemeClr>
                  </a:solidFill>
                  <a:prstDash val="solid"/>
                </a:ln>
                <a:solidFill>
                  <a:schemeClr val="tx1"/>
                </a:solidFill>
                <a:effectLst/>
                <a:cs typeface="B Titr" pitchFamily="2" charset="-78"/>
              </a:rPr>
              <a:t>***</a:t>
            </a:r>
            <a:r>
              <a:rPr lang="fa-IR" sz="2000" b="1" dirty="0" smtClean="0">
                <a:ln w="10541" cmpd="sng">
                  <a:solidFill>
                    <a:schemeClr val="accent1">
                      <a:shade val="88000"/>
                      <a:satMod val="110000"/>
                    </a:schemeClr>
                  </a:solidFill>
                  <a:prstDash val="solid"/>
                </a:ln>
                <a:solidFill>
                  <a:schemeClr val="tx1"/>
                </a:solidFill>
                <a:effectLst/>
                <a:cs typeface="B Titr" pitchFamily="2" charset="-78"/>
              </a:rPr>
              <a:t/>
            </a:r>
            <a:br>
              <a:rPr lang="fa-IR" sz="2000" b="1" dirty="0" smtClean="0">
                <a:ln w="10541" cmpd="sng">
                  <a:solidFill>
                    <a:schemeClr val="accent1">
                      <a:shade val="88000"/>
                      <a:satMod val="110000"/>
                    </a:schemeClr>
                  </a:solidFill>
                  <a:prstDash val="solid"/>
                </a:ln>
                <a:solidFill>
                  <a:schemeClr val="tx1"/>
                </a:solidFill>
                <a:effectLst/>
                <a:cs typeface="B Titr" pitchFamily="2" charset="-78"/>
              </a:rPr>
            </a:br>
            <a:r>
              <a:rPr lang="fa-I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Titr" pitchFamily="2" charset="-78"/>
              </a:rPr>
              <a:t>لذا كليه نقدهاي اين طرح 4 ماده اي منجر به توصيه به حذف ماده 4 يعني لغو قانون تنظيم خانواده سال 72 شده است!! كه اين مسئله بسيار مهمي است كه مخالفان معتقدند قانون تنظيم خانواده لغو نشود.</a:t>
            </a:r>
            <a:r>
              <a:rPr lang="fa-IR" sz="2400" b="1" dirty="0" smtClean="0">
                <a:ln w="10541" cmpd="sng">
                  <a:solidFill>
                    <a:schemeClr val="accent1">
                      <a:shade val="88000"/>
                      <a:satMod val="110000"/>
                    </a:schemeClr>
                  </a:solidFill>
                  <a:prstDash val="solid"/>
                </a:ln>
                <a:solidFill>
                  <a:schemeClr val="tx1"/>
                </a:solidFill>
                <a:effectLst/>
                <a:cs typeface="B Titr" pitchFamily="2" charset="-78"/>
              </a:rPr>
              <a:t/>
            </a:r>
            <a:br>
              <a:rPr lang="fa-IR" sz="2400" b="1" dirty="0" smtClean="0">
                <a:ln w="10541" cmpd="sng">
                  <a:solidFill>
                    <a:schemeClr val="accent1">
                      <a:shade val="88000"/>
                      <a:satMod val="110000"/>
                    </a:schemeClr>
                  </a:solidFill>
                  <a:prstDash val="solid"/>
                </a:ln>
                <a:solidFill>
                  <a:schemeClr val="tx1"/>
                </a:solidFill>
                <a:effectLst/>
                <a:cs typeface="B Titr" pitchFamily="2" charset="-78"/>
              </a:rPr>
            </a:br>
            <a:r>
              <a:rPr lang="fa-IR" sz="2400" b="1" dirty="0" smtClean="0">
                <a:ln w="10541" cmpd="sng">
                  <a:solidFill>
                    <a:schemeClr val="accent1">
                      <a:shade val="88000"/>
                      <a:satMod val="110000"/>
                    </a:schemeClr>
                  </a:solidFill>
                  <a:prstDash val="solid"/>
                </a:ln>
                <a:solidFill>
                  <a:schemeClr val="tx1"/>
                </a:solidFill>
                <a:effectLst/>
                <a:cs typeface="B Titr" pitchFamily="2" charset="-78"/>
              </a:rPr>
              <a:t/>
            </a:r>
            <a:br>
              <a:rPr lang="fa-IR" sz="2400" b="1" dirty="0" smtClean="0">
                <a:ln w="10541" cmpd="sng">
                  <a:solidFill>
                    <a:schemeClr val="accent1">
                      <a:shade val="88000"/>
                      <a:satMod val="110000"/>
                    </a:schemeClr>
                  </a:solidFill>
                  <a:prstDash val="solid"/>
                </a:ln>
                <a:solidFill>
                  <a:schemeClr val="tx1"/>
                </a:solidFill>
                <a:effectLst/>
                <a:cs typeface="B Titr" pitchFamily="2" charset="-78"/>
              </a:rPr>
            </a:br>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Titr" pitchFamily="2" charset="-78"/>
              </a:rPr>
              <a:t/>
            </a:r>
            <a:b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Titr" pitchFamily="2" charset="-78"/>
              </a:rPr>
            </a:b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B Titr"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66</a:t>
            </a:fld>
            <a:endParaRPr lang="en-US"/>
          </a:p>
        </p:txBody>
      </p:sp>
      <p:pic>
        <p:nvPicPr>
          <p:cNvPr id="8" name="Picture 7" descr="image003.jpg"/>
          <p:cNvPicPr>
            <a:picLocks noChangeAspect="1"/>
          </p:cNvPicPr>
          <p:nvPr/>
        </p:nvPicPr>
        <p:blipFill>
          <a:blip r:embed="rId2"/>
          <a:stretch>
            <a:fillRect/>
          </a:stretch>
        </p:blipFill>
        <p:spPr>
          <a:xfrm>
            <a:off x="0" y="-142900"/>
            <a:ext cx="9144000" cy="7584546"/>
          </a:xfrm>
          <a:prstGeom prst="rect">
            <a:avLst/>
          </a:prstGeom>
        </p:spPr>
      </p:pic>
      <p:sp>
        <p:nvSpPr>
          <p:cNvPr id="10" name="Rectangle 9"/>
          <p:cNvSpPr/>
          <p:nvPr/>
        </p:nvSpPr>
        <p:spPr>
          <a:xfrm>
            <a:off x="1643042" y="-71462"/>
            <a:ext cx="5214974" cy="369332"/>
          </a:xfrm>
          <a:prstGeom prst="rect">
            <a:avLst/>
          </a:prstGeom>
        </p:spPr>
        <p:txBody>
          <a:bodyPr wrap="square">
            <a:spAutoFit/>
          </a:bodyPr>
          <a:lstStyle/>
          <a:p>
            <a:pPr algn="ctr"/>
            <a:r>
              <a:rPr lang="fa-IR" b="1" dirty="0" smtClean="0">
                <a:solidFill>
                  <a:srgbClr val="FF0000"/>
                </a:solidFill>
              </a:rPr>
              <a:t>بودجه مورد نظر تصويب شده در ستاد ملي زن و خانواده</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67</a:t>
            </a:fld>
            <a:endParaRPr lang="en-US"/>
          </a:p>
        </p:txBody>
      </p:sp>
      <p:pic>
        <p:nvPicPr>
          <p:cNvPr id="7" name="Content Placeholder 6" descr="image001.jpg"/>
          <p:cNvPicPr>
            <a:picLocks noGrp="1" noChangeAspect="1"/>
          </p:cNvPicPr>
          <p:nvPr>
            <p:ph idx="1"/>
          </p:nvPr>
        </p:nvPicPr>
        <p:blipFill>
          <a:blip r:embed="rId2"/>
          <a:stretch>
            <a:fillRect/>
          </a:stretch>
        </p:blipFill>
        <p:spPr>
          <a:xfrm>
            <a:off x="0" y="1"/>
            <a:ext cx="9144000" cy="6891338"/>
          </a:xfrm>
        </p:spPr>
      </p:pic>
      <p:sp>
        <p:nvSpPr>
          <p:cNvPr id="5" name="Rectangle 4"/>
          <p:cNvSpPr/>
          <p:nvPr/>
        </p:nvSpPr>
        <p:spPr>
          <a:xfrm>
            <a:off x="1643042" y="-71462"/>
            <a:ext cx="5214974" cy="369332"/>
          </a:xfrm>
          <a:prstGeom prst="rect">
            <a:avLst/>
          </a:prstGeom>
        </p:spPr>
        <p:txBody>
          <a:bodyPr wrap="square">
            <a:spAutoFit/>
          </a:bodyPr>
          <a:lstStyle/>
          <a:p>
            <a:pPr algn="ctr"/>
            <a:r>
              <a:rPr lang="fa-IR" b="1" dirty="0" smtClean="0">
                <a:solidFill>
                  <a:srgbClr val="FF0000"/>
                </a:solidFill>
              </a:rPr>
              <a:t>امضاي 16 وزير</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74638"/>
            <a:ext cx="7647836" cy="725470"/>
          </a:xfrm>
        </p:spPr>
        <p:txBody>
          <a:bodyPr>
            <a:normAutofit fontScale="90000"/>
          </a:bodyPr>
          <a:lstStyle/>
          <a:p>
            <a:pPr algn="justLow" rtl="1"/>
            <a:r>
              <a:rPr lang="fa-IR" sz="2200" b="1" dirty="0" smtClean="0">
                <a:solidFill>
                  <a:schemeClr val="accent1">
                    <a:lumMod val="75000"/>
                  </a:schemeClr>
                </a:solidFill>
                <a:cs typeface="B Titr" pitchFamily="2" charset="-78"/>
              </a:rPr>
              <a:t>فوايد طرح «افزايش نرخ باروري و پيشكيري از كاهش نرخ رشد جمعيت كشور»</a:t>
            </a:r>
            <a:br>
              <a:rPr lang="fa-IR" sz="2200" b="1" dirty="0" smtClean="0">
                <a:solidFill>
                  <a:schemeClr val="accent1">
                    <a:lumMod val="75000"/>
                  </a:schemeClr>
                </a:solidFill>
                <a:cs typeface="B Titr" pitchFamily="2" charset="-78"/>
              </a:rPr>
            </a:br>
            <a:endParaRPr lang="en-US" sz="2200" dirty="0">
              <a:solidFill>
                <a:schemeClr val="accent1">
                  <a:lumMod val="75000"/>
                </a:schemeClr>
              </a:solidFill>
              <a:cs typeface="B Titr" pitchFamily="2" charset="-78"/>
            </a:endParaRPr>
          </a:p>
        </p:txBody>
      </p:sp>
      <p:sp>
        <p:nvSpPr>
          <p:cNvPr id="3" name="Content Placeholder 2"/>
          <p:cNvSpPr>
            <a:spLocks noGrp="1"/>
          </p:cNvSpPr>
          <p:nvPr>
            <p:ph idx="1"/>
          </p:nvPr>
        </p:nvSpPr>
        <p:spPr>
          <a:xfrm>
            <a:off x="1435608" y="1000108"/>
            <a:ext cx="7498080" cy="5248292"/>
          </a:xfrm>
        </p:spPr>
        <p:txBody>
          <a:bodyPr>
            <a:normAutofit fontScale="70000" lnSpcReduction="20000"/>
          </a:bodyPr>
          <a:lstStyle/>
          <a:p>
            <a:pPr lvl="0" algn="justLow" rtl="1">
              <a:buNone/>
            </a:pPr>
            <a:r>
              <a:rPr lang="en-US" b="1" dirty="0" smtClean="0">
                <a:cs typeface="B Mitra" pitchFamily="2" charset="-78"/>
              </a:rPr>
              <a:t>	</a:t>
            </a:r>
            <a:r>
              <a:rPr lang="fa-IR" b="1" dirty="0" smtClean="0">
                <a:cs typeface="B Mitra" pitchFamily="2" charset="-78"/>
              </a:rPr>
              <a:t>پيشنهاد اصولي ما اولويت تصويب طرح 4 ماده‌اي</a:t>
            </a:r>
            <a:r>
              <a:rPr lang="fa-IR" dirty="0" smtClean="0">
                <a:cs typeface="B Mitra" pitchFamily="2" charset="-78"/>
              </a:rPr>
              <a:t> افزايش نرخ باروري و پيشگيري از كاهش رشد جمعيت است كه با 127 رأي يك فوريت آن تصويب شده و داراي مزاياي زير است: </a:t>
            </a:r>
            <a:endParaRPr lang="en-US" dirty="0" smtClean="0">
              <a:cs typeface="B Mitra" pitchFamily="2" charset="-78"/>
            </a:endParaRPr>
          </a:p>
          <a:p>
            <a:pPr algn="justLow" rtl="1"/>
            <a:r>
              <a:rPr lang="fa-IR" dirty="0" smtClean="0">
                <a:cs typeface="B Mitra" pitchFamily="2" charset="-78"/>
              </a:rPr>
              <a:t>ماده 1 با تأسيس اصلي چون ممنوعيت عقيم‌سازي‌ و تبليغ تحديد مواليد و كاهش جمعيت كه در واقع نص صريح فتاواي علماي عظام در طول تاريخ بوده و فتاواي اخير مراجع عظام و مقام معظم رهبري در 19/9/92 كه فرمودند دستگاه‌ها حق ندارند بودجه بيت‌المال را صرف كاهش جمعيت كنند، اين طرح</a:t>
            </a:r>
            <a:r>
              <a:rPr lang="fa-IR" b="1" dirty="0" smtClean="0">
                <a:cs typeface="B Mitra" pitchFamily="2" charset="-78"/>
              </a:rPr>
              <a:t>به اين حكم شرعي جنبه قانوني و لازم‌الاجرا داده است كه تخلف از آن قابل پيگيري</a:t>
            </a:r>
            <a:r>
              <a:rPr lang="fa-IR" dirty="0" smtClean="0">
                <a:cs typeface="B Mitra" pitchFamily="2" charset="-78"/>
              </a:rPr>
              <a:t> است. </a:t>
            </a:r>
            <a:endParaRPr lang="en-US" dirty="0" smtClean="0">
              <a:cs typeface="B Mitra" pitchFamily="2" charset="-78"/>
            </a:endParaRPr>
          </a:p>
          <a:p>
            <a:pPr algn="justLow" rtl="1"/>
            <a:r>
              <a:rPr lang="fa-IR" dirty="0" smtClean="0">
                <a:cs typeface="B Mitra" pitchFamily="2" charset="-78"/>
              </a:rPr>
              <a:t>تبصره ماده 1 براي موارد ضروري پيشگيري و عقيم‌سازي و حتي سقط درماني دست وزارت بهداشت را باز گذاشته است تا با همكاري دادگستري،موارد ضروري را تعيين و به تصويب دولت برسانند. </a:t>
            </a:r>
            <a:endParaRPr lang="en-US" dirty="0" smtClean="0">
              <a:cs typeface="B Mitra" pitchFamily="2" charset="-78"/>
            </a:endParaRPr>
          </a:p>
          <a:p>
            <a:pPr algn="justLow" rtl="1"/>
            <a:r>
              <a:rPr lang="fa-IR" dirty="0" smtClean="0">
                <a:cs typeface="B Mitra" pitchFamily="2" charset="-78"/>
              </a:rPr>
              <a:t>ماده 2 در مورد ضمانت اجراي اين قانون وزارت بهداشت و دادگستري و ارشاد را مسئول نظارت و پايش (اقدامات و تبليغات خلاف قانون) نموده و تهيه آئين‌نامه برخورد با تخلفات را به عهده آنها گذاشته است تا در تعيين و نحوه و ميزان تخلفات </a:t>
            </a:r>
            <a:r>
              <a:rPr lang="fa-IR" b="1" dirty="0" smtClean="0">
                <a:cs typeface="B Mitra" pitchFamily="2" charset="-78"/>
              </a:rPr>
              <a:t>كارشناسي</a:t>
            </a:r>
            <a:r>
              <a:rPr lang="fa-IR" dirty="0" smtClean="0">
                <a:cs typeface="B Mitra" pitchFamily="2" charset="-78"/>
              </a:rPr>
              <a:t> و سپس با تهيه آئين‌نامه آن و تصويب در دولت و ابلاغ براي اجرا، زمينه بروز جرايم را محدود نمايد. </a:t>
            </a:r>
            <a:endParaRPr lang="en-US" dirty="0" smtClean="0">
              <a:cs typeface="B Mitra" pitchFamily="2" charset="-78"/>
            </a:endParaRPr>
          </a:p>
          <a:p>
            <a:pPr algn="justLow" rtl="1"/>
            <a:endParaRPr lang="en-US" dirty="0" smtClean="0">
              <a:cs typeface="B Mitra" pitchFamily="2" charset="-78"/>
            </a:endParaRPr>
          </a:p>
          <a:p>
            <a:pPr algn="justLow"/>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28604"/>
            <a:ext cx="7498080" cy="5819796"/>
          </a:xfrm>
        </p:spPr>
        <p:txBody>
          <a:bodyPr>
            <a:normAutofit fontScale="77500" lnSpcReduction="20000"/>
          </a:bodyPr>
          <a:lstStyle/>
          <a:p>
            <a:pPr algn="justLow" rtl="1"/>
            <a:r>
              <a:rPr lang="fa-IR" dirty="0" smtClean="0">
                <a:cs typeface="B Mitra" pitchFamily="2" charset="-78"/>
              </a:rPr>
              <a:t>ماده 3 اين طرح بر ارتقاء سلامت مادر و كودك تأكيد دارد و با حذف برنامه تنظيم خانواده (كه سالهاست در بهداشت و سلامت ادغام يافته و اكثر بودجه مربوط به بهداشت و سلامت مادر و كودك را به كاهش مواليد اختصاص داده است) زمينه ارتقاء بودجه سلامت فراهم مي‌شود. يعني اين قانون باعث ارتقاء سلامت مادر و كودك مي‌شود. </a:t>
            </a:r>
            <a:endParaRPr lang="en-US" dirty="0" smtClean="0">
              <a:cs typeface="B Mitra" pitchFamily="2" charset="-78"/>
            </a:endParaRPr>
          </a:p>
          <a:p>
            <a:pPr algn="justLow" rtl="1"/>
            <a:r>
              <a:rPr lang="fa-IR" dirty="0" smtClean="0">
                <a:cs typeface="B Mitra" pitchFamily="2" charset="-78"/>
              </a:rPr>
              <a:t>بخش دوم ماده 3 كليه دستگاه‌ها را موظف به </a:t>
            </a:r>
            <a:r>
              <a:rPr lang="fa-IR" b="1" dirty="0" smtClean="0">
                <a:cs typeface="B Mitra" pitchFamily="2" charset="-78"/>
              </a:rPr>
              <a:t>ايجاد تمهيداتي</a:t>
            </a:r>
            <a:r>
              <a:rPr lang="fa-IR" dirty="0" smtClean="0">
                <a:cs typeface="B Mitra" pitchFamily="2" charset="-78"/>
              </a:rPr>
              <a:t> جهت تحقق سياست‌هاي مصوب شوراي عالي نموده است كه </a:t>
            </a:r>
            <a:r>
              <a:rPr lang="fa-IR" b="1" dirty="0" smtClean="0">
                <a:cs typeface="B Mitra" pitchFamily="2" charset="-78"/>
              </a:rPr>
              <a:t>تمهيدات بار مالي</a:t>
            </a:r>
            <a:r>
              <a:rPr lang="fa-IR" dirty="0" smtClean="0">
                <a:cs typeface="B Mitra" pitchFamily="2" charset="-78"/>
              </a:rPr>
              <a:t> ندارد و دولت را موظف به برنامه‌ريزي براي تهيه طرح در </a:t>
            </a:r>
            <a:r>
              <a:rPr lang="fa-IR" b="1" dirty="0" smtClean="0">
                <a:cs typeface="B Mitra" pitchFamily="2" charset="-78"/>
              </a:rPr>
              <a:t>برنامه سالانه و پنجساله</a:t>
            </a:r>
            <a:r>
              <a:rPr lang="fa-IR" dirty="0" smtClean="0">
                <a:cs typeface="B Mitra" pitchFamily="2" charset="-78"/>
              </a:rPr>
              <a:t> مي‌كند كه طبق مصوبه ستاد ملي زن و خانواده كه هيئت دولت كوچك و تخصصي با عضويت 16 دستگاه و نهاد است براي تا سال 95 برنامه بودجه‌بندي شده با تقسيم كار ملي و نگاشت نهاد را فراهم و تصويب نموده است. </a:t>
            </a:r>
            <a:endParaRPr lang="en-US" dirty="0" smtClean="0">
              <a:cs typeface="B Mitra" pitchFamily="2" charset="-78"/>
            </a:endParaRPr>
          </a:p>
          <a:p>
            <a:pPr algn="justLow" rtl="1"/>
            <a:r>
              <a:rPr lang="fa-IR" dirty="0" smtClean="0">
                <a:cs typeface="B Mitra" pitchFamily="2" charset="-78"/>
              </a:rPr>
              <a:t>و بالاخره مهم‌ترين ماده اين طرح </a:t>
            </a:r>
            <a:r>
              <a:rPr lang="fa-IR" b="1" dirty="0" smtClean="0">
                <a:cs typeface="B Mitra" pitchFamily="2" charset="-78"/>
              </a:rPr>
              <a:t>حذف قانون تنظيم خانواده سال 72</a:t>
            </a:r>
            <a:r>
              <a:rPr lang="fa-IR" dirty="0" smtClean="0">
                <a:cs typeface="B Mitra" pitchFamily="2" charset="-78"/>
              </a:rPr>
              <a:t> است كه از اول تصويب آن انحراف و تندوري از سياست‌هاي مصوب دولت وقت بوده است و از آغاز بحث تغيير سياست‌ها به سوي افزايش جمعيت مكرر در رهنمودهاي مقام معظم رهبري </a:t>
            </a:r>
            <a:r>
              <a:rPr lang="fa-IR" baseline="30000" dirty="0" smtClean="0">
                <a:cs typeface="B Mitra" pitchFamily="2" charset="-78"/>
              </a:rPr>
              <a:t>«مدظله‌العالي»</a:t>
            </a:r>
            <a:r>
              <a:rPr lang="fa-IR" dirty="0" smtClean="0">
                <a:cs typeface="B Mitra" pitchFamily="2" charset="-78"/>
              </a:rPr>
              <a:t> آمده است بايد در سياست‌ها تجديدنظر مي‌شد خطا كرديم تغيير نداديم امروز بايد اين خطا جبران شود، اول كاري كه مي‌كنيد مسائل كنترلي را حذف كنيد، اگر مسائل كنترل حذف و فرهنگ‌سازي شود مشكل حل خواهد شد.</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7</a:t>
            </a:fld>
            <a:endParaRPr lang="en-US"/>
          </a:p>
        </p:txBody>
      </p:sp>
      <p:sp>
        <p:nvSpPr>
          <p:cNvPr id="1025" name="Rectangle 1"/>
          <p:cNvSpPr>
            <a:spLocks noChangeArrowheads="1"/>
          </p:cNvSpPr>
          <p:nvPr/>
        </p:nvSpPr>
        <p:spPr bwMode="auto">
          <a:xfrm>
            <a:off x="2000232" y="357166"/>
            <a:ext cx="5740675" cy="5232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accent1"/>
                </a:solidFill>
                <a:effectLst/>
                <a:latin typeface="Calibri" pitchFamily="34" charset="0"/>
                <a:ea typeface="Calibri" pitchFamily="34" charset="0"/>
                <a:cs typeface="B Titr" pitchFamily="2" charset="-78"/>
              </a:rPr>
              <a:t>نظرات علما در رابطه با طرح افزایش جمعیت</a:t>
            </a:r>
            <a:endParaRPr kumimoji="0" lang="fa-IR" sz="2800" b="0" i="0" u="none" strike="noStrike" cap="none" normalizeH="0" baseline="0" dirty="0" smtClean="0">
              <a:ln>
                <a:noFill/>
              </a:ln>
              <a:solidFill>
                <a:schemeClr val="accent1"/>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1285852" y="1214422"/>
          <a:ext cx="7643867" cy="5293073"/>
        </p:xfrm>
        <a:graphic>
          <a:graphicData uri="http://schemas.openxmlformats.org/drawingml/2006/table">
            <a:tbl>
              <a:tblPr rtl="1"/>
              <a:tblGrid>
                <a:gridCol w="465144"/>
                <a:gridCol w="2375833"/>
                <a:gridCol w="2401445"/>
                <a:gridCol w="2401445"/>
              </a:tblGrid>
              <a:tr h="313124">
                <a:tc>
                  <a:txBody>
                    <a:bodyPr/>
                    <a:lstStyle/>
                    <a:p>
                      <a:pPr algn="ctr" rtl="1">
                        <a:lnSpc>
                          <a:spcPct val="110000"/>
                        </a:lnSpc>
                        <a:spcAft>
                          <a:spcPts val="0"/>
                        </a:spcAft>
                      </a:pPr>
                      <a:r>
                        <a:rPr lang="ar-SA" sz="1500" b="1" dirty="0">
                          <a:latin typeface="Calibri"/>
                          <a:ea typeface="Calibri"/>
                          <a:cs typeface="B Nazanin"/>
                        </a:rPr>
                        <a:t>ردیف</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rtl="1">
                        <a:lnSpc>
                          <a:spcPct val="110000"/>
                        </a:lnSpc>
                        <a:spcAft>
                          <a:spcPts val="0"/>
                        </a:spcAft>
                      </a:pPr>
                      <a:r>
                        <a:rPr lang="ar-SA" sz="1500" b="1" dirty="0">
                          <a:latin typeface="Calibri"/>
                          <a:ea typeface="Calibri"/>
                          <a:cs typeface="B Nazanin"/>
                        </a:rPr>
                        <a:t>سوال</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rtl="1">
                        <a:lnSpc>
                          <a:spcPct val="115000"/>
                        </a:lnSpc>
                        <a:spcAft>
                          <a:spcPts val="0"/>
                        </a:spcAft>
                      </a:pPr>
                      <a:r>
                        <a:rPr lang="fa-IR" sz="1500" b="1" dirty="0">
                          <a:latin typeface="Calibri"/>
                          <a:ea typeface="Calibri"/>
                          <a:cs typeface="B Nazanin"/>
                        </a:rPr>
                        <a:t>نام علما</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rtl="1">
                        <a:lnSpc>
                          <a:spcPct val="115000"/>
                        </a:lnSpc>
                        <a:spcAft>
                          <a:spcPts val="0"/>
                        </a:spcAft>
                      </a:pPr>
                      <a:r>
                        <a:rPr lang="fa-IR" sz="1500" b="1" dirty="0">
                          <a:latin typeface="Calibri"/>
                          <a:ea typeface="Calibri"/>
                          <a:cs typeface="B Nazanin"/>
                        </a:rPr>
                        <a:t>پاسخ علما</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773739">
                <a:tc rowSpan="3">
                  <a:txBody>
                    <a:bodyPr/>
                    <a:lstStyle/>
                    <a:p>
                      <a:pPr algn="just" rtl="1">
                        <a:lnSpc>
                          <a:spcPct val="110000"/>
                        </a:lnSpc>
                        <a:spcAft>
                          <a:spcPts val="0"/>
                        </a:spcAft>
                      </a:pPr>
                      <a:endParaRPr lang="ar-SA" sz="1500" dirty="0">
                        <a:latin typeface="Calibri"/>
                        <a:ea typeface="Calibri"/>
                        <a:cs typeface="B Mitra"/>
                      </a:endParaRPr>
                    </a:p>
                    <a:p>
                      <a:pPr algn="just" rtl="1">
                        <a:lnSpc>
                          <a:spcPct val="110000"/>
                        </a:lnSpc>
                        <a:spcAft>
                          <a:spcPts val="0"/>
                        </a:spcAft>
                      </a:pPr>
                      <a:r>
                        <a:rPr lang="ar-SA" sz="1500" b="1" dirty="0">
                          <a:latin typeface="Calibri"/>
                          <a:ea typeface="Calibri"/>
                          <a:cs typeface="B Mitra"/>
                        </a:rPr>
                        <a:t>1</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lnSpc>
                          <a:spcPct val="110000"/>
                        </a:lnSpc>
                        <a:spcAft>
                          <a:spcPts val="0"/>
                        </a:spcAft>
                      </a:pPr>
                      <a:endParaRPr lang="ar-SA" sz="1500" dirty="0">
                        <a:latin typeface="Calibri"/>
                        <a:ea typeface="Calibri"/>
                        <a:cs typeface="B Mitra"/>
                      </a:endParaRPr>
                    </a:p>
                    <a:p>
                      <a:pPr algn="r" rtl="1">
                        <a:lnSpc>
                          <a:spcPct val="110000"/>
                        </a:lnSpc>
                        <a:spcAft>
                          <a:spcPts val="0"/>
                        </a:spcAft>
                      </a:pPr>
                      <a:r>
                        <a:rPr lang="ar-SA" sz="1500" b="1" dirty="0">
                          <a:latin typeface="Calibri"/>
                          <a:ea typeface="Calibri"/>
                          <a:cs typeface="B Mitra"/>
                        </a:rPr>
                        <a:t>آیا ادامه سیاستهای قبلی (کنترلی) جایز است؟</a:t>
                      </a:r>
                      <a:endParaRPr lang="en-US" sz="1500" dirty="0">
                        <a:latin typeface="Calibri"/>
                        <a:ea typeface="Calibri"/>
                        <a:cs typeface="Arial"/>
                      </a:endParaRPr>
                    </a:p>
                    <a:p>
                      <a:pPr algn="r" rtl="1">
                        <a:lnSpc>
                          <a:spcPct val="115000"/>
                        </a:lnSpc>
                        <a:spcAft>
                          <a:spcPts val="0"/>
                        </a:spcAft>
                      </a:pPr>
                      <a:r>
                        <a:rPr lang="ar-SA" sz="1500" b="1" dirty="0">
                          <a:latin typeface="Calibri"/>
                          <a:ea typeface="Calibri"/>
                          <a:cs typeface="B Mitra"/>
                        </a:rPr>
                        <a:t>تعلل و تأخير در انجام اقدامات اصلاحي چه حكمي دارد؟</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500" dirty="0">
                          <a:latin typeface="IranNastaliq"/>
                          <a:ea typeface="Calibri"/>
                          <a:cs typeface="B Nazanin"/>
                        </a:rPr>
                        <a:t>آیت‌الله‌العظمی </a:t>
                      </a:r>
                      <a:r>
                        <a:rPr lang="ar-SA" sz="1500" b="1" dirty="0">
                          <a:latin typeface="IranNastaliq"/>
                          <a:ea typeface="Calibri"/>
                          <a:cs typeface="B Nazanin"/>
                        </a:rPr>
                        <a:t>مکارم‌شیرازی</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0"/>
                        </a:spcAft>
                      </a:pPr>
                      <a:r>
                        <a:rPr lang="ar-SA" sz="1500">
                          <a:latin typeface="Calibri"/>
                          <a:ea typeface="Calibri"/>
                          <a:cs typeface="B Nazanin"/>
                        </a:rPr>
                        <a:t>1. ادامه سیاست قبلی </a:t>
                      </a:r>
                      <a:r>
                        <a:rPr lang="ar-SA" sz="1500" b="1">
                          <a:latin typeface="Calibri"/>
                          <a:ea typeface="Calibri"/>
                          <a:cs typeface="B Nazanin"/>
                        </a:rPr>
                        <a:t>شرعاً جایز نیست</a:t>
                      </a:r>
                      <a:r>
                        <a:rPr lang="ar-SA" sz="1500">
                          <a:latin typeface="Calibri"/>
                          <a:ea typeface="Calibri"/>
                          <a:cs typeface="B Nazanin"/>
                        </a:rPr>
                        <a:t>.</a:t>
                      </a:r>
                      <a:endParaRPr lang="en-US" sz="1500">
                        <a:latin typeface="Calibri"/>
                        <a:ea typeface="Calibri"/>
                        <a:cs typeface="Arial"/>
                      </a:endParaRPr>
                    </a:p>
                    <a:p>
                      <a:pPr algn="r" rtl="1">
                        <a:lnSpc>
                          <a:spcPct val="115000"/>
                        </a:lnSpc>
                        <a:spcAft>
                          <a:spcPts val="0"/>
                        </a:spcAft>
                      </a:pPr>
                      <a:r>
                        <a:rPr lang="ar-SA" sz="1500">
                          <a:latin typeface="Calibri"/>
                          <a:ea typeface="Calibri"/>
                          <a:cs typeface="B Nazanin"/>
                        </a:rPr>
                        <a:t>2. باید پرسنل وزرات بهداشت از آن خودداری کنند</a:t>
                      </a:r>
                      <a:endParaRPr lang="en-US" sz="150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6093">
                <a:tc vMerge="1">
                  <a:txBody>
                    <a:bodyPr/>
                    <a:lstStyle/>
                    <a:p>
                      <a:endParaRPr lang="en-US"/>
                    </a:p>
                  </a:txBody>
                  <a:tcPr/>
                </a:tc>
                <a:tc vMerge="1">
                  <a:txBody>
                    <a:bodyPr/>
                    <a:lstStyle/>
                    <a:p>
                      <a:endParaRPr lang="en-US"/>
                    </a:p>
                  </a:txBody>
                  <a:tcPr/>
                </a:tc>
                <a:tc>
                  <a:txBody>
                    <a:bodyPr/>
                    <a:lstStyle/>
                    <a:p>
                      <a:pPr algn="r" rtl="1">
                        <a:lnSpc>
                          <a:spcPct val="115000"/>
                        </a:lnSpc>
                        <a:spcAft>
                          <a:spcPts val="0"/>
                        </a:spcAft>
                      </a:pPr>
                      <a:r>
                        <a:rPr lang="ar-SA" sz="1500" dirty="0">
                          <a:latin typeface="IranNastaliq"/>
                          <a:ea typeface="Calibri"/>
                          <a:cs typeface="B Nazanin"/>
                        </a:rPr>
                        <a:t>آیت‌الله‌العظمی </a:t>
                      </a:r>
                      <a:r>
                        <a:rPr lang="ar-SA" sz="1500" b="1" dirty="0">
                          <a:latin typeface="IranNastaliq"/>
                          <a:ea typeface="Calibri"/>
                          <a:cs typeface="B Nazanin"/>
                        </a:rPr>
                        <a:t>نوری‌ همدانی</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0"/>
                        </a:spcAft>
                      </a:pPr>
                      <a:r>
                        <a:rPr lang="ar-SA" sz="1500" dirty="0">
                          <a:latin typeface="Calibri"/>
                          <a:ea typeface="Calibri"/>
                          <a:cs typeface="B Mitra"/>
                        </a:rPr>
                        <a:t>1</a:t>
                      </a:r>
                      <a:r>
                        <a:rPr lang="ar-SA" sz="1500" dirty="0">
                          <a:latin typeface="Calibri"/>
                          <a:ea typeface="Calibri"/>
                          <a:cs typeface="B Nazanin"/>
                        </a:rPr>
                        <a:t>. در فرض سوال </a:t>
                      </a:r>
                      <a:r>
                        <a:rPr lang="ar-SA" sz="1500" b="1" dirty="0">
                          <a:latin typeface="Calibri"/>
                          <a:ea typeface="Calibri"/>
                          <a:cs typeface="B Nazanin"/>
                        </a:rPr>
                        <a:t>تعلل و تاخیر جایز نیست.</a:t>
                      </a:r>
                      <a:endParaRPr lang="en-US" sz="1500" dirty="0">
                        <a:latin typeface="Calibri"/>
                        <a:ea typeface="Calibri"/>
                        <a:cs typeface="Arial"/>
                      </a:endParaRPr>
                    </a:p>
                    <a:p>
                      <a:pPr algn="just" rtl="1">
                        <a:lnSpc>
                          <a:spcPct val="80000"/>
                        </a:lnSpc>
                        <a:spcAft>
                          <a:spcPts val="0"/>
                        </a:spcAft>
                      </a:pPr>
                      <a:r>
                        <a:rPr lang="ar-SA" sz="1500" dirty="0">
                          <a:latin typeface="Calibri"/>
                          <a:ea typeface="Calibri"/>
                          <a:cs typeface="B Nazanin"/>
                        </a:rPr>
                        <a:t>2. لازم است که یک تصمیم همگانی صورت بگیرد و اطاعت از مقام‌ معظم رهبری واجب است. 1</a:t>
                      </a:r>
                      <a:r>
                        <a:rPr lang="en-US" sz="1500" dirty="0">
                          <a:latin typeface="Calibri"/>
                          <a:ea typeface="Calibri"/>
                          <a:cs typeface="B Nazanin"/>
                        </a:rPr>
                        <a:t>.</a:t>
                      </a:r>
                      <a:r>
                        <a:rPr lang="ar-SA" sz="1500" dirty="0">
                          <a:latin typeface="Calibri"/>
                          <a:ea typeface="Calibri"/>
                          <a:cs typeface="B Nazanin"/>
                        </a:rPr>
                        <a:t> کمک‌های حکومت اسلامی در راه </a:t>
                      </a:r>
                      <a:r>
                        <a:rPr lang="ar-SA" sz="1500" b="1" dirty="0">
                          <a:latin typeface="Calibri"/>
                          <a:ea typeface="Calibri"/>
                          <a:cs typeface="B Nazanin"/>
                        </a:rPr>
                        <a:t>ایجاد کار و اشتغال برای جوانان و حل موضوع مسکن</a:t>
                      </a:r>
                      <a:r>
                        <a:rPr lang="ar-SA" sz="1500" dirty="0">
                          <a:latin typeface="Calibri"/>
                          <a:ea typeface="Calibri"/>
                          <a:cs typeface="B Nazanin"/>
                        </a:rPr>
                        <a:t> و تامین احتیاجات 2. </a:t>
                      </a:r>
                      <a:r>
                        <a:rPr lang="ar-SA" sz="1500" b="1" dirty="0">
                          <a:latin typeface="Calibri"/>
                          <a:ea typeface="Calibri"/>
                          <a:cs typeface="B Nazanin"/>
                        </a:rPr>
                        <a:t>فرهنگ سازی نسبت به مردم</a:t>
                      </a:r>
                      <a:r>
                        <a:rPr lang="ar-SA" sz="1500" dirty="0">
                          <a:latin typeface="Calibri"/>
                          <a:ea typeface="Calibri"/>
                          <a:cs typeface="B Nazanin"/>
                        </a:rPr>
                        <a:t> برای تسهیلات امر ازدواج و حذف تشریفات و تقلیل مهریه 3. </a:t>
                      </a:r>
                      <a:r>
                        <a:rPr lang="ar-SA" sz="1500" b="1" dirty="0">
                          <a:latin typeface="Calibri"/>
                          <a:ea typeface="Calibri"/>
                          <a:cs typeface="B Nazanin"/>
                        </a:rPr>
                        <a:t>ترغیب به تولید نسل و اعطای مزایا</a:t>
                      </a:r>
                      <a:r>
                        <a:rPr lang="ar-SA" sz="1500" dirty="0">
                          <a:latin typeface="Calibri"/>
                          <a:ea typeface="Calibri"/>
                          <a:cs typeface="B Nazanin"/>
                        </a:rPr>
                        <a:t> برای فرزندهایی که بوجود می آید با اولویت‌هایی در تعداد.</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316">
                <a:tc vMerge="1">
                  <a:txBody>
                    <a:bodyPr/>
                    <a:lstStyle/>
                    <a:p>
                      <a:endParaRPr lang="en-US"/>
                    </a:p>
                  </a:txBody>
                  <a:tcPr/>
                </a:tc>
                <a:tc vMerge="1">
                  <a:txBody>
                    <a:bodyPr/>
                    <a:lstStyle/>
                    <a:p>
                      <a:endParaRPr lang="en-US"/>
                    </a:p>
                  </a:txBody>
                  <a:tcPr/>
                </a:tc>
                <a:tc>
                  <a:txBody>
                    <a:bodyPr/>
                    <a:lstStyle/>
                    <a:p>
                      <a:pPr algn="r" rtl="1">
                        <a:lnSpc>
                          <a:spcPct val="115000"/>
                        </a:lnSpc>
                        <a:spcAft>
                          <a:spcPts val="0"/>
                        </a:spcAft>
                      </a:pPr>
                      <a:r>
                        <a:rPr lang="ar-SA" sz="1500" dirty="0">
                          <a:latin typeface="IranNastaliq"/>
                          <a:ea typeface="Calibri"/>
                          <a:cs typeface="B Nazanin"/>
                        </a:rPr>
                        <a:t>آیت الله </a:t>
                      </a:r>
                      <a:r>
                        <a:rPr lang="ar-SA" sz="1500" b="1" dirty="0">
                          <a:latin typeface="IranNastaliq"/>
                          <a:ea typeface="Calibri"/>
                          <a:cs typeface="B Nazanin"/>
                        </a:rPr>
                        <a:t>العظمی علوی گرگانی</a:t>
                      </a:r>
                      <a:r>
                        <a:rPr lang="ar-SA" sz="1500" dirty="0">
                          <a:latin typeface="Calibri"/>
                          <a:ea typeface="Calibri"/>
                          <a:cs typeface="B Nazanin"/>
                        </a:rPr>
                        <a:t> </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0"/>
                        </a:spcAft>
                      </a:pPr>
                      <a:r>
                        <a:rPr lang="ar-SA" sz="1500" dirty="0">
                          <a:latin typeface="Calibri"/>
                          <a:ea typeface="Calibri"/>
                          <a:cs typeface="B Mitra"/>
                        </a:rPr>
                        <a:t>1</a:t>
                      </a:r>
                      <a:r>
                        <a:rPr lang="ar-SA" sz="1500" dirty="0">
                          <a:latin typeface="Calibri"/>
                          <a:ea typeface="Calibri"/>
                          <a:cs typeface="B Nazanin"/>
                        </a:rPr>
                        <a:t>. لازم است که تمامی افرادی که در این زمینه کمترین فعالیتی دارند نسبت به وظائف خویش در جهت تشویق و ترغیب مردم و مراجعین آنها به کثرت جمعیت اقدام نمایند.</a:t>
                      </a:r>
                      <a:endParaRPr lang="en-US" sz="1500" dirty="0">
                        <a:latin typeface="Calibri"/>
                        <a:ea typeface="Calibri"/>
                        <a:cs typeface="Arial"/>
                      </a:endParaRPr>
                    </a:p>
                    <a:p>
                      <a:pPr algn="just" rtl="1">
                        <a:lnSpc>
                          <a:spcPct val="80000"/>
                        </a:lnSpc>
                        <a:spcAft>
                          <a:spcPts val="0"/>
                        </a:spcAft>
                      </a:pPr>
                      <a:r>
                        <a:rPr lang="ar-SA" sz="1500" dirty="0">
                          <a:latin typeface="Calibri"/>
                          <a:ea typeface="Calibri"/>
                          <a:cs typeface="B Nazanin"/>
                        </a:rPr>
                        <a:t>2. </a:t>
                      </a:r>
                      <a:r>
                        <a:rPr lang="ar-SA" sz="1500" b="1" dirty="0">
                          <a:latin typeface="Calibri"/>
                          <a:ea typeface="Calibri"/>
                          <a:cs typeface="B Nazanin"/>
                        </a:rPr>
                        <a:t>تعلل و تاخیر در این کار ضمانت آور است</a:t>
                      </a:r>
                      <a:r>
                        <a:rPr lang="ar-SA" sz="1500" dirty="0">
                          <a:latin typeface="Calibri"/>
                          <a:ea typeface="Calibri"/>
                          <a:cs typeface="B Nazanin"/>
                        </a:rPr>
                        <a:t>.</a:t>
                      </a:r>
                      <a:endParaRPr lang="en-US" sz="1500" dirty="0">
                        <a:latin typeface="Calibri"/>
                        <a:ea typeface="Calibri"/>
                        <a:cs typeface="Arial"/>
                      </a:endParaRPr>
                    </a:p>
                    <a:p>
                      <a:pPr algn="just" rtl="1">
                        <a:lnSpc>
                          <a:spcPct val="80000"/>
                        </a:lnSpc>
                        <a:spcAft>
                          <a:spcPts val="0"/>
                        </a:spcAft>
                      </a:pPr>
                      <a:r>
                        <a:rPr lang="ar-SA" sz="1500" dirty="0">
                          <a:latin typeface="Calibri"/>
                          <a:ea typeface="Calibri"/>
                          <a:cs typeface="B Nazanin"/>
                        </a:rPr>
                        <a:t>3. باید بدانند که </a:t>
                      </a:r>
                      <a:r>
                        <a:rPr lang="ar-SA" sz="1500" b="1" dirty="0">
                          <a:latin typeface="Calibri"/>
                          <a:ea typeface="Calibri"/>
                          <a:cs typeface="B Nazanin"/>
                        </a:rPr>
                        <a:t>حقوق دریافتی آنها شبه دار</a:t>
                      </a:r>
                      <a:r>
                        <a:rPr lang="ar-SA" sz="1500" dirty="0">
                          <a:latin typeface="Calibri"/>
                          <a:ea typeface="Calibri"/>
                          <a:cs typeface="B Nazanin"/>
                        </a:rPr>
                        <a:t> خواهد بود.</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28604"/>
            <a:ext cx="7498080" cy="5819796"/>
          </a:xfrm>
        </p:spPr>
        <p:txBody>
          <a:bodyPr>
            <a:normAutofit/>
          </a:bodyPr>
          <a:lstStyle/>
          <a:p>
            <a:pPr algn="justLow" rtl="1"/>
            <a:r>
              <a:rPr lang="fa-IR" sz="2200" dirty="0" smtClean="0">
                <a:cs typeface="B Mitra" pitchFamily="2" charset="-78"/>
              </a:rPr>
              <a:t>و بند 2 راهبرد ملي و بند 8 اقدام ملي بر لغو اين قانون تأكيد داشته است و هنوز به اين مصوبه عمل نشده است در حاليكه حضرت امام (ره) و مقام معظم رهبري «مدظله‌العالي» بر ضرورت تحقق مصوبات شوراي عالي تأكيد نموده و فرمودند: واجب‌الامر و لازم‌الاجراست و با متخلف بايد برخورد شود!! مهم‌ترين امتياز اين طرح لغو قانون سال 72 و برداشتن مانع براي كليه دستگاه‌هاست. </a:t>
            </a:r>
            <a:endParaRPr lang="en-US" sz="2200" dirty="0" smtClean="0">
              <a:cs typeface="B Mitra" pitchFamily="2" charset="-78"/>
            </a:endParaRPr>
          </a:p>
          <a:p>
            <a:pPr algn="justLow" rtl="1"/>
            <a:r>
              <a:rPr lang="fa-IR" sz="2200" dirty="0" smtClean="0">
                <a:cs typeface="B Mitra" pitchFamily="2" charset="-78"/>
              </a:rPr>
              <a:t>و در سال اخير در تاريخ 4/3/92 در ديدار رياست محترم مجلس شوراي اسلامي و نمايندگان محترم بر طرح تأكيد كردند و فرمودند: در مجلس طرح افزايش نرخ باروري و پيشگيري از كاهش جمعيت وجود دارد، اين مسئله‌ى کاهش جمعیت مسئله‌ى بسیار مهمى است</a:t>
            </a:r>
            <a:r>
              <a:rPr lang="en-US" sz="2200" dirty="0" smtClean="0">
                <a:cs typeface="B Mitra" pitchFamily="2" charset="-78"/>
              </a:rPr>
              <a:t>.</a:t>
            </a:r>
            <a:r>
              <a:rPr lang="fa-IR" sz="2200" dirty="0" smtClean="0">
                <a:cs typeface="B Mitra" pitchFamily="2" charset="-78"/>
              </a:rPr>
              <a:t>در اين رابطه از مجلس تقدير و تشكر كردند و باز هم تأكيد كردند كه اشتباهات گذشته تكرار نشود، لذا معطل گذاشتن اين طرح و رفتن سراغ طرح 55 ماده‌اي چيزي جز </a:t>
            </a:r>
            <a:r>
              <a:rPr lang="fa-IR" sz="2200" b="1" dirty="0" smtClean="0">
                <a:cs typeface="B Mitra" pitchFamily="2" charset="-78"/>
              </a:rPr>
              <a:t>فرصت‌سوزي و تكرار اشتباهات گذشته </a:t>
            </a:r>
            <a:r>
              <a:rPr lang="fa-IR" sz="2200" dirty="0" smtClean="0">
                <a:cs typeface="B Mitra" pitchFamily="2" charset="-78"/>
              </a:rPr>
              <a:t>و احياي كنترل جمعيت با تغيير نام «به نام باروري سالم»نيست. </a:t>
            </a:r>
            <a:endParaRPr lang="en-US" sz="2200" dirty="0" smtClean="0">
              <a:cs typeface="B Mitra" pitchFamily="2" charset="-78"/>
            </a:endParaRPr>
          </a:p>
          <a:p>
            <a:pPr algn="justLow" rtl="1"/>
            <a:endParaRPr lang="en-US" sz="22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714356"/>
            <a:ext cx="7498080" cy="5534044"/>
          </a:xfrm>
        </p:spPr>
        <p:txBody>
          <a:bodyPr>
            <a:noAutofit/>
          </a:bodyPr>
          <a:lstStyle/>
          <a:p>
            <a:pPr algn="justLow" rtl="1">
              <a:buNone/>
            </a:pPr>
            <a:r>
              <a:rPr lang="fa-IR" sz="2800" b="1" dirty="0" smtClean="0">
                <a:solidFill>
                  <a:srgbClr val="FF0000"/>
                </a:solidFill>
                <a:cs typeface="B Mitra" pitchFamily="2" charset="-78"/>
              </a:rPr>
              <a:t>نتیجه گیری</a:t>
            </a:r>
            <a:endParaRPr lang="en-US" sz="2800" dirty="0" smtClean="0">
              <a:solidFill>
                <a:srgbClr val="FF0000"/>
              </a:solidFill>
              <a:cs typeface="B Mitra" pitchFamily="2" charset="-78"/>
            </a:endParaRPr>
          </a:p>
          <a:p>
            <a:pPr algn="justLow" rtl="1"/>
            <a:r>
              <a:rPr lang="fa-IR" sz="2800" dirty="0" smtClean="0">
                <a:cs typeface="B Mitra" pitchFamily="2" charset="-78"/>
              </a:rPr>
              <a:t>با عنایت به ابلاغ سیاست های کلی جمعیت و با تاکید بر بند 1 مبنی بر «</a:t>
            </a:r>
            <a:r>
              <a:rPr lang="ar-SA" sz="2800" dirty="0" smtClean="0">
                <a:cs typeface="B Mitra" pitchFamily="2" charset="-78"/>
              </a:rPr>
              <a:t>ارتقاء پویایی، بالندگی و جوانی جمعیّت با افزایش نرخ باروری به بیش از سطح جانشینی» از یک طرف و بیانات رهبر فرزانه در دیدار </a:t>
            </a:r>
            <a:r>
              <a:rPr lang="fa-IR" sz="2800" dirty="0" smtClean="0">
                <a:cs typeface="B Mitra" pitchFamily="2" charset="-78"/>
              </a:rPr>
              <a:t>4 خرداد سال 93 با نمايندگان محترم مجلس شوراي اسلامي و تشكر از حركت خوب مجلس در راستاي ارائه طرح افزايش نرخ باروري و پيشگيري از كاهش رشد جمعيت كه با ذكر نامه تصريح به تشكر از اين طرح نمودند </a:t>
            </a:r>
            <a:r>
              <a:rPr lang="ar-SA" sz="2800" dirty="0" smtClean="0">
                <a:cs typeface="B Mitra" pitchFamily="2" charset="-78"/>
              </a:rPr>
              <a:t>در نتیجه این طرح در راستای منویات رهبر معظم</a:t>
            </a:r>
            <a:r>
              <a:rPr lang="fa-IR" sz="2800" dirty="0" smtClean="0">
                <a:cs typeface="B Mitra" pitchFamily="2" charset="-78"/>
              </a:rPr>
              <a:t> انقلاب</a:t>
            </a:r>
            <a:r>
              <a:rPr lang="ar-SA" sz="2800" dirty="0" smtClean="0">
                <a:cs typeface="B Mitra" pitchFamily="2" charset="-78"/>
              </a:rPr>
              <a:t> بوده و </a:t>
            </a:r>
            <a:r>
              <a:rPr lang="ar-SA" sz="2800" b="1" dirty="0" smtClean="0">
                <a:cs typeface="B Mitra" pitchFamily="2" charset="-78"/>
              </a:rPr>
              <a:t>لغو قانون سال 1372 </a:t>
            </a:r>
            <a:r>
              <a:rPr lang="ar-SA" sz="2800" dirty="0" smtClean="0">
                <a:cs typeface="B Mitra" pitchFamily="2" charset="-78"/>
              </a:rPr>
              <a:t>به طور کامل </a:t>
            </a:r>
            <a:r>
              <a:rPr lang="ar-SA" sz="2800" b="1" dirty="0" smtClean="0">
                <a:cs typeface="B Mitra" pitchFamily="2" charset="-78"/>
              </a:rPr>
              <a:t>تنها گام نخستین برای افزایش جمعیت </a:t>
            </a:r>
            <a:r>
              <a:rPr lang="ar-SA" sz="2800" dirty="0" smtClean="0">
                <a:cs typeface="B Mitra" pitchFamily="2" charset="-78"/>
              </a:rPr>
              <a:t>خواهد بود. </a:t>
            </a:r>
            <a:endParaRPr lang="en-US" sz="2800" dirty="0" smtClean="0">
              <a:cs typeface="B Mitra" pitchFamily="2" charset="-78"/>
            </a:endParaRPr>
          </a:p>
          <a:p>
            <a:pPr algn="justLow"/>
            <a:endParaRPr lang="en-US" sz="28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rtl="1">
              <a:buNone/>
            </a:pPr>
            <a:r>
              <a:rPr lang="fa-IR" sz="3800" b="1" dirty="0" smtClean="0">
                <a:solidFill>
                  <a:srgbClr val="FF0000"/>
                </a:solidFill>
                <a:cs typeface="B Titr" pitchFamily="2" charset="-78"/>
              </a:rPr>
              <a:t>پيشنهاد: </a:t>
            </a:r>
            <a:r>
              <a:rPr lang="fa-IR" dirty="0" smtClean="0">
                <a:cs typeface="Zar" pitchFamily="2" charset="-78"/>
              </a:rPr>
              <a:t/>
            </a:r>
            <a:br>
              <a:rPr lang="fa-IR" dirty="0" smtClean="0">
                <a:cs typeface="Zar" pitchFamily="2" charset="-78"/>
              </a:rPr>
            </a:br>
            <a:r>
              <a:rPr lang="fa-IR" dirty="0" smtClean="0">
                <a:cs typeface="Zar" pitchFamily="2" charset="-78"/>
              </a:rPr>
              <a:t/>
            </a:r>
            <a:br>
              <a:rPr lang="fa-IR" dirty="0" smtClean="0">
                <a:cs typeface="Zar" pitchFamily="2" charset="-78"/>
              </a:rPr>
            </a:br>
            <a:r>
              <a:rPr lang="fa-IR" b="1" dirty="0" smtClean="0">
                <a:cs typeface="B Mitra" pitchFamily="2" charset="-78"/>
              </a:rPr>
              <a:t>تصويب طرح يك فوريتي «افزايش نرخ باروري و پيشگيري  از كاهش رشد جمعيت كشور» كه از ضرورت‌هاي </a:t>
            </a:r>
            <a:r>
              <a:rPr lang="fa-IR" b="1" smtClean="0">
                <a:cs typeface="B Mitra" pitchFamily="2" charset="-78"/>
              </a:rPr>
              <a:t>مورد تأكيد </a:t>
            </a:r>
            <a:r>
              <a:rPr lang="fa-IR" b="1" dirty="0" smtClean="0">
                <a:cs typeface="B Mitra" pitchFamily="2" charset="-78"/>
              </a:rPr>
              <a:t>مقام معظم رهبري </a:t>
            </a:r>
            <a:r>
              <a:rPr lang="fa-IR" sz="2500" b="1" dirty="0" smtClean="0">
                <a:cs typeface="B Mitra" pitchFamily="2" charset="-78"/>
              </a:rPr>
              <a:t>«مدظله‌العالي» </a:t>
            </a:r>
            <a:r>
              <a:rPr lang="fa-IR" b="1" dirty="0" smtClean="0">
                <a:cs typeface="B Mitra" pitchFamily="2" charset="-78"/>
              </a:rPr>
              <a:t>است.</a:t>
            </a:r>
            <a:endParaRPr lang="en-US" b="1"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73</a:t>
            </a:fld>
            <a:endParaRPr lang="en-US"/>
          </a:p>
        </p:txBody>
      </p:sp>
      <p:sp>
        <p:nvSpPr>
          <p:cNvPr id="5" name="Title 1"/>
          <p:cNvSpPr txBox="1">
            <a:spLocks/>
          </p:cNvSpPr>
          <p:nvPr/>
        </p:nvSpPr>
        <p:spPr>
          <a:xfrm>
            <a:off x="1435608" y="274638"/>
            <a:ext cx="7498080" cy="1143000"/>
          </a:xfrm>
          <a:prstGeom prst="rect">
            <a:avLst/>
          </a:prstGeom>
        </p:spPr>
        <p:txBody>
          <a:bodyPr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B Titr" pitchFamily="2" charset="-78"/>
              </a:rPr>
              <a:t>باروري سالم يا تنظيم</a:t>
            </a:r>
            <a:r>
              <a:rPr kumimoji="0" lang="fa-IR" sz="3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B Titr" pitchFamily="2" charset="-78"/>
              </a:rPr>
              <a:t> خانواده</a:t>
            </a:r>
            <a:endParaRPr kumimoji="0" lang="en-US" sz="3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B Titr" pitchFamily="2" charset="-78"/>
            </a:endParaRPr>
          </a:p>
        </p:txBody>
      </p:sp>
      <p:sp>
        <p:nvSpPr>
          <p:cNvPr id="6" name="Content Placeholder 2"/>
          <p:cNvSpPr txBox="1">
            <a:spLocks/>
          </p:cNvSpPr>
          <p:nvPr/>
        </p:nvSpPr>
        <p:spPr>
          <a:xfrm>
            <a:off x="1000100" y="1428736"/>
            <a:ext cx="7862150" cy="4767282"/>
          </a:xfrm>
          <a:prstGeom prst="rect">
            <a:avLst/>
          </a:prstGeom>
        </p:spPr>
        <p:txBody>
          <a:bodyPr>
            <a:noAutofit/>
          </a:bodyPr>
          <a:lstStyle/>
          <a:p>
            <a:pPr algn="just" rtl="1"/>
            <a:endParaRPr lang="fa-IR" sz="2400" b="1" dirty="0" smtClean="0">
              <a:cs typeface="B Mitra" pitchFamily="2" charset="-78"/>
            </a:endParaRPr>
          </a:p>
          <a:p>
            <a:pPr algn="just" rtl="1"/>
            <a:endParaRPr lang="fa-IR" sz="2400" b="1" dirty="0" smtClean="0">
              <a:cs typeface="B Mitra" pitchFamily="2" charset="-78"/>
            </a:endParaRPr>
          </a:p>
          <a:p>
            <a:endParaRPr lang="en-US" sz="2400" dirty="0" smtClean="0">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400" b="0" i="0" u="none" strike="noStrike" kern="1200" cap="none" spc="0" normalizeH="0" baseline="0" noProof="0" dirty="0">
              <a:ln>
                <a:noFill/>
              </a:ln>
              <a:solidFill>
                <a:schemeClr val="tx1"/>
              </a:solidFill>
              <a:effectLst/>
              <a:uLnTx/>
              <a:uFillTx/>
              <a:cs typeface="B Mitra" pitchFamily="2" charset="-78"/>
            </a:endParaRPr>
          </a:p>
        </p:txBody>
      </p:sp>
      <p:sp>
        <p:nvSpPr>
          <p:cNvPr id="7" name="Rectangle 6"/>
          <p:cNvSpPr/>
          <p:nvPr/>
        </p:nvSpPr>
        <p:spPr>
          <a:xfrm>
            <a:off x="1214414" y="1285861"/>
            <a:ext cx="7643866" cy="6001643"/>
          </a:xfrm>
          <a:prstGeom prst="rect">
            <a:avLst/>
          </a:prstGeom>
        </p:spPr>
        <p:txBody>
          <a:bodyPr wrap="square">
            <a:spAutoFit/>
          </a:bodyPr>
          <a:lstStyle/>
          <a:p>
            <a:pPr algn="ctr" rtl="1">
              <a:lnSpc>
                <a:spcPct val="150000"/>
              </a:lnSpc>
              <a:buFont typeface="Arial" pitchFamily="34" charset="0"/>
              <a:buChar char="•"/>
            </a:pPr>
            <a:r>
              <a:rPr lang="fa-IR" sz="2000" b="1" dirty="0" smtClean="0">
                <a:solidFill>
                  <a:schemeClr val="accent1">
                    <a:lumMod val="75000"/>
                  </a:schemeClr>
                </a:solidFill>
                <a:cs typeface="B Mitra" pitchFamily="2" charset="-78"/>
              </a:rPr>
              <a:t>در قالب كلمه باروري سالم اقدام به توزيع اقلام تنظيم خانواده مي‌شود براي جوانان</a:t>
            </a:r>
          </a:p>
          <a:p>
            <a:pPr algn="ctr" rtl="1">
              <a:lnSpc>
                <a:spcPct val="150000"/>
              </a:lnSpc>
              <a:buFont typeface="Arial" pitchFamily="34" charset="0"/>
              <a:buChar char="•"/>
            </a:pPr>
            <a:r>
              <a:rPr lang="fa-IR" sz="2000" b="1" dirty="0" smtClean="0">
                <a:solidFill>
                  <a:schemeClr val="accent1">
                    <a:lumMod val="75000"/>
                  </a:schemeClr>
                </a:solidFill>
                <a:cs typeface="B Mitra" pitchFamily="2" charset="-78"/>
              </a:rPr>
              <a:t>با جايگزين كردن كلماتي نظير باروري سالم، در لواي آن، برنامه تنظيم خانواده تحت اين عنوان اجرا مي شود. لازم به ذكر است كه باروري سالم، جعل اصطلاحاتي است براي جايگزيني تنظيم خانواده و توصيه ارتباطات آزاد جوانان بدون تشكيل خانواده</a:t>
            </a:r>
          </a:p>
          <a:p>
            <a:pPr algn="ctr" rtl="1"/>
            <a:r>
              <a:rPr lang="fa-IR" sz="2200" dirty="0" smtClean="0">
                <a:cs typeface="B Mitra" pitchFamily="2" charset="-78"/>
              </a:rPr>
              <a:t>***</a:t>
            </a:r>
          </a:p>
          <a:p>
            <a:pPr algn="justLow" rtl="1"/>
            <a:r>
              <a:rPr lang="fa-IR" sz="2200" b="1" dirty="0" smtClean="0">
                <a:solidFill>
                  <a:srgbClr val="00B050"/>
                </a:solidFill>
                <a:cs typeface="B Mitra" pitchFamily="2" charset="-78"/>
              </a:rPr>
              <a:t>در برخي از سايت هاي دانشگاه هاي علوم پزشكي كشور در قالب بحث باروري سالم، تنظيم خانواده مطرح مي‌گردد.</a:t>
            </a:r>
          </a:p>
          <a:p>
            <a:pPr algn="ctr" rtl="1"/>
            <a:r>
              <a:rPr lang="fa-IR" sz="2200" b="1" dirty="0" smtClean="0">
                <a:solidFill>
                  <a:srgbClr val="00B050"/>
                </a:solidFill>
                <a:cs typeface="B Mitra" pitchFamily="2" charset="-78"/>
              </a:rPr>
              <a:t>***</a:t>
            </a:r>
          </a:p>
          <a:p>
            <a:pPr algn="justLow" rtl="1"/>
            <a:r>
              <a:rPr lang="fa-IR" sz="2200" b="1" dirty="0" smtClean="0">
                <a:solidFill>
                  <a:srgbClr val="00B050"/>
                </a:solidFill>
                <a:cs typeface="B Mitra" pitchFamily="2" charset="-78"/>
              </a:rPr>
              <a:t>در برنامه باروري سالم كه در كليه دانشگاه‌ها و مراكز بهداشتي در حال اجراست بر تداوم آموزش و توزيع رايگان اقلام كنترل جمعيت تأكيد دارد و آن را از ضروريات جامعه مي‌داند. </a:t>
            </a:r>
          </a:p>
          <a:p>
            <a:pPr algn="ctr" rtl="1"/>
            <a:r>
              <a:rPr lang="fa-IR" sz="2200" b="1" dirty="0" smtClean="0">
                <a:solidFill>
                  <a:srgbClr val="00B050"/>
                </a:solidFill>
                <a:cs typeface="B Mitra" pitchFamily="2" charset="-78"/>
              </a:rPr>
              <a:t>***</a:t>
            </a:r>
          </a:p>
          <a:p>
            <a:pPr algn="justLow" rtl="1"/>
            <a:r>
              <a:rPr lang="fa-IR" sz="2200" b="1" dirty="0" smtClean="0">
                <a:solidFill>
                  <a:srgbClr val="00B050"/>
                </a:solidFill>
                <a:cs typeface="B Mitra" pitchFamily="2" charset="-78"/>
              </a:rPr>
              <a:t>ذيلاً به بخشي از برنامه‌هاي باروري سالم اشاره مي‌شود: </a:t>
            </a:r>
          </a:p>
          <a:p>
            <a:pPr algn="justLow" rtl="1"/>
            <a:endParaRPr lang="fa-IR" sz="2200" dirty="0" smtClean="0">
              <a:cs typeface="B Mitra" pitchFamily="2" charset="-78"/>
            </a:endParaRPr>
          </a:p>
          <a:p>
            <a:pPr algn="justLow" rtl="1"/>
            <a:endParaRPr lang="fa-IR" sz="2200" dirty="0" smtClean="0">
              <a:cs typeface="B Mitra" pitchFamily="2" charset="-78"/>
            </a:endParaRPr>
          </a:p>
          <a:p>
            <a:pPr algn="justLow" rtl="1"/>
            <a:endParaRPr lang="fa-IR" sz="2200" dirty="0">
              <a:cs typeface="B Mitra" pitchFamily="2" charset="-7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822" y="142852"/>
            <a:ext cx="3075772" cy="1143000"/>
          </a:xfrm>
        </p:spPr>
        <p:style>
          <a:lnRef idx="2">
            <a:schemeClr val="accent2"/>
          </a:lnRef>
          <a:fillRef idx="1">
            <a:schemeClr val="lt1"/>
          </a:fillRef>
          <a:effectRef idx="0">
            <a:schemeClr val="accent2"/>
          </a:effectRef>
          <a:fontRef idx="minor">
            <a:schemeClr val="dk1"/>
          </a:fontRef>
        </p:style>
        <p:txBody>
          <a:bodyPr>
            <a:noAutofit/>
          </a:bodyPr>
          <a:lstStyle/>
          <a:p>
            <a:pPr algn="ctr" rtl="1"/>
            <a:r>
              <a:rPr lang="fa-IR" sz="2000" b="1" dirty="0" smtClean="0">
                <a:cs typeface="B Titr" pitchFamily="2" charset="-78"/>
              </a:rPr>
              <a:t>نامه</a:t>
            </a:r>
            <a:br>
              <a:rPr lang="fa-IR" sz="2000" b="1" dirty="0" smtClean="0">
                <a:cs typeface="B Titr" pitchFamily="2" charset="-78"/>
              </a:rPr>
            </a:br>
            <a:r>
              <a:rPr lang="fa-IR" sz="2000" b="1" dirty="0" smtClean="0">
                <a:cs typeface="B Titr" pitchFamily="2" charset="-78"/>
              </a:rPr>
              <a:t> آقاي دكتر محمد اسماعيل مطلق</a:t>
            </a:r>
            <a:br>
              <a:rPr lang="fa-IR" sz="2000" b="1" dirty="0" smtClean="0">
                <a:cs typeface="B Titr" pitchFamily="2" charset="-78"/>
              </a:rPr>
            </a:br>
            <a:endParaRPr lang="en-US" sz="2000" b="1" dirty="0">
              <a:cs typeface="B Titr"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74</a:t>
            </a:fld>
            <a:endParaRPr lang="en-US"/>
          </a:p>
        </p:txBody>
      </p:sp>
      <p:pic>
        <p:nvPicPr>
          <p:cNvPr id="1028" name="Picture 4"/>
          <p:cNvPicPr>
            <a:picLocks noChangeAspect="1" noChangeArrowheads="1"/>
          </p:cNvPicPr>
          <p:nvPr/>
        </p:nvPicPr>
        <p:blipFill>
          <a:blip r:embed="rId2"/>
          <a:srcRect/>
          <a:stretch>
            <a:fillRect/>
          </a:stretch>
        </p:blipFill>
        <p:spPr bwMode="auto">
          <a:xfrm>
            <a:off x="0" y="0"/>
            <a:ext cx="585788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0" y="1500174"/>
            <a:ext cx="7279796" cy="1571636"/>
          </a:xfrm>
        </p:spPr>
        <p:txBody>
          <a:bodyPr>
            <a:normAutofit/>
          </a:bodyPr>
          <a:lstStyle/>
          <a:p>
            <a:pPr algn="justLow" rtl="1">
              <a:buNone/>
            </a:pPr>
            <a:r>
              <a:rPr lang="fa-IR" sz="2500" smtClean="0">
                <a:cs typeface="B Mitra" pitchFamily="2" charset="-78"/>
              </a:rPr>
              <a:t>بخش اول) </a:t>
            </a:r>
            <a:r>
              <a:rPr lang="fa-IR" sz="2500" dirty="0" smtClean="0">
                <a:cs typeface="B Mitra" pitchFamily="2" charset="-78"/>
              </a:rPr>
              <a:t>وضعیت موجود در مقطع مهرماه 1392</a:t>
            </a:r>
            <a:endParaRPr lang="en-US" sz="2500" dirty="0" smtClean="0">
              <a:cs typeface="B Mitra" pitchFamily="2" charset="-78"/>
            </a:endParaRPr>
          </a:p>
          <a:p>
            <a:pPr lvl="0" algn="justLow" rtl="1">
              <a:buNone/>
            </a:pPr>
            <a:r>
              <a:rPr lang="fa-IR" sz="2500" dirty="0" smtClean="0">
                <a:cs typeface="B Mitra" pitchFamily="2" charset="-78"/>
              </a:rPr>
              <a:t>در این بخش داشبورد شاخص های مرتبط به حوزه اختیارات و وظایف آن مجموعه </a:t>
            </a:r>
            <a:r>
              <a:rPr lang="fa-IR" sz="2500" u="sng" dirty="0" smtClean="0">
                <a:cs typeface="B Mitra" pitchFamily="2" charset="-78"/>
              </a:rPr>
              <a:t>(در زنجیره نتایج ) حداکثر در یک صفحه</a:t>
            </a:r>
            <a:r>
              <a:rPr lang="fa-IR" sz="2500" dirty="0" smtClean="0">
                <a:cs typeface="B Mitra" pitchFamily="2" charset="-78"/>
              </a:rPr>
              <a:t> درج می شود .</a:t>
            </a:r>
            <a:endParaRPr lang="en-US" sz="2500" dirty="0" smtClean="0">
              <a:cs typeface="B Mitra" pitchFamily="2" charset="-78"/>
            </a:endParaRPr>
          </a:p>
          <a:p>
            <a:pPr algn="justLow"/>
            <a:endParaRPr lang="en-US" sz="25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75</a:t>
            </a:fld>
            <a:endParaRPr lang="en-US"/>
          </a:p>
        </p:txBody>
      </p:sp>
      <p:sp>
        <p:nvSpPr>
          <p:cNvPr id="5" name="Rectangle 1"/>
          <p:cNvSpPr>
            <a:spLocks noChangeArrowheads="1"/>
          </p:cNvSpPr>
          <p:nvPr/>
        </p:nvSpPr>
        <p:spPr bwMode="auto">
          <a:xfrm>
            <a:off x="714348" y="154710"/>
            <a:ext cx="8215370" cy="11541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B Titr" pitchFamily="2" charset="-78"/>
              </a:rPr>
              <a:t>معاونت بهداشت ، وزارت بهداشت درمان و آموزش پزشکی</a:t>
            </a:r>
            <a:r>
              <a:rPr kumimoji="0" lang="en-US" sz="2300" b="0" i="0" u="none" strike="noStrike" cap="none" normalizeH="0" baseline="0" dirty="0" smtClean="0">
                <a:ln>
                  <a:noFill/>
                </a:ln>
                <a:solidFill>
                  <a:schemeClr val="tx1"/>
                </a:solidFill>
                <a:effectLst/>
                <a:latin typeface="Calibri" pitchFamily="34" charset="0"/>
                <a:ea typeface="Times New Roman" pitchFamily="18" charset="0"/>
                <a:cs typeface="B Titr" pitchFamily="2" charset="-78"/>
              </a:rPr>
              <a:t> </a:t>
            </a: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B Titr" pitchFamily="2" charset="-78"/>
              </a:rPr>
              <a:t> </a:t>
            </a:r>
            <a:endParaRPr kumimoji="0" lang="en-US"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B Titr" pitchFamily="2" charset="-78"/>
              </a:rPr>
              <a:t>چارچوب تدوین برنامه  عملیاتی مرکز/ دفترسلامت جمعیت خانواده و مدارس</a:t>
            </a:r>
            <a:endParaRPr kumimoji="0" lang="en-US"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B Titr" pitchFamily="2" charset="-78"/>
              </a:rPr>
              <a:t>اداره  باروری سالم (شهریور 92 لغایت شهریور 96)</a:t>
            </a:r>
            <a:endParaRPr kumimoji="0" lang="fa-IR" sz="23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1071538" y="3214686"/>
          <a:ext cx="7858180" cy="3126330"/>
        </p:xfrm>
        <a:graphic>
          <a:graphicData uri="http://schemas.openxmlformats.org/drawingml/2006/table">
            <a:tbl>
              <a:tblPr rtl="1"/>
              <a:tblGrid>
                <a:gridCol w="500565"/>
                <a:gridCol w="2307016"/>
                <a:gridCol w="1213698"/>
                <a:gridCol w="1587833"/>
                <a:gridCol w="2249068"/>
              </a:tblGrid>
              <a:tr h="387806">
                <a:tc>
                  <a:txBody>
                    <a:bodyPr/>
                    <a:lstStyle/>
                    <a:p>
                      <a:pPr algn="r" rtl="1">
                        <a:lnSpc>
                          <a:spcPct val="115000"/>
                        </a:lnSpc>
                        <a:spcAft>
                          <a:spcPts val="0"/>
                        </a:spcAft>
                      </a:pPr>
                      <a:r>
                        <a:rPr lang="fa-IR" sz="1400" dirty="0">
                          <a:latin typeface="Calibri"/>
                          <a:ea typeface="Times New Roman"/>
                          <a:cs typeface="B Zar"/>
                        </a:rPr>
                        <a:t>شماره </a:t>
                      </a:r>
                      <a:endParaRPr lang="en-US" sz="1400" dirty="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fa-IR" sz="1400" dirty="0">
                          <a:latin typeface="Calibri"/>
                          <a:ea typeface="Times New Roman"/>
                          <a:cs typeface="B Zar"/>
                        </a:rPr>
                        <a:t>عنوان شاخص </a:t>
                      </a:r>
                      <a:endParaRPr lang="en-US" sz="1400" dirty="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fa-IR" sz="1400">
                          <a:latin typeface="Calibri"/>
                          <a:ea typeface="Times New Roman"/>
                          <a:cs typeface="B Zar"/>
                        </a:rPr>
                        <a:t>عدد فعلی </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fa-IR" sz="1400" dirty="0">
                          <a:latin typeface="Calibri"/>
                          <a:ea typeface="Times New Roman"/>
                          <a:cs typeface="B Zar"/>
                        </a:rPr>
                        <a:t>روند آن در 5 تا 10 سال گذشته </a:t>
                      </a:r>
                      <a:endParaRPr lang="en-US" sz="1400" dirty="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fa-IR" sz="1400">
                          <a:latin typeface="Calibri"/>
                          <a:ea typeface="Times New Roman"/>
                          <a:cs typeface="B Zar"/>
                        </a:rPr>
                        <a:t>منبع </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87806">
                <a:tc>
                  <a:txBody>
                    <a:bodyPr/>
                    <a:lstStyle/>
                    <a:p>
                      <a:pPr algn="r" rtl="1">
                        <a:lnSpc>
                          <a:spcPct val="115000"/>
                        </a:lnSpc>
                        <a:spcAft>
                          <a:spcPts val="0"/>
                        </a:spcAft>
                      </a:pPr>
                      <a:r>
                        <a:rPr lang="fa-IR" sz="1400">
                          <a:latin typeface="Calibri"/>
                          <a:ea typeface="Times New Roman"/>
                          <a:cs typeface="B Zar"/>
                        </a:rPr>
                        <a:t>1</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میزان باروری برنامه ریزی نشده</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18.6(</a:t>
                      </a:r>
                      <a:r>
                        <a:rPr lang="en-US" sz="1400">
                          <a:latin typeface="Calibri"/>
                          <a:ea typeface="Times New Roman"/>
                          <a:cs typeface="B Zar"/>
                        </a:rPr>
                        <a:t>IMES-84</a:t>
                      </a:r>
                      <a:r>
                        <a:rPr lang="fa-IR" sz="1400">
                          <a:latin typeface="Calibri"/>
                          <a:ea typeface="Times New Roman"/>
                          <a:cs typeface="B Zar"/>
                        </a:rPr>
                        <a:t>)</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24.1 </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a:t>
                      </a:r>
                      <a:r>
                        <a:rPr lang="en-US" sz="1400">
                          <a:latin typeface="Calibri"/>
                          <a:ea typeface="Times New Roman"/>
                          <a:cs typeface="B Zar"/>
                        </a:rPr>
                        <a:t>DHS</a:t>
                      </a:r>
                      <a:r>
                        <a:rPr lang="fa-IR" sz="1400">
                          <a:latin typeface="Calibri"/>
                          <a:ea typeface="Times New Roman"/>
                          <a:cs typeface="B Zar"/>
                        </a:rPr>
                        <a:t>79)</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06">
                <a:tc>
                  <a:txBody>
                    <a:bodyPr/>
                    <a:lstStyle/>
                    <a:p>
                      <a:pPr algn="r" rtl="1">
                        <a:lnSpc>
                          <a:spcPct val="115000"/>
                        </a:lnSpc>
                        <a:spcAft>
                          <a:spcPts val="0"/>
                        </a:spcAft>
                      </a:pPr>
                      <a:r>
                        <a:rPr lang="fa-IR" sz="1400">
                          <a:latin typeface="Calibri"/>
                          <a:ea typeface="Times New Roman"/>
                          <a:cs typeface="B Zar"/>
                        </a:rPr>
                        <a:t>2</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میزان باروری کلی </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1.8(سرشماری 90)</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1.96(1385)-2(1379)</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سرشماری85- </a:t>
                      </a:r>
                      <a:r>
                        <a:rPr lang="en-US" sz="1400">
                          <a:latin typeface="Calibri"/>
                          <a:ea typeface="Times New Roman"/>
                          <a:cs typeface="B Zar"/>
                        </a:rPr>
                        <a:t>DHS79</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06">
                <a:tc>
                  <a:txBody>
                    <a:bodyPr/>
                    <a:lstStyle/>
                    <a:p>
                      <a:pPr algn="r" rtl="1">
                        <a:lnSpc>
                          <a:spcPct val="115000"/>
                        </a:lnSpc>
                        <a:spcAft>
                          <a:spcPts val="0"/>
                        </a:spcAft>
                      </a:pPr>
                      <a:r>
                        <a:rPr lang="fa-IR" sz="1400">
                          <a:latin typeface="Calibri"/>
                          <a:ea typeface="Times New Roman"/>
                          <a:cs typeface="B Zar"/>
                        </a:rPr>
                        <a:t>3</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b="1" dirty="0">
                          <a:latin typeface="Calibri"/>
                          <a:ea typeface="Times New Roman"/>
                          <a:cs typeface="B Zar"/>
                        </a:rPr>
                        <a:t>پوشش روشهای پیشگیری از بارداری مدرن</a:t>
                      </a:r>
                      <a:endParaRPr lang="en-US" sz="1400" b="1" dirty="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56.98 (</a:t>
                      </a:r>
                      <a:r>
                        <a:rPr lang="en-US" sz="1400">
                          <a:latin typeface="Calibri"/>
                          <a:ea typeface="Times New Roman"/>
                          <a:cs typeface="B Zar"/>
                        </a:rPr>
                        <a:t>DHS</a:t>
                      </a:r>
                      <a:r>
                        <a:rPr lang="fa-IR" sz="1400">
                          <a:latin typeface="Calibri"/>
                          <a:ea typeface="Times New Roman"/>
                          <a:cs typeface="B Zar"/>
                        </a:rPr>
                        <a:t>89)</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59.6(1384)- 55.9 (1379)</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en-US" sz="1400">
                          <a:latin typeface="Calibri"/>
                          <a:ea typeface="Times New Roman"/>
                          <a:cs typeface="B Zar"/>
                        </a:rPr>
                        <a:t>IMES 84</a:t>
                      </a:r>
                      <a:r>
                        <a:rPr lang="fa-IR" sz="1400">
                          <a:latin typeface="Calibri"/>
                          <a:ea typeface="Times New Roman"/>
                          <a:cs typeface="B Zar"/>
                        </a:rPr>
                        <a:t>-</a:t>
                      </a:r>
                      <a:r>
                        <a:rPr lang="en-US" sz="1400">
                          <a:latin typeface="Calibri"/>
                          <a:ea typeface="Times New Roman"/>
                          <a:cs typeface="B Zar"/>
                        </a:rPr>
                        <a:t> DHS79 </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06">
                <a:tc>
                  <a:txBody>
                    <a:bodyPr/>
                    <a:lstStyle/>
                    <a:p>
                      <a:pPr algn="r" rtl="1">
                        <a:lnSpc>
                          <a:spcPct val="115000"/>
                        </a:lnSpc>
                        <a:spcAft>
                          <a:spcPts val="0"/>
                        </a:spcAft>
                      </a:pPr>
                      <a:r>
                        <a:rPr lang="fa-IR" sz="1400">
                          <a:latin typeface="Calibri"/>
                          <a:ea typeface="Times New Roman"/>
                          <a:cs typeface="B Zar"/>
                        </a:rPr>
                        <a:t>4</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b="1" dirty="0">
                          <a:latin typeface="Calibri"/>
                          <a:ea typeface="Times New Roman"/>
                          <a:cs typeface="B Zar"/>
                        </a:rPr>
                        <a:t>پوشش روشهای پیشگیری از بارداری سنتی</a:t>
                      </a:r>
                      <a:endParaRPr lang="en-US" sz="1400" b="1" dirty="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21.66 (</a:t>
                      </a:r>
                      <a:r>
                        <a:rPr lang="en-US" sz="1400">
                          <a:latin typeface="Calibri"/>
                          <a:ea typeface="Times New Roman"/>
                          <a:cs typeface="B Zar"/>
                        </a:rPr>
                        <a:t>DHS</a:t>
                      </a:r>
                      <a:r>
                        <a:rPr lang="fa-IR" sz="1400">
                          <a:latin typeface="Calibri"/>
                          <a:ea typeface="Times New Roman"/>
                          <a:cs typeface="B Zar"/>
                        </a:rPr>
                        <a:t>89)</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19.2(1384)- 17.8 (1379)</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en-US" sz="1400">
                          <a:latin typeface="Calibri"/>
                          <a:ea typeface="Times New Roman"/>
                          <a:cs typeface="B Zar"/>
                        </a:rPr>
                        <a:t>IMES 84</a:t>
                      </a:r>
                      <a:r>
                        <a:rPr lang="fa-IR" sz="1400">
                          <a:latin typeface="Calibri"/>
                          <a:ea typeface="Times New Roman"/>
                          <a:cs typeface="B Zar"/>
                        </a:rPr>
                        <a:t>-</a:t>
                      </a:r>
                      <a:r>
                        <a:rPr lang="en-US" sz="1400">
                          <a:latin typeface="Calibri"/>
                          <a:ea typeface="Times New Roman"/>
                          <a:cs typeface="B Zar"/>
                        </a:rPr>
                        <a:t> DHS79 </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06">
                <a:tc>
                  <a:txBody>
                    <a:bodyPr/>
                    <a:lstStyle/>
                    <a:p>
                      <a:pPr algn="r" rtl="1">
                        <a:lnSpc>
                          <a:spcPct val="115000"/>
                        </a:lnSpc>
                        <a:spcAft>
                          <a:spcPts val="0"/>
                        </a:spcAft>
                      </a:pPr>
                      <a:r>
                        <a:rPr lang="fa-IR" sz="1400">
                          <a:latin typeface="Calibri"/>
                          <a:ea typeface="Times New Roman"/>
                          <a:cs typeface="B Zar"/>
                        </a:rPr>
                        <a:t>5</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در صد نیاز براورده نشده </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5.69 (</a:t>
                      </a:r>
                      <a:r>
                        <a:rPr lang="en-US" sz="1400">
                          <a:latin typeface="Calibri"/>
                          <a:ea typeface="Times New Roman"/>
                          <a:cs typeface="B Zar"/>
                        </a:rPr>
                        <a:t>DHS</a:t>
                      </a:r>
                      <a:r>
                        <a:rPr lang="fa-IR" sz="1400">
                          <a:latin typeface="Calibri"/>
                          <a:ea typeface="Times New Roman"/>
                          <a:cs typeface="B Zar"/>
                        </a:rPr>
                        <a:t>89)</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5.9(1384)- 7.5 (1379)</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en-US" sz="1400">
                          <a:latin typeface="Calibri"/>
                          <a:ea typeface="Times New Roman"/>
                          <a:cs typeface="B Zar"/>
                        </a:rPr>
                        <a:t>IMES 84</a:t>
                      </a:r>
                      <a:r>
                        <a:rPr lang="fa-IR" sz="1400">
                          <a:latin typeface="Calibri"/>
                          <a:ea typeface="Times New Roman"/>
                          <a:cs typeface="B Zar"/>
                        </a:rPr>
                        <a:t>-</a:t>
                      </a:r>
                      <a:r>
                        <a:rPr lang="en-US" sz="1400">
                          <a:latin typeface="Calibri"/>
                          <a:ea typeface="Times New Roman"/>
                          <a:cs typeface="B Zar"/>
                        </a:rPr>
                        <a:t> DHS79 </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06">
                <a:tc>
                  <a:txBody>
                    <a:bodyPr/>
                    <a:lstStyle/>
                    <a:p>
                      <a:pPr algn="r" rtl="1">
                        <a:lnSpc>
                          <a:spcPct val="115000"/>
                        </a:lnSpc>
                        <a:spcAft>
                          <a:spcPts val="0"/>
                        </a:spcAft>
                      </a:pPr>
                      <a:r>
                        <a:rPr lang="fa-IR" sz="1400">
                          <a:latin typeface="Calibri"/>
                          <a:ea typeface="Times New Roman"/>
                          <a:cs typeface="B Zar"/>
                        </a:rPr>
                        <a:t>6</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در صد پوشش آموزش های هنگام ازدواج</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400">
                          <a:latin typeface="Calibri"/>
                          <a:ea typeface="Times New Roman"/>
                          <a:cs typeface="B Zar"/>
                        </a:rPr>
                        <a:t>80.6(</a:t>
                      </a:r>
                      <a:r>
                        <a:rPr lang="en-US" sz="1400">
                          <a:latin typeface="Calibri"/>
                          <a:ea typeface="Times New Roman"/>
                          <a:cs typeface="B Zar"/>
                        </a:rPr>
                        <a:t>IMES-84</a:t>
                      </a:r>
                      <a:r>
                        <a:rPr lang="fa-IR" sz="1400">
                          <a:latin typeface="Calibri"/>
                          <a:ea typeface="Times New Roman"/>
                          <a:cs typeface="B Zar"/>
                        </a:rPr>
                        <a:t>)</a:t>
                      </a:r>
                      <a:endParaRPr lang="en-US" sz="1400">
                        <a:latin typeface="Calibri"/>
                        <a:ea typeface="Times New Roman"/>
                        <a:cs typeface="Arial"/>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1400">
                        <a:latin typeface="Calibri"/>
                        <a:ea typeface="Times New Roman"/>
                        <a:cs typeface="B Zar"/>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1400" dirty="0">
                        <a:latin typeface="Calibri"/>
                        <a:ea typeface="Times New Roman"/>
                        <a:cs typeface="B Zar"/>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714356"/>
            <a:ext cx="7498080" cy="5534044"/>
          </a:xfrm>
        </p:spPr>
        <p:txBody>
          <a:bodyPr>
            <a:noAutofit/>
          </a:bodyPr>
          <a:lstStyle/>
          <a:p>
            <a:pPr lvl="0" algn="justLow" rtl="1">
              <a:buNone/>
            </a:pPr>
            <a:r>
              <a:rPr lang="fa-IR" sz="2600" dirty="0" smtClean="0">
                <a:cs typeface="B Mitra" pitchFamily="2" charset="-78"/>
              </a:rPr>
              <a:t>	2. فهرست، زمان آغاز و وضعیت پوشش برنامه در سال 1392 ( </a:t>
            </a:r>
            <a:r>
              <a:rPr lang="fa-IR" sz="2600" u="sng" dirty="0" smtClean="0">
                <a:cs typeface="B Mitra" pitchFamily="2" charset="-78"/>
              </a:rPr>
              <a:t>حداکثر در یک صفحه )</a:t>
            </a:r>
            <a:endParaRPr lang="en-US" sz="2600" dirty="0" smtClean="0">
              <a:cs typeface="B Mitra" pitchFamily="2" charset="-78"/>
            </a:endParaRPr>
          </a:p>
          <a:p>
            <a:pPr algn="justLow" rtl="1">
              <a:buNone/>
            </a:pPr>
            <a:r>
              <a:rPr lang="fa-IR" sz="2600" dirty="0" smtClean="0">
                <a:cs typeface="B Mitra" pitchFamily="2" charset="-78"/>
              </a:rPr>
              <a:t>	با توجه به اینکه  بر اساس سرشماری 1390 نرخ باروری کلی به زیر حد جایگزینی(1.8) رسیده است و نظر به </a:t>
            </a:r>
            <a:r>
              <a:rPr lang="fa-IR" sz="2600" b="1" dirty="0" smtClean="0">
                <a:cs typeface="B Mitra" pitchFamily="2" charset="-78"/>
              </a:rPr>
              <a:t>منویات مقام عظمای رهبری </a:t>
            </a:r>
            <a:r>
              <a:rPr lang="fa-IR" sz="2600" dirty="0" smtClean="0">
                <a:cs typeface="B Mitra" pitchFamily="2" charset="-78"/>
              </a:rPr>
              <a:t>مبنی بر لزوم  افزایش جمعیت جوان و توجه به سالخوردگی جمعیت و  اسناد بالا دستی (</a:t>
            </a:r>
            <a:r>
              <a:rPr lang="fa-IR" sz="2600" b="1" dirty="0" smtClean="0">
                <a:cs typeface="B Mitra" pitchFamily="2" charset="-78"/>
              </a:rPr>
              <a:t>طرح جمعیت و تعالی خانواده </a:t>
            </a:r>
            <a:r>
              <a:rPr lang="fa-IR" sz="2600" dirty="0" smtClean="0">
                <a:cs typeface="B Mitra" pitchFamily="2" charset="-78"/>
              </a:rPr>
              <a:t>و سیاست های کلی نظام در خصوص  افزایش نرخ بارور ی کلی توسط </a:t>
            </a:r>
            <a:r>
              <a:rPr lang="fa-IR" sz="2600" b="1" dirty="0" smtClean="0">
                <a:cs typeface="B Mitra" pitchFamily="2" charset="-78"/>
              </a:rPr>
              <a:t>مجلس محترم شورای اسلامی </a:t>
            </a:r>
            <a:r>
              <a:rPr lang="fa-IR" sz="2600" dirty="0" smtClean="0">
                <a:cs typeface="B Mitra" pitchFamily="2" charset="-78"/>
              </a:rPr>
              <a:t>و </a:t>
            </a:r>
            <a:r>
              <a:rPr lang="fa-IR" sz="2600" b="1" dirty="0" smtClean="0">
                <a:cs typeface="B Mitra" pitchFamily="2" charset="-78"/>
              </a:rPr>
              <a:t>مجمع تشخیص مصلت نظام </a:t>
            </a:r>
            <a:r>
              <a:rPr lang="fa-IR" sz="2600" dirty="0" smtClean="0">
                <a:cs typeface="B Mitra" pitchFamily="2" charset="-78"/>
              </a:rPr>
              <a:t>) رویکرد </a:t>
            </a:r>
            <a:r>
              <a:rPr lang="fa-IR" sz="2600" b="1" dirty="0" smtClean="0">
                <a:cs typeface="B Mitra" pitchFamily="2" charset="-78"/>
              </a:rPr>
              <a:t>های برنامه باروری سالم </a:t>
            </a:r>
            <a:r>
              <a:rPr lang="fa-IR" sz="2600" dirty="0" smtClean="0">
                <a:cs typeface="B Mitra" pitchFamily="2" charset="-78"/>
              </a:rPr>
              <a:t>در جهت افزایش نرخ باروری کلی با الزام بر سلامت مادر و کودک </a:t>
            </a:r>
            <a:r>
              <a:rPr lang="fa-IR" sz="2600" b="1" dirty="0" smtClean="0">
                <a:cs typeface="B Mitra" pitchFamily="2" charset="-78"/>
              </a:rPr>
              <a:t>در حال تدوین </a:t>
            </a:r>
            <a:r>
              <a:rPr lang="fa-IR" sz="2600" dirty="0" smtClean="0">
                <a:cs typeface="B Mitra" pitchFamily="2" charset="-78"/>
              </a:rPr>
              <a:t>می باشد .</a:t>
            </a:r>
            <a:endParaRPr lang="en-US" sz="2600" dirty="0" smtClean="0">
              <a:cs typeface="B Mitra" pitchFamily="2" charset="-78"/>
            </a:endParaRPr>
          </a:p>
          <a:p>
            <a:pPr algn="justLow" rtl="1">
              <a:buNone/>
            </a:pPr>
            <a:r>
              <a:rPr lang="fa-IR" sz="2600" dirty="0" smtClean="0">
                <a:cs typeface="B Mitra" pitchFamily="2" charset="-78"/>
              </a:rPr>
              <a:t>	</a:t>
            </a:r>
          </a:p>
          <a:p>
            <a:pPr algn="justLow" rtl="1">
              <a:buNone/>
            </a:pPr>
            <a:r>
              <a:rPr lang="fa-IR" sz="2600" dirty="0" smtClean="0">
                <a:cs typeface="B Mitra" pitchFamily="2" charset="-78"/>
              </a:rPr>
              <a:t>	برنامه های این اداره در قالب دو رویکرد 1- ارتقای نرخ باروری کلی و 2- حفظ و ارتقای سلامت مادران و کودکان می باشد که به اختصار می توان موارد زیر را در هر یک از رویکرد ها نام برد:</a:t>
            </a:r>
            <a:endParaRPr lang="en-US" sz="2600" dirty="0" smtClean="0">
              <a:cs typeface="B Mitra" pitchFamily="2" charset="-78"/>
            </a:endParaRPr>
          </a:p>
          <a:p>
            <a:pPr algn="justLow">
              <a:buNone/>
            </a:pPr>
            <a:endParaRPr lang="en-US" sz="26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77</a:t>
            </a:fld>
            <a:endParaRPr lang="en-US"/>
          </a:p>
        </p:txBody>
      </p:sp>
      <p:sp>
        <p:nvSpPr>
          <p:cNvPr id="5" name="Content Placeholder 4"/>
          <p:cNvSpPr>
            <a:spLocks noGrp="1"/>
          </p:cNvSpPr>
          <p:nvPr>
            <p:ph idx="1"/>
          </p:nvPr>
        </p:nvSpPr>
        <p:spPr>
          <a:xfrm>
            <a:off x="1071538" y="1643050"/>
            <a:ext cx="7862150" cy="28575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noAutofit/>
          </a:bodyPr>
          <a:lstStyle/>
          <a:p>
            <a:pPr marL="365760" indent="-283464" algn="justLow" rtl="1">
              <a:spcBef>
                <a:spcPts val="600"/>
              </a:spcBef>
              <a:buClr>
                <a:schemeClr val="accent1"/>
              </a:buClr>
              <a:buSzPct val="80000"/>
              <a:buNone/>
            </a:pPr>
            <a:endParaRPr lang="fa-IR" sz="2200" b="1" dirty="0" smtClean="0">
              <a:cs typeface="B Mitra" pitchFamily="2" charset="-78"/>
            </a:endParaRPr>
          </a:p>
          <a:p>
            <a:pPr marL="365760" indent="-283464" algn="justLow" rtl="1">
              <a:spcBef>
                <a:spcPts val="600"/>
              </a:spcBef>
              <a:buClr>
                <a:schemeClr val="accent1"/>
              </a:buClr>
              <a:buSzPct val="80000"/>
              <a:buNone/>
            </a:pPr>
            <a:endParaRPr lang="fa-IR" sz="2200" b="1" dirty="0" smtClean="0">
              <a:cs typeface="B Mitra" pitchFamily="2" charset="-78"/>
            </a:endParaRPr>
          </a:p>
          <a:p>
            <a:pPr marL="365760" indent="-283464" algn="justLow" rtl="1">
              <a:spcBef>
                <a:spcPts val="600"/>
              </a:spcBef>
              <a:buClr>
                <a:schemeClr val="accent1"/>
              </a:buClr>
              <a:buSzPct val="80000"/>
              <a:buNone/>
            </a:pPr>
            <a:endParaRPr lang="fa-IR" sz="2200" b="1" dirty="0" smtClean="0">
              <a:cs typeface="B Mitra" pitchFamily="2" charset="-78"/>
            </a:endParaRPr>
          </a:p>
          <a:p>
            <a:pPr marL="365760" indent="-283464" algn="justLow" rtl="1">
              <a:spcBef>
                <a:spcPts val="600"/>
              </a:spcBef>
              <a:buClr>
                <a:schemeClr val="accent1"/>
              </a:buClr>
              <a:buSzPct val="80000"/>
              <a:buNone/>
            </a:pPr>
            <a:endParaRPr lang="fa-IR" sz="2200" b="1" dirty="0" smtClean="0">
              <a:cs typeface="B Mitra" pitchFamily="2" charset="-78"/>
            </a:endParaRPr>
          </a:p>
          <a:p>
            <a:pPr marL="365760" indent="-283464" algn="justLow" rtl="1">
              <a:spcBef>
                <a:spcPts val="600"/>
              </a:spcBef>
              <a:buClr>
                <a:schemeClr val="accent1"/>
              </a:buClr>
              <a:buSzPct val="80000"/>
              <a:buNone/>
            </a:pPr>
            <a:endParaRPr lang="fa-IR" sz="2200" b="1" dirty="0" smtClean="0">
              <a:cs typeface="B Mitra" pitchFamily="2" charset="-78"/>
            </a:endParaRPr>
          </a:p>
          <a:p>
            <a:pPr marL="365760" indent="-283464" algn="justLow" rtl="1">
              <a:spcBef>
                <a:spcPts val="600"/>
              </a:spcBef>
              <a:buClr>
                <a:schemeClr val="accent1"/>
              </a:buClr>
              <a:buSzPct val="80000"/>
              <a:buNone/>
            </a:pPr>
            <a:endParaRPr lang="fa-IR" sz="2200" b="1" dirty="0" smtClean="0">
              <a:cs typeface="B Mitra" pitchFamily="2" charset="-78"/>
            </a:endParaRPr>
          </a:p>
          <a:p>
            <a:pPr marL="365760" indent="-283464" algn="justLow" rtl="1">
              <a:spcBef>
                <a:spcPts val="600"/>
              </a:spcBef>
              <a:buClr>
                <a:schemeClr val="accent1"/>
              </a:buClr>
              <a:buSzPct val="80000"/>
              <a:buNone/>
            </a:pPr>
            <a:endParaRPr lang="fa-IR" sz="2200" b="1" dirty="0" smtClean="0">
              <a:cs typeface="B Mitra" pitchFamily="2" charset="-78"/>
            </a:endParaRPr>
          </a:p>
          <a:p>
            <a:pPr marL="365760" indent="-283464" algn="justLow" rtl="1">
              <a:spcBef>
                <a:spcPts val="600"/>
              </a:spcBef>
              <a:buClr>
                <a:schemeClr val="accent1"/>
              </a:buClr>
              <a:buSzPct val="80000"/>
              <a:buNone/>
            </a:pPr>
            <a:endParaRPr lang="fa-IR" sz="2200" b="1" dirty="0" smtClean="0">
              <a:cs typeface="B Mitra" pitchFamily="2" charset="-78"/>
            </a:endParaRPr>
          </a:p>
          <a:p>
            <a:pPr algn="justLow" rtl="1">
              <a:buNone/>
            </a:pPr>
            <a:endParaRPr lang="fa-IR" sz="2200" b="1" dirty="0" smtClean="0">
              <a:cs typeface="B Mitra" pitchFamily="2" charset="-78"/>
            </a:endParaRPr>
          </a:p>
          <a:p>
            <a:pPr algn="justLow" rtl="1">
              <a:buNone/>
            </a:pPr>
            <a:endParaRPr lang="fa-IR" sz="2200" b="1" dirty="0" smtClean="0">
              <a:cs typeface="B Mitra" pitchFamily="2" charset="-78"/>
            </a:endParaRPr>
          </a:p>
          <a:p>
            <a:pPr algn="justLow" rtl="1">
              <a:buNone/>
            </a:pPr>
            <a:r>
              <a:rPr lang="fa-IR" sz="2200" b="1" dirty="0" smtClean="0">
                <a:cs typeface="B Mitra" pitchFamily="2" charset="-78"/>
              </a:rPr>
              <a:t>	توجه: </a:t>
            </a:r>
            <a:r>
              <a:rPr lang="fa-IR" sz="2200" dirty="0" smtClean="0">
                <a:cs typeface="B Mitra" pitchFamily="2" charset="-78"/>
              </a:rPr>
              <a:t>برنامه ارتقاء نرخ باروري كلي در حد توصيف است و برنامه عمل و بودجه ندارد اما برنامه حفظ و ارتقاي سلامت مادر و كودك كه همان تنظيم خانواده و توزيع اقلام كنترل جمعيت است ريزبرنامه و بودجه و دستورالعمل ابلاغي اجرايي تا اعماق روستاها را دارد و همه اين ابلاغيه ها بعد از فتواي مراجع عظام و رهبر معظم انقلاب مبني بر تحريم هزينه دستگاه هاست.</a:t>
            </a:r>
          </a:p>
          <a:p>
            <a:pPr algn="justLow" rtl="1">
              <a:buNone/>
            </a:pPr>
            <a:endParaRPr lang="fa-IR" sz="2200" dirty="0" smtClean="0">
              <a:cs typeface="B Mitra" pitchFamily="2" charset="-78"/>
            </a:endParaRPr>
          </a:p>
          <a:p>
            <a:pPr algn="justLow" rtl="1">
              <a:buNone/>
            </a:pPr>
            <a:endParaRPr lang="fa-IR" sz="2200" dirty="0" smtClean="0">
              <a:cs typeface="B Mitra" pitchFamily="2" charset="-78"/>
            </a:endParaRPr>
          </a:p>
          <a:p>
            <a:pPr algn="justLow" rtl="1">
              <a:buNone/>
            </a:pPr>
            <a:endParaRPr lang="fa-IR" sz="2200" dirty="0" smtClean="0">
              <a:cs typeface="B Mitra" pitchFamily="2" charset="-78"/>
            </a:endParaRPr>
          </a:p>
          <a:p>
            <a:pPr algn="justLow" rtl="1">
              <a:buNone/>
            </a:pPr>
            <a:endParaRPr lang="fa-IR" sz="2200" dirty="0" smtClean="0">
              <a:cs typeface="B Mitra" pitchFamily="2" charset="-78"/>
            </a:endParaRPr>
          </a:p>
          <a:p>
            <a:pPr algn="justLow" rtl="1">
              <a:buNone/>
            </a:pPr>
            <a:endParaRPr lang="fa-IR" sz="2200" dirty="0" smtClean="0">
              <a:cs typeface="B Mitra" pitchFamily="2" charset="-78"/>
            </a:endParaRPr>
          </a:p>
          <a:p>
            <a:pPr algn="justLow" rtl="1">
              <a:buNone/>
            </a:pPr>
            <a:endParaRPr lang="fa-IR" sz="2200" dirty="0" smtClean="0">
              <a:cs typeface="B Mitra" pitchFamily="2" charset="-78"/>
            </a:endParaRPr>
          </a:p>
          <a:p>
            <a:pPr algn="justLow" rtl="1">
              <a:buNone/>
            </a:pPr>
            <a:endParaRPr lang="en-US" sz="2200" dirty="0" smtClean="0">
              <a:cs typeface="B Mitra" pitchFamily="2" charset="-78"/>
            </a:endParaRPr>
          </a:p>
          <a:p>
            <a:pPr marL="365760" indent="-283464" algn="justLow" rtl="1">
              <a:spcBef>
                <a:spcPts val="600"/>
              </a:spcBef>
              <a:buClr>
                <a:schemeClr val="accent1"/>
              </a:buClr>
              <a:buSzPct val="80000"/>
              <a:buNone/>
            </a:pPr>
            <a:endParaRPr lang="en-US" sz="2200" dirty="0" smtClean="0">
              <a:cs typeface="B Mitra" pitchFamily="2" charset="-78"/>
            </a:endParaRPr>
          </a:p>
          <a:p>
            <a:pPr marL="365760" lvl="0" indent="-283464" algn="justLow" rtl="1">
              <a:spcBef>
                <a:spcPts val="600"/>
              </a:spcBef>
              <a:buClr>
                <a:schemeClr val="accent1"/>
              </a:buClr>
              <a:buSzPct val="80000"/>
              <a:buNone/>
              <a:defRPr/>
            </a:pPr>
            <a:endParaRPr lang="en-US" sz="2200" dirty="0" smtClean="0">
              <a:solidFill>
                <a:schemeClr val="tx1"/>
              </a:solidFill>
              <a:cs typeface="B Mitra" pitchFamily="2" charset="-78"/>
            </a:endParaRPr>
          </a:p>
          <a:p>
            <a:pPr algn="ctr">
              <a:buNone/>
            </a:pPr>
            <a:endParaRPr lang="en-US" sz="2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78</a:t>
            </a:fld>
            <a:endParaRPr lang="en-US"/>
          </a:p>
        </p:txBody>
      </p:sp>
      <p:sp>
        <p:nvSpPr>
          <p:cNvPr id="147457" name="Rectangle 1"/>
          <p:cNvSpPr>
            <a:spLocks noGrp="1" noChangeArrowheads="1"/>
          </p:cNvSpPr>
          <p:nvPr>
            <p:ph idx="1"/>
          </p:nvPr>
        </p:nvSpPr>
        <p:spPr bwMode="auto">
          <a:xfrm>
            <a:off x="1357291" y="278667"/>
            <a:ext cx="7358114"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None/>
              <a:tabLst/>
            </a:pPr>
            <a:r>
              <a:rPr kumimoji="0" lang="fa-IR" sz="25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1. ارتقای نرخ باروری کلی:</a:t>
            </a:r>
            <a:endParaRPr kumimoji="0" lang="en-US" sz="2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None/>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برنامه های حین از ازدواج </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ارتقاء آگاهی و توانمند سازی مربیان کلاس های آموزش هنگام ازدواج </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ارتقاء استاندارد فیزیکی و تجهیزات کلاس ها</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ارتقاء کیفیت برگزاری کلاس ها</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برنامه های بعد از ازدواج:</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تدوين و استاندارد سازي برنامه اموزش و مشاوره پس از ازدواج</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برنامه های مشاوره و باروری سالم:</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ارتقاء سطح آگاهی مدیران / پرسنل ارائه دهنده خدمت در خصوص افزایش نرخ باروری کلی </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بازنگر ی در بسته خدمتی مشاوره باروری سالم به منظوركاهش تک فرزندی، کاهش میانگین فاصله زمانی بین ازدواج و فرزند اول و کاهش میانگین فاصله زمانی بین فرزندان و ....)</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مشاوره های پیش از بارداری</a:t>
            </a:r>
            <a:endParaRPr kumimoji="0" lang="en-US" sz="2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آموزش های پیشگیری از ناباروری</a:t>
            </a:r>
            <a:endParaRPr kumimoji="0" lang="fa-IR" sz="25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071538" y="6143644"/>
            <a:ext cx="771530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a-IR" b="1" dirty="0" smtClean="0">
                <a:solidFill>
                  <a:srgbClr val="FF0000"/>
                </a:solidFill>
              </a:rPr>
              <a:t>توجه به اين نكته لازم است كه براي تمام تيترهاي بالا، برنامه ديده شده است كه همگي در جهت تنظيم خانواده و كنترل جمعيت مي‌باشد.</a:t>
            </a:r>
            <a:endParaRPr lang="en-US" b="1" dirty="0">
              <a:solidFill>
                <a:srgbClr val="FF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57166"/>
            <a:ext cx="7498080" cy="2928958"/>
          </a:xfrm>
        </p:spPr>
        <p:txBody>
          <a:bodyPr>
            <a:normAutofit lnSpcReduction="10000"/>
          </a:bodyPr>
          <a:lstStyle/>
          <a:p>
            <a:pPr lvl="0" algn="justLow" rtl="1">
              <a:buNone/>
            </a:pPr>
            <a:r>
              <a:rPr lang="fa-IR" sz="2600" dirty="0" smtClean="0">
                <a:cs typeface="B Mitra" pitchFamily="2" charset="-78"/>
              </a:rPr>
              <a:t>2. حفظ و ارتقای سلامت مادران و کودکان </a:t>
            </a:r>
            <a:endParaRPr lang="en-US" sz="2600" dirty="0" smtClean="0">
              <a:cs typeface="B Mitra" pitchFamily="2" charset="-78"/>
            </a:endParaRPr>
          </a:p>
          <a:p>
            <a:pPr algn="justLow" rtl="1"/>
            <a:r>
              <a:rPr lang="fa-IR" sz="2600" dirty="0" smtClean="0">
                <a:cs typeface="B Mitra" pitchFamily="2" charset="-78"/>
              </a:rPr>
              <a:t> </a:t>
            </a:r>
            <a:r>
              <a:rPr lang="fa-IR" sz="2600" b="1" dirty="0" smtClean="0">
                <a:cs typeface="B Mitra" pitchFamily="2" charset="-78"/>
              </a:rPr>
              <a:t>یافتن فعال افرادی که بارداری می تواند </a:t>
            </a:r>
            <a:r>
              <a:rPr lang="fa-IR" sz="2600" dirty="0" smtClean="0">
                <a:cs typeface="B Mitra" pitchFamily="2" charset="-78"/>
              </a:rPr>
              <a:t>تهدید جدی برای سلامت مادر ایجاد نماید."</a:t>
            </a:r>
            <a:r>
              <a:rPr lang="en-US" sz="2600" dirty="0" smtClean="0">
                <a:cs typeface="B Mitra" pitchFamily="2" charset="-78"/>
              </a:rPr>
              <a:t>near miss</a:t>
            </a:r>
            <a:r>
              <a:rPr lang="fa-IR" sz="2600" dirty="0" smtClean="0">
                <a:cs typeface="B Mitra" pitchFamily="2" charset="-78"/>
              </a:rPr>
              <a:t>”</a:t>
            </a:r>
            <a:endParaRPr lang="en-US" sz="2600" dirty="0" smtClean="0">
              <a:cs typeface="B Mitra" pitchFamily="2" charset="-78"/>
            </a:endParaRPr>
          </a:p>
          <a:p>
            <a:pPr algn="justLow" rtl="1"/>
            <a:r>
              <a:rPr lang="fa-IR" sz="2600" b="1" dirty="0" smtClean="0">
                <a:cs typeface="B Mitra" pitchFamily="2" charset="-78"/>
              </a:rPr>
              <a:t>ارائه خدمات به متقاضیانی </a:t>
            </a:r>
            <a:r>
              <a:rPr lang="fa-IR" sz="2600" dirty="0" smtClean="0">
                <a:cs typeface="B Mitra" pitchFamily="2" charset="-78"/>
              </a:rPr>
              <a:t>که عدم دریافت خدمت می تواند سلامت آنان را به مخاطره اندازد.</a:t>
            </a:r>
            <a:endParaRPr lang="en-US" sz="2600" dirty="0" smtClean="0">
              <a:cs typeface="B Mitra" pitchFamily="2" charset="-78"/>
            </a:endParaRPr>
          </a:p>
          <a:p>
            <a:pPr algn="justLow" rtl="1"/>
            <a:r>
              <a:rPr lang="fa-IR" sz="2600" dirty="0" smtClean="0">
                <a:cs typeface="B Mitra" pitchFamily="2" charset="-78"/>
              </a:rPr>
              <a:t>ارائه خدمات باروري سالم به منظور </a:t>
            </a:r>
            <a:r>
              <a:rPr lang="fa-IR" sz="2600" b="1" dirty="0" smtClean="0">
                <a:cs typeface="B Mitra" pitchFamily="2" charset="-78"/>
              </a:rPr>
              <a:t>فرزند آوري به موقع و با فاصله مناسب </a:t>
            </a:r>
            <a:endParaRPr lang="en-US" sz="2600" b="1"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79</a:t>
            </a:fld>
            <a:endParaRPr lang="en-US"/>
          </a:p>
        </p:txBody>
      </p:sp>
      <p:graphicFrame>
        <p:nvGraphicFramePr>
          <p:cNvPr id="5" name="Table 4"/>
          <p:cNvGraphicFramePr>
            <a:graphicFrameLocks noGrp="1"/>
          </p:cNvGraphicFramePr>
          <p:nvPr/>
        </p:nvGraphicFramePr>
        <p:xfrm>
          <a:off x="1071539" y="3214686"/>
          <a:ext cx="7667635" cy="3417570"/>
        </p:xfrm>
        <a:graphic>
          <a:graphicData uri="http://schemas.openxmlformats.org/drawingml/2006/table">
            <a:tbl>
              <a:tblPr rtl="1"/>
              <a:tblGrid>
                <a:gridCol w="581530"/>
                <a:gridCol w="1949490"/>
                <a:gridCol w="923262"/>
                <a:gridCol w="4213353"/>
              </a:tblGrid>
              <a:tr h="163699">
                <a:tc>
                  <a:txBody>
                    <a:bodyPr/>
                    <a:lstStyle/>
                    <a:p>
                      <a:pPr algn="r" rtl="1">
                        <a:lnSpc>
                          <a:spcPct val="115000"/>
                        </a:lnSpc>
                        <a:spcAft>
                          <a:spcPts val="0"/>
                        </a:spcAft>
                      </a:pPr>
                      <a:r>
                        <a:rPr lang="fa-IR" sz="1500" dirty="0">
                          <a:latin typeface="Calibri"/>
                          <a:ea typeface="Times New Roman"/>
                          <a:cs typeface="B Zar"/>
                        </a:rPr>
                        <a:t>نام اداره</a:t>
                      </a:r>
                      <a:endParaRPr lang="en-US" sz="1500" dirty="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fa-IR" sz="1500">
                          <a:latin typeface="Calibri"/>
                          <a:ea typeface="Times New Roman"/>
                          <a:cs typeface="B Zar"/>
                        </a:rPr>
                        <a:t>نام برنامه های دائمی سالانه </a:t>
                      </a:r>
                      <a:endParaRPr lang="en-US" sz="150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fa-IR" sz="1500">
                          <a:latin typeface="Calibri"/>
                          <a:ea typeface="Times New Roman"/>
                          <a:cs typeface="B Zar"/>
                        </a:rPr>
                        <a:t>زمان آغاز برنامه  </a:t>
                      </a:r>
                      <a:endParaRPr lang="en-US" sz="150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fa-IR" sz="1500">
                          <a:latin typeface="Calibri"/>
                          <a:ea typeface="Times New Roman"/>
                          <a:cs typeface="B Zar"/>
                        </a:rPr>
                        <a:t>وضعیت پوشش برنامه در سال 1392</a:t>
                      </a:r>
                      <a:endParaRPr lang="en-US" sz="150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18494">
                <a:tc>
                  <a:txBody>
                    <a:bodyPr/>
                    <a:lstStyle/>
                    <a:p>
                      <a:pPr algn="r" rtl="1">
                        <a:lnSpc>
                          <a:spcPct val="115000"/>
                        </a:lnSpc>
                        <a:spcAft>
                          <a:spcPts val="0"/>
                        </a:spcAft>
                      </a:pPr>
                      <a:r>
                        <a:rPr lang="fa-IR" sz="1500">
                          <a:latin typeface="Calibri"/>
                          <a:ea typeface="Times New Roman"/>
                          <a:cs typeface="B Zar"/>
                        </a:rPr>
                        <a:t>سلامت باروری</a:t>
                      </a:r>
                      <a:endParaRPr lang="en-US" sz="1500">
                        <a:latin typeface="Calibri"/>
                        <a:ea typeface="Times New Roman"/>
                        <a:cs typeface="Arial"/>
                      </a:endParaRPr>
                    </a:p>
                  </a:txBody>
                  <a:tcPr marL="64056" marR="64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500" dirty="0">
                          <a:latin typeface="Calibri"/>
                          <a:ea typeface="Times New Roman"/>
                          <a:cs typeface="B Zar"/>
                        </a:rPr>
                        <a:t>برنامه آموزش هنگام  از ازدواج</a:t>
                      </a:r>
                      <a:endParaRPr lang="en-US" sz="1500" dirty="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500">
                          <a:latin typeface="Calibri"/>
                          <a:ea typeface="Times New Roman"/>
                          <a:cs typeface="B Zar"/>
                        </a:rPr>
                        <a:t>72</a:t>
                      </a:r>
                      <a:endParaRPr lang="en-US" sz="150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500" dirty="0">
                          <a:latin typeface="Calibri"/>
                          <a:ea typeface="Times New Roman"/>
                          <a:cs typeface="B Zar"/>
                        </a:rPr>
                        <a:t>برنامه در بيش از 400مركز آموزش/مشاوره هنگام ازدواج در بيش از 290 شهرستان كشور در حال اجرا است. تغيير در محتوي آموزشي و نيز ارتقاء سطح دانش مدرسين در سال 90 لغایت 92 صورت گرفت و برای کارگاههای بین  دانشگاهها در سراسر کشور برگزاري شد. </a:t>
                      </a:r>
                      <a:endParaRPr lang="en-US" sz="1500" dirty="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398">
                <a:tc>
                  <a:txBody>
                    <a:bodyPr/>
                    <a:lstStyle/>
                    <a:p>
                      <a:pPr algn="r" rtl="1">
                        <a:lnSpc>
                          <a:spcPct val="115000"/>
                        </a:lnSpc>
                        <a:spcAft>
                          <a:spcPts val="0"/>
                        </a:spcAft>
                      </a:pPr>
                      <a:endParaRPr lang="fa-IR" sz="1500">
                        <a:latin typeface="Calibri"/>
                        <a:ea typeface="Times New Roman"/>
                        <a:cs typeface="B Zar"/>
                      </a:endParaRPr>
                    </a:p>
                  </a:txBody>
                  <a:tcPr marL="64056" marR="64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500">
                          <a:latin typeface="Calibri"/>
                          <a:ea typeface="Times New Roman"/>
                          <a:cs typeface="B Zar"/>
                        </a:rPr>
                        <a:t>برنامه های خدمات پس از ازدواج(با رویکرد حل مشکلات زوجین در ابتدای زندگی زناشویی)</a:t>
                      </a:r>
                      <a:endParaRPr lang="en-US" sz="150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500">
                          <a:latin typeface="Calibri"/>
                          <a:ea typeface="Times New Roman"/>
                          <a:cs typeface="B Zar"/>
                        </a:rPr>
                        <a:t>90</a:t>
                      </a:r>
                      <a:endParaRPr lang="en-US" sz="150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500">
                          <a:latin typeface="Calibri"/>
                          <a:ea typeface="Times New Roman"/>
                          <a:cs typeface="B Zar"/>
                        </a:rPr>
                        <a:t>در مرحله تهیه بسته خدمت و پایلوت</a:t>
                      </a:r>
                      <a:endParaRPr lang="en-US" sz="150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398">
                <a:tc>
                  <a:txBody>
                    <a:bodyPr/>
                    <a:lstStyle/>
                    <a:p>
                      <a:pPr algn="r" rtl="1">
                        <a:lnSpc>
                          <a:spcPct val="115000"/>
                        </a:lnSpc>
                        <a:spcAft>
                          <a:spcPts val="0"/>
                        </a:spcAft>
                      </a:pPr>
                      <a:endParaRPr lang="fa-IR" sz="1500">
                        <a:latin typeface="Calibri"/>
                        <a:ea typeface="Times New Roman"/>
                        <a:cs typeface="B Zar"/>
                      </a:endParaRPr>
                    </a:p>
                  </a:txBody>
                  <a:tcPr marL="64056" marR="64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500" b="1" dirty="0">
                          <a:latin typeface="Calibri"/>
                          <a:ea typeface="Times New Roman"/>
                          <a:cs typeface="B Zar"/>
                        </a:rPr>
                        <a:t>برنامه باروری سالم</a:t>
                      </a:r>
                      <a:endParaRPr lang="en-US" sz="1500" b="1" dirty="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500">
                          <a:latin typeface="Calibri"/>
                          <a:ea typeface="Times New Roman"/>
                          <a:cs typeface="B Zar"/>
                        </a:rPr>
                        <a:t>68</a:t>
                      </a:r>
                      <a:endParaRPr lang="en-US" sz="150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500" dirty="0">
                          <a:latin typeface="Calibri"/>
                          <a:ea typeface="Times New Roman"/>
                          <a:cs typeface="B Zar"/>
                        </a:rPr>
                        <a:t>با هدف سلامت مادر و کودک  - </a:t>
                      </a:r>
                      <a:r>
                        <a:rPr lang="fa-IR" sz="1500" b="1" dirty="0">
                          <a:latin typeface="Calibri"/>
                          <a:ea typeface="Times New Roman"/>
                          <a:cs typeface="B Zar"/>
                        </a:rPr>
                        <a:t>پوشش روش های پیشگیری از بارداری </a:t>
                      </a:r>
                      <a:r>
                        <a:rPr lang="fa-IR" sz="1500" dirty="0">
                          <a:latin typeface="Calibri"/>
                          <a:ea typeface="Times New Roman"/>
                          <a:cs typeface="B Zar"/>
                        </a:rPr>
                        <a:t>مدرن56.98 در سال 89</a:t>
                      </a:r>
                      <a:endParaRPr lang="en-US" sz="1500" dirty="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99">
                <a:tc>
                  <a:txBody>
                    <a:bodyPr/>
                    <a:lstStyle/>
                    <a:p>
                      <a:pPr algn="r" rtl="1">
                        <a:lnSpc>
                          <a:spcPct val="115000"/>
                        </a:lnSpc>
                        <a:spcAft>
                          <a:spcPts val="0"/>
                        </a:spcAft>
                      </a:pPr>
                      <a:endParaRPr lang="fa-IR" sz="1500">
                        <a:latin typeface="Calibri"/>
                        <a:ea typeface="Times New Roman"/>
                        <a:cs typeface="B Zar"/>
                      </a:endParaRPr>
                    </a:p>
                  </a:txBody>
                  <a:tcPr marL="64056" marR="64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500">
                          <a:latin typeface="Calibri"/>
                          <a:ea typeface="Times New Roman"/>
                          <a:cs typeface="B Zar"/>
                        </a:rPr>
                        <a:t> برنامه ناباروری</a:t>
                      </a:r>
                      <a:endParaRPr lang="en-US" sz="150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500">
                          <a:latin typeface="Calibri"/>
                          <a:ea typeface="Times New Roman"/>
                          <a:cs typeface="B Zar"/>
                        </a:rPr>
                        <a:t>92</a:t>
                      </a:r>
                      <a:endParaRPr lang="en-US" sz="150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500" dirty="0">
                          <a:latin typeface="Calibri"/>
                          <a:ea typeface="Times New Roman"/>
                          <a:cs typeface="B Zar"/>
                        </a:rPr>
                        <a:t>در مرحله تدوین برنامه با رویکرد پیشگیری </a:t>
                      </a:r>
                      <a:endParaRPr lang="en-US" sz="1500" dirty="0">
                        <a:latin typeface="Calibri"/>
                        <a:ea typeface="Times New Roman"/>
                        <a:cs typeface="Arial"/>
                      </a:endParaRPr>
                    </a:p>
                  </a:txBody>
                  <a:tcPr marL="64056" marR="64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8</a:t>
            </a:fld>
            <a:endParaRPr lang="en-US"/>
          </a:p>
        </p:txBody>
      </p:sp>
      <p:graphicFrame>
        <p:nvGraphicFramePr>
          <p:cNvPr id="5" name="Table 4"/>
          <p:cNvGraphicFramePr>
            <a:graphicFrameLocks noGrp="1"/>
          </p:cNvGraphicFramePr>
          <p:nvPr/>
        </p:nvGraphicFramePr>
        <p:xfrm>
          <a:off x="1214414" y="500041"/>
          <a:ext cx="7572427" cy="5975089"/>
        </p:xfrm>
        <a:graphic>
          <a:graphicData uri="http://schemas.openxmlformats.org/drawingml/2006/table">
            <a:tbl>
              <a:tblPr rtl="1"/>
              <a:tblGrid>
                <a:gridCol w="910043"/>
                <a:gridCol w="1904382"/>
                <a:gridCol w="2379001"/>
                <a:gridCol w="2379001"/>
              </a:tblGrid>
              <a:tr h="532576">
                <a:tc rowSpan="3">
                  <a:txBody>
                    <a:bodyPr/>
                    <a:lstStyle/>
                    <a:p>
                      <a:pPr algn="r" rtl="1">
                        <a:lnSpc>
                          <a:spcPct val="115000"/>
                        </a:lnSpc>
                        <a:spcAft>
                          <a:spcPts val="0"/>
                        </a:spcAft>
                      </a:pPr>
                      <a:endParaRPr lang="fa-IR" sz="1800" dirty="0">
                        <a:latin typeface="Calibri"/>
                        <a:ea typeface="Calibri"/>
                        <a:cs typeface="Arial"/>
                      </a:endParaRPr>
                    </a:p>
                    <a:p>
                      <a:pPr algn="ctr" rtl="1">
                        <a:lnSpc>
                          <a:spcPct val="115000"/>
                        </a:lnSpc>
                        <a:spcAft>
                          <a:spcPts val="0"/>
                        </a:spcAft>
                      </a:pPr>
                      <a:r>
                        <a:rPr lang="fa-IR" sz="1800" dirty="0">
                          <a:latin typeface="Calibri"/>
                          <a:ea typeface="Calibri"/>
                          <a:cs typeface="Arial"/>
                        </a:rPr>
                        <a:t>2</a:t>
                      </a:r>
                      <a:endParaRPr lang="en-US" sz="18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rtl="1">
                        <a:lnSpc>
                          <a:spcPct val="80000"/>
                        </a:lnSpc>
                        <a:spcAft>
                          <a:spcPts val="0"/>
                        </a:spcAft>
                      </a:pPr>
                      <a:endParaRPr lang="ar-SA" sz="1800" dirty="0">
                        <a:latin typeface="Calibri"/>
                        <a:ea typeface="Calibri"/>
                        <a:cs typeface="B Nazanin"/>
                      </a:endParaRPr>
                    </a:p>
                    <a:p>
                      <a:pPr algn="just" rtl="1">
                        <a:lnSpc>
                          <a:spcPct val="80000"/>
                        </a:lnSpc>
                        <a:spcAft>
                          <a:spcPts val="0"/>
                        </a:spcAft>
                      </a:pPr>
                      <a:r>
                        <a:rPr lang="ar-SA" sz="1800" b="1" dirty="0">
                          <a:latin typeface="Calibri"/>
                          <a:ea typeface="Calibri"/>
                          <a:cs typeface="B Nazanin"/>
                        </a:rPr>
                        <a:t>آیا استفاده از روشهای پیشگیری از </a:t>
                      </a:r>
                      <a:r>
                        <a:rPr lang="ar-SA" sz="1800" b="1" dirty="0" smtClean="0">
                          <a:latin typeface="Calibri"/>
                          <a:ea typeface="Calibri"/>
                          <a:cs typeface="B Nazanin"/>
                        </a:rPr>
                        <a:t>با</a:t>
                      </a:r>
                      <a:r>
                        <a:rPr lang="fa-IR" sz="1800" b="1" dirty="0" smtClean="0">
                          <a:latin typeface="Calibri"/>
                          <a:ea typeface="Calibri"/>
                          <a:cs typeface="B Nazanin"/>
                        </a:rPr>
                        <a:t>رد</a:t>
                      </a:r>
                      <a:r>
                        <a:rPr lang="ar-SA" sz="1800" b="1" dirty="0" smtClean="0">
                          <a:latin typeface="Calibri"/>
                          <a:ea typeface="Calibri"/>
                          <a:cs typeface="B Nazanin"/>
                        </a:rPr>
                        <a:t>اری(11 </a:t>
                      </a:r>
                      <a:r>
                        <a:rPr lang="ar-SA" sz="1800" b="1" dirty="0">
                          <a:latin typeface="Calibri"/>
                          <a:ea typeface="Calibri"/>
                          <a:cs typeface="B Nazanin"/>
                        </a:rPr>
                        <a:t>روش) و به ويژه </a:t>
                      </a:r>
                      <a:r>
                        <a:rPr lang="ar-SA" sz="1800" b="1" i="1" u="none" dirty="0">
                          <a:latin typeface="Calibri"/>
                          <a:ea typeface="Calibri"/>
                          <a:cs typeface="B Nazanin"/>
                        </a:rPr>
                        <a:t>عقيم‌ساز‌ي‌هاي دائمي</a:t>
                      </a:r>
                      <a:r>
                        <a:rPr lang="ar-SA" sz="1800" b="1" u="none" dirty="0">
                          <a:latin typeface="Calibri"/>
                          <a:ea typeface="Calibri"/>
                          <a:cs typeface="B Nazanin"/>
                        </a:rPr>
                        <a:t> جایز است؟</a:t>
                      </a:r>
                      <a:endParaRPr lang="en-US" sz="1800" u="none"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latin typeface="IranNastaliq"/>
                          <a:ea typeface="Calibri"/>
                          <a:cs typeface="B Nazanin"/>
                        </a:rPr>
                        <a:t>آیت‌الله‌العظمی </a:t>
                      </a:r>
                      <a:r>
                        <a:rPr lang="ar-SA" sz="1800" b="1">
                          <a:latin typeface="IranNastaliq"/>
                          <a:ea typeface="Calibri"/>
                          <a:cs typeface="B Nazanin"/>
                        </a:rPr>
                        <a:t>مکارم‌شیرازی</a:t>
                      </a:r>
                      <a:endParaRPr lang="en-US" sz="180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0"/>
                        </a:spcAft>
                      </a:pPr>
                      <a:r>
                        <a:rPr lang="ar-SA" sz="1800">
                          <a:latin typeface="Calibri"/>
                          <a:ea typeface="Calibri"/>
                          <a:cs typeface="B Nazanin"/>
                        </a:rPr>
                        <a:t>در شرایط فعلی واجب است ا</a:t>
                      </a:r>
                      <a:r>
                        <a:rPr lang="ar-SA" sz="1800" b="1">
                          <a:latin typeface="Calibri"/>
                          <a:ea typeface="Calibri"/>
                          <a:cs typeface="B Nazanin"/>
                        </a:rPr>
                        <a:t>ز تمام این روش ها پرهیز شود.</a:t>
                      </a:r>
                      <a:endParaRPr lang="en-US" sz="180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99">
                <a:tc vMerge="1">
                  <a:txBody>
                    <a:bodyPr/>
                    <a:lstStyle/>
                    <a:p>
                      <a:endParaRPr lang="en-US"/>
                    </a:p>
                  </a:txBody>
                  <a:tcPr/>
                </a:tc>
                <a:tc vMerge="1">
                  <a:txBody>
                    <a:bodyPr/>
                    <a:lstStyle/>
                    <a:p>
                      <a:endParaRPr lang="en-US"/>
                    </a:p>
                  </a:txBody>
                  <a:tcPr/>
                </a:tc>
                <a:tc>
                  <a:txBody>
                    <a:bodyPr/>
                    <a:lstStyle/>
                    <a:p>
                      <a:pPr algn="r" rtl="1">
                        <a:lnSpc>
                          <a:spcPct val="115000"/>
                        </a:lnSpc>
                        <a:spcAft>
                          <a:spcPts val="0"/>
                        </a:spcAft>
                      </a:pPr>
                      <a:r>
                        <a:rPr lang="ar-SA" sz="1800" dirty="0">
                          <a:latin typeface="IranNastaliq"/>
                          <a:ea typeface="Calibri"/>
                          <a:cs typeface="B Nazanin"/>
                        </a:rPr>
                        <a:t>آیت‌الله‌العظمی </a:t>
                      </a:r>
                      <a:r>
                        <a:rPr lang="ar-SA" sz="1800" b="1" dirty="0">
                          <a:latin typeface="IranNastaliq"/>
                          <a:ea typeface="Calibri"/>
                          <a:cs typeface="B Nazanin"/>
                        </a:rPr>
                        <a:t>نوری‌ همدانی</a:t>
                      </a:r>
                      <a:endParaRPr lang="en-US" sz="18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latin typeface="Calibri"/>
                          <a:ea typeface="Calibri"/>
                          <a:cs typeface="B Nazanin"/>
                        </a:rPr>
                        <a:t>خیر، </a:t>
                      </a:r>
                      <a:r>
                        <a:rPr lang="ar-SA" sz="1800" b="1">
                          <a:latin typeface="Calibri"/>
                          <a:ea typeface="Calibri"/>
                          <a:cs typeface="B Nazanin"/>
                        </a:rPr>
                        <a:t>جایز نیست</a:t>
                      </a:r>
                      <a:endParaRPr lang="en-US" sz="180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0007">
                <a:tc vMerge="1">
                  <a:txBody>
                    <a:bodyPr/>
                    <a:lstStyle/>
                    <a:p>
                      <a:endParaRPr lang="en-US"/>
                    </a:p>
                  </a:txBody>
                  <a:tcPr/>
                </a:tc>
                <a:tc vMerge="1">
                  <a:txBody>
                    <a:bodyPr/>
                    <a:lstStyle/>
                    <a:p>
                      <a:endParaRPr lang="en-US"/>
                    </a:p>
                  </a:txBody>
                  <a:tcPr/>
                </a:tc>
                <a:tc>
                  <a:txBody>
                    <a:bodyPr/>
                    <a:lstStyle/>
                    <a:p>
                      <a:pPr algn="r" rtl="1">
                        <a:lnSpc>
                          <a:spcPct val="115000"/>
                        </a:lnSpc>
                        <a:spcAft>
                          <a:spcPts val="0"/>
                        </a:spcAft>
                      </a:pPr>
                      <a:r>
                        <a:rPr lang="ar-SA" sz="1800" dirty="0">
                          <a:latin typeface="IranNastaliq"/>
                          <a:ea typeface="Calibri"/>
                          <a:cs typeface="B Nazanin"/>
                        </a:rPr>
                        <a:t>آیت الله العظمی </a:t>
                      </a:r>
                      <a:r>
                        <a:rPr lang="ar-SA" sz="1800" b="1" dirty="0">
                          <a:latin typeface="IranNastaliq"/>
                          <a:ea typeface="Calibri"/>
                          <a:cs typeface="B Nazanin"/>
                        </a:rPr>
                        <a:t>علوی گرگانی</a:t>
                      </a:r>
                      <a:r>
                        <a:rPr lang="ar-SA" sz="1800" dirty="0">
                          <a:latin typeface="Calibri"/>
                          <a:ea typeface="Calibri"/>
                          <a:cs typeface="B Nazanin"/>
                        </a:rPr>
                        <a:t> </a:t>
                      </a:r>
                      <a:endParaRPr lang="en-US" sz="18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80000"/>
                        </a:lnSpc>
                        <a:spcAft>
                          <a:spcPts val="0"/>
                        </a:spcAft>
                      </a:pPr>
                      <a:r>
                        <a:rPr lang="ar-SA" sz="1800" dirty="0">
                          <a:latin typeface="Calibri"/>
                          <a:ea typeface="Calibri"/>
                          <a:cs typeface="B Mitra"/>
                        </a:rPr>
                        <a:t>1. بستن لوله اگر موجب نقص عضو شود </a:t>
                      </a:r>
                      <a:r>
                        <a:rPr lang="ar-SA" sz="1800" b="1" dirty="0">
                          <a:latin typeface="Calibri"/>
                          <a:ea typeface="Calibri"/>
                          <a:cs typeface="B Mitra"/>
                        </a:rPr>
                        <a:t>حرام</a:t>
                      </a:r>
                      <a:r>
                        <a:rPr lang="ar-SA" sz="1800" dirty="0">
                          <a:latin typeface="Calibri"/>
                          <a:ea typeface="Calibri"/>
                          <a:cs typeface="B Mitra"/>
                        </a:rPr>
                        <a:t> و </a:t>
                      </a:r>
                      <a:endParaRPr lang="en-US" sz="1800" dirty="0">
                        <a:latin typeface="Calibri"/>
                        <a:ea typeface="Calibri"/>
                        <a:cs typeface="Arial"/>
                      </a:endParaRPr>
                    </a:p>
                    <a:p>
                      <a:pPr algn="r" rtl="1">
                        <a:lnSpc>
                          <a:spcPct val="115000"/>
                        </a:lnSpc>
                        <a:spcAft>
                          <a:spcPts val="0"/>
                        </a:spcAft>
                      </a:pPr>
                      <a:r>
                        <a:rPr lang="ar-SA" sz="1800" dirty="0">
                          <a:latin typeface="Calibri"/>
                          <a:ea typeface="Calibri"/>
                          <a:cs typeface="B Mitra"/>
                        </a:rPr>
                        <a:t>2. </a:t>
                      </a:r>
                      <a:r>
                        <a:rPr lang="ar-SA" sz="1800" b="1" dirty="0">
                          <a:latin typeface="Calibri"/>
                          <a:ea typeface="Calibri"/>
                          <a:cs typeface="B Mitra"/>
                        </a:rPr>
                        <a:t>پزشک مجری این کار مرتکب فعل حرام شده و ضمانت هم دارد</a:t>
                      </a:r>
                      <a:r>
                        <a:rPr lang="en-US" sz="1800" dirty="0">
                          <a:latin typeface="Calibri"/>
                          <a:ea typeface="Calibri"/>
                          <a:cs typeface="B Mitra"/>
                        </a:rPr>
                        <a:t>.</a:t>
                      </a:r>
                      <a:endParaRPr lang="en-US" sz="18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190">
                <a:tc rowSpan="3">
                  <a:txBody>
                    <a:bodyPr/>
                    <a:lstStyle/>
                    <a:p>
                      <a:pPr algn="r" rtl="1">
                        <a:lnSpc>
                          <a:spcPct val="115000"/>
                        </a:lnSpc>
                        <a:spcAft>
                          <a:spcPts val="0"/>
                        </a:spcAft>
                      </a:pPr>
                      <a:endParaRPr lang="fa-IR" sz="1800">
                        <a:latin typeface="Calibri"/>
                        <a:ea typeface="Calibri"/>
                        <a:cs typeface="Arial"/>
                      </a:endParaRPr>
                    </a:p>
                    <a:p>
                      <a:pPr algn="ctr" rtl="1">
                        <a:lnSpc>
                          <a:spcPct val="115000"/>
                        </a:lnSpc>
                        <a:spcAft>
                          <a:spcPts val="0"/>
                        </a:spcAft>
                      </a:pPr>
                      <a:r>
                        <a:rPr lang="fa-IR" sz="1800">
                          <a:latin typeface="Calibri"/>
                          <a:ea typeface="Calibri"/>
                          <a:cs typeface="Arial"/>
                        </a:rPr>
                        <a:t>3</a:t>
                      </a:r>
                      <a:endParaRPr lang="en-US" sz="180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r" rtl="1">
                        <a:lnSpc>
                          <a:spcPct val="115000"/>
                        </a:lnSpc>
                        <a:spcAft>
                          <a:spcPts val="0"/>
                        </a:spcAft>
                      </a:pPr>
                      <a:endParaRPr lang="ar-SA" sz="1800" dirty="0">
                        <a:latin typeface="Calibri"/>
                        <a:ea typeface="Calibri"/>
                        <a:cs typeface="B Nazanin"/>
                      </a:endParaRPr>
                    </a:p>
                    <a:p>
                      <a:pPr algn="r" rtl="1">
                        <a:lnSpc>
                          <a:spcPct val="115000"/>
                        </a:lnSpc>
                        <a:spcAft>
                          <a:spcPts val="0"/>
                        </a:spcAft>
                      </a:pPr>
                      <a:r>
                        <a:rPr lang="ar-SA" sz="1800" b="1" dirty="0">
                          <a:latin typeface="Calibri"/>
                          <a:ea typeface="Calibri"/>
                          <a:cs typeface="B Nazanin"/>
                        </a:rPr>
                        <a:t>اقدام به جراحي دائمي در جلوگيري از بارداري ولو با رضايت بيمار توسط پزشك معالج چه حكمي دارد؟</a:t>
                      </a:r>
                      <a:endParaRPr lang="en-US" sz="18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dirty="0">
                          <a:latin typeface="IranNastaliq"/>
                          <a:ea typeface="Calibri"/>
                          <a:cs typeface="B Nazanin"/>
                        </a:rPr>
                        <a:t>آیت‌الله‌العظمی </a:t>
                      </a:r>
                      <a:r>
                        <a:rPr lang="ar-SA" sz="1800" b="1" dirty="0">
                          <a:latin typeface="IranNastaliq"/>
                          <a:ea typeface="Calibri"/>
                          <a:cs typeface="B Nazanin"/>
                        </a:rPr>
                        <a:t>مکارم‌شیرازی</a:t>
                      </a:r>
                      <a:endParaRPr lang="en-US" sz="18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dirty="0">
                          <a:latin typeface="Calibri"/>
                          <a:ea typeface="Calibri"/>
                          <a:cs typeface="B Mitra"/>
                        </a:rPr>
                        <a:t>این کار </a:t>
                      </a:r>
                      <a:r>
                        <a:rPr lang="ar-SA" sz="1800" b="1" dirty="0">
                          <a:latin typeface="Calibri"/>
                          <a:ea typeface="Calibri"/>
                          <a:cs typeface="B Mitra"/>
                        </a:rPr>
                        <a:t>جایز نیست</a:t>
                      </a:r>
                      <a:r>
                        <a:rPr lang="en-US" sz="1800" b="1" dirty="0">
                          <a:latin typeface="Calibri"/>
                          <a:ea typeface="Calibri"/>
                          <a:cs typeface="B Mitra"/>
                        </a:rPr>
                        <a:t>.</a:t>
                      </a:r>
                      <a:endParaRPr lang="en-US" sz="18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3569">
                <a:tc vMerge="1">
                  <a:txBody>
                    <a:bodyPr/>
                    <a:lstStyle/>
                    <a:p>
                      <a:endParaRPr lang="en-US"/>
                    </a:p>
                  </a:txBody>
                  <a:tcPr/>
                </a:tc>
                <a:tc vMerge="1">
                  <a:txBody>
                    <a:bodyPr/>
                    <a:lstStyle/>
                    <a:p>
                      <a:endParaRPr lang="en-US"/>
                    </a:p>
                  </a:txBody>
                  <a:tcPr/>
                </a:tc>
                <a:tc>
                  <a:txBody>
                    <a:bodyPr/>
                    <a:lstStyle/>
                    <a:p>
                      <a:pPr algn="r" rtl="1">
                        <a:lnSpc>
                          <a:spcPct val="115000"/>
                        </a:lnSpc>
                        <a:spcAft>
                          <a:spcPts val="0"/>
                        </a:spcAft>
                      </a:pPr>
                      <a:r>
                        <a:rPr lang="ar-SA" sz="1800" dirty="0">
                          <a:latin typeface="IranNastaliq"/>
                          <a:ea typeface="Calibri"/>
                          <a:cs typeface="B Nazanin"/>
                        </a:rPr>
                        <a:t>آیت‌الله‌العظمی </a:t>
                      </a:r>
                      <a:r>
                        <a:rPr lang="ar-SA" sz="1800" b="1" dirty="0">
                          <a:latin typeface="IranNastaliq"/>
                          <a:ea typeface="Calibri"/>
                          <a:cs typeface="B Nazanin"/>
                        </a:rPr>
                        <a:t>نوری‌ همدانی</a:t>
                      </a:r>
                      <a:endParaRPr lang="en-US" sz="18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dirty="0">
                          <a:latin typeface="Calibri"/>
                          <a:ea typeface="Calibri"/>
                          <a:cs typeface="B Mitra"/>
                        </a:rPr>
                        <a:t>رعایت قوانین اسلامی کشور لازم است و </a:t>
                      </a:r>
                      <a:r>
                        <a:rPr lang="ar-SA" sz="1800" b="1" dirty="0">
                          <a:latin typeface="Calibri"/>
                          <a:ea typeface="Calibri"/>
                          <a:cs typeface="B Mitra"/>
                        </a:rPr>
                        <a:t>تخلف از آن از هر کس باشد جایز نیست</a:t>
                      </a:r>
                      <a:r>
                        <a:rPr lang="en-US" sz="1800" b="1" dirty="0">
                          <a:latin typeface="Calibri"/>
                          <a:ea typeface="Calibri"/>
                          <a:cs typeface="B Mitra"/>
                        </a:rPr>
                        <a:t>.</a:t>
                      </a:r>
                      <a:endParaRPr lang="en-US" sz="18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5948">
                <a:tc vMerge="1">
                  <a:txBody>
                    <a:bodyPr/>
                    <a:lstStyle/>
                    <a:p>
                      <a:endParaRPr lang="en-US"/>
                    </a:p>
                  </a:txBody>
                  <a:tcPr/>
                </a:tc>
                <a:tc vMerge="1">
                  <a:txBody>
                    <a:bodyPr/>
                    <a:lstStyle/>
                    <a:p>
                      <a:endParaRPr lang="en-US"/>
                    </a:p>
                  </a:txBody>
                  <a:tcPr/>
                </a:tc>
                <a:tc>
                  <a:txBody>
                    <a:bodyPr/>
                    <a:lstStyle/>
                    <a:p>
                      <a:pPr algn="r" rtl="1">
                        <a:lnSpc>
                          <a:spcPct val="115000"/>
                        </a:lnSpc>
                        <a:spcAft>
                          <a:spcPts val="0"/>
                        </a:spcAft>
                      </a:pPr>
                      <a:r>
                        <a:rPr lang="ar-SA" sz="1800" dirty="0">
                          <a:latin typeface="IranNastaliq"/>
                          <a:ea typeface="Calibri"/>
                          <a:cs typeface="B Nazanin"/>
                        </a:rPr>
                        <a:t>آیت الله العظمی </a:t>
                      </a:r>
                      <a:r>
                        <a:rPr lang="ar-SA" sz="1800" b="1" dirty="0">
                          <a:latin typeface="IranNastaliq"/>
                          <a:ea typeface="Calibri"/>
                          <a:cs typeface="B Nazanin"/>
                        </a:rPr>
                        <a:t>علوی گرگانی</a:t>
                      </a:r>
                      <a:endParaRPr lang="en-US" sz="18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ar-SA" sz="1800" b="1" dirty="0">
                          <a:latin typeface="Calibri"/>
                          <a:ea typeface="Calibri"/>
                          <a:cs typeface="B Mitra"/>
                        </a:rPr>
                        <a:t>جراحی دائمی حرام است</a:t>
                      </a:r>
                      <a:r>
                        <a:rPr lang="ar-SA" sz="1800" dirty="0">
                          <a:latin typeface="Calibri"/>
                          <a:ea typeface="Calibri"/>
                          <a:cs typeface="B Mitra"/>
                        </a:rPr>
                        <a:t> و رضایت بیمار دلیل بر ارتکاب این عمل نمی‌شود و </a:t>
                      </a:r>
                      <a:r>
                        <a:rPr lang="ar-SA" sz="1800" b="1" dirty="0">
                          <a:latin typeface="Calibri"/>
                          <a:ea typeface="Calibri"/>
                          <a:cs typeface="B Mitra"/>
                        </a:rPr>
                        <a:t>پزشک مرتکب فعل حرام شده و ضامن هم می باشند</a:t>
                      </a:r>
                      <a:r>
                        <a:rPr lang="en-US" sz="1800" dirty="0">
                          <a:latin typeface="Calibri"/>
                          <a:ea typeface="Calibri"/>
                          <a:cs typeface="B Mitra"/>
                        </a:rPr>
                        <a:t>.</a:t>
                      </a:r>
                      <a:endParaRPr lang="en-US" sz="18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1214412" y="142852"/>
          <a:ext cx="7572430" cy="313124"/>
        </p:xfrm>
        <a:graphic>
          <a:graphicData uri="http://schemas.openxmlformats.org/drawingml/2006/table">
            <a:tbl>
              <a:tblPr rtl="1"/>
              <a:tblGrid>
                <a:gridCol w="950064"/>
                <a:gridCol w="1899362"/>
                <a:gridCol w="2344003"/>
                <a:gridCol w="2379001"/>
              </a:tblGrid>
              <a:tr h="313124">
                <a:tc>
                  <a:txBody>
                    <a:bodyPr/>
                    <a:lstStyle/>
                    <a:p>
                      <a:pPr algn="ctr" rtl="1">
                        <a:lnSpc>
                          <a:spcPct val="110000"/>
                        </a:lnSpc>
                        <a:spcAft>
                          <a:spcPts val="0"/>
                        </a:spcAft>
                      </a:pPr>
                      <a:r>
                        <a:rPr lang="ar-SA" sz="1500" b="1" dirty="0">
                          <a:latin typeface="Calibri"/>
                          <a:ea typeface="Calibri"/>
                          <a:cs typeface="B Nazanin"/>
                        </a:rPr>
                        <a:t>ردیف</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rtl="1">
                        <a:lnSpc>
                          <a:spcPct val="110000"/>
                        </a:lnSpc>
                        <a:spcAft>
                          <a:spcPts val="0"/>
                        </a:spcAft>
                      </a:pPr>
                      <a:r>
                        <a:rPr lang="ar-SA" sz="1500" b="1" dirty="0">
                          <a:latin typeface="Calibri"/>
                          <a:ea typeface="Calibri"/>
                          <a:cs typeface="B Nazanin"/>
                        </a:rPr>
                        <a:t>سوال</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rtl="1">
                        <a:lnSpc>
                          <a:spcPct val="115000"/>
                        </a:lnSpc>
                        <a:spcAft>
                          <a:spcPts val="0"/>
                        </a:spcAft>
                      </a:pPr>
                      <a:r>
                        <a:rPr lang="fa-IR" sz="1500" b="1" dirty="0">
                          <a:latin typeface="Calibri"/>
                          <a:ea typeface="Calibri"/>
                          <a:cs typeface="B Nazanin"/>
                        </a:rPr>
                        <a:t>نام علما</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rtl="1">
                        <a:lnSpc>
                          <a:spcPct val="115000"/>
                        </a:lnSpc>
                        <a:spcAft>
                          <a:spcPts val="0"/>
                        </a:spcAft>
                      </a:pPr>
                      <a:r>
                        <a:rPr lang="fa-IR" sz="1500" b="1" dirty="0">
                          <a:latin typeface="Calibri"/>
                          <a:ea typeface="Calibri"/>
                          <a:cs typeface="B Nazanin"/>
                        </a:rPr>
                        <a:t>پاسخ علما</a:t>
                      </a:r>
                      <a:endParaRPr lang="en-US" sz="1500" dirty="0">
                        <a:latin typeface="Calibri"/>
                        <a:ea typeface="Calibri"/>
                        <a:cs typeface="Arial"/>
                      </a:endParaRPr>
                    </a:p>
                  </a:txBody>
                  <a:tcPr marL="40472" marR="40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42852"/>
            <a:ext cx="7862150" cy="6500858"/>
          </a:xfrm>
        </p:spPr>
        <p:txBody>
          <a:bodyPr>
            <a:noAutofit/>
          </a:bodyPr>
          <a:lstStyle/>
          <a:p>
            <a:pPr algn="justLow" rtl="1">
              <a:buNone/>
            </a:pPr>
            <a:r>
              <a:rPr lang="fa-IR" sz="2300" dirty="0" smtClean="0">
                <a:cs typeface="B Mitra" pitchFamily="2" charset="-78"/>
              </a:rPr>
              <a:t>3. لازم است در بخش وضعیت موجود علاوه بر برنامه های جاری مرور اسناد بالادستی به عنوان محور پیشنهاد اهداف و پروژه ها در بخش دوم قرار گیرد از جمله برنامه پنجم توسعه کشور در بخش سلامت ، برنامه وزیر بهداشت درمان و آموزش پزشکی ارایه شده به خانه ملت ، نقشه تحول سلامت ، نقشه جامع علمی سلامت ، بسته های اجرایی مصوب (روزنامه رسمی)، </a:t>
            </a:r>
            <a:r>
              <a:rPr lang="fa-IR" sz="2300" b="1" dirty="0" smtClean="0">
                <a:cs typeface="B Mitra" pitchFamily="2" charset="-78"/>
              </a:rPr>
              <a:t>تعهدات و تکالیف منطقه ای و بین المللی </a:t>
            </a:r>
            <a:r>
              <a:rPr lang="fa-IR" sz="2300" dirty="0" smtClean="0">
                <a:cs typeface="B Mitra" pitchFamily="2" charset="-78"/>
              </a:rPr>
              <a:t>. ارایه خلاصه ای یک تا دو صفحه ای از مواد قانونی و بالادستی مرتبط به حوزه در </a:t>
            </a:r>
            <a:r>
              <a:rPr lang="fa-IR" sz="2300" b="1" dirty="0" smtClean="0">
                <a:cs typeface="B Mitra" pitchFamily="2" charset="-78"/>
              </a:rPr>
              <a:t>حمایت طلبی برای تامین منابع و تصویب هیات دولت</a:t>
            </a:r>
            <a:r>
              <a:rPr lang="fa-IR" sz="2300" dirty="0" smtClean="0">
                <a:cs typeface="B Mitra" pitchFamily="2" charset="-78"/>
              </a:rPr>
              <a:t> کمک کننده خواهد کرد .</a:t>
            </a:r>
            <a:endParaRPr lang="en-US" sz="2300" dirty="0" smtClean="0">
              <a:cs typeface="B Mitra" pitchFamily="2" charset="-78"/>
            </a:endParaRPr>
          </a:p>
          <a:p>
            <a:pPr algn="justLow" rtl="1">
              <a:buNone/>
            </a:pPr>
            <a:r>
              <a:rPr lang="fa-IR" sz="2300" dirty="0" smtClean="0">
                <a:cs typeface="B Mitra" pitchFamily="2" charset="-78"/>
              </a:rPr>
              <a:t> </a:t>
            </a:r>
            <a:endParaRPr lang="en-US" sz="2300" dirty="0" smtClean="0">
              <a:cs typeface="B Mitra" pitchFamily="2" charset="-78"/>
            </a:endParaRPr>
          </a:p>
          <a:p>
            <a:pPr algn="justLow">
              <a:buNone/>
            </a:pPr>
            <a:endParaRPr lang="en-US" sz="23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80</a:t>
            </a:fld>
            <a:endParaRPr lang="en-US"/>
          </a:p>
        </p:txBody>
      </p:sp>
      <p:sp>
        <p:nvSpPr>
          <p:cNvPr id="5" name="Content Placeholder 4"/>
          <p:cNvSpPr txBox="1">
            <a:spLocks/>
          </p:cNvSpPr>
          <p:nvPr/>
        </p:nvSpPr>
        <p:spPr>
          <a:xfrm>
            <a:off x="1142976" y="3143248"/>
            <a:ext cx="7862150" cy="28575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noAutofit/>
          </a:bodyPr>
          <a:lstStyle/>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rPr>
              <a:t>	توجه: </a:t>
            </a:r>
            <a:r>
              <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rPr>
              <a:t>در اين بند هيچ اشاره اي به سياستهاي</a:t>
            </a:r>
            <a:r>
              <a:rPr kumimoji="0" lang="fa-IR" sz="2200" b="0" i="0" u="none" strike="noStrike" kern="1200" cap="none" spc="0" normalizeH="0" noProof="0" dirty="0" smtClean="0">
                <a:ln>
                  <a:noFill/>
                </a:ln>
                <a:solidFill>
                  <a:schemeClr val="dk1"/>
                </a:solidFill>
                <a:effectLst/>
                <a:uLnTx/>
                <a:uFillTx/>
                <a:latin typeface="+mn-lt"/>
                <a:ea typeface="+mn-ea"/>
                <a:cs typeface="B Mitra" pitchFamily="2" charset="-78"/>
              </a:rPr>
              <a:t> ابلاغي و مصوب نظام نيست فقط به محصولات وزارت بهداشت و تعهدات بين‌المللي و منطقه‌اي اشاره شده است زيرا ما در منطقه مسئول كنترل جمعيت كل مسلمين هستيم و در توزيع اقلام و آموزش عقيم سازي و استفاده از علماي اسلام الگوي عملي ارائه داده و مديريت فعال در كاهش نسل مسلمين داريم.</a:t>
            </a: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65760" marR="0" lvl="0" indent="-283464"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142852"/>
            <a:ext cx="7862150" cy="6500858"/>
          </a:xfrm>
        </p:spPr>
        <p:txBody>
          <a:bodyPr>
            <a:noAutofit/>
          </a:bodyPr>
          <a:lstStyle/>
          <a:p>
            <a:pPr algn="justLow" rtl="1">
              <a:buNone/>
            </a:pPr>
            <a:r>
              <a:rPr lang="fa-IR" sz="2300" dirty="0" smtClean="0">
                <a:cs typeface="B Mitra" pitchFamily="2" charset="-78"/>
              </a:rPr>
              <a:t> </a:t>
            </a:r>
            <a:endParaRPr lang="en-US" sz="2300" dirty="0" smtClean="0">
              <a:cs typeface="B Mitra" pitchFamily="2" charset="-78"/>
            </a:endParaRPr>
          </a:p>
          <a:p>
            <a:pPr algn="justLow" rtl="1">
              <a:buNone/>
            </a:pPr>
            <a:r>
              <a:rPr lang="fa-IR" sz="2300" dirty="0" smtClean="0">
                <a:cs typeface="B Mitra" pitchFamily="2" charset="-78"/>
              </a:rPr>
              <a:t>بخش دوم ) جهت گیری </a:t>
            </a:r>
            <a:endParaRPr lang="en-US" sz="2300" dirty="0" smtClean="0">
              <a:cs typeface="B Mitra" pitchFamily="2" charset="-78"/>
            </a:endParaRPr>
          </a:p>
          <a:p>
            <a:pPr algn="justLow" rtl="1">
              <a:buNone/>
            </a:pPr>
            <a:r>
              <a:rPr lang="fa-IR" sz="2300" dirty="0" smtClean="0">
                <a:cs typeface="B Mitra" pitchFamily="2" charset="-78"/>
              </a:rPr>
              <a:t>1. دورنمای مرکز / دفتر/واحد  در 1396 </a:t>
            </a:r>
            <a:endParaRPr lang="en-US" sz="2300" dirty="0" smtClean="0">
              <a:cs typeface="B Mitra" pitchFamily="2" charset="-78"/>
            </a:endParaRPr>
          </a:p>
          <a:p>
            <a:pPr algn="justLow" rtl="1">
              <a:buNone/>
            </a:pPr>
            <a:r>
              <a:rPr lang="fa-IR" sz="2300" dirty="0" smtClean="0">
                <a:cs typeface="B Mitra" pitchFamily="2" charset="-78"/>
              </a:rPr>
              <a:t>این اداره در طول </a:t>
            </a:r>
            <a:r>
              <a:rPr lang="fa-IR" sz="2300" b="1" dirty="0" smtClean="0">
                <a:cs typeface="B Mitra" pitchFamily="2" charset="-78"/>
              </a:rPr>
              <a:t>چهار سال آینده  </a:t>
            </a:r>
            <a:r>
              <a:rPr lang="fa-IR" sz="2300" dirty="0" smtClean="0">
                <a:cs typeface="B Mitra" pitchFamily="2" charset="-78"/>
              </a:rPr>
              <a:t>در نظر دارد در راستای منویات مقام معظم رهبری در خصوص لزوم افزایش جمعیت جوان و نیز </a:t>
            </a:r>
            <a:r>
              <a:rPr lang="fa-IR" sz="2300" b="1" dirty="0" smtClean="0">
                <a:cs typeface="B Mitra" pitchFamily="2" charset="-78"/>
              </a:rPr>
              <a:t>سیاست های در حال بازبینی  </a:t>
            </a:r>
            <a:r>
              <a:rPr lang="fa-IR" sz="2300" dirty="0" smtClean="0">
                <a:cs typeface="B Mitra" pitchFamily="2" charset="-78"/>
              </a:rPr>
              <a:t>بالا دستی (شامل: </a:t>
            </a:r>
            <a:r>
              <a:rPr lang="fa-IR" sz="2300" b="1" dirty="0" smtClean="0">
                <a:cs typeface="B Mitra" pitchFamily="2" charset="-78"/>
              </a:rPr>
              <a:t>طرح جمعیت و تعالی خانواده </a:t>
            </a:r>
            <a:r>
              <a:rPr lang="fa-IR" sz="2300" dirty="0" smtClean="0">
                <a:cs typeface="B Mitra" pitchFamily="2" charset="-78"/>
              </a:rPr>
              <a:t>و سیاست های کلی نظام در خصوص  افزایش نرخ بارور ی کلی توسط مجلس محترم شورای اسلامی و </a:t>
            </a:r>
            <a:r>
              <a:rPr lang="fa-IR" sz="2300" b="1" dirty="0" smtClean="0">
                <a:cs typeface="B Mitra" pitchFamily="2" charset="-78"/>
              </a:rPr>
              <a:t>مجمع تشخیص مصلت نظام</a:t>
            </a:r>
            <a:r>
              <a:rPr lang="fa-IR" sz="2300" dirty="0" smtClean="0">
                <a:cs typeface="B Mitra" pitchFamily="2" charset="-78"/>
              </a:rPr>
              <a:t>) در امر افزایش نرخ باروری کلی </a:t>
            </a:r>
            <a:r>
              <a:rPr lang="fa-IR" sz="2300" b="1" dirty="0" smtClean="0">
                <a:cs typeface="B Mitra" pitchFamily="2" charset="-78"/>
              </a:rPr>
              <a:t>با در نظر گرفتن بار بیماری های ناشی </a:t>
            </a:r>
            <a:r>
              <a:rPr lang="fa-IR" sz="2300" dirty="0" smtClean="0">
                <a:cs typeface="B Mitra" pitchFamily="2" charset="-78"/>
              </a:rPr>
              <a:t>از بارداری های ناخواسته و پرخطر مشارکت نماید. </a:t>
            </a:r>
            <a:endParaRPr lang="en-US" sz="2300" dirty="0" smtClean="0">
              <a:cs typeface="B Mitra" pitchFamily="2" charset="-78"/>
            </a:endParaRPr>
          </a:p>
          <a:p>
            <a:pPr algn="justLow">
              <a:buNone/>
            </a:pPr>
            <a:endParaRPr lang="en-US" sz="23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82</a:t>
            </a:fld>
            <a:endParaRPr lang="en-US"/>
          </a:p>
        </p:txBody>
      </p:sp>
      <p:sp>
        <p:nvSpPr>
          <p:cNvPr id="150529" name="Rectangle 1"/>
          <p:cNvSpPr>
            <a:spLocks noChangeArrowheads="1"/>
          </p:cNvSpPr>
          <p:nvPr/>
        </p:nvSpPr>
        <p:spPr bwMode="auto">
          <a:xfrm>
            <a:off x="1285852" y="285728"/>
            <a:ext cx="7500927"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Titr" pitchFamily="2" charset="-78"/>
              </a:rPr>
              <a:t>3. اهداف راهبردی  و پروژه ها (</a:t>
            </a: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Yagut" pitchFamily="2" charset="-78"/>
              </a:rPr>
              <a:t>حداکثر 5 هدف راهبردی و برای هر هدف حداکثر 10 پروژه -حداکثر یک صفحه</a:t>
            </a: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Titr" pitchFamily="2" charset="-78"/>
              </a:rPr>
              <a:t> )</a:t>
            </a:r>
            <a:endParaRPr kumimoji="0" lang="fa-IR" sz="25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530" name="Rectangle 2"/>
          <p:cNvSpPr>
            <a:spLocks noChangeArrowheads="1"/>
          </p:cNvSpPr>
          <p:nvPr/>
        </p:nvSpPr>
        <p:spPr bwMode="auto">
          <a:xfrm>
            <a:off x="1428728" y="1285860"/>
            <a:ext cx="735808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Titr" pitchFamily="2" charset="-78"/>
              </a:rPr>
              <a:t>هدف كلي : افزايش نرخ باروري كلي متناسب يا اهداف سلامت از 1.78 به 1.87</a:t>
            </a:r>
            <a:endParaRPr kumimoji="0" lang="fa-IR" sz="25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1071539" y="2408974"/>
          <a:ext cx="7786741" cy="3680460"/>
        </p:xfrm>
        <a:graphic>
          <a:graphicData uri="http://schemas.openxmlformats.org/drawingml/2006/table">
            <a:tbl>
              <a:tblPr rtl="1"/>
              <a:tblGrid>
                <a:gridCol w="5347515"/>
                <a:gridCol w="300224"/>
                <a:gridCol w="314351"/>
                <a:gridCol w="309407"/>
                <a:gridCol w="305874"/>
                <a:gridCol w="305874"/>
                <a:gridCol w="903496"/>
              </a:tblGrid>
              <a:tr h="183129">
                <a:tc gridSpan="7">
                  <a:txBody>
                    <a:bodyPr/>
                    <a:lstStyle/>
                    <a:p>
                      <a:pPr algn="r" rtl="1">
                        <a:lnSpc>
                          <a:spcPct val="115000"/>
                        </a:lnSpc>
                        <a:spcAft>
                          <a:spcPts val="0"/>
                        </a:spcAft>
                      </a:pPr>
                      <a:r>
                        <a:rPr lang="fa-IR" sz="1500" b="1" dirty="0">
                          <a:latin typeface="Calibri"/>
                          <a:ea typeface="Times New Roman"/>
                          <a:cs typeface="B Zar"/>
                        </a:rPr>
                        <a:t>هدف راهبردی 1) افزایش بارداری های ارادی و خواسته</a:t>
                      </a:r>
                      <a:endParaRPr lang="en-US" sz="1500" dirty="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5215">
                <a:tc>
                  <a:txBody>
                    <a:bodyPr/>
                    <a:lstStyle/>
                    <a:p>
                      <a:pPr algn="r" rtl="1">
                        <a:lnSpc>
                          <a:spcPct val="115000"/>
                        </a:lnSpc>
                        <a:spcAft>
                          <a:spcPts val="0"/>
                        </a:spcAft>
                      </a:pPr>
                      <a:r>
                        <a:rPr lang="fa-IR" sz="1500" b="1">
                          <a:latin typeface="Calibri"/>
                          <a:ea typeface="Times New Roman"/>
                          <a:cs typeface="B Zar"/>
                        </a:rPr>
                        <a:t>پروژه ها </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92</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dirty="0">
                          <a:latin typeface="Calibri"/>
                          <a:ea typeface="Times New Roman"/>
                          <a:cs typeface="B Titr"/>
                        </a:rPr>
                        <a:t>93</a:t>
                      </a:r>
                      <a:endParaRPr lang="en-US" sz="1500" dirty="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94</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95</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96</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مسئول</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3129">
                <a:tc>
                  <a:txBody>
                    <a:bodyPr/>
                    <a:lstStyle/>
                    <a:p>
                      <a:pPr algn="r" rtl="1">
                        <a:lnSpc>
                          <a:spcPct val="115000"/>
                        </a:lnSpc>
                        <a:spcAft>
                          <a:spcPts val="0"/>
                        </a:spcAft>
                      </a:pPr>
                      <a:r>
                        <a:rPr lang="fa-IR" sz="1500" b="1" dirty="0">
                          <a:latin typeface="Calibri"/>
                          <a:ea typeface="Times New Roman"/>
                          <a:cs typeface="B Nazanin"/>
                        </a:rPr>
                        <a:t>1.ادغام برنامه ناباروري در خدمات باروري سالم با تاكيد بر پيشگيري</a:t>
                      </a:r>
                      <a:r>
                        <a:rPr lang="fa-IR" sz="1500" dirty="0">
                          <a:latin typeface="Calibri"/>
                          <a:ea typeface="Times New Roman"/>
                          <a:cs typeface="B Nazanin"/>
                        </a:rPr>
                        <a:t> و غربالگري زودرس</a:t>
                      </a:r>
                      <a:endParaRPr lang="en-US" sz="1500" dirty="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Nazanin"/>
                        </a:rPr>
                        <a:t>اداره باروری سالم</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3129">
                <a:tc>
                  <a:txBody>
                    <a:bodyPr/>
                    <a:lstStyle/>
                    <a:p>
                      <a:pPr algn="r" rtl="1">
                        <a:lnSpc>
                          <a:spcPct val="115000"/>
                        </a:lnSpc>
                        <a:spcAft>
                          <a:spcPts val="0"/>
                        </a:spcAft>
                      </a:pPr>
                      <a:r>
                        <a:rPr lang="fa-IR" sz="1500">
                          <a:latin typeface="Calibri"/>
                          <a:ea typeface="Times New Roman"/>
                          <a:cs typeface="B Nazanin"/>
                        </a:rPr>
                        <a:t>2.ارتقاء سطح آگاهی مدیران / پرسنل ارائه دهنده خدمت در خصوص افزایش نرخ باروری کلی</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6258">
                <a:tc>
                  <a:txBody>
                    <a:bodyPr/>
                    <a:lstStyle/>
                    <a:p>
                      <a:pPr algn="r" rtl="1">
                        <a:lnSpc>
                          <a:spcPct val="115000"/>
                        </a:lnSpc>
                        <a:spcAft>
                          <a:spcPts val="0"/>
                        </a:spcAft>
                      </a:pPr>
                      <a:r>
                        <a:rPr lang="fa-IR" sz="1500" b="1" dirty="0">
                          <a:latin typeface="Calibri"/>
                          <a:ea typeface="Times New Roman"/>
                          <a:cs typeface="B Nazanin"/>
                        </a:rPr>
                        <a:t>3.ارتقاي بسته خدمتی مشاوره باروری سالم </a:t>
                      </a:r>
                      <a:r>
                        <a:rPr lang="fa-IR" sz="1500" dirty="0">
                          <a:latin typeface="Calibri"/>
                          <a:ea typeface="Times New Roman"/>
                          <a:cs typeface="B Nazanin"/>
                        </a:rPr>
                        <a:t>به منظوركاهش تک فرزندی، کاهش میانگین فاصله زمانی بین ازدواج و فرزند اول و کاهش میانگین فاصله زمانی بین فرزندان و ....)</a:t>
                      </a:r>
                      <a:endParaRPr lang="en-US" sz="1500" dirty="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5736">
                <a:tc>
                  <a:txBody>
                    <a:bodyPr/>
                    <a:lstStyle/>
                    <a:p>
                      <a:pPr algn="r" rtl="1">
                        <a:lnSpc>
                          <a:spcPct val="115000"/>
                        </a:lnSpc>
                        <a:spcAft>
                          <a:spcPts val="0"/>
                        </a:spcAft>
                      </a:pPr>
                      <a:r>
                        <a:rPr lang="fa-IR" sz="1500">
                          <a:latin typeface="Calibri"/>
                          <a:ea typeface="Times New Roman"/>
                          <a:cs typeface="B Nazanin"/>
                        </a:rPr>
                        <a:t>4.</a:t>
                      </a:r>
                      <a:r>
                        <a:rPr lang="fa-IR" sz="1500">
                          <a:latin typeface="Calibri"/>
                          <a:ea typeface="Times New Roman"/>
                          <a:cs typeface="B Zar"/>
                        </a:rPr>
                        <a:t> بازنگری در شاخص های برنامه سلامت باروری(در صد بارداری ناخواسته،در صد باردرای پرخطر، تعداد فرزند دلخواه،درصد خانواده های تک فرزند، نرخ ناباروری،در صد سقط و ....)</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3129">
                <a:tc>
                  <a:txBody>
                    <a:bodyPr/>
                    <a:lstStyle/>
                    <a:p>
                      <a:pPr algn="r" rtl="1">
                        <a:lnSpc>
                          <a:spcPct val="115000"/>
                        </a:lnSpc>
                        <a:spcAft>
                          <a:spcPts val="0"/>
                        </a:spcAft>
                      </a:pPr>
                      <a:r>
                        <a:rPr lang="fa-IR" sz="1500">
                          <a:latin typeface="Calibri"/>
                          <a:ea typeface="Times New Roman"/>
                          <a:cs typeface="B Nazanin"/>
                        </a:rPr>
                        <a:t>5. تدوين ايين نامه سقط جنين با هماهنگي حوزه علميه قم</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a:lnSpc>
                          <a:spcPct val="115000"/>
                        </a:lnSpc>
                        <a:spcAft>
                          <a:spcPts val="0"/>
                        </a:spcAft>
                      </a:pP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2607">
                <a:tc gridSpan="7">
                  <a:txBody>
                    <a:bodyPr/>
                    <a:lstStyle/>
                    <a:p>
                      <a:pPr algn="r" rtl="1">
                        <a:lnSpc>
                          <a:spcPct val="115000"/>
                        </a:lnSpc>
                        <a:spcAft>
                          <a:spcPts val="0"/>
                        </a:spcAft>
                      </a:pPr>
                      <a:r>
                        <a:rPr lang="fa-IR" sz="1500" b="1" dirty="0">
                          <a:latin typeface="Calibri"/>
                          <a:ea typeface="Times New Roman"/>
                          <a:cs typeface="B Zar"/>
                        </a:rPr>
                        <a:t>هدف راهبردی2) افزایش میزان رضایتمندی زوجین از زندگی زناشویی با هدف تحکیم و تعالی بنیان خانواده</a:t>
                      </a:r>
                      <a:endParaRPr lang="en-US" sz="1500" dirty="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83</a:t>
            </a:fld>
            <a:endParaRPr lang="en-US"/>
          </a:p>
        </p:txBody>
      </p:sp>
      <p:graphicFrame>
        <p:nvGraphicFramePr>
          <p:cNvPr id="5" name="Table 4"/>
          <p:cNvGraphicFramePr>
            <a:graphicFrameLocks noGrp="1"/>
          </p:cNvGraphicFramePr>
          <p:nvPr/>
        </p:nvGraphicFramePr>
        <p:xfrm>
          <a:off x="1571604" y="285728"/>
          <a:ext cx="7191403" cy="3417570"/>
        </p:xfrm>
        <a:graphic>
          <a:graphicData uri="http://schemas.openxmlformats.org/drawingml/2006/table">
            <a:tbl>
              <a:tblPr rtl="1"/>
              <a:tblGrid>
                <a:gridCol w="4938667"/>
                <a:gridCol w="277270"/>
                <a:gridCol w="290318"/>
                <a:gridCol w="285751"/>
                <a:gridCol w="282489"/>
                <a:gridCol w="282489"/>
                <a:gridCol w="834419"/>
              </a:tblGrid>
              <a:tr h="305215">
                <a:tc>
                  <a:txBody>
                    <a:bodyPr/>
                    <a:lstStyle/>
                    <a:p>
                      <a:pPr algn="r" rtl="1">
                        <a:lnSpc>
                          <a:spcPct val="115000"/>
                        </a:lnSpc>
                        <a:spcAft>
                          <a:spcPts val="0"/>
                        </a:spcAft>
                      </a:pPr>
                      <a:r>
                        <a:rPr lang="fa-IR" sz="1500" dirty="0">
                          <a:latin typeface="Calibri"/>
                          <a:ea typeface="Times New Roman"/>
                          <a:cs typeface="B Zar"/>
                        </a:rPr>
                        <a:t>پروژه ها </a:t>
                      </a:r>
                      <a:endParaRPr lang="en-US" sz="1500" dirty="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92</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dirty="0">
                          <a:latin typeface="Calibri"/>
                          <a:ea typeface="Times New Roman"/>
                          <a:cs typeface="B Titr"/>
                        </a:rPr>
                        <a:t>93</a:t>
                      </a:r>
                      <a:endParaRPr lang="en-US" sz="1500" dirty="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94</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95</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96</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مسئول</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183129">
                <a:tc>
                  <a:txBody>
                    <a:bodyPr/>
                    <a:lstStyle/>
                    <a:p>
                      <a:pPr algn="r" rtl="1">
                        <a:lnSpc>
                          <a:spcPct val="115000"/>
                        </a:lnSpc>
                        <a:spcAft>
                          <a:spcPts val="0"/>
                        </a:spcAft>
                      </a:pPr>
                      <a:r>
                        <a:rPr lang="fa-IR" sz="1500">
                          <a:latin typeface="Calibri"/>
                          <a:ea typeface="Times New Roman"/>
                          <a:cs typeface="B Nazanin"/>
                        </a:rPr>
                        <a:t>1.تقويت و ارتقاي برنامه اموزش هنگام ازدواج با رويكرد روابط عاطفي اجتماعي فرزند اوري و...</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29">
                <a:tc>
                  <a:txBody>
                    <a:bodyPr/>
                    <a:lstStyle/>
                    <a:p>
                      <a:pPr algn="r" rtl="1">
                        <a:lnSpc>
                          <a:spcPct val="115000"/>
                        </a:lnSpc>
                        <a:spcAft>
                          <a:spcPts val="0"/>
                        </a:spcAft>
                      </a:pPr>
                      <a:r>
                        <a:rPr lang="fa-IR" sz="1500">
                          <a:latin typeface="Calibri"/>
                          <a:ea typeface="Times New Roman"/>
                          <a:cs typeface="B Nazanin"/>
                        </a:rPr>
                        <a:t>2.تدوين و استاندارد سازي برنامه اموزش و مشاوره پس از ازدواج</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29">
                <a:tc>
                  <a:txBody>
                    <a:bodyPr/>
                    <a:lstStyle/>
                    <a:p>
                      <a:pPr algn="r" rtl="1">
                        <a:lnSpc>
                          <a:spcPct val="115000"/>
                        </a:lnSpc>
                        <a:spcAft>
                          <a:spcPts val="0"/>
                        </a:spcAft>
                      </a:pPr>
                      <a:r>
                        <a:rPr lang="fa-IR" sz="1500">
                          <a:latin typeface="Calibri"/>
                          <a:ea typeface="Times New Roman"/>
                          <a:cs typeface="B Nazanin"/>
                        </a:rPr>
                        <a:t>3 .ترويج فرهنگ ازدواج در مناسب ترين سن سلامت</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607">
                <a:tc gridSpan="7">
                  <a:txBody>
                    <a:bodyPr/>
                    <a:lstStyle/>
                    <a:p>
                      <a:pPr algn="r" rtl="1">
                        <a:lnSpc>
                          <a:spcPct val="115000"/>
                        </a:lnSpc>
                        <a:spcAft>
                          <a:spcPts val="0"/>
                        </a:spcAft>
                      </a:pPr>
                      <a:r>
                        <a:rPr lang="fa-IR" sz="1500" b="1">
                          <a:latin typeface="Calibri"/>
                          <a:ea typeface="Times New Roman"/>
                          <a:cs typeface="B Zar"/>
                        </a:rPr>
                        <a:t>هدف راهبردی 3) افزایش  بهره مندی جمعیت اعم از شهری روستایی حاشیه نشینی و عشایر به مراقبت های اولیه باروری سالم/ ناباروری</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5215">
                <a:tc>
                  <a:txBody>
                    <a:bodyPr/>
                    <a:lstStyle/>
                    <a:p>
                      <a:pPr algn="r" rtl="1">
                        <a:lnSpc>
                          <a:spcPct val="115000"/>
                        </a:lnSpc>
                        <a:spcAft>
                          <a:spcPts val="0"/>
                        </a:spcAft>
                      </a:pPr>
                      <a:r>
                        <a:rPr lang="fa-IR" sz="1500">
                          <a:latin typeface="Calibri"/>
                          <a:ea typeface="Times New Roman"/>
                          <a:cs typeface="B Zar"/>
                        </a:rPr>
                        <a:t>پروژه ها </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92</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dirty="0">
                          <a:latin typeface="Calibri"/>
                          <a:ea typeface="Times New Roman"/>
                          <a:cs typeface="B Titr"/>
                        </a:rPr>
                        <a:t>93</a:t>
                      </a:r>
                      <a:endParaRPr lang="en-US" sz="1500" dirty="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94</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95</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96</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r" rtl="1">
                        <a:lnSpc>
                          <a:spcPct val="115000"/>
                        </a:lnSpc>
                        <a:spcAft>
                          <a:spcPts val="0"/>
                        </a:spcAft>
                      </a:pPr>
                      <a:r>
                        <a:rPr lang="fa-IR" sz="1500">
                          <a:latin typeface="Calibri"/>
                          <a:ea typeface="Times New Roman"/>
                          <a:cs typeface="B Titr"/>
                        </a:rPr>
                        <a:t>مسئول</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366258">
                <a:tc>
                  <a:txBody>
                    <a:bodyPr/>
                    <a:lstStyle/>
                    <a:p>
                      <a:pPr algn="r" rtl="1">
                        <a:lnSpc>
                          <a:spcPct val="115000"/>
                        </a:lnSpc>
                        <a:spcAft>
                          <a:spcPts val="0"/>
                        </a:spcAft>
                      </a:pPr>
                      <a:r>
                        <a:rPr lang="fa-IR" sz="1500" b="1" dirty="0">
                          <a:latin typeface="Calibri"/>
                          <a:ea typeface="Times New Roman"/>
                          <a:cs typeface="B Nazanin"/>
                        </a:rPr>
                        <a:t>پروژه 1.افزايش دسترسي به خدمات باروري سالم / ناباروري با تاكيد بر فرزندآوري </a:t>
                      </a:r>
                      <a:r>
                        <a:rPr lang="fa-IR" sz="1500" dirty="0">
                          <a:latin typeface="Calibri"/>
                          <a:ea typeface="Times New Roman"/>
                          <a:cs typeface="B Nazanin"/>
                        </a:rPr>
                        <a:t>به موقع و با فاصله مناسب</a:t>
                      </a:r>
                      <a:endParaRPr lang="en-US" sz="1500" dirty="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29">
                <a:tc>
                  <a:txBody>
                    <a:bodyPr/>
                    <a:lstStyle/>
                    <a:p>
                      <a:pPr algn="r" rtl="1">
                        <a:lnSpc>
                          <a:spcPct val="115000"/>
                        </a:lnSpc>
                        <a:spcAft>
                          <a:spcPts val="0"/>
                        </a:spcAft>
                      </a:pPr>
                      <a:r>
                        <a:rPr lang="fa-IR" sz="1500" dirty="0">
                          <a:latin typeface="Calibri"/>
                          <a:ea typeface="Times New Roman"/>
                          <a:cs typeface="B Nazanin"/>
                        </a:rPr>
                        <a:t>پروژه 2.اطلاع رسانی و ارتقاء دانش سلامت باروری جامعه </a:t>
                      </a:r>
                      <a:endParaRPr lang="en-US" sz="1500" dirty="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r>
                        <a:rPr lang="fa-IR" sz="1500">
                          <a:latin typeface="Calibri"/>
                          <a:ea typeface="Times New Roman"/>
                          <a:cs typeface="B Titr"/>
                        </a:rPr>
                        <a:t>*</a:t>
                      </a:r>
                      <a:endParaRPr lang="en-US" sz="1500">
                        <a:latin typeface="Calibri"/>
                        <a:ea typeface="Times New Roman"/>
                        <a:cs typeface="Arial"/>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1">
                        <a:lnSpc>
                          <a:spcPct val="115000"/>
                        </a:lnSpc>
                        <a:spcAft>
                          <a:spcPts val="0"/>
                        </a:spcAft>
                      </a:pPr>
                      <a:endParaRPr lang="fa-IR" sz="1500" dirty="0">
                        <a:latin typeface="Calibri"/>
                        <a:ea typeface="Times New Roman"/>
                        <a:cs typeface="B Titr"/>
                      </a:endParaRPr>
                    </a:p>
                  </a:txBody>
                  <a:tcPr marL="59716" marR="5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5649" name="Rectangle 1"/>
          <p:cNvSpPr>
            <a:spLocks noChangeArrowheads="1"/>
          </p:cNvSpPr>
          <p:nvPr/>
        </p:nvSpPr>
        <p:spPr bwMode="auto">
          <a:xfrm>
            <a:off x="1142976" y="4000504"/>
            <a:ext cx="7715272"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Mitra" pitchFamily="2" charset="-78"/>
              </a:rPr>
              <a:t>بخش سوم) انتظارات و الزامات مورد نیاز برای استقرار برنامه واحد (حداکثر یک صفحه)</a:t>
            </a:r>
            <a:endParaRPr kumimoji="0" lang="en-US" sz="2500" b="0" i="0" u="none" strike="noStrike" cap="none" normalizeH="0" baseline="0" dirty="0" smtClean="0">
              <a:ln>
                <a:noFill/>
              </a:ln>
              <a:solidFill>
                <a:schemeClr val="tx1"/>
              </a:solidFill>
              <a:effectLst/>
              <a:latin typeface="Arial" pitchFamily="34" charset="0"/>
              <a:cs typeface="B Mitr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500" b="0" i="0" u="none" strike="noStrike" cap="none" normalizeH="0" baseline="0" dirty="0" smtClean="0">
                <a:ln>
                  <a:noFill/>
                </a:ln>
                <a:solidFill>
                  <a:schemeClr val="tx1"/>
                </a:solidFill>
                <a:effectLst/>
                <a:latin typeface="Calibri" pitchFamily="34" charset="0"/>
                <a:ea typeface="Times New Roman" pitchFamily="18" charset="0"/>
                <a:cs typeface="B Mitra" pitchFamily="2" charset="-78"/>
              </a:rPr>
              <a:t>در این بخش ساختار و منابع لازم (شامل پول ، نیروی انسانی ، تجهیزات ، دارو و اطلاعات از جمله پیمایش های ملی) درج می شود ، به عبارت دیگر پاسخ به سوال زیر در این بخش قرار می گیرد :  مهمترین الزامات و درخواست های عینی برای دستیابی حوزه شما به اهداف راهبردی چهار ساله چیست ؟</a:t>
            </a:r>
            <a:endParaRPr kumimoji="0" lang="fa-IR" sz="2500" b="0" i="0" u="none" strike="noStrike" cap="none" normalizeH="0" baseline="0" dirty="0" smtClean="0">
              <a:ln>
                <a:noFill/>
              </a:ln>
              <a:solidFill>
                <a:schemeClr val="tx1"/>
              </a:solidFill>
              <a:effectLst/>
              <a:latin typeface="Arial" pitchFamily="34" charset="0"/>
              <a:cs typeface="B Mitra" pitchFamily="2"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142876"/>
            <a:ext cx="7498080" cy="6357958"/>
          </a:xfrm>
        </p:spPr>
        <p:txBody>
          <a:bodyPr>
            <a:normAutofit fontScale="92500" lnSpcReduction="10000"/>
          </a:bodyPr>
          <a:lstStyle/>
          <a:p>
            <a:pPr lvl="0" algn="justLow" rtl="1"/>
            <a:endParaRPr lang="fa-IR" sz="2600" dirty="0" smtClean="0">
              <a:cs typeface="B Mitra" pitchFamily="2" charset="-78"/>
            </a:endParaRPr>
          </a:p>
          <a:p>
            <a:pPr marL="596646" lvl="0" indent="-514350" algn="justLow" rtl="1">
              <a:buFont typeface="+mj-lt"/>
              <a:buAutoNum type="arabicPeriod"/>
            </a:pPr>
            <a:endParaRPr lang="fa-IR" sz="2600" dirty="0" smtClean="0">
              <a:cs typeface="B Mitra" pitchFamily="2" charset="-78"/>
            </a:endParaRPr>
          </a:p>
          <a:p>
            <a:pPr marL="596646" lvl="0" indent="-514350" algn="justLow" rtl="1">
              <a:buFont typeface="+mj-lt"/>
              <a:buAutoNum type="arabicPeriod"/>
            </a:pPr>
            <a:endParaRPr lang="fa-IR" sz="2600" dirty="0" smtClean="0">
              <a:cs typeface="B Mitra" pitchFamily="2" charset="-78"/>
            </a:endParaRPr>
          </a:p>
          <a:p>
            <a:pPr marL="596646" lvl="0" indent="-514350" algn="justLow" rtl="1">
              <a:buFont typeface="+mj-lt"/>
              <a:buAutoNum type="arabicPeriod"/>
            </a:pPr>
            <a:endParaRPr lang="fa-IR" sz="2600" dirty="0" smtClean="0">
              <a:cs typeface="B Mitra" pitchFamily="2" charset="-78"/>
            </a:endParaRPr>
          </a:p>
          <a:p>
            <a:pPr marL="596646" lvl="0" indent="-514350" algn="justLow" rtl="1">
              <a:buFont typeface="+mj-lt"/>
              <a:buAutoNum type="arabicPeriod"/>
            </a:pPr>
            <a:endParaRPr lang="fa-IR" sz="2600" dirty="0" smtClean="0">
              <a:cs typeface="B Mitra" pitchFamily="2" charset="-78"/>
            </a:endParaRPr>
          </a:p>
          <a:p>
            <a:pPr marL="596646" lvl="0" indent="-514350" algn="justLow" rtl="1">
              <a:buFont typeface="+mj-lt"/>
              <a:buAutoNum type="arabicPeriod"/>
            </a:pPr>
            <a:endParaRPr lang="fa-IR" sz="2600" dirty="0" smtClean="0">
              <a:cs typeface="B Mitra" pitchFamily="2" charset="-78"/>
            </a:endParaRPr>
          </a:p>
          <a:p>
            <a:pPr marL="596646" lvl="0" indent="-514350" algn="justLow" rtl="1">
              <a:buFont typeface="+mj-lt"/>
              <a:buAutoNum type="arabicPeriod"/>
            </a:pPr>
            <a:endParaRPr lang="fa-IR" sz="2600" dirty="0" smtClean="0">
              <a:cs typeface="B Mitra" pitchFamily="2" charset="-78"/>
            </a:endParaRPr>
          </a:p>
          <a:p>
            <a:pPr marL="596646" lvl="0" indent="-514350" algn="justLow" rtl="1">
              <a:buFont typeface="+mj-lt"/>
              <a:buAutoNum type="arabicPeriod"/>
            </a:pPr>
            <a:r>
              <a:rPr lang="fa-IR" sz="2600" dirty="0" smtClean="0">
                <a:cs typeface="B Mitra" pitchFamily="2" charset="-78"/>
              </a:rPr>
              <a:t>لزوم نهایی شدن اسناد بالادستی </a:t>
            </a:r>
            <a:endParaRPr lang="en-US" sz="2600" dirty="0" smtClean="0">
              <a:cs typeface="B Mitra" pitchFamily="2" charset="-78"/>
            </a:endParaRPr>
          </a:p>
          <a:p>
            <a:pPr marL="596646" lvl="0" indent="-514350" algn="justLow" rtl="1">
              <a:buFont typeface="+mj-lt"/>
              <a:buAutoNum type="arabicPeriod"/>
            </a:pPr>
            <a:r>
              <a:rPr lang="fa-IR" sz="2600" dirty="0" smtClean="0">
                <a:cs typeface="B Mitra" pitchFamily="2" charset="-78"/>
              </a:rPr>
              <a:t>هماهنگ شدن کلیه دستگاهها و سازمان های زیربط در ارائه برنامه در راستای ارتقاء نرخ باروری کل</a:t>
            </a:r>
            <a:endParaRPr lang="en-US" sz="2600" dirty="0" smtClean="0">
              <a:cs typeface="B Mitra" pitchFamily="2" charset="-78"/>
            </a:endParaRPr>
          </a:p>
          <a:p>
            <a:pPr marL="596646" lvl="0" indent="-514350" algn="justLow" rtl="1">
              <a:buFont typeface="+mj-lt"/>
              <a:buAutoNum type="arabicPeriod"/>
            </a:pPr>
            <a:r>
              <a:rPr lang="fa-IR" sz="2600" dirty="0" smtClean="0">
                <a:cs typeface="B Mitra" pitchFamily="2" charset="-78"/>
              </a:rPr>
              <a:t>تامین اعتبارات لازم جهت اجرایی شدن برنامه های جدید</a:t>
            </a:r>
            <a:endParaRPr lang="en-US" sz="2600" dirty="0" smtClean="0">
              <a:cs typeface="B Mitra" pitchFamily="2" charset="-78"/>
            </a:endParaRPr>
          </a:p>
          <a:p>
            <a:pPr marL="596646" lvl="0" indent="-514350" algn="justLow" rtl="1">
              <a:buFont typeface="+mj-lt"/>
              <a:buAutoNum type="arabicPeriod"/>
            </a:pPr>
            <a:r>
              <a:rPr lang="fa-IR" sz="2600" dirty="0" smtClean="0">
                <a:cs typeface="B Mitra" pitchFamily="2" charset="-78"/>
              </a:rPr>
              <a:t>تامین میزان مطالبات برنامه "لغایت پایان سال دانشگاههای سراسر کشور 300 میلیارد ریال می باشد . شایان ذکر است مبلغ 150 میلیارد ریال آن مربوط به  سال 1391 می باشد.میزان اعتبارات جهت خدمات باروری سالم برای سال 1393 میزان 790 میلیارد پیش بینی شده است.</a:t>
            </a:r>
            <a:endParaRPr lang="en-US" sz="2600" dirty="0" smtClean="0">
              <a:cs typeface="B Mitra" pitchFamily="2" charset="-78"/>
            </a:endParaRPr>
          </a:p>
          <a:p>
            <a:pPr marL="596646" lvl="0" indent="-514350" algn="justLow" rtl="1">
              <a:buFont typeface="+mj-lt"/>
              <a:buAutoNum type="arabicPeriod"/>
            </a:pPr>
            <a:r>
              <a:rPr lang="fa-IR" sz="2600" dirty="0" smtClean="0">
                <a:cs typeface="B Mitra" pitchFamily="2" charset="-78"/>
              </a:rPr>
              <a:t>تثبیت نیروهای  ارائه دهنده خدمت به ویژه مربیان آموزش های هنگام ازدواج</a:t>
            </a:r>
            <a:endParaRPr lang="en-US" sz="2600" dirty="0" smtClean="0">
              <a:cs typeface="B Mitra" pitchFamily="2" charset="-78"/>
            </a:endParaRPr>
          </a:p>
          <a:p>
            <a:pPr algn="justLow"/>
            <a:endParaRPr lang="en-US" sz="26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84</a:t>
            </a:fld>
            <a:endParaRPr lang="en-US"/>
          </a:p>
        </p:txBody>
      </p:sp>
      <p:sp>
        <p:nvSpPr>
          <p:cNvPr id="5" name="Oval 4"/>
          <p:cNvSpPr/>
          <p:nvPr/>
        </p:nvSpPr>
        <p:spPr>
          <a:xfrm>
            <a:off x="928662" y="285728"/>
            <a:ext cx="7858180" cy="24289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rtl="1"/>
            <a:endParaRPr lang="fa-IR" sz="2000" dirty="0" smtClean="0">
              <a:cs typeface="B Mitra" pitchFamily="2" charset="-78"/>
            </a:endParaRPr>
          </a:p>
          <a:p>
            <a:pPr lvl="0" algn="ctr" rtl="1"/>
            <a:endParaRPr lang="fa-IR" sz="2000" dirty="0" smtClean="0">
              <a:cs typeface="B Mitra" pitchFamily="2" charset="-78"/>
            </a:endParaRPr>
          </a:p>
          <a:p>
            <a:pPr lvl="0" algn="ctr" rtl="1"/>
            <a:r>
              <a:rPr lang="fa-IR" sz="2000" b="1" dirty="0" smtClean="0">
                <a:cs typeface="B Mitra" pitchFamily="2" charset="-78"/>
              </a:rPr>
              <a:t>توجه: </a:t>
            </a:r>
            <a:r>
              <a:rPr lang="fa-IR" sz="2000" dirty="0" smtClean="0">
                <a:cs typeface="B Mitra" pitchFamily="2" charset="-78"/>
              </a:rPr>
              <a:t>در اين بخش اين سند تحت عنوان شماره (3-1) اجراي سياست هاي جمعيتي جديد را تعليق به محال نموده است يعني پس از نهايي شدن اسناد مانند طرح جامع و هماهنگي كليه دستگاهها در ارائه برنامه و تأمين اعتبار قدم برمي‌دارند اما در بند 4 و 5 كه تداوم سياست هاي كاهش جمعيت به نام باروري سالم است و هم اكنون در حال اجراست افزايش بودجه از 790 به 190 ميليارد را پيش بيني نموده است.</a:t>
            </a:r>
          </a:p>
          <a:p>
            <a:pPr algn="ctr"/>
            <a:endParaRPr lang="en-US" sz="2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285860"/>
            <a:ext cx="8215338" cy="928686"/>
          </a:xfrm>
        </p:spPr>
        <p:txBody>
          <a:bodyPr>
            <a:noAutofit/>
          </a:bodyPr>
          <a:lstStyle/>
          <a:p>
            <a:pPr algn="r" rtl="1"/>
            <a:r>
              <a:rPr lang="fa-IR" sz="1800" b="1" dirty="0" smtClean="0">
                <a:solidFill>
                  <a:schemeClr val="tx1"/>
                </a:solidFill>
                <a:cs typeface="B Mitra" pitchFamily="2" charset="-78"/>
              </a:rPr>
              <a:t>چارچوب تدوين برنامه عملياتي مركز / دفتر سلامت جمعيت خانواده و مدارس اداره باروي سالم (شهريور 92 لغايت شهريور 96)</a:t>
            </a:r>
            <a:r>
              <a:rPr lang="en-US" sz="1800" b="1" dirty="0" smtClean="0">
                <a:solidFill>
                  <a:schemeClr val="tx1"/>
                </a:solidFill>
                <a:cs typeface="B Mitra" pitchFamily="2" charset="-78"/>
              </a:rPr>
              <a:t/>
            </a:r>
            <a:br>
              <a:rPr lang="en-US" sz="1800" b="1" dirty="0" smtClean="0">
                <a:solidFill>
                  <a:schemeClr val="tx1"/>
                </a:solidFill>
                <a:cs typeface="B Mitra" pitchFamily="2" charset="-78"/>
              </a:rPr>
            </a:br>
            <a:endParaRPr lang="en-US" sz="1800" b="1" dirty="0">
              <a:solidFill>
                <a:schemeClr val="tx1"/>
              </a:solidFill>
              <a:cs typeface="B Mitra" pitchFamily="2" charset="-78"/>
            </a:endParaRPr>
          </a:p>
        </p:txBody>
      </p:sp>
      <p:sp>
        <p:nvSpPr>
          <p:cNvPr id="3" name="Content Placeholder 2"/>
          <p:cNvSpPr>
            <a:spLocks noGrp="1"/>
          </p:cNvSpPr>
          <p:nvPr>
            <p:ph idx="1"/>
          </p:nvPr>
        </p:nvSpPr>
        <p:spPr>
          <a:xfrm>
            <a:off x="1071538" y="2000240"/>
            <a:ext cx="7929618" cy="4676788"/>
          </a:xfrm>
        </p:spPr>
        <p:txBody>
          <a:bodyPr>
            <a:normAutofit/>
          </a:bodyPr>
          <a:lstStyle/>
          <a:p>
            <a:pPr algn="justLow" rtl="1"/>
            <a:r>
              <a:rPr lang="fa-IR" sz="2400" b="1" dirty="0" smtClean="0">
                <a:cs typeface="B Mitra" pitchFamily="2" charset="-78"/>
              </a:rPr>
              <a:t>سلامت باروري: </a:t>
            </a:r>
            <a:r>
              <a:rPr lang="fa-IR" sz="2400" dirty="0" smtClean="0">
                <a:cs typeface="B Mitra" pitchFamily="2" charset="-78"/>
              </a:rPr>
              <a:t>شرايطي كه </a:t>
            </a:r>
            <a:r>
              <a:rPr lang="fa-IR" sz="2400" b="1" dirty="0" smtClean="0">
                <a:cs typeface="B Mitra" pitchFamily="2" charset="-78"/>
              </a:rPr>
              <a:t>فرآيند باروري </a:t>
            </a:r>
            <a:r>
              <a:rPr lang="fa-IR" sz="2400" dirty="0" smtClean="0">
                <a:cs typeface="B Mitra" pitchFamily="2" charset="-78"/>
              </a:rPr>
              <a:t>در يك وضعيت </a:t>
            </a:r>
            <a:r>
              <a:rPr lang="fa-IR" sz="2400" b="1" dirty="0" smtClean="0">
                <a:cs typeface="B Mitra" pitchFamily="2" charset="-78"/>
              </a:rPr>
              <a:t>خوب بودن كامل فيزيكي، ذهني، رواني، اجتماعي </a:t>
            </a:r>
            <a:r>
              <a:rPr lang="fa-IR" sz="2400" dirty="0" smtClean="0">
                <a:cs typeface="B Mitra" pitchFamily="2" charset="-78"/>
              </a:rPr>
              <a:t>قرار داشته و صرفاً به معني </a:t>
            </a:r>
            <a:r>
              <a:rPr lang="fa-IR" sz="2400" b="1" dirty="0" smtClean="0">
                <a:cs typeface="B Mitra" pitchFamily="2" charset="-78"/>
              </a:rPr>
              <a:t>نبودن بيماري يا اختلال در فرآيند باروري </a:t>
            </a:r>
            <a:r>
              <a:rPr lang="fa-IR" sz="2400" dirty="0" smtClean="0">
                <a:cs typeface="B Mitra" pitchFamily="2" charset="-78"/>
              </a:rPr>
              <a:t>نيست.</a:t>
            </a:r>
          </a:p>
          <a:p>
            <a:pPr algn="justLow" rtl="1"/>
            <a:endParaRPr lang="fa-IR" sz="2400" dirty="0" smtClean="0">
              <a:cs typeface="B Mitra" pitchFamily="2" charset="-78"/>
            </a:endParaRPr>
          </a:p>
          <a:p>
            <a:pPr algn="justLow" rtl="1"/>
            <a:endParaRPr lang="fa-IR" sz="2400" dirty="0" smtClean="0">
              <a:cs typeface="B Mitra" pitchFamily="2" charset="-78"/>
            </a:endParaRPr>
          </a:p>
          <a:p>
            <a:pPr algn="justLow" rtl="1"/>
            <a:endParaRPr lang="fa-IR" sz="2400" dirty="0" smtClean="0">
              <a:cs typeface="B Mitra" pitchFamily="2" charset="-78"/>
            </a:endParaRPr>
          </a:p>
          <a:p>
            <a:pPr algn="justLow" rtl="1"/>
            <a:endParaRPr lang="fa-IR" sz="2400" dirty="0" smtClean="0">
              <a:cs typeface="B Mitra" pitchFamily="2" charset="-78"/>
            </a:endParaRPr>
          </a:p>
          <a:p>
            <a:pPr algn="justLow" rtl="1">
              <a:buNone/>
            </a:pPr>
            <a:endParaRPr lang="en-US" sz="2400" dirty="0" smtClean="0">
              <a:cs typeface="B Mitra" pitchFamily="2" charset="-78"/>
            </a:endParaRPr>
          </a:p>
          <a:p>
            <a:pPr algn="justLow" rtl="1"/>
            <a:r>
              <a:rPr lang="fa-IR" sz="2400" dirty="0" smtClean="0">
                <a:cs typeface="B Mitra" pitchFamily="2" charset="-78"/>
              </a:rPr>
              <a:t>كليه معاونت هاي علوم پزشكي دانشگاهها اعم از شهيد بهشتي، شيراز، اصفهان، يزد، اروميه، قزوين و ديگر دانشگاهها تحت عنوان </a:t>
            </a:r>
            <a:r>
              <a:rPr lang="fa-IR" sz="2400" b="1" dirty="0" smtClean="0">
                <a:cs typeface="B Mitra" pitchFamily="2" charset="-78"/>
              </a:rPr>
              <a:t>«</a:t>
            </a:r>
            <a:r>
              <a:rPr lang="fa-IR" sz="2400" b="1" dirty="0" smtClean="0">
                <a:solidFill>
                  <a:srgbClr val="FF0000"/>
                </a:solidFill>
                <a:cs typeface="B Mitra" pitchFamily="2" charset="-78"/>
              </a:rPr>
              <a:t>باروري سالم»</a:t>
            </a:r>
            <a:r>
              <a:rPr lang="fa-IR" sz="2400" dirty="0" smtClean="0">
                <a:solidFill>
                  <a:srgbClr val="FF0000"/>
                </a:solidFill>
                <a:cs typeface="B Mitra" pitchFamily="2" charset="-78"/>
              </a:rPr>
              <a:t> </a:t>
            </a:r>
            <a:r>
              <a:rPr lang="fa-IR" sz="2400" dirty="0" smtClean="0">
                <a:cs typeface="B Mitra" pitchFamily="2" charset="-78"/>
              </a:rPr>
              <a:t>در سايت هاي خود هنوز به ترويج اهداف برنامه تنظيم خانواده مي پردازند.</a:t>
            </a:r>
            <a:endParaRPr lang="en-US" sz="2400" dirty="0" smtClean="0">
              <a:cs typeface="B Mitra" pitchFamily="2" charset="-78"/>
            </a:endParaRPr>
          </a:p>
          <a:p>
            <a:pPr algn="justLow" rtl="1">
              <a:buNone/>
            </a:pPr>
            <a:endParaRPr lang="en-US" sz="2400" dirty="0" smtClean="0">
              <a:cs typeface="B Mitra" pitchFamily="2" charset="-78"/>
            </a:endParaRPr>
          </a:p>
          <a:p>
            <a:pPr algn="justLow"/>
            <a:endParaRPr lang="en-US" sz="24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85</a:t>
            </a:fld>
            <a:endParaRPr lang="en-US"/>
          </a:p>
        </p:txBody>
      </p:sp>
      <p:sp>
        <p:nvSpPr>
          <p:cNvPr id="5" name="TextBox 4"/>
          <p:cNvSpPr txBox="1"/>
          <p:nvPr/>
        </p:nvSpPr>
        <p:spPr>
          <a:xfrm>
            <a:off x="1142976" y="71414"/>
            <a:ext cx="7858180" cy="800219"/>
          </a:xfrm>
          <a:prstGeom prst="rect">
            <a:avLst/>
          </a:prstGeom>
        </p:spPr>
        <p:txBody>
          <a:bodyPr anchor="ctr">
            <a:noAutofit/>
          </a:bodyPr>
          <a:lstStyle/>
          <a:p>
            <a:pPr algn="ctr" rtl="1">
              <a:spcBef>
                <a:spcPct val="0"/>
              </a:spcBef>
            </a:pPr>
            <a:r>
              <a:rPr lang="fa-IR" sz="23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B Mitra" pitchFamily="2" charset="-78"/>
              </a:rPr>
              <a:t>نگاهي به برنامه باروري سالم ابلاغي به دانشگاهها و برنامه عملي دانشگاهها تا اعماق روستاها براي بهورزها:</a:t>
            </a:r>
            <a:endParaRPr lang="en-US" sz="23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B Mitra" pitchFamily="2" charset="-78"/>
            </a:endParaRPr>
          </a:p>
        </p:txBody>
      </p:sp>
      <p:sp>
        <p:nvSpPr>
          <p:cNvPr id="6" name="Content Placeholder 4"/>
          <p:cNvSpPr txBox="1">
            <a:spLocks/>
          </p:cNvSpPr>
          <p:nvPr/>
        </p:nvSpPr>
        <p:spPr>
          <a:xfrm>
            <a:off x="1214414" y="3429000"/>
            <a:ext cx="7498080" cy="14287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noAutofit/>
          </a:bodyPr>
          <a:lstStyle/>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rPr>
              <a:t>	توجه!!! تذكر!!!</a:t>
            </a: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2200" b="1" i="0" u="none" strike="noStrike" kern="1200" cap="none" spc="0" normalizeH="0" baseline="0" noProof="0" dirty="0" smtClean="0">
                <a:ln>
                  <a:noFill/>
                </a:ln>
                <a:solidFill>
                  <a:schemeClr val="dk1"/>
                </a:solidFill>
                <a:effectLst/>
                <a:uLnTx/>
                <a:uFillTx/>
                <a:latin typeface="+mn-lt"/>
                <a:ea typeface="+mn-ea"/>
                <a:cs typeface="B Mitra" pitchFamily="2" charset="-78"/>
              </a:rPr>
              <a:t>	</a:t>
            </a:r>
            <a:r>
              <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rPr>
              <a:t>آيا همه اين شرايط در كشورهايي كه سياست افزايش جمعيت را دارند فراهم است؟</a:t>
            </a: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fa-IR"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dk1"/>
              </a:solidFill>
              <a:effectLst/>
              <a:uLnTx/>
              <a:uFillTx/>
              <a:latin typeface="+mn-lt"/>
              <a:ea typeface="+mn-ea"/>
              <a:cs typeface="B Mitra" pitchFamily="2" charset="-78"/>
            </a:endParaRPr>
          </a:p>
          <a:p>
            <a:pPr marL="365760" marR="0" lvl="0" indent="-283464" algn="justLow" defTabSz="914400" rtl="1"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65760" marR="0" lvl="0" indent="-283464"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8E8C43-68F8-4728-90F2-738ACDDF4809}" type="slidenum">
              <a:rPr lang="en-US" smtClean="0"/>
              <a:pPr/>
              <a:t>86</a:t>
            </a:fld>
            <a:endParaRPr lang="en-US"/>
          </a:p>
        </p:txBody>
      </p:sp>
      <p:sp>
        <p:nvSpPr>
          <p:cNvPr id="6" name="Content Placeholder 5"/>
          <p:cNvSpPr>
            <a:spLocks noGrp="1"/>
          </p:cNvSpPr>
          <p:nvPr>
            <p:ph idx="1"/>
          </p:nvPr>
        </p:nvSpPr>
        <p:spPr>
          <a:xfrm>
            <a:off x="1142976" y="142852"/>
            <a:ext cx="7640956" cy="6715148"/>
          </a:xfrm>
        </p:spPr>
        <p:txBody>
          <a:bodyPr>
            <a:noAutofit/>
          </a:bodyPr>
          <a:lstStyle/>
          <a:p>
            <a:pPr algn="justLow" rtl="1"/>
            <a:r>
              <a:rPr lang="fa-IR" sz="1800" dirty="0" smtClean="0">
                <a:cs typeface="B Mitra" pitchFamily="2" charset="-78"/>
              </a:rPr>
              <a:t>به طور مثال مي توان به مجموعه </a:t>
            </a:r>
            <a:r>
              <a:rPr lang="fa-IR" sz="1800" b="1" dirty="0" smtClean="0">
                <a:solidFill>
                  <a:srgbClr val="FF0000"/>
                </a:solidFill>
                <a:cs typeface="B Mitra" pitchFamily="2" charset="-78"/>
              </a:rPr>
              <a:t>«باروري سالم» </a:t>
            </a:r>
            <a:r>
              <a:rPr lang="fa-IR" sz="1800" dirty="0" smtClean="0">
                <a:cs typeface="B Mitra" pitchFamily="2" charset="-78"/>
              </a:rPr>
              <a:t>از گروه تخصصي جمعيت، خانواده و تغذيه، واحد سلامت باروري سال 1392 معاونت بهداشت دانشگاه شهيد بهشتي اشاره كرد.</a:t>
            </a:r>
            <a:endParaRPr lang="en-US" sz="1800" dirty="0" smtClean="0">
              <a:cs typeface="B Mitra" pitchFamily="2" charset="-78"/>
            </a:endParaRPr>
          </a:p>
          <a:p>
            <a:pPr algn="justLow" rtl="1">
              <a:buNone/>
            </a:pPr>
            <a:r>
              <a:rPr lang="fa-IR" sz="1800" dirty="0" smtClean="0">
                <a:cs typeface="B Mitra" pitchFamily="2" charset="-78"/>
              </a:rPr>
              <a:t>در كليه جزوات موجود در سايت دانشگاههاي علوم پزشكي باروري سالم يعني:</a:t>
            </a:r>
          </a:p>
          <a:p>
            <a:pPr algn="justLow" rtl="1">
              <a:buNone/>
            </a:pPr>
            <a:r>
              <a:rPr lang="fa-IR" sz="1800" b="1" dirty="0" smtClean="0">
                <a:cs typeface="B Mitra" pitchFamily="2" charset="-78"/>
              </a:rPr>
              <a:t>1- تأكيد بر اينكه با حضور يك نوزاد مشكلات خانواده چند برابر مي‌شود.</a:t>
            </a:r>
            <a:endParaRPr lang="en-US" sz="1800" b="1" dirty="0" smtClean="0">
              <a:cs typeface="B Mitra" pitchFamily="2" charset="-78"/>
            </a:endParaRPr>
          </a:p>
          <a:p>
            <a:pPr algn="justLow" rtl="1">
              <a:buNone/>
            </a:pPr>
            <a:r>
              <a:rPr lang="fa-IR" sz="1800" b="1" dirty="0" smtClean="0">
                <a:cs typeface="B Mitra" pitchFamily="2" charset="-78"/>
              </a:rPr>
              <a:t>2- تأكيد بر اينكه فرزند نمي تواند زندگي را تحكيم بخشد.</a:t>
            </a:r>
            <a:endParaRPr lang="en-US" sz="1800" b="1" dirty="0" smtClean="0">
              <a:cs typeface="B Mitra" pitchFamily="2" charset="-78"/>
            </a:endParaRPr>
          </a:p>
          <a:p>
            <a:pPr algn="justLow" rtl="1">
              <a:buNone/>
            </a:pPr>
            <a:r>
              <a:rPr lang="fa-IR" sz="1800" b="1" dirty="0" smtClean="0">
                <a:cs typeface="B Mitra" pitchFamily="2" charset="-78"/>
              </a:rPr>
              <a:t>3- تأكيد بر ازدواج در سن مناسب ولي با تأخير انداختن فرزندآوري براي چند سال</a:t>
            </a:r>
          </a:p>
          <a:p>
            <a:pPr algn="justLow" rtl="1">
              <a:buNone/>
            </a:pPr>
            <a:r>
              <a:rPr lang="fa-IR" sz="1800" b="1" dirty="0" smtClean="0">
                <a:cs typeface="B Mitra" pitchFamily="2" charset="-78"/>
              </a:rPr>
              <a:t>4- غلط دانستن بچه دار شدن زوجين بلافاصله پس از ازدواج (براي شناخت بيشتر همديگر)</a:t>
            </a:r>
            <a:endParaRPr lang="en-US" sz="1800" b="1" dirty="0" smtClean="0">
              <a:cs typeface="B Mitra" pitchFamily="2" charset="-78"/>
            </a:endParaRPr>
          </a:p>
          <a:p>
            <a:pPr algn="justLow" rtl="1">
              <a:buNone/>
            </a:pPr>
            <a:r>
              <a:rPr lang="fa-IR" sz="1800" b="1" dirty="0" smtClean="0">
                <a:cs typeface="B Mitra" pitchFamily="2" charset="-78"/>
              </a:rPr>
              <a:t>5- القاء تفكر دو فرزندي به جاي تك فرزندي (همان شعار «دو فرزند كافي»)</a:t>
            </a:r>
            <a:endParaRPr lang="en-US" sz="1800" b="1" dirty="0" smtClean="0">
              <a:cs typeface="B Mitra" pitchFamily="2" charset="-78"/>
            </a:endParaRPr>
          </a:p>
          <a:p>
            <a:pPr algn="justLow" rtl="1">
              <a:buNone/>
            </a:pPr>
            <a:r>
              <a:rPr lang="fa-IR" sz="1800" b="1" dirty="0" smtClean="0">
                <a:cs typeface="B Mitra" pitchFamily="2" charset="-78"/>
              </a:rPr>
              <a:t>6- آموزش اهميت كنترل جمعيت و عواقب سوء ناشي از رشد بي رويه آن در توسعه اجتماعي، اقتصادي، فرهنگي و...</a:t>
            </a:r>
            <a:endParaRPr lang="en-US" sz="1800" b="1" dirty="0" smtClean="0">
              <a:cs typeface="B Mitra" pitchFamily="2" charset="-78"/>
            </a:endParaRPr>
          </a:p>
          <a:p>
            <a:pPr algn="justLow" rtl="1">
              <a:buNone/>
            </a:pPr>
            <a:r>
              <a:rPr lang="fa-IR" sz="1800" b="1" dirty="0" smtClean="0">
                <a:cs typeface="B Mitra" pitchFamily="2" charset="-78"/>
              </a:rPr>
              <a:t>7- ترغيب و تشويق زنان باردار پراولاد به بستن لوله ها</a:t>
            </a:r>
            <a:endParaRPr lang="en-US" sz="1800" b="1" dirty="0" smtClean="0">
              <a:cs typeface="B Mitra" pitchFamily="2" charset="-78"/>
            </a:endParaRPr>
          </a:p>
          <a:p>
            <a:pPr algn="justLow" rtl="1">
              <a:buNone/>
            </a:pPr>
            <a:r>
              <a:rPr lang="fa-IR" sz="1800" b="1" dirty="0" smtClean="0">
                <a:cs typeface="B Mitra" pitchFamily="2" charset="-78"/>
              </a:rPr>
              <a:t>8- ارائه خدمات تنظيم خانواده (توزيع اقلام پيشگيري)</a:t>
            </a:r>
          </a:p>
          <a:p>
            <a:pPr algn="justLow" rtl="1">
              <a:buNone/>
            </a:pPr>
            <a:r>
              <a:rPr lang="fa-IR" sz="1800" b="1" dirty="0" smtClean="0">
                <a:cs typeface="B Mitra" pitchFamily="2" charset="-78"/>
              </a:rPr>
              <a:t>9- افزايش آگاهي خانواده ها در راستاي پيشگيري از بارداري پرخطر (يعني بيماريهاي زمينه اي يا مشكلات اقتصادي و اجتماعي) در حاليكه تعريف پر خطر در دنيا طبقه اقتصادي اجتماعي نيست!</a:t>
            </a:r>
            <a:endParaRPr lang="en-US" sz="1800" b="1" dirty="0" smtClean="0">
              <a:cs typeface="B Mitra" pitchFamily="2" charset="-78"/>
            </a:endParaRPr>
          </a:p>
          <a:p>
            <a:pPr algn="justLow" rtl="1">
              <a:buNone/>
            </a:pPr>
            <a:r>
              <a:rPr lang="fa-IR" sz="1800" dirty="0" smtClean="0">
                <a:cs typeface="B Mitra" pitchFamily="2" charset="-78"/>
              </a:rPr>
              <a:t>10- ترويج پوشش </a:t>
            </a:r>
            <a:r>
              <a:rPr lang="fa-IR" sz="1800" b="1" dirty="0" smtClean="0">
                <a:cs typeface="B Mitra" pitchFamily="2" charset="-78"/>
              </a:rPr>
              <a:t>روشهاي مدرن </a:t>
            </a:r>
            <a:r>
              <a:rPr lang="fa-IR" sz="1800" dirty="0" smtClean="0">
                <a:cs typeface="B Mitra" pitchFamily="2" charset="-78"/>
              </a:rPr>
              <a:t>پيشگيري از بارداري (مانند امواج ماوراي صوت (اولتراسوند) كه مي تواند شمارش اسپرم را از بيضه ها كاهش دهد)</a:t>
            </a:r>
            <a:endParaRPr lang="en-US" sz="1800" dirty="0" smtClean="0">
              <a:cs typeface="B Mitra" pitchFamily="2" charset="-78"/>
            </a:endParaRPr>
          </a:p>
          <a:p>
            <a:pPr algn="justLow" rtl="1">
              <a:buNone/>
            </a:pPr>
            <a:r>
              <a:rPr lang="fa-IR" sz="1800" dirty="0" smtClean="0">
                <a:cs typeface="B Mitra" pitchFamily="2" charset="-78"/>
              </a:rPr>
              <a:t>11- القاء اينكه در اسلام تعداد فرزند مهم نبوده بلكه تربيت صحيح مهم مي باشد و با سوء برداشت از آيات و روايات  بعضاً تفسير به رأي براي اين مهم اقدام كردن.</a:t>
            </a:r>
            <a:endParaRPr lang="en-US" sz="1800" dirty="0" smtClean="0">
              <a:cs typeface="B Mitra" pitchFamily="2" charset="-78"/>
            </a:endParaRPr>
          </a:p>
          <a:p>
            <a:pPr algn="justLow" rtl="1">
              <a:buNone/>
            </a:pPr>
            <a:endParaRPr lang="en-US" sz="1800" b="1" dirty="0" smtClean="0">
              <a:cs typeface="B Mitra" pitchFamily="2" charset="-78"/>
            </a:endParaRPr>
          </a:p>
          <a:p>
            <a:pPr algn="justLow" rtl="1">
              <a:buNone/>
            </a:pPr>
            <a:endParaRPr lang="fa-IR" sz="1800" b="1" dirty="0" smtClean="0">
              <a:cs typeface="B Mitra" pitchFamily="2" charset="-78"/>
            </a:endParaRPr>
          </a:p>
          <a:p>
            <a:pPr algn="justLow" rtl="1">
              <a:buNone/>
            </a:pPr>
            <a:endParaRPr lang="en-US" sz="1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74638"/>
            <a:ext cx="7400948" cy="850106"/>
          </a:xfrm>
        </p:spPr>
        <p:txBody>
          <a:bodyPr>
            <a:noAutofit/>
          </a:bodyPr>
          <a:lstStyle/>
          <a:p>
            <a:pPr algn="ctr" rtl="1"/>
            <a:r>
              <a:rPr lang="fa-IR" sz="3000" dirty="0" smtClean="0">
                <a:cs typeface="Titr" pitchFamily="2" charset="-78"/>
              </a:rPr>
              <a:t>برخي از شرح </a:t>
            </a:r>
            <a:r>
              <a:rPr lang="fa-IR" sz="3000" dirty="0">
                <a:cs typeface="Titr" pitchFamily="2" charset="-78"/>
              </a:rPr>
              <a:t>وظايف </a:t>
            </a:r>
            <a:r>
              <a:rPr lang="fa-IR" sz="3000" dirty="0" smtClean="0">
                <a:cs typeface="Titr" pitchFamily="2" charset="-78"/>
              </a:rPr>
              <a:t>بهورزان كه نشان دهنده اجرايي كردن قانون تنظيم خانواده مي‌باشد:</a:t>
            </a:r>
            <a:endParaRPr lang="en-US" sz="3000" dirty="0">
              <a:cs typeface="Titr" pitchFamily="2" charset="-78"/>
            </a:endParaRPr>
          </a:p>
        </p:txBody>
      </p:sp>
      <p:sp>
        <p:nvSpPr>
          <p:cNvPr id="3" name="Content Placeholder 2"/>
          <p:cNvSpPr>
            <a:spLocks noGrp="1"/>
          </p:cNvSpPr>
          <p:nvPr>
            <p:ph idx="1"/>
          </p:nvPr>
        </p:nvSpPr>
        <p:spPr>
          <a:xfrm>
            <a:off x="1214414" y="1285860"/>
            <a:ext cx="7472386" cy="4429156"/>
          </a:xfrm>
        </p:spPr>
        <p:txBody>
          <a:bodyPr>
            <a:normAutofit fontScale="92500" lnSpcReduction="10000"/>
          </a:bodyPr>
          <a:lstStyle/>
          <a:p>
            <a:pPr marL="514350" lvl="0" indent="-514350" algn="justLow" rtl="1">
              <a:buNone/>
            </a:pPr>
            <a:r>
              <a:rPr lang="fa-IR" sz="2800" b="1" dirty="0" smtClean="0">
                <a:cs typeface="B Nazanin" pitchFamily="2" charset="-78"/>
              </a:rPr>
              <a:t>	</a:t>
            </a:r>
          </a:p>
          <a:p>
            <a:pPr marL="514350" lvl="0" indent="-514350" algn="justLow" rtl="1">
              <a:buFont typeface="+mj-lt"/>
              <a:buAutoNum type="arabicPeriod"/>
            </a:pPr>
            <a:endParaRPr lang="fa-IR" sz="2800" dirty="0" smtClean="0">
              <a:cs typeface="B Nazanin" pitchFamily="2" charset="-78"/>
            </a:endParaRPr>
          </a:p>
          <a:p>
            <a:pPr marL="514350" lvl="0" indent="-514350" algn="justLow" rtl="1">
              <a:buFont typeface="+mj-lt"/>
              <a:buAutoNum type="arabicPeriod"/>
            </a:pPr>
            <a:r>
              <a:rPr lang="fa-IR" sz="2800" dirty="0" smtClean="0">
                <a:cs typeface="B Nazanin" pitchFamily="2" charset="-78"/>
              </a:rPr>
              <a:t>آموزش اهميت كنترل جمعيت و عواقب سوءناشي از رشد بي‌رويه آن در توسعه اجتماعي، اقتصادي، فرهنگي و …</a:t>
            </a:r>
            <a:endParaRPr lang="en-US" sz="2800" dirty="0" smtClean="0">
              <a:cs typeface="B Nazanin" pitchFamily="2" charset="-78"/>
            </a:endParaRPr>
          </a:p>
          <a:p>
            <a:pPr marL="514350" lvl="0" indent="-514350" algn="justLow" rtl="1">
              <a:buFont typeface="+mj-lt"/>
              <a:buAutoNum type="arabicPeriod"/>
            </a:pPr>
            <a:r>
              <a:rPr lang="fa-IR" sz="2800" dirty="0" smtClean="0">
                <a:solidFill>
                  <a:schemeClr val="accent6">
                    <a:lumMod val="50000"/>
                  </a:schemeClr>
                </a:solidFill>
                <a:cs typeface="B Nazanin" pitchFamily="2" charset="-78"/>
              </a:rPr>
              <a:t>توزيع </a:t>
            </a:r>
            <a:r>
              <a:rPr lang="fa-IR" sz="2800" dirty="0">
                <a:solidFill>
                  <a:schemeClr val="accent6">
                    <a:lumMod val="50000"/>
                  </a:schemeClr>
                </a:solidFill>
                <a:cs typeface="B Nazanin" pitchFamily="2" charset="-78"/>
              </a:rPr>
              <a:t>لوازم مصرفي جلوگيري از بارداري در جمعيت فعال تنظيم خانواده </a:t>
            </a:r>
            <a:endParaRPr lang="en-US" sz="2800" dirty="0">
              <a:solidFill>
                <a:schemeClr val="accent6">
                  <a:lumMod val="50000"/>
                </a:schemeClr>
              </a:solidFill>
              <a:cs typeface="B Nazanin" pitchFamily="2" charset="-78"/>
            </a:endParaRPr>
          </a:p>
          <a:p>
            <a:pPr marL="514350" lvl="0" indent="-514350" algn="justLow" rtl="1">
              <a:buFont typeface="+mj-lt"/>
              <a:buAutoNum type="arabicPeriod"/>
            </a:pPr>
            <a:r>
              <a:rPr lang="fa-IR" sz="2800" dirty="0">
                <a:cs typeface="B Nazanin" pitchFamily="2" charset="-78"/>
              </a:rPr>
              <a:t>اقدامات عملي مربوط به تنظيم خانواده از قبيل (آي يودي ـ تزريق دپو) </a:t>
            </a:r>
            <a:endParaRPr lang="en-US" sz="2800" dirty="0">
              <a:cs typeface="B Nazanin" pitchFamily="2" charset="-78"/>
            </a:endParaRPr>
          </a:p>
          <a:p>
            <a:pPr marL="514350" lvl="0" indent="-514350" algn="justLow" rtl="1">
              <a:buFont typeface="+mj-lt"/>
              <a:buAutoNum type="arabicPeriod"/>
            </a:pPr>
            <a:r>
              <a:rPr lang="fa-IR" sz="2800" dirty="0">
                <a:solidFill>
                  <a:schemeClr val="accent6">
                    <a:lumMod val="50000"/>
                  </a:schemeClr>
                </a:solidFill>
                <a:cs typeface="B Nazanin" pitchFamily="2" charset="-78"/>
              </a:rPr>
              <a:t>ترغيب و تشويق زنان باردار پر </a:t>
            </a:r>
            <a:r>
              <a:rPr lang="fa-IR" sz="2800" dirty="0" smtClean="0">
                <a:solidFill>
                  <a:schemeClr val="accent6">
                    <a:lumMod val="50000"/>
                  </a:schemeClr>
                </a:solidFill>
                <a:cs typeface="B Nazanin" pitchFamily="2" charset="-78"/>
              </a:rPr>
              <a:t>اولاد (سه فرزند) </a:t>
            </a:r>
            <a:r>
              <a:rPr lang="fa-IR" sz="2800" dirty="0">
                <a:solidFill>
                  <a:schemeClr val="accent6">
                    <a:lumMod val="50000"/>
                  </a:schemeClr>
                </a:solidFill>
                <a:cs typeface="B Nazanin" pitchFamily="2" charset="-78"/>
              </a:rPr>
              <a:t>به بستن لوله‌ها </a:t>
            </a:r>
            <a:endParaRPr lang="en-US" sz="2800" dirty="0">
              <a:solidFill>
                <a:schemeClr val="accent6">
                  <a:lumMod val="50000"/>
                </a:schemeClr>
              </a:solidFill>
              <a:cs typeface="B Nazanin" pitchFamily="2" charset="-78"/>
            </a:endParaRPr>
          </a:p>
          <a:p>
            <a:pPr marL="514350" lvl="0" indent="-514350" algn="justLow" rtl="1">
              <a:buFont typeface="+mj-lt"/>
              <a:buAutoNum type="arabicPeriod"/>
            </a:pPr>
            <a:r>
              <a:rPr lang="fa-IR" sz="2800" dirty="0">
                <a:cs typeface="B Nazanin" pitchFamily="2" charset="-78"/>
              </a:rPr>
              <a:t>معاينه روتين و دوره‌اي </a:t>
            </a:r>
            <a:r>
              <a:rPr lang="fa-IR" sz="2800" b="1" dirty="0">
                <a:solidFill>
                  <a:srgbClr val="FF0000"/>
                </a:solidFill>
                <a:cs typeface="B Nazanin" pitchFamily="2" charset="-78"/>
              </a:rPr>
              <a:t>افراد </a:t>
            </a:r>
            <a:r>
              <a:rPr lang="fa-IR" sz="2800" b="1" dirty="0" smtClean="0">
                <a:solidFill>
                  <a:srgbClr val="FF0000"/>
                </a:solidFill>
                <a:cs typeface="B Nazanin" pitchFamily="2" charset="-78"/>
              </a:rPr>
              <a:t>فعال </a:t>
            </a:r>
            <a:r>
              <a:rPr lang="fa-IR" sz="2800" dirty="0" smtClean="0">
                <a:cs typeface="B Nazanin" pitchFamily="2" charset="-78"/>
              </a:rPr>
              <a:t>براي </a:t>
            </a:r>
            <a:r>
              <a:rPr lang="fa-IR" sz="2800" dirty="0">
                <a:cs typeface="B Nazanin" pitchFamily="2" charset="-78"/>
              </a:rPr>
              <a:t>تنظيم خانواده </a:t>
            </a:r>
            <a:endParaRPr lang="fa-IR" sz="2800" dirty="0" smtClean="0">
              <a:cs typeface="B Nazanin" pitchFamily="2" charset="-78"/>
            </a:endParaRPr>
          </a:p>
          <a:p>
            <a:pPr marL="514350" lvl="0" indent="-514350" algn="justLow" rtl="1">
              <a:buFont typeface="+mj-lt"/>
              <a:buAutoNum type="arabicPeriod"/>
            </a:pPr>
            <a:endParaRPr lang="en-US" sz="2800" dirty="0">
              <a:cs typeface="B Nazanin"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87</a:t>
            </a:fld>
            <a:endParaRPr lang="en-US"/>
          </a:p>
        </p:txBody>
      </p:sp>
      <p:sp>
        <p:nvSpPr>
          <p:cNvPr id="5" name="Rectangle 4"/>
          <p:cNvSpPr/>
          <p:nvPr/>
        </p:nvSpPr>
        <p:spPr>
          <a:xfrm>
            <a:off x="1714480" y="5786454"/>
            <a:ext cx="635798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a-IR" b="1" dirty="0" smtClean="0">
                <a:solidFill>
                  <a:srgbClr val="FF0000"/>
                </a:solidFill>
              </a:rPr>
              <a:t>عبارت «افراد فعال» از عبارات مهمي مي باشد كه بايد به آن توجه ويژه داشت.</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571480"/>
            <a:ext cx="7858180" cy="5357850"/>
          </a:xfrm>
        </p:spPr>
        <p:txBody>
          <a:bodyPr>
            <a:noAutofit/>
          </a:bodyPr>
          <a:lstStyle/>
          <a:p>
            <a:pPr marL="539496" indent="-457200" algn="just" rtl="1">
              <a:lnSpc>
                <a:spcPct val="150000"/>
              </a:lnSpc>
              <a:buFont typeface="Wingdings 2"/>
              <a:buAutoNum type="arabicPeriod" startAt="6"/>
            </a:pPr>
            <a:r>
              <a:rPr lang="fa-IR" sz="2600" dirty="0" smtClean="0">
                <a:cs typeface="B Mitra" pitchFamily="2" charset="-78"/>
              </a:rPr>
              <a:t>شناسايي افراد واجد شرايط تنظيم خانواده در جمعيت تحت پوشش و 	آموزش گروه هاي هدف برای آشنايي با روش هاي موجود تنظيم خانواده</a:t>
            </a:r>
          </a:p>
          <a:p>
            <a:pPr marL="539496" indent="-457200" algn="just" rtl="1">
              <a:lnSpc>
                <a:spcPct val="150000"/>
              </a:lnSpc>
              <a:buFont typeface="Wingdings 2"/>
              <a:buAutoNum type="arabicPeriod" startAt="6"/>
            </a:pPr>
            <a:r>
              <a:rPr lang="fa-IR" sz="2600" dirty="0" smtClean="0">
                <a:cs typeface="B Mitra" pitchFamily="2" charset="-78"/>
              </a:rPr>
              <a:t>تشكيل و تنظيم فرم فاصله گذار</a:t>
            </a:r>
          </a:p>
          <a:p>
            <a:pPr marL="539496" indent="-457200" algn="just" rtl="1">
              <a:lnSpc>
                <a:spcPct val="150000"/>
              </a:lnSpc>
              <a:buFont typeface="Wingdings 2"/>
              <a:buAutoNum type="arabicPeriod" startAt="6"/>
            </a:pPr>
            <a:r>
              <a:rPr lang="fa-IR" sz="2600" dirty="0" smtClean="0">
                <a:cs typeface="B Mitra" pitchFamily="2" charset="-78"/>
              </a:rPr>
              <a:t>تنظيم و تكميل فرم درخواست لوازم مصرفي تنظيم خانواده از واحد دارويي </a:t>
            </a:r>
          </a:p>
          <a:p>
            <a:pPr marL="539496" indent="-457200" algn="just" rtl="1">
              <a:lnSpc>
                <a:spcPct val="150000"/>
              </a:lnSpc>
              <a:buFont typeface="Wingdings 2"/>
              <a:buAutoNum type="arabicPeriod" startAt="6"/>
            </a:pPr>
            <a:r>
              <a:rPr lang="fa-IR" sz="2600" dirty="0" smtClean="0">
                <a:cs typeface="B Mitra" pitchFamily="2" charset="-78"/>
              </a:rPr>
              <a:t>مشاركت در طرح ها و دستورعمل هاي ابلاغي به صورت موردي </a:t>
            </a:r>
          </a:p>
          <a:p>
            <a:pPr marL="539496" indent="-457200" algn="just" rtl="1">
              <a:lnSpc>
                <a:spcPct val="150000"/>
              </a:lnSpc>
              <a:buFont typeface="Wingdings 2"/>
              <a:buAutoNum type="arabicPeriod" startAt="6"/>
            </a:pPr>
            <a:r>
              <a:rPr lang="fa-IR" sz="2600" dirty="0" smtClean="0">
                <a:cs typeface="B Mitra" pitchFamily="2" charset="-78"/>
              </a:rPr>
              <a:t>شركت در كلاس هاي آموزشي و بازآموزي به عنوان تكميل همان آموزش هاي سابق</a:t>
            </a:r>
          </a:p>
          <a:p>
            <a:pPr algn="just" rtl="1">
              <a:lnSpc>
                <a:spcPct val="150000"/>
              </a:lnSpc>
            </a:pPr>
            <a:endParaRPr lang="en-US" sz="2600" dirty="0" smtClean="0">
              <a:cs typeface="B Mitra" pitchFamily="2" charset="-78"/>
            </a:endParaRPr>
          </a:p>
          <a:p>
            <a:pPr algn="just" rtl="1">
              <a:lnSpc>
                <a:spcPct val="150000"/>
              </a:lnSpc>
            </a:pPr>
            <a:endParaRPr lang="en-US" sz="2600" dirty="0" smtClean="0">
              <a:cs typeface="B Mitra" pitchFamily="2" charset="-78"/>
            </a:endParaRPr>
          </a:p>
          <a:p>
            <a:pPr algn="just" rtl="1">
              <a:lnSpc>
                <a:spcPct val="150000"/>
              </a:lnSpc>
            </a:pPr>
            <a:endParaRPr lang="en-US" sz="2600" dirty="0" smtClean="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274638"/>
            <a:ext cx="7400948" cy="850106"/>
          </a:xfrm>
        </p:spPr>
        <p:txBody>
          <a:bodyPr>
            <a:normAutofit fontScale="90000"/>
          </a:bodyPr>
          <a:lstStyle/>
          <a:p>
            <a:pPr algn="ctr" rtl="1"/>
            <a:r>
              <a:rPr lang="fa-IR" sz="3600" dirty="0">
                <a:cs typeface="Titr" pitchFamily="2" charset="-78"/>
              </a:rPr>
              <a:t>ارايه خدمات مشاوره، آموزش و تنظيم خانواده </a:t>
            </a:r>
            <a:endParaRPr lang="en-US" sz="3600" dirty="0">
              <a:cs typeface="Titr" pitchFamily="2" charset="-78"/>
            </a:endParaRPr>
          </a:p>
        </p:txBody>
      </p:sp>
      <p:sp>
        <p:nvSpPr>
          <p:cNvPr id="3" name="Content Placeholder 2"/>
          <p:cNvSpPr>
            <a:spLocks noGrp="1"/>
          </p:cNvSpPr>
          <p:nvPr>
            <p:ph idx="1"/>
          </p:nvPr>
        </p:nvSpPr>
        <p:spPr>
          <a:xfrm>
            <a:off x="1071538" y="1285860"/>
            <a:ext cx="7615262" cy="4572032"/>
          </a:xfrm>
        </p:spPr>
        <p:txBody>
          <a:bodyPr>
            <a:noAutofit/>
          </a:bodyPr>
          <a:lstStyle/>
          <a:p>
            <a:pPr algn="justLow" rtl="1"/>
            <a:r>
              <a:rPr lang="fa-IR" sz="2700" dirty="0">
                <a:cs typeface="B Mitra" pitchFamily="2" charset="-78"/>
              </a:rPr>
              <a:t>برنامه تنظيم خانواده شامل خدمات </a:t>
            </a:r>
            <a:r>
              <a:rPr lang="fa-IR" sz="2700" b="1" dirty="0">
                <a:cs typeface="B Mitra" pitchFamily="2" charset="-78"/>
              </a:rPr>
              <a:t>آموزشي</a:t>
            </a:r>
            <a:r>
              <a:rPr lang="fa-IR" sz="2700" dirty="0">
                <a:cs typeface="B Mitra" pitchFamily="2" charset="-78"/>
              </a:rPr>
              <a:t>، </a:t>
            </a:r>
            <a:r>
              <a:rPr lang="fa-IR" sz="2700" b="1" dirty="0">
                <a:cs typeface="B Mitra" pitchFamily="2" charset="-78"/>
              </a:rPr>
              <a:t>مشاوره‌اي</a:t>
            </a:r>
            <a:r>
              <a:rPr lang="fa-IR" sz="2700" dirty="0">
                <a:cs typeface="B Mitra" pitchFamily="2" charset="-78"/>
              </a:rPr>
              <a:t> و </a:t>
            </a:r>
            <a:r>
              <a:rPr lang="fa-IR" sz="2700" b="1" dirty="0">
                <a:cs typeface="B Mitra" pitchFamily="2" charset="-78"/>
              </a:rPr>
              <a:t>توزيع وسايل پيشگيري از بارداري</a:t>
            </a:r>
            <a:r>
              <a:rPr lang="fa-IR" sz="2700" dirty="0">
                <a:cs typeface="B Mitra" pitchFamily="2" charset="-78"/>
              </a:rPr>
              <a:t> به مراجعه‌كنندگان واجد شرايط به واحدهاي ارائه خدمت بهداشتي مي‌باشد از جمله نيازهاي اين برنامه برآورد، تهيه و توزيع </a:t>
            </a:r>
            <a:r>
              <a:rPr lang="fa-IR" sz="2700" b="1" dirty="0">
                <a:cs typeface="B Mitra" pitchFamily="2" charset="-78"/>
              </a:rPr>
              <a:t>وسايل پيشگيري از بارداري </a:t>
            </a:r>
            <a:r>
              <a:rPr lang="fa-IR" sz="2700" dirty="0">
                <a:cs typeface="B Mitra" pitchFamily="2" charset="-78"/>
              </a:rPr>
              <a:t>به مقدار لازم و تهيه آمار طبق فرمت كشوري </a:t>
            </a:r>
            <a:r>
              <a:rPr lang="fa-IR" sz="2700" b="1" dirty="0">
                <a:cs typeface="B Mitra" pitchFamily="2" charset="-78"/>
              </a:rPr>
              <a:t>از سطح خانه‌هاي بهداشت تا وزارت </a:t>
            </a:r>
            <a:r>
              <a:rPr lang="fa-IR" sz="2700" dirty="0">
                <a:cs typeface="B Mitra" pitchFamily="2" charset="-78"/>
              </a:rPr>
              <a:t>متبوع مي‌باشد. وسايل پيشگيري از بارداري كه در واحدهاي ارايه خدمت به متقاضيان پس از انجام مشاوره و </a:t>
            </a:r>
            <a:r>
              <a:rPr lang="fa-IR" sz="2700" dirty="0" smtClean="0">
                <a:cs typeface="B Mitra" pitchFamily="2" charset="-78"/>
              </a:rPr>
              <a:t>آموزش‌هاي </a:t>
            </a:r>
            <a:r>
              <a:rPr lang="fa-IR" sz="2700" dirty="0">
                <a:cs typeface="B Mitra" pitchFamily="2" charset="-78"/>
              </a:rPr>
              <a:t>لازم ارايه مي‌‌گردد شامل: </a:t>
            </a:r>
            <a:r>
              <a:rPr lang="fa-IR" sz="2700" b="1" dirty="0">
                <a:cs typeface="B Mitra" pitchFamily="2" charset="-78"/>
              </a:rPr>
              <a:t>قرص‌هاي ال‌دي، تري فازيك، لوونور جسترول (روش اورژانس پيشگيري از بارداري)، لاينسترنول (مخصوص دوران شيردهي)، آمپول‌هاي يك ماهه (سيكلوفم)، آمپول‌هاي سه ماهه (مگسترون)، آيودي، كاندوم </a:t>
            </a:r>
            <a:r>
              <a:rPr lang="fa-IR" sz="2700" dirty="0">
                <a:cs typeface="B Mitra" pitchFamily="2" charset="-78"/>
              </a:rPr>
              <a:t>مي‌‌باشد. </a:t>
            </a:r>
            <a:endParaRPr lang="en-US" sz="27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مصوبه جمعيت.TIF"/>
          <p:cNvPicPr>
            <a:picLocks noGrp="1" noChangeAspect="1"/>
          </p:cNvPicPr>
          <p:nvPr>
            <p:ph idx="1"/>
          </p:nvPr>
        </p:nvPicPr>
        <p:blipFill>
          <a:blip r:embed="rId2" cstate="print"/>
          <a:stretch>
            <a:fillRect/>
          </a:stretch>
        </p:blipFill>
        <p:spPr>
          <a:xfrm>
            <a:off x="2285984" y="1000108"/>
            <a:ext cx="5715040" cy="5643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p:cNvSpPr>
            <a:spLocks noGrp="1"/>
          </p:cNvSpPr>
          <p:nvPr>
            <p:ph type="title"/>
          </p:nvPr>
        </p:nvSpPr>
        <p:spPr>
          <a:xfrm>
            <a:off x="928662" y="142852"/>
            <a:ext cx="8005026" cy="725470"/>
          </a:xfrm>
        </p:spPr>
        <p:txBody>
          <a:bodyPr>
            <a:noAutofit/>
          </a:bodyPr>
          <a:lstStyle/>
          <a:p>
            <a:pPr algn="ctr"/>
            <a:r>
              <a:rPr lang="fa-IR" sz="3200" b="1" dirty="0" smtClean="0">
                <a:cs typeface="B Titr" pitchFamily="2" charset="-78"/>
              </a:rPr>
              <a:t>مصوبه شوراي عالي انقلاب فرهنگي در خصوص جمعيت</a:t>
            </a:r>
            <a:endParaRPr lang="en-US" sz="3200" b="1" dirty="0">
              <a:cs typeface="B Titr" pitchFamily="2" charset="-78"/>
            </a:endParaRPr>
          </a:p>
        </p:txBody>
      </p:sp>
      <p:sp>
        <p:nvSpPr>
          <p:cNvPr id="5" name="Slide Number Placeholder 4"/>
          <p:cNvSpPr>
            <a:spLocks noGrp="1"/>
          </p:cNvSpPr>
          <p:nvPr>
            <p:ph type="sldNum" sz="quarter" idx="12"/>
          </p:nvPr>
        </p:nvSpPr>
        <p:spPr/>
        <p:txBody>
          <a:bodyPr/>
          <a:lstStyle/>
          <a:p>
            <a:fld id="{A08E8C43-68F8-4728-90F2-738ACDDF4809}"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414" y="928670"/>
            <a:ext cx="7472386" cy="5000660"/>
          </a:xfrm>
        </p:spPr>
        <p:txBody>
          <a:bodyPr>
            <a:normAutofit/>
          </a:bodyPr>
          <a:lstStyle/>
          <a:p>
            <a:pPr algn="justLow" rtl="1"/>
            <a:r>
              <a:rPr lang="fa-IR" sz="2800" dirty="0">
                <a:cs typeface="B Mitra" pitchFamily="2" charset="-78"/>
              </a:rPr>
              <a:t>متقاضيان روش‌هاي دائمي پيشگيري از بارداري (بستن لوله در مردان و زنان) نيز در صورت تمايل به جراحي، پس از مراجعه به واحدهاي ارايه خدمت بهداشتي و تكميل فرم‌هاي لازم، درخواستشان در كميته خاصي كه تحت عنوان «كميته نظارت بر خدمات جراحي» مي‌باشد مطرح و در صورت نداشتن شرايط </a:t>
            </a:r>
            <a:r>
              <a:rPr lang="fa-IR" sz="2800" dirty="0" smtClean="0">
                <a:cs typeface="B Mitra" pitchFamily="2" charset="-78"/>
              </a:rPr>
              <a:t>منع، افراد انتخاب شده به </a:t>
            </a:r>
            <a:r>
              <a:rPr lang="fa-IR" sz="2800" dirty="0">
                <a:cs typeface="B Mitra" pitchFamily="2" charset="-78"/>
              </a:rPr>
              <a:t>بيمارستان و يا مركز وازكتومي جهت انجام عمل معرفي مي‌شوند. </a:t>
            </a:r>
            <a:endParaRPr lang="en-US" sz="2800" dirty="0">
              <a:cs typeface="B Mitra" pitchFamily="2" charset="-78"/>
            </a:endParaRPr>
          </a:p>
          <a:p>
            <a:pPr algn="justLow" rtl="1"/>
            <a:r>
              <a:rPr lang="fa-IR" sz="2800" dirty="0">
                <a:solidFill>
                  <a:schemeClr val="accent6">
                    <a:lumMod val="50000"/>
                  </a:schemeClr>
                </a:solidFill>
                <a:cs typeface="B Mitra" pitchFamily="2" charset="-78"/>
              </a:rPr>
              <a:t>لازم به ذكر است كه شرايط منع در سايت وزارت بهداشت عبارتست از مشكلات و عوارض جسمي كه در همه انسان‌ها مانع </a:t>
            </a:r>
            <a:r>
              <a:rPr lang="fa-IR" sz="2800" dirty="0" smtClean="0">
                <a:solidFill>
                  <a:schemeClr val="accent6">
                    <a:lumMod val="50000"/>
                  </a:schemeClr>
                </a:solidFill>
                <a:cs typeface="B Mitra" pitchFamily="2" charset="-78"/>
              </a:rPr>
              <a:t>استفاده </a:t>
            </a:r>
            <a:r>
              <a:rPr lang="fa-IR" sz="2800" dirty="0">
                <a:solidFill>
                  <a:schemeClr val="accent6">
                    <a:lumMod val="50000"/>
                  </a:schemeClr>
                </a:solidFill>
                <a:cs typeface="B Mitra" pitchFamily="2" charset="-78"/>
              </a:rPr>
              <a:t>از اين جراحي مي‌شود و در </a:t>
            </a:r>
            <a:r>
              <a:rPr lang="fa-IR" sz="2800" dirty="0" smtClean="0">
                <a:solidFill>
                  <a:schemeClr val="accent6">
                    <a:lumMod val="50000"/>
                  </a:schemeClr>
                </a:solidFill>
                <a:cs typeface="B Mitra" pitchFamily="2" charset="-78"/>
              </a:rPr>
              <a:t>كل، </a:t>
            </a:r>
            <a:r>
              <a:rPr lang="fa-IR" sz="2800" dirty="0">
                <a:solidFill>
                  <a:schemeClr val="accent6">
                    <a:lumMod val="50000"/>
                  </a:schemeClr>
                </a:solidFill>
                <a:cs typeface="B Mitra" pitchFamily="2" charset="-78"/>
              </a:rPr>
              <a:t>اثري از تغيير سياست‌ها در برنامه عملي و اجرايي نيست </a:t>
            </a:r>
            <a:r>
              <a:rPr lang="en-US" sz="2800" dirty="0" smtClean="0">
                <a:solidFill>
                  <a:schemeClr val="accent6">
                    <a:lumMod val="50000"/>
                  </a:schemeClr>
                </a:solidFill>
                <a:cs typeface="B Mitra" pitchFamily="2" charset="-78"/>
              </a:rPr>
              <a:t>.</a:t>
            </a:r>
            <a:endParaRPr lang="en-US" sz="2800" dirty="0">
              <a:solidFill>
                <a:schemeClr val="accent6">
                  <a:lumMod val="50000"/>
                </a:schemeClr>
              </a:solidFill>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285728"/>
            <a:ext cx="7790712" cy="6215106"/>
          </a:xfrm>
        </p:spPr>
        <p:txBody>
          <a:bodyPr>
            <a:noAutofit/>
          </a:bodyPr>
          <a:lstStyle/>
          <a:p>
            <a:pPr algn="just" rtl="1">
              <a:buNone/>
            </a:pPr>
            <a:r>
              <a:rPr lang="fa-IR" sz="2200" b="1" dirty="0" smtClean="0">
                <a:solidFill>
                  <a:srgbClr val="FF0000"/>
                </a:solidFill>
                <a:cs typeface="B Mitra" pitchFamily="2" charset="-78"/>
              </a:rPr>
              <a:t>شرح وظايف کارشناس برنامه جمعيت وتنظيم خانواده</a:t>
            </a:r>
            <a:r>
              <a:rPr lang="en-US" sz="2200" b="1" dirty="0" smtClean="0">
                <a:solidFill>
                  <a:srgbClr val="FF0000"/>
                </a:solidFill>
                <a:cs typeface="B Mitra" pitchFamily="2" charset="-78"/>
              </a:rPr>
              <a:t> : </a:t>
            </a:r>
            <a:endParaRPr lang="fa-IR" sz="2200" b="1" dirty="0" smtClean="0">
              <a:solidFill>
                <a:srgbClr val="FF0000"/>
              </a:solidFill>
              <a:cs typeface="B Mitra" pitchFamily="2" charset="-78"/>
            </a:endParaRPr>
          </a:p>
          <a:p>
            <a:pPr algn="just" rtl="1">
              <a:buNone/>
            </a:pPr>
            <a:r>
              <a:rPr lang="fa-IR" sz="2200" dirty="0" smtClean="0">
                <a:cs typeface="B Mitra" pitchFamily="2" charset="-78"/>
              </a:rPr>
              <a:t>1. نظارت بر کميت و کيفيت ارائه خدمات در برنامه تنظيم خانواده براساس بخشنامه های کشوری درمراکز شهری و روستايی و مراکز خصوصی و کارخانجات </a:t>
            </a:r>
          </a:p>
          <a:p>
            <a:pPr marL="539496" indent="-457200" algn="just" rtl="1">
              <a:buNone/>
            </a:pPr>
            <a:r>
              <a:rPr lang="fa-IR" sz="2200" dirty="0" smtClean="0">
                <a:cs typeface="B Mitra" pitchFamily="2" charset="-78"/>
              </a:rPr>
              <a:t>2. جمع آوری و جمع بندی و تجزيه و تحليل آمار موجودی مصرفی داروهای بهداشتی مراکز محيطی و خصوصی مرکز بهداشت </a:t>
            </a:r>
          </a:p>
          <a:p>
            <a:pPr marL="539496" indent="-457200" algn="just" rtl="1">
              <a:buNone/>
            </a:pPr>
            <a:r>
              <a:rPr lang="fa-IR" sz="2200" dirty="0" smtClean="0">
                <a:cs typeface="B Mitra" pitchFamily="2" charset="-78"/>
              </a:rPr>
              <a:t>3. بررسی و برآورد </a:t>
            </a:r>
            <a:r>
              <a:rPr lang="fa-IR" sz="2200" b="1" dirty="0" smtClean="0">
                <a:cs typeface="B Mitra" pitchFamily="2" charset="-78"/>
              </a:rPr>
              <a:t>داروهای پيشگيری از بارداری و تجهيزات </a:t>
            </a:r>
            <a:r>
              <a:rPr lang="fa-IR" sz="2200" dirty="0" smtClean="0">
                <a:cs typeface="B Mitra" pitchFamily="2" charset="-78"/>
              </a:rPr>
              <a:t>هر 6 ماه يکبار جهت شهرستان (با توجه به مصرفی) و </a:t>
            </a:r>
            <a:r>
              <a:rPr lang="fa-IR" sz="2200" b="1" dirty="0" smtClean="0">
                <a:cs typeface="B Mitra" pitchFamily="2" charset="-78"/>
              </a:rPr>
              <a:t>تحويل از انبار دارويی معاونت بهداشتی </a:t>
            </a:r>
          </a:p>
          <a:p>
            <a:pPr marL="539496" indent="-457200" algn="just" rtl="1">
              <a:buNone/>
            </a:pPr>
            <a:r>
              <a:rPr lang="fa-IR" sz="2200" dirty="0" smtClean="0">
                <a:cs typeface="B Mitra" pitchFamily="2" charset="-78"/>
              </a:rPr>
              <a:t>4.</a:t>
            </a:r>
            <a:r>
              <a:rPr lang="en-US" sz="2200" dirty="0" smtClean="0">
                <a:cs typeface="B Mitra" pitchFamily="2" charset="-78"/>
              </a:rPr>
              <a:t> </a:t>
            </a:r>
            <a:r>
              <a:rPr lang="fa-IR" sz="2200" dirty="0" smtClean="0">
                <a:cs typeface="B Mitra" pitchFamily="2" charset="-78"/>
              </a:rPr>
              <a:t>بررسی مصرفی ماهيانه مراکز بهداشتی درمانی و پايگاههای شهری و خصوصی و مراکز روستايی و </a:t>
            </a:r>
            <a:r>
              <a:rPr lang="fa-IR" sz="2200" b="1" dirty="0" smtClean="0">
                <a:cs typeface="B Mitra" pitchFamily="2" charset="-78"/>
              </a:rPr>
              <a:t>ارسال داروهای پيشگيری از بارداری هر 2 ماه يکبار </a:t>
            </a:r>
          </a:p>
          <a:p>
            <a:pPr marL="539496" indent="-457200" algn="just" rtl="1">
              <a:buNone/>
            </a:pPr>
            <a:r>
              <a:rPr lang="fa-IR" sz="2200" dirty="0" smtClean="0">
                <a:cs typeface="B Mitra" pitchFamily="2" charset="-78"/>
              </a:rPr>
              <a:t>5. بررسی نحوه </a:t>
            </a:r>
            <a:r>
              <a:rPr lang="fa-IR" sz="2200" b="1" dirty="0" smtClean="0">
                <a:cs typeface="B Mitra" pitchFamily="2" charset="-78"/>
              </a:rPr>
              <a:t>مصرف داروهای پيشگيری </a:t>
            </a:r>
            <a:r>
              <a:rPr lang="fa-IR" sz="2200" dirty="0" smtClean="0">
                <a:cs typeface="B Mitra" pitchFamily="2" charset="-78"/>
              </a:rPr>
              <a:t>در مراکز شهری و روستايی با توجه به دفتر دارويی و </a:t>
            </a:r>
            <a:r>
              <a:rPr lang="fa-IR" sz="2200" b="1" dirty="0" smtClean="0">
                <a:cs typeface="B Mitra" pitchFamily="2" charset="-78"/>
              </a:rPr>
              <a:t>دفتر تنظيم خانواده و پرسش از مراجعين </a:t>
            </a:r>
          </a:p>
          <a:p>
            <a:pPr marL="539496" indent="-457200" algn="just" rtl="1">
              <a:buNone/>
            </a:pPr>
            <a:r>
              <a:rPr lang="fa-IR" sz="2200" dirty="0" smtClean="0">
                <a:cs typeface="B Mitra" pitchFamily="2" charset="-78"/>
              </a:rPr>
              <a:t>6. برآورد نياز دفتر و فرمهای تنظيم خانواده جهت واحدهای محيطی مرکز بهداشت و بخش خصوصی </a:t>
            </a:r>
          </a:p>
          <a:p>
            <a:pPr marL="539496" indent="-457200" algn="just" rtl="1">
              <a:buNone/>
            </a:pPr>
            <a:r>
              <a:rPr lang="fa-IR" sz="2200" dirty="0" smtClean="0">
                <a:cs typeface="B Mitra" pitchFamily="2" charset="-78"/>
              </a:rPr>
              <a:t>7. هماهنگی و نظارت بر </a:t>
            </a:r>
            <a:r>
              <a:rPr lang="fa-IR" sz="2200" b="1" dirty="0" smtClean="0">
                <a:cs typeface="B Mitra" pitchFamily="2" charset="-78"/>
              </a:rPr>
              <a:t>اجرای صحيح برنامه وازکتومی </a:t>
            </a:r>
          </a:p>
          <a:p>
            <a:pPr marL="539496" indent="-457200" algn="just" rtl="1">
              <a:buNone/>
            </a:pPr>
            <a:r>
              <a:rPr lang="fa-IR" sz="2200" dirty="0" smtClean="0">
                <a:cs typeface="B Mitra" pitchFamily="2" charset="-78"/>
              </a:rPr>
              <a:t>8.</a:t>
            </a:r>
            <a:r>
              <a:rPr lang="en-US" sz="2200" dirty="0" smtClean="0">
                <a:cs typeface="B Mitra" pitchFamily="2" charset="-78"/>
              </a:rPr>
              <a:t> </a:t>
            </a:r>
            <a:r>
              <a:rPr lang="fa-IR" sz="2200" dirty="0" smtClean="0">
                <a:cs typeface="B Mitra" pitchFamily="2" charset="-78"/>
              </a:rPr>
              <a:t>پيگيری در جهت خريد و ارسال دارو وتجهيزات </a:t>
            </a:r>
            <a:r>
              <a:rPr lang="fa-IR" sz="2200" b="1" dirty="0" smtClean="0">
                <a:cs typeface="B Mitra" pitchFamily="2" charset="-78"/>
              </a:rPr>
              <a:t>جهت برنامه وازکتومی </a:t>
            </a:r>
          </a:p>
          <a:p>
            <a:pPr marL="539496" indent="-457200" algn="just" rtl="1">
              <a:buNone/>
            </a:pPr>
            <a:r>
              <a:rPr lang="fa-IR" sz="2200" dirty="0" smtClean="0">
                <a:cs typeface="B Mitra" pitchFamily="2" charset="-78"/>
              </a:rPr>
              <a:t>9. حضور به عنوان مشاور در </a:t>
            </a:r>
            <a:r>
              <a:rPr lang="fa-IR" sz="2200" b="1" dirty="0" smtClean="0">
                <a:cs typeface="B Mitra" pitchFamily="2" charset="-78"/>
              </a:rPr>
              <a:t>برنامه</a:t>
            </a:r>
            <a:r>
              <a:rPr lang="en-US" sz="2200" b="1" dirty="0" smtClean="0">
                <a:cs typeface="B Mitra" pitchFamily="2" charset="-78"/>
              </a:rPr>
              <a:t> T.L </a:t>
            </a:r>
            <a:r>
              <a:rPr lang="fa-IR" sz="2200" b="1" dirty="0" smtClean="0">
                <a:cs typeface="B Mitra" pitchFamily="2" charset="-78"/>
              </a:rPr>
              <a:t>و</a:t>
            </a:r>
            <a:r>
              <a:rPr lang="en-US" sz="2200" b="1" dirty="0" smtClean="0">
                <a:cs typeface="B Mitra" pitchFamily="2" charset="-78"/>
              </a:rPr>
              <a:t> Vas </a:t>
            </a:r>
            <a:endParaRPr lang="fa-IR" sz="2200" b="1" dirty="0" smtClean="0">
              <a:cs typeface="B Mitra" pitchFamily="2" charset="-78"/>
            </a:endParaRPr>
          </a:p>
          <a:p>
            <a:pPr marL="539496" indent="-457200" algn="just" rtl="1">
              <a:buAutoNum type="arabicPeriod"/>
            </a:pPr>
            <a:endParaRPr lang="en-US" sz="2200" b="1" dirty="0" smtClean="0">
              <a:cs typeface="B Mitra" pitchFamily="2" charset="-78"/>
            </a:endParaRPr>
          </a:p>
          <a:p>
            <a:pPr>
              <a:buNone/>
            </a:pPr>
            <a:endParaRPr lang="en-US" sz="22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142852"/>
            <a:ext cx="7543824" cy="6286544"/>
          </a:xfrm>
        </p:spPr>
        <p:txBody>
          <a:bodyPr>
            <a:noAutofit/>
          </a:bodyPr>
          <a:lstStyle/>
          <a:p>
            <a:pPr marL="539496" indent="-457200" algn="just" rtl="1">
              <a:buNone/>
            </a:pPr>
            <a:r>
              <a:rPr lang="fa-IR" sz="2400" dirty="0" smtClean="0">
                <a:cs typeface="B Mitra" pitchFamily="2" charset="-78"/>
              </a:rPr>
              <a:t>10. برنامه ريزی و هماهنگی برون بخشی جهت پيشبرد </a:t>
            </a:r>
            <a:r>
              <a:rPr lang="fa-IR" sz="2400" b="1" dirty="0" smtClean="0">
                <a:cs typeface="B Mitra" pitchFamily="2" charset="-78"/>
              </a:rPr>
              <a:t>برنامه تنظيم خانواده </a:t>
            </a:r>
            <a:r>
              <a:rPr lang="fa-IR" sz="2400" dirty="0" smtClean="0">
                <a:cs typeface="B Mitra" pitchFamily="2" charset="-78"/>
              </a:rPr>
              <a:t>(شرکت های خصوصی، کارخانجات، تأمين اجتماعی، بهزيستی، کميته امداد)</a:t>
            </a:r>
          </a:p>
          <a:p>
            <a:pPr marL="539496" indent="-457200" algn="just" rtl="1">
              <a:buNone/>
            </a:pPr>
            <a:r>
              <a:rPr lang="fa-IR" sz="2400" dirty="0" smtClean="0">
                <a:cs typeface="B Mitra" pitchFamily="2" charset="-78"/>
              </a:rPr>
              <a:t>11. </a:t>
            </a:r>
            <a:r>
              <a:rPr lang="fa-IR" sz="2000" dirty="0" smtClean="0">
                <a:cs typeface="B Mitra" pitchFamily="2" charset="-78"/>
              </a:rPr>
              <a:t>اجرای برنامه های آموزشی دستور العمل </a:t>
            </a:r>
            <a:r>
              <a:rPr lang="fa-IR" sz="2000" b="1" dirty="0" smtClean="0">
                <a:cs typeface="B Mitra" pitchFamily="2" charset="-78"/>
              </a:rPr>
              <a:t>نحوه مصرف وسايل پيشگيری از بارداری </a:t>
            </a:r>
            <a:r>
              <a:rPr lang="fa-IR" sz="2000" dirty="0" smtClean="0">
                <a:cs typeface="B Mitra" pitchFamily="2" charset="-78"/>
              </a:rPr>
              <a:t>جهت کليه کارکنان بهداشت خانواده – بهورزان – پزشکان خانواده و مامای خانواده و </a:t>
            </a:r>
            <a:r>
              <a:rPr lang="fa-IR" sz="2000" b="1" dirty="0" smtClean="0">
                <a:cs typeface="B Mitra" pitchFamily="2" charset="-78"/>
              </a:rPr>
              <a:t>بخش خصوصی </a:t>
            </a:r>
            <a:r>
              <a:rPr lang="fa-IR" sz="2000" dirty="0" smtClean="0">
                <a:cs typeface="B Mitra" pitchFamily="2" charset="-78"/>
              </a:rPr>
              <a:t>در طول سال </a:t>
            </a:r>
          </a:p>
          <a:p>
            <a:pPr marL="539496" indent="-457200" algn="just" rtl="1">
              <a:buNone/>
            </a:pPr>
            <a:r>
              <a:rPr lang="fa-IR" sz="2000" dirty="0" smtClean="0">
                <a:cs typeface="B Mitra" pitchFamily="2" charset="-78"/>
              </a:rPr>
              <a:t>12. بازديد از مراکز شهری و روستايی و خانه های بهداشت و مراکز خصوصی در طول سال </a:t>
            </a:r>
          </a:p>
          <a:p>
            <a:pPr marL="539496" indent="-457200" algn="just" rtl="1">
              <a:buNone/>
            </a:pPr>
            <a:r>
              <a:rPr lang="fa-IR" sz="2000" dirty="0" smtClean="0">
                <a:cs typeface="B Mitra" pitchFamily="2" charset="-78"/>
              </a:rPr>
              <a:t>13. بررسی اطلاعات و استخراج </a:t>
            </a:r>
            <a:r>
              <a:rPr lang="fa-IR" sz="2000" b="1" dirty="0" smtClean="0">
                <a:cs typeface="B Mitra" pitchFamily="2" charset="-78"/>
              </a:rPr>
              <a:t>شاخص های مرتبط با برنامه های تنظيم خانواده </a:t>
            </a:r>
            <a:r>
              <a:rPr lang="fa-IR" sz="2000" dirty="0" smtClean="0">
                <a:cs typeface="B Mitra" pitchFamily="2" charset="-78"/>
              </a:rPr>
              <a:t>و ارسال پس خوراند به مراکز شهری و روستايی </a:t>
            </a:r>
          </a:p>
          <a:p>
            <a:pPr marL="539496" indent="-457200" algn="just" rtl="1">
              <a:buNone/>
            </a:pPr>
            <a:r>
              <a:rPr lang="fa-IR" sz="2000" dirty="0" smtClean="0">
                <a:cs typeface="B Mitra" pitchFamily="2" charset="-78"/>
              </a:rPr>
              <a:t>14. بررسی مشکلات موجود مربوط به برنامه تنظيم خانواده در واحدهای محيطی و پيگيری و ... تا رفع آن </a:t>
            </a:r>
          </a:p>
          <a:p>
            <a:pPr marL="539496" indent="-457200" algn="just" rtl="1">
              <a:buNone/>
            </a:pPr>
            <a:r>
              <a:rPr lang="fa-IR" sz="2000" dirty="0" smtClean="0">
                <a:cs typeface="B Mitra" pitchFamily="2" charset="-78"/>
              </a:rPr>
              <a:t>15. مشارکت در </a:t>
            </a:r>
            <a:r>
              <a:rPr lang="fa-IR" sz="2000" b="1" dirty="0" smtClean="0">
                <a:cs typeface="B Mitra" pitchFamily="2" charset="-78"/>
              </a:rPr>
              <a:t>برنامه های آموزش دانشجويان </a:t>
            </a:r>
            <a:r>
              <a:rPr lang="fa-IR" sz="2000" dirty="0" smtClean="0">
                <a:cs typeface="B Mitra" pitchFamily="2" charset="-78"/>
              </a:rPr>
              <a:t>و پرسنل بدو ورود سيستم بهداشتی </a:t>
            </a:r>
          </a:p>
          <a:p>
            <a:pPr marL="539496" indent="-457200" algn="just" rtl="1">
              <a:buNone/>
            </a:pPr>
            <a:r>
              <a:rPr lang="fa-IR" sz="2000" dirty="0" smtClean="0">
                <a:cs typeface="B Mitra" pitchFamily="2" charset="-78"/>
              </a:rPr>
              <a:t>16. تهيه مطالب آموزشی و پمفلت جهت کارکنان بهداشت خانواده و اقشارجامعه </a:t>
            </a:r>
          </a:p>
          <a:p>
            <a:pPr marL="539496" indent="-457200" algn="just" rtl="1">
              <a:buNone/>
            </a:pPr>
            <a:r>
              <a:rPr lang="fa-IR" sz="2000" dirty="0" smtClean="0">
                <a:cs typeface="B Mitra" pitchFamily="2" charset="-78"/>
              </a:rPr>
              <a:t>17. تدوين و پيشنهاد و </a:t>
            </a:r>
            <a:r>
              <a:rPr lang="fa-IR" sz="2000" b="1" dirty="0" smtClean="0">
                <a:cs typeface="B Mitra" pitchFamily="2" charset="-78"/>
              </a:rPr>
              <a:t>طرحهای تحقيقاتی </a:t>
            </a:r>
            <a:r>
              <a:rPr lang="fa-IR" sz="2000" dirty="0" smtClean="0">
                <a:cs typeface="B Mitra" pitchFamily="2" charset="-78"/>
              </a:rPr>
              <a:t>با توجه به مشکلات موجود در سطح واحدهای محيطی مرکز بهداشت شهرستان </a:t>
            </a:r>
          </a:p>
          <a:p>
            <a:pPr marL="539496" indent="-457200" algn="just" rtl="1">
              <a:buNone/>
            </a:pPr>
            <a:r>
              <a:rPr lang="fa-IR" sz="2000" dirty="0" smtClean="0">
                <a:cs typeface="B Mitra" pitchFamily="2" charset="-78"/>
              </a:rPr>
              <a:t>18. هماهنگی درخصوص برگزاری هفته تنظيم خانواده </a:t>
            </a:r>
          </a:p>
          <a:p>
            <a:pPr marL="539496" indent="-457200" algn="just" rtl="1">
              <a:buNone/>
            </a:pPr>
            <a:r>
              <a:rPr lang="fa-IR" sz="2000" dirty="0" smtClean="0">
                <a:cs typeface="B Mitra" pitchFamily="2" charset="-78"/>
              </a:rPr>
              <a:t>19.</a:t>
            </a:r>
            <a:r>
              <a:rPr lang="fa-IR" sz="2000" b="1" dirty="0" smtClean="0">
                <a:cs typeface="B Mitra" pitchFamily="2" charset="-78"/>
              </a:rPr>
              <a:t> تهيه و تنظيم گزارش عملکرد و پيشرفت برنامه ها هر 3 ماه يکبار </a:t>
            </a:r>
          </a:p>
          <a:p>
            <a:pPr marL="539496" indent="-457200" algn="just" rtl="1">
              <a:buNone/>
            </a:pPr>
            <a:r>
              <a:rPr lang="fa-IR" sz="2000" dirty="0" smtClean="0">
                <a:cs typeface="B Mitra" pitchFamily="2" charset="-78"/>
              </a:rPr>
              <a:t>20. مشارکت </a:t>
            </a:r>
            <a:r>
              <a:rPr lang="fa-IR" sz="2000" b="1" dirty="0" smtClean="0">
                <a:cs typeface="B Mitra" pitchFamily="2" charset="-78"/>
              </a:rPr>
              <a:t>در پرداخت وجه کنترل مواليد </a:t>
            </a:r>
          </a:p>
          <a:p>
            <a:pPr marL="539496" indent="-457200" algn="just" rtl="1">
              <a:buNone/>
            </a:pPr>
            <a:r>
              <a:rPr lang="fa-IR" sz="2000" dirty="0" smtClean="0">
                <a:cs typeface="B Mitra" pitchFamily="2" charset="-78"/>
              </a:rPr>
              <a:t>21. همکاری مؤثر و مداوم با ساير واحدهای مرکز بهداشت</a:t>
            </a:r>
            <a:endParaRPr lang="en-US" sz="2000" dirty="0" smtClean="0">
              <a:cs typeface="B Mitra" pitchFamily="2" charset="-78"/>
            </a:endParaRPr>
          </a:p>
          <a:p>
            <a:pPr marL="539496" indent="-457200" algn="just" rtl="1">
              <a:buNone/>
            </a:pPr>
            <a:endParaRPr lang="en-US" sz="2000" dirty="0">
              <a:cs typeface="B Mitra"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52" y="357166"/>
            <a:ext cx="7498080" cy="5500726"/>
          </a:xfrm>
        </p:spPr>
        <p:txBody>
          <a:bodyPr>
            <a:normAutofit/>
          </a:bodyPr>
          <a:lstStyle/>
          <a:p>
            <a:pPr algn="ctr" rtl="1">
              <a:buNone/>
            </a:pPr>
            <a:endParaRPr lang="fa-IR" sz="5500" b="1" dirty="0" smtClean="0">
              <a:solidFill>
                <a:schemeClr val="accent1">
                  <a:lumMod val="75000"/>
                </a:schemeClr>
              </a:solidFill>
              <a:cs typeface="B Titr" pitchFamily="2" charset="-78"/>
            </a:endParaRPr>
          </a:p>
          <a:p>
            <a:pPr algn="ctr" rtl="1">
              <a:buNone/>
            </a:pPr>
            <a:endParaRPr lang="fa-IR" sz="5500" b="1" dirty="0" smtClean="0">
              <a:solidFill>
                <a:schemeClr val="accent1">
                  <a:lumMod val="75000"/>
                </a:schemeClr>
              </a:solidFill>
              <a:cs typeface="B Titr" pitchFamily="2" charset="-78"/>
            </a:endParaRPr>
          </a:p>
          <a:p>
            <a:pPr algn="ctr" rtl="1">
              <a:buNone/>
            </a:pPr>
            <a:r>
              <a:rPr lang="fa-IR" sz="5500" b="1" dirty="0" smtClean="0">
                <a:solidFill>
                  <a:schemeClr val="accent1">
                    <a:lumMod val="75000"/>
                  </a:schemeClr>
                </a:solidFill>
                <a:cs typeface="B Titr" pitchFamily="2" charset="-78"/>
              </a:rPr>
              <a:t>والسلام</a:t>
            </a:r>
          </a:p>
          <a:p>
            <a:pPr algn="ctr" rtl="1">
              <a:buNone/>
            </a:pPr>
            <a:endParaRPr lang="fa-IR" sz="4800" b="1" dirty="0" smtClean="0">
              <a:solidFill>
                <a:schemeClr val="bg1">
                  <a:lumMod val="50000"/>
                </a:schemeClr>
              </a:solidFill>
              <a:cs typeface="B Titr" pitchFamily="2" charset="-78"/>
            </a:endParaRPr>
          </a:p>
          <a:p>
            <a:pPr algn="ctr" rtl="1">
              <a:buNone/>
            </a:pPr>
            <a:endParaRPr lang="fa-IR" sz="4800" b="1" dirty="0" smtClean="0">
              <a:solidFill>
                <a:schemeClr val="bg1">
                  <a:lumMod val="50000"/>
                </a:schemeClr>
              </a:solidFill>
              <a:cs typeface="B Titr" pitchFamily="2" charset="-78"/>
            </a:endParaRPr>
          </a:p>
        </p:txBody>
      </p:sp>
      <p:sp>
        <p:nvSpPr>
          <p:cNvPr id="4" name="Slide Number Placeholder 3"/>
          <p:cNvSpPr>
            <a:spLocks noGrp="1"/>
          </p:cNvSpPr>
          <p:nvPr>
            <p:ph type="sldNum" sz="quarter" idx="12"/>
          </p:nvPr>
        </p:nvSpPr>
        <p:spPr/>
        <p:txBody>
          <a:bodyPr/>
          <a:lstStyle/>
          <a:p>
            <a:fld id="{A08E8C43-68F8-4728-90F2-738ACDDF4809}" type="slidenum">
              <a:rPr lang="en-US" smtClean="0"/>
              <a:pPr/>
              <a:t>93</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3212</TotalTime>
  <Words>6673</Words>
  <Application>Microsoft Office PowerPoint</Application>
  <PresentationFormat>On-screen Show (4:3)</PresentationFormat>
  <Paragraphs>769</Paragraphs>
  <Slides>93</Slides>
  <Notes>1</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Solstice</vt:lpstr>
      <vt:lpstr>سير    قانون تنظيم خانواده و  طرح افزايش نرخ باروري و پيشگيري از كاهش رشد جمعيت  شوراي عالي انقلاب فرهنگي شوراي فرهنگي اجتماعي زنان و خانواده</vt:lpstr>
      <vt:lpstr>Slide 2</vt:lpstr>
      <vt:lpstr>Slide 3</vt:lpstr>
      <vt:lpstr>ابلاغ سیاست‌های کلی جمعیّت</vt:lpstr>
      <vt:lpstr>Slide 5</vt:lpstr>
      <vt:lpstr>Slide 6</vt:lpstr>
      <vt:lpstr>Slide 7</vt:lpstr>
      <vt:lpstr>Slide 8</vt:lpstr>
      <vt:lpstr>مصوبه شوراي عالي انقلاب فرهنگي در خصوص جمعيت</vt:lpstr>
      <vt:lpstr>دكترين امنيت ملي امريكا</vt:lpstr>
      <vt:lpstr>دكترين امنيت ملي امريكا</vt:lpstr>
      <vt:lpstr>Slide 12</vt:lpstr>
      <vt:lpstr>Slide 13</vt:lpstr>
      <vt:lpstr>Slide 14</vt:lpstr>
      <vt:lpstr>Slide 15</vt:lpstr>
      <vt:lpstr>Slide 16</vt:lpstr>
      <vt:lpstr> متن ‌قانون تنظیم خانواده و جمعیت (72/2/26) </vt:lpstr>
      <vt:lpstr>Slide 18</vt:lpstr>
      <vt:lpstr>Slide 19</vt:lpstr>
      <vt:lpstr>Slide 20</vt:lpstr>
      <vt:lpstr>سند «لايحه اصلاح قوانين تظيم خانواده و جمعيت»</vt:lpstr>
      <vt:lpstr>Slide 22</vt:lpstr>
      <vt:lpstr>Slide 23</vt:lpstr>
      <vt:lpstr>Slide 24</vt:lpstr>
      <vt:lpstr>Slide 25</vt:lpstr>
      <vt:lpstr>سند مصوبه«لايحه اصلاح قوانين جمعيت و تنظيم خانواده»</vt:lpstr>
      <vt:lpstr>Slide 27</vt:lpstr>
      <vt:lpstr>Slide 28</vt:lpstr>
      <vt:lpstr>Slide 29</vt:lpstr>
      <vt:lpstr>اجمالي از گزارش و نظر كارشناسي مركز پژوهش‌هاي مجلس در مورد لغو لايحه قانون تنظيم خانواده و جمعيت سال 72</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2. معاونت پژوهشي گروه مطالعات فرهنگي مركز تحقيقات اسلامي به دنبال طرح يك فوريتي نظرات خود را مبني بر نقد آن طرح اعلام كرد.  </vt:lpstr>
      <vt:lpstr>Slide 51</vt:lpstr>
      <vt:lpstr>3. كميسيون بهداشت مجلس شوراي اسلامي  به دنبال طرح يك فوريتي نظرات خود را مبني بر نقد آن طرح اعلام كرد  </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    لازم به ذكر است كه به اين طرح، طبق مصوبات ستاد ملي زن و خانواده بودجه  تعلق گرفته است و امضاي 16 تن از مسئولين و وزراء را براي اجرايي شدن اخذ كرده است. (امضا و مصوبات در دو اسلايد بعدي موجود مي‌باشد) *** در پاسخ به ايراد مطرح شده اين طرح هزينه دارد: بايد گفت ماده 3،‌ تنها اشاره به تمهيداتي در راستاي سياست هاي شوراي عالي انقلاب فرهنگي كرده است كه صرفاً فرهنگي است و هيچگونه هزينه اي را در بر ندارد از طرفي بودجه لازم و برنامه جامع آن را دولت تا سال 95 در ستاد ملي زن و خانواده در پاييز 91 تصويب كرده است.  *** طبق قانون در تدوين و تنقيح قوانين، موارد نسخ بايد احصا شود. بنابراين ماده 4 كه بر لغو قانون تنظيم خانواده سال 72 تاكيد مي كند اگر هم برخي معتقدند كه حذف شده است ذكر دوباره آن چه ضرري دارد؟ *** اظهار نظر مركز پژوهشها و كميسيون بهداشت مجلس شوراي اسلامي نشان مي دهد عده‌اي از كارشناسان با روشي غير صادقانه در مجلس شوراي اسلامي با رايزني و نفوذ در كميسيون ها با مركز پژوهشها كاملاً هماهنگ بوده و به دنبال اين هستند كه قانون تنظيم خانواده و جمعيت به قوت خود باقي بماند!! *** لذا كليه نقدهاي اين طرح 4 ماده اي منجر به توصيه به حذف ماده 4 يعني لغو قانون تنظيم خانواده سال 72 شده است!! كه اين مسئله بسيار مهمي است كه مخالفان معتقدند قانون تنظيم خانواده لغو نشود.   </vt:lpstr>
      <vt:lpstr>Slide 66</vt:lpstr>
      <vt:lpstr>Slide 67</vt:lpstr>
      <vt:lpstr>فوايد طرح «افزايش نرخ باروري و پيشكيري از كاهش نرخ رشد جمعيت كشور» </vt:lpstr>
      <vt:lpstr>Slide 69</vt:lpstr>
      <vt:lpstr>Slide 70</vt:lpstr>
      <vt:lpstr>Slide 71</vt:lpstr>
      <vt:lpstr>Slide 72</vt:lpstr>
      <vt:lpstr>Slide 73</vt:lpstr>
      <vt:lpstr>نامه  آقاي دكتر محمد اسماعيل مطلق </vt:lpstr>
      <vt:lpstr>Slide 75</vt:lpstr>
      <vt:lpstr>Slide 76</vt:lpstr>
      <vt:lpstr>Slide 77</vt:lpstr>
      <vt:lpstr>Slide 78</vt:lpstr>
      <vt:lpstr>Slide 79</vt:lpstr>
      <vt:lpstr>Slide 80</vt:lpstr>
      <vt:lpstr>Slide 81</vt:lpstr>
      <vt:lpstr>Slide 82</vt:lpstr>
      <vt:lpstr>Slide 83</vt:lpstr>
      <vt:lpstr>Slide 84</vt:lpstr>
      <vt:lpstr>چارچوب تدوين برنامه عملياتي مركز / دفتر سلامت جمعيت خانواده و مدارس اداره باروي سالم (شهريور 92 لغايت شهريور 96) </vt:lpstr>
      <vt:lpstr>Slide 86</vt:lpstr>
      <vt:lpstr>برخي از شرح وظايف بهورزان كه نشان دهنده اجرايي كردن قانون تنظيم خانواده مي‌باشد:</vt:lpstr>
      <vt:lpstr>Slide 88</vt:lpstr>
      <vt:lpstr>ارايه خدمات مشاوره، آموزش و تنظيم خانواده </vt:lpstr>
      <vt:lpstr>Slide 90</vt:lpstr>
      <vt:lpstr>Slide 91</vt:lpstr>
      <vt:lpstr>Slide 92</vt:lpstr>
      <vt:lpstr>Slide 93</vt:lpstr>
    </vt:vector>
  </TitlesOfParts>
  <Company>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sz.karimi</dc:creator>
  <cp:lastModifiedBy>sz.jonoush</cp:lastModifiedBy>
  <cp:revision>1540</cp:revision>
  <dcterms:created xsi:type="dcterms:W3CDTF">2014-05-18T03:53:33Z</dcterms:created>
  <dcterms:modified xsi:type="dcterms:W3CDTF">2014-06-16T07:58:04Z</dcterms:modified>
</cp:coreProperties>
</file>