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4660"/>
  </p:normalViewPr>
  <p:slideViewPr>
    <p:cSldViewPr snapToGrid="0">
      <p:cViewPr>
        <p:scale>
          <a:sx n="66" d="100"/>
          <a:sy n="66" d="100"/>
        </p:scale>
        <p:origin x="90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0704DDB-FFAF-4C8C-BA35-72D450342AC2}" type="datetimeFigureOut">
              <a:rPr lang="fa-IR" smtClean="0"/>
              <a:t>09/14/1435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68CE7D0-3D02-4FB7-ACCA-40CCDC2E90F7}" type="slidenum">
              <a:rPr lang="fa-IR" smtClean="0"/>
              <a:t>‹#›</a:t>
            </a:fld>
            <a:endParaRPr lang="fa-IR"/>
          </a:p>
        </p:txBody>
      </p:sp>
    </p:spTree>
    <p:extLst>
      <p:ext uri="{BB962C8B-B14F-4D97-AF65-F5344CB8AC3E}">
        <p14:creationId xmlns:p14="http://schemas.microsoft.com/office/powerpoint/2010/main" val="2496769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704DDB-FFAF-4C8C-BA35-72D450342AC2}" type="datetimeFigureOut">
              <a:rPr lang="fa-IR" smtClean="0"/>
              <a:t>09/14/1435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68CE7D0-3D02-4FB7-ACCA-40CCDC2E90F7}" type="slidenum">
              <a:rPr lang="fa-IR" smtClean="0"/>
              <a:t>‹#›</a:t>
            </a:fld>
            <a:endParaRPr lang="fa-IR"/>
          </a:p>
        </p:txBody>
      </p:sp>
    </p:spTree>
    <p:extLst>
      <p:ext uri="{BB962C8B-B14F-4D97-AF65-F5344CB8AC3E}">
        <p14:creationId xmlns:p14="http://schemas.microsoft.com/office/powerpoint/2010/main" val="589838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704DDB-FFAF-4C8C-BA35-72D450342AC2}" type="datetimeFigureOut">
              <a:rPr lang="fa-IR" smtClean="0"/>
              <a:t>09/14/1435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68CE7D0-3D02-4FB7-ACCA-40CCDC2E90F7}" type="slidenum">
              <a:rPr lang="fa-IR" smtClean="0"/>
              <a:t>‹#›</a:t>
            </a:fld>
            <a:endParaRPr lang="fa-IR"/>
          </a:p>
        </p:txBody>
      </p:sp>
    </p:spTree>
    <p:extLst>
      <p:ext uri="{BB962C8B-B14F-4D97-AF65-F5344CB8AC3E}">
        <p14:creationId xmlns:p14="http://schemas.microsoft.com/office/powerpoint/2010/main" val="7007557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704DDB-FFAF-4C8C-BA35-72D450342AC2}" type="datetimeFigureOut">
              <a:rPr lang="fa-IR" smtClean="0"/>
              <a:t>09/14/1435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68CE7D0-3D02-4FB7-ACCA-40CCDC2E90F7}" type="slidenum">
              <a:rPr lang="fa-IR" smtClean="0"/>
              <a:t>‹#›</a:t>
            </a:fld>
            <a:endParaRPr lang="fa-IR"/>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211111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704DDB-FFAF-4C8C-BA35-72D450342AC2}" type="datetimeFigureOut">
              <a:rPr lang="fa-IR" smtClean="0"/>
              <a:t>09/14/1435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68CE7D0-3D02-4FB7-ACCA-40CCDC2E90F7}" type="slidenum">
              <a:rPr lang="fa-IR" smtClean="0"/>
              <a:t>‹#›</a:t>
            </a:fld>
            <a:endParaRPr lang="fa-IR"/>
          </a:p>
        </p:txBody>
      </p:sp>
    </p:spTree>
    <p:extLst>
      <p:ext uri="{BB962C8B-B14F-4D97-AF65-F5344CB8AC3E}">
        <p14:creationId xmlns:p14="http://schemas.microsoft.com/office/powerpoint/2010/main" val="35598378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0704DDB-FFAF-4C8C-BA35-72D450342AC2}" type="datetimeFigureOut">
              <a:rPr lang="fa-IR" smtClean="0"/>
              <a:t>09/14/1435</a:t>
            </a:fld>
            <a:endParaRPr lang="fa-IR"/>
          </a:p>
        </p:txBody>
      </p:sp>
      <p:sp>
        <p:nvSpPr>
          <p:cNvPr id="4"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68CE7D0-3D02-4FB7-ACCA-40CCDC2E90F7}" type="slidenum">
              <a:rPr lang="fa-IR" smtClean="0"/>
              <a:t>‹#›</a:t>
            </a:fld>
            <a:endParaRPr lang="fa-IR"/>
          </a:p>
        </p:txBody>
      </p:sp>
    </p:spTree>
    <p:extLst>
      <p:ext uri="{BB962C8B-B14F-4D97-AF65-F5344CB8AC3E}">
        <p14:creationId xmlns:p14="http://schemas.microsoft.com/office/powerpoint/2010/main" val="8428311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0704DDB-FFAF-4C8C-BA35-72D450342AC2}" type="datetimeFigureOut">
              <a:rPr lang="fa-IR" smtClean="0"/>
              <a:t>09/14/1435</a:t>
            </a:fld>
            <a:endParaRPr lang="fa-IR"/>
          </a:p>
        </p:txBody>
      </p:sp>
      <p:sp>
        <p:nvSpPr>
          <p:cNvPr id="4"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68CE7D0-3D02-4FB7-ACCA-40CCDC2E90F7}" type="slidenum">
              <a:rPr lang="fa-IR" smtClean="0"/>
              <a:t>‹#›</a:t>
            </a:fld>
            <a:endParaRPr lang="fa-IR"/>
          </a:p>
        </p:txBody>
      </p:sp>
    </p:spTree>
    <p:extLst>
      <p:ext uri="{BB962C8B-B14F-4D97-AF65-F5344CB8AC3E}">
        <p14:creationId xmlns:p14="http://schemas.microsoft.com/office/powerpoint/2010/main" val="28285778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0704DDB-FFAF-4C8C-BA35-72D450342AC2}" type="datetimeFigureOut">
              <a:rPr lang="fa-IR" smtClean="0"/>
              <a:t>09/14/1435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68CE7D0-3D02-4FB7-ACCA-40CCDC2E90F7}" type="slidenum">
              <a:rPr lang="fa-IR" smtClean="0"/>
              <a:t>‹#›</a:t>
            </a:fld>
            <a:endParaRPr lang="fa-IR"/>
          </a:p>
        </p:txBody>
      </p:sp>
    </p:spTree>
    <p:extLst>
      <p:ext uri="{BB962C8B-B14F-4D97-AF65-F5344CB8AC3E}">
        <p14:creationId xmlns:p14="http://schemas.microsoft.com/office/powerpoint/2010/main" val="23269613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0704DDB-FFAF-4C8C-BA35-72D450342AC2}" type="datetimeFigureOut">
              <a:rPr lang="fa-IR" smtClean="0"/>
              <a:t>09/14/1435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68CE7D0-3D02-4FB7-ACCA-40CCDC2E90F7}" type="slidenum">
              <a:rPr lang="fa-IR" smtClean="0"/>
              <a:t>‹#›</a:t>
            </a:fld>
            <a:endParaRPr lang="fa-IR"/>
          </a:p>
        </p:txBody>
      </p:sp>
    </p:spTree>
    <p:extLst>
      <p:ext uri="{BB962C8B-B14F-4D97-AF65-F5344CB8AC3E}">
        <p14:creationId xmlns:p14="http://schemas.microsoft.com/office/powerpoint/2010/main" val="230191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60704DDB-FFAF-4C8C-BA35-72D450342AC2}" type="datetimeFigureOut">
              <a:rPr lang="fa-IR" smtClean="0"/>
              <a:t>09/14/1435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68CE7D0-3D02-4FB7-ACCA-40CCDC2E90F7}" type="slidenum">
              <a:rPr lang="fa-IR" smtClean="0"/>
              <a:t>‹#›</a:t>
            </a:fld>
            <a:endParaRPr lang="fa-IR"/>
          </a:p>
        </p:txBody>
      </p:sp>
    </p:spTree>
    <p:extLst>
      <p:ext uri="{BB962C8B-B14F-4D97-AF65-F5344CB8AC3E}">
        <p14:creationId xmlns:p14="http://schemas.microsoft.com/office/powerpoint/2010/main" val="1590810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704DDB-FFAF-4C8C-BA35-72D450342AC2}" type="datetimeFigureOut">
              <a:rPr lang="fa-IR" smtClean="0"/>
              <a:t>09/14/1435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68CE7D0-3D02-4FB7-ACCA-40CCDC2E90F7}" type="slidenum">
              <a:rPr lang="fa-IR" smtClean="0"/>
              <a:t>‹#›</a:t>
            </a:fld>
            <a:endParaRPr lang="fa-IR"/>
          </a:p>
        </p:txBody>
      </p:sp>
    </p:spTree>
    <p:extLst>
      <p:ext uri="{BB962C8B-B14F-4D97-AF65-F5344CB8AC3E}">
        <p14:creationId xmlns:p14="http://schemas.microsoft.com/office/powerpoint/2010/main" val="1944823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0704DDB-FFAF-4C8C-BA35-72D450342AC2}" type="datetimeFigureOut">
              <a:rPr lang="fa-IR" smtClean="0"/>
              <a:t>09/14/1435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68CE7D0-3D02-4FB7-ACCA-40CCDC2E90F7}" type="slidenum">
              <a:rPr lang="fa-IR" smtClean="0"/>
              <a:t>‹#›</a:t>
            </a:fld>
            <a:endParaRPr lang="fa-IR"/>
          </a:p>
        </p:txBody>
      </p:sp>
    </p:spTree>
    <p:extLst>
      <p:ext uri="{BB962C8B-B14F-4D97-AF65-F5344CB8AC3E}">
        <p14:creationId xmlns:p14="http://schemas.microsoft.com/office/powerpoint/2010/main" val="2494385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0704DDB-FFAF-4C8C-BA35-72D450342AC2}" type="datetimeFigureOut">
              <a:rPr lang="fa-IR" smtClean="0"/>
              <a:t>09/14/1435</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868CE7D0-3D02-4FB7-ACCA-40CCDC2E90F7}" type="slidenum">
              <a:rPr lang="fa-IR" smtClean="0"/>
              <a:t>‹#›</a:t>
            </a:fld>
            <a:endParaRPr lang="fa-IR"/>
          </a:p>
        </p:txBody>
      </p:sp>
    </p:spTree>
    <p:extLst>
      <p:ext uri="{BB962C8B-B14F-4D97-AF65-F5344CB8AC3E}">
        <p14:creationId xmlns:p14="http://schemas.microsoft.com/office/powerpoint/2010/main" val="3608795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60704DDB-FFAF-4C8C-BA35-72D450342AC2}" type="datetimeFigureOut">
              <a:rPr lang="fa-IR" smtClean="0"/>
              <a:t>09/14/1435</a:t>
            </a:fld>
            <a:endParaRPr lang="fa-IR"/>
          </a:p>
        </p:txBody>
      </p:sp>
      <p:sp>
        <p:nvSpPr>
          <p:cNvPr id="5" name="Footer Placeholder 3"/>
          <p:cNvSpPr>
            <a:spLocks noGrp="1"/>
          </p:cNvSpPr>
          <p:nvPr>
            <p:ph type="ftr" sz="quarter" idx="11"/>
          </p:nvPr>
        </p:nvSpPr>
        <p:spPr/>
        <p:txBody>
          <a:bodyPr/>
          <a:lstStyle/>
          <a:p>
            <a:endParaRPr lang="fa-IR"/>
          </a:p>
        </p:txBody>
      </p:sp>
      <p:sp>
        <p:nvSpPr>
          <p:cNvPr id="6" name="Slide Number Placeholder 4"/>
          <p:cNvSpPr>
            <a:spLocks noGrp="1"/>
          </p:cNvSpPr>
          <p:nvPr>
            <p:ph type="sldNum" sz="quarter" idx="12"/>
          </p:nvPr>
        </p:nvSpPr>
        <p:spPr/>
        <p:txBody>
          <a:bodyPr/>
          <a:lstStyle/>
          <a:p>
            <a:fld id="{868CE7D0-3D02-4FB7-ACCA-40CCDC2E90F7}" type="slidenum">
              <a:rPr lang="fa-IR" smtClean="0"/>
              <a:t>‹#›</a:t>
            </a:fld>
            <a:endParaRPr lang="fa-IR"/>
          </a:p>
        </p:txBody>
      </p:sp>
    </p:spTree>
    <p:extLst>
      <p:ext uri="{BB962C8B-B14F-4D97-AF65-F5344CB8AC3E}">
        <p14:creationId xmlns:p14="http://schemas.microsoft.com/office/powerpoint/2010/main" val="896405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60704DDB-FFAF-4C8C-BA35-72D450342AC2}" type="datetimeFigureOut">
              <a:rPr lang="fa-IR" smtClean="0"/>
              <a:t>09/14/1435</a:t>
            </a:fld>
            <a:endParaRPr lang="fa-IR"/>
          </a:p>
        </p:txBody>
      </p:sp>
      <p:sp>
        <p:nvSpPr>
          <p:cNvPr id="5" name="Footer Placeholder 2"/>
          <p:cNvSpPr>
            <a:spLocks noGrp="1"/>
          </p:cNvSpPr>
          <p:nvPr>
            <p:ph type="ftr" sz="quarter" idx="11"/>
          </p:nvPr>
        </p:nvSpPr>
        <p:spPr/>
        <p:txBody>
          <a:bodyPr/>
          <a:lstStyle/>
          <a:p>
            <a:endParaRPr lang="fa-IR"/>
          </a:p>
        </p:txBody>
      </p:sp>
      <p:sp>
        <p:nvSpPr>
          <p:cNvPr id="6" name="Slide Number Placeholder 3"/>
          <p:cNvSpPr>
            <a:spLocks noGrp="1"/>
          </p:cNvSpPr>
          <p:nvPr>
            <p:ph type="sldNum" sz="quarter" idx="12"/>
          </p:nvPr>
        </p:nvSpPr>
        <p:spPr/>
        <p:txBody>
          <a:bodyPr/>
          <a:lstStyle/>
          <a:p>
            <a:fld id="{868CE7D0-3D02-4FB7-ACCA-40CCDC2E90F7}" type="slidenum">
              <a:rPr lang="fa-IR" smtClean="0"/>
              <a:t>‹#›</a:t>
            </a:fld>
            <a:endParaRPr lang="fa-IR"/>
          </a:p>
        </p:txBody>
      </p:sp>
    </p:spTree>
    <p:extLst>
      <p:ext uri="{BB962C8B-B14F-4D97-AF65-F5344CB8AC3E}">
        <p14:creationId xmlns:p14="http://schemas.microsoft.com/office/powerpoint/2010/main" val="2510406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60704DDB-FFAF-4C8C-BA35-72D450342AC2}" type="datetimeFigureOut">
              <a:rPr lang="fa-IR" smtClean="0"/>
              <a:t>09/14/1435</a:t>
            </a:fld>
            <a:endParaRPr lang="fa-IR"/>
          </a:p>
        </p:txBody>
      </p:sp>
      <p:sp>
        <p:nvSpPr>
          <p:cNvPr id="5" name="Footer Placeholder 5"/>
          <p:cNvSpPr>
            <a:spLocks noGrp="1"/>
          </p:cNvSpPr>
          <p:nvPr>
            <p:ph type="ftr" sz="quarter" idx="11"/>
          </p:nvPr>
        </p:nvSpPr>
        <p:spPr/>
        <p:txBody>
          <a:bodyPr/>
          <a:lstStyle/>
          <a:p>
            <a:endParaRPr lang="fa-IR"/>
          </a:p>
        </p:txBody>
      </p:sp>
      <p:sp>
        <p:nvSpPr>
          <p:cNvPr id="6" name="Slide Number Placeholder 6"/>
          <p:cNvSpPr>
            <a:spLocks noGrp="1"/>
          </p:cNvSpPr>
          <p:nvPr>
            <p:ph type="sldNum" sz="quarter" idx="12"/>
          </p:nvPr>
        </p:nvSpPr>
        <p:spPr/>
        <p:txBody>
          <a:bodyPr/>
          <a:lstStyle/>
          <a:p>
            <a:fld id="{868CE7D0-3D02-4FB7-ACCA-40CCDC2E90F7}" type="slidenum">
              <a:rPr lang="fa-IR" smtClean="0"/>
              <a:t>‹#›</a:t>
            </a:fld>
            <a:endParaRPr lang="fa-IR"/>
          </a:p>
        </p:txBody>
      </p:sp>
    </p:spTree>
    <p:extLst>
      <p:ext uri="{BB962C8B-B14F-4D97-AF65-F5344CB8AC3E}">
        <p14:creationId xmlns:p14="http://schemas.microsoft.com/office/powerpoint/2010/main" val="3587560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704DDB-FFAF-4C8C-BA35-72D450342AC2}" type="datetimeFigureOut">
              <a:rPr lang="fa-IR" smtClean="0"/>
              <a:t>09/14/1435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68CE7D0-3D02-4FB7-ACCA-40CCDC2E90F7}" type="slidenum">
              <a:rPr lang="fa-IR" smtClean="0"/>
              <a:t>‹#›</a:t>
            </a:fld>
            <a:endParaRPr lang="fa-IR"/>
          </a:p>
        </p:txBody>
      </p:sp>
    </p:spTree>
    <p:extLst>
      <p:ext uri="{BB962C8B-B14F-4D97-AF65-F5344CB8AC3E}">
        <p14:creationId xmlns:p14="http://schemas.microsoft.com/office/powerpoint/2010/main" val="2387911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60704DDB-FFAF-4C8C-BA35-72D450342AC2}" type="datetimeFigureOut">
              <a:rPr lang="fa-IR" smtClean="0"/>
              <a:t>09/14/1435</a:t>
            </a:fld>
            <a:endParaRPr lang="fa-IR"/>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fa-IR"/>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868CE7D0-3D02-4FB7-ACCA-40CCDC2E90F7}" type="slidenum">
              <a:rPr lang="fa-IR" smtClean="0"/>
              <a:t>‹#›</a:t>
            </a:fld>
            <a:endParaRPr lang="fa-IR"/>
          </a:p>
        </p:txBody>
      </p:sp>
    </p:spTree>
    <p:extLst>
      <p:ext uri="{BB962C8B-B14F-4D97-AF65-F5344CB8AC3E}">
        <p14:creationId xmlns:p14="http://schemas.microsoft.com/office/powerpoint/2010/main" val="255657712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453870" cy="8287485"/>
          </a:xfrm>
          <a:prstGeom prst="rect">
            <a:avLst/>
          </a:prstGeom>
        </p:spPr>
      </p:pic>
    </p:spTree>
    <p:extLst>
      <p:ext uri="{BB962C8B-B14F-4D97-AF65-F5344CB8AC3E}">
        <p14:creationId xmlns:p14="http://schemas.microsoft.com/office/powerpoint/2010/main" val="11468526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6858"/>
            <a:ext cx="12453870" cy="8287485"/>
          </a:xfrm>
          <a:prstGeom prst="rect">
            <a:avLst/>
          </a:prstGeom>
        </p:spPr>
      </p:pic>
      <p:sp>
        <p:nvSpPr>
          <p:cNvPr id="3" name="Title 2"/>
          <p:cNvSpPr>
            <a:spLocks noGrp="1"/>
          </p:cNvSpPr>
          <p:nvPr>
            <p:ph type="ctrTitle"/>
          </p:nvPr>
        </p:nvSpPr>
        <p:spPr>
          <a:xfrm rot="20986740">
            <a:off x="565676" y="1431464"/>
            <a:ext cx="9197149" cy="4918513"/>
          </a:xfrm>
          <a:solidFill>
            <a:schemeClr val="accent2">
              <a:lumMod val="60000"/>
              <a:lumOff val="40000"/>
            </a:schemeClr>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lstStyle/>
          <a:p>
            <a:pPr algn="justLow"/>
            <a:r>
              <a:rPr lang="fa-IR" sz="3800" b="1" dirty="0"/>
              <a:t>وقتی درصد افراد مسن در جامعه‌ای افزایش یابد به موازات آن علاقه به محافظه کاری بیش‌تر و نوعی وابستگی به سنت‌های اجتماعی پیدا می‌شود پیدایش محافظه کاری و مقاومت در برابر تغییرات موجب در جا زدن و عقب‌ماندگی می‌شود. همچنین ریسک پذیری در چنین سنینی کاهش یافته و ما با جامعه‌ای که در ابداع و پذیرش نوآوری و اصلاحات از خود ضعف نشان می‌دهد روبرو خواهیم شد.</a:t>
            </a:r>
            <a:endParaRPr lang="fa-IR" sz="38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5" name="Subtitle 2"/>
          <p:cNvSpPr>
            <a:spLocks noGrp="1"/>
          </p:cNvSpPr>
          <p:nvPr>
            <p:ph type="subTitle" idx="1"/>
          </p:nvPr>
        </p:nvSpPr>
        <p:spPr>
          <a:xfrm rot="20895441">
            <a:off x="5264626" y="350745"/>
            <a:ext cx="6912047" cy="861420"/>
          </a:xfrm>
          <a:solidFill>
            <a:schemeClr val="accent2">
              <a:lumMod val="60000"/>
              <a:lumOff val="40000"/>
            </a:schemeClr>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noAutofit/>
          </a:bodyPr>
          <a:lstStyle/>
          <a:p>
            <a:r>
              <a:rPr lang="fa-IR" sz="4000" b="1" dirty="0">
                <a:solidFill>
                  <a:srgbClr val="002060"/>
                </a:solidFill>
              </a:rPr>
              <a:t>* ایران با روند فعلی محافظه‌کار می‌شود</a:t>
            </a:r>
            <a:endParaRPr lang="fa-IR" sz="4000" dirty="0">
              <a:solidFill>
                <a:srgbClr val="002060"/>
              </a:solidFill>
            </a:endParaRPr>
          </a:p>
          <a:p>
            <a:r>
              <a:rPr lang="fa-IR" sz="4000" dirty="0"/>
              <a:t/>
            </a:r>
            <a:br>
              <a:rPr lang="fa-IR" sz="4000" dirty="0"/>
            </a:br>
            <a:endParaRPr lang="fa-IR" sz="4000" dirty="0"/>
          </a:p>
        </p:txBody>
      </p:sp>
    </p:spTree>
    <p:extLst>
      <p:ext uri="{BB962C8B-B14F-4D97-AF65-F5344CB8AC3E}">
        <p14:creationId xmlns:p14="http://schemas.microsoft.com/office/powerpoint/2010/main" val="3865897270"/>
      </p:ext>
    </p:extLst>
  </p:cSld>
  <p:clrMapOvr>
    <a:masterClrMapping/>
  </p:clrMapOvr>
  <mc:AlternateContent xmlns:mc="http://schemas.openxmlformats.org/markup-compatibility/2006">
    <mc:Choice xmlns:p14="http://schemas.microsoft.com/office/powerpoint/2010/main" Requires="p14">
      <p:transition spd="slow" p14:dur="4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69186"/>
            <a:ext cx="12453870" cy="8287485"/>
          </a:xfrm>
          <a:prstGeom prst="rect">
            <a:avLst/>
          </a:prstGeom>
        </p:spPr>
      </p:pic>
      <p:sp>
        <p:nvSpPr>
          <p:cNvPr id="3" name="Title 2"/>
          <p:cNvSpPr>
            <a:spLocks noGrp="1"/>
          </p:cNvSpPr>
          <p:nvPr>
            <p:ph type="ctrTitle"/>
          </p:nvPr>
        </p:nvSpPr>
        <p:spPr>
          <a:xfrm rot="20986740">
            <a:off x="487239" y="1525395"/>
            <a:ext cx="9197149" cy="3770337"/>
          </a:xfrm>
          <a:solidFill>
            <a:schemeClr val="bg2">
              <a:lumMod val="20000"/>
              <a:lumOff val="80000"/>
            </a:schemeClr>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lstStyle/>
          <a:p>
            <a:pPr algn="justLow"/>
            <a:r>
              <a:rPr lang="fa-IR" sz="3000" dirty="0"/>
              <a:t>. شاغلان در بخش کشاورزی در سال‌های اخیر به طور قابل ملاحظه‌ای به سمت سالخوردگی رفته‌اند، مهاجرت روستا به شهر از مهم‌ترین دلایل سالخوردگی شاغلان بخش کشاورزی در کنار کاهش نرخ باروری است و درصد اشتغال جوانان در این بخش بسیار پایین است؛ لذا </a:t>
            </a:r>
            <a:r>
              <a:rPr lang="fa-IR" sz="3000" b="1" dirty="0"/>
              <a:t>مهم‌ترین نتایجی که سالخوردگی جمعیت بخش کشاورزی به دنبال خواهد داشت عبارت است از: </a:t>
            </a:r>
            <a:r>
              <a:rPr lang="fa-IR" sz="3000" b="1" dirty="0">
                <a:solidFill>
                  <a:schemeClr val="accent3"/>
                </a:solidFill>
              </a:rPr>
              <a:t>کاهش بهره‌وری به خطر افتادن امنیت غذایی، وابستگی کشور به مواد غذایی و نیاز به واردات این مواد از خارج، عدم پذیرش نوآوری و فناوری نوین در عرصه تولیدات کشاورزی و دامی</a:t>
            </a:r>
            <a:r>
              <a:rPr lang="fa-IR" sz="3000" b="1" dirty="0"/>
              <a:t>.</a:t>
            </a:r>
            <a:endParaRPr lang="fa-IR" sz="30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5" name="Subtitle 2"/>
          <p:cNvSpPr>
            <a:spLocks noGrp="1"/>
          </p:cNvSpPr>
          <p:nvPr>
            <p:ph type="subTitle" idx="1"/>
          </p:nvPr>
        </p:nvSpPr>
        <p:spPr>
          <a:xfrm rot="20895441">
            <a:off x="6254247" y="308605"/>
            <a:ext cx="5766666" cy="861420"/>
          </a:xfrm>
          <a:solidFill>
            <a:schemeClr val="accent2">
              <a:lumMod val="60000"/>
              <a:lumOff val="40000"/>
            </a:schemeClr>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noAutofit/>
          </a:bodyPr>
          <a:lstStyle/>
          <a:p>
            <a:r>
              <a:rPr lang="fa-IR" sz="4000" b="1" dirty="0"/>
              <a:t>* چرخ کشاورزی هم خواهد لنگید</a:t>
            </a:r>
            <a:endParaRPr lang="fa-IR" sz="4000" dirty="0"/>
          </a:p>
          <a:p>
            <a:r>
              <a:rPr lang="fa-IR" sz="4000" dirty="0"/>
              <a:t/>
            </a:r>
            <a:br>
              <a:rPr lang="fa-IR" sz="4000" dirty="0"/>
            </a:br>
            <a:endParaRPr lang="fa-IR" sz="4000" dirty="0"/>
          </a:p>
        </p:txBody>
      </p:sp>
    </p:spTree>
    <p:extLst>
      <p:ext uri="{BB962C8B-B14F-4D97-AF65-F5344CB8AC3E}">
        <p14:creationId xmlns:p14="http://schemas.microsoft.com/office/powerpoint/2010/main" val="3372539320"/>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69186"/>
            <a:ext cx="12453870" cy="8287485"/>
          </a:xfrm>
          <a:prstGeom prst="rect">
            <a:avLst/>
          </a:prstGeom>
        </p:spPr>
      </p:pic>
      <p:sp>
        <p:nvSpPr>
          <p:cNvPr id="3" name="Title 2"/>
          <p:cNvSpPr>
            <a:spLocks noGrp="1"/>
          </p:cNvSpPr>
          <p:nvPr>
            <p:ph type="ctrTitle"/>
          </p:nvPr>
        </p:nvSpPr>
        <p:spPr>
          <a:xfrm rot="20986740">
            <a:off x="527781" y="1521770"/>
            <a:ext cx="9197149" cy="4227286"/>
          </a:xfrm>
          <a:solidFill>
            <a:schemeClr val="accent3">
              <a:lumMod val="75000"/>
            </a:schemeClr>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lstStyle/>
          <a:p>
            <a:pPr algn="justLow"/>
            <a:r>
              <a:rPr lang="fa-IR" sz="3200" b="1" dirty="0"/>
              <a:t>جمعیت و ساختار آن به عنوان یکی از مهمترین شاخصه‌های قدرت ملی به حساب می‌آید. زیرا پوشش مرزهای جغرافیایی نیازمند نیروهای جوان است و پیری جمعیت تهدیدی جدی برای امنیت کشور محسوب می‌شود. امروزه در جنگ‌های مدرن تعداد افراد جمعیت کشور نه تنها از جنبه تولید نیروی نظامی متشکل و فعال است بلکه به عنوان پشتیبان نیروهای نظامی و تکیه‌گاه قدرتمند ارتش ملی در دفاع از خانه و کاشانه، تجهیز ارتش و تغذیه آن و بسیج ملت اهمیت فوق‌العاده‌ای دارد</a:t>
            </a:r>
            <a:endParaRPr lang="fa-IR" sz="30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5" name="Subtitle 2"/>
          <p:cNvSpPr>
            <a:spLocks noGrp="1"/>
          </p:cNvSpPr>
          <p:nvPr>
            <p:ph type="subTitle" idx="1"/>
          </p:nvPr>
        </p:nvSpPr>
        <p:spPr>
          <a:xfrm rot="20895441">
            <a:off x="6698358" y="407836"/>
            <a:ext cx="5171201" cy="861420"/>
          </a:xfrm>
          <a:solidFill>
            <a:schemeClr val="accent2">
              <a:lumMod val="60000"/>
              <a:lumOff val="40000"/>
            </a:schemeClr>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noAutofit/>
          </a:bodyPr>
          <a:lstStyle/>
          <a:p>
            <a:r>
              <a:rPr lang="fa-IR" sz="4000" b="1" dirty="0"/>
              <a:t>* امنیت کشور به‌ خطر می‌افتد</a:t>
            </a:r>
            <a:endParaRPr lang="fa-IR" sz="4000" dirty="0"/>
          </a:p>
          <a:p>
            <a:r>
              <a:rPr lang="fa-IR" sz="4000" dirty="0"/>
              <a:t/>
            </a:r>
            <a:br>
              <a:rPr lang="fa-IR" sz="4000" dirty="0"/>
            </a:br>
            <a:r>
              <a:rPr lang="fa-IR" sz="4000" dirty="0"/>
              <a:t/>
            </a:r>
            <a:br>
              <a:rPr lang="fa-IR" sz="4000" dirty="0"/>
            </a:br>
            <a:endParaRPr lang="fa-IR" sz="4000" dirty="0"/>
          </a:p>
        </p:txBody>
      </p:sp>
    </p:spTree>
    <p:extLst>
      <p:ext uri="{BB962C8B-B14F-4D97-AF65-F5344CB8AC3E}">
        <p14:creationId xmlns:p14="http://schemas.microsoft.com/office/powerpoint/2010/main" val="1434483650"/>
      </p:ext>
    </p:extLst>
  </p:cSld>
  <p:clrMapOvr>
    <a:masterClrMapping/>
  </p:clrMapOvr>
  <mc:AlternateContent xmlns:mc="http://schemas.openxmlformats.org/markup-compatibility/2006">
    <mc:Choice xmlns:p14="http://schemas.microsoft.com/office/powerpoint/2010/main" Requires="p14">
      <p:transition spd="slow" p14:dur="4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69186"/>
            <a:ext cx="12453870" cy="8287485"/>
          </a:xfrm>
          <a:prstGeom prst="rect">
            <a:avLst/>
          </a:prstGeom>
        </p:spPr>
      </p:pic>
      <p:sp>
        <p:nvSpPr>
          <p:cNvPr id="3" name="Title 2"/>
          <p:cNvSpPr>
            <a:spLocks noGrp="1"/>
          </p:cNvSpPr>
          <p:nvPr>
            <p:ph type="ctrTitle"/>
          </p:nvPr>
        </p:nvSpPr>
        <p:spPr>
          <a:xfrm rot="20986740">
            <a:off x="314854" y="2012046"/>
            <a:ext cx="9197149" cy="4371275"/>
          </a:xfrm>
          <a:solidFill>
            <a:schemeClr val="accent3">
              <a:lumMod val="75000"/>
            </a:schemeClr>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lstStyle/>
          <a:p>
            <a:pPr algn="justLow"/>
            <a:r>
              <a:rPr lang="fa-IR" sz="3200" dirty="0"/>
              <a:t>طی دهه ۷۰ و در زمان هنری کسینجر - مشاور امنیت ملی رئیس‌جمهور وقت آمریکا - پروژه تحقیقات با عنوان "مطالعاتی درباره تاثیر روند رشد جمعیت جهانی بر امنیت ملی آمریکا، انجام شد. این پروژه که </a:t>
            </a:r>
            <a:r>
              <a:rPr lang="en-US" sz="3200" dirty="0"/>
              <a:t>NSSM</a:t>
            </a:r>
            <a:r>
              <a:rPr lang="fa-IR" sz="3200" dirty="0"/>
              <a:t>۲۰۰ نام گرفت، روند فزاینده رشد جمعیت جهانی را بر خلاف امنیت ملی آمریکا دانسته و با تشریح استراتژی آمریکا درباره جمعیت جهانی، سیاست‌ها، راهکارها، چگونگی همکاری سازمان‌های بین‌المللی و روش ترغیب و اقناع رهبران کشورهای مورد نظر برای کاهش روند رشد جمعیت را تبیین می‌کند.</a:t>
            </a:r>
            <a:endParaRPr lang="fa-IR" sz="30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5" name="Subtitle 2"/>
          <p:cNvSpPr>
            <a:spLocks noGrp="1"/>
          </p:cNvSpPr>
          <p:nvPr>
            <p:ph type="subTitle" idx="1"/>
          </p:nvPr>
        </p:nvSpPr>
        <p:spPr>
          <a:xfrm rot="20895441">
            <a:off x="1317492" y="800024"/>
            <a:ext cx="10595955" cy="861420"/>
          </a:xfrm>
          <a:solidFill>
            <a:schemeClr val="accent2">
              <a:lumMod val="60000"/>
              <a:lumOff val="40000"/>
            </a:schemeClr>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noAutofit/>
          </a:bodyPr>
          <a:lstStyle/>
          <a:p>
            <a:r>
              <a:rPr lang="fa-IR" sz="4000" b="1" dirty="0"/>
              <a:t>* و اما مخالفت با افزایش جمعیت ایران با پروژه </a:t>
            </a:r>
            <a:r>
              <a:rPr lang="en-US" sz="4000" b="1" dirty="0"/>
              <a:t>NSSM</a:t>
            </a:r>
            <a:r>
              <a:rPr lang="fa-IR" sz="4000" b="1" dirty="0"/>
              <a:t>۲۰۰</a:t>
            </a:r>
            <a:endParaRPr lang="fa-IR" sz="4000" dirty="0"/>
          </a:p>
          <a:p>
            <a:r>
              <a:rPr lang="fa-IR" sz="4000" dirty="0"/>
              <a:t/>
            </a:r>
            <a:br>
              <a:rPr lang="fa-IR" sz="4000" dirty="0"/>
            </a:br>
            <a:r>
              <a:rPr lang="fa-IR" sz="4000" dirty="0"/>
              <a:t/>
            </a:r>
            <a:br>
              <a:rPr lang="fa-IR" sz="4000" dirty="0"/>
            </a:br>
            <a:r>
              <a:rPr lang="fa-IR" sz="4000" dirty="0"/>
              <a:t/>
            </a:r>
            <a:br>
              <a:rPr lang="fa-IR" sz="4000" dirty="0"/>
            </a:br>
            <a:endParaRPr lang="fa-IR" sz="4000" dirty="0"/>
          </a:p>
        </p:txBody>
      </p:sp>
    </p:spTree>
    <p:extLst>
      <p:ext uri="{BB962C8B-B14F-4D97-AF65-F5344CB8AC3E}">
        <p14:creationId xmlns:p14="http://schemas.microsoft.com/office/powerpoint/2010/main" val="1108941032"/>
      </p:ext>
    </p:extLst>
  </p:cSld>
  <p:clrMapOvr>
    <a:masterClrMapping/>
  </p:clrMapOvr>
  <mc:AlternateContent xmlns:mc="http://schemas.openxmlformats.org/markup-compatibility/2006">
    <mc:Choice xmlns:p14="http://schemas.microsoft.com/office/powerpoint/2010/main" Requires="p14">
      <p:transition spd="slow" p14:dur="4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69186"/>
            <a:ext cx="12453870" cy="8287485"/>
          </a:xfrm>
          <a:prstGeom prst="rect">
            <a:avLst/>
          </a:prstGeom>
        </p:spPr>
      </p:pic>
      <p:sp>
        <p:nvSpPr>
          <p:cNvPr id="3" name="Title 2"/>
          <p:cNvSpPr>
            <a:spLocks noGrp="1"/>
          </p:cNvSpPr>
          <p:nvPr>
            <p:ph type="ctrTitle"/>
          </p:nvPr>
        </p:nvSpPr>
        <p:spPr>
          <a:xfrm rot="20986740">
            <a:off x="300180" y="1297838"/>
            <a:ext cx="10282364" cy="5539871"/>
          </a:xfrm>
          <a:solidFill>
            <a:schemeClr val="accent3">
              <a:lumMod val="75000"/>
            </a:schemeClr>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lstStyle/>
          <a:p>
            <a:pPr algn="justLow"/>
            <a:r>
              <a:rPr lang="fa-IR" sz="3200" b="1" dirty="0"/>
              <a:t>بر اساس این پژوهش، جمعیت کشورهای در حال توسعه و با منابع غنی در صورتی که با همان ضریب رشد، افزایش یابد، موجب سیر صعودی افزایش خواست‌ها و انتظارات عمومی در میان مردم از جمله آموزش، اشتغال، بهداشت و مسکن می‌شود. این امر به ناپایداری های اجتماعی و سیاسی در این کشوراه منجر خواهد شد. این ناپایداری ها تا اندازه زیادی منافع کشورهای صنعتی همچون آمریکا و بهره آنها از این منابع و سرمایه‌گذاری در کشورهای فوق را به خطر خواهند انداخت.</a:t>
            </a:r>
            <a:br>
              <a:rPr lang="fa-IR" sz="3200" b="1" dirty="0"/>
            </a:br>
            <a:r>
              <a:rPr lang="fa-IR" sz="3200" b="1" dirty="0"/>
              <a:t/>
            </a:r>
            <a:br>
              <a:rPr lang="fa-IR" sz="3200" b="1" dirty="0"/>
            </a:br>
            <a:endParaRPr lang="fa-IR" sz="30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424675730"/>
      </p:ext>
    </p:extLst>
  </p:cSld>
  <p:clrMapOvr>
    <a:masterClrMapping/>
  </p:clrMapOvr>
  <mc:AlternateContent xmlns:mc="http://schemas.openxmlformats.org/markup-compatibility/2006">
    <mc:Choice xmlns:p14="http://schemas.microsoft.com/office/powerpoint/2010/main" Requires="p14">
      <p:transition spd="slow" p14:dur="4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4672"/>
            <a:ext cx="12453870" cy="8287485"/>
          </a:xfrm>
          <a:prstGeom prst="rect">
            <a:avLst/>
          </a:prstGeom>
        </p:spPr>
      </p:pic>
      <p:sp>
        <p:nvSpPr>
          <p:cNvPr id="3" name="Title 2"/>
          <p:cNvSpPr>
            <a:spLocks noGrp="1"/>
          </p:cNvSpPr>
          <p:nvPr>
            <p:ph type="ctrTitle"/>
          </p:nvPr>
        </p:nvSpPr>
        <p:spPr>
          <a:xfrm rot="20986740">
            <a:off x="-115224" y="1273666"/>
            <a:ext cx="10282364" cy="4496219"/>
          </a:xfrm>
          <a:solidFill>
            <a:schemeClr val="accent3">
              <a:lumMod val="75000"/>
            </a:schemeClr>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lstStyle/>
          <a:p>
            <a:r>
              <a:rPr lang="fa-IR" sz="4000" dirty="0"/>
              <a:t>نخستین اهداف کشورهای هند، بنگلادش، پاکستان، اتیوپی، مکزیک، اندونزی، برزیل، فیلیپین، تایلند، مصر، ترکیه، نیجریه، کلمبیا بودند </a:t>
            </a:r>
            <a:r>
              <a:rPr lang="fa-IR" sz="4000" i="1" dirty="0"/>
              <a:t>و از قبل از انقلاب اسلامی ایران، کشورمان به عنوان کانون هدف کاهش جمعیت قرار داشت که این موضوع بعد از انقلاب اسلامی شدت بیشتری یافت.</a:t>
            </a:r>
            <a:br>
              <a:rPr lang="fa-IR" sz="4000" i="1" dirty="0"/>
            </a:br>
            <a:r>
              <a:rPr lang="fa-IR" sz="4000" i="1" dirty="0"/>
              <a:t/>
            </a:r>
            <a:br>
              <a:rPr lang="fa-IR" sz="4000" i="1" dirty="0"/>
            </a:br>
            <a:endParaRPr lang="fa-IR" sz="4000" b="1" i="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6" name="Title 2"/>
          <p:cNvSpPr txBox="1">
            <a:spLocks/>
          </p:cNvSpPr>
          <p:nvPr/>
        </p:nvSpPr>
        <p:spPr>
          <a:xfrm rot="20986740">
            <a:off x="654609" y="5286157"/>
            <a:ext cx="1688738" cy="1577479"/>
          </a:xfrm>
          <a:prstGeom prst="rect">
            <a:avLst/>
          </a:prstGeom>
          <a:solidFill>
            <a:schemeClr val="accent2">
              <a:lumMod val="60000"/>
              <a:lumOff val="40000"/>
            </a:schemeClr>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vert="horz" lIns="91440" tIns="45720" rIns="91440" bIns="45720" rtlCol="0" anchor="b">
            <a:noAutofit/>
          </a:bodyPr>
          <a:lstStyle>
            <a:lvl1pPr algn="l" defTabSz="457200" rtl="1" eaLnBrk="1" latinLnBrk="0" hangingPunct="1">
              <a:spcBef>
                <a:spcPct val="0"/>
              </a:spcBef>
              <a:buNone/>
              <a:defRPr sz="7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r>
              <a:rPr lang="fa-IR" sz="5000" dirty="0" smtClean="0"/>
              <a:t>منبع:</a:t>
            </a:r>
          </a:p>
          <a:p>
            <a:r>
              <a:rPr lang="fa-IR" sz="5000" b="1" i="1" dirty="0" smtClean="0">
                <a:ln w="10160">
                  <a:solidFill>
                    <a:schemeClr val="accent5"/>
                  </a:solidFill>
                  <a:prstDash val="solid"/>
                </a:ln>
                <a:solidFill>
                  <a:srgbClr val="FF0000"/>
                </a:solidFill>
                <a:effectLst>
                  <a:outerShdw blurRad="38100" dist="22860" dir="5400000" algn="tl" rotWithShape="0">
                    <a:srgbClr val="000000">
                      <a:alpha val="30000"/>
                    </a:srgbClr>
                  </a:outerShdw>
                </a:effectLst>
              </a:rPr>
              <a:t>تسنیم</a:t>
            </a:r>
            <a:endParaRPr lang="fa-IR" sz="5000" b="1" i="1" dirty="0">
              <a:ln w="10160">
                <a:solidFill>
                  <a:schemeClr val="accent5"/>
                </a:solidFill>
                <a:prstDash val="solid"/>
              </a:ln>
              <a:solidFill>
                <a:srgbClr val="FF0000"/>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899263061"/>
      </p:ext>
    </p:extLst>
  </p:cSld>
  <p:clrMapOvr>
    <a:masterClrMapping/>
  </p:clrMapOvr>
  <mc:AlternateContent xmlns:mc="http://schemas.openxmlformats.org/markup-compatibility/2006">
    <mc:Choice xmlns:p14="http://schemas.microsoft.com/office/powerpoint/2010/main" Requires="p14">
      <p:transition spd="slow" p14:dur="4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69186"/>
            <a:ext cx="12453870" cy="8287485"/>
          </a:xfrm>
          <a:prstGeom prst="rect">
            <a:avLst/>
          </a:prstGeom>
        </p:spPr>
      </p:pic>
      <p:sp>
        <p:nvSpPr>
          <p:cNvPr id="3" name="Title 2"/>
          <p:cNvSpPr>
            <a:spLocks noGrp="1"/>
          </p:cNvSpPr>
          <p:nvPr>
            <p:ph type="ctrTitle"/>
          </p:nvPr>
        </p:nvSpPr>
        <p:spPr>
          <a:xfrm rot="20986740">
            <a:off x="3237470" y="2398405"/>
            <a:ext cx="5387695" cy="2952301"/>
          </a:xfrm>
          <a:solidFill>
            <a:schemeClr val="accent3">
              <a:lumMod val="75000"/>
            </a:schemeClr>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lstStyle/>
          <a:p>
            <a:pPr algn="justLow"/>
            <a:r>
              <a:rPr lang="fa-IR" sz="16000" b="1" dirty="0" smtClean="0"/>
              <a:t>والسلام</a:t>
            </a:r>
            <a:endParaRPr lang="fa-IR" sz="160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66020359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453870" cy="8287485"/>
          </a:xfrm>
          <a:prstGeom prst="rect">
            <a:avLst/>
          </a:prstGeom>
        </p:spPr>
      </p:pic>
      <p:sp>
        <p:nvSpPr>
          <p:cNvPr id="2" name="Rectangle 1"/>
          <p:cNvSpPr/>
          <p:nvPr/>
        </p:nvSpPr>
        <p:spPr>
          <a:xfrm rot="21087457">
            <a:off x="5794990" y="765782"/>
            <a:ext cx="5541280" cy="2400657"/>
          </a:xfrm>
          <a:prstGeom prst="rect">
            <a:avLst/>
          </a:prstGeom>
          <a:solidFill>
            <a:schemeClr val="accent3">
              <a:lumMod val="40000"/>
              <a:lumOff val="60000"/>
            </a:schemeClr>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lIns="91440" tIns="45720" rIns="91440" bIns="45720">
            <a:spAutoFit/>
          </a:bodyPr>
          <a:lstStyle/>
          <a:p>
            <a:pPr algn="ctr"/>
            <a:r>
              <a:rPr lang="fa-IR" sz="15000" dirty="0" smtClean="0">
                <a:ln w="0"/>
                <a:solidFill>
                  <a:schemeClr val="tx2">
                    <a:lumMod val="40000"/>
                    <a:lumOff val="60000"/>
                  </a:schemeClr>
                </a:solidFill>
                <a:effectLst>
                  <a:outerShdw blurRad="38100" dist="19050" dir="2700000" algn="tl" rotWithShape="0">
                    <a:schemeClr val="dk1">
                      <a:alpha val="40000"/>
                    </a:schemeClr>
                  </a:outerShdw>
                </a:effectLst>
              </a:rPr>
              <a:t>بسم الله</a:t>
            </a:r>
            <a:endParaRPr lang="en-US" sz="15000" b="0" cap="none" spc="0" dirty="0">
              <a:ln w="0"/>
              <a:solidFill>
                <a:schemeClr val="tx2">
                  <a:lumMod val="40000"/>
                  <a:lumOff val="60000"/>
                </a:schemeClr>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24284964"/>
      </p:ext>
    </p:extLst>
  </p:cSld>
  <p:clrMapOvr>
    <a:masterClrMapping/>
  </p:clrMapOvr>
  <mc:AlternateContent xmlns:mc="http://schemas.openxmlformats.org/markup-compatibility/2006">
    <mc:Choice xmlns:p14="http://schemas.microsoft.com/office/powerpoint/2010/main" Requires="p14">
      <p:transition spd="slow" p14:dur="3400">
        <p14:reveal thruBlk="1"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453870" cy="8287485"/>
          </a:xfrm>
          <a:prstGeom prst="rect">
            <a:avLst/>
          </a:prstGeom>
        </p:spPr>
      </p:pic>
      <p:sp>
        <p:nvSpPr>
          <p:cNvPr id="3" name="Rectangle 2"/>
          <p:cNvSpPr/>
          <p:nvPr/>
        </p:nvSpPr>
        <p:spPr>
          <a:xfrm>
            <a:off x="729328" y="3907493"/>
            <a:ext cx="5246950" cy="2800767"/>
          </a:xfrm>
          <a:prstGeom prst="rect">
            <a:avLst/>
          </a:prstGeom>
          <a:noFill/>
        </p:spPr>
        <p:txBody>
          <a:bodyPr wrap="none" lIns="91440" tIns="45720" rIns="91440" bIns="45720">
            <a:spAutoFit/>
          </a:bodyPr>
          <a:lstStyle/>
          <a:p>
            <a:pPr algn="ctr"/>
            <a:r>
              <a:rPr lang="fa-IR" sz="8800" b="1" dirty="0" smtClean="0">
                <a:ln/>
                <a:solidFill>
                  <a:schemeClr val="accent3">
                    <a:lumMod val="20000"/>
                    <a:lumOff val="80000"/>
                  </a:schemeClr>
                </a:solidFill>
                <a:effectLst>
                  <a:outerShdw blurRad="38100" dist="19050" dir="2700000" algn="tl" rotWithShape="0">
                    <a:schemeClr val="dk1">
                      <a:lumMod val="50000"/>
                      <a:alpha val="40000"/>
                    </a:schemeClr>
                  </a:outerShdw>
                </a:effectLst>
              </a:rPr>
              <a:t>بحران جمعیت</a:t>
            </a:r>
          </a:p>
          <a:p>
            <a:pPr algn="ctr"/>
            <a:r>
              <a:rPr lang="fa-IR" sz="8800" b="1" dirty="0" smtClean="0">
                <a:ln/>
                <a:solidFill>
                  <a:schemeClr val="accent3">
                    <a:lumMod val="20000"/>
                    <a:lumOff val="80000"/>
                  </a:schemeClr>
                </a:solidFill>
                <a:effectLst>
                  <a:outerShdw blurRad="38100" dist="19050" dir="2700000" algn="tl" rotWithShape="0">
                    <a:schemeClr val="dk1">
                      <a:lumMod val="50000"/>
                      <a:alpha val="40000"/>
                    </a:schemeClr>
                  </a:outerShdw>
                </a:effectLst>
              </a:rPr>
              <a:t>تهدید نسل</a:t>
            </a:r>
            <a:endParaRPr lang="en-US" sz="8800" b="1" dirty="0">
              <a:ln/>
              <a:solidFill>
                <a:schemeClr val="accent3">
                  <a:lumMod val="20000"/>
                  <a:lumOff val="80000"/>
                </a:schemeClr>
              </a:solidFill>
              <a:effectLst>
                <a:outerShdw blurRad="38100" dist="19050" dir="2700000" algn="tl" rotWithShape="0">
                  <a:schemeClr val="dk1">
                    <a:lumMod val="50000"/>
                    <a:alpha val="40000"/>
                  </a:schemeClr>
                </a:outerShdw>
              </a:effectLst>
            </a:endParaRPr>
          </a:p>
        </p:txBody>
      </p:sp>
    </p:spTree>
    <p:extLst>
      <p:ext uri="{BB962C8B-B14F-4D97-AF65-F5344CB8AC3E}">
        <p14:creationId xmlns:p14="http://schemas.microsoft.com/office/powerpoint/2010/main" val="419218585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453870" cy="8287485"/>
          </a:xfrm>
          <a:prstGeom prst="rect">
            <a:avLst/>
          </a:prstGeom>
        </p:spPr>
      </p:pic>
      <p:sp>
        <p:nvSpPr>
          <p:cNvPr id="3" name="Title 1"/>
          <p:cNvSpPr>
            <a:spLocks noGrp="1"/>
          </p:cNvSpPr>
          <p:nvPr>
            <p:ph type="ctrTitle"/>
          </p:nvPr>
        </p:nvSpPr>
        <p:spPr>
          <a:xfrm>
            <a:off x="1154955" y="2099733"/>
            <a:ext cx="8825658" cy="2677648"/>
          </a:xfrm>
        </p:spPr>
        <p:txBody>
          <a:bodyPr/>
          <a:lstStyle/>
          <a:p>
            <a:pPr algn="ctr"/>
            <a:r>
              <a:rPr lang="fa-IR" b="1" dirty="0">
                <a:cs typeface="2  Kamran Outline" panose="00000400000000000000" pitchFamily="2" charset="-78"/>
              </a:rPr>
              <a:t>همه می‌گویند افزایش جمعیت جز یک </a:t>
            </a:r>
            <a:r>
              <a:rPr lang="fa-IR" b="1" dirty="0" smtClean="0">
                <a:cs typeface="2  Kamran Outline" panose="00000400000000000000" pitchFamily="2" charset="-78"/>
              </a:rPr>
              <a:t>گروه!!!</a:t>
            </a:r>
            <a:endParaRPr lang="fa-IR" dirty="0">
              <a:cs typeface="2  Kamran Outline" panose="00000400000000000000" pitchFamily="2" charset="-78"/>
            </a:endParaRPr>
          </a:p>
        </p:txBody>
      </p:sp>
    </p:spTree>
    <p:extLst>
      <p:ext uri="{BB962C8B-B14F-4D97-AF65-F5344CB8AC3E}">
        <p14:creationId xmlns:p14="http://schemas.microsoft.com/office/powerpoint/2010/main" val="326808828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invX="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453870" cy="8287485"/>
          </a:xfrm>
          <a:prstGeom prst="rect">
            <a:avLst/>
          </a:prstGeom>
        </p:spPr>
      </p:pic>
      <p:sp>
        <p:nvSpPr>
          <p:cNvPr id="2" name="Title 1"/>
          <p:cNvSpPr>
            <a:spLocks noGrp="1"/>
          </p:cNvSpPr>
          <p:nvPr>
            <p:ph type="ctrTitle"/>
          </p:nvPr>
        </p:nvSpPr>
        <p:spPr>
          <a:xfrm>
            <a:off x="1039045" y="502277"/>
            <a:ext cx="8825658" cy="5047838"/>
          </a:xfrm>
          <a:solidFill>
            <a:schemeClr val="accent2">
              <a:lumMod val="40000"/>
              <a:lumOff val="60000"/>
            </a:schemeClr>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lstStyle/>
          <a:p>
            <a:pPr algn="ctr"/>
            <a:r>
              <a:rPr lang="fa-IR" sz="6400" dirty="0" smtClean="0">
                <a:solidFill>
                  <a:schemeClr val="tx1"/>
                </a:solidFill>
                <a:latin typeface="_PDMS_Saleem_QuranFont" panose="02010000000000000000" pitchFamily="2" charset="-78"/>
                <a:cs typeface="2  Niki Outline" panose="00000400000000000000" pitchFamily="2" charset="-78"/>
              </a:rPr>
              <a:t> </a:t>
            </a:r>
            <a:r>
              <a:rPr lang="fa-IR" sz="6400" dirty="0">
                <a:solidFill>
                  <a:schemeClr val="tx1"/>
                </a:solidFill>
                <a:latin typeface="_PDMS_Saleem_QuranFont" panose="02010000000000000000" pitchFamily="2" charset="-78"/>
                <a:cs typeface="2  Niki Outline" panose="00000400000000000000" pitchFamily="2" charset="-78"/>
              </a:rPr>
              <a:t>آن طور که از شواهد امر برمی‌آید یک وفاق ملی برای افزایش جمعیت در کشور شکل گرفته است اما گویا هنوز گروهی در مقابل این ضرورت مهم مقاومت می‌کنند.</a:t>
            </a:r>
            <a:endParaRPr lang="fa-IR" sz="6400" dirty="0">
              <a:solidFill>
                <a:schemeClr val="tx1"/>
              </a:solidFill>
              <a:latin typeface="_PDMS_Saleem_QuranFont" panose="02010000000000000000" pitchFamily="2" charset="-78"/>
              <a:cs typeface="2  Niki Outline" panose="00000400000000000000" pitchFamily="2" charset="-78"/>
            </a:endParaRPr>
          </a:p>
        </p:txBody>
      </p:sp>
    </p:spTree>
    <p:extLst>
      <p:ext uri="{BB962C8B-B14F-4D97-AF65-F5344CB8AC3E}">
        <p14:creationId xmlns:p14="http://schemas.microsoft.com/office/powerpoint/2010/main" val="418143737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453870" cy="8287485"/>
          </a:xfrm>
          <a:prstGeom prst="rect">
            <a:avLst/>
          </a:prstGeom>
        </p:spPr>
      </p:pic>
      <p:sp>
        <p:nvSpPr>
          <p:cNvPr id="3" name="Title 2"/>
          <p:cNvSpPr>
            <a:spLocks noGrp="1"/>
          </p:cNvSpPr>
          <p:nvPr>
            <p:ph type="ctrTitle"/>
          </p:nvPr>
        </p:nvSpPr>
        <p:spPr>
          <a:xfrm>
            <a:off x="631064" y="-141669"/>
            <a:ext cx="10006885" cy="5718221"/>
          </a:xfrm>
          <a:solidFill>
            <a:schemeClr val="accent3">
              <a:lumMod val="60000"/>
              <a:lumOff val="40000"/>
            </a:schemeClr>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lstStyle/>
          <a:p>
            <a:pPr algn="justLow"/>
            <a:r>
              <a:rPr lang="fa-IR" sz="50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رهبر انقلاب:</a:t>
            </a:r>
            <a:br>
              <a:rPr lang="fa-IR" sz="50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br>
            <a:r>
              <a:rPr lang="fa-IR" sz="50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مسئله‌ </a:t>
            </a:r>
            <a:r>
              <a:rPr lang="fa-IR" sz="50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تحدید نسل برای کشور ما خطر است؛ من به شما عرض بکنم. محدود کردن نسل، برای کشور ما یک خطر بزرگی است. ما در منطقه </a:t>
            </a:r>
            <a:r>
              <a:rPr lang="fa-IR" sz="50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خطر، </a:t>
            </a:r>
            <a:r>
              <a:rPr lang="fa-IR" sz="50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مبالغ زیادی پیش رفتیم. باید برگردیم؛ می‌توانستیم جلوی این کار بگیریم، نگرفتیم...، تحدید نسل برای کشور یک خطر است.</a:t>
            </a:r>
            <a:endParaRPr lang="fa-IR" sz="50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96133838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invX="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453870" cy="8287485"/>
          </a:xfrm>
          <a:prstGeom prst="rect">
            <a:avLst/>
          </a:prstGeom>
        </p:spPr>
      </p:pic>
      <p:sp>
        <p:nvSpPr>
          <p:cNvPr id="5" name="Title 1"/>
          <p:cNvSpPr>
            <a:spLocks noGrp="1"/>
          </p:cNvSpPr>
          <p:nvPr>
            <p:ph type="ctrTitle"/>
          </p:nvPr>
        </p:nvSpPr>
        <p:spPr>
          <a:xfrm rot="21195924">
            <a:off x="50124" y="541389"/>
            <a:ext cx="9598904" cy="6215802"/>
          </a:xfrm>
          <a:solidFill>
            <a:schemeClr val="accent2">
              <a:lumMod val="20000"/>
              <a:lumOff val="80000"/>
            </a:schemeClr>
          </a:solidFill>
          <a:ln w="34925">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lstStyle/>
          <a:p>
            <a:r>
              <a:rPr lang="fa-IR" sz="4000" b="1" dirty="0">
                <a:solidFill>
                  <a:schemeClr val="tx1">
                    <a:lumMod val="95000"/>
                  </a:schemeClr>
                </a:solidFill>
              </a:rPr>
              <a:t>از پیامدهای منفی سالمندی جمعیت، افزایش بار تکفل جامعه است،  ازدیاد انبوه بازنشستگانی که سهم تولیدی آنها تقریبا صفر است، فشارهای اقتصادی زیادی به دولت وارد می‌کند زیرا نسبت سالخوردگان به جمعیت در سنین کار افزایش خواهد یافت و از سویی، شمار افراد مستمری بگیر بازنشسته و از سوی دیگر شمار افراد سالمند و از سوی دیگر شمار افراد سالمند نیازمند به حمایت بالا خواهد رفت. این دو عامل موجب می‌شود که بار مالی صندوق‌های بیمه بازنشستگی افزایش یافته و به احتمال زیاد موجب بروز بحران‌های مالی شود.</a:t>
            </a:r>
            <a:endParaRPr lang="fa-IR" sz="4000" b="1" dirty="0">
              <a:solidFill>
                <a:schemeClr val="tx1">
                  <a:lumMod val="95000"/>
                </a:schemeClr>
              </a:solidFill>
            </a:endParaRPr>
          </a:p>
        </p:txBody>
      </p:sp>
      <p:sp>
        <p:nvSpPr>
          <p:cNvPr id="6" name="Subtitle 2"/>
          <p:cNvSpPr>
            <a:spLocks noGrp="1"/>
          </p:cNvSpPr>
          <p:nvPr>
            <p:ph type="subTitle" idx="1"/>
          </p:nvPr>
        </p:nvSpPr>
        <p:spPr>
          <a:xfrm>
            <a:off x="1204686" y="211922"/>
            <a:ext cx="11103429" cy="861420"/>
          </a:xfrm>
          <a:solidFill>
            <a:schemeClr val="accent3">
              <a:lumMod val="20000"/>
              <a:lumOff val="80000"/>
            </a:schemeClr>
          </a:solidFill>
        </p:spPr>
        <p:txBody>
          <a:bodyPr>
            <a:noAutofit/>
          </a:bodyPr>
          <a:lstStyle/>
          <a:p>
            <a:r>
              <a:rPr lang="fa-IR" sz="4000" b="1" dirty="0"/>
              <a:t>* ازدیاد انبوه بازنشستگانی که سهم تولیدی آن‌ها تقریباً صفر است</a:t>
            </a:r>
            <a:endParaRPr lang="fa-IR" sz="4000" dirty="0"/>
          </a:p>
          <a:p>
            <a:r>
              <a:rPr lang="fa-IR" sz="4000" dirty="0"/>
              <a:t/>
            </a:r>
            <a:br>
              <a:rPr lang="fa-IR" sz="4000" dirty="0"/>
            </a:br>
            <a:endParaRPr lang="fa-IR" sz="4000" dirty="0"/>
          </a:p>
        </p:txBody>
      </p:sp>
    </p:spTree>
    <p:extLst>
      <p:ext uri="{BB962C8B-B14F-4D97-AF65-F5344CB8AC3E}">
        <p14:creationId xmlns:p14="http://schemas.microsoft.com/office/powerpoint/2010/main" val="2448952425"/>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8296"/>
            <a:ext cx="12453870" cy="8287485"/>
          </a:xfrm>
          <a:prstGeom prst="rect">
            <a:avLst/>
          </a:prstGeom>
        </p:spPr>
      </p:pic>
      <p:sp>
        <p:nvSpPr>
          <p:cNvPr id="3" name="Title 2"/>
          <p:cNvSpPr>
            <a:spLocks noGrp="1"/>
          </p:cNvSpPr>
          <p:nvPr>
            <p:ph type="ctrTitle"/>
          </p:nvPr>
        </p:nvSpPr>
        <p:spPr>
          <a:xfrm rot="20986740">
            <a:off x="-277828" y="1438129"/>
            <a:ext cx="10006885" cy="4568281"/>
          </a:xfrm>
          <a:solidFill>
            <a:schemeClr val="accent3">
              <a:lumMod val="60000"/>
              <a:lumOff val="40000"/>
            </a:schemeClr>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lstStyle/>
          <a:p>
            <a:pPr algn="justLow"/>
            <a:r>
              <a:rPr lang="fa-IR" sz="3000" dirty="0" smtClean="0"/>
              <a:t>با سالمندشدن جمعیت به علت کاهش تعداد متوسط فرزندان خانواده‌ها، کشور با یکی از مهمترین پیامدهای منفی اقتصادی یعنی کاهش نیروی کار که از آن به عنوان جمعیت فعال یاد می‌شود روبرو خواهد شد. در نتیجه از شمار مالیات‌دهندگان در سطح کلان و حق بیمه‌‌پردازها در سطح خرد کاسته می‌شود و موجب کاهش درآمد دولت و همچنین درآمد صندوق‌های بیمه و به ویژه سازمان تامین اجتماعی خواهد شد. از طرف دیگر کاهش نیروی کار و افزایش افراد مصرف کننده، کاهش تولید ناخالص داخی را موجب می‌شود و آنگاه اثرات منفی بسیاری به دنبال خواهد داشت که از جمله می‌توان کاهش صادرات محصولات صنعتی، افزایش واردات، کاهش ذخایر ارزی و در نتیجه افزیش بدهی‌های خارجی را پیش‌بینی کرد.</a:t>
            </a:r>
            <a:endParaRPr lang="fa-IR" sz="30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5" name="Subtitle 2"/>
          <p:cNvSpPr>
            <a:spLocks noGrp="1"/>
          </p:cNvSpPr>
          <p:nvPr>
            <p:ph type="subTitle" idx="1"/>
          </p:nvPr>
        </p:nvSpPr>
        <p:spPr>
          <a:xfrm>
            <a:off x="8229600" y="703825"/>
            <a:ext cx="3962400" cy="861420"/>
          </a:xfrm>
        </p:spPr>
        <p:txBody>
          <a:bodyPr>
            <a:noAutofit/>
          </a:bodyPr>
          <a:lstStyle/>
          <a:p>
            <a:r>
              <a:rPr lang="fa-IR" sz="4000" b="1" dirty="0"/>
              <a:t>* اقتصاد چه می‌گوید؟</a:t>
            </a:r>
            <a:endParaRPr lang="fa-IR" sz="4000" dirty="0"/>
          </a:p>
        </p:txBody>
      </p:sp>
    </p:spTree>
    <p:extLst>
      <p:ext uri="{BB962C8B-B14F-4D97-AF65-F5344CB8AC3E}">
        <p14:creationId xmlns:p14="http://schemas.microsoft.com/office/powerpoint/2010/main" val="2077385805"/>
      </p:ext>
    </p:extLst>
  </p:cSld>
  <p:clrMapOvr>
    <a:masterClrMapping/>
  </p:clrMapOvr>
  <mc:AlternateContent xmlns:mc="http://schemas.openxmlformats.org/markup-compatibility/2006">
    <mc:Choice xmlns:p14="http://schemas.microsoft.com/office/powerpoint/2010/main" Requires="p14">
      <p:transition spd="slow" p14:dur="3900">
        <p14:glitter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6858"/>
            <a:ext cx="12453870" cy="8287485"/>
          </a:xfrm>
          <a:prstGeom prst="rect">
            <a:avLst/>
          </a:prstGeom>
        </p:spPr>
      </p:pic>
      <p:sp>
        <p:nvSpPr>
          <p:cNvPr id="3" name="Title 2"/>
          <p:cNvSpPr>
            <a:spLocks noGrp="1"/>
          </p:cNvSpPr>
          <p:nvPr>
            <p:ph type="ctrTitle"/>
          </p:nvPr>
        </p:nvSpPr>
        <p:spPr>
          <a:xfrm rot="20986740">
            <a:off x="1005487" y="1914193"/>
            <a:ext cx="9197149" cy="5470584"/>
          </a:xfrm>
          <a:solidFill>
            <a:schemeClr val="accent3">
              <a:lumMod val="60000"/>
              <a:lumOff val="40000"/>
            </a:schemeClr>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lstStyle/>
          <a:p>
            <a:r>
              <a:rPr lang="fa-IR" sz="3200" b="1" dirty="0"/>
              <a:t>بخش بزرگی از فشارهای سالخوردگی جمعیت مربوط به هزینه‌هایی است که جامعه باید برای حفظ سلامتی سالمندان صرف کند، محققین ایرانی با توجه به تجارب کشورهای دیگر در زمینه هزینه‌های سالمندی در مورد افزایش تصاعدی این هزینه‌ها در ایران هشدار داده‌‌اند. افزایش این هزینه سرباری از آن جهت وضعیت وخیم‌تری می‌یابد که جمعیت فعال انگیزه کمتری برای نگهداری از سالمندان دارند و مخارج درمانی سالمندان بالاتر از کودکان است. باید در نظر داشت که شکاف نسلی و گسست فرهنگی هم به این موضوع دامن می‌زند.</a:t>
            </a:r>
            <a:br>
              <a:rPr lang="fa-IR" sz="3200" b="1" dirty="0"/>
            </a:br>
            <a:r>
              <a:rPr lang="fa-IR" sz="3200" b="1" dirty="0"/>
              <a:t/>
            </a:r>
            <a:br>
              <a:rPr lang="fa-IR" sz="3200" b="1" dirty="0"/>
            </a:br>
            <a:endParaRPr lang="fa-IR" sz="30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5" name="Subtitle 2"/>
          <p:cNvSpPr>
            <a:spLocks noGrp="1"/>
          </p:cNvSpPr>
          <p:nvPr>
            <p:ph type="subTitle" idx="1"/>
          </p:nvPr>
        </p:nvSpPr>
        <p:spPr>
          <a:xfrm rot="20895441">
            <a:off x="2859111" y="703825"/>
            <a:ext cx="9332890" cy="861420"/>
          </a:xfrm>
          <a:solidFill>
            <a:schemeClr val="accent2">
              <a:lumMod val="60000"/>
              <a:lumOff val="40000"/>
            </a:schemeClr>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noAutofit/>
          </a:bodyPr>
          <a:lstStyle/>
          <a:p>
            <a:r>
              <a:rPr lang="fa-IR" sz="4000" b="1" dirty="0"/>
              <a:t>* آمارهای بهداشت، درمان و نگهداری تکان‌دهنده است</a:t>
            </a:r>
            <a:endParaRPr lang="fa-IR" sz="4000" dirty="0"/>
          </a:p>
          <a:p>
            <a:r>
              <a:rPr lang="fa-IR" sz="4000" dirty="0"/>
              <a:t/>
            </a:r>
            <a:br>
              <a:rPr lang="fa-IR" sz="4000" dirty="0"/>
            </a:br>
            <a:endParaRPr lang="fa-IR" sz="4000" dirty="0"/>
          </a:p>
        </p:txBody>
      </p:sp>
    </p:spTree>
    <p:extLst>
      <p:ext uri="{BB962C8B-B14F-4D97-AF65-F5344CB8AC3E}">
        <p14:creationId xmlns:p14="http://schemas.microsoft.com/office/powerpoint/2010/main" val="3955953214"/>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129</TotalTime>
  <Words>766</Words>
  <Application>Microsoft Office PowerPoint</Application>
  <PresentationFormat>Widescreen</PresentationFormat>
  <Paragraphs>31</Paragraphs>
  <Slides>16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_PDMS_Saleem_QuranFont</vt:lpstr>
      <vt:lpstr>2  Kamran Outline</vt:lpstr>
      <vt:lpstr>2  Niki Outline</vt:lpstr>
      <vt:lpstr>Arial</vt:lpstr>
      <vt:lpstr>Century Gothic</vt:lpstr>
      <vt:lpstr>Times New Roman</vt:lpstr>
      <vt:lpstr>Wingdings 3</vt:lpstr>
      <vt:lpstr>Ion</vt:lpstr>
      <vt:lpstr>PowerPoint Presentation</vt:lpstr>
      <vt:lpstr>PowerPoint Presentation</vt:lpstr>
      <vt:lpstr>PowerPoint Presentation</vt:lpstr>
      <vt:lpstr>همه می‌گویند افزایش جمعیت جز یک گروه!!!</vt:lpstr>
      <vt:lpstr> آن طور که از شواهد امر برمی‌آید یک وفاق ملی برای افزایش جمعیت در کشور شکل گرفته است اما گویا هنوز گروهی در مقابل این ضرورت مهم مقاومت می‌کنند.</vt:lpstr>
      <vt:lpstr>رهبر انقلاب: مسئله‌ تحدید نسل برای کشور ما خطر است؛ من به شما عرض بکنم. محدود کردن نسل، برای کشور ما یک خطر بزرگی است. ما در منطقه خطر، مبالغ زیادی پیش رفتیم. باید برگردیم؛ می‌توانستیم جلوی این کار بگیریم، نگرفتیم...، تحدید نسل برای کشور یک خطر است.</vt:lpstr>
      <vt:lpstr>از پیامدهای منفی سالمندی جمعیت، افزایش بار تکفل جامعه است،  ازدیاد انبوه بازنشستگانی که سهم تولیدی آنها تقریبا صفر است، فشارهای اقتصادی زیادی به دولت وارد می‌کند زیرا نسبت سالخوردگان به جمعیت در سنین کار افزایش خواهد یافت و از سویی، شمار افراد مستمری بگیر بازنشسته و از سوی دیگر شمار افراد سالمند و از سوی دیگر شمار افراد سالمند نیازمند به حمایت بالا خواهد رفت. این دو عامل موجب می‌شود که بار مالی صندوق‌های بیمه بازنشستگی افزایش یافته و به احتمال زیاد موجب بروز بحران‌های مالی شود.</vt:lpstr>
      <vt:lpstr>با سالمندشدن جمعیت به علت کاهش تعداد متوسط فرزندان خانواده‌ها، کشور با یکی از مهمترین پیامدهای منفی اقتصادی یعنی کاهش نیروی کار که از آن به عنوان جمعیت فعال یاد می‌شود روبرو خواهد شد. در نتیجه از شمار مالیات‌دهندگان در سطح کلان و حق بیمه‌‌پردازها در سطح خرد کاسته می‌شود و موجب کاهش درآمد دولت و همچنین درآمد صندوق‌های بیمه و به ویژه سازمان تامین اجتماعی خواهد شد. از طرف دیگر کاهش نیروی کار و افزایش افراد مصرف کننده، کاهش تولید ناخالص داخی را موجب می‌شود و آنگاه اثرات منفی بسیاری به دنبال خواهد داشت که از جمله می‌توان کاهش صادرات محصولات صنعتی، افزایش واردات، کاهش ذخایر ارزی و در نتیجه افزیش بدهی‌های خارجی را پیش‌بینی کرد.</vt:lpstr>
      <vt:lpstr>بخش بزرگی از فشارهای سالخوردگی جمعیت مربوط به هزینه‌هایی است که جامعه باید برای حفظ سلامتی سالمندان صرف کند، محققین ایرانی با توجه به تجارب کشورهای دیگر در زمینه هزینه‌های سالمندی در مورد افزایش تصاعدی این هزینه‌ها در ایران هشدار داده‌‌اند. افزایش این هزینه سرباری از آن جهت وضعیت وخیم‌تری می‌یابد که جمعیت فعال انگیزه کمتری برای نگهداری از سالمندان دارند و مخارج درمانی سالمندان بالاتر از کودکان است. باید در نظر داشت که شکاف نسلی و گسست فرهنگی هم به این موضوع دامن می‌زند.  </vt:lpstr>
      <vt:lpstr>وقتی درصد افراد مسن در جامعه‌ای افزایش یابد به موازات آن علاقه به محافظه کاری بیش‌تر و نوعی وابستگی به سنت‌های اجتماعی پیدا می‌شود پیدایش محافظه کاری و مقاومت در برابر تغییرات موجب در جا زدن و عقب‌ماندگی می‌شود. همچنین ریسک پذیری در چنین سنینی کاهش یافته و ما با جامعه‌ای که در ابداع و پذیرش نوآوری و اصلاحات از خود ضعف نشان می‌دهد روبرو خواهیم شد.</vt:lpstr>
      <vt:lpstr>. شاغلان در بخش کشاورزی در سال‌های اخیر به طور قابل ملاحظه‌ای به سمت سالخوردگی رفته‌اند، مهاجرت روستا به شهر از مهم‌ترین دلایل سالخوردگی شاغلان بخش کشاورزی در کنار کاهش نرخ باروری است و درصد اشتغال جوانان در این بخش بسیار پایین است؛ لذا مهم‌ترین نتایجی که سالخوردگی جمعیت بخش کشاورزی به دنبال خواهد داشت عبارت است از: کاهش بهره‌وری به خطر افتادن امنیت غذایی، وابستگی کشور به مواد غذایی و نیاز به واردات این مواد از خارج، عدم پذیرش نوآوری و فناوری نوین در عرصه تولیدات کشاورزی و دامی.</vt:lpstr>
      <vt:lpstr>جمعیت و ساختار آن به عنوان یکی از مهمترین شاخصه‌های قدرت ملی به حساب می‌آید. زیرا پوشش مرزهای جغرافیایی نیازمند نیروهای جوان است و پیری جمعیت تهدیدی جدی برای امنیت کشور محسوب می‌شود. امروزه در جنگ‌های مدرن تعداد افراد جمعیت کشور نه تنها از جنبه تولید نیروی نظامی متشکل و فعال است بلکه به عنوان پشتیبان نیروهای نظامی و تکیه‌گاه قدرتمند ارتش ملی در دفاع از خانه و کاشانه، تجهیز ارتش و تغذیه آن و بسیج ملت اهمیت فوق‌العاده‌ای دارد</vt:lpstr>
      <vt:lpstr>طی دهه ۷۰ و در زمان هنری کسینجر - مشاور امنیت ملی رئیس‌جمهور وقت آمریکا - پروژه تحقیقات با عنوان "مطالعاتی درباره تاثیر روند رشد جمعیت جهانی بر امنیت ملی آمریکا، انجام شد. این پروژه که NSSM۲۰۰ نام گرفت، روند فزاینده رشد جمعیت جهانی را بر خلاف امنیت ملی آمریکا دانسته و با تشریح استراتژی آمریکا درباره جمعیت جهانی، سیاست‌ها، راهکارها، چگونگی همکاری سازمان‌های بین‌المللی و روش ترغیب و اقناع رهبران کشورهای مورد نظر برای کاهش روند رشد جمعیت را تبیین می‌کند.</vt:lpstr>
      <vt:lpstr>بر اساس این پژوهش، جمعیت کشورهای در حال توسعه و با منابع غنی در صورتی که با همان ضریب رشد، افزایش یابد، موجب سیر صعودی افزایش خواست‌ها و انتظارات عمومی در میان مردم از جمله آموزش، اشتغال، بهداشت و مسکن می‌شود. این امر به ناپایداری های اجتماعی و سیاسی در این کشوراه منجر خواهد شد. این ناپایداری ها تا اندازه زیادی منافع کشورهای صنعتی همچون آمریکا و بهره آنها از این منابع و سرمایه‌گذاری در کشورهای فوق را به خطر خواهند انداخت.  </vt:lpstr>
      <vt:lpstr>نخستین اهداف کشورهای هند، بنگلادش، پاکستان، اتیوپی، مکزیک، اندونزی، برزیل، فیلیپین، تایلند، مصر، ترکیه، نیجریه، کلمبیا بودند و از قبل از انقلاب اسلامی ایران، کشورمان به عنوان کانون هدف کاهش جمعیت قرار داشت که این موضوع بعد از انقلاب اسلامی شدت بیشتری یافت.  </vt:lpstr>
      <vt:lpstr>والسلام</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garib</dc:creator>
  <cp:lastModifiedBy>garib</cp:lastModifiedBy>
  <cp:revision>16</cp:revision>
  <dcterms:created xsi:type="dcterms:W3CDTF">2014-07-11T12:31:09Z</dcterms:created>
  <dcterms:modified xsi:type="dcterms:W3CDTF">2014-07-11T14:40:58Z</dcterms:modified>
</cp:coreProperties>
</file>