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9205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177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7283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1600201"/>
            <a:ext cx="103632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90D73D-DB2E-40ED-A36B-78A8F8E69994}" type="datetime1">
              <a:rPr lang="en-US" altLang="fa-IR"/>
              <a:pPr/>
              <a:t>3/6/2015</a:t>
            </a:fld>
            <a:endParaRPr lang="en-GB" altLang="fa-I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fa-I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CC2DA3-7FDE-4425-BEA0-2762D0E0BA4E}" type="slidenum">
              <a:rPr lang="ar-SA" altLang="fa-IR"/>
              <a:pPr/>
              <a:t>‹#›</a:t>
            </a:fld>
            <a:endParaRPr lang="en-GB" altLang="fa-IR"/>
          </a:p>
        </p:txBody>
      </p:sp>
    </p:spTree>
    <p:extLst>
      <p:ext uri="{BB962C8B-B14F-4D97-AF65-F5344CB8AC3E}">
        <p14:creationId xmlns:p14="http://schemas.microsoft.com/office/powerpoint/2010/main" val="257324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857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9701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7154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529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095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692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93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403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3BE82-30C9-43B0-A168-25EC26D6597E}" type="datetimeFigureOut">
              <a:rPr lang="fa-IR" smtClean="0"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14E02-8270-4E72-AF68-7AF580849BA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1817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0933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EC113058-5CF9-4F7E-9E2B-B1DE1D55EA93}" type="slidenum">
              <a:rPr lang="ar-SA" altLang="fa-IR"/>
              <a:pPr/>
              <a:t>2</a:t>
            </a:fld>
            <a:endParaRPr lang="en-GB" altLang="fa-IR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a-IR" smtClean="0"/>
              <a:t>2- Where we are?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5188" y="1600201"/>
            <a:ext cx="8075612" cy="4530725"/>
          </a:xfrm>
        </p:spPr>
        <p:txBody>
          <a:bodyPr/>
          <a:lstStyle/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>
                <a:solidFill>
                  <a:srgbClr val="003399"/>
                </a:solidFill>
              </a:rPr>
              <a:t>جمعيت كل كشور در سال 85</a:t>
            </a:r>
            <a:r>
              <a:rPr lang="en-GB" altLang="fa-IR" sz="2400" b="1">
                <a:solidFill>
                  <a:srgbClr val="003399"/>
                </a:solidFill>
              </a:rPr>
              <a:t>:</a:t>
            </a:r>
            <a:r>
              <a:rPr lang="fa-IR" altLang="fa-IR" sz="2400" b="1">
                <a:solidFill>
                  <a:srgbClr val="003399"/>
                </a:solidFill>
              </a:rPr>
              <a:t> </a:t>
            </a:r>
            <a:r>
              <a:rPr lang="en-GB" altLang="fa-IR" sz="2400" b="1">
                <a:solidFill>
                  <a:srgbClr val="003399"/>
                </a:solidFill>
              </a:rPr>
              <a:t> 70,495,782</a:t>
            </a:r>
            <a:endParaRPr lang="en-US" altLang="fa-IR" sz="2400" b="1">
              <a:solidFill>
                <a:srgbClr val="003399"/>
              </a:solidFill>
            </a:endParaRPr>
          </a:p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/>
              <a:t>جمعيت سالمند كشور در سال</a:t>
            </a:r>
            <a:r>
              <a:rPr lang="en-GB" altLang="fa-IR" sz="2400" b="1"/>
              <a:t>: 85 </a:t>
            </a:r>
            <a:r>
              <a:rPr lang="fa-IR" altLang="fa-IR" sz="2400" b="1"/>
              <a:t> </a:t>
            </a:r>
            <a:r>
              <a:rPr lang="en-GB" altLang="fa-IR" sz="2400" b="1"/>
              <a:t> 5,121,043</a:t>
            </a:r>
          </a:p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>
                <a:solidFill>
                  <a:srgbClr val="FF0000"/>
                </a:solidFill>
              </a:rPr>
              <a:t>درصد سالمندي كشور</a:t>
            </a:r>
            <a:r>
              <a:rPr lang="en-GB" altLang="fa-IR" sz="2400" b="1">
                <a:solidFill>
                  <a:srgbClr val="FF0000"/>
                </a:solidFill>
              </a:rPr>
              <a:t>:</a:t>
            </a:r>
            <a:r>
              <a:rPr lang="fa-IR" altLang="fa-IR" sz="2400" b="1">
                <a:solidFill>
                  <a:srgbClr val="FF0000"/>
                </a:solidFill>
              </a:rPr>
              <a:t> 26/7 درصد</a:t>
            </a:r>
            <a:r>
              <a:rPr lang="fa-IR" altLang="fa-IR" smtClean="0">
                <a:solidFill>
                  <a:srgbClr val="FF0000"/>
                </a:solidFill>
              </a:rPr>
              <a:t> </a:t>
            </a:r>
            <a:endParaRPr lang="en-GB" altLang="fa-IR" smtClean="0">
              <a:solidFill>
                <a:srgbClr val="FF0000"/>
              </a:solidFill>
            </a:endParaRPr>
          </a:p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/>
              <a:t>تعداد افراد داراي يك معلوليت يا بيشتر در استان تهران: 151899</a:t>
            </a:r>
            <a:r>
              <a:rPr lang="en-GB" altLang="fa-IR" sz="2400" b="1"/>
              <a:t> </a:t>
            </a:r>
            <a:r>
              <a:rPr lang="fa-IR" altLang="fa-IR" sz="2400" b="1"/>
              <a:t>نفر</a:t>
            </a:r>
          </a:p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>
                <a:solidFill>
                  <a:srgbClr val="003399"/>
                </a:solidFill>
              </a:rPr>
              <a:t>تعداد افراد 100 ساله و بيشتر در استان تهران</a:t>
            </a:r>
            <a:r>
              <a:rPr lang="en-GB" altLang="fa-IR" sz="2400" b="1">
                <a:solidFill>
                  <a:srgbClr val="003399"/>
                </a:solidFill>
              </a:rPr>
              <a:t>:</a:t>
            </a:r>
            <a:r>
              <a:rPr lang="fa-IR" altLang="fa-IR" sz="2400" b="1">
                <a:solidFill>
                  <a:srgbClr val="003399"/>
                </a:solidFill>
              </a:rPr>
              <a:t> 1891 نفر</a:t>
            </a:r>
            <a:endParaRPr lang="en-GB" altLang="fa-IR" sz="2400" b="1">
              <a:solidFill>
                <a:srgbClr val="003399"/>
              </a:solidFill>
            </a:endParaRPr>
          </a:p>
          <a:p>
            <a:pPr algn="r" rtl="1">
              <a:lnSpc>
                <a:spcPct val="13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fa-IR" altLang="fa-IR" sz="2400" b="1"/>
              <a:t>تعداد افراد 100 ساله و بيشتر در شهر تهران</a:t>
            </a:r>
            <a:r>
              <a:rPr lang="en-GB" altLang="fa-IR" sz="2400" b="1"/>
              <a:t>:</a:t>
            </a:r>
            <a:r>
              <a:rPr lang="fa-IR" altLang="fa-IR" sz="2400" b="1"/>
              <a:t> 1138 نفر</a:t>
            </a:r>
            <a:r>
              <a:rPr lang="en-US" altLang="fa-IR" sz="2400" b="1"/>
              <a:t> </a:t>
            </a:r>
            <a:endParaRPr lang="en-GB" altLang="fa-IR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78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9A6D2763-219B-4208-B1AD-AC54846C099F}" type="slidenum">
              <a:rPr lang="ar-SA" altLang="fa-IR"/>
              <a:pPr/>
              <a:t>3</a:t>
            </a:fld>
            <a:endParaRPr lang="en-GB" altLang="fa-IR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a-IR" smtClean="0"/>
              <a:t>Tehran Province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a-IR" altLang="fa-IR" b="1" smtClean="0">
                <a:solidFill>
                  <a:srgbClr val="FF0000"/>
                </a:solidFill>
              </a:rPr>
              <a:t>استان تهران:</a:t>
            </a:r>
          </a:p>
          <a:p>
            <a:pPr lvl="2" algn="r" rtl="1">
              <a:lnSpc>
                <a:spcPct val="90000"/>
              </a:lnSpc>
            </a:pPr>
            <a:r>
              <a:rPr lang="ar-SA" altLang="fa-IR" sz="2600"/>
              <a:t>كل</a:t>
            </a:r>
            <a:r>
              <a:rPr lang="en-US" altLang="fa-IR" sz="2600"/>
              <a:t> </a:t>
            </a:r>
            <a:r>
              <a:rPr lang="fa-IR" altLang="fa-IR" sz="2600"/>
              <a:t>جمعیت:</a:t>
            </a:r>
            <a:r>
              <a:rPr lang="en-US" altLang="fa-IR" sz="2600"/>
              <a:t>  13,422,366 </a:t>
            </a:r>
            <a:endParaRPr lang="fa-IR" altLang="fa-IR" sz="2600"/>
          </a:p>
          <a:p>
            <a:pPr lvl="2" algn="r" rtl="1">
              <a:lnSpc>
                <a:spcPct val="90000"/>
              </a:lnSpc>
            </a:pPr>
            <a:r>
              <a:rPr lang="fa-IR" altLang="fa-IR" sz="2600"/>
              <a:t>جمعیت سالمند:</a:t>
            </a:r>
            <a:r>
              <a:rPr lang="en-US" altLang="fa-IR" sz="2600"/>
              <a:t> 973,183 </a:t>
            </a:r>
            <a:endParaRPr lang="fa-IR" altLang="fa-IR" sz="2600"/>
          </a:p>
          <a:p>
            <a:pPr lvl="2" algn="r" rtl="1">
              <a:lnSpc>
                <a:spcPct val="90000"/>
              </a:lnSpc>
            </a:pPr>
            <a:r>
              <a:rPr lang="fa-IR" altLang="fa-IR" sz="2600"/>
              <a:t>جمعیت سالمند</a:t>
            </a:r>
            <a:r>
              <a:rPr lang="ar-SA" altLang="fa-IR" sz="2600"/>
              <a:t> داراى درآمد</a:t>
            </a:r>
            <a:r>
              <a:rPr lang="en-US" altLang="fa-IR" sz="2600"/>
              <a:t> </a:t>
            </a:r>
            <a:r>
              <a:rPr lang="ar-SA" altLang="fa-IR" sz="2600"/>
              <a:t>بدون كار</a:t>
            </a:r>
            <a:r>
              <a:rPr lang="fa-IR" altLang="fa-IR" sz="2600"/>
              <a:t>: </a:t>
            </a:r>
            <a:r>
              <a:rPr lang="en-US" altLang="fa-IR" sz="2600"/>
              <a:t>385,200</a:t>
            </a:r>
            <a:endParaRPr lang="fa-IR" altLang="fa-IR" sz="2900"/>
          </a:p>
          <a:p>
            <a:pPr algn="r" rt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a-IR" altLang="fa-IR" b="1" smtClean="0">
                <a:solidFill>
                  <a:srgbClr val="FF0000"/>
                </a:solidFill>
              </a:rPr>
              <a:t>شهر تهران:</a:t>
            </a:r>
            <a:endParaRPr lang="en-GB" altLang="fa-IR" b="1" smtClean="0">
              <a:solidFill>
                <a:srgbClr val="FF0000"/>
              </a:solidFill>
            </a:endParaRPr>
          </a:p>
          <a:p>
            <a:pPr lvl="2" algn="r" rtl="1">
              <a:lnSpc>
                <a:spcPct val="90000"/>
              </a:lnSpc>
            </a:pPr>
            <a:r>
              <a:rPr lang="ar-SA" altLang="fa-IR" sz="2600"/>
              <a:t>كل</a:t>
            </a:r>
            <a:r>
              <a:rPr lang="en-US" altLang="fa-IR" sz="2600"/>
              <a:t> </a:t>
            </a:r>
            <a:r>
              <a:rPr lang="fa-IR" altLang="fa-IR" sz="2600"/>
              <a:t>جمعیت:</a:t>
            </a:r>
            <a:r>
              <a:rPr lang="en-US" altLang="fa-IR" sz="2600"/>
              <a:t> 7,975,679 </a:t>
            </a:r>
            <a:endParaRPr lang="fa-IR" altLang="fa-IR" sz="2600"/>
          </a:p>
          <a:p>
            <a:pPr lvl="2" algn="r" rtl="1">
              <a:lnSpc>
                <a:spcPct val="90000"/>
              </a:lnSpc>
            </a:pPr>
            <a:r>
              <a:rPr lang="fa-IR" altLang="fa-IR" sz="2600"/>
              <a:t>جمعیت سالمند:</a:t>
            </a:r>
            <a:r>
              <a:rPr lang="en-US" altLang="fa-IR" sz="2600"/>
              <a:t> 686,431</a:t>
            </a:r>
          </a:p>
          <a:p>
            <a:pPr lvl="2" algn="r" rtl="1">
              <a:lnSpc>
                <a:spcPct val="90000"/>
              </a:lnSpc>
            </a:pPr>
            <a:r>
              <a:rPr lang="fa-IR" altLang="fa-IR" sz="2600">
                <a:solidFill>
                  <a:srgbClr val="003399"/>
                </a:solidFill>
              </a:rPr>
              <a:t>درصد سالمندی: 8.6</a:t>
            </a:r>
            <a:r>
              <a:rPr lang="en-US" altLang="fa-IR" sz="2600">
                <a:solidFill>
                  <a:srgbClr val="003399"/>
                </a:solidFill>
              </a:rPr>
              <a:t> </a:t>
            </a:r>
            <a:endParaRPr lang="fa-IR" altLang="fa-IR" sz="2600">
              <a:solidFill>
                <a:srgbClr val="003399"/>
              </a:solidFill>
            </a:endParaRPr>
          </a:p>
          <a:p>
            <a:pPr lvl="2" algn="r" rtl="1">
              <a:lnSpc>
                <a:spcPct val="90000"/>
              </a:lnSpc>
            </a:pPr>
            <a:r>
              <a:rPr lang="fa-IR" altLang="fa-IR" sz="2600"/>
              <a:t>جمعیت سالمند</a:t>
            </a:r>
            <a:r>
              <a:rPr lang="ar-SA" altLang="fa-IR" sz="2600"/>
              <a:t> داراى درآمد</a:t>
            </a:r>
            <a:r>
              <a:rPr lang="en-US" altLang="fa-IR" sz="2600"/>
              <a:t> </a:t>
            </a:r>
            <a:r>
              <a:rPr lang="ar-SA" altLang="fa-IR" sz="2600"/>
              <a:t>بدون كار</a:t>
            </a:r>
            <a:r>
              <a:rPr lang="fa-IR" altLang="fa-IR" sz="2600"/>
              <a:t>: </a:t>
            </a:r>
            <a:r>
              <a:rPr lang="en-US" altLang="fa-IR" sz="2600"/>
              <a:t>293,815</a:t>
            </a:r>
            <a:endParaRPr lang="fa-IR" altLang="fa-IR" sz="2600"/>
          </a:p>
          <a:p>
            <a:pPr lvl="2" algn="r" rt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fa-IR" sz="2100"/>
              <a:t> </a:t>
            </a:r>
            <a:endParaRPr lang="en-GB" altLang="fa-IR" sz="2100"/>
          </a:p>
        </p:txBody>
      </p:sp>
    </p:spTree>
    <p:extLst>
      <p:ext uri="{BB962C8B-B14F-4D97-AF65-F5344CB8AC3E}">
        <p14:creationId xmlns:p14="http://schemas.microsoft.com/office/powerpoint/2010/main" val="940189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57046E4D-0608-4DB6-A9FF-DA667DE9D185}" type="slidenum">
              <a:rPr lang="ar-SA" altLang="fa-IR"/>
              <a:pPr/>
              <a:t>4</a:t>
            </a:fld>
            <a:endParaRPr lang="en-GB" altLang="fa-IR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fa-IR" sz="3800"/>
              <a:t>گروههاي سني سالمندان تهراني كه به صورت انفرادي زندگي مي كنند </a:t>
            </a:r>
            <a:endParaRPr lang="en-US" altLang="fa-IR" sz="3800"/>
          </a:p>
        </p:txBody>
      </p:sp>
      <p:graphicFrame>
        <p:nvGraphicFramePr>
          <p:cNvPr id="226330" name="Group 26"/>
          <p:cNvGraphicFramePr>
            <a:graphicFrameLocks noGrp="1"/>
          </p:cNvGraphicFramePr>
          <p:nvPr>
            <p:ph idx="1"/>
          </p:nvPr>
        </p:nvGraphicFramePr>
        <p:xfrm>
          <a:off x="2438400" y="1600201"/>
          <a:ext cx="7772400" cy="4525963"/>
        </p:xfrm>
        <a:graphic>
          <a:graphicData uri="http://schemas.openxmlformats.org/drawingml/2006/table">
            <a:tbl>
              <a:tblPr rtl="1"/>
              <a:tblGrid>
                <a:gridCol w="3886200"/>
                <a:gridCol w="3886200"/>
              </a:tblGrid>
              <a:tr h="755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گروههاي سني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تعداد سالمندان 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64-60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14561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69-65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18217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74-70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22043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به بالا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34685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جمع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89506</a:t>
                      </a:r>
                      <a:endParaRPr kumimoji="0" lang="en-US" altLang="fa-IR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11931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50B36F0B-1CBD-4BD6-8A74-94D9798EDA01}" type="slidenum">
              <a:rPr lang="ar-SA" altLang="fa-IR"/>
              <a:pPr/>
              <a:t>5</a:t>
            </a:fld>
            <a:endParaRPr lang="en-GB" altLang="fa-IR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altLang="fa-IR" sz="3800"/>
              <a:t>میزان سالخوردگی در مناطق مختلف شهر تهران</a:t>
            </a:r>
            <a:endParaRPr lang="en-GB" altLang="fa-IR" sz="3800"/>
          </a:p>
        </p:txBody>
      </p:sp>
      <p:pic>
        <p:nvPicPr>
          <p:cNvPr id="25088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8" y="1600201"/>
            <a:ext cx="70802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8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65C89FE0-40EF-4FC0-8E61-C71A435B137D}" type="slidenum">
              <a:rPr lang="ar-SA" altLang="fa-IR"/>
              <a:pPr/>
              <a:t>6</a:t>
            </a:fld>
            <a:endParaRPr lang="en-GB" altLang="fa-IR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altLang="fa-IR" sz="3800">
                <a:effectLst>
                  <a:outerShdw blurRad="38100" dist="38100" dir="2700000" algn="tl">
                    <a:srgbClr val="000000"/>
                  </a:outerShdw>
                </a:effectLst>
              </a:rPr>
              <a:t>میانگین هزینه سلام</a:t>
            </a:r>
            <a:r>
              <a:rPr lang="fa-IR" altLang="fa-IR" sz="3800">
                <a:effectLst>
                  <a:outerShdw blurRad="38100" dist="38100" dir="2700000" algn="tl">
                    <a:srgbClr val="000000"/>
                  </a:outerShdw>
                </a:effectLst>
              </a:rPr>
              <a:t>ت در مناطق </a:t>
            </a:r>
            <a:r>
              <a:rPr lang="ar-SA" altLang="fa-IR" sz="3800">
                <a:effectLst>
                  <a:outerShdw blurRad="38100" dist="38100" dir="2700000" algn="tl">
                    <a:srgbClr val="000000"/>
                  </a:outerShdw>
                </a:effectLst>
              </a:rPr>
              <a:t>مختلف شهر تهران</a:t>
            </a:r>
            <a:r>
              <a:rPr lang="en-GB" altLang="fa-IR" sz="3800"/>
              <a:t> </a:t>
            </a:r>
          </a:p>
        </p:txBody>
      </p:sp>
      <p:pic>
        <p:nvPicPr>
          <p:cNvPr id="25190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2064" y="1600201"/>
            <a:ext cx="72469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263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5DA24671-8E45-4908-A8A1-7ABE1B2CB9DF}" type="slidenum">
              <a:rPr lang="ar-SA" altLang="fa-IR"/>
              <a:pPr/>
              <a:t>7</a:t>
            </a:fld>
            <a:endParaRPr lang="en-GB" altLang="fa-IR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fa-IR" sz="3800">
                <a:effectLst>
                  <a:outerShdw blurRad="38100" dist="38100" dir="2700000" algn="tl">
                    <a:srgbClr val="000000"/>
                  </a:outerShdw>
                </a:effectLst>
              </a:rPr>
              <a:t>هزینه تشخیص پزشک</a:t>
            </a:r>
            <a:r>
              <a:rPr lang="fa-IR" altLang="fa-IR" sz="3800">
                <a:effectLst>
                  <a:outerShdw blurRad="38100" dist="38100" dir="2700000" algn="tl">
                    <a:srgbClr val="000000"/>
                  </a:outerShdw>
                </a:effectLst>
              </a:rPr>
              <a:t>ی در مناطق مختلف شهر تهران</a:t>
            </a:r>
            <a:endParaRPr lang="en-GB" altLang="fa-IR" sz="3800"/>
          </a:p>
        </p:txBody>
      </p:sp>
      <p:pic>
        <p:nvPicPr>
          <p:cNvPr id="25293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8" y="1600201"/>
            <a:ext cx="70802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067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E4AFD631-340E-4F94-8F82-C6D6A0EBB244}" type="slidenum">
              <a:rPr lang="ar-SA" altLang="fa-IR"/>
              <a:pPr/>
              <a:t>8</a:t>
            </a:fld>
            <a:endParaRPr lang="en-GB" altLang="fa-IR"/>
          </a:p>
        </p:txBody>
      </p:sp>
      <p:sp>
        <p:nvSpPr>
          <p:cNvPr id="222210" name="AutoShape 27"/>
          <p:cNvSpPr>
            <a:spLocks noGrp="1" noChangeArrowheads="1"/>
          </p:cNvSpPr>
          <p:nvPr>
            <p:ph type="title" idx="4294967295"/>
          </p:nvPr>
        </p:nvSpPr>
        <p:spPr>
          <a:xfrm>
            <a:off x="5016500" y="584201"/>
            <a:ext cx="5194300" cy="722313"/>
          </a:xfrm>
        </p:spPr>
        <p:txBody>
          <a:bodyPr anchor="b"/>
          <a:lstStyle/>
          <a:p>
            <a:pPr algn="r" rtl="1" eaLnBrk="1" hangingPunct="1"/>
            <a:r>
              <a:rPr lang="fa-IR" altLang="fa-IR" sz="3800"/>
              <a:t>روند تغيير جمعيت در ايران</a:t>
            </a:r>
            <a:endParaRPr lang="en-US" altLang="fa-IR" sz="3800"/>
          </a:p>
        </p:txBody>
      </p:sp>
      <p:graphicFrame>
        <p:nvGraphicFramePr>
          <p:cNvPr id="25700" name="Group 100"/>
          <p:cNvGraphicFramePr>
            <a:graphicFrameLocks noGrp="1"/>
          </p:cNvGraphicFramePr>
          <p:nvPr>
            <p:ph idx="4294967295"/>
          </p:nvPr>
        </p:nvGraphicFramePr>
        <p:xfrm>
          <a:off x="2362200" y="1916114"/>
          <a:ext cx="7924800" cy="3724275"/>
        </p:xfrm>
        <a:graphic>
          <a:graphicData uri="http://schemas.openxmlformats.org/drawingml/2006/table">
            <a:tbl>
              <a:tblPr/>
              <a:tblGrid>
                <a:gridCol w="1924050"/>
                <a:gridCol w="1922463"/>
                <a:gridCol w="1924050"/>
                <a:gridCol w="2154237"/>
              </a:tblGrid>
              <a:tr h="1241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سال سرشماری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1365   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1375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1385   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جمعیت زیر 15 سال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45.45%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39.5%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25.08%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جمعیت بالای 60 سال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5.43% 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6.62% 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a-IR" alt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7.27%   </a:t>
                      </a:r>
                      <a:endParaRPr kumimoji="0" lang="en-US" altLang="fa-I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976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079D224D-EFCD-4239-97DD-74F80FE66D79}" type="slidenum">
              <a:rPr lang="ar-SA" altLang="fa-IR"/>
              <a:pPr/>
              <a:t>9</a:t>
            </a:fld>
            <a:endParaRPr lang="en-GB" altLang="fa-IR"/>
          </a:p>
        </p:txBody>
      </p:sp>
      <p:sp>
        <p:nvSpPr>
          <p:cNvPr id="223234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algn="r" rtl="1" eaLnBrk="1" hangingPunct="1"/>
            <a:r>
              <a:rPr lang="fa-IR" altLang="fa-IR" smtClean="0"/>
              <a:t>ضريب سالمندي </a:t>
            </a:r>
            <a:endParaRPr lang="en-US" altLang="fa-IR" smtClean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r" rtl="1" eaLnBrk="1" hangingPunct="1"/>
            <a:r>
              <a:rPr lang="fa-IR" altLang="fa-IR" smtClean="0"/>
              <a:t>نسبت جمعيت بالاي 65 سال به جمعيت زير 15 سال</a:t>
            </a:r>
          </a:p>
          <a:p>
            <a:pPr algn="r" rtl="1" eaLnBrk="1" hangingPunct="1">
              <a:buFont typeface="Wingdings" panose="05000000000000000000" pitchFamily="2" charset="2"/>
              <a:buNone/>
            </a:pPr>
            <a:r>
              <a:rPr lang="fa-IR" altLang="fa-IR" smtClean="0"/>
              <a:t> </a:t>
            </a:r>
          </a:p>
          <a:p>
            <a:pPr algn="r" rtl="1" eaLnBrk="1" hangingPunct="1"/>
            <a:r>
              <a:rPr lang="fa-IR" altLang="fa-IR" smtClean="0"/>
              <a:t>ضريب سالمندي در سال 1365            6.68 % </a:t>
            </a:r>
          </a:p>
          <a:p>
            <a:pPr algn="r" rtl="1" eaLnBrk="1" hangingPunct="1"/>
            <a:r>
              <a:rPr lang="fa-IR" altLang="fa-IR" smtClean="0"/>
              <a:t>ضريب سالمندي در سال 1375            10.93%     ضريب سالمندي در سال 1385            20.68%   </a:t>
            </a:r>
          </a:p>
          <a:p>
            <a:pPr algn="r" rtl="1" eaLnBrk="1" hangingPunct="1"/>
            <a:endParaRPr lang="en-US" altLang="fa-IR" smtClean="0"/>
          </a:p>
        </p:txBody>
      </p:sp>
    </p:spTree>
    <p:extLst>
      <p:ext uri="{BB962C8B-B14F-4D97-AF65-F5344CB8AC3E}">
        <p14:creationId xmlns:p14="http://schemas.microsoft.com/office/powerpoint/2010/main" val="2515830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2- Where we are?</vt:lpstr>
      <vt:lpstr>Tehran Province</vt:lpstr>
      <vt:lpstr>گروههاي سني سالمندان تهراني كه به صورت انفرادي زندگي مي كنند </vt:lpstr>
      <vt:lpstr>میزان سالخوردگی در مناطق مختلف شهر تهران</vt:lpstr>
      <vt:lpstr>میانگین هزینه سلامت در مناطق مختلف شهر تهران </vt:lpstr>
      <vt:lpstr>هزینه تشخیص پزشکی در مناطق مختلف شهر تهران</vt:lpstr>
      <vt:lpstr>روند تغيير جمعيت در ايران</vt:lpstr>
      <vt:lpstr>ضريب سالمندي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Habib-o-Algharib</dc:creator>
  <cp:lastModifiedBy>Habib-o-Algharib</cp:lastModifiedBy>
  <cp:revision>1</cp:revision>
  <dcterms:created xsi:type="dcterms:W3CDTF">2015-03-06T19:47:20Z</dcterms:created>
  <dcterms:modified xsi:type="dcterms:W3CDTF">2015-03-06T19:47:43Z</dcterms:modified>
</cp:coreProperties>
</file>