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 id="2147483708" r:id="rId4"/>
    <p:sldMasterId id="2147483720" r:id="rId5"/>
    <p:sldMasterId id="2147483732" r:id="rId6"/>
  </p:sldMasterIdLst>
  <p:sldIdLst>
    <p:sldId id="351" r:id="rId7"/>
    <p:sldId id="348" r:id="rId8"/>
    <p:sldId id="274" r:id="rId9"/>
    <p:sldId id="272" r:id="rId10"/>
    <p:sldId id="349" r:id="rId11"/>
    <p:sldId id="262" r:id="rId12"/>
    <p:sldId id="345" r:id="rId13"/>
    <p:sldId id="285" r:id="rId14"/>
    <p:sldId id="282" r:id="rId15"/>
    <p:sldId id="347" r:id="rId16"/>
    <p:sldId id="283" r:id="rId17"/>
    <p:sldId id="284" r:id="rId18"/>
    <p:sldId id="279" r:id="rId19"/>
    <p:sldId id="278" r:id="rId20"/>
    <p:sldId id="286" r:id="rId21"/>
    <p:sldId id="275" r:id="rId22"/>
    <p:sldId id="288" r:id="rId23"/>
    <p:sldId id="293" r:id="rId24"/>
    <p:sldId id="290" r:id="rId25"/>
    <p:sldId id="289" r:id="rId26"/>
    <p:sldId id="292" r:id="rId27"/>
    <p:sldId id="287" r:id="rId28"/>
    <p:sldId id="296" r:id="rId29"/>
    <p:sldId id="295" r:id="rId30"/>
    <p:sldId id="297" r:id="rId31"/>
    <p:sldId id="343" r:id="rId32"/>
    <p:sldId id="298" r:id="rId33"/>
    <p:sldId id="299" r:id="rId34"/>
    <p:sldId id="301" r:id="rId35"/>
    <p:sldId id="300" r:id="rId36"/>
    <p:sldId id="304" r:id="rId37"/>
    <p:sldId id="338" r:id="rId38"/>
    <p:sldId id="305" r:id="rId39"/>
    <p:sldId id="307" r:id="rId40"/>
    <p:sldId id="306" r:id="rId41"/>
    <p:sldId id="350" r:id="rId42"/>
    <p:sldId id="311" r:id="rId43"/>
    <p:sldId id="339" r:id="rId44"/>
    <p:sldId id="313" r:id="rId45"/>
    <p:sldId id="342" r:id="rId46"/>
    <p:sldId id="309" r:id="rId47"/>
    <p:sldId id="318" r:id="rId48"/>
    <p:sldId id="316" r:id="rId49"/>
    <p:sldId id="315" r:id="rId50"/>
    <p:sldId id="314" r:id="rId51"/>
    <p:sldId id="321" r:id="rId52"/>
    <p:sldId id="319" r:id="rId53"/>
    <p:sldId id="323" r:id="rId54"/>
    <p:sldId id="322" r:id="rId55"/>
    <p:sldId id="328" r:id="rId56"/>
    <p:sldId id="327" r:id="rId57"/>
    <p:sldId id="324" r:id="rId58"/>
    <p:sldId id="340" r:id="rId59"/>
    <p:sldId id="335" r:id="rId60"/>
    <p:sldId id="337" r:id="rId61"/>
    <p:sldId id="352" r:id="rId6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12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file:///H:\&#1705;&#1606;&#1578;&#1585;&#1604;%20&#1580;&#1605;&#1593;&#1740;&#1578;\&#1580;&#1605;&#1593;&#1740;&#157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340"/>
      <c:rAngAx val="1"/>
    </c:view3D>
    <c:floor>
      <c:thickness val="0"/>
    </c:floor>
    <c:sideWall>
      <c:thickness val="0"/>
      <c:spPr>
        <a:solidFill>
          <a:schemeClr val="tx1"/>
        </a:solidFill>
        <a:effectLst/>
      </c:spPr>
    </c:sideWall>
    <c:backWall>
      <c:thickness val="0"/>
      <c:spPr>
        <a:solidFill>
          <a:schemeClr val="accent1">
            <a:lumMod val="40000"/>
            <a:lumOff val="60000"/>
          </a:schemeClr>
        </a:solidFill>
        <a:effectLst/>
      </c:spPr>
    </c:backWall>
    <c:plotArea>
      <c:layout>
        <c:manualLayout>
          <c:layoutTarget val="inner"/>
          <c:xMode val="edge"/>
          <c:yMode val="edge"/>
          <c:x val="0.11424568407822275"/>
          <c:y val="5.1400554097404488E-2"/>
          <c:w val="0.87206506228974978"/>
          <c:h val="0.79822506561679785"/>
        </c:manualLayout>
      </c:layout>
      <c:bar3DChart>
        <c:barDir val="col"/>
        <c:grouping val="stacked"/>
        <c:varyColors val="0"/>
        <c:ser>
          <c:idx val="0"/>
          <c:order val="0"/>
          <c:tx>
            <c:v>جمعیت بالای 65 سال</c:v>
          </c:tx>
          <c:spPr>
            <a:solidFill>
              <a:srgbClr val="00B0F0"/>
            </a:solidFill>
            <a:ln>
              <a:solidFill>
                <a:srgbClr val="0070C0"/>
              </a:solidFill>
            </a:ln>
          </c:spPr>
          <c:invertIfNegative val="0"/>
          <c:cat>
            <c:numRef>
              <c:f>'روند کنونی'!$A$2:$A$22</c:f>
              <c:numCache>
                <c:formatCode>General</c:formatCode>
                <c:ptCount val="21"/>
                <c:pt idx="0">
                  <c:v>1385</c:v>
                </c:pt>
                <c:pt idx="1">
                  <c:v>1390</c:v>
                </c:pt>
                <c:pt idx="2">
                  <c:v>1395</c:v>
                </c:pt>
                <c:pt idx="3">
                  <c:v>1400</c:v>
                </c:pt>
                <c:pt idx="4">
                  <c:v>1405</c:v>
                </c:pt>
                <c:pt idx="5">
                  <c:v>1410</c:v>
                </c:pt>
                <c:pt idx="6">
                  <c:v>1415</c:v>
                </c:pt>
                <c:pt idx="7">
                  <c:v>1420</c:v>
                </c:pt>
                <c:pt idx="8">
                  <c:v>1425</c:v>
                </c:pt>
                <c:pt idx="9">
                  <c:v>1430</c:v>
                </c:pt>
                <c:pt idx="10">
                  <c:v>1435</c:v>
                </c:pt>
                <c:pt idx="11">
                  <c:v>1440</c:v>
                </c:pt>
                <c:pt idx="12">
                  <c:v>1445</c:v>
                </c:pt>
                <c:pt idx="13">
                  <c:v>1450</c:v>
                </c:pt>
                <c:pt idx="14">
                  <c:v>1455</c:v>
                </c:pt>
                <c:pt idx="15">
                  <c:v>1460</c:v>
                </c:pt>
                <c:pt idx="16">
                  <c:v>1465</c:v>
                </c:pt>
                <c:pt idx="17">
                  <c:v>1470</c:v>
                </c:pt>
                <c:pt idx="18">
                  <c:v>1475</c:v>
                </c:pt>
                <c:pt idx="19">
                  <c:v>1480</c:v>
                </c:pt>
                <c:pt idx="20">
                  <c:v>1485</c:v>
                </c:pt>
              </c:numCache>
            </c:numRef>
          </c:cat>
          <c:val>
            <c:numRef>
              <c:f>'روند کنونی'!$B$2:$B$22</c:f>
              <c:numCache>
                <c:formatCode>General</c:formatCode>
                <c:ptCount val="21"/>
                <c:pt idx="0">
                  <c:v>3656590</c:v>
                </c:pt>
                <c:pt idx="1">
                  <c:v>3806980</c:v>
                </c:pt>
                <c:pt idx="2">
                  <c:v>4362310</c:v>
                </c:pt>
                <c:pt idx="3">
                  <c:v>5255320</c:v>
                </c:pt>
                <c:pt idx="4">
                  <c:v>6394910</c:v>
                </c:pt>
                <c:pt idx="5">
                  <c:v>7706180</c:v>
                </c:pt>
                <c:pt idx="6">
                  <c:v>9095240</c:v>
                </c:pt>
                <c:pt idx="7">
                  <c:v>10431100</c:v>
                </c:pt>
                <c:pt idx="8">
                  <c:v>11572900</c:v>
                </c:pt>
                <c:pt idx="9">
                  <c:v>12414200</c:v>
                </c:pt>
                <c:pt idx="10">
                  <c:v>12910400</c:v>
                </c:pt>
                <c:pt idx="11">
                  <c:v>13075500</c:v>
                </c:pt>
                <c:pt idx="12">
                  <c:v>12961800</c:v>
                </c:pt>
                <c:pt idx="13">
                  <c:v>12635100</c:v>
                </c:pt>
                <c:pt idx="14">
                  <c:v>12157100</c:v>
                </c:pt>
                <c:pt idx="15">
                  <c:v>11578000</c:v>
                </c:pt>
                <c:pt idx="16">
                  <c:v>10935600</c:v>
                </c:pt>
                <c:pt idx="17">
                  <c:v>10257500</c:v>
                </c:pt>
                <c:pt idx="18">
                  <c:v>9564020</c:v>
                </c:pt>
                <c:pt idx="19">
                  <c:v>8870710</c:v>
                </c:pt>
                <c:pt idx="20">
                  <c:v>8189240</c:v>
                </c:pt>
              </c:numCache>
            </c:numRef>
          </c:val>
        </c:ser>
        <c:ser>
          <c:idx val="1"/>
          <c:order val="1"/>
          <c:tx>
            <c:v>جمعیت 15-65 سال</c:v>
          </c:tx>
          <c:spPr>
            <a:solidFill>
              <a:srgbClr val="FFFF00"/>
            </a:solidFill>
          </c:spPr>
          <c:invertIfNegative val="0"/>
          <c:cat>
            <c:numRef>
              <c:f>'روند کنونی'!$A$2:$A$22</c:f>
              <c:numCache>
                <c:formatCode>General</c:formatCode>
                <c:ptCount val="21"/>
                <c:pt idx="0">
                  <c:v>1385</c:v>
                </c:pt>
                <c:pt idx="1">
                  <c:v>1390</c:v>
                </c:pt>
                <c:pt idx="2">
                  <c:v>1395</c:v>
                </c:pt>
                <c:pt idx="3">
                  <c:v>1400</c:v>
                </c:pt>
                <c:pt idx="4">
                  <c:v>1405</c:v>
                </c:pt>
                <c:pt idx="5">
                  <c:v>1410</c:v>
                </c:pt>
                <c:pt idx="6">
                  <c:v>1415</c:v>
                </c:pt>
                <c:pt idx="7">
                  <c:v>1420</c:v>
                </c:pt>
                <c:pt idx="8">
                  <c:v>1425</c:v>
                </c:pt>
                <c:pt idx="9">
                  <c:v>1430</c:v>
                </c:pt>
                <c:pt idx="10">
                  <c:v>1435</c:v>
                </c:pt>
                <c:pt idx="11">
                  <c:v>1440</c:v>
                </c:pt>
                <c:pt idx="12">
                  <c:v>1445</c:v>
                </c:pt>
                <c:pt idx="13">
                  <c:v>1450</c:v>
                </c:pt>
                <c:pt idx="14">
                  <c:v>1455</c:v>
                </c:pt>
                <c:pt idx="15">
                  <c:v>1460</c:v>
                </c:pt>
                <c:pt idx="16">
                  <c:v>1465</c:v>
                </c:pt>
                <c:pt idx="17">
                  <c:v>1470</c:v>
                </c:pt>
                <c:pt idx="18">
                  <c:v>1475</c:v>
                </c:pt>
                <c:pt idx="19">
                  <c:v>1480</c:v>
                </c:pt>
                <c:pt idx="20">
                  <c:v>1485</c:v>
                </c:pt>
              </c:numCache>
            </c:numRef>
          </c:cat>
          <c:val>
            <c:numRef>
              <c:f>'روند کنونی'!$C$2:$C$22</c:f>
              <c:numCache>
                <c:formatCode>General</c:formatCode>
                <c:ptCount val="21"/>
                <c:pt idx="0">
                  <c:v>49157600</c:v>
                </c:pt>
                <c:pt idx="1">
                  <c:v>52848800</c:v>
                </c:pt>
                <c:pt idx="2">
                  <c:v>55462900</c:v>
                </c:pt>
                <c:pt idx="3">
                  <c:v>57301600</c:v>
                </c:pt>
                <c:pt idx="4">
                  <c:v>58356500</c:v>
                </c:pt>
                <c:pt idx="5">
                  <c:v>58481000</c:v>
                </c:pt>
                <c:pt idx="6">
                  <c:v>57617900</c:v>
                </c:pt>
                <c:pt idx="7">
                  <c:v>55880500</c:v>
                </c:pt>
                <c:pt idx="8">
                  <c:v>53477300</c:v>
                </c:pt>
                <c:pt idx="9">
                  <c:v>50637300</c:v>
                </c:pt>
                <c:pt idx="10">
                  <c:v>47557700</c:v>
                </c:pt>
                <c:pt idx="11">
                  <c:v>44381900</c:v>
                </c:pt>
                <c:pt idx="12">
                  <c:v>41202300</c:v>
                </c:pt>
                <c:pt idx="13">
                  <c:v>38076000</c:v>
                </c:pt>
                <c:pt idx="14">
                  <c:v>35039700</c:v>
                </c:pt>
                <c:pt idx="15">
                  <c:v>32120200</c:v>
                </c:pt>
                <c:pt idx="16">
                  <c:v>29338600</c:v>
                </c:pt>
                <c:pt idx="17">
                  <c:v>26709200</c:v>
                </c:pt>
                <c:pt idx="18">
                  <c:v>24240900</c:v>
                </c:pt>
                <c:pt idx="19">
                  <c:v>21939100</c:v>
                </c:pt>
                <c:pt idx="20">
                  <c:v>19805900</c:v>
                </c:pt>
              </c:numCache>
            </c:numRef>
          </c:val>
        </c:ser>
        <c:ser>
          <c:idx val="2"/>
          <c:order val="2"/>
          <c:tx>
            <c:v>جمعیت زیر 15 سال</c:v>
          </c:tx>
          <c:spPr>
            <a:solidFill>
              <a:srgbClr val="92D050"/>
            </a:solidFill>
          </c:spPr>
          <c:invertIfNegative val="0"/>
          <c:cat>
            <c:numRef>
              <c:f>'روند کنونی'!$A$2:$A$22</c:f>
              <c:numCache>
                <c:formatCode>General</c:formatCode>
                <c:ptCount val="21"/>
                <c:pt idx="0">
                  <c:v>1385</c:v>
                </c:pt>
                <c:pt idx="1">
                  <c:v>1390</c:v>
                </c:pt>
                <c:pt idx="2">
                  <c:v>1395</c:v>
                </c:pt>
                <c:pt idx="3">
                  <c:v>1400</c:v>
                </c:pt>
                <c:pt idx="4">
                  <c:v>1405</c:v>
                </c:pt>
                <c:pt idx="5">
                  <c:v>1410</c:v>
                </c:pt>
                <c:pt idx="6">
                  <c:v>1415</c:v>
                </c:pt>
                <c:pt idx="7">
                  <c:v>1420</c:v>
                </c:pt>
                <c:pt idx="8">
                  <c:v>1425</c:v>
                </c:pt>
                <c:pt idx="9">
                  <c:v>1430</c:v>
                </c:pt>
                <c:pt idx="10">
                  <c:v>1435</c:v>
                </c:pt>
                <c:pt idx="11">
                  <c:v>1440</c:v>
                </c:pt>
                <c:pt idx="12">
                  <c:v>1445</c:v>
                </c:pt>
                <c:pt idx="13">
                  <c:v>1450</c:v>
                </c:pt>
                <c:pt idx="14">
                  <c:v>1455</c:v>
                </c:pt>
                <c:pt idx="15">
                  <c:v>1460</c:v>
                </c:pt>
                <c:pt idx="16">
                  <c:v>1465</c:v>
                </c:pt>
                <c:pt idx="17">
                  <c:v>1470</c:v>
                </c:pt>
                <c:pt idx="18">
                  <c:v>1475</c:v>
                </c:pt>
                <c:pt idx="19">
                  <c:v>1480</c:v>
                </c:pt>
                <c:pt idx="20">
                  <c:v>1485</c:v>
                </c:pt>
              </c:numCache>
            </c:numRef>
          </c:cat>
          <c:val>
            <c:numRef>
              <c:f>'روند کنونی'!$D$2:$D$22</c:f>
              <c:numCache>
                <c:formatCode>General</c:formatCode>
                <c:ptCount val="21"/>
                <c:pt idx="0">
                  <c:v>14362910</c:v>
                </c:pt>
                <c:pt idx="1">
                  <c:v>14133300</c:v>
                </c:pt>
                <c:pt idx="2">
                  <c:v>14000800</c:v>
                </c:pt>
                <c:pt idx="3">
                  <c:v>13571200</c:v>
                </c:pt>
                <c:pt idx="4">
                  <c:v>12674600</c:v>
                </c:pt>
                <c:pt idx="5">
                  <c:v>11631600</c:v>
                </c:pt>
                <c:pt idx="6">
                  <c:v>10623000</c:v>
                </c:pt>
                <c:pt idx="7">
                  <c:v>9664620</c:v>
                </c:pt>
                <c:pt idx="8">
                  <c:v>8792400</c:v>
                </c:pt>
                <c:pt idx="9">
                  <c:v>7997820</c:v>
                </c:pt>
                <c:pt idx="10">
                  <c:v>7264580</c:v>
                </c:pt>
                <c:pt idx="11">
                  <c:v>6579150</c:v>
                </c:pt>
                <c:pt idx="12">
                  <c:v>5936050</c:v>
                </c:pt>
                <c:pt idx="13">
                  <c:v>5360200</c:v>
                </c:pt>
                <c:pt idx="14">
                  <c:v>4786230</c:v>
                </c:pt>
                <c:pt idx="15">
                  <c:v>4284760</c:v>
                </c:pt>
                <c:pt idx="16">
                  <c:v>3827460</c:v>
                </c:pt>
                <c:pt idx="17">
                  <c:v>3411880</c:v>
                </c:pt>
                <c:pt idx="18">
                  <c:v>3041330</c:v>
                </c:pt>
                <c:pt idx="19">
                  <c:v>2711140</c:v>
                </c:pt>
                <c:pt idx="20">
                  <c:v>2415590</c:v>
                </c:pt>
              </c:numCache>
            </c:numRef>
          </c:val>
        </c:ser>
        <c:dLbls>
          <c:showLegendKey val="0"/>
          <c:showVal val="0"/>
          <c:showCatName val="0"/>
          <c:showSerName val="0"/>
          <c:showPercent val="0"/>
          <c:showBubbleSize val="0"/>
        </c:dLbls>
        <c:gapWidth val="150"/>
        <c:shape val="box"/>
        <c:axId val="142605312"/>
        <c:axId val="143266560"/>
        <c:axId val="0"/>
      </c:bar3DChart>
      <c:catAx>
        <c:axId val="142605312"/>
        <c:scaling>
          <c:orientation val="minMax"/>
        </c:scaling>
        <c:delete val="0"/>
        <c:axPos val="b"/>
        <c:numFmt formatCode="General" sourceLinked="1"/>
        <c:majorTickMark val="out"/>
        <c:minorTickMark val="none"/>
        <c:tickLblPos val="nextTo"/>
        <c:spPr>
          <a:noFill/>
          <a:ln w="19050" cap="flat" cmpd="sng" algn="ctr">
            <a:solidFill>
              <a:schemeClr val="accent5"/>
            </a:solidFill>
            <a:prstDash val="solid"/>
            <a:miter lim="800000"/>
          </a:ln>
          <a:effectLst/>
        </c:spPr>
        <c:txPr>
          <a:bodyPr rot="-2700000" vert="horz"/>
          <a:lstStyle/>
          <a:p>
            <a:pPr>
              <a:defRPr sz="1400">
                <a:solidFill>
                  <a:schemeClr val="bg1"/>
                </a:solidFill>
                <a:latin typeface="+mn-lt"/>
                <a:ea typeface="+mn-ea"/>
                <a:cs typeface="+mn-cs"/>
              </a:defRPr>
            </a:pPr>
            <a:endParaRPr lang="en-US"/>
          </a:p>
        </c:txPr>
        <c:crossAx val="143266560"/>
        <c:crosses val="autoZero"/>
        <c:auto val="1"/>
        <c:lblAlgn val="ctr"/>
        <c:lblOffset val="100"/>
        <c:noMultiLvlLbl val="0"/>
      </c:catAx>
      <c:valAx>
        <c:axId val="143266560"/>
        <c:scaling>
          <c:orientation val="minMax"/>
        </c:scaling>
        <c:delete val="0"/>
        <c:axPos val="l"/>
        <c:numFmt formatCode="General" sourceLinked="1"/>
        <c:majorTickMark val="out"/>
        <c:minorTickMark val="none"/>
        <c:tickLblPos val="nextTo"/>
        <c:txPr>
          <a:bodyPr/>
          <a:lstStyle/>
          <a:p>
            <a:pPr>
              <a:defRPr lang="en-US">
                <a:solidFill>
                  <a:schemeClr val="bg1"/>
                </a:solidFill>
              </a:defRPr>
            </a:pPr>
            <a:endParaRPr lang="en-US"/>
          </a:p>
        </c:txPr>
        <c:crossAx val="142605312"/>
        <c:crosses val="autoZero"/>
        <c:crossBetween val="between"/>
      </c:valAx>
    </c:plotArea>
    <c:legend>
      <c:legendPos val="r"/>
      <c:layout>
        <c:manualLayout>
          <c:xMode val="edge"/>
          <c:yMode val="edge"/>
          <c:x val="0.78690191503839879"/>
          <c:y val="9.3194941541398374E-2"/>
          <c:w val="0.16598497850891281"/>
          <c:h val="0.20490553411701742"/>
        </c:manualLayout>
      </c:layout>
      <c:overlay val="0"/>
      <c:txPr>
        <a:bodyPr/>
        <a:lstStyle/>
        <a:p>
          <a:pPr>
            <a:defRPr lang="en-US" sz="1100">
              <a:solidFill>
                <a:schemeClr val="bg1"/>
              </a:solidFill>
              <a:cs typeface="B Nazanin" pitchFamily="2" charset="-78"/>
            </a:defRPr>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a-IR" smtClean="0"/>
              <a:t>برای ویرایش سبک عنوان اسلاید اصلی، کلیک نمایید</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smtClean="0"/>
              <a:t>برای ویرایش سبک زیرعنوان اسلاید اصلی، کلیک نمایید</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t>12/21/1435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21208511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t>12/21/1435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41363877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t>12/21/1435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12351760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a-IR" smtClean="0"/>
              <a:t>برای ویرایش سبک عنوان اسلاید اصلی، کلیک نمایید</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smtClean="0"/>
              <a:t>برای ویرایش سبک زیرعنوان اسلاید اصلی، کلیک نمایید</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25247570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8289889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4134580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Date Placeholder 4"/>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0235789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629842" y="2505075"/>
            <a:ext cx="3868340" cy="368458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4629150" y="2505075"/>
            <a:ext cx="3887391" cy="368458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7" name="Date Placeholder 6"/>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8" name="Footer Placeholder 7"/>
          <p:cNvSpPr>
            <a:spLocks noGrp="1"/>
          </p:cNvSpPr>
          <p:nvPr>
            <p:ph type="ftr" sz="quarter" idx="11"/>
          </p:nvPr>
        </p:nvSpPr>
        <p:spPr/>
        <p:txBody>
          <a:bodyPr/>
          <a:lstStyle/>
          <a:p>
            <a:endParaRPr lang="fa-IR">
              <a:solidFill>
                <a:prstClr val="white">
                  <a:tint val="75000"/>
                </a:prstClr>
              </a:solidFill>
            </a:endParaRPr>
          </a:p>
        </p:txBody>
      </p:sp>
      <p:sp>
        <p:nvSpPr>
          <p:cNvPr id="9" name="Slide Number Placeholder 8"/>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31804919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Date Placeholder 2"/>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4" name="Footer Placeholder 3"/>
          <p:cNvSpPr>
            <a:spLocks noGrp="1"/>
          </p:cNvSpPr>
          <p:nvPr>
            <p:ph type="ftr" sz="quarter" idx="11"/>
          </p:nvPr>
        </p:nvSpPr>
        <p:spPr/>
        <p:txBody>
          <a:bodyPr/>
          <a:lstStyle/>
          <a:p>
            <a:endParaRPr lang="fa-IR">
              <a:solidFill>
                <a:prstClr val="white">
                  <a:tint val="75000"/>
                </a:prstClr>
              </a:solidFill>
            </a:endParaRPr>
          </a:p>
        </p:txBody>
      </p:sp>
      <p:sp>
        <p:nvSpPr>
          <p:cNvPr id="5" name="Slide Number Placeholder 4"/>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37809079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3" name="Footer Placeholder 2"/>
          <p:cNvSpPr>
            <a:spLocks noGrp="1"/>
          </p:cNvSpPr>
          <p:nvPr>
            <p:ph type="ftr" sz="quarter" idx="11"/>
          </p:nvPr>
        </p:nvSpPr>
        <p:spPr/>
        <p:txBody>
          <a:bodyPr/>
          <a:lstStyle/>
          <a:p>
            <a:endParaRPr lang="fa-IR">
              <a:solidFill>
                <a:prstClr val="white">
                  <a:tint val="75000"/>
                </a:prstClr>
              </a:solidFill>
            </a:endParaRPr>
          </a:p>
        </p:txBody>
      </p:sp>
      <p:sp>
        <p:nvSpPr>
          <p:cNvPr id="4" name="Slide Number Placeholder 3"/>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1748444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3828366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t>12/21/1435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39580624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a-IR" smtClean="0"/>
              <a:t>برای ویرایش سبک عنوان اسلاید اصلی، کلیک نمایید</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38318449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7376531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24647318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87060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1989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05023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8779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07338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7565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393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6B608A12-DEC1-40A1-8B50-40C4DF8C8A79}" type="datetimeFigureOut">
              <a:rPr lang="fa-IR" smtClean="0"/>
              <a:t>12/21/1435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24601621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3702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93157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53295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96D8CE-D3FE-4CCA-BFBE-34E44A199353}" type="datetimeFigureOut">
              <a:rPr lang="en-US" smtClean="0">
                <a:solidFill>
                  <a:prstClr val="white">
                    <a:shade val="50000"/>
                  </a:prstClr>
                </a:solidFill>
              </a:rPr>
              <a:pPr/>
              <a:t>10/15/2014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7651D1B-E626-410C-B279-3FB8056886A8}"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64704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a-IR" smtClean="0"/>
              <a:t>برای ویرایش سبک عنوان اسلاید اصلی، کلیک نمایید</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smtClean="0"/>
              <a:t>برای ویرایش سبک زیرعنوان اسلاید اصلی، کلیک نمایید</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9227125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9864928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8744864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Date Placeholder 4"/>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6208813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629842" y="2505075"/>
            <a:ext cx="3868340" cy="368458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4629150" y="2505075"/>
            <a:ext cx="3887391" cy="368458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7" name="Date Placeholder 6"/>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8" name="Footer Placeholder 7"/>
          <p:cNvSpPr>
            <a:spLocks noGrp="1"/>
          </p:cNvSpPr>
          <p:nvPr>
            <p:ph type="ftr" sz="quarter" idx="11"/>
          </p:nvPr>
        </p:nvSpPr>
        <p:spPr/>
        <p:txBody>
          <a:bodyPr/>
          <a:lstStyle/>
          <a:p>
            <a:endParaRPr lang="fa-IR">
              <a:solidFill>
                <a:prstClr val="white">
                  <a:tint val="75000"/>
                </a:prstClr>
              </a:solidFill>
            </a:endParaRPr>
          </a:p>
        </p:txBody>
      </p:sp>
      <p:sp>
        <p:nvSpPr>
          <p:cNvPr id="9" name="Slide Number Placeholder 8"/>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5645159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Date Placeholder 2"/>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4" name="Footer Placeholder 3"/>
          <p:cNvSpPr>
            <a:spLocks noGrp="1"/>
          </p:cNvSpPr>
          <p:nvPr>
            <p:ph type="ftr" sz="quarter" idx="11"/>
          </p:nvPr>
        </p:nvSpPr>
        <p:spPr/>
        <p:txBody>
          <a:bodyPr/>
          <a:lstStyle/>
          <a:p>
            <a:endParaRPr lang="fa-IR">
              <a:solidFill>
                <a:prstClr val="white">
                  <a:tint val="75000"/>
                </a:prstClr>
              </a:solidFill>
            </a:endParaRPr>
          </a:p>
        </p:txBody>
      </p:sp>
      <p:sp>
        <p:nvSpPr>
          <p:cNvPr id="5" name="Slide Number Placeholder 4"/>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41815059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Date Placeholder 4"/>
          <p:cNvSpPr>
            <a:spLocks noGrp="1"/>
          </p:cNvSpPr>
          <p:nvPr>
            <p:ph type="dt" sz="half" idx="10"/>
          </p:nvPr>
        </p:nvSpPr>
        <p:spPr/>
        <p:txBody>
          <a:bodyPr/>
          <a:lstStyle/>
          <a:p>
            <a:fld id="{6B608A12-DEC1-40A1-8B50-40C4DF8C8A79}" type="datetimeFigureOut">
              <a:rPr lang="fa-IR" smtClean="0"/>
              <a:t>12/21/1435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5925201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3" name="Footer Placeholder 2"/>
          <p:cNvSpPr>
            <a:spLocks noGrp="1"/>
          </p:cNvSpPr>
          <p:nvPr>
            <p:ph type="ftr" sz="quarter" idx="11"/>
          </p:nvPr>
        </p:nvSpPr>
        <p:spPr/>
        <p:txBody>
          <a:bodyPr/>
          <a:lstStyle/>
          <a:p>
            <a:endParaRPr lang="fa-IR">
              <a:solidFill>
                <a:prstClr val="white">
                  <a:tint val="75000"/>
                </a:prstClr>
              </a:solidFill>
            </a:endParaRPr>
          </a:p>
        </p:txBody>
      </p:sp>
      <p:sp>
        <p:nvSpPr>
          <p:cNvPr id="4" name="Slide Number Placeholder 3"/>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4571563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99007984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a-IR" smtClean="0"/>
              <a:t>برای ویرایش سبک عنوان اسلاید اصلی، کلیک نمایید</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6036495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7377064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42675052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a-IR" smtClean="0"/>
              <a:t>برای ویرایش سبک عنوان اسلاید اصلی، کلیک نمایید</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smtClean="0"/>
              <a:t>برای ویرایش سبک زیرعنوان اسلاید اصلی، کلیک نمایید</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23889738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8035469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smtClean="0"/>
              <a:t>برای ویرایش سبک متن اسلاید اصلی، کلیک نمایید</a:t>
            </a:r>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934946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Date Placeholder 4"/>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1538836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629842" y="2505075"/>
            <a:ext cx="3868340" cy="368458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4629150" y="2505075"/>
            <a:ext cx="3887391" cy="368458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7" name="Date Placeholder 6"/>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8" name="Footer Placeholder 7"/>
          <p:cNvSpPr>
            <a:spLocks noGrp="1"/>
          </p:cNvSpPr>
          <p:nvPr>
            <p:ph type="ftr" sz="quarter" idx="11"/>
          </p:nvPr>
        </p:nvSpPr>
        <p:spPr/>
        <p:txBody>
          <a:bodyPr/>
          <a:lstStyle/>
          <a:p>
            <a:endParaRPr lang="fa-IR">
              <a:solidFill>
                <a:prstClr val="white">
                  <a:tint val="75000"/>
                </a:prstClr>
              </a:solidFill>
            </a:endParaRPr>
          </a:p>
        </p:txBody>
      </p:sp>
      <p:sp>
        <p:nvSpPr>
          <p:cNvPr id="9" name="Slide Number Placeholder 8"/>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3681146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629842" y="2505075"/>
            <a:ext cx="3868340" cy="368458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4629150" y="2505075"/>
            <a:ext cx="3887391" cy="3684588"/>
          </a:xfrm>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7" name="Date Placeholder 6"/>
          <p:cNvSpPr>
            <a:spLocks noGrp="1"/>
          </p:cNvSpPr>
          <p:nvPr>
            <p:ph type="dt" sz="half" idx="10"/>
          </p:nvPr>
        </p:nvSpPr>
        <p:spPr/>
        <p:txBody>
          <a:bodyPr/>
          <a:lstStyle/>
          <a:p>
            <a:fld id="{6B608A12-DEC1-40A1-8B50-40C4DF8C8A79}" type="datetimeFigureOut">
              <a:rPr lang="fa-IR" smtClean="0"/>
              <a:t>12/21/1435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28417274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Date Placeholder 2"/>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4" name="Footer Placeholder 3"/>
          <p:cNvSpPr>
            <a:spLocks noGrp="1"/>
          </p:cNvSpPr>
          <p:nvPr>
            <p:ph type="ftr" sz="quarter" idx="11"/>
          </p:nvPr>
        </p:nvSpPr>
        <p:spPr/>
        <p:txBody>
          <a:bodyPr/>
          <a:lstStyle/>
          <a:p>
            <a:endParaRPr lang="fa-IR">
              <a:solidFill>
                <a:prstClr val="white">
                  <a:tint val="75000"/>
                </a:prstClr>
              </a:solidFill>
            </a:endParaRPr>
          </a:p>
        </p:txBody>
      </p:sp>
      <p:sp>
        <p:nvSpPr>
          <p:cNvPr id="5" name="Slide Number Placeholder 4"/>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7169320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3" name="Footer Placeholder 2"/>
          <p:cNvSpPr>
            <a:spLocks noGrp="1"/>
          </p:cNvSpPr>
          <p:nvPr>
            <p:ph type="ftr" sz="quarter" idx="11"/>
          </p:nvPr>
        </p:nvSpPr>
        <p:spPr/>
        <p:txBody>
          <a:bodyPr/>
          <a:lstStyle/>
          <a:p>
            <a:endParaRPr lang="fa-IR">
              <a:solidFill>
                <a:prstClr val="white">
                  <a:tint val="75000"/>
                </a:prstClr>
              </a:solidFill>
            </a:endParaRPr>
          </a:p>
        </p:txBody>
      </p:sp>
      <p:sp>
        <p:nvSpPr>
          <p:cNvPr id="4" name="Slide Number Placeholder 3"/>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2791063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42236076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a-IR" smtClean="0"/>
              <a:t>برای ویرایش سبک عنوان اسلاید اصلی، کلیک نمایید</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8768992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0557881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a-IR" smtClean="0"/>
              <a:t>برای ویرایش سبک عنوان اسلاید اصلی، کلیک نمایید</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10"/>
          </p:nvPr>
        </p:nvSpPr>
        <p:spPr/>
        <p:txBody>
          <a:body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24796741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1907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720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206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89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dirty="0"/>
          </a:p>
        </p:txBody>
      </p:sp>
      <p:sp>
        <p:nvSpPr>
          <p:cNvPr id="3" name="Date Placeholder 2"/>
          <p:cNvSpPr>
            <a:spLocks noGrp="1"/>
          </p:cNvSpPr>
          <p:nvPr>
            <p:ph type="dt" sz="half" idx="10"/>
          </p:nvPr>
        </p:nvSpPr>
        <p:spPr/>
        <p:txBody>
          <a:bodyPr/>
          <a:lstStyle/>
          <a:p>
            <a:fld id="{6B608A12-DEC1-40A1-8B50-40C4DF8C8A79}" type="datetimeFigureOut">
              <a:rPr lang="fa-IR" smtClean="0"/>
              <a:t>12/21/1435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11139289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773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629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9561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402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473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8621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3B98F2-E717-40AA-8A03-BFBFFD3BCF94}" type="datetimeFigureOut">
              <a:rPr lang="en-US" smtClean="0">
                <a:solidFill>
                  <a:prstClr val="black">
                    <a:tint val="75000"/>
                  </a:prstClr>
                </a:solidFill>
              </a:rPr>
              <a:pPr/>
              <a:t>10/15/2014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DB293D-868A-4CCD-BCE8-B6A8678DC6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74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08A12-DEC1-40A1-8B50-40C4DF8C8A79}" type="datetimeFigureOut">
              <a:rPr lang="fa-IR" smtClean="0"/>
              <a:t>12/21/1435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14383769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6B608A12-DEC1-40A1-8B50-40C4DF8C8A79}" type="datetimeFigureOut">
              <a:rPr lang="fa-IR" smtClean="0"/>
              <a:t>12/21/1435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39653840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a-IR" smtClean="0"/>
              <a:t>برای ویرایش سبک عنوان اسلاید اصلی، کلیک نمایید</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smtClean="0"/>
              <a:t>برای اضافه کردن تصویر نماد را کلیک نمایید</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smtClean="0"/>
              <a:t>برای ویرایش سبک متن اسلاید اصلی، کلیک نمایید</a:t>
            </a:r>
          </a:p>
        </p:txBody>
      </p:sp>
      <p:sp>
        <p:nvSpPr>
          <p:cNvPr id="5" name="Date Placeholder 4"/>
          <p:cNvSpPr>
            <a:spLocks noGrp="1"/>
          </p:cNvSpPr>
          <p:nvPr>
            <p:ph type="dt" sz="half" idx="10"/>
          </p:nvPr>
        </p:nvSpPr>
        <p:spPr/>
        <p:txBody>
          <a:bodyPr/>
          <a:lstStyle/>
          <a:p>
            <a:fld id="{6B608A12-DEC1-40A1-8B50-40C4DF8C8A79}" type="datetimeFigureOut">
              <a:rPr lang="fa-IR" smtClean="0"/>
              <a:t>12/21/1435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18F215-BF92-46D3-8C98-ECDFACA16864}" type="slidenum">
              <a:rPr lang="fa-IR" smtClean="0"/>
              <a:t>‹#›</a:t>
            </a:fld>
            <a:endParaRPr lang="fa-IR"/>
          </a:p>
        </p:txBody>
      </p:sp>
    </p:spTree>
    <p:extLst>
      <p:ext uri="{BB962C8B-B14F-4D97-AF65-F5344CB8AC3E}">
        <p14:creationId xmlns:p14="http://schemas.microsoft.com/office/powerpoint/2010/main" val="38364545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8A12-DEC1-40A1-8B50-40C4DF8C8A79}" type="datetimeFigureOut">
              <a:rPr lang="fa-IR" smtClean="0"/>
              <a:t>12/21/1435</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8F215-BF92-46D3-8C98-ECDFACA16864}" type="slidenum">
              <a:rPr lang="fa-IR" smtClean="0"/>
              <a:t>‹#›</a:t>
            </a:fld>
            <a:endParaRPr lang="fa-IR"/>
          </a:p>
        </p:txBody>
      </p:sp>
    </p:spTree>
    <p:extLst>
      <p:ext uri="{BB962C8B-B14F-4D97-AF65-F5344CB8AC3E}">
        <p14:creationId xmlns:p14="http://schemas.microsoft.com/office/powerpoint/2010/main" val="4716994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9727717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rtl="0"/>
            <a:fld id="{F696D8CE-D3FE-4CCA-BFBE-34E44A199353}" type="datetimeFigureOut">
              <a:rPr lang="en-US" smtClean="0">
                <a:solidFill>
                  <a:prstClr val="white">
                    <a:shade val="50000"/>
                  </a:prstClr>
                </a:solidFill>
              </a:rPr>
              <a:pPr rtl="0"/>
              <a:t>10/15/2014</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rtl="0"/>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a:fld id="{97651D1B-E626-410C-B279-3FB8056886A8}" type="slidenum">
              <a:rPr lang="en-US" smtClean="0">
                <a:solidFill>
                  <a:prstClr val="white">
                    <a:shade val="50000"/>
                  </a:prstClr>
                </a:solidFill>
              </a:rPr>
              <a:pPr rtl="0"/>
              <a:t>‹#›</a:t>
            </a:fld>
            <a:endParaRPr lang="en-US">
              <a:solidFill>
                <a:prstClr val="white">
                  <a:shade val="50000"/>
                </a:prstClr>
              </a:solidFill>
            </a:endParaRPr>
          </a:p>
        </p:txBody>
      </p:sp>
    </p:spTree>
    <p:extLst>
      <p:ext uri="{BB962C8B-B14F-4D97-AF65-F5344CB8AC3E}">
        <p14:creationId xmlns:p14="http://schemas.microsoft.com/office/powerpoint/2010/main" val="232274146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393428363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8A12-DEC1-40A1-8B50-40C4DF8C8A79}" type="datetimeFigureOut">
              <a:rPr lang="fa-IR" smtClean="0">
                <a:solidFill>
                  <a:prstClr val="white">
                    <a:tint val="75000"/>
                  </a:prstClr>
                </a:solidFill>
              </a:rPr>
              <a:pPr/>
              <a:t>12/21/1435</a:t>
            </a:fld>
            <a:endParaRPr lang="fa-IR">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8F215-BF92-46D3-8C98-ECDFACA16864}"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25020353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53B98F2-E717-40AA-8A03-BFBFFD3BCF94}" type="datetimeFigureOut">
              <a:rPr lang="en-US" smtClean="0">
                <a:solidFill>
                  <a:prstClr val="black">
                    <a:tint val="75000"/>
                  </a:prstClr>
                </a:solidFill>
              </a:rPr>
              <a:pPr rtl="0"/>
              <a:t>10/15/2014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4DB293D-868A-4CCD-BCE8-B6A8678DC67D}"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4341220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file:///C:\Users\faraz.rayan\Desktop\seda\2.mp3" TargetMode="Externa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1.xml"/><Relationship Id="rId5" Type="http://schemas.openxmlformats.org/officeDocument/2006/relationships/image" Target="../media/image6.jpg"/><Relationship Id="rId10" Type="http://schemas.openxmlformats.org/officeDocument/2006/relationships/image" Target="../media/image10.jpeg"/><Relationship Id="rId4" Type="http://schemas.openxmlformats.org/officeDocument/2006/relationships/slideLayout" Target="../slideLayouts/slideLayout1.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000" dirty="0" smtClean="0">
                <a:effectLst>
                  <a:outerShdw blurRad="38100" dist="38100" dir="2700000" algn="tl">
                    <a:srgbClr val="000000">
                      <a:alpha val="43137"/>
                    </a:srgbClr>
                  </a:outerShdw>
                </a:effectLst>
              </a:rPr>
              <a:t>کنترل جمعیت از دیدگاه مراجع و علما</a:t>
            </a:r>
            <a:r>
              <a:rPr lang="ar-SA" sz="4400" dirty="0" smtClean="0"/>
              <a:t> </a:t>
            </a:r>
            <a:r>
              <a:rPr lang="en-US" dirty="0" smtClean="0"/>
              <a:t/>
            </a:r>
            <a:br>
              <a:rPr lang="en-US" dirty="0" smtClean="0"/>
            </a:br>
            <a:r>
              <a:rPr lang="fa-IR" sz="4400" dirty="0" smtClean="0"/>
              <a:t>حضرت </a:t>
            </a:r>
            <a:r>
              <a:rPr lang="ar-SA" sz="4400" dirty="0" smtClean="0"/>
              <a:t>امام خميني </a:t>
            </a:r>
            <a:r>
              <a:rPr lang="ar-SA" sz="1800" dirty="0" smtClean="0"/>
              <a:t>ق</a:t>
            </a:r>
            <a:r>
              <a:rPr lang="fa-IR" sz="1800" dirty="0" smtClean="0"/>
              <a:t>دس سره</a:t>
            </a:r>
            <a:endParaRPr lang="en-US" sz="1800" dirty="0"/>
          </a:p>
        </p:txBody>
      </p:sp>
      <p:sp>
        <p:nvSpPr>
          <p:cNvPr id="3" name="Content Placeholder 2"/>
          <p:cNvSpPr>
            <a:spLocks noGrp="1"/>
          </p:cNvSpPr>
          <p:nvPr>
            <p:ph idx="1"/>
          </p:nvPr>
        </p:nvSpPr>
        <p:spPr/>
        <p:txBody>
          <a:bodyPr numCol="1" rtlCol="1">
            <a:normAutofit/>
          </a:bodyPr>
          <a:lstStyle/>
          <a:p>
            <a:pPr algn="just" rtl="1"/>
            <a:r>
              <a:rPr lang="fa-IR" b="1" dirty="0" smtClean="0">
                <a:solidFill>
                  <a:srgbClr val="FFFF00"/>
                </a:solidFill>
                <a:effectLst>
                  <a:outerShdw blurRad="38100" dist="38100" dir="2700000" algn="tl">
                    <a:srgbClr val="000000">
                      <a:alpha val="43137"/>
                    </a:srgbClr>
                  </a:outerShdw>
                </a:effectLst>
                <a:cs typeface="B Lotus" pitchFamily="2" charset="-78"/>
              </a:rPr>
              <a:t>مملکت ايران 35 ميليون حالا مي‌گويند جمعيت دارد، وسعتش آنقدر است که براي صد وپنجاه ميليون تا دويست ميليون جمعيت کافي است يعني اگر دويست ميليون جمعيت داشته باشد در ايران به رفاه زندگي مي‌کنند. </a:t>
            </a:r>
            <a:r>
              <a:rPr lang="fa-IR" sz="1600" b="1" dirty="0" smtClean="0">
                <a:effectLst>
                  <a:outerShdw blurRad="38100" dist="38100" dir="2700000" algn="tl">
                    <a:srgbClr val="000000">
                      <a:alpha val="43137"/>
                    </a:srgbClr>
                  </a:outerShdw>
                </a:effectLst>
                <a:cs typeface="B Lotus" pitchFamily="2" charset="-78"/>
              </a:rPr>
              <a:t>صحيفه نور، جلد 7، ص393</a:t>
            </a:r>
            <a:r>
              <a:rPr lang="fa-IR" b="1" dirty="0" smtClean="0">
                <a:effectLst>
                  <a:outerShdw blurRad="38100" dist="38100" dir="2700000" algn="tl">
                    <a:srgbClr val="000000">
                      <a:alpha val="43137"/>
                    </a:srgbClr>
                  </a:outerShdw>
                </a:effectLst>
                <a:cs typeface="B Lotus" pitchFamily="2" charset="-78"/>
              </a:rPr>
              <a:t>.</a:t>
            </a:r>
            <a:endParaRPr lang="en-US" dirty="0" smtClean="0">
              <a:cs typeface="B Lotus" pitchFamily="2" charset="-78"/>
            </a:endParaRPr>
          </a:p>
          <a:p>
            <a:pPr algn="just" rtl="1"/>
            <a:r>
              <a:rPr lang="ar-SA" b="1" dirty="0" smtClean="0">
                <a:effectLst>
                  <a:outerShdw blurRad="38100" dist="38100" dir="2700000" algn="tl">
                    <a:srgbClr val="000000">
                      <a:alpha val="43137"/>
                    </a:srgbClr>
                  </a:outerShdw>
                </a:effectLst>
                <a:cs typeface="B Lotus" pitchFamily="2" charset="-78"/>
              </a:rPr>
              <a:t>امام خمینی</a:t>
            </a:r>
            <a:r>
              <a:rPr lang="fa-IR" b="1" dirty="0" smtClean="0">
                <a:effectLst>
                  <a:outerShdw blurRad="38100" dist="38100" dir="2700000" algn="tl">
                    <a:srgbClr val="000000">
                      <a:alpha val="43137"/>
                    </a:srgbClr>
                  </a:outerShdw>
                </a:effectLst>
                <a:cs typeface="B Lotus" pitchFamily="2" charset="-78"/>
              </a:rPr>
              <a:t> </a:t>
            </a:r>
            <a:r>
              <a:rPr lang="ar-SA" b="1" dirty="0" smtClean="0">
                <a:effectLst>
                  <a:outerShdw blurRad="38100" dist="38100" dir="2700000" algn="tl">
                    <a:srgbClr val="000000">
                      <a:alpha val="43137"/>
                    </a:srgbClr>
                  </a:outerShdw>
                </a:effectLst>
                <a:cs typeface="B Lotus" pitchFamily="2" charset="-78"/>
              </a:rPr>
              <a:t>(ره) در پاسخ به کسانی که نظر ایشان را درباره جلوگیری از رشد زاد و ولد خواسته بودند، می فرماید:</a:t>
            </a:r>
            <a:endParaRPr lang="fa-IR" dirty="0" smtClean="0">
              <a:cs typeface="B Lotus" pitchFamily="2" charset="-78"/>
            </a:endParaRPr>
          </a:p>
          <a:p>
            <a:pPr algn="just" rtl="1"/>
            <a:r>
              <a:rPr lang="ar-SA" dirty="0" smtClean="0">
                <a:effectLst>
                  <a:outerShdw blurRad="38100" dist="38100" dir="2700000" algn="tl">
                    <a:srgbClr val="000000">
                      <a:alpha val="43137"/>
                    </a:srgbClr>
                  </a:outerShdw>
                </a:effectLst>
                <a:cs typeface="B Lotus" pitchFamily="2" charset="-78"/>
              </a:rPr>
              <a:t> </a:t>
            </a:r>
            <a:r>
              <a:rPr lang="ar-SA" sz="2900" dirty="0" smtClean="0">
                <a:solidFill>
                  <a:srgbClr val="FFFF00"/>
                </a:solidFill>
                <a:effectLst>
                  <a:outerShdw blurRad="38100" dist="38100" dir="2700000" algn="tl">
                    <a:srgbClr val="000000">
                      <a:alpha val="43137"/>
                    </a:srgbClr>
                  </a:outerShdw>
                </a:effectLst>
                <a:cs typeface="B Lotus" pitchFamily="2" charset="-78"/>
              </a:rPr>
              <a:t>«</a:t>
            </a:r>
            <a:r>
              <a:rPr lang="ar-SA" sz="2900" b="1" dirty="0" smtClean="0">
                <a:solidFill>
                  <a:srgbClr val="FFFF00"/>
                </a:solidFill>
                <a:effectLst>
                  <a:outerShdw blurRad="38100" dist="38100" dir="2700000" algn="tl">
                    <a:srgbClr val="000000">
                      <a:alpha val="43137"/>
                    </a:srgbClr>
                  </a:outerShdw>
                </a:effectLst>
                <a:cs typeface="B Lotus" pitchFamily="2" charset="-78"/>
              </a:rPr>
              <a:t>راجع به موالید، تابع آن است که حکومت چه تصمیمی بگیرد</a:t>
            </a:r>
            <a:r>
              <a:rPr lang="fa-IR" sz="2900" dirty="0" smtClean="0">
                <a:solidFill>
                  <a:srgbClr val="FFFF00"/>
                </a:solidFill>
                <a:effectLst>
                  <a:outerShdw blurRad="38100" dist="38100" dir="2700000" algn="tl">
                    <a:srgbClr val="000000">
                      <a:alpha val="43137"/>
                    </a:srgbClr>
                  </a:outerShdw>
                </a:effectLst>
                <a:cs typeface="B Lotus" pitchFamily="2" charset="-78"/>
              </a:rPr>
              <a:t>»</a:t>
            </a:r>
            <a:endParaRPr lang="en-US" sz="2900" dirty="0" smtClean="0">
              <a:solidFill>
                <a:srgbClr val="FFFF00"/>
              </a:solidFill>
              <a:effectLst>
                <a:outerShdw blurRad="38100" dist="38100" dir="2700000" algn="tl">
                  <a:srgbClr val="000000">
                    <a:alpha val="43137"/>
                  </a:srgbClr>
                </a:outerShdw>
              </a:effectLst>
              <a:cs typeface="B Lotus" pitchFamily="2" charset="-78"/>
            </a:endParaRPr>
          </a:p>
          <a:p>
            <a:pPr algn="just" rtl="1">
              <a:buNone/>
            </a:pPr>
            <a:endParaRPr lang="en-US" b="1" dirty="0">
              <a:effectLst>
                <a:outerShdw blurRad="38100" dist="38100" dir="2700000" algn="tl">
                  <a:srgbClr val="000000">
                    <a:alpha val="43137"/>
                  </a:srgbClr>
                </a:outerShdw>
              </a:effectLst>
              <a:cs typeface="B Lotus" pitchFamily="2" charset="-78"/>
            </a:endParaRP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19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سرفصل5"/>
          <p:cNvSpPr/>
          <p:nvPr/>
        </p:nvSpPr>
        <p:spPr>
          <a:xfrm>
            <a:off x="2726898" y="1337211"/>
            <a:ext cx="6276077" cy="461665"/>
          </a:xfrm>
          <a:prstGeom prst="rect">
            <a:avLst/>
          </a:prstGeom>
        </p:spPr>
        <p:txBody>
          <a:bodyPr wrap="none">
            <a:spAutoFit/>
          </a:bodyPr>
          <a:lstStyle/>
          <a:p>
            <a:pPr marL="342900" indent="-342900">
              <a:buClr>
                <a:srgbClr val="FFC000"/>
              </a:buClr>
              <a:buFont typeface="Wingdings" panose="05000000000000000000" pitchFamily="2" charset="2"/>
              <a:buChar char="ü"/>
            </a:pP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5-</a:t>
            </a:r>
            <a:r>
              <a:rPr lang="fa-IR" sz="2400" b="1" dirty="0" smtClean="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به</a:t>
            </a:r>
            <a:r>
              <a:rPr lang="fa-IR" sz="2400" b="1" dirty="0">
                <a:solidFill>
                  <a:srgbClr val="0070C0"/>
                </a:solidFill>
              </a:rPr>
              <a:t>‏</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كارگيرى</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همه</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ظرفيت</a:t>
            </a:r>
            <a:r>
              <a:rPr lang="fa-IR" sz="2400" b="1" dirty="0">
                <a:solidFill>
                  <a:srgbClr val="0070C0"/>
                </a:solidFill>
              </a:rPr>
              <a:t>‏</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ها</a:t>
            </a:r>
            <a:r>
              <a:rPr lang="fa-IR" sz="2400" b="1" dirty="0" smtClean="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و</a:t>
            </a:r>
            <a:r>
              <a:rPr lang="fa-IR" sz="2400" b="1" dirty="0" smtClean="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توانمندى</a:t>
            </a:r>
            <a:r>
              <a:rPr lang="fa-IR" sz="2400" b="1" dirty="0">
                <a:solidFill>
                  <a:srgbClr val="0070C0"/>
                </a:solidFill>
              </a:rPr>
              <a:t>‏</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هاى</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جامعه</a:t>
            </a:r>
          </a:p>
        </p:txBody>
      </p:sp>
      <p:sp>
        <p:nvSpPr>
          <p:cNvPr id="12" name="متن سرفصل5"/>
          <p:cNvSpPr/>
          <p:nvPr/>
        </p:nvSpPr>
        <p:spPr>
          <a:xfrm>
            <a:off x="-112943" y="1798876"/>
            <a:ext cx="9115918" cy="923330"/>
          </a:xfrm>
          <a:prstGeom prst="rect">
            <a:avLst/>
          </a:prstGeom>
        </p:spPr>
        <p:txBody>
          <a:bodyPr wrap="square">
            <a:spAutoFit/>
          </a:bodyPr>
          <a:lstStyle/>
          <a:p>
            <a:pPr algn="just"/>
            <a:r>
              <a:rPr lang="fa-IR" b="1" dirty="0">
                <a:solidFill>
                  <a:srgbClr val="E7E6E6">
                    <a:lumMod val="10000"/>
                  </a:srgbClr>
                </a:solidFill>
                <a:cs typeface="B Lotus" panose="00000400000000000000" pitchFamily="2" charset="-78"/>
              </a:rPr>
              <a:t>تحقق سياست جمعيتى، مستلزم اقدام‏هاى گسترده آموزشى، تبليغى، ترويجى، پزشكى، بهداشتى، اقتصادى و... است. بنابراين، براى محقق شدن اهداف پيش</a:t>
            </a:r>
            <a:r>
              <a:rPr lang="fa-IR" b="1" dirty="0" smtClean="0">
                <a:solidFill>
                  <a:srgbClr val="E7E6E6">
                    <a:lumMod val="10000"/>
                  </a:srgbClr>
                </a:solidFill>
                <a:cs typeface="B Lotus" panose="00000400000000000000" pitchFamily="2" charset="-78"/>
              </a:rPr>
              <a:t>‏بينى‏ شده </a:t>
            </a:r>
            <a:r>
              <a:rPr lang="fa-IR" b="1" dirty="0">
                <a:solidFill>
                  <a:srgbClr val="E7E6E6">
                    <a:lumMod val="10000"/>
                  </a:srgbClr>
                </a:solidFill>
                <a:cs typeface="B Lotus" panose="00000400000000000000" pitchFamily="2" charset="-78"/>
              </a:rPr>
              <a:t>در سياست</a:t>
            </a:r>
            <a:r>
              <a:rPr lang="fa-IR" b="1" dirty="0" smtClean="0">
                <a:solidFill>
                  <a:srgbClr val="E7E6E6">
                    <a:lumMod val="10000"/>
                  </a:srgbClr>
                </a:solidFill>
                <a:cs typeface="B Lotus" panose="00000400000000000000" pitchFamily="2" charset="-78"/>
              </a:rPr>
              <a:t>‏ جمعيتى‏ بايد از همه ‏</a:t>
            </a:r>
            <a:r>
              <a:rPr lang="fa-IR" b="1" dirty="0">
                <a:solidFill>
                  <a:srgbClr val="E7E6E6">
                    <a:lumMod val="10000"/>
                  </a:srgbClr>
                </a:solidFill>
                <a:cs typeface="B Lotus" panose="00000400000000000000" pitchFamily="2" charset="-78"/>
              </a:rPr>
              <a:t>ظرفيت‏ها </a:t>
            </a:r>
            <a:r>
              <a:rPr lang="fa-IR" b="1" dirty="0" smtClean="0">
                <a:solidFill>
                  <a:srgbClr val="E7E6E6">
                    <a:lumMod val="10000"/>
                  </a:srgbClr>
                </a:solidFill>
                <a:cs typeface="B Lotus" panose="00000400000000000000" pitchFamily="2" charset="-78"/>
              </a:rPr>
              <a:t>و توانمندى</a:t>
            </a:r>
            <a:r>
              <a:rPr lang="fa-IR" b="1" dirty="0">
                <a:solidFill>
                  <a:srgbClr val="E7E6E6">
                    <a:lumMod val="10000"/>
                  </a:srgbClr>
                </a:solidFill>
                <a:cs typeface="B Lotus" panose="00000400000000000000" pitchFamily="2" charset="-78"/>
              </a:rPr>
              <a:t>‏هاى‏ سازمان‏ها و نهادهاى ‏دولتى‏ و غيردولتى، به‏ صورت هدفمند و سازمان‏ </a:t>
            </a:r>
            <a:r>
              <a:rPr lang="fa-IR" b="1" dirty="0" smtClean="0">
                <a:solidFill>
                  <a:srgbClr val="E7E6E6">
                    <a:lumMod val="10000"/>
                  </a:srgbClr>
                </a:solidFill>
                <a:cs typeface="B Lotus" panose="00000400000000000000" pitchFamily="2" charset="-78"/>
              </a:rPr>
              <a:t>یافته </a:t>
            </a:r>
            <a:r>
              <a:rPr lang="fa-IR" b="1" dirty="0">
                <a:solidFill>
                  <a:srgbClr val="E7E6E6">
                    <a:lumMod val="10000"/>
                  </a:srgbClr>
                </a:solidFill>
                <a:cs typeface="B Lotus" panose="00000400000000000000" pitchFamily="2" charset="-78"/>
              </a:rPr>
              <a:t>بهره گرفت.</a:t>
            </a:r>
          </a:p>
        </p:txBody>
      </p:sp>
      <p:sp>
        <p:nvSpPr>
          <p:cNvPr id="13" name="سرفصل6"/>
          <p:cNvSpPr/>
          <p:nvPr/>
        </p:nvSpPr>
        <p:spPr>
          <a:xfrm>
            <a:off x="2498502" y="2876754"/>
            <a:ext cx="6504474" cy="461665"/>
          </a:xfrm>
          <a:prstGeom prst="rect">
            <a:avLst/>
          </a:prstGeom>
        </p:spPr>
        <p:txBody>
          <a:bodyPr wrap="square">
            <a:spAutoFit/>
          </a:bodyPr>
          <a:lstStyle/>
          <a:p>
            <a:pPr marL="342900" indent="-342900">
              <a:buClr>
                <a:srgbClr val="FFC000"/>
              </a:buClr>
              <a:buSzPct val="100000"/>
              <a:buFont typeface="Wingdings" panose="05000000000000000000" pitchFamily="2" charset="2"/>
              <a:buChar char="ü"/>
            </a:pP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6-</a:t>
            </a:r>
            <a:r>
              <a:rPr lang="fa-IR" sz="2400" b="1" dirty="0" smtClean="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ارزيابى</a:t>
            </a:r>
            <a:r>
              <a:rPr lang="fa-IR" sz="2400" b="1" dirty="0" smtClean="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دقيق</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عملكرد</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سازمان</a:t>
            </a:r>
            <a:r>
              <a:rPr lang="fa-IR" sz="2400" b="1" dirty="0">
                <a:solidFill>
                  <a:srgbClr val="0070C0"/>
                </a:solidFill>
              </a:rPr>
              <a:t>‏</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ها</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و</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نهادهاى</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مسئول</a:t>
            </a:r>
          </a:p>
        </p:txBody>
      </p:sp>
      <p:sp>
        <p:nvSpPr>
          <p:cNvPr id="14" name="متن سرفصل6"/>
          <p:cNvSpPr/>
          <p:nvPr/>
        </p:nvSpPr>
        <p:spPr>
          <a:xfrm>
            <a:off x="7924" y="3377057"/>
            <a:ext cx="8995052" cy="646331"/>
          </a:xfrm>
          <a:prstGeom prst="rect">
            <a:avLst/>
          </a:prstGeom>
        </p:spPr>
        <p:txBody>
          <a:bodyPr wrap="square">
            <a:spAutoFit/>
          </a:bodyPr>
          <a:lstStyle/>
          <a:p>
            <a:pPr algn="just"/>
            <a:r>
              <a:rPr lang="fa-IR" b="1" dirty="0">
                <a:solidFill>
                  <a:srgbClr val="E7E6E6">
                    <a:lumMod val="10000"/>
                  </a:srgbClr>
                </a:solidFill>
                <a:ea typeface="Calibri" panose="020F0502020204030204" pitchFamily="34" charset="0"/>
                <a:cs typeface="B Lotus" panose="00000400000000000000" pitchFamily="2" charset="-78"/>
              </a:rPr>
              <a:t>براى تحقق اهداف عينى و عملى سياست جمعيتى در بازه زمانى </a:t>
            </a:r>
            <a:r>
              <a:rPr lang="fa-IR" b="1" dirty="0" smtClean="0">
                <a:solidFill>
                  <a:srgbClr val="E7E6E6">
                    <a:lumMod val="10000"/>
                  </a:srgbClr>
                </a:solidFill>
                <a:ea typeface="Calibri" panose="020F0502020204030204" pitchFamily="34" charset="0"/>
                <a:cs typeface="B Lotus" panose="00000400000000000000" pitchFamily="2" charset="-78"/>
              </a:rPr>
              <a:t>معين ‏</a:t>
            </a:r>
            <a:r>
              <a:rPr lang="fa-IR" b="1" dirty="0">
                <a:solidFill>
                  <a:srgbClr val="E7E6E6">
                    <a:lumMod val="10000"/>
                  </a:srgbClr>
                </a:solidFill>
                <a:ea typeface="Calibri" panose="020F0502020204030204" pitchFamily="34" charset="0"/>
                <a:cs typeface="B Lotus" panose="00000400000000000000" pitchFamily="2" charset="-78"/>
              </a:rPr>
              <a:t>شده بايد به‏طور مستمر عملكرد سازمان‏ها و نهادهايى كه در برنامه اجرايى سياست جمعيتى به آنها نقش‏ها و مسئوليت‏هايى سپرده شده است مورد ارزیابی قرار داد</a:t>
            </a:r>
            <a:r>
              <a:rPr lang="fa-IR" b="1" dirty="0" smtClean="0">
                <a:solidFill>
                  <a:srgbClr val="E7E6E6">
                    <a:lumMod val="10000"/>
                  </a:srgbClr>
                </a:solidFill>
                <a:ea typeface="Calibri" panose="020F0502020204030204" pitchFamily="34" charset="0"/>
                <a:cs typeface="B Lotus" panose="00000400000000000000" pitchFamily="2" charset="-78"/>
              </a:rPr>
              <a:t>.</a:t>
            </a:r>
            <a:endParaRPr lang="fa-IR" b="1" dirty="0">
              <a:solidFill>
                <a:srgbClr val="E7E6E6">
                  <a:lumMod val="10000"/>
                </a:srgbClr>
              </a:solidFill>
            </a:endParaRPr>
          </a:p>
        </p:txBody>
      </p:sp>
      <p:sp>
        <p:nvSpPr>
          <p:cNvPr id="15" name="سرفصل7"/>
          <p:cNvSpPr/>
          <p:nvPr/>
        </p:nvSpPr>
        <p:spPr>
          <a:xfrm>
            <a:off x="3698317" y="4431978"/>
            <a:ext cx="5169235" cy="461665"/>
          </a:xfrm>
          <a:prstGeom prst="rect">
            <a:avLst/>
          </a:prstGeom>
        </p:spPr>
        <p:txBody>
          <a:bodyPr wrap="square">
            <a:spAutoFit/>
          </a:bodyPr>
          <a:lstStyle/>
          <a:p>
            <a:pPr marL="342900" indent="-342900">
              <a:buClr>
                <a:srgbClr val="FFC000"/>
              </a:buClr>
              <a:buFont typeface="Wingdings" panose="05000000000000000000" pitchFamily="2" charset="2"/>
              <a:buChar char="ü"/>
            </a:pP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7-</a:t>
            </a:r>
            <a:r>
              <a:rPr lang="fa-IR" sz="2400" b="1" dirty="0" smtClean="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پايش</a:t>
            </a:r>
            <a:r>
              <a:rPr lang="fa-IR" sz="2400" b="1" dirty="0" smtClean="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مستمر</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تغييرات</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جمعيتى</a:t>
            </a:r>
          </a:p>
        </p:txBody>
      </p:sp>
      <p:sp>
        <p:nvSpPr>
          <p:cNvPr id="16" name="متن سرفصل7"/>
          <p:cNvSpPr/>
          <p:nvPr/>
        </p:nvSpPr>
        <p:spPr>
          <a:xfrm>
            <a:off x="-66550" y="4952729"/>
            <a:ext cx="9144000" cy="1047979"/>
          </a:xfrm>
          <a:prstGeom prst="rect">
            <a:avLst/>
          </a:prstGeom>
        </p:spPr>
        <p:txBody>
          <a:bodyPr wrap="square">
            <a:spAutoFit/>
          </a:bodyPr>
          <a:lstStyle/>
          <a:p>
            <a:pPr algn="just">
              <a:lnSpc>
                <a:spcPct val="115000"/>
              </a:lnSpc>
              <a:spcAft>
                <a:spcPts val="1000"/>
              </a:spcAft>
            </a:pPr>
            <a:r>
              <a:rPr lang="fa-IR" b="1" dirty="0">
                <a:solidFill>
                  <a:srgbClr val="E7E6E6">
                    <a:lumMod val="10000"/>
                  </a:srgbClr>
                </a:solidFill>
                <a:ea typeface="Calibri" panose="020F0502020204030204" pitchFamily="34" charset="0"/>
                <a:cs typeface="B Lotus" panose="00000400000000000000" pitchFamily="2" charset="-78"/>
              </a:rPr>
              <a:t>تجربه سياست جمعيتى نظام جمهورى اسلامى در دهه هفتاد و هشتاد نشان داد كه عدم پايش نتايج حاصل از اعمال سياست‏هاى جمعيتى، مى‏تواند كشور را با بحران جمعيتى تازه‏اى مواجه كند. بنابراين، پس از تعيين دقيق اهداف عينى و عملى سياست جمعيتى بايد به‏طور دقيق و مستمر تغييرات ابعاد جمعيت پايش </a:t>
            </a:r>
            <a:r>
              <a:rPr lang="fa-IR" b="1" dirty="0" smtClean="0">
                <a:solidFill>
                  <a:srgbClr val="E7E6E6">
                    <a:lumMod val="10000"/>
                  </a:srgbClr>
                </a:solidFill>
                <a:ea typeface="Calibri" panose="020F0502020204030204" pitchFamily="34" charset="0"/>
                <a:cs typeface="B Lotus" panose="00000400000000000000" pitchFamily="2" charset="-78"/>
              </a:rPr>
              <a:t>شود.</a:t>
            </a:r>
            <a:endParaRPr lang="en-US" sz="1400" b="1" dirty="0">
              <a:solidFill>
                <a:srgbClr val="E7E6E6">
                  <a:lumMod val="10000"/>
                </a:srgbClr>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43095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نگهدارنده مکان تصویر 4"/>
          <p:cNvPicPr>
            <a:picLocks noChangeAspect="1"/>
          </p:cNvPicPr>
          <p:nvPr/>
        </p:nvPicPr>
        <p:blipFill>
          <a:blip r:embed="rId3">
            <a:extLst>
              <a:ext uri="{28A0092B-C50C-407E-A947-70E740481C1C}">
                <a14:useLocalDpi xmlns:a14="http://schemas.microsoft.com/office/drawing/2010/main" val="0"/>
              </a:ext>
            </a:extLst>
          </a:blip>
          <a:srcRect t="9992" b="9992"/>
          <a:stretch>
            <a:fillRect/>
          </a:stretch>
        </p:blipFill>
        <p:spPr>
          <a:xfrm>
            <a:off x="-160159" y="-31532"/>
            <a:ext cx="9581372" cy="6889532"/>
          </a:xfrm>
          <a:prstGeom prst="rect">
            <a:avLst/>
          </a:prstGeom>
        </p:spPr>
      </p:pic>
      <p:sp>
        <p:nvSpPr>
          <p:cNvPr id="3" name="مستطیل 2"/>
          <p:cNvSpPr/>
          <p:nvPr/>
        </p:nvSpPr>
        <p:spPr>
          <a:xfrm>
            <a:off x="-128627" y="2610708"/>
            <a:ext cx="9549839" cy="239027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spcAft>
                <a:spcPts val="1000"/>
              </a:spcAft>
            </a:pPr>
            <a:r>
              <a:rPr lang="fa-I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B Titr" pitchFamily="2" charset="-78"/>
              </a:rPr>
              <a:t>راهبردهای حل مسئلۀ جمعیت در کشور</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B Titr" pitchFamily="2" charset="-78"/>
            </a:endParaRPr>
          </a:p>
        </p:txBody>
      </p:sp>
    </p:spTree>
    <p:extLst>
      <p:ext uri="{BB962C8B-B14F-4D97-AF65-F5344CB8AC3E}">
        <p14:creationId xmlns:p14="http://schemas.microsoft.com/office/powerpoint/2010/main" val="6233186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3077"/>
                                  </p:iterate>
                                  <p:childTnLst>
                                    <p:animMotion origin="layout" path="M 2.77778E-7 -2.22222E-6 L 2.77778E-7 -0.07222 " pathEditMode="relative" rAng="0" ptsTypes="AA">
                                      <p:cBhvr>
                                        <p:cTn id="11" dur="250" accel="50000" decel="50000" autoRev="1" fill="hold">
                                          <p:stCondLst>
                                            <p:cond delay="0"/>
                                          </p:stCondLst>
                                        </p:cTn>
                                        <p:tgtEl>
                                          <p:spTgt spid="3"/>
                                        </p:tgtEl>
                                        <p:attrNameLst>
                                          <p:attrName>ppt_x</p:attrName>
                                          <p:attrName>ppt_y</p:attrName>
                                        </p:attrNameLst>
                                      </p:cBhvr>
                                      <p:rCtr x="0" y="-3611"/>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0" y="87222"/>
            <a:ext cx="9143467" cy="87100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pP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2  Titr" panose="00000700000000000000" pitchFamily="2" charset="-78"/>
              </a:rPr>
              <a:t>1- تشکيل </a:t>
            </a:r>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2  Titr" panose="00000700000000000000" pitchFamily="2" charset="-78"/>
              </a:rPr>
              <a:t>شورای جمعيت</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2  Titr" panose="00000700000000000000" pitchFamily="2" charset="-78"/>
            </a:endParaRPr>
          </a:p>
        </p:txBody>
      </p:sp>
      <p:sp>
        <p:nvSpPr>
          <p:cNvPr id="3" name="مستطیل 2"/>
          <p:cNvSpPr/>
          <p:nvPr/>
        </p:nvSpPr>
        <p:spPr>
          <a:xfrm>
            <a:off x="0" y="1246172"/>
            <a:ext cx="9108504" cy="5632311"/>
          </a:xfrm>
          <a:prstGeom prst="rect">
            <a:avLst/>
          </a:prstGeom>
        </p:spPr>
        <p:txBody>
          <a:bodyPr wrap="square">
            <a:spAutoFit/>
          </a:bodyPr>
          <a:lstStyle/>
          <a:p>
            <a:pPr algn="just"/>
            <a:r>
              <a:rPr lang="fa-IR" sz="2400" b="1" spc="-10" dirty="0">
                <a:solidFill>
                  <a:schemeClr val="bg1"/>
                </a:solidFill>
                <a:latin typeface="Calibri" panose="020F0502020204030204" pitchFamily="34" charset="0"/>
                <a:ea typeface="Calibri" panose="020F0502020204030204" pitchFamily="34" charset="0"/>
                <a:cs typeface="B Lotus" panose="00000400000000000000" pitchFamily="2" charset="-78"/>
              </a:rPr>
              <a:t>بايد به اين نکته توجه کنيم که جمعيت موضوع میان‌رشته‌ای است</a:t>
            </a:r>
            <a:r>
              <a:rPr lang="fa-IR" sz="24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p>
          <a:p>
            <a:pPr algn="just"/>
            <a:endParaRPr lang="fa-IR" sz="24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endParaRPr>
          </a:p>
          <a:p>
            <a:pPr marL="342900" indent="-342900" algn="just">
              <a:buFont typeface="Wingdings" panose="05000000000000000000" pitchFamily="2" charset="2"/>
              <a:buChar char="Ø"/>
            </a:pPr>
            <a:r>
              <a:rPr lang="fa-IR" sz="24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rPr>
              <a:t>يعني </a:t>
            </a:r>
            <a:r>
              <a:rPr lang="fa-IR" sz="2400" b="1" spc="-10" dirty="0">
                <a:solidFill>
                  <a:schemeClr val="bg1"/>
                </a:solidFill>
                <a:latin typeface="Calibri" panose="020F0502020204030204" pitchFamily="34" charset="0"/>
                <a:ea typeface="Calibri" panose="020F0502020204030204" pitchFamily="34" charset="0"/>
                <a:cs typeface="B Lotus" panose="00000400000000000000" pitchFamily="2" charset="-78"/>
              </a:rPr>
              <a:t>در مرحله اول بايد رشته‌هاي مرتبط با اين مسئله مانند فقه، جامعه‌شناسي‌ علوم تربيتي، روان‌شناسي،‌ جمعيت‌شناسي، بهداشت، اقتصاد و... شناسايي شوند</a:t>
            </a:r>
            <a:r>
              <a:rPr lang="fa-IR" sz="24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p>
          <a:p>
            <a:pPr algn="just"/>
            <a:endParaRPr lang="fa-IR" sz="2400" b="1" spc="-10" dirty="0">
              <a:solidFill>
                <a:schemeClr val="bg1"/>
              </a:solidFill>
              <a:latin typeface="Calibri" panose="020F0502020204030204" pitchFamily="34" charset="0"/>
              <a:ea typeface="Calibri" panose="020F0502020204030204" pitchFamily="34" charset="0"/>
              <a:cs typeface="B Lotus" panose="00000400000000000000" pitchFamily="2" charset="-78"/>
            </a:endParaRPr>
          </a:p>
          <a:p>
            <a:pPr marL="342900" indent="-342900" algn="just">
              <a:buFont typeface="Wingdings" panose="05000000000000000000" pitchFamily="2" charset="2"/>
              <a:buChar char="Ø"/>
            </a:pPr>
            <a:r>
              <a:rPr lang="fa-IR" sz="2400" b="1" spc="-10" dirty="0">
                <a:solidFill>
                  <a:schemeClr val="bg1"/>
                </a:solidFill>
                <a:latin typeface="Calibri" panose="020F0502020204030204" pitchFamily="34" charset="0"/>
                <a:ea typeface="Calibri" panose="020F0502020204030204" pitchFamily="34" charset="0"/>
                <a:cs typeface="B Lotus" panose="00000400000000000000" pitchFamily="2" charset="-78"/>
              </a:rPr>
              <a:t>در </a:t>
            </a:r>
            <a:r>
              <a:rPr lang="fa-IR" sz="2400" b="1" dirty="0">
                <a:solidFill>
                  <a:schemeClr val="bg1"/>
                </a:solidFill>
                <a:cs typeface="B Lotus" panose="00000400000000000000" pitchFamily="2" charset="-78"/>
              </a:rPr>
              <a:t>مرحله­ی‌ </a:t>
            </a:r>
            <a:r>
              <a:rPr lang="fa-IR" sz="2400" b="1" spc="-10" dirty="0">
                <a:solidFill>
                  <a:schemeClr val="bg1"/>
                </a:solidFill>
                <a:latin typeface="Calibri" panose="020F0502020204030204" pitchFamily="34" charset="0"/>
                <a:ea typeface="Calibri" panose="020F0502020204030204" pitchFamily="34" charset="0"/>
                <a:cs typeface="B Lotus" panose="00000400000000000000" pitchFamily="2" charset="-78"/>
              </a:rPr>
              <a:t>بعد، کارشناسان اين رشته‌ها همه بايد در کنار هم بنشينند و با هم‌انديشي با يکديگر، هرکدام از </a:t>
            </a:r>
            <a:r>
              <a:rPr lang="fa-IR" sz="2400" b="1" dirty="0">
                <a:solidFill>
                  <a:schemeClr val="bg1"/>
                </a:solidFill>
                <a:cs typeface="B Lotus" panose="00000400000000000000" pitchFamily="2" charset="-78"/>
              </a:rPr>
              <a:t>زاویه­ی </a:t>
            </a:r>
            <a:r>
              <a:rPr lang="fa-IR" sz="2400" b="1" spc="-10" dirty="0">
                <a:solidFill>
                  <a:schemeClr val="bg1"/>
                </a:solidFill>
                <a:latin typeface="Calibri" panose="020F0502020204030204" pitchFamily="34" charset="0"/>
                <a:ea typeface="Calibri" panose="020F0502020204030204" pitchFamily="34" charset="0"/>
                <a:cs typeface="B Lotus" panose="00000400000000000000" pitchFamily="2" charset="-78"/>
              </a:rPr>
              <a:t> تخصصی خودشان، پرسش تولید کنند. پرسش‌هایی که برای يک جامعه‌شناس دربارة موضوع جمعیت پیش می‌آید، با پرسش‌هايي که براي متخصصان رشته‌‌هاي ديگر مانند روان‌شناسي و علوم تربيتي پيش مي‌آيد، تفاوت دارد.</a:t>
            </a:r>
            <a:endParaRPr lang="fa-IR" sz="2400" b="1" dirty="0">
              <a:solidFill>
                <a:schemeClr val="bg1"/>
              </a:solidFill>
              <a:cs typeface="B Lotus" panose="00000400000000000000" pitchFamily="2" charset="-78"/>
            </a:endParaRPr>
          </a:p>
          <a:p>
            <a:pPr algn="just"/>
            <a:endParaRPr lang="fa-IR" sz="24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endParaRPr>
          </a:p>
          <a:p>
            <a:pPr marL="342900" indent="-342900" algn="just">
              <a:buFont typeface="Wingdings" panose="05000000000000000000" pitchFamily="2" charset="2"/>
              <a:buChar char="Ø"/>
            </a:pPr>
            <a:r>
              <a:rPr lang="fa-IR" sz="24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spc="-10" dirty="0">
                <a:solidFill>
                  <a:schemeClr val="bg1"/>
                </a:solidFill>
                <a:latin typeface="Calibri" panose="020F0502020204030204" pitchFamily="34" charset="0"/>
                <a:ea typeface="Calibri" panose="020F0502020204030204" pitchFamily="34" charset="0"/>
                <a:cs typeface="B Lotus" panose="00000400000000000000" pitchFamily="2" charset="-78"/>
              </a:rPr>
              <a:t>بعدازاينکه با انبوهی از پرسش‌ها مواجه شديم، بايد دربارة موضوع جمعیت، از منظر هرکدام از این حوزه‌های تخصصی کاوش کنیم. ویژگی موضوع‌هاي میان‌رشته‌ای این است که بايد از ابعاد مختلف بررسي شوند. هنگامي‌که تحليل‌‌هاي گوناگون ارائه شد، بايد درنهايت، آنها را جمع‌بندي کنيم. این تحلیل‌ها به ما نشان مي‌دهد که مسئلة‌ جمعيت چه ابعاد بهداشتي، اقتصادي و... دارد</a:t>
            </a:r>
            <a:r>
              <a:rPr lang="fa-IR" sz="24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endParaRPr lang="fa-IR" sz="2400" b="1" dirty="0">
              <a:solidFill>
                <a:schemeClr val="bg1"/>
              </a:solidFill>
            </a:endParaRPr>
          </a:p>
        </p:txBody>
      </p:sp>
    </p:spTree>
    <p:extLst>
      <p:ext uri="{BB962C8B-B14F-4D97-AF65-F5344CB8AC3E}">
        <p14:creationId xmlns:p14="http://schemas.microsoft.com/office/powerpoint/2010/main" val="280316204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2"/>
          <p:cNvSpPr/>
          <p:nvPr/>
        </p:nvSpPr>
        <p:spPr>
          <a:xfrm>
            <a:off x="-1" y="181096"/>
            <a:ext cx="9143467" cy="6352508"/>
          </a:xfrm>
          <a:prstGeom prst="rect">
            <a:avLst/>
          </a:prstGeom>
        </p:spPr>
        <p:txBody>
          <a:bodyPr wrap="square">
            <a:spAutoFit/>
          </a:bodyPr>
          <a:lstStyle/>
          <a:p>
            <a:pPr marL="342900" indent="-342900" algn="just">
              <a:lnSpc>
                <a:spcPct val="115000"/>
              </a:lnSpc>
              <a:spcAft>
                <a:spcPts val="1000"/>
              </a:spcAft>
              <a:buFont typeface="Wingdings" panose="05000000000000000000" pitchFamily="2" charset="2"/>
              <a:buChar char="Ø"/>
            </a:pPr>
            <a:r>
              <a:rPr lang="fa-IR" sz="2800" b="1" spc="-10" dirty="0">
                <a:solidFill>
                  <a:schemeClr val="bg1"/>
                </a:solidFill>
                <a:latin typeface="Calibri" panose="020F0502020204030204" pitchFamily="34" charset="0"/>
                <a:ea typeface="Calibri" panose="020F0502020204030204" pitchFamily="34" charset="0"/>
                <a:cs typeface="B Lotus" panose="00000400000000000000" pitchFamily="2" charset="-78"/>
              </a:rPr>
              <a:t>پس از اين مرحله،‌ کارشناسان رشته‌هاي مختلف، هرکدام از منظر خودشان پيامدهاي كاهشي يا افزايشي جمعیت را بررسي مي‌کنند. براي نمونه، </a:t>
            </a:r>
            <a:r>
              <a:rPr lang="fa-IR" sz="28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rPr>
              <a:t>کارشناس </a:t>
            </a:r>
            <a:r>
              <a:rPr lang="fa-IR" sz="2800" b="1" spc="-10" dirty="0">
                <a:solidFill>
                  <a:schemeClr val="bg1"/>
                </a:solidFill>
                <a:latin typeface="Calibri" panose="020F0502020204030204" pitchFamily="34" charset="0"/>
                <a:ea typeface="Calibri" panose="020F0502020204030204" pitchFamily="34" charset="0"/>
                <a:cs typeface="B Lotus" panose="00000400000000000000" pitchFamily="2" charset="-78"/>
              </a:rPr>
              <a:t>حوزة سیاسی و امنیتی بيان مي‌کند که اگر جمعیت ما سالمند باشد،‌ چه‌ مخاطرات امنیتی خواهیم داشت. بايد تمام اين تحليل‌ها جمع‌بندی، و عوامل و پیامدهاي آن روشن شود</a:t>
            </a:r>
            <a:r>
              <a:rPr lang="fa-IR" sz="28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p>
          <a:p>
            <a:pPr algn="just">
              <a:lnSpc>
                <a:spcPct val="115000"/>
              </a:lnSpc>
              <a:spcAft>
                <a:spcPts val="1000"/>
              </a:spcAft>
            </a:pPr>
            <a:endParaRPr lang="fa-IR" sz="2800" b="1" spc="-10" dirty="0" smtClean="0">
              <a:solidFill>
                <a:schemeClr val="bg1"/>
              </a:solidFill>
              <a:latin typeface="Calibri" panose="020F0502020204030204" pitchFamily="34" charset="0"/>
              <a:ea typeface="Calibri" panose="020F0502020204030204" pitchFamily="34" charset="0"/>
              <a:cs typeface="B Lotus" panose="00000400000000000000" pitchFamily="2" charset="-78"/>
            </a:endParaRPr>
          </a:p>
          <a:p>
            <a:pPr marL="342900" indent="-342900" algn="just">
              <a:lnSpc>
                <a:spcPct val="115000"/>
              </a:lnSpc>
              <a:spcAft>
                <a:spcPts val="1000"/>
              </a:spcAft>
              <a:buFont typeface="Wingdings" panose="05000000000000000000" pitchFamily="2" charset="2"/>
              <a:buChar char="Ø"/>
            </a:pPr>
            <a:r>
              <a:rPr lang="fa-IR" sz="2800" b="1" dirty="0">
                <a:solidFill>
                  <a:schemeClr val="bg1"/>
                </a:solidFill>
                <a:cs typeface="B Lotus" panose="00000400000000000000" pitchFamily="2" charset="-78"/>
              </a:rPr>
              <a:t>در </a:t>
            </a:r>
            <a:r>
              <a:rPr lang="fa-IR" sz="2800" b="1" dirty="0" smtClean="0">
                <a:solidFill>
                  <a:schemeClr val="bg1"/>
                </a:solidFill>
                <a:cs typeface="B Lotus" panose="00000400000000000000" pitchFamily="2" charset="-78"/>
              </a:rPr>
              <a:t>پایان‌ بايد </a:t>
            </a:r>
            <a:r>
              <a:rPr lang="fa-IR" sz="2800" b="1" dirty="0">
                <a:solidFill>
                  <a:schemeClr val="bg1"/>
                </a:solidFill>
                <a:cs typeface="B Lotus" panose="00000400000000000000" pitchFamily="2" charset="-78"/>
              </a:rPr>
              <a:t>اين مسئله را بررسي کنيم که آیا عوامل اصلی تحولات جمعیتی قابل کنترل است يا خير. چه‌بسا برخي از عوامل در مقیاس جهانی عمل کنند و ما در مقیاس منطقه‌ای نتوانيم دربرابر آنها مقاومت کنیم؛ ولی چه‌بسا در مواردي بتوانیم مقاومت کنیم. در مواردي که کنترل عامل </a:t>
            </a:r>
            <a:r>
              <a:rPr lang="fa-IR" sz="2800" b="1" dirty="0" smtClean="0">
                <a:solidFill>
                  <a:schemeClr val="bg1"/>
                </a:solidFill>
                <a:cs typeface="B Lotus" panose="00000400000000000000" pitchFamily="2" charset="-78"/>
              </a:rPr>
              <a:t>اصلی </a:t>
            </a:r>
            <a:r>
              <a:rPr lang="fa-IR" sz="2800" b="1" dirty="0">
                <a:solidFill>
                  <a:schemeClr val="bg1"/>
                </a:solidFill>
                <a:cs typeface="B Lotus" panose="00000400000000000000" pitchFamily="2" charset="-78"/>
              </a:rPr>
              <a:t>در </a:t>
            </a:r>
            <a:r>
              <a:rPr lang="fa-IR" sz="2800" b="1" dirty="0" smtClean="0">
                <a:solidFill>
                  <a:schemeClr val="bg1"/>
                </a:solidFill>
                <a:cs typeface="B Lotus" panose="00000400000000000000" pitchFamily="2" charset="-78"/>
              </a:rPr>
              <a:t>اختیار </a:t>
            </a:r>
            <a:r>
              <a:rPr lang="fa-IR" sz="2800" b="1" dirty="0">
                <a:solidFill>
                  <a:schemeClr val="bg1"/>
                </a:solidFill>
                <a:cs typeface="B Lotus" panose="00000400000000000000" pitchFamily="2" charset="-78"/>
              </a:rPr>
              <a:t>ماست، بايد آنها را شناسايي، و براي‌ آن برنامه‌ريزي </a:t>
            </a:r>
            <a:r>
              <a:rPr lang="fa-IR" sz="2800" b="1" dirty="0" smtClean="0">
                <a:solidFill>
                  <a:schemeClr val="bg1"/>
                </a:solidFill>
                <a:cs typeface="B Lotus" panose="00000400000000000000" pitchFamily="2" charset="-78"/>
              </a:rPr>
              <a:t>کنیم</a:t>
            </a:r>
          </a:p>
          <a:p>
            <a:pPr algn="just">
              <a:lnSpc>
                <a:spcPct val="115000"/>
              </a:lnSpc>
              <a:spcAft>
                <a:spcPts val="1000"/>
              </a:spcAft>
            </a:pPr>
            <a:r>
              <a:rPr lang="fa-IR" sz="1200" b="1" dirty="0" smtClean="0">
                <a:solidFill>
                  <a:schemeClr val="bg1"/>
                </a:solidFill>
                <a:cs typeface="B Lotus" panose="00000400000000000000" pitchFamily="2" charset="-78"/>
              </a:rPr>
              <a:t>(</a:t>
            </a:r>
            <a:r>
              <a:rPr lang="fa-IR" sz="1200" b="1" dirty="0">
                <a:solidFill>
                  <a:schemeClr val="bg1"/>
                </a:solidFill>
                <a:cs typeface="B Lotus" panose="00000400000000000000" pitchFamily="2" charset="-78"/>
              </a:rPr>
              <a:t>محمدرضا زیبایی­نژاد. رئیس دفتر مطالعات و تحقیقات زنان حوزه­ی </a:t>
            </a:r>
            <a:r>
              <a:rPr lang="fa-IR" sz="1200" b="1" dirty="0" err="1">
                <a:solidFill>
                  <a:schemeClr val="bg1"/>
                </a:solidFill>
                <a:cs typeface="B Lotus" panose="00000400000000000000" pitchFamily="2" charset="-78"/>
              </a:rPr>
              <a:t>علمیه­ی</a:t>
            </a:r>
            <a:r>
              <a:rPr lang="fa-IR" sz="1200" b="1" dirty="0">
                <a:solidFill>
                  <a:schemeClr val="bg1"/>
                </a:solidFill>
                <a:cs typeface="B Lotus" panose="00000400000000000000" pitchFamily="2" charset="-78"/>
              </a:rPr>
              <a:t> قم).</a:t>
            </a:r>
            <a:endParaRPr lang="en-US" sz="1200" b="1" dirty="0">
              <a:solidFill>
                <a:schemeClr val="bg1"/>
              </a:solidFill>
              <a:cs typeface="B Lotus" panose="00000400000000000000" pitchFamily="2" charset="-78"/>
            </a:endParaRPr>
          </a:p>
        </p:txBody>
      </p:sp>
    </p:spTree>
    <p:extLst>
      <p:ext uri="{BB962C8B-B14F-4D97-AF65-F5344CB8AC3E}">
        <p14:creationId xmlns:p14="http://schemas.microsoft.com/office/powerpoint/2010/main" val="32948424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0" y="465150"/>
            <a:ext cx="9144000" cy="5878532"/>
          </a:xfrm>
          <a:prstGeom prst="rect">
            <a:avLst/>
          </a:prstGeom>
        </p:spPr>
        <p:txBody>
          <a:bodyPr wrap="square">
            <a:spAutoFit/>
          </a:bodyPr>
          <a:lstStyle/>
          <a:p>
            <a:pPr algn="just">
              <a:lnSpc>
                <a:spcPct val="200000"/>
              </a:lnSpc>
            </a:pPr>
            <a:r>
              <a:rPr lang="fa-IR" sz="2800" b="1" dirty="0">
                <a:solidFill>
                  <a:srgbClr val="00B050"/>
                </a:solidFill>
                <a:latin typeface="Times New Roman" panose="02020603050405020304" pitchFamily="18" charset="0"/>
                <a:ea typeface="Times New Roman" panose="02020603050405020304" pitchFamily="18" charset="0"/>
                <a:cs typeface="2  Titr" panose="00000700000000000000" pitchFamily="2" charset="-78"/>
              </a:rPr>
              <a:t>خطاست که گمان کنیم می­توان با نگاهی انتزاعی موضوع جمعیت را از عناوین و موضوعات هم­بسته­ی و درهم</a:t>
            </a:r>
            <a:r>
              <a:rPr lang="fa-IR" sz="2800" b="1" dirty="0" smtClean="0">
                <a:solidFill>
                  <a:srgbClr val="00B050"/>
                </a:solidFill>
                <a:latin typeface="Times New Roman" panose="02020603050405020304" pitchFamily="18" charset="0"/>
                <a:ea typeface="Times New Roman" panose="02020603050405020304" pitchFamily="18" charset="0"/>
                <a:cs typeface="2  Titr" panose="00000700000000000000" pitchFamily="2" charset="-78"/>
              </a:rPr>
              <a:t>­ تنیده­ی </a:t>
            </a:r>
            <a:r>
              <a:rPr lang="fa-IR" sz="2800" b="1" dirty="0">
                <a:solidFill>
                  <a:srgbClr val="00B050"/>
                </a:solidFill>
                <a:latin typeface="Times New Roman" panose="02020603050405020304" pitchFamily="18" charset="0"/>
                <a:ea typeface="Times New Roman" panose="02020603050405020304" pitchFamily="18" charset="0"/>
                <a:cs typeface="2  Titr" panose="00000700000000000000" pitchFamily="2" charset="-78"/>
              </a:rPr>
              <a:t>آن جدا </a:t>
            </a:r>
            <a:r>
              <a:rPr lang="fa-IR" sz="2800" b="1" dirty="0" smtClean="0">
                <a:solidFill>
                  <a:srgbClr val="00B050"/>
                </a:solidFill>
                <a:latin typeface="Times New Roman" panose="02020603050405020304" pitchFamily="18" charset="0"/>
                <a:ea typeface="Times New Roman" panose="02020603050405020304" pitchFamily="18" charset="0"/>
                <a:cs typeface="2  Titr" panose="00000700000000000000" pitchFamily="2" charset="-78"/>
              </a:rPr>
              <a:t>کرد و </a:t>
            </a:r>
            <a:r>
              <a:rPr lang="fa-IR" sz="2800" b="1" dirty="0">
                <a:solidFill>
                  <a:srgbClr val="00B050"/>
                </a:solidFill>
                <a:latin typeface="Times New Roman" panose="02020603050405020304" pitchFamily="18" charset="0"/>
                <a:ea typeface="Times New Roman" panose="02020603050405020304" pitchFamily="18" charset="0"/>
                <a:cs typeface="2  Titr" panose="00000700000000000000" pitchFamily="2" charset="-78"/>
              </a:rPr>
              <a:t>به تنهای سامان داد. در واقع خانواده پر جمعیت در جهان معنایی ویژه­ای، عقلانیت می­یابد که هنجارهایی چون قناعت و خویشتن­داری، هم­گرایی و هم­بستگی، سلسله مراتب خانوادگی و تمایز نقش­های جنسیتی، بردباری و سازش، نظارت اجتماعی و آینده­نگری در آن جایگاه ویژه </a:t>
            </a:r>
            <a:r>
              <a:rPr lang="fa-IR" sz="2800" b="1" dirty="0" smtClean="0">
                <a:solidFill>
                  <a:srgbClr val="00B050"/>
                </a:solidFill>
                <a:latin typeface="Times New Roman" panose="02020603050405020304" pitchFamily="18" charset="0"/>
                <a:ea typeface="Times New Roman" panose="02020603050405020304" pitchFamily="18" charset="0"/>
                <a:cs typeface="2  Titr" panose="00000700000000000000" pitchFamily="2" charset="-78"/>
              </a:rPr>
              <a:t>دارند.</a:t>
            </a:r>
          </a:p>
          <a:p>
            <a:pPr algn="just">
              <a:lnSpc>
                <a:spcPct val="200000"/>
              </a:lnSpc>
            </a:pPr>
            <a:r>
              <a:rPr lang="fa-IR" sz="1200" b="1" dirty="0" smtClean="0">
                <a:solidFill>
                  <a:srgbClr val="00B050"/>
                </a:solidFill>
                <a:latin typeface="Times New Roman" panose="02020603050405020304" pitchFamily="18" charset="0"/>
                <a:ea typeface="Times New Roman" panose="02020603050405020304" pitchFamily="18" charset="0"/>
                <a:cs typeface="2  Titr" panose="00000700000000000000" pitchFamily="2" charset="-78"/>
              </a:rPr>
              <a:t>(</a:t>
            </a:r>
            <a:r>
              <a:rPr lang="fa-IR" sz="1200" dirty="0">
                <a:solidFill>
                  <a:srgbClr val="00B050"/>
                </a:solidFill>
              </a:rPr>
              <a:t>مرکز تحقیقات زن و خانواده. 1392. </a:t>
            </a:r>
            <a:r>
              <a:rPr lang="fa-IR" sz="1200" dirty="0" smtClean="0">
                <a:solidFill>
                  <a:srgbClr val="00B050"/>
                </a:solidFill>
              </a:rPr>
              <a:t>ص72</a:t>
            </a:r>
            <a:r>
              <a:rPr lang="fa-IR" sz="1200" b="1" dirty="0" smtClean="0">
                <a:solidFill>
                  <a:srgbClr val="00B050"/>
                </a:solidFill>
                <a:latin typeface="Times New Roman" panose="02020603050405020304" pitchFamily="18" charset="0"/>
                <a:ea typeface="Times New Roman" panose="02020603050405020304" pitchFamily="18" charset="0"/>
                <a:cs typeface="2  Titr" panose="00000700000000000000" pitchFamily="2" charset="-78"/>
              </a:rPr>
              <a:t>)</a:t>
            </a:r>
            <a:r>
              <a:rPr lang="fa-IR" sz="1400" b="1" dirty="0" smtClean="0">
                <a:solidFill>
                  <a:srgbClr val="00B050"/>
                </a:solidFill>
                <a:latin typeface="Times New Roman" panose="02020603050405020304" pitchFamily="18" charset="0"/>
                <a:ea typeface="Times New Roman" panose="02020603050405020304" pitchFamily="18" charset="0"/>
                <a:cs typeface="2  Titr" panose="00000700000000000000" pitchFamily="2" charset="-78"/>
              </a:rPr>
              <a:t>.</a:t>
            </a:r>
            <a:endParaRPr lang="fa-IR" sz="1400" b="1" dirty="0">
              <a:solidFill>
                <a:srgbClr val="00B050"/>
              </a:solidFill>
              <a:cs typeface="2  Titr" panose="00000700000000000000" pitchFamily="2" charset="-78"/>
            </a:endParaRPr>
          </a:p>
        </p:txBody>
      </p:sp>
    </p:spTree>
    <p:extLst>
      <p:ext uri="{BB962C8B-B14F-4D97-AF65-F5344CB8AC3E}">
        <p14:creationId xmlns:p14="http://schemas.microsoft.com/office/powerpoint/2010/main" val="11352323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01"/>
            <a:ext cx="9180512" cy="5139558"/>
          </a:xfrm>
          <a:prstGeom prst="rect">
            <a:avLst/>
          </a:prstGeom>
        </p:spPr>
      </p:pic>
    </p:spTree>
    <p:extLst>
      <p:ext uri="{BB962C8B-B14F-4D97-AF65-F5344CB8AC3E}">
        <p14:creationId xmlns:p14="http://schemas.microsoft.com/office/powerpoint/2010/main" val="24814565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مستطیل 3"/>
          <p:cNvSpPr/>
          <p:nvPr/>
        </p:nvSpPr>
        <p:spPr>
          <a:xfrm>
            <a:off x="0" y="319012"/>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2  Titr" panose="00000700000000000000" pitchFamily="2" charset="-78"/>
              </a:rPr>
              <a:t>2- گفتمان</a:t>
            </a:r>
            <a:r>
              <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2  Titr" panose="00000700000000000000" pitchFamily="2" charset="-78"/>
              </a:rPr>
              <a:t>‏سازى در زمينه ضرورت افزايش زاد و ولد</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endParaRPr>
          </a:p>
        </p:txBody>
      </p:sp>
      <p:sp>
        <p:nvSpPr>
          <p:cNvPr id="5" name="مستطیل 4"/>
          <p:cNvSpPr/>
          <p:nvPr/>
        </p:nvSpPr>
        <p:spPr>
          <a:xfrm>
            <a:off x="0" y="1341503"/>
            <a:ext cx="9144000" cy="5509200"/>
          </a:xfrm>
          <a:prstGeom prst="rect">
            <a:avLst/>
          </a:prstGeom>
        </p:spPr>
        <p:txBody>
          <a:bodyPr wrap="square">
            <a:spAutoFit/>
          </a:bodyPr>
          <a:lstStyle/>
          <a:p>
            <a:pPr algn="just"/>
            <a:r>
              <a:rPr lang="fa-IR" sz="32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اقدام‏هاى گوناگون فرهنگى، آموزشى، رسانه‏اى، اجتماعى، اقتصادى و... كه در اواخر دهه شصت و </a:t>
            </a:r>
            <a:r>
              <a:rPr lang="fa-IR" sz="32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اوایل </a:t>
            </a:r>
            <a:r>
              <a:rPr lang="fa-IR" sz="32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دهه هفتاد در زمينه مهار رشد جمعيت در كشور صورت گرفت، موجب ايجاد گفتمان ويژه در زمينه زاد و ولد در جامعه ما شد؛ </a:t>
            </a:r>
            <a:r>
              <a:rPr lang="fa-IR" sz="32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گفتمانی </a:t>
            </a:r>
            <a:r>
              <a:rPr lang="fa-IR" sz="32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كه به‏تدريج در سراسر كشور و در ميان همه قشرهاى شهرى و روستايى، مرفه و مستمند، تحصيل‏كرده و بى‏سواد، مذهبى و غيرمذهبى نهادينه شد و اين ذهنيت را براى همه ايجاد كرد كه داشتن بيش از دو يا سه فرزند، ناهنجار و خلاف چارچوب‏هاى پذيرفته‏شده اجتماعى است</a:t>
            </a:r>
            <a:r>
              <a:rPr lang="fa-IR" sz="32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 </a:t>
            </a:r>
            <a:r>
              <a:rPr lang="fa-IR" sz="3200" b="1" dirty="0">
                <a:solidFill>
                  <a:schemeClr val="tx2">
                    <a:lumMod val="10000"/>
                  </a:schemeClr>
                </a:solidFill>
                <a:cs typeface="B Lotus" panose="00000400000000000000" pitchFamily="2" charset="-78"/>
              </a:rPr>
              <a:t>ازاين‏رو، مى‏توان گفت: نخستين گام در اصلاح سياست‏هاى جمعيتى كشور، تغيير گفتمان حاكم و ايجاد گفتمانى جديد بر مبناى ضرورت افزايش زاد و ولد است.</a:t>
            </a:r>
          </a:p>
        </p:txBody>
      </p:sp>
    </p:spTree>
    <p:extLst>
      <p:ext uri="{BB962C8B-B14F-4D97-AF65-F5344CB8AC3E}">
        <p14:creationId xmlns:p14="http://schemas.microsoft.com/office/powerpoint/2010/main" val="12213621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مستطیل 2"/>
          <p:cNvSpPr/>
          <p:nvPr/>
        </p:nvSpPr>
        <p:spPr>
          <a:xfrm>
            <a:off x="0" y="1320918"/>
            <a:ext cx="8941647" cy="3746667"/>
          </a:xfrm>
          <a:prstGeom prst="rect">
            <a:avLst/>
          </a:prstGeom>
        </p:spPr>
        <p:txBody>
          <a:bodyPr wrap="square">
            <a:spAutoFit/>
          </a:bodyPr>
          <a:lstStyle/>
          <a:p>
            <a:pPr>
              <a:lnSpc>
                <a:spcPct val="115000"/>
              </a:lnSpc>
              <a:spcBef>
                <a:spcPts val="1000"/>
              </a:spcBef>
            </a:pPr>
            <a:r>
              <a:rPr lang="fa-IR" sz="3200" b="1" dirty="0">
                <a:solidFill>
                  <a:srgbClr val="0070C0"/>
                </a:solidFill>
                <a:latin typeface="Cambria" panose="02040503050406030204" pitchFamily="18" charset="0"/>
                <a:ea typeface="Times New Roman" panose="02020603050405020304" pitchFamily="18" charset="0"/>
                <a:cs typeface="Titr" panose="00000700000000000000" pitchFamily="2" charset="-78"/>
              </a:rPr>
              <a:t>نکته:</a:t>
            </a:r>
            <a:endParaRPr lang="en-US" sz="2400" b="1" dirty="0">
              <a:solidFill>
                <a:srgbClr val="0070C0"/>
              </a:solidFill>
              <a:latin typeface="Cambria" panose="02040503050406030204" pitchFamily="18" charset="0"/>
              <a:ea typeface="Times New Roman" panose="02020603050405020304" pitchFamily="18" charset="0"/>
              <a:cs typeface="Titr" panose="00000700000000000000" pitchFamily="2" charset="-78"/>
            </a:endParaRPr>
          </a:p>
          <a:p>
            <a:pPr algn="just">
              <a:lnSpc>
                <a:spcPct val="115000"/>
              </a:lnSpc>
              <a:spcBef>
                <a:spcPts val="1000"/>
              </a:spcBef>
            </a:pPr>
            <a:r>
              <a:rPr lang="fa-IR" sz="3200" b="1" dirty="0">
                <a:solidFill>
                  <a:srgbClr val="002060"/>
                </a:solidFill>
                <a:latin typeface="Cambria" panose="02040503050406030204" pitchFamily="18" charset="0"/>
                <a:ea typeface="Times New Roman" panose="02020603050405020304" pitchFamily="18" charset="0"/>
                <a:cs typeface="B Lotus" panose="00000400000000000000" pitchFamily="2" charset="-78"/>
              </a:rPr>
              <a:t>گفتمان سازی، سازوکارهای خاص خود را دارد و باید در بازه زمانی قابل توجهی رخ دهد و به همین دلیل نباید انتظار داشت که در کوتاه مدت و با چند راهکار مقطعی، اتفاق خاصی در بینش، </a:t>
            </a:r>
            <a:r>
              <a:rPr lang="fa-IR" sz="3200" b="1" dirty="0" smtClean="0">
                <a:solidFill>
                  <a:srgbClr val="002060"/>
                </a:solidFill>
                <a:latin typeface="Cambria" panose="02040503050406030204" pitchFamily="18" charset="0"/>
                <a:ea typeface="Times New Roman" panose="02020603050405020304" pitchFamily="18" charset="0"/>
                <a:cs typeface="B Lotus" panose="00000400000000000000" pitchFamily="2" charset="-78"/>
              </a:rPr>
              <a:t>نگرش و </a:t>
            </a:r>
            <a:r>
              <a:rPr lang="fa-IR" sz="3200" b="1" dirty="0">
                <a:solidFill>
                  <a:srgbClr val="002060"/>
                </a:solidFill>
                <a:latin typeface="Cambria" panose="02040503050406030204" pitchFamily="18" charset="0"/>
                <a:ea typeface="Times New Roman" panose="02020603050405020304" pitchFamily="18" charset="0"/>
                <a:cs typeface="B Lotus" panose="00000400000000000000" pitchFamily="2" charset="-78"/>
              </a:rPr>
              <a:t>رفتار مردم در زمینه خاصی </a:t>
            </a:r>
            <a:r>
              <a:rPr lang="fa-IR" sz="3200" b="1" dirty="0" smtClean="0">
                <a:solidFill>
                  <a:srgbClr val="002060"/>
                </a:solidFill>
                <a:latin typeface="Cambria" panose="02040503050406030204" pitchFamily="18" charset="0"/>
                <a:ea typeface="Times New Roman" panose="02020603050405020304" pitchFamily="18" charset="0"/>
                <a:cs typeface="B Lotus" panose="00000400000000000000" pitchFamily="2" charset="-78"/>
              </a:rPr>
              <a:t>بیفتد.</a:t>
            </a:r>
          </a:p>
          <a:p>
            <a:pPr algn="just">
              <a:lnSpc>
                <a:spcPct val="115000"/>
              </a:lnSpc>
              <a:spcBef>
                <a:spcPts val="1000"/>
              </a:spcBef>
            </a:pPr>
            <a:r>
              <a:rPr lang="fa-IR" sz="3200" b="1" dirty="0" smtClean="0">
                <a:solidFill>
                  <a:srgbClr val="002060"/>
                </a:solidFill>
                <a:latin typeface="Cambria" panose="02040503050406030204" pitchFamily="18" charset="0"/>
                <a:ea typeface="Times New Roman" panose="02020603050405020304" pitchFamily="18" charset="0"/>
                <a:cs typeface="B Lotus" panose="00000400000000000000" pitchFamily="2" charset="-78"/>
              </a:rPr>
              <a:t> </a:t>
            </a:r>
            <a:r>
              <a:rPr lang="fa-IR" sz="1200" b="1" dirty="0" smtClean="0">
                <a:solidFill>
                  <a:srgbClr val="002060"/>
                </a:solidFill>
                <a:latin typeface="Cambria" panose="02040503050406030204" pitchFamily="18" charset="0"/>
                <a:ea typeface="Times New Roman" panose="02020603050405020304" pitchFamily="18" charset="0"/>
                <a:cs typeface="B Lotus" panose="00000400000000000000" pitchFamily="2" charset="-78"/>
              </a:rPr>
              <a:t>(سروستانی. 1391. ص32).</a:t>
            </a:r>
            <a:endParaRPr lang="en-US" sz="1200" b="1" dirty="0">
              <a:solidFill>
                <a:srgbClr val="00206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3465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3585"/>
            <a:ext cx="9144000" cy="4729655"/>
          </a:xfrm>
          <a:prstGeom prst="rect">
            <a:avLst/>
          </a:prstGeom>
        </p:spPr>
      </p:pic>
    </p:spTree>
    <p:extLst>
      <p:ext uri="{BB962C8B-B14F-4D97-AF65-F5344CB8AC3E}">
        <p14:creationId xmlns:p14="http://schemas.microsoft.com/office/powerpoint/2010/main" val="16847937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تیتر"/>
          <p:cNvSpPr/>
          <p:nvPr/>
        </p:nvSpPr>
        <p:spPr>
          <a:xfrm>
            <a:off x="-1" y="150286"/>
            <a:ext cx="9134399" cy="104797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pP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2  Titr" panose="00000700000000000000" pitchFamily="2" charset="-78"/>
              </a:rPr>
              <a:t>3- تحکیم </a:t>
            </a:r>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2  Titr" panose="00000700000000000000" pitchFamily="2" charset="-78"/>
              </a:rPr>
              <a:t>بنیاد خانواده</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2  Titr" panose="00000700000000000000" pitchFamily="2" charset="-78"/>
            </a:endParaRPr>
          </a:p>
        </p:txBody>
      </p:sp>
      <p:sp>
        <p:nvSpPr>
          <p:cNvPr id="4" name="متن 1"/>
          <p:cNvSpPr/>
          <p:nvPr/>
        </p:nvSpPr>
        <p:spPr>
          <a:xfrm>
            <a:off x="12908" y="1272102"/>
            <a:ext cx="9144000" cy="1323439"/>
          </a:xfrm>
          <a:prstGeom prst="rect">
            <a:avLst/>
          </a:prstGeom>
        </p:spPr>
        <p:txBody>
          <a:bodyPr wrap="square">
            <a:spAutoFit/>
          </a:bodyPr>
          <a:lstStyle/>
          <a:p>
            <a:pPr marL="285750" indent="-285750" algn="just">
              <a:buFont typeface="Wingdings" panose="05000000000000000000" pitchFamily="2" charset="2"/>
              <a:buChar char="Ø"/>
            </a:pP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 بى‏ترديد، آن‏گاه مى‏توان به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ظرفیت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خانواده‏هايى كه در حال حاضر در جامعه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شکل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گرفته‏اند،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برای افزایش جمعیت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تكيه كرد كه اين خانواده‏ها از ثبات و آرامش لازم برخوردار باشند. در شرايطى كه عوامل گوناگون فرهنگى، اجتماعى و اقتصادى موجب فروپاشى خانواده‏ها و بى‏ثباتى آنها مى‏شوند، هرگز نمى‏توان به ايجاد نسلى جديد از دل خانواده‏ها اميدى داشت. </a:t>
            </a:r>
            <a:endParaRPr lang="fa-IR" sz="2000" b="1" dirty="0">
              <a:solidFill>
                <a:schemeClr val="tx2">
                  <a:lumMod val="10000"/>
                </a:schemeClr>
              </a:solidFill>
            </a:endParaRPr>
          </a:p>
        </p:txBody>
      </p:sp>
      <p:sp>
        <p:nvSpPr>
          <p:cNvPr id="5" name="متن 2"/>
          <p:cNvSpPr/>
          <p:nvPr/>
        </p:nvSpPr>
        <p:spPr>
          <a:xfrm>
            <a:off x="16630" y="2957085"/>
            <a:ext cx="9144000" cy="1508105"/>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Ø"/>
            </a:pP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براساس آمارهاى سازمان ثبت احوال كشور در سال 1383 تعداد 723976 رويداد ازدواج و تعداد 73882 رويداد طلاق، درحالى‏كه در سال 1390 تعداد 874792 رويداد ازدواج و تعداد 142841 رويداد طلاق به ثبت رسيده است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براساس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اين آمار، در طول اين مدت، تعداد ازدواج‏ها حدود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20/8 درصد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و تعداد طلاق‏ها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حدود 93/3 درصد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رشد داشته است.</a:t>
            </a:r>
            <a:endParaRPr lang="en-US" sz="1600" b="1" dirty="0">
              <a:solidFill>
                <a:schemeClr val="tx2">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تن 3"/>
          <p:cNvSpPr/>
          <p:nvPr/>
        </p:nvSpPr>
        <p:spPr>
          <a:xfrm>
            <a:off x="16630" y="4790391"/>
            <a:ext cx="9127370" cy="707886"/>
          </a:xfrm>
          <a:prstGeom prst="rect">
            <a:avLst/>
          </a:prstGeom>
        </p:spPr>
        <p:txBody>
          <a:bodyPr wrap="square">
            <a:spAutoFit/>
          </a:bodyPr>
          <a:lstStyle/>
          <a:p>
            <a:pPr marL="285750" indent="-285750" algn="just">
              <a:buFont typeface="Wingdings" panose="05000000000000000000" pitchFamily="2" charset="2"/>
              <a:buChar char="Ø"/>
            </a:pP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آمارها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همچنين حكايت از اين دارد كه نسبت ازدواج به طلاق، در سال 1383،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9/8 بوده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است، در سال 1390 به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6/1 رسيده</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 يعنى حدود 60 درصد كاهش داشته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است(سروستانی. 1391. ص35).</a:t>
            </a:r>
            <a:endParaRPr lang="fa-IR" sz="2000" b="1" dirty="0">
              <a:solidFill>
                <a:schemeClr val="tx2">
                  <a:lumMod val="10000"/>
                </a:schemeClr>
              </a:solidFill>
            </a:endParaRPr>
          </a:p>
        </p:txBody>
      </p:sp>
      <p:sp>
        <p:nvSpPr>
          <p:cNvPr id="7" name="متن 4"/>
          <p:cNvSpPr/>
          <p:nvPr/>
        </p:nvSpPr>
        <p:spPr>
          <a:xfrm>
            <a:off x="16630" y="5787426"/>
            <a:ext cx="9127370" cy="800219"/>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Ø"/>
            </a:pP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همچنین آمارها نشانگر شتاب رشد خانواده­های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تک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نفره در کشور است چنان­که تعداد </a:t>
            </a:r>
            <a:r>
              <a:rPr lang="fa-IR" sz="20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این </a:t>
            </a:r>
            <a:r>
              <a:rPr lang="fa-IR" sz="2000"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خانوارها از 5.2 درصد کل خانوارهای ایرانی در سال1385 به 7.1 درصد در سال1390 افزایش یافته است.</a:t>
            </a:r>
            <a:endParaRPr lang="en-US" sz="2000" b="1" dirty="0">
              <a:solidFill>
                <a:schemeClr val="tx2">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70592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2250"/>
          <a:stretch/>
        </p:blipFill>
        <p:spPr>
          <a:xfrm>
            <a:off x="0" y="0"/>
            <a:ext cx="9144000" cy="39280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2123728" y="5311276"/>
            <a:ext cx="5256584" cy="1569660"/>
          </a:xfrm>
          <a:prstGeom prst="rect">
            <a:avLst/>
          </a:prstGeom>
          <a:noFill/>
        </p:spPr>
        <p:txBody>
          <a:bodyPr wrap="square" rtlCol="1">
            <a:spAutoFit/>
          </a:bodyPr>
          <a:lstStyle/>
          <a:p>
            <a:pPr algn="ctr" rtl="0">
              <a:lnSpc>
                <a:spcPct val="150000"/>
              </a:lnSpc>
            </a:pPr>
            <a:r>
              <a:rPr lang="fa-IR" sz="1600" dirty="0">
                <a:solidFill>
                  <a:prstClr val="white"/>
                </a:solidFill>
                <a:cs typeface="B Titr" pitchFamily="2" charset="-78"/>
              </a:rPr>
              <a:t>موسسه آموزشی وپژوهشی  امام خمینی (ره) </a:t>
            </a:r>
          </a:p>
          <a:p>
            <a:pPr algn="ctr" rtl="0">
              <a:lnSpc>
                <a:spcPct val="150000"/>
              </a:lnSpc>
            </a:pPr>
            <a:r>
              <a:rPr lang="fa-IR" sz="1600" dirty="0">
                <a:solidFill>
                  <a:prstClr val="white"/>
                </a:solidFill>
                <a:cs typeface="B Titr" pitchFamily="2" charset="-78"/>
              </a:rPr>
              <a:t>اداره همایش ها ونشست های علمی</a:t>
            </a:r>
          </a:p>
          <a:p>
            <a:pPr algn="ctr" rtl="0">
              <a:lnSpc>
                <a:spcPct val="150000"/>
              </a:lnSpc>
            </a:pPr>
            <a:r>
              <a:rPr lang="fa-IR" sz="1600" dirty="0">
                <a:solidFill>
                  <a:prstClr val="white"/>
                </a:solidFill>
                <a:cs typeface="B Titr" pitchFamily="2" charset="-78"/>
              </a:rPr>
              <a:t> با همکاری گروه روان </a:t>
            </a:r>
            <a:r>
              <a:rPr lang="fa-IR" sz="1600" dirty="0" smtClean="0">
                <a:solidFill>
                  <a:prstClr val="white"/>
                </a:solidFill>
                <a:cs typeface="B Titr" pitchFamily="2" charset="-78"/>
              </a:rPr>
              <a:t>شناسی</a:t>
            </a:r>
          </a:p>
          <a:p>
            <a:pPr algn="ctr" rtl="0">
              <a:lnSpc>
                <a:spcPct val="150000"/>
              </a:lnSpc>
            </a:pPr>
            <a:r>
              <a:rPr lang="fa-IR" sz="1600" dirty="0" smtClean="0">
                <a:solidFill>
                  <a:prstClr val="white"/>
                </a:solidFill>
                <a:cs typeface="B Titr" pitchFamily="2" charset="-78"/>
              </a:rPr>
              <a:t>02532909099   </a:t>
            </a:r>
            <a:r>
              <a:rPr lang="en-US" sz="1600" dirty="0" smtClean="0">
                <a:solidFill>
                  <a:prstClr val="white"/>
                </a:solidFill>
                <a:cs typeface="B Titr" pitchFamily="2" charset="-78"/>
              </a:rPr>
              <a:t>hamayesh@iki.ac.ir</a:t>
            </a:r>
            <a:endParaRPr lang="en-US" sz="1600" dirty="0">
              <a:solidFill>
                <a:prstClr val="white"/>
              </a:solidFill>
              <a:cs typeface="B Titr" pitchFamily="2" charset="-78"/>
            </a:endParaRPr>
          </a:p>
        </p:txBody>
      </p:sp>
      <p:pic>
        <p:nvPicPr>
          <p:cNvPr id="8" name="Picture 7"/>
          <p:cNvPicPr>
            <a:picLocks noChangeAspect="1"/>
          </p:cNvPicPr>
          <p:nvPr/>
        </p:nvPicPr>
        <p:blipFill>
          <a:blip r:embed="rId4" cstate="print">
            <a:clrChange>
              <a:clrFrom>
                <a:srgbClr val="FFFEFD"/>
              </a:clrFrom>
              <a:clrTo>
                <a:srgbClr val="FFFEFD">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309575" cy="1764666"/>
          </a:xfrm>
          <a:prstGeom prst="rect">
            <a:avLst/>
          </a:prstGeom>
        </p:spPr>
      </p:pic>
      <p:sp>
        <p:nvSpPr>
          <p:cNvPr id="6" name="Title 4"/>
          <p:cNvSpPr txBox="1">
            <a:spLocks/>
          </p:cNvSpPr>
          <p:nvPr/>
        </p:nvSpPr>
        <p:spPr>
          <a:xfrm>
            <a:off x="1254628" y="4269255"/>
            <a:ext cx="6671256" cy="1094414"/>
          </a:xfrm>
          <a:prstGeom prst="rect">
            <a:avLst/>
          </a:prstGeom>
          <a:solidFill>
            <a:schemeClr val="tx1"/>
          </a:solidFill>
          <a:ln>
            <a:solidFill>
              <a:schemeClr val="tx1"/>
            </a:solidFill>
          </a:ln>
          <a:effectLst>
            <a:softEdge rad="635000"/>
          </a:effectLst>
        </p:spPr>
        <p:txBody>
          <a:bodyP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unga" pitchFamily="34" charset="0"/>
                <a:cs typeface="B Jadid" panose="00000700000000000000" pitchFamily="2" charset="-78"/>
              </a:rPr>
              <a:t>پیشنهادها و راهکارهای پیشگیری از بحران کاهش جمعیت</a:t>
            </a:r>
            <a:endParaRPr lang="fa-IR"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Jadid" panose="00000700000000000000" pitchFamily="2" charset="-78"/>
            </a:endParaRPr>
          </a:p>
        </p:txBody>
      </p:sp>
    </p:spTree>
    <p:extLst>
      <p:ext uri="{BB962C8B-B14F-4D97-AF65-F5344CB8AC3E}">
        <p14:creationId xmlns:p14="http://schemas.microsoft.com/office/powerpoint/2010/main" val="150163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مستطیل 2"/>
          <p:cNvSpPr/>
          <p:nvPr/>
        </p:nvSpPr>
        <p:spPr>
          <a:xfrm>
            <a:off x="115911" y="961385"/>
            <a:ext cx="4499808" cy="5047536"/>
          </a:xfrm>
          <a:prstGeom prst="rect">
            <a:avLst/>
          </a:prstGeom>
        </p:spPr>
        <p:txBody>
          <a:bodyPr wrap="square">
            <a:spAutoFit/>
          </a:bodyPr>
          <a:lstStyle/>
          <a:p>
            <a:pPr lvl="0" algn="justLow"/>
            <a:r>
              <a:rPr lang="fa-IR" sz="2800" b="1" dirty="0">
                <a:solidFill>
                  <a:schemeClr val="bg1"/>
                </a:solidFill>
                <a:latin typeface="Calibri" panose="020F0502020204030204" pitchFamily="34" charset="0"/>
                <a:ea typeface="Calibri" panose="020F0502020204030204" pitchFamily="34" charset="0"/>
                <a:cs typeface="B Lotus" panose="00000400000000000000" pitchFamily="2" charset="-78"/>
              </a:rPr>
              <a:t>تحكيم بنيان و پايداري خانواده با اصلاح و تكميل آموزش‌هاي عمومي </a:t>
            </a:r>
            <a:r>
              <a:rPr lang="fa-IR" sz="28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درباره </a:t>
            </a:r>
            <a:r>
              <a:rPr lang="fa-IR" sz="2800" b="1" dirty="0">
                <a:solidFill>
                  <a:schemeClr val="bg1"/>
                </a:solidFill>
                <a:latin typeface="Calibri" panose="020F0502020204030204" pitchFamily="34" charset="0"/>
                <a:ea typeface="Calibri" panose="020F0502020204030204" pitchFamily="34" charset="0"/>
                <a:cs typeface="B Lotus" panose="00000400000000000000" pitchFamily="2" charset="-78"/>
              </a:rPr>
              <a:t>اصالت كانون خانواده و فرزند پروري و با تأكيد بر آموزش‌ مهارت‌هاي زندگي و ارتباطي و ارائه خدمات مشاوره‌اي بر مبناي فرهنگ و ارزش‌هاي اسلامي- ايراني و توسعه و تقويت نظام تأمين اجتماعي، خدمات بهداشتي و درماني و مراقبت‌هاي پزشكي در جهت سلامت باروري و </a:t>
            </a:r>
            <a:r>
              <a:rPr lang="fa-IR" sz="28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فرزندآوري</a:t>
            </a:r>
            <a:r>
              <a:rPr lang="fa-IR" sz="28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8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است.</a:t>
            </a:r>
            <a:endParaRPr lang="fa-IR" sz="2800" b="1" dirty="0">
              <a:solidFill>
                <a:schemeClr val="bg1"/>
              </a:solidFill>
              <a:latin typeface="Calibri" panose="020F0502020204030204" pitchFamily="34" charset="0"/>
              <a:ea typeface="Calibri" panose="020F0502020204030204" pitchFamily="34" charset="0"/>
              <a:cs typeface="B Lotus" panose="00000400000000000000" pitchFamily="2" charset="-78"/>
            </a:endParaRPr>
          </a:p>
          <a:p>
            <a:pPr lvl="0" algn="justLow"/>
            <a:r>
              <a:rPr lang="fa-IR" sz="1400" b="1" dirty="0">
                <a:solidFill>
                  <a:schemeClr val="bg1"/>
                </a:solidFill>
                <a:latin typeface="Calibri" panose="020F0502020204030204" pitchFamily="34" charset="0"/>
                <a:cs typeface="B Lotus" panose="00000400000000000000" pitchFamily="2" charset="-78"/>
              </a:rPr>
              <a:t>(مقام معظم رهبری. 1393/2/30)</a:t>
            </a:r>
            <a:endParaRPr lang="fa-IR" sz="1400" b="1" dirty="0">
              <a:solidFill>
                <a:schemeClr val="bg1"/>
              </a:solidFill>
            </a:endParaRPr>
          </a:p>
        </p:txBody>
      </p:sp>
      <p:pic>
        <p:nvPicPr>
          <p:cNvPr id="5" name="تصوی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450" y="857527"/>
            <a:ext cx="4077000" cy="543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57256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مستطیل 3"/>
          <p:cNvSpPr/>
          <p:nvPr/>
        </p:nvSpPr>
        <p:spPr>
          <a:xfrm>
            <a:off x="0" y="264016"/>
            <a:ext cx="9144000" cy="1200329"/>
          </a:xfrm>
          <a:prstGeom prst="rect">
            <a:avLst/>
          </a:prstGeom>
        </p:spPr>
        <p:txBody>
          <a:bodyPr wrap="square">
            <a:spAutoFit/>
          </a:bodyPr>
          <a:lstStyle/>
          <a:p>
            <a:pPr algn="just"/>
            <a:r>
              <a:rPr lang="fa-IR" sz="3600" b="1" dirty="0" smtClean="0">
                <a:solidFill>
                  <a:srgbClr val="00B050"/>
                </a:solidFill>
                <a:latin typeface="Calibri" panose="020F0502020204030204" pitchFamily="34" charset="0"/>
                <a:ea typeface="Calibri" panose="020F0502020204030204" pitchFamily="34" charset="0"/>
                <a:cs typeface="B Titr" pitchFamily="2" charset="-78"/>
              </a:rPr>
              <a:t>«</a:t>
            </a:r>
            <a:r>
              <a:rPr lang="fa-IR" sz="3600" b="1" dirty="0" err="1" smtClean="0">
                <a:solidFill>
                  <a:srgbClr val="00B050"/>
                </a:solidFill>
                <a:latin typeface="Calibri" panose="020F0502020204030204" pitchFamily="34" charset="0"/>
                <a:ea typeface="Calibri" panose="020F0502020204030204" pitchFamily="34" charset="0"/>
                <a:cs typeface="B Titr" pitchFamily="2" charset="-78"/>
              </a:rPr>
              <a:t>ومن</a:t>
            </a:r>
            <a:r>
              <a:rPr lang="fa-IR" sz="3600" b="1" dirty="0">
                <a:solidFill>
                  <a:srgbClr val="00B050"/>
                </a:solidFill>
                <a:latin typeface="Calibri" panose="020F0502020204030204" pitchFamily="34" charset="0"/>
                <a:ea typeface="Calibri" panose="020F0502020204030204" pitchFamily="34" charset="0"/>
                <a:cs typeface="B Titr" pitchFamily="2" charset="-78"/>
              </a:rPr>
              <a:t>‏ آياته‏ أن‏ خلق‏ لكم من أنفسكم أزواجا لتسكنوا إليها و جعل بينكم مودة و </a:t>
            </a:r>
            <a:r>
              <a:rPr lang="fa-IR" sz="3600" b="1" dirty="0" smtClean="0">
                <a:solidFill>
                  <a:srgbClr val="00B050"/>
                </a:solidFill>
                <a:latin typeface="Calibri" panose="020F0502020204030204" pitchFamily="34" charset="0"/>
                <a:ea typeface="Calibri" panose="020F0502020204030204" pitchFamily="34" charset="0"/>
                <a:cs typeface="B Titr" pitchFamily="2" charset="-78"/>
              </a:rPr>
              <a:t>رحمة»(</a:t>
            </a:r>
            <a:r>
              <a:rPr lang="fa-IR" sz="3600" b="1" dirty="0">
                <a:solidFill>
                  <a:srgbClr val="00B050"/>
                </a:solidFill>
                <a:latin typeface="Calibri" panose="020F0502020204030204" pitchFamily="34" charset="0"/>
                <a:ea typeface="Calibri" panose="020F0502020204030204" pitchFamily="34" charset="0"/>
                <a:cs typeface="B Titr" pitchFamily="2" charset="-78"/>
              </a:rPr>
              <a:t>روم/21</a:t>
            </a:r>
            <a:r>
              <a:rPr lang="fa-IR" sz="3600" b="1" dirty="0" smtClean="0">
                <a:solidFill>
                  <a:srgbClr val="00B050"/>
                </a:solidFill>
                <a:latin typeface="Calibri" panose="020F0502020204030204" pitchFamily="34" charset="0"/>
                <a:ea typeface="Calibri" panose="020F0502020204030204" pitchFamily="34" charset="0"/>
                <a:cs typeface="B Titr" pitchFamily="2" charset="-78"/>
              </a:rPr>
              <a:t>).</a:t>
            </a:r>
            <a:endParaRPr lang="fa-IR" sz="3600" b="1" dirty="0">
              <a:solidFill>
                <a:srgbClr val="00B050"/>
              </a:solidFill>
              <a:cs typeface="B Titr" pitchFamily="2" charset="-78"/>
            </a:endParaRPr>
          </a:p>
        </p:txBody>
      </p:sp>
      <p:sp>
        <p:nvSpPr>
          <p:cNvPr id="7" name="مستطیل 6"/>
          <p:cNvSpPr/>
          <p:nvPr/>
        </p:nvSpPr>
        <p:spPr>
          <a:xfrm>
            <a:off x="0" y="1440425"/>
            <a:ext cx="9144000" cy="1083374"/>
          </a:xfrm>
          <a:prstGeom prst="rect">
            <a:avLst/>
          </a:prstGeom>
        </p:spPr>
        <p:txBody>
          <a:bodyPr wrap="square">
            <a:spAutoFit/>
          </a:bodyPr>
          <a:lstStyle/>
          <a:p>
            <a:pPr algn="just">
              <a:lnSpc>
                <a:spcPct val="115000"/>
              </a:lnSpc>
              <a:spcAft>
                <a:spcPts val="1000"/>
              </a:spcAft>
            </a:pPr>
            <a:r>
              <a:rPr lang="fa-IR" sz="2800" b="1" dirty="0" smtClean="0">
                <a:solidFill>
                  <a:srgbClr val="0070C0"/>
                </a:solidFill>
                <a:latin typeface="Calibri" panose="020F0502020204030204" pitchFamily="34" charset="0"/>
                <a:ea typeface="Calibri" panose="020F0502020204030204" pitchFamily="34" charset="0"/>
                <a:cs typeface="B Lotus" panose="00000400000000000000" pitchFamily="2" charset="-78"/>
              </a:rPr>
              <a:t>«</a:t>
            </a:r>
            <a:r>
              <a:rPr lang="fa-IR" sz="2800" b="1" dirty="0" err="1" smtClean="0">
                <a:solidFill>
                  <a:srgbClr val="0070C0"/>
                </a:solidFill>
                <a:latin typeface="Calibri" panose="020F0502020204030204" pitchFamily="34" charset="0"/>
                <a:ea typeface="Calibri" panose="020F0502020204030204" pitchFamily="34" charset="0"/>
                <a:cs typeface="B Lotus" panose="00000400000000000000" pitchFamily="2" charset="-78"/>
              </a:rPr>
              <a:t>واز</a:t>
            </a:r>
            <a:r>
              <a:rPr lang="fa-IR" sz="2800" b="1" dirty="0" smtClean="0">
                <a:solidFill>
                  <a:srgbClr val="0070C0"/>
                </a:solidFill>
                <a:latin typeface="Calibri" panose="020F0502020204030204" pitchFamily="34" charset="0"/>
                <a:ea typeface="Calibri" panose="020F0502020204030204" pitchFamily="34" charset="0"/>
                <a:cs typeface="B Lotus" panose="00000400000000000000" pitchFamily="2" charset="-78"/>
              </a:rPr>
              <a:t> </a:t>
            </a:r>
            <a:r>
              <a:rPr lang="fa-IR" sz="2800" b="1" dirty="0">
                <a:solidFill>
                  <a:srgbClr val="0070C0"/>
                </a:solidFill>
                <a:latin typeface="Calibri" panose="020F0502020204030204" pitchFamily="34" charset="0"/>
                <a:ea typeface="Calibri" panose="020F0502020204030204" pitchFamily="34" charset="0"/>
                <a:cs typeface="B Lotus" panose="00000400000000000000" pitchFamily="2" charset="-78"/>
              </a:rPr>
              <a:t>نشانه­های او اینکه از خودتان همسرانی برای شما آفرید تا در کنارشان آرام </a:t>
            </a:r>
            <a:r>
              <a:rPr lang="fa-IR" sz="2800" b="1" dirty="0" err="1">
                <a:solidFill>
                  <a:srgbClr val="0070C0"/>
                </a:solidFill>
                <a:latin typeface="Calibri" panose="020F0502020204030204" pitchFamily="34" charset="0"/>
                <a:ea typeface="Calibri" panose="020F0502020204030204" pitchFamily="34" charset="0"/>
                <a:cs typeface="B Lotus" panose="00000400000000000000" pitchFamily="2" charset="-78"/>
              </a:rPr>
              <a:t>گیرید</a:t>
            </a:r>
            <a:r>
              <a:rPr lang="fa-IR" sz="2800" b="1" dirty="0">
                <a:solidFill>
                  <a:srgbClr val="0070C0"/>
                </a:solidFill>
                <a:latin typeface="Calibri" panose="020F0502020204030204" pitchFamily="34" charset="0"/>
                <a:ea typeface="Calibri" panose="020F0502020204030204" pitchFamily="34" charset="0"/>
                <a:cs typeface="B Lotus" panose="00000400000000000000" pitchFamily="2" charset="-78"/>
              </a:rPr>
              <a:t> </a:t>
            </a:r>
            <a:r>
              <a:rPr lang="fa-IR" sz="2800" b="1" dirty="0" err="1">
                <a:solidFill>
                  <a:srgbClr val="0070C0"/>
                </a:solidFill>
                <a:latin typeface="Calibri" panose="020F0502020204030204" pitchFamily="34" charset="0"/>
                <a:ea typeface="Calibri" panose="020F0502020204030204" pitchFamily="34" charset="0"/>
                <a:cs typeface="B Lotus" panose="00000400000000000000" pitchFamily="2" charset="-78"/>
              </a:rPr>
              <a:t>ومیانتان</a:t>
            </a:r>
            <a:r>
              <a:rPr lang="fa-IR" sz="2800" b="1" dirty="0">
                <a:solidFill>
                  <a:srgbClr val="0070C0"/>
                </a:solidFill>
                <a:latin typeface="Calibri" panose="020F0502020204030204" pitchFamily="34" charset="0"/>
                <a:ea typeface="Calibri" panose="020F0502020204030204" pitchFamily="34" charset="0"/>
                <a:cs typeface="B Lotus" panose="00000400000000000000" pitchFamily="2" charset="-78"/>
              </a:rPr>
              <a:t> دوستی و رحمت نهاد</a:t>
            </a:r>
            <a:r>
              <a:rPr lang="fa-IR" sz="2800" b="1" dirty="0" smtClean="0">
                <a:solidFill>
                  <a:srgbClr val="0070C0"/>
                </a:solidFill>
                <a:latin typeface="Calibri" panose="020F0502020204030204" pitchFamily="34" charset="0"/>
                <a:ea typeface="Calibri" panose="020F0502020204030204" pitchFamily="34" charset="0"/>
                <a:cs typeface="B Lotus" panose="00000400000000000000" pitchFamily="2" charset="-78"/>
              </a:rPr>
              <a:t>.»</a:t>
            </a: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مستطیل 10"/>
          <p:cNvSpPr/>
          <p:nvPr/>
        </p:nvSpPr>
        <p:spPr>
          <a:xfrm>
            <a:off x="0" y="2967335"/>
            <a:ext cx="9017876" cy="587853"/>
          </a:xfrm>
          <a:prstGeom prst="rect">
            <a:avLst/>
          </a:prstGeom>
        </p:spPr>
        <p:txBody>
          <a:bodyPr wrap="square">
            <a:spAutoFit/>
          </a:bodyPr>
          <a:lstStyle/>
          <a:p>
            <a:pPr algn="just">
              <a:lnSpc>
                <a:spcPct val="115000"/>
              </a:lnSpc>
              <a:spcAft>
                <a:spcPts val="1000"/>
              </a:spcAft>
            </a:pP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علامه طباطبایی در تفسیر این آیه می­فرمایند</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12" name="مستطیل 11"/>
          <p:cNvSpPr/>
          <p:nvPr/>
        </p:nvSpPr>
        <p:spPr>
          <a:xfrm>
            <a:off x="220719" y="3842412"/>
            <a:ext cx="8702565" cy="2569934"/>
          </a:xfrm>
          <a:prstGeom prst="rect">
            <a:avLst/>
          </a:prstGeom>
        </p:spPr>
        <p:txBody>
          <a:bodyPr wrap="square">
            <a:spAutoFit/>
          </a:bodyPr>
          <a:lstStyle/>
          <a:p>
            <a:pPr algn="just">
              <a:lnSpc>
                <a:spcPct val="115000"/>
              </a:lnSpc>
              <a:spcAft>
                <a:spcPts val="1000"/>
              </a:spcAft>
            </a:pP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«هریک از زن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ومرد</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فی نفسه ناقص و نیازمند دیگری است و از مجموع آن دو، یک واحد تام به وجود می­آید که می­تواند تولید نسل را موجب شود. به دلیل همین نقص و نیازمندی است که هریک از آن دو به سوی دیگری کشیده می­شود تا با پیوند با او آرامش یابد»(</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المیزان</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فی تفسیر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القرآن</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ج 16. ص 166).</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032710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500" fill="hold"/>
                                        <p:tgtEl>
                                          <p:spTgt spid="12"/>
                                        </p:tgtEl>
                                        <p:attrNameLst>
                                          <p:attrName>ppt_w</p:attrName>
                                        </p:attrNameLst>
                                      </p:cBhvr>
                                      <p:tavLst>
                                        <p:tav tm="0">
                                          <p:val>
                                            <p:fltVal val="0"/>
                                          </p:val>
                                        </p:tav>
                                        <p:tav tm="100000">
                                          <p:val>
                                            <p:strVal val="#ppt_w"/>
                                          </p:val>
                                        </p:tav>
                                      </p:tavLst>
                                    </p:anim>
                                    <p:anim calcmode="lin" valueType="num">
                                      <p:cBhvr>
                                        <p:cTn id="20" dur="1500" fill="hold"/>
                                        <p:tgtEl>
                                          <p:spTgt spid="12"/>
                                        </p:tgtEl>
                                        <p:attrNameLst>
                                          <p:attrName>ppt_h</p:attrName>
                                        </p:attrNameLst>
                                      </p:cBhvr>
                                      <p:tavLst>
                                        <p:tav tm="0">
                                          <p:val>
                                            <p:fltVal val="0"/>
                                          </p:val>
                                        </p:tav>
                                        <p:tav tm="100000">
                                          <p:val>
                                            <p:strVal val="#ppt_h"/>
                                          </p:val>
                                        </p:tav>
                                      </p:tavLst>
                                    </p:anim>
                                    <p:animEffect transition="in" filter="fade">
                                      <p:cBhvr>
                                        <p:cTn id="21"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مستطیل 3"/>
          <p:cNvSpPr/>
          <p:nvPr/>
        </p:nvSpPr>
        <p:spPr>
          <a:xfrm>
            <a:off x="0" y="1028719"/>
            <a:ext cx="9144000" cy="2677656"/>
          </a:xfrm>
          <a:prstGeom prst="rect">
            <a:avLst/>
          </a:prstGeom>
        </p:spPr>
        <p:txBody>
          <a:bodyPr wrap="square">
            <a:spAutoFit/>
          </a:bodyPr>
          <a:lstStyle/>
          <a:p>
            <a:pPr lvl="0" algn="just"/>
            <a:r>
              <a:rPr lang="fa-IR" sz="2800" b="1" dirty="0">
                <a:solidFill>
                  <a:srgbClr val="0070C0"/>
                </a:solidFill>
                <a:latin typeface="Calibri" panose="020F0502020204030204" pitchFamily="34" charset="0"/>
                <a:ea typeface="Calibri" panose="020F0502020204030204" pitchFamily="34" charset="0"/>
                <a:cs typeface="B Titr" pitchFamily="2" charset="-78"/>
              </a:rPr>
              <a:t>«اذا نظر العبد الی وجه زوجه و نظرت الیه، نظر الله الیهما نظر رحمة، فاذا اخذ بکفها و اخذت بکفه تساقطت ذنوبهما من خلال اصابعهما</a:t>
            </a:r>
            <a:r>
              <a:rPr lang="fa-IR" sz="2800" b="1" dirty="0" smtClean="0">
                <a:solidFill>
                  <a:srgbClr val="0070C0"/>
                </a:solidFill>
                <a:latin typeface="Calibri" panose="020F0502020204030204" pitchFamily="34" charset="0"/>
                <a:ea typeface="Calibri" panose="020F0502020204030204" pitchFamily="34" charset="0"/>
                <a:cs typeface="B Titr" pitchFamily="2" charset="-78"/>
              </a:rPr>
              <a:t>».</a:t>
            </a:r>
          </a:p>
          <a:p>
            <a:pPr lvl="0" algn="just"/>
            <a:endParaRPr lang="fa-IR" sz="2800" b="1" dirty="0">
              <a:solidFill>
                <a:srgbClr val="0070C0"/>
              </a:solidFill>
              <a:latin typeface="Calibri" panose="020F0502020204030204" pitchFamily="34" charset="0"/>
              <a:ea typeface="Calibri" panose="020F0502020204030204" pitchFamily="34" charset="0"/>
              <a:cs typeface="B Titr" pitchFamily="2" charset="-78"/>
            </a:endParaRPr>
          </a:p>
          <a:p>
            <a:pPr lvl="0" algn="just"/>
            <a:r>
              <a:rPr lang="fa-IR" sz="2800" b="1" dirty="0">
                <a:solidFill>
                  <a:srgbClr val="E7E6E6">
                    <a:lumMod val="10000"/>
                  </a:srgbClr>
                </a:solidFill>
                <a:cs typeface="B Titr" pitchFamily="2" charset="-78"/>
              </a:rPr>
              <a:t>هرگاه بنده به چهره­ی همسرش و همسرش به چهره­ی او بنگرد، خداوند به آن دو با نگاه مهرآمیز می­نگرد، وهرگاه دست یکدیگر را بگیرند، گناهان آن دو از لای انگشتان­شان فرو </a:t>
            </a:r>
            <a:r>
              <a:rPr lang="fa-IR" sz="2800" b="1" dirty="0" smtClean="0">
                <a:solidFill>
                  <a:srgbClr val="E7E6E6">
                    <a:lumMod val="10000"/>
                  </a:srgbClr>
                </a:solidFill>
                <a:cs typeface="B Titr" pitchFamily="2" charset="-78"/>
              </a:rPr>
              <a:t>می­ریزد </a:t>
            </a:r>
            <a:r>
              <a:rPr lang="fa-IR" sz="1100" b="1" dirty="0" smtClean="0">
                <a:solidFill>
                  <a:srgbClr val="E7E6E6">
                    <a:lumMod val="10000"/>
                  </a:srgbClr>
                </a:solidFill>
                <a:cs typeface="B Titr" pitchFamily="2" charset="-78"/>
              </a:rPr>
              <a:t>(</a:t>
            </a:r>
            <a:r>
              <a:rPr lang="fa-IR" sz="1100" b="1" dirty="0">
                <a:solidFill>
                  <a:srgbClr val="E7E6E6">
                    <a:lumMod val="10000"/>
                  </a:srgbClr>
                </a:solidFill>
                <a:cs typeface="B Titr" pitchFamily="2" charset="-78"/>
              </a:rPr>
              <a:t>کنزالعمال، ج16، ص297).</a:t>
            </a:r>
            <a:r>
              <a:rPr lang="fa-IR" sz="1100" b="1" dirty="0">
                <a:solidFill>
                  <a:srgbClr val="0070C0"/>
                </a:solidFill>
                <a:cs typeface="B Titr" pitchFamily="2" charset="-78"/>
              </a:rPr>
              <a:t> </a:t>
            </a:r>
            <a:endParaRPr lang="fa-IR" sz="2800" b="1" dirty="0">
              <a:solidFill>
                <a:srgbClr val="0070C0"/>
              </a:solidFill>
              <a:cs typeface="B Titr" pitchFamily="2" charset="-78"/>
            </a:endParaRPr>
          </a:p>
        </p:txBody>
      </p:sp>
      <p:sp>
        <p:nvSpPr>
          <p:cNvPr id="5" name="مستطیل 4"/>
          <p:cNvSpPr/>
          <p:nvPr/>
        </p:nvSpPr>
        <p:spPr>
          <a:xfrm>
            <a:off x="0" y="3764230"/>
            <a:ext cx="9144000" cy="2862322"/>
          </a:xfrm>
          <a:prstGeom prst="rect">
            <a:avLst/>
          </a:prstGeom>
        </p:spPr>
        <p:txBody>
          <a:bodyPr wrap="square">
            <a:spAutoFit/>
          </a:bodyPr>
          <a:lstStyle/>
          <a:p>
            <a:pPr lvl="0" algn="just"/>
            <a:r>
              <a:rPr lang="fa-IR" sz="2800" b="1" dirty="0">
                <a:solidFill>
                  <a:srgbClr val="0070C0"/>
                </a:solidFill>
                <a:latin typeface="Calibri" panose="020F0502020204030204" pitchFamily="34" charset="0"/>
                <a:ea typeface="Calibri" panose="020F0502020204030204" pitchFamily="34" charset="0"/>
                <a:cs typeface="B Titr" pitchFamily="2" charset="-78"/>
              </a:rPr>
              <a:t>«</a:t>
            </a:r>
            <a:r>
              <a:rPr lang="fa-IR" sz="2800" b="1" dirty="0" smtClean="0">
                <a:solidFill>
                  <a:srgbClr val="0070C0"/>
                </a:solidFill>
                <a:latin typeface="Calibri" panose="020F0502020204030204" pitchFamily="34" charset="0"/>
                <a:ea typeface="Calibri" panose="020F0502020204030204" pitchFamily="34" charset="0"/>
                <a:cs typeface="B Titr" pitchFamily="2" charset="-78"/>
              </a:rPr>
              <a:t>یؤتى </a:t>
            </a:r>
            <a:r>
              <a:rPr lang="fa-IR" sz="2800" b="1" dirty="0">
                <a:solidFill>
                  <a:srgbClr val="0070C0"/>
                </a:solidFill>
                <a:latin typeface="Calibri" panose="020F0502020204030204" pitchFamily="34" charset="0"/>
                <a:ea typeface="Calibri" panose="020F0502020204030204" pitchFamily="34" charset="0"/>
                <a:cs typeface="B Titr" pitchFamily="2" charset="-78"/>
              </a:rPr>
              <a:t>بالرجل من أمتي يوم القيامة و ماله من حسنة ترجى له الجنة فيقول الرب تعالى أدخلوه الجنة فإنه كان يرحم </a:t>
            </a:r>
            <a:r>
              <a:rPr lang="fa-IR" sz="2800" b="1" dirty="0" smtClean="0">
                <a:solidFill>
                  <a:srgbClr val="0070C0"/>
                </a:solidFill>
                <a:latin typeface="Calibri" panose="020F0502020204030204" pitchFamily="34" charset="0"/>
                <a:ea typeface="Calibri" panose="020F0502020204030204" pitchFamily="34" charset="0"/>
                <a:cs typeface="B Titr" pitchFamily="2" charset="-78"/>
              </a:rPr>
              <a:t>عياله».</a:t>
            </a:r>
          </a:p>
          <a:p>
            <a:pPr lvl="0" algn="just"/>
            <a:endParaRPr lang="fa-IR" sz="2800" b="1" dirty="0" smtClean="0">
              <a:solidFill>
                <a:srgbClr val="0070C0"/>
              </a:solidFill>
              <a:latin typeface="Calibri" panose="020F0502020204030204" pitchFamily="34" charset="0"/>
              <a:ea typeface="Calibri" panose="020F0502020204030204" pitchFamily="34" charset="0"/>
              <a:cs typeface="B Titr" pitchFamily="2" charset="-78"/>
            </a:endParaRPr>
          </a:p>
          <a:p>
            <a:pPr algn="just"/>
            <a:r>
              <a:rPr lang="fa-IR" sz="2800" b="1" dirty="0">
                <a:solidFill>
                  <a:schemeClr val="tx2">
                    <a:lumMod val="10000"/>
                  </a:schemeClr>
                </a:solidFill>
                <a:cs typeface="B Titr" pitchFamily="2" charset="-78"/>
              </a:rPr>
              <a:t>در روز رستاخیز، مردی از امت مرا می­آورند در حالی که هیچ کار نیکی که به سبب آن برایش امید بهشت برود ندارد اما خداوند متعال می­فرماید: «او را به بهشت ببرید؛ چرا که به خانواده­اش مهر </a:t>
            </a:r>
            <a:r>
              <a:rPr lang="fa-IR" sz="2800" b="1" dirty="0" smtClean="0">
                <a:solidFill>
                  <a:schemeClr val="tx2">
                    <a:lumMod val="10000"/>
                  </a:schemeClr>
                </a:solidFill>
                <a:cs typeface="B Titr" pitchFamily="2" charset="-78"/>
              </a:rPr>
              <a:t>می­ورزید»  </a:t>
            </a:r>
          </a:p>
          <a:p>
            <a:pPr algn="just"/>
            <a:r>
              <a:rPr lang="fa-IR" sz="1050" b="1" dirty="0" smtClean="0">
                <a:solidFill>
                  <a:schemeClr val="tx2">
                    <a:lumMod val="10000"/>
                  </a:schemeClr>
                </a:solidFill>
                <a:latin typeface="Calibri" panose="020F0502020204030204" pitchFamily="34" charset="0"/>
                <a:ea typeface="Calibri" panose="020F0502020204030204" pitchFamily="34" charset="0"/>
                <a:cs typeface="B Titr" pitchFamily="2" charset="-78"/>
              </a:rPr>
              <a:t>(تاريخ </a:t>
            </a:r>
            <a:r>
              <a:rPr lang="fa-IR" sz="1050" b="1" dirty="0">
                <a:solidFill>
                  <a:schemeClr val="tx2">
                    <a:lumMod val="10000"/>
                  </a:schemeClr>
                </a:solidFill>
                <a:latin typeface="Calibri" panose="020F0502020204030204" pitchFamily="34" charset="0"/>
                <a:ea typeface="Calibri" panose="020F0502020204030204" pitchFamily="34" charset="0"/>
                <a:cs typeface="B Titr" pitchFamily="2" charset="-78"/>
              </a:rPr>
              <a:t>بغداد، ج‏3، ص132، ح1135).</a:t>
            </a:r>
            <a:endParaRPr lang="fa-IR" sz="1050" b="1" dirty="0">
              <a:solidFill>
                <a:schemeClr val="tx2">
                  <a:lumMod val="10000"/>
                </a:schemeClr>
              </a:solidFill>
              <a:cs typeface="B Titr" pitchFamily="2" charset="-78"/>
            </a:endParaRPr>
          </a:p>
        </p:txBody>
      </p:sp>
      <p:sp>
        <p:nvSpPr>
          <p:cNvPr id="6" name="مستطیل 5"/>
          <p:cNvSpPr/>
          <p:nvPr/>
        </p:nvSpPr>
        <p:spPr>
          <a:xfrm>
            <a:off x="2434992" y="121605"/>
            <a:ext cx="6670416" cy="800219"/>
          </a:xfrm>
          <a:prstGeom prst="rect">
            <a:avLst/>
          </a:prstGeom>
        </p:spPr>
        <p:txBody>
          <a:bodyPr wrap="none">
            <a:spAutoFit/>
          </a:bodyPr>
          <a:lstStyle/>
          <a:p>
            <a:pPr algn="just">
              <a:lnSpc>
                <a:spcPct val="115000"/>
              </a:lnSpc>
              <a:spcAft>
                <a:spcPts val="1000"/>
              </a:spcAft>
            </a:pPr>
            <a:r>
              <a:rPr lang="fa-IR" sz="4000" b="1" dirty="0">
                <a:solidFill>
                  <a:srgbClr val="00B050"/>
                </a:solidFill>
                <a:latin typeface="Calibri" panose="020F0502020204030204" pitchFamily="34" charset="0"/>
                <a:ea typeface="Calibri" panose="020F0502020204030204" pitchFamily="34" charset="0"/>
                <a:cs typeface="2  Titr" panose="00000700000000000000" pitchFamily="2" charset="-78"/>
              </a:rPr>
              <a:t>حضرت رسول (صلی الله علیه و آله)</a:t>
            </a:r>
            <a:r>
              <a:rPr lang="fa-IR" sz="4000" b="1" dirty="0">
                <a:solidFill>
                  <a:srgbClr val="00B050"/>
                </a:solidFill>
                <a:latin typeface="Calibri" panose="020F0502020204030204" pitchFamily="34" charset="0"/>
                <a:ea typeface="Calibri" panose="020F0502020204030204" pitchFamily="34" charset="0"/>
                <a:cs typeface="B Lotus" panose="00000400000000000000" pitchFamily="2" charset="-78"/>
              </a:rPr>
              <a:t>:</a:t>
            </a:r>
            <a:endParaRPr lang="en-US" sz="4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94975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0" y="404664"/>
            <a:ext cx="914400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rPr>
              <a:t>4- زمينه</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rPr>
              <a:t>‏سازى براى کاهش سن و تسهيل شرايط ازدواج</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endParaRPr>
          </a:p>
        </p:txBody>
      </p:sp>
      <p:sp>
        <p:nvSpPr>
          <p:cNvPr id="3" name="مستطیل 2"/>
          <p:cNvSpPr/>
          <p:nvPr/>
        </p:nvSpPr>
        <p:spPr>
          <a:xfrm>
            <a:off x="0" y="1379368"/>
            <a:ext cx="9144000" cy="800219"/>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
            </a:pP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هر دگرگونی و تغییر در جمعیت به میزان باروری مربوط است و در واقع باروری </a:t>
            </a: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عامل </a:t>
            </a: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افزایش جمعیت </a:t>
            </a: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است.</a:t>
            </a:r>
          </a:p>
        </p:txBody>
      </p:sp>
      <p:sp>
        <p:nvSpPr>
          <p:cNvPr id="4" name="مستطیل 3"/>
          <p:cNvSpPr/>
          <p:nvPr/>
        </p:nvSpPr>
        <p:spPr>
          <a:xfrm>
            <a:off x="0" y="2327166"/>
            <a:ext cx="9119051" cy="786882"/>
          </a:xfrm>
          <a:prstGeom prst="rect">
            <a:avLst/>
          </a:prstGeom>
        </p:spPr>
        <p:txBody>
          <a:bodyPr wrap="square">
            <a:spAutoFit/>
          </a:bodyPr>
          <a:lstStyle/>
          <a:p>
            <a:pPr marL="285750" indent="-285750">
              <a:lnSpc>
                <a:spcPct val="115000"/>
              </a:lnSpc>
              <a:spcAft>
                <a:spcPts val="1000"/>
              </a:spcAft>
              <a:buFont typeface="Wingdings" panose="05000000000000000000" pitchFamily="2" charset="2"/>
              <a:buChar char="§"/>
            </a:pP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زودرسی سن باروری موجب فرزند زایی متعدد و در نتیجه جوانی جمعیت </a:t>
            </a: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است </a:t>
            </a:r>
          </a:p>
          <a:p>
            <a:pPr>
              <a:lnSpc>
                <a:spcPct val="115000"/>
              </a:lnSpc>
              <a:spcAft>
                <a:spcPts val="1000"/>
              </a:spcAft>
            </a:pPr>
            <a:r>
              <a:rPr lang="fa-IR" sz="11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r>
              <a:rPr lang="fa-IR" sz="1100" b="1" dirty="0">
                <a:solidFill>
                  <a:schemeClr val="bg1"/>
                </a:solidFill>
                <a:latin typeface="Calibri" panose="020F0502020204030204" pitchFamily="34" charset="0"/>
                <a:ea typeface="Calibri" panose="020F0502020204030204" pitchFamily="34" charset="0"/>
                <a:cs typeface="B Lotus" panose="00000400000000000000" pitchFamily="2" charset="-78"/>
              </a:rPr>
              <a:t>آشفته تهرانی، 1381، ص40</a:t>
            </a:r>
            <a:r>
              <a:rPr lang="fa-IR" sz="11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endParaRPr lang="en-US" sz="1100" b="1"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p:txBody>
      </p:sp>
      <p:sp>
        <p:nvSpPr>
          <p:cNvPr id="5" name="مستطیل 4"/>
          <p:cNvSpPr/>
          <p:nvPr/>
        </p:nvSpPr>
        <p:spPr>
          <a:xfrm>
            <a:off x="1" y="3197904"/>
            <a:ext cx="9119050" cy="707886"/>
          </a:xfrm>
          <a:prstGeom prst="rect">
            <a:avLst/>
          </a:prstGeom>
        </p:spPr>
        <p:txBody>
          <a:bodyPr wrap="square">
            <a:spAutoFit/>
          </a:bodyPr>
          <a:lstStyle/>
          <a:p>
            <a:pPr marL="285750" indent="-285750" algn="just">
              <a:buFont typeface="Wingdings" panose="05000000000000000000" pitchFamily="2" charset="2"/>
              <a:buChar char="§"/>
            </a:pP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سازمان بهداشت جهانی سن باروری زنان را 15تا49 سالگی و بهترین سن باروری زنان را از دیدگاه تندرستی 19 </a:t>
            </a: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تا35 سالگی </a:t>
            </a: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سفارش کرده </a:t>
            </a: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است. </a:t>
            </a:r>
            <a:endParaRPr lang="fa-IR" sz="2000" b="1" dirty="0">
              <a:solidFill>
                <a:schemeClr val="bg1"/>
              </a:solidFill>
              <a:cs typeface="B Lotus" panose="00000400000000000000" pitchFamily="2" charset="-78"/>
            </a:endParaRPr>
          </a:p>
        </p:txBody>
      </p:sp>
      <p:sp>
        <p:nvSpPr>
          <p:cNvPr id="6" name="مستطیل 5"/>
          <p:cNvSpPr/>
          <p:nvPr/>
        </p:nvSpPr>
        <p:spPr>
          <a:xfrm>
            <a:off x="-1" y="4062595"/>
            <a:ext cx="9119051" cy="1494768"/>
          </a:xfrm>
          <a:prstGeom prst="rect">
            <a:avLst/>
          </a:prstGeom>
        </p:spPr>
        <p:txBody>
          <a:bodyPr wrap="square">
            <a:spAutoFit/>
          </a:bodyPr>
          <a:lstStyle/>
          <a:p>
            <a:pPr marL="285750" indent="-285750" algn="just">
              <a:lnSpc>
                <a:spcPct val="115000"/>
              </a:lnSpc>
              <a:spcAft>
                <a:spcPts val="1000"/>
              </a:spcAft>
              <a:buFont typeface="Wingdings" panose="05000000000000000000" pitchFamily="2" charset="2"/>
              <a:buChar char="§"/>
            </a:pP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میانگین سن مردان در نخستین ازدواج خویش از 24.9 سالگی در سال 1335 به 26.7در سال 1390 رسیده و میانگین سن دختران در نخستین ازدواج خویش در همین بازه­ی زمانی از 19 به 23.4 سالگی افزایش یافته است که این افزایش به معنای کاهش بازه­ی احتمالی باروری پس از ازدواج است.</a:t>
            </a:r>
          </a:p>
          <a:p>
            <a:pPr algn="just">
              <a:lnSpc>
                <a:spcPct val="115000"/>
              </a:lnSpc>
              <a:spcAft>
                <a:spcPts val="1000"/>
              </a:spcAft>
            </a:pPr>
            <a:r>
              <a:rPr lang="fa-IR" sz="1000" b="1" dirty="0">
                <a:solidFill>
                  <a:schemeClr val="bg1"/>
                </a:solidFill>
                <a:latin typeface="Calibri" panose="020F0502020204030204" pitchFamily="34" charset="0"/>
                <a:ea typeface="Calibri" panose="020F0502020204030204" pitchFamily="34" charset="0"/>
                <a:cs typeface="B Lotus" panose="00000400000000000000" pitchFamily="2" charset="-78"/>
              </a:rPr>
              <a:t>(تحولات جمعیتی ایران، 1392، ص35).</a:t>
            </a:r>
            <a:endParaRPr lang="en-US" sz="1000" b="1" dirty="0">
              <a:solidFill>
                <a:schemeClr val="bg1"/>
              </a:solidFill>
              <a:latin typeface="Calibri" panose="020F0502020204030204" pitchFamily="34" charset="0"/>
              <a:ea typeface="Calibri" panose="020F0502020204030204" pitchFamily="34" charset="0"/>
              <a:cs typeface="B Lotus" panose="00000400000000000000" pitchFamily="2" charset="-78"/>
            </a:endParaRPr>
          </a:p>
        </p:txBody>
      </p:sp>
      <p:sp>
        <p:nvSpPr>
          <p:cNvPr id="7" name="مستطیل 6"/>
          <p:cNvSpPr/>
          <p:nvPr/>
        </p:nvSpPr>
        <p:spPr>
          <a:xfrm>
            <a:off x="-1" y="5554466"/>
            <a:ext cx="9119051" cy="1154162"/>
          </a:xfrm>
          <a:prstGeom prst="rect">
            <a:avLst/>
          </a:prstGeom>
        </p:spPr>
        <p:txBody>
          <a:bodyPr wrap="square">
            <a:spAutoFit/>
          </a:bodyPr>
          <a:lstStyle/>
          <a:p>
            <a:pPr indent="-285750" algn="just">
              <a:lnSpc>
                <a:spcPct val="115000"/>
              </a:lnSpc>
              <a:spcAft>
                <a:spcPts val="1000"/>
              </a:spcAft>
              <a:buFont typeface="Wingdings" panose="05000000000000000000" pitchFamily="2" charset="2"/>
              <a:buChar char="§"/>
            </a:pP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اوج </a:t>
            </a: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الگوى سنى بارورى مادران در سال 1385، 20 تا 24 سال بوده كه اين رقم در سال 1390 به 25 تا 29 سال افزايش يافته است. </a:t>
            </a: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بنابراین، </a:t>
            </a: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الگوى بارورى مادران در سال­هاى</a:t>
            </a: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 اخیر </a:t>
            </a: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تحت </a:t>
            </a: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تأثیر مستقیم </a:t>
            </a:r>
            <a:r>
              <a:rPr lang="fa-IR" sz="2000" b="1" dirty="0">
                <a:solidFill>
                  <a:schemeClr val="bg1"/>
                </a:solidFill>
                <a:latin typeface="Calibri" panose="020F0502020204030204" pitchFamily="34" charset="0"/>
                <a:ea typeface="Calibri" panose="020F0502020204030204" pitchFamily="34" charset="0"/>
                <a:cs typeface="B Lotus" panose="00000400000000000000" pitchFamily="2" charset="-78"/>
              </a:rPr>
              <a:t>افزايش سن ازدواج بوده </a:t>
            </a:r>
            <a:r>
              <a:rPr lang="fa-IR" sz="2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است</a:t>
            </a:r>
            <a:r>
              <a:rPr lang="fa-IR" sz="105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1000" b="1" dirty="0">
                <a:solidFill>
                  <a:schemeClr val="bg1"/>
                </a:solidFill>
                <a:latin typeface="Calibri" panose="020F0502020204030204" pitchFamily="34" charset="0"/>
                <a:ea typeface="Calibri" panose="020F0502020204030204" pitchFamily="34" charset="0"/>
                <a:cs typeface="B Lotus" panose="00000400000000000000" pitchFamily="2" charset="-78"/>
              </a:rPr>
              <a:t>(شفيعى سروستانى. 1391. ص35).</a:t>
            </a:r>
          </a:p>
        </p:txBody>
      </p:sp>
    </p:spTree>
    <p:extLst>
      <p:ext uri="{BB962C8B-B14F-4D97-AF65-F5344CB8AC3E}">
        <p14:creationId xmlns:p14="http://schemas.microsoft.com/office/powerpoint/2010/main" val="32411311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مستطیل 2"/>
          <p:cNvSpPr/>
          <p:nvPr/>
        </p:nvSpPr>
        <p:spPr>
          <a:xfrm>
            <a:off x="0" y="1357769"/>
            <a:ext cx="9159619" cy="1569660"/>
          </a:xfrm>
          <a:prstGeom prst="rect">
            <a:avLst/>
          </a:prstGeom>
        </p:spPr>
        <p:txBody>
          <a:bodyPr wrap="square">
            <a:spAutoFit/>
          </a:bodyPr>
          <a:lstStyle/>
          <a:p>
            <a:pPr algn="just"/>
            <a:r>
              <a:rPr lang="fa-IR" sz="3200" b="1" dirty="0">
                <a:solidFill>
                  <a:srgbClr val="002060"/>
                </a:solidFill>
                <a:latin typeface="Calibri" panose="020F0502020204030204" pitchFamily="34" charset="0"/>
                <a:ea typeface="Calibri" panose="020F0502020204030204" pitchFamily="34" charset="0"/>
                <a:cs typeface="B Lotus" panose="00000400000000000000" pitchFamily="2" charset="-78"/>
              </a:rPr>
              <a:t>بنابراين، يكى از مهم‏ترين گام‏ها در راه افزايش جمعيت </a:t>
            </a:r>
            <a:r>
              <a:rPr lang="fa-IR" sz="32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کشور، </a:t>
            </a:r>
            <a:r>
              <a:rPr lang="fa-IR" sz="3200" b="1" dirty="0">
                <a:solidFill>
                  <a:srgbClr val="002060"/>
                </a:solidFill>
                <a:latin typeface="Calibri" panose="020F0502020204030204" pitchFamily="34" charset="0"/>
                <a:ea typeface="Calibri" panose="020F0502020204030204" pitchFamily="34" charset="0"/>
                <a:cs typeface="B Lotus" panose="00000400000000000000" pitchFamily="2" charset="-78"/>
              </a:rPr>
              <a:t>زمينه‏سازى براى كاهش سن ازدواج و </a:t>
            </a:r>
            <a:r>
              <a:rPr lang="fa-IR" sz="32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تسهیل </a:t>
            </a:r>
            <a:r>
              <a:rPr lang="fa-IR" sz="3200" b="1" dirty="0">
                <a:solidFill>
                  <a:srgbClr val="002060"/>
                </a:solidFill>
                <a:latin typeface="Calibri" panose="020F0502020204030204" pitchFamily="34" charset="0"/>
                <a:ea typeface="Calibri" panose="020F0502020204030204" pitchFamily="34" charset="0"/>
                <a:cs typeface="B Lotus" panose="00000400000000000000" pitchFamily="2" charset="-78"/>
              </a:rPr>
              <a:t>تشكيل خانواده براى جوانان است. </a:t>
            </a:r>
            <a:endParaRPr lang="fa-IR" sz="3200" b="1" dirty="0">
              <a:solidFill>
                <a:srgbClr val="002060"/>
              </a:solidFill>
            </a:endParaRPr>
          </a:p>
        </p:txBody>
      </p:sp>
      <p:sp>
        <p:nvSpPr>
          <p:cNvPr id="4" name="مستطیل 3"/>
          <p:cNvSpPr/>
          <p:nvPr/>
        </p:nvSpPr>
        <p:spPr>
          <a:xfrm>
            <a:off x="-9336" y="3216526"/>
            <a:ext cx="9144000" cy="2031325"/>
          </a:xfrm>
          <a:prstGeom prst="rect">
            <a:avLst/>
          </a:prstGeom>
        </p:spPr>
        <p:txBody>
          <a:bodyPr wrap="square">
            <a:spAutoFit/>
          </a:bodyPr>
          <a:lstStyle/>
          <a:p>
            <a:pPr algn="just"/>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براساس نتايج سرشمارى سال 1390، در حال حاضر بيش از هفده ميليون نفر جوان 20 تا 29 سال در كشور وجود دارند (سرشمارى </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عمومی </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1390) كه اگر </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زمینه </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براى ازدواج آنها فراهم شود، مى‏توان </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امیدوار </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بود كه در سال‏هاى آينده جمعيت كشور به </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میزان </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قابل‏توجهى افزايش </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یابد.</a:t>
            </a:r>
          </a:p>
          <a:p>
            <a:pPr algn="just"/>
            <a:r>
              <a:rPr lang="fa-IR" sz="1400" b="1" dirty="0">
                <a:solidFill>
                  <a:srgbClr val="002060"/>
                </a:solidFill>
                <a:latin typeface="Calibri" panose="020F0502020204030204" pitchFamily="34" charset="0"/>
                <a:ea typeface="Calibri" panose="020F0502020204030204" pitchFamily="34" charset="0"/>
                <a:cs typeface="B Lotus" panose="00000400000000000000" pitchFamily="2" charset="-78"/>
              </a:rPr>
              <a:t>(شفيعى سروستانى. 1391. ص35).</a:t>
            </a:r>
          </a:p>
        </p:txBody>
      </p:sp>
    </p:spTree>
    <p:extLst>
      <p:ext uri="{BB962C8B-B14F-4D97-AF65-F5344CB8AC3E}">
        <p14:creationId xmlns:p14="http://schemas.microsoft.com/office/powerpoint/2010/main" val="14293246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82794" y="47558"/>
            <a:ext cx="9036208" cy="830997"/>
          </a:xfrm>
          <a:prstGeom prst="rect">
            <a:avLst/>
          </a:prstGeom>
        </p:spPr>
        <p:txBody>
          <a:bodyPr wrap="square">
            <a:spAutoFit/>
          </a:bodyPr>
          <a:lstStyle/>
          <a:p>
            <a:r>
              <a:rPr lang="fa-IR" sz="4800" b="1" dirty="0">
                <a:solidFill>
                  <a:srgbClr val="00B050"/>
                </a:solidFill>
                <a:latin typeface="Times New Roman" panose="02020603050405020304" pitchFamily="18" charset="0"/>
                <a:ea typeface="Times New Roman" panose="02020603050405020304" pitchFamily="18" charset="0"/>
                <a:cs typeface="B Lotus" panose="00000400000000000000" pitchFamily="2" charset="-78"/>
              </a:rPr>
              <a:t>قال رسول الله </a:t>
            </a:r>
            <a:r>
              <a:rPr lang="fa-IR" sz="2400" b="1" dirty="0" smtClean="0">
                <a:solidFill>
                  <a:srgbClr val="00B050"/>
                </a:solidFill>
                <a:latin typeface="Times New Roman" panose="02020603050405020304" pitchFamily="18" charset="0"/>
                <a:ea typeface="Times New Roman" panose="02020603050405020304" pitchFamily="18" charset="0"/>
                <a:cs typeface="B Lotus" panose="00000400000000000000" pitchFamily="2" charset="-78"/>
              </a:rPr>
              <a:t>(</a:t>
            </a:r>
            <a:r>
              <a:rPr lang="fa-IR" sz="2400" b="1" dirty="0">
                <a:solidFill>
                  <a:srgbClr val="00B050"/>
                </a:solidFill>
                <a:cs typeface="B Lotus" panose="00000400000000000000" pitchFamily="2" charset="-78"/>
              </a:rPr>
              <a:t>صلی­الله­علیه وآله</a:t>
            </a:r>
            <a:r>
              <a:rPr lang="fa-IR" sz="2400" b="1" dirty="0" smtClean="0">
                <a:solidFill>
                  <a:srgbClr val="00B050"/>
                </a:solidFill>
                <a:latin typeface="Times New Roman" panose="02020603050405020304" pitchFamily="18" charset="0"/>
                <a:ea typeface="Times New Roman" panose="02020603050405020304" pitchFamily="18" charset="0"/>
                <a:cs typeface="B Lotus" panose="00000400000000000000" pitchFamily="2" charset="-78"/>
              </a:rPr>
              <a:t>)</a:t>
            </a:r>
            <a:r>
              <a:rPr lang="fa-IR" sz="4400" b="1" dirty="0" smtClean="0">
                <a:solidFill>
                  <a:srgbClr val="00B050"/>
                </a:solidFill>
                <a:latin typeface="Times New Roman" panose="02020603050405020304" pitchFamily="18" charset="0"/>
                <a:ea typeface="Times New Roman" panose="02020603050405020304" pitchFamily="18" charset="0"/>
                <a:cs typeface="Traditional Arabic" panose="02010000000000000000" pitchFamily="2" charset="-78"/>
              </a:rPr>
              <a:t>‏</a:t>
            </a:r>
            <a:r>
              <a:rPr lang="fa-IR" sz="4800" b="1" dirty="0" smtClean="0">
                <a:solidFill>
                  <a:srgbClr val="00B050"/>
                </a:solidFill>
                <a:latin typeface="Times New Roman" panose="02020603050405020304" pitchFamily="18" charset="0"/>
                <a:ea typeface="Times New Roman" panose="02020603050405020304" pitchFamily="18" charset="0"/>
                <a:cs typeface="B Lotus" panose="00000400000000000000" pitchFamily="2" charset="-78"/>
              </a:rPr>
              <a:t>:</a:t>
            </a:r>
          </a:p>
        </p:txBody>
      </p:sp>
      <p:sp>
        <p:nvSpPr>
          <p:cNvPr id="3" name="مستطیل 2"/>
          <p:cNvSpPr/>
          <p:nvPr/>
        </p:nvSpPr>
        <p:spPr>
          <a:xfrm>
            <a:off x="1036" y="1046805"/>
            <a:ext cx="9117625" cy="1760482"/>
          </a:xfrm>
          <a:prstGeom prst="rect">
            <a:avLst/>
          </a:prstGeom>
        </p:spPr>
        <p:txBody>
          <a:bodyPr wrap="square">
            <a:spAutoFit/>
          </a:bodyPr>
          <a:lstStyle/>
          <a:p>
            <a:r>
              <a:rPr lang="fa-IR" sz="4400" b="1" dirty="0">
                <a:solidFill>
                  <a:srgbClr val="00B050"/>
                </a:solidFill>
                <a:latin typeface="Times New Roman" panose="02020603050405020304" pitchFamily="18" charset="0"/>
                <a:ea typeface="Times New Roman" panose="02020603050405020304" pitchFamily="18" charset="0"/>
                <a:cs typeface="Traditional Arabic" panose="02010000000000000000" pitchFamily="2" charset="-78"/>
              </a:rPr>
              <a:t>«</a:t>
            </a:r>
            <a:r>
              <a:rPr lang="fa-IR" sz="4400" b="1" dirty="0" smtClean="0">
                <a:solidFill>
                  <a:srgbClr val="00B050"/>
                </a:solidFill>
                <a:latin typeface="Times New Roman" panose="02020603050405020304" pitchFamily="18" charset="0"/>
                <a:ea typeface="Times New Roman" panose="02020603050405020304" pitchFamily="18" charset="0"/>
                <a:cs typeface="Traditional Arabic" panose="02010000000000000000" pitchFamily="2" charset="-78"/>
              </a:rPr>
              <a:t>ما </a:t>
            </a:r>
            <a:r>
              <a:rPr lang="fa-IR" sz="4400" b="1" dirty="0">
                <a:solidFill>
                  <a:srgbClr val="00B050"/>
                </a:solidFill>
                <a:latin typeface="Times New Roman" panose="02020603050405020304" pitchFamily="18" charset="0"/>
                <a:ea typeface="Times New Roman" panose="02020603050405020304" pitchFamily="18" charset="0"/>
                <a:cs typeface="Traditional Arabic" panose="02010000000000000000" pitchFamily="2" charset="-78"/>
              </a:rPr>
              <a:t>بني بناء في الإسلام أحب‏ إلى‏ الله‏ تعالى‏ من </a:t>
            </a:r>
            <a:r>
              <a:rPr lang="fa-IR" sz="4400" b="1" dirty="0" err="1">
                <a:solidFill>
                  <a:srgbClr val="00B050"/>
                </a:solidFill>
                <a:latin typeface="Times New Roman" panose="02020603050405020304" pitchFamily="18" charset="0"/>
                <a:ea typeface="Times New Roman" panose="02020603050405020304" pitchFamily="18" charset="0"/>
                <a:cs typeface="Traditional Arabic" panose="02010000000000000000" pitchFamily="2" charset="-78"/>
              </a:rPr>
              <a:t>التزويج</a:t>
            </a:r>
            <a:r>
              <a:rPr lang="fa-IR" sz="4400" b="1" dirty="0" smtClean="0">
                <a:solidFill>
                  <a:srgbClr val="00B050"/>
                </a:solidFill>
                <a:latin typeface="Times New Roman" panose="02020603050405020304" pitchFamily="18" charset="0"/>
                <a:ea typeface="Times New Roman" panose="02020603050405020304" pitchFamily="18" charset="0"/>
                <a:cs typeface="Traditional Arabic" panose="02010000000000000000" pitchFamily="2" charset="-78"/>
              </a:rPr>
              <a:t>.»</a:t>
            </a:r>
          </a:p>
          <a:p>
            <a:pPr algn="just">
              <a:lnSpc>
                <a:spcPct val="115000"/>
              </a:lnSpc>
              <a:spcAft>
                <a:spcPts val="1000"/>
              </a:spcAft>
            </a:pP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در </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اسلام بنای نهاده نشده است؛ که در نزد خداوند، از ازدواج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محبوب­تر</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باشد.»</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4" name="مستطیل 3"/>
          <p:cNvSpPr/>
          <p:nvPr/>
        </p:nvSpPr>
        <p:spPr>
          <a:xfrm>
            <a:off x="0" y="2838428"/>
            <a:ext cx="9144000" cy="769441"/>
          </a:xfrm>
          <a:prstGeom prst="rect">
            <a:avLst/>
          </a:prstGeom>
        </p:spPr>
        <p:txBody>
          <a:bodyPr wrap="square">
            <a:spAutoFit/>
          </a:bodyPr>
          <a:lstStyle/>
          <a:p>
            <a:r>
              <a:rPr lang="fa-IR" sz="4400" b="1" dirty="0" smtClean="0">
                <a:solidFill>
                  <a:srgbClr val="00B050"/>
                </a:solidFill>
                <a:cs typeface="B Lotus" panose="00000400000000000000" pitchFamily="2" charset="-78"/>
              </a:rPr>
              <a:t>همچنین </a:t>
            </a:r>
            <a:r>
              <a:rPr lang="fa-IR" sz="4400" b="1" dirty="0">
                <a:solidFill>
                  <a:srgbClr val="00B050"/>
                </a:solidFill>
                <a:cs typeface="B Lotus" panose="00000400000000000000" pitchFamily="2" charset="-78"/>
              </a:rPr>
              <a:t>در بیانی دیگر می­فرمایند:</a:t>
            </a:r>
            <a:endParaRPr lang="en-US" sz="4400" b="1" dirty="0">
              <a:solidFill>
                <a:srgbClr val="00B050"/>
              </a:solidFill>
              <a:cs typeface="B Lotus" panose="00000400000000000000" pitchFamily="2" charset="-78"/>
            </a:endParaRPr>
          </a:p>
        </p:txBody>
      </p:sp>
      <p:sp>
        <p:nvSpPr>
          <p:cNvPr id="5" name="مستطیل 4"/>
          <p:cNvSpPr/>
          <p:nvPr/>
        </p:nvSpPr>
        <p:spPr>
          <a:xfrm>
            <a:off x="0" y="3871681"/>
            <a:ext cx="9137896" cy="2933111"/>
          </a:xfrm>
          <a:prstGeom prst="rect">
            <a:avLst/>
          </a:prstGeom>
        </p:spPr>
        <p:txBody>
          <a:bodyPr wrap="square">
            <a:spAutoFit/>
          </a:bodyPr>
          <a:lstStyle/>
          <a:p>
            <a:pPr algn="just"/>
            <a:r>
              <a:rPr lang="fa-IR" sz="4400" b="1" dirty="0" smtClean="0">
                <a:solidFill>
                  <a:srgbClr val="00B050"/>
                </a:solidFill>
                <a:cs typeface="Traditional Arabic" panose="02010000000000000000" pitchFamily="2" charset="-78"/>
              </a:rPr>
              <a:t>«ما </a:t>
            </a:r>
            <a:r>
              <a:rPr lang="fa-IR" sz="4400" b="1" dirty="0">
                <a:solidFill>
                  <a:srgbClr val="00B050"/>
                </a:solidFill>
                <a:cs typeface="Traditional Arabic" panose="02010000000000000000" pitchFamily="2" charset="-78"/>
              </a:rPr>
              <a:t>من‏ شاب‏ تزوج‏ في‏ حداثة سنه إلا عج شيطانه يا ويله يا ويله عصم مني ثلثي دينه فليتق الله العبد في الثلث </a:t>
            </a:r>
            <a:r>
              <a:rPr lang="fa-IR" sz="4400" b="1" dirty="0" err="1">
                <a:solidFill>
                  <a:srgbClr val="00B050"/>
                </a:solidFill>
                <a:cs typeface="Traditional Arabic" panose="02010000000000000000" pitchFamily="2" charset="-78"/>
              </a:rPr>
              <a:t>الباقي</a:t>
            </a:r>
            <a:r>
              <a:rPr lang="fa-IR" sz="4400" b="1" dirty="0" smtClean="0">
                <a:solidFill>
                  <a:srgbClr val="00B050"/>
                </a:solidFill>
                <a:cs typeface="Traditional Arabic" panose="02010000000000000000" pitchFamily="2" charset="-78"/>
              </a:rPr>
              <a:t>.»</a:t>
            </a:r>
          </a:p>
          <a:p>
            <a:pPr algn="just">
              <a:lnSpc>
                <a:spcPct val="115000"/>
              </a:lnSpc>
              <a:spcAft>
                <a:spcPts val="1000"/>
              </a:spcAft>
            </a:pP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«هیچ </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جوانی نیست که در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نوجوانی­اش</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ازدواج کند، مگر آنکه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شیطانش</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فریاد برآورد؛ ای وای بر من! ای وای بر من! دو سوم دینش را از گزند من در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آمان</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داشت. بنابراین بنده باید در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یک­سوم</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دیگر تقوای خدا پیشه کند</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07434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6" name="تصوی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200"/>
            <a:ext cx="9364718" cy="6934200"/>
          </a:xfrm>
          <a:prstGeom prst="rect">
            <a:avLst/>
          </a:prstGeom>
        </p:spPr>
      </p:pic>
    </p:spTree>
    <p:extLst>
      <p:ext uri="{BB962C8B-B14F-4D97-AF65-F5344CB8AC3E}">
        <p14:creationId xmlns:p14="http://schemas.microsoft.com/office/powerpoint/2010/main" val="15888429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71093" y="332656"/>
            <a:ext cx="9072907"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Calibri" panose="020F0502020204030204" pitchFamily="34" charset="0"/>
                <a:cs typeface="2  Titr" panose="00000700000000000000" pitchFamily="2" charset="-78"/>
              </a:rPr>
              <a:t>5- اصلاح </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Calibri" panose="020F0502020204030204" pitchFamily="34" charset="0"/>
                <a:cs typeface="2  Titr" panose="00000700000000000000" pitchFamily="2" charset="-78"/>
              </a:rPr>
              <a:t>نگرش و رفتار خانواده‏ها در زمينه فرزندآورى</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endParaRPr>
          </a:p>
        </p:txBody>
      </p:sp>
      <p:sp>
        <p:nvSpPr>
          <p:cNvPr id="3" name="مستطیل 2"/>
          <p:cNvSpPr/>
          <p:nvPr/>
        </p:nvSpPr>
        <p:spPr>
          <a:xfrm>
            <a:off x="15766" y="1389746"/>
            <a:ext cx="9129984" cy="5170646"/>
          </a:xfrm>
          <a:prstGeom prst="rect">
            <a:avLst/>
          </a:prstGeom>
          <a:solidFill>
            <a:srgbClr val="FFFFFF"/>
          </a:solidFill>
          <a:ln>
            <a:noFill/>
          </a:ln>
        </p:spPr>
        <p:txBody>
          <a:bodyPr wrap="square">
            <a:spAutoFit/>
          </a:bodyPr>
          <a:lstStyle/>
          <a:p>
            <a:pPr algn="just"/>
            <a:r>
              <a:rPr lang="fa-IR" sz="3000" b="1" dirty="0">
                <a:solidFill>
                  <a:schemeClr val="bg1">
                    <a:lumMod val="95000"/>
                    <a:lumOff val="5000"/>
                  </a:schemeClr>
                </a:solidFill>
                <a:cs typeface="B Lotus" panose="00000400000000000000" pitchFamily="2" charset="-78"/>
              </a:rPr>
              <a:t>اجراى بيش از دو دهه سياست تحديد مواليد در كشور و اقدام‏هاى گوناگون فرهنگى ـ اجتماعى كه در اين زمينه انجام شد، موجب تغيير اساسى نگرش و رفتار خانواده‏ها در زمينه فرزندآورى شده است. امروز بيشتر زوج‏هاى جوان، دست‏كم در چند سال نخست زندگى، ضرورتى براى فرزنددار شدن احساس نمى‏كنند و فرزنددارى را مزاحم تحصيل، اشتغال، رفاه و رشد و پيشرفت خود مى‏دانند. به همين دليل، آنها حتى اگر مشكل مالى هم نداشته باشند، حاضر به فرزنددار شدن نمى‏شوند. به همين دليل، براى تحقق سياست افزايش جمعيت، ابتدا بايد به اصلاح و تغيير بينش، نگرش و رفتار خانواده‏ها در زمينه فرزندآورى پرداخت و با برنامه‏ريزى دقيق و حساب‏شده و در بازه زمانى مشخص،  هر سه حوزه شناختى، عاطفى و رفتارى آنها را در زمینه فرزندآوری اصلاح کرد.</a:t>
            </a:r>
            <a:endParaRPr lang="en-US" sz="3000" b="1" dirty="0">
              <a:solidFill>
                <a:schemeClr val="bg1">
                  <a:lumMod val="95000"/>
                  <a:lumOff val="5000"/>
                </a:schemeClr>
              </a:solidFill>
              <a:cs typeface="B Lotus" panose="00000400000000000000" pitchFamily="2" charset="-78"/>
            </a:endParaRPr>
          </a:p>
        </p:txBody>
      </p:sp>
    </p:spTree>
    <p:extLst>
      <p:ext uri="{BB962C8B-B14F-4D97-AF65-F5344CB8AC3E}">
        <p14:creationId xmlns:p14="http://schemas.microsoft.com/office/powerpoint/2010/main" val="713384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1096" y="781023"/>
            <a:ext cx="9144000" cy="5632311"/>
          </a:xfrm>
          <a:prstGeom prst="rect">
            <a:avLst/>
          </a:prstGeom>
        </p:spPr>
        <p:txBody>
          <a:bodyPr wrap="square">
            <a:spAutoFit/>
          </a:bodyPr>
          <a:lstStyle/>
          <a:p>
            <a:pPr algn="ctr">
              <a:lnSpc>
                <a:spcPct val="200000"/>
              </a:lnSpc>
            </a:pPr>
            <a:r>
              <a:rPr lang="fa-IR" sz="3600" b="1" dirty="0">
                <a:solidFill>
                  <a:srgbClr val="00B050"/>
                </a:solidFill>
                <a:cs typeface="2  Titr" panose="00000700000000000000" pitchFamily="2" charset="-78"/>
              </a:rPr>
              <a:t>حضرت رسول اكرم«صل­الله­علیه­و­آله</a:t>
            </a:r>
            <a:r>
              <a:rPr lang="fa-IR" sz="3600" b="1" dirty="0" smtClean="0">
                <a:solidFill>
                  <a:srgbClr val="00B050"/>
                </a:solidFill>
                <a:cs typeface="2  Titr" panose="00000700000000000000" pitchFamily="2" charset="-78"/>
              </a:rPr>
              <a:t>»:</a:t>
            </a:r>
          </a:p>
          <a:p>
            <a:pPr algn="ctr">
              <a:lnSpc>
                <a:spcPct val="200000"/>
              </a:lnSpc>
            </a:pPr>
            <a:r>
              <a:rPr lang="fa-IR" sz="4800" b="1" dirty="0">
                <a:solidFill>
                  <a:srgbClr val="242887"/>
                </a:solidFill>
                <a:latin typeface="Calibri" panose="020F0502020204030204" pitchFamily="34" charset="0"/>
                <a:ea typeface="Calibri" panose="020F0502020204030204" pitchFamily="34" charset="0"/>
                <a:cs typeface="2  Titr" panose="00000700000000000000" pitchFamily="2" charset="-78"/>
              </a:rPr>
              <a:t>«</a:t>
            </a:r>
            <a:r>
              <a:rPr lang="fa-IR" sz="4800" b="1" dirty="0" smtClean="0">
                <a:solidFill>
                  <a:srgbClr val="242887"/>
                </a:solidFill>
                <a:latin typeface="Calibri" panose="020F0502020204030204" pitchFamily="34" charset="0"/>
                <a:ea typeface="Calibri" panose="020F0502020204030204" pitchFamily="34" charset="0"/>
                <a:cs typeface="2  Titr" panose="00000700000000000000" pitchFamily="2" charset="-78"/>
              </a:rPr>
              <a:t>بيت </a:t>
            </a:r>
            <a:r>
              <a:rPr lang="fa-IR" sz="4800" b="1" dirty="0">
                <a:solidFill>
                  <a:srgbClr val="D30000"/>
                </a:solidFill>
                <a:latin typeface="Calibri" panose="020F0502020204030204" pitchFamily="34" charset="0"/>
                <a:ea typeface="Calibri" panose="020F0502020204030204" pitchFamily="34" charset="0"/>
                <a:cs typeface="2  Titr" panose="00000700000000000000" pitchFamily="2" charset="-78"/>
              </a:rPr>
              <a:t>لا</a:t>
            </a:r>
            <a:r>
              <a:rPr lang="fa-IR" sz="4800" b="1" dirty="0">
                <a:solidFill>
                  <a:srgbClr val="242887"/>
                </a:solidFill>
                <a:latin typeface="Calibri" panose="020F0502020204030204" pitchFamily="34" charset="0"/>
                <a:ea typeface="Calibri" panose="020F0502020204030204" pitchFamily="34" charset="0"/>
                <a:cs typeface="2  Titr" panose="00000700000000000000" pitchFamily="2" charset="-78"/>
              </a:rPr>
              <a:t> </a:t>
            </a:r>
            <a:r>
              <a:rPr lang="fa-IR" sz="4800" b="1" dirty="0">
                <a:solidFill>
                  <a:srgbClr val="D30000"/>
                </a:solidFill>
                <a:latin typeface="Calibri" panose="020F0502020204030204" pitchFamily="34" charset="0"/>
                <a:ea typeface="Calibri" panose="020F0502020204030204" pitchFamily="34" charset="0"/>
                <a:cs typeface="2  Titr" panose="00000700000000000000" pitchFamily="2" charset="-78"/>
              </a:rPr>
              <a:t>صبيان‏</a:t>
            </a:r>
            <a:r>
              <a:rPr lang="fa-IR" sz="4800" b="1" dirty="0">
                <a:solidFill>
                  <a:srgbClr val="242887"/>
                </a:solidFill>
                <a:latin typeface="Calibri" panose="020F0502020204030204" pitchFamily="34" charset="0"/>
                <a:ea typeface="Calibri" panose="020F0502020204030204" pitchFamily="34" charset="0"/>
                <a:cs typeface="2  Titr" panose="00000700000000000000" pitchFamily="2" charset="-78"/>
              </a:rPr>
              <a:t> فيه لا بركة </a:t>
            </a:r>
            <a:r>
              <a:rPr lang="fa-IR" sz="4800" b="1" dirty="0" smtClean="0">
                <a:solidFill>
                  <a:srgbClr val="242887"/>
                </a:solidFill>
                <a:latin typeface="Calibri" panose="020F0502020204030204" pitchFamily="34" charset="0"/>
                <a:ea typeface="Calibri" panose="020F0502020204030204" pitchFamily="34" charset="0"/>
                <a:cs typeface="2  Titr" panose="00000700000000000000" pitchFamily="2" charset="-78"/>
              </a:rPr>
              <a:t>فيه».</a:t>
            </a:r>
          </a:p>
          <a:p>
            <a:pPr algn="ctr">
              <a:lnSpc>
                <a:spcPct val="200000"/>
              </a:lnSpc>
            </a:pPr>
            <a:r>
              <a:rPr lang="fa-IR" sz="4800" dirty="0" smtClean="0">
                <a:solidFill>
                  <a:schemeClr val="bg2">
                    <a:lumMod val="50000"/>
                  </a:schemeClr>
                </a:solidFill>
                <a:cs typeface="2  Farnaz" panose="00000400000000000000" pitchFamily="2" charset="-78"/>
              </a:rPr>
              <a:t>«خانه­ای </a:t>
            </a:r>
            <a:r>
              <a:rPr lang="fa-IR" sz="4800" dirty="0">
                <a:solidFill>
                  <a:schemeClr val="bg2">
                    <a:lumMod val="50000"/>
                  </a:schemeClr>
                </a:solidFill>
                <a:cs typeface="2  Farnaz" panose="00000400000000000000" pitchFamily="2" charset="-78"/>
              </a:rPr>
              <a:t>که فرزندی در آن نباشد برکتی در آن </a:t>
            </a:r>
            <a:r>
              <a:rPr lang="fa-IR" sz="4800" dirty="0" smtClean="0">
                <a:solidFill>
                  <a:schemeClr val="bg2">
                    <a:lumMod val="50000"/>
                  </a:schemeClr>
                </a:solidFill>
                <a:cs typeface="2  Farnaz" panose="00000400000000000000" pitchFamily="2" charset="-78"/>
              </a:rPr>
              <a:t>نیست».</a:t>
            </a:r>
            <a:endParaRPr lang="en-US" sz="4800" dirty="0">
              <a:solidFill>
                <a:schemeClr val="bg2">
                  <a:lumMod val="50000"/>
                </a:schemeClr>
              </a:solidFill>
              <a:cs typeface="2  Farnaz" panose="00000400000000000000" pitchFamily="2" charset="-78"/>
            </a:endParaRPr>
          </a:p>
        </p:txBody>
      </p:sp>
    </p:spTree>
    <p:extLst>
      <p:ext uri="{BB962C8B-B14F-4D97-AF65-F5344CB8AC3E}">
        <p14:creationId xmlns:p14="http://schemas.microsoft.com/office/powerpoint/2010/main" val="38107587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تصوی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4"/>
            <a:ext cx="9144000" cy="6858000"/>
          </a:xfrm>
          <a:prstGeom prst="rect">
            <a:avLst/>
          </a:prstGeom>
          <a:ln>
            <a:noFill/>
          </a:ln>
        </p:spPr>
      </p:pic>
    </p:spTree>
    <p:extLst>
      <p:ext uri="{BB962C8B-B14F-4D97-AF65-F5344CB8AC3E}">
        <p14:creationId xmlns:p14="http://schemas.microsoft.com/office/powerpoint/2010/main" val="128976065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تیتر"/>
          <p:cNvSpPr txBox="1">
            <a:spLocks/>
          </p:cNvSpPr>
          <p:nvPr/>
        </p:nvSpPr>
        <p:spPr>
          <a:xfrm>
            <a:off x="1" y="159230"/>
            <a:ext cx="9125170" cy="989072"/>
          </a:xfrm>
          <a:prstGeom prst="rect">
            <a:avLst/>
          </a:prstGeom>
          <a:effectLst>
            <a:softEdge rad="635000"/>
          </a:effec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مسأله جمعیتی و خاستگاه آن</a:t>
            </a: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6" name="عنوان مساله جمعیت"/>
          <p:cNvSpPr/>
          <p:nvPr/>
        </p:nvSpPr>
        <p:spPr>
          <a:xfrm>
            <a:off x="5454873" y="1104610"/>
            <a:ext cx="3680319" cy="769441"/>
          </a:xfrm>
          <a:prstGeom prst="rect">
            <a:avLst/>
          </a:prstGeom>
        </p:spPr>
        <p:txBody>
          <a:bodyPr wrap="square">
            <a:spAutoFit/>
          </a:bodyPr>
          <a:lstStyle/>
          <a:p>
            <a:pPr marL="342900" indent="-342900" algn="just">
              <a:buClr>
                <a:srgbClr val="FFC000"/>
              </a:buClr>
              <a:buFont typeface="Wingdings" pitchFamily="2" charset="2"/>
              <a:buChar char="v"/>
            </a:pPr>
            <a:r>
              <a:rPr lang="fa-IR" sz="4400" b="1" dirty="0">
                <a:solidFill>
                  <a:srgbClr val="FF0000"/>
                </a:solidFill>
                <a:latin typeface="+mj-lt"/>
                <a:cs typeface="B Titr" pitchFamily="2" charset="-78"/>
              </a:rPr>
              <a:t>مسأله </a:t>
            </a:r>
            <a:r>
              <a:rPr lang="fa-IR" sz="4400" b="1" dirty="0" smtClean="0">
                <a:solidFill>
                  <a:srgbClr val="FF0000"/>
                </a:solidFill>
                <a:latin typeface="+mj-lt"/>
                <a:cs typeface="B Titr" pitchFamily="2" charset="-78"/>
              </a:rPr>
              <a:t>جمعیتی </a:t>
            </a:r>
            <a:endParaRPr lang="fa-IR" sz="4400" b="1" dirty="0">
              <a:solidFill>
                <a:srgbClr val="FF0000"/>
              </a:solidFill>
              <a:latin typeface="+mj-lt"/>
              <a:cs typeface="B Titr" pitchFamily="2" charset="-78"/>
            </a:endParaRPr>
          </a:p>
        </p:txBody>
      </p:sp>
      <p:sp>
        <p:nvSpPr>
          <p:cNvPr id="7" name="متن مساله جمعیت"/>
          <p:cNvSpPr/>
          <p:nvPr/>
        </p:nvSpPr>
        <p:spPr>
          <a:xfrm>
            <a:off x="1" y="1880055"/>
            <a:ext cx="9143999" cy="1815882"/>
          </a:xfrm>
          <a:prstGeom prst="rect">
            <a:avLst/>
          </a:prstGeom>
        </p:spPr>
        <p:txBody>
          <a:bodyPr wrap="square">
            <a:spAutoFit/>
          </a:bodyPr>
          <a:lstStyle/>
          <a:p>
            <a:pPr algn="just"/>
            <a:r>
              <a:rPr lang="fa-IR" sz="2800" b="1" dirty="0">
                <a:solidFill>
                  <a:schemeClr val="accent3">
                    <a:lumMod val="50000"/>
                  </a:schemeClr>
                </a:solidFill>
                <a:cs typeface="B Lotus" pitchFamily="2" charset="-78"/>
              </a:rPr>
              <a:t>مسائل جمعیتی بر آن دسته </a:t>
            </a:r>
            <a:r>
              <a:rPr lang="fa-IR" sz="2800" b="1" dirty="0" smtClean="0">
                <a:solidFill>
                  <a:schemeClr val="accent3">
                    <a:lumMod val="50000"/>
                  </a:schemeClr>
                </a:solidFill>
                <a:cs typeface="B Lotus" pitchFamily="2" charset="-78"/>
              </a:rPr>
              <a:t>از </a:t>
            </a:r>
            <a:r>
              <a:rPr lang="fa-IR" sz="2800" b="1" dirty="0">
                <a:solidFill>
                  <a:schemeClr val="accent3">
                    <a:lumMod val="50000"/>
                  </a:schemeClr>
                </a:solidFill>
                <a:cs typeface="B Lotus" pitchFamily="2" charset="-78"/>
              </a:rPr>
              <a:t>امور جمعیتی اطلاق می­شود که از حالت تعادل و هماهنگی با سایر امور مجموعه خود خارج شده­اند. به عبارت دیگر وقتی یک پدیده جمعیتی به صورت یک معضل و مشکل در آید به مسئله جمعیتی تبدیل </a:t>
            </a:r>
            <a:r>
              <a:rPr lang="fa-IR" sz="2800" b="1" dirty="0" smtClean="0">
                <a:solidFill>
                  <a:schemeClr val="accent3">
                    <a:lumMod val="50000"/>
                  </a:schemeClr>
                </a:solidFill>
                <a:cs typeface="B Lotus" pitchFamily="2" charset="-78"/>
              </a:rPr>
              <a:t>می­شود</a:t>
            </a:r>
            <a:r>
              <a:rPr lang="fa-IR" sz="1400" dirty="0">
                <a:solidFill>
                  <a:schemeClr val="accent3">
                    <a:lumMod val="50000"/>
                  </a:schemeClr>
                </a:solidFill>
                <a:cs typeface="B Lotus" pitchFamily="2" charset="-78"/>
              </a:rPr>
              <a:t>(تقوی، 1383، ص145)</a:t>
            </a:r>
            <a:r>
              <a:rPr lang="fa-IR" sz="1400" b="1" dirty="0" smtClean="0">
                <a:solidFill>
                  <a:schemeClr val="accent3">
                    <a:lumMod val="50000"/>
                  </a:schemeClr>
                </a:solidFill>
                <a:cs typeface="B Lotus" pitchFamily="2" charset="-78"/>
              </a:rPr>
              <a:t>.</a:t>
            </a:r>
            <a:endParaRPr lang="fa-IR" sz="1400" b="1" dirty="0">
              <a:solidFill>
                <a:schemeClr val="accent3">
                  <a:lumMod val="50000"/>
                </a:schemeClr>
              </a:solidFill>
              <a:cs typeface="B Lotus" pitchFamily="2" charset="-78"/>
            </a:endParaRPr>
          </a:p>
        </p:txBody>
      </p:sp>
      <p:sp>
        <p:nvSpPr>
          <p:cNvPr id="8" name="خواستگاه.."/>
          <p:cNvSpPr/>
          <p:nvPr/>
        </p:nvSpPr>
        <p:spPr>
          <a:xfrm>
            <a:off x="3578776" y="3753097"/>
            <a:ext cx="5551393" cy="769441"/>
          </a:xfrm>
          <a:prstGeom prst="rect">
            <a:avLst/>
          </a:prstGeom>
        </p:spPr>
        <p:txBody>
          <a:bodyPr wrap="square">
            <a:spAutoFit/>
          </a:bodyPr>
          <a:lstStyle/>
          <a:p>
            <a:pPr marL="342900" indent="-342900" algn="just">
              <a:buClr>
                <a:srgbClr val="FFC000"/>
              </a:buClr>
              <a:buFont typeface="Wingdings" pitchFamily="2" charset="2"/>
              <a:buChar char="v"/>
            </a:pPr>
            <a:r>
              <a:rPr lang="fa-IR" sz="4400" b="1" dirty="0" smtClean="0">
                <a:solidFill>
                  <a:srgbClr val="FF0000"/>
                </a:solidFill>
                <a:cs typeface="B Titr" pitchFamily="2" charset="-78"/>
              </a:rPr>
              <a:t>خاستگاه </a:t>
            </a:r>
            <a:r>
              <a:rPr lang="fa-IR" sz="4400" b="1" dirty="0">
                <a:solidFill>
                  <a:srgbClr val="FF0000"/>
                </a:solidFill>
                <a:cs typeface="B Titr" pitchFamily="2" charset="-78"/>
              </a:rPr>
              <a:t>مسائل جمعیتی</a:t>
            </a:r>
          </a:p>
        </p:txBody>
      </p:sp>
      <p:sp>
        <p:nvSpPr>
          <p:cNvPr id="9" name="متن خواست.."/>
          <p:cNvSpPr/>
          <p:nvPr/>
        </p:nvSpPr>
        <p:spPr>
          <a:xfrm>
            <a:off x="7" y="4634763"/>
            <a:ext cx="9143993" cy="1815882"/>
          </a:xfrm>
          <a:prstGeom prst="rect">
            <a:avLst/>
          </a:prstGeom>
        </p:spPr>
        <p:txBody>
          <a:bodyPr wrap="square">
            <a:spAutoFit/>
          </a:bodyPr>
          <a:lstStyle/>
          <a:p>
            <a:pPr algn="just">
              <a:buClr>
                <a:srgbClr val="FFC000"/>
              </a:buClr>
            </a:pPr>
            <a:r>
              <a:rPr lang="fa-IR" sz="2800" b="1" dirty="0">
                <a:solidFill>
                  <a:schemeClr val="accent3">
                    <a:lumMod val="50000"/>
                  </a:schemeClr>
                </a:solidFill>
                <a:cs typeface="B Lotus" pitchFamily="2" charset="-78"/>
              </a:rPr>
              <a:t>عموم کارشناسان بر این باورند که سیاست جمعیتی </a:t>
            </a:r>
            <a:r>
              <a:rPr lang="fa-IR" sz="2800" b="1" dirty="0" smtClean="0">
                <a:solidFill>
                  <a:schemeClr val="accent3">
                    <a:lumMod val="50000"/>
                  </a:schemeClr>
                </a:solidFill>
                <a:cs typeface="B Lotus" pitchFamily="2" charset="-78"/>
              </a:rPr>
              <a:t>وقتی </a:t>
            </a:r>
            <a:r>
              <a:rPr lang="fa-IR" sz="2800" b="1" dirty="0">
                <a:solidFill>
                  <a:schemeClr val="accent3">
                    <a:lumMod val="50000"/>
                  </a:schemeClr>
                </a:solidFill>
                <a:cs typeface="B Lotus" pitchFamily="2" charset="-78"/>
              </a:rPr>
              <a:t>اتخاذ می­شود که دگرگونی­های جمعیتی ناهماهنگ باشد و میان آن و سایر اجزاء و عناصر تشکیل دهنده ساختار اجتماعی تعادل و توازن از بین برود و در نتیجه گونه­ای "پس افتادگی فرهنگی" بوجود آید و رفاه و سلامت جامعه به خطر </a:t>
            </a:r>
            <a:r>
              <a:rPr lang="fa-IR" sz="2800" b="1" dirty="0" smtClean="0">
                <a:solidFill>
                  <a:schemeClr val="accent3">
                    <a:lumMod val="50000"/>
                  </a:schemeClr>
                </a:solidFill>
                <a:cs typeface="B Lotus" pitchFamily="2" charset="-78"/>
              </a:rPr>
              <a:t>بیفتد.</a:t>
            </a:r>
            <a:endParaRPr lang="fa-IR" sz="2800" b="1" dirty="0">
              <a:solidFill>
                <a:schemeClr val="accent3">
                  <a:lumMod val="50000"/>
                </a:schemeClr>
              </a:solidFill>
              <a:cs typeface="B Lotus" pitchFamily="2" charset="-78"/>
            </a:endParaRPr>
          </a:p>
        </p:txBody>
      </p:sp>
    </p:spTree>
    <p:extLst>
      <p:ext uri="{BB962C8B-B14F-4D97-AF65-F5344CB8AC3E}">
        <p14:creationId xmlns:p14="http://schemas.microsoft.com/office/powerpoint/2010/main" val="16397352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مستطیل 2"/>
          <p:cNvSpPr/>
          <p:nvPr/>
        </p:nvSpPr>
        <p:spPr>
          <a:xfrm>
            <a:off x="0" y="188640"/>
            <a:ext cx="9144000" cy="104797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spcAft>
                <a:spcPts val="1000"/>
              </a:spcAft>
            </a:pPr>
            <a:r>
              <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tr" panose="00000700000000000000" pitchFamily="2" charset="-78"/>
              </a:rPr>
              <a:t>6- اصلاح </a:t>
            </a:r>
            <a:r>
              <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tr" panose="00000700000000000000" pitchFamily="2" charset="-78"/>
              </a:rPr>
              <a:t>نگرشهای اقتصادی</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tr" panose="00000700000000000000" pitchFamily="2" charset="-78"/>
            </a:endParaRPr>
          </a:p>
        </p:txBody>
      </p:sp>
      <p:sp>
        <p:nvSpPr>
          <p:cNvPr id="4" name="مستطیل 3"/>
          <p:cNvSpPr/>
          <p:nvPr/>
        </p:nvSpPr>
        <p:spPr>
          <a:xfrm>
            <a:off x="0" y="1412776"/>
            <a:ext cx="9144000" cy="2062103"/>
          </a:xfrm>
          <a:prstGeom prst="rect">
            <a:avLst/>
          </a:prstGeom>
        </p:spPr>
        <p:txBody>
          <a:bodyPr wrap="square">
            <a:spAutoFit/>
          </a:bodyPr>
          <a:lstStyle/>
          <a:p>
            <a:pPr algn="just">
              <a:buNone/>
            </a:pPr>
            <a:r>
              <a:rPr lang="fa-IR" sz="2800" b="1" dirty="0" smtClean="0">
                <a:solidFill>
                  <a:srgbClr val="92D050"/>
                </a:solidFill>
                <a:cs typeface="B Titr" pitchFamily="2" charset="-78"/>
              </a:rPr>
              <a:t>«</a:t>
            </a:r>
            <a:r>
              <a:rPr lang="fa-IR" sz="2800" b="1" dirty="0" err="1" smtClean="0">
                <a:solidFill>
                  <a:srgbClr val="92D050"/>
                </a:solidFill>
                <a:cs typeface="B Titr" pitchFamily="2" charset="-78"/>
              </a:rPr>
              <a:t>وَيَرْزُقْهُ</a:t>
            </a:r>
            <a:r>
              <a:rPr lang="fa-IR" sz="2800" b="1" dirty="0" smtClean="0">
                <a:solidFill>
                  <a:srgbClr val="92D050"/>
                </a:solidFill>
                <a:cs typeface="B Titr" pitchFamily="2" charset="-78"/>
              </a:rPr>
              <a:t> </a:t>
            </a:r>
            <a:r>
              <a:rPr lang="fa-IR" sz="2800" b="1" dirty="0">
                <a:solidFill>
                  <a:srgbClr val="92D050"/>
                </a:solidFill>
                <a:cs typeface="B Titr" pitchFamily="2" charset="-78"/>
              </a:rPr>
              <a:t>مِنْ </a:t>
            </a:r>
            <a:r>
              <a:rPr lang="fa-IR" sz="2800" b="1" dirty="0" err="1">
                <a:solidFill>
                  <a:srgbClr val="92D050"/>
                </a:solidFill>
                <a:cs typeface="B Titr" pitchFamily="2" charset="-78"/>
              </a:rPr>
              <a:t>حَيْثُ</a:t>
            </a:r>
            <a:r>
              <a:rPr lang="fa-IR" sz="2800" b="1" dirty="0">
                <a:solidFill>
                  <a:srgbClr val="92D050"/>
                </a:solidFill>
                <a:cs typeface="B Titr" pitchFamily="2" charset="-78"/>
              </a:rPr>
              <a:t> </a:t>
            </a:r>
            <a:r>
              <a:rPr lang="fa-IR" sz="2800" b="1" dirty="0" err="1">
                <a:solidFill>
                  <a:srgbClr val="92D050"/>
                </a:solidFill>
                <a:cs typeface="B Titr" pitchFamily="2" charset="-78"/>
              </a:rPr>
              <a:t>لَا</a:t>
            </a:r>
            <a:r>
              <a:rPr lang="fa-IR" sz="2800" b="1" dirty="0">
                <a:solidFill>
                  <a:srgbClr val="92D050"/>
                </a:solidFill>
                <a:cs typeface="B Titr" pitchFamily="2" charset="-78"/>
              </a:rPr>
              <a:t> </a:t>
            </a:r>
            <a:r>
              <a:rPr lang="fa-IR" sz="2800" b="1" dirty="0" err="1">
                <a:solidFill>
                  <a:srgbClr val="92D050"/>
                </a:solidFill>
                <a:cs typeface="B Titr" pitchFamily="2" charset="-78"/>
              </a:rPr>
              <a:t>يَحْتَسِبُ</a:t>
            </a:r>
            <a:r>
              <a:rPr lang="fa-IR" sz="2800" b="1" dirty="0">
                <a:solidFill>
                  <a:srgbClr val="92D050"/>
                </a:solidFill>
                <a:cs typeface="B Titr" pitchFamily="2" charset="-78"/>
              </a:rPr>
              <a:t> </a:t>
            </a:r>
            <a:r>
              <a:rPr lang="fa-IR" sz="2800" b="1" dirty="0" err="1">
                <a:solidFill>
                  <a:srgbClr val="92D050"/>
                </a:solidFill>
                <a:cs typeface="B Titr" pitchFamily="2" charset="-78"/>
              </a:rPr>
              <a:t>وَمَنْ</a:t>
            </a:r>
            <a:r>
              <a:rPr lang="fa-IR" sz="2800" b="1" dirty="0">
                <a:solidFill>
                  <a:srgbClr val="92D050"/>
                </a:solidFill>
                <a:cs typeface="B Titr" pitchFamily="2" charset="-78"/>
              </a:rPr>
              <a:t> </a:t>
            </a:r>
            <a:r>
              <a:rPr lang="fa-IR" sz="2800" b="1" dirty="0" err="1">
                <a:solidFill>
                  <a:srgbClr val="92D050"/>
                </a:solidFill>
                <a:cs typeface="B Titr" pitchFamily="2" charset="-78"/>
              </a:rPr>
              <a:t>يَتَوَكَّلْ</a:t>
            </a:r>
            <a:r>
              <a:rPr lang="fa-IR" sz="2800" b="1" dirty="0">
                <a:solidFill>
                  <a:srgbClr val="92D050"/>
                </a:solidFill>
                <a:cs typeface="B Titr" pitchFamily="2" charset="-78"/>
              </a:rPr>
              <a:t> عَلَى </a:t>
            </a:r>
            <a:r>
              <a:rPr lang="fa-IR" sz="2800" b="1" dirty="0" err="1">
                <a:solidFill>
                  <a:srgbClr val="92D050"/>
                </a:solidFill>
                <a:cs typeface="B Titr" pitchFamily="2" charset="-78"/>
              </a:rPr>
              <a:t>اللَّهِ</a:t>
            </a:r>
            <a:r>
              <a:rPr lang="fa-IR" sz="2800" b="1" dirty="0">
                <a:solidFill>
                  <a:srgbClr val="92D050"/>
                </a:solidFill>
                <a:cs typeface="B Titr" pitchFamily="2" charset="-78"/>
              </a:rPr>
              <a:t> </a:t>
            </a:r>
            <a:r>
              <a:rPr lang="fa-IR" sz="2800" b="1" dirty="0" err="1">
                <a:solidFill>
                  <a:srgbClr val="92D050"/>
                </a:solidFill>
                <a:cs typeface="B Titr" pitchFamily="2" charset="-78"/>
              </a:rPr>
              <a:t>فَهُوَ</a:t>
            </a:r>
            <a:r>
              <a:rPr lang="fa-IR" sz="2800" b="1" dirty="0">
                <a:solidFill>
                  <a:srgbClr val="92D050"/>
                </a:solidFill>
                <a:cs typeface="B Titr" pitchFamily="2" charset="-78"/>
              </a:rPr>
              <a:t> </a:t>
            </a:r>
            <a:r>
              <a:rPr lang="fa-IR" sz="2800" b="1" dirty="0" err="1">
                <a:solidFill>
                  <a:srgbClr val="92D050"/>
                </a:solidFill>
                <a:cs typeface="B Titr" pitchFamily="2" charset="-78"/>
              </a:rPr>
              <a:t>حَسْبُهُ</a:t>
            </a:r>
            <a:r>
              <a:rPr lang="fa-IR" sz="2800" b="1" dirty="0">
                <a:solidFill>
                  <a:srgbClr val="92D050"/>
                </a:solidFill>
                <a:cs typeface="B Titr" pitchFamily="2" charset="-78"/>
              </a:rPr>
              <a:t> </a:t>
            </a:r>
            <a:r>
              <a:rPr lang="fa-IR" sz="2800" b="1" dirty="0" err="1">
                <a:solidFill>
                  <a:srgbClr val="92D050"/>
                </a:solidFill>
                <a:cs typeface="B Titr" pitchFamily="2" charset="-78"/>
              </a:rPr>
              <a:t>إِنَّ</a:t>
            </a:r>
            <a:r>
              <a:rPr lang="fa-IR" sz="2800" b="1" dirty="0">
                <a:solidFill>
                  <a:srgbClr val="92D050"/>
                </a:solidFill>
                <a:cs typeface="B Titr" pitchFamily="2" charset="-78"/>
              </a:rPr>
              <a:t> </a:t>
            </a:r>
            <a:r>
              <a:rPr lang="fa-IR" sz="2800" b="1" dirty="0" err="1">
                <a:solidFill>
                  <a:srgbClr val="92D050"/>
                </a:solidFill>
                <a:cs typeface="B Titr" pitchFamily="2" charset="-78"/>
              </a:rPr>
              <a:t>اللَّهَ</a:t>
            </a:r>
            <a:r>
              <a:rPr lang="fa-IR" sz="2800" b="1" dirty="0">
                <a:solidFill>
                  <a:srgbClr val="92D050"/>
                </a:solidFill>
                <a:cs typeface="B Titr" pitchFamily="2" charset="-78"/>
              </a:rPr>
              <a:t> </a:t>
            </a:r>
            <a:r>
              <a:rPr lang="fa-IR" sz="2800" b="1" dirty="0" err="1">
                <a:solidFill>
                  <a:srgbClr val="92D050"/>
                </a:solidFill>
                <a:cs typeface="B Titr" pitchFamily="2" charset="-78"/>
              </a:rPr>
              <a:t>بَالِغُ</a:t>
            </a:r>
            <a:r>
              <a:rPr lang="fa-IR" sz="2800" b="1" dirty="0">
                <a:solidFill>
                  <a:srgbClr val="92D050"/>
                </a:solidFill>
                <a:cs typeface="B Titr" pitchFamily="2" charset="-78"/>
              </a:rPr>
              <a:t> </a:t>
            </a:r>
            <a:r>
              <a:rPr lang="fa-IR" sz="2800" b="1" dirty="0" err="1">
                <a:solidFill>
                  <a:srgbClr val="92D050"/>
                </a:solidFill>
                <a:cs typeface="B Titr" pitchFamily="2" charset="-78"/>
              </a:rPr>
              <a:t>أَمْرِهِ</a:t>
            </a:r>
            <a:r>
              <a:rPr lang="fa-IR" sz="2800" b="1" dirty="0">
                <a:solidFill>
                  <a:srgbClr val="92D050"/>
                </a:solidFill>
                <a:cs typeface="B Titr" pitchFamily="2" charset="-78"/>
              </a:rPr>
              <a:t> </a:t>
            </a:r>
            <a:r>
              <a:rPr lang="fa-IR" sz="2800" b="1" dirty="0" err="1">
                <a:solidFill>
                  <a:srgbClr val="92D050"/>
                </a:solidFill>
                <a:cs typeface="B Titr" pitchFamily="2" charset="-78"/>
              </a:rPr>
              <a:t>قَدْ</a:t>
            </a:r>
            <a:r>
              <a:rPr lang="fa-IR" sz="2800" b="1" dirty="0">
                <a:solidFill>
                  <a:srgbClr val="92D050"/>
                </a:solidFill>
                <a:cs typeface="B Titr" pitchFamily="2" charset="-78"/>
              </a:rPr>
              <a:t> </a:t>
            </a:r>
            <a:r>
              <a:rPr lang="fa-IR" sz="2800" b="1" dirty="0" err="1">
                <a:solidFill>
                  <a:srgbClr val="92D050"/>
                </a:solidFill>
                <a:cs typeface="B Titr" pitchFamily="2" charset="-78"/>
              </a:rPr>
              <a:t>جَعَلَ</a:t>
            </a:r>
            <a:r>
              <a:rPr lang="fa-IR" sz="2800" b="1" dirty="0">
                <a:solidFill>
                  <a:srgbClr val="92D050"/>
                </a:solidFill>
                <a:cs typeface="B Titr" pitchFamily="2" charset="-78"/>
              </a:rPr>
              <a:t> </a:t>
            </a:r>
            <a:r>
              <a:rPr lang="fa-IR" sz="2800" b="1" dirty="0" err="1">
                <a:solidFill>
                  <a:srgbClr val="92D050"/>
                </a:solidFill>
                <a:cs typeface="B Titr" pitchFamily="2" charset="-78"/>
              </a:rPr>
              <a:t>اللَّهُ</a:t>
            </a:r>
            <a:r>
              <a:rPr lang="fa-IR" sz="2800" b="1" dirty="0">
                <a:solidFill>
                  <a:srgbClr val="92D050"/>
                </a:solidFill>
                <a:cs typeface="B Titr" pitchFamily="2" charset="-78"/>
              </a:rPr>
              <a:t> </a:t>
            </a:r>
            <a:r>
              <a:rPr lang="fa-IR" sz="2800" b="1" dirty="0" err="1">
                <a:solidFill>
                  <a:srgbClr val="92D050"/>
                </a:solidFill>
                <a:cs typeface="B Titr" pitchFamily="2" charset="-78"/>
              </a:rPr>
              <a:t>لِكُلِّ</a:t>
            </a:r>
            <a:r>
              <a:rPr lang="fa-IR" sz="2800" b="1" dirty="0">
                <a:solidFill>
                  <a:srgbClr val="92D050"/>
                </a:solidFill>
                <a:cs typeface="B Titr" pitchFamily="2" charset="-78"/>
              </a:rPr>
              <a:t> </a:t>
            </a:r>
            <a:r>
              <a:rPr lang="fa-IR" sz="2800" b="1" dirty="0" err="1">
                <a:solidFill>
                  <a:srgbClr val="92D050"/>
                </a:solidFill>
                <a:cs typeface="B Titr" pitchFamily="2" charset="-78"/>
              </a:rPr>
              <a:t>شَيْءٍ</a:t>
            </a:r>
            <a:r>
              <a:rPr lang="fa-IR" sz="2800" b="1" dirty="0">
                <a:solidFill>
                  <a:srgbClr val="92D050"/>
                </a:solidFill>
                <a:cs typeface="B Titr" pitchFamily="2" charset="-78"/>
              </a:rPr>
              <a:t> </a:t>
            </a:r>
            <a:r>
              <a:rPr lang="fa-IR" sz="2800" b="1" dirty="0" err="1" smtClean="0">
                <a:solidFill>
                  <a:srgbClr val="92D050"/>
                </a:solidFill>
                <a:cs typeface="B Titr" pitchFamily="2" charset="-78"/>
              </a:rPr>
              <a:t>قَدْرًا</a:t>
            </a:r>
            <a:r>
              <a:rPr lang="fa-IR" sz="2800" b="1" dirty="0" smtClean="0">
                <a:solidFill>
                  <a:srgbClr val="92D050"/>
                </a:solidFill>
                <a:cs typeface="B Titr" pitchFamily="2" charset="-78"/>
              </a:rPr>
              <a:t>» </a:t>
            </a:r>
            <a:endParaRPr lang="fa-IR" sz="2800" b="1" dirty="0">
              <a:solidFill>
                <a:srgbClr val="92D050"/>
              </a:solidFill>
              <a:cs typeface="B Titr" pitchFamily="2" charset="-78"/>
            </a:endParaRPr>
          </a:p>
          <a:p>
            <a:pPr algn="just">
              <a:buNone/>
            </a:pPr>
            <a:r>
              <a:rPr lang="fa-IR" sz="2400" b="1" dirty="0">
                <a:solidFill>
                  <a:srgbClr val="0070C0"/>
                </a:solidFill>
                <a:cs typeface="B Titr" pitchFamily="2" charset="-78"/>
              </a:rPr>
              <a:t>و او </a:t>
            </a:r>
            <a:r>
              <a:rPr lang="fa-IR" sz="2400" b="1" dirty="0" smtClean="0">
                <a:solidFill>
                  <a:srgbClr val="0070C0"/>
                </a:solidFill>
                <a:cs typeface="B Titr" pitchFamily="2" charset="-78"/>
              </a:rPr>
              <a:t>از </a:t>
            </a:r>
            <a:r>
              <a:rPr lang="fa-IR" sz="2400" b="1" dirty="0">
                <a:solidFill>
                  <a:srgbClr val="0070C0"/>
                </a:solidFill>
                <a:cs typeface="B Titr" pitchFamily="2" charset="-78"/>
              </a:rPr>
              <a:t>جايى كه گمان نمى‏كند روزى مى‏دهد ، و كسى كه بر خدا توكل كند ، خدا برايش بس است ، يقيناً خدا فرمان و خواسته‏اش را [به هر كس كه بخواهد] مى‏رساند ؛ قطعاً براى هر چيزى اندازه‏اى قرار داده </a:t>
            </a:r>
            <a:r>
              <a:rPr lang="fa-IR" sz="2400" b="1" dirty="0" smtClean="0">
                <a:solidFill>
                  <a:srgbClr val="0070C0"/>
                </a:solidFill>
                <a:cs typeface="B Titr" pitchFamily="2" charset="-78"/>
              </a:rPr>
              <a:t>است.(طلاق/3)</a:t>
            </a:r>
            <a:endParaRPr lang="fa-IR" sz="2400" b="1" dirty="0">
              <a:solidFill>
                <a:srgbClr val="0070C0"/>
              </a:solidFill>
              <a:cs typeface="B Titr" pitchFamily="2" charset="-78"/>
            </a:endParaRPr>
          </a:p>
        </p:txBody>
      </p:sp>
      <p:sp>
        <p:nvSpPr>
          <p:cNvPr id="5" name="مستطیل 4"/>
          <p:cNvSpPr/>
          <p:nvPr/>
        </p:nvSpPr>
        <p:spPr>
          <a:xfrm>
            <a:off x="0" y="3940132"/>
            <a:ext cx="9144000" cy="1261884"/>
          </a:xfrm>
          <a:prstGeom prst="rect">
            <a:avLst/>
          </a:prstGeom>
        </p:spPr>
        <p:txBody>
          <a:bodyPr wrap="square">
            <a:spAutoFit/>
          </a:bodyPr>
          <a:lstStyle/>
          <a:p>
            <a:pPr algn="just">
              <a:buNone/>
            </a:pPr>
            <a:r>
              <a:rPr lang="fa-IR" sz="2800" b="1" dirty="0" smtClean="0">
                <a:solidFill>
                  <a:srgbClr val="92D050"/>
                </a:solidFill>
                <a:cs typeface="B Titr" pitchFamily="2" charset="-78"/>
              </a:rPr>
              <a:t>«</a:t>
            </a:r>
            <a:r>
              <a:rPr lang="fa-IR" sz="2800" b="1" dirty="0" err="1" smtClean="0">
                <a:solidFill>
                  <a:srgbClr val="92D050"/>
                </a:solidFill>
                <a:cs typeface="B Titr" pitchFamily="2" charset="-78"/>
              </a:rPr>
              <a:t>اللَّهُ</a:t>
            </a:r>
            <a:r>
              <a:rPr lang="fa-IR" sz="2800" b="1" dirty="0" smtClean="0">
                <a:solidFill>
                  <a:srgbClr val="92D050"/>
                </a:solidFill>
                <a:cs typeface="B Titr" pitchFamily="2" charset="-78"/>
              </a:rPr>
              <a:t> </a:t>
            </a:r>
            <a:r>
              <a:rPr lang="fa-IR" sz="2800" b="1" dirty="0" err="1">
                <a:solidFill>
                  <a:srgbClr val="92D050"/>
                </a:solidFill>
                <a:cs typeface="B Titr" pitchFamily="2" charset="-78"/>
              </a:rPr>
              <a:t>لَطِيفٌ</a:t>
            </a:r>
            <a:r>
              <a:rPr lang="fa-IR" sz="2800" b="1" dirty="0">
                <a:solidFill>
                  <a:srgbClr val="92D050"/>
                </a:solidFill>
                <a:cs typeface="B Titr" pitchFamily="2" charset="-78"/>
              </a:rPr>
              <a:t> </a:t>
            </a:r>
            <a:r>
              <a:rPr lang="fa-IR" sz="2800" b="1" dirty="0" err="1">
                <a:solidFill>
                  <a:srgbClr val="92D050"/>
                </a:solidFill>
                <a:cs typeface="B Titr" pitchFamily="2" charset="-78"/>
              </a:rPr>
              <a:t>بِعِبَادِهِ</a:t>
            </a:r>
            <a:r>
              <a:rPr lang="fa-IR" sz="2800" b="1" dirty="0">
                <a:solidFill>
                  <a:srgbClr val="92D050"/>
                </a:solidFill>
                <a:cs typeface="B Titr" pitchFamily="2" charset="-78"/>
              </a:rPr>
              <a:t> </a:t>
            </a:r>
            <a:r>
              <a:rPr lang="fa-IR" sz="2800" b="1" dirty="0" err="1">
                <a:solidFill>
                  <a:srgbClr val="92D050"/>
                </a:solidFill>
                <a:cs typeface="B Titr" pitchFamily="2" charset="-78"/>
              </a:rPr>
              <a:t>يَرْزُقُ</a:t>
            </a:r>
            <a:r>
              <a:rPr lang="fa-IR" sz="2800" b="1" dirty="0">
                <a:solidFill>
                  <a:srgbClr val="92D050"/>
                </a:solidFill>
                <a:cs typeface="B Titr" pitchFamily="2" charset="-78"/>
              </a:rPr>
              <a:t> </a:t>
            </a:r>
            <a:r>
              <a:rPr lang="fa-IR" sz="2800" b="1" dirty="0" err="1">
                <a:solidFill>
                  <a:srgbClr val="92D050"/>
                </a:solidFill>
                <a:cs typeface="B Titr" pitchFamily="2" charset="-78"/>
              </a:rPr>
              <a:t>مَنْ</a:t>
            </a:r>
            <a:r>
              <a:rPr lang="fa-IR" sz="2800" b="1" dirty="0">
                <a:solidFill>
                  <a:srgbClr val="92D050"/>
                </a:solidFill>
                <a:cs typeface="B Titr" pitchFamily="2" charset="-78"/>
              </a:rPr>
              <a:t> </a:t>
            </a:r>
            <a:r>
              <a:rPr lang="fa-IR" sz="2800" b="1" dirty="0" err="1">
                <a:solidFill>
                  <a:srgbClr val="92D050"/>
                </a:solidFill>
                <a:cs typeface="B Titr" pitchFamily="2" charset="-78"/>
              </a:rPr>
              <a:t>يَشَاءُ</a:t>
            </a:r>
            <a:r>
              <a:rPr lang="fa-IR" sz="2800" b="1" dirty="0">
                <a:solidFill>
                  <a:srgbClr val="92D050"/>
                </a:solidFill>
                <a:cs typeface="B Titr" pitchFamily="2" charset="-78"/>
              </a:rPr>
              <a:t> </a:t>
            </a:r>
            <a:r>
              <a:rPr lang="fa-IR" sz="2800" b="1" dirty="0" err="1">
                <a:solidFill>
                  <a:srgbClr val="92D050"/>
                </a:solidFill>
                <a:cs typeface="B Titr" pitchFamily="2" charset="-78"/>
              </a:rPr>
              <a:t>وَهُوَ</a:t>
            </a:r>
            <a:r>
              <a:rPr lang="fa-IR" sz="2800" b="1" dirty="0">
                <a:solidFill>
                  <a:srgbClr val="92D050"/>
                </a:solidFill>
                <a:cs typeface="B Titr" pitchFamily="2" charset="-78"/>
              </a:rPr>
              <a:t> </a:t>
            </a:r>
            <a:r>
              <a:rPr lang="fa-IR" sz="2800" b="1" dirty="0" err="1">
                <a:solidFill>
                  <a:srgbClr val="92D050"/>
                </a:solidFill>
                <a:cs typeface="B Titr" pitchFamily="2" charset="-78"/>
              </a:rPr>
              <a:t>الْقَوِيُّ</a:t>
            </a:r>
            <a:r>
              <a:rPr lang="fa-IR" sz="2800" b="1" dirty="0">
                <a:solidFill>
                  <a:srgbClr val="92D050"/>
                </a:solidFill>
                <a:cs typeface="B Titr" pitchFamily="2" charset="-78"/>
              </a:rPr>
              <a:t> </a:t>
            </a:r>
            <a:r>
              <a:rPr lang="fa-IR" sz="2800" b="1" dirty="0" err="1" smtClean="0">
                <a:solidFill>
                  <a:srgbClr val="92D050"/>
                </a:solidFill>
                <a:cs typeface="B Titr" pitchFamily="2" charset="-78"/>
              </a:rPr>
              <a:t>الْعَزِيزُ</a:t>
            </a:r>
            <a:r>
              <a:rPr lang="fa-IR" sz="2800" b="1" dirty="0" smtClean="0">
                <a:solidFill>
                  <a:srgbClr val="92D050"/>
                </a:solidFill>
                <a:cs typeface="B Titr" pitchFamily="2" charset="-78"/>
              </a:rPr>
              <a:t>» </a:t>
            </a:r>
            <a:endParaRPr lang="fa-IR" sz="2800" b="1" dirty="0">
              <a:solidFill>
                <a:srgbClr val="92D050"/>
              </a:solidFill>
              <a:cs typeface="B Titr" pitchFamily="2" charset="-78"/>
            </a:endParaRPr>
          </a:p>
          <a:p>
            <a:pPr algn="just">
              <a:buNone/>
            </a:pPr>
            <a:r>
              <a:rPr lang="fa-IR" sz="2400" b="1" dirty="0">
                <a:solidFill>
                  <a:srgbClr val="0070C0"/>
                </a:solidFill>
                <a:cs typeface="B Titr" pitchFamily="2" charset="-78"/>
              </a:rPr>
              <a:t>خدا نسبت به بندگانش </a:t>
            </a:r>
            <a:r>
              <a:rPr lang="fa-IR" sz="2400" b="1" dirty="0" err="1">
                <a:solidFill>
                  <a:srgbClr val="0070C0"/>
                </a:solidFill>
                <a:cs typeface="B Titr" pitchFamily="2" charset="-78"/>
              </a:rPr>
              <a:t>بسيار</a:t>
            </a:r>
            <a:r>
              <a:rPr lang="fa-IR" sz="2400" b="1" dirty="0">
                <a:solidFill>
                  <a:srgbClr val="0070C0"/>
                </a:solidFill>
                <a:cs typeface="B Titr" pitchFamily="2" charset="-78"/>
              </a:rPr>
              <a:t> مهربان و </a:t>
            </a:r>
            <a:r>
              <a:rPr lang="fa-IR" sz="2400" b="1" dirty="0" err="1">
                <a:solidFill>
                  <a:srgbClr val="0070C0"/>
                </a:solidFill>
                <a:cs typeface="B Titr" pitchFamily="2" charset="-78"/>
              </a:rPr>
              <a:t>نيكوكار</a:t>
            </a:r>
            <a:r>
              <a:rPr lang="fa-IR" sz="2400" b="1" dirty="0">
                <a:solidFill>
                  <a:srgbClr val="0070C0"/>
                </a:solidFill>
                <a:cs typeface="B Titr" pitchFamily="2" charset="-78"/>
              </a:rPr>
              <a:t> است، هر كه را بخواهد روزى </a:t>
            </a:r>
            <a:r>
              <a:rPr lang="fa-IR" sz="2400" b="1" dirty="0" err="1">
                <a:solidFill>
                  <a:srgbClr val="0070C0"/>
                </a:solidFill>
                <a:cs typeface="B Titr" pitchFamily="2" charset="-78"/>
              </a:rPr>
              <a:t>مى‏بخشد</a:t>
            </a:r>
            <a:r>
              <a:rPr lang="fa-IR" sz="2400" b="1" dirty="0">
                <a:solidFill>
                  <a:srgbClr val="0070C0"/>
                </a:solidFill>
                <a:cs typeface="B Titr" pitchFamily="2" charset="-78"/>
              </a:rPr>
              <a:t> و او </a:t>
            </a:r>
            <a:r>
              <a:rPr lang="fa-IR" sz="2400" b="1" dirty="0" err="1">
                <a:solidFill>
                  <a:srgbClr val="0070C0"/>
                </a:solidFill>
                <a:cs typeface="B Titr" pitchFamily="2" charset="-78"/>
              </a:rPr>
              <a:t>نيرومند</a:t>
            </a:r>
            <a:r>
              <a:rPr lang="fa-IR" sz="2400" b="1" dirty="0">
                <a:solidFill>
                  <a:srgbClr val="0070C0"/>
                </a:solidFill>
                <a:cs typeface="B Titr" pitchFamily="2" charset="-78"/>
              </a:rPr>
              <a:t> و </a:t>
            </a:r>
            <a:r>
              <a:rPr lang="fa-IR" sz="2400" b="1" dirty="0" err="1">
                <a:solidFill>
                  <a:srgbClr val="0070C0"/>
                </a:solidFill>
                <a:cs typeface="B Titr" pitchFamily="2" charset="-78"/>
              </a:rPr>
              <a:t>تواناى</a:t>
            </a:r>
            <a:r>
              <a:rPr lang="fa-IR" sz="2400" b="1" dirty="0">
                <a:solidFill>
                  <a:srgbClr val="0070C0"/>
                </a:solidFill>
                <a:cs typeface="B Titr" pitchFamily="2" charset="-78"/>
              </a:rPr>
              <a:t> </a:t>
            </a:r>
            <a:r>
              <a:rPr lang="fa-IR" sz="2400" b="1" dirty="0" err="1">
                <a:solidFill>
                  <a:srgbClr val="0070C0"/>
                </a:solidFill>
                <a:cs typeface="B Titr" pitchFamily="2" charset="-78"/>
              </a:rPr>
              <a:t>شكست‏ناپذير</a:t>
            </a:r>
            <a:r>
              <a:rPr lang="fa-IR" sz="2400" b="1" dirty="0">
                <a:solidFill>
                  <a:srgbClr val="0070C0"/>
                </a:solidFill>
                <a:cs typeface="B Titr" pitchFamily="2" charset="-78"/>
              </a:rPr>
              <a:t> </a:t>
            </a:r>
            <a:r>
              <a:rPr lang="fa-IR" sz="2400" b="1" dirty="0" smtClean="0">
                <a:solidFill>
                  <a:srgbClr val="0070C0"/>
                </a:solidFill>
                <a:cs typeface="B Titr" pitchFamily="2" charset="-78"/>
              </a:rPr>
              <a:t>است. (شوری آیه19)</a:t>
            </a:r>
            <a:endParaRPr lang="en-US" sz="2400" b="1" dirty="0">
              <a:solidFill>
                <a:srgbClr val="0070C0"/>
              </a:solidFill>
              <a:cs typeface="B Titr" pitchFamily="2" charset="-78"/>
            </a:endParaRPr>
          </a:p>
        </p:txBody>
      </p:sp>
      <p:sp>
        <p:nvSpPr>
          <p:cNvPr id="6" name="مستطیل 5"/>
          <p:cNvSpPr/>
          <p:nvPr/>
        </p:nvSpPr>
        <p:spPr>
          <a:xfrm>
            <a:off x="0" y="5536627"/>
            <a:ext cx="9144000" cy="1140825"/>
          </a:xfrm>
          <a:prstGeom prst="rect">
            <a:avLst/>
          </a:prstGeom>
        </p:spPr>
        <p:txBody>
          <a:bodyPr wrap="square">
            <a:spAutoFit/>
          </a:bodyPr>
          <a:lstStyle/>
          <a:p>
            <a:pPr>
              <a:lnSpc>
                <a:spcPct val="115000"/>
              </a:lnSpc>
              <a:spcAft>
                <a:spcPts val="1000"/>
              </a:spcAft>
            </a:pPr>
            <a:r>
              <a:rPr lang="fa-IR" sz="2800" b="1" dirty="0">
                <a:solidFill>
                  <a:srgbClr val="92D050"/>
                </a:solidFill>
                <a:latin typeface="Times New Roman" panose="02020603050405020304" pitchFamily="18" charset="0"/>
                <a:ea typeface="Times New Roman" panose="02020603050405020304" pitchFamily="18" charset="0"/>
                <a:cs typeface="B Titr" pitchFamily="2" charset="-78"/>
              </a:rPr>
              <a:t>«و ما من دابة في الأرض إلا على‏ الله‏ رزقها» </a:t>
            </a:r>
            <a:endParaRPr lang="fa-IR" sz="2800" b="1" dirty="0" smtClean="0">
              <a:solidFill>
                <a:srgbClr val="92D050"/>
              </a:solidFill>
              <a:latin typeface="Times New Roman" panose="02020603050405020304" pitchFamily="18" charset="0"/>
              <a:ea typeface="Times New Roman" panose="02020603050405020304" pitchFamily="18" charset="0"/>
              <a:cs typeface="B Titr" pitchFamily="2" charset="-78"/>
            </a:endParaRPr>
          </a:p>
          <a:p>
            <a:pPr>
              <a:lnSpc>
                <a:spcPct val="115000"/>
              </a:lnSpc>
              <a:spcAft>
                <a:spcPts val="1000"/>
              </a:spcAft>
            </a:pPr>
            <a:r>
              <a:rPr lang="fa-IR" sz="2400" b="1" dirty="0">
                <a:solidFill>
                  <a:srgbClr val="0070C0"/>
                </a:solidFill>
                <a:latin typeface="Times New Roman" panose="02020603050405020304" pitchFamily="18" charset="0"/>
                <a:ea typeface="Times New Roman" panose="02020603050405020304" pitchFamily="18" charset="0"/>
                <a:cs typeface="B Titr" pitchFamily="2" charset="-78"/>
              </a:rPr>
              <a:t>هيچ </a:t>
            </a:r>
            <a:r>
              <a:rPr lang="fa-IR" sz="2400" b="1" dirty="0" err="1">
                <a:solidFill>
                  <a:srgbClr val="0070C0"/>
                </a:solidFill>
                <a:latin typeface="Times New Roman" panose="02020603050405020304" pitchFamily="18" charset="0"/>
                <a:ea typeface="Times New Roman" panose="02020603050405020304" pitchFamily="18" charset="0"/>
                <a:cs typeface="B Titr" pitchFamily="2" charset="-78"/>
              </a:rPr>
              <a:t>جنبنده‏اى</a:t>
            </a:r>
            <a:r>
              <a:rPr lang="fa-IR" sz="2400" b="1" dirty="0">
                <a:solidFill>
                  <a:srgbClr val="0070C0"/>
                </a:solidFill>
                <a:latin typeface="Times New Roman" panose="02020603050405020304" pitchFamily="18" charset="0"/>
                <a:ea typeface="Times New Roman" panose="02020603050405020304" pitchFamily="18" charset="0"/>
                <a:cs typeface="B Titr" pitchFamily="2" charset="-78"/>
              </a:rPr>
              <a:t> در زمين نيست جز آنكه روزى وى به عهده </a:t>
            </a:r>
            <a:r>
              <a:rPr lang="fa-IR" sz="2400" b="1" dirty="0" smtClean="0">
                <a:solidFill>
                  <a:srgbClr val="0070C0"/>
                </a:solidFill>
                <a:latin typeface="Times New Roman" panose="02020603050405020304" pitchFamily="18" charset="0"/>
                <a:ea typeface="Times New Roman" panose="02020603050405020304" pitchFamily="18" charset="0"/>
                <a:cs typeface="B Titr" pitchFamily="2" charset="-78"/>
              </a:rPr>
              <a:t>خداست.(هود/6)</a:t>
            </a:r>
            <a:endParaRPr lang="en-US" sz="1600" b="1" dirty="0">
              <a:solidFill>
                <a:srgbClr val="0070C0"/>
              </a:solidFill>
              <a:effectLst/>
              <a:latin typeface="Calibri" panose="020F0502020204030204" pitchFamily="34" charset="0"/>
              <a:ea typeface="Calibri" panose="020F0502020204030204" pitchFamily="34" charset="0"/>
              <a:cs typeface="B Titr" pitchFamily="2" charset="-78"/>
            </a:endParaRPr>
          </a:p>
        </p:txBody>
      </p:sp>
    </p:spTree>
    <p:extLst>
      <p:ext uri="{BB962C8B-B14F-4D97-AF65-F5344CB8AC3E}">
        <p14:creationId xmlns:p14="http://schemas.microsoft.com/office/powerpoint/2010/main" val="11405792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مستطیل 2"/>
          <p:cNvSpPr/>
          <p:nvPr/>
        </p:nvSpPr>
        <p:spPr>
          <a:xfrm>
            <a:off x="0" y="0"/>
            <a:ext cx="9144000" cy="1366528"/>
          </a:xfrm>
          <a:prstGeom prst="rect">
            <a:avLst/>
          </a:prstGeom>
        </p:spPr>
        <p:txBody>
          <a:bodyPr wrap="square">
            <a:spAutoFit/>
          </a:bodyPr>
          <a:lstStyle/>
          <a:p>
            <a:pPr>
              <a:lnSpc>
                <a:spcPct val="115000"/>
              </a:lnSpc>
              <a:spcAft>
                <a:spcPts val="1000"/>
              </a:spcAft>
            </a:pP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«و </a:t>
            </a: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أنكحوا الأيامى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منكم </a:t>
            </a: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و الصالحين من عبادكم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وأمائكم إن</a:t>
            </a: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 يكونوا فقراء يغنهم‏ الله من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فضله </a:t>
            </a:r>
            <a:r>
              <a:rPr lang="fa-I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و الله واسع عليم</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imes New Roman" panose="02020603050405020304" pitchFamily="18" charset="0"/>
                <a:cs typeface="B Titr" pitchFamily="2" charset="-78"/>
              </a:rPr>
              <a:t>»</a:t>
            </a:r>
            <a:r>
              <a:rPr lang="fa-IR"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B Titr" pitchFamily="2" charset="-78"/>
              </a:rPr>
              <a:t>(نور/32)</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a typeface="Calibri" panose="020F0502020204030204" pitchFamily="34" charset="0"/>
              <a:cs typeface="B Titr" pitchFamily="2" charset="-78"/>
            </a:endParaRPr>
          </a:p>
        </p:txBody>
      </p:sp>
      <p:sp>
        <p:nvSpPr>
          <p:cNvPr id="4" name="مستطیل 3"/>
          <p:cNvSpPr/>
          <p:nvPr/>
        </p:nvSpPr>
        <p:spPr>
          <a:xfrm>
            <a:off x="0" y="1671559"/>
            <a:ext cx="9144000" cy="2357568"/>
          </a:xfrm>
          <a:prstGeom prst="rect">
            <a:avLst/>
          </a:prstGeom>
        </p:spPr>
        <p:txBody>
          <a:bodyPr wrap="square">
            <a:spAutoFit/>
          </a:bodyPr>
          <a:lstStyle/>
          <a:p>
            <a:pPr algn="just">
              <a:lnSpc>
                <a:spcPct val="115000"/>
              </a:lnSpc>
              <a:spcAft>
                <a:spcPts val="1000"/>
              </a:spcAft>
            </a:pP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در تفسیر </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بیضاوی</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ذیل این آیه می­آورد این عبارت در رد کسانی است که گمان می­کنند فقر مانع </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نکاح</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می­باشد. زیرا جایی که فضل خدا باشد، انسان را </a:t>
            </a:r>
            <a:r>
              <a:rPr lang="fa-IR" sz="3200" b="1" dirty="0" smtClean="0">
                <a:solidFill>
                  <a:schemeClr val="bg1"/>
                </a:solidFill>
                <a:latin typeface="Times New Roman" panose="02020603050405020304" pitchFamily="18" charset="0"/>
                <a:ea typeface="Times New Roman" panose="02020603050405020304" pitchFamily="18" charset="0"/>
                <a:cs typeface="B Lotus" panose="00000400000000000000" pitchFamily="2" charset="-78"/>
              </a:rPr>
              <a:t>بی­نیاز از </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مال می­نماید. زیرا مال صبح می­آید و شب می­رود و با و با </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وعده­ی</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خدا به بی­نیاز کردن همراه است.</a:t>
            </a:r>
            <a:endPar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یل 4"/>
          <p:cNvSpPr/>
          <p:nvPr/>
        </p:nvSpPr>
        <p:spPr>
          <a:xfrm>
            <a:off x="0" y="4303811"/>
            <a:ext cx="9144000" cy="1791260"/>
          </a:xfrm>
          <a:prstGeom prst="rect">
            <a:avLst/>
          </a:prstGeom>
        </p:spPr>
        <p:txBody>
          <a:bodyPr wrap="square">
            <a:spAutoFit/>
          </a:bodyPr>
          <a:lstStyle/>
          <a:p>
            <a:pPr algn="just">
              <a:lnSpc>
                <a:spcPct val="115000"/>
              </a:lnSpc>
              <a:spcAft>
                <a:spcPts val="1000"/>
              </a:spcAft>
            </a:pP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رسول خدا(</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صلی­الله­علیه­وآله</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فرمودند: «</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اطلبوا</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الغنی</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فی </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هذه</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الآیة</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ـ غنا و </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بی­نیازی</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را از این آیه </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بجویید</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بدین معنی که اگر فقیر می­باشید و می­خواهید غنی شوید ازدواج کنید».(</a:t>
            </a:r>
            <a:r>
              <a:rPr lang="fa-IR" sz="3200" b="1" dirty="0" err="1">
                <a:solidFill>
                  <a:schemeClr val="bg1"/>
                </a:solidFill>
                <a:latin typeface="Times New Roman" panose="02020603050405020304" pitchFamily="18" charset="0"/>
                <a:ea typeface="Times New Roman" panose="02020603050405020304" pitchFamily="18" charset="0"/>
                <a:cs typeface="B Lotus" panose="00000400000000000000" pitchFamily="2" charset="-78"/>
              </a:rPr>
              <a:t>وسائل­الشیعه</a:t>
            </a:r>
            <a:r>
              <a:rPr lang="fa-IR" sz="32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 ج11، ص139) </a:t>
            </a:r>
            <a:endPar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89130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0" y="141896"/>
            <a:ext cx="9143999" cy="2746906"/>
          </a:xfrm>
          <a:prstGeom prst="rect">
            <a:avLst/>
          </a:prstGeom>
        </p:spPr>
        <p:txBody>
          <a:bodyPr wrap="square">
            <a:spAutoFit/>
          </a:bodyPr>
          <a:lstStyle/>
          <a:p>
            <a:pPr algn="just">
              <a:lnSpc>
                <a:spcPct val="115000"/>
              </a:lnSpc>
              <a:spcAft>
                <a:spcPts val="1000"/>
              </a:spcAft>
            </a:pPr>
            <a:r>
              <a:rPr lang="fa-IR" sz="3000" b="1" dirty="0">
                <a:solidFill>
                  <a:schemeClr val="bg1"/>
                </a:solidFill>
                <a:latin typeface="Calibri" panose="020F0502020204030204" pitchFamily="34" charset="0"/>
                <a:ea typeface="Calibri" panose="020F0502020204030204" pitchFamily="34" charset="0"/>
                <a:cs typeface="B Lotus" panose="00000400000000000000" pitchFamily="2" charset="-78"/>
              </a:rPr>
              <a:t>متأسفانه بسیاری ازمحققین به جای تأکید بر علل ساختاری مشکلات جمعیت که ناشی از خصلت امپریالیسم زدگی اقتصاد کشورهای جهان سوم می­باشد به علل بیولوژیکی پرداخته راه حل فقر عمومی را در جلوگیری از تولید مثل و  کنترل زاد و ولد و گسترش برنامه­های تنظیم خانواده جستجو </a:t>
            </a:r>
            <a:r>
              <a:rPr lang="fa-IR" sz="3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می­کنند.</a:t>
            </a:r>
            <a:endParaRPr lang="en-US" sz="3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ستطیل 5"/>
          <p:cNvSpPr/>
          <p:nvPr/>
        </p:nvSpPr>
        <p:spPr>
          <a:xfrm>
            <a:off x="1" y="3235275"/>
            <a:ext cx="9143998" cy="3277820"/>
          </a:xfrm>
          <a:prstGeom prst="rect">
            <a:avLst/>
          </a:prstGeom>
        </p:spPr>
        <p:txBody>
          <a:bodyPr wrap="square">
            <a:spAutoFit/>
          </a:bodyPr>
          <a:lstStyle/>
          <a:p>
            <a:pPr algn="just">
              <a:lnSpc>
                <a:spcPct val="115000"/>
              </a:lnSpc>
              <a:spcAft>
                <a:spcPts val="1000"/>
              </a:spcAft>
            </a:pPr>
            <a:r>
              <a:rPr lang="fa-IR" sz="3000" b="1" dirty="0">
                <a:solidFill>
                  <a:schemeClr val="bg1"/>
                </a:solidFill>
                <a:latin typeface="Calibri" panose="020F0502020204030204" pitchFamily="34" charset="0"/>
                <a:ea typeface="Calibri" panose="020F0502020204030204" pitchFamily="34" charset="0"/>
                <a:cs typeface="B Lotus" panose="00000400000000000000" pitchFamily="2" charset="-78"/>
              </a:rPr>
              <a:t>امپریالیسم زدگی اقتصاد کشورهای جهان سوم از توسعه اقتصادی حقیقی آنان جلوگیری می­کند لذا مسئله تنظیم </a:t>
            </a:r>
            <a:r>
              <a:rPr lang="fa-IR" sz="3000" b="1" dirty="0" err="1">
                <a:solidFill>
                  <a:schemeClr val="bg1"/>
                </a:solidFill>
                <a:latin typeface="Calibri" panose="020F0502020204030204" pitchFamily="34" charset="0"/>
                <a:ea typeface="Calibri" panose="020F0502020204030204" pitchFamily="34" charset="0"/>
                <a:cs typeface="B Lotus" panose="00000400000000000000" pitchFamily="2" charset="-78"/>
              </a:rPr>
              <a:t>خوانواده</a:t>
            </a:r>
            <a:r>
              <a:rPr lang="fa-IR" sz="3000" b="1" dirty="0">
                <a:solidFill>
                  <a:schemeClr val="bg1"/>
                </a:solidFill>
                <a:latin typeface="Calibri" panose="020F0502020204030204" pitchFamily="34" charset="0"/>
                <a:ea typeface="Calibri" panose="020F0502020204030204" pitchFamily="34" charset="0"/>
                <a:cs typeface="B Lotus" panose="00000400000000000000" pitchFamily="2" charset="-78"/>
              </a:rPr>
              <a:t> به صورت حاد و تحمیلی در آمده است. اگر روزی دست­های سیاسی امپریالیست­ها در جهان سوم قطع شود و این کشورها قادر شوند تا برنامه توسعه اقتصادی خود را به طور درون­زا و صحیح جلو ببرند خیلی بیش از جمعیت فعلی خود را می­توانند پذیرا </a:t>
            </a:r>
            <a:r>
              <a:rPr lang="fa-IR" sz="30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باشند </a:t>
            </a:r>
            <a:r>
              <a:rPr lang="fa-IR" sz="14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r>
              <a:rPr lang="fa-IR" sz="1400" b="1" dirty="0">
                <a:solidFill>
                  <a:schemeClr val="bg1"/>
                </a:solidFill>
                <a:latin typeface="Calibri" panose="020F0502020204030204" pitchFamily="34" charset="0"/>
                <a:ea typeface="Calibri" panose="020F0502020204030204" pitchFamily="34" charset="0"/>
                <a:cs typeface="B Lotus" panose="00000400000000000000" pitchFamily="2" charset="-78"/>
              </a:rPr>
              <a:t>توانایان­فرد. 1368. ص 198).</a:t>
            </a:r>
            <a:endPar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604425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363" y="1340768"/>
            <a:ext cx="9144000" cy="4524315"/>
          </a:xfrm>
          <a:prstGeom prst="rect">
            <a:avLst/>
          </a:prstGeom>
        </p:spPr>
        <p:txBody>
          <a:bodyPr wrap="square">
            <a:spAutoFit/>
          </a:bodyPr>
          <a:lstStyle/>
          <a:p>
            <a:pPr algn="justLow">
              <a:spcBef>
                <a:spcPct val="0"/>
              </a:spcBef>
            </a:pPr>
            <a:r>
              <a:rPr lang="fa-IR" sz="3200" b="1" dirty="0">
                <a:solidFill>
                  <a:schemeClr val="bg1"/>
                </a:solidFill>
                <a:latin typeface="Tahoma" panose="020B0604030504040204" pitchFamily="34" charset="0"/>
                <a:cs typeface="2  Mehr" panose="00000700000000000000" pitchFamily="2" charset="-78"/>
              </a:rPr>
              <a:t>« منابع </a:t>
            </a:r>
            <a:r>
              <a:rPr lang="fa-IR" sz="3200" b="1" dirty="0" err="1">
                <a:solidFill>
                  <a:schemeClr val="bg1"/>
                </a:solidFill>
                <a:latin typeface="Tahoma" panose="020B0604030504040204" pitchFamily="34" charset="0"/>
                <a:cs typeface="2  Mehr" panose="00000700000000000000" pitchFamily="2" charset="-78"/>
              </a:rPr>
              <a:t>انساني</a:t>
            </a:r>
            <a:r>
              <a:rPr lang="fa-IR" sz="3200" b="1" dirty="0">
                <a:solidFill>
                  <a:schemeClr val="bg1"/>
                </a:solidFill>
                <a:latin typeface="Tahoma" panose="020B0604030504040204" pitchFamily="34" charset="0"/>
                <a:cs typeface="2  Mehr" panose="00000700000000000000" pitchFamily="2" charset="-78"/>
              </a:rPr>
              <a:t> پايه </a:t>
            </a:r>
            <a:r>
              <a:rPr lang="fa-IR" sz="3200" b="1" dirty="0" err="1">
                <a:solidFill>
                  <a:schemeClr val="bg1"/>
                </a:solidFill>
                <a:latin typeface="Tahoma" panose="020B0604030504040204" pitchFamily="34" charset="0"/>
                <a:cs typeface="2  Mehr" panose="00000700000000000000" pitchFamily="2" charset="-78"/>
              </a:rPr>
              <a:t>اصلي</a:t>
            </a:r>
            <a:r>
              <a:rPr lang="fa-IR" sz="3200" b="1" dirty="0">
                <a:solidFill>
                  <a:schemeClr val="bg1"/>
                </a:solidFill>
                <a:latin typeface="Tahoma" panose="020B0604030504040204" pitchFamily="34" charset="0"/>
                <a:cs typeface="2  Mehr" panose="00000700000000000000" pitchFamily="2" charset="-78"/>
              </a:rPr>
              <a:t> ثروت </a:t>
            </a:r>
            <a:r>
              <a:rPr lang="fa-IR" sz="3200" b="1" dirty="0" err="1">
                <a:solidFill>
                  <a:schemeClr val="bg1"/>
                </a:solidFill>
                <a:latin typeface="Tahoma" panose="020B0604030504040204" pitchFamily="34" charset="0"/>
                <a:cs typeface="2  Mehr" panose="00000700000000000000" pitchFamily="2" charset="-78"/>
              </a:rPr>
              <a:t>ملت‌ها</a:t>
            </a:r>
            <a:r>
              <a:rPr lang="fa-IR" sz="3200" b="1" dirty="0">
                <a:solidFill>
                  <a:schemeClr val="bg1"/>
                </a:solidFill>
                <a:latin typeface="Tahoma" panose="020B0604030504040204" pitchFamily="34" charset="0"/>
                <a:cs typeface="2  Mehr" panose="00000700000000000000" pitchFamily="2" charset="-78"/>
              </a:rPr>
              <a:t> را تشكيل </a:t>
            </a:r>
            <a:r>
              <a:rPr lang="fa-IR" sz="3200" b="1" dirty="0" err="1">
                <a:solidFill>
                  <a:schemeClr val="bg1"/>
                </a:solidFill>
                <a:latin typeface="Tahoma" panose="020B0604030504040204" pitchFamily="34" charset="0"/>
                <a:cs typeface="2  Mehr" panose="00000700000000000000" pitchFamily="2" charset="-78"/>
              </a:rPr>
              <a:t>مي</a:t>
            </a:r>
            <a:r>
              <a:rPr lang="fa-IR" sz="3200" b="1" dirty="0">
                <a:solidFill>
                  <a:schemeClr val="bg1"/>
                </a:solidFill>
                <a:latin typeface="Tahoma" panose="020B0604030504040204" pitchFamily="34" charset="0"/>
                <a:cs typeface="2  Mehr" panose="00000700000000000000" pitchFamily="2" charset="-78"/>
              </a:rPr>
              <a:t> دهند. </a:t>
            </a:r>
            <a:r>
              <a:rPr lang="fa-IR" sz="3200" b="1" dirty="0" err="1">
                <a:solidFill>
                  <a:schemeClr val="bg1"/>
                </a:solidFill>
                <a:latin typeface="Tahoma" panose="020B0604030504040204" pitchFamily="34" charset="0"/>
                <a:cs typeface="2  Mehr" panose="00000700000000000000" pitchFamily="2" charset="-78"/>
              </a:rPr>
              <a:t>سرمايه</a:t>
            </a:r>
            <a:r>
              <a:rPr lang="fa-IR" sz="3200" b="1" dirty="0">
                <a:solidFill>
                  <a:schemeClr val="bg1"/>
                </a:solidFill>
                <a:latin typeface="Tahoma" panose="020B0604030504040204" pitchFamily="34" charset="0"/>
                <a:cs typeface="2  Mehr" panose="00000700000000000000" pitchFamily="2" charset="-78"/>
              </a:rPr>
              <a:t> و منابع </a:t>
            </a:r>
            <a:r>
              <a:rPr lang="fa-IR" sz="3200" b="1" dirty="0" err="1">
                <a:solidFill>
                  <a:schemeClr val="bg1"/>
                </a:solidFill>
                <a:latin typeface="Tahoma" panose="020B0604030504040204" pitchFamily="34" charset="0"/>
                <a:cs typeface="2  Mehr" panose="00000700000000000000" pitchFamily="2" charset="-78"/>
              </a:rPr>
              <a:t>طبيعي</a:t>
            </a:r>
            <a:r>
              <a:rPr lang="fa-IR" sz="3200" b="1" dirty="0">
                <a:solidFill>
                  <a:schemeClr val="bg1"/>
                </a:solidFill>
                <a:latin typeface="Tahoma" panose="020B0604030504040204" pitchFamily="34" charset="0"/>
                <a:cs typeface="2  Mehr" panose="00000700000000000000" pitchFamily="2" charset="-78"/>
              </a:rPr>
              <a:t> عوامل </a:t>
            </a:r>
            <a:r>
              <a:rPr lang="fa-IR" sz="3200" b="1" dirty="0" err="1">
                <a:solidFill>
                  <a:schemeClr val="bg1"/>
                </a:solidFill>
                <a:latin typeface="Tahoma" panose="020B0604030504040204" pitchFamily="34" charset="0"/>
                <a:cs typeface="2  Mehr" panose="00000700000000000000" pitchFamily="2" charset="-78"/>
              </a:rPr>
              <a:t>تبعي</a:t>
            </a:r>
            <a:r>
              <a:rPr lang="fa-IR" sz="3200" b="1" dirty="0">
                <a:solidFill>
                  <a:schemeClr val="bg1"/>
                </a:solidFill>
                <a:latin typeface="Tahoma" panose="020B0604030504040204" pitchFamily="34" charset="0"/>
                <a:cs typeface="2  Mehr" panose="00000700000000000000" pitchFamily="2" charset="-78"/>
              </a:rPr>
              <a:t> </a:t>
            </a:r>
            <a:r>
              <a:rPr lang="fa-IR" sz="3200" b="1" dirty="0" err="1">
                <a:solidFill>
                  <a:schemeClr val="bg1"/>
                </a:solidFill>
                <a:latin typeface="Tahoma" panose="020B0604030504040204" pitchFamily="34" charset="0"/>
                <a:cs typeface="2  Mehr" panose="00000700000000000000" pitchFamily="2" charset="-78"/>
              </a:rPr>
              <a:t>توليداند</a:t>
            </a:r>
            <a:r>
              <a:rPr lang="fa-IR" sz="3200" b="1" dirty="0">
                <a:solidFill>
                  <a:schemeClr val="bg1"/>
                </a:solidFill>
                <a:latin typeface="Tahoma" panose="020B0604030504040204" pitchFamily="34" charset="0"/>
                <a:cs typeface="2  Mehr" panose="00000700000000000000" pitchFamily="2" charset="-78"/>
              </a:rPr>
              <a:t>. </a:t>
            </a:r>
            <a:r>
              <a:rPr lang="fa-IR" sz="3200" b="1" dirty="0" err="1">
                <a:solidFill>
                  <a:schemeClr val="bg1"/>
                </a:solidFill>
                <a:latin typeface="Tahoma" panose="020B0604030504040204" pitchFamily="34" charset="0"/>
                <a:cs typeface="2  Mehr" panose="00000700000000000000" pitchFamily="2" charset="-78"/>
              </a:rPr>
              <a:t>درحالي</a:t>
            </a:r>
            <a:r>
              <a:rPr lang="fa-IR" sz="3200" b="1" dirty="0">
                <a:solidFill>
                  <a:schemeClr val="bg1"/>
                </a:solidFill>
                <a:latin typeface="Tahoma" panose="020B0604030504040204" pitchFamily="34" charset="0"/>
                <a:cs typeface="2  Mehr" panose="00000700000000000000" pitchFamily="2" charset="-78"/>
              </a:rPr>
              <a:t> كه </a:t>
            </a:r>
            <a:r>
              <a:rPr lang="fa-IR" sz="3200" b="1" dirty="0" err="1">
                <a:solidFill>
                  <a:schemeClr val="bg1"/>
                </a:solidFill>
                <a:latin typeface="Tahoma" panose="020B0604030504040204" pitchFamily="34" charset="0"/>
                <a:cs typeface="2  Mehr" panose="00000700000000000000" pitchFamily="2" charset="-78"/>
              </a:rPr>
              <a:t>انسان‌ها</a:t>
            </a:r>
            <a:r>
              <a:rPr lang="fa-IR" sz="3200" b="1" dirty="0">
                <a:solidFill>
                  <a:schemeClr val="bg1"/>
                </a:solidFill>
                <a:latin typeface="Tahoma" panose="020B0604030504040204" pitchFamily="34" charset="0"/>
                <a:cs typeface="2  Mehr" panose="00000700000000000000" pitchFamily="2" charset="-78"/>
              </a:rPr>
              <a:t> عوامل </a:t>
            </a:r>
            <a:r>
              <a:rPr lang="fa-IR" sz="3200" b="1" dirty="0" err="1">
                <a:solidFill>
                  <a:schemeClr val="bg1"/>
                </a:solidFill>
                <a:latin typeface="Tahoma" panose="020B0604030504040204" pitchFamily="34" charset="0"/>
                <a:cs typeface="2  Mehr" panose="00000700000000000000" pitchFamily="2" charset="-78"/>
              </a:rPr>
              <a:t>فعالي</a:t>
            </a:r>
            <a:r>
              <a:rPr lang="fa-IR" sz="3200" b="1" dirty="0">
                <a:solidFill>
                  <a:schemeClr val="bg1"/>
                </a:solidFill>
                <a:latin typeface="Tahoma" panose="020B0604030504040204" pitchFamily="34" charset="0"/>
                <a:cs typeface="2  Mehr" panose="00000700000000000000" pitchFamily="2" charset="-78"/>
              </a:rPr>
              <a:t> هستند كه </a:t>
            </a:r>
            <a:r>
              <a:rPr lang="fa-IR" sz="3200" b="1" dirty="0" err="1">
                <a:solidFill>
                  <a:schemeClr val="bg1"/>
                </a:solidFill>
                <a:latin typeface="Tahoma" panose="020B0604030504040204" pitchFamily="34" charset="0"/>
                <a:cs typeface="2  Mehr" panose="00000700000000000000" pitchFamily="2" charset="-78"/>
              </a:rPr>
              <a:t>سرمايه</a:t>
            </a:r>
            <a:r>
              <a:rPr lang="fa-IR" sz="3200" b="1" dirty="0">
                <a:solidFill>
                  <a:schemeClr val="bg1"/>
                </a:solidFill>
                <a:latin typeface="Tahoma" panose="020B0604030504040204" pitchFamily="34" charset="0"/>
                <a:cs typeface="2  Mehr" panose="00000700000000000000" pitchFamily="2" charset="-78"/>
              </a:rPr>
              <a:t> ها را </a:t>
            </a:r>
            <a:r>
              <a:rPr lang="fa-IR" sz="3200" b="1" dirty="0" err="1">
                <a:solidFill>
                  <a:schemeClr val="bg1"/>
                </a:solidFill>
                <a:latin typeface="Tahoma" panose="020B0604030504040204" pitchFamily="34" charset="0"/>
                <a:cs typeface="2  Mehr" panose="00000700000000000000" pitchFamily="2" charset="-78"/>
              </a:rPr>
              <a:t>متراكم</a:t>
            </a:r>
            <a:r>
              <a:rPr lang="fa-IR" sz="3200" b="1" dirty="0">
                <a:solidFill>
                  <a:schemeClr val="bg1"/>
                </a:solidFill>
                <a:latin typeface="Tahoma" panose="020B0604030504040204" pitchFamily="34" charset="0"/>
                <a:cs typeface="2  Mehr" panose="00000700000000000000" pitchFamily="2" charset="-78"/>
              </a:rPr>
              <a:t> </a:t>
            </a:r>
            <a:r>
              <a:rPr lang="fa-IR" sz="3200" b="1" dirty="0" err="1">
                <a:solidFill>
                  <a:schemeClr val="bg1"/>
                </a:solidFill>
                <a:latin typeface="Tahoma" panose="020B0604030504040204" pitchFamily="34" charset="0"/>
                <a:cs typeface="2  Mehr" panose="00000700000000000000" pitchFamily="2" charset="-78"/>
              </a:rPr>
              <a:t>مي</a:t>
            </a:r>
            <a:r>
              <a:rPr lang="fa-IR" sz="3200" b="1" dirty="0">
                <a:solidFill>
                  <a:schemeClr val="bg1"/>
                </a:solidFill>
                <a:latin typeface="Tahoma" panose="020B0604030504040204" pitchFamily="34" charset="0"/>
                <a:cs typeface="2  Mehr" panose="00000700000000000000" pitchFamily="2" charset="-78"/>
              </a:rPr>
              <a:t> سازند،‌ از منابع </a:t>
            </a:r>
            <a:r>
              <a:rPr lang="fa-IR" sz="3200" b="1" dirty="0" err="1">
                <a:solidFill>
                  <a:schemeClr val="bg1"/>
                </a:solidFill>
                <a:latin typeface="Tahoma" panose="020B0604030504040204" pitchFamily="34" charset="0"/>
                <a:cs typeface="2  Mehr" panose="00000700000000000000" pitchFamily="2" charset="-78"/>
              </a:rPr>
              <a:t>طبيعي</a:t>
            </a:r>
            <a:r>
              <a:rPr lang="fa-IR" sz="3200" b="1" dirty="0">
                <a:solidFill>
                  <a:schemeClr val="bg1"/>
                </a:solidFill>
                <a:latin typeface="Tahoma" panose="020B0604030504040204" pitchFamily="34" charset="0"/>
                <a:cs typeface="2  Mehr" panose="00000700000000000000" pitchFamily="2" charset="-78"/>
              </a:rPr>
              <a:t> بهره </a:t>
            </a:r>
            <a:r>
              <a:rPr lang="fa-IR" sz="3200" b="1" dirty="0" err="1">
                <a:solidFill>
                  <a:schemeClr val="bg1"/>
                </a:solidFill>
                <a:latin typeface="Tahoma" panose="020B0604030504040204" pitchFamily="34" charset="0"/>
                <a:cs typeface="2  Mehr" panose="00000700000000000000" pitchFamily="2" charset="-78"/>
              </a:rPr>
              <a:t>برداري</a:t>
            </a:r>
            <a:r>
              <a:rPr lang="fa-IR" sz="3200" b="1" dirty="0">
                <a:solidFill>
                  <a:schemeClr val="bg1"/>
                </a:solidFill>
                <a:latin typeface="Tahoma" panose="020B0604030504040204" pitchFamily="34" charset="0"/>
                <a:cs typeface="2  Mehr" panose="00000700000000000000" pitchFamily="2" charset="-78"/>
              </a:rPr>
              <a:t> </a:t>
            </a:r>
            <a:r>
              <a:rPr lang="fa-IR" sz="3200" b="1" dirty="0" err="1">
                <a:solidFill>
                  <a:schemeClr val="bg1"/>
                </a:solidFill>
                <a:latin typeface="Tahoma" panose="020B0604030504040204" pitchFamily="34" charset="0"/>
                <a:cs typeface="2  Mehr" panose="00000700000000000000" pitchFamily="2" charset="-78"/>
              </a:rPr>
              <a:t>مي</a:t>
            </a:r>
            <a:r>
              <a:rPr lang="fa-IR" sz="3200" b="1" dirty="0">
                <a:solidFill>
                  <a:schemeClr val="bg1"/>
                </a:solidFill>
                <a:latin typeface="Tahoma" panose="020B0604030504040204" pitchFamily="34" charset="0"/>
                <a:cs typeface="2  Mehr" panose="00000700000000000000" pitchFamily="2" charset="-78"/>
              </a:rPr>
              <a:t> كنند، سازمان </a:t>
            </a:r>
            <a:r>
              <a:rPr lang="fa-IR" sz="3200" b="1" dirty="0" err="1">
                <a:solidFill>
                  <a:schemeClr val="bg1"/>
                </a:solidFill>
                <a:latin typeface="Tahoma" panose="020B0604030504040204" pitchFamily="34" charset="0"/>
                <a:cs typeface="2  Mehr" panose="00000700000000000000" pitchFamily="2" charset="-78"/>
              </a:rPr>
              <a:t>اجتماعي</a:t>
            </a:r>
            <a:r>
              <a:rPr lang="fa-IR" sz="3200" b="1" dirty="0">
                <a:solidFill>
                  <a:schemeClr val="bg1"/>
                </a:solidFill>
                <a:latin typeface="Tahoma" panose="020B0604030504040204" pitchFamily="34" charset="0"/>
                <a:cs typeface="2  Mehr" panose="00000700000000000000" pitchFamily="2" charset="-78"/>
              </a:rPr>
              <a:t>، اقتصادي و </a:t>
            </a:r>
            <a:r>
              <a:rPr lang="fa-IR" sz="3200" b="1" dirty="0" err="1">
                <a:solidFill>
                  <a:schemeClr val="bg1"/>
                </a:solidFill>
                <a:latin typeface="Tahoma" panose="020B0604030504040204" pitchFamily="34" charset="0"/>
                <a:cs typeface="2  Mehr" panose="00000700000000000000" pitchFamily="2" charset="-78"/>
              </a:rPr>
              <a:t>سياسي</a:t>
            </a:r>
            <a:r>
              <a:rPr lang="fa-IR" sz="3200" b="1" dirty="0">
                <a:solidFill>
                  <a:schemeClr val="bg1"/>
                </a:solidFill>
                <a:latin typeface="Tahoma" panose="020B0604030504040204" pitchFamily="34" charset="0"/>
                <a:cs typeface="2  Mehr" panose="00000700000000000000" pitchFamily="2" charset="-78"/>
              </a:rPr>
              <a:t> را </a:t>
            </a:r>
            <a:r>
              <a:rPr lang="fa-IR" sz="3200" b="1" dirty="0" err="1">
                <a:solidFill>
                  <a:schemeClr val="bg1"/>
                </a:solidFill>
                <a:latin typeface="Tahoma" panose="020B0604030504040204" pitchFamily="34" charset="0"/>
                <a:cs typeface="2  Mehr" panose="00000700000000000000" pitchFamily="2" charset="-78"/>
              </a:rPr>
              <a:t>مي</a:t>
            </a:r>
            <a:r>
              <a:rPr lang="fa-IR" sz="3200" b="1" dirty="0">
                <a:solidFill>
                  <a:schemeClr val="bg1"/>
                </a:solidFill>
                <a:latin typeface="Tahoma" panose="020B0604030504040204" pitchFamily="34" charset="0"/>
                <a:cs typeface="2  Mehr" panose="00000700000000000000" pitchFamily="2" charset="-78"/>
              </a:rPr>
              <a:t> سازند، و توسعه </a:t>
            </a:r>
            <a:r>
              <a:rPr lang="fa-IR" sz="3200" b="1" dirty="0" err="1">
                <a:solidFill>
                  <a:schemeClr val="bg1"/>
                </a:solidFill>
                <a:latin typeface="Tahoma" panose="020B0604030504040204" pitchFamily="34" charset="0"/>
                <a:cs typeface="2  Mehr" panose="00000700000000000000" pitchFamily="2" charset="-78"/>
              </a:rPr>
              <a:t>ملي</a:t>
            </a:r>
            <a:r>
              <a:rPr lang="fa-IR" sz="3200" b="1" dirty="0">
                <a:solidFill>
                  <a:schemeClr val="bg1"/>
                </a:solidFill>
                <a:latin typeface="Tahoma" panose="020B0604030504040204" pitchFamily="34" charset="0"/>
                <a:cs typeface="2  Mehr" panose="00000700000000000000" pitchFamily="2" charset="-78"/>
              </a:rPr>
              <a:t> را به جلو </a:t>
            </a:r>
            <a:r>
              <a:rPr lang="fa-IR" sz="3200" b="1" dirty="0" err="1">
                <a:solidFill>
                  <a:schemeClr val="bg1"/>
                </a:solidFill>
                <a:latin typeface="Tahoma" panose="020B0604030504040204" pitchFamily="34" charset="0"/>
                <a:cs typeface="2  Mehr" panose="00000700000000000000" pitchFamily="2" charset="-78"/>
              </a:rPr>
              <a:t>مي</a:t>
            </a:r>
            <a:r>
              <a:rPr lang="fa-IR" sz="3200" b="1" dirty="0">
                <a:solidFill>
                  <a:schemeClr val="bg1"/>
                </a:solidFill>
                <a:latin typeface="Tahoma" panose="020B0604030504040204" pitchFamily="34" charset="0"/>
                <a:cs typeface="2  Mehr" panose="00000700000000000000" pitchFamily="2" charset="-78"/>
              </a:rPr>
              <a:t> برند»</a:t>
            </a:r>
            <a:endParaRPr lang="en-US" sz="3200" b="1" dirty="0">
              <a:solidFill>
                <a:schemeClr val="bg1"/>
              </a:solidFill>
              <a:latin typeface="Tahoma" panose="020B0604030504040204" pitchFamily="34" charset="0"/>
              <a:cs typeface="2  Mehr" panose="00000700000000000000" pitchFamily="2" charset="-78"/>
            </a:endParaRPr>
          </a:p>
          <a:p>
            <a:pPr algn="justLow">
              <a:spcBef>
                <a:spcPct val="0"/>
              </a:spcBef>
            </a:pPr>
            <a:r>
              <a:rPr lang="fa-IR" sz="3200" b="1" dirty="0">
                <a:solidFill>
                  <a:schemeClr val="bg1"/>
                </a:solidFill>
                <a:latin typeface="Tahoma" panose="020B0604030504040204" pitchFamily="34" charset="0"/>
                <a:cs typeface="2  Mehr" panose="00000700000000000000" pitchFamily="2" charset="-78"/>
              </a:rPr>
              <a:t> </a:t>
            </a:r>
            <a:r>
              <a:rPr lang="fa-IR" sz="3200" b="1" dirty="0" err="1">
                <a:solidFill>
                  <a:schemeClr val="bg1"/>
                </a:solidFill>
                <a:latin typeface="Tahoma" panose="020B0604030504040204" pitchFamily="34" charset="0"/>
                <a:cs typeface="2  Mehr" panose="00000700000000000000" pitchFamily="2" charset="-78"/>
              </a:rPr>
              <a:t>كشوري</a:t>
            </a:r>
            <a:r>
              <a:rPr lang="fa-IR" sz="3200" b="1" dirty="0">
                <a:solidFill>
                  <a:schemeClr val="bg1"/>
                </a:solidFill>
                <a:latin typeface="Tahoma" panose="020B0604030504040204" pitchFamily="34" charset="0"/>
                <a:cs typeface="2  Mehr" panose="00000700000000000000" pitchFamily="2" charset="-78"/>
              </a:rPr>
              <a:t> كه نتواند مهارت ها و دانش مردمش را توسعه دهد و از آن به نحو </a:t>
            </a:r>
            <a:r>
              <a:rPr lang="fa-IR" sz="3200" b="1" dirty="0" err="1">
                <a:solidFill>
                  <a:schemeClr val="bg1"/>
                </a:solidFill>
                <a:latin typeface="Tahoma" panose="020B0604030504040204" pitchFamily="34" charset="0"/>
                <a:cs typeface="2  Mehr" panose="00000700000000000000" pitchFamily="2" charset="-78"/>
              </a:rPr>
              <a:t>موثري</a:t>
            </a:r>
            <a:r>
              <a:rPr lang="fa-IR" sz="3200" b="1" dirty="0">
                <a:solidFill>
                  <a:schemeClr val="bg1"/>
                </a:solidFill>
                <a:latin typeface="Tahoma" panose="020B0604030504040204" pitchFamily="34" charset="0"/>
                <a:cs typeface="2  Mehr" panose="00000700000000000000" pitchFamily="2" charset="-78"/>
              </a:rPr>
              <a:t> در اقتصاد </a:t>
            </a:r>
            <a:r>
              <a:rPr lang="fa-IR" sz="3200" b="1" dirty="0" err="1">
                <a:solidFill>
                  <a:schemeClr val="bg1"/>
                </a:solidFill>
                <a:latin typeface="Tahoma" panose="020B0604030504040204" pitchFamily="34" charset="0"/>
                <a:cs typeface="2  Mehr" panose="00000700000000000000" pitchFamily="2" charset="-78"/>
              </a:rPr>
              <a:t>ملي</a:t>
            </a:r>
            <a:r>
              <a:rPr lang="fa-IR" sz="3200" b="1" dirty="0">
                <a:solidFill>
                  <a:schemeClr val="bg1"/>
                </a:solidFill>
                <a:latin typeface="Tahoma" panose="020B0604030504040204" pitchFamily="34" charset="0"/>
                <a:cs typeface="2  Mehr" panose="00000700000000000000" pitchFamily="2" charset="-78"/>
              </a:rPr>
              <a:t> بهره </a:t>
            </a:r>
            <a:r>
              <a:rPr lang="fa-IR" sz="3200" b="1" dirty="0" err="1">
                <a:solidFill>
                  <a:schemeClr val="bg1"/>
                </a:solidFill>
                <a:latin typeface="Tahoma" panose="020B0604030504040204" pitchFamily="34" charset="0"/>
                <a:cs typeface="2  Mehr" panose="00000700000000000000" pitchFamily="2" charset="-78"/>
              </a:rPr>
              <a:t>برداري</a:t>
            </a:r>
            <a:r>
              <a:rPr lang="fa-IR" sz="3200" b="1" dirty="0">
                <a:solidFill>
                  <a:schemeClr val="bg1"/>
                </a:solidFill>
                <a:latin typeface="Tahoma" panose="020B0604030504040204" pitchFamily="34" charset="0"/>
                <a:cs typeface="2  Mehr" panose="00000700000000000000" pitchFamily="2" charset="-78"/>
              </a:rPr>
              <a:t> كند، به وضوح قادر نيست هيچ </a:t>
            </a:r>
            <a:r>
              <a:rPr lang="fa-IR" sz="3200" b="1" dirty="0" err="1">
                <a:solidFill>
                  <a:schemeClr val="bg1"/>
                </a:solidFill>
                <a:latin typeface="Tahoma" panose="020B0604030504040204" pitchFamily="34" charset="0"/>
                <a:cs typeface="2  Mehr" panose="00000700000000000000" pitchFamily="2" charset="-78"/>
              </a:rPr>
              <a:t>چيز</a:t>
            </a:r>
            <a:r>
              <a:rPr lang="fa-IR" sz="3200" b="1" dirty="0">
                <a:solidFill>
                  <a:schemeClr val="bg1"/>
                </a:solidFill>
                <a:latin typeface="Tahoma" panose="020B0604030504040204" pitchFamily="34" charset="0"/>
                <a:cs typeface="2  Mehr" panose="00000700000000000000" pitchFamily="2" charset="-78"/>
              </a:rPr>
              <a:t> ديگري را توسعه بخشد.</a:t>
            </a:r>
            <a:endParaRPr lang="fa-IR" sz="3200" b="1" dirty="0">
              <a:solidFill>
                <a:schemeClr val="bg1"/>
              </a:solidFill>
              <a:latin typeface="Arial" panose="020B0604020202020204" pitchFamily="34" charset="0"/>
              <a:cs typeface="2  Mehr" panose="00000700000000000000" pitchFamily="2" charset="-78"/>
            </a:endParaRPr>
          </a:p>
        </p:txBody>
      </p:sp>
      <p:sp>
        <p:nvSpPr>
          <p:cNvPr id="3" name="مستطیل 2"/>
          <p:cNvSpPr/>
          <p:nvPr/>
        </p:nvSpPr>
        <p:spPr>
          <a:xfrm>
            <a:off x="0" y="332656"/>
            <a:ext cx="9143637" cy="707886"/>
          </a:xfrm>
          <a:prstGeom prst="rect">
            <a:avLst/>
          </a:prstGeom>
        </p:spPr>
        <p:txBody>
          <a:bodyPr wrap="square">
            <a:spAutoFit/>
          </a:bodyPr>
          <a:lstStyle/>
          <a:p>
            <a:pPr algn="ctr">
              <a:spcBef>
                <a:spcPct val="0"/>
              </a:spcBef>
            </a:pPr>
            <a:r>
              <a:rPr lang="fa-IR" sz="4000" b="1" dirty="0">
                <a:solidFill>
                  <a:srgbClr val="0070C0"/>
                </a:solidFill>
                <a:cs typeface="B Nazanin" panose="00000400000000000000" pitchFamily="2" charset="-78"/>
              </a:rPr>
              <a:t>نظریه </a:t>
            </a:r>
            <a:r>
              <a:rPr lang="fa-IR" sz="4000" b="1" dirty="0" err="1">
                <a:solidFill>
                  <a:srgbClr val="0070C0"/>
                </a:solidFill>
                <a:cs typeface="B Nazanin" panose="00000400000000000000" pitchFamily="2" charset="-78"/>
              </a:rPr>
              <a:t>هاربیسون</a:t>
            </a:r>
            <a:r>
              <a:rPr lang="fa-IR" sz="4000" b="1" dirty="0">
                <a:solidFill>
                  <a:srgbClr val="0070C0"/>
                </a:solidFill>
                <a:cs typeface="B Nazanin" panose="00000400000000000000" pitchFamily="2" charset="-78"/>
              </a:rPr>
              <a:t> : نظریه پرداز توسعه </a:t>
            </a:r>
            <a:endParaRPr lang="en-US" sz="4000" b="1" dirty="0">
              <a:solidFill>
                <a:srgbClr val="0070C0"/>
              </a:solidFill>
              <a:cs typeface="B Nazanin" panose="00000400000000000000" pitchFamily="2" charset="-78"/>
            </a:endParaRPr>
          </a:p>
        </p:txBody>
      </p:sp>
    </p:spTree>
    <p:extLst>
      <p:ext uri="{BB962C8B-B14F-4D97-AF65-F5344CB8AC3E}">
        <p14:creationId xmlns:p14="http://schemas.microsoft.com/office/powerpoint/2010/main" val="42569314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تصوی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32600"/>
          </a:xfrm>
          <a:prstGeom prst="rect">
            <a:avLst/>
          </a:prstGeom>
        </p:spPr>
      </p:pic>
    </p:spTree>
    <p:extLst>
      <p:ext uri="{BB962C8B-B14F-4D97-AF65-F5344CB8AC3E}">
        <p14:creationId xmlns:p14="http://schemas.microsoft.com/office/powerpoint/2010/main" val="79484383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1" y="332656"/>
            <a:ext cx="9144000" cy="923330"/>
          </a:xfrm>
          <a:prstGeom prst="rect">
            <a:avLst/>
          </a:prstGeom>
        </p:spPr>
        <p:txBody>
          <a:bodyPr wrap="square">
            <a:spAutoFit/>
          </a:bodyPr>
          <a:lstStyle/>
          <a:p>
            <a:pPr algn="ctr"/>
            <a:r>
              <a:rPr lang="fa-IR" sz="5400" b="1" dirty="0">
                <a:solidFill>
                  <a:schemeClr val="tx2">
                    <a:lumMod val="10000"/>
                  </a:schemeClr>
                </a:solidFill>
                <a:latin typeface="Times New Roman" panose="02020603050405020304" pitchFamily="18" charset="0"/>
                <a:ea typeface="Times New Roman" panose="02020603050405020304" pitchFamily="18" charset="0"/>
                <a:cs typeface="Titr" panose="00000700000000000000" pitchFamily="2" charset="-78"/>
              </a:rPr>
              <a:t>اصلاح ساختارهای اقتصادی</a:t>
            </a:r>
            <a:endParaRPr lang="fa-IR" sz="5400" dirty="0">
              <a:solidFill>
                <a:schemeClr val="tx2">
                  <a:lumMod val="10000"/>
                </a:schemeClr>
              </a:solidFill>
              <a:cs typeface="Titr" panose="00000700000000000000" pitchFamily="2" charset="-78"/>
            </a:endParaRPr>
          </a:p>
        </p:txBody>
      </p:sp>
      <p:sp>
        <p:nvSpPr>
          <p:cNvPr id="3" name="مستطیل 2"/>
          <p:cNvSpPr/>
          <p:nvPr/>
        </p:nvSpPr>
        <p:spPr>
          <a:xfrm>
            <a:off x="4565" y="1340768"/>
            <a:ext cx="9144000" cy="2569934"/>
          </a:xfrm>
          <a:prstGeom prst="rect">
            <a:avLst/>
          </a:prstGeom>
        </p:spPr>
        <p:txBody>
          <a:bodyPr wrap="square">
            <a:spAutoFit/>
          </a:bodyPr>
          <a:lstStyle/>
          <a:p>
            <a:pPr algn="just">
              <a:lnSpc>
                <a:spcPct val="115000"/>
              </a:lnSpc>
              <a:spcAft>
                <a:spcPts val="1000"/>
              </a:spcAft>
            </a:pPr>
            <a:r>
              <a:rPr lang="fa-IR" sz="2800" b="1" dirty="0" err="1">
                <a:solidFill>
                  <a:srgbClr val="002060"/>
                </a:solidFill>
                <a:latin typeface="Times New Roman" panose="02020603050405020304" pitchFamily="18" charset="0"/>
                <a:ea typeface="Times New Roman" panose="02020603050405020304" pitchFamily="18" charset="0"/>
                <a:cs typeface="B Lotus" panose="00000400000000000000" pitchFamily="2" charset="-78"/>
              </a:rPr>
              <a:t>مهم‌ترین</a:t>
            </a: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 سیاست‌های اقتصادی، حفظ ارزش پول ملی، ایجاد امنیت و ثبات اقتصادی و پیشرفت و شادابی بخشیدن به فضای </a:t>
            </a:r>
            <a:r>
              <a:rPr lang="fa-IR" sz="2800" b="1" dirty="0" err="1">
                <a:solidFill>
                  <a:srgbClr val="002060"/>
                </a:solidFill>
                <a:latin typeface="Times New Roman" panose="02020603050405020304" pitchFamily="18" charset="0"/>
                <a:ea typeface="Times New Roman" panose="02020603050405020304" pitchFamily="18" charset="0"/>
                <a:cs typeface="B Lotus" panose="00000400000000000000" pitchFamily="2" charset="-78"/>
              </a:rPr>
              <a:t>كسب‌و‌كار</a:t>
            </a: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 است. حمایت از صنایع بومی و روستایی، حمایت از </a:t>
            </a:r>
            <a:r>
              <a:rPr lang="fa-IR" sz="2800" b="1" dirty="0" err="1">
                <a:solidFill>
                  <a:srgbClr val="002060"/>
                </a:solidFill>
                <a:latin typeface="Times New Roman" panose="02020603050405020304" pitchFamily="18" charset="0"/>
                <a:ea typeface="Times New Roman" panose="02020603050405020304" pitchFamily="18" charset="0"/>
                <a:cs typeface="B Lotus" panose="00000400000000000000" pitchFamily="2" charset="-78"/>
              </a:rPr>
              <a:t>كارهای</a:t>
            </a: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 خانگی و بردن صنایع به خانه‌ها، </a:t>
            </a:r>
            <a:r>
              <a:rPr lang="fa-IR" sz="2800" b="1" dirty="0" err="1">
                <a:solidFill>
                  <a:srgbClr val="002060"/>
                </a:solidFill>
                <a:latin typeface="Times New Roman" panose="02020603050405020304" pitchFamily="18" charset="0"/>
                <a:ea typeface="Times New Roman" panose="02020603050405020304" pitchFamily="18" charset="0"/>
                <a:cs typeface="B Lotus" panose="00000400000000000000" pitchFamily="2" charset="-78"/>
              </a:rPr>
              <a:t>قاعده‌مندكردن</a:t>
            </a: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 و گسترش </a:t>
            </a:r>
            <a:r>
              <a:rPr lang="fa-IR" sz="2800" b="1" dirty="0" err="1">
                <a:solidFill>
                  <a:srgbClr val="002060"/>
                </a:solidFill>
                <a:latin typeface="Times New Roman" panose="02020603050405020304" pitchFamily="18" charset="0"/>
                <a:ea typeface="Times New Roman" panose="02020603050405020304" pitchFamily="18" charset="0"/>
                <a:cs typeface="B Lotus" panose="00000400000000000000" pitchFamily="2" charset="-78"/>
              </a:rPr>
              <a:t>دوركاری</a:t>
            </a: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 مادران</a:t>
            </a:r>
            <a:r>
              <a:rPr lang="fa-IR" sz="2800" b="1" dirty="0">
                <a:solidFill>
                  <a:srgbClr val="002060"/>
                </a:solidFill>
                <a:latin typeface="Calibri" panose="020F0502020204030204" pitchFamily="34" charset="0"/>
                <a:ea typeface="Times New Roman" panose="02020603050405020304" pitchFamily="18" charset="0"/>
                <a:cs typeface="B Lotus" panose="00000400000000000000" pitchFamily="2" charset="-78"/>
              </a:rPr>
              <a:t> </a:t>
            </a: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 نیز از موضوعاتی است كه باید بررسی شود.</a:t>
            </a:r>
            <a:endParaRPr lang="en-US" sz="2000" b="1" dirty="0">
              <a:solidFill>
                <a:srgbClr val="002060"/>
              </a:solidFill>
              <a:effectLst/>
              <a:latin typeface="Calibri" panose="020F0502020204030204" pitchFamily="34" charset="0"/>
              <a:ea typeface="Calibri" panose="020F0502020204030204" pitchFamily="34" charset="0"/>
              <a:cs typeface="B Lotus" panose="00000400000000000000" pitchFamily="2" charset="-78"/>
            </a:endParaRPr>
          </a:p>
        </p:txBody>
      </p:sp>
      <p:sp>
        <p:nvSpPr>
          <p:cNvPr id="4" name="مستطیل 3"/>
          <p:cNvSpPr/>
          <p:nvPr/>
        </p:nvSpPr>
        <p:spPr>
          <a:xfrm>
            <a:off x="0" y="3933056"/>
            <a:ext cx="9143999" cy="3065455"/>
          </a:xfrm>
          <a:prstGeom prst="rect">
            <a:avLst/>
          </a:prstGeom>
        </p:spPr>
        <p:txBody>
          <a:bodyPr wrap="square">
            <a:spAutoFit/>
          </a:bodyPr>
          <a:lstStyle/>
          <a:p>
            <a:pPr algn="just">
              <a:lnSpc>
                <a:spcPct val="115000"/>
              </a:lnSpc>
              <a:spcAft>
                <a:spcPts val="1000"/>
              </a:spcAft>
            </a:pP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رویکرد حمایتی از زنان در محیط­های کار برای ساده سازی نقش مادری نباید </a:t>
            </a:r>
            <a:r>
              <a:rPr lang="fa-IR" sz="2800" b="1" dirty="0" err="1">
                <a:solidFill>
                  <a:srgbClr val="002060"/>
                </a:solidFill>
                <a:latin typeface="Times New Roman" panose="02020603050405020304" pitchFamily="18" charset="0"/>
                <a:ea typeface="Times New Roman" panose="02020603050405020304" pitchFamily="18" charset="0"/>
                <a:cs typeface="B Lotus" panose="00000400000000000000" pitchFamily="2" charset="-78"/>
              </a:rPr>
              <a:t>بگونه­ای</a:t>
            </a: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 بار هزینه­های کارفرما را افزایش دهد که منطق بازار آن را پس بزند، برای نمونه هنگامی بار همه­ی هزینه­های مرخصی زایمان و شیردهی بر کارفرما سنگینی کند او را به سوی قانون گریزی یا اخراج مادران یا زنان تازه ازدواج کرده می­راند، در حالی که در بسیاری از کشورها دولت مسئول تأمین این هزینه­ها است.</a:t>
            </a:r>
            <a:endParaRPr lang="en-US"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43637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1" y="332656"/>
            <a:ext cx="9144000" cy="923330"/>
          </a:xfrm>
          <a:prstGeom prst="rect">
            <a:avLst/>
          </a:prstGeom>
        </p:spPr>
        <p:txBody>
          <a:bodyPr wrap="square">
            <a:spAutoFit/>
          </a:bodyPr>
          <a:lstStyle/>
          <a:p>
            <a:pPr algn="ctr"/>
            <a:r>
              <a:rPr lang="fa-IR" sz="5400" b="1" dirty="0">
                <a:solidFill>
                  <a:srgbClr val="E7E6E6">
                    <a:lumMod val="10000"/>
                  </a:srgbClr>
                </a:solidFill>
                <a:latin typeface="Times New Roman" panose="02020603050405020304" pitchFamily="18" charset="0"/>
                <a:ea typeface="Times New Roman" panose="02020603050405020304" pitchFamily="18" charset="0"/>
                <a:cs typeface="Titr" panose="00000700000000000000" pitchFamily="2" charset="-78"/>
              </a:rPr>
              <a:t>اصلاح ساختارهای اقتصادی</a:t>
            </a:r>
            <a:endParaRPr lang="fa-IR" sz="5400" dirty="0">
              <a:solidFill>
                <a:srgbClr val="E7E6E6">
                  <a:lumMod val="10000"/>
                </a:srgbClr>
              </a:solidFill>
              <a:cs typeface="Titr" panose="00000700000000000000" pitchFamily="2" charset="-78"/>
            </a:endParaRPr>
          </a:p>
        </p:txBody>
      </p:sp>
      <p:sp>
        <p:nvSpPr>
          <p:cNvPr id="3" name="مستطیل 2"/>
          <p:cNvSpPr/>
          <p:nvPr/>
        </p:nvSpPr>
        <p:spPr>
          <a:xfrm>
            <a:off x="4565" y="1340768"/>
            <a:ext cx="9144000" cy="2074414"/>
          </a:xfrm>
          <a:prstGeom prst="rect">
            <a:avLst/>
          </a:prstGeom>
        </p:spPr>
        <p:txBody>
          <a:bodyPr wrap="square">
            <a:spAutoFit/>
          </a:bodyPr>
          <a:lstStyle/>
          <a:p>
            <a:pPr algn="just">
              <a:lnSpc>
                <a:spcPct val="115000"/>
              </a:lnSpc>
              <a:spcAft>
                <a:spcPts val="1000"/>
              </a:spcAft>
            </a:pP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حفظ و جذب جمعيّت در روستاها و مناطق مرزي و كم تراكم و ايجاد مراكز جديد جمعيّتي بويژه در جزاير و سواحل خليج فارس و درياي عمان از طريق توسعه شبكه‌هاي زيربنايي، حمايت و تشويق سرمايه‌گذاري و ايجاد فضاي كسب و كار با درآمد كافي.</a:t>
            </a:r>
          </a:p>
        </p:txBody>
      </p:sp>
      <p:sp>
        <p:nvSpPr>
          <p:cNvPr id="4" name="مستطیل 3"/>
          <p:cNvSpPr/>
          <p:nvPr/>
        </p:nvSpPr>
        <p:spPr>
          <a:xfrm>
            <a:off x="0" y="3933056"/>
            <a:ext cx="9143999" cy="587853"/>
          </a:xfrm>
          <a:prstGeom prst="rect">
            <a:avLst/>
          </a:prstGeom>
        </p:spPr>
        <p:txBody>
          <a:bodyPr wrap="square">
            <a:spAutoFit/>
          </a:bodyPr>
          <a:lstStyle/>
          <a:p>
            <a:pPr algn="just">
              <a:lnSpc>
                <a:spcPct val="115000"/>
              </a:lnSpc>
              <a:spcAft>
                <a:spcPts val="1000"/>
              </a:spcAft>
            </a:pPr>
            <a:r>
              <a:rPr lang="fa-IR" sz="2800" b="1" dirty="0">
                <a:solidFill>
                  <a:srgbClr val="002060"/>
                </a:solidFill>
                <a:latin typeface="Times New Roman" panose="02020603050405020304" pitchFamily="18" charset="0"/>
                <a:ea typeface="Times New Roman" panose="02020603050405020304" pitchFamily="18" charset="0"/>
                <a:cs typeface="B Lotus" panose="00000400000000000000" pitchFamily="2" charset="-78"/>
              </a:rPr>
              <a:t>ایجاد امنیت و عدالت در بازار کسب و کار ، تولید و صنعت. </a:t>
            </a:r>
            <a:endParaRPr lang="en-US" sz="2000" b="1" dirty="0">
              <a:solidFill>
                <a:srgbClr val="00206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35635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مستطیل 3"/>
          <p:cNvSpPr/>
          <p:nvPr/>
        </p:nvSpPr>
        <p:spPr>
          <a:xfrm>
            <a:off x="0" y="8583"/>
            <a:ext cx="9144000" cy="3065455"/>
          </a:xfrm>
          <a:prstGeom prst="rect">
            <a:avLst/>
          </a:prstGeom>
        </p:spPr>
        <p:txBody>
          <a:bodyPr wrap="square">
            <a:spAutoFit/>
          </a:bodyPr>
          <a:lstStyle/>
          <a:p>
            <a:pPr algn="just">
              <a:lnSpc>
                <a:spcPct val="115000"/>
              </a:lnSpc>
              <a:spcAft>
                <a:spcPts val="1000"/>
              </a:spcAft>
            </a:pP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مشکل جمعیتی کشورهای جهان سوم از آنجا ناشی می­شود که جمعیت آنها مجبور به تحمل سیاست­های اقتصادی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امپریالیست­ها</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می­باشند که بیکاری آشکار و پنهان را برای آنان به ارمغان می­آورد، در حالی که اگر جمعیت این کشورها امکان یابند که دانش و انرژی خود را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آزادنه</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به کار گیرند کلیه مشکلات جمعیتی خود را حل خواهند کرد. مشکلات جمعیتی ناشی از استثمار و استعمار سرمایه داری داخلی و خارجی </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می­باشد </a:t>
            </a:r>
            <a:r>
              <a:rPr lang="fa-IR" sz="14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a:t>
            </a:r>
            <a:r>
              <a:rPr lang="fa-IR" sz="1400" b="1" dirty="0">
                <a:solidFill>
                  <a:srgbClr val="002060"/>
                </a:solidFill>
                <a:latin typeface="Calibri" panose="020F0502020204030204" pitchFamily="34" charset="0"/>
                <a:ea typeface="Calibri" panose="020F0502020204030204" pitchFamily="34" charset="0"/>
                <a:cs typeface="B Lotus" panose="00000400000000000000" pitchFamily="2" charset="-78"/>
              </a:rPr>
              <a:t>توانایان­فرد. 1368. ص 208). </a:t>
            </a:r>
            <a:endParaRPr lang="en-US" sz="20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یل 4"/>
          <p:cNvSpPr/>
          <p:nvPr/>
        </p:nvSpPr>
        <p:spPr>
          <a:xfrm>
            <a:off x="0" y="5445945"/>
            <a:ext cx="9144000" cy="954107"/>
          </a:xfrm>
          <a:prstGeom prst="rect">
            <a:avLst/>
          </a:prstGeom>
        </p:spPr>
        <p:txBody>
          <a:bodyPr wrap="square">
            <a:spAutoFit/>
          </a:bodyPr>
          <a:lstStyle/>
          <a:p>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فقر و بیکاری در کشورهای جهان سوم نتیجه استعمار و استثمار امپریالیسم غربی است نه رشد زادولد و </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جمعیت </a:t>
            </a:r>
            <a:r>
              <a:rPr lang="fa-IR" sz="11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a:t>
            </a:r>
            <a:r>
              <a:rPr lang="fa-IR" sz="1100" b="1" dirty="0">
                <a:solidFill>
                  <a:srgbClr val="002060"/>
                </a:solidFill>
                <a:latin typeface="Calibri" panose="020F0502020204030204" pitchFamily="34" charset="0"/>
                <a:ea typeface="Calibri" panose="020F0502020204030204" pitchFamily="34" charset="0"/>
                <a:cs typeface="B Lotus" panose="00000400000000000000" pitchFamily="2" charset="-78"/>
              </a:rPr>
              <a:t>توانایان­فرد. 1368. ص 220).</a:t>
            </a:r>
            <a:endParaRPr lang="fa-IR" sz="2800" b="1" dirty="0">
              <a:solidFill>
                <a:srgbClr val="002060"/>
              </a:solidFill>
            </a:endParaRPr>
          </a:p>
        </p:txBody>
      </p:sp>
      <p:sp>
        <p:nvSpPr>
          <p:cNvPr id="6" name="مستطیل 5"/>
          <p:cNvSpPr/>
          <p:nvPr/>
        </p:nvSpPr>
        <p:spPr>
          <a:xfrm>
            <a:off x="0" y="3582195"/>
            <a:ext cx="9144000" cy="1384995"/>
          </a:xfrm>
          <a:prstGeom prst="rect">
            <a:avLst/>
          </a:prstGeom>
        </p:spPr>
        <p:txBody>
          <a:bodyPr wrap="square">
            <a:spAutoFit/>
          </a:bodyPr>
          <a:lstStyle/>
          <a:p>
            <a:pPr algn="just"/>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اگر بسیاری از کشورها قیافه­ی اضافه جمعیت، کمبود تغذیه، کم کاری و فقر دارند«دلیلش این است که منابع­شان به طور صحیح مورد بهره­برداری قرار نگرفته است</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 </a:t>
            </a:r>
            <a:r>
              <a:rPr lang="fa-IR" sz="14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a:t>
            </a:r>
            <a:r>
              <a:rPr lang="fa-IR" sz="1400" b="1" dirty="0">
                <a:solidFill>
                  <a:srgbClr val="002060"/>
                </a:solidFill>
                <a:latin typeface="Calibri" panose="020F0502020204030204" pitchFamily="34" charset="0"/>
                <a:ea typeface="Calibri" panose="020F0502020204030204" pitchFamily="34" charset="0"/>
                <a:cs typeface="B Lotus" panose="00000400000000000000" pitchFamily="2" charset="-78"/>
              </a:rPr>
              <a:t>صدقیانی. 1357. ص 97).</a:t>
            </a:r>
            <a:endParaRPr lang="fa-IR" sz="1400" b="1" dirty="0">
              <a:solidFill>
                <a:srgbClr val="002060"/>
              </a:solidFill>
            </a:endParaRPr>
          </a:p>
        </p:txBody>
      </p:sp>
    </p:spTree>
    <p:extLst>
      <p:ext uri="{BB962C8B-B14F-4D97-AF65-F5344CB8AC3E}">
        <p14:creationId xmlns:p14="http://schemas.microsoft.com/office/powerpoint/2010/main" val="32503308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0" y="280658"/>
            <a:ext cx="9144000"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2  Titr" panose="00000700000000000000" pitchFamily="2" charset="-78"/>
              </a:rPr>
              <a:t>7- اصلاح </a:t>
            </a:r>
            <a:r>
              <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2  Titr" panose="00000700000000000000" pitchFamily="2" charset="-78"/>
              </a:rPr>
              <a:t>برداشت‏هاى نادرست درباره نقش «مادرى» و «همسرى» زنان</a:t>
            </a:r>
            <a:endPar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endParaRPr>
          </a:p>
        </p:txBody>
      </p:sp>
      <p:sp>
        <p:nvSpPr>
          <p:cNvPr id="3" name="مستطیل 2"/>
          <p:cNvSpPr/>
          <p:nvPr/>
        </p:nvSpPr>
        <p:spPr>
          <a:xfrm>
            <a:off x="0" y="1291242"/>
            <a:ext cx="9144000" cy="5519460"/>
          </a:xfrm>
          <a:prstGeom prst="rect">
            <a:avLst/>
          </a:prstGeom>
          <a:solidFill>
            <a:schemeClr val="tx1"/>
          </a:solidFill>
        </p:spPr>
        <p:txBody>
          <a:bodyPr wrap="square">
            <a:spAutoFit/>
          </a:bodyPr>
          <a:lstStyle/>
          <a:p>
            <a:pPr algn="just">
              <a:spcAft>
                <a:spcPts val="1000"/>
              </a:spcAft>
            </a:pPr>
            <a:r>
              <a:rPr lang="fa-IR" sz="2400" b="1" dirty="0">
                <a:solidFill>
                  <a:srgbClr val="002060"/>
                </a:solidFill>
                <a:latin typeface="Calibri" panose="020F0502020204030204" pitchFamily="34" charset="0"/>
                <a:ea typeface="Calibri" panose="020F0502020204030204" pitchFamily="34" charset="0"/>
                <a:cs typeface="B Lotus" panose="00000400000000000000" pitchFamily="2" charset="-78"/>
              </a:rPr>
              <a:t>يكى‏ از آثار و پيامدهاى ‏ناگوار رواج‏ انديشه‏هاى ‏فمينيستى، پديد آمدن برداشت‏هاى انحرافى درباره هويت زنانه بود. يكى از نويسندگان غربى در اين‏باره مى‏نويسد:</a:t>
            </a:r>
            <a:endParaRPr lang="en-US" sz="2400" b="1" dirty="0">
              <a:solidFill>
                <a:srgbClr val="002060"/>
              </a:solidFill>
              <a:latin typeface="Calibri" panose="020F0502020204030204" pitchFamily="34" charset="0"/>
              <a:ea typeface="Calibri" panose="020F0502020204030204" pitchFamily="34" charset="0"/>
              <a:cs typeface="B Lotus" panose="00000400000000000000" pitchFamily="2" charset="-78"/>
            </a:endParaRPr>
          </a:p>
          <a:p>
            <a:pPr algn="just">
              <a:spcAft>
                <a:spcPts val="1000"/>
              </a:spcAft>
            </a:pPr>
            <a:r>
              <a:rPr lang="fa-IR" sz="2400" b="1" dirty="0">
                <a:solidFill>
                  <a:schemeClr val="tx2">
                    <a:lumMod val="25000"/>
                  </a:schemeClr>
                </a:solidFill>
                <a:latin typeface="Calibri" panose="020F0502020204030204" pitchFamily="34" charset="0"/>
                <a:ea typeface="Calibri" panose="020F0502020204030204" pitchFamily="34" charset="0"/>
                <a:cs typeface="B Lotus" panose="00000400000000000000" pitchFamily="2" charset="-78"/>
              </a:rPr>
              <a:t>«نيم قرن پيش، تعداد معدودى از زنان، زمينه ايجاد انقلابى فرهنگى و فلسفى را ايجاد كردند. آنها اعتقاد داشتند كه زنان بايد خود را از يوغ ستم مردان رها سازند و براى رسيدن به اين هدف، كتاب‏ها نوشتند، مقالاتى منتشر كردند، در كالج‏ها تدريس كردند، در خيابان‏ها تظاهرات كردند، كنگره تشكيل دادند و بدين‏ترتيب، موفق شدند قلب و روح ميليون‏ها زن را تسخير كنند. آنها براى آنچه مفهوم زن را دربر داشت، تعريفى جديد ارائه دادند و موجب تغيير ديدگاه‏هاى موجود درباره اولويت‏ها و مسئوليت‏هاى زنان در زندگى شدند. مفاهيمى چون زهد، پاكدامنى، اطاعت، خويشتن‏دارى و نجابت از واژه‏نامه ما حذف شد و واژه‏هايى چون انتخاب، طلاق، خيانت و امتيازات يكسان براى هر دو جنس، جاى آنها را گرفت. دختران و نوه‏هاى حاصل از آن نسل، هرگز شيوه تفكر ديگرى را نشناخته‏اند.</a:t>
            </a:r>
            <a:endParaRPr lang="en-US" sz="2400" b="1" dirty="0">
              <a:solidFill>
                <a:schemeClr val="tx2">
                  <a:lumMod val="25000"/>
                </a:schemeClr>
              </a:solidFill>
              <a:latin typeface="Calibri" panose="020F0502020204030204" pitchFamily="34" charset="0"/>
              <a:ea typeface="Calibri" panose="020F0502020204030204" pitchFamily="34" charset="0"/>
              <a:cs typeface="B Lotus" panose="00000400000000000000" pitchFamily="2" charset="-78"/>
            </a:endParaRPr>
          </a:p>
          <a:p>
            <a:pPr algn="just"/>
            <a:r>
              <a:rPr lang="fa-IR" sz="2400" b="1" dirty="0">
                <a:solidFill>
                  <a:schemeClr val="tx2">
                    <a:lumMod val="25000"/>
                  </a:schemeClr>
                </a:solidFill>
                <a:latin typeface="Calibri" panose="020F0502020204030204" pitchFamily="34" charset="0"/>
                <a:ea typeface="Calibri" panose="020F0502020204030204" pitchFamily="34" charset="0"/>
                <a:cs typeface="B Lotus" panose="00000400000000000000" pitchFamily="2" charset="-78"/>
              </a:rPr>
              <a:t>يكى از مخرب‏ترين اهداف و تأثيرات اين ديدگاه «جديد» نسبت به زنان، سبك شمردن ازدواج و مادرى، و بيرون آوردن جسمى و روحى زنان از خانه‏ها به‏سوى بازاركار بود» (نانسی لی دموس،1389،ص 71).</a:t>
            </a:r>
            <a:endParaRPr lang="fa-IR" sz="2400" b="1" dirty="0">
              <a:solidFill>
                <a:schemeClr val="tx2">
                  <a:lumMod val="25000"/>
                </a:schemeClr>
              </a:solidFill>
              <a:cs typeface="B Lotus" panose="00000400000000000000" pitchFamily="2" charset="-78"/>
            </a:endParaRPr>
          </a:p>
        </p:txBody>
      </p:sp>
    </p:spTree>
    <p:extLst>
      <p:ext uri="{BB962C8B-B14F-4D97-AF65-F5344CB8AC3E}">
        <p14:creationId xmlns:p14="http://schemas.microsoft.com/office/powerpoint/2010/main" val="56270536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1100"/>
                                        <p:tgtEl>
                                          <p:spTgt spid="3">
                                            <p:txEl>
                                              <p:pRg st="1" end="1"/>
                                            </p:txEl>
                                          </p:spTgt>
                                        </p:tgtEl>
                                      </p:cBhvr>
                                    </p:animEffect>
                                  </p:childTnLst>
                                </p:cTn>
                              </p:par>
                              <p:par>
                                <p:cTn id="15" presetID="22" presetClass="entr" presetSubtype="1" fill="hold" nodeType="with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1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21541" y="1134908"/>
            <a:ext cx="9143998" cy="4339650"/>
          </a:xfrm>
          <a:prstGeom prst="rect">
            <a:avLst/>
          </a:prstGeom>
        </p:spPr>
        <p:txBody>
          <a:bodyPr wrap="square">
            <a:spAutoFit/>
          </a:bodyPr>
          <a:lstStyle/>
          <a:p>
            <a:pPr algn="just">
              <a:lnSpc>
                <a:spcPct val="115000"/>
              </a:lnSpc>
              <a:spcAft>
                <a:spcPts val="1000"/>
              </a:spcAft>
            </a:pPr>
            <a:r>
              <a:rPr lang="fa-IR" sz="4000" dirty="0" smtClean="0">
                <a:solidFill>
                  <a:srgbClr val="0070C0"/>
                </a:solidFill>
                <a:latin typeface="Calibri" panose="020F0502020204030204" pitchFamily="34" charset="0"/>
                <a:ea typeface="Calibri" panose="020F0502020204030204" pitchFamily="34" charset="0"/>
                <a:cs typeface="B Lotus" panose="00000400000000000000" pitchFamily="2" charset="-78"/>
              </a:rPr>
              <a:t>معتقد است: </a:t>
            </a:r>
            <a:r>
              <a:rPr lang="fa-IR" sz="4000"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زنان از آزادی اصیلی که قرن­ها از آن لذت می­بردند، یعنی رسیدگی به امور خانه، پرورش کودکان و پیگیری خلاقیت­های فردی دور افتاده­اند مغزشان شستشو داده شده تا باور کنند انجام کاری که دستمزد و حقوق مادی ندارد، زن را گرفتار ناکامی، ملامت و حبس در محدوده خانه می­کند</a:t>
            </a:r>
            <a:r>
              <a:rPr lang="fa-IR" sz="1100"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a:t>
            </a:r>
            <a:r>
              <a:rPr lang="fa-IR" sz="1100" b="1"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 نانسی لی دموس،1389،ص 72</a:t>
            </a:r>
            <a:r>
              <a:rPr lang="fa-IR" sz="1100" dirty="0" smtClean="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a:t>
            </a:r>
            <a:endParaRPr lang="en-US" sz="1000" dirty="0">
              <a:solidFill>
                <a:schemeClr val="tx2">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ستطیل 1"/>
          <p:cNvSpPr/>
          <p:nvPr/>
        </p:nvSpPr>
        <p:spPr>
          <a:xfrm>
            <a:off x="0" y="280658"/>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2  Titr" panose="00000700000000000000" pitchFamily="2" charset="-78"/>
              </a:rPr>
              <a:t>دکتر دورتی پاترسون </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endParaRPr>
          </a:p>
        </p:txBody>
      </p:sp>
    </p:spTree>
    <p:extLst>
      <p:ext uri="{BB962C8B-B14F-4D97-AF65-F5344CB8AC3E}">
        <p14:creationId xmlns:p14="http://schemas.microsoft.com/office/powerpoint/2010/main" val="426971473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300" fill="hold"/>
                                        <p:tgtEl>
                                          <p:spTgt spid="2"/>
                                        </p:tgtEl>
                                        <p:attrNameLst>
                                          <p:attrName>ppt_w</p:attrName>
                                        </p:attrNameLst>
                                      </p:cBhvr>
                                      <p:tavLst>
                                        <p:tav tm="0">
                                          <p:val>
                                            <p:fltVal val="0"/>
                                          </p:val>
                                        </p:tav>
                                        <p:tav tm="100000">
                                          <p:val>
                                            <p:strVal val="#ppt_w"/>
                                          </p:val>
                                        </p:tav>
                                      </p:tavLst>
                                    </p:anim>
                                    <p:anim calcmode="lin" valueType="num">
                                      <p:cBhvr>
                                        <p:cTn id="8" dur="1300" fill="hold"/>
                                        <p:tgtEl>
                                          <p:spTgt spid="2"/>
                                        </p:tgtEl>
                                        <p:attrNameLst>
                                          <p:attrName>ppt_h</p:attrName>
                                        </p:attrNameLst>
                                      </p:cBhvr>
                                      <p:tavLst>
                                        <p:tav tm="0">
                                          <p:val>
                                            <p:fltVal val="0"/>
                                          </p:val>
                                        </p:tav>
                                        <p:tav tm="100000">
                                          <p:val>
                                            <p:strVal val="#ppt_h"/>
                                          </p:val>
                                        </p:tav>
                                      </p:tavLst>
                                    </p:anim>
                                    <p:anim calcmode="lin" valueType="num">
                                      <p:cBhvr>
                                        <p:cTn id="9" dur="1300" fill="hold"/>
                                        <p:tgtEl>
                                          <p:spTgt spid="2"/>
                                        </p:tgtEl>
                                        <p:attrNameLst>
                                          <p:attrName>style.rotation</p:attrName>
                                        </p:attrNameLst>
                                      </p:cBhvr>
                                      <p:tavLst>
                                        <p:tav tm="0">
                                          <p:val>
                                            <p:fltVal val="90"/>
                                          </p:val>
                                        </p:tav>
                                        <p:tav tm="100000">
                                          <p:val>
                                            <p:fltVal val="0"/>
                                          </p:val>
                                        </p:tav>
                                      </p:tavLst>
                                    </p:anim>
                                    <p:animEffect transition="in" filter="fade">
                                      <p:cBhvr>
                                        <p:cTn id="10" dur="1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تیتر"/>
          <p:cNvSpPr/>
          <p:nvPr/>
        </p:nvSpPr>
        <p:spPr>
          <a:xfrm>
            <a:off x="1828802" y="176204"/>
            <a:ext cx="5349928" cy="9417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spcBef>
                <a:spcPts val="2400"/>
              </a:spcBef>
            </a:pPr>
            <a:r>
              <a:rPr lang="fa-IR" sz="48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B Titr" pitchFamily="2" charset="-78"/>
              </a:rPr>
              <a:t>سیاست­های جمعیتی</a:t>
            </a:r>
            <a:endParaRPr lang="en-US" sz="48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B Titr" pitchFamily="2" charset="-78"/>
            </a:endParaRPr>
          </a:p>
        </p:txBody>
      </p:sp>
      <p:sp>
        <p:nvSpPr>
          <p:cNvPr id="3" name="متن اول"/>
          <p:cNvSpPr/>
          <p:nvPr/>
        </p:nvSpPr>
        <p:spPr>
          <a:xfrm>
            <a:off x="179512" y="1353304"/>
            <a:ext cx="8838728" cy="2569934"/>
          </a:xfrm>
          <a:prstGeom prst="rect">
            <a:avLst/>
          </a:prstGeom>
        </p:spPr>
        <p:txBody>
          <a:bodyPr wrap="square">
            <a:spAutoFit/>
          </a:bodyPr>
          <a:lstStyle/>
          <a:p>
            <a:pPr algn="just">
              <a:lnSpc>
                <a:spcPct val="115000"/>
              </a:lnSpc>
              <a:spcAft>
                <a:spcPts val="1000"/>
              </a:spcAft>
            </a:pPr>
            <a:r>
              <a:rPr lang="fa-IR" sz="2800" dirty="0">
                <a:solidFill>
                  <a:schemeClr val="bg1"/>
                </a:solidFill>
                <a:latin typeface="Calibri" panose="020F0502020204030204" pitchFamily="34" charset="0"/>
                <a:ea typeface="Calibri" panose="020F0502020204030204" pitchFamily="34" charset="0"/>
                <a:cs typeface="2  Badr" panose="00000400000000000000" pitchFamily="2" charset="-78"/>
              </a:rPr>
              <a:t>سیاست جمعیتی (</a:t>
            </a:r>
            <a:r>
              <a:rPr lang="en-US" sz="2800" dirty="0">
                <a:solidFill>
                  <a:schemeClr val="bg1"/>
                </a:solidFill>
                <a:latin typeface="Calibri" panose="020F0502020204030204" pitchFamily="34" charset="0"/>
                <a:ea typeface="Calibri" panose="020F0502020204030204" pitchFamily="34" charset="0"/>
                <a:cs typeface="2  Badr" panose="00000400000000000000" pitchFamily="2" charset="-78"/>
              </a:rPr>
              <a:t>population policy</a:t>
            </a:r>
            <a:r>
              <a:rPr lang="fa-IR" sz="2800" dirty="0">
                <a:solidFill>
                  <a:schemeClr val="bg1"/>
                </a:solidFill>
                <a:latin typeface="Calibri" panose="020F0502020204030204" pitchFamily="34" charset="0"/>
                <a:ea typeface="Calibri" panose="020F0502020204030204" pitchFamily="34" charset="0"/>
                <a:cs typeface="2  Badr" panose="00000400000000000000" pitchFamily="2" charset="-78"/>
              </a:rPr>
              <a:t>) مجموعه­ی اصول، تدابیر و تصمیمات مدون جمعیتی است که </a:t>
            </a:r>
            <a:r>
              <a:rPr lang="fa-IR" sz="2800" dirty="0" smtClean="0">
                <a:solidFill>
                  <a:schemeClr val="bg1"/>
                </a:solidFill>
                <a:latin typeface="Calibri" panose="020F0502020204030204" pitchFamily="34" charset="0"/>
                <a:ea typeface="Calibri" panose="020F0502020204030204" pitchFamily="34" charset="0"/>
                <a:cs typeface="2  Badr" panose="00000400000000000000" pitchFamily="2" charset="-78"/>
              </a:rPr>
              <a:t>در </a:t>
            </a:r>
            <a:r>
              <a:rPr lang="fa-IR" sz="2800" dirty="0">
                <a:solidFill>
                  <a:schemeClr val="bg1"/>
                </a:solidFill>
                <a:latin typeface="Calibri" panose="020F0502020204030204" pitchFamily="34" charset="0"/>
                <a:ea typeface="Calibri" panose="020F0502020204030204" pitchFamily="34" charset="0"/>
                <a:cs typeface="2  Badr" panose="00000400000000000000" pitchFamily="2" charset="-78"/>
              </a:rPr>
              <a:t>کشور اتخاذ می­شود </a:t>
            </a:r>
            <a:r>
              <a:rPr lang="fa-IR" sz="2800" dirty="0" smtClean="0">
                <a:solidFill>
                  <a:schemeClr val="bg1"/>
                </a:solidFill>
                <a:latin typeface="Calibri" panose="020F0502020204030204" pitchFamily="34" charset="0"/>
                <a:ea typeface="Calibri" panose="020F0502020204030204" pitchFamily="34" charset="0"/>
                <a:cs typeface="2  Badr" panose="00000400000000000000" pitchFamily="2" charset="-78"/>
              </a:rPr>
              <a:t>و حدود فعالیت­ها </a:t>
            </a:r>
            <a:r>
              <a:rPr lang="fa-IR" sz="2800" dirty="0">
                <a:solidFill>
                  <a:schemeClr val="bg1"/>
                </a:solidFill>
                <a:latin typeface="Calibri" panose="020F0502020204030204" pitchFamily="34" charset="0"/>
                <a:ea typeface="Calibri" panose="020F0502020204030204" pitchFamily="34" charset="0"/>
                <a:cs typeface="2  Badr" panose="00000400000000000000" pitchFamily="2" charset="-78"/>
              </a:rPr>
              <a:t>را در رابطه با مسایل جمعیتی یا اموری که نتایج جمعیتی دارند تعیین می­کند. هدف سیاست­های جمعیتی منطقی کردن و هماهنگ ساختن دگرگونی­های جمعیتی با شرایط اجتماعی، اقتصادی و فرهنگی است تا رفاه و بهروزی بیشتر جمعیت را فراهم سازد(تقوی، 1383، </a:t>
            </a:r>
            <a:r>
              <a:rPr lang="fa-IR" sz="2800" dirty="0" smtClean="0">
                <a:solidFill>
                  <a:schemeClr val="bg1"/>
                </a:solidFill>
                <a:latin typeface="Calibri" panose="020F0502020204030204" pitchFamily="34" charset="0"/>
                <a:ea typeface="Calibri" panose="020F0502020204030204" pitchFamily="34" charset="0"/>
                <a:cs typeface="2  Badr" panose="00000400000000000000" pitchFamily="2" charset="-78"/>
              </a:rPr>
              <a:t>ص143).</a:t>
            </a:r>
            <a:endParaRPr lang="en-US" sz="2800" dirty="0">
              <a:solidFill>
                <a:schemeClr val="bg1"/>
              </a:solidFill>
              <a:effectLst/>
              <a:latin typeface="Calibri" panose="020F0502020204030204" pitchFamily="34" charset="0"/>
              <a:ea typeface="Calibri" panose="020F0502020204030204" pitchFamily="34" charset="0"/>
              <a:cs typeface="2  Badr" panose="00000400000000000000" pitchFamily="2" charset="-78"/>
            </a:endParaRPr>
          </a:p>
        </p:txBody>
      </p:sp>
      <p:sp>
        <p:nvSpPr>
          <p:cNvPr id="4" name="متن دوم"/>
          <p:cNvSpPr/>
          <p:nvPr/>
        </p:nvSpPr>
        <p:spPr>
          <a:xfrm>
            <a:off x="179512" y="4552100"/>
            <a:ext cx="8838728" cy="2074414"/>
          </a:xfrm>
          <a:prstGeom prst="rect">
            <a:avLst/>
          </a:prstGeom>
        </p:spPr>
        <p:txBody>
          <a:bodyPr wrap="square">
            <a:spAutoFit/>
          </a:bodyPr>
          <a:lstStyle/>
          <a:p>
            <a:pPr algn="just">
              <a:lnSpc>
                <a:spcPct val="115000"/>
              </a:lnSpc>
              <a:spcAft>
                <a:spcPts val="1000"/>
              </a:spcAft>
            </a:pPr>
            <a:r>
              <a:rPr lang="fa-IR" sz="2800" b="1" dirty="0">
                <a:solidFill>
                  <a:srgbClr val="0070C0"/>
                </a:solidFill>
                <a:latin typeface="Calibri" panose="020F0502020204030204" pitchFamily="34" charset="0"/>
                <a:ea typeface="Calibri" panose="020F0502020204030204" pitchFamily="34" charset="0"/>
                <a:cs typeface="2  Badr" panose="00000400000000000000" pitchFamily="2" charset="-78"/>
              </a:rPr>
              <a:t>بنابراین زمانی­که پدیده­ها و دگرگونی­های </a:t>
            </a:r>
            <a:r>
              <a:rPr lang="fa-IR" sz="2800" b="1" dirty="0" smtClean="0">
                <a:solidFill>
                  <a:srgbClr val="0070C0"/>
                </a:solidFill>
                <a:latin typeface="Calibri" panose="020F0502020204030204" pitchFamily="34" charset="0"/>
                <a:ea typeface="Calibri" panose="020F0502020204030204" pitchFamily="34" charset="0"/>
                <a:cs typeface="2  Badr" panose="00000400000000000000" pitchFamily="2" charset="-78"/>
              </a:rPr>
              <a:t>جمعیتی </a:t>
            </a:r>
            <a:r>
              <a:rPr lang="fa-IR" sz="2800" b="1" dirty="0">
                <a:solidFill>
                  <a:srgbClr val="0070C0"/>
                </a:solidFill>
                <a:latin typeface="Calibri" panose="020F0502020204030204" pitchFamily="34" charset="0"/>
                <a:ea typeface="Calibri" panose="020F0502020204030204" pitchFamily="34" charset="0"/>
                <a:cs typeface="2  Badr" panose="00000400000000000000" pitchFamily="2" charset="-78"/>
              </a:rPr>
              <a:t>ناهماهنگ و غیر متوازن باشند؛ </a:t>
            </a:r>
            <a:r>
              <a:rPr lang="fa-IR" sz="2800" b="1" dirty="0">
                <a:solidFill>
                  <a:srgbClr val="FF0000"/>
                </a:solidFill>
                <a:latin typeface="Calibri" panose="020F0502020204030204" pitchFamily="34" charset="0"/>
                <a:ea typeface="Calibri" panose="020F0502020204030204" pitchFamily="34" charset="0"/>
                <a:cs typeface="2  Badr" panose="00000400000000000000" pitchFamily="2" charset="-78"/>
              </a:rPr>
              <a:t>مساله و معضل جمعیتی </a:t>
            </a:r>
            <a:r>
              <a:rPr lang="fa-IR" sz="2800" b="1" dirty="0">
                <a:solidFill>
                  <a:srgbClr val="0070C0"/>
                </a:solidFill>
                <a:latin typeface="Calibri" panose="020F0502020204030204" pitchFamily="34" charset="0"/>
                <a:ea typeface="Calibri" panose="020F0502020204030204" pitchFamily="34" charset="0"/>
                <a:cs typeface="2  Badr" panose="00000400000000000000" pitchFamily="2" charset="-78"/>
              </a:rPr>
              <a:t>را در پی خواهند داشت و ادامه این روند می­تواند </a:t>
            </a:r>
            <a:r>
              <a:rPr lang="fa-IR" sz="2800" b="1" dirty="0">
                <a:solidFill>
                  <a:srgbClr val="FF0000"/>
                </a:solidFill>
                <a:latin typeface="Calibri" panose="020F0502020204030204" pitchFamily="34" charset="0"/>
                <a:ea typeface="Calibri" panose="020F0502020204030204" pitchFamily="34" charset="0"/>
                <a:cs typeface="2  Badr" panose="00000400000000000000" pitchFamily="2" charset="-78"/>
              </a:rPr>
              <a:t>بحران</a:t>
            </a:r>
            <a:r>
              <a:rPr lang="fa-IR" sz="2800" b="1" dirty="0">
                <a:solidFill>
                  <a:srgbClr val="0070C0"/>
                </a:solidFill>
                <a:latin typeface="Calibri" panose="020F0502020204030204" pitchFamily="34" charset="0"/>
                <a:ea typeface="Calibri" panose="020F0502020204030204" pitchFamily="34" charset="0"/>
                <a:cs typeface="2  Badr" panose="00000400000000000000" pitchFamily="2" charset="-78"/>
              </a:rPr>
              <a:t> در مباحث جمعیتی را در پی </a:t>
            </a:r>
            <a:r>
              <a:rPr lang="fa-IR" sz="2800" b="1" dirty="0" smtClean="0">
                <a:solidFill>
                  <a:srgbClr val="0070C0"/>
                </a:solidFill>
                <a:latin typeface="Calibri" panose="020F0502020204030204" pitchFamily="34" charset="0"/>
                <a:ea typeface="Calibri" panose="020F0502020204030204" pitchFamily="34" charset="0"/>
                <a:cs typeface="2  Badr" panose="00000400000000000000" pitchFamily="2" charset="-78"/>
              </a:rPr>
              <a:t>داشته و </a:t>
            </a:r>
            <a:r>
              <a:rPr lang="fa-IR" sz="2800" b="1" dirty="0">
                <a:solidFill>
                  <a:srgbClr val="0070C0"/>
                </a:solidFill>
                <a:latin typeface="Calibri" panose="020F0502020204030204" pitchFamily="34" charset="0"/>
                <a:ea typeface="Calibri" panose="020F0502020204030204" pitchFamily="34" charset="0"/>
                <a:cs typeface="2  Badr" panose="00000400000000000000" pitchFamily="2" charset="-78"/>
              </a:rPr>
              <a:t>لزوم پیگیری سریع و بی وقفه و </a:t>
            </a:r>
            <a:r>
              <a:rPr lang="fa-IR" sz="2800" b="1" dirty="0">
                <a:solidFill>
                  <a:srgbClr val="92D050"/>
                </a:solidFill>
                <a:latin typeface="Calibri" panose="020F0502020204030204" pitchFamily="34" charset="0"/>
                <a:ea typeface="Calibri" panose="020F0502020204030204" pitchFamily="34" charset="0"/>
                <a:cs typeface="2  Badr" panose="00000400000000000000" pitchFamily="2" charset="-78"/>
              </a:rPr>
              <a:t>اتخاذ راهبردها و راهکارهای</a:t>
            </a:r>
            <a:r>
              <a:rPr lang="fa-IR" sz="2800" b="1" dirty="0">
                <a:solidFill>
                  <a:srgbClr val="0070C0"/>
                </a:solidFill>
                <a:latin typeface="Calibri" panose="020F0502020204030204" pitchFamily="34" charset="0"/>
                <a:ea typeface="Calibri" panose="020F0502020204030204" pitchFamily="34" charset="0"/>
                <a:cs typeface="2  Badr" panose="00000400000000000000" pitchFamily="2" charset="-78"/>
              </a:rPr>
              <a:t> خروج </a:t>
            </a:r>
            <a:r>
              <a:rPr lang="fa-IR" sz="2800" b="1" dirty="0" smtClean="0">
                <a:solidFill>
                  <a:srgbClr val="0070C0"/>
                </a:solidFill>
                <a:latin typeface="Calibri" panose="020F0502020204030204" pitchFamily="34" charset="0"/>
                <a:ea typeface="Calibri" panose="020F0502020204030204" pitchFamily="34" charset="0"/>
                <a:cs typeface="2  Badr" panose="00000400000000000000" pitchFamily="2" charset="-78"/>
              </a:rPr>
              <a:t>از </a:t>
            </a:r>
            <a:r>
              <a:rPr lang="fa-IR" sz="2800" b="1" dirty="0">
                <a:solidFill>
                  <a:srgbClr val="0070C0"/>
                </a:solidFill>
                <a:latin typeface="Calibri" panose="020F0502020204030204" pitchFamily="34" charset="0"/>
                <a:ea typeface="Calibri" panose="020F0502020204030204" pitchFamily="34" charset="0"/>
                <a:cs typeface="2  Badr" panose="00000400000000000000" pitchFamily="2" charset="-78"/>
              </a:rPr>
              <a:t>بحران را می­طلبد.</a:t>
            </a:r>
            <a:endParaRPr lang="en-US" sz="1600" b="1" dirty="0">
              <a:solidFill>
                <a:srgbClr val="0070C0"/>
              </a:solidFill>
              <a:effectLst/>
              <a:latin typeface="Calibri" panose="020F0502020204030204" pitchFamily="34" charset="0"/>
              <a:ea typeface="Calibri" panose="020F0502020204030204" pitchFamily="34" charset="0"/>
              <a:cs typeface="2  Badr" panose="00000400000000000000" pitchFamily="2" charset="-78"/>
            </a:endParaRPr>
          </a:p>
        </p:txBody>
      </p:sp>
    </p:spTree>
    <p:extLst>
      <p:ext uri="{BB962C8B-B14F-4D97-AF65-F5344CB8AC3E}">
        <p14:creationId xmlns:p14="http://schemas.microsoft.com/office/powerpoint/2010/main" val="392320854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837" y="0"/>
            <a:ext cx="4898325" cy="6858000"/>
          </a:xfrm>
          <a:prstGeom prst="rect">
            <a:avLst/>
          </a:prstGeom>
        </p:spPr>
      </p:pic>
    </p:spTree>
    <p:extLst>
      <p:ext uri="{BB962C8B-B14F-4D97-AF65-F5344CB8AC3E}">
        <p14:creationId xmlns:p14="http://schemas.microsoft.com/office/powerpoint/2010/main" val="41674209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0" y="548680"/>
            <a:ext cx="914400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tr" panose="00000700000000000000" pitchFamily="2" charset="-78"/>
              </a:rPr>
              <a:t>8- اصلاح </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tr" panose="00000700000000000000" pitchFamily="2" charset="-78"/>
              </a:rPr>
              <a:t>نگرش زنان و دختران درباره بدن و </a:t>
            </a: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tr" panose="00000700000000000000" pitchFamily="2" charset="-78"/>
              </a:rPr>
              <a:t>زيبايی </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Titr" panose="00000700000000000000" pitchFamily="2" charset="-78"/>
              </a:rPr>
              <a:t>خود</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anose="00000700000000000000" pitchFamily="2" charset="-78"/>
            </a:endParaRPr>
          </a:p>
        </p:txBody>
      </p:sp>
      <p:sp>
        <p:nvSpPr>
          <p:cNvPr id="3" name="مستطیل 2"/>
          <p:cNvSpPr/>
          <p:nvPr/>
        </p:nvSpPr>
        <p:spPr>
          <a:xfrm>
            <a:off x="0" y="1484784"/>
            <a:ext cx="9144000" cy="2246769"/>
          </a:xfrm>
          <a:prstGeom prst="rect">
            <a:avLst/>
          </a:prstGeom>
        </p:spPr>
        <p:txBody>
          <a:bodyPr wrap="square">
            <a:spAutoFit/>
          </a:bodyPr>
          <a:lstStyle/>
          <a:p>
            <a:pPr algn="just"/>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در چند دهه اخير با گسترش فعاليت جريان‏هاى فمينيستى در مغرب‏زمين و به موازات آن، توليد انبوه فيلم‏ها و سريال‏ها، انتشار گسترده مجلات مد و زيبايى، و گسترش تبليغات بازرگانى رسانه‏ها، الگوى تازه‏اى از زيبايى و جذابيت، ابتدا در كشورهاى غربى و به‏تدريج در سراسر جهان مطرح شده است كه نماد بارز آن عروسك «باربى» است.</a:t>
            </a:r>
            <a:endParaRPr lang="fa-IR" sz="2800" b="1" dirty="0">
              <a:solidFill>
                <a:srgbClr val="002060"/>
              </a:solidFill>
              <a:cs typeface="B Lotus" panose="00000400000000000000" pitchFamily="2" charset="-78"/>
            </a:endParaRPr>
          </a:p>
        </p:txBody>
      </p:sp>
      <p:sp>
        <p:nvSpPr>
          <p:cNvPr id="4" name="مستطیل 3"/>
          <p:cNvSpPr/>
          <p:nvPr/>
        </p:nvSpPr>
        <p:spPr>
          <a:xfrm>
            <a:off x="0" y="3789040"/>
            <a:ext cx="9144000" cy="3065455"/>
          </a:xfrm>
          <a:prstGeom prst="rect">
            <a:avLst/>
          </a:prstGeom>
        </p:spPr>
        <p:txBody>
          <a:bodyPr wrap="square">
            <a:spAutoFit/>
          </a:bodyPr>
          <a:lstStyle/>
          <a:p>
            <a:pPr algn="justLow">
              <a:lnSpc>
                <a:spcPct val="115000"/>
              </a:lnSpc>
              <a:spcAft>
                <a:spcPts val="1000"/>
              </a:spcAft>
            </a:pP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تبليغات گسترده براى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معرفى</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زنان تركه‏اى و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لاغراندام</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به‏عنوان</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الگوهاى</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زيبايى و جذابيت، در شرايطى صورت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مى‏گيرد</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كه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بسيارى</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از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كارشناسان</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دست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يافتن</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به اين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الگوها</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را براى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بسيارى</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از زنان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غير</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a:t>
            </a:r>
            <a:r>
              <a:rPr lang="fa-IR" sz="2800" b="1" dirty="0" err="1">
                <a:solidFill>
                  <a:srgbClr val="002060"/>
                </a:solidFill>
                <a:latin typeface="Calibri" panose="020F0502020204030204" pitchFamily="34" charset="0"/>
                <a:ea typeface="Calibri" panose="020F0502020204030204" pitchFamily="34" charset="0"/>
                <a:cs typeface="B Lotus" panose="00000400000000000000" pitchFamily="2" charset="-78"/>
              </a:rPr>
              <a:t>ممكن</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 مى‏دانند. </a:t>
            </a:r>
            <a:r>
              <a:rPr lang="fa-IR" sz="2800" b="1" i="1" dirty="0">
                <a:solidFill>
                  <a:srgbClr val="002060"/>
                </a:solidFill>
                <a:latin typeface="Calibri" panose="020F0502020204030204" pitchFamily="34" charset="0"/>
                <a:ea typeface="Calibri" panose="020F0502020204030204" pitchFamily="34" charset="0"/>
                <a:cs typeface="B Lotus" panose="00000400000000000000" pitchFamily="2" charset="-78"/>
              </a:rPr>
              <a:t>روبين برگر </a:t>
            </a:r>
            <a:r>
              <a:rPr lang="fa-IR" sz="2800" b="1" dirty="0">
                <a:solidFill>
                  <a:srgbClr val="002060"/>
                </a:solidFill>
                <a:latin typeface="Calibri" panose="020F0502020204030204" pitchFamily="34" charset="0"/>
                <a:ea typeface="Calibri" panose="020F0502020204030204" pitchFamily="34" charset="0"/>
                <a:cs typeface="B Lotus" panose="00000400000000000000" pitchFamily="2" charset="-78"/>
              </a:rPr>
              <a:t>نويسنده آمريكايى، در اين‏باره مى‏نويسد:«شايد آزاردهنده‏ترين حقيقت اين باشد كه تصاوير زنان زيبا در رسانه، براى همه زنان بجز شمار بسيار اندكى‏ از ايشان‏ دست ‏نايافتنى ‏است</a:t>
            </a:r>
            <a:r>
              <a:rPr lang="fa-IR" sz="28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 </a:t>
            </a:r>
            <a:r>
              <a:rPr lang="fa-IR" sz="14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(برگر. سیاحت غرب. 1390. ص41)</a:t>
            </a:r>
            <a:r>
              <a:rPr lang="fa-IR" sz="1200" b="1" dirty="0" smtClean="0">
                <a:solidFill>
                  <a:srgbClr val="002060"/>
                </a:solidFill>
                <a:latin typeface="Calibri" panose="020F0502020204030204" pitchFamily="34" charset="0"/>
                <a:ea typeface="Calibri" panose="020F0502020204030204" pitchFamily="34" charset="0"/>
                <a:cs typeface="B Lotus" panose="00000400000000000000" pitchFamily="2" charset="-78"/>
              </a:rPr>
              <a:t>.</a:t>
            </a:r>
            <a:endParaRPr lang="en-US" sz="1050" b="1" dirty="0">
              <a:solidFill>
                <a:srgbClr val="002060"/>
              </a:solidFill>
              <a:effectLst/>
              <a:latin typeface="Calibri" panose="020F0502020204030204" pitchFamily="34" charset="0"/>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425429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1" y="368311"/>
            <a:ext cx="9144000" cy="6163097"/>
          </a:xfrm>
          <a:prstGeom prst="rect">
            <a:avLst/>
          </a:prstGeom>
        </p:spPr>
        <p:txBody>
          <a:bodyPr wrap="square">
            <a:spAutoFit/>
          </a:bodyPr>
          <a:lstStyle/>
          <a:p>
            <a:pPr algn="just">
              <a:lnSpc>
                <a:spcPct val="115000"/>
              </a:lnSpc>
              <a:spcAft>
                <a:spcPts val="1000"/>
              </a:spcAft>
            </a:pPr>
            <a:r>
              <a:rPr lang="fa-IR" sz="2600" b="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rPr>
              <a:t> </a:t>
            </a:r>
            <a:r>
              <a:rPr lang="fa-IR" sz="2600" b="1" i="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rPr>
              <a:t>هوارد لاوين (</a:t>
            </a:r>
            <a:r>
              <a:rPr lang="en-US" sz="2600" b="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rPr>
              <a:t>Howard Lavine</a:t>
            </a:r>
            <a:r>
              <a:rPr lang="fa-IR" sz="2600" b="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rPr>
              <a:t>)، استاد دانشگاه ايالتى نيويورك، و </a:t>
            </a:r>
            <a:r>
              <a:rPr lang="fa-IR" sz="2600" b="1" i="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rPr>
              <a:t>استفان اچ. واگنر</a:t>
            </a:r>
            <a:r>
              <a:rPr lang="fa-IR" sz="2600" b="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rPr>
              <a:t> (</a:t>
            </a:r>
            <a:r>
              <a:rPr lang="en-US" sz="2600" b="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rPr>
              <a:t>Stephen H. Wagner</a:t>
            </a:r>
            <a:r>
              <a:rPr lang="fa-IR" sz="2600" b="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rPr>
              <a:t>)، استاد دانشگاه ايلينويس آمريكا، در پژوهشى كه در زمينه تأثير تبليغات تلويزيونى بر گرايش‏ها و رفتارهاى زنان غربى انجام داده‏اند، در اين زمينه مى‏نويسند:</a:t>
            </a:r>
            <a:endParaRPr lang="en-US" sz="2600" b="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endParaRPr>
          </a:p>
          <a:p>
            <a:pPr algn="just">
              <a:lnSpc>
                <a:spcPct val="115000"/>
              </a:lnSpc>
              <a:spcAft>
                <a:spcPts val="1000"/>
              </a:spcAft>
            </a:pPr>
            <a:r>
              <a:rPr lang="fa-IR" sz="2600" b="1" dirty="0">
                <a:solidFill>
                  <a:srgbClr val="FF0000"/>
                </a:solidFill>
                <a:latin typeface="Calibri" panose="020F0502020204030204" pitchFamily="34" charset="0"/>
                <a:ea typeface="Calibri" panose="020F0502020204030204" pitchFamily="34" charset="0"/>
                <a:cs typeface="B Lotus" pitchFamily="2" charset="-78"/>
              </a:rPr>
              <a:t>ويژگى‏هاى قراردادى زيبايى زنان در فرهنگ غربى، در طول تاريخ با تغييرات زيادى مواجه بوده است؛ مثلاً اگرچه جذابيت‏هاى زنانه در دوره‏اى با داشتن اندام‏هايى چاق سنجيده مى‏شد، اما ايده‏آل‏هاى كنونى فرهنگ ما، هم‏اينك زنانى با اندامى باريك و تركه‏اى را مى‏پسندد. محققان براى اين فرضيه خود، به تصاوير نشريات عامه‏پسند آمريكايى دو قرن اخير، مسابقات سالانه انتخاب ملكه زيبايى و مدل‏هاى به‏كار گرفته‏شده در تبليغات تجارى اشاره مى‏كنند كه در اين دوره روزبه‏روز لاغرتر شده‏اند. در عين حال، در اين سال‏ها، با محبوب‏تر شدن ايده تركه‏اى و لاغر بودن، نارضايتى زنان از اندام‏هايشان و بى‏نظمى آنان در برنامه صرف غذا، با روندى افزايشى روبه‏رو شده است </a:t>
            </a:r>
            <a:r>
              <a:rPr lang="fa-IR" sz="1400" b="1" dirty="0">
                <a:solidFill>
                  <a:srgbClr val="FF0000"/>
                </a:solidFill>
                <a:latin typeface="Calibri" panose="020F0502020204030204" pitchFamily="34" charset="0"/>
                <a:ea typeface="Calibri" panose="020F0502020204030204" pitchFamily="34" charset="0"/>
                <a:cs typeface="B Lotus" pitchFamily="2" charset="-78"/>
              </a:rPr>
              <a:t>(لاوين و </a:t>
            </a:r>
            <a:r>
              <a:rPr lang="fa-IR" sz="1400" b="1" dirty="0" smtClean="0">
                <a:solidFill>
                  <a:srgbClr val="FF0000"/>
                </a:solidFill>
                <a:latin typeface="Calibri" panose="020F0502020204030204" pitchFamily="34" charset="0"/>
                <a:ea typeface="Calibri" panose="020F0502020204030204" pitchFamily="34" charset="0"/>
                <a:cs typeface="B Lotus" pitchFamily="2" charset="-78"/>
              </a:rPr>
              <a:t>واگنر.1387. ص54).</a:t>
            </a:r>
            <a:endParaRPr lang="fa-IR" sz="1400" dirty="0">
              <a:solidFill>
                <a:srgbClr val="FF0000"/>
              </a:solidFill>
              <a:cs typeface="B Lotus" pitchFamily="2" charset="-78"/>
            </a:endParaRPr>
          </a:p>
        </p:txBody>
      </p:sp>
    </p:spTree>
    <p:extLst>
      <p:ext uri="{BB962C8B-B14F-4D97-AF65-F5344CB8AC3E}">
        <p14:creationId xmlns:p14="http://schemas.microsoft.com/office/powerpoint/2010/main" val="4634214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0" y="-2768"/>
            <a:ext cx="9143600" cy="84561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pP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Calibri" panose="020F0502020204030204" pitchFamily="34" charset="0"/>
                <a:cs typeface="B Jadid" panose="00000700000000000000" pitchFamily="2" charset="-78"/>
              </a:rPr>
              <a:t>9- نترساندن </a:t>
            </a:r>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Calibri" panose="020F0502020204030204" pitchFamily="34" charset="0"/>
                <a:cs typeface="B Jadid" panose="00000700000000000000" pitchFamily="2" charset="-78"/>
              </a:rPr>
              <a:t>زنان از باروری</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B Jadid" panose="00000700000000000000" pitchFamily="2" charset="-78"/>
            </a:endParaRPr>
          </a:p>
        </p:txBody>
      </p:sp>
      <p:sp>
        <p:nvSpPr>
          <p:cNvPr id="3" name="Rectangle 1"/>
          <p:cNvSpPr/>
          <p:nvPr/>
        </p:nvSpPr>
        <p:spPr>
          <a:xfrm>
            <a:off x="401" y="4289960"/>
            <a:ext cx="9143599" cy="2554545"/>
          </a:xfrm>
          <a:prstGeom prst="rect">
            <a:avLst/>
          </a:prstGeom>
        </p:spPr>
        <p:txBody>
          <a:bodyPr wrap="square">
            <a:spAutoFit/>
          </a:bodyPr>
          <a:lstStyle/>
          <a:p>
            <a:pPr algn="just"/>
            <a:r>
              <a:rPr lang="fa-IR" sz="3200" b="1" dirty="0">
                <a:solidFill>
                  <a:schemeClr val="tx2">
                    <a:lumMod val="10000"/>
                  </a:schemeClr>
                </a:solidFill>
                <a:cs typeface="B Lotus" pitchFamily="2" charset="-78"/>
              </a:rPr>
              <a:t>در بررسی و آمار مرگ و میر ازدواج نکرده­ها و زناشویی کرده­ها می­بینیم که آمار مرگ و میر ازدواج کرده­ها و زن و فرزندداران کمتر از بی زن و فرزندان است و این از آن رو است که زنان و مردان همسردار تندرست­تر هستند و شرایط زندگی برایشان سالم­تر و آماده­تر </a:t>
            </a:r>
            <a:r>
              <a:rPr lang="fa-IR" sz="3200" b="1" dirty="0" smtClean="0">
                <a:solidFill>
                  <a:schemeClr val="tx2">
                    <a:lumMod val="10000"/>
                  </a:schemeClr>
                </a:solidFill>
                <a:cs typeface="B Lotus" pitchFamily="2" charset="-78"/>
              </a:rPr>
              <a:t>است </a:t>
            </a:r>
            <a:r>
              <a:rPr lang="fa-IR" sz="1200" b="1" dirty="0" smtClean="0">
                <a:solidFill>
                  <a:schemeClr val="tx2">
                    <a:lumMod val="10000"/>
                  </a:schemeClr>
                </a:solidFill>
                <a:cs typeface="B Lotus" pitchFamily="2" charset="-78"/>
              </a:rPr>
              <a:t>(</a:t>
            </a:r>
            <a:r>
              <a:rPr lang="fa-IR" sz="1200" b="1" dirty="0">
                <a:solidFill>
                  <a:schemeClr val="tx2">
                    <a:lumMod val="10000"/>
                  </a:schemeClr>
                </a:solidFill>
                <a:cs typeface="B Lotus" pitchFamily="2" charset="-78"/>
              </a:rPr>
              <a:t>آشفته تهرانی، 1381، ص94).</a:t>
            </a:r>
            <a:endParaRPr lang="en-US" sz="3200" b="1" dirty="0">
              <a:solidFill>
                <a:schemeClr val="tx2">
                  <a:lumMod val="10000"/>
                </a:schemeClr>
              </a:solidFill>
              <a:cs typeface="B Lotus" pitchFamily="2" charset="-78"/>
            </a:endParaRPr>
          </a:p>
        </p:txBody>
      </p:sp>
      <p:sp>
        <p:nvSpPr>
          <p:cNvPr id="4" name="Rectangle 3"/>
          <p:cNvSpPr/>
          <p:nvPr/>
        </p:nvSpPr>
        <p:spPr>
          <a:xfrm>
            <a:off x="1588" y="1147136"/>
            <a:ext cx="9140158" cy="3046988"/>
          </a:xfrm>
          <a:prstGeom prst="rect">
            <a:avLst/>
          </a:prstGeom>
        </p:spPr>
        <p:txBody>
          <a:bodyPr wrap="square">
            <a:spAutoFit/>
          </a:bodyPr>
          <a:lstStyle/>
          <a:p>
            <a:pPr algn="just"/>
            <a:r>
              <a:rPr lang="fa-IR" sz="3200" b="1" dirty="0">
                <a:solidFill>
                  <a:schemeClr val="tx2">
                    <a:lumMod val="10000"/>
                  </a:schemeClr>
                </a:solidFill>
                <a:cs typeface="B Lotus" pitchFamily="2" charset="-78"/>
              </a:rPr>
              <a:t>در جامعة پزشکی با حاملگی‌های بدون برنامه‌ریزی‌شده مخالفت می‌شود؛ ازسوي ديگر اگر همه‌چیز تحت کنترل باشد و نیازهای مادر و کودک برآورده شود، هرگز کسی با تعدد فرزند مخالف نیست. بي‌شک‌ خانواده‌های گسترده و داشتن خواهر و برادر به رشد بهتر اجتماعی و روانی کودکان می‌انجامد. تک‌فرزندی معضلی جدی برای تربیت کودکان است و آنان را ازنظر اجتماعی بسیار </a:t>
            </a:r>
            <a:r>
              <a:rPr lang="fa-IR" sz="3200" b="1" dirty="0" err="1">
                <a:solidFill>
                  <a:schemeClr val="tx2">
                    <a:lumMod val="10000"/>
                  </a:schemeClr>
                </a:solidFill>
                <a:cs typeface="B Lotus" pitchFamily="2" charset="-78"/>
              </a:rPr>
              <a:t>آسیب‌پذیر</a:t>
            </a:r>
            <a:r>
              <a:rPr lang="fa-IR" sz="3200" b="1" dirty="0">
                <a:solidFill>
                  <a:schemeClr val="tx2">
                    <a:lumMod val="10000"/>
                  </a:schemeClr>
                </a:solidFill>
                <a:cs typeface="B Lotus" pitchFamily="2" charset="-78"/>
              </a:rPr>
              <a:t> </a:t>
            </a:r>
            <a:r>
              <a:rPr lang="fa-IR" sz="3200" b="1" dirty="0" err="1" smtClean="0">
                <a:solidFill>
                  <a:schemeClr val="tx2">
                    <a:lumMod val="10000"/>
                  </a:schemeClr>
                </a:solidFill>
                <a:cs typeface="B Lotus" pitchFamily="2" charset="-78"/>
              </a:rPr>
              <a:t>می‌کند</a:t>
            </a:r>
            <a:r>
              <a:rPr lang="fa-IR" sz="3200" b="1" dirty="0" smtClean="0">
                <a:solidFill>
                  <a:schemeClr val="tx2">
                    <a:lumMod val="10000"/>
                  </a:schemeClr>
                </a:solidFill>
                <a:cs typeface="B Lotus" pitchFamily="2" charset="-78"/>
              </a:rPr>
              <a:t>.</a:t>
            </a:r>
            <a:endParaRPr lang="fa-IR" sz="3200" b="1" dirty="0">
              <a:solidFill>
                <a:schemeClr val="tx2">
                  <a:lumMod val="10000"/>
                </a:schemeClr>
              </a:solidFill>
              <a:cs typeface="B Lotus" pitchFamily="2" charset="-78"/>
            </a:endParaRPr>
          </a:p>
        </p:txBody>
      </p:sp>
    </p:spTree>
    <p:extLst>
      <p:ext uri="{BB962C8B-B14F-4D97-AF65-F5344CB8AC3E}">
        <p14:creationId xmlns:p14="http://schemas.microsoft.com/office/powerpoint/2010/main" val="13873589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مستطیل 6"/>
          <p:cNvSpPr/>
          <p:nvPr/>
        </p:nvSpPr>
        <p:spPr>
          <a:xfrm>
            <a:off x="0" y="154869"/>
            <a:ext cx="9144000" cy="5940088"/>
          </a:xfrm>
          <a:prstGeom prst="rect">
            <a:avLst/>
          </a:prstGeom>
        </p:spPr>
        <p:txBody>
          <a:bodyPr wrap="square">
            <a:spAutoFit/>
          </a:bodyPr>
          <a:lstStyle/>
          <a:p>
            <a:pPr algn="just"/>
            <a:r>
              <a:rPr lang="fa-IR" sz="2000" b="1" dirty="0" smtClean="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حجت </a:t>
            </a:r>
            <a:r>
              <a:rPr lang="fa-IR" sz="2000" b="1" dirty="0" err="1" smtClean="0">
                <a:solidFill>
                  <a:srgbClr val="FF0000"/>
                </a:solidFill>
                <a:latin typeface="Times New Roman" panose="02020603050405020304" pitchFamily="18" charset="0"/>
                <a:ea typeface="Times New Roman" panose="02020603050405020304" pitchFamily="18" charset="0"/>
                <a:cs typeface="B Mitra" panose="00000400000000000000" pitchFamily="2" charset="-78"/>
              </a:rPr>
              <a:t>الاسلام</a:t>
            </a:r>
            <a:r>
              <a:rPr lang="fa-IR" sz="2000" b="1" dirty="0" smtClean="0">
                <a:solidFill>
                  <a:srgbClr val="FF0000"/>
                </a:solidFill>
                <a:latin typeface="Times New Roman" panose="02020603050405020304" pitchFamily="18" charset="0"/>
                <a:ea typeface="Times New Roman" panose="02020603050405020304" pitchFamily="18" charset="0"/>
                <a:cs typeface="B Mitra" panose="00000400000000000000" pitchFamily="2" charset="-78"/>
              </a:rPr>
              <a:t> محمدرضا زیبایی نژاد رئیس مرکز مطالعات و تحقیقات زنان حوزه علمیه قم:</a:t>
            </a:r>
          </a:p>
          <a:p>
            <a:pPr algn="just"/>
            <a:r>
              <a:rPr lang="fa-IR" sz="4000" dirty="0" smtClean="0">
                <a:solidFill>
                  <a:schemeClr val="tx2">
                    <a:lumMod val="10000"/>
                  </a:schemeClr>
                </a:solidFill>
                <a:latin typeface="Times New Roman" panose="02020603050405020304" pitchFamily="18" charset="0"/>
                <a:ea typeface="Times New Roman" panose="02020603050405020304" pitchFamily="18" charset="0"/>
                <a:cs typeface="B Mitra" panose="00000400000000000000" pitchFamily="2" charset="-78"/>
              </a:rPr>
              <a:t>«متخصصان </a:t>
            </a:r>
            <a:r>
              <a:rPr lang="fa-IR" sz="4000" dirty="0">
                <a:solidFill>
                  <a:schemeClr val="tx2">
                    <a:lumMod val="10000"/>
                  </a:schemeClr>
                </a:solidFill>
                <a:latin typeface="Times New Roman" panose="02020603050405020304" pitchFamily="18" charset="0"/>
                <a:ea typeface="Times New Roman" panose="02020603050405020304" pitchFamily="18" charset="0"/>
                <a:cs typeface="B Mitra" panose="00000400000000000000" pitchFamily="2" charset="-78"/>
              </a:rPr>
              <a:t>سلامت به‌طور رسمی اعلام کردند که فاصلة بین دو فرزند باید پنج سال باشد و زیر بیست سال و بالاتر از 35 سال بچه‌دار نشويد، و بیشتر از سه فرزند هم نداشته باشید. حال پرسش اين است که اگر بهترین سن زادآوری بین 20 تا 35 سال است، تعداد فرزندان بايد چهار نفر شود؛ درحالي‌که سه فرزند را پيشنهاد مي‌دهند؛ چرا حاصل جمع و تفریق‌ها باهم نمي‌سازد؟ نکتة ديگر اينکه، این فاصلة پنج سال را بر چه اساسي به ‌دست آورده‌اند؟ آيا در چنين موضوعاتي بايد صرفاً بر اساس موازين پزشكي داوري </a:t>
            </a:r>
            <a:r>
              <a:rPr lang="fa-IR" sz="4000" dirty="0" smtClean="0">
                <a:solidFill>
                  <a:schemeClr val="tx2">
                    <a:lumMod val="10000"/>
                  </a:schemeClr>
                </a:solidFill>
                <a:latin typeface="Times New Roman" panose="02020603050405020304" pitchFamily="18" charset="0"/>
                <a:ea typeface="Times New Roman" panose="02020603050405020304" pitchFamily="18" charset="0"/>
                <a:cs typeface="B Mitra" panose="00000400000000000000" pitchFamily="2" charset="-78"/>
              </a:rPr>
              <a:t>كرد؟»</a:t>
            </a:r>
            <a:endParaRPr lang="fa-IR" sz="4000" dirty="0">
              <a:solidFill>
                <a:schemeClr val="tx2">
                  <a:lumMod val="10000"/>
                </a:schemeClr>
              </a:solidFill>
            </a:endParaRPr>
          </a:p>
        </p:txBody>
      </p:sp>
    </p:spTree>
    <p:extLst>
      <p:ext uri="{BB962C8B-B14F-4D97-AF65-F5344CB8AC3E}">
        <p14:creationId xmlns:p14="http://schemas.microsoft.com/office/powerpoint/2010/main" val="11071352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مستطیل 2"/>
          <p:cNvSpPr/>
          <p:nvPr/>
        </p:nvSpPr>
        <p:spPr>
          <a:xfrm>
            <a:off x="0" y="284634"/>
            <a:ext cx="9144000" cy="6186309"/>
          </a:xfrm>
          <a:prstGeom prst="rect">
            <a:avLst/>
          </a:prstGeom>
        </p:spPr>
        <p:txBody>
          <a:bodyPr wrap="square">
            <a:spAutoFit/>
          </a:bodyPr>
          <a:lstStyle/>
          <a:p>
            <a:pPr algn="justLow">
              <a:lnSpc>
                <a:spcPct val="150000"/>
              </a:lnSpc>
              <a:defRPr/>
            </a:pPr>
            <a:r>
              <a:rPr lang="fa-IR" sz="4400" dirty="0">
                <a:solidFill>
                  <a:schemeClr val="bg1">
                    <a:lumMod val="95000"/>
                    <a:lumOff val="5000"/>
                  </a:schemeClr>
                </a:solidFill>
                <a:cs typeface="B Titr" pitchFamily="2" charset="-78"/>
              </a:rPr>
              <a:t>پروفسور اميلي گراندر از دانشكده بهداشت و طب گرمسيري لندن </a:t>
            </a:r>
            <a:r>
              <a:rPr lang="fa-IR" sz="4400" dirty="0" smtClean="0">
                <a:solidFill>
                  <a:schemeClr val="bg1">
                    <a:lumMod val="95000"/>
                    <a:lumOff val="5000"/>
                  </a:schemeClr>
                </a:solidFill>
                <a:cs typeface="B Titr" pitchFamily="2" charset="-78"/>
              </a:rPr>
              <a:t>مي‌گويد:</a:t>
            </a:r>
          </a:p>
          <a:p>
            <a:pPr algn="justLow">
              <a:lnSpc>
                <a:spcPct val="150000"/>
              </a:lnSpc>
              <a:defRPr/>
            </a:pPr>
            <a:r>
              <a:rPr lang="fa-IR" sz="4400" dirty="0" smtClean="0">
                <a:solidFill>
                  <a:srgbClr val="0070C0"/>
                </a:solidFill>
                <a:cs typeface="B Titr" pitchFamily="2" charset="-78"/>
              </a:rPr>
              <a:t>«ازدواج </a:t>
            </a:r>
            <a:r>
              <a:rPr lang="fa-IR" sz="4400" dirty="0">
                <a:solidFill>
                  <a:srgbClr val="0070C0"/>
                </a:solidFill>
                <a:cs typeface="B Titr" pitchFamily="2" charset="-78"/>
              </a:rPr>
              <a:t>و مادر شدن تأثير زيادي در سلامت آينده زنان دارد و در برخي موارد به اندازه وضعيت اجتماعي و اقتصادي افراد اهميت دارد</a:t>
            </a:r>
            <a:r>
              <a:rPr lang="fa-IR" sz="4400" dirty="0" smtClean="0">
                <a:solidFill>
                  <a:srgbClr val="0070C0"/>
                </a:solidFill>
                <a:cs typeface="B Titr" pitchFamily="2" charset="-78"/>
              </a:rPr>
              <a:t>.»</a:t>
            </a:r>
            <a:endParaRPr lang="fa-IR" sz="4400" dirty="0">
              <a:solidFill>
                <a:srgbClr val="0070C0"/>
              </a:solidFill>
              <a:cs typeface="B Titr" pitchFamily="2" charset="-78"/>
            </a:endParaRPr>
          </a:p>
        </p:txBody>
      </p:sp>
    </p:spTree>
    <p:extLst>
      <p:ext uri="{BB962C8B-B14F-4D97-AF65-F5344CB8AC3E}">
        <p14:creationId xmlns:p14="http://schemas.microsoft.com/office/powerpoint/2010/main" val="40447529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200" fill="hold"/>
                                        <p:tgtEl>
                                          <p:spTgt spid="3"/>
                                        </p:tgtEl>
                                        <p:attrNameLst>
                                          <p:attrName>ppt_w</p:attrName>
                                        </p:attrNameLst>
                                      </p:cBhvr>
                                      <p:tavLst>
                                        <p:tav tm="0">
                                          <p:val>
                                            <p:fltVal val="0"/>
                                          </p:val>
                                        </p:tav>
                                        <p:tav tm="100000">
                                          <p:val>
                                            <p:strVal val="#ppt_w"/>
                                          </p:val>
                                        </p:tav>
                                      </p:tavLst>
                                    </p:anim>
                                    <p:anim calcmode="lin" valueType="num">
                                      <p:cBhvr>
                                        <p:cTn id="8" dur="2200" fill="hold"/>
                                        <p:tgtEl>
                                          <p:spTgt spid="3"/>
                                        </p:tgtEl>
                                        <p:attrNameLst>
                                          <p:attrName>ppt_h</p:attrName>
                                        </p:attrNameLst>
                                      </p:cBhvr>
                                      <p:tavLst>
                                        <p:tav tm="0">
                                          <p:val>
                                            <p:fltVal val="0"/>
                                          </p:val>
                                        </p:tav>
                                        <p:tav tm="100000">
                                          <p:val>
                                            <p:strVal val="#ppt_h"/>
                                          </p:val>
                                        </p:tav>
                                      </p:tavLst>
                                    </p:anim>
                                    <p:anim calcmode="lin" valueType="num">
                                      <p:cBhvr>
                                        <p:cTn id="9" dur="2200" fill="hold"/>
                                        <p:tgtEl>
                                          <p:spTgt spid="3"/>
                                        </p:tgtEl>
                                        <p:attrNameLst>
                                          <p:attrName>style.rotation</p:attrName>
                                        </p:attrNameLst>
                                      </p:cBhvr>
                                      <p:tavLst>
                                        <p:tav tm="0">
                                          <p:val>
                                            <p:fltVal val="90"/>
                                          </p:val>
                                        </p:tav>
                                        <p:tav tm="100000">
                                          <p:val>
                                            <p:fltVal val="0"/>
                                          </p:val>
                                        </p:tav>
                                      </p:tavLst>
                                    </p:anim>
                                    <p:animEffect transition="in" filter="fade">
                                      <p:cBhvr>
                                        <p:cTn id="10" dur="2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341826" y="507696"/>
            <a:ext cx="9810750" cy="46166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Calibri" panose="020F0502020204030204" pitchFamily="34" charset="0"/>
                <a:cs typeface="2  Titr" panose="00000700000000000000" pitchFamily="2" charset="-78"/>
              </a:rPr>
              <a:t>10- ايجاد حساسیت </a:t>
            </a:r>
            <a:r>
              <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Calibri" panose="020F0502020204030204" pitchFamily="34" charset="0"/>
                <a:cs typeface="2  Titr" panose="00000700000000000000" pitchFamily="2" charset="-78"/>
              </a:rPr>
              <a:t>درباره بحران‏ها و آسيب‏هاى ناشى از كاهش جمعيت</a:t>
            </a:r>
            <a:endPar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endParaRPr>
          </a:p>
        </p:txBody>
      </p:sp>
      <p:sp>
        <p:nvSpPr>
          <p:cNvPr id="3" name="مستطیل 2"/>
          <p:cNvSpPr/>
          <p:nvPr/>
        </p:nvSpPr>
        <p:spPr>
          <a:xfrm>
            <a:off x="1" y="1484784"/>
            <a:ext cx="9112184" cy="5262979"/>
          </a:xfrm>
          <a:prstGeom prst="rect">
            <a:avLst/>
          </a:prstGeom>
        </p:spPr>
        <p:txBody>
          <a:bodyPr wrap="square">
            <a:spAutoFit/>
          </a:bodyPr>
          <a:lstStyle/>
          <a:p>
            <a:pPr algn="just"/>
            <a:r>
              <a:rPr lang="fa-IR" sz="2800" b="1" dirty="0">
                <a:solidFill>
                  <a:schemeClr val="bg1">
                    <a:lumMod val="95000"/>
                    <a:lumOff val="5000"/>
                  </a:schemeClr>
                </a:solidFill>
                <a:latin typeface="Calibri" panose="020F0502020204030204" pitchFamily="34" charset="0"/>
                <a:ea typeface="Calibri" panose="020F0502020204030204" pitchFamily="34" charset="0"/>
                <a:cs typeface="B Lotus" panose="00000400000000000000" pitchFamily="2" charset="-78"/>
              </a:rPr>
              <a:t>نتايج پيش‏بينى‏هاى سال 2010 سازمان ملل متحد درباره تحولات بارورى نشان مى‏دهد كه براساس هر سه سناريو (پايين، متوسط و بالا)، تا سال 1420 سطح بارورى ايران به سطح جانشينى افزايش نخواهد يافت. بر اساس همين پيش‏بينى، در صورت ادامه روند كنونى كاهش بارورى براساس سناريوى حد پايين، جمعيت ايران تا سال 1430 به حدود 73 ميليون نفر با شاخص سالخوردگى 5/38 درصد، در سال 1445 به حدود 61 ميليون نفر با شاخص سالخوردگى 5/47 درصد، و تا سال 1480 به حدود 31 ميليون نفر با شاخص سالخوردگى 4/47 درصد كاهش خواهد يافت. همچنين در صورت تحقق الگوى رشد متوسط، جمعيت ايران تا سال 1445 به حدود 79 ميليون نفر با شاخص سالخوردگى 9/36 درصد، سپس تا سال 1480 به 62 ميليون نفر با شاخص سالخوردگى 7/34 درصد كاهش خواهد يافت (دبيرخانه شوراى عالى انقلاب فرهنگى، 1391). </a:t>
            </a:r>
            <a:endParaRPr lang="fa-IR" sz="2800" b="1" dirty="0">
              <a:solidFill>
                <a:schemeClr val="bg1">
                  <a:lumMod val="95000"/>
                  <a:lumOff val="5000"/>
                </a:schemeClr>
              </a:solidFill>
              <a:cs typeface="B Lotus" panose="00000400000000000000" pitchFamily="2" charset="-78"/>
            </a:endParaRPr>
          </a:p>
        </p:txBody>
      </p:sp>
    </p:spTree>
    <p:extLst>
      <p:ext uri="{BB962C8B-B14F-4D97-AF65-F5344CB8AC3E}">
        <p14:creationId xmlns:p14="http://schemas.microsoft.com/office/powerpoint/2010/main" val="37687607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0" y="404664"/>
            <a:ext cx="9112185"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Calibri" panose="020F0502020204030204" pitchFamily="34" charset="0"/>
                <a:cs typeface="B Jadid" panose="00000700000000000000" pitchFamily="2" charset="-78"/>
              </a:rPr>
              <a:t>ايجاد </a:t>
            </a:r>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Calibri" panose="020F0502020204030204" pitchFamily="34" charset="0"/>
                <a:cs typeface="B Jadid" panose="00000700000000000000" pitchFamily="2" charset="-78"/>
              </a:rPr>
              <a:t>حساسیت </a:t>
            </a:r>
            <a:r>
              <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Calibri" panose="020F0502020204030204" pitchFamily="34" charset="0"/>
                <a:cs typeface="B Jadid" panose="00000700000000000000" pitchFamily="2" charset="-78"/>
              </a:rPr>
              <a:t>درباره بحران‏ها و آسيب‏هاى ناشى از كاهش جمعيت</a:t>
            </a:r>
            <a:endPar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Jadid" panose="00000700000000000000" pitchFamily="2" charset="-78"/>
            </a:endParaRPr>
          </a:p>
        </p:txBody>
      </p:sp>
      <p:sp>
        <p:nvSpPr>
          <p:cNvPr id="3" name="Title 2"/>
          <p:cNvSpPr txBox="1">
            <a:spLocks/>
          </p:cNvSpPr>
          <p:nvPr/>
        </p:nvSpPr>
        <p:spPr>
          <a:xfrm>
            <a:off x="0" y="1457254"/>
            <a:ext cx="8929718" cy="71438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v"/>
              <a:defRPr/>
            </a:pPr>
            <a:r>
              <a:rPr lang="fa-IR" sz="2700" dirty="0" smtClean="0">
                <a:solidFill>
                  <a:srgbClr val="0070C0"/>
                </a:solidFill>
                <a:cs typeface="B Titr" pitchFamily="2" charset="-78"/>
              </a:rPr>
              <a:t>چالش های  </a:t>
            </a:r>
            <a:r>
              <a:rPr lang="fa-IR" sz="2700" dirty="0" err="1" smtClean="0">
                <a:solidFill>
                  <a:srgbClr val="0070C0"/>
                </a:solidFill>
                <a:cs typeface="B Titr" pitchFamily="2" charset="-78"/>
              </a:rPr>
              <a:t>جمعيتي</a:t>
            </a:r>
            <a:endParaRPr lang="en-US" sz="2700" dirty="0">
              <a:solidFill>
                <a:srgbClr val="0070C0"/>
              </a:solidFill>
              <a:cs typeface="B Titr" pitchFamily="2" charset="-78"/>
            </a:endParaRPr>
          </a:p>
        </p:txBody>
      </p:sp>
      <p:sp>
        <p:nvSpPr>
          <p:cNvPr id="4" name="Content Placeholder 1"/>
          <p:cNvSpPr txBox="1">
            <a:spLocks/>
          </p:cNvSpPr>
          <p:nvPr/>
        </p:nvSpPr>
        <p:spPr bwMode="auto">
          <a:xfrm>
            <a:off x="428625" y="2243088"/>
            <a:ext cx="837247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3888" indent="-514350" algn="r" rtl="1">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cs typeface="Arial" panose="020B0604020202020204" pitchFamily="34" charset="0"/>
              </a:defRPr>
            </a:lvl1pPr>
            <a:lvl2pPr marL="742950" indent="-285750" algn="r" rtl="1">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cs typeface="Arial" panose="020B0604020202020204" pitchFamily="34" charset="0"/>
              </a:defRPr>
            </a:lvl2pPr>
            <a:lvl3pPr marL="1538288" indent="-514350" algn="r" rtl="1">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cs typeface="Arial" panose="020B0604020202020204" pitchFamily="34" charset="0"/>
              </a:defRPr>
            </a:lvl3pPr>
            <a:lvl4pPr marL="1600200" indent="-228600" algn="r" rtl="1">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cs typeface="Arial" panose="020B0604020202020204" pitchFamily="34" charset="0"/>
              </a:defRPr>
            </a:lvl4pPr>
            <a:lvl5pPr marL="2057400" indent="-228600" algn="r" rtl="1">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cs typeface="Arial" panose="020B0604020202020204" pitchFamily="34" charset="0"/>
              </a:defRPr>
            </a:lvl9pPr>
          </a:lstStyle>
          <a:p>
            <a:pPr lvl="2" eaLnBrk="1" hangingPunct="1">
              <a:lnSpc>
                <a:spcPct val="150000"/>
              </a:lnSpc>
              <a:spcBef>
                <a:spcPts val="400"/>
              </a:spcBef>
              <a:buClr>
                <a:schemeClr val="accent1"/>
              </a:buClr>
              <a:buSzPct val="68000"/>
              <a:buFontTx/>
              <a:buNone/>
            </a:pPr>
            <a:r>
              <a:rPr lang="fa-IR" sz="2700" b="1" dirty="0">
                <a:solidFill>
                  <a:srgbClr val="0070C0"/>
                </a:solidFill>
                <a:cs typeface="B Titr" panose="00000700000000000000" pitchFamily="2" charset="-78"/>
              </a:rPr>
              <a:t>1. </a:t>
            </a:r>
            <a:r>
              <a:rPr lang="fa-IR" sz="2700" dirty="0">
                <a:solidFill>
                  <a:srgbClr val="0070C0"/>
                </a:solidFill>
                <a:cs typeface="B Titr" panose="00000700000000000000" pitchFamily="2" charset="-78"/>
              </a:rPr>
              <a:t>کاهش</a:t>
            </a:r>
            <a:r>
              <a:rPr lang="fa-IR" sz="2700" b="1" dirty="0">
                <a:solidFill>
                  <a:srgbClr val="0070C0"/>
                </a:solidFill>
                <a:cs typeface="B Titr" panose="00000700000000000000" pitchFamily="2" charset="-78"/>
              </a:rPr>
              <a:t> میزان باروری و تجدید نسل</a:t>
            </a:r>
          </a:p>
          <a:p>
            <a:pPr lvl="2" eaLnBrk="1" hangingPunct="1">
              <a:lnSpc>
                <a:spcPct val="150000"/>
              </a:lnSpc>
              <a:spcBef>
                <a:spcPts val="400"/>
              </a:spcBef>
              <a:buClr>
                <a:schemeClr val="accent1"/>
              </a:buClr>
              <a:buSzPct val="68000"/>
              <a:buFontTx/>
              <a:buNone/>
            </a:pPr>
            <a:r>
              <a:rPr lang="fa-IR" sz="2700" b="1" dirty="0">
                <a:solidFill>
                  <a:srgbClr val="0070C0"/>
                </a:solidFill>
                <a:cs typeface="B Titr" panose="00000700000000000000" pitchFamily="2" charset="-78"/>
                <a:sym typeface="Wingdings" panose="05000000000000000000" pitchFamily="2" charset="2"/>
              </a:rPr>
              <a:t>2. </a:t>
            </a:r>
            <a:r>
              <a:rPr lang="fa-IR" sz="2700" b="1" dirty="0">
                <a:solidFill>
                  <a:srgbClr val="0070C0"/>
                </a:solidFill>
                <a:cs typeface="B Titr" panose="00000700000000000000" pitchFamily="2" charset="-78"/>
              </a:rPr>
              <a:t> كاهش حجم </a:t>
            </a:r>
            <a:r>
              <a:rPr lang="fa-IR" sz="2700" b="1" dirty="0" err="1">
                <a:solidFill>
                  <a:srgbClr val="0070C0"/>
                </a:solidFill>
                <a:cs typeface="B Titr" panose="00000700000000000000" pitchFamily="2" charset="-78"/>
              </a:rPr>
              <a:t>كل</a:t>
            </a:r>
            <a:r>
              <a:rPr lang="fa-IR" sz="2700" b="1" dirty="0">
                <a:solidFill>
                  <a:srgbClr val="0070C0"/>
                </a:solidFill>
                <a:cs typeface="B Titr" panose="00000700000000000000" pitchFamily="2" charset="-78"/>
              </a:rPr>
              <a:t> جمعيت </a:t>
            </a:r>
            <a:r>
              <a:rPr lang="fa-IR" sz="2700" b="1" dirty="0" err="1">
                <a:solidFill>
                  <a:srgbClr val="0070C0"/>
                </a:solidFill>
                <a:cs typeface="B Titr" panose="00000700000000000000" pitchFamily="2" charset="-78"/>
              </a:rPr>
              <a:t>ملي</a:t>
            </a:r>
            <a:endParaRPr lang="fa-IR" sz="2400" b="1" dirty="0">
              <a:solidFill>
                <a:srgbClr val="0070C0"/>
              </a:solidFill>
              <a:cs typeface="B Titr" panose="00000700000000000000" pitchFamily="2" charset="-78"/>
            </a:endParaRPr>
          </a:p>
          <a:p>
            <a:pPr lvl="2" eaLnBrk="1" hangingPunct="1">
              <a:lnSpc>
                <a:spcPct val="150000"/>
              </a:lnSpc>
              <a:spcBef>
                <a:spcPts val="400"/>
              </a:spcBef>
              <a:buClr>
                <a:schemeClr val="accent1"/>
              </a:buClr>
              <a:buSzPct val="68000"/>
              <a:buFontTx/>
              <a:buNone/>
            </a:pPr>
            <a:r>
              <a:rPr lang="fa-IR" sz="2700" b="1" dirty="0">
                <a:solidFill>
                  <a:srgbClr val="0070C0"/>
                </a:solidFill>
                <a:cs typeface="B Titr" panose="00000700000000000000" pitchFamily="2" charset="-78"/>
                <a:sym typeface="Wingdings" panose="05000000000000000000" pitchFamily="2" charset="2"/>
              </a:rPr>
              <a:t>3.</a:t>
            </a:r>
            <a:r>
              <a:rPr lang="fa-IR" sz="2700" b="1" dirty="0">
                <a:solidFill>
                  <a:srgbClr val="0070C0"/>
                </a:solidFill>
                <a:cs typeface="B Titr" panose="00000700000000000000" pitchFamily="2" charset="-78"/>
              </a:rPr>
              <a:t> كاهش </a:t>
            </a:r>
            <a:r>
              <a:rPr lang="fa-IR" sz="2700" b="1" dirty="0" err="1">
                <a:solidFill>
                  <a:srgbClr val="0070C0"/>
                </a:solidFill>
                <a:cs typeface="B Titr" panose="00000700000000000000" pitchFamily="2" charset="-78"/>
              </a:rPr>
              <a:t>نيروي</a:t>
            </a:r>
            <a:r>
              <a:rPr lang="fa-IR" sz="2700" b="1" dirty="0">
                <a:solidFill>
                  <a:srgbClr val="0070C0"/>
                </a:solidFill>
                <a:cs typeface="B Titr" panose="00000700000000000000" pitchFamily="2" charset="-78"/>
              </a:rPr>
              <a:t> در سن </a:t>
            </a:r>
            <a:r>
              <a:rPr lang="fa-IR" sz="2700" b="1" dirty="0" err="1">
                <a:solidFill>
                  <a:srgbClr val="0070C0"/>
                </a:solidFill>
                <a:cs typeface="B Titr" panose="00000700000000000000" pitchFamily="2" charset="-78"/>
              </a:rPr>
              <a:t>كار</a:t>
            </a:r>
            <a:endParaRPr lang="fa-IR" sz="2700" b="1" dirty="0">
              <a:solidFill>
                <a:srgbClr val="0070C0"/>
              </a:solidFill>
              <a:cs typeface="B Titr" panose="00000700000000000000" pitchFamily="2" charset="-78"/>
            </a:endParaRPr>
          </a:p>
          <a:p>
            <a:pPr lvl="2" eaLnBrk="1" hangingPunct="1">
              <a:lnSpc>
                <a:spcPct val="150000"/>
              </a:lnSpc>
              <a:spcBef>
                <a:spcPts val="400"/>
              </a:spcBef>
              <a:buClr>
                <a:schemeClr val="accent1"/>
              </a:buClr>
              <a:buSzPct val="68000"/>
              <a:buFontTx/>
              <a:buNone/>
            </a:pPr>
            <a:r>
              <a:rPr lang="fa-IR" sz="2700" b="1" dirty="0">
                <a:solidFill>
                  <a:srgbClr val="0070C0"/>
                </a:solidFill>
                <a:cs typeface="B Titr" panose="00000700000000000000" pitchFamily="2" charset="-78"/>
                <a:sym typeface="Wingdings" panose="05000000000000000000" pitchFamily="2" charset="2"/>
              </a:rPr>
              <a:t>4.</a:t>
            </a:r>
            <a:r>
              <a:rPr lang="fa-IR" sz="2700" b="1" dirty="0">
                <a:solidFill>
                  <a:srgbClr val="0070C0"/>
                </a:solidFill>
                <a:cs typeface="B Titr" panose="00000700000000000000" pitchFamily="2" charset="-78"/>
              </a:rPr>
              <a:t> </a:t>
            </a:r>
            <a:r>
              <a:rPr lang="fa-IR" sz="2700" b="1" dirty="0" err="1">
                <a:solidFill>
                  <a:srgbClr val="0070C0"/>
                </a:solidFill>
                <a:cs typeface="B Titr" panose="00000700000000000000" pitchFamily="2" charset="-78"/>
              </a:rPr>
              <a:t>سالمندي</a:t>
            </a:r>
            <a:r>
              <a:rPr lang="fa-IR" sz="2700" b="1" dirty="0">
                <a:solidFill>
                  <a:srgbClr val="0070C0"/>
                </a:solidFill>
                <a:cs typeface="B Titr" panose="00000700000000000000" pitchFamily="2" charset="-78"/>
              </a:rPr>
              <a:t> جمعيت</a:t>
            </a:r>
          </a:p>
          <a:p>
            <a:pPr lvl="2" eaLnBrk="1" hangingPunct="1">
              <a:lnSpc>
                <a:spcPct val="150000"/>
              </a:lnSpc>
              <a:spcBef>
                <a:spcPts val="400"/>
              </a:spcBef>
              <a:buClr>
                <a:schemeClr val="accent1"/>
              </a:buClr>
              <a:buSzPct val="68000"/>
              <a:buFontTx/>
              <a:buNone/>
            </a:pPr>
            <a:r>
              <a:rPr lang="fa-IR" sz="2700" b="1" dirty="0">
                <a:solidFill>
                  <a:srgbClr val="0070C0"/>
                </a:solidFill>
                <a:cs typeface="B Titr" panose="00000700000000000000" pitchFamily="2" charset="-78"/>
                <a:sym typeface="Wingdings" panose="05000000000000000000" pitchFamily="2" charset="2"/>
              </a:rPr>
              <a:t>5.</a:t>
            </a:r>
            <a:r>
              <a:rPr lang="fa-IR" sz="2700" b="1" dirty="0">
                <a:solidFill>
                  <a:srgbClr val="0070C0"/>
                </a:solidFill>
                <a:cs typeface="B Titr" panose="00000700000000000000" pitchFamily="2" charset="-78"/>
              </a:rPr>
              <a:t>  افزايش </a:t>
            </a:r>
            <a:r>
              <a:rPr lang="fa-IR" sz="2700" b="1" dirty="0" err="1">
                <a:solidFill>
                  <a:srgbClr val="0070C0"/>
                </a:solidFill>
                <a:cs typeface="B Titr" panose="00000700000000000000" pitchFamily="2" charset="-78"/>
              </a:rPr>
              <a:t>مهاجرت‌هاي</a:t>
            </a:r>
            <a:r>
              <a:rPr lang="fa-IR" sz="2700" b="1" dirty="0">
                <a:solidFill>
                  <a:srgbClr val="0070C0"/>
                </a:solidFill>
                <a:cs typeface="B Titr" panose="00000700000000000000" pitchFamily="2" charset="-78"/>
              </a:rPr>
              <a:t> </a:t>
            </a:r>
            <a:r>
              <a:rPr lang="fa-IR" sz="2700" b="1" dirty="0" err="1">
                <a:solidFill>
                  <a:srgbClr val="0070C0"/>
                </a:solidFill>
                <a:cs typeface="B Titr" panose="00000700000000000000" pitchFamily="2" charset="-78"/>
              </a:rPr>
              <a:t>بين‌المللي</a:t>
            </a:r>
            <a:r>
              <a:rPr lang="fa-IR" sz="2700" b="1" dirty="0">
                <a:solidFill>
                  <a:srgbClr val="0070C0"/>
                </a:solidFill>
                <a:cs typeface="B Titr" panose="00000700000000000000" pitchFamily="2" charset="-78"/>
              </a:rPr>
              <a:t> و </a:t>
            </a:r>
            <a:r>
              <a:rPr lang="fa-IR" sz="2700" b="1" dirty="0" err="1">
                <a:solidFill>
                  <a:srgbClr val="0070C0"/>
                </a:solidFill>
                <a:cs typeface="B Titr" panose="00000700000000000000" pitchFamily="2" charset="-78"/>
              </a:rPr>
              <a:t>تغييرات</a:t>
            </a:r>
            <a:r>
              <a:rPr lang="fa-IR" sz="2700" b="1" dirty="0">
                <a:solidFill>
                  <a:srgbClr val="0070C0"/>
                </a:solidFill>
                <a:cs typeface="B Titr" panose="00000700000000000000" pitchFamily="2" charset="-78"/>
              </a:rPr>
              <a:t> </a:t>
            </a:r>
            <a:r>
              <a:rPr lang="fa-IR" sz="2700" b="1" dirty="0" err="1">
                <a:solidFill>
                  <a:srgbClr val="0070C0"/>
                </a:solidFill>
                <a:cs typeface="B Titr" panose="00000700000000000000" pitchFamily="2" charset="-78"/>
              </a:rPr>
              <a:t>هويتي</a:t>
            </a:r>
            <a:r>
              <a:rPr lang="fa-IR" sz="2700" b="1" dirty="0">
                <a:solidFill>
                  <a:srgbClr val="0070C0"/>
                </a:solidFill>
                <a:cs typeface="B Titr" panose="00000700000000000000" pitchFamily="2" charset="-78"/>
              </a:rPr>
              <a:t> و </a:t>
            </a:r>
            <a:r>
              <a:rPr lang="fa-IR" sz="2700" b="1" dirty="0" err="1">
                <a:solidFill>
                  <a:srgbClr val="0070C0"/>
                </a:solidFill>
                <a:cs typeface="B Titr" panose="00000700000000000000" pitchFamily="2" charset="-78"/>
              </a:rPr>
              <a:t>فرهنگي</a:t>
            </a:r>
            <a:endParaRPr lang="fa-IR" sz="2700" b="1" dirty="0">
              <a:solidFill>
                <a:srgbClr val="0070C0"/>
              </a:solidFill>
              <a:cs typeface="B Titr" panose="00000700000000000000" pitchFamily="2" charset="-78"/>
            </a:endParaRPr>
          </a:p>
          <a:p>
            <a:pPr eaLnBrk="1" hangingPunct="1">
              <a:buFont typeface="Lucida Sans Unicode" panose="020B0602030504020204" pitchFamily="34" charset="0"/>
              <a:buAutoNum type="arabicPeriod"/>
            </a:pPr>
            <a:endParaRPr lang="fa-IR" b="1" dirty="0">
              <a:solidFill>
                <a:srgbClr val="0070C0"/>
              </a:solidFill>
              <a:cs typeface="B Nazanin" panose="00000400000000000000" pitchFamily="2" charset="-78"/>
            </a:endParaRPr>
          </a:p>
          <a:p>
            <a:pPr eaLnBrk="1" hangingPunct="1">
              <a:buFont typeface="Lucida Sans Unicode" panose="020B0602030504020204" pitchFamily="34" charset="0"/>
              <a:buAutoNum type="arabicPeriod"/>
            </a:pPr>
            <a:endParaRPr lang="fa-IR" b="1" dirty="0">
              <a:solidFill>
                <a:srgbClr val="0070C0"/>
              </a:solidFill>
              <a:cs typeface="B Nazanin" panose="00000400000000000000" pitchFamily="2" charset="-78"/>
            </a:endParaRPr>
          </a:p>
        </p:txBody>
      </p:sp>
    </p:spTree>
    <p:extLst>
      <p:ext uri="{BB962C8B-B14F-4D97-AF65-F5344CB8AC3E}">
        <p14:creationId xmlns:p14="http://schemas.microsoft.com/office/powerpoint/2010/main" val="20642575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8203" y="1633447"/>
            <a:ext cx="9144000" cy="4316566"/>
          </a:xfrm>
          <a:prstGeom prst="rect">
            <a:avLst/>
          </a:prstGeom>
        </p:spPr>
        <p:txBody>
          <a:bodyPr wrap="square">
            <a:spAutoFit/>
          </a:bodyPr>
          <a:lstStyle/>
          <a:p>
            <a:pPr algn="just">
              <a:lnSpc>
                <a:spcPct val="115000"/>
              </a:lnSpc>
              <a:spcAft>
                <a:spcPts val="1000"/>
              </a:spcAft>
            </a:pPr>
            <a:r>
              <a:rPr lang="fa-IR" sz="4000" b="1" dirty="0">
                <a:solidFill>
                  <a:srgbClr val="FF0000"/>
                </a:solidFill>
                <a:latin typeface="Calibri" panose="020F0502020204030204" pitchFamily="34" charset="0"/>
                <a:ea typeface="Calibri" panose="020F0502020204030204" pitchFamily="34" charset="0"/>
                <a:cs typeface="B Titr" pitchFamily="2" charset="-78"/>
              </a:rPr>
              <a:t>اگر در حال حاضر سپردن سالمندان را به خانه­های سالمندان و مراکزی از این قبیل نهی کرده و آن را </a:t>
            </a:r>
            <a:r>
              <a:rPr lang="fa-IR" sz="4000" b="1" dirty="0">
                <a:solidFill>
                  <a:srgbClr val="FF0000"/>
                </a:solidFill>
                <a:cs typeface="B Titr" pitchFamily="2" charset="-78"/>
              </a:rPr>
              <a:t>ضد ارزش تلقی </a:t>
            </a:r>
            <a:r>
              <a:rPr lang="fa-IR" sz="4000" b="1" dirty="0" smtClean="0">
                <a:solidFill>
                  <a:srgbClr val="FF0000"/>
                </a:solidFill>
                <a:cs typeface="B Titr" pitchFamily="2" charset="-78"/>
              </a:rPr>
              <a:t>می­کنیم </a:t>
            </a:r>
            <a:r>
              <a:rPr lang="fa-IR" sz="4000" b="1" dirty="0" smtClean="0">
                <a:solidFill>
                  <a:srgbClr val="FF0000"/>
                </a:solidFill>
                <a:latin typeface="Calibri" panose="020F0502020204030204" pitchFamily="34" charset="0"/>
                <a:ea typeface="Calibri" panose="020F0502020204030204" pitchFamily="34" charset="0"/>
                <a:cs typeface="B Titr" pitchFamily="2" charset="-78"/>
              </a:rPr>
              <a:t>در </a:t>
            </a:r>
            <a:r>
              <a:rPr lang="fa-IR" sz="4000" b="1" dirty="0">
                <a:solidFill>
                  <a:srgbClr val="FF0000"/>
                </a:solidFill>
                <a:latin typeface="Calibri" panose="020F0502020204030204" pitchFamily="34" charset="0"/>
                <a:ea typeface="Calibri" panose="020F0502020204030204" pitchFamily="34" charset="0"/>
                <a:cs typeface="B Titr" pitchFamily="2" charset="-78"/>
              </a:rPr>
              <a:t>آینده­ای </a:t>
            </a:r>
            <a:r>
              <a:rPr lang="fa-IR" sz="4000" b="1" dirty="0" smtClean="0">
                <a:solidFill>
                  <a:srgbClr val="FF0000"/>
                </a:solidFill>
                <a:latin typeface="Calibri" panose="020F0502020204030204" pitchFamily="34" charset="0"/>
                <a:ea typeface="Calibri" panose="020F0502020204030204" pitchFamily="34" charset="0"/>
                <a:cs typeface="B Titr" pitchFamily="2" charset="-78"/>
              </a:rPr>
              <a:t>نچندان </a:t>
            </a:r>
            <a:r>
              <a:rPr lang="fa-IR" sz="4000" b="1" dirty="0">
                <a:solidFill>
                  <a:srgbClr val="FF0000"/>
                </a:solidFill>
                <a:latin typeface="Calibri" panose="020F0502020204030204" pitchFamily="34" charset="0"/>
                <a:ea typeface="Calibri" panose="020F0502020204030204" pitchFamily="34" charset="0"/>
                <a:cs typeface="B Titr" pitchFamily="2" charset="-78"/>
              </a:rPr>
              <a:t>دور </a:t>
            </a:r>
            <a:r>
              <a:rPr lang="fa-IR" sz="4000" b="1" dirty="0" smtClean="0">
                <a:solidFill>
                  <a:srgbClr val="FF0000"/>
                </a:solidFill>
                <a:latin typeface="Calibri" panose="020F0502020204030204" pitchFamily="34" charset="0"/>
                <a:ea typeface="Calibri" panose="020F0502020204030204" pitchFamily="34" charset="0"/>
                <a:cs typeface="B Titr" pitchFamily="2" charset="-78"/>
              </a:rPr>
              <a:t>نتنها </a:t>
            </a:r>
            <a:r>
              <a:rPr lang="fa-IR" sz="4000" b="1" dirty="0">
                <a:solidFill>
                  <a:srgbClr val="FF0000"/>
                </a:solidFill>
                <a:latin typeface="Calibri" panose="020F0502020204030204" pitchFamily="34" charset="0"/>
                <a:ea typeface="Calibri" panose="020F0502020204030204" pitchFamily="34" charset="0"/>
                <a:cs typeface="B Titr" pitchFamily="2" charset="-78"/>
              </a:rPr>
              <a:t>آن را ناپسند نخواهیم دانست بلکه به ناچار جهت تأمین نیروی کار </a:t>
            </a:r>
            <a:r>
              <a:rPr lang="fa-IR" sz="4000" b="1" dirty="0" smtClean="0">
                <a:solidFill>
                  <a:srgbClr val="FF0000"/>
                </a:solidFill>
                <a:latin typeface="Calibri" panose="020F0502020204030204" pitchFamily="34" charset="0"/>
                <a:ea typeface="Calibri" panose="020F0502020204030204" pitchFamily="34" charset="0"/>
                <a:cs typeface="B Titr" pitchFamily="2" charset="-78"/>
              </a:rPr>
              <a:t> فعال آن </a:t>
            </a:r>
            <a:r>
              <a:rPr lang="fa-IR" sz="4000" b="1" dirty="0">
                <a:solidFill>
                  <a:srgbClr val="FF0000"/>
                </a:solidFill>
                <a:latin typeface="Calibri" panose="020F0502020204030204" pitchFamily="34" charset="0"/>
                <a:ea typeface="Calibri" panose="020F0502020204030204" pitchFamily="34" charset="0"/>
                <a:cs typeface="B Titr" pitchFamily="2" charset="-78"/>
              </a:rPr>
              <a:t>را تبلیغ نیز خواهیم کرد</a:t>
            </a:r>
            <a:r>
              <a:rPr lang="fa-IR" sz="4000" b="1" dirty="0" smtClean="0">
                <a:solidFill>
                  <a:srgbClr val="FF0000"/>
                </a:solidFill>
                <a:latin typeface="Calibri" panose="020F0502020204030204" pitchFamily="34" charset="0"/>
                <a:ea typeface="Calibri" panose="020F0502020204030204" pitchFamily="34" charset="0"/>
                <a:cs typeface="B Titr" pitchFamily="2" charset="-78"/>
              </a:rPr>
              <a:t>.</a:t>
            </a:r>
            <a:endParaRPr lang="en-US" sz="4000" b="1" dirty="0">
              <a:solidFill>
                <a:srgbClr val="FF0000"/>
              </a:solidFill>
              <a:effectLst/>
              <a:latin typeface="Calibri" panose="020F0502020204030204" pitchFamily="34" charset="0"/>
              <a:ea typeface="Calibri" panose="020F0502020204030204" pitchFamily="34" charset="0"/>
              <a:cs typeface="B Titr" pitchFamily="2" charset="-78"/>
            </a:endParaRPr>
          </a:p>
        </p:txBody>
      </p:sp>
    </p:spTree>
    <p:extLst>
      <p:ext uri="{BB962C8B-B14F-4D97-AF65-F5344CB8AC3E}">
        <p14:creationId xmlns:p14="http://schemas.microsoft.com/office/powerpoint/2010/main" val="18002816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تصوی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4950" cy="7372350"/>
          </a:xfrm>
          <a:prstGeom prst="rect">
            <a:avLst/>
          </a:prstGeom>
        </p:spPr>
      </p:pic>
    </p:spTree>
    <p:extLst>
      <p:ext uri="{BB962C8B-B14F-4D97-AF65-F5344CB8AC3E}">
        <p14:creationId xmlns:p14="http://schemas.microsoft.com/office/powerpoint/2010/main" val="15129202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تیتر"/>
          <p:cNvSpPr/>
          <p:nvPr/>
        </p:nvSpPr>
        <p:spPr>
          <a:xfrm>
            <a:off x="179512" y="176204"/>
            <a:ext cx="8838727" cy="7294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spcBef>
                <a:spcPts val="2400"/>
              </a:spcBef>
            </a:pPr>
            <a:r>
              <a:rPr lang="fa-IR" sz="3600" b="1" kern="0"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B Titr" pitchFamily="2" charset="-78"/>
              </a:rPr>
              <a:t>برخی داده های آماری از وضعیت جمعیت کشور</a:t>
            </a:r>
          </a:p>
        </p:txBody>
      </p:sp>
      <p:sp>
        <p:nvSpPr>
          <p:cNvPr id="4" name="متن دوم"/>
          <p:cNvSpPr/>
          <p:nvPr/>
        </p:nvSpPr>
        <p:spPr>
          <a:xfrm>
            <a:off x="179512" y="1371024"/>
            <a:ext cx="8838728" cy="5109091"/>
          </a:xfrm>
          <a:prstGeom prst="rect">
            <a:avLst/>
          </a:prstGeom>
        </p:spPr>
        <p:txBody>
          <a:bodyPr wrap="square">
            <a:spAutoFit/>
          </a:bodyPr>
          <a:lstStyle/>
          <a:p>
            <a:pPr algn="just">
              <a:lnSpc>
                <a:spcPct val="115000"/>
              </a:lnSpc>
              <a:spcAft>
                <a:spcPts val="1000"/>
              </a:spcAft>
            </a:pPr>
            <a:r>
              <a:rPr lang="fa-IR" sz="2400" b="1" dirty="0">
                <a:solidFill>
                  <a:srgbClr val="0070C0"/>
                </a:solidFill>
                <a:ea typeface="Calibri" panose="020F0502020204030204" pitchFamily="34" charset="0"/>
                <a:cs typeface="2  Badr" panose="00000400000000000000" pitchFamily="2" charset="-78"/>
              </a:rPr>
              <a:t>کاهش میانگین نرخ باروری کل(عمومی) از 6.3 در سال 1365 به 1.6 درصد در سال 1390.</a:t>
            </a:r>
          </a:p>
          <a:p>
            <a:pPr algn="just">
              <a:lnSpc>
                <a:spcPct val="115000"/>
              </a:lnSpc>
              <a:spcAft>
                <a:spcPts val="1000"/>
              </a:spcAft>
            </a:pPr>
            <a:r>
              <a:rPr lang="fa-IR" sz="2400" b="1" dirty="0">
                <a:solidFill>
                  <a:srgbClr val="0070C0"/>
                </a:solidFill>
                <a:ea typeface="Calibri" panose="020F0502020204030204" pitchFamily="34" charset="0"/>
                <a:cs typeface="2  Badr" panose="00000400000000000000" pitchFamily="2" charset="-78"/>
              </a:rPr>
              <a:t>کاهش میانگین رشد سالانه(طبیعی)جمعیت از 3.9 درصد در سال 1365 به 1.29درصد در سال 1390 چنین کاهشی در این فاصله زمانی در دنیا بی سابقه است.</a:t>
            </a:r>
          </a:p>
          <a:p>
            <a:pPr algn="just">
              <a:lnSpc>
                <a:spcPct val="115000"/>
              </a:lnSpc>
              <a:spcAft>
                <a:spcPts val="1000"/>
              </a:spcAft>
            </a:pPr>
            <a:r>
              <a:rPr lang="fa-IR" sz="2400" b="1" dirty="0">
                <a:solidFill>
                  <a:srgbClr val="0070C0"/>
                </a:solidFill>
                <a:ea typeface="Calibri" panose="020F0502020204030204" pitchFamily="34" charset="0"/>
                <a:cs typeface="2  Badr" panose="00000400000000000000" pitchFamily="2" charset="-78"/>
              </a:rPr>
              <a:t>کاهش بعد خانوار از عدد5.11 در سال 1365به حدود 3.5 در سال1390. </a:t>
            </a:r>
          </a:p>
          <a:p>
            <a:pPr algn="just">
              <a:lnSpc>
                <a:spcPct val="115000"/>
              </a:lnSpc>
              <a:spcAft>
                <a:spcPts val="1000"/>
              </a:spcAft>
            </a:pPr>
            <a:r>
              <a:rPr lang="fa-IR" sz="2400" b="1" dirty="0">
                <a:solidFill>
                  <a:srgbClr val="0070C0"/>
                </a:solidFill>
                <a:ea typeface="Calibri" panose="020F0502020204030204" pitchFamily="34" charset="0"/>
                <a:cs typeface="2  Badr" panose="00000400000000000000" pitchFamily="2" charset="-78"/>
              </a:rPr>
              <a:t>کاهش میزان جمعیت زیر 15سال(جمعیت جوان) کشور از 46درصد در سال 1365 به 23در صد در سال 1390.</a:t>
            </a:r>
          </a:p>
          <a:p>
            <a:pPr algn="just">
              <a:lnSpc>
                <a:spcPct val="115000"/>
              </a:lnSpc>
              <a:spcAft>
                <a:spcPts val="1000"/>
              </a:spcAft>
            </a:pPr>
            <a:r>
              <a:rPr lang="fa-IR" sz="2400" b="1" dirty="0">
                <a:solidFill>
                  <a:srgbClr val="0070C0"/>
                </a:solidFill>
                <a:ea typeface="Calibri" panose="020F0502020204030204" pitchFamily="34" charset="0"/>
                <a:cs typeface="2  Badr" panose="00000400000000000000" pitchFamily="2" charset="-78"/>
              </a:rPr>
              <a:t>افزایش جمعیت واقع در سن فعالیت(15-64سال) از 56.1 درصد در سال1365به 70.8درصد در سال1390 و این یعنی سالخوردگی شدید کشور در سال های آتی.</a:t>
            </a:r>
          </a:p>
          <a:p>
            <a:pPr algn="just">
              <a:lnSpc>
                <a:spcPct val="115000"/>
              </a:lnSpc>
              <a:spcAft>
                <a:spcPts val="1000"/>
              </a:spcAft>
            </a:pPr>
            <a:r>
              <a:rPr lang="fa-IR" sz="2400" b="1" dirty="0">
                <a:solidFill>
                  <a:srgbClr val="0070C0"/>
                </a:solidFill>
                <a:ea typeface="Calibri" panose="020F0502020204030204" pitchFamily="34" charset="0"/>
                <a:cs typeface="2  Badr" panose="00000400000000000000" pitchFamily="2" charset="-78"/>
              </a:rPr>
              <a:t>افزایش جمعیت سالخورده کشور از 3 به 6 درصد که روند افزایش آن شتابان ادامه خواهد داشت و برطبق یک پیش بینی در سال1480 به 47درصد می رسد.</a:t>
            </a:r>
          </a:p>
          <a:p>
            <a:pPr algn="just">
              <a:lnSpc>
                <a:spcPct val="115000"/>
              </a:lnSpc>
              <a:spcAft>
                <a:spcPts val="1000"/>
              </a:spcAft>
            </a:pPr>
            <a:r>
              <a:rPr lang="fa-IR" sz="2400" b="1" dirty="0">
                <a:solidFill>
                  <a:srgbClr val="0070C0"/>
                </a:solidFill>
                <a:ea typeface="Calibri" panose="020F0502020204030204" pitchFamily="34" charset="0"/>
                <a:cs typeface="2  Badr" panose="00000400000000000000" pitchFamily="2" charset="-78"/>
              </a:rPr>
              <a:t>کاهش میزان جمعیت ایران بر اساس پیش بینی ها در سال1480 به 31 میلیون نفر. </a:t>
            </a:r>
          </a:p>
        </p:txBody>
      </p:sp>
    </p:spTree>
    <p:extLst>
      <p:ext uri="{BB962C8B-B14F-4D97-AF65-F5344CB8AC3E}">
        <p14:creationId xmlns:p14="http://schemas.microsoft.com/office/powerpoint/2010/main" val="320435208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مستطیل 2"/>
          <p:cNvSpPr/>
          <p:nvPr/>
        </p:nvSpPr>
        <p:spPr>
          <a:xfrm>
            <a:off x="28472" y="434380"/>
            <a:ext cx="9099082"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B Titr" pitchFamily="2" charset="-78"/>
              </a:rPr>
              <a:t> </a:t>
            </a:r>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B Titr" pitchFamily="2" charset="-78"/>
              </a:rPr>
              <a:t>11-</a:t>
            </a:r>
            <a:r>
              <a:rPr lang="fa-IR"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B Titr" pitchFamily="2" charset="-78"/>
              </a:rPr>
              <a:t> </a:t>
            </a: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B Titr" pitchFamily="2" charset="-78"/>
              </a:rPr>
              <a:t>افشاى </a:t>
            </a: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ea typeface="Calibri" panose="020F0502020204030204" pitchFamily="34" charset="0"/>
                <a:cs typeface="B Titr" pitchFamily="2" charset="-78"/>
              </a:rPr>
              <a:t>طرح‏هاى نظام سلطه براى كاهش جمعيت جهان</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4" name="مستطیل 3"/>
          <p:cNvSpPr/>
          <p:nvPr/>
        </p:nvSpPr>
        <p:spPr>
          <a:xfrm>
            <a:off x="28472" y="1347242"/>
            <a:ext cx="9099082" cy="5637441"/>
          </a:xfrm>
          <a:prstGeom prst="rect">
            <a:avLst/>
          </a:prstGeom>
        </p:spPr>
        <p:txBody>
          <a:bodyPr wrap="square">
            <a:spAutoFit/>
          </a:bodyPr>
          <a:lstStyle/>
          <a:p>
            <a:pPr algn="just">
              <a:spcAft>
                <a:spcPts val="1000"/>
              </a:spcAft>
            </a:pPr>
            <a:r>
              <a:rPr lang="fa-IR" sz="3200" b="1" dirty="0">
                <a:solidFill>
                  <a:schemeClr val="bg1"/>
                </a:solidFill>
                <a:latin typeface="Calibri" panose="020F0502020204030204" pitchFamily="34" charset="0"/>
                <a:ea typeface="Calibri" panose="020F0502020204030204" pitchFamily="34" charset="0"/>
                <a:cs typeface="B Lotus" panose="00000400000000000000" pitchFamily="2" charset="-78"/>
              </a:rPr>
              <a:t>سال‏هاست سران «مجامع مخفى» جهانى، مانند مؤسسه سلطنتى امور بين‏الملل، شوراى روابط خارجى، جامعه بيلدربرگرها، كميسيون سه‏جانبه، فراماسونرى، باشگاه رم و كميته 300، با طرح‏ها و برنامه‏هاى گوناگون زمينه نفوذ و اقتدار نظام سلطه بر مناسبات فرهنگى، سياسى و اقتصادى ملل جهان را فراهم آورده، سرنوشت ملت‏ها و كشورهاى مستقل جهان را به ميل و اراده خود تغيير مى‏دهند </a:t>
            </a:r>
            <a:r>
              <a:rPr lang="fa-IR" sz="1200" b="1" dirty="0">
                <a:solidFill>
                  <a:schemeClr val="bg1"/>
                </a:solidFill>
                <a:latin typeface="Calibri" panose="020F0502020204030204" pitchFamily="34" charset="0"/>
                <a:ea typeface="Calibri" panose="020F0502020204030204" pitchFamily="34" charset="0"/>
                <a:cs typeface="B Lotus" panose="00000400000000000000" pitchFamily="2" charset="-78"/>
              </a:rPr>
              <a:t>(شفيعى سروستانى، 1391 ب). </a:t>
            </a:r>
            <a:endParaRPr lang="fa-IR" sz="1050" b="1" dirty="0" smtClean="0">
              <a:solidFill>
                <a:schemeClr val="bg1"/>
              </a:solidFill>
              <a:latin typeface="Calibri" panose="020F0502020204030204" pitchFamily="34" charset="0"/>
              <a:ea typeface="Calibri" panose="020F0502020204030204" pitchFamily="34" charset="0"/>
              <a:cs typeface="B Lotus" panose="00000400000000000000" pitchFamily="2" charset="-78"/>
            </a:endParaRPr>
          </a:p>
          <a:p>
            <a:pPr algn="just">
              <a:spcAft>
                <a:spcPts val="1000"/>
              </a:spcAft>
            </a:pPr>
            <a:r>
              <a:rPr lang="fa-IR" sz="32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يكى </a:t>
            </a:r>
            <a:r>
              <a:rPr lang="fa-IR" sz="3200" b="1" dirty="0">
                <a:solidFill>
                  <a:schemeClr val="bg1"/>
                </a:solidFill>
                <a:latin typeface="Calibri" panose="020F0502020204030204" pitchFamily="34" charset="0"/>
                <a:ea typeface="Calibri" panose="020F0502020204030204" pitchFamily="34" charset="0"/>
                <a:cs typeface="B Lotus" panose="00000400000000000000" pitchFamily="2" charset="-78"/>
              </a:rPr>
              <a:t>از مصاديق آشكار مداخله مجامع مخفى در سرنوشت ملت‏هاى ديگر موضوع كاهش و كنترل جمعيت جهان است. اين مجامع با هدف گسترش سلطه خود بر جهان، از سالها پيش موضوع كاهش جمعيت جهان را در دستور كار قرار داده‏</a:t>
            </a:r>
            <a:r>
              <a:rPr lang="fa-IR" sz="32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اند و این موضوع را از </a:t>
            </a:r>
            <a:r>
              <a:rPr lang="fa-IR" sz="3200" dirty="0" smtClean="0">
                <a:solidFill>
                  <a:schemeClr val="bg1"/>
                </a:solidFill>
              </a:rPr>
              <a:t>راه­های گوناگون </a:t>
            </a:r>
            <a:r>
              <a:rPr lang="fa-IR" sz="3200" dirty="0">
                <a:solidFill>
                  <a:schemeClr val="bg1"/>
                </a:solidFill>
              </a:rPr>
              <a:t>می­گیرند</a:t>
            </a:r>
            <a:r>
              <a:rPr lang="fa-IR" sz="32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 </a:t>
            </a:r>
            <a:endParaRPr lang="en-US" sz="3200" b="1" dirty="0">
              <a:solidFill>
                <a:schemeClr val="bg1"/>
              </a:solidFill>
              <a:effectLst/>
              <a:latin typeface="Calibri" panose="020F0502020204030204" pitchFamily="34" charset="0"/>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14843973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تصوی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19050"/>
            <a:ext cx="9144000" cy="6858000"/>
          </a:xfrm>
          <a:prstGeom prst="rect">
            <a:avLst/>
          </a:prstGeom>
        </p:spPr>
      </p:pic>
      <p:sp>
        <p:nvSpPr>
          <p:cNvPr id="3" name="مستطیل 2"/>
          <p:cNvSpPr/>
          <p:nvPr/>
        </p:nvSpPr>
        <p:spPr>
          <a:xfrm>
            <a:off x="-17462" y="63674"/>
            <a:ext cx="9144000" cy="6868547"/>
          </a:xfrm>
          <a:prstGeom prst="rect">
            <a:avLst/>
          </a:prstGeom>
        </p:spPr>
        <p:txBody>
          <a:bodyPr wrap="square">
            <a:spAutoFit/>
          </a:bodyPr>
          <a:lstStyle/>
          <a:p>
            <a:pPr algn="just">
              <a:spcAft>
                <a:spcPts val="1000"/>
              </a:spcAft>
            </a:pPr>
            <a:r>
              <a:rPr lang="fa-IR" sz="3600" b="1" i="1" dirty="0">
                <a:solidFill>
                  <a:srgbClr val="0070C0"/>
                </a:solidFill>
                <a:latin typeface="Calibri" panose="020F0502020204030204" pitchFamily="34" charset="0"/>
                <a:ea typeface="Calibri" panose="020F0502020204030204" pitchFamily="34" charset="0"/>
                <a:cs typeface="B Lotus" panose="00000400000000000000" pitchFamily="2" charset="-78"/>
              </a:rPr>
              <a:t>جان كولمن</a:t>
            </a:r>
            <a:r>
              <a:rPr lang="fa-IR" sz="3600" b="1" dirty="0">
                <a:solidFill>
                  <a:srgbClr val="0070C0"/>
                </a:solidFill>
                <a:latin typeface="Calibri" panose="020F0502020204030204" pitchFamily="34" charset="0"/>
                <a:ea typeface="Calibri" panose="020F0502020204030204" pitchFamily="34" charset="0"/>
                <a:cs typeface="B Lotus" panose="00000400000000000000" pitchFamily="2" charset="-78"/>
              </a:rPr>
              <a:t> (</a:t>
            </a:r>
            <a:r>
              <a:rPr lang="en-US" sz="3600" b="1" dirty="0">
                <a:solidFill>
                  <a:srgbClr val="0070C0"/>
                </a:solidFill>
                <a:latin typeface="Calibri" panose="020F0502020204030204" pitchFamily="34" charset="0"/>
                <a:ea typeface="Calibri" panose="020F0502020204030204" pitchFamily="34" charset="0"/>
                <a:cs typeface="B Lotus" panose="00000400000000000000" pitchFamily="2" charset="-78"/>
              </a:rPr>
              <a:t>John Coleman</a:t>
            </a:r>
            <a:r>
              <a:rPr lang="fa-IR" sz="3600" b="1" dirty="0">
                <a:solidFill>
                  <a:srgbClr val="0070C0"/>
                </a:solidFill>
                <a:latin typeface="Calibri" panose="020F0502020204030204" pitchFamily="34" charset="0"/>
                <a:ea typeface="Calibri" panose="020F0502020204030204" pitchFamily="34" charset="0"/>
                <a:cs typeface="B Lotus" panose="00000400000000000000" pitchFamily="2" charset="-78"/>
              </a:rPr>
              <a:t>)، نويسنده و پژوهشگر مجامع، كه پيشتر از جاسوسان حرفه‏اى سرويس‏هاى مخفى بريتانيا بوده است، هنگام برشمردن هدفهاى گروههاى پنهان مى‏</a:t>
            </a:r>
            <a:r>
              <a:rPr lang="fa-IR" sz="3600" b="1" dirty="0" smtClean="0">
                <a:solidFill>
                  <a:srgbClr val="0070C0"/>
                </a:solidFill>
                <a:latin typeface="Calibri" panose="020F0502020204030204" pitchFamily="34" charset="0"/>
                <a:ea typeface="Calibri" panose="020F0502020204030204" pitchFamily="34" charset="0"/>
                <a:cs typeface="B Lotus" panose="00000400000000000000" pitchFamily="2" charset="-78"/>
              </a:rPr>
              <a:t>نويسد:</a:t>
            </a:r>
            <a:endParaRPr lang="en-US" sz="3600" b="1" dirty="0" smtClean="0">
              <a:solidFill>
                <a:srgbClr val="0070C0"/>
              </a:solidFill>
              <a:latin typeface="Calibri" panose="020F0502020204030204" pitchFamily="34" charset="0"/>
              <a:ea typeface="Calibri" panose="020F0502020204030204" pitchFamily="34" charset="0"/>
              <a:cs typeface="B Lotus" panose="00000400000000000000" pitchFamily="2" charset="-78"/>
            </a:endParaRPr>
          </a:p>
          <a:p>
            <a:pPr algn="just">
              <a:spcAft>
                <a:spcPts val="1000"/>
              </a:spcAft>
            </a:pPr>
            <a:r>
              <a:rPr lang="fa-I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ea typeface="Calibri" panose="020F0502020204030204" pitchFamily="34" charset="0"/>
                <a:cs typeface="B Lotus" panose="00000400000000000000" pitchFamily="2" charset="-78"/>
              </a:rPr>
              <a:t>آنها </a:t>
            </a:r>
            <a:r>
              <a:rPr lang="fa-IR"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ea typeface="Calibri" panose="020F0502020204030204" pitchFamily="34" charset="0"/>
                <a:cs typeface="B Lotus" panose="00000400000000000000" pitchFamily="2" charset="-78"/>
              </a:rPr>
              <a:t>بر اين باورند كه براى تحقق «مسئوليت آسمانى» كه بر عهده آنان گذارده شده است، بايد «از راه ايجاد جنگ‏هاى محدود و موضعى در كشورهاى پيشرفته و به وجود آوردن گرسنگى و بيمارى در كشورهاى جهان سوم، موجبات مرگ حدود سه ميليارد انسانى را كه اصطلاحا "مصرف‏كنندگان بى‏مصرف" ناميده‏اند، فراهم شود. تا سال 2050 جمعيت ايالات متحده بايد در حد يكصد ميليون نفر كاهش يابد» (كولمن، 1380، ص 26).</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alibri" panose="020F0502020204030204" pitchFamily="34" charset="0"/>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12741562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مستطیل 4"/>
          <p:cNvSpPr/>
          <p:nvPr/>
        </p:nvSpPr>
        <p:spPr>
          <a:xfrm>
            <a:off x="1" y="149284"/>
            <a:ext cx="9144000" cy="80021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15000"/>
              </a:lnSpc>
              <a:spcBef>
                <a:spcPts val="2400"/>
              </a:spcBef>
            </a:pPr>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Titr" panose="00000700000000000000" pitchFamily="2" charset="-78"/>
              </a:rPr>
              <a:t>12- بهره­گیری </a:t>
            </a:r>
            <a:r>
              <a:rPr lang="fa-IR" sz="4000" b="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2  Titr" panose="00000700000000000000" pitchFamily="2" charset="-78"/>
              </a:rPr>
              <a:t>از ظرفیت</a:t>
            </a:r>
            <a:r>
              <a:rPr lang="fa-IR" sz="40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2  Titr" panose="00000700000000000000" pitchFamily="2" charset="-78"/>
              </a:rPr>
              <a:t> </a:t>
            </a:r>
            <a:r>
              <a:rPr lang="fa-IR" sz="4000" b="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2  Titr" panose="00000700000000000000" pitchFamily="2" charset="-78"/>
              </a:rPr>
              <a:t>های </a:t>
            </a:r>
            <a:r>
              <a:rPr lang="fa-IR" sz="40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2  Titr" panose="00000700000000000000" pitchFamily="2" charset="-78"/>
              </a:rPr>
              <a:t>صدا و سیما</a:t>
            </a:r>
            <a:endParaRPr lang="en-US" sz="40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Times New Roman" panose="02020603050405020304" pitchFamily="18" charset="0"/>
              <a:cs typeface="2  Titr" panose="00000700000000000000" pitchFamily="2" charset="-78"/>
            </a:endParaRPr>
          </a:p>
        </p:txBody>
      </p:sp>
      <p:sp>
        <p:nvSpPr>
          <p:cNvPr id="6" name="مستطیل 5"/>
          <p:cNvSpPr/>
          <p:nvPr/>
        </p:nvSpPr>
        <p:spPr>
          <a:xfrm>
            <a:off x="0" y="1118359"/>
            <a:ext cx="9144000" cy="3046988"/>
          </a:xfrm>
          <a:prstGeom prst="rect">
            <a:avLst/>
          </a:prstGeom>
        </p:spPr>
        <p:txBody>
          <a:bodyPr wrap="square">
            <a:spAutoFit/>
          </a:bodyPr>
          <a:lstStyle/>
          <a:p>
            <a:pPr marL="342900" indent="-342900" algn="just">
              <a:buFont typeface="Wingdings" panose="05000000000000000000" pitchFamily="2" charset="2"/>
              <a:buChar char="ü"/>
            </a:pP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رسانة</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ملی با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بهره‌گیری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از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همة</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ظرفیت‌ها</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و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قالب‌های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برنامه‌ای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خود، به تناسب موضوع،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به‌منظور</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تحقق این مسئلة مهم،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ترجیحاً</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به‌صورت</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غیر‌مستقیم</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افکار عمومی را نسبت به اهمیت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موضوعِ</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مورد هشدار و تأکید رهبری و کارشناسان جمعیتی کشور حساس کند؛  با طرح مستمر مباحث کارشناسی، جنبه­های مختلف موضوع و آثار آن را در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آیندة</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کشور برجسته و مدلل سازد؛ عوامل ساختاری و فرهنگی مؤثر در حصول وضعیت موجود را شناسایی و تحلیل کند؛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راه‌های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برون‌رفت</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از آن را در معرض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چاره‌اندیشی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و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اندیشه‌ورزی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قرار دهد؛ کارشناسان کشور را در جهت تولید و استقرار یک فضای گفتمانی همسو بسیج </a:t>
            </a:r>
            <a:r>
              <a:rPr lang="fa-IR" sz="24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کند</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a:t>
            </a:r>
            <a:endParaRPr lang="fa-IR" sz="2400" b="1" dirty="0">
              <a:solidFill>
                <a:schemeClr val="bg1"/>
              </a:solidFill>
            </a:endParaRPr>
          </a:p>
        </p:txBody>
      </p:sp>
      <p:sp>
        <p:nvSpPr>
          <p:cNvPr id="7" name="مستطیل 6"/>
          <p:cNvSpPr/>
          <p:nvPr/>
        </p:nvSpPr>
        <p:spPr>
          <a:xfrm>
            <a:off x="0" y="4157727"/>
            <a:ext cx="9143996" cy="2677656"/>
          </a:xfrm>
          <a:prstGeom prst="rect">
            <a:avLst/>
          </a:prstGeom>
        </p:spPr>
        <p:txBody>
          <a:bodyPr wrap="square">
            <a:spAutoFit/>
          </a:bodyPr>
          <a:lstStyle/>
          <a:p>
            <a:pPr marL="342900" indent="-342900" algn="just">
              <a:buFont typeface="Wingdings" panose="05000000000000000000" pitchFamily="2" charset="2"/>
              <a:buChar char="ü"/>
            </a:pP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به‌منظور</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ترغیب جوانان به ازدواج، تسهیل شرایط ازدواج، کاهش سن ازدواج،‌ استحکام خانواده و کاهش میزان طلاق، اهمیت و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کارکرد‌های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متنوع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فرزند‌داری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تقویت الگوی مادری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به‌منزلة</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مهم‌ترین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وظیفة</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زنان و موضوع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دور‌کاری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خانم‌ها</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برای حضور بیشتر در خانواده را به مسئولان یادآور شود؛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درزمينه‌هاي</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کاهش فاصلة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موالید</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راه‌های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درمان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ناباروی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ترویج زایمان طبیعی به‌ جای توسل به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شیوه‌های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طبی که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خودْ</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موجب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عقیم‌سازی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می‌شود، سیاست‌های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بهینه‌سازی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نسل، آموزش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شیوه‌های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مدیریت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خانوادة</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پرجمعیت و...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فرهنگ‌سازی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و </a:t>
            </a:r>
            <a:r>
              <a:rPr lang="fa-IR" sz="2400" b="1" dirty="0" err="1">
                <a:solidFill>
                  <a:schemeClr val="bg1"/>
                </a:solidFill>
                <a:latin typeface="Calibri" panose="020F0502020204030204" pitchFamily="34" charset="0"/>
                <a:ea typeface="Calibri" panose="020F0502020204030204" pitchFamily="34" charset="0"/>
                <a:cs typeface="B Lotus" panose="00000400000000000000" pitchFamily="2" charset="-78"/>
              </a:rPr>
              <a:t>اطلاع‌رسانی</a:t>
            </a:r>
            <a:r>
              <a:rPr lang="fa-IR" sz="2400" b="1" dirty="0">
                <a:solidFill>
                  <a:schemeClr val="bg1"/>
                </a:solidFill>
                <a:latin typeface="Calibri" panose="020F0502020204030204" pitchFamily="34" charset="0"/>
                <a:ea typeface="Calibri" panose="020F0502020204030204" pitchFamily="34" charset="0"/>
                <a:cs typeface="B Lotus" panose="00000400000000000000" pitchFamily="2" charset="-78"/>
              </a:rPr>
              <a:t> </a:t>
            </a:r>
            <a:r>
              <a:rPr lang="fa-IR" sz="24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کند.</a:t>
            </a:r>
            <a:endParaRPr lang="fa-IR" sz="2400" b="1" dirty="0">
              <a:solidFill>
                <a:schemeClr val="bg1"/>
              </a:solidFill>
            </a:endParaRPr>
          </a:p>
        </p:txBody>
      </p:sp>
    </p:spTree>
    <p:extLst>
      <p:ext uri="{BB962C8B-B14F-4D97-AF65-F5344CB8AC3E}">
        <p14:creationId xmlns:p14="http://schemas.microsoft.com/office/powerpoint/2010/main" val="26137067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مستطیل 2"/>
          <p:cNvSpPr/>
          <p:nvPr/>
        </p:nvSpPr>
        <p:spPr>
          <a:xfrm>
            <a:off x="0" y="332656"/>
            <a:ext cx="9144000"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Times New Roman" panose="02020603050405020304" pitchFamily="18" charset="0"/>
                <a:cs typeface="B Jadid" panose="00000700000000000000" pitchFamily="2" charset="-78"/>
              </a:rPr>
              <a:t>13- تدوین </a:t>
            </a:r>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Times New Roman" panose="02020603050405020304" pitchFamily="18" charset="0"/>
                <a:cs typeface="B Jadid" panose="00000700000000000000" pitchFamily="2" charset="-78"/>
              </a:rPr>
              <a:t>پیوست تحلیلی</a:t>
            </a:r>
            <a:endPar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Jadid" panose="00000700000000000000" pitchFamily="2" charset="-78"/>
            </a:endParaRPr>
          </a:p>
        </p:txBody>
      </p:sp>
      <p:sp>
        <p:nvSpPr>
          <p:cNvPr id="4" name="مستطیل 3"/>
          <p:cNvSpPr/>
          <p:nvPr/>
        </p:nvSpPr>
        <p:spPr>
          <a:xfrm>
            <a:off x="95250" y="1628800"/>
            <a:ext cx="8934450" cy="5047536"/>
          </a:xfrm>
          <a:prstGeom prst="rect">
            <a:avLst/>
          </a:prstGeom>
        </p:spPr>
        <p:txBody>
          <a:bodyPr wrap="square">
            <a:spAutoFit/>
          </a:bodyPr>
          <a:lstStyle/>
          <a:p>
            <a:pPr algn="just">
              <a:lnSpc>
                <a:spcPct val="115000"/>
              </a:lnSpc>
              <a:spcAft>
                <a:spcPts val="1000"/>
              </a:spcAft>
            </a:pPr>
            <a:r>
              <a:rPr lang="fa-IR" sz="28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سیاست‌ها و قانون‌ها و طرح‌های كلان در حوزه‌های اقتصادی و اجتماعی و فرهنگی، نیازمند مطالعات و تدوین پیوست‌هایی تحلیلی است كه تأثیر آن‌ها را در تحولات جمعیتی و بعد خانوار نشان دهد. برای نمونه تأثیر فراخوان گسترده­ی دختران به آموزش عالی در افزایش سن ازدواج و کاهش گرایش به فرزندآوری، تأثیر حضور گسترده و بیش از نیاز پسران در دوره­های آموزش عالی در افزایش احتمالی بیکاری و تأخیر در ازدواج آنان، تإثیر سیاست­های رفاهی در کاهش انگیزه­ی فرزندآوری و بررسی تأثیر مواردی از این  دست سبب می­‌شود نهادهای مسئول با ارتباط بیشتر با نهادهای كارشناسی، به تصویر روشن‌تری از ابعاد یك موضوع برسند و گاه با اصلاح برخی از جزئیات طرح خود، زمینه‌های آسیب را كاهش دهند.</a:t>
            </a:r>
            <a:endPar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66745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1780" y="476672"/>
            <a:ext cx="9144000"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Times New Roman" panose="02020603050405020304" pitchFamily="18" charset="0"/>
                <a:cs typeface="B Jadid" panose="00000700000000000000" pitchFamily="2" charset="-78"/>
              </a:rPr>
              <a:t>14- افزایش </a:t>
            </a:r>
            <a:r>
              <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ea typeface="Times New Roman" panose="02020603050405020304" pitchFamily="18" charset="0"/>
                <a:cs typeface="B Jadid" panose="00000700000000000000" pitchFamily="2" charset="-78"/>
              </a:rPr>
              <a:t>آگاهی‌ها و مهارت‌‌ها</a:t>
            </a:r>
            <a:endParaRPr lang="fa-I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Jadid" panose="00000700000000000000" pitchFamily="2" charset="-78"/>
            </a:endParaRPr>
          </a:p>
        </p:txBody>
      </p:sp>
      <p:sp>
        <p:nvSpPr>
          <p:cNvPr id="3" name="مستطیل 2"/>
          <p:cNvSpPr/>
          <p:nvPr/>
        </p:nvSpPr>
        <p:spPr>
          <a:xfrm>
            <a:off x="1780" y="1380954"/>
            <a:ext cx="9142220" cy="1578894"/>
          </a:xfrm>
          <a:prstGeom prst="rect">
            <a:avLst/>
          </a:prstGeom>
        </p:spPr>
        <p:txBody>
          <a:bodyPr wrap="square">
            <a:spAutoFit/>
          </a:bodyPr>
          <a:lstStyle/>
          <a:p>
            <a:pPr algn="just">
              <a:lnSpc>
                <a:spcPct val="115000"/>
              </a:lnSpc>
              <a:spcAft>
                <a:spcPts val="1000"/>
              </a:spcAft>
            </a:pPr>
            <a:r>
              <a:rPr lang="fa-IR" sz="28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قاطعانه می‌توان گفت تا خانواده‌ها به باوری جدید دربارۀ افزایش جمعیت </a:t>
            </a:r>
            <a:r>
              <a:rPr lang="fa-IR" sz="2800" b="1" dirty="0" smtClean="0">
                <a:solidFill>
                  <a:schemeClr val="bg1"/>
                </a:solidFill>
                <a:latin typeface="Times New Roman" panose="02020603050405020304" pitchFamily="18" charset="0"/>
                <a:ea typeface="Times New Roman" panose="02020603050405020304" pitchFamily="18" charset="0"/>
                <a:cs typeface="B Lotus" panose="00000400000000000000" pitchFamily="2" charset="-78"/>
              </a:rPr>
              <a:t>نرسیده‌ باشند، </a:t>
            </a:r>
            <a:r>
              <a:rPr lang="fa-IR" sz="2800" b="1" dirty="0">
                <a:solidFill>
                  <a:schemeClr val="bg1"/>
                </a:solidFill>
                <a:latin typeface="Times New Roman" panose="02020603050405020304" pitchFamily="18" charset="0"/>
                <a:ea typeface="Times New Roman" panose="02020603050405020304" pitchFamily="18" charset="0"/>
                <a:cs typeface="B Lotus" panose="00000400000000000000" pitchFamily="2" charset="-78"/>
              </a:rPr>
              <a:t>اجرای هر برنامه و سیاستی در این زمینه چندان كارساز نیست. هم‌اكنون، خانواده‌ها در چند زمینه نیازمند تغییر نگرش‌‌اند:</a:t>
            </a:r>
            <a:endPar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یل 3"/>
          <p:cNvSpPr/>
          <p:nvPr/>
        </p:nvSpPr>
        <p:spPr>
          <a:xfrm>
            <a:off x="-17373" y="2902890"/>
            <a:ext cx="9142220" cy="1200329"/>
          </a:xfrm>
          <a:prstGeom prst="rect">
            <a:avLst/>
          </a:prstGeom>
        </p:spPr>
        <p:txBody>
          <a:bodyPr wrap="square">
            <a:spAutoFit/>
          </a:bodyPr>
          <a:lstStyle/>
          <a:p>
            <a:pPr algn="just"/>
            <a:r>
              <a:rPr lang="fa-IR" sz="2400" b="1" dirty="0">
                <a:solidFill>
                  <a:srgbClr val="00B050"/>
                </a:solidFill>
                <a:latin typeface="Times New Roman" panose="02020603050405020304" pitchFamily="18" charset="0"/>
                <a:ea typeface="Times New Roman" panose="02020603050405020304" pitchFamily="18" charset="0"/>
                <a:cs typeface="B Lotus" panose="00000400000000000000" pitchFamily="2" charset="-78"/>
              </a:rPr>
              <a:t>در گام نخست</a:t>
            </a:r>
            <a:r>
              <a:rPr lang="fa-IR" sz="2400" b="1" dirty="0">
                <a:solidFill>
                  <a:srgbClr val="0070C0"/>
                </a:solidFill>
                <a:latin typeface="Times New Roman" panose="02020603050405020304" pitchFamily="18" charset="0"/>
                <a:ea typeface="Times New Roman" panose="02020603050405020304" pitchFamily="18" charset="0"/>
                <a:cs typeface="B Lotus" panose="00000400000000000000" pitchFamily="2" charset="-78"/>
              </a:rPr>
              <a:t>، باید نگاه آنان به زندگی دگرگون شود و مسئولیت اجتماعی و تاریخی خانواده را در پایداری نسل بشر و استواری پایه‌های جامعه و مهار آسیب‌های اجتماعی، به‌درستی بشناسند.</a:t>
            </a:r>
            <a:endParaRPr lang="fa-IR" sz="2400" b="1" dirty="0">
              <a:solidFill>
                <a:srgbClr val="0070C0"/>
              </a:solidFill>
            </a:endParaRPr>
          </a:p>
        </p:txBody>
      </p:sp>
      <p:sp>
        <p:nvSpPr>
          <p:cNvPr id="5" name="مستطیل 4"/>
          <p:cNvSpPr/>
          <p:nvPr/>
        </p:nvSpPr>
        <p:spPr>
          <a:xfrm>
            <a:off x="-36512" y="3953676"/>
            <a:ext cx="9144000" cy="1791260"/>
          </a:xfrm>
          <a:prstGeom prst="rect">
            <a:avLst/>
          </a:prstGeom>
        </p:spPr>
        <p:txBody>
          <a:bodyPr wrap="square">
            <a:spAutoFit/>
          </a:bodyPr>
          <a:lstStyle/>
          <a:p>
            <a:pPr algn="just">
              <a:lnSpc>
                <a:spcPct val="115000"/>
              </a:lnSpc>
              <a:spcAft>
                <a:spcPts val="1000"/>
              </a:spcAft>
            </a:pPr>
            <a:r>
              <a:rPr lang="fa-IR" sz="2400" b="1" dirty="0">
                <a:solidFill>
                  <a:srgbClr val="00B050"/>
                </a:solidFill>
                <a:latin typeface="Times New Roman" panose="02020603050405020304" pitchFamily="18" charset="0"/>
                <a:ea typeface="Times New Roman" panose="02020603050405020304" pitchFamily="18" charset="0"/>
                <a:cs typeface="B Lotus" panose="00000400000000000000" pitchFamily="2" charset="-78"/>
              </a:rPr>
              <a:t>در گام دوم</a:t>
            </a:r>
            <a:r>
              <a:rPr lang="fa-IR" sz="2400" b="1" dirty="0">
                <a:solidFill>
                  <a:srgbClr val="0070C0"/>
                </a:solidFill>
                <a:latin typeface="Times New Roman" panose="02020603050405020304" pitchFamily="18" charset="0"/>
                <a:ea typeface="Times New Roman" panose="02020603050405020304" pitchFamily="18" charset="0"/>
                <a:cs typeface="B Lotus" panose="00000400000000000000" pitchFamily="2" charset="-78"/>
              </a:rPr>
              <a:t>، </a:t>
            </a:r>
            <a:r>
              <a:rPr lang="fa-IR" sz="2400" b="1" dirty="0">
                <a:solidFill>
                  <a:srgbClr val="0070C0"/>
                </a:solidFill>
                <a:latin typeface="Calibri" panose="020F0502020204030204" pitchFamily="34" charset="0"/>
                <a:ea typeface="Calibri" panose="020F0502020204030204" pitchFamily="34" charset="0"/>
                <a:cs typeface="B Lotus" panose="00000400000000000000" pitchFamily="2" charset="-78"/>
              </a:rPr>
              <a:t>باید پذیرای تغییر سبك زندگی خود به سبك‌های بناشده بر قناعت و بردباری و آینده‌نگری شوند. همچنین، باید آثار مثبت فرزندان در افزایش پایداری خانواده، حمایت از پدر و مادر، افزایش شادابی و هم‌بستگی به آنان گوشزد شود و پیامدهای كاهش بُعد خانوار به درستی برای آنان بیان شود.</a:t>
            </a:r>
            <a:endParaRPr lang="en-US"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ستطیل 1"/>
          <p:cNvSpPr/>
          <p:nvPr/>
        </p:nvSpPr>
        <p:spPr>
          <a:xfrm>
            <a:off x="1780" y="5579828"/>
            <a:ext cx="9105708" cy="1366528"/>
          </a:xfrm>
          <a:prstGeom prst="rect">
            <a:avLst/>
          </a:prstGeom>
        </p:spPr>
        <p:txBody>
          <a:bodyPr wrap="square">
            <a:spAutoFit/>
          </a:bodyPr>
          <a:lstStyle/>
          <a:p>
            <a:pPr algn="just">
              <a:lnSpc>
                <a:spcPct val="115000"/>
              </a:lnSpc>
              <a:spcAft>
                <a:spcPts val="1000"/>
              </a:spcAft>
            </a:pPr>
            <a:r>
              <a:rPr lang="fa-IR" sz="2400" b="1" dirty="0">
                <a:solidFill>
                  <a:srgbClr val="00B050"/>
                </a:solidFill>
                <a:latin typeface="Times New Roman" panose="02020603050405020304" pitchFamily="18" charset="0"/>
                <a:ea typeface="Times New Roman" panose="02020603050405020304" pitchFamily="18" charset="0"/>
                <a:cs typeface="B Lotus" panose="00000400000000000000" pitchFamily="2" charset="-78"/>
              </a:rPr>
              <a:t>در گام سوم</a:t>
            </a:r>
            <a:r>
              <a:rPr lang="fa-IR" sz="2400" b="1" dirty="0">
                <a:solidFill>
                  <a:srgbClr val="0070C0"/>
                </a:solidFill>
                <a:latin typeface="Times New Roman" panose="02020603050405020304" pitchFamily="18" charset="0"/>
                <a:ea typeface="Times New Roman" panose="02020603050405020304" pitchFamily="18" charset="0"/>
                <a:cs typeface="B Lotus" panose="00000400000000000000" pitchFamily="2" charset="-78"/>
              </a:rPr>
              <a:t>، با دادن اطلاعات و تحلیل‌ها و مهارت‌های بایسته، نگرانی پدر و مادر از تربیت فرزند در فضای پیچیدۀ كنونی كاهش یابد تا آنان بتوانند سررشتۀ تربیت درست فرزندان را به‌دست گیرند.</a:t>
            </a:r>
            <a:endPar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80102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مستطیل 1"/>
          <p:cNvSpPr/>
          <p:nvPr/>
        </p:nvSpPr>
        <p:spPr>
          <a:xfrm>
            <a:off x="0" y="-11851"/>
            <a:ext cx="9144000" cy="6537687"/>
          </a:xfrm>
          <a:prstGeom prst="rect">
            <a:avLst/>
          </a:prstGeom>
        </p:spPr>
        <p:txBody>
          <a:bodyPr wrap="square">
            <a:spAutoFit/>
          </a:bodyPr>
          <a:lstStyle/>
          <a:p>
            <a:pPr algn="just">
              <a:lnSpc>
                <a:spcPct val="115000"/>
              </a:lnSpc>
              <a:spcAft>
                <a:spcPts val="1000"/>
              </a:spcAft>
            </a:pPr>
            <a:r>
              <a:rPr lang="fa-IR" sz="3600" b="1" dirty="0" smtClean="0">
                <a:solidFill>
                  <a:schemeClr val="bg1"/>
                </a:solidFill>
                <a:latin typeface="Calibri" panose="020F0502020204030204" pitchFamily="34" charset="0"/>
                <a:ea typeface="Calibri" panose="020F0502020204030204" pitchFamily="34" charset="0"/>
                <a:cs typeface="B Lotus" panose="00000400000000000000" pitchFamily="2" charset="-78"/>
              </a:rPr>
              <a:t>منابع</a:t>
            </a:r>
          </a:p>
          <a:p>
            <a:pPr marL="342900" indent="-342900" algn="just">
              <a:lnSpc>
                <a:spcPct val="115000"/>
              </a:lnSpc>
              <a:spcAft>
                <a:spcPts val="1000"/>
              </a:spcAft>
              <a:buFont typeface="Wingdings" panose="05000000000000000000" pitchFamily="2" charset="2"/>
              <a:buChar char="ü"/>
            </a:pP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-آشفته </a:t>
            </a: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تهرانی، امیر. جمعیت شناسی و تحلیل جستارهای جمعیتی. تهران. گسترده. 1381</a:t>
            </a: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p>
          <a:p>
            <a:pPr marL="342900" indent="-342900" algn="just">
              <a:lnSpc>
                <a:spcPct val="115000"/>
              </a:lnSpc>
              <a:spcAft>
                <a:spcPts val="1000"/>
              </a:spcAft>
              <a:buFont typeface="Wingdings" panose="05000000000000000000" pitchFamily="2" charset="2"/>
              <a:buChar char="ü"/>
            </a:pP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تمنا</a:t>
            </a: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 سعید. مبانی جمعیت شناسی. تهران. دانشگاه پیام نور. 1389</a:t>
            </a: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p>
          <a:p>
            <a:pPr marL="342900" indent="-342900" algn="just">
              <a:lnSpc>
                <a:spcPct val="115000"/>
              </a:lnSpc>
              <a:spcAft>
                <a:spcPts val="1000"/>
              </a:spcAft>
              <a:buFont typeface="Wingdings" panose="05000000000000000000" pitchFamily="2" charset="2"/>
              <a:buChar char="ü"/>
            </a:pP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تقوی</a:t>
            </a: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 نعمت­الله. مبانی جمعیت شناسی. تبریز. جامعه­پژوه. </a:t>
            </a: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1383.</a:t>
            </a:r>
          </a:p>
          <a:p>
            <a:pPr marL="342900" indent="-342900" algn="just">
              <a:lnSpc>
                <a:spcPct val="115000"/>
              </a:lnSpc>
              <a:spcAft>
                <a:spcPts val="1000"/>
              </a:spcAft>
              <a:buFont typeface="Wingdings" panose="05000000000000000000" pitchFamily="2" charset="2"/>
              <a:buChar char="ü"/>
            </a:pPr>
            <a:r>
              <a:rPr lang="fa-IR" dirty="0" err="1">
                <a:solidFill>
                  <a:schemeClr val="bg1"/>
                </a:solidFill>
                <a:cs typeface="B Lotus" panose="00000400000000000000" pitchFamily="2" charset="-78"/>
              </a:rPr>
              <a:t>توانایان­فرد</a:t>
            </a:r>
            <a:r>
              <a:rPr lang="fa-IR" dirty="0">
                <a:solidFill>
                  <a:schemeClr val="bg1"/>
                </a:solidFill>
                <a:cs typeface="B Lotus" panose="00000400000000000000" pitchFamily="2" charset="-78"/>
              </a:rPr>
              <a:t>، حسن. اقتصاد جمعیت. تهران. مروی. 1368.</a:t>
            </a:r>
            <a:endPar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endParaRPr>
          </a:p>
          <a:p>
            <a:pPr marL="342900" indent="-342900" algn="just">
              <a:lnSpc>
                <a:spcPct val="115000"/>
              </a:lnSpc>
              <a:spcAft>
                <a:spcPts val="1000"/>
              </a:spcAft>
              <a:buFont typeface="Wingdings" panose="05000000000000000000" pitchFamily="2" charset="2"/>
              <a:buChar char="ü"/>
            </a:pP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تحولات </a:t>
            </a: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جمعیتی ایران؛ عوامل، پیامدها، راهبردها. قم. مرکز تحقیقات زن و </a:t>
            </a:r>
            <a:r>
              <a:rPr lang="fa-IR" dirty="0" err="1">
                <a:solidFill>
                  <a:schemeClr val="bg1"/>
                </a:solidFill>
                <a:latin typeface="Calibri" panose="020F0502020204030204" pitchFamily="34" charset="0"/>
                <a:ea typeface="Calibri" panose="020F0502020204030204" pitchFamily="34" charset="0"/>
                <a:cs typeface="B Lotus" panose="00000400000000000000" pitchFamily="2" charset="-78"/>
              </a:rPr>
              <a:t>خوانواده</a:t>
            </a: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 1392</a:t>
            </a: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p>
          <a:p>
            <a:pPr marL="342900" indent="-342900" algn="just">
              <a:lnSpc>
                <a:spcPct val="115000"/>
              </a:lnSpc>
              <a:spcAft>
                <a:spcPts val="1000"/>
              </a:spcAft>
              <a:buFont typeface="Wingdings" panose="05000000000000000000" pitchFamily="2" charset="2"/>
              <a:buChar char="ü"/>
            </a:pPr>
            <a:r>
              <a:rPr lang="fa-IR" dirty="0" err="1">
                <a:solidFill>
                  <a:schemeClr val="bg1"/>
                </a:solidFill>
                <a:cs typeface="B Lotus" panose="00000400000000000000" pitchFamily="2" charset="-78"/>
              </a:rPr>
              <a:t>سووی</a:t>
            </a:r>
            <a:r>
              <a:rPr lang="fa-IR" dirty="0">
                <a:solidFill>
                  <a:schemeClr val="bg1"/>
                </a:solidFill>
                <a:cs typeface="B Lotus" panose="00000400000000000000" pitchFamily="2" charset="-78"/>
              </a:rPr>
              <a:t>، </a:t>
            </a:r>
            <a:r>
              <a:rPr lang="fa-IR" dirty="0" err="1">
                <a:solidFill>
                  <a:schemeClr val="bg1"/>
                </a:solidFill>
                <a:cs typeface="B Lotus" panose="00000400000000000000" pitchFamily="2" charset="-78"/>
              </a:rPr>
              <a:t>آلفرد</a:t>
            </a:r>
            <a:r>
              <a:rPr lang="fa-IR" dirty="0">
                <a:solidFill>
                  <a:schemeClr val="bg1"/>
                </a:solidFill>
                <a:cs typeface="B Lotus" panose="00000400000000000000" pitchFamily="2" charset="-78"/>
              </a:rPr>
              <a:t>. </a:t>
            </a:r>
            <a:r>
              <a:rPr lang="fa-IR" dirty="0" err="1">
                <a:solidFill>
                  <a:schemeClr val="bg1"/>
                </a:solidFill>
                <a:cs typeface="B Lotus" panose="00000400000000000000" pitchFamily="2" charset="-78"/>
              </a:rPr>
              <a:t>مالتوس</a:t>
            </a:r>
            <a:r>
              <a:rPr lang="fa-IR" dirty="0">
                <a:solidFill>
                  <a:schemeClr val="bg1"/>
                </a:solidFill>
                <a:cs typeface="B Lotus" panose="00000400000000000000" pitchFamily="2" charset="-78"/>
              </a:rPr>
              <a:t> و </a:t>
            </a:r>
            <a:r>
              <a:rPr lang="fa-IR" dirty="0" err="1">
                <a:solidFill>
                  <a:schemeClr val="bg1"/>
                </a:solidFill>
                <a:cs typeface="B Lotus" panose="00000400000000000000" pitchFamily="2" charset="-78"/>
              </a:rPr>
              <a:t>دومارکس</a:t>
            </a:r>
            <a:r>
              <a:rPr lang="fa-IR" dirty="0">
                <a:solidFill>
                  <a:schemeClr val="bg1"/>
                </a:solidFill>
                <a:cs typeface="B Lotus" panose="00000400000000000000" pitchFamily="2" charset="-78"/>
              </a:rPr>
              <a:t>. </a:t>
            </a:r>
            <a:r>
              <a:rPr lang="fa-IR" dirty="0" err="1">
                <a:solidFill>
                  <a:schemeClr val="bg1"/>
                </a:solidFill>
                <a:cs typeface="B Lotus" panose="00000400000000000000" pitchFamily="2" charset="-78"/>
              </a:rPr>
              <a:t>ترجمه:صدقیانی</a:t>
            </a:r>
            <a:r>
              <a:rPr lang="fa-IR" dirty="0">
                <a:solidFill>
                  <a:schemeClr val="bg1"/>
                </a:solidFill>
                <a:cs typeface="B Lotus" panose="00000400000000000000" pitchFamily="2" charset="-78"/>
              </a:rPr>
              <a:t>، ابراهیم. تهران. امیرکبیر. 1357</a:t>
            </a:r>
            <a:r>
              <a:rPr lang="fa-IR" dirty="0" smtClean="0">
                <a:solidFill>
                  <a:schemeClr val="bg1"/>
                </a:solidFill>
                <a:cs typeface="B Lotus" panose="00000400000000000000" pitchFamily="2" charset="-78"/>
              </a:rPr>
              <a:t>.</a:t>
            </a:r>
          </a:p>
          <a:p>
            <a:pPr marL="342900" indent="-342900" algn="just">
              <a:lnSpc>
                <a:spcPct val="115000"/>
              </a:lnSpc>
              <a:spcAft>
                <a:spcPts val="1000"/>
              </a:spcAft>
              <a:buFont typeface="Wingdings" panose="05000000000000000000" pitchFamily="2" charset="2"/>
              <a:buChar char="ü"/>
            </a:pPr>
            <a:r>
              <a:rPr lang="fa-IR" dirty="0">
                <a:solidFill>
                  <a:schemeClr val="bg1"/>
                </a:solidFill>
                <a:cs typeface="B Lotus" panose="00000400000000000000" pitchFamily="2" charset="-78"/>
              </a:rPr>
              <a:t>کتابی، احمد درآمدی بر </a:t>
            </a:r>
            <a:r>
              <a:rPr lang="fa-IR" dirty="0" err="1">
                <a:solidFill>
                  <a:schemeClr val="bg1"/>
                </a:solidFill>
                <a:cs typeface="B Lotus" panose="00000400000000000000" pitchFamily="2" charset="-78"/>
              </a:rPr>
              <a:t>اندیشه­ها</a:t>
            </a:r>
            <a:r>
              <a:rPr lang="fa-IR" dirty="0">
                <a:solidFill>
                  <a:schemeClr val="bg1"/>
                </a:solidFill>
                <a:cs typeface="B Lotus" panose="00000400000000000000" pitchFamily="2" charset="-78"/>
              </a:rPr>
              <a:t> و نظریه­های جمعیت </a:t>
            </a:r>
            <a:r>
              <a:rPr lang="fa-IR" dirty="0" err="1">
                <a:solidFill>
                  <a:schemeClr val="bg1"/>
                </a:solidFill>
                <a:cs typeface="B Lotus" panose="00000400000000000000" pitchFamily="2" charset="-78"/>
              </a:rPr>
              <a:t>شناسی.تهران</a:t>
            </a:r>
            <a:r>
              <a:rPr lang="fa-IR" dirty="0">
                <a:solidFill>
                  <a:schemeClr val="bg1"/>
                </a:solidFill>
                <a:cs typeface="B Lotus" panose="00000400000000000000" pitchFamily="2" charset="-78"/>
              </a:rPr>
              <a:t>. پژوهشگاه علوم انسانی و مطالعات فرهنگی. 1377. </a:t>
            </a:r>
            <a:endParaRPr lang="fa-IR" dirty="0" smtClean="0">
              <a:solidFill>
                <a:schemeClr val="bg1"/>
              </a:solidFill>
              <a:cs typeface="B Lotus" panose="00000400000000000000" pitchFamily="2" charset="-78"/>
            </a:endParaRPr>
          </a:p>
          <a:p>
            <a:pPr marL="342900" indent="-342900" algn="just">
              <a:lnSpc>
                <a:spcPct val="115000"/>
              </a:lnSpc>
              <a:spcAft>
                <a:spcPts val="1000"/>
              </a:spcAft>
              <a:buFont typeface="Wingdings" panose="05000000000000000000" pitchFamily="2" charset="2"/>
              <a:buChar char="ü"/>
            </a:pPr>
            <a:r>
              <a:rPr lang="fa-IR" dirty="0" err="1">
                <a:solidFill>
                  <a:schemeClr val="bg1"/>
                </a:solidFill>
                <a:cs typeface="B Lotus" panose="00000400000000000000" pitchFamily="2" charset="-78"/>
              </a:rPr>
              <a:t>شفیعی­سروستانی</a:t>
            </a:r>
            <a:r>
              <a:rPr lang="fa-IR" dirty="0">
                <a:solidFill>
                  <a:schemeClr val="bg1"/>
                </a:solidFill>
                <a:cs typeface="B Lotus" panose="00000400000000000000" pitchFamily="2" charset="-78"/>
              </a:rPr>
              <a:t>، ابراهیم. رسانه ملی و تغییر سیاست جمعیتی. تهران. مرکز پژوهش­های صدا و سیما. 1391</a:t>
            </a:r>
            <a:r>
              <a:rPr lang="fa-IR" dirty="0" smtClean="0">
                <a:solidFill>
                  <a:schemeClr val="bg1"/>
                </a:solidFill>
                <a:cs typeface="B Lotus" panose="00000400000000000000" pitchFamily="2" charset="-78"/>
              </a:rPr>
              <a:t>.</a:t>
            </a:r>
            <a:endPar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endParaRPr>
          </a:p>
          <a:p>
            <a:pPr marL="342900" indent="-342900" algn="just">
              <a:lnSpc>
                <a:spcPct val="115000"/>
              </a:lnSpc>
              <a:spcAft>
                <a:spcPts val="1000"/>
              </a:spcAft>
              <a:buFont typeface="Wingdings" panose="05000000000000000000" pitchFamily="2" charset="2"/>
              <a:buChar char="ü"/>
            </a:pP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حسینی</a:t>
            </a: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 حاتم. درآمدی بر جمعیتشناسی اقتصادی-اجتماعی و تنظیم خانواده. همدان. دانشگاه </a:t>
            </a:r>
            <a:r>
              <a:rPr lang="fa-IR" dirty="0" err="1">
                <a:solidFill>
                  <a:schemeClr val="bg1"/>
                </a:solidFill>
                <a:latin typeface="Calibri" panose="020F0502020204030204" pitchFamily="34" charset="0"/>
                <a:ea typeface="Calibri" panose="020F0502020204030204" pitchFamily="34" charset="0"/>
                <a:cs typeface="B Lotus" panose="00000400000000000000" pitchFamily="2" charset="-78"/>
              </a:rPr>
              <a:t>بوعلی­سینا</a:t>
            </a: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 1386.</a:t>
            </a:r>
            <a:endParaRPr lang="en-US" dirty="0">
              <a:solidFill>
                <a:schemeClr val="bg1"/>
              </a:solidFill>
              <a:latin typeface="Calibri" panose="020F0502020204030204" pitchFamily="34" charset="0"/>
              <a:ea typeface="Calibri" panose="020F0502020204030204" pitchFamily="34" charset="0"/>
              <a:cs typeface="B Lotus" panose="00000400000000000000" pitchFamily="2" charset="-78"/>
            </a:endParaRPr>
          </a:p>
          <a:p>
            <a:pPr marL="342900" indent="-342900" algn="just">
              <a:lnSpc>
                <a:spcPct val="115000"/>
              </a:lnSpc>
              <a:spcAft>
                <a:spcPts val="1000"/>
              </a:spcAft>
              <a:buFont typeface="Wingdings" panose="05000000000000000000" pitchFamily="2" charset="2"/>
              <a:buChar char="ü"/>
            </a:pPr>
            <a:r>
              <a:rPr lang="fa-IR" dirty="0" err="1">
                <a:solidFill>
                  <a:schemeClr val="bg1"/>
                </a:solidFill>
                <a:latin typeface="Calibri" panose="020F0502020204030204" pitchFamily="34" charset="0"/>
                <a:ea typeface="Calibri" panose="020F0502020204030204" pitchFamily="34" charset="0"/>
                <a:cs typeface="B Lotus" panose="00000400000000000000" pitchFamily="2" charset="-78"/>
              </a:rPr>
              <a:t>لی­دیموس</a:t>
            </a: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 نانسی. دروغ­هایی که زنان باور می­کنند. ترجمه و تلخیص: پریسا پور </a:t>
            </a:r>
            <a:r>
              <a:rPr lang="fa-IR" dirty="0" err="1">
                <a:solidFill>
                  <a:schemeClr val="bg1"/>
                </a:solidFill>
                <a:latin typeface="Calibri" panose="020F0502020204030204" pitchFamily="34" charset="0"/>
                <a:ea typeface="Calibri" panose="020F0502020204030204" pitchFamily="34" charset="0"/>
                <a:cs typeface="B Lotus" panose="00000400000000000000" pitchFamily="2" charset="-78"/>
              </a:rPr>
              <a:t>علمداری</a:t>
            </a: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 قم. معارف. 1387</a:t>
            </a: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a:t>
            </a:r>
          </a:p>
          <a:p>
            <a:pPr marL="342900" indent="-342900" algn="just">
              <a:lnSpc>
                <a:spcPct val="115000"/>
              </a:lnSpc>
              <a:spcAft>
                <a:spcPts val="1000"/>
              </a:spcAft>
              <a:buFont typeface="Wingdings" panose="05000000000000000000" pitchFamily="2" charset="2"/>
              <a:buChar char="ü"/>
            </a:pP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جمعیت و جمعیت شناسی(دایرة المعارف لاروس)، ترجمه: حبیب­الله زنجانی، تهران، نشر دانشگاهی، چاپ اول، 1368.</a:t>
            </a:r>
            <a:endParaRPr lang="fa-IR" dirty="0">
              <a:solidFill>
                <a:schemeClr val="bg1"/>
              </a:solidFill>
              <a:cs typeface="B Lotus" panose="00000400000000000000" pitchFamily="2" charset="-78"/>
            </a:endParaRPr>
          </a:p>
          <a:p>
            <a:pPr marL="342900" indent="-342900" algn="just">
              <a:lnSpc>
                <a:spcPct val="115000"/>
              </a:lnSpc>
              <a:spcAft>
                <a:spcPts val="1000"/>
              </a:spcAft>
              <a:buFont typeface="Wingdings" panose="05000000000000000000" pitchFamily="2" charset="2"/>
              <a:buChar char="ü"/>
            </a:pP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معزی، اسدالله. مبانی جمعیت­شناسی. تهران. آوای نور. 1371.</a:t>
            </a:r>
            <a:endParaRPr lang="en-US" dirty="0">
              <a:solidFill>
                <a:schemeClr val="bg1"/>
              </a:solidFill>
              <a:latin typeface="Calibri" panose="020F0502020204030204" pitchFamily="34" charset="0"/>
              <a:ea typeface="Calibri" panose="020F0502020204030204" pitchFamily="34" charset="0"/>
              <a:cs typeface="B Lotus" panose="00000400000000000000" pitchFamily="2" charset="-78"/>
            </a:endParaRPr>
          </a:p>
          <a:p>
            <a:pPr marL="342900" indent="-342900" algn="just">
              <a:lnSpc>
                <a:spcPct val="115000"/>
              </a:lnSpc>
              <a:spcAft>
                <a:spcPts val="1000"/>
              </a:spcAft>
              <a:buFont typeface="Wingdings" panose="05000000000000000000" pitchFamily="2" charset="2"/>
              <a:buChar char="ü"/>
            </a:pPr>
            <a:r>
              <a:rPr lang="fa-IR" dirty="0">
                <a:solidFill>
                  <a:schemeClr val="bg1"/>
                </a:solidFill>
                <a:latin typeface="Calibri" panose="020F0502020204030204" pitchFamily="34" charset="0"/>
                <a:ea typeface="Calibri" panose="020F0502020204030204" pitchFamily="34" charset="0"/>
                <a:cs typeface="B Lotus" panose="00000400000000000000" pitchFamily="2" charset="-78"/>
              </a:rPr>
              <a:t>نیک خلق، علی­اکبر. مبانی جمعیت شناسی. تهران. بهینه. 1381</a:t>
            </a:r>
            <a:r>
              <a:rPr lang="fa-IR" dirty="0" smtClean="0">
                <a:solidFill>
                  <a:schemeClr val="bg1"/>
                </a:solidFill>
                <a:latin typeface="Calibri" panose="020F0502020204030204" pitchFamily="34" charset="0"/>
                <a:ea typeface="Calibri" panose="020F0502020204030204" pitchFamily="34" charset="0"/>
                <a:cs typeface="B Lotus" panose="00000400000000000000" pitchFamily="2" charset="-78"/>
              </a:rPr>
              <a:t>. </a:t>
            </a:r>
            <a:endParaRPr lang="fa-IR" dirty="0">
              <a:solidFill>
                <a:schemeClr val="bg1"/>
              </a:solidFill>
              <a:cs typeface="B Lotus" panose="00000400000000000000" pitchFamily="2" charset="-78"/>
            </a:endParaRPr>
          </a:p>
        </p:txBody>
      </p:sp>
    </p:spTree>
    <p:extLst>
      <p:ext uri="{BB962C8B-B14F-4D97-AF65-F5344CB8AC3E}">
        <p14:creationId xmlns:p14="http://schemas.microsoft.com/office/powerpoint/2010/main" val="8781859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a:bodyPr>
          <a:lstStyle/>
          <a:p>
            <a:r>
              <a:rPr lang="fa-I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باتشکر از حسن توجه شما</a:t>
            </a:r>
            <a:r>
              <a:rPr lang="fa-IR" sz="6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a:t>
            </a:r>
            <a:r>
              <a:rPr lang="fa-I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a:t>
            </a:r>
            <a:br>
              <a:rPr lang="fa-I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br>
            <a:r>
              <a:rPr lang="fa-I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a:r>
            <a:br>
              <a:rPr lang="fa-I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br>
            <a:r>
              <a:rPr lang="fa-IR" sz="6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
            </a:r>
            <a:br>
              <a:rPr lang="fa-IR" sz="6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b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636912"/>
            <a:ext cx="3888432" cy="2954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93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39719" y="1086696"/>
            <a:ext cx="8229600" cy="4551784"/>
          </a:xfrm>
          <a:prstGeom prst="rect">
            <a:avLst/>
          </a:prstGeom>
        </p:spPr>
        <p:txBody>
          <a:bodyPr>
            <a:normAutofit/>
          </a:bodyPr>
          <a:lst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algn="just">
              <a:lnSpc>
                <a:spcPct val="150000"/>
              </a:lnSpc>
            </a:pPr>
            <a:r>
              <a:rPr lang="fa-IR" b="1" dirty="0" smtClean="0">
                <a:solidFill>
                  <a:srgbClr val="FF0000"/>
                </a:solidFill>
              </a:rPr>
              <a:t>در صورتی که روند کنونی ادامه پیدا کند،  جمعیت ایران تا سال 1480 به کمتر از 32میلیون نفر خواهد‌رسید. که بیش از 25 درصد آن افراد سالخورده هستند.</a:t>
            </a:r>
            <a:r>
              <a:rPr lang="en-US" dirty="0" smtClean="0"/>
              <a:t> </a:t>
            </a:r>
            <a:endParaRPr lang="en-US" dirty="0" smtClean="0">
              <a:cs typeface="B Nazanin" pitchFamily="2" charset="-78"/>
            </a:endParaRPr>
          </a:p>
          <a:p>
            <a:pPr>
              <a:lnSpc>
                <a:spcPct val="150000"/>
              </a:lnSpc>
            </a:pPr>
            <a:endParaRPr lang="en-US" dirty="0" smtClean="0">
              <a:cs typeface="B Nazanin" pitchFamily="2" charset="-78"/>
            </a:endParaRPr>
          </a:p>
          <a:p>
            <a:pPr>
              <a:lnSpc>
                <a:spcPct val="150000"/>
              </a:lnSpc>
            </a:pPr>
            <a:endParaRPr lang="en-US" dirty="0" smtClean="0">
              <a:cs typeface="B Nazanin" pitchFamily="2" charset="-78"/>
            </a:endParaRPr>
          </a:p>
          <a:p>
            <a:endParaRPr lang="en-US" dirty="0"/>
          </a:p>
        </p:txBody>
      </p:sp>
      <p:graphicFrame>
        <p:nvGraphicFramePr>
          <p:cNvPr id="3" name="Chart 4"/>
          <p:cNvGraphicFramePr>
            <a:graphicFrameLocks/>
          </p:cNvGraphicFramePr>
          <p:nvPr>
            <p:extLst>
              <p:ext uri="{D42A27DB-BD31-4B8C-83A1-F6EECF244321}">
                <p14:modId xmlns:p14="http://schemas.microsoft.com/office/powerpoint/2010/main" val="217479604"/>
              </p:ext>
            </p:extLst>
          </p:nvPr>
        </p:nvGraphicFramePr>
        <p:xfrm>
          <a:off x="165857" y="2718849"/>
          <a:ext cx="8798631" cy="4090275"/>
        </p:xfrm>
        <a:graphic>
          <a:graphicData uri="http://schemas.openxmlformats.org/drawingml/2006/chart">
            <c:chart xmlns:c="http://schemas.openxmlformats.org/drawingml/2006/chart" xmlns:r="http://schemas.openxmlformats.org/officeDocument/2006/relationships" r:id="rId6"/>
          </a:graphicData>
        </a:graphic>
      </p:graphicFrame>
      <p:pic>
        <p:nvPicPr>
          <p:cNvPr id="4"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35497" y="6525344"/>
            <a:ext cx="304222" cy="304222"/>
          </a:xfrm>
          <a:prstGeom prst="rect">
            <a:avLst/>
          </a:prstGeom>
        </p:spPr>
      </p:pic>
      <p:pic>
        <p:nvPicPr>
          <p:cNvPr id="5" name="2.mp3">
            <a:hlinkClick r:id="" action="ppaction://media"/>
          </p:cNvPr>
          <p:cNvPicPr>
            <a:picLocks noRot="1" noChangeAspect="1"/>
          </p:cNvPicPr>
          <p:nvPr>
            <a:audioFile r:link="rId3"/>
          </p:nvPr>
        </p:nvPicPr>
        <p:blipFill>
          <a:blip r:embed="rId8"/>
          <a:stretch>
            <a:fillRect/>
          </a:stretch>
        </p:blipFill>
        <p:spPr>
          <a:xfrm>
            <a:off x="35497" y="6502399"/>
            <a:ext cx="438152" cy="438152"/>
          </a:xfrm>
          <a:prstGeom prst="rect">
            <a:avLst/>
          </a:prstGeom>
        </p:spPr>
      </p:pic>
      <p:sp>
        <p:nvSpPr>
          <p:cNvPr id="6" name="مستطیل 5"/>
          <p:cNvSpPr/>
          <p:nvPr/>
        </p:nvSpPr>
        <p:spPr>
          <a:xfrm>
            <a:off x="2123728" y="39270"/>
            <a:ext cx="4945586" cy="1015663"/>
          </a:xfrm>
          <a:prstGeom prst="rect">
            <a:avLst/>
          </a:prstGeom>
        </p:spPr>
        <p:txBody>
          <a:bodyPr wrap="none">
            <a:spAutoFit/>
          </a:bodyPr>
          <a:lstStyle/>
          <a:p>
            <a:pPr algn="ctr"/>
            <a:r>
              <a:rPr lang="fa-IR" sz="6000" b="1" dirty="0">
                <a:solidFill>
                  <a:srgbClr val="FF0000"/>
                </a:solidFill>
                <a:cs typeface="2  Sahar" panose="00000400000000000000" pitchFamily="2" charset="-78"/>
              </a:rPr>
              <a:t>جمعیت 32 میلیونی</a:t>
            </a:r>
            <a:endParaRPr lang="fa-IR" sz="6000" b="1" dirty="0">
              <a:cs typeface="2  Sahar" panose="00000400000000000000" pitchFamily="2" charset="-78"/>
            </a:endParaRPr>
          </a:p>
        </p:txBody>
      </p:sp>
      <p:sp>
        <p:nvSpPr>
          <p:cNvPr id="7" name="TextBox 6"/>
          <p:cNvSpPr txBox="1"/>
          <p:nvPr/>
        </p:nvSpPr>
        <p:spPr>
          <a:xfrm>
            <a:off x="187608" y="6101238"/>
            <a:ext cx="8532440" cy="707886"/>
          </a:xfrm>
          <a:prstGeom prst="rect">
            <a:avLst/>
          </a:prstGeom>
          <a:noFill/>
        </p:spPr>
        <p:txBody>
          <a:bodyPr wrap="square" rtlCol="0">
            <a:spAutoFit/>
          </a:bodyPr>
          <a:lstStyle/>
          <a:p>
            <a:pPr lvl="0" algn="ctr" rtl="1">
              <a:lnSpc>
                <a:spcPct val="150000"/>
              </a:lnSpc>
            </a:pPr>
            <a:r>
              <a:rPr lang="fa-IR" sz="1600" b="1" dirty="0">
                <a:solidFill>
                  <a:srgbClr val="002060"/>
                </a:solidFill>
                <a:cs typeface="B Nazanin" pitchFamily="2" charset="-78"/>
              </a:rPr>
              <a:t>نرخ باروری کل</a:t>
            </a:r>
            <a:r>
              <a:rPr lang="en-US" sz="1600" dirty="0">
                <a:solidFill>
                  <a:srgbClr val="002060"/>
                </a:solidFill>
                <a:cs typeface="B Nazanin" pitchFamily="2" charset="-78"/>
              </a:rPr>
              <a:t>:</a:t>
            </a:r>
            <a:r>
              <a:rPr lang="fa-IR" sz="1600" dirty="0">
                <a:solidFill>
                  <a:srgbClr val="002060"/>
                </a:solidFill>
                <a:cs typeface="B Nazanin" pitchFamily="2" charset="-78"/>
              </a:rPr>
              <a:t> متوسط فرزندان زنده متولد شده به</a:t>
            </a:r>
            <a:r>
              <a:rPr lang="en-US" sz="1600" dirty="0">
                <a:solidFill>
                  <a:srgbClr val="002060"/>
                </a:solidFill>
              </a:rPr>
              <a:t> </a:t>
            </a:r>
            <a:r>
              <a:rPr lang="fa-IR" sz="1600" dirty="0" smtClean="0">
                <a:solidFill>
                  <a:srgbClr val="002060"/>
                </a:solidFill>
                <a:cs typeface="B Nazanin" pitchFamily="2" charset="-78"/>
              </a:rPr>
              <a:t>ازای</a:t>
            </a:r>
            <a:r>
              <a:rPr lang="en-US" sz="1600" dirty="0" smtClean="0">
                <a:solidFill>
                  <a:srgbClr val="002060"/>
                </a:solidFill>
                <a:cs typeface="B Nazanin" pitchFamily="2" charset="-78"/>
              </a:rPr>
              <a:t> </a:t>
            </a:r>
            <a:r>
              <a:rPr lang="fa-IR" sz="1600" dirty="0" smtClean="0">
                <a:solidFill>
                  <a:srgbClr val="002060"/>
                </a:solidFill>
                <a:cs typeface="B Nazanin" pitchFamily="2" charset="-78"/>
              </a:rPr>
              <a:t>یک زن</a:t>
            </a:r>
            <a:endParaRPr lang="en-US" sz="1600" dirty="0" smtClean="0">
              <a:solidFill>
                <a:srgbClr val="002060"/>
              </a:solidFill>
              <a:cs typeface="B Nazanin" pitchFamily="2" charset="-78"/>
            </a:endParaRPr>
          </a:p>
          <a:p>
            <a:pPr algn="ctr"/>
            <a:r>
              <a:rPr lang="fa-IR" sz="1600" dirty="0" smtClean="0">
                <a:solidFill>
                  <a:srgbClr val="002060"/>
                </a:solidFill>
                <a:cs typeface="B Nazanin" pitchFamily="2" charset="-78"/>
              </a:rPr>
              <a:t>منبع: بانک جهانی </a:t>
            </a:r>
            <a:endParaRPr lang="en-US" sz="1600" dirty="0">
              <a:solidFill>
                <a:srgbClr val="002060"/>
              </a:solidFill>
              <a:cs typeface="B Nazanin" pitchFamily="2" charset="-78"/>
            </a:endParaRPr>
          </a:p>
        </p:txBody>
      </p:sp>
      <p:grpSp>
        <p:nvGrpSpPr>
          <p:cNvPr id="8" name="Group 7"/>
          <p:cNvGrpSpPr/>
          <p:nvPr/>
        </p:nvGrpSpPr>
        <p:grpSpPr>
          <a:xfrm>
            <a:off x="216024" y="1411241"/>
            <a:ext cx="8748464" cy="4341681"/>
            <a:chOff x="477670" y="1918832"/>
            <a:chExt cx="8371272" cy="4053649"/>
          </a:xfrm>
        </p:grpSpPr>
        <p:pic>
          <p:nvPicPr>
            <p:cNvPr id="9" name="Picture 2"/>
            <p:cNvPicPr>
              <a:picLocks noChangeAspect="1" noChangeArrowheads="1"/>
            </p:cNvPicPr>
            <p:nvPr/>
          </p:nvPicPr>
          <p:blipFill>
            <a:blip r:embed="rId9" cstate="print"/>
            <a:stretch>
              <a:fillRect/>
            </a:stretch>
          </p:blipFill>
          <p:spPr bwMode="auto">
            <a:xfrm>
              <a:off x="477670" y="1918832"/>
              <a:ext cx="8371272" cy="4053649"/>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ular Callout 5"/>
            <p:cNvSpPr/>
            <p:nvPr/>
          </p:nvSpPr>
          <p:spPr>
            <a:xfrm>
              <a:off x="8172400" y="3645024"/>
              <a:ext cx="576064" cy="504056"/>
            </a:xfrm>
            <a:prstGeom prst="wedgeRoundRectCallout">
              <a:avLst>
                <a:gd name="adj1" fmla="val 43437"/>
                <a:gd name="adj2" fmla="val 214825"/>
                <a:gd name="adj3" fmla="val 16667"/>
              </a:avLst>
            </a:prstGeom>
            <a:solidFill>
              <a:srgbClr val="92D050"/>
            </a:solidFill>
            <a:ln w="19050">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1400" b="1" dirty="0" smtClean="0">
                  <a:solidFill>
                    <a:schemeClr val="bg1"/>
                  </a:solidFill>
                </a:rPr>
                <a:t>1392</a:t>
              </a:r>
            </a:p>
            <a:p>
              <a:pPr algn="ctr"/>
              <a:r>
                <a:rPr lang="fa-IR" sz="1400" b="1" dirty="0" smtClean="0">
                  <a:solidFill>
                    <a:schemeClr val="bg1"/>
                  </a:solidFill>
                </a:rPr>
                <a:t>1/5</a:t>
              </a:r>
              <a:endParaRPr lang="fa-IR" sz="1400" b="1" dirty="0">
                <a:solidFill>
                  <a:schemeClr val="bg1"/>
                </a:solidFill>
              </a:endParaRPr>
            </a:p>
          </p:txBody>
        </p:sp>
      </p:grpSp>
      <p:sp>
        <p:nvSpPr>
          <p:cNvPr id="11" name="مستطیل 10"/>
          <p:cNvSpPr/>
          <p:nvPr/>
        </p:nvSpPr>
        <p:spPr>
          <a:xfrm>
            <a:off x="0" y="260648"/>
            <a:ext cx="9144000" cy="769441"/>
          </a:xfrm>
          <a:prstGeom prst="rect">
            <a:avLst/>
          </a:prstGeom>
        </p:spPr>
        <p:txBody>
          <a:bodyPr wrap="square">
            <a:spAutoFit/>
          </a:bodyPr>
          <a:lstStyle/>
          <a:p>
            <a:pPr algn="ctr"/>
            <a:r>
              <a:rPr lang="fa-IR" sz="4400" b="1" dirty="0">
                <a:solidFill>
                  <a:srgbClr val="FF0000"/>
                </a:solidFill>
                <a:cs typeface="2  Sahar" panose="00000400000000000000" pitchFamily="2" charset="-78"/>
              </a:rPr>
              <a:t>روند رو به کاهش نرخ باروری در ایران</a:t>
            </a:r>
          </a:p>
        </p:txBody>
      </p:sp>
      <p:pic>
        <p:nvPicPr>
          <p:cNvPr id="12" name="Picture 2" descr="C:\Users\Sheida\Desktop\Untitled.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281074"/>
            <a:ext cx="9144000" cy="4844715"/>
          </a:xfrm>
          <a:prstGeom prst="rect">
            <a:avLst/>
          </a:prstGeom>
          <a:noFill/>
          <a:ln>
            <a:noFill/>
          </a:ln>
        </p:spPr>
      </p:pic>
      <p:sp>
        <p:nvSpPr>
          <p:cNvPr id="13" name="TextBox 3"/>
          <p:cNvSpPr txBox="1"/>
          <p:nvPr/>
        </p:nvSpPr>
        <p:spPr>
          <a:xfrm>
            <a:off x="0" y="6381328"/>
            <a:ext cx="9144000" cy="369332"/>
          </a:xfrm>
          <a:prstGeom prst="rect">
            <a:avLst/>
          </a:prstGeom>
          <a:noFill/>
        </p:spPr>
        <p:txBody>
          <a:bodyPr wrap="square" rtlCol="0">
            <a:spAutoFit/>
          </a:bodyPr>
          <a:lstStyle/>
          <a:p>
            <a:pPr algn="ctr"/>
            <a:r>
              <a:rPr lang="fa-IR" dirty="0">
                <a:cs typeface="B Nazanin" pitchFamily="2" charset="-78"/>
              </a:rPr>
              <a:t> </a:t>
            </a:r>
            <a:r>
              <a:rPr lang="fa-IR" b="1" dirty="0">
                <a:solidFill>
                  <a:srgbClr val="92D050"/>
                </a:solidFill>
                <a:cs typeface="B Nazanin" pitchFamily="2" charset="-78"/>
              </a:rPr>
              <a:t>آمار بانک جهانی</a:t>
            </a:r>
            <a:endParaRPr lang="en-US" b="1" dirty="0">
              <a:solidFill>
                <a:srgbClr val="92D050"/>
              </a:solidFill>
              <a:cs typeface="B Nazanin" pitchFamily="2" charset="-78"/>
            </a:endParaRPr>
          </a:p>
        </p:txBody>
      </p:sp>
      <p:sp>
        <p:nvSpPr>
          <p:cNvPr id="14" name="مستطیل 13"/>
          <p:cNvSpPr/>
          <p:nvPr/>
        </p:nvSpPr>
        <p:spPr>
          <a:xfrm>
            <a:off x="1" y="260648"/>
            <a:ext cx="9144000" cy="1015663"/>
          </a:xfrm>
          <a:prstGeom prst="rect">
            <a:avLst/>
          </a:prstGeom>
        </p:spPr>
        <p:txBody>
          <a:bodyPr wrap="square">
            <a:spAutoFit/>
          </a:bodyPr>
          <a:lstStyle/>
          <a:p>
            <a:pPr algn="ctr"/>
            <a:r>
              <a:rPr lang="fa-IR" sz="6000" b="1" dirty="0">
                <a:solidFill>
                  <a:srgbClr val="FF0000"/>
                </a:solidFill>
                <a:cs typeface="2  Sahar" panose="00000400000000000000" pitchFamily="2" charset="-78"/>
              </a:rPr>
              <a:t>مقایسه نرخ باروری</a:t>
            </a:r>
          </a:p>
        </p:txBody>
      </p:sp>
    </p:spTree>
    <p:extLst>
      <p:ext uri="{BB962C8B-B14F-4D97-AF65-F5344CB8AC3E}">
        <p14:creationId xmlns:p14="http://schemas.microsoft.com/office/powerpoint/2010/main" val="42810833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 presetClass="mediacall" presetSubtype="0" fill="hold" nodeType="withEffect">
                                  <p:stCondLst>
                                    <p:cond delay="0"/>
                                  </p:stCondLst>
                                  <p:childTnLst>
                                    <p:cmd type="call" cmd="playFrom(0.0)">
                                      <p:cBhvr>
                                        <p:cTn id="9" dur="25079" fill="hold"/>
                                        <p:tgtEl>
                                          <p:spTgt spid="4"/>
                                        </p:tgtEl>
                                      </p:cBhvr>
                                    </p:cmd>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0" fill="hold"/>
                                        <p:tgtEl>
                                          <p:spTgt spid="2"/>
                                        </p:tgtEl>
                                        <p:attrNameLst>
                                          <p:attrName>ppt_w</p:attrName>
                                        </p:attrNameLst>
                                      </p:cBhvr>
                                      <p:tavLst>
                                        <p:tav tm="0">
                                          <p:val>
                                            <p:fltVal val="0"/>
                                          </p:val>
                                        </p:tav>
                                        <p:tav tm="100000">
                                          <p:val>
                                            <p:strVal val="#ppt_w"/>
                                          </p:val>
                                        </p:tav>
                                      </p:tavLst>
                                    </p:anim>
                                    <p:anim calcmode="lin" valueType="num">
                                      <p:cBhvr>
                                        <p:cTn id="18" dur="2500" fill="hold"/>
                                        <p:tgtEl>
                                          <p:spTgt spid="2"/>
                                        </p:tgtEl>
                                        <p:attrNameLst>
                                          <p:attrName>ppt_h</p:attrName>
                                        </p:attrNameLst>
                                      </p:cBhvr>
                                      <p:tavLst>
                                        <p:tav tm="0">
                                          <p:val>
                                            <p:fltVal val="0"/>
                                          </p:val>
                                        </p:tav>
                                        <p:tav tm="100000">
                                          <p:val>
                                            <p:strVal val="#ppt_h"/>
                                          </p:val>
                                        </p:tav>
                                      </p:tavLst>
                                    </p:anim>
                                    <p:animEffect transition="in" filter="fade">
                                      <p:cBhvr>
                                        <p:cTn id="19" dur="2500"/>
                                        <p:tgtEl>
                                          <p:spTgt spid="2"/>
                                        </p:tgtEl>
                                      </p:cBhvr>
                                    </p:animEffect>
                                  </p:childTnLst>
                                </p:cTn>
                              </p:par>
                              <p:par>
                                <p:cTn id="20" presetID="53" presetClass="entr" presetSubtype="16" fill="hold" grpId="0" nodeType="withEffect">
                                  <p:stCondLst>
                                    <p:cond delay="350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fltVal val="0"/>
                                          </p:val>
                                        </p:tav>
                                        <p:tav tm="100000">
                                          <p:val>
                                            <p:strVal val="#ppt_w"/>
                                          </p:val>
                                        </p:tav>
                                      </p:tavLst>
                                    </p:anim>
                                    <p:anim calcmode="lin" valueType="num">
                                      <p:cBhvr>
                                        <p:cTn id="23" dur="2000" fill="hold"/>
                                        <p:tgtEl>
                                          <p:spTgt spid="3"/>
                                        </p:tgtEl>
                                        <p:attrNameLst>
                                          <p:attrName>ppt_h</p:attrName>
                                        </p:attrNameLst>
                                      </p:cBhvr>
                                      <p:tavLst>
                                        <p:tav tm="0">
                                          <p:val>
                                            <p:fltVal val="0"/>
                                          </p:val>
                                        </p:tav>
                                        <p:tav tm="100000">
                                          <p:val>
                                            <p:strVal val="#ppt_h"/>
                                          </p:val>
                                        </p:tav>
                                      </p:tavLst>
                                    </p:anim>
                                    <p:animEffect transition="in" filter="fade">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1250"/>
                                        <p:tgtEl>
                                          <p:spTgt spid="6"/>
                                        </p:tgtEl>
                                        <p:attrNameLst>
                                          <p:attrName>ppt_w</p:attrName>
                                        </p:attrNameLst>
                                      </p:cBhvr>
                                      <p:tavLst>
                                        <p:tav tm="0">
                                          <p:val>
                                            <p:strVal val="ppt_w"/>
                                          </p:val>
                                        </p:tav>
                                        <p:tav tm="100000">
                                          <p:val>
                                            <p:fltVal val="0"/>
                                          </p:val>
                                        </p:tav>
                                      </p:tavLst>
                                    </p:anim>
                                    <p:anim calcmode="lin" valueType="num">
                                      <p:cBhvr>
                                        <p:cTn id="29" dur="1250"/>
                                        <p:tgtEl>
                                          <p:spTgt spid="6"/>
                                        </p:tgtEl>
                                        <p:attrNameLst>
                                          <p:attrName>ppt_h</p:attrName>
                                        </p:attrNameLst>
                                      </p:cBhvr>
                                      <p:tavLst>
                                        <p:tav tm="0">
                                          <p:val>
                                            <p:strVal val="ppt_h"/>
                                          </p:val>
                                        </p:tav>
                                        <p:tav tm="100000">
                                          <p:val>
                                            <p:fltVal val="0"/>
                                          </p:val>
                                        </p:tav>
                                      </p:tavLst>
                                    </p:anim>
                                    <p:animEffect transition="out" filter="fade">
                                      <p:cBhvr>
                                        <p:cTn id="30" dur="1250"/>
                                        <p:tgtEl>
                                          <p:spTgt spid="6"/>
                                        </p:tgtEl>
                                      </p:cBhvr>
                                    </p:animEffect>
                                    <p:set>
                                      <p:cBhvr>
                                        <p:cTn id="31" dur="1" fill="hold">
                                          <p:stCondLst>
                                            <p:cond delay="1249"/>
                                          </p:stCondLst>
                                        </p:cTn>
                                        <p:tgtEl>
                                          <p:spTgt spid="6"/>
                                        </p:tgtEl>
                                        <p:attrNameLst>
                                          <p:attrName>style.visibility</p:attrName>
                                        </p:attrNameLst>
                                      </p:cBhvr>
                                      <p:to>
                                        <p:strVal val="hidden"/>
                                      </p:to>
                                    </p:set>
                                  </p:childTnLst>
                                </p:cTn>
                              </p:par>
                              <p:par>
                                <p:cTn id="32" presetID="53" presetClass="exit" presetSubtype="32" fill="hold" grpId="1" nodeType="withEffect">
                                  <p:stCondLst>
                                    <p:cond delay="0"/>
                                  </p:stCondLst>
                                  <p:childTnLst>
                                    <p:anim calcmode="lin" valueType="num">
                                      <p:cBhvr>
                                        <p:cTn id="33" dur="1250"/>
                                        <p:tgtEl>
                                          <p:spTgt spid="2"/>
                                        </p:tgtEl>
                                        <p:attrNameLst>
                                          <p:attrName>ppt_w</p:attrName>
                                        </p:attrNameLst>
                                      </p:cBhvr>
                                      <p:tavLst>
                                        <p:tav tm="0">
                                          <p:val>
                                            <p:strVal val="ppt_w"/>
                                          </p:val>
                                        </p:tav>
                                        <p:tav tm="100000">
                                          <p:val>
                                            <p:fltVal val="0"/>
                                          </p:val>
                                        </p:tav>
                                      </p:tavLst>
                                    </p:anim>
                                    <p:anim calcmode="lin" valueType="num">
                                      <p:cBhvr>
                                        <p:cTn id="34" dur="1250"/>
                                        <p:tgtEl>
                                          <p:spTgt spid="2"/>
                                        </p:tgtEl>
                                        <p:attrNameLst>
                                          <p:attrName>ppt_h</p:attrName>
                                        </p:attrNameLst>
                                      </p:cBhvr>
                                      <p:tavLst>
                                        <p:tav tm="0">
                                          <p:val>
                                            <p:strVal val="ppt_h"/>
                                          </p:val>
                                        </p:tav>
                                        <p:tav tm="100000">
                                          <p:val>
                                            <p:fltVal val="0"/>
                                          </p:val>
                                        </p:tav>
                                      </p:tavLst>
                                    </p:anim>
                                    <p:animEffect transition="out" filter="fade">
                                      <p:cBhvr>
                                        <p:cTn id="35" dur="1250"/>
                                        <p:tgtEl>
                                          <p:spTgt spid="2"/>
                                        </p:tgtEl>
                                      </p:cBhvr>
                                    </p:animEffect>
                                    <p:set>
                                      <p:cBhvr>
                                        <p:cTn id="36" dur="1" fill="hold">
                                          <p:stCondLst>
                                            <p:cond delay="1249"/>
                                          </p:stCondLst>
                                        </p:cTn>
                                        <p:tgtEl>
                                          <p:spTgt spid="2"/>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750"/>
                                        <p:tgtEl>
                                          <p:spTgt spid="3"/>
                                        </p:tgtEl>
                                        <p:attrNameLst>
                                          <p:attrName>ppt_w</p:attrName>
                                        </p:attrNameLst>
                                      </p:cBhvr>
                                      <p:tavLst>
                                        <p:tav tm="0">
                                          <p:val>
                                            <p:strVal val="ppt_w"/>
                                          </p:val>
                                        </p:tav>
                                        <p:tav tm="100000">
                                          <p:val>
                                            <p:fltVal val="0"/>
                                          </p:val>
                                        </p:tav>
                                      </p:tavLst>
                                    </p:anim>
                                    <p:anim calcmode="lin" valueType="num">
                                      <p:cBhvr>
                                        <p:cTn id="39" dur="750"/>
                                        <p:tgtEl>
                                          <p:spTgt spid="3"/>
                                        </p:tgtEl>
                                        <p:attrNameLst>
                                          <p:attrName>ppt_h</p:attrName>
                                        </p:attrNameLst>
                                      </p:cBhvr>
                                      <p:tavLst>
                                        <p:tav tm="0">
                                          <p:val>
                                            <p:strVal val="ppt_h"/>
                                          </p:val>
                                        </p:tav>
                                        <p:tav tm="100000">
                                          <p:val>
                                            <p:fltVal val="0"/>
                                          </p:val>
                                        </p:tav>
                                      </p:tavLst>
                                    </p:anim>
                                    <p:animEffect transition="out" filter="fade">
                                      <p:cBhvr>
                                        <p:cTn id="40" dur="750"/>
                                        <p:tgtEl>
                                          <p:spTgt spid="3"/>
                                        </p:tgtEl>
                                      </p:cBhvr>
                                    </p:animEffect>
                                    <p:set>
                                      <p:cBhvr>
                                        <p:cTn id="41" dur="1" fill="hold">
                                          <p:stCondLst>
                                            <p:cond delay="749"/>
                                          </p:stCondLst>
                                        </p:cTn>
                                        <p:tgtEl>
                                          <p:spTgt spid="3"/>
                                        </p:tgtEl>
                                        <p:attrNameLst>
                                          <p:attrName>style.visibility</p:attrName>
                                        </p:attrNameLst>
                                      </p:cBhvr>
                                      <p:to>
                                        <p:strVal val="hidden"/>
                                      </p:to>
                                    </p:se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Effect transition="in" filter="fade">
                                      <p:cBhvr>
                                        <p:cTn id="46" dur="1000"/>
                                        <p:tgtEl>
                                          <p:spTgt spid="11"/>
                                        </p:tgtEl>
                                      </p:cBhvr>
                                    </p:animEffect>
                                  </p:childTnLst>
                                </p:cTn>
                              </p:par>
                              <p:par>
                                <p:cTn id="47" presetID="53" presetClass="entr" presetSubtype="16" fill="hold" nodeType="withEffect">
                                  <p:stCondLst>
                                    <p:cond delay="11250"/>
                                  </p:stCondLst>
                                  <p:childTnLst>
                                    <p:set>
                                      <p:cBhvr>
                                        <p:cTn id="48" dur="1" fill="hold">
                                          <p:stCondLst>
                                            <p:cond delay="0"/>
                                          </p:stCondLst>
                                        </p:cTn>
                                        <p:tgtEl>
                                          <p:spTgt spid="8"/>
                                        </p:tgtEl>
                                        <p:attrNameLst>
                                          <p:attrName>style.visibility</p:attrName>
                                        </p:attrNameLst>
                                      </p:cBhvr>
                                      <p:to>
                                        <p:strVal val="visible"/>
                                      </p:to>
                                    </p:set>
                                    <p:anim calcmode="lin" valueType="num">
                                      <p:cBhvr>
                                        <p:cTn id="49" dur="1750" fill="hold"/>
                                        <p:tgtEl>
                                          <p:spTgt spid="8"/>
                                        </p:tgtEl>
                                        <p:attrNameLst>
                                          <p:attrName>ppt_w</p:attrName>
                                        </p:attrNameLst>
                                      </p:cBhvr>
                                      <p:tavLst>
                                        <p:tav tm="0">
                                          <p:val>
                                            <p:fltVal val="0"/>
                                          </p:val>
                                        </p:tav>
                                        <p:tav tm="100000">
                                          <p:val>
                                            <p:strVal val="#ppt_w"/>
                                          </p:val>
                                        </p:tav>
                                      </p:tavLst>
                                    </p:anim>
                                    <p:anim calcmode="lin" valueType="num">
                                      <p:cBhvr>
                                        <p:cTn id="50" dur="1750" fill="hold"/>
                                        <p:tgtEl>
                                          <p:spTgt spid="8"/>
                                        </p:tgtEl>
                                        <p:attrNameLst>
                                          <p:attrName>ppt_h</p:attrName>
                                        </p:attrNameLst>
                                      </p:cBhvr>
                                      <p:tavLst>
                                        <p:tav tm="0">
                                          <p:val>
                                            <p:fltVal val="0"/>
                                          </p:val>
                                        </p:tav>
                                        <p:tav tm="100000">
                                          <p:val>
                                            <p:strVal val="#ppt_h"/>
                                          </p:val>
                                        </p:tav>
                                      </p:tavLst>
                                    </p:anim>
                                    <p:animEffect transition="in" filter="fade">
                                      <p:cBhvr>
                                        <p:cTn id="51" dur="1750"/>
                                        <p:tgtEl>
                                          <p:spTgt spid="8"/>
                                        </p:tgtEl>
                                      </p:cBhvr>
                                    </p:animEffect>
                                  </p:childTnLst>
                                </p:cTn>
                              </p:par>
                              <p:par>
                                <p:cTn id="52" presetID="42" presetClass="entr" presetSubtype="0" fill="hold" grpId="0" nodeType="withEffect">
                                  <p:stCondLst>
                                    <p:cond delay="1300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xit" presetSubtype="32" fill="hold" grpId="1" nodeType="clickEffect">
                                  <p:stCondLst>
                                    <p:cond delay="0"/>
                                  </p:stCondLst>
                                  <p:childTnLst>
                                    <p:anim calcmode="lin" valueType="num">
                                      <p:cBhvr>
                                        <p:cTn id="60" dur="750"/>
                                        <p:tgtEl>
                                          <p:spTgt spid="11"/>
                                        </p:tgtEl>
                                        <p:attrNameLst>
                                          <p:attrName>ppt_w</p:attrName>
                                        </p:attrNameLst>
                                      </p:cBhvr>
                                      <p:tavLst>
                                        <p:tav tm="0">
                                          <p:val>
                                            <p:strVal val="ppt_w"/>
                                          </p:val>
                                        </p:tav>
                                        <p:tav tm="100000">
                                          <p:val>
                                            <p:fltVal val="0"/>
                                          </p:val>
                                        </p:tav>
                                      </p:tavLst>
                                    </p:anim>
                                    <p:anim calcmode="lin" valueType="num">
                                      <p:cBhvr>
                                        <p:cTn id="61" dur="750"/>
                                        <p:tgtEl>
                                          <p:spTgt spid="11"/>
                                        </p:tgtEl>
                                        <p:attrNameLst>
                                          <p:attrName>ppt_h</p:attrName>
                                        </p:attrNameLst>
                                      </p:cBhvr>
                                      <p:tavLst>
                                        <p:tav tm="0">
                                          <p:val>
                                            <p:strVal val="ppt_h"/>
                                          </p:val>
                                        </p:tav>
                                        <p:tav tm="100000">
                                          <p:val>
                                            <p:fltVal val="0"/>
                                          </p:val>
                                        </p:tav>
                                      </p:tavLst>
                                    </p:anim>
                                    <p:animEffect transition="out" filter="fade">
                                      <p:cBhvr>
                                        <p:cTn id="62" dur="750"/>
                                        <p:tgtEl>
                                          <p:spTgt spid="11"/>
                                        </p:tgtEl>
                                      </p:cBhvr>
                                    </p:animEffect>
                                    <p:set>
                                      <p:cBhvr>
                                        <p:cTn id="63" dur="1" fill="hold">
                                          <p:stCondLst>
                                            <p:cond delay="749"/>
                                          </p:stCondLst>
                                        </p:cTn>
                                        <p:tgtEl>
                                          <p:spTgt spid="11"/>
                                        </p:tgtEl>
                                        <p:attrNameLst>
                                          <p:attrName>style.visibility</p:attrName>
                                        </p:attrNameLst>
                                      </p:cBhvr>
                                      <p:to>
                                        <p:strVal val="hidden"/>
                                      </p:to>
                                    </p:set>
                                  </p:childTnLst>
                                </p:cTn>
                              </p:par>
                              <p:par>
                                <p:cTn id="64" presetID="53" presetClass="exit" presetSubtype="32" fill="hold" nodeType="withEffect">
                                  <p:stCondLst>
                                    <p:cond delay="15250"/>
                                  </p:stCondLst>
                                  <p:childTnLst>
                                    <p:anim calcmode="lin" valueType="num">
                                      <p:cBhvr>
                                        <p:cTn id="65" dur="1450"/>
                                        <p:tgtEl>
                                          <p:spTgt spid="8"/>
                                        </p:tgtEl>
                                        <p:attrNameLst>
                                          <p:attrName>ppt_w</p:attrName>
                                        </p:attrNameLst>
                                      </p:cBhvr>
                                      <p:tavLst>
                                        <p:tav tm="0">
                                          <p:val>
                                            <p:strVal val="ppt_w"/>
                                          </p:val>
                                        </p:tav>
                                        <p:tav tm="100000">
                                          <p:val>
                                            <p:fltVal val="0"/>
                                          </p:val>
                                        </p:tav>
                                      </p:tavLst>
                                    </p:anim>
                                    <p:anim calcmode="lin" valueType="num">
                                      <p:cBhvr>
                                        <p:cTn id="66" dur="1450"/>
                                        <p:tgtEl>
                                          <p:spTgt spid="8"/>
                                        </p:tgtEl>
                                        <p:attrNameLst>
                                          <p:attrName>ppt_h</p:attrName>
                                        </p:attrNameLst>
                                      </p:cBhvr>
                                      <p:tavLst>
                                        <p:tav tm="0">
                                          <p:val>
                                            <p:strVal val="ppt_h"/>
                                          </p:val>
                                        </p:tav>
                                        <p:tav tm="100000">
                                          <p:val>
                                            <p:fltVal val="0"/>
                                          </p:val>
                                        </p:tav>
                                      </p:tavLst>
                                    </p:anim>
                                    <p:animEffect transition="out" filter="fade">
                                      <p:cBhvr>
                                        <p:cTn id="67" dur="1450"/>
                                        <p:tgtEl>
                                          <p:spTgt spid="8"/>
                                        </p:tgtEl>
                                      </p:cBhvr>
                                    </p:animEffect>
                                    <p:set>
                                      <p:cBhvr>
                                        <p:cTn id="68" dur="1" fill="hold">
                                          <p:stCondLst>
                                            <p:cond delay="1449"/>
                                          </p:stCondLst>
                                        </p:cTn>
                                        <p:tgtEl>
                                          <p:spTgt spid="8"/>
                                        </p:tgtEl>
                                        <p:attrNameLst>
                                          <p:attrName>style.visibility</p:attrName>
                                        </p:attrNameLst>
                                      </p:cBhvr>
                                      <p:to>
                                        <p:strVal val="hidden"/>
                                      </p:to>
                                    </p:set>
                                  </p:childTnLst>
                                </p:cTn>
                              </p:par>
                              <p:par>
                                <p:cTn id="69" presetID="53" presetClass="exit" presetSubtype="32" fill="hold" grpId="1" nodeType="withEffect">
                                  <p:stCondLst>
                                    <p:cond delay="16500"/>
                                  </p:stCondLst>
                                  <p:childTnLst>
                                    <p:anim calcmode="lin" valueType="num">
                                      <p:cBhvr>
                                        <p:cTn id="70" dur="750"/>
                                        <p:tgtEl>
                                          <p:spTgt spid="7"/>
                                        </p:tgtEl>
                                        <p:attrNameLst>
                                          <p:attrName>ppt_w</p:attrName>
                                        </p:attrNameLst>
                                      </p:cBhvr>
                                      <p:tavLst>
                                        <p:tav tm="0">
                                          <p:val>
                                            <p:strVal val="ppt_w"/>
                                          </p:val>
                                        </p:tav>
                                        <p:tav tm="100000">
                                          <p:val>
                                            <p:fltVal val="0"/>
                                          </p:val>
                                        </p:tav>
                                      </p:tavLst>
                                    </p:anim>
                                    <p:anim calcmode="lin" valueType="num">
                                      <p:cBhvr>
                                        <p:cTn id="71" dur="750"/>
                                        <p:tgtEl>
                                          <p:spTgt spid="7"/>
                                        </p:tgtEl>
                                        <p:attrNameLst>
                                          <p:attrName>ppt_h</p:attrName>
                                        </p:attrNameLst>
                                      </p:cBhvr>
                                      <p:tavLst>
                                        <p:tav tm="0">
                                          <p:val>
                                            <p:strVal val="ppt_h"/>
                                          </p:val>
                                        </p:tav>
                                        <p:tav tm="100000">
                                          <p:val>
                                            <p:fltVal val="0"/>
                                          </p:val>
                                        </p:tav>
                                      </p:tavLst>
                                    </p:anim>
                                    <p:animEffect transition="out" filter="fade">
                                      <p:cBhvr>
                                        <p:cTn id="72" dur="750"/>
                                        <p:tgtEl>
                                          <p:spTgt spid="7"/>
                                        </p:tgtEl>
                                      </p:cBhvr>
                                    </p:animEffect>
                                    <p:set>
                                      <p:cBhvr>
                                        <p:cTn id="73" dur="1" fill="hold">
                                          <p:stCondLst>
                                            <p:cond delay="749"/>
                                          </p:stCondLst>
                                        </p:cTn>
                                        <p:tgtEl>
                                          <p:spTgt spid="7"/>
                                        </p:tgtEl>
                                        <p:attrNameLst>
                                          <p:attrName>style.visibility</p:attrName>
                                        </p:attrNameLst>
                                      </p:cBhvr>
                                      <p:to>
                                        <p:strVal val="hidden"/>
                                      </p:to>
                                    </p:set>
                                  </p:childTnLst>
                                </p:cTn>
                              </p:par>
                              <p:par>
                                <p:cTn id="74" presetID="53" presetClass="entr" presetSubtype="16" fill="hold" grpId="0" nodeType="withEffect">
                                  <p:stCondLst>
                                    <p:cond delay="17250"/>
                                  </p:stCondLst>
                                  <p:childTnLst>
                                    <p:set>
                                      <p:cBhvr>
                                        <p:cTn id="75" dur="1" fill="hold">
                                          <p:stCondLst>
                                            <p:cond delay="0"/>
                                          </p:stCondLst>
                                        </p:cTn>
                                        <p:tgtEl>
                                          <p:spTgt spid="14"/>
                                        </p:tgtEl>
                                        <p:attrNameLst>
                                          <p:attrName>style.visibility</p:attrName>
                                        </p:attrNameLst>
                                      </p:cBhvr>
                                      <p:to>
                                        <p:strVal val="visible"/>
                                      </p:to>
                                    </p:set>
                                    <p:anim calcmode="lin" valueType="num">
                                      <p:cBhvr>
                                        <p:cTn id="76" dur="1000" fill="hold"/>
                                        <p:tgtEl>
                                          <p:spTgt spid="14"/>
                                        </p:tgtEl>
                                        <p:attrNameLst>
                                          <p:attrName>ppt_w</p:attrName>
                                        </p:attrNameLst>
                                      </p:cBhvr>
                                      <p:tavLst>
                                        <p:tav tm="0">
                                          <p:val>
                                            <p:fltVal val="0"/>
                                          </p:val>
                                        </p:tav>
                                        <p:tav tm="100000">
                                          <p:val>
                                            <p:strVal val="#ppt_w"/>
                                          </p:val>
                                        </p:tav>
                                      </p:tavLst>
                                    </p:anim>
                                    <p:anim calcmode="lin" valueType="num">
                                      <p:cBhvr>
                                        <p:cTn id="77" dur="1000" fill="hold"/>
                                        <p:tgtEl>
                                          <p:spTgt spid="14"/>
                                        </p:tgtEl>
                                        <p:attrNameLst>
                                          <p:attrName>ppt_h</p:attrName>
                                        </p:attrNameLst>
                                      </p:cBhvr>
                                      <p:tavLst>
                                        <p:tav tm="0">
                                          <p:val>
                                            <p:fltVal val="0"/>
                                          </p:val>
                                        </p:tav>
                                        <p:tav tm="100000">
                                          <p:val>
                                            <p:strVal val="#ppt_h"/>
                                          </p:val>
                                        </p:tav>
                                      </p:tavLst>
                                    </p:anim>
                                    <p:animEffect transition="in" filter="fade">
                                      <p:cBhvr>
                                        <p:cTn id="78" dur="1000"/>
                                        <p:tgtEl>
                                          <p:spTgt spid="14"/>
                                        </p:tgtEl>
                                      </p:cBhvr>
                                    </p:animEffect>
                                  </p:childTnLst>
                                </p:cTn>
                              </p:par>
                              <p:par>
                                <p:cTn id="79" presetID="53" presetClass="entr" presetSubtype="16" fill="hold" nodeType="withEffect">
                                  <p:stCondLst>
                                    <p:cond delay="18250"/>
                                  </p:stCondLst>
                                  <p:childTnLst>
                                    <p:set>
                                      <p:cBhvr>
                                        <p:cTn id="80" dur="1" fill="hold">
                                          <p:stCondLst>
                                            <p:cond delay="0"/>
                                          </p:stCondLst>
                                        </p:cTn>
                                        <p:tgtEl>
                                          <p:spTgt spid="12"/>
                                        </p:tgtEl>
                                        <p:attrNameLst>
                                          <p:attrName>style.visibility</p:attrName>
                                        </p:attrNameLst>
                                      </p:cBhvr>
                                      <p:to>
                                        <p:strVal val="visible"/>
                                      </p:to>
                                    </p:set>
                                    <p:anim calcmode="lin" valueType="num">
                                      <p:cBhvr>
                                        <p:cTn id="81" dur="1500" fill="hold"/>
                                        <p:tgtEl>
                                          <p:spTgt spid="12"/>
                                        </p:tgtEl>
                                        <p:attrNameLst>
                                          <p:attrName>ppt_w</p:attrName>
                                        </p:attrNameLst>
                                      </p:cBhvr>
                                      <p:tavLst>
                                        <p:tav tm="0">
                                          <p:val>
                                            <p:fltVal val="0"/>
                                          </p:val>
                                        </p:tav>
                                        <p:tav tm="100000">
                                          <p:val>
                                            <p:strVal val="#ppt_w"/>
                                          </p:val>
                                        </p:tav>
                                      </p:tavLst>
                                    </p:anim>
                                    <p:anim calcmode="lin" valueType="num">
                                      <p:cBhvr>
                                        <p:cTn id="82" dur="1500" fill="hold"/>
                                        <p:tgtEl>
                                          <p:spTgt spid="12"/>
                                        </p:tgtEl>
                                        <p:attrNameLst>
                                          <p:attrName>ppt_h</p:attrName>
                                        </p:attrNameLst>
                                      </p:cBhvr>
                                      <p:tavLst>
                                        <p:tav tm="0">
                                          <p:val>
                                            <p:fltVal val="0"/>
                                          </p:val>
                                        </p:tav>
                                        <p:tav tm="100000">
                                          <p:val>
                                            <p:strVal val="#ppt_h"/>
                                          </p:val>
                                        </p:tav>
                                      </p:tavLst>
                                    </p:anim>
                                    <p:animEffect transition="in" filter="fade">
                                      <p:cBhvr>
                                        <p:cTn id="83" dur="1500"/>
                                        <p:tgtEl>
                                          <p:spTgt spid="12"/>
                                        </p:tgtEl>
                                      </p:cBhvr>
                                    </p:animEffect>
                                  </p:childTnLst>
                                </p:cTn>
                              </p:par>
                              <p:par>
                                <p:cTn id="84" presetID="42" presetClass="entr" presetSubtype="0" fill="hold" grpId="0" nodeType="withEffect">
                                  <p:stCondLst>
                                    <p:cond delay="1925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1000"/>
                                        <p:tgtEl>
                                          <p:spTgt spid="13"/>
                                        </p:tgtEl>
                                      </p:cBhvr>
                                    </p:animEffect>
                                    <p:anim calcmode="lin" valueType="num">
                                      <p:cBhvr>
                                        <p:cTn id="87" dur="1000" fill="hold"/>
                                        <p:tgtEl>
                                          <p:spTgt spid="13"/>
                                        </p:tgtEl>
                                        <p:attrNameLst>
                                          <p:attrName>ppt_x</p:attrName>
                                        </p:attrNameLst>
                                      </p:cBhvr>
                                      <p:tavLst>
                                        <p:tav tm="0">
                                          <p:val>
                                            <p:strVal val="#ppt_x"/>
                                          </p:val>
                                        </p:tav>
                                        <p:tav tm="100000">
                                          <p:val>
                                            <p:strVal val="#ppt_x"/>
                                          </p:val>
                                        </p:tav>
                                      </p:tavLst>
                                    </p:anim>
                                    <p:anim calcmode="lin" valueType="num">
                                      <p:cBhvr>
                                        <p:cTn id="8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96226">
                <p:cTn id="89" fill="hold" display="0">
                  <p:stCondLst>
                    <p:cond delay="indefinite"/>
                  </p:stCondLst>
                  <p:endCondLst>
                    <p:cond evt="onStopAudio" delay="0">
                      <p:tgtEl>
                        <p:sldTgt/>
                      </p:tgtEl>
                    </p:cond>
                  </p:endCondLst>
                </p:cTn>
                <p:tgtEl>
                  <p:spTgt spid="4"/>
                </p:tgtEl>
              </p:cMediaNode>
            </p:audio>
            <p:audio>
              <p:cMediaNode>
                <p:cTn id="9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2" grpId="1"/>
      <p:bldGraphic spid="3" grpId="0">
        <p:bldAsOne/>
      </p:bldGraphic>
      <p:bldGraphic spid="3" grpId="1">
        <p:bldAsOne/>
      </p:bldGraphic>
      <p:bldP spid="6" grpId="0"/>
      <p:bldP spid="6" grpId="1"/>
      <p:bldP spid="7" grpId="0"/>
      <p:bldP spid="7" grpId="1"/>
      <p:bldP spid="11" grpId="0"/>
      <p:bldP spid="11" grpId="1"/>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یل 3"/>
          <p:cNvSpPr/>
          <p:nvPr/>
        </p:nvSpPr>
        <p:spPr>
          <a:xfrm>
            <a:off x="8586" y="2411312"/>
            <a:ext cx="9135413" cy="2003625"/>
          </a:xfrm>
          <a:prstGeom prst="rect">
            <a:avLst/>
          </a:prstGeom>
        </p:spPr>
        <p:txBody>
          <a:bodyPr wrap="square">
            <a:spAutoFit/>
          </a:bodyPr>
          <a:lstStyle/>
          <a:p>
            <a:pPr algn="just">
              <a:lnSpc>
                <a:spcPct val="115000"/>
              </a:lnSpc>
              <a:spcAft>
                <a:spcPts val="1000"/>
              </a:spcAft>
            </a:pPr>
            <a:r>
              <a:rPr lang="fa-IR" sz="3600" b="1" dirty="0">
                <a:latin typeface="Calibri" panose="020F0502020204030204" pitchFamily="34" charset="0"/>
                <a:ea typeface="Calibri" panose="020F0502020204030204" pitchFamily="34" charset="0"/>
                <a:cs typeface="B Lotus" panose="00000400000000000000" pitchFamily="2" charset="-78"/>
              </a:rPr>
              <a:t>بنابر حقایق موجود، وضعیت جمعیتی کشور با مشکل و معضل و یا به بیان دقیق­تر با </a:t>
            </a:r>
            <a:r>
              <a:rPr lang="fa-IR" sz="3600" b="1" dirty="0">
                <a:solidFill>
                  <a:srgbClr val="FF0000"/>
                </a:solidFill>
                <a:latin typeface="Calibri" panose="020F0502020204030204" pitchFamily="34" charset="0"/>
                <a:ea typeface="Calibri" panose="020F0502020204030204" pitchFamily="34" charset="0"/>
                <a:cs typeface="B Lotus" panose="00000400000000000000" pitchFamily="2" charset="-78"/>
              </a:rPr>
              <a:t>بحران کاهش رشد جمعیت </a:t>
            </a:r>
            <a:r>
              <a:rPr lang="fa-IR" sz="3600" b="1" dirty="0">
                <a:latin typeface="Calibri" panose="020F0502020204030204" pitchFamily="34" charset="0"/>
                <a:ea typeface="Calibri" panose="020F0502020204030204" pitchFamily="34" charset="0"/>
                <a:cs typeface="B Lotus" panose="00000400000000000000" pitchFamily="2" charset="-78"/>
              </a:rPr>
              <a:t>مواجه است و اقدام عاجل و همه جانبه ضروری می­باشد. </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4644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مستطیل 4"/>
          <p:cNvSpPr/>
          <p:nvPr/>
        </p:nvSpPr>
        <p:spPr>
          <a:xfrm>
            <a:off x="0" y="1184963"/>
            <a:ext cx="9144000" cy="729430"/>
          </a:xfrm>
          <a:prstGeom prst="rect">
            <a:avLst/>
          </a:prstGeom>
        </p:spPr>
        <p:txBody>
          <a:bodyPr wrap="square">
            <a:spAutoFit/>
          </a:bodyPr>
          <a:lstStyle/>
          <a:p>
            <a:pPr lvl="0" algn="ctr">
              <a:lnSpc>
                <a:spcPct val="115000"/>
              </a:lnSpc>
              <a:spcAft>
                <a:spcPts val="1000"/>
              </a:spcAft>
              <a:tabLst>
                <a:tab pos="457200" algn="l"/>
              </a:tabLst>
            </a:pPr>
            <a:r>
              <a:rPr lang="fa-IR" sz="3600" b="1" dirty="0">
                <a:latin typeface="Calibri" panose="020F0502020204030204" pitchFamily="34" charset="0"/>
                <a:ea typeface="Calibri" panose="020F0502020204030204" pitchFamily="34" charset="0"/>
                <a:cs typeface="2  Sahar" panose="00000400000000000000" pitchFamily="2" charset="-78"/>
              </a:rPr>
              <a:t>قال رسول الله </a:t>
            </a:r>
            <a:r>
              <a:rPr lang="fa-IR" sz="3600" b="1" dirty="0" smtClean="0">
                <a:latin typeface="Calibri" panose="020F0502020204030204" pitchFamily="34" charset="0"/>
                <a:ea typeface="Calibri" panose="020F0502020204030204" pitchFamily="34" charset="0"/>
                <a:cs typeface="2  Sahar" panose="00000400000000000000" pitchFamily="2" charset="-78"/>
              </a:rPr>
              <a:t>«صلی </a:t>
            </a:r>
            <a:r>
              <a:rPr lang="fa-IR" sz="3600" b="1" dirty="0">
                <a:latin typeface="Calibri" panose="020F0502020204030204" pitchFamily="34" charset="0"/>
                <a:ea typeface="Calibri" panose="020F0502020204030204" pitchFamily="34" charset="0"/>
                <a:cs typeface="2  Sahar" panose="00000400000000000000" pitchFamily="2" charset="-78"/>
              </a:rPr>
              <a:t>الله علیه و آله و </a:t>
            </a:r>
            <a:r>
              <a:rPr lang="fa-IR" sz="3600" b="1" dirty="0" smtClean="0">
                <a:latin typeface="Calibri" panose="020F0502020204030204" pitchFamily="34" charset="0"/>
                <a:ea typeface="Calibri" panose="020F0502020204030204" pitchFamily="34" charset="0"/>
                <a:cs typeface="2  Sahar" panose="00000400000000000000" pitchFamily="2" charset="-78"/>
              </a:rPr>
              <a:t>سلم»:</a:t>
            </a:r>
            <a:endParaRPr lang="en-US" sz="3600" dirty="0">
              <a:effectLst/>
              <a:latin typeface="Calibri" panose="020F0502020204030204" pitchFamily="34" charset="0"/>
              <a:ea typeface="Calibri" panose="020F0502020204030204" pitchFamily="34" charset="0"/>
              <a:cs typeface="2  Sahar" panose="00000400000000000000" pitchFamily="2" charset="-78"/>
            </a:endParaRPr>
          </a:p>
        </p:txBody>
      </p:sp>
      <p:sp>
        <p:nvSpPr>
          <p:cNvPr id="6" name="مستطیل 5"/>
          <p:cNvSpPr/>
          <p:nvPr/>
        </p:nvSpPr>
        <p:spPr>
          <a:xfrm>
            <a:off x="-218369" y="2906009"/>
            <a:ext cx="9567081" cy="646331"/>
          </a:xfrm>
          <a:prstGeom prst="rect">
            <a:avLst/>
          </a:prstGeom>
        </p:spPr>
        <p:txBody>
          <a:bodyPr wrap="square">
            <a:spAutoFit/>
          </a:bodyPr>
          <a:lstStyle/>
          <a:p>
            <a:pPr algn="ctr"/>
            <a:r>
              <a:rPr lang="fa-IR" sz="3600" b="1" dirty="0" smtClean="0">
                <a:solidFill>
                  <a:srgbClr val="FFFF00"/>
                </a:solidFill>
                <a:cs typeface="2  Sahar" panose="00000400000000000000" pitchFamily="2" charset="-78"/>
              </a:rPr>
              <a:t>«مَا </a:t>
            </a:r>
            <a:r>
              <a:rPr lang="fa-IR" sz="3600" b="1" dirty="0">
                <a:solidFill>
                  <a:srgbClr val="FFFF00"/>
                </a:solidFill>
                <a:cs typeface="2  Sahar" panose="00000400000000000000" pitchFamily="2" charset="-78"/>
              </a:rPr>
              <a:t>أَخَافُ‏ عَلَى‏ أُمَّتِي‏ الْفَقْرَ وَ لَكِنْ أَخَافُ عَلَيْهِمْ سُوءَ </a:t>
            </a:r>
            <a:r>
              <a:rPr lang="fa-IR" sz="3600" b="1" dirty="0" smtClean="0">
                <a:solidFill>
                  <a:srgbClr val="FFFF00"/>
                </a:solidFill>
                <a:cs typeface="2  Sahar" panose="00000400000000000000" pitchFamily="2" charset="-78"/>
              </a:rPr>
              <a:t>التَّدْبِير»</a:t>
            </a:r>
            <a:endParaRPr lang="fa-IR" sz="3600" b="1" dirty="0">
              <a:solidFill>
                <a:srgbClr val="FFFF00"/>
              </a:solidFill>
              <a:cs typeface="2  Sahar" panose="00000400000000000000" pitchFamily="2" charset="-78"/>
            </a:endParaRPr>
          </a:p>
        </p:txBody>
      </p:sp>
      <p:sp>
        <p:nvSpPr>
          <p:cNvPr id="7" name="مستطیل 6"/>
          <p:cNvSpPr/>
          <p:nvPr/>
        </p:nvSpPr>
        <p:spPr>
          <a:xfrm>
            <a:off x="0" y="4429672"/>
            <a:ext cx="9144000" cy="523220"/>
          </a:xfrm>
          <a:prstGeom prst="rect">
            <a:avLst/>
          </a:prstGeom>
        </p:spPr>
        <p:txBody>
          <a:bodyPr wrap="square">
            <a:spAutoFit/>
          </a:bodyPr>
          <a:lstStyle/>
          <a:p>
            <a:pPr algn="ctr"/>
            <a:r>
              <a:rPr lang="fa-IR" sz="2800" b="1" dirty="0" smtClean="0">
                <a:solidFill>
                  <a:srgbClr val="FFFF00"/>
                </a:solidFill>
                <a:latin typeface="Times New Roman" panose="02020603050405020304" pitchFamily="18" charset="0"/>
                <a:ea typeface="Times New Roman" panose="02020603050405020304" pitchFamily="18" charset="0"/>
                <a:cs typeface="2  Titr" panose="00000700000000000000" pitchFamily="2" charset="-78"/>
              </a:rPr>
              <a:t>«من </a:t>
            </a:r>
            <a:r>
              <a:rPr lang="fa-IR" sz="2800" b="1" dirty="0">
                <a:solidFill>
                  <a:srgbClr val="FFFF00"/>
                </a:solidFill>
                <a:latin typeface="Times New Roman" panose="02020603050405020304" pitchFamily="18" charset="0"/>
                <a:ea typeface="Times New Roman" panose="02020603050405020304" pitchFamily="18" charset="0"/>
                <a:cs typeface="2  Titr" panose="00000700000000000000" pitchFamily="2" charset="-78"/>
              </a:rPr>
              <a:t>از فقر بر </a:t>
            </a:r>
            <a:r>
              <a:rPr lang="fa-IR" sz="2800" b="1" dirty="0" err="1">
                <a:solidFill>
                  <a:srgbClr val="FFFF00"/>
                </a:solidFill>
                <a:latin typeface="Times New Roman" panose="02020603050405020304" pitchFamily="18" charset="0"/>
                <a:ea typeface="Times New Roman" panose="02020603050405020304" pitchFamily="18" charset="0"/>
                <a:cs typeface="2  Titr" panose="00000700000000000000" pitchFamily="2" charset="-78"/>
              </a:rPr>
              <a:t>امتم</a:t>
            </a:r>
            <a:r>
              <a:rPr lang="fa-IR" sz="2800" b="1" dirty="0">
                <a:solidFill>
                  <a:srgbClr val="FFFF00"/>
                </a:solidFill>
                <a:latin typeface="Times New Roman" panose="02020603050405020304" pitchFamily="18" charset="0"/>
                <a:ea typeface="Times New Roman" panose="02020603050405020304" pitchFamily="18" charset="0"/>
                <a:cs typeface="2  Titr" panose="00000700000000000000" pitchFamily="2" charset="-78"/>
              </a:rPr>
              <a:t> </a:t>
            </a:r>
            <a:r>
              <a:rPr lang="fa-IR" sz="2800" b="1" dirty="0" err="1">
                <a:solidFill>
                  <a:srgbClr val="FFFF00"/>
                </a:solidFill>
                <a:latin typeface="Times New Roman" panose="02020603050405020304" pitchFamily="18" charset="0"/>
                <a:ea typeface="Times New Roman" panose="02020603050405020304" pitchFamily="18" charset="0"/>
                <a:cs typeface="2  Titr" panose="00000700000000000000" pitchFamily="2" charset="-78"/>
              </a:rPr>
              <a:t>نمی­ترسم</a:t>
            </a:r>
            <a:r>
              <a:rPr lang="fa-IR" sz="2800" b="1" dirty="0">
                <a:solidFill>
                  <a:srgbClr val="FFFF00"/>
                </a:solidFill>
                <a:latin typeface="Times New Roman" panose="02020603050405020304" pitchFamily="18" charset="0"/>
                <a:ea typeface="Times New Roman" panose="02020603050405020304" pitchFamily="18" charset="0"/>
                <a:cs typeface="2  Titr" panose="00000700000000000000" pitchFamily="2" charset="-78"/>
              </a:rPr>
              <a:t> بلکه نگران سوء تدبیر و سوء مدیریت هستم</a:t>
            </a:r>
            <a:r>
              <a:rPr lang="fa-IR" sz="2800" b="1" dirty="0" smtClean="0">
                <a:solidFill>
                  <a:srgbClr val="FFFF00"/>
                </a:solidFill>
                <a:latin typeface="Times New Roman" panose="02020603050405020304" pitchFamily="18" charset="0"/>
                <a:ea typeface="Times New Roman" panose="02020603050405020304" pitchFamily="18" charset="0"/>
                <a:cs typeface="2  Titr" panose="00000700000000000000" pitchFamily="2" charset="-78"/>
              </a:rPr>
              <a:t>.» </a:t>
            </a:r>
            <a:endParaRPr lang="en-US" sz="2800" b="1" dirty="0">
              <a:solidFill>
                <a:srgbClr val="FFFF00"/>
              </a:solidFill>
              <a:effectLst/>
              <a:latin typeface="Times New Roman" panose="02020603050405020304" pitchFamily="18" charset="0"/>
              <a:ea typeface="Times New Roman" panose="02020603050405020304" pitchFamily="18" charset="0"/>
              <a:cs typeface="2  Titr" panose="00000700000000000000" pitchFamily="2" charset="-78"/>
            </a:endParaRPr>
          </a:p>
        </p:txBody>
      </p:sp>
    </p:spTree>
    <p:extLst>
      <p:ext uri="{BB962C8B-B14F-4D97-AF65-F5344CB8AC3E}">
        <p14:creationId xmlns:p14="http://schemas.microsoft.com/office/powerpoint/2010/main" val="135606105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تیتر اصلی"/>
          <p:cNvSpPr/>
          <p:nvPr/>
        </p:nvSpPr>
        <p:spPr>
          <a:xfrm>
            <a:off x="0" y="295480"/>
            <a:ext cx="9144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پیش فرض های برنامه ریزی ها</a:t>
            </a:r>
          </a:p>
        </p:txBody>
      </p:sp>
      <p:sp>
        <p:nvSpPr>
          <p:cNvPr id="3" name="سر فصل 1"/>
          <p:cNvSpPr/>
          <p:nvPr/>
        </p:nvSpPr>
        <p:spPr>
          <a:xfrm>
            <a:off x="1007097" y="1388610"/>
            <a:ext cx="8136903" cy="461665"/>
          </a:xfrm>
          <a:prstGeom prst="rect">
            <a:avLst/>
          </a:prstGeom>
        </p:spPr>
        <p:txBody>
          <a:bodyPr wrap="square">
            <a:spAutoFit/>
          </a:bodyPr>
          <a:lstStyle/>
          <a:p>
            <a:pPr marL="285750" indent="-285750">
              <a:buClr>
                <a:srgbClr val="FFC000"/>
              </a:buClr>
              <a:buFont typeface="Wingdings" panose="05000000000000000000" pitchFamily="2" charset="2"/>
              <a:buChar char="ü"/>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1- ضرورت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فهم </a:t>
            </a: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دقیق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مسئله</a:t>
            </a:r>
          </a:p>
        </p:txBody>
      </p:sp>
      <p:sp>
        <p:nvSpPr>
          <p:cNvPr id="4" name="متن سر فصل 1"/>
          <p:cNvSpPr/>
          <p:nvPr/>
        </p:nvSpPr>
        <p:spPr>
          <a:xfrm>
            <a:off x="0" y="1850275"/>
            <a:ext cx="8964488" cy="646331"/>
          </a:xfrm>
          <a:prstGeom prst="rect">
            <a:avLst/>
          </a:prstGeom>
        </p:spPr>
        <p:txBody>
          <a:bodyPr wrap="square">
            <a:spAutoFit/>
          </a:bodyPr>
          <a:lstStyle/>
          <a:p>
            <a:pPr algn="just"/>
            <a:r>
              <a:rPr lang="fa-IR" b="1" dirty="0">
                <a:solidFill>
                  <a:schemeClr val="tx2">
                    <a:lumMod val="10000"/>
                  </a:schemeClr>
                </a:solidFill>
                <a:cs typeface="B Lotus" panose="00000400000000000000" pitchFamily="2" charset="-78"/>
              </a:rPr>
              <a:t>سخن ما با نهاد‌‌های قانون‌گذار، سياست‌گذار و برنامه‌ریز اين است که قبل از تحليل مسئله،‌ نخست بايد موضوع </a:t>
            </a:r>
            <a:r>
              <a:rPr lang="fa-IR" b="1" dirty="0" smtClean="0">
                <a:solidFill>
                  <a:schemeClr val="tx2">
                    <a:lumMod val="10000"/>
                  </a:schemeClr>
                </a:solidFill>
                <a:cs typeface="B Lotus" panose="00000400000000000000" pitchFamily="2" charset="-78"/>
              </a:rPr>
              <a:t>به ‌درستی فهم </a:t>
            </a:r>
            <a:r>
              <a:rPr lang="fa-IR" b="1" dirty="0">
                <a:solidFill>
                  <a:schemeClr val="tx2">
                    <a:lumMod val="10000"/>
                  </a:schemeClr>
                </a:solidFill>
                <a:cs typeface="B Lotus" panose="00000400000000000000" pitchFamily="2" charset="-78"/>
              </a:rPr>
              <a:t>و تحليل و </a:t>
            </a:r>
            <a:r>
              <a:rPr lang="fa-IR" b="1" dirty="0" smtClean="0">
                <a:solidFill>
                  <a:schemeClr val="tx2">
                    <a:lumMod val="10000"/>
                  </a:schemeClr>
                </a:solidFill>
                <a:cs typeface="B Lotus" panose="00000400000000000000" pitchFamily="2" charset="-78"/>
              </a:rPr>
              <a:t>سپس </a:t>
            </a:r>
            <a:r>
              <a:rPr lang="fa-IR" b="1" dirty="0">
                <a:solidFill>
                  <a:schemeClr val="tx2">
                    <a:lumMod val="10000"/>
                  </a:schemeClr>
                </a:solidFill>
                <a:cs typeface="B Lotus" panose="00000400000000000000" pitchFamily="2" charset="-78"/>
              </a:rPr>
              <a:t>برنامه­ریزی و سیاست­گذاری برای اصلاح </a:t>
            </a:r>
            <a:r>
              <a:rPr lang="fa-IR" b="1" dirty="0" smtClean="0">
                <a:solidFill>
                  <a:schemeClr val="tx2">
                    <a:lumMod val="10000"/>
                  </a:schemeClr>
                </a:solidFill>
                <a:cs typeface="B Lotus" panose="00000400000000000000" pitchFamily="2" charset="-78"/>
              </a:rPr>
              <a:t>صورت.</a:t>
            </a:r>
            <a:endParaRPr lang="fa-IR" b="1" dirty="0">
              <a:solidFill>
                <a:schemeClr val="tx2">
                  <a:lumMod val="10000"/>
                </a:schemeClr>
              </a:solidFill>
              <a:cs typeface="B Lotus" panose="00000400000000000000" pitchFamily="2" charset="-78"/>
            </a:endParaRPr>
          </a:p>
        </p:txBody>
      </p:sp>
      <p:sp>
        <p:nvSpPr>
          <p:cNvPr id="5" name="سر فصل2"/>
          <p:cNvSpPr/>
          <p:nvPr/>
        </p:nvSpPr>
        <p:spPr>
          <a:xfrm>
            <a:off x="3646150" y="2682972"/>
            <a:ext cx="5461845" cy="461665"/>
          </a:xfrm>
          <a:prstGeom prst="rect">
            <a:avLst/>
          </a:prstGeom>
        </p:spPr>
        <p:txBody>
          <a:bodyPr wrap="square">
            <a:spAutoFit/>
          </a:bodyPr>
          <a:lstStyle/>
          <a:p>
            <a:pPr marL="285750" indent="-285750">
              <a:buClr>
                <a:srgbClr val="FFC000"/>
              </a:buClr>
              <a:buFont typeface="Wingdings" panose="05000000000000000000" pitchFamily="2" charset="2"/>
              <a:buChar char="ü"/>
            </a:pP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2- شناسايى دقیق عوامل بحران جمعيتى</a:t>
            </a:r>
          </a:p>
        </p:txBody>
      </p:sp>
      <p:sp>
        <p:nvSpPr>
          <p:cNvPr id="6" name="متن سر فصل2"/>
          <p:cNvSpPr/>
          <p:nvPr/>
        </p:nvSpPr>
        <p:spPr>
          <a:xfrm>
            <a:off x="0" y="3273483"/>
            <a:ext cx="8964488" cy="646331"/>
          </a:xfrm>
          <a:prstGeom prst="rect">
            <a:avLst/>
          </a:prstGeom>
        </p:spPr>
        <p:txBody>
          <a:bodyPr wrap="square">
            <a:spAutoFit/>
          </a:bodyPr>
          <a:lstStyle/>
          <a:p>
            <a:pPr algn="just"/>
            <a:r>
              <a:rPr lang="fa-IR" b="1" dirty="0">
                <a:solidFill>
                  <a:schemeClr val="tx2">
                    <a:lumMod val="10000"/>
                  </a:schemeClr>
                </a:solidFill>
                <a:cs typeface="B Lotus" panose="00000400000000000000" pitchFamily="2" charset="-78"/>
              </a:rPr>
              <a:t>پيش از تدوين و تصويب هرگونه سياست جمعيتى، بايد عوامل و ريشه‏هاى شكل‏گيرى بحران يا مسئله جمعيتى را به‏طور دقيق شناسايى </a:t>
            </a:r>
            <a:r>
              <a:rPr lang="fa-IR" b="1" dirty="0" smtClean="0">
                <a:solidFill>
                  <a:schemeClr val="tx2">
                    <a:lumMod val="10000"/>
                  </a:schemeClr>
                </a:solidFill>
                <a:cs typeface="B Lotus" panose="00000400000000000000" pitchFamily="2" charset="-78"/>
              </a:rPr>
              <a:t>كرد. </a:t>
            </a:r>
            <a:endParaRPr lang="fa-IR" b="1" dirty="0">
              <a:solidFill>
                <a:schemeClr val="tx2">
                  <a:lumMod val="10000"/>
                </a:schemeClr>
              </a:solidFill>
              <a:cs typeface="B Lotus" panose="00000400000000000000" pitchFamily="2" charset="-78"/>
            </a:endParaRPr>
          </a:p>
        </p:txBody>
      </p:sp>
      <p:sp>
        <p:nvSpPr>
          <p:cNvPr id="7" name="سر فصل3"/>
          <p:cNvSpPr/>
          <p:nvPr/>
        </p:nvSpPr>
        <p:spPr>
          <a:xfrm>
            <a:off x="3026540" y="3822786"/>
            <a:ext cx="6553022" cy="461665"/>
          </a:xfrm>
          <a:prstGeom prst="rect">
            <a:avLst/>
          </a:prstGeom>
        </p:spPr>
        <p:txBody>
          <a:bodyPr wrap="square">
            <a:spAutoFit/>
          </a:bodyPr>
          <a:lstStyle/>
          <a:p>
            <a:pPr marL="800100" lvl="1" indent="-342900">
              <a:buClr>
                <a:srgbClr val="FFC000"/>
              </a:buClr>
              <a:buFont typeface="Wingdings" panose="05000000000000000000" pitchFamily="2" charset="2"/>
              <a:buChar char="ü"/>
            </a:pP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3-</a:t>
            </a: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ea typeface="Calibri" panose="020F0502020204030204" pitchFamily="34" charset="0"/>
                <a:cs typeface="B Titr" pitchFamily="2" charset="-78"/>
              </a:rPr>
              <a:t> ايجاد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ea typeface="Calibri" panose="020F0502020204030204" pitchFamily="34" charset="0"/>
                <a:cs typeface="B Titr" pitchFamily="2" charset="-78"/>
              </a:rPr>
              <a:t>وفاق اجتماعى درباره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سياست</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ea typeface="Calibri" panose="020F0502020204030204" pitchFamily="34" charset="0"/>
                <a:cs typeface="B Titr" pitchFamily="2" charset="-78"/>
              </a:rPr>
              <a:t> جمعيتى</a:t>
            </a:r>
            <a:endPar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endParaRPr>
          </a:p>
        </p:txBody>
      </p:sp>
      <p:sp>
        <p:nvSpPr>
          <p:cNvPr id="8" name="متن سرفصل3"/>
          <p:cNvSpPr/>
          <p:nvPr/>
        </p:nvSpPr>
        <p:spPr>
          <a:xfrm>
            <a:off x="95150" y="4258693"/>
            <a:ext cx="8964488" cy="646331"/>
          </a:xfrm>
          <a:prstGeom prst="rect">
            <a:avLst/>
          </a:prstGeom>
        </p:spPr>
        <p:txBody>
          <a:bodyPr wrap="square">
            <a:spAutoFit/>
          </a:bodyPr>
          <a:lstStyle/>
          <a:p>
            <a:pPr algn="just"/>
            <a:r>
              <a:rPr lang="fa-IR" b="1" dirty="0">
                <a:solidFill>
                  <a:schemeClr val="tx2">
                    <a:lumMod val="10000"/>
                  </a:schemeClr>
                </a:solidFill>
                <a:latin typeface="Calibri" panose="020F0502020204030204" pitchFamily="34" charset="0"/>
                <a:ea typeface="Calibri" panose="020F0502020204030204" pitchFamily="34" charset="0"/>
                <a:cs typeface="B Lotus" panose="00000400000000000000" pitchFamily="2" charset="-78"/>
              </a:rPr>
              <a:t>بى‏ترديد، شرط موفقیت هر سیاست جمعیت، همراهى و همدلى اقشار گوناگون، به‏ويژه انديشه‏ورزان جامعه و گروه‏هاى مرجع و اثرگذار اجتماعى با آن سياست است. </a:t>
            </a:r>
            <a:endParaRPr lang="fa-IR" b="1" dirty="0">
              <a:solidFill>
                <a:schemeClr val="tx2">
                  <a:lumMod val="10000"/>
                </a:schemeClr>
              </a:solidFill>
            </a:endParaRPr>
          </a:p>
        </p:txBody>
      </p:sp>
      <p:sp>
        <p:nvSpPr>
          <p:cNvPr id="9" name="سرفصل 4"/>
          <p:cNvSpPr/>
          <p:nvPr/>
        </p:nvSpPr>
        <p:spPr>
          <a:xfrm>
            <a:off x="3646150" y="4852637"/>
            <a:ext cx="5461845" cy="461665"/>
          </a:xfrm>
          <a:prstGeom prst="rect">
            <a:avLst/>
          </a:prstGeom>
        </p:spPr>
        <p:txBody>
          <a:bodyPr wrap="square">
            <a:spAutoFit/>
          </a:bodyPr>
          <a:lstStyle/>
          <a:p>
            <a:pPr marL="342900" indent="-342900">
              <a:buClr>
                <a:srgbClr val="FFC000"/>
              </a:buClr>
              <a:buFont typeface="Wingdings" panose="05000000000000000000" pitchFamily="2" charset="2"/>
              <a:buChar char="ü"/>
            </a:pP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4-</a:t>
            </a:r>
            <a:r>
              <a:rPr lang="fa-IR" sz="2400" b="1" dirty="0" smtClean="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تعيين</a:t>
            </a:r>
            <a:r>
              <a:rPr lang="fa-IR" sz="2400" b="1" dirty="0" smtClean="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دقيق</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اهداف</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عينى</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و</a:t>
            </a:r>
            <a:r>
              <a:rPr lang="fa-IR" sz="2400" b="1" dirty="0">
                <a:solidFill>
                  <a:srgbClr val="0070C0"/>
                </a:solidFill>
              </a:rPr>
              <a:t> </a:t>
            </a:r>
            <a:r>
              <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rPr>
              <a:t>عملى</a:t>
            </a:r>
          </a:p>
        </p:txBody>
      </p:sp>
      <p:sp>
        <p:nvSpPr>
          <p:cNvPr id="17" name="متن سرفصل4"/>
          <p:cNvSpPr/>
          <p:nvPr/>
        </p:nvSpPr>
        <p:spPr>
          <a:xfrm>
            <a:off x="0" y="5378697"/>
            <a:ext cx="8964488" cy="923330"/>
          </a:xfrm>
          <a:prstGeom prst="rect">
            <a:avLst/>
          </a:prstGeom>
        </p:spPr>
        <p:txBody>
          <a:bodyPr wrap="square">
            <a:spAutoFit/>
          </a:bodyPr>
          <a:lstStyle/>
          <a:p>
            <a:pPr algn="just"/>
            <a:r>
              <a:rPr lang="fa-IR" b="1" dirty="0">
                <a:solidFill>
                  <a:srgbClr val="E7E6E6">
                    <a:lumMod val="10000"/>
                  </a:srgbClr>
                </a:solidFill>
                <a:ea typeface="Calibri" panose="020F0502020204030204" pitchFamily="34" charset="0"/>
                <a:cs typeface="B Lotus" panose="00000400000000000000" pitchFamily="2" charset="-78"/>
              </a:rPr>
              <a:t>سياست‏گذاران و برنامه‏ريزان جامعه، به هنگام تدوين سياست جمعيتى، بايد اهداف عينى و عملى را كه در پى تحقق آن هستند، به‏طور دقيق مشخص ساخته و معلوم </a:t>
            </a:r>
            <a:r>
              <a:rPr lang="fa-IR" b="1" dirty="0" smtClean="0">
                <a:solidFill>
                  <a:srgbClr val="E7E6E6">
                    <a:lumMod val="10000"/>
                  </a:srgbClr>
                </a:solidFill>
                <a:ea typeface="Calibri" panose="020F0502020204030204" pitchFamily="34" charset="0"/>
                <a:cs typeface="B Lotus" panose="00000400000000000000" pitchFamily="2" charset="-78"/>
              </a:rPr>
              <a:t>کنند </a:t>
            </a:r>
            <a:r>
              <a:rPr lang="fa-IR" b="1" dirty="0">
                <a:solidFill>
                  <a:srgbClr val="E7E6E6">
                    <a:lumMod val="10000"/>
                  </a:srgbClr>
                </a:solidFill>
                <a:ea typeface="Calibri" panose="020F0502020204030204" pitchFamily="34" charset="0"/>
                <a:cs typeface="B Lotus" panose="00000400000000000000" pitchFamily="2" charset="-78"/>
              </a:rPr>
              <a:t>كه در بازه </a:t>
            </a:r>
            <a:r>
              <a:rPr lang="fa-IR" b="1" dirty="0" smtClean="0">
                <a:solidFill>
                  <a:srgbClr val="E7E6E6">
                    <a:lumMod val="10000"/>
                  </a:srgbClr>
                </a:solidFill>
                <a:ea typeface="Calibri" panose="020F0502020204030204" pitchFamily="34" charset="0"/>
                <a:cs typeface="B Lotus" panose="00000400000000000000" pitchFamily="2" charset="-78"/>
              </a:rPr>
              <a:t>زمانی </a:t>
            </a:r>
            <a:r>
              <a:rPr lang="fa-IR" b="1" dirty="0">
                <a:solidFill>
                  <a:srgbClr val="E7E6E6">
                    <a:lumMod val="10000"/>
                  </a:srgbClr>
                </a:solidFill>
                <a:ea typeface="Calibri" panose="020F0502020204030204" pitchFamily="34" charset="0"/>
                <a:cs typeface="B Lotus" panose="00000400000000000000" pitchFamily="2" charset="-78"/>
              </a:rPr>
              <a:t>موردنظر چگونه بايد دگرگونى‏هاى جمعيتى را با </a:t>
            </a:r>
            <a:r>
              <a:rPr lang="fa-IR" b="1" dirty="0" smtClean="0">
                <a:solidFill>
                  <a:srgbClr val="E7E6E6">
                    <a:lumMod val="10000"/>
                  </a:srgbClr>
                </a:solidFill>
                <a:ea typeface="Calibri" panose="020F0502020204030204" pitchFamily="34" charset="0"/>
                <a:cs typeface="B Lotus" panose="00000400000000000000" pitchFamily="2" charset="-78"/>
              </a:rPr>
              <a:t>شرایط </a:t>
            </a:r>
            <a:r>
              <a:rPr lang="fa-IR" b="1" dirty="0">
                <a:solidFill>
                  <a:srgbClr val="E7E6E6">
                    <a:lumMod val="10000"/>
                  </a:srgbClr>
                </a:solidFill>
                <a:ea typeface="Calibri" panose="020F0502020204030204" pitchFamily="34" charset="0"/>
                <a:cs typeface="B Lotus" panose="00000400000000000000" pitchFamily="2" charset="-78"/>
              </a:rPr>
              <a:t>اجتماعى، </a:t>
            </a:r>
            <a:r>
              <a:rPr lang="fa-IR" b="1" dirty="0" smtClean="0">
                <a:solidFill>
                  <a:srgbClr val="E7E6E6">
                    <a:lumMod val="10000"/>
                  </a:srgbClr>
                </a:solidFill>
                <a:ea typeface="Calibri" panose="020F0502020204030204" pitchFamily="34" charset="0"/>
                <a:cs typeface="B Lotus" panose="00000400000000000000" pitchFamily="2" charset="-78"/>
              </a:rPr>
              <a:t>اقتصادی </a:t>
            </a:r>
            <a:r>
              <a:rPr lang="fa-IR" b="1" dirty="0">
                <a:solidFill>
                  <a:srgbClr val="E7E6E6">
                    <a:lumMod val="10000"/>
                  </a:srgbClr>
                </a:solidFill>
                <a:ea typeface="Calibri" panose="020F0502020204030204" pitchFamily="34" charset="0"/>
                <a:cs typeface="B Lotus" panose="00000400000000000000" pitchFamily="2" charset="-78"/>
              </a:rPr>
              <a:t>و </a:t>
            </a:r>
            <a:r>
              <a:rPr lang="fa-IR" b="1" dirty="0" smtClean="0">
                <a:solidFill>
                  <a:srgbClr val="E7E6E6">
                    <a:lumMod val="10000"/>
                  </a:srgbClr>
                </a:solidFill>
                <a:ea typeface="Calibri" panose="020F0502020204030204" pitchFamily="34" charset="0"/>
                <a:cs typeface="B Lotus" panose="00000400000000000000" pitchFamily="2" charset="-78"/>
              </a:rPr>
              <a:t>فرهنگی </a:t>
            </a:r>
            <a:r>
              <a:rPr lang="fa-IR" b="1" dirty="0">
                <a:solidFill>
                  <a:srgbClr val="E7E6E6">
                    <a:lumMod val="10000"/>
                  </a:srgbClr>
                </a:solidFill>
                <a:ea typeface="Calibri" panose="020F0502020204030204" pitchFamily="34" charset="0"/>
                <a:cs typeface="B Lotus" panose="00000400000000000000" pitchFamily="2" charset="-78"/>
              </a:rPr>
              <a:t>جامعه، هماهنگ ساخت. </a:t>
            </a:r>
            <a:endParaRPr lang="fa-IR" b="1" dirty="0">
              <a:solidFill>
                <a:srgbClr val="E7E6E6">
                  <a:lumMod val="10000"/>
                </a:srgbClr>
              </a:solidFill>
            </a:endParaRPr>
          </a:p>
        </p:txBody>
      </p:sp>
    </p:spTree>
    <p:extLst>
      <p:ext uri="{BB962C8B-B14F-4D97-AF65-F5344CB8AC3E}">
        <p14:creationId xmlns:p14="http://schemas.microsoft.com/office/powerpoint/2010/main" val="22517314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طرح زمین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طرح زمینه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طرح زمین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طرح زمین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طرح زمینه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طرح زمین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Office Theme">
  <a:themeElements>
    <a:clrScheme name="طرح زمین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طرح زمینه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طرح زمین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3_Office Theme">
  <a:themeElements>
    <a:clrScheme name="طرح زمین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طرح زمینه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طرح زمین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4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TotalTime>
  <Words>6062</Words>
  <Application>Microsoft Office PowerPoint</Application>
  <PresentationFormat>On-screen Show (4:3)</PresentationFormat>
  <Paragraphs>197</Paragraphs>
  <Slides>56</Slides>
  <Notes>0</Notes>
  <HiddenSlides>0</HiddenSlides>
  <MMClips>2</MMClips>
  <ScaleCrop>false</ScaleCrop>
  <HeadingPairs>
    <vt:vector size="4" baseType="variant">
      <vt:variant>
        <vt:lpstr>Theme</vt:lpstr>
      </vt:variant>
      <vt:variant>
        <vt:i4>6</vt:i4>
      </vt:variant>
      <vt:variant>
        <vt:lpstr>Slide Titles</vt:lpstr>
      </vt:variant>
      <vt:variant>
        <vt:i4>56</vt:i4>
      </vt:variant>
    </vt:vector>
  </HeadingPairs>
  <TitlesOfParts>
    <vt:vector size="62" baseType="lpstr">
      <vt:lpstr>Office Theme</vt:lpstr>
      <vt:lpstr>1_Office Theme</vt:lpstr>
      <vt:lpstr>Apex</vt:lpstr>
      <vt:lpstr>2_Office Theme</vt:lpstr>
      <vt:lpstr>3_Office Theme</vt:lpstr>
      <vt:lpstr>4_Office Theme</vt:lpstr>
      <vt:lpstr>کنترل جمعیت از دیدگاه مراجع و علما  حضرت امام خميني قدس سره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باتشکر از حسن توجه شما     </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PowerPoint</dc:title>
  <dc:creator>MRT Pack 20 DVDs</dc:creator>
  <cp:lastModifiedBy>621940</cp:lastModifiedBy>
  <cp:revision>227</cp:revision>
  <dcterms:created xsi:type="dcterms:W3CDTF">2014-10-08T15:55:53Z</dcterms:created>
  <dcterms:modified xsi:type="dcterms:W3CDTF">2014-10-15T09:30:08Z</dcterms:modified>
</cp:coreProperties>
</file>