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theme/themeOverride4.xml" ContentType="application/vnd.openxmlformats-officedocument.themeOverride+xml"/>
  <Override PartName="/ppt/notesSlides/notesSlide8.xml" ContentType="application/vnd.openxmlformats-officedocument.presentationml.notesSlide+xml"/>
  <Override PartName="/ppt/charts/chart3.xml" ContentType="application/vnd.openxmlformats-officedocument.drawingml.chart+xml"/>
  <Override PartName="/ppt/theme/themeOverride5.xml" ContentType="application/vnd.openxmlformats-officedocument.themeOverride+xml"/>
  <Override PartName="/ppt/drawings/drawing2.xml" ContentType="application/vnd.openxmlformats-officedocument.drawingml.chartshapes+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4.xml" ContentType="application/vnd.openxmlformats-officedocument.drawingml.chart+xml"/>
  <Override PartName="/ppt/theme/themeOverride6.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3"/>
  </p:notesMasterIdLst>
  <p:handoutMasterIdLst>
    <p:handoutMasterId r:id="rId54"/>
  </p:handoutMasterIdLst>
  <p:sldIdLst>
    <p:sldId id="486" r:id="rId2"/>
    <p:sldId id="487" r:id="rId3"/>
    <p:sldId id="435" r:id="rId4"/>
    <p:sldId id="436" r:id="rId5"/>
    <p:sldId id="395" r:id="rId6"/>
    <p:sldId id="299" r:id="rId7"/>
    <p:sldId id="464" r:id="rId8"/>
    <p:sldId id="584" r:id="rId9"/>
    <p:sldId id="400" r:id="rId10"/>
    <p:sldId id="399" r:id="rId11"/>
    <p:sldId id="561" r:id="rId12"/>
    <p:sldId id="490" r:id="rId13"/>
    <p:sldId id="491" r:id="rId14"/>
    <p:sldId id="507" r:id="rId15"/>
    <p:sldId id="258" r:id="rId16"/>
    <p:sldId id="432" r:id="rId17"/>
    <p:sldId id="285" r:id="rId18"/>
    <p:sldId id="535" r:id="rId19"/>
    <p:sldId id="282" r:id="rId20"/>
    <p:sldId id="477" r:id="rId21"/>
    <p:sldId id="559" r:id="rId22"/>
    <p:sldId id="560" r:id="rId23"/>
    <p:sldId id="479" r:id="rId24"/>
    <p:sldId id="529" r:id="rId25"/>
    <p:sldId id="273" r:id="rId26"/>
    <p:sldId id="276" r:id="rId27"/>
    <p:sldId id="528" r:id="rId28"/>
    <p:sldId id="576" r:id="rId29"/>
    <p:sldId id="583" r:id="rId30"/>
    <p:sldId id="492" r:id="rId31"/>
    <p:sldId id="536" r:id="rId32"/>
    <p:sldId id="495" r:id="rId33"/>
    <p:sldId id="558" r:id="rId34"/>
    <p:sldId id="516" r:id="rId35"/>
    <p:sldId id="546" r:id="rId36"/>
    <p:sldId id="572" r:id="rId37"/>
    <p:sldId id="585" r:id="rId38"/>
    <p:sldId id="573" r:id="rId39"/>
    <p:sldId id="586" r:id="rId40"/>
    <p:sldId id="574" r:id="rId41"/>
    <p:sldId id="587" r:id="rId42"/>
    <p:sldId id="575" r:id="rId43"/>
    <p:sldId id="482" r:id="rId44"/>
    <p:sldId id="481" r:id="rId45"/>
    <p:sldId id="382" r:id="rId46"/>
    <p:sldId id="428" r:id="rId47"/>
    <p:sldId id="345" r:id="rId48"/>
    <p:sldId id="346" r:id="rId49"/>
    <p:sldId id="450" r:id="rId50"/>
    <p:sldId id="580" r:id="rId51"/>
    <p:sldId id="430" r:id="rId52"/>
  </p:sldIdLst>
  <p:sldSz cx="9144000" cy="6858000" type="screen4x3"/>
  <p:notesSz cx="6797675" cy="9928225"/>
  <p:defaultTextStyle>
    <a:defPPr>
      <a:defRPr lang="en-US"/>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87AF"/>
    <a:srgbClr val="427598"/>
    <a:srgbClr val="0099D6"/>
    <a:srgbClr val="C41E71"/>
    <a:srgbClr val="FF0066"/>
    <a:srgbClr val="457CA1"/>
    <a:srgbClr val="A365D1"/>
    <a:srgbClr val="7E36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88007" autoAdjust="0"/>
  </p:normalViewPr>
  <p:slideViewPr>
    <p:cSldViewPr>
      <p:cViewPr varScale="1">
        <p:scale>
          <a:sx n="65" d="100"/>
          <a:sy n="65" d="100"/>
        </p:scale>
        <p:origin x="1524" y="78"/>
      </p:cViewPr>
      <p:guideLst>
        <p:guide orient="horz" pos="2160"/>
        <p:guide pos="2880"/>
      </p:guideLst>
    </p:cSldViewPr>
  </p:slideViewPr>
  <p:outlineViewPr>
    <p:cViewPr>
      <p:scale>
        <a:sx n="33" d="100"/>
        <a:sy n="33" d="100"/>
      </p:scale>
      <p:origin x="24" y="66066"/>
    </p:cViewPr>
  </p:outlineViewPr>
  <p:notesTextViewPr>
    <p:cViewPr>
      <p:scale>
        <a:sx n="1" d="1"/>
        <a:sy n="1" d="1"/>
      </p:scale>
      <p:origin x="0" y="0"/>
    </p:cViewPr>
  </p:notesTextViewPr>
  <p:notesViewPr>
    <p:cSldViewPr>
      <p:cViewPr varScale="1">
        <p:scale>
          <a:sx n="35" d="100"/>
          <a:sy n="35" d="100"/>
        </p:scale>
        <p:origin x="-2310"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allah\Desktop\jamiat\1.xlsx" TargetMode="External"/><Relationship Id="rId1" Type="http://schemas.openxmlformats.org/officeDocument/2006/relationships/themeOverride" Target="../theme/themeOverride3.xml"/></Relationships>
</file>

<file path=ppt/charts/_rels/chart2.xml.rels><?xml version="1.0" encoding="UTF-8" standalone="yes"?>
<Relationships xmlns="http://schemas.openxmlformats.org/package/2006/relationships"><Relationship Id="rId2" Type="http://schemas.openxmlformats.org/officeDocument/2006/relationships/oleObject" Target="file:///C:\Users\allah\Desktop\jamiat\Book1.xlsx" TargetMode="External"/><Relationship Id="rId1" Type="http://schemas.openxmlformats.org/officeDocument/2006/relationships/themeOverride" Target="../theme/themeOverride4.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allah\Desktop\jamiat\Book1.xlsx" TargetMode="External"/><Relationship Id="rId1" Type="http://schemas.openxmlformats.org/officeDocument/2006/relationships/themeOverride" Target="../theme/themeOverride5.xml"/></Relationships>
</file>

<file path=ppt/charts/_rels/chart4.xml.rels><?xml version="1.0" encoding="UTF-8" standalone="yes"?>
<Relationships xmlns="http://schemas.openxmlformats.org/package/2006/relationships"><Relationship Id="rId2" Type="http://schemas.openxmlformats.org/officeDocument/2006/relationships/oleObject" Target="file:///H:\&#1705;&#1606;&#1578;&#1585;&#1604;%20&#1580;&#1605;&#1593;&#1740;&#1578;\&#1580;&#1605;&#1593;&#1740;&#1578;.xlsx"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v>کل کشور</c:v>
          </c:tx>
          <c:xVal>
            <c:numRef>
              <c:f>Sheet1!$A$1:$A$6</c:f>
              <c:numCache>
                <c:formatCode>General</c:formatCode>
                <c:ptCount val="6"/>
                <c:pt idx="0">
                  <c:v>1335</c:v>
                </c:pt>
                <c:pt idx="1">
                  <c:v>1345</c:v>
                </c:pt>
                <c:pt idx="2">
                  <c:v>1355</c:v>
                </c:pt>
                <c:pt idx="3">
                  <c:v>1365</c:v>
                </c:pt>
                <c:pt idx="4">
                  <c:v>1375</c:v>
                </c:pt>
                <c:pt idx="5">
                  <c:v>1385</c:v>
                </c:pt>
              </c:numCache>
            </c:numRef>
          </c:xVal>
          <c:yVal>
            <c:numRef>
              <c:f>Sheet1!$B$1:$B$6</c:f>
              <c:numCache>
                <c:formatCode>General</c:formatCode>
                <c:ptCount val="6"/>
                <c:pt idx="0">
                  <c:v>3.13</c:v>
                </c:pt>
                <c:pt idx="1">
                  <c:v>2.71</c:v>
                </c:pt>
                <c:pt idx="2">
                  <c:v>3.9099999999999997</c:v>
                </c:pt>
                <c:pt idx="3">
                  <c:v>1.9600000000000009</c:v>
                </c:pt>
                <c:pt idx="4">
                  <c:v>1.62</c:v>
                </c:pt>
                <c:pt idx="5">
                  <c:v>1.29</c:v>
                </c:pt>
              </c:numCache>
            </c:numRef>
          </c:yVal>
          <c:smooth val="0"/>
        </c:ser>
        <c:ser>
          <c:idx val="1"/>
          <c:order val="1"/>
          <c:tx>
            <c:v>شهری</c:v>
          </c:tx>
          <c:xVal>
            <c:numRef>
              <c:f>Sheet1!$A$1:$A$6</c:f>
              <c:numCache>
                <c:formatCode>General</c:formatCode>
                <c:ptCount val="6"/>
                <c:pt idx="0">
                  <c:v>1335</c:v>
                </c:pt>
                <c:pt idx="1">
                  <c:v>1345</c:v>
                </c:pt>
                <c:pt idx="2">
                  <c:v>1355</c:v>
                </c:pt>
                <c:pt idx="3">
                  <c:v>1365</c:v>
                </c:pt>
                <c:pt idx="4">
                  <c:v>1375</c:v>
                </c:pt>
                <c:pt idx="5">
                  <c:v>1385</c:v>
                </c:pt>
              </c:numCache>
            </c:numRef>
          </c:xVal>
          <c:yVal>
            <c:numRef>
              <c:f>Sheet1!$C$1:$C$6</c:f>
              <c:numCache>
                <c:formatCode>General</c:formatCode>
                <c:ptCount val="6"/>
                <c:pt idx="0">
                  <c:v>5.0999999999999996</c:v>
                </c:pt>
                <c:pt idx="1">
                  <c:v>4.9300000000000024</c:v>
                </c:pt>
                <c:pt idx="2">
                  <c:v>5.41</c:v>
                </c:pt>
                <c:pt idx="3">
                  <c:v>3.21</c:v>
                </c:pt>
                <c:pt idx="4">
                  <c:v>2.74</c:v>
                </c:pt>
                <c:pt idx="5">
                  <c:v>2.14</c:v>
                </c:pt>
              </c:numCache>
            </c:numRef>
          </c:yVal>
          <c:smooth val="0"/>
        </c:ser>
        <c:ser>
          <c:idx val="2"/>
          <c:order val="2"/>
          <c:tx>
            <c:v>روستایی</c:v>
          </c:tx>
          <c:xVal>
            <c:numRef>
              <c:f>Sheet1!$A$1:$A$6</c:f>
              <c:numCache>
                <c:formatCode>General</c:formatCode>
                <c:ptCount val="6"/>
                <c:pt idx="0">
                  <c:v>1335</c:v>
                </c:pt>
                <c:pt idx="1">
                  <c:v>1345</c:v>
                </c:pt>
                <c:pt idx="2">
                  <c:v>1355</c:v>
                </c:pt>
                <c:pt idx="3">
                  <c:v>1365</c:v>
                </c:pt>
                <c:pt idx="4">
                  <c:v>1375</c:v>
                </c:pt>
                <c:pt idx="5">
                  <c:v>1385</c:v>
                </c:pt>
              </c:numCache>
            </c:numRef>
          </c:xVal>
          <c:yVal>
            <c:numRef>
              <c:f>Sheet1!$D$1:$D$6</c:f>
              <c:numCache>
                <c:formatCode>General</c:formatCode>
                <c:ptCount val="6"/>
                <c:pt idx="0">
                  <c:v>2.09</c:v>
                </c:pt>
                <c:pt idx="1">
                  <c:v>1.1100000000000001</c:v>
                </c:pt>
                <c:pt idx="2">
                  <c:v>2.27</c:v>
                </c:pt>
                <c:pt idx="3">
                  <c:v>0.28000000000000008</c:v>
                </c:pt>
                <c:pt idx="4">
                  <c:v>0</c:v>
                </c:pt>
                <c:pt idx="5">
                  <c:v>-0.63000000000000156</c:v>
                </c:pt>
              </c:numCache>
            </c:numRef>
          </c:yVal>
          <c:smooth val="0"/>
        </c:ser>
        <c:dLbls>
          <c:showLegendKey val="0"/>
          <c:showVal val="0"/>
          <c:showCatName val="0"/>
          <c:showSerName val="0"/>
          <c:showPercent val="0"/>
          <c:showBubbleSize val="0"/>
        </c:dLbls>
        <c:axId val="214349896"/>
        <c:axId val="214350288"/>
      </c:scatterChart>
      <c:valAx>
        <c:axId val="214349896"/>
        <c:scaling>
          <c:orientation val="minMax"/>
        </c:scaling>
        <c:delete val="1"/>
        <c:axPos val="b"/>
        <c:title>
          <c:tx>
            <c:rich>
              <a:bodyPr/>
              <a:lstStyle/>
              <a:p>
                <a:pPr>
                  <a:defRPr lang="fa-IR"/>
                </a:pPr>
                <a:r>
                  <a:rPr lang="fa-IR"/>
                  <a:t>سال</a:t>
                </a:r>
                <a:endParaRPr lang="en-US"/>
              </a:p>
            </c:rich>
          </c:tx>
          <c:layout>
            <c:manualLayout>
              <c:xMode val="edge"/>
              <c:yMode val="edge"/>
              <c:x val="0.86571744553635455"/>
              <c:y val="0.89768382599429064"/>
            </c:manualLayout>
          </c:layout>
          <c:overlay val="0"/>
        </c:title>
        <c:numFmt formatCode="General" sourceLinked="1"/>
        <c:majorTickMark val="none"/>
        <c:minorTickMark val="none"/>
        <c:tickLblPos val="none"/>
        <c:crossAx val="214350288"/>
        <c:crosses val="autoZero"/>
        <c:crossBetween val="midCat"/>
      </c:valAx>
      <c:valAx>
        <c:axId val="214350288"/>
        <c:scaling>
          <c:orientation val="minMax"/>
        </c:scaling>
        <c:delete val="0"/>
        <c:axPos val="l"/>
        <c:majorGridlines/>
        <c:title>
          <c:tx>
            <c:rich>
              <a:bodyPr/>
              <a:lstStyle/>
              <a:p>
                <a:pPr>
                  <a:defRPr lang="fa-IR"/>
                </a:pPr>
                <a:r>
                  <a:rPr lang="fa-IR"/>
                  <a:t>درصد متوسط رشد جمعیت کشور</a:t>
                </a:r>
                <a:endParaRPr lang="en-US"/>
              </a:p>
            </c:rich>
          </c:tx>
          <c:layout/>
          <c:overlay val="0"/>
        </c:title>
        <c:numFmt formatCode="General" sourceLinked="1"/>
        <c:majorTickMark val="none"/>
        <c:minorTickMark val="none"/>
        <c:tickLblPos val="nextTo"/>
        <c:txPr>
          <a:bodyPr/>
          <a:lstStyle/>
          <a:p>
            <a:pPr>
              <a:defRPr lang="fa-IR"/>
            </a:pPr>
            <a:endParaRPr lang="fa-IR"/>
          </a:p>
        </c:txPr>
        <c:crossAx val="214349896"/>
        <c:crosses val="autoZero"/>
        <c:crossBetween val="midCat"/>
      </c:valAx>
    </c:plotArea>
    <c:legend>
      <c:legendPos val="r"/>
      <c:layout/>
      <c:overlay val="0"/>
      <c:txPr>
        <a:bodyPr/>
        <a:lstStyle/>
        <a:p>
          <a:pPr>
            <a:defRPr lang="fa-IR"/>
          </a:pPr>
          <a:endParaRPr lang="fa-IR"/>
        </a:p>
      </c:txPr>
    </c:legend>
    <c:plotVisOnly val="1"/>
    <c:dispBlanksAs val="gap"/>
    <c:showDLblsOverMax val="0"/>
  </c:chart>
  <c:txPr>
    <a:bodyPr/>
    <a:lstStyle/>
    <a:p>
      <a:pPr>
        <a:defRPr sz="1800"/>
      </a:pPr>
      <a:endParaRPr lang="fa-IR"/>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fa-IR"/>
            </a:pPr>
            <a:r>
              <a:rPr lang="fa-IR" sz="1600" dirty="0">
                <a:cs typeface="B Nazanin" pitchFamily="2" charset="-78"/>
              </a:rPr>
              <a:t>تعداد جمعیت در</a:t>
            </a:r>
            <a:r>
              <a:rPr lang="fa-IR" sz="1600" baseline="0" dirty="0">
                <a:cs typeface="B Nazanin" pitchFamily="2" charset="-78"/>
              </a:rPr>
              <a:t> </a:t>
            </a:r>
            <a:r>
              <a:rPr lang="fa-IR" sz="1600" baseline="0" dirty="0" smtClean="0">
                <a:cs typeface="B Nazanin" pitchFamily="2" charset="-78"/>
              </a:rPr>
              <a:t>سال‌های </a:t>
            </a:r>
            <a:r>
              <a:rPr lang="fa-IR" sz="1600" baseline="0" dirty="0">
                <a:cs typeface="B Nazanin" pitchFamily="2" charset="-78"/>
              </a:rPr>
              <a:t>مختلف برای سناریوهای مختلف</a:t>
            </a:r>
            <a:endParaRPr lang="en-US" sz="1600" dirty="0">
              <a:cs typeface="B Nazanin" pitchFamily="2" charset="-78"/>
            </a:endParaRPr>
          </a:p>
        </c:rich>
      </c:tx>
      <c:layout>
        <c:manualLayout>
          <c:xMode val="edge"/>
          <c:yMode val="edge"/>
          <c:x val="0.2350166406631147"/>
          <c:y val="1.5521361304048563E-2"/>
        </c:manualLayout>
      </c:layout>
      <c:overlay val="0"/>
    </c:title>
    <c:autoTitleDeleted val="0"/>
    <c:plotArea>
      <c:layout/>
      <c:scatterChart>
        <c:scatterStyle val="lineMarker"/>
        <c:varyColors val="0"/>
        <c:ser>
          <c:idx val="0"/>
          <c:order val="0"/>
          <c:tx>
            <c:v>رشد بالا</c:v>
          </c:tx>
          <c:xVal>
            <c:numRef>
              <c:f>Sheet5!$A$1:$A$21</c:f>
              <c:numCache>
                <c:formatCode>General</c:formatCode>
                <c:ptCount val="21"/>
                <c:pt idx="0">
                  <c:v>1380</c:v>
                </c:pt>
                <c:pt idx="1">
                  <c:v>1385</c:v>
                </c:pt>
                <c:pt idx="2">
                  <c:v>1390</c:v>
                </c:pt>
                <c:pt idx="3">
                  <c:v>1395</c:v>
                </c:pt>
                <c:pt idx="4">
                  <c:v>1400</c:v>
                </c:pt>
                <c:pt idx="5">
                  <c:v>1405</c:v>
                </c:pt>
                <c:pt idx="6">
                  <c:v>1410</c:v>
                </c:pt>
                <c:pt idx="7">
                  <c:v>1415</c:v>
                </c:pt>
                <c:pt idx="8">
                  <c:v>1420</c:v>
                </c:pt>
                <c:pt idx="9">
                  <c:v>1425</c:v>
                </c:pt>
                <c:pt idx="10">
                  <c:v>1430</c:v>
                </c:pt>
                <c:pt idx="11">
                  <c:v>1435</c:v>
                </c:pt>
                <c:pt idx="12">
                  <c:v>1440</c:v>
                </c:pt>
                <c:pt idx="13">
                  <c:v>1445</c:v>
                </c:pt>
                <c:pt idx="14">
                  <c:v>1450</c:v>
                </c:pt>
                <c:pt idx="15">
                  <c:v>1455</c:v>
                </c:pt>
                <c:pt idx="16">
                  <c:v>1460</c:v>
                </c:pt>
                <c:pt idx="17">
                  <c:v>1465</c:v>
                </c:pt>
                <c:pt idx="18">
                  <c:v>1470</c:v>
                </c:pt>
                <c:pt idx="19">
                  <c:v>1475</c:v>
                </c:pt>
                <c:pt idx="20">
                  <c:v>1480</c:v>
                </c:pt>
              </c:numCache>
            </c:numRef>
          </c:xVal>
          <c:yVal>
            <c:numRef>
              <c:f>Sheet5!$B$1:$B$21</c:f>
              <c:numCache>
                <c:formatCode>General</c:formatCode>
                <c:ptCount val="21"/>
                <c:pt idx="0">
                  <c:v>65342</c:v>
                </c:pt>
                <c:pt idx="1">
                  <c:v>69732</c:v>
                </c:pt>
                <c:pt idx="2">
                  <c:v>73974</c:v>
                </c:pt>
                <c:pt idx="3">
                  <c:v>78855</c:v>
                </c:pt>
                <c:pt idx="4">
                  <c:v>83433</c:v>
                </c:pt>
                <c:pt idx="5">
                  <c:v>87142</c:v>
                </c:pt>
                <c:pt idx="6">
                  <c:v>89908</c:v>
                </c:pt>
                <c:pt idx="7">
                  <c:v>92321</c:v>
                </c:pt>
                <c:pt idx="8">
                  <c:v>94747</c:v>
                </c:pt>
                <c:pt idx="9">
                  <c:v>97079</c:v>
                </c:pt>
                <c:pt idx="10">
                  <c:v>98932</c:v>
                </c:pt>
                <c:pt idx="11">
                  <c:v>100027</c:v>
                </c:pt>
                <c:pt idx="12">
                  <c:v>100473</c:v>
                </c:pt>
                <c:pt idx="13">
                  <c:v>100599</c:v>
                </c:pt>
                <c:pt idx="14">
                  <c:v>100728</c:v>
                </c:pt>
                <c:pt idx="15">
                  <c:v>101055</c:v>
                </c:pt>
                <c:pt idx="16">
                  <c:v>101723</c:v>
                </c:pt>
                <c:pt idx="17">
                  <c:v>102871</c:v>
                </c:pt>
                <c:pt idx="18">
                  <c:v>104553</c:v>
                </c:pt>
                <c:pt idx="19">
                  <c:v>106703</c:v>
                </c:pt>
                <c:pt idx="20">
                  <c:v>109195</c:v>
                </c:pt>
              </c:numCache>
            </c:numRef>
          </c:yVal>
          <c:smooth val="0"/>
        </c:ser>
        <c:ser>
          <c:idx val="1"/>
          <c:order val="1"/>
          <c:tx>
            <c:v>رشد متوسط</c:v>
          </c:tx>
          <c:xVal>
            <c:numRef>
              <c:f>Sheet5!$A$1:$A$21</c:f>
              <c:numCache>
                <c:formatCode>General</c:formatCode>
                <c:ptCount val="21"/>
                <c:pt idx="0">
                  <c:v>1380</c:v>
                </c:pt>
                <c:pt idx="1">
                  <c:v>1385</c:v>
                </c:pt>
                <c:pt idx="2">
                  <c:v>1390</c:v>
                </c:pt>
                <c:pt idx="3">
                  <c:v>1395</c:v>
                </c:pt>
                <c:pt idx="4">
                  <c:v>1400</c:v>
                </c:pt>
                <c:pt idx="5">
                  <c:v>1405</c:v>
                </c:pt>
                <c:pt idx="6">
                  <c:v>1410</c:v>
                </c:pt>
                <c:pt idx="7">
                  <c:v>1415</c:v>
                </c:pt>
                <c:pt idx="8">
                  <c:v>1420</c:v>
                </c:pt>
                <c:pt idx="9">
                  <c:v>1425</c:v>
                </c:pt>
                <c:pt idx="10">
                  <c:v>1430</c:v>
                </c:pt>
                <c:pt idx="11">
                  <c:v>1435</c:v>
                </c:pt>
                <c:pt idx="12">
                  <c:v>1440</c:v>
                </c:pt>
                <c:pt idx="13">
                  <c:v>1445</c:v>
                </c:pt>
                <c:pt idx="14">
                  <c:v>1450</c:v>
                </c:pt>
                <c:pt idx="15">
                  <c:v>1455</c:v>
                </c:pt>
                <c:pt idx="16">
                  <c:v>1460</c:v>
                </c:pt>
                <c:pt idx="17">
                  <c:v>1465</c:v>
                </c:pt>
                <c:pt idx="18">
                  <c:v>1470</c:v>
                </c:pt>
                <c:pt idx="19">
                  <c:v>1475</c:v>
                </c:pt>
                <c:pt idx="20">
                  <c:v>1480</c:v>
                </c:pt>
              </c:numCache>
            </c:numRef>
          </c:xVal>
          <c:yVal>
            <c:numRef>
              <c:f>Sheet5!$C$1:$C$21</c:f>
              <c:numCache>
                <c:formatCode>General</c:formatCode>
                <c:ptCount val="21"/>
                <c:pt idx="0">
                  <c:v>65342</c:v>
                </c:pt>
                <c:pt idx="1">
                  <c:v>69732</c:v>
                </c:pt>
                <c:pt idx="2">
                  <c:v>73974</c:v>
                </c:pt>
                <c:pt idx="3">
                  <c:v>77914</c:v>
                </c:pt>
                <c:pt idx="4">
                  <c:v>81045</c:v>
                </c:pt>
                <c:pt idx="5">
                  <c:v>83142</c:v>
                </c:pt>
                <c:pt idx="6">
                  <c:v>84439</c:v>
                </c:pt>
                <c:pt idx="7">
                  <c:v>85313</c:v>
                </c:pt>
                <c:pt idx="8">
                  <c:v>85893</c:v>
                </c:pt>
                <c:pt idx="9">
                  <c:v>85987</c:v>
                </c:pt>
                <c:pt idx="10">
                  <c:v>85344</c:v>
                </c:pt>
                <c:pt idx="11">
                  <c:v>83866</c:v>
                </c:pt>
                <c:pt idx="12">
                  <c:v>81684</c:v>
                </c:pt>
                <c:pt idx="13">
                  <c:v>79000</c:v>
                </c:pt>
                <c:pt idx="14">
                  <c:v>76016</c:v>
                </c:pt>
                <c:pt idx="15">
                  <c:v>72933</c:v>
                </c:pt>
                <c:pt idx="16">
                  <c:v>70002</c:v>
                </c:pt>
                <c:pt idx="17">
                  <c:v>67455</c:v>
                </c:pt>
                <c:pt idx="18">
                  <c:v>65353</c:v>
                </c:pt>
                <c:pt idx="19">
                  <c:v>63594</c:v>
                </c:pt>
                <c:pt idx="20">
                  <c:v>62059</c:v>
                </c:pt>
              </c:numCache>
            </c:numRef>
          </c:yVal>
          <c:smooth val="0"/>
        </c:ser>
        <c:ser>
          <c:idx val="2"/>
          <c:order val="2"/>
          <c:tx>
            <c:v>رشد پایین</c:v>
          </c:tx>
          <c:xVal>
            <c:numRef>
              <c:f>Sheet5!$A$1:$A$21</c:f>
              <c:numCache>
                <c:formatCode>General</c:formatCode>
                <c:ptCount val="21"/>
                <c:pt idx="0">
                  <c:v>1380</c:v>
                </c:pt>
                <c:pt idx="1">
                  <c:v>1385</c:v>
                </c:pt>
                <c:pt idx="2">
                  <c:v>1390</c:v>
                </c:pt>
                <c:pt idx="3">
                  <c:v>1395</c:v>
                </c:pt>
                <c:pt idx="4">
                  <c:v>1400</c:v>
                </c:pt>
                <c:pt idx="5">
                  <c:v>1405</c:v>
                </c:pt>
                <c:pt idx="6">
                  <c:v>1410</c:v>
                </c:pt>
                <c:pt idx="7">
                  <c:v>1415</c:v>
                </c:pt>
                <c:pt idx="8">
                  <c:v>1420</c:v>
                </c:pt>
                <c:pt idx="9">
                  <c:v>1425</c:v>
                </c:pt>
                <c:pt idx="10">
                  <c:v>1430</c:v>
                </c:pt>
                <c:pt idx="11">
                  <c:v>1435</c:v>
                </c:pt>
                <c:pt idx="12">
                  <c:v>1440</c:v>
                </c:pt>
                <c:pt idx="13">
                  <c:v>1445</c:v>
                </c:pt>
                <c:pt idx="14">
                  <c:v>1450</c:v>
                </c:pt>
                <c:pt idx="15">
                  <c:v>1455</c:v>
                </c:pt>
                <c:pt idx="16">
                  <c:v>1460</c:v>
                </c:pt>
                <c:pt idx="17">
                  <c:v>1465</c:v>
                </c:pt>
                <c:pt idx="18">
                  <c:v>1470</c:v>
                </c:pt>
                <c:pt idx="19">
                  <c:v>1475</c:v>
                </c:pt>
                <c:pt idx="20">
                  <c:v>1480</c:v>
                </c:pt>
              </c:numCache>
            </c:numRef>
          </c:xVal>
          <c:yVal>
            <c:numRef>
              <c:f>Sheet5!$D$1:$D$21</c:f>
              <c:numCache>
                <c:formatCode>General</c:formatCode>
                <c:ptCount val="21"/>
                <c:pt idx="0">
                  <c:v>65342</c:v>
                </c:pt>
                <c:pt idx="1">
                  <c:v>69732</c:v>
                </c:pt>
                <c:pt idx="2">
                  <c:v>73974</c:v>
                </c:pt>
                <c:pt idx="3">
                  <c:v>76973</c:v>
                </c:pt>
                <c:pt idx="4">
                  <c:v>78657</c:v>
                </c:pt>
                <c:pt idx="5">
                  <c:v>79141</c:v>
                </c:pt>
                <c:pt idx="6">
                  <c:v>78985</c:v>
                </c:pt>
                <c:pt idx="7">
                  <c:v>78407</c:v>
                </c:pt>
                <c:pt idx="8">
                  <c:v>77392</c:v>
                </c:pt>
                <c:pt idx="9">
                  <c:v>75716</c:v>
                </c:pt>
                <c:pt idx="10">
                  <c:v>73214</c:v>
                </c:pt>
                <c:pt idx="11">
                  <c:v>69887</c:v>
                </c:pt>
                <c:pt idx="12">
                  <c:v>65880</c:v>
                </c:pt>
                <c:pt idx="13">
                  <c:v>61336</c:v>
                </c:pt>
                <c:pt idx="14">
                  <c:v>56414</c:v>
                </c:pt>
                <c:pt idx="15">
                  <c:v>51336</c:v>
                </c:pt>
                <c:pt idx="16">
                  <c:v>46417</c:v>
                </c:pt>
                <c:pt idx="17">
                  <c:v>41942</c:v>
                </c:pt>
                <c:pt idx="18">
                  <c:v>37998</c:v>
                </c:pt>
                <c:pt idx="19">
                  <c:v>34507</c:v>
                </c:pt>
                <c:pt idx="20">
                  <c:v>31397</c:v>
                </c:pt>
              </c:numCache>
            </c:numRef>
          </c:yVal>
          <c:smooth val="0"/>
        </c:ser>
        <c:ser>
          <c:idx val="3"/>
          <c:order val="3"/>
          <c:tx>
            <c:v>رشد ثابت</c:v>
          </c:tx>
          <c:xVal>
            <c:numRef>
              <c:f>Sheet5!$A$1:$A$21</c:f>
              <c:numCache>
                <c:formatCode>General</c:formatCode>
                <c:ptCount val="21"/>
                <c:pt idx="0">
                  <c:v>1380</c:v>
                </c:pt>
                <c:pt idx="1">
                  <c:v>1385</c:v>
                </c:pt>
                <c:pt idx="2">
                  <c:v>1390</c:v>
                </c:pt>
                <c:pt idx="3">
                  <c:v>1395</c:v>
                </c:pt>
                <c:pt idx="4">
                  <c:v>1400</c:v>
                </c:pt>
                <c:pt idx="5">
                  <c:v>1405</c:v>
                </c:pt>
                <c:pt idx="6">
                  <c:v>1410</c:v>
                </c:pt>
                <c:pt idx="7">
                  <c:v>1415</c:v>
                </c:pt>
                <c:pt idx="8">
                  <c:v>1420</c:v>
                </c:pt>
                <c:pt idx="9">
                  <c:v>1425</c:v>
                </c:pt>
                <c:pt idx="10">
                  <c:v>1430</c:v>
                </c:pt>
                <c:pt idx="11">
                  <c:v>1435</c:v>
                </c:pt>
                <c:pt idx="12">
                  <c:v>1440</c:v>
                </c:pt>
                <c:pt idx="13">
                  <c:v>1445</c:v>
                </c:pt>
                <c:pt idx="14">
                  <c:v>1450</c:v>
                </c:pt>
                <c:pt idx="15">
                  <c:v>1455</c:v>
                </c:pt>
                <c:pt idx="16">
                  <c:v>1460</c:v>
                </c:pt>
                <c:pt idx="17">
                  <c:v>1465</c:v>
                </c:pt>
                <c:pt idx="18">
                  <c:v>1470</c:v>
                </c:pt>
                <c:pt idx="19">
                  <c:v>1475</c:v>
                </c:pt>
                <c:pt idx="20">
                  <c:v>1480</c:v>
                </c:pt>
              </c:numCache>
            </c:numRef>
          </c:xVal>
          <c:yVal>
            <c:numRef>
              <c:f>Sheet5!$E$1:$E$21</c:f>
              <c:numCache>
                <c:formatCode>General</c:formatCode>
                <c:ptCount val="21"/>
                <c:pt idx="0">
                  <c:v>65342</c:v>
                </c:pt>
                <c:pt idx="1">
                  <c:v>69732</c:v>
                </c:pt>
                <c:pt idx="2">
                  <c:v>73974</c:v>
                </c:pt>
                <c:pt idx="3">
                  <c:v>78556</c:v>
                </c:pt>
                <c:pt idx="4">
                  <c:v>82782</c:v>
                </c:pt>
                <c:pt idx="5">
                  <c:v>86174</c:v>
                </c:pt>
                <c:pt idx="6">
                  <c:v>88786</c:v>
                </c:pt>
                <c:pt idx="7">
                  <c:v>90895</c:v>
                </c:pt>
                <c:pt idx="8">
                  <c:v>92627</c:v>
                </c:pt>
                <c:pt idx="9">
                  <c:v>93869</c:v>
                </c:pt>
                <c:pt idx="10">
                  <c:v>94414</c:v>
                </c:pt>
                <c:pt idx="11">
                  <c:v>94139</c:v>
                </c:pt>
                <c:pt idx="12">
                  <c:v>93098</c:v>
                </c:pt>
                <c:pt idx="13">
                  <c:v>91426</c:v>
                </c:pt>
                <c:pt idx="14">
                  <c:v>89314</c:v>
                </c:pt>
                <c:pt idx="15">
                  <c:v>87002</c:v>
                </c:pt>
                <c:pt idx="16">
                  <c:v>84772</c:v>
                </c:pt>
                <c:pt idx="17">
                  <c:v>82830</c:v>
                </c:pt>
                <c:pt idx="18">
                  <c:v>81170</c:v>
                </c:pt>
                <c:pt idx="19">
                  <c:v>79614</c:v>
                </c:pt>
                <c:pt idx="20">
                  <c:v>77996</c:v>
                </c:pt>
              </c:numCache>
            </c:numRef>
          </c:yVal>
          <c:smooth val="0"/>
        </c:ser>
        <c:dLbls>
          <c:showLegendKey val="0"/>
          <c:showVal val="0"/>
          <c:showCatName val="0"/>
          <c:showSerName val="0"/>
          <c:showPercent val="0"/>
          <c:showBubbleSize val="0"/>
        </c:dLbls>
        <c:axId val="214351072"/>
        <c:axId val="212822472"/>
      </c:scatterChart>
      <c:valAx>
        <c:axId val="214351072"/>
        <c:scaling>
          <c:orientation val="minMax"/>
        </c:scaling>
        <c:delete val="0"/>
        <c:axPos val="b"/>
        <c:title>
          <c:tx>
            <c:rich>
              <a:bodyPr/>
              <a:lstStyle/>
              <a:p>
                <a:pPr>
                  <a:defRPr lang="fa-IR"/>
                </a:pPr>
                <a:r>
                  <a:rPr lang="fa-IR" sz="1100" b="0">
                    <a:cs typeface="B Nazanin" pitchFamily="2" charset="-78"/>
                  </a:rPr>
                  <a:t>سال</a:t>
                </a:r>
                <a:endParaRPr lang="en-US" sz="1100" b="0">
                  <a:cs typeface="B Nazanin" pitchFamily="2" charset="-78"/>
                </a:endParaRPr>
              </a:p>
            </c:rich>
          </c:tx>
          <c:layout/>
          <c:overlay val="0"/>
        </c:title>
        <c:numFmt formatCode="General" sourceLinked="1"/>
        <c:majorTickMark val="none"/>
        <c:minorTickMark val="none"/>
        <c:tickLblPos val="nextTo"/>
        <c:txPr>
          <a:bodyPr/>
          <a:lstStyle/>
          <a:p>
            <a:pPr>
              <a:defRPr lang="fa-IR"/>
            </a:pPr>
            <a:endParaRPr lang="fa-IR"/>
          </a:p>
        </c:txPr>
        <c:crossAx val="212822472"/>
        <c:crosses val="autoZero"/>
        <c:crossBetween val="midCat"/>
      </c:valAx>
      <c:valAx>
        <c:axId val="212822472"/>
        <c:scaling>
          <c:orientation val="minMax"/>
        </c:scaling>
        <c:delete val="0"/>
        <c:axPos val="l"/>
        <c:majorGridlines/>
        <c:title>
          <c:tx>
            <c:rich>
              <a:bodyPr/>
              <a:lstStyle/>
              <a:p>
                <a:pPr>
                  <a:defRPr lang="fa-IR"/>
                </a:pPr>
                <a:r>
                  <a:rPr lang="fa-IR" sz="1100" b="0">
                    <a:cs typeface="B Nazanin" pitchFamily="2" charset="-78"/>
                  </a:rPr>
                  <a:t>تعداد</a:t>
                </a:r>
                <a:r>
                  <a:rPr lang="fa-IR" sz="1100" b="0" baseline="0">
                    <a:cs typeface="B Nazanin" pitchFamily="2" charset="-78"/>
                  </a:rPr>
                  <a:t> جمعیت (میلیون نفر)</a:t>
                </a:r>
                <a:endParaRPr lang="en-US" sz="1100" b="0">
                  <a:cs typeface="B Nazanin" pitchFamily="2" charset="-78"/>
                </a:endParaRPr>
              </a:p>
            </c:rich>
          </c:tx>
          <c:layout/>
          <c:overlay val="0"/>
        </c:title>
        <c:numFmt formatCode="General" sourceLinked="1"/>
        <c:majorTickMark val="none"/>
        <c:minorTickMark val="none"/>
        <c:tickLblPos val="nextTo"/>
        <c:txPr>
          <a:bodyPr/>
          <a:lstStyle/>
          <a:p>
            <a:pPr>
              <a:defRPr lang="fa-IR"/>
            </a:pPr>
            <a:endParaRPr lang="fa-IR"/>
          </a:p>
        </c:txPr>
        <c:crossAx val="214351072"/>
        <c:crosses val="autoZero"/>
        <c:crossBetween val="midCat"/>
      </c:valAx>
    </c:plotArea>
    <c:legend>
      <c:legendPos val="r"/>
      <c:layout>
        <c:manualLayout>
          <c:xMode val="edge"/>
          <c:yMode val="edge"/>
          <c:x val="0.7918167635461888"/>
          <c:y val="0.30169321239908331"/>
          <c:w val="0.19498187308328419"/>
          <c:h val="0.4515354659439334"/>
        </c:manualLayout>
      </c:layout>
      <c:overlay val="0"/>
      <c:txPr>
        <a:bodyPr/>
        <a:lstStyle/>
        <a:p>
          <a:pPr>
            <a:defRPr lang="fa-IR" sz="1600"/>
          </a:pPr>
          <a:endParaRPr lang="fa-IR"/>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fa-IR"/>
            </a:pPr>
            <a:r>
              <a:rPr lang="fa-IR" sz="1600" dirty="0">
                <a:cs typeface="B Nazanin" pitchFamily="2" charset="-78"/>
              </a:rPr>
              <a:t>شاخص سالخوردگی</a:t>
            </a:r>
            <a:r>
              <a:rPr lang="fa-IR" sz="1600" baseline="0" dirty="0">
                <a:cs typeface="B Nazanin" pitchFamily="2" charset="-78"/>
              </a:rPr>
              <a:t> در </a:t>
            </a:r>
            <a:r>
              <a:rPr lang="fa-IR" sz="1600" baseline="0" dirty="0" smtClean="0">
                <a:cs typeface="B Nazanin" pitchFamily="2" charset="-78"/>
              </a:rPr>
              <a:t>سال‌های </a:t>
            </a:r>
            <a:r>
              <a:rPr lang="fa-IR" sz="1600" baseline="0" dirty="0">
                <a:cs typeface="B Nazanin" pitchFamily="2" charset="-78"/>
              </a:rPr>
              <a:t>مختلف برای سناریو های مختلف</a:t>
            </a:r>
            <a:endParaRPr lang="fa-IR" sz="1600" dirty="0">
              <a:cs typeface="B Nazanin" pitchFamily="2" charset="-78"/>
            </a:endParaRPr>
          </a:p>
        </c:rich>
      </c:tx>
      <c:layout>
        <c:manualLayout>
          <c:xMode val="edge"/>
          <c:yMode val="edge"/>
          <c:x val="0.13578785709024271"/>
          <c:y val="1.7543859649122865E-2"/>
        </c:manualLayout>
      </c:layout>
      <c:overlay val="0"/>
    </c:title>
    <c:autoTitleDeleted val="0"/>
    <c:plotArea>
      <c:layout/>
      <c:scatterChart>
        <c:scatterStyle val="lineMarker"/>
        <c:varyColors val="0"/>
        <c:ser>
          <c:idx val="0"/>
          <c:order val="0"/>
          <c:tx>
            <c:v>رشد بالا</c:v>
          </c:tx>
          <c:xVal>
            <c:numRef>
              <c:f>Sheet6!$A$1:$A$21</c:f>
              <c:numCache>
                <c:formatCode>General</c:formatCode>
                <c:ptCount val="21"/>
                <c:pt idx="0">
                  <c:v>1380</c:v>
                </c:pt>
                <c:pt idx="1">
                  <c:v>1385</c:v>
                </c:pt>
                <c:pt idx="2">
                  <c:v>1390</c:v>
                </c:pt>
                <c:pt idx="3">
                  <c:v>1395</c:v>
                </c:pt>
                <c:pt idx="4">
                  <c:v>1400</c:v>
                </c:pt>
                <c:pt idx="5">
                  <c:v>1405</c:v>
                </c:pt>
                <c:pt idx="6">
                  <c:v>1410</c:v>
                </c:pt>
                <c:pt idx="7">
                  <c:v>1415</c:v>
                </c:pt>
                <c:pt idx="8">
                  <c:v>1420</c:v>
                </c:pt>
                <c:pt idx="9">
                  <c:v>1425</c:v>
                </c:pt>
                <c:pt idx="10">
                  <c:v>1430</c:v>
                </c:pt>
                <c:pt idx="11">
                  <c:v>1435</c:v>
                </c:pt>
                <c:pt idx="12">
                  <c:v>1440</c:v>
                </c:pt>
                <c:pt idx="13">
                  <c:v>1445</c:v>
                </c:pt>
                <c:pt idx="14">
                  <c:v>1450</c:v>
                </c:pt>
                <c:pt idx="15">
                  <c:v>1455</c:v>
                </c:pt>
                <c:pt idx="16">
                  <c:v>1460</c:v>
                </c:pt>
                <c:pt idx="17">
                  <c:v>1465</c:v>
                </c:pt>
                <c:pt idx="18">
                  <c:v>1470</c:v>
                </c:pt>
                <c:pt idx="19">
                  <c:v>1475</c:v>
                </c:pt>
                <c:pt idx="20">
                  <c:v>1480</c:v>
                </c:pt>
              </c:numCache>
            </c:numRef>
          </c:xVal>
          <c:yVal>
            <c:numRef>
              <c:f>Sheet6!$B$1:$B$21</c:f>
              <c:numCache>
                <c:formatCode>General</c:formatCode>
                <c:ptCount val="21"/>
                <c:pt idx="0">
                  <c:v>6.5</c:v>
                </c:pt>
                <c:pt idx="1">
                  <c:v>7.1</c:v>
                </c:pt>
                <c:pt idx="2">
                  <c:v>7.5</c:v>
                </c:pt>
                <c:pt idx="3">
                  <c:v>8.6</c:v>
                </c:pt>
                <c:pt idx="4">
                  <c:v>10.1</c:v>
                </c:pt>
                <c:pt idx="5">
                  <c:v>12.1</c:v>
                </c:pt>
                <c:pt idx="6">
                  <c:v>14.3</c:v>
                </c:pt>
                <c:pt idx="7">
                  <c:v>16.7</c:v>
                </c:pt>
                <c:pt idx="8">
                  <c:v>20</c:v>
                </c:pt>
                <c:pt idx="9">
                  <c:v>24.5</c:v>
                </c:pt>
                <c:pt idx="10">
                  <c:v>28.5</c:v>
                </c:pt>
                <c:pt idx="11">
                  <c:v>30.1</c:v>
                </c:pt>
                <c:pt idx="12">
                  <c:v>29.8</c:v>
                </c:pt>
                <c:pt idx="13">
                  <c:v>29</c:v>
                </c:pt>
                <c:pt idx="14">
                  <c:v>28.5</c:v>
                </c:pt>
                <c:pt idx="15">
                  <c:v>28.5</c:v>
                </c:pt>
                <c:pt idx="16">
                  <c:v>28.4</c:v>
                </c:pt>
                <c:pt idx="17">
                  <c:v>28</c:v>
                </c:pt>
                <c:pt idx="18">
                  <c:v>27.2</c:v>
                </c:pt>
                <c:pt idx="19">
                  <c:v>26.5</c:v>
                </c:pt>
                <c:pt idx="20">
                  <c:v>26.1</c:v>
                </c:pt>
              </c:numCache>
            </c:numRef>
          </c:yVal>
          <c:smooth val="0"/>
        </c:ser>
        <c:ser>
          <c:idx val="1"/>
          <c:order val="1"/>
          <c:tx>
            <c:v>رشد متوسط</c:v>
          </c:tx>
          <c:xVal>
            <c:numRef>
              <c:f>Sheet6!$A$1:$A$21</c:f>
              <c:numCache>
                <c:formatCode>General</c:formatCode>
                <c:ptCount val="21"/>
                <c:pt idx="0">
                  <c:v>1380</c:v>
                </c:pt>
                <c:pt idx="1">
                  <c:v>1385</c:v>
                </c:pt>
                <c:pt idx="2">
                  <c:v>1390</c:v>
                </c:pt>
                <c:pt idx="3">
                  <c:v>1395</c:v>
                </c:pt>
                <c:pt idx="4">
                  <c:v>1400</c:v>
                </c:pt>
                <c:pt idx="5">
                  <c:v>1405</c:v>
                </c:pt>
                <c:pt idx="6">
                  <c:v>1410</c:v>
                </c:pt>
                <c:pt idx="7">
                  <c:v>1415</c:v>
                </c:pt>
                <c:pt idx="8">
                  <c:v>1420</c:v>
                </c:pt>
                <c:pt idx="9">
                  <c:v>1425</c:v>
                </c:pt>
                <c:pt idx="10">
                  <c:v>1430</c:v>
                </c:pt>
                <c:pt idx="11">
                  <c:v>1435</c:v>
                </c:pt>
                <c:pt idx="12">
                  <c:v>1440</c:v>
                </c:pt>
                <c:pt idx="13">
                  <c:v>1445</c:v>
                </c:pt>
                <c:pt idx="14">
                  <c:v>1450</c:v>
                </c:pt>
                <c:pt idx="15">
                  <c:v>1455</c:v>
                </c:pt>
                <c:pt idx="16">
                  <c:v>1460</c:v>
                </c:pt>
                <c:pt idx="17">
                  <c:v>1465</c:v>
                </c:pt>
                <c:pt idx="18">
                  <c:v>1470</c:v>
                </c:pt>
                <c:pt idx="19">
                  <c:v>1475</c:v>
                </c:pt>
                <c:pt idx="20">
                  <c:v>1480</c:v>
                </c:pt>
              </c:numCache>
            </c:numRef>
          </c:xVal>
          <c:yVal>
            <c:numRef>
              <c:f>Sheet6!$C$1:$C$21</c:f>
              <c:numCache>
                <c:formatCode>General</c:formatCode>
                <c:ptCount val="21"/>
                <c:pt idx="0">
                  <c:v>6.5</c:v>
                </c:pt>
                <c:pt idx="1">
                  <c:v>7.1</c:v>
                </c:pt>
                <c:pt idx="2">
                  <c:v>7.5</c:v>
                </c:pt>
                <c:pt idx="3">
                  <c:v>8.7000000000000011</c:v>
                </c:pt>
                <c:pt idx="4">
                  <c:v>10.4</c:v>
                </c:pt>
                <c:pt idx="5">
                  <c:v>12.7</c:v>
                </c:pt>
                <c:pt idx="6">
                  <c:v>15.3</c:v>
                </c:pt>
                <c:pt idx="7">
                  <c:v>18.100000000000001</c:v>
                </c:pt>
                <c:pt idx="8">
                  <c:v>22</c:v>
                </c:pt>
                <c:pt idx="9">
                  <c:v>27.7</c:v>
                </c:pt>
                <c:pt idx="10">
                  <c:v>33.1</c:v>
                </c:pt>
                <c:pt idx="11">
                  <c:v>36</c:v>
                </c:pt>
                <c:pt idx="12">
                  <c:v>36.700000000000003</c:v>
                </c:pt>
                <c:pt idx="13">
                  <c:v>36.9</c:v>
                </c:pt>
                <c:pt idx="14">
                  <c:v>37.700000000000003</c:v>
                </c:pt>
                <c:pt idx="15">
                  <c:v>38.300000000000004</c:v>
                </c:pt>
                <c:pt idx="16">
                  <c:v>38.200000000000003</c:v>
                </c:pt>
                <c:pt idx="17">
                  <c:v>37.4</c:v>
                </c:pt>
                <c:pt idx="18">
                  <c:v>36.200000000000003</c:v>
                </c:pt>
                <c:pt idx="19">
                  <c:v>35.300000000000004</c:v>
                </c:pt>
                <c:pt idx="20">
                  <c:v>34.700000000000003</c:v>
                </c:pt>
              </c:numCache>
            </c:numRef>
          </c:yVal>
          <c:smooth val="0"/>
        </c:ser>
        <c:ser>
          <c:idx val="2"/>
          <c:order val="2"/>
          <c:tx>
            <c:v>رشد پایین</c:v>
          </c:tx>
          <c:xVal>
            <c:numRef>
              <c:f>Sheet6!$A$1:$A$21</c:f>
              <c:numCache>
                <c:formatCode>General</c:formatCode>
                <c:ptCount val="21"/>
                <c:pt idx="0">
                  <c:v>1380</c:v>
                </c:pt>
                <c:pt idx="1">
                  <c:v>1385</c:v>
                </c:pt>
                <c:pt idx="2">
                  <c:v>1390</c:v>
                </c:pt>
                <c:pt idx="3">
                  <c:v>1395</c:v>
                </c:pt>
                <c:pt idx="4">
                  <c:v>1400</c:v>
                </c:pt>
                <c:pt idx="5">
                  <c:v>1405</c:v>
                </c:pt>
                <c:pt idx="6">
                  <c:v>1410</c:v>
                </c:pt>
                <c:pt idx="7">
                  <c:v>1415</c:v>
                </c:pt>
                <c:pt idx="8">
                  <c:v>1420</c:v>
                </c:pt>
                <c:pt idx="9">
                  <c:v>1425</c:v>
                </c:pt>
                <c:pt idx="10">
                  <c:v>1430</c:v>
                </c:pt>
                <c:pt idx="11">
                  <c:v>1435</c:v>
                </c:pt>
                <c:pt idx="12">
                  <c:v>1440</c:v>
                </c:pt>
                <c:pt idx="13">
                  <c:v>1445</c:v>
                </c:pt>
                <c:pt idx="14">
                  <c:v>1450</c:v>
                </c:pt>
                <c:pt idx="15">
                  <c:v>1455</c:v>
                </c:pt>
                <c:pt idx="16">
                  <c:v>1460</c:v>
                </c:pt>
                <c:pt idx="17">
                  <c:v>1465</c:v>
                </c:pt>
                <c:pt idx="18">
                  <c:v>1470</c:v>
                </c:pt>
                <c:pt idx="19">
                  <c:v>1475</c:v>
                </c:pt>
                <c:pt idx="20">
                  <c:v>1480</c:v>
                </c:pt>
              </c:numCache>
            </c:numRef>
          </c:xVal>
          <c:yVal>
            <c:numRef>
              <c:f>Sheet6!$D$1:$D$21</c:f>
              <c:numCache>
                <c:formatCode>General</c:formatCode>
                <c:ptCount val="21"/>
                <c:pt idx="0">
                  <c:v>6.5</c:v>
                </c:pt>
                <c:pt idx="1">
                  <c:v>7.1</c:v>
                </c:pt>
                <c:pt idx="2">
                  <c:v>7.5</c:v>
                </c:pt>
                <c:pt idx="3">
                  <c:v>8.8000000000000007</c:v>
                </c:pt>
                <c:pt idx="4">
                  <c:v>10.7</c:v>
                </c:pt>
                <c:pt idx="5">
                  <c:v>13.3</c:v>
                </c:pt>
                <c:pt idx="6">
                  <c:v>16.3</c:v>
                </c:pt>
                <c:pt idx="7">
                  <c:v>19.7</c:v>
                </c:pt>
                <c:pt idx="8">
                  <c:v>24.4</c:v>
                </c:pt>
                <c:pt idx="9">
                  <c:v>31.4</c:v>
                </c:pt>
                <c:pt idx="10">
                  <c:v>38.5</c:v>
                </c:pt>
                <c:pt idx="11">
                  <c:v>43.1</c:v>
                </c:pt>
                <c:pt idx="12">
                  <c:v>45.5</c:v>
                </c:pt>
                <c:pt idx="13">
                  <c:v>47.5</c:v>
                </c:pt>
                <c:pt idx="14">
                  <c:v>50.8</c:v>
                </c:pt>
                <c:pt idx="15">
                  <c:v>52.7</c:v>
                </c:pt>
                <c:pt idx="16">
                  <c:v>52.9</c:v>
                </c:pt>
                <c:pt idx="17">
                  <c:v>51.6</c:v>
                </c:pt>
                <c:pt idx="18">
                  <c:v>49.8</c:v>
                </c:pt>
                <c:pt idx="19">
                  <c:v>48.4</c:v>
                </c:pt>
                <c:pt idx="20">
                  <c:v>47.4</c:v>
                </c:pt>
              </c:numCache>
            </c:numRef>
          </c:yVal>
          <c:smooth val="0"/>
        </c:ser>
        <c:ser>
          <c:idx val="3"/>
          <c:order val="3"/>
          <c:tx>
            <c:v>رشد ثابت</c:v>
          </c:tx>
          <c:xVal>
            <c:numRef>
              <c:f>Sheet6!$A$1:$A$21</c:f>
              <c:numCache>
                <c:formatCode>General</c:formatCode>
                <c:ptCount val="21"/>
                <c:pt idx="0">
                  <c:v>1380</c:v>
                </c:pt>
                <c:pt idx="1">
                  <c:v>1385</c:v>
                </c:pt>
                <c:pt idx="2">
                  <c:v>1390</c:v>
                </c:pt>
                <c:pt idx="3">
                  <c:v>1395</c:v>
                </c:pt>
                <c:pt idx="4">
                  <c:v>1400</c:v>
                </c:pt>
                <c:pt idx="5">
                  <c:v>1405</c:v>
                </c:pt>
                <c:pt idx="6">
                  <c:v>1410</c:v>
                </c:pt>
                <c:pt idx="7">
                  <c:v>1415</c:v>
                </c:pt>
                <c:pt idx="8">
                  <c:v>1420</c:v>
                </c:pt>
                <c:pt idx="9">
                  <c:v>1425</c:v>
                </c:pt>
                <c:pt idx="10">
                  <c:v>1430</c:v>
                </c:pt>
                <c:pt idx="11">
                  <c:v>1435</c:v>
                </c:pt>
                <c:pt idx="12">
                  <c:v>1440</c:v>
                </c:pt>
                <c:pt idx="13">
                  <c:v>1445</c:v>
                </c:pt>
                <c:pt idx="14">
                  <c:v>1450</c:v>
                </c:pt>
                <c:pt idx="15">
                  <c:v>1455</c:v>
                </c:pt>
                <c:pt idx="16">
                  <c:v>1460</c:v>
                </c:pt>
                <c:pt idx="17">
                  <c:v>1465</c:v>
                </c:pt>
                <c:pt idx="18">
                  <c:v>1470</c:v>
                </c:pt>
                <c:pt idx="19">
                  <c:v>1475</c:v>
                </c:pt>
                <c:pt idx="20">
                  <c:v>1480</c:v>
                </c:pt>
              </c:numCache>
            </c:numRef>
          </c:xVal>
          <c:yVal>
            <c:numRef>
              <c:f>Sheet6!$E$1:$E$21</c:f>
              <c:numCache>
                <c:formatCode>General</c:formatCode>
                <c:ptCount val="21"/>
                <c:pt idx="0">
                  <c:v>6.5</c:v>
                </c:pt>
                <c:pt idx="1">
                  <c:v>7.1</c:v>
                </c:pt>
                <c:pt idx="2">
                  <c:v>7.5</c:v>
                </c:pt>
                <c:pt idx="3">
                  <c:v>8.6</c:v>
                </c:pt>
                <c:pt idx="4">
                  <c:v>10.200000000000001</c:v>
                </c:pt>
                <c:pt idx="5">
                  <c:v>12.2</c:v>
                </c:pt>
                <c:pt idx="6">
                  <c:v>14.5</c:v>
                </c:pt>
                <c:pt idx="7">
                  <c:v>17</c:v>
                </c:pt>
                <c:pt idx="8">
                  <c:v>20.399999999999999</c:v>
                </c:pt>
                <c:pt idx="9">
                  <c:v>25.4</c:v>
                </c:pt>
                <c:pt idx="10">
                  <c:v>29.9</c:v>
                </c:pt>
                <c:pt idx="11">
                  <c:v>32</c:v>
                </c:pt>
                <c:pt idx="12">
                  <c:v>32.200000000000003</c:v>
                </c:pt>
                <c:pt idx="13">
                  <c:v>31.9</c:v>
                </c:pt>
                <c:pt idx="14">
                  <c:v>32.1</c:v>
                </c:pt>
                <c:pt idx="15">
                  <c:v>32.800000000000004</c:v>
                </c:pt>
                <c:pt idx="16">
                  <c:v>33.4</c:v>
                </c:pt>
                <c:pt idx="17">
                  <c:v>33.700000000000003</c:v>
                </c:pt>
                <c:pt idx="18">
                  <c:v>33.9</c:v>
                </c:pt>
                <c:pt idx="19">
                  <c:v>34.1</c:v>
                </c:pt>
                <c:pt idx="20">
                  <c:v>34.4</c:v>
                </c:pt>
              </c:numCache>
            </c:numRef>
          </c:yVal>
          <c:smooth val="0"/>
        </c:ser>
        <c:dLbls>
          <c:showLegendKey val="0"/>
          <c:showVal val="0"/>
          <c:showCatName val="0"/>
          <c:showSerName val="0"/>
          <c:showPercent val="0"/>
          <c:showBubbleSize val="0"/>
        </c:dLbls>
        <c:axId val="212823256"/>
        <c:axId val="212823648"/>
      </c:scatterChart>
      <c:valAx>
        <c:axId val="212823256"/>
        <c:scaling>
          <c:orientation val="minMax"/>
        </c:scaling>
        <c:delete val="0"/>
        <c:axPos val="b"/>
        <c:title>
          <c:tx>
            <c:rich>
              <a:bodyPr/>
              <a:lstStyle/>
              <a:p>
                <a:pPr>
                  <a:defRPr lang="fa-IR"/>
                </a:pPr>
                <a:r>
                  <a:rPr lang="fa-IR" sz="1100" b="0">
                    <a:cs typeface="B Nazanin" pitchFamily="2" charset="-78"/>
                  </a:rPr>
                  <a:t>سال</a:t>
                </a:r>
                <a:endParaRPr lang="en-US" sz="1100" b="0">
                  <a:cs typeface="B Nazanin" pitchFamily="2" charset="-78"/>
                </a:endParaRPr>
              </a:p>
            </c:rich>
          </c:tx>
          <c:layout/>
          <c:overlay val="0"/>
        </c:title>
        <c:numFmt formatCode="General" sourceLinked="1"/>
        <c:majorTickMark val="none"/>
        <c:minorTickMark val="none"/>
        <c:tickLblPos val="nextTo"/>
        <c:txPr>
          <a:bodyPr/>
          <a:lstStyle/>
          <a:p>
            <a:pPr>
              <a:defRPr lang="fa-IR"/>
            </a:pPr>
            <a:endParaRPr lang="fa-IR"/>
          </a:p>
        </c:txPr>
        <c:crossAx val="212823648"/>
        <c:crosses val="autoZero"/>
        <c:crossBetween val="midCat"/>
      </c:valAx>
      <c:valAx>
        <c:axId val="212823648"/>
        <c:scaling>
          <c:orientation val="minMax"/>
        </c:scaling>
        <c:delete val="0"/>
        <c:axPos val="l"/>
        <c:majorGridlines/>
        <c:title>
          <c:tx>
            <c:rich>
              <a:bodyPr/>
              <a:lstStyle/>
              <a:p>
                <a:pPr>
                  <a:defRPr lang="fa-IR"/>
                </a:pPr>
                <a:r>
                  <a:rPr lang="fa-IR" sz="1100" b="0">
                    <a:cs typeface="B Nazanin" pitchFamily="2" charset="-78"/>
                  </a:rPr>
                  <a:t>شاخص</a:t>
                </a:r>
                <a:r>
                  <a:rPr lang="fa-IR" sz="1100" b="0" baseline="0">
                    <a:cs typeface="B Nazanin" pitchFamily="2" charset="-78"/>
                  </a:rPr>
                  <a:t> سالخوردگی</a:t>
                </a:r>
                <a:endParaRPr lang="fa-IR" sz="1100" b="0">
                  <a:cs typeface="B Nazanin" pitchFamily="2" charset="-78"/>
                </a:endParaRPr>
              </a:p>
            </c:rich>
          </c:tx>
          <c:layout/>
          <c:overlay val="0"/>
        </c:title>
        <c:numFmt formatCode="General" sourceLinked="1"/>
        <c:majorTickMark val="none"/>
        <c:minorTickMark val="none"/>
        <c:tickLblPos val="nextTo"/>
        <c:txPr>
          <a:bodyPr/>
          <a:lstStyle/>
          <a:p>
            <a:pPr>
              <a:defRPr lang="fa-IR"/>
            </a:pPr>
            <a:endParaRPr lang="fa-IR"/>
          </a:p>
        </c:txPr>
        <c:crossAx val="212823256"/>
        <c:crosses val="autoZero"/>
        <c:crossBetween val="midCat"/>
      </c:valAx>
    </c:plotArea>
    <c:legend>
      <c:legendPos val="r"/>
      <c:layout/>
      <c:overlay val="0"/>
      <c:txPr>
        <a:bodyPr/>
        <a:lstStyle/>
        <a:p>
          <a:pPr>
            <a:defRPr lang="fa-IR" sz="1600"/>
          </a:pPr>
          <a:endParaRPr lang="fa-IR"/>
        </a:p>
      </c:txPr>
    </c:legend>
    <c:plotVisOnly val="1"/>
    <c:dispBlanksAs val="gap"/>
    <c:showDLblsOverMax val="0"/>
  </c:chart>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0"/>
    <c:view3D>
      <c:rotX val="15"/>
      <c:rotY val="340"/>
      <c:rAngAx val="1"/>
    </c:view3D>
    <c:floor>
      <c:thickness val="0"/>
    </c:floor>
    <c:sideWall>
      <c:thickness val="0"/>
    </c:sideWall>
    <c:backWall>
      <c:thickness val="0"/>
    </c:backWall>
    <c:plotArea>
      <c:layout>
        <c:manualLayout>
          <c:layoutTarget val="inner"/>
          <c:xMode val="edge"/>
          <c:yMode val="edge"/>
          <c:x val="0.11424568407822283"/>
          <c:y val="5.1400554097404488E-2"/>
          <c:w val="0.87206506228975011"/>
          <c:h val="0.79822506561679785"/>
        </c:manualLayout>
      </c:layout>
      <c:bar3DChart>
        <c:barDir val="col"/>
        <c:grouping val="stacked"/>
        <c:varyColors val="0"/>
        <c:ser>
          <c:idx val="0"/>
          <c:order val="0"/>
          <c:tx>
            <c:v>جمعیت بالای 65 سال</c:v>
          </c:tx>
          <c:spPr>
            <a:solidFill>
              <a:schemeClr val="accent3"/>
            </a:solidFill>
          </c:spPr>
          <c:invertIfNegative val="0"/>
          <c:cat>
            <c:numRef>
              <c:f>'روند کنونی'!$A$2:$A$22</c:f>
              <c:numCache>
                <c:formatCode>General</c:formatCode>
                <c:ptCount val="21"/>
                <c:pt idx="0">
                  <c:v>1385</c:v>
                </c:pt>
                <c:pt idx="1">
                  <c:v>1390</c:v>
                </c:pt>
                <c:pt idx="2">
                  <c:v>1395</c:v>
                </c:pt>
                <c:pt idx="3">
                  <c:v>1400</c:v>
                </c:pt>
                <c:pt idx="4">
                  <c:v>1405</c:v>
                </c:pt>
                <c:pt idx="5">
                  <c:v>1410</c:v>
                </c:pt>
                <c:pt idx="6">
                  <c:v>1415</c:v>
                </c:pt>
                <c:pt idx="7">
                  <c:v>1420</c:v>
                </c:pt>
                <c:pt idx="8">
                  <c:v>1425</c:v>
                </c:pt>
                <c:pt idx="9">
                  <c:v>1430</c:v>
                </c:pt>
                <c:pt idx="10">
                  <c:v>1435</c:v>
                </c:pt>
                <c:pt idx="11">
                  <c:v>1440</c:v>
                </c:pt>
                <c:pt idx="12">
                  <c:v>1445</c:v>
                </c:pt>
                <c:pt idx="13">
                  <c:v>1450</c:v>
                </c:pt>
                <c:pt idx="14">
                  <c:v>1455</c:v>
                </c:pt>
                <c:pt idx="15">
                  <c:v>1460</c:v>
                </c:pt>
                <c:pt idx="16">
                  <c:v>1465</c:v>
                </c:pt>
                <c:pt idx="17">
                  <c:v>1470</c:v>
                </c:pt>
                <c:pt idx="18">
                  <c:v>1475</c:v>
                </c:pt>
                <c:pt idx="19">
                  <c:v>1480</c:v>
                </c:pt>
                <c:pt idx="20">
                  <c:v>1485</c:v>
                </c:pt>
              </c:numCache>
            </c:numRef>
          </c:cat>
          <c:val>
            <c:numRef>
              <c:f>'روند کنونی'!$B$2:$B$22</c:f>
              <c:numCache>
                <c:formatCode>General</c:formatCode>
                <c:ptCount val="21"/>
                <c:pt idx="0">
                  <c:v>3656590</c:v>
                </c:pt>
                <c:pt idx="1">
                  <c:v>3806980</c:v>
                </c:pt>
                <c:pt idx="2">
                  <c:v>4362310</c:v>
                </c:pt>
                <c:pt idx="3">
                  <c:v>5255320</c:v>
                </c:pt>
                <c:pt idx="4">
                  <c:v>6394910</c:v>
                </c:pt>
                <c:pt idx="5">
                  <c:v>7706180</c:v>
                </c:pt>
                <c:pt idx="6">
                  <c:v>9095240</c:v>
                </c:pt>
                <c:pt idx="7">
                  <c:v>10431100</c:v>
                </c:pt>
                <c:pt idx="8">
                  <c:v>11572900</c:v>
                </c:pt>
                <c:pt idx="9">
                  <c:v>12414200</c:v>
                </c:pt>
                <c:pt idx="10">
                  <c:v>12910400</c:v>
                </c:pt>
                <c:pt idx="11">
                  <c:v>13075500</c:v>
                </c:pt>
                <c:pt idx="12">
                  <c:v>12961800</c:v>
                </c:pt>
                <c:pt idx="13">
                  <c:v>12635100</c:v>
                </c:pt>
                <c:pt idx="14">
                  <c:v>12157100</c:v>
                </c:pt>
                <c:pt idx="15">
                  <c:v>11578000</c:v>
                </c:pt>
                <c:pt idx="16">
                  <c:v>10935600</c:v>
                </c:pt>
                <c:pt idx="17">
                  <c:v>10257500</c:v>
                </c:pt>
                <c:pt idx="18">
                  <c:v>9564020</c:v>
                </c:pt>
                <c:pt idx="19">
                  <c:v>8870710</c:v>
                </c:pt>
                <c:pt idx="20">
                  <c:v>8189240</c:v>
                </c:pt>
              </c:numCache>
            </c:numRef>
          </c:val>
        </c:ser>
        <c:ser>
          <c:idx val="1"/>
          <c:order val="1"/>
          <c:tx>
            <c:v>جمعیت 15-65 سال</c:v>
          </c:tx>
          <c:spPr>
            <a:solidFill>
              <a:schemeClr val="accent4"/>
            </a:solidFill>
          </c:spPr>
          <c:invertIfNegative val="0"/>
          <c:cat>
            <c:numRef>
              <c:f>'روند کنونی'!$A$2:$A$22</c:f>
              <c:numCache>
                <c:formatCode>General</c:formatCode>
                <c:ptCount val="21"/>
                <c:pt idx="0">
                  <c:v>1385</c:v>
                </c:pt>
                <c:pt idx="1">
                  <c:v>1390</c:v>
                </c:pt>
                <c:pt idx="2">
                  <c:v>1395</c:v>
                </c:pt>
                <c:pt idx="3">
                  <c:v>1400</c:v>
                </c:pt>
                <c:pt idx="4">
                  <c:v>1405</c:v>
                </c:pt>
                <c:pt idx="5">
                  <c:v>1410</c:v>
                </c:pt>
                <c:pt idx="6">
                  <c:v>1415</c:v>
                </c:pt>
                <c:pt idx="7">
                  <c:v>1420</c:v>
                </c:pt>
                <c:pt idx="8">
                  <c:v>1425</c:v>
                </c:pt>
                <c:pt idx="9">
                  <c:v>1430</c:v>
                </c:pt>
                <c:pt idx="10">
                  <c:v>1435</c:v>
                </c:pt>
                <c:pt idx="11">
                  <c:v>1440</c:v>
                </c:pt>
                <c:pt idx="12">
                  <c:v>1445</c:v>
                </c:pt>
                <c:pt idx="13">
                  <c:v>1450</c:v>
                </c:pt>
                <c:pt idx="14">
                  <c:v>1455</c:v>
                </c:pt>
                <c:pt idx="15">
                  <c:v>1460</c:v>
                </c:pt>
                <c:pt idx="16">
                  <c:v>1465</c:v>
                </c:pt>
                <c:pt idx="17">
                  <c:v>1470</c:v>
                </c:pt>
                <c:pt idx="18">
                  <c:v>1475</c:v>
                </c:pt>
                <c:pt idx="19">
                  <c:v>1480</c:v>
                </c:pt>
                <c:pt idx="20">
                  <c:v>1485</c:v>
                </c:pt>
              </c:numCache>
            </c:numRef>
          </c:cat>
          <c:val>
            <c:numRef>
              <c:f>'روند کنونی'!$C$2:$C$22</c:f>
              <c:numCache>
                <c:formatCode>General</c:formatCode>
                <c:ptCount val="21"/>
                <c:pt idx="0">
                  <c:v>49157600</c:v>
                </c:pt>
                <c:pt idx="1">
                  <c:v>52848800</c:v>
                </c:pt>
                <c:pt idx="2">
                  <c:v>55462900</c:v>
                </c:pt>
                <c:pt idx="3">
                  <c:v>57301600</c:v>
                </c:pt>
                <c:pt idx="4">
                  <c:v>58356500</c:v>
                </c:pt>
                <c:pt idx="5">
                  <c:v>58481000</c:v>
                </c:pt>
                <c:pt idx="6">
                  <c:v>57617900</c:v>
                </c:pt>
                <c:pt idx="7">
                  <c:v>55880500</c:v>
                </c:pt>
                <c:pt idx="8">
                  <c:v>53477300</c:v>
                </c:pt>
                <c:pt idx="9">
                  <c:v>50637300</c:v>
                </c:pt>
                <c:pt idx="10">
                  <c:v>47557700</c:v>
                </c:pt>
                <c:pt idx="11">
                  <c:v>44381900</c:v>
                </c:pt>
                <c:pt idx="12">
                  <c:v>41202300</c:v>
                </c:pt>
                <c:pt idx="13">
                  <c:v>38076000</c:v>
                </c:pt>
                <c:pt idx="14">
                  <c:v>35039700</c:v>
                </c:pt>
                <c:pt idx="15">
                  <c:v>32120200</c:v>
                </c:pt>
                <c:pt idx="16">
                  <c:v>29338600</c:v>
                </c:pt>
                <c:pt idx="17">
                  <c:v>26709200</c:v>
                </c:pt>
                <c:pt idx="18">
                  <c:v>24240900</c:v>
                </c:pt>
                <c:pt idx="19">
                  <c:v>21939100</c:v>
                </c:pt>
                <c:pt idx="20">
                  <c:v>19805900</c:v>
                </c:pt>
              </c:numCache>
            </c:numRef>
          </c:val>
        </c:ser>
        <c:ser>
          <c:idx val="2"/>
          <c:order val="2"/>
          <c:tx>
            <c:v>جمعیت زیر 15 سال</c:v>
          </c:tx>
          <c:spPr>
            <a:solidFill>
              <a:schemeClr val="accent1"/>
            </a:solidFill>
          </c:spPr>
          <c:invertIfNegative val="0"/>
          <c:cat>
            <c:numRef>
              <c:f>'روند کنونی'!$A$2:$A$22</c:f>
              <c:numCache>
                <c:formatCode>General</c:formatCode>
                <c:ptCount val="21"/>
                <c:pt idx="0">
                  <c:v>1385</c:v>
                </c:pt>
                <c:pt idx="1">
                  <c:v>1390</c:v>
                </c:pt>
                <c:pt idx="2">
                  <c:v>1395</c:v>
                </c:pt>
                <c:pt idx="3">
                  <c:v>1400</c:v>
                </c:pt>
                <c:pt idx="4">
                  <c:v>1405</c:v>
                </c:pt>
                <c:pt idx="5">
                  <c:v>1410</c:v>
                </c:pt>
                <c:pt idx="6">
                  <c:v>1415</c:v>
                </c:pt>
                <c:pt idx="7">
                  <c:v>1420</c:v>
                </c:pt>
                <c:pt idx="8">
                  <c:v>1425</c:v>
                </c:pt>
                <c:pt idx="9">
                  <c:v>1430</c:v>
                </c:pt>
                <c:pt idx="10">
                  <c:v>1435</c:v>
                </c:pt>
                <c:pt idx="11">
                  <c:v>1440</c:v>
                </c:pt>
                <c:pt idx="12">
                  <c:v>1445</c:v>
                </c:pt>
                <c:pt idx="13">
                  <c:v>1450</c:v>
                </c:pt>
                <c:pt idx="14">
                  <c:v>1455</c:v>
                </c:pt>
                <c:pt idx="15">
                  <c:v>1460</c:v>
                </c:pt>
                <c:pt idx="16">
                  <c:v>1465</c:v>
                </c:pt>
                <c:pt idx="17">
                  <c:v>1470</c:v>
                </c:pt>
                <c:pt idx="18">
                  <c:v>1475</c:v>
                </c:pt>
                <c:pt idx="19">
                  <c:v>1480</c:v>
                </c:pt>
                <c:pt idx="20">
                  <c:v>1485</c:v>
                </c:pt>
              </c:numCache>
            </c:numRef>
          </c:cat>
          <c:val>
            <c:numRef>
              <c:f>'روند کنونی'!$D$2:$D$22</c:f>
              <c:numCache>
                <c:formatCode>General</c:formatCode>
                <c:ptCount val="21"/>
                <c:pt idx="0">
                  <c:v>14362910</c:v>
                </c:pt>
                <c:pt idx="1">
                  <c:v>14133300</c:v>
                </c:pt>
                <c:pt idx="2">
                  <c:v>14000800</c:v>
                </c:pt>
                <c:pt idx="3">
                  <c:v>13571200</c:v>
                </c:pt>
                <c:pt idx="4">
                  <c:v>12674600</c:v>
                </c:pt>
                <c:pt idx="5">
                  <c:v>11631600</c:v>
                </c:pt>
                <c:pt idx="6">
                  <c:v>10623000</c:v>
                </c:pt>
                <c:pt idx="7">
                  <c:v>9664620</c:v>
                </c:pt>
                <c:pt idx="8">
                  <c:v>8792400</c:v>
                </c:pt>
                <c:pt idx="9">
                  <c:v>7997820</c:v>
                </c:pt>
                <c:pt idx="10">
                  <c:v>7264580</c:v>
                </c:pt>
                <c:pt idx="11">
                  <c:v>6579150</c:v>
                </c:pt>
                <c:pt idx="12">
                  <c:v>5936050</c:v>
                </c:pt>
                <c:pt idx="13">
                  <c:v>5360200</c:v>
                </c:pt>
                <c:pt idx="14">
                  <c:v>4786230</c:v>
                </c:pt>
                <c:pt idx="15">
                  <c:v>4284760</c:v>
                </c:pt>
                <c:pt idx="16">
                  <c:v>3827460</c:v>
                </c:pt>
                <c:pt idx="17">
                  <c:v>3411880</c:v>
                </c:pt>
                <c:pt idx="18">
                  <c:v>3041330</c:v>
                </c:pt>
                <c:pt idx="19">
                  <c:v>2711140</c:v>
                </c:pt>
                <c:pt idx="20">
                  <c:v>2415590</c:v>
                </c:pt>
              </c:numCache>
            </c:numRef>
          </c:val>
        </c:ser>
        <c:dLbls>
          <c:showLegendKey val="0"/>
          <c:showVal val="0"/>
          <c:showCatName val="0"/>
          <c:showSerName val="0"/>
          <c:showPercent val="0"/>
          <c:showBubbleSize val="0"/>
        </c:dLbls>
        <c:gapWidth val="150"/>
        <c:shape val="box"/>
        <c:axId val="212824432"/>
        <c:axId val="212824824"/>
        <c:axId val="0"/>
      </c:bar3DChart>
      <c:catAx>
        <c:axId val="212824432"/>
        <c:scaling>
          <c:orientation val="minMax"/>
        </c:scaling>
        <c:delete val="0"/>
        <c:axPos val="b"/>
        <c:numFmt formatCode="General" sourceLinked="1"/>
        <c:majorTickMark val="out"/>
        <c:minorTickMark val="none"/>
        <c:tickLblPos val="nextTo"/>
        <c:txPr>
          <a:bodyPr rot="-2700000" vert="horz"/>
          <a:lstStyle/>
          <a:p>
            <a:pPr>
              <a:defRPr lang="fa-IR"/>
            </a:pPr>
            <a:endParaRPr lang="fa-IR"/>
          </a:p>
        </c:txPr>
        <c:crossAx val="212824824"/>
        <c:crosses val="autoZero"/>
        <c:auto val="1"/>
        <c:lblAlgn val="ctr"/>
        <c:lblOffset val="100"/>
        <c:noMultiLvlLbl val="0"/>
      </c:catAx>
      <c:valAx>
        <c:axId val="212824824"/>
        <c:scaling>
          <c:orientation val="minMax"/>
        </c:scaling>
        <c:delete val="0"/>
        <c:axPos val="l"/>
        <c:numFmt formatCode="General" sourceLinked="1"/>
        <c:majorTickMark val="out"/>
        <c:minorTickMark val="none"/>
        <c:tickLblPos val="nextTo"/>
        <c:txPr>
          <a:bodyPr/>
          <a:lstStyle/>
          <a:p>
            <a:pPr>
              <a:defRPr lang="fa-IR"/>
            </a:pPr>
            <a:endParaRPr lang="fa-IR"/>
          </a:p>
        </c:txPr>
        <c:crossAx val="212824432"/>
        <c:crosses val="autoZero"/>
        <c:crossBetween val="between"/>
      </c:valAx>
    </c:plotArea>
    <c:legend>
      <c:legendPos val="r"/>
      <c:layout>
        <c:manualLayout>
          <c:xMode val="edge"/>
          <c:yMode val="edge"/>
          <c:x val="0.78690191503839912"/>
          <c:y val="9.3194941541398471E-2"/>
          <c:w val="0.12707737946126529"/>
          <c:h val="0.20490553411701751"/>
        </c:manualLayout>
      </c:layout>
      <c:overlay val="0"/>
      <c:txPr>
        <a:bodyPr/>
        <a:lstStyle/>
        <a:p>
          <a:pPr>
            <a:defRPr lang="fa-IR">
              <a:cs typeface="B Nazanin" pitchFamily="2" charset="-78"/>
            </a:defRPr>
          </a:pPr>
          <a:endParaRPr lang="fa-IR"/>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157503-CC7F-466F-AD5B-7A93BF7A1C84}"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7DB02237-0C4B-40AE-ABF9-1F08314F421F}">
      <dgm:prSet phldrT="[Text]" custT="1">
        <dgm:style>
          <a:lnRef idx="3">
            <a:schemeClr val="lt1"/>
          </a:lnRef>
          <a:fillRef idx="1">
            <a:schemeClr val="accent4"/>
          </a:fillRef>
          <a:effectRef idx="1">
            <a:schemeClr val="accent4"/>
          </a:effectRef>
          <a:fontRef idx="minor">
            <a:schemeClr val="lt1"/>
          </a:fontRef>
        </dgm:style>
      </dgm:prSet>
      <dgm:spPr/>
      <dgm:t>
        <a:bodyPr/>
        <a:lstStyle/>
        <a:p>
          <a:pPr algn="ctr" rtl="1"/>
          <a:r>
            <a:rPr lang="fa-IR" sz="1400" b="1" dirty="0" smtClean="0"/>
            <a:t>نتیجه</a:t>
          </a:r>
          <a:endParaRPr lang="en-US" sz="1400" b="1" dirty="0"/>
        </a:p>
      </dgm:t>
    </dgm:pt>
    <dgm:pt modelId="{8F572454-82FF-4CF2-B5D9-30CAFC302300}" type="parTrans" cxnId="{74D6CD98-C4F0-4C78-B59F-35046D3E8741}">
      <dgm:prSet/>
      <dgm:spPr/>
      <dgm:t>
        <a:bodyPr/>
        <a:lstStyle/>
        <a:p>
          <a:pPr algn="ctr" rtl="1"/>
          <a:endParaRPr lang="en-US" sz="1400" b="1"/>
        </a:p>
      </dgm:t>
    </dgm:pt>
    <dgm:pt modelId="{B98D140E-EBA7-443E-AF7F-0FFAA1FAFA6B}" type="sibTrans" cxnId="{74D6CD98-C4F0-4C78-B59F-35046D3E8741}">
      <dgm:prSet custT="1"/>
      <dgm:spPr/>
      <dgm:t>
        <a:bodyPr/>
        <a:lstStyle/>
        <a:p>
          <a:pPr algn="ctr" rtl="1"/>
          <a:endParaRPr lang="en-US" sz="1400" b="1"/>
        </a:p>
      </dgm:t>
    </dgm:pt>
    <dgm:pt modelId="{EEC74710-76D5-4D06-99CD-D1ECD0EC44D4}">
      <dgm:prSet phldrT="[Text]" custT="1"/>
      <dgm:spPr/>
      <dgm:t>
        <a:bodyPr/>
        <a:lstStyle/>
        <a:p>
          <a:pPr algn="ctr" rtl="1"/>
          <a:endParaRPr lang="en-US" sz="1400" b="1" dirty="0"/>
        </a:p>
      </dgm:t>
    </dgm:pt>
    <dgm:pt modelId="{2C524EC0-6C88-47AB-BA8F-00D8439B45C4}" type="parTrans" cxnId="{6EEB0B22-E104-4B7A-8A08-1297237CE2B5}">
      <dgm:prSet/>
      <dgm:spPr/>
      <dgm:t>
        <a:bodyPr/>
        <a:lstStyle/>
        <a:p>
          <a:pPr algn="ctr" rtl="1"/>
          <a:endParaRPr lang="en-US" sz="1400" b="1"/>
        </a:p>
      </dgm:t>
    </dgm:pt>
    <dgm:pt modelId="{41A7A7AB-53DE-4994-8364-4B278552FA97}" type="sibTrans" cxnId="{6EEB0B22-E104-4B7A-8A08-1297237CE2B5}">
      <dgm:prSet/>
      <dgm:spPr/>
      <dgm:t>
        <a:bodyPr/>
        <a:lstStyle/>
        <a:p>
          <a:pPr algn="ctr" rtl="1"/>
          <a:endParaRPr lang="en-US" sz="1400" b="1"/>
        </a:p>
      </dgm:t>
    </dgm:pt>
    <dgm:pt modelId="{183C7B83-AA1C-400D-BCEC-0D4696D10C9B}">
      <dgm:prSet phldrT="[Text]" custT="1">
        <dgm:style>
          <a:lnRef idx="3">
            <a:schemeClr val="lt1"/>
          </a:lnRef>
          <a:fillRef idx="1">
            <a:schemeClr val="accent2"/>
          </a:fillRef>
          <a:effectRef idx="1">
            <a:schemeClr val="accent2"/>
          </a:effectRef>
          <a:fontRef idx="minor">
            <a:schemeClr val="lt1"/>
          </a:fontRef>
        </dgm:style>
      </dgm:prSet>
      <dgm:spPr/>
      <dgm:t>
        <a:bodyPr/>
        <a:lstStyle/>
        <a:p>
          <a:pPr algn="ctr" rtl="1"/>
          <a:r>
            <a:rPr lang="fa-IR" sz="1400" b="1" dirty="0" smtClean="0"/>
            <a:t>نتیجه</a:t>
          </a:r>
          <a:endParaRPr lang="en-US" sz="1400" b="1" dirty="0"/>
        </a:p>
      </dgm:t>
    </dgm:pt>
    <dgm:pt modelId="{350F988F-07C4-45A2-9DEF-4838F11A342D}" type="parTrans" cxnId="{D8079615-C197-4A45-85C8-A12A435D9274}">
      <dgm:prSet/>
      <dgm:spPr/>
      <dgm:t>
        <a:bodyPr/>
        <a:lstStyle/>
        <a:p>
          <a:pPr algn="ctr" rtl="1"/>
          <a:endParaRPr lang="en-US" sz="1400" b="1"/>
        </a:p>
      </dgm:t>
    </dgm:pt>
    <dgm:pt modelId="{867B1819-3A02-465E-968D-15C674AB9E6B}" type="sibTrans" cxnId="{D8079615-C197-4A45-85C8-A12A435D9274}">
      <dgm:prSet custT="1"/>
      <dgm:spPr/>
      <dgm:t>
        <a:bodyPr/>
        <a:lstStyle/>
        <a:p>
          <a:pPr algn="ctr" rtl="1"/>
          <a:endParaRPr lang="en-US" sz="1400" b="1"/>
        </a:p>
      </dgm:t>
    </dgm:pt>
    <dgm:pt modelId="{5F49AAB9-CE58-4908-A212-F46158201094}">
      <dgm:prSet phldrT="[Text]" custT="1"/>
      <dgm:spPr/>
      <dgm:t>
        <a:bodyPr/>
        <a:lstStyle/>
        <a:p>
          <a:pPr algn="ctr" rtl="1"/>
          <a:r>
            <a:rPr lang="fa-IR" sz="1400" b="1" dirty="0" smtClean="0"/>
            <a:t>تغییر ترکیب نژادی جمعیت</a:t>
          </a:r>
          <a:endParaRPr lang="en-US" sz="1400" b="1" dirty="0"/>
        </a:p>
      </dgm:t>
    </dgm:pt>
    <dgm:pt modelId="{17D65F39-ED8E-400B-8D3E-FBB3641543C3}" type="parTrans" cxnId="{92512BEB-D909-46C1-954B-4A3ED2335FF1}">
      <dgm:prSet/>
      <dgm:spPr/>
      <dgm:t>
        <a:bodyPr/>
        <a:lstStyle/>
        <a:p>
          <a:pPr algn="ctr" rtl="1"/>
          <a:endParaRPr lang="en-US" sz="1400" b="1"/>
        </a:p>
      </dgm:t>
    </dgm:pt>
    <dgm:pt modelId="{F86DCDE5-2CF4-485A-BED6-C8C0683B3366}" type="sibTrans" cxnId="{92512BEB-D909-46C1-954B-4A3ED2335FF1}">
      <dgm:prSet/>
      <dgm:spPr/>
      <dgm:t>
        <a:bodyPr/>
        <a:lstStyle/>
        <a:p>
          <a:pPr algn="ctr" rtl="1"/>
          <a:endParaRPr lang="en-US" sz="1400" b="1"/>
        </a:p>
      </dgm:t>
    </dgm:pt>
    <dgm:pt modelId="{5400A7C9-0147-46E2-89AE-0F9E2D653804}">
      <dgm:prSet phldrT="[Text]" custT="1"/>
      <dgm:spPr/>
      <dgm:t>
        <a:bodyPr/>
        <a:lstStyle/>
        <a:p>
          <a:pPr algn="ctr" rtl="1"/>
          <a:r>
            <a:rPr lang="fa-IR" sz="1400" b="1" dirty="0" smtClean="0"/>
            <a:t>مهاجرپذیری برای جبران نیروی کار و عواقب سالخوردگی جمعیت </a:t>
          </a:r>
          <a:endParaRPr lang="en-US" sz="1400" b="1" dirty="0"/>
        </a:p>
      </dgm:t>
    </dgm:pt>
    <dgm:pt modelId="{1DA7BB48-96DD-48C4-8634-A3868E457756}" type="parTrans" cxnId="{7994EDD9-0A4E-435E-9838-037B369EA54C}">
      <dgm:prSet/>
      <dgm:spPr/>
      <dgm:t>
        <a:bodyPr/>
        <a:lstStyle/>
        <a:p>
          <a:pPr algn="ctr" rtl="1"/>
          <a:endParaRPr lang="en-US" sz="1400" b="1"/>
        </a:p>
      </dgm:t>
    </dgm:pt>
    <dgm:pt modelId="{FC01C187-9658-4A92-AC8D-B2D9FAFC080C}" type="sibTrans" cxnId="{7994EDD9-0A4E-435E-9838-037B369EA54C}">
      <dgm:prSet/>
      <dgm:spPr/>
      <dgm:t>
        <a:bodyPr/>
        <a:lstStyle/>
        <a:p>
          <a:pPr algn="ctr" rtl="1"/>
          <a:endParaRPr lang="en-US" sz="1400" b="1"/>
        </a:p>
      </dgm:t>
    </dgm:pt>
    <dgm:pt modelId="{F544E37E-B3E6-4FC3-9236-89B246272F7A}">
      <dgm:prSet phldrT="[Text]" custT="1">
        <dgm:style>
          <a:lnRef idx="3">
            <a:schemeClr val="lt1"/>
          </a:lnRef>
          <a:fillRef idx="1">
            <a:schemeClr val="accent3"/>
          </a:fillRef>
          <a:effectRef idx="1">
            <a:schemeClr val="accent3"/>
          </a:effectRef>
          <a:fontRef idx="minor">
            <a:schemeClr val="lt1"/>
          </a:fontRef>
        </dgm:style>
      </dgm:prSet>
      <dgm:spPr/>
      <dgm:t>
        <a:bodyPr/>
        <a:lstStyle/>
        <a:p>
          <a:pPr algn="ctr" rtl="1"/>
          <a:r>
            <a:rPr lang="fa-IR" sz="1400" b="1" dirty="0" smtClean="0"/>
            <a:t>راهکار ثانویه</a:t>
          </a:r>
          <a:endParaRPr lang="en-US" sz="1400" b="1" dirty="0"/>
        </a:p>
      </dgm:t>
    </dgm:pt>
    <dgm:pt modelId="{38905A86-FDE4-4F99-BA83-C7A1DDEE7242}" type="parTrans" cxnId="{4187E057-FEF4-427D-8B17-FDF30A0157FF}">
      <dgm:prSet/>
      <dgm:spPr/>
      <dgm:t>
        <a:bodyPr/>
        <a:lstStyle/>
        <a:p>
          <a:pPr algn="ctr" rtl="1"/>
          <a:endParaRPr lang="en-US" sz="1400" b="1"/>
        </a:p>
      </dgm:t>
    </dgm:pt>
    <dgm:pt modelId="{2AC6EE31-961D-41FF-A912-0EBA270A7678}" type="sibTrans" cxnId="{4187E057-FEF4-427D-8B17-FDF30A0157FF}">
      <dgm:prSet custT="1"/>
      <dgm:spPr/>
      <dgm:t>
        <a:bodyPr/>
        <a:lstStyle/>
        <a:p>
          <a:pPr algn="ctr" rtl="1"/>
          <a:endParaRPr lang="en-US" sz="1400" b="1"/>
        </a:p>
      </dgm:t>
    </dgm:pt>
    <dgm:pt modelId="{0396CD08-0B90-4638-90DD-3DA88E94D7BA}">
      <dgm:prSet custT="1"/>
      <dgm:spPr/>
      <dgm:t>
        <a:bodyPr/>
        <a:lstStyle/>
        <a:p>
          <a:pPr algn="ctr" rtl="1"/>
          <a:r>
            <a:rPr lang="fa-IR" sz="1400" b="1" dirty="0" smtClean="0"/>
            <a:t>اتخاذ سیاست‌های حمایت از فرزندآوری</a:t>
          </a:r>
          <a:endParaRPr lang="en-US" sz="1400" b="1" dirty="0"/>
        </a:p>
      </dgm:t>
    </dgm:pt>
    <dgm:pt modelId="{ECBA5D7E-9C91-4749-9A59-13B077A9A02D}" type="parTrans" cxnId="{85ED0A54-BF2E-4B50-BF37-AB1101A89D7D}">
      <dgm:prSet/>
      <dgm:spPr/>
      <dgm:t>
        <a:bodyPr/>
        <a:lstStyle/>
        <a:p>
          <a:pPr algn="ctr" rtl="1"/>
          <a:endParaRPr lang="en-US" sz="1400" b="1"/>
        </a:p>
      </dgm:t>
    </dgm:pt>
    <dgm:pt modelId="{05D0F980-52BD-4510-893F-B825CE336CD0}" type="sibTrans" cxnId="{85ED0A54-BF2E-4B50-BF37-AB1101A89D7D}">
      <dgm:prSet/>
      <dgm:spPr/>
      <dgm:t>
        <a:bodyPr/>
        <a:lstStyle/>
        <a:p>
          <a:pPr algn="ctr" rtl="1"/>
          <a:endParaRPr lang="en-US" sz="1400" b="1"/>
        </a:p>
      </dgm:t>
    </dgm:pt>
    <dgm:pt modelId="{5F2003C8-A583-4BBC-8EE6-D370063B2865}">
      <dgm:prSet custT="1"/>
      <dgm:spPr/>
      <dgm:t>
        <a:bodyPr/>
        <a:lstStyle/>
        <a:p>
          <a:pPr algn="ctr" rtl="1"/>
          <a:r>
            <a:rPr lang="fa-IR" sz="1400" b="1" dirty="0" smtClean="0"/>
            <a:t>سخت شدن افزایش نرخ باروری با توجه به نهادینه بودن نرخ پایین آن</a:t>
          </a:r>
          <a:endParaRPr lang="en-US" sz="1400" b="1" dirty="0" smtClean="0"/>
        </a:p>
      </dgm:t>
    </dgm:pt>
    <dgm:pt modelId="{9A54EABC-1C65-4A95-90FA-A22F75C498E7}" type="parTrans" cxnId="{2BB2A4E3-4A6D-4F33-A1ED-96D507C55E4A}">
      <dgm:prSet/>
      <dgm:spPr/>
      <dgm:t>
        <a:bodyPr/>
        <a:lstStyle/>
        <a:p>
          <a:pPr algn="ctr" rtl="1"/>
          <a:endParaRPr lang="en-US" sz="1400" b="1"/>
        </a:p>
      </dgm:t>
    </dgm:pt>
    <dgm:pt modelId="{7E077332-8AC9-4FD2-AE89-F0B7CD2B4723}" type="sibTrans" cxnId="{2BB2A4E3-4A6D-4F33-A1ED-96D507C55E4A}">
      <dgm:prSet/>
      <dgm:spPr/>
      <dgm:t>
        <a:bodyPr/>
        <a:lstStyle/>
        <a:p>
          <a:pPr algn="ctr" rtl="1"/>
          <a:endParaRPr lang="en-US" sz="1400" b="1"/>
        </a:p>
      </dgm:t>
    </dgm:pt>
    <dgm:pt modelId="{70E05A03-A81C-43A3-BBDC-FE8F78707D88}">
      <dgm:prSet custT="1"/>
      <dgm:spPr/>
      <dgm:t>
        <a:bodyPr/>
        <a:lstStyle/>
        <a:p>
          <a:pPr algn="ctr" rtl="1"/>
          <a:endParaRPr lang="en-US" sz="1400" b="1" dirty="0"/>
        </a:p>
      </dgm:t>
    </dgm:pt>
    <dgm:pt modelId="{0BA009A1-2B8C-41B2-A457-57C435AEDD53}" type="parTrans" cxnId="{6A1462FE-4E2B-4DE5-A15B-121562BDFDB5}">
      <dgm:prSet/>
      <dgm:spPr/>
      <dgm:t>
        <a:bodyPr/>
        <a:lstStyle/>
        <a:p>
          <a:endParaRPr lang="en-US" sz="1400" b="1"/>
        </a:p>
      </dgm:t>
    </dgm:pt>
    <dgm:pt modelId="{FE1A1DEF-4757-4769-A64C-FCB1AED89A61}" type="sibTrans" cxnId="{6A1462FE-4E2B-4DE5-A15B-121562BDFDB5}">
      <dgm:prSet/>
      <dgm:spPr/>
      <dgm:t>
        <a:bodyPr/>
        <a:lstStyle/>
        <a:p>
          <a:endParaRPr lang="en-US" sz="1400" b="1"/>
        </a:p>
      </dgm:t>
    </dgm:pt>
    <dgm:pt modelId="{A69AE4D6-DF41-4084-8027-848D7E8FDE1A}">
      <dgm:prSet phldrT="[Text]" custT="1"/>
      <dgm:spPr/>
      <dgm:t>
        <a:bodyPr/>
        <a:lstStyle/>
        <a:p>
          <a:pPr algn="ctr" rtl="1"/>
          <a:endParaRPr lang="en-US" sz="1400" b="1" dirty="0"/>
        </a:p>
      </dgm:t>
    </dgm:pt>
    <dgm:pt modelId="{B4C11FB6-1E8A-4BB6-A8E5-0D7FAF58C8E9}" type="parTrans" cxnId="{25DA3895-5EA0-4EED-BBAE-309633BF7E44}">
      <dgm:prSet/>
      <dgm:spPr/>
      <dgm:t>
        <a:bodyPr/>
        <a:lstStyle/>
        <a:p>
          <a:endParaRPr lang="en-US" sz="1400" b="1"/>
        </a:p>
      </dgm:t>
    </dgm:pt>
    <dgm:pt modelId="{E4853A70-3121-4AD4-AD02-20F23BF6C634}" type="sibTrans" cxnId="{25DA3895-5EA0-4EED-BBAE-309633BF7E44}">
      <dgm:prSet/>
      <dgm:spPr/>
      <dgm:t>
        <a:bodyPr/>
        <a:lstStyle/>
        <a:p>
          <a:endParaRPr lang="en-US" sz="1400" b="1"/>
        </a:p>
      </dgm:t>
    </dgm:pt>
    <dgm:pt modelId="{4F279AC2-1839-4D35-9362-582EEFB26067}">
      <dgm:prSet phldrT="[Text]" custT="1"/>
      <dgm:spPr/>
      <dgm:t>
        <a:bodyPr/>
        <a:lstStyle/>
        <a:p>
          <a:pPr algn="ctr" rtl="1"/>
          <a:endParaRPr lang="en-US" sz="1400" b="1" dirty="0"/>
        </a:p>
      </dgm:t>
    </dgm:pt>
    <dgm:pt modelId="{1B343ACE-3583-4178-BDB8-BC4A6134EDF4}" type="parTrans" cxnId="{B974F70E-0B53-48A1-AE3B-F7B2192FF31B}">
      <dgm:prSet/>
      <dgm:spPr/>
      <dgm:t>
        <a:bodyPr/>
        <a:lstStyle/>
        <a:p>
          <a:endParaRPr lang="en-US" sz="1400" b="1"/>
        </a:p>
      </dgm:t>
    </dgm:pt>
    <dgm:pt modelId="{B73BC5E8-5BD3-4C79-B9F3-D998F0EB6FF4}" type="sibTrans" cxnId="{B974F70E-0B53-48A1-AE3B-F7B2192FF31B}">
      <dgm:prSet/>
      <dgm:spPr/>
      <dgm:t>
        <a:bodyPr/>
        <a:lstStyle/>
        <a:p>
          <a:endParaRPr lang="en-US" sz="1400" b="1"/>
        </a:p>
      </dgm:t>
    </dgm:pt>
    <dgm:pt modelId="{04781C41-6CB2-4C41-B4F7-E85D48110837}">
      <dgm:prSet phldrT="[Text]" custT="1">
        <dgm:style>
          <a:lnRef idx="3">
            <a:schemeClr val="lt1"/>
          </a:lnRef>
          <a:fillRef idx="1">
            <a:schemeClr val="accent1"/>
          </a:fillRef>
          <a:effectRef idx="1">
            <a:schemeClr val="accent1"/>
          </a:effectRef>
          <a:fontRef idx="minor">
            <a:schemeClr val="lt1"/>
          </a:fontRef>
        </dgm:style>
      </dgm:prSet>
      <dgm:spPr/>
      <dgm:t>
        <a:bodyPr/>
        <a:lstStyle/>
        <a:p>
          <a:pPr algn="ctr" rtl="1"/>
          <a:r>
            <a:rPr lang="fa-IR" sz="1400" b="1" dirty="0" smtClean="0"/>
            <a:t>راهکار اولیه</a:t>
          </a:r>
          <a:endParaRPr lang="en-US" sz="1400" b="1" dirty="0"/>
        </a:p>
      </dgm:t>
    </dgm:pt>
    <dgm:pt modelId="{21E16742-F271-473C-9DD5-1DD4E800ED21}" type="sibTrans" cxnId="{9497F7F6-41B9-4253-B8F9-7D723E125C0F}">
      <dgm:prSet/>
      <dgm:spPr/>
      <dgm:t>
        <a:bodyPr/>
        <a:lstStyle/>
        <a:p>
          <a:pPr algn="ctr" rtl="1"/>
          <a:endParaRPr lang="en-US" sz="1400" b="1"/>
        </a:p>
      </dgm:t>
    </dgm:pt>
    <dgm:pt modelId="{FE385547-BD91-4974-920D-B61CC8A43B65}" type="parTrans" cxnId="{9497F7F6-41B9-4253-B8F9-7D723E125C0F}">
      <dgm:prSet/>
      <dgm:spPr/>
      <dgm:t>
        <a:bodyPr/>
        <a:lstStyle/>
        <a:p>
          <a:pPr algn="ctr" rtl="1"/>
          <a:endParaRPr lang="en-US" sz="1400" b="1"/>
        </a:p>
      </dgm:t>
    </dgm:pt>
    <dgm:pt modelId="{9F3C2201-1FAE-4661-98A1-841B4486B31C}" type="pres">
      <dgm:prSet presAssocID="{C6157503-CC7F-466F-AD5B-7A93BF7A1C84}" presName="linearFlow" presStyleCnt="0">
        <dgm:presLayoutVars>
          <dgm:dir/>
          <dgm:animLvl val="lvl"/>
          <dgm:resizeHandles val="exact"/>
        </dgm:presLayoutVars>
      </dgm:prSet>
      <dgm:spPr/>
      <dgm:t>
        <a:bodyPr/>
        <a:lstStyle/>
        <a:p>
          <a:endParaRPr lang="en-US"/>
        </a:p>
      </dgm:t>
    </dgm:pt>
    <dgm:pt modelId="{89B4D2D7-08A5-46A9-81D9-CEA983811307}" type="pres">
      <dgm:prSet presAssocID="{7DB02237-0C4B-40AE-ABF9-1F08314F421F}" presName="composite" presStyleCnt="0"/>
      <dgm:spPr/>
    </dgm:pt>
    <dgm:pt modelId="{86F8C3E4-2320-4C23-94AD-A9ECC3F9D2C0}" type="pres">
      <dgm:prSet presAssocID="{7DB02237-0C4B-40AE-ABF9-1F08314F421F}" presName="parTx" presStyleLbl="node1" presStyleIdx="0" presStyleCnt="4">
        <dgm:presLayoutVars>
          <dgm:chMax val="0"/>
          <dgm:chPref val="0"/>
          <dgm:bulletEnabled val="1"/>
        </dgm:presLayoutVars>
      </dgm:prSet>
      <dgm:spPr/>
      <dgm:t>
        <a:bodyPr/>
        <a:lstStyle/>
        <a:p>
          <a:endParaRPr lang="en-US"/>
        </a:p>
      </dgm:t>
    </dgm:pt>
    <dgm:pt modelId="{F9C32886-578E-4AFD-91FA-2C6DC5A55FBE}" type="pres">
      <dgm:prSet presAssocID="{7DB02237-0C4B-40AE-ABF9-1F08314F421F}" presName="parSh" presStyleLbl="node1" presStyleIdx="0" presStyleCnt="4" custScaleY="100001" custLinFactNeighborX="59037" custLinFactNeighborY="11820"/>
      <dgm:spPr/>
      <dgm:t>
        <a:bodyPr/>
        <a:lstStyle/>
        <a:p>
          <a:endParaRPr lang="en-US"/>
        </a:p>
      </dgm:t>
    </dgm:pt>
    <dgm:pt modelId="{99B436C6-0107-4440-91FC-5C60C2E68C45}" type="pres">
      <dgm:prSet presAssocID="{7DB02237-0C4B-40AE-ABF9-1F08314F421F}" presName="desTx" presStyleLbl="fgAcc1" presStyleIdx="0" presStyleCnt="4" custLinFactNeighborX="17202" custLinFactNeighborY="972">
        <dgm:presLayoutVars>
          <dgm:bulletEnabled val="1"/>
        </dgm:presLayoutVars>
      </dgm:prSet>
      <dgm:spPr/>
      <dgm:t>
        <a:bodyPr/>
        <a:lstStyle/>
        <a:p>
          <a:endParaRPr lang="en-US"/>
        </a:p>
      </dgm:t>
    </dgm:pt>
    <dgm:pt modelId="{43C55852-D17A-4B89-8E86-EC6BEEACFB85}" type="pres">
      <dgm:prSet presAssocID="{B98D140E-EBA7-443E-AF7F-0FFAA1FAFA6B}" presName="sibTrans" presStyleLbl="sibTrans2D1" presStyleIdx="0" presStyleCnt="3" custAng="10800000"/>
      <dgm:spPr/>
      <dgm:t>
        <a:bodyPr/>
        <a:lstStyle/>
        <a:p>
          <a:endParaRPr lang="en-US"/>
        </a:p>
      </dgm:t>
    </dgm:pt>
    <dgm:pt modelId="{1282E95E-30E4-4943-A4A0-2A0BA26082A7}" type="pres">
      <dgm:prSet presAssocID="{B98D140E-EBA7-443E-AF7F-0FFAA1FAFA6B}" presName="connTx" presStyleLbl="sibTrans2D1" presStyleIdx="0" presStyleCnt="3"/>
      <dgm:spPr/>
      <dgm:t>
        <a:bodyPr/>
        <a:lstStyle/>
        <a:p>
          <a:endParaRPr lang="en-US"/>
        </a:p>
      </dgm:t>
    </dgm:pt>
    <dgm:pt modelId="{EF7AC2D9-4CDE-4F45-A668-44FDD221F11D}" type="pres">
      <dgm:prSet presAssocID="{F544E37E-B3E6-4FC3-9236-89B246272F7A}" presName="composite" presStyleCnt="0"/>
      <dgm:spPr/>
    </dgm:pt>
    <dgm:pt modelId="{E78972B0-1964-4179-BFEA-B1672DD88FFF}" type="pres">
      <dgm:prSet presAssocID="{F544E37E-B3E6-4FC3-9236-89B246272F7A}" presName="parTx" presStyleLbl="node1" presStyleIdx="0" presStyleCnt="4" custLinFactNeighborX="18128">
        <dgm:presLayoutVars>
          <dgm:chMax val="0"/>
          <dgm:chPref val="0"/>
          <dgm:bulletEnabled val="1"/>
        </dgm:presLayoutVars>
      </dgm:prSet>
      <dgm:spPr/>
      <dgm:t>
        <a:bodyPr/>
        <a:lstStyle/>
        <a:p>
          <a:endParaRPr lang="en-US"/>
        </a:p>
      </dgm:t>
    </dgm:pt>
    <dgm:pt modelId="{59F7FB5D-C84C-4BDD-8656-75DB52986DDD}" type="pres">
      <dgm:prSet presAssocID="{F544E37E-B3E6-4FC3-9236-89B246272F7A}" presName="parSh" presStyleLbl="node1" presStyleIdx="1" presStyleCnt="4" custLinFactNeighborX="47868"/>
      <dgm:spPr/>
      <dgm:t>
        <a:bodyPr/>
        <a:lstStyle/>
        <a:p>
          <a:endParaRPr lang="en-US"/>
        </a:p>
      </dgm:t>
    </dgm:pt>
    <dgm:pt modelId="{551F02CC-04DA-4A32-A0ED-289C14C70481}" type="pres">
      <dgm:prSet presAssocID="{F544E37E-B3E6-4FC3-9236-89B246272F7A}" presName="desTx" presStyleLbl="fgAcc1" presStyleIdx="1" presStyleCnt="4" custLinFactNeighborX="-731">
        <dgm:presLayoutVars>
          <dgm:bulletEnabled val="1"/>
        </dgm:presLayoutVars>
      </dgm:prSet>
      <dgm:spPr/>
      <dgm:t>
        <a:bodyPr/>
        <a:lstStyle/>
        <a:p>
          <a:endParaRPr lang="en-US"/>
        </a:p>
      </dgm:t>
    </dgm:pt>
    <dgm:pt modelId="{FA221EDC-91F3-4D9D-B889-B7BE686178BC}" type="pres">
      <dgm:prSet presAssocID="{2AC6EE31-961D-41FF-A912-0EBA270A7678}" presName="sibTrans" presStyleLbl="sibTrans2D1" presStyleIdx="1" presStyleCnt="3" custAng="10800000"/>
      <dgm:spPr/>
      <dgm:t>
        <a:bodyPr/>
        <a:lstStyle/>
        <a:p>
          <a:endParaRPr lang="en-US"/>
        </a:p>
      </dgm:t>
    </dgm:pt>
    <dgm:pt modelId="{883BF580-5A50-46F4-8444-1DC98A1C4496}" type="pres">
      <dgm:prSet presAssocID="{2AC6EE31-961D-41FF-A912-0EBA270A7678}" presName="connTx" presStyleLbl="sibTrans2D1" presStyleIdx="1" presStyleCnt="3"/>
      <dgm:spPr/>
      <dgm:t>
        <a:bodyPr/>
        <a:lstStyle/>
        <a:p>
          <a:endParaRPr lang="en-US"/>
        </a:p>
      </dgm:t>
    </dgm:pt>
    <dgm:pt modelId="{E1426022-FDEF-4D34-8E0B-3539481FB8DA}" type="pres">
      <dgm:prSet presAssocID="{183C7B83-AA1C-400D-BCEC-0D4696D10C9B}" presName="composite" presStyleCnt="0"/>
      <dgm:spPr/>
    </dgm:pt>
    <dgm:pt modelId="{E637DC71-7014-477E-96C8-C360689E2FF4}" type="pres">
      <dgm:prSet presAssocID="{183C7B83-AA1C-400D-BCEC-0D4696D10C9B}" presName="parTx" presStyleLbl="node1" presStyleIdx="1" presStyleCnt="4">
        <dgm:presLayoutVars>
          <dgm:chMax val="0"/>
          <dgm:chPref val="0"/>
          <dgm:bulletEnabled val="1"/>
        </dgm:presLayoutVars>
      </dgm:prSet>
      <dgm:spPr/>
      <dgm:t>
        <a:bodyPr/>
        <a:lstStyle/>
        <a:p>
          <a:endParaRPr lang="en-US"/>
        </a:p>
      </dgm:t>
    </dgm:pt>
    <dgm:pt modelId="{4EA99B19-2882-497C-BBDE-5B7524F69035}" type="pres">
      <dgm:prSet presAssocID="{183C7B83-AA1C-400D-BCEC-0D4696D10C9B}" presName="parSh" presStyleLbl="node1" presStyleIdx="2" presStyleCnt="4" custLinFactNeighborX="36699"/>
      <dgm:spPr/>
      <dgm:t>
        <a:bodyPr/>
        <a:lstStyle/>
        <a:p>
          <a:endParaRPr lang="en-US"/>
        </a:p>
      </dgm:t>
    </dgm:pt>
    <dgm:pt modelId="{92F227D9-2FCA-401E-AA76-EE75DA85E3CF}" type="pres">
      <dgm:prSet presAssocID="{183C7B83-AA1C-400D-BCEC-0D4696D10C9B}" presName="desTx" presStyleLbl="fgAcc1" presStyleIdx="2" presStyleCnt="4" custLinFactNeighborX="-5136">
        <dgm:presLayoutVars>
          <dgm:bulletEnabled val="1"/>
        </dgm:presLayoutVars>
      </dgm:prSet>
      <dgm:spPr/>
      <dgm:t>
        <a:bodyPr/>
        <a:lstStyle/>
        <a:p>
          <a:endParaRPr lang="en-US"/>
        </a:p>
      </dgm:t>
    </dgm:pt>
    <dgm:pt modelId="{6A1A8F71-C6AF-4740-9D0D-33F9088DEB88}" type="pres">
      <dgm:prSet presAssocID="{867B1819-3A02-465E-968D-15C674AB9E6B}" presName="sibTrans" presStyleLbl="sibTrans2D1" presStyleIdx="2" presStyleCnt="3" custAng="10800000"/>
      <dgm:spPr/>
      <dgm:t>
        <a:bodyPr/>
        <a:lstStyle/>
        <a:p>
          <a:endParaRPr lang="en-US"/>
        </a:p>
      </dgm:t>
    </dgm:pt>
    <dgm:pt modelId="{1F520298-5F13-4B55-95F3-ADB7805FD3FA}" type="pres">
      <dgm:prSet presAssocID="{867B1819-3A02-465E-968D-15C674AB9E6B}" presName="connTx" presStyleLbl="sibTrans2D1" presStyleIdx="2" presStyleCnt="3"/>
      <dgm:spPr/>
      <dgm:t>
        <a:bodyPr/>
        <a:lstStyle/>
        <a:p>
          <a:endParaRPr lang="en-US"/>
        </a:p>
      </dgm:t>
    </dgm:pt>
    <dgm:pt modelId="{8CB31675-031D-40DD-B167-A1CA86A779E5}" type="pres">
      <dgm:prSet presAssocID="{04781C41-6CB2-4C41-B4F7-E85D48110837}" presName="composite" presStyleCnt="0"/>
      <dgm:spPr/>
    </dgm:pt>
    <dgm:pt modelId="{73B26BE7-CDC2-4F91-BA93-B70BB8D5C128}" type="pres">
      <dgm:prSet presAssocID="{04781C41-6CB2-4C41-B4F7-E85D48110837}" presName="parTx" presStyleLbl="node1" presStyleIdx="2" presStyleCnt="4">
        <dgm:presLayoutVars>
          <dgm:chMax val="0"/>
          <dgm:chPref val="0"/>
          <dgm:bulletEnabled val="1"/>
        </dgm:presLayoutVars>
      </dgm:prSet>
      <dgm:spPr/>
      <dgm:t>
        <a:bodyPr/>
        <a:lstStyle/>
        <a:p>
          <a:endParaRPr lang="en-US"/>
        </a:p>
      </dgm:t>
    </dgm:pt>
    <dgm:pt modelId="{04231732-216A-4E3F-8861-58B86549CF34}" type="pres">
      <dgm:prSet presAssocID="{04781C41-6CB2-4C41-B4F7-E85D48110837}" presName="parSh" presStyleLbl="node1" presStyleIdx="3" presStyleCnt="4" custLinFactNeighborX="21032" custLinFactNeighborY="11820"/>
      <dgm:spPr/>
      <dgm:t>
        <a:bodyPr/>
        <a:lstStyle/>
        <a:p>
          <a:endParaRPr lang="en-US"/>
        </a:p>
      </dgm:t>
    </dgm:pt>
    <dgm:pt modelId="{65D28C71-70B7-446B-9BAE-2B975F4421E5}" type="pres">
      <dgm:prSet presAssocID="{04781C41-6CB2-4C41-B4F7-E85D48110837}" presName="desTx" presStyleLbl="fgAcc1" presStyleIdx="3" presStyleCnt="4" custScaleY="100000" custLinFactNeighborX="-19918" custLinFactNeighborY="1075">
        <dgm:presLayoutVars>
          <dgm:bulletEnabled val="1"/>
        </dgm:presLayoutVars>
      </dgm:prSet>
      <dgm:spPr/>
      <dgm:t>
        <a:bodyPr/>
        <a:lstStyle/>
        <a:p>
          <a:endParaRPr lang="en-US"/>
        </a:p>
      </dgm:t>
    </dgm:pt>
  </dgm:ptLst>
  <dgm:cxnLst>
    <dgm:cxn modelId="{3E0A5D2B-E329-4D16-8A1A-92BD40810EB1}" type="presOf" srcId="{A69AE4D6-DF41-4084-8027-848D7E8FDE1A}" destId="{92F227D9-2FCA-401E-AA76-EE75DA85E3CF}" srcOrd="0" destOrd="0" presId="urn:microsoft.com/office/officeart/2005/8/layout/process3"/>
    <dgm:cxn modelId="{92512BEB-D909-46C1-954B-4A3ED2335FF1}" srcId="{183C7B83-AA1C-400D-BCEC-0D4696D10C9B}" destId="{5F49AAB9-CE58-4908-A212-F46158201094}" srcOrd="1" destOrd="0" parTransId="{17D65F39-ED8E-400B-8D3E-FBB3641543C3}" sibTransId="{F86DCDE5-2CF4-485A-BED6-C8C0683B3366}"/>
    <dgm:cxn modelId="{74D6CD98-C4F0-4C78-B59F-35046D3E8741}" srcId="{C6157503-CC7F-466F-AD5B-7A93BF7A1C84}" destId="{7DB02237-0C4B-40AE-ABF9-1F08314F421F}" srcOrd="0" destOrd="0" parTransId="{8F572454-82FF-4CF2-B5D9-30CAFC302300}" sibTransId="{B98D140E-EBA7-443E-AF7F-0FFAA1FAFA6B}"/>
    <dgm:cxn modelId="{56B3BB4D-AB28-425F-8B2C-3EFC01A8F993}" type="presOf" srcId="{183C7B83-AA1C-400D-BCEC-0D4696D10C9B}" destId="{4EA99B19-2882-497C-BBDE-5B7524F69035}" srcOrd="1" destOrd="0" presId="urn:microsoft.com/office/officeart/2005/8/layout/process3"/>
    <dgm:cxn modelId="{2BB2A4E3-4A6D-4F33-A1ED-96D507C55E4A}" srcId="{7DB02237-0C4B-40AE-ABF9-1F08314F421F}" destId="{5F2003C8-A583-4BBC-8EE6-D370063B2865}" srcOrd="1" destOrd="0" parTransId="{9A54EABC-1C65-4A95-90FA-A22F75C498E7}" sibTransId="{7E077332-8AC9-4FD2-AE89-F0B7CD2B4723}"/>
    <dgm:cxn modelId="{1BABDB14-08CC-46E4-829E-B7057BECBDB4}" type="presOf" srcId="{867B1819-3A02-465E-968D-15C674AB9E6B}" destId="{6A1A8F71-C6AF-4740-9D0D-33F9088DEB88}" srcOrd="0" destOrd="0" presId="urn:microsoft.com/office/officeart/2005/8/layout/process3"/>
    <dgm:cxn modelId="{3098B11B-2FF0-4316-91B5-B2E78ACCE055}" type="presOf" srcId="{B98D140E-EBA7-443E-AF7F-0FFAA1FAFA6B}" destId="{43C55852-D17A-4B89-8E86-EC6BEEACFB85}" srcOrd="0" destOrd="0" presId="urn:microsoft.com/office/officeart/2005/8/layout/process3"/>
    <dgm:cxn modelId="{E6B65170-D1B3-4BFF-B154-1B1AA467FD23}" type="presOf" srcId="{183C7B83-AA1C-400D-BCEC-0D4696D10C9B}" destId="{E637DC71-7014-477E-96C8-C360689E2FF4}" srcOrd="0" destOrd="0" presId="urn:microsoft.com/office/officeart/2005/8/layout/process3"/>
    <dgm:cxn modelId="{73973DD1-913F-43F4-9E53-05D36F93D1A4}" type="presOf" srcId="{2AC6EE31-961D-41FF-A912-0EBA270A7678}" destId="{FA221EDC-91F3-4D9D-B889-B7BE686178BC}" srcOrd="0" destOrd="0" presId="urn:microsoft.com/office/officeart/2005/8/layout/process3"/>
    <dgm:cxn modelId="{79394865-24A7-45CC-AB23-2502C90A8118}" type="presOf" srcId="{2AC6EE31-961D-41FF-A912-0EBA270A7678}" destId="{883BF580-5A50-46F4-8444-1DC98A1C4496}" srcOrd="1" destOrd="0" presId="urn:microsoft.com/office/officeart/2005/8/layout/process3"/>
    <dgm:cxn modelId="{4F2214E6-B435-4805-A496-295529B716CA}" type="presOf" srcId="{EEC74710-76D5-4D06-99CD-D1ECD0EC44D4}" destId="{99B436C6-0107-4440-91FC-5C60C2E68C45}" srcOrd="0" destOrd="0" presId="urn:microsoft.com/office/officeart/2005/8/layout/process3"/>
    <dgm:cxn modelId="{16DD6B57-AEA9-4D37-B1AF-5725ACC18A7D}" type="presOf" srcId="{5400A7C9-0147-46E2-89AE-0F9E2D653804}" destId="{65D28C71-70B7-446B-9BAE-2B975F4421E5}" srcOrd="0" destOrd="1" presId="urn:microsoft.com/office/officeart/2005/8/layout/process3"/>
    <dgm:cxn modelId="{9497F7F6-41B9-4253-B8F9-7D723E125C0F}" srcId="{C6157503-CC7F-466F-AD5B-7A93BF7A1C84}" destId="{04781C41-6CB2-4C41-B4F7-E85D48110837}" srcOrd="3" destOrd="0" parTransId="{FE385547-BD91-4974-920D-B61CC8A43B65}" sibTransId="{21E16742-F271-473C-9DD5-1DD4E800ED21}"/>
    <dgm:cxn modelId="{5080B1F2-DEAA-4561-BE0E-3BA3D4ACCE80}" type="presOf" srcId="{F544E37E-B3E6-4FC3-9236-89B246272F7A}" destId="{E78972B0-1964-4179-BFEA-B1672DD88FFF}" srcOrd="0" destOrd="0" presId="urn:microsoft.com/office/officeart/2005/8/layout/process3"/>
    <dgm:cxn modelId="{6A1462FE-4E2B-4DE5-A15B-121562BDFDB5}" srcId="{F544E37E-B3E6-4FC3-9236-89B246272F7A}" destId="{70E05A03-A81C-43A3-BBDC-FE8F78707D88}" srcOrd="0" destOrd="0" parTransId="{0BA009A1-2B8C-41B2-A457-57C435AEDD53}" sibTransId="{FE1A1DEF-4757-4769-A64C-FCB1AED89A61}"/>
    <dgm:cxn modelId="{201EC768-E684-45DF-8C40-76BC7AF9259D}" type="presOf" srcId="{C6157503-CC7F-466F-AD5B-7A93BF7A1C84}" destId="{9F3C2201-1FAE-4661-98A1-841B4486B31C}" srcOrd="0" destOrd="0" presId="urn:microsoft.com/office/officeart/2005/8/layout/process3"/>
    <dgm:cxn modelId="{25DA3895-5EA0-4EED-BBAE-309633BF7E44}" srcId="{183C7B83-AA1C-400D-BCEC-0D4696D10C9B}" destId="{A69AE4D6-DF41-4084-8027-848D7E8FDE1A}" srcOrd="0" destOrd="0" parTransId="{B4C11FB6-1E8A-4BB6-A8E5-0D7FAF58C8E9}" sibTransId="{E4853A70-3121-4AD4-AD02-20F23BF6C634}"/>
    <dgm:cxn modelId="{FAE56ED0-3FC1-48A9-9622-C4D4AF752A44}" type="presOf" srcId="{867B1819-3A02-465E-968D-15C674AB9E6B}" destId="{1F520298-5F13-4B55-95F3-ADB7805FD3FA}" srcOrd="1" destOrd="0" presId="urn:microsoft.com/office/officeart/2005/8/layout/process3"/>
    <dgm:cxn modelId="{7636C143-E72E-4B65-8091-19BCF9561082}" type="presOf" srcId="{7DB02237-0C4B-40AE-ABF9-1F08314F421F}" destId="{86F8C3E4-2320-4C23-94AD-A9ECC3F9D2C0}" srcOrd="0" destOrd="0" presId="urn:microsoft.com/office/officeart/2005/8/layout/process3"/>
    <dgm:cxn modelId="{00A7F35E-BEAE-46EA-8EE0-2CADBECDBBE9}" type="presOf" srcId="{04781C41-6CB2-4C41-B4F7-E85D48110837}" destId="{04231732-216A-4E3F-8861-58B86549CF34}" srcOrd="1" destOrd="0" presId="urn:microsoft.com/office/officeart/2005/8/layout/process3"/>
    <dgm:cxn modelId="{E5B710D9-E0F0-48C9-893F-9A1F44F0C4D7}" type="presOf" srcId="{5F49AAB9-CE58-4908-A212-F46158201094}" destId="{92F227D9-2FCA-401E-AA76-EE75DA85E3CF}" srcOrd="0" destOrd="1" presId="urn:microsoft.com/office/officeart/2005/8/layout/process3"/>
    <dgm:cxn modelId="{B3AA4BC4-39B2-4182-B616-8378004A0E5F}" type="presOf" srcId="{5F2003C8-A583-4BBC-8EE6-D370063B2865}" destId="{99B436C6-0107-4440-91FC-5C60C2E68C45}" srcOrd="0" destOrd="1" presId="urn:microsoft.com/office/officeart/2005/8/layout/process3"/>
    <dgm:cxn modelId="{F131F793-E355-4DCA-A1BD-F8FF7FCF61D4}" type="presOf" srcId="{04781C41-6CB2-4C41-B4F7-E85D48110837}" destId="{73B26BE7-CDC2-4F91-BA93-B70BB8D5C128}" srcOrd="0" destOrd="0" presId="urn:microsoft.com/office/officeart/2005/8/layout/process3"/>
    <dgm:cxn modelId="{4187E057-FEF4-427D-8B17-FDF30A0157FF}" srcId="{C6157503-CC7F-466F-AD5B-7A93BF7A1C84}" destId="{F544E37E-B3E6-4FC3-9236-89B246272F7A}" srcOrd="1" destOrd="0" parTransId="{38905A86-FDE4-4F99-BA83-C7A1DDEE7242}" sibTransId="{2AC6EE31-961D-41FF-A912-0EBA270A7678}"/>
    <dgm:cxn modelId="{7994EDD9-0A4E-435E-9838-037B369EA54C}" srcId="{04781C41-6CB2-4C41-B4F7-E85D48110837}" destId="{5400A7C9-0147-46E2-89AE-0F9E2D653804}" srcOrd="1" destOrd="0" parTransId="{1DA7BB48-96DD-48C4-8634-A3868E457756}" sibTransId="{FC01C187-9658-4A92-AC8D-B2D9FAFC080C}"/>
    <dgm:cxn modelId="{57765364-1CA8-492C-90D1-388D8A6D4A81}" type="presOf" srcId="{0396CD08-0B90-4638-90DD-3DA88E94D7BA}" destId="{551F02CC-04DA-4A32-A0ED-289C14C70481}" srcOrd="0" destOrd="1" presId="urn:microsoft.com/office/officeart/2005/8/layout/process3"/>
    <dgm:cxn modelId="{C155B15B-4A22-4343-9074-4F715988BAB4}" type="presOf" srcId="{7DB02237-0C4B-40AE-ABF9-1F08314F421F}" destId="{F9C32886-578E-4AFD-91FA-2C6DC5A55FBE}" srcOrd="1" destOrd="0" presId="urn:microsoft.com/office/officeart/2005/8/layout/process3"/>
    <dgm:cxn modelId="{AD2E839A-E047-4777-BAF6-C874BD5CB8E7}" type="presOf" srcId="{4F279AC2-1839-4D35-9362-582EEFB26067}" destId="{65D28C71-70B7-446B-9BAE-2B975F4421E5}" srcOrd="0" destOrd="0" presId="urn:microsoft.com/office/officeart/2005/8/layout/process3"/>
    <dgm:cxn modelId="{B974F70E-0B53-48A1-AE3B-F7B2192FF31B}" srcId="{04781C41-6CB2-4C41-B4F7-E85D48110837}" destId="{4F279AC2-1839-4D35-9362-582EEFB26067}" srcOrd="0" destOrd="0" parTransId="{1B343ACE-3583-4178-BDB8-BC4A6134EDF4}" sibTransId="{B73BC5E8-5BD3-4C79-B9F3-D998F0EB6FF4}"/>
    <dgm:cxn modelId="{D8079615-C197-4A45-85C8-A12A435D9274}" srcId="{C6157503-CC7F-466F-AD5B-7A93BF7A1C84}" destId="{183C7B83-AA1C-400D-BCEC-0D4696D10C9B}" srcOrd="2" destOrd="0" parTransId="{350F988F-07C4-45A2-9DEF-4838F11A342D}" sibTransId="{867B1819-3A02-465E-968D-15C674AB9E6B}"/>
    <dgm:cxn modelId="{85ED0A54-BF2E-4B50-BF37-AB1101A89D7D}" srcId="{F544E37E-B3E6-4FC3-9236-89B246272F7A}" destId="{0396CD08-0B90-4638-90DD-3DA88E94D7BA}" srcOrd="1" destOrd="0" parTransId="{ECBA5D7E-9C91-4749-9A59-13B077A9A02D}" sibTransId="{05D0F980-52BD-4510-893F-B825CE336CD0}"/>
    <dgm:cxn modelId="{49BB6203-7764-41AA-82FB-96061E8108BB}" type="presOf" srcId="{F544E37E-B3E6-4FC3-9236-89B246272F7A}" destId="{59F7FB5D-C84C-4BDD-8656-75DB52986DDD}" srcOrd="1" destOrd="0" presId="urn:microsoft.com/office/officeart/2005/8/layout/process3"/>
    <dgm:cxn modelId="{6EEB0B22-E104-4B7A-8A08-1297237CE2B5}" srcId="{7DB02237-0C4B-40AE-ABF9-1F08314F421F}" destId="{EEC74710-76D5-4D06-99CD-D1ECD0EC44D4}" srcOrd="0" destOrd="0" parTransId="{2C524EC0-6C88-47AB-BA8F-00D8439B45C4}" sibTransId="{41A7A7AB-53DE-4994-8364-4B278552FA97}"/>
    <dgm:cxn modelId="{6B146E4C-D596-4086-98A0-763A89D99EDD}" type="presOf" srcId="{B98D140E-EBA7-443E-AF7F-0FFAA1FAFA6B}" destId="{1282E95E-30E4-4943-A4A0-2A0BA26082A7}" srcOrd="1" destOrd="0" presId="urn:microsoft.com/office/officeart/2005/8/layout/process3"/>
    <dgm:cxn modelId="{A8C68157-9A6D-4CDB-A5A9-88C9958EEBEA}" type="presOf" srcId="{70E05A03-A81C-43A3-BBDC-FE8F78707D88}" destId="{551F02CC-04DA-4A32-A0ED-289C14C70481}" srcOrd="0" destOrd="0" presId="urn:microsoft.com/office/officeart/2005/8/layout/process3"/>
    <dgm:cxn modelId="{02346A0E-D457-4C41-A692-7C8E7C723E29}" type="presParOf" srcId="{9F3C2201-1FAE-4661-98A1-841B4486B31C}" destId="{89B4D2D7-08A5-46A9-81D9-CEA983811307}" srcOrd="0" destOrd="0" presId="urn:microsoft.com/office/officeart/2005/8/layout/process3"/>
    <dgm:cxn modelId="{BBA09631-7D3D-4E6F-8901-29F8D67A9FC6}" type="presParOf" srcId="{89B4D2D7-08A5-46A9-81D9-CEA983811307}" destId="{86F8C3E4-2320-4C23-94AD-A9ECC3F9D2C0}" srcOrd="0" destOrd="0" presId="urn:microsoft.com/office/officeart/2005/8/layout/process3"/>
    <dgm:cxn modelId="{66873FDC-4538-42F0-962E-6CEC7C646868}" type="presParOf" srcId="{89B4D2D7-08A5-46A9-81D9-CEA983811307}" destId="{F9C32886-578E-4AFD-91FA-2C6DC5A55FBE}" srcOrd="1" destOrd="0" presId="urn:microsoft.com/office/officeart/2005/8/layout/process3"/>
    <dgm:cxn modelId="{3FD7D60C-57EC-4C81-BF51-46A801A0989F}" type="presParOf" srcId="{89B4D2D7-08A5-46A9-81D9-CEA983811307}" destId="{99B436C6-0107-4440-91FC-5C60C2E68C45}" srcOrd="2" destOrd="0" presId="urn:microsoft.com/office/officeart/2005/8/layout/process3"/>
    <dgm:cxn modelId="{F541D819-B0E3-476C-AC1A-B84DB160E66A}" type="presParOf" srcId="{9F3C2201-1FAE-4661-98A1-841B4486B31C}" destId="{43C55852-D17A-4B89-8E86-EC6BEEACFB85}" srcOrd="1" destOrd="0" presId="urn:microsoft.com/office/officeart/2005/8/layout/process3"/>
    <dgm:cxn modelId="{7F20D32E-AA33-49D1-9F65-45A994E51A75}" type="presParOf" srcId="{43C55852-D17A-4B89-8E86-EC6BEEACFB85}" destId="{1282E95E-30E4-4943-A4A0-2A0BA26082A7}" srcOrd="0" destOrd="0" presId="urn:microsoft.com/office/officeart/2005/8/layout/process3"/>
    <dgm:cxn modelId="{3BCD1A22-3EBC-4910-8D5F-AF7483F2CAC1}" type="presParOf" srcId="{9F3C2201-1FAE-4661-98A1-841B4486B31C}" destId="{EF7AC2D9-4CDE-4F45-A668-44FDD221F11D}" srcOrd="2" destOrd="0" presId="urn:microsoft.com/office/officeart/2005/8/layout/process3"/>
    <dgm:cxn modelId="{089D1D37-3D43-4C72-B0C2-0ED382F2C598}" type="presParOf" srcId="{EF7AC2D9-4CDE-4F45-A668-44FDD221F11D}" destId="{E78972B0-1964-4179-BFEA-B1672DD88FFF}" srcOrd="0" destOrd="0" presId="urn:microsoft.com/office/officeart/2005/8/layout/process3"/>
    <dgm:cxn modelId="{78BF1317-6765-4F91-813C-CAA4BCC95C7B}" type="presParOf" srcId="{EF7AC2D9-4CDE-4F45-A668-44FDD221F11D}" destId="{59F7FB5D-C84C-4BDD-8656-75DB52986DDD}" srcOrd="1" destOrd="0" presId="urn:microsoft.com/office/officeart/2005/8/layout/process3"/>
    <dgm:cxn modelId="{C7F8A8A7-7A8A-410D-A3A9-A5D1F5B54E1B}" type="presParOf" srcId="{EF7AC2D9-4CDE-4F45-A668-44FDD221F11D}" destId="{551F02CC-04DA-4A32-A0ED-289C14C70481}" srcOrd="2" destOrd="0" presId="urn:microsoft.com/office/officeart/2005/8/layout/process3"/>
    <dgm:cxn modelId="{76B296C5-C40F-4DD8-9EE2-0CBD75494DC8}" type="presParOf" srcId="{9F3C2201-1FAE-4661-98A1-841B4486B31C}" destId="{FA221EDC-91F3-4D9D-B889-B7BE686178BC}" srcOrd="3" destOrd="0" presId="urn:microsoft.com/office/officeart/2005/8/layout/process3"/>
    <dgm:cxn modelId="{AA65AB22-9312-40D7-9EAE-760A3E044D54}" type="presParOf" srcId="{FA221EDC-91F3-4D9D-B889-B7BE686178BC}" destId="{883BF580-5A50-46F4-8444-1DC98A1C4496}" srcOrd="0" destOrd="0" presId="urn:microsoft.com/office/officeart/2005/8/layout/process3"/>
    <dgm:cxn modelId="{81608FCB-E911-4CDC-8C60-9148EE4EB720}" type="presParOf" srcId="{9F3C2201-1FAE-4661-98A1-841B4486B31C}" destId="{E1426022-FDEF-4D34-8E0B-3539481FB8DA}" srcOrd="4" destOrd="0" presId="urn:microsoft.com/office/officeart/2005/8/layout/process3"/>
    <dgm:cxn modelId="{0BCCD0A0-8931-42D8-A509-B82A4D8B888C}" type="presParOf" srcId="{E1426022-FDEF-4D34-8E0B-3539481FB8DA}" destId="{E637DC71-7014-477E-96C8-C360689E2FF4}" srcOrd="0" destOrd="0" presId="urn:microsoft.com/office/officeart/2005/8/layout/process3"/>
    <dgm:cxn modelId="{59B47809-7A3C-4EC3-84E5-F46A878F1187}" type="presParOf" srcId="{E1426022-FDEF-4D34-8E0B-3539481FB8DA}" destId="{4EA99B19-2882-497C-BBDE-5B7524F69035}" srcOrd="1" destOrd="0" presId="urn:microsoft.com/office/officeart/2005/8/layout/process3"/>
    <dgm:cxn modelId="{BAA2FCC4-365F-4B6F-A206-AF847670B1E3}" type="presParOf" srcId="{E1426022-FDEF-4D34-8E0B-3539481FB8DA}" destId="{92F227D9-2FCA-401E-AA76-EE75DA85E3CF}" srcOrd="2" destOrd="0" presId="urn:microsoft.com/office/officeart/2005/8/layout/process3"/>
    <dgm:cxn modelId="{961E61D7-6F29-4368-B638-9BEB43626342}" type="presParOf" srcId="{9F3C2201-1FAE-4661-98A1-841B4486B31C}" destId="{6A1A8F71-C6AF-4740-9D0D-33F9088DEB88}" srcOrd="5" destOrd="0" presId="urn:microsoft.com/office/officeart/2005/8/layout/process3"/>
    <dgm:cxn modelId="{6B39EB88-09C3-4269-AA28-E33AFE39424A}" type="presParOf" srcId="{6A1A8F71-C6AF-4740-9D0D-33F9088DEB88}" destId="{1F520298-5F13-4B55-95F3-ADB7805FD3FA}" srcOrd="0" destOrd="0" presId="urn:microsoft.com/office/officeart/2005/8/layout/process3"/>
    <dgm:cxn modelId="{122DB846-8593-429B-AA64-228E221DE17C}" type="presParOf" srcId="{9F3C2201-1FAE-4661-98A1-841B4486B31C}" destId="{8CB31675-031D-40DD-B167-A1CA86A779E5}" srcOrd="6" destOrd="0" presId="urn:microsoft.com/office/officeart/2005/8/layout/process3"/>
    <dgm:cxn modelId="{6A6B0CED-D7D1-4054-8A9C-F181C2B9B035}" type="presParOf" srcId="{8CB31675-031D-40DD-B167-A1CA86A779E5}" destId="{73B26BE7-CDC2-4F91-BA93-B70BB8D5C128}" srcOrd="0" destOrd="0" presId="urn:microsoft.com/office/officeart/2005/8/layout/process3"/>
    <dgm:cxn modelId="{D730FED7-F6C4-43D8-90AD-7D6DC0159342}" type="presParOf" srcId="{8CB31675-031D-40DD-B167-A1CA86A779E5}" destId="{04231732-216A-4E3F-8861-58B86549CF34}" srcOrd="1" destOrd="0" presId="urn:microsoft.com/office/officeart/2005/8/layout/process3"/>
    <dgm:cxn modelId="{958AA389-FE36-441F-BD1B-6B52CA2508F0}" type="presParOf" srcId="{8CB31675-031D-40DD-B167-A1CA86A779E5}" destId="{65D28C71-70B7-446B-9BAE-2B975F4421E5}" srcOrd="2" destOrd="0" presId="urn:microsoft.com/office/officeart/2005/8/layout/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DBF3BF-F705-4507-A362-3AA29DB5F8FA}" type="doc">
      <dgm:prSet loTypeId="urn:microsoft.com/office/officeart/2005/8/layout/arrow5" loCatId="relationship" qsTypeId="urn:microsoft.com/office/officeart/2005/8/quickstyle/simple4" qsCatId="simple" csTypeId="urn:microsoft.com/office/officeart/2005/8/colors/accent1_2" csCatId="accent1" phldr="1"/>
      <dgm:spPr/>
      <dgm:t>
        <a:bodyPr/>
        <a:lstStyle/>
        <a:p>
          <a:endParaRPr lang="en-US"/>
        </a:p>
      </dgm:t>
    </dgm:pt>
    <dgm:pt modelId="{FD30AB4D-D77C-407F-A863-24D361A90E05}">
      <dgm:prSet phldrT="[Text]"/>
      <dgm:spPr/>
      <dgm:t>
        <a:bodyPr/>
        <a:lstStyle/>
        <a:p>
          <a:r>
            <a:rPr lang="fa-IR" b="1" dirty="0" smtClean="0"/>
            <a:t>45 سال پیش:</a:t>
          </a:r>
        </a:p>
        <a:p>
          <a:r>
            <a:rPr lang="fa-IR" b="1" dirty="0" smtClean="0"/>
            <a:t>اعمال سیاستهای کاهش جمعیتی در خاورمیانه</a:t>
          </a:r>
          <a:endParaRPr lang="en-US" b="1" dirty="0"/>
        </a:p>
      </dgm:t>
    </dgm:pt>
    <dgm:pt modelId="{E8D833B3-C527-49A8-944F-CE08F1EB56C7}" type="parTrans" cxnId="{63DD1564-6B7A-4085-B671-CD074F1A5283}">
      <dgm:prSet/>
      <dgm:spPr/>
      <dgm:t>
        <a:bodyPr/>
        <a:lstStyle/>
        <a:p>
          <a:endParaRPr lang="en-US"/>
        </a:p>
      </dgm:t>
    </dgm:pt>
    <dgm:pt modelId="{A3574CE2-9185-444D-86B0-A41F1F4A6744}" type="sibTrans" cxnId="{63DD1564-6B7A-4085-B671-CD074F1A5283}">
      <dgm:prSet/>
      <dgm:spPr/>
      <dgm:t>
        <a:bodyPr/>
        <a:lstStyle/>
        <a:p>
          <a:endParaRPr lang="en-US"/>
        </a:p>
      </dgm:t>
    </dgm:pt>
    <dgm:pt modelId="{221F89FA-79B4-4F04-81C7-3DFFDEE6825D}">
      <dgm:prSet phldrT="[Text]"/>
      <dgm:spPr/>
      <dgm:t>
        <a:bodyPr/>
        <a:lstStyle/>
        <a:p>
          <a:r>
            <a:rPr lang="fa-IR" b="1" dirty="0" smtClean="0"/>
            <a:t>55 سال پیش:</a:t>
          </a:r>
        </a:p>
        <a:p>
          <a:r>
            <a:rPr lang="fa-IR" b="1" dirty="0" smtClean="0"/>
            <a:t>اعمال سیاستهای افزایش جمعیتی در آمریکا</a:t>
          </a:r>
          <a:endParaRPr lang="en-US" b="1" dirty="0"/>
        </a:p>
      </dgm:t>
    </dgm:pt>
    <dgm:pt modelId="{54EA66AB-230C-473D-8654-55155771D55F}" type="parTrans" cxnId="{CA9E875B-E3B1-4556-A9B1-9490911D913B}">
      <dgm:prSet/>
      <dgm:spPr/>
      <dgm:t>
        <a:bodyPr/>
        <a:lstStyle/>
        <a:p>
          <a:endParaRPr lang="en-US"/>
        </a:p>
      </dgm:t>
    </dgm:pt>
    <dgm:pt modelId="{9B223153-CC5B-4F58-B2EC-630CC155B5B2}" type="sibTrans" cxnId="{CA9E875B-E3B1-4556-A9B1-9490911D913B}">
      <dgm:prSet/>
      <dgm:spPr/>
      <dgm:t>
        <a:bodyPr/>
        <a:lstStyle/>
        <a:p>
          <a:endParaRPr lang="en-US"/>
        </a:p>
      </dgm:t>
    </dgm:pt>
    <dgm:pt modelId="{44112CCE-77E7-4860-8C9D-0D0A6B30CDD7}" type="pres">
      <dgm:prSet presAssocID="{7DDBF3BF-F705-4507-A362-3AA29DB5F8FA}" presName="diagram" presStyleCnt="0">
        <dgm:presLayoutVars>
          <dgm:dir/>
          <dgm:resizeHandles val="exact"/>
        </dgm:presLayoutVars>
      </dgm:prSet>
      <dgm:spPr/>
      <dgm:t>
        <a:bodyPr/>
        <a:lstStyle/>
        <a:p>
          <a:endParaRPr lang="en-US"/>
        </a:p>
      </dgm:t>
    </dgm:pt>
    <dgm:pt modelId="{FF3CBAA5-7259-4536-BCA8-76CE0653EBF8}" type="pres">
      <dgm:prSet presAssocID="{FD30AB4D-D77C-407F-A863-24D361A90E05}" presName="arrow" presStyleLbl="node1" presStyleIdx="0" presStyleCnt="2">
        <dgm:presLayoutVars>
          <dgm:bulletEnabled val="1"/>
        </dgm:presLayoutVars>
      </dgm:prSet>
      <dgm:spPr/>
      <dgm:t>
        <a:bodyPr/>
        <a:lstStyle/>
        <a:p>
          <a:endParaRPr lang="en-US"/>
        </a:p>
      </dgm:t>
    </dgm:pt>
    <dgm:pt modelId="{BA7FC39A-1A8C-4D40-9DBF-78EA584DC424}" type="pres">
      <dgm:prSet presAssocID="{221F89FA-79B4-4F04-81C7-3DFFDEE6825D}" presName="arrow" presStyleLbl="node1" presStyleIdx="1" presStyleCnt="2">
        <dgm:presLayoutVars>
          <dgm:bulletEnabled val="1"/>
        </dgm:presLayoutVars>
      </dgm:prSet>
      <dgm:spPr/>
      <dgm:t>
        <a:bodyPr/>
        <a:lstStyle/>
        <a:p>
          <a:endParaRPr lang="en-US"/>
        </a:p>
      </dgm:t>
    </dgm:pt>
  </dgm:ptLst>
  <dgm:cxnLst>
    <dgm:cxn modelId="{CA9E875B-E3B1-4556-A9B1-9490911D913B}" srcId="{7DDBF3BF-F705-4507-A362-3AA29DB5F8FA}" destId="{221F89FA-79B4-4F04-81C7-3DFFDEE6825D}" srcOrd="1" destOrd="0" parTransId="{54EA66AB-230C-473D-8654-55155771D55F}" sibTransId="{9B223153-CC5B-4F58-B2EC-630CC155B5B2}"/>
    <dgm:cxn modelId="{63DD1564-6B7A-4085-B671-CD074F1A5283}" srcId="{7DDBF3BF-F705-4507-A362-3AA29DB5F8FA}" destId="{FD30AB4D-D77C-407F-A863-24D361A90E05}" srcOrd="0" destOrd="0" parTransId="{E8D833B3-C527-49A8-944F-CE08F1EB56C7}" sibTransId="{A3574CE2-9185-444D-86B0-A41F1F4A6744}"/>
    <dgm:cxn modelId="{D6E12D69-CEF3-43C7-9174-87FF71B8D23A}" type="presOf" srcId="{7DDBF3BF-F705-4507-A362-3AA29DB5F8FA}" destId="{44112CCE-77E7-4860-8C9D-0D0A6B30CDD7}" srcOrd="0" destOrd="0" presId="urn:microsoft.com/office/officeart/2005/8/layout/arrow5"/>
    <dgm:cxn modelId="{E8AA492C-6B09-4A9B-9C0C-79F14A4F431A}" type="presOf" srcId="{221F89FA-79B4-4F04-81C7-3DFFDEE6825D}" destId="{BA7FC39A-1A8C-4D40-9DBF-78EA584DC424}" srcOrd="0" destOrd="0" presId="urn:microsoft.com/office/officeart/2005/8/layout/arrow5"/>
    <dgm:cxn modelId="{8FF64D16-4822-44D9-98CC-73315F25BBE6}" type="presOf" srcId="{FD30AB4D-D77C-407F-A863-24D361A90E05}" destId="{FF3CBAA5-7259-4536-BCA8-76CE0653EBF8}" srcOrd="0" destOrd="0" presId="urn:microsoft.com/office/officeart/2005/8/layout/arrow5"/>
    <dgm:cxn modelId="{C8524576-C965-478D-83A6-BD34990E6760}" type="presParOf" srcId="{44112CCE-77E7-4860-8C9D-0D0A6B30CDD7}" destId="{FF3CBAA5-7259-4536-BCA8-76CE0653EBF8}" srcOrd="0" destOrd="0" presId="urn:microsoft.com/office/officeart/2005/8/layout/arrow5"/>
    <dgm:cxn modelId="{3F5B4EFE-D3ED-465D-BC94-C9E368564836}" type="presParOf" srcId="{44112CCE-77E7-4860-8C9D-0D0A6B30CDD7}" destId="{BA7FC39A-1A8C-4D40-9DBF-78EA584DC424}" srcOrd="1" destOrd="0" presId="urn:microsoft.com/office/officeart/2005/8/layout/arrow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DBF3BF-F705-4507-A362-3AA29DB5F8FA}" type="doc">
      <dgm:prSet loTypeId="urn:microsoft.com/office/officeart/2005/8/layout/arrow5" loCatId="relationship" qsTypeId="urn:microsoft.com/office/officeart/2005/8/quickstyle/simple4" qsCatId="simple" csTypeId="urn:microsoft.com/office/officeart/2005/8/colors/accent1_2" csCatId="accent1" phldr="1"/>
      <dgm:spPr/>
      <dgm:t>
        <a:bodyPr/>
        <a:lstStyle/>
        <a:p>
          <a:endParaRPr lang="en-US"/>
        </a:p>
      </dgm:t>
    </dgm:pt>
    <dgm:pt modelId="{FD30AB4D-D77C-407F-A863-24D361A90E05}">
      <dgm:prSet phldrT="[Text]">
        <dgm:style>
          <a:lnRef idx="1">
            <a:schemeClr val="accent1"/>
          </a:lnRef>
          <a:fillRef idx="3">
            <a:schemeClr val="accent1"/>
          </a:fillRef>
          <a:effectRef idx="2">
            <a:schemeClr val="accent1"/>
          </a:effectRef>
          <a:fontRef idx="minor">
            <a:schemeClr val="lt1"/>
          </a:fontRef>
        </dgm:style>
      </dgm:prSet>
      <dgm:spPr>
        <a:gradFill flip="none" rotWithShape="0">
          <a:gsLst>
            <a:gs pos="0">
              <a:srgbClr val="A365D1">
                <a:shade val="30000"/>
                <a:satMod val="115000"/>
              </a:srgbClr>
            </a:gs>
            <a:gs pos="50000">
              <a:srgbClr val="A365D1">
                <a:shade val="67500"/>
                <a:satMod val="115000"/>
              </a:srgbClr>
            </a:gs>
            <a:gs pos="100000">
              <a:srgbClr val="A365D1">
                <a:shade val="100000"/>
                <a:satMod val="115000"/>
              </a:srgbClr>
            </a:gs>
          </a:gsLst>
          <a:lin ang="0" scaled="1"/>
          <a:tileRect/>
        </a:gradFill>
      </dgm:spPr>
      <dgm:t>
        <a:bodyPr/>
        <a:lstStyle/>
        <a:p>
          <a:r>
            <a:rPr lang="fa-IR" b="1" dirty="0" smtClean="0"/>
            <a:t>رژیم صهیونیستی، زنان را به زایش بیشتر تشویق می ‌کند.</a:t>
          </a:r>
          <a:endParaRPr lang="en-US" b="1" dirty="0"/>
        </a:p>
      </dgm:t>
    </dgm:pt>
    <dgm:pt modelId="{E8D833B3-C527-49A8-944F-CE08F1EB56C7}" type="parTrans" cxnId="{63DD1564-6B7A-4085-B671-CD074F1A5283}">
      <dgm:prSet/>
      <dgm:spPr/>
      <dgm:t>
        <a:bodyPr/>
        <a:lstStyle/>
        <a:p>
          <a:endParaRPr lang="en-US"/>
        </a:p>
      </dgm:t>
    </dgm:pt>
    <dgm:pt modelId="{A3574CE2-9185-444D-86B0-A41F1F4A6744}" type="sibTrans" cxnId="{63DD1564-6B7A-4085-B671-CD074F1A5283}">
      <dgm:prSet/>
      <dgm:spPr/>
      <dgm:t>
        <a:bodyPr/>
        <a:lstStyle/>
        <a:p>
          <a:endParaRPr lang="en-US"/>
        </a:p>
      </dgm:t>
    </dgm:pt>
    <dgm:pt modelId="{221F89FA-79B4-4F04-81C7-3DFFDEE6825D}">
      <dgm:prSet phldrT="[Text]">
        <dgm:style>
          <a:lnRef idx="1">
            <a:schemeClr val="accent1"/>
          </a:lnRef>
          <a:fillRef idx="3">
            <a:schemeClr val="accent1"/>
          </a:fillRef>
          <a:effectRef idx="2">
            <a:schemeClr val="accent1"/>
          </a:effectRef>
          <a:fontRef idx="minor">
            <a:schemeClr val="lt1"/>
          </a:fontRef>
        </dgm:style>
      </dgm:prSet>
      <dgm:spPr>
        <a:gradFill flip="none" rotWithShape="0">
          <a:gsLst>
            <a:gs pos="0">
              <a:srgbClr val="A365D1">
                <a:shade val="30000"/>
                <a:satMod val="115000"/>
              </a:srgbClr>
            </a:gs>
            <a:gs pos="50000">
              <a:srgbClr val="A365D1">
                <a:shade val="67500"/>
                <a:satMod val="115000"/>
              </a:srgbClr>
            </a:gs>
            <a:gs pos="100000">
              <a:srgbClr val="A365D1">
                <a:shade val="100000"/>
                <a:satMod val="115000"/>
              </a:srgbClr>
            </a:gs>
          </a:gsLst>
          <a:lin ang="0" scaled="1"/>
          <a:tileRect/>
        </a:gradFill>
      </dgm:spPr>
      <dgm:t>
        <a:bodyPr/>
        <a:lstStyle/>
        <a:p>
          <a:r>
            <a:rPr lang="fa-IR" b="1" dirty="0" smtClean="0"/>
            <a:t>همزمان با گسترش و تشویق تنظیم خانواده در ایران</a:t>
          </a:r>
          <a:endParaRPr lang="en-US" b="1" dirty="0"/>
        </a:p>
      </dgm:t>
    </dgm:pt>
    <dgm:pt modelId="{54EA66AB-230C-473D-8654-55155771D55F}" type="parTrans" cxnId="{CA9E875B-E3B1-4556-A9B1-9490911D913B}">
      <dgm:prSet/>
      <dgm:spPr/>
      <dgm:t>
        <a:bodyPr/>
        <a:lstStyle/>
        <a:p>
          <a:endParaRPr lang="en-US"/>
        </a:p>
      </dgm:t>
    </dgm:pt>
    <dgm:pt modelId="{9B223153-CC5B-4F58-B2EC-630CC155B5B2}" type="sibTrans" cxnId="{CA9E875B-E3B1-4556-A9B1-9490911D913B}">
      <dgm:prSet/>
      <dgm:spPr/>
      <dgm:t>
        <a:bodyPr/>
        <a:lstStyle/>
        <a:p>
          <a:endParaRPr lang="en-US"/>
        </a:p>
      </dgm:t>
    </dgm:pt>
    <dgm:pt modelId="{44112CCE-77E7-4860-8C9D-0D0A6B30CDD7}" type="pres">
      <dgm:prSet presAssocID="{7DDBF3BF-F705-4507-A362-3AA29DB5F8FA}" presName="diagram" presStyleCnt="0">
        <dgm:presLayoutVars>
          <dgm:dir/>
          <dgm:resizeHandles val="exact"/>
        </dgm:presLayoutVars>
      </dgm:prSet>
      <dgm:spPr/>
      <dgm:t>
        <a:bodyPr/>
        <a:lstStyle/>
        <a:p>
          <a:endParaRPr lang="en-US"/>
        </a:p>
      </dgm:t>
    </dgm:pt>
    <dgm:pt modelId="{FF3CBAA5-7259-4536-BCA8-76CE0653EBF8}" type="pres">
      <dgm:prSet presAssocID="{FD30AB4D-D77C-407F-A863-24D361A90E05}" presName="arrow" presStyleLbl="node1" presStyleIdx="0" presStyleCnt="2" custScaleX="110000" custRadScaleRad="101967">
        <dgm:presLayoutVars>
          <dgm:bulletEnabled val="1"/>
        </dgm:presLayoutVars>
      </dgm:prSet>
      <dgm:spPr/>
      <dgm:t>
        <a:bodyPr/>
        <a:lstStyle/>
        <a:p>
          <a:endParaRPr lang="en-US"/>
        </a:p>
      </dgm:t>
    </dgm:pt>
    <dgm:pt modelId="{BA7FC39A-1A8C-4D40-9DBF-78EA584DC424}" type="pres">
      <dgm:prSet presAssocID="{221F89FA-79B4-4F04-81C7-3DFFDEE6825D}" presName="arrow" presStyleLbl="node1" presStyleIdx="1" presStyleCnt="2" custScaleX="110000" custRadScaleRad="104635">
        <dgm:presLayoutVars>
          <dgm:bulletEnabled val="1"/>
        </dgm:presLayoutVars>
      </dgm:prSet>
      <dgm:spPr/>
      <dgm:t>
        <a:bodyPr/>
        <a:lstStyle/>
        <a:p>
          <a:endParaRPr lang="en-US"/>
        </a:p>
      </dgm:t>
    </dgm:pt>
  </dgm:ptLst>
  <dgm:cxnLst>
    <dgm:cxn modelId="{CA9E875B-E3B1-4556-A9B1-9490911D913B}" srcId="{7DDBF3BF-F705-4507-A362-3AA29DB5F8FA}" destId="{221F89FA-79B4-4F04-81C7-3DFFDEE6825D}" srcOrd="1" destOrd="0" parTransId="{54EA66AB-230C-473D-8654-55155771D55F}" sibTransId="{9B223153-CC5B-4F58-B2EC-630CC155B5B2}"/>
    <dgm:cxn modelId="{C1A328C8-3D65-49F3-B216-177F98BBFB35}" type="presOf" srcId="{FD30AB4D-D77C-407F-A863-24D361A90E05}" destId="{FF3CBAA5-7259-4536-BCA8-76CE0653EBF8}" srcOrd="0" destOrd="0" presId="urn:microsoft.com/office/officeart/2005/8/layout/arrow5"/>
    <dgm:cxn modelId="{63DD1564-6B7A-4085-B671-CD074F1A5283}" srcId="{7DDBF3BF-F705-4507-A362-3AA29DB5F8FA}" destId="{FD30AB4D-D77C-407F-A863-24D361A90E05}" srcOrd="0" destOrd="0" parTransId="{E8D833B3-C527-49A8-944F-CE08F1EB56C7}" sibTransId="{A3574CE2-9185-444D-86B0-A41F1F4A6744}"/>
    <dgm:cxn modelId="{2889D36A-4B1C-42C8-9798-7548CD04141C}" type="presOf" srcId="{7DDBF3BF-F705-4507-A362-3AA29DB5F8FA}" destId="{44112CCE-77E7-4860-8C9D-0D0A6B30CDD7}" srcOrd="0" destOrd="0" presId="urn:microsoft.com/office/officeart/2005/8/layout/arrow5"/>
    <dgm:cxn modelId="{34F28FD4-A700-46C5-9D30-411094245959}" type="presOf" srcId="{221F89FA-79B4-4F04-81C7-3DFFDEE6825D}" destId="{BA7FC39A-1A8C-4D40-9DBF-78EA584DC424}" srcOrd="0" destOrd="0" presId="urn:microsoft.com/office/officeart/2005/8/layout/arrow5"/>
    <dgm:cxn modelId="{1C8C6CF4-53F2-4B3D-84C0-715538EDB573}" type="presParOf" srcId="{44112CCE-77E7-4860-8C9D-0D0A6B30CDD7}" destId="{FF3CBAA5-7259-4536-BCA8-76CE0653EBF8}" srcOrd="0" destOrd="0" presId="urn:microsoft.com/office/officeart/2005/8/layout/arrow5"/>
    <dgm:cxn modelId="{95282EF8-6912-4E53-B3A9-7FB1986579C4}" type="presParOf" srcId="{44112CCE-77E7-4860-8C9D-0D0A6B30CDD7}" destId="{BA7FC39A-1A8C-4D40-9DBF-78EA584DC424}" srcOrd="1" destOrd="0" presId="urn:microsoft.com/office/officeart/2005/8/layout/arrow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B3D2A1-F6D9-43C5-A131-1BECEA3AEB49}"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en-US"/>
        </a:p>
      </dgm:t>
    </dgm:pt>
    <dgm:pt modelId="{5F971622-C933-44FE-B945-21E9856E93D8}">
      <dgm:prSet phldrT="[Text]" custT="1"/>
      <dgm:spPr/>
      <dgm:t>
        <a:bodyPr/>
        <a:lstStyle/>
        <a:p>
          <a:pPr algn="r" rtl="1"/>
          <a:r>
            <a:rPr lang="fa-IR" sz="1400" b="1" dirty="0" smtClean="0"/>
            <a:t>افزایش جمعیت کشورهای در حال توسعه و با منابع غنی</a:t>
          </a:r>
          <a:endParaRPr lang="en-US" sz="1400" b="1" dirty="0"/>
        </a:p>
      </dgm:t>
    </dgm:pt>
    <dgm:pt modelId="{5EC97E6E-F7F9-4665-9696-F2AB9FDD253C}" type="parTrans" cxnId="{CCF8A127-FBD7-4A3F-80AB-F7A34A3461C6}">
      <dgm:prSet/>
      <dgm:spPr/>
      <dgm:t>
        <a:bodyPr/>
        <a:lstStyle/>
        <a:p>
          <a:endParaRPr lang="en-US"/>
        </a:p>
      </dgm:t>
    </dgm:pt>
    <dgm:pt modelId="{57EDC938-5D78-4297-ABAF-20D2658B4317}" type="sibTrans" cxnId="{CCF8A127-FBD7-4A3F-80AB-F7A34A3461C6}">
      <dgm:prSet/>
      <dgm:spPr/>
      <dgm:t>
        <a:bodyPr/>
        <a:lstStyle/>
        <a:p>
          <a:endParaRPr lang="en-US"/>
        </a:p>
      </dgm:t>
    </dgm:pt>
    <dgm:pt modelId="{CEBAC2C0-4AC5-4B2D-9C1A-B0037EB22B27}">
      <dgm:prSet phldrT="[Text]" custT="1"/>
      <dgm:spPr/>
      <dgm:t>
        <a:bodyPr/>
        <a:lstStyle/>
        <a:p>
          <a:pPr algn="r" rtl="1"/>
          <a:r>
            <a:rPr lang="fa-IR" sz="1400" b="1" dirty="0" smtClean="0"/>
            <a:t>افزایش قیمت نفت جهت تامین نیازهای رفاهی و معیشتی مردم توسط دولت‌ها</a:t>
          </a:r>
          <a:endParaRPr lang="en-US" sz="1400" b="1" dirty="0"/>
        </a:p>
      </dgm:t>
    </dgm:pt>
    <dgm:pt modelId="{5E79E51A-F2A2-480F-B286-13F3FA29C0A6}" type="parTrans" cxnId="{A5062FCF-2089-452F-8545-50ACD999F4D2}">
      <dgm:prSet/>
      <dgm:spPr/>
      <dgm:t>
        <a:bodyPr/>
        <a:lstStyle/>
        <a:p>
          <a:endParaRPr lang="en-US"/>
        </a:p>
      </dgm:t>
    </dgm:pt>
    <dgm:pt modelId="{5FF51859-A609-48AE-8461-9290B9B2A1F1}" type="sibTrans" cxnId="{A5062FCF-2089-452F-8545-50ACD999F4D2}">
      <dgm:prSet/>
      <dgm:spPr/>
      <dgm:t>
        <a:bodyPr/>
        <a:lstStyle/>
        <a:p>
          <a:endParaRPr lang="en-US"/>
        </a:p>
      </dgm:t>
    </dgm:pt>
    <dgm:pt modelId="{371B6957-411F-423E-8DA0-613EA1D949DB}">
      <dgm:prSet phldrT="[Text]" custT="1"/>
      <dgm:spPr/>
      <dgm:t>
        <a:bodyPr/>
        <a:lstStyle/>
        <a:p>
          <a:pPr algn="r">
            <a:lnSpc>
              <a:spcPct val="80000"/>
            </a:lnSpc>
          </a:pPr>
          <a:r>
            <a:rPr lang="fa-IR" sz="1400" b="1" dirty="0" smtClean="0"/>
            <a:t>تاثیر بسیار منفی بر روی اقتصاد آمریکا و به خطر انداختن منافع کشورهای صنعتی  و بهره آن‌ها از این منابع و سرمایه گذاری در کشورهای فوق</a:t>
          </a:r>
          <a:endParaRPr lang="en-US" sz="1400" b="1" dirty="0"/>
        </a:p>
      </dgm:t>
    </dgm:pt>
    <dgm:pt modelId="{FBBE489D-7219-45F9-942B-E1F9B3727349}" type="parTrans" cxnId="{E01B361A-93FC-4404-9CF6-3981BAA823D5}">
      <dgm:prSet/>
      <dgm:spPr/>
      <dgm:t>
        <a:bodyPr/>
        <a:lstStyle/>
        <a:p>
          <a:endParaRPr lang="en-US"/>
        </a:p>
      </dgm:t>
    </dgm:pt>
    <dgm:pt modelId="{07A6148F-B1F2-4522-B990-AC03CA98D397}" type="sibTrans" cxnId="{E01B361A-93FC-4404-9CF6-3981BAA823D5}">
      <dgm:prSet/>
      <dgm:spPr/>
      <dgm:t>
        <a:bodyPr/>
        <a:lstStyle/>
        <a:p>
          <a:endParaRPr lang="en-US"/>
        </a:p>
      </dgm:t>
    </dgm:pt>
    <dgm:pt modelId="{6ECB77C0-2561-4ECB-BC34-F9B0154A4752}">
      <dgm:prSet custT="1"/>
      <dgm:spPr/>
      <dgm:t>
        <a:bodyPr/>
        <a:lstStyle/>
        <a:p>
          <a:pPr algn="r" rtl="1"/>
          <a:r>
            <a:rPr lang="fa-IR" sz="1400" b="1" dirty="0" smtClean="0"/>
            <a:t>بالا رفتن خواست‌ها و انتظارات عمومی: آموزش، اشتغال، بهداشت و مسکن</a:t>
          </a:r>
          <a:endParaRPr lang="en-US" sz="1400" b="1" dirty="0"/>
        </a:p>
      </dgm:t>
    </dgm:pt>
    <dgm:pt modelId="{A5D4AD6B-8A0A-4621-97E5-BF9C8F897CEC}" type="parTrans" cxnId="{E758C9E1-89A2-4150-B44E-F95F04D86959}">
      <dgm:prSet/>
      <dgm:spPr/>
      <dgm:t>
        <a:bodyPr/>
        <a:lstStyle/>
        <a:p>
          <a:endParaRPr lang="en-US"/>
        </a:p>
      </dgm:t>
    </dgm:pt>
    <dgm:pt modelId="{334BD77E-D897-4961-A33F-EB74B868500B}" type="sibTrans" cxnId="{E758C9E1-89A2-4150-B44E-F95F04D86959}">
      <dgm:prSet/>
      <dgm:spPr/>
      <dgm:t>
        <a:bodyPr/>
        <a:lstStyle/>
        <a:p>
          <a:endParaRPr lang="en-US"/>
        </a:p>
      </dgm:t>
    </dgm:pt>
    <dgm:pt modelId="{17FF839C-D793-4C2A-8EFA-17C81EB1EF57}">
      <dgm:prSet custT="1"/>
      <dgm:spPr/>
      <dgm:t>
        <a:bodyPr/>
        <a:lstStyle/>
        <a:p>
          <a:pPr algn="r" rtl="1"/>
          <a:r>
            <a:rPr lang="fa-IR" sz="1400" b="1" dirty="0" smtClean="0"/>
            <a:t>ناپایداری اجتماعی و سیاسی در این کشورها</a:t>
          </a:r>
          <a:endParaRPr lang="en-US" sz="1400" b="1" dirty="0"/>
        </a:p>
      </dgm:t>
    </dgm:pt>
    <dgm:pt modelId="{752BD317-03A9-41AD-B45A-D3D1EA64382E}" type="parTrans" cxnId="{23435986-76C5-4AB9-A3D2-AEA3EE2CA7B8}">
      <dgm:prSet/>
      <dgm:spPr/>
      <dgm:t>
        <a:bodyPr/>
        <a:lstStyle/>
        <a:p>
          <a:endParaRPr lang="en-US"/>
        </a:p>
      </dgm:t>
    </dgm:pt>
    <dgm:pt modelId="{8194CB39-07D8-4FF0-9906-9CEF84C96249}" type="sibTrans" cxnId="{23435986-76C5-4AB9-A3D2-AEA3EE2CA7B8}">
      <dgm:prSet/>
      <dgm:spPr/>
      <dgm:t>
        <a:bodyPr/>
        <a:lstStyle/>
        <a:p>
          <a:endParaRPr lang="en-US"/>
        </a:p>
      </dgm:t>
    </dgm:pt>
    <dgm:pt modelId="{97D01475-686A-4BD3-9ECE-353D38312B9B}" type="pres">
      <dgm:prSet presAssocID="{DDB3D2A1-F6D9-43C5-A131-1BECEA3AEB49}" presName="outerComposite" presStyleCnt="0">
        <dgm:presLayoutVars>
          <dgm:chMax val="5"/>
          <dgm:dir/>
          <dgm:resizeHandles val="exact"/>
        </dgm:presLayoutVars>
      </dgm:prSet>
      <dgm:spPr/>
      <dgm:t>
        <a:bodyPr/>
        <a:lstStyle/>
        <a:p>
          <a:endParaRPr lang="en-US"/>
        </a:p>
      </dgm:t>
    </dgm:pt>
    <dgm:pt modelId="{A327F067-B11E-497E-9934-6AC8B58FE83B}" type="pres">
      <dgm:prSet presAssocID="{DDB3D2A1-F6D9-43C5-A131-1BECEA3AEB49}" presName="dummyMaxCanvas" presStyleCnt="0">
        <dgm:presLayoutVars/>
      </dgm:prSet>
      <dgm:spPr/>
      <dgm:t>
        <a:bodyPr/>
        <a:lstStyle/>
        <a:p>
          <a:endParaRPr lang="en-US"/>
        </a:p>
      </dgm:t>
    </dgm:pt>
    <dgm:pt modelId="{08BD5A7D-7F14-448D-A171-15D31BBE9D7B}" type="pres">
      <dgm:prSet presAssocID="{DDB3D2A1-F6D9-43C5-A131-1BECEA3AEB49}" presName="FiveNodes_1" presStyleLbl="node1" presStyleIdx="0" presStyleCnt="5" custScaleY="62093" custLinFactNeighborY="93553">
        <dgm:presLayoutVars>
          <dgm:bulletEnabled val="1"/>
        </dgm:presLayoutVars>
      </dgm:prSet>
      <dgm:spPr/>
      <dgm:t>
        <a:bodyPr/>
        <a:lstStyle/>
        <a:p>
          <a:endParaRPr lang="en-US"/>
        </a:p>
      </dgm:t>
    </dgm:pt>
    <dgm:pt modelId="{E2B0DE68-6FA2-4C80-89A4-1396C919CC44}" type="pres">
      <dgm:prSet presAssocID="{DDB3D2A1-F6D9-43C5-A131-1BECEA3AEB49}" presName="FiveNodes_2" presStyleLbl="node1" presStyleIdx="1" presStyleCnt="5" custScaleY="62093" custLinFactNeighborY="59865">
        <dgm:presLayoutVars>
          <dgm:bulletEnabled val="1"/>
        </dgm:presLayoutVars>
      </dgm:prSet>
      <dgm:spPr/>
      <dgm:t>
        <a:bodyPr/>
        <a:lstStyle/>
        <a:p>
          <a:endParaRPr lang="en-US"/>
        </a:p>
      </dgm:t>
    </dgm:pt>
    <dgm:pt modelId="{33364CAF-B956-4686-B9A7-112550479ED1}" type="pres">
      <dgm:prSet presAssocID="{DDB3D2A1-F6D9-43C5-A131-1BECEA3AEB49}" presName="FiveNodes_3" presStyleLbl="node1" presStyleIdx="2" presStyleCnt="5" custScaleY="62093" custLinFactNeighborY="26178">
        <dgm:presLayoutVars>
          <dgm:bulletEnabled val="1"/>
        </dgm:presLayoutVars>
      </dgm:prSet>
      <dgm:spPr/>
      <dgm:t>
        <a:bodyPr/>
        <a:lstStyle/>
        <a:p>
          <a:endParaRPr lang="en-US"/>
        </a:p>
      </dgm:t>
    </dgm:pt>
    <dgm:pt modelId="{58FFFA25-1C48-4B97-8AC5-A6FEB19D73D6}" type="pres">
      <dgm:prSet presAssocID="{DDB3D2A1-F6D9-43C5-A131-1BECEA3AEB49}" presName="FiveNodes_4" presStyleLbl="node1" presStyleIdx="3" presStyleCnt="5" custScaleY="62093" custLinFactNeighborY="-7510">
        <dgm:presLayoutVars>
          <dgm:bulletEnabled val="1"/>
        </dgm:presLayoutVars>
      </dgm:prSet>
      <dgm:spPr/>
      <dgm:t>
        <a:bodyPr/>
        <a:lstStyle/>
        <a:p>
          <a:endParaRPr lang="en-US"/>
        </a:p>
      </dgm:t>
    </dgm:pt>
    <dgm:pt modelId="{F770EA7F-49FF-4188-A049-1264A8B54614}" type="pres">
      <dgm:prSet presAssocID="{DDB3D2A1-F6D9-43C5-A131-1BECEA3AEB49}" presName="FiveNodes_5" presStyleLbl="node1" presStyleIdx="4" presStyleCnt="5" custLinFactNeighborY="-14425">
        <dgm:presLayoutVars>
          <dgm:bulletEnabled val="1"/>
        </dgm:presLayoutVars>
      </dgm:prSet>
      <dgm:spPr/>
      <dgm:t>
        <a:bodyPr/>
        <a:lstStyle/>
        <a:p>
          <a:endParaRPr lang="en-US"/>
        </a:p>
      </dgm:t>
    </dgm:pt>
    <dgm:pt modelId="{7103BA56-0854-421E-A4AD-05AE0351C08B}" type="pres">
      <dgm:prSet presAssocID="{DDB3D2A1-F6D9-43C5-A131-1BECEA3AEB49}" presName="FiveConn_1-2" presStyleLbl="fgAccFollowNode1" presStyleIdx="0" presStyleCnt="4" custLinFactY="17914" custLinFactNeighborY="100000">
        <dgm:presLayoutVars>
          <dgm:bulletEnabled val="1"/>
        </dgm:presLayoutVars>
      </dgm:prSet>
      <dgm:spPr/>
      <dgm:t>
        <a:bodyPr/>
        <a:lstStyle/>
        <a:p>
          <a:endParaRPr lang="en-US"/>
        </a:p>
      </dgm:t>
    </dgm:pt>
    <dgm:pt modelId="{D4273299-D9E6-4454-9260-8777BD879F3A}" type="pres">
      <dgm:prSet presAssocID="{DDB3D2A1-F6D9-43C5-A131-1BECEA3AEB49}" presName="FiveConn_2-3" presStyleLbl="fgAccFollowNode1" presStyleIdx="1" presStyleCnt="4" custLinFactNeighborY="66087">
        <dgm:presLayoutVars>
          <dgm:bulletEnabled val="1"/>
        </dgm:presLayoutVars>
      </dgm:prSet>
      <dgm:spPr/>
      <dgm:t>
        <a:bodyPr/>
        <a:lstStyle/>
        <a:p>
          <a:endParaRPr lang="en-US"/>
        </a:p>
      </dgm:t>
    </dgm:pt>
    <dgm:pt modelId="{D828D7F5-030E-44BE-97FE-08F7B58A0458}" type="pres">
      <dgm:prSet presAssocID="{DDB3D2A1-F6D9-43C5-A131-1BECEA3AEB49}" presName="FiveConn_3-4" presStyleLbl="fgAccFollowNode1" presStyleIdx="2" presStyleCnt="4" custLinFactNeighborY="16825">
        <dgm:presLayoutVars>
          <dgm:bulletEnabled val="1"/>
        </dgm:presLayoutVars>
      </dgm:prSet>
      <dgm:spPr/>
      <dgm:t>
        <a:bodyPr/>
        <a:lstStyle/>
        <a:p>
          <a:endParaRPr lang="en-US"/>
        </a:p>
      </dgm:t>
    </dgm:pt>
    <dgm:pt modelId="{E026492D-2DD0-45E8-877E-09587CF58624}" type="pres">
      <dgm:prSet presAssocID="{DDB3D2A1-F6D9-43C5-A131-1BECEA3AEB49}" presName="FiveConn_4-5" presStyleLbl="fgAccFollowNode1" presStyleIdx="3" presStyleCnt="4" custLinFactNeighborY="-36712">
        <dgm:presLayoutVars>
          <dgm:bulletEnabled val="1"/>
        </dgm:presLayoutVars>
      </dgm:prSet>
      <dgm:spPr/>
      <dgm:t>
        <a:bodyPr/>
        <a:lstStyle/>
        <a:p>
          <a:endParaRPr lang="en-US"/>
        </a:p>
      </dgm:t>
    </dgm:pt>
    <dgm:pt modelId="{265875D7-7122-45FE-B345-502D47D3B2A5}" type="pres">
      <dgm:prSet presAssocID="{DDB3D2A1-F6D9-43C5-A131-1BECEA3AEB49}" presName="FiveNodes_1_text" presStyleLbl="node1" presStyleIdx="4" presStyleCnt="5">
        <dgm:presLayoutVars>
          <dgm:bulletEnabled val="1"/>
        </dgm:presLayoutVars>
      </dgm:prSet>
      <dgm:spPr/>
      <dgm:t>
        <a:bodyPr/>
        <a:lstStyle/>
        <a:p>
          <a:endParaRPr lang="en-US"/>
        </a:p>
      </dgm:t>
    </dgm:pt>
    <dgm:pt modelId="{057E7E11-A84F-4D97-834F-04CA2814CF31}" type="pres">
      <dgm:prSet presAssocID="{DDB3D2A1-F6D9-43C5-A131-1BECEA3AEB49}" presName="FiveNodes_2_text" presStyleLbl="node1" presStyleIdx="4" presStyleCnt="5">
        <dgm:presLayoutVars>
          <dgm:bulletEnabled val="1"/>
        </dgm:presLayoutVars>
      </dgm:prSet>
      <dgm:spPr/>
      <dgm:t>
        <a:bodyPr/>
        <a:lstStyle/>
        <a:p>
          <a:endParaRPr lang="en-US"/>
        </a:p>
      </dgm:t>
    </dgm:pt>
    <dgm:pt modelId="{5182BA20-08EF-4096-99E0-E7F6FBB9D30D}" type="pres">
      <dgm:prSet presAssocID="{DDB3D2A1-F6D9-43C5-A131-1BECEA3AEB49}" presName="FiveNodes_3_text" presStyleLbl="node1" presStyleIdx="4" presStyleCnt="5">
        <dgm:presLayoutVars>
          <dgm:bulletEnabled val="1"/>
        </dgm:presLayoutVars>
      </dgm:prSet>
      <dgm:spPr/>
      <dgm:t>
        <a:bodyPr/>
        <a:lstStyle/>
        <a:p>
          <a:endParaRPr lang="en-US"/>
        </a:p>
      </dgm:t>
    </dgm:pt>
    <dgm:pt modelId="{36EFBB97-B851-4625-A692-4861B8B91446}" type="pres">
      <dgm:prSet presAssocID="{DDB3D2A1-F6D9-43C5-A131-1BECEA3AEB49}" presName="FiveNodes_4_text" presStyleLbl="node1" presStyleIdx="4" presStyleCnt="5">
        <dgm:presLayoutVars>
          <dgm:bulletEnabled val="1"/>
        </dgm:presLayoutVars>
      </dgm:prSet>
      <dgm:spPr/>
      <dgm:t>
        <a:bodyPr/>
        <a:lstStyle/>
        <a:p>
          <a:endParaRPr lang="en-US"/>
        </a:p>
      </dgm:t>
    </dgm:pt>
    <dgm:pt modelId="{D22C76B9-19E7-4ACA-B85B-9CBA1C6E150B}" type="pres">
      <dgm:prSet presAssocID="{DDB3D2A1-F6D9-43C5-A131-1BECEA3AEB49}" presName="FiveNodes_5_text" presStyleLbl="node1" presStyleIdx="4" presStyleCnt="5">
        <dgm:presLayoutVars>
          <dgm:bulletEnabled val="1"/>
        </dgm:presLayoutVars>
      </dgm:prSet>
      <dgm:spPr/>
      <dgm:t>
        <a:bodyPr/>
        <a:lstStyle/>
        <a:p>
          <a:endParaRPr lang="en-US"/>
        </a:p>
      </dgm:t>
    </dgm:pt>
  </dgm:ptLst>
  <dgm:cxnLst>
    <dgm:cxn modelId="{9E9BDB60-08BB-400D-8D2F-E3016154BDEF}" type="presOf" srcId="{371B6957-411F-423E-8DA0-613EA1D949DB}" destId="{F770EA7F-49FF-4188-A049-1264A8B54614}" srcOrd="0" destOrd="0" presId="urn:microsoft.com/office/officeart/2005/8/layout/vProcess5"/>
    <dgm:cxn modelId="{E758C9E1-89A2-4150-B44E-F95F04D86959}" srcId="{DDB3D2A1-F6D9-43C5-A131-1BECEA3AEB49}" destId="{6ECB77C0-2561-4ECB-BC34-F9B0154A4752}" srcOrd="1" destOrd="0" parTransId="{A5D4AD6B-8A0A-4621-97E5-BF9C8F897CEC}" sibTransId="{334BD77E-D897-4961-A33F-EB74B868500B}"/>
    <dgm:cxn modelId="{1850EFBA-8037-4828-824A-A1F3CE32CDDD}" type="presOf" srcId="{57EDC938-5D78-4297-ABAF-20D2658B4317}" destId="{7103BA56-0854-421E-A4AD-05AE0351C08B}" srcOrd="0" destOrd="0" presId="urn:microsoft.com/office/officeart/2005/8/layout/vProcess5"/>
    <dgm:cxn modelId="{213367BD-7896-4D5E-B7ED-4212F28D43B3}" type="presOf" srcId="{17FF839C-D793-4C2A-8EFA-17C81EB1EF57}" destId="{5182BA20-08EF-4096-99E0-E7F6FBB9D30D}" srcOrd="1" destOrd="0" presId="urn:microsoft.com/office/officeart/2005/8/layout/vProcess5"/>
    <dgm:cxn modelId="{F1660853-FD7E-4078-9D24-BABECEADF724}" type="presOf" srcId="{371B6957-411F-423E-8DA0-613EA1D949DB}" destId="{D22C76B9-19E7-4ACA-B85B-9CBA1C6E150B}" srcOrd="1" destOrd="0" presId="urn:microsoft.com/office/officeart/2005/8/layout/vProcess5"/>
    <dgm:cxn modelId="{B62C71E3-0D66-4602-A426-FF80EF3B3796}" type="presOf" srcId="{5F971622-C933-44FE-B945-21E9856E93D8}" destId="{08BD5A7D-7F14-448D-A171-15D31BBE9D7B}" srcOrd="0" destOrd="0" presId="urn:microsoft.com/office/officeart/2005/8/layout/vProcess5"/>
    <dgm:cxn modelId="{D065E0B1-69AE-4D4B-B7D4-6F0DCD27B61F}" type="presOf" srcId="{5FF51859-A609-48AE-8461-9290B9B2A1F1}" destId="{E026492D-2DD0-45E8-877E-09587CF58624}" srcOrd="0" destOrd="0" presId="urn:microsoft.com/office/officeart/2005/8/layout/vProcess5"/>
    <dgm:cxn modelId="{0791247D-DAF8-4580-A298-8BA2728644C8}" type="presOf" srcId="{17FF839C-D793-4C2A-8EFA-17C81EB1EF57}" destId="{33364CAF-B956-4686-B9A7-112550479ED1}" srcOrd="0" destOrd="0" presId="urn:microsoft.com/office/officeart/2005/8/layout/vProcess5"/>
    <dgm:cxn modelId="{E6F0EBA5-3FBC-4681-B373-122EF5B8D59E}" type="presOf" srcId="{5F971622-C933-44FE-B945-21E9856E93D8}" destId="{265875D7-7122-45FE-B345-502D47D3B2A5}" srcOrd="1" destOrd="0" presId="urn:microsoft.com/office/officeart/2005/8/layout/vProcess5"/>
    <dgm:cxn modelId="{A5062FCF-2089-452F-8545-50ACD999F4D2}" srcId="{DDB3D2A1-F6D9-43C5-A131-1BECEA3AEB49}" destId="{CEBAC2C0-4AC5-4B2D-9C1A-B0037EB22B27}" srcOrd="3" destOrd="0" parTransId="{5E79E51A-F2A2-480F-B286-13F3FA29C0A6}" sibTransId="{5FF51859-A609-48AE-8461-9290B9B2A1F1}"/>
    <dgm:cxn modelId="{BA4E07E0-4AEF-4E26-BCAC-A8A27883833F}" type="presOf" srcId="{6ECB77C0-2561-4ECB-BC34-F9B0154A4752}" destId="{057E7E11-A84F-4D97-834F-04CA2814CF31}" srcOrd="1" destOrd="0" presId="urn:microsoft.com/office/officeart/2005/8/layout/vProcess5"/>
    <dgm:cxn modelId="{CCF8A127-FBD7-4A3F-80AB-F7A34A3461C6}" srcId="{DDB3D2A1-F6D9-43C5-A131-1BECEA3AEB49}" destId="{5F971622-C933-44FE-B945-21E9856E93D8}" srcOrd="0" destOrd="0" parTransId="{5EC97E6E-F7F9-4665-9696-F2AB9FDD253C}" sibTransId="{57EDC938-5D78-4297-ABAF-20D2658B4317}"/>
    <dgm:cxn modelId="{F8EEB1A5-528B-4215-95DF-AEC2889416BF}" type="presOf" srcId="{DDB3D2A1-F6D9-43C5-A131-1BECEA3AEB49}" destId="{97D01475-686A-4BD3-9ECE-353D38312B9B}" srcOrd="0" destOrd="0" presId="urn:microsoft.com/office/officeart/2005/8/layout/vProcess5"/>
    <dgm:cxn modelId="{70710CED-6C0C-44C4-9B32-68D661672750}" type="presOf" srcId="{CEBAC2C0-4AC5-4B2D-9C1A-B0037EB22B27}" destId="{36EFBB97-B851-4625-A692-4861B8B91446}" srcOrd="1" destOrd="0" presId="urn:microsoft.com/office/officeart/2005/8/layout/vProcess5"/>
    <dgm:cxn modelId="{23435986-76C5-4AB9-A3D2-AEA3EE2CA7B8}" srcId="{DDB3D2A1-F6D9-43C5-A131-1BECEA3AEB49}" destId="{17FF839C-D793-4C2A-8EFA-17C81EB1EF57}" srcOrd="2" destOrd="0" parTransId="{752BD317-03A9-41AD-B45A-D3D1EA64382E}" sibTransId="{8194CB39-07D8-4FF0-9906-9CEF84C96249}"/>
    <dgm:cxn modelId="{68276B67-FE7E-4B3B-88EF-B5E465F6EF3B}" type="presOf" srcId="{334BD77E-D897-4961-A33F-EB74B868500B}" destId="{D4273299-D9E6-4454-9260-8777BD879F3A}" srcOrd="0" destOrd="0" presId="urn:microsoft.com/office/officeart/2005/8/layout/vProcess5"/>
    <dgm:cxn modelId="{CACF0FCC-6F70-4350-9CC0-E511AD36408B}" type="presOf" srcId="{8194CB39-07D8-4FF0-9906-9CEF84C96249}" destId="{D828D7F5-030E-44BE-97FE-08F7B58A0458}" srcOrd="0" destOrd="0" presId="urn:microsoft.com/office/officeart/2005/8/layout/vProcess5"/>
    <dgm:cxn modelId="{910E41C0-830A-4705-BBBF-9265265EB789}" type="presOf" srcId="{CEBAC2C0-4AC5-4B2D-9C1A-B0037EB22B27}" destId="{58FFFA25-1C48-4B97-8AC5-A6FEB19D73D6}" srcOrd="0" destOrd="0" presId="urn:microsoft.com/office/officeart/2005/8/layout/vProcess5"/>
    <dgm:cxn modelId="{D408F95B-420A-44C9-BA43-27CE2DEF2B8A}" type="presOf" srcId="{6ECB77C0-2561-4ECB-BC34-F9B0154A4752}" destId="{E2B0DE68-6FA2-4C80-89A4-1396C919CC44}" srcOrd="0" destOrd="0" presId="urn:microsoft.com/office/officeart/2005/8/layout/vProcess5"/>
    <dgm:cxn modelId="{E01B361A-93FC-4404-9CF6-3981BAA823D5}" srcId="{DDB3D2A1-F6D9-43C5-A131-1BECEA3AEB49}" destId="{371B6957-411F-423E-8DA0-613EA1D949DB}" srcOrd="4" destOrd="0" parTransId="{FBBE489D-7219-45F9-942B-E1F9B3727349}" sibTransId="{07A6148F-B1F2-4522-B990-AC03CA98D397}"/>
    <dgm:cxn modelId="{DE74EBA4-DDF5-4A3B-A00D-52B18302E792}" type="presParOf" srcId="{97D01475-686A-4BD3-9ECE-353D38312B9B}" destId="{A327F067-B11E-497E-9934-6AC8B58FE83B}" srcOrd="0" destOrd="0" presId="urn:microsoft.com/office/officeart/2005/8/layout/vProcess5"/>
    <dgm:cxn modelId="{1F989DA7-E573-4B85-ADA4-D0F091BE5FE8}" type="presParOf" srcId="{97D01475-686A-4BD3-9ECE-353D38312B9B}" destId="{08BD5A7D-7F14-448D-A171-15D31BBE9D7B}" srcOrd="1" destOrd="0" presId="urn:microsoft.com/office/officeart/2005/8/layout/vProcess5"/>
    <dgm:cxn modelId="{4AE9D264-9C32-490C-87E2-D07B8FCE3289}" type="presParOf" srcId="{97D01475-686A-4BD3-9ECE-353D38312B9B}" destId="{E2B0DE68-6FA2-4C80-89A4-1396C919CC44}" srcOrd="2" destOrd="0" presId="urn:microsoft.com/office/officeart/2005/8/layout/vProcess5"/>
    <dgm:cxn modelId="{79131334-8B25-4272-9114-4FAA33830CBE}" type="presParOf" srcId="{97D01475-686A-4BD3-9ECE-353D38312B9B}" destId="{33364CAF-B956-4686-B9A7-112550479ED1}" srcOrd="3" destOrd="0" presId="urn:microsoft.com/office/officeart/2005/8/layout/vProcess5"/>
    <dgm:cxn modelId="{350F999A-079C-47F1-A8C8-3590680F0C44}" type="presParOf" srcId="{97D01475-686A-4BD3-9ECE-353D38312B9B}" destId="{58FFFA25-1C48-4B97-8AC5-A6FEB19D73D6}" srcOrd="4" destOrd="0" presId="urn:microsoft.com/office/officeart/2005/8/layout/vProcess5"/>
    <dgm:cxn modelId="{CEE2B501-38D5-499D-84B1-9CC325578ED3}" type="presParOf" srcId="{97D01475-686A-4BD3-9ECE-353D38312B9B}" destId="{F770EA7F-49FF-4188-A049-1264A8B54614}" srcOrd="5" destOrd="0" presId="urn:microsoft.com/office/officeart/2005/8/layout/vProcess5"/>
    <dgm:cxn modelId="{0BEABBFC-7C36-4DCB-9AA2-AE44042D550E}" type="presParOf" srcId="{97D01475-686A-4BD3-9ECE-353D38312B9B}" destId="{7103BA56-0854-421E-A4AD-05AE0351C08B}" srcOrd="6" destOrd="0" presId="urn:microsoft.com/office/officeart/2005/8/layout/vProcess5"/>
    <dgm:cxn modelId="{A672407E-5215-403C-9C00-A3256317AAB2}" type="presParOf" srcId="{97D01475-686A-4BD3-9ECE-353D38312B9B}" destId="{D4273299-D9E6-4454-9260-8777BD879F3A}" srcOrd="7" destOrd="0" presId="urn:microsoft.com/office/officeart/2005/8/layout/vProcess5"/>
    <dgm:cxn modelId="{5F4FD0A0-E4D5-49D7-80F3-49DF4244E892}" type="presParOf" srcId="{97D01475-686A-4BD3-9ECE-353D38312B9B}" destId="{D828D7F5-030E-44BE-97FE-08F7B58A0458}" srcOrd="8" destOrd="0" presId="urn:microsoft.com/office/officeart/2005/8/layout/vProcess5"/>
    <dgm:cxn modelId="{60328F3C-0443-4910-B50C-BB29D0B37D02}" type="presParOf" srcId="{97D01475-686A-4BD3-9ECE-353D38312B9B}" destId="{E026492D-2DD0-45E8-877E-09587CF58624}" srcOrd="9" destOrd="0" presId="urn:microsoft.com/office/officeart/2005/8/layout/vProcess5"/>
    <dgm:cxn modelId="{B7C9377D-7483-4514-8B9B-87E413FB8EE7}" type="presParOf" srcId="{97D01475-686A-4BD3-9ECE-353D38312B9B}" destId="{265875D7-7122-45FE-B345-502D47D3B2A5}" srcOrd="10" destOrd="0" presId="urn:microsoft.com/office/officeart/2005/8/layout/vProcess5"/>
    <dgm:cxn modelId="{5D532E6E-C0BD-4FDD-AA57-6AE5A7DDB951}" type="presParOf" srcId="{97D01475-686A-4BD3-9ECE-353D38312B9B}" destId="{057E7E11-A84F-4D97-834F-04CA2814CF31}" srcOrd="11" destOrd="0" presId="urn:microsoft.com/office/officeart/2005/8/layout/vProcess5"/>
    <dgm:cxn modelId="{54AD3B5E-BE23-4557-8983-5972D3A09F7C}" type="presParOf" srcId="{97D01475-686A-4BD3-9ECE-353D38312B9B}" destId="{5182BA20-08EF-4096-99E0-E7F6FBB9D30D}" srcOrd="12" destOrd="0" presId="urn:microsoft.com/office/officeart/2005/8/layout/vProcess5"/>
    <dgm:cxn modelId="{B3A55CC0-56F0-4808-93B9-3480345B09A7}" type="presParOf" srcId="{97D01475-686A-4BD3-9ECE-353D38312B9B}" destId="{36EFBB97-B851-4625-A692-4861B8B91446}" srcOrd="13" destOrd="0" presId="urn:microsoft.com/office/officeart/2005/8/layout/vProcess5"/>
    <dgm:cxn modelId="{901C01D6-C952-4F4D-91A2-CEE5E74F6EFD}" type="presParOf" srcId="{97D01475-686A-4BD3-9ECE-353D38312B9B}" destId="{D22C76B9-19E7-4ACA-B85B-9CBA1C6E150B}"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667C75A-4549-4E73-B241-A6D65921D19B}"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n-US"/>
        </a:p>
      </dgm:t>
    </dgm:pt>
    <dgm:pt modelId="{D650409F-CA8B-4554-867C-6482BC292E26}">
      <dgm:prSet phldrT="[Text]" custT="1"/>
      <dgm:spPr/>
      <dgm:t>
        <a:bodyPr/>
        <a:lstStyle/>
        <a:p>
          <a:pPr rtl="1"/>
          <a:r>
            <a:rPr lang="fa-IR" sz="1800" dirty="0" smtClean="0"/>
            <a:t>سیر نزولی جمعیت کشورهای غربی</a:t>
          </a:r>
          <a:endParaRPr lang="en-US" sz="1800" dirty="0"/>
        </a:p>
      </dgm:t>
    </dgm:pt>
    <dgm:pt modelId="{B087FB66-EC03-40A3-90AB-AFAB560A30E8}" type="parTrans" cxnId="{A3AD1D7A-0DCA-43A0-8E71-4388EE3C4D27}">
      <dgm:prSet/>
      <dgm:spPr/>
      <dgm:t>
        <a:bodyPr/>
        <a:lstStyle/>
        <a:p>
          <a:endParaRPr lang="en-US"/>
        </a:p>
      </dgm:t>
    </dgm:pt>
    <dgm:pt modelId="{AEBDA34C-1DBB-436F-8B46-E6625531165C}" type="sibTrans" cxnId="{A3AD1D7A-0DCA-43A0-8E71-4388EE3C4D27}">
      <dgm:prSet/>
      <dgm:spPr/>
      <dgm:t>
        <a:bodyPr/>
        <a:lstStyle/>
        <a:p>
          <a:endParaRPr lang="en-US"/>
        </a:p>
      </dgm:t>
    </dgm:pt>
    <dgm:pt modelId="{F8A352D3-905E-47DC-B7FA-3E378FDF2DDE}">
      <dgm:prSet phldrT="[Text]" custT="1"/>
      <dgm:spPr/>
      <dgm:t>
        <a:bodyPr/>
        <a:lstStyle/>
        <a:p>
          <a:pPr algn="ctr" rtl="1"/>
          <a:r>
            <a:rPr lang="fa-IR" sz="1800" dirty="0" smtClean="0"/>
            <a:t>دارا بودن تنها 12.1درصد از جمعیت جهانی</a:t>
          </a:r>
          <a:endParaRPr lang="en-US" sz="1800" dirty="0"/>
        </a:p>
      </dgm:t>
    </dgm:pt>
    <dgm:pt modelId="{6DAD32D9-DA14-4EBB-9837-C79615C81EAB}" type="parTrans" cxnId="{A2CE0C54-B9E6-4471-8251-6339E40506CD}">
      <dgm:prSet/>
      <dgm:spPr/>
      <dgm:t>
        <a:bodyPr/>
        <a:lstStyle/>
        <a:p>
          <a:endParaRPr lang="en-US"/>
        </a:p>
      </dgm:t>
    </dgm:pt>
    <dgm:pt modelId="{3C569898-8E9D-45B2-BB26-D7B45DD0D989}" type="sibTrans" cxnId="{A2CE0C54-B9E6-4471-8251-6339E40506CD}">
      <dgm:prSet/>
      <dgm:spPr/>
      <dgm:t>
        <a:bodyPr/>
        <a:lstStyle/>
        <a:p>
          <a:endParaRPr lang="en-US"/>
        </a:p>
      </dgm:t>
    </dgm:pt>
    <dgm:pt modelId="{6AF097B3-39BD-4C4C-85BC-BB9773C7E2FB}">
      <dgm:prSet phldrT="[Text]" custT="1"/>
      <dgm:spPr/>
      <dgm:t>
        <a:bodyPr/>
        <a:lstStyle/>
        <a:p>
          <a:pPr rtl="1"/>
          <a:r>
            <a:rPr lang="fa-IR" sz="1800" dirty="0" smtClean="0"/>
            <a:t>فروپاشی خانواده به دلیل حاکميت ارزش‌های مادی و خودمحوری و لذت طلبی</a:t>
          </a:r>
          <a:endParaRPr lang="en-US" sz="1800" dirty="0"/>
        </a:p>
      </dgm:t>
    </dgm:pt>
    <dgm:pt modelId="{1261F186-B57C-49F0-B29D-A12DCF51D378}" type="parTrans" cxnId="{F7DD92DD-4495-4AE9-8FC2-0A355316D468}">
      <dgm:prSet/>
      <dgm:spPr/>
      <dgm:t>
        <a:bodyPr/>
        <a:lstStyle/>
        <a:p>
          <a:endParaRPr lang="en-US"/>
        </a:p>
      </dgm:t>
    </dgm:pt>
    <dgm:pt modelId="{D343AE4D-DBB6-4AB7-92A3-75198D96FCB3}" type="sibTrans" cxnId="{F7DD92DD-4495-4AE9-8FC2-0A355316D468}">
      <dgm:prSet/>
      <dgm:spPr/>
      <dgm:t>
        <a:bodyPr/>
        <a:lstStyle/>
        <a:p>
          <a:endParaRPr lang="en-US"/>
        </a:p>
      </dgm:t>
    </dgm:pt>
    <dgm:pt modelId="{E93AEB85-D10F-4225-93A8-DD3AB16F3A54}">
      <dgm:prSet phldrT="[Text]" custT="1"/>
      <dgm:spPr/>
      <dgm:t>
        <a:bodyPr/>
        <a:lstStyle/>
        <a:p>
          <a:pPr algn="ctr" rtl="1"/>
          <a:r>
            <a:rPr lang="fa-IR" sz="1800" dirty="0" smtClean="0">
              <a:cs typeface="+mj-cs"/>
            </a:rPr>
            <a:t>افزايش جمعيت عامل قطعی موفقيت ملت‌ها </a:t>
          </a:r>
          <a:r>
            <a:rPr lang="en-US" sz="1800" dirty="0" smtClean="0">
              <a:cs typeface="+mj-cs"/>
            </a:rPr>
            <a:t>)</a:t>
          </a:r>
          <a:r>
            <a:rPr lang="fa-IR" sz="1800" dirty="0" smtClean="0">
              <a:cs typeface="+mj-cs"/>
            </a:rPr>
            <a:t> چين و هند و پاکستان</a:t>
          </a:r>
          <a:r>
            <a:rPr lang="en-US" sz="1800" dirty="0" smtClean="0">
              <a:cs typeface="+mj-cs"/>
            </a:rPr>
            <a:t>(</a:t>
          </a:r>
          <a:endParaRPr lang="en-US" sz="1800" dirty="0">
            <a:cs typeface="+mj-cs"/>
          </a:endParaRPr>
        </a:p>
      </dgm:t>
    </dgm:pt>
    <dgm:pt modelId="{3125F9FF-CA5D-498E-99CB-8071701A3961}" type="parTrans" cxnId="{3DA94491-EC87-4A30-85F8-E099064131C9}">
      <dgm:prSet/>
      <dgm:spPr/>
      <dgm:t>
        <a:bodyPr/>
        <a:lstStyle/>
        <a:p>
          <a:endParaRPr lang="en-US"/>
        </a:p>
      </dgm:t>
    </dgm:pt>
    <dgm:pt modelId="{292E8099-0C11-418C-98BA-2341EC60BF47}" type="sibTrans" cxnId="{3DA94491-EC87-4A30-85F8-E099064131C9}">
      <dgm:prSet/>
      <dgm:spPr/>
      <dgm:t>
        <a:bodyPr/>
        <a:lstStyle/>
        <a:p>
          <a:endParaRPr lang="en-US"/>
        </a:p>
      </dgm:t>
    </dgm:pt>
    <dgm:pt modelId="{6D574B79-A593-4382-A10A-F4C2BAE87AA6}">
      <dgm:prSet phldrT="[Text]" custT="1"/>
      <dgm:spPr/>
      <dgm:t>
        <a:bodyPr/>
        <a:lstStyle/>
        <a:p>
          <a:pPr rtl="1"/>
          <a:r>
            <a:rPr lang="fa-IR" sz="1800" dirty="0" smtClean="0"/>
            <a:t>کشورهای غربی و در رأس آن آمريکا برای ايجاد تعادل جمعيتی به نفع خود و به عنوان يکی از سياست‌های استراتژيک در دکترين دفاع ملی و سياست خارجی به کاهش رشد جمعيت در جهان سوم به‌خصوص کشورهای اسلامی پرداختند.</a:t>
          </a:r>
          <a:endParaRPr lang="en-US" sz="1800" dirty="0"/>
        </a:p>
      </dgm:t>
    </dgm:pt>
    <dgm:pt modelId="{7C4D3A7D-56E0-4E1D-80AD-D313EEA67BAA}" type="parTrans" cxnId="{A43F26D8-70F0-4220-A9CB-16E9B80AAB7F}">
      <dgm:prSet/>
      <dgm:spPr/>
      <dgm:t>
        <a:bodyPr/>
        <a:lstStyle/>
        <a:p>
          <a:endParaRPr lang="en-US"/>
        </a:p>
      </dgm:t>
    </dgm:pt>
    <dgm:pt modelId="{AA61E922-E986-41C5-B5B2-DD751632F2FD}" type="sibTrans" cxnId="{A43F26D8-70F0-4220-A9CB-16E9B80AAB7F}">
      <dgm:prSet/>
      <dgm:spPr/>
      <dgm:t>
        <a:bodyPr/>
        <a:lstStyle/>
        <a:p>
          <a:endParaRPr lang="en-US"/>
        </a:p>
      </dgm:t>
    </dgm:pt>
    <dgm:pt modelId="{3E386FC3-0B76-4E92-9DED-DDCDDE774F7A}" type="pres">
      <dgm:prSet presAssocID="{C667C75A-4549-4E73-B241-A6D65921D19B}" presName="Name0" presStyleCnt="0">
        <dgm:presLayoutVars>
          <dgm:chMax val="7"/>
          <dgm:chPref val="5"/>
        </dgm:presLayoutVars>
      </dgm:prSet>
      <dgm:spPr/>
      <dgm:t>
        <a:bodyPr/>
        <a:lstStyle/>
        <a:p>
          <a:endParaRPr lang="en-US"/>
        </a:p>
      </dgm:t>
    </dgm:pt>
    <dgm:pt modelId="{2D1BAE5A-58ED-4B93-9556-A4CD6DFAB0BE}" type="pres">
      <dgm:prSet presAssocID="{C667C75A-4549-4E73-B241-A6D65921D19B}" presName="arrowNode" presStyleLbl="node1" presStyleIdx="0" presStyleCnt="1" custLinFactNeighborX="3021"/>
      <dgm:spPr/>
      <dgm:t>
        <a:bodyPr/>
        <a:lstStyle/>
        <a:p>
          <a:endParaRPr lang="en-US"/>
        </a:p>
      </dgm:t>
    </dgm:pt>
    <dgm:pt modelId="{8F9ACC19-9888-4CA3-9FB0-D8DE0F0E55EB}" type="pres">
      <dgm:prSet presAssocID="{D650409F-CA8B-4554-867C-6482BC292E26}" presName="txNode1" presStyleLbl="revTx" presStyleIdx="0" presStyleCnt="5" custScaleX="177156" custLinFactNeighborY="13167">
        <dgm:presLayoutVars>
          <dgm:bulletEnabled val="1"/>
        </dgm:presLayoutVars>
      </dgm:prSet>
      <dgm:spPr/>
      <dgm:t>
        <a:bodyPr/>
        <a:lstStyle/>
        <a:p>
          <a:endParaRPr lang="en-US"/>
        </a:p>
      </dgm:t>
    </dgm:pt>
    <dgm:pt modelId="{FEC35227-8203-4BDA-A687-5914DBDF36A2}" type="pres">
      <dgm:prSet presAssocID="{F8A352D3-905E-47DC-B7FA-3E378FDF2DDE}" presName="txNode2" presStyleLbl="revTx" presStyleIdx="1" presStyleCnt="5" custScaleX="82645" custLinFactNeighborX="-1715">
        <dgm:presLayoutVars>
          <dgm:bulletEnabled val="1"/>
        </dgm:presLayoutVars>
      </dgm:prSet>
      <dgm:spPr/>
      <dgm:t>
        <a:bodyPr/>
        <a:lstStyle/>
        <a:p>
          <a:endParaRPr lang="en-US"/>
        </a:p>
      </dgm:t>
    </dgm:pt>
    <dgm:pt modelId="{55D9CBED-3819-4C7B-BC89-175E4D693998}" type="pres">
      <dgm:prSet presAssocID="{3C569898-8E9D-45B2-BB26-D7B45DD0D989}" presName="dotNode2" presStyleCnt="0"/>
      <dgm:spPr/>
    </dgm:pt>
    <dgm:pt modelId="{662A0342-554C-4245-BA26-6AAA882A0E43}" type="pres">
      <dgm:prSet presAssocID="{3C569898-8E9D-45B2-BB26-D7B45DD0D989}" presName="dotRepeatNode" presStyleLbl="fgShp" presStyleIdx="0" presStyleCnt="3"/>
      <dgm:spPr/>
      <dgm:t>
        <a:bodyPr/>
        <a:lstStyle/>
        <a:p>
          <a:endParaRPr lang="en-US"/>
        </a:p>
      </dgm:t>
    </dgm:pt>
    <dgm:pt modelId="{AAF9B5A6-0EF4-4DDE-B6CF-83F013A2D3A4}" type="pres">
      <dgm:prSet presAssocID="{6AF097B3-39BD-4C4C-85BC-BB9773C7E2FB}" presName="txNode3" presStyleLbl="revTx" presStyleIdx="2" presStyleCnt="5" custScaleX="121000" custLinFactNeighborX="-10801" custLinFactNeighborY="40493">
        <dgm:presLayoutVars>
          <dgm:bulletEnabled val="1"/>
        </dgm:presLayoutVars>
      </dgm:prSet>
      <dgm:spPr/>
      <dgm:t>
        <a:bodyPr/>
        <a:lstStyle/>
        <a:p>
          <a:endParaRPr lang="en-US"/>
        </a:p>
      </dgm:t>
    </dgm:pt>
    <dgm:pt modelId="{776D963C-F0AF-4D98-974D-33A806B63BFC}" type="pres">
      <dgm:prSet presAssocID="{D343AE4D-DBB6-4AB7-92A3-75198D96FCB3}" presName="dotNode3" presStyleCnt="0"/>
      <dgm:spPr/>
    </dgm:pt>
    <dgm:pt modelId="{73FD8EE2-596E-45DD-A2B5-B21061252AF3}" type="pres">
      <dgm:prSet presAssocID="{D343AE4D-DBB6-4AB7-92A3-75198D96FCB3}" presName="dotRepeatNode" presStyleLbl="fgShp" presStyleIdx="1" presStyleCnt="3"/>
      <dgm:spPr/>
      <dgm:t>
        <a:bodyPr/>
        <a:lstStyle/>
        <a:p>
          <a:endParaRPr lang="en-US"/>
        </a:p>
      </dgm:t>
    </dgm:pt>
    <dgm:pt modelId="{55025D17-74C7-4712-B1B6-0C6B831465D8}" type="pres">
      <dgm:prSet presAssocID="{E93AEB85-D10F-4225-93A8-DD3AB16F3A54}" presName="txNode4" presStyleLbl="revTx" presStyleIdx="3" presStyleCnt="5" custScaleX="194872" custScaleY="110000" custLinFactNeighborX="56199">
        <dgm:presLayoutVars>
          <dgm:bulletEnabled val="1"/>
        </dgm:presLayoutVars>
      </dgm:prSet>
      <dgm:spPr/>
      <dgm:t>
        <a:bodyPr/>
        <a:lstStyle/>
        <a:p>
          <a:endParaRPr lang="en-US"/>
        </a:p>
      </dgm:t>
    </dgm:pt>
    <dgm:pt modelId="{683CCE9B-F5C6-4090-AA41-3128BA081050}" type="pres">
      <dgm:prSet presAssocID="{292E8099-0C11-418C-98BA-2341EC60BF47}" presName="dotNode4" presStyleCnt="0"/>
      <dgm:spPr/>
    </dgm:pt>
    <dgm:pt modelId="{B072F3AF-DC95-4885-9268-7324B2DEF6F1}" type="pres">
      <dgm:prSet presAssocID="{292E8099-0C11-418C-98BA-2341EC60BF47}" presName="dotRepeatNode" presStyleLbl="fgShp" presStyleIdx="2" presStyleCnt="3"/>
      <dgm:spPr/>
      <dgm:t>
        <a:bodyPr/>
        <a:lstStyle/>
        <a:p>
          <a:endParaRPr lang="en-US"/>
        </a:p>
      </dgm:t>
    </dgm:pt>
    <dgm:pt modelId="{FE0BE03A-E4D8-4B5D-9564-93C49240A333}" type="pres">
      <dgm:prSet presAssocID="{6D574B79-A593-4382-A10A-F4C2BAE87AA6}" presName="txNode5" presStyleLbl="revTx" presStyleIdx="4" presStyleCnt="5" custScaleX="259374">
        <dgm:presLayoutVars>
          <dgm:bulletEnabled val="1"/>
        </dgm:presLayoutVars>
      </dgm:prSet>
      <dgm:spPr/>
      <dgm:t>
        <a:bodyPr/>
        <a:lstStyle/>
        <a:p>
          <a:endParaRPr lang="en-US"/>
        </a:p>
      </dgm:t>
    </dgm:pt>
  </dgm:ptLst>
  <dgm:cxnLst>
    <dgm:cxn modelId="{FB1DF664-447F-4DC3-BD32-3399DC179FEB}" type="presOf" srcId="{E93AEB85-D10F-4225-93A8-DD3AB16F3A54}" destId="{55025D17-74C7-4712-B1B6-0C6B831465D8}" srcOrd="0" destOrd="0" presId="urn:microsoft.com/office/officeart/2009/3/layout/DescendingProcess"/>
    <dgm:cxn modelId="{A2CE0C54-B9E6-4471-8251-6339E40506CD}" srcId="{C667C75A-4549-4E73-B241-A6D65921D19B}" destId="{F8A352D3-905E-47DC-B7FA-3E378FDF2DDE}" srcOrd="1" destOrd="0" parTransId="{6DAD32D9-DA14-4EBB-9837-C79615C81EAB}" sibTransId="{3C569898-8E9D-45B2-BB26-D7B45DD0D989}"/>
    <dgm:cxn modelId="{A43F26D8-70F0-4220-A9CB-16E9B80AAB7F}" srcId="{C667C75A-4549-4E73-B241-A6D65921D19B}" destId="{6D574B79-A593-4382-A10A-F4C2BAE87AA6}" srcOrd="4" destOrd="0" parTransId="{7C4D3A7D-56E0-4E1D-80AD-D313EEA67BAA}" sibTransId="{AA61E922-E986-41C5-B5B2-DD751632F2FD}"/>
    <dgm:cxn modelId="{454E5664-3293-4829-94B3-2FD55EFAC20F}" type="presOf" srcId="{F8A352D3-905E-47DC-B7FA-3E378FDF2DDE}" destId="{FEC35227-8203-4BDA-A687-5914DBDF36A2}" srcOrd="0" destOrd="0" presId="urn:microsoft.com/office/officeart/2009/3/layout/DescendingProcess"/>
    <dgm:cxn modelId="{3DA94491-EC87-4A30-85F8-E099064131C9}" srcId="{C667C75A-4549-4E73-B241-A6D65921D19B}" destId="{E93AEB85-D10F-4225-93A8-DD3AB16F3A54}" srcOrd="3" destOrd="0" parTransId="{3125F9FF-CA5D-498E-99CB-8071701A3961}" sibTransId="{292E8099-0C11-418C-98BA-2341EC60BF47}"/>
    <dgm:cxn modelId="{7A37EBB3-75E2-4599-BF41-69241A2832F7}" type="presOf" srcId="{6AF097B3-39BD-4C4C-85BC-BB9773C7E2FB}" destId="{AAF9B5A6-0EF4-4DDE-B6CF-83F013A2D3A4}" srcOrd="0" destOrd="0" presId="urn:microsoft.com/office/officeart/2009/3/layout/DescendingProcess"/>
    <dgm:cxn modelId="{4DC23645-FD94-482D-8555-E24B0F1B46B5}" type="presOf" srcId="{D650409F-CA8B-4554-867C-6482BC292E26}" destId="{8F9ACC19-9888-4CA3-9FB0-D8DE0F0E55EB}" srcOrd="0" destOrd="0" presId="urn:microsoft.com/office/officeart/2009/3/layout/DescendingProcess"/>
    <dgm:cxn modelId="{4F2E4AF3-CDC4-478F-ABA1-906EF834EA86}" type="presOf" srcId="{D343AE4D-DBB6-4AB7-92A3-75198D96FCB3}" destId="{73FD8EE2-596E-45DD-A2B5-B21061252AF3}" srcOrd="0" destOrd="0" presId="urn:microsoft.com/office/officeart/2009/3/layout/DescendingProcess"/>
    <dgm:cxn modelId="{F7DD92DD-4495-4AE9-8FC2-0A355316D468}" srcId="{C667C75A-4549-4E73-B241-A6D65921D19B}" destId="{6AF097B3-39BD-4C4C-85BC-BB9773C7E2FB}" srcOrd="2" destOrd="0" parTransId="{1261F186-B57C-49F0-B29D-A12DCF51D378}" sibTransId="{D343AE4D-DBB6-4AB7-92A3-75198D96FCB3}"/>
    <dgm:cxn modelId="{B709B246-F147-4AB0-94CF-C0D3D253ED3E}" type="presOf" srcId="{292E8099-0C11-418C-98BA-2341EC60BF47}" destId="{B072F3AF-DC95-4885-9268-7324B2DEF6F1}" srcOrd="0" destOrd="0" presId="urn:microsoft.com/office/officeart/2009/3/layout/DescendingProcess"/>
    <dgm:cxn modelId="{A3AD1D7A-0DCA-43A0-8E71-4388EE3C4D27}" srcId="{C667C75A-4549-4E73-B241-A6D65921D19B}" destId="{D650409F-CA8B-4554-867C-6482BC292E26}" srcOrd="0" destOrd="0" parTransId="{B087FB66-EC03-40A3-90AB-AFAB560A30E8}" sibTransId="{AEBDA34C-1DBB-436F-8B46-E6625531165C}"/>
    <dgm:cxn modelId="{DE666027-D596-452C-849D-D66F372F5219}" type="presOf" srcId="{6D574B79-A593-4382-A10A-F4C2BAE87AA6}" destId="{FE0BE03A-E4D8-4B5D-9564-93C49240A333}" srcOrd="0" destOrd="0" presId="urn:microsoft.com/office/officeart/2009/3/layout/DescendingProcess"/>
    <dgm:cxn modelId="{64209F7D-B8EF-4A47-BA27-C129FAC82068}" type="presOf" srcId="{3C569898-8E9D-45B2-BB26-D7B45DD0D989}" destId="{662A0342-554C-4245-BA26-6AAA882A0E43}" srcOrd="0" destOrd="0" presId="urn:microsoft.com/office/officeart/2009/3/layout/DescendingProcess"/>
    <dgm:cxn modelId="{37921772-B8EA-4665-8E26-8F58515823D4}" type="presOf" srcId="{C667C75A-4549-4E73-B241-A6D65921D19B}" destId="{3E386FC3-0B76-4E92-9DED-DDCDDE774F7A}" srcOrd="0" destOrd="0" presId="urn:microsoft.com/office/officeart/2009/3/layout/DescendingProcess"/>
    <dgm:cxn modelId="{B45E13AE-966A-41FA-8CC4-FBA6FCE42B6F}" type="presParOf" srcId="{3E386FC3-0B76-4E92-9DED-DDCDDE774F7A}" destId="{2D1BAE5A-58ED-4B93-9556-A4CD6DFAB0BE}" srcOrd="0" destOrd="0" presId="urn:microsoft.com/office/officeart/2009/3/layout/DescendingProcess"/>
    <dgm:cxn modelId="{86617DD8-34B3-4BC0-9C1D-9DA9E16B2D9A}" type="presParOf" srcId="{3E386FC3-0B76-4E92-9DED-DDCDDE774F7A}" destId="{8F9ACC19-9888-4CA3-9FB0-D8DE0F0E55EB}" srcOrd="1" destOrd="0" presId="urn:microsoft.com/office/officeart/2009/3/layout/DescendingProcess"/>
    <dgm:cxn modelId="{145092C3-4B66-4247-A1C4-4907920A918C}" type="presParOf" srcId="{3E386FC3-0B76-4E92-9DED-DDCDDE774F7A}" destId="{FEC35227-8203-4BDA-A687-5914DBDF36A2}" srcOrd="2" destOrd="0" presId="urn:microsoft.com/office/officeart/2009/3/layout/DescendingProcess"/>
    <dgm:cxn modelId="{9FAB3037-C131-465C-B20D-B9248C59DDA9}" type="presParOf" srcId="{3E386FC3-0B76-4E92-9DED-DDCDDE774F7A}" destId="{55D9CBED-3819-4C7B-BC89-175E4D693998}" srcOrd="3" destOrd="0" presId="urn:microsoft.com/office/officeart/2009/3/layout/DescendingProcess"/>
    <dgm:cxn modelId="{0E1A615F-01BE-4E57-81D2-220F0E5EEE6F}" type="presParOf" srcId="{55D9CBED-3819-4C7B-BC89-175E4D693998}" destId="{662A0342-554C-4245-BA26-6AAA882A0E43}" srcOrd="0" destOrd="0" presId="urn:microsoft.com/office/officeart/2009/3/layout/DescendingProcess"/>
    <dgm:cxn modelId="{FD86F271-C0F0-4AB6-B9BC-3185B378F55C}" type="presParOf" srcId="{3E386FC3-0B76-4E92-9DED-DDCDDE774F7A}" destId="{AAF9B5A6-0EF4-4DDE-B6CF-83F013A2D3A4}" srcOrd="4" destOrd="0" presId="urn:microsoft.com/office/officeart/2009/3/layout/DescendingProcess"/>
    <dgm:cxn modelId="{0D1D2650-C77B-42C8-813A-C569AB581A97}" type="presParOf" srcId="{3E386FC3-0B76-4E92-9DED-DDCDDE774F7A}" destId="{776D963C-F0AF-4D98-974D-33A806B63BFC}" srcOrd="5" destOrd="0" presId="urn:microsoft.com/office/officeart/2009/3/layout/DescendingProcess"/>
    <dgm:cxn modelId="{A0D05F77-9D45-48F3-B4EF-BBE04A5D0A28}" type="presParOf" srcId="{776D963C-F0AF-4D98-974D-33A806B63BFC}" destId="{73FD8EE2-596E-45DD-A2B5-B21061252AF3}" srcOrd="0" destOrd="0" presId="urn:microsoft.com/office/officeart/2009/3/layout/DescendingProcess"/>
    <dgm:cxn modelId="{0E136190-4C59-4221-804A-93090C67E26C}" type="presParOf" srcId="{3E386FC3-0B76-4E92-9DED-DDCDDE774F7A}" destId="{55025D17-74C7-4712-B1B6-0C6B831465D8}" srcOrd="6" destOrd="0" presId="urn:microsoft.com/office/officeart/2009/3/layout/DescendingProcess"/>
    <dgm:cxn modelId="{17B0673D-DD0B-4A03-9CED-4EA34B0097E8}" type="presParOf" srcId="{3E386FC3-0B76-4E92-9DED-DDCDDE774F7A}" destId="{683CCE9B-F5C6-4090-AA41-3128BA081050}" srcOrd="7" destOrd="0" presId="urn:microsoft.com/office/officeart/2009/3/layout/DescendingProcess"/>
    <dgm:cxn modelId="{3D42CDF9-87AE-47F2-A2CA-908F02C0FFD0}" type="presParOf" srcId="{683CCE9B-F5C6-4090-AA41-3128BA081050}" destId="{B072F3AF-DC95-4885-9268-7324B2DEF6F1}" srcOrd="0" destOrd="0" presId="urn:microsoft.com/office/officeart/2009/3/layout/DescendingProcess"/>
    <dgm:cxn modelId="{1EA70856-1B3B-4F28-8056-BD807FBDB6B1}" type="presParOf" srcId="{3E386FC3-0B76-4E92-9DED-DDCDDE774F7A}" destId="{FE0BE03A-E4D8-4B5D-9564-93C49240A333}" srcOrd="8"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C3B157-2CCB-46EC-BFF9-E97EA9F65808}"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643774A1-EAFF-4880-A56C-CDB7B4614414}">
      <dgm:prSet phldrT="[Text]"/>
      <dgm:spPr/>
      <dgm:t>
        <a:bodyPr/>
        <a:lstStyle/>
        <a:p>
          <a:r>
            <a:rPr lang="fa-IR" b="1" dirty="0" smtClean="0"/>
            <a:t>افزایش جمعیت در سنین فعالیت</a:t>
          </a:r>
          <a:endParaRPr lang="en-US" b="1" dirty="0"/>
        </a:p>
      </dgm:t>
    </dgm:pt>
    <dgm:pt modelId="{0EEC57A4-5F8B-482E-8F49-E08519CA4654}" type="parTrans" cxnId="{FAFE1BE7-195F-4D13-912A-5BCAFD5211C7}">
      <dgm:prSet/>
      <dgm:spPr/>
      <dgm:t>
        <a:bodyPr/>
        <a:lstStyle/>
        <a:p>
          <a:endParaRPr lang="en-US"/>
        </a:p>
      </dgm:t>
    </dgm:pt>
    <dgm:pt modelId="{D3C2C2CE-81DB-424D-B21E-40F2F3CF213F}" type="sibTrans" cxnId="{FAFE1BE7-195F-4D13-912A-5BCAFD5211C7}">
      <dgm:prSet/>
      <dgm:spPr/>
      <dgm:t>
        <a:bodyPr/>
        <a:lstStyle/>
        <a:p>
          <a:endParaRPr lang="en-US"/>
        </a:p>
      </dgm:t>
    </dgm:pt>
    <dgm:pt modelId="{ED1320A3-2049-4525-B1CC-35007790AC95}">
      <dgm:prSet phldrT="[Text]"/>
      <dgm:spPr/>
      <dgm:t>
        <a:bodyPr/>
        <a:lstStyle/>
        <a:p>
          <a:r>
            <a:rPr lang="fa-IR" b="1" dirty="0" smtClean="0"/>
            <a:t>ایجاد فرصت هایی برای رشد تولید سرانه و رشد اقتصادی</a:t>
          </a:r>
          <a:endParaRPr lang="en-US" b="1" dirty="0"/>
        </a:p>
      </dgm:t>
    </dgm:pt>
    <dgm:pt modelId="{AB24F7E3-990F-4CCE-BCFD-21768DDAFB1F}" type="sibTrans" cxnId="{07DB5CB2-050B-403B-A1FD-A6ECE50D7992}">
      <dgm:prSet/>
      <dgm:spPr/>
      <dgm:t>
        <a:bodyPr/>
        <a:lstStyle/>
        <a:p>
          <a:endParaRPr lang="en-US"/>
        </a:p>
      </dgm:t>
    </dgm:pt>
    <dgm:pt modelId="{8DD3EDE5-B86F-48F4-A487-C2FE8E7E2EC4}" type="parTrans" cxnId="{07DB5CB2-050B-403B-A1FD-A6ECE50D7992}">
      <dgm:prSet/>
      <dgm:spPr/>
      <dgm:t>
        <a:bodyPr/>
        <a:lstStyle/>
        <a:p>
          <a:endParaRPr lang="en-US"/>
        </a:p>
      </dgm:t>
    </dgm:pt>
    <dgm:pt modelId="{A5D4D3E1-FE90-4644-96CD-C1F655D38F51}">
      <dgm:prSet phldrT="[Text]"/>
      <dgm:spPr/>
      <dgm:t>
        <a:bodyPr/>
        <a:lstStyle/>
        <a:p>
          <a:r>
            <a:rPr lang="fa-IR" b="1" dirty="0" smtClean="0"/>
            <a:t>افزایش نسبت تولید‌کنندگان به مصرف‌کنندگان</a:t>
          </a:r>
          <a:endParaRPr lang="en-US" b="1" dirty="0"/>
        </a:p>
      </dgm:t>
    </dgm:pt>
    <dgm:pt modelId="{926A551F-9021-4895-8B83-6A9718E6D821}" type="parTrans" cxnId="{09C4FF2B-B597-4D9C-BBE1-A7AD9B759967}">
      <dgm:prSet/>
      <dgm:spPr/>
      <dgm:t>
        <a:bodyPr/>
        <a:lstStyle/>
        <a:p>
          <a:endParaRPr lang="en-US"/>
        </a:p>
      </dgm:t>
    </dgm:pt>
    <dgm:pt modelId="{B5E34BCA-9604-48B2-BC3F-103B741FBE6C}" type="sibTrans" cxnId="{09C4FF2B-B597-4D9C-BBE1-A7AD9B759967}">
      <dgm:prSet/>
      <dgm:spPr/>
      <dgm:t>
        <a:bodyPr/>
        <a:lstStyle/>
        <a:p>
          <a:endParaRPr lang="en-US"/>
        </a:p>
      </dgm:t>
    </dgm:pt>
    <dgm:pt modelId="{4D793EFB-DEEC-4CA0-857C-B9BF71FE5437}" type="pres">
      <dgm:prSet presAssocID="{03C3B157-2CCB-46EC-BFF9-E97EA9F65808}" presName="rootnode" presStyleCnt="0">
        <dgm:presLayoutVars>
          <dgm:chMax/>
          <dgm:chPref/>
          <dgm:dir/>
          <dgm:animLvl val="lvl"/>
        </dgm:presLayoutVars>
      </dgm:prSet>
      <dgm:spPr/>
      <dgm:t>
        <a:bodyPr/>
        <a:lstStyle/>
        <a:p>
          <a:endParaRPr lang="en-US"/>
        </a:p>
      </dgm:t>
    </dgm:pt>
    <dgm:pt modelId="{8862D51E-3F53-4B7C-9C75-FAC9AD0FA94D}" type="pres">
      <dgm:prSet presAssocID="{643774A1-EAFF-4880-A56C-CDB7B4614414}" presName="composite" presStyleCnt="0"/>
      <dgm:spPr/>
    </dgm:pt>
    <dgm:pt modelId="{23D967E2-A61C-47BE-A58B-DDAFAF8424A7}" type="pres">
      <dgm:prSet presAssocID="{643774A1-EAFF-4880-A56C-CDB7B4614414}" presName="bentUpArrow1" presStyleLbl="alignImgPlace1" presStyleIdx="0" presStyleCnt="2"/>
      <dgm:spPr/>
    </dgm:pt>
    <dgm:pt modelId="{B4752AD5-19CB-4C0E-9745-4E64E2472D74}" type="pres">
      <dgm:prSet presAssocID="{643774A1-EAFF-4880-A56C-CDB7B4614414}" presName="ParentText" presStyleLbl="node1" presStyleIdx="0" presStyleCnt="3" custScaleX="235795" custScaleY="110000">
        <dgm:presLayoutVars>
          <dgm:chMax val="1"/>
          <dgm:chPref val="1"/>
          <dgm:bulletEnabled val="1"/>
        </dgm:presLayoutVars>
      </dgm:prSet>
      <dgm:spPr/>
      <dgm:t>
        <a:bodyPr/>
        <a:lstStyle/>
        <a:p>
          <a:endParaRPr lang="en-US"/>
        </a:p>
      </dgm:t>
    </dgm:pt>
    <dgm:pt modelId="{2938BAD3-125B-4B55-A1E1-B0F239717E84}" type="pres">
      <dgm:prSet presAssocID="{643774A1-EAFF-4880-A56C-CDB7B4614414}" presName="ChildText" presStyleLbl="revTx" presStyleIdx="0" presStyleCnt="2">
        <dgm:presLayoutVars>
          <dgm:chMax val="0"/>
          <dgm:chPref val="0"/>
          <dgm:bulletEnabled val="1"/>
        </dgm:presLayoutVars>
      </dgm:prSet>
      <dgm:spPr/>
      <dgm:t>
        <a:bodyPr/>
        <a:lstStyle/>
        <a:p>
          <a:endParaRPr lang="en-US"/>
        </a:p>
      </dgm:t>
    </dgm:pt>
    <dgm:pt modelId="{780D400B-CD71-4D86-8D61-8ED69447CC62}" type="pres">
      <dgm:prSet presAssocID="{D3C2C2CE-81DB-424D-B21E-40F2F3CF213F}" presName="sibTrans" presStyleCnt="0"/>
      <dgm:spPr/>
    </dgm:pt>
    <dgm:pt modelId="{ABE99315-FF49-443C-B47B-E68C5C50AFC9}" type="pres">
      <dgm:prSet presAssocID="{A5D4D3E1-FE90-4644-96CD-C1F655D38F51}" presName="composite" presStyleCnt="0"/>
      <dgm:spPr/>
    </dgm:pt>
    <dgm:pt modelId="{9E0DBDE3-E08B-4F3C-BFC7-103749D578EE}" type="pres">
      <dgm:prSet presAssocID="{A5D4D3E1-FE90-4644-96CD-C1F655D38F51}" presName="bentUpArrow1" presStyleLbl="alignImgPlace1" presStyleIdx="1" presStyleCnt="2"/>
      <dgm:spPr/>
    </dgm:pt>
    <dgm:pt modelId="{D0F32872-97D6-48E4-9EE7-A4B094047803}" type="pres">
      <dgm:prSet presAssocID="{A5D4D3E1-FE90-4644-96CD-C1F655D38F51}" presName="ParentText" presStyleLbl="node1" presStyleIdx="1" presStyleCnt="3" custScaleX="235795" custScaleY="110000">
        <dgm:presLayoutVars>
          <dgm:chMax val="1"/>
          <dgm:chPref val="1"/>
          <dgm:bulletEnabled val="1"/>
        </dgm:presLayoutVars>
      </dgm:prSet>
      <dgm:spPr/>
      <dgm:t>
        <a:bodyPr/>
        <a:lstStyle/>
        <a:p>
          <a:endParaRPr lang="en-US"/>
        </a:p>
      </dgm:t>
    </dgm:pt>
    <dgm:pt modelId="{684DC357-D481-4BAB-A758-68B58A1E8105}" type="pres">
      <dgm:prSet presAssocID="{A5D4D3E1-FE90-4644-96CD-C1F655D38F51}" presName="ChildText" presStyleLbl="revTx" presStyleIdx="1" presStyleCnt="2">
        <dgm:presLayoutVars>
          <dgm:chMax val="0"/>
          <dgm:chPref val="0"/>
          <dgm:bulletEnabled val="1"/>
        </dgm:presLayoutVars>
      </dgm:prSet>
      <dgm:spPr/>
    </dgm:pt>
    <dgm:pt modelId="{F68BC25D-C11C-4297-94FC-083EF062C06F}" type="pres">
      <dgm:prSet presAssocID="{B5E34BCA-9604-48B2-BC3F-103B741FBE6C}" presName="sibTrans" presStyleCnt="0"/>
      <dgm:spPr/>
    </dgm:pt>
    <dgm:pt modelId="{04A6DE04-BB4D-4673-A98B-B25A657F0BA8}" type="pres">
      <dgm:prSet presAssocID="{ED1320A3-2049-4525-B1CC-35007790AC95}" presName="composite" presStyleCnt="0"/>
      <dgm:spPr/>
    </dgm:pt>
    <dgm:pt modelId="{44C2C086-06EA-49AC-83CA-8495AB338B61}" type="pres">
      <dgm:prSet presAssocID="{ED1320A3-2049-4525-B1CC-35007790AC95}" presName="ParentText" presStyleLbl="node1" presStyleIdx="2" presStyleCnt="3" custScaleX="235795" custScaleY="110000">
        <dgm:presLayoutVars>
          <dgm:chMax val="1"/>
          <dgm:chPref val="1"/>
          <dgm:bulletEnabled val="1"/>
        </dgm:presLayoutVars>
      </dgm:prSet>
      <dgm:spPr/>
      <dgm:t>
        <a:bodyPr/>
        <a:lstStyle/>
        <a:p>
          <a:endParaRPr lang="en-US"/>
        </a:p>
      </dgm:t>
    </dgm:pt>
  </dgm:ptLst>
  <dgm:cxnLst>
    <dgm:cxn modelId="{FAFE1BE7-195F-4D13-912A-5BCAFD5211C7}" srcId="{03C3B157-2CCB-46EC-BFF9-E97EA9F65808}" destId="{643774A1-EAFF-4880-A56C-CDB7B4614414}" srcOrd="0" destOrd="0" parTransId="{0EEC57A4-5F8B-482E-8F49-E08519CA4654}" sibTransId="{D3C2C2CE-81DB-424D-B21E-40F2F3CF213F}"/>
    <dgm:cxn modelId="{08D1ED65-613B-4C6D-A05F-9FE9A5A3D59D}" type="presOf" srcId="{A5D4D3E1-FE90-4644-96CD-C1F655D38F51}" destId="{D0F32872-97D6-48E4-9EE7-A4B094047803}" srcOrd="0" destOrd="0" presId="urn:microsoft.com/office/officeart/2005/8/layout/StepDownProcess"/>
    <dgm:cxn modelId="{9741461D-F10F-4D43-959A-B4858A050919}" type="presOf" srcId="{03C3B157-2CCB-46EC-BFF9-E97EA9F65808}" destId="{4D793EFB-DEEC-4CA0-857C-B9BF71FE5437}" srcOrd="0" destOrd="0" presId="urn:microsoft.com/office/officeart/2005/8/layout/StepDownProcess"/>
    <dgm:cxn modelId="{09C4FF2B-B597-4D9C-BBE1-A7AD9B759967}" srcId="{03C3B157-2CCB-46EC-BFF9-E97EA9F65808}" destId="{A5D4D3E1-FE90-4644-96CD-C1F655D38F51}" srcOrd="1" destOrd="0" parTransId="{926A551F-9021-4895-8B83-6A9718E6D821}" sibTransId="{B5E34BCA-9604-48B2-BC3F-103B741FBE6C}"/>
    <dgm:cxn modelId="{0871BFF2-7BD5-4A2A-A577-95A6F7FD58D7}" type="presOf" srcId="{643774A1-EAFF-4880-A56C-CDB7B4614414}" destId="{B4752AD5-19CB-4C0E-9745-4E64E2472D74}" srcOrd="0" destOrd="0" presId="urn:microsoft.com/office/officeart/2005/8/layout/StepDownProcess"/>
    <dgm:cxn modelId="{98F2DF81-5DD9-43B0-9E38-24F56BFA5DA4}" type="presOf" srcId="{ED1320A3-2049-4525-B1CC-35007790AC95}" destId="{44C2C086-06EA-49AC-83CA-8495AB338B61}" srcOrd="0" destOrd="0" presId="urn:microsoft.com/office/officeart/2005/8/layout/StepDownProcess"/>
    <dgm:cxn modelId="{07DB5CB2-050B-403B-A1FD-A6ECE50D7992}" srcId="{03C3B157-2CCB-46EC-BFF9-E97EA9F65808}" destId="{ED1320A3-2049-4525-B1CC-35007790AC95}" srcOrd="2" destOrd="0" parTransId="{8DD3EDE5-B86F-48F4-A487-C2FE8E7E2EC4}" sibTransId="{AB24F7E3-990F-4CCE-BCFD-21768DDAFB1F}"/>
    <dgm:cxn modelId="{61BC8EB4-EC59-446C-A38A-73687FC96D70}" type="presParOf" srcId="{4D793EFB-DEEC-4CA0-857C-B9BF71FE5437}" destId="{8862D51E-3F53-4B7C-9C75-FAC9AD0FA94D}" srcOrd="0" destOrd="0" presId="urn:microsoft.com/office/officeart/2005/8/layout/StepDownProcess"/>
    <dgm:cxn modelId="{851BF432-30A2-40F3-81BA-C5574D75332F}" type="presParOf" srcId="{8862D51E-3F53-4B7C-9C75-FAC9AD0FA94D}" destId="{23D967E2-A61C-47BE-A58B-DDAFAF8424A7}" srcOrd="0" destOrd="0" presId="urn:microsoft.com/office/officeart/2005/8/layout/StepDownProcess"/>
    <dgm:cxn modelId="{8C062BF4-59E7-4B4B-9EDC-63ECB8F9AFDF}" type="presParOf" srcId="{8862D51E-3F53-4B7C-9C75-FAC9AD0FA94D}" destId="{B4752AD5-19CB-4C0E-9745-4E64E2472D74}" srcOrd="1" destOrd="0" presId="urn:microsoft.com/office/officeart/2005/8/layout/StepDownProcess"/>
    <dgm:cxn modelId="{50D4A088-F692-4D71-B953-8A651F0488AD}" type="presParOf" srcId="{8862D51E-3F53-4B7C-9C75-FAC9AD0FA94D}" destId="{2938BAD3-125B-4B55-A1E1-B0F239717E84}" srcOrd="2" destOrd="0" presId="urn:microsoft.com/office/officeart/2005/8/layout/StepDownProcess"/>
    <dgm:cxn modelId="{315F632D-D00D-4D75-8F7D-00BB1AC3120B}" type="presParOf" srcId="{4D793EFB-DEEC-4CA0-857C-B9BF71FE5437}" destId="{780D400B-CD71-4D86-8D61-8ED69447CC62}" srcOrd="1" destOrd="0" presId="urn:microsoft.com/office/officeart/2005/8/layout/StepDownProcess"/>
    <dgm:cxn modelId="{0DF9E2AC-308B-4886-8996-448A0BD6BF29}" type="presParOf" srcId="{4D793EFB-DEEC-4CA0-857C-B9BF71FE5437}" destId="{ABE99315-FF49-443C-B47B-E68C5C50AFC9}" srcOrd="2" destOrd="0" presId="urn:microsoft.com/office/officeart/2005/8/layout/StepDownProcess"/>
    <dgm:cxn modelId="{22458A65-AEC7-42EC-B1CB-5B037A14FA50}" type="presParOf" srcId="{ABE99315-FF49-443C-B47B-E68C5C50AFC9}" destId="{9E0DBDE3-E08B-4F3C-BFC7-103749D578EE}" srcOrd="0" destOrd="0" presId="urn:microsoft.com/office/officeart/2005/8/layout/StepDownProcess"/>
    <dgm:cxn modelId="{0880B075-8D7D-42DA-8297-5D65FB02CC67}" type="presParOf" srcId="{ABE99315-FF49-443C-B47B-E68C5C50AFC9}" destId="{D0F32872-97D6-48E4-9EE7-A4B094047803}" srcOrd="1" destOrd="0" presId="urn:microsoft.com/office/officeart/2005/8/layout/StepDownProcess"/>
    <dgm:cxn modelId="{DB8ED335-80EB-4AF2-B5EB-CF12D985CC15}" type="presParOf" srcId="{ABE99315-FF49-443C-B47B-E68C5C50AFC9}" destId="{684DC357-D481-4BAB-A758-68B58A1E8105}" srcOrd="2" destOrd="0" presId="urn:microsoft.com/office/officeart/2005/8/layout/StepDownProcess"/>
    <dgm:cxn modelId="{EBB41789-C317-458B-9D53-4D0635D5B5F6}" type="presParOf" srcId="{4D793EFB-DEEC-4CA0-857C-B9BF71FE5437}" destId="{F68BC25D-C11C-4297-94FC-083EF062C06F}" srcOrd="3" destOrd="0" presId="urn:microsoft.com/office/officeart/2005/8/layout/StepDownProcess"/>
    <dgm:cxn modelId="{2C6FA73B-AAEF-4ED2-9B06-246DF6271F1B}" type="presParOf" srcId="{4D793EFB-DEEC-4CA0-857C-B9BF71FE5437}" destId="{04A6DE04-BB4D-4673-A98B-B25A657F0BA8}" srcOrd="4" destOrd="0" presId="urn:microsoft.com/office/officeart/2005/8/layout/StepDownProcess"/>
    <dgm:cxn modelId="{372228AE-3F0A-4EAD-A1A4-A07626BD74AC}" type="presParOf" srcId="{04A6DE04-BB4D-4673-A98B-B25A657F0BA8}" destId="{44C2C086-06EA-49AC-83CA-8495AB338B61}"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39AB230-308F-4AFE-94F7-B9103103DC3C}" type="doc">
      <dgm:prSet loTypeId="urn:microsoft.com/office/officeart/2005/8/layout/venn2" loCatId="relationship" qsTypeId="urn:microsoft.com/office/officeart/2005/8/quickstyle/3d1" qsCatId="3D" csTypeId="urn:microsoft.com/office/officeart/2005/8/colors/colorful1#4" csCatId="colorful" phldr="1"/>
      <dgm:spPr/>
      <dgm:t>
        <a:bodyPr/>
        <a:lstStyle/>
        <a:p>
          <a:endParaRPr lang="en-US"/>
        </a:p>
      </dgm:t>
    </dgm:pt>
    <dgm:pt modelId="{C1243553-3D29-48FC-9214-F920D39CBB85}">
      <dgm:prSet phldrT="[Text]" custT="1"/>
      <dgm:spPr/>
      <dgm:t>
        <a:bodyPr lIns="0" tIns="91440" rIns="0" bIns="91440"/>
        <a:lstStyle/>
        <a:p>
          <a:r>
            <a:rPr lang="fa-IR" sz="1800" dirty="0" smtClean="0">
              <a:solidFill>
                <a:schemeClr val="tx1"/>
              </a:solidFill>
              <a:latin typeface="Franklin Gothic Medium Cond" pitchFamily="34" charset="0"/>
              <a:cs typeface="B Titr" pitchFamily="2" charset="-78"/>
            </a:rPr>
            <a:t>اقتصادی</a:t>
          </a:r>
          <a:endParaRPr lang="en-US" sz="1800" dirty="0">
            <a:solidFill>
              <a:schemeClr val="tx1"/>
            </a:solidFill>
            <a:latin typeface="Franklin Gothic Medium Cond" pitchFamily="34" charset="0"/>
            <a:cs typeface="B Titr" pitchFamily="2" charset="-78"/>
          </a:endParaRPr>
        </a:p>
      </dgm:t>
    </dgm:pt>
    <dgm:pt modelId="{0CDFA5D5-883D-4B22-8689-99AC5D5AE105}" type="parTrans" cxnId="{87585404-F137-492C-A71B-9898FB483B83}">
      <dgm:prSet/>
      <dgm:spPr/>
      <dgm:t>
        <a:bodyPr/>
        <a:lstStyle/>
        <a:p>
          <a:endParaRPr lang="en-US" sz="1600">
            <a:solidFill>
              <a:schemeClr val="tx1"/>
            </a:solidFill>
            <a:latin typeface="Franklin Gothic Medium Cond" pitchFamily="34" charset="0"/>
          </a:endParaRPr>
        </a:p>
      </dgm:t>
    </dgm:pt>
    <dgm:pt modelId="{D99670AB-C2AB-4C38-9FD5-2D267262AC74}" type="sibTrans" cxnId="{87585404-F137-492C-A71B-9898FB483B83}">
      <dgm:prSet/>
      <dgm:spPr/>
      <dgm:t>
        <a:bodyPr/>
        <a:lstStyle/>
        <a:p>
          <a:endParaRPr lang="en-US" sz="1600">
            <a:solidFill>
              <a:schemeClr val="tx1"/>
            </a:solidFill>
            <a:latin typeface="Franklin Gothic Medium Cond" pitchFamily="34" charset="0"/>
          </a:endParaRPr>
        </a:p>
      </dgm:t>
    </dgm:pt>
    <dgm:pt modelId="{B73C7D1C-9C48-454C-9E5F-071C776CF2BB}">
      <dgm:prSet phldrT="[Text]" custT="1"/>
      <dgm:spPr/>
      <dgm:t>
        <a:bodyPr lIns="0" tIns="91440" rIns="0" bIns="91440"/>
        <a:lstStyle/>
        <a:p>
          <a:r>
            <a:rPr lang="fa-IR" sz="1800" dirty="0" smtClean="0">
              <a:solidFill>
                <a:schemeClr val="tx1"/>
              </a:solidFill>
              <a:cs typeface="B Titr" pitchFamily="2" charset="-78"/>
            </a:rPr>
            <a:t>اجتماعی</a:t>
          </a:r>
          <a:endParaRPr lang="en-US" sz="1800" dirty="0">
            <a:solidFill>
              <a:schemeClr val="tx1"/>
            </a:solidFill>
            <a:latin typeface="Franklin Gothic Medium Cond" pitchFamily="34" charset="0"/>
          </a:endParaRPr>
        </a:p>
      </dgm:t>
    </dgm:pt>
    <dgm:pt modelId="{A6D45D15-73B6-4AC6-8D33-6A107C8D8110}" type="parTrans" cxnId="{E47BD26E-394E-45D0-88B6-B63F9C0F826B}">
      <dgm:prSet/>
      <dgm:spPr/>
      <dgm:t>
        <a:bodyPr/>
        <a:lstStyle/>
        <a:p>
          <a:endParaRPr lang="en-US" sz="1600">
            <a:solidFill>
              <a:schemeClr val="tx1"/>
            </a:solidFill>
            <a:latin typeface="Franklin Gothic Medium Cond" pitchFamily="34" charset="0"/>
          </a:endParaRPr>
        </a:p>
      </dgm:t>
    </dgm:pt>
    <dgm:pt modelId="{5F4907A1-1435-4F06-A7AF-C5A259BD4F30}" type="sibTrans" cxnId="{E47BD26E-394E-45D0-88B6-B63F9C0F826B}">
      <dgm:prSet/>
      <dgm:spPr/>
      <dgm:t>
        <a:bodyPr/>
        <a:lstStyle/>
        <a:p>
          <a:endParaRPr lang="en-US" sz="1600">
            <a:solidFill>
              <a:schemeClr val="tx1"/>
            </a:solidFill>
            <a:latin typeface="Franklin Gothic Medium Cond" pitchFamily="34" charset="0"/>
          </a:endParaRPr>
        </a:p>
      </dgm:t>
    </dgm:pt>
    <dgm:pt modelId="{76175444-AD5F-465E-90E9-68A895A77263}">
      <dgm:prSet phldrT="[Text]" custT="1"/>
      <dgm:spPr/>
      <dgm:t>
        <a:bodyPr lIns="0" tIns="91440" rIns="0" bIns="91440"/>
        <a:lstStyle/>
        <a:p>
          <a:r>
            <a:rPr lang="fa-IR" sz="1800" b="1" dirty="0" smtClean="0">
              <a:solidFill>
                <a:schemeClr val="tx1"/>
              </a:solidFill>
              <a:cs typeface="B Titr" pitchFamily="2" charset="-78"/>
            </a:rPr>
            <a:t>فرهنگی</a:t>
          </a:r>
          <a:endParaRPr lang="en-US" sz="1800" b="1" dirty="0">
            <a:solidFill>
              <a:schemeClr val="tx1"/>
            </a:solidFill>
            <a:latin typeface="Franklin Gothic Medium Cond" pitchFamily="34" charset="0"/>
            <a:cs typeface="B Titr" pitchFamily="2" charset="-78"/>
          </a:endParaRPr>
        </a:p>
      </dgm:t>
    </dgm:pt>
    <dgm:pt modelId="{CA43B6F6-5966-4B2A-8F7E-B87CFFE0D5D3}" type="parTrans" cxnId="{8FCB861E-51C8-43A2-A3C7-EB629735DAB7}">
      <dgm:prSet/>
      <dgm:spPr/>
      <dgm:t>
        <a:bodyPr/>
        <a:lstStyle/>
        <a:p>
          <a:endParaRPr lang="en-US" sz="1600">
            <a:solidFill>
              <a:schemeClr val="tx1"/>
            </a:solidFill>
            <a:latin typeface="Franklin Gothic Medium Cond" pitchFamily="34" charset="0"/>
          </a:endParaRPr>
        </a:p>
      </dgm:t>
    </dgm:pt>
    <dgm:pt modelId="{C452818C-8AEC-4A80-955A-908455FD846A}" type="sibTrans" cxnId="{8FCB861E-51C8-43A2-A3C7-EB629735DAB7}">
      <dgm:prSet/>
      <dgm:spPr/>
      <dgm:t>
        <a:bodyPr/>
        <a:lstStyle/>
        <a:p>
          <a:endParaRPr lang="en-US" sz="1600">
            <a:solidFill>
              <a:schemeClr val="tx1"/>
            </a:solidFill>
            <a:latin typeface="Franklin Gothic Medium Cond" pitchFamily="34" charset="0"/>
          </a:endParaRPr>
        </a:p>
      </dgm:t>
    </dgm:pt>
    <dgm:pt modelId="{F7E6F160-63CE-4DA3-82DD-63EB040AA5EC}">
      <dgm:prSet phldrT="[Text]" custT="1"/>
      <dgm:spPr/>
      <dgm:t>
        <a:bodyPr lIns="0" tIns="91440" rIns="0" bIns="91440"/>
        <a:lstStyle/>
        <a:p>
          <a:r>
            <a:rPr lang="fa-IR" sz="1600" b="1" dirty="0" smtClean="0">
              <a:solidFill>
                <a:schemeClr val="tx1"/>
              </a:solidFill>
              <a:latin typeface="Franklin Gothic Medium Cond" pitchFamily="34" charset="0"/>
              <a:cs typeface="B Titr" pitchFamily="2" charset="-78"/>
            </a:rPr>
            <a:t>سیاست‌گذاری</a:t>
          </a:r>
          <a:endParaRPr lang="en-US" sz="1600" b="1" dirty="0">
            <a:solidFill>
              <a:schemeClr val="tx1"/>
            </a:solidFill>
            <a:latin typeface="Franklin Gothic Medium Cond" pitchFamily="34" charset="0"/>
            <a:cs typeface="B Titr" pitchFamily="2" charset="-78"/>
          </a:endParaRPr>
        </a:p>
      </dgm:t>
    </dgm:pt>
    <dgm:pt modelId="{E415D5A7-DB37-4635-A107-B1C57547EF81}" type="parTrans" cxnId="{2AA42EE1-68A6-4EF7-B865-28A34793D647}">
      <dgm:prSet/>
      <dgm:spPr/>
      <dgm:t>
        <a:bodyPr/>
        <a:lstStyle/>
        <a:p>
          <a:endParaRPr lang="en-US" sz="1600">
            <a:solidFill>
              <a:schemeClr val="tx1"/>
            </a:solidFill>
            <a:latin typeface="Franklin Gothic Medium Cond" pitchFamily="34" charset="0"/>
          </a:endParaRPr>
        </a:p>
      </dgm:t>
    </dgm:pt>
    <dgm:pt modelId="{C0A26453-E2B2-4036-BBCB-FB7181114948}" type="sibTrans" cxnId="{2AA42EE1-68A6-4EF7-B865-28A34793D647}">
      <dgm:prSet/>
      <dgm:spPr/>
      <dgm:t>
        <a:bodyPr/>
        <a:lstStyle/>
        <a:p>
          <a:endParaRPr lang="en-US" sz="1600">
            <a:solidFill>
              <a:schemeClr val="tx1"/>
            </a:solidFill>
            <a:latin typeface="Franklin Gothic Medium Cond" pitchFamily="34" charset="0"/>
          </a:endParaRPr>
        </a:p>
      </dgm:t>
    </dgm:pt>
    <dgm:pt modelId="{A9CE28FA-05BD-4980-845B-22A57832D118}" type="pres">
      <dgm:prSet presAssocID="{439AB230-308F-4AFE-94F7-B9103103DC3C}" presName="Name0" presStyleCnt="0">
        <dgm:presLayoutVars>
          <dgm:chMax val="7"/>
          <dgm:resizeHandles val="exact"/>
        </dgm:presLayoutVars>
      </dgm:prSet>
      <dgm:spPr/>
      <dgm:t>
        <a:bodyPr/>
        <a:lstStyle/>
        <a:p>
          <a:endParaRPr lang="en-US"/>
        </a:p>
      </dgm:t>
    </dgm:pt>
    <dgm:pt modelId="{F327B1B6-B67D-41FF-A60C-4B4F4EB43AFA}" type="pres">
      <dgm:prSet presAssocID="{439AB230-308F-4AFE-94F7-B9103103DC3C}" presName="comp1" presStyleCnt="0"/>
      <dgm:spPr/>
    </dgm:pt>
    <dgm:pt modelId="{D6366C5E-C7B9-45C3-A2EA-D11168D17D06}" type="pres">
      <dgm:prSet presAssocID="{439AB230-308F-4AFE-94F7-B9103103DC3C}" presName="circle1" presStyleLbl="node1" presStyleIdx="0" presStyleCnt="4" custLinFactNeighborY="329"/>
      <dgm:spPr/>
      <dgm:t>
        <a:bodyPr/>
        <a:lstStyle/>
        <a:p>
          <a:endParaRPr lang="en-US"/>
        </a:p>
      </dgm:t>
    </dgm:pt>
    <dgm:pt modelId="{16E46E75-5F78-48FD-B7C1-8ECCF6D37EDF}" type="pres">
      <dgm:prSet presAssocID="{439AB230-308F-4AFE-94F7-B9103103DC3C}" presName="c1text" presStyleLbl="node1" presStyleIdx="0" presStyleCnt="4">
        <dgm:presLayoutVars>
          <dgm:bulletEnabled val="1"/>
        </dgm:presLayoutVars>
      </dgm:prSet>
      <dgm:spPr/>
      <dgm:t>
        <a:bodyPr/>
        <a:lstStyle/>
        <a:p>
          <a:endParaRPr lang="en-US"/>
        </a:p>
      </dgm:t>
    </dgm:pt>
    <dgm:pt modelId="{30873DD5-D3A9-40B7-8766-D941FAC151DA}" type="pres">
      <dgm:prSet presAssocID="{439AB230-308F-4AFE-94F7-B9103103DC3C}" presName="comp2" presStyleCnt="0"/>
      <dgm:spPr/>
    </dgm:pt>
    <dgm:pt modelId="{E5755DDE-101F-4060-BB59-483CA7098683}" type="pres">
      <dgm:prSet presAssocID="{439AB230-308F-4AFE-94F7-B9103103DC3C}" presName="circle2" presStyleLbl="node1" presStyleIdx="1" presStyleCnt="4"/>
      <dgm:spPr/>
      <dgm:t>
        <a:bodyPr/>
        <a:lstStyle/>
        <a:p>
          <a:endParaRPr lang="en-US"/>
        </a:p>
      </dgm:t>
    </dgm:pt>
    <dgm:pt modelId="{A6F31BFE-1422-443F-9328-8B8E09ABFECF}" type="pres">
      <dgm:prSet presAssocID="{439AB230-308F-4AFE-94F7-B9103103DC3C}" presName="c2text" presStyleLbl="node1" presStyleIdx="1" presStyleCnt="4">
        <dgm:presLayoutVars>
          <dgm:bulletEnabled val="1"/>
        </dgm:presLayoutVars>
      </dgm:prSet>
      <dgm:spPr/>
      <dgm:t>
        <a:bodyPr/>
        <a:lstStyle/>
        <a:p>
          <a:endParaRPr lang="en-US"/>
        </a:p>
      </dgm:t>
    </dgm:pt>
    <dgm:pt modelId="{B99AC977-4918-449B-B958-046B35DA2751}" type="pres">
      <dgm:prSet presAssocID="{439AB230-308F-4AFE-94F7-B9103103DC3C}" presName="comp3" presStyleCnt="0"/>
      <dgm:spPr/>
    </dgm:pt>
    <dgm:pt modelId="{CD0E4A16-4D03-4286-B746-1DFC109DF77B}" type="pres">
      <dgm:prSet presAssocID="{439AB230-308F-4AFE-94F7-B9103103DC3C}" presName="circle3" presStyleLbl="node1" presStyleIdx="2" presStyleCnt="4"/>
      <dgm:spPr/>
      <dgm:t>
        <a:bodyPr/>
        <a:lstStyle/>
        <a:p>
          <a:endParaRPr lang="en-US"/>
        </a:p>
      </dgm:t>
    </dgm:pt>
    <dgm:pt modelId="{482EFF86-D6C4-4EE9-90C6-BB90B73F0722}" type="pres">
      <dgm:prSet presAssocID="{439AB230-308F-4AFE-94F7-B9103103DC3C}" presName="c3text" presStyleLbl="node1" presStyleIdx="2" presStyleCnt="4">
        <dgm:presLayoutVars>
          <dgm:bulletEnabled val="1"/>
        </dgm:presLayoutVars>
      </dgm:prSet>
      <dgm:spPr/>
      <dgm:t>
        <a:bodyPr/>
        <a:lstStyle/>
        <a:p>
          <a:endParaRPr lang="en-US"/>
        </a:p>
      </dgm:t>
    </dgm:pt>
    <dgm:pt modelId="{8D61BAFD-9961-47D8-8BB8-ACABD6CDE2F9}" type="pres">
      <dgm:prSet presAssocID="{439AB230-308F-4AFE-94F7-B9103103DC3C}" presName="comp4" presStyleCnt="0"/>
      <dgm:spPr/>
    </dgm:pt>
    <dgm:pt modelId="{04EA5054-6F38-4392-9FC8-45EA51C81A2C}" type="pres">
      <dgm:prSet presAssocID="{439AB230-308F-4AFE-94F7-B9103103DC3C}" presName="circle4" presStyleLbl="node1" presStyleIdx="3" presStyleCnt="4"/>
      <dgm:spPr/>
      <dgm:t>
        <a:bodyPr/>
        <a:lstStyle/>
        <a:p>
          <a:endParaRPr lang="en-US"/>
        </a:p>
      </dgm:t>
    </dgm:pt>
    <dgm:pt modelId="{7836BE70-0D97-459A-90A0-33A5BE66E717}" type="pres">
      <dgm:prSet presAssocID="{439AB230-308F-4AFE-94F7-B9103103DC3C}" presName="c4text" presStyleLbl="node1" presStyleIdx="3" presStyleCnt="4">
        <dgm:presLayoutVars>
          <dgm:bulletEnabled val="1"/>
        </dgm:presLayoutVars>
      </dgm:prSet>
      <dgm:spPr/>
      <dgm:t>
        <a:bodyPr/>
        <a:lstStyle/>
        <a:p>
          <a:endParaRPr lang="en-US"/>
        </a:p>
      </dgm:t>
    </dgm:pt>
  </dgm:ptLst>
  <dgm:cxnLst>
    <dgm:cxn modelId="{CFC2AF18-CBE9-4F81-B332-892DA7827EAB}" type="presOf" srcId="{F7E6F160-63CE-4DA3-82DD-63EB040AA5EC}" destId="{04EA5054-6F38-4392-9FC8-45EA51C81A2C}" srcOrd="0" destOrd="0" presId="urn:microsoft.com/office/officeart/2005/8/layout/venn2"/>
    <dgm:cxn modelId="{3144CF0D-1291-461F-9873-6AC52C81C145}" type="presOf" srcId="{76175444-AD5F-465E-90E9-68A895A77263}" destId="{CD0E4A16-4D03-4286-B746-1DFC109DF77B}" srcOrd="0" destOrd="0" presId="urn:microsoft.com/office/officeart/2005/8/layout/venn2"/>
    <dgm:cxn modelId="{8FCB861E-51C8-43A2-A3C7-EB629735DAB7}" srcId="{439AB230-308F-4AFE-94F7-B9103103DC3C}" destId="{76175444-AD5F-465E-90E9-68A895A77263}" srcOrd="2" destOrd="0" parTransId="{CA43B6F6-5966-4B2A-8F7E-B87CFFE0D5D3}" sibTransId="{C452818C-8AEC-4A80-955A-908455FD846A}"/>
    <dgm:cxn modelId="{EC931962-611A-46D4-885E-DD8E40E0B7B3}" type="presOf" srcId="{B73C7D1C-9C48-454C-9E5F-071C776CF2BB}" destId="{A6F31BFE-1422-443F-9328-8B8E09ABFECF}" srcOrd="1" destOrd="0" presId="urn:microsoft.com/office/officeart/2005/8/layout/venn2"/>
    <dgm:cxn modelId="{69827C95-B48F-4F55-8FCA-B005CDEE5992}" type="presOf" srcId="{C1243553-3D29-48FC-9214-F920D39CBB85}" destId="{16E46E75-5F78-48FD-B7C1-8ECCF6D37EDF}" srcOrd="1" destOrd="0" presId="urn:microsoft.com/office/officeart/2005/8/layout/venn2"/>
    <dgm:cxn modelId="{E47BD26E-394E-45D0-88B6-B63F9C0F826B}" srcId="{439AB230-308F-4AFE-94F7-B9103103DC3C}" destId="{B73C7D1C-9C48-454C-9E5F-071C776CF2BB}" srcOrd="1" destOrd="0" parTransId="{A6D45D15-73B6-4AC6-8D33-6A107C8D8110}" sibTransId="{5F4907A1-1435-4F06-A7AF-C5A259BD4F30}"/>
    <dgm:cxn modelId="{2AA42EE1-68A6-4EF7-B865-28A34793D647}" srcId="{439AB230-308F-4AFE-94F7-B9103103DC3C}" destId="{F7E6F160-63CE-4DA3-82DD-63EB040AA5EC}" srcOrd="3" destOrd="0" parTransId="{E415D5A7-DB37-4635-A107-B1C57547EF81}" sibTransId="{C0A26453-E2B2-4036-BBCB-FB7181114948}"/>
    <dgm:cxn modelId="{87585404-F137-492C-A71B-9898FB483B83}" srcId="{439AB230-308F-4AFE-94F7-B9103103DC3C}" destId="{C1243553-3D29-48FC-9214-F920D39CBB85}" srcOrd="0" destOrd="0" parTransId="{0CDFA5D5-883D-4B22-8689-99AC5D5AE105}" sibTransId="{D99670AB-C2AB-4C38-9FD5-2D267262AC74}"/>
    <dgm:cxn modelId="{8012F9CA-CD94-41FE-9995-86A309B8994D}" type="presOf" srcId="{439AB230-308F-4AFE-94F7-B9103103DC3C}" destId="{A9CE28FA-05BD-4980-845B-22A57832D118}" srcOrd="0" destOrd="0" presId="urn:microsoft.com/office/officeart/2005/8/layout/venn2"/>
    <dgm:cxn modelId="{CB68854C-AB53-4748-A578-E3AEBD9B193B}" type="presOf" srcId="{F7E6F160-63CE-4DA3-82DD-63EB040AA5EC}" destId="{7836BE70-0D97-459A-90A0-33A5BE66E717}" srcOrd="1" destOrd="0" presId="urn:microsoft.com/office/officeart/2005/8/layout/venn2"/>
    <dgm:cxn modelId="{D88726CD-0D1F-4DC9-97A5-EE0A9EE0A9D6}" type="presOf" srcId="{B73C7D1C-9C48-454C-9E5F-071C776CF2BB}" destId="{E5755DDE-101F-4060-BB59-483CA7098683}" srcOrd="0" destOrd="0" presId="urn:microsoft.com/office/officeart/2005/8/layout/venn2"/>
    <dgm:cxn modelId="{6CB977CB-61C9-4120-BBCE-9E1B35D793E1}" type="presOf" srcId="{76175444-AD5F-465E-90E9-68A895A77263}" destId="{482EFF86-D6C4-4EE9-90C6-BB90B73F0722}" srcOrd="1" destOrd="0" presId="urn:microsoft.com/office/officeart/2005/8/layout/venn2"/>
    <dgm:cxn modelId="{DC0D99D4-E39F-4C83-BA9F-B197E308182E}" type="presOf" srcId="{C1243553-3D29-48FC-9214-F920D39CBB85}" destId="{D6366C5E-C7B9-45C3-A2EA-D11168D17D06}" srcOrd="0" destOrd="0" presId="urn:microsoft.com/office/officeart/2005/8/layout/venn2"/>
    <dgm:cxn modelId="{8C1C9D6A-9718-4AC1-94D3-972F92AF90EE}" type="presParOf" srcId="{A9CE28FA-05BD-4980-845B-22A57832D118}" destId="{F327B1B6-B67D-41FF-A60C-4B4F4EB43AFA}" srcOrd="0" destOrd="0" presId="urn:microsoft.com/office/officeart/2005/8/layout/venn2"/>
    <dgm:cxn modelId="{E74F4D8B-9C36-4484-A1C6-FF17B087123C}" type="presParOf" srcId="{F327B1B6-B67D-41FF-A60C-4B4F4EB43AFA}" destId="{D6366C5E-C7B9-45C3-A2EA-D11168D17D06}" srcOrd="0" destOrd="0" presId="urn:microsoft.com/office/officeart/2005/8/layout/venn2"/>
    <dgm:cxn modelId="{09D33651-A785-49CA-B1AA-EE0798941F70}" type="presParOf" srcId="{F327B1B6-B67D-41FF-A60C-4B4F4EB43AFA}" destId="{16E46E75-5F78-48FD-B7C1-8ECCF6D37EDF}" srcOrd="1" destOrd="0" presId="urn:microsoft.com/office/officeart/2005/8/layout/venn2"/>
    <dgm:cxn modelId="{9B37D054-D4AE-40B3-A3F8-3C44607EF20C}" type="presParOf" srcId="{A9CE28FA-05BD-4980-845B-22A57832D118}" destId="{30873DD5-D3A9-40B7-8766-D941FAC151DA}" srcOrd="1" destOrd="0" presId="urn:microsoft.com/office/officeart/2005/8/layout/venn2"/>
    <dgm:cxn modelId="{C077B924-51AB-4C7B-8E53-6FF3FD740CF3}" type="presParOf" srcId="{30873DD5-D3A9-40B7-8766-D941FAC151DA}" destId="{E5755DDE-101F-4060-BB59-483CA7098683}" srcOrd="0" destOrd="0" presId="urn:microsoft.com/office/officeart/2005/8/layout/venn2"/>
    <dgm:cxn modelId="{812142DA-F207-487C-B83C-78C433B7AA21}" type="presParOf" srcId="{30873DD5-D3A9-40B7-8766-D941FAC151DA}" destId="{A6F31BFE-1422-443F-9328-8B8E09ABFECF}" srcOrd="1" destOrd="0" presId="urn:microsoft.com/office/officeart/2005/8/layout/venn2"/>
    <dgm:cxn modelId="{1F91E874-985A-483B-A0DB-A187931C968A}" type="presParOf" srcId="{A9CE28FA-05BD-4980-845B-22A57832D118}" destId="{B99AC977-4918-449B-B958-046B35DA2751}" srcOrd="2" destOrd="0" presId="urn:microsoft.com/office/officeart/2005/8/layout/venn2"/>
    <dgm:cxn modelId="{00B134C9-3F92-465C-AFD8-660A0F79D86C}" type="presParOf" srcId="{B99AC977-4918-449B-B958-046B35DA2751}" destId="{CD0E4A16-4D03-4286-B746-1DFC109DF77B}" srcOrd="0" destOrd="0" presId="urn:microsoft.com/office/officeart/2005/8/layout/venn2"/>
    <dgm:cxn modelId="{67C53732-4835-42BF-9ED8-1FDC24D1543B}" type="presParOf" srcId="{B99AC977-4918-449B-B958-046B35DA2751}" destId="{482EFF86-D6C4-4EE9-90C6-BB90B73F0722}" srcOrd="1" destOrd="0" presId="urn:microsoft.com/office/officeart/2005/8/layout/venn2"/>
    <dgm:cxn modelId="{B192A0AC-1396-4178-B72F-79476FA8EBF6}" type="presParOf" srcId="{A9CE28FA-05BD-4980-845B-22A57832D118}" destId="{8D61BAFD-9961-47D8-8BB8-ACABD6CDE2F9}" srcOrd="3" destOrd="0" presId="urn:microsoft.com/office/officeart/2005/8/layout/venn2"/>
    <dgm:cxn modelId="{F331264A-A273-4F3A-84E2-ECD0895FDA4A}" type="presParOf" srcId="{8D61BAFD-9961-47D8-8BB8-ACABD6CDE2F9}" destId="{04EA5054-6F38-4392-9FC8-45EA51C81A2C}" srcOrd="0" destOrd="0" presId="urn:microsoft.com/office/officeart/2005/8/layout/venn2"/>
    <dgm:cxn modelId="{AAC83D2F-C37E-47F0-A683-BF736ED0F95A}" type="presParOf" srcId="{8D61BAFD-9961-47D8-8BB8-ACABD6CDE2F9}" destId="{7836BE70-0D97-459A-90A0-33A5BE66E717}" srcOrd="1" destOrd="0" presId="urn:microsoft.com/office/officeart/2005/8/layout/venn2"/>
  </dgm:cxnLst>
  <dgm:bg>
    <a:effectLst>
      <a:outerShdw blurRad="152400" dist="317500" dir="5400000" sx="90000" sy="-19000" rotWithShape="0">
        <a:prstClr val="black">
          <a:alpha val="15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32886-578E-4AFD-91FA-2C6DC5A55FBE}">
      <dsp:nvSpPr>
        <dsp:cNvPr id="0" name=""/>
        <dsp:cNvSpPr/>
      </dsp:nvSpPr>
      <dsp:spPr>
        <a:xfrm>
          <a:off x="729172" y="5387"/>
          <a:ext cx="1222948" cy="621117"/>
        </a:xfrm>
        <a:prstGeom prst="roundRect">
          <a:avLst>
            <a:gd name="adj" fmla="val 10000"/>
          </a:avLst>
        </a:prstGeom>
        <a:solidFill>
          <a:schemeClr val="accent4"/>
        </a:solidFill>
        <a:ln w="38100" cap="flat" cmpd="sng" algn="ctr">
          <a:solidFill>
            <a:schemeClr val="lt1"/>
          </a:solidFill>
          <a:prstDash val="solid"/>
        </a:ln>
        <a:effectLst>
          <a:outerShdw blurRad="57150" dist="38100" dir="5400000" algn="ctr" rotWithShape="0">
            <a:schemeClr val="accent4">
              <a:shade val="9000"/>
              <a:satMod val="105000"/>
              <a:alpha val="48000"/>
            </a:scheme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99568" tIns="99568" rIns="99568" bIns="53340" numCol="1" spcCol="1270" anchor="t" anchorCtr="0">
          <a:noAutofit/>
        </a:bodyPr>
        <a:lstStyle/>
        <a:p>
          <a:pPr lvl="0" algn="ctr" defTabSz="622300" rtl="1">
            <a:lnSpc>
              <a:spcPct val="90000"/>
            </a:lnSpc>
            <a:spcBef>
              <a:spcPct val="0"/>
            </a:spcBef>
            <a:spcAft>
              <a:spcPct val="35000"/>
            </a:spcAft>
          </a:pPr>
          <a:r>
            <a:rPr lang="fa-IR" sz="1400" b="1" kern="1200" dirty="0" smtClean="0"/>
            <a:t>نتیجه</a:t>
          </a:r>
          <a:endParaRPr lang="en-US" sz="1400" b="1" kern="1200" dirty="0"/>
        </a:p>
      </dsp:txBody>
      <dsp:txXfrm>
        <a:off x="729172" y="5387"/>
        <a:ext cx="1222948" cy="414078"/>
      </dsp:txXfrm>
    </dsp:sp>
    <dsp:sp modelId="{99B436C6-0107-4440-91FC-5C60C2E68C45}">
      <dsp:nvSpPr>
        <dsp:cNvPr id="0" name=""/>
        <dsp:cNvSpPr/>
      </dsp:nvSpPr>
      <dsp:spPr>
        <a:xfrm>
          <a:off x="467588" y="346049"/>
          <a:ext cx="1222948" cy="2016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ctr" defTabSz="622300" rtl="1">
            <a:lnSpc>
              <a:spcPct val="90000"/>
            </a:lnSpc>
            <a:spcBef>
              <a:spcPct val="0"/>
            </a:spcBef>
            <a:spcAft>
              <a:spcPct val="15000"/>
            </a:spcAft>
            <a:buChar char="••"/>
          </a:pPr>
          <a:endParaRPr lang="en-US" sz="1400" b="1" kern="1200" dirty="0"/>
        </a:p>
        <a:p>
          <a:pPr marL="114300" lvl="1" indent="-114300" algn="ctr" defTabSz="622300" rtl="1">
            <a:lnSpc>
              <a:spcPct val="90000"/>
            </a:lnSpc>
            <a:spcBef>
              <a:spcPct val="0"/>
            </a:spcBef>
            <a:spcAft>
              <a:spcPct val="15000"/>
            </a:spcAft>
            <a:buChar char="••"/>
          </a:pPr>
          <a:r>
            <a:rPr lang="fa-IR" sz="1400" b="1" kern="1200" dirty="0" smtClean="0"/>
            <a:t>سخت شدن افزایش نرخ باروری با توجه به نهادینه بودن نرخ پایین آن</a:t>
          </a:r>
          <a:endParaRPr lang="en-US" sz="1400" b="1" kern="1200" dirty="0" smtClean="0"/>
        </a:p>
      </dsp:txBody>
      <dsp:txXfrm>
        <a:off x="503407" y="381868"/>
        <a:ext cx="1151310" cy="1944362"/>
      </dsp:txXfrm>
    </dsp:sp>
    <dsp:sp modelId="{43C55852-D17A-4B89-8E86-EC6BEEACFB85}">
      <dsp:nvSpPr>
        <dsp:cNvPr id="0" name=""/>
        <dsp:cNvSpPr/>
      </dsp:nvSpPr>
      <dsp:spPr>
        <a:xfrm rot="10789853">
          <a:off x="2103016" y="57613"/>
          <a:ext cx="319901" cy="3041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ct val="35000"/>
            </a:spcAft>
          </a:pPr>
          <a:endParaRPr lang="en-US" sz="1400" b="1" kern="1200"/>
        </a:p>
      </dsp:txBody>
      <dsp:txXfrm>
        <a:off x="2194270" y="118314"/>
        <a:ext cx="228647" cy="182509"/>
      </dsp:txXfrm>
    </dsp:sp>
    <dsp:sp modelId="{59F7FB5D-C84C-4BDD-8656-75DB52986DDD}">
      <dsp:nvSpPr>
        <dsp:cNvPr id="0" name=""/>
        <dsp:cNvSpPr/>
      </dsp:nvSpPr>
      <dsp:spPr>
        <a:xfrm>
          <a:off x="2555706" y="0"/>
          <a:ext cx="1221956" cy="621110"/>
        </a:xfrm>
        <a:prstGeom prst="roundRect">
          <a:avLst>
            <a:gd name="adj" fmla="val 10000"/>
          </a:avLst>
        </a:prstGeom>
        <a:solidFill>
          <a:schemeClr val="accent3"/>
        </a:solidFill>
        <a:ln w="38100" cap="flat" cmpd="sng" algn="ctr">
          <a:solidFill>
            <a:schemeClr val="lt1"/>
          </a:solidFill>
          <a:prstDash val="solid"/>
        </a:ln>
        <a:effectLst>
          <a:outerShdw blurRad="57150" dist="38100" dir="5400000" algn="ctr" rotWithShape="0">
            <a:schemeClr val="accent3">
              <a:shade val="9000"/>
              <a:satMod val="105000"/>
              <a:alpha val="48000"/>
            </a:scheme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99568" tIns="99568" rIns="99568" bIns="53340" numCol="1" spcCol="1270" anchor="t" anchorCtr="0">
          <a:noAutofit/>
        </a:bodyPr>
        <a:lstStyle/>
        <a:p>
          <a:pPr lvl="0" algn="ctr" defTabSz="622300" rtl="1">
            <a:lnSpc>
              <a:spcPct val="90000"/>
            </a:lnSpc>
            <a:spcBef>
              <a:spcPct val="0"/>
            </a:spcBef>
            <a:spcAft>
              <a:spcPct val="35000"/>
            </a:spcAft>
          </a:pPr>
          <a:r>
            <a:rPr lang="fa-IR" sz="1400" b="1" kern="1200" dirty="0" smtClean="0"/>
            <a:t>راهکار ثانویه</a:t>
          </a:r>
          <a:endParaRPr lang="en-US" sz="1400" b="1" kern="1200" dirty="0"/>
        </a:p>
      </dsp:txBody>
      <dsp:txXfrm>
        <a:off x="2555706" y="0"/>
        <a:ext cx="1221956" cy="414073"/>
      </dsp:txXfrm>
    </dsp:sp>
    <dsp:sp modelId="{551F02CC-04DA-4A32-A0ED-289C14C70481}">
      <dsp:nvSpPr>
        <dsp:cNvPr id="0" name=""/>
        <dsp:cNvSpPr/>
      </dsp:nvSpPr>
      <dsp:spPr>
        <a:xfrm>
          <a:off x="2211883" y="414073"/>
          <a:ext cx="1221956" cy="187994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ctr" defTabSz="622300" rtl="1">
            <a:lnSpc>
              <a:spcPct val="90000"/>
            </a:lnSpc>
            <a:spcBef>
              <a:spcPct val="0"/>
            </a:spcBef>
            <a:spcAft>
              <a:spcPct val="15000"/>
            </a:spcAft>
            <a:buChar char="••"/>
          </a:pPr>
          <a:endParaRPr lang="en-US" sz="1400" b="1" kern="1200" dirty="0"/>
        </a:p>
        <a:p>
          <a:pPr marL="114300" lvl="1" indent="-114300" algn="ctr" defTabSz="622300" rtl="1">
            <a:lnSpc>
              <a:spcPct val="90000"/>
            </a:lnSpc>
            <a:spcBef>
              <a:spcPct val="0"/>
            </a:spcBef>
            <a:spcAft>
              <a:spcPct val="15000"/>
            </a:spcAft>
            <a:buChar char="••"/>
          </a:pPr>
          <a:r>
            <a:rPr lang="fa-IR" sz="1400" b="1" kern="1200" dirty="0" smtClean="0"/>
            <a:t>اتخاذ سیاست‌های حمایت از فرزندآوری</a:t>
          </a:r>
          <a:endParaRPr lang="en-US" sz="1400" b="1" kern="1200" dirty="0"/>
        </a:p>
      </dsp:txBody>
      <dsp:txXfrm>
        <a:off x="2247673" y="449863"/>
        <a:ext cx="1150376" cy="1808368"/>
      </dsp:txXfrm>
    </dsp:sp>
    <dsp:sp modelId="{FA221EDC-91F3-4D9D-B889-B7BE686178BC}">
      <dsp:nvSpPr>
        <dsp:cNvPr id="0" name=""/>
        <dsp:cNvSpPr/>
      </dsp:nvSpPr>
      <dsp:spPr>
        <a:xfrm rot="10800000">
          <a:off x="3928705" y="54946"/>
          <a:ext cx="320210" cy="3041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ct val="35000"/>
            </a:spcAft>
          </a:pPr>
          <a:endParaRPr lang="en-US" sz="1400" b="1" kern="1200"/>
        </a:p>
      </dsp:txBody>
      <dsp:txXfrm>
        <a:off x="4019959" y="115782"/>
        <a:ext cx="228956" cy="182509"/>
      </dsp:txXfrm>
    </dsp:sp>
    <dsp:sp modelId="{4EA99B19-2882-497C-BBDE-5B7524F69035}">
      <dsp:nvSpPr>
        <dsp:cNvPr id="0" name=""/>
        <dsp:cNvSpPr/>
      </dsp:nvSpPr>
      <dsp:spPr>
        <a:xfrm>
          <a:off x="4381833" y="0"/>
          <a:ext cx="1221956" cy="621110"/>
        </a:xfrm>
        <a:prstGeom prst="roundRect">
          <a:avLst>
            <a:gd name="adj" fmla="val 10000"/>
          </a:avLst>
        </a:prstGeom>
        <a:solidFill>
          <a:schemeClr val="accent2"/>
        </a:solidFill>
        <a:ln w="38100" cap="flat" cmpd="sng" algn="ctr">
          <a:solidFill>
            <a:schemeClr val="lt1"/>
          </a:solidFill>
          <a:prstDash val="solid"/>
        </a:ln>
        <a:effectLst>
          <a:outerShdw blurRad="57150" dist="38100" dir="5400000" algn="ctr" rotWithShape="0">
            <a:schemeClr val="accent2">
              <a:shade val="9000"/>
              <a:satMod val="105000"/>
              <a:alpha val="48000"/>
            </a:scheme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99568" tIns="99568" rIns="99568" bIns="53340" numCol="1" spcCol="1270" anchor="t" anchorCtr="0">
          <a:noAutofit/>
        </a:bodyPr>
        <a:lstStyle/>
        <a:p>
          <a:pPr lvl="0" algn="ctr" defTabSz="622300" rtl="1">
            <a:lnSpc>
              <a:spcPct val="90000"/>
            </a:lnSpc>
            <a:spcBef>
              <a:spcPct val="0"/>
            </a:spcBef>
            <a:spcAft>
              <a:spcPct val="35000"/>
            </a:spcAft>
          </a:pPr>
          <a:r>
            <a:rPr lang="fa-IR" sz="1400" b="1" kern="1200" dirty="0" smtClean="0"/>
            <a:t>نتیجه</a:t>
          </a:r>
          <a:endParaRPr lang="en-US" sz="1400" b="1" kern="1200" dirty="0"/>
        </a:p>
      </dsp:txBody>
      <dsp:txXfrm>
        <a:off x="4381833" y="0"/>
        <a:ext cx="1221956" cy="414073"/>
      </dsp:txXfrm>
    </dsp:sp>
    <dsp:sp modelId="{92F227D9-2FCA-401E-AA76-EE75DA85E3CF}">
      <dsp:nvSpPr>
        <dsp:cNvPr id="0" name=""/>
        <dsp:cNvSpPr/>
      </dsp:nvSpPr>
      <dsp:spPr>
        <a:xfrm>
          <a:off x="4120663" y="414073"/>
          <a:ext cx="1221956" cy="187994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ctr" defTabSz="622300" rtl="1">
            <a:lnSpc>
              <a:spcPct val="90000"/>
            </a:lnSpc>
            <a:spcBef>
              <a:spcPct val="0"/>
            </a:spcBef>
            <a:spcAft>
              <a:spcPct val="15000"/>
            </a:spcAft>
            <a:buChar char="••"/>
          </a:pPr>
          <a:endParaRPr lang="en-US" sz="1400" b="1" kern="1200" dirty="0"/>
        </a:p>
        <a:p>
          <a:pPr marL="114300" lvl="1" indent="-114300" algn="ctr" defTabSz="622300" rtl="1">
            <a:lnSpc>
              <a:spcPct val="90000"/>
            </a:lnSpc>
            <a:spcBef>
              <a:spcPct val="0"/>
            </a:spcBef>
            <a:spcAft>
              <a:spcPct val="15000"/>
            </a:spcAft>
            <a:buChar char="••"/>
          </a:pPr>
          <a:r>
            <a:rPr lang="fa-IR" sz="1400" b="1" kern="1200" dirty="0" smtClean="0"/>
            <a:t>تغییر ترکیب نژادی جمعیت</a:t>
          </a:r>
          <a:endParaRPr lang="en-US" sz="1400" b="1" kern="1200" dirty="0"/>
        </a:p>
      </dsp:txBody>
      <dsp:txXfrm>
        <a:off x="4156453" y="449863"/>
        <a:ext cx="1150376" cy="1808368"/>
      </dsp:txXfrm>
    </dsp:sp>
    <dsp:sp modelId="{6A1A8F71-C6AF-4740-9D0D-33F9088DEB88}">
      <dsp:nvSpPr>
        <dsp:cNvPr id="0" name=""/>
        <dsp:cNvSpPr/>
      </dsp:nvSpPr>
      <dsp:spPr>
        <a:xfrm rot="10810456">
          <a:off x="5741143" y="57665"/>
          <a:ext cx="291191" cy="3041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ct val="35000"/>
            </a:spcAft>
          </a:pPr>
          <a:endParaRPr lang="en-US" sz="1400" b="1" kern="1200"/>
        </a:p>
      </dsp:txBody>
      <dsp:txXfrm>
        <a:off x="5828500" y="118634"/>
        <a:ext cx="203834" cy="182509"/>
      </dsp:txXfrm>
    </dsp:sp>
    <dsp:sp modelId="{04231732-216A-4E3F-8861-58B86549CF34}">
      <dsp:nvSpPr>
        <dsp:cNvPr id="0" name=""/>
        <dsp:cNvSpPr/>
      </dsp:nvSpPr>
      <dsp:spPr>
        <a:xfrm>
          <a:off x="6153205" y="5389"/>
          <a:ext cx="1222948" cy="621110"/>
        </a:xfrm>
        <a:prstGeom prst="roundRect">
          <a:avLst>
            <a:gd name="adj" fmla="val 10000"/>
          </a:avLst>
        </a:prstGeom>
        <a:solidFill>
          <a:schemeClr val="accent1"/>
        </a:solidFill>
        <a:ln w="38100" cap="flat" cmpd="sng" algn="ctr">
          <a:solidFill>
            <a:schemeClr val="lt1"/>
          </a:solidFill>
          <a:prstDash val="solid"/>
        </a:ln>
        <a:effectLst>
          <a:outerShdw blurRad="57150" dist="38100" dir="5400000" algn="ctr" rotWithShape="0">
            <a:schemeClr val="accent1">
              <a:shade val="9000"/>
              <a:satMod val="105000"/>
              <a:alpha val="48000"/>
            </a:scheme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99568" tIns="99568" rIns="99568" bIns="53340" numCol="1" spcCol="1270" anchor="t" anchorCtr="0">
          <a:noAutofit/>
        </a:bodyPr>
        <a:lstStyle/>
        <a:p>
          <a:pPr lvl="0" algn="ctr" defTabSz="622300" rtl="1">
            <a:lnSpc>
              <a:spcPct val="90000"/>
            </a:lnSpc>
            <a:spcBef>
              <a:spcPct val="0"/>
            </a:spcBef>
            <a:spcAft>
              <a:spcPct val="35000"/>
            </a:spcAft>
          </a:pPr>
          <a:r>
            <a:rPr lang="fa-IR" sz="1400" b="1" kern="1200" dirty="0" smtClean="0"/>
            <a:t>راهکار اولیه</a:t>
          </a:r>
          <a:endParaRPr lang="en-US" sz="1400" b="1" kern="1200" dirty="0"/>
        </a:p>
      </dsp:txBody>
      <dsp:txXfrm>
        <a:off x="6153205" y="5389"/>
        <a:ext cx="1222948" cy="414073"/>
      </dsp:txXfrm>
    </dsp:sp>
    <dsp:sp modelId="{65D28C71-70B7-446B-9BAE-2B975F4421E5}">
      <dsp:nvSpPr>
        <dsp:cNvPr id="0" name=""/>
        <dsp:cNvSpPr/>
      </dsp:nvSpPr>
      <dsp:spPr>
        <a:xfrm>
          <a:off x="5902444" y="346047"/>
          <a:ext cx="1222948" cy="2016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ctr" defTabSz="622300" rtl="1">
            <a:lnSpc>
              <a:spcPct val="90000"/>
            </a:lnSpc>
            <a:spcBef>
              <a:spcPct val="0"/>
            </a:spcBef>
            <a:spcAft>
              <a:spcPct val="15000"/>
            </a:spcAft>
            <a:buChar char="••"/>
          </a:pPr>
          <a:endParaRPr lang="en-US" sz="1400" b="1" kern="1200" dirty="0"/>
        </a:p>
        <a:p>
          <a:pPr marL="114300" lvl="1" indent="-114300" algn="ctr" defTabSz="622300" rtl="1">
            <a:lnSpc>
              <a:spcPct val="90000"/>
            </a:lnSpc>
            <a:spcBef>
              <a:spcPct val="0"/>
            </a:spcBef>
            <a:spcAft>
              <a:spcPct val="15000"/>
            </a:spcAft>
            <a:buChar char="••"/>
          </a:pPr>
          <a:r>
            <a:rPr lang="fa-IR" sz="1400" b="1" kern="1200" dirty="0" smtClean="0"/>
            <a:t>مهاجرپذیری برای جبران نیروی کار و عواقب سالخوردگی جمعیت </a:t>
          </a:r>
          <a:endParaRPr lang="en-US" sz="1400" b="1" kern="1200" dirty="0"/>
        </a:p>
      </dsp:txBody>
      <dsp:txXfrm>
        <a:off x="5938263" y="381866"/>
        <a:ext cx="1151310" cy="19443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3CBAA5-7259-4536-BCA8-76CE0653EBF8}">
      <dsp:nvSpPr>
        <dsp:cNvPr id="0" name=""/>
        <dsp:cNvSpPr/>
      </dsp:nvSpPr>
      <dsp:spPr>
        <a:xfrm rot="16200000">
          <a:off x="360" y="217587"/>
          <a:ext cx="2262649" cy="2262649"/>
        </a:xfrm>
        <a:prstGeom prst="downArrow">
          <a:avLst>
            <a:gd name="adj1" fmla="val 50000"/>
            <a:gd name="adj2" fmla="val 35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fa-IR" sz="1400" b="1" kern="1200" dirty="0" smtClean="0"/>
            <a:t>45 سال پیش:</a:t>
          </a:r>
        </a:p>
        <a:p>
          <a:pPr lvl="0" algn="ctr" defTabSz="622300">
            <a:lnSpc>
              <a:spcPct val="90000"/>
            </a:lnSpc>
            <a:spcBef>
              <a:spcPct val="0"/>
            </a:spcBef>
            <a:spcAft>
              <a:spcPct val="35000"/>
            </a:spcAft>
          </a:pPr>
          <a:r>
            <a:rPr lang="fa-IR" sz="1400" b="1" kern="1200" dirty="0" smtClean="0"/>
            <a:t>اعمال سیاستهای کاهش جمعیتی در خاورمیانه</a:t>
          </a:r>
          <a:endParaRPr lang="en-US" sz="1400" b="1" kern="1200" dirty="0"/>
        </a:p>
      </dsp:txBody>
      <dsp:txXfrm rot="5400000">
        <a:off x="360" y="783249"/>
        <a:ext cx="1866685" cy="1131325"/>
      </dsp:txXfrm>
    </dsp:sp>
    <dsp:sp modelId="{BA7FC39A-1A8C-4D40-9DBF-78EA584DC424}">
      <dsp:nvSpPr>
        <dsp:cNvPr id="0" name=""/>
        <dsp:cNvSpPr/>
      </dsp:nvSpPr>
      <dsp:spPr>
        <a:xfrm rot="5400000">
          <a:off x="2394182" y="217587"/>
          <a:ext cx="2262649" cy="2262649"/>
        </a:xfrm>
        <a:prstGeom prst="downArrow">
          <a:avLst>
            <a:gd name="adj1" fmla="val 50000"/>
            <a:gd name="adj2" fmla="val 35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fa-IR" sz="1400" b="1" kern="1200" dirty="0" smtClean="0"/>
            <a:t>55 سال پیش:</a:t>
          </a:r>
        </a:p>
        <a:p>
          <a:pPr lvl="0" algn="ctr" defTabSz="622300">
            <a:lnSpc>
              <a:spcPct val="90000"/>
            </a:lnSpc>
            <a:spcBef>
              <a:spcPct val="0"/>
            </a:spcBef>
            <a:spcAft>
              <a:spcPct val="35000"/>
            </a:spcAft>
          </a:pPr>
          <a:r>
            <a:rPr lang="fa-IR" sz="1400" b="1" kern="1200" dirty="0" smtClean="0"/>
            <a:t>اعمال سیاستهای افزایش جمعیتی در آمریکا</a:t>
          </a:r>
          <a:endParaRPr lang="en-US" sz="1400" b="1" kern="1200" dirty="0"/>
        </a:p>
      </dsp:txBody>
      <dsp:txXfrm rot="-5400000">
        <a:off x="2790146" y="783249"/>
        <a:ext cx="1866685" cy="11313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3CBAA5-7259-4536-BCA8-76CE0653EBF8}">
      <dsp:nvSpPr>
        <dsp:cNvPr id="0" name=""/>
        <dsp:cNvSpPr/>
      </dsp:nvSpPr>
      <dsp:spPr>
        <a:xfrm rot="16200000">
          <a:off x="-111426" y="533"/>
          <a:ext cx="2451393" cy="2228539"/>
        </a:xfrm>
        <a:prstGeom prst="downArrow">
          <a:avLst>
            <a:gd name="adj1" fmla="val 50000"/>
            <a:gd name="adj2" fmla="val 35000"/>
          </a:avLst>
        </a:prstGeom>
        <a:gradFill flip="none" rotWithShape="0">
          <a:gsLst>
            <a:gs pos="0">
              <a:srgbClr val="A365D1">
                <a:shade val="30000"/>
                <a:satMod val="115000"/>
              </a:srgbClr>
            </a:gs>
            <a:gs pos="50000">
              <a:srgbClr val="A365D1">
                <a:shade val="67500"/>
                <a:satMod val="115000"/>
              </a:srgbClr>
            </a:gs>
            <a:gs pos="100000">
              <a:srgbClr val="A365D1">
                <a:shade val="100000"/>
                <a:satMod val="115000"/>
              </a:srgbClr>
            </a:gs>
          </a:gsLst>
          <a:lin ang="0" scaled="1"/>
          <a:tileRect/>
        </a:gradFill>
        <a:ln w="9525" cap="flat" cmpd="sng" algn="ctr">
          <a:solidFill>
            <a:schemeClr val="accent1">
              <a:shade val="50000"/>
              <a:satMod val="103000"/>
            </a:schemeClr>
          </a:solidFill>
          <a:prstDash val="solid"/>
        </a:ln>
        <a:effectLst>
          <a:outerShdw blurRad="57150" dist="38100" dir="5400000" algn="ctr" rotWithShape="0">
            <a:schemeClr val="accent1">
              <a:shade val="9000"/>
              <a:satMod val="105000"/>
              <a:alpha val="48000"/>
            </a:scheme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fa-IR" sz="1600" b="1" kern="1200" dirty="0" smtClean="0"/>
            <a:t>رژیم صهیونیستی، زنان را به زایش بیشتر تشویق می ‌کند.</a:t>
          </a:r>
          <a:endParaRPr lang="en-US" sz="1600" b="1" kern="1200" dirty="0"/>
        </a:p>
      </dsp:txBody>
      <dsp:txXfrm rot="5400000">
        <a:off x="1" y="501954"/>
        <a:ext cx="1838545" cy="1225697"/>
      </dsp:txXfrm>
    </dsp:sp>
    <dsp:sp modelId="{BA7FC39A-1A8C-4D40-9DBF-78EA584DC424}">
      <dsp:nvSpPr>
        <dsp:cNvPr id="0" name=""/>
        <dsp:cNvSpPr/>
      </dsp:nvSpPr>
      <dsp:spPr>
        <a:xfrm rot="5400000">
          <a:off x="2317226" y="533"/>
          <a:ext cx="2451393" cy="2228539"/>
        </a:xfrm>
        <a:prstGeom prst="downArrow">
          <a:avLst>
            <a:gd name="adj1" fmla="val 50000"/>
            <a:gd name="adj2" fmla="val 35000"/>
          </a:avLst>
        </a:prstGeom>
        <a:gradFill flip="none" rotWithShape="0">
          <a:gsLst>
            <a:gs pos="0">
              <a:srgbClr val="A365D1">
                <a:shade val="30000"/>
                <a:satMod val="115000"/>
              </a:srgbClr>
            </a:gs>
            <a:gs pos="50000">
              <a:srgbClr val="A365D1">
                <a:shade val="67500"/>
                <a:satMod val="115000"/>
              </a:srgbClr>
            </a:gs>
            <a:gs pos="100000">
              <a:srgbClr val="A365D1">
                <a:shade val="100000"/>
                <a:satMod val="115000"/>
              </a:srgbClr>
            </a:gs>
          </a:gsLst>
          <a:lin ang="0" scaled="1"/>
          <a:tileRect/>
        </a:gradFill>
        <a:ln w="9525" cap="flat" cmpd="sng" algn="ctr">
          <a:solidFill>
            <a:schemeClr val="accent1">
              <a:shade val="50000"/>
              <a:satMod val="103000"/>
            </a:schemeClr>
          </a:solidFill>
          <a:prstDash val="solid"/>
        </a:ln>
        <a:effectLst>
          <a:outerShdw blurRad="57150" dist="38100" dir="5400000" algn="ctr" rotWithShape="0">
            <a:schemeClr val="accent1">
              <a:shade val="9000"/>
              <a:satMod val="105000"/>
              <a:alpha val="48000"/>
            </a:scheme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fa-IR" sz="1600" b="1" kern="1200" dirty="0" smtClean="0"/>
            <a:t>همزمان با گسترش و تشویق تنظیم خانواده در ایران</a:t>
          </a:r>
          <a:endParaRPr lang="en-US" sz="1600" b="1" kern="1200" dirty="0"/>
        </a:p>
      </dsp:txBody>
      <dsp:txXfrm rot="-5400000">
        <a:off x="2818647" y="501954"/>
        <a:ext cx="1838545" cy="12256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BD5A7D-7F14-448D-A171-15D31BBE9D7B}">
      <dsp:nvSpPr>
        <dsp:cNvPr id="0" name=""/>
        <dsp:cNvSpPr/>
      </dsp:nvSpPr>
      <dsp:spPr>
        <a:xfrm>
          <a:off x="0" y="808102"/>
          <a:ext cx="5760720" cy="445996"/>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r" defTabSz="622300" rtl="1">
            <a:lnSpc>
              <a:spcPct val="90000"/>
            </a:lnSpc>
            <a:spcBef>
              <a:spcPct val="0"/>
            </a:spcBef>
            <a:spcAft>
              <a:spcPct val="35000"/>
            </a:spcAft>
          </a:pPr>
          <a:r>
            <a:rPr lang="fa-IR" sz="1400" b="1" kern="1200" dirty="0" smtClean="0"/>
            <a:t>افزایش جمعیت کشورهای در حال توسعه و با منابع غنی</a:t>
          </a:r>
          <a:endParaRPr lang="en-US" sz="1400" b="1" kern="1200" dirty="0"/>
        </a:p>
      </dsp:txBody>
      <dsp:txXfrm>
        <a:off x="13063" y="821165"/>
        <a:ext cx="4917560" cy="419870"/>
      </dsp:txXfrm>
    </dsp:sp>
    <dsp:sp modelId="{E2B0DE68-6FA2-4C80-89A4-1396C919CC44}">
      <dsp:nvSpPr>
        <dsp:cNvPr id="0" name=""/>
        <dsp:cNvSpPr/>
      </dsp:nvSpPr>
      <dsp:spPr>
        <a:xfrm>
          <a:off x="430183" y="1384162"/>
          <a:ext cx="5760720" cy="445996"/>
        </a:xfrm>
        <a:prstGeom prst="roundRect">
          <a:avLst>
            <a:gd name="adj" fmla="val 10000"/>
          </a:avLst>
        </a:prstGeom>
        <a:solidFill>
          <a:schemeClr val="accent2">
            <a:shade val="80000"/>
            <a:hueOff val="150738"/>
            <a:satOff val="-9754"/>
            <a:lumOff val="89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r" defTabSz="622300" rtl="1">
            <a:lnSpc>
              <a:spcPct val="90000"/>
            </a:lnSpc>
            <a:spcBef>
              <a:spcPct val="0"/>
            </a:spcBef>
            <a:spcAft>
              <a:spcPct val="35000"/>
            </a:spcAft>
          </a:pPr>
          <a:r>
            <a:rPr lang="fa-IR" sz="1400" b="1" kern="1200" dirty="0" smtClean="0"/>
            <a:t>بالا رفتن خواست‌ها و انتظارات عمومی: آموزش، اشتغال، بهداشت و مسکن</a:t>
          </a:r>
          <a:endParaRPr lang="en-US" sz="1400" b="1" kern="1200" dirty="0"/>
        </a:p>
      </dsp:txBody>
      <dsp:txXfrm>
        <a:off x="443246" y="1397225"/>
        <a:ext cx="4837534" cy="419870"/>
      </dsp:txXfrm>
    </dsp:sp>
    <dsp:sp modelId="{33364CAF-B956-4686-B9A7-112550479ED1}">
      <dsp:nvSpPr>
        <dsp:cNvPr id="0" name=""/>
        <dsp:cNvSpPr/>
      </dsp:nvSpPr>
      <dsp:spPr>
        <a:xfrm>
          <a:off x="860367" y="1960230"/>
          <a:ext cx="5760720" cy="445996"/>
        </a:xfrm>
        <a:prstGeom prst="roundRect">
          <a:avLst>
            <a:gd name="adj" fmla="val 10000"/>
          </a:avLst>
        </a:prstGeom>
        <a:solidFill>
          <a:schemeClr val="accent2">
            <a:shade val="80000"/>
            <a:hueOff val="301476"/>
            <a:satOff val="-19508"/>
            <a:lumOff val="178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r" defTabSz="622300" rtl="1">
            <a:lnSpc>
              <a:spcPct val="90000"/>
            </a:lnSpc>
            <a:spcBef>
              <a:spcPct val="0"/>
            </a:spcBef>
            <a:spcAft>
              <a:spcPct val="35000"/>
            </a:spcAft>
          </a:pPr>
          <a:r>
            <a:rPr lang="fa-IR" sz="1400" b="1" kern="1200" dirty="0" smtClean="0"/>
            <a:t>ناپایداری اجتماعی و سیاسی در این کشورها</a:t>
          </a:r>
          <a:endParaRPr lang="en-US" sz="1400" b="1" kern="1200" dirty="0"/>
        </a:p>
      </dsp:txBody>
      <dsp:txXfrm>
        <a:off x="873430" y="1973293"/>
        <a:ext cx="4837534" cy="419870"/>
      </dsp:txXfrm>
    </dsp:sp>
    <dsp:sp modelId="{58FFFA25-1C48-4B97-8AC5-A6FEB19D73D6}">
      <dsp:nvSpPr>
        <dsp:cNvPr id="0" name=""/>
        <dsp:cNvSpPr/>
      </dsp:nvSpPr>
      <dsp:spPr>
        <a:xfrm>
          <a:off x="1290550" y="2536290"/>
          <a:ext cx="5760720" cy="445996"/>
        </a:xfrm>
        <a:prstGeom prst="roundRect">
          <a:avLst>
            <a:gd name="adj" fmla="val 10000"/>
          </a:avLst>
        </a:prstGeom>
        <a:solidFill>
          <a:schemeClr val="accent2">
            <a:shade val="80000"/>
            <a:hueOff val="452214"/>
            <a:satOff val="-29262"/>
            <a:lumOff val="267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r" defTabSz="622300" rtl="1">
            <a:lnSpc>
              <a:spcPct val="90000"/>
            </a:lnSpc>
            <a:spcBef>
              <a:spcPct val="0"/>
            </a:spcBef>
            <a:spcAft>
              <a:spcPct val="35000"/>
            </a:spcAft>
          </a:pPr>
          <a:r>
            <a:rPr lang="fa-IR" sz="1400" b="1" kern="1200" dirty="0" smtClean="0"/>
            <a:t>افزایش قیمت نفت جهت تامین نیازهای رفاهی و معیشتی مردم توسط دولت‌ها</a:t>
          </a:r>
          <a:endParaRPr lang="en-US" sz="1400" b="1" kern="1200" dirty="0"/>
        </a:p>
      </dsp:txBody>
      <dsp:txXfrm>
        <a:off x="1303613" y="2549353"/>
        <a:ext cx="4837534" cy="419870"/>
      </dsp:txXfrm>
    </dsp:sp>
    <dsp:sp modelId="{F770EA7F-49FF-4188-A049-1264A8B54614}">
      <dsp:nvSpPr>
        <dsp:cNvPr id="0" name=""/>
        <dsp:cNvSpPr/>
      </dsp:nvSpPr>
      <dsp:spPr>
        <a:xfrm>
          <a:off x="1720734" y="3168516"/>
          <a:ext cx="5760720" cy="718271"/>
        </a:xfrm>
        <a:prstGeom prst="roundRect">
          <a:avLst>
            <a:gd name="adj" fmla="val 10000"/>
          </a:avLst>
        </a:prstGeom>
        <a:solidFill>
          <a:schemeClr val="accent2">
            <a:shade val="80000"/>
            <a:hueOff val="602952"/>
            <a:satOff val="-39016"/>
            <a:lumOff val="356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r" defTabSz="622300">
            <a:lnSpc>
              <a:spcPct val="80000"/>
            </a:lnSpc>
            <a:spcBef>
              <a:spcPct val="0"/>
            </a:spcBef>
            <a:spcAft>
              <a:spcPct val="35000"/>
            </a:spcAft>
          </a:pPr>
          <a:r>
            <a:rPr lang="fa-IR" sz="1400" b="1" kern="1200" dirty="0" smtClean="0"/>
            <a:t>تاثیر بسیار منفی بر روی اقتصاد آمریکا و به خطر انداختن منافع کشورهای صنعتی  و بهره آن‌ها از این منابع و سرمایه گذاری در کشورهای فوق</a:t>
          </a:r>
          <a:endParaRPr lang="en-US" sz="1400" b="1" kern="1200" dirty="0"/>
        </a:p>
      </dsp:txBody>
      <dsp:txXfrm>
        <a:off x="1741771" y="3189553"/>
        <a:ext cx="4821586" cy="676197"/>
      </dsp:txXfrm>
    </dsp:sp>
    <dsp:sp modelId="{7103BA56-0854-421E-A4AD-05AE0351C08B}">
      <dsp:nvSpPr>
        <dsp:cNvPr id="0" name=""/>
        <dsp:cNvSpPr/>
      </dsp:nvSpPr>
      <dsp:spPr>
        <a:xfrm>
          <a:off x="5293843" y="1075250"/>
          <a:ext cx="466876" cy="466876"/>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a:p>
      </dsp:txBody>
      <dsp:txXfrm>
        <a:off x="5398890" y="1075250"/>
        <a:ext cx="256782" cy="351324"/>
      </dsp:txXfrm>
    </dsp:sp>
    <dsp:sp modelId="{D4273299-D9E6-4454-9260-8777BD879F3A}">
      <dsp:nvSpPr>
        <dsp:cNvPr id="0" name=""/>
        <dsp:cNvSpPr/>
      </dsp:nvSpPr>
      <dsp:spPr>
        <a:xfrm>
          <a:off x="5724027" y="1651314"/>
          <a:ext cx="466876" cy="466876"/>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a:p>
      </dsp:txBody>
      <dsp:txXfrm>
        <a:off x="5829074" y="1651314"/>
        <a:ext cx="256782" cy="351324"/>
      </dsp:txXfrm>
    </dsp:sp>
    <dsp:sp modelId="{D828D7F5-030E-44BE-97FE-08F7B58A0458}">
      <dsp:nvSpPr>
        <dsp:cNvPr id="0" name=""/>
        <dsp:cNvSpPr/>
      </dsp:nvSpPr>
      <dsp:spPr>
        <a:xfrm>
          <a:off x="6154210" y="2227381"/>
          <a:ext cx="466876" cy="466876"/>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a:p>
      </dsp:txBody>
      <dsp:txXfrm>
        <a:off x="6259257" y="2227381"/>
        <a:ext cx="256782" cy="351324"/>
      </dsp:txXfrm>
    </dsp:sp>
    <dsp:sp modelId="{E026492D-2DD0-45E8-877E-09587CF58624}">
      <dsp:nvSpPr>
        <dsp:cNvPr id="0" name=""/>
        <dsp:cNvSpPr/>
      </dsp:nvSpPr>
      <dsp:spPr>
        <a:xfrm>
          <a:off x="6584394" y="2803442"/>
          <a:ext cx="466876" cy="466876"/>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a:p>
      </dsp:txBody>
      <dsp:txXfrm>
        <a:off x="6689441" y="2803442"/>
        <a:ext cx="256782" cy="3513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BAE5A-58ED-4B93-9556-A4CD6DFAB0BE}">
      <dsp:nvSpPr>
        <dsp:cNvPr id="0" name=""/>
        <dsp:cNvSpPr/>
      </dsp:nvSpPr>
      <dsp:spPr>
        <a:xfrm rot="4396374">
          <a:off x="673920" y="808704"/>
          <a:ext cx="3508285" cy="2446591"/>
        </a:xfrm>
        <a:prstGeom prst="swooshArrow">
          <a:avLst>
            <a:gd name="adj1" fmla="val 16310"/>
            <a:gd name="adj2" fmla="val 313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2A0342-554C-4245-BA26-6AAA882A0E43}">
      <dsp:nvSpPr>
        <dsp:cNvPr id="0" name=""/>
        <dsp:cNvSpPr/>
      </dsp:nvSpPr>
      <dsp:spPr>
        <a:xfrm>
          <a:off x="1886847" y="1128166"/>
          <a:ext cx="88595" cy="88595"/>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FD8EE2-596E-45DD-A2B5-B21061252AF3}">
      <dsp:nvSpPr>
        <dsp:cNvPr id="0" name=""/>
        <dsp:cNvSpPr/>
      </dsp:nvSpPr>
      <dsp:spPr>
        <a:xfrm>
          <a:off x="2493480" y="1617472"/>
          <a:ext cx="88595" cy="88595"/>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72F3AF-DC95-4885-9268-7324B2DEF6F1}">
      <dsp:nvSpPr>
        <dsp:cNvPr id="0" name=""/>
        <dsp:cNvSpPr/>
      </dsp:nvSpPr>
      <dsp:spPr>
        <a:xfrm>
          <a:off x="2948120" y="2189683"/>
          <a:ext cx="88595" cy="88595"/>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9ACC19-9888-4CA3-9FB0-D8DE0F0E55EB}">
      <dsp:nvSpPr>
        <dsp:cNvPr id="0" name=""/>
        <dsp:cNvSpPr/>
      </dsp:nvSpPr>
      <dsp:spPr>
        <a:xfrm>
          <a:off x="-300651" y="85617"/>
          <a:ext cx="2930245" cy="6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lvl="0" algn="ctr" defTabSz="800100" rtl="1">
            <a:lnSpc>
              <a:spcPct val="90000"/>
            </a:lnSpc>
            <a:spcBef>
              <a:spcPct val="0"/>
            </a:spcBef>
            <a:spcAft>
              <a:spcPct val="35000"/>
            </a:spcAft>
          </a:pPr>
          <a:r>
            <a:rPr lang="fa-IR" sz="1800" kern="1200" dirty="0" smtClean="0"/>
            <a:t>سیر نزولی جمعیت کشورهای غربی</a:t>
          </a:r>
          <a:endParaRPr lang="en-US" sz="1800" kern="1200" dirty="0"/>
        </a:p>
      </dsp:txBody>
      <dsp:txXfrm>
        <a:off x="-300651" y="85617"/>
        <a:ext cx="2930245" cy="650240"/>
      </dsp:txXfrm>
    </dsp:sp>
    <dsp:sp modelId="{FEC35227-8203-4BDA-A687-5914DBDF36A2}">
      <dsp:nvSpPr>
        <dsp:cNvPr id="0" name=""/>
        <dsp:cNvSpPr/>
      </dsp:nvSpPr>
      <dsp:spPr>
        <a:xfrm>
          <a:off x="2561907" y="847344"/>
          <a:ext cx="1995063" cy="6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fa-IR" sz="1800" kern="1200" dirty="0" smtClean="0"/>
            <a:t>دارا بودن تنها 12.1درصد از جمعیت جهانی</a:t>
          </a:r>
          <a:endParaRPr lang="en-US" sz="1800" kern="1200" dirty="0"/>
        </a:p>
      </dsp:txBody>
      <dsp:txXfrm>
        <a:off x="2561907" y="847344"/>
        <a:ext cx="1995063" cy="650240"/>
      </dsp:txXfrm>
    </dsp:sp>
    <dsp:sp modelId="{AAF9B5A6-0EF4-4DDE-B6CF-83F013A2D3A4}">
      <dsp:nvSpPr>
        <dsp:cNvPr id="0" name=""/>
        <dsp:cNvSpPr/>
      </dsp:nvSpPr>
      <dsp:spPr>
        <a:xfrm>
          <a:off x="0" y="1599951"/>
          <a:ext cx="2325949" cy="6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r" defTabSz="800100" rtl="1">
            <a:lnSpc>
              <a:spcPct val="90000"/>
            </a:lnSpc>
            <a:spcBef>
              <a:spcPct val="0"/>
            </a:spcBef>
            <a:spcAft>
              <a:spcPct val="35000"/>
            </a:spcAft>
          </a:pPr>
          <a:r>
            <a:rPr lang="fa-IR" sz="1800" kern="1200" dirty="0" smtClean="0"/>
            <a:t>فروپاشی خانواده به دلیل حاکميت ارزش‌های مادی و خودمحوری و لذت طلبی</a:t>
          </a:r>
          <a:endParaRPr lang="en-US" sz="1800" kern="1200" dirty="0"/>
        </a:p>
      </dsp:txBody>
      <dsp:txXfrm>
        <a:off x="0" y="1599951"/>
        <a:ext cx="2325949" cy="650240"/>
      </dsp:txXfrm>
    </dsp:sp>
    <dsp:sp modelId="{55025D17-74C7-4712-B1B6-0C6B831465D8}">
      <dsp:nvSpPr>
        <dsp:cNvPr id="0" name=""/>
        <dsp:cNvSpPr/>
      </dsp:nvSpPr>
      <dsp:spPr>
        <a:xfrm>
          <a:off x="3413545" y="1876348"/>
          <a:ext cx="2874814" cy="715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fa-IR" sz="1800" kern="1200" dirty="0" smtClean="0">
              <a:cs typeface="+mj-cs"/>
            </a:rPr>
            <a:t>افزايش جمعيت عامل قطعی موفقيت ملت‌ها </a:t>
          </a:r>
          <a:r>
            <a:rPr lang="en-US" sz="1800" kern="1200" dirty="0" smtClean="0">
              <a:cs typeface="+mj-cs"/>
            </a:rPr>
            <a:t>)</a:t>
          </a:r>
          <a:r>
            <a:rPr lang="fa-IR" sz="1800" kern="1200" dirty="0" smtClean="0">
              <a:cs typeface="+mj-cs"/>
            </a:rPr>
            <a:t> چين و هند و پاکستان</a:t>
          </a:r>
          <a:r>
            <a:rPr lang="en-US" sz="1800" kern="1200" dirty="0" smtClean="0">
              <a:cs typeface="+mj-cs"/>
            </a:rPr>
            <a:t>(</a:t>
          </a:r>
          <a:endParaRPr lang="en-US" sz="1800" kern="1200" dirty="0">
            <a:cs typeface="+mj-cs"/>
          </a:endParaRPr>
        </a:p>
      </dsp:txBody>
      <dsp:txXfrm>
        <a:off x="3413545" y="1876348"/>
        <a:ext cx="2874814" cy="715264"/>
      </dsp:txXfrm>
    </dsp:sp>
    <dsp:sp modelId="{FE0BE03A-E4D8-4B5D-9564-93C49240A333}">
      <dsp:nvSpPr>
        <dsp:cNvPr id="0" name=""/>
        <dsp:cNvSpPr/>
      </dsp:nvSpPr>
      <dsp:spPr>
        <a:xfrm>
          <a:off x="791483" y="3413759"/>
          <a:ext cx="5797527" cy="6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lvl="0" algn="ctr" defTabSz="800100" rtl="1">
            <a:lnSpc>
              <a:spcPct val="90000"/>
            </a:lnSpc>
            <a:spcBef>
              <a:spcPct val="0"/>
            </a:spcBef>
            <a:spcAft>
              <a:spcPct val="35000"/>
            </a:spcAft>
          </a:pPr>
          <a:r>
            <a:rPr lang="fa-IR" sz="1800" kern="1200" dirty="0" smtClean="0"/>
            <a:t>کشورهای غربی و در رأس آن آمريکا برای ايجاد تعادل جمعيتی به نفع خود و به عنوان يکی از سياست‌های استراتژيک در دکترين دفاع ملی و سياست خارجی به کاهش رشد جمعيت در جهان سوم به‌خصوص کشورهای اسلامی پرداختند.</a:t>
          </a:r>
          <a:endParaRPr lang="en-US" sz="1800" kern="1200" dirty="0"/>
        </a:p>
      </dsp:txBody>
      <dsp:txXfrm>
        <a:off x="791483" y="3413759"/>
        <a:ext cx="5797527" cy="6502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D967E2-A61C-47BE-A58B-DDAFAF8424A7}">
      <dsp:nvSpPr>
        <dsp:cNvPr id="0" name=""/>
        <dsp:cNvSpPr/>
      </dsp:nvSpPr>
      <dsp:spPr>
        <a:xfrm rot="5400000">
          <a:off x="1647839" y="804115"/>
          <a:ext cx="676268" cy="769907"/>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752AD5-19CB-4C0E-9745-4E64E2472D74}">
      <dsp:nvSpPr>
        <dsp:cNvPr id="0" name=""/>
        <dsp:cNvSpPr/>
      </dsp:nvSpPr>
      <dsp:spPr>
        <a:xfrm>
          <a:off x="695699" y="14615"/>
          <a:ext cx="2684378" cy="876556"/>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a-IR" sz="1700" b="1" kern="1200" dirty="0" smtClean="0"/>
            <a:t>افزایش جمعیت در سنین فعالیت</a:t>
          </a:r>
          <a:endParaRPr lang="en-US" sz="1700" b="1" kern="1200" dirty="0"/>
        </a:p>
      </dsp:txBody>
      <dsp:txXfrm>
        <a:off x="738497" y="57413"/>
        <a:ext cx="2598782" cy="790960"/>
      </dsp:txXfrm>
    </dsp:sp>
    <dsp:sp modelId="{2938BAD3-125B-4B55-A1E1-B0F239717E84}">
      <dsp:nvSpPr>
        <dsp:cNvPr id="0" name=""/>
        <dsp:cNvSpPr/>
      </dsp:nvSpPr>
      <dsp:spPr>
        <a:xfrm>
          <a:off x="2607107" y="130458"/>
          <a:ext cx="827990" cy="644064"/>
        </a:xfrm>
        <a:prstGeom prst="rect">
          <a:avLst/>
        </a:prstGeom>
        <a:noFill/>
        <a:ln>
          <a:noFill/>
        </a:ln>
        <a:effectLst/>
      </dsp:spPr>
      <dsp:style>
        <a:lnRef idx="0">
          <a:scrgbClr r="0" g="0" b="0"/>
        </a:lnRef>
        <a:fillRef idx="0">
          <a:scrgbClr r="0" g="0" b="0"/>
        </a:fillRef>
        <a:effectRef idx="0">
          <a:scrgbClr r="0" g="0" b="0"/>
        </a:effectRef>
        <a:fontRef idx="minor"/>
      </dsp:style>
    </dsp:sp>
    <dsp:sp modelId="{9E0DBDE3-E08B-4F3C-BFC7-103749D578EE}">
      <dsp:nvSpPr>
        <dsp:cNvPr id="0" name=""/>
        <dsp:cNvSpPr/>
      </dsp:nvSpPr>
      <dsp:spPr>
        <a:xfrm rot="5400000">
          <a:off x="2962751" y="1739106"/>
          <a:ext cx="676268" cy="769907"/>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F32872-97D6-48E4-9EE7-A4B094047803}">
      <dsp:nvSpPr>
        <dsp:cNvPr id="0" name=""/>
        <dsp:cNvSpPr/>
      </dsp:nvSpPr>
      <dsp:spPr>
        <a:xfrm>
          <a:off x="2010610" y="949605"/>
          <a:ext cx="2684378" cy="876556"/>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a-IR" sz="1700" b="1" kern="1200" dirty="0" smtClean="0"/>
            <a:t>افزایش نسبت تولید‌کنندگان به مصرف‌کنندگان</a:t>
          </a:r>
          <a:endParaRPr lang="en-US" sz="1700" b="1" kern="1200" dirty="0"/>
        </a:p>
      </dsp:txBody>
      <dsp:txXfrm>
        <a:off x="2053408" y="992403"/>
        <a:ext cx="2598782" cy="790960"/>
      </dsp:txXfrm>
    </dsp:sp>
    <dsp:sp modelId="{684DC357-D481-4BAB-A758-68B58A1E8105}">
      <dsp:nvSpPr>
        <dsp:cNvPr id="0" name=""/>
        <dsp:cNvSpPr/>
      </dsp:nvSpPr>
      <dsp:spPr>
        <a:xfrm>
          <a:off x="3922018" y="1065449"/>
          <a:ext cx="827990" cy="644064"/>
        </a:xfrm>
        <a:prstGeom prst="rect">
          <a:avLst/>
        </a:prstGeom>
        <a:noFill/>
        <a:ln>
          <a:noFill/>
        </a:ln>
        <a:effectLst/>
      </dsp:spPr>
      <dsp:style>
        <a:lnRef idx="0">
          <a:scrgbClr r="0" g="0" b="0"/>
        </a:lnRef>
        <a:fillRef idx="0">
          <a:scrgbClr r="0" g="0" b="0"/>
        </a:fillRef>
        <a:effectRef idx="0">
          <a:scrgbClr r="0" g="0" b="0"/>
        </a:effectRef>
        <a:fontRef idx="minor"/>
      </dsp:style>
    </dsp:sp>
    <dsp:sp modelId="{44C2C086-06EA-49AC-83CA-8495AB338B61}">
      <dsp:nvSpPr>
        <dsp:cNvPr id="0" name=""/>
        <dsp:cNvSpPr/>
      </dsp:nvSpPr>
      <dsp:spPr>
        <a:xfrm>
          <a:off x="3325522" y="1884596"/>
          <a:ext cx="2684378" cy="876556"/>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a-IR" sz="1700" b="1" kern="1200" dirty="0" smtClean="0"/>
            <a:t>ایجاد فرصت هایی برای رشد تولید سرانه و رشد اقتصادی</a:t>
          </a:r>
          <a:endParaRPr lang="en-US" sz="1700" b="1" kern="1200" dirty="0"/>
        </a:p>
      </dsp:txBody>
      <dsp:txXfrm>
        <a:off x="3368320" y="1927394"/>
        <a:ext cx="2598782" cy="7909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0.10498</cdr:x>
      <cdr:y>0.91228</cdr:y>
    </cdr:from>
    <cdr:to>
      <cdr:x>0.86199</cdr:x>
      <cdr:y>1</cdr:y>
    </cdr:to>
    <cdr:sp macro="" textlink="">
      <cdr:nvSpPr>
        <cdr:cNvPr id="2" name="TextBox 1"/>
        <cdr:cNvSpPr txBox="1"/>
      </cdr:nvSpPr>
      <cdr:spPr>
        <a:xfrm xmlns:a="http://schemas.openxmlformats.org/drawingml/2006/main">
          <a:off x="831534" y="4136540"/>
          <a:ext cx="5996185" cy="3977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rtl="0"/>
          <a:r>
            <a:rPr lang="en-US" dirty="0" smtClean="0"/>
            <a:t>1335-45           1345-55             1355-65            1365-75            1375-85           1385-90</a:t>
          </a:r>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0.83852</cdr:x>
      <cdr:y>0.16755</cdr:y>
    </cdr:from>
    <cdr:to>
      <cdr:x>1</cdr:x>
      <cdr:y>0.37807</cdr:y>
    </cdr:to>
    <cdr:sp macro="" textlink="">
      <cdr:nvSpPr>
        <cdr:cNvPr id="3" name="TextBox 2"/>
        <cdr:cNvSpPr txBox="1"/>
      </cdr:nvSpPr>
      <cdr:spPr>
        <a:xfrm xmlns:a="http://schemas.openxmlformats.org/drawingml/2006/main">
          <a:off x="6192688" y="727720"/>
          <a:ext cx="119256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51275" y="0"/>
            <a:ext cx="2946400" cy="496888"/>
          </a:xfrm>
          <a:prstGeom prst="rect">
            <a:avLst/>
          </a:prstGeom>
        </p:spPr>
        <p:txBody>
          <a:bodyPr vert="horz" lIns="91440" tIns="45720" rIns="91440" bIns="45720" rtlCol="1"/>
          <a:lstStyle>
            <a:lvl1pPr algn="r" rtl="0" fontAlgn="auto">
              <a:spcBef>
                <a:spcPts val="0"/>
              </a:spcBef>
              <a:spcAft>
                <a:spcPts val="0"/>
              </a:spcAft>
              <a:defRPr sz="1200">
                <a:latin typeface="+mn-lt"/>
                <a:cs typeface="+mn-cs"/>
              </a:defRPr>
            </a:lvl1pPr>
          </a:lstStyle>
          <a:p>
            <a:pPr>
              <a:defRPr/>
            </a:pPr>
            <a:endParaRPr lang="fa-IR"/>
          </a:p>
        </p:txBody>
      </p:sp>
      <p:sp>
        <p:nvSpPr>
          <p:cNvPr id="3" name="Date Placeholder 2"/>
          <p:cNvSpPr>
            <a:spLocks noGrp="1"/>
          </p:cNvSpPr>
          <p:nvPr>
            <p:ph type="dt" sz="quarter" idx="1"/>
          </p:nvPr>
        </p:nvSpPr>
        <p:spPr>
          <a:xfrm>
            <a:off x="1588" y="0"/>
            <a:ext cx="2946400" cy="496888"/>
          </a:xfrm>
          <a:prstGeom prst="rect">
            <a:avLst/>
          </a:prstGeom>
        </p:spPr>
        <p:txBody>
          <a:bodyPr vert="horz" lIns="91440" tIns="45720" rIns="91440" bIns="45720" rtlCol="1"/>
          <a:lstStyle>
            <a:lvl1pPr algn="l" rtl="0" fontAlgn="auto">
              <a:spcBef>
                <a:spcPts val="0"/>
              </a:spcBef>
              <a:spcAft>
                <a:spcPts val="0"/>
              </a:spcAft>
              <a:defRPr sz="1200">
                <a:latin typeface="+mn-lt"/>
                <a:cs typeface="+mn-cs"/>
              </a:defRPr>
            </a:lvl1pPr>
          </a:lstStyle>
          <a:p>
            <a:pPr>
              <a:defRPr/>
            </a:pPr>
            <a:fld id="{B5E95708-29D6-42D3-B2EE-636E1C548C45}" type="datetimeFigureOut">
              <a:rPr lang="fa-IR"/>
              <a:pPr>
                <a:defRPr/>
              </a:pPr>
              <a:t>05/22/1436</a:t>
            </a:fld>
            <a:endParaRPr lang="fa-IR"/>
          </a:p>
        </p:txBody>
      </p:sp>
      <p:sp>
        <p:nvSpPr>
          <p:cNvPr id="4" name="Footer Placeholder 3"/>
          <p:cNvSpPr>
            <a:spLocks noGrp="1"/>
          </p:cNvSpPr>
          <p:nvPr>
            <p:ph type="ftr" sz="quarter" idx="2"/>
          </p:nvPr>
        </p:nvSpPr>
        <p:spPr>
          <a:xfrm>
            <a:off x="3851275" y="9429750"/>
            <a:ext cx="2946400" cy="496888"/>
          </a:xfrm>
          <a:prstGeom prst="rect">
            <a:avLst/>
          </a:prstGeom>
        </p:spPr>
        <p:txBody>
          <a:bodyPr vert="horz" lIns="91440" tIns="45720" rIns="91440" bIns="45720" rtlCol="1" anchor="b"/>
          <a:lstStyle>
            <a:lvl1pPr algn="r" rtl="0" fontAlgn="auto">
              <a:spcBef>
                <a:spcPts val="0"/>
              </a:spcBef>
              <a:spcAft>
                <a:spcPts val="0"/>
              </a:spcAft>
              <a:defRPr sz="1200">
                <a:latin typeface="+mn-lt"/>
                <a:cs typeface="+mn-cs"/>
              </a:defRPr>
            </a:lvl1pPr>
          </a:lstStyle>
          <a:p>
            <a:pPr>
              <a:defRPr/>
            </a:pPr>
            <a:endParaRPr lang="fa-IR"/>
          </a:p>
        </p:txBody>
      </p:sp>
      <p:sp>
        <p:nvSpPr>
          <p:cNvPr id="5" name="Slide Number Placeholder 4"/>
          <p:cNvSpPr>
            <a:spLocks noGrp="1"/>
          </p:cNvSpPr>
          <p:nvPr>
            <p:ph type="sldNum" sz="quarter" idx="3"/>
          </p:nvPr>
        </p:nvSpPr>
        <p:spPr>
          <a:xfrm>
            <a:off x="1588" y="9429750"/>
            <a:ext cx="2946400" cy="496888"/>
          </a:xfrm>
          <a:prstGeom prst="rect">
            <a:avLst/>
          </a:prstGeom>
        </p:spPr>
        <p:txBody>
          <a:bodyPr vert="horz" lIns="91440" tIns="45720" rIns="91440" bIns="45720" rtlCol="1" anchor="b"/>
          <a:lstStyle>
            <a:lvl1pPr algn="l" rtl="0" fontAlgn="auto">
              <a:spcBef>
                <a:spcPts val="0"/>
              </a:spcBef>
              <a:spcAft>
                <a:spcPts val="0"/>
              </a:spcAft>
              <a:defRPr sz="1200">
                <a:latin typeface="+mn-lt"/>
                <a:cs typeface="+mn-cs"/>
              </a:defRPr>
            </a:lvl1pPr>
          </a:lstStyle>
          <a:p>
            <a:pPr>
              <a:defRPr/>
            </a:pPr>
            <a:fld id="{55FBFAA8-63F3-42C4-861D-868CCEFC62B4}" type="slidenum">
              <a:rPr lang="fa-IR"/>
              <a:pPr>
                <a:defRPr/>
              </a:pPr>
              <a:t>‹#›</a:t>
            </a:fld>
            <a:endParaRPr lang="fa-IR"/>
          </a:p>
        </p:txBody>
      </p:sp>
    </p:spTree>
    <p:extLst>
      <p:ext uri="{BB962C8B-B14F-4D97-AF65-F5344CB8AC3E}">
        <p14:creationId xmlns:p14="http://schemas.microsoft.com/office/powerpoint/2010/main" val="3555688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rtl="0"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rtl="0" fontAlgn="auto">
              <a:spcBef>
                <a:spcPts val="0"/>
              </a:spcBef>
              <a:spcAft>
                <a:spcPts val="0"/>
              </a:spcAft>
              <a:defRPr sz="1200">
                <a:latin typeface="+mn-lt"/>
                <a:cs typeface="+mn-cs"/>
              </a:defRPr>
            </a:lvl1pPr>
          </a:lstStyle>
          <a:p>
            <a:pPr>
              <a:defRPr/>
            </a:pPr>
            <a:fld id="{B5CCABE8-E41D-4CE4-BC9D-D21CEB279DA7}" type="datetimeFigureOut">
              <a:rPr lang="en-US"/>
              <a:pPr>
                <a:defRPr/>
              </a:pPr>
              <a:t>3/12/2015</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rtl="0"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rtl="0" fontAlgn="auto">
              <a:spcBef>
                <a:spcPts val="0"/>
              </a:spcBef>
              <a:spcAft>
                <a:spcPts val="0"/>
              </a:spcAft>
              <a:defRPr sz="1200">
                <a:latin typeface="+mn-lt"/>
                <a:cs typeface="+mn-cs"/>
              </a:defRPr>
            </a:lvl1pPr>
          </a:lstStyle>
          <a:p>
            <a:pPr>
              <a:defRPr/>
            </a:pPr>
            <a:fld id="{94E187B9-E09A-4BBC-863F-AAF6A5475105}" type="slidenum">
              <a:rPr lang="en-US"/>
              <a:pPr>
                <a:defRPr/>
              </a:pPr>
              <a:t>‹#›</a:t>
            </a:fld>
            <a:endParaRPr lang="en-US"/>
          </a:p>
        </p:txBody>
      </p:sp>
    </p:spTree>
    <p:extLst>
      <p:ext uri="{BB962C8B-B14F-4D97-AF65-F5344CB8AC3E}">
        <p14:creationId xmlns:p14="http://schemas.microsoft.com/office/powerpoint/2010/main" val="24366848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altLang="en-US" smtClean="0"/>
          </a:p>
        </p:txBody>
      </p:sp>
      <p:sp>
        <p:nvSpPr>
          <p:cNvPr id="768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1F62D0-7DC2-42B2-851C-907BFB3E466D}" type="slidenum">
              <a:rPr lang="en-US" smtClean="0">
                <a:cs typeface="B Nazanin" pitchFamily="2" charset="-78"/>
              </a:rPr>
              <a:pPr fontAlgn="base">
                <a:spcBef>
                  <a:spcPct val="0"/>
                </a:spcBef>
                <a:spcAft>
                  <a:spcPct val="0"/>
                </a:spcAft>
                <a:defRPr/>
              </a:pPr>
              <a:t>1</a:t>
            </a:fld>
            <a:endParaRPr lang="en-US" smtClean="0">
              <a:cs typeface="B Nazanin" pitchFamily="2" charset="-78"/>
            </a:endParaRPr>
          </a:p>
        </p:txBody>
      </p:sp>
    </p:spTree>
    <p:extLst>
      <p:ext uri="{BB962C8B-B14F-4D97-AF65-F5344CB8AC3E}">
        <p14:creationId xmlns:p14="http://schemas.microsoft.com/office/powerpoint/2010/main" val="3970978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altLang="en-US" smtClean="0"/>
          </a:p>
        </p:txBody>
      </p:sp>
      <p:sp>
        <p:nvSpPr>
          <p:cNvPr id="870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D18F4A-079C-4011-BBE5-8F811EE97E9A}" type="slidenum">
              <a:rPr lang="en-US" smtClean="0">
                <a:cs typeface="B Nazanin" pitchFamily="2" charset="-78"/>
              </a:rPr>
              <a:pPr fontAlgn="base">
                <a:spcBef>
                  <a:spcPct val="0"/>
                </a:spcBef>
                <a:spcAft>
                  <a:spcPct val="0"/>
                </a:spcAft>
                <a:defRPr/>
              </a:pPr>
              <a:t>12</a:t>
            </a:fld>
            <a:endParaRPr lang="en-US" smtClean="0">
              <a:cs typeface="B Nazanin" pitchFamily="2" charset="-78"/>
            </a:endParaRPr>
          </a:p>
        </p:txBody>
      </p:sp>
    </p:spTree>
    <p:extLst>
      <p:ext uri="{BB962C8B-B14F-4D97-AF65-F5344CB8AC3E}">
        <p14:creationId xmlns:p14="http://schemas.microsoft.com/office/powerpoint/2010/main" val="960456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altLang="en-US"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E6450B-7661-4BC3-811E-81B5CC6F7357}" type="slidenum">
              <a:rPr lang="en-US" smtClean="0">
                <a:cs typeface="B Nazanin" pitchFamily="2" charset="-78"/>
              </a:rPr>
              <a:pPr fontAlgn="base">
                <a:spcBef>
                  <a:spcPct val="0"/>
                </a:spcBef>
                <a:spcAft>
                  <a:spcPct val="0"/>
                </a:spcAft>
                <a:defRPr/>
              </a:pPr>
              <a:t>13</a:t>
            </a:fld>
            <a:endParaRPr lang="en-US" smtClean="0">
              <a:cs typeface="B Nazanin" pitchFamily="2" charset="-78"/>
            </a:endParaRPr>
          </a:p>
        </p:txBody>
      </p:sp>
    </p:spTree>
    <p:extLst>
      <p:ext uri="{BB962C8B-B14F-4D97-AF65-F5344CB8AC3E}">
        <p14:creationId xmlns:p14="http://schemas.microsoft.com/office/powerpoint/2010/main" val="1845281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normAutofit fontScale="55000" lnSpcReduction="20000"/>
          </a:bodyPr>
          <a:lstStyle/>
          <a:p>
            <a:pPr eaLnBrk="1" hangingPunct="1">
              <a:spcBef>
                <a:spcPct val="0"/>
              </a:spcBef>
            </a:pPr>
            <a:r>
              <a:rPr lang="fa-IR" altLang="en-US" sz="2900" b="1" smtClean="0"/>
              <a:t>1.زاد و ولد</a:t>
            </a:r>
          </a:p>
          <a:p>
            <a:pPr eaLnBrk="1" hangingPunct="1">
              <a:spcBef>
                <a:spcPct val="0"/>
              </a:spcBef>
              <a:buFontTx/>
              <a:buChar char="•"/>
            </a:pPr>
            <a:r>
              <a:rPr lang="fa-IR" altLang="en-US" sz="2700" smtClean="0"/>
              <a:t>هدف از ازدواج در میان قوم یهود افزایش جمعیت است </a:t>
            </a:r>
          </a:p>
          <a:p>
            <a:pPr marL="365125" lvl="1" eaLnBrk="1" hangingPunct="1">
              <a:spcBef>
                <a:spcPct val="0"/>
              </a:spcBef>
            </a:pPr>
            <a:r>
              <a:rPr lang="fa-IR" altLang="en-US" sz="2100" smtClean="0"/>
              <a:t>بنابر عقیده مذهبی یهود، ازدواج باعث تسلسل بنی‌اسرائیل و مانع محو شدن آنها می‌شود. </a:t>
            </a:r>
          </a:p>
          <a:p>
            <a:pPr marL="365125" lvl="1" eaLnBrk="1" hangingPunct="1">
              <a:spcBef>
                <a:spcPct val="0"/>
              </a:spcBef>
            </a:pPr>
            <a:r>
              <a:rPr lang="fa-IR" altLang="en-US" sz="2100" smtClean="0"/>
              <a:t>در کتب مقدس یهود در فرمان موکد به آدم و حوا نقل شده است که«مفید باش، تولیدمثل کن و زمین را پرکن…» </a:t>
            </a:r>
          </a:p>
          <a:p>
            <a:pPr marL="365125" lvl="1" eaLnBrk="1" hangingPunct="1">
              <a:spcBef>
                <a:spcPct val="0"/>
              </a:spcBef>
            </a:pPr>
            <a:r>
              <a:rPr lang="fa-IR" altLang="en-US" sz="2100" smtClean="0"/>
              <a:t>این دین، تولید مثل و تجدید نسل را در قالب فرامین مذهبی مورد تاکید قرار داده است.</a:t>
            </a:r>
          </a:p>
          <a:p>
            <a:pPr marL="365125" lvl="1" eaLnBrk="1" hangingPunct="1">
              <a:spcBef>
                <a:spcPct val="0"/>
              </a:spcBef>
            </a:pPr>
            <a:r>
              <a:rPr lang="fa-IR" altLang="en-US" sz="2100" smtClean="0"/>
              <a:t>تاهل برای ازدیاد قوم بنی‌اسرائیل عامل مهمی تلقی می‌گردد و پذیرش آن بر هر یهودی واجب است. </a:t>
            </a:r>
          </a:p>
          <a:p>
            <a:pPr eaLnBrk="1" hangingPunct="1">
              <a:spcBef>
                <a:spcPct val="0"/>
              </a:spcBef>
              <a:buFontTx/>
              <a:buChar char="•"/>
            </a:pPr>
            <a:endParaRPr lang="fa-IR" altLang="en-US" sz="2700" smtClean="0"/>
          </a:p>
          <a:p>
            <a:pPr eaLnBrk="1" hangingPunct="1">
              <a:spcBef>
                <a:spcPct val="0"/>
              </a:spcBef>
              <a:buFontTx/>
              <a:buChar char="•"/>
            </a:pPr>
            <a:r>
              <a:rPr lang="fa-IR" altLang="en-US" sz="2700" smtClean="0"/>
              <a:t>عوامل کنترل جمعیت در تورات صراحتا منع شده است</a:t>
            </a:r>
          </a:p>
          <a:p>
            <a:pPr marL="365125" lvl="1" eaLnBrk="1" hangingPunct="1">
              <a:spcBef>
                <a:spcPct val="0"/>
              </a:spcBef>
            </a:pPr>
            <a:r>
              <a:rPr lang="fa-IR" altLang="en-US" sz="2100" smtClean="0"/>
              <a:t>در تورات سقط جنین هم‌ردیف با قتل دانسته شده و برای آن مجازات‌هایی را تعیین کرده‌اند.</a:t>
            </a:r>
          </a:p>
          <a:p>
            <a:pPr marL="365125" lvl="1" eaLnBrk="1" hangingPunct="1">
              <a:spcBef>
                <a:spcPct val="0"/>
              </a:spcBef>
            </a:pPr>
            <a:r>
              <a:rPr lang="fa-IR" altLang="en-US" sz="2100" smtClean="0"/>
              <a:t>ازدواج نکردن و نیز با وجود استطاعت مالی و جسمی بچه‌دار نشدن در مرام یهود، گناه شمرده می‌شود.</a:t>
            </a:r>
          </a:p>
          <a:p>
            <a:pPr eaLnBrk="1" hangingPunct="1">
              <a:spcBef>
                <a:spcPct val="0"/>
              </a:spcBef>
              <a:buFontTx/>
              <a:buChar char="•"/>
            </a:pPr>
            <a:endParaRPr lang="fa-IR" altLang="en-US" sz="2700" smtClean="0"/>
          </a:p>
          <a:p>
            <a:pPr eaLnBrk="1" hangingPunct="1">
              <a:spcBef>
                <a:spcPct val="0"/>
              </a:spcBef>
              <a:buFontTx/>
              <a:buChar char="•"/>
            </a:pPr>
            <a:r>
              <a:rPr lang="fa-IR" altLang="en-US" sz="2700" smtClean="0"/>
              <a:t>شورای افزایش جمعیت اسرائیل با همکاری کابینه رژیم صهیونستی که سال 1246 شمسی تاسیس شد،  برای تشویق زنان اسرائیلی به زایش بیشتر، کمک مالی چشمگیری را به آنان اختصاص داده‌است .</a:t>
            </a:r>
            <a:endParaRPr lang="en-US" altLang="en-US" sz="2700" smtClean="0"/>
          </a:p>
          <a:p>
            <a:pPr eaLnBrk="1" hangingPunct="1">
              <a:spcBef>
                <a:spcPct val="0"/>
              </a:spcBef>
              <a:buFontTx/>
              <a:buChar char="•"/>
            </a:pPr>
            <a:r>
              <a:rPr lang="fa-IR" altLang="en-US" sz="2700" smtClean="0"/>
              <a:t>در مورد تعداد فرزندان مقرر شده که هر عائله حداقل باید چهار فرزند داشته باشد. </a:t>
            </a:r>
          </a:p>
          <a:p>
            <a:pPr eaLnBrk="1" hangingPunct="1">
              <a:spcBef>
                <a:spcPct val="0"/>
              </a:spcBef>
              <a:buFontTx/>
              <a:buChar char="•"/>
            </a:pPr>
            <a:r>
              <a:rPr lang="fa-IR" altLang="en-US" sz="2700" smtClean="0"/>
              <a:t>میزان حق اولاد پرداختی به کارمندان زیاد است.</a:t>
            </a:r>
          </a:p>
          <a:p>
            <a:pPr eaLnBrk="1" hangingPunct="1">
              <a:spcBef>
                <a:spcPct val="0"/>
              </a:spcBef>
              <a:buFontTx/>
              <a:buChar char="•"/>
            </a:pPr>
            <a:r>
              <a:rPr lang="fa-IR" altLang="en-US" sz="2700" smtClean="0"/>
              <a:t> بچه زیاد موجب کاهش انواع و اقسام مالیات‌ها می‌شود.</a:t>
            </a:r>
          </a:p>
          <a:p>
            <a:pPr eaLnBrk="1" hangingPunct="1">
              <a:spcBef>
                <a:spcPct val="0"/>
              </a:spcBef>
              <a:buFontTx/>
              <a:buChar char="•"/>
            </a:pPr>
            <a:r>
              <a:rPr lang="fa-IR" altLang="en-US" sz="2700" smtClean="0"/>
              <a:t>کارمندان بازنشسته که دارای فرزند بیشتری هستند، حقوق بازنشستگی بیشتری دریافت می‌کنند. </a:t>
            </a:r>
          </a:p>
          <a:p>
            <a:pPr eaLnBrk="1" hangingPunct="1">
              <a:spcBef>
                <a:spcPct val="0"/>
              </a:spcBef>
              <a:buFontTx/>
              <a:buChar char="•"/>
            </a:pPr>
            <a:r>
              <a:rPr lang="fa-IR" altLang="en-US" sz="2700" smtClean="0"/>
              <a:t>نظریه‌پردازان صهیونیستی همواره به نقش موثر و سازنده زنان متدین یهودی در تقویت رژیم اشغالگر قدس اشاره می‌کنند، این عده معتقدند زنانی برای اسرائیل مفیدترند که صاحب هشت فرزند باشند.</a:t>
            </a:r>
          </a:p>
          <a:p>
            <a:pPr eaLnBrk="1" hangingPunct="1">
              <a:spcBef>
                <a:spcPct val="0"/>
              </a:spcBef>
            </a:pPr>
            <a:endParaRPr lang="en-US" altLang="en-US" smtClean="0"/>
          </a:p>
        </p:txBody>
      </p:sp>
      <p:sp>
        <p:nvSpPr>
          <p:cNvPr id="89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1DF51F-88F7-461A-9AA3-B7F6651621C2}" type="slidenum">
              <a:rPr lang="en-US" smtClean="0">
                <a:cs typeface="B Nazanin" pitchFamily="2" charset="-78"/>
              </a:rPr>
              <a:pPr fontAlgn="base">
                <a:spcBef>
                  <a:spcPct val="0"/>
                </a:spcBef>
                <a:spcAft>
                  <a:spcPct val="0"/>
                </a:spcAft>
                <a:defRPr/>
              </a:pPr>
              <a:t>14</a:t>
            </a:fld>
            <a:endParaRPr lang="en-US" smtClean="0">
              <a:cs typeface="B Nazanin" pitchFamily="2" charset="-78"/>
            </a:endParaRPr>
          </a:p>
        </p:txBody>
      </p:sp>
    </p:spTree>
    <p:extLst>
      <p:ext uri="{BB962C8B-B14F-4D97-AF65-F5344CB8AC3E}">
        <p14:creationId xmlns:p14="http://schemas.microsoft.com/office/powerpoint/2010/main" val="3277816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altLang="en-US" smtClean="0"/>
          </a:p>
        </p:txBody>
      </p:sp>
      <p:sp>
        <p:nvSpPr>
          <p:cNvPr id="901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3014B2-8845-47A4-BCA4-2AD1F3D38590}" type="slidenum">
              <a:rPr lang="en-US" smtClean="0">
                <a:cs typeface="B Nazanin" pitchFamily="2" charset="-78"/>
              </a:rPr>
              <a:pPr fontAlgn="base">
                <a:spcBef>
                  <a:spcPct val="0"/>
                </a:spcBef>
                <a:spcAft>
                  <a:spcPct val="0"/>
                </a:spcAft>
                <a:defRPr/>
              </a:pPr>
              <a:t>15</a:t>
            </a:fld>
            <a:endParaRPr lang="en-US" smtClean="0">
              <a:cs typeface="B Nazanin" pitchFamily="2" charset="-78"/>
            </a:endParaRPr>
          </a:p>
        </p:txBody>
      </p:sp>
    </p:spTree>
    <p:extLst>
      <p:ext uri="{BB962C8B-B14F-4D97-AF65-F5344CB8AC3E}">
        <p14:creationId xmlns:p14="http://schemas.microsoft.com/office/powerpoint/2010/main" val="2988348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altLang="en-US" smtClean="0"/>
          </a:p>
        </p:txBody>
      </p:sp>
      <p:sp>
        <p:nvSpPr>
          <p:cNvPr id="911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A889C0-89AB-4F38-8252-678856680EEF}" type="slidenum">
              <a:rPr lang="en-US" smtClean="0">
                <a:cs typeface="B Nazanin" pitchFamily="2" charset="-78"/>
              </a:rPr>
              <a:pPr fontAlgn="base">
                <a:spcBef>
                  <a:spcPct val="0"/>
                </a:spcBef>
                <a:spcAft>
                  <a:spcPct val="0"/>
                </a:spcAft>
                <a:defRPr/>
              </a:pPr>
              <a:t>16</a:t>
            </a:fld>
            <a:endParaRPr lang="en-US" smtClean="0">
              <a:cs typeface="B Nazanin" pitchFamily="2" charset="-78"/>
            </a:endParaRPr>
          </a:p>
        </p:txBody>
      </p:sp>
    </p:spTree>
    <p:extLst>
      <p:ext uri="{BB962C8B-B14F-4D97-AF65-F5344CB8AC3E}">
        <p14:creationId xmlns:p14="http://schemas.microsoft.com/office/powerpoint/2010/main" val="4253199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altLang="en-US" smtClean="0"/>
          </a:p>
        </p:txBody>
      </p:sp>
      <p:sp>
        <p:nvSpPr>
          <p:cNvPr id="921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F12C1F-B161-4CD4-AE73-B34F823C6D7F}" type="slidenum">
              <a:rPr lang="en-US" smtClean="0">
                <a:cs typeface="B Nazanin" pitchFamily="2" charset="-78"/>
              </a:rPr>
              <a:pPr fontAlgn="base">
                <a:spcBef>
                  <a:spcPct val="0"/>
                </a:spcBef>
                <a:spcAft>
                  <a:spcPct val="0"/>
                </a:spcAft>
                <a:defRPr/>
              </a:pPr>
              <a:t>17</a:t>
            </a:fld>
            <a:endParaRPr lang="en-US" smtClean="0">
              <a:cs typeface="B Nazanin" pitchFamily="2" charset="-78"/>
            </a:endParaRPr>
          </a:p>
        </p:txBody>
      </p:sp>
    </p:spTree>
    <p:extLst>
      <p:ext uri="{BB962C8B-B14F-4D97-AF65-F5344CB8AC3E}">
        <p14:creationId xmlns:p14="http://schemas.microsoft.com/office/powerpoint/2010/main" val="3675825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altLang="en-US" smtClean="0"/>
          </a:p>
        </p:txBody>
      </p:sp>
      <p:sp>
        <p:nvSpPr>
          <p:cNvPr id="931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5557CA-331E-4B51-B305-D17254CBBD8C}" type="slidenum">
              <a:rPr lang="en-US" smtClean="0">
                <a:cs typeface="B Nazanin" pitchFamily="2" charset="-78"/>
              </a:rPr>
              <a:pPr fontAlgn="base">
                <a:spcBef>
                  <a:spcPct val="0"/>
                </a:spcBef>
                <a:spcAft>
                  <a:spcPct val="0"/>
                </a:spcAft>
                <a:defRPr/>
              </a:pPr>
              <a:t>18</a:t>
            </a:fld>
            <a:endParaRPr lang="en-US" smtClean="0">
              <a:cs typeface="B Nazanin" pitchFamily="2" charset="-78"/>
            </a:endParaRPr>
          </a:p>
        </p:txBody>
      </p:sp>
    </p:spTree>
    <p:extLst>
      <p:ext uri="{BB962C8B-B14F-4D97-AF65-F5344CB8AC3E}">
        <p14:creationId xmlns:p14="http://schemas.microsoft.com/office/powerpoint/2010/main" val="408766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altLang="en-US" smtClean="0"/>
          </a:p>
        </p:txBody>
      </p:sp>
      <p:sp>
        <p:nvSpPr>
          <p:cNvPr id="942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89E268-7D2C-4BBA-8C41-A892E7D65BD2}" type="slidenum">
              <a:rPr lang="en-US" smtClean="0">
                <a:cs typeface="B Nazanin" pitchFamily="2" charset="-78"/>
              </a:rPr>
              <a:pPr fontAlgn="base">
                <a:spcBef>
                  <a:spcPct val="0"/>
                </a:spcBef>
                <a:spcAft>
                  <a:spcPct val="0"/>
                </a:spcAft>
                <a:defRPr/>
              </a:pPr>
              <a:t>19</a:t>
            </a:fld>
            <a:endParaRPr lang="en-US" smtClean="0">
              <a:cs typeface="B Nazanin" pitchFamily="2" charset="-78"/>
            </a:endParaRPr>
          </a:p>
        </p:txBody>
      </p:sp>
    </p:spTree>
    <p:extLst>
      <p:ext uri="{BB962C8B-B14F-4D97-AF65-F5344CB8AC3E}">
        <p14:creationId xmlns:p14="http://schemas.microsoft.com/office/powerpoint/2010/main" val="1628147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altLang="en-US" smtClean="0"/>
          </a:p>
        </p:txBody>
      </p:sp>
      <p:sp>
        <p:nvSpPr>
          <p:cNvPr id="952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42D932-4F91-4BA4-BB64-D2F91F940B7B}" type="slidenum">
              <a:rPr lang="en-US" smtClean="0">
                <a:cs typeface="B Nazanin" pitchFamily="2" charset="-78"/>
              </a:rPr>
              <a:pPr fontAlgn="base">
                <a:spcBef>
                  <a:spcPct val="0"/>
                </a:spcBef>
                <a:spcAft>
                  <a:spcPct val="0"/>
                </a:spcAft>
                <a:defRPr/>
              </a:pPr>
              <a:t>20</a:t>
            </a:fld>
            <a:endParaRPr lang="en-US" smtClean="0">
              <a:cs typeface="B Nazanin" pitchFamily="2" charset="-78"/>
            </a:endParaRPr>
          </a:p>
        </p:txBody>
      </p:sp>
    </p:spTree>
    <p:extLst>
      <p:ext uri="{BB962C8B-B14F-4D97-AF65-F5344CB8AC3E}">
        <p14:creationId xmlns:p14="http://schemas.microsoft.com/office/powerpoint/2010/main" val="2279658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US" dirty="0" smtClean="0"/>
              <a:t> Rapid population growth is not in itself a major factor in pressure on </a:t>
            </a:r>
            <a:r>
              <a:rPr lang="en-US" dirty="0" err="1" smtClean="0"/>
              <a:t>depletable</a:t>
            </a:r>
            <a:endParaRPr lang="en-US" dirty="0" smtClean="0"/>
          </a:p>
          <a:p>
            <a:pPr eaLnBrk="1" fontAlgn="auto" hangingPunct="1">
              <a:spcBef>
                <a:spcPts val="0"/>
              </a:spcBef>
              <a:spcAft>
                <a:spcPts val="0"/>
              </a:spcAft>
              <a:defRPr/>
            </a:pPr>
            <a:r>
              <a:rPr lang="en-US" dirty="0" smtClean="0"/>
              <a:t>resources (fossil fuels and other minerals), since demand for them depends more on levels of</a:t>
            </a:r>
          </a:p>
          <a:p>
            <a:pPr eaLnBrk="1" fontAlgn="auto" hangingPunct="1">
              <a:spcBef>
                <a:spcPts val="0"/>
              </a:spcBef>
              <a:spcAft>
                <a:spcPts val="0"/>
              </a:spcAft>
              <a:defRPr/>
            </a:pPr>
            <a:r>
              <a:rPr lang="en-US" dirty="0" smtClean="0"/>
              <a:t>industrial output than on numbers of people. On the other hand, the world is increasingly</a:t>
            </a:r>
          </a:p>
          <a:p>
            <a:pPr eaLnBrk="1" fontAlgn="auto" hangingPunct="1">
              <a:spcBef>
                <a:spcPts val="0"/>
              </a:spcBef>
              <a:spcAft>
                <a:spcPts val="0"/>
              </a:spcAft>
              <a:defRPr/>
            </a:pPr>
            <a:r>
              <a:rPr lang="en-US" dirty="0" smtClean="0"/>
              <a:t>dependent on mineral supplies from developing countries, and if rapid population frustrates their</a:t>
            </a:r>
          </a:p>
          <a:p>
            <a:pPr eaLnBrk="1" fontAlgn="auto" hangingPunct="1">
              <a:spcBef>
                <a:spcPts val="0"/>
              </a:spcBef>
              <a:spcAft>
                <a:spcPts val="0"/>
              </a:spcAft>
              <a:defRPr/>
            </a:pPr>
            <a:r>
              <a:rPr lang="en-US" dirty="0" smtClean="0"/>
              <a:t>prospects for economic development and social progress, the resulting instability may undermine</a:t>
            </a:r>
          </a:p>
          <a:p>
            <a:pPr eaLnBrk="1" fontAlgn="auto" hangingPunct="1">
              <a:spcBef>
                <a:spcPts val="0"/>
              </a:spcBef>
              <a:spcAft>
                <a:spcPts val="0"/>
              </a:spcAft>
              <a:defRPr/>
            </a:pPr>
            <a:r>
              <a:rPr lang="en-US" dirty="0" smtClean="0"/>
              <a:t>the conditions for expanded output and sustained flows of such resources</a:t>
            </a:r>
          </a:p>
          <a:p>
            <a:pPr eaLnBrk="1" fontAlgn="auto" hangingPunct="1">
              <a:spcBef>
                <a:spcPts val="0"/>
              </a:spcBef>
              <a:spcAft>
                <a:spcPts val="0"/>
              </a:spcAft>
              <a:defRPr/>
            </a:pPr>
            <a:r>
              <a:rPr lang="en-US" dirty="0" smtClean="0"/>
              <a:t>----------------------------</a:t>
            </a:r>
          </a:p>
          <a:p>
            <a:pPr eaLnBrk="1" fontAlgn="auto" hangingPunct="1">
              <a:spcBef>
                <a:spcPts val="0"/>
              </a:spcBef>
              <a:spcAft>
                <a:spcPts val="0"/>
              </a:spcAft>
              <a:defRPr/>
            </a:pPr>
            <a:r>
              <a:rPr lang="en-US" dirty="0" smtClean="0"/>
              <a:t>Adequate  global availability of  fuel and  non-fuel  minerals is not of  much</a:t>
            </a:r>
          </a:p>
          <a:p>
            <a:pPr eaLnBrk="1" fontAlgn="auto" hangingPunct="1">
              <a:spcBef>
                <a:spcPts val="0"/>
              </a:spcBef>
              <a:spcAft>
                <a:spcPts val="0"/>
              </a:spcAft>
              <a:defRPr/>
            </a:pPr>
            <a:r>
              <a:rPr lang="en-US" dirty="0" smtClean="0"/>
              <a:t>benefit to countries who cannot afford to pay for them. Oil supplies currently are adequate to</a:t>
            </a:r>
          </a:p>
          <a:p>
            <a:pPr eaLnBrk="1" fontAlgn="auto" hangingPunct="1">
              <a:spcBef>
                <a:spcPts val="0"/>
              </a:spcBef>
              <a:spcAft>
                <a:spcPts val="0"/>
              </a:spcAft>
              <a:defRPr/>
            </a:pPr>
            <a:r>
              <a:rPr lang="en-US" dirty="0" smtClean="0"/>
              <a:t>cover world needs, but the quadrupling of prices in the past year has created grave financial and</a:t>
            </a:r>
          </a:p>
          <a:p>
            <a:pPr eaLnBrk="1" fontAlgn="auto" hangingPunct="1">
              <a:spcBef>
                <a:spcPts val="0"/>
              </a:spcBef>
              <a:spcAft>
                <a:spcPts val="0"/>
              </a:spcAft>
              <a:defRPr/>
            </a:pPr>
            <a:r>
              <a:rPr lang="en-US" dirty="0" smtClean="0"/>
              <a:t>payment problems for developed and developing countries alike. If similar action to raise prices</a:t>
            </a:r>
          </a:p>
          <a:p>
            <a:pPr eaLnBrk="1" fontAlgn="auto" hangingPunct="1">
              <a:spcBef>
                <a:spcPts val="0"/>
              </a:spcBef>
              <a:spcAft>
                <a:spcPts val="0"/>
              </a:spcAft>
              <a:defRPr/>
            </a:pPr>
            <a:r>
              <a:rPr lang="en-US" dirty="0" smtClean="0"/>
              <a:t>were undertaken by supplies of other important minerals, an already bad situation would be</a:t>
            </a:r>
          </a:p>
          <a:p>
            <a:pPr eaLnBrk="1" fontAlgn="auto" hangingPunct="1">
              <a:spcBef>
                <a:spcPts val="0"/>
              </a:spcBef>
              <a:spcAft>
                <a:spcPts val="0"/>
              </a:spcAft>
              <a:defRPr/>
            </a:pPr>
            <a:r>
              <a:rPr lang="en-US" dirty="0" smtClean="0"/>
              <a:t>intensified. Success in such efforts is questionable, however; there is no case in which the</a:t>
            </a:r>
          </a:p>
          <a:p>
            <a:pPr eaLnBrk="1" fontAlgn="auto" hangingPunct="1">
              <a:spcBef>
                <a:spcPts val="0"/>
              </a:spcBef>
              <a:spcAft>
                <a:spcPts val="0"/>
              </a:spcAft>
              <a:defRPr/>
            </a:pPr>
            <a:r>
              <a:rPr lang="en-US" dirty="0" smtClean="0"/>
              <a:t>quantities involved are remotely comparable  to the cases of  energy; and the scope for successful</a:t>
            </a:r>
          </a:p>
          <a:p>
            <a:pPr eaLnBrk="1" fontAlgn="auto" hangingPunct="1">
              <a:spcBef>
                <a:spcPts val="0"/>
              </a:spcBef>
              <a:spcAft>
                <a:spcPts val="0"/>
              </a:spcAft>
              <a:defRPr/>
            </a:pPr>
            <a:r>
              <a:rPr lang="en-US" dirty="0" smtClean="0"/>
              <a:t>price-gouging or cartel tactics is much smaller.</a:t>
            </a:r>
          </a:p>
          <a:p>
            <a:pPr eaLnBrk="1" fontAlgn="auto" hangingPunct="1">
              <a:spcBef>
                <a:spcPts val="0"/>
              </a:spcBef>
              <a:spcAft>
                <a:spcPts val="0"/>
              </a:spcAft>
              <a:defRPr/>
            </a:pPr>
            <a:endParaRPr lang="en-US" dirty="0"/>
          </a:p>
        </p:txBody>
      </p:sp>
      <p:sp>
        <p:nvSpPr>
          <p:cNvPr id="972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3883E9-593A-4BE5-900D-D7C0751EEA18}" type="slidenum">
              <a:rPr lang="en-US" smtClean="0">
                <a:cs typeface="B Nazanin" pitchFamily="2" charset="-78"/>
              </a:rPr>
              <a:pPr fontAlgn="base">
                <a:spcBef>
                  <a:spcPct val="0"/>
                </a:spcBef>
                <a:spcAft>
                  <a:spcPct val="0"/>
                </a:spcAft>
                <a:defRPr/>
              </a:pPr>
              <a:t>21</a:t>
            </a:fld>
            <a:endParaRPr lang="en-US" smtClean="0">
              <a:cs typeface="B Nazanin" pitchFamily="2" charset="-78"/>
            </a:endParaRPr>
          </a:p>
        </p:txBody>
      </p:sp>
    </p:spTree>
    <p:extLst>
      <p:ext uri="{BB962C8B-B14F-4D97-AF65-F5344CB8AC3E}">
        <p14:creationId xmlns:p14="http://schemas.microsoft.com/office/powerpoint/2010/main" val="3192297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altLang="en-US" smtClean="0"/>
          </a:p>
        </p:txBody>
      </p:sp>
      <p:sp>
        <p:nvSpPr>
          <p:cNvPr id="778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BEB776-1227-498F-930E-D92DCDE6D7F1}" type="slidenum">
              <a:rPr lang="en-US" smtClean="0">
                <a:cs typeface="B Nazanin" pitchFamily="2" charset="-78"/>
              </a:rPr>
              <a:pPr fontAlgn="base">
                <a:spcBef>
                  <a:spcPct val="0"/>
                </a:spcBef>
                <a:spcAft>
                  <a:spcPct val="0"/>
                </a:spcAft>
                <a:defRPr/>
              </a:pPr>
              <a:t>2</a:t>
            </a:fld>
            <a:endParaRPr lang="en-US" smtClean="0">
              <a:cs typeface="B Nazanin" pitchFamily="2" charset="-78"/>
            </a:endParaRPr>
          </a:p>
        </p:txBody>
      </p:sp>
    </p:spTree>
    <p:extLst>
      <p:ext uri="{BB962C8B-B14F-4D97-AF65-F5344CB8AC3E}">
        <p14:creationId xmlns:p14="http://schemas.microsoft.com/office/powerpoint/2010/main" val="20989629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a-IR" altLang="en-US" smtClean="0"/>
              <a:t>تجزیه کشور ها خیلی مهم است..</a:t>
            </a:r>
          </a:p>
          <a:p>
            <a:pPr eaLnBrk="1" hangingPunct="1">
              <a:spcBef>
                <a:spcPct val="0"/>
              </a:spcBef>
            </a:pPr>
            <a:r>
              <a:rPr lang="fa-IR" altLang="en-US" smtClean="0"/>
              <a:t>تلاش زیادی برای جدا سازی مناطق آذربایجان و کردستان از ایران می‌شوند</a:t>
            </a:r>
            <a:endParaRPr lang="en-US" altLang="en-US" smtClean="0"/>
          </a:p>
          <a:p>
            <a:pPr eaLnBrk="1" hangingPunct="1">
              <a:spcBef>
                <a:spcPct val="0"/>
              </a:spcBef>
            </a:pPr>
            <a:endParaRPr lang="en-US" altLang="en-US" smtClean="0"/>
          </a:p>
          <a:p>
            <a:pPr eaLnBrk="1" hangingPunct="1">
              <a:spcBef>
                <a:spcPct val="0"/>
              </a:spcBef>
            </a:pPr>
            <a:r>
              <a:rPr lang="en-US" altLang="en-US" smtClean="0"/>
              <a:t>The United States has spent millions funding militant ethnic separatist groups to cripple Iran. The CIA has worked closely with Kurds, Azeris, Ahwazi Arabs, and the Baluchis. “The latest attacks inside Iran fall in line with US efforts to supply and train Iran’s ethnic minorities to destabilize the Iranian regime,” Fred Burton, a former US state department counter-terrorism agent, admitted.</a:t>
            </a:r>
          </a:p>
        </p:txBody>
      </p:sp>
      <p:sp>
        <p:nvSpPr>
          <p:cNvPr id="983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14C936-6CBB-4E05-9165-7D5F33BFA1A6}" type="slidenum">
              <a:rPr lang="en-US" smtClean="0">
                <a:cs typeface="B Nazanin" pitchFamily="2" charset="-78"/>
              </a:rPr>
              <a:pPr fontAlgn="base">
                <a:spcBef>
                  <a:spcPct val="0"/>
                </a:spcBef>
                <a:spcAft>
                  <a:spcPct val="0"/>
                </a:spcAft>
                <a:defRPr/>
              </a:pPr>
              <a:t>23</a:t>
            </a:fld>
            <a:endParaRPr lang="en-US" smtClean="0">
              <a:cs typeface="B Nazanin" pitchFamily="2" charset="-78"/>
            </a:endParaRPr>
          </a:p>
        </p:txBody>
      </p:sp>
    </p:spTree>
    <p:extLst>
      <p:ext uri="{BB962C8B-B14F-4D97-AF65-F5344CB8AC3E}">
        <p14:creationId xmlns:p14="http://schemas.microsoft.com/office/powerpoint/2010/main" val="4154799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lvl="1" algn="just" rtl="1" eaLnBrk="1" hangingPunct="1">
              <a:spcBef>
                <a:spcPct val="0"/>
              </a:spcBef>
            </a:pPr>
            <a:r>
              <a:rPr lang="fa-IR" altLang="en-US" sz="1800" smtClean="0">
                <a:cs typeface="B Nazanin" pitchFamily="2" charset="-78"/>
              </a:rPr>
              <a:t>تاکيد بر ايجاد تغییراتی با عنوان آزادی و استقلال زن و رشد اجتماعی او و رسيدن به قدرت و امکانات و تغيير سبک زندگی مطابق مدل و سبک زندگی غربی از طريق نفوذ بر مديريت‌های سياسی کشورها و تغيير نگرش آن‌ها و همراه کردن آن‌ها با سياست‌های اعمالی آمريکا از طريق آژانس‌های سازمان ملل و </a:t>
            </a:r>
            <a:r>
              <a:rPr lang="en-US" altLang="en-US" sz="1600" smtClean="0">
                <a:cs typeface="B Nazanin" pitchFamily="2" charset="-78"/>
              </a:rPr>
              <a:t>NGO</a:t>
            </a:r>
            <a:r>
              <a:rPr lang="fa-IR" altLang="en-US" sz="1800" smtClean="0">
                <a:cs typeface="B Nazanin" pitchFamily="2" charset="-78"/>
              </a:rPr>
              <a:t> های فعال داخلی</a:t>
            </a:r>
            <a:endParaRPr lang="en-US" altLang="en-US" sz="1800" smtClean="0">
              <a:cs typeface="B Nazanin" pitchFamily="2" charset="-78"/>
            </a:endParaRPr>
          </a:p>
          <a:p>
            <a:pPr lvl="1" algn="just" rtl="1" eaLnBrk="1" hangingPunct="1">
              <a:spcBef>
                <a:spcPct val="0"/>
              </a:spcBef>
            </a:pPr>
            <a:r>
              <a:rPr lang="fa-IR" altLang="en-US" sz="1800" smtClean="0">
                <a:cs typeface="B Nazanin" pitchFamily="2" charset="-78"/>
              </a:rPr>
              <a:t>تاکيد بر اهميت منافع فردی بر منافع خانوادگی و اجتماعی</a:t>
            </a:r>
          </a:p>
          <a:p>
            <a:pPr lvl="1" algn="just" rtl="1" eaLnBrk="1" hangingPunct="1">
              <a:spcBef>
                <a:spcPct val="0"/>
              </a:spcBef>
            </a:pPr>
            <a:endParaRPr lang="fa-IR" altLang="en-US" sz="1800" smtClean="0">
              <a:cs typeface="B Nazanin" pitchFamily="2" charset="-78"/>
            </a:endParaRPr>
          </a:p>
          <a:p>
            <a:pPr algn="r" rtl="1" eaLnBrk="1" hangingPunct="1">
              <a:spcBef>
                <a:spcPct val="0"/>
              </a:spcBef>
            </a:pPr>
            <a:endParaRPr lang="en-US" altLang="en-US" smtClean="0"/>
          </a:p>
        </p:txBody>
      </p:sp>
      <p:sp>
        <p:nvSpPr>
          <p:cNvPr id="993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FA7FC7-A4BB-4CA0-B574-501F55E614AE}" type="slidenum">
              <a:rPr lang="en-US" smtClean="0">
                <a:cs typeface="B Nazanin" pitchFamily="2" charset="-78"/>
              </a:rPr>
              <a:pPr fontAlgn="base">
                <a:spcBef>
                  <a:spcPct val="0"/>
                </a:spcBef>
                <a:spcAft>
                  <a:spcPct val="0"/>
                </a:spcAft>
                <a:defRPr/>
              </a:pPr>
              <a:t>24</a:t>
            </a:fld>
            <a:endParaRPr lang="en-US" smtClean="0">
              <a:cs typeface="B Nazanin" pitchFamily="2" charset="-78"/>
            </a:endParaRPr>
          </a:p>
        </p:txBody>
      </p:sp>
    </p:spTree>
    <p:extLst>
      <p:ext uri="{BB962C8B-B14F-4D97-AF65-F5344CB8AC3E}">
        <p14:creationId xmlns:p14="http://schemas.microsoft.com/office/powerpoint/2010/main" val="2246465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altLang="en-US" smtClean="0"/>
          </a:p>
        </p:txBody>
      </p:sp>
      <p:sp>
        <p:nvSpPr>
          <p:cNvPr id="1013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50EAD8-C970-4363-9D86-2483D0FFDEDD}" type="slidenum">
              <a:rPr lang="en-US" smtClean="0">
                <a:cs typeface="B Nazanin" pitchFamily="2" charset="-78"/>
              </a:rPr>
              <a:pPr fontAlgn="base">
                <a:spcBef>
                  <a:spcPct val="0"/>
                </a:spcBef>
                <a:spcAft>
                  <a:spcPct val="0"/>
                </a:spcAft>
                <a:defRPr/>
              </a:pPr>
              <a:t>25</a:t>
            </a:fld>
            <a:endParaRPr lang="en-US" smtClean="0">
              <a:cs typeface="B Nazanin" pitchFamily="2" charset="-78"/>
            </a:endParaRPr>
          </a:p>
        </p:txBody>
      </p:sp>
    </p:spTree>
    <p:extLst>
      <p:ext uri="{BB962C8B-B14F-4D97-AF65-F5344CB8AC3E}">
        <p14:creationId xmlns:p14="http://schemas.microsoft.com/office/powerpoint/2010/main" val="134232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altLang="en-US" smtClean="0"/>
          </a:p>
        </p:txBody>
      </p:sp>
      <p:sp>
        <p:nvSpPr>
          <p:cNvPr id="1024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0F5D01-C81E-4D21-8FE8-1B4653A24716}" type="slidenum">
              <a:rPr lang="en-US" smtClean="0">
                <a:cs typeface="B Nazanin" pitchFamily="2" charset="-78"/>
              </a:rPr>
              <a:pPr fontAlgn="base">
                <a:spcBef>
                  <a:spcPct val="0"/>
                </a:spcBef>
                <a:spcAft>
                  <a:spcPct val="0"/>
                </a:spcAft>
                <a:defRPr/>
              </a:pPr>
              <a:t>26</a:t>
            </a:fld>
            <a:endParaRPr lang="en-US" smtClean="0">
              <a:cs typeface="B Nazanin" pitchFamily="2" charset="-78"/>
            </a:endParaRPr>
          </a:p>
        </p:txBody>
      </p:sp>
    </p:spTree>
    <p:extLst>
      <p:ext uri="{BB962C8B-B14F-4D97-AF65-F5344CB8AC3E}">
        <p14:creationId xmlns:p14="http://schemas.microsoft.com/office/powerpoint/2010/main" val="803796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marL="365125" lvl="1" eaLnBrk="1" hangingPunct="1">
              <a:spcBef>
                <a:spcPct val="0"/>
              </a:spcBef>
            </a:pPr>
            <a:r>
              <a:rPr lang="fa-IR" altLang="en-US" sz="1800" smtClean="0"/>
              <a:t>(14.000میلیارد ریال بودجه مورد نیاز برای طرح تامین آتیه مهر،</a:t>
            </a:r>
          </a:p>
          <a:p>
            <a:pPr marL="365125" lvl="1" eaLnBrk="1" hangingPunct="1">
              <a:spcBef>
                <a:spcPct val="0"/>
              </a:spcBef>
            </a:pPr>
            <a:r>
              <a:rPr lang="fa-IR" altLang="en-US" sz="1800" smtClean="0"/>
              <a:t>بالغ بر 5میلیون میلیارد(5102587210000000) بودجه سال 91</a:t>
            </a:r>
          </a:p>
          <a:p>
            <a:pPr marL="365125" lvl="1" eaLnBrk="1" hangingPunct="1">
              <a:spcBef>
                <a:spcPct val="0"/>
              </a:spcBef>
            </a:pPr>
            <a:r>
              <a:rPr lang="fa-IR" altLang="en-US" sz="1800" smtClean="0"/>
              <a:t>203 میلیارد ریال بودجه برای تنظیم خانواده در سال 91)</a:t>
            </a:r>
          </a:p>
          <a:p>
            <a:pPr eaLnBrk="1" hangingPunct="1">
              <a:spcBef>
                <a:spcPct val="0"/>
              </a:spcBef>
            </a:pPr>
            <a:endParaRPr lang="en-US" altLang="en-US" smtClean="0"/>
          </a:p>
        </p:txBody>
      </p:sp>
      <p:sp>
        <p:nvSpPr>
          <p:cNvPr id="1054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52713E-03A4-4391-8A95-122075BB4571}" type="slidenum">
              <a:rPr lang="en-US" smtClean="0">
                <a:cs typeface="B Nazanin" pitchFamily="2" charset="-78"/>
              </a:rPr>
              <a:pPr fontAlgn="base">
                <a:spcBef>
                  <a:spcPct val="0"/>
                </a:spcBef>
                <a:spcAft>
                  <a:spcPct val="0"/>
                </a:spcAft>
                <a:defRPr/>
              </a:pPr>
              <a:t>28</a:t>
            </a:fld>
            <a:endParaRPr lang="en-US" smtClean="0">
              <a:cs typeface="B Nazanin" pitchFamily="2" charset="-78"/>
            </a:endParaRPr>
          </a:p>
        </p:txBody>
      </p:sp>
    </p:spTree>
    <p:extLst>
      <p:ext uri="{BB962C8B-B14F-4D97-AF65-F5344CB8AC3E}">
        <p14:creationId xmlns:p14="http://schemas.microsoft.com/office/powerpoint/2010/main" val="2819951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altLang="en-US" smtClean="0"/>
          </a:p>
        </p:txBody>
      </p:sp>
      <p:sp>
        <p:nvSpPr>
          <p:cNvPr id="1065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09B257-153D-4DCE-88A2-F4B560D31E57}" type="slidenum">
              <a:rPr lang="en-US" smtClean="0">
                <a:cs typeface="B Nazanin" pitchFamily="2" charset="-78"/>
              </a:rPr>
              <a:pPr fontAlgn="base">
                <a:spcBef>
                  <a:spcPct val="0"/>
                </a:spcBef>
                <a:spcAft>
                  <a:spcPct val="0"/>
                </a:spcAft>
                <a:defRPr/>
              </a:pPr>
              <a:t>30</a:t>
            </a:fld>
            <a:endParaRPr lang="en-US" smtClean="0">
              <a:cs typeface="B Nazanin" pitchFamily="2" charset="-78"/>
            </a:endParaRPr>
          </a:p>
        </p:txBody>
      </p:sp>
    </p:spTree>
    <p:extLst>
      <p:ext uri="{BB962C8B-B14F-4D97-AF65-F5344CB8AC3E}">
        <p14:creationId xmlns:p14="http://schemas.microsoft.com/office/powerpoint/2010/main" val="12623884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altLang="en-US" smtClean="0"/>
          </a:p>
        </p:txBody>
      </p:sp>
      <p:sp>
        <p:nvSpPr>
          <p:cNvPr id="1075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5D7AAC-4034-40C1-8224-6B9E385B0B47}" type="slidenum">
              <a:rPr lang="en-US" smtClean="0">
                <a:cs typeface="B Nazanin" pitchFamily="2" charset="-78"/>
              </a:rPr>
              <a:pPr fontAlgn="base">
                <a:spcBef>
                  <a:spcPct val="0"/>
                </a:spcBef>
                <a:spcAft>
                  <a:spcPct val="0"/>
                </a:spcAft>
                <a:defRPr/>
              </a:pPr>
              <a:t>32</a:t>
            </a:fld>
            <a:endParaRPr lang="en-US" smtClean="0">
              <a:cs typeface="B Nazanin" pitchFamily="2" charset="-78"/>
            </a:endParaRPr>
          </a:p>
        </p:txBody>
      </p:sp>
    </p:spTree>
    <p:extLst>
      <p:ext uri="{BB962C8B-B14F-4D97-AF65-F5344CB8AC3E}">
        <p14:creationId xmlns:p14="http://schemas.microsoft.com/office/powerpoint/2010/main" val="2262954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a-IR" altLang="en-US" smtClean="0"/>
              <a:t>حتی تراکم زیستی ایران، از تراکم کل انگلیس و ژاپن کمتره!!!!!</a:t>
            </a:r>
            <a:endParaRPr lang="en-US" altLang="en-US" smtClean="0"/>
          </a:p>
        </p:txBody>
      </p:sp>
      <p:sp>
        <p:nvSpPr>
          <p:cNvPr id="1085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BF43CB-F133-46EC-BC2C-DD655C1DD51E}" type="slidenum">
              <a:rPr lang="en-US" smtClean="0">
                <a:cs typeface="B Nazanin" pitchFamily="2" charset="-78"/>
              </a:rPr>
              <a:pPr fontAlgn="base">
                <a:spcBef>
                  <a:spcPct val="0"/>
                </a:spcBef>
                <a:spcAft>
                  <a:spcPct val="0"/>
                </a:spcAft>
                <a:defRPr/>
              </a:pPr>
              <a:t>34</a:t>
            </a:fld>
            <a:endParaRPr lang="en-US" smtClean="0">
              <a:cs typeface="B Nazanin" pitchFamily="2" charset="-78"/>
            </a:endParaRPr>
          </a:p>
        </p:txBody>
      </p:sp>
    </p:spTree>
    <p:extLst>
      <p:ext uri="{BB962C8B-B14F-4D97-AF65-F5344CB8AC3E}">
        <p14:creationId xmlns:p14="http://schemas.microsoft.com/office/powerpoint/2010/main" val="16604523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150000"/>
              </a:lnSpc>
              <a:spcBef>
                <a:spcPct val="0"/>
              </a:spcBef>
            </a:pPr>
            <a:r>
              <a:rPr lang="fa-IR" altLang="en-US" smtClean="0"/>
              <a:t>انتقال جوامع از يك الگوي كنترل طبيعي جمعيت</a:t>
            </a:r>
            <a:r>
              <a:rPr lang="en-US" altLang="en-US" smtClean="0"/>
              <a:t> </a:t>
            </a:r>
            <a:r>
              <a:rPr lang="fa-IR" altLang="en-US" smtClean="0"/>
              <a:t> به كنترل ارادي جمعيت </a:t>
            </a:r>
            <a:endParaRPr lang="en-US" altLang="en-US" smtClean="0"/>
          </a:p>
          <a:p>
            <a:pPr eaLnBrk="1" hangingPunct="1">
              <a:lnSpc>
                <a:spcPct val="150000"/>
              </a:lnSpc>
              <a:spcBef>
                <a:spcPct val="0"/>
              </a:spcBef>
            </a:pPr>
            <a:r>
              <a:rPr lang="fa-IR" altLang="en-US" smtClean="0"/>
              <a:t>تعادل طبيعي</a:t>
            </a:r>
            <a:r>
              <a:rPr lang="en-US" altLang="en-US" smtClean="0"/>
              <a:t>:</a:t>
            </a:r>
            <a:r>
              <a:rPr lang="fa-IR" altLang="en-US" smtClean="0"/>
              <a:t> باروري و مرگ‌ومير هر دو بالاست، و رشد جمعيت بسيار پايين </a:t>
            </a:r>
          </a:p>
          <a:p>
            <a:pPr eaLnBrk="1" hangingPunct="1">
              <a:lnSpc>
                <a:spcPct val="150000"/>
              </a:lnSpc>
              <a:spcBef>
                <a:spcPct val="0"/>
              </a:spcBef>
            </a:pPr>
            <a:r>
              <a:rPr lang="fa-IR" altLang="en-US" smtClean="0"/>
              <a:t>تعادل ارادي: ميزان‌هاي باروري و مرگ و مير كاهش يافته و رشد جمعيت نيز بسيار كم مي‌شود.</a:t>
            </a:r>
          </a:p>
        </p:txBody>
      </p:sp>
      <p:sp>
        <p:nvSpPr>
          <p:cNvPr id="1095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339A1F-D03D-44FD-857A-D52D1EB2F4E1}" type="slidenum">
              <a:rPr lang="en-US" smtClean="0">
                <a:cs typeface="B Nazanin" pitchFamily="2" charset="-78"/>
              </a:rPr>
              <a:pPr fontAlgn="base">
                <a:spcBef>
                  <a:spcPct val="0"/>
                </a:spcBef>
                <a:spcAft>
                  <a:spcPct val="0"/>
                </a:spcAft>
                <a:defRPr/>
              </a:pPr>
              <a:t>36</a:t>
            </a:fld>
            <a:endParaRPr lang="en-US" smtClean="0">
              <a:cs typeface="B Nazanin" pitchFamily="2" charset="-78"/>
            </a:endParaRPr>
          </a:p>
        </p:txBody>
      </p:sp>
    </p:spTree>
    <p:extLst>
      <p:ext uri="{BB962C8B-B14F-4D97-AF65-F5344CB8AC3E}">
        <p14:creationId xmlns:p14="http://schemas.microsoft.com/office/powerpoint/2010/main" val="1983444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a-IR" altLang="en-US" smtClean="0"/>
              <a:t>ما در حال حاضر به افزایش جمعیت جوان رسیده‌ایم که به این وضعيت «جایزه جمعیتی» می‌گویند. الان جمعیت کودکان ما کم است و به امکانات کمتری برای انها نیازمندیم. جمعیت سالمندان فعلاً کم است و جمعیت جوان و میانسال ما بالاست که این شرايط به عنوان نیروی کار انسانی مفید است. حالا اگر اقتصادی قوی داشته باشیم این افزونی جمعیت جوان در توسعه جامعه در آینده به ما کمک خواهد کرد و این بستگی به اقتصاد ما دارد، البته این یک رابطه اثبات شده نیست که هر افزایش جمعیت جوانی، منجر به توسعه بشود .  </a:t>
            </a:r>
            <a:endParaRPr lang="en-US" altLang="en-US" smtClean="0"/>
          </a:p>
          <a:p>
            <a:pPr eaLnBrk="1" hangingPunct="1">
              <a:spcBef>
                <a:spcPct val="0"/>
              </a:spcBef>
            </a:pPr>
            <a:endParaRPr lang="en-US" altLang="en-US" smtClean="0"/>
          </a:p>
        </p:txBody>
      </p:sp>
      <p:sp>
        <p:nvSpPr>
          <p:cNvPr id="1105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612B54-231E-4696-9648-E504BE506C3D}" type="slidenum">
              <a:rPr lang="en-US" smtClean="0">
                <a:cs typeface="B Nazanin" pitchFamily="2" charset="-78"/>
              </a:rPr>
              <a:pPr fontAlgn="base">
                <a:spcBef>
                  <a:spcPct val="0"/>
                </a:spcBef>
                <a:spcAft>
                  <a:spcPct val="0"/>
                </a:spcAft>
                <a:defRPr/>
              </a:pPr>
              <a:t>40</a:t>
            </a:fld>
            <a:endParaRPr lang="en-US" smtClean="0">
              <a:cs typeface="B Nazanin" pitchFamily="2" charset="-78"/>
            </a:endParaRPr>
          </a:p>
        </p:txBody>
      </p:sp>
    </p:spTree>
    <p:extLst>
      <p:ext uri="{BB962C8B-B14F-4D97-AF65-F5344CB8AC3E}">
        <p14:creationId xmlns:p14="http://schemas.microsoft.com/office/powerpoint/2010/main" val="3559326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altLang="en-US" smtClean="0"/>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EA5A10-ACBC-4F92-A067-D8A627C0330F}" type="slidenum">
              <a:rPr lang="en-US" smtClean="0">
                <a:cs typeface="B Nazanin" pitchFamily="2" charset="-78"/>
              </a:rPr>
              <a:pPr fontAlgn="base">
                <a:spcBef>
                  <a:spcPct val="0"/>
                </a:spcBef>
                <a:spcAft>
                  <a:spcPct val="0"/>
                </a:spcAft>
                <a:defRPr/>
              </a:pPr>
              <a:t>3</a:t>
            </a:fld>
            <a:endParaRPr lang="en-US" smtClean="0">
              <a:cs typeface="B Nazanin" pitchFamily="2" charset="-78"/>
            </a:endParaRPr>
          </a:p>
        </p:txBody>
      </p:sp>
    </p:spTree>
    <p:extLst>
      <p:ext uri="{BB962C8B-B14F-4D97-AF65-F5344CB8AC3E}">
        <p14:creationId xmlns:p14="http://schemas.microsoft.com/office/powerpoint/2010/main" val="12758933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altLang="en-US" smtClean="0"/>
          </a:p>
        </p:txBody>
      </p:sp>
      <p:sp>
        <p:nvSpPr>
          <p:cNvPr id="1116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C662C7-0517-4960-82EC-6BB9A3EEE841}" type="slidenum">
              <a:rPr lang="en-US" smtClean="0">
                <a:cs typeface="B Nazanin" pitchFamily="2" charset="-78"/>
              </a:rPr>
              <a:pPr fontAlgn="base">
                <a:spcBef>
                  <a:spcPct val="0"/>
                </a:spcBef>
                <a:spcAft>
                  <a:spcPct val="0"/>
                </a:spcAft>
                <a:defRPr/>
              </a:pPr>
              <a:t>43</a:t>
            </a:fld>
            <a:endParaRPr lang="en-US" smtClean="0">
              <a:cs typeface="B Nazanin" pitchFamily="2" charset="-78"/>
            </a:endParaRPr>
          </a:p>
        </p:txBody>
      </p:sp>
    </p:spTree>
    <p:extLst>
      <p:ext uri="{BB962C8B-B14F-4D97-AF65-F5344CB8AC3E}">
        <p14:creationId xmlns:p14="http://schemas.microsoft.com/office/powerpoint/2010/main" val="64129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altLang="en-US" smtClean="0"/>
          </a:p>
        </p:txBody>
      </p:sp>
      <p:sp>
        <p:nvSpPr>
          <p:cNvPr id="1126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492CB7-6CDB-4513-9846-3DE0E74C02BF}" type="slidenum">
              <a:rPr lang="en-US" smtClean="0">
                <a:cs typeface="B Nazanin" pitchFamily="2" charset="-78"/>
              </a:rPr>
              <a:pPr fontAlgn="base">
                <a:spcBef>
                  <a:spcPct val="0"/>
                </a:spcBef>
                <a:spcAft>
                  <a:spcPct val="0"/>
                </a:spcAft>
                <a:defRPr/>
              </a:pPr>
              <a:t>44</a:t>
            </a:fld>
            <a:endParaRPr lang="en-US" smtClean="0">
              <a:cs typeface="B Nazanin" pitchFamily="2" charset="-78"/>
            </a:endParaRPr>
          </a:p>
        </p:txBody>
      </p:sp>
    </p:spTree>
    <p:extLst>
      <p:ext uri="{BB962C8B-B14F-4D97-AF65-F5344CB8AC3E}">
        <p14:creationId xmlns:p14="http://schemas.microsoft.com/office/powerpoint/2010/main" val="21897081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altLang="en-US" smtClean="0"/>
          </a:p>
        </p:txBody>
      </p:sp>
      <p:sp>
        <p:nvSpPr>
          <p:cNvPr id="1136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C30652-6246-428D-A67A-4AE5F095D24E}" type="slidenum">
              <a:rPr lang="en-US" smtClean="0">
                <a:cs typeface="B Nazanin" pitchFamily="2" charset="-78"/>
              </a:rPr>
              <a:pPr fontAlgn="base">
                <a:spcBef>
                  <a:spcPct val="0"/>
                </a:spcBef>
                <a:spcAft>
                  <a:spcPct val="0"/>
                </a:spcAft>
                <a:defRPr/>
              </a:pPr>
              <a:t>45</a:t>
            </a:fld>
            <a:endParaRPr lang="en-US" smtClean="0">
              <a:cs typeface="B Nazanin" pitchFamily="2" charset="-78"/>
            </a:endParaRPr>
          </a:p>
        </p:txBody>
      </p:sp>
    </p:spTree>
    <p:extLst>
      <p:ext uri="{BB962C8B-B14F-4D97-AF65-F5344CB8AC3E}">
        <p14:creationId xmlns:p14="http://schemas.microsoft.com/office/powerpoint/2010/main" val="19305169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altLang="en-US" smtClean="0"/>
          </a:p>
        </p:txBody>
      </p:sp>
      <p:sp>
        <p:nvSpPr>
          <p:cNvPr id="1146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A7A725-43FC-4A22-BA4E-F365E4173F7A}" type="slidenum">
              <a:rPr lang="en-US" smtClean="0">
                <a:cs typeface="B Nazanin" pitchFamily="2" charset="-78"/>
              </a:rPr>
              <a:pPr fontAlgn="base">
                <a:spcBef>
                  <a:spcPct val="0"/>
                </a:spcBef>
                <a:spcAft>
                  <a:spcPct val="0"/>
                </a:spcAft>
                <a:defRPr/>
              </a:pPr>
              <a:t>46</a:t>
            </a:fld>
            <a:endParaRPr lang="en-US" smtClean="0">
              <a:cs typeface="B Nazanin" pitchFamily="2" charset="-78"/>
            </a:endParaRPr>
          </a:p>
        </p:txBody>
      </p:sp>
    </p:spTree>
    <p:extLst>
      <p:ext uri="{BB962C8B-B14F-4D97-AF65-F5344CB8AC3E}">
        <p14:creationId xmlns:p14="http://schemas.microsoft.com/office/powerpoint/2010/main" val="18553437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altLang="en-US" smtClean="0"/>
          </a:p>
        </p:txBody>
      </p:sp>
      <p:sp>
        <p:nvSpPr>
          <p:cNvPr id="1157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B1AE0C-635E-45F1-A391-53736669423D}" type="slidenum">
              <a:rPr lang="en-US" smtClean="0">
                <a:cs typeface="B Nazanin" pitchFamily="2" charset="-78"/>
              </a:rPr>
              <a:pPr fontAlgn="base">
                <a:spcBef>
                  <a:spcPct val="0"/>
                </a:spcBef>
                <a:spcAft>
                  <a:spcPct val="0"/>
                </a:spcAft>
                <a:defRPr/>
              </a:pPr>
              <a:t>47</a:t>
            </a:fld>
            <a:endParaRPr lang="en-US" smtClean="0">
              <a:cs typeface="B Nazanin" pitchFamily="2" charset="-78"/>
            </a:endParaRPr>
          </a:p>
        </p:txBody>
      </p:sp>
    </p:spTree>
    <p:extLst>
      <p:ext uri="{BB962C8B-B14F-4D97-AF65-F5344CB8AC3E}">
        <p14:creationId xmlns:p14="http://schemas.microsoft.com/office/powerpoint/2010/main" val="36400947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altLang="en-US" smtClean="0"/>
          </a:p>
        </p:txBody>
      </p:sp>
      <p:sp>
        <p:nvSpPr>
          <p:cNvPr id="1167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7D9C64-E78C-4BB1-8949-7FADE89D1059}" type="slidenum">
              <a:rPr lang="en-US" smtClean="0">
                <a:cs typeface="B Nazanin" pitchFamily="2" charset="-78"/>
              </a:rPr>
              <a:pPr fontAlgn="base">
                <a:spcBef>
                  <a:spcPct val="0"/>
                </a:spcBef>
                <a:spcAft>
                  <a:spcPct val="0"/>
                </a:spcAft>
                <a:defRPr/>
              </a:pPr>
              <a:t>48</a:t>
            </a:fld>
            <a:endParaRPr lang="en-US" smtClean="0">
              <a:cs typeface="B Nazanin" pitchFamily="2" charset="-78"/>
            </a:endParaRPr>
          </a:p>
        </p:txBody>
      </p:sp>
    </p:spTree>
    <p:extLst>
      <p:ext uri="{BB962C8B-B14F-4D97-AF65-F5344CB8AC3E}">
        <p14:creationId xmlns:p14="http://schemas.microsoft.com/office/powerpoint/2010/main" val="33348679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altLang="en-US" smtClean="0"/>
          </a:p>
        </p:txBody>
      </p:sp>
      <p:sp>
        <p:nvSpPr>
          <p:cNvPr id="1177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73C2CA-6D00-47EE-AF1D-1AA79AE4B701}" type="slidenum">
              <a:rPr lang="en-US" smtClean="0">
                <a:cs typeface="B Nazanin" pitchFamily="2" charset="-78"/>
              </a:rPr>
              <a:pPr fontAlgn="base">
                <a:spcBef>
                  <a:spcPct val="0"/>
                </a:spcBef>
                <a:spcAft>
                  <a:spcPct val="0"/>
                </a:spcAft>
                <a:defRPr/>
              </a:pPr>
              <a:t>51</a:t>
            </a:fld>
            <a:endParaRPr lang="en-US" smtClean="0">
              <a:cs typeface="B Nazanin" pitchFamily="2" charset="-78"/>
            </a:endParaRPr>
          </a:p>
        </p:txBody>
      </p:sp>
    </p:spTree>
    <p:extLst>
      <p:ext uri="{BB962C8B-B14F-4D97-AF65-F5344CB8AC3E}">
        <p14:creationId xmlns:p14="http://schemas.microsoft.com/office/powerpoint/2010/main" val="6929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altLang="en-US" smtClean="0"/>
          </a:p>
        </p:txBody>
      </p:sp>
      <p:sp>
        <p:nvSpPr>
          <p:cNvPr id="798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FE778D-14B6-4F45-BFDF-E9A014F596EA}" type="slidenum">
              <a:rPr lang="en-US" smtClean="0">
                <a:cs typeface="B Nazanin" pitchFamily="2" charset="-78"/>
              </a:rPr>
              <a:pPr fontAlgn="base">
                <a:spcBef>
                  <a:spcPct val="0"/>
                </a:spcBef>
                <a:spcAft>
                  <a:spcPct val="0"/>
                </a:spcAft>
                <a:defRPr/>
              </a:pPr>
              <a:t>4</a:t>
            </a:fld>
            <a:endParaRPr lang="en-US" smtClean="0">
              <a:cs typeface="B Nazanin" pitchFamily="2" charset="-78"/>
            </a:endParaRPr>
          </a:p>
        </p:txBody>
      </p:sp>
    </p:spTree>
    <p:extLst>
      <p:ext uri="{BB962C8B-B14F-4D97-AF65-F5344CB8AC3E}">
        <p14:creationId xmlns:p14="http://schemas.microsoft.com/office/powerpoint/2010/main" val="2137758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altLang="en-US" smtClean="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C320DB-B0BE-4AA9-AF86-526DA44323F1}" type="slidenum">
              <a:rPr lang="en-US" smtClean="0">
                <a:cs typeface="B Nazanin" pitchFamily="2" charset="-78"/>
              </a:rPr>
              <a:pPr fontAlgn="base">
                <a:spcBef>
                  <a:spcPct val="0"/>
                </a:spcBef>
                <a:spcAft>
                  <a:spcPct val="0"/>
                </a:spcAft>
                <a:defRPr/>
              </a:pPr>
              <a:t>5</a:t>
            </a:fld>
            <a:endParaRPr lang="en-US" smtClean="0">
              <a:cs typeface="B Nazanin" pitchFamily="2" charset="-78"/>
            </a:endParaRPr>
          </a:p>
        </p:txBody>
      </p:sp>
    </p:spTree>
    <p:extLst>
      <p:ext uri="{BB962C8B-B14F-4D97-AF65-F5344CB8AC3E}">
        <p14:creationId xmlns:p14="http://schemas.microsoft.com/office/powerpoint/2010/main" val="3018388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altLang="en-US" smtClean="0"/>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1D51DC-2F35-475D-AA13-7289EB56926F}" type="slidenum">
              <a:rPr lang="en-US" smtClean="0">
                <a:cs typeface="B Nazanin" pitchFamily="2" charset="-78"/>
              </a:rPr>
              <a:pPr fontAlgn="base">
                <a:spcBef>
                  <a:spcPct val="0"/>
                </a:spcBef>
                <a:spcAft>
                  <a:spcPct val="0"/>
                </a:spcAft>
                <a:defRPr/>
              </a:pPr>
              <a:t>6</a:t>
            </a:fld>
            <a:endParaRPr lang="en-US" smtClean="0">
              <a:cs typeface="B Nazanin" pitchFamily="2" charset="-78"/>
            </a:endParaRPr>
          </a:p>
        </p:txBody>
      </p:sp>
    </p:spTree>
    <p:extLst>
      <p:ext uri="{BB962C8B-B14F-4D97-AF65-F5344CB8AC3E}">
        <p14:creationId xmlns:p14="http://schemas.microsoft.com/office/powerpoint/2010/main" val="296617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a-IR" altLang="en-US" smtClean="0"/>
              <a:t>با رشد متوسط و ثابت، با کاهش جمعیت روبرو هستیم</a:t>
            </a:r>
            <a:endParaRPr lang="en-US" altLang="en-US" smtClean="0"/>
          </a:p>
          <a:p>
            <a:pPr eaLnBrk="1" hangingPunct="1">
              <a:spcBef>
                <a:spcPct val="0"/>
              </a:spcBef>
            </a:pPr>
            <a:r>
              <a:rPr lang="fa-IR" altLang="en-US" smtClean="0"/>
              <a:t>حتی در رشد بالا، پس از 70 سال به جمعیت بالای 100 میلیون نفر می رسیم.</a:t>
            </a:r>
            <a:endParaRPr lang="en-US" altLang="en-US" smtClean="0"/>
          </a:p>
        </p:txBody>
      </p:sp>
      <p:sp>
        <p:nvSpPr>
          <p:cNvPr id="829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F9D558-18CF-4A35-91AB-F4CEE9C58C99}" type="slidenum">
              <a:rPr lang="en-US" smtClean="0">
                <a:cs typeface="B Nazanin" pitchFamily="2" charset="-78"/>
              </a:rPr>
              <a:pPr fontAlgn="base">
                <a:spcBef>
                  <a:spcPct val="0"/>
                </a:spcBef>
                <a:spcAft>
                  <a:spcPct val="0"/>
                </a:spcAft>
                <a:defRPr/>
              </a:pPr>
              <a:t>9</a:t>
            </a:fld>
            <a:endParaRPr lang="en-US" smtClean="0">
              <a:cs typeface="B Nazanin" pitchFamily="2" charset="-78"/>
            </a:endParaRPr>
          </a:p>
        </p:txBody>
      </p:sp>
    </p:spTree>
    <p:extLst>
      <p:ext uri="{BB962C8B-B14F-4D97-AF65-F5344CB8AC3E}">
        <p14:creationId xmlns:p14="http://schemas.microsoft.com/office/powerpoint/2010/main" val="1395400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altLang="en-US" smtClean="0"/>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192D46-6A5E-4455-ACAA-59B50B0D5B83}" type="slidenum">
              <a:rPr lang="en-US" smtClean="0">
                <a:cs typeface="B Nazanin" pitchFamily="2" charset="-78"/>
              </a:rPr>
              <a:pPr fontAlgn="base">
                <a:spcBef>
                  <a:spcPct val="0"/>
                </a:spcBef>
                <a:spcAft>
                  <a:spcPct val="0"/>
                </a:spcAft>
                <a:defRPr/>
              </a:pPr>
              <a:t>10</a:t>
            </a:fld>
            <a:endParaRPr lang="en-US" smtClean="0">
              <a:cs typeface="B Nazanin" pitchFamily="2" charset="-78"/>
            </a:endParaRPr>
          </a:p>
        </p:txBody>
      </p:sp>
    </p:spTree>
    <p:extLst>
      <p:ext uri="{BB962C8B-B14F-4D97-AF65-F5344CB8AC3E}">
        <p14:creationId xmlns:p14="http://schemas.microsoft.com/office/powerpoint/2010/main" val="2543660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altLang="en-US" smtClean="0"/>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60FF1D-90FC-418F-AFAB-AC015C7E2082}" type="slidenum">
              <a:rPr lang="en-US" smtClean="0">
                <a:cs typeface="B Nazanin" pitchFamily="2" charset="-78"/>
              </a:rPr>
              <a:pPr fontAlgn="base">
                <a:spcBef>
                  <a:spcPct val="0"/>
                </a:spcBef>
                <a:spcAft>
                  <a:spcPct val="0"/>
                </a:spcAft>
                <a:defRPr/>
              </a:pPr>
              <a:t>11</a:t>
            </a:fld>
            <a:endParaRPr lang="en-US" smtClean="0">
              <a:cs typeface="B Nazanin" pitchFamily="2" charset="-78"/>
            </a:endParaRPr>
          </a:p>
        </p:txBody>
      </p:sp>
    </p:spTree>
    <p:extLst>
      <p:ext uri="{BB962C8B-B14F-4D97-AF65-F5344CB8AC3E}">
        <p14:creationId xmlns:p14="http://schemas.microsoft.com/office/powerpoint/2010/main" val="26425967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8EC224BC-1180-49FA-923A-B9F7EB84BCF2}" type="datetime1">
              <a:rPr lang="en-US"/>
              <a:pPr>
                <a:defRPr/>
              </a:pPr>
              <a:t>3/12/2015</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31A2FD9C-72B0-4F8D-B3E3-739302CAF24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B0405E1-2071-46AC-8814-CEE23F0356DD}" type="datetime1">
              <a:rPr lang="en-US"/>
              <a:pPr>
                <a:defRPr/>
              </a:pPr>
              <a:t>3/12/2015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4F7E0BD-AAF9-4C30-B61B-CD1827B5AA6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95CE15A-6168-4D70-8AD2-A3FDDB5C1951}" type="datetime1">
              <a:rPr lang="en-US"/>
              <a:pPr>
                <a:defRPr/>
              </a:pPr>
              <a:t>3/12/2015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0644ECA-703A-479C-B752-0CE38BE176D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cs typeface="B Titr" pitchFamily="2" charset="-78"/>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02A1572-7666-4558-92D6-4962481600E6}" type="datetime1">
              <a:rPr lang="en-US"/>
              <a:pPr>
                <a:defRPr/>
              </a:pPr>
              <a:t>3/12/2015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fa-IR"/>
              <a:t>1</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4286EE6-F06A-4B52-A668-1C2099CBF49C}" type="datetime1">
              <a:rPr lang="en-US"/>
              <a:pPr>
                <a:defRPr/>
              </a:pPr>
              <a:t>3/12/2015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EBC678-70C6-4669-9F1A-A3BB32C57CD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8FD1300D-70AB-4ACB-8833-FEF890C08E5F}" type="datetime1">
              <a:rPr lang="en-US"/>
              <a:pPr>
                <a:defRPr/>
              </a:pPr>
              <a:t>3/12/2015</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3561259A-506E-4EBA-8C1A-DA478F93FB3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272A83A7-E3AB-43BA-A583-845CBEE176E6}" type="datetime1">
              <a:rPr lang="en-US"/>
              <a:pPr>
                <a:defRPr/>
              </a:pPr>
              <a:t>3/12/2015</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7C5CCF55-E14F-4676-8E05-299F75D273F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F306AD35-F7D2-40A0-99DB-F04AE27FC5AF}" type="datetime1">
              <a:rPr lang="en-US"/>
              <a:pPr>
                <a:defRPr/>
              </a:pPr>
              <a:t>3/12/2015</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9FCACD6F-FC2E-4304-BE95-98EEBC7B6C1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570D2F5E-DC96-4EE6-9AAF-0235BFEFD2CE}" type="datetime1">
              <a:rPr lang="en-US"/>
              <a:pPr>
                <a:defRPr/>
              </a:pPr>
              <a:t>3/12/2015</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F17BABA5-A54E-4832-A294-210F7A6444F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CA6EF710-A677-44D1-8242-2FFB9488635D}" type="datetime1">
              <a:rPr lang="en-US"/>
              <a:pPr>
                <a:defRPr/>
              </a:pPr>
              <a:t>3/12/2015</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35766442-C232-4BC7-9973-9B3F0EA77A3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270A387C-9472-49E0-A03E-76F46ECF0403}" type="datetime1">
              <a:rPr lang="en-US"/>
              <a:pPr>
                <a:defRPr/>
              </a:pPr>
              <a:t>3/12/2015</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C168357F-F4CB-45E8-8ACA-31104F7F87A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rtl="0"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7CE00DA1-0B5B-420E-8436-9E06A93CFE89}" type="datetime1">
              <a:rPr lang="en-US"/>
              <a:pPr>
                <a:defRPr/>
              </a:pPr>
              <a:t>3/12/2015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rtl="0"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rtl="0"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D0435CFC-F349-4F05-950F-439A67B7B0C5}"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63" r:id="rId4"/>
    <p:sldLayoutId id="2147483764" r:id="rId5"/>
    <p:sldLayoutId id="2147483765" r:id="rId6"/>
    <p:sldLayoutId id="2147483766" r:id="rId7"/>
    <p:sldLayoutId id="2147483767" r:id="rId8"/>
    <p:sldLayoutId id="2147483773" r:id="rId9"/>
    <p:sldLayoutId id="2147483768" r:id="rId10"/>
    <p:sldLayoutId id="2147483769" r:id="rId11"/>
  </p:sldLayoutIdLst>
  <p:hf hdr="0" ftr="0" dt="0"/>
  <p:txStyles>
    <p:titleStyle>
      <a:lvl1pPr algn="l" rtl="1" eaLnBrk="0" fontAlgn="base" hangingPunct="0">
        <a:spcBef>
          <a:spcPct val="0"/>
        </a:spcBef>
        <a:spcAft>
          <a:spcPct val="0"/>
        </a:spcAft>
        <a:defRPr sz="5000" kern="1200">
          <a:solidFill>
            <a:schemeClr val="tx2"/>
          </a:solidFill>
          <a:latin typeface="+mj-lt"/>
          <a:ea typeface="+mj-ea"/>
          <a:cs typeface="+mj-cs"/>
        </a:defRPr>
      </a:lvl1pPr>
      <a:lvl2pPr algn="l" rtl="1" eaLnBrk="0" fontAlgn="base" hangingPunct="0">
        <a:spcBef>
          <a:spcPct val="0"/>
        </a:spcBef>
        <a:spcAft>
          <a:spcPct val="0"/>
        </a:spcAft>
        <a:defRPr sz="5000">
          <a:solidFill>
            <a:schemeClr val="tx2"/>
          </a:solidFill>
          <a:latin typeface="Times New Roman" pitchFamily="18" charset="0"/>
          <a:cs typeface="B Nazanin" pitchFamily="2" charset="-78"/>
        </a:defRPr>
      </a:lvl2pPr>
      <a:lvl3pPr algn="l" rtl="1" eaLnBrk="0" fontAlgn="base" hangingPunct="0">
        <a:spcBef>
          <a:spcPct val="0"/>
        </a:spcBef>
        <a:spcAft>
          <a:spcPct val="0"/>
        </a:spcAft>
        <a:defRPr sz="5000">
          <a:solidFill>
            <a:schemeClr val="tx2"/>
          </a:solidFill>
          <a:latin typeface="Times New Roman" pitchFamily="18" charset="0"/>
          <a:cs typeface="B Nazanin" pitchFamily="2" charset="-78"/>
        </a:defRPr>
      </a:lvl3pPr>
      <a:lvl4pPr algn="l" rtl="1" eaLnBrk="0" fontAlgn="base" hangingPunct="0">
        <a:spcBef>
          <a:spcPct val="0"/>
        </a:spcBef>
        <a:spcAft>
          <a:spcPct val="0"/>
        </a:spcAft>
        <a:defRPr sz="5000">
          <a:solidFill>
            <a:schemeClr val="tx2"/>
          </a:solidFill>
          <a:latin typeface="Times New Roman" pitchFamily="18" charset="0"/>
          <a:cs typeface="B Nazanin" pitchFamily="2" charset="-78"/>
        </a:defRPr>
      </a:lvl4pPr>
      <a:lvl5pPr algn="l" rtl="1" eaLnBrk="0" fontAlgn="base" hangingPunct="0">
        <a:spcBef>
          <a:spcPct val="0"/>
        </a:spcBef>
        <a:spcAft>
          <a:spcPct val="0"/>
        </a:spcAft>
        <a:defRPr sz="5000">
          <a:solidFill>
            <a:schemeClr val="tx2"/>
          </a:solidFill>
          <a:latin typeface="Times New Roman" pitchFamily="18" charset="0"/>
          <a:cs typeface="B Nazanin" pitchFamily="2" charset="-78"/>
        </a:defRPr>
      </a:lvl5pPr>
      <a:lvl6pPr marL="457200" algn="l" rtl="1" fontAlgn="base">
        <a:spcBef>
          <a:spcPct val="0"/>
        </a:spcBef>
        <a:spcAft>
          <a:spcPct val="0"/>
        </a:spcAft>
        <a:defRPr sz="5000">
          <a:solidFill>
            <a:schemeClr val="tx2"/>
          </a:solidFill>
          <a:latin typeface="Times New Roman" pitchFamily="18" charset="0"/>
          <a:cs typeface="B Nazanin" pitchFamily="2" charset="-78"/>
        </a:defRPr>
      </a:lvl6pPr>
      <a:lvl7pPr marL="914400" algn="l" rtl="1" fontAlgn="base">
        <a:spcBef>
          <a:spcPct val="0"/>
        </a:spcBef>
        <a:spcAft>
          <a:spcPct val="0"/>
        </a:spcAft>
        <a:defRPr sz="5000">
          <a:solidFill>
            <a:schemeClr val="tx2"/>
          </a:solidFill>
          <a:latin typeface="Times New Roman" pitchFamily="18" charset="0"/>
          <a:cs typeface="B Nazanin" pitchFamily="2" charset="-78"/>
        </a:defRPr>
      </a:lvl7pPr>
      <a:lvl8pPr marL="1371600" algn="l" rtl="1" fontAlgn="base">
        <a:spcBef>
          <a:spcPct val="0"/>
        </a:spcBef>
        <a:spcAft>
          <a:spcPct val="0"/>
        </a:spcAft>
        <a:defRPr sz="5000">
          <a:solidFill>
            <a:schemeClr val="tx2"/>
          </a:solidFill>
          <a:latin typeface="Times New Roman" pitchFamily="18" charset="0"/>
          <a:cs typeface="B Nazanin" pitchFamily="2" charset="-78"/>
        </a:defRPr>
      </a:lvl8pPr>
      <a:lvl9pPr marL="1828800" algn="l" rtl="1" fontAlgn="base">
        <a:spcBef>
          <a:spcPct val="0"/>
        </a:spcBef>
        <a:spcAft>
          <a:spcPct val="0"/>
        </a:spcAft>
        <a:defRPr sz="5000">
          <a:solidFill>
            <a:schemeClr val="tx2"/>
          </a:solidFill>
          <a:latin typeface="Times New Roman" pitchFamily="18" charset="0"/>
          <a:cs typeface="B Nazanin" pitchFamily="2" charset="-78"/>
        </a:defRPr>
      </a:lvl9pPr>
    </p:titleStyle>
    <p:bodyStyle>
      <a:lvl1pPr marL="273050" indent="-273050" algn="r" rtl="1"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r" rtl="1"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r" rtl="1"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r" rtl="1"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r" rtl="1"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jpe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1605;&#1588;&#1585;&#1608;&#1581;%20&#1587;&#1740;&#1575;&#1587;&#1578;&#1607;&#1575;&#1740;%20&#1705;&#1606;&#1578;&#1585;&#1604;%20&#1580;&#1605;&#1593;&#1740;&#1606;&#1740;%20&#1705;&#1588;&#1608;&#1585;&#1607;&#1575;&#1740;%20&#1587;&#1606;&#1711;&#1575;&#1662;&#1608;&#1585;&#1548;&#1705;&#1585;&#1607;%20&#1580;&#1606;&#1608;&#1576;&#1740;&#1548;&#1606;&#1585;&#1608;&#1688;%20&#1608;%20&#1587;&#1608;&#1574;&#1583;.pptx" TargetMode="External"/><Relationship Id="rId4" Type="http://schemas.openxmlformats.org/officeDocument/2006/relationships/hyperlink" Target="&#1605;&#1588;&#1585;&#1608;&#1581;%20&#1587;&#1740;&#1575;&#1587;&#1578;&#1607;&#1575;&#1740;%20&#1705;&#1606;&#1578;&#1585;&#1604;%20&#1580;&#1605;&#1593;&#1740;&#1578;&#1740;%20&#1705;&#1588;&#1608;&#1585;&#1607;&#1575;&#1740;%20&#1587;&#1606;&#1711;&#1575;&#1662;&#1608;&#1585;&#1548;&#1705;&#1585;&#1607;%20&#1580;&#1606;&#1608;&#1576;&#1740;&#1548;&#1606;&#1585;&#1608;&#1688;%20&#1608;%20&#1587;&#1608;&#1574;&#1583;.pptx"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19.jpe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5.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jpeg"/><Relationship Id="rId12"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png"/><Relationship Id="rId9"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1605;&#1588;&#1585;&#1608;&#1581;%20&#1578;&#1575;&#1579;&#1740;&#1585;&#1575;&#1578;%20&#1575;&#1580;&#1585;&#1575;&#1740;%20&#1576;&#1585;&#1606;&#1575;&#1605;&#1607;%20&#1578;&#1606;&#1592;&#1740;&#1605;%20&#1582;&#1575;&#1606;&#1608;&#1575;&#1583;&#1607;.pptx"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2.xml"/><Relationship Id="rId1" Type="http://schemas.openxmlformats.org/officeDocument/2006/relationships/video" Target="NULL" TargetMode="Externa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hyperlink" Target="http://www.amar.org.ir/"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slideLayout" Target="../slideLayouts/slideLayout6.xml"/><Relationship Id="rId1" Type="http://schemas.openxmlformats.org/officeDocument/2006/relationships/video" Target="NULL" TargetMode="External"/><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1570;&#1740;&#1575;&#1578;%20&#1578;&#1705;&#1605;&#1740;&#1604;&#1740;%20.pptx" TargetMode="External"/><Relationship Id="rId3" Type="http://schemas.openxmlformats.org/officeDocument/2006/relationships/notesSlide" Target="../notesSlides/notesSlide30.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59.jpeg"/><Relationship Id="rId5" Type="http://schemas.openxmlformats.org/officeDocument/2006/relationships/image" Target="../media/image58.png"/><Relationship Id="rId4" Type="http://schemas.openxmlformats.org/officeDocument/2006/relationships/image" Target="../media/image57.png"/><Relationship Id="rId9" Type="http://schemas.openxmlformats.org/officeDocument/2006/relationships/image" Target="../media/image14.png"/></Relationships>
</file>

<file path=ppt/slides/_rels/slide4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diagramLayout" Target="../diagrams/layout7.xml"/><Relationship Id="rId7" Type="http://schemas.openxmlformats.org/officeDocument/2006/relationships/image" Target="../media/image66.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10" Type="http://schemas.openxmlformats.org/officeDocument/2006/relationships/image" Target="../media/image69.jpeg"/><Relationship Id="rId4" Type="http://schemas.openxmlformats.org/officeDocument/2006/relationships/diagramQuickStyle" Target="../diagrams/quickStyle7.xml"/><Relationship Id="rId9" Type="http://schemas.openxmlformats.org/officeDocument/2006/relationships/image" Target="../media/image68.png"/></Relationships>
</file>

<file path=ppt/slides/_rels/slide5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NULL" TargetMode="External"/><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lum bright="70000" contrast="-70000"/>
            <a:extLst/>
          </a:blip>
          <a:stretch>
            <a:fillRect/>
          </a:stretch>
        </p:blipFill>
        <p:spPr>
          <a:xfrm>
            <a:off x="0" y="-33058"/>
            <a:ext cx="9339689" cy="6858000"/>
          </a:xfrm>
          <a:prstGeom prst="rect">
            <a:avLst/>
          </a:prstGeom>
          <a:effectLst>
            <a:softEdge rad="635000"/>
          </a:effectLst>
        </p:spPr>
      </p:pic>
      <p:sp>
        <p:nvSpPr>
          <p:cNvPr id="3" name="Slide Number Placeholder 2"/>
          <p:cNvSpPr>
            <a:spLocks noGrp="1"/>
          </p:cNvSpPr>
          <p:nvPr>
            <p:ph type="sldNum" sz="quarter" idx="12"/>
          </p:nvPr>
        </p:nvSpPr>
        <p:spPr/>
        <p:txBody>
          <a:bodyPr/>
          <a:lstStyle/>
          <a:p>
            <a:pPr>
              <a:defRPr/>
            </a:pPr>
            <a:endParaRPr lang="en-US"/>
          </a:p>
        </p:txBody>
      </p:sp>
      <p:pic>
        <p:nvPicPr>
          <p:cNvPr id="6" name="Picture 5" descr="1_1.png"/>
          <p:cNvPicPr>
            <a:picLocks noChangeAspect="1"/>
          </p:cNvPicPr>
          <p:nvPr/>
        </p:nvPicPr>
        <p:blipFill>
          <a:blip r:embed="rId5"/>
          <a:srcRect l="22762"/>
          <a:stretch>
            <a:fillRect/>
          </a:stretch>
        </p:blipFill>
        <p:spPr bwMode="auto">
          <a:xfrm>
            <a:off x="3005138" y="952500"/>
            <a:ext cx="2927350" cy="1035050"/>
          </a:xfrm>
          <a:prstGeom prst="rect">
            <a:avLst/>
          </a:prstGeom>
          <a:noFill/>
          <a:ln w="9525">
            <a:noFill/>
            <a:miter lim="800000"/>
            <a:headEnd/>
            <a:tailEnd/>
          </a:ln>
        </p:spPr>
      </p:pic>
      <p:sp>
        <p:nvSpPr>
          <p:cNvPr id="8" name="Rectangle 7"/>
          <p:cNvSpPr>
            <a:spLocks noChangeArrowheads="1"/>
          </p:cNvSpPr>
          <p:nvPr/>
        </p:nvSpPr>
        <p:spPr bwMode="auto">
          <a:xfrm>
            <a:off x="827088" y="2451100"/>
            <a:ext cx="7489825" cy="4032250"/>
          </a:xfrm>
          <a:prstGeom prst="rect">
            <a:avLst/>
          </a:prstGeom>
          <a:noFill/>
          <a:ln w="9525">
            <a:noFill/>
            <a:miter lim="800000"/>
            <a:headEnd/>
            <a:tailEnd/>
          </a:ln>
        </p:spPr>
        <p:txBody>
          <a:bodyPr>
            <a:spAutoFit/>
          </a:bodyPr>
          <a:lstStyle/>
          <a:p>
            <a:pPr algn="ctr">
              <a:lnSpc>
                <a:spcPct val="200000"/>
              </a:lnSpc>
            </a:pPr>
            <a:endParaRPr lang="fa-IR" altLang="en-US" sz="3200">
              <a:latin typeface="IranNastaliq" pitchFamily="18" charset="0"/>
              <a:cs typeface="IranNastaliq" pitchFamily="18" charset="0"/>
            </a:endParaRPr>
          </a:p>
          <a:p>
            <a:pPr algn="ctr">
              <a:lnSpc>
                <a:spcPct val="200000"/>
              </a:lnSpc>
            </a:pPr>
            <a:r>
              <a:rPr lang="fa-IR" altLang="en-US" sz="3200">
                <a:latin typeface="IranNastaliq" pitchFamily="18" charset="0"/>
                <a:cs typeface="IranNastaliq" pitchFamily="18" charset="0"/>
              </a:rPr>
              <a:t>و فرزندانتان را از ترس فقر نکشید ماییم که آن ها و شما را روزی می دهیم. مسلما کشتن آن ها گناه بزرگی است.{</a:t>
            </a:r>
            <a:r>
              <a:rPr lang="fa-IR" altLang="en-US" sz="3200" b="1">
                <a:latin typeface="IranNastaliq" pitchFamily="18" charset="0"/>
                <a:cs typeface="B Nazanin" pitchFamily="2" charset="-78"/>
              </a:rPr>
              <a:t>31 </a:t>
            </a:r>
            <a:r>
              <a:rPr lang="fa-IR" altLang="en-US" sz="3200">
                <a:latin typeface="IranNastaliq" pitchFamily="18" charset="0"/>
                <a:cs typeface="IranNastaliq" pitchFamily="18" charset="0"/>
              </a:rPr>
              <a:t>اسرا}</a:t>
            </a:r>
            <a:endParaRPr lang="en-US" altLang="en-US" sz="3200">
              <a:latin typeface="IranNastaliq" pitchFamily="18" charset="0"/>
              <a:cs typeface="IranNastaliq" pitchFamily="18" charset="0"/>
            </a:endParaRPr>
          </a:p>
          <a:p>
            <a:pPr algn="ctr" rtl="0">
              <a:lnSpc>
                <a:spcPct val="200000"/>
              </a:lnSpc>
            </a:pPr>
            <a:endParaRPr lang="en-US" altLang="en-US" sz="3200">
              <a:latin typeface="IranNastaliq" pitchFamily="18" charset="0"/>
              <a:cs typeface="IranNastaliq" pitchFamily="18" charset="0"/>
            </a:endParaRPr>
          </a:p>
        </p:txBody>
      </p:sp>
      <p:pic>
        <p:nvPicPr>
          <p:cNvPr id="5" name="Picture 4">
            <a:hlinkClick r:id="" action="ppaction://media"/>
          </p:cNvPr>
          <p:cNvPicPr>
            <a:picLocks noRot="1" noChangeAspect="1"/>
          </p:cNvPicPr>
          <p:nvPr>
            <a:videoFile r:link="rId1"/>
          </p:nvPr>
        </p:nvPicPr>
        <p:blipFill>
          <a:blip r:embed="rId6"/>
          <a:srcRect/>
          <a:stretch>
            <a:fillRect/>
          </a:stretch>
        </p:blipFill>
        <p:spPr bwMode="auto">
          <a:xfrm>
            <a:off x="611188" y="6524625"/>
            <a:ext cx="333375" cy="334963"/>
          </a:xfrm>
          <a:prstGeom prst="rect">
            <a:avLst/>
          </a:prstGeom>
          <a:noFill/>
          <a:ln w="9525">
            <a:noFill/>
            <a:miter lim="800000"/>
            <a:headEnd/>
            <a:tailEnd/>
          </a:ln>
        </p:spPr>
      </p:pic>
      <p:pic>
        <p:nvPicPr>
          <p:cNvPr id="10" name="Picture 3" descr="C:\Users\Dell\Desktop\Jamiat\ولا تقتلو.jpg"/>
          <p:cNvPicPr>
            <a:picLocks noChangeAspect="1" noChangeArrowheads="1"/>
          </p:cNvPicPr>
          <p:nvPr/>
        </p:nvPicPr>
        <p:blipFill>
          <a:blip r:embed="rId7" cstate="print">
            <a:extLst/>
          </a:blip>
          <a:srcRect/>
          <a:stretch>
            <a:fillRect/>
          </a:stretch>
        </p:blipFill>
        <p:spPr bwMode="auto">
          <a:xfrm>
            <a:off x="339320" y="1521718"/>
            <a:ext cx="8839200" cy="1619250"/>
          </a:xfrm>
          <a:prstGeom prst="rect">
            <a:avLst/>
          </a:prstGeom>
          <a:noFill/>
          <a:ln>
            <a:noFill/>
          </a:ln>
          <a:effectLst>
            <a:softEdge rad="317500"/>
          </a:effectLst>
          <a:extLst/>
        </p:spPr>
      </p:pic>
      <p:pic>
        <p:nvPicPr>
          <p:cNvPr id="7" name="Content Placeholder 6">
            <a:hlinkClick r:id="" action="ppaction://media"/>
          </p:cNvPr>
          <p:cNvPicPr>
            <a:picLocks noGrp="1" noChangeAspect="1"/>
          </p:cNvPicPr>
          <p:nvPr>
            <p:ph idx="1"/>
            <a:videoFile r:link="rId1"/>
          </p:nvPr>
        </p:nvPicPr>
        <p:blipFill>
          <a:blip r:embed="rId6"/>
          <a:srcRect/>
          <a:stretch>
            <a:fillRect/>
          </a:stretch>
        </p:blipFill>
        <p:spPr>
          <a:xfrm>
            <a:off x="323850" y="6524625"/>
            <a:ext cx="306388" cy="307975"/>
          </a:xfrm>
        </p:spPr>
      </p:pic>
      <p:pic>
        <p:nvPicPr>
          <p:cNvPr id="9" name="Picture 8">
            <a:hlinkClick r:id="" action="ppaction://media"/>
          </p:cNvPr>
          <p:cNvPicPr>
            <a:picLocks noRot="1" noChangeAspect="1"/>
          </p:cNvPicPr>
          <p:nvPr>
            <a:videoFile r:link="rId1"/>
          </p:nvPr>
        </p:nvPicPr>
        <p:blipFill>
          <a:blip r:embed="rId6"/>
          <a:srcRect/>
          <a:stretch>
            <a:fillRect/>
          </a:stretch>
        </p:blipFill>
        <p:spPr bwMode="auto">
          <a:xfrm>
            <a:off x="25400" y="6524625"/>
            <a:ext cx="298450" cy="29845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5540" fill="hold"/>
                                        <p:tgtEl>
                                          <p:spTgt spid="7"/>
                                        </p:tgtEl>
                                      </p:cBhvr>
                                    </p:cmd>
                                  </p:childTnLst>
                                </p:cTn>
                              </p:par>
                            </p:childTnLst>
                          </p:cTn>
                        </p:par>
                        <p:par>
                          <p:cTn id="9" fill="hold" nodeType="afterGroup">
                            <p:stCondLst>
                              <p:cond delay="5540"/>
                            </p:stCondLst>
                            <p:childTnLst>
                              <p:par>
                                <p:cTn id="10" presetID="10"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 presetClass="mediacall" presetSubtype="0" fill="hold" nodeType="withEffect">
                                  <p:stCondLst>
                                    <p:cond delay="0"/>
                                  </p:stCondLst>
                                  <p:childTnLst>
                                    <p:cmd type="call" cmd="playFrom(0.0)">
                                      <p:cBhvr>
                                        <p:cTn id="14" dur="15894" fill="hold"/>
                                        <p:tgtEl>
                                          <p:spTgt spid="9"/>
                                        </p:tgtEl>
                                      </p:cBhvr>
                                    </p:cmd>
                                  </p:childTnLst>
                                </p:cTn>
                              </p:par>
                            </p:childTnLst>
                          </p:cTn>
                        </p:par>
                        <p:par>
                          <p:cTn id="15" fill="hold" nodeType="afterGroup">
                            <p:stCondLst>
                              <p:cond delay="21434"/>
                            </p:stCondLst>
                            <p:childTnLst>
                              <p:par>
                                <p:cTn id="16" presetID="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1" presetClass="mediacall" presetSubtype="0" fill="hold" nodeType="withEffect">
                                  <p:stCondLst>
                                    <p:cond delay="0"/>
                                  </p:stCondLst>
                                  <p:childTnLst>
                                    <p:cmd type="call" cmd="playFrom(0.0)">
                                      <p:cBhvr>
                                        <p:cTn id="19" dur="1740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0" fill="hold" display="0">
                  <p:stCondLst>
                    <p:cond delay="indefinite"/>
                  </p:stCondLst>
                  <p:endCondLst>
                    <p:cond evt="onStopAudio" delay="0">
                      <p:tgtEl>
                        <p:sldTgt/>
                      </p:tgtEl>
                    </p:cond>
                  </p:endCondLst>
                </p:cTn>
                <p:tgtEl>
                  <p:spTgt spid="5"/>
                </p:tgtEl>
              </p:cMediaNode>
            </p:video>
            <p:video>
              <p:cMediaNode vol="80000">
                <p:cTn id="21" fill="hold" display="0">
                  <p:stCondLst>
                    <p:cond delay="indefinite"/>
                  </p:stCondLst>
                  <p:endCondLst>
                    <p:cond evt="onStopAudio" delay="0">
                      <p:tgtEl>
                        <p:sldTgt/>
                      </p:tgtEl>
                    </p:cond>
                  </p:endCondLst>
                </p:cTn>
                <p:tgtEl>
                  <p:spTgt spid="7"/>
                </p:tgtEl>
              </p:cMediaNode>
            </p:video>
            <p:video>
              <p:cMediaNode vol="80000">
                <p:cTn id="22" fill="hold" display="0">
                  <p:stCondLst>
                    <p:cond delay="indefinite"/>
                  </p:stCondLst>
                  <p:endCondLst>
                    <p:cond evt="onStopAudio" delay="0">
                      <p:tgtEl>
                        <p:sldTgt/>
                      </p:tgtEl>
                    </p:cond>
                  </p:endCondLst>
                </p:cTn>
                <p:tgtEl>
                  <p:spTgt spid="9"/>
                </p:tgtEl>
              </p:cMediaNode>
            </p:video>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620688"/>
            <a:ext cx="9144000" cy="1010376"/>
          </a:xfrm>
          <a:extLst/>
        </p:spPr>
        <p:txBody>
          <a:bodyPr>
            <a:noAutofit/>
          </a:bodyPr>
          <a:lstStyle/>
          <a:p>
            <a:pPr algn="ctr" eaLnBrk="1" fontAlgn="auto" hangingPunct="1">
              <a:spcAft>
                <a:spcPts val="0"/>
              </a:spcAft>
              <a:defRPr/>
            </a:pPr>
            <a:r>
              <a:rPr lang="fa-IR" sz="3700" dirty="0" smtClean="0">
                <a:cs typeface="B Titr" pitchFamily="2" charset="-78"/>
              </a:rPr>
              <a:t>شاخص سالخوردگی در سناریوهای مختلف در یک نگاه </a:t>
            </a:r>
            <a:endParaRPr lang="en-US" sz="3700" dirty="0">
              <a:cs typeface="B Titr" pitchFamily="2" charset="-78"/>
            </a:endParaRPr>
          </a:p>
        </p:txBody>
      </p:sp>
      <p:sp>
        <p:nvSpPr>
          <p:cNvPr id="2" name="Slide Number Placeholder 1"/>
          <p:cNvSpPr>
            <a:spLocks noGrp="1"/>
          </p:cNvSpPr>
          <p:nvPr>
            <p:ph type="sldNum" sz="quarter" idx="12"/>
          </p:nvPr>
        </p:nvSpPr>
        <p:spPr/>
        <p:txBody>
          <a:bodyPr/>
          <a:lstStyle/>
          <a:p>
            <a:pPr>
              <a:defRPr/>
            </a:pPr>
            <a:r>
              <a:rPr lang="fa-IR" dirty="0"/>
              <a:t>17</a:t>
            </a:r>
            <a:endParaRPr lang="en-US" dirty="0"/>
          </a:p>
        </p:txBody>
      </p:sp>
      <p:graphicFrame>
        <p:nvGraphicFramePr>
          <p:cNvPr id="7" name="Chart 6"/>
          <p:cNvGraphicFramePr/>
          <p:nvPr/>
        </p:nvGraphicFramePr>
        <p:xfrm>
          <a:off x="539552" y="1981200"/>
          <a:ext cx="7385248"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15365" name="TextBox 2"/>
          <p:cNvSpPr txBox="1">
            <a:spLocks noChangeArrowheads="1"/>
          </p:cNvSpPr>
          <p:nvPr/>
        </p:nvSpPr>
        <p:spPr bwMode="auto">
          <a:xfrm>
            <a:off x="1476375" y="6381750"/>
            <a:ext cx="5519738" cy="646113"/>
          </a:xfrm>
          <a:prstGeom prst="rect">
            <a:avLst/>
          </a:prstGeom>
          <a:noFill/>
          <a:ln w="9525">
            <a:noFill/>
            <a:miter lim="800000"/>
            <a:headEnd/>
            <a:tailEnd/>
          </a:ln>
        </p:spPr>
        <p:txBody>
          <a:bodyPr wrap="none">
            <a:spAutoFit/>
          </a:bodyPr>
          <a:lstStyle/>
          <a:p>
            <a:pPr algn="l" rtl="0"/>
            <a:r>
              <a:rPr lang="fa-IR" altLang="en-US" b="1">
                <a:latin typeface="Times New Roman" pitchFamily="18" charset="0"/>
                <a:cs typeface="B Nazanin" pitchFamily="2" charset="-78"/>
              </a:rPr>
              <a:t>شاخص سالخوردگی</a:t>
            </a:r>
            <a:r>
              <a:rPr lang="fa-IR" altLang="en-US">
                <a:latin typeface="Times New Roman" pitchFamily="18" charset="0"/>
                <a:cs typeface="B Nazanin" pitchFamily="2" charset="-78"/>
              </a:rPr>
              <a:t>: نسبت جمعیت بالای 65 سال به جمعیت زیر 15 سال</a:t>
            </a:r>
            <a:endParaRPr lang="en-US" altLang="en-US">
              <a:latin typeface="Times New Roman" pitchFamily="18" charset="0"/>
              <a:cs typeface="B Nazanin" pitchFamily="2" charset="-78"/>
            </a:endParaRPr>
          </a:p>
          <a:p>
            <a:pPr algn="l" rtl="0"/>
            <a:endParaRPr lang="en-US" altLang="en-US">
              <a:latin typeface="Times New Roman" pitchFamily="18" charset="0"/>
              <a:cs typeface="B Nazanin" pitchFamily="2" charset="-7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fade">
                                      <p:cBhvr>
                                        <p:cTn id="7" dur="100"/>
                                        <p:tgtEl>
                                          <p:spTgt spid="7">
                                            <p:graphicEl>
                                              <a:chart seriesIdx="-3" categoryIdx="-3" bldStep="gridLegend"/>
                                            </p:graphicEl>
                                          </p:spTgt>
                                        </p:tgtEl>
                                      </p:cBhvr>
                                    </p:animEffect>
                                  </p:childTnLst>
                                </p:cTn>
                              </p:par>
                            </p:childTnLst>
                          </p:cTn>
                        </p:par>
                        <p:par>
                          <p:cTn id="8" fill="hold">
                            <p:stCondLst>
                              <p:cond delay="100"/>
                            </p:stCondLst>
                            <p:childTnLst>
                              <p:par>
                                <p:cTn id="9" presetID="10" presetClass="entr" presetSubtype="0" fill="hold" grpId="0" nodeType="afterEffect">
                                  <p:stCondLst>
                                    <p:cond delay="0"/>
                                  </p:stCondLst>
                                  <p:childTnLst>
                                    <p:set>
                                      <p:cBhvr>
                                        <p:cTn id="10" dur="1" fill="hold">
                                          <p:stCondLst>
                                            <p:cond delay="0"/>
                                          </p:stCondLst>
                                        </p:cTn>
                                        <p:tgtEl>
                                          <p:spTgt spid="7">
                                            <p:graphicEl>
                                              <a:chart seriesIdx="-4" categoryIdx="0" bldStep="category"/>
                                            </p:graphicEl>
                                          </p:spTgt>
                                        </p:tgtEl>
                                        <p:attrNameLst>
                                          <p:attrName>style.visibility</p:attrName>
                                        </p:attrNameLst>
                                      </p:cBhvr>
                                      <p:to>
                                        <p:strVal val="visible"/>
                                      </p:to>
                                    </p:set>
                                    <p:animEffect transition="in" filter="fade">
                                      <p:cBhvr>
                                        <p:cTn id="11" dur="100"/>
                                        <p:tgtEl>
                                          <p:spTgt spid="7">
                                            <p:graphicEl>
                                              <a:chart seriesIdx="-4" categoryIdx="0" bldStep="category"/>
                                            </p:graphicEl>
                                          </p:spTgt>
                                        </p:tgtEl>
                                      </p:cBhvr>
                                    </p:animEffect>
                                  </p:childTnLst>
                                </p:cTn>
                              </p:par>
                            </p:childTnLst>
                          </p:cTn>
                        </p:par>
                        <p:par>
                          <p:cTn id="12" fill="hold">
                            <p:stCondLst>
                              <p:cond delay="200"/>
                            </p:stCondLst>
                            <p:childTnLst>
                              <p:par>
                                <p:cTn id="13" presetID="10" presetClass="entr" presetSubtype="0" fill="hold" grpId="0" nodeType="afterEffect">
                                  <p:stCondLst>
                                    <p:cond delay="0"/>
                                  </p:stCondLst>
                                  <p:childTnLst>
                                    <p:set>
                                      <p:cBhvr>
                                        <p:cTn id="14" dur="1" fill="hold">
                                          <p:stCondLst>
                                            <p:cond delay="0"/>
                                          </p:stCondLst>
                                        </p:cTn>
                                        <p:tgtEl>
                                          <p:spTgt spid="7">
                                            <p:graphicEl>
                                              <a:chart seriesIdx="-4" categoryIdx="1" bldStep="category"/>
                                            </p:graphicEl>
                                          </p:spTgt>
                                        </p:tgtEl>
                                        <p:attrNameLst>
                                          <p:attrName>style.visibility</p:attrName>
                                        </p:attrNameLst>
                                      </p:cBhvr>
                                      <p:to>
                                        <p:strVal val="visible"/>
                                      </p:to>
                                    </p:set>
                                    <p:animEffect transition="in" filter="fade">
                                      <p:cBhvr>
                                        <p:cTn id="15" dur="100"/>
                                        <p:tgtEl>
                                          <p:spTgt spid="7">
                                            <p:graphicEl>
                                              <a:chart seriesIdx="-4" categoryIdx="1" bldStep="category"/>
                                            </p:graphicEl>
                                          </p:spTgt>
                                        </p:tgtEl>
                                      </p:cBhvr>
                                    </p:animEffect>
                                  </p:childTnLst>
                                </p:cTn>
                              </p:par>
                            </p:childTnLst>
                          </p:cTn>
                        </p:par>
                        <p:par>
                          <p:cTn id="16" fill="hold">
                            <p:stCondLst>
                              <p:cond delay="300"/>
                            </p:stCondLst>
                            <p:childTnLst>
                              <p:par>
                                <p:cTn id="17" presetID="10" presetClass="entr" presetSubtype="0" fill="hold" grpId="0" nodeType="afterEffect">
                                  <p:stCondLst>
                                    <p:cond delay="0"/>
                                  </p:stCondLst>
                                  <p:childTnLst>
                                    <p:set>
                                      <p:cBhvr>
                                        <p:cTn id="18" dur="1" fill="hold">
                                          <p:stCondLst>
                                            <p:cond delay="0"/>
                                          </p:stCondLst>
                                        </p:cTn>
                                        <p:tgtEl>
                                          <p:spTgt spid="7">
                                            <p:graphicEl>
                                              <a:chart seriesIdx="-4" categoryIdx="2" bldStep="category"/>
                                            </p:graphicEl>
                                          </p:spTgt>
                                        </p:tgtEl>
                                        <p:attrNameLst>
                                          <p:attrName>style.visibility</p:attrName>
                                        </p:attrNameLst>
                                      </p:cBhvr>
                                      <p:to>
                                        <p:strVal val="visible"/>
                                      </p:to>
                                    </p:set>
                                    <p:animEffect transition="in" filter="fade">
                                      <p:cBhvr>
                                        <p:cTn id="19" dur="100"/>
                                        <p:tgtEl>
                                          <p:spTgt spid="7">
                                            <p:graphicEl>
                                              <a:chart seriesIdx="-4" categoryIdx="2" bldStep="category"/>
                                            </p:graphicEl>
                                          </p:spTgt>
                                        </p:tgtEl>
                                      </p:cBhvr>
                                    </p:animEffect>
                                  </p:childTnLst>
                                </p:cTn>
                              </p:par>
                            </p:childTnLst>
                          </p:cTn>
                        </p:par>
                        <p:par>
                          <p:cTn id="20" fill="hold">
                            <p:stCondLst>
                              <p:cond delay="400"/>
                            </p:stCondLst>
                            <p:childTnLst>
                              <p:par>
                                <p:cTn id="21" presetID="10" presetClass="entr" presetSubtype="0" fill="hold" grpId="0" nodeType="afterEffect">
                                  <p:stCondLst>
                                    <p:cond delay="0"/>
                                  </p:stCondLst>
                                  <p:childTnLst>
                                    <p:set>
                                      <p:cBhvr>
                                        <p:cTn id="22" dur="1" fill="hold">
                                          <p:stCondLst>
                                            <p:cond delay="0"/>
                                          </p:stCondLst>
                                        </p:cTn>
                                        <p:tgtEl>
                                          <p:spTgt spid="7">
                                            <p:graphicEl>
                                              <a:chart seriesIdx="-4" categoryIdx="3" bldStep="category"/>
                                            </p:graphicEl>
                                          </p:spTgt>
                                        </p:tgtEl>
                                        <p:attrNameLst>
                                          <p:attrName>style.visibility</p:attrName>
                                        </p:attrNameLst>
                                      </p:cBhvr>
                                      <p:to>
                                        <p:strVal val="visible"/>
                                      </p:to>
                                    </p:set>
                                    <p:animEffect transition="in" filter="fade">
                                      <p:cBhvr>
                                        <p:cTn id="23" dur="100"/>
                                        <p:tgtEl>
                                          <p:spTgt spid="7">
                                            <p:graphicEl>
                                              <a:chart seriesIdx="-4" categoryIdx="3" bldStep="category"/>
                                            </p:graphicEl>
                                          </p:spTgt>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7">
                                            <p:graphicEl>
                                              <a:chart seriesIdx="-4" categoryIdx="4" bldStep="category"/>
                                            </p:graphicEl>
                                          </p:spTgt>
                                        </p:tgtEl>
                                        <p:attrNameLst>
                                          <p:attrName>style.visibility</p:attrName>
                                        </p:attrNameLst>
                                      </p:cBhvr>
                                      <p:to>
                                        <p:strVal val="visible"/>
                                      </p:to>
                                    </p:set>
                                    <p:animEffect transition="in" filter="fade">
                                      <p:cBhvr>
                                        <p:cTn id="27" dur="100"/>
                                        <p:tgtEl>
                                          <p:spTgt spid="7">
                                            <p:graphicEl>
                                              <a:chart seriesIdx="-4" categoryIdx="4" bldStep="category"/>
                                            </p:graphicEl>
                                          </p:spTgt>
                                        </p:tgtEl>
                                      </p:cBhvr>
                                    </p:animEffect>
                                  </p:childTnLst>
                                </p:cTn>
                              </p:par>
                            </p:childTnLst>
                          </p:cTn>
                        </p:par>
                        <p:par>
                          <p:cTn id="28" fill="hold">
                            <p:stCondLst>
                              <p:cond delay="600"/>
                            </p:stCondLst>
                            <p:childTnLst>
                              <p:par>
                                <p:cTn id="29" presetID="10" presetClass="entr" presetSubtype="0" fill="hold" grpId="0" nodeType="afterEffect">
                                  <p:stCondLst>
                                    <p:cond delay="0"/>
                                  </p:stCondLst>
                                  <p:childTnLst>
                                    <p:set>
                                      <p:cBhvr>
                                        <p:cTn id="30" dur="1" fill="hold">
                                          <p:stCondLst>
                                            <p:cond delay="0"/>
                                          </p:stCondLst>
                                        </p:cTn>
                                        <p:tgtEl>
                                          <p:spTgt spid="7">
                                            <p:graphicEl>
                                              <a:chart seriesIdx="-4" categoryIdx="5" bldStep="category"/>
                                            </p:graphicEl>
                                          </p:spTgt>
                                        </p:tgtEl>
                                        <p:attrNameLst>
                                          <p:attrName>style.visibility</p:attrName>
                                        </p:attrNameLst>
                                      </p:cBhvr>
                                      <p:to>
                                        <p:strVal val="visible"/>
                                      </p:to>
                                    </p:set>
                                    <p:animEffect transition="in" filter="fade">
                                      <p:cBhvr>
                                        <p:cTn id="31" dur="100"/>
                                        <p:tgtEl>
                                          <p:spTgt spid="7">
                                            <p:graphicEl>
                                              <a:chart seriesIdx="-4" categoryIdx="5" bldStep="category"/>
                                            </p:graphicEl>
                                          </p:spTgt>
                                        </p:tgtEl>
                                      </p:cBhvr>
                                    </p:animEffect>
                                  </p:childTnLst>
                                </p:cTn>
                              </p:par>
                            </p:childTnLst>
                          </p:cTn>
                        </p:par>
                        <p:par>
                          <p:cTn id="32" fill="hold">
                            <p:stCondLst>
                              <p:cond delay="700"/>
                            </p:stCondLst>
                            <p:childTnLst>
                              <p:par>
                                <p:cTn id="33" presetID="10" presetClass="entr" presetSubtype="0" fill="hold" grpId="0" nodeType="afterEffect">
                                  <p:stCondLst>
                                    <p:cond delay="0"/>
                                  </p:stCondLst>
                                  <p:childTnLst>
                                    <p:set>
                                      <p:cBhvr>
                                        <p:cTn id="34" dur="1" fill="hold">
                                          <p:stCondLst>
                                            <p:cond delay="0"/>
                                          </p:stCondLst>
                                        </p:cTn>
                                        <p:tgtEl>
                                          <p:spTgt spid="7">
                                            <p:graphicEl>
                                              <a:chart seriesIdx="-4" categoryIdx="6" bldStep="category"/>
                                            </p:graphicEl>
                                          </p:spTgt>
                                        </p:tgtEl>
                                        <p:attrNameLst>
                                          <p:attrName>style.visibility</p:attrName>
                                        </p:attrNameLst>
                                      </p:cBhvr>
                                      <p:to>
                                        <p:strVal val="visible"/>
                                      </p:to>
                                    </p:set>
                                    <p:animEffect transition="in" filter="fade">
                                      <p:cBhvr>
                                        <p:cTn id="35" dur="100"/>
                                        <p:tgtEl>
                                          <p:spTgt spid="7">
                                            <p:graphicEl>
                                              <a:chart seriesIdx="-4" categoryIdx="6" bldStep="category"/>
                                            </p:graphicEl>
                                          </p:spTgt>
                                        </p:tgtEl>
                                      </p:cBhvr>
                                    </p:animEffect>
                                  </p:childTnLst>
                                </p:cTn>
                              </p:par>
                            </p:childTnLst>
                          </p:cTn>
                        </p:par>
                        <p:par>
                          <p:cTn id="36" fill="hold">
                            <p:stCondLst>
                              <p:cond delay="800"/>
                            </p:stCondLst>
                            <p:childTnLst>
                              <p:par>
                                <p:cTn id="37" presetID="10" presetClass="entr" presetSubtype="0" fill="hold" grpId="0" nodeType="afterEffect">
                                  <p:stCondLst>
                                    <p:cond delay="0"/>
                                  </p:stCondLst>
                                  <p:childTnLst>
                                    <p:set>
                                      <p:cBhvr>
                                        <p:cTn id="38" dur="1" fill="hold">
                                          <p:stCondLst>
                                            <p:cond delay="0"/>
                                          </p:stCondLst>
                                        </p:cTn>
                                        <p:tgtEl>
                                          <p:spTgt spid="7">
                                            <p:graphicEl>
                                              <a:chart seriesIdx="-4" categoryIdx="7" bldStep="category"/>
                                            </p:graphicEl>
                                          </p:spTgt>
                                        </p:tgtEl>
                                        <p:attrNameLst>
                                          <p:attrName>style.visibility</p:attrName>
                                        </p:attrNameLst>
                                      </p:cBhvr>
                                      <p:to>
                                        <p:strVal val="visible"/>
                                      </p:to>
                                    </p:set>
                                    <p:animEffect transition="in" filter="fade">
                                      <p:cBhvr>
                                        <p:cTn id="39" dur="100"/>
                                        <p:tgtEl>
                                          <p:spTgt spid="7">
                                            <p:graphicEl>
                                              <a:chart seriesIdx="-4" categoryIdx="7" bldStep="category"/>
                                            </p:graphicEl>
                                          </p:spTgt>
                                        </p:tgtEl>
                                      </p:cBhvr>
                                    </p:animEffect>
                                  </p:childTnLst>
                                </p:cTn>
                              </p:par>
                            </p:childTnLst>
                          </p:cTn>
                        </p:par>
                        <p:par>
                          <p:cTn id="40" fill="hold">
                            <p:stCondLst>
                              <p:cond delay="900"/>
                            </p:stCondLst>
                            <p:childTnLst>
                              <p:par>
                                <p:cTn id="41" presetID="10" presetClass="entr" presetSubtype="0" fill="hold" grpId="0" nodeType="afterEffect">
                                  <p:stCondLst>
                                    <p:cond delay="0"/>
                                  </p:stCondLst>
                                  <p:childTnLst>
                                    <p:set>
                                      <p:cBhvr>
                                        <p:cTn id="42" dur="1" fill="hold">
                                          <p:stCondLst>
                                            <p:cond delay="0"/>
                                          </p:stCondLst>
                                        </p:cTn>
                                        <p:tgtEl>
                                          <p:spTgt spid="7">
                                            <p:graphicEl>
                                              <a:chart seriesIdx="-4" categoryIdx="8" bldStep="category"/>
                                            </p:graphicEl>
                                          </p:spTgt>
                                        </p:tgtEl>
                                        <p:attrNameLst>
                                          <p:attrName>style.visibility</p:attrName>
                                        </p:attrNameLst>
                                      </p:cBhvr>
                                      <p:to>
                                        <p:strVal val="visible"/>
                                      </p:to>
                                    </p:set>
                                    <p:animEffect transition="in" filter="fade">
                                      <p:cBhvr>
                                        <p:cTn id="43" dur="100"/>
                                        <p:tgtEl>
                                          <p:spTgt spid="7">
                                            <p:graphicEl>
                                              <a:chart seriesIdx="-4" categoryIdx="8" bldStep="category"/>
                                            </p:graphicEl>
                                          </p:spTgt>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7">
                                            <p:graphicEl>
                                              <a:chart seriesIdx="-4" categoryIdx="9" bldStep="category"/>
                                            </p:graphicEl>
                                          </p:spTgt>
                                        </p:tgtEl>
                                        <p:attrNameLst>
                                          <p:attrName>style.visibility</p:attrName>
                                        </p:attrNameLst>
                                      </p:cBhvr>
                                      <p:to>
                                        <p:strVal val="visible"/>
                                      </p:to>
                                    </p:set>
                                    <p:animEffect transition="in" filter="fade">
                                      <p:cBhvr>
                                        <p:cTn id="47" dur="100"/>
                                        <p:tgtEl>
                                          <p:spTgt spid="7">
                                            <p:graphicEl>
                                              <a:chart seriesIdx="-4" categoryIdx="9" bldStep="category"/>
                                            </p:graphicEl>
                                          </p:spTgt>
                                        </p:tgtEl>
                                      </p:cBhvr>
                                    </p:animEffect>
                                  </p:childTnLst>
                                </p:cTn>
                              </p:par>
                            </p:childTnLst>
                          </p:cTn>
                        </p:par>
                        <p:par>
                          <p:cTn id="48" fill="hold">
                            <p:stCondLst>
                              <p:cond delay="1100"/>
                            </p:stCondLst>
                            <p:childTnLst>
                              <p:par>
                                <p:cTn id="49" presetID="10" presetClass="entr" presetSubtype="0" fill="hold" grpId="0" nodeType="afterEffect">
                                  <p:stCondLst>
                                    <p:cond delay="0"/>
                                  </p:stCondLst>
                                  <p:childTnLst>
                                    <p:set>
                                      <p:cBhvr>
                                        <p:cTn id="50" dur="1" fill="hold">
                                          <p:stCondLst>
                                            <p:cond delay="0"/>
                                          </p:stCondLst>
                                        </p:cTn>
                                        <p:tgtEl>
                                          <p:spTgt spid="7">
                                            <p:graphicEl>
                                              <a:chart seriesIdx="-4" categoryIdx="10" bldStep="category"/>
                                            </p:graphicEl>
                                          </p:spTgt>
                                        </p:tgtEl>
                                        <p:attrNameLst>
                                          <p:attrName>style.visibility</p:attrName>
                                        </p:attrNameLst>
                                      </p:cBhvr>
                                      <p:to>
                                        <p:strVal val="visible"/>
                                      </p:to>
                                    </p:set>
                                    <p:animEffect transition="in" filter="fade">
                                      <p:cBhvr>
                                        <p:cTn id="51" dur="100"/>
                                        <p:tgtEl>
                                          <p:spTgt spid="7">
                                            <p:graphicEl>
                                              <a:chart seriesIdx="-4" categoryIdx="10" bldStep="category"/>
                                            </p:graphicEl>
                                          </p:spTgt>
                                        </p:tgtEl>
                                      </p:cBhvr>
                                    </p:animEffect>
                                  </p:childTnLst>
                                </p:cTn>
                              </p:par>
                            </p:childTnLst>
                          </p:cTn>
                        </p:par>
                        <p:par>
                          <p:cTn id="52" fill="hold">
                            <p:stCondLst>
                              <p:cond delay="1200"/>
                            </p:stCondLst>
                            <p:childTnLst>
                              <p:par>
                                <p:cTn id="53" presetID="10" presetClass="entr" presetSubtype="0" fill="hold" grpId="0" nodeType="afterEffect">
                                  <p:stCondLst>
                                    <p:cond delay="0"/>
                                  </p:stCondLst>
                                  <p:childTnLst>
                                    <p:set>
                                      <p:cBhvr>
                                        <p:cTn id="54" dur="1" fill="hold">
                                          <p:stCondLst>
                                            <p:cond delay="0"/>
                                          </p:stCondLst>
                                        </p:cTn>
                                        <p:tgtEl>
                                          <p:spTgt spid="7">
                                            <p:graphicEl>
                                              <a:chart seriesIdx="-4" categoryIdx="11" bldStep="category"/>
                                            </p:graphicEl>
                                          </p:spTgt>
                                        </p:tgtEl>
                                        <p:attrNameLst>
                                          <p:attrName>style.visibility</p:attrName>
                                        </p:attrNameLst>
                                      </p:cBhvr>
                                      <p:to>
                                        <p:strVal val="visible"/>
                                      </p:to>
                                    </p:set>
                                    <p:animEffect transition="in" filter="fade">
                                      <p:cBhvr>
                                        <p:cTn id="55" dur="100"/>
                                        <p:tgtEl>
                                          <p:spTgt spid="7">
                                            <p:graphicEl>
                                              <a:chart seriesIdx="-4" categoryIdx="11" bldStep="category"/>
                                            </p:graphicEl>
                                          </p:spTgt>
                                        </p:tgtEl>
                                      </p:cBhvr>
                                    </p:animEffect>
                                  </p:childTnLst>
                                </p:cTn>
                              </p:par>
                            </p:childTnLst>
                          </p:cTn>
                        </p:par>
                        <p:par>
                          <p:cTn id="56" fill="hold">
                            <p:stCondLst>
                              <p:cond delay="1300"/>
                            </p:stCondLst>
                            <p:childTnLst>
                              <p:par>
                                <p:cTn id="57" presetID="10" presetClass="entr" presetSubtype="0" fill="hold" grpId="0" nodeType="afterEffect">
                                  <p:stCondLst>
                                    <p:cond delay="0"/>
                                  </p:stCondLst>
                                  <p:childTnLst>
                                    <p:set>
                                      <p:cBhvr>
                                        <p:cTn id="58" dur="1" fill="hold">
                                          <p:stCondLst>
                                            <p:cond delay="0"/>
                                          </p:stCondLst>
                                        </p:cTn>
                                        <p:tgtEl>
                                          <p:spTgt spid="7">
                                            <p:graphicEl>
                                              <a:chart seriesIdx="-4" categoryIdx="12" bldStep="category"/>
                                            </p:graphicEl>
                                          </p:spTgt>
                                        </p:tgtEl>
                                        <p:attrNameLst>
                                          <p:attrName>style.visibility</p:attrName>
                                        </p:attrNameLst>
                                      </p:cBhvr>
                                      <p:to>
                                        <p:strVal val="visible"/>
                                      </p:to>
                                    </p:set>
                                    <p:animEffect transition="in" filter="fade">
                                      <p:cBhvr>
                                        <p:cTn id="59" dur="100"/>
                                        <p:tgtEl>
                                          <p:spTgt spid="7">
                                            <p:graphicEl>
                                              <a:chart seriesIdx="-4" categoryIdx="12" bldStep="category"/>
                                            </p:graphicEl>
                                          </p:spTgt>
                                        </p:tgtEl>
                                      </p:cBhvr>
                                    </p:animEffect>
                                  </p:childTnLst>
                                </p:cTn>
                              </p:par>
                            </p:childTnLst>
                          </p:cTn>
                        </p:par>
                        <p:par>
                          <p:cTn id="60" fill="hold">
                            <p:stCondLst>
                              <p:cond delay="1400"/>
                            </p:stCondLst>
                            <p:childTnLst>
                              <p:par>
                                <p:cTn id="61" presetID="10" presetClass="entr" presetSubtype="0" fill="hold" grpId="0" nodeType="afterEffect">
                                  <p:stCondLst>
                                    <p:cond delay="0"/>
                                  </p:stCondLst>
                                  <p:childTnLst>
                                    <p:set>
                                      <p:cBhvr>
                                        <p:cTn id="62" dur="1" fill="hold">
                                          <p:stCondLst>
                                            <p:cond delay="0"/>
                                          </p:stCondLst>
                                        </p:cTn>
                                        <p:tgtEl>
                                          <p:spTgt spid="7">
                                            <p:graphicEl>
                                              <a:chart seriesIdx="-4" categoryIdx="13" bldStep="category"/>
                                            </p:graphicEl>
                                          </p:spTgt>
                                        </p:tgtEl>
                                        <p:attrNameLst>
                                          <p:attrName>style.visibility</p:attrName>
                                        </p:attrNameLst>
                                      </p:cBhvr>
                                      <p:to>
                                        <p:strVal val="visible"/>
                                      </p:to>
                                    </p:set>
                                    <p:animEffect transition="in" filter="fade">
                                      <p:cBhvr>
                                        <p:cTn id="63" dur="100"/>
                                        <p:tgtEl>
                                          <p:spTgt spid="7">
                                            <p:graphicEl>
                                              <a:chart seriesIdx="-4" categoryIdx="13" bldStep="category"/>
                                            </p:graphicEl>
                                          </p:spTgt>
                                        </p:tgtEl>
                                      </p:cBhvr>
                                    </p:animEffect>
                                  </p:childTnLst>
                                </p:cTn>
                              </p:par>
                            </p:childTnLst>
                          </p:cTn>
                        </p:par>
                        <p:par>
                          <p:cTn id="64" fill="hold">
                            <p:stCondLst>
                              <p:cond delay="1500"/>
                            </p:stCondLst>
                            <p:childTnLst>
                              <p:par>
                                <p:cTn id="65" presetID="10" presetClass="entr" presetSubtype="0" fill="hold" grpId="0" nodeType="afterEffect">
                                  <p:stCondLst>
                                    <p:cond delay="0"/>
                                  </p:stCondLst>
                                  <p:childTnLst>
                                    <p:set>
                                      <p:cBhvr>
                                        <p:cTn id="66" dur="1" fill="hold">
                                          <p:stCondLst>
                                            <p:cond delay="0"/>
                                          </p:stCondLst>
                                        </p:cTn>
                                        <p:tgtEl>
                                          <p:spTgt spid="7">
                                            <p:graphicEl>
                                              <a:chart seriesIdx="-4" categoryIdx="14" bldStep="category"/>
                                            </p:graphicEl>
                                          </p:spTgt>
                                        </p:tgtEl>
                                        <p:attrNameLst>
                                          <p:attrName>style.visibility</p:attrName>
                                        </p:attrNameLst>
                                      </p:cBhvr>
                                      <p:to>
                                        <p:strVal val="visible"/>
                                      </p:to>
                                    </p:set>
                                    <p:animEffect transition="in" filter="fade">
                                      <p:cBhvr>
                                        <p:cTn id="67" dur="100"/>
                                        <p:tgtEl>
                                          <p:spTgt spid="7">
                                            <p:graphicEl>
                                              <a:chart seriesIdx="-4" categoryIdx="14" bldStep="category"/>
                                            </p:graphicEl>
                                          </p:spTgt>
                                        </p:tgtEl>
                                      </p:cBhvr>
                                    </p:animEffect>
                                  </p:childTnLst>
                                </p:cTn>
                              </p:par>
                            </p:childTnLst>
                          </p:cTn>
                        </p:par>
                        <p:par>
                          <p:cTn id="68" fill="hold">
                            <p:stCondLst>
                              <p:cond delay="1600"/>
                            </p:stCondLst>
                            <p:childTnLst>
                              <p:par>
                                <p:cTn id="69" presetID="10" presetClass="entr" presetSubtype="0" fill="hold" grpId="0" nodeType="afterEffect">
                                  <p:stCondLst>
                                    <p:cond delay="0"/>
                                  </p:stCondLst>
                                  <p:childTnLst>
                                    <p:set>
                                      <p:cBhvr>
                                        <p:cTn id="70" dur="1" fill="hold">
                                          <p:stCondLst>
                                            <p:cond delay="0"/>
                                          </p:stCondLst>
                                        </p:cTn>
                                        <p:tgtEl>
                                          <p:spTgt spid="7">
                                            <p:graphicEl>
                                              <a:chart seriesIdx="-4" categoryIdx="15" bldStep="category"/>
                                            </p:graphicEl>
                                          </p:spTgt>
                                        </p:tgtEl>
                                        <p:attrNameLst>
                                          <p:attrName>style.visibility</p:attrName>
                                        </p:attrNameLst>
                                      </p:cBhvr>
                                      <p:to>
                                        <p:strVal val="visible"/>
                                      </p:to>
                                    </p:set>
                                    <p:animEffect transition="in" filter="fade">
                                      <p:cBhvr>
                                        <p:cTn id="71" dur="100"/>
                                        <p:tgtEl>
                                          <p:spTgt spid="7">
                                            <p:graphicEl>
                                              <a:chart seriesIdx="-4" categoryIdx="15" bldStep="category"/>
                                            </p:graphicEl>
                                          </p:spTgt>
                                        </p:tgtEl>
                                      </p:cBhvr>
                                    </p:animEffect>
                                  </p:childTnLst>
                                </p:cTn>
                              </p:par>
                            </p:childTnLst>
                          </p:cTn>
                        </p:par>
                        <p:par>
                          <p:cTn id="72" fill="hold">
                            <p:stCondLst>
                              <p:cond delay="1700"/>
                            </p:stCondLst>
                            <p:childTnLst>
                              <p:par>
                                <p:cTn id="73" presetID="10" presetClass="entr" presetSubtype="0" fill="hold" grpId="0" nodeType="afterEffect">
                                  <p:stCondLst>
                                    <p:cond delay="0"/>
                                  </p:stCondLst>
                                  <p:childTnLst>
                                    <p:set>
                                      <p:cBhvr>
                                        <p:cTn id="74" dur="1" fill="hold">
                                          <p:stCondLst>
                                            <p:cond delay="0"/>
                                          </p:stCondLst>
                                        </p:cTn>
                                        <p:tgtEl>
                                          <p:spTgt spid="7">
                                            <p:graphicEl>
                                              <a:chart seriesIdx="-4" categoryIdx="16" bldStep="category"/>
                                            </p:graphicEl>
                                          </p:spTgt>
                                        </p:tgtEl>
                                        <p:attrNameLst>
                                          <p:attrName>style.visibility</p:attrName>
                                        </p:attrNameLst>
                                      </p:cBhvr>
                                      <p:to>
                                        <p:strVal val="visible"/>
                                      </p:to>
                                    </p:set>
                                    <p:animEffect transition="in" filter="fade">
                                      <p:cBhvr>
                                        <p:cTn id="75" dur="100"/>
                                        <p:tgtEl>
                                          <p:spTgt spid="7">
                                            <p:graphicEl>
                                              <a:chart seriesIdx="-4" categoryIdx="16" bldStep="category"/>
                                            </p:graphicEl>
                                          </p:spTgt>
                                        </p:tgtEl>
                                      </p:cBhvr>
                                    </p:animEffect>
                                  </p:childTnLst>
                                </p:cTn>
                              </p:par>
                            </p:childTnLst>
                          </p:cTn>
                        </p:par>
                        <p:par>
                          <p:cTn id="76" fill="hold">
                            <p:stCondLst>
                              <p:cond delay="1800"/>
                            </p:stCondLst>
                            <p:childTnLst>
                              <p:par>
                                <p:cTn id="77" presetID="10" presetClass="entr" presetSubtype="0" fill="hold" grpId="0" nodeType="afterEffect">
                                  <p:stCondLst>
                                    <p:cond delay="0"/>
                                  </p:stCondLst>
                                  <p:childTnLst>
                                    <p:set>
                                      <p:cBhvr>
                                        <p:cTn id="78" dur="1" fill="hold">
                                          <p:stCondLst>
                                            <p:cond delay="0"/>
                                          </p:stCondLst>
                                        </p:cTn>
                                        <p:tgtEl>
                                          <p:spTgt spid="7">
                                            <p:graphicEl>
                                              <a:chart seriesIdx="-4" categoryIdx="17" bldStep="category"/>
                                            </p:graphicEl>
                                          </p:spTgt>
                                        </p:tgtEl>
                                        <p:attrNameLst>
                                          <p:attrName>style.visibility</p:attrName>
                                        </p:attrNameLst>
                                      </p:cBhvr>
                                      <p:to>
                                        <p:strVal val="visible"/>
                                      </p:to>
                                    </p:set>
                                    <p:animEffect transition="in" filter="fade">
                                      <p:cBhvr>
                                        <p:cTn id="79" dur="100"/>
                                        <p:tgtEl>
                                          <p:spTgt spid="7">
                                            <p:graphicEl>
                                              <a:chart seriesIdx="-4" categoryIdx="17" bldStep="category"/>
                                            </p:graphicEl>
                                          </p:spTgt>
                                        </p:tgtEl>
                                      </p:cBhvr>
                                    </p:animEffect>
                                  </p:childTnLst>
                                </p:cTn>
                              </p:par>
                            </p:childTnLst>
                          </p:cTn>
                        </p:par>
                        <p:par>
                          <p:cTn id="80" fill="hold">
                            <p:stCondLst>
                              <p:cond delay="1900"/>
                            </p:stCondLst>
                            <p:childTnLst>
                              <p:par>
                                <p:cTn id="81" presetID="10" presetClass="entr" presetSubtype="0" fill="hold" grpId="0" nodeType="afterEffect">
                                  <p:stCondLst>
                                    <p:cond delay="0"/>
                                  </p:stCondLst>
                                  <p:childTnLst>
                                    <p:set>
                                      <p:cBhvr>
                                        <p:cTn id="82" dur="1" fill="hold">
                                          <p:stCondLst>
                                            <p:cond delay="0"/>
                                          </p:stCondLst>
                                        </p:cTn>
                                        <p:tgtEl>
                                          <p:spTgt spid="7">
                                            <p:graphicEl>
                                              <a:chart seriesIdx="-4" categoryIdx="18" bldStep="category"/>
                                            </p:graphicEl>
                                          </p:spTgt>
                                        </p:tgtEl>
                                        <p:attrNameLst>
                                          <p:attrName>style.visibility</p:attrName>
                                        </p:attrNameLst>
                                      </p:cBhvr>
                                      <p:to>
                                        <p:strVal val="visible"/>
                                      </p:to>
                                    </p:set>
                                    <p:animEffect transition="in" filter="fade">
                                      <p:cBhvr>
                                        <p:cTn id="83" dur="100"/>
                                        <p:tgtEl>
                                          <p:spTgt spid="7">
                                            <p:graphicEl>
                                              <a:chart seriesIdx="-4" categoryIdx="18" bldStep="category"/>
                                            </p:graphicEl>
                                          </p:spTgt>
                                        </p:tgtEl>
                                      </p:cBhvr>
                                    </p:animEffect>
                                  </p:childTnLst>
                                </p:cTn>
                              </p:par>
                            </p:childTnLst>
                          </p:cTn>
                        </p:par>
                        <p:par>
                          <p:cTn id="84" fill="hold">
                            <p:stCondLst>
                              <p:cond delay="2000"/>
                            </p:stCondLst>
                            <p:childTnLst>
                              <p:par>
                                <p:cTn id="85" presetID="10" presetClass="entr" presetSubtype="0" fill="hold" grpId="0" nodeType="afterEffect">
                                  <p:stCondLst>
                                    <p:cond delay="0"/>
                                  </p:stCondLst>
                                  <p:childTnLst>
                                    <p:set>
                                      <p:cBhvr>
                                        <p:cTn id="86" dur="1" fill="hold">
                                          <p:stCondLst>
                                            <p:cond delay="0"/>
                                          </p:stCondLst>
                                        </p:cTn>
                                        <p:tgtEl>
                                          <p:spTgt spid="7">
                                            <p:graphicEl>
                                              <a:chart seriesIdx="-4" categoryIdx="19" bldStep="category"/>
                                            </p:graphicEl>
                                          </p:spTgt>
                                        </p:tgtEl>
                                        <p:attrNameLst>
                                          <p:attrName>style.visibility</p:attrName>
                                        </p:attrNameLst>
                                      </p:cBhvr>
                                      <p:to>
                                        <p:strVal val="visible"/>
                                      </p:to>
                                    </p:set>
                                    <p:animEffect transition="in" filter="fade">
                                      <p:cBhvr>
                                        <p:cTn id="87" dur="100"/>
                                        <p:tgtEl>
                                          <p:spTgt spid="7">
                                            <p:graphicEl>
                                              <a:chart seriesIdx="-4" categoryIdx="19" bldStep="category"/>
                                            </p:graphicEl>
                                          </p:spTgt>
                                        </p:tgtEl>
                                      </p:cBhvr>
                                    </p:animEffect>
                                  </p:childTnLst>
                                </p:cTn>
                              </p:par>
                            </p:childTnLst>
                          </p:cTn>
                        </p:par>
                        <p:par>
                          <p:cTn id="88" fill="hold">
                            <p:stCondLst>
                              <p:cond delay="2100"/>
                            </p:stCondLst>
                            <p:childTnLst>
                              <p:par>
                                <p:cTn id="89" presetID="10" presetClass="entr" presetSubtype="0" fill="hold" grpId="0" nodeType="afterEffect">
                                  <p:stCondLst>
                                    <p:cond delay="0"/>
                                  </p:stCondLst>
                                  <p:childTnLst>
                                    <p:set>
                                      <p:cBhvr>
                                        <p:cTn id="90" dur="1" fill="hold">
                                          <p:stCondLst>
                                            <p:cond delay="0"/>
                                          </p:stCondLst>
                                        </p:cTn>
                                        <p:tgtEl>
                                          <p:spTgt spid="7">
                                            <p:graphicEl>
                                              <a:chart seriesIdx="-4" categoryIdx="20" bldStep="category"/>
                                            </p:graphicEl>
                                          </p:spTgt>
                                        </p:tgtEl>
                                        <p:attrNameLst>
                                          <p:attrName>style.visibility</p:attrName>
                                        </p:attrNameLst>
                                      </p:cBhvr>
                                      <p:to>
                                        <p:strVal val="visible"/>
                                      </p:to>
                                    </p:set>
                                    <p:animEffect transition="in" filter="fade">
                                      <p:cBhvr>
                                        <p:cTn id="91" dur="100"/>
                                        <p:tgtEl>
                                          <p:spTgt spid="7">
                                            <p:graphicEl>
                                              <a:chart seriesIdx="-4" categoryIdx="20"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category"/>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a:fillRect/>
          </a:stretch>
        </p:blipFill>
        <p:spPr bwMode="auto">
          <a:xfrm rot="-1108123">
            <a:off x="7627143" y="-57004"/>
            <a:ext cx="1357313" cy="1357312"/>
          </a:xfrm>
          <a:prstGeom prst="rect">
            <a:avLst/>
          </a:prstGeom>
          <a:noFill/>
          <a:ln w="9525">
            <a:noFill/>
            <a:miter lim="800000"/>
            <a:headEnd/>
            <a:tailEnd/>
          </a:ln>
        </p:spPr>
      </p:pic>
      <p:sp>
        <p:nvSpPr>
          <p:cNvPr id="16387" name="Title 1"/>
          <p:cNvSpPr>
            <a:spLocks noGrp="1"/>
          </p:cNvSpPr>
          <p:nvPr>
            <p:ph type="title"/>
          </p:nvPr>
        </p:nvSpPr>
        <p:spPr>
          <a:xfrm>
            <a:off x="468313" y="260350"/>
            <a:ext cx="6191919" cy="1143000"/>
          </a:xfrm>
        </p:spPr>
        <p:txBody>
          <a:bodyPr/>
          <a:lstStyle/>
          <a:p>
            <a:pPr eaLnBrk="1" hangingPunct="1"/>
            <a:r>
              <a:rPr lang="fa-IR" altLang="en-US" sz="3200" dirty="0" smtClean="0"/>
              <a:t>سیاست‌های جمعیتی در کشورهای غربی</a:t>
            </a:r>
            <a:endParaRPr lang="en-US" altLang="en-US" sz="3200" dirty="0" smtClean="0"/>
          </a:p>
        </p:txBody>
      </p:sp>
      <p:sp>
        <p:nvSpPr>
          <p:cNvPr id="16388" name="Content Placeholder 2"/>
          <p:cNvSpPr>
            <a:spLocks noGrp="1"/>
          </p:cNvSpPr>
          <p:nvPr>
            <p:ph idx="1"/>
          </p:nvPr>
        </p:nvSpPr>
        <p:spPr>
          <a:xfrm>
            <a:off x="323850" y="1557338"/>
            <a:ext cx="7488238" cy="3941762"/>
          </a:xfrm>
        </p:spPr>
        <p:txBody>
          <a:bodyPr/>
          <a:lstStyle/>
          <a:p>
            <a:pPr algn="just" eaLnBrk="1" hangingPunct="1">
              <a:lnSpc>
                <a:spcPct val="150000"/>
              </a:lnSpc>
            </a:pPr>
            <a:r>
              <a:rPr lang="fa-IR" altLang="en-US" sz="2000" dirty="0" smtClean="0"/>
              <a:t>صنعتی شدن کشورهای توسعه یافته و افزایش رفاه و سلامت      </a:t>
            </a:r>
            <a:r>
              <a:rPr lang="en-US" altLang="en-US" sz="2000" dirty="0" smtClean="0"/>
              <a:t>  </a:t>
            </a:r>
            <a:r>
              <a:rPr lang="fa-IR" altLang="en-US" sz="2000" dirty="0" smtClean="0"/>
              <a:t> کاهش تمایل</a:t>
            </a:r>
            <a:r>
              <a:rPr lang="en-US" altLang="en-US" sz="2000" dirty="0" smtClean="0"/>
              <a:t> </a:t>
            </a:r>
            <a:r>
              <a:rPr lang="fa-IR" altLang="en-US" sz="2000" dirty="0" smtClean="0"/>
              <a:t>عمومی برای فرزندآوری</a:t>
            </a:r>
          </a:p>
          <a:p>
            <a:pPr algn="just" eaLnBrk="1" hangingPunct="1">
              <a:lnSpc>
                <a:spcPct val="150000"/>
              </a:lnSpc>
            </a:pPr>
            <a:r>
              <a:rPr lang="fa-IR" altLang="en-US" sz="2000" dirty="0" smtClean="0"/>
              <a:t> نتایج تحلیل‌های علمی در اواخر دهه 60 میلادی و اوایل دهه 70 میلادی: سالخوردگی جمعیت در صورت عدم تغییر در روند کاهش باروری</a:t>
            </a:r>
          </a:p>
        </p:txBody>
      </p:sp>
      <p:sp>
        <p:nvSpPr>
          <p:cNvPr id="4" name="Slide Number Placeholder 3"/>
          <p:cNvSpPr>
            <a:spLocks noGrp="1"/>
          </p:cNvSpPr>
          <p:nvPr>
            <p:ph type="sldNum" sz="quarter" idx="12"/>
          </p:nvPr>
        </p:nvSpPr>
        <p:spPr/>
        <p:txBody>
          <a:bodyPr/>
          <a:lstStyle/>
          <a:p>
            <a:pPr>
              <a:defRPr/>
            </a:pPr>
            <a:r>
              <a:rPr lang="fa-IR"/>
              <a:t>19</a:t>
            </a:r>
            <a:endParaRPr lang="en-US"/>
          </a:p>
        </p:txBody>
      </p:sp>
      <p:sp>
        <p:nvSpPr>
          <p:cNvPr id="8" name="Notched Right Arrow 7"/>
          <p:cNvSpPr/>
          <p:nvPr/>
        </p:nvSpPr>
        <p:spPr>
          <a:xfrm rot="10800000">
            <a:off x="2167470" y="1732852"/>
            <a:ext cx="416575" cy="305183"/>
          </a:xfrm>
          <a:prstGeom prst="notchedRightArrow">
            <a:avLst/>
          </a:prstGeom>
        </p:spPr>
        <p:style>
          <a:lnRef idx="1">
            <a:schemeClr val="accent3"/>
          </a:lnRef>
          <a:fillRef idx="3">
            <a:schemeClr val="accent3"/>
          </a:fillRef>
          <a:effectRef idx="2">
            <a:schemeClr val="accent3"/>
          </a:effectRef>
          <a:fontRef idx="minor">
            <a:schemeClr val="lt1"/>
          </a:fontRef>
        </p:style>
        <p:txBody>
          <a:bodyPr anchor="ctr"/>
          <a:lstStyle/>
          <a:p>
            <a:pPr algn="ctr" rtl="0" fontAlgn="auto">
              <a:spcBef>
                <a:spcPts val="0"/>
              </a:spcBef>
              <a:spcAft>
                <a:spcPts val="0"/>
              </a:spcAft>
              <a:defRPr/>
            </a:pPr>
            <a:endParaRPr lang="en-US"/>
          </a:p>
        </p:txBody>
      </p:sp>
      <p:graphicFrame>
        <p:nvGraphicFramePr>
          <p:cNvPr id="7" name="Diagram 6"/>
          <p:cNvGraphicFramePr/>
          <p:nvPr/>
        </p:nvGraphicFramePr>
        <p:xfrm>
          <a:off x="467544" y="3711643"/>
          <a:ext cx="7376160" cy="22940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394" name="TextBox 9"/>
          <p:cNvSpPr txBox="1">
            <a:spLocks noChangeArrowheads="1"/>
          </p:cNvSpPr>
          <p:nvPr/>
        </p:nvSpPr>
        <p:spPr bwMode="auto">
          <a:xfrm>
            <a:off x="4530725" y="4797425"/>
            <a:ext cx="185738" cy="368300"/>
          </a:xfrm>
          <a:prstGeom prst="rect">
            <a:avLst/>
          </a:prstGeom>
          <a:noFill/>
          <a:ln w="9525">
            <a:noFill/>
            <a:miter lim="800000"/>
            <a:headEnd/>
            <a:tailEnd/>
          </a:ln>
        </p:spPr>
        <p:txBody>
          <a:bodyPr wrap="none">
            <a:spAutoFit/>
          </a:bodyPr>
          <a:lstStyle/>
          <a:p>
            <a:pPr algn="l" rtl="0"/>
            <a:endParaRPr lang="fa-IR" altLang="en-US">
              <a:latin typeface="Times New Roman" pitchFamily="18" charset="0"/>
              <a:cs typeface="B Nazanin"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nodeType="afterGroup">
                            <p:stCondLst>
                              <p:cond delay="2000"/>
                            </p:stCondLst>
                            <p:childTnLst>
                              <p:par>
                                <p:cTn id="9" presetID="32" presetClass="emph" presetSubtype="0" fill="hold" nodeType="after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195736" y="404813"/>
            <a:ext cx="6479952" cy="1143000"/>
          </a:xfrm>
        </p:spPr>
        <p:txBody>
          <a:bodyPr/>
          <a:lstStyle/>
          <a:p>
            <a:pPr eaLnBrk="1" hangingPunct="1"/>
            <a:r>
              <a:rPr lang="fa-IR" altLang="en-US" sz="4000" dirty="0" smtClean="0"/>
              <a:t>سياست‌هاي  جمعيتي كشور نروژ</a:t>
            </a:r>
            <a:endParaRPr lang="en-US" altLang="en-US" sz="4000" dirty="0" smtClean="0"/>
          </a:p>
        </p:txBody>
      </p:sp>
      <p:sp>
        <p:nvSpPr>
          <p:cNvPr id="17411" name="Content Placeholder 2"/>
          <p:cNvSpPr>
            <a:spLocks noGrp="1"/>
          </p:cNvSpPr>
          <p:nvPr>
            <p:ph idx="1"/>
          </p:nvPr>
        </p:nvSpPr>
        <p:spPr>
          <a:xfrm>
            <a:off x="477763" y="1714500"/>
            <a:ext cx="8666237" cy="4824412"/>
          </a:xfrm>
        </p:spPr>
        <p:txBody>
          <a:bodyPr/>
          <a:lstStyle/>
          <a:p>
            <a:pPr marL="0" indent="0" algn="just" eaLnBrk="1" hangingPunct="1">
              <a:lnSpc>
                <a:spcPct val="150000"/>
              </a:lnSpc>
              <a:buFont typeface="Wingdings 2" pitchFamily="18" charset="2"/>
              <a:buNone/>
            </a:pPr>
            <a:r>
              <a:rPr lang="fa-IR" altLang="en-US" sz="2400" dirty="0" smtClean="0"/>
              <a:t>1) تخفیف ساعات کاری به همراه دریافت مزایای شغلی برای پدران و مادران</a:t>
            </a:r>
            <a:endParaRPr lang="en-US" altLang="en-US" sz="2400" dirty="0" smtClean="0"/>
          </a:p>
          <a:p>
            <a:pPr marL="0" indent="0" algn="just" eaLnBrk="1" hangingPunct="1">
              <a:lnSpc>
                <a:spcPct val="150000"/>
              </a:lnSpc>
              <a:buFont typeface="Wingdings 2" pitchFamily="18" charset="2"/>
              <a:buNone/>
            </a:pPr>
            <a:r>
              <a:rPr lang="fa-IR" altLang="en-US" sz="2000" b="1" dirty="0" smtClean="0"/>
              <a:t>نمونه سال 1956: دادن مرخصی با حقوق به والدین جهت نگهداري فرزندان توسط بيمه ملي </a:t>
            </a:r>
            <a:endParaRPr lang="en-US" altLang="en-US" sz="2000" b="1" dirty="0" smtClean="0"/>
          </a:p>
          <a:p>
            <a:pPr marL="0" indent="0" algn="just" eaLnBrk="1" hangingPunct="1">
              <a:lnSpc>
                <a:spcPct val="150000"/>
              </a:lnSpc>
              <a:buFont typeface="Wingdings 2" pitchFamily="18" charset="2"/>
              <a:buNone/>
            </a:pPr>
            <a:r>
              <a:rPr lang="fa-IR" altLang="en-US" sz="2400" b="1" dirty="0" smtClean="0"/>
              <a:t>نمونه اخیر</a:t>
            </a:r>
            <a:r>
              <a:rPr lang="fa-IR" altLang="en-US" sz="2400" dirty="0" smtClean="0"/>
              <a:t>: افزایش مرخصی زوج‌هایی که بچه‌دار می‌شوند با 100 درصد حقوق از 47 هفته به 49 هفته و با 80 درصد حقوق از 57 هفته به 59 هفته</a:t>
            </a:r>
            <a:endParaRPr lang="en-US" altLang="en-US" sz="2400" dirty="0" smtClean="0"/>
          </a:p>
          <a:p>
            <a:pPr marL="0" indent="0" algn="just" eaLnBrk="1" hangingPunct="1">
              <a:lnSpc>
                <a:spcPct val="150000"/>
              </a:lnSpc>
              <a:buFont typeface="Wingdings 2" pitchFamily="18" charset="2"/>
              <a:buNone/>
            </a:pPr>
            <a:r>
              <a:rPr lang="fa-IR" altLang="en-US" sz="2400" dirty="0" smtClean="0"/>
              <a:t>2</a:t>
            </a:r>
            <a:r>
              <a:rPr lang="fa-IR" altLang="en-US" sz="2000" b="1" dirty="0" smtClean="0"/>
              <a:t>) تصویب قوانین گسترده در زمينه ايجاد مراكز حمايتي غيرانتفاعي برای مراقبت روزانه از كودكان </a:t>
            </a:r>
            <a:endParaRPr lang="en-US" altLang="en-US" sz="2400" b="1" dirty="0" smtClean="0"/>
          </a:p>
          <a:p>
            <a:pPr marL="0" indent="0" algn="just" eaLnBrk="1" hangingPunct="1">
              <a:lnSpc>
                <a:spcPct val="150000"/>
              </a:lnSpc>
              <a:buFont typeface="Wingdings 2" pitchFamily="18" charset="2"/>
              <a:buNone/>
            </a:pPr>
            <a:r>
              <a:rPr lang="fa-IR" altLang="en-US" sz="2000" b="1" dirty="0" smtClean="0"/>
              <a:t>نمونه: پرداخت کمک هزینه به والدین جهت استفاده از مراکز مراقبت خصوصی کودکان(سال 1998)</a:t>
            </a:r>
            <a:endParaRPr lang="en-US" altLang="en-US" sz="2000" b="1" dirty="0" smtClean="0"/>
          </a:p>
        </p:txBody>
      </p:sp>
      <p:sp>
        <p:nvSpPr>
          <p:cNvPr id="4" name="Slide Number Placeholder 3"/>
          <p:cNvSpPr>
            <a:spLocks noGrp="1"/>
          </p:cNvSpPr>
          <p:nvPr>
            <p:ph type="sldNum" sz="quarter" idx="12"/>
          </p:nvPr>
        </p:nvSpPr>
        <p:spPr/>
        <p:txBody>
          <a:bodyPr/>
          <a:lstStyle/>
          <a:p>
            <a:pPr>
              <a:defRPr/>
            </a:pPr>
            <a:r>
              <a:rPr lang="fa-IR"/>
              <a:t>20</a:t>
            </a:r>
            <a:endParaRPr lang="en-US"/>
          </a:p>
        </p:txBody>
      </p:sp>
      <p:pic>
        <p:nvPicPr>
          <p:cNvPr id="5" name="Picture 4"/>
          <p:cNvPicPr>
            <a:picLocks noChangeAspect="1"/>
          </p:cNvPicPr>
          <p:nvPr/>
        </p:nvPicPr>
        <p:blipFill rotWithShape="1">
          <a:blip r:embed="rId3" cstate="print">
            <a:extLst/>
          </a:blip>
          <a:srcRect l="12314" t="7207" r="12086" b="7169"/>
          <a:stretch/>
        </p:blipFill>
        <p:spPr>
          <a:xfrm rot="20921968">
            <a:off x="-167359" y="-86263"/>
            <a:ext cx="2522243" cy="1853829"/>
          </a:xfrm>
          <a:prstGeom prst="rect">
            <a:avLst/>
          </a:prstGeom>
          <a:effectLst>
            <a:softEdge rad="127000"/>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500" fill="hold">
                                          <p:stCondLst>
                                            <p:cond delay="0"/>
                                          </p:stCondLst>
                                        </p:cTn>
                                        <p:tgtEl>
                                          <p:spTgt spid="5"/>
                                        </p:tgtEl>
                                        <p:attrNameLst>
                                          <p:attrName>r</p:attrName>
                                        </p:attrNameLst>
                                      </p:cBhvr>
                                    </p:animRot>
                                    <p:animRot by="-240000">
                                      <p:cBhvr>
                                        <p:cTn id="7" dur="1000" fill="hold">
                                          <p:stCondLst>
                                            <p:cond delay="1000"/>
                                          </p:stCondLst>
                                        </p:cTn>
                                        <p:tgtEl>
                                          <p:spTgt spid="5"/>
                                        </p:tgtEl>
                                        <p:attrNameLst>
                                          <p:attrName>r</p:attrName>
                                        </p:attrNameLst>
                                      </p:cBhvr>
                                    </p:animRot>
                                    <p:animRot by="240000">
                                      <p:cBhvr>
                                        <p:cTn id="8" dur="1000" fill="hold">
                                          <p:stCondLst>
                                            <p:cond delay="2000"/>
                                          </p:stCondLst>
                                        </p:cTn>
                                        <p:tgtEl>
                                          <p:spTgt spid="5"/>
                                        </p:tgtEl>
                                        <p:attrNameLst>
                                          <p:attrName>r</p:attrName>
                                        </p:attrNameLst>
                                      </p:cBhvr>
                                    </p:animRot>
                                    <p:animRot by="-240000">
                                      <p:cBhvr>
                                        <p:cTn id="9" dur="1000" fill="hold">
                                          <p:stCondLst>
                                            <p:cond delay="3000"/>
                                          </p:stCondLst>
                                        </p:cTn>
                                        <p:tgtEl>
                                          <p:spTgt spid="5"/>
                                        </p:tgtEl>
                                        <p:attrNameLst>
                                          <p:attrName>r</p:attrName>
                                        </p:attrNameLst>
                                      </p:cBhvr>
                                    </p:animRot>
                                    <p:animRot by="120000">
                                      <p:cBhvr>
                                        <p:cTn id="10" dur="1000" fill="hold">
                                          <p:stCondLst>
                                            <p:cond delay="40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a:fillRect/>
          </a:stretch>
        </p:blipFill>
        <p:spPr bwMode="auto">
          <a:xfrm>
            <a:off x="468313" y="2193925"/>
            <a:ext cx="6264275" cy="2155825"/>
          </a:xfrm>
          <a:prstGeom prst="rect">
            <a:avLst/>
          </a:prstGeom>
          <a:noFill/>
          <a:ln w="9525">
            <a:noFill/>
            <a:miter lim="800000"/>
            <a:headEnd/>
            <a:tailEnd/>
          </a:ln>
        </p:spPr>
      </p:pic>
      <p:sp>
        <p:nvSpPr>
          <p:cNvPr id="18435" name="Title 1"/>
          <p:cNvSpPr>
            <a:spLocks noGrp="1"/>
          </p:cNvSpPr>
          <p:nvPr>
            <p:ph type="title"/>
          </p:nvPr>
        </p:nvSpPr>
        <p:spPr>
          <a:xfrm>
            <a:off x="468313" y="333375"/>
            <a:ext cx="8229600" cy="1143000"/>
          </a:xfrm>
        </p:spPr>
        <p:txBody>
          <a:bodyPr/>
          <a:lstStyle/>
          <a:p>
            <a:pPr eaLnBrk="1" hangingPunct="1"/>
            <a:r>
              <a:rPr lang="fa-IR" altLang="en-US" sz="4000" smtClean="0"/>
              <a:t>سياست‌هاي  جمعيتي كشور سوئد</a:t>
            </a:r>
            <a:endParaRPr lang="en-US" altLang="en-US" sz="4000" smtClean="0"/>
          </a:p>
        </p:txBody>
      </p:sp>
      <p:sp>
        <p:nvSpPr>
          <p:cNvPr id="3" name="Content Placeholder 2"/>
          <p:cNvSpPr>
            <a:spLocks noGrp="1"/>
          </p:cNvSpPr>
          <p:nvPr>
            <p:ph idx="1"/>
          </p:nvPr>
        </p:nvSpPr>
        <p:spPr>
          <a:xfrm>
            <a:off x="179512" y="1628775"/>
            <a:ext cx="8856984" cy="4968577"/>
          </a:xfrm>
        </p:spPr>
        <p:txBody>
          <a:bodyPr>
            <a:normAutofit fontScale="92500" lnSpcReduction="10000"/>
          </a:bodyPr>
          <a:lstStyle/>
          <a:p>
            <a:pPr marL="274320" indent="-274320" algn="just" eaLnBrk="1" fontAlgn="auto" hangingPunct="1">
              <a:lnSpc>
                <a:spcPct val="120000"/>
              </a:lnSpc>
              <a:spcAft>
                <a:spcPts val="0"/>
              </a:spcAft>
              <a:buClr>
                <a:schemeClr val="accent3"/>
              </a:buClr>
              <a:buFont typeface="Wingdings 2"/>
              <a:buChar char=""/>
              <a:defRPr/>
            </a:pPr>
            <a:r>
              <a:rPr lang="fa-IR" sz="2400" dirty="0" smtClean="0"/>
              <a:t> </a:t>
            </a:r>
            <a:r>
              <a:rPr lang="fa-IR" sz="2200" dirty="0" smtClean="0"/>
              <a:t>تخفیف ساعات کاری به همراه دریافت مزایای شغلی برای پدران و مادران </a:t>
            </a:r>
            <a:endParaRPr lang="en-US" sz="2200" dirty="0" smtClean="0"/>
          </a:p>
          <a:p>
            <a:pPr marL="274320" indent="-274320" algn="just" eaLnBrk="1" fontAlgn="auto" hangingPunct="1">
              <a:lnSpc>
                <a:spcPct val="120000"/>
              </a:lnSpc>
              <a:spcAft>
                <a:spcPts val="0"/>
              </a:spcAft>
              <a:buClr>
                <a:schemeClr val="accent3"/>
              </a:buClr>
              <a:buFont typeface="Wingdings 2"/>
              <a:buChar char=""/>
              <a:defRPr/>
            </a:pPr>
            <a:endParaRPr lang="en-US" sz="2200" dirty="0" smtClean="0"/>
          </a:p>
          <a:p>
            <a:pPr marL="274320" indent="-274320" algn="just" eaLnBrk="1" fontAlgn="auto" hangingPunct="1">
              <a:lnSpc>
                <a:spcPct val="120000"/>
              </a:lnSpc>
              <a:spcAft>
                <a:spcPts val="0"/>
              </a:spcAft>
              <a:buClr>
                <a:schemeClr val="accent3"/>
              </a:buClr>
              <a:buFont typeface="Wingdings 2"/>
              <a:buChar char=""/>
              <a:defRPr/>
            </a:pPr>
            <a:endParaRPr lang="en-US" sz="2200" dirty="0"/>
          </a:p>
          <a:p>
            <a:pPr marL="274320" indent="-274320" algn="just" eaLnBrk="1" fontAlgn="auto" hangingPunct="1">
              <a:lnSpc>
                <a:spcPct val="120000"/>
              </a:lnSpc>
              <a:spcAft>
                <a:spcPts val="0"/>
              </a:spcAft>
              <a:buClr>
                <a:schemeClr val="accent3"/>
              </a:buClr>
              <a:buFont typeface="Wingdings 2"/>
              <a:buChar char=""/>
              <a:defRPr/>
            </a:pPr>
            <a:endParaRPr lang="fa-IR" sz="2200" dirty="0" smtClean="0"/>
          </a:p>
          <a:p>
            <a:pPr marL="274320" indent="-274320" algn="just" eaLnBrk="1" fontAlgn="auto" hangingPunct="1">
              <a:lnSpc>
                <a:spcPct val="120000"/>
              </a:lnSpc>
              <a:spcAft>
                <a:spcPts val="0"/>
              </a:spcAft>
              <a:buClr>
                <a:schemeClr val="accent3"/>
              </a:buClr>
              <a:buFont typeface="Wingdings 2"/>
              <a:buChar char=""/>
              <a:defRPr/>
            </a:pPr>
            <a:endParaRPr lang="fa-IR" sz="2200" dirty="0" smtClean="0"/>
          </a:p>
          <a:p>
            <a:pPr marL="274320" indent="-274320" algn="just" eaLnBrk="1" fontAlgn="auto" hangingPunct="1">
              <a:lnSpc>
                <a:spcPct val="120000"/>
              </a:lnSpc>
              <a:spcAft>
                <a:spcPts val="0"/>
              </a:spcAft>
              <a:buClr>
                <a:schemeClr val="accent3"/>
              </a:buClr>
              <a:buFont typeface="Wingdings 2"/>
              <a:buChar char=""/>
              <a:defRPr/>
            </a:pPr>
            <a:endParaRPr lang="fa-IR" sz="2200" dirty="0" smtClean="0"/>
          </a:p>
          <a:p>
            <a:pPr marL="0" indent="0" algn="just" eaLnBrk="1" fontAlgn="auto" hangingPunct="1">
              <a:lnSpc>
                <a:spcPct val="120000"/>
              </a:lnSpc>
              <a:spcAft>
                <a:spcPts val="0"/>
              </a:spcAft>
              <a:buClr>
                <a:schemeClr val="accent3"/>
              </a:buClr>
              <a:buFont typeface="Wingdings 2"/>
              <a:buNone/>
              <a:defRPr/>
            </a:pPr>
            <a:r>
              <a:rPr lang="fa-IR" sz="2200" dirty="0" smtClean="0"/>
              <a:t> </a:t>
            </a:r>
            <a:endParaRPr lang="en-US" sz="2200" dirty="0" smtClean="0"/>
          </a:p>
          <a:p>
            <a:pPr marL="274320" indent="-274320" algn="just" eaLnBrk="1" fontAlgn="auto" hangingPunct="1">
              <a:lnSpc>
                <a:spcPct val="170000"/>
              </a:lnSpc>
              <a:spcAft>
                <a:spcPts val="0"/>
              </a:spcAft>
              <a:buClr>
                <a:schemeClr val="accent3"/>
              </a:buClr>
              <a:buFont typeface="Wingdings 2"/>
              <a:buChar char=""/>
              <a:defRPr/>
            </a:pPr>
            <a:r>
              <a:rPr lang="fa-IR" sz="2200" dirty="0" smtClean="0"/>
              <a:t>تصویب قوانین گسترده در زمينه ايجاد مراكز حمايتي غيرانتفاعي برای مراقبت روزانه از كودكان</a:t>
            </a:r>
          </a:p>
          <a:p>
            <a:pPr marL="274320" indent="-274320" algn="just" eaLnBrk="1" fontAlgn="auto" hangingPunct="1">
              <a:lnSpc>
                <a:spcPct val="170000"/>
              </a:lnSpc>
              <a:spcAft>
                <a:spcPts val="0"/>
              </a:spcAft>
              <a:buClr>
                <a:schemeClr val="accent3"/>
              </a:buClr>
              <a:buFont typeface="Wingdings 2"/>
              <a:buChar char=""/>
              <a:defRPr/>
            </a:pPr>
            <a:r>
              <a:rPr lang="fa-IR" sz="2200" dirty="0" smtClean="0"/>
              <a:t> برخورداری از مزایای مرخصی ویژه، برای مادرانی که تا 30 ماه پس از تولد فرزند قبلی، فرزند دیگری بدنیا آورند.</a:t>
            </a:r>
            <a:endParaRPr lang="fa-IR" sz="2400" dirty="0" smtClean="0"/>
          </a:p>
          <a:p>
            <a:pPr marL="640080" lvl="2" indent="0" algn="just" eaLnBrk="1" fontAlgn="auto" hangingPunct="1">
              <a:spcAft>
                <a:spcPts val="0"/>
              </a:spcAft>
              <a:buFont typeface="Wingdings 2"/>
              <a:buNone/>
              <a:defRPr/>
            </a:pPr>
            <a:r>
              <a:rPr lang="fa-IR" sz="2400" dirty="0" smtClean="0">
                <a:hlinkClick r:id="rId4" action="ppaction://hlinkpres?slideindex=1&amp;slidetitle="/>
              </a:rPr>
              <a:t>مشروح </a:t>
            </a:r>
            <a:r>
              <a:rPr lang="fa-IR" sz="2400" dirty="0">
                <a:hlinkClick r:id="rId4" action="ppaction://hlinkpres?slideindex=1&amp;slidetitle="/>
              </a:rPr>
              <a:t>سیاست</a:t>
            </a:r>
            <a:r>
              <a:rPr lang="fa-IR" sz="2400" dirty="0">
                <a:solidFill>
                  <a:schemeClr val="accent2">
                    <a:lumMod val="50000"/>
                  </a:schemeClr>
                </a:solidFill>
                <a:hlinkClick r:id="rId4" action="ppaction://hlinkpres?slideindex=1&amp;slidetitle="/>
              </a:rPr>
              <a:t>های</a:t>
            </a:r>
            <a:r>
              <a:rPr lang="fa-IR" sz="2400" dirty="0">
                <a:hlinkClick r:id="rId4" action="ppaction://hlinkpres?slideindex=1&amp;slidetitle="/>
              </a:rPr>
              <a:t> کنترل جمعیتی کشورهای سنگاپور،کره جنوبی،نروژ و </a:t>
            </a:r>
            <a:r>
              <a:rPr lang="fa-IR" sz="2400" dirty="0" smtClean="0">
                <a:hlinkClick r:id="rId4" action="ppaction://hlinkpres?slideindex=1&amp;slidetitle="/>
              </a:rPr>
              <a:t>سوئد</a:t>
            </a:r>
            <a:r>
              <a:rPr lang="fa-IR" sz="2400" dirty="0" smtClean="0">
                <a:hlinkClick r:id="rId5" action="ppaction://hlinkpres?slideindex=1&amp;slidetitle="/>
              </a:rPr>
              <a:t>   </a:t>
            </a:r>
            <a:endParaRPr lang="en-US" sz="2400" dirty="0" smtClean="0">
              <a:hlinkClick r:id="rId5" action="ppaction://hlinkpres?slideindex=1&amp;slidetitle="/>
            </a:endParaRPr>
          </a:p>
          <a:p>
            <a:pPr marL="0" indent="0" algn="just" eaLnBrk="1" fontAlgn="auto" hangingPunct="1">
              <a:spcAft>
                <a:spcPts val="0"/>
              </a:spcAft>
              <a:buClr>
                <a:schemeClr val="accent3"/>
              </a:buClr>
              <a:buFont typeface="Wingdings 2"/>
              <a:buNone/>
              <a:defRPr/>
            </a:pPr>
            <a:endParaRPr lang="en-US" sz="2400" dirty="0" smtClean="0"/>
          </a:p>
          <a:p>
            <a:pPr marL="274320" indent="-274320" algn="just" eaLnBrk="1" fontAlgn="auto" hangingPunct="1">
              <a:spcAft>
                <a:spcPts val="0"/>
              </a:spcAft>
              <a:buClr>
                <a:schemeClr val="accent3"/>
              </a:buClr>
              <a:buFont typeface="Wingdings 2"/>
              <a:buChar char=""/>
              <a:defRPr/>
            </a:pPr>
            <a:endParaRPr lang="fa-IR" sz="2400" dirty="0" smtClean="0"/>
          </a:p>
        </p:txBody>
      </p:sp>
      <p:sp>
        <p:nvSpPr>
          <p:cNvPr id="4" name="Slide Number Placeholder 3"/>
          <p:cNvSpPr>
            <a:spLocks noGrp="1"/>
          </p:cNvSpPr>
          <p:nvPr>
            <p:ph type="sldNum" sz="quarter" idx="12"/>
          </p:nvPr>
        </p:nvSpPr>
        <p:spPr/>
        <p:txBody>
          <a:bodyPr/>
          <a:lstStyle/>
          <a:p>
            <a:pPr>
              <a:defRPr/>
            </a:pPr>
            <a:r>
              <a:rPr lang="fa-IR"/>
              <a:t>21</a:t>
            </a:r>
            <a:endParaRPr lang="en-US"/>
          </a:p>
        </p:txBody>
      </p:sp>
      <p:pic>
        <p:nvPicPr>
          <p:cNvPr id="6" name="Picture 4" descr="C:\Users\Sheida\Downloads\hand-cursors.jpg"/>
          <p:cNvPicPr>
            <a:picLocks noChangeAspect="1" noChangeArrowheads="1"/>
          </p:cNvPicPr>
          <p:nvPr/>
        </p:nvPicPr>
        <p:blipFill>
          <a:blip r:embed="rId6"/>
          <a:srcRect/>
          <a:stretch>
            <a:fillRect/>
          </a:stretch>
        </p:blipFill>
        <p:spPr bwMode="auto">
          <a:xfrm>
            <a:off x="8101013" y="5661025"/>
            <a:ext cx="304800" cy="398463"/>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4000"/>
                                        <p:tgtEl>
                                          <p:spTgt spid="5"/>
                                        </p:tgtEl>
                                      </p:cBhvr>
                                    </p:animEffect>
                                  </p:childTnLst>
                                </p:cTn>
                              </p:par>
                            </p:childTnLst>
                          </p:cTn>
                        </p:par>
                        <p:par>
                          <p:cTn id="8" fill="hold" nodeType="afterGroup">
                            <p:stCondLst>
                              <p:cond delay="4000"/>
                            </p:stCondLst>
                            <p:childTnLst>
                              <p:par>
                                <p:cTn id="9" presetID="1"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95288" y="333375"/>
            <a:ext cx="8229600" cy="1143000"/>
          </a:xfrm>
        </p:spPr>
        <p:txBody>
          <a:bodyPr/>
          <a:lstStyle/>
          <a:p>
            <a:pPr eaLnBrk="1" hangingPunct="1"/>
            <a:r>
              <a:rPr lang="fa-IR" altLang="en-US" sz="4000" smtClean="0"/>
              <a:t>سياست‌هاي  جمعيتي رژیم صهیونیستی</a:t>
            </a:r>
            <a:endParaRPr lang="en-US" altLang="en-US" sz="4000" smtClean="0"/>
          </a:p>
        </p:txBody>
      </p:sp>
      <p:sp>
        <p:nvSpPr>
          <p:cNvPr id="3" name="Content Placeholder 2"/>
          <p:cNvSpPr>
            <a:spLocks noGrp="1"/>
          </p:cNvSpPr>
          <p:nvPr>
            <p:ph idx="1"/>
          </p:nvPr>
        </p:nvSpPr>
        <p:spPr>
          <a:xfrm>
            <a:off x="457200" y="1585913"/>
            <a:ext cx="8229600" cy="5272087"/>
          </a:xfrm>
        </p:spPr>
        <p:txBody>
          <a:bodyPr>
            <a:normAutofit fontScale="70000" lnSpcReduction="20000"/>
          </a:bodyPr>
          <a:lstStyle/>
          <a:p>
            <a:pPr marL="0" indent="0" eaLnBrk="1" hangingPunct="1">
              <a:spcAft>
                <a:spcPts val="0"/>
              </a:spcAft>
              <a:buClr>
                <a:schemeClr val="accent3"/>
              </a:buClr>
              <a:buFont typeface="Wingdings 2"/>
              <a:buNone/>
              <a:defRPr/>
            </a:pPr>
            <a:r>
              <a:rPr lang="fa-IR" sz="2900" b="1" dirty="0" smtClean="0"/>
              <a:t>1.زاد </a:t>
            </a:r>
            <a:r>
              <a:rPr lang="fa-IR" sz="2900" b="1" dirty="0"/>
              <a:t>و </a:t>
            </a:r>
            <a:r>
              <a:rPr lang="fa-IR" sz="2900" b="1" dirty="0" smtClean="0"/>
              <a:t>ولد</a:t>
            </a:r>
            <a:endParaRPr lang="fa-IR" sz="2900" b="1" dirty="0"/>
          </a:p>
          <a:p>
            <a:pPr marL="274320" indent="-274320" eaLnBrk="1" hangingPunct="1">
              <a:spcAft>
                <a:spcPts val="0"/>
              </a:spcAft>
              <a:buClr>
                <a:schemeClr val="accent3"/>
              </a:buClr>
              <a:buFont typeface="Arial" pitchFamily="34" charset="0"/>
              <a:buChar char="•"/>
              <a:defRPr/>
            </a:pPr>
            <a:r>
              <a:rPr lang="fa-IR" sz="2700" dirty="0"/>
              <a:t>هدف از ازدواج در میان قوم یهود افزایش جمعیت است </a:t>
            </a:r>
            <a:endParaRPr lang="fa-IR" sz="2700" dirty="0" smtClean="0"/>
          </a:p>
          <a:p>
            <a:pPr marL="365760" lvl="1" indent="0" eaLnBrk="1" hangingPunct="1">
              <a:spcAft>
                <a:spcPts val="0"/>
              </a:spcAft>
              <a:buFont typeface="Wingdings 2"/>
              <a:buNone/>
              <a:defRPr/>
            </a:pPr>
            <a:r>
              <a:rPr lang="fa-IR" sz="2100" dirty="0" smtClean="0"/>
              <a:t>تاهل </a:t>
            </a:r>
            <a:r>
              <a:rPr lang="fa-IR" sz="2100" dirty="0"/>
              <a:t>برای ازدیاد قوم بنی‌اسرائیل عامل مهمی تلقی می‌گردد و پذیرش آن بر هر یهودی واجب است. </a:t>
            </a:r>
          </a:p>
          <a:p>
            <a:pPr marL="274320" indent="-274320" eaLnBrk="1" hangingPunct="1">
              <a:spcAft>
                <a:spcPts val="0"/>
              </a:spcAft>
              <a:buClr>
                <a:schemeClr val="accent3"/>
              </a:buClr>
              <a:buFont typeface="Arial" pitchFamily="34" charset="0"/>
              <a:buChar char="•"/>
              <a:defRPr/>
            </a:pPr>
            <a:endParaRPr lang="fa-IR" sz="2700" dirty="0" smtClean="0"/>
          </a:p>
          <a:p>
            <a:pPr marL="274320" indent="-274320" eaLnBrk="1" hangingPunct="1">
              <a:spcAft>
                <a:spcPts val="0"/>
              </a:spcAft>
              <a:buClr>
                <a:schemeClr val="accent3"/>
              </a:buClr>
              <a:buFont typeface="Arial" pitchFamily="34" charset="0"/>
              <a:buChar char="•"/>
              <a:defRPr/>
            </a:pPr>
            <a:r>
              <a:rPr lang="fa-IR" sz="2700" dirty="0" smtClean="0"/>
              <a:t>عوامل </a:t>
            </a:r>
            <a:r>
              <a:rPr lang="fa-IR" sz="2700" dirty="0"/>
              <a:t>کنترل جمعیت در تورات صراحتا منع شده است</a:t>
            </a:r>
          </a:p>
          <a:p>
            <a:pPr marL="365760" lvl="1" indent="0" eaLnBrk="1" hangingPunct="1">
              <a:spcAft>
                <a:spcPts val="0"/>
              </a:spcAft>
              <a:buFont typeface="Wingdings 2"/>
              <a:buNone/>
              <a:defRPr/>
            </a:pPr>
            <a:r>
              <a:rPr lang="fa-IR" sz="2100" dirty="0" smtClean="0"/>
              <a:t>در تورات سقط </a:t>
            </a:r>
            <a:r>
              <a:rPr lang="fa-IR" sz="2100" dirty="0"/>
              <a:t>جنین هم‌ردیف با قتل دانسته شده و برای آن مجازات‌هایی را تعیین کرده‌اند</a:t>
            </a:r>
            <a:r>
              <a:rPr lang="fa-IR" sz="2100" dirty="0" smtClean="0"/>
              <a:t>.</a:t>
            </a:r>
          </a:p>
          <a:p>
            <a:pPr marL="365760" lvl="1" indent="0" eaLnBrk="1" hangingPunct="1">
              <a:spcAft>
                <a:spcPts val="0"/>
              </a:spcAft>
              <a:buFont typeface="Wingdings 2"/>
              <a:buNone/>
              <a:defRPr/>
            </a:pPr>
            <a:r>
              <a:rPr lang="fa-IR" sz="2100" dirty="0" smtClean="0"/>
              <a:t>ازدواج </a:t>
            </a:r>
            <a:r>
              <a:rPr lang="fa-IR" sz="2100" dirty="0"/>
              <a:t>نکردن و نیز با وجود استطاعت مالی و جسمی بچه‌دار نشدن در مرام یهود، گناه شمرده می‌شود</a:t>
            </a:r>
            <a:r>
              <a:rPr lang="fa-IR" sz="2100" dirty="0" smtClean="0"/>
              <a:t>.</a:t>
            </a:r>
          </a:p>
          <a:p>
            <a:pPr marL="274320" indent="-274320" eaLnBrk="1" hangingPunct="1">
              <a:spcAft>
                <a:spcPts val="0"/>
              </a:spcAft>
              <a:buClr>
                <a:schemeClr val="accent3"/>
              </a:buClr>
              <a:buFont typeface="Arial" pitchFamily="34" charset="0"/>
              <a:buChar char="•"/>
              <a:defRPr/>
            </a:pPr>
            <a:endParaRPr lang="fa-IR" sz="2700" dirty="0" smtClean="0"/>
          </a:p>
          <a:p>
            <a:pPr marL="274320" indent="-274320" eaLnBrk="1" hangingPunct="1">
              <a:spcAft>
                <a:spcPts val="0"/>
              </a:spcAft>
              <a:buClr>
                <a:schemeClr val="accent3"/>
              </a:buClr>
              <a:buFont typeface="Arial" pitchFamily="34" charset="0"/>
              <a:buChar char="•"/>
              <a:defRPr/>
            </a:pPr>
            <a:r>
              <a:rPr lang="fa-IR" sz="2700" dirty="0" smtClean="0"/>
              <a:t>شورای </a:t>
            </a:r>
            <a:r>
              <a:rPr lang="fa-IR" sz="2700" dirty="0"/>
              <a:t>افزایش جمعیت اسرائیل با همکاری کابینه رژیم صهیونستی که سال 1246 شمسی تاسیس </a:t>
            </a:r>
            <a:r>
              <a:rPr lang="fa-IR" sz="2700" dirty="0" smtClean="0"/>
              <a:t>شد،  </a:t>
            </a:r>
            <a:r>
              <a:rPr lang="fa-IR" sz="2700" dirty="0"/>
              <a:t>برای تشویق زنان اسرائیلی به زایش بیشتر، کمک مالی چشمگیری را به آنان اختصاص داده‌است .</a:t>
            </a:r>
            <a:endParaRPr lang="en-US" sz="2700" dirty="0"/>
          </a:p>
          <a:p>
            <a:pPr marL="274320" indent="-274320" eaLnBrk="1" hangingPunct="1">
              <a:spcAft>
                <a:spcPts val="0"/>
              </a:spcAft>
              <a:buClr>
                <a:schemeClr val="accent3"/>
              </a:buClr>
              <a:buFont typeface="Arial" pitchFamily="34" charset="0"/>
              <a:buChar char="•"/>
              <a:defRPr/>
            </a:pPr>
            <a:endParaRPr lang="fa-IR" sz="2700" dirty="0" smtClean="0"/>
          </a:p>
          <a:p>
            <a:pPr marL="274320" indent="-274320" eaLnBrk="1" hangingPunct="1">
              <a:spcAft>
                <a:spcPts val="0"/>
              </a:spcAft>
              <a:buClr>
                <a:schemeClr val="accent3"/>
              </a:buClr>
              <a:buFont typeface="Arial" pitchFamily="34" charset="0"/>
              <a:buChar char="•"/>
              <a:defRPr/>
            </a:pPr>
            <a:r>
              <a:rPr lang="fa-IR" sz="2700" dirty="0" smtClean="0"/>
              <a:t>در مورد تعداد فرزندان مقرر شده که هر </a:t>
            </a:r>
            <a:r>
              <a:rPr lang="fa-IR" sz="2700" dirty="0"/>
              <a:t>عائله حداقل باید چهار فرزند داشته باشد. </a:t>
            </a:r>
            <a:endParaRPr lang="fa-IR" sz="2700" dirty="0" smtClean="0"/>
          </a:p>
          <a:p>
            <a:pPr marL="274320" indent="-274320" eaLnBrk="1" hangingPunct="1">
              <a:spcAft>
                <a:spcPts val="0"/>
              </a:spcAft>
              <a:buClr>
                <a:schemeClr val="accent3"/>
              </a:buClr>
              <a:buFont typeface="Arial" pitchFamily="34" charset="0"/>
              <a:buChar char="•"/>
              <a:defRPr/>
            </a:pPr>
            <a:r>
              <a:rPr lang="fa-IR" sz="2700" dirty="0" smtClean="0"/>
              <a:t>میزان </a:t>
            </a:r>
            <a:r>
              <a:rPr lang="fa-IR" sz="2700" dirty="0"/>
              <a:t>حق اولاد پرداختی به کارمندان زیاد </a:t>
            </a:r>
            <a:r>
              <a:rPr lang="fa-IR" sz="2700" dirty="0" smtClean="0"/>
              <a:t>است.</a:t>
            </a:r>
          </a:p>
          <a:p>
            <a:pPr marL="274320" indent="-274320" eaLnBrk="1" hangingPunct="1">
              <a:spcAft>
                <a:spcPts val="0"/>
              </a:spcAft>
              <a:buClr>
                <a:schemeClr val="accent3"/>
              </a:buClr>
              <a:buFont typeface="Arial" pitchFamily="34" charset="0"/>
              <a:buChar char="•"/>
              <a:defRPr/>
            </a:pPr>
            <a:r>
              <a:rPr lang="fa-IR" sz="2700" dirty="0" smtClean="0"/>
              <a:t> </a:t>
            </a:r>
            <a:r>
              <a:rPr lang="fa-IR" sz="2700" dirty="0"/>
              <a:t>بچه زیاد موجب کاهش انواع و اقسام مالیات‌ها می‌شود.</a:t>
            </a:r>
          </a:p>
          <a:p>
            <a:pPr marL="274320" indent="-274320" eaLnBrk="1" hangingPunct="1">
              <a:spcAft>
                <a:spcPts val="0"/>
              </a:spcAft>
              <a:buClr>
                <a:schemeClr val="accent3"/>
              </a:buClr>
              <a:buFont typeface="Arial" pitchFamily="34" charset="0"/>
              <a:buChar char="•"/>
              <a:defRPr/>
            </a:pPr>
            <a:r>
              <a:rPr lang="fa-IR" sz="2700" dirty="0" smtClean="0"/>
              <a:t>کارمندان </a:t>
            </a:r>
            <a:r>
              <a:rPr lang="fa-IR" sz="2700" dirty="0"/>
              <a:t>بازنشسته که دارای فرزند بیشتری هستند، حقوق بازنشستگی بیشتری دریافت می‌کنند. </a:t>
            </a:r>
            <a:endParaRPr lang="fa-IR" sz="2700" dirty="0" smtClean="0"/>
          </a:p>
          <a:p>
            <a:pPr marL="274320" indent="-274320" eaLnBrk="1" hangingPunct="1">
              <a:spcAft>
                <a:spcPts val="0"/>
              </a:spcAft>
              <a:buClr>
                <a:schemeClr val="accent3"/>
              </a:buClr>
              <a:buFont typeface="Arial" pitchFamily="34" charset="0"/>
              <a:buChar char="•"/>
              <a:defRPr/>
            </a:pPr>
            <a:r>
              <a:rPr lang="fa-IR" sz="2700" dirty="0" smtClean="0"/>
              <a:t>نظریه‌پردازان </a:t>
            </a:r>
            <a:r>
              <a:rPr lang="fa-IR" sz="2700" dirty="0"/>
              <a:t>صهیونیستی همواره </a:t>
            </a:r>
            <a:r>
              <a:rPr lang="fa-IR" sz="2700" dirty="0" smtClean="0"/>
              <a:t>به </a:t>
            </a:r>
            <a:r>
              <a:rPr lang="fa-IR" sz="2700" dirty="0"/>
              <a:t>نقش موثر و سازنده زنان متدین یهودی در تقویت رژیم اشغالگر قدس اشاره می‌کنند، این عده معتقدند زنانی برای اسرائیل مفیدترند که صاحب </a:t>
            </a:r>
            <a:r>
              <a:rPr lang="fa-IR" sz="2700" dirty="0" smtClean="0"/>
              <a:t>8 </a:t>
            </a:r>
            <a:r>
              <a:rPr lang="fa-IR" sz="2700" dirty="0"/>
              <a:t>فرزند </a:t>
            </a:r>
            <a:r>
              <a:rPr lang="fa-IR" sz="2700" dirty="0" smtClean="0"/>
              <a:t>باشند.</a:t>
            </a:r>
            <a:endParaRPr lang="fa-IR" sz="2700" dirty="0"/>
          </a:p>
        </p:txBody>
      </p:sp>
      <p:sp>
        <p:nvSpPr>
          <p:cNvPr id="4" name="Slide Number Placeholder 3"/>
          <p:cNvSpPr>
            <a:spLocks noGrp="1"/>
          </p:cNvSpPr>
          <p:nvPr>
            <p:ph type="sldNum" sz="quarter" idx="12"/>
          </p:nvPr>
        </p:nvSpPr>
        <p:spPr/>
        <p:txBody>
          <a:bodyPr/>
          <a:lstStyle/>
          <a:p>
            <a:pPr>
              <a:defRPr/>
            </a:pPr>
            <a:r>
              <a:rPr lang="fa-IR"/>
              <a:t>22</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305800" cy="1143000"/>
          </a:xfrm>
          <a:extLst/>
        </p:spPr>
        <p:txBody>
          <a:bodyPr/>
          <a:lstStyle/>
          <a:p>
            <a:pPr algn="ctr" eaLnBrk="1" fontAlgn="auto" hangingPunct="1">
              <a:spcAft>
                <a:spcPts val="0"/>
              </a:spcAft>
              <a:defRPr/>
            </a:pPr>
            <a:r>
              <a:rPr lang="fa-IR" sz="4000" dirty="0" smtClean="0">
                <a:cs typeface="B Titr" pitchFamily="2" charset="-78"/>
              </a:rPr>
              <a:t>مقایسه نرخ باروری</a:t>
            </a:r>
            <a:endParaRPr lang="en-US" sz="4000" dirty="0">
              <a:cs typeface="B Titr" pitchFamily="2" charset="-78"/>
            </a:endParaRPr>
          </a:p>
        </p:txBody>
      </p:sp>
      <p:sp>
        <p:nvSpPr>
          <p:cNvPr id="5" name="Slide Number Placeholder 4"/>
          <p:cNvSpPr>
            <a:spLocks noGrp="1"/>
          </p:cNvSpPr>
          <p:nvPr>
            <p:ph type="sldNum" sz="quarter" idx="12"/>
          </p:nvPr>
        </p:nvSpPr>
        <p:spPr/>
        <p:txBody>
          <a:bodyPr/>
          <a:lstStyle/>
          <a:p>
            <a:pPr>
              <a:defRPr/>
            </a:pPr>
            <a:r>
              <a:rPr lang="fa-IR" dirty="0"/>
              <a:t>25</a:t>
            </a:r>
            <a:endParaRPr lang="en-US" dirty="0"/>
          </a:p>
        </p:txBody>
      </p:sp>
      <p:pic>
        <p:nvPicPr>
          <p:cNvPr id="20484" name="Picture 2" descr="C:\Users\Sheida\Desktop\Untitled.jpg"/>
          <p:cNvPicPr>
            <a:picLocks noChangeAspect="1" noChangeArrowheads="1"/>
          </p:cNvPicPr>
          <p:nvPr/>
        </p:nvPicPr>
        <p:blipFill>
          <a:blip r:embed="rId3"/>
          <a:srcRect/>
          <a:stretch>
            <a:fillRect/>
          </a:stretch>
        </p:blipFill>
        <p:spPr bwMode="auto">
          <a:xfrm>
            <a:off x="533400" y="1752600"/>
            <a:ext cx="8001000" cy="4343400"/>
          </a:xfrm>
          <a:prstGeom prst="rect">
            <a:avLst/>
          </a:prstGeom>
          <a:noFill/>
          <a:ln w="9525">
            <a:noFill/>
            <a:miter lim="800000"/>
            <a:headEnd/>
            <a:tailEnd/>
          </a:ln>
        </p:spPr>
      </p:pic>
      <p:sp>
        <p:nvSpPr>
          <p:cNvPr id="20485" name="TextBox 3"/>
          <p:cNvSpPr txBox="1">
            <a:spLocks noChangeArrowheads="1"/>
          </p:cNvSpPr>
          <p:nvPr/>
        </p:nvSpPr>
        <p:spPr bwMode="auto">
          <a:xfrm>
            <a:off x="4124325" y="6307138"/>
            <a:ext cx="1379538" cy="369887"/>
          </a:xfrm>
          <a:prstGeom prst="rect">
            <a:avLst/>
          </a:prstGeom>
          <a:noFill/>
          <a:ln w="9525">
            <a:noFill/>
            <a:miter lim="800000"/>
            <a:headEnd/>
            <a:tailEnd/>
          </a:ln>
        </p:spPr>
        <p:txBody>
          <a:bodyPr wrap="none">
            <a:spAutoFit/>
          </a:bodyPr>
          <a:lstStyle/>
          <a:p>
            <a:pPr algn="l" rtl="0"/>
            <a:r>
              <a:rPr lang="fa-IR" altLang="en-US">
                <a:latin typeface="Times New Roman" pitchFamily="18" charset="0"/>
                <a:cs typeface="B Nazanin" pitchFamily="2" charset="-78"/>
              </a:rPr>
              <a:t> آمار بانک جهانی</a:t>
            </a:r>
            <a:endParaRPr lang="en-US" altLang="en-US">
              <a:latin typeface="Times New Roman" pitchFamily="18" charset="0"/>
              <a:cs typeface="B Nazanin" pitchFamily="2" charset="-78"/>
            </a:endParaRP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srcRect/>
          <a:stretch>
            <a:fillRect/>
          </a:stretch>
        </p:blipFill>
        <p:spPr bwMode="auto">
          <a:xfrm>
            <a:off x="0" y="1020763"/>
            <a:ext cx="9144000" cy="5864225"/>
          </a:xfrm>
          <a:prstGeom prst="rect">
            <a:avLst/>
          </a:prstGeom>
          <a:noFill/>
          <a:ln w="9525">
            <a:noFill/>
            <a:miter lim="800000"/>
            <a:headEnd/>
            <a:tailEnd/>
          </a:ln>
        </p:spPr>
      </p:pic>
      <p:sp>
        <p:nvSpPr>
          <p:cNvPr id="2" name="Title 1"/>
          <p:cNvSpPr>
            <a:spLocks noGrp="1"/>
          </p:cNvSpPr>
          <p:nvPr>
            <p:ph type="title"/>
          </p:nvPr>
        </p:nvSpPr>
        <p:spPr>
          <a:xfrm>
            <a:off x="2627784" y="1196518"/>
            <a:ext cx="5487144" cy="1728192"/>
          </a:xfrm>
          <a:extLst/>
        </p:spPr>
        <p:txBody>
          <a:bodyPr>
            <a:noAutofit/>
          </a:bodyPr>
          <a:lstStyle/>
          <a:p>
            <a:pPr algn="ctr" eaLnBrk="1" fontAlgn="auto" hangingPunct="1">
              <a:lnSpc>
                <a:spcPct val="150000"/>
              </a:lnSpc>
              <a:spcAft>
                <a:spcPts val="0"/>
              </a:spcAft>
              <a:defRPr/>
            </a:pPr>
            <a:r>
              <a:rPr lang="fa-IR" sz="4000" dirty="0" smtClean="0">
                <a:cs typeface="B Titr" pitchFamily="2" charset="-78"/>
              </a:rPr>
              <a:t>آمار نرخ باروری در کشورهای مختلف جهان در سال </a:t>
            </a:r>
            <a:r>
              <a:rPr lang="fa-IR" sz="3600" dirty="0" smtClean="0">
                <a:cs typeface="B Titr" pitchFamily="2" charset="-78"/>
              </a:rPr>
              <a:t>2010</a:t>
            </a:r>
            <a:endParaRPr lang="en-US" sz="3600" dirty="0">
              <a:cs typeface="B Titr" pitchFamily="2" charset="-78"/>
            </a:endParaRPr>
          </a:p>
        </p:txBody>
      </p:sp>
      <p:sp>
        <p:nvSpPr>
          <p:cNvPr id="3" name="Slide Number Placeholder 2"/>
          <p:cNvSpPr>
            <a:spLocks noGrp="1"/>
          </p:cNvSpPr>
          <p:nvPr>
            <p:ph type="sldNum" sz="quarter" idx="12"/>
          </p:nvPr>
        </p:nvSpPr>
        <p:spPr/>
        <p:txBody>
          <a:bodyPr/>
          <a:lstStyle/>
          <a:p>
            <a:pPr>
              <a:defRPr/>
            </a:pPr>
            <a:fld id="{45E2AFAB-BFCE-48E3-AE9C-45D06AB69818}" type="slidenum">
              <a:rPr lang="en-US"/>
              <a:pPr>
                <a:defRPr/>
              </a:pPr>
              <a:t>16</a:t>
            </a:fld>
            <a:endParaRPr lang="en-US"/>
          </a:p>
        </p:txBody>
      </p:sp>
      <p:pic>
        <p:nvPicPr>
          <p:cNvPr id="1027" name="Picture 3" descr="C:\Users\Sheida\Desktop\1.jpg"/>
          <p:cNvPicPr>
            <a:picLocks noChangeAspect="1" noChangeArrowheads="1"/>
          </p:cNvPicPr>
          <p:nvPr/>
        </p:nvPicPr>
        <p:blipFill>
          <a:blip r:embed="rId4"/>
          <a:srcRect r="23898"/>
          <a:stretch>
            <a:fillRect/>
          </a:stretch>
        </p:blipFill>
        <p:spPr bwMode="auto">
          <a:xfrm>
            <a:off x="8467725" y="5799138"/>
            <a:ext cx="506413" cy="108585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fill="hold" nodeType="withEffect">
                                  <p:stCondLst>
                                    <p:cond delay="0"/>
                                  </p:stCondLst>
                                  <p:childTnLst>
                                    <p:animRot by="120000">
                                      <p:cBhvr>
                                        <p:cTn id="6" dur="300" fill="hold">
                                          <p:stCondLst>
                                            <p:cond delay="0"/>
                                          </p:stCondLst>
                                        </p:cTn>
                                        <p:tgtEl>
                                          <p:spTgt spid="1027"/>
                                        </p:tgtEl>
                                        <p:attrNameLst>
                                          <p:attrName>r</p:attrName>
                                        </p:attrNameLst>
                                      </p:cBhvr>
                                    </p:animRot>
                                    <p:animRot by="-240000">
                                      <p:cBhvr>
                                        <p:cTn id="7" dur="600" fill="hold">
                                          <p:stCondLst>
                                            <p:cond delay="600"/>
                                          </p:stCondLst>
                                        </p:cTn>
                                        <p:tgtEl>
                                          <p:spTgt spid="1027"/>
                                        </p:tgtEl>
                                        <p:attrNameLst>
                                          <p:attrName>r</p:attrName>
                                        </p:attrNameLst>
                                      </p:cBhvr>
                                    </p:animRot>
                                    <p:animRot by="240000">
                                      <p:cBhvr>
                                        <p:cTn id="8" dur="600" fill="hold">
                                          <p:stCondLst>
                                            <p:cond delay="1200"/>
                                          </p:stCondLst>
                                        </p:cTn>
                                        <p:tgtEl>
                                          <p:spTgt spid="1027"/>
                                        </p:tgtEl>
                                        <p:attrNameLst>
                                          <p:attrName>r</p:attrName>
                                        </p:attrNameLst>
                                      </p:cBhvr>
                                    </p:animRot>
                                    <p:animRot by="-240000">
                                      <p:cBhvr>
                                        <p:cTn id="9" dur="600" fill="hold">
                                          <p:stCondLst>
                                            <p:cond delay="1800"/>
                                          </p:stCondLst>
                                        </p:cTn>
                                        <p:tgtEl>
                                          <p:spTgt spid="1027"/>
                                        </p:tgtEl>
                                        <p:attrNameLst>
                                          <p:attrName>r</p:attrName>
                                        </p:attrNameLst>
                                      </p:cBhvr>
                                    </p:animRot>
                                    <p:animRot by="120000">
                                      <p:cBhvr>
                                        <p:cTn id="10" dur="600" fill="hold">
                                          <p:stCondLst>
                                            <p:cond delay="2400"/>
                                          </p:stCondLst>
                                        </p:cTn>
                                        <p:tgtEl>
                                          <p:spTgt spid="10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K:\Jamiat\questionmark.jpg"/>
          <p:cNvPicPr>
            <a:picLocks noChangeAspect="1" noChangeArrowheads="1"/>
          </p:cNvPicPr>
          <p:nvPr/>
        </p:nvPicPr>
        <p:blipFill>
          <a:blip r:embed="rId3" cstate="print">
            <a:extLst/>
          </a:blip>
          <a:srcRect/>
          <a:stretch>
            <a:fillRect/>
          </a:stretch>
        </p:blipFill>
        <p:spPr bwMode="auto">
          <a:xfrm flipH="1">
            <a:off x="-180528" y="-247501"/>
            <a:ext cx="2232248" cy="3168352"/>
          </a:xfrm>
          <a:prstGeom prst="rect">
            <a:avLst/>
          </a:prstGeom>
          <a:ln>
            <a:noFill/>
          </a:ln>
          <a:effectLst>
            <a:softEdge rad="317500"/>
          </a:effectLst>
          <a:extLst/>
        </p:spPr>
      </p:pic>
      <p:sp>
        <p:nvSpPr>
          <p:cNvPr id="22531" name="Title 1"/>
          <p:cNvSpPr>
            <a:spLocks noGrp="1"/>
          </p:cNvSpPr>
          <p:nvPr>
            <p:ph type="title"/>
          </p:nvPr>
        </p:nvSpPr>
        <p:spPr>
          <a:xfrm>
            <a:off x="684213" y="765175"/>
            <a:ext cx="8229600" cy="1143000"/>
          </a:xfrm>
        </p:spPr>
        <p:txBody>
          <a:bodyPr/>
          <a:lstStyle/>
          <a:p>
            <a:pPr eaLnBrk="1" hangingPunct="1"/>
            <a:r>
              <a:rPr lang="fa-IR" altLang="en-US" dirty="0" smtClean="0"/>
              <a:t>یک سوال!</a:t>
            </a:r>
            <a:endParaRPr lang="en-US" altLang="en-US" dirty="0" smtClean="0"/>
          </a:p>
        </p:txBody>
      </p:sp>
      <p:sp>
        <p:nvSpPr>
          <p:cNvPr id="22532" name="Content Placeholder 2"/>
          <p:cNvSpPr>
            <a:spLocks noGrp="1"/>
          </p:cNvSpPr>
          <p:nvPr>
            <p:ph idx="1"/>
          </p:nvPr>
        </p:nvSpPr>
        <p:spPr/>
        <p:txBody>
          <a:bodyPr/>
          <a:lstStyle/>
          <a:p>
            <a:pPr eaLnBrk="1" hangingPunct="1">
              <a:lnSpc>
                <a:spcPct val="150000"/>
              </a:lnSpc>
              <a:buFont typeface="Wingdings 2" pitchFamily="18" charset="2"/>
              <a:buNone/>
            </a:pPr>
            <a:endParaRPr lang="en-US" altLang="en-US" b="1" dirty="0" smtClean="0"/>
          </a:p>
          <a:p>
            <a:pPr eaLnBrk="1" hangingPunct="1">
              <a:lnSpc>
                <a:spcPct val="150000"/>
              </a:lnSpc>
              <a:buFont typeface="Wingdings 2" pitchFamily="18" charset="2"/>
              <a:buNone/>
            </a:pPr>
            <a:r>
              <a:rPr lang="fa-IR" altLang="en-US" sz="2800" b="1" dirty="0" smtClean="0"/>
              <a:t>	</a:t>
            </a:r>
            <a:r>
              <a:rPr lang="fa-IR" altLang="en-US" sz="4400" b="1" dirty="0" smtClean="0"/>
              <a:t>چرا  </a:t>
            </a:r>
            <a:r>
              <a:rPr lang="fa-IR" altLang="en-US" sz="4000" dirty="0" smtClean="0"/>
              <a:t>همزمان </a:t>
            </a:r>
            <a:r>
              <a:rPr lang="fa-IR" altLang="en-US" sz="4000" dirty="0" smtClean="0"/>
              <a:t>با تلاش غرب برای افزایش جمعیت خود، ایران با کمک‌های بین‌المللی سیاست‌های کنترل جمعیتی را آغاز می‌کند و از طرفی مورد تشویق قرار‌می‌گیرد ؟</a:t>
            </a:r>
          </a:p>
          <a:p>
            <a:pPr algn="just" eaLnBrk="1" hangingPunct="1">
              <a:lnSpc>
                <a:spcPct val="150000"/>
              </a:lnSpc>
            </a:pPr>
            <a:endParaRPr lang="fa-IR" altLang="en-US" dirty="0" smtClean="0"/>
          </a:p>
        </p:txBody>
      </p:sp>
      <p:sp>
        <p:nvSpPr>
          <p:cNvPr id="4" name="Slide Number Placeholder 3"/>
          <p:cNvSpPr>
            <a:spLocks noGrp="1"/>
          </p:cNvSpPr>
          <p:nvPr>
            <p:ph type="sldNum" sz="quarter" idx="12"/>
          </p:nvPr>
        </p:nvSpPr>
        <p:spPr/>
        <p:txBody>
          <a:bodyPr/>
          <a:lstStyle/>
          <a:p>
            <a:pPr>
              <a:defRPr/>
            </a:pPr>
            <a:r>
              <a:rPr lang="fa-IR"/>
              <a:t>28</a:t>
            </a: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nodeType="withEffect">
                                  <p:stCondLst>
                                    <p:cond delay="0"/>
                                  </p:stCondLst>
                                  <p:childTnLst>
                                    <p:animEffect transition="out" filter="fade">
                                      <p:cBhvr>
                                        <p:cTn id="6" dur="1000" tmFilter="0, 0; .2, .5; .8, .5; 1, 0"/>
                                        <p:tgtEl>
                                          <p:spTgt spid="3075"/>
                                        </p:tgtEl>
                                      </p:cBhvr>
                                    </p:animEffect>
                                    <p:animScale>
                                      <p:cBhvr>
                                        <p:cTn id="7" dur="500" autoRev="1" fill="hold"/>
                                        <p:tgtEl>
                                          <p:spTgt spid="307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39750" y="981075"/>
            <a:ext cx="8229600" cy="1143000"/>
          </a:xfrm>
        </p:spPr>
        <p:txBody>
          <a:bodyPr/>
          <a:lstStyle/>
          <a:p>
            <a:pPr algn="r" eaLnBrk="1" hangingPunct="1"/>
            <a:r>
              <a:rPr lang="fa-IR" altLang="en-US" sz="4000" smtClean="0"/>
              <a:t/>
            </a:r>
            <a:br>
              <a:rPr lang="fa-IR" altLang="en-US" sz="4000" smtClean="0"/>
            </a:br>
            <a:r>
              <a:rPr lang="fa-IR" altLang="en-US" sz="4000" smtClean="0"/>
              <a:t>تناقض فعالیت‌های غرب!</a:t>
            </a:r>
            <a:br>
              <a:rPr lang="fa-IR" altLang="en-US" sz="4000" smtClean="0"/>
            </a:br>
            <a:endParaRPr lang="en-US" altLang="en-US" sz="4000" smtClean="0"/>
          </a:p>
        </p:txBody>
      </p:sp>
      <p:sp>
        <p:nvSpPr>
          <p:cNvPr id="3" name="Content Placeholder 2"/>
          <p:cNvSpPr>
            <a:spLocks noGrp="1"/>
          </p:cNvSpPr>
          <p:nvPr>
            <p:ph idx="1"/>
          </p:nvPr>
        </p:nvSpPr>
        <p:spPr>
          <a:xfrm>
            <a:off x="519113" y="1844675"/>
            <a:ext cx="8229600" cy="4824413"/>
          </a:xfrm>
        </p:spPr>
        <p:txBody>
          <a:bodyPr>
            <a:noAutofit/>
          </a:bodyPr>
          <a:lstStyle/>
          <a:p>
            <a:pPr marL="0" indent="0" eaLnBrk="1" fontAlgn="auto" hangingPunct="1">
              <a:lnSpc>
                <a:spcPct val="80000"/>
              </a:lnSpc>
              <a:spcAft>
                <a:spcPts val="0"/>
              </a:spcAft>
              <a:buClr>
                <a:schemeClr val="accent3"/>
              </a:buClr>
              <a:buFont typeface="Wingdings 2"/>
              <a:buNone/>
              <a:defRPr/>
            </a:pPr>
            <a:endParaRPr lang="fa-IR" sz="2000" dirty="0"/>
          </a:p>
          <a:p>
            <a:pPr marL="274320" indent="-274320" eaLnBrk="1" fontAlgn="auto" hangingPunct="1">
              <a:lnSpc>
                <a:spcPct val="80000"/>
              </a:lnSpc>
              <a:spcAft>
                <a:spcPts val="0"/>
              </a:spcAft>
              <a:buClr>
                <a:schemeClr val="accent3"/>
              </a:buClr>
              <a:buFont typeface="Wingdings 2"/>
              <a:buChar char=""/>
              <a:defRPr/>
            </a:pPr>
            <a:endParaRPr lang="fa-IR" sz="2000" dirty="0" smtClean="0"/>
          </a:p>
          <a:p>
            <a:pPr marL="274320" indent="-274320" eaLnBrk="1" fontAlgn="auto" hangingPunct="1">
              <a:lnSpc>
                <a:spcPct val="80000"/>
              </a:lnSpc>
              <a:spcAft>
                <a:spcPts val="0"/>
              </a:spcAft>
              <a:buClr>
                <a:schemeClr val="accent3"/>
              </a:buClr>
              <a:buFont typeface="Wingdings 2"/>
              <a:buChar char=""/>
              <a:defRPr/>
            </a:pPr>
            <a:endParaRPr lang="fa-IR" sz="2000" dirty="0" smtClean="0"/>
          </a:p>
          <a:p>
            <a:pPr marL="274320" indent="-274320" eaLnBrk="1" fontAlgn="auto" hangingPunct="1">
              <a:lnSpc>
                <a:spcPct val="80000"/>
              </a:lnSpc>
              <a:spcAft>
                <a:spcPts val="0"/>
              </a:spcAft>
              <a:buClr>
                <a:schemeClr val="accent3"/>
              </a:buClr>
              <a:buFont typeface="Wingdings 2"/>
              <a:buChar char=""/>
              <a:defRPr/>
            </a:pPr>
            <a:endParaRPr lang="fa-IR" sz="2000" dirty="0"/>
          </a:p>
          <a:p>
            <a:pPr marL="274320" indent="-274320" eaLnBrk="1" fontAlgn="auto" hangingPunct="1">
              <a:lnSpc>
                <a:spcPct val="80000"/>
              </a:lnSpc>
              <a:spcAft>
                <a:spcPts val="0"/>
              </a:spcAft>
              <a:buClr>
                <a:schemeClr val="accent3"/>
              </a:buClr>
              <a:buFont typeface="Wingdings 2"/>
              <a:buChar char=""/>
              <a:defRPr/>
            </a:pPr>
            <a:endParaRPr lang="fa-IR" sz="2000" dirty="0" smtClean="0"/>
          </a:p>
          <a:p>
            <a:pPr marL="274320" indent="-274320" eaLnBrk="1" fontAlgn="auto" hangingPunct="1">
              <a:lnSpc>
                <a:spcPct val="80000"/>
              </a:lnSpc>
              <a:spcAft>
                <a:spcPts val="0"/>
              </a:spcAft>
              <a:buClr>
                <a:schemeClr val="accent3"/>
              </a:buClr>
              <a:buFont typeface="Wingdings 2"/>
              <a:buChar char=""/>
              <a:defRPr/>
            </a:pPr>
            <a:endParaRPr lang="fa-IR" sz="2000" dirty="0"/>
          </a:p>
          <a:p>
            <a:pPr marL="274320" indent="-274320" eaLnBrk="1" fontAlgn="auto" hangingPunct="1">
              <a:lnSpc>
                <a:spcPct val="80000"/>
              </a:lnSpc>
              <a:spcAft>
                <a:spcPts val="0"/>
              </a:spcAft>
              <a:buClr>
                <a:schemeClr val="accent3"/>
              </a:buClr>
              <a:buFont typeface="Wingdings 2"/>
              <a:buChar char=""/>
              <a:defRPr/>
            </a:pPr>
            <a:endParaRPr lang="fa-IR" sz="2000" dirty="0" smtClean="0"/>
          </a:p>
          <a:p>
            <a:pPr marL="274320" indent="-274320" eaLnBrk="1" fontAlgn="auto" hangingPunct="1">
              <a:lnSpc>
                <a:spcPct val="80000"/>
              </a:lnSpc>
              <a:spcAft>
                <a:spcPts val="0"/>
              </a:spcAft>
              <a:buClr>
                <a:schemeClr val="accent3"/>
              </a:buClr>
              <a:buFont typeface="Wingdings 2"/>
              <a:buChar char=""/>
              <a:defRPr/>
            </a:pPr>
            <a:endParaRPr lang="fa-IR" sz="2000" dirty="0" smtClean="0"/>
          </a:p>
          <a:p>
            <a:pPr marL="274320" indent="-274320" eaLnBrk="1" fontAlgn="auto" hangingPunct="1">
              <a:lnSpc>
                <a:spcPct val="80000"/>
              </a:lnSpc>
              <a:spcAft>
                <a:spcPts val="0"/>
              </a:spcAft>
              <a:buClr>
                <a:schemeClr val="accent3"/>
              </a:buClr>
              <a:buFont typeface="Wingdings 2"/>
              <a:buChar char=""/>
              <a:defRPr/>
            </a:pPr>
            <a:endParaRPr lang="fa-IR" sz="2000" dirty="0" smtClean="0"/>
          </a:p>
          <a:p>
            <a:pPr marL="274320" indent="-274320" eaLnBrk="1" fontAlgn="auto" hangingPunct="1">
              <a:lnSpc>
                <a:spcPct val="80000"/>
              </a:lnSpc>
              <a:spcAft>
                <a:spcPts val="0"/>
              </a:spcAft>
              <a:buClr>
                <a:schemeClr val="accent3"/>
              </a:buClr>
              <a:buFont typeface="Wingdings 2"/>
              <a:buChar char=""/>
              <a:defRPr/>
            </a:pPr>
            <a:endParaRPr lang="en-US" sz="2000" dirty="0"/>
          </a:p>
        </p:txBody>
      </p:sp>
      <p:sp>
        <p:nvSpPr>
          <p:cNvPr id="4" name="Slide Number Placeholder 3"/>
          <p:cNvSpPr>
            <a:spLocks noGrp="1"/>
          </p:cNvSpPr>
          <p:nvPr>
            <p:ph type="sldNum" sz="quarter" idx="12"/>
          </p:nvPr>
        </p:nvSpPr>
        <p:spPr/>
        <p:txBody>
          <a:bodyPr/>
          <a:lstStyle/>
          <a:p>
            <a:pPr>
              <a:defRPr/>
            </a:pPr>
            <a:r>
              <a:rPr lang="fa-IR"/>
              <a:t>29</a:t>
            </a:r>
            <a:endParaRPr lang="en-US"/>
          </a:p>
        </p:txBody>
      </p:sp>
      <p:pic>
        <p:nvPicPr>
          <p:cNvPr id="5" name="Picture 2" descr="K:\Jamiat\20110306_181634_تناقض.jpg"/>
          <p:cNvPicPr>
            <a:picLocks noChangeAspect="1" noChangeArrowheads="1"/>
          </p:cNvPicPr>
          <p:nvPr/>
        </p:nvPicPr>
        <p:blipFill>
          <a:blip r:embed="rId3" cstate="print">
            <a:duotone>
              <a:prstClr val="black"/>
              <a:srgbClr val="457CA1">
                <a:tint val="45000"/>
                <a:satMod val="400000"/>
              </a:srgbClr>
            </a:duotone>
            <a:extLst/>
          </a:blip>
          <a:srcRect/>
          <a:stretch>
            <a:fillRect/>
          </a:stretch>
        </p:blipFill>
        <p:spPr bwMode="auto">
          <a:xfrm>
            <a:off x="546098" y="908720"/>
            <a:ext cx="2225702" cy="2804385"/>
          </a:xfrm>
          <a:prstGeom prst="rect">
            <a:avLst/>
          </a:prstGeom>
          <a:ln>
            <a:noFill/>
          </a:ln>
          <a:effectLst>
            <a:softEdge rad="112500"/>
          </a:effectLst>
          <a:extLst/>
        </p:spPr>
      </p:pic>
      <p:graphicFrame>
        <p:nvGraphicFramePr>
          <p:cNvPr id="6" name="Content Placeholder 5"/>
          <p:cNvGraphicFramePr>
            <a:graphicFrameLocks/>
          </p:cNvGraphicFramePr>
          <p:nvPr/>
        </p:nvGraphicFramePr>
        <p:xfrm>
          <a:off x="3796748" y="1412776"/>
          <a:ext cx="4657193" cy="26978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Content Placeholder 5"/>
          <p:cNvGraphicFramePr>
            <a:graphicFrameLocks/>
          </p:cNvGraphicFramePr>
          <p:nvPr/>
        </p:nvGraphicFramePr>
        <p:xfrm>
          <a:off x="3803239" y="1628800"/>
          <a:ext cx="4657193" cy="222960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8" name="Rounded Rectangle 7"/>
          <p:cNvSpPr/>
          <p:nvPr/>
        </p:nvSpPr>
        <p:spPr>
          <a:xfrm>
            <a:off x="2878138" y="4365625"/>
            <a:ext cx="6113462" cy="1871663"/>
          </a:xfrm>
          <a:prstGeom prst="roundRect">
            <a:avLst/>
          </a:prstGeom>
          <a:gradFill flip="none" rotWithShape="1">
            <a:gsLst>
              <a:gs pos="0">
                <a:srgbClr val="4B87AF">
                  <a:shade val="30000"/>
                  <a:satMod val="115000"/>
                </a:srgbClr>
              </a:gs>
              <a:gs pos="50000">
                <a:srgbClr val="4B87AF">
                  <a:shade val="67500"/>
                  <a:satMod val="115000"/>
                </a:srgbClr>
              </a:gs>
              <a:gs pos="100000">
                <a:srgbClr val="4B87AF">
                  <a:shade val="100000"/>
                  <a:satMod val="115000"/>
                </a:srgbClr>
              </a:gs>
            </a:gsLst>
            <a:lin ang="10800000" scaled="1"/>
            <a:tileRect/>
          </a:gradFill>
        </p:spPr>
        <p:style>
          <a:lnRef idx="2">
            <a:schemeClr val="accent2">
              <a:shade val="50000"/>
            </a:schemeClr>
          </a:lnRef>
          <a:fillRef idx="1">
            <a:schemeClr val="accent2"/>
          </a:fillRef>
          <a:effectRef idx="0">
            <a:schemeClr val="accent2"/>
          </a:effectRef>
          <a:fontRef idx="minor">
            <a:schemeClr val="lt1"/>
          </a:fontRef>
        </p:style>
        <p:txBody>
          <a:bodyPr anchor="ctr"/>
          <a:lstStyle/>
          <a:p>
            <a:pPr fontAlgn="auto">
              <a:lnSpc>
                <a:spcPct val="80000"/>
              </a:lnSpc>
              <a:spcBef>
                <a:spcPts val="0"/>
              </a:spcBef>
              <a:spcAft>
                <a:spcPts val="0"/>
              </a:spcAft>
              <a:defRPr/>
            </a:pPr>
            <a:r>
              <a:rPr lang="fa-IR" b="1" dirty="0"/>
              <a:t>سال 1988 میلادی:</a:t>
            </a:r>
          </a:p>
          <a:p>
            <a:pPr fontAlgn="auto">
              <a:lnSpc>
                <a:spcPct val="80000"/>
              </a:lnSpc>
              <a:spcBef>
                <a:spcPts val="0"/>
              </a:spcBef>
              <a:spcAft>
                <a:spcPts val="0"/>
              </a:spcAft>
              <a:defRPr/>
            </a:pPr>
            <a:endParaRPr lang="fa-IR" b="1" dirty="0"/>
          </a:p>
          <a:p>
            <a:pPr rtl="0" fontAlgn="auto">
              <a:lnSpc>
                <a:spcPct val="80000"/>
              </a:lnSpc>
              <a:spcBef>
                <a:spcPts val="0"/>
              </a:spcBef>
              <a:spcAft>
                <a:spcPts val="0"/>
              </a:spcAft>
              <a:defRPr/>
            </a:pPr>
            <a:r>
              <a:rPr lang="fa-IR" dirty="0"/>
              <a:t> به اجرا درآوردن جمعا 3266 طرح کنترل جمعیت و تنظیم خانواده در 147 کشور، </a:t>
            </a:r>
          </a:p>
          <a:p>
            <a:pPr rtl="0" fontAlgn="auto">
              <a:lnSpc>
                <a:spcPct val="80000"/>
              </a:lnSpc>
              <a:spcBef>
                <a:spcPts val="0"/>
              </a:spcBef>
              <a:spcAft>
                <a:spcPts val="0"/>
              </a:spcAft>
              <a:defRPr/>
            </a:pPr>
            <a:r>
              <a:rPr lang="fa-IR" dirty="0"/>
              <a:t>توسط صندوق سازمان ملل متحد در امور جمعیت،  </a:t>
            </a:r>
          </a:p>
          <a:p>
            <a:pPr rtl="0" fontAlgn="auto">
              <a:lnSpc>
                <a:spcPct val="80000"/>
              </a:lnSpc>
              <a:spcBef>
                <a:spcPts val="0"/>
              </a:spcBef>
              <a:spcAft>
                <a:spcPts val="0"/>
              </a:spcAft>
              <a:defRPr/>
            </a:pPr>
            <a:r>
              <a:rPr lang="fa-IR" dirty="0"/>
              <a:t>با بودجه 200 میلیون دلاری خود و میلیون‌ها دلار کمک داوطلبانه دولت‌ها</a:t>
            </a:r>
          </a:p>
          <a:p>
            <a:pPr rtl="0" fontAlgn="auto">
              <a:lnSpc>
                <a:spcPct val="80000"/>
              </a:lnSpc>
              <a:spcBef>
                <a:spcPts val="0"/>
              </a:spcBef>
              <a:spcAft>
                <a:spcPts val="0"/>
              </a:spcAft>
              <a:defRPr/>
            </a:pPr>
            <a:r>
              <a:rPr lang="fa-IR" dirty="0"/>
              <a:t> (به جای کمک به آب و نان گرسنگان جهان)</a:t>
            </a:r>
          </a:p>
          <a:p>
            <a:pPr rtl="0" fontAlgn="auto">
              <a:spcBef>
                <a:spcPts val="0"/>
              </a:spcBef>
              <a:spcAft>
                <a:spcPts val="0"/>
              </a:spcAft>
              <a:defRPr/>
            </a:pPr>
            <a:endParaRPr lang="en-US" dirty="0"/>
          </a:p>
        </p:txBody>
      </p:sp>
      <p:sp>
        <p:nvSpPr>
          <p:cNvPr id="9" name="Rounded Rectangle 8"/>
          <p:cNvSpPr/>
          <p:nvPr/>
        </p:nvSpPr>
        <p:spPr>
          <a:xfrm>
            <a:off x="179388" y="3789363"/>
            <a:ext cx="2589212" cy="2936875"/>
          </a:xfrm>
          <a:prstGeom prst="roundRect">
            <a:avLst/>
          </a:prstGeom>
          <a:gradFill flip="none" rotWithShape="1">
            <a:gsLst>
              <a:gs pos="0">
                <a:srgbClr val="457CA1">
                  <a:shade val="30000"/>
                  <a:satMod val="115000"/>
                </a:srgbClr>
              </a:gs>
              <a:gs pos="50000">
                <a:srgbClr val="457CA1">
                  <a:shade val="67500"/>
                  <a:satMod val="115000"/>
                </a:srgbClr>
              </a:gs>
              <a:gs pos="100000">
                <a:srgbClr val="457CA1">
                  <a:shade val="100000"/>
                  <a:satMod val="115000"/>
                </a:srgbClr>
              </a:gs>
            </a:gsLst>
            <a:lin ang="18900000" scaled="1"/>
            <a:tileRect/>
          </a:gra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just" fontAlgn="auto">
              <a:lnSpc>
                <a:spcPct val="80000"/>
              </a:lnSpc>
              <a:spcBef>
                <a:spcPts val="0"/>
              </a:spcBef>
              <a:spcAft>
                <a:spcPts val="0"/>
              </a:spcAft>
              <a:defRPr/>
            </a:pPr>
            <a:r>
              <a:rPr lang="fa-IR" dirty="0"/>
              <a:t>5 برابر شدن جمعیت عربستان در مدت زمان 2 برابر شدن جمعیت ایران</a:t>
            </a:r>
          </a:p>
          <a:p>
            <a:pPr algn="just" fontAlgn="auto">
              <a:lnSpc>
                <a:spcPct val="80000"/>
              </a:lnSpc>
              <a:spcBef>
                <a:spcPts val="0"/>
              </a:spcBef>
              <a:spcAft>
                <a:spcPts val="0"/>
              </a:spcAft>
              <a:defRPr/>
            </a:pPr>
            <a:endParaRPr lang="fa-IR" dirty="0"/>
          </a:p>
          <a:p>
            <a:pPr algn="just" fontAlgn="auto">
              <a:lnSpc>
                <a:spcPct val="80000"/>
              </a:lnSpc>
              <a:spcBef>
                <a:spcPts val="0"/>
              </a:spcBef>
              <a:spcAft>
                <a:spcPts val="0"/>
              </a:spcAft>
              <a:defRPr/>
            </a:pPr>
            <a:r>
              <a:rPr lang="fa-IR" dirty="0"/>
              <a:t> در شرایطی که کشورهای عربی با تاثیر پذیری از آمریکا و اسراییل در مقابل نظام جمهوری اسلامی ایران متحد شده‌اند </a:t>
            </a:r>
          </a:p>
          <a:p>
            <a:pPr algn="just" fontAlgn="auto">
              <a:lnSpc>
                <a:spcPct val="80000"/>
              </a:lnSpc>
              <a:spcBef>
                <a:spcPts val="0"/>
              </a:spcBef>
              <a:spcAft>
                <a:spcPts val="0"/>
              </a:spcAft>
              <a:defRPr/>
            </a:pPr>
            <a:r>
              <a:rPr lang="fa-IR" dirty="0"/>
              <a:t>(نمونه کوچک: معامله 60 میلیارد دلاری عربستان با غرب برای خرید سلاح)</a:t>
            </a:r>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308100"/>
            <a:ext cx="8560628" cy="5510213"/>
          </a:xfrm>
        </p:spPr>
        <p:txBody>
          <a:bodyPr>
            <a:normAutofit fontScale="92500"/>
          </a:bodyPr>
          <a:lstStyle/>
          <a:p>
            <a:pPr marL="274320" indent="-274320" eaLnBrk="1" fontAlgn="auto" hangingPunct="1">
              <a:spcAft>
                <a:spcPts val="0"/>
              </a:spcAft>
              <a:buClr>
                <a:schemeClr val="accent3"/>
              </a:buClr>
              <a:buFont typeface="Wingdings 2"/>
              <a:buChar char=""/>
              <a:defRPr/>
            </a:pPr>
            <a:endParaRPr lang="fa-IR" dirty="0" smtClean="0"/>
          </a:p>
          <a:p>
            <a:pPr marL="274320" indent="-274320" eaLnBrk="1" fontAlgn="auto" hangingPunct="1">
              <a:spcAft>
                <a:spcPts val="0"/>
              </a:spcAft>
              <a:buClr>
                <a:schemeClr val="accent3"/>
              </a:buClr>
              <a:buFont typeface="Wingdings 2"/>
              <a:buChar char=""/>
              <a:defRPr/>
            </a:pPr>
            <a:r>
              <a:rPr lang="fa-IR" dirty="0" smtClean="0"/>
              <a:t>عوامل قدرت </a:t>
            </a:r>
            <a:r>
              <a:rPr lang="fa-IR" dirty="0"/>
              <a:t>یک </a:t>
            </a:r>
            <a:r>
              <a:rPr lang="fa-IR" dirty="0" smtClean="0"/>
              <a:t>کشور</a:t>
            </a:r>
          </a:p>
          <a:p>
            <a:pPr marL="640080" lvl="1" indent="-246888" eaLnBrk="1" fontAlgn="auto" hangingPunct="1">
              <a:spcAft>
                <a:spcPts val="0"/>
              </a:spcAft>
              <a:buFont typeface="Wingdings 2"/>
              <a:buChar char=""/>
              <a:defRPr/>
            </a:pPr>
            <a:r>
              <a:rPr lang="fa-IR" dirty="0" smtClean="0"/>
              <a:t>ثروت‌های خدادادی</a:t>
            </a:r>
          </a:p>
          <a:p>
            <a:pPr marL="640080" lvl="1" indent="-246888" eaLnBrk="1" fontAlgn="auto" hangingPunct="1">
              <a:spcAft>
                <a:spcPts val="0"/>
              </a:spcAft>
              <a:buFont typeface="Wingdings 2"/>
              <a:buChar char=""/>
              <a:defRPr/>
            </a:pPr>
            <a:r>
              <a:rPr lang="fa-IR" dirty="0" smtClean="0"/>
              <a:t> </a:t>
            </a:r>
            <a:r>
              <a:rPr lang="fa-IR" dirty="0"/>
              <a:t>برخورداری از فرهنگ </a:t>
            </a:r>
            <a:r>
              <a:rPr lang="fa-IR" dirty="0" smtClean="0"/>
              <a:t>غنی</a:t>
            </a:r>
          </a:p>
          <a:p>
            <a:pPr marL="640080" lvl="1" indent="-246888" eaLnBrk="1" fontAlgn="auto" hangingPunct="1">
              <a:spcAft>
                <a:spcPts val="0"/>
              </a:spcAft>
              <a:buFont typeface="Wingdings 2"/>
              <a:buChar char=""/>
              <a:defRPr/>
            </a:pPr>
            <a:r>
              <a:rPr lang="fa-IR" dirty="0" smtClean="0"/>
              <a:t> فن‌آوری‌های برتر</a:t>
            </a:r>
          </a:p>
          <a:p>
            <a:pPr marL="640080" lvl="1" indent="-246888" eaLnBrk="1" fontAlgn="auto" hangingPunct="1">
              <a:spcAft>
                <a:spcPts val="0"/>
              </a:spcAft>
              <a:buFont typeface="Wingdings 2"/>
              <a:buChar char=""/>
              <a:defRPr/>
            </a:pPr>
            <a:r>
              <a:rPr lang="fa-IR" dirty="0" smtClean="0"/>
              <a:t>توان </a:t>
            </a:r>
            <a:r>
              <a:rPr lang="fa-IR" dirty="0"/>
              <a:t>نیروهای </a:t>
            </a:r>
            <a:r>
              <a:rPr lang="fa-IR" dirty="0" smtClean="0"/>
              <a:t>مسلح</a:t>
            </a:r>
          </a:p>
          <a:p>
            <a:pPr marL="640080" lvl="1" indent="-246888" eaLnBrk="1" fontAlgn="auto" hangingPunct="1">
              <a:spcAft>
                <a:spcPts val="0"/>
              </a:spcAft>
              <a:buFont typeface="Wingdings 2"/>
              <a:buChar char=""/>
              <a:defRPr/>
            </a:pPr>
            <a:r>
              <a:rPr lang="fa-IR" dirty="0" smtClean="0"/>
              <a:t> جمعیت</a:t>
            </a:r>
          </a:p>
          <a:p>
            <a:pPr marL="274320" indent="-274320" eaLnBrk="1" fontAlgn="auto" hangingPunct="1">
              <a:spcAft>
                <a:spcPts val="0"/>
              </a:spcAft>
              <a:buClr>
                <a:schemeClr val="accent3"/>
              </a:buClr>
              <a:buFont typeface="Wingdings 2"/>
              <a:buChar char=""/>
              <a:defRPr/>
            </a:pPr>
            <a:r>
              <a:rPr lang="fa-IR" dirty="0" smtClean="0"/>
              <a:t>قدرت بسیار زیاد کشورهای چین و هند</a:t>
            </a:r>
          </a:p>
          <a:p>
            <a:pPr marL="274320" indent="-274320" eaLnBrk="1" fontAlgn="auto" hangingPunct="1">
              <a:spcAft>
                <a:spcPts val="0"/>
              </a:spcAft>
              <a:buClr>
                <a:schemeClr val="accent3"/>
              </a:buClr>
              <a:buFont typeface="Wingdings 2"/>
              <a:buChar char=""/>
              <a:defRPr/>
            </a:pPr>
            <a:r>
              <a:rPr lang="fa-IR" dirty="0" smtClean="0"/>
              <a:t>روابط تجاری 1400 میلیارد دلاری چین و آمریکا و تبدیل شدن چین به یکی از وزنه‌های اصلی تصمیم‌گیری در معادلات سیاسی و در عرصه بین المللی و منطقه‌ای</a:t>
            </a:r>
            <a:endParaRPr lang="en-US" dirty="0" smtClean="0"/>
          </a:p>
          <a:p>
            <a:pPr marL="274320" indent="-274320" eaLnBrk="1" fontAlgn="auto" hangingPunct="1">
              <a:spcAft>
                <a:spcPts val="0"/>
              </a:spcAft>
              <a:buClr>
                <a:schemeClr val="accent3"/>
              </a:buClr>
              <a:buFont typeface="Wingdings 2"/>
              <a:buChar char=""/>
              <a:defRPr/>
            </a:pPr>
            <a:endParaRPr lang="en-US" dirty="0" smtClean="0"/>
          </a:p>
          <a:p>
            <a:pPr marL="0" indent="0" algn="ctr" eaLnBrk="1" fontAlgn="auto" hangingPunct="1">
              <a:spcAft>
                <a:spcPts val="0"/>
              </a:spcAft>
              <a:buClr>
                <a:schemeClr val="accent3"/>
              </a:buClr>
              <a:buFont typeface="Wingdings 2"/>
              <a:buNone/>
              <a:defRPr/>
            </a:pPr>
            <a:r>
              <a:rPr lang="en-US" dirty="0" smtClean="0">
                <a:solidFill>
                  <a:schemeClr val="accent2">
                    <a:lumMod val="50000"/>
                  </a:schemeClr>
                </a:solidFill>
              </a:rPr>
              <a:t> </a:t>
            </a:r>
            <a:r>
              <a:rPr lang="ar-SA" b="1" dirty="0" smtClean="0">
                <a:solidFill>
                  <a:schemeClr val="accent2">
                    <a:lumMod val="50000"/>
                  </a:schemeClr>
                </a:solidFill>
              </a:rPr>
              <a:t>جمعيت </a:t>
            </a:r>
            <a:r>
              <a:rPr lang="ar-SA" b="1" dirty="0">
                <a:solidFill>
                  <a:schemeClr val="accent2">
                    <a:lumMod val="50000"/>
                  </a:schemeClr>
                </a:solidFill>
              </a:rPr>
              <a:t>زياد، در يك مديريت كارآمد اقتصادي نه تنها </a:t>
            </a:r>
            <a:r>
              <a:rPr lang="ar-SA" b="1" dirty="0" smtClean="0">
                <a:solidFill>
                  <a:schemeClr val="accent2">
                    <a:lumMod val="50000"/>
                  </a:schemeClr>
                </a:solidFill>
              </a:rPr>
              <a:t>تهديدنيست </a:t>
            </a:r>
            <a:r>
              <a:rPr lang="ar-SA" b="1" dirty="0">
                <a:solidFill>
                  <a:schemeClr val="accent2">
                    <a:lumMod val="50000"/>
                  </a:schemeClr>
                </a:solidFill>
              </a:rPr>
              <a:t>بلكه به عنوان يك فرصت بي‌نظير تلقي مي‌شود. </a:t>
            </a:r>
            <a:endParaRPr lang="fa-IR" b="1" dirty="0" smtClean="0">
              <a:solidFill>
                <a:schemeClr val="accent2">
                  <a:lumMod val="50000"/>
                </a:schemeClr>
              </a:solidFill>
            </a:endParaRPr>
          </a:p>
          <a:p>
            <a:pPr marL="274320" indent="-274320" algn="ctr" eaLnBrk="1" fontAlgn="auto" hangingPunct="1">
              <a:spcAft>
                <a:spcPts val="0"/>
              </a:spcAft>
              <a:buClr>
                <a:schemeClr val="accent3"/>
              </a:buClr>
              <a:buFont typeface="Wingdings 2"/>
              <a:buNone/>
              <a:defRPr/>
            </a:pPr>
            <a:endParaRPr lang="en-US" dirty="0"/>
          </a:p>
        </p:txBody>
      </p:sp>
      <p:sp>
        <p:nvSpPr>
          <p:cNvPr id="4" name="Slide Number Placeholder 3"/>
          <p:cNvSpPr>
            <a:spLocks noGrp="1"/>
          </p:cNvSpPr>
          <p:nvPr>
            <p:ph type="sldNum" sz="quarter" idx="12"/>
          </p:nvPr>
        </p:nvSpPr>
        <p:spPr/>
        <p:txBody>
          <a:bodyPr/>
          <a:lstStyle/>
          <a:p>
            <a:pPr>
              <a:defRPr/>
            </a:pPr>
            <a:r>
              <a:rPr lang="fa-IR"/>
              <a:t>30</a:t>
            </a:r>
            <a:endParaRPr lang="en-US"/>
          </a:p>
        </p:txBody>
      </p:sp>
      <p:pic>
        <p:nvPicPr>
          <p:cNvPr id="5" name="Picture 4"/>
          <p:cNvPicPr>
            <a:picLocks noChangeAspect="1"/>
          </p:cNvPicPr>
          <p:nvPr/>
        </p:nvPicPr>
        <p:blipFill>
          <a:blip r:embed="rId3"/>
          <a:srcRect/>
          <a:stretch>
            <a:fillRect/>
          </a:stretch>
        </p:blipFill>
        <p:spPr bwMode="auto">
          <a:xfrm>
            <a:off x="107950" y="2305050"/>
            <a:ext cx="1216025" cy="1123950"/>
          </a:xfrm>
          <a:prstGeom prst="rect">
            <a:avLst/>
          </a:prstGeom>
          <a:noFill/>
          <a:ln w="9525">
            <a:noFill/>
            <a:miter lim="800000"/>
            <a:headEnd/>
            <a:tailEnd/>
          </a:ln>
        </p:spPr>
      </p:pic>
      <p:pic>
        <p:nvPicPr>
          <p:cNvPr id="6" name="Picture 5"/>
          <p:cNvPicPr>
            <a:picLocks noChangeAspect="1"/>
          </p:cNvPicPr>
          <p:nvPr/>
        </p:nvPicPr>
        <p:blipFill>
          <a:blip r:embed="rId4"/>
          <a:srcRect/>
          <a:stretch>
            <a:fillRect/>
          </a:stretch>
        </p:blipFill>
        <p:spPr bwMode="auto">
          <a:xfrm>
            <a:off x="1116013" y="1941513"/>
            <a:ext cx="1709737" cy="1487487"/>
          </a:xfrm>
          <a:prstGeom prst="rect">
            <a:avLst/>
          </a:prstGeom>
          <a:noFill/>
          <a:ln w="9525">
            <a:noFill/>
            <a:miter lim="800000"/>
            <a:headEnd/>
            <a:tailEnd/>
          </a:ln>
        </p:spPr>
      </p:pic>
      <p:pic>
        <p:nvPicPr>
          <p:cNvPr id="7" name="Picture 6"/>
          <p:cNvPicPr>
            <a:picLocks noChangeAspect="1"/>
          </p:cNvPicPr>
          <p:nvPr/>
        </p:nvPicPr>
        <p:blipFill>
          <a:blip r:embed="rId5"/>
          <a:srcRect/>
          <a:stretch>
            <a:fillRect/>
          </a:stretch>
        </p:blipFill>
        <p:spPr bwMode="auto">
          <a:xfrm>
            <a:off x="2555875" y="2474913"/>
            <a:ext cx="2300288" cy="1458912"/>
          </a:xfrm>
          <a:prstGeom prst="rect">
            <a:avLst/>
          </a:prstGeom>
          <a:noFill/>
          <a:ln w="9525">
            <a:noFill/>
            <a:miter lim="800000"/>
            <a:headEnd/>
            <a:tailEnd/>
          </a:ln>
        </p:spPr>
      </p:pic>
      <p:pic>
        <p:nvPicPr>
          <p:cNvPr id="8" name="Picture 7"/>
          <p:cNvPicPr>
            <a:picLocks noChangeAspect="1"/>
          </p:cNvPicPr>
          <p:nvPr/>
        </p:nvPicPr>
        <p:blipFill>
          <a:blip r:embed="rId6"/>
          <a:srcRect/>
          <a:stretch>
            <a:fillRect/>
          </a:stretch>
        </p:blipFill>
        <p:spPr bwMode="auto">
          <a:xfrm>
            <a:off x="611188" y="3246438"/>
            <a:ext cx="1682750" cy="1262062"/>
          </a:xfrm>
          <a:prstGeom prst="rect">
            <a:avLst/>
          </a:prstGeom>
          <a:noFill/>
          <a:ln w="9525">
            <a:noFill/>
            <a:miter lim="800000"/>
            <a:headEnd/>
            <a:tailEnd/>
          </a:ln>
        </p:spPr>
      </p:pic>
      <p:pic>
        <p:nvPicPr>
          <p:cNvPr id="9" name="Picture 8"/>
          <p:cNvPicPr>
            <a:picLocks noChangeAspect="1"/>
          </p:cNvPicPr>
          <p:nvPr/>
        </p:nvPicPr>
        <p:blipFill rotWithShape="1">
          <a:blip r:embed="rId7" cstate="print">
            <a:extLst/>
          </a:blip>
          <a:srcRect l="18978" r="22689"/>
          <a:stretch/>
        </p:blipFill>
        <p:spPr>
          <a:xfrm>
            <a:off x="1905704" y="3356992"/>
            <a:ext cx="1400155" cy="1440160"/>
          </a:xfrm>
          <a:prstGeom prst="ellipse">
            <a:avLst/>
          </a:prstGeom>
        </p:spPr>
      </p:pic>
      <p:sp>
        <p:nvSpPr>
          <p:cNvPr id="2" name="Title 1"/>
          <p:cNvSpPr>
            <a:spLocks noGrp="1"/>
          </p:cNvSpPr>
          <p:nvPr>
            <p:ph type="title"/>
          </p:nvPr>
        </p:nvSpPr>
        <p:spPr>
          <a:xfrm>
            <a:off x="582548" y="165100"/>
            <a:ext cx="8229600" cy="1446486"/>
          </a:xfrm>
        </p:spPr>
        <p:txBody>
          <a:bodyPr>
            <a:normAutofit/>
          </a:bodyPr>
          <a:lstStyle/>
          <a:p>
            <a:pPr eaLnBrk="1" fontAlgn="auto" hangingPunct="1">
              <a:spcAft>
                <a:spcPts val="0"/>
              </a:spcAft>
              <a:defRPr/>
            </a:pPr>
            <a:r>
              <a:rPr lang="fa-IR" sz="4900" dirty="0" smtClean="0"/>
              <a:t>قدرت برخاسته از </a:t>
            </a:r>
            <a:r>
              <a:rPr lang="fa-IR" sz="4900" dirty="0" smtClean="0">
                <a:solidFill>
                  <a:schemeClr val="accent2">
                    <a:lumMod val="50000"/>
                  </a:schemeClr>
                </a:solidFill>
              </a:rPr>
              <a:t>جمعیت</a:t>
            </a:r>
            <a:r>
              <a:rPr lang="fa-IR" sz="4400" dirty="0" smtClean="0"/>
              <a:t/>
            </a:r>
            <a:br>
              <a:rPr lang="fa-IR" sz="4400" dirty="0" smtClean="0"/>
            </a:br>
            <a:r>
              <a:rPr lang="fa-IR" sz="2000" dirty="0" smtClean="0"/>
              <a:t>گزارش توسعه انسانی سازمان ملل:</a:t>
            </a:r>
            <a:br>
              <a:rPr lang="fa-IR" sz="2000" dirty="0" smtClean="0"/>
            </a:br>
            <a:r>
              <a:rPr lang="fa-IR" sz="2000" dirty="0" smtClean="0"/>
              <a:t> مردم(مردان و زنان) ثروت‌های واقعی هر ملتی را تشکیل می دهند.</a:t>
            </a:r>
            <a:endParaRPr lang="en-US" sz="20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600"/>
                                        <p:tgtEl>
                                          <p:spTgt spid="3">
                                            <p:txEl>
                                              <p:pRg st="1" end="1"/>
                                            </p:txEl>
                                          </p:spTgt>
                                        </p:tgtEl>
                                      </p:cBhvr>
                                    </p:animEffect>
                                  </p:childTnLst>
                                </p:cTn>
                              </p:par>
                            </p:childTnLst>
                          </p:cTn>
                        </p:par>
                        <p:par>
                          <p:cTn id="8" fill="hold" nodeType="afterGroup">
                            <p:stCondLst>
                              <p:cond delay="6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600"/>
                                        <p:tgtEl>
                                          <p:spTgt spid="3">
                                            <p:txEl>
                                              <p:pRg st="2" end="2"/>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600"/>
                                        <p:tgtEl>
                                          <p:spTgt spid="8"/>
                                        </p:tgtEl>
                                      </p:cBhvr>
                                    </p:animEffect>
                                  </p:childTnLst>
                                </p:cTn>
                              </p:par>
                            </p:childTnLst>
                          </p:cTn>
                        </p:par>
                        <p:par>
                          <p:cTn id="15" fill="hold" nodeType="afterGroup">
                            <p:stCondLst>
                              <p:cond delay="1200"/>
                            </p:stCondLst>
                            <p:childTnLst>
                              <p:par>
                                <p:cTn id="16" presetID="10" presetClass="entr" presetSubtype="0" fill="hold" grpId="0"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6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600"/>
                                        <p:tgtEl>
                                          <p:spTgt spid="6"/>
                                        </p:tgtEl>
                                      </p:cBhvr>
                                    </p:animEffect>
                                  </p:childTnLst>
                                </p:cTn>
                              </p:par>
                            </p:childTnLst>
                          </p:cTn>
                        </p:par>
                        <p:par>
                          <p:cTn id="22" fill="hold" nodeType="afterGroup">
                            <p:stCondLst>
                              <p:cond delay="1800"/>
                            </p:stCondLst>
                            <p:childTnLst>
                              <p:par>
                                <p:cTn id="23" presetID="10" presetClass="entr" presetSubtype="0"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6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600"/>
                                        <p:tgtEl>
                                          <p:spTgt spid="5"/>
                                        </p:tgtEl>
                                      </p:cBhvr>
                                    </p:animEffect>
                                  </p:childTnLst>
                                </p:cTn>
                              </p:par>
                            </p:childTnLst>
                          </p:cTn>
                        </p:par>
                        <p:par>
                          <p:cTn id="29" fill="hold" nodeType="afterGroup">
                            <p:stCondLst>
                              <p:cond delay="2400"/>
                            </p:stCondLst>
                            <p:childTnLst>
                              <p:par>
                                <p:cTn id="30" presetID="10" presetClass="entr" presetSubtype="0"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600"/>
                                        <p:tgtEl>
                                          <p:spTgt spid="3">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600"/>
                                        <p:tgtEl>
                                          <p:spTgt spid="7"/>
                                        </p:tgtEl>
                                      </p:cBhvr>
                                    </p:animEffect>
                                  </p:childTnLst>
                                </p:cTn>
                              </p:par>
                            </p:childTnLst>
                          </p:cTn>
                        </p:par>
                        <p:par>
                          <p:cTn id="36" fill="hold" nodeType="afterGroup">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600"/>
                                        <p:tgtEl>
                                          <p:spTgt spid="3">
                                            <p:txEl>
                                              <p:pRg st="6" end="6"/>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600"/>
                                        <p:tgtEl>
                                          <p:spTgt spid="9"/>
                                        </p:tgtEl>
                                      </p:cBhvr>
                                    </p:animEffect>
                                  </p:childTnLst>
                                </p:cTn>
                              </p:par>
                            </p:childTnLst>
                          </p:cTn>
                        </p:par>
                        <p:par>
                          <p:cTn id="43" fill="hold" nodeType="afterGroup">
                            <p:stCondLst>
                              <p:cond delay="3600"/>
                            </p:stCondLst>
                            <p:childTnLst>
                              <p:par>
                                <p:cTn id="44" presetID="10" presetClass="entr" presetSubtype="0" fill="hold" grpId="0" nodeType="after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600"/>
                                        <p:tgtEl>
                                          <p:spTgt spid="3">
                                            <p:txEl>
                                              <p:pRg st="7" end="7"/>
                                            </p:txEl>
                                          </p:spTgt>
                                        </p:tgtEl>
                                      </p:cBhvr>
                                    </p:animEffect>
                                  </p:childTnLst>
                                </p:cTn>
                              </p:par>
                            </p:childTnLst>
                          </p:cTn>
                        </p:par>
                        <p:par>
                          <p:cTn id="47" fill="hold" nodeType="afterGroup">
                            <p:stCondLst>
                              <p:cond delay="4200"/>
                            </p:stCondLst>
                            <p:childTnLst>
                              <p:par>
                                <p:cTn id="48" presetID="10" presetClass="entr" presetSubtype="0" fill="hold" grpId="0" nodeType="after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600"/>
                                        <p:tgtEl>
                                          <p:spTgt spid="3">
                                            <p:txEl>
                                              <p:pRg st="8" end="8"/>
                                            </p:txEl>
                                          </p:spTgt>
                                        </p:tgtEl>
                                      </p:cBhvr>
                                    </p:animEffect>
                                  </p:childTnLst>
                                </p:cTn>
                              </p:par>
                            </p:childTnLst>
                          </p:cTn>
                        </p:par>
                        <p:par>
                          <p:cTn id="51" fill="hold" nodeType="afterGroup">
                            <p:stCondLst>
                              <p:cond delay="4800"/>
                            </p:stCondLst>
                            <p:childTnLst>
                              <p:par>
                                <p:cTn id="52" presetID="10" presetClass="entr" presetSubtype="0" fill="hold" grpId="0" nodeType="after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fade">
                                      <p:cBhvr>
                                        <p:cTn id="54" dur="6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p:cNvPicPr>
          <p:nvPr/>
        </p:nvPicPr>
        <p:blipFill>
          <a:blip r:embed="rId3">
            <a:lum bright="70000" contrast="-70000"/>
          </a:blip>
          <a:srcRect/>
          <a:stretch>
            <a:fillRect/>
          </a:stretch>
        </p:blipFill>
        <p:spPr bwMode="auto">
          <a:xfrm>
            <a:off x="-180975" y="2060575"/>
            <a:ext cx="9721850" cy="4933950"/>
          </a:xfrm>
          <a:prstGeom prst="rect">
            <a:avLst/>
          </a:prstGeom>
          <a:noFill/>
          <a:ln w="9525">
            <a:noFill/>
            <a:miter lim="800000"/>
            <a:headEnd/>
            <a:tailEnd/>
          </a:ln>
        </p:spPr>
      </p:pic>
      <p:sp>
        <p:nvSpPr>
          <p:cNvPr id="7171" name="Title 1"/>
          <p:cNvSpPr>
            <a:spLocks noGrp="1"/>
          </p:cNvSpPr>
          <p:nvPr>
            <p:ph type="title"/>
          </p:nvPr>
        </p:nvSpPr>
        <p:spPr>
          <a:xfrm>
            <a:off x="456363" y="122238"/>
            <a:ext cx="8229600" cy="1143000"/>
          </a:xfrm>
        </p:spPr>
        <p:txBody>
          <a:bodyPr/>
          <a:lstStyle/>
          <a:p>
            <a:pPr eaLnBrk="1" hangingPunct="1"/>
            <a:r>
              <a:rPr lang="fa-IR" altLang="en-US" sz="4000" dirty="0" smtClean="0"/>
              <a:t>فهرست</a:t>
            </a:r>
            <a:endParaRPr lang="en-US" altLang="en-US" sz="4000" dirty="0" smtClean="0"/>
          </a:p>
        </p:txBody>
      </p:sp>
      <p:sp>
        <p:nvSpPr>
          <p:cNvPr id="3" name="Content Placeholder 2"/>
          <p:cNvSpPr>
            <a:spLocks noGrp="1"/>
          </p:cNvSpPr>
          <p:nvPr>
            <p:ph idx="1"/>
          </p:nvPr>
        </p:nvSpPr>
        <p:spPr>
          <a:xfrm>
            <a:off x="323529" y="1265238"/>
            <a:ext cx="8496944" cy="5332113"/>
          </a:xfrm>
        </p:spPr>
        <p:txBody>
          <a:bodyPr>
            <a:normAutofit/>
          </a:bodyPr>
          <a:lstStyle/>
          <a:p>
            <a:pPr marL="274320" indent="-274320" eaLnBrk="1" fontAlgn="auto" hangingPunct="1">
              <a:lnSpc>
                <a:spcPct val="120000"/>
              </a:lnSpc>
              <a:spcAft>
                <a:spcPts val="0"/>
              </a:spcAft>
              <a:buClr>
                <a:schemeClr val="accent3"/>
              </a:buClr>
              <a:buFont typeface="Wingdings 2"/>
              <a:buChar char=""/>
              <a:defRPr/>
            </a:pPr>
            <a:r>
              <a:rPr lang="fa-IR" b="1" dirty="0" smtClean="0"/>
              <a:t>نگاهی به سیاست‌های جمعیتی</a:t>
            </a:r>
            <a:endParaRPr lang="en-US" b="1" dirty="0" smtClean="0"/>
          </a:p>
          <a:p>
            <a:pPr marL="640080" lvl="1" indent="-246888" eaLnBrk="1" fontAlgn="auto" hangingPunct="1">
              <a:lnSpc>
                <a:spcPct val="120000"/>
              </a:lnSpc>
              <a:spcAft>
                <a:spcPts val="0"/>
              </a:spcAft>
              <a:buFont typeface="Wingdings 2"/>
              <a:buChar char=""/>
              <a:defRPr/>
            </a:pPr>
            <a:r>
              <a:rPr lang="fa-IR" dirty="0" smtClean="0"/>
              <a:t>سیاست‌های جمعیتی در </a:t>
            </a:r>
            <a:r>
              <a:rPr lang="fa-IR" dirty="0" smtClean="0"/>
              <a:t>ایران</a:t>
            </a:r>
            <a:r>
              <a:rPr lang="fa-IR" dirty="0"/>
              <a:t> </a:t>
            </a:r>
            <a:r>
              <a:rPr lang="fa-IR" dirty="0" smtClean="0"/>
              <a:t>         </a:t>
            </a:r>
            <a:r>
              <a:rPr lang="fa-IR" dirty="0" smtClean="0"/>
              <a:t>آمار </a:t>
            </a:r>
            <a:r>
              <a:rPr lang="fa-IR" dirty="0" smtClean="0"/>
              <a:t>رشد جمعیت و نرخ باروری در ایران</a:t>
            </a:r>
            <a:endParaRPr lang="en-US" dirty="0" smtClean="0"/>
          </a:p>
          <a:p>
            <a:pPr marL="640080" lvl="1" indent="-246888" eaLnBrk="1" fontAlgn="auto" hangingPunct="1">
              <a:lnSpc>
                <a:spcPct val="120000"/>
              </a:lnSpc>
              <a:spcAft>
                <a:spcPts val="0"/>
              </a:spcAft>
              <a:buFont typeface="Wingdings 2"/>
              <a:buChar char=""/>
              <a:defRPr/>
            </a:pPr>
            <a:r>
              <a:rPr lang="fa-IR" dirty="0"/>
              <a:t>سیاست‌های جمعیتی در کشورهای </a:t>
            </a:r>
            <a:r>
              <a:rPr lang="fa-IR" dirty="0" smtClean="0"/>
              <a:t>غربی</a:t>
            </a:r>
            <a:r>
              <a:rPr lang="fa-IR" dirty="0"/>
              <a:t> </a:t>
            </a:r>
            <a:r>
              <a:rPr lang="fa-IR" dirty="0" smtClean="0"/>
              <a:t>   </a:t>
            </a:r>
            <a:r>
              <a:rPr lang="fa-IR" dirty="0" smtClean="0"/>
              <a:t>مقایسه </a:t>
            </a:r>
            <a:r>
              <a:rPr lang="fa-IR" dirty="0" smtClean="0"/>
              <a:t>نرخ باروری کشورهای مختلف</a:t>
            </a:r>
          </a:p>
          <a:p>
            <a:pPr marL="274320" indent="-274320" eaLnBrk="1" fontAlgn="auto" hangingPunct="1">
              <a:lnSpc>
                <a:spcPct val="120000"/>
              </a:lnSpc>
              <a:spcAft>
                <a:spcPts val="0"/>
              </a:spcAft>
              <a:buClr>
                <a:schemeClr val="accent3"/>
              </a:buClr>
              <a:buFont typeface="Wingdings 2"/>
              <a:buChar char=""/>
              <a:defRPr/>
            </a:pPr>
            <a:r>
              <a:rPr lang="fa-IR" b="1" dirty="0" smtClean="0"/>
              <a:t>عملیات نظامی بدون اسلحه</a:t>
            </a:r>
          </a:p>
          <a:p>
            <a:pPr marL="640080" lvl="1" indent="-246888" eaLnBrk="1" fontAlgn="auto" hangingPunct="1">
              <a:lnSpc>
                <a:spcPct val="120000"/>
              </a:lnSpc>
              <a:spcAft>
                <a:spcPts val="0"/>
              </a:spcAft>
              <a:buFont typeface="Wingdings 2"/>
              <a:buChar char=""/>
              <a:defRPr/>
            </a:pPr>
            <a:r>
              <a:rPr lang="fa-IR" dirty="0" smtClean="0"/>
              <a:t>تناقض فعالیت‌های </a:t>
            </a:r>
            <a:r>
              <a:rPr lang="fa-IR" dirty="0" smtClean="0"/>
              <a:t>غرب           تأثیرات </a:t>
            </a:r>
            <a:r>
              <a:rPr lang="fa-IR" dirty="0"/>
              <a:t>اجرای برنامه تنظیم خانواده در </a:t>
            </a:r>
            <a:r>
              <a:rPr lang="fa-IR" dirty="0" smtClean="0"/>
              <a:t>ایران</a:t>
            </a:r>
            <a:endParaRPr lang="en-US" dirty="0" smtClean="0"/>
          </a:p>
          <a:p>
            <a:pPr marL="274320" indent="-274320" eaLnBrk="1" fontAlgn="auto" hangingPunct="1">
              <a:lnSpc>
                <a:spcPct val="120000"/>
              </a:lnSpc>
              <a:spcAft>
                <a:spcPts val="0"/>
              </a:spcAft>
              <a:buClr>
                <a:schemeClr val="accent3"/>
              </a:buClr>
              <a:buFont typeface="Wingdings 2"/>
              <a:buChar char=""/>
              <a:defRPr/>
            </a:pPr>
            <a:r>
              <a:rPr lang="fa-IR" b="1" dirty="0" smtClean="0"/>
              <a:t>افزایش جمعیت</a:t>
            </a:r>
          </a:p>
          <a:p>
            <a:pPr marL="640080" lvl="1" indent="-246888" eaLnBrk="1" fontAlgn="auto" hangingPunct="1">
              <a:lnSpc>
                <a:spcPct val="120000"/>
              </a:lnSpc>
              <a:spcAft>
                <a:spcPts val="0"/>
              </a:spcAft>
              <a:buFont typeface="Wingdings 2"/>
              <a:buChar char=""/>
              <a:defRPr/>
            </a:pPr>
            <a:r>
              <a:rPr lang="fa-IR" dirty="0" smtClean="0"/>
              <a:t>نگاه </a:t>
            </a:r>
            <a:r>
              <a:rPr lang="fa-IR" dirty="0"/>
              <a:t>مخالفین و </a:t>
            </a:r>
            <a:r>
              <a:rPr lang="fa-IR" dirty="0" smtClean="0"/>
              <a:t>موافقین</a:t>
            </a:r>
            <a:r>
              <a:rPr lang="fa-IR" dirty="0"/>
              <a:t> </a:t>
            </a:r>
            <a:r>
              <a:rPr lang="fa-IR" dirty="0" smtClean="0"/>
              <a:t>            </a:t>
            </a:r>
            <a:r>
              <a:rPr lang="fa-IR" dirty="0" smtClean="0"/>
              <a:t>دیدگاه اسلام           تدوین </a:t>
            </a:r>
            <a:r>
              <a:rPr lang="fa-IR" dirty="0" smtClean="0"/>
              <a:t>راهکارها</a:t>
            </a:r>
          </a:p>
          <a:p>
            <a:pPr marL="274320" indent="-274320" eaLnBrk="1" fontAlgn="auto" hangingPunct="1">
              <a:lnSpc>
                <a:spcPct val="120000"/>
              </a:lnSpc>
              <a:spcAft>
                <a:spcPts val="0"/>
              </a:spcAft>
              <a:buClr>
                <a:schemeClr val="accent3"/>
              </a:buClr>
              <a:buFont typeface="Wingdings 2"/>
              <a:buChar char=""/>
              <a:defRPr/>
            </a:pPr>
            <a:endParaRPr lang="en-US" dirty="0"/>
          </a:p>
        </p:txBody>
      </p:sp>
      <p:sp>
        <p:nvSpPr>
          <p:cNvPr id="4" name="Slide Number Placeholder 3"/>
          <p:cNvSpPr>
            <a:spLocks noGrp="1"/>
          </p:cNvSpPr>
          <p:nvPr>
            <p:ph type="sldNum" sz="quarter" idx="12"/>
          </p:nvPr>
        </p:nvSpPr>
        <p:spPr/>
        <p:txBody>
          <a:bodyPr/>
          <a:lstStyle/>
          <a:p>
            <a:pPr>
              <a:defRPr/>
            </a:pPr>
            <a:r>
              <a:rPr lang="fa-IR"/>
              <a:t>2</a:t>
            </a: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anim calcmode="lin" valueType="num">
                                      <p:cBhvr>
                                        <p:cTn id="8"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500"/>
                            </p:stCondLst>
                            <p:childTnLst>
                              <p:par>
                                <p:cTn id="11" presetID="10"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500"/>
                                        <p:tgtEl>
                                          <p:spTgt spid="3">
                                            <p:txEl>
                                              <p:pRg st="1" end="1"/>
                                            </p:txEl>
                                          </p:spTgt>
                                        </p:tgtEl>
                                      </p:cBhvr>
                                    </p:animEffect>
                                  </p:childTnLst>
                                </p:cTn>
                              </p:par>
                            </p:childTnLst>
                          </p:cTn>
                        </p:par>
                        <p:par>
                          <p:cTn id="14" fill="hold" nodeType="afterGroup">
                            <p:stCondLst>
                              <p:cond delay="3000"/>
                            </p:stCondLst>
                            <p:childTnLst>
                              <p:par>
                                <p:cTn id="15" presetID="10" presetClass="entr" presetSubtype="0"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500"/>
                                        <p:tgtEl>
                                          <p:spTgt spid="3">
                                            <p:txEl>
                                              <p:pRg st="2" end="2"/>
                                            </p:txEl>
                                          </p:spTgt>
                                        </p:tgtEl>
                                      </p:cBhvr>
                                    </p:animEffect>
                                  </p:childTnLst>
                                </p:cTn>
                              </p:par>
                            </p:childTnLst>
                          </p:cTn>
                        </p:par>
                        <p:par>
                          <p:cTn id="18" fill="hold" nodeType="afterGroup">
                            <p:stCondLst>
                              <p:cond delay="4500"/>
                            </p:stCondLst>
                            <p:childTnLst>
                              <p:par>
                                <p:cTn id="19" presetID="42"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500"/>
                                        <p:tgtEl>
                                          <p:spTgt spid="3">
                                            <p:txEl>
                                              <p:pRg st="3" end="3"/>
                                            </p:txEl>
                                          </p:spTgt>
                                        </p:tgtEl>
                                      </p:cBhvr>
                                    </p:animEffect>
                                    <p:anim calcmode="lin" valueType="num">
                                      <p:cBhvr>
                                        <p:cTn id="22" dur="1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6000"/>
                            </p:stCondLst>
                            <p:childTnLst>
                              <p:par>
                                <p:cTn id="25" presetID="10" presetClass="entr" presetSubtype="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500"/>
                                        <p:tgtEl>
                                          <p:spTgt spid="3">
                                            <p:txEl>
                                              <p:pRg st="4" end="4"/>
                                            </p:txEl>
                                          </p:spTgt>
                                        </p:tgtEl>
                                      </p:cBhvr>
                                    </p:animEffect>
                                  </p:childTnLst>
                                </p:cTn>
                              </p:par>
                            </p:childTnLst>
                          </p:cTn>
                        </p:par>
                        <p:par>
                          <p:cTn id="28" fill="hold" nodeType="afterGroup">
                            <p:stCondLst>
                              <p:cond delay="7500"/>
                            </p:stCondLst>
                            <p:childTnLst>
                              <p:par>
                                <p:cTn id="29" presetID="42"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500"/>
                                        <p:tgtEl>
                                          <p:spTgt spid="3">
                                            <p:txEl>
                                              <p:pRg st="5" end="5"/>
                                            </p:txEl>
                                          </p:spTgt>
                                        </p:tgtEl>
                                      </p:cBhvr>
                                    </p:animEffect>
                                    <p:anim calcmode="lin" valueType="num">
                                      <p:cBhvr>
                                        <p:cTn id="32" dur="1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9000"/>
                            </p:stCondLst>
                            <p:childTnLst>
                              <p:par>
                                <p:cTn id="35" presetID="10" presetClass="entr" presetSubtype="0"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664"/>
            <a:ext cx="8218487" cy="2160736"/>
          </a:xfrm>
        </p:spPr>
        <p:txBody>
          <a:bodyPr>
            <a:normAutofit fontScale="90000"/>
          </a:bodyPr>
          <a:lstStyle/>
          <a:p>
            <a:pPr eaLnBrk="1" fontAlgn="auto" hangingPunct="1">
              <a:spcAft>
                <a:spcPts val="0"/>
              </a:spcAft>
              <a:defRPr/>
            </a:pPr>
            <a:r>
              <a:rPr lang="fa-IR" dirty="0" smtClean="0"/>
              <a:t/>
            </a:r>
            <a:br>
              <a:rPr lang="fa-IR" dirty="0" smtClean="0"/>
            </a:br>
            <a:r>
              <a:rPr lang="fa-IR" sz="4900" dirty="0" smtClean="0"/>
              <a:t>اعمال سیاست های دوگانه!</a:t>
            </a:r>
            <a:r>
              <a:rPr lang="fa-IR" dirty="0" smtClean="0"/>
              <a:t/>
            </a:r>
            <a:br>
              <a:rPr lang="fa-IR" dirty="0" smtClean="0"/>
            </a:br>
            <a:r>
              <a:rPr lang="fa-IR" dirty="0" smtClean="0"/>
              <a:t> </a:t>
            </a:r>
            <a:r>
              <a:rPr lang="fa-IR" sz="2000" dirty="0" smtClean="0"/>
              <a:t>محققان آمریکایی: افزایش جمعیت در کشورهای در حال توسعه نه تنها موقعیت سیاسی برتر آمریکا را به خطر می اندازد بلکه مانع اصلی در راه توسعه جهانی است.</a:t>
            </a:r>
            <a:endParaRPr lang="en-US" dirty="0"/>
          </a:p>
        </p:txBody>
      </p:sp>
      <p:sp>
        <p:nvSpPr>
          <p:cNvPr id="25603" name="Content Placeholder 2"/>
          <p:cNvSpPr>
            <a:spLocks noGrp="1"/>
          </p:cNvSpPr>
          <p:nvPr>
            <p:ph idx="1"/>
          </p:nvPr>
        </p:nvSpPr>
        <p:spPr>
          <a:xfrm>
            <a:off x="468313" y="2708275"/>
            <a:ext cx="8229600" cy="3889077"/>
          </a:xfrm>
        </p:spPr>
        <p:txBody>
          <a:bodyPr/>
          <a:lstStyle/>
          <a:p>
            <a:pPr algn="just" eaLnBrk="1" hangingPunct="1"/>
            <a:r>
              <a:rPr lang="fa-IR" altLang="en-US" dirty="0" smtClean="0"/>
              <a:t>کاهش نرخ باروری در ایران همزمان با افزایش نرخ باروری در سه کشور آمریکا، انگلیس و فرانسه و تشویق ایران برای ادامه این روند.</a:t>
            </a:r>
          </a:p>
          <a:p>
            <a:pPr algn="just" eaLnBrk="1" hangingPunct="1"/>
            <a:endParaRPr lang="en-US" altLang="en-US" dirty="0" smtClean="0"/>
          </a:p>
          <a:p>
            <a:pPr algn="just" eaLnBrk="1" hangingPunct="1"/>
            <a:r>
              <a:rPr lang="fa-IR" altLang="en-US" dirty="0" smtClean="0"/>
              <a:t>آیا ما به دلیل پیشرفته نبودن باید نرخ باروری را کاهش دهیم؟ </a:t>
            </a:r>
          </a:p>
          <a:p>
            <a:pPr algn="just" eaLnBrk="1" hangingPunct="1">
              <a:buFont typeface="Wingdings 2" pitchFamily="18" charset="2"/>
              <a:buNone/>
            </a:pPr>
            <a:r>
              <a:rPr lang="fa-IR" altLang="en-US" dirty="0" smtClean="0"/>
              <a:t>   قطعا خیر. چرا که تمام کشورهایی که در حال حاضر پیشرفته هستند، زمانی که در حال صنعتی‌شدن بودند (حدود 100 سال قبل) دارای نرخ باروری بالایی بودند، و به‌طور کلی هیچ کشوری با جمعیتی سالخورده و رو به زوال نمی‌تواند پیشرفت کند.</a:t>
            </a:r>
            <a:endParaRPr lang="en-US" altLang="en-US" dirty="0" smtClean="0"/>
          </a:p>
        </p:txBody>
      </p:sp>
      <p:sp>
        <p:nvSpPr>
          <p:cNvPr id="4" name="Slide Number Placeholder 3"/>
          <p:cNvSpPr>
            <a:spLocks noGrp="1"/>
          </p:cNvSpPr>
          <p:nvPr>
            <p:ph type="sldNum" sz="quarter" idx="12"/>
          </p:nvPr>
        </p:nvSpPr>
        <p:spPr/>
        <p:txBody>
          <a:bodyPr/>
          <a:lstStyle/>
          <a:p>
            <a:pPr>
              <a:defRPr/>
            </a:pPr>
            <a:r>
              <a:rPr lang="fa-IR"/>
              <a:t>31</a:t>
            </a:r>
            <a:endParaRPr lang="en-US"/>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759264" y="2894985"/>
          <a:ext cx="7481455" cy="3990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r>
              <a:rPr lang="fa-IR"/>
              <a:t>34</a:t>
            </a:r>
          </a:p>
        </p:txBody>
      </p:sp>
      <p:sp>
        <p:nvSpPr>
          <p:cNvPr id="26628" name="Rectangle 5"/>
          <p:cNvSpPr>
            <a:spLocks noChangeArrowheads="1"/>
          </p:cNvSpPr>
          <p:nvPr/>
        </p:nvSpPr>
        <p:spPr bwMode="auto">
          <a:xfrm>
            <a:off x="250824" y="1331640"/>
            <a:ext cx="8713663" cy="1631216"/>
          </a:xfrm>
          <a:prstGeom prst="rect">
            <a:avLst/>
          </a:prstGeom>
          <a:noFill/>
          <a:ln w="9525">
            <a:noFill/>
            <a:miter lim="800000"/>
            <a:headEnd/>
            <a:tailEnd/>
          </a:ln>
        </p:spPr>
        <p:txBody>
          <a:bodyPr wrap="square">
            <a:spAutoFit/>
          </a:bodyPr>
          <a:lstStyle/>
          <a:p>
            <a:pPr algn="justLow"/>
            <a:r>
              <a:rPr lang="fa-IR" altLang="en-US" sz="2000" dirty="0">
                <a:latin typeface="Times New Roman" pitchFamily="18" charset="0"/>
                <a:cs typeface="B Nazanin" pitchFamily="2" charset="-78"/>
              </a:rPr>
              <a:t>پروژه </a:t>
            </a:r>
            <a:r>
              <a:rPr lang="en-US" altLang="en-US" sz="2000" dirty="0">
                <a:latin typeface="Times New Roman" pitchFamily="18" charset="0"/>
                <a:cs typeface="B Nazanin" pitchFamily="2" charset="-78"/>
              </a:rPr>
              <a:t>NSSM200</a:t>
            </a:r>
            <a:r>
              <a:rPr lang="fa-IR" altLang="en-US" sz="2000" dirty="0">
                <a:latin typeface="Times New Roman" pitchFamily="18" charset="0"/>
                <a:cs typeface="B Nazanin" pitchFamily="2" charset="-78"/>
              </a:rPr>
              <a:t>: طی دهه 1350 و در زمان هنری کسینجر مشاور امنیت ملی رییس جمهور وقت، طرح مطالعاتی درباره تاثیر روند رشد جمعیت جهانی بر امنیت ملی آمریکا انجام شد. این پروژه روند فزاینده رشد جمعیت جهانی را بر خلاف امنیت ملی آمریکا دانسته و با تشریح راهبرد آمریکا در مورد جمعیت جهانی، سیاستها، راهکارها، چگونگی همکاری سازمان‌های بین المللی و روش ترغیب و اقناع رهبران کشورهای مورد نظر برای کاهش روند رشد جمعیت را تبیین می‌کند.</a:t>
            </a:r>
            <a:endParaRPr lang="en-US" altLang="en-US" sz="2000" dirty="0">
              <a:latin typeface="Times New Roman" pitchFamily="18" charset="0"/>
              <a:cs typeface="B Nazanin" pitchFamily="2" charset="-78"/>
            </a:endParaRPr>
          </a:p>
        </p:txBody>
      </p:sp>
      <p:sp>
        <p:nvSpPr>
          <p:cNvPr id="26629" name="Title 1"/>
          <p:cNvSpPr>
            <a:spLocks noGrp="1"/>
          </p:cNvSpPr>
          <p:nvPr>
            <p:ph type="title"/>
          </p:nvPr>
        </p:nvSpPr>
        <p:spPr>
          <a:xfrm>
            <a:off x="519113" y="188640"/>
            <a:ext cx="8229600" cy="1143000"/>
          </a:xfrm>
        </p:spPr>
        <p:txBody>
          <a:bodyPr/>
          <a:lstStyle/>
          <a:p>
            <a:pPr eaLnBrk="1" hangingPunct="1"/>
            <a:r>
              <a:rPr lang="fa-IR" altLang="en-US" sz="2800" dirty="0" smtClean="0"/>
              <a:t>کاهش جمعیت جهانی، </a:t>
            </a:r>
            <a:br>
              <a:rPr lang="fa-IR" altLang="en-US" sz="2800" dirty="0" smtClean="0"/>
            </a:br>
            <a:r>
              <a:rPr lang="fa-IR" altLang="en-US" sz="2800" dirty="0" smtClean="0"/>
              <a:t>از طرح‌های شورای امنیت ملی آمریکا</a:t>
            </a:r>
            <a:endParaRPr lang="en-US" alt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08BD5A7D-7F14-448D-A171-15D31BBE9D7B}"/>
                                            </p:graphicEl>
                                          </p:spTgt>
                                        </p:tgtEl>
                                        <p:attrNameLst>
                                          <p:attrName>style.visibility</p:attrName>
                                        </p:attrNameLst>
                                      </p:cBhvr>
                                      <p:to>
                                        <p:strVal val="visible"/>
                                      </p:to>
                                    </p:set>
                                    <p:animEffect transition="in" filter="fade">
                                      <p:cBhvr>
                                        <p:cTn id="7" dur="750"/>
                                        <p:tgtEl>
                                          <p:spTgt spid="5">
                                            <p:graphicEl>
                                              <a:dgm id="{08BD5A7D-7F14-448D-A171-15D31BBE9D7B}"/>
                                            </p:graphic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5">
                                            <p:graphicEl>
                                              <a:dgm id="{7103BA56-0854-421E-A4AD-05AE0351C08B}"/>
                                            </p:graphicEl>
                                          </p:spTgt>
                                        </p:tgtEl>
                                        <p:attrNameLst>
                                          <p:attrName>style.visibility</p:attrName>
                                        </p:attrNameLst>
                                      </p:cBhvr>
                                      <p:to>
                                        <p:strVal val="visible"/>
                                      </p:to>
                                    </p:set>
                                    <p:animEffect transition="in" filter="fade">
                                      <p:cBhvr>
                                        <p:cTn id="11" dur="750"/>
                                        <p:tgtEl>
                                          <p:spTgt spid="5">
                                            <p:graphicEl>
                                              <a:dgm id="{7103BA56-0854-421E-A4AD-05AE0351C08B}"/>
                                            </p:graphic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5">
                                            <p:graphicEl>
                                              <a:dgm id="{E2B0DE68-6FA2-4C80-89A4-1396C919CC44}"/>
                                            </p:graphicEl>
                                          </p:spTgt>
                                        </p:tgtEl>
                                        <p:attrNameLst>
                                          <p:attrName>style.visibility</p:attrName>
                                        </p:attrNameLst>
                                      </p:cBhvr>
                                      <p:to>
                                        <p:strVal val="visible"/>
                                      </p:to>
                                    </p:set>
                                    <p:animEffect transition="in" filter="fade">
                                      <p:cBhvr>
                                        <p:cTn id="15" dur="750"/>
                                        <p:tgtEl>
                                          <p:spTgt spid="5">
                                            <p:graphicEl>
                                              <a:dgm id="{E2B0DE68-6FA2-4C80-89A4-1396C919CC44}"/>
                                            </p:graphic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5">
                                            <p:graphicEl>
                                              <a:dgm id="{D4273299-D9E6-4454-9260-8777BD879F3A}"/>
                                            </p:graphicEl>
                                          </p:spTgt>
                                        </p:tgtEl>
                                        <p:attrNameLst>
                                          <p:attrName>style.visibility</p:attrName>
                                        </p:attrNameLst>
                                      </p:cBhvr>
                                      <p:to>
                                        <p:strVal val="visible"/>
                                      </p:to>
                                    </p:set>
                                    <p:animEffect transition="in" filter="fade">
                                      <p:cBhvr>
                                        <p:cTn id="19" dur="750"/>
                                        <p:tgtEl>
                                          <p:spTgt spid="5">
                                            <p:graphicEl>
                                              <a:dgm id="{D4273299-D9E6-4454-9260-8777BD879F3A}"/>
                                            </p:graphicEl>
                                          </p:spTgt>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5">
                                            <p:graphicEl>
                                              <a:dgm id="{33364CAF-B956-4686-B9A7-112550479ED1}"/>
                                            </p:graphicEl>
                                          </p:spTgt>
                                        </p:tgtEl>
                                        <p:attrNameLst>
                                          <p:attrName>style.visibility</p:attrName>
                                        </p:attrNameLst>
                                      </p:cBhvr>
                                      <p:to>
                                        <p:strVal val="visible"/>
                                      </p:to>
                                    </p:set>
                                    <p:animEffect transition="in" filter="fade">
                                      <p:cBhvr>
                                        <p:cTn id="23" dur="750"/>
                                        <p:tgtEl>
                                          <p:spTgt spid="5">
                                            <p:graphicEl>
                                              <a:dgm id="{33364CAF-B956-4686-B9A7-112550479ED1}"/>
                                            </p:graphicEl>
                                          </p:spTgt>
                                        </p:tgtEl>
                                      </p:cBhvr>
                                    </p:animEffect>
                                  </p:childTnLst>
                                </p:cTn>
                              </p:par>
                            </p:childTnLst>
                          </p:cTn>
                        </p:par>
                        <p:par>
                          <p:cTn id="24" fill="hold">
                            <p:stCondLst>
                              <p:cond delay="3750"/>
                            </p:stCondLst>
                            <p:childTnLst>
                              <p:par>
                                <p:cTn id="25" presetID="10" presetClass="entr" presetSubtype="0" fill="hold" grpId="0" nodeType="afterEffect">
                                  <p:stCondLst>
                                    <p:cond delay="0"/>
                                  </p:stCondLst>
                                  <p:childTnLst>
                                    <p:set>
                                      <p:cBhvr>
                                        <p:cTn id="26" dur="1" fill="hold">
                                          <p:stCondLst>
                                            <p:cond delay="0"/>
                                          </p:stCondLst>
                                        </p:cTn>
                                        <p:tgtEl>
                                          <p:spTgt spid="5">
                                            <p:graphicEl>
                                              <a:dgm id="{D828D7F5-030E-44BE-97FE-08F7B58A0458}"/>
                                            </p:graphicEl>
                                          </p:spTgt>
                                        </p:tgtEl>
                                        <p:attrNameLst>
                                          <p:attrName>style.visibility</p:attrName>
                                        </p:attrNameLst>
                                      </p:cBhvr>
                                      <p:to>
                                        <p:strVal val="visible"/>
                                      </p:to>
                                    </p:set>
                                    <p:animEffect transition="in" filter="fade">
                                      <p:cBhvr>
                                        <p:cTn id="27" dur="750"/>
                                        <p:tgtEl>
                                          <p:spTgt spid="5">
                                            <p:graphicEl>
                                              <a:dgm id="{D828D7F5-030E-44BE-97FE-08F7B58A0458}"/>
                                            </p:graphicEl>
                                          </p:spTgt>
                                        </p:tgtEl>
                                      </p:cBhvr>
                                    </p:animEffect>
                                  </p:child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5">
                                            <p:graphicEl>
                                              <a:dgm id="{58FFFA25-1C48-4B97-8AC5-A6FEB19D73D6}"/>
                                            </p:graphicEl>
                                          </p:spTgt>
                                        </p:tgtEl>
                                        <p:attrNameLst>
                                          <p:attrName>style.visibility</p:attrName>
                                        </p:attrNameLst>
                                      </p:cBhvr>
                                      <p:to>
                                        <p:strVal val="visible"/>
                                      </p:to>
                                    </p:set>
                                    <p:animEffect transition="in" filter="fade">
                                      <p:cBhvr>
                                        <p:cTn id="31" dur="750"/>
                                        <p:tgtEl>
                                          <p:spTgt spid="5">
                                            <p:graphicEl>
                                              <a:dgm id="{58FFFA25-1C48-4B97-8AC5-A6FEB19D73D6}"/>
                                            </p:graphicEl>
                                          </p:spTgt>
                                        </p:tgtEl>
                                      </p:cBhvr>
                                    </p:animEffect>
                                  </p:childTnLst>
                                </p:cTn>
                              </p:par>
                            </p:childTnLst>
                          </p:cTn>
                        </p:par>
                        <p:par>
                          <p:cTn id="32" fill="hold">
                            <p:stCondLst>
                              <p:cond delay="5250"/>
                            </p:stCondLst>
                            <p:childTnLst>
                              <p:par>
                                <p:cTn id="33" presetID="10" presetClass="entr" presetSubtype="0" fill="hold" grpId="0" nodeType="afterEffect">
                                  <p:stCondLst>
                                    <p:cond delay="0"/>
                                  </p:stCondLst>
                                  <p:childTnLst>
                                    <p:set>
                                      <p:cBhvr>
                                        <p:cTn id="34" dur="1" fill="hold">
                                          <p:stCondLst>
                                            <p:cond delay="0"/>
                                          </p:stCondLst>
                                        </p:cTn>
                                        <p:tgtEl>
                                          <p:spTgt spid="5">
                                            <p:graphicEl>
                                              <a:dgm id="{E026492D-2DD0-45E8-877E-09587CF58624}"/>
                                            </p:graphicEl>
                                          </p:spTgt>
                                        </p:tgtEl>
                                        <p:attrNameLst>
                                          <p:attrName>style.visibility</p:attrName>
                                        </p:attrNameLst>
                                      </p:cBhvr>
                                      <p:to>
                                        <p:strVal val="visible"/>
                                      </p:to>
                                    </p:set>
                                    <p:animEffect transition="in" filter="fade">
                                      <p:cBhvr>
                                        <p:cTn id="35" dur="750"/>
                                        <p:tgtEl>
                                          <p:spTgt spid="5">
                                            <p:graphicEl>
                                              <a:dgm id="{E026492D-2DD0-45E8-877E-09587CF58624}"/>
                                            </p:graphicEl>
                                          </p:spTgt>
                                        </p:tgtEl>
                                      </p:cBhvr>
                                    </p:animEffect>
                                  </p:childTnLst>
                                </p:cTn>
                              </p:par>
                            </p:childTnLst>
                          </p:cTn>
                        </p:par>
                        <p:par>
                          <p:cTn id="36" fill="hold">
                            <p:stCondLst>
                              <p:cond delay="6000"/>
                            </p:stCondLst>
                            <p:childTnLst>
                              <p:par>
                                <p:cTn id="37" presetID="10" presetClass="entr" presetSubtype="0" fill="hold" grpId="0" nodeType="afterEffect">
                                  <p:stCondLst>
                                    <p:cond delay="0"/>
                                  </p:stCondLst>
                                  <p:childTnLst>
                                    <p:set>
                                      <p:cBhvr>
                                        <p:cTn id="38" dur="1" fill="hold">
                                          <p:stCondLst>
                                            <p:cond delay="0"/>
                                          </p:stCondLst>
                                        </p:cTn>
                                        <p:tgtEl>
                                          <p:spTgt spid="5">
                                            <p:graphicEl>
                                              <a:dgm id="{F770EA7F-49FF-4188-A049-1264A8B54614}"/>
                                            </p:graphicEl>
                                          </p:spTgt>
                                        </p:tgtEl>
                                        <p:attrNameLst>
                                          <p:attrName>style.visibility</p:attrName>
                                        </p:attrNameLst>
                                      </p:cBhvr>
                                      <p:to>
                                        <p:strVal val="visible"/>
                                      </p:to>
                                    </p:set>
                                    <p:animEffect transition="in" filter="fade">
                                      <p:cBhvr>
                                        <p:cTn id="39" dur="750"/>
                                        <p:tgtEl>
                                          <p:spTgt spid="5">
                                            <p:graphicEl>
                                              <a:dgm id="{F770EA7F-49FF-4188-A049-1264A8B5461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r>
              <a:rPr lang="fa-IR"/>
              <a:t>35</a:t>
            </a:r>
          </a:p>
        </p:txBody>
      </p:sp>
      <p:graphicFrame>
        <p:nvGraphicFramePr>
          <p:cNvPr id="5" name="Diagram 4"/>
          <p:cNvGraphicFramePr/>
          <p:nvPr/>
        </p:nvGraphicFramePr>
        <p:xfrm>
          <a:off x="2100064" y="2173312"/>
          <a:ext cx="628836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654" name="Title 1"/>
          <p:cNvSpPr txBox="1">
            <a:spLocks/>
          </p:cNvSpPr>
          <p:nvPr/>
        </p:nvSpPr>
        <p:spPr bwMode="auto">
          <a:xfrm>
            <a:off x="3491879" y="333375"/>
            <a:ext cx="5206033" cy="1143000"/>
          </a:xfrm>
          <a:prstGeom prst="rect">
            <a:avLst/>
          </a:prstGeom>
          <a:noFill/>
          <a:ln w="9525">
            <a:noFill/>
            <a:miter lim="800000"/>
            <a:headEnd/>
            <a:tailEnd/>
          </a:ln>
        </p:spPr>
        <p:txBody>
          <a:bodyPr lIns="0" rIns="0" bIns="0" anchor="b"/>
          <a:lstStyle/>
          <a:p>
            <a:pPr algn="ctr"/>
            <a:r>
              <a:rPr lang="fa-IR" altLang="en-US" sz="4000" dirty="0">
                <a:solidFill>
                  <a:schemeClr val="tx2"/>
                </a:solidFill>
                <a:latin typeface="Times New Roman" pitchFamily="18" charset="0"/>
                <a:cs typeface="B Titr" pitchFamily="2" charset="-78"/>
              </a:rPr>
              <a:t>ایجاد تعادل!</a:t>
            </a:r>
            <a:endParaRPr lang="en-US" altLang="en-US" sz="4000" dirty="0">
              <a:solidFill>
                <a:schemeClr val="tx2"/>
              </a:solidFill>
              <a:latin typeface="Times New Roman" pitchFamily="18" charset="0"/>
              <a:cs typeface="B Titr" pitchFamily="2" charset="-78"/>
            </a:endParaRPr>
          </a:p>
        </p:txBody>
      </p:sp>
      <p:pic>
        <p:nvPicPr>
          <p:cNvPr id="7" name="Picture 6"/>
          <p:cNvPicPr>
            <a:picLocks noChangeAspect="1"/>
          </p:cNvPicPr>
          <p:nvPr/>
        </p:nvPicPr>
        <p:blipFill>
          <a:blip r:embed="rId7">
            <a:extLst/>
          </a:blip>
          <a:stretch>
            <a:fillRect/>
          </a:stretch>
        </p:blipFill>
        <p:spPr>
          <a:xfrm>
            <a:off x="107504" y="393905"/>
            <a:ext cx="2353167" cy="1309930"/>
          </a:xfrm>
          <a:prstGeom prst="rect">
            <a:avLst/>
          </a:prstGeom>
          <a:effectLst>
            <a:softEdge rad="63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graphicEl>
                                              <a:dgm id="{2D1BAE5A-58ED-4B93-9556-A4CD6DFAB0BE}"/>
                                            </p:graphicEl>
                                          </p:spTgt>
                                        </p:tgtEl>
                                        <p:attrNameLst>
                                          <p:attrName>style.visibility</p:attrName>
                                        </p:attrNameLst>
                                      </p:cBhvr>
                                      <p:to>
                                        <p:strVal val="visible"/>
                                      </p:to>
                                    </p:set>
                                    <p:animEffect transition="in" filter="fade">
                                      <p:cBhvr>
                                        <p:cTn id="7" dur="500"/>
                                        <p:tgtEl>
                                          <p:spTgt spid="5">
                                            <p:graphicEl>
                                              <a:dgm id="{2D1BAE5A-58ED-4B93-9556-A4CD6DFAB0BE}"/>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graphicEl>
                                              <a:dgm id="{8F9ACC19-9888-4CA3-9FB0-D8DE0F0E55EB}"/>
                                            </p:graphicEl>
                                          </p:spTgt>
                                        </p:tgtEl>
                                        <p:attrNameLst>
                                          <p:attrName>style.visibility</p:attrName>
                                        </p:attrNameLst>
                                      </p:cBhvr>
                                      <p:to>
                                        <p:strVal val="visible"/>
                                      </p:to>
                                    </p:set>
                                    <p:animEffect transition="in" filter="fade">
                                      <p:cBhvr>
                                        <p:cTn id="11" dur="500"/>
                                        <p:tgtEl>
                                          <p:spTgt spid="5">
                                            <p:graphicEl>
                                              <a:dgm id="{8F9ACC19-9888-4CA3-9FB0-D8DE0F0E55EB}"/>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graphicEl>
                                              <a:dgm id="{FEC35227-8203-4BDA-A687-5914DBDF36A2}"/>
                                            </p:graphicEl>
                                          </p:spTgt>
                                        </p:tgtEl>
                                        <p:attrNameLst>
                                          <p:attrName>style.visibility</p:attrName>
                                        </p:attrNameLst>
                                      </p:cBhvr>
                                      <p:to>
                                        <p:strVal val="visible"/>
                                      </p:to>
                                    </p:set>
                                    <p:animEffect transition="in" filter="fade">
                                      <p:cBhvr>
                                        <p:cTn id="15" dur="500"/>
                                        <p:tgtEl>
                                          <p:spTgt spid="5">
                                            <p:graphicEl>
                                              <a:dgm id="{FEC35227-8203-4BDA-A687-5914DBDF36A2}"/>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graphicEl>
                                              <a:dgm id="{662A0342-554C-4245-BA26-6AAA882A0E43}"/>
                                            </p:graphicEl>
                                          </p:spTgt>
                                        </p:tgtEl>
                                        <p:attrNameLst>
                                          <p:attrName>style.visibility</p:attrName>
                                        </p:attrNameLst>
                                      </p:cBhvr>
                                      <p:to>
                                        <p:strVal val="visible"/>
                                      </p:to>
                                    </p:set>
                                    <p:animEffect transition="in" filter="fade">
                                      <p:cBhvr>
                                        <p:cTn id="19" dur="500"/>
                                        <p:tgtEl>
                                          <p:spTgt spid="5">
                                            <p:graphicEl>
                                              <a:dgm id="{662A0342-554C-4245-BA26-6AAA882A0E43}"/>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graphicEl>
                                              <a:dgm id="{AAF9B5A6-0EF4-4DDE-B6CF-83F013A2D3A4}"/>
                                            </p:graphicEl>
                                          </p:spTgt>
                                        </p:tgtEl>
                                        <p:attrNameLst>
                                          <p:attrName>style.visibility</p:attrName>
                                        </p:attrNameLst>
                                      </p:cBhvr>
                                      <p:to>
                                        <p:strVal val="visible"/>
                                      </p:to>
                                    </p:set>
                                    <p:animEffect transition="in" filter="fade">
                                      <p:cBhvr>
                                        <p:cTn id="23" dur="500"/>
                                        <p:tgtEl>
                                          <p:spTgt spid="5">
                                            <p:graphicEl>
                                              <a:dgm id="{AAF9B5A6-0EF4-4DDE-B6CF-83F013A2D3A4}"/>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
                                            <p:graphicEl>
                                              <a:dgm id="{73FD8EE2-596E-45DD-A2B5-B21061252AF3}"/>
                                            </p:graphicEl>
                                          </p:spTgt>
                                        </p:tgtEl>
                                        <p:attrNameLst>
                                          <p:attrName>style.visibility</p:attrName>
                                        </p:attrNameLst>
                                      </p:cBhvr>
                                      <p:to>
                                        <p:strVal val="visible"/>
                                      </p:to>
                                    </p:set>
                                    <p:animEffect transition="in" filter="fade">
                                      <p:cBhvr>
                                        <p:cTn id="27" dur="500"/>
                                        <p:tgtEl>
                                          <p:spTgt spid="5">
                                            <p:graphicEl>
                                              <a:dgm id="{73FD8EE2-596E-45DD-A2B5-B21061252AF3}"/>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
                                            <p:graphicEl>
                                              <a:dgm id="{55025D17-74C7-4712-B1B6-0C6B831465D8}"/>
                                            </p:graphicEl>
                                          </p:spTgt>
                                        </p:tgtEl>
                                        <p:attrNameLst>
                                          <p:attrName>style.visibility</p:attrName>
                                        </p:attrNameLst>
                                      </p:cBhvr>
                                      <p:to>
                                        <p:strVal val="visible"/>
                                      </p:to>
                                    </p:set>
                                    <p:animEffect transition="in" filter="fade">
                                      <p:cBhvr>
                                        <p:cTn id="31" dur="500"/>
                                        <p:tgtEl>
                                          <p:spTgt spid="5">
                                            <p:graphicEl>
                                              <a:dgm id="{55025D17-74C7-4712-B1B6-0C6B831465D8}"/>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
                                            <p:graphicEl>
                                              <a:dgm id="{B072F3AF-DC95-4885-9268-7324B2DEF6F1}"/>
                                            </p:graphicEl>
                                          </p:spTgt>
                                        </p:tgtEl>
                                        <p:attrNameLst>
                                          <p:attrName>style.visibility</p:attrName>
                                        </p:attrNameLst>
                                      </p:cBhvr>
                                      <p:to>
                                        <p:strVal val="visible"/>
                                      </p:to>
                                    </p:set>
                                    <p:animEffect transition="in" filter="fade">
                                      <p:cBhvr>
                                        <p:cTn id="35" dur="500"/>
                                        <p:tgtEl>
                                          <p:spTgt spid="5">
                                            <p:graphicEl>
                                              <a:dgm id="{B072F3AF-DC95-4885-9268-7324B2DEF6F1}"/>
                                            </p:graphic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
                                            <p:graphicEl>
                                              <a:dgm id="{FE0BE03A-E4D8-4B5D-9564-93C49240A333}"/>
                                            </p:graphicEl>
                                          </p:spTgt>
                                        </p:tgtEl>
                                        <p:attrNameLst>
                                          <p:attrName>style.visibility</p:attrName>
                                        </p:attrNameLst>
                                      </p:cBhvr>
                                      <p:to>
                                        <p:strVal val="visible"/>
                                      </p:to>
                                    </p:set>
                                    <p:animEffect transition="in" filter="fade">
                                      <p:cBhvr>
                                        <p:cTn id="39" dur="500"/>
                                        <p:tgtEl>
                                          <p:spTgt spid="5">
                                            <p:graphicEl>
                                              <a:dgm id="{FE0BE03A-E4D8-4B5D-9564-93C49240A33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60350"/>
            <a:ext cx="8229600" cy="577850"/>
          </a:xfrm>
        </p:spPr>
        <p:txBody>
          <a:bodyPr/>
          <a:lstStyle/>
          <a:p>
            <a:pPr eaLnBrk="1" hangingPunct="1"/>
            <a:r>
              <a:rPr lang="fa-IR" altLang="en-US" sz="4000" dirty="0" smtClean="0"/>
              <a:t>استراتژی ایجاد تعادل!</a:t>
            </a:r>
            <a:endParaRPr lang="en-US" altLang="en-US" sz="4000" dirty="0" smtClean="0"/>
          </a:p>
        </p:txBody>
      </p:sp>
      <p:sp>
        <p:nvSpPr>
          <p:cNvPr id="3" name="Content Placeholder 2"/>
          <p:cNvSpPr>
            <a:spLocks noGrp="1"/>
          </p:cNvSpPr>
          <p:nvPr>
            <p:ph idx="1"/>
          </p:nvPr>
        </p:nvSpPr>
        <p:spPr>
          <a:xfrm>
            <a:off x="457200" y="838200"/>
            <a:ext cx="8363272" cy="6154738"/>
          </a:xfrm>
        </p:spPr>
        <p:txBody>
          <a:bodyPr>
            <a:normAutofit fontScale="70000" lnSpcReduction="20000"/>
          </a:bodyPr>
          <a:lstStyle/>
          <a:p>
            <a:pPr marL="274320" indent="-274320" algn="just" eaLnBrk="1" fontAlgn="auto" hangingPunct="1">
              <a:spcAft>
                <a:spcPts val="0"/>
              </a:spcAft>
              <a:buClr>
                <a:schemeClr val="accent3"/>
              </a:buClr>
              <a:buFont typeface="Wingdings 2"/>
              <a:buChar char=""/>
              <a:defRPr/>
            </a:pPr>
            <a:r>
              <a:rPr lang="fa-IR" sz="3100" b="1" dirty="0" smtClean="0"/>
              <a:t>عمل بر اساس سه استراتژی</a:t>
            </a:r>
          </a:p>
          <a:p>
            <a:pPr marL="274320" indent="-274320" algn="just" eaLnBrk="1" fontAlgn="auto" hangingPunct="1">
              <a:spcAft>
                <a:spcPts val="0"/>
              </a:spcAft>
              <a:buClr>
                <a:schemeClr val="accent3"/>
              </a:buClr>
              <a:buFont typeface="Wingdings 2"/>
              <a:buNone/>
              <a:defRPr/>
            </a:pPr>
            <a:r>
              <a:rPr lang="fa-IR" dirty="0"/>
              <a:t>1. </a:t>
            </a:r>
            <a:r>
              <a:rPr lang="fa-IR" sz="2700" dirty="0"/>
              <a:t>تبدیل کشورهای پرجمعیت به کشورهای کم </a:t>
            </a:r>
            <a:r>
              <a:rPr lang="fa-IR" sz="2700" dirty="0" smtClean="0"/>
              <a:t>جمعیت</a:t>
            </a:r>
            <a:r>
              <a:rPr lang="en-US" sz="2700" dirty="0" smtClean="0"/>
              <a:t> </a:t>
            </a:r>
            <a:r>
              <a:rPr lang="fa-IR" sz="2700" dirty="0" smtClean="0"/>
              <a:t> و تجزیه آنها</a:t>
            </a:r>
            <a:endParaRPr lang="fa-IR" sz="2700" dirty="0"/>
          </a:p>
          <a:p>
            <a:pPr marL="274320" indent="-274320" algn="just" eaLnBrk="1" fontAlgn="auto" hangingPunct="1">
              <a:spcAft>
                <a:spcPts val="0"/>
              </a:spcAft>
              <a:buClr>
                <a:schemeClr val="accent3"/>
              </a:buClr>
              <a:buFont typeface="Wingdings 2"/>
              <a:buNone/>
              <a:defRPr/>
            </a:pPr>
            <a:r>
              <a:rPr lang="fa-IR" sz="2700" dirty="0"/>
              <a:t>2. فشار بر سران کشورهای در حال توسعه از جمله کشورهای اسلامی به منظور کاهش میزان رشد طبیعی </a:t>
            </a:r>
            <a:r>
              <a:rPr lang="fa-IR" sz="2700" dirty="0" smtClean="0"/>
              <a:t>در کشورشان </a:t>
            </a:r>
            <a:r>
              <a:rPr lang="fa-IR" sz="2700" dirty="0"/>
              <a:t>به کمک </a:t>
            </a:r>
            <a:r>
              <a:rPr lang="fa-IR" sz="2700" b="1" dirty="0"/>
              <a:t>مدیریت سیاسی </a:t>
            </a:r>
            <a:r>
              <a:rPr lang="fa-IR" sz="2700" dirty="0"/>
              <a:t>در کشورهای اسلامی و بهره گیری از </a:t>
            </a:r>
            <a:r>
              <a:rPr lang="fa-IR" sz="2700" b="1" dirty="0"/>
              <a:t>سازمان بین </a:t>
            </a:r>
            <a:r>
              <a:rPr lang="fa-IR" sz="2700" b="1" dirty="0" smtClean="0"/>
              <a:t>المللی</a:t>
            </a:r>
          </a:p>
          <a:p>
            <a:pPr marL="274320" indent="-274320" algn="just" eaLnBrk="1" fontAlgn="auto" hangingPunct="1">
              <a:spcAft>
                <a:spcPts val="0"/>
              </a:spcAft>
              <a:buClr>
                <a:schemeClr val="accent3"/>
              </a:buClr>
              <a:buFont typeface="Wingdings 2"/>
              <a:buNone/>
              <a:defRPr/>
            </a:pPr>
            <a:r>
              <a:rPr lang="fa-IR" sz="2700" dirty="0" smtClean="0"/>
              <a:t>3. تغییر ارزش‌های جوامع در حال توسعه به‌ویژه مسلمان</a:t>
            </a:r>
            <a:r>
              <a:rPr lang="fa-IR" sz="2700" b="1" dirty="0" smtClean="0"/>
              <a:t> </a:t>
            </a:r>
          </a:p>
          <a:p>
            <a:pPr marL="285750" indent="-285750" algn="just" eaLnBrk="1" fontAlgn="auto" hangingPunct="1">
              <a:spcAft>
                <a:spcPts val="0"/>
              </a:spcAft>
              <a:buClr>
                <a:schemeClr val="accent3"/>
              </a:buClr>
              <a:buFont typeface="Courier New" pitchFamily="49" charset="0"/>
              <a:buChar char="o"/>
              <a:defRPr/>
            </a:pPr>
            <a:endParaRPr lang="fa-IR" b="1" dirty="0" smtClean="0"/>
          </a:p>
          <a:p>
            <a:pPr marL="285750" indent="-285750" algn="just" eaLnBrk="1" fontAlgn="auto" hangingPunct="1">
              <a:spcAft>
                <a:spcPts val="0"/>
              </a:spcAft>
              <a:buClr>
                <a:schemeClr val="accent3"/>
              </a:buClr>
              <a:buFont typeface="Courier New" pitchFamily="49" charset="0"/>
              <a:buChar char="o"/>
              <a:defRPr/>
            </a:pPr>
            <a:r>
              <a:rPr lang="fa-IR" b="1" dirty="0" smtClean="0"/>
              <a:t>موسسات </a:t>
            </a:r>
            <a:r>
              <a:rPr lang="fa-IR" b="1" dirty="0"/>
              <a:t>هدایت کننده‌ی مدیریت سیاسی در کشورهای </a:t>
            </a:r>
            <a:r>
              <a:rPr lang="fa-IR" b="1" dirty="0" smtClean="0"/>
              <a:t>اسلامی</a:t>
            </a:r>
            <a:endParaRPr lang="fa-IR" b="1" dirty="0"/>
          </a:p>
          <a:p>
            <a:pPr marL="742950" lvl="1" indent="-285750" algn="just" eaLnBrk="1" fontAlgn="auto" hangingPunct="1">
              <a:spcAft>
                <a:spcPts val="0"/>
              </a:spcAft>
              <a:buClr>
                <a:schemeClr val="accent3"/>
              </a:buClr>
              <a:buFont typeface="Arial" pitchFamily="34" charset="0"/>
              <a:buChar char="•"/>
              <a:defRPr/>
            </a:pPr>
            <a:r>
              <a:rPr lang="fa-IR" sz="2600" dirty="0"/>
              <a:t>آژانس رشد و توسعه بین المللی آمریکا</a:t>
            </a:r>
            <a:r>
              <a:rPr lang="en-US" sz="2300" dirty="0"/>
              <a:t>(U.S</a:t>
            </a:r>
            <a:r>
              <a:rPr lang="en-US" sz="2300" dirty="0" smtClean="0"/>
              <a:t>. AID)</a:t>
            </a:r>
            <a:r>
              <a:rPr lang="en-US" sz="2600" dirty="0" smtClean="0"/>
              <a:t> </a:t>
            </a:r>
            <a:r>
              <a:rPr lang="fa-IR" sz="2600" dirty="0" smtClean="0"/>
              <a:t>: </a:t>
            </a:r>
            <a:r>
              <a:rPr lang="fa-IR" sz="2600" dirty="0"/>
              <a:t>هزینه تمامی طرح‌های کاهش جمعیت در کشورهای اسلامی را بر عهده دارد.</a:t>
            </a:r>
          </a:p>
          <a:p>
            <a:pPr marL="742950" lvl="1" indent="-285750" algn="just" eaLnBrk="1" fontAlgn="auto" hangingPunct="1">
              <a:spcAft>
                <a:spcPts val="0"/>
              </a:spcAft>
              <a:buClr>
                <a:schemeClr val="accent3"/>
              </a:buClr>
              <a:buFont typeface="Arial" pitchFamily="34" charset="0"/>
              <a:buChar char="•"/>
              <a:defRPr/>
            </a:pPr>
            <a:r>
              <a:rPr lang="fa-IR" sz="2600" dirty="0"/>
              <a:t>پث </a:t>
            </a:r>
            <a:r>
              <a:rPr lang="fa-IR" sz="2600" dirty="0" smtClean="0"/>
              <a:t>فایندر </a:t>
            </a:r>
            <a:r>
              <a:rPr lang="en-US" sz="2300" dirty="0" smtClean="0"/>
              <a:t>(</a:t>
            </a:r>
            <a:r>
              <a:rPr lang="en-US" sz="2300" dirty="0"/>
              <a:t>Path Finder</a:t>
            </a:r>
            <a:r>
              <a:rPr lang="en-US" sz="2300" dirty="0" smtClean="0"/>
              <a:t>)</a:t>
            </a:r>
            <a:r>
              <a:rPr lang="fa-IR" sz="2600" dirty="0" smtClean="0"/>
              <a:t>: </a:t>
            </a:r>
            <a:r>
              <a:rPr lang="fa-IR" sz="2600" dirty="0"/>
              <a:t>وسائل جلوگیری از بارداری را تولید کرده و در دسترس زنان قرار می‌دهند.</a:t>
            </a:r>
          </a:p>
          <a:p>
            <a:pPr marL="285750" indent="-285750" algn="just" eaLnBrk="1" fontAlgn="auto" hangingPunct="1">
              <a:spcAft>
                <a:spcPts val="0"/>
              </a:spcAft>
              <a:buClr>
                <a:schemeClr val="accent3"/>
              </a:buClr>
              <a:buFont typeface="Courier New" pitchFamily="49" charset="0"/>
              <a:buChar char="o"/>
              <a:defRPr/>
            </a:pPr>
            <a:endParaRPr lang="fa-IR" b="1" dirty="0" smtClean="0"/>
          </a:p>
          <a:p>
            <a:pPr marL="285750" indent="-285750" algn="just" eaLnBrk="1" fontAlgn="auto" hangingPunct="1">
              <a:spcAft>
                <a:spcPts val="0"/>
              </a:spcAft>
              <a:buClr>
                <a:schemeClr val="accent3"/>
              </a:buClr>
              <a:buFont typeface="Courier New" pitchFamily="49" charset="0"/>
              <a:buChar char="o"/>
              <a:defRPr/>
            </a:pPr>
            <a:r>
              <a:rPr lang="fa-IR" b="1" dirty="0" smtClean="0"/>
              <a:t>سازمان‌های </a:t>
            </a:r>
            <a:r>
              <a:rPr lang="fa-IR" b="1" dirty="0"/>
              <a:t>بین‌المللی فعال در زمینه </a:t>
            </a:r>
            <a:r>
              <a:rPr lang="fa-IR" b="1" dirty="0" smtClean="0"/>
              <a:t>سیاست‌های جمعیتی</a:t>
            </a:r>
            <a:endParaRPr lang="fa-IR" b="1" dirty="0"/>
          </a:p>
          <a:p>
            <a:pPr marL="742950" lvl="1" indent="-285750" algn="just" eaLnBrk="1" fontAlgn="auto" hangingPunct="1">
              <a:spcAft>
                <a:spcPts val="0"/>
              </a:spcAft>
              <a:buClr>
                <a:schemeClr val="accent3"/>
              </a:buClr>
              <a:buFont typeface="Arial" pitchFamily="34" charset="0"/>
              <a:buChar char="•"/>
              <a:defRPr/>
            </a:pPr>
            <a:r>
              <a:rPr lang="fa-IR" sz="2600" dirty="0"/>
              <a:t>سازمان بهداشت </a:t>
            </a:r>
            <a:r>
              <a:rPr lang="fa-IR" sz="2600" dirty="0" smtClean="0"/>
              <a:t>جهانی</a:t>
            </a:r>
            <a:r>
              <a:rPr lang="en-US" sz="2600" dirty="0"/>
              <a:t> </a:t>
            </a:r>
            <a:r>
              <a:rPr lang="en-US" sz="2300" dirty="0"/>
              <a:t>(World Health Organization)</a:t>
            </a:r>
            <a:endParaRPr lang="fa-IR" sz="2300" dirty="0"/>
          </a:p>
          <a:p>
            <a:pPr marL="742950" lvl="1" indent="-285750" algn="just" eaLnBrk="1" fontAlgn="auto" hangingPunct="1">
              <a:spcAft>
                <a:spcPts val="0"/>
              </a:spcAft>
              <a:buClr>
                <a:schemeClr val="accent3"/>
              </a:buClr>
              <a:buFont typeface="Arial" pitchFamily="34" charset="0"/>
              <a:buChar char="•"/>
              <a:defRPr/>
            </a:pPr>
            <a:r>
              <a:rPr lang="fa-IR" sz="2600" dirty="0"/>
              <a:t>صندوق جمعیت سازمان ملل </a:t>
            </a:r>
            <a:r>
              <a:rPr lang="fa-IR" sz="2600" dirty="0" smtClean="0"/>
              <a:t>متحد</a:t>
            </a:r>
            <a:r>
              <a:rPr lang="en-US" sz="2300" dirty="0" smtClean="0"/>
              <a:t>(UNFPA)</a:t>
            </a:r>
            <a:endParaRPr lang="fa-IR" sz="2300" dirty="0"/>
          </a:p>
          <a:p>
            <a:pPr marL="742950" lvl="1" indent="-285750" algn="just" eaLnBrk="1" fontAlgn="auto" hangingPunct="1">
              <a:spcAft>
                <a:spcPts val="0"/>
              </a:spcAft>
              <a:buClr>
                <a:schemeClr val="accent3"/>
              </a:buClr>
              <a:buFont typeface="Arial" pitchFamily="34" charset="0"/>
              <a:buChar char="•"/>
              <a:defRPr/>
            </a:pPr>
            <a:r>
              <a:rPr lang="fa-IR" sz="2600" dirty="0"/>
              <a:t>سازمان تغذیه و کشاورزی </a:t>
            </a:r>
            <a:r>
              <a:rPr lang="fa-IR" sz="2600" dirty="0" smtClean="0"/>
              <a:t>بین‌المللی</a:t>
            </a:r>
            <a:r>
              <a:rPr lang="en-US" sz="2300" dirty="0" smtClean="0"/>
              <a:t>(FAO)</a:t>
            </a:r>
            <a:endParaRPr lang="fa-IR" sz="2300" dirty="0"/>
          </a:p>
          <a:p>
            <a:pPr marL="742950" lvl="1" indent="-285750" algn="just" eaLnBrk="1" fontAlgn="auto" hangingPunct="1">
              <a:spcAft>
                <a:spcPts val="0"/>
              </a:spcAft>
              <a:buClr>
                <a:schemeClr val="accent3"/>
              </a:buClr>
              <a:buFont typeface="Arial" pitchFamily="34" charset="0"/>
              <a:buChar char="•"/>
              <a:defRPr/>
            </a:pPr>
            <a:r>
              <a:rPr lang="fa-IR" sz="2600" dirty="0"/>
              <a:t>سازمان فرهنگی </a:t>
            </a:r>
            <a:r>
              <a:rPr lang="fa-IR" sz="2600" dirty="0" smtClean="0"/>
              <a:t>یونسکو</a:t>
            </a:r>
            <a:r>
              <a:rPr lang="en-US" sz="2300" dirty="0" smtClean="0"/>
              <a:t>(UNESCO)</a:t>
            </a:r>
            <a:endParaRPr lang="fa-IR" sz="2300" dirty="0"/>
          </a:p>
          <a:p>
            <a:pPr marL="742950" lvl="1" indent="-285750" algn="just" eaLnBrk="1" fontAlgn="auto" hangingPunct="1">
              <a:spcAft>
                <a:spcPts val="0"/>
              </a:spcAft>
              <a:buClr>
                <a:schemeClr val="accent3"/>
              </a:buClr>
              <a:buFont typeface="Arial" pitchFamily="34" charset="0"/>
              <a:buChar char="•"/>
              <a:defRPr/>
            </a:pPr>
            <a:r>
              <a:rPr lang="fa-IR" sz="2600" dirty="0" smtClean="0"/>
              <a:t>شو</a:t>
            </a:r>
            <a:r>
              <a:rPr lang="fa-IR" sz="2600" dirty="0"/>
              <a:t>ر</a:t>
            </a:r>
            <a:r>
              <a:rPr lang="fa-IR" sz="2600" dirty="0" smtClean="0"/>
              <a:t>ای </a:t>
            </a:r>
            <a:r>
              <a:rPr lang="fa-IR" sz="2600" dirty="0"/>
              <a:t>حمعیتی</a:t>
            </a:r>
            <a:r>
              <a:rPr lang="fa-IR" sz="2300" dirty="0"/>
              <a:t> </a:t>
            </a:r>
            <a:r>
              <a:rPr lang="en-US" sz="2300" dirty="0"/>
              <a:t>(Population-Council)</a:t>
            </a:r>
          </a:p>
          <a:p>
            <a:pPr marL="742950" lvl="1" indent="-285750" algn="just" eaLnBrk="1" fontAlgn="auto" hangingPunct="1">
              <a:spcAft>
                <a:spcPts val="0"/>
              </a:spcAft>
              <a:buClr>
                <a:schemeClr val="accent3"/>
              </a:buClr>
              <a:buFont typeface="Arial" pitchFamily="34" charset="0"/>
              <a:buChar char="•"/>
              <a:defRPr/>
            </a:pPr>
            <a:r>
              <a:rPr lang="fa-IR" sz="2600" dirty="0"/>
              <a:t> </a:t>
            </a:r>
            <a:r>
              <a:rPr lang="fa-IR" sz="2600" dirty="0" smtClean="0"/>
              <a:t>یونیسف</a:t>
            </a:r>
            <a:r>
              <a:rPr lang="en-US" sz="2300" dirty="0" smtClean="0"/>
              <a:t>(</a:t>
            </a:r>
            <a:r>
              <a:rPr lang="en-US" sz="2300" dirty="0" err="1" smtClean="0"/>
              <a:t>Unicef</a:t>
            </a:r>
            <a:r>
              <a:rPr lang="en-US" sz="2300" dirty="0" smtClean="0"/>
              <a:t>)</a:t>
            </a:r>
            <a:endParaRPr lang="fa-IR" sz="2300" dirty="0"/>
          </a:p>
          <a:p>
            <a:pPr marL="742950" lvl="1" indent="-285750" algn="just" eaLnBrk="1" fontAlgn="auto" hangingPunct="1">
              <a:spcAft>
                <a:spcPts val="0"/>
              </a:spcAft>
              <a:buClr>
                <a:schemeClr val="accent3"/>
              </a:buClr>
              <a:buFont typeface="Arial" pitchFamily="34" charset="0"/>
              <a:buChar char="•"/>
              <a:defRPr/>
            </a:pPr>
            <a:r>
              <a:rPr lang="fa-IR" sz="2600" dirty="0"/>
              <a:t>بانک جهانی و صندوق بین‌المللی </a:t>
            </a:r>
            <a:r>
              <a:rPr lang="fa-IR" sz="2600" dirty="0" smtClean="0"/>
              <a:t>پول</a:t>
            </a:r>
            <a:r>
              <a:rPr lang="en-US" sz="2600" dirty="0"/>
              <a:t> </a:t>
            </a:r>
            <a:r>
              <a:rPr lang="en-US" sz="2300" dirty="0" smtClean="0"/>
              <a:t>(International Monetary Fund)</a:t>
            </a:r>
            <a:endParaRPr lang="fa-IR" sz="2300" dirty="0"/>
          </a:p>
          <a:p>
            <a:pPr marL="274320" indent="-274320" algn="just" eaLnBrk="1" fontAlgn="auto" hangingPunct="1">
              <a:spcAft>
                <a:spcPts val="0"/>
              </a:spcAft>
              <a:buClr>
                <a:schemeClr val="accent3"/>
              </a:buClr>
              <a:buFont typeface="Wingdings 2"/>
              <a:buNone/>
              <a:defRPr/>
            </a:pPr>
            <a:endParaRPr lang="en-US" dirty="0"/>
          </a:p>
        </p:txBody>
      </p:sp>
      <p:sp>
        <p:nvSpPr>
          <p:cNvPr id="4" name="Slide Number Placeholder 3"/>
          <p:cNvSpPr>
            <a:spLocks noGrp="1"/>
          </p:cNvSpPr>
          <p:nvPr>
            <p:ph type="sldNum" sz="quarter" idx="12"/>
          </p:nvPr>
        </p:nvSpPr>
        <p:spPr/>
        <p:txBody>
          <a:bodyPr/>
          <a:lstStyle/>
          <a:p>
            <a:pPr>
              <a:defRPr/>
            </a:pPr>
            <a:r>
              <a:rPr lang="fa-IR"/>
              <a:t>36</a:t>
            </a:r>
            <a:endParaRPr lang="en-US"/>
          </a:p>
        </p:txBody>
      </p:sp>
      <p:pic>
        <p:nvPicPr>
          <p:cNvPr id="2050" name="Picture 2" descr="C:\Users\Sheida\Desktop\usaid-logo_svg.png"/>
          <p:cNvPicPr>
            <a:picLocks noChangeAspect="1" noChangeArrowheads="1"/>
          </p:cNvPicPr>
          <p:nvPr/>
        </p:nvPicPr>
        <p:blipFill>
          <a:blip r:embed="rId3"/>
          <a:srcRect/>
          <a:stretch>
            <a:fillRect/>
          </a:stretch>
        </p:blipFill>
        <p:spPr bwMode="auto">
          <a:xfrm>
            <a:off x="971550" y="4724400"/>
            <a:ext cx="985838" cy="985838"/>
          </a:xfrm>
          <a:prstGeom prst="rect">
            <a:avLst/>
          </a:prstGeom>
          <a:noFill/>
          <a:ln w="9525">
            <a:noFill/>
            <a:miter lim="800000"/>
            <a:headEnd/>
            <a:tailEnd/>
          </a:ln>
        </p:spPr>
      </p:pic>
      <p:pic>
        <p:nvPicPr>
          <p:cNvPr id="2051" name="Picture 3"/>
          <p:cNvPicPr>
            <a:picLocks noChangeAspect="1" noChangeArrowheads="1"/>
          </p:cNvPicPr>
          <p:nvPr/>
        </p:nvPicPr>
        <p:blipFill>
          <a:blip r:embed="rId4"/>
          <a:srcRect/>
          <a:stretch>
            <a:fillRect/>
          </a:stretch>
        </p:blipFill>
        <p:spPr bwMode="auto">
          <a:xfrm>
            <a:off x="1979613" y="5589588"/>
            <a:ext cx="1455737" cy="700087"/>
          </a:xfrm>
          <a:prstGeom prst="rect">
            <a:avLst/>
          </a:prstGeom>
          <a:noFill/>
          <a:ln w="9525">
            <a:solidFill>
              <a:schemeClr val="tx1"/>
            </a:solidFill>
            <a:miter lim="800000"/>
            <a:headEnd/>
            <a:tailEnd/>
          </a:ln>
        </p:spPr>
      </p:pic>
      <p:pic>
        <p:nvPicPr>
          <p:cNvPr id="2052" name="Picture 4" descr="C:\Users\Sheida\Desktop\un7.jpg"/>
          <p:cNvPicPr>
            <a:picLocks noChangeAspect="1" noChangeArrowheads="1"/>
          </p:cNvPicPr>
          <p:nvPr/>
        </p:nvPicPr>
        <p:blipFill>
          <a:blip r:embed="rId5"/>
          <a:srcRect/>
          <a:stretch>
            <a:fillRect/>
          </a:stretch>
        </p:blipFill>
        <p:spPr bwMode="auto">
          <a:xfrm>
            <a:off x="1646238" y="4418013"/>
            <a:ext cx="1060450" cy="1027112"/>
          </a:xfrm>
          <a:prstGeom prst="rect">
            <a:avLst/>
          </a:prstGeom>
          <a:noFill/>
          <a:ln w="9525">
            <a:solidFill>
              <a:schemeClr val="tx1"/>
            </a:solidFill>
            <a:miter lim="800000"/>
            <a:headEnd/>
            <a:tailEnd/>
          </a:ln>
        </p:spPr>
      </p:pic>
      <p:pic>
        <p:nvPicPr>
          <p:cNvPr id="2053" name="Picture 5" descr="C:\Users\Sheida\Desktop\Naturally+Yours+world+health+organization+1.gif"/>
          <p:cNvPicPr>
            <a:picLocks noChangeAspect="1" noChangeArrowheads="1"/>
          </p:cNvPicPr>
          <p:nvPr/>
        </p:nvPicPr>
        <p:blipFill>
          <a:blip r:embed="rId6"/>
          <a:srcRect/>
          <a:stretch>
            <a:fillRect/>
          </a:stretch>
        </p:blipFill>
        <p:spPr bwMode="auto">
          <a:xfrm>
            <a:off x="647700" y="4284663"/>
            <a:ext cx="998538" cy="1016000"/>
          </a:xfrm>
          <a:prstGeom prst="rect">
            <a:avLst/>
          </a:prstGeom>
          <a:noFill/>
          <a:ln w="9525">
            <a:solidFill>
              <a:schemeClr val="tx1"/>
            </a:solidFill>
            <a:miter lim="800000"/>
            <a:headEnd/>
            <a:tailEnd/>
          </a:ln>
        </p:spPr>
      </p:pic>
      <p:pic>
        <p:nvPicPr>
          <p:cNvPr id="2054" name="Picture 6" descr="C:\Users\Sheida\Desktop\fa-alalam1320068795.jpg"/>
          <p:cNvPicPr>
            <a:picLocks noChangeAspect="1" noChangeArrowheads="1"/>
          </p:cNvPicPr>
          <p:nvPr/>
        </p:nvPicPr>
        <p:blipFill>
          <a:blip r:embed="rId7"/>
          <a:srcRect/>
          <a:stretch>
            <a:fillRect/>
          </a:stretch>
        </p:blipFill>
        <p:spPr bwMode="auto">
          <a:xfrm>
            <a:off x="755650" y="5300663"/>
            <a:ext cx="1131888" cy="755650"/>
          </a:xfrm>
          <a:prstGeom prst="rect">
            <a:avLst/>
          </a:prstGeom>
          <a:noFill/>
          <a:ln w="9525">
            <a:solidFill>
              <a:schemeClr val="tx1"/>
            </a:solidFill>
            <a:miter lim="800000"/>
            <a:headEnd/>
            <a:tailEnd/>
          </a:ln>
        </p:spPr>
      </p:pic>
      <p:pic>
        <p:nvPicPr>
          <p:cNvPr id="2056" name="Picture 8" descr="C:\Users\Sheida\Desktop\population_council.png"/>
          <p:cNvPicPr>
            <a:picLocks noChangeAspect="1" noChangeArrowheads="1"/>
          </p:cNvPicPr>
          <p:nvPr/>
        </p:nvPicPr>
        <p:blipFill>
          <a:blip r:embed="rId8"/>
          <a:srcRect/>
          <a:stretch>
            <a:fillRect/>
          </a:stretch>
        </p:blipFill>
        <p:spPr bwMode="auto">
          <a:xfrm>
            <a:off x="1187450" y="6110288"/>
            <a:ext cx="1570038" cy="271462"/>
          </a:xfrm>
          <a:prstGeom prst="rect">
            <a:avLst/>
          </a:prstGeom>
          <a:noFill/>
          <a:ln w="9525">
            <a:solidFill>
              <a:schemeClr val="tx1"/>
            </a:solidFill>
            <a:miter lim="800000"/>
            <a:headEnd/>
            <a:tailEnd/>
          </a:ln>
        </p:spPr>
      </p:pic>
      <p:pic>
        <p:nvPicPr>
          <p:cNvPr id="1026" name="Picture 2" descr="C:\Users\Sheida\Downloads\logo-FAO.gif"/>
          <p:cNvPicPr>
            <a:picLocks noChangeAspect="1" noChangeArrowheads="1"/>
          </p:cNvPicPr>
          <p:nvPr/>
        </p:nvPicPr>
        <p:blipFill>
          <a:blip r:embed="rId9"/>
          <a:srcRect/>
          <a:stretch>
            <a:fillRect/>
          </a:stretch>
        </p:blipFill>
        <p:spPr bwMode="auto">
          <a:xfrm>
            <a:off x="2782888" y="4592638"/>
            <a:ext cx="781050" cy="781050"/>
          </a:xfrm>
          <a:prstGeom prst="rect">
            <a:avLst/>
          </a:prstGeom>
          <a:noFill/>
          <a:ln w="9525">
            <a:noFill/>
            <a:miter lim="800000"/>
            <a:headEnd/>
            <a:tailEnd/>
          </a:ln>
        </p:spPr>
      </p:pic>
      <p:pic>
        <p:nvPicPr>
          <p:cNvPr id="14" name="Picture 7" descr="C:\Users\Sheida\Desktop\unicefjobs.jpg"/>
          <p:cNvPicPr>
            <a:picLocks noChangeAspect="1" noChangeArrowheads="1"/>
          </p:cNvPicPr>
          <p:nvPr/>
        </p:nvPicPr>
        <p:blipFill>
          <a:blip r:embed="rId10"/>
          <a:srcRect/>
          <a:stretch>
            <a:fillRect/>
          </a:stretch>
        </p:blipFill>
        <p:spPr bwMode="auto">
          <a:xfrm>
            <a:off x="1835150" y="5364163"/>
            <a:ext cx="987425" cy="728662"/>
          </a:xfrm>
          <a:prstGeom prst="rect">
            <a:avLst/>
          </a:prstGeom>
          <a:noFill/>
          <a:ln w="9525">
            <a:solidFill>
              <a:schemeClr val="tx1"/>
            </a:solidFill>
            <a:miter lim="800000"/>
            <a:headEnd/>
            <a:tailEnd/>
          </a:ln>
        </p:spPr>
      </p:pic>
      <p:pic>
        <p:nvPicPr>
          <p:cNvPr id="15" name="Picture 9" descr="C:\Users\Sheida\Desktop\imf2.jpg"/>
          <p:cNvPicPr>
            <a:picLocks noChangeAspect="1" noChangeArrowheads="1"/>
          </p:cNvPicPr>
          <p:nvPr/>
        </p:nvPicPr>
        <p:blipFill>
          <a:blip r:embed="rId11" cstate="print"/>
          <a:srcRect/>
          <a:stretch>
            <a:fillRect/>
          </a:stretch>
        </p:blipFill>
        <p:spPr bwMode="auto">
          <a:xfrm>
            <a:off x="2771775" y="5432425"/>
            <a:ext cx="889000" cy="876300"/>
          </a:xfrm>
          <a:prstGeom prst="rect">
            <a:avLst/>
          </a:prstGeom>
          <a:noFill/>
          <a:ln w="9525">
            <a:solidFill>
              <a:schemeClr val="tx1"/>
            </a:solidFill>
            <a:miter lim="800000"/>
            <a:headEnd/>
            <a:tailEnd/>
          </a:ln>
        </p:spPr>
      </p:pic>
      <p:pic>
        <p:nvPicPr>
          <p:cNvPr id="3075" name="Picture 3"/>
          <p:cNvPicPr>
            <a:picLocks noChangeAspect="1" noChangeArrowheads="1"/>
          </p:cNvPicPr>
          <p:nvPr/>
        </p:nvPicPr>
        <p:blipFill>
          <a:blip r:embed="rId12"/>
          <a:srcRect/>
          <a:stretch>
            <a:fillRect/>
          </a:stretch>
        </p:blipFill>
        <p:spPr bwMode="auto">
          <a:xfrm>
            <a:off x="2651125" y="2954338"/>
            <a:ext cx="4295775" cy="32750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3075"/>
                                        </p:tgtEl>
                                      </p:cBhvr>
                                    </p:animEffect>
                                    <p:set>
                                      <p:cBhvr>
                                        <p:cTn id="7" dur="1" fill="hold">
                                          <p:stCondLst>
                                            <p:cond delay="499"/>
                                          </p:stCondLst>
                                        </p:cTn>
                                        <p:tgtEl>
                                          <p:spTgt spid="307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10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10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1000"/>
                                        <p:tgtEl>
                                          <p:spTgt spid="3">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500"/>
                                        <p:tgtEl>
                                          <p:spTgt spid="2050"/>
                                        </p:tgtEl>
                                      </p:cBhvr>
                                    </p:animEffect>
                                  </p:childTnLst>
                                </p:cTn>
                              </p:par>
                              <p:par>
                                <p:cTn id="20" presetID="10" presetClass="entr" presetSubtype="0" fill="hold" nodeType="withEffect">
                                  <p:stCondLst>
                                    <p:cond delay="0"/>
                                  </p:stCondLst>
                                  <p:childTnLst>
                                    <p:set>
                                      <p:cBhvr>
                                        <p:cTn id="21" dur="1" fill="hold">
                                          <p:stCondLst>
                                            <p:cond delay="0"/>
                                          </p:stCondLst>
                                        </p:cTn>
                                        <p:tgtEl>
                                          <p:spTgt spid="2051"/>
                                        </p:tgtEl>
                                        <p:attrNameLst>
                                          <p:attrName>style.visibility</p:attrName>
                                        </p:attrNameLst>
                                      </p:cBhvr>
                                      <p:to>
                                        <p:strVal val="visible"/>
                                      </p:to>
                                    </p:set>
                                    <p:animEffect transition="in" filter="fade">
                                      <p:cBhvr>
                                        <p:cTn id="22" dur="500"/>
                                        <p:tgtEl>
                                          <p:spTgt spid="205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1000"/>
                                        <p:tgtEl>
                                          <p:spTgt spid="3">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fade">
                                      <p:cBhvr>
                                        <p:cTn id="30" dur="1000"/>
                                        <p:tgtEl>
                                          <p:spTgt spid="3">
                                            <p:txEl>
                                              <p:pRg st="10" end="1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Effect transition="in" filter="fade">
                                      <p:cBhvr>
                                        <p:cTn id="33" dur="1000"/>
                                        <p:tgtEl>
                                          <p:spTgt spid="3">
                                            <p:txEl>
                                              <p:pRg st="11" end="1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2" end="12"/>
                                            </p:txEl>
                                          </p:spTgt>
                                        </p:tgtEl>
                                        <p:attrNameLst>
                                          <p:attrName>style.visibility</p:attrName>
                                        </p:attrNameLst>
                                      </p:cBhvr>
                                      <p:to>
                                        <p:strVal val="visible"/>
                                      </p:to>
                                    </p:set>
                                    <p:animEffect transition="in" filter="fade">
                                      <p:cBhvr>
                                        <p:cTn id="36" dur="1000"/>
                                        <p:tgtEl>
                                          <p:spTgt spid="3">
                                            <p:txEl>
                                              <p:pRg st="12" end="12"/>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animEffect transition="in" filter="fade">
                                      <p:cBhvr>
                                        <p:cTn id="39" dur="1000"/>
                                        <p:tgtEl>
                                          <p:spTgt spid="3">
                                            <p:txEl>
                                              <p:pRg st="13" end="13"/>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4" end="14"/>
                                            </p:txEl>
                                          </p:spTgt>
                                        </p:tgtEl>
                                        <p:attrNameLst>
                                          <p:attrName>style.visibility</p:attrName>
                                        </p:attrNameLst>
                                      </p:cBhvr>
                                      <p:to>
                                        <p:strVal val="visible"/>
                                      </p:to>
                                    </p:set>
                                    <p:animEffect transition="in" filter="fade">
                                      <p:cBhvr>
                                        <p:cTn id="42" dur="1000"/>
                                        <p:tgtEl>
                                          <p:spTgt spid="3">
                                            <p:txEl>
                                              <p:pRg st="14" end="14"/>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5" end="15"/>
                                            </p:txEl>
                                          </p:spTgt>
                                        </p:tgtEl>
                                        <p:attrNameLst>
                                          <p:attrName>style.visibility</p:attrName>
                                        </p:attrNameLst>
                                      </p:cBhvr>
                                      <p:to>
                                        <p:strVal val="visible"/>
                                      </p:to>
                                    </p:set>
                                    <p:animEffect transition="in" filter="fade">
                                      <p:cBhvr>
                                        <p:cTn id="45" dur="1000"/>
                                        <p:tgtEl>
                                          <p:spTgt spid="3">
                                            <p:txEl>
                                              <p:pRg st="15" end="15"/>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16" end="16"/>
                                            </p:txEl>
                                          </p:spTgt>
                                        </p:tgtEl>
                                        <p:attrNameLst>
                                          <p:attrName>style.visibility</p:attrName>
                                        </p:attrNameLst>
                                      </p:cBhvr>
                                      <p:to>
                                        <p:strVal val="visible"/>
                                      </p:to>
                                    </p:set>
                                    <p:animEffect transition="in" filter="fade">
                                      <p:cBhvr>
                                        <p:cTn id="48" dur="1000"/>
                                        <p:tgtEl>
                                          <p:spTgt spid="3">
                                            <p:txEl>
                                              <p:pRg st="16" end="16"/>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2053"/>
                                        </p:tgtEl>
                                        <p:attrNameLst>
                                          <p:attrName>style.visibility</p:attrName>
                                        </p:attrNameLst>
                                      </p:cBhvr>
                                      <p:to>
                                        <p:strVal val="visible"/>
                                      </p:to>
                                    </p:set>
                                    <p:animEffect transition="in" filter="fade">
                                      <p:cBhvr>
                                        <p:cTn id="51" dur="500"/>
                                        <p:tgtEl>
                                          <p:spTgt spid="2053"/>
                                        </p:tgtEl>
                                      </p:cBhvr>
                                    </p:animEffect>
                                  </p:childTnLst>
                                </p:cTn>
                              </p:par>
                              <p:par>
                                <p:cTn id="52" presetID="10" presetClass="entr" presetSubtype="0" fill="hold" nodeType="withEffect">
                                  <p:stCondLst>
                                    <p:cond delay="0"/>
                                  </p:stCondLst>
                                  <p:childTnLst>
                                    <p:set>
                                      <p:cBhvr>
                                        <p:cTn id="53" dur="1" fill="hold">
                                          <p:stCondLst>
                                            <p:cond delay="0"/>
                                          </p:stCondLst>
                                        </p:cTn>
                                        <p:tgtEl>
                                          <p:spTgt spid="2052"/>
                                        </p:tgtEl>
                                        <p:attrNameLst>
                                          <p:attrName>style.visibility</p:attrName>
                                        </p:attrNameLst>
                                      </p:cBhvr>
                                      <p:to>
                                        <p:strVal val="visible"/>
                                      </p:to>
                                    </p:set>
                                    <p:animEffect transition="in" filter="fade">
                                      <p:cBhvr>
                                        <p:cTn id="54" dur="500"/>
                                        <p:tgtEl>
                                          <p:spTgt spid="2052"/>
                                        </p:tgtEl>
                                      </p:cBhvr>
                                    </p:animEffect>
                                  </p:childTnLst>
                                </p:cTn>
                              </p:par>
                              <p:par>
                                <p:cTn id="55" presetID="10" presetClass="entr" presetSubtype="0" fill="hold" nodeType="withEffect">
                                  <p:stCondLst>
                                    <p:cond delay="0"/>
                                  </p:stCondLst>
                                  <p:childTnLst>
                                    <p:set>
                                      <p:cBhvr>
                                        <p:cTn id="56" dur="1" fill="hold">
                                          <p:stCondLst>
                                            <p:cond delay="0"/>
                                          </p:stCondLst>
                                        </p:cTn>
                                        <p:tgtEl>
                                          <p:spTgt spid="2054"/>
                                        </p:tgtEl>
                                        <p:attrNameLst>
                                          <p:attrName>style.visibility</p:attrName>
                                        </p:attrNameLst>
                                      </p:cBhvr>
                                      <p:to>
                                        <p:strVal val="visible"/>
                                      </p:to>
                                    </p:set>
                                    <p:animEffect transition="in" filter="fade">
                                      <p:cBhvr>
                                        <p:cTn id="57" dur="500"/>
                                        <p:tgtEl>
                                          <p:spTgt spid="2054"/>
                                        </p:tgtEl>
                                      </p:cBhvr>
                                    </p:animEffect>
                                  </p:childTnLst>
                                </p:cTn>
                              </p:par>
                              <p:par>
                                <p:cTn id="58" presetID="10" presetClass="entr" presetSubtype="0" fill="hold" nodeType="withEffect">
                                  <p:stCondLst>
                                    <p:cond delay="0"/>
                                  </p:stCondLst>
                                  <p:childTnLst>
                                    <p:set>
                                      <p:cBhvr>
                                        <p:cTn id="59" dur="1" fill="hold">
                                          <p:stCondLst>
                                            <p:cond delay="0"/>
                                          </p:stCondLst>
                                        </p:cTn>
                                        <p:tgtEl>
                                          <p:spTgt spid="2056"/>
                                        </p:tgtEl>
                                        <p:attrNameLst>
                                          <p:attrName>style.visibility</p:attrName>
                                        </p:attrNameLst>
                                      </p:cBhvr>
                                      <p:to>
                                        <p:strVal val="visible"/>
                                      </p:to>
                                    </p:set>
                                    <p:animEffect transition="in" filter="fade">
                                      <p:cBhvr>
                                        <p:cTn id="60" dur="500"/>
                                        <p:tgtEl>
                                          <p:spTgt spid="2056"/>
                                        </p:tgtEl>
                                      </p:cBhvr>
                                    </p:animEffect>
                                  </p:childTnLst>
                                </p:cTn>
                              </p:par>
                              <p:par>
                                <p:cTn id="61" presetID="10" presetClass="entr" presetSubtype="0" fill="hold"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childTnLst>
                                </p:cTn>
                              </p:par>
                              <p:par>
                                <p:cTn id="64" presetID="10" presetClass="entr" presetSubtype="0" fill="hold" nodeType="with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500"/>
                                        <p:tgtEl>
                                          <p:spTgt spid="15"/>
                                        </p:tgtEl>
                                      </p:cBhvr>
                                    </p:animEffect>
                                  </p:childTnLst>
                                </p:cTn>
                              </p:par>
                              <p:par>
                                <p:cTn id="67" presetID="10" presetClass="entr" presetSubtype="0" fill="hold" nodeType="withEffect">
                                  <p:stCondLst>
                                    <p:cond delay="0"/>
                                  </p:stCondLst>
                                  <p:childTnLst>
                                    <p:set>
                                      <p:cBhvr>
                                        <p:cTn id="68" dur="1" fill="hold">
                                          <p:stCondLst>
                                            <p:cond delay="0"/>
                                          </p:stCondLst>
                                        </p:cTn>
                                        <p:tgtEl>
                                          <p:spTgt spid="1026"/>
                                        </p:tgtEl>
                                        <p:attrNameLst>
                                          <p:attrName>style.visibility</p:attrName>
                                        </p:attrNameLst>
                                      </p:cBhvr>
                                      <p:to>
                                        <p:strVal val="visible"/>
                                      </p:to>
                                    </p:set>
                                    <p:animEffect transition="in" filter="fade">
                                      <p:cBhvr>
                                        <p:cTn id="6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60350"/>
            <a:ext cx="8229600" cy="1143000"/>
          </a:xfrm>
        </p:spPr>
        <p:txBody>
          <a:bodyPr/>
          <a:lstStyle/>
          <a:p>
            <a:pPr eaLnBrk="1" hangingPunct="1"/>
            <a:r>
              <a:rPr lang="fa-IR" altLang="en-US" sz="4000" smtClean="0"/>
              <a:t>تغییر ارزش‌ها</a:t>
            </a:r>
            <a:endParaRPr lang="en-US" altLang="en-US" sz="4000" smtClean="0"/>
          </a:p>
        </p:txBody>
      </p:sp>
      <p:sp>
        <p:nvSpPr>
          <p:cNvPr id="5" name="Rounded Rectangle 4"/>
          <p:cNvSpPr/>
          <p:nvPr/>
        </p:nvSpPr>
        <p:spPr>
          <a:xfrm>
            <a:off x="6203950" y="3149600"/>
            <a:ext cx="1752600" cy="566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r>
              <a:rPr lang="fa-IR" sz="2000" b="1" dirty="0"/>
              <a:t>راه بهداشتی</a:t>
            </a:r>
            <a:endParaRPr lang="en-US" sz="2000" b="1" dirty="0"/>
          </a:p>
        </p:txBody>
      </p:sp>
      <p:sp>
        <p:nvSpPr>
          <p:cNvPr id="17" name="Rounded Rectangle 16"/>
          <p:cNvSpPr/>
          <p:nvPr/>
        </p:nvSpPr>
        <p:spPr>
          <a:xfrm>
            <a:off x="6203950" y="4084638"/>
            <a:ext cx="1752600" cy="5683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r>
              <a:rPr lang="fa-IR" sz="2000" b="1" dirty="0"/>
              <a:t>راه دینی</a:t>
            </a:r>
            <a:endParaRPr lang="en-US" sz="2000" b="1" dirty="0"/>
          </a:p>
        </p:txBody>
      </p:sp>
      <p:sp>
        <p:nvSpPr>
          <p:cNvPr id="18" name="Rounded Rectangle 17"/>
          <p:cNvSpPr/>
          <p:nvPr/>
        </p:nvSpPr>
        <p:spPr>
          <a:xfrm>
            <a:off x="6227763" y="4973638"/>
            <a:ext cx="1752600" cy="6873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r>
              <a:rPr lang="fa-IR" sz="2000" b="1" dirty="0"/>
              <a:t>راه آزادی و استقلال زن</a:t>
            </a:r>
          </a:p>
        </p:txBody>
      </p:sp>
      <p:sp>
        <p:nvSpPr>
          <p:cNvPr id="20" name="Rounded Rectangle 19"/>
          <p:cNvSpPr/>
          <p:nvPr/>
        </p:nvSpPr>
        <p:spPr>
          <a:xfrm>
            <a:off x="6203950" y="5900738"/>
            <a:ext cx="1752600" cy="6238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r>
              <a:rPr lang="fa-IR" sz="2000" b="1" dirty="0"/>
              <a:t>تاکید برکیفیت</a:t>
            </a:r>
          </a:p>
        </p:txBody>
      </p:sp>
      <p:sp>
        <p:nvSpPr>
          <p:cNvPr id="26" name="Rounded Rectangle 25"/>
          <p:cNvSpPr/>
          <p:nvPr/>
        </p:nvSpPr>
        <p:spPr>
          <a:xfrm>
            <a:off x="6203950" y="2300288"/>
            <a:ext cx="1752600" cy="6238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r>
              <a:rPr lang="fa-IR" sz="2200" b="1" dirty="0"/>
              <a:t>راه اقتصادی</a:t>
            </a:r>
            <a:endParaRPr lang="en-US" sz="2200" b="1" dirty="0"/>
          </a:p>
        </p:txBody>
      </p:sp>
      <p:sp>
        <p:nvSpPr>
          <p:cNvPr id="6" name="Rounded Rectangle 5"/>
          <p:cNvSpPr/>
          <p:nvPr/>
        </p:nvSpPr>
        <p:spPr>
          <a:xfrm>
            <a:off x="2889250" y="1700213"/>
            <a:ext cx="2835275" cy="88265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rtl="0" fontAlgn="auto">
              <a:spcBef>
                <a:spcPts val="0"/>
              </a:spcBef>
              <a:spcAft>
                <a:spcPts val="0"/>
              </a:spcAft>
              <a:defRPr/>
            </a:pPr>
            <a:r>
              <a:rPr lang="fa-IR" dirty="0"/>
              <a:t>توسعه فرهنگ مصرف‌گرایی و </a:t>
            </a:r>
          </a:p>
          <a:p>
            <a:pPr algn="ctr" rtl="0" fontAlgn="auto">
              <a:spcBef>
                <a:spcPts val="0"/>
              </a:spcBef>
              <a:spcAft>
                <a:spcPts val="0"/>
              </a:spcAft>
              <a:defRPr/>
            </a:pPr>
            <a:r>
              <a:rPr lang="fa-IR" dirty="0"/>
              <a:t>احساس عدم رضایت</a:t>
            </a:r>
            <a:endParaRPr lang="en-US" dirty="0"/>
          </a:p>
        </p:txBody>
      </p:sp>
      <p:sp>
        <p:nvSpPr>
          <p:cNvPr id="27" name="Rounded Rectangle 26"/>
          <p:cNvSpPr/>
          <p:nvPr/>
        </p:nvSpPr>
        <p:spPr>
          <a:xfrm>
            <a:off x="282575" y="1682750"/>
            <a:ext cx="2128838" cy="88265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rtl="0" fontAlgn="auto">
              <a:spcBef>
                <a:spcPts val="0"/>
              </a:spcBef>
              <a:spcAft>
                <a:spcPts val="0"/>
              </a:spcAft>
              <a:defRPr/>
            </a:pPr>
            <a:r>
              <a:rPr lang="fa-IR" dirty="0"/>
              <a:t>فشار اقتصادی بر خانواده‌ها</a:t>
            </a:r>
            <a:endParaRPr lang="en-US" dirty="0"/>
          </a:p>
        </p:txBody>
      </p:sp>
      <p:sp>
        <p:nvSpPr>
          <p:cNvPr id="29" name="Rounded Rectangle 28"/>
          <p:cNvSpPr/>
          <p:nvPr/>
        </p:nvSpPr>
        <p:spPr>
          <a:xfrm>
            <a:off x="3241675" y="5661025"/>
            <a:ext cx="2343150" cy="88265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0" lvl="1" algn="ctr" rtl="0" fontAlgn="auto">
              <a:spcBef>
                <a:spcPts val="0"/>
              </a:spcBef>
              <a:spcAft>
                <a:spcPts val="0"/>
              </a:spcAft>
              <a:defRPr/>
            </a:pPr>
            <a:r>
              <a:rPr lang="fa-IR" dirty="0"/>
              <a:t>تغيير سبک زندگی مطابق</a:t>
            </a:r>
          </a:p>
          <a:p>
            <a:pPr marL="0" lvl="1" algn="ctr" rtl="0" fontAlgn="auto">
              <a:spcBef>
                <a:spcPts val="0"/>
              </a:spcBef>
              <a:spcAft>
                <a:spcPts val="0"/>
              </a:spcAft>
              <a:defRPr/>
            </a:pPr>
            <a:r>
              <a:rPr lang="fa-IR" dirty="0"/>
              <a:t> مدل زندگی غربی</a:t>
            </a:r>
            <a:endParaRPr lang="en-US" dirty="0"/>
          </a:p>
        </p:txBody>
      </p:sp>
      <p:sp>
        <p:nvSpPr>
          <p:cNvPr id="30" name="Rounded Rectangle 29"/>
          <p:cNvSpPr/>
          <p:nvPr/>
        </p:nvSpPr>
        <p:spPr>
          <a:xfrm>
            <a:off x="3276600" y="3889375"/>
            <a:ext cx="2576513" cy="96996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fa-IR" dirty="0"/>
              <a:t>استفاده ابزاری از دين به عنوان مهم‌ترين عامل تأثيرگذار و موفق در اجرای سياست‌های کنترلی</a:t>
            </a:r>
            <a:endParaRPr lang="en-US" dirty="0"/>
          </a:p>
        </p:txBody>
      </p:sp>
      <p:sp>
        <p:nvSpPr>
          <p:cNvPr id="31" name="Rounded Rectangle 30"/>
          <p:cNvSpPr/>
          <p:nvPr/>
        </p:nvSpPr>
        <p:spPr>
          <a:xfrm>
            <a:off x="3241675" y="4154488"/>
            <a:ext cx="2343150" cy="88265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0" lvl="1" algn="ctr" rtl="0" fontAlgn="auto">
              <a:spcBef>
                <a:spcPts val="0"/>
              </a:spcBef>
              <a:spcAft>
                <a:spcPts val="0"/>
              </a:spcAft>
              <a:defRPr/>
            </a:pPr>
            <a:r>
              <a:rPr lang="fa-IR" dirty="0"/>
              <a:t>تاکيد بر اهميت منافع فردی</a:t>
            </a:r>
            <a:endParaRPr lang="en-US" dirty="0"/>
          </a:p>
        </p:txBody>
      </p:sp>
      <p:sp>
        <p:nvSpPr>
          <p:cNvPr id="32" name="Rounded Rectangle 31"/>
          <p:cNvSpPr/>
          <p:nvPr/>
        </p:nvSpPr>
        <p:spPr>
          <a:xfrm>
            <a:off x="250825" y="4068763"/>
            <a:ext cx="2343150" cy="72866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marL="0" lvl="1" algn="ctr" rtl="0" fontAlgn="auto">
              <a:spcBef>
                <a:spcPts val="0"/>
              </a:spcBef>
              <a:spcAft>
                <a:spcPts val="0"/>
              </a:spcAft>
              <a:defRPr/>
            </a:pPr>
            <a:endParaRPr lang="fa-IR" dirty="0"/>
          </a:p>
          <a:p>
            <a:pPr marL="0" lvl="1" algn="ctr" rtl="0" fontAlgn="auto">
              <a:spcBef>
                <a:spcPts val="0"/>
              </a:spcBef>
              <a:spcAft>
                <a:spcPts val="0"/>
              </a:spcAft>
              <a:defRPr/>
            </a:pPr>
            <a:r>
              <a:rPr lang="fa-IR" dirty="0"/>
              <a:t>عدم مغایرت سياست‌های کنترلی با ارزش‌های دينی</a:t>
            </a:r>
          </a:p>
          <a:p>
            <a:pPr algn="ctr" rtl="0" fontAlgn="auto">
              <a:spcBef>
                <a:spcPts val="0"/>
              </a:spcBef>
              <a:spcAft>
                <a:spcPts val="0"/>
              </a:spcAft>
              <a:defRPr/>
            </a:pPr>
            <a:endParaRPr lang="en-US" dirty="0"/>
          </a:p>
        </p:txBody>
      </p:sp>
      <p:sp>
        <p:nvSpPr>
          <p:cNvPr id="33" name="Rounded Rectangle 32"/>
          <p:cNvSpPr/>
          <p:nvPr/>
        </p:nvSpPr>
        <p:spPr>
          <a:xfrm>
            <a:off x="2889250" y="2781300"/>
            <a:ext cx="2835275" cy="96996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rtl="0" fontAlgn="auto">
              <a:spcBef>
                <a:spcPts val="0"/>
              </a:spcBef>
              <a:spcAft>
                <a:spcPts val="0"/>
              </a:spcAft>
              <a:defRPr/>
            </a:pPr>
            <a:r>
              <a:rPr lang="fa-IR" dirty="0"/>
              <a:t>تاکيد بر ضرورت کاهش جمعيت برای رسيدن به رشد اجتماعی و اقتصادی </a:t>
            </a:r>
            <a:endParaRPr lang="en-US" dirty="0"/>
          </a:p>
        </p:txBody>
      </p:sp>
      <p:cxnSp>
        <p:nvCxnSpPr>
          <p:cNvPr id="8" name="Straight Arrow Connector 7"/>
          <p:cNvCxnSpPr>
            <a:stCxn id="26" idx="1"/>
          </p:cNvCxnSpPr>
          <p:nvPr/>
        </p:nvCxnSpPr>
        <p:spPr>
          <a:xfrm flipH="1" flipV="1">
            <a:off x="5724525" y="2141538"/>
            <a:ext cx="479425" cy="4714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724525" y="2697163"/>
            <a:ext cx="503238" cy="5794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Notched Right Arrow 33"/>
          <p:cNvSpPr/>
          <p:nvPr/>
        </p:nvSpPr>
        <p:spPr>
          <a:xfrm rot="10800000">
            <a:off x="2465103" y="1995212"/>
            <a:ext cx="378705" cy="305184"/>
          </a:xfrm>
          <a:prstGeom prst="notched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rtl="0" fontAlgn="auto">
              <a:spcBef>
                <a:spcPts val="0"/>
              </a:spcBef>
              <a:spcAft>
                <a:spcPts val="0"/>
              </a:spcAft>
              <a:defRPr/>
            </a:pPr>
            <a:endParaRPr lang="en-US"/>
          </a:p>
        </p:txBody>
      </p:sp>
      <p:cxnSp>
        <p:nvCxnSpPr>
          <p:cNvPr id="9" name="Straight Arrow Connector 8"/>
          <p:cNvCxnSpPr/>
          <p:nvPr/>
        </p:nvCxnSpPr>
        <p:spPr>
          <a:xfrm flipH="1" flipV="1">
            <a:off x="5635625" y="3433763"/>
            <a:ext cx="59213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835650" y="4368800"/>
            <a:ext cx="39211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Notched Right Arrow 24"/>
          <p:cNvSpPr/>
          <p:nvPr/>
        </p:nvSpPr>
        <p:spPr>
          <a:xfrm rot="10800000">
            <a:off x="2771801" y="4290437"/>
            <a:ext cx="378705" cy="305184"/>
          </a:xfrm>
          <a:prstGeom prst="notched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rtl="0" fontAlgn="auto">
              <a:spcBef>
                <a:spcPts val="0"/>
              </a:spcBef>
              <a:spcAft>
                <a:spcPts val="0"/>
              </a:spcAft>
              <a:defRPr/>
            </a:pPr>
            <a:endParaRPr lang="en-US"/>
          </a:p>
        </p:txBody>
      </p:sp>
      <p:cxnSp>
        <p:nvCxnSpPr>
          <p:cNvPr id="14" name="Straight Arrow Connector 13"/>
          <p:cNvCxnSpPr>
            <a:stCxn id="18" idx="1"/>
            <a:endCxn id="31" idx="3"/>
          </p:cNvCxnSpPr>
          <p:nvPr/>
        </p:nvCxnSpPr>
        <p:spPr>
          <a:xfrm flipH="1" flipV="1">
            <a:off x="5584825" y="4595813"/>
            <a:ext cx="642938" cy="722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8" idx="1"/>
          </p:cNvCxnSpPr>
          <p:nvPr/>
        </p:nvCxnSpPr>
        <p:spPr>
          <a:xfrm flipH="1">
            <a:off x="5600700" y="5318125"/>
            <a:ext cx="596900" cy="71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nvPicPr>
        <p:blipFill>
          <a:blip r:embed="rId3"/>
          <a:srcRect/>
          <a:stretch>
            <a:fillRect/>
          </a:stretch>
        </p:blipFill>
        <p:spPr bwMode="auto">
          <a:xfrm>
            <a:off x="282575" y="5175250"/>
            <a:ext cx="1728788" cy="1341438"/>
          </a:xfrm>
          <a:prstGeom prst="rect">
            <a:avLst/>
          </a:prstGeom>
          <a:noFill/>
          <a:ln w="9525">
            <a:noFill/>
            <a:miter lim="800000"/>
            <a:headEnd/>
            <a:tailEnd/>
          </a:ln>
        </p:spPr>
      </p:pic>
      <p:pic>
        <p:nvPicPr>
          <p:cNvPr id="36" name="Picture 35"/>
          <p:cNvPicPr>
            <a:picLocks noChangeAspect="1"/>
          </p:cNvPicPr>
          <p:nvPr/>
        </p:nvPicPr>
        <p:blipFill rotWithShape="1">
          <a:blip r:embed="rId4" cstate="print">
            <a:extLst/>
          </a:blip>
          <a:srcRect l="8805" t="7956" r="3603" b="6950"/>
          <a:stretch/>
        </p:blipFill>
        <p:spPr>
          <a:xfrm>
            <a:off x="251520" y="5036006"/>
            <a:ext cx="1348653" cy="1310185"/>
          </a:xfrm>
          <a:prstGeom prst="rect">
            <a:avLst/>
          </a:prstGeom>
          <a:effectLst>
            <a:softEdge rad="63500"/>
          </a:effectLst>
        </p:spPr>
      </p:pic>
      <p:pic>
        <p:nvPicPr>
          <p:cNvPr id="37" name="Picture 36"/>
          <p:cNvPicPr>
            <a:picLocks noChangeAspect="1"/>
          </p:cNvPicPr>
          <p:nvPr/>
        </p:nvPicPr>
        <p:blipFill>
          <a:blip r:embed="rId5"/>
          <a:srcRect l="18872" t="10928" r="26163" b="8304"/>
          <a:stretch>
            <a:fillRect/>
          </a:stretch>
        </p:blipFill>
        <p:spPr bwMode="auto">
          <a:xfrm>
            <a:off x="0" y="4987874"/>
            <a:ext cx="1165225" cy="1711325"/>
          </a:xfrm>
          <a:prstGeom prst="rect">
            <a:avLst/>
          </a:prstGeom>
          <a:noFill/>
          <a:ln w="9525">
            <a:noFill/>
            <a:miter lim="800000"/>
            <a:headEnd/>
            <a:tailEnd/>
          </a:ln>
        </p:spPr>
      </p:pic>
      <p:sp>
        <p:nvSpPr>
          <p:cNvPr id="28" name="Rounded Rectangle 27"/>
          <p:cNvSpPr/>
          <p:nvPr/>
        </p:nvSpPr>
        <p:spPr>
          <a:xfrm>
            <a:off x="2771775" y="2897188"/>
            <a:ext cx="2835275" cy="88106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rtl="0" fontAlgn="auto">
              <a:spcBef>
                <a:spcPts val="0"/>
              </a:spcBef>
              <a:spcAft>
                <a:spcPts val="0"/>
              </a:spcAft>
              <a:defRPr/>
            </a:pPr>
            <a:r>
              <a:rPr lang="fa-IR" dirty="0"/>
              <a:t>استفاده ابزاری از بهداشت </a:t>
            </a:r>
            <a:endParaRPr lang="en-US" dirty="0"/>
          </a:p>
          <a:p>
            <a:pPr algn="ctr" rtl="0" fontAlgn="auto">
              <a:spcBef>
                <a:spcPts val="0"/>
              </a:spcBef>
              <a:spcAft>
                <a:spcPts val="0"/>
              </a:spcAft>
              <a:defRPr/>
            </a:pPr>
            <a:r>
              <a:rPr lang="fa-IR" dirty="0"/>
              <a:t>و سلامت مادر و فرزند</a:t>
            </a:r>
            <a:endParaRPr lang="en-US" dirty="0"/>
          </a:p>
        </p:txBody>
      </p:sp>
      <p:sp>
        <p:nvSpPr>
          <p:cNvPr id="38" name="Rounded Rectangle 37"/>
          <p:cNvSpPr/>
          <p:nvPr/>
        </p:nvSpPr>
        <p:spPr>
          <a:xfrm>
            <a:off x="2484438" y="5741988"/>
            <a:ext cx="3117850" cy="88106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lvl="1" fontAlgn="auto">
              <a:spcBef>
                <a:spcPts val="0"/>
              </a:spcBef>
              <a:spcAft>
                <a:spcPts val="0"/>
              </a:spcAft>
              <a:defRPr/>
            </a:pPr>
            <a:r>
              <a:rPr lang="fa-IR" dirty="0"/>
              <a:t>تاکید بر کم بودن فرزندان برای برخورداری از زندگی با کیفیت</a:t>
            </a:r>
            <a:endParaRPr lang="en-US" dirty="0"/>
          </a:p>
        </p:txBody>
      </p:sp>
      <p:cxnSp>
        <p:nvCxnSpPr>
          <p:cNvPr id="39" name="Straight Arrow Connector 38"/>
          <p:cNvCxnSpPr/>
          <p:nvPr/>
        </p:nvCxnSpPr>
        <p:spPr>
          <a:xfrm flipH="1">
            <a:off x="5635625" y="6237288"/>
            <a:ext cx="592138" cy="11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6" name="Picture 2" descr="C:\Users\Sheida\Desktop\qol_logo_vert.jpg"/>
          <p:cNvPicPr>
            <a:picLocks noChangeAspect="1" noChangeArrowheads="1"/>
          </p:cNvPicPr>
          <p:nvPr/>
        </p:nvPicPr>
        <p:blipFill>
          <a:blip r:embed="rId6"/>
          <a:srcRect/>
          <a:stretch>
            <a:fillRect/>
          </a:stretch>
        </p:blipFill>
        <p:spPr bwMode="auto">
          <a:xfrm>
            <a:off x="7496174" y="-347662"/>
            <a:ext cx="1668463" cy="2647950"/>
          </a:xfrm>
          <a:prstGeom prst="rect">
            <a:avLst/>
          </a:prstGeom>
          <a:noFill/>
          <a:ln w="9525">
            <a:noFill/>
            <a:miter lim="800000"/>
            <a:headEnd/>
            <a:tailEnd/>
          </a:ln>
        </p:spPr>
      </p:pic>
      <p:sp>
        <p:nvSpPr>
          <p:cNvPr id="40" name="Slide Number Placeholder 3"/>
          <p:cNvSpPr>
            <a:spLocks noGrp="1"/>
          </p:cNvSpPr>
          <p:nvPr>
            <p:ph type="sldNum" sz="quarter" idx="12"/>
          </p:nvPr>
        </p:nvSpPr>
        <p:spPr/>
        <p:txBody>
          <a:bodyPr/>
          <a:lstStyle/>
          <a:p>
            <a:pPr>
              <a:defRPr/>
            </a:pPr>
            <a:r>
              <a:rPr lang="fa-IR"/>
              <a:t>37</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7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700"/>
                                        <p:tgtEl>
                                          <p:spTgt spid="35"/>
                                        </p:tgtEl>
                                      </p:cBhvr>
                                    </p:animEffect>
                                  </p:childTnLst>
                                </p:cTn>
                              </p:par>
                            </p:childTnLst>
                          </p:cTn>
                        </p:par>
                        <p:par>
                          <p:cTn id="11" fill="hold" nodeType="afterGroup">
                            <p:stCondLst>
                              <p:cond delay="70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700"/>
                                        <p:tgtEl>
                                          <p:spTgt spid="8"/>
                                        </p:tgtEl>
                                      </p:cBhvr>
                                    </p:animEffect>
                                  </p:childTnLst>
                                </p:cTn>
                              </p:par>
                            </p:childTnLst>
                          </p:cTn>
                        </p:par>
                        <p:par>
                          <p:cTn id="15" fill="hold" nodeType="afterGroup">
                            <p:stCondLst>
                              <p:cond delay="1400"/>
                            </p:stCondLst>
                            <p:childTnLst>
                              <p:par>
                                <p:cTn id="16" presetID="10"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700"/>
                                        <p:tgtEl>
                                          <p:spTgt spid="6"/>
                                        </p:tgtEl>
                                      </p:cBhvr>
                                    </p:animEffect>
                                  </p:childTnLst>
                                </p:cTn>
                              </p:par>
                            </p:childTnLst>
                          </p:cTn>
                        </p:par>
                        <p:par>
                          <p:cTn id="19" fill="hold" nodeType="afterGroup">
                            <p:stCondLst>
                              <p:cond delay="2100"/>
                            </p:stCondLst>
                            <p:childTnLst>
                              <p:par>
                                <p:cTn id="20" presetID="10" presetClass="entr" presetSubtype="0"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700"/>
                                        <p:tgtEl>
                                          <p:spTgt spid="34"/>
                                        </p:tgtEl>
                                      </p:cBhvr>
                                    </p:animEffect>
                                  </p:childTnLst>
                                </p:cTn>
                              </p:par>
                            </p:childTnLst>
                          </p:cTn>
                        </p:par>
                        <p:par>
                          <p:cTn id="23" fill="hold" nodeType="afterGroup">
                            <p:stCondLst>
                              <p:cond delay="2800"/>
                            </p:stCondLst>
                            <p:childTnLst>
                              <p:par>
                                <p:cTn id="24" presetID="10" presetClass="entr" presetSubtype="0"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700"/>
                                        <p:tgtEl>
                                          <p:spTgt spid="27"/>
                                        </p:tgtEl>
                                      </p:cBhvr>
                                    </p:animEffect>
                                  </p:childTnLst>
                                </p:cTn>
                              </p:par>
                            </p:childTnLst>
                          </p:cTn>
                        </p:par>
                        <p:par>
                          <p:cTn id="27" fill="hold" nodeType="afterGroup">
                            <p:stCondLst>
                              <p:cond delay="3500"/>
                            </p:stCondLst>
                            <p:childTnLst>
                              <p:par>
                                <p:cTn id="28" presetID="10"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700"/>
                                        <p:tgtEl>
                                          <p:spTgt spid="10"/>
                                        </p:tgtEl>
                                      </p:cBhvr>
                                    </p:animEffect>
                                  </p:childTnLst>
                                </p:cTn>
                              </p:par>
                            </p:childTnLst>
                          </p:cTn>
                        </p:par>
                        <p:par>
                          <p:cTn id="31" fill="hold" nodeType="afterGroup">
                            <p:stCondLst>
                              <p:cond delay="4200"/>
                            </p:stCondLst>
                            <p:childTnLst>
                              <p:par>
                                <p:cTn id="32" presetID="10" presetClass="entr" presetSubtype="0"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700"/>
                                        <p:tgtEl>
                                          <p:spTgt spid="3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xit" presetSubtype="0" fill="hold" grpId="1" nodeType="clickEffect">
                                  <p:stCondLst>
                                    <p:cond delay="0"/>
                                  </p:stCondLst>
                                  <p:childTnLst>
                                    <p:animEffect transition="out" filter="fade">
                                      <p:cBhvr>
                                        <p:cTn id="38" dur="700"/>
                                        <p:tgtEl>
                                          <p:spTgt spid="6"/>
                                        </p:tgtEl>
                                      </p:cBhvr>
                                    </p:animEffect>
                                    <p:set>
                                      <p:cBhvr>
                                        <p:cTn id="39" dur="1" fill="hold">
                                          <p:stCondLst>
                                            <p:cond delay="699"/>
                                          </p:stCondLst>
                                        </p:cTn>
                                        <p:tgtEl>
                                          <p:spTgt spid="6"/>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700"/>
                                        <p:tgtEl>
                                          <p:spTgt spid="35"/>
                                        </p:tgtEl>
                                      </p:cBhvr>
                                    </p:animEffect>
                                    <p:set>
                                      <p:cBhvr>
                                        <p:cTn id="42" dur="1" fill="hold">
                                          <p:stCondLst>
                                            <p:cond delay="699"/>
                                          </p:stCondLst>
                                        </p:cTn>
                                        <p:tgtEl>
                                          <p:spTgt spid="35"/>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700"/>
                                        <p:tgtEl>
                                          <p:spTgt spid="34"/>
                                        </p:tgtEl>
                                      </p:cBhvr>
                                    </p:animEffect>
                                    <p:set>
                                      <p:cBhvr>
                                        <p:cTn id="45" dur="1" fill="hold">
                                          <p:stCondLst>
                                            <p:cond delay="699"/>
                                          </p:stCondLst>
                                        </p:cTn>
                                        <p:tgtEl>
                                          <p:spTgt spid="34"/>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700"/>
                                        <p:tgtEl>
                                          <p:spTgt spid="27"/>
                                        </p:tgtEl>
                                      </p:cBhvr>
                                    </p:animEffect>
                                    <p:set>
                                      <p:cBhvr>
                                        <p:cTn id="48" dur="1" fill="hold">
                                          <p:stCondLst>
                                            <p:cond delay="699"/>
                                          </p:stCondLst>
                                        </p:cTn>
                                        <p:tgtEl>
                                          <p:spTgt spid="27"/>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700"/>
                                        <p:tgtEl>
                                          <p:spTgt spid="8"/>
                                        </p:tgtEl>
                                      </p:cBhvr>
                                    </p:animEffect>
                                    <p:set>
                                      <p:cBhvr>
                                        <p:cTn id="51" dur="1" fill="hold">
                                          <p:stCondLst>
                                            <p:cond delay="699"/>
                                          </p:stCondLst>
                                        </p:cTn>
                                        <p:tgtEl>
                                          <p:spTgt spid="8"/>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700"/>
                                        <p:tgtEl>
                                          <p:spTgt spid="10"/>
                                        </p:tgtEl>
                                      </p:cBhvr>
                                    </p:animEffect>
                                    <p:set>
                                      <p:cBhvr>
                                        <p:cTn id="54" dur="1" fill="hold">
                                          <p:stCondLst>
                                            <p:cond delay="699"/>
                                          </p:stCondLst>
                                        </p:cTn>
                                        <p:tgtEl>
                                          <p:spTgt spid="10"/>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700"/>
                                        <p:tgtEl>
                                          <p:spTgt spid="33"/>
                                        </p:tgtEl>
                                      </p:cBhvr>
                                    </p:animEffect>
                                    <p:set>
                                      <p:cBhvr>
                                        <p:cTn id="57" dur="1" fill="hold">
                                          <p:stCondLst>
                                            <p:cond delay="699"/>
                                          </p:stCondLst>
                                        </p:cTn>
                                        <p:tgtEl>
                                          <p:spTgt spid="33"/>
                                        </p:tgtEl>
                                        <p:attrNameLst>
                                          <p:attrName>style.visibility</p:attrName>
                                        </p:attrNameLst>
                                      </p:cBhvr>
                                      <p:to>
                                        <p:strVal val="hidden"/>
                                      </p:to>
                                    </p:set>
                                  </p:childTnLst>
                                </p:cTn>
                              </p:par>
                              <p:par>
                                <p:cTn id="58" presetID="10" presetClass="entr" presetSubtype="0" fill="hold" grpId="0" nodeType="with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700"/>
                                        <p:tgtEl>
                                          <p:spTgt spid="5"/>
                                        </p:tgtEl>
                                      </p:cBhvr>
                                    </p:animEffect>
                                  </p:childTnLst>
                                </p:cTn>
                              </p:par>
                              <p:par>
                                <p:cTn id="61" presetID="10" presetClass="entr" presetSubtype="0" fill="hold" nodeType="with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700"/>
                                        <p:tgtEl>
                                          <p:spTgt spid="36"/>
                                        </p:tgtEl>
                                      </p:cBhvr>
                                    </p:animEffect>
                                  </p:childTnLst>
                                </p:cTn>
                              </p:par>
                            </p:childTnLst>
                          </p:cTn>
                        </p:par>
                        <p:par>
                          <p:cTn id="64" fill="hold" nodeType="afterGroup">
                            <p:stCondLst>
                              <p:cond delay="700"/>
                            </p:stCondLst>
                            <p:childTnLst>
                              <p:par>
                                <p:cTn id="65" presetID="10" presetClass="entr" presetSubtype="0" fill="hold"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700"/>
                                        <p:tgtEl>
                                          <p:spTgt spid="9"/>
                                        </p:tgtEl>
                                      </p:cBhvr>
                                    </p:animEffect>
                                  </p:childTnLst>
                                </p:cTn>
                              </p:par>
                            </p:childTnLst>
                          </p:cTn>
                        </p:par>
                        <p:par>
                          <p:cTn id="68" fill="hold" nodeType="afterGroup">
                            <p:stCondLst>
                              <p:cond delay="1400"/>
                            </p:stCondLst>
                            <p:childTnLst>
                              <p:par>
                                <p:cTn id="69" presetID="10" presetClass="entr" presetSubtype="0"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0" presetClass="exit" presetSubtype="0" fill="hold" grpId="1" nodeType="clickEffect">
                                  <p:stCondLst>
                                    <p:cond delay="0"/>
                                  </p:stCondLst>
                                  <p:childTnLst>
                                    <p:animEffect transition="out" filter="fade">
                                      <p:cBhvr>
                                        <p:cTn id="75" dur="500"/>
                                        <p:tgtEl>
                                          <p:spTgt spid="28"/>
                                        </p:tgtEl>
                                      </p:cBhvr>
                                    </p:animEffect>
                                    <p:set>
                                      <p:cBhvr>
                                        <p:cTn id="76" dur="1" fill="hold">
                                          <p:stCondLst>
                                            <p:cond delay="499"/>
                                          </p:stCondLst>
                                        </p:cTn>
                                        <p:tgtEl>
                                          <p:spTgt spid="28"/>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700"/>
                                        <p:tgtEl>
                                          <p:spTgt spid="9"/>
                                        </p:tgtEl>
                                      </p:cBhvr>
                                    </p:animEffect>
                                    <p:set>
                                      <p:cBhvr>
                                        <p:cTn id="79" dur="1" fill="hold">
                                          <p:stCondLst>
                                            <p:cond delay="699"/>
                                          </p:stCondLst>
                                        </p:cTn>
                                        <p:tgtEl>
                                          <p:spTgt spid="9"/>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700"/>
                                        <p:tgtEl>
                                          <p:spTgt spid="36"/>
                                        </p:tgtEl>
                                      </p:cBhvr>
                                    </p:animEffect>
                                    <p:set>
                                      <p:cBhvr>
                                        <p:cTn id="82" dur="1" fill="hold">
                                          <p:stCondLst>
                                            <p:cond delay="699"/>
                                          </p:stCondLst>
                                        </p:cTn>
                                        <p:tgtEl>
                                          <p:spTgt spid="36"/>
                                        </p:tgtEl>
                                        <p:attrNameLst>
                                          <p:attrName>style.visibility</p:attrName>
                                        </p:attrNameLst>
                                      </p:cBhvr>
                                      <p:to>
                                        <p:strVal val="hidden"/>
                                      </p:to>
                                    </p:set>
                                  </p:childTnLst>
                                </p:cTn>
                              </p:par>
                            </p:childTnLst>
                          </p:cTn>
                        </p:par>
                        <p:par>
                          <p:cTn id="83" fill="hold" nodeType="afterGroup">
                            <p:stCondLst>
                              <p:cond delay="700"/>
                            </p:stCondLst>
                            <p:childTnLst>
                              <p:par>
                                <p:cTn id="84" presetID="10" presetClass="entr" presetSubtype="0"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fade">
                                      <p:cBhvr>
                                        <p:cTn id="86" dur="700"/>
                                        <p:tgtEl>
                                          <p:spTgt spid="17"/>
                                        </p:tgtEl>
                                      </p:cBhvr>
                                    </p:animEffect>
                                  </p:childTnLst>
                                </p:cTn>
                              </p:par>
                            </p:childTnLst>
                          </p:cTn>
                        </p:par>
                        <p:par>
                          <p:cTn id="87" fill="hold" nodeType="afterGroup">
                            <p:stCondLst>
                              <p:cond delay="1400"/>
                            </p:stCondLst>
                            <p:childTnLst>
                              <p:par>
                                <p:cTn id="88" presetID="10" presetClass="entr" presetSubtype="0" fill="hold" nodeType="after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fade">
                                      <p:cBhvr>
                                        <p:cTn id="90" dur="700"/>
                                        <p:tgtEl>
                                          <p:spTgt spid="12"/>
                                        </p:tgtEl>
                                      </p:cBhvr>
                                    </p:animEffect>
                                  </p:childTnLst>
                                </p:cTn>
                              </p:par>
                            </p:childTnLst>
                          </p:cTn>
                        </p:par>
                        <p:par>
                          <p:cTn id="91" fill="hold" nodeType="afterGroup">
                            <p:stCondLst>
                              <p:cond delay="2100"/>
                            </p:stCondLst>
                            <p:childTnLst>
                              <p:par>
                                <p:cTn id="92" presetID="10" presetClass="entr" presetSubtype="0" fill="hold" grpId="0" nodeType="after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fade">
                                      <p:cBhvr>
                                        <p:cTn id="94" dur="700"/>
                                        <p:tgtEl>
                                          <p:spTgt spid="30"/>
                                        </p:tgtEl>
                                      </p:cBhvr>
                                    </p:animEffect>
                                  </p:childTnLst>
                                </p:cTn>
                              </p:par>
                            </p:childTnLst>
                          </p:cTn>
                        </p:par>
                        <p:par>
                          <p:cTn id="95" fill="hold" nodeType="afterGroup">
                            <p:stCondLst>
                              <p:cond delay="2800"/>
                            </p:stCondLst>
                            <p:childTnLst>
                              <p:par>
                                <p:cTn id="96" presetID="10" presetClass="entr" presetSubtype="0"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Effect transition="in" filter="fade">
                                      <p:cBhvr>
                                        <p:cTn id="98" dur="700"/>
                                        <p:tgtEl>
                                          <p:spTgt spid="25"/>
                                        </p:tgtEl>
                                      </p:cBhvr>
                                    </p:animEffect>
                                  </p:childTnLst>
                                </p:cTn>
                              </p:par>
                            </p:childTnLst>
                          </p:cTn>
                        </p:par>
                        <p:par>
                          <p:cTn id="99" fill="hold" nodeType="afterGroup">
                            <p:stCondLst>
                              <p:cond delay="3500"/>
                            </p:stCondLst>
                            <p:childTnLst>
                              <p:par>
                                <p:cTn id="100" presetID="10" presetClass="entr" presetSubtype="0"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fade">
                                      <p:cBhvr>
                                        <p:cTn id="102" dur="700"/>
                                        <p:tgtEl>
                                          <p:spTgt spid="32"/>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0" presetClass="exit" presetSubtype="0" fill="hold" nodeType="clickEffect">
                                  <p:stCondLst>
                                    <p:cond delay="0"/>
                                  </p:stCondLst>
                                  <p:childTnLst>
                                    <p:animEffect transition="out" filter="fade">
                                      <p:cBhvr>
                                        <p:cTn id="106" dur="700"/>
                                        <p:tgtEl>
                                          <p:spTgt spid="12"/>
                                        </p:tgtEl>
                                      </p:cBhvr>
                                    </p:animEffect>
                                    <p:set>
                                      <p:cBhvr>
                                        <p:cTn id="107" dur="1" fill="hold">
                                          <p:stCondLst>
                                            <p:cond delay="699"/>
                                          </p:stCondLst>
                                        </p:cTn>
                                        <p:tgtEl>
                                          <p:spTgt spid="12"/>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700"/>
                                        <p:tgtEl>
                                          <p:spTgt spid="30"/>
                                        </p:tgtEl>
                                      </p:cBhvr>
                                    </p:animEffect>
                                    <p:set>
                                      <p:cBhvr>
                                        <p:cTn id="110" dur="1" fill="hold">
                                          <p:stCondLst>
                                            <p:cond delay="699"/>
                                          </p:stCondLst>
                                        </p:cTn>
                                        <p:tgtEl>
                                          <p:spTgt spid="30"/>
                                        </p:tgtEl>
                                        <p:attrNameLst>
                                          <p:attrName>style.visibility</p:attrName>
                                        </p:attrNameLst>
                                      </p:cBhvr>
                                      <p:to>
                                        <p:strVal val="hidden"/>
                                      </p:to>
                                    </p:set>
                                  </p:childTnLst>
                                </p:cTn>
                              </p:par>
                              <p:par>
                                <p:cTn id="111" presetID="10" presetClass="exit" presetSubtype="0" fill="hold" nodeType="withEffect">
                                  <p:stCondLst>
                                    <p:cond delay="0"/>
                                  </p:stCondLst>
                                  <p:childTnLst>
                                    <p:animEffect transition="out" filter="fade">
                                      <p:cBhvr>
                                        <p:cTn id="112" dur="700"/>
                                        <p:tgtEl>
                                          <p:spTgt spid="25"/>
                                        </p:tgtEl>
                                      </p:cBhvr>
                                    </p:animEffect>
                                    <p:set>
                                      <p:cBhvr>
                                        <p:cTn id="113" dur="1" fill="hold">
                                          <p:stCondLst>
                                            <p:cond delay="699"/>
                                          </p:stCondLst>
                                        </p:cTn>
                                        <p:tgtEl>
                                          <p:spTgt spid="25"/>
                                        </p:tgtEl>
                                        <p:attrNameLst>
                                          <p:attrName>style.visibility</p:attrName>
                                        </p:attrNameLst>
                                      </p:cBhvr>
                                      <p:to>
                                        <p:strVal val="hidden"/>
                                      </p:to>
                                    </p:set>
                                  </p:childTnLst>
                                </p:cTn>
                              </p:par>
                              <p:par>
                                <p:cTn id="114" presetID="10" presetClass="exit" presetSubtype="0" fill="hold" grpId="1" nodeType="withEffect">
                                  <p:stCondLst>
                                    <p:cond delay="0"/>
                                  </p:stCondLst>
                                  <p:childTnLst>
                                    <p:animEffect transition="out" filter="fade">
                                      <p:cBhvr>
                                        <p:cTn id="115" dur="700"/>
                                        <p:tgtEl>
                                          <p:spTgt spid="32"/>
                                        </p:tgtEl>
                                      </p:cBhvr>
                                    </p:animEffect>
                                    <p:set>
                                      <p:cBhvr>
                                        <p:cTn id="116" dur="1" fill="hold">
                                          <p:stCondLst>
                                            <p:cond delay="699"/>
                                          </p:stCondLst>
                                        </p:cTn>
                                        <p:tgtEl>
                                          <p:spTgt spid="32"/>
                                        </p:tgtEl>
                                        <p:attrNameLst>
                                          <p:attrName>style.visibility</p:attrName>
                                        </p:attrNameLst>
                                      </p:cBhvr>
                                      <p:to>
                                        <p:strVal val="hidden"/>
                                      </p:to>
                                    </p:set>
                                  </p:childTnLst>
                                </p:cTn>
                              </p:par>
                              <p:par>
                                <p:cTn id="117" presetID="10" presetClass="entr" presetSubtype="0" fill="hold" grpId="0" nodeType="withEffect">
                                  <p:stCondLst>
                                    <p:cond delay="0"/>
                                  </p:stCondLst>
                                  <p:childTnLst>
                                    <p:set>
                                      <p:cBhvr>
                                        <p:cTn id="118" dur="1" fill="hold">
                                          <p:stCondLst>
                                            <p:cond delay="0"/>
                                          </p:stCondLst>
                                        </p:cTn>
                                        <p:tgtEl>
                                          <p:spTgt spid="18"/>
                                        </p:tgtEl>
                                        <p:attrNameLst>
                                          <p:attrName>style.visibility</p:attrName>
                                        </p:attrNameLst>
                                      </p:cBhvr>
                                      <p:to>
                                        <p:strVal val="visible"/>
                                      </p:to>
                                    </p:set>
                                    <p:animEffect transition="in" filter="fade">
                                      <p:cBhvr>
                                        <p:cTn id="119" dur="700"/>
                                        <p:tgtEl>
                                          <p:spTgt spid="18"/>
                                        </p:tgtEl>
                                      </p:cBhvr>
                                    </p:animEffect>
                                  </p:childTnLst>
                                </p:cTn>
                              </p:par>
                              <p:par>
                                <p:cTn id="120" presetID="10" presetClass="entr" presetSubtype="0" fill="hold" nodeType="withEffect">
                                  <p:stCondLst>
                                    <p:cond delay="0"/>
                                  </p:stCondLst>
                                  <p:childTnLst>
                                    <p:set>
                                      <p:cBhvr>
                                        <p:cTn id="121" dur="1" fill="hold">
                                          <p:stCondLst>
                                            <p:cond delay="0"/>
                                          </p:stCondLst>
                                        </p:cTn>
                                        <p:tgtEl>
                                          <p:spTgt spid="37"/>
                                        </p:tgtEl>
                                        <p:attrNameLst>
                                          <p:attrName>style.visibility</p:attrName>
                                        </p:attrNameLst>
                                      </p:cBhvr>
                                      <p:to>
                                        <p:strVal val="visible"/>
                                      </p:to>
                                    </p:set>
                                    <p:animEffect transition="in" filter="fade">
                                      <p:cBhvr>
                                        <p:cTn id="122" dur="700"/>
                                        <p:tgtEl>
                                          <p:spTgt spid="37"/>
                                        </p:tgtEl>
                                      </p:cBhvr>
                                    </p:animEffect>
                                  </p:childTnLst>
                                </p:cTn>
                              </p:par>
                            </p:childTnLst>
                          </p:cTn>
                        </p:par>
                        <p:par>
                          <p:cTn id="123" fill="hold" nodeType="afterGroup">
                            <p:stCondLst>
                              <p:cond delay="700"/>
                            </p:stCondLst>
                            <p:childTnLst>
                              <p:par>
                                <p:cTn id="124" presetID="10" presetClass="entr" presetSubtype="0" fill="hold" nodeType="afterEffect">
                                  <p:stCondLst>
                                    <p:cond delay="0"/>
                                  </p:stCondLst>
                                  <p:childTnLst>
                                    <p:set>
                                      <p:cBhvr>
                                        <p:cTn id="125" dur="1" fill="hold">
                                          <p:stCondLst>
                                            <p:cond delay="0"/>
                                          </p:stCondLst>
                                        </p:cTn>
                                        <p:tgtEl>
                                          <p:spTgt spid="14"/>
                                        </p:tgtEl>
                                        <p:attrNameLst>
                                          <p:attrName>style.visibility</p:attrName>
                                        </p:attrNameLst>
                                      </p:cBhvr>
                                      <p:to>
                                        <p:strVal val="visible"/>
                                      </p:to>
                                    </p:set>
                                    <p:animEffect transition="in" filter="fade">
                                      <p:cBhvr>
                                        <p:cTn id="126" dur="700"/>
                                        <p:tgtEl>
                                          <p:spTgt spid="14"/>
                                        </p:tgtEl>
                                      </p:cBhvr>
                                    </p:animEffect>
                                  </p:childTnLst>
                                </p:cTn>
                              </p:par>
                            </p:childTnLst>
                          </p:cTn>
                        </p:par>
                        <p:par>
                          <p:cTn id="127" fill="hold" nodeType="afterGroup">
                            <p:stCondLst>
                              <p:cond delay="1400"/>
                            </p:stCondLst>
                            <p:childTnLst>
                              <p:par>
                                <p:cTn id="128" presetID="10" presetClass="entr" presetSubtype="0" fill="hold" grpId="0" nodeType="afterEffect">
                                  <p:stCondLst>
                                    <p:cond delay="0"/>
                                  </p:stCondLst>
                                  <p:childTnLst>
                                    <p:set>
                                      <p:cBhvr>
                                        <p:cTn id="129" dur="1" fill="hold">
                                          <p:stCondLst>
                                            <p:cond delay="0"/>
                                          </p:stCondLst>
                                        </p:cTn>
                                        <p:tgtEl>
                                          <p:spTgt spid="31"/>
                                        </p:tgtEl>
                                        <p:attrNameLst>
                                          <p:attrName>style.visibility</p:attrName>
                                        </p:attrNameLst>
                                      </p:cBhvr>
                                      <p:to>
                                        <p:strVal val="visible"/>
                                      </p:to>
                                    </p:set>
                                    <p:animEffect transition="in" filter="fade">
                                      <p:cBhvr>
                                        <p:cTn id="130" dur="700"/>
                                        <p:tgtEl>
                                          <p:spTgt spid="31"/>
                                        </p:tgtEl>
                                      </p:cBhvr>
                                    </p:animEffect>
                                  </p:childTnLst>
                                </p:cTn>
                              </p:par>
                            </p:childTnLst>
                          </p:cTn>
                        </p:par>
                        <p:par>
                          <p:cTn id="131" fill="hold" nodeType="afterGroup">
                            <p:stCondLst>
                              <p:cond delay="2100"/>
                            </p:stCondLst>
                            <p:childTnLst>
                              <p:par>
                                <p:cTn id="132" presetID="10" presetClass="entr" presetSubtype="0" fill="hold" nodeType="afterEffect">
                                  <p:stCondLst>
                                    <p:cond delay="0"/>
                                  </p:stCondLst>
                                  <p:childTnLst>
                                    <p:set>
                                      <p:cBhvr>
                                        <p:cTn id="133" dur="1" fill="hold">
                                          <p:stCondLst>
                                            <p:cond delay="0"/>
                                          </p:stCondLst>
                                        </p:cTn>
                                        <p:tgtEl>
                                          <p:spTgt spid="16"/>
                                        </p:tgtEl>
                                        <p:attrNameLst>
                                          <p:attrName>style.visibility</p:attrName>
                                        </p:attrNameLst>
                                      </p:cBhvr>
                                      <p:to>
                                        <p:strVal val="visible"/>
                                      </p:to>
                                    </p:set>
                                    <p:animEffect transition="in" filter="fade">
                                      <p:cBhvr>
                                        <p:cTn id="134" dur="700"/>
                                        <p:tgtEl>
                                          <p:spTgt spid="16"/>
                                        </p:tgtEl>
                                      </p:cBhvr>
                                    </p:animEffect>
                                  </p:childTnLst>
                                </p:cTn>
                              </p:par>
                            </p:childTnLst>
                          </p:cTn>
                        </p:par>
                        <p:par>
                          <p:cTn id="135" fill="hold" nodeType="afterGroup">
                            <p:stCondLst>
                              <p:cond delay="2800"/>
                            </p:stCondLst>
                            <p:childTnLst>
                              <p:par>
                                <p:cTn id="136" presetID="10" presetClass="entr" presetSubtype="0" fill="hold" grpId="0" nodeType="afterEffect">
                                  <p:stCondLst>
                                    <p:cond delay="0"/>
                                  </p:stCondLst>
                                  <p:childTnLst>
                                    <p:set>
                                      <p:cBhvr>
                                        <p:cTn id="137" dur="1" fill="hold">
                                          <p:stCondLst>
                                            <p:cond delay="0"/>
                                          </p:stCondLst>
                                        </p:cTn>
                                        <p:tgtEl>
                                          <p:spTgt spid="29"/>
                                        </p:tgtEl>
                                        <p:attrNameLst>
                                          <p:attrName>style.visibility</p:attrName>
                                        </p:attrNameLst>
                                      </p:cBhvr>
                                      <p:to>
                                        <p:strVal val="visible"/>
                                      </p:to>
                                    </p:set>
                                    <p:animEffect transition="in" filter="fade">
                                      <p:cBhvr>
                                        <p:cTn id="138" dur="700"/>
                                        <p:tgtEl>
                                          <p:spTgt spid="29"/>
                                        </p:tgtEl>
                                      </p:cBhvr>
                                    </p:animEffec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10" presetClass="exit" presetSubtype="0" fill="hold" nodeType="clickEffect">
                                  <p:stCondLst>
                                    <p:cond delay="0"/>
                                  </p:stCondLst>
                                  <p:childTnLst>
                                    <p:animEffect transition="out" filter="fade">
                                      <p:cBhvr>
                                        <p:cTn id="142" dur="700"/>
                                        <p:tgtEl>
                                          <p:spTgt spid="14"/>
                                        </p:tgtEl>
                                      </p:cBhvr>
                                    </p:animEffect>
                                    <p:set>
                                      <p:cBhvr>
                                        <p:cTn id="143" dur="1" fill="hold">
                                          <p:stCondLst>
                                            <p:cond delay="699"/>
                                          </p:stCondLst>
                                        </p:cTn>
                                        <p:tgtEl>
                                          <p:spTgt spid="14"/>
                                        </p:tgtEl>
                                        <p:attrNameLst>
                                          <p:attrName>style.visibility</p:attrName>
                                        </p:attrNameLst>
                                      </p:cBhvr>
                                      <p:to>
                                        <p:strVal val="hidden"/>
                                      </p:to>
                                    </p:set>
                                  </p:childTnLst>
                                </p:cTn>
                              </p:par>
                              <p:par>
                                <p:cTn id="144" presetID="10" presetClass="exit" presetSubtype="0" fill="hold" grpId="1" nodeType="withEffect">
                                  <p:stCondLst>
                                    <p:cond delay="0"/>
                                  </p:stCondLst>
                                  <p:childTnLst>
                                    <p:animEffect transition="out" filter="fade">
                                      <p:cBhvr>
                                        <p:cTn id="145" dur="700"/>
                                        <p:tgtEl>
                                          <p:spTgt spid="31"/>
                                        </p:tgtEl>
                                      </p:cBhvr>
                                    </p:animEffect>
                                    <p:set>
                                      <p:cBhvr>
                                        <p:cTn id="146" dur="1" fill="hold">
                                          <p:stCondLst>
                                            <p:cond delay="699"/>
                                          </p:stCondLst>
                                        </p:cTn>
                                        <p:tgtEl>
                                          <p:spTgt spid="31"/>
                                        </p:tgtEl>
                                        <p:attrNameLst>
                                          <p:attrName>style.visibility</p:attrName>
                                        </p:attrNameLst>
                                      </p:cBhvr>
                                      <p:to>
                                        <p:strVal val="hidden"/>
                                      </p:to>
                                    </p:set>
                                  </p:childTnLst>
                                </p:cTn>
                              </p:par>
                              <p:par>
                                <p:cTn id="147" presetID="10" presetClass="exit" presetSubtype="0" fill="hold" nodeType="withEffect">
                                  <p:stCondLst>
                                    <p:cond delay="0"/>
                                  </p:stCondLst>
                                  <p:childTnLst>
                                    <p:animEffect transition="out" filter="fade">
                                      <p:cBhvr>
                                        <p:cTn id="148" dur="700"/>
                                        <p:tgtEl>
                                          <p:spTgt spid="16"/>
                                        </p:tgtEl>
                                      </p:cBhvr>
                                    </p:animEffect>
                                    <p:set>
                                      <p:cBhvr>
                                        <p:cTn id="149" dur="1" fill="hold">
                                          <p:stCondLst>
                                            <p:cond delay="699"/>
                                          </p:stCondLst>
                                        </p:cTn>
                                        <p:tgtEl>
                                          <p:spTgt spid="16"/>
                                        </p:tgtEl>
                                        <p:attrNameLst>
                                          <p:attrName>style.visibility</p:attrName>
                                        </p:attrNameLst>
                                      </p:cBhvr>
                                      <p:to>
                                        <p:strVal val="hidden"/>
                                      </p:to>
                                    </p:set>
                                  </p:childTnLst>
                                </p:cTn>
                              </p:par>
                              <p:par>
                                <p:cTn id="150" presetID="10" presetClass="exit" presetSubtype="0" fill="hold" grpId="1" nodeType="withEffect">
                                  <p:stCondLst>
                                    <p:cond delay="0"/>
                                  </p:stCondLst>
                                  <p:childTnLst>
                                    <p:animEffect transition="out" filter="fade">
                                      <p:cBhvr>
                                        <p:cTn id="151" dur="700"/>
                                        <p:tgtEl>
                                          <p:spTgt spid="29"/>
                                        </p:tgtEl>
                                      </p:cBhvr>
                                    </p:animEffect>
                                    <p:set>
                                      <p:cBhvr>
                                        <p:cTn id="152" dur="1" fill="hold">
                                          <p:stCondLst>
                                            <p:cond delay="699"/>
                                          </p:stCondLst>
                                        </p:cTn>
                                        <p:tgtEl>
                                          <p:spTgt spid="29"/>
                                        </p:tgtEl>
                                        <p:attrNameLst>
                                          <p:attrName>style.visibility</p:attrName>
                                        </p:attrNameLst>
                                      </p:cBhvr>
                                      <p:to>
                                        <p:strVal val="hidden"/>
                                      </p:to>
                                    </p:set>
                                  </p:childTnLst>
                                </p:cTn>
                              </p:par>
                              <p:par>
                                <p:cTn id="153" presetID="10" presetClass="exit" presetSubtype="0" fill="hold" nodeType="withEffect">
                                  <p:stCondLst>
                                    <p:cond delay="0"/>
                                  </p:stCondLst>
                                  <p:childTnLst>
                                    <p:animEffect transition="out" filter="fade">
                                      <p:cBhvr>
                                        <p:cTn id="154" dur="700"/>
                                        <p:tgtEl>
                                          <p:spTgt spid="37"/>
                                        </p:tgtEl>
                                      </p:cBhvr>
                                    </p:animEffect>
                                    <p:set>
                                      <p:cBhvr>
                                        <p:cTn id="155" dur="1" fill="hold">
                                          <p:stCondLst>
                                            <p:cond delay="699"/>
                                          </p:stCondLst>
                                        </p:cTn>
                                        <p:tgtEl>
                                          <p:spTgt spid="37"/>
                                        </p:tgtEl>
                                        <p:attrNameLst>
                                          <p:attrName>style.visibility</p:attrName>
                                        </p:attrNameLst>
                                      </p:cBhvr>
                                      <p:to>
                                        <p:strVal val="hidden"/>
                                      </p:to>
                                    </p:set>
                                  </p:childTnLst>
                                </p:cTn>
                              </p:par>
                              <p:par>
                                <p:cTn id="156" presetID="10" presetClass="entr" presetSubtype="0"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Effect transition="in" filter="fade">
                                      <p:cBhvr>
                                        <p:cTn id="158" dur="700"/>
                                        <p:tgtEl>
                                          <p:spTgt spid="20"/>
                                        </p:tgtEl>
                                      </p:cBhvr>
                                    </p:animEffect>
                                  </p:childTnLst>
                                </p:cTn>
                              </p:par>
                              <p:par>
                                <p:cTn id="159" presetID="10" presetClass="entr" presetSubtype="0" fill="hold" nodeType="withEffect">
                                  <p:stCondLst>
                                    <p:cond delay="0"/>
                                  </p:stCondLst>
                                  <p:childTnLst>
                                    <p:set>
                                      <p:cBhvr>
                                        <p:cTn id="160" dur="1" fill="hold">
                                          <p:stCondLst>
                                            <p:cond delay="0"/>
                                          </p:stCondLst>
                                        </p:cTn>
                                        <p:tgtEl>
                                          <p:spTgt spid="1026"/>
                                        </p:tgtEl>
                                        <p:attrNameLst>
                                          <p:attrName>style.visibility</p:attrName>
                                        </p:attrNameLst>
                                      </p:cBhvr>
                                      <p:to>
                                        <p:strVal val="visible"/>
                                      </p:to>
                                    </p:set>
                                    <p:animEffect transition="in" filter="fade">
                                      <p:cBhvr>
                                        <p:cTn id="161" dur="500"/>
                                        <p:tgtEl>
                                          <p:spTgt spid="1026"/>
                                        </p:tgtEl>
                                      </p:cBhvr>
                                    </p:animEffect>
                                  </p:childTnLst>
                                </p:cTn>
                              </p:par>
                            </p:childTnLst>
                          </p:cTn>
                        </p:par>
                        <p:par>
                          <p:cTn id="162" fill="hold" nodeType="afterGroup">
                            <p:stCondLst>
                              <p:cond delay="700"/>
                            </p:stCondLst>
                            <p:childTnLst>
                              <p:par>
                                <p:cTn id="163" presetID="10" presetClass="entr" presetSubtype="0" fill="hold" nodeType="afterEffect">
                                  <p:stCondLst>
                                    <p:cond delay="0"/>
                                  </p:stCondLst>
                                  <p:childTnLst>
                                    <p:set>
                                      <p:cBhvr>
                                        <p:cTn id="164" dur="1" fill="hold">
                                          <p:stCondLst>
                                            <p:cond delay="0"/>
                                          </p:stCondLst>
                                        </p:cTn>
                                        <p:tgtEl>
                                          <p:spTgt spid="39"/>
                                        </p:tgtEl>
                                        <p:attrNameLst>
                                          <p:attrName>style.visibility</p:attrName>
                                        </p:attrNameLst>
                                      </p:cBhvr>
                                      <p:to>
                                        <p:strVal val="visible"/>
                                      </p:to>
                                    </p:set>
                                    <p:animEffect transition="in" filter="fade">
                                      <p:cBhvr>
                                        <p:cTn id="165" dur="700"/>
                                        <p:tgtEl>
                                          <p:spTgt spid="39"/>
                                        </p:tgtEl>
                                      </p:cBhvr>
                                    </p:animEffect>
                                  </p:childTnLst>
                                </p:cTn>
                              </p:par>
                            </p:childTnLst>
                          </p:cTn>
                        </p:par>
                        <p:par>
                          <p:cTn id="166" fill="hold" nodeType="afterGroup">
                            <p:stCondLst>
                              <p:cond delay="1400"/>
                            </p:stCondLst>
                            <p:childTnLst>
                              <p:par>
                                <p:cTn id="167" presetID="10" presetClass="entr" presetSubtype="0" fill="hold" grpId="0" nodeType="afterEffect">
                                  <p:stCondLst>
                                    <p:cond delay="0"/>
                                  </p:stCondLst>
                                  <p:childTnLst>
                                    <p:set>
                                      <p:cBhvr>
                                        <p:cTn id="168" dur="1" fill="hold">
                                          <p:stCondLst>
                                            <p:cond delay="0"/>
                                          </p:stCondLst>
                                        </p:cTn>
                                        <p:tgtEl>
                                          <p:spTgt spid="38"/>
                                        </p:tgtEl>
                                        <p:attrNameLst>
                                          <p:attrName>style.visibility</p:attrName>
                                        </p:attrNameLst>
                                      </p:cBhvr>
                                      <p:to>
                                        <p:strVal val="visible"/>
                                      </p:to>
                                    </p:set>
                                    <p:animEffect transition="in" filter="fade">
                                      <p:cBhvr>
                                        <p:cTn id="169" dur="700"/>
                                        <p:tgtEl>
                                          <p:spTgt spid="38"/>
                                        </p:tgtEl>
                                      </p:cBhvr>
                                    </p:animEffec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10" presetClass="exit" presetSubtype="0" fill="hold" nodeType="clickEffect">
                                  <p:stCondLst>
                                    <p:cond delay="0"/>
                                  </p:stCondLst>
                                  <p:childTnLst>
                                    <p:animEffect transition="out" filter="fade">
                                      <p:cBhvr>
                                        <p:cTn id="173" dur="700"/>
                                        <p:tgtEl>
                                          <p:spTgt spid="39"/>
                                        </p:tgtEl>
                                      </p:cBhvr>
                                    </p:animEffect>
                                    <p:set>
                                      <p:cBhvr>
                                        <p:cTn id="174" dur="1" fill="hold">
                                          <p:stCondLst>
                                            <p:cond delay="699"/>
                                          </p:stCondLst>
                                        </p:cTn>
                                        <p:tgtEl>
                                          <p:spTgt spid="39"/>
                                        </p:tgtEl>
                                        <p:attrNameLst>
                                          <p:attrName>style.visibility</p:attrName>
                                        </p:attrNameLst>
                                      </p:cBhvr>
                                      <p:to>
                                        <p:strVal val="hidden"/>
                                      </p:to>
                                    </p:set>
                                  </p:childTnLst>
                                </p:cTn>
                              </p:par>
                              <p:par>
                                <p:cTn id="175" presetID="10" presetClass="exit" presetSubtype="0" fill="hold" grpId="1" nodeType="withEffect">
                                  <p:stCondLst>
                                    <p:cond delay="0"/>
                                  </p:stCondLst>
                                  <p:childTnLst>
                                    <p:animEffect transition="out" filter="fade">
                                      <p:cBhvr>
                                        <p:cTn id="176" dur="700"/>
                                        <p:tgtEl>
                                          <p:spTgt spid="38"/>
                                        </p:tgtEl>
                                      </p:cBhvr>
                                    </p:animEffect>
                                    <p:set>
                                      <p:cBhvr>
                                        <p:cTn id="177" dur="1" fill="hold">
                                          <p:stCondLst>
                                            <p:cond delay="699"/>
                                          </p:stCondLst>
                                        </p:cTn>
                                        <p:tgtEl>
                                          <p:spTgt spid="38"/>
                                        </p:tgtEl>
                                        <p:attrNameLst>
                                          <p:attrName>style.visibility</p:attrName>
                                        </p:attrNameLst>
                                      </p:cBhvr>
                                      <p:to>
                                        <p:strVal val="hidden"/>
                                      </p:to>
                                    </p:set>
                                  </p:childTnLst>
                                </p:cTn>
                              </p:par>
                              <p:par>
                                <p:cTn id="178" presetID="10" presetClass="exit" presetSubtype="0" fill="hold" nodeType="withEffect">
                                  <p:stCondLst>
                                    <p:cond delay="0"/>
                                  </p:stCondLst>
                                  <p:childTnLst>
                                    <p:animEffect transition="out" filter="fade">
                                      <p:cBhvr>
                                        <p:cTn id="179" dur="500"/>
                                        <p:tgtEl>
                                          <p:spTgt spid="1026"/>
                                        </p:tgtEl>
                                      </p:cBhvr>
                                    </p:animEffect>
                                    <p:set>
                                      <p:cBhvr>
                                        <p:cTn id="180"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animBg="1"/>
      <p:bldP spid="18" grpId="0" animBg="1"/>
      <p:bldP spid="20" grpId="0" animBg="1"/>
      <p:bldP spid="26" grpId="0" animBg="1"/>
      <p:bldP spid="6" grpId="0" animBg="1"/>
      <p:bldP spid="6" grpId="1" animBg="1"/>
      <p:bldP spid="27" grpId="0" animBg="1"/>
      <p:bldP spid="27"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28" grpId="0" animBg="1"/>
      <p:bldP spid="28" grpId="1" animBg="1"/>
      <p:bldP spid="38" grpId="0" animBg="1"/>
      <p:bldP spid="38"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627784" y="272137"/>
            <a:ext cx="6336988" cy="863823"/>
          </a:xfrm>
        </p:spPr>
        <p:txBody>
          <a:bodyPr/>
          <a:lstStyle/>
          <a:p>
            <a:pPr eaLnBrk="1" hangingPunct="1"/>
            <a:r>
              <a:rPr lang="fa-IR" altLang="en-US" sz="2800" b="1" dirty="0" smtClean="0"/>
              <a:t>تأثیرات اجرای برنامه تنظیم خانواده در ایران</a:t>
            </a:r>
            <a:endParaRPr lang="en-US" altLang="en-US" sz="2800" dirty="0" smtClean="0"/>
          </a:p>
        </p:txBody>
      </p:sp>
      <p:sp>
        <p:nvSpPr>
          <p:cNvPr id="3" name="Content Placeholder 2"/>
          <p:cNvSpPr>
            <a:spLocks noGrp="1"/>
          </p:cNvSpPr>
          <p:nvPr>
            <p:ph idx="1"/>
          </p:nvPr>
        </p:nvSpPr>
        <p:spPr>
          <a:xfrm>
            <a:off x="323528" y="1135960"/>
            <a:ext cx="8641244" cy="5461392"/>
          </a:xfrm>
        </p:spPr>
        <p:txBody>
          <a:bodyPr>
            <a:noAutofit/>
          </a:bodyPr>
          <a:lstStyle/>
          <a:p>
            <a:pPr marL="0" indent="0" eaLnBrk="1" fontAlgn="auto" hangingPunct="1">
              <a:lnSpc>
                <a:spcPct val="150000"/>
              </a:lnSpc>
              <a:spcAft>
                <a:spcPts val="0"/>
              </a:spcAft>
              <a:buClr>
                <a:schemeClr val="accent3"/>
              </a:buClr>
              <a:buFont typeface="Wingdings 2"/>
              <a:buNone/>
              <a:defRPr/>
            </a:pPr>
            <a:r>
              <a:rPr lang="fa-IR" sz="2100" b="1" dirty="0" smtClean="0">
                <a:cs typeface="B Titr" pitchFamily="2" charset="-78"/>
              </a:rPr>
              <a:t>الف)فرهنگی</a:t>
            </a:r>
            <a:r>
              <a:rPr lang="en-US" sz="2100" b="1" dirty="0" smtClean="0">
                <a:solidFill>
                  <a:srgbClr val="FF0000"/>
                </a:solidFill>
                <a:cs typeface="B Titr" pitchFamily="2" charset="-78"/>
              </a:rPr>
              <a:t>   </a:t>
            </a:r>
            <a:endParaRPr lang="fa-IR" sz="2100" b="1" dirty="0">
              <a:solidFill>
                <a:srgbClr val="FF0000"/>
              </a:solidFill>
              <a:cs typeface="B Titr" pitchFamily="2" charset="-78"/>
            </a:endParaRPr>
          </a:p>
          <a:p>
            <a:pPr marL="0" indent="0" eaLnBrk="1" fontAlgn="auto" hangingPunct="1">
              <a:spcAft>
                <a:spcPts val="0"/>
              </a:spcAft>
              <a:buClr>
                <a:schemeClr val="accent3"/>
              </a:buClr>
              <a:buFont typeface="Wingdings 2"/>
              <a:buNone/>
              <a:defRPr/>
            </a:pPr>
            <a:r>
              <a:rPr lang="fa-IR" sz="2000" dirty="0" smtClean="0">
                <a:cs typeface="+mj-cs"/>
              </a:rPr>
              <a:t>1-آسیب‌های </a:t>
            </a:r>
            <a:r>
              <a:rPr lang="fa-IR" sz="2000" dirty="0">
                <a:cs typeface="+mj-cs"/>
              </a:rPr>
              <a:t>اخلاقی و </a:t>
            </a:r>
            <a:r>
              <a:rPr lang="fa-IR" sz="2000" dirty="0" smtClean="0">
                <a:cs typeface="+mj-cs"/>
              </a:rPr>
              <a:t>تربیتی</a:t>
            </a:r>
          </a:p>
          <a:p>
            <a:pPr marL="285750" indent="-285750" eaLnBrk="1" fontAlgn="auto" hangingPunct="1">
              <a:spcAft>
                <a:spcPts val="0"/>
              </a:spcAft>
              <a:buClr>
                <a:schemeClr val="accent3"/>
              </a:buClr>
              <a:buFont typeface="Arial" pitchFamily="34" charset="0"/>
              <a:buChar char="•"/>
              <a:defRPr/>
            </a:pPr>
            <a:r>
              <a:rPr lang="fa-IR" sz="1900" dirty="0" smtClean="0">
                <a:cs typeface="+mj-cs"/>
              </a:rPr>
              <a:t>تاثیر سوء تک فرزندی و رفاه بر رفتار والدین و کودکان</a:t>
            </a:r>
          </a:p>
          <a:p>
            <a:pPr marL="0" indent="0" eaLnBrk="1" fontAlgn="auto" hangingPunct="1">
              <a:spcAft>
                <a:spcPts val="0"/>
              </a:spcAft>
              <a:buClr>
                <a:schemeClr val="accent3"/>
              </a:buClr>
              <a:buFont typeface="Wingdings 2"/>
              <a:buNone/>
              <a:defRPr/>
            </a:pPr>
            <a:r>
              <a:rPr lang="fa-IR" sz="2000" dirty="0">
                <a:cs typeface="+mj-cs"/>
              </a:rPr>
              <a:t>2- بحران ساختاري </a:t>
            </a:r>
            <a:r>
              <a:rPr lang="fa-IR" sz="2000" dirty="0" smtClean="0">
                <a:cs typeface="+mj-cs"/>
              </a:rPr>
              <a:t>خانواده</a:t>
            </a:r>
          </a:p>
          <a:p>
            <a:pPr marL="285750" indent="-285750" eaLnBrk="1" fontAlgn="auto" hangingPunct="1">
              <a:spcAft>
                <a:spcPts val="0"/>
              </a:spcAft>
              <a:buClr>
                <a:schemeClr val="accent3"/>
              </a:buClr>
              <a:buFont typeface="Arial" pitchFamily="34" charset="0"/>
              <a:buChar char="•"/>
              <a:defRPr/>
            </a:pPr>
            <a:r>
              <a:rPr lang="fa-IR" sz="1900" dirty="0" smtClean="0">
                <a:cs typeface="+mj-cs"/>
              </a:rPr>
              <a:t> </a:t>
            </a:r>
            <a:r>
              <a:rPr lang="fa-IR" sz="1900" dirty="0" smtClean="0"/>
              <a:t>تغییر </a:t>
            </a:r>
            <a:r>
              <a:rPr lang="fa-IR" sz="1900" dirty="0"/>
              <a:t>شکل سنتی تشکیل </a:t>
            </a:r>
            <a:r>
              <a:rPr lang="fa-IR" sz="1900" dirty="0" smtClean="0"/>
              <a:t>خانواده؛</a:t>
            </a:r>
          </a:p>
          <a:p>
            <a:pPr marL="0" indent="0" eaLnBrk="1" fontAlgn="auto" hangingPunct="1">
              <a:spcAft>
                <a:spcPts val="0"/>
              </a:spcAft>
              <a:buClr>
                <a:schemeClr val="accent3"/>
              </a:buClr>
              <a:buFont typeface="Wingdings 2"/>
              <a:buNone/>
              <a:defRPr/>
            </a:pPr>
            <a:r>
              <a:rPr lang="fa-IR" sz="1900" dirty="0" smtClean="0"/>
              <a:t>       به </a:t>
            </a:r>
            <a:r>
              <a:rPr lang="fa-IR" sz="1900" dirty="0"/>
              <a:t>دلیل حضور بیشتر زنان در آموزش و اشتغال و شیوع ارزش‌های اجتماعی </a:t>
            </a:r>
            <a:r>
              <a:rPr lang="fa-IR" sz="1900" dirty="0" smtClean="0"/>
              <a:t>غرب </a:t>
            </a:r>
            <a:r>
              <a:rPr lang="fa-IR" sz="1900" dirty="0"/>
              <a:t>در </a:t>
            </a:r>
            <a:r>
              <a:rPr lang="fa-IR" sz="1900" dirty="0" smtClean="0"/>
              <a:t>جامعه</a:t>
            </a:r>
            <a:r>
              <a:rPr lang="fa-IR" sz="1900" b="1" dirty="0"/>
              <a:t> </a:t>
            </a:r>
            <a:endParaRPr lang="en-US" sz="1900" dirty="0"/>
          </a:p>
          <a:p>
            <a:pPr marL="0" indent="0" eaLnBrk="1" fontAlgn="auto" hangingPunct="1">
              <a:spcAft>
                <a:spcPts val="0"/>
              </a:spcAft>
              <a:buClr>
                <a:schemeClr val="accent3"/>
              </a:buClr>
              <a:buFont typeface="Wingdings 2"/>
              <a:buNone/>
              <a:defRPr/>
            </a:pPr>
            <a:r>
              <a:rPr lang="fa-IR" sz="2000" dirty="0" smtClean="0">
                <a:cs typeface="+mj-cs"/>
              </a:rPr>
              <a:t>3-آموزش‌های جنسی نادرست</a:t>
            </a:r>
          </a:p>
          <a:p>
            <a:pPr marL="285750" indent="-285750" eaLnBrk="1" fontAlgn="auto" hangingPunct="1">
              <a:spcAft>
                <a:spcPts val="0"/>
              </a:spcAft>
              <a:buClr>
                <a:schemeClr val="accent3"/>
              </a:buClr>
              <a:buFont typeface="Arial" pitchFamily="34" charset="0"/>
              <a:buChar char="•"/>
              <a:defRPr/>
            </a:pPr>
            <a:r>
              <a:rPr lang="fa-IR" sz="1900" dirty="0" smtClean="0">
                <a:cs typeface="+mj-cs"/>
              </a:rPr>
              <a:t>عادی نمودن روابط جنسی نامشروع</a:t>
            </a:r>
          </a:p>
          <a:p>
            <a:pPr marL="0" indent="0" eaLnBrk="1" fontAlgn="auto" hangingPunct="1">
              <a:spcAft>
                <a:spcPts val="0"/>
              </a:spcAft>
              <a:buClr>
                <a:schemeClr val="accent3"/>
              </a:buClr>
              <a:buFont typeface="Wingdings 2"/>
              <a:buNone/>
              <a:defRPr/>
            </a:pPr>
            <a:r>
              <a:rPr lang="fa-IR" sz="2000" dirty="0" smtClean="0">
                <a:cs typeface="+mj-cs"/>
              </a:rPr>
              <a:t>4- </a:t>
            </a:r>
            <a:r>
              <a:rPr lang="fa-IR" sz="2000" dirty="0">
                <a:cs typeface="+mj-cs"/>
              </a:rPr>
              <a:t>سوء استفاده از عملکرد ایران به عنوان الگوی منطقه و کشورهای اسلامی </a:t>
            </a:r>
            <a:endParaRPr lang="fa-IR" sz="2000" dirty="0" smtClean="0">
              <a:cs typeface="+mj-cs"/>
            </a:endParaRPr>
          </a:p>
          <a:p>
            <a:pPr marL="0" indent="0" eaLnBrk="1" fontAlgn="auto" hangingPunct="1">
              <a:spcAft>
                <a:spcPts val="0"/>
              </a:spcAft>
              <a:buClr>
                <a:schemeClr val="accent3"/>
              </a:buClr>
              <a:buFont typeface="Wingdings 2"/>
              <a:buNone/>
              <a:defRPr/>
            </a:pPr>
            <a:r>
              <a:rPr lang="fa-IR" sz="2000" dirty="0">
                <a:cs typeface="+mj-cs"/>
              </a:rPr>
              <a:t>5- همکاری در مورد تنظیم خانواده با سازمان ملل نقطه شروعی برای سایر </a:t>
            </a:r>
            <a:r>
              <a:rPr lang="fa-IR" sz="2000" dirty="0" smtClean="0">
                <a:cs typeface="+mj-cs"/>
              </a:rPr>
              <a:t>فعّالیّت‌ها</a:t>
            </a:r>
          </a:p>
          <a:p>
            <a:pPr marL="285750" indent="-285750" eaLnBrk="1" fontAlgn="auto" hangingPunct="1">
              <a:spcAft>
                <a:spcPts val="0"/>
              </a:spcAft>
              <a:buClr>
                <a:schemeClr val="accent3"/>
              </a:buClr>
              <a:buFont typeface="Arial" pitchFamily="34" charset="0"/>
              <a:buChar char="•"/>
              <a:defRPr/>
            </a:pPr>
            <a:r>
              <a:rPr lang="fa-IR" sz="1900" dirty="0" smtClean="0">
                <a:cs typeface="+mj-cs"/>
              </a:rPr>
              <a:t>گسترش دیدگاه‌های غربی و فمینیستی توسط سازمان ملل</a:t>
            </a:r>
          </a:p>
          <a:p>
            <a:pPr marL="0" indent="0" eaLnBrk="1" fontAlgn="auto" hangingPunct="1">
              <a:spcAft>
                <a:spcPts val="0"/>
              </a:spcAft>
              <a:buClr>
                <a:schemeClr val="accent3"/>
              </a:buClr>
              <a:buFont typeface="Wingdings 2"/>
              <a:buNone/>
              <a:defRPr/>
            </a:pPr>
            <a:r>
              <a:rPr lang="fa-IR" sz="2000" dirty="0">
                <a:cs typeface="+mj-cs"/>
              </a:rPr>
              <a:t>6</a:t>
            </a:r>
            <a:r>
              <a:rPr lang="fa-IR" sz="2000" dirty="0" smtClean="0">
                <a:cs typeface="+mj-cs"/>
              </a:rPr>
              <a:t>- </a:t>
            </a:r>
            <a:r>
              <a:rPr lang="fa-IR" sz="2000" dirty="0">
                <a:cs typeface="+mj-cs"/>
              </a:rPr>
              <a:t>کاهش جمعيت در سن کار و افزايش مهاجرين خارجي و تغييرات هويتي و </a:t>
            </a:r>
            <a:r>
              <a:rPr lang="fa-IR" sz="2000" dirty="0" smtClean="0">
                <a:cs typeface="+mj-cs"/>
              </a:rPr>
              <a:t>فرهنگي</a:t>
            </a:r>
            <a:endParaRPr lang="en-US" sz="2000" dirty="0" smtClean="0">
              <a:cs typeface="+mj-cs"/>
            </a:endParaRPr>
          </a:p>
          <a:p>
            <a:pPr marL="640080" lvl="1" indent="-246888" eaLnBrk="1" fontAlgn="auto" hangingPunct="1">
              <a:spcAft>
                <a:spcPts val="0"/>
              </a:spcAft>
              <a:buFont typeface="Wingdings 2"/>
              <a:buChar char=""/>
              <a:defRPr/>
            </a:pPr>
            <a:r>
              <a:rPr lang="fa-IR" sz="1700" dirty="0" smtClean="0">
                <a:cs typeface="+mj-cs"/>
              </a:rPr>
              <a:t>نرخ رشد جمعیت ملیت ایرانی:1.29</a:t>
            </a:r>
          </a:p>
          <a:p>
            <a:pPr marL="640080" lvl="1" indent="-246888" eaLnBrk="1" fontAlgn="auto" hangingPunct="1">
              <a:spcAft>
                <a:spcPts val="0"/>
              </a:spcAft>
              <a:buFont typeface="Wingdings 2"/>
              <a:buChar char=""/>
              <a:defRPr/>
            </a:pPr>
            <a:r>
              <a:rPr lang="fa-IR" sz="1700" dirty="0" smtClean="0">
                <a:cs typeface="+mj-cs"/>
              </a:rPr>
              <a:t>نرخ رشد جمعیت تابعیت افغانستان:3.7</a:t>
            </a:r>
            <a:endParaRPr lang="fa-IR" sz="1700" dirty="0"/>
          </a:p>
        </p:txBody>
      </p:sp>
      <p:sp>
        <p:nvSpPr>
          <p:cNvPr id="4" name="Slide Number Placeholder 3"/>
          <p:cNvSpPr>
            <a:spLocks noGrp="1"/>
          </p:cNvSpPr>
          <p:nvPr>
            <p:ph type="sldNum" sz="quarter" idx="12"/>
          </p:nvPr>
        </p:nvSpPr>
        <p:spPr/>
        <p:txBody>
          <a:bodyPr/>
          <a:lstStyle/>
          <a:p>
            <a:pPr>
              <a:defRPr/>
            </a:pPr>
            <a:r>
              <a:rPr lang="fa-IR"/>
              <a:t>40</a:t>
            </a:r>
            <a:endParaRPr lang="en-US"/>
          </a:p>
        </p:txBody>
      </p:sp>
      <p:pic>
        <p:nvPicPr>
          <p:cNvPr id="6" name="Picture 5"/>
          <p:cNvPicPr>
            <a:picLocks noChangeAspect="1"/>
          </p:cNvPicPr>
          <p:nvPr/>
        </p:nvPicPr>
        <p:blipFill>
          <a:blip r:embed="rId3" cstate="print">
            <a:extLst/>
          </a:blip>
          <a:stretch>
            <a:fillRect/>
          </a:stretch>
        </p:blipFill>
        <p:spPr>
          <a:xfrm>
            <a:off x="107504" y="-82889"/>
            <a:ext cx="2253421" cy="1608477"/>
          </a:xfrm>
          <a:prstGeom prst="round2Diag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68313" y="188913"/>
            <a:ext cx="8229600" cy="1143000"/>
          </a:xfrm>
        </p:spPr>
        <p:txBody>
          <a:bodyPr/>
          <a:lstStyle/>
          <a:p>
            <a:pPr eaLnBrk="1" hangingPunct="1"/>
            <a:r>
              <a:rPr lang="fa-IR" altLang="en-US" sz="4000" b="1" dirty="0" smtClean="0"/>
              <a:t>تأثیرات اجرای برنامه تنظیم خانواده در ایران</a:t>
            </a:r>
            <a:endParaRPr lang="en-US" altLang="en-US" sz="4000" dirty="0" smtClean="0"/>
          </a:p>
        </p:txBody>
      </p:sp>
      <p:sp>
        <p:nvSpPr>
          <p:cNvPr id="3" name="Content Placeholder 2"/>
          <p:cNvSpPr>
            <a:spLocks noGrp="1"/>
          </p:cNvSpPr>
          <p:nvPr>
            <p:ph idx="1"/>
          </p:nvPr>
        </p:nvSpPr>
        <p:spPr>
          <a:xfrm>
            <a:off x="457200" y="1557338"/>
            <a:ext cx="8229600" cy="5111750"/>
          </a:xfrm>
        </p:spPr>
        <p:txBody>
          <a:bodyPr/>
          <a:lstStyle/>
          <a:p>
            <a:pPr marL="0" indent="0" eaLnBrk="1" hangingPunct="1">
              <a:lnSpc>
                <a:spcPct val="110000"/>
              </a:lnSpc>
              <a:buFont typeface="Wingdings 2" pitchFamily="18" charset="2"/>
              <a:buNone/>
            </a:pPr>
            <a:r>
              <a:rPr lang="fa-IR" altLang="en-US" sz="2100" dirty="0" smtClean="0">
                <a:cs typeface="B Titr" pitchFamily="2" charset="-78"/>
              </a:rPr>
              <a:t>ب) بعد جمعیّت‌شناسی</a:t>
            </a:r>
            <a:endParaRPr lang="en-US" altLang="en-US" sz="2100" dirty="0" smtClean="0">
              <a:cs typeface="B Titr" pitchFamily="2" charset="-78"/>
            </a:endParaRPr>
          </a:p>
          <a:p>
            <a:pPr marL="0" indent="0" eaLnBrk="1" hangingPunct="1">
              <a:lnSpc>
                <a:spcPct val="110000"/>
              </a:lnSpc>
              <a:buFont typeface="Wingdings 2" pitchFamily="18" charset="2"/>
              <a:buNone/>
            </a:pPr>
            <a:r>
              <a:rPr lang="fa-IR" altLang="en-US" sz="2000" dirty="0" smtClean="0"/>
              <a:t>1- به هم خوردن توازن نسبی جمعیّت در امر ازدواج </a:t>
            </a:r>
            <a:endParaRPr lang="en-US" altLang="en-US" sz="2000" dirty="0" smtClean="0"/>
          </a:p>
          <a:p>
            <a:pPr marL="0" indent="0" eaLnBrk="1" hangingPunct="1">
              <a:lnSpc>
                <a:spcPct val="110000"/>
              </a:lnSpc>
              <a:buFont typeface="Wingdings 2" pitchFamily="18" charset="2"/>
              <a:buNone/>
            </a:pPr>
            <a:r>
              <a:rPr lang="fa-IR" altLang="en-US" sz="2000" dirty="0" smtClean="0"/>
              <a:t>2- پیرشدن جمعیّت </a:t>
            </a:r>
            <a:endParaRPr lang="en-US" altLang="en-US" sz="2000" dirty="0" smtClean="0"/>
          </a:p>
          <a:p>
            <a:pPr marL="0" indent="0" eaLnBrk="1" hangingPunct="1">
              <a:lnSpc>
                <a:spcPct val="110000"/>
              </a:lnSpc>
              <a:buFont typeface="Wingdings 2" pitchFamily="18" charset="2"/>
              <a:buNone/>
            </a:pPr>
            <a:r>
              <a:rPr lang="en-US" altLang="en-US" sz="2000" dirty="0" smtClean="0"/>
              <a:t>3</a:t>
            </a:r>
            <a:r>
              <a:rPr lang="fa-IR" altLang="en-US" sz="2000" dirty="0" smtClean="0"/>
              <a:t>- کاهش سرمایه انسانی </a:t>
            </a:r>
          </a:p>
          <a:p>
            <a:pPr marL="0" indent="0" algn="just" eaLnBrk="1" hangingPunct="1">
              <a:lnSpc>
                <a:spcPct val="120000"/>
              </a:lnSpc>
              <a:buFont typeface="Wingdings 2" pitchFamily="18" charset="2"/>
              <a:buNone/>
            </a:pPr>
            <a:endParaRPr lang="en-US" altLang="en-US" sz="2100" dirty="0" smtClean="0">
              <a:cs typeface="B Titr" pitchFamily="2" charset="-78"/>
            </a:endParaRPr>
          </a:p>
          <a:p>
            <a:pPr marL="0" indent="0" algn="just" eaLnBrk="1" hangingPunct="1">
              <a:lnSpc>
                <a:spcPct val="120000"/>
              </a:lnSpc>
              <a:buFont typeface="Wingdings 2" pitchFamily="18" charset="2"/>
              <a:buNone/>
            </a:pPr>
            <a:r>
              <a:rPr lang="fa-IR" altLang="en-US" sz="2100" dirty="0" smtClean="0">
                <a:cs typeface="B Titr" pitchFamily="2" charset="-78"/>
              </a:rPr>
              <a:t>ج)بعد نظامی</a:t>
            </a:r>
          </a:p>
          <a:p>
            <a:pPr marL="0" indent="0" algn="just" eaLnBrk="1" hangingPunct="1">
              <a:lnSpc>
                <a:spcPct val="120000"/>
              </a:lnSpc>
              <a:buFont typeface="Wingdings 2" pitchFamily="18" charset="2"/>
              <a:buNone/>
            </a:pPr>
            <a:r>
              <a:rPr lang="fa-IR" altLang="en-US" sz="2000" dirty="0" smtClean="0"/>
              <a:t>کاهش توان نظامي و قدرت بازدارندگي جوامع</a:t>
            </a:r>
          </a:p>
          <a:p>
            <a:pPr marL="0" indent="0" eaLnBrk="1" hangingPunct="1">
              <a:buFont typeface="Wingdings 2" pitchFamily="18" charset="2"/>
              <a:buNone/>
            </a:pPr>
            <a:r>
              <a:rPr lang="fa-IR" altLang="en-US" sz="2100" dirty="0" smtClean="0">
                <a:cs typeface="B Titr" pitchFamily="2" charset="-78"/>
              </a:rPr>
              <a:t>د) بعد اقتصادی– اجتماعی</a:t>
            </a:r>
            <a:endParaRPr lang="en-US" altLang="en-US" sz="2100" dirty="0" smtClean="0">
              <a:cs typeface="B Titr" pitchFamily="2" charset="-78"/>
            </a:endParaRPr>
          </a:p>
          <a:p>
            <a:pPr marL="0" indent="0" eaLnBrk="1" hangingPunct="1">
              <a:buFont typeface="Wingdings 2" pitchFamily="18" charset="2"/>
              <a:buNone/>
            </a:pPr>
            <a:r>
              <a:rPr lang="fa-IR" altLang="en-US" sz="2000" dirty="0" smtClean="0"/>
              <a:t>1-</a:t>
            </a:r>
            <a:r>
              <a:rPr lang="en-US" altLang="en-US" sz="2000" dirty="0" smtClean="0"/>
              <a:t> </a:t>
            </a:r>
            <a:r>
              <a:rPr lang="fa-IR" altLang="en-US" sz="2000" dirty="0" smtClean="0"/>
              <a:t>عدم نشاط اقتصادی-اجتماعی به موجب پیری جمعیت: بحران اقتصادی     </a:t>
            </a:r>
          </a:p>
          <a:p>
            <a:pPr marL="0" indent="0" eaLnBrk="1" hangingPunct="1">
              <a:buFont typeface="Wingdings 2" pitchFamily="18" charset="2"/>
              <a:buNone/>
            </a:pPr>
            <a:r>
              <a:rPr lang="fa-IR" altLang="en-US" sz="2000" dirty="0" smtClean="0"/>
              <a:t>2- افزایش تقاضای اشتغال زنان: به دلیل کاهش تعداد فرزندان</a:t>
            </a:r>
          </a:p>
          <a:p>
            <a:pPr marL="0" indent="0" eaLnBrk="1" hangingPunct="1">
              <a:buFont typeface="Wingdings 2" pitchFamily="18" charset="2"/>
              <a:buNone/>
            </a:pPr>
            <a:r>
              <a:rPr lang="fa-IR" altLang="en-US" sz="2000" dirty="0" smtClean="0"/>
              <a:t>3- افزایش بیکاری مردان</a:t>
            </a:r>
          </a:p>
          <a:p>
            <a:pPr marL="365125" lvl="1" indent="0" eaLnBrk="1" hangingPunct="1">
              <a:lnSpc>
                <a:spcPct val="110000"/>
              </a:lnSpc>
              <a:buFont typeface="Wingdings 2" pitchFamily="18" charset="2"/>
              <a:buNone/>
            </a:pPr>
            <a:r>
              <a:rPr lang="fa-IR" altLang="en-US" sz="2200" dirty="0" smtClean="0">
                <a:hlinkClick r:id="rId3" action="ppaction://hlinkpres?slideindex=1&amp;slidetitle="/>
              </a:rPr>
              <a:t>مشروح تاثیرات اجرای برنامه تنظیم خانواده</a:t>
            </a:r>
            <a:endParaRPr lang="en-US" altLang="en-US" sz="2200" dirty="0" smtClean="0"/>
          </a:p>
        </p:txBody>
      </p:sp>
      <p:sp>
        <p:nvSpPr>
          <p:cNvPr id="4" name="Slide Number Placeholder 3"/>
          <p:cNvSpPr>
            <a:spLocks noGrp="1"/>
          </p:cNvSpPr>
          <p:nvPr>
            <p:ph type="sldNum" sz="quarter" idx="12"/>
          </p:nvPr>
        </p:nvSpPr>
        <p:spPr/>
        <p:txBody>
          <a:bodyPr/>
          <a:lstStyle/>
          <a:p>
            <a:pPr>
              <a:defRPr/>
            </a:pPr>
            <a:r>
              <a:rPr lang="fa-IR"/>
              <a:t>41</a:t>
            </a:r>
            <a:endParaRPr lang="en-US"/>
          </a:p>
        </p:txBody>
      </p:sp>
      <p:pic>
        <p:nvPicPr>
          <p:cNvPr id="8" name="Picture 4" descr="C:\Users\Sheida\Downloads\hand-cursors.jpg"/>
          <p:cNvPicPr>
            <a:picLocks noChangeAspect="1" noChangeArrowheads="1"/>
          </p:cNvPicPr>
          <p:nvPr/>
        </p:nvPicPr>
        <p:blipFill>
          <a:blip r:embed="rId4"/>
          <a:srcRect/>
          <a:stretch>
            <a:fillRect/>
          </a:stretch>
        </p:blipFill>
        <p:spPr bwMode="auto">
          <a:xfrm>
            <a:off x="8289925" y="5988050"/>
            <a:ext cx="304800" cy="398463"/>
          </a:xfrm>
          <a:prstGeom prst="rect">
            <a:avLst/>
          </a:prstGeom>
          <a:noFill/>
          <a:ln w="9525">
            <a:noFill/>
            <a:miter lim="800000"/>
            <a:headEnd/>
            <a:tailEnd/>
          </a:ln>
        </p:spPr>
      </p:pic>
      <p:pic>
        <p:nvPicPr>
          <p:cNvPr id="11" name="Picture 3"/>
          <p:cNvPicPr>
            <a:picLocks noChangeAspect="1" noChangeArrowheads="1"/>
          </p:cNvPicPr>
          <p:nvPr/>
        </p:nvPicPr>
        <p:blipFill>
          <a:blip r:embed="rId5"/>
          <a:srcRect/>
          <a:stretch>
            <a:fillRect/>
          </a:stretch>
        </p:blipFill>
        <p:spPr bwMode="auto">
          <a:xfrm>
            <a:off x="495159" y="1820425"/>
            <a:ext cx="2584450" cy="229235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1000"/>
                                        <p:tgtEl>
                                          <p:spTgt spid="3">
                                            <p:txEl>
                                              <p:pRg st="7" end="7"/>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1000"/>
                                        <p:tgtEl>
                                          <p:spTgt spid="3">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1000"/>
                                        <p:tgtEl>
                                          <p:spTgt spid="3">
                                            <p:txEl>
                                              <p:pRg st="10" end="10"/>
                                            </p:txEl>
                                          </p:spTgt>
                                        </p:tgtEl>
                                      </p:cBhvr>
                                    </p:animEffect>
                                  </p:childTnLst>
                                </p:cTn>
                              </p:par>
                            </p:childTnLst>
                          </p:cTn>
                        </p:par>
                        <p:par>
                          <p:cTn id="42" fill="hold" nodeType="afterGroup">
                            <p:stCondLst>
                              <p:cond delay="1000"/>
                            </p:stCondLst>
                            <p:childTnLst>
                              <p:par>
                                <p:cTn id="43" presetID="1" presetClass="entr" presetSubtype="0" fill="hold" nodeType="after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childTnLst>
                          </p:cTn>
                        </p:par>
                        <p:par>
                          <p:cTn id="45" fill="hold" nodeType="afterGroup">
                            <p:stCondLst>
                              <p:cond delay="1000"/>
                            </p:stCondLst>
                            <p:childTnLst>
                              <p:par>
                                <p:cTn id="46" presetID="1" presetClass="entr" presetSubtype="0" fill="hold" nodeType="afterEffect">
                                  <p:stCondLst>
                                    <p:cond delay="0"/>
                                  </p:stCondLst>
                                  <p:childTnLst>
                                    <p:set>
                                      <p:cBhvr>
                                        <p:cTn id="4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rot="16200000">
            <a:off x="-1418482" y="1282905"/>
            <a:ext cx="4237139" cy="1143000"/>
          </a:xfrm>
        </p:spPr>
        <p:txBody>
          <a:bodyPr/>
          <a:lstStyle/>
          <a:p>
            <a:pPr eaLnBrk="1" hangingPunct="1"/>
            <a:r>
              <a:rPr lang="fa-IR" altLang="en-US" sz="2800" dirty="0" smtClean="0"/>
              <a:t>نرخ باروری در </a:t>
            </a:r>
            <a:r>
              <a:rPr lang="fa-IR" altLang="en-US" sz="2800" dirty="0" smtClean="0"/>
              <a:t/>
            </a:r>
            <a:br>
              <a:rPr lang="fa-IR" altLang="en-US" sz="2800" dirty="0" smtClean="0"/>
            </a:br>
            <a:r>
              <a:rPr lang="fa-IR" altLang="en-US" sz="2800" dirty="0" smtClean="0"/>
              <a:t>استان </a:t>
            </a:r>
            <a:r>
              <a:rPr lang="fa-IR" altLang="en-US" sz="2800" dirty="0" smtClean="0"/>
              <a:t>های مختلف در سال </a:t>
            </a:r>
            <a:r>
              <a:rPr lang="fa-IR" altLang="en-US" sz="2400" dirty="0" smtClean="0"/>
              <a:t>88</a:t>
            </a:r>
            <a:endParaRPr lang="en-US" altLang="en-US" sz="2400" dirty="0" smtClean="0"/>
          </a:p>
        </p:txBody>
      </p:sp>
      <p:pic>
        <p:nvPicPr>
          <p:cNvPr id="32771" name="Picture 4" descr="C:\Users\Sheida\Pictures\111.jpg"/>
          <p:cNvPicPr>
            <a:picLocks noGrp="1" noChangeAspect="1" noChangeArrowheads="1"/>
          </p:cNvPicPr>
          <p:nvPr>
            <p:ph idx="1"/>
          </p:nvPr>
        </p:nvPicPr>
        <p:blipFill>
          <a:blip r:embed="rId2"/>
          <a:srcRect/>
          <a:stretch>
            <a:fillRect/>
          </a:stretch>
        </p:blipFill>
        <p:spPr>
          <a:xfrm>
            <a:off x="395288" y="4495800"/>
            <a:ext cx="457200" cy="1614488"/>
          </a:xfrm>
        </p:spPr>
      </p:pic>
      <p:sp>
        <p:nvSpPr>
          <p:cNvPr id="32772" name="TextBox 3"/>
          <p:cNvSpPr txBox="1">
            <a:spLocks noChangeArrowheads="1"/>
          </p:cNvSpPr>
          <p:nvPr/>
        </p:nvSpPr>
        <p:spPr bwMode="auto">
          <a:xfrm>
            <a:off x="1116013" y="4495800"/>
            <a:ext cx="752475" cy="276225"/>
          </a:xfrm>
          <a:prstGeom prst="rect">
            <a:avLst/>
          </a:prstGeom>
          <a:noFill/>
          <a:ln w="9525">
            <a:noFill/>
            <a:miter lim="800000"/>
            <a:headEnd/>
            <a:tailEnd/>
          </a:ln>
        </p:spPr>
        <p:txBody>
          <a:bodyPr wrap="none">
            <a:spAutoFit/>
          </a:bodyPr>
          <a:lstStyle/>
          <a:p>
            <a:pPr algn="l" rtl="0"/>
            <a:r>
              <a:rPr lang="fa-IR" altLang="en-US" sz="1200" b="1">
                <a:latin typeface="Times New Roman" pitchFamily="18" charset="0"/>
                <a:cs typeface="B Nazanin" pitchFamily="2" charset="-78"/>
              </a:rPr>
              <a:t>کمتر از 1.4</a:t>
            </a:r>
            <a:endParaRPr lang="en-US" altLang="en-US" sz="1200" b="1">
              <a:latin typeface="Times New Roman" pitchFamily="18" charset="0"/>
              <a:cs typeface="B Nazanin" pitchFamily="2" charset="-78"/>
            </a:endParaRPr>
          </a:p>
        </p:txBody>
      </p:sp>
      <p:pic>
        <p:nvPicPr>
          <p:cNvPr id="32773" name="Picture 3"/>
          <p:cNvPicPr>
            <a:picLocks noChangeAspect="1" noChangeArrowheads="1"/>
          </p:cNvPicPr>
          <p:nvPr/>
        </p:nvPicPr>
        <p:blipFill>
          <a:blip r:embed="rId3"/>
          <a:srcRect/>
          <a:stretch>
            <a:fillRect/>
          </a:stretch>
        </p:blipFill>
        <p:spPr bwMode="auto">
          <a:xfrm>
            <a:off x="1981200" y="1382713"/>
            <a:ext cx="5334000" cy="5238750"/>
          </a:xfrm>
          <a:prstGeom prst="rect">
            <a:avLst/>
          </a:prstGeom>
          <a:noFill/>
          <a:ln w="9525">
            <a:noFill/>
            <a:miter lim="800000"/>
            <a:headEnd/>
            <a:tailEnd/>
          </a:ln>
        </p:spPr>
      </p:pic>
      <p:sp>
        <p:nvSpPr>
          <p:cNvPr id="32774" name="TextBox 4"/>
          <p:cNvSpPr txBox="1">
            <a:spLocks noChangeArrowheads="1"/>
          </p:cNvSpPr>
          <p:nvPr/>
        </p:nvSpPr>
        <p:spPr bwMode="auto">
          <a:xfrm>
            <a:off x="1042988" y="4783138"/>
            <a:ext cx="868362" cy="277812"/>
          </a:xfrm>
          <a:prstGeom prst="rect">
            <a:avLst/>
          </a:prstGeom>
          <a:noFill/>
          <a:ln w="9525">
            <a:noFill/>
            <a:miter lim="800000"/>
            <a:headEnd/>
            <a:tailEnd/>
          </a:ln>
        </p:spPr>
        <p:txBody>
          <a:bodyPr wrap="none">
            <a:spAutoFit/>
          </a:bodyPr>
          <a:lstStyle/>
          <a:p>
            <a:pPr algn="l" rtl="0"/>
            <a:r>
              <a:rPr lang="fa-IR" altLang="en-US" sz="1200" b="1">
                <a:latin typeface="Times New Roman" pitchFamily="18" charset="0"/>
                <a:cs typeface="B Nazanin" pitchFamily="2" charset="-78"/>
              </a:rPr>
              <a:t>بین 1.4 تا 1.6</a:t>
            </a:r>
            <a:endParaRPr lang="en-US" altLang="en-US" sz="1200" b="1">
              <a:latin typeface="Times New Roman" pitchFamily="18" charset="0"/>
              <a:cs typeface="B Nazanin" pitchFamily="2" charset="-78"/>
            </a:endParaRPr>
          </a:p>
        </p:txBody>
      </p:sp>
      <p:sp>
        <p:nvSpPr>
          <p:cNvPr id="32775" name="TextBox 5"/>
          <p:cNvSpPr txBox="1">
            <a:spLocks noChangeArrowheads="1"/>
          </p:cNvSpPr>
          <p:nvPr/>
        </p:nvSpPr>
        <p:spPr bwMode="auto">
          <a:xfrm>
            <a:off x="1042988" y="5122863"/>
            <a:ext cx="882650" cy="276225"/>
          </a:xfrm>
          <a:prstGeom prst="rect">
            <a:avLst/>
          </a:prstGeom>
          <a:noFill/>
          <a:ln w="9525">
            <a:noFill/>
            <a:miter lim="800000"/>
            <a:headEnd/>
            <a:tailEnd/>
          </a:ln>
        </p:spPr>
        <p:txBody>
          <a:bodyPr wrap="none">
            <a:spAutoFit/>
          </a:bodyPr>
          <a:lstStyle/>
          <a:p>
            <a:pPr algn="l" rtl="0"/>
            <a:r>
              <a:rPr lang="fa-IR" altLang="en-US" sz="1200" b="1">
                <a:latin typeface="Times New Roman" pitchFamily="18" charset="0"/>
                <a:cs typeface="B Nazanin" pitchFamily="2" charset="-78"/>
              </a:rPr>
              <a:t>بین 1.7 تا 1.9</a:t>
            </a:r>
            <a:endParaRPr lang="en-US" altLang="en-US" sz="1200" b="1">
              <a:latin typeface="Times New Roman" pitchFamily="18" charset="0"/>
              <a:cs typeface="B Nazanin" pitchFamily="2" charset="-78"/>
            </a:endParaRPr>
          </a:p>
        </p:txBody>
      </p:sp>
      <p:sp>
        <p:nvSpPr>
          <p:cNvPr id="32776" name="TextBox 6"/>
          <p:cNvSpPr txBox="1">
            <a:spLocks noChangeArrowheads="1"/>
          </p:cNvSpPr>
          <p:nvPr/>
        </p:nvSpPr>
        <p:spPr bwMode="auto">
          <a:xfrm>
            <a:off x="1116013" y="5461000"/>
            <a:ext cx="811212" cy="276225"/>
          </a:xfrm>
          <a:prstGeom prst="rect">
            <a:avLst/>
          </a:prstGeom>
          <a:noFill/>
          <a:ln w="9525">
            <a:noFill/>
            <a:miter lim="800000"/>
            <a:headEnd/>
            <a:tailEnd/>
          </a:ln>
        </p:spPr>
        <p:txBody>
          <a:bodyPr wrap="none">
            <a:spAutoFit/>
          </a:bodyPr>
          <a:lstStyle/>
          <a:p>
            <a:pPr algn="l" rtl="0"/>
            <a:r>
              <a:rPr lang="fa-IR" altLang="en-US" sz="1200" b="1">
                <a:latin typeface="Times New Roman" pitchFamily="18" charset="0"/>
                <a:cs typeface="B Nazanin" pitchFamily="2" charset="-78"/>
              </a:rPr>
              <a:t>بین 2 تا 2.2</a:t>
            </a:r>
            <a:endParaRPr lang="en-US" altLang="en-US" sz="1200" b="1">
              <a:latin typeface="Times New Roman" pitchFamily="18" charset="0"/>
              <a:cs typeface="B Nazanin" pitchFamily="2" charset="-78"/>
            </a:endParaRPr>
          </a:p>
        </p:txBody>
      </p:sp>
      <p:sp>
        <p:nvSpPr>
          <p:cNvPr id="32777" name="TextBox 7"/>
          <p:cNvSpPr txBox="1">
            <a:spLocks noChangeArrowheads="1"/>
          </p:cNvSpPr>
          <p:nvPr/>
        </p:nvSpPr>
        <p:spPr bwMode="auto">
          <a:xfrm>
            <a:off x="1116013" y="5756275"/>
            <a:ext cx="836612" cy="277813"/>
          </a:xfrm>
          <a:prstGeom prst="rect">
            <a:avLst/>
          </a:prstGeom>
          <a:noFill/>
          <a:ln w="9525">
            <a:noFill/>
            <a:miter lim="800000"/>
            <a:headEnd/>
            <a:tailEnd/>
          </a:ln>
        </p:spPr>
        <p:txBody>
          <a:bodyPr wrap="none">
            <a:spAutoFit/>
          </a:bodyPr>
          <a:lstStyle/>
          <a:p>
            <a:pPr algn="l" rtl="0"/>
            <a:r>
              <a:rPr lang="fa-IR" altLang="en-US" sz="1200" b="1">
                <a:latin typeface="Times New Roman" pitchFamily="18" charset="0"/>
                <a:cs typeface="B Nazanin" pitchFamily="2" charset="-78"/>
              </a:rPr>
              <a:t>بیشتر از 2.2</a:t>
            </a:r>
            <a:endParaRPr lang="en-US" altLang="en-US" sz="1200" b="1">
              <a:latin typeface="Times New Roman" pitchFamily="18" charset="0"/>
              <a:cs typeface="B Nazanin" pitchFamily="2" charset="-78"/>
            </a:endParaRPr>
          </a:p>
        </p:txBody>
      </p:sp>
      <p:sp>
        <p:nvSpPr>
          <p:cNvPr id="32778" name="TextBox 8"/>
          <p:cNvSpPr txBox="1">
            <a:spLocks noChangeArrowheads="1"/>
          </p:cNvSpPr>
          <p:nvPr/>
        </p:nvSpPr>
        <p:spPr bwMode="auto">
          <a:xfrm>
            <a:off x="827088" y="4059238"/>
            <a:ext cx="461962" cy="277812"/>
          </a:xfrm>
          <a:prstGeom prst="rect">
            <a:avLst/>
          </a:prstGeom>
          <a:noFill/>
          <a:ln w="9525">
            <a:noFill/>
            <a:miter lim="800000"/>
            <a:headEnd/>
            <a:tailEnd/>
          </a:ln>
        </p:spPr>
        <p:txBody>
          <a:bodyPr wrap="none">
            <a:spAutoFit/>
          </a:bodyPr>
          <a:lstStyle/>
          <a:p>
            <a:pPr algn="l" rtl="0"/>
            <a:r>
              <a:rPr lang="fa-IR" altLang="en-US" sz="1200" b="1">
                <a:latin typeface="Times New Roman" pitchFamily="18" charset="0"/>
                <a:cs typeface="B Nazanin" pitchFamily="2" charset="-78"/>
              </a:rPr>
              <a:t>علائم</a:t>
            </a:r>
            <a:endParaRPr lang="en-US" altLang="en-US" sz="1200" b="1">
              <a:latin typeface="Times New Roman" pitchFamily="18" charset="0"/>
              <a:cs typeface="B Nazanin" pitchFamily="2" charset="-78"/>
            </a:endParaRPr>
          </a:p>
        </p:txBody>
      </p:sp>
      <p:sp>
        <p:nvSpPr>
          <p:cNvPr id="32779" name="TextBox 2"/>
          <p:cNvSpPr txBox="1">
            <a:spLocks noChangeArrowheads="1"/>
          </p:cNvSpPr>
          <p:nvPr/>
        </p:nvSpPr>
        <p:spPr bwMode="auto">
          <a:xfrm>
            <a:off x="2236788" y="1870075"/>
            <a:ext cx="630237" cy="461963"/>
          </a:xfrm>
          <a:prstGeom prst="rect">
            <a:avLst/>
          </a:prstGeom>
          <a:noFill/>
          <a:ln w="9525">
            <a:noFill/>
            <a:miter lim="800000"/>
            <a:headEnd/>
            <a:tailEnd/>
          </a:ln>
        </p:spPr>
        <p:txBody>
          <a:bodyPr wrap="none">
            <a:spAutoFit/>
          </a:bodyPr>
          <a:lstStyle/>
          <a:p>
            <a:pPr algn="ctr" rtl="0"/>
            <a:r>
              <a:rPr lang="fa-IR" altLang="en-US" sz="1200">
                <a:solidFill>
                  <a:schemeClr val="bg1"/>
                </a:solidFill>
                <a:latin typeface="Times New Roman" pitchFamily="18" charset="0"/>
                <a:cs typeface="B Nazanin" pitchFamily="2" charset="-78"/>
              </a:rPr>
              <a:t>آذربایجان</a:t>
            </a:r>
          </a:p>
          <a:p>
            <a:pPr algn="ctr" rtl="0"/>
            <a:r>
              <a:rPr lang="fa-IR" altLang="en-US" sz="1200">
                <a:solidFill>
                  <a:schemeClr val="bg1"/>
                </a:solidFill>
                <a:latin typeface="Times New Roman" pitchFamily="18" charset="0"/>
                <a:cs typeface="B Nazanin" pitchFamily="2" charset="-78"/>
              </a:rPr>
              <a:t>شرقی</a:t>
            </a:r>
            <a:endParaRPr lang="en-US" altLang="en-US" sz="1200">
              <a:solidFill>
                <a:schemeClr val="bg1"/>
              </a:solidFill>
              <a:latin typeface="Times New Roman" pitchFamily="18" charset="0"/>
              <a:cs typeface="B Nazanin" pitchFamily="2" charset="-78"/>
            </a:endParaRPr>
          </a:p>
        </p:txBody>
      </p:sp>
      <p:sp>
        <p:nvSpPr>
          <p:cNvPr id="32780" name="TextBox 9"/>
          <p:cNvSpPr txBox="1">
            <a:spLocks noChangeArrowheads="1"/>
          </p:cNvSpPr>
          <p:nvPr/>
        </p:nvSpPr>
        <p:spPr bwMode="auto">
          <a:xfrm>
            <a:off x="2728913" y="1962150"/>
            <a:ext cx="482600" cy="277813"/>
          </a:xfrm>
          <a:prstGeom prst="rect">
            <a:avLst/>
          </a:prstGeom>
          <a:noFill/>
          <a:ln w="9525">
            <a:noFill/>
            <a:miter lim="800000"/>
            <a:headEnd/>
            <a:tailEnd/>
          </a:ln>
        </p:spPr>
        <p:txBody>
          <a:bodyPr wrap="none">
            <a:spAutoFit/>
          </a:bodyPr>
          <a:lstStyle/>
          <a:p>
            <a:pPr algn="l" rtl="0"/>
            <a:r>
              <a:rPr lang="fa-IR" altLang="en-US" sz="1200">
                <a:solidFill>
                  <a:schemeClr val="bg1"/>
                </a:solidFill>
                <a:latin typeface="Times New Roman" pitchFamily="18" charset="0"/>
                <a:cs typeface="B Nazanin" pitchFamily="2" charset="-78"/>
              </a:rPr>
              <a:t>اردبیل</a:t>
            </a:r>
            <a:endParaRPr lang="en-US" altLang="en-US" sz="1200">
              <a:solidFill>
                <a:schemeClr val="bg1"/>
              </a:solidFill>
              <a:latin typeface="Times New Roman" pitchFamily="18" charset="0"/>
              <a:cs typeface="B Nazanin" pitchFamily="2" charset="-78"/>
            </a:endParaRPr>
          </a:p>
        </p:txBody>
      </p:sp>
      <p:sp>
        <p:nvSpPr>
          <p:cNvPr id="32781" name="TextBox 10"/>
          <p:cNvSpPr txBox="1">
            <a:spLocks noChangeArrowheads="1"/>
          </p:cNvSpPr>
          <p:nvPr/>
        </p:nvSpPr>
        <p:spPr bwMode="auto">
          <a:xfrm>
            <a:off x="1971675" y="1766888"/>
            <a:ext cx="417513" cy="276225"/>
          </a:xfrm>
          <a:prstGeom prst="rect">
            <a:avLst/>
          </a:prstGeom>
          <a:noFill/>
          <a:ln w="9525">
            <a:noFill/>
            <a:miter lim="800000"/>
            <a:headEnd/>
            <a:tailEnd/>
          </a:ln>
        </p:spPr>
        <p:txBody>
          <a:bodyPr wrap="none">
            <a:spAutoFit/>
          </a:bodyPr>
          <a:lstStyle/>
          <a:p>
            <a:pPr algn="l" rtl="0"/>
            <a:r>
              <a:rPr lang="fa-IR" altLang="en-US" sz="1200">
                <a:solidFill>
                  <a:schemeClr val="bg1"/>
                </a:solidFill>
                <a:latin typeface="Times New Roman" pitchFamily="18" charset="0"/>
                <a:cs typeface="B Nazanin" pitchFamily="2" charset="-78"/>
              </a:rPr>
              <a:t>غربی</a:t>
            </a:r>
            <a:endParaRPr lang="en-US" altLang="en-US" sz="1200">
              <a:solidFill>
                <a:schemeClr val="bg1"/>
              </a:solidFill>
              <a:latin typeface="Times New Roman" pitchFamily="18" charset="0"/>
              <a:cs typeface="B Nazanin" pitchFamily="2" charset="-78"/>
            </a:endParaRPr>
          </a:p>
        </p:txBody>
      </p:sp>
      <p:sp>
        <p:nvSpPr>
          <p:cNvPr id="32782" name="TextBox 14"/>
          <p:cNvSpPr txBox="1">
            <a:spLocks noChangeArrowheads="1"/>
          </p:cNvSpPr>
          <p:nvPr/>
        </p:nvSpPr>
        <p:spPr bwMode="auto">
          <a:xfrm>
            <a:off x="4999038" y="2181225"/>
            <a:ext cx="542925" cy="461963"/>
          </a:xfrm>
          <a:prstGeom prst="rect">
            <a:avLst/>
          </a:prstGeom>
          <a:noFill/>
          <a:ln w="9525">
            <a:noFill/>
            <a:miter lim="800000"/>
            <a:headEnd/>
            <a:tailEnd/>
          </a:ln>
        </p:spPr>
        <p:txBody>
          <a:bodyPr wrap="none">
            <a:spAutoFit/>
          </a:bodyPr>
          <a:lstStyle/>
          <a:p>
            <a:pPr algn="ctr" rtl="0"/>
            <a:r>
              <a:rPr lang="fa-IR" altLang="en-US" sz="1200">
                <a:solidFill>
                  <a:schemeClr val="bg1"/>
                </a:solidFill>
                <a:latin typeface="Times New Roman" pitchFamily="18" charset="0"/>
                <a:cs typeface="B Nazanin" pitchFamily="2" charset="-78"/>
              </a:rPr>
              <a:t>خراسان</a:t>
            </a:r>
          </a:p>
          <a:p>
            <a:pPr algn="ctr" rtl="0"/>
            <a:r>
              <a:rPr lang="fa-IR" altLang="en-US" sz="1200">
                <a:solidFill>
                  <a:schemeClr val="bg1"/>
                </a:solidFill>
                <a:latin typeface="Times New Roman" pitchFamily="18" charset="0"/>
                <a:cs typeface="B Nazanin" pitchFamily="2" charset="-78"/>
              </a:rPr>
              <a:t>شمالی</a:t>
            </a:r>
            <a:endParaRPr lang="en-US" altLang="en-US" sz="1200">
              <a:solidFill>
                <a:schemeClr val="bg1"/>
              </a:solidFill>
              <a:latin typeface="Times New Roman" pitchFamily="18" charset="0"/>
              <a:cs typeface="B Nazanin" pitchFamily="2" charset="-78"/>
            </a:endParaRPr>
          </a:p>
        </p:txBody>
      </p:sp>
      <p:sp>
        <p:nvSpPr>
          <p:cNvPr id="32783" name="TextBox 15"/>
          <p:cNvSpPr txBox="1">
            <a:spLocks noChangeArrowheads="1"/>
          </p:cNvSpPr>
          <p:nvPr/>
        </p:nvSpPr>
        <p:spPr bwMode="auto">
          <a:xfrm>
            <a:off x="5386388" y="2924175"/>
            <a:ext cx="871537" cy="276225"/>
          </a:xfrm>
          <a:prstGeom prst="rect">
            <a:avLst/>
          </a:prstGeom>
          <a:noFill/>
          <a:ln w="9525">
            <a:noFill/>
            <a:miter lim="800000"/>
            <a:headEnd/>
            <a:tailEnd/>
          </a:ln>
        </p:spPr>
        <p:txBody>
          <a:bodyPr wrap="none">
            <a:spAutoFit/>
          </a:bodyPr>
          <a:lstStyle/>
          <a:p>
            <a:pPr algn="l" rtl="0"/>
            <a:r>
              <a:rPr lang="fa-IR" altLang="en-US" sz="1200">
                <a:solidFill>
                  <a:schemeClr val="bg1"/>
                </a:solidFill>
                <a:latin typeface="Times New Roman" pitchFamily="18" charset="0"/>
                <a:cs typeface="B Nazanin" pitchFamily="2" charset="-78"/>
              </a:rPr>
              <a:t>خراسان رضوی</a:t>
            </a:r>
            <a:endParaRPr lang="en-US" altLang="en-US" sz="1200">
              <a:solidFill>
                <a:schemeClr val="bg1"/>
              </a:solidFill>
              <a:latin typeface="Times New Roman" pitchFamily="18" charset="0"/>
              <a:cs typeface="B Nazanin" pitchFamily="2" charset="-78"/>
            </a:endParaRPr>
          </a:p>
        </p:txBody>
      </p:sp>
      <p:sp>
        <p:nvSpPr>
          <p:cNvPr id="32784" name="TextBox 16"/>
          <p:cNvSpPr txBox="1">
            <a:spLocks noChangeArrowheads="1"/>
          </p:cNvSpPr>
          <p:nvPr/>
        </p:nvSpPr>
        <p:spPr bwMode="auto">
          <a:xfrm>
            <a:off x="5715000" y="3937000"/>
            <a:ext cx="542925" cy="460375"/>
          </a:xfrm>
          <a:prstGeom prst="rect">
            <a:avLst/>
          </a:prstGeom>
          <a:noFill/>
          <a:ln w="9525">
            <a:noFill/>
            <a:miter lim="800000"/>
            <a:headEnd/>
            <a:tailEnd/>
          </a:ln>
        </p:spPr>
        <p:txBody>
          <a:bodyPr wrap="none">
            <a:spAutoFit/>
          </a:bodyPr>
          <a:lstStyle/>
          <a:p>
            <a:pPr algn="ctr" rtl="0"/>
            <a:r>
              <a:rPr lang="fa-IR" altLang="en-US" sz="1200">
                <a:solidFill>
                  <a:schemeClr val="bg1"/>
                </a:solidFill>
                <a:latin typeface="Times New Roman" pitchFamily="18" charset="0"/>
                <a:cs typeface="B Nazanin" pitchFamily="2" charset="-78"/>
              </a:rPr>
              <a:t>خراسان</a:t>
            </a:r>
          </a:p>
          <a:p>
            <a:pPr algn="ctr" rtl="0"/>
            <a:r>
              <a:rPr lang="fa-IR" altLang="en-US" sz="1200">
                <a:solidFill>
                  <a:schemeClr val="bg1"/>
                </a:solidFill>
                <a:latin typeface="Times New Roman" pitchFamily="18" charset="0"/>
                <a:cs typeface="B Nazanin" pitchFamily="2" charset="-78"/>
              </a:rPr>
              <a:t>جنوبی</a:t>
            </a:r>
            <a:endParaRPr lang="en-US" altLang="en-US" sz="1200">
              <a:solidFill>
                <a:schemeClr val="bg1"/>
              </a:solidFill>
              <a:latin typeface="Times New Roman" pitchFamily="18" charset="0"/>
              <a:cs typeface="B Nazanin" pitchFamily="2" charset="-78"/>
            </a:endParaRPr>
          </a:p>
        </p:txBody>
      </p:sp>
      <p:sp>
        <p:nvSpPr>
          <p:cNvPr id="32785" name="TextBox 17"/>
          <p:cNvSpPr txBox="1">
            <a:spLocks noChangeArrowheads="1"/>
          </p:cNvSpPr>
          <p:nvPr/>
        </p:nvSpPr>
        <p:spPr bwMode="auto">
          <a:xfrm>
            <a:off x="6219825" y="5184775"/>
            <a:ext cx="654050" cy="461963"/>
          </a:xfrm>
          <a:prstGeom prst="rect">
            <a:avLst/>
          </a:prstGeom>
          <a:noFill/>
          <a:ln w="9525">
            <a:noFill/>
            <a:miter lim="800000"/>
            <a:headEnd/>
            <a:tailEnd/>
          </a:ln>
        </p:spPr>
        <p:txBody>
          <a:bodyPr wrap="none">
            <a:spAutoFit/>
          </a:bodyPr>
          <a:lstStyle/>
          <a:p>
            <a:pPr algn="l" rtl="0"/>
            <a:r>
              <a:rPr lang="fa-IR" altLang="en-US" sz="1200">
                <a:solidFill>
                  <a:schemeClr val="bg1"/>
                </a:solidFill>
                <a:latin typeface="Times New Roman" pitchFamily="18" charset="0"/>
                <a:cs typeface="B Nazanin" pitchFamily="2" charset="-78"/>
              </a:rPr>
              <a:t>سیستان و</a:t>
            </a:r>
          </a:p>
          <a:p>
            <a:pPr algn="l" rtl="0"/>
            <a:r>
              <a:rPr lang="fa-IR" altLang="en-US" sz="1200">
                <a:solidFill>
                  <a:schemeClr val="bg1"/>
                </a:solidFill>
                <a:latin typeface="Times New Roman" pitchFamily="18" charset="0"/>
                <a:cs typeface="B Nazanin" pitchFamily="2" charset="-78"/>
              </a:rPr>
              <a:t>بلوچستان</a:t>
            </a:r>
          </a:p>
        </p:txBody>
      </p:sp>
      <p:sp>
        <p:nvSpPr>
          <p:cNvPr id="32786" name="TextBox 18"/>
          <p:cNvSpPr txBox="1">
            <a:spLocks noChangeArrowheads="1"/>
          </p:cNvSpPr>
          <p:nvPr/>
        </p:nvSpPr>
        <p:spPr bwMode="auto">
          <a:xfrm>
            <a:off x="4953000" y="5416550"/>
            <a:ext cx="588963" cy="276225"/>
          </a:xfrm>
          <a:prstGeom prst="rect">
            <a:avLst/>
          </a:prstGeom>
          <a:noFill/>
          <a:ln w="9525">
            <a:noFill/>
            <a:miter lim="800000"/>
            <a:headEnd/>
            <a:tailEnd/>
          </a:ln>
        </p:spPr>
        <p:txBody>
          <a:bodyPr wrap="none">
            <a:spAutoFit/>
          </a:bodyPr>
          <a:lstStyle/>
          <a:p>
            <a:pPr algn="l" rtl="0"/>
            <a:r>
              <a:rPr lang="fa-IR" altLang="en-US" sz="1200">
                <a:solidFill>
                  <a:schemeClr val="bg1"/>
                </a:solidFill>
                <a:latin typeface="Times New Roman" pitchFamily="18" charset="0"/>
                <a:cs typeface="B Nazanin" pitchFamily="2" charset="-78"/>
              </a:rPr>
              <a:t>هرمزگان</a:t>
            </a:r>
            <a:endParaRPr lang="en-US" altLang="en-US" sz="1200">
              <a:solidFill>
                <a:schemeClr val="bg1"/>
              </a:solidFill>
              <a:latin typeface="Times New Roman" pitchFamily="18" charset="0"/>
              <a:cs typeface="B Nazanin" pitchFamily="2" charset="-78"/>
            </a:endParaRPr>
          </a:p>
        </p:txBody>
      </p:sp>
      <p:sp>
        <p:nvSpPr>
          <p:cNvPr id="32787" name="TextBox 19"/>
          <p:cNvSpPr txBox="1">
            <a:spLocks noChangeArrowheads="1"/>
          </p:cNvSpPr>
          <p:nvPr/>
        </p:nvSpPr>
        <p:spPr bwMode="auto">
          <a:xfrm>
            <a:off x="2328863" y="3562350"/>
            <a:ext cx="388937" cy="276225"/>
          </a:xfrm>
          <a:prstGeom prst="rect">
            <a:avLst/>
          </a:prstGeom>
          <a:noFill/>
          <a:ln w="9525">
            <a:noFill/>
            <a:miter lim="800000"/>
            <a:headEnd/>
            <a:tailEnd/>
          </a:ln>
        </p:spPr>
        <p:txBody>
          <a:bodyPr wrap="none">
            <a:spAutoFit/>
          </a:bodyPr>
          <a:lstStyle/>
          <a:p>
            <a:pPr algn="l" rtl="0"/>
            <a:r>
              <a:rPr lang="fa-IR" altLang="en-US" sz="1200">
                <a:solidFill>
                  <a:schemeClr val="bg1"/>
                </a:solidFill>
                <a:latin typeface="Times New Roman" pitchFamily="18" charset="0"/>
                <a:cs typeface="B Nazanin" pitchFamily="2" charset="-78"/>
              </a:rPr>
              <a:t>ایلام</a:t>
            </a:r>
            <a:endParaRPr lang="en-US" altLang="en-US" sz="1200">
              <a:solidFill>
                <a:schemeClr val="bg1"/>
              </a:solidFill>
              <a:latin typeface="Times New Roman" pitchFamily="18" charset="0"/>
              <a:cs typeface="B Nazanin" pitchFamily="2" charset="-78"/>
            </a:endParaRPr>
          </a:p>
        </p:txBody>
      </p:sp>
      <p:sp>
        <p:nvSpPr>
          <p:cNvPr id="32788" name="TextBox 20"/>
          <p:cNvSpPr txBox="1">
            <a:spLocks noChangeArrowheads="1"/>
          </p:cNvSpPr>
          <p:nvPr/>
        </p:nvSpPr>
        <p:spPr bwMode="auto">
          <a:xfrm>
            <a:off x="3810000" y="2609850"/>
            <a:ext cx="573088" cy="277813"/>
          </a:xfrm>
          <a:prstGeom prst="rect">
            <a:avLst/>
          </a:prstGeom>
          <a:noFill/>
          <a:ln w="9525">
            <a:noFill/>
            <a:miter lim="800000"/>
            <a:headEnd/>
            <a:tailEnd/>
          </a:ln>
        </p:spPr>
        <p:txBody>
          <a:bodyPr wrap="none">
            <a:spAutoFit/>
          </a:bodyPr>
          <a:lstStyle/>
          <a:p>
            <a:pPr algn="l" rtl="0"/>
            <a:r>
              <a:rPr lang="fa-IR" altLang="en-US" sz="1200">
                <a:solidFill>
                  <a:schemeClr val="bg1"/>
                </a:solidFill>
                <a:latin typeface="Times New Roman" pitchFamily="18" charset="0"/>
                <a:cs typeface="B Nazanin" pitchFamily="2" charset="-78"/>
              </a:rPr>
              <a:t>مازندران</a:t>
            </a:r>
            <a:endParaRPr lang="en-US" altLang="en-US" sz="1200">
              <a:solidFill>
                <a:schemeClr val="bg1"/>
              </a:solidFill>
              <a:latin typeface="Times New Roman" pitchFamily="18" charset="0"/>
              <a:cs typeface="B Nazanin" pitchFamily="2" charset="-78"/>
            </a:endParaRPr>
          </a:p>
        </p:txBody>
      </p:sp>
      <p:sp>
        <p:nvSpPr>
          <p:cNvPr id="32789" name="TextBox 21"/>
          <p:cNvSpPr txBox="1">
            <a:spLocks noChangeArrowheads="1"/>
          </p:cNvSpPr>
          <p:nvPr/>
        </p:nvSpPr>
        <p:spPr bwMode="auto">
          <a:xfrm>
            <a:off x="3200400" y="2403475"/>
            <a:ext cx="461963" cy="277813"/>
          </a:xfrm>
          <a:prstGeom prst="rect">
            <a:avLst/>
          </a:prstGeom>
          <a:noFill/>
          <a:ln w="9525">
            <a:noFill/>
            <a:miter lim="800000"/>
            <a:headEnd/>
            <a:tailEnd/>
          </a:ln>
        </p:spPr>
        <p:txBody>
          <a:bodyPr wrap="none">
            <a:spAutoFit/>
          </a:bodyPr>
          <a:lstStyle/>
          <a:p>
            <a:pPr algn="l" rtl="0"/>
            <a:r>
              <a:rPr lang="fa-IR" altLang="en-US" sz="1200">
                <a:solidFill>
                  <a:schemeClr val="bg1"/>
                </a:solidFill>
                <a:latin typeface="Times New Roman" pitchFamily="18" charset="0"/>
                <a:cs typeface="B Nazanin" pitchFamily="2" charset="-78"/>
              </a:rPr>
              <a:t>گیلان</a:t>
            </a:r>
            <a:endParaRPr lang="en-US" altLang="en-US" sz="1200">
              <a:solidFill>
                <a:schemeClr val="bg1"/>
              </a:solidFill>
              <a:latin typeface="Times New Roman" pitchFamily="18" charset="0"/>
              <a:cs typeface="B Nazanin" pitchFamily="2" charset="-78"/>
            </a:endParaRPr>
          </a:p>
        </p:txBody>
      </p:sp>
      <p:sp>
        <p:nvSpPr>
          <p:cNvPr id="32790" name="TextBox 22"/>
          <p:cNvSpPr txBox="1">
            <a:spLocks noChangeArrowheads="1"/>
          </p:cNvSpPr>
          <p:nvPr/>
        </p:nvSpPr>
        <p:spPr bwMode="auto">
          <a:xfrm>
            <a:off x="4446588" y="2346325"/>
            <a:ext cx="533400" cy="276225"/>
          </a:xfrm>
          <a:prstGeom prst="rect">
            <a:avLst/>
          </a:prstGeom>
          <a:noFill/>
          <a:ln w="9525">
            <a:noFill/>
            <a:miter lim="800000"/>
            <a:headEnd/>
            <a:tailEnd/>
          </a:ln>
        </p:spPr>
        <p:txBody>
          <a:bodyPr wrap="none">
            <a:spAutoFit/>
          </a:bodyPr>
          <a:lstStyle/>
          <a:p>
            <a:pPr algn="l" rtl="0"/>
            <a:r>
              <a:rPr lang="fa-IR" altLang="en-US" sz="1200">
                <a:solidFill>
                  <a:schemeClr val="bg1"/>
                </a:solidFill>
                <a:latin typeface="Times New Roman" pitchFamily="18" charset="0"/>
                <a:cs typeface="B Nazanin" pitchFamily="2" charset="-78"/>
              </a:rPr>
              <a:t>گلستان</a:t>
            </a:r>
            <a:endParaRPr lang="en-US" altLang="en-US" sz="1200">
              <a:solidFill>
                <a:schemeClr val="bg1"/>
              </a:solidFill>
              <a:latin typeface="Times New Roman" pitchFamily="18" charset="0"/>
              <a:cs typeface="B Nazanin" pitchFamily="2" charset="-78"/>
            </a:endParaRPr>
          </a:p>
        </p:txBody>
      </p:sp>
      <p:sp>
        <p:nvSpPr>
          <p:cNvPr id="32791" name="TextBox 23"/>
          <p:cNvSpPr txBox="1">
            <a:spLocks noChangeArrowheads="1"/>
          </p:cNvSpPr>
          <p:nvPr/>
        </p:nvSpPr>
        <p:spPr bwMode="auto">
          <a:xfrm>
            <a:off x="2728913" y="3552825"/>
            <a:ext cx="514350" cy="277813"/>
          </a:xfrm>
          <a:prstGeom prst="rect">
            <a:avLst/>
          </a:prstGeom>
          <a:noFill/>
          <a:ln w="9525">
            <a:noFill/>
            <a:miter lim="800000"/>
            <a:headEnd/>
            <a:tailEnd/>
          </a:ln>
        </p:spPr>
        <p:txBody>
          <a:bodyPr wrap="none">
            <a:spAutoFit/>
          </a:bodyPr>
          <a:lstStyle/>
          <a:p>
            <a:pPr algn="l" rtl="0"/>
            <a:r>
              <a:rPr lang="fa-IR" altLang="en-US" sz="1200">
                <a:solidFill>
                  <a:schemeClr val="bg1"/>
                </a:solidFill>
                <a:latin typeface="Times New Roman" pitchFamily="18" charset="0"/>
                <a:cs typeface="B Nazanin" pitchFamily="2" charset="-78"/>
              </a:rPr>
              <a:t>لرستان</a:t>
            </a:r>
            <a:endParaRPr lang="en-US" altLang="en-US" sz="1200">
              <a:solidFill>
                <a:schemeClr val="bg1"/>
              </a:solidFill>
              <a:latin typeface="Times New Roman" pitchFamily="18" charset="0"/>
              <a:cs typeface="B Nazanin" pitchFamily="2" charset="-78"/>
            </a:endParaRPr>
          </a:p>
        </p:txBody>
      </p:sp>
      <p:sp>
        <p:nvSpPr>
          <p:cNvPr id="32792" name="TextBox 24"/>
          <p:cNvSpPr txBox="1">
            <a:spLocks noChangeArrowheads="1"/>
          </p:cNvSpPr>
          <p:nvPr/>
        </p:nvSpPr>
        <p:spPr bwMode="auto">
          <a:xfrm>
            <a:off x="2373313" y="2771775"/>
            <a:ext cx="606425" cy="277813"/>
          </a:xfrm>
          <a:prstGeom prst="rect">
            <a:avLst/>
          </a:prstGeom>
          <a:noFill/>
          <a:ln w="9525">
            <a:noFill/>
            <a:miter lim="800000"/>
            <a:headEnd/>
            <a:tailEnd/>
          </a:ln>
        </p:spPr>
        <p:txBody>
          <a:bodyPr wrap="none">
            <a:spAutoFit/>
          </a:bodyPr>
          <a:lstStyle/>
          <a:p>
            <a:pPr algn="l" rtl="0"/>
            <a:r>
              <a:rPr lang="fa-IR" altLang="en-US" sz="1200">
                <a:solidFill>
                  <a:schemeClr val="bg1"/>
                </a:solidFill>
                <a:latin typeface="Times New Roman" pitchFamily="18" charset="0"/>
                <a:cs typeface="B Nazanin" pitchFamily="2" charset="-78"/>
              </a:rPr>
              <a:t>کردستان</a:t>
            </a:r>
            <a:endParaRPr lang="en-US" altLang="en-US" sz="1200">
              <a:solidFill>
                <a:schemeClr val="bg1"/>
              </a:solidFill>
              <a:latin typeface="Times New Roman" pitchFamily="18" charset="0"/>
              <a:cs typeface="B Nazanin" pitchFamily="2" charset="-78"/>
            </a:endParaRPr>
          </a:p>
        </p:txBody>
      </p:sp>
      <p:sp>
        <p:nvSpPr>
          <p:cNvPr id="32793" name="TextBox 25"/>
          <p:cNvSpPr txBox="1">
            <a:spLocks noChangeArrowheads="1"/>
          </p:cNvSpPr>
          <p:nvPr/>
        </p:nvSpPr>
        <p:spPr bwMode="auto">
          <a:xfrm>
            <a:off x="2228850" y="3200400"/>
            <a:ext cx="585788" cy="276225"/>
          </a:xfrm>
          <a:prstGeom prst="rect">
            <a:avLst/>
          </a:prstGeom>
          <a:noFill/>
          <a:ln w="9525">
            <a:noFill/>
            <a:miter lim="800000"/>
            <a:headEnd/>
            <a:tailEnd/>
          </a:ln>
        </p:spPr>
        <p:txBody>
          <a:bodyPr wrap="none">
            <a:spAutoFit/>
          </a:bodyPr>
          <a:lstStyle/>
          <a:p>
            <a:pPr algn="l" rtl="0"/>
            <a:r>
              <a:rPr lang="fa-IR" altLang="en-US" sz="1200">
                <a:solidFill>
                  <a:schemeClr val="bg1"/>
                </a:solidFill>
                <a:latin typeface="Times New Roman" pitchFamily="18" charset="0"/>
                <a:cs typeface="B Nazanin" pitchFamily="2" charset="-78"/>
              </a:rPr>
              <a:t>کرمانشاه</a:t>
            </a:r>
            <a:endParaRPr lang="en-US" altLang="en-US" sz="1200">
              <a:solidFill>
                <a:schemeClr val="bg1"/>
              </a:solidFill>
              <a:latin typeface="Times New Roman" pitchFamily="18" charset="0"/>
              <a:cs typeface="B Nazanin" pitchFamily="2" charset="-78"/>
            </a:endParaRPr>
          </a:p>
        </p:txBody>
      </p:sp>
      <p:sp>
        <p:nvSpPr>
          <p:cNvPr id="32794" name="TextBox 26"/>
          <p:cNvSpPr txBox="1">
            <a:spLocks noChangeArrowheads="1"/>
          </p:cNvSpPr>
          <p:nvPr/>
        </p:nvSpPr>
        <p:spPr bwMode="auto">
          <a:xfrm>
            <a:off x="3173413" y="3284538"/>
            <a:ext cx="506412" cy="277812"/>
          </a:xfrm>
          <a:prstGeom prst="rect">
            <a:avLst/>
          </a:prstGeom>
          <a:noFill/>
          <a:ln w="9525">
            <a:noFill/>
            <a:miter lim="800000"/>
            <a:headEnd/>
            <a:tailEnd/>
          </a:ln>
        </p:spPr>
        <p:txBody>
          <a:bodyPr wrap="none">
            <a:spAutoFit/>
          </a:bodyPr>
          <a:lstStyle/>
          <a:p>
            <a:pPr algn="l" rtl="0"/>
            <a:r>
              <a:rPr lang="fa-IR" altLang="en-US" sz="1200">
                <a:solidFill>
                  <a:schemeClr val="bg1"/>
                </a:solidFill>
                <a:latin typeface="Times New Roman" pitchFamily="18" charset="0"/>
                <a:cs typeface="B Nazanin" pitchFamily="2" charset="-78"/>
              </a:rPr>
              <a:t>مرکزی</a:t>
            </a:r>
            <a:endParaRPr lang="en-US" altLang="en-US" sz="1200">
              <a:solidFill>
                <a:schemeClr val="bg1"/>
              </a:solidFill>
              <a:latin typeface="Times New Roman" pitchFamily="18" charset="0"/>
              <a:cs typeface="B Nazanin" pitchFamily="2" charset="-78"/>
            </a:endParaRPr>
          </a:p>
        </p:txBody>
      </p:sp>
      <p:sp>
        <p:nvSpPr>
          <p:cNvPr id="32795" name="TextBox 27"/>
          <p:cNvSpPr txBox="1">
            <a:spLocks noChangeArrowheads="1"/>
          </p:cNvSpPr>
          <p:nvPr/>
        </p:nvSpPr>
        <p:spPr bwMode="auto">
          <a:xfrm>
            <a:off x="2838450" y="3036888"/>
            <a:ext cx="493713" cy="276225"/>
          </a:xfrm>
          <a:prstGeom prst="rect">
            <a:avLst/>
          </a:prstGeom>
          <a:noFill/>
          <a:ln w="9525">
            <a:noFill/>
            <a:miter lim="800000"/>
            <a:headEnd/>
            <a:tailEnd/>
          </a:ln>
        </p:spPr>
        <p:txBody>
          <a:bodyPr wrap="none">
            <a:spAutoFit/>
          </a:bodyPr>
          <a:lstStyle/>
          <a:p>
            <a:pPr algn="l" rtl="0"/>
            <a:r>
              <a:rPr lang="fa-IR" altLang="en-US" sz="1200">
                <a:solidFill>
                  <a:schemeClr val="bg1"/>
                </a:solidFill>
                <a:latin typeface="Times New Roman" pitchFamily="18" charset="0"/>
                <a:cs typeface="B Nazanin" pitchFamily="2" charset="-78"/>
              </a:rPr>
              <a:t>همدان</a:t>
            </a:r>
            <a:endParaRPr lang="en-US" altLang="en-US" sz="1200">
              <a:solidFill>
                <a:schemeClr val="bg1"/>
              </a:solidFill>
              <a:latin typeface="Times New Roman" pitchFamily="18" charset="0"/>
              <a:cs typeface="B Nazanin" pitchFamily="2" charset="-78"/>
            </a:endParaRPr>
          </a:p>
        </p:txBody>
      </p:sp>
      <p:sp>
        <p:nvSpPr>
          <p:cNvPr id="32796" name="TextBox 28"/>
          <p:cNvSpPr txBox="1">
            <a:spLocks noChangeArrowheads="1"/>
          </p:cNvSpPr>
          <p:nvPr/>
        </p:nvSpPr>
        <p:spPr bwMode="auto">
          <a:xfrm>
            <a:off x="2792413" y="4097338"/>
            <a:ext cx="615950" cy="276225"/>
          </a:xfrm>
          <a:prstGeom prst="rect">
            <a:avLst/>
          </a:prstGeom>
          <a:noFill/>
          <a:ln w="9525">
            <a:noFill/>
            <a:miter lim="800000"/>
            <a:headEnd/>
            <a:tailEnd/>
          </a:ln>
        </p:spPr>
        <p:txBody>
          <a:bodyPr wrap="none">
            <a:spAutoFit/>
          </a:bodyPr>
          <a:lstStyle/>
          <a:p>
            <a:pPr algn="l" rtl="0"/>
            <a:r>
              <a:rPr lang="fa-IR" altLang="en-US" sz="1200">
                <a:solidFill>
                  <a:schemeClr val="bg1"/>
                </a:solidFill>
                <a:latin typeface="Times New Roman" pitchFamily="18" charset="0"/>
                <a:cs typeface="B Nazanin" pitchFamily="2" charset="-78"/>
              </a:rPr>
              <a:t>خوزستان</a:t>
            </a:r>
            <a:endParaRPr lang="en-US" altLang="en-US" sz="1200">
              <a:solidFill>
                <a:schemeClr val="bg1"/>
              </a:solidFill>
              <a:latin typeface="Times New Roman" pitchFamily="18" charset="0"/>
              <a:cs typeface="B Nazanin" pitchFamily="2" charset="-78"/>
            </a:endParaRPr>
          </a:p>
        </p:txBody>
      </p:sp>
      <p:sp>
        <p:nvSpPr>
          <p:cNvPr id="32797" name="TextBox 29"/>
          <p:cNvSpPr txBox="1">
            <a:spLocks noChangeArrowheads="1"/>
          </p:cNvSpPr>
          <p:nvPr/>
        </p:nvSpPr>
        <p:spPr bwMode="auto">
          <a:xfrm>
            <a:off x="3565525" y="4983163"/>
            <a:ext cx="463550" cy="277812"/>
          </a:xfrm>
          <a:prstGeom prst="rect">
            <a:avLst/>
          </a:prstGeom>
          <a:noFill/>
          <a:ln w="9525">
            <a:noFill/>
            <a:miter lim="800000"/>
            <a:headEnd/>
            <a:tailEnd/>
          </a:ln>
        </p:spPr>
        <p:txBody>
          <a:bodyPr wrap="none">
            <a:spAutoFit/>
          </a:bodyPr>
          <a:lstStyle/>
          <a:p>
            <a:pPr algn="l" rtl="0"/>
            <a:r>
              <a:rPr lang="fa-IR" altLang="en-US" sz="1200">
                <a:solidFill>
                  <a:schemeClr val="bg1"/>
                </a:solidFill>
                <a:latin typeface="Times New Roman" pitchFamily="18" charset="0"/>
                <a:cs typeface="B Nazanin" pitchFamily="2" charset="-78"/>
              </a:rPr>
              <a:t>بوشهر</a:t>
            </a:r>
            <a:endParaRPr lang="en-US" altLang="en-US" sz="1200">
              <a:solidFill>
                <a:schemeClr val="bg1"/>
              </a:solidFill>
              <a:latin typeface="Times New Roman" pitchFamily="18" charset="0"/>
              <a:cs typeface="B Nazanin" pitchFamily="2" charset="-78"/>
            </a:endParaRPr>
          </a:p>
        </p:txBody>
      </p:sp>
      <p:sp>
        <p:nvSpPr>
          <p:cNvPr id="32798" name="TextBox 30"/>
          <p:cNvSpPr txBox="1">
            <a:spLocks noChangeArrowheads="1"/>
          </p:cNvSpPr>
          <p:nvPr/>
        </p:nvSpPr>
        <p:spPr bwMode="auto">
          <a:xfrm>
            <a:off x="3895725" y="4783138"/>
            <a:ext cx="441325" cy="277812"/>
          </a:xfrm>
          <a:prstGeom prst="rect">
            <a:avLst/>
          </a:prstGeom>
          <a:noFill/>
          <a:ln w="9525">
            <a:noFill/>
            <a:miter lim="800000"/>
            <a:headEnd/>
            <a:tailEnd/>
          </a:ln>
        </p:spPr>
        <p:txBody>
          <a:bodyPr wrap="none">
            <a:spAutoFit/>
          </a:bodyPr>
          <a:lstStyle/>
          <a:p>
            <a:pPr algn="l" rtl="0"/>
            <a:r>
              <a:rPr lang="fa-IR" altLang="en-US" sz="1200">
                <a:solidFill>
                  <a:schemeClr val="bg1"/>
                </a:solidFill>
                <a:latin typeface="Times New Roman" pitchFamily="18" charset="0"/>
                <a:cs typeface="B Nazanin" pitchFamily="2" charset="-78"/>
              </a:rPr>
              <a:t>فارس</a:t>
            </a:r>
            <a:endParaRPr lang="en-US" altLang="en-US" sz="1200">
              <a:solidFill>
                <a:schemeClr val="bg1"/>
              </a:solidFill>
              <a:latin typeface="Times New Roman" pitchFamily="18" charset="0"/>
              <a:cs typeface="B Nazanin" pitchFamily="2" charset="-78"/>
            </a:endParaRPr>
          </a:p>
        </p:txBody>
      </p:sp>
      <p:sp>
        <p:nvSpPr>
          <p:cNvPr id="32799" name="TextBox 1023"/>
          <p:cNvSpPr txBox="1">
            <a:spLocks noChangeArrowheads="1"/>
          </p:cNvSpPr>
          <p:nvPr/>
        </p:nvSpPr>
        <p:spPr bwMode="auto">
          <a:xfrm>
            <a:off x="3284538" y="4341813"/>
            <a:ext cx="606425" cy="276225"/>
          </a:xfrm>
          <a:prstGeom prst="rect">
            <a:avLst/>
          </a:prstGeom>
          <a:noFill/>
          <a:ln w="9525">
            <a:noFill/>
            <a:miter lim="800000"/>
            <a:headEnd/>
            <a:tailEnd/>
          </a:ln>
        </p:spPr>
        <p:txBody>
          <a:bodyPr wrap="none">
            <a:spAutoFit/>
          </a:bodyPr>
          <a:lstStyle/>
          <a:p>
            <a:pPr algn="l" rtl="0"/>
            <a:r>
              <a:rPr lang="fa-IR" altLang="en-US" sz="1200">
                <a:solidFill>
                  <a:schemeClr val="bg1"/>
                </a:solidFill>
                <a:latin typeface="Times New Roman" pitchFamily="18" charset="0"/>
                <a:cs typeface="B Nazanin" pitchFamily="2" charset="-78"/>
              </a:rPr>
              <a:t>کهگیلویه</a:t>
            </a:r>
          </a:p>
        </p:txBody>
      </p:sp>
      <p:sp>
        <p:nvSpPr>
          <p:cNvPr id="32800" name="TextBox 1024"/>
          <p:cNvSpPr txBox="1">
            <a:spLocks noChangeArrowheads="1"/>
          </p:cNvSpPr>
          <p:nvPr/>
        </p:nvSpPr>
        <p:spPr bwMode="auto">
          <a:xfrm>
            <a:off x="3265488" y="3937000"/>
            <a:ext cx="660400" cy="460375"/>
          </a:xfrm>
          <a:prstGeom prst="rect">
            <a:avLst/>
          </a:prstGeom>
          <a:noFill/>
          <a:ln w="9525">
            <a:noFill/>
            <a:miter lim="800000"/>
            <a:headEnd/>
            <a:tailEnd/>
          </a:ln>
        </p:spPr>
        <p:txBody>
          <a:bodyPr wrap="none">
            <a:spAutoFit/>
          </a:bodyPr>
          <a:lstStyle/>
          <a:p>
            <a:pPr algn="l" rtl="0"/>
            <a:r>
              <a:rPr lang="fa-IR" altLang="en-US" sz="1200">
                <a:solidFill>
                  <a:schemeClr val="bg1"/>
                </a:solidFill>
                <a:latin typeface="Times New Roman" pitchFamily="18" charset="0"/>
                <a:cs typeface="B Nazanin" pitchFamily="2" charset="-78"/>
              </a:rPr>
              <a:t>چهارمحال</a:t>
            </a:r>
          </a:p>
          <a:p>
            <a:pPr algn="l" rtl="0"/>
            <a:endParaRPr lang="fa-IR" altLang="en-US" sz="1200">
              <a:solidFill>
                <a:schemeClr val="bg1"/>
              </a:solidFill>
              <a:latin typeface="Times New Roman" pitchFamily="18" charset="0"/>
              <a:cs typeface="B Nazanin" pitchFamily="2" charset="-78"/>
            </a:endParaRPr>
          </a:p>
        </p:txBody>
      </p:sp>
      <p:sp>
        <p:nvSpPr>
          <p:cNvPr id="32801" name="TextBox 1025"/>
          <p:cNvSpPr txBox="1">
            <a:spLocks noChangeArrowheads="1"/>
          </p:cNvSpPr>
          <p:nvPr/>
        </p:nvSpPr>
        <p:spPr bwMode="auto">
          <a:xfrm>
            <a:off x="2830513" y="2541588"/>
            <a:ext cx="461962" cy="277812"/>
          </a:xfrm>
          <a:prstGeom prst="rect">
            <a:avLst/>
          </a:prstGeom>
          <a:noFill/>
          <a:ln w="9525">
            <a:noFill/>
            <a:miter lim="800000"/>
            <a:headEnd/>
            <a:tailEnd/>
          </a:ln>
        </p:spPr>
        <p:txBody>
          <a:bodyPr wrap="none">
            <a:spAutoFit/>
          </a:bodyPr>
          <a:lstStyle/>
          <a:p>
            <a:pPr algn="l" rtl="0"/>
            <a:r>
              <a:rPr lang="fa-IR" altLang="en-US" sz="1200">
                <a:solidFill>
                  <a:schemeClr val="bg1"/>
                </a:solidFill>
                <a:latin typeface="Times New Roman" pitchFamily="18" charset="0"/>
                <a:cs typeface="B Nazanin" pitchFamily="2" charset="-78"/>
              </a:rPr>
              <a:t>زنجان</a:t>
            </a:r>
            <a:endParaRPr lang="en-US" altLang="en-US" sz="1200">
              <a:solidFill>
                <a:schemeClr val="bg1"/>
              </a:solidFill>
              <a:latin typeface="Times New Roman" pitchFamily="18" charset="0"/>
              <a:cs typeface="B Nazanin" pitchFamily="2" charset="-78"/>
            </a:endParaRPr>
          </a:p>
        </p:txBody>
      </p:sp>
      <p:sp>
        <p:nvSpPr>
          <p:cNvPr id="32802" name="TextBox 1028"/>
          <p:cNvSpPr txBox="1">
            <a:spLocks noChangeArrowheads="1"/>
          </p:cNvSpPr>
          <p:nvPr/>
        </p:nvSpPr>
        <p:spPr bwMode="auto">
          <a:xfrm>
            <a:off x="4418013" y="2998788"/>
            <a:ext cx="500062" cy="276225"/>
          </a:xfrm>
          <a:prstGeom prst="rect">
            <a:avLst/>
          </a:prstGeom>
          <a:noFill/>
          <a:ln w="9525">
            <a:noFill/>
            <a:miter lim="800000"/>
            <a:headEnd/>
            <a:tailEnd/>
          </a:ln>
        </p:spPr>
        <p:txBody>
          <a:bodyPr wrap="none">
            <a:spAutoFit/>
          </a:bodyPr>
          <a:lstStyle/>
          <a:p>
            <a:pPr algn="l" rtl="0"/>
            <a:r>
              <a:rPr lang="fa-IR" altLang="en-US" sz="1200">
                <a:solidFill>
                  <a:schemeClr val="bg1"/>
                </a:solidFill>
                <a:latin typeface="Times New Roman" pitchFamily="18" charset="0"/>
                <a:cs typeface="B Nazanin" pitchFamily="2" charset="-78"/>
              </a:rPr>
              <a:t>سمنان</a:t>
            </a:r>
            <a:endParaRPr lang="en-US" altLang="en-US" sz="1200">
              <a:solidFill>
                <a:schemeClr val="bg1"/>
              </a:solidFill>
              <a:latin typeface="Times New Roman" pitchFamily="18" charset="0"/>
              <a:cs typeface="B Nazanin" pitchFamily="2" charset="-78"/>
            </a:endParaRPr>
          </a:p>
        </p:txBody>
      </p:sp>
      <p:sp>
        <p:nvSpPr>
          <p:cNvPr id="32803" name="TextBox 1029"/>
          <p:cNvSpPr txBox="1">
            <a:spLocks noChangeArrowheads="1"/>
          </p:cNvSpPr>
          <p:nvPr/>
        </p:nvSpPr>
        <p:spPr bwMode="auto">
          <a:xfrm>
            <a:off x="3884613" y="3700463"/>
            <a:ext cx="523875" cy="277812"/>
          </a:xfrm>
          <a:prstGeom prst="rect">
            <a:avLst/>
          </a:prstGeom>
          <a:noFill/>
          <a:ln w="9525">
            <a:noFill/>
            <a:miter lim="800000"/>
            <a:headEnd/>
            <a:tailEnd/>
          </a:ln>
        </p:spPr>
        <p:txBody>
          <a:bodyPr wrap="none">
            <a:spAutoFit/>
          </a:bodyPr>
          <a:lstStyle/>
          <a:p>
            <a:pPr algn="l" rtl="0"/>
            <a:r>
              <a:rPr lang="fa-IR" altLang="en-US" sz="1200">
                <a:solidFill>
                  <a:schemeClr val="bg1"/>
                </a:solidFill>
                <a:latin typeface="Times New Roman" pitchFamily="18" charset="0"/>
                <a:cs typeface="B Nazanin" pitchFamily="2" charset="-78"/>
              </a:rPr>
              <a:t>اصفهان</a:t>
            </a:r>
            <a:endParaRPr lang="en-US" altLang="en-US" sz="1200">
              <a:solidFill>
                <a:schemeClr val="bg1"/>
              </a:solidFill>
              <a:latin typeface="Times New Roman" pitchFamily="18" charset="0"/>
              <a:cs typeface="B Nazanin" pitchFamily="2" charset="-78"/>
            </a:endParaRPr>
          </a:p>
        </p:txBody>
      </p:sp>
      <p:sp>
        <p:nvSpPr>
          <p:cNvPr id="32804" name="TextBox 1030"/>
          <p:cNvSpPr txBox="1">
            <a:spLocks noChangeArrowheads="1"/>
          </p:cNvSpPr>
          <p:nvPr/>
        </p:nvSpPr>
        <p:spPr bwMode="auto">
          <a:xfrm>
            <a:off x="3565525" y="2784475"/>
            <a:ext cx="439738" cy="277813"/>
          </a:xfrm>
          <a:prstGeom prst="rect">
            <a:avLst/>
          </a:prstGeom>
          <a:noFill/>
          <a:ln w="9525">
            <a:noFill/>
            <a:miter lim="800000"/>
            <a:headEnd/>
            <a:tailEnd/>
          </a:ln>
        </p:spPr>
        <p:txBody>
          <a:bodyPr wrap="none">
            <a:spAutoFit/>
          </a:bodyPr>
          <a:lstStyle/>
          <a:p>
            <a:pPr algn="l" rtl="0"/>
            <a:r>
              <a:rPr lang="fa-IR" altLang="en-US" sz="1200">
                <a:solidFill>
                  <a:schemeClr val="bg1"/>
                </a:solidFill>
                <a:latin typeface="Times New Roman" pitchFamily="18" charset="0"/>
                <a:cs typeface="B Nazanin" pitchFamily="2" charset="-78"/>
              </a:rPr>
              <a:t>تهران</a:t>
            </a:r>
            <a:endParaRPr lang="en-US" altLang="en-US" sz="1200">
              <a:solidFill>
                <a:schemeClr val="bg1"/>
              </a:solidFill>
              <a:latin typeface="Times New Roman" pitchFamily="18" charset="0"/>
              <a:cs typeface="B Nazanin" pitchFamily="2" charset="-78"/>
            </a:endParaRPr>
          </a:p>
        </p:txBody>
      </p:sp>
      <p:sp>
        <p:nvSpPr>
          <p:cNvPr id="32805" name="TextBox 1031"/>
          <p:cNvSpPr txBox="1">
            <a:spLocks noChangeArrowheads="1"/>
          </p:cNvSpPr>
          <p:nvPr/>
        </p:nvSpPr>
        <p:spPr bwMode="auto">
          <a:xfrm>
            <a:off x="3514725" y="3146425"/>
            <a:ext cx="300038" cy="277813"/>
          </a:xfrm>
          <a:prstGeom prst="rect">
            <a:avLst/>
          </a:prstGeom>
          <a:noFill/>
          <a:ln w="9525">
            <a:noFill/>
            <a:miter lim="800000"/>
            <a:headEnd/>
            <a:tailEnd/>
          </a:ln>
        </p:spPr>
        <p:txBody>
          <a:bodyPr wrap="none">
            <a:spAutoFit/>
          </a:bodyPr>
          <a:lstStyle/>
          <a:p>
            <a:pPr algn="l" rtl="0"/>
            <a:r>
              <a:rPr lang="fa-IR" altLang="en-US" sz="1200">
                <a:solidFill>
                  <a:schemeClr val="bg1"/>
                </a:solidFill>
                <a:latin typeface="Times New Roman" pitchFamily="18" charset="0"/>
                <a:cs typeface="B Nazanin" pitchFamily="2" charset="-78"/>
              </a:rPr>
              <a:t>قم</a:t>
            </a:r>
            <a:endParaRPr lang="en-US" altLang="en-US" sz="1200">
              <a:solidFill>
                <a:schemeClr val="bg1"/>
              </a:solidFill>
              <a:latin typeface="Times New Roman" pitchFamily="18" charset="0"/>
              <a:cs typeface="B Nazanin" pitchFamily="2" charset="-78"/>
            </a:endParaRPr>
          </a:p>
        </p:txBody>
      </p:sp>
      <p:sp>
        <p:nvSpPr>
          <p:cNvPr id="32806" name="TextBox 1032"/>
          <p:cNvSpPr txBox="1">
            <a:spLocks noChangeArrowheads="1"/>
          </p:cNvSpPr>
          <p:nvPr/>
        </p:nvSpPr>
        <p:spPr bwMode="auto">
          <a:xfrm>
            <a:off x="4638675" y="4002088"/>
            <a:ext cx="334963" cy="277812"/>
          </a:xfrm>
          <a:prstGeom prst="rect">
            <a:avLst/>
          </a:prstGeom>
          <a:noFill/>
          <a:ln w="9525">
            <a:noFill/>
            <a:miter lim="800000"/>
            <a:headEnd/>
            <a:tailEnd/>
          </a:ln>
        </p:spPr>
        <p:txBody>
          <a:bodyPr wrap="none">
            <a:spAutoFit/>
          </a:bodyPr>
          <a:lstStyle/>
          <a:p>
            <a:pPr algn="l" rtl="0"/>
            <a:r>
              <a:rPr lang="fa-IR" altLang="en-US" sz="1200">
                <a:solidFill>
                  <a:schemeClr val="bg1"/>
                </a:solidFill>
                <a:latin typeface="Times New Roman" pitchFamily="18" charset="0"/>
                <a:cs typeface="B Nazanin" pitchFamily="2" charset="-78"/>
              </a:rPr>
              <a:t>یزد</a:t>
            </a:r>
            <a:endParaRPr lang="en-US" altLang="en-US" sz="1200">
              <a:solidFill>
                <a:schemeClr val="bg1"/>
              </a:solidFill>
              <a:latin typeface="Times New Roman" pitchFamily="18" charset="0"/>
              <a:cs typeface="B Nazanin" pitchFamily="2" charset="-78"/>
            </a:endParaRPr>
          </a:p>
        </p:txBody>
      </p:sp>
      <p:sp>
        <p:nvSpPr>
          <p:cNvPr id="32807" name="TextBox 1033"/>
          <p:cNvSpPr txBox="1">
            <a:spLocks noChangeArrowheads="1"/>
          </p:cNvSpPr>
          <p:nvPr/>
        </p:nvSpPr>
        <p:spPr bwMode="auto">
          <a:xfrm>
            <a:off x="5386388" y="4657725"/>
            <a:ext cx="469900" cy="276225"/>
          </a:xfrm>
          <a:prstGeom prst="rect">
            <a:avLst/>
          </a:prstGeom>
          <a:noFill/>
          <a:ln w="9525">
            <a:noFill/>
            <a:miter lim="800000"/>
            <a:headEnd/>
            <a:tailEnd/>
          </a:ln>
        </p:spPr>
        <p:txBody>
          <a:bodyPr wrap="none">
            <a:spAutoFit/>
          </a:bodyPr>
          <a:lstStyle/>
          <a:p>
            <a:pPr algn="l" rtl="0"/>
            <a:r>
              <a:rPr lang="fa-IR" altLang="en-US" sz="1200">
                <a:solidFill>
                  <a:schemeClr val="bg1"/>
                </a:solidFill>
                <a:latin typeface="Times New Roman" pitchFamily="18" charset="0"/>
                <a:cs typeface="B Nazanin" pitchFamily="2" charset="-78"/>
              </a:rPr>
              <a:t>کرمان</a:t>
            </a:r>
            <a:endParaRPr lang="en-US" altLang="en-US" sz="1200">
              <a:solidFill>
                <a:schemeClr val="bg1"/>
              </a:solidFill>
              <a:latin typeface="Times New Roman" pitchFamily="18" charset="0"/>
              <a:cs typeface="B Nazanin" pitchFamily="2" charset="-78"/>
            </a:endParaRPr>
          </a:p>
        </p:txBody>
      </p:sp>
      <p:sp>
        <p:nvSpPr>
          <p:cNvPr id="32808" name="TextBox 1034"/>
          <p:cNvSpPr txBox="1">
            <a:spLocks noChangeArrowheads="1"/>
          </p:cNvSpPr>
          <p:nvPr/>
        </p:nvSpPr>
        <p:spPr bwMode="auto">
          <a:xfrm>
            <a:off x="3155950" y="2720975"/>
            <a:ext cx="458788" cy="277813"/>
          </a:xfrm>
          <a:prstGeom prst="rect">
            <a:avLst/>
          </a:prstGeom>
          <a:noFill/>
          <a:ln w="9525">
            <a:noFill/>
            <a:miter lim="800000"/>
            <a:headEnd/>
            <a:tailEnd/>
          </a:ln>
        </p:spPr>
        <p:txBody>
          <a:bodyPr wrap="none">
            <a:spAutoFit/>
          </a:bodyPr>
          <a:lstStyle/>
          <a:p>
            <a:pPr algn="l" rtl="0"/>
            <a:r>
              <a:rPr lang="fa-IR" altLang="en-US" sz="1200">
                <a:solidFill>
                  <a:schemeClr val="bg1"/>
                </a:solidFill>
                <a:latin typeface="Times New Roman" pitchFamily="18" charset="0"/>
                <a:cs typeface="B Nazanin" pitchFamily="2" charset="-78"/>
              </a:rPr>
              <a:t>قزوین</a:t>
            </a:r>
            <a:endParaRPr lang="en-US" altLang="en-US" sz="1200">
              <a:solidFill>
                <a:schemeClr val="bg1"/>
              </a:solidFill>
              <a:latin typeface="Times New Roman" pitchFamily="18" charset="0"/>
              <a:cs typeface="B Nazanin" pitchFamily="2" charset="-78"/>
            </a:endParaRPr>
          </a:p>
        </p:txBody>
      </p:sp>
      <p:sp>
        <p:nvSpPr>
          <p:cNvPr id="32809" name="TextBox 1035"/>
          <p:cNvSpPr txBox="1">
            <a:spLocks noChangeArrowheads="1"/>
          </p:cNvSpPr>
          <p:nvPr/>
        </p:nvSpPr>
        <p:spPr bwMode="auto">
          <a:xfrm>
            <a:off x="3432175" y="1873250"/>
            <a:ext cx="766763" cy="307975"/>
          </a:xfrm>
          <a:prstGeom prst="rect">
            <a:avLst/>
          </a:prstGeom>
          <a:noFill/>
          <a:ln w="9525">
            <a:noFill/>
            <a:miter lim="800000"/>
            <a:headEnd/>
            <a:tailEnd/>
          </a:ln>
        </p:spPr>
        <p:txBody>
          <a:bodyPr wrap="none">
            <a:spAutoFit/>
          </a:bodyPr>
          <a:lstStyle/>
          <a:p>
            <a:pPr algn="l" rtl="0"/>
            <a:r>
              <a:rPr lang="fa-IR" altLang="en-US" sz="1400">
                <a:solidFill>
                  <a:schemeClr val="bg1"/>
                </a:solidFill>
                <a:latin typeface="Times New Roman" pitchFamily="18" charset="0"/>
                <a:cs typeface="B Nazanin" pitchFamily="2" charset="-78"/>
              </a:rPr>
              <a:t>دریای خزر</a:t>
            </a:r>
            <a:endParaRPr lang="en-US" altLang="en-US" sz="1400">
              <a:solidFill>
                <a:schemeClr val="bg1"/>
              </a:solidFill>
              <a:latin typeface="Times New Roman" pitchFamily="18" charset="0"/>
              <a:cs typeface="B Nazanin" pitchFamily="2" charset="-78"/>
            </a:endParaRPr>
          </a:p>
        </p:txBody>
      </p:sp>
      <p:sp>
        <p:nvSpPr>
          <p:cNvPr id="32810" name="TextBox 1036"/>
          <p:cNvSpPr txBox="1">
            <a:spLocks noChangeArrowheads="1"/>
          </p:cNvSpPr>
          <p:nvPr/>
        </p:nvSpPr>
        <p:spPr bwMode="auto">
          <a:xfrm>
            <a:off x="3895725" y="5997575"/>
            <a:ext cx="814388" cy="306388"/>
          </a:xfrm>
          <a:prstGeom prst="rect">
            <a:avLst/>
          </a:prstGeom>
          <a:noFill/>
          <a:ln w="9525">
            <a:noFill/>
            <a:miter lim="800000"/>
            <a:headEnd/>
            <a:tailEnd/>
          </a:ln>
        </p:spPr>
        <p:txBody>
          <a:bodyPr wrap="none">
            <a:spAutoFit/>
          </a:bodyPr>
          <a:lstStyle/>
          <a:p>
            <a:pPr algn="l" rtl="0"/>
            <a:r>
              <a:rPr lang="fa-IR" altLang="en-US" sz="1400">
                <a:solidFill>
                  <a:schemeClr val="bg1"/>
                </a:solidFill>
                <a:latin typeface="Times New Roman" pitchFamily="18" charset="0"/>
                <a:cs typeface="B Nazanin" pitchFamily="2" charset="-78"/>
              </a:rPr>
              <a:t>خلیج فارس</a:t>
            </a:r>
            <a:endParaRPr lang="en-US" altLang="en-US" sz="1400">
              <a:solidFill>
                <a:schemeClr val="bg1"/>
              </a:solidFill>
              <a:latin typeface="Times New Roman" pitchFamily="18" charset="0"/>
              <a:cs typeface="B Nazanin" pitchFamily="2" charset="-78"/>
            </a:endParaRPr>
          </a:p>
        </p:txBody>
      </p:sp>
      <p:sp>
        <p:nvSpPr>
          <p:cNvPr id="32811" name="TextBox 1037"/>
          <p:cNvSpPr txBox="1">
            <a:spLocks noChangeArrowheads="1"/>
          </p:cNvSpPr>
          <p:nvPr/>
        </p:nvSpPr>
        <p:spPr bwMode="auto">
          <a:xfrm>
            <a:off x="5764213" y="6249988"/>
            <a:ext cx="833437" cy="306387"/>
          </a:xfrm>
          <a:prstGeom prst="rect">
            <a:avLst/>
          </a:prstGeom>
          <a:noFill/>
          <a:ln w="9525">
            <a:noFill/>
            <a:miter lim="800000"/>
            <a:headEnd/>
            <a:tailEnd/>
          </a:ln>
        </p:spPr>
        <p:txBody>
          <a:bodyPr wrap="none">
            <a:spAutoFit/>
          </a:bodyPr>
          <a:lstStyle/>
          <a:p>
            <a:pPr algn="l" rtl="0"/>
            <a:r>
              <a:rPr lang="fa-IR" altLang="en-US" sz="1400">
                <a:solidFill>
                  <a:schemeClr val="bg1"/>
                </a:solidFill>
                <a:latin typeface="Times New Roman" pitchFamily="18" charset="0"/>
                <a:cs typeface="B Nazanin" pitchFamily="2" charset="-78"/>
              </a:rPr>
              <a:t>دریای عمان</a:t>
            </a:r>
            <a:endParaRPr lang="en-US" altLang="en-US" sz="1400">
              <a:solidFill>
                <a:schemeClr val="bg1"/>
              </a:solidFill>
              <a:latin typeface="Times New Roman" pitchFamily="18" charset="0"/>
              <a:cs typeface="B Nazanin" pitchFamily="2" charset="-78"/>
            </a:endParaRPr>
          </a:p>
        </p:txBody>
      </p:sp>
      <p:sp>
        <p:nvSpPr>
          <p:cNvPr id="46" name="Slide Number Placeholder 45"/>
          <p:cNvSpPr>
            <a:spLocks noGrp="1"/>
          </p:cNvSpPr>
          <p:nvPr>
            <p:ph type="sldNum" sz="quarter" idx="12"/>
          </p:nvPr>
        </p:nvSpPr>
        <p:spPr/>
        <p:txBody>
          <a:bodyPr/>
          <a:lstStyle/>
          <a:p>
            <a:pPr>
              <a:defRPr/>
            </a:pPr>
            <a:r>
              <a:rPr lang="fa-IR"/>
              <a:t>43</a:t>
            </a:r>
            <a:endParaRPr lang="en-US"/>
          </a:p>
        </p:txBody>
      </p:sp>
      <p:graphicFrame>
        <p:nvGraphicFramePr>
          <p:cNvPr id="48" name="Table 47"/>
          <p:cNvGraphicFramePr>
            <a:graphicFrameLocks noGrp="1"/>
          </p:cNvGraphicFramePr>
          <p:nvPr/>
        </p:nvGraphicFramePr>
        <p:xfrm>
          <a:off x="179388" y="4005263"/>
          <a:ext cx="1773237" cy="2243137"/>
        </p:xfrm>
        <a:graphic>
          <a:graphicData uri="http://schemas.openxmlformats.org/drawingml/2006/table">
            <a:tbl>
              <a:tblPr/>
              <a:tblGrid>
                <a:gridCol w="1773237"/>
              </a:tblGrid>
              <a:tr h="2243137">
                <a:tc>
                  <a:txBody>
                    <a:bodyPr/>
                    <a:lstStyle/>
                    <a:p>
                      <a:endParaRPr lang="en-US" sz="1800" dirty="0"/>
                    </a:p>
                  </a:txBody>
                  <a:tcPr marL="91442" marR="91442" marT="45716" marB="45716">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68313" y="404813"/>
            <a:ext cx="8229600" cy="1143000"/>
          </a:xfrm>
        </p:spPr>
        <p:txBody>
          <a:bodyPr/>
          <a:lstStyle/>
          <a:p>
            <a:pPr eaLnBrk="1" hangingPunct="1"/>
            <a:r>
              <a:rPr lang="fa-IR" altLang="en-US" sz="4000" smtClean="0"/>
              <a:t> افزایش جمعیت از نگاه منتقدین</a:t>
            </a:r>
            <a:endParaRPr lang="en-US" altLang="en-US" sz="4000" smtClean="0"/>
          </a:p>
        </p:txBody>
      </p:sp>
      <p:sp>
        <p:nvSpPr>
          <p:cNvPr id="3" name="Content Placeholder 2"/>
          <p:cNvSpPr>
            <a:spLocks noGrp="1"/>
          </p:cNvSpPr>
          <p:nvPr>
            <p:ph idx="1"/>
          </p:nvPr>
        </p:nvSpPr>
        <p:spPr>
          <a:xfrm>
            <a:off x="457200" y="1828800"/>
            <a:ext cx="8229600" cy="4624388"/>
          </a:xfrm>
        </p:spPr>
        <p:txBody>
          <a:bodyPr>
            <a:normAutofit fontScale="92500" lnSpcReduction="20000"/>
          </a:bodyPr>
          <a:lstStyle/>
          <a:p>
            <a:pPr marL="0" indent="0" eaLnBrk="1" fontAlgn="auto" hangingPunct="1">
              <a:spcAft>
                <a:spcPts val="0"/>
              </a:spcAft>
              <a:buClr>
                <a:schemeClr val="accent3"/>
              </a:buClr>
              <a:buFont typeface="Wingdings 2"/>
              <a:buNone/>
              <a:defRPr/>
            </a:pPr>
            <a:r>
              <a:rPr lang="fa-IR" sz="2200" dirty="0" smtClean="0">
                <a:cs typeface="B Titr" pitchFamily="2" charset="-78"/>
              </a:rPr>
              <a:t>1)مشکلات اقتصادی</a:t>
            </a:r>
          </a:p>
          <a:p>
            <a:pPr marL="274320" indent="-274320" eaLnBrk="1" fontAlgn="auto" hangingPunct="1">
              <a:spcAft>
                <a:spcPts val="0"/>
              </a:spcAft>
              <a:buClr>
                <a:schemeClr val="accent3"/>
              </a:buClr>
              <a:buFont typeface="Wingdings 2"/>
              <a:buChar char=""/>
              <a:defRPr/>
            </a:pPr>
            <a:r>
              <a:rPr lang="fa-IR" sz="2000" dirty="0" smtClean="0"/>
              <a:t>شرایط نامناسب معیشتی و اقتصادی خانواده‌ها</a:t>
            </a:r>
          </a:p>
          <a:p>
            <a:pPr marL="274320" indent="-274320" eaLnBrk="1" fontAlgn="auto" hangingPunct="1">
              <a:spcAft>
                <a:spcPts val="0"/>
              </a:spcAft>
              <a:buClr>
                <a:schemeClr val="accent3"/>
              </a:buClr>
              <a:buFont typeface="Wingdings 2"/>
              <a:buChar char=""/>
              <a:defRPr/>
            </a:pPr>
            <a:r>
              <a:rPr lang="fa-IR" sz="2000" dirty="0" smtClean="0"/>
              <a:t>فراهم نبودن زندگی توام با رفاه برای نسل آینده</a:t>
            </a:r>
          </a:p>
          <a:p>
            <a:pPr marL="274320" indent="-274320" eaLnBrk="1" fontAlgn="auto" hangingPunct="1">
              <a:spcAft>
                <a:spcPts val="0"/>
              </a:spcAft>
              <a:buClr>
                <a:schemeClr val="accent3"/>
              </a:buClr>
              <a:buFont typeface="Wingdings 2"/>
              <a:buChar char=""/>
              <a:defRPr/>
            </a:pPr>
            <a:r>
              <a:rPr lang="fa-IR" sz="2000" dirty="0" smtClean="0"/>
              <a:t>فراهم نبودن زیر ساخت‌ها(آموزشی، رفاهی، بهداشتی)</a:t>
            </a:r>
          </a:p>
          <a:p>
            <a:pPr marL="274320" indent="-274320" eaLnBrk="1" fontAlgn="auto" hangingPunct="1">
              <a:spcAft>
                <a:spcPts val="0"/>
              </a:spcAft>
              <a:buClr>
                <a:schemeClr val="accent3"/>
              </a:buClr>
              <a:buFont typeface="Wingdings 2"/>
              <a:buChar char=""/>
              <a:defRPr/>
            </a:pPr>
            <a:r>
              <a:rPr lang="fa-IR" sz="2000" dirty="0"/>
              <a:t>تشدید فقر با افزایش </a:t>
            </a:r>
            <a:r>
              <a:rPr lang="fa-IR" sz="2000" dirty="0" smtClean="0"/>
              <a:t>جمعیت</a:t>
            </a:r>
          </a:p>
          <a:p>
            <a:pPr marL="274320" indent="-274320" eaLnBrk="1" fontAlgn="auto" hangingPunct="1">
              <a:spcAft>
                <a:spcPts val="0"/>
              </a:spcAft>
              <a:buClr>
                <a:schemeClr val="accent3"/>
              </a:buClr>
              <a:buFont typeface="Wingdings 2"/>
              <a:buChar char=""/>
              <a:defRPr/>
            </a:pPr>
            <a:r>
              <a:rPr lang="fa-IR" sz="2000" dirty="0" smtClean="0"/>
              <a:t>به دلایل فرهنگی رشد جمعیت بیشتر در فقرا رخ خواهد داد وسبب وخامت وضع آنها خواهد شد.</a:t>
            </a:r>
          </a:p>
          <a:p>
            <a:pPr marL="274320" indent="-274320" eaLnBrk="1" fontAlgn="auto" hangingPunct="1">
              <a:spcAft>
                <a:spcPts val="0"/>
              </a:spcAft>
              <a:buClr>
                <a:schemeClr val="accent3"/>
              </a:buClr>
              <a:buFont typeface="Wingdings 2"/>
              <a:buChar char=""/>
              <a:defRPr/>
            </a:pPr>
            <a:r>
              <a:rPr lang="fa-IR" sz="2000" dirty="0" smtClean="0"/>
              <a:t>با وجود 14 میلیون زیر خط فقر: سياست </a:t>
            </a:r>
            <a:r>
              <a:rPr lang="fa-IR" sz="2000" dirty="0"/>
              <a:t>افزايش جمعيت خلاف عقل و </a:t>
            </a:r>
            <a:r>
              <a:rPr lang="fa-IR" sz="2000" dirty="0" smtClean="0"/>
              <a:t>شرع</a:t>
            </a:r>
            <a:r>
              <a:rPr lang="en-US" sz="2000" dirty="0" smtClean="0"/>
              <a:t>   </a:t>
            </a:r>
            <a:r>
              <a:rPr lang="fa-IR" sz="2000" dirty="0" smtClean="0"/>
              <a:t> </a:t>
            </a:r>
            <a:endParaRPr lang="fa-IR" sz="2000" dirty="0"/>
          </a:p>
          <a:p>
            <a:pPr marL="274320" indent="-274320" eaLnBrk="1" fontAlgn="auto" hangingPunct="1">
              <a:spcAft>
                <a:spcPts val="0"/>
              </a:spcAft>
              <a:buClr>
                <a:schemeClr val="accent3"/>
              </a:buClr>
              <a:buFont typeface="Wingdings 2"/>
              <a:buChar char=""/>
              <a:defRPr/>
            </a:pPr>
            <a:r>
              <a:rPr lang="fa-IR" sz="2000" dirty="0" smtClean="0"/>
              <a:t>«</a:t>
            </a:r>
            <a:r>
              <a:rPr lang="fa-IR" sz="2000" dirty="0"/>
              <a:t>طرح تأمين آتيه مهر</a:t>
            </a:r>
            <a:r>
              <a:rPr lang="fa-IR" sz="2000" dirty="0" smtClean="0"/>
              <a:t>»، </a:t>
            </a:r>
            <a:r>
              <a:rPr lang="fa-IR" sz="2000" dirty="0"/>
              <a:t>هزینه هزاران میلیاردی برای </a:t>
            </a:r>
            <a:r>
              <a:rPr lang="fa-IR" sz="2000" dirty="0" smtClean="0"/>
              <a:t>دولت</a:t>
            </a:r>
          </a:p>
          <a:p>
            <a:pPr marL="0" indent="0" eaLnBrk="1" fontAlgn="auto" hangingPunct="1">
              <a:spcAft>
                <a:spcPts val="0"/>
              </a:spcAft>
              <a:buClr>
                <a:schemeClr val="accent3"/>
              </a:buClr>
              <a:buFont typeface="Wingdings 2"/>
              <a:buNone/>
              <a:defRPr/>
            </a:pPr>
            <a:endParaRPr lang="fa-IR" sz="2000" dirty="0" smtClean="0"/>
          </a:p>
          <a:p>
            <a:pPr marL="274320" indent="-274320" eaLnBrk="1" fontAlgn="auto" hangingPunct="1">
              <a:spcAft>
                <a:spcPts val="0"/>
              </a:spcAft>
              <a:buClr>
                <a:schemeClr val="accent3"/>
              </a:buClr>
              <a:buFont typeface="Wingdings 2"/>
              <a:buChar char=""/>
              <a:defRPr/>
            </a:pPr>
            <a:endParaRPr lang="en-US" sz="2000" dirty="0"/>
          </a:p>
          <a:p>
            <a:pPr marL="0" indent="0" eaLnBrk="1" fontAlgn="auto" hangingPunct="1">
              <a:spcAft>
                <a:spcPts val="0"/>
              </a:spcAft>
              <a:buClr>
                <a:schemeClr val="accent3"/>
              </a:buClr>
              <a:buFont typeface="Wingdings 2"/>
              <a:buNone/>
              <a:defRPr/>
            </a:pPr>
            <a:r>
              <a:rPr lang="fa-IR" sz="2200" dirty="0" smtClean="0">
                <a:cs typeface="B Titr" pitchFamily="2" charset="-78"/>
              </a:rPr>
              <a:t>2)مشکلات اشتغال</a:t>
            </a:r>
            <a:endParaRPr lang="en-US" sz="2200" dirty="0" smtClean="0">
              <a:cs typeface="B Titr" pitchFamily="2" charset="-78"/>
            </a:endParaRPr>
          </a:p>
          <a:p>
            <a:pPr marL="274320" indent="-274320" eaLnBrk="1" fontAlgn="auto" hangingPunct="1">
              <a:spcAft>
                <a:spcPts val="0"/>
              </a:spcAft>
              <a:buClr>
                <a:schemeClr val="accent3"/>
              </a:buClr>
              <a:buFont typeface="Wingdings 2"/>
              <a:buChar char=""/>
              <a:defRPr/>
            </a:pPr>
            <a:r>
              <a:rPr lang="fa-IR" sz="2000" dirty="0" smtClean="0"/>
              <a:t>مبهم بودن آینده شغلی نسل آینده</a:t>
            </a:r>
          </a:p>
          <a:p>
            <a:pPr marL="274320" indent="-274320" eaLnBrk="1" fontAlgn="auto" hangingPunct="1">
              <a:spcAft>
                <a:spcPts val="0"/>
              </a:spcAft>
              <a:buClr>
                <a:schemeClr val="accent3"/>
              </a:buClr>
              <a:buFont typeface="Wingdings 2"/>
              <a:buChar char=""/>
              <a:defRPr/>
            </a:pPr>
            <a:endParaRPr lang="fa-IR" sz="2000" dirty="0"/>
          </a:p>
          <a:p>
            <a:pPr marL="0" indent="0" eaLnBrk="1" fontAlgn="auto" hangingPunct="1">
              <a:spcAft>
                <a:spcPts val="0"/>
              </a:spcAft>
              <a:buClr>
                <a:schemeClr val="accent3"/>
              </a:buClr>
              <a:buFont typeface="Wingdings 2"/>
              <a:buNone/>
              <a:defRPr/>
            </a:pPr>
            <a:r>
              <a:rPr lang="fa-IR" sz="2200" dirty="0" smtClean="0">
                <a:cs typeface="B Titr" pitchFamily="2" charset="-78"/>
              </a:rPr>
              <a:t>3)توجه به کیفیت به جای کمیت</a:t>
            </a:r>
          </a:p>
          <a:p>
            <a:pPr marL="274320" indent="-274320" eaLnBrk="1" fontAlgn="auto" hangingPunct="1">
              <a:spcAft>
                <a:spcPts val="0"/>
              </a:spcAft>
              <a:buClr>
                <a:schemeClr val="accent3"/>
              </a:buClr>
              <a:buFont typeface="Wingdings 2"/>
              <a:buChar char=""/>
              <a:defRPr/>
            </a:pPr>
            <a:r>
              <a:rPr lang="fa-IR" sz="2000" dirty="0" smtClean="0"/>
              <a:t>تربیت </a:t>
            </a:r>
            <a:r>
              <a:rPr lang="fa-IR" sz="2000" dirty="0"/>
              <a:t>ناصحیح فرزندان </a:t>
            </a:r>
            <a:r>
              <a:rPr lang="fa-IR" sz="2000" dirty="0" smtClean="0"/>
              <a:t>بیشتر، </a:t>
            </a:r>
            <a:r>
              <a:rPr lang="fa-IR" sz="2000" dirty="0"/>
              <a:t>با توجه به مشغله </a:t>
            </a:r>
            <a:r>
              <a:rPr lang="fa-IR" sz="2000" dirty="0" smtClean="0"/>
              <a:t>والدین</a:t>
            </a:r>
            <a:endParaRPr lang="fa-IR" sz="2000" dirty="0"/>
          </a:p>
        </p:txBody>
      </p:sp>
      <p:sp>
        <p:nvSpPr>
          <p:cNvPr id="4" name="Slide Number Placeholder 3"/>
          <p:cNvSpPr>
            <a:spLocks noGrp="1"/>
          </p:cNvSpPr>
          <p:nvPr>
            <p:ph type="sldNum" sz="quarter" idx="12"/>
          </p:nvPr>
        </p:nvSpPr>
        <p:spPr/>
        <p:txBody>
          <a:bodyPr/>
          <a:lstStyle/>
          <a:p>
            <a:pPr>
              <a:defRPr/>
            </a:pPr>
            <a:r>
              <a:rPr lang="fa-IR"/>
              <a:t>47</a:t>
            </a:r>
            <a:endParaRPr lang="en-US"/>
          </a:p>
        </p:txBody>
      </p:sp>
      <p:pic>
        <p:nvPicPr>
          <p:cNvPr id="33797" name="Picture 2" descr="H:\کنترل جمعیت\overpop4.bmp"/>
          <p:cNvPicPr>
            <a:picLocks noChangeAspect="1" noChangeArrowheads="1"/>
          </p:cNvPicPr>
          <p:nvPr/>
        </p:nvPicPr>
        <p:blipFill>
          <a:blip r:embed="rId3"/>
          <a:srcRect/>
          <a:stretch>
            <a:fillRect/>
          </a:stretch>
        </p:blipFill>
        <p:spPr bwMode="auto">
          <a:xfrm>
            <a:off x="468313" y="3716338"/>
            <a:ext cx="2476500" cy="26670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95288" y="333375"/>
            <a:ext cx="8229600" cy="1143000"/>
          </a:xfrm>
        </p:spPr>
        <p:txBody>
          <a:bodyPr/>
          <a:lstStyle/>
          <a:p>
            <a:pPr eaLnBrk="1" hangingPunct="1"/>
            <a:r>
              <a:rPr lang="fa-IR" altLang="en-US" sz="4000" smtClean="0"/>
              <a:t>جمعیت 32 میلیونی</a:t>
            </a:r>
            <a:endParaRPr lang="en-US" altLang="en-US" sz="4000" smtClean="0"/>
          </a:p>
        </p:txBody>
      </p:sp>
      <p:sp>
        <p:nvSpPr>
          <p:cNvPr id="34819" name="Content Placeholder 2"/>
          <p:cNvSpPr>
            <a:spLocks noGrp="1"/>
          </p:cNvSpPr>
          <p:nvPr>
            <p:ph idx="1"/>
          </p:nvPr>
        </p:nvSpPr>
        <p:spPr/>
        <p:txBody>
          <a:bodyPr/>
          <a:lstStyle/>
          <a:p>
            <a:pPr eaLnBrk="1" hangingPunct="1">
              <a:lnSpc>
                <a:spcPct val="150000"/>
              </a:lnSpc>
            </a:pPr>
            <a:r>
              <a:rPr lang="fa-IR" altLang="en-US" sz="2000" smtClean="0"/>
              <a:t>در صورتی که روند کنونی ادامه پیدا کند،  جمعیت ایران تا سال 1480 به کمتر از 32میلیون نفر خواهد‌رسید. که بیش از 25 درصد آن افراد سالخورده هستند.</a:t>
            </a:r>
            <a:r>
              <a:rPr lang="en-US" altLang="en-US" sz="2000" smtClean="0"/>
              <a:t> </a:t>
            </a:r>
          </a:p>
          <a:p>
            <a:pPr eaLnBrk="1" hangingPunct="1">
              <a:lnSpc>
                <a:spcPct val="150000"/>
              </a:lnSpc>
            </a:pPr>
            <a:endParaRPr lang="en-US" altLang="en-US" sz="2000" smtClean="0"/>
          </a:p>
          <a:p>
            <a:pPr eaLnBrk="1" hangingPunct="1">
              <a:lnSpc>
                <a:spcPct val="150000"/>
              </a:lnSpc>
            </a:pPr>
            <a:endParaRPr lang="en-US" altLang="en-US" sz="2000" smtClean="0"/>
          </a:p>
          <a:p>
            <a:pPr eaLnBrk="1" hangingPunct="1"/>
            <a:endParaRPr lang="en-US" altLang="en-US" sz="2000" smtClean="0"/>
          </a:p>
        </p:txBody>
      </p:sp>
      <p:sp>
        <p:nvSpPr>
          <p:cNvPr id="4" name="Slide Number Placeholder 3"/>
          <p:cNvSpPr>
            <a:spLocks noGrp="1"/>
          </p:cNvSpPr>
          <p:nvPr>
            <p:ph type="sldNum" sz="quarter" idx="12"/>
          </p:nvPr>
        </p:nvSpPr>
        <p:spPr/>
        <p:txBody>
          <a:bodyPr/>
          <a:lstStyle/>
          <a:p>
            <a:pPr>
              <a:defRPr/>
            </a:pPr>
            <a:r>
              <a:rPr lang="fa-IR"/>
              <a:t>1</a:t>
            </a:r>
          </a:p>
        </p:txBody>
      </p:sp>
      <p:graphicFrame>
        <p:nvGraphicFramePr>
          <p:cNvPr id="5" name="Chart 4"/>
          <p:cNvGraphicFramePr>
            <a:graphicFrameLocks/>
          </p:cNvGraphicFramePr>
          <p:nvPr/>
        </p:nvGraphicFramePr>
        <p:xfrm>
          <a:off x="323528" y="3068960"/>
          <a:ext cx="8486774" cy="3362325"/>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a:hlinkClick r:id="" action="ppaction://media"/>
          </p:cNvPr>
          <p:cNvPicPr>
            <a:picLocks noRot="1" noChangeAspect="1"/>
          </p:cNvPicPr>
          <p:nvPr>
            <a:videoFile r:link="rId1"/>
          </p:nvPr>
        </p:nvPicPr>
        <p:blipFill>
          <a:blip r:embed="rId4"/>
          <a:srcRect/>
          <a:stretch>
            <a:fillRect/>
          </a:stretch>
        </p:blipFill>
        <p:spPr bwMode="auto">
          <a:xfrm>
            <a:off x="34925" y="6524625"/>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2507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StopAudio" delay="0">
                      <p:tgtEl>
                        <p:sldTgt/>
                      </p:tgtEl>
                    </p:cond>
                  </p:endCondLst>
                </p:cTn>
                <p:tgtEl>
                  <p:spTgt spid="6"/>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305800" cy="1143000"/>
          </a:xfrm>
          <a:extLst/>
        </p:spPr>
        <p:txBody>
          <a:bodyPr/>
          <a:lstStyle/>
          <a:p>
            <a:pPr algn="ctr" eaLnBrk="1" fontAlgn="auto" hangingPunct="1">
              <a:spcAft>
                <a:spcPts val="0"/>
              </a:spcAft>
              <a:defRPr/>
            </a:pPr>
            <a:r>
              <a:rPr lang="fa-IR" sz="4000" dirty="0" smtClean="0">
                <a:cs typeface="B Titr" pitchFamily="2" charset="-78"/>
              </a:rPr>
              <a:t>متوسط رشد جمعیت کشور</a:t>
            </a:r>
            <a:endParaRPr lang="en-US" sz="4000" dirty="0">
              <a:cs typeface="B Titr" pitchFamily="2" charset="-78"/>
            </a:endParaRPr>
          </a:p>
        </p:txBody>
      </p:sp>
      <p:sp>
        <p:nvSpPr>
          <p:cNvPr id="3" name="Slide Number Placeholder 2"/>
          <p:cNvSpPr>
            <a:spLocks noGrp="1"/>
          </p:cNvSpPr>
          <p:nvPr>
            <p:ph type="sldNum" sz="quarter" idx="12"/>
          </p:nvPr>
        </p:nvSpPr>
        <p:spPr/>
        <p:txBody>
          <a:bodyPr/>
          <a:lstStyle/>
          <a:p>
            <a:pPr>
              <a:defRPr/>
            </a:pPr>
            <a:r>
              <a:rPr lang="fa-IR" dirty="0"/>
              <a:t>11</a:t>
            </a:r>
            <a:endParaRPr lang="en-US" dirty="0"/>
          </a:p>
        </p:txBody>
      </p:sp>
      <p:sp>
        <p:nvSpPr>
          <p:cNvPr id="8196" name="TextBox 4"/>
          <p:cNvSpPr txBox="1">
            <a:spLocks noChangeArrowheads="1"/>
          </p:cNvSpPr>
          <p:nvPr/>
        </p:nvSpPr>
        <p:spPr bwMode="auto">
          <a:xfrm>
            <a:off x="0" y="6357938"/>
            <a:ext cx="8215313" cy="338137"/>
          </a:xfrm>
          <a:prstGeom prst="rect">
            <a:avLst/>
          </a:prstGeom>
          <a:noFill/>
          <a:ln w="9525">
            <a:noFill/>
            <a:miter lim="800000"/>
            <a:headEnd/>
            <a:tailEnd/>
          </a:ln>
        </p:spPr>
        <p:txBody>
          <a:bodyPr>
            <a:spAutoFit/>
          </a:bodyPr>
          <a:lstStyle/>
          <a:p>
            <a:r>
              <a:rPr lang="fa-IR" altLang="en-US" sz="1600">
                <a:latin typeface="Times New Roman" pitchFamily="18" charset="0"/>
                <a:cs typeface="B Nazanin" pitchFamily="2" charset="-78"/>
              </a:rPr>
              <a:t>منبع: سرشماري هاي عمومي نفوس و مسكن 1335</a:t>
            </a:r>
            <a:r>
              <a:rPr lang="en-US" altLang="en-US" sz="1600">
                <a:latin typeface="Times New Roman" pitchFamily="18" charset="0"/>
                <a:cs typeface="B Nazanin" pitchFamily="2" charset="-78"/>
              </a:rPr>
              <a:t> </a:t>
            </a:r>
            <a:r>
              <a:rPr lang="fa-IR" altLang="en-US" sz="1600">
                <a:latin typeface="Times New Roman" pitchFamily="18" charset="0"/>
                <a:cs typeface="B Nazanin" pitchFamily="2" charset="-78"/>
              </a:rPr>
              <a:t>الی 1390 مرکز آمار ایران </a:t>
            </a:r>
            <a:r>
              <a:rPr lang="en-US" altLang="en-US" sz="1600">
                <a:latin typeface="Times New Roman" pitchFamily="18" charset="0"/>
                <a:cs typeface="B Nazanin" pitchFamily="2" charset="-78"/>
                <a:hlinkClick r:id="rId3"/>
              </a:rPr>
              <a:t>http://www.amar.org.ir</a:t>
            </a:r>
            <a:r>
              <a:rPr lang="fa-IR" altLang="en-US" sz="1600">
                <a:latin typeface="Times New Roman" pitchFamily="18" charset="0"/>
                <a:cs typeface="B Nazanin" pitchFamily="2" charset="-78"/>
              </a:rPr>
              <a:t> </a:t>
            </a:r>
            <a:endParaRPr lang="en-US" altLang="en-US" sz="1600">
              <a:latin typeface="Times New Roman" pitchFamily="18" charset="0"/>
              <a:cs typeface="B Nazanin" pitchFamily="2" charset="-78"/>
            </a:endParaRPr>
          </a:p>
        </p:txBody>
      </p:sp>
      <p:sp>
        <p:nvSpPr>
          <p:cNvPr id="8197" name="TextBox 5"/>
          <p:cNvSpPr txBox="1">
            <a:spLocks noChangeArrowheads="1"/>
          </p:cNvSpPr>
          <p:nvPr/>
        </p:nvSpPr>
        <p:spPr bwMode="auto">
          <a:xfrm>
            <a:off x="1042988" y="5981700"/>
            <a:ext cx="6843712" cy="369888"/>
          </a:xfrm>
          <a:prstGeom prst="rect">
            <a:avLst/>
          </a:prstGeom>
          <a:noFill/>
          <a:ln w="9525">
            <a:noFill/>
            <a:miter lim="800000"/>
            <a:headEnd/>
            <a:tailEnd/>
          </a:ln>
        </p:spPr>
        <p:txBody>
          <a:bodyPr wrap="none">
            <a:spAutoFit/>
          </a:bodyPr>
          <a:lstStyle/>
          <a:p>
            <a:pPr algn="l" rtl="0"/>
            <a:r>
              <a:rPr lang="fa-IR" altLang="en-US" b="1">
                <a:latin typeface="Times New Roman" pitchFamily="18" charset="0"/>
                <a:cs typeface="B Nazanin" pitchFamily="2" charset="-78"/>
              </a:rPr>
              <a:t> متوسط رشد سالانه جمعيت  : </a:t>
            </a:r>
            <a:r>
              <a:rPr lang="fa-IR" altLang="en-US">
                <a:latin typeface="Times New Roman" pitchFamily="18" charset="0"/>
                <a:cs typeface="B Nazanin" pitchFamily="2" charset="-78"/>
              </a:rPr>
              <a:t>منظور افزايش سالانه تعداد جمعيت به ازاي هر 100 نفر است. </a:t>
            </a:r>
            <a:endParaRPr lang="en-US" altLang="en-US">
              <a:latin typeface="Times New Roman" pitchFamily="18" charset="0"/>
              <a:cs typeface="B Nazanin" pitchFamily="2" charset="-78"/>
            </a:endParaRPr>
          </a:p>
        </p:txBody>
      </p:sp>
      <p:graphicFrame>
        <p:nvGraphicFramePr>
          <p:cNvPr id="8" name="Chart 7"/>
          <p:cNvGraphicFramePr/>
          <p:nvPr/>
        </p:nvGraphicFramePr>
        <p:xfrm>
          <a:off x="611560" y="1447800"/>
          <a:ext cx="7920880" cy="453428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fade">
                                      <p:cBhvr>
                                        <p:cTn id="7" dur="300"/>
                                        <p:tgtEl>
                                          <p:spTgt spid="8">
                                            <p:graphicEl>
                                              <a:chart seriesIdx="-3" categoryIdx="-3" bldStep="gridLegend"/>
                                            </p:graphicEl>
                                          </p:spTgt>
                                        </p:tgtEl>
                                      </p:cBhvr>
                                    </p:animEffect>
                                  </p:childTnLst>
                                </p:cTn>
                              </p:par>
                            </p:childTnLst>
                          </p:cTn>
                        </p:par>
                        <p:par>
                          <p:cTn id="8" fill="hold">
                            <p:stCondLst>
                              <p:cond delay="300"/>
                            </p:stCondLst>
                            <p:childTnLst>
                              <p:par>
                                <p:cTn id="9" presetID="10" presetClass="entr" presetSubtype="0" fill="hold" grpId="0" nodeType="afterEffect">
                                  <p:stCondLst>
                                    <p:cond delay="0"/>
                                  </p:stCondLst>
                                  <p:childTnLst>
                                    <p:set>
                                      <p:cBhvr>
                                        <p:cTn id="10" dur="1" fill="hold">
                                          <p:stCondLst>
                                            <p:cond delay="0"/>
                                          </p:stCondLst>
                                        </p:cTn>
                                        <p:tgtEl>
                                          <p:spTgt spid="8">
                                            <p:graphicEl>
                                              <a:chart seriesIdx="-4" categoryIdx="0" bldStep="category"/>
                                            </p:graphicEl>
                                          </p:spTgt>
                                        </p:tgtEl>
                                        <p:attrNameLst>
                                          <p:attrName>style.visibility</p:attrName>
                                        </p:attrNameLst>
                                      </p:cBhvr>
                                      <p:to>
                                        <p:strVal val="visible"/>
                                      </p:to>
                                    </p:set>
                                    <p:animEffect transition="in" filter="fade">
                                      <p:cBhvr>
                                        <p:cTn id="11" dur="300"/>
                                        <p:tgtEl>
                                          <p:spTgt spid="8">
                                            <p:graphicEl>
                                              <a:chart seriesIdx="-4" categoryIdx="0" bldStep="category"/>
                                            </p:graphicEl>
                                          </p:spTgt>
                                        </p:tgtEl>
                                      </p:cBhvr>
                                    </p:animEffect>
                                  </p:childTnLst>
                                </p:cTn>
                              </p:par>
                            </p:childTnLst>
                          </p:cTn>
                        </p:par>
                        <p:par>
                          <p:cTn id="12" fill="hold">
                            <p:stCondLst>
                              <p:cond delay="600"/>
                            </p:stCondLst>
                            <p:childTnLst>
                              <p:par>
                                <p:cTn id="13" presetID="10" presetClass="entr" presetSubtype="0" fill="hold" grpId="0" nodeType="afterEffect">
                                  <p:stCondLst>
                                    <p:cond delay="0"/>
                                  </p:stCondLst>
                                  <p:childTnLst>
                                    <p:set>
                                      <p:cBhvr>
                                        <p:cTn id="14" dur="1" fill="hold">
                                          <p:stCondLst>
                                            <p:cond delay="0"/>
                                          </p:stCondLst>
                                        </p:cTn>
                                        <p:tgtEl>
                                          <p:spTgt spid="8">
                                            <p:graphicEl>
                                              <a:chart seriesIdx="-4" categoryIdx="1" bldStep="category"/>
                                            </p:graphicEl>
                                          </p:spTgt>
                                        </p:tgtEl>
                                        <p:attrNameLst>
                                          <p:attrName>style.visibility</p:attrName>
                                        </p:attrNameLst>
                                      </p:cBhvr>
                                      <p:to>
                                        <p:strVal val="visible"/>
                                      </p:to>
                                    </p:set>
                                    <p:animEffect transition="in" filter="fade">
                                      <p:cBhvr>
                                        <p:cTn id="15" dur="300"/>
                                        <p:tgtEl>
                                          <p:spTgt spid="8">
                                            <p:graphicEl>
                                              <a:chart seriesIdx="-4" categoryIdx="1" bldStep="category"/>
                                            </p:graphicEl>
                                          </p:spTgt>
                                        </p:tgtEl>
                                      </p:cBhvr>
                                    </p:animEffect>
                                  </p:childTnLst>
                                </p:cTn>
                              </p:par>
                            </p:childTnLst>
                          </p:cTn>
                        </p:par>
                        <p:par>
                          <p:cTn id="16" fill="hold">
                            <p:stCondLst>
                              <p:cond delay="900"/>
                            </p:stCondLst>
                            <p:childTnLst>
                              <p:par>
                                <p:cTn id="17" presetID="10" presetClass="entr" presetSubtype="0" fill="hold" grpId="0" nodeType="afterEffect">
                                  <p:stCondLst>
                                    <p:cond delay="0"/>
                                  </p:stCondLst>
                                  <p:childTnLst>
                                    <p:set>
                                      <p:cBhvr>
                                        <p:cTn id="18" dur="1" fill="hold">
                                          <p:stCondLst>
                                            <p:cond delay="0"/>
                                          </p:stCondLst>
                                        </p:cTn>
                                        <p:tgtEl>
                                          <p:spTgt spid="8">
                                            <p:graphicEl>
                                              <a:chart seriesIdx="-4" categoryIdx="2" bldStep="category"/>
                                            </p:graphicEl>
                                          </p:spTgt>
                                        </p:tgtEl>
                                        <p:attrNameLst>
                                          <p:attrName>style.visibility</p:attrName>
                                        </p:attrNameLst>
                                      </p:cBhvr>
                                      <p:to>
                                        <p:strVal val="visible"/>
                                      </p:to>
                                    </p:set>
                                    <p:animEffect transition="in" filter="fade">
                                      <p:cBhvr>
                                        <p:cTn id="19" dur="300"/>
                                        <p:tgtEl>
                                          <p:spTgt spid="8">
                                            <p:graphicEl>
                                              <a:chart seriesIdx="-4" categoryIdx="2" bldStep="category"/>
                                            </p:graphicEl>
                                          </p:spTgt>
                                        </p:tgtEl>
                                      </p:cBhvr>
                                    </p:animEffect>
                                  </p:childTnLst>
                                </p:cTn>
                              </p:par>
                            </p:childTnLst>
                          </p:cTn>
                        </p:par>
                        <p:par>
                          <p:cTn id="20" fill="hold">
                            <p:stCondLst>
                              <p:cond delay="1200"/>
                            </p:stCondLst>
                            <p:childTnLst>
                              <p:par>
                                <p:cTn id="21" presetID="10" presetClass="entr" presetSubtype="0" fill="hold" grpId="0" nodeType="afterEffect">
                                  <p:stCondLst>
                                    <p:cond delay="0"/>
                                  </p:stCondLst>
                                  <p:childTnLst>
                                    <p:set>
                                      <p:cBhvr>
                                        <p:cTn id="22" dur="1" fill="hold">
                                          <p:stCondLst>
                                            <p:cond delay="0"/>
                                          </p:stCondLst>
                                        </p:cTn>
                                        <p:tgtEl>
                                          <p:spTgt spid="8">
                                            <p:graphicEl>
                                              <a:chart seriesIdx="-4" categoryIdx="3" bldStep="category"/>
                                            </p:graphicEl>
                                          </p:spTgt>
                                        </p:tgtEl>
                                        <p:attrNameLst>
                                          <p:attrName>style.visibility</p:attrName>
                                        </p:attrNameLst>
                                      </p:cBhvr>
                                      <p:to>
                                        <p:strVal val="visible"/>
                                      </p:to>
                                    </p:set>
                                    <p:animEffect transition="in" filter="fade">
                                      <p:cBhvr>
                                        <p:cTn id="23" dur="300"/>
                                        <p:tgtEl>
                                          <p:spTgt spid="8">
                                            <p:graphicEl>
                                              <a:chart seriesIdx="-4" categoryIdx="3" bldStep="category"/>
                                            </p:graphicEl>
                                          </p:spTgt>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8">
                                            <p:graphicEl>
                                              <a:chart seriesIdx="-4" categoryIdx="4" bldStep="category"/>
                                            </p:graphicEl>
                                          </p:spTgt>
                                        </p:tgtEl>
                                        <p:attrNameLst>
                                          <p:attrName>style.visibility</p:attrName>
                                        </p:attrNameLst>
                                      </p:cBhvr>
                                      <p:to>
                                        <p:strVal val="visible"/>
                                      </p:to>
                                    </p:set>
                                    <p:animEffect transition="in" filter="fade">
                                      <p:cBhvr>
                                        <p:cTn id="27" dur="300"/>
                                        <p:tgtEl>
                                          <p:spTgt spid="8">
                                            <p:graphicEl>
                                              <a:chart seriesIdx="-4" categoryIdx="4" bldStep="category"/>
                                            </p:graphicEl>
                                          </p:spTgt>
                                        </p:tgtEl>
                                      </p:cBhvr>
                                    </p:animEffect>
                                  </p:childTnLst>
                                </p:cTn>
                              </p:par>
                            </p:childTnLst>
                          </p:cTn>
                        </p:par>
                        <p:par>
                          <p:cTn id="28" fill="hold">
                            <p:stCondLst>
                              <p:cond delay="1800"/>
                            </p:stCondLst>
                            <p:childTnLst>
                              <p:par>
                                <p:cTn id="29" presetID="10" presetClass="entr" presetSubtype="0" fill="hold" grpId="0" nodeType="afterEffect">
                                  <p:stCondLst>
                                    <p:cond delay="0"/>
                                  </p:stCondLst>
                                  <p:childTnLst>
                                    <p:set>
                                      <p:cBhvr>
                                        <p:cTn id="30" dur="1" fill="hold">
                                          <p:stCondLst>
                                            <p:cond delay="0"/>
                                          </p:stCondLst>
                                        </p:cTn>
                                        <p:tgtEl>
                                          <p:spTgt spid="8">
                                            <p:graphicEl>
                                              <a:chart seriesIdx="-4" categoryIdx="5" bldStep="category"/>
                                            </p:graphicEl>
                                          </p:spTgt>
                                        </p:tgtEl>
                                        <p:attrNameLst>
                                          <p:attrName>style.visibility</p:attrName>
                                        </p:attrNameLst>
                                      </p:cBhvr>
                                      <p:to>
                                        <p:strVal val="visible"/>
                                      </p:to>
                                    </p:set>
                                    <p:animEffect transition="in" filter="fade">
                                      <p:cBhvr>
                                        <p:cTn id="31" dur="300"/>
                                        <p:tgtEl>
                                          <p:spTgt spid="8">
                                            <p:graphicEl>
                                              <a:chart seriesIdx="-4" categoryIdx="5"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category"/>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p:cNvPicPr>
            <a:picLocks noChangeAspect="1"/>
          </p:cNvPicPr>
          <p:nvPr/>
        </p:nvPicPr>
        <p:blipFill>
          <a:blip r:embed="rId3"/>
          <a:srcRect/>
          <a:stretch>
            <a:fillRect/>
          </a:stretch>
        </p:blipFill>
        <p:spPr bwMode="auto">
          <a:xfrm>
            <a:off x="250825" y="4437063"/>
            <a:ext cx="2297113" cy="2232025"/>
          </a:xfrm>
          <a:prstGeom prst="rect">
            <a:avLst/>
          </a:prstGeom>
          <a:noFill/>
          <a:ln w="9525">
            <a:noFill/>
            <a:miter lim="800000"/>
            <a:headEnd/>
            <a:tailEnd/>
          </a:ln>
        </p:spPr>
      </p:pic>
      <p:sp>
        <p:nvSpPr>
          <p:cNvPr id="35843" name="Title 1"/>
          <p:cNvSpPr>
            <a:spLocks noGrp="1"/>
          </p:cNvSpPr>
          <p:nvPr>
            <p:ph type="title"/>
          </p:nvPr>
        </p:nvSpPr>
        <p:spPr>
          <a:xfrm>
            <a:off x="501777" y="283370"/>
            <a:ext cx="8229600" cy="866775"/>
          </a:xfrm>
        </p:spPr>
        <p:txBody>
          <a:bodyPr/>
          <a:lstStyle/>
          <a:p>
            <a:pPr eaLnBrk="1" hangingPunct="1"/>
            <a:r>
              <a:rPr lang="fa-IR" altLang="en-US" sz="4000" dirty="0" smtClean="0"/>
              <a:t> افزایش جمعیت از نگاه موافقین</a:t>
            </a:r>
            <a:endParaRPr lang="en-US" altLang="en-US" sz="4000" dirty="0" smtClean="0"/>
          </a:p>
        </p:txBody>
      </p:sp>
      <p:sp>
        <p:nvSpPr>
          <p:cNvPr id="3" name="Content Placeholder 2"/>
          <p:cNvSpPr>
            <a:spLocks noGrp="1"/>
          </p:cNvSpPr>
          <p:nvPr>
            <p:ph idx="1"/>
          </p:nvPr>
        </p:nvSpPr>
        <p:spPr>
          <a:xfrm>
            <a:off x="500063" y="1643063"/>
            <a:ext cx="8229600" cy="4594225"/>
          </a:xfrm>
        </p:spPr>
        <p:txBody>
          <a:bodyPr>
            <a:noAutofit/>
          </a:bodyPr>
          <a:lstStyle/>
          <a:p>
            <a:pPr marL="0" indent="0" eaLnBrk="1" fontAlgn="auto" hangingPunct="1">
              <a:lnSpc>
                <a:spcPct val="80000"/>
              </a:lnSpc>
              <a:spcAft>
                <a:spcPts val="0"/>
              </a:spcAft>
              <a:buClr>
                <a:schemeClr val="accent3"/>
              </a:buClr>
              <a:buFont typeface="Wingdings 2"/>
              <a:buNone/>
              <a:defRPr/>
            </a:pPr>
            <a:r>
              <a:rPr lang="fa-IR" sz="2000" dirty="0" smtClean="0">
                <a:cs typeface="B Titr" pitchFamily="2" charset="-78"/>
              </a:rPr>
              <a:t>1)بعد اقتصادی</a:t>
            </a:r>
          </a:p>
          <a:p>
            <a:pPr marL="274320" indent="-274320" eaLnBrk="1" fontAlgn="auto" hangingPunct="1">
              <a:lnSpc>
                <a:spcPct val="80000"/>
              </a:lnSpc>
              <a:spcAft>
                <a:spcPts val="0"/>
              </a:spcAft>
              <a:buClr>
                <a:schemeClr val="accent3"/>
              </a:buClr>
              <a:buFont typeface="Wingdings 2"/>
              <a:buChar char=""/>
              <a:defRPr/>
            </a:pPr>
            <a:r>
              <a:rPr lang="fa-IR" sz="2000" dirty="0"/>
              <a:t>جمعیت زیاد، عامل توسعه اقتصادی است</a:t>
            </a:r>
            <a:r>
              <a:rPr lang="fa-IR" sz="2000" dirty="0" smtClean="0"/>
              <a:t>.</a:t>
            </a:r>
          </a:p>
          <a:p>
            <a:pPr marL="274320" indent="-274320" eaLnBrk="1" fontAlgn="auto" hangingPunct="1">
              <a:lnSpc>
                <a:spcPct val="80000"/>
              </a:lnSpc>
              <a:spcAft>
                <a:spcPts val="0"/>
              </a:spcAft>
              <a:buClr>
                <a:schemeClr val="accent3"/>
              </a:buClr>
              <a:buFont typeface="Wingdings 2"/>
              <a:buChar char=""/>
              <a:defRPr/>
            </a:pPr>
            <a:r>
              <a:rPr lang="fa-IR" sz="2000" dirty="0"/>
              <a:t>کاهش جمعیت در سن کار و افزایش مهاجرین </a:t>
            </a:r>
            <a:r>
              <a:rPr lang="fa-IR" sz="2000" dirty="0" smtClean="0"/>
              <a:t>خارجی</a:t>
            </a:r>
          </a:p>
          <a:p>
            <a:pPr marL="274320" indent="-274320" eaLnBrk="1" fontAlgn="auto" hangingPunct="1">
              <a:lnSpc>
                <a:spcPct val="80000"/>
              </a:lnSpc>
              <a:spcAft>
                <a:spcPts val="0"/>
              </a:spcAft>
              <a:buClr>
                <a:schemeClr val="accent3"/>
              </a:buClr>
              <a:buFont typeface="Wingdings 2"/>
              <a:buChar char=""/>
              <a:defRPr/>
            </a:pPr>
            <a:r>
              <a:rPr lang="fa-IR" sz="2000" dirty="0"/>
              <a:t>کاهش جمعیت از عوامل موثر بحران اقتصادی به اعتراف جمعیت شناسان و اقتصاددانان </a:t>
            </a:r>
            <a:r>
              <a:rPr lang="fa-IR" sz="2000" dirty="0" smtClean="0"/>
              <a:t>غربی</a:t>
            </a:r>
          </a:p>
          <a:p>
            <a:pPr marL="274320" indent="-274320" eaLnBrk="1" fontAlgn="auto" hangingPunct="1">
              <a:lnSpc>
                <a:spcPct val="80000"/>
              </a:lnSpc>
              <a:spcAft>
                <a:spcPts val="0"/>
              </a:spcAft>
              <a:buClr>
                <a:schemeClr val="accent3"/>
              </a:buClr>
              <a:buFont typeface="Wingdings 2"/>
              <a:buChar char=""/>
              <a:defRPr/>
            </a:pPr>
            <a:r>
              <a:rPr lang="fa-IR" sz="2000" dirty="0"/>
              <a:t>سالمندی جمعیت ایران از سال 1410</a:t>
            </a:r>
          </a:p>
          <a:p>
            <a:pPr marL="640080" lvl="1" indent="-246888" eaLnBrk="1" fontAlgn="auto" hangingPunct="1">
              <a:lnSpc>
                <a:spcPct val="80000"/>
              </a:lnSpc>
              <a:spcAft>
                <a:spcPts val="0"/>
              </a:spcAft>
              <a:buFont typeface="Wingdings 2"/>
              <a:buChar char=""/>
              <a:defRPr/>
            </a:pPr>
            <a:r>
              <a:rPr lang="fa-IR" sz="1800" dirty="0"/>
              <a:t>وقتی نیمی از جمعیت یک کشورسالخورده باشد، نیمه جوان جمعیت باید انرژی خود را صرف نگهداری و خدمات رسانی به نیمه سالخورده کنند و این بزرگترین چالش اقتصادی </a:t>
            </a:r>
            <a:r>
              <a:rPr lang="fa-IR" sz="1800" dirty="0" smtClean="0"/>
              <a:t>است.</a:t>
            </a:r>
          </a:p>
          <a:p>
            <a:pPr marL="640080" lvl="1" indent="-246888" eaLnBrk="1" fontAlgn="auto" hangingPunct="1">
              <a:lnSpc>
                <a:spcPct val="80000"/>
              </a:lnSpc>
              <a:spcAft>
                <a:spcPts val="0"/>
              </a:spcAft>
              <a:buFont typeface="Wingdings 2"/>
              <a:buChar char=""/>
              <a:defRPr/>
            </a:pPr>
            <a:endParaRPr lang="fa-IR" sz="1800" dirty="0" smtClean="0"/>
          </a:p>
          <a:p>
            <a:pPr marL="0" indent="0" eaLnBrk="1" fontAlgn="auto" hangingPunct="1">
              <a:lnSpc>
                <a:spcPct val="80000"/>
              </a:lnSpc>
              <a:spcAft>
                <a:spcPts val="0"/>
              </a:spcAft>
              <a:buClr>
                <a:schemeClr val="accent3"/>
              </a:buClr>
              <a:buFont typeface="Wingdings 2"/>
              <a:buNone/>
              <a:defRPr/>
            </a:pPr>
            <a:r>
              <a:rPr lang="fa-IR" sz="2000" dirty="0" smtClean="0">
                <a:cs typeface="B Titr" pitchFamily="2" charset="-78"/>
              </a:rPr>
              <a:t>2)بعد جمعیت شناختی</a:t>
            </a:r>
          </a:p>
          <a:p>
            <a:pPr marL="274320" indent="-274320" eaLnBrk="1" fontAlgn="auto" hangingPunct="1">
              <a:lnSpc>
                <a:spcPct val="80000"/>
              </a:lnSpc>
              <a:spcAft>
                <a:spcPts val="0"/>
              </a:spcAft>
              <a:buClr>
                <a:schemeClr val="accent3"/>
              </a:buClr>
              <a:buFont typeface="Wingdings 2"/>
              <a:buChar char=""/>
              <a:defRPr/>
            </a:pPr>
            <a:r>
              <a:rPr lang="fa-IR" sz="2000" dirty="0" smtClean="0"/>
              <a:t>بحران باروری و سرعت گرفتن انقراض نسل (کاهش باروری به زیر دو بچه)</a:t>
            </a:r>
          </a:p>
          <a:p>
            <a:pPr marL="274320" indent="-274320" eaLnBrk="1" fontAlgn="auto" hangingPunct="1">
              <a:lnSpc>
                <a:spcPct val="80000"/>
              </a:lnSpc>
              <a:spcAft>
                <a:spcPts val="0"/>
              </a:spcAft>
              <a:buClr>
                <a:schemeClr val="accent3"/>
              </a:buClr>
              <a:buFont typeface="Wingdings 2"/>
              <a:buChar char=""/>
              <a:defRPr/>
            </a:pPr>
            <a:r>
              <a:rPr lang="fa-IR" sz="2000" dirty="0"/>
              <a:t>منفی شدن نرخ رشد جمعیت بعد از سال </a:t>
            </a:r>
            <a:r>
              <a:rPr lang="fa-IR" sz="2000" dirty="0" smtClean="0"/>
              <a:t>1420</a:t>
            </a:r>
          </a:p>
          <a:p>
            <a:pPr marL="274320" indent="-274320" eaLnBrk="1" fontAlgn="auto" hangingPunct="1">
              <a:lnSpc>
                <a:spcPct val="80000"/>
              </a:lnSpc>
              <a:spcAft>
                <a:spcPts val="0"/>
              </a:spcAft>
              <a:buClr>
                <a:schemeClr val="accent3"/>
              </a:buClr>
              <a:buFont typeface="Wingdings 2"/>
              <a:buChar char=""/>
              <a:defRPr/>
            </a:pPr>
            <a:endParaRPr lang="fa-IR" sz="2000" dirty="0"/>
          </a:p>
          <a:p>
            <a:pPr marL="0" indent="0" eaLnBrk="1" fontAlgn="auto" hangingPunct="1">
              <a:lnSpc>
                <a:spcPct val="80000"/>
              </a:lnSpc>
              <a:spcAft>
                <a:spcPts val="0"/>
              </a:spcAft>
              <a:buClr>
                <a:schemeClr val="accent3"/>
              </a:buClr>
              <a:buFont typeface="Wingdings 2"/>
              <a:buNone/>
              <a:defRPr/>
            </a:pPr>
            <a:r>
              <a:rPr lang="fa-IR" sz="2000" dirty="0" smtClean="0">
                <a:cs typeface="B Titr" pitchFamily="2" charset="-78"/>
              </a:rPr>
              <a:t>3)توجه به کیفیت</a:t>
            </a:r>
          </a:p>
          <a:p>
            <a:pPr marL="274320" indent="-274320" eaLnBrk="1" fontAlgn="auto" hangingPunct="1">
              <a:lnSpc>
                <a:spcPct val="80000"/>
              </a:lnSpc>
              <a:spcAft>
                <a:spcPts val="0"/>
              </a:spcAft>
              <a:buClr>
                <a:schemeClr val="accent3"/>
              </a:buClr>
              <a:buFont typeface="Wingdings 2"/>
              <a:buChar char=""/>
              <a:defRPr/>
            </a:pPr>
            <a:r>
              <a:rPr lang="fa-IR" sz="2000" dirty="0" smtClean="0"/>
              <a:t>کاهش </a:t>
            </a:r>
            <a:r>
              <a:rPr lang="fa-IR" sz="2000" dirty="0"/>
              <a:t>ضریب هوشی ایران به زیر 100 در منحنی توزیع نرمال ضریب هوشی </a:t>
            </a:r>
            <a:r>
              <a:rPr lang="fa-IR" sz="2000" dirty="0" smtClean="0"/>
              <a:t>دنیا</a:t>
            </a:r>
            <a:endParaRPr lang="fa-IR" sz="2000" dirty="0"/>
          </a:p>
        </p:txBody>
      </p:sp>
      <p:sp>
        <p:nvSpPr>
          <p:cNvPr id="4" name="Slide Number Placeholder 3"/>
          <p:cNvSpPr>
            <a:spLocks noGrp="1"/>
          </p:cNvSpPr>
          <p:nvPr>
            <p:ph type="sldNum" sz="quarter" idx="12"/>
          </p:nvPr>
        </p:nvSpPr>
        <p:spPr/>
        <p:txBody>
          <a:bodyPr/>
          <a:lstStyle/>
          <a:p>
            <a:pPr>
              <a:defRPr/>
            </a:pPr>
            <a:r>
              <a:rPr lang="fa-IR"/>
              <a:t>49</a:t>
            </a:r>
            <a:endParaRPr lang="en-US"/>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305800" cy="1143000"/>
          </a:xfrm>
          <a:extLst/>
        </p:spPr>
        <p:txBody>
          <a:bodyPr>
            <a:noAutofit/>
          </a:bodyPr>
          <a:lstStyle/>
          <a:p>
            <a:pPr algn="ctr" rtl="1" eaLnBrk="1" fontAlgn="auto" hangingPunct="1">
              <a:spcAft>
                <a:spcPts val="0"/>
              </a:spcAft>
              <a:defRPr/>
            </a:pPr>
            <a:r>
              <a:rPr lang="fa-IR" sz="4000" dirty="0">
                <a:cs typeface="B Titr" pitchFamily="2" charset="-78"/>
              </a:rPr>
              <a:t>تغییرات ساختمان سنی </a:t>
            </a:r>
            <a:r>
              <a:rPr lang="fa-IR" sz="4000" dirty="0" smtClean="0">
                <a:cs typeface="B Titr" pitchFamily="2" charset="-78"/>
              </a:rPr>
              <a:t/>
            </a:r>
            <a:br>
              <a:rPr lang="fa-IR" sz="4000" dirty="0" smtClean="0">
                <a:cs typeface="B Titr" pitchFamily="2" charset="-78"/>
              </a:rPr>
            </a:br>
            <a:r>
              <a:rPr lang="fa-IR" sz="4000" dirty="0" smtClean="0">
                <a:cs typeface="B Titr" pitchFamily="2" charset="-78"/>
              </a:rPr>
              <a:t>جمعیت ایران پیش بینی سازمان ملل</a:t>
            </a:r>
            <a:endParaRPr lang="en-US" sz="4000" dirty="0"/>
          </a:p>
        </p:txBody>
      </p:sp>
      <p:sp>
        <p:nvSpPr>
          <p:cNvPr id="3" name="Slide Number Placeholder 2"/>
          <p:cNvSpPr>
            <a:spLocks noGrp="1"/>
          </p:cNvSpPr>
          <p:nvPr>
            <p:ph type="sldNum" sz="quarter" idx="12"/>
          </p:nvPr>
        </p:nvSpPr>
        <p:spPr/>
        <p:txBody>
          <a:bodyPr/>
          <a:lstStyle/>
          <a:p>
            <a:pPr>
              <a:defRPr/>
            </a:pPr>
            <a:r>
              <a:rPr lang="fa-IR" dirty="0"/>
              <a:t>50</a:t>
            </a:r>
            <a:endParaRPr lang="en-US" dirty="0"/>
          </a:p>
        </p:txBody>
      </p:sp>
      <p:pic>
        <p:nvPicPr>
          <p:cNvPr id="36868" name="Picture 2"/>
          <p:cNvPicPr>
            <a:picLocks noChangeAspect="1" noChangeArrowheads="1"/>
          </p:cNvPicPr>
          <p:nvPr/>
        </p:nvPicPr>
        <p:blipFill>
          <a:blip r:embed="rId3"/>
          <a:srcRect l="1949" t="2238" r="49092" b="2493"/>
          <a:stretch>
            <a:fillRect/>
          </a:stretch>
        </p:blipFill>
        <p:spPr bwMode="auto">
          <a:xfrm>
            <a:off x="3995738" y="2133600"/>
            <a:ext cx="2592387" cy="4584700"/>
          </a:xfrm>
          <a:prstGeom prst="rect">
            <a:avLst/>
          </a:prstGeom>
          <a:solidFill>
            <a:srgbClr val="FFFFFF"/>
          </a:solidFill>
          <a:ln w="9525">
            <a:noFill/>
            <a:miter lim="800000"/>
            <a:headEnd/>
            <a:tailEnd/>
          </a:ln>
        </p:spPr>
      </p:pic>
      <p:sp>
        <p:nvSpPr>
          <p:cNvPr id="6" name="Right Arrow 5"/>
          <p:cNvSpPr/>
          <p:nvPr/>
        </p:nvSpPr>
        <p:spPr>
          <a:xfrm>
            <a:off x="2002755" y="2431966"/>
            <a:ext cx="1394075" cy="841940"/>
          </a:xfrm>
          <a:prstGeom prst="rightArrow">
            <a:avLst/>
          </a:prstGeom>
        </p:spPr>
        <p:style>
          <a:lnRef idx="1">
            <a:schemeClr val="accent2"/>
          </a:lnRef>
          <a:fillRef idx="3">
            <a:schemeClr val="accent2"/>
          </a:fillRef>
          <a:effectRef idx="2">
            <a:schemeClr val="accent2"/>
          </a:effectRef>
          <a:fontRef idx="minor">
            <a:schemeClr val="lt1"/>
          </a:fontRef>
        </p:style>
        <p:txBody>
          <a:bodyPr anchor="ctr"/>
          <a:lstStyle/>
          <a:p>
            <a:pPr algn="l" rtl="0" fontAlgn="auto">
              <a:spcBef>
                <a:spcPts val="0"/>
              </a:spcBef>
              <a:spcAft>
                <a:spcPts val="0"/>
              </a:spcAft>
              <a:defRPr/>
            </a:pPr>
            <a:r>
              <a:rPr lang="fa-IR" b="1" dirty="0">
                <a:solidFill>
                  <a:schemeClr val="tx1"/>
                </a:solidFill>
              </a:rPr>
              <a:t>سال 1380</a:t>
            </a:r>
            <a:endParaRPr lang="en-US" b="1" dirty="0">
              <a:solidFill>
                <a:schemeClr val="tx1"/>
              </a:solidFill>
            </a:endParaRPr>
          </a:p>
        </p:txBody>
      </p:sp>
      <p:sp>
        <p:nvSpPr>
          <p:cNvPr id="8" name="Right Arrow 7"/>
          <p:cNvSpPr/>
          <p:nvPr/>
        </p:nvSpPr>
        <p:spPr>
          <a:xfrm>
            <a:off x="2025797" y="3883204"/>
            <a:ext cx="1394075" cy="841940"/>
          </a:xfrm>
          <a:prstGeom prst="rightArrow">
            <a:avLst/>
          </a:prstGeom>
        </p:spPr>
        <p:style>
          <a:lnRef idx="1">
            <a:schemeClr val="accent3"/>
          </a:lnRef>
          <a:fillRef idx="3">
            <a:schemeClr val="accent3"/>
          </a:fillRef>
          <a:effectRef idx="2">
            <a:schemeClr val="accent3"/>
          </a:effectRef>
          <a:fontRef idx="minor">
            <a:schemeClr val="lt1"/>
          </a:fontRef>
        </p:style>
        <p:txBody>
          <a:bodyPr anchor="ctr"/>
          <a:lstStyle/>
          <a:p>
            <a:pPr algn="l" rtl="0" fontAlgn="auto">
              <a:spcBef>
                <a:spcPts val="0"/>
              </a:spcBef>
              <a:spcAft>
                <a:spcPts val="0"/>
              </a:spcAft>
              <a:defRPr/>
            </a:pPr>
            <a:r>
              <a:rPr lang="fa-IR" b="1" dirty="0">
                <a:solidFill>
                  <a:schemeClr val="tx1"/>
                </a:solidFill>
              </a:rPr>
              <a:t>سال 1405</a:t>
            </a:r>
            <a:endParaRPr lang="en-US" b="1" dirty="0">
              <a:solidFill>
                <a:schemeClr val="tx1"/>
              </a:solidFill>
            </a:endParaRPr>
          </a:p>
        </p:txBody>
      </p:sp>
      <p:sp>
        <p:nvSpPr>
          <p:cNvPr id="9" name="Right Arrow 8"/>
          <p:cNvSpPr/>
          <p:nvPr/>
        </p:nvSpPr>
        <p:spPr>
          <a:xfrm>
            <a:off x="1979712" y="5395372"/>
            <a:ext cx="1394075" cy="841940"/>
          </a:xfrm>
          <a:prstGeom prst="rightArrow">
            <a:avLst/>
          </a:prstGeom>
        </p:spPr>
        <p:style>
          <a:lnRef idx="1">
            <a:schemeClr val="accent4"/>
          </a:lnRef>
          <a:fillRef idx="3">
            <a:schemeClr val="accent4"/>
          </a:fillRef>
          <a:effectRef idx="2">
            <a:schemeClr val="accent4"/>
          </a:effectRef>
          <a:fontRef idx="minor">
            <a:schemeClr val="lt1"/>
          </a:fontRef>
        </p:style>
        <p:txBody>
          <a:bodyPr anchor="ctr"/>
          <a:lstStyle/>
          <a:p>
            <a:pPr algn="l" rtl="0" fontAlgn="auto">
              <a:spcBef>
                <a:spcPts val="0"/>
              </a:spcBef>
              <a:spcAft>
                <a:spcPts val="0"/>
              </a:spcAft>
              <a:defRPr/>
            </a:pPr>
            <a:r>
              <a:rPr lang="fa-IR" b="1" dirty="0">
                <a:solidFill>
                  <a:schemeClr val="tx1"/>
                </a:solidFill>
              </a:rPr>
              <a:t>سال 1430</a:t>
            </a:r>
            <a:endParaRPr lang="en-US" b="1" dirty="0">
              <a:solidFill>
                <a:schemeClr val="tx1"/>
              </a:solidFill>
            </a:endParaRPr>
          </a:p>
        </p:txBody>
      </p:sp>
      <p:pic>
        <p:nvPicPr>
          <p:cNvPr id="4" name="Picture 3">
            <a:hlinkClick r:id="" action="ppaction://media"/>
          </p:cNvPr>
          <p:cNvPicPr>
            <a:picLocks noRot="1" noChangeAspect="1"/>
          </p:cNvPicPr>
          <p:nvPr>
            <a:videoFile r:link="rId1"/>
          </p:nvPr>
        </p:nvPicPr>
        <p:blipFill>
          <a:blip r:embed="rId4"/>
          <a:srcRect/>
          <a:stretch>
            <a:fillRect/>
          </a:stretch>
        </p:blipFill>
        <p:spPr bwMode="auto">
          <a:xfrm>
            <a:off x="90488" y="650875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6008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StopAudio" delay="0">
                      <p:tgtEl>
                        <p:sldTgt/>
                      </p:tgtEl>
                    </p:cond>
                  </p:endCondLst>
                </p:cTn>
                <p:tgtEl>
                  <p:spTgt spid="4"/>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Jamiat\obama-offshore-drilling.jpg"/>
          <p:cNvPicPr>
            <a:picLocks noChangeAspect="1" noChangeArrowheads="1"/>
          </p:cNvPicPr>
          <p:nvPr/>
        </p:nvPicPr>
        <p:blipFill>
          <a:blip r:embed="rId3"/>
          <a:srcRect/>
          <a:stretch>
            <a:fillRect/>
          </a:stretch>
        </p:blipFill>
        <p:spPr bwMode="auto">
          <a:xfrm>
            <a:off x="71438" y="1557338"/>
            <a:ext cx="2771775" cy="2078037"/>
          </a:xfrm>
          <a:prstGeom prst="rect">
            <a:avLst/>
          </a:prstGeom>
          <a:noFill/>
          <a:effectLst>
            <a:outerShdw blurRad="50800" dist="38100" dir="13500000" algn="br" rotWithShape="0">
              <a:prstClr val="black">
                <a:alpha val="40000"/>
              </a:prstClr>
            </a:outerShdw>
          </a:effectLst>
          <a:extLst/>
        </p:spPr>
      </p:pic>
      <p:sp>
        <p:nvSpPr>
          <p:cNvPr id="37891" name="Title 1"/>
          <p:cNvSpPr>
            <a:spLocks noGrp="1"/>
          </p:cNvSpPr>
          <p:nvPr>
            <p:ph type="title"/>
          </p:nvPr>
        </p:nvSpPr>
        <p:spPr>
          <a:xfrm>
            <a:off x="468313" y="620713"/>
            <a:ext cx="8229600" cy="722312"/>
          </a:xfrm>
        </p:spPr>
        <p:txBody>
          <a:bodyPr/>
          <a:lstStyle/>
          <a:p>
            <a:pPr eaLnBrk="1" hangingPunct="1"/>
            <a:r>
              <a:rPr lang="fa-IR" altLang="en-US" sz="4000" smtClean="0"/>
              <a:t>منابع کشور پاسخگوی جمعیت در حال رشد؟</a:t>
            </a:r>
            <a:endParaRPr lang="en-US" altLang="en-US" sz="4000" smtClean="0"/>
          </a:p>
        </p:txBody>
      </p:sp>
      <p:sp>
        <p:nvSpPr>
          <p:cNvPr id="3" name="Content Placeholder 2"/>
          <p:cNvSpPr>
            <a:spLocks noGrp="1"/>
          </p:cNvSpPr>
          <p:nvPr>
            <p:ph idx="1"/>
          </p:nvPr>
        </p:nvSpPr>
        <p:spPr/>
        <p:txBody>
          <a:bodyPr>
            <a:normAutofit lnSpcReduction="10000"/>
          </a:bodyPr>
          <a:lstStyle/>
          <a:p>
            <a:pPr marL="274320" indent="-274320" eaLnBrk="1" fontAlgn="auto" hangingPunct="1">
              <a:lnSpc>
                <a:spcPct val="150000"/>
              </a:lnSpc>
              <a:spcAft>
                <a:spcPts val="0"/>
              </a:spcAft>
              <a:buClr>
                <a:schemeClr val="accent3"/>
              </a:buClr>
              <a:buFont typeface="Wingdings 2"/>
              <a:buNone/>
              <a:defRPr/>
            </a:pPr>
            <a:r>
              <a:rPr lang="fa-IR" b="1" dirty="0" smtClean="0"/>
              <a:t>ایران</a:t>
            </a:r>
          </a:p>
          <a:p>
            <a:pPr marL="274320" indent="-274320" eaLnBrk="1" fontAlgn="auto" hangingPunct="1">
              <a:lnSpc>
                <a:spcPct val="150000"/>
              </a:lnSpc>
              <a:spcAft>
                <a:spcPts val="0"/>
              </a:spcAft>
              <a:buClr>
                <a:schemeClr val="accent3"/>
              </a:buClr>
              <a:buFont typeface="Wingdings 2"/>
              <a:buChar char=""/>
              <a:defRPr/>
            </a:pPr>
            <a:r>
              <a:rPr lang="fa-IR" dirty="0" smtClean="0"/>
              <a:t>دومین دارنده منبع گاز (18% ذخایر گاز جهان) </a:t>
            </a:r>
          </a:p>
          <a:p>
            <a:pPr marL="274320" indent="-274320" eaLnBrk="1" fontAlgn="auto" hangingPunct="1">
              <a:lnSpc>
                <a:spcPct val="150000"/>
              </a:lnSpc>
              <a:spcAft>
                <a:spcPts val="0"/>
              </a:spcAft>
              <a:buClr>
                <a:schemeClr val="accent3"/>
              </a:buClr>
              <a:buFont typeface="Wingdings 2"/>
              <a:buChar char=""/>
              <a:defRPr/>
            </a:pPr>
            <a:r>
              <a:rPr lang="fa-IR" dirty="0" smtClean="0"/>
              <a:t>سومین دارنده منابع نفت جهان (11% ذخایر نفت جهان) </a:t>
            </a:r>
          </a:p>
          <a:p>
            <a:pPr marL="274320" indent="-274320" eaLnBrk="1" fontAlgn="auto" hangingPunct="1">
              <a:lnSpc>
                <a:spcPct val="150000"/>
              </a:lnSpc>
              <a:spcAft>
                <a:spcPts val="0"/>
              </a:spcAft>
              <a:buClr>
                <a:schemeClr val="accent3"/>
              </a:buClr>
              <a:buFont typeface="Wingdings 2"/>
              <a:buChar char=""/>
              <a:defRPr/>
            </a:pPr>
            <a:r>
              <a:rPr lang="fa-IR" dirty="0" smtClean="0"/>
              <a:t>در اختیار داشتن حدود 2درصد از منابع معدنی </a:t>
            </a:r>
          </a:p>
          <a:p>
            <a:pPr marL="274320" indent="-274320" eaLnBrk="1" fontAlgn="auto" hangingPunct="1">
              <a:lnSpc>
                <a:spcPct val="150000"/>
              </a:lnSpc>
              <a:spcAft>
                <a:spcPts val="0"/>
              </a:spcAft>
              <a:buClr>
                <a:schemeClr val="accent3"/>
              </a:buClr>
              <a:buFont typeface="Wingdings 2"/>
              <a:buChar char=""/>
              <a:defRPr/>
            </a:pPr>
            <a:r>
              <a:rPr lang="fa-IR" dirty="0" smtClean="0"/>
              <a:t>جمعیت ایران تنها یک درصد از جمعیت جهان!</a:t>
            </a:r>
          </a:p>
          <a:p>
            <a:pPr marL="0" indent="0" algn="ctr" eaLnBrk="1" fontAlgn="auto" hangingPunct="1">
              <a:lnSpc>
                <a:spcPct val="150000"/>
              </a:lnSpc>
              <a:spcAft>
                <a:spcPts val="0"/>
              </a:spcAft>
              <a:buClr>
                <a:schemeClr val="accent3"/>
              </a:buClr>
              <a:buFont typeface="Wingdings 2"/>
              <a:buNone/>
              <a:defRPr/>
            </a:pPr>
            <a:r>
              <a:rPr lang="fa-IR" b="1" dirty="0" smtClean="0"/>
              <a:t>جمعیت در کشورهایی که از منابع زیرزمینی و رو زمینی و موقعیت استراتژیک برخوردارند جزو ارکان اصلی و راهبردی محسوب می‌شود.</a:t>
            </a:r>
            <a:endParaRPr lang="en-US" b="1" dirty="0" smtClean="0"/>
          </a:p>
          <a:p>
            <a:pPr marL="274320" indent="-274320" algn="ctr" eaLnBrk="1" fontAlgn="auto" hangingPunct="1">
              <a:lnSpc>
                <a:spcPct val="150000"/>
              </a:lnSpc>
              <a:spcAft>
                <a:spcPts val="0"/>
              </a:spcAft>
              <a:buClr>
                <a:schemeClr val="accent3"/>
              </a:buClr>
              <a:buFont typeface="Wingdings 2"/>
              <a:buChar char=""/>
              <a:defRPr/>
            </a:pPr>
            <a:endParaRPr lang="en-US" b="1" dirty="0"/>
          </a:p>
        </p:txBody>
      </p:sp>
      <p:sp>
        <p:nvSpPr>
          <p:cNvPr id="4" name="Slide Number Placeholder 3"/>
          <p:cNvSpPr>
            <a:spLocks noGrp="1"/>
          </p:cNvSpPr>
          <p:nvPr>
            <p:ph type="sldNum" sz="quarter" idx="12"/>
          </p:nvPr>
        </p:nvSpPr>
        <p:spPr/>
        <p:txBody>
          <a:bodyPr/>
          <a:lstStyle/>
          <a:p>
            <a:pPr>
              <a:defRPr/>
            </a:pPr>
            <a:r>
              <a:rPr lang="fa-IR"/>
              <a:t>51</a:t>
            </a:r>
            <a:endParaRPr lang="en-US"/>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3220"/>
            <a:ext cx="8229600" cy="1143000"/>
          </a:xfrm>
        </p:spPr>
        <p:txBody>
          <a:bodyPr>
            <a:normAutofit fontScale="90000"/>
          </a:bodyPr>
          <a:lstStyle/>
          <a:p>
            <a:pPr eaLnBrk="1" fontAlgn="auto" hangingPunct="1">
              <a:spcAft>
                <a:spcPts val="0"/>
              </a:spcAft>
              <a:defRPr/>
            </a:pPr>
            <a:r>
              <a:rPr lang="fa-IR" sz="4000" dirty="0" smtClean="0"/>
              <a:t>سرانه مصرف آب در ایران،</a:t>
            </a:r>
            <a:br>
              <a:rPr lang="fa-IR" sz="4000" dirty="0" smtClean="0"/>
            </a:br>
            <a:r>
              <a:rPr lang="fa-IR" sz="4000" dirty="0" smtClean="0"/>
              <a:t> بیش از 2 برابر استاندارد جهانی</a:t>
            </a:r>
            <a:endParaRPr lang="en-US" sz="4000" dirty="0"/>
          </a:p>
        </p:txBody>
      </p:sp>
      <p:sp>
        <p:nvSpPr>
          <p:cNvPr id="38915" name="Content Placeholder 2"/>
          <p:cNvSpPr>
            <a:spLocks noGrp="1"/>
          </p:cNvSpPr>
          <p:nvPr>
            <p:ph idx="1"/>
          </p:nvPr>
        </p:nvSpPr>
        <p:spPr>
          <a:xfrm>
            <a:off x="468313" y="1776413"/>
            <a:ext cx="8229600" cy="4389437"/>
          </a:xfrm>
        </p:spPr>
        <p:txBody>
          <a:bodyPr/>
          <a:lstStyle/>
          <a:p>
            <a:pPr marL="0" indent="0" eaLnBrk="1" hangingPunct="1">
              <a:buFont typeface="Wingdings 2" pitchFamily="18" charset="2"/>
              <a:buNone/>
            </a:pPr>
            <a:r>
              <a:rPr lang="fa-IR" altLang="en-US" dirty="0" smtClean="0"/>
              <a:t>میانگین آب مصرفی سرانه جهان حدود 580 مترمکعب برای هر نفر در سال است که این رقم در ایران حدود 1300 مترمکعب است.</a:t>
            </a:r>
            <a:endParaRPr lang="en-US" altLang="en-US" dirty="0" smtClean="0"/>
          </a:p>
        </p:txBody>
      </p:sp>
      <p:sp>
        <p:nvSpPr>
          <p:cNvPr id="4" name="Slide Number Placeholder 3"/>
          <p:cNvSpPr>
            <a:spLocks noGrp="1"/>
          </p:cNvSpPr>
          <p:nvPr>
            <p:ph type="sldNum" sz="quarter" idx="12"/>
          </p:nvPr>
        </p:nvSpPr>
        <p:spPr/>
        <p:txBody>
          <a:bodyPr/>
          <a:lstStyle/>
          <a:p>
            <a:pPr>
              <a:defRPr/>
            </a:pPr>
            <a:r>
              <a:rPr lang="fa-IR"/>
              <a:t>1</a:t>
            </a:r>
          </a:p>
        </p:txBody>
      </p:sp>
      <p:pic>
        <p:nvPicPr>
          <p:cNvPr id="38917" name="Picture 2"/>
          <p:cNvPicPr>
            <a:picLocks noChangeAspect="1" noChangeArrowheads="1"/>
          </p:cNvPicPr>
          <p:nvPr/>
        </p:nvPicPr>
        <p:blipFill>
          <a:blip r:embed="rId2"/>
          <a:srcRect/>
          <a:stretch>
            <a:fillRect/>
          </a:stretch>
        </p:blipFill>
        <p:spPr bwMode="auto">
          <a:xfrm>
            <a:off x="-36513" y="2643188"/>
            <a:ext cx="8113713" cy="4241800"/>
          </a:xfrm>
          <a:prstGeom prst="rect">
            <a:avLst/>
          </a:prstGeom>
          <a:noFill/>
          <a:ln w="9525">
            <a:noFill/>
            <a:miter lim="800000"/>
            <a:headEnd/>
            <a:tailEnd/>
          </a:ln>
        </p:spPr>
      </p:pic>
      <p:pic>
        <p:nvPicPr>
          <p:cNvPr id="38918" name="Picture 3" descr="C:\Users\Sheida\Desktop\water-consumption-top-countries_9278.jpg"/>
          <p:cNvPicPr>
            <a:picLocks noChangeAspect="1" noChangeArrowheads="1"/>
          </p:cNvPicPr>
          <p:nvPr/>
        </p:nvPicPr>
        <p:blipFill>
          <a:blip r:embed="rId3"/>
          <a:srcRect t="5069"/>
          <a:stretch>
            <a:fillRect/>
          </a:stretch>
        </p:blipFill>
        <p:spPr bwMode="auto">
          <a:xfrm>
            <a:off x="6716713" y="3794125"/>
            <a:ext cx="2427287" cy="3036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204788"/>
            <a:ext cx="8229600" cy="1143000"/>
          </a:xfrm>
        </p:spPr>
        <p:txBody>
          <a:bodyPr/>
          <a:lstStyle/>
          <a:p>
            <a:pPr eaLnBrk="1" hangingPunct="1"/>
            <a:r>
              <a:rPr lang="fa-IR" altLang="en-US" sz="4000" dirty="0" smtClean="0"/>
              <a:t>تراکم جمعیت در کیلومتر مربع</a:t>
            </a:r>
            <a:endParaRPr lang="en-US" altLang="en-US" sz="4000" dirty="0" smtClean="0"/>
          </a:p>
        </p:txBody>
      </p:sp>
      <p:sp>
        <p:nvSpPr>
          <p:cNvPr id="39939" name="Content Placeholder 2"/>
          <p:cNvSpPr>
            <a:spLocks noGrp="1"/>
          </p:cNvSpPr>
          <p:nvPr>
            <p:ph idx="1"/>
          </p:nvPr>
        </p:nvSpPr>
        <p:spPr/>
        <p:txBody>
          <a:bodyPr/>
          <a:lstStyle/>
          <a:p>
            <a:pPr eaLnBrk="1" hangingPunct="1"/>
            <a:endParaRPr lang="fa-IR" altLang="en-US" smtClean="0"/>
          </a:p>
        </p:txBody>
      </p:sp>
      <p:sp>
        <p:nvSpPr>
          <p:cNvPr id="4" name="Slide Number Placeholder 3"/>
          <p:cNvSpPr>
            <a:spLocks noGrp="1"/>
          </p:cNvSpPr>
          <p:nvPr>
            <p:ph type="sldNum" sz="quarter" idx="12"/>
          </p:nvPr>
        </p:nvSpPr>
        <p:spPr/>
        <p:txBody>
          <a:bodyPr/>
          <a:lstStyle/>
          <a:p>
            <a:pPr>
              <a:defRPr/>
            </a:pPr>
            <a:r>
              <a:rPr lang="fa-IR"/>
              <a:t>53</a:t>
            </a:r>
          </a:p>
        </p:txBody>
      </p:sp>
      <p:pic>
        <p:nvPicPr>
          <p:cNvPr id="39941" name="Picture 2"/>
          <p:cNvPicPr>
            <a:picLocks noChangeAspect="1" noChangeArrowheads="1"/>
          </p:cNvPicPr>
          <p:nvPr/>
        </p:nvPicPr>
        <p:blipFill>
          <a:blip r:embed="rId3"/>
          <a:srcRect/>
          <a:stretch>
            <a:fillRect/>
          </a:stretch>
        </p:blipFill>
        <p:spPr bwMode="auto">
          <a:xfrm>
            <a:off x="755650" y="2060575"/>
            <a:ext cx="7777163" cy="2800350"/>
          </a:xfrm>
          <a:prstGeom prst="rect">
            <a:avLst/>
          </a:prstGeom>
          <a:noFill/>
          <a:ln w="9525">
            <a:noFill/>
            <a:miter lim="800000"/>
            <a:headEnd/>
            <a:tailEnd/>
          </a:ln>
        </p:spPr>
      </p:pic>
      <p:sp>
        <p:nvSpPr>
          <p:cNvPr id="39942" name="TextBox 4"/>
          <p:cNvSpPr txBox="1">
            <a:spLocks noChangeArrowheads="1"/>
          </p:cNvSpPr>
          <p:nvPr/>
        </p:nvSpPr>
        <p:spPr bwMode="auto">
          <a:xfrm>
            <a:off x="3727450" y="4941888"/>
            <a:ext cx="1492250" cy="646112"/>
          </a:xfrm>
          <a:prstGeom prst="rect">
            <a:avLst/>
          </a:prstGeom>
          <a:noFill/>
          <a:ln w="9525">
            <a:noFill/>
            <a:miter lim="800000"/>
            <a:headEnd/>
            <a:tailEnd/>
          </a:ln>
        </p:spPr>
        <p:txBody>
          <a:bodyPr wrap="none">
            <a:spAutoFit/>
          </a:bodyPr>
          <a:lstStyle/>
          <a:p>
            <a:pPr algn="l" rtl="0"/>
            <a:r>
              <a:rPr lang="fa-IR" altLang="en-US">
                <a:latin typeface="Times New Roman" pitchFamily="18" charset="0"/>
                <a:cs typeface="B Nazanin" pitchFamily="2" charset="-78"/>
              </a:rPr>
              <a:t>منبع: بانک جهانی </a:t>
            </a:r>
            <a:endParaRPr lang="en-US" altLang="en-US">
              <a:latin typeface="Times New Roman" pitchFamily="18" charset="0"/>
              <a:cs typeface="B Nazanin" pitchFamily="2" charset="-78"/>
            </a:endParaRPr>
          </a:p>
          <a:p>
            <a:pPr algn="l" rtl="0"/>
            <a:endParaRPr lang="en-US" altLang="en-US">
              <a:latin typeface="Times New Roman" pitchFamily="18" charset="0"/>
              <a:cs typeface="B Nazanin" pitchFamily="2" charset="-78"/>
            </a:endParaRPr>
          </a:p>
        </p:txBody>
      </p:sp>
      <p:sp>
        <p:nvSpPr>
          <p:cNvPr id="39943" name="TextBox 5"/>
          <p:cNvSpPr txBox="1">
            <a:spLocks noChangeArrowheads="1"/>
          </p:cNvSpPr>
          <p:nvPr/>
        </p:nvSpPr>
        <p:spPr bwMode="auto">
          <a:xfrm>
            <a:off x="2051050" y="5516563"/>
            <a:ext cx="4833938" cy="369887"/>
          </a:xfrm>
          <a:prstGeom prst="rect">
            <a:avLst/>
          </a:prstGeom>
          <a:noFill/>
          <a:ln w="9525">
            <a:noFill/>
            <a:miter lim="800000"/>
            <a:headEnd/>
            <a:tailEnd/>
          </a:ln>
        </p:spPr>
        <p:txBody>
          <a:bodyPr wrap="none">
            <a:spAutoFit/>
          </a:bodyPr>
          <a:lstStyle/>
          <a:p>
            <a:pPr algn="l" rtl="0"/>
            <a:r>
              <a:rPr lang="fa-IR" altLang="en-US">
                <a:latin typeface="Times New Roman" pitchFamily="18" charset="0"/>
                <a:cs typeface="B Nazanin" pitchFamily="2" charset="-78"/>
              </a:rPr>
              <a:t>تراکم نسبی جمعیت ایران در سال 1390: 46 نفر در کیلومتر مربع </a:t>
            </a:r>
            <a:endParaRPr lang="en-US" altLang="en-US">
              <a:latin typeface="Times New Roman" pitchFamily="18" charset="0"/>
              <a:cs typeface="B Nazanin" pitchFamily="2" charset="-78"/>
            </a:endParaRPr>
          </a:p>
        </p:txBody>
      </p:sp>
      <p:sp>
        <p:nvSpPr>
          <p:cNvPr id="39944" name="TextBox 6"/>
          <p:cNvSpPr txBox="1">
            <a:spLocks noChangeArrowheads="1"/>
          </p:cNvSpPr>
          <p:nvPr/>
        </p:nvSpPr>
        <p:spPr bwMode="auto">
          <a:xfrm>
            <a:off x="2700338" y="6021388"/>
            <a:ext cx="3913187" cy="369887"/>
          </a:xfrm>
          <a:prstGeom prst="rect">
            <a:avLst/>
          </a:prstGeom>
          <a:noFill/>
          <a:ln w="9525">
            <a:noFill/>
            <a:miter lim="800000"/>
            <a:headEnd/>
            <a:tailEnd/>
          </a:ln>
        </p:spPr>
        <p:txBody>
          <a:bodyPr wrap="none">
            <a:spAutoFit/>
          </a:bodyPr>
          <a:lstStyle/>
          <a:p>
            <a:pPr algn="l" rtl="0"/>
            <a:r>
              <a:rPr lang="fa-IR" altLang="en-US">
                <a:latin typeface="Times New Roman" pitchFamily="18" charset="0"/>
                <a:cs typeface="B Nazanin" pitchFamily="2" charset="-78"/>
              </a:rPr>
              <a:t>تراکم زیستی جمعیت ایران: 116 نفر در کیلومتر مربع</a:t>
            </a:r>
            <a:endParaRPr lang="en-US" altLang="en-US">
              <a:latin typeface="Times New Roman" pitchFamily="18" charset="0"/>
              <a:cs typeface="B Nazanin" pitchFamily="2" charset="-7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rot="5400000">
            <a:off x="6048151" y="1573103"/>
            <a:ext cx="4348163" cy="1143000"/>
          </a:xfrm>
        </p:spPr>
        <p:txBody>
          <a:bodyPr/>
          <a:lstStyle/>
          <a:p>
            <a:pPr eaLnBrk="1" hangingPunct="1"/>
            <a:r>
              <a:rPr lang="fa-IR" altLang="en-US" sz="4000" dirty="0" smtClean="0"/>
              <a:t>تراکم جمعیت در ایران</a:t>
            </a:r>
            <a:endParaRPr lang="en-US" altLang="en-US" sz="3600" dirty="0" smtClean="0"/>
          </a:p>
        </p:txBody>
      </p:sp>
      <p:sp>
        <p:nvSpPr>
          <p:cNvPr id="40963" name="TextBox 2"/>
          <p:cNvSpPr txBox="1">
            <a:spLocks noChangeArrowheads="1"/>
          </p:cNvSpPr>
          <p:nvPr/>
        </p:nvSpPr>
        <p:spPr bwMode="auto">
          <a:xfrm>
            <a:off x="1668463" y="1870075"/>
            <a:ext cx="630237" cy="461963"/>
          </a:xfrm>
          <a:prstGeom prst="rect">
            <a:avLst/>
          </a:prstGeom>
          <a:noFill/>
          <a:ln w="9525">
            <a:noFill/>
            <a:miter lim="800000"/>
            <a:headEnd/>
            <a:tailEnd/>
          </a:ln>
        </p:spPr>
        <p:txBody>
          <a:bodyPr wrap="none">
            <a:spAutoFit/>
          </a:bodyPr>
          <a:lstStyle/>
          <a:p>
            <a:pPr algn="ctr" rtl="0"/>
            <a:r>
              <a:rPr lang="fa-IR" altLang="en-US" sz="1200">
                <a:solidFill>
                  <a:schemeClr val="bg1"/>
                </a:solidFill>
                <a:latin typeface="Times New Roman" pitchFamily="18" charset="0"/>
                <a:cs typeface="B Nazanin" pitchFamily="2" charset="-78"/>
              </a:rPr>
              <a:t>آذربایجان</a:t>
            </a:r>
          </a:p>
          <a:p>
            <a:pPr algn="ctr" rtl="0"/>
            <a:r>
              <a:rPr lang="fa-IR" altLang="en-US" sz="1200">
                <a:solidFill>
                  <a:schemeClr val="bg1"/>
                </a:solidFill>
                <a:latin typeface="Times New Roman" pitchFamily="18" charset="0"/>
                <a:cs typeface="B Nazanin" pitchFamily="2" charset="-78"/>
              </a:rPr>
              <a:t>شرقی</a:t>
            </a:r>
            <a:endParaRPr lang="en-US" altLang="en-US" sz="1200">
              <a:solidFill>
                <a:schemeClr val="bg1"/>
              </a:solidFill>
              <a:latin typeface="Times New Roman" pitchFamily="18" charset="0"/>
              <a:cs typeface="B Nazanin" pitchFamily="2" charset="-78"/>
            </a:endParaRPr>
          </a:p>
        </p:txBody>
      </p:sp>
      <p:sp>
        <p:nvSpPr>
          <p:cNvPr id="40964" name="TextBox 9"/>
          <p:cNvSpPr txBox="1">
            <a:spLocks noChangeArrowheads="1"/>
          </p:cNvSpPr>
          <p:nvPr/>
        </p:nvSpPr>
        <p:spPr bwMode="auto">
          <a:xfrm>
            <a:off x="2162175" y="1962150"/>
            <a:ext cx="481013" cy="277813"/>
          </a:xfrm>
          <a:prstGeom prst="rect">
            <a:avLst/>
          </a:prstGeom>
          <a:noFill/>
          <a:ln w="9525">
            <a:noFill/>
            <a:miter lim="800000"/>
            <a:headEnd/>
            <a:tailEnd/>
          </a:ln>
        </p:spPr>
        <p:txBody>
          <a:bodyPr wrap="none">
            <a:spAutoFit/>
          </a:bodyPr>
          <a:lstStyle/>
          <a:p>
            <a:pPr algn="l" rtl="0"/>
            <a:r>
              <a:rPr lang="fa-IR" altLang="en-US" sz="1200">
                <a:solidFill>
                  <a:schemeClr val="bg1"/>
                </a:solidFill>
                <a:latin typeface="Times New Roman" pitchFamily="18" charset="0"/>
                <a:cs typeface="B Nazanin" pitchFamily="2" charset="-78"/>
              </a:rPr>
              <a:t>اردبیل</a:t>
            </a:r>
            <a:endParaRPr lang="en-US" altLang="en-US" sz="1200">
              <a:solidFill>
                <a:schemeClr val="bg1"/>
              </a:solidFill>
              <a:latin typeface="Times New Roman" pitchFamily="18" charset="0"/>
              <a:cs typeface="B Nazanin" pitchFamily="2" charset="-78"/>
            </a:endParaRPr>
          </a:p>
        </p:txBody>
      </p:sp>
      <p:sp>
        <p:nvSpPr>
          <p:cNvPr id="40965" name="TextBox 10"/>
          <p:cNvSpPr txBox="1">
            <a:spLocks noChangeArrowheads="1"/>
          </p:cNvSpPr>
          <p:nvPr/>
        </p:nvSpPr>
        <p:spPr bwMode="auto">
          <a:xfrm>
            <a:off x="1403350" y="1766888"/>
            <a:ext cx="417513" cy="276225"/>
          </a:xfrm>
          <a:prstGeom prst="rect">
            <a:avLst/>
          </a:prstGeom>
          <a:noFill/>
          <a:ln w="9525">
            <a:noFill/>
            <a:miter lim="800000"/>
            <a:headEnd/>
            <a:tailEnd/>
          </a:ln>
        </p:spPr>
        <p:txBody>
          <a:bodyPr wrap="none">
            <a:spAutoFit/>
          </a:bodyPr>
          <a:lstStyle/>
          <a:p>
            <a:pPr algn="l" rtl="0"/>
            <a:r>
              <a:rPr lang="fa-IR" altLang="en-US" sz="1200">
                <a:solidFill>
                  <a:schemeClr val="bg1"/>
                </a:solidFill>
                <a:latin typeface="Times New Roman" pitchFamily="18" charset="0"/>
                <a:cs typeface="B Nazanin" pitchFamily="2" charset="-78"/>
              </a:rPr>
              <a:t>غربی</a:t>
            </a:r>
            <a:endParaRPr lang="en-US" altLang="en-US" sz="1200">
              <a:solidFill>
                <a:schemeClr val="bg1"/>
              </a:solidFill>
              <a:latin typeface="Times New Roman" pitchFamily="18" charset="0"/>
              <a:cs typeface="B Nazanin" pitchFamily="2" charset="-78"/>
            </a:endParaRPr>
          </a:p>
        </p:txBody>
      </p:sp>
      <p:sp>
        <p:nvSpPr>
          <p:cNvPr id="40966" name="TextBox 14"/>
          <p:cNvSpPr txBox="1">
            <a:spLocks noChangeArrowheads="1"/>
          </p:cNvSpPr>
          <p:nvPr/>
        </p:nvSpPr>
        <p:spPr bwMode="auto">
          <a:xfrm>
            <a:off x="4430713" y="2181225"/>
            <a:ext cx="542925" cy="461963"/>
          </a:xfrm>
          <a:prstGeom prst="rect">
            <a:avLst/>
          </a:prstGeom>
          <a:noFill/>
          <a:ln w="9525">
            <a:noFill/>
            <a:miter lim="800000"/>
            <a:headEnd/>
            <a:tailEnd/>
          </a:ln>
        </p:spPr>
        <p:txBody>
          <a:bodyPr wrap="none">
            <a:spAutoFit/>
          </a:bodyPr>
          <a:lstStyle/>
          <a:p>
            <a:pPr algn="ctr" rtl="0"/>
            <a:r>
              <a:rPr lang="fa-IR" altLang="en-US" sz="1200">
                <a:solidFill>
                  <a:schemeClr val="bg1"/>
                </a:solidFill>
                <a:latin typeface="Times New Roman" pitchFamily="18" charset="0"/>
                <a:cs typeface="B Nazanin" pitchFamily="2" charset="-78"/>
              </a:rPr>
              <a:t>خراسان</a:t>
            </a:r>
          </a:p>
          <a:p>
            <a:pPr algn="ctr" rtl="0"/>
            <a:r>
              <a:rPr lang="fa-IR" altLang="en-US" sz="1200">
                <a:solidFill>
                  <a:schemeClr val="bg1"/>
                </a:solidFill>
                <a:latin typeface="Times New Roman" pitchFamily="18" charset="0"/>
                <a:cs typeface="B Nazanin" pitchFamily="2" charset="-78"/>
              </a:rPr>
              <a:t>شمالی</a:t>
            </a:r>
            <a:endParaRPr lang="en-US" altLang="en-US" sz="1200">
              <a:solidFill>
                <a:schemeClr val="bg1"/>
              </a:solidFill>
              <a:latin typeface="Times New Roman" pitchFamily="18" charset="0"/>
              <a:cs typeface="B Nazanin" pitchFamily="2" charset="-78"/>
            </a:endParaRPr>
          </a:p>
        </p:txBody>
      </p:sp>
      <p:sp>
        <p:nvSpPr>
          <p:cNvPr id="40967" name="TextBox 15"/>
          <p:cNvSpPr txBox="1">
            <a:spLocks noChangeArrowheads="1"/>
          </p:cNvSpPr>
          <p:nvPr/>
        </p:nvSpPr>
        <p:spPr bwMode="auto">
          <a:xfrm>
            <a:off x="4818063" y="2924175"/>
            <a:ext cx="871537" cy="276225"/>
          </a:xfrm>
          <a:prstGeom prst="rect">
            <a:avLst/>
          </a:prstGeom>
          <a:noFill/>
          <a:ln w="9525">
            <a:noFill/>
            <a:miter lim="800000"/>
            <a:headEnd/>
            <a:tailEnd/>
          </a:ln>
        </p:spPr>
        <p:txBody>
          <a:bodyPr wrap="none">
            <a:spAutoFit/>
          </a:bodyPr>
          <a:lstStyle/>
          <a:p>
            <a:pPr algn="l" rtl="0"/>
            <a:r>
              <a:rPr lang="fa-IR" altLang="en-US" sz="1200">
                <a:solidFill>
                  <a:schemeClr val="bg1"/>
                </a:solidFill>
                <a:latin typeface="Times New Roman" pitchFamily="18" charset="0"/>
                <a:cs typeface="B Nazanin" pitchFamily="2" charset="-78"/>
              </a:rPr>
              <a:t>خراسان رضوی</a:t>
            </a:r>
            <a:endParaRPr lang="en-US" altLang="en-US" sz="1200">
              <a:solidFill>
                <a:schemeClr val="bg1"/>
              </a:solidFill>
              <a:latin typeface="Times New Roman" pitchFamily="18" charset="0"/>
              <a:cs typeface="B Nazanin" pitchFamily="2" charset="-78"/>
            </a:endParaRPr>
          </a:p>
        </p:txBody>
      </p:sp>
      <p:sp>
        <p:nvSpPr>
          <p:cNvPr id="40968" name="TextBox 16"/>
          <p:cNvSpPr txBox="1">
            <a:spLocks noChangeArrowheads="1"/>
          </p:cNvSpPr>
          <p:nvPr/>
        </p:nvSpPr>
        <p:spPr bwMode="auto">
          <a:xfrm>
            <a:off x="5146675" y="3937000"/>
            <a:ext cx="542925" cy="460375"/>
          </a:xfrm>
          <a:prstGeom prst="rect">
            <a:avLst/>
          </a:prstGeom>
          <a:noFill/>
          <a:ln w="9525">
            <a:noFill/>
            <a:miter lim="800000"/>
            <a:headEnd/>
            <a:tailEnd/>
          </a:ln>
        </p:spPr>
        <p:txBody>
          <a:bodyPr wrap="none">
            <a:spAutoFit/>
          </a:bodyPr>
          <a:lstStyle/>
          <a:p>
            <a:pPr algn="ctr" rtl="0"/>
            <a:r>
              <a:rPr lang="fa-IR" altLang="en-US" sz="1200">
                <a:solidFill>
                  <a:schemeClr val="bg1"/>
                </a:solidFill>
                <a:latin typeface="Times New Roman" pitchFamily="18" charset="0"/>
                <a:cs typeface="B Nazanin" pitchFamily="2" charset="-78"/>
              </a:rPr>
              <a:t>خراسان</a:t>
            </a:r>
          </a:p>
          <a:p>
            <a:pPr algn="ctr" rtl="0"/>
            <a:r>
              <a:rPr lang="fa-IR" altLang="en-US" sz="1200">
                <a:solidFill>
                  <a:schemeClr val="bg1"/>
                </a:solidFill>
                <a:latin typeface="Times New Roman" pitchFamily="18" charset="0"/>
                <a:cs typeface="B Nazanin" pitchFamily="2" charset="-78"/>
              </a:rPr>
              <a:t>جنوبی</a:t>
            </a:r>
            <a:endParaRPr lang="en-US" altLang="en-US" sz="1200">
              <a:solidFill>
                <a:schemeClr val="bg1"/>
              </a:solidFill>
              <a:latin typeface="Times New Roman" pitchFamily="18" charset="0"/>
              <a:cs typeface="B Nazanin" pitchFamily="2" charset="-78"/>
            </a:endParaRPr>
          </a:p>
        </p:txBody>
      </p:sp>
      <p:sp>
        <p:nvSpPr>
          <p:cNvPr id="40969" name="TextBox 17"/>
          <p:cNvSpPr txBox="1">
            <a:spLocks noChangeArrowheads="1"/>
          </p:cNvSpPr>
          <p:nvPr/>
        </p:nvSpPr>
        <p:spPr bwMode="auto">
          <a:xfrm>
            <a:off x="5651500" y="5184775"/>
            <a:ext cx="654050" cy="461963"/>
          </a:xfrm>
          <a:prstGeom prst="rect">
            <a:avLst/>
          </a:prstGeom>
          <a:noFill/>
          <a:ln w="9525">
            <a:noFill/>
            <a:miter lim="800000"/>
            <a:headEnd/>
            <a:tailEnd/>
          </a:ln>
        </p:spPr>
        <p:txBody>
          <a:bodyPr wrap="none">
            <a:spAutoFit/>
          </a:bodyPr>
          <a:lstStyle/>
          <a:p>
            <a:pPr algn="l" rtl="0"/>
            <a:r>
              <a:rPr lang="fa-IR" altLang="en-US" sz="1200">
                <a:solidFill>
                  <a:schemeClr val="bg1"/>
                </a:solidFill>
                <a:latin typeface="Times New Roman" pitchFamily="18" charset="0"/>
                <a:cs typeface="B Nazanin" pitchFamily="2" charset="-78"/>
              </a:rPr>
              <a:t>سیستان و</a:t>
            </a:r>
          </a:p>
          <a:p>
            <a:pPr algn="l" rtl="0"/>
            <a:r>
              <a:rPr lang="fa-IR" altLang="en-US" sz="1200">
                <a:solidFill>
                  <a:schemeClr val="bg1"/>
                </a:solidFill>
                <a:latin typeface="Times New Roman" pitchFamily="18" charset="0"/>
                <a:cs typeface="B Nazanin" pitchFamily="2" charset="-78"/>
              </a:rPr>
              <a:t>بلوچستان</a:t>
            </a:r>
          </a:p>
        </p:txBody>
      </p:sp>
      <p:sp>
        <p:nvSpPr>
          <p:cNvPr id="40970" name="TextBox 18"/>
          <p:cNvSpPr txBox="1">
            <a:spLocks noChangeArrowheads="1"/>
          </p:cNvSpPr>
          <p:nvPr/>
        </p:nvSpPr>
        <p:spPr bwMode="auto">
          <a:xfrm>
            <a:off x="4384675" y="5416550"/>
            <a:ext cx="588963" cy="276225"/>
          </a:xfrm>
          <a:prstGeom prst="rect">
            <a:avLst/>
          </a:prstGeom>
          <a:noFill/>
          <a:ln w="9525">
            <a:noFill/>
            <a:miter lim="800000"/>
            <a:headEnd/>
            <a:tailEnd/>
          </a:ln>
        </p:spPr>
        <p:txBody>
          <a:bodyPr wrap="none">
            <a:spAutoFit/>
          </a:bodyPr>
          <a:lstStyle/>
          <a:p>
            <a:pPr algn="l" rtl="0"/>
            <a:r>
              <a:rPr lang="fa-IR" altLang="en-US" sz="1200">
                <a:solidFill>
                  <a:schemeClr val="bg1"/>
                </a:solidFill>
                <a:latin typeface="Times New Roman" pitchFamily="18" charset="0"/>
                <a:cs typeface="B Nazanin" pitchFamily="2" charset="-78"/>
              </a:rPr>
              <a:t>هرمزگان</a:t>
            </a:r>
            <a:endParaRPr lang="en-US" altLang="en-US" sz="1200">
              <a:solidFill>
                <a:schemeClr val="bg1"/>
              </a:solidFill>
              <a:latin typeface="Times New Roman" pitchFamily="18" charset="0"/>
              <a:cs typeface="B Nazanin" pitchFamily="2" charset="-78"/>
            </a:endParaRPr>
          </a:p>
        </p:txBody>
      </p:sp>
      <p:sp>
        <p:nvSpPr>
          <p:cNvPr id="40971" name="TextBox 19"/>
          <p:cNvSpPr txBox="1">
            <a:spLocks noChangeArrowheads="1"/>
          </p:cNvSpPr>
          <p:nvPr/>
        </p:nvSpPr>
        <p:spPr bwMode="auto">
          <a:xfrm>
            <a:off x="1760538" y="3562350"/>
            <a:ext cx="390525" cy="276225"/>
          </a:xfrm>
          <a:prstGeom prst="rect">
            <a:avLst/>
          </a:prstGeom>
          <a:noFill/>
          <a:ln w="9525">
            <a:noFill/>
            <a:miter lim="800000"/>
            <a:headEnd/>
            <a:tailEnd/>
          </a:ln>
        </p:spPr>
        <p:txBody>
          <a:bodyPr wrap="none">
            <a:spAutoFit/>
          </a:bodyPr>
          <a:lstStyle/>
          <a:p>
            <a:pPr algn="l" rtl="0"/>
            <a:r>
              <a:rPr lang="fa-IR" altLang="en-US" sz="1200">
                <a:solidFill>
                  <a:schemeClr val="bg1"/>
                </a:solidFill>
                <a:latin typeface="Times New Roman" pitchFamily="18" charset="0"/>
                <a:cs typeface="B Nazanin" pitchFamily="2" charset="-78"/>
              </a:rPr>
              <a:t>ایلام</a:t>
            </a:r>
            <a:endParaRPr lang="en-US" altLang="en-US" sz="1200">
              <a:solidFill>
                <a:schemeClr val="bg1"/>
              </a:solidFill>
              <a:latin typeface="Times New Roman" pitchFamily="18" charset="0"/>
              <a:cs typeface="B Nazanin" pitchFamily="2" charset="-78"/>
            </a:endParaRPr>
          </a:p>
        </p:txBody>
      </p:sp>
      <p:sp>
        <p:nvSpPr>
          <p:cNvPr id="40972" name="TextBox 20"/>
          <p:cNvSpPr txBox="1">
            <a:spLocks noChangeArrowheads="1"/>
          </p:cNvSpPr>
          <p:nvPr/>
        </p:nvSpPr>
        <p:spPr bwMode="auto">
          <a:xfrm>
            <a:off x="3241675" y="2609850"/>
            <a:ext cx="573088" cy="277813"/>
          </a:xfrm>
          <a:prstGeom prst="rect">
            <a:avLst/>
          </a:prstGeom>
          <a:noFill/>
          <a:ln w="9525">
            <a:noFill/>
            <a:miter lim="800000"/>
            <a:headEnd/>
            <a:tailEnd/>
          </a:ln>
        </p:spPr>
        <p:txBody>
          <a:bodyPr wrap="none">
            <a:spAutoFit/>
          </a:bodyPr>
          <a:lstStyle/>
          <a:p>
            <a:pPr algn="l" rtl="0"/>
            <a:r>
              <a:rPr lang="fa-IR" altLang="en-US" sz="1200">
                <a:solidFill>
                  <a:schemeClr val="bg1"/>
                </a:solidFill>
                <a:latin typeface="Times New Roman" pitchFamily="18" charset="0"/>
                <a:cs typeface="B Nazanin" pitchFamily="2" charset="-78"/>
              </a:rPr>
              <a:t>مازندران</a:t>
            </a:r>
            <a:endParaRPr lang="en-US" altLang="en-US" sz="1200">
              <a:solidFill>
                <a:schemeClr val="bg1"/>
              </a:solidFill>
              <a:latin typeface="Times New Roman" pitchFamily="18" charset="0"/>
              <a:cs typeface="B Nazanin" pitchFamily="2" charset="-78"/>
            </a:endParaRPr>
          </a:p>
        </p:txBody>
      </p:sp>
      <p:sp>
        <p:nvSpPr>
          <p:cNvPr id="40973" name="TextBox 21"/>
          <p:cNvSpPr txBox="1">
            <a:spLocks noChangeArrowheads="1"/>
          </p:cNvSpPr>
          <p:nvPr/>
        </p:nvSpPr>
        <p:spPr bwMode="auto">
          <a:xfrm>
            <a:off x="2632075" y="2403475"/>
            <a:ext cx="461963" cy="277813"/>
          </a:xfrm>
          <a:prstGeom prst="rect">
            <a:avLst/>
          </a:prstGeom>
          <a:noFill/>
          <a:ln w="9525">
            <a:noFill/>
            <a:miter lim="800000"/>
            <a:headEnd/>
            <a:tailEnd/>
          </a:ln>
        </p:spPr>
        <p:txBody>
          <a:bodyPr wrap="none">
            <a:spAutoFit/>
          </a:bodyPr>
          <a:lstStyle/>
          <a:p>
            <a:pPr algn="l" rtl="0"/>
            <a:r>
              <a:rPr lang="fa-IR" altLang="en-US" sz="1200">
                <a:solidFill>
                  <a:schemeClr val="bg1"/>
                </a:solidFill>
                <a:latin typeface="Times New Roman" pitchFamily="18" charset="0"/>
                <a:cs typeface="B Nazanin" pitchFamily="2" charset="-78"/>
              </a:rPr>
              <a:t>گیلان</a:t>
            </a:r>
            <a:endParaRPr lang="en-US" altLang="en-US" sz="1200">
              <a:solidFill>
                <a:schemeClr val="bg1"/>
              </a:solidFill>
              <a:latin typeface="Times New Roman" pitchFamily="18" charset="0"/>
              <a:cs typeface="B Nazanin" pitchFamily="2" charset="-78"/>
            </a:endParaRPr>
          </a:p>
        </p:txBody>
      </p:sp>
      <p:sp>
        <p:nvSpPr>
          <p:cNvPr id="40974" name="TextBox 22"/>
          <p:cNvSpPr txBox="1">
            <a:spLocks noChangeArrowheads="1"/>
          </p:cNvSpPr>
          <p:nvPr/>
        </p:nvSpPr>
        <p:spPr bwMode="auto">
          <a:xfrm>
            <a:off x="3878263" y="2346325"/>
            <a:ext cx="533400" cy="276225"/>
          </a:xfrm>
          <a:prstGeom prst="rect">
            <a:avLst/>
          </a:prstGeom>
          <a:noFill/>
          <a:ln w="9525">
            <a:noFill/>
            <a:miter lim="800000"/>
            <a:headEnd/>
            <a:tailEnd/>
          </a:ln>
        </p:spPr>
        <p:txBody>
          <a:bodyPr wrap="none">
            <a:spAutoFit/>
          </a:bodyPr>
          <a:lstStyle/>
          <a:p>
            <a:pPr algn="l" rtl="0"/>
            <a:r>
              <a:rPr lang="fa-IR" altLang="en-US" sz="1200">
                <a:solidFill>
                  <a:schemeClr val="bg1"/>
                </a:solidFill>
                <a:latin typeface="Times New Roman" pitchFamily="18" charset="0"/>
                <a:cs typeface="B Nazanin" pitchFamily="2" charset="-78"/>
              </a:rPr>
              <a:t>گلستان</a:t>
            </a:r>
            <a:endParaRPr lang="en-US" altLang="en-US" sz="1200">
              <a:solidFill>
                <a:schemeClr val="bg1"/>
              </a:solidFill>
              <a:latin typeface="Times New Roman" pitchFamily="18" charset="0"/>
              <a:cs typeface="B Nazanin" pitchFamily="2" charset="-78"/>
            </a:endParaRPr>
          </a:p>
        </p:txBody>
      </p:sp>
      <p:sp>
        <p:nvSpPr>
          <p:cNvPr id="40975" name="TextBox 23"/>
          <p:cNvSpPr txBox="1">
            <a:spLocks noChangeArrowheads="1"/>
          </p:cNvSpPr>
          <p:nvPr/>
        </p:nvSpPr>
        <p:spPr bwMode="auto">
          <a:xfrm>
            <a:off x="2162175" y="3552825"/>
            <a:ext cx="512763" cy="277813"/>
          </a:xfrm>
          <a:prstGeom prst="rect">
            <a:avLst/>
          </a:prstGeom>
          <a:noFill/>
          <a:ln w="9525">
            <a:noFill/>
            <a:miter lim="800000"/>
            <a:headEnd/>
            <a:tailEnd/>
          </a:ln>
        </p:spPr>
        <p:txBody>
          <a:bodyPr wrap="none">
            <a:spAutoFit/>
          </a:bodyPr>
          <a:lstStyle/>
          <a:p>
            <a:pPr algn="l" rtl="0"/>
            <a:r>
              <a:rPr lang="fa-IR" altLang="en-US" sz="1200">
                <a:solidFill>
                  <a:schemeClr val="bg1"/>
                </a:solidFill>
                <a:latin typeface="Times New Roman" pitchFamily="18" charset="0"/>
                <a:cs typeface="B Nazanin" pitchFamily="2" charset="-78"/>
              </a:rPr>
              <a:t>لرستان</a:t>
            </a:r>
            <a:endParaRPr lang="en-US" altLang="en-US" sz="1200">
              <a:solidFill>
                <a:schemeClr val="bg1"/>
              </a:solidFill>
              <a:latin typeface="Times New Roman" pitchFamily="18" charset="0"/>
              <a:cs typeface="B Nazanin" pitchFamily="2" charset="-78"/>
            </a:endParaRPr>
          </a:p>
        </p:txBody>
      </p:sp>
      <p:sp>
        <p:nvSpPr>
          <p:cNvPr id="40976" name="TextBox 24"/>
          <p:cNvSpPr txBox="1">
            <a:spLocks noChangeArrowheads="1"/>
          </p:cNvSpPr>
          <p:nvPr/>
        </p:nvSpPr>
        <p:spPr bwMode="auto">
          <a:xfrm>
            <a:off x="1804988" y="2771775"/>
            <a:ext cx="606425" cy="277813"/>
          </a:xfrm>
          <a:prstGeom prst="rect">
            <a:avLst/>
          </a:prstGeom>
          <a:noFill/>
          <a:ln w="9525">
            <a:noFill/>
            <a:miter lim="800000"/>
            <a:headEnd/>
            <a:tailEnd/>
          </a:ln>
        </p:spPr>
        <p:txBody>
          <a:bodyPr wrap="none">
            <a:spAutoFit/>
          </a:bodyPr>
          <a:lstStyle/>
          <a:p>
            <a:pPr algn="l" rtl="0"/>
            <a:r>
              <a:rPr lang="fa-IR" altLang="en-US" sz="1200">
                <a:solidFill>
                  <a:schemeClr val="bg1"/>
                </a:solidFill>
                <a:latin typeface="Times New Roman" pitchFamily="18" charset="0"/>
                <a:cs typeface="B Nazanin" pitchFamily="2" charset="-78"/>
              </a:rPr>
              <a:t>کردستان</a:t>
            </a:r>
            <a:endParaRPr lang="en-US" altLang="en-US" sz="1200">
              <a:solidFill>
                <a:schemeClr val="bg1"/>
              </a:solidFill>
              <a:latin typeface="Times New Roman" pitchFamily="18" charset="0"/>
              <a:cs typeface="B Nazanin" pitchFamily="2" charset="-78"/>
            </a:endParaRPr>
          </a:p>
        </p:txBody>
      </p:sp>
      <p:sp>
        <p:nvSpPr>
          <p:cNvPr id="40977" name="TextBox 25"/>
          <p:cNvSpPr txBox="1">
            <a:spLocks noChangeArrowheads="1"/>
          </p:cNvSpPr>
          <p:nvPr/>
        </p:nvSpPr>
        <p:spPr bwMode="auto">
          <a:xfrm>
            <a:off x="1660525" y="3200400"/>
            <a:ext cx="585788" cy="276225"/>
          </a:xfrm>
          <a:prstGeom prst="rect">
            <a:avLst/>
          </a:prstGeom>
          <a:noFill/>
          <a:ln w="9525">
            <a:noFill/>
            <a:miter lim="800000"/>
            <a:headEnd/>
            <a:tailEnd/>
          </a:ln>
        </p:spPr>
        <p:txBody>
          <a:bodyPr wrap="none">
            <a:spAutoFit/>
          </a:bodyPr>
          <a:lstStyle/>
          <a:p>
            <a:pPr algn="l" rtl="0"/>
            <a:r>
              <a:rPr lang="fa-IR" altLang="en-US" sz="1200">
                <a:solidFill>
                  <a:schemeClr val="bg1"/>
                </a:solidFill>
                <a:latin typeface="Times New Roman" pitchFamily="18" charset="0"/>
                <a:cs typeface="B Nazanin" pitchFamily="2" charset="-78"/>
              </a:rPr>
              <a:t>کرمانشاه</a:t>
            </a:r>
            <a:endParaRPr lang="en-US" altLang="en-US" sz="1200">
              <a:solidFill>
                <a:schemeClr val="bg1"/>
              </a:solidFill>
              <a:latin typeface="Times New Roman" pitchFamily="18" charset="0"/>
              <a:cs typeface="B Nazanin" pitchFamily="2" charset="-78"/>
            </a:endParaRPr>
          </a:p>
        </p:txBody>
      </p:sp>
      <p:sp>
        <p:nvSpPr>
          <p:cNvPr id="40978" name="TextBox 26"/>
          <p:cNvSpPr txBox="1">
            <a:spLocks noChangeArrowheads="1"/>
          </p:cNvSpPr>
          <p:nvPr/>
        </p:nvSpPr>
        <p:spPr bwMode="auto">
          <a:xfrm>
            <a:off x="2605088" y="3284538"/>
            <a:ext cx="506412" cy="277812"/>
          </a:xfrm>
          <a:prstGeom prst="rect">
            <a:avLst/>
          </a:prstGeom>
          <a:noFill/>
          <a:ln w="9525">
            <a:noFill/>
            <a:miter lim="800000"/>
            <a:headEnd/>
            <a:tailEnd/>
          </a:ln>
        </p:spPr>
        <p:txBody>
          <a:bodyPr wrap="none">
            <a:spAutoFit/>
          </a:bodyPr>
          <a:lstStyle/>
          <a:p>
            <a:pPr algn="l" rtl="0"/>
            <a:r>
              <a:rPr lang="fa-IR" altLang="en-US" sz="1200">
                <a:solidFill>
                  <a:schemeClr val="bg1"/>
                </a:solidFill>
                <a:latin typeface="Times New Roman" pitchFamily="18" charset="0"/>
                <a:cs typeface="B Nazanin" pitchFamily="2" charset="-78"/>
              </a:rPr>
              <a:t>مرکزی</a:t>
            </a:r>
            <a:endParaRPr lang="en-US" altLang="en-US" sz="1200">
              <a:solidFill>
                <a:schemeClr val="bg1"/>
              </a:solidFill>
              <a:latin typeface="Times New Roman" pitchFamily="18" charset="0"/>
              <a:cs typeface="B Nazanin" pitchFamily="2" charset="-78"/>
            </a:endParaRPr>
          </a:p>
        </p:txBody>
      </p:sp>
      <p:sp>
        <p:nvSpPr>
          <p:cNvPr id="40979" name="TextBox 27"/>
          <p:cNvSpPr txBox="1">
            <a:spLocks noChangeArrowheads="1"/>
          </p:cNvSpPr>
          <p:nvPr/>
        </p:nvSpPr>
        <p:spPr bwMode="auto">
          <a:xfrm>
            <a:off x="2270125" y="3036888"/>
            <a:ext cx="493713" cy="276225"/>
          </a:xfrm>
          <a:prstGeom prst="rect">
            <a:avLst/>
          </a:prstGeom>
          <a:noFill/>
          <a:ln w="9525">
            <a:noFill/>
            <a:miter lim="800000"/>
            <a:headEnd/>
            <a:tailEnd/>
          </a:ln>
        </p:spPr>
        <p:txBody>
          <a:bodyPr wrap="none">
            <a:spAutoFit/>
          </a:bodyPr>
          <a:lstStyle/>
          <a:p>
            <a:pPr algn="l" rtl="0"/>
            <a:r>
              <a:rPr lang="fa-IR" altLang="en-US" sz="1200">
                <a:solidFill>
                  <a:schemeClr val="bg1"/>
                </a:solidFill>
                <a:latin typeface="Times New Roman" pitchFamily="18" charset="0"/>
                <a:cs typeface="B Nazanin" pitchFamily="2" charset="-78"/>
              </a:rPr>
              <a:t>همدان</a:t>
            </a:r>
            <a:endParaRPr lang="en-US" altLang="en-US" sz="1200">
              <a:solidFill>
                <a:schemeClr val="bg1"/>
              </a:solidFill>
              <a:latin typeface="Times New Roman" pitchFamily="18" charset="0"/>
              <a:cs typeface="B Nazanin" pitchFamily="2" charset="-78"/>
            </a:endParaRPr>
          </a:p>
        </p:txBody>
      </p:sp>
      <p:sp>
        <p:nvSpPr>
          <p:cNvPr id="40980" name="TextBox 28"/>
          <p:cNvSpPr txBox="1">
            <a:spLocks noChangeArrowheads="1"/>
          </p:cNvSpPr>
          <p:nvPr/>
        </p:nvSpPr>
        <p:spPr bwMode="auto">
          <a:xfrm>
            <a:off x="2224088" y="4097338"/>
            <a:ext cx="615950" cy="276225"/>
          </a:xfrm>
          <a:prstGeom prst="rect">
            <a:avLst/>
          </a:prstGeom>
          <a:noFill/>
          <a:ln w="9525">
            <a:noFill/>
            <a:miter lim="800000"/>
            <a:headEnd/>
            <a:tailEnd/>
          </a:ln>
        </p:spPr>
        <p:txBody>
          <a:bodyPr wrap="none">
            <a:spAutoFit/>
          </a:bodyPr>
          <a:lstStyle/>
          <a:p>
            <a:pPr algn="l" rtl="0"/>
            <a:r>
              <a:rPr lang="fa-IR" altLang="en-US" sz="1200">
                <a:solidFill>
                  <a:schemeClr val="bg1"/>
                </a:solidFill>
                <a:latin typeface="Times New Roman" pitchFamily="18" charset="0"/>
                <a:cs typeface="B Nazanin" pitchFamily="2" charset="-78"/>
              </a:rPr>
              <a:t>خوزستان</a:t>
            </a:r>
            <a:endParaRPr lang="en-US" altLang="en-US" sz="1200">
              <a:solidFill>
                <a:schemeClr val="bg1"/>
              </a:solidFill>
              <a:latin typeface="Times New Roman" pitchFamily="18" charset="0"/>
              <a:cs typeface="B Nazanin" pitchFamily="2" charset="-78"/>
            </a:endParaRPr>
          </a:p>
        </p:txBody>
      </p:sp>
      <p:sp>
        <p:nvSpPr>
          <p:cNvPr id="40981" name="TextBox 29"/>
          <p:cNvSpPr txBox="1">
            <a:spLocks noChangeArrowheads="1"/>
          </p:cNvSpPr>
          <p:nvPr/>
        </p:nvSpPr>
        <p:spPr bwMode="auto">
          <a:xfrm>
            <a:off x="2997200" y="4983163"/>
            <a:ext cx="463550" cy="277812"/>
          </a:xfrm>
          <a:prstGeom prst="rect">
            <a:avLst/>
          </a:prstGeom>
          <a:noFill/>
          <a:ln w="9525">
            <a:noFill/>
            <a:miter lim="800000"/>
            <a:headEnd/>
            <a:tailEnd/>
          </a:ln>
        </p:spPr>
        <p:txBody>
          <a:bodyPr wrap="none">
            <a:spAutoFit/>
          </a:bodyPr>
          <a:lstStyle/>
          <a:p>
            <a:pPr algn="l" rtl="0"/>
            <a:r>
              <a:rPr lang="fa-IR" altLang="en-US" sz="1200">
                <a:solidFill>
                  <a:schemeClr val="bg1"/>
                </a:solidFill>
                <a:latin typeface="Times New Roman" pitchFamily="18" charset="0"/>
                <a:cs typeface="B Nazanin" pitchFamily="2" charset="-78"/>
              </a:rPr>
              <a:t>بوشهر</a:t>
            </a:r>
            <a:endParaRPr lang="en-US" altLang="en-US" sz="1200">
              <a:solidFill>
                <a:schemeClr val="bg1"/>
              </a:solidFill>
              <a:latin typeface="Times New Roman" pitchFamily="18" charset="0"/>
              <a:cs typeface="B Nazanin" pitchFamily="2" charset="-78"/>
            </a:endParaRPr>
          </a:p>
        </p:txBody>
      </p:sp>
      <p:sp>
        <p:nvSpPr>
          <p:cNvPr id="40982" name="TextBox 30"/>
          <p:cNvSpPr txBox="1">
            <a:spLocks noChangeArrowheads="1"/>
          </p:cNvSpPr>
          <p:nvPr/>
        </p:nvSpPr>
        <p:spPr bwMode="auto">
          <a:xfrm>
            <a:off x="3327400" y="4783138"/>
            <a:ext cx="441325" cy="277812"/>
          </a:xfrm>
          <a:prstGeom prst="rect">
            <a:avLst/>
          </a:prstGeom>
          <a:noFill/>
          <a:ln w="9525">
            <a:noFill/>
            <a:miter lim="800000"/>
            <a:headEnd/>
            <a:tailEnd/>
          </a:ln>
        </p:spPr>
        <p:txBody>
          <a:bodyPr wrap="none">
            <a:spAutoFit/>
          </a:bodyPr>
          <a:lstStyle/>
          <a:p>
            <a:pPr algn="l" rtl="0"/>
            <a:r>
              <a:rPr lang="fa-IR" altLang="en-US" sz="1200">
                <a:solidFill>
                  <a:schemeClr val="bg1"/>
                </a:solidFill>
                <a:latin typeface="Times New Roman" pitchFamily="18" charset="0"/>
                <a:cs typeface="B Nazanin" pitchFamily="2" charset="-78"/>
              </a:rPr>
              <a:t>فارس</a:t>
            </a:r>
            <a:endParaRPr lang="en-US" altLang="en-US" sz="1200">
              <a:solidFill>
                <a:schemeClr val="bg1"/>
              </a:solidFill>
              <a:latin typeface="Times New Roman" pitchFamily="18" charset="0"/>
              <a:cs typeface="B Nazanin" pitchFamily="2" charset="-78"/>
            </a:endParaRPr>
          </a:p>
        </p:txBody>
      </p:sp>
      <p:sp>
        <p:nvSpPr>
          <p:cNvPr id="40983" name="TextBox 1023"/>
          <p:cNvSpPr txBox="1">
            <a:spLocks noChangeArrowheads="1"/>
          </p:cNvSpPr>
          <p:nvPr/>
        </p:nvSpPr>
        <p:spPr bwMode="auto">
          <a:xfrm>
            <a:off x="2716213" y="4341813"/>
            <a:ext cx="606425" cy="276225"/>
          </a:xfrm>
          <a:prstGeom prst="rect">
            <a:avLst/>
          </a:prstGeom>
          <a:noFill/>
          <a:ln w="9525">
            <a:noFill/>
            <a:miter lim="800000"/>
            <a:headEnd/>
            <a:tailEnd/>
          </a:ln>
        </p:spPr>
        <p:txBody>
          <a:bodyPr wrap="none">
            <a:spAutoFit/>
          </a:bodyPr>
          <a:lstStyle/>
          <a:p>
            <a:pPr algn="l" rtl="0"/>
            <a:r>
              <a:rPr lang="fa-IR" altLang="en-US" sz="1200">
                <a:solidFill>
                  <a:schemeClr val="bg1"/>
                </a:solidFill>
                <a:latin typeface="Times New Roman" pitchFamily="18" charset="0"/>
                <a:cs typeface="B Nazanin" pitchFamily="2" charset="-78"/>
              </a:rPr>
              <a:t>کهگیلویه</a:t>
            </a:r>
          </a:p>
        </p:txBody>
      </p:sp>
      <p:sp>
        <p:nvSpPr>
          <p:cNvPr id="40984" name="TextBox 1024"/>
          <p:cNvSpPr txBox="1">
            <a:spLocks noChangeArrowheads="1"/>
          </p:cNvSpPr>
          <p:nvPr/>
        </p:nvSpPr>
        <p:spPr bwMode="auto">
          <a:xfrm>
            <a:off x="2697163" y="3937000"/>
            <a:ext cx="661987" cy="460375"/>
          </a:xfrm>
          <a:prstGeom prst="rect">
            <a:avLst/>
          </a:prstGeom>
          <a:noFill/>
          <a:ln w="9525">
            <a:noFill/>
            <a:miter lim="800000"/>
            <a:headEnd/>
            <a:tailEnd/>
          </a:ln>
        </p:spPr>
        <p:txBody>
          <a:bodyPr wrap="none">
            <a:spAutoFit/>
          </a:bodyPr>
          <a:lstStyle/>
          <a:p>
            <a:pPr algn="l" rtl="0"/>
            <a:r>
              <a:rPr lang="fa-IR" altLang="en-US" sz="1200">
                <a:solidFill>
                  <a:schemeClr val="bg1"/>
                </a:solidFill>
                <a:latin typeface="Times New Roman" pitchFamily="18" charset="0"/>
                <a:cs typeface="B Nazanin" pitchFamily="2" charset="-78"/>
              </a:rPr>
              <a:t>چهارمحال</a:t>
            </a:r>
          </a:p>
          <a:p>
            <a:pPr algn="l" rtl="0"/>
            <a:endParaRPr lang="fa-IR" altLang="en-US" sz="1200">
              <a:solidFill>
                <a:schemeClr val="bg1"/>
              </a:solidFill>
              <a:latin typeface="Times New Roman" pitchFamily="18" charset="0"/>
              <a:cs typeface="B Nazanin" pitchFamily="2" charset="-78"/>
            </a:endParaRPr>
          </a:p>
        </p:txBody>
      </p:sp>
      <p:sp>
        <p:nvSpPr>
          <p:cNvPr id="40985" name="TextBox 1025"/>
          <p:cNvSpPr txBox="1">
            <a:spLocks noChangeArrowheads="1"/>
          </p:cNvSpPr>
          <p:nvPr/>
        </p:nvSpPr>
        <p:spPr bwMode="auto">
          <a:xfrm>
            <a:off x="2262188" y="2541588"/>
            <a:ext cx="461962" cy="277812"/>
          </a:xfrm>
          <a:prstGeom prst="rect">
            <a:avLst/>
          </a:prstGeom>
          <a:noFill/>
          <a:ln w="9525">
            <a:noFill/>
            <a:miter lim="800000"/>
            <a:headEnd/>
            <a:tailEnd/>
          </a:ln>
        </p:spPr>
        <p:txBody>
          <a:bodyPr wrap="none">
            <a:spAutoFit/>
          </a:bodyPr>
          <a:lstStyle/>
          <a:p>
            <a:pPr algn="l" rtl="0"/>
            <a:r>
              <a:rPr lang="fa-IR" altLang="en-US" sz="1200">
                <a:solidFill>
                  <a:schemeClr val="bg1"/>
                </a:solidFill>
                <a:latin typeface="Times New Roman" pitchFamily="18" charset="0"/>
                <a:cs typeface="B Nazanin" pitchFamily="2" charset="-78"/>
              </a:rPr>
              <a:t>زنجان</a:t>
            </a:r>
            <a:endParaRPr lang="en-US" altLang="en-US" sz="1200">
              <a:solidFill>
                <a:schemeClr val="bg1"/>
              </a:solidFill>
              <a:latin typeface="Times New Roman" pitchFamily="18" charset="0"/>
              <a:cs typeface="B Nazanin" pitchFamily="2" charset="-78"/>
            </a:endParaRPr>
          </a:p>
        </p:txBody>
      </p:sp>
      <p:sp>
        <p:nvSpPr>
          <p:cNvPr id="40986" name="TextBox 1028"/>
          <p:cNvSpPr txBox="1">
            <a:spLocks noChangeArrowheads="1"/>
          </p:cNvSpPr>
          <p:nvPr/>
        </p:nvSpPr>
        <p:spPr bwMode="auto">
          <a:xfrm>
            <a:off x="3849688" y="2998788"/>
            <a:ext cx="500062" cy="276225"/>
          </a:xfrm>
          <a:prstGeom prst="rect">
            <a:avLst/>
          </a:prstGeom>
          <a:noFill/>
          <a:ln w="9525">
            <a:noFill/>
            <a:miter lim="800000"/>
            <a:headEnd/>
            <a:tailEnd/>
          </a:ln>
        </p:spPr>
        <p:txBody>
          <a:bodyPr wrap="none">
            <a:spAutoFit/>
          </a:bodyPr>
          <a:lstStyle/>
          <a:p>
            <a:pPr algn="l" rtl="0"/>
            <a:r>
              <a:rPr lang="fa-IR" altLang="en-US" sz="1200">
                <a:solidFill>
                  <a:schemeClr val="bg1"/>
                </a:solidFill>
                <a:latin typeface="Times New Roman" pitchFamily="18" charset="0"/>
                <a:cs typeface="B Nazanin" pitchFamily="2" charset="-78"/>
              </a:rPr>
              <a:t>سمنان</a:t>
            </a:r>
            <a:endParaRPr lang="en-US" altLang="en-US" sz="1200">
              <a:solidFill>
                <a:schemeClr val="bg1"/>
              </a:solidFill>
              <a:latin typeface="Times New Roman" pitchFamily="18" charset="0"/>
              <a:cs typeface="B Nazanin" pitchFamily="2" charset="-78"/>
            </a:endParaRPr>
          </a:p>
        </p:txBody>
      </p:sp>
      <p:sp>
        <p:nvSpPr>
          <p:cNvPr id="40987" name="TextBox 1029"/>
          <p:cNvSpPr txBox="1">
            <a:spLocks noChangeArrowheads="1"/>
          </p:cNvSpPr>
          <p:nvPr/>
        </p:nvSpPr>
        <p:spPr bwMode="auto">
          <a:xfrm>
            <a:off x="3316288" y="3700463"/>
            <a:ext cx="525462" cy="277812"/>
          </a:xfrm>
          <a:prstGeom prst="rect">
            <a:avLst/>
          </a:prstGeom>
          <a:noFill/>
          <a:ln w="9525">
            <a:noFill/>
            <a:miter lim="800000"/>
            <a:headEnd/>
            <a:tailEnd/>
          </a:ln>
        </p:spPr>
        <p:txBody>
          <a:bodyPr wrap="none">
            <a:spAutoFit/>
          </a:bodyPr>
          <a:lstStyle/>
          <a:p>
            <a:pPr algn="l" rtl="0"/>
            <a:r>
              <a:rPr lang="fa-IR" altLang="en-US" sz="1200">
                <a:solidFill>
                  <a:schemeClr val="bg1"/>
                </a:solidFill>
                <a:latin typeface="Times New Roman" pitchFamily="18" charset="0"/>
                <a:cs typeface="B Nazanin" pitchFamily="2" charset="-78"/>
              </a:rPr>
              <a:t>اصفهان</a:t>
            </a:r>
            <a:endParaRPr lang="en-US" altLang="en-US" sz="1200">
              <a:solidFill>
                <a:schemeClr val="bg1"/>
              </a:solidFill>
              <a:latin typeface="Times New Roman" pitchFamily="18" charset="0"/>
              <a:cs typeface="B Nazanin" pitchFamily="2" charset="-78"/>
            </a:endParaRPr>
          </a:p>
        </p:txBody>
      </p:sp>
      <p:sp>
        <p:nvSpPr>
          <p:cNvPr id="40988" name="TextBox 1030"/>
          <p:cNvSpPr txBox="1">
            <a:spLocks noChangeArrowheads="1"/>
          </p:cNvSpPr>
          <p:nvPr/>
        </p:nvSpPr>
        <p:spPr bwMode="auto">
          <a:xfrm>
            <a:off x="2997200" y="2784475"/>
            <a:ext cx="439738" cy="277813"/>
          </a:xfrm>
          <a:prstGeom prst="rect">
            <a:avLst/>
          </a:prstGeom>
          <a:noFill/>
          <a:ln w="9525">
            <a:noFill/>
            <a:miter lim="800000"/>
            <a:headEnd/>
            <a:tailEnd/>
          </a:ln>
        </p:spPr>
        <p:txBody>
          <a:bodyPr wrap="none">
            <a:spAutoFit/>
          </a:bodyPr>
          <a:lstStyle/>
          <a:p>
            <a:pPr algn="l" rtl="0"/>
            <a:r>
              <a:rPr lang="fa-IR" altLang="en-US" sz="1200">
                <a:solidFill>
                  <a:schemeClr val="bg1"/>
                </a:solidFill>
                <a:latin typeface="Times New Roman" pitchFamily="18" charset="0"/>
                <a:cs typeface="B Nazanin" pitchFamily="2" charset="-78"/>
              </a:rPr>
              <a:t>تهران</a:t>
            </a:r>
            <a:endParaRPr lang="en-US" altLang="en-US" sz="1200">
              <a:solidFill>
                <a:schemeClr val="bg1"/>
              </a:solidFill>
              <a:latin typeface="Times New Roman" pitchFamily="18" charset="0"/>
              <a:cs typeface="B Nazanin" pitchFamily="2" charset="-78"/>
            </a:endParaRPr>
          </a:p>
        </p:txBody>
      </p:sp>
      <p:sp>
        <p:nvSpPr>
          <p:cNvPr id="40989" name="TextBox 1031"/>
          <p:cNvSpPr txBox="1">
            <a:spLocks noChangeArrowheads="1"/>
          </p:cNvSpPr>
          <p:nvPr/>
        </p:nvSpPr>
        <p:spPr bwMode="auto">
          <a:xfrm>
            <a:off x="2946400" y="3146425"/>
            <a:ext cx="300038" cy="277813"/>
          </a:xfrm>
          <a:prstGeom prst="rect">
            <a:avLst/>
          </a:prstGeom>
          <a:noFill/>
          <a:ln w="9525">
            <a:noFill/>
            <a:miter lim="800000"/>
            <a:headEnd/>
            <a:tailEnd/>
          </a:ln>
        </p:spPr>
        <p:txBody>
          <a:bodyPr wrap="none">
            <a:spAutoFit/>
          </a:bodyPr>
          <a:lstStyle/>
          <a:p>
            <a:pPr algn="l" rtl="0"/>
            <a:r>
              <a:rPr lang="fa-IR" altLang="en-US" sz="1200">
                <a:solidFill>
                  <a:schemeClr val="bg1"/>
                </a:solidFill>
                <a:latin typeface="Times New Roman" pitchFamily="18" charset="0"/>
                <a:cs typeface="B Nazanin" pitchFamily="2" charset="-78"/>
              </a:rPr>
              <a:t>قم</a:t>
            </a:r>
            <a:endParaRPr lang="en-US" altLang="en-US" sz="1200">
              <a:solidFill>
                <a:schemeClr val="bg1"/>
              </a:solidFill>
              <a:latin typeface="Times New Roman" pitchFamily="18" charset="0"/>
              <a:cs typeface="B Nazanin" pitchFamily="2" charset="-78"/>
            </a:endParaRPr>
          </a:p>
        </p:txBody>
      </p:sp>
      <p:sp>
        <p:nvSpPr>
          <p:cNvPr id="40990" name="TextBox 1032"/>
          <p:cNvSpPr txBox="1">
            <a:spLocks noChangeArrowheads="1"/>
          </p:cNvSpPr>
          <p:nvPr/>
        </p:nvSpPr>
        <p:spPr bwMode="auto">
          <a:xfrm>
            <a:off x="4070350" y="4002088"/>
            <a:ext cx="336550" cy="277812"/>
          </a:xfrm>
          <a:prstGeom prst="rect">
            <a:avLst/>
          </a:prstGeom>
          <a:noFill/>
          <a:ln w="9525">
            <a:noFill/>
            <a:miter lim="800000"/>
            <a:headEnd/>
            <a:tailEnd/>
          </a:ln>
        </p:spPr>
        <p:txBody>
          <a:bodyPr wrap="none">
            <a:spAutoFit/>
          </a:bodyPr>
          <a:lstStyle/>
          <a:p>
            <a:pPr algn="l" rtl="0"/>
            <a:r>
              <a:rPr lang="fa-IR" altLang="en-US" sz="1200">
                <a:solidFill>
                  <a:schemeClr val="bg1"/>
                </a:solidFill>
                <a:latin typeface="Times New Roman" pitchFamily="18" charset="0"/>
                <a:cs typeface="B Nazanin" pitchFamily="2" charset="-78"/>
              </a:rPr>
              <a:t>یزد</a:t>
            </a:r>
            <a:endParaRPr lang="en-US" altLang="en-US" sz="1200">
              <a:solidFill>
                <a:schemeClr val="bg1"/>
              </a:solidFill>
              <a:latin typeface="Times New Roman" pitchFamily="18" charset="0"/>
              <a:cs typeface="B Nazanin" pitchFamily="2" charset="-78"/>
            </a:endParaRPr>
          </a:p>
        </p:txBody>
      </p:sp>
      <p:sp>
        <p:nvSpPr>
          <p:cNvPr id="40991" name="TextBox 1033"/>
          <p:cNvSpPr txBox="1">
            <a:spLocks noChangeArrowheads="1"/>
          </p:cNvSpPr>
          <p:nvPr/>
        </p:nvSpPr>
        <p:spPr bwMode="auto">
          <a:xfrm>
            <a:off x="4818063" y="4657725"/>
            <a:ext cx="469900" cy="276225"/>
          </a:xfrm>
          <a:prstGeom prst="rect">
            <a:avLst/>
          </a:prstGeom>
          <a:noFill/>
          <a:ln w="9525">
            <a:noFill/>
            <a:miter lim="800000"/>
            <a:headEnd/>
            <a:tailEnd/>
          </a:ln>
        </p:spPr>
        <p:txBody>
          <a:bodyPr wrap="none">
            <a:spAutoFit/>
          </a:bodyPr>
          <a:lstStyle/>
          <a:p>
            <a:pPr algn="l" rtl="0"/>
            <a:r>
              <a:rPr lang="fa-IR" altLang="en-US" sz="1200">
                <a:solidFill>
                  <a:schemeClr val="bg1"/>
                </a:solidFill>
                <a:latin typeface="Times New Roman" pitchFamily="18" charset="0"/>
                <a:cs typeface="B Nazanin" pitchFamily="2" charset="-78"/>
              </a:rPr>
              <a:t>کرمان</a:t>
            </a:r>
            <a:endParaRPr lang="en-US" altLang="en-US" sz="1200">
              <a:solidFill>
                <a:schemeClr val="bg1"/>
              </a:solidFill>
              <a:latin typeface="Times New Roman" pitchFamily="18" charset="0"/>
              <a:cs typeface="B Nazanin" pitchFamily="2" charset="-78"/>
            </a:endParaRPr>
          </a:p>
        </p:txBody>
      </p:sp>
      <p:sp>
        <p:nvSpPr>
          <p:cNvPr id="40992" name="TextBox 1034"/>
          <p:cNvSpPr txBox="1">
            <a:spLocks noChangeArrowheads="1"/>
          </p:cNvSpPr>
          <p:nvPr/>
        </p:nvSpPr>
        <p:spPr bwMode="auto">
          <a:xfrm>
            <a:off x="2587625" y="2720975"/>
            <a:ext cx="458788" cy="277813"/>
          </a:xfrm>
          <a:prstGeom prst="rect">
            <a:avLst/>
          </a:prstGeom>
          <a:noFill/>
          <a:ln w="9525">
            <a:noFill/>
            <a:miter lim="800000"/>
            <a:headEnd/>
            <a:tailEnd/>
          </a:ln>
        </p:spPr>
        <p:txBody>
          <a:bodyPr wrap="none">
            <a:spAutoFit/>
          </a:bodyPr>
          <a:lstStyle/>
          <a:p>
            <a:pPr algn="l" rtl="0"/>
            <a:r>
              <a:rPr lang="fa-IR" altLang="en-US" sz="1200">
                <a:solidFill>
                  <a:schemeClr val="bg1"/>
                </a:solidFill>
                <a:latin typeface="Times New Roman" pitchFamily="18" charset="0"/>
                <a:cs typeface="B Nazanin" pitchFamily="2" charset="-78"/>
              </a:rPr>
              <a:t>قزوین</a:t>
            </a:r>
            <a:endParaRPr lang="en-US" altLang="en-US" sz="1200">
              <a:solidFill>
                <a:schemeClr val="bg1"/>
              </a:solidFill>
              <a:latin typeface="Times New Roman" pitchFamily="18" charset="0"/>
              <a:cs typeface="B Nazanin" pitchFamily="2" charset="-78"/>
            </a:endParaRPr>
          </a:p>
        </p:txBody>
      </p:sp>
      <p:sp>
        <p:nvSpPr>
          <p:cNvPr id="40993" name="TextBox 1035"/>
          <p:cNvSpPr txBox="1">
            <a:spLocks noChangeArrowheads="1"/>
          </p:cNvSpPr>
          <p:nvPr/>
        </p:nvSpPr>
        <p:spPr bwMode="auto">
          <a:xfrm>
            <a:off x="2863850" y="1873250"/>
            <a:ext cx="766763" cy="307975"/>
          </a:xfrm>
          <a:prstGeom prst="rect">
            <a:avLst/>
          </a:prstGeom>
          <a:noFill/>
          <a:ln w="9525">
            <a:noFill/>
            <a:miter lim="800000"/>
            <a:headEnd/>
            <a:tailEnd/>
          </a:ln>
        </p:spPr>
        <p:txBody>
          <a:bodyPr wrap="none">
            <a:spAutoFit/>
          </a:bodyPr>
          <a:lstStyle/>
          <a:p>
            <a:pPr algn="l" rtl="0"/>
            <a:r>
              <a:rPr lang="fa-IR" altLang="en-US" sz="1400">
                <a:solidFill>
                  <a:schemeClr val="bg1"/>
                </a:solidFill>
                <a:latin typeface="Times New Roman" pitchFamily="18" charset="0"/>
                <a:cs typeface="B Nazanin" pitchFamily="2" charset="-78"/>
              </a:rPr>
              <a:t>دریای خزر</a:t>
            </a:r>
            <a:endParaRPr lang="en-US" altLang="en-US" sz="1400">
              <a:solidFill>
                <a:schemeClr val="bg1"/>
              </a:solidFill>
              <a:latin typeface="Times New Roman" pitchFamily="18" charset="0"/>
              <a:cs typeface="B Nazanin" pitchFamily="2" charset="-78"/>
            </a:endParaRPr>
          </a:p>
        </p:txBody>
      </p:sp>
      <p:sp>
        <p:nvSpPr>
          <p:cNvPr id="40994" name="TextBox 1036"/>
          <p:cNvSpPr txBox="1">
            <a:spLocks noChangeArrowheads="1"/>
          </p:cNvSpPr>
          <p:nvPr/>
        </p:nvSpPr>
        <p:spPr bwMode="auto">
          <a:xfrm>
            <a:off x="3327400" y="5997575"/>
            <a:ext cx="815975" cy="306388"/>
          </a:xfrm>
          <a:prstGeom prst="rect">
            <a:avLst/>
          </a:prstGeom>
          <a:noFill/>
          <a:ln w="9525">
            <a:noFill/>
            <a:miter lim="800000"/>
            <a:headEnd/>
            <a:tailEnd/>
          </a:ln>
        </p:spPr>
        <p:txBody>
          <a:bodyPr wrap="none">
            <a:spAutoFit/>
          </a:bodyPr>
          <a:lstStyle/>
          <a:p>
            <a:pPr algn="l" rtl="0"/>
            <a:r>
              <a:rPr lang="fa-IR" altLang="en-US" sz="1400">
                <a:solidFill>
                  <a:schemeClr val="bg1"/>
                </a:solidFill>
                <a:latin typeface="Times New Roman" pitchFamily="18" charset="0"/>
                <a:cs typeface="B Nazanin" pitchFamily="2" charset="-78"/>
              </a:rPr>
              <a:t>خلیج فارس</a:t>
            </a:r>
            <a:endParaRPr lang="en-US" altLang="en-US" sz="1400">
              <a:solidFill>
                <a:schemeClr val="bg1"/>
              </a:solidFill>
              <a:latin typeface="Times New Roman" pitchFamily="18" charset="0"/>
              <a:cs typeface="B Nazanin" pitchFamily="2" charset="-78"/>
            </a:endParaRPr>
          </a:p>
        </p:txBody>
      </p:sp>
      <p:sp>
        <p:nvSpPr>
          <p:cNvPr id="40995" name="TextBox 1037"/>
          <p:cNvSpPr txBox="1">
            <a:spLocks noChangeArrowheads="1"/>
          </p:cNvSpPr>
          <p:nvPr/>
        </p:nvSpPr>
        <p:spPr bwMode="auto">
          <a:xfrm>
            <a:off x="5195888" y="6249988"/>
            <a:ext cx="835025" cy="306387"/>
          </a:xfrm>
          <a:prstGeom prst="rect">
            <a:avLst/>
          </a:prstGeom>
          <a:noFill/>
          <a:ln w="9525">
            <a:noFill/>
            <a:miter lim="800000"/>
            <a:headEnd/>
            <a:tailEnd/>
          </a:ln>
        </p:spPr>
        <p:txBody>
          <a:bodyPr wrap="none">
            <a:spAutoFit/>
          </a:bodyPr>
          <a:lstStyle/>
          <a:p>
            <a:pPr algn="l" rtl="0"/>
            <a:r>
              <a:rPr lang="fa-IR" altLang="en-US" sz="1400">
                <a:solidFill>
                  <a:schemeClr val="bg1"/>
                </a:solidFill>
                <a:latin typeface="Times New Roman" pitchFamily="18" charset="0"/>
                <a:cs typeface="B Nazanin" pitchFamily="2" charset="-78"/>
              </a:rPr>
              <a:t>دریای عمان</a:t>
            </a:r>
            <a:endParaRPr lang="en-US" altLang="en-US" sz="1400">
              <a:solidFill>
                <a:schemeClr val="bg1"/>
              </a:solidFill>
              <a:latin typeface="Times New Roman" pitchFamily="18" charset="0"/>
              <a:cs typeface="B Nazanin" pitchFamily="2" charset="-78"/>
            </a:endParaRPr>
          </a:p>
        </p:txBody>
      </p:sp>
      <p:sp>
        <p:nvSpPr>
          <p:cNvPr id="46" name="Slide Number Placeholder 45"/>
          <p:cNvSpPr>
            <a:spLocks noGrp="1"/>
          </p:cNvSpPr>
          <p:nvPr>
            <p:ph type="sldNum" sz="quarter" idx="12"/>
          </p:nvPr>
        </p:nvSpPr>
        <p:spPr/>
        <p:txBody>
          <a:bodyPr/>
          <a:lstStyle/>
          <a:p>
            <a:pPr>
              <a:defRPr/>
            </a:pPr>
            <a:r>
              <a:rPr lang="fa-IR"/>
              <a:t>54</a:t>
            </a:r>
            <a:endParaRPr lang="en-US"/>
          </a:p>
        </p:txBody>
      </p:sp>
      <p:sp>
        <p:nvSpPr>
          <p:cNvPr id="40997" name="Rectangle 11"/>
          <p:cNvSpPr>
            <a:spLocks noChangeArrowheads="1"/>
          </p:cNvSpPr>
          <p:nvPr/>
        </p:nvSpPr>
        <p:spPr bwMode="auto">
          <a:xfrm>
            <a:off x="6958213" y="4521909"/>
            <a:ext cx="2154044" cy="1631216"/>
          </a:xfrm>
          <a:prstGeom prst="rect">
            <a:avLst/>
          </a:prstGeom>
          <a:noFill/>
          <a:ln w="9525">
            <a:noFill/>
            <a:miter lim="800000"/>
            <a:headEnd/>
            <a:tailEnd/>
          </a:ln>
        </p:spPr>
        <p:txBody>
          <a:bodyPr wrap="square">
            <a:spAutoFit/>
          </a:bodyPr>
          <a:lstStyle/>
          <a:p>
            <a:pPr rtl="0"/>
            <a:r>
              <a:rPr lang="fa-IR" altLang="en-US" sz="2000" dirty="0">
                <a:latin typeface="Times New Roman" pitchFamily="18" charset="0"/>
                <a:cs typeface="B Nazanin" pitchFamily="2" charset="-78"/>
              </a:rPr>
              <a:t>تراکم نامتوازن جمعیت در ایران </a:t>
            </a:r>
          </a:p>
          <a:p>
            <a:pPr rtl="0"/>
            <a:r>
              <a:rPr lang="fa-IR" altLang="en-US" sz="2000" dirty="0">
                <a:latin typeface="Times New Roman" pitchFamily="18" charset="0"/>
                <a:cs typeface="B Nazanin" pitchFamily="2" charset="-78"/>
              </a:rPr>
              <a:t>و تمركز حدود20 درصد جمعيت ايران در كلان‌شهر تهران</a:t>
            </a:r>
            <a:endParaRPr lang="en-US" altLang="en-US" sz="2000" dirty="0">
              <a:latin typeface="Times New Roman" pitchFamily="18" charset="0"/>
              <a:cs typeface="B Nazanin" pitchFamily="2" charset="-78"/>
            </a:endParaRPr>
          </a:p>
        </p:txBody>
      </p:sp>
      <p:pic>
        <p:nvPicPr>
          <p:cNvPr id="40998" name="Picture 2"/>
          <p:cNvPicPr>
            <a:picLocks noChangeAspect="1" noChangeArrowheads="1"/>
          </p:cNvPicPr>
          <p:nvPr/>
        </p:nvPicPr>
        <p:blipFill>
          <a:blip r:embed="rId2"/>
          <a:srcRect/>
          <a:stretch>
            <a:fillRect/>
          </a:stretch>
        </p:blipFill>
        <p:spPr bwMode="auto">
          <a:xfrm>
            <a:off x="-396552" y="-195862"/>
            <a:ext cx="7488832" cy="751329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260350"/>
            <a:ext cx="8229600" cy="1143000"/>
          </a:xfrm>
        </p:spPr>
        <p:txBody>
          <a:bodyPr/>
          <a:lstStyle/>
          <a:p>
            <a:pPr eaLnBrk="1" hangingPunct="1"/>
            <a:r>
              <a:rPr lang="fa-IR" altLang="en-US" sz="4000" smtClean="0"/>
              <a:t>گذار جمعیتی</a:t>
            </a:r>
            <a:endParaRPr lang="en-US" altLang="en-US" sz="4000" smtClean="0"/>
          </a:p>
        </p:txBody>
      </p:sp>
      <p:sp>
        <p:nvSpPr>
          <p:cNvPr id="3" name="Content Placeholder 2"/>
          <p:cNvSpPr>
            <a:spLocks noGrp="1"/>
          </p:cNvSpPr>
          <p:nvPr>
            <p:ph idx="1"/>
          </p:nvPr>
        </p:nvSpPr>
        <p:spPr>
          <a:xfrm>
            <a:off x="250825" y="1700213"/>
            <a:ext cx="8569325" cy="4389437"/>
          </a:xfrm>
        </p:spPr>
        <p:txBody>
          <a:bodyPr>
            <a:normAutofit/>
          </a:bodyPr>
          <a:lstStyle/>
          <a:p>
            <a:pPr marL="274320" indent="-274320" eaLnBrk="1" fontAlgn="auto" hangingPunct="1">
              <a:spcAft>
                <a:spcPts val="0"/>
              </a:spcAft>
              <a:buClr>
                <a:schemeClr val="accent3"/>
              </a:buClr>
              <a:buFont typeface="Wingdings 2"/>
              <a:buChar char=""/>
              <a:defRPr/>
            </a:pPr>
            <a:r>
              <a:rPr lang="fa-IR" sz="2200" dirty="0" smtClean="0"/>
              <a:t>قبل از شروع گذار جمعیتی: زندگی‌ها کوتاه، موالید زیاد، رشد جمعیت کند و ساختار جمعیت جوان است.</a:t>
            </a:r>
          </a:p>
          <a:p>
            <a:pPr marL="274320" indent="-274320" eaLnBrk="1" fontAlgn="auto" hangingPunct="1">
              <a:spcAft>
                <a:spcPts val="0"/>
              </a:spcAft>
              <a:buClr>
                <a:schemeClr val="accent3"/>
              </a:buClr>
              <a:buFont typeface="Wingdings 2"/>
              <a:buChar char=""/>
              <a:defRPr/>
            </a:pPr>
            <a:r>
              <a:rPr lang="fa-IR" sz="2200" dirty="0" smtClean="0"/>
              <a:t>در بستر گذار جمعیتی: ابتدا مرگ و میر و سپس باروری کاهش یافته، در نتیجه میزان‌های رشد جمعیت ابتدا افزایش سریعی داشته و سپس دوباره کاهش می‌یابد. با حرکت به سمت باروری پایین و زندگی طولانی یک جمعیت سالخورده شکل خواهد گرفت.</a:t>
            </a:r>
            <a:endParaRPr lang="fa-IR" sz="2200" dirty="0"/>
          </a:p>
          <a:p>
            <a:pPr marL="0" indent="0" eaLnBrk="1" fontAlgn="auto" hangingPunct="1">
              <a:spcAft>
                <a:spcPts val="0"/>
              </a:spcAft>
              <a:buClr>
                <a:schemeClr val="accent3"/>
              </a:buClr>
              <a:buFont typeface="Wingdings 2"/>
              <a:buNone/>
              <a:defRPr/>
            </a:pPr>
            <a:endParaRPr lang="en-US" sz="2200" dirty="0"/>
          </a:p>
        </p:txBody>
      </p:sp>
      <p:sp>
        <p:nvSpPr>
          <p:cNvPr id="4" name="Slide Number Placeholder 3"/>
          <p:cNvSpPr>
            <a:spLocks noGrp="1"/>
          </p:cNvSpPr>
          <p:nvPr>
            <p:ph type="sldNum" sz="quarter" idx="12"/>
          </p:nvPr>
        </p:nvSpPr>
        <p:spPr/>
        <p:txBody>
          <a:bodyPr/>
          <a:lstStyle/>
          <a:p>
            <a:pPr>
              <a:defRPr/>
            </a:pPr>
            <a:r>
              <a:rPr lang="fa-IR"/>
              <a:t>55</a:t>
            </a:r>
          </a:p>
        </p:txBody>
      </p:sp>
      <p:pic>
        <p:nvPicPr>
          <p:cNvPr id="41989" name="Picture 2"/>
          <p:cNvPicPr>
            <a:picLocks noChangeAspect="1" noChangeArrowheads="1"/>
          </p:cNvPicPr>
          <p:nvPr/>
        </p:nvPicPr>
        <p:blipFill>
          <a:blip r:embed="rId3"/>
          <a:srcRect/>
          <a:stretch>
            <a:fillRect/>
          </a:stretch>
        </p:blipFill>
        <p:spPr bwMode="auto">
          <a:xfrm>
            <a:off x="2268538" y="3695700"/>
            <a:ext cx="4705350" cy="313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4" name="Slide Number Placeholder 3"/>
          <p:cNvSpPr>
            <a:spLocks noGrp="1"/>
          </p:cNvSpPr>
          <p:nvPr>
            <p:ph type="sldNum" sz="quarter" idx="12"/>
          </p:nvPr>
        </p:nvSpPr>
        <p:spPr/>
        <p:txBody>
          <a:bodyPr/>
          <a:lstStyle/>
          <a:p>
            <a:pPr>
              <a:defRPr/>
            </a:pPr>
            <a:r>
              <a:rPr lang="fa-IR" smtClean="0"/>
              <a:t>1</a:t>
            </a:r>
            <a:endParaRPr lang="fa-IR"/>
          </a:p>
        </p:txBody>
      </p:sp>
      <p:pic>
        <p:nvPicPr>
          <p:cNvPr id="5" name="Picture 2"/>
          <p:cNvPicPr>
            <a:picLocks noGrp="1" noChangeAspect="1" noChangeArrowheads="1"/>
          </p:cNvPicPr>
          <p:nvPr>
            <p:ph idx="1"/>
          </p:nvPr>
        </p:nvPicPr>
        <p:blipFill>
          <a:blip r:embed="rId2"/>
          <a:srcRect/>
          <a:stretch>
            <a:fillRect/>
          </a:stretch>
        </p:blipFill>
        <p:spPr bwMode="auto">
          <a:xfrm>
            <a:off x="-58470" y="406319"/>
            <a:ext cx="9260939" cy="6167710"/>
          </a:xfrm>
          <a:prstGeom prst="rect">
            <a:avLst/>
          </a:prstGeom>
          <a:noFill/>
          <a:ln w="9525">
            <a:noFill/>
            <a:miter lim="800000"/>
            <a:headEnd/>
            <a:tailEnd/>
          </a:ln>
        </p:spPr>
      </p:pic>
    </p:spTree>
    <p:extLst>
      <p:ext uri="{BB962C8B-B14F-4D97-AF65-F5344CB8AC3E}">
        <p14:creationId xmlns:p14="http://schemas.microsoft.com/office/powerpoint/2010/main" val="12305915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333375"/>
            <a:ext cx="8229600" cy="1143000"/>
          </a:xfrm>
        </p:spPr>
        <p:txBody>
          <a:bodyPr/>
          <a:lstStyle/>
          <a:p>
            <a:pPr eaLnBrk="1" hangingPunct="1"/>
            <a:r>
              <a:rPr lang="fa-IR" altLang="en-US" sz="4000" smtClean="0"/>
              <a:t>پنجره جمعیتی</a:t>
            </a:r>
            <a:endParaRPr lang="en-US" altLang="en-US" sz="4000" smtClean="0"/>
          </a:p>
        </p:txBody>
      </p:sp>
      <p:sp>
        <p:nvSpPr>
          <p:cNvPr id="3" name="Content Placeholder 2"/>
          <p:cNvSpPr>
            <a:spLocks noGrp="1"/>
          </p:cNvSpPr>
          <p:nvPr>
            <p:ph idx="1"/>
          </p:nvPr>
        </p:nvSpPr>
        <p:spPr/>
        <p:txBody>
          <a:bodyPr>
            <a:normAutofit/>
          </a:bodyPr>
          <a:lstStyle/>
          <a:p>
            <a:pPr marL="0" indent="0" eaLnBrk="1" fontAlgn="auto" hangingPunct="1">
              <a:spcAft>
                <a:spcPts val="0"/>
              </a:spcAft>
              <a:buClr>
                <a:schemeClr val="accent3"/>
              </a:buClr>
              <a:buFont typeface="Wingdings 2"/>
              <a:buNone/>
              <a:defRPr/>
            </a:pPr>
            <a:r>
              <a:rPr lang="fa-IR" sz="2400" b="1" dirty="0" smtClean="0"/>
              <a:t>پنجره جمعیتی</a:t>
            </a:r>
            <a:r>
              <a:rPr lang="fa-IR" sz="2400" dirty="0" smtClean="0"/>
              <a:t>: دوره‌ای که بیش از 2/3 جمعیت در سنین فعالیت باشند(15-65 سال)</a:t>
            </a:r>
          </a:p>
          <a:p>
            <a:pPr marL="274320" indent="-274320" eaLnBrk="1" fontAlgn="auto" hangingPunct="1">
              <a:spcAft>
                <a:spcPts val="0"/>
              </a:spcAft>
              <a:buClr>
                <a:schemeClr val="accent3"/>
              </a:buClr>
              <a:buFont typeface="Wingdings 2"/>
              <a:buChar char=""/>
              <a:defRPr/>
            </a:pPr>
            <a:r>
              <a:rPr lang="fa-IR" sz="2400" dirty="0">
                <a:solidFill>
                  <a:schemeClr val="bg1"/>
                </a:solidFill>
              </a:rPr>
              <a:t>افزایش جمعیت در سنین فعالیت</a:t>
            </a:r>
            <a:endParaRPr lang="en-US" sz="2400" dirty="0">
              <a:solidFill>
                <a:schemeClr val="bg1"/>
              </a:solidFill>
            </a:endParaRPr>
          </a:p>
          <a:p>
            <a:pPr marL="274320" indent="-274320" eaLnBrk="1" fontAlgn="auto" hangingPunct="1">
              <a:spcAft>
                <a:spcPts val="0"/>
              </a:spcAft>
              <a:buClr>
                <a:schemeClr val="accent3"/>
              </a:buClr>
              <a:buFont typeface="Wingdings 2"/>
              <a:buChar char=""/>
              <a:defRPr/>
            </a:pPr>
            <a:endParaRPr lang="en-US" sz="2400" dirty="0"/>
          </a:p>
        </p:txBody>
      </p:sp>
      <p:sp>
        <p:nvSpPr>
          <p:cNvPr id="4" name="Slide Number Placeholder 3"/>
          <p:cNvSpPr>
            <a:spLocks noGrp="1"/>
          </p:cNvSpPr>
          <p:nvPr>
            <p:ph type="sldNum" sz="quarter" idx="12"/>
          </p:nvPr>
        </p:nvSpPr>
        <p:spPr/>
        <p:txBody>
          <a:bodyPr/>
          <a:lstStyle/>
          <a:p>
            <a:pPr>
              <a:defRPr/>
            </a:pPr>
            <a:r>
              <a:rPr lang="fa-IR"/>
              <a:t>56</a:t>
            </a:r>
          </a:p>
        </p:txBody>
      </p:sp>
      <p:pic>
        <p:nvPicPr>
          <p:cNvPr id="43013" name="Picture 2"/>
          <p:cNvPicPr>
            <a:picLocks noChangeAspect="1" noChangeArrowheads="1"/>
          </p:cNvPicPr>
          <p:nvPr/>
        </p:nvPicPr>
        <p:blipFill>
          <a:blip r:embed="rId2"/>
          <a:srcRect/>
          <a:stretch>
            <a:fillRect/>
          </a:stretch>
        </p:blipFill>
        <p:spPr bwMode="auto">
          <a:xfrm>
            <a:off x="4716463" y="2781300"/>
            <a:ext cx="3676650" cy="2295525"/>
          </a:xfrm>
          <a:prstGeom prst="rect">
            <a:avLst/>
          </a:prstGeom>
          <a:noFill/>
          <a:ln w="9525">
            <a:noFill/>
            <a:miter lim="800000"/>
            <a:headEnd/>
            <a:tailEnd/>
          </a:ln>
        </p:spPr>
      </p:pic>
      <p:graphicFrame>
        <p:nvGraphicFramePr>
          <p:cNvPr id="5" name="Diagram 4"/>
          <p:cNvGraphicFramePr/>
          <p:nvPr/>
        </p:nvGraphicFramePr>
        <p:xfrm>
          <a:off x="-252536" y="3389536"/>
          <a:ext cx="6705600" cy="2775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4" name="Slide Number Placeholder 3"/>
          <p:cNvSpPr>
            <a:spLocks noGrp="1"/>
          </p:cNvSpPr>
          <p:nvPr>
            <p:ph type="sldNum" sz="quarter" idx="12"/>
          </p:nvPr>
        </p:nvSpPr>
        <p:spPr/>
        <p:txBody>
          <a:bodyPr/>
          <a:lstStyle/>
          <a:p>
            <a:pPr>
              <a:defRPr/>
            </a:pPr>
            <a:r>
              <a:rPr lang="fa-IR" smtClean="0"/>
              <a:t>1</a:t>
            </a:r>
            <a:endParaRPr lang="fa-IR"/>
          </a:p>
        </p:txBody>
      </p:sp>
      <p:pic>
        <p:nvPicPr>
          <p:cNvPr id="5" name="Picture 2"/>
          <p:cNvPicPr>
            <a:picLocks noGrp="1" noChangeAspect="1" noChangeArrowheads="1"/>
          </p:cNvPicPr>
          <p:nvPr>
            <p:ph idx="1"/>
          </p:nvPr>
        </p:nvPicPr>
        <p:blipFill>
          <a:blip r:embed="rId2"/>
          <a:srcRect/>
          <a:stretch>
            <a:fillRect/>
          </a:stretch>
        </p:blipFill>
        <p:spPr bwMode="auto">
          <a:xfrm>
            <a:off x="-271134" y="288228"/>
            <a:ext cx="9686268" cy="6569772"/>
          </a:xfrm>
          <a:prstGeom prst="rect">
            <a:avLst/>
          </a:prstGeom>
          <a:noFill/>
          <a:ln w="9525">
            <a:noFill/>
            <a:miter lim="800000"/>
            <a:headEnd/>
            <a:tailEnd/>
          </a:ln>
        </p:spPr>
      </p:pic>
    </p:spTree>
    <p:extLst>
      <p:ext uri="{BB962C8B-B14F-4D97-AF65-F5344CB8AC3E}">
        <p14:creationId xmlns:p14="http://schemas.microsoft.com/office/powerpoint/2010/main" val="3899413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8305800" cy="1143000"/>
          </a:xfrm>
          <a:extLst/>
        </p:spPr>
        <p:txBody>
          <a:bodyPr/>
          <a:lstStyle/>
          <a:p>
            <a:pPr algn="ctr" eaLnBrk="1" fontAlgn="auto" hangingPunct="1">
              <a:spcAft>
                <a:spcPts val="0"/>
              </a:spcAft>
              <a:defRPr/>
            </a:pPr>
            <a:r>
              <a:rPr lang="fa-IR" sz="4000" dirty="0" smtClean="0">
                <a:cs typeface="B Titr" pitchFamily="2" charset="-78"/>
              </a:rPr>
              <a:t>روند رو به کاهش نرخ باروری در ایران</a:t>
            </a:r>
            <a:endParaRPr lang="en-US" sz="4000" dirty="0">
              <a:cs typeface="B Titr" pitchFamily="2" charset="-78"/>
            </a:endParaRPr>
          </a:p>
        </p:txBody>
      </p:sp>
      <p:sp>
        <p:nvSpPr>
          <p:cNvPr id="4" name="Slide Number Placeholder 3"/>
          <p:cNvSpPr>
            <a:spLocks noGrp="1"/>
          </p:cNvSpPr>
          <p:nvPr>
            <p:ph type="sldNum" sz="quarter" idx="12"/>
          </p:nvPr>
        </p:nvSpPr>
        <p:spPr/>
        <p:txBody>
          <a:bodyPr/>
          <a:lstStyle/>
          <a:p>
            <a:pPr>
              <a:defRPr/>
            </a:pPr>
            <a:r>
              <a:rPr lang="fa-IR" dirty="0"/>
              <a:t>12</a:t>
            </a:r>
            <a:endParaRPr lang="en-US" dirty="0"/>
          </a:p>
        </p:txBody>
      </p:sp>
      <p:pic>
        <p:nvPicPr>
          <p:cNvPr id="9220" name="Picture 2"/>
          <p:cNvPicPr>
            <a:picLocks noChangeAspect="1" noChangeArrowheads="1"/>
          </p:cNvPicPr>
          <p:nvPr/>
        </p:nvPicPr>
        <p:blipFill>
          <a:blip r:embed="rId3"/>
          <a:srcRect/>
          <a:stretch>
            <a:fillRect/>
          </a:stretch>
        </p:blipFill>
        <p:spPr bwMode="auto">
          <a:xfrm>
            <a:off x="468313" y="1916113"/>
            <a:ext cx="8391525" cy="4057650"/>
          </a:xfrm>
          <a:prstGeom prst="rect">
            <a:avLst/>
          </a:prstGeom>
          <a:noFill/>
          <a:ln w="9525">
            <a:noFill/>
            <a:miter lim="800000"/>
            <a:headEnd/>
            <a:tailEnd/>
          </a:ln>
        </p:spPr>
      </p:pic>
      <p:sp>
        <p:nvSpPr>
          <p:cNvPr id="9221" name="TextBox 6"/>
          <p:cNvSpPr txBox="1">
            <a:spLocks noChangeArrowheads="1"/>
          </p:cNvSpPr>
          <p:nvPr/>
        </p:nvSpPr>
        <p:spPr bwMode="auto">
          <a:xfrm>
            <a:off x="215900" y="6092825"/>
            <a:ext cx="8677275" cy="785813"/>
          </a:xfrm>
          <a:prstGeom prst="rect">
            <a:avLst/>
          </a:prstGeom>
          <a:noFill/>
          <a:ln w="9525">
            <a:noFill/>
            <a:miter lim="800000"/>
            <a:headEnd/>
            <a:tailEnd/>
          </a:ln>
        </p:spPr>
        <p:txBody>
          <a:bodyPr>
            <a:spAutoFit/>
          </a:bodyPr>
          <a:lstStyle/>
          <a:p>
            <a:pPr algn="ctr">
              <a:lnSpc>
                <a:spcPct val="150000"/>
              </a:lnSpc>
            </a:pPr>
            <a:r>
              <a:rPr lang="fa-IR" altLang="en-US" b="1">
                <a:latin typeface="Times New Roman" pitchFamily="18" charset="0"/>
                <a:cs typeface="B Nazanin" pitchFamily="2" charset="-78"/>
              </a:rPr>
              <a:t>نرخ باروری کل</a:t>
            </a:r>
            <a:r>
              <a:rPr lang="en-US" altLang="en-US">
                <a:latin typeface="Times New Roman" pitchFamily="18" charset="0"/>
                <a:cs typeface="B Nazanin" pitchFamily="2" charset="-78"/>
              </a:rPr>
              <a:t>:</a:t>
            </a:r>
            <a:r>
              <a:rPr lang="fa-IR" altLang="en-US">
                <a:latin typeface="Times New Roman" pitchFamily="18" charset="0"/>
                <a:cs typeface="B Nazanin" pitchFamily="2" charset="-78"/>
              </a:rPr>
              <a:t> متوسط فرزندان زنده متولد شده به</a:t>
            </a:r>
            <a:r>
              <a:rPr lang="en-US" altLang="en-US">
                <a:latin typeface="Times New Roman" pitchFamily="18" charset="0"/>
                <a:cs typeface="B Nazanin" pitchFamily="2" charset="-78"/>
              </a:rPr>
              <a:t> </a:t>
            </a:r>
            <a:r>
              <a:rPr lang="fa-IR" altLang="en-US">
                <a:latin typeface="Times New Roman" pitchFamily="18" charset="0"/>
                <a:cs typeface="B Nazanin" pitchFamily="2" charset="-78"/>
              </a:rPr>
              <a:t>ازای</a:t>
            </a:r>
            <a:r>
              <a:rPr lang="en-US" altLang="en-US">
                <a:latin typeface="Times New Roman" pitchFamily="18" charset="0"/>
                <a:cs typeface="B Nazanin" pitchFamily="2" charset="-78"/>
              </a:rPr>
              <a:t> </a:t>
            </a:r>
            <a:r>
              <a:rPr lang="fa-IR" altLang="en-US">
                <a:latin typeface="Times New Roman" pitchFamily="18" charset="0"/>
                <a:cs typeface="B Nazanin" pitchFamily="2" charset="-78"/>
              </a:rPr>
              <a:t>یک زن</a:t>
            </a:r>
            <a:endParaRPr lang="en-US" altLang="en-US">
              <a:latin typeface="Times New Roman" pitchFamily="18" charset="0"/>
              <a:cs typeface="B Nazanin" pitchFamily="2" charset="-78"/>
            </a:endParaRPr>
          </a:p>
          <a:p>
            <a:pPr algn="ctr" rtl="0"/>
            <a:r>
              <a:rPr lang="fa-IR" altLang="en-US">
                <a:latin typeface="Times New Roman" pitchFamily="18" charset="0"/>
                <a:cs typeface="B Nazanin" pitchFamily="2" charset="-78"/>
              </a:rPr>
              <a:t>منبع: بانک جهانی </a:t>
            </a:r>
            <a:endParaRPr lang="en-US" altLang="en-US">
              <a:latin typeface="Times New Roman" pitchFamily="18" charset="0"/>
              <a:cs typeface="B Nazanin" pitchFamily="2" charset="-78"/>
            </a:endParaRPr>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333375"/>
            <a:ext cx="8229600" cy="1143000"/>
          </a:xfrm>
        </p:spPr>
        <p:txBody>
          <a:bodyPr/>
          <a:lstStyle/>
          <a:p>
            <a:pPr eaLnBrk="1" hangingPunct="1"/>
            <a:r>
              <a:rPr lang="fa-IR" altLang="en-US" sz="4000" smtClean="0"/>
              <a:t>فرصت طلایی برای ایران</a:t>
            </a:r>
            <a:endParaRPr lang="en-US" altLang="en-US" sz="4000" smtClean="0"/>
          </a:p>
        </p:txBody>
      </p:sp>
      <p:sp>
        <p:nvSpPr>
          <p:cNvPr id="44035" name="Content Placeholder 2"/>
          <p:cNvSpPr>
            <a:spLocks noGrp="1"/>
          </p:cNvSpPr>
          <p:nvPr>
            <p:ph idx="1"/>
          </p:nvPr>
        </p:nvSpPr>
        <p:spPr/>
        <p:txBody>
          <a:bodyPr/>
          <a:lstStyle/>
          <a:p>
            <a:pPr eaLnBrk="1" hangingPunct="1"/>
            <a:r>
              <a:rPr lang="fa-IR" altLang="en-US" smtClean="0"/>
              <a:t>ایران از سال 1385 وارد پنجره جمعیتی شده و حدود 4 دهه ادامه دارد.</a:t>
            </a:r>
          </a:p>
        </p:txBody>
      </p:sp>
      <p:sp>
        <p:nvSpPr>
          <p:cNvPr id="4" name="Slide Number Placeholder 3"/>
          <p:cNvSpPr>
            <a:spLocks noGrp="1"/>
          </p:cNvSpPr>
          <p:nvPr>
            <p:ph type="sldNum" sz="quarter" idx="12"/>
          </p:nvPr>
        </p:nvSpPr>
        <p:spPr/>
        <p:txBody>
          <a:bodyPr/>
          <a:lstStyle/>
          <a:p>
            <a:pPr>
              <a:defRPr/>
            </a:pPr>
            <a:r>
              <a:rPr lang="fa-IR"/>
              <a:t>57</a:t>
            </a:r>
          </a:p>
        </p:txBody>
      </p:sp>
      <p:pic>
        <p:nvPicPr>
          <p:cNvPr id="44037" name="Picture 3"/>
          <p:cNvPicPr>
            <a:picLocks noChangeAspect="1" noChangeArrowheads="1"/>
          </p:cNvPicPr>
          <p:nvPr/>
        </p:nvPicPr>
        <p:blipFill>
          <a:blip r:embed="rId3"/>
          <a:srcRect/>
          <a:stretch>
            <a:fillRect/>
          </a:stretch>
        </p:blipFill>
        <p:spPr bwMode="auto">
          <a:xfrm>
            <a:off x="1763713" y="2852738"/>
            <a:ext cx="5911850" cy="3746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4" name="Slide Number Placeholder 3"/>
          <p:cNvSpPr>
            <a:spLocks noGrp="1"/>
          </p:cNvSpPr>
          <p:nvPr>
            <p:ph type="sldNum" sz="quarter" idx="12"/>
          </p:nvPr>
        </p:nvSpPr>
        <p:spPr/>
        <p:txBody>
          <a:bodyPr/>
          <a:lstStyle/>
          <a:p>
            <a:pPr>
              <a:defRPr/>
            </a:pPr>
            <a:r>
              <a:rPr lang="fa-IR" smtClean="0"/>
              <a:t>1</a:t>
            </a:r>
            <a:endParaRPr lang="fa-IR"/>
          </a:p>
        </p:txBody>
      </p:sp>
      <p:pic>
        <p:nvPicPr>
          <p:cNvPr id="6" name="Picture 3"/>
          <p:cNvPicPr>
            <a:picLocks noGrp="1" noChangeAspect="1" noChangeArrowheads="1"/>
          </p:cNvPicPr>
          <p:nvPr>
            <p:ph idx="1"/>
          </p:nvPr>
        </p:nvPicPr>
        <p:blipFill>
          <a:blip r:embed="rId2"/>
          <a:srcRect/>
          <a:stretch>
            <a:fillRect/>
          </a:stretch>
        </p:blipFill>
        <p:spPr bwMode="auto">
          <a:xfrm>
            <a:off x="0" y="188639"/>
            <a:ext cx="9144000" cy="6737332"/>
          </a:xfrm>
          <a:prstGeom prst="rect">
            <a:avLst/>
          </a:prstGeom>
          <a:noFill/>
          <a:ln w="9525">
            <a:noFill/>
            <a:miter lim="800000"/>
            <a:headEnd/>
            <a:tailEnd/>
          </a:ln>
        </p:spPr>
      </p:pic>
    </p:spTree>
    <p:extLst>
      <p:ext uri="{BB962C8B-B14F-4D97-AF65-F5344CB8AC3E}">
        <p14:creationId xmlns:p14="http://schemas.microsoft.com/office/powerpoint/2010/main" val="34761825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188913"/>
            <a:ext cx="8229600" cy="1143000"/>
          </a:xfrm>
        </p:spPr>
        <p:txBody>
          <a:bodyPr/>
          <a:lstStyle/>
          <a:p>
            <a:pPr eaLnBrk="1" hangingPunct="1"/>
            <a:r>
              <a:rPr lang="fa-IR" altLang="en-US" sz="4000" smtClean="0"/>
              <a:t>رشد اقتصادی</a:t>
            </a:r>
            <a:endParaRPr lang="en-US" altLang="en-US" sz="4000" smtClean="0"/>
          </a:p>
        </p:txBody>
      </p:sp>
      <p:sp>
        <p:nvSpPr>
          <p:cNvPr id="45059" name="Content Placeholder 2"/>
          <p:cNvSpPr>
            <a:spLocks noGrp="1"/>
          </p:cNvSpPr>
          <p:nvPr>
            <p:ph idx="1"/>
          </p:nvPr>
        </p:nvSpPr>
        <p:spPr>
          <a:xfrm>
            <a:off x="457200" y="1700213"/>
            <a:ext cx="8229600" cy="4389437"/>
          </a:xfrm>
        </p:spPr>
        <p:txBody>
          <a:bodyPr/>
          <a:lstStyle/>
          <a:p>
            <a:pPr algn="just" eaLnBrk="1" hangingPunct="1">
              <a:lnSpc>
                <a:spcPct val="80000"/>
              </a:lnSpc>
            </a:pPr>
            <a:r>
              <a:rPr lang="fa-IR" altLang="en-US" sz="2200" smtClean="0"/>
              <a:t>بررسی های سازمان ملل در سال 2003: حدود 33 درصد رشد اقتصادی آسیای جنوب شرقی در دهه های 1980 و 1990 ناشی از سود و موهبت جمعیتی است.</a:t>
            </a:r>
          </a:p>
          <a:p>
            <a:pPr algn="just" eaLnBrk="1" hangingPunct="1">
              <a:lnSpc>
                <a:spcPct val="80000"/>
              </a:lnSpc>
            </a:pPr>
            <a:r>
              <a:rPr lang="fa-IR" altLang="en-US" sz="2200" smtClean="0"/>
              <a:t>حدود 15 درصد رشد اقتصادی چین در سالهای 1982 تا 2000 ناشی از تغییرات ساختار سنی جمعیت بوده است.</a:t>
            </a:r>
          </a:p>
          <a:p>
            <a:pPr algn="just" eaLnBrk="1" hangingPunct="1">
              <a:lnSpc>
                <a:spcPct val="80000"/>
              </a:lnSpc>
            </a:pPr>
            <a:r>
              <a:rPr lang="fa-IR" altLang="en-US" sz="2200" smtClean="0"/>
              <a:t>پنجره جمعیتی چین که در اوایل دهه 1990 باز شده باعث انباشت سرمایه انسانی و رشد اقتصادی این کشور شده است.</a:t>
            </a:r>
          </a:p>
          <a:p>
            <a:pPr algn="just" eaLnBrk="1" hangingPunct="1">
              <a:lnSpc>
                <a:spcPct val="80000"/>
              </a:lnSpc>
              <a:buFont typeface="Wingdings" pitchFamily="2" charset="2"/>
              <a:buChar char="q"/>
            </a:pPr>
            <a:r>
              <a:rPr lang="fa-IR" altLang="en-US" sz="2200" smtClean="0"/>
              <a:t>سود جمعیتی یک فرصت و پتانسیل است که نیازمند سیاست‌های محوری به‌ویژه در زمینه انعطاف‌پذیری اقتصاد و در جذب افزایش سریع نیروی کار می‌باشد.</a:t>
            </a:r>
          </a:p>
          <a:p>
            <a:pPr lvl="1" algn="just" eaLnBrk="1" hangingPunct="1">
              <a:lnSpc>
                <a:spcPct val="80000"/>
              </a:lnSpc>
              <a:buFont typeface="Wingdings" pitchFamily="2" charset="2"/>
              <a:buChar char="q"/>
            </a:pPr>
            <a:r>
              <a:rPr lang="fa-IR" altLang="en-US" sz="2000" smtClean="0"/>
              <a:t> (تفاوت اقتصاد آمریکای لاتین و آسیای شرقی)</a:t>
            </a:r>
            <a:endParaRPr lang="en-US" altLang="en-US" sz="2000" smtClean="0"/>
          </a:p>
        </p:txBody>
      </p:sp>
      <p:sp>
        <p:nvSpPr>
          <p:cNvPr id="4" name="Slide Number Placeholder 3"/>
          <p:cNvSpPr>
            <a:spLocks noGrp="1"/>
          </p:cNvSpPr>
          <p:nvPr>
            <p:ph type="sldNum" sz="quarter" idx="12"/>
          </p:nvPr>
        </p:nvSpPr>
        <p:spPr/>
        <p:txBody>
          <a:bodyPr/>
          <a:lstStyle/>
          <a:p>
            <a:pPr>
              <a:defRPr/>
            </a:pPr>
            <a:r>
              <a:rPr lang="fa-IR"/>
              <a:t>58</a:t>
            </a:r>
          </a:p>
        </p:txBody>
      </p:sp>
      <p:pic>
        <p:nvPicPr>
          <p:cNvPr id="45061" name="Picture 2"/>
          <p:cNvPicPr>
            <a:picLocks noChangeAspect="1" noChangeArrowheads="1"/>
          </p:cNvPicPr>
          <p:nvPr/>
        </p:nvPicPr>
        <p:blipFill>
          <a:blip r:embed="rId2"/>
          <a:srcRect/>
          <a:stretch>
            <a:fillRect/>
          </a:stretch>
        </p:blipFill>
        <p:spPr bwMode="auto">
          <a:xfrm>
            <a:off x="250825" y="4491038"/>
            <a:ext cx="5472113" cy="2322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4" cstate="print">
            <a:extLst/>
          </a:blip>
          <a:srcRect/>
          <a:stretch>
            <a:fillRect/>
          </a:stretch>
        </p:blipFill>
        <p:spPr bwMode="auto">
          <a:xfrm>
            <a:off x="4950451" y="1484784"/>
            <a:ext cx="1565765" cy="1378959"/>
          </a:xfrm>
          <a:prstGeom prst="rect">
            <a:avLst/>
          </a:prstGeom>
          <a:ln>
            <a:noFill/>
          </a:ln>
          <a:effectLst>
            <a:softEdge rad="112500"/>
          </a:effectLst>
          <a:extLst/>
        </p:spPr>
      </p:pic>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Char char=""/>
              <a:defRPr/>
            </a:pPr>
            <a:endParaRPr lang="en-US" dirty="0" smtClean="0"/>
          </a:p>
          <a:p>
            <a:pPr marL="274320" indent="-274320" eaLnBrk="1" fontAlgn="auto" hangingPunct="1">
              <a:spcAft>
                <a:spcPts val="0"/>
              </a:spcAft>
              <a:buClr>
                <a:schemeClr val="accent3"/>
              </a:buClr>
              <a:buFont typeface="Wingdings 2"/>
              <a:buChar char=""/>
              <a:defRPr/>
            </a:pPr>
            <a:endParaRPr lang="en-US" dirty="0"/>
          </a:p>
          <a:p>
            <a:pPr marL="274320" indent="-274320" eaLnBrk="1" fontAlgn="auto" hangingPunct="1">
              <a:spcAft>
                <a:spcPts val="0"/>
              </a:spcAft>
              <a:buClr>
                <a:schemeClr val="accent3"/>
              </a:buClr>
              <a:buFont typeface="Wingdings 2"/>
              <a:buChar char=""/>
              <a:defRPr/>
            </a:pPr>
            <a:endParaRPr lang="en-US" dirty="0" smtClean="0"/>
          </a:p>
          <a:p>
            <a:pPr marL="0" indent="0" eaLnBrk="1" fontAlgn="auto" hangingPunct="1">
              <a:lnSpc>
                <a:spcPct val="150000"/>
              </a:lnSpc>
              <a:spcAft>
                <a:spcPts val="0"/>
              </a:spcAft>
              <a:buClr>
                <a:schemeClr val="accent3"/>
              </a:buClr>
              <a:buFont typeface="Wingdings 2"/>
              <a:buNone/>
              <a:defRPr/>
            </a:pPr>
            <a:r>
              <a:rPr lang="fa-IR" dirty="0" smtClean="0">
                <a:latin typeface="IranNastaliq" pitchFamily="18" charset="0"/>
                <a:cs typeface="IranNastaliq" pitchFamily="18" charset="0"/>
              </a:rPr>
              <a:t>قطعاً كسانى كه فرزندان خود را از روى سبك مغزى و جهالت كشته‏اند ، و آنچه را خدا روزى آنان كرده بود بر پايه دروغ بستن به خدا حرام شمرده‏اند ، زيان كردند ؛ به راستى كه گمراه شدند و هدايت يافته نبودند .{</a:t>
            </a:r>
            <a:r>
              <a:rPr lang="fa-IR" b="1" dirty="0" smtClean="0">
                <a:latin typeface="IranNastaliq" pitchFamily="18" charset="0"/>
              </a:rPr>
              <a:t>140</a:t>
            </a:r>
            <a:r>
              <a:rPr lang="fa-IR" dirty="0" smtClean="0">
                <a:latin typeface="IranNastaliq" pitchFamily="18" charset="0"/>
                <a:cs typeface="IranNastaliq" pitchFamily="18" charset="0"/>
              </a:rPr>
              <a:t>انعام}</a:t>
            </a:r>
            <a:endParaRPr lang="en-US" dirty="0">
              <a:latin typeface="IranNastaliq" pitchFamily="18" charset="0"/>
              <a:cs typeface="IranNastaliq" pitchFamily="18" charset="0"/>
            </a:endParaRPr>
          </a:p>
        </p:txBody>
      </p:sp>
      <p:sp>
        <p:nvSpPr>
          <p:cNvPr id="4" name="Slide Number Placeholder 3"/>
          <p:cNvSpPr>
            <a:spLocks noGrp="1"/>
          </p:cNvSpPr>
          <p:nvPr>
            <p:ph type="sldNum" sz="quarter" idx="12"/>
          </p:nvPr>
        </p:nvSpPr>
        <p:spPr/>
        <p:txBody>
          <a:bodyPr/>
          <a:lstStyle/>
          <a:p>
            <a:pPr>
              <a:defRPr/>
            </a:pPr>
            <a:r>
              <a:rPr lang="fa-IR"/>
              <a:t>62</a:t>
            </a:r>
            <a:endParaRPr lang="en-US"/>
          </a:p>
        </p:txBody>
      </p:sp>
      <p:pic>
        <p:nvPicPr>
          <p:cNvPr id="46085" name="Picture 2" descr="C:\Users\Sheida\Downloads\6_140.png"/>
          <p:cNvPicPr>
            <a:picLocks noChangeAspect="1" noChangeArrowheads="1"/>
          </p:cNvPicPr>
          <p:nvPr/>
        </p:nvPicPr>
        <p:blipFill>
          <a:blip r:embed="rId5"/>
          <a:srcRect/>
          <a:stretch>
            <a:fillRect/>
          </a:stretch>
        </p:blipFill>
        <p:spPr bwMode="auto">
          <a:xfrm>
            <a:off x="304800" y="1690688"/>
            <a:ext cx="8440738" cy="1492250"/>
          </a:xfrm>
          <a:prstGeom prst="rect">
            <a:avLst/>
          </a:prstGeom>
          <a:noFill/>
          <a:ln w="9525">
            <a:noFill/>
            <a:miter lim="800000"/>
            <a:headEnd/>
            <a:tailEnd/>
          </a:ln>
        </p:spPr>
      </p:pic>
      <p:pic>
        <p:nvPicPr>
          <p:cNvPr id="2" name="Picture 1"/>
          <p:cNvPicPr>
            <a:picLocks noChangeAspect="1"/>
          </p:cNvPicPr>
          <p:nvPr/>
        </p:nvPicPr>
        <p:blipFill>
          <a:blip r:embed="rId6">
            <a:grayscl/>
            <a:extLst/>
          </a:blip>
          <a:stretch>
            <a:fillRect/>
          </a:stretch>
        </p:blipFill>
        <p:spPr>
          <a:xfrm>
            <a:off x="1115616" y="4633255"/>
            <a:ext cx="3528392" cy="2324137"/>
          </a:xfrm>
          <a:prstGeom prst="rect">
            <a:avLst/>
          </a:prstGeom>
          <a:ln>
            <a:noFill/>
          </a:ln>
          <a:effectLst>
            <a:softEdge rad="127000"/>
          </a:effectLst>
        </p:spPr>
      </p:pic>
      <p:pic>
        <p:nvPicPr>
          <p:cNvPr id="6" name="Picture 5">
            <a:hlinkClick r:id="" action="ppaction://media"/>
          </p:cNvPr>
          <p:cNvPicPr>
            <a:picLocks noRot="1" noChangeAspect="1"/>
          </p:cNvPicPr>
          <p:nvPr>
            <a:videoFile r:link="rId1"/>
          </p:nvPr>
        </p:nvPicPr>
        <p:blipFill>
          <a:blip r:embed="rId7"/>
          <a:srcRect/>
          <a:stretch>
            <a:fillRect/>
          </a:stretch>
        </p:blipFill>
        <p:spPr bwMode="auto">
          <a:xfrm>
            <a:off x="11113" y="6524625"/>
            <a:ext cx="312737" cy="314325"/>
          </a:xfrm>
          <a:prstGeom prst="rect">
            <a:avLst/>
          </a:prstGeom>
          <a:noFill/>
          <a:ln w="9525">
            <a:noFill/>
            <a:miter lim="800000"/>
            <a:headEnd/>
            <a:tailEnd/>
          </a:ln>
        </p:spPr>
      </p:pic>
      <p:sp>
        <p:nvSpPr>
          <p:cNvPr id="46088" name="TextBox 4"/>
          <p:cNvSpPr txBox="1">
            <a:spLocks noChangeArrowheads="1"/>
          </p:cNvSpPr>
          <p:nvPr/>
        </p:nvSpPr>
        <p:spPr bwMode="auto">
          <a:xfrm>
            <a:off x="6516688" y="5934075"/>
            <a:ext cx="1182687" cy="400050"/>
          </a:xfrm>
          <a:prstGeom prst="rect">
            <a:avLst/>
          </a:prstGeom>
          <a:noFill/>
          <a:ln w="9525">
            <a:noFill/>
            <a:miter lim="800000"/>
            <a:headEnd/>
            <a:tailEnd/>
          </a:ln>
        </p:spPr>
        <p:txBody>
          <a:bodyPr wrap="none">
            <a:spAutoFit/>
          </a:bodyPr>
          <a:lstStyle/>
          <a:p>
            <a:pPr algn="l" rtl="0"/>
            <a:r>
              <a:rPr lang="fa-IR" altLang="en-US" sz="2000">
                <a:latin typeface="Times New Roman" pitchFamily="18" charset="0"/>
                <a:cs typeface="B Nazanin" pitchFamily="2" charset="-78"/>
                <a:hlinkClick r:id="rId8" action="ppaction://hlinkpres?slideindex=1&amp;slidetitle="/>
              </a:rPr>
              <a:t>آیات تکمیلی</a:t>
            </a:r>
            <a:endParaRPr lang="en-US" altLang="en-US" sz="2000">
              <a:latin typeface="Times New Roman" pitchFamily="18" charset="0"/>
              <a:cs typeface="B Nazanin" pitchFamily="2" charset="-78"/>
            </a:endParaRPr>
          </a:p>
        </p:txBody>
      </p:sp>
      <p:pic>
        <p:nvPicPr>
          <p:cNvPr id="46089" name="Picture 4" descr="C:\Users\Sheida\Downloads\hand-cursors.jpg"/>
          <p:cNvPicPr>
            <a:picLocks noChangeAspect="1" noChangeArrowheads="1"/>
          </p:cNvPicPr>
          <p:nvPr/>
        </p:nvPicPr>
        <p:blipFill>
          <a:blip r:embed="rId9"/>
          <a:srcRect/>
          <a:stretch>
            <a:fillRect/>
          </a:stretch>
        </p:blipFill>
        <p:spPr bwMode="auto">
          <a:xfrm>
            <a:off x="7723188" y="5876925"/>
            <a:ext cx="304800" cy="398463"/>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0897" fill="hold"/>
                                        <p:tgtEl>
                                          <p:spTgt spid="6"/>
                                        </p:tgtEl>
                                      </p:cBhvr>
                                    </p:cmd>
                                  </p:childTnLst>
                                </p:cTn>
                              </p:par>
                              <p:par>
                                <p:cTn id="7" presetID="4" presetClass="entr" presetSubtype="16"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box(in)">
                                      <p:cBhvr>
                                        <p:cTn id="9" dur="2000"/>
                                        <p:tgtEl>
                                          <p:spTgt spid="2"/>
                                        </p:tgtEl>
                                      </p:cBhvr>
                                    </p:animEffect>
                                  </p:childTnLst>
                                </p:cTn>
                              </p:par>
                              <p:par>
                                <p:cTn id="10" presetID="10" presetClass="entr" presetSubtype="0" fill="hold" nodeType="withEffect">
                                  <p:stCondLst>
                                    <p:cond delay="10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endCondLst>
                    <p:cond evt="onStopAudio" delay="0">
                      <p:tgtEl>
                        <p:sldTgt/>
                      </p:tgtEl>
                    </p:cond>
                  </p:endCondLst>
                </p:cTn>
                <p:tgtEl>
                  <p:spTgt spid="6"/>
                </p:tgtEl>
              </p:cMediaNode>
            </p:vide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blip>
          <a:stretch>
            <a:fillRect/>
          </a:stretch>
        </p:blipFill>
        <p:spPr>
          <a:xfrm>
            <a:off x="467544" y="836712"/>
            <a:ext cx="2339752" cy="1754814"/>
          </a:xfrm>
          <a:prstGeom prst="rect">
            <a:avLst/>
          </a:prstGeom>
          <a:effectLst>
            <a:softEdge rad="317500"/>
          </a:effectLst>
        </p:spPr>
      </p:pic>
      <p:sp>
        <p:nvSpPr>
          <p:cNvPr id="3" name="Content Placeholder 2"/>
          <p:cNvSpPr>
            <a:spLocks noGrp="1"/>
          </p:cNvSpPr>
          <p:nvPr>
            <p:ph idx="1"/>
          </p:nvPr>
        </p:nvSpPr>
        <p:spPr/>
        <p:txBody>
          <a:bodyPr>
            <a:noAutofit/>
          </a:bodyPr>
          <a:lstStyle/>
          <a:p>
            <a:pPr marL="274320" indent="-274320" algn="just" eaLnBrk="1" fontAlgn="auto" hangingPunct="1">
              <a:spcAft>
                <a:spcPts val="0"/>
              </a:spcAft>
              <a:buClr>
                <a:schemeClr val="accent3"/>
              </a:buClr>
              <a:buFont typeface="Wingdings 2"/>
              <a:buChar char=""/>
              <a:defRPr/>
            </a:pPr>
            <a:r>
              <a:rPr lang="fa-IR" sz="2500" dirty="0" smtClean="0">
                <a:latin typeface="Andalus" pitchFamily="18" charset="-78"/>
                <a:cs typeface="Al-Kharashi 59 Naskh" pitchFamily="2" charset="-78"/>
              </a:rPr>
              <a:t>تزوجوا فاني م</a:t>
            </a:r>
            <a:r>
              <a:rPr lang="ar-SA" sz="2500" dirty="0" smtClean="0">
                <a:latin typeface="Andalus" pitchFamily="18" charset="-78"/>
                <a:cs typeface="Al-Kharashi 59 Naskh" pitchFamily="2" charset="-78"/>
              </a:rPr>
              <a:t>كا</a:t>
            </a:r>
            <a:r>
              <a:rPr lang="fa-IR" sz="2500" dirty="0" smtClean="0">
                <a:latin typeface="Andalus" pitchFamily="18" charset="-78"/>
                <a:cs typeface="Al-Kharashi 59 Naskh" pitchFamily="2" charset="-78"/>
              </a:rPr>
              <a:t>ثر ب</a:t>
            </a:r>
            <a:r>
              <a:rPr lang="ar-SA" sz="2500" dirty="0">
                <a:latin typeface="Andalus" pitchFamily="18" charset="-78"/>
                <a:cs typeface="Al-Kharashi 59 Naskh" pitchFamily="2" charset="-78"/>
              </a:rPr>
              <a:t>ك</a:t>
            </a:r>
            <a:r>
              <a:rPr lang="fa-IR" sz="2500" dirty="0" smtClean="0">
                <a:latin typeface="Andalus" pitchFamily="18" charset="-78"/>
                <a:cs typeface="Al-Kharashi 59 Naskh" pitchFamily="2" charset="-78"/>
              </a:rPr>
              <a:t>م </a:t>
            </a:r>
            <a:r>
              <a:rPr lang="fa-IR" sz="2500" dirty="0">
                <a:latin typeface="Andalus" pitchFamily="18" charset="-78"/>
                <a:cs typeface="Al-Kharashi 59 Naskh" pitchFamily="2" charset="-78"/>
              </a:rPr>
              <a:t>الامم غدا </a:t>
            </a:r>
            <a:r>
              <a:rPr lang="fa-IR" sz="2500" dirty="0" smtClean="0">
                <a:latin typeface="Andalus" pitchFamily="18" charset="-78"/>
                <a:cs typeface="Al-Kharashi 59 Naskh" pitchFamily="2" charset="-78"/>
              </a:rPr>
              <a:t>في القيامه</a:t>
            </a:r>
            <a:endParaRPr lang="en-US" sz="2500" dirty="0">
              <a:latin typeface="Andalus" pitchFamily="18" charset="-78"/>
              <a:cs typeface="Al-Kharashi 59 Naskh" pitchFamily="2" charset="-78"/>
            </a:endParaRPr>
          </a:p>
          <a:p>
            <a:pPr marL="0" indent="0" algn="just" eaLnBrk="1" fontAlgn="auto" hangingPunct="1">
              <a:spcAft>
                <a:spcPts val="0"/>
              </a:spcAft>
              <a:buClr>
                <a:schemeClr val="accent3"/>
              </a:buClr>
              <a:buFont typeface="Wingdings 2"/>
              <a:buNone/>
              <a:defRPr/>
            </a:pPr>
            <a:r>
              <a:rPr lang="fa-IR" sz="2000" dirty="0" smtClean="0"/>
              <a:t>ازدواج کنید! چون من در فردای قیامت با کثرت افراد شما بر امت‌های پیشین مباهات می‌کنم. (</a:t>
            </a:r>
            <a:r>
              <a:rPr lang="fa-IR" sz="2000" dirty="0"/>
              <a:t>میرزا آقا نوری طبرسی،مستدرک </a:t>
            </a:r>
            <a:r>
              <a:rPr lang="fa-IR" sz="2000" dirty="0" smtClean="0"/>
              <a:t>الوسائل)</a:t>
            </a:r>
          </a:p>
          <a:p>
            <a:pPr marL="0" indent="0" algn="just" eaLnBrk="1" fontAlgn="auto" hangingPunct="1">
              <a:spcAft>
                <a:spcPts val="0"/>
              </a:spcAft>
              <a:buClr>
                <a:schemeClr val="accent3"/>
              </a:buClr>
              <a:buFont typeface="Wingdings 2"/>
              <a:buNone/>
              <a:defRPr/>
            </a:pPr>
            <a:endParaRPr lang="en-US" sz="2500" dirty="0" smtClean="0"/>
          </a:p>
          <a:p>
            <a:pPr marL="274320" indent="-274320" algn="just" eaLnBrk="1" fontAlgn="auto" hangingPunct="1">
              <a:spcAft>
                <a:spcPts val="0"/>
              </a:spcAft>
              <a:buClr>
                <a:schemeClr val="accent3"/>
              </a:buClr>
              <a:buFont typeface="Wingdings 2"/>
              <a:buChar char=""/>
              <a:defRPr/>
            </a:pPr>
            <a:r>
              <a:rPr lang="fa-IR" sz="2500" dirty="0" smtClean="0">
                <a:latin typeface="Andalus" pitchFamily="18" charset="-78"/>
                <a:cs typeface="Al-Kharashi 59 Naskh" pitchFamily="2" charset="-78"/>
              </a:rPr>
              <a:t>ما </a:t>
            </a:r>
            <a:r>
              <a:rPr lang="fa-IR" sz="2500" dirty="0">
                <a:latin typeface="Andalus" pitchFamily="18" charset="-78"/>
                <a:cs typeface="Al-Kharashi 59 Naskh" pitchFamily="2" charset="-78"/>
              </a:rPr>
              <a:t>ي</a:t>
            </a:r>
            <a:r>
              <a:rPr lang="fa-IR" sz="2500" dirty="0" smtClean="0">
                <a:latin typeface="Andalus" pitchFamily="18" charset="-78"/>
                <a:cs typeface="Al-Kharashi 59 Naskh" pitchFamily="2" charset="-78"/>
              </a:rPr>
              <a:t>منع المومن ان يتخذ اهلا لعل الله يرزقه نسمة تثقل الارض بلا اله الا الله؟!</a:t>
            </a:r>
            <a:endParaRPr lang="en-US" sz="2500" dirty="0" smtClean="0">
              <a:latin typeface="Andalus" pitchFamily="18" charset="-78"/>
              <a:cs typeface="Al-Kharashi 59 Naskh" pitchFamily="2" charset="-78"/>
            </a:endParaRPr>
          </a:p>
          <a:p>
            <a:pPr marL="0" indent="0" algn="just" eaLnBrk="1" fontAlgn="auto" hangingPunct="1">
              <a:spcAft>
                <a:spcPts val="0"/>
              </a:spcAft>
              <a:buClr>
                <a:schemeClr val="accent3"/>
              </a:buClr>
              <a:buFont typeface="Wingdings 2"/>
              <a:buNone/>
              <a:defRPr/>
            </a:pPr>
            <a:r>
              <a:rPr lang="fa-IR" sz="2000" dirty="0" smtClean="0"/>
              <a:t>چه باز می‌دارد مرد مومن را که زنی بگیرد به امید آنکه خداوند به او ذی‌روحی را نصیب کند تا زمین را به لا اله الا الله سنگین گرداند؟!</a:t>
            </a:r>
            <a:r>
              <a:rPr lang="fa-IR" sz="2000" dirty="0"/>
              <a:t> </a:t>
            </a:r>
            <a:r>
              <a:rPr lang="fa-IR" sz="2000" dirty="0" smtClean="0"/>
              <a:t>(شیخ </a:t>
            </a:r>
            <a:r>
              <a:rPr lang="fa-IR" sz="2000" dirty="0"/>
              <a:t>حر عاملی، وسائل </a:t>
            </a:r>
            <a:r>
              <a:rPr lang="fa-IR" sz="2000" dirty="0" smtClean="0"/>
              <a:t>الشیعه)</a:t>
            </a:r>
          </a:p>
          <a:p>
            <a:pPr marL="0" indent="0" algn="just" eaLnBrk="1" fontAlgn="auto" hangingPunct="1">
              <a:spcAft>
                <a:spcPts val="0"/>
              </a:spcAft>
              <a:buClr>
                <a:schemeClr val="accent3"/>
              </a:buClr>
              <a:buFont typeface="Wingdings 2"/>
              <a:buNone/>
              <a:defRPr/>
            </a:pPr>
            <a:endParaRPr lang="fa-IR" sz="2000" dirty="0"/>
          </a:p>
          <a:p>
            <a:pPr marL="274320" indent="-274320" algn="just" eaLnBrk="1" fontAlgn="auto" hangingPunct="1">
              <a:spcAft>
                <a:spcPts val="0"/>
              </a:spcAft>
              <a:buClr>
                <a:schemeClr val="accent3"/>
              </a:buClr>
              <a:buFont typeface="Wingdings 2"/>
              <a:buChar char=""/>
              <a:defRPr/>
            </a:pPr>
            <a:r>
              <a:rPr lang="ar-SA" sz="2500" dirty="0">
                <a:latin typeface="Andalus" pitchFamily="18" charset="-78"/>
                <a:cs typeface="Al-Kharashi 59 Naskh" pitchFamily="2" charset="-78"/>
              </a:rPr>
              <a:t>لَا رَهْبَانِيَّةَ فِي الْإِسْلَامِ تَزَوَّجُوا فَإِنِّي </a:t>
            </a:r>
            <a:r>
              <a:rPr lang="ar-SA" sz="2500" dirty="0" smtClean="0">
                <a:latin typeface="Andalus" pitchFamily="18" charset="-78"/>
                <a:cs typeface="Al-Kharashi 59 Naskh" pitchFamily="2" charset="-78"/>
              </a:rPr>
              <a:t>م</a:t>
            </a:r>
            <a:r>
              <a:rPr lang="ar-SA" sz="2500" dirty="0">
                <a:latin typeface="Andalus" pitchFamily="18" charset="-78"/>
                <a:cs typeface="Al-Kharashi 59 Naskh" pitchFamily="2" charset="-78"/>
              </a:rPr>
              <a:t>ُكَا</a:t>
            </a:r>
            <a:r>
              <a:rPr lang="ar-SA" sz="2500" dirty="0" smtClean="0">
                <a:latin typeface="Andalus" pitchFamily="18" charset="-78"/>
                <a:cs typeface="Al-Kharashi 59 Naskh" pitchFamily="2" charset="-78"/>
              </a:rPr>
              <a:t>ثِرٌ </a:t>
            </a:r>
            <a:r>
              <a:rPr lang="ar-SA" sz="2500" dirty="0">
                <a:latin typeface="Andalus" pitchFamily="18" charset="-78"/>
                <a:cs typeface="Al-Kharashi 59 Naskh" pitchFamily="2" charset="-78"/>
              </a:rPr>
              <a:t>بِكُمُ الْأُمَمَ</a:t>
            </a:r>
            <a:endParaRPr lang="fa-IR" sz="2500" dirty="0">
              <a:latin typeface="Andalus" pitchFamily="18" charset="-78"/>
              <a:cs typeface="Al-Kharashi 59 Naskh" pitchFamily="2" charset="-78"/>
            </a:endParaRPr>
          </a:p>
          <a:p>
            <a:pPr marL="0" indent="0" algn="just" eaLnBrk="1" fontAlgn="auto" hangingPunct="1">
              <a:spcAft>
                <a:spcPts val="0"/>
              </a:spcAft>
              <a:buClr>
                <a:schemeClr val="accent3"/>
              </a:buClr>
              <a:buFont typeface="Wingdings 2"/>
              <a:buNone/>
              <a:defRPr/>
            </a:pPr>
            <a:r>
              <a:rPr lang="fa-IR" sz="2000" dirty="0" smtClean="0"/>
              <a:t>رهبانیّت </a:t>
            </a:r>
            <a:r>
              <a:rPr lang="fa-IR" sz="2000" dirty="0"/>
              <a:t>در اسلام نیست. </a:t>
            </a:r>
            <a:r>
              <a:rPr lang="fa-IR" sz="2000" dirty="0" smtClean="0"/>
              <a:t>ازدواج کنید! من </a:t>
            </a:r>
            <a:r>
              <a:rPr lang="fa-IR" sz="2000" dirty="0"/>
              <a:t>به فزونی عدد شما بر ملتهای دیگر مباهات می کنم.</a:t>
            </a:r>
            <a:r>
              <a:rPr lang="fa-IR" sz="2000" dirty="0" smtClean="0">
                <a:cs typeface="+mj-cs"/>
              </a:rPr>
              <a:t>(دعائم الاسلام، نعمان </a:t>
            </a:r>
            <a:r>
              <a:rPr lang="fa-IR" sz="2000" dirty="0">
                <a:cs typeface="+mj-cs"/>
              </a:rPr>
              <a:t>بن محمد </a:t>
            </a:r>
            <a:r>
              <a:rPr lang="fa-IR" sz="2000" dirty="0" smtClean="0">
                <a:cs typeface="+mj-cs"/>
              </a:rPr>
              <a:t>تميمى)</a:t>
            </a:r>
            <a:endParaRPr lang="fa-IR" sz="2000" dirty="0">
              <a:cs typeface="+mj-cs"/>
            </a:endParaRPr>
          </a:p>
          <a:p>
            <a:pPr marL="0" indent="0" algn="just" eaLnBrk="1" fontAlgn="auto" hangingPunct="1">
              <a:spcAft>
                <a:spcPts val="0"/>
              </a:spcAft>
              <a:buClr>
                <a:schemeClr val="accent3"/>
              </a:buClr>
              <a:buFont typeface="Wingdings 2"/>
              <a:buNone/>
              <a:defRPr/>
            </a:pPr>
            <a:endParaRPr lang="en-US" sz="2000" dirty="0"/>
          </a:p>
        </p:txBody>
      </p:sp>
      <p:sp>
        <p:nvSpPr>
          <p:cNvPr id="4" name="Slide Number Placeholder 3"/>
          <p:cNvSpPr>
            <a:spLocks noGrp="1"/>
          </p:cNvSpPr>
          <p:nvPr>
            <p:ph type="sldNum" sz="quarter" idx="12"/>
          </p:nvPr>
        </p:nvSpPr>
        <p:spPr/>
        <p:txBody>
          <a:bodyPr/>
          <a:lstStyle/>
          <a:p>
            <a:pPr>
              <a:defRPr/>
            </a:pPr>
            <a:r>
              <a:rPr lang="fa-IR"/>
              <a:t>63</a:t>
            </a:r>
            <a:endParaRPr lang="en-US"/>
          </a:p>
        </p:txBody>
      </p:sp>
      <p:sp>
        <p:nvSpPr>
          <p:cNvPr id="6" name="Title 1"/>
          <p:cNvSpPr txBox="1">
            <a:spLocks/>
          </p:cNvSpPr>
          <p:nvPr/>
        </p:nvSpPr>
        <p:spPr>
          <a:xfrm>
            <a:off x="468313" y="404813"/>
            <a:ext cx="8229600" cy="1143000"/>
          </a:xfrm>
          <a:prstGeom prst="rect">
            <a:avLst/>
          </a:prstGeom>
        </p:spPr>
        <p:txBody>
          <a:bodyPr lIns="0" rIns="0" bIns="0" anchor="b">
            <a:normAutofit/>
          </a:bodyPr>
          <a:lstStyle/>
          <a:p>
            <a:pPr algn="ctr" fontAlgn="auto">
              <a:spcAft>
                <a:spcPts val="0"/>
              </a:spcAft>
              <a:defRPr/>
            </a:pPr>
            <a:r>
              <a:rPr lang="fa-IR" sz="4000" dirty="0">
                <a:solidFill>
                  <a:schemeClr val="tx2"/>
                </a:solidFill>
                <a:latin typeface="+mj-lt"/>
                <a:ea typeface="+mj-ea"/>
                <a:cs typeface="B Titr" pitchFamily="2" charset="-78"/>
              </a:rPr>
              <a:t>روایات پیامبر</a:t>
            </a:r>
            <a:r>
              <a:rPr lang="fa-IR" sz="4000" dirty="0">
                <a:latin typeface="+mn-lt"/>
                <a:cs typeface="EntezareZohoor B4" pitchFamily="2" charset="-78"/>
              </a:rPr>
              <a:t> </a:t>
            </a:r>
            <a:r>
              <a:rPr lang="fa-IR" sz="4000" dirty="0">
                <a:solidFill>
                  <a:schemeClr val="accent2">
                    <a:lumMod val="50000"/>
                  </a:schemeClr>
                </a:solidFill>
                <a:latin typeface="+mn-lt"/>
                <a:cs typeface="EntezareZohoor B4" pitchFamily="2" charset="-78"/>
              </a:rPr>
              <a:t>,</a:t>
            </a:r>
            <a:endParaRPr lang="en-US" sz="4000" dirty="0">
              <a:solidFill>
                <a:schemeClr val="accent2">
                  <a:lumMod val="50000"/>
                </a:schemeClr>
              </a:solidFill>
              <a:latin typeface="+mj-lt"/>
              <a:ea typeface="+mj-ea"/>
              <a:cs typeface="B Titr" pitchFamily="2" charset="-78"/>
            </a:endParaRPr>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lum bright="70000" contrast="-70000"/>
            <a:extLst/>
          </a:blip>
          <a:stretch>
            <a:fillRect/>
          </a:stretch>
        </p:blipFill>
        <p:spPr>
          <a:xfrm>
            <a:off x="179512" y="908720"/>
            <a:ext cx="3024336" cy="4032448"/>
          </a:xfrm>
          <a:prstGeom prst="rect">
            <a:avLst/>
          </a:prstGeom>
          <a:effectLst>
            <a:softEdge rad="635000"/>
          </a:effectLst>
        </p:spPr>
      </p:pic>
      <p:sp>
        <p:nvSpPr>
          <p:cNvPr id="48131" name="Title 1"/>
          <p:cNvSpPr>
            <a:spLocks noGrp="1"/>
          </p:cNvSpPr>
          <p:nvPr>
            <p:ph type="title"/>
          </p:nvPr>
        </p:nvSpPr>
        <p:spPr>
          <a:xfrm>
            <a:off x="468313" y="333375"/>
            <a:ext cx="8229600" cy="1143000"/>
          </a:xfrm>
        </p:spPr>
        <p:txBody>
          <a:bodyPr/>
          <a:lstStyle/>
          <a:p>
            <a:pPr eaLnBrk="1" hangingPunct="1"/>
            <a:r>
              <a:rPr lang="fa-IR" altLang="en-US" sz="4000" smtClean="0"/>
              <a:t>روایتی از امام کاظم</a:t>
            </a:r>
            <a:r>
              <a:rPr lang="fa-IR" altLang="en-US" sz="4000" smtClean="0">
                <a:ea typeface="EntezareZohoor B4"/>
                <a:cs typeface="EntezareZohoor B4"/>
              </a:rPr>
              <a:t> ]</a:t>
            </a:r>
            <a:endParaRPr lang="en-US" altLang="en-US" sz="4000" smtClean="0"/>
          </a:p>
        </p:txBody>
      </p:sp>
      <p:sp>
        <p:nvSpPr>
          <p:cNvPr id="3" name="Content Placeholder 2"/>
          <p:cNvSpPr>
            <a:spLocks noGrp="1"/>
          </p:cNvSpPr>
          <p:nvPr>
            <p:ph idx="1"/>
          </p:nvPr>
        </p:nvSpPr>
        <p:spPr/>
        <p:txBody>
          <a:bodyPr>
            <a:normAutofit fontScale="77500" lnSpcReduction="20000"/>
          </a:bodyPr>
          <a:lstStyle/>
          <a:p>
            <a:pPr marL="274320" indent="-274320" algn="just" eaLnBrk="1" fontAlgn="auto" hangingPunct="1">
              <a:lnSpc>
                <a:spcPct val="160000"/>
              </a:lnSpc>
              <a:spcAft>
                <a:spcPts val="0"/>
              </a:spcAft>
              <a:buClr>
                <a:schemeClr val="accent3"/>
              </a:buClr>
              <a:buFont typeface="Wingdings 2"/>
              <a:buChar char=""/>
              <a:defRPr/>
            </a:pPr>
            <a:r>
              <a:rPr lang="fa-IR" dirty="0" smtClean="0">
                <a:cs typeface="Al-Kharashi 59 Naskh" pitchFamily="2" charset="-78"/>
              </a:rPr>
              <a:t> </a:t>
            </a:r>
            <a:r>
              <a:rPr lang="ar-SA" sz="3600" dirty="0" smtClean="0">
                <a:latin typeface="Andalus" pitchFamily="18" charset="-78"/>
                <a:cs typeface="Al-Kharashi 59 Naskh" pitchFamily="2" charset="-78"/>
              </a:rPr>
              <a:t>« كتبت إلى أبي الحسن (ع): إنّي اجتنبت طلب الولد منذ خمس سنين، و ذلك أنّ أهلي كرهت ذلك، و قالت: إنّه يشتدّ علَيَّ تربيتهم لقلّة الشي‌ء، فما ترى؟ فكتب (ع) إلَيَّ: «اطلب الولد، فإنّ اللّه يرزقهم»»</a:t>
            </a:r>
            <a:endParaRPr lang="fa-IR" sz="3600" dirty="0" smtClean="0">
              <a:latin typeface="Andalus" pitchFamily="18" charset="-78"/>
              <a:cs typeface="Al-Kharashi 59 Naskh" pitchFamily="2" charset="-78"/>
            </a:endParaRPr>
          </a:p>
          <a:p>
            <a:pPr marL="0" indent="0" algn="just" eaLnBrk="1" fontAlgn="auto" hangingPunct="1">
              <a:lnSpc>
                <a:spcPct val="160000"/>
              </a:lnSpc>
              <a:spcAft>
                <a:spcPts val="0"/>
              </a:spcAft>
              <a:buClr>
                <a:schemeClr val="accent3"/>
              </a:buClr>
              <a:buFont typeface="Wingdings 2"/>
              <a:buNone/>
              <a:defRPr/>
            </a:pPr>
            <a:endParaRPr lang="en-US" dirty="0" smtClean="0">
              <a:latin typeface="Andalus" pitchFamily="18" charset="-78"/>
              <a:cs typeface="Andalus" pitchFamily="18" charset="-78"/>
            </a:endParaRPr>
          </a:p>
          <a:p>
            <a:pPr marL="0" indent="0" algn="just" eaLnBrk="1" fontAlgn="auto" hangingPunct="1">
              <a:lnSpc>
                <a:spcPct val="160000"/>
              </a:lnSpc>
              <a:spcAft>
                <a:spcPts val="0"/>
              </a:spcAft>
              <a:buClr>
                <a:schemeClr val="accent3"/>
              </a:buClr>
              <a:buFont typeface="Wingdings 2"/>
              <a:buNone/>
              <a:defRPr/>
            </a:pPr>
            <a:r>
              <a:rPr lang="ar-SA" sz="2900" dirty="0"/>
              <a:t>از امام کاظم(ع) درنامه ای پرسیدم</a:t>
            </a:r>
            <a:r>
              <a:rPr lang="ar-SA" sz="2900" dirty="0" smtClean="0"/>
              <a:t>:</a:t>
            </a:r>
            <a:r>
              <a:rPr lang="fa-IR" sz="2900" dirty="0" smtClean="0"/>
              <a:t> </a:t>
            </a:r>
            <a:r>
              <a:rPr lang="ar-SA" sz="2900" dirty="0" smtClean="0"/>
              <a:t>پنج </a:t>
            </a:r>
            <a:r>
              <a:rPr lang="ar-SA" sz="2900" dirty="0"/>
              <a:t>سال است که از بچه دار شدن اجتناب </a:t>
            </a:r>
            <a:r>
              <a:rPr lang="ar-SA" sz="2900" dirty="0" smtClean="0"/>
              <a:t>می</a:t>
            </a:r>
            <a:r>
              <a:rPr lang="fa-IR" sz="2900" dirty="0" smtClean="0"/>
              <a:t>‌</a:t>
            </a:r>
            <a:r>
              <a:rPr lang="ar-SA" sz="2900" dirty="0" smtClean="0"/>
              <a:t>کنم </a:t>
            </a:r>
            <a:r>
              <a:rPr lang="ar-SA" sz="2900" dirty="0"/>
              <a:t>زیرا همسرم از این کار ناخشنود است و </a:t>
            </a:r>
            <a:r>
              <a:rPr lang="ar-SA" sz="2900" dirty="0" smtClean="0"/>
              <a:t>می</a:t>
            </a:r>
            <a:r>
              <a:rPr lang="fa-IR" sz="2900" dirty="0" smtClean="0"/>
              <a:t>‌</a:t>
            </a:r>
            <a:r>
              <a:rPr lang="ar-SA" sz="2900" dirty="0" smtClean="0"/>
              <a:t>گوید</a:t>
            </a:r>
            <a:r>
              <a:rPr lang="ar-SA" sz="2900" dirty="0"/>
              <a:t>: برای من تربیت و نگه داری فرزند با کمبود مالی مشکل است. شما چه </a:t>
            </a:r>
            <a:r>
              <a:rPr lang="ar-SA" sz="2900" dirty="0" smtClean="0"/>
              <a:t>می</a:t>
            </a:r>
            <a:r>
              <a:rPr lang="fa-IR" sz="2900" dirty="0" smtClean="0"/>
              <a:t>‌</a:t>
            </a:r>
            <a:r>
              <a:rPr lang="ar-SA" sz="2900" dirty="0" smtClean="0"/>
              <a:t>فرمایید</a:t>
            </a:r>
            <a:r>
              <a:rPr lang="ar-SA" sz="2900" dirty="0"/>
              <a:t>؟ امام در پاسخ نوشت: </a:t>
            </a:r>
            <a:r>
              <a:rPr lang="ar-SA" sz="2900" b="1" dirty="0"/>
              <a:t>در پی فرزنددار شدن باش زیرا روزی او را خدا </a:t>
            </a:r>
            <a:r>
              <a:rPr lang="ar-SA" sz="2900" b="1" dirty="0" smtClean="0"/>
              <a:t>می</a:t>
            </a:r>
            <a:r>
              <a:rPr lang="fa-IR" sz="2900" b="1" dirty="0" smtClean="0"/>
              <a:t>‌</a:t>
            </a:r>
            <a:r>
              <a:rPr lang="ar-SA" sz="2900" b="1" dirty="0" smtClean="0"/>
              <a:t>دهد</a:t>
            </a:r>
            <a:r>
              <a:rPr lang="fa-IR" sz="2900" b="1" dirty="0" smtClean="0"/>
              <a:t>.</a:t>
            </a:r>
            <a:r>
              <a:rPr lang="fa-IR" sz="2900" dirty="0" smtClean="0"/>
              <a:t>(الکافی،کلینی)</a:t>
            </a:r>
            <a:endParaRPr lang="en-US" sz="2900" dirty="0"/>
          </a:p>
          <a:p>
            <a:pPr marL="0" indent="0" algn="just" eaLnBrk="1" fontAlgn="auto" hangingPunct="1">
              <a:lnSpc>
                <a:spcPct val="160000"/>
              </a:lnSpc>
              <a:spcAft>
                <a:spcPts val="0"/>
              </a:spcAft>
              <a:buClr>
                <a:schemeClr val="accent3"/>
              </a:buClr>
              <a:buFont typeface="Wingdings 2"/>
              <a:buNone/>
              <a:defRPr/>
            </a:pPr>
            <a:endParaRPr lang="fa-IR" dirty="0" smtClean="0"/>
          </a:p>
          <a:p>
            <a:pPr marL="274320" indent="-274320" algn="just" eaLnBrk="1" fontAlgn="auto" hangingPunct="1">
              <a:lnSpc>
                <a:spcPct val="160000"/>
              </a:lnSpc>
              <a:spcAft>
                <a:spcPts val="0"/>
              </a:spcAft>
              <a:buClr>
                <a:schemeClr val="accent3"/>
              </a:buClr>
              <a:buFont typeface="Wingdings 2"/>
              <a:buChar char=""/>
              <a:defRPr/>
            </a:pPr>
            <a:endParaRPr lang="en-US" dirty="0" smtClean="0"/>
          </a:p>
          <a:p>
            <a:pPr marL="274320" indent="-274320" algn="just" eaLnBrk="1" fontAlgn="auto" hangingPunct="1">
              <a:lnSpc>
                <a:spcPct val="160000"/>
              </a:lnSpc>
              <a:spcAft>
                <a:spcPts val="0"/>
              </a:spcAft>
              <a:buClr>
                <a:schemeClr val="accent3"/>
              </a:buClr>
              <a:buFont typeface="Wingdings 2"/>
              <a:buChar char=""/>
              <a:defRPr/>
            </a:pPr>
            <a:endParaRPr lang="en-US" dirty="0" smtClean="0"/>
          </a:p>
          <a:p>
            <a:pPr marL="274320" indent="-274320" algn="just" eaLnBrk="1" fontAlgn="auto" hangingPunct="1">
              <a:lnSpc>
                <a:spcPct val="160000"/>
              </a:lnSpc>
              <a:spcAft>
                <a:spcPts val="0"/>
              </a:spcAft>
              <a:buClr>
                <a:schemeClr val="accent3"/>
              </a:buClr>
              <a:buFont typeface="Wingdings 2"/>
              <a:buChar char=""/>
              <a:defRPr/>
            </a:pPr>
            <a:endParaRPr lang="en-US" dirty="0" smtClean="0"/>
          </a:p>
          <a:p>
            <a:pPr marL="274320" indent="-274320" algn="just" eaLnBrk="1" fontAlgn="auto" hangingPunct="1">
              <a:lnSpc>
                <a:spcPct val="160000"/>
              </a:lnSpc>
              <a:spcAft>
                <a:spcPts val="0"/>
              </a:spcAft>
              <a:buClr>
                <a:schemeClr val="accent3"/>
              </a:buClr>
              <a:buFont typeface="Wingdings 2"/>
              <a:buChar char=""/>
              <a:defRPr/>
            </a:pPr>
            <a:endParaRPr lang="en-US" dirty="0"/>
          </a:p>
        </p:txBody>
      </p:sp>
      <p:sp>
        <p:nvSpPr>
          <p:cNvPr id="4" name="Slide Number Placeholder 3"/>
          <p:cNvSpPr>
            <a:spLocks noGrp="1"/>
          </p:cNvSpPr>
          <p:nvPr>
            <p:ph type="sldNum" sz="quarter" idx="12"/>
          </p:nvPr>
        </p:nvSpPr>
        <p:spPr/>
        <p:txBody>
          <a:bodyPr/>
          <a:lstStyle/>
          <a:p>
            <a:pPr>
              <a:defRPr/>
            </a:pPr>
            <a:r>
              <a:rPr lang="fa-IR"/>
              <a:t>64</a:t>
            </a:r>
            <a:endParaRPr lang="en-US"/>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68313" y="260350"/>
            <a:ext cx="8229600" cy="1143000"/>
          </a:xfrm>
        </p:spPr>
        <p:txBody>
          <a:bodyPr/>
          <a:lstStyle/>
          <a:p>
            <a:pPr eaLnBrk="1" hangingPunct="1"/>
            <a:r>
              <a:rPr lang="fa-IR" altLang="en-US" sz="4000" smtClean="0"/>
              <a:t>تعادل پویای ساختار جمعیت</a:t>
            </a:r>
            <a:endParaRPr lang="en-US" altLang="en-US" sz="4000" smtClean="0"/>
          </a:p>
        </p:txBody>
      </p:sp>
      <p:sp>
        <p:nvSpPr>
          <p:cNvPr id="49155" name="Content Placeholder 2"/>
          <p:cNvSpPr>
            <a:spLocks noGrp="1"/>
          </p:cNvSpPr>
          <p:nvPr>
            <p:ph idx="1"/>
          </p:nvPr>
        </p:nvSpPr>
        <p:spPr>
          <a:xfrm>
            <a:off x="468313" y="1700213"/>
            <a:ext cx="8532812" cy="5286375"/>
          </a:xfrm>
        </p:spPr>
        <p:txBody>
          <a:bodyPr/>
          <a:lstStyle/>
          <a:p>
            <a:pPr algn="justLow" eaLnBrk="1" hangingPunct="1">
              <a:lnSpc>
                <a:spcPct val="150000"/>
              </a:lnSpc>
              <a:buFont typeface="Wingdings 2" pitchFamily="18" charset="2"/>
              <a:buNone/>
            </a:pPr>
            <a:r>
              <a:rPr lang="fa-IR" altLang="en-US" sz="2200" smtClean="0"/>
              <a:t>	</a:t>
            </a:r>
            <a:r>
              <a:rPr lang="ar-SA" altLang="en-US" sz="2200" smtClean="0"/>
              <a:t>ساختارکلی جمعیت همانند یک اندام‌واره است که باید بین تمام بخش‌های آن نوعی تعادل پویا و تجدید شونده برقرار باشد</a:t>
            </a:r>
            <a:r>
              <a:rPr lang="fa-IR" altLang="en-US" sz="2200" smtClean="0"/>
              <a:t>،</a:t>
            </a:r>
          </a:p>
          <a:p>
            <a:pPr algn="justLow" eaLnBrk="1" hangingPunct="1">
              <a:lnSpc>
                <a:spcPct val="150000"/>
              </a:lnSpc>
              <a:buFont typeface="Wingdings 2" pitchFamily="18" charset="2"/>
              <a:buNone/>
            </a:pPr>
            <a:r>
              <a:rPr lang="fa-IR" altLang="en-US" sz="2200" smtClean="0"/>
              <a:t>    لذا بایستی </a:t>
            </a:r>
            <a:r>
              <a:rPr lang="ar-SA" altLang="en-US" sz="2200" smtClean="0"/>
              <a:t>ب</a:t>
            </a:r>
            <a:r>
              <a:rPr lang="fa-IR" altLang="en-US" sz="2200" smtClean="0"/>
              <a:t>ه‌</a:t>
            </a:r>
            <a:r>
              <a:rPr lang="ar-SA" altLang="en-US" sz="2200" smtClean="0"/>
              <a:t>طور مداوم تغییرات جمعیت مطالعه و دورنمای تحولات جمعیتی ترسیم </a:t>
            </a:r>
            <a:r>
              <a:rPr lang="fa-IR" altLang="en-US" sz="2200" smtClean="0"/>
              <a:t>گردد</a:t>
            </a:r>
            <a:r>
              <a:rPr lang="ar-SA" altLang="en-US" sz="2200" smtClean="0"/>
              <a:t>،</a:t>
            </a:r>
            <a:endParaRPr lang="fa-IR" altLang="en-US" sz="2200" smtClean="0"/>
          </a:p>
          <a:p>
            <a:pPr algn="justLow" eaLnBrk="1" hangingPunct="1">
              <a:lnSpc>
                <a:spcPct val="150000"/>
              </a:lnSpc>
              <a:buFont typeface="Wingdings 2" pitchFamily="18" charset="2"/>
              <a:buNone/>
            </a:pPr>
            <a:r>
              <a:rPr lang="fa-IR" altLang="en-US" sz="2200" smtClean="0"/>
              <a:t>    </a:t>
            </a:r>
            <a:r>
              <a:rPr lang="ar-SA" altLang="en-US" sz="2200" smtClean="0"/>
              <a:t>در صورتی که مطالعات‌، احتمال خارج شدن جمعیت ازحالت تعادلی خود را نشان دهد، سیاست‌های جمعیتی لازم باید اعمال شود. </a:t>
            </a:r>
            <a:endParaRPr lang="en-US" altLang="en-US" sz="2200" smtClean="0"/>
          </a:p>
          <a:p>
            <a:pPr algn="justLow" eaLnBrk="1" hangingPunct="1">
              <a:lnSpc>
                <a:spcPct val="150000"/>
              </a:lnSpc>
            </a:pPr>
            <a:endParaRPr lang="en-US" altLang="en-US" sz="2200" smtClean="0"/>
          </a:p>
        </p:txBody>
      </p:sp>
      <p:sp>
        <p:nvSpPr>
          <p:cNvPr id="4" name="Slide Number Placeholder 3"/>
          <p:cNvSpPr>
            <a:spLocks noGrp="1"/>
          </p:cNvSpPr>
          <p:nvPr>
            <p:ph type="sldNum" sz="quarter" idx="12"/>
          </p:nvPr>
        </p:nvSpPr>
        <p:spPr/>
        <p:txBody>
          <a:bodyPr/>
          <a:lstStyle/>
          <a:p>
            <a:pPr>
              <a:defRPr/>
            </a:pPr>
            <a:r>
              <a:rPr lang="fa-IR"/>
              <a:t>67</a:t>
            </a:r>
            <a:endParaRPr lang="en-US"/>
          </a:p>
        </p:txBody>
      </p:sp>
      <p:pic>
        <p:nvPicPr>
          <p:cNvPr id="49157" name="Picture 2" descr="C:\Users\Dell\Desktop\Jamiat\Hajar_P.P\CFB000.gif"/>
          <p:cNvPicPr>
            <a:picLocks noChangeAspect="1" noChangeArrowheads="1"/>
          </p:cNvPicPr>
          <p:nvPr/>
        </p:nvPicPr>
        <p:blipFill>
          <a:blip r:embed="rId3"/>
          <a:srcRect/>
          <a:stretch>
            <a:fillRect/>
          </a:stretch>
        </p:blipFill>
        <p:spPr bwMode="auto">
          <a:xfrm>
            <a:off x="539750" y="4133850"/>
            <a:ext cx="3095625" cy="27511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gradFill rotWithShape="1">
          <a:gsLst>
            <a:gs pos="4000">
              <a:schemeClr val="bg2">
                <a:lumMod val="20000"/>
                <a:lumOff val="80000"/>
              </a:schemeClr>
            </a:gs>
            <a:gs pos="52000">
              <a:schemeClr val="bg2">
                <a:tint val="80000"/>
                <a:satMod val="400000"/>
              </a:schemeClr>
            </a:gs>
            <a:gs pos="73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blip>
          <a:stretch>
            <a:fillRect/>
          </a:stretch>
        </p:blipFill>
        <p:spPr>
          <a:xfrm>
            <a:off x="467544" y="359100"/>
            <a:ext cx="8280920" cy="22644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itle 3"/>
          <p:cNvSpPr>
            <a:spLocks noGrp="1"/>
          </p:cNvSpPr>
          <p:nvPr>
            <p:ph type="ctrTitle"/>
          </p:nvPr>
        </p:nvSpPr>
        <p:spPr>
          <a:xfrm>
            <a:off x="685800" y="2132856"/>
            <a:ext cx="7772400" cy="1470025"/>
          </a:xfrm>
          <a:extLst/>
        </p:spPr>
        <p:txBody>
          <a:bodyPr>
            <a:normAutofit fontScale="90000"/>
          </a:bodyPr>
          <a:lstStyle/>
          <a:p>
            <a:pPr algn="ctr" rtl="1" eaLnBrk="1" fontAlgn="auto" hangingPunct="1">
              <a:spcAft>
                <a:spcPts val="0"/>
              </a:spcAft>
              <a:defRPr/>
            </a:pPr>
            <a:r>
              <a:rPr lang="fa-IR" dirty="0"/>
              <a:t>تدوین راهکارهای افزایش </a:t>
            </a:r>
            <a:r>
              <a:rPr lang="fa-IR" dirty="0" smtClean="0"/>
              <a:t>جمعیت</a:t>
            </a:r>
            <a:endParaRPr lang="en-US" dirty="0">
              <a:latin typeface="B Titr"/>
            </a:endParaRPr>
          </a:p>
        </p:txBody>
      </p:sp>
      <p:sp>
        <p:nvSpPr>
          <p:cNvPr id="50180" name="Subtitle 4"/>
          <p:cNvSpPr>
            <a:spLocks noGrp="1"/>
          </p:cNvSpPr>
          <p:nvPr>
            <p:ph type="subTitle" idx="1"/>
          </p:nvPr>
        </p:nvSpPr>
        <p:spPr>
          <a:xfrm>
            <a:off x="539750" y="3573463"/>
            <a:ext cx="8208963" cy="1752600"/>
          </a:xfrm>
        </p:spPr>
        <p:txBody>
          <a:bodyPr/>
          <a:lstStyle/>
          <a:p>
            <a:pPr marR="0" algn="just" eaLnBrk="1" hangingPunct="1"/>
            <a:r>
              <a:rPr lang="fa-IR" altLang="en-US" i="1" smtClean="0"/>
              <a:t>راهبرد كلان</a:t>
            </a:r>
          </a:p>
          <a:p>
            <a:pPr marR="0" algn="just" eaLnBrk="1" hangingPunct="1"/>
            <a:r>
              <a:rPr lang="fa-IR" altLang="en-US" smtClean="0"/>
              <a:t>جلوگيري از كاهش نرخ باروري كل و ارتقاي رشد باروري متناسب با آموزه‌هاي اسلامي و اقتضائات راهبردي كشور و مطالعات جمعيت‌شناختي و آمايش و پايش مستمر جمعيتي</a:t>
            </a:r>
            <a:endParaRPr lang="en-US" altLang="en-US" smtClean="0"/>
          </a:p>
        </p:txBody>
      </p:sp>
      <p:sp>
        <p:nvSpPr>
          <p:cNvPr id="2" name="Slide Number Placeholder 1"/>
          <p:cNvSpPr>
            <a:spLocks noGrp="1"/>
          </p:cNvSpPr>
          <p:nvPr>
            <p:ph type="sldNum" sz="quarter" idx="12"/>
          </p:nvPr>
        </p:nvSpPr>
        <p:spPr/>
        <p:txBody>
          <a:bodyPr/>
          <a:lstStyle/>
          <a:p>
            <a:pPr>
              <a:defRPr/>
            </a:pPr>
            <a:r>
              <a:rPr lang="fa-IR" dirty="0"/>
              <a:t>68</a:t>
            </a:r>
            <a:endParaRPr lang="en-US" dirty="0"/>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blip>
          <a:stretch>
            <a:fillRect/>
          </a:stretch>
        </p:blipFill>
        <p:spPr>
          <a:xfrm>
            <a:off x="2771800" y="1628800"/>
            <a:ext cx="3312368" cy="220603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1203" name="Title 1"/>
          <p:cNvSpPr>
            <a:spLocks noGrp="1"/>
          </p:cNvSpPr>
          <p:nvPr>
            <p:ph type="title"/>
          </p:nvPr>
        </p:nvSpPr>
        <p:spPr>
          <a:xfrm>
            <a:off x="539750" y="260350"/>
            <a:ext cx="8229600" cy="1143000"/>
          </a:xfrm>
        </p:spPr>
        <p:txBody>
          <a:bodyPr/>
          <a:lstStyle/>
          <a:p>
            <a:pPr eaLnBrk="1" hangingPunct="1"/>
            <a:r>
              <a:rPr lang="fa-IR" altLang="en-US" sz="4000" smtClean="0">
                <a:latin typeface="B Titr" pitchFamily="2" charset="-78"/>
              </a:rPr>
              <a:t>راهبردهاي ملي</a:t>
            </a:r>
            <a:endParaRPr lang="en-US" altLang="en-US" sz="4000" smtClean="0">
              <a:latin typeface="B Titr" pitchFamily="2" charset="-78"/>
            </a:endParaRPr>
          </a:p>
        </p:txBody>
      </p:sp>
      <p:sp>
        <p:nvSpPr>
          <p:cNvPr id="3" name="Content Placeholder 2"/>
          <p:cNvSpPr>
            <a:spLocks noGrp="1"/>
          </p:cNvSpPr>
          <p:nvPr>
            <p:ph idx="1"/>
          </p:nvPr>
        </p:nvSpPr>
        <p:spPr>
          <a:xfrm>
            <a:off x="457200" y="3933825"/>
            <a:ext cx="8229600" cy="2192338"/>
          </a:xfrm>
        </p:spPr>
        <p:txBody>
          <a:bodyPr>
            <a:noAutofit/>
          </a:bodyPr>
          <a:lstStyle/>
          <a:p>
            <a:pPr marL="274320" indent="-274320" algn="just" eaLnBrk="1" fontAlgn="auto" hangingPunct="1">
              <a:lnSpc>
                <a:spcPct val="150000"/>
              </a:lnSpc>
              <a:spcAft>
                <a:spcPts val="0"/>
              </a:spcAft>
              <a:buClr>
                <a:schemeClr val="accent3"/>
              </a:buClr>
              <a:buFont typeface="Wingdings 2"/>
              <a:buChar char=""/>
              <a:defRPr/>
            </a:pPr>
            <a:r>
              <a:rPr lang="fa-IR" sz="2000" dirty="0" smtClean="0"/>
              <a:t> فرهنگ‌سازي </a:t>
            </a:r>
            <a:r>
              <a:rPr lang="fa-IR" sz="2000" dirty="0"/>
              <a:t>نسبت به پيامدهاي منفي كاهش باروري </a:t>
            </a:r>
            <a:endParaRPr lang="fa-IR" sz="2000" dirty="0" smtClean="0"/>
          </a:p>
          <a:p>
            <a:pPr marL="274320" indent="-274320" algn="just" eaLnBrk="1" fontAlgn="auto" hangingPunct="1">
              <a:lnSpc>
                <a:spcPct val="150000"/>
              </a:lnSpc>
              <a:spcAft>
                <a:spcPts val="0"/>
              </a:spcAft>
              <a:buClr>
                <a:schemeClr val="accent3"/>
              </a:buClr>
              <a:buFont typeface="Wingdings 2"/>
              <a:buChar char=""/>
              <a:defRPr/>
            </a:pPr>
            <a:r>
              <a:rPr lang="fa-IR" sz="2000" dirty="0"/>
              <a:t>اصلاح نگرش مسئولان و مردم برای دستیابی به جمعيت مطلوب </a:t>
            </a:r>
            <a:endParaRPr lang="en-US" sz="2000" dirty="0"/>
          </a:p>
          <a:p>
            <a:pPr marL="274320" indent="-274320" algn="just" eaLnBrk="1" fontAlgn="auto" hangingPunct="1">
              <a:lnSpc>
                <a:spcPct val="150000"/>
              </a:lnSpc>
              <a:spcAft>
                <a:spcPts val="0"/>
              </a:spcAft>
              <a:buClr>
                <a:schemeClr val="accent3"/>
              </a:buClr>
              <a:buFont typeface="Wingdings 2"/>
              <a:buChar char=""/>
              <a:defRPr/>
            </a:pPr>
            <a:r>
              <a:rPr lang="fa-IR" sz="2000" dirty="0" smtClean="0"/>
              <a:t> </a:t>
            </a:r>
            <a:r>
              <a:rPr lang="fa-IR" sz="2000" dirty="0"/>
              <a:t>تدوين راهبردها، </a:t>
            </a:r>
            <a:r>
              <a:rPr lang="fa-IR" sz="2000" dirty="0" smtClean="0"/>
              <a:t>برنامه‌ها </a:t>
            </a:r>
            <a:r>
              <a:rPr lang="fa-IR" sz="2000" dirty="0"/>
              <a:t>و قوانين و مقررات حمايتي و تشويقي براي دستيابي به نرخ باروري مناسب و جمعيت مطلوب و لغو </a:t>
            </a:r>
            <a:r>
              <a:rPr lang="fa-IR" sz="2000" dirty="0" smtClean="0"/>
              <a:t>سياست‌ها</a:t>
            </a:r>
            <a:r>
              <a:rPr lang="fa-IR" sz="2000" dirty="0"/>
              <a:t>، </a:t>
            </a:r>
            <a:r>
              <a:rPr lang="fa-IR" sz="2000" dirty="0" smtClean="0"/>
              <a:t>برنامه‌ها </a:t>
            </a:r>
            <a:r>
              <a:rPr lang="fa-IR" sz="2000" dirty="0"/>
              <a:t>و قوانين مشوق كاهش باروري</a:t>
            </a:r>
            <a:endParaRPr lang="en-US" sz="2000" dirty="0"/>
          </a:p>
          <a:p>
            <a:pPr marL="0" indent="0" algn="just" eaLnBrk="1" fontAlgn="auto" hangingPunct="1">
              <a:lnSpc>
                <a:spcPct val="150000"/>
              </a:lnSpc>
              <a:spcAft>
                <a:spcPts val="0"/>
              </a:spcAft>
              <a:buClr>
                <a:schemeClr val="accent3"/>
              </a:buClr>
              <a:buFont typeface="Wingdings 2"/>
              <a:buNone/>
              <a:defRPr/>
            </a:pPr>
            <a:endParaRPr lang="en-US" sz="2000" dirty="0"/>
          </a:p>
        </p:txBody>
      </p:sp>
      <p:sp>
        <p:nvSpPr>
          <p:cNvPr id="4" name="Slide Number Placeholder 3"/>
          <p:cNvSpPr>
            <a:spLocks noGrp="1"/>
          </p:cNvSpPr>
          <p:nvPr>
            <p:ph type="sldNum" sz="quarter" idx="12"/>
          </p:nvPr>
        </p:nvSpPr>
        <p:spPr/>
        <p:txBody>
          <a:bodyPr/>
          <a:lstStyle/>
          <a:p>
            <a:pPr>
              <a:defRPr/>
            </a:pPr>
            <a:r>
              <a:rPr lang="fa-IR"/>
              <a:t>69</a:t>
            </a:r>
            <a:endParaRPr lang="en-US"/>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idx="1"/>
          </p:nvPr>
        </p:nvSpPr>
        <p:spPr/>
        <p:txBody>
          <a:bodyPr/>
          <a:lstStyle/>
          <a:p>
            <a:pPr algn="just" eaLnBrk="1" hangingPunct="1">
              <a:lnSpc>
                <a:spcPct val="150000"/>
              </a:lnSpc>
            </a:pPr>
            <a:r>
              <a:rPr lang="fa-IR" altLang="en-US" sz="2000" smtClean="0"/>
              <a:t>ايجاد و استقرار نظام مديريت فرابخشي و جامع جمعيتي كشور </a:t>
            </a:r>
            <a:endParaRPr lang="en-US" altLang="en-US" sz="2000" smtClean="0"/>
          </a:p>
          <a:p>
            <a:pPr algn="just" eaLnBrk="1" hangingPunct="1">
              <a:lnSpc>
                <a:spcPct val="150000"/>
              </a:lnSpc>
            </a:pPr>
            <a:r>
              <a:rPr lang="fa-IR" altLang="en-US" sz="2000" smtClean="0"/>
              <a:t> تدوين الگوي سبك زندگي</a:t>
            </a:r>
          </a:p>
          <a:p>
            <a:pPr algn="just" eaLnBrk="1" hangingPunct="1">
              <a:lnSpc>
                <a:spcPct val="150000"/>
              </a:lnSpc>
            </a:pPr>
            <a:r>
              <a:rPr lang="fa-IR" altLang="en-US" sz="2000" smtClean="0"/>
              <a:t>ترويج الگوی مناسب اسلامی در فعاليت‌هاي اجتماعي،‌ آموزشي و اشتغال زنان</a:t>
            </a:r>
          </a:p>
          <a:p>
            <a:pPr algn="just" eaLnBrk="1" hangingPunct="1">
              <a:lnSpc>
                <a:spcPct val="150000"/>
              </a:lnSpc>
            </a:pPr>
            <a:r>
              <a:rPr lang="fa-IR" altLang="en-US" sz="2000" smtClean="0"/>
              <a:t> آمايش مستمر جمعيتي كشور (مديريت مهاجرت در سطوح ملي،‌ منطقه‌اي و بين‌المللي) </a:t>
            </a:r>
            <a:endParaRPr lang="en-US" altLang="en-US" sz="2000" smtClean="0"/>
          </a:p>
          <a:p>
            <a:pPr algn="just" eaLnBrk="1" hangingPunct="1">
              <a:lnSpc>
                <a:spcPct val="150000"/>
              </a:lnSpc>
            </a:pPr>
            <a:endParaRPr lang="en-US" altLang="en-US" sz="2000" smtClean="0"/>
          </a:p>
          <a:p>
            <a:pPr algn="just" eaLnBrk="1" hangingPunct="1"/>
            <a:endParaRPr lang="en-US" altLang="en-US" sz="2000" smtClean="0"/>
          </a:p>
        </p:txBody>
      </p:sp>
      <p:sp>
        <p:nvSpPr>
          <p:cNvPr id="4" name="Slide Number Placeholder 3"/>
          <p:cNvSpPr>
            <a:spLocks noGrp="1"/>
          </p:cNvSpPr>
          <p:nvPr>
            <p:ph type="sldNum" sz="quarter" idx="12"/>
          </p:nvPr>
        </p:nvSpPr>
        <p:spPr/>
        <p:txBody>
          <a:bodyPr/>
          <a:lstStyle/>
          <a:p>
            <a:pPr>
              <a:defRPr/>
            </a:pPr>
            <a:r>
              <a:rPr lang="fa-IR"/>
              <a:t>70</a:t>
            </a:r>
            <a:endParaRPr lang="en-US"/>
          </a:p>
        </p:txBody>
      </p:sp>
      <p:sp>
        <p:nvSpPr>
          <p:cNvPr id="52228" name="Title 1"/>
          <p:cNvSpPr>
            <a:spLocks noGrp="1"/>
          </p:cNvSpPr>
          <p:nvPr>
            <p:ph type="title"/>
          </p:nvPr>
        </p:nvSpPr>
        <p:spPr>
          <a:xfrm>
            <a:off x="539750" y="260350"/>
            <a:ext cx="8229600" cy="1143000"/>
          </a:xfrm>
        </p:spPr>
        <p:txBody>
          <a:bodyPr/>
          <a:lstStyle/>
          <a:p>
            <a:pPr eaLnBrk="1" hangingPunct="1"/>
            <a:r>
              <a:rPr lang="fa-IR" altLang="en-US" sz="4000" smtClean="0">
                <a:latin typeface="B Titr" pitchFamily="2" charset="-78"/>
              </a:rPr>
              <a:t>راهبردهاي ملي</a:t>
            </a:r>
            <a:endParaRPr lang="en-US" altLang="en-US" sz="4000" smtClean="0">
              <a:latin typeface="B Titr" pitchFamily="2" charset="-78"/>
            </a:endParaRPr>
          </a:p>
        </p:txBody>
      </p:sp>
      <p:pic>
        <p:nvPicPr>
          <p:cNvPr id="6" name="Picture 5"/>
          <p:cNvPicPr>
            <a:picLocks noChangeAspect="1"/>
          </p:cNvPicPr>
          <p:nvPr/>
        </p:nvPicPr>
        <p:blipFill rotWithShape="1">
          <a:blip r:embed="rId2">
            <a:extLst/>
          </a:blip>
          <a:srcRect l="7474" t="17282" r="3571" b="4731"/>
          <a:stretch/>
        </p:blipFill>
        <p:spPr>
          <a:xfrm>
            <a:off x="3419872" y="4653136"/>
            <a:ext cx="2301547" cy="1771415"/>
          </a:xfrm>
          <a:prstGeom prst="rect">
            <a:avLst/>
          </a:prstGeom>
          <a:effectLst>
            <a:softEdge rad="1270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p:cNvPicPr>
            <a:picLocks noChangeAspect="1"/>
          </p:cNvPicPr>
          <p:nvPr/>
        </p:nvPicPr>
        <p:blipFill>
          <a:blip r:embed="rId3"/>
          <a:srcRect/>
          <a:stretch>
            <a:fillRect/>
          </a:stretch>
        </p:blipFill>
        <p:spPr bwMode="auto">
          <a:xfrm>
            <a:off x="165100" y="996950"/>
            <a:ext cx="2822575" cy="2259013"/>
          </a:xfrm>
          <a:prstGeom prst="rect">
            <a:avLst/>
          </a:prstGeom>
          <a:noFill/>
          <a:ln w="9525">
            <a:noFill/>
            <a:miter lim="800000"/>
            <a:headEnd/>
            <a:tailEnd/>
          </a:ln>
        </p:spPr>
      </p:pic>
      <p:sp>
        <p:nvSpPr>
          <p:cNvPr id="2" name="Title 1"/>
          <p:cNvSpPr>
            <a:spLocks noGrp="1"/>
          </p:cNvSpPr>
          <p:nvPr>
            <p:ph type="title"/>
          </p:nvPr>
        </p:nvSpPr>
        <p:spPr>
          <a:xfrm>
            <a:off x="457200" y="704850"/>
            <a:ext cx="8229600" cy="923925"/>
          </a:xfrm>
        </p:spPr>
        <p:txBody>
          <a:bodyPr/>
          <a:lstStyle/>
          <a:p>
            <a:pPr eaLnBrk="1" hangingPunct="1"/>
            <a:r>
              <a:rPr lang="fa-IR" altLang="en-US" sz="4000" smtClean="0"/>
              <a:t>تحدید نسل</a:t>
            </a:r>
            <a:endParaRPr lang="en-US" altLang="en-US" sz="4000" smtClean="0"/>
          </a:p>
        </p:txBody>
      </p:sp>
      <p:sp>
        <p:nvSpPr>
          <p:cNvPr id="3" name="Content Placeholder 2"/>
          <p:cNvSpPr>
            <a:spLocks noGrp="1"/>
          </p:cNvSpPr>
          <p:nvPr>
            <p:ph idx="1"/>
          </p:nvPr>
        </p:nvSpPr>
        <p:spPr/>
        <p:txBody>
          <a:bodyPr>
            <a:normAutofit fontScale="85000" lnSpcReduction="10000"/>
          </a:bodyPr>
          <a:lstStyle/>
          <a:p>
            <a:pPr marL="274320" indent="-274320" eaLnBrk="1" fontAlgn="auto" hangingPunct="1">
              <a:lnSpc>
                <a:spcPct val="150000"/>
              </a:lnSpc>
              <a:spcAft>
                <a:spcPts val="0"/>
              </a:spcAft>
              <a:buClr>
                <a:schemeClr val="accent3"/>
              </a:buClr>
              <a:buFont typeface="Wingdings 2"/>
              <a:buChar char=""/>
              <a:defRPr/>
            </a:pPr>
            <a:r>
              <a:rPr lang="fa-IR" sz="2400" b="1" dirty="0" smtClean="0"/>
              <a:t>نرخ باروری کل</a:t>
            </a:r>
            <a:r>
              <a:rPr lang="en-US" sz="2400" dirty="0" smtClean="0"/>
              <a:t>:</a:t>
            </a:r>
            <a:r>
              <a:rPr lang="fa-IR" sz="2400" dirty="0" smtClean="0"/>
              <a:t> متوسط فرزندان زنده متولد شده به</a:t>
            </a:r>
            <a:r>
              <a:rPr lang="en-US" sz="2400" dirty="0"/>
              <a:t> </a:t>
            </a:r>
            <a:r>
              <a:rPr lang="fa-IR" sz="2400" dirty="0" smtClean="0"/>
              <a:t>ازای</a:t>
            </a:r>
            <a:endParaRPr lang="en-US" sz="2400" dirty="0" smtClean="0"/>
          </a:p>
          <a:p>
            <a:pPr marL="0" indent="0" eaLnBrk="1" fontAlgn="auto" hangingPunct="1">
              <a:lnSpc>
                <a:spcPct val="150000"/>
              </a:lnSpc>
              <a:spcAft>
                <a:spcPts val="0"/>
              </a:spcAft>
              <a:buClr>
                <a:schemeClr val="accent3"/>
              </a:buClr>
              <a:buFont typeface="Wingdings 2"/>
              <a:buNone/>
              <a:defRPr/>
            </a:pPr>
            <a:r>
              <a:rPr lang="fa-IR" sz="2400" dirty="0" smtClean="0"/>
              <a:t> یک زن(یعنی تعداد فرزندانی که جانشین والدین </a:t>
            </a:r>
            <a:r>
              <a:rPr lang="en-US" sz="2400" dirty="0"/>
              <a:t> </a:t>
            </a:r>
            <a:r>
              <a:rPr lang="fa-IR" sz="2400" dirty="0" smtClean="0"/>
              <a:t>می‌شوند.)</a:t>
            </a:r>
            <a:endParaRPr lang="en-US" sz="2400" dirty="0" smtClean="0"/>
          </a:p>
          <a:p>
            <a:pPr marL="274320" indent="-274320" eaLnBrk="1" fontAlgn="auto" hangingPunct="1">
              <a:lnSpc>
                <a:spcPct val="150000"/>
              </a:lnSpc>
              <a:spcAft>
                <a:spcPts val="0"/>
              </a:spcAft>
              <a:buClr>
                <a:schemeClr val="accent3"/>
              </a:buClr>
              <a:buFont typeface="Wingdings 2"/>
              <a:buChar char=""/>
              <a:defRPr/>
            </a:pPr>
            <a:endParaRPr lang="fa-IR" sz="2400" dirty="0" smtClean="0"/>
          </a:p>
          <a:p>
            <a:pPr marL="274320" indent="-274320" eaLnBrk="1" fontAlgn="auto" hangingPunct="1">
              <a:lnSpc>
                <a:spcPct val="150000"/>
              </a:lnSpc>
              <a:spcAft>
                <a:spcPts val="0"/>
              </a:spcAft>
              <a:buClr>
                <a:schemeClr val="accent3"/>
              </a:buClr>
              <a:buFont typeface="Wingdings 2"/>
              <a:buChar char=""/>
              <a:defRPr/>
            </a:pPr>
            <a:r>
              <a:rPr lang="fa-IR" sz="2400" dirty="0" smtClean="0"/>
              <a:t>نرخ باروری کمتر از 2.1              کاهش تدریجی جمعیت و نهایتاً انقراض نسل</a:t>
            </a:r>
          </a:p>
          <a:p>
            <a:pPr marL="274320" indent="-274320" eaLnBrk="1" fontAlgn="auto" hangingPunct="1">
              <a:lnSpc>
                <a:spcPct val="150000"/>
              </a:lnSpc>
              <a:spcAft>
                <a:spcPts val="0"/>
              </a:spcAft>
              <a:buClr>
                <a:schemeClr val="accent3"/>
              </a:buClr>
              <a:buFont typeface="Wingdings 2"/>
              <a:buChar char=""/>
              <a:defRPr/>
            </a:pPr>
            <a:r>
              <a:rPr lang="fa-IR" sz="2400" dirty="0" smtClean="0"/>
              <a:t>ارقام مرکز آمار ایران و سازمان ملل:  </a:t>
            </a:r>
          </a:p>
          <a:p>
            <a:pPr marL="640080" lvl="1" indent="-246888" algn="ctr" eaLnBrk="1" fontAlgn="auto" hangingPunct="1">
              <a:lnSpc>
                <a:spcPct val="150000"/>
              </a:lnSpc>
              <a:spcAft>
                <a:spcPts val="0"/>
              </a:spcAft>
              <a:buFont typeface="Wingdings 2"/>
              <a:buNone/>
              <a:defRPr/>
            </a:pPr>
            <a:r>
              <a:rPr lang="fa-IR" sz="2000" b="1" u="sng" dirty="0" smtClean="0"/>
              <a:t>نرخ باروری در سال 90 در ایران: 1.6</a:t>
            </a:r>
          </a:p>
          <a:p>
            <a:pPr marL="0" indent="0" eaLnBrk="1" fontAlgn="auto" hangingPunct="1">
              <a:lnSpc>
                <a:spcPct val="150000"/>
              </a:lnSpc>
              <a:spcAft>
                <a:spcPts val="0"/>
              </a:spcAft>
              <a:buClr>
                <a:schemeClr val="accent3"/>
              </a:buClr>
              <a:buFont typeface="Wingdings 2"/>
              <a:buNone/>
              <a:defRPr/>
            </a:pPr>
            <a:r>
              <a:rPr lang="fa-IR" sz="2400" dirty="0" smtClean="0"/>
              <a:t>به ازای 20 نفر بزرگسال(10زوج) 16نفر جایگزین می‌شوند که نتیجه آن انقراض تدریجی نسل است که با ملحوظ داشتن عامل مهاجرت تقویت می‌شود.</a:t>
            </a:r>
            <a:endParaRPr lang="en-US" sz="2400" dirty="0" smtClean="0"/>
          </a:p>
          <a:p>
            <a:pPr marL="0" indent="0" eaLnBrk="1" fontAlgn="auto" hangingPunct="1">
              <a:lnSpc>
                <a:spcPct val="150000"/>
              </a:lnSpc>
              <a:spcAft>
                <a:spcPts val="0"/>
              </a:spcAft>
              <a:buClr>
                <a:schemeClr val="accent3"/>
              </a:buClr>
              <a:buFont typeface="Wingdings 2"/>
              <a:buChar char=""/>
              <a:defRPr/>
            </a:pPr>
            <a:r>
              <a:rPr lang="fa-IR" sz="2400" dirty="0" smtClean="0"/>
              <a:t> تا 40 سال آینده</a:t>
            </a:r>
            <a:r>
              <a:rPr lang="fa-IR" sz="2400" dirty="0"/>
              <a:t>:</a:t>
            </a:r>
            <a:r>
              <a:rPr lang="fa-IR" sz="2400" dirty="0" smtClean="0"/>
              <a:t> از هر 4 نفر ایرانی یک نفر سالمند</a:t>
            </a:r>
            <a:endParaRPr lang="en-US" sz="2400" dirty="0" smtClean="0"/>
          </a:p>
        </p:txBody>
      </p:sp>
      <p:sp>
        <p:nvSpPr>
          <p:cNvPr id="4" name="Slide Number Placeholder 3"/>
          <p:cNvSpPr>
            <a:spLocks noGrp="1"/>
          </p:cNvSpPr>
          <p:nvPr>
            <p:ph type="sldNum" sz="quarter" idx="12"/>
          </p:nvPr>
        </p:nvSpPr>
        <p:spPr/>
        <p:txBody>
          <a:bodyPr/>
          <a:lstStyle/>
          <a:p>
            <a:pPr rtl="1">
              <a:defRPr/>
            </a:pPr>
            <a:r>
              <a:rPr lang="fa-IR"/>
              <a:t>13</a:t>
            </a:r>
            <a:endParaRPr lang="en-US"/>
          </a:p>
        </p:txBody>
      </p:sp>
      <p:sp>
        <p:nvSpPr>
          <p:cNvPr id="10246" name="Rectangle 1"/>
          <p:cNvSpPr>
            <a:spLocks noChangeArrowheads="1"/>
          </p:cNvSpPr>
          <p:nvPr/>
        </p:nvSpPr>
        <p:spPr bwMode="auto">
          <a:xfrm>
            <a:off x="457200" y="3495675"/>
            <a:ext cx="9144000" cy="0"/>
          </a:xfrm>
          <a:prstGeom prst="rect">
            <a:avLst/>
          </a:prstGeom>
          <a:noFill/>
          <a:ln w="9525">
            <a:noFill/>
            <a:miter lim="800000"/>
            <a:headEnd/>
            <a:tailEnd/>
          </a:ln>
        </p:spPr>
        <p:txBody>
          <a:bodyPr wrap="none" anchor="ctr">
            <a:spAutoFit/>
          </a:bodyPr>
          <a:lstStyle/>
          <a:p>
            <a:pPr algn="l" rtl="0"/>
            <a:r>
              <a:rPr lang="en-US" altLang="en-US"/>
              <a:t/>
            </a:r>
            <a:br>
              <a:rPr lang="en-US" altLang="en-US"/>
            </a:br>
            <a:endParaRPr lang="en-US" altLang="en-US"/>
          </a:p>
        </p:txBody>
      </p:sp>
      <p:sp>
        <p:nvSpPr>
          <p:cNvPr id="8" name="Notched Right Arrow 7"/>
          <p:cNvSpPr/>
          <p:nvPr/>
        </p:nvSpPr>
        <p:spPr>
          <a:xfrm rot="10800000">
            <a:off x="5796137" y="3573016"/>
            <a:ext cx="504056" cy="223409"/>
          </a:xfrm>
          <a:prstGeom prst="notchedRightArrow">
            <a:avLst/>
          </a:prstGeom>
        </p:spPr>
        <p:style>
          <a:lnRef idx="1">
            <a:schemeClr val="accent3"/>
          </a:lnRef>
          <a:fillRef idx="3">
            <a:schemeClr val="accent3"/>
          </a:fillRef>
          <a:effectRef idx="2">
            <a:schemeClr val="accent3"/>
          </a:effectRef>
          <a:fontRef idx="minor">
            <a:schemeClr val="lt1"/>
          </a:fontRef>
        </p:style>
        <p:txBody>
          <a:bodyPr anchor="ctr"/>
          <a:lstStyle/>
          <a:p>
            <a:pPr algn="ctr" rtl="0" fontAlgn="auto">
              <a:spcBef>
                <a:spcPts val="0"/>
              </a:spcBef>
              <a:spcAft>
                <a:spcPts val="0"/>
              </a:spcAft>
              <a:defRPr/>
            </a:pP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grpId="0" nodeType="with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algn="l" rtl="0" eaLnBrk="1" hangingPunct="1"/>
            <a:r>
              <a:rPr lang="fa-IR" altLang="en-US" smtClean="0"/>
              <a:t>اقدامات ملی  </a:t>
            </a:r>
            <a:endParaRPr lang="en-US" altLang="en-US" smtClean="0"/>
          </a:p>
        </p:txBody>
      </p:sp>
      <p:sp>
        <p:nvSpPr>
          <p:cNvPr id="53251" name="Content Placeholder 2"/>
          <p:cNvSpPr>
            <a:spLocks noGrp="1"/>
          </p:cNvSpPr>
          <p:nvPr>
            <p:ph idx="1"/>
          </p:nvPr>
        </p:nvSpPr>
        <p:spPr/>
        <p:txBody>
          <a:bodyPr/>
          <a:lstStyle/>
          <a:p>
            <a:pPr eaLnBrk="1" hangingPunct="1"/>
            <a:endParaRPr lang="fa-IR" altLang="en-US" smtClean="0"/>
          </a:p>
        </p:txBody>
      </p:sp>
      <p:sp>
        <p:nvSpPr>
          <p:cNvPr id="4" name="Slide Number Placeholder 3"/>
          <p:cNvSpPr>
            <a:spLocks noGrp="1"/>
          </p:cNvSpPr>
          <p:nvPr>
            <p:ph type="sldNum" sz="quarter" idx="12"/>
          </p:nvPr>
        </p:nvSpPr>
        <p:spPr/>
        <p:txBody>
          <a:bodyPr/>
          <a:lstStyle/>
          <a:p>
            <a:pPr>
              <a:defRPr/>
            </a:pPr>
            <a:r>
              <a:rPr lang="fa-IR"/>
              <a:t>71</a:t>
            </a:r>
          </a:p>
        </p:txBody>
      </p:sp>
      <p:graphicFrame>
        <p:nvGraphicFramePr>
          <p:cNvPr id="5" name="Content Placeholder 4"/>
          <p:cNvGraphicFramePr>
            <a:graphicFrameLocks/>
          </p:cNvGraphicFramePr>
          <p:nvPr/>
        </p:nvGraphicFramePr>
        <p:xfrm>
          <a:off x="217748" y="2231292"/>
          <a:ext cx="3490156" cy="399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oup 17"/>
          <p:cNvGrpSpPr>
            <a:grpSpLocks/>
          </p:cNvGrpSpPr>
          <p:nvPr/>
        </p:nvGrpSpPr>
        <p:grpSpPr bwMode="auto">
          <a:xfrm>
            <a:off x="4205288" y="877888"/>
            <a:ext cx="4464050" cy="5184775"/>
            <a:chOff x="4205064" y="877691"/>
            <a:chExt cx="4464496" cy="5184576"/>
          </a:xfrm>
        </p:grpSpPr>
        <p:sp>
          <p:nvSpPr>
            <p:cNvPr id="9" name="Rectangular Callout 8"/>
            <p:cNvSpPr/>
            <p:nvPr/>
          </p:nvSpPr>
          <p:spPr>
            <a:xfrm>
              <a:off x="4205064" y="877691"/>
              <a:ext cx="4464496" cy="5184576"/>
            </a:xfrm>
            <a:prstGeom prst="wedgeRectCallout">
              <a:avLst>
                <a:gd name="adj1" fmla="val -74945"/>
                <a:gd name="adj2" fmla="val 14916"/>
              </a:avLst>
            </a:prstGeom>
          </p:spPr>
          <p:style>
            <a:lnRef idx="0">
              <a:schemeClr val="accent3"/>
            </a:lnRef>
            <a:fillRef idx="3">
              <a:schemeClr val="accent3"/>
            </a:fillRef>
            <a:effectRef idx="3">
              <a:schemeClr val="accent3"/>
            </a:effectRef>
            <a:fontRef idx="minor">
              <a:schemeClr val="lt1"/>
            </a:fontRef>
          </p:style>
          <p:txBody>
            <a:bodyPr anchor="ctr"/>
            <a:lstStyle/>
            <a:p>
              <a:pPr marL="285750" indent="-285750" algn="just" fontAlgn="auto">
                <a:spcBef>
                  <a:spcPts val="0"/>
                </a:spcBef>
                <a:spcAft>
                  <a:spcPts val="0"/>
                </a:spcAft>
                <a:buFont typeface="Arial" pitchFamily="34" charset="0"/>
                <a:buChar char="•"/>
                <a:defRPr/>
              </a:pPr>
              <a:endParaRPr lang="en-US" dirty="0">
                <a:solidFill>
                  <a:schemeClr val="tx1"/>
                </a:solidFill>
              </a:endParaRPr>
            </a:p>
          </p:txBody>
        </p:sp>
        <p:pic>
          <p:nvPicPr>
            <p:cNvPr id="11" name="Picture 10"/>
            <p:cNvPicPr>
              <a:picLocks noChangeAspect="1"/>
            </p:cNvPicPr>
            <p:nvPr/>
          </p:nvPicPr>
          <p:blipFill>
            <a:blip r:embed="rId7">
              <a:extLst/>
            </a:blip>
            <a:stretch>
              <a:fillRect/>
            </a:stretch>
          </p:blipFill>
          <p:spPr>
            <a:xfrm>
              <a:off x="4205064" y="3254051"/>
              <a:ext cx="2409304" cy="2715063"/>
            </a:xfrm>
            <a:prstGeom prst="rect">
              <a:avLst/>
            </a:prstGeom>
            <a:effectLst>
              <a:softEdge rad="317500"/>
            </a:effectLst>
          </p:spPr>
        </p:pic>
        <p:sp>
          <p:nvSpPr>
            <p:cNvPr id="13" name="TextBox 12"/>
            <p:cNvSpPr txBox="1"/>
            <p:nvPr/>
          </p:nvSpPr>
          <p:spPr>
            <a:xfrm>
              <a:off x="4373356" y="1268201"/>
              <a:ext cx="4296204" cy="4247987"/>
            </a:xfrm>
            <a:prstGeom prst="rect">
              <a:avLst/>
            </a:prstGeom>
            <a:noFill/>
          </p:spPr>
          <p:txBody>
            <a:bodyPr>
              <a:spAutoFit/>
            </a:bodyPr>
            <a:lstStyle/>
            <a:p>
              <a:pPr marL="285750" indent="-285750" algn="justLow" fontAlgn="auto">
                <a:spcBef>
                  <a:spcPts val="0"/>
                </a:spcBef>
                <a:spcAft>
                  <a:spcPts val="0"/>
                </a:spcAft>
                <a:buFont typeface="Arial" pitchFamily="34" charset="0"/>
                <a:buChar char="•"/>
                <a:defRPr/>
              </a:pPr>
              <a:r>
                <a:rPr lang="ar-SA" b="1" dirty="0">
                  <a:latin typeface="+mn-lt"/>
                  <a:cs typeface="+mn-cs"/>
                </a:rPr>
                <a:t>ايجاد سازمان</a:t>
              </a:r>
              <a:r>
                <a:rPr lang="fa-IR" b="1" dirty="0">
                  <a:latin typeface="+mn-lt"/>
                  <a:cs typeface="+mn-cs"/>
                </a:rPr>
                <a:t>‌</a:t>
              </a:r>
              <a:r>
                <a:rPr lang="ar-SA" b="1" dirty="0">
                  <a:latin typeface="+mn-lt"/>
                  <a:cs typeface="+mn-cs"/>
                </a:rPr>
                <a:t>هاي حامي ازدواج جوانان براي توسعه ازدواج آگاهانه و افزايش فرزندآوري</a:t>
              </a:r>
              <a:r>
                <a:rPr lang="fa-IR" b="1" dirty="0">
                  <a:latin typeface="+mn-lt"/>
                  <a:cs typeface="+mn-cs"/>
                </a:rPr>
                <a:t> (</a:t>
              </a:r>
              <a:r>
                <a:rPr lang="ar-SA" b="1" dirty="0">
                  <a:latin typeface="+mn-lt"/>
                  <a:cs typeface="+mn-cs"/>
                </a:rPr>
                <a:t>دولتي و غير دولتي داخلي و بين</a:t>
              </a:r>
              <a:r>
                <a:rPr lang="fa-IR" b="1" dirty="0">
                  <a:latin typeface="+mn-lt"/>
                  <a:cs typeface="+mn-cs"/>
                </a:rPr>
                <a:t>‌</a:t>
              </a:r>
              <a:r>
                <a:rPr lang="ar-SA" b="1" dirty="0">
                  <a:latin typeface="+mn-lt"/>
                  <a:cs typeface="+mn-cs"/>
                </a:rPr>
                <a:t>المللي</a:t>
              </a:r>
              <a:r>
                <a:rPr lang="fa-IR" b="1" dirty="0">
                  <a:latin typeface="+mn-lt"/>
                  <a:cs typeface="+mn-cs"/>
                </a:rPr>
                <a:t>)</a:t>
              </a:r>
            </a:p>
            <a:p>
              <a:pPr marL="285750" indent="-285750" algn="justLow" fontAlgn="auto">
                <a:spcBef>
                  <a:spcPts val="0"/>
                </a:spcBef>
                <a:spcAft>
                  <a:spcPts val="0"/>
                </a:spcAft>
                <a:buFont typeface="Arial" pitchFamily="34" charset="0"/>
                <a:buChar char="•"/>
                <a:defRPr/>
              </a:pPr>
              <a:r>
                <a:rPr lang="ar-SA" b="1" dirty="0">
                  <a:latin typeface="+mn-lt"/>
                  <a:cs typeface="+mn-cs"/>
                </a:rPr>
                <a:t> ايجاد سازمان</a:t>
              </a:r>
              <a:r>
                <a:rPr lang="fa-IR" b="1" dirty="0">
                  <a:latin typeface="+mn-lt"/>
                  <a:cs typeface="+mn-cs"/>
                </a:rPr>
                <a:t>‌</a:t>
              </a:r>
              <a:r>
                <a:rPr lang="ar-SA" b="1" dirty="0">
                  <a:latin typeface="+mn-lt"/>
                  <a:cs typeface="+mn-cs"/>
                </a:rPr>
                <a:t>هاي اسلامي بين</a:t>
              </a:r>
              <a:r>
                <a:rPr lang="fa-IR" b="1" dirty="0">
                  <a:latin typeface="+mn-lt"/>
                  <a:cs typeface="+mn-cs"/>
                </a:rPr>
                <a:t>‌</a:t>
              </a:r>
              <a:r>
                <a:rPr lang="ar-SA" b="1" dirty="0">
                  <a:latin typeface="+mn-lt"/>
                  <a:cs typeface="+mn-cs"/>
                </a:rPr>
                <a:t>المللي براي حمايت از </a:t>
              </a:r>
              <a:r>
                <a:rPr lang="fa-IR" b="1" dirty="0">
                  <a:latin typeface="+mn-lt"/>
                  <a:cs typeface="+mn-cs"/>
                </a:rPr>
                <a:t>ج</a:t>
              </a:r>
              <a:r>
                <a:rPr lang="ar-SA" b="1" dirty="0">
                  <a:latin typeface="+mn-lt"/>
                  <a:cs typeface="+mn-cs"/>
                </a:rPr>
                <a:t>معيت</a:t>
              </a:r>
              <a:endParaRPr lang="fa-IR" b="1" dirty="0">
                <a:latin typeface="+mn-lt"/>
                <a:cs typeface="+mn-cs"/>
              </a:endParaRPr>
            </a:p>
            <a:p>
              <a:pPr marL="285750" indent="-285750" algn="justLow" fontAlgn="auto">
                <a:spcBef>
                  <a:spcPts val="0"/>
                </a:spcBef>
                <a:spcAft>
                  <a:spcPts val="0"/>
                </a:spcAft>
                <a:buFont typeface="Arial" pitchFamily="34" charset="0"/>
                <a:buChar char="•"/>
                <a:defRPr/>
              </a:pPr>
              <a:r>
                <a:rPr lang="ar-SA" b="1" dirty="0">
                  <a:latin typeface="+mn-lt"/>
                  <a:cs typeface="+mn-cs"/>
                </a:rPr>
                <a:t>منطبق با نيازهاي بومي، منطقه</a:t>
              </a:r>
              <a:r>
                <a:rPr lang="fa-IR" b="1" dirty="0">
                  <a:latin typeface="+mn-lt"/>
                  <a:cs typeface="+mn-cs"/>
                </a:rPr>
                <a:t>‌</a:t>
              </a:r>
              <a:r>
                <a:rPr lang="ar-SA" b="1" dirty="0">
                  <a:latin typeface="+mn-lt"/>
                  <a:cs typeface="+mn-cs"/>
                </a:rPr>
                <a:t>اي و جهاني</a:t>
              </a:r>
              <a:endParaRPr lang="en-US" b="1" dirty="0">
                <a:latin typeface="+mn-lt"/>
                <a:cs typeface="B Nazanin" pitchFamily="2" charset="-78"/>
              </a:endParaRPr>
            </a:p>
            <a:p>
              <a:pPr marL="285750" indent="-285750" algn="justLow" fontAlgn="auto">
                <a:spcBef>
                  <a:spcPts val="0"/>
                </a:spcBef>
                <a:spcAft>
                  <a:spcPts val="0"/>
                </a:spcAft>
                <a:buFont typeface="Arial" pitchFamily="34" charset="0"/>
                <a:buChar char="•"/>
                <a:defRPr/>
              </a:pPr>
              <a:r>
                <a:rPr lang="ar-SA" b="1" dirty="0">
                  <a:latin typeface="+mn-lt"/>
                  <a:cs typeface="B Nazanin" pitchFamily="2" charset="-78"/>
                </a:rPr>
                <a:t>مقابله </a:t>
              </a:r>
              <a:r>
                <a:rPr lang="fa-IR" b="1" dirty="0">
                  <a:latin typeface="+mn-lt"/>
                  <a:cs typeface="B Nazanin" pitchFamily="2" charset="-78"/>
                </a:rPr>
                <a:t>با </a:t>
              </a:r>
              <a:r>
                <a:rPr lang="ar-SA" b="1" dirty="0">
                  <a:latin typeface="+mn-lt"/>
                  <a:cs typeface="B Nazanin" pitchFamily="2" charset="-78"/>
                </a:rPr>
                <a:t>کانون</a:t>
              </a:r>
              <a:r>
                <a:rPr lang="fa-IR" b="1" dirty="0">
                  <a:latin typeface="+mn-lt"/>
                  <a:cs typeface="B Nazanin" pitchFamily="2" charset="-78"/>
                </a:rPr>
                <a:t>‌</a:t>
              </a:r>
              <a:r>
                <a:rPr lang="ar-SA" b="1" dirty="0">
                  <a:latin typeface="+mn-lt"/>
                  <a:cs typeface="B Nazanin" pitchFamily="2" charset="-78"/>
                </a:rPr>
                <a:t>هاي مخرب کيا</a:t>
              </a:r>
              <a:r>
                <a:rPr lang="fa-IR" b="1" dirty="0">
                  <a:latin typeface="+mn-lt"/>
                  <a:cs typeface="B Nazanin" pitchFamily="2" charset="-78"/>
                </a:rPr>
                <a:t>ن</a:t>
              </a:r>
              <a:r>
                <a:rPr lang="ar-SA" b="1" dirty="0">
                  <a:latin typeface="+mn-lt"/>
                  <a:cs typeface="B Nazanin" pitchFamily="2" charset="-78"/>
                </a:rPr>
                <a:t> خانواده</a:t>
              </a:r>
              <a:endParaRPr lang="fa-IR" b="1" dirty="0">
                <a:latin typeface="+mn-lt"/>
                <a:cs typeface="B Nazanin" pitchFamily="2" charset="-78"/>
              </a:endParaRPr>
            </a:p>
            <a:p>
              <a:pPr marL="285750" indent="-285750" algn="justLow" fontAlgn="auto">
                <a:spcBef>
                  <a:spcPts val="0"/>
                </a:spcBef>
                <a:spcAft>
                  <a:spcPts val="0"/>
                </a:spcAft>
                <a:buFont typeface="Arial" pitchFamily="34" charset="0"/>
                <a:buChar char="•"/>
                <a:defRPr/>
              </a:pPr>
              <a:r>
                <a:rPr lang="ar-SA" b="1" dirty="0">
                  <a:latin typeface="+mn-lt"/>
                  <a:cs typeface="B Nazanin" pitchFamily="2" charset="-78"/>
                </a:rPr>
                <a:t>بکارگيري نيروي متخصص و اطلاع</a:t>
              </a:r>
              <a:r>
                <a:rPr lang="fa-IR" b="1" dirty="0">
                  <a:latin typeface="+mn-lt"/>
                  <a:cs typeface="B Nazanin" pitchFamily="2" charset="-78"/>
                </a:rPr>
                <a:t>‌</a:t>
              </a:r>
              <a:r>
                <a:rPr lang="ar-SA" b="1" dirty="0">
                  <a:latin typeface="+mn-lt"/>
                  <a:cs typeface="B Nazanin" pitchFamily="2" charset="-78"/>
                </a:rPr>
                <a:t>رساني</a:t>
              </a:r>
              <a:r>
                <a:rPr lang="fa-IR" b="1" dirty="0">
                  <a:latin typeface="+mn-lt"/>
                  <a:cs typeface="B Nazanin" pitchFamily="2" charset="-78"/>
                </a:rPr>
                <a:t> </a:t>
              </a:r>
              <a:r>
                <a:rPr lang="ar-SA" b="1" dirty="0">
                  <a:latin typeface="+mn-lt"/>
                  <a:cs typeface="B Nazanin" pitchFamily="2" charset="-78"/>
                </a:rPr>
                <a:t>در خصوص آسيب</a:t>
              </a:r>
              <a:r>
                <a:rPr lang="fa-IR" b="1" dirty="0">
                  <a:latin typeface="+mn-lt"/>
                  <a:cs typeface="B Nazanin" pitchFamily="2" charset="-78"/>
                </a:rPr>
                <a:t>‌</a:t>
              </a:r>
              <a:r>
                <a:rPr lang="ar-SA" b="1" dirty="0">
                  <a:latin typeface="+mn-lt"/>
                  <a:cs typeface="B Nazanin" pitchFamily="2" charset="-78"/>
                </a:rPr>
                <a:t>هاي</a:t>
              </a:r>
              <a:endParaRPr lang="fa-IR" b="1" dirty="0">
                <a:latin typeface="+mn-lt"/>
                <a:cs typeface="B Nazanin" pitchFamily="2" charset="-78"/>
              </a:endParaRPr>
            </a:p>
            <a:p>
              <a:pPr marL="285750" indent="-285750" algn="justLow" fontAlgn="auto">
                <a:spcBef>
                  <a:spcPts val="0"/>
                </a:spcBef>
                <a:spcAft>
                  <a:spcPts val="0"/>
                </a:spcAft>
                <a:buFont typeface="Arial" pitchFamily="34" charset="0"/>
                <a:buChar char="•"/>
                <a:defRPr/>
              </a:pPr>
              <a:r>
                <a:rPr lang="ar-SA" b="1" dirty="0">
                  <a:latin typeface="+mn-lt"/>
                  <a:cs typeface="B Nazanin" pitchFamily="2" charset="-78"/>
                </a:rPr>
                <a:t> اجتماعي</a:t>
              </a:r>
              <a:r>
                <a:rPr lang="fa-IR" b="1" dirty="0">
                  <a:latin typeface="+mn-lt"/>
                  <a:cs typeface="B Nazanin" pitchFamily="2" charset="-78"/>
                </a:rPr>
                <a:t> </a:t>
              </a:r>
              <a:r>
                <a:rPr lang="ar-SA" b="1" dirty="0">
                  <a:latin typeface="+mn-lt"/>
                  <a:cs typeface="B Nazanin" pitchFamily="2" charset="-78"/>
                </a:rPr>
                <a:t>تهديدکننده نهاد خانواده</a:t>
              </a:r>
              <a:r>
                <a:rPr lang="fa-IR" b="1" dirty="0">
                  <a:latin typeface="+mn-lt"/>
                  <a:cs typeface="B Nazanin" pitchFamily="2" charset="-78"/>
                </a:rPr>
                <a:t>(از</a:t>
              </a:r>
              <a:r>
                <a:rPr lang="en-US" b="1" dirty="0">
                  <a:latin typeface="+mn-lt"/>
                  <a:cs typeface="B Nazanin" pitchFamily="2" charset="-78"/>
                </a:rPr>
                <a:t> </a:t>
              </a:r>
              <a:r>
                <a:rPr lang="ar-SA" b="1" dirty="0">
                  <a:latin typeface="+mn-lt"/>
                  <a:cs typeface="B Nazanin" pitchFamily="2" charset="-78"/>
                </a:rPr>
                <a:t>طريق رسانه</a:t>
              </a:r>
              <a:r>
                <a:rPr lang="fa-IR" b="1" dirty="0">
                  <a:latin typeface="+mn-lt"/>
                  <a:cs typeface="B Nazanin" pitchFamily="2" charset="-78"/>
                </a:rPr>
                <a:t>‌</a:t>
              </a:r>
              <a:r>
                <a:rPr lang="ar-SA" b="1" dirty="0">
                  <a:latin typeface="+mn-lt"/>
                  <a:cs typeface="B Nazanin" pitchFamily="2" charset="-78"/>
                </a:rPr>
                <a:t>هاي عمومي</a:t>
              </a:r>
              <a:r>
                <a:rPr lang="fa-IR" b="1" dirty="0">
                  <a:latin typeface="+mn-lt"/>
                  <a:cs typeface="B Nazanin" pitchFamily="2" charset="-78"/>
                </a:rPr>
                <a:t>)</a:t>
              </a:r>
            </a:p>
            <a:p>
              <a:pPr marL="285750" indent="-285750" algn="justLow" fontAlgn="auto">
                <a:spcBef>
                  <a:spcPts val="0"/>
                </a:spcBef>
                <a:spcAft>
                  <a:spcPts val="0"/>
                </a:spcAft>
                <a:buFont typeface="Arial" pitchFamily="34" charset="0"/>
                <a:buChar char="•"/>
                <a:defRPr/>
              </a:pPr>
              <a:r>
                <a:rPr lang="ar-SA" b="1" dirty="0">
                  <a:latin typeface="+mn-lt"/>
                  <a:cs typeface="+mn-cs"/>
                </a:rPr>
                <a:t>تأسيس مهدکودک در کنار</a:t>
              </a:r>
              <a:endParaRPr lang="en-US" b="1" dirty="0">
                <a:latin typeface="+mn-lt"/>
                <a:cs typeface="+mn-cs"/>
              </a:endParaRPr>
            </a:p>
            <a:p>
              <a:pPr algn="justLow" fontAlgn="auto">
                <a:spcBef>
                  <a:spcPts val="0"/>
                </a:spcBef>
                <a:spcAft>
                  <a:spcPts val="0"/>
                </a:spcAft>
                <a:defRPr/>
              </a:pPr>
              <a:r>
                <a:rPr lang="en-US" b="1" dirty="0">
                  <a:latin typeface="+mn-lt"/>
                  <a:cs typeface="+mn-cs"/>
                </a:rPr>
                <a:t>   </a:t>
              </a:r>
              <a:r>
                <a:rPr lang="ar-SA" b="1" dirty="0">
                  <a:latin typeface="+mn-lt"/>
                  <a:cs typeface="+mn-cs"/>
                </a:rPr>
                <a:t> ادارات، کارخانجات</a:t>
              </a:r>
              <a:r>
                <a:rPr lang="en-US" b="1" dirty="0">
                  <a:latin typeface="+mn-lt"/>
                  <a:cs typeface="+mn-cs"/>
                </a:rPr>
                <a:t> </a:t>
              </a:r>
              <a:r>
                <a:rPr lang="ar-SA" b="1" dirty="0">
                  <a:latin typeface="+mn-lt"/>
                  <a:cs typeface="+mn-cs"/>
                </a:rPr>
                <a:t>و</a:t>
              </a:r>
              <a:endParaRPr lang="fa-IR" b="1" dirty="0">
                <a:latin typeface="+mn-lt"/>
                <a:cs typeface="+mn-cs"/>
              </a:endParaRPr>
            </a:p>
            <a:p>
              <a:pPr algn="justLow" fontAlgn="auto">
                <a:spcBef>
                  <a:spcPts val="0"/>
                </a:spcBef>
                <a:spcAft>
                  <a:spcPts val="0"/>
                </a:spcAft>
                <a:defRPr/>
              </a:pPr>
              <a:r>
                <a:rPr lang="en-US" b="1" dirty="0">
                  <a:latin typeface="+mn-lt"/>
                  <a:cs typeface="+mn-cs"/>
                </a:rPr>
                <a:t>    </a:t>
              </a:r>
              <a:r>
                <a:rPr lang="ar-SA" b="1" dirty="0">
                  <a:latin typeface="+mn-lt"/>
                  <a:cs typeface="+mn-cs"/>
                </a:rPr>
                <a:t>مراکز آموزش عالي </a:t>
              </a:r>
              <a:endParaRPr lang="en-US" b="1" dirty="0">
                <a:latin typeface="+mn-lt"/>
                <a:cs typeface="+mn-cs"/>
              </a:endParaRPr>
            </a:p>
            <a:p>
              <a:pPr marL="285750" indent="-285750" algn="justLow" fontAlgn="auto">
                <a:spcBef>
                  <a:spcPts val="0"/>
                </a:spcBef>
                <a:spcAft>
                  <a:spcPts val="0"/>
                </a:spcAft>
                <a:buFont typeface="Arial" pitchFamily="34" charset="0"/>
                <a:buChar char="•"/>
                <a:defRPr/>
              </a:pPr>
              <a:endParaRPr lang="en-US" b="1" dirty="0">
                <a:latin typeface="+mn-lt"/>
                <a:cs typeface="+mn-cs"/>
              </a:endParaRPr>
            </a:p>
          </p:txBody>
        </p:sp>
      </p:grpSp>
      <p:grpSp>
        <p:nvGrpSpPr>
          <p:cNvPr id="3" name="Group 18"/>
          <p:cNvGrpSpPr>
            <a:grpSpLocks/>
          </p:cNvGrpSpPr>
          <p:nvPr/>
        </p:nvGrpSpPr>
        <p:grpSpPr bwMode="auto">
          <a:xfrm>
            <a:off x="3994150" y="1989138"/>
            <a:ext cx="4681538" cy="4608512"/>
            <a:chOff x="3994348" y="1988840"/>
            <a:chExt cx="4682108" cy="4608512"/>
          </a:xfrm>
        </p:grpSpPr>
        <p:sp>
          <p:nvSpPr>
            <p:cNvPr id="20" name="Rectangular Callout 19"/>
            <p:cNvSpPr/>
            <p:nvPr/>
          </p:nvSpPr>
          <p:spPr>
            <a:xfrm>
              <a:off x="4211960" y="1988840"/>
              <a:ext cx="4464496" cy="4608512"/>
            </a:xfrm>
            <a:prstGeom prst="wedgeRectCallout">
              <a:avLst>
                <a:gd name="adj1" fmla="val -86867"/>
                <a:gd name="adj2" fmla="val 28308"/>
              </a:avLst>
            </a:prstGeom>
          </p:spPr>
          <p:style>
            <a:lnRef idx="0">
              <a:schemeClr val="accent5"/>
            </a:lnRef>
            <a:fillRef idx="3">
              <a:schemeClr val="accent5"/>
            </a:fillRef>
            <a:effectRef idx="3">
              <a:schemeClr val="accent5"/>
            </a:effectRef>
            <a:fontRef idx="minor">
              <a:schemeClr val="lt1"/>
            </a:fontRef>
          </p:style>
          <p:txBody>
            <a:bodyPr anchor="ctr"/>
            <a:lstStyle/>
            <a:p>
              <a:pPr marL="285750" indent="-285750" algn="just" fontAlgn="auto">
                <a:spcBef>
                  <a:spcPts val="0"/>
                </a:spcBef>
                <a:spcAft>
                  <a:spcPts val="0"/>
                </a:spcAft>
                <a:buFont typeface="Arial" pitchFamily="34" charset="0"/>
                <a:buChar char="•"/>
                <a:defRPr/>
              </a:pPr>
              <a:endParaRPr lang="en-US" dirty="0">
                <a:solidFill>
                  <a:schemeClr val="tx1"/>
                </a:solidFill>
              </a:endParaRPr>
            </a:p>
          </p:txBody>
        </p:sp>
        <p:pic>
          <p:nvPicPr>
            <p:cNvPr id="21" name="Picture 20"/>
            <p:cNvPicPr>
              <a:picLocks noChangeAspect="1"/>
            </p:cNvPicPr>
            <p:nvPr/>
          </p:nvPicPr>
          <p:blipFill>
            <a:blip r:embed="rId8" cstate="print">
              <a:duotone>
                <a:schemeClr val="accent6">
                  <a:shade val="45000"/>
                  <a:satMod val="135000"/>
                </a:schemeClr>
                <a:prstClr val="white"/>
              </a:duotone>
              <a:extLst/>
            </a:blip>
            <a:stretch>
              <a:fillRect/>
            </a:stretch>
          </p:blipFill>
          <p:spPr>
            <a:xfrm>
              <a:off x="3994348" y="1988840"/>
              <a:ext cx="4642393" cy="4608512"/>
            </a:xfrm>
            <a:prstGeom prst="rect">
              <a:avLst/>
            </a:prstGeom>
          </p:spPr>
        </p:pic>
        <p:sp>
          <p:nvSpPr>
            <p:cNvPr id="22" name="TextBox 21"/>
            <p:cNvSpPr txBox="1"/>
            <p:nvPr/>
          </p:nvSpPr>
          <p:spPr>
            <a:xfrm>
              <a:off x="4211862" y="2204740"/>
              <a:ext cx="4424901" cy="3970337"/>
            </a:xfrm>
            <a:prstGeom prst="rect">
              <a:avLst/>
            </a:prstGeom>
            <a:noFill/>
          </p:spPr>
          <p:txBody>
            <a:bodyPr>
              <a:spAutoFit/>
            </a:bodyPr>
            <a:lstStyle/>
            <a:p>
              <a:pPr marL="285750" indent="-285750" algn="just" fontAlgn="auto">
                <a:spcBef>
                  <a:spcPts val="0"/>
                </a:spcBef>
                <a:spcAft>
                  <a:spcPts val="0"/>
                </a:spcAft>
                <a:buFont typeface="Arial" pitchFamily="34" charset="0"/>
                <a:buChar char="•"/>
                <a:defRPr/>
              </a:pPr>
              <a:r>
                <a:rPr lang="fa-IR" b="1" dirty="0">
                  <a:latin typeface="+mn-lt"/>
                  <a:cs typeface="+mn-cs"/>
                </a:rPr>
                <a:t>تدوین برنامه نظام جامع حمایتی مادران (بهداشتی و پزشکی)</a:t>
              </a:r>
            </a:p>
            <a:p>
              <a:pPr marL="285750" indent="-285750" algn="just" fontAlgn="auto">
                <a:spcBef>
                  <a:spcPts val="0"/>
                </a:spcBef>
                <a:spcAft>
                  <a:spcPts val="0"/>
                </a:spcAft>
                <a:buFont typeface="Arial" pitchFamily="34" charset="0"/>
                <a:buChar char="•"/>
                <a:defRPr/>
              </a:pPr>
              <a:r>
                <a:rPr lang="ar-SA" b="1" dirty="0">
                  <a:latin typeface="+mn-lt"/>
                  <a:cs typeface="+mn-cs"/>
                </a:rPr>
                <a:t>تعيين شاخص­هاي ارزيابي نرخ رشد جمعيت</a:t>
              </a:r>
              <a:r>
                <a:rPr lang="fa-IR" b="1" dirty="0">
                  <a:latin typeface="+mn-lt"/>
                  <a:cs typeface="+mn-cs"/>
                </a:rPr>
                <a:t> (</a:t>
              </a:r>
              <a:r>
                <a:rPr lang="ar-SA" b="1" dirty="0">
                  <a:latin typeface="+mn-lt"/>
                  <a:cs typeface="+mn-cs"/>
                </a:rPr>
                <a:t>با رويكرد سياست</a:t>
              </a:r>
              <a:r>
                <a:rPr lang="fa-IR" b="1" dirty="0">
                  <a:latin typeface="+mn-lt"/>
                  <a:cs typeface="+mn-cs"/>
                </a:rPr>
                <a:t>‌</a:t>
              </a:r>
              <a:r>
                <a:rPr lang="ar-SA" b="1" dirty="0">
                  <a:latin typeface="+mn-lt"/>
                  <a:cs typeface="+mn-cs"/>
                </a:rPr>
                <a:t>هاي افزايش كيفي و كمي جمعيت مصوب شوراي عالي انقلاب فرهنگي</a:t>
              </a:r>
              <a:r>
                <a:rPr lang="fa-IR" b="1" dirty="0">
                  <a:latin typeface="+mn-lt"/>
                  <a:cs typeface="+mn-cs"/>
                </a:rPr>
                <a:t>)</a:t>
              </a:r>
              <a:endParaRPr lang="en-US" b="1" dirty="0">
                <a:latin typeface="+mn-lt"/>
                <a:cs typeface="+mn-cs"/>
              </a:endParaRPr>
            </a:p>
            <a:p>
              <a:pPr marL="285750" indent="-285750" algn="just" fontAlgn="auto">
                <a:spcBef>
                  <a:spcPts val="0"/>
                </a:spcBef>
                <a:spcAft>
                  <a:spcPts val="0"/>
                </a:spcAft>
                <a:buFont typeface="Arial" pitchFamily="34" charset="0"/>
                <a:buChar char="•"/>
                <a:defRPr/>
              </a:pPr>
              <a:r>
                <a:rPr lang="ar-SA" b="1" dirty="0">
                  <a:latin typeface="+mn-lt"/>
                  <a:cs typeface="+mn-cs"/>
                </a:rPr>
                <a:t>تشكيل ستاد</a:t>
              </a:r>
              <a:r>
                <a:rPr lang="fa-IR" b="1" dirty="0">
                  <a:latin typeface="+mn-lt"/>
                  <a:cs typeface="+mn-cs"/>
                </a:rPr>
                <a:t> </a:t>
              </a:r>
              <a:r>
                <a:rPr lang="ar-SA" b="1" dirty="0">
                  <a:latin typeface="+mn-lt"/>
                  <a:cs typeface="+mn-cs"/>
                </a:rPr>
                <a:t>راهبري مديريت جامع جمعيت كشور </a:t>
              </a:r>
              <a:endParaRPr lang="fa-IR" b="1" dirty="0">
                <a:latin typeface="+mn-lt"/>
                <a:cs typeface="+mn-cs"/>
              </a:endParaRPr>
            </a:p>
            <a:p>
              <a:pPr marL="285750" indent="-285750" algn="just" fontAlgn="auto">
                <a:spcBef>
                  <a:spcPts val="0"/>
                </a:spcBef>
                <a:spcAft>
                  <a:spcPts val="0"/>
                </a:spcAft>
                <a:buFont typeface="Arial" pitchFamily="34" charset="0"/>
                <a:buChar char="•"/>
                <a:defRPr/>
              </a:pPr>
              <a:r>
                <a:rPr lang="ar-SA" b="1" dirty="0">
                  <a:latin typeface="+mn-lt"/>
                  <a:cs typeface="+mn-cs"/>
                </a:rPr>
                <a:t>تهيه نقشه راه و برنامه جامع جمعيتي كشور براساس نقشه مهندسي فرهنگي</a:t>
              </a:r>
              <a:endParaRPr lang="fa-IR" b="1" dirty="0">
                <a:latin typeface="+mn-lt"/>
                <a:cs typeface="+mn-cs"/>
              </a:endParaRPr>
            </a:p>
            <a:p>
              <a:pPr marL="285750" indent="-285750" algn="just" fontAlgn="auto">
                <a:spcBef>
                  <a:spcPts val="0"/>
                </a:spcBef>
                <a:spcAft>
                  <a:spcPts val="0"/>
                </a:spcAft>
                <a:buFont typeface="Arial" pitchFamily="34" charset="0"/>
                <a:buChar char="•"/>
                <a:defRPr/>
              </a:pPr>
              <a:r>
                <a:rPr lang="fa-IR" b="1" dirty="0">
                  <a:latin typeface="+mn-lt"/>
                  <a:cs typeface="+mn-cs"/>
                </a:rPr>
                <a:t>حذف </a:t>
              </a:r>
              <a:r>
                <a:rPr lang="ar-SA" b="1" dirty="0">
                  <a:latin typeface="+mn-lt"/>
                  <a:cs typeface="+mn-cs"/>
                </a:rPr>
                <a:t>برنامه</a:t>
              </a:r>
              <a:r>
                <a:rPr lang="fa-IR" b="1" dirty="0">
                  <a:latin typeface="+mn-lt"/>
                  <a:cs typeface="+mn-cs"/>
                </a:rPr>
                <a:t>‌</a:t>
              </a:r>
              <a:r>
                <a:rPr lang="ar-SA" b="1" dirty="0">
                  <a:latin typeface="+mn-lt"/>
                  <a:cs typeface="+mn-cs"/>
                </a:rPr>
                <a:t>ها</a:t>
              </a:r>
              <a:r>
                <a:rPr lang="fa-IR" b="1" dirty="0">
                  <a:latin typeface="+mn-lt"/>
                  <a:cs typeface="+mn-cs"/>
                </a:rPr>
                <a:t> و اقدامات کنترل مواليد (مانند بستن لوله‌ها، استقرار آي،يو،دي و …) و حذف محدوديت‌هاي مواليد </a:t>
              </a:r>
              <a:r>
                <a:rPr lang="ar-SA" b="1" dirty="0">
                  <a:latin typeface="+mn-lt"/>
                  <a:cs typeface="+mn-cs"/>
                </a:rPr>
                <a:t>بيشتر</a:t>
              </a:r>
              <a:r>
                <a:rPr lang="fa-IR" b="1" dirty="0">
                  <a:latin typeface="+mn-lt"/>
                  <a:cs typeface="+mn-cs"/>
                </a:rPr>
                <a:t> </a:t>
              </a:r>
            </a:p>
            <a:p>
              <a:pPr marL="285750" indent="-285750" algn="just" fontAlgn="auto">
                <a:spcBef>
                  <a:spcPts val="0"/>
                </a:spcBef>
                <a:spcAft>
                  <a:spcPts val="0"/>
                </a:spcAft>
                <a:buFont typeface="Arial" pitchFamily="34" charset="0"/>
                <a:buChar char="•"/>
                <a:defRPr/>
              </a:pPr>
              <a:r>
                <a:rPr lang="fa-IR" b="1" dirty="0">
                  <a:latin typeface="+mn-lt"/>
                  <a:cs typeface="+mn-cs"/>
                </a:rPr>
                <a:t>سیاست‌گذاری مناسب نظام آموزشی برای دانشجویان متاهل دارای فرزند</a:t>
              </a:r>
              <a:endParaRPr lang="en-US" b="1" dirty="0">
                <a:latin typeface="+mn-lt"/>
                <a:cs typeface="+mn-cs"/>
              </a:endParaRPr>
            </a:p>
            <a:p>
              <a:pPr algn="l" rtl="0" fontAlgn="auto">
                <a:spcBef>
                  <a:spcPts val="0"/>
                </a:spcBef>
                <a:spcAft>
                  <a:spcPts val="0"/>
                </a:spcAft>
                <a:defRPr/>
              </a:pPr>
              <a:endParaRPr lang="en-US" b="1" dirty="0">
                <a:latin typeface="+mn-lt"/>
                <a:cs typeface="+mn-cs"/>
              </a:endParaRPr>
            </a:p>
          </p:txBody>
        </p:sp>
      </p:grpSp>
      <p:grpSp>
        <p:nvGrpSpPr>
          <p:cNvPr id="6" name="Group 32"/>
          <p:cNvGrpSpPr>
            <a:grpSpLocks/>
          </p:cNvGrpSpPr>
          <p:nvPr/>
        </p:nvGrpSpPr>
        <p:grpSpPr bwMode="auto">
          <a:xfrm>
            <a:off x="4192588" y="877888"/>
            <a:ext cx="4476750" cy="5284787"/>
            <a:chOff x="4192721" y="877691"/>
            <a:chExt cx="4476839" cy="5284463"/>
          </a:xfrm>
        </p:grpSpPr>
        <p:sp>
          <p:nvSpPr>
            <p:cNvPr id="34" name="Rectangular Callout 33"/>
            <p:cNvSpPr/>
            <p:nvPr/>
          </p:nvSpPr>
          <p:spPr>
            <a:xfrm>
              <a:off x="4205064" y="877691"/>
              <a:ext cx="4464496" cy="5184576"/>
            </a:xfrm>
            <a:prstGeom prst="wedgeRectCallout">
              <a:avLst>
                <a:gd name="adj1" fmla="val -64551"/>
                <a:gd name="adj2" fmla="val 11757"/>
              </a:avLst>
            </a:prstGeom>
          </p:spPr>
          <p:style>
            <a:lnRef idx="0">
              <a:schemeClr val="accent2"/>
            </a:lnRef>
            <a:fillRef idx="3">
              <a:schemeClr val="accent2"/>
            </a:fillRef>
            <a:effectRef idx="3">
              <a:schemeClr val="accent2"/>
            </a:effectRef>
            <a:fontRef idx="minor">
              <a:schemeClr val="lt1"/>
            </a:fontRef>
          </p:style>
          <p:txBody>
            <a:bodyPr anchor="ctr"/>
            <a:lstStyle/>
            <a:p>
              <a:pPr marL="285750" indent="-285750" algn="just" fontAlgn="auto">
                <a:spcBef>
                  <a:spcPts val="0"/>
                </a:spcBef>
                <a:spcAft>
                  <a:spcPts val="0"/>
                </a:spcAft>
                <a:buFont typeface="Arial" pitchFamily="34" charset="0"/>
                <a:buChar char="•"/>
                <a:defRPr/>
              </a:pPr>
              <a:endParaRPr lang="en-US" dirty="0">
                <a:solidFill>
                  <a:schemeClr val="tx1"/>
                </a:solidFill>
              </a:endParaRPr>
            </a:p>
          </p:txBody>
        </p:sp>
        <p:grpSp>
          <p:nvGrpSpPr>
            <p:cNvPr id="53266" name="Group 34"/>
            <p:cNvGrpSpPr>
              <a:grpSpLocks/>
            </p:cNvGrpSpPr>
            <p:nvPr/>
          </p:nvGrpSpPr>
          <p:grpSpPr bwMode="auto">
            <a:xfrm>
              <a:off x="4192721" y="1340768"/>
              <a:ext cx="4339719" cy="4821386"/>
              <a:chOff x="4192721" y="1340768"/>
              <a:chExt cx="4339719" cy="4821386"/>
            </a:xfrm>
          </p:grpSpPr>
          <p:pic>
            <p:nvPicPr>
              <p:cNvPr id="53267" name="Picture 35"/>
              <p:cNvPicPr>
                <a:picLocks noChangeAspect="1"/>
              </p:cNvPicPr>
              <p:nvPr/>
            </p:nvPicPr>
            <p:blipFill>
              <a:blip r:embed="rId9"/>
              <a:srcRect/>
              <a:stretch>
                <a:fillRect/>
              </a:stretch>
            </p:blipFill>
            <p:spPr bwMode="auto">
              <a:xfrm>
                <a:off x="4192721" y="4365104"/>
                <a:ext cx="2692400" cy="1797050"/>
              </a:xfrm>
              <a:prstGeom prst="rect">
                <a:avLst/>
              </a:prstGeom>
              <a:noFill/>
              <a:ln w="9525">
                <a:noFill/>
                <a:miter lim="800000"/>
                <a:headEnd/>
                <a:tailEnd/>
              </a:ln>
            </p:spPr>
          </p:pic>
          <p:sp>
            <p:nvSpPr>
              <p:cNvPr id="53268" name="TextBox 36"/>
              <p:cNvSpPr txBox="1">
                <a:spLocks noChangeArrowheads="1"/>
              </p:cNvSpPr>
              <p:nvPr/>
            </p:nvSpPr>
            <p:spPr bwMode="auto">
              <a:xfrm>
                <a:off x="4355976" y="1340768"/>
                <a:ext cx="4176464" cy="3139321"/>
              </a:xfrm>
              <a:prstGeom prst="rect">
                <a:avLst/>
              </a:prstGeom>
              <a:noFill/>
              <a:ln w="9525">
                <a:noFill/>
                <a:miter lim="800000"/>
                <a:headEnd/>
                <a:tailEnd/>
              </a:ln>
            </p:spPr>
            <p:txBody>
              <a:bodyPr>
                <a:spAutoFit/>
              </a:bodyPr>
              <a:lstStyle/>
              <a:p>
                <a:pPr marL="285750" indent="-285750" algn="just">
                  <a:buFont typeface="Arial" pitchFamily="34" charset="0"/>
                  <a:buChar char="•"/>
                </a:pPr>
                <a:r>
                  <a:rPr lang="ar-SA" altLang="en-US" b="1">
                    <a:latin typeface="Times New Roman" pitchFamily="18" charset="0"/>
                    <a:cs typeface="B Nazanin" pitchFamily="2" charset="-78"/>
                  </a:rPr>
                  <a:t>حمایت مالی</a:t>
                </a:r>
                <a:r>
                  <a:rPr lang="fa-IR" altLang="en-US" b="1">
                    <a:latin typeface="Times New Roman" pitchFamily="18" charset="0"/>
                    <a:cs typeface="B Nazanin" pitchFamily="2" charset="-78"/>
                  </a:rPr>
                  <a:t> از </a:t>
                </a:r>
                <a:r>
                  <a:rPr lang="ar-SA" altLang="en-US" b="1">
                    <a:latin typeface="Times New Roman" pitchFamily="18" charset="0"/>
                    <a:cs typeface="B Nazanin" pitchFamily="2" charset="-78"/>
                  </a:rPr>
                  <a:t>خانواده</a:t>
                </a:r>
                <a:r>
                  <a:rPr lang="fa-IR" altLang="en-US" b="1">
                    <a:latin typeface="Times New Roman" pitchFamily="18" charset="0"/>
                    <a:cs typeface="B Nazanin" pitchFamily="2" charset="-78"/>
                  </a:rPr>
                  <a:t>‌</a:t>
                </a:r>
                <a:r>
                  <a:rPr lang="ar-SA" altLang="en-US" b="1">
                    <a:latin typeface="Times New Roman" pitchFamily="18" charset="0"/>
                    <a:cs typeface="B Nazanin" pitchFamily="2" charset="-78"/>
                  </a:rPr>
                  <a:t>های دارای بیش از سه فرزند</a:t>
                </a:r>
                <a:r>
                  <a:rPr lang="fa-IR" altLang="en-US" b="1">
                    <a:latin typeface="Times New Roman" pitchFamily="18" charset="0"/>
                    <a:cs typeface="B Nazanin" pitchFamily="2" charset="-78"/>
                  </a:rPr>
                  <a:t> </a:t>
                </a:r>
                <a:r>
                  <a:rPr lang="ar-SA" altLang="en-US" b="1">
                    <a:latin typeface="Times New Roman" pitchFamily="18" charset="0"/>
                    <a:cs typeface="B Nazanin" pitchFamily="2" charset="-78"/>
                  </a:rPr>
                  <a:t>(اعم از بیمه، درمان، کمک مالی در دوران بارداری و شیر دهی مادر و</a:t>
                </a:r>
                <a:r>
                  <a:rPr lang="en-US" altLang="en-US" b="1">
                    <a:latin typeface="Times New Roman" pitchFamily="18" charset="0"/>
                    <a:cs typeface="B Nazanin" pitchFamily="2" charset="-78"/>
                  </a:rPr>
                  <a:t> </a:t>
                </a:r>
                <a:r>
                  <a:rPr lang="fa-IR" altLang="en-US" b="1">
                    <a:latin typeface="Times New Roman" pitchFamily="18" charset="0"/>
                    <a:cs typeface="B Nazanin" pitchFamily="2" charset="-78"/>
                  </a:rPr>
                  <a:t>اختصاص سبد تغذیه رایگان و </a:t>
                </a:r>
                <a:r>
                  <a:rPr lang="ar-SA" altLang="en-US" b="1">
                    <a:latin typeface="Times New Roman" pitchFamily="18" charset="0"/>
                    <a:cs typeface="B Nazanin" pitchFamily="2" charset="-78"/>
                  </a:rPr>
                  <a:t> ...)</a:t>
                </a:r>
                <a:endParaRPr lang="fa-IR" altLang="en-US" b="1">
                  <a:latin typeface="Times New Roman" pitchFamily="18" charset="0"/>
                  <a:cs typeface="B Nazanin" pitchFamily="2" charset="-78"/>
                </a:endParaRPr>
              </a:p>
              <a:p>
                <a:pPr marL="285750" indent="-285750" algn="just">
                  <a:buFont typeface="Arial" pitchFamily="34" charset="0"/>
                  <a:buChar char="•"/>
                </a:pPr>
                <a:r>
                  <a:rPr lang="fa-IR" altLang="en-US" b="1">
                    <a:latin typeface="Times New Roman" pitchFamily="18" charset="0"/>
                    <a:cs typeface="B Nazanin" pitchFamily="2" charset="-78"/>
                  </a:rPr>
                  <a:t>افزایش مدت مرخصی استعلاجی زایمان و استحقاقی پدر</a:t>
                </a:r>
              </a:p>
              <a:p>
                <a:pPr marL="285750" indent="-285750" algn="just">
                  <a:buFont typeface="Arial" pitchFamily="34" charset="0"/>
                  <a:buChar char="•"/>
                </a:pPr>
                <a:r>
                  <a:rPr lang="ar-SA" altLang="en-US" b="1">
                    <a:latin typeface="Times New Roman" pitchFamily="18" charset="0"/>
                    <a:cs typeface="B Nazanin" pitchFamily="2" charset="-78"/>
                  </a:rPr>
                  <a:t> ايجاد مراکز </a:t>
                </a:r>
                <a:r>
                  <a:rPr lang="fa-IR" altLang="en-US" b="1">
                    <a:latin typeface="Times New Roman" pitchFamily="18" charset="0"/>
                    <a:cs typeface="B Nazanin" pitchFamily="2" charset="-78"/>
                  </a:rPr>
                  <a:t>کارآفريني</a:t>
                </a:r>
                <a:r>
                  <a:rPr lang="ar-SA" altLang="en-US" b="1">
                    <a:latin typeface="Times New Roman" pitchFamily="18" charset="0"/>
                    <a:cs typeface="B Nazanin" pitchFamily="2" charset="-78"/>
                  </a:rPr>
                  <a:t> و توسعه تعاوني</a:t>
                </a:r>
                <a:r>
                  <a:rPr lang="fa-IR" altLang="en-US" b="1">
                    <a:latin typeface="Times New Roman" pitchFamily="18" charset="0"/>
                    <a:cs typeface="B Nazanin" pitchFamily="2" charset="-78"/>
                  </a:rPr>
                  <a:t>‌</a:t>
                </a:r>
                <a:r>
                  <a:rPr lang="ar-SA" altLang="en-US" b="1">
                    <a:latin typeface="Times New Roman" pitchFamily="18" charset="0"/>
                    <a:cs typeface="B Nazanin" pitchFamily="2" charset="-78"/>
                  </a:rPr>
                  <a:t>هاي ويژه بانوان </a:t>
                </a:r>
                <a:r>
                  <a:rPr lang="fa-IR" altLang="en-US" b="1">
                    <a:latin typeface="Times New Roman" pitchFamily="18" charset="0"/>
                    <a:cs typeface="B Nazanin" pitchFamily="2" charset="-78"/>
                  </a:rPr>
                  <a:t>(</a:t>
                </a:r>
                <a:r>
                  <a:rPr lang="ar-SA" altLang="en-US" b="1">
                    <a:latin typeface="Times New Roman" pitchFamily="18" charset="0"/>
                    <a:cs typeface="B Nazanin" pitchFamily="2" charset="-78"/>
                  </a:rPr>
                  <a:t>به ويژه در مشاغل خانگي در راستاي تقويت بنيه اقتصادي خانواده و تسهيل فرزندآوري مادران</a:t>
                </a:r>
                <a:r>
                  <a:rPr lang="fa-IR" altLang="en-US" b="1">
                    <a:latin typeface="Times New Roman" pitchFamily="18" charset="0"/>
                    <a:cs typeface="B Nazanin" pitchFamily="2" charset="-78"/>
                  </a:rPr>
                  <a:t>)</a:t>
                </a:r>
                <a:endParaRPr lang="en-US" altLang="en-US" b="1">
                  <a:latin typeface="Times New Roman" pitchFamily="18" charset="0"/>
                  <a:cs typeface="B Nazanin" pitchFamily="2" charset="-78"/>
                </a:endParaRPr>
              </a:p>
              <a:p>
                <a:pPr marL="285750" indent="-285750">
                  <a:buFont typeface="Arial" pitchFamily="34" charset="0"/>
                  <a:buChar char="•"/>
                </a:pPr>
                <a:endParaRPr lang="en-US" altLang="en-US" b="1">
                  <a:latin typeface="Times New Roman" pitchFamily="18" charset="0"/>
                  <a:cs typeface="B Nazanin" pitchFamily="2" charset="-78"/>
                </a:endParaRPr>
              </a:p>
            </p:txBody>
          </p:sp>
        </p:grpSp>
      </p:grpSp>
      <p:grpSp>
        <p:nvGrpSpPr>
          <p:cNvPr id="8" name="Group 37"/>
          <p:cNvGrpSpPr>
            <a:grpSpLocks/>
          </p:cNvGrpSpPr>
          <p:nvPr/>
        </p:nvGrpSpPr>
        <p:grpSpPr bwMode="auto">
          <a:xfrm>
            <a:off x="4140200" y="877888"/>
            <a:ext cx="4535488" cy="6016625"/>
            <a:chOff x="4139951" y="877691"/>
            <a:chExt cx="4536505" cy="6017043"/>
          </a:xfrm>
        </p:grpSpPr>
        <p:sp>
          <p:nvSpPr>
            <p:cNvPr id="27" name="Rectangular Callout 26"/>
            <p:cNvSpPr/>
            <p:nvPr/>
          </p:nvSpPr>
          <p:spPr>
            <a:xfrm>
              <a:off x="4211960" y="877691"/>
              <a:ext cx="4464496" cy="5863677"/>
            </a:xfrm>
            <a:prstGeom prst="wedgeRectCallout">
              <a:avLst>
                <a:gd name="adj1" fmla="val -82893"/>
                <a:gd name="adj2" fmla="val 13336"/>
              </a:avLst>
            </a:prstGeom>
          </p:spPr>
          <p:style>
            <a:lnRef idx="0">
              <a:schemeClr val="accent4"/>
            </a:lnRef>
            <a:fillRef idx="3">
              <a:schemeClr val="accent4"/>
            </a:fillRef>
            <a:effectRef idx="3">
              <a:schemeClr val="accent4"/>
            </a:effectRef>
            <a:fontRef idx="minor">
              <a:schemeClr val="lt1"/>
            </a:fontRef>
          </p:style>
          <p:txBody>
            <a:bodyPr anchor="ctr"/>
            <a:lstStyle/>
            <a:p>
              <a:pPr marL="285750" indent="-285750" algn="just" fontAlgn="auto">
                <a:spcBef>
                  <a:spcPts val="0"/>
                </a:spcBef>
                <a:spcAft>
                  <a:spcPts val="0"/>
                </a:spcAft>
                <a:buFont typeface="Arial" pitchFamily="34" charset="0"/>
                <a:buChar char="•"/>
                <a:defRPr/>
              </a:pPr>
              <a:endParaRPr lang="en-US" dirty="0">
                <a:solidFill>
                  <a:schemeClr val="tx1"/>
                </a:solidFill>
              </a:endParaRPr>
            </a:p>
          </p:txBody>
        </p:sp>
        <p:pic>
          <p:nvPicPr>
            <p:cNvPr id="28" name="Picture 27"/>
            <p:cNvPicPr>
              <a:picLocks noChangeAspect="1"/>
            </p:cNvPicPr>
            <p:nvPr/>
          </p:nvPicPr>
          <p:blipFill>
            <a:blip r:embed="rId10">
              <a:lum bright="70000" contrast="-70000"/>
              <a:extLst/>
            </a:blip>
            <a:stretch>
              <a:fillRect/>
            </a:stretch>
          </p:blipFill>
          <p:spPr>
            <a:xfrm>
              <a:off x="4139951" y="4402664"/>
              <a:ext cx="2284397" cy="2492070"/>
            </a:xfrm>
            <a:prstGeom prst="rect">
              <a:avLst/>
            </a:prstGeom>
            <a:effectLst>
              <a:softEdge rad="317500"/>
            </a:effectLst>
          </p:spPr>
        </p:pic>
        <p:sp>
          <p:nvSpPr>
            <p:cNvPr id="53262" name="TextBox 25"/>
            <p:cNvSpPr txBox="1">
              <a:spLocks noChangeArrowheads="1"/>
            </p:cNvSpPr>
            <p:nvPr/>
          </p:nvSpPr>
          <p:spPr bwMode="auto">
            <a:xfrm>
              <a:off x="4303341" y="1052736"/>
              <a:ext cx="4320480" cy="5355312"/>
            </a:xfrm>
            <a:prstGeom prst="rect">
              <a:avLst/>
            </a:prstGeom>
            <a:noFill/>
            <a:ln w="9525">
              <a:noFill/>
              <a:miter lim="800000"/>
              <a:headEnd/>
              <a:tailEnd/>
            </a:ln>
          </p:spPr>
          <p:txBody>
            <a:bodyPr>
              <a:spAutoFit/>
            </a:bodyPr>
            <a:lstStyle/>
            <a:p>
              <a:pPr marL="285750" indent="-285750" algn="just">
                <a:buFont typeface="Arial" pitchFamily="34" charset="0"/>
                <a:buChar char="•"/>
              </a:pPr>
              <a:r>
                <a:rPr lang="ar-SA" altLang="en-US" b="1">
                  <a:latin typeface="Times New Roman" pitchFamily="18" charset="0"/>
                  <a:cs typeface="B Nazanin" pitchFamily="2" charset="-78"/>
                </a:rPr>
                <a:t>ايجاد فرهنگ </a:t>
              </a:r>
              <a:r>
                <a:rPr lang="fa-IR" altLang="en-US" b="1">
                  <a:latin typeface="Times New Roman" pitchFamily="18" charset="0"/>
                  <a:cs typeface="B Nazanin" pitchFamily="2" charset="-78"/>
                </a:rPr>
                <a:t>و فضای امن </a:t>
              </a:r>
              <a:r>
                <a:rPr lang="ar-SA" altLang="en-US" b="1">
                  <a:latin typeface="Times New Roman" pitchFamily="18" charset="0"/>
                  <a:cs typeface="B Nazanin" pitchFamily="2" charset="-78"/>
                </a:rPr>
                <a:t>در زمينه فرزندآوري</a:t>
              </a:r>
              <a:endParaRPr lang="fa-IR" altLang="en-US" b="1">
                <a:latin typeface="Times New Roman" pitchFamily="18" charset="0"/>
                <a:cs typeface="B Nazanin" pitchFamily="2" charset="-78"/>
              </a:endParaRPr>
            </a:p>
            <a:p>
              <a:pPr marL="285750" indent="-285750" algn="just">
                <a:buFont typeface="Arial" pitchFamily="34" charset="0"/>
                <a:buChar char="•"/>
              </a:pPr>
              <a:r>
                <a:rPr lang="ar-SA" altLang="en-US" b="1">
                  <a:latin typeface="Times New Roman" pitchFamily="18" charset="0"/>
                  <a:cs typeface="B Nazanin" pitchFamily="2" charset="-78"/>
                </a:rPr>
                <a:t>حمايت از والدين در تربيت، آموزش و رشد كودك</a:t>
              </a:r>
              <a:endParaRPr lang="fa-IR" altLang="en-US" b="1">
                <a:latin typeface="Times New Roman" pitchFamily="18" charset="0"/>
                <a:cs typeface="B Nazanin" pitchFamily="2" charset="-78"/>
              </a:endParaRPr>
            </a:p>
            <a:p>
              <a:pPr marL="285750" indent="-285750" algn="just">
                <a:buFont typeface="Arial" pitchFamily="34" charset="0"/>
                <a:buChar char="•"/>
              </a:pPr>
              <a:r>
                <a:rPr lang="ar-SA" altLang="en-US" b="1">
                  <a:latin typeface="Times New Roman" pitchFamily="18" charset="0"/>
                  <a:cs typeface="B Nazanin" pitchFamily="2" charset="-78"/>
                </a:rPr>
                <a:t>تبيين ديدگاه</a:t>
              </a:r>
              <a:r>
                <a:rPr lang="fa-IR" altLang="en-US" b="1">
                  <a:latin typeface="Times New Roman" pitchFamily="18" charset="0"/>
                  <a:cs typeface="B Nazanin" pitchFamily="2" charset="-78"/>
                </a:rPr>
                <a:t>‌</a:t>
              </a:r>
              <a:r>
                <a:rPr lang="ar-SA" altLang="en-US" b="1">
                  <a:latin typeface="Times New Roman" pitchFamily="18" charset="0"/>
                  <a:cs typeface="B Nazanin" pitchFamily="2" charset="-78"/>
                </a:rPr>
                <a:t>هاي اسلامي و آيات و روايات</a:t>
              </a:r>
              <a:endParaRPr lang="fa-IR" altLang="en-US" b="1">
                <a:latin typeface="Times New Roman" pitchFamily="18" charset="0"/>
                <a:cs typeface="B Nazanin" pitchFamily="2" charset="-78"/>
              </a:endParaRPr>
            </a:p>
            <a:p>
              <a:pPr marL="285750" indent="-285750" algn="just">
                <a:buFont typeface="Arial" pitchFamily="34" charset="0"/>
                <a:buChar char="•"/>
              </a:pPr>
              <a:r>
                <a:rPr lang="ar-SA" altLang="en-US" b="1">
                  <a:latin typeface="Times New Roman" pitchFamily="18" charset="0"/>
                  <a:cs typeface="B Nazanin" pitchFamily="2" charset="-78"/>
                </a:rPr>
                <a:t>ترويج توصيه</a:t>
              </a:r>
              <a:r>
                <a:rPr lang="fa-IR" altLang="en-US" b="1">
                  <a:latin typeface="Times New Roman" pitchFamily="18" charset="0"/>
                  <a:cs typeface="B Nazanin" pitchFamily="2" charset="-78"/>
                </a:rPr>
                <a:t>‌</a:t>
              </a:r>
              <a:r>
                <a:rPr lang="ar-SA" altLang="en-US" b="1">
                  <a:latin typeface="Times New Roman" pitchFamily="18" charset="0"/>
                  <a:cs typeface="B Nazanin" pitchFamily="2" charset="-78"/>
                </a:rPr>
                <a:t>هاي علمي روانشناسي در زمينه تعدد فرزند </a:t>
              </a:r>
              <a:endParaRPr lang="fa-IR" altLang="en-US" b="1">
                <a:latin typeface="Times New Roman" pitchFamily="18" charset="0"/>
                <a:cs typeface="B Nazanin" pitchFamily="2" charset="-78"/>
              </a:endParaRPr>
            </a:p>
            <a:p>
              <a:pPr marL="285750" indent="-285750" algn="just">
                <a:buFont typeface="Arial" pitchFamily="34" charset="0"/>
                <a:buChar char="•"/>
              </a:pPr>
              <a:r>
                <a:rPr lang="fa-IR" altLang="en-US" b="1">
                  <a:latin typeface="Times New Roman" pitchFamily="18" charset="0"/>
                  <a:cs typeface="B Nazanin" pitchFamily="2" charset="-78"/>
                </a:rPr>
                <a:t> </a:t>
              </a:r>
              <a:r>
                <a:rPr lang="ar-SA" altLang="en-US" b="1">
                  <a:latin typeface="Times New Roman" pitchFamily="18" charset="0"/>
                  <a:cs typeface="B Nazanin" pitchFamily="2" charset="-78"/>
                </a:rPr>
                <a:t>تقويت نگرش</a:t>
              </a:r>
              <a:r>
                <a:rPr lang="fa-IR" altLang="en-US" b="1">
                  <a:latin typeface="Times New Roman" pitchFamily="18" charset="0"/>
                  <a:cs typeface="B Nazanin" pitchFamily="2" charset="-78"/>
                </a:rPr>
                <a:t>‌</a:t>
              </a:r>
              <a:r>
                <a:rPr lang="ar-SA" altLang="en-US" b="1">
                  <a:latin typeface="Times New Roman" pitchFamily="18" charset="0"/>
                  <a:cs typeface="B Nazanin" pitchFamily="2" charset="-78"/>
                </a:rPr>
                <a:t>هاي ديني در زمينه رزاقيت، و اجتناب ترس از فقر به واسطه داشتن فرزند بيشتر</a:t>
              </a:r>
              <a:endParaRPr lang="fa-IR" altLang="en-US" b="1">
                <a:latin typeface="Times New Roman" pitchFamily="18" charset="0"/>
                <a:cs typeface="B Nazanin" pitchFamily="2" charset="-78"/>
              </a:endParaRPr>
            </a:p>
            <a:p>
              <a:pPr marL="285750" indent="-285750" algn="just">
                <a:buFont typeface="Arial" pitchFamily="34" charset="0"/>
                <a:buChar char="•"/>
              </a:pPr>
              <a:r>
                <a:rPr lang="fa-IR" altLang="en-US" b="1">
                  <a:latin typeface="Times New Roman" pitchFamily="18" charset="0"/>
                  <a:cs typeface="B Nazanin" pitchFamily="2" charset="-78"/>
                </a:rPr>
                <a:t>تهيه و تدوين </a:t>
              </a:r>
              <a:r>
                <a:rPr lang="ar-SA" altLang="en-US" b="1">
                  <a:latin typeface="Times New Roman" pitchFamily="18" charset="0"/>
                  <a:cs typeface="B Nazanin" pitchFamily="2" charset="-78"/>
                </a:rPr>
                <a:t>بسته</a:t>
              </a:r>
              <a:r>
                <a:rPr lang="fa-IR" altLang="en-US" b="1">
                  <a:latin typeface="Times New Roman" pitchFamily="18" charset="0"/>
                  <a:cs typeface="B Nazanin" pitchFamily="2" charset="-78"/>
                </a:rPr>
                <a:t> فرهنگي ـ آموزشي «اصول و شيوه‌هاي مشاوره جهت افزايش جمعيت»</a:t>
              </a:r>
            </a:p>
            <a:p>
              <a:pPr marL="285750" indent="-285750" algn="just">
                <a:buFont typeface="Arial" pitchFamily="34" charset="0"/>
                <a:buChar char="•"/>
              </a:pPr>
              <a:r>
                <a:rPr lang="ar-SA" altLang="en-US" b="1">
                  <a:latin typeface="Times New Roman" pitchFamily="18" charset="0"/>
                  <a:cs typeface="B Nazanin" pitchFamily="2" charset="-78"/>
                </a:rPr>
                <a:t>حذف تبليغات موجود</a:t>
              </a:r>
              <a:r>
                <a:rPr lang="fa-IR" altLang="en-US" b="1">
                  <a:latin typeface="Times New Roman" pitchFamily="18" charset="0"/>
                  <a:cs typeface="B Nazanin" pitchFamily="2" charset="-78"/>
                </a:rPr>
                <a:t> و </a:t>
              </a:r>
              <a:r>
                <a:rPr lang="ar-SA" altLang="en-US" b="1">
                  <a:latin typeface="Times New Roman" pitchFamily="18" charset="0"/>
                  <a:cs typeface="B Nazanin" pitchFamily="2" charset="-78"/>
                </a:rPr>
                <a:t>توليد برنامه</a:t>
              </a:r>
              <a:r>
                <a:rPr lang="fa-IR" altLang="en-US" b="1">
                  <a:latin typeface="Times New Roman" pitchFamily="18" charset="0"/>
                  <a:cs typeface="B Nazanin" pitchFamily="2" charset="-78"/>
                </a:rPr>
                <a:t>‌</a:t>
              </a:r>
              <a:r>
                <a:rPr lang="ar-SA" altLang="en-US" b="1">
                  <a:latin typeface="Times New Roman" pitchFamily="18" charset="0"/>
                  <a:cs typeface="B Nazanin" pitchFamily="2" charset="-78"/>
                </a:rPr>
                <a:t>هاي تبليغي اثر گذار</a:t>
              </a:r>
              <a:r>
                <a:rPr lang="fa-IR" altLang="en-US" b="1">
                  <a:latin typeface="Times New Roman" pitchFamily="18" charset="0"/>
                  <a:cs typeface="B Nazanin" pitchFamily="2" charset="-78"/>
                </a:rPr>
                <a:t> </a:t>
              </a:r>
            </a:p>
            <a:p>
              <a:pPr marL="285750" indent="-285750" algn="just">
                <a:buFont typeface="Arial" pitchFamily="34" charset="0"/>
                <a:buChar char="•"/>
              </a:pPr>
              <a:r>
                <a:rPr lang="fa-IR" altLang="en-US" b="1">
                  <a:latin typeface="Times New Roman" pitchFamily="18" charset="0"/>
                  <a:cs typeface="B Nazanin" pitchFamily="2" charset="-78"/>
                </a:rPr>
                <a:t>ممنوعيت شعار فرزند كمتر، رفاه بيشتر و تبليغ شعارهايي در زمينه افزايش جمعيت</a:t>
              </a:r>
            </a:p>
            <a:p>
              <a:pPr marL="285750" indent="-285750" algn="just">
                <a:buFont typeface="Arial" pitchFamily="34" charset="0"/>
                <a:buChar char="•"/>
              </a:pPr>
              <a:r>
                <a:rPr lang="fa-IR" altLang="en-US" b="1">
                  <a:latin typeface="Times New Roman" pitchFamily="18" charset="0"/>
                  <a:cs typeface="B Nazanin" pitchFamily="2" charset="-78"/>
                </a:rPr>
                <a:t>تبیین </a:t>
              </a:r>
              <a:r>
                <a:rPr lang="ar-SA" altLang="en-US" b="1">
                  <a:latin typeface="Times New Roman" pitchFamily="18" charset="0"/>
                  <a:cs typeface="B Nazanin" pitchFamily="2" charset="-78"/>
                </a:rPr>
                <a:t>آثار کاهش جمعيت در زوال تمدن</a:t>
              </a:r>
              <a:r>
                <a:rPr lang="fa-IR" altLang="en-US" b="1">
                  <a:latin typeface="Times New Roman" pitchFamily="18" charset="0"/>
                  <a:cs typeface="B Nazanin" pitchFamily="2" charset="-78"/>
                </a:rPr>
                <a:t>‌</a:t>
              </a:r>
              <a:r>
                <a:rPr lang="ar-SA" altLang="en-US" b="1">
                  <a:latin typeface="Times New Roman" pitchFamily="18" charset="0"/>
                  <a:cs typeface="B Nazanin" pitchFamily="2" charset="-78"/>
                </a:rPr>
                <a:t>ها </a:t>
              </a:r>
              <a:endParaRPr lang="fa-IR" altLang="en-US" b="1">
                <a:latin typeface="Times New Roman" pitchFamily="18" charset="0"/>
                <a:cs typeface="B Nazanin" pitchFamily="2" charset="-78"/>
              </a:endParaRPr>
            </a:p>
            <a:p>
              <a:pPr marL="285750" indent="-285750" algn="just">
                <a:buFont typeface="Arial" pitchFamily="34" charset="0"/>
                <a:buChar char="•"/>
              </a:pPr>
              <a:r>
                <a:rPr lang="ar-SA" altLang="en-US" b="1">
                  <a:latin typeface="Times New Roman" pitchFamily="18" charset="0"/>
                  <a:cs typeface="B Nazanin" pitchFamily="2" charset="-78"/>
                </a:rPr>
                <a:t>ارتقاء آگاهي مادران</a:t>
              </a:r>
              <a:r>
                <a:rPr lang="fa-IR" altLang="en-US" b="1">
                  <a:latin typeface="Times New Roman" pitchFamily="18" charset="0"/>
                  <a:cs typeface="B Nazanin" pitchFamily="2" charset="-78"/>
                </a:rPr>
                <a:t> و </a:t>
              </a:r>
              <a:r>
                <a:rPr lang="ar-SA" altLang="en-US" b="1">
                  <a:latin typeface="Times New Roman" pitchFamily="18" charset="0"/>
                  <a:cs typeface="B Nazanin" pitchFamily="2" charset="-78"/>
                </a:rPr>
                <a:t>تبيين عوارض داروهاي ضدبارداري بر سلامت جسمي و روحي زنان</a:t>
              </a:r>
              <a:endParaRPr lang="fa-IR" altLang="en-US" b="1">
                <a:latin typeface="Times New Roman" pitchFamily="18" charset="0"/>
                <a:cs typeface="B Nazanin" pitchFamily="2" charset="-78"/>
              </a:endParaRPr>
            </a:p>
            <a:p>
              <a:pPr marL="285750" indent="-285750" algn="just">
                <a:buFont typeface="Arial" pitchFamily="34" charset="0"/>
                <a:buChar char="•"/>
              </a:pPr>
              <a:r>
                <a:rPr lang="fa-IR" altLang="en-US" b="1">
                  <a:latin typeface="Times New Roman" pitchFamily="18" charset="0"/>
                  <a:cs typeface="B Nazanin" pitchFamily="2" charset="-78"/>
                </a:rPr>
                <a:t>ایجاد رشته‌های تحصیلی متناسب با جایگاه خانواده و زن بر اساس فرهنگ اسلامی</a:t>
              </a:r>
            </a:p>
            <a:p>
              <a:pPr marL="285750" indent="-285750">
                <a:buFont typeface="Arial" pitchFamily="34" charset="0"/>
                <a:buChar char="•"/>
              </a:pPr>
              <a:endParaRPr lang="en-US" altLang="en-US" b="1">
                <a:latin typeface="Times New Roman" pitchFamily="18" charset="0"/>
                <a:cs typeface="B Nazanin" pitchFamily="2" charset="-78"/>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xit" presetSubtype="0" fill="hold" nodeType="click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childTnLst>
                          </p:cTn>
                        </p:par>
                        <p:par>
                          <p:cTn id="22" fill="hold" nodeType="afterGroup">
                            <p:stCondLst>
                              <p:cond delay="500"/>
                            </p:stCondLst>
                            <p:childTnLst>
                              <p:par>
                                <p:cTn id="23" presetID="10"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xit" presetSubtype="0" fill="hold" nodeType="clickEffect">
                                  <p:stCondLst>
                                    <p:cond delay="0"/>
                                  </p:stCondLst>
                                  <p:childTnLst>
                                    <p:animEffect transition="out" filter="fade">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childTnLst>
                          </p:cTn>
                        </p:par>
                        <p:par>
                          <p:cTn id="31" fill="hold" nodeType="afterGroup">
                            <p:stCondLst>
                              <p:cond delay="500"/>
                            </p:stCondLst>
                            <p:childTnLst>
                              <p:par>
                                <p:cTn id="32" presetID="10"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3"/>
          <a:srcRect/>
          <a:stretch>
            <a:fillRect/>
          </a:stretch>
        </p:blipFill>
        <p:spPr bwMode="auto">
          <a:xfrm>
            <a:off x="-36513" y="-26988"/>
            <a:ext cx="9180513" cy="6886576"/>
          </a:xfrm>
          <a:prstGeom prst="rect">
            <a:avLst/>
          </a:prstGeom>
          <a:noFill/>
          <a:ln w="9525">
            <a:noFill/>
            <a:miter lim="800000"/>
            <a:headEnd/>
            <a:tailEnd/>
          </a:ln>
        </p:spPr>
      </p:pic>
      <p:sp>
        <p:nvSpPr>
          <p:cNvPr id="4" name="TextBox 3"/>
          <p:cNvSpPr txBox="1"/>
          <p:nvPr/>
        </p:nvSpPr>
        <p:spPr>
          <a:xfrm>
            <a:off x="3059832" y="1124744"/>
            <a:ext cx="2664296" cy="1015663"/>
          </a:xfrm>
          <a:prstGeom prst="rect">
            <a:avLst/>
          </a:prstGeom>
          <a:noFill/>
          <a:effectLst>
            <a:glow rad="101600">
              <a:schemeClr val="accent3">
                <a:satMod val="175000"/>
                <a:alpha val="40000"/>
              </a:schemeClr>
            </a:glow>
          </a:effectLst>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fontAlgn="auto">
              <a:spcBef>
                <a:spcPts val="0"/>
              </a:spcBef>
              <a:spcAft>
                <a:spcPts val="0"/>
              </a:spcAft>
              <a:defRPr/>
            </a:pPr>
            <a:r>
              <a:rPr lang="fa-IR" sz="6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B Titr" pitchFamily="2" charset="-78"/>
              </a:rPr>
              <a:t>با سپاس</a:t>
            </a:r>
            <a:endParaRPr lang="en-US" sz="6000" b="1" dirty="0">
              <a:ln w="50800"/>
              <a:solidFill>
                <a:schemeClr val="bg1">
                  <a:shade val="50000"/>
                </a:schemeClr>
              </a:solidFill>
              <a:effectLst>
                <a:outerShdw blurRad="63500" dir="3600000" algn="tl" rotWithShape="0">
                  <a:srgbClr val="000000">
                    <a:alpha val="70000"/>
                  </a:srgbClr>
                </a:outerShdw>
              </a:effectLst>
              <a:latin typeface="+mn-lt"/>
              <a:cs typeface="B Titr" pitchFamily="2" charset="-78"/>
            </a:endParaRPr>
          </a:p>
        </p:txBody>
      </p:sp>
      <p:pic>
        <p:nvPicPr>
          <p:cNvPr id="54276" name="Picture 2"/>
          <p:cNvPicPr>
            <a:picLocks noChangeAspect="1" noChangeArrowheads="1"/>
          </p:cNvPicPr>
          <p:nvPr/>
        </p:nvPicPr>
        <p:blipFill>
          <a:blip r:embed="rId4"/>
          <a:srcRect/>
          <a:stretch>
            <a:fillRect/>
          </a:stretch>
        </p:blipFill>
        <p:spPr bwMode="auto">
          <a:xfrm>
            <a:off x="3001963" y="2708275"/>
            <a:ext cx="3140075" cy="23939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549275"/>
            <a:ext cx="8229600" cy="1143000"/>
          </a:xfrm>
        </p:spPr>
        <p:txBody>
          <a:bodyPr/>
          <a:lstStyle/>
          <a:p>
            <a:pPr eaLnBrk="1" hangingPunct="1"/>
            <a:r>
              <a:rPr lang="fa-IR" altLang="en-US" sz="4000" smtClean="0"/>
              <a:t>مصوبات به موقع!</a:t>
            </a:r>
            <a:endParaRPr lang="en-US" altLang="en-US" sz="4000" smtClean="0"/>
          </a:p>
        </p:txBody>
      </p:sp>
      <p:sp>
        <p:nvSpPr>
          <p:cNvPr id="11267" name="Content Placeholder 2"/>
          <p:cNvSpPr>
            <a:spLocks noGrp="1"/>
          </p:cNvSpPr>
          <p:nvPr>
            <p:ph idx="1"/>
          </p:nvPr>
        </p:nvSpPr>
        <p:spPr/>
        <p:txBody>
          <a:bodyPr/>
          <a:lstStyle/>
          <a:p>
            <a:pPr algn="just" eaLnBrk="1" hangingPunct="1">
              <a:lnSpc>
                <a:spcPct val="150000"/>
              </a:lnSpc>
            </a:pPr>
            <a:r>
              <a:rPr lang="fa-IR" altLang="en-US" sz="2000" smtClean="0"/>
              <a:t>در قانون برنامه اول توسعه پيش بيني شده بود که نرخ باروري از 6.4 فرزند در سال 1365 به 4 فرزند در سال 1390 برسد، در حالي که در سال 1371 به اين هدف رسيديم. (اما با این حال در سال 72، قانون تنظیم خانواده در مجلس تصویب شد)</a:t>
            </a:r>
          </a:p>
          <a:p>
            <a:pPr algn="just" eaLnBrk="1" hangingPunct="1">
              <a:lnSpc>
                <a:spcPct val="150000"/>
              </a:lnSpc>
            </a:pPr>
            <a:endParaRPr lang="fa-IR" altLang="en-US" sz="2000" smtClean="0"/>
          </a:p>
          <a:p>
            <a:pPr algn="just" eaLnBrk="1" hangingPunct="1">
              <a:lnSpc>
                <a:spcPct val="150000"/>
              </a:lnSpc>
            </a:pPr>
            <a:r>
              <a:rPr lang="fa-IR" altLang="en-US" sz="2000" smtClean="0"/>
              <a:t>در صورتي که روند فعلي نرخ باروري‌ که در حال حاضر 1.6 فرزند به ازاي هر زن است کاهشي باشد در سال 1420 نرخ رشد جمعيت کشور به صفر مي‌رسد و پس از آن نرخ رشد جمعيت منفي خواهد شد.</a:t>
            </a:r>
            <a:endParaRPr lang="en-US" altLang="en-US" sz="2000" smtClean="0"/>
          </a:p>
          <a:p>
            <a:pPr eaLnBrk="1" hangingPunct="1">
              <a:lnSpc>
                <a:spcPct val="150000"/>
              </a:lnSpc>
            </a:pPr>
            <a:endParaRPr lang="en-US" altLang="en-US" sz="2400" smtClean="0"/>
          </a:p>
        </p:txBody>
      </p:sp>
      <p:sp>
        <p:nvSpPr>
          <p:cNvPr id="4" name="Slide Number Placeholder 3"/>
          <p:cNvSpPr>
            <a:spLocks noGrp="1"/>
          </p:cNvSpPr>
          <p:nvPr>
            <p:ph type="sldNum" sz="quarter" idx="12"/>
          </p:nvPr>
        </p:nvSpPr>
        <p:spPr/>
        <p:txBody>
          <a:bodyPr/>
          <a:lstStyle/>
          <a:p>
            <a:pPr rtl="1">
              <a:defRPr/>
            </a:pPr>
            <a:r>
              <a:rPr lang="fa-IR"/>
              <a:t>14</a:t>
            </a:r>
            <a:endParaRPr lang="en-US"/>
          </a:p>
        </p:txBody>
      </p:sp>
      <p:pic>
        <p:nvPicPr>
          <p:cNvPr id="5" name="Picture 4"/>
          <p:cNvPicPr>
            <a:picLocks noChangeAspect="1"/>
          </p:cNvPicPr>
          <p:nvPr/>
        </p:nvPicPr>
        <p:blipFill>
          <a:blip r:embed="rId4">
            <a:extLst/>
          </a:blip>
          <a:stretch>
            <a:fillRect/>
          </a:stretch>
        </p:blipFill>
        <p:spPr>
          <a:xfrm>
            <a:off x="1115616" y="4941168"/>
            <a:ext cx="1296144" cy="151216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a:hlinkClick r:id="" action="ppaction://media"/>
          </p:cNvPr>
          <p:cNvPicPr>
            <a:picLocks noRot="1" noChangeAspect="1"/>
          </p:cNvPicPr>
          <p:nvPr>
            <a:videoFile r:link="rId1"/>
          </p:nvPr>
        </p:nvPicPr>
        <p:blipFill>
          <a:blip r:embed="rId5"/>
          <a:srcRect/>
          <a:stretch>
            <a:fillRect/>
          </a:stretch>
        </p:blipFill>
        <p:spPr bwMode="auto">
          <a:xfrm>
            <a:off x="179388" y="6308725"/>
            <a:ext cx="449262" cy="449263"/>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4307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StopAudio" delay="0">
                      <p:tgtEl>
                        <p:sldTgt/>
                      </p:tgtEl>
                    </p:cond>
                  </p:endCondLst>
                </p:cTn>
                <p:tgtEl>
                  <p:spTgt spid="6"/>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305800" cy="1100012"/>
          </a:xfrm>
          <a:extLst/>
        </p:spPr>
        <p:txBody>
          <a:bodyPr>
            <a:noAutofit/>
          </a:bodyPr>
          <a:lstStyle/>
          <a:p>
            <a:pPr algn="ctr" rtl="1" eaLnBrk="1" fontAlgn="auto" hangingPunct="1">
              <a:spcAft>
                <a:spcPts val="0"/>
              </a:spcAft>
              <a:defRPr/>
            </a:pPr>
            <a:r>
              <a:rPr lang="fa-IR" sz="4000" dirty="0" smtClean="0">
                <a:cs typeface="B Titr" pitchFamily="2" charset="-78"/>
              </a:rPr>
              <a:t>میزان بودجه</a:t>
            </a:r>
            <a:r>
              <a:rPr lang="fa-IR" sz="4000" dirty="0">
                <a:cs typeface="B Titr" pitchFamily="2" charset="-78"/>
              </a:rPr>
              <a:t> </a:t>
            </a:r>
            <a:r>
              <a:rPr lang="fa-IR" sz="4000" dirty="0" smtClean="0">
                <a:cs typeface="B Titr" pitchFamily="2" charset="-78"/>
              </a:rPr>
              <a:t>برای برنامه </a:t>
            </a:r>
            <a:br>
              <a:rPr lang="fa-IR" sz="4000" dirty="0" smtClean="0">
                <a:cs typeface="B Titr" pitchFamily="2" charset="-78"/>
              </a:rPr>
            </a:br>
            <a:r>
              <a:rPr lang="fa-IR" sz="4000" dirty="0" smtClean="0">
                <a:cs typeface="B Titr" pitchFamily="2" charset="-78"/>
              </a:rPr>
              <a:t>تنظیم خانواده از سال 1370 تا 1391</a:t>
            </a:r>
            <a:endParaRPr lang="en-US" sz="4000" dirty="0">
              <a:cs typeface="B Titr" pitchFamily="2" charset="-78"/>
            </a:endParaRPr>
          </a:p>
        </p:txBody>
      </p:sp>
      <p:sp>
        <p:nvSpPr>
          <p:cNvPr id="3" name="Slide Number Placeholder 2"/>
          <p:cNvSpPr>
            <a:spLocks noGrp="1"/>
          </p:cNvSpPr>
          <p:nvPr>
            <p:ph type="sldNum" sz="quarter" idx="12"/>
          </p:nvPr>
        </p:nvSpPr>
        <p:spPr>
          <a:xfrm>
            <a:off x="7924800" y="6381750"/>
            <a:ext cx="762000" cy="365125"/>
          </a:xfrm>
        </p:spPr>
        <p:txBody>
          <a:bodyPr/>
          <a:lstStyle/>
          <a:p>
            <a:pPr>
              <a:defRPr/>
            </a:pPr>
            <a:r>
              <a:rPr lang="fa-IR" dirty="0"/>
              <a:t>9</a:t>
            </a:r>
            <a:endParaRPr lang="en-US" dirty="0"/>
          </a:p>
        </p:txBody>
      </p:sp>
      <p:graphicFrame>
        <p:nvGraphicFramePr>
          <p:cNvPr id="4" name="Table 3"/>
          <p:cNvGraphicFramePr>
            <a:graphicFrameLocks noGrp="1"/>
          </p:cNvGraphicFramePr>
          <p:nvPr/>
        </p:nvGraphicFramePr>
        <p:xfrm>
          <a:off x="4860032" y="2276872"/>
          <a:ext cx="3696072" cy="4023360"/>
        </p:xfrm>
        <a:graphic>
          <a:graphicData uri="http://schemas.openxmlformats.org/drawingml/2006/table">
            <a:tbl>
              <a:tblPr firstRow="1" bandRow="1">
                <a:tableStyleId>{284E427A-3D55-4303-BF80-6455036E1DE7}</a:tableStyleId>
              </a:tblPr>
              <a:tblGrid>
                <a:gridCol w="1848036"/>
                <a:gridCol w="1848036"/>
              </a:tblGrid>
              <a:tr h="212893">
                <a:tc>
                  <a:txBody>
                    <a:bodyPr/>
                    <a:lstStyle/>
                    <a:p>
                      <a:pPr algn="ctr"/>
                      <a:r>
                        <a:rPr lang="fa-IR" sz="1600" dirty="0" smtClean="0"/>
                        <a:t>میزان بودجه</a:t>
                      </a:r>
                      <a:r>
                        <a:rPr lang="fa-IR" sz="1600" baseline="0" dirty="0" smtClean="0"/>
                        <a:t> به ریال</a:t>
                      </a:r>
                      <a:endParaRPr lang="en-US" sz="1600" b="1" dirty="0"/>
                    </a:p>
                  </a:txBody>
                  <a:tcPr/>
                </a:tc>
                <a:tc>
                  <a:txBody>
                    <a:bodyPr/>
                    <a:lstStyle/>
                    <a:p>
                      <a:pPr algn="ctr"/>
                      <a:r>
                        <a:rPr lang="fa-IR" sz="1600" dirty="0" smtClean="0"/>
                        <a:t>سال</a:t>
                      </a:r>
                      <a:endParaRPr lang="en-US" sz="1600" b="1" dirty="0"/>
                    </a:p>
                  </a:txBody>
                  <a:tcPr/>
                </a:tc>
              </a:tr>
              <a:tr h="212893">
                <a:tc>
                  <a:txBody>
                    <a:bodyPr/>
                    <a:lstStyle/>
                    <a:p>
                      <a:pPr algn="ctr"/>
                      <a:r>
                        <a:rPr lang="fa-IR" sz="1600" dirty="0" smtClean="0"/>
                        <a:t>2.000.000.000</a:t>
                      </a:r>
                      <a:endParaRPr lang="en-US" sz="1600" b="1" dirty="0"/>
                    </a:p>
                  </a:txBody>
                  <a:tcPr/>
                </a:tc>
                <a:tc>
                  <a:txBody>
                    <a:bodyPr/>
                    <a:lstStyle/>
                    <a:p>
                      <a:pPr algn="ctr"/>
                      <a:r>
                        <a:rPr lang="fa-IR" sz="1600" dirty="0" smtClean="0"/>
                        <a:t>قانون</a:t>
                      </a:r>
                      <a:r>
                        <a:rPr lang="fa-IR" sz="1600" baseline="0" dirty="0" smtClean="0"/>
                        <a:t> سال </a:t>
                      </a:r>
                      <a:r>
                        <a:rPr lang="fa-IR" sz="1600" dirty="0" smtClean="0"/>
                        <a:t>1370</a:t>
                      </a:r>
                      <a:endParaRPr lang="en-US" sz="1600" b="1" dirty="0"/>
                    </a:p>
                  </a:txBody>
                  <a:tcPr/>
                </a:tc>
              </a:tr>
              <a:tr h="212893">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600" dirty="0" smtClean="0"/>
                        <a:t>13.000.000.000</a:t>
                      </a:r>
                      <a:endParaRPr lang="en-US" sz="1600" b="1" dirty="0" smtClean="0"/>
                    </a:p>
                  </a:txBody>
                  <a:tcPr/>
                </a:tc>
                <a:tc>
                  <a:txBody>
                    <a:bodyPr/>
                    <a:lstStyle/>
                    <a:p>
                      <a:pPr algn="ctr" rtl="1"/>
                      <a:r>
                        <a:rPr lang="fa-IR" sz="1600" dirty="0" smtClean="0"/>
                        <a:t>قانون</a:t>
                      </a:r>
                      <a:r>
                        <a:rPr lang="fa-IR" sz="1600" baseline="0" dirty="0" smtClean="0"/>
                        <a:t> سال </a:t>
                      </a:r>
                      <a:r>
                        <a:rPr lang="fa-IR" sz="1600" dirty="0" smtClean="0"/>
                        <a:t>1371</a:t>
                      </a:r>
                      <a:endParaRPr lang="en-US" sz="1600" b="1" dirty="0"/>
                    </a:p>
                  </a:txBody>
                  <a:tcPr/>
                </a:tc>
              </a:tr>
              <a:tr h="212893">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600" dirty="0" smtClean="0"/>
                        <a:t>20.000.000.000</a:t>
                      </a:r>
                      <a:endParaRPr lang="en-US" sz="1600" b="1" dirty="0" smtClean="0"/>
                    </a:p>
                  </a:txBody>
                  <a:tcPr/>
                </a:tc>
                <a:tc>
                  <a:txBody>
                    <a:bodyPr/>
                    <a:lstStyle/>
                    <a:p>
                      <a:pPr algn="ctr"/>
                      <a:r>
                        <a:rPr lang="fa-IR" sz="1600" dirty="0" smtClean="0"/>
                        <a:t>قانون</a:t>
                      </a:r>
                      <a:r>
                        <a:rPr lang="fa-IR" sz="1600" baseline="0" dirty="0" smtClean="0"/>
                        <a:t> سال </a:t>
                      </a:r>
                      <a:r>
                        <a:rPr lang="fa-IR" sz="1600" dirty="0" smtClean="0"/>
                        <a:t>1372</a:t>
                      </a:r>
                      <a:endParaRPr lang="en-US" sz="1600" b="1" dirty="0"/>
                    </a:p>
                  </a:txBody>
                  <a:tcPr/>
                </a:tc>
              </a:tr>
              <a:tr h="212893">
                <a:tc>
                  <a:txBody>
                    <a:bodyPr/>
                    <a:lstStyle/>
                    <a:p>
                      <a:pPr algn="ctr"/>
                      <a:r>
                        <a:rPr lang="fa-IR" sz="1600" dirty="0" smtClean="0"/>
                        <a:t>20.460.000.000</a:t>
                      </a:r>
                      <a:endParaRPr lang="en-US" sz="1600" b="1" dirty="0"/>
                    </a:p>
                  </a:txBody>
                  <a:tcPr/>
                </a:tc>
                <a:tc>
                  <a:txBody>
                    <a:bodyPr/>
                    <a:lstStyle/>
                    <a:p>
                      <a:pPr algn="ctr"/>
                      <a:r>
                        <a:rPr lang="fa-IR" sz="1600" dirty="0" smtClean="0"/>
                        <a:t>قانون</a:t>
                      </a:r>
                      <a:r>
                        <a:rPr lang="fa-IR" sz="1600" baseline="0" dirty="0" smtClean="0"/>
                        <a:t> سال </a:t>
                      </a:r>
                      <a:r>
                        <a:rPr lang="fa-IR" sz="1600" dirty="0" smtClean="0"/>
                        <a:t>1373</a:t>
                      </a:r>
                      <a:endParaRPr lang="en-US" sz="1600" b="1" dirty="0"/>
                    </a:p>
                  </a:txBody>
                  <a:tcPr/>
                </a:tc>
              </a:tr>
              <a:tr h="212893">
                <a:tc>
                  <a:txBody>
                    <a:bodyPr/>
                    <a:lstStyle/>
                    <a:p>
                      <a:pPr algn="ctr"/>
                      <a:r>
                        <a:rPr lang="fa-IR" sz="1600" dirty="0" smtClean="0"/>
                        <a:t>26.991.728.000</a:t>
                      </a:r>
                      <a:endParaRPr lang="en-US" sz="1600" b="1" dirty="0"/>
                    </a:p>
                  </a:txBody>
                  <a:tcPr/>
                </a:tc>
                <a:tc>
                  <a:txBody>
                    <a:bodyPr/>
                    <a:lstStyle/>
                    <a:p>
                      <a:pPr algn="ctr"/>
                      <a:r>
                        <a:rPr lang="fa-IR" sz="1600" dirty="0" smtClean="0"/>
                        <a:t>قانون</a:t>
                      </a:r>
                      <a:r>
                        <a:rPr lang="fa-IR" sz="1600" baseline="0" dirty="0" smtClean="0"/>
                        <a:t> سال </a:t>
                      </a:r>
                      <a:r>
                        <a:rPr lang="fa-IR" sz="1600" dirty="0" smtClean="0"/>
                        <a:t>1374</a:t>
                      </a:r>
                      <a:endParaRPr lang="en-US" sz="1600" b="1" dirty="0"/>
                    </a:p>
                  </a:txBody>
                  <a:tcPr/>
                </a:tc>
              </a:tr>
              <a:tr h="212893">
                <a:tc>
                  <a:txBody>
                    <a:bodyPr/>
                    <a:lstStyle/>
                    <a:p>
                      <a:pPr algn="ctr"/>
                      <a:r>
                        <a:rPr lang="fa-IR" sz="1600" dirty="0" smtClean="0"/>
                        <a:t>32.070.000.000</a:t>
                      </a:r>
                      <a:endParaRPr lang="en-US" sz="1600" b="1" dirty="0"/>
                    </a:p>
                  </a:txBody>
                  <a:tcPr/>
                </a:tc>
                <a:tc>
                  <a:txBody>
                    <a:bodyPr/>
                    <a:lstStyle/>
                    <a:p>
                      <a:pPr algn="ctr"/>
                      <a:r>
                        <a:rPr lang="fa-IR" sz="1600" dirty="0" smtClean="0"/>
                        <a:t>قانون</a:t>
                      </a:r>
                      <a:r>
                        <a:rPr lang="fa-IR" sz="1600" baseline="0" dirty="0" smtClean="0"/>
                        <a:t> سال </a:t>
                      </a:r>
                      <a:r>
                        <a:rPr lang="fa-IR" sz="1600" dirty="0" smtClean="0"/>
                        <a:t>1375</a:t>
                      </a:r>
                      <a:endParaRPr lang="en-US" sz="1600" b="1" dirty="0"/>
                    </a:p>
                  </a:txBody>
                  <a:tcPr/>
                </a:tc>
              </a:tr>
              <a:tr h="212893">
                <a:tc>
                  <a:txBody>
                    <a:bodyPr/>
                    <a:lstStyle/>
                    <a:p>
                      <a:pPr algn="ctr"/>
                      <a:r>
                        <a:rPr lang="fa-IR" sz="1600" dirty="0" smtClean="0"/>
                        <a:t>39.000.000.000</a:t>
                      </a:r>
                      <a:endParaRPr lang="en-US" sz="1600" b="1" dirty="0"/>
                    </a:p>
                  </a:txBody>
                  <a:tcPr/>
                </a:tc>
                <a:tc>
                  <a:txBody>
                    <a:bodyPr/>
                    <a:lstStyle/>
                    <a:p>
                      <a:pPr algn="ctr"/>
                      <a:r>
                        <a:rPr lang="fa-IR" sz="1600" dirty="0" smtClean="0"/>
                        <a:t>قانون</a:t>
                      </a:r>
                      <a:r>
                        <a:rPr lang="fa-IR" sz="1600" baseline="0" dirty="0" smtClean="0"/>
                        <a:t> سال </a:t>
                      </a:r>
                      <a:r>
                        <a:rPr lang="fa-IR" sz="1600" dirty="0" smtClean="0"/>
                        <a:t>1376</a:t>
                      </a:r>
                      <a:endParaRPr lang="en-US" sz="1600" b="1" dirty="0"/>
                    </a:p>
                  </a:txBody>
                  <a:tcPr/>
                </a:tc>
              </a:tr>
              <a:tr h="212893">
                <a:tc>
                  <a:txBody>
                    <a:bodyPr/>
                    <a:lstStyle/>
                    <a:p>
                      <a:pPr algn="ctr"/>
                      <a:r>
                        <a:rPr lang="fa-IR" sz="1600" dirty="0" smtClean="0"/>
                        <a:t>50.000.000.000</a:t>
                      </a:r>
                      <a:endParaRPr lang="en-US" sz="1600" b="1" dirty="0"/>
                    </a:p>
                  </a:txBody>
                  <a:tcPr/>
                </a:tc>
                <a:tc>
                  <a:txBody>
                    <a:bodyPr/>
                    <a:lstStyle/>
                    <a:p>
                      <a:pPr algn="ctr"/>
                      <a:r>
                        <a:rPr lang="fa-IR" sz="1600" dirty="0" smtClean="0"/>
                        <a:t>قانون</a:t>
                      </a:r>
                      <a:r>
                        <a:rPr lang="fa-IR" sz="1600" baseline="0" dirty="0" smtClean="0"/>
                        <a:t> سال </a:t>
                      </a:r>
                      <a:r>
                        <a:rPr lang="fa-IR" sz="1600" dirty="0" smtClean="0"/>
                        <a:t>1377</a:t>
                      </a:r>
                      <a:endParaRPr lang="en-US" sz="1600" b="1" dirty="0"/>
                    </a:p>
                  </a:txBody>
                  <a:tcPr/>
                </a:tc>
              </a:tr>
              <a:tr h="212893">
                <a:tc>
                  <a:txBody>
                    <a:bodyPr/>
                    <a:lstStyle/>
                    <a:p>
                      <a:pPr algn="ctr"/>
                      <a:r>
                        <a:rPr lang="fa-IR" sz="1600" dirty="0" smtClean="0"/>
                        <a:t>50.000.000.000</a:t>
                      </a:r>
                      <a:endParaRPr lang="en-US" sz="1600" b="1" dirty="0"/>
                    </a:p>
                  </a:txBody>
                  <a:tcPr/>
                </a:tc>
                <a:tc>
                  <a:txBody>
                    <a:bodyPr/>
                    <a:lstStyle/>
                    <a:p>
                      <a:pPr algn="ctr"/>
                      <a:r>
                        <a:rPr lang="fa-IR" sz="1600" dirty="0" smtClean="0"/>
                        <a:t>قانون</a:t>
                      </a:r>
                      <a:r>
                        <a:rPr lang="fa-IR" sz="1600" baseline="0" dirty="0" smtClean="0"/>
                        <a:t> سال </a:t>
                      </a:r>
                      <a:r>
                        <a:rPr lang="fa-IR" sz="1600" dirty="0" smtClean="0"/>
                        <a:t>1378</a:t>
                      </a:r>
                      <a:endParaRPr lang="en-US" sz="1600" b="1" dirty="0"/>
                    </a:p>
                  </a:txBody>
                  <a:tcPr/>
                </a:tc>
              </a:tr>
              <a:tr h="212893">
                <a:tc>
                  <a:txBody>
                    <a:bodyPr/>
                    <a:lstStyle/>
                    <a:p>
                      <a:pPr algn="ctr"/>
                      <a:r>
                        <a:rPr lang="fa-IR" sz="1600" dirty="0" smtClean="0"/>
                        <a:t>63.180.000.000</a:t>
                      </a:r>
                      <a:endParaRPr lang="en-US" sz="1600" b="1" dirty="0"/>
                    </a:p>
                  </a:txBody>
                  <a:tcPr/>
                </a:tc>
                <a:tc>
                  <a:txBody>
                    <a:bodyPr/>
                    <a:lstStyle/>
                    <a:p>
                      <a:pPr algn="ctr"/>
                      <a:r>
                        <a:rPr lang="fa-IR" sz="1600" dirty="0" smtClean="0"/>
                        <a:t>قانون</a:t>
                      </a:r>
                      <a:r>
                        <a:rPr lang="fa-IR" sz="1600" baseline="0" dirty="0" smtClean="0"/>
                        <a:t> سال </a:t>
                      </a:r>
                      <a:r>
                        <a:rPr lang="fa-IR" sz="1600" dirty="0" smtClean="0"/>
                        <a:t>1379</a:t>
                      </a:r>
                      <a:endParaRPr lang="en-US" sz="1600" b="1" dirty="0"/>
                    </a:p>
                  </a:txBody>
                  <a:tcPr/>
                </a:tc>
              </a:tr>
              <a:tr h="212893">
                <a:tc>
                  <a:txBody>
                    <a:bodyPr/>
                    <a:lstStyle/>
                    <a:p>
                      <a:pPr algn="ctr"/>
                      <a:r>
                        <a:rPr lang="fa-IR" sz="1600" dirty="0" smtClean="0"/>
                        <a:t>64.500.000.000</a:t>
                      </a:r>
                      <a:endParaRPr lang="en-US" sz="1600" b="1" dirty="0"/>
                    </a:p>
                  </a:txBody>
                  <a:tcPr/>
                </a:tc>
                <a:tc>
                  <a:txBody>
                    <a:bodyPr/>
                    <a:lstStyle/>
                    <a:p>
                      <a:pPr algn="ctr"/>
                      <a:r>
                        <a:rPr lang="fa-IR" sz="1600" dirty="0" smtClean="0"/>
                        <a:t>قانون</a:t>
                      </a:r>
                      <a:r>
                        <a:rPr lang="fa-IR" sz="1600" baseline="0" dirty="0" smtClean="0"/>
                        <a:t> سال </a:t>
                      </a:r>
                      <a:r>
                        <a:rPr lang="fa-IR" sz="1600" dirty="0" smtClean="0"/>
                        <a:t>1380</a:t>
                      </a:r>
                      <a:endParaRPr lang="en-US" sz="1600" b="1" dirty="0"/>
                    </a:p>
                  </a:txBody>
                  <a:tcPr/>
                </a:tc>
              </a:tr>
            </a:tbl>
          </a:graphicData>
        </a:graphic>
      </p:graphicFrame>
      <p:graphicFrame>
        <p:nvGraphicFramePr>
          <p:cNvPr id="5" name="Table 4"/>
          <p:cNvGraphicFramePr>
            <a:graphicFrameLocks noGrp="1"/>
          </p:cNvGraphicFramePr>
          <p:nvPr/>
        </p:nvGraphicFramePr>
        <p:xfrm>
          <a:off x="515888" y="2276872"/>
          <a:ext cx="3696072" cy="4023360"/>
        </p:xfrm>
        <a:graphic>
          <a:graphicData uri="http://schemas.openxmlformats.org/drawingml/2006/table">
            <a:tbl>
              <a:tblPr firstRow="1" bandRow="1">
                <a:tableStyleId>{284E427A-3D55-4303-BF80-6455036E1DE7}</a:tableStyleId>
              </a:tblPr>
              <a:tblGrid>
                <a:gridCol w="1848036"/>
                <a:gridCol w="1848036"/>
              </a:tblGrid>
              <a:tr h="212893">
                <a:tc>
                  <a:txBody>
                    <a:bodyPr/>
                    <a:lstStyle/>
                    <a:p>
                      <a:pPr algn="ctr"/>
                      <a:r>
                        <a:rPr lang="fa-IR" sz="1600" dirty="0" smtClean="0"/>
                        <a:t>میزان بودجه</a:t>
                      </a:r>
                      <a:r>
                        <a:rPr lang="fa-IR" sz="1600" baseline="0" dirty="0" smtClean="0"/>
                        <a:t> به ریال</a:t>
                      </a:r>
                      <a:endParaRPr lang="en-US" sz="1600" b="1" dirty="0"/>
                    </a:p>
                  </a:txBody>
                  <a:tcPr/>
                </a:tc>
                <a:tc>
                  <a:txBody>
                    <a:bodyPr/>
                    <a:lstStyle/>
                    <a:p>
                      <a:pPr algn="ctr"/>
                      <a:r>
                        <a:rPr lang="fa-IR" sz="1600" dirty="0" smtClean="0"/>
                        <a:t>سال</a:t>
                      </a:r>
                      <a:endParaRPr lang="en-US" sz="1600" b="1" dirty="0"/>
                    </a:p>
                  </a:txBody>
                  <a:tcPr/>
                </a:tc>
              </a:tr>
              <a:tr h="212893">
                <a:tc>
                  <a:txBody>
                    <a:bodyPr/>
                    <a:lstStyle/>
                    <a:p>
                      <a:pPr algn="ctr"/>
                      <a:r>
                        <a:rPr lang="fa-IR" sz="1600" dirty="0" smtClean="0"/>
                        <a:t>100.000.000.000</a:t>
                      </a:r>
                      <a:endParaRPr lang="en-US" sz="1600" b="1" dirty="0"/>
                    </a:p>
                  </a:txBody>
                  <a:tcPr/>
                </a:tc>
                <a:tc>
                  <a:txBody>
                    <a:bodyPr/>
                    <a:lstStyle/>
                    <a:p>
                      <a:pPr algn="ctr"/>
                      <a:r>
                        <a:rPr lang="fa-IR" sz="1600" dirty="0" smtClean="0"/>
                        <a:t>قانون</a:t>
                      </a:r>
                      <a:r>
                        <a:rPr lang="fa-IR" sz="1600" baseline="0" dirty="0" smtClean="0"/>
                        <a:t> سال </a:t>
                      </a:r>
                      <a:r>
                        <a:rPr lang="fa-IR" sz="1600" dirty="0" smtClean="0"/>
                        <a:t>1381</a:t>
                      </a:r>
                      <a:endParaRPr lang="en-US" sz="1600" b="1" dirty="0"/>
                    </a:p>
                  </a:txBody>
                  <a:tcPr/>
                </a:tc>
              </a:tr>
              <a:tr h="212893">
                <a:tc>
                  <a:txBody>
                    <a:bodyPr/>
                    <a:lstStyle/>
                    <a:p>
                      <a:pPr algn="ctr"/>
                      <a:r>
                        <a:rPr lang="fa-IR" sz="1600" dirty="0" smtClean="0"/>
                        <a:t>89.635.000.000</a:t>
                      </a:r>
                      <a:endParaRPr lang="en-US" sz="1600" b="1" dirty="0"/>
                    </a:p>
                  </a:txBody>
                  <a:tcPr/>
                </a:tc>
                <a:tc>
                  <a:txBody>
                    <a:bodyPr/>
                    <a:lstStyle/>
                    <a:p>
                      <a:pPr algn="ctr"/>
                      <a:r>
                        <a:rPr lang="fa-IR" sz="1600" dirty="0" smtClean="0"/>
                        <a:t>قانون</a:t>
                      </a:r>
                      <a:r>
                        <a:rPr lang="fa-IR" sz="1600" baseline="0" dirty="0" smtClean="0"/>
                        <a:t> سال </a:t>
                      </a:r>
                      <a:r>
                        <a:rPr lang="fa-IR" sz="1600" dirty="0" smtClean="0"/>
                        <a:t>1382</a:t>
                      </a:r>
                      <a:endParaRPr lang="en-US" sz="1600" b="1" dirty="0"/>
                    </a:p>
                  </a:txBody>
                  <a:tcPr/>
                </a:tc>
              </a:tr>
              <a:tr h="212893">
                <a:tc>
                  <a:txBody>
                    <a:bodyPr/>
                    <a:lstStyle/>
                    <a:p>
                      <a:pPr algn="ctr"/>
                      <a:r>
                        <a:rPr lang="fa-IR" sz="1600" dirty="0" smtClean="0"/>
                        <a:t>100.000.000.000</a:t>
                      </a:r>
                      <a:endParaRPr lang="en-US" sz="1600" b="1" dirty="0"/>
                    </a:p>
                  </a:txBody>
                  <a:tcPr/>
                </a:tc>
                <a:tc>
                  <a:txBody>
                    <a:bodyPr/>
                    <a:lstStyle/>
                    <a:p>
                      <a:pPr algn="ctr"/>
                      <a:r>
                        <a:rPr lang="fa-IR" sz="1600" dirty="0" smtClean="0"/>
                        <a:t>قانون</a:t>
                      </a:r>
                      <a:r>
                        <a:rPr lang="fa-IR" sz="1600" baseline="0" dirty="0" smtClean="0"/>
                        <a:t> سال </a:t>
                      </a:r>
                      <a:r>
                        <a:rPr lang="fa-IR" sz="1600" dirty="0" smtClean="0"/>
                        <a:t>1383</a:t>
                      </a:r>
                      <a:endParaRPr lang="en-US" sz="1600" b="1" dirty="0"/>
                    </a:p>
                  </a:txBody>
                  <a:tcPr/>
                </a:tc>
              </a:tr>
              <a:tr h="212893">
                <a:tc>
                  <a:txBody>
                    <a:bodyPr/>
                    <a:lstStyle/>
                    <a:p>
                      <a:pPr algn="ctr"/>
                      <a:r>
                        <a:rPr lang="fa-IR" sz="1600" dirty="0" smtClean="0"/>
                        <a:t>100.000.000.000</a:t>
                      </a:r>
                      <a:endParaRPr lang="en-US" sz="1600" b="1" dirty="0"/>
                    </a:p>
                  </a:txBody>
                  <a:tcPr/>
                </a:tc>
                <a:tc>
                  <a:txBody>
                    <a:bodyPr/>
                    <a:lstStyle/>
                    <a:p>
                      <a:pPr algn="ctr"/>
                      <a:r>
                        <a:rPr lang="fa-IR" sz="1600" dirty="0" smtClean="0"/>
                        <a:t>قانون</a:t>
                      </a:r>
                      <a:r>
                        <a:rPr lang="fa-IR" sz="1600" baseline="0" dirty="0" smtClean="0"/>
                        <a:t> سال </a:t>
                      </a:r>
                      <a:r>
                        <a:rPr lang="fa-IR" sz="1600" dirty="0" smtClean="0"/>
                        <a:t>1384</a:t>
                      </a:r>
                      <a:endParaRPr lang="en-US" sz="1600" b="1" dirty="0"/>
                    </a:p>
                  </a:txBody>
                  <a:tcPr/>
                </a:tc>
              </a:tr>
              <a:tr h="212893">
                <a:tc>
                  <a:txBody>
                    <a:bodyPr/>
                    <a:lstStyle/>
                    <a:p>
                      <a:pPr algn="ctr"/>
                      <a:r>
                        <a:rPr lang="fa-IR" sz="1600" dirty="0" smtClean="0"/>
                        <a:t>140.000.000.000</a:t>
                      </a:r>
                      <a:endParaRPr lang="en-US" sz="1600" b="1" dirty="0"/>
                    </a:p>
                  </a:txBody>
                  <a:tcPr/>
                </a:tc>
                <a:tc>
                  <a:txBody>
                    <a:bodyPr/>
                    <a:lstStyle/>
                    <a:p>
                      <a:pPr algn="ctr"/>
                      <a:r>
                        <a:rPr lang="fa-IR" sz="1600" dirty="0" smtClean="0"/>
                        <a:t>قانون</a:t>
                      </a:r>
                      <a:r>
                        <a:rPr lang="fa-IR" sz="1600" baseline="0" dirty="0" smtClean="0"/>
                        <a:t> سال </a:t>
                      </a:r>
                      <a:r>
                        <a:rPr lang="fa-IR" sz="1600" dirty="0" smtClean="0"/>
                        <a:t>1385</a:t>
                      </a:r>
                      <a:endParaRPr lang="en-US" sz="1600" b="1" dirty="0"/>
                    </a:p>
                  </a:txBody>
                  <a:tcPr/>
                </a:tc>
              </a:tr>
              <a:tr h="212893">
                <a:tc>
                  <a:txBody>
                    <a:bodyPr/>
                    <a:lstStyle/>
                    <a:p>
                      <a:pPr algn="ctr"/>
                      <a:r>
                        <a:rPr lang="fa-IR" sz="1600" dirty="0" smtClean="0"/>
                        <a:t>140.000.000.000</a:t>
                      </a:r>
                      <a:endParaRPr lang="en-US" sz="1600" b="1" dirty="0"/>
                    </a:p>
                  </a:txBody>
                  <a:tcPr/>
                </a:tc>
                <a:tc>
                  <a:txBody>
                    <a:bodyPr/>
                    <a:lstStyle/>
                    <a:p>
                      <a:pPr algn="ctr"/>
                      <a:r>
                        <a:rPr lang="fa-IR" sz="1600" dirty="0" smtClean="0"/>
                        <a:t>قانون</a:t>
                      </a:r>
                      <a:r>
                        <a:rPr lang="fa-IR" sz="1600" baseline="0" dirty="0" smtClean="0"/>
                        <a:t> سال </a:t>
                      </a:r>
                      <a:r>
                        <a:rPr lang="fa-IR" sz="1600" dirty="0" smtClean="0"/>
                        <a:t>1386</a:t>
                      </a:r>
                      <a:endParaRPr lang="en-US" sz="1600" b="1" dirty="0"/>
                    </a:p>
                  </a:txBody>
                  <a:tcPr/>
                </a:tc>
              </a:tr>
              <a:tr h="212893">
                <a:tc>
                  <a:txBody>
                    <a:bodyPr/>
                    <a:lstStyle/>
                    <a:p>
                      <a:pPr algn="ctr"/>
                      <a:r>
                        <a:rPr lang="fa-IR" sz="1600" dirty="0" smtClean="0"/>
                        <a:t>140.000.000.000</a:t>
                      </a:r>
                      <a:endParaRPr lang="en-US" sz="1600" b="1" dirty="0"/>
                    </a:p>
                  </a:txBody>
                  <a:tcPr/>
                </a:tc>
                <a:tc>
                  <a:txBody>
                    <a:bodyPr/>
                    <a:lstStyle/>
                    <a:p>
                      <a:pPr algn="ctr"/>
                      <a:r>
                        <a:rPr lang="fa-IR" sz="1600" dirty="0" smtClean="0"/>
                        <a:t>قانون</a:t>
                      </a:r>
                      <a:r>
                        <a:rPr lang="fa-IR" sz="1600" baseline="0" dirty="0" smtClean="0"/>
                        <a:t> سال </a:t>
                      </a:r>
                      <a:r>
                        <a:rPr lang="fa-IR" sz="1600" dirty="0" smtClean="0"/>
                        <a:t>1387</a:t>
                      </a:r>
                      <a:endParaRPr lang="en-US" sz="1600" b="1" dirty="0"/>
                    </a:p>
                  </a:txBody>
                  <a:tcPr/>
                </a:tc>
              </a:tr>
              <a:tr h="212893">
                <a:tc>
                  <a:txBody>
                    <a:bodyPr/>
                    <a:lstStyle/>
                    <a:p>
                      <a:pPr algn="ctr"/>
                      <a:r>
                        <a:rPr lang="fa-IR" sz="1600" dirty="0" smtClean="0"/>
                        <a:t>160.000.000.000</a:t>
                      </a:r>
                      <a:endParaRPr lang="en-US" sz="1600" b="1" dirty="0"/>
                    </a:p>
                  </a:txBody>
                  <a:tcPr/>
                </a:tc>
                <a:tc>
                  <a:txBody>
                    <a:bodyPr/>
                    <a:lstStyle/>
                    <a:p>
                      <a:pPr algn="ctr"/>
                      <a:r>
                        <a:rPr lang="fa-IR" sz="1600" dirty="0" smtClean="0"/>
                        <a:t>قانون</a:t>
                      </a:r>
                      <a:r>
                        <a:rPr lang="fa-IR" sz="1600" baseline="0" dirty="0" smtClean="0"/>
                        <a:t> سال </a:t>
                      </a:r>
                      <a:r>
                        <a:rPr lang="fa-IR" sz="1600" dirty="0" smtClean="0"/>
                        <a:t>1388</a:t>
                      </a:r>
                      <a:endParaRPr lang="en-US" sz="1600" b="1" dirty="0"/>
                    </a:p>
                  </a:txBody>
                  <a:tcPr/>
                </a:tc>
              </a:tr>
              <a:tr h="212893">
                <a:tc>
                  <a:txBody>
                    <a:bodyPr/>
                    <a:lstStyle/>
                    <a:p>
                      <a:pPr algn="ctr"/>
                      <a:r>
                        <a:rPr lang="fa-IR" sz="1600" dirty="0" smtClean="0"/>
                        <a:t>190.000.000.000</a:t>
                      </a:r>
                      <a:endParaRPr lang="en-US" sz="1600" b="1" dirty="0"/>
                    </a:p>
                  </a:txBody>
                  <a:tcPr/>
                </a:tc>
                <a:tc>
                  <a:txBody>
                    <a:bodyPr/>
                    <a:lstStyle/>
                    <a:p>
                      <a:pPr algn="ctr"/>
                      <a:r>
                        <a:rPr lang="fa-IR" sz="1600" dirty="0" smtClean="0"/>
                        <a:t>قانون</a:t>
                      </a:r>
                      <a:r>
                        <a:rPr lang="fa-IR" sz="1600" baseline="0" dirty="0" smtClean="0"/>
                        <a:t> سال </a:t>
                      </a:r>
                      <a:r>
                        <a:rPr lang="fa-IR" sz="1600" dirty="0" smtClean="0"/>
                        <a:t>1389</a:t>
                      </a:r>
                      <a:endParaRPr lang="en-US" sz="1600" b="1" dirty="0"/>
                    </a:p>
                  </a:txBody>
                  <a:tcPr/>
                </a:tc>
              </a:tr>
              <a:tr h="212893">
                <a:tc>
                  <a:txBody>
                    <a:bodyPr/>
                    <a:lstStyle/>
                    <a:p>
                      <a:pPr algn="ctr"/>
                      <a:r>
                        <a:rPr lang="fa-IR" sz="1600" dirty="0" smtClean="0"/>
                        <a:t>193.846.000.000</a:t>
                      </a:r>
                      <a:endParaRPr lang="en-US" sz="1600" b="1" dirty="0"/>
                    </a:p>
                  </a:txBody>
                  <a:tcPr/>
                </a:tc>
                <a:tc>
                  <a:txBody>
                    <a:bodyPr/>
                    <a:lstStyle/>
                    <a:p>
                      <a:pPr algn="ctr"/>
                      <a:r>
                        <a:rPr lang="fa-IR" sz="1600" dirty="0" smtClean="0"/>
                        <a:t>قانون</a:t>
                      </a:r>
                      <a:r>
                        <a:rPr lang="fa-IR" sz="1600" baseline="0" dirty="0" smtClean="0"/>
                        <a:t> سال </a:t>
                      </a:r>
                      <a:r>
                        <a:rPr lang="fa-IR" sz="1600" dirty="0" smtClean="0"/>
                        <a:t>1390</a:t>
                      </a:r>
                      <a:endParaRPr lang="en-US" sz="1600" b="1" dirty="0"/>
                    </a:p>
                  </a:txBody>
                  <a:tcPr/>
                </a:tc>
              </a:tr>
              <a:tr h="212893">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600" dirty="0" smtClean="0"/>
                        <a:t>203.538.000.000</a:t>
                      </a:r>
                      <a:endParaRPr lang="en-US" sz="1600" b="1" dirty="0" smtClean="0"/>
                    </a:p>
                  </a:txBody>
                  <a:tcPr/>
                </a:tc>
                <a:tc>
                  <a:txBody>
                    <a:bodyPr/>
                    <a:lstStyle/>
                    <a:p>
                      <a:pPr algn="ctr"/>
                      <a:r>
                        <a:rPr lang="fa-IR" sz="1600" baseline="0" dirty="0" smtClean="0"/>
                        <a:t>لایحه سال </a:t>
                      </a:r>
                      <a:r>
                        <a:rPr lang="fa-IR" sz="1600" dirty="0" smtClean="0"/>
                        <a:t>1391</a:t>
                      </a:r>
                      <a:endParaRPr lang="en-US" sz="1600" b="1" dirty="0"/>
                    </a:p>
                  </a:txBody>
                  <a:tcPr/>
                </a:tc>
              </a:tr>
            </a:tbl>
          </a:graphicData>
        </a:graphic>
      </p:graphicFrame>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43408"/>
            <a:ext cx="8424936" cy="1656184"/>
          </a:xfrm>
          <a:extLst/>
        </p:spPr>
        <p:txBody>
          <a:bodyPr/>
          <a:lstStyle/>
          <a:p>
            <a:pPr>
              <a:defRPr/>
            </a:pPr>
            <a:r>
              <a:rPr lang="fa-IR" dirty="0" smtClean="0"/>
              <a:t>پوشش خدمات تنظیم خانواده در ایران</a:t>
            </a:r>
            <a:endParaRPr lang="fa-IR" dirty="0"/>
          </a:p>
        </p:txBody>
      </p:sp>
      <p:sp>
        <p:nvSpPr>
          <p:cNvPr id="3" name="Slide Number Placeholder 2"/>
          <p:cNvSpPr>
            <a:spLocks noGrp="1"/>
          </p:cNvSpPr>
          <p:nvPr>
            <p:ph type="sldNum" sz="quarter" idx="12"/>
          </p:nvPr>
        </p:nvSpPr>
        <p:spPr/>
        <p:txBody>
          <a:bodyPr/>
          <a:lstStyle/>
          <a:p>
            <a:pPr>
              <a:defRPr/>
            </a:pPr>
            <a:fld id="{67AFB738-DF88-4536-BF68-2B3CFB256ADB}" type="slidenum">
              <a:rPr lang="en-US" smtClean="0"/>
              <a:pPr>
                <a:defRPr/>
              </a:pPr>
              <a:t>8</a:t>
            </a:fld>
            <a:endParaRPr lang="en-US"/>
          </a:p>
        </p:txBody>
      </p:sp>
      <p:sp>
        <p:nvSpPr>
          <p:cNvPr id="5" name="Title 1"/>
          <p:cNvSpPr txBox="1">
            <a:spLocks/>
          </p:cNvSpPr>
          <p:nvPr/>
        </p:nvSpPr>
        <p:spPr bwMode="auto">
          <a:xfrm>
            <a:off x="847590" y="1772816"/>
            <a:ext cx="8136904" cy="4583534"/>
          </a:xfrm>
          <a:prstGeom prst="rect">
            <a:avLst/>
          </a:prstGeom>
          <a:noFill/>
          <a:ln>
            <a:noFill/>
          </a:ln>
          <a:extLst/>
        </p:spPr>
        <p:txBody>
          <a:bodyPr lIns="0" rIns="0" bIns="0" anchor="b">
            <a:normAutofit/>
            <a:scene3d>
              <a:camera prst="orthographicFront"/>
              <a:lightRig rig="freezing" dir="t">
                <a:rot lat="0" lon="0" rev="5640000"/>
              </a:lightRig>
            </a:scene3d>
            <a:sp3d prstMaterial="flat">
              <a:contourClr>
                <a:schemeClr val="tx2"/>
              </a:contourClr>
            </a:sp3d>
          </a:bodyPr>
          <a:lstStyle>
            <a:lvl1pPr algn="l" rtl="0" eaLnBrk="0" fontAlgn="base" hangingPunct="0">
              <a:spcBef>
                <a:spcPct val="0"/>
              </a:spcBef>
              <a:spcAft>
                <a:spcPct val="0"/>
              </a:spcAft>
              <a:buNone/>
              <a:defRPr sz="5000" b="0" kern="1200">
                <a:ln>
                  <a:noFill/>
                </a:ln>
                <a:solidFill>
                  <a:schemeClr val="tx2"/>
                </a:solidFill>
                <a:effectLst/>
                <a:latin typeface="+mj-lt"/>
                <a:ea typeface="+mj-ea"/>
                <a:cs typeface="+mj-cs"/>
              </a:defRPr>
            </a:lvl1pPr>
            <a:lvl2pPr algn="l" rtl="1" eaLnBrk="0" fontAlgn="base" hangingPunct="0">
              <a:spcBef>
                <a:spcPct val="0"/>
              </a:spcBef>
              <a:spcAft>
                <a:spcPct val="0"/>
              </a:spcAft>
              <a:defRPr sz="5000">
                <a:solidFill>
                  <a:schemeClr val="tx2"/>
                </a:solidFill>
                <a:latin typeface="Times New Roman" pitchFamily="18" charset="0"/>
                <a:cs typeface="B Nazanin" pitchFamily="2" charset="-78"/>
              </a:defRPr>
            </a:lvl2pPr>
            <a:lvl3pPr algn="l" rtl="1" eaLnBrk="0" fontAlgn="base" hangingPunct="0">
              <a:spcBef>
                <a:spcPct val="0"/>
              </a:spcBef>
              <a:spcAft>
                <a:spcPct val="0"/>
              </a:spcAft>
              <a:defRPr sz="5000">
                <a:solidFill>
                  <a:schemeClr val="tx2"/>
                </a:solidFill>
                <a:latin typeface="Times New Roman" pitchFamily="18" charset="0"/>
                <a:cs typeface="B Nazanin" pitchFamily="2" charset="-78"/>
              </a:defRPr>
            </a:lvl3pPr>
            <a:lvl4pPr algn="l" rtl="1" eaLnBrk="0" fontAlgn="base" hangingPunct="0">
              <a:spcBef>
                <a:spcPct val="0"/>
              </a:spcBef>
              <a:spcAft>
                <a:spcPct val="0"/>
              </a:spcAft>
              <a:defRPr sz="5000">
                <a:solidFill>
                  <a:schemeClr val="tx2"/>
                </a:solidFill>
                <a:latin typeface="Times New Roman" pitchFamily="18" charset="0"/>
                <a:cs typeface="B Nazanin" pitchFamily="2" charset="-78"/>
              </a:defRPr>
            </a:lvl4pPr>
            <a:lvl5pPr algn="l" rtl="1" eaLnBrk="0" fontAlgn="base" hangingPunct="0">
              <a:spcBef>
                <a:spcPct val="0"/>
              </a:spcBef>
              <a:spcAft>
                <a:spcPct val="0"/>
              </a:spcAft>
              <a:defRPr sz="5000">
                <a:solidFill>
                  <a:schemeClr val="tx2"/>
                </a:solidFill>
                <a:latin typeface="Times New Roman" pitchFamily="18" charset="0"/>
                <a:cs typeface="B Nazanin" pitchFamily="2" charset="-78"/>
              </a:defRPr>
            </a:lvl5pPr>
            <a:lvl6pPr marL="457200" algn="l" rtl="1" fontAlgn="base">
              <a:spcBef>
                <a:spcPct val="0"/>
              </a:spcBef>
              <a:spcAft>
                <a:spcPct val="0"/>
              </a:spcAft>
              <a:defRPr sz="5000">
                <a:solidFill>
                  <a:schemeClr val="tx2"/>
                </a:solidFill>
                <a:latin typeface="Times New Roman" pitchFamily="18" charset="0"/>
                <a:cs typeface="B Nazanin" pitchFamily="2" charset="-78"/>
              </a:defRPr>
            </a:lvl6pPr>
            <a:lvl7pPr marL="914400" algn="l" rtl="1" fontAlgn="base">
              <a:spcBef>
                <a:spcPct val="0"/>
              </a:spcBef>
              <a:spcAft>
                <a:spcPct val="0"/>
              </a:spcAft>
              <a:defRPr sz="5000">
                <a:solidFill>
                  <a:schemeClr val="tx2"/>
                </a:solidFill>
                <a:latin typeface="Times New Roman" pitchFamily="18" charset="0"/>
                <a:cs typeface="B Nazanin" pitchFamily="2" charset="-78"/>
              </a:defRPr>
            </a:lvl7pPr>
            <a:lvl8pPr marL="1371600" algn="l" rtl="1" fontAlgn="base">
              <a:spcBef>
                <a:spcPct val="0"/>
              </a:spcBef>
              <a:spcAft>
                <a:spcPct val="0"/>
              </a:spcAft>
              <a:defRPr sz="5000">
                <a:solidFill>
                  <a:schemeClr val="tx2"/>
                </a:solidFill>
                <a:latin typeface="Times New Roman" pitchFamily="18" charset="0"/>
                <a:cs typeface="B Nazanin" pitchFamily="2" charset="-78"/>
              </a:defRPr>
            </a:lvl8pPr>
            <a:lvl9pPr marL="1828800" algn="l" rtl="1" fontAlgn="base">
              <a:spcBef>
                <a:spcPct val="0"/>
              </a:spcBef>
              <a:spcAft>
                <a:spcPct val="0"/>
              </a:spcAft>
              <a:defRPr sz="5000">
                <a:solidFill>
                  <a:schemeClr val="tx2"/>
                </a:solidFill>
                <a:latin typeface="Times New Roman" pitchFamily="18" charset="0"/>
                <a:cs typeface="B Nazanin" pitchFamily="2" charset="-78"/>
              </a:defRPr>
            </a:lvl9pPr>
          </a:lstStyle>
          <a:p>
            <a:pPr>
              <a:defRPr/>
            </a:pPr>
            <a:r>
              <a:rPr lang="fa-IR" dirty="0" smtClean="0"/>
              <a:t>طبق معیارهای سازمان بهداشت جهانی باپوشش 60درصدی رشد جمعیت ثابت میماند واین میزان پوشش </a:t>
            </a:r>
            <a:r>
              <a:rPr lang="fa-IR" dirty="0"/>
              <a:t>مطلوب است </a:t>
            </a:r>
            <a:r>
              <a:rPr lang="fa-IR" dirty="0" smtClean="0"/>
              <a:t>در حالی که درایران این پوشش بیش از 80درصد است .</a:t>
            </a:r>
            <a:endParaRPr lang="fa-I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9552" y="476672"/>
            <a:ext cx="8305800" cy="1143000"/>
          </a:xfrm>
          <a:extLst/>
        </p:spPr>
        <p:txBody>
          <a:bodyPr>
            <a:noAutofit/>
          </a:bodyPr>
          <a:lstStyle/>
          <a:p>
            <a:pPr algn="ctr" eaLnBrk="1" fontAlgn="auto" hangingPunct="1">
              <a:spcAft>
                <a:spcPts val="0"/>
              </a:spcAft>
              <a:defRPr/>
            </a:pPr>
            <a:r>
              <a:rPr lang="fa-IR" sz="4000" dirty="0" smtClean="0">
                <a:cs typeface="B Titr" pitchFamily="2" charset="-78"/>
              </a:rPr>
              <a:t>تعداد جمعیت درسناریوهای مختلف در یک نگاه</a:t>
            </a:r>
            <a:endParaRPr lang="en-US" sz="4000" dirty="0">
              <a:cs typeface="B Titr" pitchFamily="2" charset="-78"/>
            </a:endParaRPr>
          </a:p>
        </p:txBody>
      </p:sp>
      <p:sp>
        <p:nvSpPr>
          <p:cNvPr id="2" name="Slide Number Placeholder 1"/>
          <p:cNvSpPr>
            <a:spLocks noGrp="1"/>
          </p:cNvSpPr>
          <p:nvPr>
            <p:ph type="sldNum" sz="quarter" idx="12"/>
          </p:nvPr>
        </p:nvSpPr>
        <p:spPr/>
        <p:txBody>
          <a:bodyPr/>
          <a:lstStyle/>
          <a:p>
            <a:pPr>
              <a:defRPr/>
            </a:pPr>
            <a:r>
              <a:rPr lang="fa-IR" dirty="0"/>
              <a:t>15</a:t>
            </a:r>
            <a:endParaRPr lang="en-US" dirty="0"/>
          </a:p>
        </p:txBody>
      </p:sp>
      <p:graphicFrame>
        <p:nvGraphicFramePr>
          <p:cNvPr id="5" name="Chart 4"/>
          <p:cNvGraphicFramePr/>
          <p:nvPr/>
        </p:nvGraphicFramePr>
        <p:xfrm>
          <a:off x="323528" y="2362200"/>
          <a:ext cx="8280920" cy="409113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fade">
                                      <p:cBhvr>
                                        <p:cTn id="7" dur="100"/>
                                        <p:tgtEl>
                                          <p:spTgt spid="5">
                                            <p:graphicEl>
                                              <a:chart seriesIdx="-3" categoryIdx="-3" bldStep="gridLegend"/>
                                            </p:graphicEl>
                                          </p:spTgt>
                                        </p:tgtEl>
                                      </p:cBhvr>
                                    </p:animEffect>
                                  </p:childTnLst>
                                </p:cTn>
                              </p:par>
                            </p:childTnLst>
                          </p:cTn>
                        </p:par>
                        <p:par>
                          <p:cTn id="8" fill="hold">
                            <p:stCondLst>
                              <p:cond delay="100"/>
                            </p:stCondLst>
                            <p:childTnLst>
                              <p:par>
                                <p:cTn id="9" presetID="10" presetClass="entr" presetSubtype="0" fill="hold" grpId="0" nodeType="afterEffect">
                                  <p:stCondLst>
                                    <p:cond delay="0"/>
                                  </p:stCondLst>
                                  <p:childTnLst>
                                    <p:set>
                                      <p:cBhvr>
                                        <p:cTn id="10" dur="1" fill="hold">
                                          <p:stCondLst>
                                            <p:cond delay="0"/>
                                          </p:stCondLst>
                                        </p:cTn>
                                        <p:tgtEl>
                                          <p:spTgt spid="5">
                                            <p:graphicEl>
                                              <a:chart seriesIdx="-4" categoryIdx="0" bldStep="category"/>
                                            </p:graphicEl>
                                          </p:spTgt>
                                        </p:tgtEl>
                                        <p:attrNameLst>
                                          <p:attrName>style.visibility</p:attrName>
                                        </p:attrNameLst>
                                      </p:cBhvr>
                                      <p:to>
                                        <p:strVal val="visible"/>
                                      </p:to>
                                    </p:set>
                                    <p:animEffect transition="in" filter="fade">
                                      <p:cBhvr>
                                        <p:cTn id="11" dur="100"/>
                                        <p:tgtEl>
                                          <p:spTgt spid="5">
                                            <p:graphicEl>
                                              <a:chart seriesIdx="-4" categoryIdx="0" bldStep="category"/>
                                            </p:graphicEl>
                                          </p:spTgt>
                                        </p:tgtEl>
                                      </p:cBhvr>
                                    </p:animEffect>
                                  </p:childTnLst>
                                </p:cTn>
                              </p:par>
                            </p:childTnLst>
                          </p:cTn>
                        </p:par>
                        <p:par>
                          <p:cTn id="12" fill="hold">
                            <p:stCondLst>
                              <p:cond delay="200"/>
                            </p:stCondLst>
                            <p:childTnLst>
                              <p:par>
                                <p:cTn id="13" presetID="10" presetClass="entr" presetSubtype="0" fill="hold" grpId="0" nodeType="afterEffect">
                                  <p:stCondLst>
                                    <p:cond delay="0"/>
                                  </p:stCondLst>
                                  <p:childTnLst>
                                    <p:set>
                                      <p:cBhvr>
                                        <p:cTn id="14" dur="1" fill="hold">
                                          <p:stCondLst>
                                            <p:cond delay="0"/>
                                          </p:stCondLst>
                                        </p:cTn>
                                        <p:tgtEl>
                                          <p:spTgt spid="5">
                                            <p:graphicEl>
                                              <a:chart seriesIdx="-4" categoryIdx="1" bldStep="category"/>
                                            </p:graphicEl>
                                          </p:spTgt>
                                        </p:tgtEl>
                                        <p:attrNameLst>
                                          <p:attrName>style.visibility</p:attrName>
                                        </p:attrNameLst>
                                      </p:cBhvr>
                                      <p:to>
                                        <p:strVal val="visible"/>
                                      </p:to>
                                    </p:set>
                                    <p:animEffect transition="in" filter="fade">
                                      <p:cBhvr>
                                        <p:cTn id="15" dur="100"/>
                                        <p:tgtEl>
                                          <p:spTgt spid="5">
                                            <p:graphicEl>
                                              <a:chart seriesIdx="-4" categoryIdx="1" bldStep="category"/>
                                            </p:graphicEl>
                                          </p:spTgt>
                                        </p:tgtEl>
                                      </p:cBhvr>
                                    </p:animEffect>
                                  </p:childTnLst>
                                </p:cTn>
                              </p:par>
                            </p:childTnLst>
                          </p:cTn>
                        </p:par>
                        <p:par>
                          <p:cTn id="16" fill="hold">
                            <p:stCondLst>
                              <p:cond delay="300"/>
                            </p:stCondLst>
                            <p:childTnLst>
                              <p:par>
                                <p:cTn id="17" presetID="10" presetClass="entr" presetSubtype="0" fill="hold" grpId="0" nodeType="afterEffect">
                                  <p:stCondLst>
                                    <p:cond delay="0"/>
                                  </p:stCondLst>
                                  <p:childTnLst>
                                    <p:set>
                                      <p:cBhvr>
                                        <p:cTn id="18" dur="1" fill="hold">
                                          <p:stCondLst>
                                            <p:cond delay="0"/>
                                          </p:stCondLst>
                                        </p:cTn>
                                        <p:tgtEl>
                                          <p:spTgt spid="5">
                                            <p:graphicEl>
                                              <a:chart seriesIdx="-4" categoryIdx="2" bldStep="category"/>
                                            </p:graphicEl>
                                          </p:spTgt>
                                        </p:tgtEl>
                                        <p:attrNameLst>
                                          <p:attrName>style.visibility</p:attrName>
                                        </p:attrNameLst>
                                      </p:cBhvr>
                                      <p:to>
                                        <p:strVal val="visible"/>
                                      </p:to>
                                    </p:set>
                                    <p:animEffect transition="in" filter="fade">
                                      <p:cBhvr>
                                        <p:cTn id="19" dur="100"/>
                                        <p:tgtEl>
                                          <p:spTgt spid="5">
                                            <p:graphicEl>
                                              <a:chart seriesIdx="-4" categoryIdx="2" bldStep="category"/>
                                            </p:graphicEl>
                                          </p:spTgt>
                                        </p:tgtEl>
                                      </p:cBhvr>
                                    </p:animEffect>
                                  </p:childTnLst>
                                </p:cTn>
                              </p:par>
                            </p:childTnLst>
                          </p:cTn>
                        </p:par>
                        <p:par>
                          <p:cTn id="20" fill="hold">
                            <p:stCondLst>
                              <p:cond delay="400"/>
                            </p:stCondLst>
                            <p:childTnLst>
                              <p:par>
                                <p:cTn id="21" presetID="10" presetClass="entr" presetSubtype="0" fill="hold" grpId="0" nodeType="afterEffect">
                                  <p:stCondLst>
                                    <p:cond delay="0"/>
                                  </p:stCondLst>
                                  <p:childTnLst>
                                    <p:set>
                                      <p:cBhvr>
                                        <p:cTn id="22" dur="1" fill="hold">
                                          <p:stCondLst>
                                            <p:cond delay="0"/>
                                          </p:stCondLst>
                                        </p:cTn>
                                        <p:tgtEl>
                                          <p:spTgt spid="5">
                                            <p:graphicEl>
                                              <a:chart seriesIdx="-4" categoryIdx="3" bldStep="category"/>
                                            </p:graphicEl>
                                          </p:spTgt>
                                        </p:tgtEl>
                                        <p:attrNameLst>
                                          <p:attrName>style.visibility</p:attrName>
                                        </p:attrNameLst>
                                      </p:cBhvr>
                                      <p:to>
                                        <p:strVal val="visible"/>
                                      </p:to>
                                    </p:set>
                                    <p:animEffect transition="in" filter="fade">
                                      <p:cBhvr>
                                        <p:cTn id="23" dur="100"/>
                                        <p:tgtEl>
                                          <p:spTgt spid="5">
                                            <p:graphicEl>
                                              <a:chart seriesIdx="-4" categoryIdx="3" bldStep="category"/>
                                            </p:graphicEl>
                                          </p:spTgt>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5">
                                            <p:graphicEl>
                                              <a:chart seriesIdx="-4" categoryIdx="4" bldStep="category"/>
                                            </p:graphicEl>
                                          </p:spTgt>
                                        </p:tgtEl>
                                        <p:attrNameLst>
                                          <p:attrName>style.visibility</p:attrName>
                                        </p:attrNameLst>
                                      </p:cBhvr>
                                      <p:to>
                                        <p:strVal val="visible"/>
                                      </p:to>
                                    </p:set>
                                    <p:animEffect transition="in" filter="fade">
                                      <p:cBhvr>
                                        <p:cTn id="27" dur="100"/>
                                        <p:tgtEl>
                                          <p:spTgt spid="5">
                                            <p:graphicEl>
                                              <a:chart seriesIdx="-4" categoryIdx="4" bldStep="category"/>
                                            </p:graphicEl>
                                          </p:spTgt>
                                        </p:tgtEl>
                                      </p:cBhvr>
                                    </p:animEffect>
                                  </p:childTnLst>
                                </p:cTn>
                              </p:par>
                            </p:childTnLst>
                          </p:cTn>
                        </p:par>
                        <p:par>
                          <p:cTn id="28" fill="hold">
                            <p:stCondLst>
                              <p:cond delay="600"/>
                            </p:stCondLst>
                            <p:childTnLst>
                              <p:par>
                                <p:cTn id="29" presetID="10" presetClass="entr" presetSubtype="0" fill="hold" grpId="0" nodeType="afterEffect">
                                  <p:stCondLst>
                                    <p:cond delay="0"/>
                                  </p:stCondLst>
                                  <p:childTnLst>
                                    <p:set>
                                      <p:cBhvr>
                                        <p:cTn id="30" dur="1" fill="hold">
                                          <p:stCondLst>
                                            <p:cond delay="0"/>
                                          </p:stCondLst>
                                        </p:cTn>
                                        <p:tgtEl>
                                          <p:spTgt spid="5">
                                            <p:graphicEl>
                                              <a:chart seriesIdx="-4" categoryIdx="5" bldStep="category"/>
                                            </p:graphicEl>
                                          </p:spTgt>
                                        </p:tgtEl>
                                        <p:attrNameLst>
                                          <p:attrName>style.visibility</p:attrName>
                                        </p:attrNameLst>
                                      </p:cBhvr>
                                      <p:to>
                                        <p:strVal val="visible"/>
                                      </p:to>
                                    </p:set>
                                    <p:animEffect transition="in" filter="fade">
                                      <p:cBhvr>
                                        <p:cTn id="31" dur="100"/>
                                        <p:tgtEl>
                                          <p:spTgt spid="5">
                                            <p:graphicEl>
                                              <a:chart seriesIdx="-4" categoryIdx="5" bldStep="category"/>
                                            </p:graphicEl>
                                          </p:spTgt>
                                        </p:tgtEl>
                                      </p:cBhvr>
                                    </p:animEffect>
                                  </p:childTnLst>
                                </p:cTn>
                              </p:par>
                            </p:childTnLst>
                          </p:cTn>
                        </p:par>
                        <p:par>
                          <p:cTn id="32" fill="hold">
                            <p:stCondLst>
                              <p:cond delay="700"/>
                            </p:stCondLst>
                            <p:childTnLst>
                              <p:par>
                                <p:cTn id="33" presetID="10" presetClass="entr" presetSubtype="0" fill="hold" grpId="0" nodeType="afterEffect">
                                  <p:stCondLst>
                                    <p:cond delay="0"/>
                                  </p:stCondLst>
                                  <p:childTnLst>
                                    <p:set>
                                      <p:cBhvr>
                                        <p:cTn id="34" dur="1" fill="hold">
                                          <p:stCondLst>
                                            <p:cond delay="0"/>
                                          </p:stCondLst>
                                        </p:cTn>
                                        <p:tgtEl>
                                          <p:spTgt spid="5">
                                            <p:graphicEl>
                                              <a:chart seriesIdx="-4" categoryIdx="6" bldStep="category"/>
                                            </p:graphicEl>
                                          </p:spTgt>
                                        </p:tgtEl>
                                        <p:attrNameLst>
                                          <p:attrName>style.visibility</p:attrName>
                                        </p:attrNameLst>
                                      </p:cBhvr>
                                      <p:to>
                                        <p:strVal val="visible"/>
                                      </p:to>
                                    </p:set>
                                    <p:animEffect transition="in" filter="fade">
                                      <p:cBhvr>
                                        <p:cTn id="35" dur="100"/>
                                        <p:tgtEl>
                                          <p:spTgt spid="5">
                                            <p:graphicEl>
                                              <a:chart seriesIdx="-4" categoryIdx="6" bldStep="category"/>
                                            </p:graphicEl>
                                          </p:spTgt>
                                        </p:tgtEl>
                                      </p:cBhvr>
                                    </p:animEffect>
                                  </p:childTnLst>
                                </p:cTn>
                              </p:par>
                            </p:childTnLst>
                          </p:cTn>
                        </p:par>
                        <p:par>
                          <p:cTn id="36" fill="hold">
                            <p:stCondLst>
                              <p:cond delay="800"/>
                            </p:stCondLst>
                            <p:childTnLst>
                              <p:par>
                                <p:cTn id="37" presetID="10" presetClass="entr" presetSubtype="0" fill="hold" grpId="0" nodeType="afterEffect">
                                  <p:stCondLst>
                                    <p:cond delay="0"/>
                                  </p:stCondLst>
                                  <p:childTnLst>
                                    <p:set>
                                      <p:cBhvr>
                                        <p:cTn id="38" dur="1" fill="hold">
                                          <p:stCondLst>
                                            <p:cond delay="0"/>
                                          </p:stCondLst>
                                        </p:cTn>
                                        <p:tgtEl>
                                          <p:spTgt spid="5">
                                            <p:graphicEl>
                                              <a:chart seriesIdx="-4" categoryIdx="7" bldStep="category"/>
                                            </p:graphicEl>
                                          </p:spTgt>
                                        </p:tgtEl>
                                        <p:attrNameLst>
                                          <p:attrName>style.visibility</p:attrName>
                                        </p:attrNameLst>
                                      </p:cBhvr>
                                      <p:to>
                                        <p:strVal val="visible"/>
                                      </p:to>
                                    </p:set>
                                    <p:animEffect transition="in" filter="fade">
                                      <p:cBhvr>
                                        <p:cTn id="39" dur="100"/>
                                        <p:tgtEl>
                                          <p:spTgt spid="5">
                                            <p:graphicEl>
                                              <a:chart seriesIdx="-4" categoryIdx="7" bldStep="category"/>
                                            </p:graphicEl>
                                          </p:spTgt>
                                        </p:tgtEl>
                                      </p:cBhvr>
                                    </p:animEffect>
                                  </p:childTnLst>
                                </p:cTn>
                              </p:par>
                            </p:childTnLst>
                          </p:cTn>
                        </p:par>
                        <p:par>
                          <p:cTn id="40" fill="hold">
                            <p:stCondLst>
                              <p:cond delay="900"/>
                            </p:stCondLst>
                            <p:childTnLst>
                              <p:par>
                                <p:cTn id="41" presetID="10" presetClass="entr" presetSubtype="0" fill="hold" grpId="0" nodeType="afterEffect">
                                  <p:stCondLst>
                                    <p:cond delay="0"/>
                                  </p:stCondLst>
                                  <p:childTnLst>
                                    <p:set>
                                      <p:cBhvr>
                                        <p:cTn id="42" dur="1" fill="hold">
                                          <p:stCondLst>
                                            <p:cond delay="0"/>
                                          </p:stCondLst>
                                        </p:cTn>
                                        <p:tgtEl>
                                          <p:spTgt spid="5">
                                            <p:graphicEl>
                                              <a:chart seriesIdx="-4" categoryIdx="8" bldStep="category"/>
                                            </p:graphicEl>
                                          </p:spTgt>
                                        </p:tgtEl>
                                        <p:attrNameLst>
                                          <p:attrName>style.visibility</p:attrName>
                                        </p:attrNameLst>
                                      </p:cBhvr>
                                      <p:to>
                                        <p:strVal val="visible"/>
                                      </p:to>
                                    </p:set>
                                    <p:animEffect transition="in" filter="fade">
                                      <p:cBhvr>
                                        <p:cTn id="43" dur="100"/>
                                        <p:tgtEl>
                                          <p:spTgt spid="5">
                                            <p:graphicEl>
                                              <a:chart seriesIdx="-4" categoryIdx="8" bldStep="category"/>
                                            </p:graphicEl>
                                          </p:spTgt>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5">
                                            <p:graphicEl>
                                              <a:chart seriesIdx="-4" categoryIdx="9" bldStep="category"/>
                                            </p:graphicEl>
                                          </p:spTgt>
                                        </p:tgtEl>
                                        <p:attrNameLst>
                                          <p:attrName>style.visibility</p:attrName>
                                        </p:attrNameLst>
                                      </p:cBhvr>
                                      <p:to>
                                        <p:strVal val="visible"/>
                                      </p:to>
                                    </p:set>
                                    <p:animEffect transition="in" filter="fade">
                                      <p:cBhvr>
                                        <p:cTn id="47" dur="100"/>
                                        <p:tgtEl>
                                          <p:spTgt spid="5">
                                            <p:graphicEl>
                                              <a:chart seriesIdx="-4" categoryIdx="9" bldStep="category"/>
                                            </p:graphicEl>
                                          </p:spTgt>
                                        </p:tgtEl>
                                      </p:cBhvr>
                                    </p:animEffect>
                                  </p:childTnLst>
                                </p:cTn>
                              </p:par>
                            </p:childTnLst>
                          </p:cTn>
                        </p:par>
                        <p:par>
                          <p:cTn id="48" fill="hold">
                            <p:stCondLst>
                              <p:cond delay="1100"/>
                            </p:stCondLst>
                            <p:childTnLst>
                              <p:par>
                                <p:cTn id="49" presetID="10" presetClass="entr" presetSubtype="0" fill="hold" grpId="0" nodeType="afterEffect">
                                  <p:stCondLst>
                                    <p:cond delay="0"/>
                                  </p:stCondLst>
                                  <p:childTnLst>
                                    <p:set>
                                      <p:cBhvr>
                                        <p:cTn id="50" dur="1" fill="hold">
                                          <p:stCondLst>
                                            <p:cond delay="0"/>
                                          </p:stCondLst>
                                        </p:cTn>
                                        <p:tgtEl>
                                          <p:spTgt spid="5">
                                            <p:graphicEl>
                                              <a:chart seriesIdx="-4" categoryIdx="10" bldStep="category"/>
                                            </p:graphicEl>
                                          </p:spTgt>
                                        </p:tgtEl>
                                        <p:attrNameLst>
                                          <p:attrName>style.visibility</p:attrName>
                                        </p:attrNameLst>
                                      </p:cBhvr>
                                      <p:to>
                                        <p:strVal val="visible"/>
                                      </p:to>
                                    </p:set>
                                    <p:animEffect transition="in" filter="fade">
                                      <p:cBhvr>
                                        <p:cTn id="51" dur="100"/>
                                        <p:tgtEl>
                                          <p:spTgt spid="5">
                                            <p:graphicEl>
                                              <a:chart seriesIdx="-4" categoryIdx="10" bldStep="category"/>
                                            </p:graphicEl>
                                          </p:spTgt>
                                        </p:tgtEl>
                                      </p:cBhvr>
                                    </p:animEffect>
                                  </p:childTnLst>
                                </p:cTn>
                              </p:par>
                            </p:childTnLst>
                          </p:cTn>
                        </p:par>
                        <p:par>
                          <p:cTn id="52" fill="hold">
                            <p:stCondLst>
                              <p:cond delay="1200"/>
                            </p:stCondLst>
                            <p:childTnLst>
                              <p:par>
                                <p:cTn id="53" presetID="10" presetClass="entr" presetSubtype="0" fill="hold" grpId="0" nodeType="afterEffect">
                                  <p:stCondLst>
                                    <p:cond delay="0"/>
                                  </p:stCondLst>
                                  <p:childTnLst>
                                    <p:set>
                                      <p:cBhvr>
                                        <p:cTn id="54" dur="1" fill="hold">
                                          <p:stCondLst>
                                            <p:cond delay="0"/>
                                          </p:stCondLst>
                                        </p:cTn>
                                        <p:tgtEl>
                                          <p:spTgt spid="5">
                                            <p:graphicEl>
                                              <a:chart seriesIdx="-4" categoryIdx="11" bldStep="category"/>
                                            </p:graphicEl>
                                          </p:spTgt>
                                        </p:tgtEl>
                                        <p:attrNameLst>
                                          <p:attrName>style.visibility</p:attrName>
                                        </p:attrNameLst>
                                      </p:cBhvr>
                                      <p:to>
                                        <p:strVal val="visible"/>
                                      </p:to>
                                    </p:set>
                                    <p:animEffect transition="in" filter="fade">
                                      <p:cBhvr>
                                        <p:cTn id="55" dur="100"/>
                                        <p:tgtEl>
                                          <p:spTgt spid="5">
                                            <p:graphicEl>
                                              <a:chart seriesIdx="-4" categoryIdx="11" bldStep="category"/>
                                            </p:graphicEl>
                                          </p:spTgt>
                                        </p:tgtEl>
                                      </p:cBhvr>
                                    </p:animEffect>
                                  </p:childTnLst>
                                </p:cTn>
                              </p:par>
                            </p:childTnLst>
                          </p:cTn>
                        </p:par>
                        <p:par>
                          <p:cTn id="56" fill="hold">
                            <p:stCondLst>
                              <p:cond delay="1300"/>
                            </p:stCondLst>
                            <p:childTnLst>
                              <p:par>
                                <p:cTn id="57" presetID="10" presetClass="entr" presetSubtype="0" fill="hold" grpId="0" nodeType="afterEffect">
                                  <p:stCondLst>
                                    <p:cond delay="0"/>
                                  </p:stCondLst>
                                  <p:childTnLst>
                                    <p:set>
                                      <p:cBhvr>
                                        <p:cTn id="58" dur="1" fill="hold">
                                          <p:stCondLst>
                                            <p:cond delay="0"/>
                                          </p:stCondLst>
                                        </p:cTn>
                                        <p:tgtEl>
                                          <p:spTgt spid="5">
                                            <p:graphicEl>
                                              <a:chart seriesIdx="-4" categoryIdx="12" bldStep="category"/>
                                            </p:graphicEl>
                                          </p:spTgt>
                                        </p:tgtEl>
                                        <p:attrNameLst>
                                          <p:attrName>style.visibility</p:attrName>
                                        </p:attrNameLst>
                                      </p:cBhvr>
                                      <p:to>
                                        <p:strVal val="visible"/>
                                      </p:to>
                                    </p:set>
                                    <p:animEffect transition="in" filter="fade">
                                      <p:cBhvr>
                                        <p:cTn id="59" dur="100"/>
                                        <p:tgtEl>
                                          <p:spTgt spid="5">
                                            <p:graphicEl>
                                              <a:chart seriesIdx="-4" categoryIdx="12" bldStep="category"/>
                                            </p:graphicEl>
                                          </p:spTgt>
                                        </p:tgtEl>
                                      </p:cBhvr>
                                    </p:animEffect>
                                  </p:childTnLst>
                                </p:cTn>
                              </p:par>
                            </p:childTnLst>
                          </p:cTn>
                        </p:par>
                        <p:par>
                          <p:cTn id="60" fill="hold">
                            <p:stCondLst>
                              <p:cond delay="1400"/>
                            </p:stCondLst>
                            <p:childTnLst>
                              <p:par>
                                <p:cTn id="61" presetID="10" presetClass="entr" presetSubtype="0" fill="hold" grpId="0" nodeType="afterEffect">
                                  <p:stCondLst>
                                    <p:cond delay="0"/>
                                  </p:stCondLst>
                                  <p:childTnLst>
                                    <p:set>
                                      <p:cBhvr>
                                        <p:cTn id="62" dur="1" fill="hold">
                                          <p:stCondLst>
                                            <p:cond delay="0"/>
                                          </p:stCondLst>
                                        </p:cTn>
                                        <p:tgtEl>
                                          <p:spTgt spid="5">
                                            <p:graphicEl>
                                              <a:chart seriesIdx="-4" categoryIdx="13" bldStep="category"/>
                                            </p:graphicEl>
                                          </p:spTgt>
                                        </p:tgtEl>
                                        <p:attrNameLst>
                                          <p:attrName>style.visibility</p:attrName>
                                        </p:attrNameLst>
                                      </p:cBhvr>
                                      <p:to>
                                        <p:strVal val="visible"/>
                                      </p:to>
                                    </p:set>
                                    <p:animEffect transition="in" filter="fade">
                                      <p:cBhvr>
                                        <p:cTn id="63" dur="100"/>
                                        <p:tgtEl>
                                          <p:spTgt spid="5">
                                            <p:graphicEl>
                                              <a:chart seriesIdx="-4" categoryIdx="13" bldStep="category"/>
                                            </p:graphicEl>
                                          </p:spTgt>
                                        </p:tgtEl>
                                      </p:cBhvr>
                                    </p:animEffect>
                                  </p:childTnLst>
                                </p:cTn>
                              </p:par>
                            </p:childTnLst>
                          </p:cTn>
                        </p:par>
                        <p:par>
                          <p:cTn id="64" fill="hold">
                            <p:stCondLst>
                              <p:cond delay="1500"/>
                            </p:stCondLst>
                            <p:childTnLst>
                              <p:par>
                                <p:cTn id="65" presetID="10" presetClass="entr" presetSubtype="0" fill="hold" grpId="0" nodeType="afterEffect">
                                  <p:stCondLst>
                                    <p:cond delay="0"/>
                                  </p:stCondLst>
                                  <p:childTnLst>
                                    <p:set>
                                      <p:cBhvr>
                                        <p:cTn id="66" dur="1" fill="hold">
                                          <p:stCondLst>
                                            <p:cond delay="0"/>
                                          </p:stCondLst>
                                        </p:cTn>
                                        <p:tgtEl>
                                          <p:spTgt spid="5">
                                            <p:graphicEl>
                                              <a:chart seriesIdx="-4" categoryIdx="14" bldStep="category"/>
                                            </p:graphicEl>
                                          </p:spTgt>
                                        </p:tgtEl>
                                        <p:attrNameLst>
                                          <p:attrName>style.visibility</p:attrName>
                                        </p:attrNameLst>
                                      </p:cBhvr>
                                      <p:to>
                                        <p:strVal val="visible"/>
                                      </p:to>
                                    </p:set>
                                    <p:animEffect transition="in" filter="fade">
                                      <p:cBhvr>
                                        <p:cTn id="67" dur="100"/>
                                        <p:tgtEl>
                                          <p:spTgt spid="5">
                                            <p:graphicEl>
                                              <a:chart seriesIdx="-4" categoryIdx="14" bldStep="category"/>
                                            </p:graphicEl>
                                          </p:spTgt>
                                        </p:tgtEl>
                                      </p:cBhvr>
                                    </p:animEffect>
                                  </p:childTnLst>
                                </p:cTn>
                              </p:par>
                            </p:childTnLst>
                          </p:cTn>
                        </p:par>
                        <p:par>
                          <p:cTn id="68" fill="hold">
                            <p:stCondLst>
                              <p:cond delay="1600"/>
                            </p:stCondLst>
                            <p:childTnLst>
                              <p:par>
                                <p:cTn id="69" presetID="10" presetClass="entr" presetSubtype="0" fill="hold" grpId="0" nodeType="afterEffect">
                                  <p:stCondLst>
                                    <p:cond delay="0"/>
                                  </p:stCondLst>
                                  <p:childTnLst>
                                    <p:set>
                                      <p:cBhvr>
                                        <p:cTn id="70" dur="1" fill="hold">
                                          <p:stCondLst>
                                            <p:cond delay="0"/>
                                          </p:stCondLst>
                                        </p:cTn>
                                        <p:tgtEl>
                                          <p:spTgt spid="5">
                                            <p:graphicEl>
                                              <a:chart seriesIdx="-4" categoryIdx="15" bldStep="category"/>
                                            </p:graphicEl>
                                          </p:spTgt>
                                        </p:tgtEl>
                                        <p:attrNameLst>
                                          <p:attrName>style.visibility</p:attrName>
                                        </p:attrNameLst>
                                      </p:cBhvr>
                                      <p:to>
                                        <p:strVal val="visible"/>
                                      </p:to>
                                    </p:set>
                                    <p:animEffect transition="in" filter="fade">
                                      <p:cBhvr>
                                        <p:cTn id="71" dur="100"/>
                                        <p:tgtEl>
                                          <p:spTgt spid="5">
                                            <p:graphicEl>
                                              <a:chart seriesIdx="-4" categoryIdx="15" bldStep="category"/>
                                            </p:graphicEl>
                                          </p:spTgt>
                                        </p:tgtEl>
                                      </p:cBhvr>
                                    </p:animEffect>
                                  </p:childTnLst>
                                </p:cTn>
                              </p:par>
                            </p:childTnLst>
                          </p:cTn>
                        </p:par>
                        <p:par>
                          <p:cTn id="72" fill="hold">
                            <p:stCondLst>
                              <p:cond delay="1700"/>
                            </p:stCondLst>
                            <p:childTnLst>
                              <p:par>
                                <p:cTn id="73" presetID="10" presetClass="entr" presetSubtype="0" fill="hold" grpId="0" nodeType="afterEffect">
                                  <p:stCondLst>
                                    <p:cond delay="0"/>
                                  </p:stCondLst>
                                  <p:childTnLst>
                                    <p:set>
                                      <p:cBhvr>
                                        <p:cTn id="74" dur="1" fill="hold">
                                          <p:stCondLst>
                                            <p:cond delay="0"/>
                                          </p:stCondLst>
                                        </p:cTn>
                                        <p:tgtEl>
                                          <p:spTgt spid="5">
                                            <p:graphicEl>
                                              <a:chart seriesIdx="-4" categoryIdx="16" bldStep="category"/>
                                            </p:graphicEl>
                                          </p:spTgt>
                                        </p:tgtEl>
                                        <p:attrNameLst>
                                          <p:attrName>style.visibility</p:attrName>
                                        </p:attrNameLst>
                                      </p:cBhvr>
                                      <p:to>
                                        <p:strVal val="visible"/>
                                      </p:to>
                                    </p:set>
                                    <p:animEffect transition="in" filter="fade">
                                      <p:cBhvr>
                                        <p:cTn id="75" dur="100"/>
                                        <p:tgtEl>
                                          <p:spTgt spid="5">
                                            <p:graphicEl>
                                              <a:chart seriesIdx="-4" categoryIdx="16" bldStep="category"/>
                                            </p:graphicEl>
                                          </p:spTgt>
                                        </p:tgtEl>
                                      </p:cBhvr>
                                    </p:animEffect>
                                  </p:childTnLst>
                                </p:cTn>
                              </p:par>
                            </p:childTnLst>
                          </p:cTn>
                        </p:par>
                        <p:par>
                          <p:cTn id="76" fill="hold">
                            <p:stCondLst>
                              <p:cond delay="1800"/>
                            </p:stCondLst>
                            <p:childTnLst>
                              <p:par>
                                <p:cTn id="77" presetID="10" presetClass="entr" presetSubtype="0" fill="hold" grpId="0" nodeType="afterEffect">
                                  <p:stCondLst>
                                    <p:cond delay="0"/>
                                  </p:stCondLst>
                                  <p:childTnLst>
                                    <p:set>
                                      <p:cBhvr>
                                        <p:cTn id="78" dur="1" fill="hold">
                                          <p:stCondLst>
                                            <p:cond delay="0"/>
                                          </p:stCondLst>
                                        </p:cTn>
                                        <p:tgtEl>
                                          <p:spTgt spid="5">
                                            <p:graphicEl>
                                              <a:chart seriesIdx="-4" categoryIdx="17" bldStep="category"/>
                                            </p:graphicEl>
                                          </p:spTgt>
                                        </p:tgtEl>
                                        <p:attrNameLst>
                                          <p:attrName>style.visibility</p:attrName>
                                        </p:attrNameLst>
                                      </p:cBhvr>
                                      <p:to>
                                        <p:strVal val="visible"/>
                                      </p:to>
                                    </p:set>
                                    <p:animEffect transition="in" filter="fade">
                                      <p:cBhvr>
                                        <p:cTn id="79" dur="100"/>
                                        <p:tgtEl>
                                          <p:spTgt spid="5">
                                            <p:graphicEl>
                                              <a:chart seriesIdx="-4" categoryIdx="17" bldStep="category"/>
                                            </p:graphicEl>
                                          </p:spTgt>
                                        </p:tgtEl>
                                      </p:cBhvr>
                                    </p:animEffect>
                                  </p:childTnLst>
                                </p:cTn>
                              </p:par>
                            </p:childTnLst>
                          </p:cTn>
                        </p:par>
                        <p:par>
                          <p:cTn id="80" fill="hold">
                            <p:stCondLst>
                              <p:cond delay="1900"/>
                            </p:stCondLst>
                            <p:childTnLst>
                              <p:par>
                                <p:cTn id="81" presetID="10" presetClass="entr" presetSubtype="0" fill="hold" grpId="0" nodeType="afterEffect">
                                  <p:stCondLst>
                                    <p:cond delay="0"/>
                                  </p:stCondLst>
                                  <p:childTnLst>
                                    <p:set>
                                      <p:cBhvr>
                                        <p:cTn id="82" dur="1" fill="hold">
                                          <p:stCondLst>
                                            <p:cond delay="0"/>
                                          </p:stCondLst>
                                        </p:cTn>
                                        <p:tgtEl>
                                          <p:spTgt spid="5">
                                            <p:graphicEl>
                                              <a:chart seriesIdx="-4" categoryIdx="18" bldStep="category"/>
                                            </p:graphicEl>
                                          </p:spTgt>
                                        </p:tgtEl>
                                        <p:attrNameLst>
                                          <p:attrName>style.visibility</p:attrName>
                                        </p:attrNameLst>
                                      </p:cBhvr>
                                      <p:to>
                                        <p:strVal val="visible"/>
                                      </p:to>
                                    </p:set>
                                    <p:animEffect transition="in" filter="fade">
                                      <p:cBhvr>
                                        <p:cTn id="83" dur="100"/>
                                        <p:tgtEl>
                                          <p:spTgt spid="5">
                                            <p:graphicEl>
                                              <a:chart seriesIdx="-4" categoryIdx="18" bldStep="category"/>
                                            </p:graphicEl>
                                          </p:spTgt>
                                        </p:tgtEl>
                                      </p:cBhvr>
                                    </p:animEffect>
                                  </p:childTnLst>
                                </p:cTn>
                              </p:par>
                            </p:childTnLst>
                          </p:cTn>
                        </p:par>
                        <p:par>
                          <p:cTn id="84" fill="hold">
                            <p:stCondLst>
                              <p:cond delay="2000"/>
                            </p:stCondLst>
                            <p:childTnLst>
                              <p:par>
                                <p:cTn id="85" presetID="10" presetClass="entr" presetSubtype="0" fill="hold" grpId="0" nodeType="afterEffect">
                                  <p:stCondLst>
                                    <p:cond delay="0"/>
                                  </p:stCondLst>
                                  <p:childTnLst>
                                    <p:set>
                                      <p:cBhvr>
                                        <p:cTn id="86" dur="1" fill="hold">
                                          <p:stCondLst>
                                            <p:cond delay="0"/>
                                          </p:stCondLst>
                                        </p:cTn>
                                        <p:tgtEl>
                                          <p:spTgt spid="5">
                                            <p:graphicEl>
                                              <a:chart seriesIdx="-4" categoryIdx="19" bldStep="category"/>
                                            </p:graphicEl>
                                          </p:spTgt>
                                        </p:tgtEl>
                                        <p:attrNameLst>
                                          <p:attrName>style.visibility</p:attrName>
                                        </p:attrNameLst>
                                      </p:cBhvr>
                                      <p:to>
                                        <p:strVal val="visible"/>
                                      </p:to>
                                    </p:set>
                                    <p:animEffect transition="in" filter="fade">
                                      <p:cBhvr>
                                        <p:cTn id="87" dur="100"/>
                                        <p:tgtEl>
                                          <p:spTgt spid="5">
                                            <p:graphicEl>
                                              <a:chart seriesIdx="-4" categoryIdx="19" bldStep="category"/>
                                            </p:graphicEl>
                                          </p:spTgt>
                                        </p:tgtEl>
                                      </p:cBhvr>
                                    </p:animEffect>
                                  </p:childTnLst>
                                </p:cTn>
                              </p:par>
                            </p:childTnLst>
                          </p:cTn>
                        </p:par>
                        <p:par>
                          <p:cTn id="88" fill="hold">
                            <p:stCondLst>
                              <p:cond delay="2100"/>
                            </p:stCondLst>
                            <p:childTnLst>
                              <p:par>
                                <p:cTn id="89" presetID="10" presetClass="entr" presetSubtype="0" fill="hold" grpId="0" nodeType="afterEffect">
                                  <p:stCondLst>
                                    <p:cond delay="0"/>
                                  </p:stCondLst>
                                  <p:childTnLst>
                                    <p:set>
                                      <p:cBhvr>
                                        <p:cTn id="90" dur="1" fill="hold">
                                          <p:stCondLst>
                                            <p:cond delay="0"/>
                                          </p:stCondLst>
                                        </p:cTn>
                                        <p:tgtEl>
                                          <p:spTgt spid="5">
                                            <p:graphicEl>
                                              <a:chart seriesIdx="-4" categoryIdx="20" bldStep="category"/>
                                            </p:graphicEl>
                                          </p:spTgt>
                                        </p:tgtEl>
                                        <p:attrNameLst>
                                          <p:attrName>style.visibility</p:attrName>
                                        </p:attrNameLst>
                                      </p:cBhvr>
                                      <p:to>
                                        <p:strVal val="visible"/>
                                      </p:to>
                                    </p:set>
                                    <p:animEffect transition="in" filter="fade">
                                      <p:cBhvr>
                                        <p:cTn id="91" dur="100"/>
                                        <p:tgtEl>
                                          <p:spTgt spid="5">
                                            <p:graphicEl>
                                              <a:chart seriesIdx="-4" categoryIdx="20"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category"/>
        </p:bldSub>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4.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5.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ustom 1">
      <a:majorFont>
        <a:latin typeface="Times New Roman"/>
        <a:ea typeface=""/>
        <a:cs typeface="B Nazanin"/>
      </a:majorFont>
      <a:minorFont>
        <a:latin typeface="Times New Roman"/>
        <a:ea typeface=""/>
        <a:cs typeface="B Nazani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ustom 1">
    <a:majorFont>
      <a:latin typeface="Times New Roman"/>
      <a:ea typeface=""/>
      <a:cs typeface="B Nazanin"/>
    </a:majorFont>
    <a:minorFont>
      <a:latin typeface="Times New Roman"/>
      <a:ea typeface=""/>
      <a:cs typeface="B Nazani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ustom 1">
    <a:majorFont>
      <a:latin typeface="Times New Roman"/>
      <a:ea typeface=""/>
      <a:cs typeface="B Nazanin"/>
    </a:majorFont>
    <a:minorFont>
      <a:latin typeface="Times New Roman"/>
      <a:ea typeface=""/>
      <a:cs typeface="B Nazani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ustom 1">
    <a:majorFont>
      <a:latin typeface="Times New Roman"/>
      <a:ea typeface=""/>
      <a:cs typeface="B Nazanin"/>
    </a:majorFont>
    <a:minorFont>
      <a:latin typeface="Times New Roman"/>
      <a:ea typeface=""/>
      <a:cs typeface="B Nazani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ustom 1">
    <a:majorFont>
      <a:latin typeface="Times New Roman"/>
      <a:ea typeface=""/>
      <a:cs typeface="B Nazanin"/>
    </a:majorFont>
    <a:minorFont>
      <a:latin typeface="Times New Roman"/>
      <a:ea typeface=""/>
      <a:cs typeface="B Nazani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
  <TotalTime>8057</TotalTime>
  <Words>4456</Words>
  <Application>Microsoft Office PowerPoint</Application>
  <PresentationFormat>On-screen Show (4:3)</PresentationFormat>
  <Paragraphs>619</Paragraphs>
  <Slides>51</Slides>
  <Notes>36</Notes>
  <HiddenSlides>0</HiddenSlides>
  <MMClips>7</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51</vt:i4>
      </vt:variant>
    </vt:vector>
  </HeadingPairs>
  <TitlesOfParts>
    <vt:vector size="65" baseType="lpstr">
      <vt:lpstr>Al-Kharashi 59 Naskh</vt:lpstr>
      <vt:lpstr>Andalus</vt:lpstr>
      <vt:lpstr>Arial</vt:lpstr>
      <vt:lpstr>B Nazanin</vt:lpstr>
      <vt:lpstr>B Titr</vt:lpstr>
      <vt:lpstr>Calibri</vt:lpstr>
      <vt:lpstr>Courier New</vt:lpstr>
      <vt:lpstr>EntezareZohoor B4</vt:lpstr>
      <vt:lpstr>Franklin Gothic Medium Cond</vt:lpstr>
      <vt:lpstr>IranNastaliq</vt:lpstr>
      <vt:lpstr>Times New Roman</vt:lpstr>
      <vt:lpstr>Wingdings</vt:lpstr>
      <vt:lpstr>Wingdings 2</vt:lpstr>
      <vt:lpstr>Flow</vt:lpstr>
      <vt:lpstr>PowerPoint Presentation</vt:lpstr>
      <vt:lpstr>فهرست</vt:lpstr>
      <vt:lpstr>متوسط رشد جمعیت کشور</vt:lpstr>
      <vt:lpstr>روند رو به کاهش نرخ باروری در ایران</vt:lpstr>
      <vt:lpstr>تحدید نسل</vt:lpstr>
      <vt:lpstr>مصوبات به موقع!</vt:lpstr>
      <vt:lpstr>میزان بودجه برای برنامه  تنظیم خانواده از سال 1370 تا 1391</vt:lpstr>
      <vt:lpstr>پوشش خدمات تنظیم خانواده در ایران</vt:lpstr>
      <vt:lpstr>تعداد جمعیت درسناریوهای مختلف در یک نگاه</vt:lpstr>
      <vt:lpstr>شاخص سالخوردگی در سناریوهای مختلف در یک نگاه </vt:lpstr>
      <vt:lpstr>سیاست‌های جمعیتی در کشورهای غربی</vt:lpstr>
      <vt:lpstr>سياست‌هاي  جمعيتي كشور نروژ</vt:lpstr>
      <vt:lpstr>سياست‌هاي  جمعيتي كشور سوئد</vt:lpstr>
      <vt:lpstr>سياست‌هاي  جمعيتي رژیم صهیونیستی</vt:lpstr>
      <vt:lpstr>مقایسه نرخ باروری</vt:lpstr>
      <vt:lpstr>آمار نرخ باروری در کشورهای مختلف جهان در سال 2010</vt:lpstr>
      <vt:lpstr>یک سوال!</vt:lpstr>
      <vt:lpstr> تناقض فعالیت‌های غرب! </vt:lpstr>
      <vt:lpstr>قدرت برخاسته از جمعیت گزارش توسعه انسانی سازمان ملل:  مردم(مردان و زنان) ثروت‌های واقعی هر ملتی را تشکیل می دهند.</vt:lpstr>
      <vt:lpstr> اعمال سیاست های دوگانه!  محققان آمریکایی: افزایش جمعیت در کشورهای در حال توسعه نه تنها موقعیت سیاسی برتر آمریکا را به خطر می اندازد بلکه مانع اصلی در راه توسعه جهانی است.</vt:lpstr>
      <vt:lpstr>کاهش جمعیت جهانی،  از طرح‌های شورای امنیت ملی آمریکا</vt:lpstr>
      <vt:lpstr>PowerPoint Presentation</vt:lpstr>
      <vt:lpstr>استراتژی ایجاد تعادل!</vt:lpstr>
      <vt:lpstr>تغییر ارزش‌ها</vt:lpstr>
      <vt:lpstr>تأثیرات اجرای برنامه تنظیم خانواده در ایران</vt:lpstr>
      <vt:lpstr>تأثیرات اجرای برنامه تنظیم خانواده در ایران</vt:lpstr>
      <vt:lpstr>نرخ باروری در  استان های مختلف در سال 88</vt:lpstr>
      <vt:lpstr> افزایش جمعیت از نگاه منتقدین</vt:lpstr>
      <vt:lpstr>جمعیت 32 میلیونی</vt:lpstr>
      <vt:lpstr> افزایش جمعیت از نگاه موافقین</vt:lpstr>
      <vt:lpstr>تغییرات ساختمان سنی  جمعیت ایران پیش بینی سازمان ملل</vt:lpstr>
      <vt:lpstr>منابع کشور پاسخگوی جمعیت در حال رشد؟</vt:lpstr>
      <vt:lpstr>سرانه مصرف آب در ایران،  بیش از 2 برابر استاندارد جهانی</vt:lpstr>
      <vt:lpstr>تراکم جمعیت در کیلومتر مربع</vt:lpstr>
      <vt:lpstr>تراکم جمعیت در ایران</vt:lpstr>
      <vt:lpstr>گذار جمعیتی</vt:lpstr>
      <vt:lpstr>PowerPoint Presentation</vt:lpstr>
      <vt:lpstr>پنجره جمعیتی</vt:lpstr>
      <vt:lpstr>PowerPoint Presentation</vt:lpstr>
      <vt:lpstr>فرصت طلایی برای ایران</vt:lpstr>
      <vt:lpstr>PowerPoint Presentation</vt:lpstr>
      <vt:lpstr>رشد اقتصادی</vt:lpstr>
      <vt:lpstr>PowerPoint Presentation</vt:lpstr>
      <vt:lpstr>PowerPoint Presentation</vt:lpstr>
      <vt:lpstr>روایتی از امام کاظم ]</vt:lpstr>
      <vt:lpstr>تعادل پویای ساختار جمعیت</vt:lpstr>
      <vt:lpstr>تدوین راهکارهای افزایش جمعیت</vt:lpstr>
      <vt:lpstr>راهبردهاي ملي</vt:lpstr>
      <vt:lpstr>راهبردهاي ملي</vt:lpstr>
      <vt:lpstr>اقدامات ملی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Sheida</dc:creator>
  <cp:lastModifiedBy>Habib-o-Algharib</cp:lastModifiedBy>
  <cp:revision>830</cp:revision>
  <dcterms:created xsi:type="dcterms:W3CDTF">2012-07-22T19:14:04Z</dcterms:created>
  <dcterms:modified xsi:type="dcterms:W3CDTF">2015-03-12T07:34:52Z</dcterms:modified>
</cp:coreProperties>
</file>