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7" r:id="rId2"/>
    <p:sldId id="258" r:id="rId3"/>
    <p:sldId id="259" r:id="rId4"/>
    <p:sldId id="260" r:id="rId5"/>
    <p:sldId id="261" r:id="rId6"/>
    <p:sldId id="262" r:id="rId7"/>
    <p:sldId id="263" r:id="rId8"/>
    <p:sldId id="264" r:id="rId9"/>
    <p:sldId id="265" r:id="rId10"/>
    <p:sldId id="266" r:id="rId11"/>
    <p:sldId id="26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D10F4D-4B5B-47BE-92A3-8FDF559C395C}" type="datetimeFigureOut">
              <a:rPr lang="en-US" smtClean="0"/>
              <a:t>2/17/2014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1D80C6-01B7-46F3-A2F5-D514CF98547E}" type="slidenum">
              <a:rPr lang="en-US" smtClean="0"/>
              <a:t>‹#›</a:t>
            </a:fld>
            <a:endParaRPr lang="en-US"/>
          </a:p>
        </p:txBody>
      </p:sp>
    </p:spTree>
    <p:extLst>
      <p:ext uri="{BB962C8B-B14F-4D97-AF65-F5344CB8AC3E}">
        <p14:creationId xmlns:p14="http://schemas.microsoft.com/office/powerpoint/2010/main" val="331354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5CDCB9-A666-4427-A9DD-DA7F49326227}" type="slidenum">
              <a:rPr lang="en-US" smtClean="0"/>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1BE922-898F-405C-A73D-470E25710768}" type="datetimeFigureOut">
              <a:rPr lang="en-US" smtClean="0"/>
              <a:t>2/17/2014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EA510C-8503-4BEA-96EF-AFFFE6619AF4}" type="slidenum">
              <a:rPr lang="en-US" smtClean="0"/>
              <a:t>‹#›</a:t>
            </a:fld>
            <a:endParaRPr lang="en-US"/>
          </a:p>
        </p:txBody>
      </p:sp>
    </p:spTree>
    <p:extLst>
      <p:ext uri="{BB962C8B-B14F-4D97-AF65-F5344CB8AC3E}">
        <p14:creationId xmlns:p14="http://schemas.microsoft.com/office/powerpoint/2010/main" val="1533853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1BE922-898F-405C-A73D-470E25710768}" type="datetimeFigureOut">
              <a:rPr lang="en-US" smtClean="0"/>
              <a:t>2/17/2014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EA510C-8503-4BEA-96EF-AFFFE6619AF4}" type="slidenum">
              <a:rPr lang="en-US" smtClean="0"/>
              <a:t>‹#›</a:t>
            </a:fld>
            <a:endParaRPr lang="en-US"/>
          </a:p>
        </p:txBody>
      </p:sp>
    </p:spTree>
    <p:extLst>
      <p:ext uri="{BB962C8B-B14F-4D97-AF65-F5344CB8AC3E}">
        <p14:creationId xmlns:p14="http://schemas.microsoft.com/office/powerpoint/2010/main" val="113061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1BE922-898F-405C-A73D-470E25710768}" type="datetimeFigureOut">
              <a:rPr lang="en-US" smtClean="0"/>
              <a:t>2/17/2014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EA510C-8503-4BEA-96EF-AFFFE6619AF4}" type="slidenum">
              <a:rPr lang="en-US" smtClean="0"/>
              <a:t>‹#›</a:t>
            </a:fld>
            <a:endParaRPr lang="en-US"/>
          </a:p>
        </p:txBody>
      </p:sp>
    </p:spTree>
    <p:extLst>
      <p:ext uri="{BB962C8B-B14F-4D97-AF65-F5344CB8AC3E}">
        <p14:creationId xmlns:p14="http://schemas.microsoft.com/office/powerpoint/2010/main" val="298107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1BE922-898F-405C-A73D-470E25710768}" type="datetimeFigureOut">
              <a:rPr lang="en-US" smtClean="0"/>
              <a:t>2/17/2014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EA510C-8503-4BEA-96EF-AFFFE6619AF4}" type="slidenum">
              <a:rPr lang="en-US" smtClean="0"/>
              <a:t>‹#›</a:t>
            </a:fld>
            <a:endParaRPr lang="en-US"/>
          </a:p>
        </p:txBody>
      </p:sp>
    </p:spTree>
    <p:extLst>
      <p:ext uri="{BB962C8B-B14F-4D97-AF65-F5344CB8AC3E}">
        <p14:creationId xmlns:p14="http://schemas.microsoft.com/office/powerpoint/2010/main" val="3995680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1BE922-898F-405C-A73D-470E25710768}" type="datetimeFigureOut">
              <a:rPr lang="en-US" smtClean="0"/>
              <a:t>2/17/2014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EA510C-8503-4BEA-96EF-AFFFE6619AF4}" type="slidenum">
              <a:rPr lang="en-US" smtClean="0"/>
              <a:t>‹#›</a:t>
            </a:fld>
            <a:endParaRPr lang="en-US"/>
          </a:p>
        </p:txBody>
      </p:sp>
    </p:spTree>
    <p:extLst>
      <p:ext uri="{BB962C8B-B14F-4D97-AF65-F5344CB8AC3E}">
        <p14:creationId xmlns:p14="http://schemas.microsoft.com/office/powerpoint/2010/main" val="330216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1BE922-898F-405C-A73D-470E25710768}" type="datetimeFigureOut">
              <a:rPr lang="en-US" smtClean="0"/>
              <a:t>2/17/2014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EA510C-8503-4BEA-96EF-AFFFE6619AF4}" type="slidenum">
              <a:rPr lang="en-US" smtClean="0"/>
              <a:t>‹#›</a:t>
            </a:fld>
            <a:endParaRPr lang="en-US"/>
          </a:p>
        </p:txBody>
      </p:sp>
    </p:spTree>
    <p:extLst>
      <p:ext uri="{BB962C8B-B14F-4D97-AF65-F5344CB8AC3E}">
        <p14:creationId xmlns:p14="http://schemas.microsoft.com/office/powerpoint/2010/main" val="1721426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1BE922-898F-405C-A73D-470E25710768}" type="datetimeFigureOut">
              <a:rPr lang="en-US" smtClean="0"/>
              <a:t>2/17/2014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EA510C-8503-4BEA-96EF-AFFFE6619AF4}" type="slidenum">
              <a:rPr lang="en-US" smtClean="0"/>
              <a:t>‹#›</a:t>
            </a:fld>
            <a:endParaRPr lang="en-US"/>
          </a:p>
        </p:txBody>
      </p:sp>
    </p:spTree>
    <p:extLst>
      <p:ext uri="{BB962C8B-B14F-4D97-AF65-F5344CB8AC3E}">
        <p14:creationId xmlns:p14="http://schemas.microsoft.com/office/powerpoint/2010/main" val="1928327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1BE922-898F-405C-A73D-470E25710768}" type="datetimeFigureOut">
              <a:rPr lang="en-US" smtClean="0"/>
              <a:t>2/17/2014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EA510C-8503-4BEA-96EF-AFFFE6619AF4}" type="slidenum">
              <a:rPr lang="en-US" smtClean="0"/>
              <a:t>‹#›</a:t>
            </a:fld>
            <a:endParaRPr lang="en-US"/>
          </a:p>
        </p:txBody>
      </p:sp>
    </p:spTree>
    <p:extLst>
      <p:ext uri="{BB962C8B-B14F-4D97-AF65-F5344CB8AC3E}">
        <p14:creationId xmlns:p14="http://schemas.microsoft.com/office/powerpoint/2010/main" val="4176037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1BE922-898F-405C-A73D-470E25710768}" type="datetimeFigureOut">
              <a:rPr lang="en-US" smtClean="0"/>
              <a:t>2/17/2014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EA510C-8503-4BEA-96EF-AFFFE6619AF4}" type="slidenum">
              <a:rPr lang="en-US" smtClean="0"/>
              <a:t>‹#›</a:t>
            </a:fld>
            <a:endParaRPr lang="en-US"/>
          </a:p>
        </p:txBody>
      </p:sp>
    </p:spTree>
    <p:extLst>
      <p:ext uri="{BB962C8B-B14F-4D97-AF65-F5344CB8AC3E}">
        <p14:creationId xmlns:p14="http://schemas.microsoft.com/office/powerpoint/2010/main" val="1822182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1BE922-898F-405C-A73D-470E25710768}" type="datetimeFigureOut">
              <a:rPr lang="en-US" smtClean="0"/>
              <a:t>2/17/2014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EA510C-8503-4BEA-96EF-AFFFE6619AF4}" type="slidenum">
              <a:rPr lang="en-US" smtClean="0"/>
              <a:t>‹#›</a:t>
            </a:fld>
            <a:endParaRPr lang="en-US"/>
          </a:p>
        </p:txBody>
      </p:sp>
    </p:spTree>
    <p:extLst>
      <p:ext uri="{BB962C8B-B14F-4D97-AF65-F5344CB8AC3E}">
        <p14:creationId xmlns:p14="http://schemas.microsoft.com/office/powerpoint/2010/main" val="3307994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1BE922-898F-405C-A73D-470E25710768}" type="datetimeFigureOut">
              <a:rPr lang="en-US" smtClean="0"/>
              <a:t>2/17/2014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EA510C-8503-4BEA-96EF-AFFFE6619AF4}" type="slidenum">
              <a:rPr lang="en-US" smtClean="0"/>
              <a:t>‹#›</a:t>
            </a:fld>
            <a:endParaRPr lang="en-US"/>
          </a:p>
        </p:txBody>
      </p:sp>
    </p:spTree>
    <p:extLst>
      <p:ext uri="{BB962C8B-B14F-4D97-AF65-F5344CB8AC3E}">
        <p14:creationId xmlns:p14="http://schemas.microsoft.com/office/powerpoint/2010/main" val="2844290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1BE922-898F-405C-A73D-470E25710768}" type="datetimeFigureOut">
              <a:rPr lang="en-US" smtClean="0"/>
              <a:t>2/17/2014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EA510C-8503-4BEA-96EF-AFFFE6619AF4}" type="slidenum">
              <a:rPr lang="en-US" smtClean="0"/>
              <a:t>‹#›</a:t>
            </a:fld>
            <a:endParaRPr lang="en-US"/>
          </a:p>
        </p:txBody>
      </p:sp>
    </p:spTree>
    <p:extLst>
      <p:ext uri="{BB962C8B-B14F-4D97-AF65-F5344CB8AC3E}">
        <p14:creationId xmlns:p14="http://schemas.microsoft.com/office/powerpoint/2010/main" val="38985045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5.jp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sz="4000" dirty="0" smtClean="0">
                <a:effectLst>
                  <a:outerShdw blurRad="38100" dist="38100" dir="2700000" algn="tl">
                    <a:srgbClr val="000000">
                      <a:alpha val="43137"/>
                    </a:srgbClr>
                  </a:outerShdw>
                </a:effectLst>
              </a:rPr>
              <a:t>کنترل جمعیت از دیدگاه مراجع و علما</a:t>
            </a:r>
            <a:r>
              <a:rPr lang="ar-SA" sz="4400" dirty="0" smtClean="0"/>
              <a:t> </a:t>
            </a:r>
            <a:r>
              <a:rPr lang="en-US" dirty="0" smtClean="0"/>
              <a:t/>
            </a:r>
            <a:br>
              <a:rPr lang="en-US" dirty="0" smtClean="0"/>
            </a:br>
            <a:r>
              <a:rPr lang="fa-IR" sz="4400" dirty="0" smtClean="0"/>
              <a:t>حضرت </a:t>
            </a:r>
            <a:r>
              <a:rPr lang="ar-SA" sz="4400" dirty="0" smtClean="0"/>
              <a:t>امام خميني </a:t>
            </a:r>
            <a:r>
              <a:rPr lang="ar-SA" sz="1800" dirty="0" smtClean="0"/>
              <a:t>ق</a:t>
            </a:r>
            <a:r>
              <a:rPr lang="fa-IR" sz="1800" dirty="0" smtClean="0"/>
              <a:t>دس سره</a:t>
            </a:r>
            <a:endParaRPr lang="en-US" sz="1800" dirty="0"/>
          </a:p>
        </p:txBody>
      </p:sp>
      <p:sp>
        <p:nvSpPr>
          <p:cNvPr id="3" name="Content Placeholder 2"/>
          <p:cNvSpPr>
            <a:spLocks noGrp="1"/>
          </p:cNvSpPr>
          <p:nvPr>
            <p:ph idx="1"/>
          </p:nvPr>
        </p:nvSpPr>
        <p:spPr/>
        <p:txBody>
          <a:bodyPr numCol="1" rtlCol="1">
            <a:normAutofit/>
          </a:bodyPr>
          <a:lstStyle/>
          <a:p>
            <a:pPr algn="just" rtl="1"/>
            <a:r>
              <a:rPr lang="fa-IR" b="1" dirty="0" smtClean="0">
                <a:solidFill>
                  <a:srgbClr val="FFFF00"/>
                </a:solidFill>
                <a:effectLst>
                  <a:outerShdw blurRad="38100" dist="38100" dir="2700000" algn="tl">
                    <a:srgbClr val="000000">
                      <a:alpha val="43137"/>
                    </a:srgbClr>
                  </a:outerShdw>
                </a:effectLst>
                <a:cs typeface="B Lotus" pitchFamily="2" charset="-78"/>
              </a:rPr>
              <a:t>مملکت ايران 35 ميليون حالا مي‌گويند جمعيت دارد، وسعتش آنقدر است که براي صد وپنجاه ميليون تا دويست ميليون جمعيت کافي است يعني اگر دويست ميليون جمعيت داشته باشد در ايران به رفاه زندگي مي‌کنند. </a:t>
            </a:r>
            <a:r>
              <a:rPr lang="fa-IR" sz="1600" b="1" dirty="0" smtClean="0">
                <a:effectLst>
                  <a:outerShdw blurRad="38100" dist="38100" dir="2700000" algn="tl">
                    <a:srgbClr val="000000">
                      <a:alpha val="43137"/>
                    </a:srgbClr>
                  </a:outerShdw>
                </a:effectLst>
                <a:cs typeface="B Lotus" pitchFamily="2" charset="-78"/>
              </a:rPr>
              <a:t>صحيفه نور، جلد 7، ص393</a:t>
            </a:r>
            <a:r>
              <a:rPr lang="fa-IR" b="1" dirty="0" smtClean="0">
                <a:effectLst>
                  <a:outerShdw blurRad="38100" dist="38100" dir="2700000" algn="tl">
                    <a:srgbClr val="000000">
                      <a:alpha val="43137"/>
                    </a:srgbClr>
                  </a:outerShdw>
                </a:effectLst>
                <a:cs typeface="B Lotus" pitchFamily="2" charset="-78"/>
              </a:rPr>
              <a:t>.</a:t>
            </a:r>
            <a:endParaRPr lang="en-US" dirty="0" smtClean="0">
              <a:cs typeface="B Lotus" pitchFamily="2" charset="-78"/>
            </a:endParaRPr>
          </a:p>
          <a:p>
            <a:pPr algn="just" rtl="1"/>
            <a:r>
              <a:rPr lang="ar-SA" b="1" dirty="0" smtClean="0">
                <a:effectLst>
                  <a:outerShdw blurRad="38100" dist="38100" dir="2700000" algn="tl">
                    <a:srgbClr val="000000">
                      <a:alpha val="43137"/>
                    </a:srgbClr>
                  </a:outerShdw>
                </a:effectLst>
                <a:cs typeface="B Lotus" pitchFamily="2" charset="-78"/>
              </a:rPr>
              <a:t>امام خمینی</a:t>
            </a:r>
            <a:r>
              <a:rPr lang="fa-IR" b="1" dirty="0" smtClean="0">
                <a:effectLst>
                  <a:outerShdw blurRad="38100" dist="38100" dir="2700000" algn="tl">
                    <a:srgbClr val="000000">
                      <a:alpha val="43137"/>
                    </a:srgbClr>
                  </a:outerShdw>
                </a:effectLst>
                <a:cs typeface="B Lotus" pitchFamily="2" charset="-78"/>
              </a:rPr>
              <a:t> </a:t>
            </a:r>
            <a:r>
              <a:rPr lang="ar-SA" b="1" dirty="0" smtClean="0">
                <a:effectLst>
                  <a:outerShdw blurRad="38100" dist="38100" dir="2700000" algn="tl">
                    <a:srgbClr val="000000">
                      <a:alpha val="43137"/>
                    </a:srgbClr>
                  </a:outerShdw>
                </a:effectLst>
                <a:cs typeface="B Lotus" pitchFamily="2" charset="-78"/>
              </a:rPr>
              <a:t>(ره) در پاسخ به کسانی که نظر ایشان را درباره جلوگیری از رشد زاد و ولد خواسته بودند، می فرماید:</a:t>
            </a:r>
            <a:endParaRPr lang="fa-IR" dirty="0" smtClean="0">
              <a:cs typeface="B Lotus" pitchFamily="2" charset="-78"/>
            </a:endParaRPr>
          </a:p>
          <a:p>
            <a:pPr algn="just" rtl="1"/>
            <a:r>
              <a:rPr lang="ar-SA" dirty="0" smtClean="0">
                <a:effectLst>
                  <a:outerShdw blurRad="38100" dist="38100" dir="2700000" algn="tl">
                    <a:srgbClr val="000000">
                      <a:alpha val="43137"/>
                    </a:srgbClr>
                  </a:outerShdw>
                </a:effectLst>
                <a:cs typeface="B Lotus" pitchFamily="2" charset="-78"/>
              </a:rPr>
              <a:t> </a:t>
            </a:r>
            <a:r>
              <a:rPr lang="ar-SA" sz="2900" dirty="0" smtClean="0">
                <a:solidFill>
                  <a:srgbClr val="FFFF00"/>
                </a:solidFill>
                <a:effectLst>
                  <a:outerShdw blurRad="38100" dist="38100" dir="2700000" algn="tl">
                    <a:srgbClr val="000000">
                      <a:alpha val="43137"/>
                    </a:srgbClr>
                  </a:outerShdw>
                </a:effectLst>
                <a:cs typeface="B Lotus" pitchFamily="2" charset="-78"/>
              </a:rPr>
              <a:t>«</a:t>
            </a:r>
            <a:r>
              <a:rPr lang="ar-SA" sz="2900" b="1" dirty="0" smtClean="0">
                <a:solidFill>
                  <a:srgbClr val="FFFF00"/>
                </a:solidFill>
                <a:effectLst>
                  <a:outerShdw blurRad="38100" dist="38100" dir="2700000" algn="tl">
                    <a:srgbClr val="000000">
                      <a:alpha val="43137"/>
                    </a:srgbClr>
                  </a:outerShdw>
                </a:effectLst>
                <a:cs typeface="B Lotus" pitchFamily="2" charset="-78"/>
              </a:rPr>
              <a:t>راجع به موالید، تابع آن است که حکومت چه تصمیمی بگیرد</a:t>
            </a:r>
            <a:r>
              <a:rPr lang="fa-IR" sz="2900" dirty="0" smtClean="0">
                <a:solidFill>
                  <a:srgbClr val="FFFF00"/>
                </a:solidFill>
                <a:effectLst>
                  <a:outerShdw blurRad="38100" dist="38100" dir="2700000" algn="tl">
                    <a:srgbClr val="000000">
                      <a:alpha val="43137"/>
                    </a:srgbClr>
                  </a:outerShdw>
                </a:effectLst>
                <a:cs typeface="B Lotus" pitchFamily="2" charset="-78"/>
              </a:rPr>
              <a:t>»</a:t>
            </a:r>
            <a:endParaRPr lang="en-US" sz="2900" dirty="0" smtClean="0">
              <a:solidFill>
                <a:srgbClr val="FFFF00"/>
              </a:solidFill>
              <a:effectLst>
                <a:outerShdw blurRad="38100" dist="38100" dir="2700000" algn="tl">
                  <a:srgbClr val="000000">
                    <a:alpha val="43137"/>
                  </a:srgbClr>
                </a:outerShdw>
              </a:effectLst>
              <a:cs typeface="B Lotus" pitchFamily="2" charset="-78"/>
            </a:endParaRPr>
          </a:p>
          <a:p>
            <a:pPr algn="just" rtl="1">
              <a:buNone/>
            </a:pPr>
            <a:endParaRPr lang="en-US" b="1" dirty="0">
              <a:effectLst>
                <a:outerShdw blurRad="38100" dist="38100" dir="2700000" algn="tl">
                  <a:srgbClr val="000000">
                    <a:alpha val="43137"/>
                  </a:srgbClr>
                </a:outerShdw>
              </a:effectLst>
              <a:cs typeface="B Lotus" pitchFamily="2" charset="-78"/>
            </a:endParaRPr>
          </a:p>
        </p:txBody>
      </p:sp>
      <p:pic>
        <p:nvPicPr>
          <p:cNvPr id="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09120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80512" cy="6858000"/>
          </a:xfrm>
          <a:prstGeom prst="rect">
            <a:avLst/>
          </a:prstGeom>
          <a:ln>
            <a:solidFill>
              <a:schemeClr val="tx1"/>
            </a:solidFill>
          </a:ln>
        </p:spPr>
      </p:pic>
      <p:sp>
        <p:nvSpPr>
          <p:cNvPr id="2" name="Title 1"/>
          <p:cNvSpPr>
            <a:spLocks noGrp="1"/>
          </p:cNvSpPr>
          <p:nvPr>
            <p:ph type="title"/>
          </p:nvPr>
        </p:nvSpPr>
        <p:spPr>
          <a:xfrm>
            <a:off x="-36512" y="53752"/>
            <a:ext cx="8229600" cy="1143000"/>
          </a:xfrm>
        </p:spPr>
        <p:txBody>
          <a:bodyPr>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fa-IR" sz="3200"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ea typeface="+mn-ea"/>
                <a:cs typeface="B Titr" pitchFamily="2" charset="-78"/>
              </a:rPr>
              <a:t>حضرت آیت </a:t>
            </a:r>
            <a:r>
              <a:rPr lang="fa-IR" sz="32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ea typeface="+mn-ea"/>
                <a:cs typeface="B Titr" pitchFamily="2" charset="-78"/>
              </a:rPr>
              <a:t>الله العظمی جعفر سبحانی </a:t>
            </a:r>
            <a:r>
              <a:rPr lang="fa-IR" sz="24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ea typeface="+mn-ea"/>
                <a:cs typeface="B Titr" pitchFamily="2" charset="-78"/>
              </a:rPr>
              <a:t>حفظه الله</a:t>
            </a:r>
            <a:r>
              <a:rPr lang="en-US" sz="24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ea typeface="+mn-ea"/>
                <a:cs typeface="B Titr" pitchFamily="2" charset="-78"/>
              </a:rPr>
              <a:t> </a:t>
            </a:r>
            <a:r>
              <a:rPr lang="en-US" sz="3200"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r>
            <a:br>
              <a:rPr lang="en-US" sz="3200"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endParaRPr lang="en-US" sz="32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Content Placeholder 2"/>
          <p:cNvSpPr>
            <a:spLocks noGrp="1"/>
          </p:cNvSpPr>
          <p:nvPr>
            <p:ph idx="1"/>
          </p:nvPr>
        </p:nvSpPr>
        <p:spPr>
          <a:xfrm>
            <a:off x="457200" y="1196752"/>
            <a:ext cx="7499176" cy="5112608"/>
          </a:xfrm>
        </p:spPr>
        <p:txBody>
          <a:bodyPr/>
          <a:lstStyle/>
          <a:p>
            <a:pPr algn="just" rtl="1"/>
            <a:r>
              <a:rPr lang="fa-IR" b="1" dirty="0" smtClean="0">
                <a:solidFill>
                  <a:srgbClr val="FFFF00"/>
                </a:solidFill>
                <a:effectLst>
                  <a:outerShdw blurRad="38100" dist="38100" dir="2700000" algn="tl">
                    <a:srgbClr val="000000">
                      <a:alpha val="43137"/>
                    </a:srgbClr>
                  </a:outerShdw>
                </a:effectLst>
                <a:cs typeface="B Lotus" pitchFamily="2" charset="-78"/>
              </a:rPr>
              <a:t>«بدبینی به خداوند جایز نیست و در شرایط کنونی نیز محدود کردن نسل خلاف شرع و گناه است... این کار به صلاح مملکت نیست و باید بدانیم که نابغه‌ها در میان همین جمعیت زیاد پیدا می‌شوند.»</a:t>
            </a:r>
            <a:endParaRPr lang="en-US" b="1" dirty="0" smtClean="0">
              <a:solidFill>
                <a:srgbClr val="FFFF00"/>
              </a:solidFill>
              <a:effectLst>
                <a:outerShdw blurRad="38100" dist="38100" dir="2700000" algn="tl">
                  <a:srgbClr val="000000">
                    <a:alpha val="43137"/>
                  </a:srgbClr>
                </a:outerShdw>
              </a:effectLst>
              <a:cs typeface="B Lotus" pitchFamily="2" charset="-78"/>
            </a:endParaRPr>
          </a:p>
          <a:p>
            <a:pPr algn="r" rtl="1">
              <a:buNone/>
            </a:pPr>
            <a:r>
              <a:rPr lang="fa-IR" sz="1200" b="1" dirty="0" smtClean="0">
                <a:effectLst>
                  <a:outerShdw blurRad="38100" dist="38100" dir="2700000" algn="tl">
                    <a:srgbClr val="000000">
                      <a:alpha val="43137"/>
                    </a:srgbClr>
                  </a:outerShdw>
                </a:effectLst>
                <a:cs typeface="B Lotus" pitchFamily="2" charset="-78"/>
              </a:rPr>
              <a:t>( خبرگزاری حوزه، 29/3/91 ، شماره خبر: ١٤٠٦٤٧)</a:t>
            </a:r>
            <a:endParaRPr lang="en-US" sz="1200" b="1" dirty="0" smtClean="0">
              <a:effectLst>
                <a:outerShdw blurRad="38100" dist="38100" dir="2700000" algn="tl">
                  <a:srgbClr val="000000">
                    <a:alpha val="43137"/>
                  </a:srgbClr>
                </a:outerShdw>
              </a:effectLst>
              <a:cs typeface="B Lotus" pitchFamily="2" charset="-78"/>
            </a:endParaRPr>
          </a:p>
          <a:p>
            <a:pPr marL="137160" indent="0" algn="just" rtl="1">
              <a:buNone/>
            </a:pPr>
            <a:r>
              <a:rPr lang="fa-IR" b="1" dirty="0" smtClean="0">
                <a:solidFill>
                  <a:srgbClr val="FFFF00"/>
                </a:solidFill>
                <a:effectLst>
                  <a:outerShdw blurRad="38100" dist="38100" dir="2700000" algn="tl">
                    <a:srgbClr val="000000">
                      <a:alpha val="43137"/>
                    </a:srgbClr>
                  </a:outerShdw>
                </a:effectLst>
                <a:cs typeface="B Lotus" pitchFamily="2" charset="-78"/>
              </a:rPr>
              <a:t>«اینکه داشتن اولاد و فرزند بیشتر را، نشانه فقر و مایه سرافکندگی بدانیم نشانه بی اعتمادی و بدبینی به خداست زیرا خلاف آیات قرآن است که خداوند وعده داده است که روزی انسانها را تضمین می کند.»</a:t>
            </a:r>
          </a:p>
          <a:p>
            <a:pPr algn="r" rtl="1">
              <a:buNone/>
            </a:pPr>
            <a:r>
              <a:rPr lang="fa-IR" sz="1400" dirty="0" smtClean="0">
                <a:cs typeface="B Lotus" pitchFamily="2" charset="-78"/>
              </a:rPr>
              <a:t>(خبرگزاری مهر، 28/5/1391، کد خبر: 1676267)</a:t>
            </a:r>
            <a:endParaRPr lang="en-US" sz="1400" dirty="0" smtClean="0">
              <a:cs typeface="B Lotus" pitchFamily="2" charset="-78"/>
            </a:endParaRPr>
          </a:p>
          <a:p>
            <a:pPr algn="just" rtl="1">
              <a:buNone/>
            </a:pPr>
            <a:endParaRPr lang="en-US" b="1" dirty="0">
              <a:solidFill>
                <a:srgbClr val="FFFF00"/>
              </a:solidFill>
              <a:effectLst>
                <a:outerShdw blurRad="38100" dist="38100" dir="2700000" algn="tl">
                  <a:srgbClr val="000000">
                    <a:alpha val="43137"/>
                  </a:srgbClr>
                </a:outerShdw>
              </a:effectLst>
              <a:cs typeface="B Lotus" pitchFamily="2" charset="-78"/>
            </a:endParaRPr>
          </a:p>
        </p:txBody>
      </p:sp>
      <p:pic>
        <p:nvPicPr>
          <p:cNvPr id="15362" name="Picture 2" descr="http://www.rasanews.ir/Images/News/Larg_Pic/10-5-1390/IMAGE634478905748593750.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388" r="4617" b="25255"/>
          <a:stretch/>
        </p:blipFill>
        <p:spPr bwMode="auto">
          <a:xfrm>
            <a:off x="7524328" y="116632"/>
            <a:ext cx="1517100" cy="18722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7" name="Picture 6"/>
          <p:cNvPicPr>
            <a:picLocks noChangeAspect="1"/>
          </p:cNvPicPr>
          <p:nvPr/>
        </p:nvPicPr>
        <p:blipFill>
          <a:blip r:embed="rId4" cstate="print">
            <a:clrChange>
              <a:clrFrom>
                <a:srgbClr val="FFFEFD"/>
              </a:clrFrom>
              <a:clrTo>
                <a:srgbClr val="FFFEFD">
                  <a:alpha val="0"/>
                </a:srgbClr>
              </a:clrTo>
            </a:clrChange>
            <a:lum bright="70000" contrast="-70000"/>
            <a:extLst>
              <a:ext uri="{28A0092B-C50C-407E-A947-70E740481C1C}">
                <a14:useLocalDpi xmlns:a14="http://schemas.microsoft.com/office/drawing/2010/main" val="0"/>
              </a:ext>
            </a:extLst>
          </a:blip>
          <a:stretch>
            <a:fillRect/>
          </a:stretch>
        </p:blipFill>
        <p:spPr>
          <a:xfrm>
            <a:off x="7834425" y="5093334"/>
            <a:ext cx="1309575" cy="1764666"/>
          </a:xfrm>
          <a:prstGeom prst="rect">
            <a:avLst/>
          </a:prstGeom>
        </p:spPr>
      </p:pic>
    </p:spTree>
    <p:extLst>
      <p:ext uri="{BB962C8B-B14F-4D97-AF65-F5344CB8AC3E}">
        <p14:creationId xmlns:p14="http://schemas.microsoft.com/office/powerpoint/2010/main" val="34494540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80512" cy="6858000"/>
          </a:xfrm>
          <a:prstGeom prst="rect">
            <a:avLst/>
          </a:prstGeom>
          <a:ln>
            <a:solidFill>
              <a:schemeClr val="tx1"/>
            </a:solidFill>
          </a:ln>
        </p:spPr>
      </p:pic>
      <p:sp>
        <p:nvSpPr>
          <p:cNvPr id="2" name="Title 1"/>
          <p:cNvSpPr>
            <a:spLocks noGrp="1"/>
          </p:cNvSpPr>
          <p:nvPr>
            <p:ph type="title"/>
          </p:nvPr>
        </p:nvSpPr>
        <p:spPr>
          <a:xfrm>
            <a:off x="107504" y="-13394"/>
            <a:ext cx="8229600" cy="778098"/>
          </a:xfrm>
        </p:spPr>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fa-IR" sz="3200"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ea typeface="+mn-ea"/>
                <a:cs typeface="B Titr" pitchFamily="2" charset="-78"/>
              </a:rPr>
              <a:t>حضرت علامه محمدتقی </a:t>
            </a:r>
            <a:r>
              <a:rPr lang="fa-IR" sz="32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ea typeface="+mn-ea"/>
                <a:cs typeface="B Titr" pitchFamily="2" charset="-78"/>
              </a:rPr>
              <a:t>مصباح یزدی </a:t>
            </a:r>
            <a:r>
              <a:rPr lang="fa-IR" sz="24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ea typeface="+mn-ea"/>
                <a:cs typeface="B Titr" pitchFamily="2" charset="-78"/>
              </a:rPr>
              <a:t>حفظه الله</a:t>
            </a:r>
            <a:r>
              <a:rPr lang="en-US" sz="24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ea typeface="+mn-ea"/>
                <a:cs typeface="B Titr" pitchFamily="2" charset="-78"/>
              </a:rPr>
              <a:t> </a:t>
            </a:r>
            <a:endParaRPr lang="en-US" sz="32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ea typeface="+mn-ea"/>
              <a:cs typeface="B Titr" pitchFamily="2" charset="-78"/>
            </a:endParaRPr>
          </a:p>
        </p:txBody>
      </p:sp>
      <p:sp>
        <p:nvSpPr>
          <p:cNvPr id="3" name="Content Placeholder 2"/>
          <p:cNvSpPr>
            <a:spLocks noGrp="1"/>
          </p:cNvSpPr>
          <p:nvPr>
            <p:ph idx="1"/>
          </p:nvPr>
        </p:nvSpPr>
        <p:spPr>
          <a:xfrm>
            <a:off x="457200" y="908720"/>
            <a:ext cx="7499176" cy="5400640"/>
          </a:xfrm>
        </p:spPr>
        <p:txBody>
          <a:bodyPr>
            <a:normAutofit/>
          </a:bodyPr>
          <a:lstStyle/>
          <a:p>
            <a:pPr algn="just" rtl="1"/>
            <a:r>
              <a:rPr lang="fa-IR"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Lotus" pitchFamily="2" charset="-78"/>
              </a:rPr>
              <a:t>«مخالفان در کشورهای شیعه نشین، همان سیاست صهیونیست ها را در مسئله زاد و ولد دنبال می کنند، به این معنا ضمن آنکه خودشان به شدت به فکر ازدیاد جمعیت هستند، اما شیعیان را به کنترل و کاهش جمعیت ترغیب می کنند.» </a:t>
            </a:r>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Lotus" pitchFamily="2" charset="-78"/>
            </a:endParaRPr>
          </a:p>
          <a:p>
            <a:pPr marL="137160" indent="0" algn="just" rtl="1">
              <a:buNone/>
            </a:pPr>
            <a:r>
              <a:rPr lang="fa-IR" b="1" dirty="0" smtClean="0">
                <a:solidFill>
                  <a:srgbClr val="FFFF00"/>
                </a:solidFill>
                <a:effectLst>
                  <a:outerShdw blurRad="38100" dist="38100" dir="2700000" algn="tl">
                    <a:srgbClr val="000000">
                      <a:alpha val="43137"/>
                    </a:srgbClr>
                  </a:outerShdw>
                </a:effectLst>
                <a:cs typeface="B Lotus" pitchFamily="2" charset="-78"/>
              </a:rPr>
              <a:t>«اینکه اکنون می بینیم در برخی از نقاط کشور جریان وهابیت فعالیت های خود را گسترده کرده و جمعیت سنی ها در این مناطق رو به فزونی گذاشته است، اینها از جمله واقعیاتی است که ما باید به درستی عمق آنها را درک کنیم و متاسفانه برخی هم به دلیل غفلت و تدابیر غلط مسئولان کشور در امر کنترل جمعیت صورت گرفته است.»</a:t>
            </a:r>
            <a:endParaRPr lang="en-US" b="1" dirty="0" smtClean="0">
              <a:solidFill>
                <a:srgbClr val="FFFF00"/>
              </a:solidFill>
              <a:effectLst>
                <a:outerShdw blurRad="38100" dist="38100" dir="2700000" algn="tl">
                  <a:srgbClr val="000000">
                    <a:alpha val="43137"/>
                  </a:srgbClr>
                </a:outerShdw>
              </a:effectLst>
              <a:cs typeface="B Lotus" pitchFamily="2" charset="-78"/>
            </a:endParaRPr>
          </a:p>
          <a:p>
            <a:pPr algn="r">
              <a:buNone/>
            </a:pPr>
            <a:r>
              <a:rPr lang="fa-IR" sz="1600" dirty="0" smtClean="0">
                <a:cs typeface="B Lotus" pitchFamily="2" charset="-78"/>
              </a:rPr>
              <a:t>(خبرگزاری حوزه،10/3/1389، شماره خبر: ٣٧٨٤٦)</a:t>
            </a:r>
            <a:endParaRPr lang="en-US" sz="1600" dirty="0" smtClean="0">
              <a:cs typeface="B Lotus" pitchFamily="2" charset="-78"/>
            </a:endParaRPr>
          </a:p>
          <a:p>
            <a:pPr algn="just">
              <a:buNone/>
            </a:pPr>
            <a:endParaRPr lang="en-US" b="1" dirty="0">
              <a:solidFill>
                <a:srgbClr val="FFFF00"/>
              </a:solidFill>
              <a:effectLst>
                <a:outerShdw blurRad="38100" dist="38100" dir="2700000" algn="tl">
                  <a:srgbClr val="000000">
                    <a:alpha val="43137"/>
                  </a:srgbClr>
                </a:outerShdw>
              </a:effectLst>
              <a:cs typeface="B Lotus" pitchFamily="2" charset="-78"/>
            </a:endParaRPr>
          </a:p>
        </p:txBody>
      </p:sp>
      <p:pic>
        <p:nvPicPr>
          <p:cNvPr id="14338" name="Picture 2" descr="http://shiabooks.ir/wp-content/uploads/2014/05/ayatollah.Mesbahe.Yazdei-shiabooks.ir_.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49877" y="144260"/>
            <a:ext cx="1514611" cy="20606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8" name="Picture 7"/>
          <p:cNvPicPr>
            <a:picLocks noChangeAspect="1"/>
          </p:cNvPicPr>
          <p:nvPr/>
        </p:nvPicPr>
        <p:blipFill>
          <a:blip r:embed="rId5" cstate="print">
            <a:clrChange>
              <a:clrFrom>
                <a:srgbClr val="FFFEFD"/>
              </a:clrFrom>
              <a:clrTo>
                <a:srgbClr val="FFFEFD">
                  <a:alpha val="0"/>
                </a:srgbClr>
              </a:clrTo>
            </a:clrChange>
            <a:lum bright="70000" contrast="-70000"/>
            <a:extLst>
              <a:ext uri="{28A0092B-C50C-407E-A947-70E740481C1C}">
                <a14:useLocalDpi xmlns:a14="http://schemas.microsoft.com/office/drawing/2010/main" val="0"/>
              </a:ext>
            </a:extLst>
          </a:blip>
          <a:stretch>
            <a:fillRect/>
          </a:stretch>
        </p:blipFill>
        <p:spPr>
          <a:xfrm>
            <a:off x="7834425" y="5093334"/>
            <a:ext cx="1309575" cy="1764666"/>
          </a:xfrm>
          <a:prstGeom prst="rect">
            <a:avLst/>
          </a:prstGeom>
        </p:spPr>
      </p:pic>
    </p:spTree>
    <p:extLst>
      <p:ext uri="{BB962C8B-B14F-4D97-AF65-F5344CB8AC3E}">
        <p14:creationId xmlns:p14="http://schemas.microsoft.com/office/powerpoint/2010/main" val="30609153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5"/>
          <p:cNvSpPr>
            <a:spLocks noGrp="1"/>
          </p:cNvSpPr>
          <p:nvPr>
            <p:ph type="ctrTitle"/>
          </p:nvPr>
        </p:nvSpPr>
        <p:spPr>
          <a:xfrm>
            <a:off x="1416895" y="2636912"/>
            <a:ext cx="6310210" cy="1828800"/>
          </a:xfrm>
          <a:solidFill>
            <a:schemeClr val="tx1"/>
          </a:solidFill>
          <a:ln>
            <a:solidFill>
              <a:schemeClr val="accent3">
                <a:lumMod val="75000"/>
              </a:schemeClr>
            </a:solidFill>
          </a:ln>
          <a:effectLst>
            <a:softEdge rad="317500"/>
          </a:effectLst>
        </p:spPr>
        <p:txBody>
          <a:bodyPr>
            <a:noAutofit/>
            <a:scene3d>
              <a:camera prst="orthographicFront"/>
              <a:lightRig rig="soft" dir="t">
                <a:rot lat="0" lon="0" rev="17220000"/>
              </a:lightRig>
            </a:scene3d>
            <a:sp3d prstMaterial="softEdge"/>
          </a:bodyPr>
          <a:lstStyle/>
          <a:p>
            <a:r>
              <a:rPr lang="fa-IR" sz="6600" b="0" cap="none" dirty="0">
                <a:ln>
                  <a:solidFill>
                    <a:schemeClr val="bg1">
                      <a:lumMod val="95000"/>
                      <a:lumOff val="5000"/>
                    </a:schemeClr>
                  </a:solidFill>
                </a:ln>
                <a:solidFill>
                  <a:srgbClr val="0070C0"/>
                </a:solidFill>
                <a:effectLst/>
                <a:cs typeface="B Titr" pitchFamily="2" charset="-78"/>
              </a:rPr>
              <a:t>نگاه اسلام به جمعيت </a:t>
            </a:r>
            <a:r>
              <a:rPr lang="fa-IR" sz="6600" b="0" cap="none" dirty="0" smtClean="0">
                <a:ln>
                  <a:solidFill>
                    <a:schemeClr val="bg1">
                      <a:lumMod val="95000"/>
                      <a:lumOff val="5000"/>
                    </a:schemeClr>
                  </a:solidFill>
                </a:ln>
                <a:solidFill>
                  <a:srgbClr val="0070C0"/>
                </a:solidFill>
                <a:effectLst/>
                <a:cs typeface="B Titr" pitchFamily="2" charset="-78"/>
              </a:rPr>
              <a:t/>
            </a:r>
            <a:br>
              <a:rPr lang="fa-IR" sz="6600" b="0" cap="none" dirty="0" smtClean="0">
                <a:ln>
                  <a:solidFill>
                    <a:schemeClr val="bg1">
                      <a:lumMod val="95000"/>
                      <a:lumOff val="5000"/>
                    </a:schemeClr>
                  </a:solidFill>
                </a:ln>
                <a:solidFill>
                  <a:srgbClr val="0070C0"/>
                </a:solidFill>
                <a:effectLst/>
                <a:cs typeface="B Titr" pitchFamily="2" charset="-78"/>
              </a:rPr>
            </a:br>
            <a:r>
              <a:rPr lang="fa-IR" sz="4400" b="0" cap="none" dirty="0" smtClean="0">
                <a:ln>
                  <a:solidFill>
                    <a:schemeClr val="bg1">
                      <a:lumMod val="95000"/>
                      <a:lumOff val="5000"/>
                    </a:schemeClr>
                  </a:solidFill>
                </a:ln>
                <a:solidFill>
                  <a:srgbClr val="0070C0"/>
                </a:solidFill>
                <a:effectLst/>
                <a:cs typeface="B Titr" pitchFamily="2" charset="-78"/>
              </a:rPr>
              <a:t>(</a:t>
            </a:r>
            <a:r>
              <a:rPr lang="fa-IR" sz="4400" b="0" cap="none" dirty="0">
                <a:ln>
                  <a:solidFill>
                    <a:schemeClr val="bg1">
                      <a:lumMod val="95000"/>
                      <a:lumOff val="5000"/>
                    </a:schemeClr>
                  </a:solidFill>
                </a:ln>
                <a:solidFill>
                  <a:srgbClr val="0070C0"/>
                </a:solidFill>
                <a:effectLst/>
                <a:cs typeface="B Titr" pitchFamily="2" charset="-78"/>
              </a:rPr>
              <a:t>قرآن، حديث، فقه) </a:t>
            </a:r>
            <a:endParaRPr lang="en-US" sz="4400" b="0" cap="none" dirty="0">
              <a:ln>
                <a:solidFill>
                  <a:schemeClr val="bg1">
                    <a:lumMod val="95000"/>
                    <a:lumOff val="5000"/>
                  </a:schemeClr>
                </a:solidFill>
              </a:ln>
              <a:solidFill>
                <a:srgbClr val="0070C0"/>
              </a:solidFill>
              <a:effectLst/>
              <a:cs typeface="B Titr" pitchFamily="2" charset="-78"/>
            </a:endParaRPr>
          </a:p>
        </p:txBody>
      </p:sp>
    </p:spTree>
    <p:extLst>
      <p:ext uri="{BB962C8B-B14F-4D97-AF65-F5344CB8AC3E}">
        <p14:creationId xmlns:p14="http://schemas.microsoft.com/office/powerpoint/2010/main" val="36339328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80512" cy="6858000"/>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32250"/>
          <a:stretch/>
        </p:blipFill>
        <p:spPr>
          <a:xfrm>
            <a:off x="0" y="0"/>
            <a:ext cx="9144000" cy="50131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2123728" y="5003137"/>
            <a:ext cx="5256584" cy="1810239"/>
          </a:xfrm>
          <a:prstGeom prst="rect">
            <a:avLst/>
          </a:prstGeom>
          <a:noFill/>
        </p:spPr>
        <p:txBody>
          <a:bodyPr wrap="square" rtlCol="1">
            <a:spAutoFit/>
          </a:bodyPr>
          <a:lstStyle/>
          <a:p>
            <a:pPr algn="ctr" rtl="1">
              <a:lnSpc>
                <a:spcPct val="150000"/>
              </a:lnSpc>
            </a:pPr>
            <a:r>
              <a:rPr lang="fa-IR" sz="2000" dirty="0" smtClean="0">
                <a:cs typeface="B Titr" pitchFamily="2" charset="-78"/>
              </a:rPr>
              <a:t>موسسه آموزشی وپژوهشی  امام خمینی (ره) </a:t>
            </a:r>
            <a:endParaRPr lang="en-US" sz="2000" dirty="0" smtClean="0">
              <a:cs typeface="B Titr" pitchFamily="2" charset="-78"/>
            </a:endParaRPr>
          </a:p>
          <a:p>
            <a:pPr algn="ctr" rtl="1">
              <a:lnSpc>
                <a:spcPct val="150000"/>
              </a:lnSpc>
            </a:pPr>
            <a:r>
              <a:rPr lang="fa-IR" sz="2000" dirty="0" smtClean="0">
                <a:cs typeface="B Titr" pitchFamily="2" charset="-78"/>
              </a:rPr>
              <a:t> اداره همایش ها ونشست های علمی</a:t>
            </a:r>
          </a:p>
          <a:p>
            <a:pPr algn="ctr" rtl="1">
              <a:lnSpc>
                <a:spcPct val="150000"/>
              </a:lnSpc>
            </a:pPr>
            <a:r>
              <a:rPr lang="fa-IR" sz="2000" dirty="0" smtClean="0">
                <a:cs typeface="B Titr" pitchFamily="2" charset="-78"/>
              </a:rPr>
              <a:t>  با همکاری گروه روان شناسی</a:t>
            </a:r>
            <a:endParaRPr lang="en-US" sz="2000" dirty="0" smtClean="0">
              <a:cs typeface="B Titr" pitchFamily="2" charset="-78"/>
            </a:endParaRPr>
          </a:p>
          <a:p>
            <a:pPr algn="ctr" rtl="1">
              <a:lnSpc>
                <a:spcPct val="150000"/>
              </a:lnSpc>
            </a:pPr>
            <a:r>
              <a:rPr lang="en-US" sz="1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B Titr" pitchFamily="2" charset="-78"/>
              </a:rPr>
              <a:t>02532909099   </a:t>
            </a:r>
            <a:r>
              <a:rPr lang="en-US"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Titr" pitchFamily="2" charset="-78"/>
              </a:rPr>
              <a:t>hamayesh@iki.ac.ir</a:t>
            </a:r>
            <a:endParaRPr lang="en-US" sz="1400" dirty="0">
              <a:ln w="18415" cmpd="sng">
                <a:solidFill>
                  <a:srgbClr val="FFFFFF"/>
                </a:solidFill>
                <a:prstDash val="solid"/>
              </a:ln>
              <a:solidFill>
                <a:srgbClr val="FFFFFF"/>
              </a:solidFill>
              <a:effectLst>
                <a:outerShdw blurRad="63500" dir="3600000" algn="tl" rotWithShape="0">
                  <a:srgbClr val="000000">
                    <a:alpha val="70000"/>
                  </a:srgbClr>
                </a:outerShdw>
              </a:effectLst>
              <a:cs typeface="B Titr" pitchFamily="2" charset="-78"/>
            </a:endParaRPr>
          </a:p>
        </p:txBody>
      </p:sp>
      <p:pic>
        <p:nvPicPr>
          <p:cNvPr id="8" name="Picture 7"/>
          <p:cNvPicPr>
            <a:picLocks noChangeAspect="1"/>
          </p:cNvPicPr>
          <p:nvPr/>
        </p:nvPicPr>
        <p:blipFill>
          <a:blip r:embed="rId4" cstate="print">
            <a:clrChange>
              <a:clrFrom>
                <a:srgbClr val="FFFEFD"/>
              </a:clrFrom>
              <a:clrTo>
                <a:srgbClr val="FFFEFD">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309575" cy="1764666"/>
          </a:xfrm>
          <a:prstGeom prst="rect">
            <a:avLst/>
          </a:prstGeom>
        </p:spPr>
      </p:pic>
    </p:spTree>
    <p:extLst>
      <p:ext uri="{BB962C8B-B14F-4D97-AF65-F5344CB8AC3E}">
        <p14:creationId xmlns:p14="http://schemas.microsoft.com/office/powerpoint/2010/main" val="37702424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80512" cy="6858000"/>
          </a:xfrm>
          <a:prstGeom prst="rect">
            <a:avLst/>
          </a:prstGeom>
        </p:spPr>
      </p:pic>
      <p:sp>
        <p:nvSpPr>
          <p:cNvPr id="3" name="Content Placeholder 2"/>
          <p:cNvSpPr>
            <a:spLocks noGrp="1"/>
          </p:cNvSpPr>
          <p:nvPr>
            <p:ph sz="half" idx="4294967295"/>
          </p:nvPr>
        </p:nvSpPr>
        <p:spPr>
          <a:xfrm>
            <a:off x="4648200" y="533400"/>
            <a:ext cx="4038600" cy="5592763"/>
          </a:xfrm>
          <a:prstGeom prst="round2DiagRect">
            <a:avLst/>
          </a:prstGeom>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pPr marL="0" indent="0" algn="just" rtl="1">
              <a:spcBef>
                <a:spcPts val="0"/>
              </a:spcBef>
              <a:buNone/>
            </a:pPr>
            <a:endParaRPr lang="fa-IR" sz="3200" b="1" dirty="0" smtClean="0">
              <a:solidFill>
                <a:srgbClr val="2F0F0F"/>
              </a:solidFill>
              <a:latin typeface="IranNastaliq" pitchFamily="18" charset="0"/>
              <a:cs typeface="B Titr" pitchFamily="2" charset="-78"/>
            </a:endParaRPr>
          </a:p>
          <a:p>
            <a:pPr marL="0" indent="0" algn="r" rtl="1">
              <a:spcBef>
                <a:spcPts val="0"/>
              </a:spcBef>
              <a:buNone/>
            </a:pPr>
            <a:r>
              <a:rPr lang="fa-IR" sz="3200" b="1" dirty="0" smtClean="0">
                <a:solidFill>
                  <a:srgbClr val="2F0F0F"/>
                </a:solidFill>
                <a:latin typeface="IranNastaliq" pitchFamily="18" charset="0"/>
                <a:cs typeface="B Titr" pitchFamily="2" charset="-78"/>
              </a:rPr>
              <a:t>می گویند مملکت ايران 35 ميليون  جمعيت دارد ولی وسعتش آنقدر است که براي صدوپنجاه ميليون تا دويست ميليون جمعيت کافي است يعني اگر دويست ميليون جمعيت داشته باشد در ايران به رفاه زندگي مي‌کنند.</a:t>
            </a:r>
          </a:p>
          <a:p>
            <a:pPr marL="0" indent="0" rtl="1">
              <a:spcBef>
                <a:spcPts val="0"/>
              </a:spcBef>
            </a:pPr>
            <a:endParaRPr lang="fa-IR" sz="1800" b="1" dirty="0" smtClean="0">
              <a:solidFill>
                <a:srgbClr val="2F0F0F"/>
              </a:solidFill>
              <a:latin typeface="IranNastaliq" pitchFamily="18" charset="0"/>
              <a:cs typeface="B Titr" pitchFamily="2" charset="-78"/>
            </a:endParaRPr>
          </a:p>
          <a:p>
            <a:pPr marL="0" indent="0" rtl="1">
              <a:spcBef>
                <a:spcPts val="0"/>
              </a:spcBef>
            </a:pPr>
            <a:endParaRPr lang="fa-IR" sz="1800" b="1" dirty="0" smtClean="0">
              <a:solidFill>
                <a:srgbClr val="2F0F0F"/>
              </a:solidFill>
              <a:latin typeface="IranNastaliq" pitchFamily="18" charset="0"/>
              <a:cs typeface="B Titr" pitchFamily="2" charset="-78"/>
            </a:endParaRPr>
          </a:p>
          <a:p>
            <a:pPr marL="0" indent="0" rtl="1">
              <a:spcBef>
                <a:spcPts val="0"/>
              </a:spcBef>
              <a:buNone/>
            </a:pPr>
            <a:r>
              <a:rPr lang="fa-IR" sz="1800" b="1" dirty="0" smtClean="0">
                <a:solidFill>
                  <a:srgbClr val="2F0F0F"/>
                </a:solidFill>
                <a:latin typeface="IranNastaliq" pitchFamily="18" charset="0"/>
                <a:cs typeface="B Titr" pitchFamily="2" charset="-78"/>
              </a:rPr>
              <a:t>صحيفه نور، جلد 7، ص393.</a:t>
            </a:r>
            <a:endParaRPr lang="en-US" sz="1800" b="1" dirty="0" smtClean="0">
              <a:solidFill>
                <a:srgbClr val="2F0F0F"/>
              </a:solidFill>
              <a:latin typeface="IranNastaliq" pitchFamily="18" charset="0"/>
              <a:cs typeface="B Titr" pitchFamily="2" charset="-78"/>
            </a:endParaRPr>
          </a:p>
          <a:p>
            <a:pPr marL="0" indent="0">
              <a:spcBef>
                <a:spcPts val="0"/>
              </a:spcBef>
            </a:pPr>
            <a:endParaRPr lang="en-US" dirty="0">
              <a:cs typeface="B Titr" pitchFamily="2" charset="-78"/>
            </a:endParaRPr>
          </a:p>
        </p:txBody>
      </p:sp>
      <p:pic>
        <p:nvPicPr>
          <p:cNvPr id="1026" name="Picture 2" descr="G:\بیانات\picture\تصویر از آقا و بیانات ایشان\emam.jpg"/>
          <p:cNvPicPr>
            <a:picLocks noGrp="1" noChangeAspect="1" noChangeArrowheads="1"/>
          </p:cNvPicPr>
          <p:nvPr>
            <p:ph sz="half" idx="4294967295"/>
          </p:nvPr>
        </p:nvPicPr>
        <p:blipFill>
          <a:blip r:embed="rId3"/>
          <a:srcRect/>
          <a:stretch>
            <a:fillRect/>
          </a:stretch>
        </p:blipFill>
        <p:spPr bwMode="auto">
          <a:xfrm>
            <a:off x="381000" y="609600"/>
            <a:ext cx="3867461" cy="5486400"/>
          </a:xfrm>
          <a:prstGeom prst="round2DiagRect">
            <a:avLst>
              <a:gd name="adj1" fmla="val 16667"/>
              <a:gd name="adj2" fmla="val 0"/>
            </a:avLst>
          </a:prstGeom>
          <a:ln w="88900" cap="sq">
            <a:solidFill>
              <a:schemeClr val="tx2">
                <a:lumMod val="75000"/>
              </a:schemeClr>
            </a:solidFill>
            <a:miter lim="800000"/>
          </a:ln>
          <a:effectLst>
            <a:outerShdw blurRad="254000" algn="tl" rotWithShape="0">
              <a:srgbClr val="000000">
                <a:alpha val="43000"/>
              </a:srgbClr>
            </a:outerShdw>
          </a:effectLst>
        </p:spPr>
      </p:pic>
      <p:pic>
        <p:nvPicPr>
          <p:cNvPr id="6" name="Picture 5"/>
          <p:cNvPicPr>
            <a:picLocks noChangeAspect="1"/>
          </p:cNvPicPr>
          <p:nvPr/>
        </p:nvPicPr>
        <p:blipFill>
          <a:blip r:embed="rId4" cstate="print">
            <a:clrChange>
              <a:clrFrom>
                <a:srgbClr val="FFFEFD"/>
              </a:clrFrom>
              <a:clrTo>
                <a:srgbClr val="FFFEFD">
                  <a:alpha val="0"/>
                </a:srgbClr>
              </a:clrTo>
            </a:clrChange>
            <a:lum bright="70000" contrast="-70000"/>
            <a:extLst>
              <a:ext uri="{28A0092B-C50C-407E-A947-70E740481C1C}">
                <a14:useLocalDpi xmlns:a14="http://schemas.microsoft.com/office/drawing/2010/main" val="0"/>
              </a:ext>
            </a:extLst>
          </a:blip>
          <a:stretch>
            <a:fillRect/>
          </a:stretch>
        </p:blipFill>
        <p:spPr>
          <a:xfrm>
            <a:off x="7834425" y="5093334"/>
            <a:ext cx="1309575" cy="1764666"/>
          </a:xfrm>
          <a:prstGeom prst="rect">
            <a:avLst/>
          </a:prstGeom>
        </p:spPr>
      </p:pic>
    </p:spTree>
    <p:extLst>
      <p:ext uri="{BB962C8B-B14F-4D97-AF65-F5344CB8AC3E}">
        <p14:creationId xmlns:p14="http://schemas.microsoft.com/office/powerpoint/2010/main" val="1438134219"/>
      </p:ext>
    </p:extLst>
  </p:cSld>
  <p:clrMapOvr>
    <a:masterClrMapping/>
  </p:clrMapOvr>
  <mc:AlternateContent xmlns:mc="http://schemas.openxmlformats.org/markup-compatibility/2006" xmlns:p14="http://schemas.microsoft.com/office/powerpoint/2010/main">
    <mc:Choice Requires="p14">
      <p:transition spd="slow" p14:dur="1400" advTm="5000">
        <p14:ripple/>
      </p:transition>
    </mc:Choice>
    <mc:Fallback xmlns="">
      <p:transition spd="slow" advTm="5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80512" cy="6858000"/>
          </a:xfrm>
          <a:prstGeom prst="rect">
            <a:avLst/>
          </a:prstGeom>
        </p:spPr>
      </p:pic>
      <p:pic>
        <p:nvPicPr>
          <p:cNvPr id="2050" name="Picture 2" descr="G:\بیانات\picture\تصویر از آقا و بیانات ایشان\nckte4hin36hb2cejy6.jpg"/>
          <p:cNvPicPr>
            <a:picLocks noGrp="1" noChangeAspect="1" noChangeArrowheads="1"/>
          </p:cNvPicPr>
          <p:nvPr>
            <p:ph sz="half" idx="4294967295"/>
          </p:nvPr>
        </p:nvPicPr>
        <p:blipFill>
          <a:blip r:embed="rId4"/>
          <a:srcRect/>
          <a:stretch>
            <a:fillRect/>
          </a:stretch>
        </p:blipFill>
        <p:spPr bwMode="auto">
          <a:xfrm>
            <a:off x="5181600" y="609600"/>
            <a:ext cx="3295855" cy="54403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Content Placeholder 2"/>
          <p:cNvSpPr txBox="1">
            <a:spLocks/>
          </p:cNvSpPr>
          <p:nvPr/>
        </p:nvSpPr>
        <p:spPr>
          <a:xfrm>
            <a:off x="457200" y="533400"/>
            <a:ext cx="4343400" cy="5791200"/>
          </a:xfrm>
          <a:prstGeom prst="round2DiagRect">
            <a:avLst/>
          </a:prstGeom>
          <a:ln w="57150">
            <a:solidFill>
              <a:schemeClr val="accent2">
                <a:lumMod val="60000"/>
                <a:lumOff val="40000"/>
              </a:schemeClr>
            </a:solid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fontScale="77500" lnSpcReduction="20000"/>
          </a:bodyPr>
          <a:lstStyle/>
          <a:p>
            <a:pPr algn="r" rtl="1">
              <a:lnSpc>
                <a:spcPct val="150000"/>
              </a:lnSpc>
            </a:pPr>
            <a:r>
              <a:rPr lang="fa-IR" sz="3400" b="1" dirty="0" smtClean="0">
                <a:solidFill>
                  <a:srgbClr val="2F0F0F"/>
                </a:solidFill>
                <a:latin typeface="IranNastaliq" pitchFamily="18" charset="0"/>
                <a:cs typeface="B Titr" pitchFamily="2" charset="-78"/>
              </a:rPr>
              <a:t>من معتقدم که کشور ما با امکاناتي که دارد، مي‌تواند صدوپنجاه ميليون نفر جمعيت داشته باشد.</a:t>
            </a:r>
          </a:p>
          <a:p>
            <a:pPr algn="r" rtl="1">
              <a:lnSpc>
                <a:spcPct val="150000"/>
              </a:lnSpc>
            </a:pPr>
            <a:r>
              <a:rPr lang="fa-IR" sz="3400" b="1" dirty="0" smtClean="0">
                <a:solidFill>
                  <a:srgbClr val="2F0F0F"/>
                </a:solidFill>
                <a:latin typeface="IranNastaliq" pitchFamily="18" charset="0"/>
                <a:cs typeface="B Titr" pitchFamily="2" charset="-78"/>
              </a:rPr>
              <a:t>من معتقد به کثرت جمعيتم. </a:t>
            </a:r>
            <a:endParaRPr lang="en-US" sz="3400" b="1" dirty="0" smtClean="0">
              <a:solidFill>
                <a:srgbClr val="2F0F0F"/>
              </a:solidFill>
              <a:latin typeface="IranNastaliq" pitchFamily="18" charset="0"/>
              <a:cs typeface="B Titr" pitchFamily="2" charset="-78"/>
            </a:endParaRPr>
          </a:p>
          <a:p>
            <a:pPr algn="r" rtl="1">
              <a:lnSpc>
                <a:spcPct val="150000"/>
              </a:lnSpc>
            </a:pPr>
            <a:r>
              <a:rPr lang="fa-IR" sz="3400" b="1" dirty="0" smtClean="0">
                <a:solidFill>
                  <a:srgbClr val="2F0F0F"/>
                </a:solidFill>
                <a:latin typeface="IranNastaliq" pitchFamily="18" charset="0"/>
                <a:cs typeface="B Titr" pitchFamily="2" charset="-78"/>
              </a:rPr>
              <a:t>هر اقدام و تدبيري که مي‌خواهد براي متوقف کردن رشد جمعيت انجام بگيرد، بعد از صدوپنجاه ميليون انجام بگيرد.</a:t>
            </a:r>
          </a:p>
          <a:p>
            <a:pPr algn="ctr" rtl="1">
              <a:lnSpc>
                <a:spcPct val="150000"/>
              </a:lnSpc>
            </a:pPr>
            <a:r>
              <a:rPr lang="fa-IR" sz="2600" b="1" dirty="0" smtClean="0">
                <a:solidFill>
                  <a:srgbClr val="2F0F0F"/>
                </a:solidFill>
                <a:latin typeface="IranNastaliq" pitchFamily="18" charset="0"/>
                <a:cs typeface="B Titr" pitchFamily="2" charset="-78"/>
              </a:rPr>
              <a:t>مقام معظم رهبری   90/5/16</a:t>
            </a:r>
          </a:p>
        </p:txBody>
      </p:sp>
      <p:sp>
        <p:nvSpPr>
          <p:cNvPr id="9" name="Slide Number Placeholder 8"/>
          <p:cNvSpPr>
            <a:spLocks noGrp="1"/>
          </p:cNvSpPr>
          <p:nvPr>
            <p:ph type="sldNum" sz="quarter" idx="12"/>
          </p:nvPr>
        </p:nvSpPr>
        <p:spPr/>
        <p:txBody>
          <a:bodyPr/>
          <a:lstStyle/>
          <a:p>
            <a:fld id="{5FEE4CC9-A1F5-4BDD-92B6-5514AD36A118}" type="slidenum">
              <a:rPr lang="en-US" sz="1600" smtClean="0">
                <a:latin typeface="Zr" pitchFamily="2" charset="2"/>
              </a:rPr>
              <a:pPr/>
              <a:t>5</a:t>
            </a:fld>
            <a:endParaRPr lang="en-US" sz="1600" dirty="0">
              <a:latin typeface="Zr" pitchFamily="2" charset="2"/>
            </a:endParaRPr>
          </a:p>
        </p:txBody>
      </p:sp>
      <p:pic>
        <p:nvPicPr>
          <p:cNvPr id="7" name="Picture 6"/>
          <p:cNvPicPr>
            <a:picLocks noChangeAspect="1"/>
          </p:cNvPicPr>
          <p:nvPr/>
        </p:nvPicPr>
        <p:blipFill>
          <a:blip r:embed="rId5" cstate="print">
            <a:clrChange>
              <a:clrFrom>
                <a:srgbClr val="FFFEFD"/>
              </a:clrFrom>
              <a:clrTo>
                <a:srgbClr val="FFFEFD">
                  <a:alpha val="0"/>
                </a:srgbClr>
              </a:clrTo>
            </a:clrChange>
            <a:lum bright="70000" contrast="-70000"/>
            <a:extLst>
              <a:ext uri="{28A0092B-C50C-407E-A947-70E740481C1C}">
                <a14:useLocalDpi xmlns:a14="http://schemas.microsoft.com/office/drawing/2010/main" val="0"/>
              </a:ext>
            </a:extLst>
          </a:blip>
          <a:stretch>
            <a:fillRect/>
          </a:stretch>
        </p:blipFill>
        <p:spPr>
          <a:xfrm>
            <a:off x="7834425" y="5093334"/>
            <a:ext cx="1309575" cy="1764666"/>
          </a:xfrm>
          <a:prstGeom prst="rect">
            <a:avLst/>
          </a:prstGeom>
        </p:spPr>
      </p:pic>
    </p:spTree>
    <p:extLst>
      <p:ext uri="{BB962C8B-B14F-4D97-AF65-F5344CB8AC3E}">
        <p14:creationId xmlns:p14="http://schemas.microsoft.com/office/powerpoint/2010/main" val="3877142546"/>
      </p:ext>
    </p:extLst>
  </p:cSld>
  <p:clrMapOvr>
    <a:masterClrMapping/>
  </p:clrMapOvr>
  <mc:AlternateContent xmlns:mc="http://schemas.openxmlformats.org/markup-compatibility/2006" xmlns:p14="http://schemas.microsoft.com/office/powerpoint/2010/main">
    <mc:Choice Requires="p14">
      <p:transition spd="slow" p14:dur="3500" advTm="5000">
        <p:circle/>
      </p:transition>
    </mc:Choice>
    <mc:Fallback xmlns="">
      <p:transition spd="slow" advTm="5000">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80512" cy="6858000"/>
          </a:xfrm>
          <a:prstGeom prst="rect">
            <a:avLst/>
          </a:prstGeom>
        </p:spPr>
      </p:pic>
      <p:sp>
        <p:nvSpPr>
          <p:cNvPr id="2" name="Title 1"/>
          <p:cNvSpPr>
            <a:spLocks noGrp="1"/>
          </p:cNvSpPr>
          <p:nvPr>
            <p:ph type="title"/>
          </p:nvPr>
        </p:nvSpPr>
        <p:spPr>
          <a:xfrm>
            <a:off x="457200" y="629816"/>
            <a:ext cx="8229600" cy="1143000"/>
          </a:xfrm>
        </p:spPr>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fa-IR" sz="32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ea typeface="+mn-ea"/>
                <a:cs typeface="B Titr" pitchFamily="2" charset="-78"/>
              </a:rPr>
              <a:t>امام خامنه‏اي </a:t>
            </a:r>
            <a:r>
              <a:rPr lang="fa-IR" sz="20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ea typeface="+mn-ea"/>
                <a:cs typeface="B Titr" pitchFamily="2" charset="-78"/>
              </a:rPr>
              <a:t>(حفظه الله)</a:t>
            </a:r>
            <a:endParaRPr lang="en-US" sz="20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ea typeface="+mn-ea"/>
              <a:cs typeface="B Titr" pitchFamily="2" charset="-78"/>
            </a:endParaRPr>
          </a:p>
        </p:txBody>
      </p:sp>
      <p:sp>
        <p:nvSpPr>
          <p:cNvPr id="3" name="Content Placeholder 2"/>
          <p:cNvSpPr>
            <a:spLocks noGrp="1"/>
          </p:cNvSpPr>
          <p:nvPr>
            <p:ph idx="1"/>
          </p:nvPr>
        </p:nvSpPr>
        <p:spPr>
          <a:xfrm>
            <a:off x="457201" y="1600200"/>
            <a:ext cx="7715200" cy="4709160"/>
          </a:xfrm>
        </p:spPr>
        <p:txBody>
          <a:bodyPr numCol="1">
            <a:normAutofit/>
          </a:bodyPr>
          <a:lstStyle/>
          <a:p>
            <a:pPr algn="just" rtl="1"/>
            <a:r>
              <a:rPr lang="ar-SA"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Lotus" pitchFamily="2" charset="-78"/>
              </a:rPr>
              <a:t>«</a:t>
            </a:r>
            <a:r>
              <a:rPr lang="ar-SA" sz="3200" dirty="0">
                <a:ln w="18415" cmpd="sng">
                  <a:solidFill>
                    <a:srgbClr val="FFFFFF"/>
                  </a:solidFill>
                  <a:prstDash val="solid"/>
                </a:ln>
                <a:solidFill>
                  <a:srgbClr val="FFFFFF"/>
                </a:solidFill>
                <a:effectLst>
                  <a:outerShdw blurRad="63500" dir="3600000" algn="tl" rotWithShape="0">
                    <a:srgbClr val="000000">
                      <a:alpha val="70000"/>
                    </a:srgbClr>
                  </a:outerShdw>
                </a:effectLst>
                <a:cs typeface="B Lotus" pitchFamily="2" charset="-78"/>
              </a:rPr>
              <a:t>سياست تحديد نسل در يك برهه‌اى از زمان درست بود؛ يك اهدافى هم برايش معين كردند. آنطورى كه افراد متخصص و عالم و كارشناسان علمىِ اين قسمت تحقيق و بررسى كردند و گزارش دادند، ما در سال 71 به همان مقاصدى كه از تحديد نسل وجود داشت، رسيديم. از سال 71 به اين طرف، بايد سياست را تغيير </a:t>
            </a:r>
            <a:r>
              <a:rPr lang="ar-SA"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Lotus" pitchFamily="2" charset="-78"/>
              </a:rPr>
              <a:t>مي</a:t>
            </a:r>
            <a:r>
              <a:rPr lang="fa-IR"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Lotus" pitchFamily="2" charset="-78"/>
              </a:rPr>
              <a:t> </a:t>
            </a:r>
            <a:r>
              <a:rPr lang="ar-SA"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Lotus" pitchFamily="2" charset="-78"/>
              </a:rPr>
              <a:t>داديم</a:t>
            </a:r>
            <a:r>
              <a:rPr lang="ar-SA" sz="3200" dirty="0">
                <a:ln w="18415" cmpd="sng">
                  <a:solidFill>
                    <a:srgbClr val="FFFFFF"/>
                  </a:solidFill>
                  <a:prstDash val="solid"/>
                </a:ln>
                <a:solidFill>
                  <a:srgbClr val="FFFFFF"/>
                </a:solidFill>
                <a:effectLst>
                  <a:outerShdw blurRad="63500" dir="3600000" algn="tl" rotWithShape="0">
                    <a:srgbClr val="000000">
                      <a:alpha val="70000"/>
                    </a:srgbClr>
                  </a:outerShdw>
                </a:effectLst>
                <a:cs typeface="B Lotus" pitchFamily="2" charset="-78"/>
              </a:rPr>
              <a:t>؛ خطا كرديم، تغيير نداديم. امروز بايد اين خطا را جبران كنيم</a:t>
            </a:r>
            <a:r>
              <a:rPr lang="fa-IR"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Lotus" pitchFamily="2" charset="-78"/>
              </a:rPr>
              <a:t>»</a:t>
            </a:r>
          </a:p>
          <a:p>
            <a:pPr marL="137160" indent="0" algn="just" rtl="1">
              <a:buNone/>
            </a:pPr>
            <a:r>
              <a:rPr lang="fa-IR" sz="18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Lotus" pitchFamily="2" charset="-78"/>
              </a:rPr>
              <a:t>(دیدار </a:t>
            </a:r>
            <a:r>
              <a:rPr lang="fa-IR" sz="1800" dirty="0">
                <a:ln w="18415" cmpd="sng">
                  <a:solidFill>
                    <a:srgbClr val="FFFFFF"/>
                  </a:solidFill>
                  <a:prstDash val="solid"/>
                </a:ln>
                <a:solidFill>
                  <a:srgbClr val="FFFFFF"/>
                </a:solidFill>
                <a:effectLst>
                  <a:outerShdw blurRad="63500" dir="3600000" algn="tl" rotWithShape="0">
                    <a:srgbClr val="000000">
                      <a:alpha val="70000"/>
                    </a:srgbClr>
                  </a:outerShdw>
                </a:effectLst>
                <a:cs typeface="B Lotus" pitchFamily="2" charset="-78"/>
              </a:rPr>
              <a:t>مسوولان و كارگزاران نظام  3/5/1391)</a:t>
            </a:r>
            <a:endParaRPr lang="en-US" sz="180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Lotus" pitchFamily="2" charset="-78"/>
            </a:endParaRPr>
          </a:p>
          <a:p>
            <a:pPr algn="just">
              <a:buNone/>
            </a:pPr>
            <a:endParaRPr lang="en-US" b="1" dirty="0">
              <a:effectLst>
                <a:outerShdw blurRad="38100" dist="38100" dir="2700000" algn="tl">
                  <a:srgbClr val="000000">
                    <a:alpha val="43137"/>
                  </a:srgbClr>
                </a:outerShdw>
              </a:effectLst>
              <a:cs typeface="B Lotus" pitchFamily="2" charset="-78"/>
            </a:endParaRPr>
          </a:p>
        </p:txBody>
      </p:sp>
      <p:pic>
        <p:nvPicPr>
          <p:cNvPr id="6" name="Picture 5" descr="0tobenvis.com (123).jpg"/>
          <p:cNvPicPr>
            <a:picLocks noChangeAspect="1"/>
          </p:cNvPicPr>
          <p:nvPr/>
        </p:nvPicPr>
        <p:blipFill>
          <a:blip r:embed="rId3" cstate="print"/>
          <a:stretch>
            <a:fillRect/>
          </a:stretch>
        </p:blipFill>
        <p:spPr>
          <a:xfrm>
            <a:off x="7524328" y="-1"/>
            <a:ext cx="1619672" cy="2250249"/>
          </a:xfrm>
          <a:prstGeom prst="rect">
            <a:avLst/>
          </a:prstGeom>
          <a:ln>
            <a:noFill/>
          </a:ln>
          <a:effectLst>
            <a:softEdge rad="112500"/>
          </a:effectLst>
        </p:spPr>
      </p:pic>
      <p:pic>
        <p:nvPicPr>
          <p:cNvPr id="7" name="Picture 6"/>
          <p:cNvPicPr>
            <a:picLocks noChangeAspect="1"/>
          </p:cNvPicPr>
          <p:nvPr/>
        </p:nvPicPr>
        <p:blipFill>
          <a:blip r:embed="rId4" cstate="print">
            <a:clrChange>
              <a:clrFrom>
                <a:srgbClr val="FFFEFD"/>
              </a:clrFrom>
              <a:clrTo>
                <a:srgbClr val="FFFEFD">
                  <a:alpha val="0"/>
                </a:srgbClr>
              </a:clrTo>
            </a:clrChange>
            <a:lum bright="70000" contrast="-70000"/>
            <a:extLst>
              <a:ext uri="{28A0092B-C50C-407E-A947-70E740481C1C}">
                <a14:useLocalDpi xmlns:a14="http://schemas.microsoft.com/office/drawing/2010/main" val="0"/>
              </a:ext>
            </a:extLst>
          </a:blip>
          <a:stretch>
            <a:fillRect/>
          </a:stretch>
        </p:blipFill>
        <p:spPr>
          <a:xfrm>
            <a:off x="7834425" y="5093334"/>
            <a:ext cx="1309575" cy="1764666"/>
          </a:xfrm>
          <a:prstGeom prst="rect">
            <a:avLst/>
          </a:prstGeom>
        </p:spPr>
      </p:pic>
    </p:spTree>
    <p:extLst>
      <p:ext uri="{BB962C8B-B14F-4D97-AF65-F5344CB8AC3E}">
        <p14:creationId xmlns:p14="http://schemas.microsoft.com/office/powerpoint/2010/main" val="1581365555"/>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80512" cy="6858000"/>
          </a:xfrm>
          <a:prstGeom prst="rect">
            <a:avLst/>
          </a:prstGeom>
          <a:ln>
            <a:solidFill>
              <a:schemeClr val="tx1"/>
            </a:solidFill>
          </a:ln>
        </p:spPr>
      </p:pic>
      <p:sp>
        <p:nvSpPr>
          <p:cNvPr id="2" name="Title 1"/>
          <p:cNvSpPr>
            <a:spLocks noGrp="1"/>
          </p:cNvSpPr>
          <p:nvPr>
            <p:ph type="title"/>
          </p:nvPr>
        </p:nvSpPr>
        <p:spPr>
          <a:xfrm>
            <a:off x="467544" y="0"/>
            <a:ext cx="7992888" cy="836712"/>
          </a:xfrm>
          <a:noFill/>
        </p:spPr>
        <p:txBody>
          <a:bodyPr>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fa-IR" sz="3200"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ea typeface="+mn-ea"/>
                <a:cs typeface="B Titr" pitchFamily="2" charset="-78"/>
              </a:rPr>
              <a:t>      حضرت </a:t>
            </a:r>
            <a:r>
              <a:rPr lang="fa-IR" sz="32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ea typeface="+mn-ea"/>
                <a:cs typeface="B Titr" pitchFamily="2" charset="-78"/>
              </a:rPr>
              <a:t>آیت الله العظمی مکارم شیرازی </a:t>
            </a:r>
            <a:r>
              <a:rPr lang="fa-IR" sz="24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ea typeface="+mn-ea"/>
                <a:cs typeface="B Titr" pitchFamily="2" charset="-78"/>
              </a:rPr>
              <a:t>حفظه الله</a:t>
            </a:r>
            <a:r>
              <a:rPr lang="en-US" sz="24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ea typeface="+mn-ea"/>
                <a:cs typeface="B Titr" pitchFamily="2" charset="-78"/>
              </a:rPr>
              <a:t> </a:t>
            </a:r>
            <a:endParaRPr lang="en-US" sz="32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ea typeface="+mn-ea"/>
              <a:cs typeface="B Titr" pitchFamily="2" charset="-78"/>
            </a:endParaRPr>
          </a:p>
        </p:txBody>
      </p:sp>
      <p:sp>
        <p:nvSpPr>
          <p:cNvPr id="3" name="Content Placeholder 2"/>
          <p:cNvSpPr>
            <a:spLocks noGrp="1"/>
          </p:cNvSpPr>
          <p:nvPr>
            <p:ph idx="1"/>
          </p:nvPr>
        </p:nvSpPr>
        <p:spPr>
          <a:xfrm>
            <a:off x="457201" y="764704"/>
            <a:ext cx="8053386" cy="5544656"/>
          </a:xfrm>
        </p:spPr>
        <p:txBody>
          <a:bodyPr>
            <a:noAutofit/>
          </a:bodyPr>
          <a:lstStyle/>
          <a:p>
            <a:pPr algn="just" rtl="1"/>
            <a:r>
              <a:rPr lang="fa-IR" sz="2400" b="1" dirty="0" smtClean="0">
                <a:solidFill>
                  <a:srgbClr val="FF0000"/>
                </a:solidFill>
                <a:effectLst>
                  <a:outerShdw blurRad="38100" dist="38100" dir="2700000" algn="tl">
                    <a:srgbClr val="000000">
                      <a:alpha val="43137"/>
                    </a:srgbClr>
                  </a:outerShdw>
                </a:effectLst>
                <a:cs typeface="B Lotus" pitchFamily="2" charset="-78"/>
              </a:rPr>
              <a:t>استفتاء</a:t>
            </a:r>
            <a:r>
              <a:rPr lang="fa-IR" sz="2400" b="1" dirty="0" smtClean="0">
                <a:effectLst>
                  <a:outerShdw blurRad="38100" dist="38100" dir="2700000" algn="tl">
                    <a:srgbClr val="000000">
                      <a:alpha val="43137"/>
                    </a:srgbClr>
                  </a:outerShdw>
                </a:effectLst>
                <a:cs typeface="B Lotus" pitchFamily="2" charset="-78"/>
              </a:rPr>
              <a:t>:</a:t>
            </a:r>
            <a:r>
              <a:rPr lang="en-US" sz="2400" b="1" dirty="0" smtClean="0">
                <a:effectLst>
                  <a:outerShdw blurRad="38100" dist="38100" dir="2700000" algn="tl">
                    <a:srgbClr val="000000">
                      <a:alpha val="43137"/>
                    </a:srgbClr>
                  </a:outerShdw>
                </a:effectLst>
                <a:cs typeface="B Lotus" pitchFamily="2" charset="-78"/>
              </a:rPr>
              <a:t> </a:t>
            </a:r>
            <a:r>
              <a:rPr lang="fa-IR" sz="2400" b="1" dirty="0" smtClean="0">
                <a:effectLst>
                  <a:outerShdw blurRad="38100" dist="38100" dir="2700000" algn="tl">
                    <a:srgbClr val="000000">
                      <a:alpha val="43137"/>
                    </a:srgbClr>
                  </a:outerShdw>
                </a:effectLst>
                <a:cs typeface="B Lotus" pitchFamily="2" charset="-78"/>
              </a:rPr>
              <a:t>در وضعیت کنونی با توجه به سوء استفاده مشرکان و مخالفان      اهل‌بیت‌(ع) از طرح کنترل جمعیت، وظیفه دولتمردان، رسانه‌ها، مطبوعات، اساتید حوزه و دانشگاه، نویسندگان و گویندگان و تمام ارادتمندان مکتب امیرالمومنین‌(ع) و فرزندان معصوم (ع) ایشان و پیروان ولایت فقیه که ادامه ولایت امیرالمومنین‌(ع) است به منظور تحکیم بنیان خانواده‌ها و حفظ بافت سیاسی و اجتماعی کشور امیرالمومنین‌(ع) چیست؟</a:t>
            </a:r>
            <a:endParaRPr lang="en-US" sz="2400" b="1" dirty="0" smtClean="0">
              <a:effectLst>
                <a:outerShdw blurRad="38100" dist="38100" dir="2700000" algn="tl">
                  <a:srgbClr val="000000">
                    <a:alpha val="43137"/>
                  </a:srgbClr>
                </a:outerShdw>
              </a:effectLst>
              <a:cs typeface="B Lotus" pitchFamily="2" charset="-78"/>
            </a:endParaRPr>
          </a:p>
          <a:p>
            <a:pPr marL="137160" indent="0" algn="just" rtl="1">
              <a:buNone/>
            </a:pPr>
            <a:r>
              <a:rPr lang="fa-IR" sz="2400" b="1" dirty="0" smtClean="0">
                <a:solidFill>
                  <a:srgbClr val="FFFF00"/>
                </a:solidFill>
                <a:effectLst>
                  <a:outerShdw blurRad="38100" dist="38100" dir="2700000" algn="tl">
                    <a:srgbClr val="000000">
                      <a:alpha val="43137"/>
                    </a:srgbClr>
                  </a:outerShdw>
                </a:effectLst>
                <a:cs typeface="B Lotus" pitchFamily="2" charset="-78"/>
              </a:rPr>
              <a:t>«در تمام مواردی که کنترل موالید سبب تغییر بافت جمعیت و ضربه زدن به مبانی مکتب اهل بیت علیهم السلام می شود همه وظیفه دارند در حد توان خود جلوی این معضل را بگیرند». </a:t>
            </a:r>
          </a:p>
          <a:p>
            <a:pPr marL="137160" indent="0" algn="just" rtl="1">
              <a:buNone/>
            </a:pPr>
            <a:r>
              <a:rPr lang="fa-IR" sz="1400" b="1" dirty="0" smtClean="0">
                <a:effectLst>
                  <a:outerShdw blurRad="38100" dist="38100" dir="2700000" algn="tl">
                    <a:srgbClr val="000000">
                      <a:alpha val="43137"/>
                    </a:srgbClr>
                  </a:outerShdw>
                </a:effectLst>
                <a:cs typeface="B Lotus" pitchFamily="2" charset="-78"/>
              </a:rPr>
              <a:t>( خبرگزاری حوزه، 2/8/91 ، شماره خبر: ٣٠٤٠٩٦)</a:t>
            </a:r>
            <a:endParaRPr lang="fa-IR" sz="1800" b="1" dirty="0" smtClean="0">
              <a:solidFill>
                <a:srgbClr val="FFFF00"/>
              </a:solidFill>
              <a:effectLst>
                <a:outerShdw blurRad="38100" dist="38100" dir="2700000" algn="tl">
                  <a:srgbClr val="000000">
                    <a:alpha val="43137"/>
                  </a:srgbClr>
                </a:outerShdw>
              </a:effectLst>
              <a:cs typeface="B Lotus" pitchFamily="2" charset="-78"/>
            </a:endParaRPr>
          </a:p>
          <a:p>
            <a:pPr marL="137160" indent="0" algn="ctr" rtl="1">
              <a:buNone/>
            </a:pPr>
            <a:r>
              <a:rPr lang="ar-SA" sz="2400" b="1" dirty="0" smtClean="0">
                <a:solidFill>
                  <a:srgbClr val="FFFF00"/>
                </a:solidFill>
                <a:effectLst>
                  <a:outerShdw blurRad="38100" dist="38100" dir="2700000" algn="tl">
                    <a:srgbClr val="000000">
                      <a:alpha val="43137"/>
                    </a:srgbClr>
                  </a:outerShdw>
                </a:effectLst>
                <a:cs typeface="B Lotus" pitchFamily="2" charset="-78"/>
              </a:rPr>
              <a:t>در صورتی که اهل خبره و کارشناسان متدین، مسئله کنترل و محدود ساختن موالید را یک ضرورت اجتماعی تشخیص دهند، شرعا می توان به طور موقت با آن موافقت کرد و یا در صورت لزوم به طور حساب شده </a:t>
            </a:r>
            <a:endParaRPr lang="fa-IR" sz="2400" b="1" dirty="0" smtClean="0">
              <a:solidFill>
                <a:srgbClr val="FFFF00"/>
              </a:solidFill>
              <a:effectLst>
                <a:outerShdw blurRad="38100" dist="38100" dir="2700000" algn="tl">
                  <a:srgbClr val="000000">
                    <a:alpha val="43137"/>
                  </a:srgbClr>
                </a:outerShdw>
              </a:effectLst>
              <a:cs typeface="B Lotus" pitchFamily="2" charset="-78"/>
            </a:endParaRPr>
          </a:p>
          <a:p>
            <a:pPr marL="137160" indent="0" algn="ctr" rtl="1">
              <a:buNone/>
            </a:pPr>
            <a:r>
              <a:rPr lang="ar-SA" sz="2400" b="1" dirty="0" smtClean="0">
                <a:solidFill>
                  <a:srgbClr val="FFFF00"/>
                </a:solidFill>
                <a:effectLst>
                  <a:outerShdw blurRad="38100" dist="38100" dir="2700000" algn="tl">
                    <a:srgbClr val="000000">
                      <a:alpha val="43137"/>
                    </a:srgbClr>
                  </a:outerShdw>
                </a:effectLst>
                <a:cs typeface="B Lotus" pitchFamily="2" charset="-78"/>
              </a:rPr>
              <a:t>ازآن تبلیغ نمود</a:t>
            </a:r>
            <a:r>
              <a:rPr lang="fa-IR" sz="2400" b="1" dirty="0" smtClean="0">
                <a:solidFill>
                  <a:srgbClr val="FFFF00"/>
                </a:solidFill>
                <a:effectLst>
                  <a:outerShdw blurRad="38100" dist="38100" dir="2700000" algn="tl">
                    <a:srgbClr val="000000">
                      <a:alpha val="43137"/>
                    </a:srgbClr>
                  </a:outerShdw>
                </a:effectLst>
                <a:cs typeface="B Lotus" pitchFamily="2" charset="-78"/>
              </a:rPr>
              <a:t>.</a:t>
            </a:r>
            <a:endParaRPr lang="en-US" sz="2400" b="1" dirty="0" smtClean="0">
              <a:solidFill>
                <a:srgbClr val="FFFF00"/>
              </a:solidFill>
              <a:effectLst>
                <a:outerShdw blurRad="38100" dist="38100" dir="2700000" algn="tl">
                  <a:srgbClr val="000000">
                    <a:alpha val="43137"/>
                  </a:srgbClr>
                </a:outerShdw>
              </a:effectLst>
              <a:cs typeface="B Lotus" pitchFamily="2" charset="-78"/>
            </a:endParaRPr>
          </a:p>
          <a:p>
            <a:pPr algn="just">
              <a:buNone/>
            </a:pPr>
            <a:endParaRPr lang="en-US" sz="2400" dirty="0">
              <a:cs typeface="B Lotus" pitchFamily="2" charset="-78"/>
            </a:endParaRPr>
          </a:p>
        </p:txBody>
      </p:sp>
      <p:pic>
        <p:nvPicPr>
          <p:cNvPr id="18434" name="Picture 2" descr="http://ensafnews.com/media/news/0/806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7175" y="68644"/>
            <a:ext cx="1266825" cy="1905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6" name="Picture 5"/>
          <p:cNvPicPr>
            <a:picLocks noChangeAspect="1"/>
          </p:cNvPicPr>
          <p:nvPr/>
        </p:nvPicPr>
        <p:blipFill>
          <a:blip r:embed="rId4" cstate="print">
            <a:clrChange>
              <a:clrFrom>
                <a:srgbClr val="FFFEFD"/>
              </a:clrFrom>
              <a:clrTo>
                <a:srgbClr val="FFFEFD">
                  <a:alpha val="0"/>
                </a:srgbClr>
              </a:clrTo>
            </a:clrChange>
            <a:lum bright="70000" contrast="-70000"/>
            <a:extLst>
              <a:ext uri="{28A0092B-C50C-407E-A947-70E740481C1C}">
                <a14:useLocalDpi xmlns:a14="http://schemas.microsoft.com/office/drawing/2010/main" val="0"/>
              </a:ext>
            </a:extLst>
          </a:blip>
          <a:stretch>
            <a:fillRect/>
          </a:stretch>
        </p:blipFill>
        <p:spPr>
          <a:xfrm>
            <a:off x="7834425" y="5093334"/>
            <a:ext cx="1309575" cy="1764666"/>
          </a:xfrm>
          <a:prstGeom prst="rect">
            <a:avLst/>
          </a:prstGeom>
        </p:spPr>
      </p:pic>
    </p:spTree>
    <p:extLst>
      <p:ext uri="{BB962C8B-B14F-4D97-AF65-F5344CB8AC3E}">
        <p14:creationId xmlns:p14="http://schemas.microsoft.com/office/powerpoint/2010/main" val="25920976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80512" cy="6858000"/>
          </a:xfrm>
          <a:prstGeom prst="rect">
            <a:avLst/>
          </a:prstGeom>
          <a:ln>
            <a:solidFill>
              <a:schemeClr val="tx1"/>
            </a:solidFill>
          </a:ln>
        </p:spPr>
      </p:pic>
      <p:sp>
        <p:nvSpPr>
          <p:cNvPr id="2" name="Title 1"/>
          <p:cNvSpPr>
            <a:spLocks noGrp="1"/>
          </p:cNvSpPr>
          <p:nvPr>
            <p:ph type="title"/>
          </p:nvPr>
        </p:nvSpPr>
        <p:spPr>
          <a:xfrm>
            <a:off x="86816" y="44624"/>
            <a:ext cx="8229600" cy="1143000"/>
          </a:xfrm>
        </p:spPr>
        <p:txBody>
          <a:bodyPr>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fa-IR" sz="32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ea typeface="+mn-ea"/>
                <a:cs typeface="B Titr" pitchFamily="2" charset="-78"/>
              </a:rPr>
              <a:t>حضرت آیت الله العظمی صافی گلپایگانی </a:t>
            </a:r>
            <a:r>
              <a:rPr lang="fa-IR" sz="20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ea typeface="+mn-ea"/>
                <a:cs typeface="B Titr" pitchFamily="2" charset="-78"/>
              </a:rPr>
              <a:t>حفظه الله</a:t>
            </a:r>
            <a:r>
              <a:rPr lang="en-US" sz="20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ea typeface="+mn-ea"/>
                <a:cs typeface="B Titr" pitchFamily="2" charset="-78"/>
              </a:rPr>
              <a:t> </a:t>
            </a:r>
            <a:r>
              <a:rPr lang="en-US" sz="3200"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r>
            <a:br>
              <a:rPr lang="en-US" sz="3200"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endParaRPr lang="en-US" sz="32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Content Placeholder 2"/>
          <p:cNvSpPr>
            <a:spLocks noGrp="1"/>
          </p:cNvSpPr>
          <p:nvPr>
            <p:ph idx="1"/>
          </p:nvPr>
        </p:nvSpPr>
        <p:spPr>
          <a:xfrm>
            <a:off x="457200" y="764704"/>
            <a:ext cx="7452000" cy="5508000"/>
          </a:xfrm>
        </p:spPr>
        <p:txBody>
          <a:bodyPr>
            <a:normAutofit fontScale="85000" lnSpcReduction="20000"/>
          </a:bodyPr>
          <a:lstStyle/>
          <a:p>
            <a:pPr marL="137160" indent="0" algn="just" rtl="1">
              <a:buNone/>
            </a:pPr>
            <a:r>
              <a:rPr lang="fa-IR" b="1" dirty="0" smtClean="0">
                <a:solidFill>
                  <a:srgbClr val="FF0000"/>
                </a:solidFill>
                <a:effectLst>
                  <a:outerShdw blurRad="38100" dist="38100" dir="2700000" algn="tl">
                    <a:srgbClr val="000000">
                      <a:alpha val="43137"/>
                    </a:srgbClr>
                  </a:outerShdw>
                </a:effectLst>
                <a:cs typeface="B Lotus" pitchFamily="2" charset="-78"/>
              </a:rPr>
              <a:t> استفتاء</a:t>
            </a:r>
            <a:r>
              <a:rPr lang="fa-IR" b="1" dirty="0" smtClean="0">
                <a:effectLst>
                  <a:outerShdw blurRad="38100" dist="38100" dir="2700000" algn="tl">
                    <a:srgbClr val="000000">
                      <a:alpha val="43137"/>
                    </a:srgbClr>
                  </a:outerShdw>
                </a:effectLst>
                <a:cs typeface="B Lotus" pitchFamily="2" charset="-78"/>
              </a:rPr>
              <a:t>:</a:t>
            </a:r>
            <a:r>
              <a:rPr lang="en-US" b="1" dirty="0" smtClean="0">
                <a:effectLst>
                  <a:outerShdw blurRad="38100" dist="38100" dir="2700000" algn="tl">
                    <a:srgbClr val="000000">
                      <a:alpha val="43137"/>
                    </a:srgbClr>
                  </a:outerShdw>
                </a:effectLst>
                <a:cs typeface="B Lotus" pitchFamily="2" charset="-78"/>
              </a:rPr>
              <a:t> </a:t>
            </a:r>
            <a:r>
              <a:rPr lang="fa-IR" b="1" dirty="0" smtClean="0">
                <a:effectLst>
                  <a:outerShdw blurRad="38100" dist="38100" dir="2700000" algn="tl">
                    <a:srgbClr val="000000">
                      <a:alpha val="43137"/>
                    </a:srgbClr>
                  </a:outerShdw>
                </a:effectLst>
                <a:cs typeface="B Lotus" pitchFamily="2" charset="-78"/>
              </a:rPr>
              <a:t>در وضعیت کنونی با توجه به سوء استفاده مشرکان و مخالفان اهل‌بیت‌(ع) از طرح کنترل جمعیت، وظیفه دولتمردان، رسانه‌ها، مطبوعات، اساتید حوزه و دانشگاه، نویسندگان و گویندگان و تمام ارادتمندان مکتب امیرالمومنین‌(ع) و فرزندان معصوم (ع) ایشان و پیروان ولایت فقیه که ادامه ولایت امیرالمومنین‌(ع) است به منظور تحکیم بنیان خانواده‌ها و حفظ بافت سیاسی و اجتماعی کشور امیرالمومنین‌(ع) چیست؟</a:t>
            </a:r>
            <a:endParaRPr lang="en-US" b="1" dirty="0" smtClean="0">
              <a:effectLst>
                <a:outerShdw blurRad="38100" dist="38100" dir="2700000" algn="tl">
                  <a:srgbClr val="000000">
                    <a:alpha val="43137"/>
                  </a:srgbClr>
                </a:outerShdw>
              </a:effectLst>
              <a:cs typeface="B Lotus" pitchFamily="2" charset="-78"/>
            </a:endParaRPr>
          </a:p>
          <a:p>
            <a:pPr marL="137160" indent="0" algn="just" rtl="1">
              <a:buNone/>
            </a:pPr>
            <a:r>
              <a:rPr lang="fa-IR" dirty="0" smtClean="0">
                <a:cs typeface="B Lotus" pitchFamily="2" charset="-78"/>
              </a:rPr>
              <a:t>«</a:t>
            </a:r>
            <a:r>
              <a:rPr lang="fa-IR" b="1" dirty="0" smtClean="0">
                <a:solidFill>
                  <a:srgbClr val="FFFF00"/>
                </a:solidFill>
                <a:effectLst>
                  <a:outerShdw blurRad="38100" dist="38100" dir="2700000" algn="tl">
                    <a:srgbClr val="000000">
                      <a:alpha val="43137"/>
                    </a:srgbClr>
                  </a:outerShdw>
                </a:effectLst>
                <a:cs typeface="B Lotus" pitchFamily="2" charset="-78"/>
              </a:rPr>
              <a:t>در اسلام و تعالیم سازنده آن که همه جوانب حیات بشر را شامل است،‌ داشتن اولاد و فرزندان متعدد مورد تشویق و ترغیب است و تا حدی تاکید شده است که حضرت رسول اکرم‌(ص) به کثرت امت خود بر امم دیگر مباهاتی می‌فرماید؛ ثواب‌هایی که در تولید مثل و تربیت اولاد برای پدر و مادر مقرر شده است، به قدری جالب و عظیم است که سزاوار نیست والدین با جلوگیری در بارداری، از این همه ثواب خود را محروم سازند و آن را کنترل نمایند. والله العالم»». </a:t>
            </a:r>
          </a:p>
          <a:p>
            <a:pPr algn="r" rtl="1">
              <a:buNone/>
            </a:pPr>
            <a:r>
              <a:rPr lang="fa-IR" sz="2200" dirty="0" smtClean="0">
                <a:cs typeface="B Lotus" pitchFamily="2" charset="-78"/>
              </a:rPr>
              <a:t>                  </a:t>
            </a:r>
            <a:r>
              <a:rPr lang="fa-IR" sz="1500" dirty="0" smtClean="0">
                <a:cs typeface="B Lotus" pitchFamily="2" charset="-78"/>
              </a:rPr>
              <a:t>( خبرگزاری حوزه، 2/8/91 ، شماره خبر: ٣٠٤٠٩٦)</a:t>
            </a:r>
            <a:endParaRPr lang="en-US" sz="1500" dirty="0" smtClean="0">
              <a:cs typeface="B Lotus" pitchFamily="2" charset="-78"/>
            </a:endParaRPr>
          </a:p>
          <a:p>
            <a:pPr algn="just">
              <a:buNone/>
            </a:pPr>
            <a:endParaRPr lang="en-US" dirty="0">
              <a:cs typeface="B Lotus" pitchFamily="2" charset="-78"/>
            </a:endParaRPr>
          </a:p>
        </p:txBody>
      </p:sp>
      <p:pic>
        <p:nvPicPr>
          <p:cNvPr id="17410" name="Picture 2" descr="http://dinomazhab.com/wp-content/uploads/%20%D8%B5%D8%A7%D9%81%DB%8C%20%DA%AF%D9%84%D9%BE%D8%A7%DB%8C%DA%AF%D8%A7%D9%86%DB%8C%20(4).jpg"/>
          <p:cNvPicPr>
            <a:picLocks noChangeAspect="1" noChangeArrowheads="1"/>
          </p:cNvPicPr>
          <p:nvPr/>
        </p:nvPicPr>
        <p:blipFill rotWithShape="1">
          <a:blip r:embed="rId3">
            <a:extLst>
              <a:ext uri="{28A0092B-C50C-407E-A947-70E740481C1C}">
                <a14:useLocalDpi xmlns:a14="http://schemas.microsoft.com/office/drawing/2010/main" val="0"/>
              </a:ext>
            </a:extLst>
          </a:blip>
          <a:srcRect l="12302" t="11440" r="6180" b="20975"/>
          <a:stretch/>
        </p:blipFill>
        <p:spPr bwMode="auto">
          <a:xfrm>
            <a:off x="7740352" y="116632"/>
            <a:ext cx="1368152" cy="18722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6" name="Picture 5"/>
          <p:cNvPicPr>
            <a:picLocks noChangeAspect="1"/>
          </p:cNvPicPr>
          <p:nvPr/>
        </p:nvPicPr>
        <p:blipFill>
          <a:blip r:embed="rId4" cstate="print">
            <a:clrChange>
              <a:clrFrom>
                <a:srgbClr val="FFFEFD"/>
              </a:clrFrom>
              <a:clrTo>
                <a:srgbClr val="FFFEFD">
                  <a:alpha val="0"/>
                </a:srgbClr>
              </a:clrTo>
            </a:clrChange>
            <a:lum bright="70000" contrast="-70000"/>
            <a:extLst>
              <a:ext uri="{28A0092B-C50C-407E-A947-70E740481C1C}">
                <a14:useLocalDpi xmlns:a14="http://schemas.microsoft.com/office/drawing/2010/main" val="0"/>
              </a:ext>
            </a:extLst>
          </a:blip>
          <a:stretch>
            <a:fillRect/>
          </a:stretch>
        </p:blipFill>
        <p:spPr>
          <a:xfrm>
            <a:off x="7834425" y="5093334"/>
            <a:ext cx="1309575" cy="1764666"/>
          </a:xfrm>
          <a:prstGeom prst="rect">
            <a:avLst/>
          </a:prstGeom>
        </p:spPr>
      </p:pic>
    </p:spTree>
    <p:extLst>
      <p:ext uri="{BB962C8B-B14F-4D97-AF65-F5344CB8AC3E}">
        <p14:creationId xmlns:p14="http://schemas.microsoft.com/office/powerpoint/2010/main" val="3846919304"/>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80512" cy="6858000"/>
          </a:xfrm>
          <a:prstGeom prst="rect">
            <a:avLst/>
          </a:prstGeom>
          <a:ln>
            <a:solidFill>
              <a:schemeClr val="tx1"/>
            </a:solidFill>
          </a:ln>
        </p:spPr>
      </p:pic>
      <p:sp>
        <p:nvSpPr>
          <p:cNvPr id="2" name="Title 1"/>
          <p:cNvSpPr>
            <a:spLocks noGrp="1"/>
          </p:cNvSpPr>
          <p:nvPr>
            <p:ph type="title"/>
          </p:nvPr>
        </p:nvSpPr>
        <p:spPr>
          <a:xfrm>
            <a:off x="302840" y="-27384"/>
            <a:ext cx="8229600" cy="1143000"/>
          </a:xfrm>
        </p:spPr>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rtl="1"/>
            <a:r>
              <a:rPr lang="fa-IR" sz="3200"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ea typeface="+mn-ea"/>
                <a:cs typeface="B Titr" pitchFamily="2" charset="-78"/>
              </a:rPr>
              <a:t>    حضرت آیت </a:t>
            </a:r>
            <a:r>
              <a:rPr lang="fa-IR" sz="32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ea typeface="+mn-ea"/>
                <a:cs typeface="B Titr" pitchFamily="2" charset="-78"/>
              </a:rPr>
              <a:t>الله العظمی نوری همدانی </a:t>
            </a:r>
            <a:r>
              <a:rPr lang="fa-IR" sz="20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ea typeface="+mn-ea"/>
                <a:cs typeface="B Titr" pitchFamily="2" charset="-78"/>
              </a:rPr>
              <a:t>حفظه الله</a:t>
            </a:r>
            <a:r>
              <a:rPr lang="en-US" sz="2800"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r>
            <a:br>
              <a:rPr lang="en-US" sz="2800"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endParaRPr lang="en-US" sz="28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Content Placeholder 2"/>
          <p:cNvSpPr>
            <a:spLocks noGrp="1"/>
          </p:cNvSpPr>
          <p:nvPr>
            <p:ph idx="1"/>
          </p:nvPr>
        </p:nvSpPr>
        <p:spPr>
          <a:xfrm>
            <a:off x="457200" y="764704"/>
            <a:ext cx="7787208" cy="5544656"/>
          </a:xfrm>
        </p:spPr>
        <p:txBody>
          <a:bodyPr>
            <a:noAutofit/>
          </a:bodyPr>
          <a:lstStyle/>
          <a:p>
            <a:pPr algn="just" rtl="1"/>
            <a:r>
              <a:rPr lang="fa-IR" sz="3200" b="1" dirty="0" smtClean="0">
                <a:solidFill>
                  <a:srgbClr val="FF0000"/>
                </a:solidFill>
                <a:effectLst>
                  <a:outerShdw blurRad="38100" dist="38100" dir="2700000" algn="tl">
                    <a:srgbClr val="000000">
                      <a:alpha val="43137"/>
                    </a:srgbClr>
                  </a:outerShdw>
                </a:effectLst>
                <a:cs typeface="B Lotus" pitchFamily="2" charset="-78"/>
              </a:rPr>
              <a:t>استفتاء</a:t>
            </a:r>
            <a:r>
              <a:rPr lang="ar-SA" sz="3200" b="1" dirty="0" smtClean="0">
                <a:effectLst>
                  <a:outerShdw blurRad="38100" dist="38100" dir="2700000" algn="tl">
                    <a:srgbClr val="000000">
                      <a:alpha val="43137"/>
                    </a:srgbClr>
                  </a:outerShdw>
                </a:effectLst>
                <a:cs typeface="B Lotus" pitchFamily="2" charset="-78"/>
              </a:rPr>
              <a:t>: در وضعیت کنونی، با توجه به سوء استفاده </a:t>
            </a:r>
            <a:r>
              <a:rPr lang="fa-IR" sz="3200" b="1" dirty="0" smtClean="0">
                <a:effectLst>
                  <a:outerShdw blurRad="38100" dist="38100" dir="2700000" algn="tl">
                    <a:srgbClr val="000000">
                      <a:alpha val="43137"/>
                    </a:srgbClr>
                  </a:outerShdw>
                </a:effectLst>
                <a:cs typeface="B Lotus" pitchFamily="2" charset="-78"/>
              </a:rPr>
              <a:t>      </a:t>
            </a:r>
            <a:r>
              <a:rPr lang="ar-SA" sz="3200" b="1" dirty="0" smtClean="0">
                <a:effectLst>
                  <a:outerShdw blurRad="38100" dist="38100" dir="2700000" algn="tl">
                    <a:srgbClr val="000000">
                      <a:alpha val="43137"/>
                    </a:srgbClr>
                  </a:outerShdw>
                </a:effectLst>
                <a:cs typeface="B Lotus" pitchFamily="2" charset="-78"/>
              </a:rPr>
              <a:t>مشرکان</a:t>
            </a:r>
            <a:r>
              <a:rPr lang="fa-IR" sz="3200" b="1" dirty="0" smtClean="0">
                <a:effectLst>
                  <a:outerShdw blurRad="38100" dist="38100" dir="2700000" algn="tl">
                    <a:srgbClr val="000000">
                      <a:alpha val="43137"/>
                    </a:srgbClr>
                  </a:outerShdw>
                </a:effectLst>
                <a:cs typeface="B Lotus" pitchFamily="2" charset="-78"/>
              </a:rPr>
              <a:t> </a:t>
            </a:r>
            <a:r>
              <a:rPr lang="ar-SA" sz="3200" b="1" dirty="0" smtClean="0">
                <a:effectLst>
                  <a:outerShdw blurRad="38100" dist="38100" dir="2700000" algn="tl">
                    <a:srgbClr val="000000">
                      <a:alpha val="43137"/>
                    </a:srgbClr>
                  </a:outerShdw>
                </a:effectLst>
                <a:cs typeface="B Lotus" pitchFamily="2" charset="-78"/>
              </a:rPr>
              <a:t>و مخالفان اهل بیت علیهم السلام، از طرح کنترل جمعیت، وظیفه دولتمردان، و متدینین و... به منظور تحکیم بنیان خانواده ها و حفظ بافت سیاسی و اجتماعی کشور امیرالمومنین علیه السلام چیست؟</a:t>
            </a:r>
            <a:endParaRPr lang="fa-IR" sz="3200" dirty="0" smtClean="0">
              <a:cs typeface="B Lotus" pitchFamily="2" charset="-78"/>
            </a:endParaRPr>
          </a:p>
          <a:p>
            <a:pPr marL="137160" indent="0" algn="just" rtl="1">
              <a:buNone/>
            </a:pPr>
            <a:r>
              <a:rPr lang="fa-IR" sz="3200" dirty="0" smtClean="0">
                <a:cs typeface="B Lotus" pitchFamily="2" charset="-78"/>
              </a:rPr>
              <a:t>«</a:t>
            </a:r>
            <a:r>
              <a:rPr lang="ar-SA" sz="3200" b="1" dirty="0" smtClean="0">
                <a:solidFill>
                  <a:srgbClr val="FFFF00"/>
                </a:solidFill>
                <a:effectLst>
                  <a:outerShdw blurRad="38100" dist="38100" dir="2700000" algn="tl">
                    <a:srgbClr val="000000">
                      <a:alpha val="43137"/>
                    </a:srgbClr>
                  </a:outerShdw>
                </a:effectLst>
                <a:cs typeface="B Lotus" pitchFamily="2" charset="-78"/>
              </a:rPr>
              <a:t>در چنین شرایطی وظیفه پیروان اهل بیت علیهم السلام این است که با رعایت موازین شرعی و مقررات حکومت اسلامی، از امکانات خود استفاده نمایند و اجازه ندهند چنین امری واقع شود و مسئولان و رسانه ها و دانشمندان وظیفه دارند مردم را آگاه نمایند و خطر آن را برای مردم توضیح دهند».</a:t>
            </a:r>
            <a:endParaRPr lang="en-US" sz="3200" b="1" dirty="0">
              <a:solidFill>
                <a:srgbClr val="FFFF00"/>
              </a:solidFill>
              <a:effectLst>
                <a:outerShdw blurRad="38100" dist="38100" dir="2700000" algn="tl">
                  <a:srgbClr val="000000">
                    <a:alpha val="43137"/>
                  </a:srgbClr>
                </a:outerShdw>
              </a:effectLst>
              <a:cs typeface="B Lotus" pitchFamily="2" charset="-78"/>
            </a:endParaRPr>
          </a:p>
        </p:txBody>
      </p:sp>
      <p:pic>
        <p:nvPicPr>
          <p:cNvPr id="16386" name="Picture 2" descr="http://bayanbox.ir/id/2010370032484525513?view"/>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829" t="2725" r="12233" b="30242"/>
          <a:stretch/>
        </p:blipFill>
        <p:spPr bwMode="auto">
          <a:xfrm flipH="1">
            <a:off x="7740350" y="260648"/>
            <a:ext cx="1403649" cy="16910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6" name="Picture 5"/>
          <p:cNvPicPr>
            <a:picLocks noChangeAspect="1"/>
          </p:cNvPicPr>
          <p:nvPr/>
        </p:nvPicPr>
        <p:blipFill>
          <a:blip r:embed="rId4" cstate="print">
            <a:clrChange>
              <a:clrFrom>
                <a:srgbClr val="FFFEFD"/>
              </a:clrFrom>
              <a:clrTo>
                <a:srgbClr val="FFFEFD">
                  <a:alpha val="0"/>
                </a:srgbClr>
              </a:clrTo>
            </a:clrChange>
            <a:lum bright="70000" contrast="-70000"/>
            <a:extLst>
              <a:ext uri="{28A0092B-C50C-407E-A947-70E740481C1C}">
                <a14:useLocalDpi xmlns:a14="http://schemas.microsoft.com/office/drawing/2010/main" val="0"/>
              </a:ext>
            </a:extLst>
          </a:blip>
          <a:stretch>
            <a:fillRect/>
          </a:stretch>
        </p:blipFill>
        <p:spPr>
          <a:xfrm>
            <a:off x="7834425" y="5093334"/>
            <a:ext cx="1309575" cy="1764666"/>
          </a:xfrm>
          <a:prstGeom prst="rect">
            <a:avLst/>
          </a:prstGeom>
        </p:spPr>
      </p:pic>
    </p:spTree>
    <p:extLst>
      <p:ext uri="{BB962C8B-B14F-4D97-AF65-F5344CB8AC3E}">
        <p14:creationId xmlns:p14="http://schemas.microsoft.com/office/powerpoint/2010/main" val="1131656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1029</Words>
  <Application>Microsoft Office PowerPoint</Application>
  <PresentationFormat>On-screen Show (4:3)</PresentationFormat>
  <Paragraphs>45</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کنترل جمعیت از دیدگاه مراجع و علما  حضرت امام خميني قدس سره</vt:lpstr>
      <vt:lpstr>نگاه اسلام به جمعيت  (قرآن، حديث، فقه) </vt:lpstr>
      <vt:lpstr>PowerPoint Presentation</vt:lpstr>
      <vt:lpstr>PowerPoint Presentation</vt:lpstr>
      <vt:lpstr>PowerPoint Presentation</vt:lpstr>
      <vt:lpstr>امام خامنه‏اي (حفظه الله)</vt:lpstr>
      <vt:lpstr>      حضرت آیت الله العظمی مکارم شیرازی حفظه الله </vt:lpstr>
      <vt:lpstr>حضرت آیت الله العظمی صافی گلپایگانی حفظه الله  </vt:lpstr>
      <vt:lpstr>    حضرت آیت الله العظمی نوری همدانی حفظه الله </vt:lpstr>
      <vt:lpstr>حضرت آیت الله العظمی جعفر سبحانی حفظه الله  </vt:lpstr>
      <vt:lpstr>حضرت علامه محمدتقی مصباح یزدی حفظه الله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کنترل جمعیت از دیدگاه مراجع و علما  حضرت امام خميني قدس سره</dc:title>
  <dc:creator>pc2</dc:creator>
  <cp:lastModifiedBy>pc2</cp:lastModifiedBy>
  <cp:revision>1</cp:revision>
  <dcterms:created xsi:type="dcterms:W3CDTF">2014-02-18T03:05:22Z</dcterms:created>
  <dcterms:modified xsi:type="dcterms:W3CDTF">2014-02-18T03:06:19Z</dcterms:modified>
</cp:coreProperties>
</file>