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21"/>
  </p:notesMasterIdLst>
  <p:sldIdLst>
    <p:sldId id="330" r:id="rId2"/>
    <p:sldId id="312" r:id="rId3"/>
    <p:sldId id="403" r:id="rId4"/>
    <p:sldId id="458" r:id="rId5"/>
    <p:sldId id="417" r:id="rId6"/>
    <p:sldId id="457" r:id="rId7"/>
    <p:sldId id="367" r:id="rId8"/>
    <p:sldId id="418" r:id="rId9"/>
    <p:sldId id="368" r:id="rId10"/>
    <p:sldId id="376" r:id="rId11"/>
    <p:sldId id="377" r:id="rId12"/>
    <p:sldId id="378" r:id="rId13"/>
    <p:sldId id="333" r:id="rId14"/>
    <p:sldId id="334" r:id="rId15"/>
    <p:sldId id="335" r:id="rId16"/>
    <p:sldId id="336" r:id="rId17"/>
    <p:sldId id="337" r:id="rId18"/>
    <p:sldId id="343" r:id="rId19"/>
    <p:sldId id="342" r:id="rId20"/>
    <p:sldId id="344" r:id="rId21"/>
    <p:sldId id="341" r:id="rId22"/>
    <p:sldId id="340" r:id="rId23"/>
    <p:sldId id="352" r:id="rId24"/>
    <p:sldId id="351" r:id="rId25"/>
    <p:sldId id="350" r:id="rId26"/>
    <p:sldId id="349" r:id="rId27"/>
    <p:sldId id="348" r:id="rId28"/>
    <p:sldId id="428" r:id="rId29"/>
    <p:sldId id="429" r:id="rId30"/>
    <p:sldId id="427" r:id="rId31"/>
    <p:sldId id="347" r:id="rId32"/>
    <p:sldId id="346" r:id="rId33"/>
    <p:sldId id="345" r:id="rId34"/>
    <p:sldId id="430" r:id="rId35"/>
    <p:sldId id="431" r:id="rId36"/>
    <p:sldId id="432" r:id="rId37"/>
    <p:sldId id="433" r:id="rId38"/>
    <p:sldId id="434" r:id="rId39"/>
    <p:sldId id="357" r:id="rId40"/>
    <p:sldId id="356" r:id="rId41"/>
    <p:sldId id="435" r:id="rId42"/>
    <p:sldId id="436" r:id="rId43"/>
    <p:sldId id="355" r:id="rId44"/>
    <p:sldId id="437" r:id="rId45"/>
    <p:sldId id="354" r:id="rId46"/>
    <p:sldId id="358" r:id="rId47"/>
    <p:sldId id="382" r:id="rId48"/>
    <p:sldId id="404" r:id="rId49"/>
    <p:sldId id="379" r:id="rId50"/>
    <p:sldId id="380" r:id="rId51"/>
    <p:sldId id="381" r:id="rId52"/>
    <p:sldId id="405" r:id="rId53"/>
    <p:sldId id="365" r:id="rId54"/>
    <p:sldId id="366" r:id="rId55"/>
    <p:sldId id="364" r:id="rId56"/>
    <p:sldId id="363" r:id="rId57"/>
    <p:sldId id="370" r:id="rId58"/>
    <p:sldId id="371" r:id="rId59"/>
    <p:sldId id="372" r:id="rId60"/>
    <p:sldId id="375" r:id="rId61"/>
    <p:sldId id="374" r:id="rId62"/>
    <p:sldId id="373" r:id="rId63"/>
    <p:sldId id="385" r:id="rId64"/>
    <p:sldId id="406" r:id="rId65"/>
    <p:sldId id="384" r:id="rId66"/>
    <p:sldId id="451" r:id="rId67"/>
    <p:sldId id="452" r:id="rId68"/>
    <p:sldId id="453" r:id="rId69"/>
    <p:sldId id="454" r:id="rId70"/>
    <p:sldId id="455" r:id="rId71"/>
    <p:sldId id="456" r:id="rId72"/>
    <p:sldId id="419" r:id="rId73"/>
    <p:sldId id="391" r:id="rId74"/>
    <p:sldId id="390" r:id="rId75"/>
    <p:sldId id="389" r:id="rId76"/>
    <p:sldId id="388" r:id="rId77"/>
    <p:sldId id="387" r:id="rId78"/>
    <p:sldId id="386" r:id="rId79"/>
    <p:sldId id="395" r:id="rId80"/>
    <p:sldId id="394" r:id="rId81"/>
    <p:sldId id="393" r:id="rId82"/>
    <p:sldId id="392" r:id="rId83"/>
    <p:sldId id="439" r:id="rId84"/>
    <p:sldId id="440" r:id="rId85"/>
    <p:sldId id="441" r:id="rId86"/>
    <p:sldId id="442" r:id="rId87"/>
    <p:sldId id="443" r:id="rId88"/>
    <p:sldId id="444" r:id="rId89"/>
    <p:sldId id="445" r:id="rId90"/>
    <p:sldId id="446" r:id="rId91"/>
    <p:sldId id="447" r:id="rId92"/>
    <p:sldId id="448" r:id="rId93"/>
    <p:sldId id="449" r:id="rId94"/>
    <p:sldId id="450" r:id="rId95"/>
    <p:sldId id="398" r:id="rId96"/>
    <p:sldId id="397" r:id="rId97"/>
    <p:sldId id="396" r:id="rId98"/>
    <p:sldId id="402" r:id="rId99"/>
    <p:sldId id="399" r:id="rId100"/>
    <p:sldId id="400" r:id="rId101"/>
    <p:sldId id="401" r:id="rId102"/>
    <p:sldId id="407" r:id="rId103"/>
    <p:sldId id="409" r:id="rId104"/>
    <p:sldId id="408" r:id="rId105"/>
    <p:sldId id="410" r:id="rId106"/>
    <p:sldId id="438" r:id="rId107"/>
    <p:sldId id="415" r:id="rId108"/>
    <p:sldId id="414" r:id="rId109"/>
    <p:sldId id="413" r:id="rId110"/>
    <p:sldId id="412" r:id="rId111"/>
    <p:sldId id="416" r:id="rId112"/>
    <p:sldId id="420" r:id="rId113"/>
    <p:sldId id="424" r:id="rId114"/>
    <p:sldId id="423" r:id="rId115"/>
    <p:sldId id="422" r:id="rId116"/>
    <p:sldId id="426" r:id="rId117"/>
    <p:sldId id="425" r:id="rId118"/>
    <p:sldId id="421" r:id="rId119"/>
    <p:sldId id="329" r:id="rId1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6364" autoAdjust="0"/>
  </p:normalViewPr>
  <p:slideViewPr>
    <p:cSldViewPr snapToGrid="0">
      <p:cViewPr varScale="1">
        <p:scale>
          <a:sx n="56" d="100"/>
          <a:sy n="56" d="100"/>
        </p:scale>
        <p:origin x="1296"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 /><Relationship Id="rId117" Type="http://schemas.openxmlformats.org/officeDocument/2006/relationships/slide" Target="slides/slide116.xml" /><Relationship Id="rId21" Type="http://schemas.openxmlformats.org/officeDocument/2006/relationships/slide" Target="slides/slide20.xml" /><Relationship Id="rId42" Type="http://schemas.openxmlformats.org/officeDocument/2006/relationships/slide" Target="slides/slide41.xml" /><Relationship Id="rId47" Type="http://schemas.openxmlformats.org/officeDocument/2006/relationships/slide" Target="slides/slide46.xml" /><Relationship Id="rId63" Type="http://schemas.openxmlformats.org/officeDocument/2006/relationships/slide" Target="slides/slide62.xml" /><Relationship Id="rId68" Type="http://schemas.openxmlformats.org/officeDocument/2006/relationships/slide" Target="slides/slide67.xml" /><Relationship Id="rId84" Type="http://schemas.openxmlformats.org/officeDocument/2006/relationships/slide" Target="slides/slide83.xml" /><Relationship Id="rId89" Type="http://schemas.openxmlformats.org/officeDocument/2006/relationships/slide" Target="slides/slide88.xml" /><Relationship Id="rId112" Type="http://schemas.openxmlformats.org/officeDocument/2006/relationships/slide" Target="slides/slide111.xml" /><Relationship Id="rId16" Type="http://schemas.openxmlformats.org/officeDocument/2006/relationships/slide" Target="slides/slide15.xml" /><Relationship Id="rId107" Type="http://schemas.openxmlformats.org/officeDocument/2006/relationships/slide" Target="slides/slide106.xml" /><Relationship Id="rId11" Type="http://schemas.openxmlformats.org/officeDocument/2006/relationships/slide" Target="slides/slide10.xml" /><Relationship Id="rId32" Type="http://schemas.openxmlformats.org/officeDocument/2006/relationships/slide" Target="slides/slide31.xml" /><Relationship Id="rId37" Type="http://schemas.openxmlformats.org/officeDocument/2006/relationships/slide" Target="slides/slide36.xml" /><Relationship Id="rId53" Type="http://schemas.openxmlformats.org/officeDocument/2006/relationships/slide" Target="slides/slide52.xml" /><Relationship Id="rId58" Type="http://schemas.openxmlformats.org/officeDocument/2006/relationships/slide" Target="slides/slide57.xml" /><Relationship Id="rId74" Type="http://schemas.openxmlformats.org/officeDocument/2006/relationships/slide" Target="slides/slide73.xml" /><Relationship Id="rId79" Type="http://schemas.openxmlformats.org/officeDocument/2006/relationships/slide" Target="slides/slide78.xml" /><Relationship Id="rId102" Type="http://schemas.openxmlformats.org/officeDocument/2006/relationships/slide" Target="slides/slide101.xml" /><Relationship Id="rId123" Type="http://schemas.openxmlformats.org/officeDocument/2006/relationships/viewProps" Target="viewProps.xml" /><Relationship Id="rId5" Type="http://schemas.openxmlformats.org/officeDocument/2006/relationships/slide" Target="slides/slide4.xml" /><Relationship Id="rId61" Type="http://schemas.openxmlformats.org/officeDocument/2006/relationships/slide" Target="slides/slide60.xml" /><Relationship Id="rId82" Type="http://schemas.openxmlformats.org/officeDocument/2006/relationships/slide" Target="slides/slide81.xml" /><Relationship Id="rId90" Type="http://schemas.openxmlformats.org/officeDocument/2006/relationships/slide" Target="slides/slide89.xml" /><Relationship Id="rId95" Type="http://schemas.openxmlformats.org/officeDocument/2006/relationships/slide" Target="slides/slide94.xml" /><Relationship Id="rId19" Type="http://schemas.openxmlformats.org/officeDocument/2006/relationships/slide" Target="slides/slide1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 Id="rId43" Type="http://schemas.openxmlformats.org/officeDocument/2006/relationships/slide" Target="slides/slide42.xml" /><Relationship Id="rId48" Type="http://schemas.openxmlformats.org/officeDocument/2006/relationships/slide" Target="slides/slide47.xml" /><Relationship Id="rId56" Type="http://schemas.openxmlformats.org/officeDocument/2006/relationships/slide" Target="slides/slide55.xml" /><Relationship Id="rId64" Type="http://schemas.openxmlformats.org/officeDocument/2006/relationships/slide" Target="slides/slide63.xml" /><Relationship Id="rId69" Type="http://schemas.openxmlformats.org/officeDocument/2006/relationships/slide" Target="slides/slide68.xml" /><Relationship Id="rId77" Type="http://schemas.openxmlformats.org/officeDocument/2006/relationships/slide" Target="slides/slide76.xml" /><Relationship Id="rId100" Type="http://schemas.openxmlformats.org/officeDocument/2006/relationships/slide" Target="slides/slide99.xml" /><Relationship Id="rId105" Type="http://schemas.openxmlformats.org/officeDocument/2006/relationships/slide" Target="slides/slide104.xml" /><Relationship Id="rId113" Type="http://schemas.openxmlformats.org/officeDocument/2006/relationships/slide" Target="slides/slide112.xml" /><Relationship Id="rId118" Type="http://schemas.openxmlformats.org/officeDocument/2006/relationships/slide" Target="slides/slide117.xml" /><Relationship Id="rId8" Type="http://schemas.openxmlformats.org/officeDocument/2006/relationships/slide" Target="slides/slide7.xml" /><Relationship Id="rId51" Type="http://schemas.openxmlformats.org/officeDocument/2006/relationships/slide" Target="slides/slide50.xml" /><Relationship Id="rId72" Type="http://schemas.openxmlformats.org/officeDocument/2006/relationships/slide" Target="slides/slide71.xml" /><Relationship Id="rId80" Type="http://schemas.openxmlformats.org/officeDocument/2006/relationships/slide" Target="slides/slide79.xml" /><Relationship Id="rId85" Type="http://schemas.openxmlformats.org/officeDocument/2006/relationships/slide" Target="slides/slide84.xml" /><Relationship Id="rId93" Type="http://schemas.openxmlformats.org/officeDocument/2006/relationships/slide" Target="slides/slide92.xml" /><Relationship Id="rId98" Type="http://schemas.openxmlformats.org/officeDocument/2006/relationships/slide" Target="slides/slide97.xml" /><Relationship Id="rId121" Type="http://schemas.openxmlformats.org/officeDocument/2006/relationships/notesMaster" Target="notesMasters/notesMaster1.xml" /><Relationship Id="rId3" Type="http://schemas.openxmlformats.org/officeDocument/2006/relationships/slide" Target="slides/slide2.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slide" Target="slides/slide37.xml" /><Relationship Id="rId46" Type="http://schemas.openxmlformats.org/officeDocument/2006/relationships/slide" Target="slides/slide45.xml" /><Relationship Id="rId59" Type="http://schemas.openxmlformats.org/officeDocument/2006/relationships/slide" Target="slides/slide58.xml" /><Relationship Id="rId67" Type="http://schemas.openxmlformats.org/officeDocument/2006/relationships/slide" Target="slides/slide66.xml" /><Relationship Id="rId103" Type="http://schemas.openxmlformats.org/officeDocument/2006/relationships/slide" Target="slides/slide102.xml" /><Relationship Id="rId108" Type="http://schemas.openxmlformats.org/officeDocument/2006/relationships/slide" Target="slides/slide107.xml" /><Relationship Id="rId116" Type="http://schemas.openxmlformats.org/officeDocument/2006/relationships/slide" Target="slides/slide115.xml" /><Relationship Id="rId124" Type="http://schemas.openxmlformats.org/officeDocument/2006/relationships/theme" Target="theme/theme1.xml" /><Relationship Id="rId20" Type="http://schemas.openxmlformats.org/officeDocument/2006/relationships/slide" Target="slides/slide19.xml" /><Relationship Id="rId41" Type="http://schemas.openxmlformats.org/officeDocument/2006/relationships/slide" Target="slides/slide40.xml" /><Relationship Id="rId54" Type="http://schemas.openxmlformats.org/officeDocument/2006/relationships/slide" Target="slides/slide53.xml" /><Relationship Id="rId62" Type="http://schemas.openxmlformats.org/officeDocument/2006/relationships/slide" Target="slides/slide61.xml" /><Relationship Id="rId70" Type="http://schemas.openxmlformats.org/officeDocument/2006/relationships/slide" Target="slides/slide69.xml" /><Relationship Id="rId75" Type="http://schemas.openxmlformats.org/officeDocument/2006/relationships/slide" Target="slides/slide74.xml" /><Relationship Id="rId83" Type="http://schemas.openxmlformats.org/officeDocument/2006/relationships/slide" Target="slides/slide82.xml" /><Relationship Id="rId88" Type="http://schemas.openxmlformats.org/officeDocument/2006/relationships/slide" Target="slides/slide87.xml" /><Relationship Id="rId91" Type="http://schemas.openxmlformats.org/officeDocument/2006/relationships/slide" Target="slides/slide90.xml" /><Relationship Id="rId96" Type="http://schemas.openxmlformats.org/officeDocument/2006/relationships/slide" Target="slides/slide95.xml" /><Relationship Id="rId111" Type="http://schemas.openxmlformats.org/officeDocument/2006/relationships/slide" Target="slides/slide110.xml" /><Relationship Id="rId1" Type="http://schemas.openxmlformats.org/officeDocument/2006/relationships/slideMaster" Target="slideMasters/slideMaster1.xml" /><Relationship Id="rId6" Type="http://schemas.openxmlformats.org/officeDocument/2006/relationships/slide" Target="slides/slide5.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49" Type="http://schemas.openxmlformats.org/officeDocument/2006/relationships/slide" Target="slides/slide48.xml" /><Relationship Id="rId57" Type="http://schemas.openxmlformats.org/officeDocument/2006/relationships/slide" Target="slides/slide56.xml" /><Relationship Id="rId106" Type="http://schemas.openxmlformats.org/officeDocument/2006/relationships/slide" Target="slides/slide105.xml" /><Relationship Id="rId114" Type="http://schemas.openxmlformats.org/officeDocument/2006/relationships/slide" Target="slides/slide113.xml" /><Relationship Id="rId119" Type="http://schemas.openxmlformats.org/officeDocument/2006/relationships/slide" Target="slides/slide118.xml" /><Relationship Id="rId10" Type="http://schemas.openxmlformats.org/officeDocument/2006/relationships/slide" Target="slides/slide9.xml" /><Relationship Id="rId31" Type="http://schemas.openxmlformats.org/officeDocument/2006/relationships/slide" Target="slides/slide30.xml" /><Relationship Id="rId44" Type="http://schemas.openxmlformats.org/officeDocument/2006/relationships/slide" Target="slides/slide43.xml" /><Relationship Id="rId52" Type="http://schemas.openxmlformats.org/officeDocument/2006/relationships/slide" Target="slides/slide51.xml" /><Relationship Id="rId60" Type="http://schemas.openxmlformats.org/officeDocument/2006/relationships/slide" Target="slides/slide59.xml" /><Relationship Id="rId65" Type="http://schemas.openxmlformats.org/officeDocument/2006/relationships/slide" Target="slides/slide64.xml" /><Relationship Id="rId73" Type="http://schemas.openxmlformats.org/officeDocument/2006/relationships/slide" Target="slides/slide72.xml" /><Relationship Id="rId78" Type="http://schemas.openxmlformats.org/officeDocument/2006/relationships/slide" Target="slides/slide77.xml" /><Relationship Id="rId81" Type="http://schemas.openxmlformats.org/officeDocument/2006/relationships/slide" Target="slides/slide80.xml" /><Relationship Id="rId86" Type="http://schemas.openxmlformats.org/officeDocument/2006/relationships/slide" Target="slides/slide85.xml" /><Relationship Id="rId94" Type="http://schemas.openxmlformats.org/officeDocument/2006/relationships/slide" Target="slides/slide93.xml" /><Relationship Id="rId99" Type="http://schemas.openxmlformats.org/officeDocument/2006/relationships/slide" Target="slides/slide98.xml" /><Relationship Id="rId101" Type="http://schemas.openxmlformats.org/officeDocument/2006/relationships/slide" Target="slides/slide100.xml" /><Relationship Id="rId122" Type="http://schemas.openxmlformats.org/officeDocument/2006/relationships/presProps" Target="presProps.xml" /><Relationship Id="rId4" Type="http://schemas.openxmlformats.org/officeDocument/2006/relationships/slide" Target="slides/slide3.xml" /><Relationship Id="rId9" Type="http://schemas.openxmlformats.org/officeDocument/2006/relationships/slide" Target="slides/slide8.xml" /><Relationship Id="rId13" Type="http://schemas.openxmlformats.org/officeDocument/2006/relationships/slide" Target="slides/slide12.xml" /><Relationship Id="rId18" Type="http://schemas.openxmlformats.org/officeDocument/2006/relationships/slide" Target="slides/slide17.xml" /><Relationship Id="rId39" Type="http://schemas.openxmlformats.org/officeDocument/2006/relationships/slide" Target="slides/slide38.xml" /><Relationship Id="rId109" Type="http://schemas.openxmlformats.org/officeDocument/2006/relationships/slide" Target="slides/slide108.xml" /><Relationship Id="rId34" Type="http://schemas.openxmlformats.org/officeDocument/2006/relationships/slide" Target="slides/slide33.xml" /><Relationship Id="rId50" Type="http://schemas.openxmlformats.org/officeDocument/2006/relationships/slide" Target="slides/slide49.xml" /><Relationship Id="rId55" Type="http://schemas.openxmlformats.org/officeDocument/2006/relationships/slide" Target="slides/slide54.xml" /><Relationship Id="rId76" Type="http://schemas.openxmlformats.org/officeDocument/2006/relationships/slide" Target="slides/slide75.xml" /><Relationship Id="rId97" Type="http://schemas.openxmlformats.org/officeDocument/2006/relationships/slide" Target="slides/slide96.xml" /><Relationship Id="rId104" Type="http://schemas.openxmlformats.org/officeDocument/2006/relationships/slide" Target="slides/slide103.xml" /><Relationship Id="rId120" Type="http://schemas.openxmlformats.org/officeDocument/2006/relationships/slide" Target="slides/slide119.xml" /><Relationship Id="rId125" Type="http://schemas.openxmlformats.org/officeDocument/2006/relationships/tableStyles" Target="tableStyles.xml" /><Relationship Id="rId7" Type="http://schemas.openxmlformats.org/officeDocument/2006/relationships/slide" Target="slides/slide6.xml" /><Relationship Id="rId71" Type="http://schemas.openxmlformats.org/officeDocument/2006/relationships/slide" Target="slides/slide70.xml" /><Relationship Id="rId92" Type="http://schemas.openxmlformats.org/officeDocument/2006/relationships/slide" Target="slides/slide91.xml" /><Relationship Id="rId2" Type="http://schemas.openxmlformats.org/officeDocument/2006/relationships/slide" Target="slides/slide1.xml" /><Relationship Id="rId29" Type="http://schemas.openxmlformats.org/officeDocument/2006/relationships/slide" Target="slides/slide28.xml" /><Relationship Id="rId24" Type="http://schemas.openxmlformats.org/officeDocument/2006/relationships/slide" Target="slides/slide23.xml" /><Relationship Id="rId40" Type="http://schemas.openxmlformats.org/officeDocument/2006/relationships/slide" Target="slides/slide39.xml" /><Relationship Id="rId45" Type="http://schemas.openxmlformats.org/officeDocument/2006/relationships/slide" Target="slides/slide44.xml" /><Relationship Id="rId66" Type="http://schemas.openxmlformats.org/officeDocument/2006/relationships/slide" Target="slides/slide65.xml" /><Relationship Id="rId87" Type="http://schemas.openxmlformats.org/officeDocument/2006/relationships/slide" Target="slides/slide86.xml" /><Relationship Id="rId110" Type="http://schemas.openxmlformats.org/officeDocument/2006/relationships/slide" Target="slides/slide109.xml" /><Relationship Id="rId115" Type="http://schemas.openxmlformats.org/officeDocument/2006/relationships/slide" Target="slides/slide114.xml" /></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972745-B8E5-493E-9F48-A437F734B0C2}" type="doc">
      <dgm:prSet loTypeId="urn:microsoft.com/office/officeart/2009/layout/CircleArrowProcess" loCatId="cycle" qsTypeId="urn:microsoft.com/office/officeart/2009/2/quickstyle/3d8" qsCatId="3D" csTypeId="urn:microsoft.com/office/officeart/2005/8/colors/accent1_2" csCatId="accent1" phldr="1"/>
      <dgm:spPr/>
    </dgm:pt>
    <dgm:pt modelId="{0C0E0B27-8AEA-431A-B4E9-B47888AAAE25}">
      <dgm:prSet phldrT="[Text]"/>
      <dgm:spPr/>
      <dgm:t>
        <a:bodyPr/>
        <a:lstStyle/>
        <a:p>
          <a:pPr rtl="1"/>
          <a:r>
            <a:rPr lang="fa-IR" dirty="0"/>
            <a:t>تدوين قانون </a:t>
          </a:r>
        </a:p>
      </dgm:t>
    </dgm:pt>
    <dgm:pt modelId="{6B570C30-A9D9-411E-9E9A-129B091DBAF3}" type="parTrans" cxnId="{E9DFE786-D768-488F-B3D3-D4A5AB5AA2BC}">
      <dgm:prSet/>
      <dgm:spPr/>
      <dgm:t>
        <a:bodyPr/>
        <a:lstStyle/>
        <a:p>
          <a:pPr rtl="1"/>
          <a:endParaRPr lang="fa-IR"/>
        </a:p>
      </dgm:t>
    </dgm:pt>
    <dgm:pt modelId="{D9377426-B6D8-4910-93D6-2E3923F9CD23}" type="sibTrans" cxnId="{E9DFE786-D768-488F-B3D3-D4A5AB5AA2BC}">
      <dgm:prSet/>
      <dgm:spPr/>
      <dgm:t>
        <a:bodyPr/>
        <a:lstStyle/>
        <a:p>
          <a:pPr rtl="1"/>
          <a:endParaRPr lang="fa-IR"/>
        </a:p>
      </dgm:t>
    </dgm:pt>
    <dgm:pt modelId="{27E53937-1171-4706-AC53-68AB36FEE5AA}">
      <dgm:prSet phldrT="[Text]"/>
      <dgm:spPr/>
      <dgm:t>
        <a:bodyPr/>
        <a:lstStyle/>
        <a:p>
          <a:pPr rtl="1"/>
          <a:r>
            <a:rPr lang="fa-IR" dirty="0"/>
            <a:t>فرهنگ سازي               </a:t>
          </a:r>
        </a:p>
      </dgm:t>
    </dgm:pt>
    <dgm:pt modelId="{D62DFFFE-FEA1-4EB8-B2FE-AEF390C14E08}" type="parTrans" cxnId="{B33EE796-E36A-4C7C-B80A-A98F0DDE5370}">
      <dgm:prSet/>
      <dgm:spPr/>
      <dgm:t>
        <a:bodyPr/>
        <a:lstStyle/>
        <a:p>
          <a:pPr rtl="1"/>
          <a:endParaRPr lang="fa-IR"/>
        </a:p>
      </dgm:t>
    </dgm:pt>
    <dgm:pt modelId="{3FF00D14-9DB7-40F1-96A2-0BFDEE0A669A}" type="sibTrans" cxnId="{B33EE796-E36A-4C7C-B80A-A98F0DDE5370}">
      <dgm:prSet/>
      <dgm:spPr/>
      <dgm:t>
        <a:bodyPr/>
        <a:lstStyle/>
        <a:p>
          <a:pPr rtl="1"/>
          <a:endParaRPr lang="fa-IR"/>
        </a:p>
      </dgm:t>
    </dgm:pt>
    <dgm:pt modelId="{37E5F3E8-9841-4B11-8D71-5A13862BCCD1}">
      <dgm:prSet/>
      <dgm:spPr/>
      <dgm:t>
        <a:bodyPr/>
        <a:lstStyle/>
        <a:p>
          <a:endParaRPr lang="en-US" dirty="0"/>
        </a:p>
      </dgm:t>
    </dgm:pt>
    <dgm:pt modelId="{72576A8F-E329-4FA5-A6B7-7EAC005D63CB}" type="parTrans" cxnId="{AF8B8CAF-2948-405C-86E1-CFBAF5F13DE4}">
      <dgm:prSet/>
      <dgm:spPr/>
      <dgm:t>
        <a:bodyPr/>
        <a:lstStyle/>
        <a:p>
          <a:endParaRPr lang="en-US"/>
        </a:p>
      </dgm:t>
    </dgm:pt>
    <dgm:pt modelId="{BFBF4681-4625-46E2-951B-6AC324379B0E}" type="sibTrans" cxnId="{AF8B8CAF-2948-405C-86E1-CFBAF5F13DE4}">
      <dgm:prSet/>
      <dgm:spPr/>
      <dgm:t>
        <a:bodyPr/>
        <a:lstStyle/>
        <a:p>
          <a:endParaRPr lang="en-US"/>
        </a:p>
      </dgm:t>
    </dgm:pt>
    <dgm:pt modelId="{151F98C4-E223-481C-BDED-CB6F9392DDB6}">
      <dgm:prSet/>
      <dgm:spPr/>
      <dgm:t>
        <a:bodyPr/>
        <a:lstStyle/>
        <a:p>
          <a:endParaRPr lang="en-US" dirty="0"/>
        </a:p>
      </dgm:t>
    </dgm:pt>
    <dgm:pt modelId="{5AEDE493-A9A8-47A4-B88D-EE822C847576}" type="parTrans" cxnId="{8621352E-9B4C-4632-BB6F-0596D373EE7B}">
      <dgm:prSet/>
      <dgm:spPr/>
      <dgm:t>
        <a:bodyPr/>
        <a:lstStyle/>
        <a:p>
          <a:endParaRPr lang="en-US"/>
        </a:p>
      </dgm:t>
    </dgm:pt>
    <dgm:pt modelId="{A0519C4F-B821-4F3E-8FD8-2FEB0C167927}" type="sibTrans" cxnId="{8621352E-9B4C-4632-BB6F-0596D373EE7B}">
      <dgm:prSet/>
      <dgm:spPr/>
      <dgm:t>
        <a:bodyPr/>
        <a:lstStyle/>
        <a:p>
          <a:endParaRPr lang="en-US"/>
        </a:p>
      </dgm:t>
    </dgm:pt>
    <dgm:pt modelId="{EC986BD5-81D2-4706-AC20-A936A08AB521}">
      <dgm:prSet phldrT="[Text]"/>
      <dgm:spPr/>
      <dgm:t>
        <a:bodyPr/>
        <a:lstStyle/>
        <a:p>
          <a:pPr rtl="1"/>
          <a:r>
            <a:rPr lang="fa-IR"/>
            <a:t>سياست گذاری</a:t>
          </a:r>
          <a:endParaRPr lang="fa-IR" dirty="0"/>
        </a:p>
      </dgm:t>
    </dgm:pt>
    <dgm:pt modelId="{CEF0503C-261D-47C7-9FBB-EEF84681BD1A}" type="parTrans" cxnId="{EEB8AD26-8C77-4349-9D5D-3FF2D8CBBD51}">
      <dgm:prSet/>
      <dgm:spPr/>
      <dgm:t>
        <a:bodyPr/>
        <a:lstStyle/>
        <a:p>
          <a:endParaRPr lang="en-US"/>
        </a:p>
      </dgm:t>
    </dgm:pt>
    <dgm:pt modelId="{B8532079-E039-4715-A836-8314DF447951}" type="sibTrans" cxnId="{EEB8AD26-8C77-4349-9D5D-3FF2D8CBBD51}">
      <dgm:prSet/>
      <dgm:spPr/>
      <dgm:t>
        <a:bodyPr/>
        <a:lstStyle/>
        <a:p>
          <a:endParaRPr lang="en-US"/>
        </a:p>
      </dgm:t>
    </dgm:pt>
    <dgm:pt modelId="{87B6C7F3-B03E-454E-A4E5-50DC378B93DD}" type="pres">
      <dgm:prSet presAssocID="{15972745-B8E5-493E-9F48-A437F734B0C2}" presName="Name0" presStyleCnt="0">
        <dgm:presLayoutVars>
          <dgm:chMax val="7"/>
          <dgm:chPref val="7"/>
          <dgm:dir/>
          <dgm:animLvl val="lvl"/>
        </dgm:presLayoutVars>
      </dgm:prSet>
      <dgm:spPr/>
    </dgm:pt>
    <dgm:pt modelId="{490F3635-D1D9-4529-A403-F6367D68CBB4}" type="pres">
      <dgm:prSet presAssocID="{27E53937-1171-4706-AC53-68AB36FEE5AA}" presName="Accent1" presStyleCnt="0"/>
      <dgm:spPr/>
    </dgm:pt>
    <dgm:pt modelId="{B1241466-D68B-4E35-96A1-2593D00933AA}" type="pres">
      <dgm:prSet presAssocID="{27E53937-1171-4706-AC53-68AB36FEE5AA}" presName="Accent" presStyleLbl="node1" presStyleIdx="0" presStyleCnt="3"/>
      <dgm:spPr/>
    </dgm:pt>
    <dgm:pt modelId="{5D5DB8D0-B0F3-48B6-9DC7-FB3FB9A063DF}" type="pres">
      <dgm:prSet presAssocID="{27E53937-1171-4706-AC53-68AB36FEE5AA}" presName="Parent1" presStyleLbl="revTx" presStyleIdx="0" presStyleCnt="4">
        <dgm:presLayoutVars>
          <dgm:chMax val="1"/>
          <dgm:chPref val="1"/>
          <dgm:bulletEnabled val="1"/>
        </dgm:presLayoutVars>
      </dgm:prSet>
      <dgm:spPr/>
    </dgm:pt>
    <dgm:pt modelId="{CEF85A29-53E4-4211-AF45-313A135DB277}" type="pres">
      <dgm:prSet presAssocID="{0C0E0B27-8AEA-431A-B4E9-B47888AAAE25}" presName="Accent2" presStyleCnt="0"/>
      <dgm:spPr/>
    </dgm:pt>
    <dgm:pt modelId="{3EDEFAAC-8C59-4EE7-8D98-B3DB2989F328}" type="pres">
      <dgm:prSet presAssocID="{0C0E0B27-8AEA-431A-B4E9-B47888AAAE25}" presName="Accent" presStyleLbl="node1" presStyleIdx="1" presStyleCnt="3"/>
      <dgm:spPr>
        <a:solidFill>
          <a:schemeClr val="accent1">
            <a:lumMod val="75000"/>
          </a:schemeClr>
        </a:solidFill>
        <a:ln>
          <a:solidFill>
            <a:schemeClr val="accent1">
              <a:lumMod val="60000"/>
              <a:lumOff val="40000"/>
            </a:schemeClr>
          </a:solidFill>
        </a:ln>
      </dgm:spPr>
    </dgm:pt>
    <dgm:pt modelId="{4A4331F1-CDF7-4D45-972F-604664CF38EB}" type="pres">
      <dgm:prSet presAssocID="{0C0E0B27-8AEA-431A-B4E9-B47888AAAE25}" presName="Parent2" presStyleLbl="revTx" presStyleIdx="1" presStyleCnt="4">
        <dgm:presLayoutVars>
          <dgm:chMax val="1"/>
          <dgm:chPref val="1"/>
          <dgm:bulletEnabled val="1"/>
        </dgm:presLayoutVars>
      </dgm:prSet>
      <dgm:spPr/>
    </dgm:pt>
    <dgm:pt modelId="{0E1D25A7-3448-4E81-842C-7EA5D9B90282}" type="pres">
      <dgm:prSet presAssocID="{EC986BD5-81D2-4706-AC20-A936A08AB521}" presName="Accent3" presStyleCnt="0"/>
      <dgm:spPr/>
    </dgm:pt>
    <dgm:pt modelId="{29E7B176-A766-4DA8-AE62-D87BCAACAF5A}" type="pres">
      <dgm:prSet presAssocID="{EC986BD5-81D2-4706-AC20-A936A08AB521}" presName="Accent" presStyleLbl="node1" presStyleIdx="2" presStyleCnt="3"/>
      <dgm:spPr/>
    </dgm:pt>
    <dgm:pt modelId="{DBDC3D6D-71ED-4A87-B4E2-1C672438766D}" type="pres">
      <dgm:prSet presAssocID="{EC986BD5-81D2-4706-AC20-A936A08AB521}" presName="Child3" presStyleLbl="revTx" presStyleIdx="2" presStyleCnt="4">
        <dgm:presLayoutVars>
          <dgm:chMax val="0"/>
          <dgm:chPref val="0"/>
          <dgm:bulletEnabled val="1"/>
        </dgm:presLayoutVars>
      </dgm:prSet>
      <dgm:spPr/>
    </dgm:pt>
    <dgm:pt modelId="{8B832FDC-05ED-4E10-862A-B6F8C9C13576}" type="pres">
      <dgm:prSet presAssocID="{EC986BD5-81D2-4706-AC20-A936A08AB521}" presName="Parent3" presStyleLbl="revTx" presStyleIdx="3" presStyleCnt="4">
        <dgm:presLayoutVars>
          <dgm:chMax val="1"/>
          <dgm:chPref val="1"/>
          <dgm:bulletEnabled val="1"/>
        </dgm:presLayoutVars>
      </dgm:prSet>
      <dgm:spPr/>
    </dgm:pt>
  </dgm:ptLst>
  <dgm:cxnLst>
    <dgm:cxn modelId="{BA690B0F-DE44-4768-8759-CA9635677F5D}" type="presOf" srcId="{27E53937-1171-4706-AC53-68AB36FEE5AA}" destId="{5D5DB8D0-B0F3-48B6-9DC7-FB3FB9A063DF}" srcOrd="0" destOrd="0" presId="urn:microsoft.com/office/officeart/2009/layout/CircleArrowProcess"/>
    <dgm:cxn modelId="{EEB8AD26-8C77-4349-9D5D-3FF2D8CBBD51}" srcId="{15972745-B8E5-493E-9F48-A437F734B0C2}" destId="{EC986BD5-81D2-4706-AC20-A936A08AB521}" srcOrd="2" destOrd="0" parTransId="{CEF0503C-261D-47C7-9FBB-EEF84681BD1A}" sibTransId="{B8532079-E039-4715-A836-8314DF447951}"/>
    <dgm:cxn modelId="{49185327-85A4-42A1-B77D-9693D6F17062}" type="presOf" srcId="{EC986BD5-81D2-4706-AC20-A936A08AB521}" destId="{8B832FDC-05ED-4E10-862A-B6F8C9C13576}" srcOrd="0" destOrd="0" presId="urn:microsoft.com/office/officeart/2009/layout/CircleArrowProcess"/>
    <dgm:cxn modelId="{8621352E-9B4C-4632-BB6F-0596D373EE7B}" srcId="{EC986BD5-81D2-4706-AC20-A936A08AB521}" destId="{151F98C4-E223-481C-BDED-CB6F9392DDB6}" srcOrd="1" destOrd="0" parTransId="{5AEDE493-A9A8-47A4-B88D-EE822C847576}" sibTransId="{A0519C4F-B821-4F3E-8FD8-2FEB0C167927}"/>
    <dgm:cxn modelId="{E9DFE786-D768-488F-B3D3-D4A5AB5AA2BC}" srcId="{15972745-B8E5-493E-9F48-A437F734B0C2}" destId="{0C0E0B27-8AEA-431A-B4E9-B47888AAAE25}" srcOrd="1" destOrd="0" parTransId="{6B570C30-A9D9-411E-9E9A-129B091DBAF3}" sibTransId="{D9377426-B6D8-4910-93D6-2E3923F9CD23}"/>
    <dgm:cxn modelId="{4B24F48F-0256-4F98-B5B2-1FB89BF7FFD6}" type="presOf" srcId="{15972745-B8E5-493E-9F48-A437F734B0C2}" destId="{87B6C7F3-B03E-454E-A4E5-50DC378B93DD}" srcOrd="0" destOrd="0" presId="urn:microsoft.com/office/officeart/2009/layout/CircleArrowProcess"/>
    <dgm:cxn modelId="{B33EE796-E36A-4C7C-B80A-A98F0DDE5370}" srcId="{15972745-B8E5-493E-9F48-A437F734B0C2}" destId="{27E53937-1171-4706-AC53-68AB36FEE5AA}" srcOrd="0" destOrd="0" parTransId="{D62DFFFE-FEA1-4EB8-B2FE-AEF390C14E08}" sibTransId="{3FF00D14-9DB7-40F1-96A2-0BFDEE0A669A}"/>
    <dgm:cxn modelId="{AF8B8CAF-2948-405C-86E1-CFBAF5F13DE4}" srcId="{EC986BD5-81D2-4706-AC20-A936A08AB521}" destId="{37E5F3E8-9841-4B11-8D71-5A13862BCCD1}" srcOrd="0" destOrd="0" parTransId="{72576A8F-E329-4FA5-A6B7-7EAC005D63CB}" sibTransId="{BFBF4681-4625-46E2-951B-6AC324379B0E}"/>
    <dgm:cxn modelId="{E517E5E5-6425-490B-A4B9-712F662EEF84}" type="presOf" srcId="{37E5F3E8-9841-4B11-8D71-5A13862BCCD1}" destId="{DBDC3D6D-71ED-4A87-B4E2-1C672438766D}" srcOrd="0" destOrd="0" presId="urn:microsoft.com/office/officeart/2009/layout/CircleArrowProcess"/>
    <dgm:cxn modelId="{39D418EB-29AF-4529-AAC1-E7ED5601E3B9}" type="presOf" srcId="{151F98C4-E223-481C-BDED-CB6F9392DDB6}" destId="{DBDC3D6D-71ED-4A87-B4E2-1C672438766D}" srcOrd="0" destOrd="1" presId="urn:microsoft.com/office/officeart/2009/layout/CircleArrowProcess"/>
    <dgm:cxn modelId="{1FFE74F2-796A-4C39-83A9-E2E9F7CABF24}" type="presOf" srcId="{0C0E0B27-8AEA-431A-B4E9-B47888AAAE25}" destId="{4A4331F1-CDF7-4D45-972F-604664CF38EB}" srcOrd="0" destOrd="0" presId="urn:microsoft.com/office/officeart/2009/layout/CircleArrowProcess"/>
    <dgm:cxn modelId="{94AE9C66-992B-4DDF-8712-EA931411AA01}" type="presParOf" srcId="{87B6C7F3-B03E-454E-A4E5-50DC378B93DD}" destId="{490F3635-D1D9-4529-A403-F6367D68CBB4}" srcOrd="0" destOrd="0" presId="urn:microsoft.com/office/officeart/2009/layout/CircleArrowProcess"/>
    <dgm:cxn modelId="{37872737-F23B-4A50-9FF2-FB9B2F83B932}" type="presParOf" srcId="{490F3635-D1D9-4529-A403-F6367D68CBB4}" destId="{B1241466-D68B-4E35-96A1-2593D00933AA}" srcOrd="0" destOrd="0" presId="urn:microsoft.com/office/officeart/2009/layout/CircleArrowProcess"/>
    <dgm:cxn modelId="{CDADBFFC-E645-4CF1-ABDF-8BF6949DF34F}" type="presParOf" srcId="{87B6C7F3-B03E-454E-A4E5-50DC378B93DD}" destId="{5D5DB8D0-B0F3-48B6-9DC7-FB3FB9A063DF}" srcOrd="1" destOrd="0" presId="urn:microsoft.com/office/officeart/2009/layout/CircleArrowProcess"/>
    <dgm:cxn modelId="{1F1D9805-AF27-4520-869D-32E610E1A2BD}" type="presParOf" srcId="{87B6C7F3-B03E-454E-A4E5-50DC378B93DD}" destId="{CEF85A29-53E4-4211-AF45-313A135DB277}" srcOrd="2" destOrd="0" presId="urn:microsoft.com/office/officeart/2009/layout/CircleArrowProcess"/>
    <dgm:cxn modelId="{0F4445E9-9A0E-4E66-9EAC-EC17B0213B2C}" type="presParOf" srcId="{CEF85A29-53E4-4211-AF45-313A135DB277}" destId="{3EDEFAAC-8C59-4EE7-8D98-B3DB2989F328}" srcOrd="0" destOrd="0" presId="urn:microsoft.com/office/officeart/2009/layout/CircleArrowProcess"/>
    <dgm:cxn modelId="{AB077B7A-A9CF-4ABB-B31E-3B8D19186217}" type="presParOf" srcId="{87B6C7F3-B03E-454E-A4E5-50DC378B93DD}" destId="{4A4331F1-CDF7-4D45-972F-604664CF38EB}" srcOrd="3" destOrd="0" presId="urn:microsoft.com/office/officeart/2009/layout/CircleArrowProcess"/>
    <dgm:cxn modelId="{3D837397-05D6-453A-9D01-7858EA85F560}" type="presParOf" srcId="{87B6C7F3-B03E-454E-A4E5-50DC378B93DD}" destId="{0E1D25A7-3448-4E81-842C-7EA5D9B90282}" srcOrd="4" destOrd="0" presId="urn:microsoft.com/office/officeart/2009/layout/CircleArrowProcess"/>
    <dgm:cxn modelId="{F18B6487-DFF4-4B22-95AD-F41B5FB43EBA}" type="presParOf" srcId="{0E1D25A7-3448-4E81-842C-7EA5D9B90282}" destId="{29E7B176-A766-4DA8-AE62-D87BCAACAF5A}" srcOrd="0" destOrd="0" presId="urn:microsoft.com/office/officeart/2009/layout/CircleArrowProcess"/>
    <dgm:cxn modelId="{5753573C-E4DD-477A-A396-6C8D0C31AD8B}" type="presParOf" srcId="{87B6C7F3-B03E-454E-A4E5-50DC378B93DD}" destId="{DBDC3D6D-71ED-4A87-B4E2-1C672438766D}" srcOrd="5" destOrd="0" presId="urn:microsoft.com/office/officeart/2009/layout/CircleArrowProcess"/>
    <dgm:cxn modelId="{29F5D8E2-6066-4C26-8C97-1E9DD1EC4028}" type="presParOf" srcId="{87B6C7F3-B03E-454E-A4E5-50DC378B93DD}" destId="{8B832FDC-05ED-4E10-862A-B6F8C9C13576}" srcOrd="6"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241466-D68B-4E35-96A1-2593D00933AA}">
      <dsp:nvSpPr>
        <dsp:cNvPr id="0" name=""/>
        <dsp:cNvSpPr/>
      </dsp:nvSpPr>
      <dsp:spPr>
        <a:xfrm>
          <a:off x="3343480" y="0"/>
          <a:ext cx="2549404" cy="2549792"/>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a:noFill/>
        </a:ln>
        <a:effectLst>
          <a:outerShdw blurRad="38100" dist="25400" dir="2700000" algn="br" rotWithShape="0">
            <a:srgbClr val="000000">
              <a:alpha val="60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5D5DB8D0-B0F3-48B6-9DC7-FB3FB9A063DF}">
      <dsp:nvSpPr>
        <dsp:cNvPr id="0" name=""/>
        <dsp:cNvSpPr/>
      </dsp:nvSpPr>
      <dsp:spPr>
        <a:xfrm>
          <a:off x="3906982" y="920552"/>
          <a:ext cx="1416655" cy="7081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75" tIns="15875" rIns="15875" bIns="15875" numCol="1" spcCol="1270" anchor="ctr" anchorCtr="0">
          <a:noAutofit/>
        </a:bodyPr>
        <a:lstStyle/>
        <a:p>
          <a:pPr marL="0" lvl="0" indent="0" algn="ctr" defTabSz="1111250" rtl="1">
            <a:lnSpc>
              <a:spcPct val="90000"/>
            </a:lnSpc>
            <a:spcBef>
              <a:spcPct val="0"/>
            </a:spcBef>
            <a:spcAft>
              <a:spcPct val="35000"/>
            </a:spcAft>
            <a:buNone/>
          </a:pPr>
          <a:r>
            <a:rPr lang="fa-IR" sz="2500" kern="1200" dirty="0"/>
            <a:t>فرهنگ سازي               </a:t>
          </a:r>
        </a:p>
      </dsp:txBody>
      <dsp:txXfrm>
        <a:off x="3906982" y="920552"/>
        <a:ext cx="1416655" cy="708158"/>
      </dsp:txXfrm>
    </dsp:sp>
    <dsp:sp modelId="{3EDEFAAC-8C59-4EE7-8D98-B3DB2989F328}">
      <dsp:nvSpPr>
        <dsp:cNvPr id="0" name=""/>
        <dsp:cNvSpPr/>
      </dsp:nvSpPr>
      <dsp:spPr>
        <a:xfrm>
          <a:off x="2635392" y="1465045"/>
          <a:ext cx="2549404" cy="2549792"/>
        </a:xfrm>
        <a:prstGeom prst="leftCircularArrow">
          <a:avLst>
            <a:gd name="adj1" fmla="val 10980"/>
            <a:gd name="adj2" fmla="val 1142322"/>
            <a:gd name="adj3" fmla="val 6300000"/>
            <a:gd name="adj4" fmla="val 18900000"/>
            <a:gd name="adj5" fmla="val 12500"/>
          </a:avLst>
        </a:prstGeom>
        <a:solidFill>
          <a:schemeClr val="accent1">
            <a:lumMod val="75000"/>
          </a:schemeClr>
        </a:solidFill>
        <a:ln>
          <a:solidFill>
            <a:schemeClr val="accent1">
              <a:lumMod val="60000"/>
              <a:lumOff val="40000"/>
            </a:schemeClr>
          </a:solidFill>
        </a:ln>
        <a:effectLst>
          <a:outerShdw blurRad="38100" dist="25400" dir="2700000" algn="br" rotWithShape="0">
            <a:srgbClr val="000000">
              <a:alpha val="60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4A4331F1-CDF7-4D45-972F-604664CF38EB}">
      <dsp:nvSpPr>
        <dsp:cNvPr id="0" name=""/>
        <dsp:cNvSpPr/>
      </dsp:nvSpPr>
      <dsp:spPr>
        <a:xfrm>
          <a:off x="3201766" y="2394072"/>
          <a:ext cx="1416655" cy="7081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75" tIns="15875" rIns="15875" bIns="15875" numCol="1" spcCol="1270" anchor="ctr" anchorCtr="0">
          <a:noAutofit/>
        </a:bodyPr>
        <a:lstStyle/>
        <a:p>
          <a:pPr marL="0" lvl="0" indent="0" algn="ctr" defTabSz="1111250" rtl="1">
            <a:lnSpc>
              <a:spcPct val="90000"/>
            </a:lnSpc>
            <a:spcBef>
              <a:spcPct val="0"/>
            </a:spcBef>
            <a:spcAft>
              <a:spcPct val="35000"/>
            </a:spcAft>
            <a:buNone/>
          </a:pPr>
          <a:r>
            <a:rPr lang="fa-IR" sz="2500" kern="1200" dirty="0"/>
            <a:t>تدوين قانون </a:t>
          </a:r>
        </a:p>
      </dsp:txBody>
      <dsp:txXfrm>
        <a:off x="3201766" y="2394072"/>
        <a:ext cx="1416655" cy="708158"/>
      </dsp:txXfrm>
    </dsp:sp>
    <dsp:sp modelId="{29E7B176-A766-4DA8-AE62-D87BCAACAF5A}">
      <dsp:nvSpPr>
        <dsp:cNvPr id="0" name=""/>
        <dsp:cNvSpPr/>
      </dsp:nvSpPr>
      <dsp:spPr>
        <a:xfrm>
          <a:off x="3524930" y="3105408"/>
          <a:ext cx="2190333" cy="2191211"/>
        </a:xfrm>
        <a:prstGeom prst="blockArc">
          <a:avLst>
            <a:gd name="adj1" fmla="val 13500000"/>
            <a:gd name="adj2" fmla="val 10800000"/>
            <a:gd name="adj3" fmla="val 12740"/>
          </a:avLst>
        </a:prstGeom>
        <a:solidFill>
          <a:schemeClr val="accent1">
            <a:hueOff val="0"/>
            <a:satOff val="0"/>
            <a:lumOff val="0"/>
            <a:alphaOff val="0"/>
          </a:schemeClr>
        </a:solidFill>
        <a:ln>
          <a:noFill/>
        </a:ln>
        <a:effectLst>
          <a:outerShdw blurRad="38100" dist="25400" dir="2700000" algn="br" rotWithShape="0">
            <a:srgbClr val="000000">
              <a:alpha val="60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DBDC3D6D-71ED-4A87-B4E2-1C672438766D}">
      <dsp:nvSpPr>
        <dsp:cNvPr id="0" name=""/>
        <dsp:cNvSpPr/>
      </dsp:nvSpPr>
      <dsp:spPr>
        <a:xfrm>
          <a:off x="5893363" y="3706574"/>
          <a:ext cx="1529642" cy="10201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75" tIns="15875" rIns="15875" bIns="15875" numCol="1" spcCol="1270" anchor="ctr" anchorCtr="0">
          <a:noAutofit/>
        </a:bodyPr>
        <a:lstStyle/>
        <a:p>
          <a:pPr marL="228600" lvl="1" indent="-228600" algn="l" defTabSz="889000">
            <a:lnSpc>
              <a:spcPct val="90000"/>
            </a:lnSpc>
            <a:spcBef>
              <a:spcPct val="0"/>
            </a:spcBef>
            <a:spcAft>
              <a:spcPct val="15000"/>
            </a:spcAft>
            <a:buChar char="•"/>
          </a:pPr>
          <a:endParaRPr lang="en-US" sz="2000" kern="1200" dirty="0"/>
        </a:p>
        <a:p>
          <a:pPr marL="228600" lvl="1" indent="-228600" algn="l" defTabSz="889000">
            <a:lnSpc>
              <a:spcPct val="90000"/>
            </a:lnSpc>
            <a:spcBef>
              <a:spcPct val="0"/>
            </a:spcBef>
            <a:spcAft>
              <a:spcPct val="15000"/>
            </a:spcAft>
            <a:buChar char="•"/>
          </a:pPr>
          <a:endParaRPr lang="en-US" sz="2000" kern="1200" dirty="0"/>
        </a:p>
      </dsp:txBody>
      <dsp:txXfrm>
        <a:off x="5893363" y="3706574"/>
        <a:ext cx="1529642" cy="1020129"/>
      </dsp:txXfrm>
    </dsp:sp>
    <dsp:sp modelId="{8B832FDC-05ED-4E10-862A-B6F8C9C13576}">
      <dsp:nvSpPr>
        <dsp:cNvPr id="0" name=""/>
        <dsp:cNvSpPr/>
      </dsp:nvSpPr>
      <dsp:spPr>
        <a:xfrm>
          <a:off x="3910333" y="3869710"/>
          <a:ext cx="1416655" cy="7081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75" tIns="15875" rIns="15875" bIns="15875" numCol="1" spcCol="1270" anchor="ctr" anchorCtr="0">
          <a:noAutofit/>
        </a:bodyPr>
        <a:lstStyle/>
        <a:p>
          <a:pPr marL="0" lvl="0" indent="0" algn="ctr" defTabSz="1111250" rtl="1">
            <a:lnSpc>
              <a:spcPct val="90000"/>
            </a:lnSpc>
            <a:spcBef>
              <a:spcPct val="0"/>
            </a:spcBef>
            <a:spcAft>
              <a:spcPct val="35000"/>
            </a:spcAft>
            <a:buNone/>
          </a:pPr>
          <a:r>
            <a:rPr lang="fa-IR" sz="2500" kern="1200"/>
            <a:t>سياست گذاری</a:t>
          </a:r>
          <a:endParaRPr lang="fa-IR" sz="2500" kern="1200" dirty="0"/>
        </a:p>
      </dsp:txBody>
      <dsp:txXfrm>
        <a:off x="3910333" y="3869710"/>
        <a:ext cx="1416655" cy="708158"/>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D5E9DA-2321-4B28-91CD-5A26208B52DA}" type="datetimeFigureOut">
              <a:rPr lang="en-US" smtClean="0"/>
              <a:t>10/15/2021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02B5DF-8FE6-4603-9194-09D059967376}" type="slidenum">
              <a:rPr lang="en-US" smtClean="0"/>
              <a:t>‹#›</a:t>
            </a:fld>
            <a:endParaRPr lang="en-US"/>
          </a:p>
        </p:txBody>
      </p:sp>
    </p:spTree>
    <p:extLst>
      <p:ext uri="{BB962C8B-B14F-4D97-AF65-F5344CB8AC3E}">
        <p14:creationId xmlns:p14="http://schemas.microsoft.com/office/powerpoint/2010/main" val="26090495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8.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3.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02B5DF-8FE6-4603-9194-09D059967376}" type="slidenum">
              <a:rPr lang="en-US" smtClean="0"/>
              <a:t>21</a:t>
            </a:fld>
            <a:endParaRPr lang="en-US"/>
          </a:p>
        </p:txBody>
      </p:sp>
    </p:spTree>
    <p:extLst>
      <p:ext uri="{BB962C8B-B14F-4D97-AF65-F5344CB8AC3E}">
        <p14:creationId xmlns:p14="http://schemas.microsoft.com/office/powerpoint/2010/main" val="3500336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02B5DF-8FE6-4603-9194-09D059967376}" type="slidenum">
              <a:rPr lang="en-US" smtClean="0"/>
              <a:t>36</a:t>
            </a:fld>
            <a:endParaRPr lang="en-US"/>
          </a:p>
        </p:txBody>
      </p:sp>
    </p:spTree>
    <p:extLst>
      <p:ext uri="{BB962C8B-B14F-4D97-AF65-F5344CB8AC3E}">
        <p14:creationId xmlns:p14="http://schemas.microsoft.com/office/powerpoint/2010/main" val="26599229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02B5DF-8FE6-4603-9194-09D059967376}" type="slidenum">
              <a:rPr lang="en-US" smtClean="0"/>
              <a:t>48</a:t>
            </a:fld>
            <a:endParaRPr lang="en-US"/>
          </a:p>
        </p:txBody>
      </p:sp>
    </p:spTree>
    <p:extLst>
      <p:ext uri="{BB962C8B-B14F-4D97-AF65-F5344CB8AC3E}">
        <p14:creationId xmlns:p14="http://schemas.microsoft.com/office/powerpoint/2010/main" val="34811586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02B5DF-8FE6-4603-9194-09D059967376}" type="slidenum">
              <a:rPr lang="en-US" smtClean="0"/>
              <a:t>63</a:t>
            </a:fld>
            <a:endParaRPr lang="en-US"/>
          </a:p>
        </p:txBody>
      </p:sp>
    </p:spTree>
    <p:extLst>
      <p:ext uri="{BB962C8B-B14F-4D97-AF65-F5344CB8AC3E}">
        <p14:creationId xmlns:p14="http://schemas.microsoft.com/office/powerpoint/2010/main" val="1585329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6137960-0772-4A03-8260-1357C652E6AD}" type="datetimeFigureOut">
              <a:rPr lang="en-US" smtClean="0"/>
              <a:pPr/>
              <a:t>10/15/2021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425D0D-3734-4AEA-814C-2158189CE094}" type="slidenum">
              <a:rPr lang="en-US" smtClean="0"/>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82568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6137960-0772-4A03-8260-1357C652E6AD}" type="datetimeFigureOut">
              <a:rPr lang="en-US" smtClean="0"/>
              <a:pPr/>
              <a:t>10/15/2021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425D0D-3734-4AEA-814C-2158189CE094}" type="slidenum">
              <a:rPr lang="en-US" smtClean="0"/>
              <a:pPr/>
              <a:t>‹#›</a:t>
            </a:fld>
            <a:endParaRPr lang="en-US"/>
          </a:p>
        </p:txBody>
      </p:sp>
    </p:spTree>
    <p:extLst>
      <p:ext uri="{BB962C8B-B14F-4D97-AF65-F5344CB8AC3E}">
        <p14:creationId xmlns:p14="http://schemas.microsoft.com/office/powerpoint/2010/main" val="27409487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6137960-0772-4A03-8260-1357C652E6AD}" type="datetimeFigureOut">
              <a:rPr lang="en-US" smtClean="0"/>
              <a:pPr/>
              <a:t>10/15/2021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425D0D-3734-4AEA-814C-2158189CE094}" type="slidenum">
              <a:rPr lang="en-US" smtClean="0"/>
              <a:pPr/>
              <a:t>‹#›</a:t>
            </a:fld>
            <a:endParaRPr lang="en-US"/>
          </a:p>
        </p:txBody>
      </p:sp>
    </p:spTree>
    <p:extLst>
      <p:ext uri="{BB962C8B-B14F-4D97-AF65-F5344CB8AC3E}">
        <p14:creationId xmlns:p14="http://schemas.microsoft.com/office/powerpoint/2010/main" val="174899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6137960-0772-4A03-8260-1357C652E6AD}" type="datetimeFigureOut">
              <a:rPr lang="en-US" smtClean="0"/>
              <a:pPr/>
              <a:t>10/15/2021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425D0D-3734-4AEA-814C-2158189CE094}" type="slidenum">
              <a:rPr lang="en-US" smtClean="0"/>
              <a:pPr/>
              <a:t>‹#›</a:t>
            </a:fld>
            <a:endParaRPr lang="en-US"/>
          </a:p>
        </p:txBody>
      </p:sp>
    </p:spTree>
    <p:extLst>
      <p:ext uri="{BB962C8B-B14F-4D97-AF65-F5344CB8AC3E}">
        <p14:creationId xmlns:p14="http://schemas.microsoft.com/office/powerpoint/2010/main" val="1801998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6137960-0772-4A03-8260-1357C652E6AD}" type="datetimeFigureOut">
              <a:rPr lang="en-US" smtClean="0"/>
              <a:pPr/>
              <a:t>10/15/2021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425D0D-3734-4AEA-814C-2158189CE094}" type="slidenum">
              <a:rPr lang="en-US" smtClean="0"/>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2946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6137960-0772-4A03-8260-1357C652E6AD}" type="datetimeFigureOut">
              <a:rPr lang="en-US" smtClean="0"/>
              <a:pPr/>
              <a:t>10/15/2021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425D0D-3734-4AEA-814C-2158189CE094}" type="slidenum">
              <a:rPr lang="en-US" smtClean="0"/>
              <a:pPr/>
              <a:t>‹#›</a:t>
            </a:fld>
            <a:endParaRPr lang="en-US"/>
          </a:p>
        </p:txBody>
      </p:sp>
    </p:spTree>
    <p:extLst>
      <p:ext uri="{BB962C8B-B14F-4D97-AF65-F5344CB8AC3E}">
        <p14:creationId xmlns:p14="http://schemas.microsoft.com/office/powerpoint/2010/main" val="71738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137960-0772-4A03-8260-1357C652E6AD}" type="datetimeFigureOut">
              <a:rPr lang="en-US" smtClean="0"/>
              <a:pPr/>
              <a:t>10/15/2021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425D0D-3734-4AEA-814C-2158189CE094}" type="slidenum">
              <a:rPr lang="en-US" smtClean="0"/>
              <a:pPr/>
              <a:t>‹#›</a:t>
            </a:fld>
            <a:endParaRPr lang="en-US"/>
          </a:p>
        </p:txBody>
      </p:sp>
    </p:spTree>
    <p:extLst>
      <p:ext uri="{BB962C8B-B14F-4D97-AF65-F5344CB8AC3E}">
        <p14:creationId xmlns:p14="http://schemas.microsoft.com/office/powerpoint/2010/main" val="15407951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6137960-0772-4A03-8260-1357C652E6AD}" type="datetimeFigureOut">
              <a:rPr lang="en-US" smtClean="0"/>
              <a:pPr/>
              <a:t>10/15/2021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425D0D-3734-4AEA-814C-2158189CE094}" type="slidenum">
              <a:rPr lang="en-US" smtClean="0"/>
              <a:pPr/>
              <a:t>‹#›</a:t>
            </a:fld>
            <a:endParaRPr lang="en-US"/>
          </a:p>
        </p:txBody>
      </p:sp>
    </p:spTree>
    <p:extLst>
      <p:ext uri="{BB962C8B-B14F-4D97-AF65-F5344CB8AC3E}">
        <p14:creationId xmlns:p14="http://schemas.microsoft.com/office/powerpoint/2010/main" val="2239313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6137960-0772-4A03-8260-1357C652E6AD}" type="datetimeFigureOut">
              <a:rPr lang="en-US" smtClean="0"/>
              <a:pPr/>
              <a:t>10/15/2021</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B4425D0D-3734-4AEA-814C-2158189CE094}" type="slidenum">
              <a:rPr lang="en-US" smtClean="0"/>
              <a:pPr/>
              <a:t>‹#›</a:t>
            </a:fld>
            <a:endParaRPr lang="en-US"/>
          </a:p>
        </p:txBody>
      </p:sp>
    </p:spTree>
    <p:extLst>
      <p:ext uri="{BB962C8B-B14F-4D97-AF65-F5344CB8AC3E}">
        <p14:creationId xmlns:p14="http://schemas.microsoft.com/office/powerpoint/2010/main" val="2998677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E6137960-0772-4A03-8260-1357C652E6AD}" type="datetimeFigureOut">
              <a:rPr lang="en-US" smtClean="0"/>
              <a:pPr/>
              <a:t>10/15/2021</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4425D0D-3734-4AEA-814C-2158189CE094}" type="slidenum">
              <a:rPr lang="en-US" smtClean="0"/>
              <a:pPr/>
              <a:t>‹#›</a:t>
            </a:fld>
            <a:endParaRPr lang="en-US"/>
          </a:p>
        </p:txBody>
      </p:sp>
    </p:spTree>
    <p:extLst>
      <p:ext uri="{BB962C8B-B14F-4D97-AF65-F5344CB8AC3E}">
        <p14:creationId xmlns:p14="http://schemas.microsoft.com/office/powerpoint/2010/main" val="1544697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6137960-0772-4A03-8260-1357C652E6AD}" type="datetimeFigureOut">
              <a:rPr lang="en-US" smtClean="0"/>
              <a:pPr/>
              <a:t>10/15/2021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425D0D-3734-4AEA-814C-2158189CE094}" type="slidenum">
              <a:rPr lang="en-US" smtClean="0"/>
              <a:pPr/>
              <a:t>‹#›</a:t>
            </a:fld>
            <a:endParaRPr lang="en-US"/>
          </a:p>
        </p:txBody>
      </p:sp>
    </p:spTree>
    <p:extLst>
      <p:ext uri="{BB962C8B-B14F-4D97-AF65-F5344CB8AC3E}">
        <p14:creationId xmlns:p14="http://schemas.microsoft.com/office/powerpoint/2010/main" val="25782785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E6137960-0772-4A03-8260-1357C652E6AD}" type="datetimeFigureOut">
              <a:rPr lang="en-US" smtClean="0"/>
              <a:pPr/>
              <a:t>10/15/2021</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B4425D0D-3734-4AEA-814C-2158189CE094}" type="slidenum">
              <a:rPr lang="en-US" smtClean="0"/>
              <a:pPr/>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590863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2" Type="http://schemas.openxmlformats.org/officeDocument/2006/relationships/hyperlink" Target="http://golchineroz.persianblog.ir/post/23/" TargetMode="External" /><Relationship Id="rId1" Type="http://schemas.openxmlformats.org/officeDocument/2006/relationships/slideLayout" Target="../slideLayouts/slideLayout2.xml" /></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9.xml.rels><?xml version="1.0" encoding="UTF-8" standalone="yes"?>
<Relationships xmlns="http://schemas.openxmlformats.org/package/2006/relationships"><Relationship Id="rId2" Type="http://schemas.openxmlformats.org/officeDocument/2006/relationships/image" Target="../media/image12.png"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9.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0.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Layout" Target="../slideLayouts/slideLayout2.xml" /></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4.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Layout" Target="../slideLayouts/slideLayout2.xml" /></Relationships>
</file>

<file path=ppt/slides/_rels/slide35.xml.rels><?xml version="1.0" encoding="UTF-8" standalone="yes"?>
<Relationships xmlns="http://schemas.openxmlformats.org/package/2006/relationships"><Relationship Id="rId2" Type="http://schemas.openxmlformats.org/officeDocument/2006/relationships/image" Target="../media/image6.png" /><Relationship Id="rId1" Type="http://schemas.openxmlformats.org/officeDocument/2006/relationships/slideLayout" Target="../slideLayouts/slideLayout2.xml" /></Relationships>
</file>

<file path=ppt/slides/_rels/slide36.xml.rels><?xml version="1.0" encoding="UTF-8" standalone="yes"?>
<Relationships xmlns="http://schemas.openxmlformats.org/package/2006/relationships"><Relationship Id="rId3" Type="http://schemas.openxmlformats.org/officeDocument/2006/relationships/image" Target="../media/image7.png" /><Relationship Id="rId2" Type="http://schemas.openxmlformats.org/officeDocument/2006/relationships/notesSlide" Target="../notesSlides/notesSlide2.xml" /><Relationship Id="rId1" Type="http://schemas.openxmlformats.org/officeDocument/2006/relationships/slideLayout" Target="../slideLayouts/slideLayout2.xml" /></Relationships>
</file>

<file path=ppt/slides/_rels/slide37.xml.rels><?xml version="1.0" encoding="UTF-8" standalone="yes"?>
<Relationships xmlns="http://schemas.openxmlformats.org/package/2006/relationships"><Relationship Id="rId2" Type="http://schemas.openxmlformats.org/officeDocument/2006/relationships/image" Target="../media/image8.png" /><Relationship Id="rId1" Type="http://schemas.openxmlformats.org/officeDocument/2006/relationships/slideLayout" Target="../slideLayouts/slideLayout2.xml" /></Relationships>
</file>

<file path=ppt/slides/_rels/slide38.xml.rels><?xml version="1.0" encoding="UTF-8" standalone="yes"?>
<Relationships xmlns="http://schemas.openxmlformats.org/package/2006/relationships"><Relationship Id="rId2" Type="http://schemas.openxmlformats.org/officeDocument/2006/relationships/image" Target="../media/image9.png" /><Relationship Id="rId1" Type="http://schemas.openxmlformats.org/officeDocument/2006/relationships/slideLayout" Target="../slideLayouts/slideLayout2.xml" /></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xml" /><Relationship Id="rId1" Type="http://schemas.openxmlformats.org/officeDocument/2006/relationships/slideLayout" Target="../slideLayouts/slideLayout2.xml" /></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xml" /><Relationship Id="rId1" Type="http://schemas.openxmlformats.org/officeDocument/2006/relationships/slideLayout" Target="../slideLayouts/slideLayout2.xml" /></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2" Type="http://schemas.openxmlformats.org/officeDocument/2006/relationships/hyperlink" Target="http://mehr1345.blogfa.com/" TargetMode="External" /><Relationship Id="rId1" Type="http://schemas.openxmlformats.org/officeDocument/2006/relationships/slideLayout" Target="../slideLayouts/slideLayout2.xml" /></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4.xml.rels><?xml version="1.0" encoding="UTF-8" standalone="yes"?>
<Relationships xmlns="http://schemas.openxmlformats.org/package/2006/relationships"><Relationship Id="rId2" Type="http://schemas.openxmlformats.org/officeDocument/2006/relationships/image" Target="../media/image10.jpeg" /><Relationship Id="rId1" Type="http://schemas.openxmlformats.org/officeDocument/2006/relationships/slideLayout" Target="../slideLayouts/slideLayout2.xml" /></Relationships>
</file>

<file path=ppt/slides/_rels/slide75.xml.rels><?xml version="1.0" encoding="UTF-8" standalone="yes"?>
<Relationships xmlns="http://schemas.openxmlformats.org/package/2006/relationships"><Relationship Id="rId2" Type="http://schemas.openxmlformats.org/officeDocument/2006/relationships/image" Target="../media/image11.png" /><Relationship Id="rId1" Type="http://schemas.openxmlformats.org/officeDocument/2006/relationships/slideLayout" Target="../slideLayouts/slideLayout2.xml" /></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7.xml.rels><?xml version="1.0" encoding="UTF-8" standalone="yes"?>
<Relationships xmlns="http://schemas.openxmlformats.org/package/2006/relationships"><Relationship Id="rId3" Type="http://schemas.openxmlformats.org/officeDocument/2006/relationships/diagramLayout" Target="../diagrams/layout1.xml" /><Relationship Id="rId2" Type="http://schemas.openxmlformats.org/officeDocument/2006/relationships/diagramData" Target="../diagrams/data1.xml" /><Relationship Id="rId1" Type="http://schemas.openxmlformats.org/officeDocument/2006/relationships/slideLayout" Target="../slideLayouts/slideLayout2.xml" /><Relationship Id="rId6" Type="http://schemas.microsoft.com/office/2007/relationships/diagramDrawing" Target="../diagrams/drawing1.xml" /><Relationship Id="rId5" Type="http://schemas.openxmlformats.org/officeDocument/2006/relationships/diagramColors" Target="../diagrams/colors1.xml" /><Relationship Id="rId4" Type="http://schemas.openxmlformats.org/officeDocument/2006/relationships/diagramQuickStyle" Target="../diagrams/quickStyle1.xml" /></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1210614" y="386366"/>
            <a:ext cx="9942490" cy="5769735"/>
          </a:xfrm>
          <a:prstGeom prst="rect">
            <a:avLst/>
          </a:prstGeom>
        </p:spPr>
      </p:pic>
    </p:spTree>
    <p:extLst>
      <p:ext uri="{BB962C8B-B14F-4D97-AF65-F5344CB8AC3E}">
        <p14:creationId xmlns:p14="http://schemas.microsoft.com/office/powerpoint/2010/main" val="32731771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91440" lvl="0" indent="-91440" algn="ctr">
              <a:lnSpc>
                <a:spcPct val="90000"/>
              </a:lnSpc>
              <a:spcBef>
                <a:spcPts val="1200"/>
              </a:spcBef>
              <a:spcAft>
                <a:spcPts val="200"/>
              </a:spcAft>
            </a:pPr>
            <a:r>
              <a:rPr lang="fa-IR" sz="4000" b="1" spc="0" dirty="0">
                <a:solidFill>
                  <a:srgbClr val="0076D0"/>
                </a:solidFill>
                <a:latin typeface="Times New Roman" panose="02020603050405020304" pitchFamily="18" charset="0"/>
                <a:cs typeface="B Baran" panose="00000400000000000000" pitchFamily="2" charset="-78"/>
                <a:hlinkClick r:id="rId2"/>
              </a:rPr>
              <a:t>احادیث اسلامی درباره افزایش جمعیت</a:t>
            </a:r>
            <a:endParaRPr lang="fa-IR" sz="4000" b="1" spc="0" dirty="0">
              <a:solidFill>
                <a:srgbClr val="000000"/>
              </a:solidFill>
              <a:latin typeface="times new roman" panose="02020603050405020304" pitchFamily="18" charset="0"/>
              <a:cs typeface="B Baran" panose="00000400000000000000" pitchFamily="2" charset="-78"/>
            </a:endParaRPr>
          </a:p>
        </p:txBody>
      </p:sp>
      <p:sp>
        <p:nvSpPr>
          <p:cNvPr id="3" name="Content Placeholder 2"/>
          <p:cNvSpPr>
            <a:spLocks noGrp="1"/>
          </p:cNvSpPr>
          <p:nvPr>
            <p:ph idx="1"/>
          </p:nvPr>
        </p:nvSpPr>
        <p:spPr>
          <a:xfrm>
            <a:off x="276045" y="1880558"/>
            <a:ext cx="11378073" cy="4305089"/>
          </a:xfrm>
        </p:spPr>
        <p:txBody>
          <a:bodyPr>
            <a:noAutofit/>
          </a:bodyPr>
          <a:lstStyle/>
          <a:p>
            <a:pPr algn="ctr" rtl="1"/>
            <a:r>
              <a:rPr lang="fa-IR" sz="2400" dirty="0">
                <a:solidFill>
                  <a:srgbClr val="FF0000"/>
                </a:solidFill>
                <a:latin typeface="tahoma" panose="020B0604030504040204" pitchFamily="34" charset="0"/>
                <a:cs typeface="B Mitra" panose="00000400000000000000" pitchFamily="2" charset="-78"/>
              </a:rPr>
              <a:t>«</a:t>
            </a:r>
            <a:r>
              <a:rPr lang="fa-IR" sz="2400" b="1" dirty="0">
                <a:solidFill>
                  <a:srgbClr val="FF0000"/>
                </a:solidFill>
                <a:latin typeface="tahoma" panose="020B0604030504040204" pitchFamily="34" charset="0"/>
                <a:cs typeface="B Mitra" panose="00000400000000000000" pitchFamily="2" charset="-78"/>
              </a:rPr>
              <a:t>تَناکحوا و تَناسلوا فانّی اُباهی بِکُم یوم القیامه و لو بالسّقط</a:t>
            </a:r>
            <a:r>
              <a:rPr lang="fa-IR" sz="2400" dirty="0">
                <a:solidFill>
                  <a:srgbClr val="FF0000"/>
                </a:solidFill>
                <a:latin typeface="tahoma" panose="020B0604030504040204" pitchFamily="34" charset="0"/>
                <a:cs typeface="B Mitra" panose="00000400000000000000" pitchFamily="2" charset="-78"/>
              </a:rPr>
              <a:t>»</a:t>
            </a:r>
            <a:endParaRPr lang="en-US" sz="2400" dirty="0">
              <a:solidFill>
                <a:srgbClr val="FF0000"/>
              </a:solidFill>
              <a:latin typeface="tahoma" panose="020B0604030504040204" pitchFamily="34" charset="0"/>
              <a:cs typeface="B Mitra" panose="00000400000000000000" pitchFamily="2" charset="-78"/>
            </a:endParaRPr>
          </a:p>
          <a:p>
            <a:pPr algn="just" rtl="1"/>
            <a:r>
              <a:rPr lang="fa-IR" sz="2400" dirty="0">
                <a:solidFill>
                  <a:srgbClr val="000000"/>
                </a:solidFill>
                <a:latin typeface="tahoma" panose="020B0604030504040204" pitchFamily="34" charset="0"/>
                <a:cs typeface="B Mitra" panose="00000400000000000000" pitchFamily="2" charset="-78"/>
              </a:rPr>
              <a:t> ازدواج کنید و تشکیل خانواده بدهید و تولید نسل نمایید، که من در روز قیامت به شما مباهات می کنم، حتی به طفل کوچکی که سقط شده باشد. (وسایل الشیعه، ج20، ص 14).</a:t>
            </a:r>
          </a:p>
          <a:p>
            <a:pPr algn="ctr" rtl="1"/>
            <a:r>
              <a:rPr lang="fa-IR" sz="2400" dirty="0">
                <a:solidFill>
                  <a:srgbClr val="00B0F0"/>
                </a:solidFill>
                <a:latin typeface="tahoma" panose="020B0604030504040204" pitchFamily="34" charset="0"/>
                <a:cs typeface="B Mitra" panose="00000400000000000000" pitchFamily="2" charset="-78"/>
              </a:rPr>
              <a:t>در این روایات و احادیث دو نکته وجود دارد که باید به آن توجه شود:</a:t>
            </a:r>
          </a:p>
          <a:p>
            <a:pPr algn="just" rtl="1"/>
            <a:r>
              <a:rPr lang="fa-IR" sz="2400" b="1" dirty="0">
                <a:solidFill>
                  <a:srgbClr val="0070C0"/>
                </a:solidFill>
                <a:latin typeface="tahoma" panose="020B0604030504040204" pitchFamily="34" charset="0"/>
                <a:cs typeface="B Mitra" panose="00000400000000000000" pitchFamily="2" charset="-78"/>
              </a:rPr>
              <a:t>نکته اول:</a:t>
            </a:r>
            <a:r>
              <a:rPr lang="fa-IR" sz="2400" dirty="0">
                <a:solidFill>
                  <a:srgbClr val="0070C0"/>
                </a:solidFill>
                <a:latin typeface="tahoma" panose="020B0604030504040204" pitchFamily="34" charset="0"/>
                <a:cs typeface="B Mitra" panose="00000400000000000000" pitchFamily="2" charset="-78"/>
              </a:rPr>
              <a:t> این است که آیا کثرت جمعیت قیودی دارد یا خیر و آیا افزایش جمیعت به هر شکلی مورد تاکید است یا نه؟ منظور از این کثرت، افزایش جمعیت فرزندان صالح است نه کثرت در هر شرایطی. بنابراین افزایش جمعیت باید با تربیت فرزندان صالح همراه باشد نه کسانی که برای جامعه اسلامی هیچ سودی نداشته باشند.</a:t>
            </a:r>
          </a:p>
          <a:p>
            <a:pPr algn="just" rtl="1"/>
            <a:r>
              <a:rPr lang="fa-IR" sz="2400" b="1" dirty="0">
                <a:solidFill>
                  <a:schemeClr val="accent1"/>
                </a:solidFill>
                <a:latin typeface="tahoma" panose="020B0604030504040204" pitchFamily="34" charset="0"/>
                <a:cs typeface="B Mitra" panose="00000400000000000000" pitchFamily="2" charset="-78"/>
              </a:rPr>
              <a:t>نکته دوم</a:t>
            </a:r>
            <a:r>
              <a:rPr lang="fa-IR" sz="2400" dirty="0">
                <a:solidFill>
                  <a:schemeClr val="accent1"/>
                </a:solidFill>
                <a:latin typeface="tahoma" panose="020B0604030504040204" pitchFamily="34" charset="0"/>
                <a:cs typeface="B Mitra" panose="00000400000000000000" pitchFamily="2" charset="-78"/>
              </a:rPr>
              <a:t>: در مورد کلمه مباحات است، و آن اینکه خود مباحات که در روایت رسول خدا</a:t>
            </a:r>
            <a:r>
              <a:rPr lang="en-US" sz="2400" dirty="0">
                <a:solidFill>
                  <a:schemeClr val="accent1"/>
                </a:solidFill>
                <a:latin typeface="tahoma" panose="020B0604030504040204" pitchFamily="34" charset="0"/>
                <a:cs typeface="B Mitra" panose="00000400000000000000" pitchFamily="2" charset="-78"/>
              </a:rPr>
              <a:t> </a:t>
            </a:r>
            <a:r>
              <a:rPr lang="fa-IR" sz="2400" dirty="0">
                <a:solidFill>
                  <a:schemeClr val="accent1"/>
                </a:solidFill>
                <a:latin typeface="tahoma" panose="020B0604030504040204" pitchFamily="34" charset="0"/>
                <a:cs typeface="B Mitra" panose="00000400000000000000" pitchFamily="2" charset="-78"/>
              </a:rPr>
              <a:t>(ص) وارد شده با کثرت جمعیت ارتباط و موضوعیتی ندارد و مباحات در جایی که کمیت صرف باشد مد نظر نیست. بلکه منظور از کثرت جمعیت که مایه مباحات اسلام است، کثرتی است که احکام اسلامی و ارزش ها و اهداف اسلام با آن اجرا شود.</a:t>
            </a:r>
          </a:p>
          <a:p>
            <a:br>
              <a:rPr lang="fa-IR" sz="800" dirty="0">
                <a:cs typeface="B Mitra" panose="00000400000000000000" pitchFamily="2" charset="-78"/>
              </a:rPr>
            </a:br>
            <a:endParaRPr lang="en-US" sz="800" dirty="0">
              <a:cs typeface="B Mitra" panose="00000400000000000000" pitchFamily="2" charset="-78"/>
            </a:endParaRPr>
          </a:p>
        </p:txBody>
      </p:sp>
    </p:spTree>
    <p:extLst>
      <p:ext uri="{BB962C8B-B14F-4D97-AF65-F5344CB8AC3E}">
        <p14:creationId xmlns:p14="http://schemas.microsoft.com/office/powerpoint/2010/main" val="91713474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7280" y="1845734"/>
            <a:ext cx="10058400" cy="4762100"/>
          </a:xfrm>
        </p:spPr>
        <p:txBody>
          <a:bodyPr>
            <a:noAutofit/>
          </a:bodyPr>
          <a:lstStyle/>
          <a:p>
            <a:pPr algn="just" rtl="1"/>
            <a:r>
              <a:rPr lang="fa-IR" sz="4000" dirty="0">
                <a:cs typeface="B Mitra" panose="00000400000000000000" pitchFamily="2" charset="-78"/>
              </a:rPr>
              <a:t>اين مسئله در برترين شرايط، درصد خاص وميزان محدود خود را خواهد داشت.</a:t>
            </a:r>
          </a:p>
          <a:p>
            <a:pPr algn="just" rtl="1"/>
            <a:r>
              <a:rPr lang="fa-IR" sz="4000" dirty="0">
                <a:cs typeface="B Mitra" panose="00000400000000000000" pitchFamily="2" charset="-78"/>
              </a:rPr>
              <a:t>بحث سوم دراين رابطه سياست گذاري است. ببينيد سياست هاي كلي جمعيت توسط مقام معظم رهبري ابلاغ شده است، لكن اين سياست هاي كلي بايد تبديل به استراتژي و يا راهبرد شود. </a:t>
            </a:r>
            <a:r>
              <a:rPr lang="fa-IR" sz="4000" u="sng" dirty="0">
                <a:solidFill>
                  <a:srgbClr val="FF0000"/>
                </a:solidFill>
                <a:cs typeface="B Mitra" panose="00000400000000000000" pitchFamily="2" charset="-78"/>
              </a:rPr>
              <a:t>اگر به دنبال سياست هاي كلي نظام و استراتژي نظام سلامت، سياست هاي روشني نباشد، تاكتيك ها و برنامه هاي عملياتي و اجرايي مناسب كه نظر مردم راجلب كند، طراحي نخواهدشد.</a:t>
            </a:r>
          </a:p>
          <a:p>
            <a:pPr algn="just" rtl="1"/>
            <a:endParaRPr lang="en-US" sz="4000" dirty="0">
              <a:cs typeface="B Mitra" panose="00000400000000000000" pitchFamily="2" charset="-78"/>
            </a:endParaRPr>
          </a:p>
        </p:txBody>
      </p:sp>
    </p:spTree>
    <p:extLst>
      <p:ext uri="{BB962C8B-B14F-4D97-AF65-F5344CB8AC3E}">
        <p14:creationId xmlns:p14="http://schemas.microsoft.com/office/powerpoint/2010/main" val="248612708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7280" y="1845734"/>
            <a:ext cx="10058400" cy="4023360"/>
          </a:xfrm>
        </p:spPr>
        <p:txBody>
          <a:bodyPr>
            <a:noAutofit/>
          </a:bodyPr>
          <a:lstStyle/>
          <a:p>
            <a:pPr algn="just" rtl="1"/>
            <a:r>
              <a:rPr lang="fa-IR" sz="3600" dirty="0">
                <a:cs typeface="B Mitra" panose="00000400000000000000" pitchFamily="2" charset="-78"/>
              </a:rPr>
              <a:t>اين كه ما دركنترل جمعيت به نحو افراطي همه اهداف كمي نشانه گذاري شده را دركمترين زمان درنورديديم و در حقيقت از مرزهاي معتدل عبوركرديم، به اين علت بود كه يك فرهنگ كم فرزندي را در جامعه تثبيت كرديم و براي آن دلايلي هم آورديم سپس اين فرهنگ را با قوانين و سياست هایی پشتيباني كرديم و يا به مدد سياست، فرهنگي را جايگزين فرهنگ قبلي كرديم و با قوانين پشتيباني كرديم و حالا </a:t>
            </a:r>
            <a:r>
              <a:rPr lang="fa-IR" sz="3600" u="sng" dirty="0">
                <a:solidFill>
                  <a:srgbClr val="FF0000"/>
                </a:solidFill>
                <a:cs typeface="B Mitra" panose="00000400000000000000" pitchFamily="2" charset="-78"/>
              </a:rPr>
              <a:t>در وضعيت جدید بايد همين سیكل سیاست گذاری، فرهنگ سازي وتدوين قوانين را با حفظ معیارهای ارتقاء سلامت مادر و کودک طي كنيم.</a:t>
            </a:r>
            <a:endParaRPr lang="en-US" sz="3600" u="sng" dirty="0">
              <a:solidFill>
                <a:srgbClr val="FF0000"/>
              </a:solidFill>
              <a:cs typeface="B Mitra" panose="00000400000000000000" pitchFamily="2" charset="-78"/>
            </a:endParaRPr>
          </a:p>
          <a:p>
            <a:pPr algn="just" rtl="1"/>
            <a:endParaRPr lang="en-US" sz="3600" dirty="0">
              <a:cs typeface="B Mitra" panose="00000400000000000000" pitchFamily="2" charset="-78"/>
            </a:endParaRPr>
          </a:p>
        </p:txBody>
      </p:sp>
    </p:spTree>
    <p:extLst>
      <p:ext uri="{BB962C8B-B14F-4D97-AF65-F5344CB8AC3E}">
        <p14:creationId xmlns:p14="http://schemas.microsoft.com/office/powerpoint/2010/main" val="363454104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007359"/>
          </a:xfrm>
        </p:spPr>
        <p:txBody>
          <a:bodyPr>
            <a:normAutofit/>
          </a:bodyPr>
          <a:lstStyle/>
          <a:p>
            <a:pPr algn="ctr"/>
            <a:r>
              <a:rPr lang="fa-IR" dirty="0">
                <a:solidFill>
                  <a:srgbClr val="FF0000"/>
                </a:solidFill>
                <a:cs typeface="B Baran" panose="00000400000000000000" pitchFamily="2" charset="-78"/>
              </a:rPr>
              <a:t>رتبه ی امید به زندگی ایران؟</a:t>
            </a:r>
            <a:endParaRPr lang="en-US" dirty="0">
              <a:solidFill>
                <a:srgbClr val="FF0000"/>
              </a:solidFill>
              <a:cs typeface="B Baran" panose="00000400000000000000" pitchFamily="2" charset="-78"/>
            </a:endParaRPr>
          </a:p>
        </p:txBody>
      </p:sp>
      <p:sp>
        <p:nvSpPr>
          <p:cNvPr id="3" name="Content Placeholder 2"/>
          <p:cNvSpPr>
            <a:spLocks noGrp="1"/>
          </p:cNvSpPr>
          <p:nvPr>
            <p:ph idx="1"/>
          </p:nvPr>
        </p:nvSpPr>
        <p:spPr>
          <a:xfrm>
            <a:off x="345057" y="1690778"/>
            <a:ext cx="11559395" cy="6918384"/>
          </a:xfrm>
        </p:spPr>
        <p:txBody>
          <a:bodyPr>
            <a:noAutofit/>
          </a:bodyPr>
          <a:lstStyle/>
          <a:p>
            <a:pPr algn="just" rtl="1"/>
            <a:r>
              <a:rPr lang="fa-IR" sz="3200" dirty="0">
                <a:cs typeface="B Mitra" panose="00000400000000000000" pitchFamily="2" charset="-78"/>
              </a:rPr>
              <a:t>متوسط امید به زندگی در بدو تولد، در مردان و زنان شهری، به ترتیب 71.7 سال و 74.4 سال است. </a:t>
            </a:r>
          </a:p>
          <a:p>
            <a:pPr algn="just" rtl="1"/>
            <a:r>
              <a:rPr lang="fa-IR" sz="3200" dirty="0">
                <a:cs typeface="B Mitra" panose="00000400000000000000" pitchFamily="2" charset="-78"/>
              </a:rPr>
              <a:t>این شاخص در مردان و زنان روستایی به ترتیب 1.5 سال و 4.1 سال کمتر است.</a:t>
            </a:r>
          </a:p>
          <a:p>
            <a:pPr algn="just" rtl="1"/>
            <a:r>
              <a:rPr lang="fa-IR" sz="3600" dirty="0">
                <a:solidFill>
                  <a:srgbClr val="00B050"/>
                </a:solidFill>
                <a:cs typeface="B Mitra" panose="00000400000000000000" pitchFamily="2" charset="-78"/>
              </a:rPr>
              <a:t>آمار سال 1395 برای مردان 72.5 و برای زنان 75.5 سال، اوایل انقلاب اسلامی؛ 59 سال</a:t>
            </a:r>
          </a:p>
          <a:p>
            <a:pPr algn="just" rtl="1"/>
            <a:r>
              <a:rPr lang="fa-IR" sz="3200" dirty="0">
                <a:solidFill>
                  <a:srgbClr val="FF0000"/>
                </a:solidFill>
                <a:cs typeface="B Mitra" panose="00000400000000000000" pitchFamily="2" charset="-78"/>
              </a:rPr>
              <a:t>شاخص امید به زندگی، یکی از معیارهای سنجش پیشرفت کشورها ست. این شاخص بیان می کند، متوسط طول عمر در یک جامعه به چه میزان است و هر نفر ساکن در آن کشور چند سال می تواند توقع زندگی داشته باشد. </a:t>
            </a:r>
            <a:r>
              <a:rPr lang="fa-IR" sz="3200" dirty="0">
                <a:cs typeface="B Mitra" panose="00000400000000000000" pitchFamily="2" charset="-78"/>
              </a:rPr>
              <a:t>  </a:t>
            </a:r>
          </a:p>
          <a:p>
            <a:pPr algn="just" rtl="1"/>
            <a:r>
              <a:rPr lang="fa-IR" sz="3200" dirty="0">
                <a:cs typeface="B Mitra" panose="00000400000000000000" pitchFamily="2" charset="-78"/>
              </a:rPr>
              <a:t>افزایش این شاخص ترکیبی به افزایش استانداردهای زندگی مانند بهداشت عمومی، نشاط اجتماعی، ارتقاء بهداشت روانی، موفقیت های اقتصادی، محیط زیست سالم و کنترل استرس، اضطراب و افسردگی ها در جامعه وابسته است.</a:t>
            </a:r>
          </a:p>
          <a:p>
            <a:pPr algn="just" rtl="1"/>
            <a:endParaRPr lang="en-US" sz="3200" dirty="0">
              <a:cs typeface="B Mitra" panose="00000400000000000000" pitchFamily="2" charset="-78"/>
            </a:endParaRPr>
          </a:p>
        </p:txBody>
      </p:sp>
    </p:spTree>
    <p:extLst>
      <p:ext uri="{BB962C8B-B14F-4D97-AF65-F5344CB8AC3E}">
        <p14:creationId xmlns:p14="http://schemas.microsoft.com/office/powerpoint/2010/main" val="44978891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2642" y="1845734"/>
            <a:ext cx="10293038" cy="4468802"/>
          </a:xfrm>
        </p:spPr>
        <p:txBody>
          <a:bodyPr>
            <a:normAutofit/>
          </a:bodyPr>
          <a:lstStyle/>
          <a:p>
            <a:pPr algn="just" rtl="1"/>
            <a:r>
              <a:rPr lang="fa-IR" sz="3600" dirty="0">
                <a:solidFill>
                  <a:srgbClr val="FF0000"/>
                </a:solidFill>
                <a:cs typeface="B Mitra" panose="00000400000000000000" pitchFamily="2" charset="-78"/>
              </a:rPr>
              <a:t>بر اساس رتبه بندی شاخص امید به زندگی در بدو تولد، جایگاه ایران در سال 2013 در بین 223 کشور جهان، 149 است. در این جدول امید به زندگی کشورهای جهان از 49.07 تا 89.63  سال برآورد شده است.</a:t>
            </a:r>
          </a:p>
          <a:p>
            <a:pPr algn="just" rtl="1"/>
            <a:r>
              <a:rPr lang="fa-IR" sz="3600" dirty="0">
                <a:cs typeface="B Mitra" panose="00000400000000000000" pitchFamily="2" charset="-78"/>
              </a:rPr>
              <a:t>ایران از 8 سال پیش در دوره ی پنجره جمعیتی قرار گرفته و متاسفانه به تکالیف تولیتی دوره ی پنجره جمعیتی در قبال جوانان و میانسالان، کم توجهی هایی صورت می گیرد. اگر این مسئله جدی گرفته نشود، پس از بسته شدن این پنجره، تهدیدها و آسیب های ناشی از کم کاری در این دوره رخ خواهد نمود.</a:t>
            </a:r>
          </a:p>
          <a:p>
            <a:pPr algn="just"/>
            <a:endParaRPr lang="en-US" sz="3200" dirty="0">
              <a:cs typeface="B Mitra" panose="00000400000000000000" pitchFamily="2" charset="-78"/>
            </a:endParaRPr>
          </a:p>
        </p:txBody>
      </p:sp>
    </p:spTree>
    <p:extLst>
      <p:ext uri="{BB962C8B-B14F-4D97-AF65-F5344CB8AC3E}">
        <p14:creationId xmlns:p14="http://schemas.microsoft.com/office/powerpoint/2010/main" val="338982214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7803" y="2104845"/>
            <a:ext cx="11656379" cy="4115846"/>
          </a:xfrm>
        </p:spPr>
        <p:txBody>
          <a:bodyPr>
            <a:noAutofit/>
          </a:bodyPr>
          <a:lstStyle/>
          <a:p>
            <a:pPr algn="just" rtl="1"/>
            <a:r>
              <a:rPr lang="fa-IR" sz="3600" dirty="0">
                <a:cs typeface="B Mitra" panose="00000400000000000000" pitchFamily="2" charset="-78"/>
              </a:rPr>
              <a:t>اگر فرهنگ صحیح ازدواج و الگوی درست باروری در بین جوانان و خانواده ها، به دلایل مختلف تضعیف شود، علاوه بر اختلال در شاخص های باروری و جمعیتی با افت در برخی شاخص های فرهنگی، تربیتی و اجتماعی نیز مواجه خواهیم شد.</a:t>
            </a:r>
          </a:p>
          <a:p>
            <a:pPr algn="just" rtl="1"/>
            <a:endParaRPr lang="fa-IR" sz="3600" dirty="0">
              <a:cs typeface="B Mitra" panose="00000400000000000000" pitchFamily="2" charset="-78"/>
            </a:endParaRPr>
          </a:p>
          <a:p>
            <a:pPr algn="just" rtl="1"/>
            <a:r>
              <a:rPr lang="fa-IR" sz="3600" dirty="0">
                <a:solidFill>
                  <a:srgbClr val="FF0000"/>
                </a:solidFill>
                <a:cs typeface="B Mitra" panose="00000400000000000000" pitchFamily="2" charset="-78"/>
              </a:rPr>
              <a:t>باید به لحاظ فکری چنان نگرش و فرهنگی در جامعه، تثبیت شود که هرکاری در سن مناسب خود انجام گیرد.</a:t>
            </a:r>
            <a:endParaRPr lang="en-US" sz="3600" dirty="0">
              <a:solidFill>
                <a:srgbClr val="FF0000"/>
              </a:solidFill>
              <a:cs typeface="B Mitra" panose="00000400000000000000" pitchFamily="2" charset="-78"/>
            </a:endParaRPr>
          </a:p>
        </p:txBody>
      </p:sp>
    </p:spTree>
    <p:extLst>
      <p:ext uri="{BB962C8B-B14F-4D97-AF65-F5344CB8AC3E}">
        <p14:creationId xmlns:p14="http://schemas.microsoft.com/office/powerpoint/2010/main" val="53971822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3079" y="1828481"/>
            <a:ext cx="10672601" cy="4468802"/>
          </a:xfrm>
        </p:spPr>
        <p:txBody>
          <a:bodyPr>
            <a:noAutofit/>
          </a:bodyPr>
          <a:lstStyle/>
          <a:p>
            <a:pPr algn="just" rtl="1"/>
            <a:r>
              <a:rPr lang="fa-IR" sz="2800" b="1" dirty="0">
                <a:solidFill>
                  <a:srgbClr val="0070C0"/>
                </a:solidFill>
                <a:cs typeface="B Mitra" panose="00000400000000000000" pitchFamily="2" charset="-78"/>
              </a:rPr>
              <a:t>باید به سبک زندگی پر از تلاش و مجاهدت جوانان دفاع مقدس برگردیم. بسیاری از موفقیت های این انقلاب و کشور از آن دوران و یا با الگو قرار دادن مدیریت جهادی است. اگر در کشوری فرهنگ کار و تلاش و وجدان کاری برقرار نباشد، و کار کردن بار منفی پیدا کند و مال آدم محتاج تلقی شود و نه آدم توانا، ولی همه ی جوانان، مدرک تحصیلی بالاتر از لیسانس هم داشته باشند، نیازهای کشور به خوبی پاسخ داده نخواهد شد.  </a:t>
            </a:r>
            <a:r>
              <a:rPr lang="fa-IR" sz="2800" dirty="0">
                <a:solidFill>
                  <a:srgbClr val="0070C0"/>
                </a:solidFill>
                <a:cs typeface="B Mitra" panose="00000400000000000000" pitchFamily="2" charset="-78"/>
              </a:rPr>
              <a:t> </a:t>
            </a:r>
            <a:r>
              <a:rPr lang="fa-IR" sz="2800" dirty="0">
                <a:cs typeface="B Mitra" panose="00000400000000000000" pitchFamily="2" charset="-78"/>
              </a:rPr>
              <a:t> </a:t>
            </a:r>
          </a:p>
          <a:p>
            <a:pPr algn="just" rtl="1"/>
            <a:r>
              <a:rPr lang="fa-IR" sz="3200" dirty="0">
                <a:cs typeface="B Mitra" panose="00000400000000000000" pitchFamily="2" charset="-78"/>
              </a:rPr>
              <a:t>بر اساس جدول میانگین سنی کشورهای دنیا در سال 2013، ایران با میانگین سنی 27.3 سال، در رتبه ی 101 در میان 194 کشور جهان قرار دارد.</a:t>
            </a:r>
          </a:p>
          <a:p>
            <a:pPr algn="just" rtl="1"/>
            <a:r>
              <a:rPr lang="fa-IR" sz="3200" b="1" dirty="0">
                <a:solidFill>
                  <a:schemeClr val="accent1"/>
                </a:solidFill>
                <a:cs typeface="B Mitra" panose="00000400000000000000" pitchFamily="2" charset="-78"/>
              </a:rPr>
              <a:t>موناکو، ژاپن، آلمان، هنگ کنگ، ایتالیا و اتریش را پیرترین کشورهای جهان  می باشند.</a:t>
            </a:r>
          </a:p>
          <a:p>
            <a:pPr algn="just" rtl="1"/>
            <a:endParaRPr lang="en-US" sz="2800" dirty="0">
              <a:cs typeface="B Mitra" panose="00000400000000000000" pitchFamily="2" charset="-78"/>
            </a:endParaRPr>
          </a:p>
        </p:txBody>
      </p:sp>
    </p:spTree>
    <p:extLst>
      <p:ext uri="{BB962C8B-B14F-4D97-AF65-F5344CB8AC3E}">
        <p14:creationId xmlns:p14="http://schemas.microsoft.com/office/powerpoint/2010/main" val="136278645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804" y="286603"/>
            <a:ext cx="10827876" cy="1093623"/>
          </a:xfrm>
        </p:spPr>
        <p:txBody>
          <a:bodyPr/>
          <a:lstStyle/>
          <a:p>
            <a:pPr algn="ctr"/>
            <a:r>
              <a:rPr lang="fa-IR" dirty="0">
                <a:solidFill>
                  <a:srgbClr val="FF0000"/>
                </a:solidFill>
              </a:rPr>
              <a:t>بالاترین نرخ امید به زندگی در جهان</a:t>
            </a:r>
            <a:endParaRPr lang="en-US" dirty="0">
              <a:solidFill>
                <a:srgbClr val="FF0000"/>
              </a:solidFill>
            </a:endParaRPr>
          </a:p>
        </p:txBody>
      </p:sp>
      <p:sp>
        <p:nvSpPr>
          <p:cNvPr id="3" name="Content Placeholder 2"/>
          <p:cNvSpPr>
            <a:spLocks noGrp="1"/>
          </p:cNvSpPr>
          <p:nvPr>
            <p:ph idx="1"/>
          </p:nvPr>
        </p:nvSpPr>
        <p:spPr>
          <a:xfrm>
            <a:off x="345058" y="1845733"/>
            <a:ext cx="10810622" cy="4675837"/>
          </a:xfrm>
        </p:spPr>
        <p:txBody>
          <a:bodyPr>
            <a:normAutofit/>
          </a:bodyPr>
          <a:lstStyle/>
          <a:p>
            <a:pPr algn="r" rtl="1"/>
            <a:r>
              <a:rPr lang="fa-IR" sz="2400" b="1" dirty="0">
                <a:solidFill>
                  <a:srgbClr val="7030A0"/>
                </a:solidFill>
              </a:rPr>
              <a:t>- هنگ ‌کنگ؛ ۸۴٫۳ سال سن       - ژاپن؛ ۸۳٫۸ سال سن                   - ایتالیا؛ ۸۳٫۵ سال سن       </a:t>
            </a:r>
          </a:p>
          <a:p>
            <a:pPr algn="r" rtl="1"/>
            <a:r>
              <a:rPr lang="fa-IR" sz="2400" b="1" dirty="0">
                <a:solidFill>
                  <a:srgbClr val="7030A0"/>
                </a:solidFill>
              </a:rPr>
              <a:t>- اسپانیا؛ ۸۳٫۴ سال سن            - سوئیس؛ ۸۳٫۲ سال سن               - ایسلند؛ ۸۲٫۹ سال سن     </a:t>
            </a:r>
          </a:p>
          <a:p>
            <a:pPr marL="0" indent="0" algn="r" rtl="1">
              <a:buNone/>
            </a:pPr>
            <a:r>
              <a:rPr lang="fa-IR" sz="2400" b="1" dirty="0">
                <a:solidFill>
                  <a:srgbClr val="7030A0"/>
                </a:solidFill>
              </a:rPr>
              <a:t> - فرانسه؛ ۸۲٫۷ سال سن            - سنگاپور؛ ۸۲٫۶ سال سن             - سوئد؛ ۸۲٫۶ سال سن </a:t>
            </a:r>
          </a:p>
          <a:p>
            <a:pPr algn="r" rtl="1"/>
            <a:r>
              <a:rPr lang="fa-IR" sz="2400" b="1" dirty="0">
                <a:solidFill>
                  <a:srgbClr val="7030A0"/>
                </a:solidFill>
              </a:rPr>
              <a:t>- استرالیا؛ ۸۲٫۵ سال سن           - لوکزامبورگ؛ ۸۲٫۲ سال سن         - کره‌جنوبی؛ ۸۲٫۲ سال سن</a:t>
            </a:r>
          </a:p>
          <a:p>
            <a:pPr algn="r" rtl="1"/>
            <a:r>
              <a:rPr lang="fa-IR" sz="2400" b="1" dirty="0">
                <a:solidFill>
                  <a:srgbClr val="7030A0"/>
                </a:solidFill>
              </a:rPr>
              <a:t>- کانادا؛ ۸۲٫۱ سال سن              - نروژ؛ ۸۲٫۱ سال سن                  - مالت؛ ۸۱٫۹ سال سن</a:t>
            </a:r>
          </a:p>
          <a:p>
            <a:pPr algn="r" rtl="1"/>
            <a:r>
              <a:rPr lang="fa-IR" sz="2400" b="1" dirty="0">
                <a:solidFill>
                  <a:srgbClr val="7030A0"/>
                </a:solidFill>
              </a:rPr>
              <a:t>- اتریش؛ ۸۱٫۸ سال سن             - شیلی؛ ۸۱٫۸ سال سن                 - هلند؛ ۸۱٫۷ سال سن</a:t>
            </a:r>
          </a:p>
          <a:p>
            <a:pPr algn="r" rtl="1"/>
            <a:r>
              <a:rPr lang="fa-IR" sz="2400" b="1" dirty="0">
                <a:solidFill>
                  <a:srgbClr val="7030A0"/>
                </a:solidFill>
              </a:rPr>
              <a:t>- انگلستان؛ ۸۱٫۶ سال سن         - یونان؛ ۸۱٫۶ سال سن                  - پرتغال؛ ۸۱٫۵ سال سن</a:t>
            </a:r>
          </a:p>
          <a:p>
            <a:pPr algn="r" rtl="1"/>
            <a:r>
              <a:rPr lang="fa-IR" sz="2400" b="1" dirty="0">
                <a:solidFill>
                  <a:srgbClr val="7030A0"/>
                </a:solidFill>
              </a:rPr>
              <a:t>- ایرلند؛ ۸۱٫۵ سال سن             - نیوزلند؛ ۸۱٫۵ سال سن                - فنلاند؛ ۸۱٫۴ سال سن</a:t>
            </a:r>
          </a:p>
          <a:p>
            <a:pPr algn="r" rtl="1"/>
            <a:endParaRPr lang="fa-IR" sz="2400" b="1" dirty="0"/>
          </a:p>
        </p:txBody>
      </p:sp>
    </p:spTree>
    <p:extLst>
      <p:ext uri="{BB962C8B-B14F-4D97-AF65-F5344CB8AC3E}">
        <p14:creationId xmlns:p14="http://schemas.microsoft.com/office/powerpoint/2010/main" val="410082907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solidFill>
                  <a:srgbClr val="FF0000"/>
                </a:solidFill>
              </a:rPr>
              <a:t>رابطه بین ژن نخبگی و جمعیت؟</a:t>
            </a:r>
            <a:endParaRPr lang="en-US" dirty="0">
              <a:solidFill>
                <a:srgbClr val="FF0000"/>
              </a:solidFill>
            </a:endParaRPr>
          </a:p>
        </p:txBody>
      </p:sp>
      <p:sp>
        <p:nvSpPr>
          <p:cNvPr id="3" name="Content Placeholder 2"/>
          <p:cNvSpPr>
            <a:spLocks noGrp="1"/>
          </p:cNvSpPr>
          <p:nvPr>
            <p:ph idx="1"/>
          </p:nvPr>
        </p:nvSpPr>
        <p:spPr>
          <a:xfrm>
            <a:off x="431321" y="1845734"/>
            <a:ext cx="11076317" cy="4468802"/>
          </a:xfrm>
        </p:spPr>
        <p:txBody>
          <a:bodyPr>
            <a:normAutofit fontScale="92500" lnSpcReduction="10000"/>
          </a:bodyPr>
          <a:lstStyle/>
          <a:p>
            <a:pPr lvl="0" algn="r">
              <a:buClr>
                <a:srgbClr val="D34817"/>
              </a:buClr>
            </a:pPr>
            <a:r>
              <a:rPr lang="fa-IR" sz="4000" b="1" dirty="0">
                <a:solidFill>
                  <a:srgbClr val="FF0000"/>
                </a:solidFill>
                <a:cs typeface="B Mitra" panose="00000400000000000000" pitchFamily="2" charset="-78"/>
              </a:rPr>
              <a:t>1) افزایش تولدها  </a:t>
            </a:r>
            <a:endParaRPr lang="fa-IR" sz="2400" b="1" dirty="0">
              <a:solidFill>
                <a:srgbClr val="FF0000"/>
              </a:solidFill>
              <a:cs typeface="B Mitra" panose="00000400000000000000" pitchFamily="2" charset="-78"/>
            </a:endParaRPr>
          </a:p>
          <a:p>
            <a:pPr algn="just" rtl="1"/>
            <a:r>
              <a:rPr lang="fa-IR" sz="3600" b="1" dirty="0">
                <a:cs typeface="B Mitra" panose="00000400000000000000" pitchFamily="2" charset="-78"/>
              </a:rPr>
              <a:t>هر چه میزان باروری افزایش یابد، درصد نخبگان جامعه هم افزایش می یابد. به عبارتی خانواده ای که فرزندان بیشتری دارد، احتمال اینکه یکی از بچه های او نخبه باشد، بیشتر است. آن هایی که می گویند: دیگر جمعیت، قدرت نیست و  تکنولوژی باعث اقتدار است. </a:t>
            </a:r>
          </a:p>
          <a:p>
            <a:pPr algn="just" rtl="1"/>
            <a:r>
              <a:rPr lang="fa-IR" sz="3600" b="1" dirty="0">
                <a:solidFill>
                  <a:srgbClr val="0070C0"/>
                </a:solidFill>
                <a:cs typeface="B Mitra" panose="00000400000000000000" pitchFamily="2" charset="-78"/>
              </a:rPr>
              <a:t>به آن ها باید گفت: تکنولوژی را نوآوری می سازد. نوآوری را جوانان موجب می شوند. کشورهایی که پیشرفت کرده اند، ازجمعیت جوان خود بهره گرفته اند. </a:t>
            </a:r>
          </a:p>
          <a:p>
            <a:pPr algn="just" rtl="1"/>
            <a:r>
              <a:rPr lang="fa-IR" sz="4000" b="1" dirty="0">
                <a:cs typeface="B Mitra" panose="00000400000000000000" pitchFamily="2" charset="-78"/>
              </a:rPr>
              <a:t>برای جوان نگه داشتن کشور، باید نرخ باروری افزایش یابد و جوان ها در سن مناسب ازدواج کرده و به دنبال آن فرزندآوری داشته باشند.</a:t>
            </a:r>
            <a:endParaRPr lang="en-US" b="1" dirty="0">
              <a:cs typeface="B Mitra" panose="00000400000000000000" pitchFamily="2" charset="-78"/>
            </a:endParaRPr>
          </a:p>
        </p:txBody>
      </p:sp>
    </p:spTree>
    <p:extLst>
      <p:ext uri="{BB962C8B-B14F-4D97-AF65-F5344CB8AC3E}">
        <p14:creationId xmlns:p14="http://schemas.microsoft.com/office/powerpoint/2010/main" val="316734491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7280" y="1845733"/>
            <a:ext cx="10058400" cy="4279021"/>
          </a:xfrm>
        </p:spPr>
        <p:txBody>
          <a:bodyPr>
            <a:normAutofit fontScale="62500" lnSpcReduction="20000"/>
          </a:bodyPr>
          <a:lstStyle/>
          <a:p>
            <a:pPr algn="r"/>
            <a:r>
              <a:rPr lang="fa-IR" sz="6400" dirty="0">
                <a:solidFill>
                  <a:srgbClr val="FF0000"/>
                </a:solidFill>
                <a:cs typeface="B Mitra" panose="00000400000000000000" pitchFamily="2" charset="-78"/>
              </a:rPr>
              <a:t>2) جلوگیری از فرار مفزها و ژن نخبگی</a:t>
            </a:r>
          </a:p>
          <a:p>
            <a:pPr algn="just"/>
            <a:endParaRPr lang="fa-IR" sz="3900" dirty="0">
              <a:solidFill>
                <a:srgbClr val="FF0000"/>
              </a:solidFill>
              <a:cs typeface="B Mitra" panose="00000400000000000000" pitchFamily="2" charset="-78"/>
            </a:endParaRPr>
          </a:p>
          <a:p>
            <a:pPr algn="just" rtl="1"/>
            <a:r>
              <a:rPr lang="fa-IR" sz="5800" dirty="0">
                <a:cs typeface="B Mitra" panose="00000400000000000000" pitchFamily="2" charset="-78"/>
              </a:rPr>
              <a:t>بر اساس پژوهش های جدید در فرايند مهاجرت نخبگان و متخصصان نه تنها نخبگان كه ثروت ملي كشور به شمار مي‌آيند، از دست مي‌روند، بلكه پس از گذشت قرن‌ها از نظر ژنتيكي كشورهاي نخبه پذير (مقصد) به جوامع نخبه تبديل خواهند شد و درصد ژن‌هاي هوشمند آنها به شكل گسترده اي افزايش مي‌يابد؛ لذا در زمينه توليد علم، فن و فن‌آوري همچنان پيشتاز خواهند بود. در مقابل كشورهاي نخبه گريز (مبداء) روز به روز فقيرتر شده و به دليل همين فقر وابسته‌تر مي‌شوند و تعادل جهاني با شدت بيشتري به هم مي‌خورد.</a:t>
            </a:r>
          </a:p>
          <a:p>
            <a:pPr algn="just" rtl="1"/>
            <a:r>
              <a:rPr lang="fa-IR" dirty="0">
                <a:cs typeface="B Mitra" panose="00000400000000000000" pitchFamily="2" charset="-78"/>
              </a:rPr>
              <a:t>.</a:t>
            </a:r>
          </a:p>
        </p:txBody>
      </p:sp>
    </p:spTree>
    <p:extLst>
      <p:ext uri="{BB962C8B-B14F-4D97-AF65-F5344CB8AC3E}">
        <p14:creationId xmlns:p14="http://schemas.microsoft.com/office/powerpoint/2010/main" val="212397442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7280" y="1845734"/>
            <a:ext cx="10058400" cy="4023360"/>
          </a:xfrm>
        </p:spPr>
        <p:txBody>
          <a:bodyPr>
            <a:normAutofit/>
          </a:bodyPr>
          <a:lstStyle/>
          <a:p>
            <a:pPr algn="just" rtl="1"/>
            <a:r>
              <a:rPr lang="fa-IR" sz="4800" dirty="0">
                <a:cs typeface="B Mitra" panose="00000400000000000000" pitchFamily="2" charset="-78"/>
              </a:rPr>
              <a:t>«مهاجرت نخبگان»، «مهاجرت ژن‌هاي هوشمند» و يا «مهاجرت ژن‌هاي بالقوه دانايي و توانايي»</a:t>
            </a:r>
            <a:r>
              <a:rPr lang="en-US" sz="4800" dirty="0">
                <a:cs typeface="B Mitra" panose="00000400000000000000" pitchFamily="2" charset="-78"/>
              </a:rPr>
              <a:t> </a:t>
            </a:r>
            <a:r>
              <a:rPr lang="fa-IR" sz="4800" dirty="0">
                <a:cs typeface="B Mitra" panose="00000400000000000000" pitchFamily="2" charset="-78"/>
              </a:rPr>
              <a:t>است. زيرا این ژن‌ها هستند كه اطلاعات وراثتي را از نسلي به نسل ديگر منتقل مي‌كنند و هوش و استعداد نيز با ژن‌ها ارتباط لاينفك داشته و اين يك اصل علمي اثبات شده است.</a:t>
            </a:r>
          </a:p>
          <a:p>
            <a:pPr algn="just" rtl="1"/>
            <a:endParaRPr lang="en-US" sz="4800" dirty="0">
              <a:cs typeface="B Mitra" panose="00000400000000000000" pitchFamily="2" charset="-78"/>
            </a:endParaRPr>
          </a:p>
        </p:txBody>
      </p:sp>
    </p:spTree>
    <p:extLst>
      <p:ext uri="{BB962C8B-B14F-4D97-AF65-F5344CB8AC3E}">
        <p14:creationId xmlns:p14="http://schemas.microsoft.com/office/powerpoint/2010/main" val="38239123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9561" y="215154"/>
            <a:ext cx="11369615" cy="7013782"/>
          </a:xfrm>
        </p:spPr>
        <p:txBody>
          <a:bodyPr>
            <a:noAutofit/>
          </a:bodyPr>
          <a:lstStyle/>
          <a:p>
            <a:pPr lvl="0" algn="just" rtl="1">
              <a:buClr>
                <a:srgbClr val="D34817"/>
              </a:buClr>
            </a:pPr>
            <a:r>
              <a:rPr lang="fa-IR" sz="2400" b="1" dirty="0">
                <a:solidFill>
                  <a:srgbClr val="0070C0"/>
                </a:solidFill>
                <a:latin typeface="tahoma" panose="020B0604030504040204" pitchFamily="34" charset="0"/>
                <a:cs typeface="B Mitra" panose="00000400000000000000" pitchFamily="2" charset="-78"/>
              </a:rPr>
              <a:t>نکته سوم</a:t>
            </a:r>
            <a:r>
              <a:rPr lang="fa-IR" sz="2400" dirty="0">
                <a:solidFill>
                  <a:srgbClr val="0070C0"/>
                </a:solidFill>
                <a:latin typeface="tahoma" panose="020B0604030504040204" pitchFamily="34" charset="0"/>
                <a:cs typeface="B Mitra" panose="00000400000000000000" pitchFamily="2" charset="-78"/>
              </a:rPr>
              <a:t> این که خداوند در قرآن می فرماید:</a:t>
            </a:r>
          </a:p>
          <a:p>
            <a:pPr lvl="0" algn="just" rtl="1">
              <a:buClr>
                <a:srgbClr val="D34817"/>
              </a:buClr>
            </a:pPr>
            <a:r>
              <a:rPr lang="fa-IR" sz="2400" dirty="0">
                <a:solidFill>
                  <a:srgbClr val="0070C0"/>
                </a:solidFill>
                <a:latin typeface="tahoma" panose="020B0604030504040204" pitchFamily="34" charset="0"/>
                <a:cs typeface="B Mitra" panose="00000400000000000000" pitchFamily="2" charset="-78"/>
              </a:rPr>
              <a:t>«</a:t>
            </a:r>
            <a:r>
              <a:rPr lang="fa-IR" sz="2400" b="1" dirty="0">
                <a:solidFill>
                  <a:srgbClr val="0070C0"/>
                </a:solidFill>
                <a:latin typeface="tahoma" panose="020B0604030504040204" pitchFamily="34" charset="0"/>
                <a:cs typeface="B Mitra" panose="00000400000000000000" pitchFamily="2" charset="-78"/>
              </a:rPr>
              <a:t>وَیُمْدِدْکُمْ بِأَمْوَالٍ وَبَنِینَ وَیَجْعَلْ لَکُمْ جَنَّاتٍ وَیَجْعَلْ لَکُمْ أَنْهَارًا</a:t>
            </a:r>
            <a:r>
              <a:rPr lang="fa-IR" sz="2400" dirty="0">
                <a:solidFill>
                  <a:srgbClr val="0070C0"/>
                </a:solidFill>
                <a:latin typeface="tahoma" panose="020B0604030504040204" pitchFamily="34" charset="0"/>
                <a:cs typeface="B Mitra" panose="00000400000000000000" pitchFamily="2" charset="-78"/>
              </a:rPr>
              <a:t> »( نوح / 12)</a:t>
            </a:r>
          </a:p>
          <a:p>
            <a:pPr lvl="0" algn="just" rtl="1">
              <a:buClr>
                <a:srgbClr val="D34817"/>
              </a:buClr>
            </a:pPr>
            <a:r>
              <a:rPr lang="fa-IR" sz="2400" b="1" dirty="0">
                <a:solidFill>
                  <a:schemeClr val="accent1"/>
                </a:solidFill>
                <a:latin typeface="tahoma" panose="020B0604030504040204" pitchFamily="34" charset="0"/>
                <a:cs typeface="B Mitra" panose="00000400000000000000" pitchFamily="2" charset="-78"/>
              </a:rPr>
              <a:t>و شما را با اموال و فرزندان فراوان کمک کند و باغهاى سرسبز و نهرهاى جارى در اختیارتان قرار دهد.</a:t>
            </a:r>
          </a:p>
          <a:p>
            <a:pPr lvl="0" algn="just" rtl="1">
              <a:buClr>
                <a:srgbClr val="D34817"/>
              </a:buClr>
            </a:pPr>
            <a:r>
              <a:rPr lang="fa-IR" sz="2400" b="1" dirty="0">
                <a:solidFill>
                  <a:schemeClr val="accent1"/>
                </a:solidFill>
                <a:latin typeface="tahoma" panose="020B0604030504040204" pitchFamily="34" charset="0"/>
                <a:cs typeface="B Mitra" panose="00000400000000000000" pitchFamily="2" charset="-78"/>
              </a:rPr>
              <a:t>یعنی باید جمعیت زیاد باعث امداد و کمک باشد و موجب قوت باشد نه موجب ضعف.</a:t>
            </a:r>
          </a:p>
          <a:p>
            <a:pPr lvl="0" algn="just" rtl="1">
              <a:buClr>
                <a:srgbClr val="D34817"/>
              </a:buClr>
            </a:pPr>
            <a:r>
              <a:rPr lang="fa-IR" sz="2800" b="1" dirty="0">
                <a:solidFill>
                  <a:srgbClr val="0070C0"/>
                </a:solidFill>
                <a:latin typeface="tahoma" panose="020B0604030504040204" pitchFamily="34" charset="0"/>
                <a:cs typeface="B Mitra" panose="00000400000000000000" pitchFamily="2" charset="-78"/>
              </a:rPr>
              <a:t>نکته چهارم: در بعضی از آیات قرآن کثرت جمیعت به عنوان یک خطر و استدراج مطرح شده و گاهی اوقات خداوند به واسطه اولاد انسان را عذاب می کند. بنابراین کثرتی مدنظر است که سبب عذاب نشود.</a:t>
            </a:r>
          </a:p>
          <a:p>
            <a:pPr algn="just" rtl="1"/>
            <a:r>
              <a:rPr lang="fa-IR" sz="2400" b="1" dirty="0">
                <a:solidFill>
                  <a:srgbClr val="0070C0"/>
                </a:solidFill>
                <a:latin typeface="tahoma" panose="020B0604030504040204" pitchFamily="34" charset="0"/>
                <a:cs typeface="B Mitra" panose="00000400000000000000" pitchFamily="2" charset="-78"/>
              </a:rPr>
              <a:t>بنا به آمار منتشر شده در سال 1365 نزدیک به نصف جمعیت ایران کمتر از 15 سال سن داشتند، اما با برنامه تنظیم خانواده در سال 1375، 40% و در سال 1385، 25% از این جمیعت کاهش یافت و طبق آمار پیش­بینی می شود در سال 1405 جمعیت ایران به سمت سالمندی یعنی جمیعت بالای 60 سال حرکت کند و در سال 1425 جمعیت ایران کاملا سالمند خواهد بود. همچنین در این سال 16% جمعیت ایران زیر 15 سال سن دارند.</a:t>
            </a:r>
          </a:p>
          <a:p>
            <a:pPr algn="just" rtl="1"/>
            <a:r>
              <a:rPr lang="fa-IR" sz="2400" b="1" dirty="0">
                <a:solidFill>
                  <a:schemeClr val="accent1"/>
                </a:solidFill>
                <a:latin typeface="tahoma" panose="020B0604030504040204" pitchFamily="34" charset="0"/>
                <a:cs typeface="B Mitra" panose="00000400000000000000" pitchFamily="2" charset="-78"/>
              </a:rPr>
              <a:t>مرحوم صاحب وسائل بابی را به عنوان مطلوبیت کثرت ولد آورده و روایاتی را در این باب آورده است که قطعی و علی الاجماع است، و معنی کلی و اولیه روایات محدودیت جمعیت و نسل نیست و معنی و حکم ثانوی این روایات افزایش زاد و ولد با وجود شرایط است.</a:t>
            </a:r>
          </a:p>
        </p:txBody>
      </p:sp>
    </p:spTree>
    <p:extLst>
      <p:ext uri="{BB962C8B-B14F-4D97-AF65-F5344CB8AC3E}">
        <p14:creationId xmlns:p14="http://schemas.microsoft.com/office/powerpoint/2010/main" val="289558919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7805" y="1845733"/>
            <a:ext cx="10827876" cy="4486055"/>
          </a:xfrm>
        </p:spPr>
        <p:txBody>
          <a:bodyPr>
            <a:noAutofit/>
          </a:bodyPr>
          <a:lstStyle/>
          <a:p>
            <a:pPr algn="just" rtl="1"/>
            <a:r>
              <a:rPr lang="fa-IR" sz="3600" dirty="0">
                <a:solidFill>
                  <a:srgbClr val="FF0000"/>
                </a:solidFill>
                <a:cs typeface="B Mitra" panose="00000400000000000000" pitchFamily="2" charset="-78"/>
              </a:rPr>
              <a:t>نبوغ و نخبگي در اثر دو عامل مهم يعني؛</a:t>
            </a:r>
          </a:p>
          <a:p>
            <a:pPr algn="just" rtl="1"/>
            <a:r>
              <a:rPr lang="fa-IR" sz="3600" dirty="0">
                <a:solidFill>
                  <a:srgbClr val="0070C0"/>
                </a:solidFill>
                <a:cs typeface="B Mitra" panose="00000400000000000000" pitchFamily="2" charset="-78"/>
              </a:rPr>
              <a:t>وراثت</a:t>
            </a:r>
            <a:r>
              <a:rPr lang="fa-IR" sz="3600" dirty="0">
                <a:solidFill>
                  <a:srgbClr val="FF0000"/>
                </a:solidFill>
                <a:cs typeface="B Mitra" panose="00000400000000000000" pitchFamily="2" charset="-78"/>
              </a:rPr>
              <a:t> ـ‌ كه همان ويژگي‌هاي ژنتيكي افراد است ــ </a:t>
            </a:r>
          </a:p>
          <a:p>
            <a:pPr algn="just" rtl="1"/>
            <a:r>
              <a:rPr lang="fa-IR" sz="3600" dirty="0">
                <a:solidFill>
                  <a:srgbClr val="0070C0"/>
                </a:solidFill>
                <a:cs typeface="B Mitra" panose="00000400000000000000" pitchFamily="2" charset="-78"/>
              </a:rPr>
              <a:t>محيط </a:t>
            </a:r>
            <a:r>
              <a:rPr lang="fa-IR" sz="3600" dirty="0">
                <a:solidFill>
                  <a:srgbClr val="FF0000"/>
                </a:solidFill>
                <a:cs typeface="B Mitra" panose="00000400000000000000" pitchFamily="2" charset="-78"/>
              </a:rPr>
              <a:t>ـــ كه شرايط و بستر لازم جهت رشد علمي و عقلي است ــ حاصل مي‌شود. </a:t>
            </a:r>
            <a:br>
              <a:rPr lang="fa-IR" sz="3600" dirty="0">
                <a:solidFill>
                  <a:srgbClr val="FF0000"/>
                </a:solidFill>
                <a:cs typeface="B Mitra" panose="00000400000000000000" pitchFamily="2" charset="-78"/>
              </a:rPr>
            </a:br>
            <a:endParaRPr lang="fa-IR" sz="3600" dirty="0">
              <a:cs typeface="B Mitra" panose="00000400000000000000" pitchFamily="2" charset="-78"/>
            </a:endParaRPr>
          </a:p>
          <a:p>
            <a:pPr algn="just" rtl="1"/>
            <a:r>
              <a:rPr lang="fa-IR" sz="4000" dirty="0">
                <a:cs typeface="B Mitra" panose="00000400000000000000" pitchFamily="2" charset="-78"/>
              </a:rPr>
              <a:t>بر اين اساس مي‌توان نتيجه گرفت: هر نخبه‌اي كه از كشور خارج مي‌شود، يك ژنوم هوشمند از كشور خارج شده و با زندگي در كشوري ديگر و ازدواج و توليد نسل در آنجا به تكثير ژن‌هاي هوشمند در آن كشور كمك مي‌كند.</a:t>
            </a:r>
            <a:endParaRPr lang="en-US" sz="4000" dirty="0">
              <a:cs typeface="B Mitra" panose="00000400000000000000" pitchFamily="2" charset="-78"/>
            </a:endParaRPr>
          </a:p>
        </p:txBody>
      </p:sp>
    </p:spTree>
    <p:extLst>
      <p:ext uri="{BB962C8B-B14F-4D97-AF65-F5344CB8AC3E}">
        <p14:creationId xmlns:p14="http://schemas.microsoft.com/office/powerpoint/2010/main" val="421538087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332" y="1845734"/>
            <a:ext cx="10655348" cy="4589572"/>
          </a:xfrm>
        </p:spPr>
        <p:txBody>
          <a:bodyPr>
            <a:normAutofit/>
          </a:bodyPr>
          <a:lstStyle/>
          <a:p>
            <a:pPr lvl="0" algn="just" rtl="1">
              <a:buClr>
                <a:srgbClr val="D34817"/>
              </a:buClr>
            </a:pPr>
            <a:r>
              <a:rPr lang="fa-IR" sz="3600" dirty="0">
                <a:solidFill>
                  <a:srgbClr val="00B0F0"/>
                </a:solidFill>
                <a:cs typeface="B Mitra" panose="00000400000000000000" pitchFamily="2" charset="-78"/>
              </a:rPr>
              <a:t>لذا به تدريج درصد ژن‌هاي هوشمند جوامع نخبه پذير افزايش يافته و در طولاني مدت و پس از گذشت سال‌ها، اختلاف فاحش ژنتيكي بين كشورهاي نخبه پذير و نخبه گريز ايجاد خواهد شد</a:t>
            </a:r>
            <a:r>
              <a:rPr lang="fa-IR" sz="3200" dirty="0">
                <a:solidFill>
                  <a:srgbClr val="00B0F0"/>
                </a:solidFill>
                <a:cs typeface="B Mitra" panose="00000400000000000000" pitchFamily="2" charset="-78"/>
              </a:rPr>
              <a:t>؛</a:t>
            </a:r>
          </a:p>
          <a:p>
            <a:pPr lvl="0" algn="just" rtl="1">
              <a:buClr>
                <a:srgbClr val="D34817"/>
              </a:buClr>
            </a:pPr>
            <a:r>
              <a:rPr lang="fa-IR" sz="3200" b="1" dirty="0">
                <a:solidFill>
                  <a:srgbClr val="FF0000"/>
                </a:solidFill>
                <a:cs typeface="B Mitra" panose="00000400000000000000" pitchFamily="2" charset="-78"/>
              </a:rPr>
              <a:t>به گونه‌اي كه كشورهاي نخبه پذير به جوامعي نخبه تبديل مي‌شوند و جوامع نخبه گريز با كاهش ژن‌هاي هوشمند خويش، به تبعيت بي‌چون و چرا از جوامع نخبه پذير، تن در داده و اداره امور جامعه با اتكاء به افرادي انجام خواهد شد كه از ضريب هوشي كمتري برخوردار هستند كه اين امر به عقب ماندگي كشور خواهد انجاميد.</a:t>
            </a:r>
            <a:endParaRPr lang="en-US" sz="3200" b="1" dirty="0">
              <a:solidFill>
                <a:srgbClr val="FF0000"/>
              </a:solidFill>
              <a:cs typeface="B Mitra" panose="00000400000000000000" pitchFamily="2" charset="-78"/>
            </a:endParaRPr>
          </a:p>
          <a:p>
            <a:endParaRPr lang="en-US" sz="2800" dirty="0">
              <a:cs typeface="B Mitra" panose="00000400000000000000" pitchFamily="2" charset="-78"/>
            </a:endParaRPr>
          </a:p>
        </p:txBody>
      </p:sp>
    </p:spTree>
    <p:extLst>
      <p:ext uri="{BB962C8B-B14F-4D97-AF65-F5344CB8AC3E}">
        <p14:creationId xmlns:p14="http://schemas.microsoft.com/office/powerpoint/2010/main" val="131596827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a:solidFill>
                  <a:srgbClr val="7030A0"/>
                </a:solidFill>
                <a:cs typeface="2  Farnaz" pitchFamily="2" charset="-78"/>
              </a:rPr>
              <a:t>پيامبر خدا صلى الله عليه و آله:</a:t>
            </a:r>
            <a:endParaRPr lang="fa-IR" dirty="0">
              <a:solidFill>
                <a:srgbClr val="7030A0"/>
              </a:solidFill>
            </a:endParaRPr>
          </a:p>
        </p:txBody>
      </p:sp>
      <p:sp>
        <p:nvSpPr>
          <p:cNvPr id="3" name="Content Placeholder 2"/>
          <p:cNvSpPr>
            <a:spLocks noGrp="1"/>
          </p:cNvSpPr>
          <p:nvPr>
            <p:ph idx="1"/>
          </p:nvPr>
        </p:nvSpPr>
        <p:spPr>
          <a:xfrm>
            <a:off x="1097280" y="2173857"/>
            <a:ext cx="10058400" cy="6280030"/>
          </a:xfrm>
        </p:spPr>
        <p:txBody>
          <a:bodyPr>
            <a:noAutofit/>
          </a:bodyPr>
          <a:lstStyle/>
          <a:p>
            <a:pPr algn="ctr" rtl="1"/>
            <a:r>
              <a:rPr lang="ar-SA" sz="4400" dirty="0">
                <a:solidFill>
                  <a:srgbClr val="FF0000"/>
                </a:solidFill>
                <a:cs typeface="B Mitra" panose="00000400000000000000" pitchFamily="2" charset="-78"/>
              </a:rPr>
              <a:t>الوَلَدُ للوالِدِ رَيحانَةٌ مِنَ اللّه ِ يَشَمُّ‌ها، (قَسَّمَ‌ها) بَينَ عِبادِهِ</a:t>
            </a:r>
            <a:endParaRPr lang="fa-IR" sz="4400" dirty="0">
              <a:solidFill>
                <a:srgbClr val="FF0000"/>
              </a:solidFill>
              <a:cs typeface="B Mitra" panose="00000400000000000000" pitchFamily="2" charset="-78"/>
            </a:endParaRPr>
          </a:p>
          <a:p>
            <a:pPr algn="ctr" rtl="1"/>
            <a:br>
              <a:rPr lang="ar-SA" sz="4000" dirty="0">
                <a:cs typeface="B Mitra" panose="00000400000000000000" pitchFamily="2" charset="-78"/>
              </a:rPr>
            </a:br>
            <a:r>
              <a:rPr lang="ar-SA" sz="4000" dirty="0">
                <a:solidFill>
                  <a:srgbClr val="00B050"/>
                </a:solidFill>
                <a:cs typeface="B Mitra" panose="00000400000000000000" pitchFamily="2" charset="-78"/>
              </a:rPr>
              <a:t>فرزند براى پدر، گلى خوش بو از جانب خداست كه آن را مى بويد.</a:t>
            </a:r>
            <a:endParaRPr lang="en-US" sz="4000" dirty="0">
              <a:solidFill>
                <a:srgbClr val="00B050"/>
              </a:solidFill>
              <a:cs typeface="B Mitra" panose="00000400000000000000" pitchFamily="2" charset="-78"/>
            </a:endParaRPr>
          </a:p>
          <a:p>
            <a:pPr algn="ctr" rtl="1"/>
            <a:r>
              <a:rPr lang="ar-SA" sz="4000" dirty="0">
                <a:solidFill>
                  <a:srgbClr val="00B050"/>
                </a:solidFill>
                <a:cs typeface="B Mitra" panose="00000400000000000000" pitchFamily="2" charset="-78"/>
              </a:rPr>
              <a:t> [اين گل را خداوند] ميان بندگانش تقسيم كرده است.</a:t>
            </a:r>
            <a:endParaRPr lang="en-US" sz="4000" dirty="0">
              <a:solidFill>
                <a:srgbClr val="00B050"/>
              </a:solidFill>
              <a:cs typeface="B Mitra" panose="00000400000000000000" pitchFamily="2" charset="-78"/>
            </a:endParaRPr>
          </a:p>
          <a:p>
            <a:pPr algn="ctr" rtl="1"/>
            <a:endParaRPr lang="fa-IR" sz="4000" dirty="0">
              <a:solidFill>
                <a:srgbClr val="00B050"/>
              </a:solidFill>
              <a:cs typeface="B Mitra" panose="00000400000000000000" pitchFamily="2" charset="-78"/>
            </a:endParaRPr>
          </a:p>
          <a:p>
            <a:r>
              <a:rPr lang="ar-SA" sz="3200" dirty="0">
                <a:solidFill>
                  <a:srgbClr val="0070C0"/>
                </a:solidFill>
                <a:cs typeface="B Mitra" panose="00000400000000000000" pitchFamily="2" charset="-78"/>
              </a:rPr>
              <a:t>(بحار الأنوار: ج ۱۰۴ ص ۹۸ ح ۶۸)</a:t>
            </a:r>
            <a:endParaRPr lang="en-US" sz="3200" dirty="0">
              <a:solidFill>
                <a:srgbClr val="0070C0"/>
              </a:solidFill>
              <a:cs typeface="B Mitra" panose="00000400000000000000" pitchFamily="2" charset="-78"/>
            </a:endParaRPr>
          </a:p>
          <a:p>
            <a:endParaRPr lang="fa-IR" sz="2800" dirty="0">
              <a:solidFill>
                <a:srgbClr val="0070C0"/>
              </a:solidFill>
              <a:cs typeface="B Mitra" panose="00000400000000000000" pitchFamily="2" charset="-78"/>
            </a:endParaRPr>
          </a:p>
          <a:p>
            <a:endParaRPr lang="fa-IR" sz="2800" dirty="0">
              <a:cs typeface="B Mitra" panose="00000400000000000000" pitchFamily="2" charset="-78"/>
            </a:endParaRPr>
          </a:p>
        </p:txBody>
      </p:sp>
    </p:spTree>
    <p:extLst>
      <p:ext uri="{BB962C8B-B14F-4D97-AF65-F5344CB8AC3E}">
        <p14:creationId xmlns:p14="http://schemas.microsoft.com/office/powerpoint/2010/main" val="312891338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7034" y="1845734"/>
            <a:ext cx="10948645" cy="4023360"/>
          </a:xfrm>
        </p:spPr>
        <p:txBody>
          <a:bodyPr>
            <a:normAutofit lnSpcReduction="10000"/>
          </a:bodyPr>
          <a:lstStyle/>
          <a:p>
            <a:pPr algn="just" rtl="1"/>
            <a:r>
              <a:rPr lang="fa-IR" b="1" dirty="0">
                <a:cs typeface="B Mitra" panose="00000400000000000000" pitchFamily="2" charset="-78"/>
              </a:rPr>
              <a:t>به‌ گزارش خبرنگار بهداشت و درمان فارس؛‌ دکتر خلیل علی محمدزاده عضو هیئت علمی دانشگاه در دوره آموزشی نخبه پروری که با شرکت خواهران بسیج خبرگزاری ی از دانشگاه های سراسر کشور و به همت سازمان بسیج دانشجویی کشور در مجتمع یاوران مهدی(عج) در قم برگزار شد، طی سخنان مبسوطی سیاست های کلی نظام برای پویایی، جوانی و بالندگی جمعیت را نیازمند تبیین عمومی، توجیه منطقی و پذیرش خانواده ها خواند و گفت: این سیاست ها با پشتیبانی مادی و معنوی ارکان و دستگاه های نظام و اهتمام به اقدام و عمل، قابل تحقق است.</a:t>
            </a:r>
          </a:p>
          <a:p>
            <a:pPr algn="just" rtl="1"/>
            <a:r>
              <a:rPr lang="fa-IR" b="1" dirty="0">
                <a:cs typeface="B Mitra" panose="00000400000000000000" pitchFamily="2" charset="-78"/>
              </a:rPr>
              <a:t>وی گفت: باید موانع فرهنگی، اجتماعی و اقتصادی بر سر راه ازدواج میلیون ها جوان ایرانی توسط خود آنان، خانواده ها و همه دستگاه های مسئول و اثرگذار برداشته شود، تا در افزایش نرخ باروری در کشور گام های موثری برداشته شود.</a:t>
            </a:r>
          </a:p>
          <a:p>
            <a:pPr algn="just" rtl="1"/>
            <a:r>
              <a:rPr lang="fa-IR" b="1" dirty="0">
                <a:cs typeface="B Mitra" panose="00000400000000000000" pitchFamily="2" charset="-78"/>
              </a:rPr>
              <a:t>وی با ذکر این مطلب که توانایی زنان برای باروری به تدریج با بالا رفتن سن کاهش می‌یابد، گفت: حتی در مردان نیز اگرچه تا زمانی که از توانایی جنسی برخوردار باشند، امکان باروری هست ولی در فرزندان پدران بالای ۴۵ سال، احتمال ابتلا به بیماری‌هایي مثل اوتیسم و اسکیزوفرنی بیشتر خواهد شد، ضمن اینکه اندکی از این کودکان از بهره هوشی کمتری نیز برخوردار خواهند بود.</a:t>
            </a:r>
          </a:p>
          <a:p>
            <a:pPr algn="just" rtl="1"/>
            <a:r>
              <a:rPr lang="fa-IR" b="1" dirty="0">
                <a:cs typeface="B Mitra" panose="00000400000000000000" pitchFamily="2" charset="-78"/>
              </a:rPr>
              <a:t>وی افزود: کم و بش در مسیر ازدواج جوانان مشکلاتی وجود دارد،  ولی جوانان نباید ازدواج و فرزندآوری را به سال های پس از تحصیلات تکمیلی و  داشتن اشتغال و سنین بالا موکول نکنند.</a:t>
            </a:r>
            <a:endParaRPr lang="en-US" b="1" dirty="0">
              <a:cs typeface="B Mitra" panose="00000400000000000000" pitchFamily="2" charset="-78"/>
            </a:endParaRPr>
          </a:p>
        </p:txBody>
      </p:sp>
    </p:spTree>
    <p:extLst>
      <p:ext uri="{BB962C8B-B14F-4D97-AF65-F5344CB8AC3E}">
        <p14:creationId xmlns:p14="http://schemas.microsoft.com/office/powerpoint/2010/main" val="403416602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solidFill>
                  <a:srgbClr val="FF0000"/>
                </a:solidFill>
              </a:rPr>
              <a:t>گفت وگو با خبرگزاری فارس</a:t>
            </a:r>
            <a:br>
              <a:rPr lang="fa-IR" dirty="0">
                <a:solidFill>
                  <a:srgbClr val="FF0000"/>
                </a:solidFill>
              </a:rPr>
            </a:br>
            <a:r>
              <a:rPr lang="fa-IR" dirty="0">
                <a:solidFill>
                  <a:srgbClr val="FF0000"/>
                </a:solidFill>
              </a:rPr>
              <a:t>13 مرداد 1395</a:t>
            </a:r>
            <a:endParaRPr lang="en-US" dirty="0">
              <a:solidFill>
                <a:srgbClr val="FF0000"/>
              </a:solidFill>
            </a:endParaRPr>
          </a:p>
        </p:txBody>
      </p:sp>
      <p:sp>
        <p:nvSpPr>
          <p:cNvPr id="3" name="Content Placeholder 2"/>
          <p:cNvSpPr>
            <a:spLocks noGrp="1"/>
          </p:cNvSpPr>
          <p:nvPr>
            <p:ph idx="1"/>
          </p:nvPr>
        </p:nvSpPr>
        <p:spPr>
          <a:xfrm>
            <a:off x="310552" y="1845734"/>
            <a:ext cx="10845128" cy="4023360"/>
          </a:xfrm>
        </p:spPr>
        <p:txBody>
          <a:bodyPr>
            <a:normAutofit fontScale="92500"/>
          </a:bodyPr>
          <a:lstStyle/>
          <a:p>
            <a:pPr algn="just" rtl="1"/>
            <a:r>
              <a:rPr lang="fa-IR" sz="2400" b="1" dirty="0">
                <a:cs typeface="B Mitra" panose="00000400000000000000" pitchFamily="2" charset="-78"/>
              </a:rPr>
              <a:t>وی با اشاره به پژوهش ها انجام یافته گفت:  والدین جوان به جهت احساس نزدیکتری که با فرزندان شان دارند، در تربیت آن ها نقش موثری ایفا می کنند.</a:t>
            </a:r>
          </a:p>
          <a:p>
            <a:pPr algn="just" rtl="1"/>
            <a:r>
              <a:rPr lang="fa-IR" sz="2400" b="1" dirty="0">
                <a:cs typeface="B Mitra" panose="00000400000000000000" pitchFamily="2" charset="-78"/>
              </a:rPr>
              <a:t>وی سلامت روانی، اجتماعی و معنوی و حتی جسمانی جامعه را در گرو تحکیم خانواده و ترویج سبک زندگی سالم خواند و گفت: تشکیل خانواده در موقع مناسب و تکمیل تعداد فرزندان در دوره زمانی مطلوب، مبیین تفکر هوشمند ما نسبت به سرنوشت آینده است.</a:t>
            </a:r>
          </a:p>
          <a:p>
            <a:pPr algn="just" rtl="1"/>
            <a:r>
              <a:rPr lang="fa-IR" sz="2400" b="1" dirty="0">
                <a:cs typeface="B Mitra" panose="00000400000000000000" pitchFamily="2" charset="-78"/>
              </a:rPr>
              <a:t>دارنده جایزه ملی جمعیت ایران گفت: اغلب کشورهایی که راه کنترل جمعیت را در گذشته پیموده اند و اکنون با معایب آن روبرو هستند، در پی فرهنگ سازی و ایجاد زمینه های حمایتی و تسهیلاتی برای جبران اشتباهات خود هستند، لکن به خوبی آگاهند که خیلی از این خسارت ها به زودی و حتی در آینده دور قابل جبران نیست.</a:t>
            </a:r>
          </a:p>
          <a:p>
            <a:pPr algn="just" rtl="1"/>
            <a:r>
              <a:rPr lang="fa-IR" sz="2400" b="1" dirty="0">
                <a:cs typeface="B Mitra" panose="00000400000000000000" pitchFamily="2" charset="-78"/>
              </a:rPr>
              <a:t>وی با ذکر این نکته که همه کشورهای پیشرفته برای خود نسخه افزایش جمعیت جوان را پیچده اند، خاطر نشان شد: اما آن ها همچنان برای کشورهای جهان سوم و مسلمان، نسخه ی کاهش جمعیت را تجویز می کنند.</a:t>
            </a:r>
            <a:endParaRPr lang="en-US" sz="2400" b="1" dirty="0">
              <a:cs typeface="B Mitra" panose="00000400000000000000" pitchFamily="2" charset="-78"/>
            </a:endParaRPr>
          </a:p>
        </p:txBody>
      </p:sp>
    </p:spTree>
    <p:extLst>
      <p:ext uri="{BB962C8B-B14F-4D97-AF65-F5344CB8AC3E}">
        <p14:creationId xmlns:p14="http://schemas.microsoft.com/office/powerpoint/2010/main" val="284294321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4838" y="1845734"/>
            <a:ext cx="10620842" cy="4023360"/>
          </a:xfrm>
        </p:spPr>
        <p:txBody>
          <a:bodyPr>
            <a:normAutofit lnSpcReduction="10000"/>
          </a:bodyPr>
          <a:lstStyle/>
          <a:p>
            <a:pPr algn="just" rtl="1"/>
            <a:r>
              <a:rPr lang="fa-IR" sz="2400" b="1" dirty="0">
                <a:cs typeface="B Mitra" panose="00000400000000000000" pitchFamily="2" charset="-78"/>
              </a:rPr>
              <a:t>وی به رابطه ژن نخبگی و کیفیت جمعیت اشاره کرد و اظهار داشت: سه عامل کاهش موالید، مهاجرت نخبگان و نیز کاهش ازدواج در بین افراد با ضریب هوشی بالا ، در کاهش ذخیره ژن های هوشمند در کشور حائز اهمیت است.</a:t>
            </a:r>
          </a:p>
          <a:p>
            <a:pPr algn="just" rtl="1"/>
            <a:r>
              <a:rPr lang="fa-IR" sz="2400" b="1" dirty="0">
                <a:cs typeface="B Mitra" panose="00000400000000000000" pitchFamily="2" charset="-78"/>
              </a:rPr>
              <a:t>وی در پاسخ به سوالی در باره سالمندی گفت: در طی 40 سال اخیر به میانه سنی ایران حداقل 13 سال اضافه شده است، در حالی که در همین مدت به میانه سنی کشورهای دنیا حدود 8 سال افزوده شده و این امر در کنار  نرخ باروری کل ایران که در مقایسه با میانگین نرخ باروری کل کشورهای دنیا، حدود شش دهم فرزند کمتر است، نشانگر آنست که ایران با سرعت بیشتری در بین کشورهای دنیا به سمت سالمندی حرکت می کند.</a:t>
            </a:r>
          </a:p>
          <a:p>
            <a:pPr algn="just" rtl="1"/>
            <a:r>
              <a:rPr lang="fa-IR" sz="2400" b="1" dirty="0">
                <a:cs typeface="B Mitra" panose="00000400000000000000" pitchFamily="2" charset="-78"/>
              </a:rPr>
              <a:t>وی گفت: پس از گذشت دو سال از سیاست های جدید جمعیتی، وقت آن رسیده که دستگاه های مختلف نظام اقدامات خود را گزارش دهند، تا معلوم شود این امر مهم را با چه بینشی و با کدام برنامه و با چه میزان اعتباری دنبال می کنند.</a:t>
            </a:r>
            <a:endParaRPr lang="en-US" sz="2400" b="1" dirty="0">
              <a:cs typeface="B Mitra" panose="00000400000000000000" pitchFamily="2" charset="-78"/>
            </a:endParaRPr>
          </a:p>
        </p:txBody>
      </p:sp>
    </p:spTree>
    <p:extLst>
      <p:ext uri="{BB962C8B-B14F-4D97-AF65-F5344CB8AC3E}">
        <p14:creationId xmlns:p14="http://schemas.microsoft.com/office/powerpoint/2010/main" val="213153313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4838" y="1845734"/>
            <a:ext cx="10620842" cy="4023360"/>
          </a:xfrm>
        </p:spPr>
        <p:txBody>
          <a:bodyPr>
            <a:noAutofit/>
          </a:bodyPr>
          <a:lstStyle/>
          <a:p>
            <a:pPr algn="just" rtl="1"/>
            <a:r>
              <a:rPr lang="fa-IR" b="1" dirty="0">
                <a:cs typeface="B Mitra" panose="00000400000000000000" pitchFamily="2" charset="-78"/>
              </a:rPr>
              <a:t>دکتر علی محمدزاده با اشاره به جایگاه ارزشمند فرزند در خانواده و جامعه در فرهنگ اصیل ایرانی و دینی گفت: الگو برداری از سایر فرهنگ ها، گاهی باعث شده ما به جای اینکه فرزند را رحمت و نعمت خدا بدانیم، وجود او را در زندگی مزاحم تلقی کرده و با این دیدگاه مسئولیت خطیر خود در تربیت او، مهرورزی به وی و نیز نثار عشق توام با احترام به فرزند را دست کم بگیریم.</a:t>
            </a:r>
          </a:p>
          <a:p>
            <a:pPr algn="just" rtl="1"/>
            <a:r>
              <a:rPr lang="fa-IR" b="1" dirty="0">
                <a:cs typeface="B Mitra" panose="00000400000000000000" pitchFamily="2" charset="-78"/>
              </a:rPr>
              <a:t>وی افزود: باید به سبک زندگی درست برگردیم و نگرش خود به فرزندآوری و فرزندپروری را مثبت کنیم، چرا که در غیر اینصورت خانواده ها از تربیت همه جانبه فرزندان خود و جامعه در پرورش استعدادهای مختلف جوانان خویش انگیزه کافی نخواهد داش</a:t>
            </a:r>
          </a:p>
          <a:p>
            <a:pPr algn="just" rtl="1"/>
            <a:r>
              <a:rPr lang="fa-IR" b="1" dirty="0">
                <a:cs typeface="B Mitra" panose="00000400000000000000" pitchFamily="2" charset="-78"/>
              </a:rPr>
              <a:t>عضو هیئت علمی دانشگاه با ذکر این مطلب که برخی فرهنگ سازی برای فرزندآوری را با شعارسرایی و تبلیغ برای کالا اشتباه می گیرند، گفت: برای فرزندآوری در خانواده از یک طرف باید ابعاد مختلف سلامت برای خانواده ها روشن شود و موضوع جمعیت به درستی در کانون توجه باشد و همچنین رصد مرتب آینده صورت گیرد و از طرف دیگر باید گره های ذهنی، فکری و نیز اقتصادی در جامعه گشوده شود و نگرانی ها برطرف گردد</a:t>
            </a:r>
          </a:p>
          <a:p>
            <a:pPr algn="just" rtl="1"/>
            <a:r>
              <a:rPr lang="fa-IR" b="1" dirty="0">
                <a:cs typeface="B Mitra" panose="00000400000000000000" pitchFamily="2" charset="-78"/>
              </a:rPr>
              <a:t>وی ضرورت تبیین پیامدهای سوء الگوی کنونی باروری را یادآور شد و گفت: متاسفانه هنوز ناآگاهی ها، ابهامات و اشکالات زیادی در ذهن، فکر و باور مردم و مسئولین در این زمینه وجود دارد، که امکان حرکت در این مسیر را دشوار ساخته است.</a:t>
            </a:r>
            <a:endParaRPr lang="en-US" b="1" dirty="0">
              <a:cs typeface="B Mitra" panose="00000400000000000000" pitchFamily="2" charset="-78"/>
            </a:endParaRPr>
          </a:p>
        </p:txBody>
      </p:sp>
    </p:spTree>
    <p:extLst>
      <p:ext uri="{BB962C8B-B14F-4D97-AF65-F5344CB8AC3E}">
        <p14:creationId xmlns:p14="http://schemas.microsoft.com/office/powerpoint/2010/main" val="101997147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3079" y="1845734"/>
            <a:ext cx="10672601" cy="4023360"/>
          </a:xfrm>
        </p:spPr>
        <p:txBody>
          <a:bodyPr>
            <a:noAutofit/>
          </a:bodyPr>
          <a:lstStyle/>
          <a:p>
            <a:pPr algn="just" rtl="1"/>
            <a:r>
              <a:rPr lang="fa-IR" sz="2400" b="1" dirty="0">
                <a:cs typeface="B Mitra" panose="00000400000000000000" pitchFamily="2" charset="-78"/>
              </a:rPr>
              <a:t>این استاد دانشگاه با اشاره به این نکته که باید به زوج های جوان و خانواده ها در امر فرزندآوری و فرزندپروری کمک شود، اظهار داشت: علاوه بر دولت ها و مجلس و سایر دستگاه ها، خود زوجین هم باید به دنبال ایجاد هماهنگي و تعادل بين کار، تحصیل  و زندگي خود باشند.</a:t>
            </a:r>
          </a:p>
          <a:p>
            <a:pPr algn="just" rtl="1"/>
            <a:r>
              <a:rPr lang="fa-IR" sz="2400" b="1" dirty="0">
                <a:cs typeface="B Mitra" panose="00000400000000000000" pitchFamily="2" charset="-78"/>
              </a:rPr>
              <a:t>وی با اظهار این موضوع که سیاست های باروری در همه ی کشورها، تابع آمار و شرایط و با حفظ و ارتقای شاخص های سلامتی و مدیریت کیفی جمعیت بوده و بر اساس پویایی شکل می گیرد، "طرح جامع جمعیت و تعالی خانواده" مجلس را پس از لغو سیاست های تحدید نسل، در افزایش نرخ باروری کشور راهگشا خواند و گفت: هم در "قانونگذاری" و هم در "فرهنگ سازی" برای جمعیت، در سال های اخیر قدم های ناقص و کم نتیجه ای برداشته شده که باید با جدیت تکمیل گردد.</a:t>
            </a:r>
          </a:p>
          <a:p>
            <a:pPr algn="just" rtl="1"/>
            <a:r>
              <a:rPr lang="fa-IR" sz="2400" b="1" dirty="0">
                <a:cs typeface="B Mitra" panose="00000400000000000000" pitchFamily="2" charset="-78"/>
              </a:rPr>
              <a:t>وی با ذکر این مطلب که بدون فرزندان سالم، دانا و توانا، یک کشور مقتدر و پیشرفته نمی شود، گفت: بهتر است دولت در تحکیم ابعاد مختلف خانواده لایحه ی حمایتی داشته باشد و در متن آن به مسائل تغذیه ای، بهداشتی، آموزشی و تربیتی توجه ویژه داشته باشد.</a:t>
            </a:r>
            <a:endParaRPr lang="en-US" sz="2400" b="1" dirty="0">
              <a:cs typeface="B Mitra" panose="00000400000000000000" pitchFamily="2" charset="-78"/>
            </a:endParaRPr>
          </a:p>
        </p:txBody>
      </p:sp>
    </p:spTree>
    <p:extLst>
      <p:ext uri="{BB962C8B-B14F-4D97-AF65-F5344CB8AC3E}">
        <p14:creationId xmlns:p14="http://schemas.microsoft.com/office/powerpoint/2010/main" val="407172283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332" y="1845734"/>
            <a:ext cx="10655347" cy="4023360"/>
          </a:xfrm>
        </p:spPr>
        <p:txBody>
          <a:bodyPr>
            <a:noAutofit/>
          </a:bodyPr>
          <a:lstStyle/>
          <a:p>
            <a:pPr algn="just" rtl="1"/>
            <a:r>
              <a:rPr lang="fa-IR" sz="2400" b="1" dirty="0">
                <a:cs typeface="B Mitra" panose="00000400000000000000" pitchFamily="2" charset="-78"/>
              </a:rPr>
              <a:t>وی اظهار داشت: بسیج دانشجویی و سایر کانون ها و تشکل های دانشگاهی طی سال های اخیر در زمینه رهنمودهای جمعیتی مقام معظم رهبری که عوامل مختلفی را شامل می شود، جلسات متعددی را داشته اند، ولی باید گفت برای تغییر فضای کشور باید حرکت های بزرگی سازماندهی شود و از دستگاه های سهیم در این موضوع مطالبه شود.</a:t>
            </a:r>
          </a:p>
          <a:p>
            <a:pPr algn="just" rtl="1"/>
            <a:r>
              <a:rPr lang="fa-IR" sz="2400" b="1" dirty="0">
                <a:cs typeface="B Mitra" panose="00000400000000000000" pitchFamily="2" charset="-78"/>
              </a:rPr>
              <a:t>وی فعالیت  عناصر دانشگاهی در خصوص تبیین علمی و دقیق رهنمودهای مقام رهبری در زمینه ی جمعیت را در طی دو - سه سال اخیر و گفتمان سازی در این باره را تجربه ای ارزنده خواند و گفت: تحت هیچ شرایطی نباید گذاشت این مسیر گم شود و موضوع به این مهمی مورد غفلت واقع شود.</a:t>
            </a:r>
          </a:p>
          <a:p>
            <a:pPr algn="just" rtl="1"/>
            <a:r>
              <a:rPr lang="fa-IR" sz="2400" b="1" dirty="0">
                <a:cs typeface="B Mitra" panose="00000400000000000000" pitchFamily="2" charset="-78"/>
              </a:rPr>
              <a:t>این استاد دانشگاه تدابیر و رهنمودهای رهبری در زمینه های مختلف داخلی و خارجی را نیازمند اقدام و عمل از سوی بخش های گوناگون نظام و مردم خواند و گفت: همانطور که می بینید در سایه ی اجرای این تدابیر در منطقه پرچالش و آشوب زده کنونی،  ایران از بالاترین ضریب امنیت و اقتدار برخوردار می باشیم.</a:t>
            </a:r>
            <a:endParaRPr lang="en-US" sz="2400" b="1" dirty="0">
              <a:cs typeface="B Mitra" panose="00000400000000000000" pitchFamily="2" charset="-78"/>
            </a:endParaRPr>
          </a:p>
        </p:txBody>
      </p:sp>
    </p:spTree>
    <p:extLst>
      <p:ext uri="{BB962C8B-B14F-4D97-AF65-F5344CB8AC3E}">
        <p14:creationId xmlns:p14="http://schemas.microsoft.com/office/powerpoint/2010/main" val="310889379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8686" y="144934"/>
            <a:ext cx="10016993" cy="1450757"/>
          </a:xfrm>
        </p:spPr>
        <p:txBody>
          <a:bodyPr>
            <a:normAutofit/>
          </a:bodyPr>
          <a:lstStyle/>
          <a:p>
            <a:pPr algn="ctr"/>
            <a:r>
              <a:rPr lang="fa-IR" sz="8000" dirty="0">
                <a:solidFill>
                  <a:srgbClr val="FF0000"/>
                </a:solidFill>
                <a:cs typeface="B Mitra" panose="00000400000000000000" pitchFamily="2" charset="-78"/>
              </a:rPr>
              <a:t>از توجه شما سپاسگزارم</a:t>
            </a:r>
            <a:endParaRPr lang="en-US" sz="8000" dirty="0">
              <a:solidFill>
                <a:srgbClr val="FF0000"/>
              </a:solidFill>
              <a:cs typeface="B Mitra" panose="00000400000000000000" pitchFamily="2" charset="-78"/>
            </a:endParaRPr>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cstate="print"/>
          <a:stretch>
            <a:fillRect/>
          </a:stretch>
        </p:blipFill>
        <p:spPr>
          <a:xfrm>
            <a:off x="1097280" y="1845734"/>
            <a:ext cx="10058400" cy="4131733"/>
          </a:xfrm>
          <a:prstGeom prst="rect">
            <a:avLst/>
          </a:prstGeom>
        </p:spPr>
      </p:pic>
    </p:spTree>
    <p:extLst>
      <p:ext uri="{BB962C8B-B14F-4D97-AF65-F5344CB8AC3E}">
        <p14:creationId xmlns:p14="http://schemas.microsoft.com/office/powerpoint/2010/main" val="30370479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89782" y="1004047"/>
            <a:ext cx="11341848" cy="5224225"/>
          </a:xfrm>
          <a:prstGeom prst="rect">
            <a:avLst/>
          </a:prstGeom>
        </p:spPr>
      </p:pic>
    </p:spTree>
    <p:extLst>
      <p:ext uri="{BB962C8B-B14F-4D97-AF65-F5344CB8AC3E}">
        <p14:creationId xmlns:p14="http://schemas.microsoft.com/office/powerpoint/2010/main" val="37783116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4000" b="1" dirty="0">
                <a:solidFill>
                  <a:srgbClr val="FF0000"/>
                </a:solidFill>
                <a:cs typeface="B Baran" panose="00000400000000000000" pitchFamily="2" charset="-78"/>
              </a:rPr>
              <a:t>مرور اهم سخنان مقام معظم رهبری در باره ی جمعیت</a:t>
            </a:r>
            <a:endParaRPr lang="en-US" sz="4000" b="1" dirty="0">
              <a:solidFill>
                <a:srgbClr val="FF0000"/>
              </a:solidFill>
              <a:cs typeface="B Baran" panose="00000400000000000000" pitchFamily="2" charset="-78"/>
            </a:endParaRPr>
          </a:p>
        </p:txBody>
      </p:sp>
      <p:sp>
        <p:nvSpPr>
          <p:cNvPr id="3" name="Content Placeholder 2"/>
          <p:cNvSpPr>
            <a:spLocks noGrp="1"/>
          </p:cNvSpPr>
          <p:nvPr>
            <p:ph idx="1"/>
          </p:nvPr>
        </p:nvSpPr>
        <p:spPr>
          <a:xfrm>
            <a:off x="327803" y="1845734"/>
            <a:ext cx="11595255" cy="6437654"/>
          </a:xfrm>
        </p:spPr>
        <p:txBody>
          <a:bodyPr>
            <a:noAutofit/>
          </a:bodyPr>
          <a:lstStyle/>
          <a:p>
            <a:pPr algn="just" rtl="1"/>
            <a:r>
              <a:rPr lang="fa-IR" sz="3600" b="1" dirty="0">
                <a:cs typeface="B Mitra" panose="00000400000000000000" pitchFamily="2" charset="-78"/>
              </a:rPr>
              <a:t>- يكي از مهمترين موجودي هاي با ارزرش ما، همين نسل جوان تحصيل كرده است.</a:t>
            </a:r>
          </a:p>
          <a:p>
            <a:pPr algn="just" rtl="1"/>
            <a:r>
              <a:rPr lang="fa-IR" sz="3600" b="1" dirty="0">
                <a:cs typeface="B Mitra" panose="00000400000000000000" pitchFamily="2" charset="-78"/>
              </a:rPr>
              <a:t>- اين نسل جوان را اگر ما بتوانيم، براي دهه ها، دوره ها و مراحل آينده ي اين كشور حفظ كنيم، همه مشكلات كشور را اينها حل خواهند كرد.</a:t>
            </a:r>
          </a:p>
          <a:p>
            <a:pPr algn="just" rtl="1"/>
            <a:r>
              <a:rPr lang="fa-IR" sz="3600" b="1" dirty="0">
                <a:cs typeface="B Mitra" panose="00000400000000000000" pitchFamily="2" charset="-78"/>
              </a:rPr>
              <a:t>- جمعيت جوان، بانشاط، تحصيلكرده و باسواد عامل پيشرفت است.</a:t>
            </a:r>
          </a:p>
          <a:p>
            <a:pPr algn="just" rtl="1"/>
            <a:r>
              <a:rPr lang="fa-IR" sz="3600" b="1" dirty="0">
                <a:cs typeface="B Mitra" panose="00000400000000000000" pitchFamily="2" charset="-78"/>
              </a:rPr>
              <a:t>- با اين روندي كه مي رويم كشور پير خواهد شد.</a:t>
            </a:r>
          </a:p>
          <a:p>
            <a:pPr algn="just" rtl="1"/>
            <a:r>
              <a:rPr lang="fa-IR" sz="3600" b="1" dirty="0">
                <a:cs typeface="B Mitra" panose="00000400000000000000" pitchFamily="2" charset="-78"/>
              </a:rPr>
              <a:t>- اگر اين روند زاد و ولد ادامه يابد، كشور با پيري عمومي روبرو خواهد شد.</a:t>
            </a:r>
          </a:p>
        </p:txBody>
      </p:sp>
    </p:spTree>
    <p:extLst>
      <p:ext uri="{BB962C8B-B14F-4D97-AF65-F5344CB8AC3E}">
        <p14:creationId xmlns:p14="http://schemas.microsoft.com/office/powerpoint/2010/main" val="8107047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7280" y="1845734"/>
            <a:ext cx="10058400" cy="4023360"/>
          </a:xfrm>
        </p:spPr>
        <p:txBody>
          <a:bodyPr>
            <a:normAutofit lnSpcReduction="10000"/>
          </a:bodyPr>
          <a:lstStyle/>
          <a:p>
            <a:pPr algn="just" rtl="1"/>
            <a:r>
              <a:rPr lang="fa-IR" sz="3200" b="1" dirty="0">
                <a:cs typeface="B Mitra" panose="00000400000000000000" pitchFamily="2" charset="-78"/>
              </a:rPr>
              <a:t>- اين محدود كردن فرزندان در خانه ها، به اين شكلي كه امروز هست، خطاست.</a:t>
            </a:r>
          </a:p>
          <a:p>
            <a:pPr algn="just" rtl="1"/>
            <a:r>
              <a:rPr lang="fa-IR" sz="3200" b="1" dirty="0">
                <a:cs typeface="B Mitra" panose="00000400000000000000" pitchFamily="2" charset="-78"/>
              </a:rPr>
              <a:t>- محدود كردن نسل براي كشور ما، يك خطر بزرگي است. ما در منطقه ي خطر، مبالغ زيادي پيش رفته ايم، بايد به سرعت برگرديم.</a:t>
            </a:r>
          </a:p>
          <a:p>
            <a:pPr algn="just" rtl="1"/>
            <a:r>
              <a:rPr lang="fa-IR" sz="3200" b="1" dirty="0">
                <a:cs typeface="B Mitra" panose="00000400000000000000" pitchFamily="2" charset="-78"/>
              </a:rPr>
              <a:t>- كم شدن نسل جوان، اثراتش بعد ها ظاهر خواهد شد، آن روز ديگر قابل علاج نيست، امروز، چرا؟</a:t>
            </a:r>
          </a:p>
          <a:p>
            <a:pPr algn="just" rtl="1"/>
            <a:r>
              <a:rPr lang="fa-IR" sz="3200" b="1" dirty="0">
                <a:cs typeface="B Mitra" panose="00000400000000000000" pitchFamily="2" charset="-78"/>
              </a:rPr>
              <a:t>- در سياست تحديد نسل حتماً بايستي تجديدنظر شود و كار درستي بايد انجام شود.</a:t>
            </a:r>
            <a:endParaRPr lang="en-US" sz="3200" b="1" dirty="0">
              <a:cs typeface="B Mitra" panose="00000400000000000000" pitchFamily="2" charset="-78"/>
            </a:endParaRPr>
          </a:p>
        </p:txBody>
      </p:sp>
    </p:spTree>
    <p:extLst>
      <p:ext uri="{BB962C8B-B14F-4D97-AF65-F5344CB8AC3E}">
        <p14:creationId xmlns:p14="http://schemas.microsoft.com/office/powerpoint/2010/main" val="34730420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7280" y="1845734"/>
            <a:ext cx="10058400" cy="4023360"/>
          </a:xfrm>
        </p:spPr>
        <p:txBody>
          <a:bodyPr>
            <a:normAutofit/>
          </a:bodyPr>
          <a:lstStyle/>
          <a:p>
            <a:pPr algn="just" rtl="1"/>
            <a:r>
              <a:rPr lang="fa-IR" sz="2800" b="1" dirty="0">
                <a:cs typeface="B Mitra" panose="00000400000000000000" pitchFamily="2" charset="-78"/>
              </a:rPr>
              <a:t>-  از اين حالتي كه امروز وجود دارد، يك بچه، دو بچه، كشور بايد خارج شود. </a:t>
            </a:r>
          </a:p>
          <a:p>
            <a:pPr algn="just" rtl="1"/>
            <a:r>
              <a:rPr lang="fa-IR" sz="2800" b="1" dirty="0">
                <a:cs typeface="B Mitra" panose="00000400000000000000" pitchFamily="2" charset="-78"/>
              </a:rPr>
              <a:t>- من معتقد به كثرت جمعيتم و هر اقدام و تدبيري براي متوقف كردن رشد جمعيت، بايد بعد از 150 ميليون نفر انجام شود. </a:t>
            </a:r>
          </a:p>
          <a:p>
            <a:pPr algn="ctr" rtl="1"/>
            <a:r>
              <a:rPr lang="fa-IR" sz="2800" b="1" dirty="0">
                <a:solidFill>
                  <a:srgbClr val="FF0000"/>
                </a:solidFill>
                <a:cs typeface="B Mitra" panose="00000400000000000000" pitchFamily="2" charset="-78"/>
              </a:rPr>
              <a:t>بعد هم مي‌فرمايند: </a:t>
            </a:r>
          </a:p>
          <a:p>
            <a:pPr algn="just" rtl="1"/>
            <a:r>
              <a:rPr lang="fa-IR" sz="3200" b="1" dirty="0">
                <a:solidFill>
                  <a:srgbClr val="0070C0"/>
                </a:solidFill>
                <a:cs typeface="B Mitra" panose="00000400000000000000" pitchFamily="2" charset="-78"/>
              </a:rPr>
              <a:t>«بايد در رابطه با افزايش جمعيت در جامعه، فرهنگ‌سازي شود. ما نمي‌خواهيم اين قضيه را با شعار و صلوات بفرستيد، تمام كنيم مي‌خواهيم اين مسئله به شكل عميق، علمي، معتدل و معقول حل شود. بايد گره‌هاي ذهني باز شود، بايد حقيقت قضيه روشن شود». </a:t>
            </a:r>
          </a:p>
          <a:p>
            <a:pPr algn="r" rtl="1"/>
            <a:endParaRPr lang="en-US" sz="2800" dirty="0">
              <a:cs typeface="B Mitra" panose="00000400000000000000" pitchFamily="2" charset="-78"/>
            </a:endParaRPr>
          </a:p>
        </p:txBody>
      </p:sp>
    </p:spTree>
    <p:extLst>
      <p:ext uri="{BB962C8B-B14F-4D97-AF65-F5344CB8AC3E}">
        <p14:creationId xmlns:p14="http://schemas.microsoft.com/office/powerpoint/2010/main" val="10218955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fa-IR" sz="2800" b="1" dirty="0">
                <a:solidFill>
                  <a:srgbClr val="FF0000"/>
                </a:solidFill>
                <a:cs typeface="B Baran" panose="00000400000000000000" pitchFamily="2" charset="-78"/>
              </a:rPr>
              <a:t>گزیده ای از متن پیام رهبر انقلاب</a:t>
            </a:r>
            <a:br>
              <a:rPr lang="fa-IR" sz="2800" b="1" dirty="0">
                <a:solidFill>
                  <a:srgbClr val="FF0000"/>
                </a:solidFill>
                <a:cs typeface="B Baran" panose="00000400000000000000" pitchFamily="2" charset="-78"/>
              </a:rPr>
            </a:br>
            <a:r>
              <a:rPr lang="fa-IR" sz="2800" b="1" dirty="0">
                <a:solidFill>
                  <a:srgbClr val="FF0000"/>
                </a:solidFill>
                <a:cs typeface="B Baran" panose="00000400000000000000" pitchFamily="2" charset="-78"/>
              </a:rPr>
              <a:t> به همایش ملی تغییرات جمعیتی و نقش آن در تحولات مختلف جامعه </a:t>
            </a:r>
            <a:br>
              <a:rPr lang="fa-IR" sz="2800" b="1" dirty="0">
                <a:solidFill>
                  <a:srgbClr val="FF0000"/>
                </a:solidFill>
                <a:cs typeface="B Baran" panose="00000400000000000000" pitchFamily="2" charset="-78"/>
              </a:rPr>
            </a:br>
            <a:r>
              <a:rPr lang="fa-IR" sz="2800" b="1" dirty="0">
                <a:solidFill>
                  <a:srgbClr val="FF0000"/>
                </a:solidFill>
                <a:cs typeface="B Baran" panose="00000400000000000000" pitchFamily="2" charset="-78"/>
              </a:rPr>
              <a:t>در قم ( 6 آبان ماه 1392)</a:t>
            </a:r>
            <a:endParaRPr lang="en-US" sz="2800" b="1" dirty="0">
              <a:solidFill>
                <a:srgbClr val="FF0000"/>
              </a:solidFill>
              <a:cs typeface="B Baran" panose="00000400000000000000" pitchFamily="2" charset="-78"/>
            </a:endParaRPr>
          </a:p>
        </p:txBody>
      </p:sp>
      <p:sp>
        <p:nvSpPr>
          <p:cNvPr id="3" name="Content Placeholder 2"/>
          <p:cNvSpPr>
            <a:spLocks noGrp="1"/>
          </p:cNvSpPr>
          <p:nvPr>
            <p:ph idx="1"/>
          </p:nvPr>
        </p:nvSpPr>
        <p:spPr>
          <a:xfrm>
            <a:off x="448574" y="1845734"/>
            <a:ext cx="11313119" cy="5845984"/>
          </a:xfrm>
        </p:spPr>
        <p:txBody>
          <a:bodyPr>
            <a:noAutofit/>
          </a:bodyPr>
          <a:lstStyle/>
          <a:p>
            <a:pPr algn="just" rtl="1"/>
            <a:r>
              <a:rPr lang="fa-IR" sz="3600" dirty="0">
                <a:solidFill>
                  <a:srgbClr val="FF0000"/>
                </a:solidFill>
                <a:cs typeface="B Mitra" panose="00000400000000000000" pitchFamily="2" charset="-78"/>
              </a:rPr>
              <a:t>مسئله جمعیت که به‌جدّ هم مورد بحث و اختلاف نظر در جامعه است، </a:t>
            </a:r>
            <a:r>
              <a:rPr lang="fa-IR" sz="3600" dirty="0">
                <a:solidFill>
                  <a:srgbClr val="0070C0"/>
                </a:solidFill>
                <a:cs typeface="B Mitra" panose="00000400000000000000" pitchFamily="2" charset="-78"/>
              </a:rPr>
              <a:t>مسئله بسیار مهمّی است. بلاشک از نظر سیاست کلّی کشور، </a:t>
            </a:r>
            <a:r>
              <a:rPr lang="fa-IR" sz="3600" dirty="0">
                <a:solidFill>
                  <a:srgbClr val="FF0000"/>
                </a:solidFill>
                <a:cs typeface="B Mitra" panose="00000400000000000000" pitchFamily="2" charset="-78"/>
              </a:rPr>
              <a:t>کشور باید برود به‌سمت افزایش جمعیت؛ البتّه به‌نحو معقول و معتدل.</a:t>
            </a:r>
            <a:r>
              <a:rPr lang="fa-IR" sz="3600" dirty="0">
                <a:solidFill>
                  <a:srgbClr val="0070C0"/>
                </a:solidFill>
                <a:cs typeface="B Mitra" panose="00000400000000000000" pitchFamily="2" charset="-78"/>
              </a:rPr>
              <a:t> همه اشکالات و ایرادهایی که وارد می‌شود ــ که بعضی از  اشکالاتی را هم که مطرح می‌کنند ما دیده‌ایم ــ قابل برطرف شدن و قابل پاسخ دادن است.</a:t>
            </a:r>
          </a:p>
          <a:p>
            <a:pPr algn="just" rtl="1"/>
            <a:r>
              <a:rPr lang="fa-IR" sz="3600" dirty="0">
                <a:solidFill>
                  <a:srgbClr val="0070C0"/>
                </a:solidFill>
                <a:cs typeface="B Mitra" panose="00000400000000000000" pitchFamily="2" charset="-78"/>
              </a:rPr>
              <a:t> آنچه مهم است این است که کشور ما با ظرفیّت طبیعی و با ویژگی جغرافیای سیاسی خود احتیاج دارد به یک جمعیت بیشتر؛ علاوه بر این ــ همان طور که قبلاً هم گفته‌ایم ــ </a:t>
            </a:r>
            <a:r>
              <a:rPr lang="fa-IR" sz="3600" dirty="0">
                <a:solidFill>
                  <a:srgbClr val="FF0000"/>
                </a:solidFill>
                <a:cs typeface="B Mitra" panose="00000400000000000000" pitchFamily="2" charset="-78"/>
              </a:rPr>
              <a:t>مسئله نمای جوان برای کشور یک مسئله اساسی و مهم و تعیین کننده است. </a:t>
            </a:r>
            <a:endParaRPr lang="en-US" sz="3600" dirty="0">
              <a:solidFill>
                <a:srgbClr val="FF0000"/>
              </a:solidFill>
              <a:cs typeface="B Mitra" panose="00000400000000000000" pitchFamily="2" charset="-78"/>
            </a:endParaRPr>
          </a:p>
        </p:txBody>
      </p:sp>
    </p:spTree>
    <p:extLst>
      <p:ext uri="{BB962C8B-B14F-4D97-AF65-F5344CB8AC3E}">
        <p14:creationId xmlns:p14="http://schemas.microsoft.com/office/powerpoint/2010/main" val="37690069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1540" y="1845733"/>
            <a:ext cx="11735306" cy="6294219"/>
          </a:xfrm>
        </p:spPr>
        <p:txBody>
          <a:bodyPr>
            <a:noAutofit/>
          </a:bodyPr>
          <a:lstStyle/>
          <a:p>
            <a:pPr algn="just" rtl="1"/>
            <a:r>
              <a:rPr lang="fa-IR" sz="2800" b="1" dirty="0">
                <a:solidFill>
                  <a:srgbClr val="0070C0"/>
                </a:solidFill>
                <a:cs typeface="B Mitra" panose="00000400000000000000" pitchFamily="2" charset="-78"/>
              </a:rPr>
              <a:t>آن‌طوری که اهل علم و اهل تحقیق بررسی و جوانب قضیّه را ملاحظه کرده‌اند و آمارها را مورد مداقّه قرار داده‌اند، ما اگر چنانچه با این شیوه‌‌ای که امروز داریم حرکت می‌کنیم پیش برویم، در آینده‌ نه‌چندان دور، یک کشور پیری خواهیم بود که علاج این بیماری پیری هم در حقیقت در دسترس نیست؛ حالا نه [اینکه] در دسترس ما نیست، [بلکه] در دسترس هیچ‌کس نیست؛</a:t>
            </a:r>
          </a:p>
          <a:p>
            <a:pPr algn="just" rtl="1"/>
            <a:r>
              <a:rPr lang="fa-IR" sz="3200" b="1" dirty="0">
                <a:solidFill>
                  <a:srgbClr val="FF0000"/>
                </a:solidFill>
                <a:cs typeface="B Mitra" panose="00000400000000000000" pitchFamily="2" charset="-78"/>
              </a:rPr>
              <a:t> یعنی امروز کشورهایی که در دنیا دچار پیری شده‌اند و قدرت زاد و ولد خودشان را از دست داده‌اند، به‌دشواری می‌شود گفت که راه علاجی برای حلّ این مشکل دارند. ما هم طبعاً با همین مشکل مواجه خواهیم شد؛ و نباید بگذاریم به اینجا برسد. البته مبانی اسلامی و تفکر اسلامی در زمینه‌ جمعیت و افزایش جمعیت و با توجه به وضع جغرافیای سیاسی منطقه و کشور جمهوری اسلامی، یک چیزهای روشن و واضحی است.</a:t>
            </a:r>
          </a:p>
          <a:p>
            <a:pPr algn="just" rtl="1"/>
            <a:endParaRPr lang="en-US" sz="2800" b="1" dirty="0">
              <a:solidFill>
                <a:srgbClr val="0070C0"/>
              </a:solidFill>
              <a:cs typeface="B Mitra" panose="00000400000000000000" pitchFamily="2" charset="-78"/>
            </a:endParaRPr>
          </a:p>
        </p:txBody>
      </p:sp>
    </p:spTree>
    <p:extLst>
      <p:ext uri="{BB962C8B-B14F-4D97-AF65-F5344CB8AC3E}">
        <p14:creationId xmlns:p14="http://schemas.microsoft.com/office/powerpoint/2010/main" val="24705381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9780" y="1845734"/>
            <a:ext cx="11464337" cy="5702548"/>
          </a:xfrm>
        </p:spPr>
        <p:txBody>
          <a:bodyPr>
            <a:noAutofit/>
          </a:bodyPr>
          <a:lstStyle/>
          <a:p>
            <a:pPr algn="just" rtl="1"/>
            <a:r>
              <a:rPr lang="fa-IR" sz="2800" b="1" dirty="0">
                <a:solidFill>
                  <a:srgbClr val="0070C0"/>
                </a:solidFill>
                <a:cs typeface="B Mitra" panose="00000400000000000000" pitchFamily="2" charset="-78"/>
              </a:rPr>
              <a:t>این همایش البتّه قدم اوّل است، یعنی قدم ابتدایی است،  </a:t>
            </a:r>
            <a:r>
              <a:rPr lang="fa-IR" sz="2800" b="1" dirty="0">
                <a:solidFill>
                  <a:srgbClr val="FF0000"/>
                </a:solidFill>
                <a:cs typeface="B Mitra" panose="00000400000000000000" pitchFamily="2" charset="-78"/>
              </a:rPr>
              <a:t>[امّا] از گذاشتن قانون به‌نظر من مهمتر است، چون فرهنگ سازی در این مسئله مثل خیلی از مسائل دیگر اجتماعی، حرف اوّل را می‌زند؛ </a:t>
            </a:r>
            <a:r>
              <a:rPr lang="fa-IR" sz="2800" b="1" dirty="0">
                <a:solidFill>
                  <a:srgbClr val="0070C0"/>
                </a:solidFill>
                <a:cs typeface="B Mitra" panose="00000400000000000000" pitchFamily="2" charset="-78"/>
              </a:rPr>
              <a:t>باید فرهنگ سازی بشود که متأسفانه امروز این فرهنگ سازی نیست، تعطیل است؛ با اینکه گفته شده، ما هم گفته‌ایم، دیگران هم گفته‌اند، در مجلس هم مطرح شده، بعضی‌ها هم کم و بیش اینجا و آنجا بحث می‌کنند، لیکن کار فرهنگی به‌معنای صحیح انجام نگرفته است.</a:t>
            </a:r>
          </a:p>
          <a:p>
            <a:pPr algn="just" rtl="1"/>
            <a:r>
              <a:rPr lang="fa-IR" sz="2800" b="1" dirty="0">
                <a:solidFill>
                  <a:srgbClr val="0070C0"/>
                </a:solidFill>
                <a:cs typeface="B Mitra" panose="00000400000000000000" pitchFamily="2" charset="-78"/>
              </a:rPr>
              <a:t> به نظر من این کار شما کار خوبی است، کار مناسبی است؛ منتها اکتفا نکنید به اینکه یک میزگردی تشکیل بشود و سخنرانی‌ای گذاشته بشود و مثلاً تعدادی مقاله چاپ بشود؛ اینها کارهای لازمی است، امّا ناکافی است؛ </a:t>
            </a:r>
            <a:r>
              <a:rPr lang="fa-IR" sz="2800" b="1" dirty="0">
                <a:solidFill>
                  <a:srgbClr val="FF0000"/>
                </a:solidFill>
                <a:cs typeface="B Mitra" panose="00000400000000000000" pitchFamily="2" charset="-78"/>
              </a:rPr>
              <a:t>بایستی از امکاناتی که در کشور وجود دارد استفاده کنید، فکر را در کشور بگسترانید؛ </a:t>
            </a:r>
            <a:r>
              <a:rPr lang="fa-IR" sz="2800" b="1" dirty="0">
                <a:solidFill>
                  <a:srgbClr val="0070C0"/>
                </a:solidFill>
                <a:cs typeface="B Mitra" panose="00000400000000000000" pitchFamily="2" charset="-78"/>
              </a:rPr>
              <a:t>آن ‌وقت فکری هم که گسترش پیدا می‌کند، باید فکر عمیق و اساسی و منطقی و قانع کننده برای هرکسی باشد؛</a:t>
            </a:r>
            <a:endParaRPr lang="en-US" sz="2800" b="1" dirty="0">
              <a:solidFill>
                <a:srgbClr val="0070C0"/>
              </a:solidFill>
              <a:cs typeface="B Mitra" panose="00000400000000000000" pitchFamily="2" charset="-78"/>
            </a:endParaRPr>
          </a:p>
        </p:txBody>
      </p:sp>
    </p:spTree>
    <p:extLst>
      <p:ext uri="{BB962C8B-B14F-4D97-AF65-F5344CB8AC3E}">
        <p14:creationId xmlns:p14="http://schemas.microsoft.com/office/powerpoint/2010/main" val="28757662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7585" y="1845733"/>
            <a:ext cx="11262039" cy="4196479"/>
          </a:xfrm>
        </p:spPr>
        <p:txBody>
          <a:bodyPr>
            <a:noAutofit/>
          </a:bodyPr>
          <a:lstStyle/>
          <a:p>
            <a:pPr algn="just" rtl="1"/>
            <a:r>
              <a:rPr lang="fa-IR" sz="4000" dirty="0">
                <a:solidFill>
                  <a:srgbClr val="0070C0"/>
                </a:solidFill>
                <a:cs typeface="B Mitra" panose="00000400000000000000" pitchFamily="2" charset="-78"/>
              </a:rPr>
              <a:t>جوانب قضیه را بسنجید، ببینید چه‌چیزهایی است که موجب می‌شود جامعه ما دچار میل به کم‌فرزندی بشود. </a:t>
            </a:r>
            <a:r>
              <a:rPr lang="fa-IR" sz="4000" dirty="0">
                <a:solidFill>
                  <a:srgbClr val="FF0000"/>
                </a:solidFill>
                <a:cs typeface="B Mitra" panose="00000400000000000000" pitchFamily="2" charset="-78"/>
              </a:rPr>
              <a:t>این میل به کم بودن فرزند، یک عارضه است؛ </a:t>
            </a:r>
            <a:r>
              <a:rPr lang="fa-IR" sz="4000" dirty="0">
                <a:solidFill>
                  <a:srgbClr val="0070C0"/>
                </a:solidFill>
                <a:cs typeface="B Mitra" panose="00000400000000000000" pitchFamily="2" charset="-78"/>
              </a:rPr>
              <a:t>والّا انسان به‌طور طبیعی فرزند را دوست می‌دارد. چرا ترجیح می‌دهند افرادی که فقط یک فرزند داشته باشند؟ چرا ترجیح می‌دهند فقط دو فرزند داشته باشند؟ چرا زن به‌شکلی، مرد به‌شکلی پرهیز می‌کنند از فرزندداری؟ اینها را بایستی نگاه کرد و دید عواملش چیست؛ این عوامل را پیدا کنید، بر روی علاج این عوامل بیماری‌زا ــ </a:t>
            </a:r>
            <a:r>
              <a:rPr lang="fa-IR" sz="4000" dirty="0">
                <a:solidFill>
                  <a:srgbClr val="FF0000"/>
                </a:solidFill>
                <a:cs typeface="B Mitra" panose="00000400000000000000" pitchFamily="2" charset="-78"/>
              </a:rPr>
              <a:t>که به‌اعتقاد بنده اینها عوامل بیماری‌زاست </a:t>
            </a:r>
            <a:r>
              <a:rPr lang="fa-IR" sz="4000" dirty="0">
                <a:solidFill>
                  <a:srgbClr val="0070C0"/>
                </a:solidFill>
                <a:cs typeface="B Mitra" panose="00000400000000000000" pitchFamily="2" charset="-78"/>
              </a:rPr>
              <a:t>ــ متخصصین و صاحبان اندیشه را بخواهید فکر کنند. </a:t>
            </a:r>
            <a:endParaRPr lang="en-US" sz="4000" dirty="0">
              <a:solidFill>
                <a:srgbClr val="0070C0"/>
              </a:solidFill>
              <a:cs typeface="B Mitra" panose="00000400000000000000" pitchFamily="2" charset="-78"/>
            </a:endParaRPr>
          </a:p>
        </p:txBody>
      </p:sp>
    </p:spTree>
    <p:extLst>
      <p:ext uri="{BB962C8B-B14F-4D97-AF65-F5344CB8AC3E}">
        <p14:creationId xmlns:p14="http://schemas.microsoft.com/office/powerpoint/2010/main" val="17002268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3411" y="286603"/>
            <a:ext cx="10172269" cy="1450757"/>
          </a:xfrm>
        </p:spPr>
        <p:txBody>
          <a:bodyPr>
            <a:normAutofit/>
          </a:bodyPr>
          <a:lstStyle/>
          <a:p>
            <a:pPr algn="ctr"/>
            <a:r>
              <a:rPr lang="fa-IR" sz="6600" dirty="0">
                <a:solidFill>
                  <a:srgbClr val="FF0000"/>
                </a:solidFill>
                <a:cs typeface="B Mitra" panose="00000400000000000000" pitchFamily="2" charset="-78"/>
              </a:rPr>
              <a:t>مدیریت  سلامت و تناسب جمعیت</a:t>
            </a:r>
            <a:endParaRPr lang="en-US" sz="6600" dirty="0">
              <a:solidFill>
                <a:srgbClr val="FF0000"/>
              </a:solidFill>
              <a:cs typeface="B Mitra" panose="00000400000000000000" pitchFamily="2" charset="-78"/>
            </a:endParaRPr>
          </a:p>
        </p:txBody>
      </p:sp>
      <p:sp>
        <p:nvSpPr>
          <p:cNvPr id="3" name="Content Placeholder 2"/>
          <p:cNvSpPr>
            <a:spLocks noGrp="1"/>
          </p:cNvSpPr>
          <p:nvPr>
            <p:ph idx="1"/>
          </p:nvPr>
        </p:nvSpPr>
        <p:spPr>
          <a:xfrm>
            <a:off x="859853" y="2115671"/>
            <a:ext cx="10824883" cy="4704780"/>
          </a:xfrm>
        </p:spPr>
        <p:txBody>
          <a:bodyPr>
            <a:noAutofit/>
          </a:bodyPr>
          <a:lstStyle/>
          <a:p>
            <a:pPr algn="ctr" rtl="1"/>
            <a:r>
              <a:rPr lang="fa-IR" sz="4800" b="1" dirty="0">
                <a:solidFill>
                  <a:srgbClr val="0070C0"/>
                </a:solidFill>
                <a:cs typeface="B Mitra" panose="00000400000000000000" pitchFamily="2" charset="-78"/>
              </a:rPr>
              <a:t>دکترخلیل علی محمدزاده</a:t>
            </a:r>
            <a:endParaRPr lang="fa-IR" sz="4000" b="1" dirty="0">
              <a:solidFill>
                <a:srgbClr val="0070C0"/>
              </a:solidFill>
              <a:cs typeface="B Mitra" panose="00000400000000000000" pitchFamily="2" charset="-78"/>
            </a:endParaRPr>
          </a:p>
          <a:p>
            <a:pPr algn="ctr" rtl="1"/>
            <a:r>
              <a:rPr lang="fa-IR" sz="2800" b="1" dirty="0">
                <a:solidFill>
                  <a:srgbClr val="00B050"/>
                </a:solidFill>
                <a:cs typeface="B Mitra" panose="00000400000000000000" pitchFamily="2" charset="-78"/>
              </a:rPr>
              <a:t>دکترای پزشکی</a:t>
            </a:r>
            <a:endParaRPr lang="en-US" sz="2800" b="1" dirty="0">
              <a:solidFill>
                <a:srgbClr val="00B050"/>
              </a:solidFill>
              <a:cs typeface="B Mitra" panose="00000400000000000000" pitchFamily="2" charset="-78"/>
            </a:endParaRPr>
          </a:p>
          <a:p>
            <a:pPr algn="ctr" rtl="1"/>
            <a:r>
              <a:rPr lang="fa-IR" sz="2800" b="1" dirty="0">
                <a:solidFill>
                  <a:srgbClr val="00B050"/>
                </a:solidFill>
                <a:cs typeface="B Mitra" panose="00000400000000000000" pitchFamily="2" charset="-78"/>
              </a:rPr>
              <a:t> </a:t>
            </a:r>
            <a:r>
              <a:rPr lang="fa-IR" sz="2800" b="1" dirty="0">
                <a:solidFill>
                  <a:schemeClr val="accent1"/>
                </a:solidFill>
                <a:cs typeface="B Mitra" panose="00000400000000000000" pitchFamily="2" charset="-78"/>
              </a:rPr>
              <a:t>و</a:t>
            </a:r>
            <a:r>
              <a:rPr lang="fa-IR" sz="2800" b="1" dirty="0">
                <a:solidFill>
                  <a:srgbClr val="00B050"/>
                </a:solidFill>
                <a:cs typeface="B Mitra" panose="00000400000000000000" pitchFamily="2" charset="-78"/>
              </a:rPr>
              <a:t> </a:t>
            </a:r>
            <a:endParaRPr lang="en-US" sz="2800" b="1" dirty="0">
              <a:solidFill>
                <a:srgbClr val="00B050"/>
              </a:solidFill>
              <a:cs typeface="B Mitra" panose="00000400000000000000" pitchFamily="2" charset="-78"/>
            </a:endParaRPr>
          </a:p>
          <a:p>
            <a:pPr algn="ctr" rtl="1"/>
            <a:r>
              <a:rPr lang="fa-IR" sz="2800" b="1" dirty="0">
                <a:solidFill>
                  <a:srgbClr val="00B050"/>
                </a:solidFill>
                <a:cs typeface="B Mitra" panose="00000400000000000000" pitchFamily="2" charset="-78"/>
              </a:rPr>
              <a:t>دکترای تخصصی مدیریت خدمات بهداشتی و درمانی</a:t>
            </a:r>
          </a:p>
          <a:p>
            <a:pPr algn="ctr" rtl="1"/>
            <a:r>
              <a:rPr lang="fa-IR" sz="4000" b="1" dirty="0">
                <a:solidFill>
                  <a:srgbClr val="0070C0"/>
                </a:solidFill>
                <a:cs typeface="B Mitra" panose="00000400000000000000" pitchFamily="2" charset="-78"/>
              </a:rPr>
              <a:t>دانشیار دانشگاه</a:t>
            </a:r>
          </a:p>
          <a:p>
            <a:pPr algn="ctr" rtl="1"/>
            <a:r>
              <a:rPr lang="fa-IR" sz="4400" b="1">
                <a:solidFill>
                  <a:srgbClr val="0070C0"/>
                </a:solidFill>
                <a:cs typeface="B Mitra" panose="00000400000000000000" pitchFamily="2" charset="-78"/>
              </a:rPr>
              <a:t>مرداد ماه 1400</a:t>
            </a:r>
            <a:endParaRPr lang="fa-IR" sz="4400" b="1" dirty="0">
              <a:solidFill>
                <a:srgbClr val="0070C0"/>
              </a:solidFill>
              <a:cs typeface="B Mitra" panose="00000400000000000000" pitchFamily="2" charset="-78"/>
            </a:endParaRPr>
          </a:p>
          <a:p>
            <a:pPr algn="ctr" rtl="1"/>
            <a:endParaRPr lang="fa-IR" sz="4400" b="1" dirty="0">
              <a:solidFill>
                <a:srgbClr val="0070C0"/>
              </a:solidFill>
              <a:cs typeface="B Mitra" panose="00000400000000000000" pitchFamily="2" charset="-78"/>
            </a:endParaRPr>
          </a:p>
          <a:p>
            <a:pPr algn="ctr" rtl="1"/>
            <a:endParaRPr lang="fa-IR" sz="4400" b="1" dirty="0">
              <a:solidFill>
                <a:srgbClr val="0070C0"/>
              </a:solidFill>
              <a:cs typeface="B Mitra" panose="00000400000000000000" pitchFamily="2" charset="-78"/>
            </a:endParaRPr>
          </a:p>
          <a:p>
            <a:pPr algn="ctr" rtl="1"/>
            <a:endParaRPr lang="fa-IR" sz="4400" b="1" dirty="0">
              <a:solidFill>
                <a:srgbClr val="FF0000"/>
              </a:solidFill>
              <a:cs typeface="B Mitra" panose="00000400000000000000" pitchFamily="2" charset="-78"/>
            </a:endParaRPr>
          </a:p>
          <a:p>
            <a:pPr algn="ctr" rtl="1"/>
            <a:endParaRPr lang="en-US" sz="4400" b="1" dirty="0">
              <a:solidFill>
                <a:srgbClr val="FF0000"/>
              </a:solidFill>
              <a:cs typeface="B Mitra" panose="00000400000000000000" pitchFamily="2" charset="-78"/>
            </a:endParaRPr>
          </a:p>
          <a:p>
            <a:pPr algn="ctr" rtl="1"/>
            <a:endParaRPr lang="en-US" sz="4400" b="1" dirty="0">
              <a:solidFill>
                <a:srgbClr val="FF0000"/>
              </a:solidFill>
              <a:cs typeface="B Mitra" panose="00000400000000000000" pitchFamily="2" charset="-78"/>
            </a:endParaRPr>
          </a:p>
          <a:p>
            <a:pPr algn="just"/>
            <a:endParaRPr lang="en-US" sz="4400" dirty="0">
              <a:cs typeface="B Mitra" panose="00000400000000000000" pitchFamily="2" charset="-78"/>
            </a:endParaRPr>
          </a:p>
        </p:txBody>
      </p:sp>
    </p:spTree>
    <p:extLst>
      <p:ext uri="{BB962C8B-B14F-4D97-AF65-F5344CB8AC3E}">
        <p14:creationId xmlns:p14="http://schemas.microsoft.com/office/powerpoint/2010/main" val="1018686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7280" y="1845734"/>
            <a:ext cx="10058400" cy="4023360"/>
          </a:xfrm>
        </p:spPr>
        <p:txBody>
          <a:bodyPr>
            <a:normAutofit/>
          </a:bodyPr>
          <a:lstStyle/>
          <a:p>
            <a:pPr algn="just" rtl="1"/>
            <a:r>
              <a:rPr lang="fa-IR" sz="4000" dirty="0">
                <a:solidFill>
                  <a:srgbClr val="0070C0"/>
                </a:solidFill>
                <a:cs typeface="B Mitra" panose="00000400000000000000" pitchFamily="2" charset="-78"/>
              </a:rPr>
              <a:t>فرض کنید مثلاً بالا رفتن سنّ ازدواج؛ بلاشک یکی از چیزهایی که باروری را محدود می‌کند، بالارفتن سنّ ازدواج است؛ خوب، این یکی از کارهایی است که باید در کشور فکر بشود. چرا سنّ ازدواج در کشور ما بالا رفته؟ </a:t>
            </a:r>
            <a:r>
              <a:rPr lang="fa-IR" sz="4000" dirty="0">
                <a:solidFill>
                  <a:srgbClr val="FF0000"/>
                </a:solidFill>
                <a:cs typeface="B Mitra" panose="00000400000000000000" pitchFamily="2" charset="-78"/>
              </a:rPr>
              <a:t>مگر جوان هفده ساله، هجده ساله، نوزده ساله، احتیاج ندارد به اطفای نیاز جنسی و غریزه جنسی؟ </a:t>
            </a:r>
            <a:r>
              <a:rPr lang="fa-IR" sz="4000" dirty="0">
                <a:solidFill>
                  <a:srgbClr val="0070C0"/>
                </a:solidFill>
                <a:cs typeface="B Mitra" panose="00000400000000000000" pitchFamily="2" charset="-78"/>
              </a:rPr>
              <a:t>ما باید این را فکر کنیم. خوب، از آن‌طرف می‌گویند که اینها خانه ندارند، شغل ندارند، درآمد ندارند؛ ببینیم چگونه می‌شود کاری کرد که همه اینها با هم جمع بشود.</a:t>
            </a:r>
          </a:p>
          <a:p>
            <a:pPr algn="just" rtl="1"/>
            <a:endParaRPr lang="en-US" sz="4000" dirty="0">
              <a:solidFill>
                <a:srgbClr val="0070C0"/>
              </a:solidFill>
              <a:cs typeface="B Mitra" panose="00000400000000000000" pitchFamily="2" charset="-78"/>
            </a:endParaRPr>
          </a:p>
        </p:txBody>
      </p:sp>
    </p:spTree>
    <p:extLst>
      <p:ext uri="{BB962C8B-B14F-4D97-AF65-F5344CB8AC3E}">
        <p14:creationId xmlns:p14="http://schemas.microsoft.com/office/powerpoint/2010/main" val="36177270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35170" y="1845733"/>
            <a:ext cx="10120510" cy="7441701"/>
          </a:xfrm>
        </p:spPr>
        <p:txBody>
          <a:bodyPr>
            <a:noAutofit/>
          </a:bodyPr>
          <a:lstStyle/>
          <a:p>
            <a:pPr algn="just" rtl="1"/>
            <a:r>
              <a:rPr lang="fa-IR" sz="4000" dirty="0">
                <a:solidFill>
                  <a:srgbClr val="0070C0"/>
                </a:solidFill>
                <a:cs typeface="B Mitra" panose="00000400000000000000" pitchFamily="2" charset="-78"/>
              </a:rPr>
              <a:t> صرفاً بیان فکر، بیان خواست و حتّی شعارهایی در این زمینه نباشد. واقعاً کار بشود، کار فکری بشود؛ عوامل کاهش جمعیت و </a:t>
            </a:r>
            <a:r>
              <a:rPr lang="fa-IR" sz="4000" dirty="0">
                <a:solidFill>
                  <a:srgbClr val="FF0000"/>
                </a:solidFill>
                <a:cs typeface="B Mitra" panose="00000400000000000000" pitchFamily="2" charset="-78"/>
              </a:rPr>
              <a:t>موجبات افزایش جمعیت به‌نحو مطلوب و با اعتدالِ متناسب، درست سنجیده بشود، </a:t>
            </a:r>
            <a:r>
              <a:rPr lang="fa-IR" sz="4000" dirty="0">
                <a:solidFill>
                  <a:srgbClr val="0070C0"/>
                </a:solidFill>
                <a:cs typeface="B Mitra" panose="00000400000000000000" pitchFamily="2" charset="-78"/>
              </a:rPr>
              <a:t>مطرح بشود [تا] اقناع بشوند افکار نخبگان. در این زمینه خوب، الآن عامّه مردم، بعضی‌ها متدیّنند، بعضی‌ها متعبّدند، وقتی گفته می‌شود، می‌روند سراغ باروری بیشتر؛ لکن نخبگان جامعه باید قانع بشوند، باید مسئله را قبول کنند؛ </a:t>
            </a:r>
            <a:r>
              <a:rPr lang="fa-IR" sz="4000" dirty="0">
                <a:solidFill>
                  <a:srgbClr val="FF0000"/>
                </a:solidFill>
                <a:cs typeface="B Mitra" panose="00000400000000000000" pitchFamily="2" charset="-78"/>
              </a:rPr>
              <a:t>اگر نخبگان قبول کردند، کار سهل می‌شود، کار فرهنگ سازی آسان می‌شود.</a:t>
            </a:r>
            <a:endParaRPr lang="en-US" sz="4000" dirty="0">
              <a:solidFill>
                <a:srgbClr val="FF0000"/>
              </a:solidFill>
              <a:cs typeface="B Mitra" panose="00000400000000000000" pitchFamily="2" charset="-78"/>
            </a:endParaRPr>
          </a:p>
        </p:txBody>
      </p:sp>
    </p:spTree>
    <p:extLst>
      <p:ext uri="{BB962C8B-B14F-4D97-AF65-F5344CB8AC3E}">
        <p14:creationId xmlns:p14="http://schemas.microsoft.com/office/powerpoint/2010/main" val="3971792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solidFill>
                  <a:srgbClr val="FF0000"/>
                </a:solidFill>
                <a:cs typeface="B Baran" panose="00000400000000000000" pitchFamily="2" charset="-78"/>
              </a:rPr>
              <a:t>کلید واژه های این جلسه</a:t>
            </a:r>
            <a:endParaRPr lang="en-US" dirty="0">
              <a:solidFill>
                <a:srgbClr val="FF0000"/>
              </a:solidFill>
              <a:cs typeface="B Baran" panose="00000400000000000000" pitchFamily="2" charset="-78"/>
            </a:endParaRPr>
          </a:p>
        </p:txBody>
      </p:sp>
      <p:sp>
        <p:nvSpPr>
          <p:cNvPr id="3" name="Content Placeholder 2"/>
          <p:cNvSpPr>
            <a:spLocks noGrp="1"/>
          </p:cNvSpPr>
          <p:nvPr>
            <p:ph idx="1"/>
          </p:nvPr>
        </p:nvSpPr>
        <p:spPr>
          <a:xfrm>
            <a:off x="1035170" y="1845734"/>
            <a:ext cx="10120510" cy="4023360"/>
          </a:xfrm>
        </p:spPr>
        <p:txBody>
          <a:bodyPr>
            <a:normAutofit/>
          </a:bodyPr>
          <a:lstStyle/>
          <a:p>
            <a:pPr algn="ctr"/>
            <a:endParaRPr lang="fa-IR" sz="6000" dirty="0">
              <a:solidFill>
                <a:srgbClr val="0070C0"/>
              </a:solidFill>
              <a:cs typeface="B Mitra" panose="00000400000000000000" pitchFamily="2" charset="-78"/>
            </a:endParaRPr>
          </a:p>
          <a:p>
            <a:pPr algn="ctr"/>
            <a:r>
              <a:rPr lang="fa-IR" sz="6000" dirty="0">
                <a:solidFill>
                  <a:srgbClr val="0070C0"/>
                </a:solidFill>
                <a:cs typeface="B Mitra" panose="00000400000000000000" pitchFamily="2" charset="-78"/>
              </a:rPr>
              <a:t>«جمعيت جوان و ويژگي‌هاي آن»</a:t>
            </a:r>
          </a:p>
          <a:p>
            <a:pPr algn="ctr"/>
            <a:r>
              <a:rPr lang="fa-IR" sz="6000" dirty="0">
                <a:solidFill>
                  <a:srgbClr val="0070C0"/>
                </a:solidFill>
                <a:cs typeface="B Mitra" panose="00000400000000000000" pitchFamily="2" charset="-78"/>
              </a:rPr>
              <a:t> و</a:t>
            </a:r>
          </a:p>
          <a:p>
            <a:pPr algn="ctr"/>
            <a:r>
              <a:rPr lang="fa-IR" sz="6000" dirty="0">
                <a:solidFill>
                  <a:srgbClr val="0070C0"/>
                </a:solidFill>
                <a:cs typeface="B Mitra" panose="00000400000000000000" pitchFamily="2" charset="-78"/>
              </a:rPr>
              <a:t> «كشور سالمند و پيامدهاي آن»</a:t>
            </a:r>
            <a:endParaRPr lang="en-US" sz="6000" dirty="0">
              <a:solidFill>
                <a:srgbClr val="0070C0"/>
              </a:solidFill>
              <a:cs typeface="B Mitra" panose="00000400000000000000" pitchFamily="2" charset="-78"/>
            </a:endParaRPr>
          </a:p>
        </p:txBody>
      </p:sp>
    </p:spTree>
    <p:extLst>
      <p:ext uri="{BB962C8B-B14F-4D97-AF65-F5344CB8AC3E}">
        <p14:creationId xmlns:p14="http://schemas.microsoft.com/office/powerpoint/2010/main" val="35002513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solidFill>
                  <a:srgbClr val="FF0000"/>
                </a:solidFill>
              </a:rPr>
              <a:t>تعریف شاخص ها</a:t>
            </a:r>
            <a:endParaRPr lang="en-US" dirty="0">
              <a:solidFill>
                <a:srgbClr val="FF0000"/>
              </a:solidFill>
            </a:endParaRPr>
          </a:p>
        </p:txBody>
      </p:sp>
      <p:sp>
        <p:nvSpPr>
          <p:cNvPr id="3" name="Content Placeholder 2"/>
          <p:cNvSpPr>
            <a:spLocks noGrp="1"/>
          </p:cNvSpPr>
          <p:nvPr>
            <p:ph idx="1"/>
          </p:nvPr>
        </p:nvSpPr>
        <p:spPr>
          <a:xfrm>
            <a:off x="1155940" y="1845734"/>
            <a:ext cx="9999740" cy="4023360"/>
          </a:xfrm>
        </p:spPr>
        <p:txBody>
          <a:bodyPr>
            <a:noAutofit/>
          </a:bodyPr>
          <a:lstStyle/>
          <a:p>
            <a:pPr algn="ctr" rtl="1"/>
            <a:r>
              <a:rPr lang="fa-IR" sz="5400" dirty="0">
                <a:solidFill>
                  <a:srgbClr val="00B050"/>
                </a:solidFill>
                <a:cs typeface="B Mitra" panose="00000400000000000000" pitchFamily="2" charset="-78"/>
              </a:rPr>
              <a:t>«نرخ باروري كل»</a:t>
            </a:r>
          </a:p>
          <a:p>
            <a:pPr algn="ctr" rtl="1"/>
            <a:r>
              <a:rPr lang="fa-IR" sz="5400" dirty="0">
                <a:solidFill>
                  <a:schemeClr val="accent1"/>
                </a:solidFill>
                <a:cs typeface="B Mitra" panose="00000400000000000000" pitchFamily="2" charset="-78"/>
              </a:rPr>
              <a:t> و </a:t>
            </a:r>
          </a:p>
          <a:p>
            <a:pPr algn="ctr" rtl="1"/>
            <a:r>
              <a:rPr lang="fa-IR" sz="5400" dirty="0">
                <a:solidFill>
                  <a:srgbClr val="00B050"/>
                </a:solidFill>
                <a:cs typeface="B Mitra" panose="00000400000000000000" pitchFamily="2" charset="-78"/>
              </a:rPr>
              <a:t>«نرخ رشد جمعيت»</a:t>
            </a:r>
          </a:p>
          <a:p>
            <a:pPr algn="ctr" rtl="1"/>
            <a:r>
              <a:rPr lang="fa-IR" sz="5400" dirty="0">
                <a:solidFill>
                  <a:schemeClr val="accent1"/>
                </a:solidFill>
                <a:cs typeface="B Mitra" panose="00000400000000000000" pitchFamily="2" charset="-78"/>
              </a:rPr>
              <a:t>و </a:t>
            </a:r>
          </a:p>
          <a:p>
            <a:pPr algn="ctr" rtl="1"/>
            <a:r>
              <a:rPr lang="fa-IR" sz="5400" dirty="0">
                <a:solidFill>
                  <a:srgbClr val="00B050"/>
                </a:solidFill>
                <a:cs typeface="B Mitra" panose="00000400000000000000" pitchFamily="2" charset="-78"/>
              </a:rPr>
              <a:t>«حد جایگزینی»</a:t>
            </a:r>
          </a:p>
          <a:p>
            <a:pPr algn="ctr" rtl="1"/>
            <a:endParaRPr lang="en-US" sz="4800" dirty="0">
              <a:cs typeface="B Mitra" panose="00000400000000000000" pitchFamily="2" charset="-78"/>
            </a:endParaRPr>
          </a:p>
        </p:txBody>
      </p:sp>
    </p:spTree>
    <p:extLst>
      <p:ext uri="{BB962C8B-B14F-4D97-AF65-F5344CB8AC3E}">
        <p14:creationId xmlns:p14="http://schemas.microsoft.com/office/powerpoint/2010/main" val="148651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a:solidFill>
                  <a:srgbClr val="FF0000"/>
                </a:solidFill>
                <a:cs typeface="B Baran" panose="00000400000000000000" pitchFamily="2" charset="-78"/>
              </a:rPr>
              <a:t>تعریف و توضیح </a:t>
            </a:r>
            <a:r>
              <a:rPr lang="en-US" dirty="0">
                <a:solidFill>
                  <a:srgbClr val="FF0000"/>
                </a:solidFill>
                <a:cs typeface="B Baran" panose="00000400000000000000" pitchFamily="2" charset="-78"/>
              </a:rPr>
              <a:t>TFR</a:t>
            </a:r>
          </a:p>
        </p:txBody>
      </p:sp>
      <p:sp>
        <p:nvSpPr>
          <p:cNvPr id="3" name="Content Placeholder 2"/>
          <p:cNvSpPr>
            <a:spLocks noGrp="1"/>
          </p:cNvSpPr>
          <p:nvPr>
            <p:ph idx="1"/>
          </p:nvPr>
        </p:nvSpPr>
        <p:spPr>
          <a:xfrm>
            <a:off x="1097280" y="1972234"/>
            <a:ext cx="10058400" cy="3896859"/>
          </a:xfrm>
        </p:spPr>
        <p:txBody>
          <a:bodyPr>
            <a:noAutofit/>
          </a:bodyPr>
          <a:lstStyle/>
          <a:p>
            <a:pPr algn="just" rtl="1"/>
            <a:r>
              <a:rPr lang="fa-IR" sz="3600" b="1" dirty="0">
                <a:solidFill>
                  <a:srgbClr val="0070C0"/>
                </a:solidFill>
                <a:cs typeface="B Mitra" panose="00000400000000000000" pitchFamily="2" charset="-78"/>
              </a:rPr>
              <a:t>نرخ باروري عمومي يا كل عبارتست از ميانگين تعداد فرزنداني كه يك مادر در طي دوره</a:t>
            </a:r>
            <a:r>
              <a:rPr lang="en-US" sz="3600" b="1" dirty="0">
                <a:solidFill>
                  <a:srgbClr val="0070C0"/>
                </a:solidFill>
                <a:cs typeface="B Mitra" panose="00000400000000000000" pitchFamily="2" charset="-78"/>
              </a:rPr>
              <a:t> </a:t>
            </a:r>
            <a:r>
              <a:rPr lang="fa-IR" sz="3600" b="1" dirty="0">
                <a:solidFill>
                  <a:srgbClr val="0070C0"/>
                </a:solidFill>
                <a:cs typeface="B Mitra" panose="00000400000000000000" pitchFamily="2" charset="-78"/>
              </a:rPr>
              <a:t>ی باروري، زنده متولد كند. </a:t>
            </a:r>
          </a:p>
          <a:p>
            <a:pPr algn="just" rtl="1"/>
            <a:r>
              <a:rPr lang="fa-IR" sz="3600" b="1" dirty="0">
                <a:cs typeface="B Mitra" panose="00000400000000000000" pitchFamily="2" charset="-78"/>
              </a:rPr>
              <a:t>اين شاخص هم اكنون </a:t>
            </a:r>
            <a:r>
              <a:rPr lang="fa-IR" sz="3600" b="1" dirty="0">
                <a:solidFill>
                  <a:srgbClr val="FF0000"/>
                </a:solidFill>
                <a:cs typeface="B Mitra" panose="00000400000000000000" pitchFamily="2" charset="-78"/>
              </a:rPr>
              <a:t>1.7 </a:t>
            </a:r>
            <a:r>
              <a:rPr lang="fa-IR" sz="3600" b="1" dirty="0">
                <a:cs typeface="B Mitra" panose="00000400000000000000" pitchFamily="2" charset="-78"/>
              </a:rPr>
              <a:t>فرزند است يعني هر مادر در حال حاضر كمتر از 2 فرزند تحويل جامعه مي‌دهد. </a:t>
            </a:r>
          </a:p>
          <a:p>
            <a:pPr algn="just" rtl="1"/>
            <a:r>
              <a:rPr lang="fa-IR" sz="3600" b="1" dirty="0">
                <a:solidFill>
                  <a:srgbClr val="00B050"/>
                </a:solidFill>
                <a:cs typeface="B Mitra" panose="00000400000000000000" pitchFamily="2" charset="-78"/>
              </a:rPr>
              <a:t>نرخ باروري كل نسبت به نرخ رشد جمعيت، شاخص دقيق‌تری است. </a:t>
            </a:r>
          </a:p>
          <a:p>
            <a:pPr algn="just" rtl="1"/>
            <a:endParaRPr lang="en-US" sz="4000" b="1" dirty="0">
              <a:cs typeface="B Mitra" panose="00000400000000000000" pitchFamily="2" charset="-78"/>
            </a:endParaRPr>
          </a:p>
        </p:txBody>
      </p:sp>
    </p:spTree>
    <p:extLst>
      <p:ext uri="{BB962C8B-B14F-4D97-AF65-F5344CB8AC3E}">
        <p14:creationId xmlns:p14="http://schemas.microsoft.com/office/powerpoint/2010/main" val="23264226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5170" y="286603"/>
            <a:ext cx="10120510" cy="1007359"/>
          </a:xfrm>
        </p:spPr>
        <p:txBody>
          <a:bodyPr>
            <a:normAutofit/>
          </a:bodyPr>
          <a:lstStyle/>
          <a:p>
            <a:pPr algn="ctr"/>
            <a:r>
              <a:rPr lang="fa-IR" sz="6000" dirty="0">
                <a:solidFill>
                  <a:srgbClr val="FF0000"/>
                </a:solidFill>
                <a:cs typeface="B Mitra" panose="00000400000000000000" pitchFamily="2" charset="-78"/>
              </a:rPr>
              <a:t>حد جايگزيني و يا جانشيني </a:t>
            </a:r>
            <a:endParaRPr lang="en-US" sz="6000" dirty="0">
              <a:solidFill>
                <a:srgbClr val="FF0000"/>
              </a:solidFill>
              <a:cs typeface="B Mitra" panose="00000400000000000000" pitchFamily="2" charset="-78"/>
            </a:endParaRPr>
          </a:p>
        </p:txBody>
      </p:sp>
      <p:sp>
        <p:nvSpPr>
          <p:cNvPr id="3" name="Content Placeholder 2"/>
          <p:cNvSpPr>
            <a:spLocks noGrp="1"/>
          </p:cNvSpPr>
          <p:nvPr>
            <p:ph idx="1"/>
          </p:nvPr>
        </p:nvSpPr>
        <p:spPr>
          <a:xfrm>
            <a:off x="1097280" y="1845734"/>
            <a:ext cx="10058400" cy="4382538"/>
          </a:xfrm>
        </p:spPr>
        <p:txBody>
          <a:bodyPr>
            <a:normAutofit fontScale="92500" lnSpcReduction="10000"/>
          </a:bodyPr>
          <a:lstStyle/>
          <a:p>
            <a:pPr algn="just" rtl="1"/>
            <a:r>
              <a:rPr lang="fa-IR" sz="3900" b="1" dirty="0">
                <a:solidFill>
                  <a:srgbClr val="0070C0"/>
                </a:solidFill>
                <a:cs typeface="B Mitra" panose="00000400000000000000" pitchFamily="2" charset="-78"/>
              </a:rPr>
              <a:t>ما يك حد جايگزيني و يا جانشيني داريم كه عدد آن 2/1 فرزند در کشورهای توسعه یافته و حداقل 2.5 در کشورهای در حال توسعه در نظر گرفته می شود.</a:t>
            </a:r>
          </a:p>
          <a:p>
            <a:pPr algn="just" rtl="1"/>
            <a:r>
              <a:rPr lang="fa-IR" sz="3900" b="1" dirty="0">
                <a:solidFill>
                  <a:srgbClr val="0070C0"/>
                </a:solidFill>
                <a:cs typeface="B Mitra" panose="00000400000000000000" pitchFamily="2" charset="-78"/>
              </a:rPr>
              <a:t>میانگین حد جایگزینی دنیا هم در رشد جمعیت صفر، 2.33 است.</a:t>
            </a:r>
          </a:p>
          <a:p>
            <a:pPr algn="just" rtl="1"/>
            <a:r>
              <a:rPr lang="fa-IR" sz="3900" b="1" dirty="0">
                <a:solidFill>
                  <a:srgbClr val="0070C0"/>
                </a:solidFill>
                <a:cs typeface="B Mitra" panose="00000400000000000000" pitchFamily="2" charset="-78"/>
              </a:rPr>
              <a:t>يعني </a:t>
            </a:r>
            <a:r>
              <a:rPr lang="fa-IR" sz="3900" b="1" dirty="0">
                <a:solidFill>
                  <a:srgbClr val="FF0000"/>
                </a:solidFill>
                <a:cs typeface="B Mitra" panose="00000400000000000000" pitchFamily="2" charset="-78"/>
              </a:rPr>
              <a:t>حداقل بقاي نسل </a:t>
            </a:r>
            <a:r>
              <a:rPr lang="fa-IR" sz="3900" b="1" dirty="0">
                <a:solidFill>
                  <a:srgbClr val="0070C0"/>
                </a:solidFill>
                <a:cs typeface="B Mitra" panose="00000400000000000000" pitchFamily="2" charset="-78"/>
              </a:rPr>
              <a:t>اين است هر خانواده‌اي بیش از 2 فرزند داشته باشد. </a:t>
            </a:r>
          </a:p>
          <a:p>
            <a:pPr algn="just" rtl="1"/>
            <a:r>
              <a:rPr lang="fa-IR" sz="4300" b="1" dirty="0">
                <a:solidFill>
                  <a:srgbClr val="00B050"/>
                </a:solidFill>
                <a:cs typeface="B Mitra" panose="00000400000000000000" pitchFamily="2" charset="-78"/>
              </a:rPr>
              <a:t>نرخ باروري كل در دنيا 2/36 فرزند است(2015). اين عدد در ايران با همانطور که گفته شد؛ حدود 1/7 فرزند است. </a:t>
            </a:r>
            <a:endParaRPr lang="en-US" sz="4300" b="1" dirty="0">
              <a:solidFill>
                <a:srgbClr val="00B050"/>
              </a:solidFill>
              <a:cs typeface="B Mitra" panose="00000400000000000000" pitchFamily="2" charset="-78"/>
            </a:endParaRPr>
          </a:p>
        </p:txBody>
      </p:sp>
    </p:spTree>
    <p:extLst>
      <p:ext uri="{BB962C8B-B14F-4D97-AF65-F5344CB8AC3E}">
        <p14:creationId xmlns:p14="http://schemas.microsoft.com/office/powerpoint/2010/main" val="1386818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4400" dirty="0">
                <a:solidFill>
                  <a:srgbClr val="FF0000"/>
                </a:solidFill>
                <a:cs typeface="B Baran" panose="00000400000000000000" pitchFamily="2" charset="-78"/>
              </a:rPr>
              <a:t>تغییرات نرخ باروری کل</a:t>
            </a:r>
            <a:endParaRPr lang="en-US" sz="4400" dirty="0">
              <a:solidFill>
                <a:srgbClr val="FF0000"/>
              </a:solidFill>
              <a:cs typeface="B Baran" panose="00000400000000000000" pitchFamily="2" charset="-78"/>
            </a:endParaRPr>
          </a:p>
        </p:txBody>
      </p:sp>
      <p:sp>
        <p:nvSpPr>
          <p:cNvPr id="3" name="Content Placeholder 2"/>
          <p:cNvSpPr>
            <a:spLocks noGrp="1"/>
          </p:cNvSpPr>
          <p:nvPr>
            <p:ph idx="1"/>
          </p:nvPr>
        </p:nvSpPr>
        <p:spPr>
          <a:xfrm>
            <a:off x="1104180" y="1845734"/>
            <a:ext cx="10051499" cy="6625406"/>
          </a:xfrm>
        </p:spPr>
        <p:txBody>
          <a:bodyPr>
            <a:noAutofit/>
          </a:bodyPr>
          <a:lstStyle/>
          <a:p>
            <a:pPr algn="ctr" rtl="1"/>
            <a:r>
              <a:rPr lang="fa-IR" sz="3200" dirty="0">
                <a:solidFill>
                  <a:srgbClr val="00B050"/>
                </a:solidFill>
                <a:cs typeface="B Mitra" panose="00000400000000000000" pitchFamily="2" charset="-78"/>
              </a:rPr>
              <a:t>سال 1368 اين عدد براي ايران 6/4 فرزند بود، </a:t>
            </a:r>
          </a:p>
          <a:p>
            <a:pPr algn="ctr" rtl="1"/>
            <a:r>
              <a:rPr lang="fa-IR" sz="3200" dirty="0">
                <a:solidFill>
                  <a:srgbClr val="00B050"/>
                </a:solidFill>
                <a:cs typeface="B Mitra" panose="00000400000000000000" pitchFamily="2" charset="-78"/>
              </a:rPr>
              <a:t>قرار بود با برنامه كنترل جمعيت اين شاخص را تا سال 1385 از 6/4 به 4 برسانيم. </a:t>
            </a:r>
          </a:p>
          <a:p>
            <a:pPr algn="ctr" rtl="1"/>
            <a:r>
              <a:rPr lang="fa-IR" sz="3200" dirty="0">
                <a:solidFill>
                  <a:srgbClr val="00B050"/>
                </a:solidFill>
                <a:cs typeface="B Mitra" panose="00000400000000000000" pitchFamily="2" charset="-78"/>
              </a:rPr>
              <a:t>ما سال 1371 به عدد 3/6 رسيديم يعني 14 سال زودتر از برنامه. </a:t>
            </a:r>
          </a:p>
          <a:p>
            <a:pPr algn="ctr" rtl="1"/>
            <a:r>
              <a:rPr lang="fa-IR" sz="3200" b="1" dirty="0">
                <a:solidFill>
                  <a:srgbClr val="FF0000"/>
                </a:solidFill>
                <a:cs typeface="B Mitra" panose="00000400000000000000" pitchFamily="2" charset="-78"/>
              </a:rPr>
              <a:t>طي 25 سال اخير، نرخ باروري كل را بیش از 3 برابر كاهش داده‌ايم. </a:t>
            </a:r>
          </a:p>
          <a:p>
            <a:pPr algn="ctr" rtl="1"/>
            <a:r>
              <a:rPr lang="fa-IR" sz="3200" b="1" dirty="0">
                <a:solidFill>
                  <a:srgbClr val="FF0000"/>
                </a:solidFill>
                <a:cs typeface="B Mitra" panose="00000400000000000000" pitchFamily="2" charset="-78"/>
              </a:rPr>
              <a:t>شدت كاهش جمعيت ما در تاريخ بشريت بي‌نظير است. </a:t>
            </a:r>
          </a:p>
          <a:p>
            <a:pPr algn="ctr" rtl="1"/>
            <a:r>
              <a:rPr lang="fa-IR" sz="3200" dirty="0">
                <a:solidFill>
                  <a:srgbClr val="00B050"/>
                </a:solidFill>
                <a:cs typeface="B Mitra" panose="00000400000000000000" pitchFamily="2" charset="-78"/>
              </a:rPr>
              <a:t>در همسايگي ما نرخ باروري كل طي 3 دهه اخير رو به كاهش بوده ولي نه به شدت ما، </a:t>
            </a:r>
          </a:p>
          <a:p>
            <a:pPr algn="ctr" rtl="1"/>
            <a:r>
              <a:rPr lang="fa-IR" sz="3200" dirty="0">
                <a:solidFill>
                  <a:srgbClr val="00B050"/>
                </a:solidFill>
                <a:cs typeface="B Mitra" panose="00000400000000000000" pitchFamily="2" charset="-78"/>
              </a:rPr>
              <a:t>مثلاً تركيه از 3/6 به 2/1 وعربستان از 5/5 به 2/9 رسيده است.</a:t>
            </a:r>
            <a:endParaRPr lang="en-US" sz="2800" dirty="0">
              <a:solidFill>
                <a:srgbClr val="00B050"/>
              </a:solidFill>
              <a:cs typeface="B Mitra" panose="00000400000000000000" pitchFamily="2" charset="-78"/>
            </a:endParaRPr>
          </a:p>
        </p:txBody>
      </p:sp>
    </p:spTree>
    <p:extLst>
      <p:ext uri="{BB962C8B-B14F-4D97-AF65-F5344CB8AC3E}">
        <p14:creationId xmlns:p14="http://schemas.microsoft.com/office/powerpoint/2010/main" val="37323938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6928" y="286603"/>
            <a:ext cx="10068752" cy="1162635"/>
          </a:xfrm>
        </p:spPr>
        <p:txBody>
          <a:bodyPr>
            <a:normAutofit/>
          </a:bodyPr>
          <a:lstStyle/>
          <a:p>
            <a:pPr algn="ctr"/>
            <a:r>
              <a:rPr lang="fa-IR" sz="4000" b="1" dirty="0">
                <a:solidFill>
                  <a:srgbClr val="FF0000"/>
                </a:solidFill>
                <a:cs typeface="B Baran" panose="00000400000000000000" pitchFamily="2" charset="-78"/>
              </a:rPr>
              <a:t>رتبه فرزندآوری زنان ایرانی</a:t>
            </a:r>
            <a:endParaRPr lang="en-US" sz="4000" b="1" dirty="0">
              <a:solidFill>
                <a:srgbClr val="FF0000"/>
              </a:solidFill>
              <a:cs typeface="B Baran" panose="00000400000000000000" pitchFamily="2" charset="-78"/>
            </a:endParaRPr>
          </a:p>
        </p:txBody>
      </p:sp>
      <p:sp>
        <p:nvSpPr>
          <p:cNvPr id="3" name="Content Placeholder 2"/>
          <p:cNvSpPr>
            <a:spLocks noGrp="1"/>
          </p:cNvSpPr>
          <p:nvPr>
            <p:ph idx="1"/>
          </p:nvPr>
        </p:nvSpPr>
        <p:spPr>
          <a:xfrm>
            <a:off x="1097280" y="1845734"/>
            <a:ext cx="10058400" cy="4023360"/>
          </a:xfrm>
        </p:spPr>
        <p:txBody>
          <a:bodyPr>
            <a:normAutofit fontScale="92500"/>
          </a:bodyPr>
          <a:lstStyle/>
          <a:p>
            <a:pPr algn="ctr" rtl="1"/>
            <a:r>
              <a:rPr lang="fa-IR" sz="3600" b="1" dirty="0">
                <a:solidFill>
                  <a:srgbClr val="0070C0"/>
                </a:solidFill>
                <a:cs typeface="B Mitra" panose="00000400000000000000" pitchFamily="2" charset="-78"/>
              </a:rPr>
              <a:t>رتبه ی فرزندآوري مادران ايراني در جهان </a:t>
            </a:r>
          </a:p>
          <a:p>
            <a:pPr algn="ctr" rtl="1"/>
            <a:r>
              <a:rPr lang="fa-IR" sz="3600" b="1" dirty="0">
                <a:solidFill>
                  <a:srgbClr val="0070C0"/>
                </a:solidFill>
                <a:cs typeface="B Mitra" panose="00000400000000000000" pitchFamily="2" charset="-78"/>
              </a:rPr>
              <a:t>در سال 2014 در بين 209 كشور، 146 است. </a:t>
            </a:r>
          </a:p>
          <a:p>
            <a:pPr algn="ctr" rtl="1"/>
            <a:r>
              <a:rPr lang="fa-IR" sz="3600" b="1" dirty="0">
                <a:solidFill>
                  <a:srgbClr val="0070C0"/>
                </a:solidFill>
                <a:cs typeface="B Mitra" panose="00000400000000000000" pitchFamily="2" charset="-78"/>
              </a:rPr>
              <a:t>در سال 2019، رتبه ما به 143 رسیده است</a:t>
            </a:r>
            <a:endParaRPr lang="fa-IR" sz="3600" dirty="0">
              <a:solidFill>
                <a:srgbClr val="0070C0"/>
              </a:solidFill>
              <a:cs typeface="B Mitra" panose="00000400000000000000" pitchFamily="2" charset="-78"/>
            </a:endParaRPr>
          </a:p>
          <a:p>
            <a:pPr algn="ctr" rtl="1"/>
            <a:r>
              <a:rPr lang="fa-IR" sz="4000" b="1" dirty="0">
                <a:solidFill>
                  <a:srgbClr val="FF0000"/>
                </a:solidFill>
                <a:cs typeface="B Mitra" panose="00000400000000000000" pitchFamily="2" charset="-78"/>
              </a:rPr>
              <a:t>ابرشتات پژوهشگر آمريكايي مؤسسه انترپرايز مي‌نويسد: </a:t>
            </a:r>
          </a:p>
          <a:p>
            <a:pPr algn="just" rtl="1"/>
            <a:r>
              <a:rPr lang="fa-IR" sz="4000" b="1" dirty="0">
                <a:solidFill>
                  <a:srgbClr val="00B050"/>
                </a:solidFill>
                <a:cs typeface="B Mitra" panose="00000400000000000000" pitchFamily="2" charset="-78"/>
              </a:rPr>
              <a:t>طي 30 سال اخير نرخ باروري كل در جهان 33 درصد، در جهان اسلام 41 درصد و در ايران این کاهش حیرت آور است. </a:t>
            </a:r>
            <a:endParaRPr lang="en-US" sz="4000" b="1" dirty="0">
              <a:solidFill>
                <a:srgbClr val="00B050"/>
              </a:solidFill>
              <a:cs typeface="B Mitra" panose="00000400000000000000" pitchFamily="2" charset="-78"/>
            </a:endParaRPr>
          </a:p>
        </p:txBody>
      </p:sp>
    </p:spTree>
    <p:extLst>
      <p:ext uri="{BB962C8B-B14F-4D97-AF65-F5344CB8AC3E}">
        <p14:creationId xmlns:p14="http://schemas.microsoft.com/office/powerpoint/2010/main" val="22144215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5940" y="286604"/>
            <a:ext cx="9999740" cy="972854"/>
          </a:xfrm>
        </p:spPr>
        <p:txBody>
          <a:bodyPr/>
          <a:lstStyle/>
          <a:p>
            <a:pPr algn="ctr" rtl="1"/>
            <a:r>
              <a:rPr lang="fa-IR" b="1" dirty="0">
                <a:solidFill>
                  <a:srgbClr val="FF0000"/>
                </a:solidFill>
              </a:rPr>
              <a:t>گزارش مرکز آمار ایران در باره </a:t>
            </a:r>
            <a:r>
              <a:rPr lang="en-US" b="1" dirty="0">
                <a:solidFill>
                  <a:srgbClr val="FF0000"/>
                </a:solidFill>
              </a:rPr>
              <a:t>TFR</a:t>
            </a:r>
          </a:p>
        </p:txBody>
      </p:sp>
      <p:sp>
        <p:nvSpPr>
          <p:cNvPr id="3" name="Content Placeholder 2"/>
          <p:cNvSpPr>
            <a:spLocks noGrp="1"/>
          </p:cNvSpPr>
          <p:nvPr>
            <p:ph idx="1"/>
          </p:nvPr>
        </p:nvSpPr>
        <p:spPr>
          <a:xfrm>
            <a:off x="1052423" y="1845733"/>
            <a:ext cx="10103258" cy="4365285"/>
          </a:xfrm>
        </p:spPr>
        <p:txBody>
          <a:bodyPr>
            <a:noAutofit/>
          </a:bodyPr>
          <a:lstStyle/>
          <a:p>
            <a:pPr algn="just" rtl="1"/>
            <a:r>
              <a:rPr lang="fa-IR" sz="3600" dirty="0">
                <a:cs typeface="B Mitra" panose="00000400000000000000" pitchFamily="2" charset="-78"/>
              </a:rPr>
              <a:t>براساس گزارش مرکز آمار ایران در سال‌های ١٣٩٦، ١٣٩٧ و ١٣٩٨ میزان باروری کل جمعیت کشور (اعم از جمعیت ایرانی و اتباع غیرایرانی مقیم کشور) به ترتیب برابر ۲/۱ ، ۲ و ۱/۸ فرزند محاسبه شد</a:t>
            </a:r>
            <a:r>
              <a:rPr lang="fa-IR" sz="3600" dirty="0">
                <a:solidFill>
                  <a:srgbClr val="FF0000"/>
                </a:solidFill>
                <a:cs typeface="B Mitra" panose="00000400000000000000" pitchFamily="2" charset="-78"/>
              </a:rPr>
              <a:t>. همچنین این شاخص طی سه سال مذکور برای جمعیت ایرانی به ترتیب برابر ۲/۱، ۲ و ۱/۷ فرزند محاسبه شده است.</a:t>
            </a:r>
          </a:p>
          <a:p>
            <a:pPr algn="just" rtl="1"/>
            <a:r>
              <a:rPr lang="fa-IR" sz="3600" dirty="0">
                <a:solidFill>
                  <a:srgbClr val="00B050"/>
                </a:solidFill>
                <a:cs typeface="B Mitra" panose="00000400000000000000" pitchFamily="2" charset="-78"/>
              </a:rPr>
              <a:t>این شاخص برای استان تهران (برای کل جمعیت) در سال‌های ١٣٩٦، ١٣٩٧ و ١٣٩٨ به ترتیب برابر ۱/۷، ۱/۶ و ۱/۳ فرزند محاسبه شد.</a:t>
            </a:r>
            <a:endParaRPr lang="en-US" sz="3600" dirty="0">
              <a:solidFill>
                <a:srgbClr val="00B050"/>
              </a:solidFill>
              <a:cs typeface="B Mitra" panose="00000400000000000000" pitchFamily="2" charset="-78"/>
            </a:endParaRPr>
          </a:p>
        </p:txBody>
      </p:sp>
    </p:spTree>
    <p:extLst>
      <p:ext uri="{BB962C8B-B14F-4D97-AF65-F5344CB8AC3E}">
        <p14:creationId xmlns:p14="http://schemas.microsoft.com/office/powerpoint/2010/main" val="3319881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0196739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8136" y="1035170"/>
            <a:ext cx="11041811" cy="5227606"/>
          </a:xfrm>
        </p:spPr>
        <p:txBody>
          <a:bodyPr>
            <a:noAutofit/>
          </a:bodyPr>
          <a:lstStyle/>
          <a:p>
            <a:pPr algn="ctr" rtl="1"/>
            <a:r>
              <a:rPr lang="fa-IR" sz="4000" b="1" dirty="0">
                <a:solidFill>
                  <a:srgbClr val="FF0000"/>
                </a:solidFill>
                <a:cs typeface="B Mitra" panose="00000400000000000000" pitchFamily="2" charset="-78"/>
              </a:rPr>
              <a:t>در جمع اساتید، دانشجویان و رسانه ها</a:t>
            </a:r>
            <a:endParaRPr lang="en-US" sz="4000" b="1" dirty="0">
              <a:solidFill>
                <a:srgbClr val="FF0000"/>
              </a:solidFill>
              <a:cs typeface="B Mitra" panose="00000400000000000000" pitchFamily="2" charset="-78"/>
            </a:endParaRPr>
          </a:p>
          <a:p>
            <a:pPr algn="ctr" rtl="1"/>
            <a:r>
              <a:rPr lang="fa-IR" sz="3200" b="1" dirty="0">
                <a:solidFill>
                  <a:srgbClr val="FF0000"/>
                </a:solidFill>
                <a:cs typeface="B Mitra" panose="00000400000000000000" pitchFamily="2" charset="-78"/>
              </a:rPr>
              <a:t>دانشگاه فردوسی مشهد/ 22 اردیبهشت 1393/</a:t>
            </a:r>
            <a:endParaRPr lang="en-US" sz="3200" b="1" dirty="0">
              <a:solidFill>
                <a:srgbClr val="FF0000"/>
              </a:solidFill>
              <a:cs typeface="B Mitra" panose="00000400000000000000" pitchFamily="2" charset="-78"/>
            </a:endParaRPr>
          </a:p>
          <a:p>
            <a:pPr algn="ctr" rtl="1"/>
            <a:r>
              <a:rPr lang="fa-IR" sz="3200" b="1" dirty="0">
                <a:solidFill>
                  <a:srgbClr val="FF0000"/>
                </a:solidFill>
                <a:cs typeface="B Mitra" panose="00000400000000000000" pitchFamily="2" charset="-78"/>
              </a:rPr>
              <a:t> </a:t>
            </a:r>
            <a:r>
              <a:rPr lang="fa-IR" sz="3200" b="1" dirty="0">
                <a:solidFill>
                  <a:srgbClr val="00B050"/>
                </a:solidFill>
                <a:cs typeface="B Mitra" panose="00000400000000000000" pitchFamily="2" charset="-78"/>
              </a:rPr>
              <a:t>کرسی نظریه پردازی، به دعوت نهاد نمایندگی مقام معظم رهبری </a:t>
            </a:r>
            <a:endParaRPr lang="en-US" sz="3200" b="1" dirty="0">
              <a:solidFill>
                <a:srgbClr val="00B050"/>
              </a:solidFill>
              <a:cs typeface="B Mitra" panose="00000400000000000000" pitchFamily="2" charset="-78"/>
            </a:endParaRPr>
          </a:p>
          <a:p>
            <a:pPr algn="ctr" rtl="1"/>
            <a:r>
              <a:rPr lang="fa-IR" sz="2800" b="1" dirty="0">
                <a:solidFill>
                  <a:srgbClr val="FF0000"/>
                </a:solidFill>
                <a:cs typeface="B Mitra" panose="00000400000000000000" pitchFamily="2" charset="-78"/>
              </a:rPr>
              <a:t>دانشگاه علوم پزشکی اراک / 20 آبان 1393/ </a:t>
            </a:r>
            <a:endParaRPr lang="en-US" sz="2800" b="1" dirty="0">
              <a:solidFill>
                <a:srgbClr val="FF0000"/>
              </a:solidFill>
              <a:cs typeface="B Mitra" panose="00000400000000000000" pitchFamily="2" charset="-78"/>
            </a:endParaRPr>
          </a:p>
          <a:p>
            <a:pPr algn="ctr" rtl="1"/>
            <a:r>
              <a:rPr lang="fa-IR" sz="2800" b="1" dirty="0">
                <a:solidFill>
                  <a:srgbClr val="00B050"/>
                </a:solidFill>
                <a:cs typeface="B Mitra" panose="00000400000000000000" pitchFamily="2" charset="-78"/>
              </a:rPr>
              <a:t>کارگاه توجیهی اساتید، </a:t>
            </a:r>
            <a:r>
              <a:rPr lang="fa-IR" sz="2800" b="1" dirty="0">
                <a:solidFill>
                  <a:srgbClr val="0070C0"/>
                </a:solidFill>
                <a:cs typeface="B Mitra" panose="00000400000000000000" pitchFamily="2" charset="-78"/>
              </a:rPr>
              <a:t>به دعوت نهاد نمایندگی مقام معظم رهبری و رییس دانشگاه</a:t>
            </a:r>
            <a:endParaRPr lang="en-US" sz="2800" b="1" dirty="0">
              <a:solidFill>
                <a:srgbClr val="0070C0"/>
              </a:solidFill>
              <a:cs typeface="B Mitra" panose="00000400000000000000" pitchFamily="2" charset="-78"/>
            </a:endParaRPr>
          </a:p>
          <a:p>
            <a:pPr algn="ctr" rtl="1"/>
            <a:r>
              <a:rPr lang="fa-IR" sz="2800" b="1" dirty="0">
                <a:solidFill>
                  <a:srgbClr val="FF0000"/>
                </a:solidFill>
                <a:cs typeface="B Mitra" panose="00000400000000000000" pitchFamily="2" charset="-78"/>
              </a:rPr>
              <a:t>دانشگاه علوم پزشکی لرستان / 25 آبان 1393/ </a:t>
            </a:r>
            <a:endParaRPr lang="en-US" sz="2800" b="1" dirty="0">
              <a:solidFill>
                <a:srgbClr val="FF0000"/>
              </a:solidFill>
              <a:cs typeface="B Mitra" panose="00000400000000000000" pitchFamily="2" charset="-78"/>
            </a:endParaRPr>
          </a:p>
          <a:p>
            <a:pPr algn="ctr" rtl="1"/>
            <a:r>
              <a:rPr lang="fa-IR" sz="2800" b="1" dirty="0">
                <a:solidFill>
                  <a:srgbClr val="00B050"/>
                </a:solidFill>
                <a:cs typeface="B Mitra" panose="00000400000000000000" pitchFamily="2" charset="-78"/>
              </a:rPr>
              <a:t>کرسی آزاد اندیشی و مناظره، </a:t>
            </a:r>
            <a:r>
              <a:rPr lang="fa-IR" sz="2800" b="1" dirty="0">
                <a:solidFill>
                  <a:srgbClr val="0070C0"/>
                </a:solidFill>
                <a:cs typeface="B Mitra" panose="00000400000000000000" pitchFamily="2" charset="-78"/>
              </a:rPr>
              <a:t>به دعوت بسیج دانشجویی</a:t>
            </a:r>
            <a:endParaRPr lang="en-US" sz="2800" b="1" dirty="0">
              <a:solidFill>
                <a:srgbClr val="0070C0"/>
              </a:solidFill>
              <a:cs typeface="B Mitra" panose="00000400000000000000" pitchFamily="2" charset="-78"/>
            </a:endParaRPr>
          </a:p>
          <a:p>
            <a:pPr algn="ctr" rtl="1"/>
            <a:r>
              <a:rPr lang="fa-IR" sz="2800" b="1" dirty="0">
                <a:solidFill>
                  <a:srgbClr val="FF0000"/>
                </a:solidFill>
                <a:cs typeface="B Mitra" panose="00000400000000000000" pitchFamily="2" charset="-78"/>
              </a:rPr>
              <a:t>دانشگاه علوم پزشکی شهید بهشتی / 17دی 1393/ </a:t>
            </a:r>
            <a:endParaRPr lang="en-US" sz="2800" b="1" dirty="0">
              <a:solidFill>
                <a:srgbClr val="FF0000"/>
              </a:solidFill>
              <a:cs typeface="B Mitra" panose="00000400000000000000" pitchFamily="2" charset="-78"/>
            </a:endParaRPr>
          </a:p>
          <a:p>
            <a:pPr lvl="0" algn="ctr" rtl="1"/>
            <a:r>
              <a:rPr lang="fa-IR" sz="2400" b="1" dirty="0">
                <a:solidFill>
                  <a:srgbClr val="00B050"/>
                </a:solidFill>
                <a:cs typeface="B Mitra" panose="00000400000000000000" pitchFamily="2" charset="-78"/>
              </a:rPr>
              <a:t>همایش جمعیت و تعالی خانواده، </a:t>
            </a:r>
            <a:r>
              <a:rPr lang="fa-IR" sz="2400" b="1" dirty="0">
                <a:solidFill>
                  <a:srgbClr val="0070C0"/>
                </a:solidFill>
                <a:cs typeface="B Mitra" panose="00000400000000000000" pitchFamily="2" charset="-78"/>
              </a:rPr>
              <a:t>به دعوت بسیج جامعه پزشکی</a:t>
            </a:r>
            <a:endParaRPr lang="en-US" sz="2400" b="1" dirty="0">
              <a:solidFill>
                <a:srgbClr val="0070C0"/>
              </a:solidFill>
              <a:cs typeface="B Mitra" panose="00000400000000000000" pitchFamily="2" charset="-78"/>
            </a:endParaRPr>
          </a:p>
          <a:p>
            <a:pPr algn="ctr" rtl="1"/>
            <a:endParaRPr lang="en-US" sz="2400" b="1" dirty="0">
              <a:solidFill>
                <a:srgbClr val="0070C0"/>
              </a:solidFill>
              <a:cs typeface="B Mitra" panose="00000400000000000000" pitchFamily="2" charset="-78"/>
            </a:endParaRPr>
          </a:p>
          <a:p>
            <a:pPr algn="ctr" rtl="1"/>
            <a:endParaRPr lang="fa-IR" sz="2400" b="1" dirty="0">
              <a:solidFill>
                <a:srgbClr val="0070C0"/>
              </a:solidFill>
              <a:cs typeface="B Mitra" panose="00000400000000000000" pitchFamily="2" charset="-78"/>
            </a:endParaRPr>
          </a:p>
          <a:p>
            <a:pPr algn="ctr" rtl="1"/>
            <a:endParaRPr lang="fa-IR" sz="2400" b="1" dirty="0">
              <a:solidFill>
                <a:srgbClr val="0070C0"/>
              </a:solidFill>
              <a:cs typeface="B Mitra" panose="00000400000000000000" pitchFamily="2" charset="-78"/>
            </a:endParaRPr>
          </a:p>
          <a:p>
            <a:pPr algn="ctr" rtl="1"/>
            <a:endParaRPr lang="fa-IR" sz="2400" b="1" dirty="0">
              <a:solidFill>
                <a:srgbClr val="0070C0"/>
              </a:solidFill>
              <a:cs typeface="B Mitra" panose="00000400000000000000" pitchFamily="2" charset="-78"/>
            </a:endParaRPr>
          </a:p>
        </p:txBody>
      </p:sp>
    </p:spTree>
    <p:extLst>
      <p:ext uri="{BB962C8B-B14F-4D97-AF65-F5344CB8AC3E}">
        <p14:creationId xmlns:p14="http://schemas.microsoft.com/office/powerpoint/2010/main" val="34620863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1"/>
            <a:ext cx="12192000" cy="6452557"/>
          </a:xfrm>
          <a:prstGeom prst="rect">
            <a:avLst/>
          </a:prstGeom>
        </p:spPr>
      </p:pic>
    </p:spTree>
    <p:extLst>
      <p:ext uri="{BB962C8B-B14F-4D97-AF65-F5344CB8AC3E}">
        <p14:creationId xmlns:p14="http://schemas.microsoft.com/office/powerpoint/2010/main" val="20476587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4000" dirty="0">
                <a:solidFill>
                  <a:srgbClr val="FF0000"/>
                </a:solidFill>
                <a:cs typeface="B Baran" panose="00000400000000000000" pitchFamily="2" charset="-78"/>
              </a:rPr>
              <a:t>نرخ رشد جمعيت </a:t>
            </a:r>
            <a:endParaRPr lang="en-US" sz="4000" dirty="0">
              <a:solidFill>
                <a:srgbClr val="FF0000"/>
              </a:solidFill>
              <a:cs typeface="B Baran" panose="00000400000000000000" pitchFamily="2" charset="-78"/>
            </a:endParaRPr>
          </a:p>
        </p:txBody>
      </p:sp>
      <p:sp>
        <p:nvSpPr>
          <p:cNvPr id="3" name="Content Placeholder 2"/>
          <p:cNvSpPr>
            <a:spLocks noGrp="1"/>
          </p:cNvSpPr>
          <p:nvPr>
            <p:ph idx="1"/>
          </p:nvPr>
        </p:nvSpPr>
        <p:spPr>
          <a:xfrm>
            <a:off x="724619" y="1845733"/>
            <a:ext cx="10431061" cy="4451549"/>
          </a:xfrm>
        </p:spPr>
        <p:txBody>
          <a:bodyPr>
            <a:noAutofit/>
          </a:bodyPr>
          <a:lstStyle/>
          <a:p>
            <a:pPr algn="r" rtl="1"/>
            <a:r>
              <a:rPr lang="fa-IR" sz="3200" b="1" dirty="0">
                <a:solidFill>
                  <a:srgbClr val="0070C0"/>
                </a:solidFill>
                <a:cs typeface="B Mitra" panose="00000400000000000000" pitchFamily="2" charset="-78"/>
              </a:rPr>
              <a:t>نرخ رشد جمعيت به درصد ذكر مي‌شود. </a:t>
            </a:r>
          </a:p>
          <a:p>
            <a:pPr algn="r" rtl="1"/>
            <a:r>
              <a:rPr lang="fa-IR" sz="3200" b="1" dirty="0">
                <a:solidFill>
                  <a:srgbClr val="0070C0"/>
                </a:solidFill>
                <a:cs typeface="B Mitra" panose="00000400000000000000" pitchFamily="2" charset="-78"/>
              </a:rPr>
              <a:t>یک رشد طبيعي داريم كه از تفاوت مواليد و مرگ‌ وميرها به دست مي‌آيد </a:t>
            </a:r>
          </a:p>
          <a:p>
            <a:pPr algn="r" rtl="1"/>
            <a:r>
              <a:rPr lang="fa-IR" sz="3200" b="1" dirty="0">
                <a:solidFill>
                  <a:srgbClr val="0070C0"/>
                </a:solidFill>
                <a:cs typeface="B Mitra" panose="00000400000000000000" pitchFamily="2" charset="-78"/>
              </a:rPr>
              <a:t>يك رشد مطلق كه در آن علاوه بر رشد طبيعي، مهاجرت‌ها هم به حساب مي‌آيد </a:t>
            </a:r>
          </a:p>
          <a:p>
            <a:pPr algn="just" rtl="1"/>
            <a:r>
              <a:rPr lang="fa-IR" sz="2400" b="1" dirty="0">
                <a:solidFill>
                  <a:srgbClr val="FF0000"/>
                </a:solidFill>
                <a:cs typeface="B Mitra" panose="00000400000000000000" pitchFamily="2" charset="-78"/>
              </a:rPr>
              <a:t>در سال 1368 كه ما برنامه كنترل جمعيت را در ايران مجدداً شروع كرديم. </a:t>
            </a:r>
          </a:p>
          <a:p>
            <a:pPr algn="just" rtl="1"/>
            <a:r>
              <a:rPr lang="fa-IR" sz="2400" b="1" dirty="0">
                <a:solidFill>
                  <a:srgbClr val="FF0000"/>
                </a:solidFill>
                <a:cs typeface="B Mitra" panose="00000400000000000000" pitchFamily="2" charset="-78"/>
              </a:rPr>
              <a:t>اين شاخص 3/2 درصد بود. </a:t>
            </a:r>
          </a:p>
          <a:p>
            <a:pPr algn="just" rtl="1"/>
            <a:r>
              <a:rPr lang="fa-IR" sz="2400" b="1" dirty="0">
                <a:solidFill>
                  <a:srgbClr val="0070C0"/>
                </a:solidFill>
                <a:cs typeface="B Mitra" panose="00000400000000000000" pitchFamily="2" charset="-78"/>
              </a:rPr>
              <a:t>البته با محاسبه‌ي معاودين عراقي و پناهندگان افغان اين عدد 3/9 درصد بود. </a:t>
            </a:r>
          </a:p>
          <a:p>
            <a:pPr algn="just" rtl="1"/>
            <a:r>
              <a:rPr lang="fa-IR" sz="2400" b="1" dirty="0">
                <a:solidFill>
                  <a:srgbClr val="FF0000"/>
                </a:solidFill>
                <a:cs typeface="B Mitra" panose="00000400000000000000" pitchFamily="2" charset="-78"/>
              </a:rPr>
              <a:t>قرار بود ما سال 1385 در اين شاخص به 2/3 برسيم. اما ما سال 1373 به 2/3 رسيديم</a:t>
            </a:r>
          </a:p>
          <a:p>
            <a:pPr algn="r" rtl="1"/>
            <a:endParaRPr lang="en-US" sz="2400" dirty="0">
              <a:cs typeface="B Mitra" panose="00000400000000000000" pitchFamily="2" charset="-78"/>
            </a:endParaRPr>
          </a:p>
        </p:txBody>
      </p:sp>
    </p:spTree>
    <p:extLst>
      <p:ext uri="{BB962C8B-B14F-4D97-AF65-F5344CB8AC3E}">
        <p14:creationId xmlns:p14="http://schemas.microsoft.com/office/powerpoint/2010/main" val="7910018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3600" dirty="0">
                <a:solidFill>
                  <a:srgbClr val="FF0000"/>
                </a:solidFill>
                <a:cs typeface="B Baran" panose="00000400000000000000" pitchFamily="2" charset="-78"/>
              </a:rPr>
              <a:t>کنترل جمعیت زمان دار و مقطعی بود</a:t>
            </a:r>
            <a:endParaRPr lang="en-US" sz="3600" dirty="0">
              <a:solidFill>
                <a:srgbClr val="FF0000"/>
              </a:solidFill>
              <a:cs typeface="B Baran" panose="00000400000000000000" pitchFamily="2" charset="-78"/>
            </a:endParaRPr>
          </a:p>
        </p:txBody>
      </p:sp>
      <p:sp>
        <p:nvSpPr>
          <p:cNvPr id="3" name="Content Placeholder 2"/>
          <p:cNvSpPr>
            <a:spLocks noGrp="1"/>
          </p:cNvSpPr>
          <p:nvPr>
            <p:ph idx="1"/>
          </p:nvPr>
        </p:nvSpPr>
        <p:spPr>
          <a:xfrm>
            <a:off x="293298" y="1845734"/>
            <a:ext cx="11645660" cy="4606824"/>
          </a:xfrm>
        </p:spPr>
        <p:txBody>
          <a:bodyPr>
            <a:normAutofit lnSpcReduction="10000"/>
          </a:bodyPr>
          <a:lstStyle/>
          <a:p>
            <a:pPr algn="ctr" rtl="1"/>
            <a:r>
              <a:rPr lang="fa-IR" sz="3200" b="1" dirty="0">
                <a:solidFill>
                  <a:srgbClr val="0070C0"/>
                </a:solidFill>
                <a:cs typeface="B Mitra" panose="00000400000000000000" pitchFamily="2" charset="-78"/>
              </a:rPr>
              <a:t>ما سال 1371 به هدف برنامه كنترل جمعيت در نرخ باروري كل</a:t>
            </a:r>
          </a:p>
          <a:p>
            <a:pPr algn="ctr" rtl="1"/>
            <a:r>
              <a:rPr lang="fa-IR" sz="3200" b="1" dirty="0">
                <a:solidFill>
                  <a:srgbClr val="0070C0"/>
                </a:solidFill>
                <a:cs typeface="B Mitra" panose="00000400000000000000" pitchFamily="2" charset="-78"/>
              </a:rPr>
              <a:t> </a:t>
            </a:r>
            <a:r>
              <a:rPr lang="fa-IR" sz="3200" b="1" dirty="0">
                <a:solidFill>
                  <a:srgbClr val="FF0000"/>
                </a:solidFill>
                <a:cs typeface="B Mitra" panose="00000400000000000000" pitchFamily="2" charset="-78"/>
              </a:rPr>
              <a:t>و</a:t>
            </a:r>
          </a:p>
          <a:p>
            <a:pPr algn="ctr" rtl="1"/>
            <a:r>
              <a:rPr lang="fa-IR" sz="3200" b="1" dirty="0">
                <a:solidFill>
                  <a:srgbClr val="0070C0"/>
                </a:solidFill>
                <a:cs typeface="B Mitra" panose="00000400000000000000" pitchFamily="2" charset="-78"/>
              </a:rPr>
              <a:t> در سال 1373 به هدف برنامه كنترل جمعيت در نرخ رشد جمعيت رسيديم. </a:t>
            </a:r>
          </a:p>
          <a:p>
            <a:pPr marL="0" indent="0" algn="ctr" rtl="1">
              <a:buNone/>
            </a:pPr>
            <a:endParaRPr lang="fa-IR" sz="3200" dirty="0">
              <a:cs typeface="B Mitra" panose="00000400000000000000" pitchFamily="2" charset="-78"/>
            </a:endParaRPr>
          </a:p>
          <a:p>
            <a:pPr algn="r" rtl="1"/>
            <a:r>
              <a:rPr lang="fa-IR" sz="3000" b="1" dirty="0">
                <a:solidFill>
                  <a:srgbClr val="FF0000"/>
                </a:solidFill>
                <a:cs typeface="B Mitra" panose="00000400000000000000" pitchFamily="2" charset="-78"/>
              </a:rPr>
              <a:t>برنامه با هدف‌هايش شناخت مي‌شود، </a:t>
            </a:r>
          </a:p>
          <a:p>
            <a:pPr algn="r" rtl="1"/>
            <a:r>
              <a:rPr lang="fa-IR" sz="3000" b="1" dirty="0">
                <a:solidFill>
                  <a:srgbClr val="FF0000"/>
                </a:solidFill>
                <a:cs typeface="B Mitra" panose="00000400000000000000" pitchFamily="2" charset="-78"/>
              </a:rPr>
              <a:t>وقتي اهداف محقق شد؛ بايد برنامه‌هاي كنترلي را كنار مي‌گذاشتيم، نگذاشتيم و خطا كرديم. </a:t>
            </a:r>
          </a:p>
          <a:p>
            <a:pPr algn="ctr" rtl="1"/>
            <a:r>
              <a:rPr lang="fa-IR" sz="3200" b="1" dirty="0">
                <a:solidFill>
                  <a:srgbClr val="00B050"/>
                </a:solidFill>
                <a:cs typeface="B Mitra" panose="00000400000000000000" pitchFamily="2" charset="-78"/>
              </a:rPr>
              <a:t>اينجا همان جايي است كه مقام معظم رهبري اين تعبير را بكار بردند: </a:t>
            </a:r>
          </a:p>
          <a:p>
            <a:pPr algn="ctr" rtl="1"/>
            <a:r>
              <a:rPr lang="fa-IR" sz="3200" b="1" dirty="0">
                <a:solidFill>
                  <a:srgbClr val="00B050"/>
                </a:solidFill>
                <a:cs typeface="B Mitra" panose="00000400000000000000" pitchFamily="2" charset="-78"/>
              </a:rPr>
              <a:t>این تصمیم زمان دار و مقطعی بود.</a:t>
            </a:r>
          </a:p>
          <a:p>
            <a:pPr algn="just" rtl="1"/>
            <a:endParaRPr lang="en-US" sz="2400" dirty="0">
              <a:cs typeface="B Mitra" panose="00000400000000000000" pitchFamily="2" charset="-78"/>
            </a:endParaRPr>
          </a:p>
        </p:txBody>
      </p:sp>
    </p:spTree>
    <p:extLst>
      <p:ext uri="{BB962C8B-B14F-4D97-AF65-F5344CB8AC3E}">
        <p14:creationId xmlns:p14="http://schemas.microsoft.com/office/powerpoint/2010/main" val="34966090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3600" dirty="0">
                <a:solidFill>
                  <a:srgbClr val="FF0000"/>
                </a:solidFill>
                <a:cs typeface="B Baran" panose="00000400000000000000" pitchFamily="2" charset="-78"/>
              </a:rPr>
              <a:t>تغییرات نرخ رشد جمعیت</a:t>
            </a:r>
            <a:endParaRPr lang="en-US" sz="3600" dirty="0">
              <a:solidFill>
                <a:srgbClr val="FF0000"/>
              </a:solidFill>
              <a:cs typeface="B Baran" panose="00000400000000000000" pitchFamily="2" charset="-78"/>
            </a:endParaRPr>
          </a:p>
        </p:txBody>
      </p:sp>
      <p:sp>
        <p:nvSpPr>
          <p:cNvPr id="3" name="Content Placeholder 2"/>
          <p:cNvSpPr>
            <a:spLocks noGrp="1"/>
          </p:cNvSpPr>
          <p:nvPr>
            <p:ph idx="1"/>
          </p:nvPr>
        </p:nvSpPr>
        <p:spPr>
          <a:xfrm>
            <a:off x="569343" y="1845734"/>
            <a:ext cx="11335110" cy="4589572"/>
          </a:xfrm>
        </p:spPr>
        <p:txBody>
          <a:bodyPr>
            <a:normAutofit/>
          </a:bodyPr>
          <a:lstStyle/>
          <a:p>
            <a:pPr algn="ctr" rtl="1"/>
            <a:r>
              <a:rPr lang="fa-IR" sz="3600" b="1" dirty="0">
                <a:solidFill>
                  <a:srgbClr val="0070C0"/>
                </a:solidFill>
                <a:cs typeface="B Mitra" panose="00000400000000000000" pitchFamily="2" charset="-78"/>
              </a:rPr>
              <a:t>در نرخ رشد جمعيت هم، شدت كاهش ما بي‌نظير است. </a:t>
            </a:r>
          </a:p>
          <a:p>
            <a:pPr algn="ctr" rtl="1"/>
            <a:r>
              <a:rPr lang="fa-IR" sz="3600" b="1" dirty="0">
                <a:solidFill>
                  <a:srgbClr val="0070C0"/>
                </a:solidFill>
                <a:cs typeface="B Mitra" panose="00000400000000000000" pitchFamily="2" charset="-78"/>
              </a:rPr>
              <a:t>دنيا طي 25 سال اخير از 1/6 درصد به 1/2 درصد رسيده </a:t>
            </a:r>
          </a:p>
          <a:p>
            <a:pPr algn="ctr" rtl="1"/>
            <a:r>
              <a:rPr lang="fa-IR" sz="3600" b="1" dirty="0">
                <a:solidFill>
                  <a:srgbClr val="0070C0"/>
                </a:solidFill>
                <a:cs typeface="B Mitra" panose="00000400000000000000" pitchFamily="2" charset="-78"/>
              </a:rPr>
              <a:t>ولي ما از 3/2 به 1/24 رسيديم. </a:t>
            </a:r>
          </a:p>
          <a:p>
            <a:pPr algn="ctr" rtl="1"/>
            <a:r>
              <a:rPr lang="fa-IR" sz="3600" b="1" dirty="0">
                <a:cs typeface="B Mitra" panose="00000400000000000000" pitchFamily="2" charset="-78"/>
              </a:rPr>
              <a:t>*******</a:t>
            </a:r>
          </a:p>
          <a:p>
            <a:pPr algn="ctr" rtl="1"/>
            <a:r>
              <a:rPr lang="fa-IR" sz="3600" b="1" dirty="0">
                <a:solidFill>
                  <a:srgbClr val="FF0000"/>
                </a:solidFill>
                <a:cs typeface="B Mitra" panose="00000400000000000000" pitchFamily="2" charset="-78"/>
              </a:rPr>
              <a:t>در طي اين مدت تركيه از 2/2 به 1/2 رسيده است. </a:t>
            </a:r>
          </a:p>
          <a:p>
            <a:pPr algn="ctr" rtl="1"/>
            <a:r>
              <a:rPr lang="fa-IR" sz="3200" b="1" dirty="0">
                <a:solidFill>
                  <a:srgbClr val="FF0000"/>
                </a:solidFill>
                <a:cs typeface="B Mitra" panose="00000400000000000000" pitchFamily="2" charset="-78"/>
              </a:rPr>
              <a:t>ما از نظر درصد رشد جمعيت در بين 26 كشور منطقه از آخر چهارم هستيم. </a:t>
            </a:r>
            <a:endParaRPr lang="en-US" sz="3200" b="1" dirty="0">
              <a:solidFill>
                <a:srgbClr val="FF0000"/>
              </a:solidFill>
              <a:cs typeface="B Mitra" panose="00000400000000000000" pitchFamily="2" charset="-78"/>
            </a:endParaRPr>
          </a:p>
        </p:txBody>
      </p:sp>
    </p:spTree>
    <p:extLst>
      <p:ext uri="{BB962C8B-B14F-4D97-AF65-F5344CB8AC3E}">
        <p14:creationId xmlns:p14="http://schemas.microsoft.com/office/powerpoint/2010/main" val="2821329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1999" cy="6383547"/>
          </a:xfrm>
          <a:prstGeom prst="rect">
            <a:avLst/>
          </a:prstGeom>
        </p:spPr>
      </p:pic>
    </p:spTree>
    <p:extLst>
      <p:ext uri="{BB962C8B-B14F-4D97-AF65-F5344CB8AC3E}">
        <p14:creationId xmlns:p14="http://schemas.microsoft.com/office/powerpoint/2010/main" val="4133546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586596"/>
            <a:ext cx="12192000" cy="5676181"/>
          </a:xfrm>
          <a:prstGeom prst="rect">
            <a:avLst/>
          </a:prstGeom>
        </p:spPr>
      </p:pic>
    </p:spTree>
    <p:extLst>
      <p:ext uri="{BB962C8B-B14F-4D97-AF65-F5344CB8AC3E}">
        <p14:creationId xmlns:p14="http://schemas.microsoft.com/office/powerpoint/2010/main" val="8763353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 y="293298"/>
            <a:ext cx="12192000" cy="6055744"/>
          </a:xfrm>
          <a:prstGeom prst="rect">
            <a:avLst/>
          </a:prstGeom>
        </p:spPr>
      </p:pic>
    </p:spTree>
    <p:extLst>
      <p:ext uri="{BB962C8B-B14F-4D97-AF65-F5344CB8AC3E}">
        <p14:creationId xmlns:p14="http://schemas.microsoft.com/office/powerpoint/2010/main" val="7036713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 y="396815"/>
            <a:ext cx="12192000" cy="5986731"/>
          </a:xfrm>
          <a:prstGeom prst="rect">
            <a:avLst/>
          </a:prstGeom>
        </p:spPr>
      </p:pic>
    </p:spTree>
    <p:extLst>
      <p:ext uri="{BB962C8B-B14F-4D97-AF65-F5344CB8AC3E}">
        <p14:creationId xmlns:p14="http://schemas.microsoft.com/office/powerpoint/2010/main" val="19754966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1999" cy="6349041"/>
          </a:xfrm>
          <a:prstGeom prst="rect">
            <a:avLst/>
          </a:prstGeom>
        </p:spPr>
      </p:pic>
    </p:spTree>
    <p:extLst>
      <p:ext uri="{BB962C8B-B14F-4D97-AF65-F5344CB8AC3E}">
        <p14:creationId xmlns:p14="http://schemas.microsoft.com/office/powerpoint/2010/main" val="19824166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solidFill>
                  <a:srgbClr val="FF0000"/>
                </a:solidFill>
                <a:cs typeface="B Baran" panose="00000400000000000000" pitchFamily="2" charset="-78"/>
              </a:rPr>
              <a:t>«جمعيت جوان» </a:t>
            </a:r>
            <a:endParaRPr lang="en-US" dirty="0">
              <a:solidFill>
                <a:srgbClr val="FF0000"/>
              </a:solidFill>
              <a:cs typeface="B Baran" panose="00000400000000000000" pitchFamily="2" charset="-78"/>
            </a:endParaRPr>
          </a:p>
        </p:txBody>
      </p:sp>
      <p:sp>
        <p:nvSpPr>
          <p:cNvPr id="3" name="Content Placeholder 2"/>
          <p:cNvSpPr>
            <a:spLocks noGrp="1"/>
          </p:cNvSpPr>
          <p:nvPr>
            <p:ph idx="1"/>
          </p:nvPr>
        </p:nvSpPr>
        <p:spPr>
          <a:xfrm>
            <a:off x="379563" y="1845733"/>
            <a:ext cx="10776118" cy="4503309"/>
          </a:xfrm>
        </p:spPr>
        <p:txBody>
          <a:bodyPr>
            <a:normAutofit/>
          </a:bodyPr>
          <a:lstStyle/>
          <a:p>
            <a:pPr algn="ctr" rtl="1"/>
            <a:r>
              <a:rPr lang="fa-IR" sz="3200" b="1" dirty="0">
                <a:solidFill>
                  <a:srgbClr val="0070C0"/>
                </a:solidFill>
                <a:cs typeface="B Mitra" panose="00000400000000000000" pitchFamily="2" charset="-78"/>
              </a:rPr>
              <a:t>ما يك كشور در حال توسعه هستيم. </a:t>
            </a:r>
          </a:p>
          <a:p>
            <a:pPr algn="ctr" rtl="1"/>
            <a:r>
              <a:rPr lang="fa-IR" sz="3200" b="1" dirty="0">
                <a:solidFill>
                  <a:srgbClr val="0070C0"/>
                </a:solidFill>
                <a:cs typeface="B Mitra" panose="00000400000000000000" pitchFamily="2" charset="-78"/>
              </a:rPr>
              <a:t>در يك كشور در حال توسعه، </a:t>
            </a:r>
          </a:p>
          <a:p>
            <a:pPr algn="ctr" rtl="1"/>
            <a:r>
              <a:rPr lang="fa-IR" sz="3200" b="1" dirty="0">
                <a:solidFill>
                  <a:srgbClr val="0070C0"/>
                </a:solidFill>
                <a:cs typeface="B Mitra" panose="00000400000000000000" pitchFamily="2" charset="-78"/>
              </a:rPr>
              <a:t>طبق تعریف های جهاني، جمعيت زير 15 سال بايد 40 درصد باشد </a:t>
            </a:r>
          </a:p>
          <a:p>
            <a:pPr algn="ctr" rtl="1"/>
            <a:r>
              <a:rPr lang="fa-IR" sz="3200" b="1" dirty="0">
                <a:solidFill>
                  <a:srgbClr val="0070C0"/>
                </a:solidFill>
                <a:cs typeface="B Mitra" panose="00000400000000000000" pitchFamily="2" charset="-78"/>
              </a:rPr>
              <a:t>و جمعيت بالاي 60 سال، يعني جمعيت سالمند در نهایت 3 تا 4 درصد. </a:t>
            </a:r>
          </a:p>
          <a:p>
            <a:pPr algn="ctr" rtl="1"/>
            <a:r>
              <a:rPr lang="fa-IR" sz="3200" b="1" dirty="0">
                <a:solidFill>
                  <a:srgbClr val="0070C0"/>
                </a:solidFill>
                <a:cs typeface="B Mitra" panose="00000400000000000000" pitchFamily="2" charset="-78"/>
              </a:rPr>
              <a:t>*****</a:t>
            </a:r>
          </a:p>
          <a:p>
            <a:pPr algn="ctr" rtl="1"/>
            <a:r>
              <a:rPr lang="fa-IR" sz="3900" b="1" dirty="0">
                <a:solidFill>
                  <a:srgbClr val="FF0000"/>
                </a:solidFill>
                <a:cs typeface="B Mitra" panose="00000400000000000000" pitchFamily="2" charset="-78"/>
              </a:rPr>
              <a:t>هم اكنون گروه سني زير 15 سال ما، 23 درصد است</a:t>
            </a:r>
          </a:p>
          <a:p>
            <a:pPr algn="ctr" rtl="1"/>
            <a:r>
              <a:rPr lang="fa-IR" sz="3900" b="1" dirty="0">
                <a:solidFill>
                  <a:srgbClr val="FF0000"/>
                </a:solidFill>
                <a:cs typeface="B Mitra" panose="00000400000000000000" pitchFamily="2" charset="-78"/>
              </a:rPr>
              <a:t> و بالاي 60 سال‌مان، نزدیک به10 درصد(9.9)</a:t>
            </a:r>
          </a:p>
          <a:p>
            <a:pPr algn="r" rtl="1"/>
            <a:endParaRPr lang="en-US" sz="3200" dirty="0">
              <a:solidFill>
                <a:srgbClr val="0070C0"/>
              </a:solidFill>
              <a:cs typeface="B Mitra" panose="00000400000000000000" pitchFamily="2" charset="-78"/>
            </a:endParaRPr>
          </a:p>
        </p:txBody>
      </p:sp>
    </p:spTree>
    <p:extLst>
      <p:ext uri="{BB962C8B-B14F-4D97-AF65-F5344CB8AC3E}">
        <p14:creationId xmlns:p14="http://schemas.microsoft.com/office/powerpoint/2010/main" val="15700906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7279" y="552092"/>
            <a:ext cx="10513875" cy="5572668"/>
          </a:xfrm>
        </p:spPr>
        <p:txBody>
          <a:bodyPr>
            <a:normAutofit fontScale="92500" lnSpcReduction="10000"/>
          </a:bodyPr>
          <a:lstStyle/>
          <a:p>
            <a:pPr lvl="0" algn="ctr" rtl="1">
              <a:buClr>
                <a:srgbClr val="D34817"/>
              </a:buClr>
            </a:pPr>
            <a:r>
              <a:rPr lang="fa-IR" sz="2800" b="1" dirty="0">
                <a:solidFill>
                  <a:srgbClr val="FF0000"/>
                </a:solidFill>
                <a:cs typeface="B Mitra" panose="00000400000000000000" pitchFamily="2" charset="-78"/>
              </a:rPr>
              <a:t>نخستین همایش چشم انداز تحولات جمعیتی ایران/ 27 آبان 1393 / </a:t>
            </a:r>
            <a:endParaRPr lang="en-US" sz="2800" b="1" dirty="0">
              <a:solidFill>
                <a:srgbClr val="FF0000"/>
              </a:solidFill>
              <a:cs typeface="B Mitra" panose="00000400000000000000" pitchFamily="2" charset="-78"/>
            </a:endParaRPr>
          </a:p>
          <a:p>
            <a:pPr lvl="0" algn="ctr" rtl="1">
              <a:buClr>
                <a:srgbClr val="D34817"/>
              </a:buClr>
            </a:pPr>
            <a:r>
              <a:rPr lang="fa-IR" sz="2800" b="1" dirty="0">
                <a:solidFill>
                  <a:srgbClr val="0070C0"/>
                </a:solidFill>
                <a:cs typeface="B Mitra" panose="00000400000000000000" pitchFamily="2" charset="-78"/>
              </a:rPr>
              <a:t>به دعوت شورای عالی انقلاب فرهنگی و تشکل های مردم نهاد (دانشگاه علوم پزشکی تهران)</a:t>
            </a:r>
          </a:p>
          <a:p>
            <a:pPr lvl="0" algn="ctr" rtl="1">
              <a:buClr>
                <a:srgbClr val="D34817"/>
              </a:buClr>
            </a:pPr>
            <a:r>
              <a:rPr lang="fa-IR" sz="2800" b="1" dirty="0">
                <a:solidFill>
                  <a:srgbClr val="0070C0"/>
                </a:solidFill>
                <a:cs typeface="B Mitra" panose="00000400000000000000" pitchFamily="2" charset="-78"/>
              </a:rPr>
              <a:t>-------------------------------------</a:t>
            </a:r>
          </a:p>
          <a:p>
            <a:pPr lvl="0" algn="ctr" rtl="1">
              <a:buClr>
                <a:srgbClr val="D34817"/>
              </a:buClr>
            </a:pPr>
            <a:r>
              <a:rPr lang="fa-IR" sz="2800" b="1" dirty="0">
                <a:solidFill>
                  <a:srgbClr val="FF0000"/>
                </a:solidFill>
                <a:cs typeface="B Mitra" panose="00000400000000000000" pitchFamily="2" charset="-78"/>
              </a:rPr>
              <a:t>دانشگاه اصفهان/ 29 دی 1393/ </a:t>
            </a:r>
            <a:r>
              <a:rPr lang="fa-IR" sz="2800" b="1" dirty="0">
                <a:solidFill>
                  <a:srgbClr val="00B050"/>
                </a:solidFill>
                <a:cs typeface="B Mitra" panose="00000400000000000000" pitchFamily="2" charset="-78"/>
              </a:rPr>
              <a:t>همایش جمعیت ایران، دیروز، امروز و فردا، </a:t>
            </a:r>
          </a:p>
          <a:p>
            <a:pPr lvl="0" algn="ctr" rtl="1">
              <a:buClr>
                <a:srgbClr val="D34817"/>
              </a:buClr>
            </a:pPr>
            <a:r>
              <a:rPr lang="fa-IR" sz="2800" b="1" dirty="0">
                <a:solidFill>
                  <a:srgbClr val="0070C0"/>
                </a:solidFill>
                <a:cs typeface="B Mitra" panose="00000400000000000000" pitchFamily="2" charset="-78"/>
              </a:rPr>
              <a:t>به دعوت بسیج اساتید دانشگاه های استان اصفهان</a:t>
            </a:r>
          </a:p>
          <a:p>
            <a:pPr lvl="0" algn="ctr" rtl="1">
              <a:buClr>
                <a:srgbClr val="D34817"/>
              </a:buClr>
            </a:pPr>
            <a:r>
              <a:rPr lang="fa-IR" sz="2800" b="1" dirty="0">
                <a:solidFill>
                  <a:srgbClr val="0070C0"/>
                </a:solidFill>
                <a:cs typeface="B Mitra" panose="00000400000000000000" pitchFamily="2" charset="-78"/>
              </a:rPr>
              <a:t>-------------------------------</a:t>
            </a:r>
          </a:p>
          <a:p>
            <a:pPr lvl="0" algn="ctr" rtl="1">
              <a:buClr>
                <a:srgbClr val="D34817"/>
              </a:buClr>
            </a:pPr>
            <a:r>
              <a:rPr lang="fa-IR" sz="2800" b="1" dirty="0">
                <a:solidFill>
                  <a:srgbClr val="FF0000"/>
                </a:solidFill>
                <a:cs typeface="B Mitra" panose="00000400000000000000" pitchFamily="2" charset="-78"/>
              </a:rPr>
              <a:t>سخنران پیش از خطبه های نمازجمعه کن/ 3 بهمن 1393 /</a:t>
            </a:r>
            <a:r>
              <a:rPr lang="fa-IR" sz="2800" b="1" dirty="0">
                <a:solidFill>
                  <a:srgbClr val="0070C0"/>
                </a:solidFill>
                <a:cs typeface="B Mitra" panose="00000400000000000000" pitchFamily="2" charset="-78"/>
              </a:rPr>
              <a:t> </a:t>
            </a:r>
            <a:endParaRPr lang="en-US" sz="2800" b="1" dirty="0">
              <a:solidFill>
                <a:srgbClr val="0070C0"/>
              </a:solidFill>
              <a:cs typeface="B Mitra" panose="00000400000000000000" pitchFamily="2" charset="-78"/>
            </a:endParaRPr>
          </a:p>
          <a:p>
            <a:pPr lvl="0" algn="ctr" rtl="1">
              <a:buClr>
                <a:srgbClr val="D34817"/>
              </a:buClr>
            </a:pPr>
            <a:r>
              <a:rPr lang="fa-IR" sz="2800" b="1" dirty="0">
                <a:solidFill>
                  <a:srgbClr val="0070C0"/>
                </a:solidFill>
                <a:cs typeface="B Mitra" panose="00000400000000000000" pitchFamily="2" charset="-78"/>
              </a:rPr>
              <a:t>به دعوت ستاد برگزاری نماز جمعه</a:t>
            </a:r>
          </a:p>
          <a:p>
            <a:pPr lvl="0" algn="ctr" rtl="1">
              <a:buClr>
                <a:srgbClr val="D34817"/>
              </a:buClr>
            </a:pPr>
            <a:r>
              <a:rPr lang="fa-IR" sz="2800" b="1" dirty="0">
                <a:solidFill>
                  <a:srgbClr val="0070C0"/>
                </a:solidFill>
                <a:cs typeface="B Mitra" panose="00000400000000000000" pitchFamily="2" charset="-78"/>
              </a:rPr>
              <a:t>-------------------------------------------</a:t>
            </a:r>
          </a:p>
          <a:p>
            <a:pPr lvl="0" algn="ctr" rtl="1">
              <a:buClr>
                <a:srgbClr val="D34817"/>
              </a:buClr>
            </a:pPr>
            <a:r>
              <a:rPr lang="fa-IR" sz="2800" b="1" dirty="0">
                <a:solidFill>
                  <a:srgbClr val="FF0000"/>
                </a:solidFill>
                <a:cs typeface="B Mitra" panose="00000400000000000000" pitchFamily="2" charset="-78"/>
              </a:rPr>
              <a:t>سازمان بسیج دانشجویی کشور/ 7 اسفند 1393/</a:t>
            </a:r>
            <a:endParaRPr lang="en-US" sz="2800" b="1" dirty="0">
              <a:solidFill>
                <a:srgbClr val="FF0000"/>
              </a:solidFill>
              <a:cs typeface="B Mitra" panose="00000400000000000000" pitchFamily="2" charset="-78"/>
            </a:endParaRPr>
          </a:p>
          <a:p>
            <a:pPr lvl="0" algn="ctr" rtl="1">
              <a:buClr>
                <a:srgbClr val="D34817"/>
              </a:buClr>
            </a:pPr>
            <a:r>
              <a:rPr lang="fa-IR" sz="2800" b="1" dirty="0">
                <a:solidFill>
                  <a:srgbClr val="FF0000"/>
                </a:solidFill>
                <a:cs typeface="B Mitra" panose="00000400000000000000" pitchFamily="2" charset="-78"/>
              </a:rPr>
              <a:t> </a:t>
            </a:r>
            <a:r>
              <a:rPr lang="fa-IR" sz="2800" b="1" dirty="0">
                <a:solidFill>
                  <a:srgbClr val="0070C0"/>
                </a:solidFill>
                <a:cs typeface="B Mitra" panose="00000400000000000000" pitchFamily="2" charset="-78"/>
              </a:rPr>
              <a:t>همایش توجیهی بسیج دانشجویی دانشگاه ها</a:t>
            </a:r>
          </a:p>
          <a:p>
            <a:pPr lvl="0" algn="ctr" rtl="1">
              <a:buClr>
                <a:srgbClr val="D34817"/>
              </a:buClr>
            </a:pPr>
            <a:endParaRPr lang="fa-IR" sz="1600" b="1" dirty="0">
              <a:solidFill>
                <a:srgbClr val="0070C0"/>
              </a:solidFill>
              <a:cs typeface="B Mitra" panose="00000400000000000000" pitchFamily="2" charset="-78"/>
            </a:endParaRPr>
          </a:p>
        </p:txBody>
      </p:sp>
    </p:spTree>
    <p:extLst>
      <p:ext uri="{BB962C8B-B14F-4D97-AF65-F5344CB8AC3E}">
        <p14:creationId xmlns:p14="http://schemas.microsoft.com/office/powerpoint/2010/main" val="11014962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4400" dirty="0">
                <a:solidFill>
                  <a:srgbClr val="FF0000"/>
                </a:solidFill>
                <a:cs typeface="B Baran" panose="00000400000000000000" pitchFamily="2" charset="-78"/>
              </a:rPr>
              <a:t>«كشور سالمند» </a:t>
            </a:r>
            <a:endParaRPr lang="en-US" sz="4400" dirty="0">
              <a:solidFill>
                <a:srgbClr val="FF0000"/>
              </a:solidFill>
              <a:cs typeface="B Baran" panose="00000400000000000000" pitchFamily="2" charset="-78"/>
            </a:endParaRPr>
          </a:p>
        </p:txBody>
      </p:sp>
      <p:sp>
        <p:nvSpPr>
          <p:cNvPr id="3" name="Content Placeholder 2"/>
          <p:cNvSpPr>
            <a:spLocks noGrp="1"/>
          </p:cNvSpPr>
          <p:nvPr>
            <p:ph idx="1"/>
          </p:nvPr>
        </p:nvSpPr>
        <p:spPr>
          <a:xfrm>
            <a:off x="586596" y="1845734"/>
            <a:ext cx="10569084" cy="4503308"/>
          </a:xfrm>
        </p:spPr>
        <p:txBody>
          <a:bodyPr>
            <a:normAutofit/>
          </a:bodyPr>
          <a:lstStyle/>
          <a:p>
            <a:pPr algn="ctr"/>
            <a:r>
              <a:rPr lang="fa-IR" sz="3600" b="1" dirty="0">
                <a:solidFill>
                  <a:srgbClr val="0070C0"/>
                </a:solidFill>
                <a:cs typeface="B Mitra" panose="00000400000000000000" pitchFamily="2" charset="-78"/>
              </a:rPr>
              <a:t>اگر جمعيت بالاي 60 سال كشور حدود 7 تا 14درصد باشد، مي‌گويند: </a:t>
            </a:r>
          </a:p>
          <a:p>
            <a:pPr algn="ctr"/>
            <a:r>
              <a:rPr lang="fa-IR" sz="3600" b="1" dirty="0">
                <a:solidFill>
                  <a:srgbClr val="FF0000"/>
                </a:solidFill>
                <a:cs typeface="B Mitra" panose="00000400000000000000" pitchFamily="2" charset="-78"/>
              </a:rPr>
              <a:t>آن كشور وارد «فاز اول سالمندي» شده است.</a:t>
            </a:r>
          </a:p>
          <a:p>
            <a:pPr algn="ctr"/>
            <a:r>
              <a:rPr lang="fa-IR" sz="3600" b="1" dirty="0">
                <a:solidFill>
                  <a:srgbClr val="0070C0"/>
                </a:solidFill>
                <a:cs typeface="B Mitra" panose="00000400000000000000" pitchFamily="2" charset="-78"/>
              </a:rPr>
              <a:t> اگر حدود 14 تا 21 درصد باشد مي‌گويند:</a:t>
            </a:r>
          </a:p>
          <a:p>
            <a:pPr algn="ctr"/>
            <a:r>
              <a:rPr lang="fa-IR" sz="3600" b="1" dirty="0">
                <a:solidFill>
                  <a:srgbClr val="0070C0"/>
                </a:solidFill>
                <a:cs typeface="B Mitra" panose="00000400000000000000" pitchFamily="2" charset="-78"/>
              </a:rPr>
              <a:t> </a:t>
            </a:r>
            <a:r>
              <a:rPr lang="fa-IR" sz="3600" b="1" dirty="0">
                <a:solidFill>
                  <a:srgbClr val="FF0000"/>
                </a:solidFill>
                <a:cs typeface="B Mitra" panose="00000400000000000000" pitchFamily="2" charset="-78"/>
              </a:rPr>
              <a:t>آن كشور «سالمند» شده است</a:t>
            </a:r>
          </a:p>
          <a:p>
            <a:pPr algn="ctr"/>
            <a:r>
              <a:rPr lang="fa-IR" sz="3600" b="1" dirty="0">
                <a:solidFill>
                  <a:srgbClr val="0070C0"/>
                </a:solidFill>
                <a:cs typeface="B Mitra" panose="00000400000000000000" pitchFamily="2" charset="-78"/>
              </a:rPr>
              <a:t> و اگر جمعيت بالاي 60 سال بيش از 21 درصد باشد، مي‌گويند:</a:t>
            </a:r>
          </a:p>
          <a:p>
            <a:pPr algn="ctr"/>
            <a:r>
              <a:rPr lang="fa-IR" sz="3600" b="1" dirty="0">
                <a:solidFill>
                  <a:srgbClr val="0070C0"/>
                </a:solidFill>
                <a:cs typeface="B Mitra" panose="00000400000000000000" pitchFamily="2" charset="-78"/>
              </a:rPr>
              <a:t> </a:t>
            </a:r>
            <a:r>
              <a:rPr lang="fa-IR" sz="3600" b="1" dirty="0">
                <a:solidFill>
                  <a:srgbClr val="FF0000"/>
                </a:solidFill>
                <a:cs typeface="B Mitra" panose="00000400000000000000" pitchFamily="2" charset="-78"/>
              </a:rPr>
              <a:t>آن كشور «فوق سالمند» شده است.</a:t>
            </a:r>
            <a:r>
              <a:rPr lang="fa-IR" sz="3600" b="1" dirty="0">
                <a:solidFill>
                  <a:srgbClr val="0070C0"/>
                </a:solidFill>
                <a:cs typeface="B Mitra" panose="00000400000000000000" pitchFamily="2" charset="-78"/>
              </a:rPr>
              <a:t> </a:t>
            </a:r>
            <a:endParaRPr lang="en-US" sz="3600" b="1" dirty="0">
              <a:solidFill>
                <a:srgbClr val="0070C0"/>
              </a:solidFill>
              <a:cs typeface="B Mitra" panose="00000400000000000000" pitchFamily="2" charset="-78"/>
            </a:endParaRPr>
          </a:p>
        </p:txBody>
      </p:sp>
    </p:spTree>
    <p:extLst>
      <p:ext uri="{BB962C8B-B14F-4D97-AF65-F5344CB8AC3E}">
        <p14:creationId xmlns:p14="http://schemas.microsoft.com/office/powerpoint/2010/main" val="4375242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181" y="286603"/>
            <a:ext cx="10051499" cy="1041865"/>
          </a:xfrm>
        </p:spPr>
        <p:txBody>
          <a:bodyPr>
            <a:normAutofit/>
          </a:bodyPr>
          <a:lstStyle/>
          <a:p>
            <a:pPr algn="ctr"/>
            <a:r>
              <a:rPr lang="fa-IR" sz="5400" dirty="0">
                <a:solidFill>
                  <a:srgbClr val="FF0000"/>
                </a:solidFill>
                <a:cs typeface="B Mitra" panose="00000400000000000000" pitchFamily="2" charset="-78"/>
              </a:rPr>
              <a:t>ترکیب سنی جمعیت ایران</a:t>
            </a:r>
            <a:endParaRPr lang="en-US" sz="5400" dirty="0">
              <a:solidFill>
                <a:srgbClr val="FF0000"/>
              </a:solidFill>
              <a:cs typeface="B Mitra" panose="00000400000000000000" pitchFamily="2" charset="-78"/>
            </a:endParaRPr>
          </a:p>
        </p:txBody>
      </p:sp>
      <p:sp>
        <p:nvSpPr>
          <p:cNvPr id="3" name="Content Placeholder 2"/>
          <p:cNvSpPr>
            <a:spLocks noGrp="1"/>
          </p:cNvSpPr>
          <p:nvPr>
            <p:ph idx="1"/>
          </p:nvPr>
        </p:nvSpPr>
        <p:spPr>
          <a:xfrm>
            <a:off x="172528" y="1845734"/>
            <a:ext cx="11438627" cy="4261768"/>
          </a:xfrm>
        </p:spPr>
        <p:txBody>
          <a:bodyPr>
            <a:normAutofit/>
          </a:bodyPr>
          <a:lstStyle/>
          <a:p>
            <a:pPr algn="just" rtl="1"/>
            <a:r>
              <a:rPr lang="fa-IR" sz="2800" b="1" dirty="0">
                <a:solidFill>
                  <a:srgbClr val="00B050"/>
                </a:solidFill>
                <a:cs typeface="B Mitra" panose="00000400000000000000" pitchFamily="2" charset="-78"/>
              </a:rPr>
              <a:t>حدود 24.6 درصد جمعیت کشور زیر 15 سال </a:t>
            </a:r>
            <a:r>
              <a:rPr lang="fa-IR" sz="2800" b="1" dirty="0">
                <a:solidFill>
                  <a:srgbClr val="FF0000"/>
                </a:solidFill>
                <a:cs typeface="B Mitra" panose="00000400000000000000" pitchFamily="2" charset="-78"/>
              </a:rPr>
              <a:t>و 22 درصد یعنی حدود 18 میلیون و 269 هزار نفر جمعیت جوانان 15 تا 29 سال و حدود 47 درصد جمعیت کشور، میانسال 30 تا 64 ساله و6.4 درصد جمعیت بالای 65 سال است.</a:t>
            </a:r>
          </a:p>
          <a:p>
            <a:pPr algn="just" rtl="1"/>
            <a:r>
              <a:rPr lang="fa-IR" sz="2800" b="1" dirty="0">
                <a:solidFill>
                  <a:srgbClr val="0070C0"/>
                </a:solidFill>
                <a:cs typeface="B Mitra" panose="00000400000000000000" pitchFamily="2" charset="-78"/>
              </a:rPr>
              <a:t>جمعیت کشور در سال ۹۸ به حدود ۸۳ میلیون نفر رسیده و رشد ۱.۲۴ درصد داشته، این در حالی است که نرخ رشد جمعیت سالمند کشورمان ۳.۶۲ درصد است.</a:t>
            </a:r>
          </a:p>
          <a:p>
            <a:pPr algn="just" rtl="1"/>
            <a:r>
              <a:rPr lang="fa-IR" sz="2800" b="1" dirty="0">
                <a:solidFill>
                  <a:srgbClr val="FF0000"/>
                </a:solidFill>
                <a:cs typeface="B Mitra" panose="00000400000000000000" pitchFamily="2" charset="-78"/>
              </a:rPr>
              <a:t>جمعیت سالمند بالای 60 سال کشورمان با رقم 8 میلیون و 231 هزار نفر، حدود 9.9 درصد جمعیت کشور است.</a:t>
            </a:r>
          </a:p>
          <a:p>
            <a:pPr algn="just" rtl="1"/>
            <a:r>
              <a:rPr lang="fa-IR" sz="2800" b="1" dirty="0">
                <a:solidFill>
                  <a:srgbClr val="0070C0"/>
                </a:solidFill>
                <a:cs typeface="B Mitra" panose="00000400000000000000" pitchFamily="2" charset="-78"/>
              </a:rPr>
              <a:t>تا پیش از سال 1375 عمده جمعیت یعنی بیش از 40 درصد زیر 15 سال بودند و از سال 75 تا 90 در فاز جوانی جمعیت قرار داشتیم و از سال 90 به بعد وارد فاز میانسالی شدیم.</a:t>
            </a:r>
            <a:endParaRPr lang="en-US" sz="2800" b="1" dirty="0">
              <a:solidFill>
                <a:srgbClr val="0070C0"/>
              </a:solidFill>
              <a:cs typeface="B Mitra" panose="00000400000000000000" pitchFamily="2" charset="-78"/>
            </a:endParaRPr>
          </a:p>
        </p:txBody>
      </p:sp>
    </p:spTree>
    <p:extLst>
      <p:ext uri="{BB962C8B-B14F-4D97-AF65-F5344CB8AC3E}">
        <p14:creationId xmlns:p14="http://schemas.microsoft.com/office/powerpoint/2010/main" val="34310088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5940" y="286604"/>
            <a:ext cx="9999740" cy="990106"/>
          </a:xfrm>
        </p:spPr>
        <p:txBody>
          <a:bodyPr/>
          <a:lstStyle/>
          <a:p>
            <a:pPr algn="ctr"/>
            <a:r>
              <a:rPr lang="fa-IR" dirty="0">
                <a:solidFill>
                  <a:srgbClr val="FF0000"/>
                </a:solidFill>
              </a:rPr>
              <a:t>فرق میانه سنی با میانگین سنی</a:t>
            </a:r>
            <a:endParaRPr lang="en-US" dirty="0">
              <a:solidFill>
                <a:srgbClr val="FF0000"/>
              </a:solidFill>
            </a:endParaRPr>
          </a:p>
        </p:txBody>
      </p:sp>
      <p:sp>
        <p:nvSpPr>
          <p:cNvPr id="3" name="Content Placeholder 2"/>
          <p:cNvSpPr>
            <a:spLocks noGrp="1"/>
          </p:cNvSpPr>
          <p:nvPr>
            <p:ph idx="1"/>
          </p:nvPr>
        </p:nvSpPr>
        <p:spPr>
          <a:xfrm>
            <a:off x="603849" y="1845734"/>
            <a:ext cx="11059064" cy="4503308"/>
          </a:xfrm>
        </p:spPr>
        <p:txBody>
          <a:bodyPr>
            <a:noAutofit/>
          </a:bodyPr>
          <a:lstStyle/>
          <a:p>
            <a:pPr algn="just" rtl="1"/>
            <a:r>
              <a:rPr lang="fa-IR" sz="2400" b="1" dirty="0">
                <a:cs typeface="B Mitra" panose="00000400000000000000" pitchFamily="2" charset="-78"/>
              </a:rPr>
              <a:t>میانه ســنی، ســنی اســت که در آن دقیقا نصــف جمعیت پیرتر و نصــف دیگر در ســنین جوانتر از آن قرار دارند.</a:t>
            </a:r>
          </a:p>
          <a:p>
            <a:pPr algn="just" rtl="1"/>
            <a:r>
              <a:rPr lang="fa-IR" sz="2400" b="1" dirty="0">
                <a:cs typeface="B Mitra" panose="00000400000000000000" pitchFamily="2" charset="-78"/>
              </a:rPr>
              <a:t>یافته های سرشماری 1395 در مقایسه با نتایج سرشماری سالهای قبل، نشان از کاهش جوانی جمعیت دارد. </a:t>
            </a:r>
          </a:p>
          <a:p>
            <a:pPr algn="just" rtl="1"/>
            <a:r>
              <a:rPr lang="fa-IR" sz="2400" b="1" dirty="0">
                <a:solidFill>
                  <a:srgbClr val="00B050"/>
                </a:solidFill>
                <a:cs typeface="B Mitra" panose="00000400000000000000" pitchFamily="2" charset="-78"/>
              </a:rPr>
              <a:t>میانه سنی جمعیت ایران در سال 1395 برابر 30 سال ا ست که در مقایسه با سال 1390 سه سال افزایش را نشان می دهد.</a:t>
            </a:r>
          </a:p>
          <a:p>
            <a:pPr algn="just" rtl="1"/>
            <a:r>
              <a:rPr lang="fa-IR" sz="3200" dirty="0">
                <a:solidFill>
                  <a:srgbClr val="FF0000"/>
                </a:solidFill>
                <a:cs typeface="B Mitra" panose="00000400000000000000" pitchFamily="2" charset="-78"/>
              </a:rPr>
              <a:t>میانگین سنی، متوسط سن افراد یک جامعه است و از تقسیم مجموعه حاصل ضرب های هر یک از سنین منفرد در فراوانی افراد در آن سن، به کل جمعیت حاصل می شود. </a:t>
            </a:r>
          </a:p>
          <a:p>
            <a:pPr algn="just" rtl="1"/>
            <a:r>
              <a:rPr lang="fa-IR" sz="3200" dirty="0">
                <a:solidFill>
                  <a:srgbClr val="00B050"/>
                </a:solidFill>
                <a:cs typeface="B Mitra" panose="00000400000000000000" pitchFamily="2" charset="-78"/>
              </a:rPr>
              <a:t>میانگین سنی جمعیت ایران در سال 1395 برابر 31.1 سال محاسبه شده که در مقایسه با سال 1390 یک و سه دهم سال افزایش را نشان می دهد. </a:t>
            </a:r>
            <a:endParaRPr lang="en-US" sz="3200" b="1" dirty="0">
              <a:solidFill>
                <a:srgbClr val="00B050"/>
              </a:solidFill>
              <a:cs typeface="B Mitra" panose="00000400000000000000" pitchFamily="2" charset="-78"/>
            </a:endParaRPr>
          </a:p>
        </p:txBody>
      </p:sp>
    </p:spTree>
    <p:extLst>
      <p:ext uri="{BB962C8B-B14F-4D97-AF65-F5344CB8AC3E}">
        <p14:creationId xmlns:p14="http://schemas.microsoft.com/office/powerpoint/2010/main" val="5929304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4400" dirty="0">
                <a:solidFill>
                  <a:srgbClr val="FF0000"/>
                </a:solidFill>
                <a:cs typeface="B Baran" panose="00000400000000000000" pitchFamily="2" charset="-78"/>
              </a:rPr>
              <a:t>رابطه میانه سنی و نسبت سالمندی</a:t>
            </a:r>
            <a:endParaRPr lang="en-US" sz="4400" dirty="0">
              <a:solidFill>
                <a:srgbClr val="FF0000"/>
              </a:solidFill>
              <a:cs typeface="B Baran" panose="00000400000000000000" pitchFamily="2" charset="-78"/>
            </a:endParaRPr>
          </a:p>
        </p:txBody>
      </p:sp>
      <p:sp>
        <p:nvSpPr>
          <p:cNvPr id="3" name="Content Placeholder 2"/>
          <p:cNvSpPr>
            <a:spLocks noGrp="1"/>
          </p:cNvSpPr>
          <p:nvPr>
            <p:ph idx="1"/>
          </p:nvPr>
        </p:nvSpPr>
        <p:spPr>
          <a:xfrm>
            <a:off x="224287" y="1737360"/>
            <a:ext cx="11524890" cy="5120640"/>
          </a:xfrm>
        </p:spPr>
        <p:txBody>
          <a:bodyPr>
            <a:normAutofit/>
          </a:bodyPr>
          <a:lstStyle/>
          <a:p>
            <a:pPr algn="ctr" rtl="1"/>
            <a:r>
              <a:rPr lang="fa-IR" sz="2800" b="1" dirty="0">
                <a:solidFill>
                  <a:srgbClr val="0070C0"/>
                </a:solidFill>
                <a:cs typeface="B Mitra" panose="00000400000000000000" pitchFamily="2" charset="-78"/>
              </a:rPr>
              <a:t>بين شاخص ميانه‌ي سني و نسبت جمعيت سالمند هم يك رابطه مستقيمي است.</a:t>
            </a:r>
          </a:p>
          <a:p>
            <a:pPr algn="ctr" rtl="1"/>
            <a:r>
              <a:rPr lang="fa-IR" sz="2800" b="1" dirty="0">
                <a:solidFill>
                  <a:srgbClr val="FF0000"/>
                </a:solidFill>
                <a:cs typeface="B Mitra" panose="00000400000000000000" pitchFamily="2" charset="-78"/>
              </a:rPr>
              <a:t>در سال 2010 (1389) ميانه سني جمعيت ايران 27/1 سال بود، </a:t>
            </a:r>
          </a:p>
          <a:p>
            <a:pPr algn="ctr" rtl="1"/>
            <a:r>
              <a:rPr lang="fa-IR" sz="2800" b="1" dirty="0">
                <a:solidFill>
                  <a:srgbClr val="FF0000"/>
                </a:solidFill>
                <a:cs typeface="B Mitra" panose="00000400000000000000" pitchFamily="2" charset="-78"/>
              </a:rPr>
              <a:t>در همين سال، ميانه سني در جهان 29/2 سال بود.</a:t>
            </a:r>
          </a:p>
          <a:p>
            <a:pPr algn="ctr" rtl="1"/>
            <a:r>
              <a:rPr lang="fa-IR" sz="2800" b="1" dirty="0">
                <a:solidFill>
                  <a:srgbClr val="0070C0"/>
                </a:solidFill>
                <a:cs typeface="B Mitra" panose="00000400000000000000" pitchFamily="2" charset="-78"/>
              </a:rPr>
              <a:t>با روند فعلي سال 2050 (1429)، ميانه سني جمعيت ايران 40 تا 43 سال خواهد بود. </a:t>
            </a:r>
          </a:p>
          <a:p>
            <a:pPr algn="ctr" rtl="1"/>
            <a:r>
              <a:rPr lang="fa-IR" sz="2800" b="1" dirty="0">
                <a:solidFill>
                  <a:srgbClr val="0070C0"/>
                </a:solidFill>
                <a:cs typeface="B Mitra" panose="00000400000000000000" pitchFamily="2" charset="-78"/>
              </a:rPr>
              <a:t>در همين سال ميانه سني جهان 37/9 سال خواهد بود</a:t>
            </a:r>
            <a:r>
              <a:rPr lang="fa-IR" sz="2800" dirty="0">
                <a:solidFill>
                  <a:srgbClr val="0070C0"/>
                </a:solidFill>
                <a:cs typeface="B Mitra" panose="00000400000000000000" pitchFamily="2" charset="-78"/>
              </a:rPr>
              <a:t>.</a:t>
            </a:r>
          </a:p>
          <a:p>
            <a:pPr algn="ctr" rtl="1"/>
            <a:r>
              <a:rPr lang="fa-IR" sz="2400" b="1" dirty="0">
                <a:solidFill>
                  <a:srgbClr val="00B050"/>
                </a:solidFill>
                <a:cs typeface="B Mitra" panose="00000400000000000000" pitchFamily="2" charset="-78"/>
              </a:rPr>
              <a:t> به عبارتی به فاصله ی ميانه سني جمعيت ايران طي اين 40 سال، 13 تا 16/1 سال اضافه مي‌شود، </a:t>
            </a:r>
          </a:p>
          <a:p>
            <a:pPr algn="ctr" rtl="1"/>
            <a:r>
              <a:rPr lang="fa-IR" sz="2400" b="1" dirty="0">
                <a:solidFill>
                  <a:srgbClr val="00B050"/>
                </a:solidFill>
                <a:cs typeface="B Mitra" panose="00000400000000000000" pitchFamily="2" charset="-78"/>
              </a:rPr>
              <a:t>در صورتي كه به اين عدد در جهان 8/7 سال افزوده می شود.</a:t>
            </a:r>
          </a:p>
          <a:p>
            <a:pPr algn="ctr" rtl="1"/>
            <a:r>
              <a:rPr lang="fa-IR" sz="2800" b="1" dirty="0">
                <a:solidFill>
                  <a:srgbClr val="FF0000"/>
                </a:solidFill>
                <a:cs typeface="B Mitra" panose="00000400000000000000" pitchFamily="2" charset="-78"/>
              </a:rPr>
              <a:t>میانه سنی ایران سال 95 سی سال بر آورد شده است.</a:t>
            </a:r>
          </a:p>
          <a:p>
            <a:pPr algn="just" rtl="1"/>
            <a:endParaRPr lang="en-US" sz="2400" dirty="0">
              <a:cs typeface="B Mitra" panose="00000400000000000000" pitchFamily="2" charset="-78"/>
            </a:endParaRPr>
          </a:p>
        </p:txBody>
      </p:sp>
    </p:spTree>
    <p:extLst>
      <p:ext uri="{BB962C8B-B14F-4D97-AF65-F5344CB8AC3E}">
        <p14:creationId xmlns:p14="http://schemas.microsoft.com/office/powerpoint/2010/main" val="1650497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675" y="286603"/>
            <a:ext cx="10086005" cy="1093623"/>
          </a:xfrm>
        </p:spPr>
        <p:txBody>
          <a:bodyPr/>
          <a:lstStyle/>
          <a:p>
            <a:pPr algn="ctr"/>
            <a:r>
              <a:rPr lang="fa-IR" dirty="0">
                <a:solidFill>
                  <a:srgbClr val="FF0000"/>
                </a:solidFill>
              </a:rPr>
              <a:t>پیرترین و جوان ترین استان های کشور</a:t>
            </a:r>
            <a:endParaRPr lang="en-US" dirty="0">
              <a:solidFill>
                <a:srgbClr val="FF0000"/>
              </a:solidFill>
            </a:endParaRPr>
          </a:p>
        </p:txBody>
      </p:sp>
      <p:sp>
        <p:nvSpPr>
          <p:cNvPr id="3" name="Content Placeholder 2"/>
          <p:cNvSpPr>
            <a:spLocks noGrp="1"/>
          </p:cNvSpPr>
          <p:nvPr>
            <p:ph idx="1"/>
          </p:nvPr>
        </p:nvSpPr>
        <p:spPr>
          <a:xfrm>
            <a:off x="1097280" y="1845734"/>
            <a:ext cx="10058400" cy="4023360"/>
          </a:xfrm>
        </p:spPr>
        <p:txBody>
          <a:bodyPr>
            <a:normAutofit fontScale="92500"/>
          </a:bodyPr>
          <a:lstStyle/>
          <a:p>
            <a:pPr algn="just" rtl="1"/>
            <a:r>
              <a:rPr lang="fa-IR" sz="4000" b="1" dirty="0">
                <a:solidFill>
                  <a:srgbClr val="FF0000"/>
                </a:solidFill>
                <a:cs typeface="B Mitra" panose="00000400000000000000" pitchFamily="2" charset="-78"/>
              </a:rPr>
              <a:t>در سال 1395 استان های گیلان و مازندران و تهران به ترتیب با 34 ، 33 و 32 سال، بیشترین میانه سنی جمعیت را به خود اختصاص داده اند.(پیرترین استان ها)</a:t>
            </a:r>
          </a:p>
          <a:p>
            <a:pPr algn="ctr" rtl="1"/>
            <a:r>
              <a:rPr lang="fa-IR" sz="4000" b="1" dirty="0">
                <a:cs typeface="B Mitra" panose="00000400000000000000" pitchFamily="2" charset="-78"/>
              </a:rPr>
              <a:t> و</a:t>
            </a:r>
          </a:p>
          <a:p>
            <a:pPr algn="just" rtl="1"/>
            <a:r>
              <a:rPr lang="fa-IR" sz="3900" b="1" dirty="0">
                <a:solidFill>
                  <a:srgbClr val="00B050"/>
                </a:solidFill>
                <a:cs typeface="B Mitra" panose="00000400000000000000" pitchFamily="2" charset="-78"/>
              </a:rPr>
              <a:t> استانهای سیستان و بلوچستان، هرمزگان و خراسان جنوبی به ترتیب با 21 و 26 و 27 سال، کمترین میانه سنی را در بیـن استانهـای کشور به خود اختصـاص داده اند.(جوانترین استان ها)</a:t>
            </a:r>
            <a:endParaRPr lang="en-US" sz="3900" b="1" dirty="0">
              <a:solidFill>
                <a:srgbClr val="00B050"/>
              </a:solidFill>
              <a:cs typeface="B Mitra" panose="00000400000000000000" pitchFamily="2" charset="-78"/>
            </a:endParaRPr>
          </a:p>
        </p:txBody>
      </p:sp>
    </p:spTree>
    <p:extLst>
      <p:ext uri="{BB962C8B-B14F-4D97-AF65-F5344CB8AC3E}">
        <p14:creationId xmlns:p14="http://schemas.microsoft.com/office/powerpoint/2010/main" val="16341435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3600" dirty="0">
                <a:solidFill>
                  <a:srgbClr val="FF0000"/>
                </a:solidFill>
                <a:cs typeface="B Baran" panose="00000400000000000000" pitchFamily="2" charset="-78"/>
              </a:rPr>
              <a:t>کنترل جمعیت و کاهش نرخ باروری کشور را پیر می کند</a:t>
            </a:r>
            <a:endParaRPr lang="en-US" sz="3600" dirty="0">
              <a:solidFill>
                <a:srgbClr val="FF0000"/>
              </a:solidFill>
              <a:cs typeface="B Baran" panose="00000400000000000000" pitchFamily="2" charset="-78"/>
            </a:endParaRPr>
          </a:p>
        </p:txBody>
      </p:sp>
      <p:sp>
        <p:nvSpPr>
          <p:cNvPr id="3" name="Content Placeholder 2"/>
          <p:cNvSpPr>
            <a:spLocks noGrp="1"/>
          </p:cNvSpPr>
          <p:nvPr>
            <p:ph idx="1"/>
          </p:nvPr>
        </p:nvSpPr>
        <p:spPr>
          <a:xfrm>
            <a:off x="310551" y="1845733"/>
            <a:ext cx="11611155" cy="4658583"/>
          </a:xfrm>
        </p:spPr>
        <p:txBody>
          <a:bodyPr>
            <a:normAutofit fontScale="92500" lnSpcReduction="10000"/>
          </a:bodyPr>
          <a:lstStyle/>
          <a:p>
            <a:pPr algn="ctr" rtl="1"/>
            <a:r>
              <a:rPr lang="fa-IR" sz="2800" b="1" dirty="0">
                <a:solidFill>
                  <a:srgbClr val="0070C0"/>
                </a:solidFill>
                <a:cs typeface="B Mitra" panose="00000400000000000000" pitchFamily="2" charset="-78"/>
              </a:rPr>
              <a:t>نظرسنجي موسسه گالوپ در ميان تحصيل كرده‌هاي امريكايي (2013 میلادی)</a:t>
            </a:r>
          </a:p>
          <a:p>
            <a:pPr algn="ctr" rtl="1"/>
            <a:r>
              <a:rPr lang="fa-IR" sz="2800" b="1" dirty="0">
                <a:solidFill>
                  <a:srgbClr val="00B050"/>
                </a:solidFill>
                <a:cs typeface="B Mitra" panose="00000400000000000000" pitchFamily="2" charset="-78"/>
              </a:rPr>
              <a:t>برنامه‌هاي كنترل جمعيت در گذشته، سن ازدواج و فرزندآوري پدر و مادرهاي ما را افزايش داد</a:t>
            </a:r>
          </a:p>
          <a:p>
            <a:pPr algn="ctr" rtl="1"/>
            <a:r>
              <a:rPr lang="fa-IR" sz="2800" b="1" dirty="0">
                <a:solidFill>
                  <a:srgbClr val="00B050"/>
                </a:solidFill>
                <a:cs typeface="B Mitra" panose="00000400000000000000" pitchFamily="2" charset="-78"/>
              </a:rPr>
              <a:t> و همين مسئله بين والدين و فرزندان اختلاف سنی بيش از 30 سال را باعث شد.</a:t>
            </a:r>
          </a:p>
          <a:p>
            <a:pPr algn="ctr" rtl="1"/>
            <a:r>
              <a:rPr lang="fa-IR" sz="2800" b="1" dirty="0">
                <a:solidFill>
                  <a:srgbClr val="00B050"/>
                </a:solidFill>
                <a:cs typeface="B Mitra" panose="00000400000000000000" pitchFamily="2" charset="-78"/>
              </a:rPr>
              <a:t> شكاف بين نسلي به وجود آورد.</a:t>
            </a:r>
          </a:p>
          <a:p>
            <a:pPr algn="ctr" rtl="1"/>
            <a:r>
              <a:rPr lang="fa-IR" sz="2800" b="1" dirty="0">
                <a:solidFill>
                  <a:srgbClr val="00B050"/>
                </a:solidFill>
                <a:cs typeface="B Mitra" panose="00000400000000000000" pitchFamily="2" charset="-78"/>
              </a:rPr>
              <a:t>جوانان به مواد مخدر و روانگردان پناه بردند. </a:t>
            </a:r>
          </a:p>
          <a:p>
            <a:pPr algn="ctr" rtl="1"/>
            <a:r>
              <a:rPr lang="fa-IR" sz="2800" b="1" dirty="0">
                <a:solidFill>
                  <a:srgbClr val="00B050"/>
                </a:solidFill>
                <a:cs typeface="B Mitra" panose="00000400000000000000" pitchFamily="2" charset="-78"/>
              </a:rPr>
              <a:t>فرزندان را از خانواده‌ها دور كرد و بنيان خانواده را سست كرد. </a:t>
            </a:r>
          </a:p>
          <a:p>
            <a:pPr algn="ctr" rtl="1"/>
            <a:r>
              <a:rPr lang="fa-IR" sz="2800" b="1" dirty="0">
                <a:solidFill>
                  <a:srgbClr val="00B050"/>
                </a:solidFill>
                <a:cs typeface="B Mitra" panose="00000400000000000000" pitchFamily="2" charset="-78"/>
              </a:rPr>
              <a:t>حتي بسياري از پدران و مادران را در سالمندي بالاجبار تنها، افسرده و منزوي ساخت.</a:t>
            </a:r>
          </a:p>
          <a:p>
            <a:pPr algn="ctr" rtl="1"/>
            <a:r>
              <a:rPr lang="fa-IR" sz="2800" b="1" dirty="0">
                <a:solidFill>
                  <a:srgbClr val="0070C0"/>
                </a:solidFill>
                <a:cs typeface="B Mitra" panose="00000400000000000000" pitchFamily="2" charset="-78"/>
              </a:rPr>
              <a:t>زنان و مردان جوان امريكايي گفته‌اند: </a:t>
            </a:r>
          </a:p>
          <a:p>
            <a:pPr algn="ctr" rtl="1"/>
            <a:r>
              <a:rPr lang="fa-IR" sz="2800" b="1" dirty="0">
                <a:solidFill>
                  <a:srgbClr val="FF0000"/>
                </a:solidFill>
                <a:cs typeface="B Mitra" panose="00000400000000000000" pitchFamily="2" charset="-78"/>
              </a:rPr>
              <a:t>ما "شعار فرزند كمتر و زندگي بهتر" را نفي كرده‌ايم و كنترل جمعيت را كنار گذاشته‌ايم. </a:t>
            </a:r>
            <a:endParaRPr lang="en-US" sz="2800" b="1" dirty="0">
              <a:solidFill>
                <a:srgbClr val="FF0000"/>
              </a:solidFill>
              <a:cs typeface="B Mitra" panose="00000400000000000000" pitchFamily="2" charset="-78"/>
            </a:endParaRPr>
          </a:p>
        </p:txBody>
      </p:sp>
    </p:spTree>
    <p:extLst>
      <p:ext uri="{BB962C8B-B14F-4D97-AF65-F5344CB8AC3E}">
        <p14:creationId xmlns:p14="http://schemas.microsoft.com/office/powerpoint/2010/main" val="13518390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5057" y="1845733"/>
            <a:ext cx="10810623" cy="4658583"/>
          </a:xfrm>
        </p:spPr>
        <p:txBody>
          <a:bodyPr>
            <a:normAutofit/>
          </a:bodyPr>
          <a:lstStyle/>
          <a:p>
            <a:pPr algn="ctr" rtl="1"/>
            <a:r>
              <a:rPr lang="fa-IR" sz="3200" b="1" dirty="0">
                <a:solidFill>
                  <a:srgbClr val="0070C0"/>
                </a:solidFill>
                <a:cs typeface="B Mitra" panose="00000400000000000000" pitchFamily="2" charset="-78"/>
              </a:rPr>
              <a:t>پسرها مي‌خواهند در 25 تا 30 سالگي ازدواج كنند.</a:t>
            </a:r>
          </a:p>
          <a:p>
            <a:pPr algn="ctr" rtl="1"/>
            <a:r>
              <a:rPr lang="fa-IR" sz="3200" b="1" dirty="0">
                <a:solidFill>
                  <a:srgbClr val="0070C0"/>
                </a:solidFill>
                <a:cs typeface="B Mitra" panose="00000400000000000000" pitchFamily="2" charset="-78"/>
              </a:rPr>
              <a:t> اغلب دختران دوست دارند تا 25 سالگي ازدواج كنند. </a:t>
            </a:r>
          </a:p>
          <a:p>
            <a:pPr algn="ctr" rtl="1"/>
            <a:r>
              <a:rPr lang="fa-IR" sz="3200" b="1" dirty="0">
                <a:solidFill>
                  <a:srgbClr val="0070C0"/>
                </a:solidFill>
                <a:cs typeface="B Mitra" panose="00000400000000000000" pitchFamily="2" charset="-78"/>
              </a:rPr>
              <a:t>و حداقل 3 فرزند خود را در مناسب‌ترين سن باروري كامل كنند. </a:t>
            </a:r>
          </a:p>
          <a:p>
            <a:pPr algn="ctr" rtl="1"/>
            <a:r>
              <a:rPr lang="fa-IR" sz="3200" b="1" dirty="0">
                <a:solidFill>
                  <a:srgbClr val="0070C0"/>
                </a:solidFill>
                <a:cs typeface="B Mitra" panose="00000400000000000000" pitchFamily="2" charset="-78"/>
              </a:rPr>
              <a:t>******</a:t>
            </a:r>
          </a:p>
          <a:p>
            <a:pPr algn="ctr" rtl="1"/>
            <a:r>
              <a:rPr lang="fa-IR" sz="3200" b="1" dirty="0">
                <a:solidFill>
                  <a:srgbClr val="0070C0"/>
                </a:solidFill>
                <a:cs typeface="B Mitra" panose="00000400000000000000" pitchFamily="2" charset="-78"/>
              </a:rPr>
              <a:t>آنها گفته‌اند:</a:t>
            </a:r>
          </a:p>
          <a:p>
            <a:pPr algn="ctr" rtl="1"/>
            <a:r>
              <a:rPr lang="fa-IR" sz="3200" b="1" dirty="0">
                <a:solidFill>
                  <a:srgbClr val="0070C0"/>
                </a:solidFill>
                <a:cs typeface="B Mitra" panose="00000400000000000000" pitchFamily="2" charset="-78"/>
              </a:rPr>
              <a:t> </a:t>
            </a:r>
            <a:r>
              <a:rPr lang="fa-IR" sz="3200" b="1" dirty="0">
                <a:solidFill>
                  <a:srgbClr val="FF0000"/>
                </a:solidFill>
                <a:cs typeface="B Mitra" panose="00000400000000000000" pitchFamily="2" charset="-78"/>
              </a:rPr>
              <a:t>نمي‌خواهند اشتباه پدران و مادران خود را كه تن به كنترل جمعيت داده‌اند</a:t>
            </a:r>
          </a:p>
          <a:p>
            <a:pPr algn="ctr" rtl="1"/>
            <a:r>
              <a:rPr lang="fa-IR" sz="3200" b="1" dirty="0">
                <a:solidFill>
                  <a:srgbClr val="FF0000"/>
                </a:solidFill>
                <a:cs typeface="B Mitra" panose="00000400000000000000" pitchFamily="2" charset="-78"/>
              </a:rPr>
              <a:t> و الان پشيمان هستند را تكرار كنند</a:t>
            </a:r>
            <a:r>
              <a:rPr lang="fa-IR" sz="3200" b="1" dirty="0">
                <a:solidFill>
                  <a:srgbClr val="0070C0"/>
                </a:solidFill>
                <a:cs typeface="B Mitra" panose="00000400000000000000" pitchFamily="2" charset="-78"/>
              </a:rPr>
              <a:t>.</a:t>
            </a:r>
            <a:endParaRPr lang="en-US" sz="3200" b="1" dirty="0">
              <a:solidFill>
                <a:srgbClr val="0070C0"/>
              </a:solidFill>
              <a:cs typeface="B Mitra" panose="00000400000000000000" pitchFamily="2" charset="-78"/>
            </a:endParaRPr>
          </a:p>
        </p:txBody>
      </p:sp>
    </p:spTree>
    <p:extLst>
      <p:ext uri="{BB962C8B-B14F-4D97-AF65-F5344CB8AC3E}">
        <p14:creationId xmlns:p14="http://schemas.microsoft.com/office/powerpoint/2010/main" val="35581533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solidFill>
                  <a:srgbClr val="FF0000"/>
                </a:solidFill>
              </a:rPr>
              <a:t>خلاصه ای از وضعیت</a:t>
            </a:r>
            <a:endParaRPr lang="en-US" dirty="0">
              <a:solidFill>
                <a:srgbClr val="FF0000"/>
              </a:solidFill>
            </a:endParaRPr>
          </a:p>
        </p:txBody>
      </p:sp>
      <p:sp>
        <p:nvSpPr>
          <p:cNvPr id="3" name="Content Placeholder 2"/>
          <p:cNvSpPr>
            <a:spLocks noGrp="1"/>
          </p:cNvSpPr>
          <p:nvPr>
            <p:ph idx="1"/>
          </p:nvPr>
        </p:nvSpPr>
        <p:spPr>
          <a:xfrm>
            <a:off x="345057" y="1845734"/>
            <a:ext cx="11438624" cy="4399792"/>
          </a:xfrm>
        </p:spPr>
        <p:txBody>
          <a:bodyPr>
            <a:noAutofit/>
          </a:bodyPr>
          <a:lstStyle/>
          <a:p>
            <a:pPr algn="just" rtl="1"/>
            <a:r>
              <a:rPr lang="ar-SA" sz="2400" b="1" dirty="0">
                <a:solidFill>
                  <a:srgbClr val="0070C0"/>
                </a:solidFill>
                <a:cs typeface="B Mitra" panose="00000400000000000000" pitchFamily="2" charset="-78"/>
              </a:rPr>
              <a:t>1) به استناد آمار سال 90، 15 میلیون زن همسردار در سن باروری داریم(15 تا 49 سال).</a:t>
            </a:r>
            <a:endParaRPr lang="en-US" sz="2400" b="1" dirty="0">
              <a:solidFill>
                <a:srgbClr val="0070C0"/>
              </a:solidFill>
              <a:cs typeface="B Mitra" panose="00000400000000000000" pitchFamily="2" charset="-78"/>
            </a:endParaRPr>
          </a:p>
          <a:p>
            <a:pPr algn="just" rtl="1"/>
            <a:r>
              <a:rPr lang="ar-SA" sz="2400" b="1" dirty="0">
                <a:solidFill>
                  <a:srgbClr val="FF0000"/>
                </a:solidFill>
                <a:cs typeface="B Mitra" panose="00000400000000000000" pitchFamily="2" charset="-78"/>
              </a:rPr>
              <a:t>نکته الف: </a:t>
            </a:r>
            <a:r>
              <a:rPr lang="ar-SA" sz="2400" b="1" dirty="0">
                <a:cs typeface="B Mitra" panose="00000400000000000000" pitchFamily="2" charset="-78"/>
              </a:rPr>
              <a:t>سن مناسب باروری در کشور 18 تا 35 سال و حتی 20 تا 32 سال تبلیغ شده و معمولا اکثریت بر این منوال عمل می کنند</a:t>
            </a:r>
            <a:r>
              <a:rPr lang="en-US" sz="2400" b="1" dirty="0">
                <a:cs typeface="B Mitra" panose="00000400000000000000" pitchFamily="2" charset="-78"/>
              </a:rPr>
              <a:t>.</a:t>
            </a:r>
          </a:p>
          <a:p>
            <a:pPr algn="just" rtl="1"/>
            <a:r>
              <a:rPr lang="ar-SA" sz="2400" b="1" dirty="0">
                <a:solidFill>
                  <a:srgbClr val="FF0000"/>
                </a:solidFill>
                <a:cs typeface="B Mitra" panose="00000400000000000000" pitchFamily="2" charset="-78"/>
              </a:rPr>
              <a:t>نکته ب: </a:t>
            </a:r>
            <a:r>
              <a:rPr lang="ar-SA" sz="2400" b="1" dirty="0">
                <a:cs typeface="B Mitra" panose="00000400000000000000" pitchFamily="2" charset="-78"/>
              </a:rPr>
              <a:t>بیش از یک سوم پسران و نیز دختران، پس از سی سالگی ازدواج می کنند</a:t>
            </a:r>
            <a:r>
              <a:rPr lang="en-US" sz="2400" b="1" dirty="0">
                <a:cs typeface="B Mitra" panose="00000400000000000000" pitchFamily="2" charset="-78"/>
              </a:rPr>
              <a:t>.</a:t>
            </a:r>
          </a:p>
          <a:p>
            <a:pPr algn="just" rtl="1"/>
            <a:r>
              <a:rPr lang="ar-SA" sz="2400" b="1" dirty="0">
                <a:solidFill>
                  <a:srgbClr val="FF0000"/>
                </a:solidFill>
                <a:cs typeface="B Mitra" panose="00000400000000000000" pitchFamily="2" charset="-78"/>
              </a:rPr>
              <a:t>2) 20 تا 22درصد این همسران، تحت پوشش تنظیم خانواده ی دولتی هستند و بیش از 50 درصد تحت پوشش تنظیم خانواده از طریق بخش خصوصی و یا از روش های طبیعی استفاده می کنند</a:t>
            </a:r>
            <a:r>
              <a:rPr lang="en-US" sz="2400" b="1" dirty="0">
                <a:solidFill>
                  <a:srgbClr val="FF0000"/>
                </a:solidFill>
                <a:cs typeface="B Mitra" panose="00000400000000000000" pitchFamily="2" charset="-78"/>
              </a:rPr>
              <a:t>.</a:t>
            </a:r>
          </a:p>
          <a:p>
            <a:pPr algn="just" rtl="1"/>
            <a:r>
              <a:rPr lang="ar-SA" sz="2400" b="1" dirty="0">
                <a:solidFill>
                  <a:srgbClr val="0070C0"/>
                </a:solidFill>
                <a:cs typeface="B Mitra" panose="00000400000000000000" pitchFamily="2" charset="-78"/>
              </a:rPr>
              <a:t>3)</a:t>
            </a:r>
            <a:r>
              <a:rPr lang="en-US" sz="2400" b="1" dirty="0">
                <a:solidFill>
                  <a:srgbClr val="0070C0"/>
                </a:solidFill>
                <a:cs typeface="B Mitra" panose="00000400000000000000" pitchFamily="2" charset="-78"/>
              </a:rPr>
              <a:t>  </a:t>
            </a:r>
            <a:r>
              <a:rPr lang="ar-SA" sz="2400" b="1" dirty="0">
                <a:solidFill>
                  <a:srgbClr val="0070C0"/>
                </a:solidFill>
                <a:cs typeface="B Mitra" panose="00000400000000000000" pitchFamily="2" charset="-78"/>
              </a:rPr>
              <a:t>برآوردها حکایت از آن دارد که 20 تا 22 درصد زوجین دچار ناباروری هستند</a:t>
            </a:r>
            <a:r>
              <a:rPr lang="en-US" sz="2400" b="1" dirty="0">
                <a:solidFill>
                  <a:srgbClr val="0070C0"/>
                </a:solidFill>
                <a:cs typeface="B Mitra" panose="00000400000000000000" pitchFamily="2" charset="-78"/>
              </a:rPr>
              <a:t>.</a:t>
            </a:r>
          </a:p>
          <a:p>
            <a:pPr algn="just" rtl="1"/>
            <a:r>
              <a:rPr lang="ar-SA" sz="2400" b="1" dirty="0">
                <a:solidFill>
                  <a:srgbClr val="FF0000"/>
                </a:solidFill>
                <a:cs typeface="B Mitra" panose="00000400000000000000" pitchFamily="2" charset="-78"/>
              </a:rPr>
              <a:t>نکته الف: </a:t>
            </a:r>
            <a:r>
              <a:rPr lang="ar-SA" sz="2400" b="1" dirty="0">
                <a:cs typeface="B Mitra" panose="00000400000000000000" pitchFamily="2" charset="-78"/>
              </a:rPr>
              <a:t>استفاده طولانی مدت از روش های پیشگیری از بارداری در افزایش ناباروری تاثیرگذار است</a:t>
            </a:r>
            <a:r>
              <a:rPr lang="en-US" sz="2400" b="1" dirty="0">
                <a:cs typeface="B Mitra" panose="00000400000000000000" pitchFamily="2" charset="-78"/>
              </a:rPr>
              <a:t>.</a:t>
            </a:r>
          </a:p>
          <a:p>
            <a:pPr algn="just" rtl="1"/>
            <a:r>
              <a:rPr lang="ar-SA" sz="2400" b="1" dirty="0">
                <a:solidFill>
                  <a:srgbClr val="FF0000"/>
                </a:solidFill>
                <a:cs typeface="B Mitra" panose="00000400000000000000" pitchFamily="2" charset="-78"/>
              </a:rPr>
              <a:t>نکته ب: </a:t>
            </a:r>
            <a:r>
              <a:rPr lang="ar-SA" sz="2400" b="1" dirty="0">
                <a:cs typeface="B Mitra" panose="00000400000000000000" pitchFamily="2" charset="-78"/>
              </a:rPr>
              <a:t>ازدواج در سن مناسب، در تشخیص زودرس و درمان سریع و نیز پیشگیری از ناباروری نقش مهمی دارد</a:t>
            </a:r>
            <a:r>
              <a:rPr lang="en-US" sz="2400" b="1" dirty="0">
                <a:cs typeface="B Mitra" panose="00000400000000000000" pitchFamily="2" charset="-78"/>
              </a:rPr>
              <a:t>.</a:t>
            </a:r>
          </a:p>
          <a:p>
            <a:pPr algn="just" rtl="1"/>
            <a:endParaRPr lang="en-US" sz="2400" b="1" dirty="0">
              <a:cs typeface="B Mitra" panose="00000400000000000000" pitchFamily="2" charset="-78"/>
            </a:endParaRPr>
          </a:p>
        </p:txBody>
      </p:sp>
    </p:spTree>
    <p:extLst>
      <p:ext uri="{BB962C8B-B14F-4D97-AF65-F5344CB8AC3E}">
        <p14:creationId xmlns:p14="http://schemas.microsoft.com/office/powerpoint/2010/main" val="20111377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9343" y="1845733"/>
            <a:ext cx="11283352" cy="6194085"/>
          </a:xfrm>
        </p:spPr>
        <p:txBody>
          <a:bodyPr>
            <a:noAutofit/>
          </a:bodyPr>
          <a:lstStyle/>
          <a:p>
            <a:pPr algn="just" rtl="1"/>
            <a:r>
              <a:rPr lang="ar-SA" sz="2400" b="1" dirty="0">
                <a:solidFill>
                  <a:srgbClr val="FF0000"/>
                </a:solidFill>
                <a:cs typeface="B Mitra" panose="00000400000000000000" pitchFamily="2" charset="-78"/>
              </a:rPr>
              <a:t>4) سالیانه یک میلیون و هفتصد و پنجاه هزار بارداری داریم که یک میلیون و چهارصد هزار منجر به تولد زنده می شود. دویست و پنجاه هزار نیز به سقط جنین(خارج از قانون سقط جنین مصوب مجلس شورای اسلامی) و یکصد هزار هم به مرده زایی می انجامد</a:t>
            </a:r>
            <a:r>
              <a:rPr lang="en-US" sz="2400" b="1" dirty="0">
                <a:solidFill>
                  <a:srgbClr val="FF0000"/>
                </a:solidFill>
                <a:cs typeface="B Mitra" panose="00000400000000000000" pitchFamily="2" charset="-78"/>
              </a:rPr>
              <a:t>.</a:t>
            </a:r>
          </a:p>
          <a:p>
            <a:pPr algn="just" rtl="1"/>
            <a:r>
              <a:rPr lang="ar-SA" sz="2400" b="1" dirty="0">
                <a:solidFill>
                  <a:srgbClr val="FF0000"/>
                </a:solidFill>
                <a:cs typeface="B Mitra" panose="00000400000000000000" pitchFamily="2" charset="-78"/>
              </a:rPr>
              <a:t>نکته</a:t>
            </a:r>
            <a:r>
              <a:rPr lang="fa-IR" sz="2400" b="1" dirty="0">
                <a:solidFill>
                  <a:srgbClr val="FF0000"/>
                </a:solidFill>
                <a:cs typeface="B Mitra" panose="00000400000000000000" pitchFamily="2" charset="-78"/>
              </a:rPr>
              <a:t> الف</a:t>
            </a:r>
            <a:r>
              <a:rPr lang="ar-SA" sz="2400" b="1" dirty="0">
                <a:solidFill>
                  <a:srgbClr val="FF0000"/>
                </a:solidFill>
                <a:cs typeface="B Mitra" panose="00000400000000000000" pitchFamily="2" charset="-78"/>
              </a:rPr>
              <a:t>: </a:t>
            </a:r>
            <a:r>
              <a:rPr lang="ar-SA" sz="2400" b="1" dirty="0">
                <a:cs typeface="B Mitra" panose="00000400000000000000" pitchFamily="2" charset="-78"/>
              </a:rPr>
              <a:t>در ایران حدود 15 درصد بارداری ها منجر به سقط جنین می شود، که میزان معمول آن در حد 3 تا 4 درصد است</a:t>
            </a:r>
            <a:r>
              <a:rPr lang="en-US" sz="2400" b="1" dirty="0">
                <a:cs typeface="B Mitra" panose="00000400000000000000" pitchFamily="2" charset="-78"/>
              </a:rPr>
              <a:t>.</a:t>
            </a:r>
          </a:p>
          <a:p>
            <a:pPr algn="just" rtl="1"/>
            <a:r>
              <a:rPr lang="ar-SA" sz="2400" b="1" dirty="0">
                <a:solidFill>
                  <a:srgbClr val="FF0000"/>
                </a:solidFill>
                <a:cs typeface="B Mitra" panose="00000400000000000000" pitchFamily="2" charset="-78"/>
              </a:rPr>
              <a:t>نکته</a:t>
            </a:r>
            <a:r>
              <a:rPr lang="fa-IR" sz="2400" b="1" dirty="0">
                <a:solidFill>
                  <a:srgbClr val="FF0000"/>
                </a:solidFill>
                <a:cs typeface="B Mitra" panose="00000400000000000000" pitchFamily="2" charset="-78"/>
              </a:rPr>
              <a:t> ب</a:t>
            </a:r>
            <a:r>
              <a:rPr lang="ar-SA" sz="2400" b="1" dirty="0">
                <a:solidFill>
                  <a:srgbClr val="FF0000"/>
                </a:solidFill>
                <a:cs typeface="B Mitra" panose="00000400000000000000" pitchFamily="2" charset="-78"/>
              </a:rPr>
              <a:t>: </a:t>
            </a:r>
            <a:r>
              <a:rPr lang="ar-SA" sz="2400" b="1" dirty="0">
                <a:cs typeface="B Mitra" panose="00000400000000000000" pitchFamily="2" charset="-78"/>
              </a:rPr>
              <a:t>سقط جنین های عمدی، ناباروری، ناتوانی جنسی، معلولیت و حتی مرگ و میر مادر را به دنبال دارد</a:t>
            </a:r>
            <a:r>
              <a:rPr lang="en-US" sz="2400" b="1" dirty="0">
                <a:cs typeface="B Mitra" panose="00000400000000000000" pitchFamily="2" charset="-78"/>
              </a:rPr>
              <a:t>.</a:t>
            </a:r>
            <a:endParaRPr lang="fa-IR" sz="2400" b="1" dirty="0">
              <a:cs typeface="B Mitra" panose="00000400000000000000" pitchFamily="2" charset="-78"/>
            </a:endParaRPr>
          </a:p>
          <a:p>
            <a:pPr algn="just" rtl="1"/>
            <a:r>
              <a:rPr lang="ar-SA" b="1" dirty="0">
                <a:solidFill>
                  <a:srgbClr val="0070C0"/>
                </a:solidFill>
                <a:cs typeface="B Mitra" panose="00000400000000000000" pitchFamily="2" charset="-78"/>
              </a:rPr>
              <a:t>5) حدود 60 درصد زایمان ها به صورت سزارین است، که تنها 20 درصد آن ها وجوب سزارین دارند و بقیه سزارین های انتخابی هستند</a:t>
            </a:r>
            <a:r>
              <a:rPr lang="en-US" b="1" dirty="0">
                <a:solidFill>
                  <a:srgbClr val="0070C0"/>
                </a:solidFill>
                <a:cs typeface="B Mitra" panose="00000400000000000000" pitchFamily="2" charset="-78"/>
              </a:rPr>
              <a:t>.</a:t>
            </a:r>
          </a:p>
          <a:p>
            <a:pPr algn="just" rtl="1"/>
            <a:r>
              <a:rPr lang="ar-SA" b="1" dirty="0">
                <a:solidFill>
                  <a:srgbClr val="FF0000"/>
                </a:solidFill>
                <a:cs typeface="B Mitra" panose="00000400000000000000" pitchFamily="2" charset="-78"/>
              </a:rPr>
              <a:t>نکته: </a:t>
            </a:r>
            <a:r>
              <a:rPr lang="ar-SA" b="1" dirty="0">
                <a:cs typeface="B Mitra" panose="00000400000000000000" pitchFamily="2" charset="-78"/>
              </a:rPr>
              <a:t>نرخ معمول سزارین، 15 تا 20 درصد زایمان هاست</a:t>
            </a:r>
            <a:r>
              <a:rPr lang="en-US" b="1" dirty="0">
                <a:cs typeface="B Mitra" panose="00000400000000000000" pitchFamily="2" charset="-78"/>
              </a:rPr>
              <a:t>.</a:t>
            </a:r>
          </a:p>
          <a:p>
            <a:pPr algn="just" rtl="1"/>
            <a:r>
              <a:rPr lang="ar-SA" b="1" dirty="0">
                <a:solidFill>
                  <a:srgbClr val="FF0000"/>
                </a:solidFill>
                <a:cs typeface="B Mitra" panose="00000400000000000000" pitchFamily="2" charset="-78"/>
              </a:rPr>
              <a:t>6)</a:t>
            </a:r>
            <a:r>
              <a:rPr lang="en-US" b="1" dirty="0">
                <a:solidFill>
                  <a:srgbClr val="FF0000"/>
                </a:solidFill>
                <a:cs typeface="B Mitra" panose="00000400000000000000" pitchFamily="2" charset="-78"/>
              </a:rPr>
              <a:t>  </a:t>
            </a:r>
            <a:r>
              <a:rPr lang="ar-SA" b="1" dirty="0">
                <a:solidFill>
                  <a:srgbClr val="FF0000"/>
                </a:solidFill>
                <a:cs typeface="B Mitra" panose="00000400000000000000" pitchFamily="2" charset="-78"/>
              </a:rPr>
              <a:t>سزارین می تواند نرخ ناباروری، سقط جنین و نیز باربیماری ها را در مادر و کودک افزایش دهد. همچنین می تواند در زایمان دوم و نهایت سوم، بنا به تقاضای مادر و یا پزشک به توبکتومی ختم شود، و این اقدام به یک رویه معمول در آمده است</a:t>
            </a:r>
            <a:r>
              <a:rPr lang="en-US" b="1" dirty="0">
                <a:solidFill>
                  <a:srgbClr val="FF0000"/>
                </a:solidFill>
                <a:cs typeface="B Mitra" panose="00000400000000000000" pitchFamily="2" charset="-78"/>
              </a:rPr>
              <a:t>.</a:t>
            </a:r>
          </a:p>
          <a:p>
            <a:pPr algn="just" rtl="1"/>
            <a:endParaRPr lang="en-US" sz="2400" b="1" dirty="0">
              <a:cs typeface="B Mitra" panose="00000400000000000000" pitchFamily="2" charset="-78"/>
            </a:endParaRPr>
          </a:p>
        </p:txBody>
      </p:sp>
    </p:spTree>
    <p:extLst>
      <p:ext uri="{BB962C8B-B14F-4D97-AF65-F5344CB8AC3E}">
        <p14:creationId xmlns:p14="http://schemas.microsoft.com/office/powerpoint/2010/main" val="22975909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1102" y="1845733"/>
            <a:ext cx="11369614" cy="5521225"/>
          </a:xfrm>
        </p:spPr>
        <p:txBody>
          <a:bodyPr>
            <a:noAutofit/>
          </a:bodyPr>
          <a:lstStyle/>
          <a:p>
            <a:pPr algn="just" rtl="1"/>
            <a:r>
              <a:rPr lang="ar-SA" sz="2400" b="1" dirty="0">
                <a:solidFill>
                  <a:srgbClr val="0070C0"/>
                </a:solidFill>
                <a:cs typeface="B Mitra" panose="00000400000000000000" pitchFamily="2" charset="-78"/>
              </a:rPr>
              <a:t>7) بر طبق آمار سال های 84 تا 88، یک سوم روش های پیشگیری از بارداری در کشور از مجموع روش های پیشگیری را وازکتومی و توبکتومی تشکیل می داد، که در این بین سهم توبکتومی 4 تا 5 برابر وازکتومی بود. هم اکنون نیز نسبت اخیر به همین میزان است</a:t>
            </a:r>
            <a:r>
              <a:rPr lang="en-US" sz="2400" b="1" dirty="0">
                <a:solidFill>
                  <a:srgbClr val="0070C0"/>
                </a:solidFill>
                <a:cs typeface="B Mitra" panose="00000400000000000000" pitchFamily="2" charset="-78"/>
              </a:rPr>
              <a:t>.</a:t>
            </a:r>
          </a:p>
          <a:p>
            <a:pPr algn="just" rtl="1"/>
            <a:r>
              <a:rPr lang="ar-SA" sz="2400" b="1" dirty="0">
                <a:solidFill>
                  <a:srgbClr val="FF0000"/>
                </a:solidFill>
                <a:cs typeface="B Mitra" panose="00000400000000000000" pitchFamily="2" charset="-78"/>
              </a:rPr>
              <a:t>8) برخی آمارها حکایت از این دارد، که یک سوم خانواده ها به طور قطع نمی خواهند بر تعداد فرزندان خود بیفزایند</a:t>
            </a:r>
            <a:r>
              <a:rPr lang="en-US" sz="2400" b="1" dirty="0">
                <a:solidFill>
                  <a:srgbClr val="FF0000"/>
                </a:solidFill>
                <a:cs typeface="B Mitra" panose="00000400000000000000" pitchFamily="2" charset="-78"/>
              </a:rPr>
              <a:t>.</a:t>
            </a:r>
          </a:p>
          <a:p>
            <a:pPr algn="just" rtl="1"/>
            <a:r>
              <a:rPr lang="ar-SA" sz="2400" b="1" dirty="0">
                <a:solidFill>
                  <a:srgbClr val="FF0000"/>
                </a:solidFill>
                <a:cs typeface="B Mitra" panose="00000400000000000000" pitchFamily="2" charset="-78"/>
              </a:rPr>
              <a:t>نکته: </a:t>
            </a:r>
            <a:r>
              <a:rPr lang="ar-SA" sz="2400" b="1" dirty="0">
                <a:cs typeface="B Mitra" panose="00000400000000000000" pitchFamily="2" charset="-78"/>
              </a:rPr>
              <a:t>در حال حاضر یک سوم خانواده ها نیز بی فرزند و یا تک فرزند هستند</a:t>
            </a:r>
            <a:r>
              <a:rPr lang="en-US" sz="2400" b="1" dirty="0">
                <a:cs typeface="B Mitra" panose="00000400000000000000" pitchFamily="2" charset="-78"/>
              </a:rPr>
              <a:t>.</a:t>
            </a:r>
          </a:p>
          <a:p>
            <a:pPr algn="just" rtl="1"/>
            <a:r>
              <a:rPr lang="ar-SA" sz="2400" b="1" dirty="0">
                <a:solidFill>
                  <a:srgbClr val="0070C0"/>
                </a:solidFill>
                <a:cs typeface="B Mitra" panose="00000400000000000000" pitchFamily="2" charset="-78"/>
              </a:rPr>
              <a:t>9)</a:t>
            </a:r>
            <a:r>
              <a:rPr lang="en-US" sz="2400" b="1" dirty="0">
                <a:solidFill>
                  <a:srgbClr val="0070C0"/>
                </a:solidFill>
                <a:cs typeface="B Mitra" panose="00000400000000000000" pitchFamily="2" charset="-78"/>
              </a:rPr>
              <a:t>  </a:t>
            </a:r>
            <a:r>
              <a:rPr lang="ar-SA" sz="2400" b="1" dirty="0">
                <a:solidFill>
                  <a:srgbClr val="0070C0"/>
                </a:solidFill>
                <a:cs typeface="B Mitra" panose="00000400000000000000" pitchFamily="2" charset="-78"/>
              </a:rPr>
              <a:t>تا سال 91، حداقل 4 درصد روش های پیشگیری از بارداری در بخش دولتی، دایمی بود و در بخش خصوصی، این میزان به حداقل 5 تا 6 برابر افزایش، می رسید</a:t>
            </a:r>
            <a:r>
              <a:rPr lang="en-US" sz="2400" b="1" dirty="0">
                <a:solidFill>
                  <a:srgbClr val="0070C0"/>
                </a:solidFill>
                <a:cs typeface="B Mitra" panose="00000400000000000000" pitchFamily="2" charset="-78"/>
              </a:rPr>
              <a:t>.</a:t>
            </a:r>
          </a:p>
          <a:p>
            <a:pPr algn="just" rtl="1"/>
            <a:r>
              <a:rPr lang="ar-SA" sz="2400" b="1" dirty="0">
                <a:solidFill>
                  <a:srgbClr val="FF0000"/>
                </a:solidFill>
                <a:cs typeface="B Mitra" panose="00000400000000000000" pitchFamily="2" charset="-78"/>
              </a:rPr>
              <a:t>نکته: </a:t>
            </a:r>
            <a:r>
              <a:rPr lang="ar-SA" sz="2400" b="1" dirty="0">
                <a:cs typeface="B Mitra" panose="00000400000000000000" pitchFamily="2" charset="-78"/>
              </a:rPr>
              <a:t>روش های پیشگیری دایمی از بارداری شامل وازکتومی و توبکتومی می باشند</a:t>
            </a:r>
            <a:r>
              <a:rPr lang="en-US" sz="2400" b="1" dirty="0">
                <a:cs typeface="B Mitra" panose="00000400000000000000" pitchFamily="2" charset="-78"/>
              </a:rPr>
              <a:t>.</a:t>
            </a:r>
          </a:p>
          <a:p>
            <a:pPr algn="just" rtl="1"/>
            <a:r>
              <a:rPr lang="ar-SA" sz="2400" b="1" dirty="0">
                <a:solidFill>
                  <a:srgbClr val="FF0000"/>
                </a:solidFill>
                <a:cs typeface="B Mitra" panose="00000400000000000000" pitchFamily="2" charset="-78"/>
              </a:rPr>
              <a:t>10) در حال حاضر بیش از 12 میلیون دختر و پسر در سن ازدواج، هنوز ازدواج نکرده اند</a:t>
            </a:r>
            <a:r>
              <a:rPr lang="en-US" sz="2400" b="1" dirty="0">
                <a:solidFill>
                  <a:srgbClr val="FF0000"/>
                </a:solidFill>
                <a:cs typeface="B Mitra" panose="00000400000000000000" pitchFamily="2" charset="-78"/>
              </a:rPr>
              <a:t>.</a:t>
            </a:r>
          </a:p>
          <a:p>
            <a:pPr algn="just" rtl="1"/>
            <a:endParaRPr lang="en-US" sz="2400" b="1" dirty="0">
              <a:cs typeface="B Mitra" panose="00000400000000000000" pitchFamily="2" charset="-78"/>
            </a:endParaRPr>
          </a:p>
        </p:txBody>
      </p:sp>
    </p:spTree>
    <p:extLst>
      <p:ext uri="{BB962C8B-B14F-4D97-AF65-F5344CB8AC3E}">
        <p14:creationId xmlns:p14="http://schemas.microsoft.com/office/powerpoint/2010/main" val="22094273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6815" y="724618"/>
            <a:ext cx="11628408" cy="5607171"/>
          </a:xfrm>
        </p:spPr>
        <p:txBody>
          <a:bodyPr>
            <a:noAutofit/>
          </a:bodyPr>
          <a:lstStyle/>
          <a:p>
            <a:pPr algn="ctr" rtl="1"/>
            <a:r>
              <a:rPr lang="fa-IR" sz="2800" b="1" dirty="0">
                <a:solidFill>
                  <a:srgbClr val="FF0000"/>
                </a:solidFill>
                <a:cs typeface="B Mitra" panose="00000400000000000000" pitchFamily="2" charset="-78"/>
              </a:rPr>
              <a:t>سخنران پیش از خطبه های نمازجمعه کن/ 3 بهمن 1393 /</a:t>
            </a:r>
            <a:r>
              <a:rPr lang="fa-IR" sz="2800" b="1" dirty="0">
                <a:solidFill>
                  <a:srgbClr val="0070C0"/>
                </a:solidFill>
                <a:cs typeface="B Mitra" panose="00000400000000000000" pitchFamily="2" charset="-78"/>
              </a:rPr>
              <a:t> </a:t>
            </a:r>
            <a:endParaRPr lang="en-US" sz="2800" b="1" dirty="0">
              <a:solidFill>
                <a:srgbClr val="0070C0"/>
              </a:solidFill>
              <a:cs typeface="B Mitra" panose="00000400000000000000" pitchFamily="2" charset="-78"/>
            </a:endParaRPr>
          </a:p>
          <a:p>
            <a:pPr algn="ctr" rtl="1"/>
            <a:r>
              <a:rPr lang="fa-IR" sz="2800" b="1" dirty="0">
                <a:solidFill>
                  <a:srgbClr val="0070C0"/>
                </a:solidFill>
                <a:cs typeface="B Mitra" panose="00000400000000000000" pitchFamily="2" charset="-78"/>
              </a:rPr>
              <a:t>به دعوت ستاد برگزاری نماز جمعه</a:t>
            </a:r>
          </a:p>
          <a:p>
            <a:pPr algn="ctr" rtl="1"/>
            <a:r>
              <a:rPr lang="fa-IR" sz="2800" b="1" dirty="0">
                <a:solidFill>
                  <a:srgbClr val="FF0000"/>
                </a:solidFill>
                <a:cs typeface="B Mitra" panose="00000400000000000000" pitchFamily="2" charset="-78"/>
              </a:rPr>
              <a:t>سازمان بسیج دانشجویی کشور/ 7 اسفند 1393/</a:t>
            </a:r>
            <a:endParaRPr lang="en-US" sz="2800" b="1" dirty="0">
              <a:solidFill>
                <a:srgbClr val="FF0000"/>
              </a:solidFill>
              <a:cs typeface="B Mitra" panose="00000400000000000000" pitchFamily="2" charset="-78"/>
            </a:endParaRPr>
          </a:p>
          <a:p>
            <a:pPr algn="ctr" rtl="1"/>
            <a:r>
              <a:rPr lang="fa-IR" sz="2800" b="1" dirty="0">
                <a:solidFill>
                  <a:srgbClr val="FF0000"/>
                </a:solidFill>
                <a:cs typeface="B Mitra" panose="00000400000000000000" pitchFamily="2" charset="-78"/>
              </a:rPr>
              <a:t> </a:t>
            </a:r>
            <a:r>
              <a:rPr lang="fa-IR" sz="2800" b="1" dirty="0">
                <a:solidFill>
                  <a:srgbClr val="0070C0"/>
                </a:solidFill>
                <a:cs typeface="B Mitra" panose="00000400000000000000" pitchFamily="2" charset="-78"/>
              </a:rPr>
              <a:t>همایش توجیهی بسیج دانشجویی دانشگاه ها</a:t>
            </a:r>
          </a:p>
          <a:p>
            <a:pPr algn="ctr" rtl="1"/>
            <a:r>
              <a:rPr lang="fa-IR" sz="2800" b="1" dirty="0">
                <a:solidFill>
                  <a:srgbClr val="0070C0"/>
                </a:solidFill>
                <a:cs typeface="B Mitra" panose="00000400000000000000" pitchFamily="2" charset="-78"/>
              </a:rPr>
              <a:t>----------------------------------</a:t>
            </a:r>
          </a:p>
          <a:p>
            <a:pPr algn="ctr" rtl="1"/>
            <a:r>
              <a:rPr lang="fa-IR" sz="2800" b="1" dirty="0">
                <a:solidFill>
                  <a:srgbClr val="FF0000"/>
                </a:solidFill>
                <a:cs typeface="B Mitra" panose="00000400000000000000" pitchFamily="2" charset="-78"/>
              </a:rPr>
              <a:t>شبکه سلامت/ 13اسفند 1393/ </a:t>
            </a:r>
            <a:endParaRPr lang="en-US" sz="2800" b="1" dirty="0">
              <a:solidFill>
                <a:srgbClr val="FF0000"/>
              </a:solidFill>
              <a:cs typeface="B Mitra" panose="00000400000000000000" pitchFamily="2" charset="-78"/>
            </a:endParaRPr>
          </a:p>
          <a:p>
            <a:pPr algn="ctr" rtl="1"/>
            <a:r>
              <a:rPr lang="fa-IR" sz="2800" b="1" dirty="0">
                <a:solidFill>
                  <a:srgbClr val="0070C0"/>
                </a:solidFill>
                <a:cs typeface="B Mitra" panose="00000400000000000000" pitchFamily="2" charset="-78"/>
              </a:rPr>
              <a:t>برنامه جوان بمانیم (16 قسمت)</a:t>
            </a:r>
          </a:p>
          <a:p>
            <a:pPr algn="ctr" rtl="1"/>
            <a:r>
              <a:rPr lang="fa-IR" sz="2800" b="1" dirty="0">
                <a:solidFill>
                  <a:srgbClr val="0070C0"/>
                </a:solidFill>
                <a:cs typeface="B Mitra" panose="00000400000000000000" pitchFamily="2" charset="-78"/>
              </a:rPr>
              <a:t>------------------------------------</a:t>
            </a:r>
            <a:endParaRPr lang="en-US" sz="2800" b="1" dirty="0">
              <a:solidFill>
                <a:srgbClr val="0070C0"/>
              </a:solidFill>
              <a:cs typeface="B Mitra" panose="00000400000000000000" pitchFamily="2" charset="-78"/>
            </a:endParaRPr>
          </a:p>
          <a:p>
            <a:pPr lvl="0" algn="ctr" rtl="1">
              <a:buClr>
                <a:srgbClr val="D34817"/>
              </a:buClr>
            </a:pPr>
            <a:r>
              <a:rPr lang="fa-IR" sz="2800" b="1" dirty="0">
                <a:solidFill>
                  <a:srgbClr val="FF0000"/>
                </a:solidFill>
                <a:cs typeface="B Mitra" panose="00000400000000000000" pitchFamily="2" charset="-78"/>
              </a:rPr>
              <a:t>مشهد، سازمان بسیج دانشجویی/ 8 مرداد 1394/خواهران بسیجی</a:t>
            </a:r>
            <a:endParaRPr lang="en-US" sz="2800" b="1" dirty="0">
              <a:solidFill>
                <a:srgbClr val="FF0000"/>
              </a:solidFill>
              <a:cs typeface="B Mitra" panose="00000400000000000000" pitchFamily="2" charset="-78"/>
            </a:endParaRPr>
          </a:p>
          <a:p>
            <a:pPr lvl="0" algn="ctr" rtl="1">
              <a:buClr>
                <a:srgbClr val="D34817"/>
              </a:buClr>
            </a:pPr>
            <a:r>
              <a:rPr lang="fa-IR" sz="2800" b="1" dirty="0">
                <a:solidFill>
                  <a:srgbClr val="FF0000"/>
                </a:solidFill>
                <a:cs typeface="B Mitra" panose="00000400000000000000" pitchFamily="2" charset="-78"/>
              </a:rPr>
              <a:t> </a:t>
            </a:r>
            <a:r>
              <a:rPr lang="fa-IR" sz="2800" b="1" dirty="0">
                <a:solidFill>
                  <a:srgbClr val="0070C0"/>
                </a:solidFill>
                <a:cs typeface="B Mitra" panose="00000400000000000000" pitchFamily="2" charset="-78"/>
              </a:rPr>
              <a:t>دوره آموزشی خط امام ویژه مطالعات زنان و خانواده</a:t>
            </a:r>
            <a:endParaRPr lang="en-US" sz="2800" b="1" dirty="0">
              <a:solidFill>
                <a:srgbClr val="0070C0"/>
              </a:solidFill>
              <a:cs typeface="B Mitra" panose="00000400000000000000" pitchFamily="2" charset="-78"/>
            </a:endParaRPr>
          </a:p>
          <a:p>
            <a:pPr algn="ctr" rtl="1"/>
            <a:endParaRPr lang="fa-IR" sz="2800" b="1" dirty="0">
              <a:solidFill>
                <a:srgbClr val="0070C0"/>
              </a:solidFill>
              <a:cs typeface="B Mitra" panose="00000400000000000000" pitchFamily="2" charset="-78"/>
            </a:endParaRPr>
          </a:p>
          <a:p>
            <a:pPr algn="ctr" rtl="1"/>
            <a:endParaRPr lang="en-US" sz="2800" b="1" dirty="0">
              <a:solidFill>
                <a:srgbClr val="0070C0"/>
              </a:solidFill>
              <a:cs typeface="B Mitra" panose="00000400000000000000" pitchFamily="2" charset="-78"/>
            </a:endParaRPr>
          </a:p>
        </p:txBody>
      </p:sp>
    </p:spTree>
    <p:extLst>
      <p:ext uri="{BB962C8B-B14F-4D97-AF65-F5344CB8AC3E}">
        <p14:creationId xmlns:p14="http://schemas.microsoft.com/office/powerpoint/2010/main" val="229758706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8000" dirty="0">
                <a:solidFill>
                  <a:srgbClr val="FF0000"/>
                </a:solidFill>
                <a:cs typeface="B Mitra" panose="00000400000000000000" pitchFamily="2" charset="-78"/>
              </a:rPr>
              <a:t>تحلیل و نتیجه گیری</a:t>
            </a:r>
            <a:endParaRPr lang="en-US" sz="8000" dirty="0">
              <a:solidFill>
                <a:srgbClr val="FF0000"/>
              </a:solidFill>
              <a:cs typeface="B Mitra" panose="00000400000000000000" pitchFamily="2" charset="-78"/>
            </a:endParaRPr>
          </a:p>
        </p:txBody>
      </p:sp>
      <p:sp>
        <p:nvSpPr>
          <p:cNvPr id="3" name="Content Placeholder 2"/>
          <p:cNvSpPr>
            <a:spLocks noGrp="1"/>
          </p:cNvSpPr>
          <p:nvPr>
            <p:ph idx="1"/>
          </p:nvPr>
        </p:nvSpPr>
        <p:spPr>
          <a:xfrm>
            <a:off x="655608" y="1776721"/>
            <a:ext cx="11283349" cy="7160245"/>
          </a:xfrm>
        </p:spPr>
        <p:txBody>
          <a:bodyPr>
            <a:noAutofit/>
          </a:bodyPr>
          <a:lstStyle/>
          <a:p>
            <a:pPr algn="just" rtl="1"/>
            <a:r>
              <a:rPr lang="ar-SA" sz="3600" dirty="0">
                <a:cs typeface="B Mitra" panose="00000400000000000000" pitchFamily="2" charset="-78"/>
              </a:rPr>
              <a:t>با توجه به آنچه گفته شد، امکان ارتقای نرخ باروری کل و خروج از منطقه ی خطر یعنی باروری 1.</a:t>
            </a:r>
            <a:r>
              <a:rPr lang="fa-IR" sz="3600" dirty="0">
                <a:cs typeface="B Mitra" panose="00000400000000000000" pitchFamily="2" charset="-78"/>
              </a:rPr>
              <a:t>7</a:t>
            </a:r>
            <a:r>
              <a:rPr lang="ar-SA" sz="3600" dirty="0">
                <a:cs typeface="B Mitra" panose="00000400000000000000" pitchFamily="2" charset="-78"/>
              </a:rPr>
              <a:t> و ورود به حد</a:t>
            </a:r>
            <a:r>
              <a:rPr lang="fa-IR" sz="3600" dirty="0">
                <a:cs typeface="B Mitra" panose="00000400000000000000" pitchFamily="2" charset="-78"/>
              </a:rPr>
              <a:t> </a:t>
            </a:r>
            <a:r>
              <a:rPr lang="ar-SA" sz="3600" dirty="0">
                <a:cs typeface="B Mitra" panose="00000400000000000000" pitchFamily="2" charset="-78"/>
              </a:rPr>
              <a:t>جایگزینی یعنی باروری در محدوده 2.1 فرزند در یک بازه ی زمانی حتی 15 ساله، امری دشوار است و نظر به فرصت طلایی پنجره جمعیتی پیش رو که در سال 1425 به روی ما بسته خواهد شد، اقدامات لازم با عنایت به سه برابر شدن درصد سالخوردگی جمعیت و افزایش میانه سنی جمعیت و فرا رسیدن تهدیدات بعد از این دوران(در صورت فرصت سوزی)،</a:t>
            </a:r>
            <a:r>
              <a:rPr lang="ar-SA" sz="3600" dirty="0">
                <a:solidFill>
                  <a:srgbClr val="FF0000"/>
                </a:solidFill>
                <a:cs typeface="B Mitra" panose="00000400000000000000" pitchFamily="2" charset="-78"/>
              </a:rPr>
              <a:t> این مسئله نیاز به فرهنگ سازی و سایر الزامات قانونی و پشتیبانی دولت ها، بر اساس الگوهای باروری، تشکیل خانواده و فرزندپروری، اسلامی و ایرانی دارد، در غیر این صورت پیشرفت ها بطئی و فاقد اثربخشی لازم خواهد بود</a:t>
            </a:r>
            <a:r>
              <a:rPr lang="en-US" sz="3600" dirty="0">
                <a:solidFill>
                  <a:srgbClr val="FF0000"/>
                </a:solidFill>
                <a:cs typeface="B Mitra" panose="00000400000000000000" pitchFamily="2" charset="-78"/>
              </a:rPr>
              <a:t>.</a:t>
            </a:r>
          </a:p>
          <a:p>
            <a:pPr algn="just" rtl="1"/>
            <a:endParaRPr lang="en-US" sz="3600" dirty="0">
              <a:cs typeface="B Mitra" panose="00000400000000000000" pitchFamily="2" charset="-78"/>
            </a:endParaRPr>
          </a:p>
        </p:txBody>
      </p:sp>
    </p:spTree>
    <p:extLst>
      <p:ext uri="{BB962C8B-B14F-4D97-AF65-F5344CB8AC3E}">
        <p14:creationId xmlns:p14="http://schemas.microsoft.com/office/powerpoint/2010/main" val="219734332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0113" y="1845733"/>
            <a:ext cx="10465567" cy="7281013"/>
          </a:xfrm>
        </p:spPr>
        <p:txBody>
          <a:bodyPr>
            <a:noAutofit/>
          </a:bodyPr>
          <a:lstStyle/>
          <a:p>
            <a:pPr algn="just" rtl="1"/>
            <a:r>
              <a:rPr lang="ar-SA" sz="3600" dirty="0">
                <a:cs typeface="B Mitra" panose="00000400000000000000" pitchFamily="2" charset="-78"/>
              </a:rPr>
              <a:t>بلاشک با نسخه های معمول نگرش به خانواده و با وجود مدل تنظیم خانواده و نیز دیدگاه جدید به آن یعنی برابری جنسیتی که با ظاهر بهداشتی و باروری سالم، در درون خود حامل استقرار فرهنگ و سیاستی بر مبنای دیدگاه های غربی در مورد زن و خانواده و درجه ی آزادی و اشتغال تعریف شده برای زن است وگاهی مشی های فیمینیستی را به رسمیت می شناسد، و تاکنون نیز تاثیر خود را گذاشته</a:t>
            </a:r>
            <a:r>
              <a:rPr lang="fa-IR" sz="3600" dirty="0">
                <a:cs typeface="B Mitra" panose="00000400000000000000" pitchFamily="2" charset="-78"/>
              </a:rPr>
              <a:t>، و </a:t>
            </a:r>
            <a:r>
              <a:rPr lang="fa-IR" sz="4000" i="1" dirty="0">
                <a:solidFill>
                  <a:srgbClr val="00B0F0"/>
                </a:solidFill>
                <a:cs typeface="B Mitra" panose="00000400000000000000" pitchFamily="2" charset="-78"/>
              </a:rPr>
              <a:t>بدون داشتن برنامه و مدیریت استراتژیک بر مبنای دیدگاه اسلامی در باره ی زن و خانواده </a:t>
            </a:r>
            <a:r>
              <a:rPr lang="ar-SA" sz="4000" i="1" dirty="0">
                <a:solidFill>
                  <a:srgbClr val="00B0F0"/>
                </a:solidFill>
                <a:cs typeface="B Mitra" panose="00000400000000000000" pitchFamily="2" charset="-78"/>
              </a:rPr>
              <a:t>نمی توان راهبردهای مربوط به سیاست های جدید جمعیتی را تحقق بخشید</a:t>
            </a:r>
            <a:r>
              <a:rPr lang="en-US" sz="4000" i="1" dirty="0">
                <a:solidFill>
                  <a:srgbClr val="00B0F0"/>
                </a:solidFill>
                <a:cs typeface="B Mitra" panose="00000400000000000000" pitchFamily="2" charset="-78"/>
              </a:rPr>
              <a:t>.</a:t>
            </a:r>
          </a:p>
          <a:p>
            <a:pPr algn="just" rtl="1"/>
            <a:endParaRPr lang="en-US" sz="3600" dirty="0">
              <a:cs typeface="B Mitra" panose="00000400000000000000" pitchFamily="2" charset="-78"/>
            </a:endParaRPr>
          </a:p>
        </p:txBody>
      </p:sp>
    </p:spTree>
    <p:extLst>
      <p:ext uri="{BB962C8B-B14F-4D97-AF65-F5344CB8AC3E}">
        <p14:creationId xmlns:p14="http://schemas.microsoft.com/office/powerpoint/2010/main" val="92412768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9781" y="1862987"/>
            <a:ext cx="11611155" cy="6297602"/>
          </a:xfrm>
        </p:spPr>
        <p:txBody>
          <a:bodyPr>
            <a:noAutofit/>
          </a:bodyPr>
          <a:lstStyle/>
          <a:p>
            <a:pPr algn="just" rtl="1"/>
            <a:r>
              <a:rPr lang="ar-SA" sz="3200" dirty="0">
                <a:cs typeface="B Mitra" panose="00000400000000000000" pitchFamily="2" charset="-78"/>
              </a:rPr>
              <a:t> به طور قطع و یقین با رعایت اصول ارتقاء سلامت مادر و کودک و تطبیق برنامه با چارچوب های دینی و فرهنگ ایرانی، می توان در دوره ی جدید اصلاحات اساسی در رویکردها، نگرش ها و نحوه ی اقدامات سازماندهی نمود. </a:t>
            </a:r>
            <a:endParaRPr lang="en-US" sz="3200" dirty="0">
              <a:cs typeface="B Mitra" panose="00000400000000000000" pitchFamily="2" charset="-78"/>
            </a:endParaRPr>
          </a:p>
          <a:p>
            <a:pPr algn="ctr" rtl="1"/>
            <a:r>
              <a:rPr lang="ar-SA" sz="4000" i="1" dirty="0">
                <a:solidFill>
                  <a:srgbClr val="FF0000"/>
                </a:solidFill>
                <a:cs typeface="B Mitra" panose="00000400000000000000" pitchFamily="2" charset="-78"/>
              </a:rPr>
              <a:t>راهبردها همان است که حضرت آقا با شجاعت، صراحت و قاطعیت و در یک منظومه ی سنجیده و معقول علمی فرموده اند</a:t>
            </a:r>
            <a:r>
              <a:rPr lang="fa-IR" sz="4000" i="1" dirty="0">
                <a:solidFill>
                  <a:srgbClr val="FF0000"/>
                </a:solidFill>
                <a:cs typeface="B Mitra" panose="00000400000000000000" pitchFamily="2" charset="-78"/>
              </a:rPr>
              <a:t> و اینها باید مطالبه شود</a:t>
            </a:r>
            <a:r>
              <a:rPr lang="ar-SA" sz="4000" i="1" dirty="0">
                <a:solidFill>
                  <a:srgbClr val="FF0000"/>
                </a:solidFill>
                <a:cs typeface="B Mitra" panose="00000400000000000000" pitchFamily="2" charset="-78"/>
              </a:rPr>
              <a:t>: </a:t>
            </a:r>
            <a:endParaRPr lang="fa-IR" sz="4000" i="1" dirty="0">
              <a:solidFill>
                <a:srgbClr val="FF0000"/>
              </a:solidFill>
              <a:cs typeface="B Mitra" panose="00000400000000000000" pitchFamily="2" charset="-78"/>
            </a:endParaRPr>
          </a:p>
          <a:p>
            <a:pPr algn="just" rtl="1"/>
            <a:r>
              <a:rPr lang="ar-SA" sz="4000" dirty="0">
                <a:solidFill>
                  <a:srgbClr val="00B0F0"/>
                </a:solidFill>
                <a:cs typeface="B Mitra" panose="00000400000000000000" pitchFamily="2" charset="-78"/>
              </a:rPr>
              <a:t>برچیدن سیاست های تحدید موالید، اقناع متخصصان و فرهنگ سازی، تدوین قانون و مقررات، توسعه، تقویت و تحکیم خانواده و شناسایی کلیه عوامل کاهنده نرخ باروری و تلاش برای رفع آن ها</a:t>
            </a:r>
            <a:r>
              <a:rPr lang="en-US" sz="4000" dirty="0">
                <a:solidFill>
                  <a:srgbClr val="00B0F0"/>
                </a:solidFill>
                <a:cs typeface="B Mitra" panose="00000400000000000000" pitchFamily="2" charset="-78"/>
              </a:rPr>
              <a:t>.</a:t>
            </a:r>
          </a:p>
          <a:p>
            <a:endParaRPr lang="en-US" sz="3200" dirty="0">
              <a:cs typeface="B Mitra" panose="00000400000000000000" pitchFamily="2" charset="-78"/>
            </a:endParaRPr>
          </a:p>
        </p:txBody>
      </p:sp>
    </p:spTree>
    <p:extLst>
      <p:ext uri="{BB962C8B-B14F-4D97-AF65-F5344CB8AC3E}">
        <p14:creationId xmlns:p14="http://schemas.microsoft.com/office/powerpoint/2010/main" val="394733799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608578"/>
            <a:ext cx="10058400" cy="1450757"/>
          </a:xfrm>
        </p:spPr>
        <p:txBody>
          <a:bodyPr>
            <a:noAutofit/>
          </a:bodyPr>
          <a:lstStyle/>
          <a:p>
            <a:pPr algn="ctr"/>
            <a:r>
              <a:rPr lang="fa-IR" dirty="0">
                <a:solidFill>
                  <a:srgbClr val="00B050"/>
                </a:solidFill>
                <a:cs typeface="B Mitra" panose="00000400000000000000" pitchFamily="2" charset="-78"/>
              </a:rPr>
              <a:t>پاسخ به سوالات</a:t>
            </a:r>
            <a:br>
              <a:rPr lang="fa-IR" sz="4000" dirty="0">
                <a:solidFill>
                  <a:srgbClr val="FF0000"/>
                </a:solidFill>
                <a:cs typeface="B Mitra" panose="00000400000000000000" pitchFamily="2" charset="-78"/>
              </a:rPr>
            </a:br>
            <a:r>
              <a:rPr lang="fa-IR" sz="4000" dirty="0">
                <a:solidFill>
                  <a:srgbClr val="FF0000"/>
                </a:solidFill>
                <a:cs typeface="B Mitra" panose="00000400000000000000" pitchFamily="2" charset="-78"/>
              </a:rPr>
              <a:t>پنجره جمعيتي چيست؟</a:t>
            </a:r>
            <a:br>
              <a:rPr lang="fa-IR" sz="4000" dirty="0">
                <a:solidFill>
                  <a:srgbClr val="FF0000"/>
                </a:solidFill>
                <a:cs typeface="B Mitra" panose="00000400000000000000" pitchFamily="2" charset="-78"/>
              </a:rPr>
            </a:br>
            <a:endParaRPr lang="en-US" sz="4000" dirty="0">
              <a:solidFill>
                <a:srgbClr val="FF0000"/>
              </a:solidFill>
              <a:cs typeface="B Mitra" panose="00000400000000000000" pitchFamily="2" charset="-78"/>
            </a:endParaRPr>
          </a:p>
        </p:txBody>
      </p:sp>
      <p:sp>
        <p:nvSpPr>
          <p:cNvPr id="3" name="Content Placeholder 2"/>
          <p:cNvSpPr>
            <a:spLocks noGrp="1"/>
          </p:cNvSpPr>
          <p:nvPr>
            <p:ph idx="1"/>
          </p:nvPr>
        </p:nvSpPr>
        <p:spPr>
          <a:xfrm>
            <a:off x="534839" y="1845734"/>
            <a:ext cx="10620842" cy="4555066"/>
          </a:xfrm>
        </p:spPr>
        <p:txBody>
          <a:bodyPr>
            <a:normAutofit/>
          </a:bodyPr>
          <a:lstStyle/>
          <a:p>
            <a:pPr algn="ctr" rtl="1"/>
            <a:r>
              <a:rPr lang="fa-IR" sz="2400" b="1" dirty="0">
                <a:solidFill>
                  <a:srgbClr val="0070C0"/>
                </a:solidFill>
                <a:cs typeface="B Mitra" panose="00000400000000000000" pitchFamily="2" charset="-78"/>
              </a:rPr>
              <a:t>پنجره جمعيتي يك دوره و فرصتي است كه در آن جمعيت 15 تا 64 سال كشور، حدود 70 درصد</a:t>
            </a:r>
          </a:p>
          <a:p>
            <a:pPr algn="ctr" rtl="1"/>
            <a:r>
              <a:rPr lang="fa-IR" sz="2400" b="1" dirty="0">
                <a:solidFill>
                  <a:srgbClr val="0070C0"/>
                </a:solidFill>
                <a:cs typeface="B Mitra" panose="00000400000000000000" pitchFamily="2" charset="-78"/>
              </a:rPr>
              <a:t> و جمعيت زير 15 سال و بالاي 65 سال حدود 30 درصد است.</a:t>
            </a:r>
          </a:p>
          <a:p>
            <a:pPr algn="ctr" rtl="1"/>
            <a:r>
              <a:rPr lang="fa-IR" sz="2400" b="1" dirty="0">
                <a:solidFill>
                  <a:srgbClr val="0070C0"/>
                </a:solidFill>
                <a:cs typeface="B Mitra" panose="00000400000000000000" pitchFamily="2" charset="-78"/>
              </a:rPr>
              <a:t>ايران از سال 1385 چنين وضعيتي دارد</a:t>
            </a:r>
          </a:p>
          <a:p>
            <a:pPr algn="ctr" rtl="1"/>
            <a:r>
              <a:rPr lang="fa-IR" sz="2400" b="1" dirty="0">
                <a:solidFill>
                  <a:srgbClr val="0070C0"/>
                </a:solidFill>
                <a:cs typeface="B Mitra" panose="00000400000000000000" pitchFamily="2" charset="-78"/>
              </a:rPr>
              <a:t> و گفته مي‌شود تا سال 1425 يعني به مدت 40 سال اين پنجره به رويش بازخواهد بود.</a:t>
            </a:r>
          </a:p>
          <a:p>
            <a:pPr algn="ctr" rtl="1"/>
            <a:r>
              <a:rPr lang="fa-IR" sz="2400" b="1" dirty="0">
                <a:solidFill>
                  <a:srgbClr val="0070C0"/>
                </a:solidFill>
                <a:cs typeface="B Mitra" panose="00000400000000000000" pitchFamily="2" charset="-78"/>
              </a:rPr>
              <a:t>*****</a:t>
            </a:r>
          </a:p>
          <a:p>
            <a:pPr algn="ctr" rtl="1"/>
            <a:r>
              <a:rPr lang="fa-IR" sz="2800" b="1" dirty="0">
                <a:solidFill>
                  <a:srgbClr val="FF0000"/>
                </a:solidFill>
                <a:cs typeface="B Mitra" panose="00000400000000000000" pitchFamily="2" charset="-78"/>
              </a:rPr>
              <a:t>در اين دوره اگر کشورها به نيازمندي‌هاي نسل جوان و ميانسال خود در همه‌ي عرصه‌ها پاسخ گويند، یک فرصت و دوران طلائی است تا پس از اين دوره به يك توسعه و پيشرفت همه جانبه و پايدار نايل آيند و اگر نه، با تهدیدهای این دوران روبرو خواهند شد.</a:t>
            </a:r>
          </a:p>
        </p:txBody>
      </p:sp>
    </p:spTree>
    <p:extLst>
      <p:ext uri="{BB962C8B-B14F-4D97-AF65-F5344CB8AC3E}">
        <p14:creationId xmlns:p14="http://schemas.microsoft.com/office/powerpoint/2010/main" val="102752918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3200" dirty="0">
                <a:solidFill>
                  <a:srgbClr val="FF0000"/>
                </a:solidFill>
                <a:cs typeface="B Baran" panose="00000400000000000000" pitchFamily="2" charset="-78"/>
              </a:rPr>
              <a:t>جمعيت استراليا نصف ايران و مساحتش 5 برابر ايران است. چه توضيحي بدهيم؟</a:t>
            </a:r>
            <a:endParaRPr lang="en-US" sz="3200" dirty="0">
              <a:solidFill>
                <a:srgbClr val="FF0000"/>
              </a:solidFill>
              <a:cs typeface="B Baran" panose="00000400000000000000" pitchFamily="2" charset="-78"/>
            </a:endParaRPr>
          </a:p>
        </p:txBody>
      </p:sp>
      <p:sp>
        <p:nvSpPr>
          <p:cNvPr id="3" name="Content Placeholder 2"/>
          <p:cNvSpPr>
            <a:spLocks noGrp="1"/>
          </p:cNvSpPr>
          <p:nvPr>
            <p:ph idx="1"/>
          </p:nvPr>
        </p:nvSpPr>
        <p:spPr>
          <a:xfrm>
            <a:off x="362308" y="1845733"/>
            <a:ext cx="11829691" cy="6418373"/>
          </a:xfrm>
        </p:spPr>
        <p:txBody>
          <a:bodyPr>
            <a:noAutofit/>
          </a:bodyPr>
          <a:lstStyle/>
          <a:p>
            <a:pPr algn="ctr" rtl="1"/>
            <a:r>
              <a:rPr lang="fa-IR" sz="2400" b="1" dirty="0">
                <a:cs typeface="B Mitra" panose="00000400000000000000" pitchFamily="2" charset="-78"/>
              </a:rPr>
              <a:t>اولا: استراليا 12 درصد مهاجر دارد و ‌رشد جمعيتش 7/ درصد است. </a:t>
            </a:r>
          </a:p>
          <a:p>
            <a:pPr algn="ctr" rtl="1"/>
            <a:r>
              <a:rPr lang="fa-IR" sz="2400" b="1" dirty="0">
                <a:cs typeface="B Mitra" panose="00000400000000000000" pitchFamily="2" charset="-78"/>
              </a:rPr>
              <a:t>اين كشور دچار عوارض كاهش نرخ زاد و ولد و افزايش سالمندي مي‌باشد. </a:t>
            </a:r>
          </a:p>
          <a:p>
            <a:pPr algn="ctr" rtl="1"/>
            <a:r>
              <a:rPr lang="fa-IR" sz="2400" b="1" dirty="0">
                <a:cs typeface="B Mitra" panose="00000400000000000000" pitchFamily="2" charset="-78"/>
              </a:rPr>
              <a:t>ثانياً: به شدت به دنبال افزايش مواليد است، سياست‌هاي تشويقي باروري دارد</a:t>
            </a:r>
          </a:p>
          <a:p>
            <a:pPr algn="ctr" rtl="1"/>
            <a:r>
              <a:rPr lang="fa-IR" sz="2400" b="1" dirty="0">
                <a:solidFill>
                  <a:srgbClr val="FF0000"/>
                </a:solidFill>
                <a:cs typeface="B Mitra" panose="00000400000000000000" pitchFamily="2" charset="-78"/>
              </a:rPr>
              <a:t>ما مثال هایی هم داریم</a:t>
            </a:r>
          </a:p>
          <a:p>
            <a:pPr algn="ctr" rtl="1"/>
            <a:r>
              <a:rPr lang="fa-IR" sz="2400" b="1" dirty="0">
                <a:solidFill>
                  <a:srgbClr val="FF0000"/>
                </a:solidFill>
                <a:cs typeface="B Mitra" panose="00000400000000000000" pitchFamily="2" charset="-78"/>
              </a:rPr>
              <a:t> از كشورهايي كه چند برابر از ما كوچكترند ولي به اندازه‌‌ي ما یا نزدیک به ما و حتی بیشتر از ما جمعيت دارند.</a:t>
            </a:r>
          </a:p>
          <a:p>
            <a:pPr algn="ctr" rtl="1"/>
            <a:r>
              <a:rPr lang="fa-IR" sz="2400" b="1" dirty="0">
                <a:solidFill>
                  <a:srgbClr val="00B0F0"/>
                </a:solidFill>
                <a:cs typeface="B Mitra" panose="00000400000000000000" pitchFamily="2" charset="-78"/>
              </a:rPr>
              <a:t>ايران، سه برابر فرانسه است ولي فرانسه 65 ميليون جمعيت دارد. </a:t>
            </a:r>
          </a:p>
          <a:p>
            <a:pPr algn="ctr" rtl="1"/>
            <a:r>
              <a:rPr lang="fa-IR" sz="2400" b="1" dirty="0">
                <a:solidFill>
                  <a:srgbClr val="0070C0"/>
                </a:solidFill>
                <a:cs typeface="B Mitra" panose="00000400000000000000" pitchFamily="2" charset="-78"/>
              </a:rPr>
              <a:t>ايران، هفت برابر انگليس است. انگليس به اندازه ی سه تا استان خراسان ايران است ولي 64 ميليون جمعيت دارد. </a:t>
            </a:r>
          </a:p>
          <a:p>
            <a:pPr algn="ctr" rtl="1"/>
            <a:r>
              <a:rPr lang="fa-IR" sz="2400" b="1" dirty="0">
                <a:solidFill>
                  <a:srgbClr val="00B0F0"/>
                </a:solidFill>
                <a:cs typeface="B Mitra" panose="00000400000000000000" pitchFamily="2" charset="-78"/>
              </a:rPr>
              <a:t>ايران، چهار برابر ژاپن است، ولي ژاپن 128 ميليون جمعيت دارد. </a:t>
            </a:r>
          </a:p>
          <a:p>
            <a:pPr algn="ctr" rtl="1"/>
            <a:r>
              <a:rPr lang="fa-IR" sz="2400" b="1" dirty="0">
                <a:solidFill>
                  <a:srgbClr val="00B050"/>
                </a:solidFill>
                <a:cs typeface="B Mitra" panose="00000400000000000000" pitchFamily="2" charset="-78"/>
              </a:rPr>
              <a:t>ايران، پنج برابر آلمان است. ولي آلمان 80 ميليون جمعيت دارد. </a:t>
            </a:r>
          </a:p>
          <a:p>
            <a:pPr algn="ctr" rtl="1"/>
            <a:r>
              <a:rPr lang="fa-IR" b="1" dirty="0">
                <a:cs typeface="B Mitra" panose="00000400000000000000" pitchFamily="2" charset="-78"/>
              </a:rPr>
              <a:t> </a:t>
            </a:r>
            <a:endParaRPr lang="en-US" b="1" dirty="0">
              <a:cs typeface="B Mitra" panose="00000400000000000000" pitchFamily="2" charset="-78"/>
            </a:endParaRPr>
          </a:p>
        </p:txBody>
      </p:sp>
    </p:spTree>
    <p:extLst>
      <p:ext uri="{BB962C8B-B14F-4D97-AF65-F5344CB8AC3E}">
        <p14:creationId xmlns:p14="http://schemas.microsoft.com/office/powerpoint/2010/main" val="290688357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621456"/>
            <a:ext cx="10058400" cy="1450757"/>
          </a:xfrm>
        </p:spPr>
        <p:txBody>
          <a:bodyPr>
            <a:normAutofit/>
          </a:bodyPr>
          <a:lstStyle/>
          <a:p>
            <a:pPr algn="ctr"/>
            <a:r>
              <a:rPr lang="fa-IR" sz="3200" dirty="0">
                <a:solidFill>
                  <a:srgbClr val="FF0000"/>
                </a:solidFill>
                <a:cs typeface="B Baran" panose="00000400000000000000" pitchFamily="2" charset="-78"/>
              </a:rPr>
              <a:t>جمعيت زياد شود،‌ آب را چه كنيم؟ كمبود داريم. بحران داريم.</a:t>
            </a:r>
            <a:br>
              <a:rPr lang="fa-IR" sz="3200" dirty="0">
                <a:solidFill>
                  <a:srgbClr val="FF0000"/>
                </a:solidFill>
                <a:cs typeface="B Baran" panose="00000400000000000000" pitchFamily="2" charset="-78"/>
              </a:rPr>
            </a:br>
            <a:endParaRPr lang="en-US" sz="3200" dirty="0">
              <a:solidFill>
                <a:srgbClr val="FF0000"/>
              </a:solidFill>
              <a:cs typeface="B Baran" panose="00000400000000000000" pitchFamily="2" charset="-78"/>
            </a:endParaRPr>
          </a:p>
        </p:txBody>
      </p:sp>
      <p:sp>
        <p:nvSpPr>
          <p:cNvPr id="3" name="Content Placeholder 2"/>
          <p:cNvSpPr>
            <a:spLocks noGrp="1"/>
          </p:cNvSpPr>
          <p:nvPr>
            <p:ph idx="1"/>
          </p:nvPr>
        </p:nvSpPr>
        <p:spPr>
          <a:xfrm>
            <a:off x="207034" y="1725285"/>
            <a:ext cx="11984966" cy="5469146"/>
          </a:xfrm>
        </p:spPr>
        <p:txBody>
          <a:bodyPr>
            <a:normAutofit/>
          </a:bodyPr>
          <a:lstStyle/>
          <a:p>
            <a:pPr algn="ctr" rtl="1"/>
            <a:r>
              <a:rPr lang="fa-IR" sz="1800" b="1" dirty="0">
                <a:solidFill>
                  <a:srgbClr val="0070C0"/>
                </a:solidFill>
                <a:cs typeface="B Mitra" panose="00000400000000000000" pitchFamily="2" charset="-78"/>
              </a:rPr>
              <a:t>ما بايد منابع خود را مديريت كنيم. </a:t>
            </a:r>
          </a:p>
          <a:p>
            <a:pPr algn="ctr" rtl="1"/>
            <a:r>
              <a:rPr lang="fa-IR" sz="1800" b="1" dirty="0">
                <a:solidFill>
                  <a:srgbClr val="FF0000"/>
                </a:solidFill>
                <a:cs typeface="B Mitra" panose="00000400000000000000" pitchFamily="2" charset="-78"/>
              </a:rPr>
              <a:t>در جهان به ازاي هر متر مكعب آب، يك كيلوگرم محصول كشاورزي بدست مي‌آيد در ايران نيم كيلو.</a:t>
            </a:r>
          </a:p>
          <a:p>
            <a:pPr algn="ctr" rtl="1"/>
            <a:r>
              <a:rPr lang="fa-IR" sz="1800" b="1" dirty="0">
                <a:solidFill>
                  <a:srgbClr val="0070C0"/>
                </a:solidFill>
                <a:cs typeface="B Mitra" panose="00000400000000000000" pitchFamily="2" charset="-78"/>
              </a:rPr>
              <a:t> ما بايد روش كشت و نوع آبياري‌مان را عوض كنيم. </a:t>
            </a:r>
          </a:p>
          <a:p>
            <a:pPr algn="ctr" rtl="1"/>
            <a:r>
              <a:rPr lang="fa-IR" sz="1800" b="1" dirty="0">
                <a:solidFill>
                  <a:srgbClr val="FF0000"/>
                </a:solidFill>
                <a:cs typeface="B Mitra" panose="00000400000000000000" pitchFamily="2" charset="-78"/>
              </a:rPr>
              <a:t>كارشناسان مي‌گويند با توسعه روند آبياري قطره‌اي 30 تا 70 درصد مصرف آب كاهش مي‌يابد.</a:t>
            </a:r>
          </a:p>
          <a:p>
            <a:pPr algn="ctr" rtl="1"/>
            <a:r>
              <a:rPr lang="fa-IR" sz="1800" b="1" dirty="0">
                <a:solidFill>
                  <a:srgbClr val="FF0000"/>
                </a:solidFill>
                <a:cs typeface="B Mitra" panose="00000400000000000000" pitchFamily="2" charset="-78"/>
              </a:rPr>
              <a:t> همزمان 20 تا 90 درصد توليد محصول افزايش پيدا مي‌كند.</a:t>
            </a:r>
          </a:p>
          <a:p>
            <a:pPr algn="ctr" rtl="1"/>
            <a:r>
              <a:rPr lang="fa-IR" sz="1800" b="1" dirty="0">
                <a:solidFill>
                  <a:srgbClr val="0070C0"/>
                </a:solidFill>
                <a:cs typeface="B Mitra" panose="00000400000000000000" pitchFamily="2" charset="-78"/>
              </a:rPr>
              <a:t>ما بايد اراضي‌مان را يكپارچه كنيم. </a:t>
            </a:r>
          </a:p>
          <a:p>
            <a:pPr algn="ctr" rtl="1"/>
            <a:r>
              <a:rPr lang="fa-IR" sz="1800" b="1" dirty="0">
                <a:solidFill>
                  <a:srgbClr val="0070C0"/>
                </a:solidFill>
                <a:cs typeface="B Mitra" panose="00000400000000000000" pitchFamily="2" charset="-78"/>
              </a:rPr>
              <a:t>از آب‌هايي كه بدون استفاده به درياها، درياچه‌ها و كويرها مي‌ريزند، استفاده كنيم، </a:t>
            </a:r>
          </a:p>
          <a:p>
            <a:pPr algn="ctr" rtl="1"/>
            <a:r>
              <a:rPr lang="fa-IR" sz="1800" b="1" dirty="0">
                <a:solidFill>
                  <a:srgbClr val="0070C0"/>
                </a:solidFill>
                <a:cs typeface="B Mitra" panose="00000400000000000000" pitchFamily="2" charset="-78"/>
              </a:rPr>
              <a:t>‌بايد آب را در جاهايي كه بهره‌وري بيشتري دارد، ‌مصرف كنيم.</a:t>
            </a:r>
          </a:p>
          <a:p>
            <a:pPr algn="ctr" rtl="1"/>
            <a:r>
              <a:rPr lang="fa-IR" sz="1800" b="1" dirty="0">
                <a:solidFill>
                  <a:srgbClr val="0070C0"/>
                </a:solidFill>
                <a:cs typeface="B Mitra" panose="00000400000000000000" pitchFamily="2" charset="-78"/>
              </a:rPr>
              <a:t> بايد بين كيفيت آب و نوع مصرف آن انطباق ايجاد كنيم.</a:t>
            </a:r>
          </a:p>
          <a:p>
            <a:pPr algn="ctr" rtl="1"/>
            <a:r>
              <a:rPr lang="fa-IR" sz="1800" b="1" dirty="0">
                <a:solidFill>
                  <a:srgbClr val="0070C0"/>
                </a:solidFill>
                <a:cs typeface="B Mitra" panose="00000400000000000000" pitchFamily="2" charset="-78"/>
              </a:rPr>
              <a:t> </a:t>
            </a:r>
            <a:r>
              <a:rPr lang="fa-IR" sz="1800" b="1" dirty="0">
                <a:solidFill>
                  <a:srgbClr val="FF0000"/>
                </a:solidFill>
                <a:cs typeface="B Mitra" panose="00000400000000000000" pitchFamily="2" charset="-78"/>
              </a:rPr>
              <a:t>سرانه ی مصرف آب در كشور ما بيش از 4 برابر كشورهاي اروپايي است. </a:t>
            </a:r>
          </a:p>
          <a:p>
            <a:pPr algn="ctr" rtl="1"/>
            <a:r>
              <a:rPr lang="fa-IR" sz="1800" b="1" dirty="0">
                <a:solidFill>
                  <a:srgbClr val="0070C0"/>
                </a:solidFill>
                <a:cs typeface="B Mitra" panose="00000400000000000000" pitchFamily="2" charset="-78"/>
              </a:rPr>
              <a:t>بايد الگوي مصرف خود را درست كنيم. بايد منابع‌مان را مديريت كنيم. بايد سرمايه‌گذاري زير ساختي بكنيم. </a:t>
            </a:r>
            <a:endParaRPr lang="en-US" sz="1800" b="1" dirty="0">
              <a:solidFill>
                <a:srgbClr val="0070C0"/>
              </a:solidFill>
              <a:cs typeface="B Mitra" panose="00000400000000000000" pitchFamily="2" charset="-78"/>
            </a:endParaRPr>
          </a:p>
        </p:txBody>
      </p:sp>
    </p:spTree>
    <p:extLst>
      <p:ext uri="{BB962C8B-B14F-4D97-AF65-F5344CB8AC3E}">
        <p14:creationId xmlns:p14="http://schemas.microsoft.com/office/powerpoint/2010/main" val="328572048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3600" dirty="0">
                <a:solidFill>
                  <a:srgbClr val="FF0000"/>
                </a:solidFill>
                <a:cs typeface="B Baran" panose="00000400000000000000" pitchFamily="2" charset="-78"/>
              </a:rPr>
              <a:t>به چه دلایلی جمعيت را جزو مسائل استراتژيك مطرح مي‌كنيد؟</a:t>
            </a:r>
          </a:p>
        </p:txBody>
      </p:sp>
      <p:sp>
        <p:nvSpPr>
          <p:cNvPr id="3" name="Content Placeholder 2"/>
          <p:cNvSpPr>
            <a:spLocks noGrp="1"/>
          </p:cNvSpPr>
          <p:nvPr>
            <p:ph idx="1"/>
          </p:nvPr>
        </p:nvSpPr>
        <p:spPr>
          <a:xfrm>
            <a:off x="34506" y="1845733"/>
            <a:ext cx="12157494" cy="5780018"/>
          </a:xfrm>
        </p:spPr>
        <p:txBody>
          <a:bodyPr>
            <a:noAutofit/>
          </a:bodyPr>
          <a:lstStyle/>
          <a:p>
            <a:pPr algn="ctr" rtl="1"/>
            <a:r>
              <a:rPr lang="fa-IR" sz="2400" b="1" dirty="0">
                <a:solidFill>
                  <a:srgbClr val="00B050"/>
                </a:solidFill>
                <a:cs typeface="B Mitra" panose="00000400000000000000" pitchFamily="2" charset="-78"/>
              </a:rPr>
              <a:t>كشور ايران 7 درصد ذخاير كشف شده ی دنيا را دارد. </a:t>
            </a:r>
          </a:p>
          <a:p>
            <a:pPr algn="ctr" rtl="1"/>
            <a:r>
              <a:rPr lang="fa-IR" sz="2400" b="1" dirty="0">
                <a:solidFill>
                  <a:srgbClr val="0070C0"/>
                </a:solidFill>
                <a:cs typeface="B Mitra" panose="00000400000000000000" pitchFamily="2" charset="-78"/>
              </a:rPr>
              <a:t>جزو 15 كشور برتر، معدن‌خيز جهان است. 2 درصد منابع معدني را دارد.</a:t>
            </a:r>
          </a:p>
          <a:p>
            <a:pPr algn="ctr" rtl="1"/>
            <a:r>
              <a:rPr lang="fa-IR" sz="2400" b="1" dirty="0">
                <a:solidFill>
                  <a:srgbClr val="00B0F0"/>
                </a:solidFill>
                <a:cs typeface="B Mitra" panose="00000400000000000000" pitchFamily="2" charset="-78"/>
              </a:rPr>
              <a:t> ما 18 درصد ذخاير گاز جهان را داريم. 11 درصد ذخاير نفت جهان را داريم. </a:t>
            </a:r>
          </a:p>
          <a:p>
            <a:pPr algn="ctr" rtl="1"/>
            <a:r>
              <a:rPr lang="fa-IR" sz="2800" b="1" dirty="0">
                <a:solidFill>
                  <a:srgbClr val="FF0000"/>
                </a:solidFill>
                <a:cs typeface="B Mitra" panose="00000400000000000000" pitchFamily="2" charset="-78"/>
              </a:rPr>
              <a:t>ولي تنها يك درصد جمعيت جهان را داريم.</a:t>
            </a:r>
          </a:p>
          <a:p>
            <a:pPr algn="ctr" rtl="1"/>
            <a:r>
              <a:rPr lang="fa-IR" sz="2400" b="1" dirty="0">
                <a:cs typeface="B Mitra" panose="00000400000000000000" pitchFamily="2" charset="-78"/>
              </a:rPr>
              <a:t>كشور ما در منطقه ی جغرافيايي فوق‌العاده‌اي قرار دارد. </a:t>
            </a:r>
          </a:p>
          <a:p>
            <a:pPr algn="ctr" rtl="1"/>
            <a:r>
              <a:rPr lang="fa-IR" sz="2400" b="1" dirty="0">
                <a:cs typeface="B Mitra" panose="00000400000000000000" pitchFamily="2" charset="-78"/>
              </a:rPr>
              <a:t>جمعيت در كشورهايي كه از منابع زيرزميني و روزميني و موقعيت استراتژيك برخوردارند، </a:t>
            </a:r>
          </a:p>
          <a:p>
            <a:pPr algn="ctr" rtl="1"/>
            <a:r>
              <a:rPr lang="fa-IR" sz="2400" b="1" dirty="0">
                <a:cs typeface="B Mitra" panose="00000400000000000000" pitchFamily="2" charset="-78"/>
              </a:rPr>
              <a:t>جزو اركان اصلي و راهبردي محسوب مي‌شود.</a:t>
            </a:r>
          </a:p>
          <a:p>
            <a:pPr algn="ctr" rtl="1"/>
            <a:r>
              <a:rPr lang="fa-IR" sz="2400" b="1" dirty="0">
                <a:cs typeface="B Mitra" panose="00000400000000000000" pitchFamily="2" charset="-78"/>
              </a:rPr>
              <a:t>بنابر این هم كميتش، هم ساختار و توزيع هرم سني جمعیت و هم كيفيتش، ‌هم مديريت اش در كليه زمينه‌ها و ابعاد،</a:t>
            </a:r>
          </a:p>
          <a:p>
            <a:pPr algn="ctr" rtl="1"/>
            <a:r>
              <a:rPr lang="fa-IR" b="1" dirty="0">
                <a:cs typeface="B Mitra" panose="00000400000000000000" pitchFamily="2" charset="-78"/>
              </a:rPr>
              <a:t> بايد مورد توجه قرار گيرد و بحمدالله اين مسئله در سياست‌هاي كلي ابلاغي در موضوع جمعيت در همه ی بخش ها و زوايا ديده شده است. </a:t>
            </a:r>
          </a:p>
          <a:p>
            <a:pPr algn="ctr" rtl="1"/>
            <a:endParaRPr lang="en-US" sz="2400" b="1" dirty="0">
              <a:cs typeface="B Mitra" panose="00000400000000000000" pitchFamily="2" charset="-78"/>
            </a:endParaRPr>
          </a:p>
        </p:txBody>
      </p:sp>
    </p:spTree>
    <p:extLst>
      <p:ext uri="{BB962C8B-B14F-4D97-AF65-F5344CB8AC3E}">
        <p14:creationId xmlns:p14="http://schemas.microsoft.com/office/powerpoint/2010/main" val="293084690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4400" dirty="0">
                <a:solidFill>
                  <a:srgbClr val="FF0000"/>
                </a:solidFill>
                <a:cs typeface="B Baran" panose="00000400000000000000" pitchFamily="2" charset="-78"/>
              </a:rPr>
              <a:t>با این همه بیکاری در جامعه، چرا باید جمعیت را زیاد کنیم؟</a:t>
            </a:r>
            <a:endParaRPr lang="fa-IR" sz="4400" dirty="0"/>
          </a:p>
        </p:txBody>
      </p:sp>
      <p:sp>
        <p:nvSpPr>
          <p:cNvPr id="3" name="Content Placeholder 2"/>
          <p:cNvSpPr>
            <a:spLocks noGrp="1"/>
          </p:cNvSpPr>
          <p:nvPr>
            <p:ph idx="1"/>
          </p:nvPr>
        </p:nvSpPr>
        <p:spPr>
          <a:xfrm>
            <a:off x="362309" y="1983756"/>
            <a:ext cx="11369616" cy="6815187"/>
          </a:xfrm>
        </p:spPr>
        <p:txBody>
          <a:bodyPr>
            <a:noAutofit/>
          </a:bodyPr>
          <a:lstStyle/>
          <a:p>
            <a:pPr algn="just" rtl="1" fontAlgn="base"/>
            <a:r>
              <a:rPr lang="fa-IR" dirty="0">
                <a:solidFill>
                  <a:srgbClr val="7030A0"/>
                </a:solidFill>
                <a:cs typeface="B Mitra" panose="00000400000000000000" pitchFamily="2" charset="-78"/>
              </a:rPr>
              <a:t>بلاشک باید مشکل بیکاری را حل کرد؛ این راه باید طی شود؛ اما نباید فکر کرد که تنها با حل مشکل بیکاری، مسألۀ جمعیت هم در جامعۀ ما حل می‌شود، زیرا اگر نرخ بیکاری در جامعۀ ما 15 درصد و حتی بالا‌تر از این هم باشد؛ به این معناست که اکثریت دارای اشتغال هستند؛ اما چرا بسیاری از این  اکثریت هم به فرزندآوری بیشتر، رغبت ندارند؟</a:t>
            </a:r>
          </a:p>
          <a:p>
            <a:pPr algn="just" rtl="1" fontAlgn="base"/>
            <a:r>
              <a:rPr lang="fa-IR" dirty="0">
                <a:solidFill>
                  <a:srgbClr val="FF0000"/>
                </a:solidFill>
                <a:cs typeface="B Mitra" panose="00000400000000000000" pitchFamily="2" charset="-78"/>
              </a:rPr>
              <a:t>آنچه مشکل اصلی ما را حل می کند: تغییر نگرش ما و تغییر سبک زندگی ست و گرنه با حل معضل بیکاری و حتی ثروتمند کردن مردم، بازهم مسئلۀ جمعیت حل نخواهد شد.</a:t>
            </a:r>
          </a:p>
          <a:p>
            <a:pPr algn="just" rtl="1" fontAlgn="base"/>
            <a:r>
              <a:rPr lang="fa-IR" sz="2400" dirty="0">
                <a:solidFill>
                  <a:srgbClr val="00B050"/>
                </a:solidFill>
                <a:cs typeface="B Mitra" panose="00000400000000000000" pitchFamily="2" charset="-78"/>
              </a:rPr>
              <a:t>بزرگترین اشتباه ما در اجرای سیاست کنترل جمعیت این بود که چنان فرهنگی بر جامعه حاکم شد که فرزند زیاد داشتن، زیاد که می گویم، یعنی دو و یا سه تا، به ضد ارزش و فرزند کم داشتن، یعنی یکی و یا حتی هیچ فرزندی، کم کم به ارزش تبدیل شد. و واضح بگویم در فرهنگ باروری کشور، آن طور که در فرهنگ ایران رایج بوده و آن طور که فرهنگ دینی ما حکم می کند، گره انداخته شد و این باید جبران شود.</a:t>
            </a:r>
          </a:p>
          <a:p>
            <a:pPr algn="just" rtl="1" fontAlgn="base"/>
            <a:r>
              <a:rPr lang="fa-IR" sz="2400" dirty="0">
                <a:solidFill>
                  <a:schemeClr val="accent1">
                    <a:lumMod val="75000"/>
                  </a:schemeClr>
                </a:solidFill>
                <a:cs typeface="B Mitra" panose="00000400000000000000" pitchFamily="2" charset="-78"/>
              </a:rPr>
              <a:t>البته اشتغال و تحصیلات دانشگاهی اکثریت خانم ها هم این زمینه را تسهیل کرد. برای حل همین مسئله، الان در فرانسه و سوئد، ایجاد تعادل و هماهنگی بین اشتغال و زندگی خانم ها تاکید می شود و قوانینی در این ارتباط گنجانده شده است.</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6815" y="1812277"/>
            <a:ext cx="10758865" cy="7452493"/>
          </a:xfrm>
        </p:spPr>
        <p:txBody>
          <a:bodyPr>
            <a:noAutofit/>
          </a:bodyPr>
          <a:lstStyle/>
          <a:p>
            <a:pPr algn="just" rtl="1"/>
            <a:r>
              <a:rPr lang="fa-IR" sz="1800" b="1" dirty="0">
                <a:solidFill>
                  <a:srgbClr val="7030A0"/>
                </a:solidFill>
                <a:cs typeface="B Mitra" panose="00000400000000000000" pitchFamily="2" charset="-78"/>
              </a:rPr>
              <a:t>در جامعه نوعی فرزندهراسی تبلیغ شده و می شود. هر روز هم به این مسئله دامن زده می شود، با عناوین مختلف.</a:t>
            </a:r>
          </a:p>
          <a:p>
            <a:pPr algn="just" rtl="1"/>
            <a:r>
              <a:rPr lang="fa-IR" sz="1800" b="1" dirty="0">
                <a:solidFill>
                  <a:srgbClr val="7030A0"/>
                </a:solidFill>
                <a:cs typeface="B Mitra" panose="00000400000000000000" pitchFamily="2" charset="-78"/>
              </a:rPr>
              <a:t>تا می گوییم: فرزندآوری می گویند: فرزند پروری چی می شه؟</a:t>
            </a:r>
          </a:p>
          <a:p>
            <a:pPr algn="just" rtl="1"/>
            <a:r>
              <a:rPr lang="fa-IR" sz="1800" b="1" dirty="0">
                <a:solidFill>
                  <a:srgbClr val="7030A0"/>
                </a:solidFill>
                <a:cs typeface="B Mitra" panose="00000400000000000000" pitchFamily="2" charset="-78"/>
              </a:rPr>
              <a:t>تا می گوییم: کمیت  می گویند: کیفیت بس چی؟</a:t>
            </a:r>
          </a:p>
          <a:p>
            <a:pPr algn="just" rtl="1"/>
            <a:r>
              <a:rPr lang="fa-IR" sz="1800" b="1" dirty="0">
                <a:solidFill>
                  <a:srgbClr val="7030A0"/>
                </a:solidFill>
                <a:cs typeface="B Mitra" panose="00000400000000000000" pitchFamily="2" charset="-78"/>
              </a:rPr>
              <a:t>تا از فرزند حرف می زنیم: انبوه مشکلات جامعه مطرح می شود. تورم، بیکاری، خرجی زندگی، مخارج تحصیلی و ....</a:t>
            </a:r>
          </a:p>
          <a:p>
            <a:pPr algn="just" rtl="1"/>
            <a:r>
              <a:rPr lang="fa-IR" sz="1800" b="1" dirty="0">
                <a:solidFill>
                  <a:srgbClr val="7030A0"/>
                </a:solidFill>
                <a:cs typeface="B Mitra" panose="00000400000000000000" pitchFamily="2" charset="-78"/>
              </a:rPr>
              <a:t>می گوییم: چرا این همه سزارین! چرا این همه سقط جنین! چرا آمار های وازکتومی و توبکتومی ما در گذشته این همه زیاد بوده!</a:t>
            </a:r>
          </a:p>
          <a:p>
            <a:pPr algn="just" rtl="1"/>
            <a:r>
              <a:rPr lang="fa-IR" sz="1800" b="1" dirty="0">
                <a:solidFill>
                  <a:srgbClr val="7030A0"/>
                </a:solidFill>
                <a:cs typeface="B Mitra" panose="00000400000000000000" pitchFamily="2" charset="-78"/>
              </a:rPr>
              <a:t>به همه ی اینها یکسری جواب های نارسا داده می شود. نمی گویم جایگاه اینها در سبک زندگی اسلامی – ایرانی کجاست؟ این پیشکش.</a:t>
            </a:r>
          </a:p>
          <a:p>
            <a:pPr algn="just" rtl="1"/>
            <a:r>
              <a:rPr lang="fa-IR" sz="1800" b="1" dirty="0">
                <a:solidFill>
                  <a:srgbClr val="7030A0"/>
                </a:solidFill>
                <a:cs typeface="B Mitra" panose="00000400000000000000" pitchFamily="2" charset="-78"/>
              </a:rPr>
              <a:t> بیاید مقایسه کنیم خود را با کشورهای منطقه، با کشورهای دارای بهداشت پیشرفته، ببینیم الگوی ما با کجا سازگار است؟ </a:t>
            </a:r>
          </a:p>
          <a:p>
            <a:pPr algn="just" rtl="1"/>
            <a:r>
              <a:rPr lang="fa-IR" b="1" dirty="0">
                <a:solidFill>
                  <a:srgbClr val="0070C0"/>
                </a:solidFill>
                <a:cs typeface="B Mitra" panose="00000400000000000000" pitchFamily="2" charset="-78"/>
              </a:rPr>
              <a:t>امروز هیچ عاقلی بدون کیفیت، تنها ازکمیت حرف نمی زند. بدون مراقبت بر تربیت فرزند، کسی فرزندآوری نمی گوید. بر چیدن سیاست های کنترلی را هم، همه با ارتقاء کیفیت سلامت مادر و کودک می خواهند. اصلا رسالت و دورنمای ما جز این نیست. سیاست های کلی جمعیت را که حضرت آقا ابلاغ کردند را، ببینید، بند اول می گوید: افزایش باروری و سیزده بند دیگر می گوید: کیفیت جمعیت. البته بعضی این را هم چماق می کنند و باز از این استفاده می کنند برای رد چند فرزندی!</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7280" y="1845734"/>
            <a:ext cx="10058400" cy="4023360"/>
          </a:xfrm>
        </p:spPr>
        <p:txBody>
          <a:bodyPr>
            <a:noAutofit/>
          </a:bodyPr>
          <a:lstStyle/>
          <a:p>
            <a:pPr algn="just" rtl="1"/>
            <a:r>
              <a:rPr lang="fa-IR" sz="2400" dirty="0">
                <a:solidFill>
                  <a:srgbClr val="7030A0"/>
                </a:solidFill>
                <a:cs typeface="B Mitra" panose="00000400000000000000" pitchFamily="2" charset="-78"/>
              </a:rPr>
              <a:t>ما در این زمینه رسالت داریم، مسئولیت داریم و از فردگرایی و مسئولیت گریزی باید رها شویم. فرزندهراسی بدترین پدیده ای است که رایج شده، این کار ممکن است به نام فرهنگ، </a:t>
            </a:r>
            <a:r>
              <a:rPr lang="fa-IR" sz="2800" dirty="0">
                <a:solidFill>
                  <a:srgbClr val="7030A0"/>
                </a:solidFill>
                <a:cs typeface="B Mitra" panose="00000400000000000000" pitchFamily="2" charset="-78"/>
              </a:rPr>
              <a:t>سیاست</a:t>
            </a:r>
            <a:r>
              <a:rPr lang="fa-IR" dirty="0">
                <a:solidFill>
                  <a:srgbClr val="7030A0"/>
                </a:solidFill>
                <a:cs typeface="B Mitra" panose="00000400000000000000" pitchFamily="2" charset="-78"/>
              </a:rPr>
              <a:t>، </a:t>
            </a:r>
            <a:r>
              <a:rPr lang="fa-IR" sz="2400" dirty="0">
                <a:solidFill>
                  <a:srgbClr val="7030A0"/>
                </a:solidFill>
                <a:cs typeface="B Mitra" panose="00000400000000000000" pitchFamily="2" charset="-78"/>
              </a:rPr>
              <a:t>بهداشت و اقتصاد انجام شود و می شود. باید به الگوی رفتاری درست هدایت شویم. باید به سبک زندگی سالم برگردیم. درد بزرگ عصر ما همین است. </a:t>
            </a:r>
          </a:p>
          <a:p>
            <a:pPr algn="just" rtl="1"/>
            <a:r>
              <a:rPr lang="fa-IR" sz="2400" dirty="0">
                <a:solidFill>
                  <a:srgbClr val="7030A0"/>
                </a:solidFill>
                <a:cs typeface="B Mitra" panose="00000400000000000000" pitchFamily="2" charset="-78"/>
              </a:rPr>
              <a:t>مستحضر هستید </a:t>
            </a:r>
            <a:r>
              <a:rPr lang="fa-IR" sz="2400" b="1" dirty="0">
                <a:solidFill>
                  <a:srgbClr val="FF0000"/>
                </a:solidFill>
                <a:cs typeface="B Mitra" panose="00000400000000000000" pitchFamily="2" charset="-78"/>
              </a:rPr>
              <a:t>امروزه بسیاری از بیماری ها را با تغییر سبک زندگی پیشگیری و یا درمان می کنند. </a:t>
            </a:r>
            <a:r>
              <a:rPr lang="fa-IR" sz="2400" dirty="0">
                <a:solidFill>
                  <a:srgbClr val="7030A0"/>
                </a:solidFill>
                <a:cs typeface="B Mitra" panose="00000400000000000000" pitchFamily="2" charset="-78"/>
              </a:rPr>
              <a:t>اینجا هم درمان همین است. اینکه از ترس فقر و ناتوانی در تربیت، ازدواج نکنیم، در بارداری، معادله ی خواسته و یا ناخواسته را طرح کنیم، ویا تک فرزندی پیشه کنیم، این ها چاره ساز نیست. خلاف روحیه ی خوش بینی و امید است. این بی اعتمادی به فضل و رحمت الهی است. اینها باعث کم برکتی در جامعه است. </a:t>
            </a:r>
          </a:p>
          <a:p>
            <a:pPr algn="just" rtl="1"/>
            <a:r>
              <a:rPr lang="fa-IR" sz="2400" b="1" dirty="0">
                <a:solidFill>
                  <a:srgbClr val="FF0000"/>
                </a:solidFill>
                <a:cs typeface="B Mitra" panose="00000400000000000000" pitchFamily="2" charset="-78"/>
              </a:rPr>
              <a:t>باید خدا را به زندگی های مان برگردانیم. </a:t>
            </a:r>
            <a:r>
              <a:rPr lang="fa-IR" sz="2400" dirty="0">
                <a:solidFill>
                  <a:srgbClr val="7030A0"/>
                </a:solidFill>
                <a:cs typeface="B Mitra" panose="00000400000000000000" pitchFamily="2" charset="-78"/>
              </a:rPr>
              <a:t>همه ی ما، متخصصان و رسانه ها و به ویژه رسانه ی ملی در این زمینه ی مهم وظیفه ی روشنگری دارند و گرنه در آینده به مصائب سختی گرفتار خواهیم آمد و به مشکلات لاینحلی خواهیم خورد.</a:t>
            </a:r>
          </a:p>
          <a:p>
            <a:endParaRPr lang="fa-IR" sz="1800" dirty="0">
              <a:cs typeface="B Mitra" panose="00000400000000000000" pitchFamily="2" charset="-78"/>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1434" y="552093"/>
            <a:ext cx="10034245" cy="5693434"/>
          </a:xfrm>
        </p:spPr>
        <p:txBody>
          <a:bodyPr>
            <a:normAutofit/>
          </a:bodyPr>
          <a:lstStyle/>
          <a:p>
            <a:pPr lvl="0" algn="ctr" rtl="1">
              <a:buClr>
                <a:srgbClr val="D34817"/>
              </a:buClr>
            </a:pPr>
            <a:r>
              <a:rPr lang="fa-IR" sz="3200" b="1" dirty="0">
                <a:solidFill>
                  <a:srgbClr val="FF0000"/>
                </a:solidFill>
                <a:cs typeface="B Mitra" panose="00000400000000000000" pitchFamily="2" charset="-78"/>
              </a:rPr>
              <a:t>قم، سازمان بسیج دانشجویی / 13 مرداد 1395/</a:t>
            </a:r>
          </a:p>
          <a:p>
            <a:pPr lvl="0" algn="ctr" rtl="1">
              <a:buClr>
                <a:srgbClr val="D34817"/>
              </a:buClr>
            </a:pPr>
            <a:r>
              <a:rPr lang="fa-IR" sz="3200" b="1" dirty="0">
                <a:solidFill>
                  <a:srgbClr val="FF0000"/>
                </a:solidFill>
                <a:cs typeface="B Mitra" panose="00000400000000000000" pitchFamily="2" charset="-78"/>
              </a:rPr>
              <a:t>خواهران بسیجی، </a:t>
            </a:r>
            <a:r>
              <a:rPr lang="fa-IR" sz="3200" b="1" dirty="0">
                <a:solidFill>
                  <a:srgbClr val="0070C0"/>
                </a:solidFill>
                <a:cs typeface="B Mitra" panose="00000400000000000000" pitchFamily="2" charset="-78"/>
              </a:rPr>
              <a:t>دوره آموزشی نخبه پروری</a:t>
            </a:r>
          </a:p>
          <a:p>
            <a:pPr lvl="0" algn="ctr" rtl="1">
              <a:buClr>
                <a:srgbClr val="D34817"/>
              </a:buClr>
            </a:pPr>
            <a:endParaRPr lang="fa-IR" sz="3200" b="1" dirty="0">
              <a:solidFill>
                <a:srgbClr val="FF0000"/>
              </a:solidFill>
              <a:cs typeface="B Mitra" panose="00000400000000000000" pitchFamily="2" charset="-78"/>
            </a:endParaRPr>
          </a:p>
          <a:p>
            <a:pPr lvl="0" algn="ctr" rtl="1">
              <a:buClr>
                <a:srgbClr val="D34817"/>
              </a:buClr>
            </a:pPr>
            <a:r>
              <a:rPr lang="fa-IR" sz="3200" b="1" dirty="0">
                <a:solidFill>
                  <a:srgbClr val="FF0000"/>
                </a:solidFill>
                <a:cs typeface="B Mitra" panose="00000400000000000000" pitchFamily="2" charset="-78"/>
              </a:rPr>
              <a:t>دانشگاه آزاد اسلامی واحد تهران شمال/ 17 و 18 اسفند 1395/ </a:t>
            </a:r>
          </a:p>
          <a:p>
            <a:pPr lvl="0" algn="ctr" rtl="1">
              <a:buClr>
                <a:srgbClr val="D34817"/>
              </a:buClr>
            </a:pPr>
            <a:r>
              <a:rPr lang="fa-IR" sz="3200" b="1" dirty="0">
                <a:solidFill>
                  <a:srgbClr val="00B050"/>
                </a:solidFill>
                <a:cs typeface="B Mitra" panose="00000400000000000000" pitchFamily="2" charset="-78"/>
              </a:rPr>
              <a:t>کارگاه خانواده، بیستمین مراسم ازدواج دانشجویی</a:t>
            </a:r>
          </a:p>
          <a:p>
            <a:pPr lvl="0" algn="ctr" rtl="1">
              <a:buClr>
                <a:srgbClr val="D34817"/>
              </a:buClr>
            </a:pPr>
            <a:r>
              <a:rPr lang="fa-IR" sz="3200" b="1" dirty="0">
                <a:solidFill>
                  <a:srgbClr val="0070C0"/>
                </a:solidFill>
                <a:cs typeface="B Mitra" panose="00000400000000000000" pitchFamily="2" charset="-78"/>
              </a:rPr>
              <a:t>به دعوت نهاد نمایندگی مقام معظم رهبری</a:t>
            </a:r>
          </a:p>
          <a:p>
            <a:pPr lvl="0" algn="ctr" rtl="1">
              <a:buClr>
                <a:srgbClr val="D34817"/>
              </a:buClr>
            </a:pPr>
            <a:r>
              <a:rPr lang="fa-IR" sz="3200" b="1" dirty="0">
                <a:solidFill>
                  <a:srgbClr val="0070C0"/>
                </a:solidFill>
                <a:cs typeface="B Mitra" panose="00000400000000000000" pitchFamily="2" charset="-78"/>
              </a:rPr>
              <a:t>------------------------------------</a:t>
            </a:r>
          </a:p>
          <a:p>
            <a:pPr lvl="0" algn="ctr" rtl="1">
              <a:buClr>
                <a:srgbClr val="D34817"/>
              </a:buClr>
            </a:pPr>
            <a:r>
              <a:rPr lang="fa-IR" sz="3200" b="1" dirty="0">
                <a:solidFill>
                  <a:srgbClr val="FF0000"/>
                </a:solidFill>
                <a:cs typeface="B Mitra" panose="00000400000000000000" pitchFamily="2" charset="-78"/>
              </a:rPr>
              <a:t>مدرسه حکمرانی دانشگاه دفاع ملی</a:t>
            </a:r>
          </a:p>
          <a:p>
            <a:pPr lvl="0" algn="ctr" rtl="1">
              <a:buClr>
                <a:srgbClr val="D34817"/>
              </a:buClr>
            </a:pPr>
            <a:r>
              <a:rPr lang="fa-IR" sz="3200" b="1" dirty="0">
                <a:solidFill>
                  <a:srgbClr val="FF0000"/>
                </a:solidFill>
                <a:cs typeface="B Mitra" panose="00000400000000000000" pitchFamily="2" charset="-78"/>
              </a:rPr>
              <a:t>29 بهمن 1399</a:t>
            </a:r>
          </a:p>
          <a:p>
            <a:pPr lvl="0" algn="ctr" rtl="1">
              <a:buClr>
                <a:srgbClr val="D34817"/>
              </a:buClr>
            </a:pPr>
            <a:endParaRPr lang="fa-IR" sz="3200" b="1" dirty="0">
              <a:solidFill>
                <a:srgbClr val="FF0000"/>
              </a:solidFill>
              <a:cs typeface="B Mitra" panose="00000400000000000000" pitchFamily="2" charset="-78"/>
            </a:endParaRPr>
          </a:p>
        </p:txBody>
      </p:sp>
    </p:spTree>
    <p:extLst>
      <p:ext uri="{BB962C8B-B14F-4D97-AF65-F5344CB8AC3E}">
        <p14:creationId xmlns:p14="http://schemas.microsoft.com/office/powerpoint/2010/main" val="70463381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4400" dirty="0">
                <a:solidFill>
                  <a:srgbClr val="FF0000"/>
                </a:solidFill>
              </a:rPr>
              <a:t>عوارض تک فرزندی چیست؟</a:t>
            </a:r>
            <a:endParaRPr lang="en-US" sz="4400" dirty="0">
              <a:solidFill>
                <a:srgbClr val="FF0000"/>
              </a:solidFill>
            </a:endParaRPr>
          </a:p>
        </p:txBody>
      </p:sp>
      <p:sp>
        <p:nvSpPr>
          <p:cNvPr id="3" name="Content Placeholder 2"/>
          <p:cNvSpPr>
            <a:spLocks noGrp="1"/>
          </p:cNvSpPr>
          <p:nvPr>
            <p:ph idx="1"/>
          </p:nvPr>
        </p:nvSpPr>
        <p:spPr>
          <a:xfrm>
            <a:off x="1097280" y="1845733"/>
            <a:ext cx="10058400" cy="5780017"/>
          </a:xfrm>
        </p:spPr>
        <p:txBody>
          <a:bodyPr>
            <a:noAutofit/>
          </a:bodyPr>
          <a:lstStyle/>
          <a:p>
            <a:pPr algn="just" rtl="1"/>
            <a:r>
              <a:rPr lang="fa-IR" sz="3200" dirty="0">
                <a:cs typeface="B Mitra" panose="00000400000000000000" pitchFamily="2" charset="-78"/>
              </a:rPr>
              <a:t>تك فرزندي يعني اينكه يك خانواده فقط بخواهد يك فرزند داشته باشد.</a:t>
            </a:r>
          </a:p>
          <a:p>
            <a:pPr algn="just" rtl="1"/>
            <a:r>
              <a:rPr lang="fa-IR" sz="3200" dirty="0">
                <a:cs typeface="B Mitra" panose="00000400000000000000" pitchFamily="2" charset="-78"/>
              </a:rPr>
              <a:t>در حال حاضر بيش از یک سوم خانواده ها در ايران بي فرزند و يا تك فرزند هستند. </a:t>
            </a:r>
          </a:p>
          <a:p>
            <a:pPr algn="just" rtl="1"/>
            <a:r>
              <a:rPr lang="fa-IR" sz="3200" dirty="0">
                <a:cs typeface="B Mitra" panose="00000400000000000000" pitchFamily="2" charset="-78"/>
              </a:rPr>
              <a:t>تك فرزندها ، فرزند اولي و آخر خانواده ها هستند. محروم از برادر و خواهرند. بنابراين با بزرگسالان رشد مي كنند و از همان اول رفتارهاي بالغانه از خود نشان مي دهند.</a:t>
            </a:r>
          </a:p>
          <a:p>
            <a:pPr algn="just" rtl="1"/>
            <a:r>
              <a:rPr lang="fa-IR" sz="3200" dirty="0">
                <a:cs typeface="B Mitra" panose="00000400000000000000" pitchFamily="2" charset="-78"/>
              </a:rPr>
              <a:t>تک فرزندها نسبت به ساير فرزندان، بيشتر به دنبال توجه و تاييد ديگران هستند و هرگاه احساس كنند از محيط پالس + نمي گيرند، ممكن است، تمايلي به برقراري ارتباط ندهند وگوشه گيري كنند. طبيعي است كه تك فرزندها درمهارت هاي اجتماعي ضعف داشته باشند ولي در فعاليت هاي غيرگروهي سرآمد هستند.</a:t>
            </a:r>
          </a:p>
        </p:txBody>
      </p:sp>
    </p:spTree>
    <p:extLst>
      <p:ext uri="{BB962C8B-B14F-4D97-AF65-F5344CB8AC3E}">
        <p14:creationId xmlns:p14="http://schemas.microsoft.com/office/powerpoint/2010/main" val="291582423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4068" y="1845734"/>
            <a:ext cx="10741612" cy="5262432"/>
          </a:xfrm>
        </p:spPr>
        <p:txBody>
          <a:bodyPr>
            <a:normAutofit/>
          </a:bodyPr>
          <a:lstStyle/>
          <a:p>
            <a:pPr algn="just" rtl="1"/>
            <a:r>
              <a:rPr lang="fa-IR" sz="2800" dirty="0">
                <a:cs typeface="B Mitra" panose="00000400000000000000" pitchFamily="2" charset="-78"/>
              </a:rPr>
              <a:t>البته اين گفته ها به اين معني نيست كه تك فرزندي را فاقد ويژگي ها و محسنات معرفي كنيم. بلكه غرض اينست كه بگوييم آنچه درتك فرزندي رخ مي دهد، گاهي كارايي و اثربخشي و به عبارتي بهره بروري آنها را كاهش مي دهد.</a:t>
            </a:r>
          </a:p>
          <a:p>
            <a:pPr algn="just" rtl="1"/>
            <a:r>
              <a:rPr lang="fa-IR" sz="2800" dirty="0">
                <a:cs typeface="B Mitra" panose="00000400000000000000" pitchFamily="2" charset="-78"/>
              </a:rPr>
              <a:t>فرزند، يكي باشد و يا چند تا، آنچه درتربيت والدين مهم است، روش هايي ست كه آنها براي تربيت آنها به كار مي برند.</a:t>
            </a:r>
          </a:p>
          <a:p>
            <a:pPr algn="just" rtl="1"/>
            <a:r>
              <a:rPr lang="fa-IR" sz="2800" dirty="0">
                <a:cs typeface="B Mitra" panose="00000400000000000000" pitchFamily="2" charset="-78"/>
              </a:rPr>
              <a:t>گاهي دلسوزي هاي افراطي و توقعات بيش از اندازه از سوي والدين بويژه تك فرزندها را در زندگي دچار مشكلاتي مي كند.</a:t>
            </a:r>
          </a:p>
          <a:p>
            <a:pPr algn="just" rtl="1"/>
            <a:r>
              <a:rPr lang="fa-IR" sz="2800" dirty="0">
                <a:cs typeface="B Mitra" panose="00000400000000000000" pitchFamily="2" charset="-78"/>
              </a:rPr>
              <a:t>آنچه در فرزندپروري حائز اهميت است، نوعي اعتدال و تناسب است. اينكه بعضا در خانواده هاي داراي تك فرزند، همه چيز به ميل فرزند باشد و يا هر آنچه مي خواهد براي او مجاز باشد، براي رشد شخصيتي او مناسب نيست.</a:t>
            </a:r>
          </a:p>
          <a:p>
            <a:pPr algn="r" rtl="1"/>
            <a:endParaRPr lang="en-US" sz="2400" dirty="0">
              <a:cs typeface="B Mitra" panose="00000400000000000000" pitchFamily="2" charset="-78"/>
            </a:endParaRPr>
          </a:p>
        </p:txBody>
      </p:sp>
    </p:spTree>
    <p:extLst>
      <p:ext uri="{BB962C8B-B14F-4D97-AF65-F5344CB8AC3E}">
        <p14:creationId xmlns:p14="http://schemas.microsoft.com/office/powerpoint/2010/main" val="143568044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0113" y="1845733"/>
            <a:ext cx="10465567" cy="4831111"/>
          </a:xfrm>
        </p:spPr>
        <p:txBody>
          <a:bodyPr>
            <a:normAutofit/>
          </a:bodyPr>
          <a:lstStyle/>
          <a:p>
            <a:pPr algn="just" rtl="1"/>
            <a:r>
              <a:rPr lang="fa-IR" sz="2800" dirty="0">
                <a:cs typeface="B Mitra" panose="00000400000000000000" pitchFamily="2" charset="-78"/>
              </a:rPr>
              <a:t>البته گاهي هم براي تك فرزند، سخت گيري ها و اجبار بسيار سخت بكار گرفته مي شود، كه اين هم از نظر تربيتي آسيب زا است.</a:t>
            </a:r>
          </a:p>
          <a:p>
            <a:pPr algn="just" rtl="1"/>
            <a:r>
              <a:rPr lang="fa-IR" sz="2800" dirty="0">
                <a:cs typeface="B Mitra" panose="00000400000000000000" pitchFamily="2" charset="-78"/>
              </a:rPr>
              <a:t>برخي اوقات ديده مي شود، همانطور كه تك فرزند، در كانون توجه افراطي خانواده، اقوام و فاميل هست، تحت فشار زيادي هم هست كه انتظارات همه ي آنها را برآورد كند و از اين طريق همه ي آنها را از خود، راضي نگه دارد و به دوش كشيدن اين بار و مسئوليت هم به تنهايي كار سختي است و بر ناامني ها و اضطراب هاي اوباز هم مي افزايد.</a:t>
            </a:r>
          </a:p>
          <a:p>
            <a:pPr algn="just" rtl="1"/>
            <a:r>
              <a:rPr lang="fa-IR" sz="2800" dirty="0">
                <a:cs typeface="B Mitra" panose="00000400000000000000" pitchFamily="2" charset="-78"/>
              </a:rPr>
              <a:t>بعضا" كه اختلاف بين زوج ها پيش آيد، آنجاها، تك فرزند باز هم بيشتر به چالش كشيده مي شود وگاهي از نقش فرزندي خارج شده وبه عنوان يك طرف درگيري در می آيد. </a:t>
            </a:r>
          </a:p>
          <a:p>
            <a:pPr algn="just" rtl="1"/>
            <a:r>
              <a:rPr lang="fa-IR" sz="2800" dirty="0">
                <a:cs typeface="B Mitra" panose="00000400000000000000" pitchFamily="2" charset="-78"/>
              </a:rPr>
              <a:t>نتيجه اينكه سعي كنيم براي داشتن تعادل و تكامل در تربيت فرزند و مسئوليت پذيري معقول و منطقي او در خانواده از تك فرزندي عبور كنيم.</a:t>
            </a:r>
          </a:p>
          <a:p>
            <a:pPr algn="just" rtl="1"/>
            <a:endParaRPr lang="en-US" sz="2400" dirty="0">
              <a:cs typeface="B Mitra" panose="00000400000000000000" pitchFamily="2" charset="-78"/>
            </a:endParaRPr>
          </a:p>
        </p:txBody>
      </p:sp>
      <p:sp>
        <p:nvSpPr>
          <p:cNvPr id="2" name="Rectangle 1"/>
          <p:cNvSpPr/>
          <p:nvPr/>
        </p:nvSpPr>
        <p:spPr>
          <a:xfrm>
            <a:off x="3048000" y="7311707"/>
            <a:ext cx="6096000" cy="2862322"/>
          </a:xfrm>
          <a:prstGeom prst="rect">
            <a:avLst/>
          </a:prstGeom>
        </p:spPr>
        <p:txBody>
          <a:bodyPr>
            <a:spAutoFit/>
          </a:bodyPr>
          <a:lstStyle/>
          <a:p>
            <a:pPr algn="ctr" rtl="1"/>
            <a:r>
              <a:rPr lang="fa-IR" dirty="0">
                <a:cs typeface="B Nazanin" panose="00000400000000000000" pitchFamily="2" charset="-78"/>
              </a:rPr>
              <a:t>هرگاه در جامعه اي درصد گروه سني بيش از 60 تا65 سال افزايش يابد، و به مرز 8 درصد برسد مي گويند آن كشور وارد فاز نخست سالمندي شده واگر باز هم افزايش يافته وبيش از 14 درصد برسد، آن كشورسالمند شده است.</a:t>
            </a:r>
            <a:endParaRPr lang="en-US" dirty="0">
              <a:cs typeface="B Nazanin" panose="00000400000000000000" pitchFamily="2" charset="-78"/>
            </a:endParaRPr>
          </a:p>
          <a:p>
            <a:pPr algn="ctr" rtl="1"/>
            <a:r>
              <a:rPr lang="fa-IR" dirty="0">
                <a:cs typeface="B Nazanin" panose="00000400000000000000" pitchFamily="2" charset="-78"/>
              </a:rPr>
              <a:t>واگر اين افزايش بيش از 21 درصد باشد آن كشور فوق سالمند شده است </a:t>
            </a:r>
            <a:endParaRPr lang="en-US" dirty="0">
              <a:cs typeface="B Nazanin" panose="00000400000000000000" pitchFamily="2" charset="-78"/>
            </a:endParaRPr>
          </a:p>
          <a:p>
            <a:pPr algn="ctr" rtl="1"/>
            <a:r>
              <a:rPr lang="fa-IR" dirty="0">
                <a:cs typeface="B Nazanin" panose="00000400000000000000" pitchFamily="2" charset="-78"/>
              </a:rPr>
              <a:t>اکنون كشورهاي آلمان، ايتاليا وژاپن دراين مرحله هستند.</a:t>
            </a:r>
            <a:endParaRPr lang="en-US" dirty="0">
              <a:cs typeface="B Nazanin" panose="00000400000000000000" pitchFamily="2" charset="-78"/>
            </a:endParaRPr>
          </a:p>
          <a:p>
            <a:pPr algn="ctr" rtl="1"/>
            <a:r>
              <a:rPr lang="fa-IR" dirty="0">
                <a:cs typeface="B Nazanin" panose="00000400000000000000" pitchFamily="2" charset="-78"/>
              </a:rPr>
              <a:t>درحال حاضر ايران كشوري است با 6/400 سالمند يعني درصدي سالمندي8/2 است .پس در فاز نخست سالمندي هستيم. اگر روند نرخ باروري كنوني ادامه يابد، سالمندان ما در سه دهه ی آينده 3 برابر خواهد شد، يعني بيش از 20 ميليون، در چنين حالتي در یک شاخص مثلا تخت هاي بيمارستاني ما حداقل بايد 3 برابر ميزان كنوني افزایش داشته باشیم.</a:t>
            </a:r>
            <a:endParaRPr lang="en-US" dirty="0">
              <a:cs typeface="B Nazanin" panose="00000400000000000000" pitchFamily="2" charset="-78"/>
            </a:endParaRPr>
          </a:p>
        </p:txBody>
      </p:sp>
    </p:spTree>
    <p:extLst>
      <p:ext uri="{BB962C8B-B14F-4D97-AF65-F5344CB8AC3E}">
        <p14:creationId xmlns:p14="http://schemas.microsoft.com/office/powerpoint/2010/main" val="347538752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4400" dirty="0">
                <a:solidFill>
                  <a:srgbClr val="FF0000"/>
                </a:solidFill>
              </a:rPr>
              <a:t>وضعیت ما از نظر سالمندی چگونه است؟</a:t>
            </a:r>
            <a:endParaRPr lang="en-US" sz="4400" dirty="0">
              <a:solidFill>
                <a:srgbClr val="FF0000"/>
              </a:solidFill>
            </a:endParaRPr>
          </a:p>
        </p:txBody>
      </p:sp>
      <p:sp>
        <p:nvSpPr>
          <p:cNvPr id="3" name="Content Placeholder 2"/>
          <p:cNvSpPr>
            <a:spLocks noGrp="1"/>
          </p:cNvSpPr>
          <p:nvPr>
            <p:ph idx="1"/>
          </p:nvPr>
        </p:nvSpPr>
        <p:spPr>
          <a:xfrm>
            <a:off x="569343" y="1845733"/>
            <a:ext cx="11110823" cy="6211339"/>
          </a:xfrm>
        </p:spPr>
        <p:txBody>
          <a:bodyPr>
            <a:noAutofit/>
          </a:bodyPr>
          <a:lstStyle/>
          <a:p>
            <a:pPr algn="just" rtl="1"/>
            <a:r>
              <a:rPr lang="fa-IR" sz="2800" dirty="0">
                <a:cs typeface="B Mitra" panose="00000400000000000000" pitchFamily="2" charset="-78"/>
              </a:rPr>
              <a:t>هرگاه در جامعه اي درصد گروه سني بيش از 60 تا 65 سال افزايش يابد، و به مرز 8 درصد برسد مي گويند آن كشور وارد فاز نخست سالمندي شده واگر باز هم افزايش يافته وبيش از 14 درصد برسد، آن كشورسالمند شده است. واگر اين افزايش بيش از 21 درصد باشد آن كشور فوق سالمند شده است </a:t>
            </a:r>
            <a:endParaRPr lang="en-US" sz="2800" dirty="0">
              <a:cs typeface="B Mitra" panose="00000400000000000000" pitchFamily="2" charset="-78"/>
            </a:endParaRPr>
          </a:p>
          <a:p>
            <a:pPr algn="ctr" rtl="1"/>
            <a:r>
              <a:rPr lang="fa-IR" sz="2800" dirty="0">
                <a:solidFill>
                  <a:srgbClr val="FF0000"/>
                </a:solidFill>
                <a:cs typeface="B Mitra" panose="00000400000000000000" pitchFamily="2" charset="-78"/>
              </a:rPr>
              <a:t>اکنون كشورهاي آلمان، ايتاليا وژاپن دراين مرحله هستند.</a:t>
            </a:r>
            <a:endParaRPr lang="en-US" sz="2800" dirty="0">
              <a:solidFill>
                <a:srgbClr val="FF0000"/>
              </a:solidFill>
              <a:cs typeface="B Mitra" panose="00000400000000000000" pitchFamily="2" charset="-78"/>
            </a:endParaRPr>
          </a:p>
          <a:p>
            <a:pPr algn="just" rtl="1"/>
            <a:r>
              <a:rPr lang="fa-IR" sz="2800" dirty="0">
                <a:cs typeface="B Mitra" panose="00000400000000000000" pitchFamily="2" charset="-78"/>
              </a:rPr>
              <a:t>درحال حاضر ايران كشوري است برمبنای 60 سال، 9.9 درصد و برمبنای 65 سال، 6.4 درصد است. پس در فاز نخست سالمندي هستيم. اگر روند نرخ باروري كنوني ادامه يابد، سالمندان ما در سه دهه ی آينده 3 برابر خواهد شد. در چنين حالتي در یک شاخص مثلا تخت هاي بيمارستاني ما حداقل بايد 3 برابر ميزان كنوني افزایش داشته باشیم.</a:t>
            </a:r>
            <a:endParaRPr lang="en-US" sz="2800" dirty="0">
              <a:cs typeface="B Mitra" panose="00000400000000000000" pitchFamily="2" charset="-78"/>
            </a:endParaRPr>
          </a:p>
          <a:p>
            <a:pPr algn="just" rtl="1"/>
            <a:r>
              <a:rPr lang="fa-IR" sz="2800" dirty="0">
                <a:solidFill>
                  <a:srgbClr val="FF0000"/>
                </a:solidFill>
                <a:cs typeface="B Mitra" panose="00000400000000000000" pitchFamily="2" charset="-78"/>
              </a:rPr>
              <a:t>ما از نظر نرخ  باروري كل زير حد جايگزيني هستيم و در منطقه ي خود در بين 26 كشور، رتبه 25 را داريم و از نظر سرعت درجه سالمندي هم جز 10 كشور اول جهان هستيم. و اين دو شاخص در ارتباط با هم هستند.</a:t>
            </a:r>
          </a:p>
          <a:p>
            <a:pPr algn="r" rtl="1"/>
            <a:endParaRPr lang="en-US" sz="2800" dirty="0">
              <a:cs typeface="B Mitra" panose="00000400000000000000" pitchFamily="2" charset="-78"/>
            </a:endParaRPr>
          </a:p>
        </p:txBody>
      </p:sp>
    </p:spTree>
    <p:extLst>
      <p:ext uri="{BB962C8B-B14F-4D97-AF65-F5344CB8AC3E}">
        <p14:creationId xmlns:p14="http://schemas.microsoft.com/office/powerpoint/2010/main" val="206192245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6377" y="1845734"/>
            <a:ext cx="10379303" cy="4313526"/>
          </a:xfrm>
        </p:spPr>
        <p:txBody>
          <a:bodyPr>
            <a:normAutofit fontScale="70000" lnSpcReduction="20000"/>
          </a:bodyPr>
          <a:lstStyle/>
          <a:p>
            <a:pPr algn="just" rtl="1"/>
            <a:r>
              <a:rPr lang="fa-IR" sz="3500" dirty="0">
                <a:solidFill>
                  <a:srgbClr val="0070C0"/>
                </a:solidFill>
                <a:cs typeface="B Mitra" panose="00000400000000000000" pitchFamily="2" charset="-78"/>
              </a:rPr>
              <a:t>البته در سالمندي يك جامعه عوامل مختلفي چون كاهش مرگ و مير، پيشرفت مراقبت هاي بهداشتي، مهاجرت ها، روندهاي توسعه تاثير دارد ولي قطعا مهمترين راه حل كاهش آن، افزايش نرخ زاد و ولد و مواليد است.</a:t>
            </a:r>
          </a:p>
          <a:p>
            <a:pPr algn="just" rtl="1"/>
            <a:br>
              <a:rPr lang="en-US" sz="2800" dirty="0">
                <a:cs typeface="B Mitra" panose="00000400000000000000" pitchFamily="2" charset="-78"/>
              </a:rPr>
            </a:br>
            <a:r>
              <a:rPr lang="fa-IR" sz="4600" b="1" dirty="0">
                <a:solidFill>
                  <a:schemeClr val="accent1"/>
                </a:solidFill>
                <a:cs typeface="B Mitra" panose="00000400000000000000" pitchFamily="2" charset="-78"/>
              </a:rPr>
              <a:t>براي اينكه نماي جواني كشور حفظ شود، درصد سالمندي بايد زير 6% باشد، اين تعريفي است كه دفتر جمعيت سازمان ملل از كشورهاي جوان دارد.</a:t>
            </a:r>
          </a:p>
          <a:p>
            <a:pPr algn="just" rtl="1"/>
            <a:endParaRPr lang="fa-IR" sz="3600" b="1" dirty="0">
              <a:solidFill>
                <a:schemeClr val="accent1"/>
              </a:solidFill>
              <a:cs typeface="B Mitra" panose="00000400000000000000" pitchFamily="2" charset="-78"/>
            </a:endParaRPr>
          </a:p>
          <a:p>
            <a:pPr algn="just" rtl="1"/>
            <a:r>
              <a:rPr lang="fa-IR" sz="3600" dirty="0">
                <a:solidFill>
                  <a:srgbClr val="0070C0"/>
                </a:solidFill>
                <a:cs typeface="B Mitra" panose="00000400000000000000" pitchFamily="2" charset="-78"/>
              </a:rPr>
              <a:t>برخي كشورهاي پيشرفته كه اكنون سالمند شده اند، حداقل به وضع اقتصادي مطلوبي رسيده اند. لكن ما كشور در حال توسعه هستيم. در چنين كشورهايي جمعيت زير 15 سال بايد حدود 40% و سالمندي در حد 3 تا 4 % باشد. ما در حال حاضر نه كشور پيشرفته هستيم و نه جمعيت زير 15 سال 40% داريم و نه سالمندي مان كمتر از 4% است. و اينها را با افزايش باروري ، مي توان به ميزان مناسبي رساند.</a:t>
            </a:r>
          </a:p>
          <a:p>
            <a:pPr algn="just" rtl="1"/>
            <a:endParaRPr lang="en-US" sz="2800" dirty="0">
              <a:cs typeface="B Mitra" panose="00000400000000000000" pitchFamily="2" charset="-78"/>
            </a:endParaRPr>
          </a:p>
        </p:txBody>
      </p:sp>
    </p:spTree>
    <p:extLst>
      <p:ext uri="{BB962C8B-B14F-4D97-AF65-F5344CB8AC3E}">
        <p14:creationId xmlns:p14="http://schemas.microsoft.com/office/powerpoint/2010/main" val="353803226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3629" y="1845733"/>
            <a:ext cx="10938295" cy="5012267"/>
          </a:xfrm>
        </p:spPr>
        <p:txBody>
          <a:bodyPr>
            <a:normAutofit/>
          </a:bodyPr>
          <a:lstStyle/>
          <a:p>
            <a:pPr algn="just" rtl="1"/>
            <a:r>
              <a:rPr lang="fa-IR" sz="3600" dirty="0">
                <a:solidFill>
                  <a:srgbClr val="FF0000"/>
                </a:solidFill>
                <a:cs typeface="B Mitra" panose="00000400000000000000" pitchFamily="2" charset="-78"/>
              </a:rPr>
              <a:t>از تبعات اصلي سالخوردگي در جامعه، افزايش جمعيت بازنشستگان، افزايش بار تكفل و هزينه هاي پزشكي و به خصوص در كشورهاي درحال توسعه و يا توسعه نيافته ، رشد اقتصادي منفي است</a:t>
            </a:r>
            <a:r>
              <a:rPr lang="fa-IR" sz="3600" dirty="0">
                <a:cs typeface="B Mitra" panose="00000400000000000000" pitchFamily="2" charset="-78"/>
              </a:rPr>
              <a:t>.</a:t>
            </a:r>
          </a:p>
          <a:p>
            <a:pPr algn="just" rtl="1"/>
            <a:br>
              <a:rPr lang="en-US" sz="2800" dirty="0">
                <a:cs typeface="B Mitra" panose="00000400000000000000" pitchFamily="2" charset="-78"/>
              </a:rPr>
            </a:br>
            <a:r>
              <a:rPr lang="fa-IR" sz="3600" dirty="0">
                <a:cs typeface="B Mitra" panose="00000400000000000000" pitchFamily="2" charset="-78"/>
              </a:rPr>
              <a:t>امروزه كشورهاي پيشرفته اي كه دچار مسئله سالمندي شده اند.از سياست هاي مهاجر پذيري استفاده مي كنند، كه با توجه به وضعيت ما، دردهه هاي آينده، شايد امكان استفاده از چنين سياستهايي براي جلب نيروهاي كارآمد ، مستعد و قوي براي كشورمان ميسر نباشد.</a:t>
            </a:r>
            <a:endParaRPr lang="en-US" sz="3600" dirty="0">
              <a:cs typeface="B Mitra" panose="00000400000000000000" pitchFamily="2" charset="-78"/>
            </a:endParaRPr>
          </a:p>
        </p:txBody>
      </p:sp>
    </p:spTree>
    <p:extLst>
      <p:ext uri="{BB962C8B-B14F-4D97-AF65-F5344CB8AC3E}">
        <p14:creationId xmlns:p14="http://schemas.microsoft.com/office/powerpoint/2010/main" val="394476468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8686" y="286603"/>
            <a:ext cx="10016993" cy="921095"/>
          </a:xfrm>
        </p:spPr>
        <p:txBody>
          <a:bodyPr/>
          <a:lstStyle/>
          <a:p>
            <a:pPr algn="ctr"/>
            <a:r>
              <a:rPr lang="fa-IR" dirty="0">
                <a:solidFill>
                  <a:srgbClr val="FF0000"/>
                </a:solidFill>
              </a:rPr>
              <a:t>ناباروری</a:t>
            </a:r>
            <a:endParaRPr lang="en-US" dirty="0">
              <a:solidFill>
                <a:srgbClr val="FF0000"/>
              </a:solidFill>
            </a:endParaRPr>
          </a:p>
        </p:txBody>
      </p:sp>
      <p:sp>
        <p:nvSpPr>
          <p:cNvPr id="3" name="Content Placeholder 2"/>
          <p:cNvSpPr>
            <a:spLocks noGrp="1"/>
          </p:cNvSpPr>
          <p:nvPr>
            <p:ph idx="1"/>
          </p:nvPr>
        </p:nvSpPr>
        <p:spPr>
          <a:xfrm>
            <a:off x="1069675" y="1845733"/>
            <a:ext cx="10086005" cy="4486055"/>
          </a:xfrm>
        </p:spPr>
        <p:txBody>
          <a:bodyPr>
            <a:noAutofit/>
          </a:bodyPr>
          <a:lstStyle/>
          <a:p>
            <a:pPr algn="just" rtl="1"/>
            <a:r>
              <a:rPr lang="fa-IR" sz="3200" b="1" dirty="0">
                <a:solidFill>
                  <a:srgbClr val="000000"/>
                </a:solidFill>
                <a:latin typeface="Vazir"/>
                <a:cs typeface="B Mitra" panose="00000400000000000000" pitchFamily="2" charset="-78"/>
              </a:rPr>
              <a:t>تعریف ناباروری چیست ؟ </a:t>
            </a:r>
          </a:p>
          <a:p>
            <a:pPr algn="just" rtl="1"/>
            <a:r>
              <a:rPr lang="fa-IR" sz="3200" b="1" dirty="0">
                <a:solidFill>
                  <a:srgbClr val="0070C0"/>
                </a:solidFill>
                <a:latin typeface="Vazir"/>
                <a:cs typeface="B Mitra" panose="00000400000000000000" pitchFamily="2" charset="-78"/>
              </a:rPr>
              <a:t>اگر خانمی زیر ۳۵ سال سن دارد و به مدت یکسال علیرغم داشتن رابطه جنسی منظم و بدون استفاده از وسایل پیشگیری از بارداری، باردار نشده باشد، را ناباروری گویند و درخانم‌های بالای ۳۵ سال که به مدت شش ماه علیرغم داشتن رابطه جنسی منظم و بدون استفاده از وسایل پیشگیری از بارداری، باردار نشده، ناباروری گویند.</a:t>
            </a:r>
          </a:p>
          <a:p>
            <a:pPr algn="just" rtl="1"/>
            <a:r>
              <a:rPr lang="fa-IR" sz="3200" b="1" dirty="0">
                <a:solidFill>
                  <a:srgbClr val="FF0000"/>
                </a:solidFill>
                <a:latin typeface="Vazir"/>
                <a:cs typeface="B Mitra" panose="00000400000000000000" pitchFamily="2" charset="-78"/>
              </a:rPr>
              <a:t>به طور کلی در20 درصد زوج‌ها ناباروری دیده می‌شود. علت ناباروری ۴۰ درصد مربوط به مردان، ۴۰ درصد مربوط به زنان و ۱۰ درصد مربوط به هر دو آنهاست و در ۱۰ درصد زوج‌ها نیز علت ناباروری نامشخص است</a:t>
            </a:r>
            <a:r>
              <a:rPr lang="fa-IR" sz="3200" b="1" dirty="0">
                <a:solidFill>
                  <a:srgbClr val="000000"/>
                </a:solidFill>
                <a:latin typeface="Vazir"/>
                <a:cs typeface="B Mitra" panose="00000400000000000000" pitchFamily="2" charset="-78"/>
              </a:rPr>
              <a:t>.</a:t>
            </a:r>
            <a:endParaRPr lang="fa-IR" sz="3200" b="1" i="0" dirty="0">
              <a:solidFill>
                <a:srgbClr val="000000"/>
              </a:solidFill>
              <a:effectLst/>
              <a:latin typeface="Vazir"/>
              <a:cs typeface="B Mitra" panose="00000400000000000000" pitchFamily="2" charset="-78"/>
            </a:endParaRPr>
          </a:p>
        </p:txBody>
      </p:sp>
    </p:spTree>
    <p:extLst>
      <p:ext uri="{BB962C8B-B14F-4D97-AF65-F5344CB8AC3E}">
        <p14:creationId xmlns:p14="http://schemas.microsoft.com/office/powerpoint/2010/main" val="83724578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431321"/>
            <a:ext cx="10058400" cy="948905"/>
          </a:xfrm>
        </p:spPr>
        <p:txBody>
          <a:bodyPr>
            <a:normAutofit/>
          </a:bodyPr>
          <a:lstStyle/>
          <a:p>
            <a:pPr algn="ctr"/>
            <a:r>
              <a:rPr lang="fa-IR" dirty="0">
                <a:solidFill>
                  <a:srgbClr val="FF0000"/>
                </a:solidFill>
              </a:rPr>
              <a:t>علت ناباروری در آقایان</a:t>
            </a:r>
            <a:endParaRPr lang="en-US" dirty="0">
              <a:solidFill>
                <a:srgbClr val="FF0000"/>
              </a:solidFill>
            </a:endParaRPr>
          </a:p>
        </p:txBody>
      </p:sp>
      <p:sp>
        <p:nvSpPr>
          <p:cNvPr id="3" name="Content Placeholder 2"/>
          <p:cNvSpPr>
            <a:spLocks noGrp="1"/>
          </p:cNvSpPr>
          <p:nvPr>
            <p:ph idx="1"/>
          </p:nvPr>
        </p:nvSpPr>
        <p:spPr>
          <a:xfrm>
            <a:off x="1086928" y="1845734"/>
            <a:ext cx="10068752" cy="7212002"/>
          </a:xfrm>
        </p:spPr>
        <p:txBody>
          <a:bodyPr>
            <a:noAutofit/>
          </a:bodyPr>
          <a:lstStyle/>
          <a:p>
            <a:pPr algn="just" rtl="1"/>
            <a:r>
              <a:rPr lang="fa-IR" sz="2400" b="1" dirty="0">
                <a:solidFill>
                  <a:srgbClr val="0070C0"/>
                </a:solidFill>
              </a:rPr>
              <a:t>۱- تعداد کم اسپرم</a:t>
            </a:r>
          </a:p>
          <a:p>
            <a:pPr algn="just" rtl="1"/>
            <a:r>
              <a:rPr lang="fa-IR" sz="2400" b="1" dirty="0">
                <a:solidFill>
                  <a:srgbClr val="0070C0"/>
                </a:solidFill>
              </a:rPr>
              <a:t>۲- شکل غیرطبیعی اسپرم</a:t>
            </a:r>
          </a:p>
          <a:p>
            <a:pPr algn="just" rtl="1"/>
            <a:r>
              <a:rPr lang="fa-IR" sz="2400" b="1" dirty="0">
                <a:solidFill>
                  <a:srgbClr val="0070C0"/>
                </a:solidFill>
              </a:rPr>
              <a:t>۳ – عدم بلوغ اسپرم</a:t>
            </a:r>
          </a:p>
          <a:p>
            <a:pPr algn="just" rtl="1"/>
            <a:r>
              <a:rPr lang="fa-IR" sz="2400" b="1" dirty="0">
                <a:solidFill>
                  <a:srgbClr val="0070C0"/>
                </a:solidFill>
              </a:rPr>
              <a:t>۴ – کاهش حرکت اسپرم</a:t>
            </a:r>
          </a:p>
          <a:p>
            <a:pPr algn="just" rtl="1"/>
            <a:r>
              <a:rPr lang="fa-IR" sz="2800" b="1" dirty="0">
                <a:solidFill>
                  <a:srgbClr val="FF0000"/>
                </a:solidFill>
              </a:rPr>
              <a:t>عللی که روی تعداد و بلوغ و حرکت و شکل اسپرم اثر منفی دارند:</a:t>
            </a:r>
          </a:p>
          <a:p>
            <a:pPr algn="just" rtl="1"/>
            <a:r>
              <a:rPr lang="fa-IR" b="1" dirty="0">
                <a:solidFill>
                  <a:srgbClr val="0070C0"/>
                </a:solidFill>
              </a:rPr>
              <a:t>- بیماری های عفونی      - اختلالات هورمونی          - علل ژنتیکی                - مصرف سیگار، الکل و قلیان</a:t>
            </a:r>
          </a:p>
          <a:p>
            <a:pPr algn="just" rtl="1"/>
            <a:r>
              <a:rPr lang="fa-IR" b="1" dirty="0">
                <a:solidFill>
                  <a:srgbClr val="0070C0"/>
                </a:solidFill>
              </a:rPr>
              <a:t>- اختلال انزال               - واریکوسل                    - چاقی                       - مصرف داروهای بدنسازی</a:t>
            </a:r>
          </a:p>
          <a:p>
            <a:pPr algn="just" rtl="1"/>
            <a:r>
              <a:rPr lang="fa-IR" b="1" dirty="0">
                <a:solidFill>
                  <a:srgbClr val="0070C0"/>
                </a:solidFill>
              </a:rPr>
              <a:t>- تماس‌های بیش از حد با آب گرم                           - استفاده طولانی مدت از لباس‌های تنگ</a:t>
            </a:r>
            <a:endParaRPr lang="en-US" b="1" dirty="0">
              <a:solidFill>
                <a:srgbClr val="0070C0"/>
              </a:solidFill>
            </a:endParaRPr>
          </a:p>
        </p:txBody>
      </p:sp>
    </p:spTree>
    <p:extLst>
      <p:ext uri="{BB962C8B-B14F-4D97-AF65-F5344CB8AC3E}">
        <p14:creationId xmlns:p14="http://schemas.microsoft.com/office/powerpoint/2010/main" val="346945606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180" y="286603"/>
            <a:ext cx="10051499" cy="1076371"/>
          </a:xfrm>
        </p:spPr>
        <p:txBody>
          <a:bodyPr/>
          <a:lstStyle/>
          <a:p>
            <a:pPr algn="ctr" rtl="1"/>
            <a:r>
              <a:rPr lang="fa-IR" dirty="0">
                <a:solidFill>
                  <a:srgbClr val="FF0000"/>
                </a:solidFill>
                <a:latin typeface="Vazir"/>
              </a:rPr>
              <a:t>علت ناباروری زنانه</a:t>
            </a:r>
          </a:p>
        </p:txBody>
      </p:sp>
      <p:sp>
        <p:nvSpPr>
          <p:cNvPr id="3" name="Content Placeholder 2"/>
          <p:cNvSpPr>
            <a:spLocks noGrp="1"/>
          </p:cNvSpPr>
          <p:nvPr>
            <p:ph idx="1"/>
          </p:nvPr>
        </p:nvSpPr>
        <p:spPr>
          <a:xfrm>
            <a:off x="1097280" y="1845734"/>
            <a:ext cx="10058400" cy="4606824"/>
          </a:xfrm>
        </p:spPr>
        <p:txBody>
          <a:bodyPr>
            <a:normAutofit/>
          </a:bodyPr>
          <a:lstStyle/>
          <a:p>
            <a:pPr algn="just" rtl="1"/>
            <a:r>
              <a:rPr lang="fa-IR" sz="3600" b="1" dirty="0">
                <a:solidFill>
                  <a:srgbClr val="0070C0"/>
                </a:solidFill>
                <a:latin typeface="Vazir"/>
              </a:rPr>
              <a:t>۱- اختلال در تخمک گذاری</a:t>
            </a:r>
          </a:p>
          <a:p>
            <a:pPr algn="just" rtl="1"/>
            <a:r>
              <a:rPr lang="fa-IR" sz="3600" b="1" dirty="0">
                <a:solidFill>
                  <a:srgbClr val="0070C0"/>
                </a:solidFill>
                <a:latin typeface="Vazir"/>
              </a:rPr>
              <a:t>۲- اختلال در لوله های رحمی</a:t>
            </a:r>
          </a:p>
          <a:p>
            <a:pPr algn="just" rtl="1"/>
            <a:r>
              <a:rPr lang="fa-IR" sz="3600" b="1" dirty="0">
                <a:solidFill>
                  <a:srgbClr val="0070C0"/>
                </a:solidFill>
                <a:latin typeface="Vazir"/>
              </a:rPr>
              <a:t>۳ – اندومتریوز</a:t>
            </a:r>
          </a:p>
          <a:p>
            <a:pPr algn="just" rtl="1"/>
            <a:r>
              <a:rPr lang="fa-IR" sz="3600" b="1" dirty="0">
                <a:solidFill>
                  <a:srgbClr val="0070C0"/>
                </a:solidFill>
                <a:latin typeface="Vazir"/>
              </a:rPr>
              <a:t>۴- اختلال در رحم</a:t>
            </a:r>
          </a:p>
          <a:p>
            <a:pPr algn="just" rtl="1"/>
            <a:r>
              <a:rPr lang="fa-IR" sz="3600" b="1" dirty="0">
                <a:solidFill>
                  <a:srgbClr val="0070C0"/>
                </a:solidFill>
                <a:latin typeface="Vazir"/>
              </a:rPr>
              <a:t>۵- مشکلات دستگاه ایمنی بدن</a:t>
            </a:r>
          </a:p>
          <a:p>
            <a:pPr algn="just" rtl="1"/>
            <a:r>
              <a:rPr lang="fa-IR" sz="3600" b="1" dirty="0">
                <a:solidFill>
                  <a:srgbClr val="0070C0"/>
                </a:solidFill>
                <a:latin typeface="Vazir"/>
              </a:rPr>
              <a:t>۶ – اختلالات هورمونی</a:t>
            </a:r>
          </a:p>
          <a:p>
            <a:pPr algn="l" rtl="1"/>
            <a:r>
              <a:rPr lang="fa-IR" dirty="0">
                <a:solidFill>
                  <a:srgbClr val="000000"/>
                </a:solidFill>
                <a:latin typeface="Vazir"/>
              </a:rPr>
              <a:t> </a:t>
            </a:r>
          </a:p>
        </p:txBody>
      </p:sp>
    </p:spTree>
    <p:extLst>
      <p:ext uri="{BB962C8B-B14F-4D97-AF65-F5344CB8AC3E}">
        <p14:creationId xmlns:p14="http://schemas.microsoft.com/office/powerpoint/2010/main" val="39019170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6928" y="286603"/>
            <a:ext cx="10068752" cy="1450757"/>
          </a:xfrm>
        </p:spPr>
        <p:txBody>
          <a:bodyPr>
            <a:noAutofit/>
          </a:bodyPr>
          <a:lstStyle/>
          <a:p>
            <a:pPr algn="ctr"/>
            <a:r>
              <a:rPr lang="fa-IR" sz="3600" b="1" dirty="0">
                <a:solidFill>
                  <a:srgbClr val="FF0000"/>
                </a:solidFill>
                <a:latin typeface="Vazir"/>
              </a:rPr>
              <a:t>درمان های نوین ناباروری</a:t>
            </a:r>
            <a:br>
              <a:rPr lang="fa-IR" sz="3600" b="1" dirty="0">
                <a:solidFill>
                  <a:srgbClr val="FF0000"/>
                </a:solidFill>
                <a:latin typeface="Vazir"/>
              </a:rPr>
            </a:br>
            <a:r>
              <a:rPr lang="fa-IR" sz="3600" dirty="0">
                <a:solidFill>
                  <a:srgbClr val="FF0000"/>
                </a:solidFill>
                <a:latin typeface="Vazir"/>
              </a:rPr>
              <a:t>ناباروری و نازایی قابل درمان هستند و بسته به اینکه </a:t>
            </a:r>
            <a:br>
              <a:rPr lang="fa-IR" sz="3600" dirty="0">
                <a:solidFill>
                  <a:srgbClr val="FF0000"/>
                </a:solidFill>
                <a:latin typeface="Vazir"/>
              </a:rPr>
            </a:br>
            <a:r>
              <a:rPr lang="fa-IR" sz="3600" dirty="0">
                <a:solidFill>
                  <a:srgbClr val="FF0000"/>
                </a:solidFill>
                <a:latin typeface="Vazir"/>
              </a:rPr>
              <a:t>علل ناباروری چه باشد روش‌های درمانی متفاوت است.</a:t>
            </a:r>
          </a:p>
        </p:txBody>
      </p:sp>
      <p:sp>
        <p:nvSpPr>
          <p:cNvPr id="3" name="Content Placeholder 2"/>
          <p:cNvSpPr>
            <a:spLocks noGrp="1"/>
          </p:cNvSpPr>
          <p:nvPr>
            <p:ph idx="1"/>
          </p:nvPr>
        </p:nvSpPr>
        <p:spPr>
          <a:xfrm>
            <a:off x="1173192" y="1845733"/>
            <a:ext cx="9982487" cy="4537813"/>
          </a:xfrm>
        </p:spPr>
        <p:txBody>
          <a:bodyPr>
            <a:normAutofit/>
          </a:bodyPr>
          <a:lstStyle/>
          <a:p>
            <a:pPr marL="0" indent="0" algn="just" rtl="1">
              <a:buNone/>
            </a:pPr>
            <a:r>
              <a:rPr lang="fa-IR" sz="2800" b="1" dirty="0">
                <a:solidFill>
                  <a:srgbClr val="0070C0"/>
                </a:solidFill>
                <a:latin typeface="Vazir"/>
                <a:cs typeface="B Mitra" panose="00000400000000000000" pitchFamily="2" charset="-78"/>
              </a:rPr>
              <a:t>درمان ناباروری در مردان</a:t>
            </a:r>
          </a:p>
          <a:p>
            <a:pPr algn="just" rtl="1"/>
            <a:r>
              <a:rPr lang="fa-IR" sz="2800" b="1" dirty="0">
                <a:solidFill>
                  <a:srgbClr val="C00000"/>
                </a:solidFill>
                <a:latin typeface="Vazir"/>
                <a:cs typeface="B Mitra" panose="00000400000000000000" pitchFamily="2" charset="-78"/>
              </a:rPr>
              <a:t>۱- تغییر سبک زندگی: </a:t>
            </a:r>
            <a:r>
              <a:rPr lang="fa-IR" sz="2800" b="1" dirty="0">
                <a:solidFill>
                  <a:srgbClr val="000000"/>
                </a:solidFill>
                <a:latin typeface="Vazir"/>
                <a:cs typeface="B Mitra" panose="00000400000000000000" pitchFamily="2" charset="-78"/>
              </a:rPr>
              <a:t>بهبود سبک زندگی از جمله کاهش یا حذف مواد مضر مصرفی، ایجاد ورزش و انجام ورزش منظم کاهش مصرف دخانیات.</a:t>
            </a:r>
          </a:p>
          <a:p>
            <a:pPr algn="just" rtl="1"/>
            <a:r>
              <a:rPr lang="fa-IR" sz="2800" b="1" dirty="0">
                <a:solidFill>
                  <a:srgbClr val="C00000"/>
                </a:solidFill>
                <a:latin typeface="Vazir"/>
                <a:cs typeface="B Mitra" panose="00000400000000000000" pitchFamily="2" charset="-78"/>
              </a:rPr>
              <a:t>۲- داروها : </a:t>
            </a:r>
            <a:r>
              <a:rPr lang="fa-IR" sz="2800" b="1" dirty="0">
                <a:solidFill>
                  <a:srgbClr val="000000"/>
                </a:solidFill>
                <a:latin typeface="Vazir"/>
                <a:cs typeface="B Mitra" panose="00000400000000000000" pitchFamily="2" charset="-78"/>
              </a:rPr>
              <a:t>بعضی داروها ممکن است سبب افزایش تعداد اسپرم و افزایش حرکت اسپرم شود که منجر به بارداری موفق گردد. این داروها ممکن است عملکرد پروستات و تولید اسپرم و کیفیت اسپرم را افزایش دهند.</a:t>
            </a:r>
          </a:p>
          <a:p>
            <a:pPr algn="just" rtl="1"/>
            <a:r>
              <a:rPr lang="fa-IR" sz="2800" b="1" dirty="0">
                <a:solidFill>
                  <a:srgbClr val="C00000"/>
                </a:solidFill>
                <a:latin typeface="Vazir"/>
                <a:cs typeface="B Mitra" panose="00000400000000000000" pitchFamily="2" charset="-78"/>
              </a:rPr>
              <a:t>۳- جراحی : </a:t>
            </a:r>
            <a:r>
              <a:rPr lang="fa-IR" sz="2800" b="1" dirty="0">
                <a:solidFill>
                  <a:srgbClr val="000000"/>
                </a:solidFill>
                <a:latin typeface="Vazir"/>
                <a:cs typeface="B Mitra" panose="00000400000000000000" pitchFamily="2" charset="-78"/>
              </a:rPr>
              <a:t>گاه جراحی واریکوسل سبب افزایش شانس کلی باروری می شود.</a:t>
            </a:r>
          </a:p>
          <a:p>
            <a:pPr algn="just" rtl="1"/>
            <a:r>
              <a:rPr lang="fa-IR" sz="2800" b="1" dirty="0">
                <a:solidFill>
                  <a:srgbClr val="C00000"/>
                </a:solidFill>
                <a:latin typeface="Vazir"/>
                <a:cs typeface="B Mitra" panose="00000400000000000000" pitchFamily="2" charset="-78"/>
              </a:rPr>
              <a:t>۴- بازیابی اسپرم: </a:t>
            </a:r>
            <a:r>
              <a:rPr lang="fa-IR" sz="2800" b="1" dirty="0">
                <a:solidFill>
                  <a:srgbClr val="000000"/>
                </a:solidFill>
                <a:latin typeface="Vazir"/>
                <a:cs typeface="B Mitra" panose="00000400000000000000" pitchFamily="2" charset="-78"/>
              </a:rPr>
              <a:t>اگر تعداد اسپرم خیلی کم باشد از این روش میتوان استفاده کرد.</a:t>
            </a:r>
            <a:endParaRPr lang="fa-IR" sz="2800" b="1" i="0" dirty="0">
              <a:solidFill>
                <a:srgbClr val="000000"/>
              </a:solidFill>
              <a:effectLst/>
              <a:latin typeface="Vazir"/>
              <a:cs typeface="B Mitra" panose="00000400000000000000" pitchFamily="2" charset="-78"/>
            </a:endParaRPr>
          </a:p>
        </p:txBody>
      </p:sp>
    </p:spTree>
    <p:extLst>
      <p:ext uri="{BB962C8B-B14F-4D97-AF65-F5344CB8AC3E}">
        <p14:creationId xmlns:p14="http://schemas.microsoft.com/office/powerpoint/2010/main" val="8189660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solidFill>
                  <a:srgbClr val="FF0000"/>
                </a:solidFill>
                <a:cs typeface="B Yekan" panose="00000400000000000000" pitchFamily="2" charset="-78"/>
              </a:rPr>
              <a:t>آدرس دکترخلیل علی محمدزاده</a:t>
            </a:r>
            <a:endParaRPr lang="en-US" dirty="0">
              <a:solidFill>
                <a:srgbClr val="FF0000"/>
              </a:solidFill>
              <a:cs typeface="B Yekan" panose="00000400000000000000" pitchFamily="2" charset="-78"/>
            </a:endParaRPr>
          </a:p>
        </p:txBody>
      </p:sp>
      <p:sp>
        <p:nvSpPr>
          <p:cNvPr id="3" name="Content Placeholder 2"/>
          <p:cNvSpPr>
            <a:spLocks noGrp="1"/>
          </p:cNvSpPr>
          <p:nvPr>
            <p:ph idx="1"/>
          </p:nvPr>
        </p:nvSpPr>
        <p:spPr>
          <a:xfrm>
            <a:off x="1017917" y="1845734"/>
            <a:ext cx="10137763" cy="4023360"/>
          </a:xfrm>
        </p:spPr>
        <p:txBody>
          <a:bodyPr>
            <a:normAutofit fontScale="92500" lnSpcReduction="10000"/>
          </a:bodyPr>
          <a:lstStyle/>
          <a:p>
            <a:pPr marL="0" indent="0" algn="ctr">
              <a:buNone/>
            </a:pPr>
            <a:endParaRPr lang="en-US" sz="5400" dirty="0">
              <a:hlinkClick r:id="rId2"/>
            </a:endParaRPr>
          </a:p>
          <a:p>
            <a:pPr algn="ctr"/>
            <a:r>
              <a:rPr lang="en-US" sz="5400" dirty="0">
                <a:solidFill>
                  <a:srgbClr val="0070C0"/>
                </a:solidFill>
                <a:hlinkClick r:id="rId2"/>
              </a:rPr>
              <a:t>Dr_Khalil_amz@yahoo.com</a:t>
            </a:r>
          </a:p>
          <a:p>
            <a:pPr algn="ctr"/>
            <a:r>
              <a:rPr lang="en-US" sz="5400" dirty="0">
                <a:solidFill>
                  <a:schemeClr val="accent2">
                    <a:lumMod val="75000"/>
                  </a:schemeClr>
                </a:solidFill>
                <a:hlinkClick r:id="rId2"/>
              </a:rPr>
              <a:t>http://mehr1345.blogfa.com</a:t>
            </a:r>
            <a:endParaRPr lang="fa-IR" sz="5400" dirty="0">
              <a:solidFill>
                <a:schemeClr val="accent2">
                  <a:lumMod val="75000"/>
                </a:schemeClr>
              </a:solidFill>
            </a:endParaRPr>
          </a:p>
          <a:p>
            <a:pPr algn="ctr"/>
            <a:r>
              <a:rPr lang="en-US" sz="5400" dirty="0">
                <a:solidFill>
                  <a:srgbClr val="0070C0"/>
                </a:solidFill>
              </a:rPr>
              <a:t>@</a:t>
            </a:r>
            <a:r>
              <a:rPr lang="en-US" sz="5400" dirty="0" err="1">
                <a:solidFill>
                  <a:srgbClr val="0070C0"/>
                </a:solidFill>
              </a:rPr>
              <a:t>dr.Khalil.amz</a:t>
            </a:r>
            <a:endParaRPr lang="en-US" sz="5400" dirty="0">
              <a:solidFill>
                <a:srgbClr val="0070C0"/>
              </a:solidFill>
            </a:endParaRPr>
          </a:p>
          <a:p>
            <a:pPr algn="ctr"/>
            <a:r>
              <a:rPr lang="en-US" sz="5400" dirty="0">
                <a:solidFill>
                  <a:srgbClr val="00B050"/>
                </a:solidFill>
              </a:rPr>
              <a:t>http://hcsm.ir</a:t>
            </a:r>
          </a:p>
          <a:p>
            <a:endParaRPr lang="en-US" dirty="0"/>
          </a:p>
        </p:txBody>
      </p:sp>
    </p:spTree>
    <p:extLst>
      <p:ext uri="{BB962C8B-B14F-4D97-AF65-F5344CB8AC3E}">
        <p14:creationId xmlns:p14="http://schemas.microsoft.com/office/powerpoint/2010/main" val="27295812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414069"/>
            <a:ext cx="10058400" cy="1086928"/>
          </a:xfrm>
        </p:spPr>
        <p:txBody>
          <a:bodyPr>
            <a:noAutofit/>
          </a:bodyPr>
          <a:lstStyle/>
          <a:p>
            <a:pPr algn="ctr"/>
            <a:r>
              <a:rPr lang="fa-IR" sz="3200" dirty="0">
                <a:solidFill>
                  <a:srgbClr val="C00000"/>
                </a:solidFill>
              </a:rPr>
              <a:t>درمان ناباروری در زنان</a:t>
            </a:r>
            <a:br>
              <a:rPr lang="fa-IR" sz="3200" dirty="0">
                <a:solidFill>
                  <a:srgbClr val="C00000"/>
                </a:solidFill>
              </a:rPr>
            </a:br>
            <a:r>
              <a:rPr lang="fa-IR" sz="3200" dirty="0">
                <a:solidFill>
                  <a:srgbClr val="C00000"/>
                </a:solidFill>
              </a:rPr>
              <a:t>بسته به علت ناباروری ممکن است؛</a:t>
            </a:r>
            <a:br>
              <a:rPr lang="fa-IR" sz="3200" dirty="0">
                <a:solidFill>
                  <a:srgbClr val="C00000"/>
                </a:solidFill>
              </a:rPr>
            </a:br>
            <a:r>
              <a:rPr lang="fa-IR" sz="3200" dirty="0">
                <a:solidFill>
                  <a:srgbClr val="C00000"/>
                </a:solidFill>
              </a:rPr>
              <a:t> یک یا دو روش با هم در درمان ناباروری کمک کنند. </a:t>
            </a:r>
            <a:endParaRPr lang="en-US" sz="3200" dirty="0">
              <a:solidFill>
                <a:srgbClr val="C00000"/>
              </a:solidFill>
            </a:endParaRPr>
          </a:p>
        </p:txBody>
      </p:sp>
      <p:sp>
        <p:nvSpPr>
          <p:cNvPr id="3" name="Content Placeholder 2"/>
          <p:cNvSpPr>
            <a:spLocks noGrp="1"/>
          </p:cNvSpPr>
          <p:nvPr>
            <p:ph idx="1"/>
          </p:nvPr>
        </p:nvSpPr>
        <p:spPr>
          <a:xfrm>
            <a:off x="258792" y="1759790"/>
            <a:ext cx="11404121" cy="4572000"/>
          </a:xfrm>
        </p:spPr>
        <p:txBody>
          <a:bodyPr>
            <a:noAutofit/>
          </a:bodyPr>
          <a:lstStyle/>
          <a:p>
            <a:pPr algn="just" rtl="1"/>
            <a:r>
              <a:rPr lang="fa-IR" sz="2400" b="1" dirty="0">
                <a:solidFill>
                  <a:srgbClr val="C00000"/>
                </a:solidFill>
                <a:latin typeface="Vazir"/>
              </a:rPr>
              <a:t>۱- تحریک تخمک گذاری با دارو: </a:t>
            </a:r>
            <a:r>
              <a:rPr lang="fa-IR" sz="2400" b="1" dirty="0">
                <a:solidFill>
                  <a:srgbClr val="000000"/>
                </a:solidFill>
                <a:latin typeface="Vazir"/>
              </a:rPr>
              <a:t>درمان اصلی برای ناباروری زنان استفاده از داروهای کمک باروری است که حتماً باید زیر نظر متخصص زنان شروع و مصرف شود.</a:t>
            </a:r>
          </a:p>
          <a:p>
            <a:pPr algn="just" rtl="1"/>
            <a:r>
              <a:rPr lang="fa-IR" sz="2400" b="1" dirty="0">
                <a:solidFill>
                  <a:srgbClr val="C00000"/>
                </a:solidFill>
                <a:latin typeface="Vazir"/>
              </a:rPr>
              <a:t>۲- تلقیح درون رحمی اسپرم یا </a:t>
            </a:r>
            <a:r>
              <a:rPr lang="en-US" sz="2400" b="1" dirty="0">
                <a:solidFill>
                  <a:srgbClr val="C00000"/>
                </a:solidFill>
                <a:latin typeface="Vazir"/>
              </a:rPr>
              <a:t>IUI</a:t>
            </a:r>
            <a:r>
              <a:rPr lang="fa-IR" sz="2400" b="1" dirty="0">
                <a:solidFill>
                  <a:srgbClr val="C00000"/>
                </a:solidFill>
                <a:latin typeface="Vazir"/>
              </a:rPr>
              <a:t>: </a:t>
            </a:r>
            <a:r>
              <a:rPr lang="fa-IR" sz="2400" b="1" dirty="0">
                <a:solidFill>
                  <a:schemeClr val="tx1"/>
                </a:solidFill>
                <a:latin typeface="Vazir"/>
              </a:rPr>
              <a:t>ا</a:t>
            </a:r>
            <a:r>
              <a:rPr lang="fa-IR" sz="2400" b="1" dirty="0">
                <a:solidFill>
                  <a:srgbClr val="000000"/>
                </a:solidFill>
                <a:latin typeface="Vazir"/>
              </a:rPr>
              <a:t>سپرم سالم در آزمایشگاه تغلیظ می شود و سپس با کاتتر خاصی در زمان مشخصی که زن داروهای کمک باروری دریافت کرده و یک یا چند تخمک آزاد کرده داخل رحم قرار می‌گیرد.</a:t>
            </a:r>
          </a:p>
          <a:p>
            <a:pPr algn="just" rtl="1"/>
            <a:r>
              <a:rPr lang="fa-IR" sz="2400" b="1" dirty="0">
                <a:solidFill>
                  <a:srgbClr val="C00000"/>
                </a:solidFill>
                <a:latin typeface="Vazir"/>
              </a:rPr>
              <a:t>۳- </a:t>
            </a:r>
            <a:r>
              <a:rPr lang="en-US" sz="2400" b="1" dirty="0">
                <a:solidFill>
                  <a:srgbClr val="C00000"/>
                </a:solidFill>
                <a:latin typeface="Vazir"/>
              </a:rPr>
              <a:t>IVF </a:t>
            </a:r>
            <a:r>
              <a:rPr lang="fa-IR" sz="2400" b="1" dirty="0">
                <a:solidFill>
                  <a:srgbClr val="C00000"/>
                </a:solidFill>
                <a:latin typeface="Vazir"/>
              </a:rPr>
              <a:t>: </a:t>
            </a:r>
            <a:r>
              <a:rPr lang="fa-IR" sz="2400" b="1" dirty="0">
                <a:solidFill>
                  <a:srgbClr val="000000"/>
                </a:solidFill>
                <a:latin typeface="Vazir"/>
              </a:rPr>
              <a:t>روشی که در آن لقاح در خارج و در محیط آزمایشگاهی صورت می‌گیرد و سپس نطفه لقاح یافته، بعد از ۲ تا ۳ روز که در محیط آزمایشگاهی به رشد خود ادامه داد، به رحم منتقل می شود .</a:t>
            </a:r>
          </a:p>
          <a:p>
            <a:pPr algn="just" rtl="1"/>
            <a:r>
              <a:rPr lang="fa-IR" sz="2400" b="1" dirty="0">
                <a:solidFill>
                  <a:srgbClr val="C00000"/>
                </a:solidFill>
                <a:latin typeface="Vazir"/>
              </a:rPr>
              <a:t>۴- </a:t>
            </a:r>
            <a:r>
              <a:rPr lang="en-US" sz="2400" b="1" dirty="0">
                <a:solidFill>
                  <a:srgbClr val="C00000"/>
                </a:solidFill>
                <a:latin typeface="Vazir"/>
              </a:rPr>
              <a:t>ICSI </a:t>
            </a:r>
            <a:r>
              <a:rPr lang="fa-IR" sz="2400" b="1" dirty="0">
                <a:solidFill>
                  <a:srgbClr val="C00000"/>
                </a:solidFill>
                <a:latin typeface="Vazir"/>
              </a:rPr>
              <a:t>: </a:t>
            </a:r>
            <a:r>
              <a:rPr lang="fa-IR" sz="2400" b="1" dirty="0">
                <a:solidFill>
                  <a:srgbClr val="000000"/>
                </a:solidFill>
                <a:latin typeface="Vazir"/>
              </a:rPr>
              <a:t>در این روش لقاح در محیط آزمایشگاهی صورت می‌گیرد و فورا به لوله های رحمی زن منتقل می شود.</a:t>
            </a:r>
          </a:p>
          <a:p>
            <a:pPr algn="just" rtl="1"/>
            <a:r>
              <a:rPr lang="fa-IR" sz="2400" b="1" dirty="0">
                <a:solidFill>
                  <a:srgbClr val="000000"/>
                </a:solidFill>
                <a:latin typeface="Vazir"/>
              </a:rPr>
              <a:t>باید بدانید که در هر روشی که در درمان ناباروری استفاده می شود، شانس باروری ۲۵ تا ۳۰ درصد افزایش می‌یابد. پس بهتر است بسته به علت ناباروری از روش های درمانی ساده تر و کم خطر تر شروع کرد.</a:t>
            </a:r>
            <a:endParaRPr lang="fa-IR" sz="2400" b="1" i="0" dirty="0">
              <a:solidFill>
                <a:srgbClr val="000000"/>
              </a:solidFill>
              <a:effectLst/>
              <a:latin typeface="Vazir"/>
            </a:endParaRPr>
          </a:p>
        </p:txBody>
      </p:sp>
    </p:spTree>
    <p:extLst>
      <p:ext uri="{BB962C8B-B14F-4D97-AF65-F5344CB8AC3E}">
        <p14:creationId xmlns:p14="http://schemas.microsoft.com/office/powerpoint/2010/main" val="201750003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1434" y="286604"/>
            <a:ext cx="10034246" cy="1145382"/>
          </a:xfrm>
        </p:spPr>
        <p:txBody>
          <a:bodyPr/>
          <a:lstStyle/>
          <a:p>
            <a:pPr algn="ctr"/>
            <a:r>
              <a:rPr lang="fa-IR" dirty="0">
                <a:solidFill>
                  <a:srgbClr val="FF0000"/>
                </a:solidFill>
              </a:rPr>
              <a:t>تست های تشخیصی ناباروری</a:t>
            </a:r>
            <a:endParaRPr lang="en-US" dirty="0">
              <a:solidFill>
                <a:srgbClr val="FF0000"/>
              </a:solidFill>
            </a:endParaRPr>
          </a:p>
        </p:txBody>
      </p:sp>
      <p:sp>
        <p:nvSpPr>
          <p:cNvPr id="3" name="Content Placeholder 2"/>
          <p:cNvSpPr>
            <a:spLocks noGrp="1"/>
          </p:cNvSpPr>
          <p:nvPr>
            <p:ph idx="1"/>
          </p:nvPr>
        </p:nvSpPr>
        <p:spPr>
          <a:xfrm>
            <a:off x="1097279" y="1845733"/>
            <a:ext cx="10220577" cy="4762101"/>
          </a:xfrm>
        </p:spPr>
        <p:txBody>
          <a:bodyPr>
            <a:normAutofit/>
          </a:bodyPr>
          <a:lstStyle/>
          <a:p>
            <a:pPr algn="just" rtl="1"/>
            <a:r>
              <a:rPr lang="fa-IR" sz="2400" b="1" dirty="0">
                <a:solidFill>
                  <a:srgbClr val="FF0000"/>
                </a:solidFill>
                <a:latin typeface="Vazir"/>
              </a:rPr>
              <a:t>تست های تشخیصی برای ارزیابی مردان در ناباروری :</a:t>
            </a:r>
            <a:endParaRPr lang="fa-IR" sz="2400" dirty="0">
              <a:solidFill>
                <a:srgbClr val="FF0000"/>
              </a:solidFill>
              <a:latin typeface="Vazir"/>
            </a:endParaRPr>
          </a:p>
          <a:p>
            <a:pPr algn="just" rtl="1"/>
            <a:r>
              <a:rPr lang="fa-IR" b="1" dirty="0">
                <a:solidFill>
                  <a:srgbClr val="0070C0"/>
                </a:solidFill>
                <a:latin typeface="Vazir"/>
              </a:rPr>
              <a:t>۱- آنالیز مایع منی یا اسپرمو گرام ، قبل از گرفتن نمونه باید ۴۸ ساعت و حداکثر دو روز از انزال پرهیز شود، دو تا نمونه به فاصله یک تا سه ماه برای آنالیز لازم است.</a:t>
            </a:r>
          </a:p>
          <a:p>
            <a:pPr algn="just" rtl="1"/>
            <a:r>
              <a:rPr lang="fa-IR" b="1" dirty="0">
                <a:solidFill>
                  <a:srgbClr val="0070C0"/>
                </a:solidFill>
                <a:latin typeface="Vazir"/>
              </a:rPr>
              <a:t>۲- تعیین سطح </a:t>
            </a:r>
            <a:r>
              <a:rPr lang="en-US" b="1" dirty="0" err="1">
                <a:solidFill>
                  <a:srgbClr val="0070C0"/>
                </a:solidFill>
                <a:latin typeface="Vazir"/>
              </a:rPr>
              <a:t>TsH</a:t>
            </a:r>
            <a:r>
              <a:rPr lang="en-US" b="1" dirty="0">
                <a:solidFill>
                  <a:srgbClr val="0070C0"/>
                </a:solidFill>
                <a:latin typeface="Vazir"/>
              </a:rPr>
              <a:t> ,</a:t>
            </a:r>
            <a:r>
              <a:rPr lang="en-US" b="1" dirty="0" err="1">
                <a:solidFill>
                  <a:srgbClr val="0070C0"/>
                </a:solidFill>
                <a:latin typeface="Vazir"/>
              </a:rPr>
              <a:t>FsH</a:t>
            </a:r>
            <a:r>
              <a:rPr lang="en-US" b="1" dirty="0">
                <a:solidFill>
                  <a:srgbClr val="0070C0"/>
                </a:solidFill>
                <a:latin typeface="Vazir"/>
              </a:rPr>
              <a:t> ,LH ,</a:t>
            </a:r>
            <a:r>
              <a:rPr lang="en-US" b="1" dirty="0" err="1">
                <a:solidFill>
                  <a:srgbClr val="0070C0"/>
                </a:solidFill>
                <a:latin typeface="Vazir"/>
              </a:rPr>
              <a:t>PRl</a:t>
            </a:r>
            <a:r>
              <a:rPr lang="en-US" b="1" dirty="0">
                <a:solidFill>
                  <a:srgbClr val="0070C0"/>
                </a:solidFill>
                <a:latin typeface="Vazir"/>
              </a:rPr>
              <a:t> ,</a:t>
            </a:r>
            <a:r>
              <a:rPr lang="en-US" b="1" dirty="0" err="1">
                <a:solidFill>
                  <a:srgbClr val="0070C0"/>
                </a:solidFill>
                <a:latin typeface="Vazir"/>
              </a:rPr>
              <a:t>Te</a:t>
            </a:r>
            <a:endParaRPr lang="en-US" b="1" dirty="0">
              <a:solidFill>
                <a:srgbClr val="0070C0"/>
              </a:solidFill>
              <a:latin typeface="Vazir"/>
            </a:endParaRPr>
          </a:p>
          <a:p>
            <a:pPr algn="just" rtl="1"/>
            <a:r>
              <a:rPr lang="fa-IR" b="1" dirty="0">
                <a:solidFill>
                  <a:srgbClr val="0070C0"/>
                </a:solidFill>
                <a:latin typeface="Vazir"/>
              </a:rPr>
              <a:t>۳- سونوگرافی برای بررسی واریکوسل</a:t>
            </a:r>
          </a:p>
          <a:p>
            <a:pPr algn="just" rtl="1"/>
            <a:r>
              <a:rPr lang="fa-IR" sz="2400" b="1" dirty="0">
                <a:solidFill>
                  <a:srgbClr val="FF0000"/>
                </a:solidFill>
                <a:latin typeface="Vazir"/>
              </a:rPr>
              <a:t>تست های تشخیص زنان در ناباروری :</a:t>
            </a:r>
          </a:p>
          <a:p>
            <a:pPr algn="just" rtl="1"/>
            <a:r>
              <a:rPr lang="fa-IR" b="1" dirty="0">
                <a:solidFill>
                  <a:srgbClr val="0070C0"/>
                </a:solidFill>
                <a:latin typeface="Vazir"/>
              </a:rPr>
              <a:t>۱- آزمایش های روتین</a:t>
            </a:r>
          </a:p>
          <a:p>
            <a:pPr algn="just" rtl="1"/>
            <a:r>
              <a:rPr lang="fa-IR" b="1" dirty="0">
                <a:solidFill>
                  <a:srgbClr val="0070C0"/>
                </a:solidFill>
                <a:latin typeface="Vazir"/>
              </a:rPr>
              <a:t>۲- </a:t>
            </a:r>
            <a:r>
              <a:rPr lang="en-US" b="1" dirty="0" err="1">
                <a:solidFill>
                  <a:srgbClr val="0070C0"/>
                </a:solidFill>
                <a:latin typeface="Vazir"/>
              </a:rPr>
              <a:t>AmH</a:t>
            </a:r>
            <a:r>
              <a:rPr lang="en-US" b="1" dirty="0">
                <a:solidFill>
                  <a:srgbClr val="0070C0"/>
                </a:solidFill>
                <a:latin typeface="Vazir"/>
              </a:rPr>
              <a:t> ,FSH</a:t>
            </a:r>
          </a:p>
          <a:p>
            <a:pPr algn="just" rtl="1"/>
            <a:r>
              <a:rPr lang="fa-IR" b="1" dirty="0">
                <a:solidFill>
                  <a:srgbClr val="0070C0"/>
                </a:solidFill>
                <a:latin typeface="Vazir"/>
              </a:rPr>
              <a:t>۳ – سونوگرافی</a:t>
            </a:r>
          </a:p>
          <a:p>
            <a:pPr algn="just" rtl="1"/>
            <a:r>
              <a:rPr lang="fa-IR" b="1" dirty="0">
                <a:solidFill>
                  <a:srgbClr val="0070C0"/>
                </a:solidFill>
                <a:latin typeface="Vazir"/>
              </a:rPr>
              <a:t>۴- هیسترو سالپنگو گرافی</a:t>
            </a:r>
            <a:endParaRPr lang="fa-IR" b="1" i="0" dirty="0">
              <a:solidFill>
                <a:srgbClr val="0070C0"/>
              </a:solidFill>
              <a:effectLst/>
              <a:latin typeface="Vazir"/>
            </a:endParaRPr>
          </a:p>
        </p:txBody>
      </p:sp>
    </p:spTree>
    <p:extLst>
      <p:ext uri="{BB962C8B-B14F-4D97-AF65-F5344CB8AC3E}">
        <p14:creationId xmlns:p14="http://schemas.microsoft.com/office/powerpoint/2010/main" val="193793918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r>
              <a:rPr lang="fa-IR" sz="3600" dirty="0">
                <a:solidFill>
                  <a:schemeClr val="accent1"/>
                </a:solidFill>
              </a:rPr>
              <a:t>روش های جراحی پیشگیری از بارداری را توضیح دهید</a:t>
            </a:r>
            <a:br>
              <a:rPr lang="fa-IR" sz="3600" dirty="0">
                <a:solidFill>
                  <a:schemeClr val="accent1"/>
                </a:solidFill>
              </a:rPr>
            </a:br>
            <a:r>
              <a:rPr lang="fa-IR" sz="3600" dirty="0">
                <a:solidFill>
                  <a:schemeClr val="accent1"/>
                </a:solidFill>
              </a:rPr>
              <a:t> و به آمارهای آن اشاره کنید؟</a:t>
            </a:r>
            <a:endParaRPr lang="en-US" sz="3600" dirty="0">
              <a:solidFill>
                <a:schemeClr val="accent1"/>
              </a:solidFill>
            </a:endParaRPr>
          </a:p>
        </p:txBody>
      </p:sp>
      <p:sp>
        <p:nvSpPr>
          <p:cNvPr id="3" name="Content Placeholder 2"/>
          <p:cNvSpPr>
            <a:spLocks noGrp="1"/>
          </p:cNvSpPr>
          <p:nvPr>
            <p:ph idx="1"/>
          </p:nvPr>
        </p:nvSpPr>
        <p:spPr>
          <a:xfrm>
            <a:off x="1155940" y="1845733"/>
            <a:ext cx="9999740" cy="4572319"/>
          </a:xfrm>
        </p:spPr>
        <p:txBody>
          <a:bodyPr>
            <a:normAutofit lnSpcReduction="10000"/>
          </a:bodyPr>
          <a:lstStyle/>
          <a:p>
            <a:pPr lvl="0" algn="just" rtl="1">
              <a:lnSpc>
                <a:spcPct val="100000"/>
              </a:lnSpc>
              <a:buClr>
                <a:srgbClr val="D34817"/>
              </a:buClr>
            </a:pPr>
            <a:r>
              <a:rPr lang="fa-IR" sz="2800" dirty="0">
                <a:solidFill>
                  <a:prstClr val="black">
                    <a:lumMod val="75000"/>
                    <a:lumOff val="25000"/>
                  </a:prstClr>
                </a:solidFill>
                <a:cs typeface="B Mitra" panose="00000400000000000000" pitchFamily="2" charset="-78"/>
              </a:rPr>
              <a:t>وازكتومي يكي از روش هاي دائمي پيشگيري از بارداري است. و به بستن لوله هاي مني يا اسپرم در مردان گفته مي شود. درهمه كشورهاي دنيا استفاده از روش هاي پيشگيري از بارداري، شرايطي دارد شرايطي سفت وسخت</a:t>
            </a:r>
          </a:p>
          <a:p>
            <a:pPr lvl="0" algn="just" rtl="1">
              <a:lnSpc>
                <a:spcPct val="100000"/>
              </a:lnSpc>
              <a:buClr>
                <a:srgbClr val="D34817"/>
              </a:buClr>
            </a:pPr>
            <a:r>
              <a:rPr lang="fa-IR" sz="2800" b="1" dirty="0">
                <a:solidFill>
                  <a:srgbClr val="FF0000"/>
                </a:solidFill>
                <a:cs typeface="B Mitra" panose="00000400000000000000" pitchFamily="2" charset="-78"/>
              </a:rPr>
              <a:t>مثلا"در كشوري مانند فرانسه استفاده از اين روش تا سال 2000 به كل ممنوع بود مگر در موارد استثناء. برخي از كشورها هم به لحاظ قوانين ديني، محدوديت هايي دارند، مثل اندونزي</a:t>
            </a:r>
            <a:endParaRPr lang="fa-IR" sz="3200" b="1" dirty="0">
              <a:solidFill>
                <a:srgbClr val="FF0000"/>
              </a:solidFill>
              <a:cs typeface="B Mitra" panose="00000400000000000000" pitchFamily="2" charset="-78"/>
            </a:endParaRPr>
          </a:p>
          <a:p>
            <a:pPr lvl="0" algn="just" rtl="1">
              <a:lnSpc>
                <a:spcPct val="100000"/>
              </a:lnSpc>
              <a:buClr>
                <a:srgbClr val="D34817"/>
              </a:buClr>
            </a:pPr>
            <a:r>
              <a:rPr lang="fa-IR" sz="2800" dirty="0">
                <a:solidFill>
                  <a:prstClr val="black">
                    <a:lumMod val="75000"/>
                    <a:lumOff val="25000"/>
                  </a:prstClr>
                </a:solidFill>
                <a:cs typeface="B Mitra" panose="00000400000000000000" pitchFamily="2" charset="-78"/>
              </a:rPr>
              <a:t>در برخي از كشورهاي پيشرفته نيز مانند آلمان و انگليس، سالهاست كه درصدد برآمدند چنين روش هايي را محدود كنند مثلا" انگليس وازكتومي را در 15 سال اخير به نصف ميزان قبل كاهش داده است يا درآلمان اين ميزان 5 در 10 هزار است دركشور ما در دوران كنترل جمعيت، در بخش دولتي، اوایل شرايطي بود كه نسبتا" مناسب بود و اين كار حداقل در مرداني که 2 و3 فرزند داشتند، اتفاق مي افتد.</a:t>
            </a:r>
          </a:p>
          <a:p>
            <a:endParaRPr lang="en-US" dirty="0">
              <a:cs typeface="B Mitra" panose="00000400000000000000" pitchFamily="2" charset="-78"/>
            </a:endParaRPr>
          </a:p>
        </p:txBody>
      </p:sp>
    </p:spTree>
    <p:extLst>
      <p:ext uri="{BB962C8B-B14F-4D97-AF65-F5344CB8AC3E}">
        <p14:creationId xmlns:p14="http://schemas.microsoft.com/office/powerpoint/2010/main" val="125311709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7366" y="1845733"/>
            <a:ext cx="10448314" cy="4537813"/>
          </a:xfrm>
        </p:spPr>
        <p:txBody>
          <a:bodyPr>
            <a:normAutofit/>
          </a:bodyPr>
          <a:lstStyle/>
          <a:p>
            <a:pPr algn="just" rtl="1"/>
            <a:r>
              <a:rPr lang="fa-IR" sz="3600" dirty="0">
                <a:cs typeface="B Mitra" panose="00000400000000000000" pitchFamily="2" charset="-78"/>
              </a:rPr>
              <a:t> سال84 ، درنمودار متد ميكس روش هاي پيشگيري از بارداري، </a:t>
            </a:r>
            <a:r>
              <a:rPr lang="en-US" sz="3600" dirty="0">
                <a:cs typeface="B Mitra" panose="00000400000000000000" pitchFamily="2" charset="-78"/>
              </a:rPr>
              <a:t>NSV</a:t>
            </a:r>
            <a:r>
              <a:rPr lang="fa-IR" sz="3600" dirty="0">
                <a:cs typeface="B Mitra" panose="00000400000000000000" pitchFamily="2" charset="-78"/>
              </a:rPr>
              <a:t> يعني وازكتومي بدون تيغ، 5 درصد روش هاي پيشگيري از بارداري اعلام شده، اين را مقايسه كنيد با آمارتركيه و ايتاليا كه يك در هزار است و يا آمار ژاپن كه 4 درهزار است درحول و هوش همين سال ها، ميانگين آسيا براي اين روش 2/2 درصد و ميانگين جهاني براي اين 2/5 درصد براي اين عمل عنوان شده است.</a:t>
            </a:r>
          </a:p>
          <a:p>
            <a:pPr algn="just" rtl="1"/>
            <a:r>
              <a:rPr lang="fa-IR" sz="3600" dirty="0">
                <a:solidFill>
                  <a:srgbClr val="FF0000"/>
                </a:solidFill>
                <a:cs typeface="B Mitra" panose="00000400000000000000" pitchFamily="2" charset="-78"/>
              </a:rPr>
              <a:t>بنابراين دولت همانطور كه دربخش دولتي، روند اين اقدامات راكند كرده وبازنگري كرده، دربخش خصوصي هم ، مسير بايد به اين نحو اصلاح شود، به ويژه اين كه ارتباط سرطان پروستات با وازكتومي در اين سالها بيش از گذشته تقويت شده است.</a:t>
            </a:r>
          </a:p>
          <a:p>
            <a:pPr algn="ctr" rtl="1"/>
            <a:endParaRPr lang="en-US" sz="3600" dirty="0">
              <a:cs typeface="B Mitra" panose="00000400000000000000" pitchFamily="2" charset="-78"/>
            </a:endParaRPr>
          </a:p>
        </p:txBody>
      </p:sp>
    </p:spTree>
    <p:extLst>
      <p:ext uri="{BB962C8B-B14F-4D97-AF65-F5344CB8AC3E}">
        <p14:creationId xmlns:p14="http://schemas.microsoft.com/office/powerpoint/2010/main" val="86333780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Picture 3" descr="Pages%20from%20nsvfaqsandbeliefs_2_Page_1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2885491" y="-2885491"/>
            <a:ext cx="6403767" cy="12174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832239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FF0000"/>
                </a:solidFill>
              </a:rPr>
              <a:t>2014 Earth Policy Institute</a:t>
            </a:r>
            <a:endParaRPr lang="en-US" dirty="0"/>
          </a:p>
        </p:txBody>
      </p:sp>
      <p:pic>
        <p:nvPicPr>
          <p:cNvPr id="4" name="Content Placeholder 3" descr="Modern Contraceptive Use by Method in Iran, 2011"/>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84740" y="1932317"/>
            <a:ext cx="5831456" cy="4347713"/>
          </a:xfrm>
          <a:prstGeom prst="rect">
            <a:avLst/>
          </a:prstGeom>
          <a:noFill/>
          <a:ln>
            <a:noFill/>
          </a:ln>
        </p:spPr>
      </p:pic>
    </p:spTree>
    <p:extLst>
      <p:ext uri="{BB962C8B-B14F-4D97-AF65-F5344CB8AC3E}">
        <p14:creationId xmlns:p14="http://schemas.microsoft.com/office/powerpoint/2010/main" val="253993897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solidFill>
                  <a:srgbClr val="FF0000"/>
                </a:solidFill>
              </a:rPr>
              <a:t>توبکتومی</a:t>
            </a:r>
            <a:endParaRPr lang="en-US" dirty="0">
              <a:solidFill>
                <a:srgbClr val="FF0000"/>
              </a:solidFill>
            </a:endParaRPr>
          </a:p>
        </p:txBody>
      </p:sp>
      <p:sp>
        <p:nvSpPr>
          <p:cNvPr id="3" name="Content Placeholder 2"/>
          <p:cNvSpPr>
            <a:spLocks noGrp="1"/>
          </p:cNvSpPr>
          <p:nvPr>
            <p:ph idx="1"/>
          </p:nvPr>
        </p:nvSpPr>
        <p:spPr>
          <a:xfrm>
            <a:off x="465826" y="1845733"/>
            <a:ext cx="11128076" cy="4537814"/>
          </a:xfrm>
        </p:spPr>
        <p:txBody>
          <a:bodyPr>
            <a:normAutofit lnSpcReduction="10000"/>
          </a:bodyPr>
          <a:lstStyle/>
          <a:p>
            <a:pPr algn="just" rtl="1"/>
            <a:r>
              <a:rPr lang="fa-IR" sz="2800" dirty="0">
                <a:cs typeface="B Mitra" panose="00000400000000000000" pitchFamily="2" charset="-78"/>
              </a:rPr>
              <a:t>حكايت توبكتومي هم مثل وازكتومي است. اين هم يك روش پيشگيري دائمي از بارداري است بااين تفاوت كه توبكتومي به بستن لوله هاي رحمي در خانم ها گفته مي شود.</a:t>
            </a:r>
          </a:p>
          <a:p>
            <a:pPr algn="just" rtl="1"/>
            <a:r>
              <a:rPr lang="fa-IR" sz="2800" dirty="0">
                <a:cs typeface="B Mitra" panose="00000400000000000000" pitchFamily="2" charset="-78"/>
              </a:rPr>
              <a:t>توبكتومي به سادگي وازكتومي نيست.اينجا يك عمل جراحي صورت مي گيرد ولوله هاي رحمي طي بيهوشي عمومي ويا بي حسي موضعي بسته مي شوند. </a:t>
            </a:r>
          </a:p>
          <a:p>
            <a:pPr algn="just" rtl="1"/>
            <a:r>
              <a:rPr lang="fa-IR" sz="2800" dirty="0">
                <a:solidFill>
                  <a:srgbClr val="FF0000"/>
                </a:solidFill>
                <a:cs typeface="B Mitra" panose="00000400000000000000" pitchFamily="2" charset="-78"/>
              </a:rPr>
              <a:t>برگرداندن عمل توبكتومي، از وازكتومي هم مشكل تر است.</a:t>
            </a:r>
          </a:p>
          <a:p>
            <a:pPr algn="just" rtl="1"/>
            <a:r>
              <a:rPr lang="fa-IR" sz="2800" dirty="0">
                <a:cs typeface="B Mitra" panose="00000400000000000000" pitchFamily="2" charset="-78"/>
              </a:rPr>
              <a:t>به طور کل در كشورهايي كه معقول عمل مي كنند در حالي كه علتي براي بستن لوله ها نباشد، اطباء سعي مي كنند و البته قوانين هم حكم مي كند ، با مشاوره، این افراد منصرف شوند ودر غير اينصورت در ليست انتظارهاي طولاني قرار مي گيرند،  </a:t>
            </a:r>
          </a:p>
          <a:p>
            <a:pPr algn="just" rtl="1"/>
            <a:r>
              <a:rPr lang="fa-IR" sz="2800" dirty="0">
                <a:cs typeface="B Mitra" panose="00000400000000000000" pitchFamily="2" charset="-78"/>
              </a:rPr>
              <a:t>چرا؟ چون كسي كه كانديداي توبكتومي است، بايد به اين نتيجه قطعي برسد.</a:t>
            </a:r>
          </a:p>
          <a:p>
            <a:pPr algn="just" rtl="1"/>
            <a:r>
              <a:rPr lang="fa-IR" sz="2800" dirty="0">
                <a:solidFill>
                  <a:srgbClr val="FF0000"/>
                </a:solidFill>
                <a:cs typeface="B Mitra" panose="00000400000000000000" pitchFamily="2" charset="-78"/>
              </a:rPr>
              <a:t>قطعا" انجام اين اعمال جراحي بدون هيچ دليل و انديكاسيون، بدون عارضه و تبعات سوء نيست.</a:t>
            </a:r>
          </a:p>
          <a:p>
            <a:pPr algn="just" rtl="1"/>
            <a:endParaRPr lang="en-US" sz="2400" dirty="0">
              <a:cs typeface="B Mitra" panose="00000400000000000000" pitchFamily="2" charset="-78"/>
            </a:endParaRPr>
          </a:p>
        </p:txBody>
      </p:sp>
    </p:spTree>
    <p:extLst>
      <p:ext uri="{BB962C8B-B14F-4D97-AF65-F5344CB8AC3E}">
        <p14:creationId xmlns:p14="http://schemas.microsoft.com/office/powerpoint/2010/main" val="427281286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0113" y="1742537"/>
            <a:ext cx="11145329" cy="4641010"/>
          </a:xfrm>
        </p:spPr>
        <p:txBody>
          <a:bodyPr>
            <a:noAutofit/>
          </a:bodyPr>
          <a:lstStyle/>
          <a:p>
            <a:pPr algn="just" rtl="1"/>
            <a:r>
              <a:rPr lang="fa-IR" sz="3200" dirty="0">
                <a:cs typeface="B Mitra" panose="00000400000000000000" pitchFamily="2" charset="-78"/>
              </a:rPr>
              <a:t>نمودار متد ميكس روش هاي پيشگيري از بارداري كه سال 84 منتشر شده، حاكي از آنست كه اين روش بيش از 4 برابر وازكتومي در كشور رواج دارد.</a:t>
            </a:r>
          </a:p>
          <a:p>
            <a:pPr algn="just" rtl="1"/>
            <a:r>
              <a:rPr lang="fa-IR" sz="3200" dirty="0">
                <a:solidFill>
                  <a:srgbClr val="FF0000"/>
                </a:solidFill>
                <a:cs typeface="B Mitra" panose="00000400000000000000" pitchFamily="2" charset="-78"/>
              </a:rPr>
              <a:t>ما در وازكتومي و توبكتومي رتبه ي 13 تا 16 و در برخي آمارها 16 تا 20 جهان را داريم و در اين زمينه هم بايد متخصصان همكاري كنند تا كاري بدون انديكاسيون صورت نگيرد. </a:t>
            </a:r>
          </a:p>
          <a:p>
            <a:pPr algn="just" rtl="1"/>
            <a:r>
              <a:rPr lang="fa-IR" sz="3200" dirty="0">
                <a:cs typeface="B Mitra" panose="00000400000000000000" pitchFamily="2" charset="-78"/>
              </a:rPr>
              <a:t>رسانه ها هم بايد اطلاع رساني و آگاهي بدهند و علاوه براين دو بايد برنامه منسجمي از سوي وزارت بهداشت در بخش دولتي و خصوصي در نظر گرفته شود.</a:t>
            </a:r>
          </a:p>
          <a:p>
            <a:pPr algn="just" rtl="1"/>
            <a:r>
              <a:rPr lang="fa-IR" sz="3200" dirty="0">
                <a:cs typeface="B Mitra" panose="00000400000000000000" pitchFamily="2" charset="-78"/>
              </a:rPr>
              <a:t>اين دو روش باید تنها در موارد نياز و يا داشتن جميع شرايط مورد تقاضا باشد و نه اينكه به عنوان يك روش مثل بقيه روش ها در سيكل عمومي و خصوصي و بسته هاي خدماتي موجود بود و مورد درخواست و يا تقاضا باشد.</a:t>
            </a:r>
          </a:p>
          <a:p>
            <a:pPr algn="just" rtl="1"/>
            <a:endParaRPr lang="en-US" sz="3200" dirty="0">
              <a:cs typeface="B Mitra" panose="00000400000000000000" pitchFamily="2" charset="-78"/>
            </a:endParaRPr>
          </a:p>
        </p:txBody>
      </p:sp>
    </p:spTree>
    <p:extLst>
      <p:ext uri="{BB962C8B-B14F-4D97-AF65-F5344CB8AC3E}">
        <p14:creationId xmlns:p14="http://schemas.microsoft.com/office/powerpoint/2010/main" val="391654872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solidFill>
                  <a:srgbClr val="FF0000"/>
                </a:solidFill>
              </a:rPr>
              <a:t>سزارین</a:t>
            </a:r>
            <a:endParaRPr lang="en-US" dirty="0">
              <a:solidFill>
                <a:srgbClr val="FF0000"/>
              </a:solidFill>
            </a:endParaRPr>
          </a:p>
        </p:txBody>
      </p:sp>
      <p:sp>
        <p:nvSpPr>
          <p:cNvPr id="3" name="Content Placeholder 2"/>
          <p:cNvSpPr>
            <a:spLocks noGrp="1"/>
          </p:cNvSpPr>
          <p:nvPr>
            <p:ph idx="1"/>
          </p:nvPr>
        </p:nvSpPr>
        <p:spPr>
          <a:xfrm>
            <a:off x="431321" y="1737361"/>
            <a:ext cx="11490385" cy="6078172"/>
          </a:xfrm>
        </p:spPr>
        <p:txBody>
          <a:bodyPr>
            <a:noAutofit/>
          </a:bodyPr>
          <a:lstStyle/>
          <a:p>
            <a:pPr marL="0" lvl="0" indent="0" algn="just" rtl="1">
              <a:lnSpc>
                <a:spcPct val="120000"/>
              </a:lnSpc>
              <a:spcBef>
                <a:spcPts val="1000"/>
              </a:spcBef>
              <a:spcAft>
                <a:spcPts val="0"/>
              </a:spcAft>
              <a:buClr>
                <a:prstClr val="black"/>
              </a:buClr>
              <a:buSzTx/>
              <a:buNone/>
            </a:pPr>
            <a:r>
              <a:rPr lang="fa-IR" sz="2400" b="1" cap="all" dirty="0">
                <a:solidFill>
                  <a:prstClr val="black"/>
                </a:solidFill>
                <a:latin typeface="Tw Cen MT" panose="020B0602020104020603"/>
                <a:cs typeface="B Mitra" panose="00000400000000000000" pitchFamily="2" charset="-78"/>
              </a:rPr>
              <a:t>سزارين يك جراحي بزرگ است براي انجام زايمان.در تعريف درست، استفاده از سزارين در موارد فوري و اورژانسي كه جان مادر و نوزاد در خطر است، از اين روش استفاده مي شود. در اين روش پوست روي شكم و عضلات زير آن شكافته مي شود و سپس جدار رحم بريده مي شود و آنگاه نوزاد متولد مي شود. صرف نظر از خطرات و عوارض زيادي كه سزارين براي مادر و نوزاد در حال و آينده دارد، عمل سزارين با درد فراواني همراه است. اين در حالي است كه يكي از علل گرايش زنان به سزارين، فرار از درد زايمان عنوان مي شود.</a:t>
            </a:r>
            <a:endParaRPr lang="en-US" sz="2400" b="1" cap="all" dirty="0">
              <a:solidFill>
                <a:prstClr val="black"/>
              </a:solidFill>
              <a:latin typeface="Tw Cen MT" panose="020B0602020104020603"/>
              <a:cs typeface="B Mitra" panose="00000400000000000000" pitchFamily="2" charset="-78"/>
            </a:endParaRPr>
          </a:p>
          <a:p>
            <a:pPr marL="0" lvl="0" indent="0" algn="just" rtl="1">
              <a:lnSpc>
                <a:spcPct val="120000"/>
              </a:lnSpc>
              <a:spcBef>
                <a:spcPts val="1000"/>
              </a:spcBef>
              <a:spcAft>
                <a:spcPts val="0"/>
              </a:spcAft>
              <a:buClr>
                <a:prstClr val="black"/>
              </a:buClr>
              <a:buSzTx/>
              <a:buNone/>
            </a:pPr>
            <a:r>
              <a:rPr lang="fa-IR" sz="2800" b="1" cap="all" dirty="0">
                <a:solidFill>
                  <a:srgbClr val="FF0000"/>
                </a:solidFill>
                <a:latin typeface="Tw Cen MT" panose="020B0602020104020603"/>
                <a:cs typeface="B Mitra" panose="00000400000000000000" pitchFamily="2" charset="-78"/>
              </a:rPr>
              <a:t>اينكه زايمان بايد به طور طبيعي انجام گيرد و يا سزارين؟</a:t>
            </a:r>
            <a:endParaRPr lang="en-US" sz="2800" b="1" cap="all" dirty="0">
              <a:solidFill>
                <a:srgbClr val="FF0000"/>
              </a:solidFill>
              <a:latin typeface="Tw Cen MT" panose="020B0602020104020603"/>
              <a:cs typeface="B Mitra" panose="00000400000000000000" pitchFamily="2" charset="-78"/>
            </a:endParaRPr>
          </a:p>
          <a:p>
            <a:pPr marL="0" lvl="0" indent="0" algn="just" rtl="1">
              <a:lnSpc>
                <a:spcPct val="120000"/>
              </a:lnSpc>
              <a:spcBef>
                <a:spcPts val="1000"/>
              </a:spcBef>
              <a:spcAft>
                <a:spcPts val="0"/>
              </a:spcAft>
              <a:buClr>
                <a:prstClr val="black"/>
              </a:buClr>
              <a:buSzTx/>
              <a:buNone/>
            </a:pPr>
            <a:r>
              <a:rPr lang="fa-IR" sz="2800" b="1" cap="all" dirty="0">
                <a:solidFill>
                  <a:prstClr val="black"/>
                </a:solidFill>
                <a:latin typeface="Tw Cen MT" panose="020B0602020104020603"/>
                <a:cs typeface="B Mitra" panose="00000400000000000000" pitchFamily="2" charset="-78"/>
              </a:rPr>
              <a:t> اين را پزشك بايد تشخيص دهد. در همه ي كشورهاي با طب پيشرفته، اجازه داده نمي شود. پزشک یا دیگران بدون دليل علمي و منطقي، عمل طبيعي زايمان را به جراحي تبديل کنند.</a:t>
            </a:r>
            <a:endParaRPr lang="en-US" sz="2800" b="1" cap="all" dirty="0">
              <a:solidFill>
                <a:prstClr val="black"/>
              </a:solidFill>
              <a:latin typeface="Tw Cen MT" panose="020B0602020104020603"/>
              <a:cs typeface="B Mitra" panose="00000400000000000000" pitchFamily="2" charset="-78"/>
            </a:endParaRPr>
          </a:p>
          <a:p>
            <a:pPr algn="just"/>
            <a:endParaRPr lang="en-US" b="1" dirty="0">
              <a:cs typeface="B Mitra" panose="00000400000000000000" pitchFamily="2" charset="-78"/>
            </a:endParaRPr>
          </a:p>
        </p:txBody>
      </p:sp>
    </p:spTree>
    <p:extLst>
      <p:ext uri="{BB962C8B-B14F-4D97-AF65-F5344CB8AC3E}">
        <p14:creationId xmlns:p14="http://schemas.microsoft.com/office/powerpoint/2010/main" val="149354809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6815" y="1759789"/>
            <a:ext cx="11248845" cy="6383547"/>
          </a:xfrm>
        </p:spPr>
        <p:txBody>
          <a:bodyPr>
            <a:noAutofit/>
          </a:bodyPr>
          <a:lstStyle/>
          <a:p>
            <a:pPr algn="just" rtl="1"/>
            <a:r>
              <a:rPr lang="fa-IR" sz="2800" dirty="0">
                <a:cs typeface="B Mitra" panose="00000400000000000000" pitchFamily="2" charset="-78"/>
              </a:rPr>
              <a:t> به همين دليل در اين كشورها آمارهاي سزارين، در حد 15 و حداكثر 20 درصد است. ولي در كشور ما سزارين بيش از 50 درصد زايمان ها را تشكيل مي دهد. كه بيش از 60 درصد اين سزارين ها، لزومي ندارد و انتخابي است.</a:t>
            </a:r>
          </a:p>
          <a:p>
            <a:pPr algn="just" rtl="1"/>
            <a:r>
              <a:rPr lang="fa-IR" sz="2800" dirty="0">
                <a:solidFill>
                  <a:srgbClr val="FF0000"/>
                </a:solidFill>
                <a:cs typeface="B Mitra" panose="00000400000000000000" pitchFamily="2" charset="-78"/>
              </a:rPr>
              <a:t>ما از نظر آمار بالاي سزارين ها، در دنيا رتبه دوم را داريم. برزيل، ايران، قبرس و يونان جزء كشورهاي پرسزارين دنيا هستند.</a:t>
            </a:r>
            <a:endParaRPr lang="en-US" sz="2800" dirty="0">
              <a:solidFill>
                <a:srgbClr val="FF0000"/>
              </a:solidFill>
              <a:cs typeface="B Mitra" panose="00000400000000000000" pitchFamily="2" charset="-78"/>
            </a:endParaRPr>
          </a:p>
          <a:p>
            <a:pPr algn="just" rtl="1"/>
            <a:r>
              <a:rPr lang="fa-IR" sz="3200" dirty="0">
                <a:cs typeface="B Mitra" panose="00000400000000000000" pitchFamily="2" charset="-78"/>
              </a:rPr>
              <a:t>وقتي انجام سزارين، نياز و واجب است، آنجا غير از اين نبايد صورت گيرد ولي بحث در اينجا درباره ي سزارين هاي انتخابي است. سزارين هايي كه وجوب ندارد. متاسفانه در دو دهه ی اخير در بين نسل جديد و ميان سال به نوعي هراس از فرزند آوري و هراس از زايمان طبيعي رايج شده و فرهنگ تك فرزندي و فرهنگ و مد سزارين سازي را دامن زده و با اين پديده ها بايد برخورد علمي و منطقي صورت گيرد، البته قوانين هم بايد تحقق فرهنگ جديد را هموار نمايد.</a:t>
            </a:r>
            <a:endParaRPr lang="en-US" sz="3200" dirty="0">
              <a:cs typeface="B Mitra" panose="00000400000000000000" pitchFamily="2" charset="-78"/>
            </a:endParaRPr>
          </a:p>
          <a:p>
            <a:pPr algn="just"/>
            <a:endParaRPr lang="en-US" sz="2800" dirty="0">
              <a:cs typeface="B Mitra" panose="00000400000000000000" pitchFamily="2" charset="-78"/>
            </a:endParaRPr>
          </a:p>
        </p:txBody>
      </p:sp>
    </p:spTree>
    <p:extLst>
      <p:ext uri="{BB962C8B-B14F-4D97-AF65-F5344CB8AC3E}">
        <p14:creationId xmlns:p14="http://schemas.microsoft.com/office/powerpoint/2010/main" val="1634199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675" y="286603"/>
            <a:ext cx="10086005" cy="1450757"/>
          </a:xfrm>
        </p:spPr>
        <p:txBody>
          <a:bodyPr>
            <a:normAutofit/>
          </a:bodyPr>
          <a:lstStyle/>
          <a:p>
            <a:pPr algn="ctr"/>
            <a:r>
              <a:rPr lang="fa-IR" sz="7200" dirty="0">
                <a:solidFill>
                  <a:srgbClr val="00B050"/>
                </a:solidFill>
                <a:cs typeface="B Mitra" panose="00000400000000000000" pitchFamily="2" charset="-78"/>
              </a:rPr>
              <a:t>شهید آیت الله دکتر بهشتی</a:t>
            </a:r>
            <a:endParaRPr lang="en-US" sz="7200" dirty="0">
              <a:solidFill>
                <a:srgbClr val="00B050"/>
              </a:solidFill>
              <a:cs typeface="B Mitra" panose="00000400000000000000" pitchFamily="2" charset="-78"/>
            </a:endParaRPr>
          </a:p>
        </p:txBody>
      </p:sp>
      <p:sp>
        <p:nvSpPr>
          <p:cNvPr id="3" name="Content Placeholder 2"/>
          <p:cNvSpPr>
            <a:spLocks noGrp="1"/>
          </p:cNvSpPr>
          <p:nvPr>
            <p:ph idx="1"/>
          </p:nvPr>
        </p:nvSpPr>
        <p:spPr/>
        <p:txBody>
          <a:bodyPr>
            <a:noAutofit/>
          </a:bodyPr>
          <a:lstStyle/>
          <a:p>
            <a:pPr algn="ctr"/>
            <a:r>
              <a:rPr lang="fa-IR" sz="8000" dirty="0">
                <a:solidFill>
                  <a:srgbClr val="FF0000"/>
                </a:solidFill>
                <a:latin typeface="AVGmdBU" panose="02000600000000000000" pitchFamily="2" charset="-128"/>
                <a:ea typeface="AVGmdBU" panose="02000600000000000000" pitchFamily="2" charset="-128"/>
                <a:cs typeface="Arabic Style" panose="00000400000000000000" pitchFamily="2" charset="-78"/>
              </a:rPr>
              <a:t>دانشجو مؤذن جامعه است، </a:t>
            </a:r>
          </a:p>
          <a:p>
            <a:pPr algn="ctr"/>
            <a:r>
              <a:rPr lang="fa-IR" sz="8000" dirty="0">
                <a:solidFill>
                  <a:srgbClr val="FF0000"/>
                </a:solidFill>
                <a:latin typeface="AVGmdBU" panose="02000600000000000000" pitchFamily="2" charset="-128"/>
                <a:ea typeface="AVGmdBU" panose="02000600000000000000" pitchFamily="2" charset="-128"/>
                <a:cs typeface="Arabic Style" panose="00000400000000000000" pitchFamily="2" charset="-78"/>
              </a:rPr>
              <a:t>اگر خواب بماند،</a:t>
            </a:r>
          </a:p>
          <a:p>
            <a:pPr algn="ctr"/>
            <a:r>
              <a:rPr lang="fa-IR" sz="8000" dirty="0">
                <a:solidFill>
                  <a:srgbClr val="FF0000"/>
                </a:solidFill>
                <a:latin typeface="AVGmdBU" panose="02000600000000000000" pitchFamily="2" charset="-128"/>
                <a:ea typeface="AVGmdBU" panose="02000600000000000000" pitchFamily="2" charset="-128"/>
                <a:cs typeface="Arabic Style" panose="00000400000000000000" pitchFamily="2" charset="-78"/>
              </a:rPr>
              <a:t> نماز امت قضا می شود.</a:t>
            </a:r>
          </a:p>
          <a:p>
            <a:pPr algn="ctr"/>
            <a:r>
              <a:rPr lang="fa-IR" sz="8000" dirty="0">
                <a:solidFill>
                  <a:srgbClr val="FF0000"/>
                </a:solidFill>
                <a:latin typeface="AVGmdBU" panose="02000600000000000000" pitchFamily="2" charset="-128"/>
                <a:ea typeface="AVGmdBU" panose="02000600000000000000" pitchFamily="2" charset="-128"/>
                <a:cs typeface="Arabic Style" panose="00000400000000000000" pitchFamily="2" charset="-78"/>
              </a:rPr>
              <a:t> </a:t>
            </a:r>
            <a:endParaRPr lang="en-US" sz="8000" dirty="0">
              <a:solidFill>
                <a:srgbClr val="FF0000"/>
              </a:solidFill>
              <a:latin typeface="AVGmdBU" panose="02000600000000000000" pitchFamily="2" charset="-128"/>
              <a:ea typeface="AVGmdBU" panose="02000600000000000000" pitchFamily="2" charset="-128"/>
              <a:cs typeface="Arabic Style" panose="00000400000000000000" pitchFamily="2" charset="-78"/>
            </a:endParaRPr>
          </a:p>
        </p:txBody>
      </p:sp>
    </p:spTree>
    <p:extLst>
      <p:ext uri="{BB962C8B-B14F-4D97-AF65-F5344CB8AC3E}">
        <p14:creationId xmlns:p14="http://schemas.microsoft.com/office/powerpoint/2010/main" val="359179583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7280" y="1845734"/>
            <a:ext cx="10058400" cy="4520560"/>
          </a:xfrm>
        </p:spPr>
        <p:txBody>
          <a:bodyPr>
            <a:normAutofit/>
          </a:bodyPr>
          <a:lstStyle/>
          <a:p>
            <a:pPr algn="just" rtl="1"/>
            <a:r>
              <a:rPr lang="fa-IR" sz="4000" dirty="0">
                <a:solidFill>
                  <a:srgbClr val="FF0000"/>
                </a:solidFill>
                <a:cs typeface="B Mitra" panose="00000400000000000000" pitchFamily="2" charset="-78"/>
              </a:rPr>
              <a:t>در كشورهايي مثل هلند، اتريش، فرانسه، انگليس و آلمان ، ميزان سزارين ها زير 15 درصد است. </a:t>
            </a:r>
          </a:p>
          <a:p>
            <a:pPr algn="just" rtl="1"/>
            <a:r>
              <a:rPr lang="fa-IR" sz="4000" dirty="0">
                <a:cs typeface="B Mitra" panose="00000400000000000000" pitchFamily="2" charset="-78"/>
              </a:rPr>
              <a:t>در كشور هايي هم كه طي سال هاي اخير، ميزان سزارين از حد 20 درصد افزايش يافته مثل امريكا، نظام سلامت بدنبال اصلاح وضع موجود است. </a:t>
            </a:r>
          </a:p>
          <a:p>
            <a:pPr algn="just" rtl="1"/>
            <a:r>
              <a:rPr lang="fa-IR" sz="4000" dirty="0">
                <a:solidFill>
                  <a:srgbClr val="FF0000"/>
                </a:solidFill>
                <a:cs typeface="B Mitra" panose="00000400000000000000" pitchFamily="2" charset="-78"/>
              </a:rPr>
              <a:t>جاي تشكر است كه در دولت جديد هم، وزارت بهداشت در برنامه تحول سلامت اين مسئله پرضرر وپر هزينه در حال و آينده جدي گرفته است.</a:t>
            </a:r>
            <a:endParaRPr lang="en-US" sz="4000" dirty="0">
              <a:solidFill>
                <a:srgbClr val="FF0000"/>
              </a:solidFill>
              <a:cs typeface="B Mitra" panose="00000400000000000000" pitchFamily="2" charset="-78"/>
            </a:endParaRPr>
          </a:p>
        </p:txBody>
      </p:sp>
    </p:spTree>
    <p:extLst>
      <p:ext uri="{BB962C8B-B14F-4D97-AF65-F5344CB8AC3E}">
        <p14:creationId xmlns:p14="http://schemas.microsoft.com/office/powerpoint/2010/main" val="160710921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solidFill>
                  <a:srgbClr val="FF0000"/>
                </a:solidFill>
              </a:rPr>
              <a:t>سقط جنین</a:t>
            </a:r>
            <a:endParaRPr lang="en-US" dirty="0">
              <a:solidFill>
                <a:srgbClr val="FF0000"/>
              </a:solidFill>
            </a:endParaRPr>
          </a:p>
        </p:txBody>
      </p:sp>
      <p:sp>
        <p:nvSpPr>
          <p:cNvPr id="3" name="Content Placeholder 2"/>
          <p:cNvSpPr>
            <a:spLocks noGrp="1"/>
          </p:cNvSpPr>
          <p:nvPr>
            <p:ph idx="1"/>
          </p:nvPr>
        </p:nvSpPr>
        <p:spPr>
          <a:xfrm>
            <a:off x="1121434" y="1737359"/>
            <a:ext cx="10034246" cy="4559923"/>
          </a:xfrm>
        </p:spPr>
        <p:txBody>
          <a:bodyPr>
            <a:noAutofit/>
          </a:bodyPr>
          <a:lstStyle/>
          <a:p>
            <a:pPr algn="just" rtl="1"/>
            <a:r>
              <a:rPr lang="fa-IR" sz="2800" dirty="0">
                <a:solidFill>
                  <a:srgbClr val="FF0000"/>
                </a:solidFill>
                <a:cs typeface="B Mitra" panose="00000400000000000000" pitchFamily="2" charset="-78"/>
              </a:rPr>
              <a:t>به از دست رفتن محصول حاملگي قبل از هفته 22 بارداري گفته مي شود.</a:t>
            </a:r>
            <a:endParaRPr lang="en-US" sz="2800" dirty="0">
              <a:solidFill>
                <a:srgbClr val="FF0000"/>
              </a:solidFill>
              <a:cs typeface="B Mitra" panose="00000400000000000000" pitchFamily="2" charset="-78"/>
            </a:endParaRPr>
          </a:p>
          <a:p>
            <a:pPr algn="just" rtl="1"/>
            <a:r>
              <a:rPr lang="fa-IR" sz="2800" dirty="0">
                <a:cs typeface="B Mitra" panose="00000400000000000000" pitchFamily="2" charset="-78"/>
              </a:rPr>
              <a:t>اگر سقط جنين به صورت خودبه خود باشد، به آن سقط جنين غيرعمدي يا ناخواسته گفته مي شود. و اگر سقط جنين بدون هيچ علت پزشكي باشد، به آن سقط جنين خودخواسته و يا عمدي اطلاق مي شود.</a:t>
            </a:r>
            <a:endParaRPr lang="en-US" sz="2800" dirty="0">
              <a:cs typeface="B Mitra" panose="00000400000000000000" pitchFamily="2" charset="-78"/>
            </a:endParaRPr>
          </a:p>
          <a:p>
            <a:pPr algn="just" rtl="1"/>
            <a:r>
              <a:rPr lang="fa-IR" sz="2800" dirty="0">
                <a:solidFill>
                  <a:srgbClr val="FF0000"/>
                </a:solidFill>
                <a:cs typeface="B Mitra" panose="00000400000000000000" pitchFamily="2" charset="-78"/>
              </a:rPr>
              <a:t>اين مساله حتي در كشورهايي كه از دين خاصي پيروي نمي كنند، به لحاظ اخلاقي امري زشت و ناپسند است و در بسياري از كشورها منع قانوني دارد و از نظر ديني هم حرام و گاهي در رديف قتل است.</a:t>
            </a:r>
            <a:endParaRPr lang="en-US" sz="2800" dirty="0">
              <a:solidFill>
                <a:srgbClr val="FF0000"/>
              </a:solidFill>
              <a:cs typeface="B Mitra" panose="00000400000000000000" pitchFamily="2" charset="-78"/>
            </a:endParaRPr>
          </a:p>
          <a:p>
            <a:pPr marL="0" indent="0" algn="just" rtl="1">
              <a:buNone/>
            </a:pPr>
            <a:r>
              <a:rPr lang="fa-IR" sz="2800" dirty="0">
                <a:cs typeface="B Mitra" panose="00000400000000000000" pitchFamily="2" charset="-78"/>
              </a:rPr>
              <a:t>دركشورما از نظر پيشگيري از سقط جنين، قوانيني هم وجود دارد لكن فرهنگ اخلاقي، ديني و اجتماعي مردم و اخلاق حرفه اي در امور پزشكي به قدري بايد توسعه و تعميق يابد، كه از سقط جنين هاي خودخواسته و عمدي جلوگيري شود.</a:t>
            </a:r>
            <a:endParaRPr lang="en-US" sz="2800" dirty="0">
              <a:cs typeface="B Mitra" panose="00000400000000000000" pitchFamily="2" charset="-78"/>
            </a:endParaRPr>
          </a:p>
          <a:p>
            <a:pPr algn="just" rtl="1"/>
            <a:endParaRPr lang="en-US" sz="2800" dirty="0">
              <a:cs typeface="B Mitra" panose="00000400000000000000" pitchFamily="2" charset="-78"/>
            </a:endParaRPr>
          </a:p>
        </p:txBody>
      </p:sp>
    </p:spTree>
    <p:extLst>
      <p:ext uri="{BB962C8B-B14F-4D97-AF65-F5344CB8AC3E}">
        <p14:creationId xmlns:p14="http://schemas.microsoft.com/office/powerpoint/2010/main" val="181774260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0551" y="1737359"/>
            <a:ext cx="10845129" cy="6216195"/>
          </a:xfrm>
        </p:spPr>
        <p:txBody>
          <a:bodyPr>
            <a:noAutofit/>
          </a:bodyPr>
          <a:lstStyle/>
          <a:p>
            <a:pPr algn="just" rtl="1"/>
            <a:r>
              <a:rPr lang="fa-IR" sz="2800" dirty="0">
                <a:cs typeface="B Mitra" panose="00000400000000000000" pitchFamily="2" charset="-78"/>
              </a:rPr>
              <a:t>در حال حاضر با قوانيني كه هست، امكان پيشگيري و سقط پزشكي زايمان هايي كه در آن جان مادر در خطر است و يا نوزاد داراي بيماري هاي مشخصي كه در اين قانون تعريف شده و توسط پزشك معالج تشخيص سقط گذاشته مي شود و مورد تائيد پزشكان مورد اعتماد پزشكي قانوني، وجود دارد و ساليانه 5 تا 7 هزار سقط مداخله اي از اين طريق صورت مي گيرد ولي خارج از محدوده سقط هاي خودبه خودي و قانوني، چند ده هزار سقط عمدي صورت مي گيرد كه نه قانوني است و نه شرعي و اين وضع مطلوبي نيست.</a:t>
            </a:r>
            <a:endParaRPr lang="en-US" sz="2800" dirty="0">
              <a:cs typeface="B Mitra" panose="00000400000000000000" pitchFamily="2" charset="-78"/>
            </a:endParaRPr>
          </a:p>
          <a:p>
            <a:pPr algn="just" rtl="1"/>
            <a:r>
              <a:rPr lang="fa-IR" sz="2800" i="1" dirty="0">
                <a:solidFill>
                  <a:srgbClr val="FF0000"/>
                </a:solidFill>
                <a:cs typeface="B Mitra" panose="00000400000000000000" pitchFamily="2" charset="-78"/>
              </a:rPr>
              <a:t>سقط هاي عامدانه و غيرقانوني اكثرا در محيط هاي ناامن،‌ غير بهداشتي و توسط افراد غير حرفه اي و در كل در يك شرايط پرخطر صورت مي گيرد كه با ناتواني ها، معلوليت، مرگ و ميرها و ناباروري ها و نيز ساير عوارض همراه است.</a:t>
            </a:r>
            <a:endParaRPr lang="en-US" sz="2800" i="1" dirty="0">
              <a:solidFill>
                <a:srgbClr val="FF0000"/>
              </a:solidFill>
              <a:cs typeface="B Mitra" panose="00000400000000000000" pitchFamily="2" charset="-78"/>
            </a:endParaRPr>
          </a:p>
          <a:p>
            <a:pPr marL="0" indent="0" algn="just" rtl="1">
              <a:buNone/>
            </a:pPr>
            <a:r>
              <a:rPr lang="fa-IR" sz="2800" dirty="0">
                <a:cs typeface="B Mitra" panose="00000400000000000000" pitchFamily="2" charset="-78"/>
              </a:rPr>
              <a:t>در برنامه تحول سلامت به ويژه در يك زمينه فرهنگي و آموزشي، بايد برنامه جامعي براي پيشگيري از اين سقط ها باشد.</a:t>
            </a:r>
            <a:endParaRPr lang="en-US" sz="2800" dirty="0">
              <a:cs typeface="B Mitra" panose="00000400000000000000" pitchFamily="2" charset="-78"/>
            </a:endParaRPr>
          </a:p>
          <a:p>
            <a:pPr algn="just" rtl="1"/>
            <a:endParaRPr lang="en-US" sz="2800" dirty="0">
              <a:cs typeface="B Mitra" panose="00000400000000000000" pitchFamily="2" charset="-78"/>
            </a:endParaRPr>
          </a:p>
        </p:txBody>
      </p:sp>
    </p:spTree>
    <p:extLst>
      <p:ext uri="{BB962C8B-B14F-4D97-AF65-F5344CB8AC3E}">
        <p14:creationId xmlns:p14="http://schemas.microsoft.com/office/powerpoint/2010/main" val="423700459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034" y="286603"/>
            <a:ext cx="11628408" cy="1093623"/>
          </a:xfrm>
        </p:spPr>
        <p:txBody>
          <a:bodyPr>
            <a:noAutofit/>
          </a:bodyPr>
          <a:lstStyle/>
          <a:p>
            <a:pPr algn="ctr"/>
            <a:r>
              <a:rPr lang="fa-IR" sz="3600" dirty="0">
                <a:solidFill>
                  <a:srgbClr val="FF0000"/>
                </a:solidFill>
              </a:rPr>
              <a:t>برنامه غربالگری سندرم داون</a:t>
            </a:r>
            <a:br>
              <a:rPr lang="fa-IR" sz="3600" dirty="0">
                <a:solidFill>
                  <a:srgbClr val="FF0000"/>
                </a:solidFill>
              </a:rPr>
            </a:br>
            <a:r>
              <a:rPr lang="fa-IR" sz="3600" dirty="0">
                <a:solidFill>
                  <a:srgbClr val="FF0000"/>
                </a:solidFill>
              </a:rPr>
              <a:t>پاسخ به سوالات</a:t>
            </a:r>
            <a:endParaRPr lang="en-US" sz="3600" dirty="0">
              <a:solidFill>
                <a:srgbClr val="FF0000"/>
              </a:solidFill>
            </a:endParaRPr>
          </a:p>
        </p:txBody>
      </p:sp>
      <p:sp>
        <p:nvSpPr>
          <p:cNvPr id="3" name="Content Placeholder 2"/>
          <p:cNvSpPr>
            <a:spLocks noGrp="1"/>
          </p:cNvSpPr>
          <p:nvPr>
            <p:ph idx="1"/>
          </p:nvPr>
        </p:nvSpPr>
        <p:spPr>
          <a:xfrm>
            <a:off x="327804" y="1845733"/>
            <a:ext cx="11507638" cy="4693089"/>
          </a:xfrm>
        </p:spPr>
        <p:txBody>
          <a:bodyPr>
            <a:normAutofit/>
          </a:bodyPr>
          <a:lstStyle/>
          <a:p>
            <a:pPr algn="r" rtl="1"/>
            <a:r>
              <a:rPr lang="fa-IR" b="1" dirty="0"/>
              <a:t>به عنوان اولین سوال با برنامه غربالگری سندرم داون در مادران باردار موافقید یا مخالف؟</a:t>
            </a:r>
            <a:endParaRPr lang="fa-IR" dirty="0"/>
          </a:p>
          <a:p>
            <a:pPr algn="just" rtl="1"/>
            <a:r>
              <a:rPr lang="fa-IR" b="1" dirty="0">
                <a:solidFill>
                  <a:srgbClr val="FF0000"/>
                </a:solidFill>
              </a:rPr>
              <a:t>موافقم.</a:t>
            </a:r>
          </a:p>
          <a:p>
            <a:pPr algn="r" rtl="1"/>
            <a:r>
              <a:rPr lang="fa-IR" b="1" dirty="0"/>
              <a:t>معتقد به اختیاری بودن آن هستید یا  اجباری بودن آن؟</a:t>
            </a:r>
            <a:endParaRPr lang="fa-IR" dirty="0"/>
          </a:p>
          <a:p>
            <a:pPr algn="r" rtl="1"/>
            <a:r>
              <a:rPr lang="fa-IR" b="1" dirty="0">
                <a:solidFill>
                  <a:srgbClr val="FF0000"/>
                </a:solidFill>
              </a:rPr>
              <a:t>هر دو</a:t>
            </a:r>
          </a:p>
          <a:p>
            <a:pPr algn="r" rtl="1"/>
            <a:r>
              <a:rPr lang="fa-IR" b="1" dirty="0"/>
              <a:t>چرا؟</a:t>
            </a:r>
            <a:endParaRPr lang="fa-IR" dirty="0"/>
          </a:p>
          <a:p>
            <a:pPr algn="r" rtl="1"/>
            <a:r>
              <a:rPr lang="fa-IR" b="1" dirty="0">
                <a:solidFill>
                  <a:srgbClr val="FF0000"/>
                </a:solidFill>
              </a:rPr>
              <a:t>سندرم داون یک اختلال کروموزومی است که شیوع آن در جنین با افزایش سن مادر باردار بیشتر می شود. سن مادر در شناسایی این سندرم به تنهایی 30 درصد سهم دارد.</a:t>
            </a:r>
          </a:p>
          <a:p>
            <a:pPr algn="r" rtl="1"/>
            <a:r>
              <a:rPr lang="fa-IR" b="1" dirty="0"/>
              <a:t>توضیح بیشتر می دهید؟</a:t>
            </a:r>
            <a:endParaRPr lang="fa-IR" dirty="0"/>
          </a:p>
          <a:p>
            <a:pPr algn="r" rtl="1"/>
            <a:r>
              <a:rPr lang="fa-IR" b="1" dirty="0">
                <a:solidFill>
                  <a:srgbClr val="FF0000"/>
                </a:solidFill>
              </a:rPr>
              <a:t>بله، در مادران بالای 35 و یا 40 سال سن امکان بروز این اختلال در نوزاد بالاتر است، لذا در این گروه و همچنین سایر گروه های سنی به شرط وجود تاریخچه بیماریهای ژنتیکی و یا اختلالات کروموزومی در خانواده و یا فامیل، ورود در غربالگری منطقی و معقول است و کاملا ضرورت دارد.</a:t>
            </a:r>
          </a:p>
        </p:txBody>
      </p:sp>
    </p:spTree>
    <p:extLst>
      <p:ext uri="{BB962C8B-B14F-4D97-AF65-F5344CB8AC3E}">
        <p14:creationId xmlns:p14="http://schemas.microsoft.com/office/powerpoint/2010/main" val="15463757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1434" y="286603"/>
            <a:ext cx="10034246" cy="1450757"/>
          </a:xfrm>
        </p:spPr>
        <p:txBody>
          <a:bodyPr>
            <a:normAutofit/>
          </a:bodyPr>
          <a:lstStyle/>
          <a:p>
            <a:pPr algn="ctr"/>
            <a:r>
              <a:rPr lang="fa-IR" sz="4400" dirty="0">
                <a:solidFill>
                  <a:srgbClr val="FF0000"/>
                </a:solidFill>
              </a:rPr>
              <a:t>در زیر 35 سال نیاز را پزشک معالج  تشخیص دهد.</a:t>
            </a:r>
            <a:endParaRPr lang="en-US" sz="4400" dirty="0">
              <a:solidFill>
                <a:srgbClr val="FF0000"/>
              </a:solidFill>
            </a:endParaRPr>
          </a:p>
        </p:txBody>
      </p:sp>
      <p:sp>
        <p:nvSpPr>
          <p:cNvPr id="3" name="Content Placeholder 2"/>
          <p:cNvSpPr>
            <a:spLocks noGrp="1"/>
          </p:cNvSpPr>
          <p:nvPr>
            <p:ph idx="1"/>
          </p:nvPr>
        </p:nvSpPr>
        <p:spPr>
          <a:xfrm>
            <a:off x="1097280" y="1845733"/>
            <a:ext cx="10058400" cy="4658583"/>
          </a:xfrm>
        </p:spPr>
        <p:txBody>
          <a:bodyPr>
            <a:normAutofit/>
          </a:bodyPr>
          <a:lstStyle/>
          <a:p>
            <a:pPr algn="just" rtl="1"/>
            <a:r>
              <a:rPr lang="fa-IR" b="1" dirty="0"/>
              <a:t>در بقیه موار هم اختیاری؟</a:t>
            </a:r>
            <a:endParaRPr lang="fa-IR" dirty="0"/>
          </a:p>
          <a:p>
            <a:pPr algn="just" rtl="1"/>
            <a:r>
              <a:rPr lang="fa-IR" b="1" dirty="0">
                <a:solidFill>
                  <a:srgbClr val="FF0000"/>
                </a:solidFill>
              </a:rPr>
              <a:t>بله، در ماران باردار زیر 35 سال، که آزمایشات روتین و مراقبت های معمول بارداری طبیعی است و هیچ سابقه ای نظیر آنچه که در بالا عرض شد، نباشد، معتقدم که باید طبق نظر پزشک معالج عمل شود.</a:t>
            </a:r>
          </a:p>
          <a:p>
            <a:pPr algn="just" rtl="1"/>
            <a:r>
              <a:rPr lang="fa-IR" b="1" dirty="0"/>
              <a:t>اختیاری منوط به تعهد یعنی چی؟</a:t>
            </a:r>
            <a:endParaRPr lang="fa-IR" dirty="0"/>
          </a:p>
          <a:p>
            <a:pPr algn="just" rtl="1"/>
            <a:r>
              <a:rPr lang="fa-IR" b="1" dirty="0">
                <a:solidFill>
                  <a:srgbClr val="FF0000"/>
                </a:solidFill>
              </a:rPr>
              <a:t>الان طبق برنامه، مادر باردار اگر نخواهد در این برنامه وارد شود، باید فرم رضایت آگاهانه و تصمیم به انصراف را امضاء کند و هم چنین اگر پزشک با توجه به شرایط ضرورتی به آزمایشات نبیند و بعدا خدای ناکرده اشکالی پیش بیاید و مورد شکایت واقع شود، طبق قوانین مواخذه می شود. البته در اصلاحیه جدید این تعهد به مادران باردار 35 سال به بالا محدود شده است، ولی نمی دانم اجرایی می شود و یا نه!</a:t>
            </a:r>
          </a:p>
          <a:p>
            <a:pPr algn="just" rtl="1"/>
            <a:r>
              <a:rPr lang="fa-IR" b="1" dirty="0"/>
              <a:t>آمار شیوع سندرم داون در سنین مختلف مادر باردار به چه صورت است؟</a:t>
            </a:r>
            <a:endParaRPr lang="fa-IR" dirty="0"/>
          </a:p>
          <a:p>
            <a:pPr algn="just" rtl="1"/>
            <a:r>
              <a:rPr lang="fa-IR" b="1" dirty="0">
                <a:solidFill>
                  <a:srgbClr val="FF0000"/>
                </a:solidFill>
              </a:rPr>
              <a:t>در خانم های باردار زیر 30 سال، یک در 1500 و در مادران باردار زیر 35 سال، 1 در 1000 و بالای 40 سال، 1 در 100. این بیماری تا حدود زیادی وابسته به سن مادر است. در بارداری بالای 35 سال، فقط 5 درصد خانم ها در گروه پرخطر هستند.</a:t>
            </a:r>
          </a:p>
        </p:txBody>
      </p:sp>
    </p:spTree>
    <p:extLst>
      <p:ext uri="{BB962C8B-B14F-4D97-AF65-F5344CB8AC3E}">
        <p14:creationId xmlns:p14="http://schemas.microsoft.com/office/powerpoint/2010/main" val="401078039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5940" y="286603"/>
            <a:ext cx="9999740" cy="1214393"/>
          </a:xfrm>
        </p:spPr>
        <p:txBody>
          <a:bodyPr/>
          <a:lstStyle/>
          <a:p>
            <a:pPr algn="ctr"/>
            <a:r>
              <a:rPr lang="fa-IR" dirty="0">
                <a:solidFill>
                  <a:srgbClr val="FF0000"/>
                </a:solidFill>
              </a:rPr>
              <a:t>95 درصد مادران باردار غربالگری می شوند.</a:t>
            </a:r>
            <a:endParaRPr lang="en-US" dirty="0">
              <a:solidFill>
                <a:srgbClr val="FF0000"/>
              </a:solidFill>
            </a:endParaRPr>
          </a:p>
        </p:txBody>
      </p:sp>
      <p:sp>
        <p:nvSpPr>
          <p:cNvPr id="3" name="Content Placeholder 2"/>
          <p:cNvSpPr>
            <a:spLocks noGrp="1"/>
          </p:cNvSpPr>
          <p:nvPr>
            <p:ph idx="1"/>
          </p:nvPr>
        </p:nvSpPr>
        <p:spPr>
          <a:xfrm>
            <a:off x="655608" y="1845734"/>
            <a:ext cx="10500072" cy="4555066"/>
          </a:xfrm>
        </p:spPr>
        <p:txBody>
          <a:bodyPr>
            <a:normAutofit lnSpcReduction="10000"/>
          </a:bodyPr>
          <a:lstStyle/>
          <a:p>
            <a:pPr algn="just" rtl="1"/>
            <a:r>
              <a:rPr lang="fa-IR" b="1" dirty="0"/>
              <a:t>الان خبر دارید پوشش برنامه غربالگری در ایران به چه میزان است؟</a:t>
            </a:r>
          </a:p>
          <a:p>
            <a:pPr algn="just" rtl="1"/>
            <a:r>
              <a:rPr lang="fa-IR" b="1" dirty="0">
                <a:solidFill>
                  <a:srgbClr val="FF0000"/>
                </a:solidFill>
              </a:rPr>
              <a:t>بله، حدود 95 درصد</a:t>
            </a:r>
          </a:p>
          <a:p>
            <a:pPr algn="just" rtl="1"/>
            <a:r>
              <a:rPr lang="fa-IR" b="1" dirty="0"/>
              <a:t>یعنی تنها 5 درصد غربالگری نمی شوند؟</a:t>
            </a:r>
          </a:p>
          <a:p>
            <a:pPr algn="just" rtl="1"/>
            <a:r>
              <a:rPr lang="fa-IR" b="1" dirty="0">
                <a:solidFill>
                  <a:srgbClr val="FF0000"/>
                </a:solidFill>
              </a:rPr>
              <a:t>بله</a:t>
            </a:r>
          </a:p>
          <a:p>
            <a:pPr algn="just" rtl="1"/>
            <a:r>
              <a:rPr lang="fa-IR" b="1" dirty="0"/>
              <a:t>اصولا در این برنامه چیزی بیش از مراقبت های بارداری صورت می گیرد؟</a:t>
            </a:r>
          </a:p>
          <a:p>
            <a:pPr algn="just" rtl="1"/>
            <a:r>
              <a:rPr lang="fa-IR" b="1" dirty="0">
                <a:solidFill>
                  <a:srgbClr val="FF0000"/>
                </a:solidFill>
              </a:rPr>
              <a:t>بله، مراقیت های معمول بارداری که طبق قاعده صورت می گیرد، ولی غربالگری غیر از آن است و جزو خدمات ادغام یافته در مراقبت های سلامت مادران می باشد. غربالگری سندرم داون دو مرحله دارد. در مرحله اول برای همه مادران باردار آزمایشات خونی جهت مارکرهای بیوشیمایی (</a:t>
            </a:r>
            <a:r>
              <a:rPr lang="en-US" b="1" dirty="0">
                <a:solidFill>
                  <a:srgbClr val="FF0000"/>
                </a:solidFill>
              </a:rPr>
              <a:t>PAPP-A </a:t>
            </a:r>
            <a:r>
              <a:rPr lang="fa-IR" b="1" dirty="0">
                <a:solidFill>
                  <a:srgbClr val="FF0000"/>
                </a:solidFill>
              </a:rPr>
              <a:t> و</a:t>
            </a:r>
            <a:r>
              <a:rPr lang="en-US" b="1" dirty="0">
                <a:solidFill>
                  <a:srgbClr val="FF0000"/>
                </a:solidFill>
              </a:rPr>
              <a:t>Free </a:t>
            </a:r>
            <a:r>
              <a:rPr lang="el-GR" b="1" dirty="0">
                <a:solidFill>
                  <a:srgbClr val="FF0000"/>
                </a:solidFill>
              </a:rPr>
              <a:t>β</a:t>
            </a:r>
            <a:r>
              <a:rPr lang="en-US" b="1" dirty="0" err="1">
                <a:solidFill>
                  <a:srgbClr val="FF0000"/>
                </a:solidFill>
              </a:rPr>
              <a:t>hCG</a:t>
            </a:r>
            <a:r>
              <a:rPr lang="en-US" b="1" dirty="0">
                <a:solidFill>
                  <a:srgbClr val="FF0000"/>
                </a:solidFill>
              </a:rPr>
              <a:t>  </a:t>
            </a:r>
            <a:r>
              <a:rPr lang="fa-IR" b="1" dirty="0">
                <a:solidFill>
                  <a:srgbClr val="FF0000"/>
                </a:solidFill>
              </a:rPr>
              <a:t>) وسونوگرافی</a:t>
            </a:r>
            <a:r>
              <a:rPr lang="en-US" b="1" dirty="0">
                <a:solidFill>
                  <a:srgbClr val="FF0000"/>
                </a:solidFill>
              </a:rPr>
              <a:t>NT</a:t>
            </a:r>
            <a:r>
              <a:rPr lang="fa-IR" b="1" dirty="0">
                <a:solidFill>
                  <a:srgbClr val="FF0000"/>
                </a:solidFill>
              </a:rPr>
              <a:t>(و بعضا </a:t>
            </a:r>
            <a:r>
              <a:rPr lang="en-US" b="1" dirty="0">
                <a:solidFill>
                  <a:srgbClr val="FF0000"/>
                </a:solidFill>
              </a:rPr>
              <a:t>NB</a:t>
            </a:r>
            <a:r>
              <a:rPr lang="fa-IR" b="1" dirty="0">
                <a:solidFill>
                  <a:srgbClr val="FF0000"/>
                </a:solidFill>
              </a:rPr>
              <a:t>)</a:t>
            </a:r>
            <a:r>
              <a:rPr lang="en-US" b="1" dirty="0">
                <a:solidFill>
                  <a:srgbClr val="FF0000"/>
                </a:solidFill>
              </a:rPr>
              <a:t> </a:t>
            </a:r>
            <a:r>
              <a:rPr lang="fa-IR" b="1" dirty="0">
                <a:solidFill>
                  <a:srgbClr val="FF0000"/>
                </a:solidFill>
              </a:rPr>
              <a:t>صورت می گیرد. سونوگرافیستی که این کار را انجام می دهد، باید مجرب باشد. در مرحله دوم برای کسانی که ریسک متوسط به بالا محتمل باشد، سایر آزمایشات به تشخیص پزشک متخصص مانند تست آمنیوسنتز، </a:t>
            </a:r>
            <a:r>
              <a:rPr lang="en-US" b="1" dirty="0">
                <a:solidFill>
                  <a:srgbClr val="FF0000"/>
                </a:solidFill>
              </a:rPr>
              <a:t>CVS </a:t>
            </a:r>
            <a:r>
              <a:rPr lang="fa-IR" b="1" dirty="0">
                <a:solidFill>
                  <a:srgbClr val="FF0000"/>
                </a:solidFill>
              </a:rPr>
              <a:t>و یا </a:t>
            </a:r>
            <a:r>
              <a:rPr lang="en-US" b="1" dirty="0">
                <a:solidFill>
                  <a:srgbClr val="FF0000"/>
                </a:solidFill>
              </a:rPr>
              <a:t>NIPT  </a:t>
            </a:r>
            <a:r>
              <a:rPr lang="fa-IR" b="1" dirty="0">
                <a:solidFill>
                  <a:srgbClr val="FF0000"/>
                </a:solidFill>
              </a:rPr>
              <a:t>و سایر موارد پی گیری می شوند.</a:t>
            </a:r>
          </a:p>
          <a:p>
            <a:pPr algn="just" rtl="1"/>
            <a:r>
              <a:rPr lang="fa-IR" b="1" dirty="0"/>
              <a:t>هزینه ها چطور است؟</a:t>
            </a:r>
          </a:p>
          <a:p>
            <a:pPr algn="just" rtl="1"/>
            <a:r>
              <a:rPr lang="fa-IR" b="1" dirty="0">
                <a:solidFill>
                  <a:srgbClr val="FF0000"/>
                </a:solidFill>
              </a:rPr>
              <a:t>مرحله اول چند صد هزار تومان و مرحله دوم چند میلیونی است.</a:t>
            </a:r>
          </a:p>
        </p:txBody>
      </p:sp>
    </p:spTree>
    <p:extLst>
      <p:ext uri="{BB962C8B-B14F-4D97-AF65-F5344CB8AC3E}">
        <p14:creationId xmlns:p14="http://schemas.microsoft.com/office/powerpoint/2010/main" val="311290067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675" y="286603"/>
            <a:ext cx="10086005" cy="1007359"/>
          </a:xfrm>
        </p:spPr>
        <p:txBody>
          <a:bodyPr>
            <a:normAutofit/>
          </a:bodyPr>
          <a:lstStyle/>
          <a:p>
            <a:pPr algn="ctr"/>
            <a:r>
              <a:rPr lang="fa-IR" sz="4000" dirty="0">
                <a:solidFill>
                  <a:srgbClr val="FF0000"/>
                </a:solidFill>
              </a:rPr>
              <a:t>غربالگری در گروهی از مادران باردار تولید نگرانی می کند</a:t>
            </a:r>
            <a:endParaRPr lang="en-US" sz="4000" dirty="0">
              <a:solidFill>
                <a:srgbClr val="FF0000"/>
              </a:solidFill>
            </a:endParaRPr>
          </a:p>
        </p:txBody>
      </p:sp>
      <p:sp>
        <p:nvSpPr>
          <p:cNvPr id="3" name="Content Placeholder 2"/>
          <p:cNvSpPr>
            <a:spLocks noGrp="1"/>
          </p:cNvSpPr>
          <p:nvPr>
            <p:ph idx="1"/>
          </p:nvPr>
        </p:nvSpPr>
        <p:spPr>
          <a:xfrm>
            <a:off x="1097280" y="1845733"/>
            <a:ext cx="10058400" cy="4572319"/>
          </a:xfrm>
        </p:spPr>
        <p:txBody>
          <a:bodyPr>
            <a:normAutofit/>
          </a:bodyPr>
          <a:lstStyle/>
          <a:p>
            <a:pPr algn="just" rtl="1"/>
            <a:r>
              <a:rPr lang="fa-IR" b="1" dirty="0"/>
              <a:t>هزینه ها بالاست.</a:t>
            </a:r>
          </a:p>
          <a:p>
            <a:pPr algn="just" rtl="1"/>
            <a:r>
              <a:rPr lang="fa-IR" b="1" dirty="0">
                <a:solidFill>
                  <a:srgbClr val="FF0000"/>
                </a:solidFill>
              </a:rPr>
              <a:t>بله، همینطوره، نباید کاری کرد که به خاطر هزینه ها یک گروهی از افراد نیازمند از ادامه راه منصرف شوند و به سقط جنین روی بیاورند.</a:t>
            </a:r>
          </a:p>
          <a:p>
            <a:pPr algn="just" rtl="1"/>
            <a:r>
              <a:rPr lang="fa-IR" b="1" dirty="0"/>
              <a:t>برای هزینه ها چه باید کرد؟</a:t>
            </a:r>
          </a:p>
          <a:p>
            <a:pPr algn="just" rtl="1"/>
            <a:r>
              <a:rPr lang="fa-IR" b="1" dirty="0">
                <a:solidFill>
                  <a:srgbClr val="FF0000"/>
                </a:solidFill>
              </a:rPr>
              <a:t>باید مادران باردار کاملا تحت حمایت و پشتیبانی قوانین دولت و مجلس و پوشش بیمه ای باشند.</a:t>
            </a:r>
          </a:p>
          <a:p>
            <a:pPr algn="just" rtl="1"/>
            <a:r>
              <a:rPr lang="fa-IR" b="1" dirty="0"/>
              <a:t>آقای دکتر؛ کسی که بخواهد تحت پوشش غربالگری کامل باشد چه مدت باید زمان صرف کند؟</a:t>
            </a:r>
          </a:p>
          <a:p>
            <a:pPr algn="just" rtl="1"/>
            <a:r>
              <a:rPr lang="fa-IR" b="1" dirty="0">
                <a:solidFill>
                  <a:srgbClr val="FF0000"/>
                </a:solidFill>
              </a:rPr>
              <a:t>آزمایشات مرحله اول در فاصله هفته 11 تا 13 و 6 روز بعد از آن هست و در صورت لزوم آزمایشات مرحله دوم برای مادر باردار طی هفته 14 تا 16 و 6 روز بعد از آن صورت می گیرد.</a:t>
            </a:r>
          </a:p>
          <a:p>
            <a:pPr algn="just" rtl="1"/>
            <a:r>
              <a:rPr lang="fa-IR" b="1" dirty="0"/>
              <a:t>اینقدر طولانی؟</a:t>
            </a:r>
          </a:p>
          <a:p>
            <a:pPr algn="just" rtl="1"/>
            <a:r>
              <a:rPr lang="fa-IR" b="1" dirty="0">
                <a:solidFill>
                  <a:srgbClr val="FF0000"/>
                </a:solidFill>
              </a:rPr>
              <a:t>بله، مادر بارداری که با احتمال خطر تشخیص داده می شود، بخشی از سه ماهه اول و دوم را درگیر افکار آزار دهنده است، تا خلاف آن ثابت شود.</a:t>
            </a:r>
          </a:p>
        </p:txBody>
      </p:sp>
    </p:spTree>
    <p:extLst>
      <p:ext uri="{BB962C8B-B14F-4D97-AF65-F5344CB8AC3E}">
        <p14:creationId xmlns:p14="http://schemas.microsoft.com/office/powerpoint/2010/main" val="187270566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5170" y="286603"/>
            <a:ext cx="10120510" cy="1128129"/>
          </a:xfrm>
        </p:spPr>
        <p:txBody>
          <a:bodyPr>
            <a:normAutofit/>
          </a:bodyPr>
          <a:lstStyle/>
          <a:p>
            <a:pPr algn="ctr"/>
            <a:r>
              <a:rPr lang="fa-IR" sz="4400" dirty="0">
                <a:solidFill>
                  <a:srgbClr val="FF0000"/>
                </a:solidFill>
              </a:rPr>
              <a:t>سندرم داون نه قابل پیشگیری است و نه درمان پذیر</a:t>
            </a:r>
            <a:endParaRPr lang="en-US" sz="4400" dirty="0">
              <a:solidFill>
                <a:srgbClr val="FF0000"/>
              </a:solidFill>
            </a:endParaRPr>
          </a:p>
        </p:txBody>
      </p:sp>
      <p:sp>
        <p:nvSpPr>
          <p:cNvPr id="3" name="Content Placeholder 2"/>
          <p:cNvSpPr>
            <a:spLocks noGrp="1"/>
          </p:cNvSpPr>
          <p:nvPr>
            <p:ph idx="1"/>
          </p:nvPr>
        </p:nvSpPr>
        <p:spPr>
          <a:xfrm>
            <a:off x="1097280" y="1845734"/>
            <a:ext cx="10058400" cy="4503308"/>
          </a:xfrm>
        </p:spPr>
        <p:txBody>
          <a:bodyPr>
            <a:normAutofit/>
          </a:bodyPr>
          <a:lstStyle/>
          <a:p>
            <a:pPr algn="just" rtl="1"/>
            <a:r>
              <a:rPr lang="fa-IR" b="1" dirty="0"/>
              <a:t>خب این تبعاتی ندارد؟</a:t>
            </a:r>
            <a:endParaRPr lang="fa-IR" dirty="0"/>
          </a:p>
          <a:p>
            <a:pPr algn="just" rtl="1"/>
            <a:r>
              <a:rPr lang="fa-IR" b="1" dirty="0">
                <a:solidFill>
                  <a:srgbClr val="FF0000"/>
                </a:solidFill>
              </a:rPr>
              <a:t>چرا؟ دقیقا یکی از موارد اشکال همین است. گروهی از مادران که در ادامه عرض خواهم کرد، در طول دوران بارداری در سلامت، امنیت و آسایش باشند، در حساسترین دوران بارداری، در معرض استرس، اضطراب و نگرانی واقع می شوند و بار روحی و روانی نسبتا سنگینی را تحمل می کنند.</a:t>
            </a:r>
          </a:p>
          <a:p>
            <a:pPr algn="just" rtl="1"/>
            <a:r>
              <a:rPr lang="fa-IR" b="1" dirty="0"/>
              <a:t>سندرم داون را از طریق این غربالگری، پیشگیری می کنیم و یا درمان؟</a:t>
            </a:r>
          </a:p>
          <a:p>
            <a:pPr algn="just" rtl="1"/>
            <a:r>
              <a:rPr lang="fa-IR" b="1" dirty="0">
                <a:solidFill>
                  <a:srgbClr val="FF0000"/>
                </a:solidFill>
              </a:rPr>
              <a:t>هیچکدام، نه قابل پیشگیری است و نه قابل درمان، این جنین ها را کشف می کنند که از تولدشان جلوگیری گردد.</a:t>
            </a:r>
          </a:p>
          <a:p>
            <a:pPr algn="just" rtl="1"/>
            <a:r>
              <a:rPr lang="fa-IR" b="1" dirty="0"/>
              <a:t>همه نوزادان سندرم داون که در شدیدترین شکل نیستند که خانواده ها یخواهند آنها را سقط کنند.</a:t>
            </a:r>
          </a:p>
          <a:p>
            <a:pPr algn="just" rtl="1"/>
            <a:r>
              <a:rPr lang="fa-IR" b="1" dirty="0">
                <a:solidFill>
                  <a:srgbClr val="FF0000"/>
                </a:solidFill>
              </a:rPr>
              <a:t>بله، درست می فرمایید. غربالگری مرحله دوم برای موارد متوسط و پرخطر محتمل است، نه موارد کم خطر،در مرحله اول تشخیص صورت نمی گیرد، میزان ریسک احتمال داده می شود.  تشخیص در پایان مرحله دوم است.</a:t>
            </a:r>
          </a:p>
          <a:p>
            <a:pPr algn="just" rtl="1"/>
            <a:r>
              <a:rPr lang="fa-IR" b="1" dirty="0"/>
              <a:t>با این غربالگری از چه تعداد تولد سندرم داون جلوگیری می شود؟</a:t>
            </a:r>
          </a:p>
          <a:p>
            <a:pPr algn="just" rtl="1"/>
            <a:r>
              <a:rPr lang="fa-IR" b="1" dirty="0">
                <a:solidFill>
                  <a:srgbClr val="FF0000"/>
                </a:solidFill>
              </a:rPr>
              <a:t>در دستورالعمل نوشته انتظارمان یافتن؛ 3000 مورد است، ولی در صحنه عمل حداکثر 1500 مورد کشف می گردد.</a:t>
            </a:r>
          </a:p>
        </p:txBody>
      </p:sp>
    </p:spTree>
    <p:extLst>
      <p:ext uri="{BB962C8B-B14F-4D97-AF65-F5344CB8AC3E}">
        <p14:creationId xmlns:p14="http://schemas.microsoft.com/office/powerpoint/2010/main" val="55058766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6928" y="286603"/>
            <a:ext cx="10068752" cy="1076371"/>
          </a:xfrm>
        </p:spPr>
        <p:txBody>
          <a:bodyPr>
            <a:normAutofit/>
          </a:bodyPr>
          <a:lstStyle/>
          <a:p>
            <a:pPr algn="ctr"/>
            <a:r>
              <a:rPr lang="fa-IR" sz="4000" dirty="0">
                <a:solidFill>
                  <a:srgbClr val="FF0000"/>
                </a:solidFill>
              </a:rPr>
              <a:t>اشکال اساسی این برنامه مثبت کاذب های آزمایشات اولیه است</a:t>
            </a:r>
            <a:endParaRPr lang="en-US" sz="4000" dirty="0">
              <a:solidFill>
                <a:srgbClr val="FF0000"/>
              </a:solidFill>
            </a:endParaRPr>
          </a:p>
        </p:txBody>
      </p:sp>
      <p:sp>
        <p:nvSpPr>
          <p:cNvPr id="3" name="Content Placeholder 2"/>
          <p:cNvSpPr>
            <a:spLocks noGrp="1"/>
          </p:cNvSpPr>
          <p:nvPr>
            <p:ph idx="1"/>
          </p:nvPr>
        </p:nvSpPr>
        <p:spPr>
          <a:xfrm>
            <a:off x="483079" y="1845734"/>
            <a:ext cx="11300604" cy="4589572"/>
          </a:xfrm>
        </p:spPr>
        <p:txBody>
          <a:bodyPr>
            <a:normAutofit/>
          </a:bodyPr>
          <a:lstStyle/>
          <a:p>
            <a:pPr algn="just" rtl="1"/>
            <a:r>
              <a:rPr lang="fa-IR" b="1" dirty="0"/>
              <a:t>پس یک تعداد علیرغم این غربالگری ها به دنیا می آید؟</a:t>
            </a:r>
            <a:endParaRPr lang="fa-IR" dirty="0"/>
          </a:p>
          <a:p>
            <a:pPr algn="just" rtl="1"/>
            <a:r>
              <a:rPr lang="fa-IR" b="1" dirty="0">
                <a:solidFill>
                  <a:srgbClr val="FF0000"/>
                </a:solidFill>
              </a:rPr>
              <a:t>بله، البته دلایل مختلف دارند. حدود 300 مورد و بیشتر سالیانه متولد می شوند.</a:t>
            </a:r>
          </a:p>
          <a:p>
            <a:pPr algn="just" rtl="1"/>
            <a:r>
              <a:rPr lang="fa-IR" b="1" dirty="0"/>
              <a:t>حاصل این غربالگری کشف این 1500 مورد است.</a:t>
            </a:r>
          </a:p>
          <a:p>
            <a:pPr algn="just" rtl="1"/>
            <a:r>
              <a:rPr lang="fa-IR" b="1" dirty="0">
                <a:solidFill>
                  <a:srgbClr val="FF0000"/>
                </a:solidFill>
              </a:rPr>
              <a:t>بله، در همین حد</a:t>
            </a:r>
          </a:p>
          <a:p>
            <a:pPr algn="just" rtl="1"/>
            <a:r>
              <a:rPr lang="fa-IR" b="1" dirty="0"/>
              <a:t>آیا این غربالگری تنها برای سندرم داون است؟ </a:t>
            </a:r>
          </a:p>
          <a:p>
            <a:pPr algn="just" rtl="1"/>
            <a:r>
              <a:rPr lang="fa-IR" b="1" dirty="0">
                <a:solidFill>
                  <a:srgbClr val="FF0000"/>
                </a:solidFill>
              </a:rPr>
              <a:t>نه، سایر اختلالات کروموزومی مانند تری زومی 18 و 13 هم هست، اما آنها خود بخود سقط می شوند، همچنین سایر بیماریهای ژنتیکی، لکن از نظر شیوع در راس همه آنها تری زومی 21 و یا سندرم داون قرار دارد.</a:t>
            </a:r>
          </a:p>
          <a:p>
            <a:pPr algn="just" rtl="1"/>
            <a:r>
              <a:rPr lang="fa-IR" b="1" dirty="0"/>
              <a:t>آیا آزمایشات مرحله اول خطا هم دارد؟</a:t>
            </a:r>
          </a:p>
          <a:p>
            <a:pPr algn="just" rtl="1"/>
            <a:r>
              <a:rPr lang="fa-IR" b="1" dirty="0">
                <a:solidFill>
                  <a:srgbClr val="FF0000"/>
                </a:solidFill>
              </a:rPr>
              <a:t>بله، هم منفی کاذب دارد و هم مثبت کاذب دارد. همین مسئله در این برنامه، گاهی مادر باردار را به تردید می برد. کف این نتایج غیرواقعی 12.5 درصد است. در مرحله دوم و تشخیص هم احتمال عارضه و سقط در مواردی وجود دارد.</a:t>
            </a:r>
          </a:p>
        </p:txBody>
      </p:sp>
    </p:spTree>
    <p:extLst>
      <p:ext uri="{BB962C8B-B14F-4D97-AF65-F5344CB8AC3E}">
        <p14:creationId xmlns:p14="http://schemas.microsoft.com/office/powerpoint/2010/main" val="200116625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5940" y="286603"/>
            <a:ext cx="9999740" cy="886589"/>
          </a:xfrm>
        </p:spPr>
        <p:txBody>
          <a:bodyPr>
            <a:normAutofit/>
          </a:bodyPr>
          <a:lstStyle/>
          <a:p>
            <a:pPr algn="ctr"/>
            <a:r>
              <a:rPr lang="fa-IR" sz="4000" dirty="0">
                <a:solidFill>
                  <a:srgbClr val="FF0000"/>
                </a:solidFill>
              </a:rPr>
              <a:t>غربالگری نباید به مادر و جنین آسیب بزند</a:t>
            </a:r>
            <a:endParaRPr lang="en-US" sz="4000" dirty="0">
              <a:solidFill>
                <a:srgbClr val="FF0000"/>
              </a:solidFill>
            </a:endParaRPr>
          </a:p>
        </p:txBody>
      </p:sp>
      <p:sp>
        <p:nvSpPr>
          <p:cNvPr id="3" name="Content Placeholder 2"/>
          <p:cNvSpPr>
            <a:spLocks noGrp="1"/>
          </p:cNvSpPr>
          <p:nvPr>
            <p:ph idx="1"/>
          </p:nvPr>
        </p:nvSpPr>
        <p:spPr>
          <a:xfrm>
            <a:off x="1097280" y="1845733"/>
            <a:ext cx="10058400" cy="4486055"/>
          </a:xfrm>
        </p:spPr>
        <p:txBody>
          <a:bodyPr>
            <a:normAutofit fontScale="92500" lnSpcReduction="10000"/>
          </a:bodyPr>
          <a:lstStyle/>
          <a:p>
            <a:pPr algn="just" rtl="1"/>
            <a:r>
              <a:rPr lang="fa-IR" b="1" dirty="0"/>
              <a:t>من دیدم بعضی از متخصصان همین را پررنگ مطرح کرده اند.</a:t>
            </a:r>
            <a:endParaRPr lang="fa-IR" dirty="0"/>
          </a:p>
          <a:p>
            <a:pPr algn="just" rtl="1"/>
            <a:r>
              <a:rPr lang="fa-IR" b="1" dirty="0">
                <a:solidFill>
                  <a:srgbClr val="FF0000"/>
                </a:solidFill>
              </a:rPr>
              <a:t>بله، پررنگ هم هست. زیرا غربالگری نباید از میزان دقت و حساسیتی که برای مادر و یا جنین آسیب زاست، برخوردار باشد. این خطاها فقط مربوط به متدها و تست ها نیست. به تجهیزات و مهارت نیروی انسانی هم برمی گردد. اگر دقت در این بخش را به خوبی کنترل کنیم، رفع همین مسئله برنامه را مترقی</a:t>
            </a:r>
            <a:r>
              <a:rPr lang="en-US" b="1" dirty="0">
                <a:solidFill>
                  <a:srgbClr val="FF0000"/>
                </a:solidFill>
              </a:rPr>
              <a:t> </a:t>
            </a:r>
            <a:r>
              <a:rPr lang="fa-IR" b="1" dirty="0">
                <a:solidFill>
                  <a:srgbClr val="FF0000"/>
                </a:solidFill>
              </a:rPr>
              <a:t>تر خواهد نمود. گلوگاه اساسی اینجاست.</a:t>
            </a:r>
          </a:p>
          <a:p>
            <a:pPr algn="just" rtl="1"/>
            <a:r>
              <a:rPr lang="fa-IR" b="1" dirty="0"/>
              <a:t>در رابطه با منفی کاذب و مثبت کاذب هم توضیح دهید.</a:t>
            </a:r>
            <a:endParaRPr lang="fa-IR" dirty="0"/>
          </a:p>
          <a:p>
            <a:pPr algn="just" rtl="1"/>
            <a:r>
              <a:rPr lang="fa-IR" b="1" dirty="0">
                <a:solidFill>
                  <a:srgbClr val="FF0000"/>
                </a:solidFill>
              </a:rPr>
              <a:t>منفی کاذب یعنی اینکه؛ جنین سندرم داون هست ولی آزمایش احتمال خطر را گزارش نمی کند و مادر باردار برغم ضرورت از ادامه آزمایشات کنار گذاشته می شود، البته این موارد به نسبت مثبت کاذب کم است.  مثبت کاذب هم یعنی جنین سالم هست، ولی با احتمال ابتلا گزارش می شود و در نتیجه مادر باردار وارد آزمایشات تشخیصی مرحله بعد می گردد. این موارد خیلی زیاد است. بیشتر سقط جنین ها اینجا اتفاق می افتد.</a:t>
            </a:r>
          </a:p>
          <a:p>
            <a:pPr algn="just" rtl="1"/>
            <a:r>
              <a:rPr lang="fa-IR" b="1" dirty="0"/>
              <a:t>ما مثلا 1.2 میلیون تولد پارسال داشتیم، موارد مثبت کاذب چند درصد میشه؟</a:t>
            </a:r>
            <a:endParaRPr lang="fa-IR" dirty="0"/>
          </a:p>
          <a:p>
            <a:pPr algn="just" rtl="1"/>
            <a:r>
              <a:rPr lang="fa-IR" b="1" dirty="0">
                <a:solidFill>
                  <a:srgbClr val="FF0000"/>
                </a:solidFill>
              </a:rPr>
              <a:t>ما باید بارداری ها را در نظر بگیریم. مثلا 1.7 میلیون بارداری در سال داریم، حالا مثبت کاذب را 10 درصد هم در نظر بگیریم، میشه 170 هزار مادر باردار، که جنین سالم دارند و لزومی به ورود به مرحله دوم نیست ولی وارد می شوند. بخشی هم وارد نمی شوند. اینها هم کم نیستند و با همان جواب ریسک مرحله اول، سقط غیرقانونی می کنند. آنهایی که وارد آزمایشات تشخیصی می شوند، آنجا هم حداقل 1 در 100 احتمال سقط وجود دارد.</a:t>
            </a:r>
          </a:p>
        </p:txBody>
      </p:sp>
    </p:spTree>
    <p:extLst>
      <p:ext uri="{BB962C8B-B14F-4D97-AF65-F5344CB8AC3E}">
        <p14:creationId xmlns:p14="http://schemas.microsoft.com/office/powerpoint/2010/main" val="32438889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br>
              <a:rPr lang="ar-SA" dirty="0">
                <a:cs typeface="2  Farnaz" pitchFamily="2" charset="-78"/>
              </a:rPr>
            </a:br>
            <a:r>
              <a:rPr lang="ar-SA" dirty="0">
                <a:solidFill>
                  <a:srgbClr val="7030A0"/>
                </a:solidFill>
                <a:cs typeface="2  Farnaz" pitchFamily="2" charset="-78"/>
              </a:rPr>
              <a:t>پيامبر خدا صلى الله عليه و آله: </a:t>
            </a:r>
            <a:endParaRPr lang="fa-IR" dirty="0">
              <a:solidFill>
                <a:srgbClr val="7030A0"/>
              </a:solidFill>
            </a:endParaRPr>
          </a:p>
        </p:txBody>
      </p:sp>
      <p:sp>
        <p:nvSpPr>
          <p:cNvPr id="3" name="Content Placeholder 2"/>
          <p:cNvSpPr>
            <a:spLocks noGrp="1"/>
          </p:cNvSpPr>
          <p:nvPr>
            <p:ph idx="1"/>
          </p:nvPr>
        </p:nvSpPr>
        <p:spPr>
          <a:xfrm>
            <a:off x="1039906" y="2207622"/>
            <a:ext cx="10115774" cy="3661471"/>
          </a:xfrm>
        </p:spPr>
        <p:txBody>
          <a:bodyPr>
            <a:noAutofit/>
          </a:bodyPr>
          <a:lstStyle/>
          <a:p>
            <a:pPr algn="ctr" rtl="1"/>
            <a:r>
              <a:rPr lang="ar-SA" sz="6000" dirty="0">
                <a:solidFill>
                  <a:srgbClr val="FF0000"/>
                </a:solidFill>
                <a:cs typeface="2  Farnaz" pitchFamily="2" charset="-78"/>
              </a:rPr>
              <a:t>بَيتٌ لا صِبيانَ فيهِ لا بَرَكَةَ فيهِ</a:t>
            </a:r>
            <a:endParaRPr lang="fa-IR" sz="6000" dirty="0">
              <a:solidFill>
                <a:srgbClr val="FF0000"/>
              </a:solidFill>
              <a:cs typeface="2  Farnaz" pitchFamily="2" charset="-78"/>
            </a:endParaRPr>
          </a:p>
          <a:p>
            <a:pPr algn="ctr" rtl="1"/>
            <a:br>
              <a:rPr lang="ar-SA" sz="5400" dirty="0">
                <a:cs typeface="2  Farnaz" pitchFamily="2" charset="-78"/>
              </a:rPr>
            </a:br>
            <a:r>
              <a:rPr lang="ar-SA" sz="5400" dirty="0">
                <a:solidFill>
                  <a:srgbClr val="00B050"/>
                </a:solidFill>
                <a:cs typeface="2  Farnaz" pitchFamily="2" charset="-78"/>
              </a:rPr>
              <a:t>خانه اى كه كودك در آن نباشد، بركت در آن نيست.</a:t>
            </a:r>
            <a:endParaRPr lang="fa-IR" sz="5400" dirty="0">
              <a:solidFill>
                <a:srgbClr val="00B050"/>
              </a:solidFill>
              <a:cs typeface="2  Farnaz" pitchFamily="2" charset="-78"/>
            </a:endParaRPr>
          </a:p>
          <a:p>
            <a:pPr algn="r" rtl="1"/>
            <a:endParaRPr lang="en-US" sz="4800" dirty="0">
              <a:solidFill>
                <a:srgbClr val="00B050"/>
              </a:solidFill>
              <a:cs typeface="2  Farnaz" pitchFamily="2" charset="-78"/>
            </a:endParaRPr>
          </a:p>
          <a:p>
            <a:pPr rtl="1">
              <a:buNone/>
            </a:pPr>
            <a:r>
              <a:rPr lang="ar-SA" sz="3600" dirty="0">
                <a:solidFill>
                  <a:srgbClr val="0070C0"/>
                </a:solidFill>
                <a:cs typeface="2  Farnaz" pitchFamily="2" charset="-78"/>
              </a:rPr>
              <a:t> (كنز العمّال: ج ۱۶ ص ۲۷۴ ح ۴۴۴۲۵) </a:t>
            </a:r>
            <a:br>
              <a:rPr lang="ar-SA" sz="3200" dirty="0">
                <a:solidFill>
                  <a:srgbClr val="FF0000"/>
                </a:solidFill>
                <a:cs typeface="2  Farnaz" pitchFamily="2" charset="-78"/>
              </a:rPr>
            </a:br>
            <a:endParaRPr lang="fa-IR" sz="3200" dirty="0">
              <a:solidFill>
                <a:srgbClr val="00B050"/>
              </a:solidFill>
              <a:cs typeface="2  Farnaz" pitchFamily="2" charset="-78"/>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1093622"/>
          </a:xfrm>
        </p:spPr>
        <p:txBody>
          <a:bodyPr>
            <a:normAutofit/>
          </a:bodyPr>
          <a:lstStyle/>
          <a:p>
            <a:pPr algn="ctr"/>
            <a:r>
              <a:rPr lang="fa-IR" sz="4000" dirty="0">
                <a:solidFill>
                  <a:srgbClr val="FF0000"/>
                </a:solidFill>
              </a:rPr>
              <a:t>جنین های سالمی که در راه کشف سندرم داون از بین می روند</a:t>
            </a:r>
            <a:endParaRPr lang="en-US" sz="4000" dirty="0">
              <a:solidFill>
                <a:srgbClr val="FF0000"/>
              </a:solidFill>
            </a:endParaRPr>
          </a:p>
        </p:txBody>
      </p:sp>
      <p:sp>
        <p:nvSpPr>
          <p:cNvPr id="3" name="Content Placeholder 2"/>
          <p:cNvSpPr>
            <a:spLocks noGrp="1"/>
          </p:cNvSpPr>
          <p:nvPr>
            <p:ph idx="1"/>
          </p:nvPr>
        </p:nvSpPr>
        <p:spPr>
          <a:xfrm>
            <a:off x="1097280" y="1845734"/>
            <a:ext cx="10058400" cy="4503308"/>
          </a:xfrm>
        </p:spPr>
        <p:txBody>
          <a:bodyPr>
            <a:normAutofit fontScale="92500" lnSpcReduction="20000"/>
          </a:bodyPr>
          <a:lstStyle/>
          <a:p>
            <a:pPr algn="just" rtl="1"/>
            <a:r>
              <a:rPr lang="fa-IR" b="1" dirty="0"/>
              <a:t>یعنی یکسری جنین سالم در این راه از بین می روند.</a:t>
            </a:r>
            <a:endParaRPr lang="fa-IR" dirty="0"/>
          </a:p>
          <a:p>
            <a:pPr algn="just" rtl="1"/>
            <a:r>
              <a:rPr lang="fa-IR" b="1" dirty="0">
                <a:solidFill>
                  <a:srgbClr val="FF0000"/>
                </a:solidFill>
              </a:rPr>
              <a:t>همینطوره، به ازای یک کشف سندرم داون، خوشبیانه اش 20 تا 30 برابر جنین سالم از بین می روند.</a:t>
            </a:r>
          </a:p>
          <a:p>
            <a:pPr algn="just" rtl="1"/>
            <a:r>
              <a:rPr lang="fa-IR" b="1" dirty="0"/>
              <a:t>این مسئله خیلی مهم است.</a:t>
            </a:r>
          </a:p>
          <a:p>
            <a:pPr algn="just" rtl="1"/>
            <a:r>
              <a:rPr lang="fa-IR" b="1" dirty="0">
                <a:solidFill>
                  <a:srgbClr val="FF0000"/>
                </a:solidFill>
              </a:rPr>
              <a:t>بله، برای این مسئله و برخی مسائل دیگری باید چاره ای اندیشید.</a:t>
            </a:r>
          </a:p>
          <a:p>
            <a:pPr algn="just" rtl="1"/>
            <a:r>
              <a:rPr lang="fa-IR" b="1" dirty="0"/>
              <a:t>این همه برنامه ریزی، هزینه و اقدام، ولی ...</a:t>
            </a:r>
          </a:p>
          <a:p>
            <a:pPr algn="just" rtl="1"/>
            <a:r>
              <a:rPr lang="fa-IR" b="1" dirty="0">
                <a:solidFill>
                  <a:srgbClr val="FF0000"/>
                </a:solidFill>
              </a:rPr>
              <a:t>بله، نتایج باید مطلوبیت بیشتری داشته باشند. در کنار اینها آموزش ها و مشاوره ها باید تقویت شود. بی خود نباید در مرحله نخست برچسب زده شود. جلوی تجارت، سوداگری و تقاضای القایی هم باید گرفته شود. آزمایشات زیاد و غیرلازم باید مدیریت گردد. پژوهش های جدی برای ادامه درست این مسیر باید انجام گیرد. اینها مسائلی هست که وزارت بهداشت هم به آن توجه نشان می دهد.</a:t>
            </a:r>
          </a:p>
          <a:p>
            <a:pPr algn="just" rtl="1"/>
            <a:r>
              <a:rPr lang="fa-IR" b="1" dirty="0"/>
              <a:t>این کار سامانه ای هم دارد؟</a:t>
            </a:r>
          </a:p>
          <a:p>
            <a:pPr algn="just" rtl="1"/>
            <a:r>
              <a:rPr lang="fa-IR" b="1" dirty="0">
                <a:solidFill>
                  <a:srgbClr val="FF0000"/>
                </a:solidFill>
              </a:rPr>
              <a:t>برخی فرایندها ثبت می شود. ولی این برنامه حتما باید یک سامانه برخط داشته باشد که از اولین تا آخرین فرآیند آن ثبت شود. تمام اقدامات آنلاین قابل رصد و ارزیابی باشد و دقیقا معلوم شود که چه کاری صورت انجام می گیرد. در این صورت می شود آمارهای دقیق تری به دست آورد و اشکالات را بهتر مرتفع نمود. باید سامانه ای ایجاد شود که قابل رهگیری و پی گیری لحظه ای باشد.</a:t>
            </a:r>
          </a:p>
        </p:txBody>
      </p:sp>
    </p:spTree>
    <p:extLst>
      <p:ext uri="{BB962C8B-B14F-4D97-AF65-F5344CB8AC3E}">
        <p14:creationId xmlns:p14="http://schemas.microsoft.com/office/powerpoint/2010/main" val="274478132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7698" y="286603"/>
            <a:ext cx="9947982" cy="1076371"/>
          </a:xfrm>
        </p:spPr>
        <p:txBody>
          <a:bodyPr>
            <a:noAutofit/>
          </a:bodyPr>
          <a:lstStyle/>
          <a:p>
            <a:pPr algn="ctr"/>
            <a:r>
              <a:rPr lang="fa-IR" sz="4000" dirty="0">
                <a:solidFill>
                  <a:srgbClr val="FF0000"/>
                </a:solidFill>
              </a:rPr>
              <a:t>دوقطبی سازان؛ سیاست بازانی که به سلامت نمی اندیشند</a:t>
            </a:r>
            <a:endParaRPr lang="en-US" sz="4000" dirty="0">
              <a:solidFill>
                <a:srgbClr val="FF0000"/>
              </a:solidFill>
            </a:endParaRPr>
          </a:p>
        </p:txBody>
      </p:sp>
      <p:sp>
        <p:nvSpPr>
          <p:cNvPr id="3" name="Content Placeholder 2"/>
          <p:cNvSpPr>
            <a:spLocks noGrp="1"/>
          </p:cNvSpPr>
          <p:nvPr>
            <p:ph idx="1"/>
          </p:nvPr>
        </p:nvSpPr>
        <p:spPr>
          <a:xfrm>
            <a:off x="1097280" y="1845734"/>
            <a:ext cx="10058400" cy="4589572"/>
          </a:xfrm>
        </p:spPr>
        <p:txBody>
          <a:bodyPr>
            <a:normAutofit/>
          </a:bodyPr>
          <a:lstStyle/>
          <a:p>
            <a:pPr algn="just" rtl="1"/>
            <a:r>
              <a:rPr lang="fa-IR" b="1" dirty="0"/>
              <a:t>منتقدان پس حرفهای زیادی دارند.</a:t>
            </a:r>
          </a:p>
          <a:p>
            <a:pPr algn="just" rtl="1"/>
            <a:r>
              <a:rPr lang="fa-IR" b="1" dirty="0">
                <a:solidFill>
                  <a:srgbClr val="FF0000"/>
                </a:solidFill>
              </a:rPr>
              <a:t>باید وضع موجود به وضع مطلوب تبدیل شود. برنامه غربالگری سندرم داون باید ارتقاء یابد.</a:t>
            </a:r>
          </a:p>
          <a:p>
            <a:pPr algn="just" rtl="1"/>
            <a:r>
              <a:rPr lang="fa-IR" b="1" dirty="0"/>
              <a:t>پس سخن از حذف اصل غربالگری نیست؟</a:t>
            </a:r>
          </a:p>
          <a:p>
            <a:pPr algn="just" rtl="1"/>
            <a:r>
              <a:rPr lang="fa-IR" b="1" dirty="0">
                <a:solidFill>
                  <a:srgbClr val="FF0000"/>
                </a:solidFill>
              </a:rPr>
              <a:t>نه خیر، هرگز</a:t>
            </a:r>
          </a:p>
          <a:p>
            <a:pPr algn="just" rtl="1"/>
            <a:r>
              <a:rPr lang="fa-IR" b="1" dirty="0"/>
              <a:t>در هر صورت بحث سلامت مادر و کودک است.</a:t>
            </a:r>
          </a:p>
          <a:p>
            <a:pPr algn="just" rtl="1"/>
            <a:r>
              <a:rPr lang="fa-IR" b="1" dirty="0">
                <a:solidFill>
                  <a:srgbClr val="FF0000"/>
                </a:solidFill>
              </a:rPr>
              <a:t>بله، سلامت مادر و کودک اصل است و همه دنبال ارتقای مراقبت ها، برنامه ها و دستورالعمل ها هستند.</a:t>
            </a:r>
          </a:p>
          <a:p>
            <a:pPr algn="just" rtl="1"/>
            <a:r>
              <a:rPr lang="fa-IR" b="1" dirty="0"/>
              <a:t>از این نظر اختلاف نظری وجود ندارد.</a:t>
            </a:r>
          </a:p>
          <a:p>
            <a:pPr algn="just" rtl="1"/>
            <a:r>
              <a:rPr lang="fa-IR" b="1" dirty="0">
                <a:solidFill>
                  <a:srgbClr val="FF0000"/>
                </a:solidFill>
              </a:rPr>
              <a:t>نه خیر نیست. ولی جریانات خاصی در کشور هستند که عمدا از همه چیز دو قطبی کاذب می سازند، تا مسائل حل نشده و معطل باقی بماند. از واکسن بر علیه کرونا یه جوری، از موضوع جمعیت یه جوری، از غربالگری هم یه جور دیگه، مسئولین امر باید با مطالعه، بررسی های لازم و موشکافی بخش های مختلف در حوزه تدوین برنامه، اجرا و گزارش های ارزیابی آن، کار خودشان را با بازدهی بیشتر انجام دهند.</a:t>
            </a:r>
          </a:p>
        </p:txBody>
      </p:sp>
    </p:spTree>
    <p:extLst>
      <p:ext uri="{BB962C8B-B14F-4D97-AF65-F5344CB8AC3E}">
        <p14:creationId xmlns:p14="http://schemas.microsoft.com/office/powerpoint/2010/main" val="275633615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180" y="286604"/>
            <a:ext cx="10051499" cy="938348"/>
          </a:xfrm>
        </p:spPr>
        <p:txBody>
          <a:bodyPr>
            <a:normAutofit fontScale="90000"/>
          </a:bodyPr>
          <a:lstStyle/>
          <a:p>
            <a:pPr algn="ctr"/>
            <a:r>
              <a:rPr lang="fa-IR" sz="3600" dirty="0">
                <a:solidFill>
                  <a:srgbClr val="FF0000"/>
                </a:solidFill>
              </a:rPr>
              <a:t>در اغلب کشورها غربالگری داون برای مادران بالای 35 سال به بالاست. </a:t>
            </a:r>
            <a:endParaRPr lang="en-US" sz="3600" dirty="0">
              <a:solidFill>
                <a:srgbClr val="FF0000"/>
              </a:solidFill>
            </a:endParaRPr>
          </a:p>
        </p:txBody>
      </p:sp>
      <p:sp>
        <p:nvSpPr>
          <p:cNvPr id="3" name="Content Placeholder 2"/>
          <p:cNvSpPr>
            <a:spLocks noGrp="1"/>
          </p:cNvSpPr>
          <p:nvPr>
            <p:ph idx="1"/>
          </p:nvPr>
        </p:nvSpPr>
        <p:spPr>
          <a:xfrm>
            <a:off x="1097280" y="1690777"/>
            <a:ext cx="10058400" cy="5167223"/>
          </a:xfrm>
        </p:spPr>
        <p:txBody>
          <a:bodyPr>
            <a:normAutofit/>
          </a:bodyPr>
          <a:lstStyle/>
          <a:p>
            <a:pPr algn="just" rtl="1"/>
            <a:r>
              <a:rPr lang="fa-IR" b="1" dirty="0"/>
              <a:t>آقای دکتر برنامه غربالگری سندرم داون در بقیه کشورها به چه شکلی هست؟</a:t>
            </a:r>
            <a:endParaRPr lang="fa-IR" dirty="0"/>
          </a:p>
          <a:p>
            <a:pPr algn="just" rtl="1"/>
            <a:r>
              <a:rPr lang="fa-IR" b="1" dirty="0">
                <a:solidFill>
                  <a:srgbClr val="FF0000"/>
                </a:solidFill>
              </a:rPr>
              <a:t>خب بعضی کشورها ندارند. ما با آنها کاری نداریم. ما معتقدیم که از دستاوردهای پزشکی باید نهایت استفاده را بکنیم. ما باید ببینیم نظام های پیشرفته بهداشتی چگونه عمل می کنند. ما باید مدیریت و کیفیت بخشیدن به برنامه غربالگری را تبدیل به مطالبه زنان باردار، خانواده های ایرانی و متخصصان زنان و زایمان از نظام سلامت کنیم و تنها بر انجام غربالگری که نقایصی دارد، تاکید نورزیم.</a:t>
            </a:r>
          </a:p>
          <a:p>
            <a:pPr algn="just" rtl="1"/>
            <a:r>
              <a:rPr lang="fa-IR" b="1" dirty="0"/>
              <a:t>مثلا عنوان شده غربالگری ها در برخی کشورها یک سوم ایران هست.</a:t>
            </a:r>
            <a:endParaRPr lang="fa-IR" dirty="0"/>
          </a:p>
          <a:p>
            <a:pPr algn="just" rtl="1"/>
            <a:r>
              <a:rPr lang="fa-IR" b="1" dirty="0">
                <a:solidFill>
                  <a:srgbClr val="FF0000"/>
                </a:solidFill>
              </a:rPr>
              <a:t>بله، در کشورهایی مثل سوئد، هلند و کانادا، در همین حدی است که شما فرمودید. در بیشتر کشورها، تمرکز روی زنان باردار بالای 35 و یا 40 ساله و یا دارای سابقه اختلال در هر سنی است. اولویت و نیاز هم همین است. ما هم به نظرم اگر همین کار را بکنیم، از یک طرف سقط جنین بسیار کاهش خواهد یافت و تشخیص پزشک در راس اقدامات خواهد بود و از طرف دیگر نتایج مثبت کنونی برنامه هم بیشتر حفظ خواهد شد. البته برای این منظور به کار آموزشی، مشاوره ای، مهارتی و همچنین فرهنگ سازی قوی نیاز داریم.</a:t>
            </a:r>
          </a:p>
          <a:p>
            <a:pPr algn="just" rtl="1"/>
            <a:r>
              <a:rPr lang="fa-IR" b="1" dirty="0"/>
              <a:t>این برنامه از چه سالی در ایران اجرا می شود؟</a:t>
            </a:r>
            <a:endParaRPr lang="fa-IR" dirty="0"/>
          </a:p>
          <a:p>
            <a:pPr algn="just" rtl="1"/>
            <a:r>
              <a:rPr lang="fa-IR" b="1" dirty="0">
                <a:solidFill>
                  <a:srgbClr val="FF0000"/>
                </a:solidFill>
              </a:rPr>
              <a:t>سال 92 به بعد</a:t>
            </a:r>
          </a:p>
        </p:txBody>
      </p:sp>
    </p:spTree>
    <p:extLst>
      <p:ext uri="{BB962C8B-B14F-4D97-AF65-F5344CB8AC3E}">
        <p14:creationId xmlns:p14="http://schemas.microsoft.com/office/powerpoint/2010/main" val="73929357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1434" y="286603"/>
            <a:ext cx="10034246" cy="869337"/>
          </a:xfrm>
        </p:spPr>
        <p:txBody>
          <a:bodyPr>
            <a:normAutofit/>
          </a:bodyPr>
          <a:lstStyle/>
          <a:p>
            <a:pPr algn="ctr"/>
            <a:r>
              <a:rPr lang="fa-IR" sz="4000" dirty="0">
                <a:solidFill>
                  <a:srgbClr val="FF0000"/>
                </a:solidFill>
              </a:rPr>
              <a:t>مجلس می تواند در غربالگری داون دخالت کند یا نه؟</a:t>
            </a:r>
            <a:endParaRPr lang="en-US" sz="4000" dirty="0">
              <a:solidFill>
                <a:srgbClr val="FF0000"/>
              </a:solidFill>
            </a:endParaRPr>
          </a:p>
        </p:txBody>
      </p:sp>
      <p:sp>
        <p:nvSpPr>
          <p:cNvPr id="3" name="Content Placeholder 2"/>
          <p:cNvSpPr>
            <a:spLocks noGrp="1"/>
          </p:cNvSpPr>
          <p:nvPr>
            <p:ph idx="1"/>
          </p:nvPr>
        </p:nvSpPr>
        <p:spPr>
          <a:xfrm>
            <a:off x="1121434" y="1845733"/>
            <a:ext cx="10034246" cy="4486055"/>
          </a:xfrm>
        </p:spPr>
        <p:txBody>
          <a:bodyPr/>
          <a:lstStyle/>
          <a:p>
            <a:pPr algn="just" rtl="1"/>
            <a:r>
              <a:rPr lang="fa-IR" b="1" dirty="0"/>
              <a:t>برنامه طی این مدت اصلاح هم شده؟</a:t>
            </a:r>
            <a:endParaRPr lang="fa-IR" dirty="0"/>
          </a:p>
          <a:p>
            <a:pPr algn="just" rtl="1"/>
            <a:r>
              <a:rPr lang="fa-IR" b="1" dirty="0">
                <a:solidFill>
                  <a:srgbClr val="FF0000"/>
                </a:solidFill>
              </a:rPr>
              <a:t>28 تیرماه 1399، اصلاحاتی صورت گرفته است. اشکالات منتقدان هم کم و بیش پذیرفته شده، اما در رابطه با یکی دو مورد باقیمانده، گفته شده؛ چاره ای جز اجرای این برنامه نیست، تا راه روشنی پیدا شود.</a:t>
            </a:r>
          </a:p>
          <a:p>
            <a:pPr algn="just" rtl="1"/>
            <a:r>
              <a:rPr lang="fa-IR" b="1" dirty="0"/>
              <a:t>آقای دکتر، مجلس می خواست این برنامه را حذف کند؟</a:t>
            </a:r>
            <a:endParaRPr lang="fa-IR" dirty="0"/>
          </a:p>
          <a:p>
            <a:pPr algn="just" rtl="1"/>
            <a:r>
              <a:rPr lang="fa-IR" b="1" dirty="0">
                <a:solidFill>
                  <a:srgbClr val="FF0000"/>
                </a:solidFill>
              </a:rPr>
              <a:t>بعید است، ابدا</a:t>
            </a:r>
          </a:p>
          <a:p>
            <a:pPr algn="just" rtl="1"/>
            <a:r>
              <a:rPr lang="fa-IR" b="1" dirty="0"/>
              <a:t>اصولا مجلس می تواند در این موارد دخالت کند؟</a:t>
            </a:r>
            <a:endParaRPr lang="fa-IR" dirty="0"/>
          </a:p>
          <a:p>
            <a:pPr algn="just" rtl="1"/>
            <a:r>
              <a:rPr lang="fa-IR" b="1" dirty="0">
                <a:solidFill>
                  <a:srgbClr val="FF0000"/>
                </a:solidFill>
              </a:rPr>
              <a:t>به هر حال مجلس کمسیون بهداشت دارد. این کمسیون برای مجلس پشتوانه مهم کارشناسی و علمی است. بقیه کمسیون ها هم می توانند نقش داشته باشند. چون این نوع برنامه ها از جنس مدیریت استراتژیک و آینده پژوهی هستند و علاوه بر تاییدهای فنی، تخصصی و حرفه ای در گروه های علوم پزشکی و آزمایشگاهی، نیازمند بحث، تبادل نظر و هم اندیشی برخی جنبه های آن با سایر حوزه ها چون مدیریت، سیاستگذاری، اقتصاد سلامت، روانشناسی، جامعه شناسی، اخلاق پزشکی و فقه می باشند.</a:t>
            </a:r>
          </a:p>
        </p:txBody>
      </p:sp>
    </p:spTree>
    <p:extLst>
      <p:ext uri="{BB962C8B-B14F-4D97-AF65-F5344CB8AC3E}">
        <p14:creationId xmlns:p14="http://schemas.microsoft.com/office/powerpoint/2010/main" val="173782454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5940" y="286604"/>
            <a:ext cx="9999740" cy="972854"/>
          </a:xfrm>
        </p:spPr>
        <p:txBody>
          <a:bodyPr>
            <a:normAutofit/>
          </a:bodyPr>
          <a:lstStyle/>
          <a:p>
            <a:pPr algn="ctr"/>
            <a:r>
              <a:rPr lang="fa-IR" sz="3600" dirty="0">
                <a:solidFill>
                  <a:srgbClr val="FF0000"/>
                </a:solidFill>
              </a:rPr>
              <a:t>بهترین تصمیم ، تصمیمی است که در وزارت بهداشت گرفته شود.</a:t>
            </a:r>
            <a:endParaRPr lang="en-US" sz="3600" dirty="0">
              <a:solidFill>
                <a:srgbClr val="FF0000"/>
              </a:solidFill>
            </a:endParaRPr>
          </a:p>
        </p:txBody>
      </p:sp>
      <p:sp>
        <p:nvSpPr>
          <p:cNvPr id="3" name="Content Placeholder 2"/>
          <p:cNvSpPr>
            <a:spLocks noGrp="1"/>
          </p:cNvSpPr>
          <p:nvPr>
            <p:ph idx="1"/>
          </p:nvPr>
        </p:nvSpPr>
        <p:spPr>
          <a:xfrm>
            <a:off x="1097280" y="1845734"/>
            <a:ext cx="10058400" cy="5012266"/>
          </a:xfrm>
        </p:spPr>
        <p:txBody>
          <a:bodyPr>
            <a:normAutofit/>
          </a:bodyPr>
          <a:lstStyle/>
          <a:p>
            <a:pPr algn="just" rtl="1"/>
            <a:r>
              <a:rPr lang="fa-IR" b="1" dirty="0"/>
              <a:t>اصلاحات مدنظر بهتر است از کجا شروع شود؟</a:t>
            </a:r>
            <a:endParaRPr lang="fa-IR" dirty="0"/>
          </a:p>
          <a:p>
            <a:pPr algn="just" rtl="1"/>
            <a:r>
              <a:rPr lang="fa-IR" b="1" dirty="0">
                <a:solidFill>
                  <a:srgbClr val="FF0000"/>
                </a:solidFill>
              </a:rPr>
              <a:t>بلاشک از وزارت بهداشت، درمان و آموزش پزشکی، چون از نظر مدیریتی، بهترین تصمیم، تصمیمی است که در جای خود اتخاذ شود.</a:t>
            </a:r>
          </a:p>
          <a:p>
            <a:pPr algn="just" rtl="1"/>
            <a:r>
              <a:rPr lang="fa-IR" b="1" dirty="0"/>
              <a:t>کدام بخش وزارت بهداشت؟</a:t>
            </a:r>
            <a:endParaRPr lang="fa-IR" dirty="0"/>
          </a:p>
          <a:p>
            <a:pPr algn="just" rtl="1"/>
            <a:r>
              <a:rPr lang="fa-IR" b="1" dirty="0">
                <a:solidFill>
                  <a:srgbClr val="FF0000"/>
                </a:solidFill>
              </a:rPr>
              <a:t>قاعدتا معاونت بهداشتی، آنجا، هم مفاد علمی و منطقی برنامه در نظر گرفته می شود و هم برنامه اجرایی از نظر سنجیده، معقول و متعادل بودن بررسی می گردد.</a:t>
            </a:r>
          </a:p>
          <a:p>
            <a:pPr algn="just" rtl="1"/>
            <a:r>
              <a:rPr lang="fa-IR" b="1" dirty="0"/>
              <a:t>آقای دکتر؛ بحث جمعیت به کجا رسیده است؟</a:t>
            </a:r>
            <a:endParaRPr lang="fa-IR" dirty="0"/>
          </a:p>
          <a:p>
            <a:pPr algn="just" rtl="1"/>
            <a:r>
              <a:rPr lang="fa-IR" b="1" dirty="0">
                <a:solidFill>
                  <a:srgbClr val="FF0000"/>
                </a:solidFill>
              </a:rPr>
              <a:t>این مسئله پس از هفت سال فعلا به هیج جا نرسیده، ظاهرا در مجلس یه کارهایی در شرف انجام است. امیدواریم در نهایت به حمایت های خوبی از خانواده و تولد فرزندان سالم، شاداب و پویا در کشور برسد.</a:t>
            </a:r>
          </a:p>
          <a:p>
            <a:pPr algn="just" rtl="1"/>
            <a:endParaRPr lang="en-US" dirty="0"/>
          </a:p>
        </p:txBody>
      </p:sp>
    </p:spTree>
    <p:extLst>
      <p:ext uri="{BB962C8B-B14F-4D97-AF65-F5344CB8AC3E}">
        <p14:creationId xmlns:p14="http://schemas.microsoft.com/office/powerpoint/2010/main" val="11545156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solidFill>
                  <a:srgbClr val="FF0000"/>
                </a:solidFill>
              </a:rPr>
              <a:t>گریز از نقش مادری</a:t>
            </a:r>
            <a:endParaRPr lang="en-US" dirty="0">
              <a:solidFill>
                <a:srgbClr val="FF0000"/>
              </a:solidFill>
            </a:endParaRPr>
          </a:p>
        </p:txBody>
      </p:sp>
      <p:sp>
        <p:nvSpPr>
          <p:cNvPr id="3" name="Content Placeholder 2"/>
          <p:cNvSpPr>
            <a:spLocks noGrp="1"/>
          </p:cNvSpPr>
          <p:nvPr>
            <p:ph idx="1"/>
          </p:nvPr>
        </p:nvSpPr>
        <p:spPr>
          <a:xfrm>
            <a:off x="897147" y="1845733"/>
            <a:ext cx="10258533" cy="4399791"/>
          </a:xfrm>
        </p:spPr>
        <p:txBody>
          <a:bodyPr>
            <a:normAutofit/>
          </a:bodyPr>
          <a:lstStyle/>
          <a:p>
            <a:pPr algn="just" rtl="1"/>
            <a:r>
              <a:rPr lang="fa-IR" sz="2800" dirty="0">
                <a:cs typeface="B Mitra" panose="00000400000000000000" pitchFamily="2" charset="-78"/>
              </a:rPr>
              <a:t>يكي از پديده هايي كه به ويژه در كشورهاي مسلمان تبليغ مي شود، فرهنگ گريز از نقش مادري است. در اين فرهنگ سازي، تلاش مي شود كه نقش مادري در دختران و زنان كم رنگ شود و يك نقش فرعي به حساب آيد.</a:t>
            </a:r>
            <a:endParaRPr lang="en-US" sz="2800" dirty="0">
              <a:cs typeface="B Mitra" panose="00000400000000000000" pitchFamily="2" charset="-78"/>
            </a:endParaRPr>
          </a:p>
          <a:p>
            <a:pPr algn="just" rtl="1"/>
            <a:r>
              <a:rPr lang="fa-IR" sz="2800" dirty="0">
                <a:cs typeface="B Mitra" panose="00000400000000000000" pitchFamily="2" charset="-78"/>
              </a:rPr>
              <a:t>آنها بايد درس بخوانند، شغل داشته باشند و تفريح كنند، حال ازدواج هم اگر شد، شد و اگر نشد، خيلي لزومي ندارد. بعد از ازدواج هم فرزندآوري مدت طولاني به تاخير مي افتد.</a:t>
            </a:r>
            <a:endParaRPr lang="en-US" sz="2800" dirty="0">
              <a:cs typeface="B Mitra" panose="00000400000000000000" pitchFamily="2" charset="-78"/>
            </a:endParaRPr>
          </a:p>
          <a:p>
            <a:pPr algn="just" rtl="1"/>
            <a:r>
              <a:rPr lang="fa-IR" sz="2800" dirty="0">
                <a:solidFill>
                  <a:srgbClr val="FF0000"/>
                </a:solidFill>
                <a:cs typeface="B Mitra" panose="00000400000000000000" pitchFamily="2" charset="-78"/>
              </a:rPr>
              <a:t>مثلا در كشور خودمان، اكنون بين ازدواج و فرزند اول </a:t>
            </a:r>
            <a:r>
              <a:rPr lang="en-US" sz="2800" dirty="0">
                <a:solidFill>
                  <a:srgbClr val="FF0000"/>
                </a:solidFill>
                <a:cs typeface="B Mitra" panose="00000400000000000000" pitchFamily="2" charset="-78"/>
              </a:rPr>
              <a:t>4.3</a:t>
            </a:r>
            <a:r>
              <a:rPr lang="fa-IR" sz="2800" dirty="0">
                <a:solidFill>
                  <a:srgbClr val="FF0000"/>
                </a:solidFill>
                <a:cs typeface="B Mitra" panose="00000400000000000000" pitchFamily="2" charset="-78"/>
              </a:rPr>
              <a:t> سال و بین فرزند اول و فرزند دوم </a:t>
            </a:r>
            <a:r>
              <a:rPr lang="en-US" sz="2800" dirty="0">
                <a:solidFill>
                  <a:srgbClr val="FF0000"/>
                </a:solidFill>
                <a:cs typeface="B Mitra" panose="00000400000000000000" pitchFamily="2" charset="-78"/>
              </a:rPr>
              <a:t>5.5</a:t>
            </a:r>
            <a:r>
              <a:rPr lang="fa-IR" sz="2800" dirty="0">
                <a:solidFill>
                  <a:srgbClr val="FF0000"/>
                </a:solidFill>
                <a:cs typeface="B Mitra" panose="00000400000000000000" pitchFamily="2" charset="-78"/>
              </a:rPr>
              <a:t> سال فاصله وجود دارد. و يا ازدواج ها، سال به سال كاهش مي يابد.</a:t>
            </a:r>
          </a:p>
          <a:p>
            <a:pPr algn="just" rtl="1"/>
            <a:r>
              <a:rPr lang="fa-IR" sz="2800" dirty="0">
                <a:cs typeface="B Mitra" panose="00000400000000000000" pitchFamily="2" charset="-78"/>
              </a:rPr>
              <a:t> ما از ديدگاه هاي اسلامي كمي دورتر شده ايم و به ديدگاه هاي غربي به همان ميزان، كمي نزديكتر شده ايم. در اين مساله دولت،‌ خانواده ها، و خود جوانان بايد فكر اساسي و عميق كنند.</a:t>
            </a:r>
            <a:endParaRPr lang="en-US" sz="2800" dirty="0">
              <a:cs typeface="B Mitra" panose="00000400000000000000" pitchFamily="2" charset="-78"/>
            </a:endParaRPr>
          </a:p>
          <a:p>
            <a:pPr algn="just"/>
            <a:endParaRPr lang="en-US" sz="2800" dirty="0">
              <a:cs typeface="B Mitra" panose="00000400000000000000" pitchFamily="2" charset="-78"/>
            </a:endParaRPr>
          </a:p>
        </p:txBody>
      </p:sp>
    </p:spTree>
    <p:extLst>
      <p:ext uri="{BB962C8B-B14F-4D97-AF65-F5344CB8AC3E}">
        <p14:creationId xmlns:p14="http://schemas.microsoft.com/office/powerpoint/2010/main" val="256738111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9894" y="1811552"/>
            <a:ext cx="10275786" cy="5158595"/>
          </a:xfrm>
        </p:spPr>
        <p:txBody>
          <a:bodyPr>
            <a:noAutofit/>
          </a:bodyPr>
          <a:lstStyle/>
          <a:p>
            <a:pPr algn="just" rtl="1"/>
            <a:r>
              <a:rPr lang="fa-IR" sz="2800" dirty="0">
                <a:cs typeface="B Mitra" panose="00000400000000000000" pitchFamily="2" charset="-78"/>
              </a:rPr>
              <a:t>هركاري بايد در جاي خود و در زمان مناسب خود انجام گيرد. تحكيم خانواده يكي از ويژگي هاي مهم جامعه سنتي ما بود، اين امتياز الان در كشورهايي مثل فرانسه، سوئد، آمريكا و خيلي از كشورهاي اروپايي ديگر مورد توجه و تاكيد قرار گرفته، آنها به دنبال اين هستند كه بين شغل، تحصيل و زندگي زنان هماهنگي و تعادل ايجاد كنند. ما هم بايد چنين كنيم. اينكه خانم ها ازدواج را به خاطر تحصيل و يا شغل به بعد از 30 سالگي منتقل كنند، پيامدهاي سوئی دارد. </a:t>
            </a:r>
          </a:p>
          <a:p>
            <a:pPr algn="just" rtl="1"/>
            <a:r>
              <a:rPr lang="fa-IR" sz="3200" dirty="0">
                <a:solidFill>
                  <a:srgbClr val="FF0000"/>
                </a:solidFill>
                <a:cs typeface="B Mitra" panose="00000400000000000000" pitchFamily="2" charset="-78"/>
              </a:rPr>
              <a:t>مخالفتي با تحصيل و شغل خانم ها نيست ولي ازدواج هم بايد در زمان مناسب خود صورت گيرد. تعداد فرزندان خانواده هم بايد در دوره معيني از باروري تكميل شود. نبايد ازدواج و تشكيل خانواده براي جوانان فرعي به حساب بيايد. نقش مادري و نقش پدري و مسئوليت پذيري در خصوص فرزندپروري نبايد حاشيه اي به حساب بيايد در اين خصوص دولت، خانواده و خود جوانان بايد پراميد، پرتحرك و مسئولانه عمل كنند.</a:t>
            </a:r>
            <a:endParaRPr lang="en-US" sz="3200" dirty="0">
              <a:solidFill>
                <a:srgbClr val="FF0000"/>
              </a:solidFill>
              <a:cs typeface="B Mitra" panose="00000400000000000000" pitchFamily="2" charset="-78"/>
            </a:endParaRPr>
          </a:p>
        </p:txBody>
      </p:sp>
    </p:spTree>
    <p:extLst>
      <p:ext uri="{BB962C8B-B14F-4D97-AF65-F5344CB8AC3E}">
        <p14:creationId xmlns:p14="http://schemas.microsoft.com/office/powerpoint/2010/main" val="361352324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672865"/>
            <a:ext cx="10058400" cy="1582085"/>
          </a:xfrm>
        </p:spPr>
        <p:txBody>
          <a:bodyPr>
            <a:noAutofit/>
          </a:bodyPr>
          <a:lstStyle/>
          <a:p>
            <a:pPr algn="ctr"/>
            <a:br>
              <a:rPr lang="fa-IR" sz="4000" dirty="0">
                <a:solidFill>
                  <a:srgbClr val="FF0000"/>
                </a:solidFill>
                <a:cs typeface="B Nazanin" panose="00000400000000000000" pitchFamily="2" charset="-78"/>
              </a:rPr>
            </a:br>
            <a:br>
              <a:rPr lang="en-US" sz="4000" dirty="0">
                <a:solidFill>
                  <a:srgbClr val="FF0000"/>
                </a:solidFill>
                <a:cs typeface="B Nazanin" panose="00000400000000000000" pitchFamily="2" charset="-78"/>
              </a:rPr>
            </a:br>
            <a:r>
              <a:rPr lang="fa-IR" sz="4000" dirty="0">
                <a:solidFill>
                  <a:srgbClr val="FF0000"/>
                </a:solidFill>
                <a:cs typeface="B Nazanin" panose="00000400000000000000" pitchFamily="2" charset="-78"/>
              </a:rPr>
              <a:t>اصلاح چرخه باروري دركشور نيازمند 3 اقدام اساسي است</a:t>
            </a:r>
            <a:br>
              <a:rPr lang="en-US" sz="4400" dirty="0">
                <a:solidFill>
                  <a:srgbClr val="FF0000"/>
                </a:solidFill>
              </a:rPr>
            </a:br>
            <a:endParaRPr lang="en-US" sz="4400" dirty="0">
              <a:solidFill>
                <a:srgbClr val="FF0000"/>
              </a:solidFill>
            </a:endParaRPr>
          </a:p>
        </p:txBody>
      </p:sp>
      <p:graphicFrame>
        <p:nvGraphicFramePr>
          <p:cNvPr id="7" name="Diagram 6"/>
          <p:cNvGraphicFramePr/>
          <p:nvPr>
            <p:extLst>
              <p:ext uri="{D42A27DB-BD31-4B8C-83A1-F6EECF244321}">
                <p14:modId xmlns:p14="http://schemas.microsoft.com/office/powerpoint/2010/main" val="2480143957"/>
              </p:ext>
            </p:extLst>
          </p:nvPr>
        </p:nvGraphicFramePr>
        <p:xfrm>
          <a:off x="1097280" y="1224951"/>
          <a:ext cx="10058399" cy="52966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4682997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1102" y="1845734"/>
            <a:ext cx="10534578" cy="5555730"/>
          </a:xfrm>
        </p:spPr>
        <p:txBody>
          <a:bodyPr>
            <a:noAutofit/>
          </a:bodyPr>
          <a:lstStyle/>
          <a:p>
            <a:pPr algn="just" rtl="1">
              <a:lnSpc>
                <a:spcPct val="150000"/>
              </a:lnSpc>
            </a:pPr>
            <a:r>
              <a:rPr lang="fa-IR" sz="2400" b="1" dirty="0">
                <a:solidFill>
                  <a:srgbClr val="FF0000"/>
                </a:solidFill>
                <a:cs typeface="B Mitra" panose="00000400000000000000" pitchFamily="2" charset="-78"/>
              </a:rPr>
              <a:t>براي فرهنگ سازي، بايد به جامعه اطلاعات داد، عدد و رقم داد، باید گفتمان ایجاد کرد. اشكالات موجود را مطرح كرد، تا مردم متوجه شوند چه شده است و چه بايد کرد.</a:t>
            </a:r>
            <a:endParaRPr lang="en-US" sz="2400" b="1" dirty="0">
              <a:solidFill>
                <a:srgbClr val="FF0000"/>
              </a:solidFill>
              <a:cs typeface="B Mitra" panose="00000400000000000000" pitchFamily="2" charset="-78"/>
            </a:endParaRPr>
          </a:p>
          <a:p>
            <a:pPr algn="just" rtl="1">
              <a:lnSpc>
                <a:spcPct val="150000"/>
              </a:lnSpc>
            </a:pPr>
            <a:r>
              <a:rPr lang="fa-IR" sz="2400" b="1" dirty="0">
                <a:cs typeface="B Mitra" panose="00000400000000000000" pitchFamily="2" charset="-78"/>
              </a:rPr>
              <a:t>مثلا نرخ باروري كل زير حدجانشيني است، بايد توسط مردم فهميده شود، تبعات آن بايد گفته شود. متخصصان امر بايد به صحنه بيايند. اين نوع مسايل بايد به گفتمان رایج تبديل شود. مردم تا منطقي وعلمي متقاعد نشوند، بعيد است كه درجهت اصلاح، مسئولیت بپذیرند. متاسفانه دراين مسئله برخي باتمركز روی مشكلات حال و آینده، و کمبودهایی كه اكثرا“</a:t>
            </a:r>
            <a:r>
              <a:rPr lang="en-US" sz="2400" b="1" dirty="0">
                <a:cs typeface="B Mitra" panose="00000400000000000000" pitchFamily="2" charset="-78"/>
              </a:rPr>
              <a:t> </a:t>
            </a:r>
            <a:r>
              <a:rPr lang="fa-IR" sz="2400" b="1" dirty="0">
                <a:cs typeface="B Mitra" panose="00000400000000000000" pitchFamily="2" charset="-78"/>
              </a:rPr>
              <a:t>از نظر اقتصادي و</a:t>
            </a:r>
            <a:r>
              <a:rPr lang="en-US" sz="2400" b="1" dirty="0">
                <a:cs typeface="B Mitra" panose="00000400000000000000" pitchFamily="2" charset="-78"/>
              </a:rPr>
              <a:t> </a:t>
            </a:r>
            <a:r>
              <a:rPr lang="fa-IR" sz="2400" b="1" dirty="0">
                <a:cs typeface="B Mitra" panose="00000400000000000000" pitchFamily="2" charset="-78"/>
              </a:rPr>
              <a:t>شغلي دررابطه با فرزندان دارند، مسير فرهنگ سازي را معكوس مي كنند.</a:t>
            </a:r>
            <a:endParaRPr lang="en-US" sz="2400" b="1" dirty="0">
              <a:cs typeface="B Mitra" panose="00000400000000000000" pitchFamily="2" charset="-78"/>
            </a:endParaRPr>
          </a:p>
          <a:p>
            <a:endParaRPr lang="en-US" b="1" dirty="0">
              <a:cs typeface="B Mitra" panose="00000400000000000000" pitchFamily="2" charset="-78"/>
            </a:endParaRPr>
          </a:p>
        </p:txBody>
      </p:sp>
    </p:spTree>
    <p:extLst>
      <p:ext uri="{BB962C8B-B14F-4D97-AF65-F5344CB8AC3E}">
        <p14:creationId xmlns:p14="http://schemas.microsoft.com/office/powerpoint/2010/main" val="299479257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7280" y="1845734"/>
            <a:ext cx="10058400" cy="4023360"/>
          </a:xfrm>
        </p:spPr>
        <p:txBody>
          <a:bodyPr>
            <a:noAutofit/>
          </a:bodyPr>
          <a:lstStyle/>
          <a:p>
            <a:pPr algn="just" rtl="1"/>
            <a:r>
              <a:rPr lang="fa-IR" sz="3600" dirty="0">
                <a:cs typeface="B Mitra" panose="00000400000000000000" pitchFamily="2" charset="-78"/>
              </a:rPr>
              <a:t>درمقوله تدوين قانون، نيز كم و بيش مسيري طي شده، لكن در اين راه بايد روي مواد تاثيرگذاري تكيه شود.اين موارد اگر مقلد وار از كشور هاي ديگر گرفته شود، شايد چندان اثر بخش نباشد. بايد درزمينه فرهنگي، اجتماعي واقتصادي كشور خودمان پژوهش كنيم و </a:t>
            </a:r>
            <a:r>
              <a:rPr lang="fa-IR" sz="3600" dirty="0">
                <a:solidFill>
                  <a:srgbClr val="FF0000"/>
                </a:solidFill>
                <a:cs typeface="B Mitra" panose="00000400000000000000" pitchFamily="2" charset="-78"/>
              </a:rPr>
              <a:t>مهم تر از قانون گذاري بايد قوانين با بودجه پشتيباني شوند. بايد ازدواج جوانان تسهيل شوند. </a:t>
            </a:r>
            <a:r>
              <a:rPr lang="fa-IR" sz="3600" dirty="0">
                <a:cs typeface="B Mitra" panose="00000400000000000000" pitchFamily="2" charset="-78"/>
              </a:rPr>
              <a:t>دراين مسئله بايد دولت ها بيشترين تلاش ها راداشته باشندوالبته اين كه فكر كنيم با تدوين بهترين قوانين، فرزندآوري دركشور به میزان مورد نياز افزایش خواهد یافت، اين طور نيست.</a:t>
            </a:r>
            <a:endParaRPr lang="en-US" sz="3600" dirty="0">
              <a:cs typeface="B Mitra" panose="00000400000000000000" pitchFamily="2" charset="-78"/>
            </a:endParaRPr>
          </a:p>
          <a:p>
            <a:pPr algn="just" rtl="1"/>
            <a:endParaRPr lang="en-US" sz="3600" dirty="0">
              <a:cs typeface="B Mitra" panose="00000400000000000000" pitchFamily="2" charset="-78"/>
            </a:endParaRPr>
          </a:p>
        </p:txBody>
      </p:sp>
    </p:spTree>
    <p:extLst>
      <p:ext uri="{BB962C8B-B14F-4D97-AF65-F5344CB8AC3E}">
        <p14:creationId xmlns:p14="http://schemas.microsoft.com/office/powerpoint/2010/main" val="2856992740"/>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02006FA4-1611-4B07-AF7F-85CF6D20EB3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5790</TotalTime>
  <Words>12803</Words>
  <Application>Microsoft Office PowerPoint</Application>
  <PresentationFormat>Widescreen</PresentationFormat>
  <Paragraphs>599</Paragraphs>
  <Slides>119</Slides>
  <Notes>4</Notes>
  <HiddenSlides>0</HiddenSlides>
  <MMClips>0</MMClips>
  <ScaleCrop>false</ScaleCrop>
  <HeadingPairs>
    <vt:vector size="4" baseType="variant">
      <vt:variant>
        <vt:lpstr>Theme</vt:lpstr>
      </vt:variant>
      <vt:variant>
        <vt:i4>1</vt:i4>
      </vt:variant>
      <vt:variant>
        <vt:lpstr>Slide Titles</vt:lpstr>
      </vt:variant>
      <vt:variant>
        <vt:i4>119</vt:i4>
      </vt:variant>
    </vt:vector>
  </HeadingPairs>
  <TitlesOfParts>
    <vt:vector size="120" baseType="lpstr">
      <vt:lpstr>Retrospect</vt:lpstr>
      <vt:lpstr>PowerPoint Presentation</vt:lpstr>
      <vt:lpstr>مدیریت  سلامت و تناسب جمعیت</vt:lpstr>
      <vt:lpstr>PowerPoint Presentation</vt:lpstr>
      <vt:lpstr>PowerPoint Presentation</vt:lpstr>
      <vt:lpstr>PowerPoint Presentation</vt:lpstr>
      <vt:lpstr>PowerPoint Presentation</vt:lpstr>
      <vt:lpstr>آدرس دکترخلیل علی محمدزاده</vt:lpstr>
      <vt:lpstr>شهید آیت الله دکتر بهشتی</vt:lpstr>
      <vt:lpstr> پيامبر خدا صلى الله عليه و آله: </vt:lpstr>
      <vt:lpstr>احادیث اسلامی درباره افزایش جمعیت</vt:lpstr>
      <vt:lpstr>PowerPoint Presentation</vt:lpstr>
      <vt:lpstr>PowerPoint Presentation</vt:lpstr>
      <vt:lpstr>مرور اهم سخنان مقام معظم رهبری در باره ی جمعیت</vt:lpstr>
      <vt:lpstr>PowerPoint Presentation</vt:lpstr>
      <vt:lpstr>PowerPoint Presentation</vt:lpstr>
      <vt:lpstr>گزیده ای از متن پیام رهبر انقلاب  به همایش ملی تغییرات جمعیتی و نقش آن در تحولات مختلف جامعه  در قم ( 6 آبان ماه 1392)</vt:lpstr>
      <vt:lpstr>PowerPoint Presentation</vt:lpstr>
      <vt:lpstr>PowerPoint Presentation</vt:lpstr>
      <vt:lpstr>PowerPoint Presentation</vt:lpstr>
      <vt:lpstr>PowerPoint Presentation</vt:lpstr>
      <vt:lpstr>PowerPoint Presentation</vt:lpstr>
      <vt:lpstr>کلید واژه های این جلسه</vt:lpstr>
      <vt:lpstr>تعریف شاخص ها</vt:lpstr>
      <vt:lpstr>تعریف و توضیح TFR</vt:lpstr>
      <vt:lpstr>حد جايگزيني و يا جانشيني </vt:lpstr>
      <vt:lpstr>تغییرات نرخ باروری کل</vt:lpstr>
      <vt:lpstr>رتبه فرزندآوری زنان ایرانی</vt:lpstr>
      <vt:lpstr>گزارش مرکز آمار ایران در باره TFR</vt:lpstr>
      <vt:lpstr>PowerPoint Presentation</vt:lpstr>
      <vt:lpstr>PowerPoint Presentation</vt:lpstr>
      <vt:lpstr>نرخ رشد جمعيت </vt:lpstr>
      <vt:lpstr>کنترل جمعیت زمان دار و مقطعی بود</vt:lpstr>
      <vt:lpstr>تغییرات نرخ رشد جمعیت</vt:lpstr>
      <vt:lpstr>PowerPoint Presentation</vt:lpstr>
      <vt:lpstr>PowerPoint Presentation</vt:lpstr>
      <vt:lpstr>PowerPoint Presentation</vt:lpstr>
      <vt:lpstr>PowerPoint Presentation</vt:lpstr>
      <vt:lpstr>PowerPoint Presentation</vt:lpstr>
      <vt:lpstr>«جمعيت جوان» </vt:lpstr>
      <vt:lpstr>«كشور سالمند» </vt:lpstr>
      <vt:lpstr>ترکیب سنی جمعیت ایران</vt:lpstr>
      <vt:lpstr>فرق میانه سنی با میانگین سنی</vt:lpstr>
      <vt:lpstr>رابطه میانه سنی و نسبت سالمندی</vt:lpstr>
      <vt:lpstr>پیرترین و جوان ترین استان های کشور</vt:lpstr>
      <vt:lpstr>کنترل جمعیت و کاهش نرخ باروری کشور را پیر می کند</vt:lpstr>
      <vt:lpstr>PowerPoint Presentation</vt:lpstr>
      <vt:lpstr>خلاصه ای از وضعیت</vt:lpstr>
      <vt:lpstr>PowerPoint Presentation</vt:lpstr>
      <vt:lpstr>PowerPoint Presentation</vt:lpstr>
      <vt:lpstr>تحلیل و نتیجه گیری</vt:lpstr>
      <vt:lpstr>PowerPoint Presentation</vt:lpstr>
      <vt:lpstr>PowerPoint Presentation</vt:lpstr>
      <vt:lpstr>پاسخ به سوالات پنجره جمعيتي چيست؟ </vt:lpstr>
      <vt:lpstr>جمعيت استراليا نصف ايران و مساحتش 5 برابر ايران است. چه توضيحي بدهيم؟</vt:lpstr>
      <vt:lpstr>جمعيت زياد شود،‌ آب را چه كنيم؟ كمبود داريم. بحران داريم. </vt:lpstr>
      <vt:lpstr>به چه دلایلی جمعيت را جزو مسائل استراتژيك مطرح مي‌كنيد؟</vt:lpstr>
      <vt:lpstr>با این همه بیکاری در جامعه، چرا باید جمعیت را زیاد کنیم؟</vt:lpstr>
      <vt:lpstr>PowerPoint Presentation</vt:lpstr>
      <vt:lpstr>PowerPoint Presentation</vt:lpstr>
      <vt:lpstr>عوارض تک فرزندی چیست؟</vt:lpstr>
      <vt:lpstr>PowerPoint Presentation</vt:lpstr>
      <vt:lpstr>PowerPoint Presentation</vt:lpstr>
      <vt:lpstr>وضعیت ما از نظر سالمندی چگونه است؟</vt:lpstr>
      <vt:lpstr>PowerPoint Presentation</vt:lpstr>
      <vt:lpstr>PowerPoint Presentation</vt:lpstr>
      <vt:lpstr>ناباروری</vt:lpstr>
      <vt:lpstr>علت ناباروری در آقایان</vt:lpstr>
      <vt:lpstr>علت ناباروری زنانه</vt:lpstr>
      <vt:lpstr>درمان های نوین ناباروری ناباروری و نازایی قابل درمان هستند و بسته به اینکه  علل ناباروری چه باشد روش‌های درمانی متفاوت است.</vt:lpstr>
      <vt:lpstr>درمان ناباروری در زنان بسته به علت ناباروری ممکن است؛  یک یا دو روش با هم در درمان ناباروری کمک کنند. </vt:lpstr>
      <vt:lpstr>تست های تشخیصی ناباروری</vt:lpstr>
      <vt:lpstr>روش های جراحی پیشگیری از بارداری را توضیح دهید  و به آمارهای آن اشاره کنید؟</vt:lpstr>
      <vt:lpstr>PowerPoint Presentation</vt:lpstr>
      <vt:lpstr>PowerPoint Presentation</vt:lpstr>
      <vt:lpstr>2014 Earth Policy Institute</vt:lpstr>
      <vt:lpstr>توبکتومی</vt:lpstr>
      <vt:lpstr>PowerPoint Presentation</vt:lpstr>
      <vt:lpstr>سزارین</vt:lpstr>
      <vt:lpstr>PowerPoint Presentation</vt:lpstr>
      <vt:lpstr>PowerPoint Presentation</vt:lpstr>
      <vt:lpstr>سقط جنین</vt:lpstr>
      <vt:lpstr>PowerPoint Presentation</vt:lpstr>
      <vt:lpstr>برنامه غربالگری سندرم داون پاسخ به سوالات</vt:lpstr>
      <vt:lpstr>در زیر 35 سال نیاز را پزشک معالج  تشخیص دهد.</vt:lpstr>
      <vt:lpstr>95 درصد مادران باردار غربالگری می شوند.</vt:lpstr>
      <vt:lpstr>غربالگری در گروهی از مادران باردار تولید نگرانی می کند</vt:lpstr>
      <vt:lpstr>سندرم داون نه قابل پیشگیری است و نه درمان پذیر</vt:lpstr>
      <vt:lpstr>اشکال اساسی این برنامه مثبت کاذب های آزمایشات اولیه است</vt:lpstr>
      <vt:lpstr>غربالگری نباید به مادر و جنین آسیب بزند</vt:lpstr>
      <vt:lpstr>جنین های سالمی که در راه کشف سندرم داون از بین می روند</vt:lpstr>
      <vt:lpstr>دوقطبی سازان؛ سیاست بازانی که به سلامت نمی اندیشند</vt:lpstr>
      <vt:lpstr>در اغلب کشورها غربالگری داون برای مادران بالای 35 سال به بالاست. </vt:lpstr>
      <vt:lpstr>مجلس می تواند در غربالگری داون دخالت کند یا نه؟</vt:lpstr>
      <vt:lpstr>بهترین تصمیم ، تصمیمی است که در وزارت بهداشت گرفته شود.</vt:lpstr>
      <vt:lpstr>گریز از نقش مادری</vt:lpstr>
      <vt:lpstr>PowerPoint Presentation</vt:lpstr>
      <vt:lpstr>  اصلاح چرخه باروري دركشور نيازمند 3 اقدام اساسي است </vt:lpstr>
      <vt:lpstr>PowerPoint Presentation</vt:lpstr>
      <vt:lpstr>PowerPoint Presentation</vt:lpstr>
      <vt:lpstr>PowerPoint Presentation</vt:lpstr>
      <vt:lpstr>PowerPoint Presentation</vt:lpstr>
      <vt:lpstr>رتبه ی امید به زندگی ایران؟</vt:lpstr>
      <vt:lpstr>PowerPoint Presentation</vt:lpstr>
      <vt:lpstr>PowerPoint Presentation</vt:lpstr>
      <vt:lpstr>PowerPoint Presentation</vt:lpstr>
      <vt:lpstr>بالاترین نرخ امید به زندگی در جهان</vt:lpstr>
      <vt:lpstr>رابطه بین ژن نخبگی و جمعیت؟</vt:lpstr>
      <vt:lpstr>PowerPoint Presentation</vt:lpstr>
      <vt:lpstr>PowerPoint Presentation</vt:lpstr>
      <vt:lpstr>PowerPoint Presentation</vt:lpstr>
      <vt:lpstr>PowerPoint Presentation</vt:lpstr>
      <vt:lpstr>پيامبر خدا صلى الله عليه و آله:</vt:lpstr>
      <vt:lpstr>PowerPoint Presentation</vt:lpstr>
      <vt:lpstr>گفت وگو با خبرگزاری فارس 13 مرداد 1395</vt:lpstr>
      <vt:lpstr>PowerPoint Presentation</vt:lpstr>
      <vt:lpstr>PowerPoint Presentation</vt:lpstr>
      <vt:lpstr>PowerPoint Presentation</vt:lpstr>
      <vt:lpstr>PowerPoint Presentation</vt:lpstr>
      <vt:lpstr>از توجه شما سپاسگزارم</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web</dc:creator>
  <cp:lastModifiedBy>mahsa amz</cp:lastModifiedBy>
  <cp:revision>385</cp:revision>
  <dcterms:created xsi:type="dcterms:W3CDTF">2014-10-05T05:03:07Z</dcterms:created>
  <dcterms:modified xsi:type="dcterms:W3CDTF">2021-10-15T10:28:28Z</dcterms:modified>
</cp:coreProperties>
</file>