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5"/>
  </p:notesMasterIdLst>
  <p:handoutMasterIdLst>
    <p:handoutMasterId r:id="rId46"/>
  </p:handoutMasterIdLst>
  <p:sldIdLst>
    <p:sldId id="278" r:id="rId5"/>
    <p:sldId id="309" r:id="rId6"/>
    <p:sldId id="256" r:id="rId7"/>
    <p:sldId id="266" r:id="rId8"/>
    <p:sldId id="257" r:id="rId9"/>
    <p:sldId id="258" r:id="rId10"/>
    <p:sldId id="274" r:id="rId11"/>
    <p:sldId id="275" r:id="rId12"/>
    <p:sldId id="276" r:id="rId13"/>
    <p:sldId id="295" r:id="rId14"/>
    <p:sldId id="277" r:id="rId15"/>
    <p:sldId id="260" r:id="rId16"/>
    <p:sldId id="303" r:id="rId17"/>
    <p:sldId id="279" r:id="rId18"/>
    <p:sldId id="305" r:id="rId19"/>
    <p:sldId id="306" r:id="rId20"/>
    <p:sldId id="308" r:id="rId21"/>
    <p:sldId id="307" r:id="rId22"/>
    <p:sldId id="298" r:id="rId23"/>
    <p:sldId id="259" r:id="rId24"/>
    <p:sldId id="281" r:id="rId25"/>
    <p:sldId id="282" r:id="rId26"/>
    <p:sldId id="283" r:id="rId27"/>
    <p:sldId id="284" r:id="rId28"/>
    <p:sldId id="285" r:id="rId29"/>
    <p:sldId id="286" r:id="rId30"/>
    <p:sldId id="287" r:id="rId31"/>
    <p:sldId id="288" r:id="rId32"/>
    <p:sldId id="289" r:id="rId33"/>
    <p:sldId id="291" r:id="rId34"/>
    <p:sldId id="292" r:id="rId35"/>
    <p:sldId id="273" r:id="rId36"/>
    <p:sldId id="293" r:id="rId37"/>
    <p:sldId id="297" r:id="rId38"/>
    <p:sldId id="300" r:id="rId39"/>
    <p:sldId id="304" r:id="rId40"/>
    <p:sldId id="301" r:id="rId41"/>
    <p:sldId id="302" r:id="rId42"/>
    <p:sldId id="272" r:id="rId43"/>
    <p:sldId id="296" r:id="rId4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C7FDD9"/>
    <a:srgbClr val="DB0F66"/>
    <a:srgbClr val="FF0066"/>
    <a:srgbClr val="800080"/>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16" autoAdjust="0"/>
    <p:restoredTop sz="94274" autoAdjust="0"/>
  </p:normalViewPr>
  <p:slideViewPr>
    <p:cSldViewPr snapToGrid="0" showGuides="1">
      <p:cViewPr varScale="1">
        <p:scale>
          <a:sx n="57" d="100"/>
          <a:sy n="57" d="100"/>
        </p:scale>
        <p:origin x="84" y="378"/>
      </p:cViewPr>
      <p:guideLst>
        <p:guide pos="3840"/>
        <p:guide orient="horz" pos="2160"/>
      </p:guideLst>
    </p:cSldViewPr>
  </p:slideViewPr>
  <p:notesTextViewPr>
    <p:cViewPr>
      <p:scale>
        <a:sx n="1" d="1"/>
        <a:sy n="1" d="1"/>
      </p:scale>
      <p:origin x="0" y="0"/>
    </p:cViewPr>
  </p:notesTextViewPr>
  <p:sorterViewPr>
    <p:cViewPr>
      <p:scale>
        <a:sx n="100" d="100"/>
        <a:sy n="100" d="100"/>
      </p:scale>
      <p:origin x="0" y="1884"/>
    </p:cViewPr>
  </p:sorterViewPr>
  <p:notesViewPr>
    <p:cSldViewPr snapToGrid="0">
      <p:cViewPr varScale="1">
        <p:scale>
          <a:sx n="55" d="100"/>
          <a:sy n="55" d="100"/>
        </p:scale>
        <p:origin x="190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049313255326953"/>
          <c:w val="0.8298398504289356"/>
          <c:h val="0.77187775550194693"/>
        </c:manualLayout>
      </c:layout>
      <c:barChart>
        <c:barDir val="col"/>
        <c:grouping val="clustered"/>
        <c:varyColors val="0"/>
        <c:ser>
          <c:idx val="0"/>
          <c:order val="0"/>
          <c:tx>
            <c:strRef>
              <c:f>Sheet1!$B$1</c:f>
              <c:strCache>
                <c:ptCount val="1"/>
                <c:pt idx="0">
                  <c:v>نفر</c:v>
                </c:pt>
              </c:strCache>
            </c:strRef>
          </c:tx>
          <c:spPr>
            <a:solidFill>
              <a:schemeClr val="accent1">
                <a:lumMod val="60000"/>
                <a:lumOff val="40000"/>
              </a:schemeClr>
            </a:solidFill>
            <a:ln>
              <a:noFill/>
            </a:ln>
            <a:effectLst>
              <a:outerShdw blurRad="254000" sx="102000" sy="102000" algn="ctr" rotWithShape="0">
                <a:prstClr val="black">
                  <a:alpha val="20000"/>
                </a:prstClr>
              </a:outerShdw>
            </a:effectLst>
          </c:spPr>
          <c:invertIfNegative val="0"/>
          <c:dPt>
            <c:idx val="5"/>
            <c:invertIfNegative val="0"/>
            <c:bubble3D val="0"/>
            <c:spPr>
              <a:solidFill>
                <a:srgbClr val="C00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4-3E0A-4A49-A520-6FB0B0F00448}"/>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B Zar" panose="000004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Sheet1!$A$2:$A$7</c:f>
              <c:strCache>
                <c:ptCount val="6"/>
                <c:pt idx="0">
                  <c:v>کرونا</c:v>
                </c:pt>
                <c:pt idx="1">
                  <c:v>ایدز</c:v>
                </c:pt>
                <c:pt idx="2">
                  <c:v>مصرف الکل</c:v>
                </c:pt>
                <c:pt idx="3">
                  <c:v>استعمال سیگار</c:v>
                </c:pt>
                <c:pt idx="4">
                  <c:v>سرطان</c:v>
                </c:pt>
                <c:pt idx="5">
                  <c:v>سقط جنین</c:v>
                </c:pt>
              </c:strCache>
            </c:strRef>
          </c:cat>
          <c:val>
            <c:numRef>
              <c:f>Sheet1!$B$2:$B$7</c:f>
              <c:numCache>
                <c:formatCode>General</c:formatCode>
                <c:ptCount val="6"/>
                <c:pt idx="0">
                  <c:v>1004506</c:v>
                </c:pt>
                <c:pt idx="1">
                  <c:v>1251921</c:v>
                </c:pt>
                <c:pt idx="2">
                  <c:v>1862602</c:v>
                </c:pt>
                <c:pt idx="3">
                  <c:v>3723558</c:v>
                </c:pt>
                <c:pt idx="4">
                  <c:v>6116294</c:v>
                </c:pt>
                <c:pt idx="5">
                  <c:v>32691114</c:v>
                </c:pt>
              </c:numCache>
            </c:numRef>
          </c:val>
          <c:extLst xmlns:c16r2="http://schemas.microsoft.com/office/drawing/2015/06/chart">
            <c:ext xmlns:c16="http://schemas.microsoft.com/office/drawing/2014/chart" uri="{C3380CC4-5D6E-409C-BE32-E72D297353CC}">
              <c16:uniqueId val="{00000000-3E0A-4A49-A520-6FB0B0F00448}"/>
            </c:ext>
          </c:extLst>
        </c:ser>
        <c:dLbls>
          <c:showLegendKey val="0"/>
          <c:showVal val="0"/>
          <c:showCatName val="0"/>
          <c:showSerName val="0"/>
          <c:showPercent val="0"/>
          <c:showBubbleSize val="0"/>
        </c:dLbls>
        <c:gapWidth val="100"/>
        <c:axId val="-653170288"/>
        <c:axId val="-653171920"/>
      </c:barChart>
      <c:catAx>
        <c:axId val="-653170288"/>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B Titr" panose="00000700000000000000" pitchFamily="2" charset="-78"/>
              </a:defRPr>
            </a:pPr>
            <a:endParaRPr lang="en-US"/>
          </a:p>
        </c:txPr>
        <c:crossAx val="-653171920"/>
        <c:crosses val="autoZero"/>
        <c:auto val="1"/>
        <c:lblAlgn val="ctr"/>
        <c:lblOffset val="100"/>
        <c:noMultiLvlLbl val="0"/>
      </c:catAx>
      <c:valAx>
        <c:axId val="-65317192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rtl="1">
              <a:defRPr sz="1197" b="0" i="0" u="none" strike="noStrike" kern="1200" baseline="0">
                <a:solidFill>
                  <a:schemeClr val="dk1">
                    <a:lumMod val="75000"/>
                    <a:lumOff val="25000"/>
                  </a:schemeClr>
                </a:solidFill>
                <a:latin typeface="+mn-lt"/>
                <a:ea typeface="+mn-ea"/>
                <a:cs typeface="B Zar" panose="00000400000000000000" pitchFamily="2" charset="-78"/>
              </a:defRPr>
            </a:pPr>
            <a:endParaRPr lang="en-US"/>
          </a:p>
        </c:txPr>
        <c:crossAx val="-6531702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049313255326953"/>
          <c:w val="0.70110848823429428"/>
          <c:h val="0.77187775550194693"/>
        </c:manualLayout>
      </c:layout>
      <c:doughnutChart>
        <c:varyColors val="1"/>
        <c:ser>
          <c:idx val="0"/>
          <c:order val="0"/>
          <c:tx>
            <c:strRef>
              <c:f>Sheet1!$B$1</c:f>
              <c:strCache>
                <c:ptCount val="1"/>
                <c:pt idx="0">
                  <c:v>نفر</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7D8C-473F-91FD-A876418816A2}"/>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E0A-4A49-A520-6FB0B0F00448}"/>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7D8C-473F-91FD-A876418816A2}"/>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2-3E0A-4A49-A520-6FB0B0F00448}"/>
              </c:ext>
            </c:extLst>
          </c:dPt>
          <c:dPt>
            <c:idx val="4"/>
            <c:bubble3D val="0"/>
            <c:spPr>
              <a:solidFill>
                <a:srgbClr val="C00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E0A-4A49-A520-6FB0B0F00448}"/>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4-3E0A-4A49-A520-6FB0B0F00448}"/>
              </c:ext>
            </c:extLst>
          </c:dPt>
          <c:dLbls>
            <c:dLbl>
              <c:idx val="0"/>
              <c:layout>
                <c:manualLayout>
                  <c:x val="5.5970157475930997E-3"/>
                  <c:y val="-6.9835700113406216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1.67910472427793E-2"/>
                  <c:y val="-5.5457761854763719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3.35820944855586E-2"/>
                  <c:y val="-4.7241797135539484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4.4776125980744798E-2"/>
                  <c:y val="3.9025832416315222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4"/>
              <c:layout>
                <c:manualLayout>
                  <c:x val="-4.7365737361284722E-2"/>
                  <c:y val="-0.17603027874115895"/>
                </c:manualLayout>
              </c:layout>
              <c:tx>
                <c:rich>
                  <a:bodyPr/>
                  <a:lstStyle/>
                  <a:p>
                    <a:r>
                      <a:rPr lang="en-US" dirty="0" smtClean="0">
                        <a:cs typeface="B Titr" panose="00000700000000000000" pitchFamily="2" charset="-78"/>
                      </a:rPr>
                      <a:t>72%</a:t>
                    </a:r>
                    <a:endParaRPr lang="en-US" dirty="0">
                      <a:cs typeface="B Titr" panose="00000700000000000000" pitchFamily="2" charset="-78"/>
                    </a:endParaRPr>
                  </a:p>
                </c:rich>
              </c:tx>
              <c:showLegendKey val="0"/>
              <c:showVal val="0"/>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B Titr" panose="00000700000000000000" pitchFamily="2" charset="-78"/>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5"/>
                <c:pt idx="0">
                  <c:v>ایدز</c:v>
                </c:pt>
                <c:pt idx="1">
                  <c:v>مصرف الکل</c:v>
                </c:pt>
                <c:pt idx="2">
                  <c:v>استعمال سیگار</c:v>
                </c:pt>
                <c:pt idx="3">
                  <c:v>سرطان</c:v>
                </c:pt>
                <c:pt idx="4">
                  <c:v>سقط جنین</c:v>
                </c:pt>
              </c:strCache>
            </c:strRef>
          </c:cat>
          <c:val>
            <c:numRef>
              <c:f>Sheet1!$B$2:$B$7</c:f>
              <c:numCache>
                <c:formatCode>General</c:formatCode>
                <c:ptCount val="6"/>
                <c:pt idx="0">
                  <c:v>1251921</c:v>
                </c:pt>
                <c:pt idx="1">
                  <c:v>1862602</c:v>
                </c:pt>
                <c:pt idx="2">
                  <c:v>3723558</c:v>
                </c:pt>
                <c:pt idx="3">
                  <c:v>6116294</c:v>
                </c:pt>
                <c:pt idx="4">
                  <c:v>32691114</c:v>
                </c:pt>
              </c:numCache>
            </c:numRef>
          </c:val>
          <c:extLst xmlns:c16r2="http://schemas.microsoft.com/office/drawing/2015/06/chart">
            <c:ext xmlns:c16="http://schemas.microsoft.com/office/drawing/2014/chart" uri="{C3380CC4-5D6E-409C-BE32-E72D297353CC}">
              <c16:uniqueId val="{00000000-3E0A-4A49-A520-6FB0B0F0044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5"/>
        <c:delete val="1"/>
      </c:legendEntry>
      <c:layout>
        <c:manualLayout>
          <c:xMode val="edge"/>
          <c:yMode val="edge"/>
          <c:x val="6.7571111113396273E-3"/>
          <c:y val="0.90728769009122312"/>
          <c:w val="0.99324288888866041"/>
          <c:h val="8.0388362829940524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B Titr" panose="00000700000000000000" pitchFamily="2" charset="-78"/>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09.01.2021</a:t>
            </a:fld>
            <a:endParaRPr lang="ru-RU"/>
          </a:p>
        </p:txBody>
      </p:sp>
      <p:sp>
        <p:nvSpPr>
          <p:cNvPr id="4" name="Footer Placeholder 3">
            <a:extLst>
              <a:ext uri="{FF2B5EF4-FFF2-40B4-BE49-F238E27FC236}">
                <a16:creationId xmlns=""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09.01.2021</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smtClean="0"/>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smtClean="0"/>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24" name="Graphic 22">
            <a:extLst>
              <a:ext uri="{FF2B5EF4-FFF2-40B4-BE49-F238E27FC236}">
                <a16:creationId xmlns=""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Content Placeholder 3">
            <a:extLst>
              <a:ext uri="{FF2B5EF4-FFF2-40B4-BE49-F238E27FC236}">
                <a16:creationId xmlns=""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4">
            <a:extLst>
              <a:ext uri="{FF2B5EF4-FFF2-40B4-BE49-F238E27FC236}">
                <a16:creationId xmlns=""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Content Placeholder 5">
            <a:extLst>
              <a:ext uri="{FF2B5EF4-FFF2-40B4-BE49-F238E27FC236}">
                <a16:creationId xmlns=""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3">
            <a:extLst>
              <a:ext uri="{FF2B5EF4-FFF2-40B4-BE49-F238E27FC236}">
                <a16:creationId xmlns=""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4" name="Content Placeholder 2">
            <a:extLst>
              <a:ext uri="{FF2B5EF4-FFF2-40B4-BE49-F238E27FC236}">
                <a16:creationId xmlns=""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34" name="Oval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4" name="Date Placeholder 3">
            <a:extLst>
              <a:ext uri="{FF2B5EF4-FFF2-40B4-BE49-F238E27FC236}">
                <a16:creationId xmlns=""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24" name="Oval 23">
            <a:extLst>
              <a:ext uri="{FF2B5EF4-FFF2-40B4-BE49-F238E27FC236}">
                <a16:creationId xmlns=""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smtClean="0"/>
              <a:t>Click to edit Master text styles</a:t>
            </a:r>
          </a:p>
        </p:txBody>
      </p:sp>
      <p:sp>
        <p:nvSpPr>
          <p:cNvPr id="17" name="Text Placeholder 14">
            <a:extLst>
              <a:ext uri="{FF2B5EF4-FFF2-40B4-BE49-F238E27FC236}">
                <a16:creationId xmlns=""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Click to edit Master text styles</a:t>
            </a:r>
          </a:p>
        </p:txBody>
      </p:sp>
      <p:sp>
        <p:nvSpPr>
          <p:cNvPr id="3" name="Graphic 22">
            <a:extLst>
              <a:ext uri="{FF2B5EF4-FFF2-40B4-BE49-F238E27FC236}">
                <a16:creationId xmlns=""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35" name="Oval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Click to edit Master text styles</a:t>
            </a:r>
          </a:p>
        </p:txBody>
      </p:sp>
      <p:sp>
        <p:nvSpPr>
          <p:cNvPr id="38" name="Freeform: Shape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31" name="Text Placeholder 29">
            <a:extLst>
              <a:ext uri="{FF2B5EF4-FFF2-40B4-BE49-F238E27FC236}">
                <a16:creationId xmlns=""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smtClean="0"/>
              <a:t>Click to edit Master text styles</a:t>
            </a:r>
          </a:p>
        </p:txBody>
      </p:sp>
      <p:sp>
        <p:nvSpPr>
          <p:cNvPr id="3" name="Graphic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22" name="Graphic 19">
            <a:extLst>
              <a:ext uri="{FF2B5EF4-FFF2-40B4-BE49-F238E27FC236}">
                <a16:creationId xmlns=""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p:txBody>
      </p:sp>
      <p:grpSp>
        <p:nvGrpSpPr>
          <p:cNvPr id="41" name="Graphic 39">
            <a:extLst>
              <a:ext uri="{FF2B5EF4-FFF2-40B4-BE49-F238E27FC236}">
                <a16:creationId xmlns=""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24" name="Text Placeholder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chart</a:t>
            </a:r>
            <a:endParaRPr lang="ru-RU" dirty="0"/>
          </a:p>
        </p:txBody>
      </p:sp>
      <p:grpSp>
        <p:nvGrpSpPr>
          <p:cNvPr id="41" name="Graphic 39">
            <a:extLst>
              <a:ext uri="{FF2B5EF4-FFF2-40B4-BE49-F238E27FC236}">
                <a16:creationId xmlns=""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18" name="Table Placeholder 17">
            <a:extLst>
              <a:ext uri="{FF2B5EF4-FFF2-40B4-BE49-F238E27FC236}">
                <a16:creationId xmlns=""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table</a:t>
            </a:r>
            <a:endParaRPr lang="ru-RU" dirty="0"/>
          </a:p>
        </p:txBody>
      </p:sp>
      <p:grpSp>
        <p:nvGrpSpPr>
          <p:cNvPr id="45" name="Graphic 39">
            <a:extLst>
              <a:ext uri="{FF2B5EF4-FFF2-40B4-BE49-F238E27FC236}">
                <a16:creationId xmlns=""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46" name="Freeform: Shape 45">
            <a:extLst>
              <a:ext uri="{FF2B5EF4-FFF2-40B4-BE49-F238E27FC236}">
                <a16:creationId xmlns=""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pic>
        <p:nvPicPr>
          <p:cNvPr id="22" name="Graphic 21">
            <a:extLst>
              <a:ext uri="{FF2B5EF4-FFF2-40B4-BE49-F238E27FC236}">
                <a16:creationId xmlns="" xmlns:a16="http://schemas.microsoft.com/office/drawing/2014/main" id="{B091E01B-B80B-4194-AC2B-41043EC597D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media</a:t>
            </a:r>
            <a:endParaRPr lang="ru-RU" dirty="0"/>
          </a:p>
        </p:txBody>
      </p:sp>
      <p:sp>
        <p:nvSpPr>
          <p:cNvPr id="6" name="Footer Placeholder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smtClean="0"/>
              <a:t>Click to edit Master title style</a:t>
            </a:r>
            <a:endParaRPr lang="ru-RU"/>
          </a:p>
        </p:txBody>
      </p:sp>
      <p:grpSp>
        <p:nvGrpSpPr>
          <p:cNvPr id="10" name="Group 9">
            <a:extLst>
              <a:ext uri="{FF2B5EF4-FFF2-40B4-BE49-F238E27FC236}">
                <a16:creationId xmlns=""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tahririeh.com/d/2021/01/06/3/5080.jpg"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www.tasnimnews.com/fa/currency" TargetMode="External"/><Relationship Id="rId2" Type="http://schemas.openxmlformats.org/officeDocument/2006/relationships/image" Target="../media/image24.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tHorz">
          <a:fgClr>
            <a:schemeClr val="accent6">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 xmlns:a16="http://schemas.microsoft.com/office/drawing/2014/main" id="{6D2A2984-909C-46E6-BA11-B06EBD98F0D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5426913" y="1576174"/>
            <a:ext cx="6765087" cy="3137316"/>
          </a:xfrm>
        </p:spPr>
      </p:pic>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1</a:t>
            </a:r>
            <a:endParaRPr lang="ru-R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98" y="768117"/>
            <a:ext cx="5444415" cy="517933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
        <p:nvSpPr>
          <p:cNvPr id="6" name="Rectangle 5"/>
          <p:cNvSpPr/>
          <p:nvPr/>
        </p:nvSpPr>
        <p:spPr>
          <a:xfrm>
            <a:off x="11351314" y="5895831"/>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spTree>
    <p:extLst>
      <p:ext uri="{BB962C8B-B14F-4D97-AF65-F5344CB8AC3E}">
        <p14:creationId xmlns:p14="http://schemas.microsoft.com/office/powerpoint/2010/main" val="78526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9B87-4AA7-436A-A28E-213168C1C67B}"/>
              </a:ext>
            </a:extLst>
          </p:cNvPr>
          <p:cNvSpPr>
            <a:spLocks noGrp="1"/>
          </p:cNvSpPr>
          <p:nvPr>
            <p:ph type="title"/>
          </p:nvPr>
        </p:nvSpPr>
        <p:spPr/>
        <p:txBody>
          <a:bodyPr>
            <a:normAutofit fontScale="90000"/>
          </a:bodyPr>
          <a:lstStyle/>
          <a:p>
            <a:r>
              <a:rPr lang="fa-IR" dirty="0" smtClean="0"/>
              <a:t>مرک بر اثر بیماری سرطان</a:t>
            </a:r>
            <a:endParaRPr lang="ru-RU" dirty="0"/>
          </a:p>
        </p:txBody>
      </p:sp>
      <p:pic>
        <p:nvPicPr>
          <p:cNvPr id="14" name="Picture Placeholder 13">
            <a:extLst>
              <a:ext uri="{FF2B5EF4-FFF2-40B4-BE49-F238E27FC236}">
                <a16:creationId xmlns="" xmlns:a16="http://schemas.microsoft.com/office/drawing/2014/main" id="{6D2A2984-909C-46E6-BA11-B06EBD98F0D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5675473" y="1692289"/>
            <a:ext cx="6502013" cy="3137316"/>
          </a:xfrm>
        </p:spPr>
      </p:pic>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10</a:t>
            </a:r>
            <a:endParaRPr lang="ru-RU" dirty="0"/>
          </a:p>
        </p:txBody>
      </p:sp>
      <p:sp>
        <p:nvSpPr>
          <p:cNvPr id="13" name="Text Placeholder 18"/>
          <p:cNvSpPr txBox="1">
            <a:spLocks/>
          </p:cNvSpPr>
          <p:nvPr/>
        </p:nvSpPr>
        <p:spPr>
          <a:xfrm>
            <a:off x="358029" y="2626850"/>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4000" b="1" dirty="0">
                <a:solidFill>
                  <a:srgbClr val="000000"/>
                </a:solidFill>
                <a:latin typeface="Iransans"/>
                <a:cs typeface="B Titr" panose="00000700000000000000" pitchFamily="2" charset="-78"/>
              </a:rPr>
              <a:t>شش‌میلیون</a:t>
            </a:r>
          </a:p>
          <a:p>
            <a:pPr marL="0" indent="0" algn="ctr" rtl="1">
              <a:lnSpc>
                <a:spcPct val="150000"/>
              </a:lnSpc>
              <a:buNone/>
            </a:pPr>
            <a:r>
              <a:rPr lang="fa-IR" sz="4000" b="1" dirty="0">
                <a:solidFill>
                  <a:srgbClr val="000000"/>
                </a:solidFill>
                <a:latin typeface="Iransans"/>
                <a:cs typeface="B Titr" panose="00000700000000000000" pitchFamily="2" charset="-78"/>
              </a:rPr>
              <a:t> و 116هزار </a:t>
            </a:r>
          </a:p>
          <a:p>
            <a:pPr marL="0" indent="0" algn="ctr" rtl="1">
              <a:lnSpc>
                <a:spcPct val="150000"/>
              </a:lnSpc>
              <a:buNone/>
            </a:pPr>
            <a:r>
              <a:rPr lang="fa-IR" sz="4000" b="1" dirty="0">
                <a:solidFill>
                  <a:srgbClr val="000000"/>
                </a:solidFill>
                <a:latin typeface="Iransans"/>
                <a:cs typeface="B Titr" panose="00000700000000000000" pitchFamily="2" charset="-78"/>
              </a:rPr>
              <a:t>و 294 نفر</a:t>
            </a:r>
            <a:r>
              <a:rPr lang="fa-IR" sz="4000" b="1" dirty="0" smtClean="0">
                <a:cs typeface="B Traffic" panose="00000400000000000000" pitchFamily="2" charset="-78"/>
              </a:rPr>
              <a:t/>
            </a:r>
            <a:br>
              <a:rPr lang="fa-IR" sz="4000" b="1" dirty="0" smtClean="0">
                <a:cs typeface="B Traffic" panose="00000400000000000000" pitchFamily="2" charset="-78"/>
              </a:rPr>
            </a:br>
            <a:endParaRPr lang="en-US" sz="4000" b="1" dirty="0">
              <a:cs typeface="B Traffic" panose="00000400000000000000" pitchFamily="2" charset="-78"/>
            </a:endParaRPr>
          </a:p>
        </p:txBody>
      </p:sp>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893310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9B87-4AA7-436A-A28E-213168C1C67B}"/>
              </a:ext>
            </a:extLst>
          </p:cNvPr>
          <p:cNvSpPr>
            <a:spLocks noGrp="1"/>
          </p:cNvSpPr>
          <p:nvPr>
            <p:ph type="title"/>
          </p:nvPr>
        </p:nvSpPr>
        <p:spPr/>
        <p:txBody>
          <a:bodyPr>
            <a:normAutofit/>
          </a:bodyPr>
          <a:lstStyle/>
          <a:p>
            <a:r>
              <a:rPr lang="fa-IR" dirty="0" smtClean="0"/>
              <a:t>مرک بر اثر قتل جنین</a:t>
            </a:r>
            <a:endParaRPr lang="ru-RU" dirty="0"/>
          </a:p>
        </p:txBody>
      </p:sp>
      <p:pic>
        <p:nvPicPr>
          <p:cNvPr id="14" name="Picture Placeholder 13">
            <a:extLst>
              <a:ext uri="{FF2B5EF4-FFF2-40B4-BE49-F238E27FC236}">
                <a16:creationId xmlns="" xmlns:a16="http://schemas.microsoft.com/office/drawing/2014/main" id="{6D2A2984-909C-46E6-BA11-B06EBD98F0D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5757256" y="1677772"/>
            <a:ext cx="6421408" cy="3137316"/>
          </a:xfrm>
        </p:spPr>
      </p:pic>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11</a:t>
            </a:r>
            <a:endParaRPr lang="ru-RU" dirty="0"/>
          </a:p>
        </p:txBody>
      </p:sp>
      <p:sp>
        <p:nvSpPr>
          <p:cNvPr id="13" name="Text Placeholder 18"/>
          <p:cNvSpPr txBox="1">
            <a:spLocks/>
          </p:cNvSpPr>
          <p:nvPr/>
        </p:nvSpPr>
        <p:spPr>
          <a:xfrm>
            <a:off x="358029" y="2626850"/>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4000" b="1" dirty="0">
                <a:solidFill>
                  <a:srgbClr val="000000"/>
                </a:solidFill>
                <a:latin typeface="Iransans"/>
                <a:cs typeface="B Titr" panose="00000700000000000000" pitchFamily="2" charset="-78"/>
              </a:rPr>
              <a:t>32 ‌میلیون</a:t>
            </a:r>
          </a:p>
          <a:p>
            <a:pPr marL="0" indent="0" algn="ctr" rtl="1">
              <a:lnSpc>
                <a:spcPct val="150000"/>
              </a:lnSpc>
              <a:buNone/>
            </a:pPr>
            <a:r>
              <a:rPr lang="fa-IR" sz="4000" b="1" dirty="0">
                <a:solidFill>
                  <a:srgbClr val="000000"/>
                </a:solidFill>
                <a:latin typeface="Iransans"/>
                <a:cs typeface="B Titr" panose="00000700000000000000" pitchFamily="2" charset="-78"/>
              </a:rPr>
              <a:t> و 691 هزار </a:t>
            </a:r>
          </a:p>
          <a:p>
            <a:pPr marL="0" indent="0" algn="ctr" rtl="1">
              <a:lnSpc>
                <a:spcPct val="150000"/>
              </a:lnSpc>
              <a:buNone/>
            </a:pPr>
            <a:r>
              <a:rPr lang="fa-IR" sz="4000" b="1" dirty="0">
                <a:solidFill>
                  <a:srgbClr val="000000"/>
                </a:solidFill>
                <a:latin typeface="Iransans"/>
                <a:cs typeface="B Titr" panose="00000700000000000000" pitchFamily="2" charset="-78"/>
              </a:rPr>
              <a:t>و 114 نفر</a:t>
            </a:r>
            <a:r>
              <a:rPr lang="fa-IR" sz="4000" b="1" dirty="0" smtClean="0">
                <a:cs typeface="B Traffic" panose="00000400000000000000" pitchFamily="2" charset="-78"/>
              </a:rPr>
              <a:t/>
            </a:r>
            <a:br>
              <a:rPr lang="fa-IR" sz="4000" b="1" dirty="0" smtClean="0">
                <a:cs typeface="B Traffic" panose="00000400000000000000" pitchFamily="2" charset="-78"/>
              </a:rPr>
            </a:br>
            <a:endParaRPr lang="en-US" sz="4000" b="1" dirty="0">
              <a:cs typeface="B Traffic" panose="00000400000000000000" pitchFamily="2" charset="-78"/>
            </a:endParaRPr>
          </a:p>
        </p:txBody>
      </p:sp>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50888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3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EDAECDC-7310-4573-BE1D-3F708C83049D}"/>
              </a:ext>
            </a:extLst>
          </p:cNvPr>
          <p:cNvSpPr>
            <a:spLocks noGrp="1"/>
          </p:cNvSpPr>
          <p:nvPr>
            <p:ph type="sldNum" sz="quarter" idx="12"/>
          </p:nvPr>
        </p:nvSpPr>
        <p:spPr>
          <a:xfrm>
            <a:off x="9341313" y="5816819"/>
            <a:ext cx="549442" cy="365125"/>
          </a:xfrm>
        </p:spPr>
        <p:txBody>
          <a:bodyPr/>
          <a:lstStyle/>
          <a:p>
            <a:fld id="{D495E168-DA5E-4888-8D8A-92B118324C14}" type="slidenum">
              <a:rPr lang="ru-RU" smtClean="0"/>
              <a:t>12</a:t>
            </a:fld>
            <a:endParaRPr lang="ru-RU" dirty="0"/>
          </a:p>
        </p:txBody>
      </p:sp>
      <p:sp>
        <p:nvSpPr>
          <p:cNvPr id="12" name="Text Placeholder 11">
            <a:extLst>
              <a:ext uri="{FF2B5EF4-FFF2-40B4-BE49-F238E27FC236}">
                <a16:creationId xmlns="" xmlns:a16="http://schemas.microsoft.com/office/drawing/2014/main" id="{FF800B5B-000C-40A0-984E-296FEF26F894}"/>
              </a:ext>
            </a:extLst>
          </p:cNvPr>
          <p:cNvSpPr>
            <a:spLocks noGrp="1"/>
          </p:cNvSpPr>
          <p:nvPr>
            <p:ph type="body" idx="4294967295"/>
          </p:nvPr>
        </p:nvSpPr>
        <p:spPr>
          <a:xfrm>
            <a:off x="8808080" y="2755900"/>
            <a:ext cx="1920875" cy="365125"/>
          </a:xfrm>
        </p:spPr>
        <p:txBody>
          <a:bodyPr>
            <a:normAutofit lnSpcReduction="10000"/>
          </a:bodyPr>
          <a:lstStyle/>
          <a:p>
            <a:pPr marL="0" indent="0">
              <a:buNone/>
            </a:pPr>
            <a:r>
              <a:rPr lang="fa-IR" sz="2000" dirty="0" smtClean="0">
                <a:cs typeface="B Titr" panose="00000700000000000000" pitchFamily="2" charset="-78"/>
              </a:rPr>
              <a:t>32/691/114</a:t>
            </a:r>
            <a:endParaRPr lang="ru-RU" sz="2000" dirty="0">
              <a:cs typeface="B Titr" panose="00000700000000000000" pitchFamily="2" charset="-78"/>
            </a:endParaRPr>
          </a:p>
        </p:txBody>
      </p:sp>
      <p:sp>
        <p:nvSpPr>
          <p:cNvPr id="13" name="Text Placeholder 12">
            <a:extLst>
              <a:ext uri="{FF2B5EF4-FFF2-40B4-BE49-F238E27FC236}">
                <a16:creationId xmlns="" xmlns:a16="http://schemas.microsoft.com/office/drawing/2014/main" id="{BC76F4DF-E770-433B-A99B-E75E3AD5B84F}"/>
              </a:ext>
            </a:extLst>
          </p:cNvPr>
          <p:cNvSpPr>
            <a:spLocks noGrp="1"/>
          </p:cNvSpPr>
          <p:nvPr>
            <p:ph type="body" sz="quarter" idx="4294967295"/>
          </p:nvPr>
        </p:nvSpPr>
        <p:spPr>
          <a:xfrm>
            <a:off x="9131930" y="3027363"/>
            <a:ext cx="1911208" cy="365125"/>
          </a:xfrm>
        </p:spPr>
        <p:txBody>
          <a:bodyPr>
            <a:noAutofit/>
          </a:bodyPr>
          <a:lstStyle/>
          <a:p>
            <a:pPr marL="0" indent="0">
              <a:buNone/>
            </a:pPr>
            <a:r>
              <a:rPr lang="fa-IR" sz="2000" dirty="0" smtClean="0">
                <a:solidFill>
                  <a:srgbClr val="FF0000"/>
                </a:solidFill>
                <a:cs typeface="B Titr" panose="00000700000000000000" pitchFamily="2" charset="-78"/>
              </a:rPr>
              <a:t>قتل و اسقاط جنین</a:t>
            </a:r>
            <a:endParaRPr lang="ru-RU" sz="2000" dirty="0">
              <a:solidFill>
                <a:srgbClr val="FF0000"/>
              </a:solidFill>
              <a:cs typeface="B Titr" panose="00000700000000000000" pitchFamily="2" charset="-78"/>
            </a:endParaRPr>
          </a:p>
        </p:txBody>
      </p:sp>
      <p:sp>
        <p:nvSpPr>
          <p:cNvPr id="2" name="Title 1">
            <a:extLst>
              <a:ext uri="{FF2B5EF4-FFF2-40B4-BE49-F238E27FC236}">
                <a16:creationId xmlns="" xmlns:a16="http://schemas.microsoft.com/office/drawing/2014/main" id="{4991AEBC-6D9D-4D30-BB4C-43FE1370375F}"/>
              </a:ext>
            </a:extLst>
          </p:cNvPr>
          <p:cNvSpPr>
            <a:spLocks noGrp="1"/>
          </p:cNvSpPr>
          <p:nvPr>
            <p:ph type="title" idx="4294967295"/>
          </p:nvPr>
        </p:nvSpPr>
        <p:spPr>
          <a:xfrm>
            <a:off x="1547446" y="185740"/>
            <a:ext cx="8253046" cy="676275"/>
          </a:xfrm>
        </p:spPr>
        <p:txBody>
          <a:bodyPr>
            <a:normAutofit fontScale="90000"/>
          </a:bodyPr>
          <a:lstStyle/>
          <a:p>
            <a:pPr algn="ctr" rtl="1">
              <a:lnSpc>
                <a:spcPct val="150000"/>
              </a:lnSpc>
            </a:pPr>
            <a:r>
              <a:rPr lang="fa-IR" dirty="0" smtClean="0">
                <a:cs typeface="B Titr" panose="00000700000000000000" pitchFamily="2" charset="-78"/>
              </a:rPr>
              <a:t>نمودار فراوانی انواع بیماری‌ها </a:t>
            </a:r>
            <a:endParaRPr lang="ru-RU" dirty="0">
              <a:cs typeface="B Titr" panose="00000700000000000000" pitchFamily="2" charset="-78"/>
            </a:endParaRPr>
          </a:p>
        </p:txBody>
      </p:sp>
      <p:sp>
        <p:nvSpPr>
          <p:cNvPr id="6" name="Text Placeholder 5">
            <a:extLst>
              <a:ext uri="{FF2B5EF4-FFF2-40B4-BE49-F238E27FC236}">
                <a16:creationId xmlns="" xmlns:a16="http://schemas.microsoft.com/office/drawing/2014/main" id="{FFE50F9B-A11D-40B9-B83F-DDF3E10343C1}"/>
              </a:ext>
            </a:extLst>
          </p:cNvPr>
          <p:cNvSpPr>
            <a:spLocks noGrp="1"/>
          </p:cNvSpPr>
          <p:nvPr>
            <p:ph type="body" idx="4294967295"/>
          </p:nvPr>
        </p:nvSpPr>
        <p:spPr>
          <a:xfrm>
            <a:off x="8808080" y="5022850"/>
            <a:ext cx="1920875" cy="365125"/>
          </a:xfrm>
        </p:spPr>
        <p:txBody>
          <a:bodyPr>
            <a:normAutofit lnSpcReduction="10000"/>
          </a:bodyPr>
          <a:lstStyle/>
          <a:p>
            <a:pPr marL="0" indent="0">
              <a:buNone/>
            </a:pPr>
            <a:r>
              <a:rPr lang="fa-IR" sz="2000" dirty="0" smtClean="0">
                <a:cs typeface="B Titr" panose="00000700000000000000" pitchFamily="2" charset="-78"/>
              </a:rPr>
              <a:t>1/251/921</a:t>
            </a:r>
            <a:endParaRPr lang="ru-RU" sz="2000" dirty="0">
              <a:cs typeface="B Titr" panose="00000700000000000000" pitchFamily="2" charset="-78"/>
            </a:endParaRPr>
          </a:p>
        </p:txBody>
      </p:sp>
      <p:sp>
        <p:nvSpPr>
          <p:cNvPr id="7" name="Text Placeholder 6">
            <a:extLst>
              <a:ext uri="{FF2B5EF4-FFF2-40B4-BE49-F238E27FC236}">
                <a16:creationId xmlns="" xmlns:a16="http://schemas.microsoft.com/office/drawing/2014/main" id="{44C8D5B9-69C7-4696-B552-5307926F58E5}"/>
              </a:ext>
            </a:extLst>
          </p:cNvPr>
          <p:cNvSpPr>
            <a:spLocks noGrp="1"/>
          </p:cNvSpPr>
          <p:nvPr>
            <p:ph type="body" sz="quarter" idx="4294967295"/>
          </p:nvPr>
        </p:nvSpPr>
        <p:spPr>
          <a:xfrm>
            <a:off x="9130343" y="5294313"/>
            <a:ext cx="1598612" cy="365125"/>
          </a:xfrm>
        </p:spPr>
        <p:txBody>
          <a:bodyPr>
            <a:noAutofit/>
          </a:bodyPr>
          <a:lstStyle/>
          <a:p>
            <a:pPr marL="0" indent="0">
              <a:buNone/>
            </a:pPr>
            <a:r>
              <a:rPr lang="fa-IR" sz="2000" dirty="0">
                <a:solidFill>
                  <a:srgbClr val="FF0000"/>
                </a:solidFill>
                <a:cs typeface="B Titr" panose="00000700000000000000" pitchFamily="2" charset="-78"/>
              </a:rPr>
              <a:t>بیماری ایدز</a:t>
            </a:r>
            <a:endParaRPr lang="ru-RU" sz="2000" dirty="0">
              <a:solidFill>
                <a:srgbClr val="FF0000"/>
              </a:solidFill>
              <a:cs typeface="B Titr" panose="00000700000000000000" pitchFamily="2" charset="-78"/>
            </a:endParaRPr>
          </a:p>
        </p:txBody>
      </p:sp>
      <p:sp>
        <p:nvSpPr>
          <p:cNvPr id="10" name="Text Placeholder 9">
            <a:extLst>
              <a:ext uri="{FF2B5EF4-FFF2-40B4-BE49-F238E27FC236}">
                <a16:creationId xmlns="" xmlns:a16="http://schemas.microsoft.com/office/drawing/2014/main" id="{B9D2CE79-7062-4C12-A2AE-683EAD4CCE0C}"/>
              </a:ext>
            </a:extLst>
          </p:cNvPr>
          <p:cNvSpPr>
            <a:spLocks noGrp="1"/>
          </p:cNvSpPr>
          <p:nvPr>
            <p:ph type="body" idx="4294967295"/>
          </p:nvPr>
        </p:nvSpPr>
        <p:spPr>
          <a:xfrm>
            <a:off x="8808080" y="5778500"/>
            <a:ext cx="1920875" cy="365125"/>
          </a:xfrm>
        </p:spPr>
        <p:txBody>
          <a:bodyPr>
            <a:noAutofit/>
          </a:bodyPr>
          <a:lstStyle/>
          <a:p>
            <a:pPr marL="0" indent="0">
              <a:buNone/>
            </a:pPr>
            <a:r>
              <a:rPr lang="fa-IR" sz="2000" dirty="0" smtClean="0">
                <a:cs typeface="B Titr" panose="00000700000000000000" pitchFamily="2" charset="-78"/>
              </a:rPr>
              <a:t>1/004/506</a:t>
            </a:r>
            <a:endParaRPr lang="ru-RU" sz="2000" dirty="0">
              <a:cs typeface="B Titr" panose="00000700000000000000" pitchFamily="2" charset="-78"/>
            </a:endParaRPr>
          </a:p>
        </p:txBody>
      </p:sp>
      <p:sp>
        <p:nvSpPr>
          <p:cNvPr id="11" name="Text Placeholder 10">
            <a:extLst>
              <a:ext uri="{FF2B5EF4-FFF2-40B4-BE49-F238E27FC236}">
                <a16:creationId xmlns="" xmlns:a16="http://schemas.microsoft.com/office/drawing/2014/main" id="{25FB3E19-7A7E-47B8-A21F-09F559854C8C}"/>
              </a:ext>
            </a:extLst>
          </p:cNvPr>
          <p:cNvSpPr>
            <a:spLocks noGrp="1"/>
          </p:cNvSpPr>
          <p:nvPr>
            <p:ph type="body" sz="quarter" idx="4294967295"/>
          </p:nvPr>
        </p:nvSpPr>
        <p:spPr>
          <a:xfrm>
            <a:off x="9131930" y="6049963"/>
            <a:ext cx="1597025" cy="365125"/>
          </a:xfrm>
        </p:spPr>
        <p:txBody>
          <a:bodyPr>
            <a:noAutofit/>
          </a:bodyPr>
          <a:lstStyle/>
          <a:p>
            <a:pPr marL="0" indent="0">
              <a:buNone/>
            </a:pPr>
            <a:r>
              <a:rPr lang="fa-IR" sz="2000" dirty="0">
                <a:solidFill>
                  <a:srgbClr val="FF0000"/>
                </a:solidFill>
                <a:cs typeface="B Titr" panose="00000700000000000000" pitchFamily="2" charset="-78"/>
              </a:rPr>
              <a:t>بیماری کرونا</a:t>
            </a:r>
            <a:endParaRPr lang="ru-RU" sz="2000" dirty="0">
              <a:solidFill>
                <a:srgbClr val="FF0000"/>
              </a:solidFill>
              <a:cs typeface="B Titr" panose="00000700000000000000" pitchFamily="2" charset="-78"/>
            </a:endParaRPr>
          </a:p>
        </p:txBody>
      </p:sp>
      <p:sp>
        <p:nvSpPr>
          <p:cNvPr id="14" name="Text Placeholder 13">
            <a:extLst>
              <a:ext uri="{FF2B5EF4-FFF2-40B4-BE49-F238E27FC236}">
                <a16:creationId xmlns="" xmlns:a16="http://schemas.microsoft.com/office/drawing/2014/main" id="{BDFECF88-E632-4781-8739-84E6E892DC4D}"/>
              </a:ext>
            </a:extLst>
          </p:cNvPr>
          <p:cNvSpPr>
            <a:spLocks noGrp="1"/>
          </p:cNvSpPr>
          <p:nvPr>
            <p:ph type="body" idx="4294967295"/>
          </p:nvPr>
        </p:nvSpPr>
        <p:spPr>
          <a:xfrm>
            <a:off x="8806493" y="4265613"/>
            <a:ext cx="1922462" cy="365125"/>
          </a:xfrm>
        </p:spPr>
        <p:txBody>
          <a:bodyPr>
            <a:normAutofit lnSpcReduction="10000"/>
          </a:bodyPr>
          <a:lstStyle/>
          <a:p>
            <a:pPr marL="0" indent="0">
              <a:buNone/>
            </a:pPr>
            <a:r>
              <a:rPr lang="fa-IR" sz="2000" dirty="0" smtClean="0">
                <a:cs typeface="B Titr" panose="00000700000000000000" pitchFamily="2" charset="-78"/>
              </a:rPr>
              <a:t>3/723558</a:t>
            </a:r>
            <a:endParaRPr lang="ru-RU" sz="2000" dirty="0">
              <a:cs typeface="B Titr" panose="00000700000000000000" pitchFamily="2" charset="-78"/>
            </a:endParaRPr>
          </a:p>
        </p:txBody>
      </p:sp>
      <p:sp>
        <p:nvSpPr>
          <p:cNvPr id="15" name="Text Placeholder 14">
            <a:extLst>
              <a:ext uri="{FF2B5EF4-FFF2-40B4-BE49-F238E27FC236}">
                <a16:creationId xmlns="" xmlns:a16="http://schemas.microsoft.com/office/drawing/2014/main" id="{71D0B53C-EBAB-4000-8108-72EE7F62A93A}"/>
              </a:ext>
            </a:extLst>
          </p:cNvPr>
          <p:cNvSpPr>
            <a:spLocks noGrp="1"/>
          </p:cNvSpPr>
          <p:nvPr>
            <p:ph type="body" sz="quarter" idx="4294967295"/>
          </p:nvPr>
        </p:nvSpPr>
        <p:spPr>
          <a:xfrm>
            <a:off x="9130343" y="4537075"/>
            <a:ext cx="1598612" cy="365125"/>
          </a:xfrm>
        </p:spPr>
        <p:txBody>
          <a:bodyPr>
            <a:noAutofit/>
          </a:bodyPr>
          <a:lstStyle/>
          <a:p>
            <a:pPr marL="0" indent="0">
              <a:lnSpc>
                <a:spcPct val="100000"/>
              </a:lnSpc>
              <a:buNone/>
            </a:pPr>
            <a:r>
              <a:rPr lang="fa-IR" sz="2000" dirty="0">
                <a:solidFill>
                  <a:srgbClr val="FF0000"/>
                </a:solidFill>
                <a:cs typeface="B Titr" panose="00000700000000000000" pitchFamily="2" charset="-78"/>
              </a:rPr>
              <a:t>مصرف سیگار</a:t>
            </a:r>
            <a:endParaRPr lang="ru-RU" sz="2000" dirty="0">
              <a:solidFill>
                <a:srgbClr val="FF0000"/>
              </a:solidFill>
              <a:cs typeface="B Titr" panose="00000700000000000000" pitchFamily="2" charset="-78"/>
            </a:endParaRPr>
          </a:p>
        </p:txBody>
      </p:sp>
      <p:sp>
        <p:nvSpPr>
          <p:cNvPr id="8" name="Text Placeholder 7">
            <a:extLst>
              <a:ext uri="{FF2B5EF4-FFF2-40B4-BE49-F238E27FC236}">
                <a16:creationId xmlns="" xmlns:a16="http://schemas.microsoft.com/office/drawing/2014/main" id="{B20CA877-BC73-44B2-B723-8023CA00ED00}"/>
              </a:ext>
            </a:extLst>
          </p:cNvPr>
          <p:cNvSpPr>
            <a:spLocks noGrp="1"/>
          </p:cNvSpPr>
          <p:nvPr>
            <p:ph type="body" idx="4294967295"/>
          </p:nvPr>
        </p:nvSpPr>
        <p:spPr>
          <a:xfrm>
            <a:off x="8806493" y="3514725"/>
            <a:ext cx="1922462" cy="365125"/>
          </a:xfrm>
        </p:spPr>
        <p:txBody>
          <a:bodyPr>
            <a:normAutofit lnSpcReduction="10000"/>
          </a:bodyPr>
          <a:lstStyle/>
          <a:p>
            <a:pPr marL="0" indent="0">
              <a:buNone/>
            </a:pPr>
            <a:r>
              <a:rPr lang="fa-IR" sz="2000" dirty="0" smtClean="0">
                <a:cs typeface="B Titr" panose="00000700000000000000" pitchFamily="2" charset="-78"/>
              </a:rPr>
              <a:t>6/116/294</a:t>
            </a:r>
            <a:endParaRPr lang="ru-RU" sz="2000" dirty="0">
              <a:cs typeface="B Titr" panose="00000700000000000000" pitchFamily="2" charset="-78"/>
            </a:endParaRPr>
          </a:p>
        </p:txBody>
      </p:sp>
      <p:sp>
        <p:nvSpPr>
          <p:cNvPr id="9" name="Text Placeholder 8">
            <a:extLst>
              <a:ext uri="{FF2B5EF4-FFF2-40B4-BE49-F238E27FC236}">
                <a16:creationId xmlns="" xmlns:a16="http://schemas.microsoft.com/office/drawing/2014/main" id="{9C508980-C5CA-4BC3-A366-9BA1490CA438}"/>
              </a:ext>
            </a:extLst>
          </p:cNvPr>
          <p:cNvSpPr>
            <a:spLocks noGrp="1"/>
          </p:cNvSpPr>
          <p:nvPr>
            <p:ph type="body" sz="quarter" idx="4294967295"/>
          </p:nvPr>
        </p:nvSpPr>
        <p:spPr>
          <a:xfrm>
            <a:off x="9130343" y="3786188"/>
            <a:ext cx="1598612" cy="365125"/>
          </a:xfrm>
        </p:spPr>
        <p:txBody>
          <a:bodyPr>
            <a:noAutofit/>
          </a:bodyPr>
          <a:lstStyle/>
          <a:p>
            <a:pPr marL="0" indent="0">
              <a:buNone/>
            </a:pPr>
            <a:r>
              <a:rPr lang="fa-IR" sz="2000" dirty="0" smtClean="0">
                <a:solidFill>
                  <a:srgbClr val="FF0000"/>
                </a:solidFill>
                <a:cs typeface="B Titr" panose="00000700000000000000" pitchFamily="2" charset="-78"/>
              </a:rPr>
              <a:t>بیماری سرطان</a:t>
            </a:r>
            <a:endParaRPr lang="ru-RU" sz="2000" dirty="0">
              <a:solidFill>
                <a:srgbClr val="FF0000"/>
              </a:solidFill>
              <a:cs typeface="B Titr" panose="00000700000000000000" pitchFamily="2" charset="-78"/>
            </a:endParaRPr>
          </a:p>
        </p:txBody>
      </p:sp>
      <p:sp>
        <p:nvSpPr>
          <p:cNvPr id="20" name="Oval 19" descr="Circle shape">
            <a:extLst>
              <a:ext uri="{FF2B5EF4-FFF2-40B4-BE49-F238E27FC236}">
                <a16:creationId xmlns="" xmlns:a16="http://schemas.microsoft.com/office/drawing/2014/main" id="{46B993A4-B156-41FD-9B95-16911035EAA1}"/>
              </a:ext>
            </a:extLst>
          </p:cNvPr>
          <p:cNvSpPr/>
          <p:nvPr/>
        </p:nvSpPr>
        <p:spPr>
          <a:xfrm>
            <a:off x="8317523" y="2810386"/>
            <a:ext cx="384048" cy="384048"/>
          </a:xfrm>
          <a:prstGeom prst="ellipse">
            <a:avLst/>
          </a:prstGeom>
          <a:solidFill>
            <a:srgbClr val="C00000"/>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23" name="Oval 22" descr="Circle shape">
            <a:extLst>
              <a:ext uri="{FF2B5EF4-FFF2-40B4-BE49-F238E27FC236}">
                <a16:creationId xmlns="" xmlns:a16="http://schemas.microsoft.com/office/drawing/2014/main" id="{C3485789-E496-4110-A15B-8E4775849942}"/>
              </a:ext>
            </a:extLst>
          </p:cNvPr>
          <p:cNvSpPr/>
          <p:nvPr/>
        </p:nvSpPr>
        <p:spPr>
          <a:xfrm>
            <a:off x="8297582" y="5078141"/>
            <a:ext cx="384048" cy="384048"/>
          </a:xfrm>
          <a:prstGeom prst="ellipse">
            <a:avLst/>
          </a:prstGeom>
          <a:solidFill>
            <a:srgbClr val="800080"/>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24" name="Oval 23" descr="Circle shape">
            <a:extLst>
              <a:ext uri="{FF2B5EF4-FFF2-40B4-BE49-F238E27FC236}">
                <a16:creationId xmlns="" xmlns:a16="http://schemas.microsoft.com/office/drawing/2014/main" id="{FC7368B7-D4B3-45CE-95D8-0AA892A56116}"/>
              </a:ext>
            </a:extLst>
          </p:cNvPr>
          <p:cNvSpPr/>
          <p:nvPr/>
        </p:nvSpPr>
        <p:spPr>
          <a:xfrm>
            <a:off x="8284208" y="5833510"/>
            <a:ext cx="384048" cy="384048"/>
          </a:xfrm>
          <a:prstGeom prst="ellipse">
            <a:avLst/>
          </a:prstGeom>
          <a:solidFill>
            <a:schemeClr val="accent1">
              <a:alpha val="50000"/>
            </a:schemeClr>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25" name="Oval 24" descr="Circle shape">
            <a:extLst>
              <a:ext uri="{FF2B5EF4-FFF2-40B4-BE49-F238E27FC236}">
                <a16:creationId xmlns="" xmlns:a16="http://schemas.microsoft.com/office/drawing/2014/main" id="{CB3E6EAD-AA8B-4D6A-B852-670A3BE077FA}"/>
              </a:ext>
            </a:extLst>
          </p:cNvPr>
          <p:cNvSpPr/>
          <p:nvPr/>
        </p:nvSpPr>
        <p:spPr>
          <a:xfrm>
            <a:off x="8307553" y="4319957"/>
            <a:ext cx="384048" cy="384048"/>
          </a:xfrm>
          <a:prstGeom prst="ellipse">
            <a:avLst/>
          </a:prstGeom>
          <a:solidFill>
            <a:srgbClr val="DB0F66"/>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19" name="Oval 18" descr="Circle shape">
            <a:extLst>
              <a:ext uri="{FF2B5EF4-FFF2-40B4-BE49-F238E27FC236}">
                <a16:creationId xmlns="" xmlns:a16="http://schemas.microsoft.com/office/drawing/2014/main" id="{74F8D4E4-1B47-416C-9A28-44D029B05DF3}"/>
              </a:ext>
            </a:extLst>
          </p:cNvPr>
          <p:cNvSpPr/>
          <p:nvPr/>
        </p:nvSpPr>
        <p:spPr>
          <a:xfrm>
            <a:off x="8309191" y="3569509"/>
            <a:ext cx="384048" cy="384048"/>
          </a:xfrm>
          <a:prstGeom prst="ellipse">
            <a:avLst/>
          </a:prstGeom>
          <a:solidFill>
            <a:schemeClr val="accent4"/>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graphicFrame>
        <p:nvGraphicFramePr>
          <p:cNvPr id="29" name="Chart Placeholder 20" descr="Pie chart">
            <a:extLst>
              <a:ext uri="{FF2B5EF4-FFF2-40B4-BE49-F238E27FC236}">
                <a16:creationId xmlns="" xmlns:a16="http://schemas.microsoft.com/office/drawing/2014/main" id="{093B88E5-E854-483F-A761-6A39AF1AE58A}"/>
              </a:ext>
            </a:extLst>
          </p:cNvPr>
          <p:cNvGraphicFramePr>
            <a:graphicFrameLocks/>
          </p:cNvGraphicFramePr>
          <p:nvPr>
            <p:extLst>
              <p:ext uri="{D42A27DB-BD31-4B8C-83A1-F6EECF244321}">
                <p14:modId xmlns:p14="http://schemas.microsoft.com/office/powerpoint/2010/main" val="2914241250"/>
              </p:ext>
            </p:extLst>
          </p:nvPr>
        </p:nvGraphicFramePr>
        <p:xfrm>
          <a:off x="388676" y="862015"/>
          <a:ext cx="7390635" cy="6183084"/>
        </p:xfrm>
        <a:graphic>
          <a:graphicData uri="http://schemas.openxmlformats.org/drawingml/2006/chart">
            <c:chart xmlns:c="http://schemas.openxmlformats.org/drawingml/2006/chart" xmlns:r="http://schemas.openxmlformats.org/officeDocument/2006/relationships" r:id="rId2"/>
          </a:graphicData>
        </a:graphic>
      </p:graphicFrame>
      <p:sp>
        <p:nvSpPr>
          <p:cNvPr id="30" name="Rectangle 29"/>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
        <p:nvSpPr>
          <p:cNvPr id="22" name="Slide Number Placeholder 6">
            <a:extLst>
              <a:ext uri="{FF2B5EF4-FFF2-40B4-BE49-F238E27FC236}">
                <a16:creationId xmlns="" xmlns:a16="http://schemas.microsoft.com/office/drawing/2014/main" id="{2E6A3C64-206A-47DC-8E31-F719E356D26D}"/>
              </a:ext>
            </a:extLst>
          </p:cNvPr>
          <p:cNvSpPr txBox="1">
            <a:spLocks/>
          </p:cNvSpPr>
          <p:nvPr/>
        </p:nvSpPr>
        <p:spPr>
          <a:xfrm>
            <a:off x="10804358" y="5816819"/>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dirty="0" smtClean="0"/>
              <a:t>12</a:t>
            </a:r>
            <a:endParaRPr lang="ru-RU" dirty="0"/>
          </a:p>
        </p:txBody>
      </p:sp>
    </p:spTree>
    <p:extLst>
      <p:ext uri="{BB962C8B-B14F-4D97-AF65-F5344CB8AC3E}">
        <p14:creationId xmlns:p14="http://schemas.microsoft.com/office/powerpoint/2010/main" val="12661579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
                                            <p:graphicEl>
                                              <a:chart seriesIdx="-3" categoryIdx="-3" bldStep="gridLegend"/>
                                            </p:graphicEl>
                                          </p:spTgt>
                                        </p:tgtEl>
                                        <p:attrNameLst>
                                          <p:attrName>style.visibility</p:attrName>
                                        </p:attrNameLst>
                                      </p:cBhvr>
                                      <p:to>
                                        <p:strVal val="visible"/>
                                      </p:to>
                                    </p:set>
                                    <p:animEffect transition="in" filter="wipe(down)">
                                      <p:cBhvr>
                                        <p:cTn id="7" dur="2200"/>
                                        <p:tgtEl>
                                          <p:spTgt spid="29">
                                            <p:graphicEl>
                                              <a:chart seriesIdx="-3" categoryIdx="-3" bldStep="gridLegend"/>
                                            </p:graphicEl>
                                          </p:spTgt>
                                        </p:tgtEl>
                                      </p:cBhvr>
                                    </p:animEffect>
                                  </p:childTnLst>
                                </p:cTn>
                              </p:par>
                            </p:childTnLst>
                          </p:cTn>
                        </p:par>
                        <p:par>
                          <p:cTn id="8" fill="hold">
                            <p:stCondLst>
                              <p:cond delay="2200"/>
                            </p:stCondLst>
                            <p:childTnLst>
                              <p:par>
                                <p:cTn id="9" presetID="22" presetClass="entr" presetSubtype="4" fill="hold" grpId="0" nodeType="afterEffect">
                                  <p:stCondLst>
                                    <p:cond delay="0"/>
                                  </p:stCondLst>
                                  <p:childTnLst>
                                    <p:set>
                                      <p:cBhvr>
                                        <p:cTn id="10" dur="1" fill="hold">
                                          <p:stCondLst>
                                            <p:cond delay="0"/>
                                          </p:stCondLst>
                                        </p:cTn>
                                        <p:tgtEl>
                                          <p:spTgt spid="29">
                                            <p:graphicEl>
                                              <a:chart seriesIdx="0" categoryIdx="0" bldStep="ptInCategory"/>
                                            </p:graphicEl>
                                          </p:spTgt>
                                        </p:tgtEl>
                                        <p:attrNameLst>
                                          <p:attrName>style.visibility</p:attrName>
                                        </p:attrNameLst>
                                      </p:cBhvr>
                                      <p:to>
                                        <p:strVal val="visible"/>
                                      </p:to>
                                    </p:set>
                                    <p:animEffect transition="in" filter="wipe(down)">
                                      <p:cBhvr>
                                        <p:cTn id="11" dur="500"/>
                                        <p:tgtEl>
                                          <p:spTgt spid="29">
                                            <p:graphicEl>
                                              <a:chart seriesIdx="0" categoryIdx="0" bldStep="ptInCategory"/>
                                            </p:graphicEl>
                                          </p:spTgt>
                                        </p:tgtEl>
                                      </p:cBhvr>
                                    </p:animEffect>
                                  </p:childTnLst>
                                </p:cTn>
                              </p:par>
                            </p:childTnLst>
                          </p:cTn>
                        </p:par>
                        <p:par>
                          <p:cTn id="12" fill="hold">
                            <p:stCondLst>
                              <p:cond delay="2700"/>
                            </p:stCondLst>
                            <p:childTnLst>
                              <p:par>
                                <p:cTn id="13" presetID="22" presetClass="entr" presetSubtype="4" fill="hold" grpId="0" nodeType="afterEffect">
                                  <p:stCondLst>
                                    <p:cond delay="0"/>
                                  </p:stCondLst>
                                  <p:childTnLst>
                                    <p:set>
                                      <p:cBhvr>
                                        <p:cTn id="14" dur="1" fill="hold">
                                          <p:stCondLst>
                                            <p:cond delay="0"/>
                                          </p:stCondLst>
                                        </p:cTn>
                                        <p:tgtEl>
                                          <p:spTgt spid="29">
                                            <p:graphicEl>
                                              <a:chart seriesIdx="0" categoryIdx="1" bldStep="ptInCategory"/>
                                            </p:graphicEl>
                                          </p:spTgt>
                                        </p:tgtEl>
                                        <p:attrNameLst>
                                          <p:attrName>style.visibility</p:attrName>
                                        </p:attrNameLst>
                                      </p:cBhvr>
                                      <p:to>
                                        <p:strVal val="visible"/>
                                      </p:to>
                                    </p:set>
                                    <p:animEffect transition="in" filter="wipe(down)">
                                      <p:cBhvr>
                                        <p:cTn id="15" dur="500"/>
                                        <p:tgtEl>
                                          <p:spTgt spid="29">
                                            <p:graphicEl>
                                              <a:chart seriesIdx="0" categoryIdx="1" bldStep="ptInCategory"/>
                                            </p:graphicEl>
                                          </p:spTgt>
                                        </p:tgtEl>
                                      </p:cBhvr>
                                    </p:animEffect>
                                  </p:childTnLst>
                                </p:cTn>
                              </p:par>
                            </p:childTnLst>
                          </p:cTn>
                        </p:par>
                        <p:par>
                          <p:cTn id="16" fill="hold">
                            <p:stCondLst>
                              <p:cond delay="3200"/>
                            </p:stCondLst>
                            <p:childTnLst>
                              <p:par>
                                <p:cTn id="17" presetID="22" presetClass="entr" presetSubtype="4" fill="hold" grpId="0" nodeType="afterEffect">
                                  <p:stCondLst>
                                    <p:cond delay="0"/>
                                  </p:stCondLst>
                                  <p:childTnLst>
                                    <p:set>
                                      <p:cBhvr>
                                        <p:cTn id="18" dur="1" fill="hold">
                                          <p:stCondLst>
                                            <p:cond delay="0"/>
                                          </p:stCondLst>
                                        </p:cTn>
                                        <p:tgtEl>
                                          <p:spTgt spid="29">
                                            <p:graphicEl>
                                              <a:chart seriesIdx="0" categoryIdx="2" bldStep="ptInCategory"/>
                                            </p:graphicEl>
                                          </p:spTgt>
                                        </p:tgtEl>
                                        <p:attrNameLst>
                                          <p:attrName>style.visibility</p:attrName>
                                        </p:attrNameLst>
                                      </p:cBhvr>
                                      <p:to>
                                        <p:strVal val="visible"/>
                                      </p:to>
                                    </p:set>
                                    <p:animEffect transition="in" filter="wipe(down)">
                                      <p:cBhvr>
                                        <p:cTn id="19" dur="500"/>
                                        <p:tgtEl>
                                          <p:spTgt spid="29">
                                            <p:graphicEl>
                                              <a:chart seriesIdx="0" categoryIdx="2" bldStep="ptInCategory"/>
                                            </p:graphicEl>
                                          </p:spTgt>
                                        </p:tgtEl>
                                      </p:cBhvr>
                                    </p:animEffect>
                                  </p:childTnLst>
                                </p:cTn>
                              </p:par>
                            </p:childTnLst>
                          </p:cTn>
                        </p:par>
                        <p:par>
                          <p:cTn id="20" fill="hold">
                            <p:stCondLst>
                              <p:cond delay="3700"/>
                            </p:stCondLst>
                            <p:childTnLst>
                              <p:par>
                                <p:cTn id="21" presetID="22" presetClass="entr" presetSubtype="4" fill="hold" grpId="0" nodeType="afterEffect">
                                  <p:stCondLst>
                                    <p:cond delay="0"/>
                                  </p:stCondLst>
                                  <p:childTnLst>
                                    <p:set>
                                      <p:cBhvr>
                                        <p:cTn id="22" dur="1" fill="hold">
                                          <p:stCondLst>
                                            <p:cond delay="0"/>
                                          </p:stCondLst>
                                        </p:cTn>
                                        <p:tgtEl>
                                          <p:spTgt spid="29">
                                            <p:graphicEl>
                                              <a:chart seriesIdx="0" categoryIdx="3" bldStep="ptInCategory"/>
                                            </p:graphicEl>
                                          </p:spTgt>
                                        </p:tgtEl>
                                        <p:attrNameLst>
                                          <p:attrName>style.visibility</p:attrName>
                                        </p:attrNameLst>
                                      </p:cBhvr>
                                      <p:to>
                                        <p:strVal val="visible"/>
                                      </p:to>
                                    </p:set>
                                    <p:animEffect transition="in" filter="wipe(down)">
                                      <p:cBhvr>
                                        <p:cTn id="23" dur="500"/>
                                        <p:tgtEl>
                                          <p:spTgt spid="29">
                                            <p:graphicEl>
                                              <a:chart seriesIdx="0" categoryIdx="3" bldStep="ptInCategory"/>
                                            </p:graphicEl>
                                          </p:spTgt>
                                        </p:tgtEl>
                                      </p:cBhvr>
                                    </p:animEffect>
                                  </p:childTnLst>
                                </p:cTn>
                              </p:par>
                            </p:childTnLst>
                          </p:cTn>
                        </p:par>
                        <p:par>
                          <p:cTn id="24" fill="hold">
                            <p:stCondLst>
                              <p:cond delay="4200"/>
                            </p:stCondLst>
                            <p:childTnLst>
                              <p:par>
                                <p:cTn id="25" presetID="22" presetClass="entr" presetSubtype="4" fill="hold" grpId="0" nodeType="afterEffect">
                                  <p:stCondLst>
                                    <p:cond delay="0"/>
                                  </p:stCondLst>
                                  <p:childTnLst>
                                    <p:set>
                                      <p:cBhvr>
                                        <p:cTn id="26" dur="1" fill="hold">
                                          <p:stCondLst>
                                            <p:cond delay="0"/>
                                          </p:stCondLst>
                                        </p:cTn>
                                        <p:tgtEl>
                                          <p:spTgt spid="29">
                                            <p:graphicEl>
                                              <a:chart seriesIdx="0" categoryIdx="4" bldStep="ptInCategory"/>
                                            </p:graphicEl>
                                          </p:spTgt>
                                        </p:tgtEl>
                                        <p:attrNameLst>
                                          <p:attrName>style.visibility</p:attrName>
                                        </p:attrNameLst>
                                      </p:cBhvr>
                                      <p:to>
                                        <p:strVal val="visible"/>
                                      </p:to>
                                    </p:set>
                                    <p:animEffect transition="in" filter="wipe(down)">
                                      <p:cBhvr>
                                        <p:cTn id="27" dur="500"/>
                                        <p:tgtEl>
                                          <p:spTgt spid="29">
                                            <p:graphicEl>
                                              <a:chart seriesIdx="0" categoryIdx="4" bldStep="ptInCategory"/>
                                            </p:graphicEl>
                                          </p:spTgt>
                                        </p:tgtEl>
                                      </p:cBhvr>
                                    </p:animEffect>
                                  </p:childTnLst>
                                </p:cTn>
                              </p:par>
                            </p:childTnLst>
                          </p:cTn>
                        </p:par>
                        <p:par>
                          <p:cTn id="28" fill="hold">
                            <p:stCondLst>
                              <p:cond delay="4700"/>
                            </p:stCondLst>
                            <p:childTnLst>
                              <p:par>
                                <p:cTn id="29" presetID="22" presetClass="entr" presetSubtype="4" fill="hold" grpId="0" nodeType="afterEffect">
                                  <p:stCondLst>
                                    <p:cond delay="0"/>
                                  </p:stCondLst>
                                  <p:childTnLst>
                                    <p:set>
                                      <p:cBhvr>
                                        <p:cTn id="30" dur="1" fill="hold">
                                          <p:stCondLst>
                                            <p:cond delay="0"/>
                                          </p:stCondLst>
                                        </p:cTn>
                                        <p:tgtEl>
                                          <p:spTgt spid="29">
                                            <p:graphicEl>
                                              <a:chart seriesIdx="0" categoryIdx="5" bldStep="ptInCategory"/>
                                            </p:graphicEl>
                                          </p:spTgt>
                                        </p:tgtEl>
                                        <p:attrNameLst>
                                          <p:attrName>style.visibility</p:attrName>
                                        </p:attrNameLst>
                                      </p:cBhvr>
                                      <p:to>
                                        <p:strVal val="visible"/>
                                      </p:to>
                                    </p:set>
                                    <p:animEffect transition="in" filter="wipe(down)">
                                      <p:cBhvr>
                                        <p:cTn id="31" dur="500"/>
                                        <p:tgtEl>
                                          <p:spTgt spid="29">
                                            <p:graphicEl>
                                              <a:chart seriesIdx="0" categoryIdx="5" bldStep="ptInCategory"/>
                                            </p:graphicEl>
                                          </p:spTgt>
                                        </p:tgtEl>
                                      </p:cBhvr>
                                    </p:animEffect>
                                  </p:childTnLst>
                                </p:cTn>
                              </p:par>
                            </p:childTnLst>
                          </p:cTn>
                        </p:par>
                        <p:par>
                          <p:cTn id="32" fill="hold">
                            <p:stCondLst>
                              <p:cond delay="5200"/>
                            </p:stCondLst>
                            <p:childTnLst>
                              <p:par>
                                <p:cTn id="33" presetID="6" presetClass="entr" presetSubtype="32"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out)">
                                      <p:cBhvr>
                                        <p:cTn id="35" dur="2000"/>
                                        <p:tgtEl>
                                          <p:spTgt spid="24"/>
                                        </p:tgtEl>
                                      </p:cBhvr>
                                    </p:animEffect>
                                  </p:childTnLst>
                                </p:cTn>
                              </p:par>
                            </p:childTnLst>
                          </p:cTn>
                        </p:par>
                        <p:par>
                          <p:cTn id="36" fill="hold">
                            <p:stCondLst>
                              <p:cond delay="7200"/>
                            </p:stCondLst>
                            <p:childTnLst>
                              <p:par>
                                <p:cTn id="37" presetID="22" presetClass="entr" presetSubtype="2"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right)">
                                      <p:cBhvr>
                                        <p:cTn id="39" dur="500"/>
                                        <p:tgtEl>
                                          <p:spTgt spid="11">
                                            <p:txEl>
                                              <p:pRg st="0" end="0"/>
                                            </p:txEl>
                                          </p:spTgt>
                                        </p:tgtEl>
                                      </p:cBhvr>
                                    </p:animEffect>
                                  </p:childTnLst>
                                </p:cTn>
                              </p:par>
                            </p:childTnLst>
                          </p:cTn>
                        </p:par>
                        <p:par>
                          <p:cTn id="40" fill="hold">
                            <p:stCondLst>
                              <p:cond delay="7700"/>
                            </p:stCondLst>
                            <p:childTnLst>
                              <p:par>
                                <p:cTn id="41" presetID="22" presetClass="entr" presetSubtype="8" fill="hold" grpId="0" nodeType="after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wipe(left)">
                                      <p:cBhvr>
                                        <p:cTn id="43" dur="500"/>
                                        <p:tgtEl>
                                          <p:spTgt spid="10">
                                            <p:txEl>
                                              <p:pRg st="0" end="0"/>
                                            </p:txEl>
                                          </p:spTgt>
                                        </p:tgtEl>
                                      </p:cBhvr>
                                    </p:animEffect>
                                  </p:childTnLst>
                                </p:cTn>
                              </p:par>
                            </p:childTnLst>
                          </p:cTn>
                        </p:par>
                        <p:par>
                          <p:cTn id="44" fill="hold">
                            <p:stCondLst>
                              <p:cond delay="8200"/>
                            </p:stCondLst>
                            <p:childTnLst>
                              <p:par>
                                <p:cTn id="45" presetID="6" presetClass="entr" presetSubtype="3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out)">
                                      <p:cBhvr>
                                        <p:cTn id="47" dur="2000"/>
                                        <p:tgtEl>
                                          <p:spTgt spid="23"/>
                                        </p:tgtEl>
                                      </p:cBhvr>
                                    </p:animEffect>
                                  </p:childTnLst>
                                </p:cTn>
                              </p:par>
                            </p:childTnLst>
                          </p:cTn>
                        </p:par>
                        <p:par>
                          <p:cTn id="48" fill="hold">
                            <p:stCondLst>
                              <p:cond delay="10200"/>
                            </p:stCondLst>
                            <p:childTnLst>
                              <p:par>
                                <p:cTn id="49" presetID="22" presetClass="entr" presetSubtype="2" fill="hold" grpId="0" nodeType="after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wipe(right)">
                                      <p:cBhvr>
                                        <p:cTn id="51" dur="500"/>
                                        <p:tgtEl>
                                          <p:spTgt spid="7">
                                            <p:txEl>
                                              <p:pRg st="0" end="0"/>
                                            </p:txEl>
                                          </p:spTgt>
                                        </p:tgtEl>
                                      </p:cBhvr>
                                    </p:animEffect>
                                  </p:childTnLst>
                                </p:cTn>
                              </p:par>
                            </p:childTnLst>
                          </p:cTn>
                        </p:par>
                        <p:par>
                          <p:cTn id="52" fill="hold">
                            <p:stCondLst>
                              <p:cond delay="10700"/>
                            </p:stCondLst>
                            <p:childTnLst>
                              <p:par>
                                <p:cTn id="53" presetID="22" presetClass="entr" presetSubtype="8" fill="hold" grpId="0" nodeType="after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wipe(left)">
                                      <p:cBhvr>
                                        <p:cTn id="55" dur="500"/>
                                        <p:tgtEl>
                                          <p:spTgt spid="6">
                                            <p:txEl>
                                              <p:pRg st="0" end="0"/>
                                            </p:txEl>
                                          </p:spTgt>
                                        </p:tgtEl>
                                      </p:cBhvr>
                                    </p:animEffect>
                                  </p:childTnLst>
                                </p:cTn>
                              </p:par>
                            </p:childTnLst>
                          </p:cTn>
                        </p:par>
                        <p:par>
                          <p:cTn id="56" fill="hold">
                            <p:stCondLst>
                              <p:cond delay="11200"/>
                            </p:stCondLst>
                            <p:childTnLst>
                              <p:par>
                                <p:cTn id="57" presetID="6" presetClass="entr" presetSubtype="32"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circle(out)">
                                      <p:cBhvr>
                                        <p:cTn id="59" dur="2000"/>
                                        <p:tgtEl>
                                          <p:spTgt spid="25"/>
                                        </p:tgtEl>
                                      </p:cBhvr>
                                    </p:animEffect>
                                  </p:childTnLst>
                                </p:cTn>
                              </p:par>
                            </p:childTnLst>
                          </p:cTn>
                        </p:par>
                        <p:par>
                          <p:cTn id="60" fill="hold">
                            <p:stCondLst>
                              <p:cond delay="13200"/>
                            </p:stCondLst>
                            <p:childTnLst>
                              <p:par>
                                <p:cTn id="61" presetID="22" presetClass="entr" presetSubtype="2" fill="hold" grpId="0"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animEffect transition="in" filter="wipe(right)">
                                      <p:cBhvr>
                                        <p:cTn id="63" dur="500"/>
                                        <p:tgtEl>
                                          <p:spTgt spid="15">
                                            <p:txEl>
                                              <p:pRg st="0" end="0"/>
                                            </p:txEl>
                                          </p:spTgt>
                                        </p:tgtEl>
                                      </p:cBhvr>
                                    </p:animEffect>
                                  </p:childTnLst>
                                </p:cTn>
                              </p:par>
                            </p:childTnLst>
                          </p:cTn>
                        </p:par>
                        <p:par>
                          <p:cTn id="64" fill="hold">
                            <p:stCondLst>
                              <p:cond delay="13700"/>
                            </p:stCondLst>
                            <p:childTnLst>
                              <p:par>
                                <p:cTn id="65" presetID="22" presetClass="entr" presetSubtype="8" fill="hold" grpId="0" nodeType="after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Effect transition="in" filter="wipe(left)">
                                      <p:cBhvr>
                                        <p:cTn id="67" dur="500"/>
                                        <p:tgtEl>
                                          <p:spTgt spid="14">
                                            <p:txEl>
                                              <p:pRg st="0" end="0"/>
                                            </p:txEl>
                                          </p:spTgt>
                                        </p:tgtEl>
                                      </p:cBhvr>
                                    </p:animEffect>
                                  </p:childTnLst>
                                </p:cTn>
                              </p:par>
                            </p:childTnLst>
                          </p:cTn>
                        </p:par>
                        <p:par>
                          <p:cTn id="68" fill="hold">
                            <p:stCondLst>
                              <p:cond delay="14200"/>
                            </p:stCondLst>
                            <p:childTnLst>
                              <p:par>
                                <p:cTn id="69" presetID="6" presetClass="entr" presetSubtype="32"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circle(out)">
                                      <p:cBhvr>
                                        <p:cTn id="71" dur="2000"/>
                                        <p:tgtEl>
                                          <p:spTgt spid="19"/>
                                        </p:tgtEl>
                                      </p:cBhvr>
                                    </p:animEffect>
                                  </p:childTnLst>
                                </p:cTn>
                              </p:par>
                            </p:childTnLst>
                          </p:cTn>
                        </p:par>
                        <p:par>
                          <p:cTn id="72" fill="hold">
                            <p:stCondLst>
                              <p:cond delay="16200"/>
                            </p:stCondLst>
                            <p:childTnLst>
                              <p:par>
                                <p:cTn id="73" presetID="22" presetClass="entr" presetSubtype="2" fill="hold" grpId="0" nodeType="afterEffect">
                                  <p:stCondLst>
                                    <p:cond delay="0"/>
                                  </p:stCondLst>
                                  <p:childTnLst>
                                    <p:set>
                                      <p:cBhvr>
                                        <p:cTn id="74" dur="1" fill="hold">
                                          <p:stCondLst>
                                            <p:cond delay="0"/>
                                          </p:stCondLst>
                                        </p:cTn>
                                        <p:tgtEl>
                                          <p:spTgt spid="9">
                                            <p:txEl>
                                              <p:pRg st="0" end="0"/>
                                            </p:txEl>
                                          </p:spTgt>
                                        </p:tgtEl>
                                        <p:attrNameLst>
                                          <p:attrName>style.visibility</p:attrName>
                                        </p:attrNameLst>
                                      </p:cBhvr>
                                      <p:to>
                                        <p:strVal val="visible"/>
                                      </p:to>
                                    </p:set>
                                    <p:animEffect transition="in" filter="wipe(right)">
                                      <p:cBhvr>
                                        <p:cTn id="75" dur="500"/>
                                        <p:tgtEl>
                                          <p:spTgt spid="9">
                                            <p:txEl>
                                              <p:pRg st="0" end="0"/>
                                            </p:txEl>
                                          </p:spTgt>
                                        </p:tgtEl>
                                      </p:cBhvr>
                                    </p:animEffect>
                                  </p:childTnLst>
                                </p:cTn>
                              </p:par>
                            </p:childTnLst>
                          </p:cTn>
                        </p:par>
                        <p:par>
                          <p:cTn id="76" fill="hold">
                            <p:stCondLst>
                              <p:cond delay="16700"/>
                            </p:stCondLst>
                            <p:childTnLst>
                              <p:par>
                                <p:cTn id="77" presetID="22" presetClass="entr" presetSubtype="8" fill="hold" grpId="0" nodeType="afterEffect">
                                  <p:stCondLst>
                                    <p:cond delay="0"/>
                                  </p:stCondLst>
                                  <p:childTnLst>
                                    <p:set>
                                      <p:cBhvr>
                                        <p:cTn id="78" dur="1" fill="hold">
                                          <p:stCondLst>
                                            <p:cond delay="0"/>
                                          </p:stCondLst>
                                        </p:cTn>
                                        <p:tgtEl>
                                          <p:spTgt spid="8">
                                            <p:txEl>
                                              <p:pRg st="0" end="0"/>
                                            </p:txEl>
                                          </p:spTgt>
                                        </p:tgtEl>
                                        <p:attrNameLst>
                                          <p:attrName>style.visibility</p:attrName>
                                        </p:attrNameLst>
                                      </p:cBhvr>
                                      <p:to>
                                        <p:strVal val="visible"/>
                                      </p:to>
                                    </p:set>
                                    <p:animEffect transition="in" filter="wipe(left)">
                                      <p:cBhvr>
                                        <p:cTn id="79" dur="500"/>
                                        <p:tgtEl>
                                          <p:spTgt spid="8">
                                            <p:txEl>
                                              <p:pRg st="0" end="0"/>
                                            </p:txEl>
                                          </p:spTgt>
                                        </p:tgtEl>
                                      </p:cBhvr>
                                    </p:animEffect>
                                  </p:childTnLst>
                                </p:cTn>
                              </p:par>
                            </p:childTnLst>
                          </p:cTn>
                        </p:par>
                        <p:par>
                          <p:cTn id="80" fill="hold">
                            <p:stCondLst>
                              <p:cond delay="17200"/>
                            </p:stCondLst>
                            <p:childTnLst>
                              <p:par>
                                <p:cTn id="81" presetID="6" presetClass="entr" presetSubtype="32"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circle(out)">
                                      <p:cBhvr>
                                        <p:cTn id="83" dur="2000"/>
                                        <p:tgtEl>
                                          <p:spTgt spid="20"/>
                                        </p:tgtEl>
                                      </p:cBhvr>
                                    </p:animEffect>
                                  </p:childTnLst>
                                </p:cTn>
                              </p:par>
                            </p:childTnLst>
                          </p:cTn>
                        </p:par>
                        <p:par>
                          <p:cTn id="84" fill="hold">
                            <p:stCondLst>
                              <p:cond delay="19200"/>
                            </p:stCondLst>
                            <p:childTnLst>
                              <p:par>
                                <p:cTn id="85" presetID="22" presetClass="entr" presetSubtype="2" fill="hold" grpId="0" nodeType="afterEffect">
                                  <p:stCondLst>
                                    <p:cond delay="0"/>
                                  </p:stCondLst>
                                  <p:childTnLst>
                                    <p:set>
                                      <p:cBhvr>
                                        <p:cTn id="86" dur="1" fill="hold">
                                          <p:stCondLst>
                                            <p:cond delay="0"/>
                                          </p:stCondLst>
                                        </p:cTn>
                                        <p:tgtEl>
                                          <p:spTgt spid="13">
                                            <p:txEl>
                                              <p:pRg st="0" end="0"/>
                                            </p:txEl>
                                          </p:spTgt>
                                        </p:tgtEl>
                                        <p:attrNameLst>
                                          <p:attrName>style.visibility</p:attrName>
                                        </p:attrNameLst>
                                      </p:cBhvr>
                                      <p:to>
                                        <p:strVal val="visible"/>
                                      </p:to>
                                    </p:set>
                                    <p:animEffect transition="in" filter="wipe(right)">
                                      <p:cBhvr>
                                        <p:cTn id="87" dur="500"/>
                                        <p:tgtEl>
                                          <p:spTgt spid="13">
                                            <p:txEl>
                                              <p:pRg st="0" end="0"/>
                                            </p:txEl>
                                          </p:spTgt>
                                        </p:tgtEl>
                                      </p:cBhvr>
                                    </p:animEffect>
                                  </p:childTnLst>
                                </p:cTn>
                              </p:par>
                            </p:childTnLst>
                          </p:cTn>
                        </p:par>
                        <p:par>
                          <p:cTn id="88" fill="hold">
                            <p:stCondLst>
                              <p:cond delay="19700"/>
                            </p:stCondLst>
                            <p:childTnLst>
                              <p:par>
                                <p:cTn id="89" presetID="22" presetClass="entr" presetSubtype="8" fill="hold" grpId="0" nodeType="afterEffect">
                                  <p:stCondLst>
                                    <p:cond delay="0"/>
                                  </p:stCondLst>
                                  <p:childTnLst>
                                    <p:set>
                                      <p:cBhvr>
                                        <p:cTn id="90" dur="1" fill="hold">
                                          <p:stCondLst>
                                            <p:cond delay="0"/>
                                          </p:stCondLst>
                                        </p:cTn>
                                        <p:tgtEl>
                                          <p:spTgt spid="12">
                                            <p:txEl>
                                              <p:pRg st="0" end="0"/>
                                            </p:txEl>
                                          </p:spTgt>
                                        </p:tgtEl>
                                        <p:attrNameLst>
                                          <p:attrName>style.visibility</p:attrName>
                                        </p:attrNameLst>
                                      </p:cBhvr>
                                      <p:to>
                                        <p:strVal val="visible"/>
                                      </p:to>
                                    </p:set>
                                    <p:animEffect transition="in" filter="wipe(left)">
                                      <p:cBhvr>
                                        <p:cTn id="91" dur="500"/>
                                        <p:tgtEl>
                                          <p:spTgt spid="12">
                                            <p:txEl>
                                              <p:pRg st="0" end="0"/>
                                            </p:txEl>
                                          </p:spTgt>
                                        </p:tgtEl>
                                      </p:cBhvr>
                                    </p:animEffect>
                                  </p:childTnLst>
                                </p:cTn>
                              </p:par>
                            </p:childTnLst>
                          </p:cTn>
                        </p:par>
                        <p:par>
                          <p:cTn id="92" fill="hold">
                            <p:stCondLst>
                              <p:cond delay="20200"/>
                            </p:stCondLst>
                            <p:childTnLst>
                              <p:par>
                                <p:cTn id="93" presetID="6" presetClass="emph" presetSubtype="0" fill="hold" grpId="1" nodeType="afterEffect">
                                  <p:stCondLst>
                                    <p:cond delay="0"/>
                                  </p:stCondLst>
                                  <p:childTnLst>
                                    <p:animScale>
                                      <p:cBhvr>
                                        <p:cTn id="94" dur="3400" fill="hold"/>
                                        <p:tgtEl>
                                          <p:spTgt spid="12">
                                            <p:txEl>
                                              <p:pRg st="0" end="0"/>
                                            </p:txEl>
                                          </p:spTgt>
                                        </p:tgtEl>
                                      </p:cBhvr>
                                      <p:by x="150000" y="150000"/>
                                    </p:animScale>
                                  </p:childTnLst>
                                </p:cTn>
                              </p:par>
                            </p:childTnLst>
                          </p:cTn>
                        </p:par>
                        <p:par>
                          <p:cTn id="95" fill="hold">
                            <p:stCondLst>
                              <p:cond delay="23600"/>
                            </p:stCondLst>
                            <p:childTnLst>
                              <p:par>
                                <p:cTn id="96" presetID="63" presetClass="path" presetSubtype="0" accel="50000" decel="50000" fill="hold" grpId="2" nodeType="afterEffect">
                                  <p:stCondLst>
                                    <p:cond delay="0"/>
                                  </p:stCondLst>
                                  <p:childTnLst>
                                    <p:animMotion origin="layout" path="M 0.02474 0.01065 L 0.02474 0.01088 " pathEditMode="relative" rAng="0" ptsTypes="AA">
                                      <p:cBhvr>
                                        <p:cTn id="97" dur="2000" fill="hold"/>
                                        <p:tgtEl>
                                          <p:spTgt spid="12">
                                            <p:txEl>
                                              <p:pRg st="0" end="0"/>
                                            </p:txEl>
                                          </p:spTgt>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p:bldP spid="12" grpId="2" build="p"/>
      <p:bldP spid="13" grpId="0" build="p"/>
      <p:bldP spid="6" grpId="0" build="p"/>
      <p:bldP spid="7" grpId="0" build="p"/>
      <p:bldP spid="10" grpId="0" build="p"/>
      <p:bldP spid="11" grpId="0" build="p"/>
      <p:bldP spid="14" grpId="0" build="p"/>
      <p:bldP spid="15" grpId="0" build="p"/>
      <p:bldP spid="8" grpId="0" build="p"/>
      <p:bldP spid="9" grpId="0" build="p"/>
      <p:bldP spid="20" grpId="0" animBg="1"/>
      <p:bldP spid="23" grpId="0" animBg="1"/>
      <p:bldP spid="24" grpId="0" animBg="1"/>
      <p:bldP spid="25" grpId="0" animBg="1"/>
      <p:bldP spid="19" grpId="0" animBg="1"/>
      <p:bldGraphic spid="29" grpId="0">
        <p:bldSub>
          <a:bldChart bld="categoryEl"/>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1AEBC-6D9D-4D30-BB4C-43FE1370375F}"/>
              </a:ext>
            </a:extLst>
          </p:cNvPr>
          <p:cNvSpPr>
            <a:spLocks noGrp="1"/>
          </p:cNvSpPr>
          <p:nvPr>
            <p:ph type="title"/>
          </p:nvPr>
        </p:nvSpPr>
        <p:spPr>
          <a:xfrm>
            <a:off x="4528458" y="1548710"/>
            <a:ext cx="5364411" cy="676275"/>
          </a:xfrm>
        </p:spPr>
        <p:txBody>
          <a:bodyPr>
            <a:normAutofit fontScale="90000"/>
          </a:bodyPr>
          <a:lstStyle/>
          <a:p>
            <a:pPr algn="ctr">
              <a:lnSpc>
                <a:spcPct val="150000"/>
              </a:lnSpc>
            </a:pPr>
            <a:r>
              <a:rPr lang="fa-IR" dirty="0" smtClean="0">
                <a:cs typeface="B Titr" panose="00000700000000000000" pitchFamily="2" charset="-78"/>
              </a:rPr>
              <a:t>نمودار فراوانی انواع </a:t>
            </a:r>
            <a:br>
              <a:rPr lang="fa-IR" dirty="0" smtClean="0">
                <a:cs typeface="B Titr" panose="00000700000000000000" pitchFamily="2" charset="-78"/>
              </a:rPr>
            </a:br>
            <a:r>
              <a:rPr lang="fa-IR" dirty="0" smtClean="0">
                <a:cs typeface="B Titr" panose="00000700000000000000" pitchFamily="2" charset="-78"/>
              </a:rPr>
              <a:t>بیماری‌ها </a:t>
            </a:r>
            <a:endParaRPr lang="ru-RU" dirty="0">
              <a:cs typeface="B Titr" panose="00000700000000000000" pitchFamily="2" charset="-78"/>
            </a:endParaRPr>
          </a:p>
        </p:txBody>
      </p:sp>
      <p:sp>
        <p:nvSpPr>
          <p:cNvPr id="4" name="Slide Number Placeholder 3">
            <a:extLst>
              <a:ext uri="{FF2B5EF4-FFF2-40B4-BE49-F238E27FC236}">
                <a16:creationId xmlns="" xmlns:a16="http://schemas.microsoft.com/office/drawing/2014/main" id="{BEDAECDC-7310-4573-BE1D-3F708C83049D}"/>
              </a:ext>
            </a:extLst>
          </p:cNvPr>
          <p:cNvSpPr>
            <a:spLocks noGrp="1"/>
          </p:cNvSpPr>
          <p:nvPr>
            <p:ph type="sldNum" sz="quarter" idx="12"/>
          </p:nvPr>
        </p:nvSpPr>
        <p:spPr/>
        <p:txBody>
          <a:bodyPr/>
          <a:lstStyle/>
          <a:p>
            <a:r>
              <a:rPr lang="fa-IR" dirty="0" smtClean="0"/>
              <a:t>13</a:t>
            </a:r>
            <a:endParaRPr lang="ru-RU" dirty="0"/>
          </a:p>
        </p:txBody>
      </p:sp>
      <p:graphicFrame>
        <p:nvGraphicFramePr>
          <p:cNvPr id="30" name="Chart Placeholder 20" descr="Pie chart">
            <a:extLst>
              <a:ext uri="{FF2B5EF4-FFF2-40B4-BE49-F238E27FC236}">
                <a16:creationId xmlns="" xmlns:a16="http://schemas.microsoft.com/office/drawing/2014/main" id="{093B88E5-E854-483F-A761-6A39AF1AE58A}"/>
              </a:ext>
            </a:extLst>
          </p:cNvPr>
          <p:cNvGraphicFramePr>
            <a:graphicFrameLocks noGrp="1"/>
          </p:cNvGraphicFramePr>
          <p:nvPr>
            <p:ph type="chart" sz="quarter" idx="32"/>
            <p:extLst>
              <p:ext uri="{D42A27DB-BD31-4B8C-83A1-F6EECF244321}">
                <p14:modId xmlns:p14="http://schemas.microsoft.com/office/powerpoint/2010/main" val="341642016"/>
              </p:ext>
            </p:extLst>
          </p:nvPr>
        </p:nvGraphicFramePr>
        <p:xfrm>
          <a:off x="-124037" y="202615"/>
          <a:ext cx="8009020" cy="618308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20416286">
            <a:off x="3864429" y="2884293"/>
            <a:ext cx="478016" cy="230832"/>
          </a:xfrm>
          <a:prstGeom prst="rect">
            <a:avLst/>
          </a:prstGeom>
          <a:noFill/>
        </p:spPr>
        <p:txBody>
          <a:bodyPr wrap="none" rtlCol="0">
            <a:spAutoFit/>
          </a:bodyPr>
          <a:lstStyle/>
          <a:p>
            <a:r>
              <a:rPr lang="fa-IR" sz="900" dirty="0" smtClean="0">
                <a:cs typeface="B Titr" pitchFamily="2" charset="-78"/>
              </a:rPr>
              <a:t>سرطان</a:t>
            </a:r>
            <a:endParaRPr lang="en-US" sz="900" dirty="0">
              <a:cs typeface="B Titr" pitchFamily="2" charset="-78"/>
            </a:endParaRPr>
          </a:p>
        </p:txBody>
      </p:sp>
      <p:sp>
        <p:nvSpPr>
          <p:cNvPr id="22" name="TextBox 21"/>
          <p:cNvSpPr txBox="1"/>
          <p:nvPr/>
        </p:nvSpPr>
        <p:spPr>
          <a:xfrm rot="16546901">
            <a:off x="2877552" y="1754497"/>
            <a:ext cx="378630" cy="230832"/>
          </a:xfrm>
          <a:prstGeom prst="rect">
            <a:avLst/>
          </a:prstGeom>
          <a:noFill/>
        </p:spPr>
        <p:txBody>
          <a:bodyPr wrap="none" rtlCol="0">
            <a:spAutoFit/>
          </a:bodyPr>
          <a:lstStyle/>
          <a:p>
            <a:r>
              <a:rPr lang="fa-IR" sz="900" dirty="0" smtClean="0">
                <a:cs typeface="B Titr" pitchFamily="2" charset="-78"/>
              </a:rPr>
              <a:t>الکل</a:t>
            </a:r>
            <a:endParaRPr lang="en-US" sz="900" dirty="0">
              <a:cs typeface="B Titr" pitchFamily="2" charset="-78"/>
            </a:endParaRPr>
          </a:p>
        </p:txBody>
      </p:sp>
      <p:sp>
        <p:nvSpPr>
          <p:cNvPr id="26" name="TextBox 25"/>
          <p:cNvSpPr txBox="1"/>
          <p:nvPr/>
        </p:nvSpPr>
        <p:spPr>
          <a:xfrm rot="19329749">
            <a:off x="3439288" y="2114672"/>
            <a:ext cx="413896" cy="230832"/>
          </a:xfrm>
          <a:prstGeom prst="rect">
            <a:avLst/>
          </a:prstGeom>
          <a:noFill/>
        </p:spPr>
        <p:txBody>
          <a:bodyPr wrap="none" rtlCol="0">
            <a:spAutoFit/>
          </a:bodyPr>
          <a:lstStyle/>
          <a:p>
            <a:r>
              <a:rPr lang="fa-IR" sz="900" dirty="0" smtClean="0">
                <a:cs typeface="B Titr" pitchFamily="2" charset="-78"/>
              </a:rPr>
              <a:t>سیگار</a:t>
            </a:r>
            <a:endParaRPr lang="en-US" sz="900" dirty="0">
              <a:cs typeface="B Titr" pitchFamily="2" charset="-78"/>
            </a:endParaRPr>
          </a:p>
        </p:txBody>
      </p:sp>
      <p:sp>
        <p:nvSpPr>
          <p:cNvPr id="28" name="TextBox 27"/>
          <p:cNvSpPr txBox="1"/>
          <p:nvPr/>
        </p:nvSpPr>
        <p:spPr>
          <a:xfrm>
            <a:off x="2089786" y="4878086"/>
            <a:ext cx="1032655" cy="400110"/>
          </a:xfrm>
          <a:prstGeom prst="rect">
            <a:avLst/>
          </a:prstGeom>
          <a:noFill/>
        </p:spPr>
        <p:txBody>
          <a:bodyPr wrap="none" rtlCol="0">
            <a:spAutoFit/>
          </a:bodyPr>
          <a:lstStyle/>
          <a:p>
            <a:r>
              <a:rPr lang="fa-IR" sz="2000" dirty="0" smtClean="0">
                <a:cs typeface="B Titr" pitchFamily="2" charset="-78"/>
              </a:rPr>
              <a:t>قتل جنین</a:t>
            </a:r>
            <a:endParaRPr lang="en-US" sz="2000" dirty="0">
              <a:cs typeface="B Titr" pitchFamily="2" charset="-78"/>
            </a:endParaRPr>
          </a:p>
        </p:txBody>
      </p:sp>
      <p:sp>
        <p:nvSpPr>
          <p:cNvPr id="27" name="TextBox 26"/>
          <p:cNvSpPr txBox="1"/>
          <p:nvPr/>
        </p:nvSpPr>
        <p:spPr>
          <a:xfrm rot="16546901">
            <a:off x="2557907" y="1674889"/>
            <a:ext cx="362600" cy="230832"/>
          </a:xfrm>
          <a:prstGeom prst="rect">
            <a:avLst/>
          </a:prstGeom>
          <a:noFill/>
        </p:spPr>
        <p:txBody>
          <a:bodyPr wrap="none" rtlCol="0">
            <a:spAutoFit/>
          </a:bodyPr>
          <a:lstStyle/>
          <a:p>
            <a:r>
              <a:rPr lang="fa-IR" sz="900" dirty="0" smtClean="0">
                <a:cs typeface="B Titr" pitchFamily="2" charset="-78"/>
              </a:rPr>
              <a:t>ایدز</a:t>
            </a:r>
            <a:endParaRPr lang="en-US" sz="900" dirty="0">
              <a:cs typeface="B Titr" pitchFamily="2" charset="-78"/>
            </a:endParaRPr>
          </a:p>
        </p:txBody>
      </p:sp>
      <p:sp>
        <p:nvSpPr>
          <p:cNvPr id="41" name="Rectangle 40"/>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009900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right)">
                                      <p:cBhvr>
                                        <p:cTn id="13" dur="500"/>
                                        <p:tgtEl>
                                          <p:spTgt spid="26"/>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par>
                          <p:cTn id="20" fill="hold">
                            <p:stCondLst>
                              <p:cond delay="500"/>
                            </p:stCondLst>
                            <p:childTnLst>
                              <p:par>
                                <p:cTn id="21" presetID="6" presetClass="emph" presetSubtype="0" fill="hold" grpId="1" nodeType="afterEffect">
                                  <p:stCondLst>
                                    <p:cond delay="0"/>
                                  </p:stCondLst>
                                  <p:childTnLst>
                                    <p:animScale>
                                      <p:cBhvr>
                                        <p:cTn id="22" dur="2000" fill="hold"/>
                                        <p:tgtEl>
                                          <p:spTgt spid="28"/>
                                        </p:tgtEl>
                                      </p:cBhvr>
                                      <p:by x="150000" y="150000"/>
                                    </p:animScale>
                                  </p:childTnLst>
                                </p:cTn>
                              </p:par>
                            </p:childTnLst>
                          </p:cTn>
                        </p:par>
                        <p:par>
                          <p:cTn id="23" fill="hold">
                            <p:stCondLst>
                              <p:cond delay="2500"/>
                            </p:stCondLst>
                            <p:childTnLst>
                              <p:par>
                                <p:cTn id="24" presetID="21" presetClass="entr" presetSubtype="1" fill="hold" grpId="0" nodeType="afterEffect">
                                  <p:stCondLst>
                                    <p:cond delay="0"/>
                                  </p:stCondLst>
                                  <p:childTnLst>
                                    <p:set>
                                      <p:cBhvr>
                                        <p:cTn id="25" dur="1" fill="hold">
                                          <p:stCondLst>
                                            <p:cond delay="0"/>
                                          </p:stCondLst>
                                        </p:cTn>
                                        <p:tgtEl>
                                          <p:spTgt spid="30">
                                            <p:graphicEl>
                                              <a:chart seriesIdx="-3" categoryIdx="-3" bldStep="gridLegend"/>
                                            </p:graphicEl>
                                          </p:spTgt>
                                        </p:tgtEl>
                                        <p:attrNameLst>
                                          <p:attrName>style.visibility</p:attrName>
                                        </p:attrNameLst>
                                      </p:cBhvr>
                                      <p:to>
                                        <p:strVal val="visible"/>
                                      </p:to>
                                    </p:set>
                                    <p:animEffect transition="in" filter="wheel(1)">
                                      <p:cBhvr>
                                        <p:cTn id="26" dur="2000"/>
                                        <p:tgtEl>
                                          <p:spTgt spid="30">
                                            <p:graphicEl>
                                              <a:chart seriesIdx="-3" categoryIdx="-3" bldStep="gridLegend"/>
                                            </p:graphicEl>
                                          </p:spTgt>
                                        </p:tgtEl>
                                      </p:cBhvr>
                                    </p:animEffect>
                                  </p:childTnLst>
                                </p:cTn>
                              </p:par>
                            </p:childTnLst>
                          </p:cTn>
                        </p:par>
                        <p:par>
                          <p:cTn id="27" fill="hold">
                            <p:stCondLst>
                              <p:cond delay="4500"/>
                            </p:stCondLst>
                            <p:childTnLst>
                              <p:par>
                                <p:cTn id="28" presetID="21" presetClass="entr" presetSubtype="1" fill="hold" grpId="0" nodeType="afterEffect">
                                  <p:stCondLst>
                                    <p:cond delay="0"/>
                                  </p:stCondLst>
                                  <p:childTnLst>
                                    <p:set>
                                      <p:cBhvr>
                                        <p:cTn id="29" dur="1" fill="hold">
                                          <p:stCondLst>
                                            <p:cond delay="0"/>
                                          </p:stCondLst>
                                        </p:cTn>
                                        <p:tgtEl>
                                          <p:spTgt spid="30">
                                            <p:graphicEl>
                                              <a:chart seriesIdx="0" categoryIdx="0" bldStep="ptInCategory"/>
                                            </p:graphicEl>
                                          </p:spTgt>
                                        </p:tgtEl>
                                        <p:attrNameLst>
                                          <p:attrName>style.visibility</p:attrName>
                                        </p:attrNameLst>
                                      </p:cBhvr>
                                      <p:to>
                                        <p:strVal val="visible"/>
                                      </p:to>
                                    </p:set>
                                    <p:animEffect transition="in" filter="wheel(1)">
                                      <p:cBhvr>
                                        <p:cTn id="30" dur="2000"/>
                                        <p:tgtEl>
                                          <p:spTgt spid="30">
                                            <p:graphicEl>
                                              <a:chart seriesIdx="0" categoryIdx="0" bldStep="ptInCategory"/>
                                            </p:graphicEl>
                                          </p:spTgt>
                                        </p:tgtEl>
                                      </p:cBhvr>
                                    </p:animEffect>
                                  </p:childTnLst>
                                </p:cTn>
                              </p:par>
                            </p:childTnLst>
                          </p:cTn>
                        </p:par>
                        <p:par>
                          <p:cTn id="31" fill="hold">
                            <p:stCondLst>
                              <p:cond delay="6500"/>
                            </p:stCondLst>
                            <p:childTnLst>
                              <p:par>
                                <p:cTn id="32" presetID="21" presetClass="entr" presetSubtype="1" fill="hold" grpId="0" nodeType="afterEffect">
                                  <p:stCondLst>
                                    <p:cond delay="0"/>
                                  </p:stCondLst>
                                  <p:childTnLst>
                                    <p:set>
                                      <p:cBhvr>
                                        <p:cTn id="33" dur="1" fill="hold">
                                          <p:stCondLst>
                                            <p:cond delay="0"/>
                                          </p:stCondLst>
                                        </p:cTn>
                                        <p:tgtEl>
                                          <p:spTgt spid="30">
                                            <p:graphicEl>
                                              <a:chart seriesIdx="0" categoryIdx="1" bldStep="ptInCategory"/>
                                            </p:graphicEl>
                                          </p:spTgt>
                                        </p:tgtEl>
                                        <p:attrNameLst>
                                          <p:attrName>style.visibility</p:attrName>
                                        </p:attrNameLst>
                                      </p:cBhvr>
                                      <p:to>
                                        <p:strVal val="visible"/>
                                      </p:to>
                                    </p:set>
                                    <p:animEffect transition="in" filter="wheel(1)">
                                      <p:cBhvr>
                                        <p:cTn id="34" dur="2000"/>
                                        <p:tgtEl>
                                          <p:spTgt spid="30">
                                            <p:graphicEl>
                                              <a:chart seriesIdx="0" categoryIdx="1" bldStep="ptInCategory"/>
                                            </p:graphicEl>
                                          </p:spTgt>
                                        </p:tgtEl>
                                      </p:cBhvr>
                                    </p:animEffect>
                                  </p:childTnLst>
                                </p:cTn>
                              </p:par>
                            </p:childTnLst>
                          </p:cTn>
                        </p:par>
                        <p:par>
                          <p:cTn id="35" fill="hold">
                            <p:stCondLst>
                              <p:cond delay="8500"/>
                            </p:stCondLst>
                            <p:childTnLst>
                              <p:par>
                                <p:cTn id="36" presetID="21" presetClass="entr" presetSubtype="1" fill="hold" grpId="0" nodeType="afterEffect">
                                  <p:stCondLst>
                                    <p:cond delay="0"/>
                                  </p:stCondLst>
                                  <p:childTnLst>
                                    <p:set>
                                      <p:cBhvr>
                                        <p:cTn id="37" dur="1" fill="hold">
                                          <p:stCondLst>
                                            <p:cond delay="0"/>
                                          </p:stCondLst>
                                        </p:cTn>
                                        <p:tgtEl>
                                          <p:spTgt spid="30">
                                            <p:graphicEl>
                                              <a:chart seriesIdx="0" categoryIdx="2" bldStep="ptInCategory"/>
                                            </p:graphicEl>
                                          </p:spTgt>
                                        </p:tgtEl>
                                        <p:attrNameLst>
                                          <p:attrName>style.visibility</p:attrName>
                                        </p:attrNameLst>
                                      </p:cBhvr>
                                      <p:to>
                                        <p:strVal val="visible"/>
                                      </p:to>
                                    </p:set>
                                    <p:animEffect transition="in" filter="wheel(1)">
                                      <p:cBhvr>
                                        <p:cTn id="38" dur="2000"/>
                                        <p:tgtEl>
                                          <p:spTgt spid="30">
                                            <p:graphicEl>
                                              <a:chart seriesIdx="0" categoryIdx="2" bldStep="ptInCategory"/>
                                            </p:graphicEl>
                                          </p:spTgt>
                                        </p:tgtEl>
                                      </p:cBhvr>
                                    </p:animEffect>
                                  </p:childTnLst>
                                </p:cTn>
                              </p:par>
                            </p:childTnLst>
                          </p:cTn>
                        </p:par>
                        <p:par>
                          <p:cTn id="39" fill="hold">
                            <p:stCondLst>
                              <p:cond delay="10500"/>
                            </p:stCondLst>
                            <p:childTnLst>
                              <p:par>
                                <p:cTn id="40" presetID="21" presetClass="entr" presetSubtype="1" fill="hold" grpId="0" nodeType="afterEffect">
                                  <p:stCondLst>
                                    <p:cond delay="0"/>
                                  </p:stCondLst>
                                  <p:childTnLst>
                                    <p:set>
                                      <p:cBhvr>
                                        <p:cTn id="41" dur="1" fill="hold">
                                          <p:stCondLst>
                                            <p:cond delay="0"/>
                                          </p:stCondLst>
                                        </p:cTn>
                                        <p:tgtEl>
                                          <p:spTgt spid="30">
                                            <p:graphicEl>
                                              <a:chart seriesIdx="0" categoryIdx="3" bldStep="ptInCategory"/>
                                            </p:graphicEl>
                                          </p:spTgt>
                                        </p:tgtEl>
                                        <p:attrNameLst>
                                          <p:attrName>style.visibility</p:attrName>
                                        </p:attrNameLst>
                                      </p:cBhvr>
                                      <p:to>
                                        <p:strVal val="visible"/>
                                      </p:to>
                                    </p:set>
                                    <p:animEffect transition="in" filter="wheel(1)">
                                      <p:cBhvr>
                                        <p:cTn id="42" dur="2000"/>
                                        <p:tgtEl>
                                          <p:spTgt spid="30">
                                            <p:graphicEl>
                                              <a:chart seriesIdx="0" categoryIdx="3" bldStep="ptInCategory"/>
                                            </p:graphicEl>
                                          </p:spTgt>
                                        </p:tgtEl>
                                      </p:cBhvr>
                                    </p:animEffect>
                                  </p:childTnLst>
                                </p:cTn>
                              </p:par>
                            </p:childTnLst>
                          </p:cTn>
                        </p:par>
                        <p:par>
                          <p:cTn id="43" fill="hold">
                            <p:stCondLst>
                              <p:cond delay="12500"/>
                            </p:stCondLst>
                            <p:childTnLst>
                              <p:par>
                                <p:cTn id="44" presetID="21" presetClass="entr" presetSubtype="1" fill="hold" grpId="0" nodeType="afterEffect">
                                  <p:stCondLst>
                                    <p:cond delay="0"/>
                                  </p:stCondLst>
                                  <p:childTnLst>
                                    <p:set>
                                      <p:cBhvr>
                                        <p:cTn id="45" dur="1" fill="hold">
                                          <p:stCondLst>
                                            <p:cond delay="0"/>
                                          </p:stCondLst>
                                        </p:cTn>
                                        <p:tgtEl>
                                          <p:spTgt spid="30">
                                            <p:graphicEl>
                                              <a:chart seriesIdx="0" categoryIdx="4" bldStep="ptInCategory"/>
                                            </p:graphicEl>
                                          </p:spTgt>
                                        </p:tgtEl>
                                        <p:attrNameLst>
                                          <p:attrName>style.visibility</p:attrName>
                                        </p:attrNameLst>
                                      </p:cBhvr>
                                      <p:to>
                                        <p:strVal val="visible"/>
                                      </p:to>
                                    </p:set>
                                    <p:animEffect transition="in" filter="wheel(1)">
                                      <p:cBhvr>
                                        <p:cTn id="46" dur="2000"/>
                                        <p:tgtEl>
                                          <p:spTgt spid="30">
                                            <p:graphicEl>
                                              <a:chart seriesIdx="0" categoryIdx="4" bldStep="ptInCategory"/>
                                            </p:graphicEl>
                                          </p:spTgt>
                                        </p:tgtEl>
                                      </p:cBhvr>
                                    </p:animEffect>
                                  </p:childTnLst>
                                </p:cTn>
                              </p:par>
                            </p:childTnLst>
                          </p:cTn>
                        </p:par>
                        <p:par>
                          <p:cTn id="47" fill="hold">
                            <p:stCondLst>
                              <p:cond delay="14500"/>
                            </p:stCondLst>
                            <p:childTnLst>
                              <p:par>
                                <p:cTn id="48" presetID="21" presetClass="entr" presetSubtype="1" fill="hold" grpId="0" nodeType="afterEffect">
                                  <p:stCondLst>
                                    <p:cond delay="0"/>
                                  </p:stCondLst>
                                  <p:childTnLst>
                                    <p:set>
                                      <p:cBhvr>
                                        <p:cTn id="49" dur="1" fill="hold">
                                          <p:stCondLst>
                                            <p:cond delay="0"/>
                                          </p:stCondLst>
                                        </p:cTn>
                                        <p:tgtEl>
                                          <p:spTgt spid="30">
                                            <p:graphicEl>
                                              <a:chart seriesIdx="0" categoryIdx="5" bldStep="ptInCategory"/>
                                            </p:graphicEl>
                                          </p:spTgt>
                                        </p:tgtEl>
                                        <p:attrNameLst>
                                          <p:attrName>style.visibility</p:attrName>
                                        </p:attrNameLst>
                                      </p:cBhvr>
                                      <p:to>
                                        <p:strVal val="visible"/>
                                      </p:to>
                                    </p:set>
                                    <p:animEffect transition="in" filter="wheel(1)">
                                      <p:cBhvr>
                                        <p:cTn id="50" dur="2000"/>
                                        <p:tgtEl>
                                          <p:spTgt spid="30">
                                            <p:graphicEl>
                                              <a:chart seriesIdx="0" categoryIdx="5"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Sub>
          <a:bldChart bld="categoryEl"/>
        </p:bldSub>
      </p:bldGraphic>
      <p:bldP spid="3" grpId="0"/>
      <p:bldP spid="22" grpId="0"/>
      <p:bldP spid="26" grpId="0"/>
      <p:bldP spid="28" grpId="0"/>
      <p:bldP spid="28" grpId="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wdDnDiag">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9B87-4AA7-436A-A28E-213168C1C67B}"/>
              </a:ext>
            </a:extLst>
          </p:cNvPr>
          <p:cNvSpPr>
            <a:spLocks noGrp="1"/>
          </p:cNvSpPr>
          <p:nvPr>
            <p:ph type="title"/>
          </p:nvPr>
        </p:nvSpPr>
        <p:spPr/>
        <p:txBody>
          <a:bodyPr>
            <a:normAutofit/>
          </a:bodyPr>
          <a:lstStyle/>
          <a:p>
            <a:r>
              <a:rPr lang="fa-IR" dirty="0" smtClean="0"/>
              <a:t>مرک بر اثر قتل جنین</a:t>
            </a:r>
            <a:endParaRPr lang="ru-RU" dirty="0"/>
          </a:p>
        </p:txBody>
      </p:sp>
      <p:pic>
        <p:nvPicPr>
          <p:cNvPr id="14" name="Picture Placeholder 13">
            <a:extLst>
              <a:ext uri="{FF2B5EF4-FFF2-40B4-BE49-F238E27FC236}">
                <a16:creationId xmlns="" xmlns:a16="http://schemas.microsoft.com/office/drawing/2014/main" id="{6D2A2984-909C-46E6-BA11-B06EBD98F0D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5602514" y="1652247"/>
            <a:ext cx="6618514" cy="3137316"/>
          </a:xfrm>
        </p:spPr>
      </p:pic>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14</a:t>
            </a:r>
            <a:endParaRPr lang="ru-RU" dirty="0"/>
          </a:p>
        </p:txBody>
      </p:sp>
      <p:sp>
        <p:nvSpPr>
          <p:cNvPr id="13" name="Text Placeholder 18"/>
          <p:cNvSpPr txBox="1">
            <a:spLocks/>
          </p:cNvSpPr>
          <p:nvPr/>
        </p:nvSpPr>
        <p:spPr>
          <a:xfrm>
            <a:off x="358029" y="2626850"/>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6000" b="1" dirty="0" smtClean="0">
                <a:solidFill>
                  <a:srgbClr val="FF0000"/>
                </a:solidFill>
                <a:latin typeface="Iransans"/>
                <a:cs typeface="B Titr" panose="00000700000000000000" pitchFamily="2" charset="-78"/>
              </a:rPr>
              <a:t>32</a:t>
            </a:r>
            <a:r>
              <a:rPr lang="fa-IR" sz="6000" b="1" dirty="0" smtClean="0">
                <a:solidFill>
                  <a:srgbClr val="000000"/>
                </a:solidFill>
                <a:latin typeface="Iransans"/>
                <a:cs typeface="B Titr" panose="00000700000000000000" pitchFamily="2" charset="-78"/>
              </a:rPr>
              <a:t> برابر بیش‌تر از کرونا</a:t>
            </a:r>
            <a:endParaRPr lang="en-US" sz="6000" b="1" dirty="0">
              <a:cs typeface="B Titr" panose="00000700000000000000" pitchFamily="2" charset="-78"/>
            </a:endParaRPr>
          </a:p>
        </p:txBody>
      </p:sp>
      <p:sp>
        <p:nvSpPr>
          <p:cNvPr id="6" name="Text Placeholder 18"/>
          <p:cNvSpPr txBox="1">
            <a:spLocks/>
          </p:cNvSpPr>
          <p:nvPr/>
        </p:nvSpPr>
        <p:spPr>
          <a:xfrm>
            <a:off x="381837" y="2622082"/>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6000" b="1" dirty="0" smtClean="0">
                <a:solidFill>
                  <a:srgbClr val="FF0000"/>
                </a:solidFill>
                <a:latin typeface="Iransans"/>
                <a:cs typeface="B Titr" panose="00000700000000000000" pitchFamily="2" charset="-78"/>
              </a:rPr>
              <a:t>32</a:t>
            </a:r>
            <a:r>
              <a:rPr lang="fa-IR" sz="6000" b="1" dirty="0" smtClean="0">
                <a:solidFill>
                  <a:srgbClr val="000000"/>
                </a:solidFill>
                <a:latin typeface="Iransans"/>
                <a:cs typeface="B Titr" panose="00000700000000000000" pitchFamily="2" charset="-78"/>
              </a:rPr>
              <a:t> برابر بیش‌تر از کرونا</a:t>
            </a:r>
            <a:endParaRPr lang="en-US" sz="6000" b="1" dirty="0">
              <a:cs typeface="B Titr" panose="00000700000000000000" pitchFamily="2" charset="-78"/>
            </a:endParaRPr>
          </a:p>
        </p:txBody>
      </p:sp>
      <p:sp>
        <p:nvSpPr>
          <p:cNvPr id="7" name="Rectangle 6"/>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612219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fa-IR" dirty="0" smtClean="0"/>
              <a:t>15</a:t>
            </a:r>
            <a:endParaRPr lang="ru-RU" dirty="0"/>
          </a:p>
        </p:txBody>
      </p:sp>
      <p:sp>
        <p:nvSpPr>
          <p:cNvPr id="9" name="Title 8"/>
          <p:cNvSpPr>
            <a:spLocks noGrp="1"/>
          </p:cNvSpPr>
          <p:nvPr>
            <p:ph type="title"/>
          </p:nvPr>
        </p:nvSpPr>
        <p:spPr/>
        <p:txBody>
          <a:bodyPr>
            <a:noAutofit/>
          </a:bodyPr>
          <a:lstStyle/>
          <a:p>
            <a:pPr algn="ctr" rtl="1">
              <a:lnSpc>
                <a:spcPct val="100000"/>
              </a:lnSpc>
            </a:pPr>
            <a:r>
              <a:rPr lang="fa-IR" sz="2400" dirty="0">
                <a:cs typeface="B Titr" panose="00000700000000000000" pitchFamily="2" charset="-78"/>
              </a:rPr>
              <a:t>نماگراف مقایسه نرخ باروری مادران در ایران و کشورهای آمریکا ، روسیه ، چین و ... بویژه رژیم غاصب صهیونیستی </a:t>
            </a:r>
            <a:endParaRPr lang="en-US" sz="2400" dirty="0">
              <a:cs typeface="B Titr" panose="00000700000000000000" pitchFamily="2" charset="-78"/>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90" y="1617786"/>
            <a:ext cx="7037482" cy="5880294"/>
          </a:xfrm>
          <a:prstGeom prst="rect">
            <a:avLst/>
          </a:prstGeom>
        </p:spPr>
      </p:pic>
      <p:pic>
        <p:nvPicPr>
          <p:cNvPr id="13" name="video_2021-01-04_10-51-13.mp4">
            <a:hlinkClick r:id="" action="ppaction://media"/>
          </p:cNvPr>
          <p:cNvPicPr>
            <a:picLocks noChangeAspect="1"/>
          </p:cNvPicPr>
          <p:nvPr>
            <a:videoFile r:link="rId1"/>
            <p:extLst>
              <p:ext uri="{DAA4B4D4-6D71-4841-9C94-3DE7FCFB9230}">
                <p14:media xmlns:p14="http://schemas.microsoft.com/office/powerpoint/2010/main" r:embed="rId2">
                  <p14:trim end="5568.3333"/>
                </p14:media>
              </p:ext>
            </p:extLst>
          </p:nvPr>
        </p:nvPicPr>
        <p:blipFill>
          <a:blip r:embed="rId5"/>
          <a:stretch>
            <a:fillRect/>
          </a:stretch>
        </p:blipFill>
        <p:spPr>
          <a:xfrm>
            <a:off x="1150048" y="1953191"/>
            <a:ext cx="6271853" cy="3995659"/>
          </a:xfrm>
          <a:prstGeom prst="rect">
            <a:avLst/>
          </a:prstGeom>
        </p:spPr>
      </p:pic>
      <p:sp>
        <p:nvSpPr>
          <p:cNvPr id="14" name="Title 15"/>
          <p:cNvSpPr txBox="1">
            <a:spLocks/>
          </p:cNvSpPr>
          <p:nvPr/>
        </p:nvSpPr>
        <p:spPr>
          <a:xfrm>
            <a:off x="7933385" y="2060620"/>
            <a:ext cx="4031087" cy="3902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just" rtl="1">
              <a:lnSpc>
                <a:spcPct val="200000"/>
              </a:lnSpc>
            </a:pPr>
            <a:endParaRPr lang="en-US" sz="2800" dirty="0">
              <a:cs typeface="B Titr" panose="00000700000000000000" pitchFamily="2" charset="-78"/>
            </a:endParaRPr>
          </a:p>
        </p:txBody>
      </p:sp>
      <p:sp>
        <p:nvSpPr>
          <p:cNvPr id="17" name="Rectangle 16"/>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6169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17" fill="hold"/>
                                        <p:tgtEl>
                                          <p:spTgt spid="13"/>
                                        </p:tgtEl>
                                      </p:cBhvr>
                                    </p:cmd>
                                  </p:childTnLst>
                                </p:cTn>
                              </p:par>
                            </p:childTnLst>
                          </p:cTn>
                        </p:par>
                        <p:par>
                          <p:cTn id="7" fill="hold">
                            <p:stCondLst>
                              <p:cond delay="92117"/>
                            </p:stCondLst>
                            <p:childTnLst>
                              <p:par>
                                <p:cTn id="8" presetID="2" presetClass="exit" presetSubtype="1" fill="hold" nodeType="afterEffect">
                                  <p:stCondLst>
                                    <p:cond delay="0"/>
                                  </p:stCondLst>
                                  <p:childTnLst>
                                    <p:anim calcmode="lin" valueType="num">
                                      <p:cBhvr additive="base">
                                        <p:cTn id="9" dur="500"/>
                                        <p:tgtEl>
                                          <p:spTgt spid="13"/>
                                        </p:tgtEl>
                                        <p:attrNameLst>
                                          <p:attrName>ppt_x</p:attrName>
                                        </p:attrNameLst>
                                      </p:cBhvr>
                                      <p:tavLst>
                                        <p:tav tm="0">
                                          <p:val>
                                            <p:strVal val="ppt_x"/>
                                          </p:val>
                                        </p:tav>
                                        <p:tav tm="100000">
                                          <p:val>
                                            <p:strVal val="ppt_x"/>
                                          </p:val>
                                        </p:tav>
                                      </p:tavLst>
                                    </p:anim>
                                    <p:anim calcmode="lin" valueType="num">
                                      <p:cBhvr additive="base">
                                        <p:cTn id="10" dur="500"/>
                                        <p:tgtEl>
                                          <p:spTgt spid="13"/>
                                        </p:tgtEl>
                                        <p:attrNameLst>
                                          <p:attrName>ppt_y</p:attrName>
                                        </p:attrNameLst>
                                      </p:cBhvr>
                                      <p:tavLst>
                                        <p:tav tm="0">
                                          <p:val>
                                            <p:strVal val="ppt_y"/>
                                          </p:val>
                                        </p:tav>
                                        <p:tav tm="100000">
                                          <p:val>
                                            <p:strVal val="0-ppt_h/2"/>
                                          </p:val>
                                        </p:tav>
                                      </p:tavLst>
                                    </p:anim>
                                    <p:set>
                                      <p:cBhvr>
                                        <p:cTn id="11" dur="1" fill="hold">
                                          <p:stCondLst>
                                            <p:cond delay="499"/>
                                          </p:stCondLst>
                                        </p:cTn>
                                        <p:tgtEl>
                                          <p:spTgt spid="13"/>
                                        </p:tgtEl>
                                        <p:attrNameLst>
                                          <p:attrName>style.visibility</p:attrName>
                                        </p:attrNameLst>
                                      </p:cBhvr>
                                      <p:to>
                                        <p:strVal val="hidden"/>
                                      </p:to>
                                    </p:set>
                                    <p:cmd type="call" cmd="stop">
                                      <p:cBhvr>
                                        <p:cTn id="12" dur="1">
                                          <p:stCondLst>
                                            <p:cond delay="499"/>
                                          </p:stCondLst>
                                        </p:cTn>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afterEffect">
                                  <p:stCondLst>
                                    <p:cond delay="0"/>
                                  </p:stCondLst>
                                  <p:childTnLst>
                                    <p:cmd type="call" cmd="togglePause">
                                      <p:cBhvr>
                                        <p:cTn id="17" dur="1" fill="hold"/>
                                        <p:tgtEl>
                                          <p:spTgt spid="13"/>
                                        </p:tgtEl>
                                      </p:cBhvr>
                                    </p:cmd>
                                  </p:childTnLst>
                                </p:cTn>
                              </p:par>
                            </p:childTnLst>
                          </p:cTn>
                        </p:par>
                      </p:childTnLst>
                    </p:cTn>
                  </p:par>
                </p:childTnLst>
              </p:cTn>
              <p:nextCondLst>
                <p:cond evt="onClick" delay="0">
                  <p:tgtEl>
                    <p:spTgt spid="13"/>
                  </p:tgtEl>
                </p:cond>
              </p:nextCondLst>
            </p:seq>
            <p:video>
              <p:cMediaNode vol="80000">
                <p:cTn id="18" fill="hold" display="0">
                  <p:stCondLst>
                    <p:cond delay="indefinite"/>
                  </p:stCondLst>
                </p:cTn>
                <p:tgtEl>
                  <p:spTgt spid="1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80">
          <a:fgClr>
            <a:schemeClr val="accent6">
              <a:lumMod val="20000"/>
              <a:lumOff val="80000"/>
            </a:schemeClr>
          </a:fgClr>
          <a:bgClr>
            <a:schemeClr val="accent6">
              <a:lumMod val="40000"/>
              <a:lumOff val="60000"/>
            </a:schemeClr>
          </a:bgClr>
        </a:patt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051" r="27051"/>
          <a:stretch>
            <a:fillRect/>
          </a:stretch>
        </p:blipFill>
        <p:spPr/>
      </p:pic>
      <p:sp>
        <p:nvSpPr>
          <p:cNvPr id="3" name="Title 2"/>
          <p:cNvSpPr>
            <a:spLocks noGrp="1"/>
          </p:cNvSpPr>
          <p:nvPr>
            <p:ph type="title"/>
          </p:nvPr>
        </p:nvSpPr>
        <p:spPr>
          <a:xfrm>
            <a:off x="6662493" y="0"/>
            <a:ext cx="4503295" cy="1659987"/>
          </a:xfrm>
        </p:spPr>
        <p:txBody>
          <a:bodyPr>
            <a:noAutofit/>
          </a:bodyPr>
          <a:lstStyle/>
          <a:p>
            <a:pPr algn="ctr" rtl="1">
              <a:lnSpc>
                <a:spcPct val="150000"/>
              </a:lnSpc>
            </a:pPr>
            <a:r>
              <a:rPr lang="fa-IR" sz="2000" dirty="0" smtClean="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دکتر </a:t>
            </a:r>
            <a:r>
              <a:rPr lang="fa-IR" sz="2000" dirty="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محمدجواد محمودی رییس پایش سیاست‌های جمعیتی شورای عالی انقلاب فرهنگی گفت</a:t>
            </a:r>
            <a:r>
              <a:rPr lang="fa-IR" sz="2000" dirty="0" smtClean="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a:t>
            </a:r>
            <a:endParaRPr lang="en-US" sz="2000" dirty="0"/>
          </a:p>
        </p:txBody>
      </p:sp>
      <p:sp>
        <p:nvSpPr>
          <p:cNvPr id="22" name="Text Placeholder 21"/>
          <p:cNvSpPr>
            <a:spLocks noGrp="1"/>
          </p:cNvSpPr>
          <p:nvPr>
            <p:ph type="body" sz="quarter" idx="14"/>
          </p:nvPr>
        </p:nvSpPr>
        <p:spPr>
          <a:xfrm>
            <a:off x="6361382" y="1925309"/>
            <a:ext cx="5174124" cy="4531757"/>
          </a:xfrm>
        </p:spPr>
        <p:txBody>
          <a:bodyPr>
            <a:noAutofit/>
          </a:bodyPr>
          <a:lstStyle/>
          <a:p>
            <a:pPr marL="0" indent="0" algn="just" rtl="1">
              <a:lnSpc>
                <a:spcPct val="130000"/>
              </a:lnSpc>
              <a:buNone/>
            </a:pPr>
            <a:r>
              <a:rPr lang="ar-SA" sz="2400" b="1" dirty="0">
                <a:ea typeface="Times New Roman" panose="02020603050405020304" pitchFamily="18" charset="0"/>
                <a:cs typeface="B Yekan" panose="00000400000000000000" pitchFamily="2" charset="-78"/>
              </a:rPr>
              <a:t>سیاست‌گذاری کاهش جمعیت در دهه </a:t>
            </a:r>
            <a:r>
              <a:rPr lang="fa-IR" sz="2400" b="1" dirty="0">
                <a:ea typeface="Times New Roman" panose="02020603050405020304" pitchFamily="18" charset="0"/>
                <a:cs typeface="B Yekan" panose="00000400000000000000" pitchFamily="2" charset="-78"/>
              </a:rPr>
              <a:t>۶۰</a:t>
            </a:r>
            <a:r>
              <a:rPr lang="ar-SA" sz="2400" b="1" dirty="0">
                <a:ea typeface="Times New Roman" panose="02020603050405020304" pitchFamily="18" charset="0"/>
                <a:cs typeface="B Yekan" panose="00000400000000000000" pitchFamily="2" charset="-78"/>
              </a:rPr>
              <a:t> باعث شد فرهنگ باروری در کشور به بهانه اقتصاد تغییر یابد اما اکنون در دنیا ما را به عنوان کشوری می‌شناسد که </a:t>
            </a:r>
            <a:r>
              <a:rPr lang="ar-SA" sz="2400" b="1" dirty="0">
                <a:solidFill>
                  <a:schemeClr val="accent3">
                    <a:lumMod val="75000"/>
                  </a:schemeClr>
                </a:solidFill>
                <a:effectLst>
                  <a:reflection blurRad="6350" stA="60000" endA="900" endPos="58000" dir="5400000" sy="-100000" algn="bl" rotWithShape="0"/>
                </a:effectLst>
                <a:ea typeface="Times New Roman" panose="02020603050405020304" pitchFamily="18" charset="0"/>
                <a:cs typeface="B Titr" panose="00000700000000000000" pitchFamily="2" charset="-78"/>
              </a:rPr>
              <a:t>بیشترین و عظیم‌ترین سقوط جمعیتی در ایران شکل گرفته است</a:t>
            </a:r>
            <a:r>
              <a:rPr lang="ar-SA" sz="2400" b="1" dirty="0">
                <a:ea typeface="Times New Roman" panose="02020603050405020304" pitchFamily="18" charset="0"/>
                <a:cs typeface="B Yekan" panose="00000400000000000000" pitchFamily="2" charset="-78"/>
              </a:rPr>
              <a:t>. این موضوع سبب می‌شود از نظر اقتصادی، سیاسی، امنیتی، فرهنگی و اجتماعی وضعیت نامناسبی پیدا کنیم</a:t>
            </a:r>
            <a:r>
              <a:rPr lang="fa-IR" sz="2400" b="1" dirty="0">
                <a:ea typeface="Times New Roman" panose="02020603050405020304" pitchFamily="18" charset="0"/>
                <a:cs typeface="B Yekan" panose="00000400000000000000" pitchFamily="2" charset="-78"/>
              </a:rPr>
              <a:t>.</a:t>
            </a:r>
            <a:endParaRPr lang="en-US" sz="2400" b="1" dirty="0">
              <a:cs typeface="B Yekan" panose="00000400000000000000" pitchFamily="2" charset="-78"/>
            </a:endParaRPr>
          </a:p>
          <a:p>
            <a:pPr algn="just" rtl="1">
              <a:lnSpc>
                <a:spcPct val="130000"/>
              </a:lnSpc>
            </a:pPr>
            <a:endParaRPr lang="en-US" sz="2400" dirty="0"/>
          </a:p>
        </p:txBody>
      </p:sp>
      <p:sp>
        <p:nvSpPr>
          <p:cNvPr id="24" name="Rectangle 23"/>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sp>
        <p:nvSpPr>
          <p:cNvPr id="25" name="Slide Number Placeholder 6">
            <a:extLst>
              <a:ext uri="{FF2B5EF4-FFF2-40B4-BE49-F238E27FC236}">
                <a16:creationId xmlns="" xmlns:a16="http://schemas.microsoft.com/office/drawing/2014/main" id="{2E6A3C64-206A-47DC-8E31-F719E356D26D}"/>
              </a:ext>
            </a:extLst>
          </p:cNvPr>
          <p:cNvSpPr>
            <a:spLocks noGrp="1"/>
          </p:cNvSpPr>
          <p:nvPr>
            <p:ph type="sldNum" sz="quarter" idx="12"/>
          </p:nvPr>
        </p:nvSpPr>
        <p:spPr>
          <a:xfrm>
            <a:off x="10804525" y="5816600"/>
            <a:ext cx="549275" cy="365125"/>
          </a:xfrm>
        </p:spPr>
        <p:txBody>
          <a:bodyPr/>
          <a:lstStyle/>
          <a:p>
            <a:r>
              <a:rPr lang="fa-IR" dirty="0" smtClean="0"/>
              <a:t>16</a:t>
            </a:r>
            <a:endParaRPr lang="ru-RU" dirty="0"/>
          </a:p>
        </p:txBody>
      </p:sp>
    </p:spTree>
    <p:extLst>
      <p:ext uri="{BB962C8B-B14F-4D97-AF65-F5344CB8AC3E}">
        <p14:creationId xmlns:p14="http://schemas.microsoft.com/office/powerpoint/2010/main" val="979312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pattFill prst="pct5">
          <a:fgClr>
            <a:schemeClr val="accent6">
              <a:lumMod val="20000"/>
              <a:lumOff val="80000"/>
            </a:schemeClr>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a:xfrm>
            <a:off x="10804358" y="5816819"/>
            <a:ext cx="549442" cy="365125"/>
          </a:xfrm>
        </p:spPr>
        <p:txBody>
          <a:bodyPr/>
          <a:lstStyle/>
          <a:p>
            <a:r>
              <a:rPr lang="fa-IR" dirty="0" smtClean="0"/>
              <a:t>17</a:t>
            </a:r>
            <a:endParaRPr lang="ru-RU"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320" y="180390"/>
            <a:ext cx="8488680" cy="709286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46" y="1049071"/>
            <a:ext cx="2607513" cy="1738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itle 15"/>
          <p:cNvSpPr txBox="1">
            <a:spLocks/>
          </p:cNvSpPr>
          <p:nvPr/>
        </p:nvSpPr>
        <p:spPr>
          <a:xfrm>
            <a:off x="7933385" y="2060620"/>
            <a:ext cx="4031087" cy="3902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just" rtl="1">
              <a:lnSpc>
                <a:spcPct val="200000"/>
              </a:lnSpc>
            </a:pPr>
            <a:endParaRPr lang="en-US" sz="2800" dirty="0">
              <a:cs typeface="B Titr" panose="00000700000000000000" pitchFamily="2" charset="-78"/>
            </a:endParaRPr>
          </a:p>
        </p:txBody>
      </p:sp>
      <p:sp>
        <p:nvSpPr>
          <p:cNvPr id="13" name="Rectangle 12"/>
          <p:cNvSpPr/>
          <p:nvPr/>
        </p:nvSpPr>
        <p:spPr>
          <a:xfrm>
            <a:off x="4314912" y="1049070"/>
            <a:ext cx="7011126" cy="4422005"/>
          </a:xfrm>
          <a:prstGeom prst="rect">
            <a:avLst/>
          </a:prstGeom>
          <a:noFill/>
          <a:ln w="12700" cap="flat">
            <a:noFill/>
            <a:prstDash val="solid"/>
            <a:miter/>
          </a:ln>
        </p:spPr>
        <p:txBody>
          <a:bodyPr rtlCol="0" anchor="ctr"/>
          <a:lstStyle/>
          <a:p>
            <a:pPr algn="just" rtl="1">
              <a:lnSpc>
                <a:spcPct val="190000"/>
              </a:lnSpc>
            </a:pPr>
            <a:r>
              <a:rPr lang="fa-IR" sz="3200" b="1" dirty="0" smtClean="0">
                <a:cs typeface="B Titr" panose="00000700000000000000" pitchFamily="2" charset="-78"/>
              </a:rPr>
              <a:t>طبق </a:t>
            </a:r>
            <a:r>
              <a:rPr lang="fa-IR" sz="3200" b="1" dirty="0">
                <a:cs typeface="B Titr" panose="00000700000000000000" pitchFamily="2" charset="-78"/>
              </a:rPr>
              <a:t>پیش بینی ما کرونا باعث کاهش فرزندآوری شده و تولد‌ها از یک میلیون و ۱۹۶ هزار نفر در سال گذشته، امسال به حدود یک میلیون می‌رسد! در واقع نرخ رشد جمعیتی از یک درصد به حدود </a:t>
            </a:r>
            <a:r>
              <a:rPr lang="fa-IR" sz="3200" b="1" dirty="0" smtClean="0">
                <a:cs typeface="B Titr" panose="00000700000000000000" pitchFamily="2" charset="-78"/>
              </a:rPr>
              <a:t>۰.۷ </a:t>
            </a:r>
            <a:r>
              <a:rPr lang="fa-IR" sz="3200" b="1" dirty="0">
                <a:cs typeface="B Titr" panose="00000700000000000000" pitchFamily="2" charset="-78"/>
              </a:rPr>
              <a:t>درصد می‌رسد. </a:t>
            </a:r>
          </a:p>
          <a:p>
            <a:pPr algn="l">
              <a:lnSpc>
                <a:spcPct val="190000"/>
              </a:lnSpc>
            </a:pPr>
            <a:endParaRPr lang="en-US" sz="3200" dirty="0"/>
          </a:p>
        </p:txBody>
      </p:sp>
      <p:sp>
        <p:nvSpPr>
          <p:cNvPr id="15" name="Rectangle 14"/>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
        <p:nvSpPr>
          <p:cNvPr id="7" name="Rectangle 6"/>
          <p:cNvSpPr/>
          <p:nvPr/>
        </p:nvSpPr>
        <p:spPr>
          <a:xfrm>
            <a:off x="765755" y="3194857"/>
            <a:ext cx="3073065" cy="2262158"/>
          </a:xfrm>
          <a:prstGeom prst="rect">
            <a:avLst/>
          </a:prstGeom>
        </p:spPr>
        <p:txBody>
          <a:bodyPr wrap="square">
            <a:spAutoFit/>
          </a:bodyPr>
          <a:lstStyle/>
          <a:p>
            <a:pPr algn="ctr" rtl="1">
              <a:lnSpc>
                <a:spcPct val="150000"/>
              </a:lnSpc>
            </a:pPr>
            <a:r>
              <a:rPr lang="fa-IR" sz="2400" dirty="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دکتر محمدجواد محمودی رییس پایش سیاست‌های جمعیتی </a:t>
            </a:r>
            <a:r>
              <a:rPr lang="fa-IR" sz="2400" dirty="0" smtClean="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شورای </a:t>
            </a:r>
            <a:r>
              <a:rPr lang="fa-IR" sz="2400" dirty="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عالی انقلاب فرهنگی </a:t>
            </a:r>
            <a:r>
              <a:rPr lang="fa-IR" sz="2400" dirty="0" smtClean="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گفت</a:t>
            </a:r>
            <a:r>
              <a:rPr lang="fa-IR" sz="2400" dirty="0">
                <a:ln w="0"/>
                <a:solidFill>
                  <a:schemeClr val="accent3">
                    <a:lumMod val="75000"/>
                  </a:schemeClr>
                </a:solidFill>
                <a:effectLst>
                  <a:outerShdw blurRad="38100" dist="25400" dir="5400000" algn="ctr" rotWithShape="0">
                    <a:srgbClr val="6E747A">
                      <a:alpha val="43000"/>
                    </a:srgbClr>
                  </a:outerShdw>
                </a:effectLst>
                <a:cs typeface="B Titr" panose="00000700000000000000" pitchFamily="2" charset="-78"/>
              </a:rPr>
              <a:t>: </a:t>
            </a:r>
            <a:endParaRPr lang="en-US" sz="2400" dirty="0">
              <a:ln w="0"/>
              <a:solidFill>
                <a:schemeClr val="accent3">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9196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375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right)">
                                      <p:cBhvr>
                                        <p:cTn id="11" dur="500"/>
                                        <p:tgtEl>
                                          <p:spTgt spid="13">
                                            <p:txEl>
                                              <p:pRg st="0" end="0"/>
                                            </p:txEl>
                                          </p:spTgt>
                                        </p:tgtEl>
                                      </p:cBhvr>
                                    </p:animEffect>
                                  </p:childTnLst>
                                </p:cTn>
                              </p:par>
                            </p:childTnLst>
                          </p:cTn>
                        </p:par>
                        <p:par>
                          <p:cTn id="12" fill="hold">
                            <p:stCondLst>
                              <p:cond delay="11650"/>
                            </p:stCondLst>
                            <p:childTnLst>
                              <p:par>
                                <p:cTn id="13" presetID="14" presetClass="exit" presetSubtype="10" fill="hold" grpId="1" nodeType="afterEffect">
                                  <p:stCondLst>
                                    <p:cond delay="0"/>
                                  </p:stCondLst>
                                  <p:iterate type="lt">
                                    <p:tmPct val="0"/>
                                  </p:iterate>
                                  <p:childTnLst>
                                    <p:animEffect transition="out" filter="randombar(horizontal)">
                                      <p:cBhvr>
                                        <p:cTn id="14" dur="500"/>
                                        <p:tgtEl>
                                          <p:spTgt spid="13">
                                            <p:txEl>
                                              <p:pRg st="0" end="0"/>
                                            </p:txEl>
                                          </p:spTgt>
                                        </p:tgtEl>
                                      </p:cBhvr>
                                    </p:animEffect>
                                    <p:set>
                                      <p:cBhvr>
                                        <p:cTn id="15"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5"/>
      <p:bldP spid="13" grpId="1" build="allAtOnce"/>
      <p:bldP spid="7" grpId="0" bldLvl="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fa-IR" dirty="0" smtClean="0"/>
              <a:t>18</a:t>
            </a:r>
            <a:endParaRPr lang="ru-RU"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290" y="1617786"/>
            <a:ext cx="7037482" cy="5880294"/>
          </a:xfrm>
          <a:prstGeom prst="rect">
            <a:avLst/>
          </a:prstGeom>
        </p:spPr>
      </p:pic>
      <p:sp>
        <p:nvSpPr>
          <p:cNvPr id="14" name="Title 15"/>
          <p:cNvSpPr txBox="1">
            <a:spLocks/>
          </p:cNvSpPr>
          <p:nvPr/>
        </p:nvSpPr>
        <p:spPr>
          <a:xfrm>
            <a:off x="7933385" y="2060620"/>
            <a:ext cx="4031087" cy="3902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just" rtl="1">
              <a:lnSpc>
                <a:spcPct val="200000"/>
              </a:lnSpc>
            </a:pPr>
            <a:endParaRPr lang="en-US" sz="2800" dirty="0">
              <a:cs typeface="B Titr" panose="00000700000000000000" pitchFamily="2" charset="-78"/>
            </a:endParaRPr>
          </a:p>
        </p:txBody>
      </p:sp>
      <p:sp>
        <p:nvSpPr>
          <p:cNvPr id="17" name="Rectangle 16"/>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
        <p:nvSpPr>
          <p:cNvPr id="19" name="Rectangle 18"/>
          <p:cNvSpPr/>
          <p:nvPr/>
        </p:nvSpPr>
        <p:spPr>
          <a:xfrm>
            <a:off x="1327605" y="2004348"/>
            <a:ext cx="5992622" cy="3970318"/>
          </a:xfrm>
          <a:prstGeom prst="rect">
            <a:avLst/>
          </a:prstGeom>
        </p:spPr>
        <p:txBody>
          <a:bodyPr wrap="square">
            <a:spAutoFit/>
          </a:bodyPr>
          <a:lstStyle/>
          <a:p>
            <a:pPr algn="just" rtl="1">
              <a:lnSpc>
                <a:spcPct val="150000"/>
              </a:lnSpc>
            </a:pPr>
            <a:r>
              <a:rPr lang="ar-SA" sz="2400" b="1" dirty="0" smtClean="0">
                <a:ea typeface="Times New Roman" panose="02020603050405020304" pitchFamily="18" charset="0"/>
                <a:cs typeface="B Yekan" panose="00000400000000000000" pitchFamily="2" charset="-78"/>
              </a:rPr>
              <a:t>سیاست‌گذاری </a:t>
            </a:r>
            <a:r>
              <a:rPr lang="ar-SA" sz="2400" b="1" dirty="0">
                <a:ea typeface="Times New Roman" panose="02020603050405020304" pitchFamily="18" charset="0"/>
                <a:cs typeface="B Yekan" panose="00000400000000000000" pitchFamily="2" charset="-78"/>
              </a:rPr>
              <a:t>کاهش جمعیت در دهه </a:t>
            </a:r>
            <a:r>
              <a:rPr lang="fa-IR" sz="2400" b="1" dirty="0">
                <a:ea typeface="Times New Roman" panose="02020603050405020304" pitchFamily="18" charset="0"/>
                <a:cs typeface="B Yekan" panose="00000400000000000000" pitchFamily="2" charset="-78"/>
              </a:rPr>
              <a:t>۶۰</a:t>
            </a:r>
            <a:r>
              <a:rPr lang="ar-SA" sz="2400" b="1" dirty="0">
                <a:ea typeface="Times New Roman" panose="02020603050405020304" pitchFamily="18" charset="0"/>
                <a:cs typeface="B Yekan" panose="00000400000000000000" pitchFamily="2" charset="-78"/>
              </a:rPr>
              <a:t> باعث شد فرهنگ باروری در کشور به بهانه اقتصاد تغییر یابد اما اکنون در دنیا ما را به عنوان کشوری می‌شناسد که </a:t>
            </a:r>
            <a:r>
              <a:rPr lang="ar-SA" sz="2400" b="1" dirty="0">
                <a:solidFill>
                  <a:schemeClr val="accent3">
                    <a:lumMod val="75000"/>
                  </a:schemeClr>
                </a:solidFill>
                <a:effectLst>
                  <a:reflection blurRad="6350" stA="60000" endA="900" endPos="58000" dir="5400000" sy="-100000" algn="bl" rotWithShape="0"/>
                </a:effectLst>
                <a:ea typeface="Times New Roman" panose="02020603050405020304" pitchFamily="18" charset="0"/>
                <a:cs typeface="B Titr" panose="00000700000000000000" pitchFamily="2" charset="-78"/>
              </a:rPr>
              <a:t>بیشترین و عظیم‌ترین سقوط جمعیتی در ایران شکل گرفته است</a:t>
            </a:r>
            <a:r>
              <a:rPr lang="ar-SA" sz="2400" b="1" dirty="0">
                <a:ea typeface="Times New Roman" panose="02020603050405020304" pitchFamily="18" charset="0"/>
                <a:cs typeface="B Yekan" panose="00000400000000000000" pitchFamily="2" charset="-78"/>
              </a:rPr>
              <a:t>. این موضوع سبب می‌شود از نظر اقتصادی، سیاسی، امنیتی، فرهنگی و اجتماعی وضعیت نامناسبی پیدا </a:t>
            </a:r>
            <a:r>
              <a:rPr lang="ar-SA" sz="2400" b="1" dirty="0" smtClean="0">
                <a:ea typeface="Times New Roman" panose="02020603050405020304" pitchFamily="18" charset="0"/>
                <a:cs typeface="B Yekan" panose="00000400000000000000" pitchFamily="2" charset="-78"/>
              </a:rPr>
              <a:t>کنیم</a:t>
            </a:r>
            <a:r>
              <a:rPr lang="fa-IR" sz="2400" b="1" dirty="0" smtClean="0">
                <a:ea typeface="Times New Roman" panose="02020603050405020304" pitchFamily="18" charset="0"/>
                <a:cs typeface="B Yekan" panose="00000400000000000000" pitchFamily="2" charset="-78"/>
              </a:rPr>
              <a:t>.</a:t>
            </a:r>
            <a:endParaRPr lang="en-US" sz="2400" b="1" dirty="0">
              <a:cs typeface="B Yekan" panose="00000400000000000000" pitchFamily="2" charset="-78"/>
            </a:endParaRPr>
          </a:p>
        </p:txBody>
      </p:sp>
      <p:sp>
        <p:nvSpPr>
          <p:cNvPr id="25" name="Title 1">
            <a:extLst>
              <a:ext uri="{FF2B5EF4-FFF2-40B4-BE49-F238E27FC236}">
                <a16:creationId xmlns="" xmlns:a16="http://schemas.microsoft.com/office/drawing/2014/main" id="{F8139155-1F5E-4F48-B50E-F00D8FC535D9}"/>
              </a:ext>
            </a:extLst>
          </p:cNvPr>
          <p:cNvSpPr>
            <a:spLocks noGrp="1"/>
          </p:cNvSpPr>
          <p:nvPr>
            <p:ph type="title"/>
          </p:nvPr>
        </p:nvSpPr>
        <p:spPr>
          <a:xfrm>
            <a:off x="958459" y="325685"/>
            <a:ext cx="6201996" cy="676275"/>
          </a:xfrm>
        </p:spPr>
        <p:txBody>
          <a:bodyPr>
            <a:normAutofit fontScale="90000"/>
          </a:bodyPr>
          <a:lstStyle/>
          <a:p>
            <a:pPr algn="ctr">
              <a:lnSpc>
                <a:spcPct val="150000"/>
              </a:lnSpc>
            </a:pPr>
            <a:r>
              <a:rPr lang="fa-IR" sz="3200" dirty="0" smtClean="0">
                <a:effectLst>
                  <a:outerShdw blurRad="38100" dist="38100" dir="2700000" algn="tl">
                    <a:srgbClr val="000000">
                      <a:alpha val="43137"/>
                    </a:srgbClr>
                  </a:outerShdw>
                </a:effectLst>
                <a:cs typeface="B Titr" panose="00000700000000000000" pitchFamily="2" charset="-78"/>
              </a:rPr>
              <a:t>مشاور عالی وزارت بهداشت </a:t>
            </a:r>
            <a:br>
              <a:rPr lang="fa-IR" sz="3200" dirty="0" smtClean="0">
                <a:effectLst>
                  <a:outerShdw blurRad="38100" dist="38100" dir="2700000" algn="tl">
                    <a:srgbClr val="000000">
                      <a:alpha val="43137"/>
                    </a:srgbClr>
                  </a:outerShdw>
                </a:effectLst>
                <a:cs typeface="B Titr" panose="00000700000000000000" pitchFamily="2" charset="-78"/>
              </a:rPr>
            </a:br>
            <a:r>
              <a:rPr lang="fa-IR" sz="3200" dirty="0" smtClean="0">
                <a:effectLst>
                  <a:outerShdw blurRad="38100" dist="38100" dir="2700000" algn="tl">
                    <a:srgbClr val="000000">
                      <a:alpha val="43137"/>
                    </a:srgbClr>
                  </a:outerShdw>
                </a:effectLst>
                <a:cs typeface="B Titr" panose="00000700000000000000" pitchFamily="2" charset="-78"/>
              </a:rPr>
              <a:t>دکتر محمد اسماعیل اکبری معتقد است </a:t>
            </a:r>
            <a:endParaRPr lang="ru-RU" sz="3200" dirty="0">
              <a:effectLst>
                <a:outerShdw blurRad="38100" dist="38100" dir="2700000" algn="tl">
                  <a:srgbClr val="000000">
                    <a:alpha val="43137"/>
                  </a:srgbClr>
                </a:outerShdw>
              </a:effectLst>
              <a:cs typeface="B Titr" panose="00000700000000000000" pitchFamily="2" charset="-78"/>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79115" y="2060620"/>
            <a:ext cx="3272199" cy="3424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180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grpId="0" nodeType="clickEffect">
                                  <p:stCondLst>
                                    <p:cond delay="0"/>
                                  </p:stCondLst>
                                  <p:iterate type="lt">
                                    <p:tmPct val="10000"/>
                                  </p:iterate>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fltVal val="0.5"/>
                                          </p:val>
                                        </p:tav>
                                        <p:tav tm="100000">
                                          <p:val>
                                            <p:strVal val="#ppt_x"/>
                                          </p:val>
                                        </p:tav>
                                      </p:tavLst>
                                    </p:anim>
                                    <p:anim calcmode="lin" valueType="num">
                                      <p:cBhvr>
                                        <p:cTn id="15" dur="10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 xmlns:a16="http://schemas.microsoft.com/office/drawing/2014/main" id="{2E6A3C64-206A-47DC-8E31-F719E356D26D}"/>
              </a:ext>
            </a:extLst>
          </p:cNvPr>
          <p:cNvSpPr>
            <a:spLocks noGrp="1"/>
          </p:cNvSpPr>
          <p:nvPr>
            <p:ph type="sldNum" sz="quarter" idx="12"/>
          </p:nvPr>
        </p:nvSpPr>
        <p:spPr/>
        <p:txBody>
          <a:bodyPr/>
          <a:lstStyle/>
          <a:p>
            <a:r>
              <a:rPr lang="fa-IR" dirty="0" smtClean="0"/>
              <a:t>19</a:t>
            </a:r>
            <a:endParaRPr lang="ru-RU" dirty="0"/>
          </a:p>
        </p:txBody>
      </p:sp>
      <p:sp>
        <p:nvSpPr>
          <p:cNvPr id="16" name="Title 15"/>
          <p:cNvSpPr>
            <a:spLocks noGrp="1"/>
          </p:cNvSpPr>
          <p:nvPr>
            <p:ph type="title"/>
          </p:nvPr>
        </p:nvSpPr>
        <p:spPr>
          <a:xfrm>
            <a:off x="6733923" y="3078532"/>
            <a:ext cx="4503295" cy="782638"/>
          </a:xfrm>
        </p:spPr>
        <p:txBody>
          <a:bodyPr>
            <a:noAutofit/>
          </a:bodyPr>
          <a:lstStyle/>
          <a:p>
            <a:pPr algn="ctr" rtl="1">
              <a:lnSpc>
                <a:spcPct val="200000"/>
              </a:lnSpc>
            </a:pPr>
            <a:r>
              <a:rPr lang="fa-IR" sz="6000" dirty="0" smtClean="0">
                <a:cs typeface="B Titr" panose="00000700000000000000" pitchFamily="2" charset="-78"/>
              </a:rPr>
              <a:t>مقایسه کرونا </a:t>
            </a:r>
            <a:br>
              <a:rPr lang="fa-IR" sz="6000" dirty="0" smtClean="0">
                <a:cs typeface="B Titr" panose="00000700000000000000" pitchFamily="2" charset="-78"/>
              </a:rPr>
            </a:br>
            <a:r>
              <a:rPr lang="fa-IR" sz="6000" dirty="0" smtClean="0">
                <a:cs typeface="B Titr" panose="00000700000000000000" pitchFamily="2" charset="-78"/>
              </a:rPr>
              <a:t>قتل جنین</a:t>
            </a:r>
            <a:endParaRPr lang="en-US" sz="6000" dirty="0">
              <a:cs typeface="B Titr" panose="00000700000000000000" pitchFamily="2" charset="-78"/>
            </a:endParaRPr>
          </a:p>
        </p:txBody>
      </p:sp>
      <p:sp>
        <p:nvSpPr>
          <p:cNvPr id="4" name="Rectangle 3"/>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1857346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25">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5431CC7-E576-44E9-B0ED-A55CB1964C55}"/>
              </a:ext>
            </a:extLst>
          </p:cNvPr>
          <p:cNvSpPr>
            <a:spLocks noGrp="1"/>
          </p:cNvSpPr>
          <p:nvPr>
            <p:ph type="sldNum" sz="quarter" idx="12"/>
          </p:nvPr>
        </p:nvSpPr>
        <p:spPr/>
        <p:txBody>
          <a:bodyPr/>
          <a:lstStyle/>
          <a:p>
            <a:r>
              <a:rPr lang="fa-IR" dirty="0" smtClean="0"/>
              <a:t>2</a:t>
            </a:r>
            <a:endParaRPr lang="ru-RU" dirty="0"/>
          </a:p>
        </p:txBody>
      </p:sp>
      <p:pic>
        <p:nvPicPr>
          <p:cNvPr id="4" name="16b2a97000e404d1ebb832f8955a753525931426-480p">
            <a:hlinkClick r:id="" action="ppaction://media"/>
          </p:cNvPr>
          <p:cNvPicPr>
            <a:picLocks noChangeAspect="1"/>
          </p:cNvPicPr>
          <p:nvPr>
            <a:videoFile r:link="rId1"/>
            <p:extLst>
              <p:ext uri="{DAA4B4D4-6D71-4841-9C94-3DE7FCFB9230}">
                <p14:media xmlns:p14="http://schemas.microsoft.com/office/powerpoint/2010/main" r:embed="rId2">
                  <p14:trim st="2850"/>
                  <p14:bmkLst>
                    <p14:bmk name="Bookmark 1" time="2850"/>
                  </p14:bmkLst>
                </p14:media>
              </p:ext>
            </p:extLst>
          </p:nvPr>
        </p:nvPicPr>
        <p:blipFill>
          <a:blip r:embed="rId4"/>
          <a:stretch>
            <a:fillRect/>
          </a:stretch>
        </p:blipFill>
        <p:spPr>
          <a:xfrm>
            <a:off x="841829" y="1868714"/>
            <a:ext cx="6096000" cy="4572000"/>
          </a:xfrm>
          <a:prstGeom prst="rect">
            <a:avLst/>
          </a:prstGeom>
        </p:spPr>
      </p:pic>
      <p:sp>
        <p:nvSpPr>
          <p:cNvPr id="5" name="Title 1">
            <a:extLst>
              <a:ext uri="{FF2B5EF4-FFF2-40B4-BE49-F238E27FC236}">
                <a16:creationId xmlns="" xmlns:a16="http://schemas.microsoft.com/office/drawing/2014/main" id="{F8139155-1F5E-4F48-B50E-F00D8FC535D9}"/>
              </a:ext>
            </a:extLst>
          </p:cNvPr>
          <p:cNvSpPr>
            <a:spLocks noGrp="1"/>
          </p:cNvSpPr>
          <p:nvPr>
            <p:ph type="title"/>
          </p:nvPr>
        </p:nvSpPr>
        <p:spPr>
          <a:xfrm>
            <a:off x="789647" y="429357"/>
            <a:ext cx="6173861" cy="676275"/>
          </a:xfrm>
        </p:spPr>
        <p: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چه کسی مسئول است؟</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6" name="TextBox 5"/>
          <p:cNvSpPr txBox="1"/>
          <p:nvPr/>
        </p:nvSpPr>
        <p:spPr>
          <a:xfrm>
            <a:off x="7906043" y="2236763"/>
            <a:ext cx="3685735" cy="369332"/>
          </a:xfrm>
          <a:prstGeom prst="rect">
            <a:avLst/>
          </a:prstGeom>
          <a:noFill/>
        </p:spPr>
        <p:txBody>
          <a:bodyPr wrap="square" rtlCol="0">
            <a:spAutoFit/>
          </a:bodyPr>
          <a:lstStyle/>
          <a:p>
            <a:pPr algn="just" rtl="1"/>
            <a:endParaRPr lang="en-US" dirty="0"/>
          </a:p>
        </p:txBody>
      </p:sp>
      <p:sp>
        <p:nvSpPr>
          <p:cNvPr id="7" name="TextBox 6"/>
          <p:cNvSpPr txBox="1"/>
          <p:nvPr/>
        </p:nvSpPr>
        <p:spPr>
          <a:xfrm>
            <a:off x="8342142" y="1974436"/>
            <a:ext cx="184731" cy="369332"/>
          </a:xfrm>
          <a:prstGeom prst="rect">
            <a:avLst/>
          </a:prstGeom>
          <a:noFill/>
        </p:spPr>
        <p:txBody>
          <a:bodyPr wrap="none" rtlCol="0">
            <a:spAutoFit/>
          </a:bodyPr>
          <a:lstStyle/>
          <a:p>
            <a:endParaRPr lang="en-US" dirty="0"/>
          </a:p>
        </p:txBody>
      </p:sp>
      <p:sp>
        <p:nvSpPr>
          <p:cNvPr id="8" name="Rectangle 7"/>
          <p:cNvSpPr/>
          <p:nvPr/>
        </p:nvSpPr>
        <p:spPr>
          <a:xfrm>
            <a:off x="7357832" y="2159102"/>
            <a:ext cx="4557933" cy="4208844"/>
          </a:xfrm>
          <a:prstGeom prst="rect">
            <a:avLst/>
          </a:prstGeom>
        </p:spPr>
        <p:txBody>
          <a:bodyPr wrap="square">
            <a:spAutoFit/>
          </a:bodyPr>
          <a:lstStyle/>
          <a:p>
            <a:pPr algn="just" rtl="1">
              <a:lnSpc>
                <a:spcPct val="150000"/>
              </a:lnSpc>
            </a:pPr>
            <a:r>
              <a:rPr lang="fa-IR" sz="2000" dirty="0" smtClean="0">
                <a:solidFill>
                  <a:srgbClr val="002060"/>
                </a:solidFill>
                <a:cs typeface="B Titr" panose="00000700000000000000" pitchFamily="2" charset="-78"/>
              </a:rPr>
              <a:t>در دنیای غرب مساله آزادی سقط جنین است .</a:t>
            </a:r>
            <a:r>
              <a:rPr lang="fa-IR" sz="2000" dirty="0" smtClean="0">
                <a:solidFill>
                  <a:srgbClr val="002060"/>
                </a:solidFill>
                <a:latin typeface="tahoma" panose="020B0604030504040204" pitchFamily="34" charset="0"/>
                <a:cs typeface="B Titr" panose="00000700000000000000" pitchFamily="2" charset="-78"/>
              </a:rPr>
              <a:t> که این یک نکته بسیار مهمّی است و با این که ظاهرساده و کوچکی دارد، باطن بسیار خطرناک و سهمگینی در این سخن مضمر و مندرج </a:t>
            </a:r>
            <a:r>
              <a:rPr lang="fa-IR" sz="2000" dirty="0">
                <a:solidFill>
                  <a:srgbClr val="002060"/>
                </a:solidFill>
                <a:latin typeface="tahoma" panose="020B0604030504040204" pitchFamily="34" charset="0"/>
                <a:cs typeface="B Titr" panose="00000700000000000000" pitchFamily="2" charset="-78"/>
              </a:rPr>
              <a:t>است. اسقاط جنین یا امثال اینها در بعضی از جاها انجام می گیرد . اگر اینها راست است؛ مسئولین دولتی مشخص مسئول این کارند باید آنها دنبال کنند.</a:t>
            </a:r>
          </a:p>
          <a:p>
            <a:pPr algn="just" rtl="1">
              <a:lnSpc>
                <a:spcPct val="150000"/>
              </a:lnSpc>
            </a:pPr>
            <a:r>
              <a:rPr lang="fa-IR" sz="2000" dirty="0" smtClean="0">
                <a:solidFill>
                  <a:srgbClr val="002060"/>
                </a:solidFill>
                <a:latin typeface="tahoma" panose="020B0604030504040204" pitchFamily="34" charset="0"/>
                <a:cs typeface="B Titr" panose="00000700000000000000" pitchFamily="2" charset="-78"/>
              </a:rPr>
              <a:t> </a:t>
            </a:r>
          </a:p>
          <a:p>
            <a:pPr algn="just" rtl="1">
              <a:lnSpc>
                <a:spcPct val="150000"/>
              </a:lnSpc>
            </a:pPr>
            <a:endParaRPr lang="fa-IR" sz="2000" dirty="0" smtClean="0">
              <a:solidFill>
                <a:srgbClr val="002060"/>
              </a:solidFill>
              <a:latin typeface="tahoma" panose="020B0604030504040204" pitchFamily="34" charset="0"/>
              <a:cs typeface="B Titr" panose="00000700000000000000" pitchFamily="2" charset="-78"/>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
        <p:nvSpPr>
          <p:cNvPr id="10" name="Rectangle 9"/>
          <p:cNvSpPr/>
          <p:nvPr/>
        </p:nvSpPr>
        <p:spPr>
          <a:xfrm>
            <a:off x="11351314" y="5895831"/>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spTree>
    <p:extLst>
      <p:ext uri="{BB962C8B-B14F-4D97-AF65-F5344CB8AC3E}">
        <p14:creationId xmlns:p14="http://schemas.microsoft.com/office/powerpoint/2010/main" val="227624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right)">
                                      <p:cBhvr>
                                        <p:cTn id="7" dur="2100"/>
                                        <p:tgtEl>
                                          <p:spTgt spid="5"/>
                                        </p:tgtEl>
                                      </p:cBhvr>
                                    </p:animEffect>
                                  </p:childTnLst>
                                </p:cTn>
                              </p:par>
                            </p:childTnLst>
                          </p:cTn>
                        </p:par>
                        <p:par>
                          <p:cTn id="8" fill="hold">
                            <p:stCondLst>
                              <p:cond delay="4830"/>
                            </p:stCondLst>
                            <p:childTnLst>
                              <p:par>
                                <p:cTn id="9" presetID="1" presetClass="mediacall" presetSubtype="0" fill="hold" nodeType="afterEffect">
                                  <p:stCondLst>
                                    <p:cond delay="0"/>
                                  </p:stCondLst>
                                  <p:childTnLst>
                                    <p:cmd type="call" cmd="playFrom(0.0)">
                                      <p:cBhvr>
                                        <p:cTn id="10" dur="71734" fill="hold"/>
                                        <p:tgtEl>
                                          <p:spTgt spid="4"/>
                                        </p:tgtEl>
                                      </p:cBhvr>
                                    </p:cmd>
                                  </p:childTnLst>
                                </p:cTn>
                              </p:par>
                              <p:par>
                                <p:cTn id="11" presetID="10" presetClass="entr" presetSubtype="0" fill="hold" grpId="0" nodeType="withEffect">
                                  <p:stCondLst>
                                    <p:cond delay="350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19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45455">
                <p:cTn id="14" fill="hold" display="0">
                  <p:stCondLst>
                    <p:cond delay="indefinite"/>
                  </p:stCondLst>
                </p:cTn>
                <p:tgtEl>
                  <p:spTgt spid="4"/>
                </p:tgtEl>
              </p:cMediaNode>
            </p:video>
          </p:childTnLst>
        </p:cTn>
      </p:par>
    </p:tnLst>
    <p:bldLst>
      <p:bldP spid="5" grpId="0"/>
      <p:bldP spid="8" grpId="0" bldLvl="4"/>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بیماران کرونایی </a:t>
            </a:r>
            <a:r>
              <a:rPr lang="fa-IR" sz="3200" b="1" spc="100" dirty="0">
                <a:solidFill>
                  <a:schemeClr val="accent1">
                    <a:lumMod val="60000"/>
                    <a:lumOff val="40000"/>
                  </a:schemeClr>
                </a:solidFill>
                <a:cs typeface="B Titr" panose="00000700000000000000" pitchFamily="2" charset="-78"/>
              </a:rPr>
              <a:t>می میرند</a:t>
            </a:r>
            <a:r>
              <a:rPr lang="fa-IR" sz="3200" b="1" dirty="0" smtClean="0">
                <a:ln/>
                <a:solidFill>
                  <a:schemeClr val="accent3"/>
                </a:solidFill>
                <a:cs typeface="B Traffic" panose="00000400000000000000" pitchFamily="2" charset="-78"/>
              </a:rPr>
              <a:t>. </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20</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785258"/>
            <a:ext cx="1625600" cy="2352850"/>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r" rtl="1"/>
            <a:r>
              <a:rPr lang="fa-IR" sz="3200" b="1" dirty="0" smtClean="0">
                <a:solidFill>
                  <a:sysClr val="windowText" lastClr="000000"/>
                </a:solidFill>
                <a:cs typeface="B Traffic" panose="00000400000000000000" pitchFamily="2" charset="-78"/>
              </a:rPr>
              <a:t>جنین را </a:t>
            </a:r>
            <a:r>
              <a:rPr lang="fa-IR" sz="3200" b="1" spc="100" dirty="0">
                <a:solidFill>
                  <a:srgbClr val="FF0066"/>
                </a:solidFill>
                <a:cs typeface="B Titr" panose="00000700000000000000" pitchFamily="2" charset="-78"/>
              </a:rPr>
              <a:t>می کشند</a:t>
            </a:r>
            <a:r>
              <a:rPr lang="fa-IR" sz="3200" b="1" dirty="0" smtClean="0">
                <a:solidFill>
                  <a:sysClr val="windowText" lastClr="000000"/>
                </a:solidFill>
                <a:cs typeface="B Traffic" panose="00000400000000000000" pitchFamily="2" charset="-78"/>
              </a:rPr>
              <a:t>.</a:t>
            </a:r>
            <a:endParaRPr lang="ru-RU" sz="3200" b="1" dirty="0">
              <a:solidFill>
                <a:sysClr val="windowText" lastClr="000000"/>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39535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155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فوتی های کرونا </a:t>
            </a:r>
            <a:r>
              <a:rPr lang="fa-IR" sz="3200" b="1" dirty="0" smtClean="0">
                <a:ln/>
                <a:solidFill>
                  <a:schemeClr val="accent1">
                    <a:lumMod val="60000"/>
                    <a:lumOff val="40000"/>
                  </a:schemeClr>
                </a:solidFill>
                <a:cs typeface="B Titr" panose="00000700000000000000" pitchFamily="2" charset="-78"/>
              </a:rPr>
              <a:t>معمولاً پیر و بیمار و ضعیف</a:t>
            </a:r>
            <a:r>
              <a:rPr lang="fa-IR" sz="3200" b="1" dirty="0" smtClean="0">
                <a:ln/>
                <a:solidFill>
                  <a:schemeClr val="accent3"/>
                </a:solidFill>
                <a:cs typeface="B Traffic" panose="00000400000000000000" pitchFamily="2" charset="-78"/>
              </a:rPr>
              <a:t> هستند .</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21</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770744"/>
            <a:ext cx="1625600" cy="23673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304800" y="4138107"/>
            <a:ext cx="4644969" cy="2333625"/>
          </a:xfrm>
        </p:spPr>
        <p:txBody>
          <a:bodyPr>
            <a:normAutofit/>
          </a:bodyPr>
          <a:lstStyle/>
          <a:p>
            <a:pPr algn="r" rtl="1"/>
            <a:r>
              <a:rPr lang="fa-IR" sz="3200" b="1" dirty="0" smtClean="0">
                <a:solidFill>
                  <a:schemeClr val="accent3">
                    <a:lumMod val="50000"/>
                  </a:schemeClr>
                </a:solidFill>
                <a:cs typeface="B Traffic" panose="00000400000000000000" pitchFamily="2" charset="-78"/>
              </a:rPr>
              <a:t>کشته شدگان جنین </a:t>
            </a:r>
            <a:r>
              <a:rPr lang="fa-IR" sz="3200" b="1" dirty="0">
                <a:ln/>
                <a:solidFill>
                  <a:schemeClr val="accent1">
                    <a:lumMod val="60000"/>
                    <a:lumOff val="40000"/>
                  </a:schemeClr>
                </a:solidFill>
                <a:cs typeface="B Titr" panose="00000700000000000000" pitchFamily="2" charset="-78"/>
              </a:rPr>
              <a:t>معمولا سالم و آینده ساز</a:t>
            </a:r>
            <a:r>
              <a:rPr lang="fa-IR" sz="3200" b="1" dirty="0" smtClean="0">
                <a:solidFill>
                  <a:schemeClr val="accent3">
                    <a:lumMod val="50000"/>
                  </a:schemeClr>
                </a:solidFill>
                <a:cs typeface="B Traffic" panose="00000400000000000000" pitchFamily="2" charset="-78"/>
              </a:rPr>
              <a:t>ند.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01" y="5969219"/>
            <a:ext cx="503194" cy="929921"/>
          </a:xfrm>
          <a:prstGeom prst="rect">
            <a:avLst/>
          </a:prstGeom>
        </p:spPr>
      </p:pic>
    </p:spTree>
    <p:extLst>
      <p:ext uri="{BB962C8B-B14F-4D97-AF65-F5344CB8AC3E}">
        <p14:creationId xmlns:p14="http://schemas.microsoft.com/office/powerpoint/2010/main" val="140197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24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بیماران کرونایی </a:t>
            </a:r>
            <a:r>
              <a:rPr lang="fa-IR" sz="3200" b="1" dirty="0" smtClean="0">
                <a:ln/>
                <a:solidFill>
                  <a:schemeClr val="accent1">
                    <a:lumMod val="60000"/>
                    <a:lumOff val="40000"/>
                  </a:schemeClr>
                </a:solidFill>
                <a:cs typeface="B Titr" panose="00000700000000000000" pitchFamily="2" charset="-78"/>
              </a:rPr>
              <a:t>اذیت می‌شوند</a:t>
            </a:r>
            <a:r>
              <a:rPr lang="fa-IR" sz="3200" b="1" dirty="0" smtClean="0">
                <a:ln/>
                <a:solidFill>
                  <a:schemeClr val="accent3"/>
                </a:solidFill>
                <a:cs typeface="B Traffic" panose="00000400000000000000" pitchFamily="2" charset="-78"/>
              </a:rPr>
              <a:t>.</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22</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799772"/>
            <a:ext cx="1625600" cy="2338336"/>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r" rtl="1"/>
            <a:r>
              <a:rPr lang="fa-IR" sz="3200" b="1" dirty="0" smtClean="0">
                <a:solidFill>
                  <a:schemeClr val="accent3">
                    <a:lumMod val="50000"/>
                  </a:schemeClr>
                </a:solidFill>
                <a:cs typeface="B Traffic" panose="00000400000000000000" pitchFamily="2" charset="-78"/>
              </a:rPr>
              <a:t>جنین را </a:t>
            </a:r>
            <a:r>
              <a:rPr lang="fa-IR" sz="3200" b="1" dirty="0" smtClean="0">
                <a:solidFill>
                  <a:schemeClr val="accent1">
                    <a:lumMod val="60000"/>
                    <a:lumOff val="40000"/>
                  </a:schemeClr>
                </a:solidFill>
                <a:cs typeface="B Titr" panose="00000700000000000000" pitchFamily="2" charset="-78"/>
              </a:rPr>
              <a:t>آزار و اذیت می‌کنند .</a:t>
            </a:r>
            <a:endParaRPr lang="ru-RU" sz="3200" b="1" dirty="0">
              <a:solidFill>
                <a:schemeClr val="accent1">
                  <a:lumMod val="60000"/>
                  <a:lumOff val="40000"/>
                </a:schemeClr>
              </a:solidFill>
              <a:cs typeface="B Titr" panose="000007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spTree>
    <p:extLst>
      <p:ext uri="{BB962C8B-B14F-4D97-AF65-F5344CB8AC3E}">
        <p14:creationId xmlns:p14="http://schemas.microsoft.com/office/powerpoint/2010/main" val="3460889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175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در کرونا </a:t>
            </a:r>
            <a:r>
              <a:rPr lang="fa-IR" sz="3200" b="1" dirty="0" smtClean="0">
                <a:ln/>
                <a:solidFill>
                  <a:schemeClr val="accent1">
                    <a:lumMod val="60000"/>
                    <a:lumOff val="40000"/>
                  </a:schemeClr>
                </a:solidFill>
                <a:cs typeface="B Titr" panose="00000700000000000000" pitchFamily="2" charset="-78"/>
              </a:rPr>
              <a:t>قطعیت</a:t>
            </a:r>
            <a:r>
              <a:rPr lang="fa-IR" sz="3200" b="1" dirty="0" smtClean="0">
                <a:ln/>
                <a:solidFill>
                  <a:schemeClr val="accent3"/>
                </a:solidFill>
                <a:cs typeface="B Traffic" panose="00000400000000000000" pitchFamily="2" charset="-78"/>
              </a:rPr>
              <a:t> بیماری وجود دارد .</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23</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770744"/>
            <a:ext cx="1625600" cy="23673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just" rtl="1"/>
            <a:r>
              <a:rPr lang="fa-IR" sz="3200" b="1" dirty="0" smtClean="0">
                <a:solidFill>
                  <a:schemeClr val="accent3">
                    <a:lumMod val="50000"/>
                  </a:schemeClr>
                </a:solidFill>
                <a:cs typeface="B Traffic" panose="00000400000000000000" pitchFamily="2" charset="-78"/>
              </a:rPr>
              <a:t>در تشخیص ناسالم بودن جنین </a:t>
            </a:r>
            <a:r>
              <a:rPr lang="fa-IR" sz="3200" b="1" dirty="0">
                <a:ln/>
                <a:solidFill>
                  <a:schemeClr val="accent1">
                    <a:lumMod val="60000"/>
                    <a:lumOff val="40000"/>
                  </a:schemeClr>
                </a:solidFill>
                <a:cs typeface="B Titr" panose="00000700000000000000" pitchFamily="2" charset="-78"/>
              </a:rPr>
              <a:t>قطعیت وجود ندارد.</a:t>
            </a:r>
            <a:endParaRPr lang="ru-RU" sz="3200" b="1" dirty="0">
              <a:ln/>
              <a:solidFill>
                <a:schemeClr val="accent1">
                  <a:lumMod val="60000"/>
                  <a:lumOff val="40000"/>
                </a:schemeClr>
              </a:solidFill>
              <a:cs typeface="B Titr" panose="000007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353698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18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بیماران کرونایی از بیماری خودش </a:t>
            </a:r>
            <a:r>
              <a:rPr lang="fa-IR" sz="3200" b="1" dirty="0">
                <a:ln/>
                <a:solidFill>
                  <a:schemeClr val="accent1">
                    <a:lumMod val="60000"/>
                    <a:lumOff val="40000"/>
                  </a:schemeClr>
                </a:solidFill>
                <a:cs typeface="B Titr" panose="00000700000000000000" pitchFamily="2" charset="-78"/>
              </a:rPr>
              <a:t>آگاهی کامل </a:t>
            </a:r>
            <a:r>
              <a:rPr lang="fa-IR" sz="3200" b="1" dirty="0" smtClean="0">
                <a:ln/>
                <a:solidFill>
                  <a:schemeClr val="accent3"/>
                </a:solidFill>
                <a:cs typeface="B Traffic" panose="00000400000000000000" pitchFamily="2" charset="-78"/>
              </a:rPr>
              <a:t>دارند</a:t>
            </a:r>
            <a:r>
              <a:rPr lang="fa-IR" sz="3200" b="1" dirty="0" smtClean="0">
                <a:ln/>
                <a:solidFill>
                  <a:schemeClr val="accent3"/>
                </a:solidFill>
                <a:cs typeface="B Traffic" panose="00000400000000000000" pitchFamily="2" charset="-78"/>
              </a:rPr>
              <a:t>. </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24</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r" rtl="1"/>
            <a:r>
              <a:rPr lang="fa-IR" sz="3200" b="1" dirty="0" smtClean="0">
                <a:solidFill>
                  <a:schemeClr val="accent3">
                    <a:lumMod val="50000"/>
                  </a:schemeClr>
                </a:solidFill>
                <a:cs typeface="B Traffic" panose="00000400000000000000" pitchFamily="2" charset="-78"/>
              </a:rPr>
              <a:t>جنین </a:t>
            </a:r>
            <a:r>
              <a:rPr lang="fa-IR" sz="3200" b="1" dirty="0">
                <a:ln/>
                <a:solidFill>
                  <a:schemeClr val="accent1">
                    <a:lumMod val="60000"/>
                    <a:lumOff val="40000"/>
                  </a:schemeClr>
                </a:solidFill>
                <a:cs typeface="B Titr" panose="00000700000000000000" pitchFamily="2" charset="-78"/>
              </a:rPr>
              <a:t>هیچ آگاهی و علمی </a:t>
            </a:r>
            <a:r>
              <a:rPr lang="fa-IR" sz="3200" b="1" dirty="0" smtClean="0">
                <a:solidFill>
                  <a:schemeClr val="accent3">
                    <a:lumMod val="50000"/>
                  </a:schemeClr>
                </a:solidFill>
                <a:cs typeface="B Traffic" panose="00000400000000000000" pitchFamily="2" charset="-78"/>
              </a:rPr>
              <a:t>به کشته شدنش ندارد.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43242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25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sz="3200" b="1" dirty="0" smtClean="0">
                <a:ln/>
                <a:solidFill>
                  <a:schemeClr val="accent3"/>
                </a:solidFill>
                <a:cs typeface="B Traffic" panose="00000400000000000000" pitchFamily="2" charset="-78"/>
              </a:rPr>
              <a:t>در بیماری کرونا به طور متوسط روزی 200 نفر فوت می کنند.</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25</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just" rtl="1"/>
            <a:r>
              <a:rPr lang="fa-IR" sz="3200" b="1" dirty="0" smtClean="0">
                <a:solidFill>
                  <a:schemeClr val="accent3">
                    <a:lumMod val="50000"/>
                  </a:schemeClr>
                </a:solidFill>
                <a:cs typeface="B Traffic" panose="00000400000000000000" pitchFamily="2" charset="-78"/>
              </a:rPr>
              <a:t>بطور متوسط روزی </a:t>
            </a:r>
            <a:r>
              <a:rPr lang="fa-IR" sz="3200" b="1" dirty="0" smtClean="0">
                <a:solidFill>
                  <a:srgbClr val="FF0066"/>
                </a:solidFill>
                <a:cs typeface="B Titr" panose="00000700000000000000" pitchFamily="2" charset="-78"/>
              </a:rPr>
              <a:t>2000</a:t>
            </a:r>
            <a:r>
              <a:rPr lang="fa-IR" sz="3200" b="1" dirty="0" smtClean="0">
                <a:solidFill>
                  <a:schemeClr val="accent3">
                    <a:lumMod val="50000"/>
                  </a:schemeClr>
                </a:solidFill>
                <a:cs typeface="B Traffic" panose="00000400000000000000" pitchFamily="2" charset="-78"/>
              </a:rPr>
              <a:t> جنین کشته می شوند.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95093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26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خبر مرگ بیمار کرونایی </a:t>
            </a:r>
            <a:r>
              <a:rPr lang="fa-IR" sz="3200" b="1" dirty="0">
                <a:ln/>
                <a:solidFill>
                  <a:schemeClr val="accent1">
                    <a:lumMod val="60000"/>
                    <a:lumOff val="40000"/>
                  </a:schemeClr>
                </a:solidFill>
                <a:cs typeface="B Titr" panose="00000700000000000000" pitchFamily="2" charset="-78"/>
              </a:rPr>
              <a:t>همه</a:t>
            </a:r>
            <a:r>
              <a:rPr lang="fa-IR" sz="3200" b="1" dirty="0" smtClean="0">
                <a:ln/>
                <a:solidFill>
                  <a:schemeClr val="accent3"/>
                </a:solidFill>
                <a:cs typeface="B Traffic" panose="00000400000000000000" pitchFamily="2" charset="-78"/>
              </a:rPr>
              <a:t> را آزار می دهد. </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26</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r" rtl="1"/>
            <a:r>
              <a:rPr lang="fa-IR" sz="3200" b="1" dirty="0" smtClean="0">
                <a:solidFill>
                  <a:schemeClr val="accent3">
                    <a:lumMod val="50000"/>
                  </a:schemeClr>
                </a:solidFill>
                <a:cs typeface="B Traffic" panose="00000400000000000000" pitchFamily="2" charset="-78"/>
              </a:rPr>
              <a:t>قتل جنین </a:t>
            </a:r>
            <a:r>
              <a:rPr lang="fa-IR" sz="3200" b="1" dirty="0">
                <a:ln/>
                <a:solidFill>
                  <a:schemeClr val="accent1">
                    <a:lumMod val="60000"/>
                    <a:lumOff val="40000"/>
                  </a:schemeClr>
                </a:solidFill>
                <a:cs typeface="B Titr" panose="00000700000000000000" pitchFamily="2" charset="-78"/>
              </a:rPr>
              <a:t>کمتر کسی </a:t>
            </a:r>
            <a:r>
              <a:rPr lang="fa-IR" sz="3200" b="1" dirty="0" smtClean="0">
                <a:solidFill>
                  <a:schemeClr val="accent3">
                    <a:lumMod val="50000"/>
                  </a:schemeClr>
                </a:solidFill>
                <a:cs typeface="B Traffic" panose="00000400000000000000" pitchFamily="2" charset="-78"/>
              </a:rPr>
              <a:t>را آزده خاطر می کند.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30593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21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فوت کرونایی </a:t>
            </a:r>
            <a:r>
              <a:rPr lang="fa-IR" sz="3200" b="1" dirty="0">
                <a:ln/>
                <a:solidFill>
                  <a:schemeClr val="accent1">
                    <a:lumMod val="60000"/>
                    <a:lumOff val="40000"/>
                  </a:schemeClr>
                </a:solidFill>
                <a:cs typeface="B Titr" panose="00000700000000000000" pitchFamily="2" charset="-78"/>
              </a:rPr>
              <a:t>ویژه سازی </a:t>
            </a:r>
            <a:r>
              <a:rPr lang="fa-IR" sz="3200" b="1" dirty="0" smtClean="0">
                <a:ln/>
                <a:solidFill>
                  <a:schemeClr val="accent3"/>
                </a:solidFill>
                <a:cs typeface="B Traffic" panose="00000400000000000000" pitchFamily="2" charset="-78"/>
              </a:rPr>
              <a:t>می شود.</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27</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r" rtl="1"/>
            <a:r>
              <a:rPr lang="fa-IR" sz="3200" b="1" dirty="0" smtClean="0">
                <a:solidFill>
                  <a:schemeClr val="accent3">
                    <a:lumMod val="50000"/>
                  </a:schemeClr>
                </a:solidFill>
                <a:cs typeface="B Traffic" panose="00000400000000000000" pitchFamily="2" charset="-78"/>
              </a:rPr>
              <a:t>قتل جنین </a:t>
            </a:r>
            <a:r>
              <a:rPr lang="fa-IR" sz="3200" b="1" dirty="0">
                <a:ln/>
                <a:solidFill>
                  <a:schemeClr val="accent1">
                    <a:lumMod val="60000"/>
                    <a:lumOff val="40000"/>
                  </a:schemeClr>
                </a:solidFill>
                <a:cs typeface="B Titr" panose="00000700000000000000" pitchFamily="2" charset="-78"/>
              </a:rPr>
              <a:t>عادی سازی </a:t>
            </a:r>
            <a:r>
              <a:rPr lang="fa-IR" sz="3200" b="1" dirty="0" smtClean="0">
                <a:solidFill>
                  <a:schemeClr val="accent3">
                    <a:lumMod val="50000"/>
                  </a:schemeClr>
                </a:solidFill>
                <a:cs typeface="B Traffic" panose="00000400000000000000" pitchFamily="2" charset="-78"/>
              </a:rPr>
              <a:t>می‌شود.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49270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165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sz="3200" b="1" dirty="0" smtClean="0">
                <a:ln/>
                <a:solidFill>
                  <a:schemeClr val="accent3"/>
                </a:solidFill>
                <a:cs typeface="B Traffic" panose="00000400000000000000" pitchFamily="2" charset="-78"/>
              </a:rPr>
              <a:t>برای </a:t>
            </a:r>
            <a:r>
              <a:rPr lang="fa-IR" sz="3200" b="1" dirty="0" smtClean="0">
                <a:ln/>
                <a:solidFill>
                  <a:schemeClr val="accent1">
                    <a:lumMod val="60000"/>
                    <a:lumOff val="40000"/>
                  </a:schemeClr>
                </a:solidFill>
                <a:cs typeface="B Titr" panose="00000700000000000000" pitchFamily="2" charset="-78"/>
              </a:rPr>
              <a:t>کاهش</a:t>
            </a:r>
            <a:r>
              <a:rPr lang="fa-IR" sz="3200" b="1" dirty="0" smtClean="0">
                <a:ln/>
                <a:solidFill>
                  <a:schemeClr val="accent1">
                    <a:lumMod val="60000"/>
                    <a:lumOff val="40000"/>
                  </a:schemeClr>
                </a:solidFill>
                <a:cs typeface="B Traffic" panose="00000400000000000000" pitchFamily="2" charset="-78"/>
              </a:rPr>
              <a:t> </a:t>
            </a:r>
            <a:r>
              <a:rPr lang="fa-IR" sz="3200" b="1" dirty="0" smtClean="0">
                <a:ln/>
                <a:solidFill>
                  <a:schemeClr val="accent3"/>
                </a:solidFill>
                <a:cs typeface="B Traffic" panose="00000400000000000000" pitchFamily="2" charset="-78"/>
              </a:rPr>
              <a:t>مرگ کرونایی ها پروتکل های بهداشتی وضع می شود.</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28</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scene3d>
              <a:camera prst="orthographicFront"/>
              <a:lightRig rig="threePt" dir="t"/>
            </a:scene3d>
            <a:sp3d extrusionH="57150">
              <a:bevelT w="38100" h="38100" prst="angle"/>
            </a:sp3d>
          </a:bodyPr>
          <a:lstStyle/>
          <a:p>
            <a:pPr algn="just" rtl="1"/>
            <a:r>
              <a:rPr lang="fa-IR" sz="3200" b="1" spc="100" dirty="0" smtClean="0">
                <a:solidFill>
                  <a:schemeClr val="accent3">
                    <a:lumMod val="50000"/>
                  </a:schemeClr>
                </a:solidFill>
                <a:cs typeface="B Traffic" panose="00000400000000000000" pitchFamily="2" charset="-78"/>
              </a:rPr>
              <a:t>برای </a:t>
            </a:r>
            <a:r>
              <a:rPr lang="fa-IR" sz="3200" b="1" spc="100" dirty="0" smtClean="0">
                <a:solidFill>
                  <a:srgbClr val="FF0066"/>
                </a:solidFill>
                <a:cs typeface="B Titr" panose="00000700000000000000" pitchFamily="2" charset="-78"/>
              </a:rPr>
              <a:t>افزایش</a:t>
            </a:r>
            <a:r>
              <a:rPr lang="fa-IR" sz="3200" b="1" spc="100" dirty="0" smtClean="0">
                <a:solidFill>
                  <a:srgbClr val="FF0066"/>
                </a:solidFill>
                <a:cs typeface="B Traffic" panose="00000400000000000000" pitchFamily="2" charset="-78"/>
              </a:rPr>
              <a:t> </a:t>
            </a:r>
            <a:r>
              <a:rPr lang="fa-IR" sz="3200" b="1" spc="100" dirty="0" smtClean="0">
                <a:solidFill>
                  <a:schemeClr val="accent3">
                    <a:lumMod val="50000"/>
                  </a:schemeClr>
                </a:solidFill>
                <a:cs typeface="B Traffic" panose="00000400000000000000" pitchFamily="2" charset="-78"/>
              </a:rPr>
              <a:t>قتل جنین پروتکل های بهداشتی وضع می </a:t>
            </a:r>
            <a:r>
              <a:rPr lang="en-US" sz="3200" b="1" spc="100" dirty="0" smtClean="0">
                <a:solidFill>
                  <a:schemeClr val="accent3">
                    <a:lumMod val="50000"/>
                  </a:schemeClr>
                </a:solidFill>
                <a:cs typeface="B Traffic" panose="00000400000000000000" pitchFamily="2" charset="-78"/>
              </a:rPr>
              <a:t>.</a:t>
            </a:r>
            <a:endParaRPr lang="ru-RU" sz="3200" b="1" spc="100"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42497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27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r" rtl="1"/>
            <a:r>
              <a:rPr lang="fa-IR" sz="3200" b="1" dirty="0" smtClean="0">
                <a:ln/>
                <a:solidFill>
                  <a:schemeClr val="accent3"/>
                </a:solidFill>
                <a:cs typeface="B Traffic" panose="00000400000000000000" pitchFamily="2" charset="-78"/>
              </a:rPr>
              <a:t>برای </a:t>
            </a:r>
            <a:r>
              <a:rPr lang="fa-IR" sz="3200" b="1" dirty="0">
                <a:ln/>
                <a:solidFill>
                  <a:schemeClr val="accent1">
                    <a:lumMod val="60000"/>
                    <a:lumOff val="40000"/>
                  </a:schemeClr>
                </a:solidFill>
                <a:cs typeface="B Titr" panose="00000700000000000000" pitchFamily="2" charset="-78"/>
              </a:rPr>
              <a:t>کاهش</a:t>
            </a:r>
            <a:r>
              <a:rPr lang="fa-IR" sz="3200" b="1" dirty="0" smtClean="0">
                <a:ln/>
                <a:solidFill>
                  <a:schemeClr val="accent3"/>
                </a:solidFill>
                <a:cs typeface="B Traffic" panose="00000400000000000000" pitchFamily="2" charset="-78"/>
              </a:rPr>
              <a:t> مرگ کرونایی ها همه در تلاشند .</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29</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just" rtl="1"/>
            <a:r>
              <a:rPr lang="fa-IR" sz="3200" b="1" dirty="0" smtClean="0">
                <a:solidFill>
                  <a:schemeClr val="accent3">
                    <a:lumMod val="50000"/>
                  </a:schemeClr>
                </a:solidFill>
                <a:cs typeface="B Traffic" panose="00000400000000000000" pitchFamily="2" charset="-78"/>
              </a:rPr>
              <a:t>برای </a:t>
            </a:r>
            <a:r>
              <a:rPr lang="fa-IR" sz="3200" b="1" spc="100" dirty="0">
                <a:solidFill>
                  <a:srgbClr val="FF0066"/>
                </a:solidFill>
                <a:cs typeface="B Titr" panose="00000700000000000000" pitchFamily="2" charset="-78"/>
              </a:rPr>
              <a:t>افزایش</a:t>
            </a:r>
            <a:r>
              <a:rPr lang="fa-IR" sz="3200" b="1" dirty="0" smtClean="0">
                <a:solidFill>
                  <a:schemeClr val="accent3">
                    <a:lumMod val="50000"/>
                  </a:schemeClr>
                </a:solidFill>
                <a:cs typeface="B Traffic" panose="00000400000000000000" pitchFamily="2" charset="-78"/>
              </a:rPr>
              <a:t> قتل جنین جامعه جهانی؛ بویژه صهیونیست ها تلاش می‌کنند و جاهلان داخلی دامن می زنند.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389041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205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EBC1A8D-E693-4704-8E11-5AAB4B40BAEF}"/>
              </a:ext>
            </a:extLst>
          </p:cNvPr>
          <p:cNvSpPr>
            <a:spLocks noGrp="1"/>
          </p:cNvSpPr>
          <p:nvPr>
            <p:ph type="ctrTitle"/>
          </p:nvPr>
        </p:nvSpPr>
        <p:spPr>
          <a:xfrm>
            <a:off x="1072273" y="793172"/>
            <a:ext cx="9144000" cy="655621"/>
          </a:xfrm>
        </p:spPr>
        <p:txBody>
          <a:bodyPr/>
          <a:lstStyle/>
          <a:p>
            <a:r>
              <a:rPr lang="fa-IR" dirty="0" smtClean="0"/>
              <a:t>نه به سقط جنین</a:t>
            </a:r>
            <a:endParaRPr lang="ru-RU" dirty="0"/>
          </a:p>
        </p:txBody>
      </p:sp>
      <p:sp>
        <p:nvSpPr>
          <p:cNvPr id="12" name="Slide Number Placeholder 11">
            <a:extLst>
              <a:ext uri="{FF2B5EF4-FFF2-40B4-BE49-F238E27FC236}">
                <a16:creationId xmlns="" xmlns:a16="http://schemas.microsoft.com/office/drawing/2014/main" id="{B5E4C005-CB50-4CBB-83F0-3393A7AC6211}"/>
              </a:ext>
            </a:extLst>
          </p:cNvPr>
          <p:cNvSpPr>
            <a:spLocks noGrp="1"/>
          </p:cNvSpPr>
          <p:nvPr>
            <p:ph type="sldNum" sz="quarter" idx="12"/>
          </p:nvPr>
        </p:nvSpPr>
        <p:spPr>
          <a:xfrm>
            <a:off x="10804358" y="5990320"/>
            <a:ext cx="549442" cy="365125"/>
          </a:xfrm>
        </p:spPr>
        <p:txBody>
          <a:bodyPr/>
          <a:lstStyle/>
          <a:p>
            <a:r>
              <a:rPr lang="fa-IR" dirty="0"/>
              <a:t>3</a:t>
            </a:r>
            <a:endParaRPr lang="ru-RU" dirty="0"/>
          </a:p>
        </p:txBody>
      </p:sp>
      <p:sp>
        <p:nvSpPr>
          <p:cNvPr id="6" name="Rectangle 5"/>
          <p:cNvSpPr/>
          <p:nvPr/>
        </p:nvSpPr>
        <p:spPr>
          <a:xfrm>
            <a:off x="580571" y="5704114"/>
            <a:ext cx="1640115" cy="590371"/>
          </a:xfrm>
          <a:prstGeom prst="rect">
            <a:avLst/>
          </a:prstGeom>
          <a:solidFill>
            <a:schemeClr val="bg1"/>
          </a:solidFill>
          <a:ln w="12700" cap="flat">
            <a:solidFill>
              <a:schemeClr val="bg1"/>
            </a:solidFill>
            <a:prstDash val="solid"/>
            <a:miter/>
          </a:ln>
        </p:spPr>
        <p:txBody>
          <a:bodyPr rtlCol="0" anchor="ctr"/>
          <a:lstStyle/>
          <a:p>
            <a:pPr algn="l"/>
            <a:endParaRPr lang="en-US" dirty="0">
              <a:ln>
                <a:solidFill>
                  <a:schemeClr val="bg1"/>
                </a:solidFill>
              </a:ln>
              <a:solidFill>
                <a:schemeClr val="bg1"/>
              </a:solidFill>
            </a:endParaRPr>
          </a:p>
        </p:txBody>
      </p:sp>
      <p:sp>
        <p:nvSpPr>
          <p:cNvPr id="2" name="Rectangle 1"/>
          <p:cNvSpPr/>
          <p:nvPr/>
        </p:nvSpPr>
        <p:spPr>
          <a:xfrm>
            <a:off x="8787201" y="1886522"/>
            <a:ext cx="2858143" cy="1754326"/>
          </a:xfrm>
          <a:prstGeom prst="rect">
            <a:avLst/>
          </a:prstGeom>
        </p:spPr>
        <p:txBody>
          <a:bodyPr wrap="square">
            <a:spAutoFit/>
          </a:bodyPr>
          <a:lstStyle/>
          <a:p>
            <a:pPr algn="ctr"/>
            <a:r>
              <a:rPr lang="fa-IR" sz="3600" dirty="0">
                <a:solidFill>
                  <a:schemeClr val="bg1"/>
                </a:solidFill>
                <a:latin typeface="me_quran"/>
                <a:cs typeface="B Yekan" panose="00000400000000000000" pitchFamily="2" charset="-78"/>
              </a:rPr>
              <a:t>بِأَيِّ ذَنْبٍ قُتِلَتْ</a:t>
            </a:r>
            <a:endParaRPr lang="fa-IR" sz="3600" dirty="0">
              <a:solidFill>
                <a:schemeClr val="bg1"/>
              </a:solidFill>
              <a:latin typeface="IRANSans"/>
              <a:cs typeface="B Yekan" panose="00000400000000000000" pitchFamily="2" charset="-78"/>
            </a:endParaRPr>
          </a:p>
          <a:p>
            <a:r>
              <a:rPr lang="fa-IR" sz="3600" dirty="0">
                <a:solidFill>
                  <a:schemeClr val="bg1"/>
                </a:solidFill>
                <a:latin typeface="IRANSans"/>
                <a:cs typeface="B Yekan" panose="00000400000000000000" pitchFamily="2" charset="-78"/>
              </a:rPr>
              <a:t/>
            </a:r>
            <a:br>
              <a:rPr lang="fa-IR" sz="3600" dirty="0">
                <a:solidFill>
                  <a:schemeClr val="bg1"/>
                </a:solidFill>
                <a:latin typeface="IRANSans"/>
                <a:cs typeface="B Yekan" panose="00000400000000000000" pitchFamily="2" charset="-78"/>
              </a:rPr>
            </a:br>
            <a:endParaRPr lang="en-US" sz="3600" dirty="0">
              <a:solidFill>
                <a:schemeClr val="bg1"/>
              </a:solidFill>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287211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sz="3200" b="1" dirty="0" smtClean="0">
                <a:ln/>
                <a:solidFill>
                  <a:schemeClr val="accent3"/>
                </a:solidFill>
                <a:cs typeface="B Traffic" panose="00000400000000000000" pitchFamily="2" charset="-78"/>
              </a:rPr>
              <a:t>برای </a:t>
            </a:r>
            <a:r>
              <a:rPr lang="fa-IR" sz="3200" b="1" dirty="0">
                <a:ln/>
                <a:solidFill>
                  <a:schemeClr val="accent1">
                    <a:lumMod val="60000"/>
                    <a:lumOff val="40000"/>
                  </a:schemeClr>
                </a:solidFill>
                <a:cs typeface="B Titr" panose="00000700000000000000" pitchFamily="2" charset="-78"/>
              </a:rPr>
              <a:t>کاهش</a:t>
            </a:r>
            <a:r>
              <a:rPr lang="fa-IR" sz="3200" b="1" dirty="0" smtClean="0">
                <a:ln/>
                <a:solidFill>
                  <a:schemeClr val="accent3"/>
                </a:solidFill>
                <a:cs typeface="B Traffic" panose="00000400000000000000" pitchFamily="2" charset="-78"/>
              </a:rPr>
              <a:t> مرگ کرونایی ها اعتبارات زیادی (حقوق مضاعف ، یارانه ، وام و بیمه و ... ) هزینه می‌شود.</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30</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just" rtl="1"/>
            <a:r>
              <a:rPr lang="fa-IR" sz="3200" b="1" dirty="0" smtClean="0">
                <a:solidFill>
                  <a:schemeClr val="accent3">
                    <a:lumMod val="50000"/>
                  </a:schemeClr>
                </a:solidFill>
                <a:cs typeface="B Traffic" panose="00000400000000000000" pitchFamily="2" charset="-78"/>
              </a:rPr>
              <a:t>برای </a:t>
            </a:r>
            <a:r>
              <a:rPr lang="fa-IR" sz="3200" b="1" spc="100" dirty="0">
                <a:solidFill>
                  <a:srgbClr val="FF0066"/>
                </a:solidFill>
                <a:cs typeface="B Titr" panose="00000700000000000000" pitchFamily="2" charset="-78"/>
              </a:rPr>
              <a:t>افزایش</a:t>
            </a:r>
            <a:r>
              <a:rPr lang="fa-IR" sz="3200" b="1" dirty="0" smtClean="0">
                <a:solidFill>
                  <a:schemeClr val="accent3">
                    <a:lumMod val="50000"/>
                  </a:schemeClr>
                </a:solidFill>
                <a:cs typeface="B Traffic" panose="00000400000000000000" pitchFamily="2" charset="-78"/>
              </a:rPr>
              <a:t> قتل جنین بار مالی مضاعف بر دوش خانواده ها می‌گذارند.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746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6"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smConfetti">
          <a:fgClr>
            <a:srgbClr val="66FF99"/>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139155-1F5E-4F48-B50E-F00D8FC535D9}"/>
              </a:ext>
            </a:extLst>
          </p:cNvPr>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Titr" panose="00000700000000000000" pitchFamily="2" charset="-78"/>
              </a:rPr>
              <a:t>کرونا و قتل جنین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17"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496921" y="4110614"/>
            <a:ext cx="4562956" cy="233362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sz="3200" b="1" dirty="0" smtClean="0">
                <a:ln/>
                <a:solidFill>
                  <a:schemeClr val="accent3"/>
                </a:solidFill>
                <a:cs typeface="B Traffic" panose="00000400000000000000" pitchFamily="2" charset="-78"/>
              </a:rPr>
              <a:t>به بیمار کرونایی </a:t>
            </a:r>
            <a:r>
              <a:rPr lang="fa-IR" sz="3200" b="1" dirty="0">
                <a:ln/>
                <a:solidFill>
                  <a:schemeClr val="accent1">
                    <a:lumMod val="60000"/>
                    <a:lumOff val="40000"/>
                  </a:schemeClr>
                </a:solidFill>
                <a:cs typeface="B Titr" panose="00000700000000000000" pitchFamily="2" charset="-78"/>
              </a:rPr>
              <a:t>امید</a:t>
            </a:r>
            <a:r>
              <a:rPr lang="fa-IR" sz="3200" b="1" dirty="0" smtClean="0">
                <a:ln/>
                <a:solidFill>
                  <a:schemeClr val="accent3"/>
                </a:solidFill>
                <a:cs typeface="B Traffic" panose="00000400000000000000" pitchFamily="2" charset="-78"/>
              </a:rPr>
              <a:t> داده می‌شود .</a:t>
            </a:r>
            <a:endParaRPr lang="ru-RU" sz="3200" b="1" dirty="0">
              <a:ln/>
              <a:solidFill>
                <a:schemeClr val="accent3"/>
              </a:solidFill>
              <a:cs typeface="B Traffic" panose="00000400000000000000" pitchFamily="2" charset="-78"/>
            </a:endParaRPr>
          </a:p>
        </p:txBody>
      </p:sp>
      <p:sp>
        <p:nvSpPr>
          <p:cNvPr id="5" name="Slide Number Placeholder 4">
            <a:extLst>
              <a:ext uri="{FF2B5EF4-FFF2-40B4-BE49-F238E27FC236}">
                <a16:creationId xmlns="" xmlns:a16="http://schemas.microsoft.com/office/drawing/2014/main" id="{CFEE48EC-430B-4D42-9565-527E52286C4D}"/>
              </a:ext>
            </a:extLst>
          </p:cNvPr>
          <p:cNvSpPr>
            <a:spLocks noGrp="1"/>
          </p:cNvSpPr>
          <p:nvPr>
            <p:ph type="sldNum" sz="quarter" idx="12"/>
          </p:nvPr>
        </p:nvSpPr>
        <p:spPr/>
        <p:txBody>
          <a:bodyPr/>
          <a:lstStyle/>
          <a:p>
            <a:r>
              <a:rPr lang="fa-IR" dirty="0" smtClean="0"/>
              <a:t>31</a:t>
            </a:r>
            <a:endParaRPr lang="ru-RU" dirty="0"/>
          </a:p>
        </p:txBody>
      </p:sp>
      <p:sp>
        <p:nvSpPr>
          <p:cNvPr id="11" name="Oval 10"/>
          <p:cNvSpPr/>
          <p:nvPr/>
        </p:nvSpPr>
        <p:spPr>
          <a:xfrm>
            <a:off x="8430078" y="2235200"/>
            <a:ext cx="2917372" cy="1735225"/>
          </a:xfrm>
          <a:prstGeom prst="ellipse">
            <a:avLst/>
          </a:prstGeom>
          <a:blipFill>
            <a:blip r:embed="rId2"/>
            <a:stretch>
              <a:fillRect/>
            </a:stretch>
          </a:blipFill>
          <a:ln w="12700" cap="flat">
            <a:noFill/>
            <a:prstDash val="solid"/>
            <a:miter/>
          </a:ln>
        </p:spPr>
        <p:txBody>
          <a:bodyPr rtlCol="0" anchor="ctr"/>
          <a:lstStyle/>
          <a:p>
            <a:pPr algn="ctr"/>
            <a:endParaRPr lang="en-US" sz="3600" dirty="0">
              <a:solidFill>
                <a:schemeClr val="bg1"/>
              </a:solidFill>
              <a:cs typeface="B Titr" panose="00000700000000000000" pitchFamily="2" charset="-78"/>
            </a:endParaRPr>
          </a:p>
        </p:txBody>
      </p:sp>
      <p:sp>
        <p:nvSpPr>
          <p:cNvPr id="13" name="Oval 12"/>
          <p:cNvSpPr/>
          <p:nvPr/>
        </p:nvSpPr>
        <p:spPr>
          <a:xfrm>
            <a:off x="3871320" y="1872344"/>
            <a:ext cx="1625600" cy="2265764"/>
          </a:xfrm>
          <a:prstGeom prst="ellipse">
            <a:avLst/>
          </a:prstGeom>
          <a:blipFill>
            <a:blip r:embed="rId3"/>
            <a:stretch>
              <a:fillRect/>
            </a:stretch>
          </a:blipFill>
          <a:ln w="12700" cap="flat">
            <a:noFill/>
            <a:prstDash val="solid"/>
            <a:miter/>
          </a:ln>
        </p:spPr>
        <p:txBody>
          <a:bodyPr rtlCol="0" anchor="ctr"/>
          <a:lstStyle/>
          <a:p>
            <a:pPr algn="ctr"/>
            <a:endParaRPr lang="en-US" sz="3600" dirty="0">
              <a:ln w="0"/>
              <a:effectLst>
                <a:outerShdw blurRad="38100" dist="19050" dir="2700000" algn="tl" rotWithShape="0">
                  <a:schemeClr val="dk1">
                    <a:alpha val="40000"/>
                  </a:schemeClr>
                </a:outerShdw>
              </a:effectLst>
              <a:cs typeface="B Titr" panose="00000700000000000000" pitchFamily="2" charset="-78"/>
            </a:endParaRPr>
          </a:p>
        </p:txBody>
      </p:sp>
      <p:sp>
        <p:nvSpPr>
          <p:cNvPr id="16" name="Text Placeholder 16">
            <a:extLst>
              <a:ext uri="{FF2B5EF4-FFF2-40B4-BE49-F238E27FC236}">
                <a16:creationId xmlns="" xmlns:a16="http://schemas.microsoft.com/office/drawing/2014/main" id="{663B63A5-075F-4429-8F7A-8E50D3497170}"/>
              </a:ext>
            </a:extLst>
          </p:cNvPr>
          <p:cNvSpPr>
            <a:spLocks noGrp="1"/>
          </p:cNvSpPr>
          <p:nvPr>
            <p:ph type="body" sz="quarter" idx="21"/>
          </p:nvPr>
        </p:nvSpPr>
        <p:spPr>
          <a:xfrm>
            <a:off x="584144" y="4138107"/>
            <a:ext cx="4365625" cy="2333625"/>
          </a:xfrm>
        </p:spPr>
        <p:txBody>
          <a:bodyPr>
            <a:normAutofit/>
          </a:bodyPr>
          <a:lstStyle/>
          <a:p>
            <a:pPr algn="just" rtl="1"/>
            <a:r>
              <a:rPr lang="fa-IR" sz="3200" b="1" dirty="0" smtClean="0">
                <a:solidFill>
                  <a:schemeClr val="accent3">
                    <a:lumMod val="50000"/>
                  </a:schemeClr>
                </a:solidFill>
                <a:cs typeface="B Traffic" panose="00000400000000000000" pitchFamily="2" charset="-78"/>
              </a:rPr>
              <a:t>به مادر باردار با غربالکری </a:t>
            </a:r>
            <a:r>
              <a:rPr lang="fa-IR" sz="3200" b="1" spc="100" dirty="0">
                <a:solidFill>
                  <a:srgbClr val="FF0066"/>
                </a:solidFill>
                <a:cs typeface="B Titr" panose="00000700000000000000" pitchFamily="2" charset="-78"/>
              </a:rPr>
              <a:t>ترس و ناامیدی</a:t>
            </a:r>
            <a:r>
              <a:rPr lang="fa-IR" sz="3200" b="1" dirty="0" smtClean="0">
                <a:solidFill>
                  <a:schemeClr val="accent3">
                    <a:lumMod val="50000"/>
                  </a:schemeClr>
                </a:solidFill>
                <a:cs typeface="B Traffic" panose="00000400000000000000" pitchFamily="2" charset="-78"/>
              </a:rPr>
              <a:t> تزریق می شود.</a:t>
            </a:r>
            <a:endParaRPr lang="ru-RU" sz="3200" b="1" dirty="0">
              <a:solidFill>
                <a:schemeClr val="accent3">
                  <a:lumMod val="50000"/>
                </a:schemeClr>
              </a:solidFill>
              <a:cs typeface="B Traffic" panose="00000400000000000000" pitchFamily="2" charset="-78"/>
            </a:endParaRPr>
          </a:p>
        </p:txBody>
      </p:sp>
      <p:sp>
        <p:nvSpPr>
          <p:cNvPr id="8" name="Rectangle 7"/>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1728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par>
                          <p:cTn id="8" fill="hold">
                            <p:stCondLst>
                              <p:cond delay="19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right)">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P spid="16" grpId="0"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32</a:t>
            </a:r>
            <a:endParaRPr lang="ru-RU" dirty="0"/>
          </a:p>
        </p:txBody>
      </p:sp>
      <p:sp>
        <p:nvSpPr>
          <p:cNvPr id="4" name="Title 3"/>
          <p:cNvSpPr>
            <a:spLocks noGrp="1"/>
          </p:cNvSpPr>
          <p:nvPr>
            <p:ph type="title"/>
          </p:nvPr>
        </p:nvSpPr>
        <p:spPr>
          <a:xfrm>
            <a:off x="1209598" y="247226"/>
            <a:ext cx="5655435" cy="945498"/>
          </a:xfrm>
        </p:spPr>
        <p:txBody>
          <a:bodyPr>
            <a:noAutofit/>
          </a:bodyPr>
          <a:lstStyle/>
          <a:p>
            <a:pPr algn="ctr" rtl="1"/>
            <a:r>
              <a:rPr lang="fa-IR" dirty="0">
                <a:latin typeface="Anglican" pitchFamily="2" charset="0"/>
                <a:cs typeface="B Zar" panose="00000400000000000000" pitchFamily="2" charset="-78"/>
              </a:rPr>
              <a:t>عمل وحشیانه و غیرانسانی</a:t>
            </a:r>
            <a:endParaRPr lang="en-US" dirty="0"/>
          </a:p>
        </p:txBody>
      </p:sp>
      <p:sp>
        <p:nvSpPr>
          <p:cNvPr id="6" name="Rectangle 5"/>
          <p:cNvSpPr/>
          <p:nvPr/>
        </p:nvSpPr>
        <p:spPr>
          <a:xfrm>
            <a:off x="449943" y="2038682"/>
            <a:ext cx="11292114" cy="3785652"/>
          </a:xfrm>
          <a:prstGeom prst="rect">
            <a:avLst/>
          </a:prstGeom>
        </p:spPr>
        <p:txBody>
          <a:bodyPr wrap="square">
            <a:spAutoFit/>
          </a:bodyPr>
          <a:lstStyle/>
          <a:p>
            <a:pPr algn="just" rtl="1">
              <a:lnSpc>
                <a:spcPct val="150000"/>
              </a:lnSpc>
            </a:pPr>
            <a:r>
              <a:rPr lang="fa-IR" sz="2000" b="1" dirty="0" smtClean="0">
                <a:latin typeface="Anglican" pitchFamily="2" charset="0"/>
                <a:cs typeface="B Zar" panose="00000400000000000000" pitchFamily="2" charset="-78"/>
              </a:rPr>
              <a:t>	</a:t>
            </a:r>
            <a:r>
              <a:rPr lang="fa-IR" sz="2000" b="1" dirty="0">
                <a:latin typeface="Anglican" pitchFamily="2" charset="0"/>
                <a:cs typeface="B Zar" panose="00000400000000000000" pitchFamily="2" charset="-78"/>
              </a:rPr>
              <a:t> سالانه بین 300 تا 500 هزار سقط جنین غیرقانونی در کشورمان انجام می‌شود یعنی در کشور روزانه 1000 جنین توسط والدین کشته می‌شوند! که تنها حدود 10 مورد آن قانونی است!</a:t>
            </a:r>
          </a:p>
          <a:p>
            <a:pPr algn="just" rtl="1">
              <a:lnSpc>
                <a:spcPct val="150000"/>
              </a:lnSpc>
            </a:pPr>
            <a:r>
              <a:rPr lang="fa-IR" sz="2000" b="1" dirty="0" smtClean="0">
                <a:latin typeface="Anglican" pitchFamily="2" charset="0"/>
                <a:cs typeface="B Zar" panose="00000400000000000000" pitchFamily="2" charset="-78"/>
              </a:rPr>
              <a:t>	مقایسه </a:t>
            </a:r>
            <a:r>
              <a:rPr lang="fa-IR" sz="2000" b="1" dirty="0">
                <a:latin typeface="Anglican" pitchFamily="2" charset="0"/>
                <a:cs typeface="B Zar" panose="00000400000000000000" pitchFamily="2" charset="-78"/>
              </a:rPr>
              <a:t>این آمار با میزان‌ فوتی‌های ناشی از ویروس کرونا در کشور نیز آمار وحشتناکی را عیان می‌کند! اگر فرض کنیم به‌طور متوسط روزانه 250 نفر بر اثر ابتلا به کرونا جان خود را از دست بدهند، آمار سقط جنین کشور چهار برابر این مقدار است</a:t>
            </a:r>
            <a:r>
              <a:rPr lang="fa-IR" sz="2000" b="1" dirty="0" smtClean="0">
                <a:latin typeface="Anglican" pitchFamily="2" charset="0"/>
                <a:cs typeface="B Zar" panose="00000400000000000000" pitchFamily="2" charset="-78"/>
              </a:rPr>
              <a:t>!</a:t>
            </a:r>
          </a:p>
          <a:p>
            <a:pPr algn="just" rtl="1">
              <a:lnSpc>
                <a:spcPct val="150000"/>
              </a:lnSpc>
            </a:pPr>
            <a:r>
              <a:rPr lang="fa-IR" sz="2000" b="1" dirty="0" smtClean="0">
                <a:latin typeface="Anglican" pitchFamily="2" charset="0"/>
                <a:cs typeface="B Zar" panose="00000400000000000000" pitchFamily="2" charset="-78"/>
              </a:rPr>
              <a:t>	دنیای </a:t>
            </a:r>
            <a:r>
              <a:rPr lang="fa-IR" sz="2000" b="1" dirty="0">
                <a:latin typeface="Anglican" pitchFamily="2" charset="0"/>
                <a:cs typeface="B Zar" panose="00000400000000000000" pitchFamily="2" charset="-78"/>
              </a:rPr>
              <a:t>به‌ظاهر متمدن و در واقع متوحش غرب، این عمل وحشیانه و غیرانسانی را تبلیغ و ترویج می‌کند!</a:t>
            </a:r>
          </a:p>
          <a:p>
            <a:pPr algn="just" rtl="1">
              <a:lnSpc>
                <a:spcPct val="150000"/>
              </a:lnSpc>
            </a:pPr>
            <a:r>
              <a:rPr lang="fa-IR" sz="2000" b="1" dirty="0" smtClean="0">
                <a:latin typeface="Anglican" pitchFamily="2" charset="0"/>
                <a:cs typeface="B Zar" panose="00000400000000000000" pitchFamily="2" charset="-78"/>
              </a:rPr>
              <a:t>	در </a:t>
            </a:r>
            <a:r>
              <a:rPr lang="fa-IR" sz="2000" b="1" dirty="0">
                <a:latin typeface="Anglican" pitchFamily="2" charset="0"/>
                <a:cs typeface="B Zar" panose="00000400000000000000" pitchFamily="2" charset="-78"/>
              </a:rPr>
              <a:t>کشور اسلامی ما متولی کنترل و رسیدگی به این جنایت کیست؟! </a:t>
            </a:r>
            <a:r>
              <a:rPr lang="fa-IR" sz="2000" b="1" dirty="0">
                <a:solidFill>
                  <a:schemeClr val="tx2">
                    <a:lumMod val="75000"/>
                  </a:schemeClr>
                </a:solidFill>
                <a:effectLst>
                  <a:reflection blurRad="6350" stA="60000" endA="900" endPos="60000" dist="29997" dir="5400000" sy="-100000" algn="bl" rotWithShape="0"/>
                </a:effectLst>
                <a:latin typeface="Anglican" pitchFamily="2" charset="0"/>
                <a:cs typeface="B Zar" panose="00000400000000000000" pitchFamily="2" charset="-78"/>
              </a:rPr>
              <a:t>چرا این مسئله مورد توجه قوای سه‌گانه و به‌خصوص وزارت بهداشت قرار ندارد؟!</a:t>
            </a:r>
            <a:endParaRPr lang="fa-IR" sz="2000" b="1" i="0" dirty="0">
              <a:solidFill>
                <a:schemeClr val="tx2">
                  <a:lumMod val="75000"/>
                </a:schemeClr>
              </a:solidFill>
              <a:effectLst>
                <a:reflection blurRad="6350" stA="60000" endA="900" endPos="60000" dist="29997" dir="5400000" sy="-100000" algn="bl" rotWithShape="0"/>
              </a:effectLst>
              <a:latin typeface="Anglican" pitchFamily="2" charset="0"/>
              <a:cs typeface="B Zar" panose="00000400000000000000" pitchFamily="2" charset="-78"/>
            </a:endParaRPr>
          </a:p>
        </p:txBody>
      </p:sp>
      <p:sp>
        <p:nvSpPr>
          <p:cNvPr id="5" name="Rectangle 4"/>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54500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145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right)">
                                      <p:cBhvr>
                                        <p:cTn id="11" dur="500"/>
                                        <p:tgtEl>
                                          <p:spTgt spid="6">
                                            <p:txEl>
                                              <p:pRg st="0" end="0"/>
                                            </p:txEl>
                                          </p:spTgt>
                                        </p:tgtEl>
                                      </p:cBhvr>
                                    </p:animEffect>
                                  </p:childTnLst>
                                </p:cTn>
                              </p:par>
                            </p:childTnLst>
                          </p:cTn>
                        </p:par>
                        <p:par>
                          <p:cTn id="12" fill="hold">
                            <p:stCondLst>
                              <p:cond delay="8450"/>
                            </p:stCondLst>
                            <p:childTnLst>
                              <p:par>
                                <p:cTn id="13" presetID="22" presetClass="entr" presetSubtype="2" fill="hold" grpId="0" nodeType="after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right)">
                                      <p:cBhvr>
                                        <p:cTn id="15" dur="500"/>
                                        <p:tgtEl>
                                          <p:spTgt spid="6">
                                            <p:txEl>
                                              <p:pRg st="1" end="1"/>
                                            </p:txEl>
                                          </p:spTgt>
                                        </p:tgtEl>
                                      </p:cBhvr>
                                    </p:animEffect>
                                  </p:childTnLst>
                                </p:cTn>
                              </p:par>
                            </p:childTnLst>
                          </p:cTn>
                        </p:par>
                        <p:par>
                          <p:cTn id="16" fill="hold">
                            <p:stCondLst>
                              <p:cond delay="18100"/>
                            </p:stCondLst>
                            <p:childTnLst>
                              <p:par>
                                <p:cTn id="17" presetID="22" presetClass="entr" presetSubtype="2" fill="hold" grpId="0" nodeType="afterEffect">
                                  <p:stCondLst>
                                    <p:cond delay="0"/>
                                  </p:stCondLst>
                                  <p:iterate type="lt">
                                    <p:tmPct val="10000"/>
                                  </p:iterate>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right)">
                                      <p:cBhvr>
                                        <p:cTn id="19" dur="500"/>
                                        <p:tgtEl>
                                          <p:spTgt spid="6">
                                            <p:txEl>
                                              <p:pRg st="2" end="2"/>
                                            </p:txEl>
                                          </p:spTgt>
                                        </p:tgtEl>
                                      </p:cBhvr>
                                    </p:animEffect>
                                  </p:childTnLst>
                                </p:cTn>
                              </p:par>
                            </p:childTnLst>
                          </p:cTn>
                        </p:par>
                        <p:par>
                          <p:cTn id="20" fill="hold">
                            <p:stCondLst>
                              <p:cond delay="22350"/>
                            </p:stCondLst>
                            <p:childTnLst>
                              <p:par>
                                <p:cTn id="21" presetID="22" presetClass="entr" presetSubtype="2" fill="hold" grpId="0" nodeType="afterEffect">
                                  <p:stCondLst>
                                    <p:cond delay="0"/>
                                  </p:stCondLst>
                                  <p:iterate type="lt">
                                    <p:tmPct val="10000"/>
                                  </p:iterate>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right)">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5431CC7-E576-44E9-B0ED-A55CB1964C55}"/>
              </a:ext>
            </a:extLst>
          </p:cNvPr>
          <p:cNvSpPr>
            <a:spLocks noGrp="1"/>
          </p:cNvSpPr>
          <p:nvPr>
            <p:ph type="sldNum" sz="quarter" idx="12"/>
          </p:nvPr>
        </p:nvSpPr>
        <p:spPr/>
        <p:txBody>
          <a:bodyPr/>
          <a:lstStyle/>
          <a:p>
            <a:r>
              <a:rPr lang="fa-IR" dirty="0" smtClean="0"/>
              <a:t>33</a:t>
            </a:r>
            <a:endParaRPr lang="ru-RU" dirty="0"/>
          </a:p>
        </p:txBody>
      </p:sp>
      <p:pic>
        <p:nvPicPr>
          <p:cNvPr id="3" name="91e76d5a906ac4e9a17354837d859e7524105486-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2061700"/>
            <a:ext cx="7324878" cy="41202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 xmlns:a16="http://schemas.microsoft.com/office/drawing/2014/main" id="{F8139155-1F5E-4F48-B50E-F00D8FC535D9}"/>
              </a:ext>
            </a:extLst>
          </p:cNvPr>
          <p:cNvSpPr>
            <a:spLocks noGrp="1"/>
          </p:cNvSpPr>
          <p:nvPr>
            <p:ph type="title"/>
          </p:nvPr>
        </p:nvSpPr>
        <p:spPr>
          <a:xfrm>
            <a:off x="789647" y="429357"/>
            <a:ext cx="6173861" cy="676275"/>
          </a:xfrm>
        </p:spPr>
        <p:txBody>
          <a:bodyPr>
            <a:noAutofit/>
          </a:bodyPr>
          <a:lstStyle/>
          <a:p>
            <a:pPr algn="ctr"/>
            <a:r>
              <a:rPr lang="fa-IR" sz="6000" dirty="0" smtClean="0">
                <a:effectLst>
                  <a:outerShdw blurRad="38100" dist="38100" dir="2700000" algn="tl">
                    <a:srgbClr val="000000">
                      <a:alpha val="43137"/>
                    </a:srgbClr>
                  </a:outerShdw>
                </a:effectLst>
                <a:cs typeface="B Titr" panose="00000700000000000000" pitchFamily="2" charset="-78"/>
              </a:rPr>
              <a:t>از دست رفته</a:t>
            </a:r>
            <a:endParaRPr lang="ru-RU" sz="6000" dirty="0">
              <a:effectLst>
                <a:outerShdw blurRad="38100" dist="38100" dir="2700000" algn="tl">
                  <a:srgbClr val="000000">
                    <a:alpha val="43137"/>
                  </a:srgbClr>
                </a:outerShdw>
              </a:effectLst>
              <a:cs typeface="B Titr" panose="00000700000000000000" pitchFamily="2" charset="-78"/>
            </a:endParaRPr>
          </a:p>
        </p:txBody>
      </p:sp>
      <p:sp>
        <p:nvSpPr>
          <p:cNvPr id="5" name="Rectangle 4"/>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05385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5431CC7-E576-44E9-B0ED-A55CB1964C55}"/>
              </a:ext>
            </a:extLst>
          </p:cNvPr>
          <p:cNvSpPr>
            <a:spLocks noGrp="1"/>
          </p:cNvSpPr>
          <p:nvPr>
            <p:ph type="sldNum" sz="quarter" idx="12"/>
          </p:nvPr>
        </p:nvSpPr>
        <p:spPr/>
        <p:txBody>
          <a:bodyPr/>
          <a:lstStyle/>
          <a:p>
            <a:r>
              <a:rPr lang="fa-IR" dirty="0" smtClean="0"/>
              <a:t>34</a:t>
            </a:r>
            <a:endParaRPr lang="ru-RU" dirty="0"/>
          </a:p>
        </p:txBody>
      </p:sp>
      <p:sp>
        <p:nvSpPr>
          <p:cNvPr id="5" name="Title 1">
            <a:extLst>
              <a:ext uri="{FF2B5EF4-FFF2-40B4-BE49-F238E27FC236}">
                <a16:creationId xmlns="" xmlns:a16="http://schemas.microsoft.com/office/drawing/2014/main" id="{F8139155-1F5E-4F48-B50E-F00D8FC535D9}"/>
              </a:ext>
            </a:extLst>
          </p:cNvPr>
          <p:cNvSpPr>
            <a:spLocks noGrp="1"/>
          </p:cNvSpPr>
          <p:nvPr>
            <p:ph type="title"/>
          </p:nvPr>
        </p:nvSpPr>
        <p:spPr>
          <a:xfrm>
            <a:off x="789647" y="429357"/>
            <a:ext cx="6173861" cy="676275"/>
          </a:xfrm>
        </p:spPr>
        <p: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جاهلیت مدرن</a:t>
            </a:r>
            <a:endParaRPr lang="ru-RU" dirty="0">
              <a:effectLst>
                <a:outerShdw blurRad="38100" dist="38100" dir="2700000" algn="tl">
                  <a:srgbClr val="000000">
                    <a:alpha val="43137"/>
                  </a:srgbClr>
                </a:outerShdw>
              </a:effectLst>
              <a:cs typeface="B Titr" panose="00000700000000000000" pitchFamily="2" charset="-78"/>
            </a:endParaRPr>
          </a:p>
        </p:txBody>
      </p:sp>
      <p:sp>
        <p:nvSpPr>
          <p:cNvPr id="6" name="Text Placeholder 16">
            <a:extLst>
              <a:ext uri="{FF2B5EF4-FFF2-40B4-BE49-F238E27FC236}">
                <a16:creationId xmlns="" xmlns:a16="http://schemas.microsoft.com/office/drawing/2014/main" id="{663B63A5-075F-4429-8F7A-8E50D3497170}"/>
              </a:ext>
            </a:extLst>
          </p:cNvPr>
          <p:cNvSpPr txBox="1">
            <a:spLocks/>
          </p:cNvSpPr>
          <p:nvPr/>
        </p:nvSpPr>
        <p:spPr>
          <a:xfrm>
            <a:off x="628650" y="2202287"/>
            <a:ext cx="9902230" cy="434018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lnSpc>
                <a:spcPct val="150000"/>
              </a:lnSpc>
            </a:pPr>
            <a:r>
              <a:rPr lang="fa-IR" sz="3200" b="1" dirty="0" smtClean="0">
                <a:ln/>
                <a:solidFill>
                  <a:schemeClr val="accent3"/>
                </a:solidFill>
                <a:cs typeface="B Traffic" panose="00000400000000000000" pitchFamily="2" charset="-78"/>
              </a:rPr>
              <a:t>در عصر </a:t>
            </a:r>
            <a:r>
              <a:rPr lang="fa-IR" sz="3200" b="1" dirty="0" smtClean="0">
                <a:ln/>
                <a:solidFill>
                  <a:schemeClr val="accent3">
                    <a:lumMod val="50000"/>
                  </a:schemeClr>
                </a:solidFill>
                <a:cs typeface="B Titr" pitchFamily="2" charset="-78"/>
              </a:rPr>
              <a:t>جاهلیت</a:t>
            </a:r>
            <a:r>
              <a:rPr lang="fa-IR" sz="3200" b="1" dirty="0" smtClean="0">
                <a:ln/>
                <a:solidFill>
                  <a:schemeClr val="accent3"/>
                </a:solidFill>
                <a:cs typeface="B Traffic" panose="00000400000000000000" pitchFamily="2" charset="-78"/>
              </a:rPr>
              <a:t> فرزندان دختر را زنده به گور کرده و می‌‍‌کشتند .</a:t>
            </a:r>
          </a:p>
          <a:p>
            <a:pPr algn="r" rtl="1">
              <a:lnSpc>
                <a:spcPct val="150000"/>
              </a:lnSpc>
            </a:pPr>
            <a:r>
              <a:rPr lang="fa-IR" sz="3200" b="1" dirty="0" smtClean="0">
                <a:ln/>
                <a:solidFill>
                  <a:schemeClr val="accent3"/>
                </a:solidFill>
                <a:cs typeface="B Traffic" panose="00000400000000000000" pitchFamily="2" charset="-78"/>
              </a:rPr>
              <a:t>امروز و در </a:t>
            </a:r>
            <a:r>
              <a:rPr lang="fa-IR" sz="3200" b="1" dirty="0" smtClean="0">
                <a:ln/>
                <a:solidFill>
                  <a:schemeClr val="accent3">
                    <a:lumMod val="50000"/>
                  </a:schemeClr>
                </a:solidFill>
                <a:cs typeface="B Titr" pitchFamily="2" charset="-78"/>
              </a:rPr>
              <a:t>جاهلیت مدرن </a:t>
            </a:r>
            <a:r>
              <a:rPr lang="fa-IR" sz="3200" b="1" dirty="0" smtClean="0">
                <a:ln/>
                <a:solidFill>
                  <a:schemeClr val="accent3"/>
                </a:solidFill>
                <a:cs typeface="B Traffic" panose="00000400000000000000" pitchFamily="2" charset="-78"/>
              </a:rPr>
              <a:t>بازهم فرزندان را می‌کشند ... </a:t>
            </a:r>
          </a:p>
          <a:p>
            <a:pPr marL="0" indent="0" algn="r" rtl="1">
              <a:lnSpc>
                <a:spcPct val="150000"/>
              </a:lnSpc>
              <a:buNone/>
            </a:pPr>
            <a:r>
              <a:rPr lang="fa-IR" sz="3200" b="1" dirty="0" smtClean="0">
                <a:ln/>
                <a:solidFill>
                  <a:schemeClr val="accent3"/>
                </a:solidFill>
                <a:cs typeface="B Traffic" panose="00000400000000000000" pitchFamily="2" charset="-78"/>
              </a:rPr>
              <a:t> اما امروز به بهانه غربالگری و سالم سازی نسل.</a:t>
            </a:r>
            <a:r>
              <a:rPr lang="fa-IR" sz="3200" b="1" dirty="0" smtClean="0"/>
              <a:t> </a:t>
            </a:r>
          </a:p>
        </p:txBody>
      </p:sp>
      <p:sp>
        <p:nvSpPr>
          <p:cNvPr id="7" name="Rectangle 6"/>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sp>
        <p:nvSpPr>
          <p:cNvPr id="8" name="Text Placeholder 16">
            <a:extLst>
              <a:ext uri="{FF2B5EF4-FFF2-40B4-BE49-F238E27FC236}">
                <a16:creationId xmlns="" xmlns:a16="http://schemas.microsoft.com/office/drawing/2014/main" id="{663B63A5-075F-4429-8F7A-8E50D3497170}"/>
              </a:ext>
            </a:extLst>
          </p:cNvPr>
          <p:cNvSpPr txBox="1">
            <a:spLocks/>
          </p:cNvSpPr>
          <p:nvPr/>
        </p:nvSpPr>
        <p:spPr>
          <a:xfrm>
            <a:off x="956778" y="5816819"/>
            <a:ext cx="9574102" cy="93567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3200" b="1" dirty="0" smtClean="0">
                <a:ln/>
                <a:solidFill>
                  <a:schemeClr val="accent3">
                    <a:lumMod val="50000"/>
                  </a:schemeClr>
                </a:solidFill>
                <a:cs typeface="B Titr" pitchFamily="2" charset="-78"/>
              </a:rPr>
              <a:t>ماشین مدرن قتل ="سقط جنین"</a:t>
            </a:r>
            <a:endParaRPr lang="fa-IR" sz="3200" b="1" dirty="0">
              <a:ln/>
              <a:solidFill>
                <a:schemeClr val="accent3">
                  <a:lumMod val="50000"/>
                </a:schemeClr>
              </a:solidFill>
              <a:cs typeface="B Titr"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56065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100"/>
                                        <p:tgtEl>
                                          <p:spTgt spid="5"/>
                                        </p:tgtEl>
                                      </p:cBhvr>
                                    </p:animEffect>
                                  </p:childTnLst>
                                </p:cTn>
                              </p:par>
                            </p:childTnLst>
                          </p:cTn>
                        </p:par>
                        <p:par>
                          <p:cTn id="8" fill="hold">
                            <p:stCondLst>
                              <p:cond delay="2100"/>
                            </p:stCondLst>
                            <p:childTnLst>
                              <p:par>
                                <p:cTn id="9" presetID="22" presetClass="entr" presetSubtype="2"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right)">
                                      <p:cBhvr>
                                        <p:cTn id="11" dur="500"/>
                                        <p:tgtEl>
                                          <p:spTgt spid="6">
                                            <p:txEl>
                                              <p:pRg st="0" end="0"/>
                                            </p:txEl>
                                          </p:spTgt>
                                        </p:tgtEl>
                                      </p:cBhvr>
                                    </p:animEffect>
                                  </p:childTnLst>
                                </p:cTn>
                              </p:par>
                            </p:childTnLst>
                          </p:cTn>
                        </p:par>
                        <p:par>
                          <p:cTn id="12" fill="hold">
                            <p:stCondLst>
                              <p:cond delay="2600"/>
                            </p:stCondLst>
                            <p:childTnLst>
                              <p:par>
                                <p:cTn id="13" presetID="22" presetClass="entr" presetSubtype="2"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right)">
                                      <p:cBhvr>
                                        <p:cTn id="15" dur="500"/>
                                        <p:tgtEl>
                                          <p:spTgt spid="6">
                                            <p:txEl>
                                              <p:pRg st="1" end="1"/>
                                            </p:txEl>
                                          </p:spTgt>
                                        </p:tgtEl>
                                      </p:cBhvr>
                                    </p:animEffect>
                                  </p:childTnLst>
                                </p:cTn>
                              </p:par>
                            </p:childTnLst>
                          </p:cTn>
                        </p:par>
                        <p:par>
                          <p:cTn id="16" fill="hold">
                            <p:stCondLst>
                              <p:cond delay="3100"/>
                            </p:stCondLst>
                            <p:childTnLst>
                              <p:par>
                                <p:cTn id="17" presetID="22" presetClass="entr" presetSubtype="2"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right)">
                                      <p:cBhvr>
                                        <p:cTn id="19" dur="500"/>
                                        <p:tgtEl>
                                          <p:spTgt spid="6">
                                            <p:txEl>
                                              <p:pRg st="2" end="2"/>
                                            </p:txEl>
                                          </p:spTgt>
                                        </p:tgtEl>
                                      </p:cBhvr>
                                    </p:animEffect>
                                  </p:childTnLst>
                                </p:cTn>
                              </p:par>
                            </p:childTnLst>
                          </p:cTn>
                        </p:par>
                        <p:par>
                          <p:cTn id="20" fill="hold">
                            <p:stCondLst>
                              <p:cond delay="3600"/>
                            </p:stCondLst>
                            <p:childTnLst>
                              <p:par>
                                <p:cTn id="21" presetID="22" presetClass="entr" presetSubtype="2"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right)">
                                      <p:cBhvr>
                                        <p:cTn id="23" dur="500"/>
                                        <p:tgtEl>
                                          <p:spTgt spid="8">
                                            <p:txEl>
                                              <p:pRg st="0" end="0"/>
                                            </p:txEl>
                                          </p:spTgt>
                                        </p:tgtEl>
                                      </p:cBhvr>
                                    </p:animEffect>
                                  </p:childTnLst>
                                </p:cTn>
                              </p:par>
                            </p:childTnLst>
                          </p:cTn>
                        </p:par>
                        <p:par>
                          <p:cTn id="24" fill="hold">
                            <p:stCondLst>
                              <p:cond delay="4100"/>
                            </p:stCondLst>
                            <p:childTnLst>
                              <p:par>
                                <p:cTn id="25" presetID="6" presetClass="emph" presetSubtype="0" fill="hold" grpId="1" nodeType="afterEffect">
                                  <p:stCondLst>
                                    <p:cond delay="0"/>
                                  </p:stCondLst>
                                  <p:childTnLst>
                                    <p:animScale>
                                      <p:cBhvr>
                                        <p:cTn id="26" dur="2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8" grpId="0" build="p"/>
      <p:bldP spid="8" grpI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60608" y="5687322"/>
            <a:ext cx="7650051" cy="989243"/>
          </a:xfrm>
        </p:spPr>
        <p:txBody>
          <a:bodyPr/>
          <a:lstStyle/>
          <a:p>
            <a:pPr algn="r" rtl="1"/>
            <a:r>
              <a:rPr lang="fa-IR" sz="1400" b="1" dirty="0" smtClean="0">
                <a:solidFill>
                  <a:srgbClr val="FF0000"/>
                </a:solidFill>
                <a:cs typeface="B Zar" panose="00000400000000000000" pitchFamily="2" charset="-78"/>
              </a:rPr>
              <a:t>1. </a:t>
            </a:r>
            <a:r>
              <a:rPr lang="fa-IR" sz="1400" b="1" dirty="0">
                <a:cs typeface="B Zar" panose="00000400000000000000" pitchFamily="2" charset="-78"/>
              </a:rPr>
              <a:t>حامد برکاتی</a:t>
            </a:r>
            <a:endParaRPr lang="fa-IR" sz="1400" b="1" dirty="0" smtClean="0">
              <a:solidFill>
                <a:srgbClr val="FF0000"/>
              </a:solidFill>
              <a:cs typeface="B Zar" panose="00000400000000000000" pitchFamily="2" charset="-78"/>
            </a:endParaRPr>
          </a:p>
          <a:p>
            <a:pPr algn="r" rtl="1"/>
            <a:r>
              <a:rPr lang="fa-IR" sz="1400" b="1" dirty="0" smtClean="0">
                <a:solidFill>
                  <a:srgbClr val="FF0000"/>
                </a:solidFill>
                <a:cs typeface="B Zar" panose="00000400000000000000" pitchFamily="2" charset="-78"/>
              </a:rPr>
              <a:t>2. پنجره </a:t>
            </a:r>
            <a:r>
              <a:rPr lang="fa-IR" sz="1400" b="1" dirty="0">
                <a:solidFill>
                  <a:srgbClr val="FF0000"/>
                </a:solidFill>
                <a:cs typeface="B Zar" panose="00000400000000000000" pitchFamily="2" charset="-78"/>
              </a:rPr>
              <a:t>جمعیتی تا زمانی باز است که بیش از دو سوم یا بیش از 66 درصد جمعیت بین 15 تا 65 سال باشند، جمعیت سالمند نیز کمتر از 15 درصد و جمعیت کودکان نیز کمتر از 10 درصد باشد. </a:t>
            </a:r>
            <a:endParaRPr lang="ru-RU" sz="1400" b="1" dirty="0">
              <a:solidFill>
                <a:srgbClr val="FF0000"/>
              </a:solidFill>
              <a:cs typeface="B Zar" panose="00000400000000000000" pitchFamily="2" charset="-78"/>
            </a:endParaRPr>
          </a:p>
        </p:txBody>
      </p:sp>
      <p:sp>
        <p:nvSpPr>
          <p:cNvPr id="3" name="Slide Number Placeholder 2"/>
          <p:cNvSpPr>
            <a:spLocks noGrp="1"/>
          </p:cNvSpPr>
          <p:nvPr>
            <p:ph type="sldNum" sz="quarter" idx="12"/>
          </p:nvPr>
        </p:nvSpPr>
        <p:spPr/>
        <p:txBody>
          <a:bodyPr/>
          <a:lstStyle/>
          <a:p>
            <a:r>
              <a:rPr lang="fa-IR" dirty="0" smtClean="0"/>
              <a:t>35</a:t>
            </a:r>
            <a:endParaRPr lang="ru-RU" dirty="0"/>
          </a:p>
        </p:txBody>
      </p:sp>
      <p:sp>
        <p:nvSpPr>
          <p:cNvPr id="4" name="Title 3"/>
          <p:cNvSpPr>
            <a:spLocks noGrp="1"/>
          </p:cNvSpPr>
          <p:nvPr>
            <p:ph type="title"/>
          </p:nvPr>
        </p:nvSpPr>
        <p:spPr>
          <a:xfrm>
            <a:off x="838200" y="365126"/>
            <a:ext cx="6083105" cy="945498"/>
          </a:xfrm>
        </p:spPr>
        <p:txBody>
          <a:bodyPr/>
          <a:lstStyle/>
          <a:p>
            <a:pPr algn="ctr"/>
            <a:r>
              <a:rPr lang="fa-IR" dirty="0" smtClean="0">
                <a:cs typeface="B Titr" panose="00000700000000000000" pitchFamily="2" charset="-78"/>
              </a:rPr>
              <a:t>تله جمعیتی</a:t>
            </a:r>
            <a:endParaRPr lang="en-US" dirty="0">
              <a:cs typeface="B Titr" panose="00000700000000000000" pitchFamily="2" charset="-78"/>
            </a:endParaRPr>
          </a:p>
        </p:txBody>
      </p:sp>
      <p:sp>
        <p:nvSpPr>
          <p:cNvPr id="5" name="Rectangle 4"/>
          <p:cNvSpPr/>
          <p:nvPr/>
        </p:nvSpPr>
        <p:spPr>
          <a:xfrm>
            <a:off x="579549" y="1888679"/>
            <a:ext cx="7534141" cy="3323987"/>
          </a:xfrm>
          <a:prstGeom prst="rect">
            <a:avLst/>
          </a:prstGeom>
        </p:spPr>
        <p:txBody>
          <a:bodyPr wrap="square">
            <a:spAutoFit/>
          </a:bodyPr>
          <a:lstStyle/>
          <a:p>
            <a:pPr algn="just" rtl="1">
              <a:lnSpc>
                <a:spcPct val="150000"/>
              </a:lnSpc>
            </a:pPr>
            <a:r>
              <a:rPr lang="fa-IR" sz="2800" dirty="0">
                <a:cs typeface="B Yekan" panose="00000400000000000000" pitchFamily="2" charset="-78"/>
              </a:rPr>
              <a:t>مدیرکل دفتر سلامت جمعیت و خانواده وزارت بهداشت، درمان و آموزش پزشکی گفت: </a:t>
            </a:r>
            <a:r>
              <a:rPr lang="fa-IR" sz="2800" dirty="0">
                <a:solidFill>
                  <a:srgbClr val="FF0000"/>
                </a:solidFill>
                <a:cs typeface="B Titr" panose="00000700000000000000" pitchFamily="2" charset="-78"/>
              </a:rPr>
              <a:t>رشد جمعیت به زیر یک </a:t>
            </a:r>
            <a:r>
              <a:rPr lang="fa-IR" sz="2800" dirty="0">
                <a:cs typeface="B Yekan" panose="00000400000000000000" pitchFamily="2" charset="-78"/>
              </a:rPr>
              <a:t>رسیده است، </a:t>
            </a:r>
            <a:r>
              <a:rPr lang="fa-IR" sz="2800" dirty="0">
                <a:solidFill>
                  <a:srgbClr val="FF0000"/>
                </a:solidFill>
                <a:cs typeface="B Titr" panose="00000700000000000000" pitchFamily="2" charset="-78"/>
              </a:rPr>
              <a:t>پنجره جمعیتی </a:t>
            </a:r>
            <a:r>
              <a:rPr lang="fa-IR" sz="2800" dirty="0">
                <a:cs typeface="B Yekan" panose="00000400000000000000" pitchFamily="2" charset="-78"/>
              </a:rPr>
              <a:t>رو به بسته شدن است و اگر نرخ جایگزینی جمعیت از </a:t>
            </a:r>
            <a:r>
              <a:rPr lang="fa-IR" sz="2800" dirty="0" smtClean="0">
                <a:cs typeface="B Yekan" panose="00000400000000000000" pitchFamily="2" charset="-78"/>
              </a:rPr>
              <a:t>۱/۷ </a:t>
            </a:r>
            <a:r>
              <a:rPr lang="fa-IR" sz="2800" dirty="0">
                <a:cs typeface="B Yekan" panose="00000400000000000000" pitchFamily="2" charset="-78"/>
              </a:rPr>
              <a:t>کنونی به </a:t>
            </a:r>
            <a:r>
              <a:rPr lang="fa-IR" sz="2800" dirty="0" smtClean="0">
                <a:cs typeface="B Yekan" panose="00000400000000000000" pitchFamily="2" charset="-78"/>
              </a:rPr>
              <a:t>۱/۵ </a:t>
            </a:r>
            <a:r>
              <a:rPr lang="fa-IR" sz="2800" dirty="0">
                <a:cs typeface="B Yekan" panose="00000400000000000000" pitchFamily="2" charset="-78"/>
              </a:rPr>
              <a:t>برسد به </a:t>
            </a:r>
            <a:r>
              <a:rPr lang="fa-IR" sz="2800" dirty="0">
                <a:solidFill>
                  <a:srgbClr val="FF0000"/>
                </a:solidFill>
                <a:effectLst>
                  <a:outerShdw blurRad="38100" dist="38100" dir="2700000" algn="tl">
                    <a:srgbClr val="000000">
                      <a:alpha val="43137"/>
                    </a:srgbClr>
                  </a:outerShdw>
                </a:effectLst>
                <a:cs typeface="B Titr" panose="00000700000000000000" pitchFamily="2" charset="-78"/>
              </a:rPr>
              <a:t>تله جمعیتی</a:t>
            </a:r>
            <a:r>
              <a:rPr lang="fa-IR" sz="2800" dirty="0">
                <a:cs typeface="B Yekan" panose="00000400000000000000" pitchFamily="2" charset="-78"/>
              </a:rPr>
              <a:t> می‌افتیم و دیگر امکان جبران از بین می‌رود. </a:t>
            </a:r>
            <a:endParaRPr lang="en-US" sz="2800" dirty="0">
              <a:cs typeface="B Yekan"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9264" y="2137892"/>
            <a:ext cx="3782735" cy="2633730"/>
          </a:xfrm>
          <a:prstGeom prst="rect">
            <a:avLst/>
          </a:prstGeom>
        </p:spPr>
      </p:pic>
      <p:sp>
        <p:nvSpPr>
          <p:cNvPr id="8" name="TextBox 7"/>
          <p:cNvSpPr txBox="1"/>
          <p:nvPr/>
        </p:nvSpPr>
        <p:spPr>
          <a:xfrm>
            <a:off x="4305916" y="3223544"/>
            <a:ext cx="306494" cy="369332"/>
          </a:xfrm>
          <a:prstGeom prst="rect">
            <a:avLst/>
          </a:prstGeom>
          <a:noFill/>
        </p:spPr>
        <p:txBody>
          <a:bodyPr wrap="none" rtlCol="0">
            <a:spAutoFit/>
          </a:bodyPr>
          <a:lstStyle/>
          <a:p>
            <a:r>
              <a:rPr lang="fa-IR" dirty="0" smtClean="0"/>
              <a:t>2</a:t>
            </a:r>
            <a:endParaRPr lang="en-US" dirty="0"/>
          </a:p>
        </p:txBody>
      </p:sp>
      <p:sp>
        <p:nvSpPr>
          <p:cNvPr id="9" name="TextBox 8"/>
          <p:cNvSpPr txBox="1"/>
          <p:nvPr/>
        </p:nvSpPr>
        <p:spPr>
          <a:xfrm>
            <a:off x="579549" y="1953226"/>
            <a:ext cx="306494" cy="369332"/>
          </a:xfrm>
          <a:prstGeom prst="rect">
            <a:avLst/>
          </a:prstGeom>
          <a:noFill/>
        </p:spPr>
        <p:txBody>
          <a:bodyPr wrap="none" rtlCol="0">
            <a:spAutoFit/>
          </a:bodyPr>
          <a:lstStyle/>
          <a:p>
            <a:r>
              <a:rPr lang="fa-IR" dirty="0" smtClean="0"/>
              <a:t>1</a:t>
            </a:r>
            <a:endParaRPr lang="en-US" dirty="0"/>
          </a:p>
        </p:txBody>
      </p:sp>
      <p:sp>
        <p:nvSpPr>
          <p:cNvPr id="10" name="Rectangle 9"/>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50546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right)">
                                      <p:cBhvr>
                                        <p:cTn id="15" dur="500"/>
                                        <p:tgtEl>
                                          <p:spTgt spid="5">
                                            <p:txEl>
                                              <p:pRg st="0" end="0"/>
                                            </p:txEl>
                                          </p:spTgt>
                                        </p:tgtEl>
                                      </p:cBhvr>
                                    </p:animEffect>
                                  </p:childTnLst>
                                </p:cTn>
                              </p:par>
                            </p:childTnLst>
                          </p:cTn>
                        </p:par>
                        <p:par>
                          <p:cTn id="16" fill="hold">
                            <p:stCondLst>
                              <p:cond delay="1115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1165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1215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par>
                          <p:cTn id="28" fill="hold">
                            <p:stCondLst>
                              <p:cond delay="1320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4" grpId="0"/>
      <p:bldP spid="5" grpId="0" build="p" bldLvl="5"/>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3931" y="307312"/>
            <a:ext cx="10748069" cy="1460558"/>
          </a:xfrm>
        </p:spPr>
        <p:txBody>
          <a:bodyPr>
            <a:noAutofit/>
          </a:bodyPr>
          <a:lstStyle/>
          <a:p>
            <a:pPr algn="ctr" rtl="1">
              <a:lnSpc>
                <a:spcPct val="150000"/>
              </a:lnSpc>
            </a:pPr>
            <a:r>
              <a:rPr lang="fa-IR" sz="2800" dirty="0" smtClean="0">
                <a:cs typeface="B Titr" panose="00000700000000000000" pitchFamily="2" charset="-78"/>
              </a:rPr>
              <a:t>غ</a:t>
            </a:r>
            <a:r>
              <a:rPr lang="ar-SA" sz="2800" dirty="0" smtClean="0">
                <a:cs typeface="B Titr" panose="00000700000000000000" pitchFamily="2" charset="-78"/>
              </a:rPr>
              <a:t>ربالگری خسارت </a:t>
            </a:r>
            <a:r>
              <a:rPr lang="ar-SA" sz="2800" dirty="0">
                <a:cs typeface="B Titr" panose="00000700000000000000" pitchFamily="2" charset="-78"/>
              </a:rPr>
              <a:t>مالی و روانی و جانی جبران‌ناپذیری را به مردم وارد می‌کند</a:t>
            </a:r>
            <a:r>
              <a:rPr lang="en-US" sz="2800" dirty="0">
                <a:cs typeface="B Titr" panose="00000700000000000000" pitchFamily="2" charset="-78"/>
              </a:rPr>
              <a:t>.</a:t>
            </a:r>
            <a:br>
              <a:rPr lang="en-US" sz="2800" dirty="0">
                <a:cs typeface="B Titr" panose="00000700000000000000" pitchFamily="2" charset="-78"/>
              </a:rPr>
            </a:br>
            <a:endParaRPr lang="en-US" sz="2800" dirty="0">
              <a:cs typeface="B Titr" panose="00000700000000000000" pitchFamily="2" charset="-78"/>
            </a:endParaRPr>
          </a:p>
        </p:txBody>
      </p:sp>
      <p:sp>
        <p:nvSpPr>
          <p:cNvPr id="3" name="Slide Number Placeholder 2"/>
          <p:cNvSpPr>
            <a:spLocks noGrp="1"/>
          </p:cNvSpPr>
          <p:nvPr>
            <p:ph type="sldNum" sz="quarter" idx="12"/>
          </p:nvPr>
        </p:nvSpPr>
        <p:spPr/>
        <p:txBody>
          <a:bodyPr/>
          <a:lstStyle/>
          <a:p>
            <a:r>
              <a:rPr lang="fa-IR" dirty="0" smtClean="0"/>
              <a:t>36</a:t>
            </a:r>
            <a:endParaRPr lang="ru-RU" dirty="0"/>
          </a:p>
        </p:txBody>
      </p:sp>
      <p:pic>
        <p:nvPicPr>
          <p:cNvPr id="5" name="Picture 4" descr="خیانت بزرگی که به نام &quot;غربالگری&quot; در حق مادران ایرانی انجام می‌شود!">
            <a:hlinkClick r:id="rId2" tooltip="&quot;خیانت بزرگی که به نام &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4824" y="2584186"/>
            <a:ext cx="3186844" cy="21932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3938954" y="1799903"/>
            <a:ext cx="7879592" cy="3323987"/>
          </a:xfrm>
          <a:prstGeom prst="rect">
            <a:avLst/>
          </a:prstGeom>
        </p:spPr>
        <p:txBody>
          <a:bodyPr wrap="square">
            <a:spAutoFit/>
          </a:bodyPr>
          <a:lstStyle/>
          <a:p>
            <a:pPr algn="just" rtl="1">
              <a:lnSpc>
                <a:spcPct val="150000"/>
              </a:lnSpc>
              <a:spcAft>
                <a:spcPts val="800"/>
              </a:spcAft>
            </a:pPr>
            <a:r>
              <a:rPr lang="ar-SA" sz="2800" dirty="0">
                <a:cs typeface="B Yekan" panose="00000400000000000000" pitchFamily="2" charset="-78"/>
              </a:rPr>
              <a:t>بازار پرسود چندصدهزارمیلیاردی انجام غربالگری برای ذی‌نفعانی که در وزارت بهداشت نفوذ و استقرار دارند در جریان غربالگری مادران باردار کاملاً مشهود است؛ بسیاری از مادران به‌خاطر نگرانی قبل و بعد از آزمایش‌ها دچار </a:t>
            </a:r>
            <a:r>
              <a:rPr lang="ar-SA" sz="2800" dirty="0">
                <a:solidFill>
                  <a:srgbClr val="FF0000"/>
                </a:solidFill>
                <a:effectLst>
                  <a:outerShdw blurRad="38100" dist="38100" dir="2700000" algn="tl">
                    <a:srgbClr val="000000">
                      <a:alpha val="43137"/>
                    </a:srgbClr>
                  </a:outerShdw>
                </a:effectLst>
                <a:cs typeface="B Titr" panose="00000700000000000000" pitchFamily="2" charset="-78"/>
              </a:rPr>
              <a:t>مشکلات روانی و ترس شدید </a:t>
            </a:r>
            <a:r>
              <a:rPr lang="ar-SA" sz="2800" dirty="0">
                <a:cs typeface="B Yekan" panose="00000400000000000000" pitchFamily="2" charset="-78"/>
              </a:rPr>
              <a:t>می‌شوند</a:t>
            </a:r>
            <a:r>
              <a:rPr lang="en-US" sz="2800" dirty="0">
                <a:cs typeface="B Yekan" panose="00000400000000000000" pitchFamily="2" charset="-78"/>
              </a:rPr>
              <a:t>.</a:t>
            </a:r>
          </a:p>
        </p:txBody>
      </p:sp>
      <p:sp>
        <p:nvSpPr>
          <p:cNvPr id="9" name="Rectangle 8"/>
          <p:cNvSpPr/>
          <p:nvPr/>
        </p:nvSpPr>
        <p:spPr>
          <a:xfrm>
            <a:off x="478302" y="5593742"/>
            <a:ext cx="10326056" cy="882678"/>
          </a:xfrm>
          <a:prstGeom prst="rect">
            <a:avLst/>
          </a:prstGeom>
        </p:spPr>
        <p:txBody>
          <a:bodyPr wrap="square">
            <a:spAutoFit/>
          </a:bodyPr>
          <a:lstStyle/>
          <a:p>
            <a:pPr algn="just" rtl="1">
              <a:lnSpc>
                <a:spcPct val="107000"/>
              </a:lnSpc>
              <a:spcAft>
                <a:spcPts val="800"/>
              </a:spcAft>
            </a:pPr>
            <a:r>
              <a:rPr lang="ar-SA" sz="2400" b="1" dirty="0">
                <a:gradFill>
                  <a:gsLst>
                    <a:gs pos="0">
                      <a:schemeClr val="accent1"/>
                    </a:gs>
                    <a:gs pos="100000">
                      <a:schemeClr val="accent3"/>
                    </a:gs>
                  </a:gsLst>
                  <a:lin ang="0" scaled="1"/>
                </a:gradFill>
                <a:latin typeface="+mj-lt"/>
                <a:ea typeface="+mj-ea"/>
                <a:cs typeface="+mj-cs"/>
              </a:rPr>
              <a:t>عملکرد آزمایشگاه‌ها، متخصین زنان و رادیولوژیست‌ها و بازار پرسود چند صد هزار میلیاردی انجام غربالگری، برای ذی‌نفعانی که در وزارت بهداشت نفوذ و استقرار دارند، کاملاً مشهود است</a:t>
            </a:r>
            <a:r>
              <a:rPr lang="en-US" sz="2400" b="1" dirty="0">
                <a:gradFill>
                  <a:gsLst>
                    <a:gs pos="0">
                      <a:schemeClr val="accent1"/>
                    </a:gs>
                    <a:gs pos="100000">
                      <a:schemeClr val="accent3"/>
                    </a:gs>
                  </a:gsLst>
                  <a:lin ang="0" scaled="1"/>
                </a:gradFill>
                <a:latin typeface="+mj-lt"/>
                <a:ea typeface="+mj-ea"/>
                <a:cs typeface="+mj-cs"/>
              </a:rPr>
              <a:t>.</a:t>
            </a:r>
          </a:p>
        </p:txBody>
      </p:sp>
      <p:sp>
        <p:nvSpPr>
          <p:cNvPr id="14" name="Rectangle 13"/>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54433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1100"/>
                            </p:stCondLst>
                            <p:childTnLst>
                              <p:par>
                                <p:cTn id="13" presetID="2" presetClass="entr" presetSubtype="4"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37</a:t>
            </a:fld>
            <a:endParaRPr lang="ru-RU" dirty="0"/>
          </a:p>
        </p:txBody>
      </p:sp>
      <p:sp>
        <p:nvSpPr>
          <p:cNvPr id="12" name="Title 11"/>
          <p:cNvSpPr>
            <a:spLocks noGrp="1"/>
          </p:cNvSpPr>
          <p:nvPr>
            <p:ph type="title"/>
          </p:nvPr>
        </p:nvSpPr>
        <p:spPr>
          <a:xfrm>
            <a:off x="838200" y="305414"/>
            <a:ext cx="6117236" cy="945498"/>
          </a:xfrm>
        </p:spPr>
        <p:txBody>
          <a:bodyPr>
            <a:noAutofit/>
          </a:bodyPr>
          <a:lstStyle/>
          <a:p>
            <a:pPr algn="just" rtl="1">
              <a:lnSpc>
                <a:spcPct val="150000"/>
              </a:lnSpc>
            </a:pP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smtClean="0">
                <a:cs typeface="B Titr" panose="00000700000000000000" pitchFamily="2" charset="-78"/>
              </a:rPr>
              <a:t>سندروم </a:t>
            </a:r>
            <a:r>
              <a:rPr lang="fa-IR" sz="2000" dirty="0">
                <a:cs typeface="B Titr" panose="00000700000000000000" pitchFamily="2" charset="-78"/>
              </a:rPr>
              <a:t>داون یا "پریزومی21" یکی از انواع ناهنجاری‌ ژنتیکی است که میزان شیوع آن به‌طور تقریبی یک مورد در هزار تولد است</a:t>
            </a:r>
            <a:r>
              <a:rPr lang="fa-IR" sz="2000" dirty="0" smtClean="0">
                <a:cs typeface="B Titr" panose="00000700000000000000" pitchFamily="2" charset="-78"/>
              </a:rPr>
              <a:t>!	</a:t>
            </a: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endParaRPr lang="en-US" sz="2000" dirty="0">
              <a:cs typeface="B Titr" panose="00000700000000000000" pitchFamily="2" charset="-78"/>
            </a:endParaRPr>
          </a:p>
        </p:txBody>
      </p:sp>
      <p:sp>
        <p:nvSpPr>
          <p:cNvPr id="13" name="Content Placeholder 12"/>
          <p:cNvSpPr>
            <a:spLocks noGrp="1"/>
          </p:cNvSpPr>
          <p:nvPr>
            <p:ph idx="4294967295"/>
          </p:nvPr>
        </p:nvSpPr>
        <p:spPr>
          <a:xfrm>
            <a:off x="7480092" y="2162109"/>
            <a:ext cx="4487054" cy="3125788"/>
          </a:xfrm>
          <a:prstGeom prst="rect">
            <a:avLst/>
          </a:prstGeom>
          <a:blipFill>
            <a:blip r:embed="rId2"/>
            <a:tile tx="0" ty="0" sx="100000" sy="100000" flip="none" algn="tl"/>
          </a:blipFill>
        </p:spPr>
        <p:txBody>
          <a:bodyPr>
            <a:noAutofit/>
          </a:bodyPr>
          <a:lstStyle/>
          <a:p>
            <a:pPr algn="just" rtl="1">
              <a:lnSpc>
                <a:spcPct val="150000"/>
              </a:lnSpc>
            </a:pPr>
            <a:r>
              <a:rPr lang="fa-IR" sz="1600" b="1" dirty="0" smtClean="0">
                <a:solidFill>
                  <a:schemeClr val="tx1"/>
                </a:solidFill>
                <a:cs typeface="B Zar" panose="00000400000000000000" pitchFamily="2" charset="-78"/>
              </a:rPr>
              <a:t>غربالگری </a:t>
            </a:r>
            <a:r>
              <a:rPr lang="fa-IR" sz="1600" b="1" dirty="0">
                <a:solidFill>
                  <a:schemeClr val="tx1"/>
                </a:solidFill>
                <a:cs typeface="B Zar" panose="00000400000000000000" pitchFamily="2" charset="-78"/>
              </a:rPr>
              <a:t>بارداری در وضعیت بحرانی جمعیت ایران تبدیل به ماشین مدرن "سقط جنین" و جلوگیری از زاد و ولد در خانواده‌های خواهان فرزند شده است و از سویی به‌خاطر هزینه بالای تست‌های تکمیلی حدود ۲۰هزار مادر خودشان اقدام به سقط غیرقانونی جنین می‌کنند! </a:t>
            </a:r>
            <a:endParaRPr lang="fa-IR" sz="1600" b="1" dirty="0" smtClean="0">
              <a:solidFill>
                <a:schemeClr val="tx1"/>
              </a:solidFill>
              <a:cs typeface="B Zar" panose="00000400000000000000" pitchFamily="2" charset="-78"/>
            </a:endParaRPr>
          </a:p>
          <a:p>
            <a:pPr algn="just" rtl="1">
              <a:lnSpc>
                <a:spcPct val="150000"/>
              </a:lnSpc>
            </a:pPr>
            <a:r>
              <a:rPr lang="fa-IR" sz="1600" b="1" dirty="0" smtClean="0">
                <a:solidFill>
                  <a:schemeClr val="tx1"/>
                </a:solidFill>
                <a:cs typeface="B Zar" panose="00000400000000000000" pitchFamily="2" charset="-78"/>
              </a:rPr>
              <a:t>"</a:t>
            </a:r>
            <a:r>
              <a:rPr lang="fa-IR" sz="1600" b="1" dirty="0">
                <a:solidFill>
                  <a:schemeClr val="tx1"/>
                </a:solidFill>
                <a:cs typeface="B Zar" panose="00000400000000000000" pitchFamily="2" charset="-78"/>
              </a:rPr>
              <a:t>غربالگری بارداری" رویه‌ای است که نه در جهت کمک به سلامت مادر است و نه جنین بلکه برای کشف جنین‌های مبتلا به "سندروم داون" و سقط آنها قبل از تولد است، </a:t>
            </a:r>
            <a:endParaRPr lang="fa-IR" sz="1600" b="1" dirty="0" smtClean="0">
              <a:solidFill>
                <a:schemeClr val="tx1"/>
              </a:solidFill>
              <a:cs typeface="B Zar" panose="00000400000000000000" pitchFamily="2" charset="-78"/>
            </a:endParaRPr>
          </a:p>
          <a:p>
            <a:pPr algn="just" rtl="1">
              <a:lnSpc>
                <a:spcPct val="150000"/>
              </a:lnSpc>
            </a:pPr>
            <a:endParaRPr lang="en-US" sz="1600" b="1" dirty="0">
              <a:solidFill>
                <a:schemeClr val="tx1"/>
              </a:solidFill>
              <a:cs typeface="B Zar" panose="00000400000000000000" pitchFamily="2" charset="-78"/>
            </a:endParaRPr>
          </a:p>
        </p:txBody>
      </p:sp>
      <p:sp>
        <p:nvSpPr>
          <p:cNvPr id="14" name="Text Placeholder 13"/>
          <p:cNvSpPr>
            <a:spLocks noGrp="1"/>
          </p:cNvSpPr>
          <p:nvPr>
            <p:ph type="body" sz="half" idx="4294967295"/>
          </p:nvPr>
        </p:nvSpPr>
        <p:spPr>
          <a:xfrm>
            <a:off x="838200" y="1914744"/>
            <a:ext cx="6117236" cy="4084637"/>
          </a:xfrm>
          <a:prstGeom prst="rect">
            <a:avLst/>
          </a:prstGeom>
          <a:blipFill>
            <a:blip r:embed="rId2"/>
            <a:tile tx="0" ty="0" sx="100000" sy="100000" flip="none" algn="tl"/>
          </a:blipFill>
        </p:spPr>
        <p:txBody>
          <a:bodyPr>
            <a:noAutofit/>
          </a:bodyPr>
          <a:lstStyle/>
          <a:p>
            <a:pPr algn="just" rtl="1">
              <a:lnSpc>
                <a:spcPct val="150000"/>
              </a:lnSpc>
            </a:pPr>
            <a:r>
              <a:rPr lang="fa-IR" sz="1600" b="1" dirty="0" smtClean="0">
                <a:solidFill>
                  <a:schemeClr val="tx1"/>
                </a:solidFill>
                <a:cs typeface="B Zar" panose="00000400000000000000" pitchFamily="2" charset="-78"/>
              </a:rPr>
              <a:t>این </a:t>
            </a:r>
            <a:r>
              <a:rPr lang="fa-IR" sz="1600" b="1" dirty="0">
                <a:solidFill>
                  <a:schemeClr val="tx1"/>
                </a:solidFill>
                <a:cs typeface="B Zar" panose="00000400000000000000" pitchFamily="2" charset="-78"/>
              </a:rPr>
              <a:t>ناهنجاری در دوره حیات فرد به‌صورت طیفی از ناتوانی‌ها از مسائل جسمی تا ذهنی بروز می‌یابد؛ </a:t>
            </a:r>
            <a:endParaRPr lang="fa-IR" sz="1600" b="1" dirty="0" smtClean="0">
              <a:solidFill>
                <a:schemeClr val="tx1"/>
              </a:solidFill>
              <a:cs typeface="B Zar" panose="00000400000000000000" pitchFamily="2" charset="-78"/>
            </a:endParaRPr>
          </a:p>
          <a:p>
            <a:pPr algn="just" rtl="1">
              <a:lnSpc>
                <a:spcPct val="150000"/>
              </a:lnSpc>
            </a:pPr>
            <a:r>
              <a:rPr lang="fa-IR" sz="1600" b="1" dirty="0" smtClean="0">
                <a:solidFill>
                  <a:schemeClr val="tx1"/>
                </a:solidFill>
                <a:cs typeface="B Zar" panose="00000400000000000000" pitchFamily="2" charset="-78"/>
              </a:rPr>
              <a:t>رویه </a:t>
            </a:r>
            <a:r>
              <a:rPr lang="fa-IR" sz="1600" b="1" dirty="0">
                <a:solidFill>
                  <a:schemeClr val="tx1"/>
                </a:solidFill>
                <a:cs typeface="B Zar" panose="00000400000000000000" pitchFamily="2" charset="-78"/>
              </a:rPr>
              <a:t>اجرایی این غربالگری به‌صورت خلاصه بدین صورت است: در سه‌ماهه اول بارداری بر اساس آزمایش خون و سونوگرافی، میزان ریسک ابتلای جنین به سندروم داون مشخص می‌شود، اگر این ریسک از عددی بالاتر باشد نتیجه غربالگری مثبت اعلام می‌شود و مادر برای تست‌های تکمیلی ارجاع می‌‌شود که در زمان حاضر حداقل 10 درصد از زنانی که تست‌های غربالگری را در کشور انجام می‌دهند، نتیجه غربالگری‌شان مثبت گزارش می‌شود، چنانچه در تست‌های تکمیلی، وجود سندروم داون تأیید شد و سن جنین قبل از 4 ماه قمری بود، پزشکی قانونی مجوز سقط جنین را صادر </a:t>
            </a:r>
            <a:r>
              <a:rPr lang="fa-IR" sz="1600" b="1" dirty="0" smtClean="0">
                <a:solidFill>
                  <a:schemeClr val="tx1"/>
                </a:solidFill>
                <a:cs typeface="B Zar" panose="00000400000000000000" pitchFamily="2" charset="-78"/>
              </a:rPr>
              <a:t>می‌کند.</a:t>
            </a:r>
            <a:endParaRPr lang="en-US" sz="1600" b="1" dirty="0">
              <a:solidFill>
                <a:schemeClr val="tx1"/>
              </a:solidFill>
              <a:cs typeface="B Zar" panose="00000400000000000000" pitchFamily="2" charset="-78"/>
            </a:endParaRPr>
          </a:p>
        </p:txBody>
      </p:sp>
      <p:sp>
        <p:nvSpPr>
          <p:cNvPr id="15" name="Rectangle 14"/>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36011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right)">
                                      <p:cBhvr>
                                        <p:cTn id="11" dur="500"/>
                                        <p:tgtEl>
                                          <p:spTgt spid="13">
                                            <p:bg/>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iterate type="lt">
                                    <p:tmPct val="10000"/>
                                  </p:iterate>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right)">
                                      <p:cBhvr>
                                        <p:cTn id="15" dur="500"/>
                                        <p:tgtEl>
                                          <p:spTgt spid="13">
                                            <p:txEl>
                                              <p:pRg st="0" end="0"/>
                                            </p:txEl>
                                          </p:spTgt>
                                        </p:tgtEl>
                                      </p:cBhvr>
                                    </p:animEffect>
                                  </p:childTnLst>
                                </p:cTn>
                              </p:par>
                            </p:childTnLst>
                          </p:cTn>
                        </p:par>
                        <p:par>
                          <p:cTn id="16" fill="hold">
                            <p:stCondLst>
                              <p:cond delay="11350"/>
                            </p:stCondLst>
                            <p:childTnLst>
                              <p:par>
                                <p:cTn id="17" presetID="22" presetClass="entr" presetSubtype="2" fill="hold" grpId="0" nodeType="afterEffect">
                                  <p:stCondLst>
                                    <p:cond delay="0"/>
                                  </p:stCondLst>
                                  <p:iterate type="lt">
                                    <p:tmPct val="10000"/>
                                  </p:iterate>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right)">
                                      <p:cBhvr>
                                        <p:cTn id="19" dur="500"/>
                                        <p:tgtEl>
                                          <p:spTgt spid="13">
                                            <p:txEl>
                                              <p:pRg st="1" end="1"/>
                                            </p:txEl>
                                          </p:spTgt>
                                        </p:tgtEl>
                                      </p:cBhvr>
                                    </p:animEffect>
                                  </p:childTnLst>
                                </p:cTn>
                              </p:par>
                            </p:childTnLst>
                          </p:cTn>
                        </p:par>
                        <p:par>
                          <p:cTn id="20" fill="hold">
                            <p:stCondLst>
                              <p:cond delay="17750"/>
                            </p:stCondLst>
                            <p:childTnLst>
                              <p:par>
                                <p:cTn id="21" presetID="22" presetClass="entr" presetSubtype="2" fill="hold" grpId="0" nodeType="afterEffect">
                                  <p:stCondLst>
                                    <p:cond delay="0"/>
                                  </p:stCondLst>
                                  <p:childTnLst>
                                    <p:set>
                                      <p:cBhvr>
                                        <p:cTn id="22" dur="1" fill="hold">
                                          <p:stCondLst>
                                            <p:cond delay="0"/>
                                          </p:stCondLst>
                                        </p:cTn>
                                        <p:tgtEl>
                                          <p:spTgt spid="14">
                                            <p:bg/>
                                          </p:spTgt>
                                        </p:tgtEl>
                                        <p:attrNameLst>
                                          <p:attrName>style.visibility</p:attrName>
                                        </p:attrNameLst>
                                      </p:cBhvr>
                                      <p:to>
                                        <p:strVal val="visible"/>
                                      </p:to>
                                    </p:set>
                                    <p:animEffect transition="in" filter="wipe(right)">
                                      <p:cBhvr>
                                        <p:cTn id="23" dur="500"/>
                                        <p:tgtEl>
                                          <p:spTgt spid="14">
                                            <p:bg/>
                                          </p:spTgt>
                                        </p:tgtEl>
                                      </p:cBhvr>
                                    </p:animEffect>
                                  </p:childTnLst>
                                </p:cTn>
                              </p:par>
                            </p:childTnLst>
                          </p:cTn>
                        </p:par>
                        <p:par>
                          <p:cTn id="24" fill="hold">
                            <p:stCondLst>
                              <p:cond delay="18250"/>
                            </p:stCondLst>
                            <p:childTnLst>
                              <p:par>
                                <p:cTn id="25" presetID="22" presetClass="entr" presetSubtype="2" fill="hold" grpId="0" nodeType="afterEffect">
                                  <p:stCondLst>
                                    <p:cond delay="0"/>
                                  </p:stCondLst>
                                  <p:iterate type="wd">
                                    <p:tmPct val="10000"/>
                                  </p:iterate>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right)">
                                      <p:cBhvr>
                                        <p:cTn id="27" dur="500"/>
                                        <p:tgtEl>
                                          <p:spTgt spid="14">
                                            <p:txEl>
                                              <p:pRg st="0" end="0"/>
                                            </p:txEl>
                                          </p:spTgt>
                                        </p:tgtEl>
                                      </p:cBhvr>
                                    </p:animEffect>
                                  </p:childTnLst>
                                </p:cTn>
                              </p:par>
                            </p:childTnLst>
                          </p:cTn>
                        </p:par>
                        <p:par>
                          <p:cTn id="28" fill="hold">
                            <p:stCondLst>
                              <p:cond delay="19600"/>
                            </p:stCondLst>
                            <p:childTnLst>
                              <p:par>
                                <p:cTn id="29" presetID="22" presetClass="entr" presetSubtype="2" fill="hold" grpId="0" nodeType="afterEffect">
                                  <p:stCondLst>
                                    <p:cond delay="0"/>
                                  </p:stCondLst>
                                  <p:iterate type="wd">
                                    <p:tmPct val="10000"/>
                                  </p:iterate>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wipe(right)">
                                      <p:cBhvr>
                                        <p:cTn id="3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bldLvl="5" animBg="1"/>
      <p:bldP spid="14" grpId="0" build="p" bldLvl="5"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38</a:t>
            </a:r>
            <a:endParaRPr lang="ru-RU" dirty="0"/>
          </a:p>
        </p:txBody>
      </p:sp>
      <p:sp>
        <p:nvSpPr>
          <p:cNvPr id="12" name="Title 11"/>
          <p:cNvSpPr>
            <a:spLocks noGrp="1"/>
          </p:cNvSpPr>
          <p:nvPr>
            <p:ph type="title"/>
          </p:nvPr>
        </p:nvSpPr>
        <p:spPr>
          <a:xfrm>
            <a:off x="838200" y="365126"/>
            <a:ext cx="6132226" cy="945498"/>
          </a:xfrm>
        </p:spPr>
        <p:txBody>
          <a:bodyPr>
            <a:noAutofit/>
          </a:bodyPr>
          <a:lstStyle/>
          <a:p>
            <a:pPr algn="ctr" rtl="1">
              <a:lnSpc>
                <a:spcPct val="150000"/>
              </a:lnSpc>
            </a:pPr>
            <a:r>
              <a:rPr lang="fa-IR" sz="3200" dirty="0" smtClean="0">
                <a:cs typeface="B Titr" panose="00000700000000000000" pitchFamily="2" charset="-78"/>
              </a:rPr>
              <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a:cs typeface="B Titr" panose="00000700000000000000" pitchFamily="2" charset="-78"/>
              </a:rPr>
              <a:t>" </a:t>
            </a:r>
            <a:r>
              <a:rPr lang="fa-IR" sz="3200" dirty="0" smtClean="0">
                <a:cs typeface="B Titr" panose="00000700000000000000" pitchFamily="2" charset="-78"/>
              </a:rPr>
              <a:t>تله </a:t>
            </a:r>
            <a:r>
              <a:rPr lang="fa-IR" sz="3200" dirty="0">
                <a:cs typeface="B Titr" panose="00000700000000000000" pitchFamily="2" charset="-78"/>
              </a:rPr>
              <a:t>جمعیتی" </a:t>
            </a:r>
            <a:r>
              <a:rPr lang="fa-IR" sz="3200" dirty="0" smtClean="0">
                <a:cs typeface="B Titr" panose="00000700000000000000" pitchFamily="2" charset="-78"/>
              </a:rPr>
              <a:t/>
            </a:r>
            <a:br>
              <a:rPr lang="fa-IR" sz="3200" dirty="0" smtClean="0">
                <a:cs typeface="B Titr" panose="00000700000000000000" pitchFamily="2" charset="-78"/>
              </a:rPr>
            </a:br>
            <a:r>
              <a:rPr lang="fa-IR" sz="3200" dirty="0" smtClean="0">
                <a:cs typeface="B Titr" panose="00000700000000000000" pitchFamily="2" charset="-78"/>
              </a:rPr>
              <a:t>اقتصاد </a:t>
            </a:r>
            <a:r>
              <a:rPr lang="fa-IR" sz="3200" dirty="0">
                <a:cs typeface="B Titr" panose="00000700000000000000" pitchFamily="2" charset="-78"/>
              </a:rPr>
              <a:t>و امنیت کشور را نابود می‌کند</a:t>
            </a:r>
            <a:r>
              <a:rPr lang="fa-IR" sz="3200" dirty="0" smtClean="0">
                <a:cs typeface="B Titr" panose="00000700000000000000" pitchFamily="2" charset="-78"/>
              </a:rPr>
              <a:t>!</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endParaRPr lang="en-US" sz="1200" dirty="0">
              <a:cs typeface="B Titr" panose="00000700000000000000" pitchFamily="2" charset="-78"/>
            </a:endParaRPr>
          </a:p>
        </p:txBody>
      </p:sp>
      <p:sp>
        <p:nvSpPr>
          <p:cNvPr id="13" name="Content Placeholder 12"/>
          <p:cNvSpPr>
            <a:spLocks noGrp="1"/>
          </p:cNvSpPr>
          <p:nvPr>
            <p:ph idx="4294967295"/>
          </p:nvPr>
        </p:nvSpPr>
        <p:spPr>
          <a:xfrm>
            <a:off x="838200" y="2016177"/>
            <a:ext cx="9849787" cy="4654445"/>
          </a:xfrm>
          <a:blipFill>
            <a:blip r:embed="rId2"/>
            <a:tile tx="0" ty="0" sx="100000" sy="100000" flip="none" algn="tl"/>
          </a:blipFill>
        </p:spPr>
        <p:txBody>
          <a:bodyPr>
            <a:noAutofit/>
          </a:bodyPr>
          <a:lstStyle/>
          <a:p>
            <a:pPr algn="just" rtl="1">
              <a:lnSpc>
                <a:spcPct val="150000"/>
              </a:lnSpc>
            </a:pPr>
            <a:r>
              <a:rPr lang="fa-IR" sz="1600" b="1" dirty="0" smtClean="0">
                <a:solidFill>
                  <a:schemeClr val="tx1"/>
                </a:solidFill>
                <a:cs typeface="B Zar" panose="00000400000000000000" pitchFamily="2" charset="-78"/>
              </a:rPr>
              <a:t>این </a:t>
            </a:r>
            <a:r>
              <a:rPr lang="fa-IR" sz="1600" b="1" dirty="0">
                <a:solidFill>
                  <a:schemeClr val="tx1"/>
                </a:solidFill>
                <a:cs typeface="B Zar" panose="00000400000000000000" pitchFamily="2" charset="-78"/>
              </a:rPr>
              <a:t>برنامه از اشکالات بسیار مهمی رنج می‌برد که باعث شده نتایجی بسیار تأسف‌برانگیز برای کشورمان رقم بخورد با توجه به آمار ولادت‌های سالانه که یک‌میلیون و 200هزار تولد است، بدون هیچ‌گونه غربالگری، 1200 نوزاد داون به دنیا خواهد آمد اما در زمان حاضر حدود 120 هزار مادر باردار در مرحله اول غربالگری به‌عنوان پرخطر شناسایی و برای تست‌های تکمیلی معرفی می‌شوند اما با توجه به هزینه بالای تست‌های تکمیلی که در زمان حاضر حداقل 3 میلیون تومان است و کاملاً با افزایش </a:t>
            </a:r>
            <a:r>
              <a:rPr lang="fa-IR" sz="1600" b="1" dirty="0">
                <a:solidFill>
                  <a:schemeClr val="tx1"/>
                </a:solidFill>
                <a:cs typeface="B Zar" panose="00000400000000000000" pitchFamily="2" charset="-78"/>
                <a:hlinkClick r:id="rId3"/>
              </a:rPr>
              <a:t>قیمت دلار</a:t>
            </a:r>
            <a:r>
              <a:rPr lang="fa-IR" sz="1600" b="1" dirty="0">
                <a:solidFill>
                  <a:schemeClr val="tx1"/>
                </a:solidFill>
                <a:cs typeface="B Zar" panose="00000400000000000000" pitchFamily="2" charset="-78"/>
              </a:rPr>
              <a:t> روند صعودی دارد و فاقد هرگونه حمایت بیمه‌ای و... است، بسیاری از خانواده‌ها که توانمندی مالی را ندارند، سقط غیرقانونی را تنها راه پیش‌پای خود برای فرار از احتمال بسیار ضعیف فرزند مبتلا به سندروم داون می‌بینند!</a:t>
            </a:r>
          </a:p>
          <a:p>
            <a:pPr algn="just" rtl="1">
              <a:lnSpc>
                <a:spcPct val="150000"/>
              </a:lnSpc>
            </a:pPr>
            <a:r>
              <a:rPr lang="fa-IR" sz="1600" b="1" dirty="0">
                <a:solidFill>
                  <a:schemeClr val="tx1"/>
                </a:solidFill>
                <a:cs typeface="B Zar" panose="00000400000000000000" pitchFamily="2" charset="-78"/>
              </a:rPr>
              <a:t>برآورد می‌شود از 120 هزار مورد یادشده حدود 20 هزار مورد بدون انجام تست‌های تکمیلی، خودشان اقدام به سقط غیرقانونی جنین می‌کنند! به‌علاوه انجام تست "آمنیو سنتز" که رایج‌ترین تست تکمیلی برای تشخیص قطعی سندروم داون است فارغ از اینکه جنین سالم است یا مبتلا، به‌دلیل ماهیت تهاجمی این تست یک درصد عارضه سقط را به‌دنبال دارد.</a:t>
            </a:r>
          </a:p>
          <a:p>
            <a:pPr algn="just" rtl="1">
              <a:lnSpc>
                <a:spcPct val="150000"/>
              </a:lnSpc>
            </a:pPr>
            <a:r>
              <a:rPr lang="fa-IR" sz="1600" b="1" dirty="0">
                <a:solidFill>
                  <a:schemeClr val="tx1"/>
                </a:solidFill>
                <a:cs typeface="B Zar" panose="00000400000000000000" pitchFamily="2" charset="-78"/>
              </a:rPr>
              <a:t>نهایتاً غربالگری بارداری در وضعیت بحرانی جمعیت ایران، تبدیل به ماشین مدرن جلوگیری از زاد و ولد در خانواده‌های خواهان فرزند شده است چرا که از نظر تحمیل هزینه‌های سنگین مالی، ایجاد استرس و هراس روانی همچنین در معرض سقط قراردادن بارداری سالم، تجربه فرزند‌آوری را در کام خانواده‌های ایرانی بسیار تلخ کرده است.</a:t>
            </a:r>
          </a:p>
          <a:p>
            <a:pPr algn="just" rtl="1">
              <a:lnSpc>
                <a:spcPct val="150000"/>
              </a:lnSpc>
            </a:pPr>
            <a:endParaRPr lang="en-US" sz="1600" b="1" dirty="0">
              <a:solidFill>
                <a:schemeClr val="tx1"/>
              </a:solidFill>
              <a:cs typeface="B Zar" panose="00000400000000000000" pitchFamily="2" charset="-78"/>
            </a:endParaRPr>
          </a:p>
        </p:txBody>
      </p:sp>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9594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2500"/>
                            </p:stCondLst>
                            <p:childTnLst>
                              <p:par>
                                <p:cTn id="9" presetID="22" presetClass="entr" presetSubtype="2"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right)">
                                      <p:cBhvr>
                                        <p:cTn id="11" dur="200"/>
                                        <p:tgtEl>
                                          <p:spTgt spid="13">
                                            <p:bg/>
                                          </p:spTgt>
                                        </p:tgtEl>
                                      </p:cBhvr>
                                    </p:animEffect>
                                  </p:childTnLst>
                                </p:cTn>
                              </p:par>
                            </p:childTnLst>
                          </p:cTn>
                        </p:par>
                        <p:par>
                          <p:cTn id="12" fill="hold">
                            <p:stCondLst>
                              <p:cond delay="2700"/>
                            </p:stCondLst>
                            <p:childTnLst>
                              <p:par>
                                <p:cTn id="13" presetID="22" presetClass="entr" presetSubtype="2" fill="hold" grpId="0" nodeType="afterEffect">
                                  <p:stCondLst>
                                    <p:cond delay="0"/>
                                  </p:stCondLst>
                                  <p:iterate type="lt">
                                    <p:tmPct val="10000"/>
                                  </p:iterate>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right)">
                                      <p:cBhvr>
                                        <p:cTn id="15" dur="500"/>
                                        <p:tgtEl>
                                          <p:spTgt spid="13">
                                            <p:txEl>
                                              <p:pRg st="0" end="0"/>
                                            </p:txEl>
                                          </p:spTgt>
                                        </p:tgtEl>
                                      </p:cBhvr>
                                    </p:animEffect>
                                  </p:childTnLst>
                                </p:cTn>
                              </p:par>
                            </p:childTnLst>
                          </p:cTn>
                        </p:par>
                        <p:par>
                          <p:cTn id="16" fill="hold">
                            <p:stCondLst>
                              <p:cond delay="30750"/>
                            </p:stCondLst>
                            <p:childTnLst>
                              <p:par>
                                <p:cTn id="17" presetID="22" presetClass="entr" presetSubtype="2" fill="hold" grpId="0" nodeType="afterEffect">
                                  <p:stCondLst>
                                    <p:cond delay="0"/>
                                  </p:stCondLst>
                                  <p:iterate type="lt">
                                    <p:tmPct val="10000"/>
                                  </p:iterate>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right)">
                                      <p:cBhvr>
                                        <p:cTn id="19" dur="500"/>
                                        <p:tgtEl>
                                          <p:spTgt spid="13">
                                            <p:txEl>
                                              <p:pRg st="1" end="1"/>
                                            </p:txEl>
                                          </p:spTgt>
                                        </p:tgtEl>
                                      </p:cBhvr>
                                    </p:animEffect>
                                  </p:childTnLst>
                                </p:cTn>
                              </p:par>
                            </p:childTnLst>
                          </p:cTn>
                        </p:par>
                        <p:par>
                          <p:cTn id="20" fill="hold">
                            <p:stCondLst>
                              <p:cond delay="44250"/>
                            </p:stCondLst>
                            <p:childTnLst>
                              <p:par>
                                <p:cTn id="21" presetID="22" presetClass="entr" presetSubtype="2" fill="hold" grpId="0" nodeType="afterEffect">
                                  <p:stCondLst>
                                    <p:cond delay="0"/>
                                  </p:stCondLst>
                                  <p:iterate type="lt">
                                    <p:tmPct val="10000"/>
                                  </p:iterate>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right)">
                                      <p:cBhvr>
                                        <p:cTn id="2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bldLvl="5"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5431CC7-E576-44E9-B0ED-A55CB1964C55}"/>
              </a:ext>
            </a:extLst>
          </p:cNvPr>
          <p:cNvSpPr>
            <a:spLocks noGrp="1"/>
          </p:cNvSpPr>
          <p:nvPr>
            <p:ph type="sldNum" sz="quarter" idx="12"/>
          </p:nvPr>
        </p:nvSpPr>
        <p:spPr/>
        <p:txBody>
          <a:bodyPr/>
          <a:lstStyle/>
          <a:p>
            <a:r>
              <a:rPr lang="fa-IR" dirty="0" smtClean="0"/>
              <a:t>39</a:t>
            </a:r>
            <a:endParaRPr lang="ru-RU" dirty="0"/>
          </a:p>
        </p:txBody>
      </p:sp>
      <p:pic>
        <p:nvPicPr>
          <p:cNvPr id="6" name="bd3dc3ab8288281b652fcaf6c5b2342919472844-2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2593" y="2017485"/>
            <a:ext cx="6588232" cy="4542971"/>
          </a:xfrm>
          <a:prstGeom prst="rect">
            <a:avLst/>
          </a:prstGeom>
        </p:spPr>
      </p:pic>
      <p:sp>
        <p:nvSpPr>
          <p:cNvPr id="4" name="Title 1">
            <a:extLst>
              <a:ext uri="{FF2B5EF4-FFF2-40B4-BE49-F238E27FC236}">
                <a16:creationId xmlns="" xmlns:a16="http://schemas.microsoft.com/office/drawing/2014/main" id="{F8139155-1F5E-4F48-B50E-F00D8FC535D9}"/>
              </a:ext>
            </a:extLst>
          </p:cNvPr>
          <p:cNvSpPr>
            <a:spLocks noGrp="1"/>
          </p:cNvSpPr>
          <p:nvPr>
            <p:ph type="title"/>
          </p:nvPr>
        </p:nvSpPr>
        <p:spPr>
          <a:xfrm>
            <a:off x="789647" y="429357"/>
            <a:ext cx="6173861" cy="676275"/>
          </a:xfrm>
        </p:spPr>
        <p:txBody>
          <a:bodyPr>
            <a:normAutofit/>
          </a:bodyPr>
          <a:lstStyle/>
          <a:p>
            <a:pPr algn="ctr"/>
            <a:r>
              <a:rPr lang="fa-IR" sz="3200" dirty="0" smtClean="0">
                <a:effectLst>
                  <a:outerShdw blurRad="38100" dist="38100" dir="2700000" algn="tl">
                    <a:srgbClr val="000000">
                      <a:alpha val="43137"/>
                    </a:srgbClr>
                  </a:outerShdw>
                </a:effectLst>
                <a:cs typeface="B Titr" panose="00000700000000000000" pitchFamily="2" charset="-78"/>
              </a:rPr>
              <a:t>توصیه هایی برای جلوگیری از سقط جنین</a:t>
            </a:r>
            <a:endParaRPr lang="ru-RU" sz="3200" dirty="0">
              <a:effectLst>
                <a:outerShdw blurRad="38100" dist="38100" dir="2700000" algn="tl">
                  <a:srgbClr val="000000">
                    <a:alpha val="43137"/>
                  </a:srgbClr>
                </a:outerShdw>
              </a:effectLst>
              <a:cs typeface="B Titr" panose="00000700000000000000" pitchFamily="2" charset="-78"/>
            </a:endParaRPr>
          </a:p>
        </p:txBody>
      </p:sp>
      <p:sp>
        <p:nvSpPr>
          <p:cNvPr id="5" name="Rectangle 4"/>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595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5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64C9CC-E38A-467A-8F1C-459375F5EDFF}"/>
              </a:ext>
            </a:extLst>
          </p:cNvPr>
          <p:cNvSpPr>
            <a:spLocks noGrp="1"/>
          </p:cNvSpPr>
          <p:nvPr>
            <p:ph type="title"/>
          </p:nvPr>
        </p:nvSpPr>
        <p:spPr>
          <a:xfrm>
            <a:off x="603844" y="1718276"/>
            <a:ext cx="5690680" cy="1517356"/>
          </a:xfrm>
        </p:spPr>
        <p:txBody>
          <a:bodyPr/>
          <a:lstStyle/>
          <a:p>
            <a:r>
              <a:rPr lang="fa-IR" dirty="0" smtClean="0"/>
              <a:t>مقایسه آمار کرونا و قتل جنین</a:t>
            </a:r>
            <a:r>
              <a:rPr lang="en-US" dirty="0"/>
              <a:t/>
            </a:r>
            <a:br>
              <a:rPr lang="en-US" dirty="0"/>
            </a:br>
            <a:endParaRPr lang="ru-RU" dirty="0"/>
          </a:p>
        </p:txBody>
      </p:sp>
      <p:sp>
        <p:nvSpPr>
          <p:cNvPr id="3" name="Rectangle 2"/>
          <p:cNvSpPr/>
          <p:nvPr/>
        </p:nvSpPr>
        <p:spPr>
          <a:xfrm rot="19899695">
            <a:off x="11275167" y="4878400"/>
            <a:ext cx="909223" cy="261610"/>
          </a:xfrm>
          <a:prstGeom prst="rect">
            <a:avLst/>
          </a:prstGeom>
        </p:spPr>
        <p:txBody>
          <a:bodyPr wrap="none">
            <a:spAutoFit/>
          </a:bodyPr>
          <a:lstStyle/>
          <a:p>
            <a:pPr algn="ctr"/>
            <a:r>
              <a:rPr lang="fa-IR" sz="1100" dirty="0">
                <a:solidFill>
                  <a:srgbClr val="FF0000"/>
                </a:solidFill>
                <a:latin typeface="me_quran"/>
                <a:cs typeface="B Yekan" panose="00000400000000000000" pitchFamily="2" charset="-78"/>
              </a:rPr>
              <a:t>بِأَيِّ ذَنْبٍ قُتِلَتْ</a:t>
            </a:r>
            <a:endParaRPr lang="fa-IR" sz="1100" dirty="0">
              <a:solidFill>
                <a:srgbClr val="FF0000"/>
              </a:solidFill>
              <a:latin typeface="IRANSans"/>
              <a:cs typeface="B Yekan" panose="00000400000000000000" pitchFamily="2" charset="-78"/>
            </a:endParaRPr>
          </a:p>
        </p:txBody>
      </p:sp>
    </p:spTree>
    <p:extLst>
      <p:ext uri="{BB962C8B-B14F-4D97-AF65-F5344CB8AC3E}">
        <p14:creationId xmlns:p14="http://schemas.microsoft.com/office/powerpoint/2010/main" val="165001262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a-IR" dirty="0" smtClean="0"/>
              <a:t>40</a:t>
            </a:r>
            <a:endParaRPr lang="ru-RU" dirty="0"/>
          </a:p>
        </p:txBody>
      </p:sp>
      <p:sp>
        <p:nvSpPr>
          <p:cNvPr id="5" name="TextBox 4"/>
          <p:cNvSpPr txBox="1"/>
          <p:nvPr/>
        </p:nvSpPr>
        <p:spPr>
          <a:xfrm>
            <a:off x="6902721" y="2807737"/>
            <a:ext cx="5357816" cy="2123658"/>
          </a:xfrm>
          <a:prstGeom prst="rect">
            <a:avLst/>
          </a:prstGeom>
          <a:noFill/>
        </p:spPr>
        <p:txBody>
          <a:bodyPr wrap="square" rtlCol="0">
            <a:spAutoFit/>
          </a:bodyPr>
          <a:lstStyle/>
          <a:p>
            <a:pPr algn="ctr" rtl="1"/>
            <a:r>
              <a:rPr lang="fa-IR" sz="6600" dirty="0" smtClean="0">
                <a:ln w="0"/>
                <a:solidFill>
                  <a:schemeClr val="accent3">
                    <a:lumMod val="50000"/>
                  </a:schemeClr>
                </a:solidFill>
                <a:cs typeface="EntezareZohoor D6" pitchFamily="2" charset="-78"/>
              </a:rPr>
              <a:t>الهی </a:t>
            </a:r>
          </a:p>
          <a:p>
            <a:pPr algn="ctr" rtl="1"/>
            <a:r>
              <a:rPr lang="fa-IR" sz="6600" dirty="0" smtClean="0">
                <a:ln w="0"/>
                <a:solidFill>
                  <a:schemeClr val="accent3">
                    <a:lumMod val="50000"/>
                  </a:schemeClr>
                </a:solidFill>
                <a:cs typeface="EntezareZohoor D6" pitchFamily="2" charset="-78"/>
              </a:rPr>
              <a:t>عظم البلاء ...</a:t>
            </a:r>
            <a:endParaRPr lang="en-US" sz="6600" dirty="0">
              <a:ln w="0"/>
              <a:solidFill>
                <a:schemeClr val="accent3">
                  <a:lumMod val="50000"/>
                </a:schemeClr>
              </a:solidFill>
              <a:cs typeface="EntezareZohoor D6" pitchFamily="2" charset="-78"/>
            </a:endParaRPr>
          </a:p>
        </p:txBody>
      </p:sp>
      <p:pic>
        <p:nvPicPr>
          <p:cNvPr id="2" name="107571_7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3384" y="5796535"/>
            <a:ext cx="609600" cy="60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3629" y="392003"/>
            <a:ext cx="4629313" cy="609474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72356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 xmlns:a16="http://schemas.microsoft.com/office/drawing/2014/main" id="{2E6A3C64-206A-47DC-8E31-F719E356D26D}"/>
              </a:ext>
            </a:extLst>
          </p:cNvPr>
          <p:cNvSpPr>
            <a:spLocks noGrp="1"/>
          </p:cNvSpPr>
          <p:nvPr>
            <p:ph type="sldNum" sz="quarter" idx="12"/>
          </p:nvPr>
        </p:nvSpPr>
        <p:spPr/>
        <p:txBody>
          <a:bodyPr/>
          <a:lstStyle/>
          <a:p>
            <a:r>
              <a:rPr lang="fa-IR" dirty="0" smtClean="0"/>
              <a:t>5</a:t>
            </a:r>
            <a:endParaRPr lang="ru-RU" dirty="0"/>
          </a:p>
        </p:txBody>
      </p:sp>
      <p:sp>
        <p:nvSpPr>
          <p:cNvPr id="16" name="Title 15"/>
          <p:cNvSpPr>
            <a:spLocks noGrp="1"/>
          </p:cNvSpPr>
          <p:nvPr>
            <p:ph type="title"/>
          </p:nvPr>
        </p:nvSpPr>
        <p:spPr>
          <a:xfrm>
            <a:off x="6575784" y="440167"/>
            <a:ext cx="4503295" cy="782638"/>
          </a:xfrm>
        </p:spPr>
        <p:txBody>
          <a:bodyPr>
            <a:normAutofit fontScale="90000"/>
          </a:bodyPr>
          <a:lstStyle/>
          <a:p>
            <a:pPr algn="ctr" rtl="1">
              <a:lnSpc>
                <a:spcPct val="150000"/>
              </a:lnSpc>
            </a:pPr>
            <a:r>
              <a:rPr lang="fa-IR" dirty="0" smtClean="0">
                <a:cs typeface="B Titr" panose="00000700000000000000" pitchFamily="2" charset="-78"/>
              </a:rPr>
              <a:t>مرگ بر اثر</a:t>
            </a:r>
            <a:br>
              <a:rPr lang="fa-IR" dirty="0" smtClean="0">
                <a:cs typeface="B Titr" panose="00000700000000000000" pitchFamily="2" charset="-78"/>
              </a:rPr>
            </a:br>
            <a:r>
              <a:rPr lang="fa-IR" dirty="0" smtClean="0">
                <a:cs typeface="B Titr" panose="00000700000000000000" pitchFamily="2" charset="-78"/>
              </a:rPr>
              <a:t> بیماری های گوناگون</a:t>
            </a:r>
            <a:endParaRPr lang="en-US" dirty="0">
              <a:cs typeface="B Titr" panose="00000700000000000000" pitchFamily="2" charset="-78"/>
            </a:endParaRPr>
          </a:p>
        </p:txBody>
      </p:sp>
      <p:sp>
        <p:nvSpPr>
          <p:cNvPr id="21" name="Rectangle 20"/>
          <p:cNvSpPr/>
          <p:nvPr/>
        </p:nvSpPr>
        <p:spPr>
          <a:xfrm>
            <a:off x="6866307" y="2048222"/>
            <a:ext cx="4212772" cy="3739485"/>
          </a:xfrm>
          <a:prstGeom prst="rect">
            <a:avLst/>
          </a:prstGeom>
        </p:spPr>
        <p:txBody>
          <a:bodyPr wrap="square">
            <a:spAutoFit/>
          </a:bodyPr>
          <a:lstStyle/>
          <a:p>
            <a:pPr algn="just" rtl="1">
              <a:lnSpc>
                <a:spcPct val="150000"/>
              </a:lnSpc>
            </a:pPr>
            <a:r>
              <a:rPr lang="fa-IR" sz="2600" b="1" dirty="0" smtClean="0">
                <a:solidFill>
                  <a:srgbClr val="000000"/>
                </a:solidFill>
                <a:latin typeface="Iransans"/>
                <a:cs typeface="B Traffic" panose="00000400000000000000" pitchFamily="2" charset="-78"/>
              </a:rPr>
              <a:t>این گزارش بر </a:t>
            </a:r>
            <a:r>
              <a:rPr lang="fa-IR" sz="2600" b="1" dirty="0">
                <a:solidFill>
                  <a:srgbClr val="000000"/>
                </a:solidFill>
                <a:latin typeface="Iransans"/>
                <a:cs typeface="B Traffic" panose="00000400000000000000" pitchFamily="2" charset="-78"/>
              </a:rPr>
              <a:t>اساس آمار سازمان‌های جهانی، آمار </a:t>
            </a:r>
            <a:r>
              <a:rPr lang="fa-IR" sz="2600" b="1" dirty="0" smtClean="0">
                <a:solidFill>
                  <a:srgbClr val="000000"/>
                </a:solidFill>
                <a:latin typeface="Iransans"/>
                <a:cs typeface="B Traffic" panose="00000400000000000000" pitchFamily="2" charset="-78"/>
              </a:rPr>
              <a:t>مرگ‌ و میر</a:t>
            </a:r>
            <a:r>
              <a:rPr lang="fa-IR" sz="2600" b="1" dirty="0">
                <a:solidFill>
                  <a:srgbClr val="000000"/>
                </a:solidFill>
                <a:latin typeface="Iransans"/>
                <a:cs typeface="B Traffic" panose="00000400000000000000" pitchFamily="2" charset="-78"/>
              </a:rPr>
              <a:t> </a:t>
            </a:r>
            <a:r>
              <a:rPr lang="fa-IR" sz="2600" b="1" dirty="0">
                <a:solidFill>
                  <a:srgbClr val="000000"/>
                </a:solidFill>
                <a:latin typeface="Iransans"/>
                <a:cs typeface="B Traffic" panose="00000400000000000000" pitchFamily="2" charset="-78"/>
              </a:rPr>
              <a:t>بر اثر عوامل مختلف از </a:t>
            </a:r>
            <a:r>
              <a:rPr lang="fa-IR" sz="2600" b="1" dirty="0">
                <a:solidFill>
                  <a:srgbClr val="000000"/>
                </a:solidFill>
                <a:latin typeface="Iransans"/>
                <a:cs typeface="B Titr" panose="00000700000000000000" pitchFamily="2" charset="-78"/>
              </a:rPr>
              <a:t>دی ماه 98 تا نیمه اول مهر ماه سال جاری </a:t>
            </a:r>
            <a:r>
              <a:rPr lang="fa-IR" sz="2600" b="1" dirty="0" smtClean="0">
                <a:solidFill>
                  <a:srgbClr val="000000"/>
                </a:solidFill>
                <a:latin typeface="Iransans"/>
                <a:cs typeface="B Titr" panose="00000700000000000000" pitchFamily="2" charset="-78"/>
              </a:rPr>
              <a:t>(</a:t>
            </a:r>
            <a:r>
              <a:rPr lang="fa-IR" sz="2600" b="1" dirty="0">
                <a:solidFill>
                  <a:srgbClr val="000000"/>
                </a:solidFill>
                <a:latin typeface="Iransans"/>
                <a:cs typeface="B Titr" panose="00000700000000000000" pitchFamily="2" charset="-78"/>
              </a:rPr>
              <a:t>اوایل اکتبر سال 2020 </a:t>
            </a:r>
            <a:r>
              <a:rPr lang="fa-IR" sz="2600" b="1" dirty="0" smtClean="0">
                <a:solidFill>
                  <a:srgbClr val="000000"/>
                </a:solidFill>
                <a:latin typeface="Iransans"/>
                <a:cs typeface="B Titr" panose="00000700000000000000" pitchFamily="2" charset="-78"/>
              </a:rPr>
              <a:t>میلادی)(</a:t>
            </a:r>
            <a:r>
              <a:rPr lang="fa-IR" sz="2600" b="1" dirty="0">
                <a:solidFill>
                  <a:srgbClr val="000000"/>
                </a:solidFill>
                <a:latin typeface="Iransans"/>
                <a:cs typeface="B Titr" panose="00000700000000000000" pitchFamily="2" charset="-78"/>
              </a:rPr>
              <a:t>9 ماه)</a:t>
            </a:r>
            <a:r>
              <a:rPr lang="fa-IR" sz="2600" b="1" dirty="0">
                <a:solidFill>
                  <a:srgbClr val="000000"/>
                </a:solidFill>
                <a:latin typeface="Iransans"/>
                <a:cs typeface="B Traffic" panose="00000400000000000000" pitchFamily="2" charset="-78"/>
              </a:rPr>
              <a:t> </a:t>
            </a:r>
            <a:r>
              <a:rPr lang="fa-IR" sz="2800" b="1" dirty="0" smtClean="0">
                <a:solidFill>
                  <a:srgbClr val="000000"/>
                </a:solidFill>
                <a:latin typeface="Iransans"/>
                <a:cs typeface="B Traffic" panose="00000400000000000000" pitchFamily="2" charset="-78"/>
              </a:rPr>
              <a:t>می </a:t>
            </a:r>
            <a:r>
              <a:rPr lang="fa-IR" sz="2800" b="1" dirty="0">
                <a:solidFill>
                  <a:srgbClr val="000000"/>
                </a:solidFill>
                <a:latin typeface="Iransans"/>
                <a:cs typeface="B Traffic" panose="00000400000000000000" pitchFamily="2" charset="-78"/>
              </a:rPr>
              <a:t>باشد.</a:t>
            </a:r>
            <a:endParaRPr lang="en-US" sz="2800" b="1" dirty="0">
              <a:solidFill>
                <a:srgbClr val="000000"/>
              </a:solidFill>
              <a:latin typeface="Iransans"/>
              <a:cs typeface="B Traffic" panose="00000400000000000000" pitchFamily="2" charset="-78"/>
            </a:endParaRPr>
          </a:p>
        </p:txBody>
      </p:sp>
      <p:sp>
        <p:nvSpPr>
          <p:cNvPr id="2" name="Rectangle 1"/>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30668985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9B87-4AA7-436A-A28E-213168C1C67B}"/>
              </a:ext>
            </a:extLst>
          </p:cNvPr>
          <p:cNvSpPr>
            <a:spLocks noGrp="1"/>
          </p:cNvSpPr>
          <p:nvPr>
            <p:ph type="title"/>
          </p:nvPr>
        </p:nvSpPr>
        <p:spPr/>
        <p:txBody>
          <a:bodyPr>
            <a:normAutofit fontScale="90000"/>
          </a:bodyPr>
          <a:lstStyle/>
          <a:p>
            <a:r>
              <a:rPr lang="fa-IR" dirty="0" smtClean="0"/>
              <a:t>مرک بر اثر ویروس کرونا</a:t>
            </a:r>
            <a:endParaRPr lang="ru-RU" dirty="0"/>
          </a:p>
        </p:txBody>
      </p:sp>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6</a:t>
            </a:r>
            <a:endParaRPr lang="ru-RU" dirty="0"/>
          </a:p>
        </p:txBody>
      </p:sp>
      <p:sp>
        <p:nvSpPr>
          <p:cNvPr id="11" name="Text Placeholder 18"/>
          <p:cNvSpPr txBox="1">
            <a:spLocks/>
          </p:cNvSpPr>
          <p:nvPr/>
        </p:nvSpPr>
        <p:spPr>
          <a:xfrm>
            <a:off x="358029" y="2626850"/>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4000" b="1" dirty="0" smtClean="0">
                <a:solidFill>
                  <a:srgbClr val="000000"/>
                </a:solidFill>
                <a:latin typeface="Iransans"/>
                <a:cs typeface="B Titr" panose="00000700000000000000" pitchFamily="2" charset="-78"/>
              </a:rPr>
              <a:t>یک‌ میلیون</a:t>
            </a:r>
          </a:p>
          <a:p>
            <a:pPr marL="0" indent="0" algn="ctr" rtl="1">
              <a:lnSpc>
                <a:spcPct val="150000"/>
              </a:lnSpc>
              <a:buNone/>
            </a:pPr>
            <a:r>
              <a:rPr lang="fa-IR" sz="4000" b="1" dirty="0" smtClean="0">
                <a:solidFill>
                  <a:srgbClr val="000000"/>
                </a:solidFill>
                <a:latin typeface="Iransans"/>
                <a:cs typeface="B Titr" panose="00000700000000000000" pitchFamily="2" charset="-78"/>
              </a:rPr>
              <a:t> و 4 هزار </a:t>
            </a:r>
          </a:p>
          <a:p>
            <a:pPr marL="0" indent="0" algn="ctr" rtl="1">
              <a:lnSpc>
                <a:spcPct val="150000"/>
              </a:lnSpc>
              <a:buNone/>
            </a:pPr>
            <a:r>
              <a:rPr lang="fa-IR" sz="4000" b="1" dirty="0" smtClean="0">
                <a:solidFill>
                  <a:srgbClr val="000000"/>
                </a:solidFill>
                <a:latin typeface="Iransans"/>
                <a:cs typeface="B Titr" panose="00000700000000000000" pitchFamily="2" charset="-78"/>
              </a:rPr>
              <a:t>و 506 نفر</a:t>
            </a:r>
            <a:r>
              <a:rPr lang="fa-IR" sz="4000" b="1" dirty="0" smtClean="0">
                <a:cs typeface="B Titr" panose="00000700000000000000" pitchFamily="2" charset="-78"/>
              </a:rPr>
              <a:t/>
            </a:r>
            <a:br>
              <a:rPr lang="fa-IR" sz="4000" b="1" dirty="0" smtClean="0">
                <a:cs typeface="B Titr" panose="00000700000000000000" pitchFamily="2" charset="-78"/>
              </a:rPr>
            </a:br>
            <a:endParaRPr lang="en-US" sz="4000" b="1" dirty="0">
              <a:cs typeface="B Titr" panose="00000700000000000000" pitchFamily="2" charset="-78"/>
            </a:endParaRPr>
          </a:p>
        </p:txBody>
      </p:sp>
      <p:pic>
        <p:nvPicPr>
          <p:cNvPr id="15" name="Picture Placeholder 14"/>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2349" b="2349"/>
          <a:stretch>
            <a:fillRect/>
          </a:stretch>
        </p:blipFill>
        <p:spPr/>
      </p:pic>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023535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9B87-4AA7-436A-A28E-213168C1C67B}"/>
              </a:ext>
            </a:extLst>
          </p:cNvPr>
          <p:cNvSpPr>
            <a:spLocks noGrp="1"/>
          </p:cNvSpPr>
          <p:nvPr>
            <p:ph type="title"/>
          </p:nvPr>
        </p:nvSpPr>
        <p:spPr/>
        <p:txBody>
          <a:bodyPr>
            <a:normAutofit/>
          </a:bodyPr>
          <a:lstStyle/>
          <a:p>
            <a:r>
              <a:rPr lang="fa-IR" dirty="0" smtClean="0"/>
              <a:t>مرک بر اثر بیماری ایدز</a:t>
            </a:r>
            <a:endParaRPr lang="ru-RU" dirty="0"/>
          </a:p>
        </p:txBody>
      </p:sp>
      <p:pic>
        <p:nvPicPr>
          <p:cNvPr id="14" name="Picture Placeholder 13">
            <a:extLst>
              <a:ext uri="{FF2B5EF4-FFF2-40B4-BE49-F238E27FC236}">
                <a16:creationId xmlns="" xmlns:a16="http://schemas.microsoft.com/office/drawing/2014/main" id="{6D2A2984-909C-46E6-BA11-B06EBD98F0D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6032020" y="1634230"/>
            <a:ext cx="5900907" cy="3137316"/>
          </a:xfrm>
        </p:spPr>
      </p:pic>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7</a:t>
            </a:r>
            <a:endParaRPr lang="ru-RU" dirty="0"/>
          </a:p>
        </p:txBody>
      </p:sp>
      <p:sp>
        <p:nvSpPr>
          <p:cNvPr id="13" name="Text Placeholder 18"/>
          <p:cNvSpPr txBox="1">
            <a:spLocks/>
          </p:cNvSpPr>
          <p:nvPr/>
        </p:nvSpPr>
        <p:spPr>
          <a:xfrm>
            <a:off x="358029" y="2626850"/>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4000" b="1" dirty="0">
                <a:solidFill>
                  <a:srgbClr val="000000"/>
                </a:solidFill>
                <a:latin typeface="Iransans"/>
                <a:cs typeface="B Titr" panose="00000700000000000000" pitchFamily="2" charset="-78"/>
              </a:rPr>
              <a:t>یک‌میلیون</a:t>
            </a:r>
          </a:p>
          <a:p>
            <a:pPr marL="0" indent="0" algn="ctr" rtl="1">
              <a:lnSpc>
                <a:spcPct val="150000"/>
              </a:lnSpc>
              <a:buNone/>
            </a:pPr>
            <a:r>
              <a:rPr lang="fa-IR" sz="4000" b="1" dirty="0">
                <a:solidFill>
                  <a:srgbClr val="000000"/>
                </a:solidFill>
                <a:latin typeface="Iransans"/>
                <a:cs typeface="B Titr" panose="00000700000000000000" pitchFamily="2" charset="-78"/>
              </a:rPr>
              <a:t> و 251هزار </a:t>
            </a:r>
          </a:p>
          <a:p>
            <a:pPr marL="0" indent="0" algn="ctr" rtl="1">
              <a:lnSpc>
                <a:spcPct val="150000"/>
              </a:lnSpc>
              <a:buNone/>
            </a:pPr>
            <a:r>
              <a:rPr lang="fa-IR" sz="4000" b="1" dirty="0">
                <a:solidFill>
                  <a:srgbClr val="000000"/>
                </a:solidFill>
                <a:latin typeface="Iransans"/>
                <a:cs typeface="B Titr" panose="00000700000000000000" pitchFamily="2" charset="-78"/>
              </a:rPr>
              <a:t>و 921 نفر</a:t>
            </a:r>
            <a:r>
              <a:rPr lang="fa-IR" sz="4000" b="1" dirty="0" smtClean="0">
                <a:cs typeface="B Traffic" panose="00000400000000000000" pitchFamily="2" charset="-78"/>
              </a:rPr>
              <a:t/>
            </a:r>
            <a:br>
              <a:rPr lang="fa-IR" sz="4000" b="1" dirty="0" smtClean="0">
                <a:cs typeface="B Traffic" panose="00000400000000000000" pitchFamily="2" charset="-78"/>
              </a:rPr>
            </a:br>
            <a:endParaRPr lang="en-US" sz="4000" b="1" dirty="0">
              <a:cs typeface="B Traffic" panose="00000400000000000000" pitchFamily="2" charset="-78"/>
            </a:endParaRPr>
          </a:p>
        </p:txBody>
      </p:sp>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7439322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5"/>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9B87-4AA7-436A-A28E-213168C1C67B}"/>
              </a:ext>
            </a:extLst>
          </p:cNvPr>
          <p:cNvSpPr>
            <a:spLocks noGrp="1"/>
          </p:cNvSpPr>
          <p:nvPr>
            <p:ph type="title"/>
          </p:nvPr>
        </p:nvSpPr>
        <p:spPr>
          <a:xfrm>
            <a:off x="627167" y="1188358"/>
            <a:ext cx="4503295" cy="782638"/>
          </a:xfrm>
        </p:spPr>
        <p:txBody>
          <a:bodyPr>
            <a:normAutofit/>
          </a:bodyPr>
          <a:lstStyle/>
          <a:p>
            <a:r>
              <a:rPr lang="fa-IR" dirty="0" smtClean="0"/>
              <a:t>مرک بر اثر مصرف الکل</a:t>
            </a:r>
            <a:endParaRPr lang="ru-RU" dirty="0"/>
          </a:p>
        </p:txBody>
      </p:sp>
      <p:pic>
        <p:nvPicPr>
          <p:cNvPr id="14" name="Picture Placeholder 13">
            <a:extLst>
              <a:ext uri="{FF2B5EF4-FFF2-40B4-BE49-F238E27FC236}">
                <a16:creationId xmlns="" xmlns:a16="http://schemas.microsoft.com/office/drawing/2014/main" id="{6D2A2984-909C-46E6-BA11-B06EBD98F0D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6930364" y="-1"/>
            <a:ext cx="5261636" cy="4426857"/>
          </a:xfrm>
        </p:spPr>
      </p:pic>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8</a:t>
            </a:r>
            <a:endParaRPr lang="ru-RU" dirty="0"/>
          </a:p>
        </p:txBody>
      </p:sp>
      <p:sp>
        <p:nvSpPr>
          <p:cNvPr id="13" name="Text Placeholder 18"/>
          <p:cNvSpPr txBox="1">
            <a:spLocks/>
          </p:cNvSpPr>
          <p:nvPr/>
        </p:nvSpPr>
        <p:spPr>
          <a:xfrm>
            <a:off x="358029" y="2626850"/>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4000" b="1" dirty="0">
                <a:solidFill>
                  <a:srgbClr val="000000"/>
                </a:solidFill>
                <a:latin typeface="Iransans"/>
                <a:cs typeface="B Titr" panose="00000700000000000000" pitchFamily="2" charset="-78"/>
              </a:rPr>
              <a:t>یک‌میلیون</a:t>
            </a:r>
          </a:p>
          <a:p>
            <a:pPr marL="0" indent="0" algn="ctr" rtl="1">
              <a:lnSpc>
                <a:spcPct val="150000"/>
              </a:lnSpc>
              <a:buNone/>
            </a:pPr>
            <a:r>
              <a:rPr lang="fa-IR" sz="4000" b="1" dirty="0">
                <a:solidFill>
                  <a:srgbClr val="000000"/>
                </a:solidFill>
                <a:latin typeface="Iransans"/>
                <a:cs typeface="B Titr" panose="00000700000000000000" pitchFamily="2" charset="-78"/>
              </a:rPr>
              <a:t> و 862 هزار </a:t>
            </a:r>
          </a:p>
          <a:p>
            <a:pPr marL="0" indent="0" algn="ctr" rtl="1">
              <a:lnSpc>
                <a:spcPct val="150000"/>
              </a:lnSpc>
              <a:buNone/>
            </a:pPr>
            <a:r>
              <a:rPr lang="fa-IR" sz="4000" b="1" dirty="0">
                <a:solidFill>
                  <a:srgbClr val="000000"/>
                </a:solidFill>
                <a:latin typeface="Iransans"/>
                <a:cs typeface="B Titr" panose="00000700000000000000" pitchFamily="2" charset="-78"/>
              </a:rPr>
              <a:t>و 602 نفر</a:t>
            </a:r>
            <a:r>
              <a:rPr lang="fa-IR" sz="4000" b="1" dirty="0" smtClean="0">
                <a:cs typeface="B Traffic" panose="00000400000000000000" pitchFamily="2" charset="-78"/>
              </a:rPr>
              <a:t/>
            </a:r>
            <a:br>
              <a:rPr lang="fa-IR" sz="4000" b="1" dirty="0" smtClean="0">
                <a:cs typeface="B Traffic" panose="00000400000000000000" pitchFamily="2" charset="-78"/>
              </a:rPr>
            </a:br>
            <a:endParaRPr lang="en-US" sz="4000" b="1" dirty="0">
              <a:cs typeface="B Traffic" panose="00000400000000000000" pitchFamily="2" charset="-78"/>
            </a:endParaRPr>
          </a:p>
        </p:txBody>
      </p:sp>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15969093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5"/>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2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9B87-4AA7-436A-A28E-213168C1C67B}"/>
              </a:ext>
            </a:extLst>
          </p:cNvPr>
          <p:cNvSpPr>
            <a:spLocks noGrp="1"/>
          </p:cNvSpPr>
          <p:nvPr>
            <p:ph type="title"/>
          </p:nvPr>
        </p:nvSpPr>
        <p:spPr/>
        <p:txBody>
          <a:bodyPr>
            <a:normAutofit fontScale="90000"/>
          </a:bodyPr>
          <a:lstStyle/>
          <a:p>
            <a:r>
              <a:rPr lang="fa-IR" dirty="0" smtClean="0"/>
              <a:t>مرک بر اثر کشیدن سیگار</a:t>
            </a:r>
            <a:endParaRPr lang="ru-RU" dirty="0"/>
          </a:p>
        </p:txBody>
      </p:sp>
      <p:pic>
        <p:nvPicPr>
          <p:cNvPr id="14" name="Picture Placeholder 13">
            <a:extLst>
              <a:ext uri="{FF2B5EF4-FFF2-40B4-BE49-F238E27FC236}">
                <a16:creationId xmlns="" xmlns:a16="http://schemas.microsoft.com/office/drawing/2014/main" id="{6D2A2984-909C-46E6-BA11-B06EBD98F0D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5675473" y="1756749"/>
            <a:ext cx="6502013" cy="3008396"/>
          </a:xfrm>
        </p:spPr>
      </p:pic>
      <p:sp>
        <p:nvSpPr>
          <p:cNvPr id="4" name="Slide Number Placeholder 3">
            <a:extLst>
              <a:ext uri="{FF2B5EF4-FFF2-40B4-BE49-F238E27FC236}">
                <a16:creationId xmlns="" xmlns:a16="http://schemas.microsoft.com/office/drawing/2014/main" id="{9DFFC05B-6738-42DC-8BE6-C9279D17A4F6}"/>
              </a:ext>
            </a:extLst>
          </p:cNvPr>
          <p:cNvSpPr>
            <a:spLocks noGrp="1"/>
          </p:cNvSpPr>
          <p:nvPr>
            <p:ph type="sldNum" sz="quarter" idx="12"/>
          </p:nvPr>
        </p:nvSpPr>
        <p:spPr/>
        <p:txBody>
          <a:bodyPr/>
          <a:lstStyle/>
          <a:p>
            <a:r>
              <a:rPr lang="fa-IR" dirty="0" smtClean="0"/>
              <a:t>9</a:t>
            </a:r>
            <a:endParaRPr lang="ru-RU" dirty="0"/>
          </a:p>
        </p:txBody>
      </p:sp>
      <p:sp>
        <p:nvSpPr>
          <p:cNvPr id="13" name="Text Placeholder 18"/>
          <p:cNvSpPr txBox="1">
            <a:spLocks/>
          </p:cNvSpPr>
          <p:nvPr/>
        </p:nvSpPr>
        <p:spPr>
          <a:xfrm>
            <a:off x="358029" y="2626850"/>
            <a:ext cx="4548187" cy="2916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50000"/>
              </a:lnSpc>
              <a:buNone/>
            </a:pPr>
            <a:r>
              <a:rPr lang="fa-IR" sz="4000" b="1" dirty="0">
                <a:solidFill>
                  <a:srgbClr val="000000"/>
                </a:solidFill>
                <a:latin typeface="Iransans"/>
                <a:cs typeface="B Titr" panose="00000700000000000000" pitchFamily="2" charset="-78"/>
              </a:rPr>
              <a:t>سه میلیون</a:t>
            </a:r>
          </a:p>
          <a:p>
            <a:pPr marL="0" indent="0" algn="ctr" rtl="1">
              <a:lnSpc>
                <a:spcPct val="150000"/>
              </a:lnSpc>
              <a:buNone/>
            </a:pPr>
            <a:r>
              <a:rPr lang="fa-IR" sz="4000" b="1" dirty="0">
                <a:solidFill>
                  <a:srgbClr val="000000"/>
                </a:solidFill>
                <a:latin typeface="Iransans"/>
                <a:cs typeface="B Titr" panose="00000700000000000000" pitchFamily="2" charset="-78"/>
              </a:rPr>
              <a:t> و 723هزار </a:t>
            </a:r>
          </a:p>
          <a:p>
            <a:pPr marL="0" indent="0" algn="ctr" rtl="1">
              <a:lnSpc>
                <a:spcPct val="150000"/>
              </a:lnSpc>
              <a:buNone/>
            </a:pPr>
            <a:r>
              <a:rPr lang="fa-IR" sz="4000" b="1" dirty="0">
                <a:solidFill>
                  <a:srgbClr val="000000"/>
                </a:solidFill>
                <a:latin typeface="Iransans"/>
                <a:cs typeface="B Titr" panose="00000700000000000000" pitchFamily="2" charset="-78"/>
              </a:rPr>
              <a:t>و 558 نفر</a:t>
            </a:r>
            <a:r>
              <a:rPr lang="fa-IR" sz="4000" b="1" dirty="0" smtClean="0">
                <a:cs typeface="B Traffic" panose="00000400000000000000" pitchFamily="2" charset="-78"/>
              </a:rPr>
              <a:t/>
            </a:r>
            <a:br>
              <a:rPr lang="fa-IR" sz="4000" b="1" dirty="0" smtClean="0">
                <a:cs typeface="B Traffic" panose="00000400000000000000" pitchFamily="2" charset="-78"/>
              </a:rPr>
            </a:br>
            <a:endParaRPr lang="en-US" sz="4000" b="1" dirty="0">
              <a:cs typeface="B Traffic" panose="00000400000000000000" pitchFamily="2" charset="-78"/>
            </a:endParaRPr>
          </a:p>
        </p:txBody>
      </p:sp>
      <p:sp>
        <p:nvSpPr>
          <p:cNvPr id="6" name="Rectangle 5"/>
          <p:cNvSpPr/>
          <p:nvPr/>
        </p:nvSpPr>
        <p:spPr>
          <a:xfrm>
            <a:off x="11351314" y="5882952"/>
            <a:ext cx="909223" cy="261610"/>
          </a:xfrm>
          <a:prstGeom prst="rect">
            <a:avLst/>
          </a:prstGeom>
        </p:spPr>
        <p:txBody>
          <a:bodyPr wrap="none">
            <a:spAutoFit/>
          </a:bodyPr>
          <a:lstStyle/>
          <a:p>
            <a:pPr algn="ctr"/>
            <a:r>
              <a:rPr lang="fa-IR" sz="1100" dirty="0">
                <a:solidFill>
                  <a:schemeClr val="bg1"/>
                </a:solidFill>
                <a:latin typeface="me_quran"/>
                <a:cs typeface="B Yekan" panose="00000400000000000000" pitchFamily="2" charset="-78"/>
              </a:rPr>
              <a:t>بِأَيِّ ذَنْبٍ قُتِلَتْ</a:t>
            </a:r>
            <a:endParaRPr lang="fa-IR" sz="1100" dirty="0">
              <a:solidFill>
                <a:schemeClr val="bg1"/>
              </a:solidFill>
              <a:latin typeface="IRANSans"/>
              <a:cs typeface="B Yekan" panose="000004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1" y="5816819"/>
            <a:ext cx="503194" cy="929921"/>
          </a:xfrm>
          <a:prstGeom prst="rect">
            <a:avLst/>
          </a:prstGeom>
        </p:spPr>
      </p:pic>
    </p:spTree>
    <p:extLst>
      <p:ext uri="{BB962C8B-B14F-4D97-AF65-F5344CB8AC3E}">
        <p14:creationId xmlns:p14="http://schemas.microsoft.com/office/powerpoint/2010/main" val="2983977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5"/>
    </p:bld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024DF7-0783-4549-86B7-A48B29FBA9C2}">
  <ds:schemaRefs>
    <ds:schemaRef ds:uri="http://purl.org/dc/dcmitype/"/>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fb0879af-3eba-417a-a55a-ffe6dcd6ca77"/>
    <ds:schemaRef ds:uri="http://schemas.microsoft.com/office/2006/documentManagement/types"/>
    <ds:schemaRef ds:uri="6dc4bcd6-49db-4c07-9060-8acfc67cef9f"/>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750F309C-DE10-4641-9043-BB7E781AC4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1485</Words>
  <Application>Microsoft Office PowerPoint</Application>
  <PresentationFormat>Widescreen</PresentationFormat>
  <Paragraphs>213</Paragraphs>
  <Slides>40</Slides>
  <Notes>0</Notes>
  <HiddenSlides>3</HiddenSlides>
  <MMClips>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Anglican</vt:lpstr>
      <vt:lpstr>Arial</vt:lpstr>
      <vt:lpstr>B Titr</vt:lpstr>
      <vt:lpstr>B Traffic</vt:lpstr>
      <vt:lpstr>B Yekan</vt:lpstr>
      <vt:lpstr>B Zar</vt:lpstr>
      <vt:lpstr>Calibri</vt:lpstr>
      <vt:lpstr>Century Gothic</vt:lpstr>
      <vt:lpstr>EntezareZohoor D6</vt:lpstr>
      <vt:lpstr>IRANSans</vt:lpstr>
      <vt:lpstr>IRANSans</vt:lpstr>
      <vt:lpstr>me_quran</vt:lpstr>
      <vt:lpstr>tahoma</vt:lpstr>
      <vt:lpstr>Times New Roman</vt:lpstr>
      <vt:lpstr>Office Theme</vt:lpstr>
      <vt:lpstr>PowerPoint Presentation</vt:lpstr>
      <vt:lpstr>چه کسی مسئول است؟</vt:lpstr>
      <vt:lpstr>نه به سقط جنین</vt:lpstr>
      <vt:lpstr>مقایسه آمار کرونا و قتل جنین </vt:lpstr>
      <vt:lpstr>مرگ بر اثر  بیماری های گوناگون</vt:lpstr>
      <vt:lpstr>مرک بر اثر ویروس کرونا</vt:lpstr>
      <vt:lpstr>مرک بر اثر بیماری ایدز</vt:lpstr>
      <vt:lpstr>مرک بر اثر مصرف الکل</vt:lpstr>
      <vt:lpstr>مرک بر اثر کشیدن سیگار</vt:lpstr>
      <vt:lpstr>مرک بر اثر بیماری سرطان</vt:lpstr>
      <vt:lpstr>مرک بر اثر قتل جنین</vt:lpstr>
      <vt:lpstr>نمودار فراوانی انواع بیماری‌ها </vt:lpstr>
      <vt:lpstr>نمودار فراوانی انواع  بیماری‌ها </vt:lpstr>
      <vt:lpstr>مرک بر اثر قتل جنین</vt:lpstr>
      <vt:lpstr>نماگراف مقایسه نرخ باروری مادران در ایران و کشورهای آمریکا ، روسیه ، چین و ... بویژه رژیم غاصب صهیونیستی </vt:lpstr>
      <vt:lpstr>دکتر محمدجواد محمودی رییس پایش سیاست‌های جمعیتی شورای عالی انقلاب فرهنگی گفت:</vt:lpstr>
      <vt:lpstr>PowerPoint Presentation</vt:lpstr>
      <vt:lpstr>مشاور عالی وزارت بهداشت  دکتر محمد اسماعیل اکبری معتقد است </vt:lpstr>
      <vt:lpstr>مقایسه کرونا  قتل جنین</vt:lpstr>
      <vt:lpstr>کرونا و قتل جنین</vt:lpstr>
      <vt:lpstr>کرونا و قتل جنین</vt:lpstr>
      <vt:lpstr>کرونا و قتل جنین</vt:lpstr>
      <vt:lpstr>کرونا و قتل جنین</vt:lpstr>
      <vt:lpstr>کرونا و قتل جنین</vt:lpstr>
      <vt:lpstr>کرونا و قتل جنین</vt:lpstr>
      <vt:lpstr>کرونا و قتل جنین</vt:lpstr>
      <vt:lpstr>کرونا و قتل جنین</vt:lpstr>
      <vt:lpstr>کرونا و قتل جنین</vt:lpstr>
      <vt:lpstr>کرونا و قتل جنین</vt:lpstr>
      <vt:lpstr>کرونا و قتل جنین</vt:lpstr>
      <vt:lpstr>کرونا و قتل جنین</vt:lpstr>
      <vt:lpstr>عمل وحشیانه و غیرانسانی</vt:lpstr>
      <vt:lpstr>از دست رفته</vt:lpstr>
      <vt:lpstr>جاهلیت مدرن</vt:lpstr>
      <vt:lpstr>تله جمعیتی</vt:lpstr>
      <vt:lpstr>غربالگری خسارت مالی و روانی و جانی جبران‌ناپذیری را به مردم وارد می‌کند. </vt:lpstr>
      <vt:lpstr>             سندروم داون یا "پریزومی21" یکی از انواع ناهنجاری‌ ژنتیکی است که میزان شیوع آن به‌طور تقریبی یک مورد در هزار تولد است!              </vt:lpstr>
      <vt:lpstr>       " تله جمعیتی"  اقتصاد و امنیت کشور را نابود می‌کند!        </vt:lpstr>
      <vt:lpstr>توصیه هایی برای جلوگیری از سقط جنین</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2021-01-02T07:17:33Z</dcterms:created>
  <dcterms:modified xsi:type="dcterms:W3CDTF">2021-01-10T14:01:40Z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