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39" r:id="rId2"/>
    <p:sldId id="541" r:id="rId3"/>
    <p:sldId id="552" r:id="rId4"/>
    <p:sldId id="545" r:id="rId5"/>
    <p:sldId id="548" r:id="rId6"/>
    <p:sldId id="546" r:id="rId7"/>
    <p:sldId id="547" r:id="rId8"/>
    <p:sldId id="554" r:id="rId9"/>
    <p:sldId id="553" r:id="rId10"/>
    <p:sldId id="550" r:id="rId11"/>
    <p:sldId id="55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88" d="100"/>
          <a:sy n="88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llah\Desktop\jamiat\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80067915159184"/>
          <c:y val="0.10935083115860823"/>
          <c:w val="0.73889543673891311"/>
          <c:h val="0.86132668073032104"/>
        </c:manualLayout>
      </c:layout>
      <c:scatterChart>
        <c:scatterStyle val="lineMarker"/>
        <c:varyColors val="0"/>
        <c:ser>
          <c:idx val="0"/>
          <c:order val="0"/>
          <c:tx>
            <c:v>کل کشور</c:v>
          </c:tx>
          <c:xVal>
            <c:numRef>
              <c:f>Sheet1!$A$1:$A$6</c:f>
              <c:numCache>
                <c:formatCode>General</c:formatCode>
                <c:ptCount val="6"/>
                <c:pt idx="0">
                  <c:v>1335</c:v>
                </c:pt>
                <c:pt idx="1">
                  <c:v>1345</c:v>
                </c:pt>
                <c:pt idx="2">
                  <c:v>1355</c:v>
                </c:pt>
                <c:pt idx="3">
                  <c:v>1365</c:v>
                </c:pt>
                <c:pt idx="4">
                  <c:v>1375</c:v>
                </c:pt>
                <c:pt idx="5">
                  <c:v>1385</c:v>
                </c:pt>
              </c:numCache>
            </c:numRef>
          </c:xVal>
          <c:yVal>
            <c:numRef>
              <c:f>Sheet1!$B$1:$B$6</c:f>
              <c:numCache>
                <c:formatCode>General</c:formatCode>
                <c:ptCount val="6"/>
                <c:pt idx="0">
                  <c:v>3.13</c:v>
                </c:pt>
                <c:pt idx="1">
                  <c:v>2.71</c:v>
                </c:pt>
                <c:pt idx="2">
                  <c:v>3.9099999999999997</c:v>
                </c:pt>
                <c:pt idx="3">
                  <c:v>1.9600000000000013</c:v>
                </c:pt>
                <c:pt idx="4">
                  <c:v>1.62</c:v>
                </c:pt>
                <c:pt idx="5">
                  <c:v>1.29</c:v>
                </c:pt>
              </c:numCache>
            </c:numRef>
          </c:yVal>
          <c:smooth val="0"/>
        </c:ser>
        <c:ser>
          <c:idx val="1"/>
          <c:order val="1"/>
          <c:tx>
            <c:v>شهری</c:v>
          </c:tx>
          <c:xVal>
            <c:numRef>
              <c:f>Sheet1!$A$1:$A$6</c:f>
              <c:numCache>
                <c:formatCode>General</c:formatCode>
                <c:ptCount val="6"/>
                <c:pt idx="0">
                  <c:v>1335</c:v>
                </c:pt>
                <c:pt idx="1">
                  <c:v>1345</c:v>
                </c:pt>
                <c:pt idx="2">
                  <c:v>1355</c:v>
                </c:pt>
                <c:pt idx="3">
                  <c:v>1365</c:v>
                </c:pt>
                <c:pt idx="4">
                  <c:v>1375</c:v>
                </c:pt>
                <c:pt idx="5">
                  <c:v>1385</c:v>
                </c:pt>
              </c:numCache>
            </c:numRef>
          </c:xVal>
          <c:yVal>
            <c:numRef>
              <c:f>Sheet1!$C$1:$C$6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4.9300000000000024</c:v>
                </c:pt>
                <c:pt idx="2">
                  <c:v>5.41</c:v>
                </c:pt>
                <c:pt idx="3">
                  <c:v>3.21</c:v>
                </c:pt>
                <c:pt idx="4">
                  <c:v>2.74</c:v>
                </c:pt>
                <c:pt idx="5">
                  <c:v>2.14</c:v>
                </c:pt>
              </c:numCache>
            </c:numRef>
          </c:yVal>
          <c:smooth val="0"/>
        </c:ser>
        <c:ser>
          <c:idx val="2"/>
          <c:order val="2"/>
          <c:tx>
            <c:v>روستایی</c:v>
          </c:tx>
          <c:xVal>
            <c:numRef>
              <c:f>Sheet1!$A$1:$A$6</c:f>
              <c:numCache>
                <c:formatCode>General</c:formatCode>
                <c:ptCount val="6"/>
                <c:pt idx="0">
                  <c:v>1335</c:v>
                </c:pt>
                <c:pt idx="1">
                  <c:v>1345</c:v>
                </c:pt>
                <c:pt idx="2">
                  <c:v>1355</c:v>
                </c:pt>
                <c:pt idx="3">
                  <c:v>1365</c:v>
                </c:pt>
                <c:pt idx="4">
                  <c:v>1375</c:v>
                </c:pt>
                <c:pt idx="5">
                  <c:v>1385</c:v>
                </c:pt>
              </c:numCache>
            </c:numRef>
          </c:xVal>
          <c:yVal>
            <c:numRef>
              <c:f>Sheet1!$D$1:$D$6</c:f>
              <c:numCache>
                <c:formatCode>General</c:formatCode>
                <c:ptCount val="6"/>
                <c:pt idx="0">
                  <c:v>2.09</c:v>
                </c:pt>
                <c:pt idx="1">
                  <c:v>1.1100000000000001</c:v>
                </c:pt>
                <c:pt idx="2">
                  <c:v>2.27</c:v>
                </c:pt>
                <c:pt idx="3">
                  <c:v>0.28000000000000008</c:v>
                </c:pt>
                <c:pt idx="4">
                  <c:v>0</c:v>
                </c:pt>
                <c:pt idx="5">
                  <c:v>-0.63000000000000445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5110432"/>
        <c:axId val="585110040"/>
      </c:scatterChart>
      <c:valAx>
        <c:axId val="58511043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fa-IR"/>
                  <a:t>سال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86571744553635455"/>
              <c:y val="0.89768382599429064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585110040"/>
        <c:crosses val="autoZero"/>
        <c:crossBetween val="midCat"/>
      </c:valAx>
      <c:valAx>
        <c:axId val="585110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fa-IR"/>
                  <a:t>درصد متوسط رشد جمعیت کشور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85110432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0.10498</cdr:x>
      <cdr:y>0.91228</cdr:y>
    </cdr:from>
    <cdr:to>
      <cdr:x>0.86199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1534" y="4136540"/>
          <a:ext cx="5996185" cy="397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/>
          <a:r>
            <a:rPr lang="en-US" dirty="0" smtClean="0"/>
            <a:t>1335-45           1345-55             1355-65            1365-75            1375-85           1385-90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18692-E9FE-4C3E-932A-7B09B35DB3A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B9169-0A84-4D1B-BE89-FD9D9F200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999D7B-362D-49D5-9D95-1DFAC034EA0A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0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a-IR" dirty="0" smtClean="0"/>
              <a:t>تفاوت نرخ رشد با نرخ افزایش</a:t>
            </a:r>
          </a:p>
          <a:p>
            <a:pPr algn="just"/>
            <a:r>
              <a:rPr lang="fa-IR" dirty="0" smtClean="0"/>
              <a:t>در نرخ افزایش</a:t>
            </a:r>
            <a:r>
              <a:rPr lang="fa-IR" baseline="0" dirty="0" smtClean="0"/>
              <a:t>، </a:t>
            </a:r>
            <a:r>
              <a:rPr lang="fa-IR" dirty="0" smtClean="0"/>
              <a:t>مطلق افزایش جمعیت، محاسبه</a:t>
            </a:r>
            <a:r>
              <a:rPr lang="fa-IR" baseline="0" dirty="0" smtClean="0"/>
              <a:t> </a:t>
            </a:r>
            <a:r>
              <a:rPr lang="fa-IR" dirty="0" smtClean="0"/>
              <a:t>می‌شود. </a:t>
            </a:r>
          </a:p>
          <a:p>
            <a:pPr algn="just"/>
            <a:r>
              <a:rPr lang="fa-IR" dirty="0" smtClean="0"/>
              <a:t>"نرخ رشد"، مقدار افزایش جمعیت یک منطقه را در یکسال محاسبه</a:t>
            </a:r>
            <a:r>
              <a:rPr lang="fa-IR" baseline="0" dirty="0" smtClean="0"/>
              <a:t> می شود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B5F7-BB2C-4991-A928-6117FF58E7B7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187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558E1-96B5-4AE8-A85E-EB794B20E484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775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ar-SA" sz="1800" b="1" dirty="0" smtClean="0">
                <a:solidFill>
                  <a:srgbClr val="FF0000"/>
                </a:solidFill>
              </a:rPr>
              <a:t>هرم سني:</a:t>
            </a:r>
            <a:r>
              <a:rPr lang="fa-IR" b="1" dirty="0" smtClean="0"/>
              <a:t/>
            </a:r>
            <a:br>
              <a:rPr lang="fa-IR" b="1" dirty="0" smtClean="0"/>
            </a:br>
            <a:r>
              <a:rPr lang="ar-SA" dirty="0" smtClean="0"/>
              <a:t>براي نمايش هندسي توزيع سني جمعيت از نمودار هرم سني استفاده مي شود.</a:t>
            </a:r>
            <a:endParaRPr lang="fa-IR" dirty="0" smtClean="0"/>
          </a:p>
          <a:p>
            <a:pPr>
              <a:lnSpc>
                <a:spcPct val="90000"/>
              </a:lnSpc>
            </a:pPr>
            <a:r>
              <a:rPr lang="ar-SA" dirty="0" smtClean="0"/>
              <a:t>از 2 محور عمود بر هم تشكيل ي</a:t>
            </a:r>
            <a:r>
              <a:rPr lang="fa-IR" dirty="0" smtClean="0"/>
              <a:t>ا</a:t>
            </a:r>
            <a:r>
              <a:rPr lang="ar-SA" dirty="0" smtClean="0"/>
              <a:t>فته است كه محور عمودي اختصاص به سنين و محور افقي اختصاص به تعداد جمعيت مردان و زنان دارد.</a:t>
            </a:r>
          </a:p>
          <a:p>
            <a:pPr>
              <a:lnSpc>
                <a:spcPct val="90000"/>
              </a:lnSpc>
            </a:pPr>
            <a:r>
              <a:rPr lang="ar-SA" dirty="0" smtClean="0"/>
              <a:t>در سمت راست هرم يعني در قسمت </a:t>
            </a:r>
            <a:r>
              <a:rPr lang="arn-CL" dirty="0" smtClean="0"/>
              <a:t>X</a:t>
            </a:r>
            <a:r>
              <a:rPr lang="ar-SA" dirty="0" smtClean="0"/>
              <a:t> جمعيت زنان </a:t>
            </a:r>
          </a:p>
          <a:p>
            <a:pPr>
              <a:lnSpc>
                <a:spcPct val="90000"/>
              </a:lnSpc>
            </a:pPr>
            <a:r>
              <a:rPr lang="ar-SA" dirty="0" smtClean="0"/>
              <a:t> در قسمت چپ محور </a:t>
            </a:r>
            <a:r>
              <a:rPr lang="arn-CL" dirty="0" smtClean="0"/>
              <a:t>X</a:t>
            </a:r>
            <a:r>
              <a:rPr lang="ar-SA" dirty="0" smtClean="0"/>
              <a:t>يعني در جهت منفي جمعيت مردان نمايش داده مي شود.</a:t>
            </a:r>
            <a:endParaRPr lang="fa-IR" dirty="0" smtClean="0"/>
          </a:p>
          <a:p>
            <a:pPr>
              <a:lnSpc>
                <a:spcPct val="90000"/>
              </a:lnSpc>
            </a:pPr>
            <a:r>
              <a:rPr lang="fa-IR" dirty="0" smtClean="0"/>
              <a:t>طول محور عمودی دو سوم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ar-SA" dirty="0" smtClean="0"/>
              <a:t>هرم سني جمعيت يك كشور نشانگر تاريخ جمعيتي و تغييرات به وجود آمده در ساخت جمعيت آن كشور است.</a:t>
            </a:r>
          </a:p>
          <a:p>
            <a:pPr>
              <a:lnSpc>
                <a:spcPct val="90000"/>
              </a:lnSpc>
            </a:pPr>
            <a:r>
              <a:rPr lang="ar-SA" dirty="0" smtClean="0"/>
              <a:t>در اين هرم مي توان تغييرات حاصله از ولادت،مرگ و مير و مهاجرتها را مشاهده كرد.</a:t>
            </a:r>
          </a:p>
          <a:p>
            <a:pPr>
              <a:lnSpc>
                <a:spcPct val="90000"/>
              </a:lnSpc>
            </a:pPr>
            <a:r>
              <a:rPr lang="ar-SA" dirty="0" smtClean="0"/>
              <a:t>قاعده هرم سني كشورهاي رو به توسعه در راس آن باريك است كه نشان دهنده جوان بودن جمعيت خواهد بود.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B5F7-BB2C-4991-A928-6117FF58E7B7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972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ar-SA" dirty="0" smtClean="0"/>
              <a:t>جمعيت يك كشور در 3 گروه سني عمده قرار دارد.</a:t>
            </a:r>
          </a:p>
          <a:p>
            <a:pPr algn="just">
              <a:lnSpc>
                <a:spcPct val="80000"/>
              </a:lnSpc>
            </a:pPr>
            <a:r>
              <a:rPr lang="ar-SA" dirty="0" smtClean="0"/>
              <a:t>الف)گروه كودكان و نوجوانان كمتر از 15 سال.</a:t>
            </a:r>
          </a:p>
          <a:p>
            <a:pPr algn="just">
              <a:lnSpc>
                <a:spcPct val="80000"/>
              </a:lnSpc>
            </a:pPr>
            <a:r>
              <a:rPr lang="ar-SA" dirty="0" smtClean="0"/>
              <a:t>ب)گروه جمعيت</a:t>
            </a:r>
            <a:r>
              <a:rPr lang="fa-IR" dirty="0" smtClean="0"/>
              <a:t> </a:t>
            </a:r>
            <a:r>
              <a:rPr lang="ar-SA" dirty="0" smtClean="0"/>
              <a:t>فعال از 15 سالگي تا 64 سالگي.</a:t>
            </a:r>
          </a:p>
          <a:p>
            <a:pPr algn="just">
              <a:lnSpc>
                <a:spcPct val="80000"/>
              </a:lnSpc>
            </a:pPr>
            <a:r>
              <a:rPr lang="ar-SA" dirty="0" smtClean="0"/>
              <a:t>ج)گروه جمعيت سالخوردگان از 65 سالگي و بيشتر.</a:t>
            </a:r>
            <a:endParaRPr lang="en-US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>
                <a:solidFill>
                  <a:srgbClr val="0A0A0A"/>
                </a:solidFill>
              </a:rPr>
              <a:t> </a:t>
            </a:r>
          </a:p>
          <a:p>
            <a:pPr algn="r" rtl="1"/>
            <a:r>
              <a:rPr lang="fa-IR" dirty="0" smtClean="0">
                <a:solidFill>
                  <a:srgbClr val="0A0A0A"/>
                </a:solidFill>
              </a:rPr>
              <a:t>دوره زمانی به نسبت کوتاه از تحولات جمعیتی یک کشور است که در آن نسبت </a:t>
            </a:r>
            <a:r>
              <a:rPr lang="fa-IR" b="1" u="sng" dirty="0" smtClean="0">
                <a:solidFill>
                  <a:srgbClr val="0A0A0A"/>
                </a:solidFill>
              </a:rPr>
              <a:t>جمعیت سنین فعالیت</a:t>
            </a:r>
            <a:r>
              <a:rPr lang="fa-IR" dirty="0" smtClean="0">
                <a:solidFill>
                  <a:srgbClr val="0A0A0A"/>
                </a:solidFill>
              </a:rPr>
              <a:t> به حداکثر می رسد و نوعی ساختار جمعیتی مطلوب برای شتاب بخشیدن به رشد اقتصادی مهیا می شود.</a:t>
            </a:r>
          </a:p>
          <a:p>
            <a:pPr algn="r" rtl="1"/>
            <a:endParaRPr lang="fa-IR" b="1" u="sng" dirty="0" smtClean="0">
              <a:solidFill>
                <a:srgbClr val="0A0A0A"/>
              </a:solidFill>
            </a:endParaRPr>
          </a:p>
          <a:p>
            <a:pPr algn="r" rtl="1"/>
            <a:r>
              <a:rPr lang="fa-IR" dirty="0" smtClean="0">
                <a:solidFill>
                  <a:srgbClr val="0A0A0A"/>
                </a:solidFill>
              </a:rPr>
              <a:t>بنابر تعریف بخش سازمان ملل متحد:</a:t>
            </a:r>
            <a:br>
              <a:rPr lang="fa-IR" dirty="0" smtClean="0">
                <a:solidFill>
                  <a:srgbClr val="0A0A0A"/>
                </a:solidFill>
              </a:rPr>
            </a:br>
            <a:r>
              <a:rPr lang="fa-IR" dirty="0" smtClean="0">
                <a:solidFill>
                  <a:srgbClr val="0A0A0A"/>
                </a:solidFill>
              </a:rPr>
              <a:t>پنجره جمعیتی، دوره ای است که در آن نسبت جمعیت زیر 15 سال به کمتر از 30 درصد کل جمعیت برسد و نسبت جمعیت 65 ساله و بالاتر هنوز کم تر از 15 درصد باشد.</a:t>
            </a:r>
            <a:br>
              <a:rPr lang="fa-IR" dirty="0" smtClean="0">
                <a:solidFill>
                  <a:srgbClr val="0A0A0A"/>
                </a:solidFill>
              </a:rPr>
            </a:br>
            <a:r>
              <a:rPr lang="fa-IR" dirty="0" smtClean="0">
                <a:solidFill>
                  <a:srgbClr val="0A0A0A"/>
                </a:solidFill>
              </a:rPr>
              <a:t>به عبارت دقیق تر: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b="1" dirty="0" smtClean="0">
                <a:solidFill>
                  <a:srgbClr val="FF0000"/>
                </a:solidFill>
              </a:rPr>
              <a:t>پنجره جمعیتی دوره ای است که در آن کمتر از یک سوم جمعیت خارج از سنین فعالیت (زیر 15 سال و 65 سال و بالاتر) و بیشتر از دو سوم جمعیت در سنین فعالیت (15-64 ساله) باشند.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r" rtl="1"/>
            <a:endParaRPr lang="fa-IR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>
                <a:solidFill>
                  <a:srgbClr val="0A0A0A"/>
                </a:solidFill>
              </a:rPr>
              <a:t>بر اساس این شاخص ها، ایران از سال </a:t>
            </a:r>
            <a:r>
              <a:rPr lang="fa-IR" b="1" u="sng" dirty="0" smtClean="0">
                <a:solidFill>
                  <a:srgbClr val="0A0A0A"/>
                </a:solidFill>
              </a:rPr>
              <a:t>1385</a:t>
            </a:r>
            <a:r>
              <a:rPr lang="fa-IR" dirty="0" smtClean="0">
                <a:solidFill>
                  <a:srgbClr val="0A0A0A"/>
                </a:solidFill>
              </a:rPr>
              <a:t> وارد فاز </a:t>
            </a:r>
            <a:r>
              <a:rPr lang="fa-IR" b="1" u="sng" dirty="0" smtClean="0">
                <a:solidFill>
                  <a:srgbClr val="0A0A0A"/>
                </a:solidFill>
              </a:rPr>
              <a:t>پنجره جمعیتی </a:t>
            </a:r>
            <a:r>
              <a:rPr lang="fa-IR" dirty="0" smtClean="0">
                <a:solidFill>
                  <a:srgbClr val="0A0A0A"/>
                </a:solidFill>
              </a:rPr>
              <a:t>شده است.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40% یا بیشتر زیر 15 سال جمعیت جوان باشد.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dirty="0" smtClean="0">
              <a:solidFill>
                <a:srgbClr val="0A0A0A"/>
              </a:solidFill>
            </a:endParaRPr>
          </a:p>
          <a:p>
            <a:pPr algn="just">
              <a:lnSpc>
                <a:spcPct val="80000"/>
              </a:lnSpc>
            </a:pPr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B5F7-BB2C-4991-A928-6117FF58E7B7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547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ar-SA" dirty="0" smtClean="0"/>
              <a:t>جمعيت يك كشور در 3 گروه سني عمده قرار دارد.</a:t>
            </a:r>
          </a:p>
          <a:p>
            <a:pPr algn="just">
              <a:lnSpc>
                <a:spcPct val="80000"/>
              </a:lnSpc>
            </a:pPr>
            <a:r>
              <a:rPr lang="ar-SA" dirty="0" smtClean="0"/>
              <a:t>الف)گروه كودكان و نوجوانان كمتر از 15 سال.</a:t>
            </a:r>
          </a:p>
          <a:p>
            <a:pPr algn="just">
              <a:lnSpc>
                <a:spcPct val="80000"/>
              </a:lnSpc>
            </a:pPr>
            <a:r>
              <a:rPr lang="ar-SA" dirty="0" smtClean="0"/>
              <a:t>ب)گروه جمعيت</a:t>
            </a:r>
            <a:r>
              <a:rPr lang="fa-IR" dirty="0" smtClean="0"/>
              <a:t> </a:t>
            </a:r>
            <a:r>
              <a:rPr lang="ar-SA" dirty="0" smtClean="0"/>
              <a:t>فعال از 15 سالگي تا 64 سالگي.</a:t>
            </a:r>
          </a:p>
          <a:p>
            <a:pPr algn="just">
              <a:lnSpc>
                <a:spcPct val="80000"/>
              </a:lnSpc>
            </a:pPr>
            <a:r>
              <a:rPr lang="ar-SA" dirty="0" smtClean="0"/>
              <a:t>ج)گروه جمعيت سالخوردگان از 65 سالگي و بيشتر.</a:t>
            </a:r>
            <a:endParaRPr lang="en-US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>
                <a:solidFill>
                  <a:srgbClr val="0A0A0A"/>
                </a:solidFill>
              </a:rPr>
              <a:t> </a:t>
            </a:r>
          </a:p>
          <a:p>
            <a:pPr algn="r" rtl="1"/>
            <a:r>
              <a:rPr lang="fa-IR" dirty="0" smtClean="0">
                <a:solidFill>
                  <a:srgbClr val="0A0A0A"/>
                </a:solidFill>
              </a:rPr>
              <a:t>دوره زمانی به نسبت کوتاه از تحولات جمعیتی یک کشور است که در آن نسبت </a:t>
            </a:r>
            <a:r>
              <a:rPr lang="fa-IR" b="1" u="sng" dirty="0" smtClean="0">
                <a:solidFill>
                  <a:srgbClr val="0A0A0A"/>
                </a:solidFill>
              </a:rPr>
              <a:t>جمعیت سنین فعالیت</a:t>
            </a:r>
            <a:r>
              <a:rPr lang="fa-IR" dirty="0" smtClean="0">
                <a:solidFill>
                  <a:srgbClr val="0A0A0A"/>
                </a:solidFill>
              </a:rPr>
              <a:t> به حداکثر می رسد و نوعی ساختار جمعیتی مطلوب برای شتاب بخشیدن به رشد اقتصادی مهیا می شود.</a:t>
            </a:r>
          </a:p>
          <a:p>
            <a:pPr algn="r" rtl="1"/>
            <a:endParaRPr lang="fa-IR" b="1" u="sng" dirty="0" smtClean="0">
              <a:solidFill>
                <a:srgbClr val="0A0A0A"/>
              </a:solidFill>
            </a:endParaRPr>
          </a:p>
          <a:p>
            <a:pPr algn="r" rtl="1"/>
            <a:r>
              <a:rPr lang="fa-IR" dirty="0" smtClean="0">
                <a:solidFill>
                  <a:srgbClr val="0A0A0A"/>
                </a:solidFill>
              </a:rPr>
              <a:t>بنابر تعریف بخش سازمان ملل متحد:</a:t>
            </a:r>
            <a:br>
              <a:rPr lang="fa-IR" dirty="0" smtClean="0">
                <a:solidFill>
                  <a:srgbClr val="0A0A0A"/>
                </a:solidFill>
              </a:rPr>
            </a:br>
            <a:r>
              <a:rPr lang="fa-IR" dirty="0" smtClean="0">
                <a:solidFill>
                  <a:srgbClr val="0A0A0A"/>
                </a:solidFill>
              </a:rPr>
              <a:t>پنجره جمعیتی، دوره ای است که در آن نسبت جمعیت زیر 15 سال به کمتر از 30 درصد کل جمعیت برسد و نسبت جمعیت 65 ساله و بالاتر هنوز کم تر از 15 درصد باشد.</a:t>
            </a:r>
            <a:br>
              <a:rPr lang="fa-IR" dirty="0" smtClean="0">
                <a:solidFill>
                  <a:srgbClr val="0A0A0A"/>
                </a:solidFill>
              </a:rPr>
            </a:br>
            <a:r>
              <a:rPr lang="fa-IR" dirty="0" smtClean="0">
                <a:solidFill>
                  <a:srgbClr val="0A0A0A"/>
                </a:solidFill>
              </a:rPr>
              <a:t>به عبارت دقیق تر: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b="1" dirty="0" smtClean="0">
                <a:solidFill>
                  <a:srgbClr val="FF0000"/>
                </a:solidFill>
              </a:rPr>
              <a:t>پنجره جمعیتی دوره ای است که در آن کمتر از یک سوم جمعیت خارج از سنین فعالیت (زیر 15 سال و 65 سال و بالاتر) و بیشتر از دو سوم جمعیت در سنین فعالیت (15-64 ساله) باشند.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r" rtl="1"/>
            <a:endParaRPr lang="fa-IR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>
                <a:solidFill>
                  <a:srgbClr val="0A0A0A"/>
                </a:solidFill>
              </a:rPr>
              <a:t>بر اساس این شاخص ها، ایران از سال </a:t>
            </a:r>
            <a:r>
              <a:rPr lang="fa-IR" b="1" u="sng" dirty="0" smtClean="0">
                <a:solidFill>
                  <a:srgbClr val="0A0A0A"/>
                </a:solidFill>
              </a:rPr>
              <a:t>1385</a:t>
            </a:r>
            <a:r>
              <a:rPr lang="fa-IR" dirty="0" smtClean="0">
                <a:solidFill>
                  <a:srgbClr val="0A0A0A"/>
                </a:solidFill>
              </a:rPr>
              <a:t> وارد فاز </a:t>
            </a:r>
            <a:r>
              <a:rPr lang="fa-IR" b="1" u="sng" dirty="0" smtClean="0">
                <a:solidFill>
                  <a:srgbClr val="0A0A0A"/>
                </a:solidFill>
              </a:rPr>
              <a:t>پنجره جمعیتی </a:t>
            </a:r>
            <a:r>
              <a:rPr lang="fa-IR" dirty="0" smtClean="0">
                <a:solidFill>
                  <a:srgbClr val="0A0A0A"/>
                </a:solidFill>
              </a:rPr>
              <a:t>شده است.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40% یا بیشتر زیر 15 سال جمعیت جوان باشد.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dirty="0" smtClean="0">
              <a:solidFill>
                <a:srgbClr val="0A0A0A"/>
              </a:solidFill>
            </a:endParaRPr>
          </a:p>
          <a:p>
            <a:pPr algn="just">
              <a:lnSpc>
                <a:spcPct val="80000"/>
              </a:lnSpc>
            </a:pPr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B5F7-BB2C-4991-A928-6117FF58E7B7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929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5DC5-B18F-47A9-97B4-5F18855DA5F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37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r" rtl="1">
              <a:defRPr/>
            </a:pPr>
            <a:r>
              <a:rPr lang="fa-IR" sz="3600" b="1" dirty="0" smtClean="0">
                <a:cs typeface="B Nazanin" pitchFamily="2" charset="-78"/>
              </a:rPr>
              <a:t>متوسط رشد سالانه جمعيت :    </a:t>
            </a:r>
            <a:r>
              <a:rPr lang="fa-IR" sz="3600" dirty="0" smtClean="0">
                <a:cs typeface="B Nazanin" pitchFamily="2" charset="-78"/>
              </a:rPr>
              <a:t>منظور افزايش سالانه تعداد جمعيت به ازاي هر 100 نفر است. </a:t>
            </a:r>
            <a:endParaRPr lang="en-US" sz="3600" dirty="0" smtClean="0">
              <a:cs typeface="B Nazanin" pitchFamily="2" charset="-78"/>
            </a:endParaRPr>
          </a:p>
          <a:p>
            <a:pPr algn="r" rtl="1">
              <a:defRPr/>
            </a:pPr>
            <a:endParaRPr lang="fa-IR" sz="3600" b="1" dirty="0" smtClean="0">
              <a:solidFill>
                <a:srgbClr val="FF0000"/>
              </a:solidFill>
            </a:endParaRPr>
          </a:p>
          <a:p>
            <a:pPr algn="r" rtl="1">
              <a:defRPr/>
            </a:pPr>
            <a:r>
              <a:rPr lang="fa-IR" sz="3600" b="1" dirty="0" smtClean="0">
                <a:solidFill>
                  <a:srgbClr val="FF0000"/>
                </a:solidFill>
              </a:rPr>
              <a:t>سال 65 نرخ رشد جمعیت از سه و نه دهم درصد  امروز به زیر یک درصد رسیدیم یعنی شش دهم درصد(تا پایان 99 دوره یک ساله نه 5 ساله) درتاریخ ایران بی سابقه بوده  و همچنان رو به کاهش  است و ده تا 15 سال آینده به صفر درصد و منفی هم خواهد رسید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F5E1C2-7BD5-4083-B6AE-C646E443D7BB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7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6A72-42A3-4F71-B8C0-5F0C6357342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11A1-FE56-441A-B78A-AB688E1B5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6A72-42A3-4F71-B8C0-5F0C6357342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11A1-FE56-441A-B78A-AB688E1B5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6A72-42A3-4F71-B8C0-5F0C6357342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11A1-FE56-441A-B78A-AB688E1B5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8ABF-01CD-43A9-940C-21061B946C8F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03A72F-1100-4E64-BAB1-D85BD1593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"/>
          </p:nvPr>
        </p:nvSpPr>
        <p:spPr>
          <a:xfrm>
            <a:off x="395536" y="1124744"/>
            <a:ext cx="8288660" cy="489654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چالشه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6712"/>
          </a:xfrm>
          <a:ln>
            <a:noFill/>
          </a:ln>
        </p:spPr>
        <p:txBody>
          <a:bodyPr>
            <a:normAutofit/>
          </a:bodyPr>
          <a:lstStyle>
            <a:lvl1pPr algn="r">
              <a:defRPr sz="3200">
                <a:solidFill>
                  <a:schemeClr val="accent6">
                    <a:lumMod val="50000"/>
                  </a:schemeClr>
                </a:solidFill>
                <a:cs typeface="B Davat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15616" y="836712"/>
            <a:ext cx="8028384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emud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4" y="0"/>
            <a:ext cx="110093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6A72-42A3-4F71-B8C0-5F0C6357342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11A1-FE56-441A-B78A-AB688E1B5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6A72-42A3-4F71-B8C0-5F0C6357342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11A1-FE56-441A-B78A-AB688E1B5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6A72-42A3-4F71-B8C0-5F0C6357342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11A1-FE56-441A-B78A-AB688E1B5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6A72-42A3-4F71-B8C0-5F0C6357342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11A1-FE56-441A-B78A-AB688E1B5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6A72-42A3-4F71-B8C0-5F0C6357342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11A1-FE56-441A-B78A-AB688E1B5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6A72-42A3-4F71-B8C0-5F0C6357342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11A1-FE56-441A-B78A-AB688E1B5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6A72-42A3-4F71-B8C0-5F0C6357342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11A1-FE56-441A-B78A-AB688E1B5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6A72-42A3-4F71-B8C0-5F0C6357342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11A1-FE56-441A-B78A-AB688E1B5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86A72-42A3-4F71-B8C0-5F0C6357342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11A1-FE56-441A-B78A-AB688E1B5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meters.inf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ometers.info/f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r.org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r.org.i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\متفرقه\کادر-حاشیه\New Folder\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3077"/>
            <a:ext cx="62404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pic\اسلامي\اسماء\بسم الله\1\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4" y="1563390"/>
            <a:ext cx="38322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721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57200"/>
          </a:xfr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justLow" rtl="1">
              <a:buNone/>
            </a:pPr>
            <a: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آمار به روز </a:t>
            </a:r>
            <a:r>
              <a:rPr lang="fa-IR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لحظه ای جهان به زبان های انگلیسی و </a:t>
            </a:r>
            <a: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پارسی</a:t>
            </a:r>
            <a:endParaRPr lang="en-US" b="1" dirty="0">
              <a:ln/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pPr marL="0" indent="0" algn="justLow" rtl="1">
              <a:buNone/>
            </a:pPr>
            <a:endParaRPr lang="en-US" b="1" dirty="0">
              <a:ln/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614" r="-3355" b="-614"/>
          <a:stretch/>
        </p:blipFill>
        <p:spPr bwMode="auto">
          <a:xfrm>
            <a:off x="533400" y="2531369"/>
            <a:ext cx="8391428" cy="42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155465"/>
            <a:ext cx="2209800" cy="559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600">
                <a:solidFill>
                  <a:schemeClr val="tx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a-IR" dirty="0"/>
              <a:t>وب سایت مفید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2409" y="1571146"/>
            <a:ext cx="553639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Low"/>
            <a:r>
              <a:rPr lang="en-US" sz="2400" b="1" dirty="0">
                <a:ln/>
                <a:solidFill>
                  <a:schemeClr val="accent3"/>
                </a:solidFill>
                <a:cs typeface="B Titr" panose="00000700000000000000" pitchFamily="2" charset="-78"/>
                <a:hlinkClick r:id="rId3"/>
              </a:rPr>
              <a:t>http://www.worldometers.info</a:t>
            </a:r>
            <a:endParaRPr lang="en-US" sz="2400" b="1" dirty="0">
              <a:ln/>
              <a:solidFill>
                <a:schemeClr val="accent3"/>
              </a:solidFill>
              <a:cs typeface="B Titr" panose="00000700000000000000" pitchFamily="2" charset="-78"/>
            </a:endParaRPr>
          </a:p>
          <a:p>
            <a:pPr algn="justLow"/>
            <a:r>
              <a:rPr lang="en-US" sz="2400" b="1" dirty="0">
                <a:ln/>
                <a:solidFill>
                  <a:schemeClr val="accent3"/>
                </a:solidFill>
                <a:cs typeface="B Titr" panose="00000700000000000000" pitchFamily="2" charset="-78"/>
                <a:hlinkClick r:id="rId4"/>
              </a:rPr>
              <a:t>http://www.worldometers.info/fa/</a:t>
            </a:r>
            <a:endParaRPr lang="en-US" sz="2400" b="1" dirty="0">
              <a:ln/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42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838200"/>
            <a:ext cx="6242289" cy="53496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Low" rtl="1">
              <a:buNone/>
            </a:pPr>
            <a: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مرکز آمار ایران</a:t>
            </a:r>
            <a:endParaRPr lang="fa-IR" b="1" dirty="0">
              <a:ln/>
              <a:solidFill>
                <a:schemeClr val="accent4"/>
              </a:solidFill>
              <a:cs typeface="B Titr" panose="00000700000000000000" pitchFamily="2" charset="-78"/>
              <a:hlinkClick r:id=""/>
            </a:endParaRPr>
          </a:p>
          <a:p>
            <a:pPr algn="justLow" rtl="1">
              <a:buNone/>
            </a:pPr>
            <a:endParaRPr lang="fa-IR" b="1" dirty="0">
              <a:ln/>
              <a:solidFill>
                <a:schemeClr val="accent4"/>
              </a:solidFill>
              <a:cs typeface="B Titr" panose="00000700000000000000" pitchFamily="2" charset="-78"/>
              <a:hlinkClick r:id=""/>
            </a:endParaRPr>
          </a:p>
          <a:p>
            <a:pPr algn="justLow" rtl="1">
              <a:buNone/>
            </a:pPr>
            <a:endParaRPr lang="en-US" b="1" dirty="0">
              <a:ln/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pPr algn="justLow" rtl="1">
              <a:buNone/>
            </a:pPr>
            <a:endParaRPr lang="fa-IR" b="1" dirty="0">
              <a:ln/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3" y="2514600"/>
            <a:ext cx="864096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1600200"/>
            <a:ext cx="342875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Low"/>
            <a:r>
              <a:rPr lang="en-US" sz="2400" b="1" dirty="0">
                <a:ln/>
                <a:solidFill>
                  <a:schemeClr val="accent3"/>
                </a:solidFill>
                <a:cs typeface="B Titr" panose="00000700000000000000" pitchFamily="2" charset="-78"/>
                <a:hlinkClick r:id="rId3"/>
              </a:rPr>
              <a:t>http://www.amar.org.ir/</a:t>
            </a:r>
            <a:endParaRPr lang="en-US" sz="2400" b="1" dirty="0">
              <a:ln/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97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395536" y="1124744"/>
            <a:ext cx="8301608" cy="5472608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fa-IR" sz="2500" b="1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جمعیت: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Homa" panose="00000400000000000000" pitchFamily="2" charset="-78"/>
              </a:rPr>
              <a:t>به </a:t>
            </a:r>
            <a:r>
              <a:rPr lang="fa-IR" dirty="0">
                <a:cs typeface="B Homa" panose="00000400000000000000" pitchFamily="2" charset="-78"/>
              </a:rPr>
              <a:t>کلیه کسانی که به ‌طور پیوسته در </a:t>
            </a:r>
            <a:r>
              <a:rPr lang="fa-IR" dirty="0" smtClean="0">
                <a:cs typeface="B Homa" panose="00000400000000000000" pitchFamily="2" charset="-78"/>
              </a:rPr>
              <a:t>یک </a:t>
            </a:r>
            <a:r>
              <a:rPr lang="fa-IR" dirty="0">
                <a:cs typeface="B Homa" panose="00000400000000000000" pitchFamily="2" charset="-78"/>
              </a:rPr>
              <a:t>ناحیه جغرافیایی زندگی می‌کنند، جمعیت می‌گویند</a:t>
            </a:r>
            <a:r>
              <a:rPr lang="fa-IR" dirty="0" smtClean="0">
                <a:cs typeface="B Homa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5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نرخ رشد </a:t>
            </a:r>
            <a:r>
              <a:rPr lang="fa-IR" sz="2500" b="1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جمعیت:</a:t>
            </a:r>
            <a:endParaRPr lang="fa-IR" sz="2500" b="1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Homa" panose="00000400000000000000" pitchFamily="2" charset="-78"/>
              </a:rPr>
              <a:t>مقدار افزایش یا کاهش جمعیت یک منطقه را در یک سال نسبت به صد نفر از همان جمعیت نشان می‌دهد،</a:t>
            </a:r>
          </a:p>
          <a:p>
            <a:pPr algn="r" rtl="1">
              <a:lnSpc>
                <a:spcPct val="150000"/>
              </a:lnSpc>
            </a:pPr>
            <a:r>
              <a:rPr lang="fa-IR" sz="25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نرخ باروری </a:t>
            </a:r>
            <a:r>
              <a:rPr lang="fa-IR" sz="2500" b="1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کل: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Homa" panose="00000400000000000000" pitchFamily="2" charset="-78"/>
              </a:rPr>
              <a:t>متوسط فرزندان زنده متولد شده به</a:t>
            </a:r>
            <a:r>
              <a:rPr lang="en-US" dirty="0">
                <a:cs typeface="B Homa" panose="00000400000000000000" pitchFamily="2" charset="-78"/>
              </a:rPr>
              <a:t> </a:t>
            </a:r>
            <a:r>
              <a:rPr lang="fa-IR" dirty="0">
                <a:cs typeface="B Homa" panose="00000400000000000000" pitchFamily="2" charset="-78"/>
              </a:rPr>
              <a:t>ازای</a:t>
            </a:r>
            <a:r>
              <a:rPr lang="en-US" dirty="0">
                <a:cs typeface="B Homa" panose="00000400000000000000" pitchFamily="2" charset="-78"/>
              </a:rPr>
              <a:t> </a:t>
            </a:r>
            <a:r>
              <a:rPr lang="fa-IR" dirty="0">
                <a:cs typeface="B Homa" panose="00000400000000000000" pitchFamily="2" charset="-78"/>
              </a:rPr>
              <a:t>هر زن در سن باروری (49-15)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5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سطح جانشینی: </a:t>
            </a:r>
            <a:endParaRPr lang="fa-IR" dirty="0">
              <a:cs typeface="B Homa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Homa" panose="00000400000000000000" pitchFamily="2" charset="-78"/>
              </a:rPr>
              <a:t>حداقل نرخ باروری برای حفظ جمعیت یک کشور</a:t>
            </a:r>
          </a:p>
          <a:p>
            <a:pPr algn="r" rtl="1">
              <a:lnSpc>
                <a:spcPct val="150000"/>
              </a:lnSpc>
            </a:pPr>
            <a:endParaRPr lang="fa-IR" dirty="0"/>
          </a:p>
          <a:p>
            <a:pPr algn="r" rtl="1">
              <a:lnSpc>
                <a:spcPct val="150000"/>
              </a:lnSpc>
            </a:pPr>
            <a:endParaRPr lang="fa-IR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مفاهیم جمعیتی</a:t>
            </a:r>
            <a:endParaRPr lang="fa-IR" sz="3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21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154" y="755317"/>
            <a:ext cx="6798735" cy="557115"/>
          </a:xfr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</a:pPr>
            <a:r>
              <a:rPr lang="fa-IR" sz="2400" b="1" dirty="0">
                <a:ln/>
                <a:solidFill>
                  <a:schemeClr val="accent4"/>
                </a:solidFill>
                <a:latin typeface="+mn-lt"/>
                <a:ea typeface="+mn-ea"/>
                <a:cs typeface="B Titr" panose="00000700000000000000" pitchFamily="2" charset="-78"/>
              </a:rPr>
              <a:t>نرخ </a:t>
            </a:r>
            <a:r>
              <a:rPr lang="fa-IR" sz="2400" b="1" dirty="0" smtClean="0">
                <a:ln/>
                <a:solidFill>
                  <a:schemeClr val="accent4"/>
                </a:solidFill>
                <a:latin typeface="+mn-lt"/>
                <a:ea typeface="+mn-ea"/>
                <a:cs typeface="B Titr" panose="00000700000000000000" pitchFamily="2" charset="-78"/>
              </a:rPr>
              <a:t>رشد جمعیت، </a:t>
            </a:r>
            <a:r>
              <a:rPr lang="fa-IR" sz="2400" b="1" dirty="0">
                <a:ln/>
                <a:solidFill>
                  <a:schemeClr val="accent4"/>
                </a:solidFill>
                <a:latin typeface="+mn-lt"/>
                <a:ea typeface="+mn-ea"/>
                <a:cs typeface="B Titr" panose="00000700000000000000" pitchFamily="2" charset="-78"/>
              </a:rPr>
              <a:t>کمتر از سطح جانشینی</a:t>
            </a:r>
            <a:endParaRPr lang="en-US" sz="2400" b="1" dirty="0">
              <a:ln/>
              <a:solidFill>
                <a:schemeClr val="accent4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0502"/>
            <a:ext cx="79724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36877" y="4111098"/>
            <a:ext cx="381000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a-IR" sz="1100" dirty="0" smtClean="0"/>
              <a:t>1.8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832143" y="1676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تصویب قانون تنظیم خانواده و جمعیت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10200" y="2295435"/>
            <a:ext cx="914400" cy="12586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6600" y="445906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سطح جانشینی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29200" y="4343400"/>
            <a:ext cx="1143000" cy="3003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0410" y="152400"/>
            <a:ext cx="6023390" cy="55938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fa-IR"/>
            </a:defPPr>
            <a:lvl1pPr algn="ctr" defTabSz="457200" rtl="0">
              <a:spcBef>
                <a:spcPct val="0"/>
              </a:spcBef>
              <a:buNone/>
              <a:defRPr sz="3600" b="1" cap="none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Nazanin" panose="000004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/>
              <a:t>وضعیت موجود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24200" y="2322731"/>
            <a:ext cx="0" cy="2809964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8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پنجره ی جمعیتی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800" dirty="0" smtClean="0">
                <a:solidFill>
                  <a:srgbClr val="C00000"/>
                </a:solidFill>
                <a:cs typeface="B Nazanin"/>
              </a:rPr>
              <a:t>سهم جمعیت مولد یا بالقوه فعال از نظر اقتصادی (15 تا 64 ساله):</a:t>
            </a:r>
          </a:p>
          <a:p>
            <a:pPr marL="85725" lvl="1" indent="0" algn="just" rtl="1">
              <a:buNone/>
            </a:pPr>
            <a:r>
              <a:rPr lang="fa-IR" sz="2400" dirty="0" smtClean="0">
                <a:solidFill>
                  <a:srgbClr val="008E40"/>
                </a:solidFill>
                <a:cs typeface="B Nazanin"/>
              </a:rPr>
              <a:t>71 درصد</a:t>
            </a:r>
            <a:r>
              <a:rPr lang="fa-IR" sz="2400" dirty="0" smtClean="0">
                <a:cs typeface="B Nazanin"/>
              </a:rPr>
              <a:t> (بیش از دوسوم جمعیت - بالاترین سهم در گذار جمعیتی کشور یعنی یک</a:t>
            </a:r>
            <a:r>
              <a:rPr lang="fa-IR" sz="2400" u="sng" dirty="0" smtClean="0">
                <a:cs typeface="B Nazanin"/>
              </a:rPr>
              <a:t> فرصت طلایی</a:t>
            </a:r>
            <a:r>
              <a:rPr lang="fa-IR" sz="2400" dirty="0" smtClean="0">
                <a:cs typeface="B Nazanin"/>
              </a:rPr>
              <a:t> یا </a:t>
            </a:r>
            <a:r>
              <a:rPr lang="fa-IR" sz="2400" u="sng" dirty="0" smtClean="0">
                <a:cs typeface="B Nazanin"/>
              </a:rPr>
              <a:t>پنجره جمعیتی </a:t>
            </a:r>
            <a:r>
              <a:rPr lang="fa-IR" sz="2400" dirty="0" smtClean="0">
                <a:cs typeface="B Nazanin"/>
              </a:rPr>
              <a:t>برای کشور)</a:t>
            </a:r>
          </a:p>
          <a:p>
            <a:pPr marL="14288" lvl="1" indent="-14288" algn="just" rtl="1">
              <a:buNone/>
            </a:pPr>
            <a:r>
              <a:rPr lang="fa-IR" sz="2400" dirty="0" smtClean="0">
                <a:cs typeface="B Nazanin"/>
              </a:rPr>
              <a:t>به دوره‌ای که بیش از دو سوم جمعیت در سنین فعالیت باشند(15-65 سال)، پنجره ی جمعیتی می گویند.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6992"/>
            <a:ext cx="5500693" cy="335756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23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 descr="C:\Users\LAP\Desktop\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810441"/>
            <a:ext cx="7442200" cy="5361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37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0410" y="432094"/>
            <a:ext cx="6798734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z="3600" dirty="0">
                <a:cs typeface="B Titr" panose="00000700000000000000" pitchFamily="2" charset="-78"/>
              </a:rPr>
              <a:t>ورود به پنجره جمعیتی در ایران: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2175" y="2590801"/>
            <a:ext cx="6798736" cy="2209800"/>
          </a:xfrm>
          <a:effectLst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justLow" rtl="1">
              <a:lnSpc>
                <a:spcPct val="150000"/>
              </a:lnSpc>
              <a:buFont typeface="Arial" panose="020B0604020202020204" pitchFamily="34" charset="0"/>
            </a:pPr>
            <a: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گروه 1: </a:t>
            </a:r>
            <a:r>
              <a:rPr lang="ar-SA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گروه </a:t>
            </a:r>
            <a:r>
              <a:rPr lang="ar-SA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كودكان و نوجوانان كمتر از 15 سال.</a:t>
            </a:r>
          </a:p>
          <a:p>
            <a:pPr marL="342900" indent="-342900" algn="justLow" rtl="1">
              <a:lnSpc>
                <a:spcPct val="150000"/>
              </a:lnSpc>
              <a:buFont typeface="Arial" panose="020B0604020202020204" pitchFamily="34" charset="0"/>
            </a:pPr>
            <a: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گروه 2: </a:t>
            </a:r>
            <a:r>
              <a:rPr lang="ar-SA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گروه </a:t>
            </a:r>
            <a:r>
              <a:rPr lang="ar-SA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جمعيت</a:t>
            </a:r>
            <a:r>
              <a:rPr lang="fa-IR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 </a:t>
            </a:r>
            <a:r>
              <a:rPr lang="ar-SA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فعال از 15 سالگي تا 64 سالگي.</a:t>
            </a:r>
          </a:p>
          <a:p>
            <a:pPr marL="342900" indent="-342900" algn="justLow" rtl="1">
              <a:lnSpc>
                <a:spcPct val="150000"/>
              </a:lnSpc>
              <a:buFont typeface="Arial" panose="020B0604020202020204" pitchFamily="34" charset="0"/>
            </a:pPr>
            <a: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گروه 3: </a:t>
            </a:r>
            <a:r>
              <a:rPr lang="ar-SA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گروه </a:t>
            </a:r>
            <a:r>
              <a:rPr lang="ar-SA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جمعيت سالخوردگان از 65 سالگي و بيشتر</a:t>
            </a:r>
            <a:r>
              <a:rPr lang="ar-SA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.</a:t>
            </a:r>
            <a:endParaRPr lang="en-US" b="1" dirty="0">
              <a:ln/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812966"/>
            <a:ext cx="562044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Low">
              <a:lnSpc>
                <a:spcPct val="150000"/>
              </a:lnSpc>
              <a:buFont typeface="Arial" panose="020B0604020202020204" pitchFamily="34" charset="0"/>
            </a:pPr>
            <a:r>
              <a:rPr lang="ar-SA" sz="24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جمعيت يك كشور در 3 گروه سني عمده قرار دارد.</a:t>
            </a:r>
          </a:p>
        </p:txBody>
      </p:sp>
    </p:spTree>
    <p:extLst>
      <p:ext uri="{BB962C8B-B14F-4D97-AF65-F5344CB8AC3E}">
        <p14:creationId xmlns:p14="http://schemas.microsoft.com/office/powerpoint/2010/main" val="416146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0410" y="432094"/>
            <a:ext cx="6798734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z="3600" dirty="0">
                <a:cs typeface="B Titr" panose="00000700000000000000" pitchFamily="2" charset="-78"/>
              </a:rPr>
              <a:t>ورود به پنجره جمعیتی در ایران: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828800"/>
            <a:ext cx="559319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Low">
              <a:lnSpc>
                <a:spcPct val="150000"/>
              </a:lnSpc>
              <a:buFont typeface="Arial" panose="020B0604020202020204" pitchFamily="34" charset="0"/>
            </a:pPr>
            <a:r>
              <a:rPr lang="fa-IR" sz="24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چه زمانی یک جامعه وارد پنجره جمعیتی می شود؟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371600" y="2667000"/>
            <a:ext cx="6798736" cy="344499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50000"/>
              </a:lnSpc>
              <a:buNone/>
            </a:pPr>
            <a: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بنابر تعریف سازمان ملل متحد:</a:t>
            </a:r>
            <a:b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</a:br>
            <a: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(گروه 1) جمعیت زیر 15 سال کمتر از 30 درصد 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(گروه 3) جمعیت 65 ساله به بالا کم تر از 15 درصد 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(گروه2) جمعیت </a:t>
            </a:r>
            <a:r>
              <a:rPr lang="fa-IR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سنین فعالیت به حداکثر </a:t>
            </a:r>
            <a: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برسد</a:t>
            </a:r>
            <a:r>
              <a:rPr lang="fa-IR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.</a:t>
            </a:r>
            <a:endParaRPr lang="en-US" b="1" dirty="0">
              <a:ln/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969" y="5248870"/>
            <a:ext cx="7696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Low">
              <a:lnSpc>
                <a:spcPct val="150000"/>
              </a:lnSpc>
              <a:buFont typeface="Arial" panose="020B0604020202020204" pitchFamily="34" charset="0"/>
            </a:pPr>
            <a:r>
              <a:rPr lang="fa-IR" b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به عبارت دیگر: کمتر </a:t>
            </a:r>
            <a:r>
              <a:rPr lang="fa-IR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از یک سوم جمعیت خارج از سنین فعالیت و بیشتر از دو سوم جمعیت در سنین فعالیت باشند.</a:t>
            </a:r>
            <a:endParaRPr lang="en-US" b="1" dirty="0">
              <a:ln/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84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203848" y="2852936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cs typeface="B Yas" panose="00000400000000000000" pitchFamily="2" charset="-78"/>
              </a:rPr>
              <a:t>جمعیت زنان15 تا 49 </a:t>
            </a:r>
            <a:r>
              <a:rPr lang="fa-IR" sz="2800" dirty="0" smtClean="0">
                <a:cs typeface="B Yas" panose="00000400000000000000" pitchFamily="2" charset="-78"/>
              </a:rPr>
              <a:t>سال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517260" y="404664"/>
            <a:ext cx="223806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a-IR" sz="3600" dirty="0">
                <a:latin typeface="+mj-lt"/>
                <a:ea typeface="+mj-ea"/>
                <a:cs typeface="B Titr" panose="00000700000000000000" pitchFamily="2" charset="-78"/>
              </a:rPr>
              <a:t>سن بارورری</a:t>
            </a:r>
            <a:endParaRPr lang="en-US" sz="3600" dirty="0">
              <a:latin typeface="+mj-lt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54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4930677" y="2389585"/>
            <a:ext cx="19880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◄"/>
            </a:pPr>
            <a:r>
              <a:rPr lang="fa-IR" sz="2100" b="1">
                <a:latin typeface="Arial" panose="020B0604020202020204" pitchFamily="34" charset="0"/>
                <a:cs typeface="2  Zar" panose="00000400000000000000" pitchFamily="2" charset="-78"/>
              </a:rPr>
              <a:t>میزان باروری </a:t>
            </a:r>
            <a:endParaRPr lang="en-US" sz="2100"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4534" y="407757"/>
            <a:ext cx="3474443" cy="1565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600"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r>
              <a:rPr lang="fa-IR" dirty="0"/>
              <a:t>شاخصه‌های جمعیتی</a:t>
            </a:r>
            <a:endParaRPr 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51756" y="3050381"/>
            <a:ext cx="22669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◄"/>
            </a:pPr>
            <a:r>
              <a:rPr lang="fa-IR" sz="2100" b="1">
                <a:latin typeface="Arial" panose="020B0604020202020204" pitchFamily="34" charset="0"/>
                <a:cs typeface="2  Zar" panose="00000400000000000000" pitchFamily="2" charset="-78"/>
              </a:rPr>
              <a:t>نرخ رشد جمعیت</a:t>
            </a:r>
            <a:endParaRPr lang="en-US" sz="2100">
              <a:latin typeface="Arial" panose="020B0604020202020204" pitchFamily="34" charset="0"/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0" y="5325667"/>
            <a:ext cx="61614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sz="1200">
                <a:latin typeface="Arial" panose="020B0604020202020204" pitchFamily="34" charset="0"/>
                <a:cs typeface="B Nazanin" panose="00000400000000000000" pitchFamily="2" charset="-78"/>
              </a:rPr>
              <a:t>منبع: سرشماري هاي عمومي نفوس و مسكن 1335</a:t>
            </a:r>
            <a:r>
              <a:rPr lang="en-US" sz="12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fa-IR" sz="1200">
                <a:latin typeface="Arial" panose="020B0604020202020204" pitchFamily="34" charset="0"/>
                <a:cs typeface="B Nazanin" panose="00000400000000000000" pitchFamily="2" charset="-78"/>
              </a:rPr>
              <a:t>الی 1390 مرکز آمار ایران </a:t>
            </a:r>
            <a:r>
              <a:rPr lang="en-US" sz="1200">
                <a:latin typeface="Arial" panose="020B0604020202020204" pitchFamily="34" charset="0"/>
                <a:cs typeface="B Nazanin" panose="00000400000000000000" pitchFamily="2" charset="-78"/>
                <a:hlinkClick r:id="rId3"/>
              </a:rPr>
              <a:t>http://www.amar.org.ir</a:t>
            </a:r>
            <a:r>
              <a:rPr lang="fa-IR" sz="12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endParaRPr lang="en-US" sz="120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629562" y="1773757"/>
          <a:ext cx="6210690" cy="356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288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4768</TotalTime>
  <Words>614</Words>
  <Application>Microsoft Office PowerPoint</Application>
  <PresentationFormat>On-screen Show (4:3)</PresentationFormat>
  <Paragraphs>93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2  Zar</vt:lpstr>
      <vt:lpstr>Arial</vt:lpstr>
      <vt:lpstr>B Davat</vt:lpstr>
      <vt:lpstr>B Homa</vt:lpstr>
      <vt:lpstr>B Nazanin</vt:lpstr>
      <vt:lpstr>B Titr</vt:lpstr>
      <vt:lpstr>B Yas</vt:lpstr>
      <vt:lpstr>Calibri</vt:lpstr>
      <vt:lpstr>Times New Roman</vt:lpstr>
      <vt:lpstr>Office Theme</vt:lpstr>
      <vt:lpstr>PowerPoint Presentation</vt:lpstr>
      <vt:lpstr>مفاهیم جمعیتی</vt:lpstr>
      <vt:lpstr>نرخ رشد جمعیت، کمتر از سطح جانشینی</vt:lpstr>
      <vt:lpstr>پنجره ی جمعیتی</vt:lpstr>
      <vt:lpstr>PowerPoint Presentation</vt:lpstr>
      <vt:lpstr>ورود به پنجره جمعیتی در ایران:</vt:lpstr>
      <vt:lpstr>ورود به پنجره جمعیتی در ایران: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7chenar</dc:creator>
  <cp:lastModifiedBy>nadimi</cp:lastModifiedBy>
  <cp:revision>336</cp:revision>
  <dcterms:created xsi:type="dcterms:W3CDTF">2014-06-15T10:44:12Z</dcterms:created>
  <dcterms:modified xsi:type="dcterms:W3CDTF">2021-11-18T10:39:36Z</dcterms:modified>
</cp:coreProperties>
</file>