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7">
  <p:sldMasterIdLst>
    <p:sldMasterId id="2147483672" r:id="rId1"/>
  </p:sldMasterIdLst>
  <p:notesMasterIdLst>
    <p:notesMasterId r:id="rId90"/>
  </p:notesMasterIdLst>
  <p:handoutMasterIdLst>
    <p:handoutMasterId r:id="rId91"/>
  </p:handoutMasterIdLst>
  <p:sldIdLst>
    <p:sldId id="340" r:id="rId2"/>
    <p:sldId id="431" r:id="rId3"/>
    <p:sldId id="396" r:id="rId4"/>
    <p:sldId id="370" r:id="rId5"/>
    <p:sldId id="312" r:id="rId6"/>
    <p:sldId id="303" r:id="rId7"/>
    <p:sldId id="330" r:id="rId8"/>
    <p:sldId id="367" r:id="rId9"/>
    <p:sldId id="385" r:id="rId10"/>
    <p:sldId id="386" r:id="rId11"/>
    <p:sldId id="310" r:id="rId12"/>
    <p:sldId id="325" r:id="rId13"/>
    <p:sldId id="359" r:id="rId14"/>
    <p:sldId id="378" r:id="rId15"/>
    <p:sldId id="379" r:id="rId16"/>
    <p:sldId id="335" r:id="rId17"/>
    <p:sldId id="380" r:id="rId18"/>
    <p:sldId id="419" r:id="rId19"/>
    <p:sldId id="381" r:id="rId20"/>
    <p:sldId id="382" r:id="rId21"/>
    <p:sldId id="388" r:id="rId22"/>
    <p:sldId id="383" r:id="rId23"/>
    <p:sldId id="376" r:id="rId24"/>
    <p:sldId id="352" r:id="rId25"/>
    <p:sldId id="430" r:id="rId26"/>
    <p:sldId id="377" r:id="rId27"/>
    <p:sldId id="372" r:id="rId28"/>
    <p:sldId id="345" r:id="rId29"/>
    <p:sldId id="322" r:id="rId30"/>
    <p:sldId id="392" r:id="rId31"/>
    <p:sldId id="390" r:id="rId32"/>
    <p:sldId id="391" r:id="rId33"/>
    <p:sldId id="393" r:id="rId34"/>
    <p:sldId id="394" r:id="rId35"/>
    <p:sldId id="373" r:id="rId36"/>
    <p:sldId id="346" r:id="rId37"/>
    <p:sldId id="358" r:id="rId38"/>
    <p:sldId id="361" r:id="rId39"/>
    <p:sldId id="362" r:id="rId40"/>
    <p:sldId id="374" r:id="rId41"/>
    <p:sldId id="363" r:id="rId42"/>
    <p:sldId id="347" r:id="rId43"/>
    <p:sldId id="395" r:id="rId44"/>
    <p:sldId id="420" r:id="rId45"/>
    <p:sldId id="397" r:id="rId46"/>
    <p:sldId id="398" r:id="rId47"/>
    <p:sldId id="399" r:id="rId48"/>
    <p:sldId id="400" r:id="rId49"/>
    <p:sldId id="401" r:id="rId50"/>
    <p:sldId id="427" r:id="rId51"/>
    <p:sldId id="421" r:id="rId52"/>
    <p:sldId id="422" r:id="rId53"/>
    <p:sldId id="428" r:id="rId54"/>
    <p:sldId id="423" r:id="rId55"/>
    <p:sldId id="424" r:id="rId56"/>
    <p:sldId id="425" r:id="rId57"/>
    <p:sldId id="426" r:id="rId58"/>
    <p:sldId id="375" r:id="rId59"/>
    <p:sldId id="319" r:id="rId60"/>
    <p:sldId id="333" r:id="rId61"/>
    <p:sldId id="337" r:id="rId62"/>
    <p:sldId id="343" r:id="rId63"/>
    <p:sldId id="327" r:id="rId64"/>
    <p:sldId id="331" r:id="rId65"/>
    <p:sldId id="418" r:id="rId66"/>
    <p:sldId id="408" r:id="rId67"/>
    <p:sldId id="409" r:id="rId68"/>
    <p:sldId id="410" r:id="rId69"/>
    <p:sldId id="411" r:id="rId70"/>
    <p:sldId id="412" r:id="rId71"/>
    <p:sldId id="413" r:id="rId72"/>
    <p:sldId id="414" r:id="rId73"/>
    <p:sldId id="415" r:id="rId74"/>
    <p:sldId id="416" r:id="rId75"/>
    <p:sldId id="417" r:id="rId76"/>
    <p:sldId id="344" r:id="rId77"/>
    <p:sldId id="384" r:id="rId78"/>
    <p:sldId id="348" r:id="rId79"/>
    <p:sldId id="350" r:id="rId80"/>
    <p:sldId id="355" r:id="rId81"/>
    <p:sldId id="353" r:id="rId82"/>
    <p:sldId id="354" r:id="rId83"/>
    <p:sldId id="364" r:id="rId84"/>
    <p:sldId id="365" r:id="rId85"/>
    <p:sldId id="366" r:id="rId86"/>
    <p:sldId id="360" r:id="rId87"/>
    <p:sldId id="387" r:id="rId88"/>
    <p:sldId id="389" r:id="rId89"/>
  </p:sldIdLst>
  <p:sldSz cx="9144000" cy="6858000" type="screen4x3"/>
  <p:notesSz cx="9928225" cy="6797675"/>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874" autoAdjust="0"/>
    <p:restoredTop sz="94698" autoAdjust="0"/>
  </p:normalViewPr>
  <p:slideViewPr>
    <p:cSldViewPr>
      <p:cViewPr varScale="1">
        <p:scale>
          <a:sx n="86" d="100"/>
          <a:sy n="86" d="100"/>
        </p:scale>
        <p:origin x="178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690819F2-F87E-4C8C-AD77-9A5B146504B0}" type="datetimeFigureOut">
              <a:rPr lang="en-US" smtClean="0"/>
              <a:pPr/>
              <a:t>5/7/2022</a:t>
            </a:fld>
            <a:endParaRPr lang="en-US"/>
          </a:p>
        </p:txBody>
      </p:sp>
      <p:sp>
        <p:nvSpPr>
          <p:cNvPr id="4" name="Footer Placeholder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8A4B0C0C-1794-4643-9CEF-B52D78011AA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25994" y="0"/>
            <a:ext cx="4302231" cy="339884"/>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2298" y="0"/>
            <a:ext cx="4302231" cy="339884"/>
          </a:xfrm>
          <a:prstGeom prst="rect">
            <a:avLst/>
          </a:prstGeom>
        </p:spPr>
        <p:txBody>
          <a:bodyPr vert="horz" lIns="91440" tIns="45720" rIns="91440" bIns="45720" rtlCol="1"/>
          <a:lstStyle>
            <a:lvl1pPr algn="l">
              <a:defRPr sz="1200"/>
            </a:lvl1pPr>
          </a:lstStyle>
          <a:p>
            <a:fld id="{C7115B4D-F9DF-48F0-BFED-2B23840520F7}" type="datetimeFigureOut">
              <a:rPr lang="fa-IR" smtClean="0"/>
              <a:pPr/>
              <a:t>06/10/1443</a:t>
            </a:fld>
            <a:endParaRPr lang="fa-IR"/>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992823" y="3228896"/>
            <a:ext cx="7942580" cy="3058954"/>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5625994" y="6456612"/>
            <a:ext cx="4302231" cy="339884"/>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2298" y="6456612"/>
            <a:ext cx="4302231" cy="339884"/>
          </a:xfrm>
          <a:prstGeom prst="rect">
            <a:avLst/>
          </a:prstGeom>
        </p:spPr>
        <p:txBody>
          <a:bodyPr vert="horz" lIns="91440" tIns="45720" rIns="91440" bIns="45720" rtlCol="1" anchor="b"/>
          <a:lstStyle>
            <a:lvl1pPr algn="l">
              <a:defRPr sz="1200"/>
            </a:lvl1pPr>
          </a:lstStyle>
          <a:p>
            <a:fld id="{4D883868-B257-44DB-A4A5-95CB8287FA28}"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4D883868-B257-44DB-A4A5-95CB8287FA28}" type="slidenum">
              <a:rPr lang="fa-IR" smtClean="0"/>
              <a:pPr/>
              <a:t>26</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D21EF40-0A30-4362-AFA1-F10238B48CC0}" type="datetimeFigureOut">
              <a:rPr lang="fa-IR" smtClean="0"/>
              <a:pPr/>
              <a:t>06/10/1443</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85B2606-2A86-480C-B308-084DCADA9668}"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21EF40-0A30-4362-AFA1-F10238B48CC0}" type="datetimeFigureOut">
              <a:rPr lang="fa-IR" smtClean="0"/>
              <a:pPr/>
              <a:t>06/10/1443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85B2606-2A86-480C-B308-084DCADA9668}"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21EF40-0A30-4362-AFA1-F10238B48CC0}" type="datetimeFigureOut">
              <a:rPr lang="fa-IR" smtClean="0"/>
              <a:pPr/>
              <a:t>06/10/1443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85B2606-2A86-480C-B308-084DCADA9668}"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21EF40-0A30-4362-AFA1-F10238B48CC0}" type="datetimeFigureOut">
              <a:rPr lang="fa-IR" smtClean="0"/>
              <a:pPr/>
              <a:t>06/10/1443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85B2606-2A86-480C-B308-084DCADA9668}" type="slidenum">
              <a:rPr lang="fa-IR" smtClean="0"/>
              <a:pPr/>
              <a:t>‹#›</a:t>
            </a:fld>
            <a:endParaRPr lang="fa-I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21EF40-0A30-4362-AFA1-F10238B48CC0}" type="datetimeFigureOut">
              <a:rPr lang="fa-IR" smtClean="0"/>
              <a:pPr/>
              <a:t>06/10/1443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85B2606-2A86-480C-B308-084DCADA9668}"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21EF40-0A30-4362-AFA1-F10238B48CC0}" type="datetimeFigureOut">
              <a:rPr lang="fa-IR" smtClean="0"/>
              <a:pPr/>
              <a:t>06/10/1443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85B2606-2A86-480C-B308-084DCADA9668}" type="slidenum">
              <a:rPr lang="fa-IR" smtClean="0"/>
              <a:pPr/>
              <a:t>‹#›</a:t>
            </a:fld>
            <a:endParaRPr lang="fa-I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D21EF40-0A30-4362-AFA1-F10238B48CC0}" type="datetimeFigureOut">
              <a:rPr lang="fa-IR" smtClean="0"/>
              <a:pPr/>
              <a:t>06/10/1443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85B2606-2A86-480C-B308-084DCADA9668}"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21EF40-0A30-4362-AFA1-F10238B48CC0}" type="datetimeFigureOut">
              <a:rPr lang="fa-IR" smtClean="0"/>
              <a:pPr/>
              <a:t>06/10/1443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85B2606-2A86-480C-B308-084DCADA9668}" type="slidenum">
              <a:rPr lang="fa-IR" smtClean="0"/>
              <a:pPr/>
              <a:t>‹#›</a:t>
            </a:fld>
            <a:endParaRPr lang="fa-I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1EF40-0A30-4362-AFA1-F10238B48CC0}" type="datetimeFigureOut">
              <a:rPr lang="fa-IR" smtClean="0"/>
              <a:pPr/>
              <a:t>06/10/1443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85B2606-2A86-480C-B308-084DCADA9668}"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D21EF40-0A30-4362-AFA1-F10238B48CC0}" type="datetimeFigureOut">
              <a:rPr lang="fa-IR" smtClean="0"/>
              <a:pPr/>
              <a:t>06/10/1443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85B2606-2A86-480C-B308-084DCADA9668}"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D21EF40-0A30-4362-AFA1-F10238B48CC0}" type="datetimeFigureOut">
              <a:rPr lang="fa-IR" smtClean="0"/>
              <a:pPr/>
              <a:t>06/10/1443</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85B2606-2A86-480C-B308-084DCADA9668}"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D21EF40-0A30-4362-AFA1-F10238B48CC0}" type="datetimeFigureOut">
              <a:rPr lang="fa-IR" smtClean="0"/>
              <a:pPr/>
              <a:t>06/10/1443</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85B2606-2A86-480C-B308-084DCADA966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1587;&#1610;&#1575;&#1587;&#1578;&#1607;&#1575;&#1610;%20&#1580;&#1605;&#1593;&#1610;&#1578;&#1610;.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file:///C:\Documents%20and%20Settings\haghshenas\Desktop\&#1670;&#1575;&#1604;&#1588;&#1607;&#1575;\&#1670;&#1575;&#1604;&#1588;%20&#1607;&#1575;&#1610;%20&#1605;&#1587;&#1575;&#1574;&#1604;%20&#1580;&#1605;&#1593;&#1610;&#1578;&#1610;62(&#1607;&#1610;&#1575;&#1578;%20&#1583;&#1608;&#1604;&#1578;).doc"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file:///C:\Documents%20and%20Settings\haghshenas\Desktop\&#1670;&#1575;&#1604;&#1588;&#1607;&#1575;\&#1670;&#1575;&#1604;&#1588;%20&#1607;&#1575;&#1610;%20&#1605;&#1587;&#1575;&#1574;&#1604;%20&#1580;&#1605;&#1593;&#1610;&#1578;&#1610;62(&#1607;&#1610;&#1575;&#1578;%20&#1583;&#1608;&#1604;&#1578;).doc"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file:///C:\Documents%20and%20Settings\haghshenas\Desktop\&#1670;&#1575;&#1604;&#1588;&#1607;&#1575;\&#1670;&#1575;&#1604;&#1588;%20&#1607;&#1575;&#1610;%20&#1605;&#1587;&#1575;&#1574;&#1604;%20&#1580;&#1605;&#1593;&#1610;&#1578;&#1610;62(&#1607;&#1610;&#1575;&#1578;%20&#1583;&#1608;&#1604;&#1578;).doc"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3.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coe.int/t/e/social_cohesion/population/demographic_year_book/2003_Edition/" TargetMode="External"/><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150938" y="908050"/>
            <a:ext cx="7793037" cy="768350"/>
          </a:xfrm>
        </p:spPr>
        <p:txBody>
          <a:bodyPr>
            <a:normAutofit fontScale="90000"/>
          </a:bodyPr>
          <a:lstStyle/>
          <a:p>
            <a:pPr algn="r"/>
            <a:r>
              <a:rPr lang="fa-IR" sz="3200" b="1">
                <a:cs typeface="B Titr" pitchFamily="2" charset="-78"/>
              </a:rPr>
              <a:t/>
            </a:r>
            <a:br>
              <a:rPr lang="fa-IR" sz="3200" b="1">
                <a:cs typeface="B Titr" pitchFamily="2" charset="-78"/>
              </a:rPr>
            </a:br>
            <a:endParaRPr lang="en-US" sz="3200">
              <a:cs typeface="B Titr" pitchFamily="2" charset="-78"/>
            </a:endParaRPr>
          </a:p>
        </p:txBody>
      </p:sp>
      <p:sp>
        <p:nvSpPr>
          <p:cNvPr id="145411" name="Rectangle 3"/>
          <p:cNvSpPr>
            <a:spLocks noGrp="1" noChangeArrowheads="1"/>
          </p:cNvSpPr>
          <p:nvPr>
            <p:ph type="body" idx="1"/>
          </p:nvPr>
        </p:nvSpPr>
        <p:spPr>
          <a:xfrm>
            <a:off x="323850" y="3000372"/>
            <a:ext cx="8820150" cy="3857628"/>
          </a:xfrm>
        </p:spPr>
        <p:txBody>
          <a:bodyPr/>
          <a:lstStyle/>
          <a:p>
            <a:pPr algn="ctr">
              <a:buFont typeface="Wingdings" pitchFamily="2" charset="2"/>
              <a:buNone/>
            </a:pPr>
            <a:r>
              <a:rPr lang="fa-IR" sz="2400" b="1" dirty="0" smtClean="0">
                <a:solidFill>
                  <a:srgbClr val="000099"/>
                </a:solidFill>
                <a:cs typeface="B Nazanin" pitchFamily="2" charset="-78"/>
              </a:rPr>
              <a:t>وزارت علوم، تحقیقات و فناوری</a:t>
            </a:r>
          </a:p>
          <a:p>
            <a:pPr algn="ctr">
              <a:buFont typeface="Wingdings" pitchFamily="2" charset="2"/>
              <a:buNone/>
            </a:pPr>
            <a:r>
              <a:rPr lang="en-US" sz="2500" b="1" dirty="0" smtClean="0">
                <a:cs typeface="B Nazanin" pitchFamily="2" charset="-78"/>
              </a:rPr>
              <a:t> </a:t>
            </a:r>
            <a:r>
              <a:rPr lang="fa-IR" sz="2400" b="1" dirty="0" smtClean="0">
                <a:solidFill>
                  <a:srgbClr val="000099"/>
                </a:solidFill>
                <a:latin typeface="Times New Roman" pitchFamily="18" charset="0"/>
                <a:cs typeface="B Nazanin" pitchFamily="2" charset="-78"/>
              </a:rPr>
              <a:t>مرکزمطالعات و پژوهشهای جمعیتی آسیا واقیانوسیه</a:t>
            </a:r>
            <a:endParaRPr lang="en-US" sz="2400" b="1" dirty="0" smtClean="0">
              <a:solidFill>
                <a:srgbClr val="000099"/>
              </a:solidFill>
              <a:latin typeface="Times New Roman" pitchFamily="18" charset="0"/>
              <a:cs typeface="B Nazanin" pitchFamily="2" charset="-78"/>
            </a:endParaRPr>
          </a:p>
          <a:p>
            <a:pPr algn="ctr">
              <a:buFont typeface="Wingdings" pitchFamily="2" charset="2"/>
              <a:buNone/>
            </a:pPr>
            <a:endParaRPr lang="fa-IR" sz="2400" b="1" dirty="0" smtClean="0">
              <a:solidFill>
                <a:srgbClr val="000099"/>
              </a:solidFill>
              <a:latin typeface="Times New Roman" pitchFamily="18" charset="0"/>
              <a:cs typeface="B Nazanin" pitchFamily="2" charset="-78"/>
            </a:endParaRPr>
          </a:p>
          <a:p>
            <a:pPr algn="ctr">
              <a:buFont typeface="Wingdings" pitchFamily="2" charset="2"/>
              <a:buNone/>
            </a:pPr>
            <a:r>
              <a:rPr lang="fa-IR" sz="2400" b="1" dirty="0" smtClean="0">
                <a:solidFill>
                  <a:srgbClr val="000099"/>
                </a:solidFill>
                <a:cs typeface="B Nazanin" pitchFamily="2" charset="-78"/>
              </a:rPr>
              <a:t>دکتر  محمد جواد محمودی</a:t>
            </a:r>
            <a:endParaRPr lang="en-US" sz="2400" b="1" dirty="0" smtClean="0">
              <a:solidFill>
                <a:srgbClr val="000099"/>
              </a:solidFill>
              <a:cs typeface="B Nazanin" pitchFamily="2" charset="-78"/>
            </a:endParaRPr>
          </a:p>
          <a:p>
            <a:pPr algn="ctr">
              <a:buFont typeface="Wingdings" pitchFamily="2" charset="2"/>
              <a:buNone/>
            </a:pPr>
            <a:r>
              <a:rPr lang="fa-IR" sz="2400" b="1" dirty="0" smtClean="0">
                <a:solidFill>
                  <a:srgbClr val="000099"/>
                </a:solidFill>
                <a:cs typeface="B Nazanin" pitchFamily="2" charset="-78"/>
              </a:rPr>
              <a:t>دکتر شهلا کاظمی پور</a:t>
            </a:r>
          </a:p>
          <a:p>
            <a:pPr algn="ctr">
              <a:buFont typeface="Wingdings" pitchFamily="2" charset="2"/>
              <a:buNone/>
            </a:pPr>
            <a:r>
              <a:rPr lang="fa-IR" sz="2400" b="1" dirty="0" smtClean="0">
                <a:solidFill>
                  <a:srgbClr val="000099"/>
                </a:solidFill>
                <a:cs typeface="B Nazanin" pitchFamily="2" charset="-78"/>
              </a:rPr>
              <a:t>دکتر محمود مشفق  </a:t>
            </a:r>
          </a:p>
          <a:p>
            <a:pPr algn="ctr">
              <a:buFont typeface="Wingdings" pitchFamily="2" charset="2"/>
              <a:buNone/>
            </a:pPr>
            <a:r>
              <a:rPr lang="fa-IR" sz="2400" b="1" dirty="0" smtClean="0">
                <a:solidFill>
                  <a:srgbClr val="000099"/>
                </a:solidFill>
                <a:cs typeface="B Nazanin" pitchFamily="2" charset="-78"/>
              </a:rPr>
              <a:t>و سایر همکاران </a:t>
            </a:r>
          </a:p>
          <a:p>
            <a:pPr algn="ctr">
              <a:buFont typeface="Wingdings" pitchFamily="2" charset="2"/>
              <a:buNone/>
            </a:pPr>
            <a:endParaRPr lang="fa-IR" sz="2400" b="1" dirty="0">
              <a:solidFill>
                <a:srgbClr val="000099"/>
              </a:solidFill>
              <a:cs typeface="B Nazanin" pitchFamily="2" charset="-78"/>
            </a:endParaRPr>
          </a:p>
          <a:p>
            <a:pPr algn="ctr">
              <a:buFont typeface="Wingdings" pitchFamily="2" charset="2"/>
              <a:buNone/>
            </a:pPr>
            <a:r>
              <a:rPr lang="fa-IR" sz="2500" b="1" dirty="0" smtClean="0">
                <a:solidFill>
                  <a:srgbClr val="000099"/>
                </a:solidFill>
                <a:cs typeface="B Nazanin" pitchFamily="2" charset="-78"/>
              </a:rPr>
              <a:t>1390</a:t>
            </a:r>
            <a:endParaRPr lang="fa-IR" sz="2500" b="1" dirty="0">
              <a:solidFill>
                <a:srgbClr val="A0D3D4"/>
              </a:solidFill>
              <a:cs typeface="B Nazanin" pitchFamily="2" charset="-78"/>
            </a:endParaRPr>
          </a:p>
        </p:txBody>
      </p:sp>
      <p:sp>
        <p:nvSpPr>
          <p:cNvPr id="145412" name="Text Box 4"/>
          <p:cNvSpPr txBox="1">
            <a:spLocks noChangeArrowheads="1"/>
          </p:cNvSpPr>
          <p:nvPr/>
        </p:nvSpPr>
        <p:spPr bwMode="auto">
          <a:xfrm>
            <a:off x="513548" y="1592022"/>
            <a:ext cx="8320116" cy="1754326"/>
          </a:xfrm>
          <a:prstGeom prst="rect">
            <a:avLst/>
          </a:prstGeom>
          <a:noFill/>
          <a:ln w="9525">
            <a:noFill/>
            <a:miter lim="800000"/>
            <a:headEnd/>
            <a:tailEnd/>
          </a:ln>
          <a:effectLst/>
        </p:spPr>
        <p:txBody>
          <a:bodyPr wrap="square">
            <a:spAutoFit/>
          </a:bodyPr>
          <a:lstStyle/>
          <a:p>
            <a:pPr algn="ctr"/>
            <a:endParaRPr lang="fa-IR" sz="3600" b="1" dirty="0" smtClean="0">
              <a:cs typeface="B Nazanin" pitchFamily="2" charset="-78"/>
            </a:endParaRPr>
          </a:p>
          <a:p>
            <a:pPr algn="ctr"/>
            <a:r>
              <a:rPr lang="fa-IR" sz="3600" b="1" dirty="0" smtClean="0">
                <a:cs typeface="B Nazanin" pitchFamily="2" charset="-78"/>
              </a:rPr>
              <a:t>لزوم تجديد نظر درسياست‌هاي جمعيتي ايران</a:t>
            </a:r>
            <a:endParaRPr lang="en-US" sz="3600" b="1" dirty="0" smtClean="0">
              <a:cs typeface="B Nazanin" pitchFamily="2" charset="-78"/>
            </a:endParaRPr>
          </a:p>
          <a:p>
            <a:pPr algn="ctr"/>
            <a:endParaRPr lang="en-US" sz="3600" dirty="0">
              <a:solidFill>
                <a:schemeClr val="tx2"/>
              </a:solidFill>
              <a:cs typeface="Titr" pitchFamily="2" charset="-78"/>
            </a:endParaRPr>
          </a:p>
        </p:txBody>
      </p:sp>
      <p:pic>
        <p:nvPicPr>
          <p:cNvPr id="145413" name="Picture 5" descr="markaz"/>
          <p:cNvPicPr>
            <a:picLocks noChangeAspect="1" noChangeArrowheads="1"/>
          </p:cNvPicPr>
          <p:nvPr/>
        </p:nvPicPr>
        <p:blipFill>
          <a:blip r:embed="rId2" cstate="print"/>
          <a:srcRect/>
          <a:stretch>
            <a:fillRect/>
          </a:stretch>
        </p:blipFill>
        <p:spPr bwMode="auto">
          <a:xfrm>
            <a:off x="3917956" y="214290"/>
            <a:ext cx="1511300" cy="1285884"/>
          </a:xfrm>
          <a:prstGeom prst="rect">
            <a:avLst/>
          </a:prstGeom>
          <a:noFill/>
          <a:ln w="9525">
            <a:noFill/>
            <a:miter lim="800000"/>
            <a:headEnd/>
            <a:tailEnd/>
          </a:ln>
        </p:spPr>
      </p:pic>
      <p:sp>
        <p:nvSpPr>
          <p:cNvPr id="7" name="Rectangle 6"/>
          <p:cNvSpPr/>
          <p:nvPr/>
        </p:nvSpPr>
        <p:spPr>
          <a:xfrm>
            <a:off x="642910" y="357166"/>
            <a:ext cx="8356628" cy="1200329"/>
          </a:xfrm>
          <a:prstGeom prst="rect">
            <a:avLst/>
          </a:prstGeom>
        </p:spPr>
        <p:txBody>
          <a:bodyPr wrap="square">
            <a:spAutoFit/>
          </a:bodyPr>
          <a:lstStyle/>
          <a:p>
            <a:pPr lvl="0" algn="ctr"/>
            <a:endParaRPr lang="fa-IR" sz="3600" b="1" dirty="0" smtClean="0">
              <a:solidFill>
                <a:prstClr val="black"/>
              </a:solidFill>
              <a:cs typeface="B Nazanin" pitchFamily="2" charset="-78"/>
            </a:endParaRPr>
          </a:p>
          <a:p>
            <a:pPr lvl="0" algn="ctr"/>
            <a:r>
              <a:rPr lang="fa-IR" sz="3600" b="1" dirty="0" smtClean="0">
                <a:solidFill>
                  <a:prstClr val="black"/>
                </a:solidFill>
                <a:cs typeface="B Nazanin" pitchFamily="2" charset="-78"/>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just"/>
            <a:r>
              <a:rPr lang="fa-IR" b="1" dirty="0" smtClean="0">
                <a:cs typeface="B Nazanin" pitchFamily="2" charset="-78"/>
              </a:rPr>
              <a:t>ساختارکلی </a:t>
            </a:r>
            <a:r>
              <a:rPr lang="fa-IR" b="1" dirty="0">
                <a:cs typeface="B Nazanin" pitchFamily="2" charset="-78"/>
              </a:rPr>
              <a:t>جمعیت همانند یک اندام‌واره است که باید بین تمام بخش‌های آن نوعی تعادل پویا و تجدید شونده برقرار باشد و  نمی‌توان یک وضعیت جمعیتی ثابت و مفروضی را به عنوان یک وضعیت ایده‌آل در نظرگرفت، زیرا تغییرات جمعیتی علاوه بر اینکه از پارامترهای جمعیتی ناشی می شود از بسیاری ازعوامل اقتصادی ، اجتماعی و فرهنگی که به مرور زمان در مسیر تحول کشورها رخ می دهد تأثیر می پذیرد. </a:t>
            </a:r>
            <a:endParaRPr lang="fa-IR" b="1" dirty="0" smtClean="0">
              <a:cs typeface="B Nazanin" pitchFamily="2" charset="-78"/>
            </a:endParaRPr>
          </a:p>
          <a:p>
            <a:pPr algn="just"/>
            <a:r>
              <a:rPr lang="fa-IR" b="1" dirty="0" smtClean="0">
                <a:cs typeface="B Nazanin" pitchFamily="2" charset="-78"/>
              </a:rPr>
              <a:t>آنچه </a:t>
            </a:r>
            <a:r>
              <a:rPr lang="fa-IR" b="1" dirty="0">
                <a:cs typeface="B Nazanin" pitchFamily="2" charset="-78"/>
              </a:rPr>
              <a:t>که از طریق سیاست‌های جمعیت قابل اعمال مي باشد، حفظ تعادل پویای ساختارکلي جمعیت است، جهت حفظ این تعادل پویا لازم است بطور مداوم تغییرات جمعیت مطالعه و دورنمای تحولات جمعیتی ترسیم شود، در صورتی که مطالعات‌، احتمال خارج شدن جمعیت ازحالت تعادلی خود را نشان دهد، سیاست‌های جمعیتی لازم </a:t>
            </a:r>
            <a:r>
              <a:rPr lang="fa-IR" b="1" dirty="0" smtClean="0">
                <a:cs typeface="B Nazanin" pitchFamily="2" charset="-78"/>
              </a:rPr>
              <a:t>باید اعمال </a:t>
            </a:r>
            <a:r>
              <a:rPr lang="fa-IR" b="1" dirty="0">
                <a:cs typeface="B Nazanin" pitchFamily="2" charset="-78"/>
              </a:rPr>
              <a:t>شود. </a:t>
            </a:r>
            <a:endParaRPr lang="en-US" b="1" dirty="0">
              <a:cs typeface="B Nazanin" pitchFamily="2" charset="-78"/>
            </a:endParaRPr>
          </a:p>
          <a:p>
            <a:endParaRPr lang="fa-IR" dirty="0"/>
          </a:p>
        </p:txBody>
      </p:sp>
      <p:sp>
        <p:nvSpPr>
          <p:cNvPr id="4" name="Slide Number Placeholder 3"/>
          <p:cNvSpPr>
            <a:spLocks noGrp="1"/>
          </p:cNvSpPr>
          <p:nvPr>
            <p:ph type="sldNum" sz="quarter" idx="12"/>
          </p:nvPr>
        </p:nvSpPr>
        <p:spPr/>
        <p:txBody>
          <a:bodyPr/>
          <a:lstStyle/>
          <a:p>
            <a:fld id="{5D6572C5-194A-4EDB-A541-3DC6D10CA94F}" type="slidenum">
              <a:rPr lang="fa-IR" smtClean="0"/>
              <a:pPr/>
              <a:t>10</a:t>
            </a:fld>
            <a:endParaRPr lang="fa-I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428736"/>
            <a:ext cx="9644130" cy="5429265"/>
          </a:xfrm>
        </p:spPr>
        <p:txBody>
          <a:bodyPr>
            <a:normAutofit/>
          </a:bodyPr>
          <a:lstStyle/>
          <a:p>
            <a:pPr lvl="6" algn="just">
              <a:buNone/>
            </a:pPr>
            <a:r>
              <a:rPr lang="fa-IR" b="1" dirty="0" smtClean="0">
                <a:cs typeface="B Nazanin" pitchFamily="2" charset="-78"/>
              </a:rPr>
              <a:t>      ب</a:t>
            </a:r>
            <a:r>
              <a:rPr lang="ar-SA" b="1" dirty="0" smtClean="0">
                <a:cs typeface="B Nazanin" pitchFamily="2" charset="-78"/>
              </a:rPr>
              <a:t>ر</a:t>
            </a:r>
            <a:r>
              <a:rPr lang="fa-IR" b="1" dirty="0" smtClean="0">
                <a:cs typeface="B Nazanin" pitchFamily="2" charset="-78"/>
              </a:rPr>
              <a:t> </a:t>
            </a:r>
            <a:r>
              <a:rPr lang="ar-SA" b="1" dirty="0" smtClean="0">
                <a:cs typeface="B Nazanin" pitchFamily="2" charset="-78"/>
              </a:rPr>
              <a:t>مبنای بررسي</a:t>
            </a:r>
            <a:r>
              <a:rPr lang="fa-IR" b="1" dirty="0" smtClean="0">
                <a:cs typeface="B Nazanin" pitchFamily="2" charset="-78"/>
              </a:rPr>
              <a:t> </a:t>
            </a:r>
            <a:r>
              <a:rPr lang="ar-SA" b="1" dirty="0" smtClean="0">
                <a:cs typeface="B Nazanin" pitchFamily="2" charset="-78"/>
              </a:rPr>
              <a:t>های به عمل آمده، اعمال سياست تعديل مواليد از </a:t>
            </a:r>
            <a:r>
              <a:rPr lang="fa-IR" b="1" dirty="0" smtClean="0">
                <a:cs typeface="B Nazanin" pitchFamily="2" charset="-78"/>
              </a:rPr>
              <a:t>6/4 </a:t>
            </a:r>
            <a:r>
              <a:rPr lang="ar-SA" b="1" dirty="0" smtClean="0">
                <a:cs typeface="B Nazanin" pitchFamily="2" charset="-78"/>
              </a:rPr>
              <a:t>مولود زنده به دنيا آمده در</a:t>
            </a:r>
            <a:r>
              <a:rPr lang="fa-IR" b="1" dirty="0" smtClean="0">
                <a:cs typeface="B Nazanin" pitchFamily="2" charset="-78"/>
              </a:rPr>
              <a:t> </a:t>
            </a:r>
            <a:r>
              <a:rPr lang="ar-SA" b="1" dirty="0" smtClean="0">
                <a:cs typeface="B Nazanin" pitchFamily="2" charset="-78"/>
              </a:rPr>
              <a:t>طی دوران بالقوه باروری يک زن (سال 1365) به 4 نوزاد درسال 1390 و کاهش نرخ رشد طبيعی جمعيت از </a:t>
            </a:r>
            <a:r>
              <a:rPr lang="fa-IR" b="1" dirty="0" smtClean="0">
                <a:cs typeface="B Nazanin" pitchFamily="2" charset="-78"/>
              </a:rPr>
              <a:t>3</a:t>
            </a:r>
            <a:r>
              <a:rPr lang="ar-SA" b="1" dirty="0" smtClean="0">
                <a:cs typeface="B Nazanin" pitchFamily="2" charset="-78"/>
              </a:rPr>
              <a:t>/</a:t>
            </a:r>
            <a:r>
              <a:rPr lang="fa-IR" b="1" dirty="0" smtClean="0">
                <a:cs typeface="B Nazanin" pitchFamily="2" charset="-78"/>
              </a:rPr>
              <a:t>2</a:t>
            </a:r>
            <a:r>
              <a:rPr lang="ar-SA" b="1" dirty="0" smtClean="0">
                <a:cs typeface="B Nazanin" pitchFamily="2" charset="-78"/>
              </a:rPr>
              <a:t> به </a:t>
            </a:r>
            <a:r>
              <a:rPr lang="fa-IR" b="1" dirty="0" smtClean="0">
                <a:cs typeface="B Nazanin" pitchFamily="2" charset="-78"/>
              </a:rPr>
              <a:t>2</a:t>
            </a:r>
            <a:r>
              <a:rPr lang="ar-SA" b="1" dirty="0" smtClean="0">
                <a:cs typeface="B Nazanin" pitchFamily="2" charset="-78"/>
              </a:rPr>
              <a:t>/</a:t>
            </a:r>
            <a:r>
              <a:rPr lang="fa-IR" b="1" dirty="0" smtClean="0">
                <a:cs typeface="B Nazanin" pitchFamily="2" charset="-78"/>
              </a:rPr>
              <a:t>3</a:t>
            </a:r>
            <a:r>
              <a:rPr lang="ar-SA" b="1" dirty="0" smtClean="0">
                <a:cs typeface="B Nazanin" pitchFamily="2" charset="-78"/>
              </a:rPr>
              <a:t> درصد در همين مدت با توجه به ساختمان فعلی بسيار جوان جمعيت و ويژگيهای زيستی و فرهنگی جامعه امکان پذير خواهد بود. از اين رو کاهش باروری عمومی زنان تا </a:t>
            </a:r>
            <a:r>
              <a:rPr lang="ar-SA" sz="1800" b="1" u="sng" dirty="0" smtClean="0">
                <a:cs typeface="B Nazanin" pitchFamily="2" charset="-78"/>
              </a:rPr>
              <a:t>حد 4 نوزاد </a:t>
            </a:r>
            <a:r>
              <a:rPr lang="ar-SA" b="1" dirty="0" smtClean="0">
                <a:cs typeface="B Nazanin" pitchFamily="2" charset="-78"/>
              </a:rPr>
              <a:t>و نرخ رشد طبيعی </a:t>
            </a:r>
            <a:r>
              <a:rPr lang="fa-IR" b="1" dirty="0" smtClean="0">
                <a:cs typeface="B Nazanin" pitchFamily="2" charset="-78"/>
              </a:rPr>
              <a:t>2</a:t>
            </a:r>
            <a:r>
              <a:rPr lang="ar-SA" b="1" dirty="0" smtClean="0">
                <a:cs typeface="B Nazanin" pitchFamily="2" charset="-78"/>
              </a:rPr>
              <a:t>/</a:t>
            </a:r>
            <a:r>
              <a:rPr lang="fa-IR" b="1" dirty="0" smtClean="0">
                <a:cs typeface="B Nazanin" pitchFamily="2" charset="-78"/>
              </a:rPr>
              <a:t>3</a:t>
            </a:r>
            <a:r>
              <a:rPr lang="ar-SA" b="1" dirty="0" smtClean="0">
                <a:cs typeface="B Nazanin" pitchFamily="2" charset="-78"/>
              </a:rPr>
              <a:t> درصد</a:t>
            </a:r>
            <a:r>
              <a:rPr lang="fa-IR" b="1" dirty="0" smtClean="0">
                <a:cs typeface="B Nazanin" pitchFamily="2" charset="-78"/>
              </a:rPr>
              <a:t> </a:t>
            </a:r>
            <a:r>
              <a:rPr lang="ar-SA" b="1" dirty="0" smtClean="0">
                <a:cs typeface="B Nazanin" pitchFamily="2" charset="-78"/>
              </a:rPr>
              <a:t>درسال 1390 مهم</a:t>
            </a:r>
            <a:r>
              <a:rPr lang="fa-IR" b="1" dirty="0" smtClean="0">
                <a:cs typeface="B Nazanin" pitchFamily="2" charset="-78"/>
              </a:rPr>
              <a:t> </a:t>
            </a:r>
            <a:r>
              <a:rPr lang="ar-SA" b="1" dirty="0" smtClean="0">
                <a:cs typeface="B Nazanin" pitchFamily="2" charset="-78"/>
              </a:rPr>
              <a:t>ترين هدفهای درازمدت سياست تحديد مواليد کشور خواهد بود و متناسب با اين هدفها، کاهش نرخ رشد طبيعی جمعيت به </a:t>
            </a:r>
            <a:r>
              <a:rPr lang="fa-IR" b="1" dirty="0" smtClean="0">
                <a:cs typeface="B Nazanin" pitchFamily="2" charset="-78"/>
              </a:rPr>
              <a:t>2</a:t>
            </a:r>
            <a:r>
              <a:rPr lang="ar-SA" b="1" dirty="0" smtClean="0">
                <a:cs typeface="B Nazanin" pitchFamily="2" charset="-78"/>
              </a:rPr>
              <a:t>/</a:t>
            </a:r>
            <a:r>
              <a:rPr lang="fa-IR" b="1" dirty="0" smtClean="0">
                <a:cs typeface="B Nazanin" pitchFamily="2" charset="-78"/>
              </a:rPr>
              <a:t>9</a:t>
            </a:r>
            <a:r>
              <a:rPr lang="ar-SA" b="1" dirty="0" smtClean="0">
                <a:cs typeface="B Nazanin" pitchFamily="2" charset="-78"/>
              </a:rPr>
              <a:t> درصد</a:t>
            </a:r>
            <a:r>
              <a:rPr lang="fa-IR" b="1" dirty="0" smtClean="0">
                <a:cs typeface="B Nazanin" pitchFamily="2" charset="-78"/>
              </a:rPr>
              <a:t> </a:t>
            </a:r>
            <a:r>
              <a:rPr lang="ar-SA" b="1" dirty="0" smtClean="0">
                <a:cs typeface="B Nazanin" pitchFamily="2" charset="-78"/>
              </a:rPr>
              <a:t>درانتهای اين برنامه و ابتدای برنامه توسعه بعدی، از</a:t>
            </a:r>
            <a:r>
              <a:rPr lang="fa-IR" b="1" dirty="0" smtClean="0">
                <a:cs typeface="B Nazanin" pitchFamily="2" charset="-78"/>
              </a:rPr>
              <a:t> </a:t>
            </a:r>
            <a:r>
              <a:rPr lang="ar-SA" b="1" dirty="0" smtClean="0">
                <a:cs typeface="B Nazanin" pitchFamily="2" charset="-78"/>
              </a:rPr>
              <a:t>طريق اثرگذاری آگاهانه و </a:t>
            </a:r>
            <a:r>
              <a:rPr lang="fa-IR" b="1" dirty="0" smtClean="0">
                <a:cs typeface="B Nazanin" pitchFamily="2" charset="-78"/>
              </a:rPr>
              <a:t>    </a:t>
            </a:r>
            <a:r>
              <a:rPr lang="ar-SA" b="1" dirty="0" smtClean="0">
                <a:cs typeface="B Nazanin" pitchFamily="2" charset="-78"/>
              </a:rPr>
              <a:t>برنامه ريزی شده بر</a:t>
            </a:r>
            <a:r>
              <a:rPr lang="fa-IR" b="1" dirty="0" smtClean="0">
                <a:cs typeface="B Nazanin" pitchFamily="2" charset="-78"/>
              </a:rPr>
              <a:t> </a:t>
            </a:r>
            <a:r>
              <a:rPr lang="ar-SA" b="1" dirty="0" smtClean="0">
                <a:cs typeface="B Nazanin" pitchFamily="2" charset="-78"/>
              </a:rPr>
              <a:t>متغير باروری به عنوان عمده ترين هدف جمعيتی اين برنامه در نظر گرفته شده است.</a:t>
            </a:r>
            <a:endParaRPr lang="fa-IR" b="1" dirty="0" smtClean="0">
              <a:cs typeface="B Nazanin" pitchFamily="2" charset="-78"/>
            </a:endParaRPr>
          </a:p>
          <a:p>
            <a:pPr lvl="6" algn="ctr">
              <a:buNone/>
            </a:pPr>
            <a:endParaRPr lang="fa-IR" b="1" dirty="0" smtClean="0">
              <a:cs typeface="B Nazanin" pitchFamily="2" charset="-78"/>
            </a:endParaRPr>
          </a:p>
          <a:p>
            <a:pPr lvl="6" algn="ctr">
              <a:buNone/>
            </a:pPr>
            <a:r>
              <a:rPr lang="fa-IR" b="1" dirty="0" smtClean="0">
                <a:cs typeface="B Nazanin" pitchFamily="2" charset="-78"/>
              </a:rPr>
              <a:t>ت</a:t>
            </a:r>
            <a:r>
              <a:rPr lang="ar-SA" b="1" dirty="0" smtClean="0">
                <a:cs typeface="B Nazanin" pitchFamily="2" charset="-78"/>
              </a:rPr>
              <a:t>حول متغيرهای جمعيتی در طول سالهای 67-1372</a:t>
            </a:r>
            <a:r>
              <a:rPr lang="ar-SA" b="1" dirty="0" smtClean="0"/>
              <a:t> </a:t>
            </a:r>
            <a:endParaRPr lang="ar-SA" b="1" dirty="0" smtClean="0">
              <a:cs typeface="B Nazanin" pitchFamily="2" charset="-78"/>
            </a:endParaRPr>
          </a:p>
        </p:txBody>
      </p:sp>
      <p:sp>
        <p:nvSpPr>
          <p:cNvPr id="3" name="Title 2"/>
          <p:cNvSpPr>
            <a:spLocks noGrp="1"/>
          </p:cNvSpPr>
          <p:nvPr>
            <p:ph type="title"/>
          </p:nvPr>
        </p:nvSpPr>
        <p:spPr>
          <a:xfrm>
            <a:off x="500034" y="357166"/>
            <a:ext cx="8229600" cy="1143000"/>
          </a:xfrm>
        </p:spPr>
        <p:txBody>
          <a:bodyPr>
            <a:normAutofit fontScale="90000"/>
          </a:bodyPr>
          <a:lstStyle/>
          <a:p>
            <a:pPr algn="r"/>
            <a:r>
              <a:rPr lang="fa-IR" sz="3100" dirty="0" smtClean="0">
                <a:solidFill>
                  <a:schemeClr val="tx1"/>
                </a:solidFill>
                <a:cs typeface="B Nazanin" pitchFamily="2" charset="-78"/>
              </a:rPr>
              <a:t>بندج قانون برنامه اول توسعه اقتصادی ،اجتماعی و فرهنگی کشور</a:t>
            </a:r>
            <a:r>
              <a:rPr lang="fa-IR" sz="3100" dirty="0" smtClean="0">
                <a:cs typeface="B Nazanin" pitchFamily="2" charset="-78"/>
              </a:rPr>
              <a:t> </a:t>
            </a:r>
            <a:br>
              <a:rPr lang="fa-IR" sz="3100" dirty="0" smtClean="0">
                <a:cs typeface="B Nazanin" pitchFamily="2" charset="-78"/>
              </a:rPr>
            </a:br>
            <a:r>
              <a:rPr lang="fa-IR" sz="2900" dirty="0" smtClean="0">
                <a:cs typeface="B Nazanin" pitchFamily="2" charset="-78"/>
              </a:rPr>
              <a:t>جمعیت:خطوط کلی سیاست تحدید موالید کشور </a:t>
            </a:r>
            <a:r>
              <a:rPr lang="fa-IR" sz="2700" dirty="0" smtClean="0">
                <a:cs typeface="B Nazanin" pitchFamily="2" charset="-78"/>
              </a:rPr>
              <a:t/>
            </a:r>
            <a:br>
              <a:rPr lang="fa-IR" sz="2700" dirty="0" smtClean="0">
                <a:cs typeface="B Nazanin" pitchFamily="2" charset="-78"/>
              </a:rPr>
            </a:br>
            <a:endParaRPr lang="fa-IR" sz="2700" dirty="0"/>
          </a:p>
        </p:txBody>
      </p:sp>
      <p:pic>
        <p:nvPicPr>
          <p:cNvPr id="33797" name="Picture 5"/>
          <p:cNvPicPr>
            <a:picLocks noChangeAspect="1" noChangeArrowheads="1"/>
          </p:cNvPicPr>
          <p:nvPr/>
        </p:nvPicPr>
        <p:blipFill>
          <a:blip r:embed="rId2"/>
          <a:srcRect/>
          <a:stretch>
            <a:fillRect/>
          </a:stretch>
        </p:blipFill>
        <p:spPr bwMode="auto">
          <a:xfrm>
            <a:off x="1357289" y="3857628"/>
            <a:ext cx="5929355" cy="30003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42918"/>
            <a:ext cx="8229600" cy="5364373"/>
          </a:xfrm>
        </p:spPr>
        <p:txBody>
          <a:bodyPr>
            <a:normAutofit fontScale="85000" lnSpcReduction="20000"/>
          </a:bodyPr>
          <a:lstStyle/>
          <a:p>
            <a:pPr>
              <a:buNone/>
            </a:pPr>
            <a:r>
              <a:rPr lang="fa-IR" sz="3400" b="1" dirty="0" smtClean="0">
                <a:solidFill>
                  <a:schemeClr val="tx2">
                    <a:lumMod val="75000"/>
                  </a:schemeClr>
                </a:solidFill>
                <a:effectLst>
                  <a:outerShdw blurRad="38100" dist="38100" dir="2700000" algn="tl">
                    <a:srgbClr val="000000">
                      <a:alpha val="43137"/>
                    </a:srgbClr>
                  </a:outerShdw>
                </a:effectLst>
                <a:cs typeface="B Nazanin" pitchFamily="2" charset="-78"/>
              </a:rPr>
              <a:t>انحراف در اهداف برنامه</a:t>
            </a:r>
          </a:p>
          <a:p>
            <a:pPr algn="just">
              <a:buNone/>
            </a:pPr>
            <a:r>
              <a:rPr lang="fa-IR" sz="3400" b="1" dirty="0" smtClean="0">
                <a:solidFill>
                  <a:schemeClr val="tx2">
                    <a:lumMod val="75000"/>
                  </a:schemeClr>
                </a:solidFill>
                <a:effectLst>
                  <a:outerShdw blurRad="38100" dist="38100" dir="2700000" algn="tl">
                    <a:srgbClr val="000000">
                      <a:alpha val="43137"/>
                    </a:srgbClr>
                  </a:outerShdw>
                </a:effectLst>
                <a:cs typeface="B Nazanin" pitchFamily="2" charset="-78"/>
              </a:rPr>
              <a:t>تحولات باروری کل  در کشور </a:t>
            </a:r>
          </a:p>
          <a:p>
            <a:pPr algn="just"/>
            <a:r>
              <a:rPr lang="ar-SA" b="1" dirty="0" smtClean="0">
                <a:cs typeface="B Nazanin" pitchFamily="2" charset="-78"/>
              </a:rPr>
              <a:t>ميزان باروري كل از حدود 7/7 فرزند براي هر زن در سال 1345 به </a:t>
            </a:r>
            <a:r>
              <a:rPr lang="fa-IR" b="1" dirty="0" smtClean="0">
                <a:cs typeface="B Nazanin" pitchFamily="2" charset="-78"/>
              </a:rPr>
              <a:t>6</a:t>
            </a:r>
            <a:r>
              <a:rPr lang="ar-SA" b="1" dirty="0" smtClean="0">
                <a:cs typeface="B Nazanin" pitchFamily="2" charset="-78"/>
              </a:rPr>
              <a:t>/</a:t>
            </a:r>
            <a:r>
              <a:rPr lang="fa-IR" b="1" dirty="0" smtClean="0">
                <a:cs typeface="B Nazanin" pitchFamily="2" charset="-78"/>
              </a:rPr>
              <a:t>3</a:t>
            </a:r>
            <a:r>
              <a:rPr lang="ar-SA" b="1" dirty="0" smtClean="0">
                <a:cs typeface="B Nazanin" pitchFamily="2" charset="-78"/>
              </a:rPr>
              <a:t> فرزند در سال 1355 كاهش يافته است (آقاجانيان و مهريار، 1999).</a:t>
            </a:r>
            <a:endParaRPr lang="fa-IR" b="1" dirty="0" smtClean="0">
              <a:cs typeface="B Nazanin" pitchFamily="2" charset="-78"/>
            </a:endParaRPr>
          </a:p>
          <a:p>
            <a:pPr algn="just"/>
            <a:r>
              <a:rPr lang="ar-SA" b="1" dirty="0" smtClean="0">
                <a:cs typeface="B Nazanin" pitchFamily="2" charset="-78"/>
              </a:rPr>
              <a:t> بعد از اين كاهش اوليه، موقتاً وقفه‌اي در گذار جمعيتي ايران پديد مي‌آيد و تحت تأثير شرايط خاص متأثر از رويداد انقلاب اسلامي، باروري در بين سال‌هاي 1358 ـ 1356 اندكي افزايش يافته و سپس تا حوالي سال 1363 روند نسبتاً ثابتي را ادامه مي‌دهد.</a:t>
            </a:r>
            <a:endParaRPr lang="fa-IR" b="1" dirty="0" smtClean="0">
              <a:cs typeface="B Nazanin" pitchFamily="2" charset="-78"/>
            </a:endParaRPr>
          </a:p>
          <a:p>
            <a:pPr algn="just"/>
            <a:r>
              <a:rPr lang="ar-SA" b="1" dirty="0" smtClean="0">
                <a:cs typeface="B Nazanin" pitchFamily="2" charset="-78"/>
              </a:rPr>
              <a:t> از سال 1363 به بعد مجدداً به‌تدريج روند كاهش باروري آغاز مي‌شود و از </a:t>
            </a:r>
            <a:r>
              <a:rPr lang="fa-IR" b="1" dirty="0" smtClean="0">
                <a:cs typeface="B Nazanin" pitchFamily="2" charset="-78"/>
              </a:rPr>
              <a:t>6</a:t>
            </a:r>
            <a:r>
              <a:rPr lang="ar-SA" b="1" dirty="0" smtClean="0">
                <a:cs typeface="B Nazanin" pitchFamily="2" charset="-78"/>
              </a:rPr>
              <a:t>/</a:t>
            </a:r>
            <a:r>
              <a:rPr lang="fa-IR" b="1" dirty="0" smtClean="0">
                <a:cs typeface="B Nazanin" pitchFamily="2" charset="-78"/>
              </a:rPr>
              <a:t>9</a:t>
            </a:r>
            <a:r>
              <a:rPr lang="ar-SA" b="1" dirty="0" smtClean="0">
                <a:cs typeface="B Nazanin" pitchFamily="2" charset="-78"/>
              </a:rPr>
              <a:t> فرزند براي هر زن در اين سال، به 5/5 فرزند در سال 1367 كه زمان شروع مجدد برنامه‌هاي تنظيم خانواده است مي‌رسد</a:t>
            </a:r>
            <a:r>
              <a:rPr lang="en-US" b="1" dirty="0" smtClean="0">
                <a:cs typeface="B Nazanin" pitchFamily="2" charset="-78"/>
              </a:rPr>
              <a:t>.</a:t>
            </a:r>
            <a:r>
              <a:rPr lang="ar-SA" b="1" dirty="0" smtClean="0">
                <a:cs typeface="B Nazanin" pitchFamily="2" charset="-78"/>
              </a:rPr>
              <a:t> و از اين زمان به بعد، به سرعت روند انتقالي خود را طي كرده و ميزان باروري كل</a:t>
            </a:r>
            <a:r>
              <a:rPr lang="fa-IR" b="1" dirty="0" smtClean="0">
                <a:cs typeface="B Nazanin" pitchFamily="2" charset="-78"/>
              </a:rPr>
              <a:t> در سال 1371 به 4 فرزند می رسد(مطابق با اهداف برنامه)</a:t>
            </a:r>
            <a:r>
              <a:rPr lang="ar-SA" b="1" dirty="0" smtClean="0">
                <a:cs typeface="B Nazanin" pitchFamily="2" charset="-78"/>
              </a:rPr>
              <a:t> به </a:t>
            </a:r>
            <a:r>
              <a:rPr lang="fa-IR" b="1" dirty="0" smtClean="0">
                <a:cs typeface="B Nazanin" pitchFamily="2" charset="-78"/>
              </a:rPr>
              <a:t>2</a:t>
            </a:r>
            <a:r>
              <a:rPr lang="ar-SA" b="1" dirty="0" smtClean="0">
                <a:cs typeface="B Nazanin" pitchFamily="2" charset="-78"/>
              </a:rPr>
              <a:t>/</a:t>
            </a:r>
            <a:r>
              <a:rPr lang="fa-IR" b="1" dirty="0" smtClean="0">
                <a:cs typeface="B Nazanin" pitchFamily="2" charset="-78"/>
              </a:rPr>
              <a:t>17</a:t>
            </a:r>
            <a:r>
              <a:rPr lang="ar-SA" b="1" dirty="0" smtClean="0">
                <a:cs typeface="B Nazanin" pitchFamily="2" charset="-78"/>
              </a:rPr>
              <a:t> فرزند در سال 1379 مي‌رسد (عباسي شوازي و مكدونالد، 2005) و روند كنوني آن نيز از ادامه همان روند قبلي تبعيت مي‌كند. </a:t>
            </a:r>
            <a:endParaRPr lang="en-US" b="1" dirty="0" smtClean="0">
              <a:cs typeface="B Nazanin" pitchFamily="2" charset="-78"/>
            </a:endParaRPr>
          </a:p>
          <a:p>
            <a:pPr algn="just">
              <a:buNone/>
            </a:pPr>
            <a:endParaRPr lang="en-US" b="1" dirty="0" smtClean="0">
              <a:cs typeface="B Nazanin" pitchFamily="2" charset="-78"/>
            </a:endParaRPr>
          </a:p>
          <a:p>
            <a:pPr algn="just">
              <a:buNone/>
            </a:pPr>
            <a:endParaRPr lang="fa-IR" sz="2000" b="1" dirty="0" smtClean="0">
              <a:cs typeface="B Nazanin" pitchFamily="2" charset="-78"/>
            </a:endParaRPr>
          </a:p>
          <a:p>
            <a:pPr algn="just"/>
            <a:r>
              <a:rPr lang="fa-IR" sz="2000" b="1" dirty="0" smtClean="0">
                <a:cs typeface="B Nazanin" pitchFamily="2" charset="-78"/>
              </a:rPr>
              <a:t>اگرسطح باروري بالاتر از سطح جانشيني باشد، رشد جمعيت بالاتر از صفر خواهد بود، اما اگراز سطح جانشيني</a:t>
            </a:r>
            <a:r>
              <a:rPr lang="en-US" sz="2000" b="1" dirty="0" smtClean="0">
                <a:cs typeface="B Nazanin" pitchFamily="2" charset="-78"/>
              </a:rPr>
              <a:t> </a:t>
            </a:r>
            <a:r>
              <a:rPr lang="fa-IR" sz="2000" b="1" dirty="0" smtClean="0">
                <a:cs typeface="B Nazanin" pitchFamily="2" charset="-78"/>
              </a:rPr>
              <a:t>( 2/1) كمتر شود، رشد جمعيت در بلند مدت منفي خواهد شد. </a:t>
            </a:r>
            <a:endParaRPr lang="en-US" sz="2000" b="1" dirty="0" smtClean="0">
              <a:cs typeface="B Nazanin" pitchFamily="2" charset="-78"/>
            </a:endParaRP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1546"/>
            <a:ext cx="8229600" cy="4935745"/>
          </a:xfrm>
        </p:spPr>
        <p:txBody>
          <a:bodyPr>
            <a:normAutofit fontScale="92500" lnSpcReduction="10000"/>
          </a:bodyPr>
          <a:lstStyle/>
          <a:p>
            <a:pPr algn="just"/>
            <a:r>
              <a:rPr lang="fa-IR" dirty="0" smtClean="0">
                <a:cs typeface="B Nazanin" pitchFamily="2" charset="-78"/>
              </a:rPr>
              <a:t> فرهادی ( یدالله) ، (1372 )، سیاست گذاری جمعیت و وضعیت کمیسیون سیاست های جمعیتی ، فصلنامه جمعیت ، سال اول ، </a:t>
            </a:r>
            <a:r>
              <a:rPr lang="fa-IR" dirty="0" smtClean="0">
                <a:cs typeface="B Nazanin" pitchFamily="2" charset="-78"/>
                <a:hlinkClick r:id="rId2" action="ppaction://hlinkfile"/>
              </a:rPr>
              <a:t>شماره6-5</a:t>
            </a:r>
            <a:r>
              <a:rPr lang="fa-IR" dirty="0" smtClean="0">
                <a:cs typeface="B Nazanin" pitchFamily="2" charset="-78"/>
              </a:rPr>
              <a:t>.</a:t>
            </a:r>
          </a:p>
          <a:p>
            <a:pPr algn="just"/>
            <a:r>
              <a:rPr lang="fa-IR" dirty="0" smtClean="0">
                <a:cs typeface="B Nazanin" pitchFamily="2" charset="-78"/>
              </a:rPr>
              <a:t>عباسی شوازی ( محمد جلال)، (1385) ، مصاحبه ، ضرورت بازنگری سیاست های جمعیتی در کشور ، از ايشان سئوال مي‌شود بالاخره الان دولت بايد نسبت به كنترل جمعيت بازنگري داشته باشد يا نه؟ الان خيلي مهم است كه دولت نسبت به جمعيت كشور بازنگري داشته باشد، منتهي بايستي يك شوراي عالي جمعيت كه قبلاً تشكيل شده بود ، دوباره تشكيل شود و دستگاههاي مختلف و دانشگاهها با هم همكاري كنند و آينده كشور را به تصوير بكشند و در مرحله بعد و با مطالعه دقيق تصميم‌گيري كنند كه چه سياستهاي جمعيتي را پيش بگيرند.</a:t>
            </a:r>
          </a:p>
          <a:p>
            <a:pPr algn="just"/>
            <a:r>
              <a:rPr lang="fa-IR" dirty="0" smtClean="0">
                <a:cs typeface="B Nazanin" pitchFamily="2" charset="-78"/>
              </a:rPr>
              <a:t>  بیانیه نشست هم اندیشی مسائل و چالش های جمعیتی ایران با تأکید بر مهاجرت در استان همدان(1389) به نقل از  </a:t>
            </a:r>
            <a:r>
              <a:rPr lang="fa-IR" dirty="0" smtClean="0">
                <a:cs typeface="B Nazanin" pitchFamily="2" charset="-78"/>
                <a:hlinkClick r:id="rId2" action="ppaction://hlinkfile"/>
              </a:rPr>
              <a:t>زنجانی ( حبیب الله 1385)</a:t>
            </a:r>
            <a:endParaRPr lang="fa-IR" dirty="0" smtClean="0">
              <a:cs typeface="B Nazanin" pitchFamily="2" charset="-78"/>
            </a:endParaRPr>
          </a:p>
          <a:p>
            <a:pPr algn="just"/>
            <a:r>
              <a:rPr lang="fa-IR" dirty="0" smtClean="0">
                <a:cs typeface="B Nazanin" pitchFamily="2" charset="-78"/>
              </a:rPr>
              <a:t>با توجه به پیشینه درخواست تجدید نظ</a:t>
            </a:r>
            <a:r>
              <a:rPr lang="fa-IR" dirty="0" smtClean="0">
                <a:effectLst>
                  <a:outerShdw blurRad="38100" dist="38100" dir="2700000" algn="tl">
                    <a:srgbClr val="000000">
                      <a:alpha val="43137"/>
                    </a:srgbClr>
                  </a:outerShdw>
                </a:effectLst>
                <a:cs typeface="B Nazanin" pitchFamily="2" charset="-78"/>
              </a:rPr>
              <a:t>ر در سیاست های جمعیتی، عبور از اهداف قانون برنامه اول توسعه و چالش های الگوی مابعد گذار جمعیتی، آیا درخواست تجدید نظر در سیاست های جمعیتی منطقی نیست؟</a:t>
            </a:r>
            <a:endParaRPr lang="en-US" dirty="0">
              <a:effectLst>
                <a:outerShdw blurRad="38100" dist="38100" dir="2700000" algn="tl">
                  <a:srgbClr val="000000">
                    <a:alpha val="43137"/>
                  </a:srgbClr>
                </a:outerShdw>
              </a:effectLst>
              <a:cs typeface="B Nazanin" pitchFamily="2" charset="-78"/>
            </a:endParaRPr>
          </a:p>
        </p:txBody>
      </p:sp>
      <p:sp>
        <p:nvSpPr>
          <p:cNvPr id="3" name="Title 2"/>
          <p:cNvSpPr>
            <a:spLocks noGrp="1"/>
          </p:cNvSpPr>
          <p:nvPr>
            <p:ph type="title"/>
          </p:nvPr>
        </p:nvSpPr>
        <p:spPr>
          <a:xfrm>
            <a:off x="428596" y="285728"/>
            <a:ext cx="8229600" cy="1143000"/>
          </a:xfrm>
        </p:spPr>
        <p:txBody>
          <a:bodyPr>
            <a:normAutofit/>
          </a:bodyPr>
          <a:lstStyle/>
          <a:p>
            <a:pPr lvl="0" algn="r"/>
            <a:r>
              <a:rPr lang="fa-IR" sz="2400" dirty="0" smtClean="0">
                <a:solidFill>
                  <a:srgbClr val="0000FF"/>
                </a:solidFill>
                <a:effectLst/>
                <a:latin typeface="Arial" pitchFamily="34" charset="0"/>
                <a:ea typeface="Times New Roman" pitchFamily="18" charset="0"/>
                <a:cs typeface="B Nazanin" pitchFamily="2" charset="-78"/>
              </a:rPr>
              <a:t>پیشینه طرح موضوع تجدید نظر در سیاست های جمعیتی کشور</a:t>
            </a:r>
            <a:r>
              <a:rPr lang="ar-SA" sz="2400" dirty="0" smtClean="0">
                <a:solidFill>
                  <a:schemeClr val="tx1"/>
                </a:solidFill>
                <a:effectLst/>
                <a:latin typeface="Arial" pitchFamily="34" charset="0"/>
                <a:cs typeface="Arial" pitchFamily="34" charset="0"/>
              </a:rPr>
              <a:t/>
            </a:r>
            <a:br>
              <a:rPr lang="ar-SA" sz="2400" dirty="0" smtClean="0">
                <a:solidFill>
                  <a:schemeClr val="tx1"/>
                </a:solidFill>
                <a:effectLst/>
                <a:latin typeface="Arial" pitchFamily="34" charset="0"/>
                <a:cs typeface="Arial" pitchFamily="34" charset="0"/>
              </a:rPr>
            </a:br>
            <a:endParaRPr lang="en-US" sz="2400" dirty="0"/>
          </a:p>
        </p:txBody>
      </p:sp>
      <p:sp>
        <p:nvSpPr>
          <p:cNvPr id="4" name="Slide Number Placeholder 3"/>
          <p:cNvSpPr>
            <a:spLocks noGrp="1"/>
          </p:cNvSpPr>
          <p:nvPr>
            <p:ph type="sldNum" sz="quarter" idx="12"/>
          </p:nvPr>
        </p:nvSpPr>
        <p:spPr/>
        <p:txBody>
          <a:bodyPr/>
          <a:lstStyle/>
          <a:p>
            <a:fld id="{185B2606-2A86-480C-B308-084DCADA9668}" type="slidenum">
              <a:rPr lang="fa-IR" smtClean="0"/>
              <a:pPr/>
              <a:t>13</a:t>
            </a:fld>
            <a:endParaRPr lang="fa-I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fa-IR" b="1" dirty="0" smtClean="0">
                <a:cs typeface="B Nazanin" pitchFamily="2" charset="-78"/>
              </a:rPr>
              <a:t>گذار جمعيتي </a:t>
            </a:r>
            <a:endParaRPr lang="fa-IR" b="1" dirty="0">
              <a:cs typeface="B Nazanin" pitchFamily="2" charset="-78"/>
            </a:endParaRPr>
          </a:p>
        </p:txBody>
      </p:sp>
      <p:sp>
        <p:nvSpPr>
          <p:cNvPr id="2" name="Content Placeholder 1"/>
          <p:cNvSpPr>
            <a:spLocks noGrp="1"/>
          </p:cNvSpPr>
          <p:nvPr>
            <p:ph idx="1"/>
          </p:nvPr>
        </p:nvSpPr>
        <p:spPr>
          <a:xfrm>
            <a:off x="457200" y="1295400"/>
            <a:ext cx="8229600" cy="4525963"/>
          </a:xfrm>
        </p:spPr>
        <p:txBody>
          <a:bodyPr>
            <a:normAutofit/>
          </a:bodyPr>
          <a:lstStyle/>
          <a:p>
            <a:pPr algn="just"/>
            <a:r>
              <a:rPr lang="fa-IR" dirty="0" smtClean="0">
                <a:cs typeface="B Nazanin" pitchFamily="2" charset="-78"/>
              </a:rPr>
              <a:t>گذار جمعيتي ناظر بر انتقال جوامع از يك الگوي كنترل طبيعي جمعيت، به كنترل ارادي جمعيت است. در تعادل طبيعي  باروري و مرگ‌ومير هر دو بالاست، اما رشد جمعيت بسيار پايين، زماني كه كشورها مراحل انتقال را پشت سر گذاشتند، وارد مرحله </a:t>
            </a:r>
            <a:r>
              <a:rPr lang="fa-IR" dirty="0" smtClean="0">
                <a:solidFill>
                  <a:srgbClr val="FF0000"/>
                </a:solidFill>
                <a:cs typeface="B Nazanin" pitchFamily="2" charset="-78"/>
              </a:rPr>
              <a:t>تعادل ارادي(؟) </a:t>
            </a:r>
            <a:r>
              <a:rPr lang="fa-IR" dirty="0" smtClean="0">
                <a:cs typeface="B Nazanin" pitchFamily="2" charset="-78"/>
              </a:rPr>
              <a:t>مي‌شوند، در اين مرحله ميزان هاي باروري و مرگ و مير كاهش يافته و رشد جمعيت نيز بسيار كم مي‌شود.</a:t>
            </a:r>
            <a:endParaRPr lang="fa-IR" dirty="0">
              <a:cs typeface="B Nazanin" pitchFamily="2" charset="-78"/>
            </a:endParaRPr>
          </a:p>
        </p:txBody>
      </p:sp>
      <p:sp>
        <p:nvSpPr>
          <p:cNvPr id="4" name="Slide Number Placeholder 3"/>
          <p:cNvSpPr>
            <a:spLocks noGrp="1"/>
          </p:cNvSpPr>
          <p:nvPr>
            <p:ph type="sldNum" sz="quarter" idx="12"/>
          </p:nvPr>
        </p:nvSpPr>
        <p:spPr/>
        <p:txBody>
          <a:bodyPr/>
          <a:lstStyle/>
          <a:p>
            <a:fld id="{5D6572C5-194A-4EDB-A541-3DC6D10CA94F}" type="slidenum">
              <a:rPr lang="fa-IR" smtClean="0"/>
              <a:pPr/>
              <a:t>14</a:t>
            </a:fld>
            <a:endParaRPr lang="fa-I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762000"/>
            <a:ext cx="8229600" cy="4667264"/>
          </a:xfrm>
        </p:spPr>
        <p:txBody>
          <a:bodyPr>
            <a:normAutofit/>
          </a:bodyPr>
          <a:lstStyle/>
          <a:p>
            <a:pPr algn="r"/>
            <a:r>
              <a:rPr lang="fa-IR" sz="4800" b="1" dirty="0" smtClean="0">
                <a:cs typeface="B Nazanin" pitchFamily="2" charset="-78"/>
              </a:rPr>
              <a:t>دو الگوي گذار جمعيتي:</a:t>
            </a:r>
            <a:br>
              <a:rPr lang="fa-IR" sz="4800" b="1" dirty="0" smtClean="0">
                <a:cs typeface="B Nazanin" pitchFamily="2" charset="-78"/>
              </a:rPr>
            </a:br>
            <a:r>
              <a:rPr lang="fa-IR" sz="4800" b="1" dirty="0" smtClean="0">
                <a:cs typeface="B Nazanin" pitchFamily="2" charset="-78"/>
              </a:rPr>
              <a:t>        1. گذار اول جمعيتي</a:t>
            </a:r>
            <a:br>
              <a:rPr lang="fa-IR" sz="4800" b="1" dirty="0" smtClean="0">
                <a:cs typeface="B Nazanin" pitchFamily="2" charset="-78"/>
              </a:rPr>
            </a:br>
            <a:r>
              <a:rPr lang="fa-IR" sz="4800" b="1" dirty="0" smtClean="0">
                <a:cs typeface="B Nazanin" pitchFamily="2" charset="-78"/>
              </a:rPr>
              <a:t>        2. گذار دوم جمعيتي </a:t>
            </a:r>
            <a:r>
              <a:rPr lang="fa-IR" sz="3200" dirty="0" smtClean="0">
                <a:cs typeface="B Nazanin" pitchFamily="2" charset="-78"/>
              </a:rPr>
              <a:t/>
            </a:r>
            <a:br>
              <a:rPr lang="fa-IR" sz="3200" dirty="0" smtClean="0">
                <a:cs typeface="B Nazanin" pitchFamily="2" charset="-78"/>
              </a:rPr>
            </a:br>
            <a:r>
              <a:rPr lang="fa-IR" sz="3200" dirty="0" smtClean="0">
                <a:cs typeface="B Nazanin" pitchFamily="2" charset="-78"/>
              </a:rPr>
              <a:t/>
            </a:r>
            <a:br>
              <a:rPr lang="fa-IR" sz="3200" dirty="0" smtClean="0">
                <a:cs typeface="B Nazanin" pitchFamily="2" charset="-78"/>
              </a:rPr>
            </a:br>
            <a:r>
              <a:rPr lang="fa-IR" sz="2800" dirty="0" smtClean="0">
                <a:cs typeface="B Nazanin" pitchFamily="2" charset="-78"/>
              </a:rPr>
              <a:t> </a:t>
            </a:r>
            <a:endParaRPr lang="fa-IR" sz="3200" dirty="0">
              <a:cs typeface="B Nazanin" pitchFamily="2" charset="-78"/>
            </a:endParaRPr>
          </a:p>
        </p:txBody>
      </p:sp>
      <p:sp>
        <p:nvSpPr>
          <p:cNvPr id="4" name="Slide Number Placeholder 3"/>
          <p:cNvSpPr>
            <a:spLocks noGrp="1"/>
          </p:cNvSpPr>
          <p:nvPr>
            <p:ph type="sldNum" sz="quarter" idx="12"/>
          </p:nvPr>
        </p:nvSpPr>
        <p:spPr/>
        <p:txBody>
          <a:bodyPr/>
          <a:lstStyle/>
          <a:p>
            <a:fld id="{5D6572C5-194A-4EDB-A541-3DC6D10CA94F}" type="slidenum">
              <a:rPr lang="fa-IR" smtClean="0"/>
              <a:pPr/>
              <a:t>15</a:t>
            </a:fld>
            <a:endParaRPr lang="fa-I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68304"/>
            <a:ext cx="8229600" cy="1407948"/>
          </a:xfrm>
          <a:prstGeom prst="rect">
            <a:avLst/>
          </a:prstGeom>
        </p:spPr>
        <p:txBody>
          <a:bodyPr vert="horz" rtlCol="0" anchor="ctr">
            <a:normAutofit fontScale="45000" lnSpcReduction="20000"/>
            <a:scene3d>
              <a:camera prst="orthographicFront"/>
              <a:lightRig rig="soft" dir="t"/>
            </a:scene3d>
            <a:sp3d prstMaterial="softEdge">
              <a:bevelT w="25400" h="25400"/>
            </a:sp3d>
          </a:bodyPr>
          <a:lstStyle/>
          <a:p>
            <a:pPr marL="742950" marR="0" lvl="0" indent="-742950" algn="r" defTabSz="914400" rtl="1" eaLnBrk="1" fontAlgn="auto" latinLnBrk="0" hangingPunct="1">
              <a:lnSpc>
                <a:spcPct val="100000"/>
              </a:lnSpc>
              <a:spcBef>
                <a:spcPct val="0"/>
              </a:spcBef>
              <a:spcAft>
                <a:spcPts val="0"/>
              </a:spcAft>
              <a:buClrTx/>
              <a:buSzTx/>
              <a:buFontTx/>
              <a:buNone/>
              <a:tabLst/>
              <a:defRPr/>
            </a:pPr>
            <a:r>
              <a:rPr kumimoji="0" lang="fa-IR"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r>
            <a:br>
              <a:rPr kumimoji="0" lang="fa-IR"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fa-IR"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r>
            <a:br>
              <a:rPr kumimoji="0" lang="fa-IR"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fa-IR"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r>
            <a:br>
              <a:rPr kumimoji="0" lang="fa-IR"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fa-IR"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br>
              <a:rPr kumimoji="0" lang="fa-IR"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endParaRPr kumimoji="0" lang="fa-IR"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5" name="Picture 2"/>
          <p:cNvPicPr>
            <a:picLocks noChangeAspect="1" noChangeArrowheads="1"/>
          </p:cNvPicPr>
          <p:nvPr/>
        </p:nvPicPr>
        <p:blipFill>
          <a:blip r:embed="rId2"/>
          <a:srcRect/>
          <a:stretch>
            <a:fillRect/>
          </a:stretch>
        </p:blipFill>
        <p:spPr bwMode="auto">
          <a:xfrm>
            <a:off x="500034" y="571480"/>
            <a:ext cx="8358246" cy="5143536"/>
          </a:xfrm>
          <a:prstGeom prst="rect">
            <a:avLst/>
          </a:prstGeom>
          <a:noFill/>
        </p:spPr>
      </p:pic>
      <p:sp>
        <p:nvSpPr>
          <p:cNvPr id="6" name="Text Box 2"/>
          <p:cNvSpPr txBox="1">
            <a:spLocks noChangeArrowheads="1"/>
          </p:cNvSpPr>
          <p:nvPr/>
        </p:nvSpPr>
        <p:spPr bwMode="auto">
          <a:xfrm>
            <a:off x="5857884" y="642918"/>
            <a:ext cx="1943100" cy="60007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گذار دوم </a:t>
            </a:r>
            <a:endParaRPr kumimoji="0" lang="fa-I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3"/>
          <p:cNvSpPr txBox="1">
            <a:spLocks noChangeArrowheads="1"/>
          </p:cNvSpPr>
          <p:nvPr/>
        </p:nvSpPr>
        <p:spPr bwMode="auto">
          <a:xfrm>
            <a:off x="3071802" y="1214422"/>
            <a:ext cx="1500198" cy="3786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fa-IR" sz="2800" b="1" dirty="0" smtClean="0">
                <a:latin typeface="Arial" pitchFamily="34" charset="0"/>
                <a:ea typeface="Times New Roman" pitchFamily="18" charset="0"/>
                <a:cs typeface="B Nazanin" pitchFamily="2" charset="-78"/>
              </a:rPr>
              <a:t>گذار اول </a:t>
            </a:r>
          </a:p>
        </p:txBody>
      </p:sp>
      <p:sp>
        <p:nvSpPr>
          <p:cNvPr id="9" name="Rectangle 6"/>
          <p:cNvSpPr>
            <a:spLocks noChangeArrowheads="1"/>
          </p:cNvSpPr>
          <p:nvPr/>
        </p:nvSpPr>
        <p:spPr bwMode="auto">
          <a:xfrm>
            <a:off x="0" y="-642942"/>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a:p>
        </p:txBody>
      </p:sp>
      <p:sp>
        <p:nvSpPr>
          <p:cNvPr id="10" name="Rectangle 7"/>
          <p:cNvSpPr>
            <a:spLocks noChangeArrowheads="1"/>
          </p:cNvSpPr>
          <p:nvPr/>
        </p:nvSpPr>
        <p:spPr bwMode="auto">
          <a:xfrm>
            <a:off x="2857488" y="0"/>
            <a:ext cx="550072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400" b="1" i="0" u="none" strike="noStrike" cap="none" normalizeH="0" baseline="0" dirty="0" smtClean="0">
              <a:ln>
                <a:noFill/>
              </a:ln>
              <a:solidFill>
                <a:schemeClr val="tx1"/>
              </a:solidFill>
              <a:effectLst/>
              <a:latin typeface="Arial" pitchFamily="34" charset="0"/>
              <a:cs typeface="2  Titr"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a-IR" sz="1800" b="0" i="0" u="none" strike="noStrike" cap="none" normalizeH="0" baseline="0" dirty="0" smtClean="0">
                <a:ln>
                  <a:noFill/>
                </a:ln>
                <a:solidFill>
                  <a:schemeClr val="tx1"/>
                </a:solidFill>
                <a:effectLst/>
                <a:latin typeface="Arial" pitchFamily="34" charset="0"/>
                <a:cs typeface="2  Titr" pitchFamily="2" charset="-78"/>
              </a:rPr>
              <a:t>گذار</a:t>
            </a:r>
            <a:r>
              <a:rPr lang="fa-IR" dirty="0" smtClean="0">
                <a:latin typeface="Arial" pitchFamily="34" charset="0"/>
                <a:cs typeface="2  Titr" pitchFamily="2" charset="-78"/>
              </a:rPr>
              <a:t>جمعیتی </a:t>
            </a:r>
            <a:endParaRPr kumimoji="0" lang="en-US" sz="1800" b="0" i="0" u="none" strike="noStrike" cap="none" normalizeH="0" baseline="0" dirty="0" smtClean="0">
              <a:ln>
                <a:noFill/>
              </a:ln>
              <a:solidFill>
                <a:schemeClr val="tx1"/>
              </a:solidFill>
              <a:effectLst/>
              <a:latin typeface="Arial" pitchFamily="34" charset="0"/>
              <a:cs typeface="2  Titr" pitchFamily="2" charset="-78"/>
            </a:endParaRPr>
          </a:p>
        </p:txBody>
      </p:sp>
      <p:sp>
        <p:nvSpPr>
          <p:cNvPr id="11" name="Rectangle 8"/>
          <p:cNvSpPr>
            <a:spLocks noChangeArrowheads="1"/>
          </p:cNvSpPr>
          <p:nvPr/>
        </p:nvSpPr>
        <p:spPr bwMode="auto">
          <a:xfrm>
            <a:off x="0" y="271457"/>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a:p>
        </p:txBody>
      </p:sp>
      <p:sp>
        <p:nvSpPr>
          <p:cNvPr id="12" name="Rectangle 9"/>
          <p:cNvSpPr>
            <a:spLocks noChangeArrowheads="1"/>
          </p:cNvSpPr>
          <p:nvPr/>
        </p:nvSpPr>
        <p:spPr bwMode="auto">
          <a:xfrm>
            <a:off x="0" y="3862382"/>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381000" y="714356"/>
            <a:ext cx="8405842" cy="5915044"/>
          </a:xfrm>
        </p:spPr>
        <p:txBody>
          <a:bodyPr>
            <a:normAutofit fontScale="85000" lnSpcReduction="20000"/>
          </a:bodyPr>
          <a:lstStyle/>
          <a:p>
            <a:pPr marL="852678" indent="-742950" algn="just">
              <a:buNone/>
            </a:pPr>
            <a:r>
              <a:rPr lang="fa-IR" sz="4100" b="1" dirty="0" smtClean="0">
                <a:cs typeface="B Nazanin" pitchFamily="2" charset="-78"/>
              </a:rPr>
              <a:t>1. گذار اول جمعيتي</a:t>
            </a:r>
            <a:r>
              <a:rPr lang="fa-IR" b="1" dirty="0" smtClean="0">
                <a:cs typeface="B Nazanin" pitchFamily="2" charset="-78"/>
              </a:rPr>
              <a:t>:  </a:t>
            </a:r>
          </a:p>
          <a:p>
            <a:pPr marL="624078" indent="-514350" algn="just">
              <a:buNone/>
            </a:pPr>
            <a:endParaRPr lang="fa-IR" sz="3100" b="1" dirty="0" smtClean="0">
              <a:cs typeface="B Nazanin" pitchFamily="2" charset="-78"/>
            </a:endParaRPr>
          </a:p>
          <a:p>
            <a:pPr marL="624078" indent="-514350" algn="just">
              <a:buFontTx/>
              <a:buChar char="-"/>
            </a:pPr>
            <a:r>
              <a:rPr lang="fa-IR" sz="3100" b="1" dirty="0" smtClean="0">
                <a:cs typeface="B Nazanin" pitchFamily="2" charset="-78"/>
              </a:rPr>
              <a:t>مرگ و ميرها و زاد و ولد بالاست، و رشد اندك. (قبل از گذار)</a:t>
            </a:r>
          </a:p>
          <a:p>
            <a:pPr marL="624078" indent="-514350" algn="just">
              <a:lnSpc>
                <a:spcPct val="170000"/>
              </a:lnSpc>
              <a:buFontTx/>
              <a:buChar char="-"/>
            </a:pPr>
            <a:r>
              <a:rPr lang="fa-IR" sz="3100" b="1" dirty="0" smtClean="0">
                <a:cs typeface="B Nazanin" pitchFamily="2" charset="-78"/>
              </a:rPr>
              <a:t>جوامع با آغاز كاهش مرگ و مير وارد مرحله گذار اول  جمعيتي مي شوند، در اين مرحله مرگ و ميرها در حال كاهش، اما زاد و ولد بعلت تغيير رفتارهاي باروري همچنان بالا است. لذا رشد جمعيت زياد مي شود، و به مرحله‌اي انفجار جمعيتي مي رسد.</a:t>
            </a:r>
          </a:p>
          <a:p>
            <a:pPr marL="624078" indent="-514350" algn="just">
              <a:lnSpc>
                <a:spcPct val="170000"/>
              </a:lnSpc>
              <a:buFontTx/>
              <a:buChar char="-"/>
            </a:pPr>
            <a:r>
              <a:rPr lang="fa-IR" sz="3100" b="1" dirty="0" smtClean="0">
                <a:cs typeface="B Nazanin" pitchFamily="2" charset="-78"/>
              </a:rPr>
              <a:t>با شروع كاهش باروري، رشد جمعيت نيز به  تدریج كم مي شود، سطح زاد و ولد كاهش به سطح مرگ و مير نزديك شود، ميزان رشد جمعيت هم كمتر مي شود. تا بالاخره سطح زاد و ولد و مرگ ومير به سطح پاييني رسيده،و مقدارشان بسيار به هم نزديك مي شود. پس از این مرحله جوامع در آستانه ورود به گذار دوم جمعیتی قرار  می گیرند.  </a:t>
            </a:r>
          </a:p>
        </p:txBody>
      </p:sp>
      <p:sp>
        <p:nvSpPr>
          <p:cNvPr id="3" name="Slide Number Placeholder 2"/>
          <p:cNvSpPr>
            <a:spLocks noGrp="1"/>
          </p:cNvSpPr>
          <p:nvPr>
            <p:ph type="sldNum" sz="quarter" idx="12"/>
          </p:nvPr>
        </p:nvSpPr>
        <p:spPr/>
        <p:txBody>
          <a:bodyPr/>
          <a:lstStyle/>
          <a:p>
            <a:fld id="{5D6572C5-194A-4EDB-A541-3DC6D10CA94F}" type="slidenum">
              <a:rPr lang="fa-IR" smtClean="0"/>
              <a:pPr/>
              <a:t>17</a:t>
            </a:fld>
            <a:endParaRPr lang="fa-I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lgn="ctr">
              <a:buNone/>
            </a:pPr>
            <a:r>
              <a:rPr lang="fa-IR" sz="8000" dirty="0" smtClean="0">
                <a:cs typeface="B Badr" pitchFamily="2" charset="-78"/>
              </a:rPr>
              <a:t>چالش های جمعیتی</a:t>
            </a:r>
            <a:endParaRPr lang="en-US" sz="8000" dirty="0" smtClean="0">
              <a:cs typeface="B Badr" pitchFamily="2" charset="-78"/>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a:bodyPr>
          <a:lstStyle/>
          <a:p>
            <a:pPr algn="r"/>
            <a:r>
              <a:rPr lang="fa-IR" b="1" dirty="0" smtClean="0">
                <a:cs typeface="B Nazanin" pitchFamily="2" charset="-78"/>
              </a:rPr>
              <a:t>مهمترين مسائل و چالش هاي گذار اول جمعيتي</a:t>
            </a:r>
            <a:endParaRPr lang="fa-IR" b="1" dirty="0">
              <a:cs typeface="B Nazanin" pitchFamily="2" charset="-78"/>
            </a:endParaRPr>
          </a:p>
        </p:txBody>
      </p:sp>
      <p:sp>
        <p:nvSpPr>
          <p:cNvPr id="3" name="Content Placeholder 2"/>
          <p:cNvSpPr>
            <a:spLocks noGrp="1"/>
          </p:cNvSpPr>
          <p:nvPr>
            <p:ph idx="1"/>
          </p:nvPr>
        </p:nvSpPr>
        <p:spPr/>
        <p:txBody>
          <a:bodyPr>
            <a:normAutofit/>
          </a:bodyPr>
          <a:lstStyle/>
          <a:p>
            <a:r>
              <a:rPr lang="fa-IR" sz="3500" b="1" dirty="0" smtClean="0">
                <a:cs typeface="B Nazanin" pitchFamily="2" charset="-78"/>
              </a:rPr>
              <a:t>رشد انفجاري جمعيت كشورها</a:t>
            </a:r>
          </a:p>
          <a:p>
            <a:r>
              <a:rPr lang="fa-IR" sz="3500" b="1" dirty="0" smtClean="0">
                <a:cs typeface="B Nazanin" pitchFamily="2" charset="-78"/>
              </a:rPr>
              <a:t>افزايش جمعيت زير 15 سال و بار تكفل ناشي از آن</a:t>
            </a:r>
          </a:p>
          <a:p>
            <a:r>
              <a:rPr lang="fa-IR" sz="3500" b="1" dirty="0" smtClean="0">
                <a:cs typeface="B Nazanin" pitchFamily="2" charset="-78"/>
              </a:rPr>
              <a:t>افزايش نيازهاي بهداشتي به ويژه نيازهاي كودكان و مادران</a:t>
            </a:r>
          </a:p>
          <a:p>
            <a:r>
              <a:rPr lang="fa-IR" sz="3500" b="1" dirty="0" smtClean="0">
                <a:cs typeface="B Nazanin" pitchFamily="2" charset="-78"/>
              </a:rPr>
              <a:t>افزايش جمعيت متقاضي آموزش عمومي</a:t>
            </a:r>
          </a:p>
          <a:p>
            <a:r>
              <a:rPr lang="fa-IR" sz="3500" b="1" dirty="0" smtClean="0">
                <a:cs typeface="B Nazanin" pitchFamily="2" charset="-78"/>
              </a:rPr>
              <a:t>اهميت پيدا كردن خدمات تنظيم خانواده و كنترل مواليد.</a:t>
            </a:r>
          </a:p>
          <a:p>
            <a:r>
              <a:rPr lang="fa-IR" sz="3500" b="1" dirty="0" smtClean="0">
                <a:cs typeface="B Nazanin" pitchFamily="2" charset="-78"/>
              </a:rPr>
              <a:t>افزايش بعد خانوارها</a:t>
            </a:r>
          </a:p>
          <a:p>
            <a:r>
              <a:rPr lang="fa-IR" sz="3500" b="1" dirty="0" smtClean="0">
                <a:cs typeface="B Nazanin" pitchFamily="2" charset="-78"/>
              </a:rPr>
              <a:t>و ده ها مسئله ديگر</a:t>
            </a:r>
          </a:p>
          <a:p>
            <a:endParaRPr lang="fa-IR" dirty="0"/>
          </a:p>
        </p:txBody>
      </p:sp>
      <p:sp>
        <p:nvSpPr>
          <p:cNvPr id="4" name="Slide Number Placeholder 3"/>
          <p:cNvSpPr>
            <a:spLocks noGrp="1"/>
          </p:cNvSpPr>
          <p:nvPr>
            <p:ph type="sldNum" sz="quarter" idx="12"/>
          </p:nvPr>
        </p:nvSpPr>
        <p:spPr/>
        <p:txBody>
          <a:bodyPr/>
          <a:lstStyle/>
          <a:p>
            <a:fld id="{5D6572C5-194A-4EDB-A541-3DC6D10CA94F}" type="slidenum">
              <a:rPr lang="fa-IR" smtClean="0"/>
              <a:pPr/>
              <a:t>19</a:t>
            </a:fld>
            <a:endParaRPr lang="fa-I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esmellah[1]"/>
          <p:cNvPicPr>
            <a:picLocks noChangeAspect="1" noChangeArrowheads="1"/>
          </p:cNvPicPr>
          <p:nvPr/>
        </p:nvPicPr>
        <p:blipFill>
          <a:blip r:embed="rId2" cstate="print"/>
          <a:srcRect/>
          <a:stretch>
            <a:fillRect/>
          </a:stretch>
        </p:blipFill>
        <p:spPr bwMode="auto">
          <a:xfrm>
            <a:off x="1928794" y="1571612"/>
            <a:ext cx="5286412" cy="31559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fa-IR" sz="2400" b="1" dirty="0" smtClean="0">
                <a:cs typeface="B Nazanin" pitchFamily="2" charset="-78"/>
              </a:rPr>
              <a:t>گذار دوم جمعیتی از زمانی آغاز می گردد که سطح باروری کل به زیر سطح جانشینی برای یک مدت زمان نسبتاً پایدار برسد( ون دی کا 2002).</a:t>
            </a:r>
          </a:p>
          <a:p>
            <a:r>
              <a:rPr lang="fa-IR" dirty="0" smtClean="0"/>
              <a:t> </a:t>
            </a:r>
            <a:r>
              <a:rPr lang="fa-IR" sz="2400" b="1" dirty="0" smtClean="0">
                <a:cs typeface="B Nazanin" pitchFamily="2" charset="-78"/>
              </a:rPr>
              <a:t>بعد از اينكه جوامع وارد گذار دوم جمعيتي شدند، چه اتفاقاتي مي افتد؟</a:t>
            </a:r>
          </a:p>
          <a:p>
            <a:r>
              <a:rPr lang="fa-IR" sz="2400" b="1" dirty="0" smtClean="0">
                <a:cs typeface="B Nazanin" pitchFamily="2" charset="-78"/>
              </a:rPr>
              <a:t>بونگارت(1997) مي‌گويد در پايا‌ن مرحله گذاراول جمعيتي رشد طبيعي جمعيت به سه شرط به رشد صفر و منفي ميل مي‌كند:</a:t>
            </a:r>
            <a:endParaRPr lang="en-US" sz="2400" b="1" dirty="0" smtClean="0">
              <a:cs typeface="B Nazanin" pitchFamily="2" charset="-78"/>
            </a:endParaRPr>
          </a:p>
          <a:p>
            <a:pPr marL="624078" lvl="0" indent="-514350">
              <a:buFont typeface="+mj-lt"/>
              <a:buAutoNum type="arabicPeriod"/>
            </a:pPr>
            <a:r>
              <a:rPr lang="fa-IR" sz="2400" b="1" dirty="0" smtClean="0">
                <a:cs typeface="B Nazanin" pitchFamily="2" charset="-78"/>
              </a:rPr>
              <a:t>سطوح باروري به كمتر از سطح جانشيني ميل ‌كنند (ميزان باروري كل كمتر از 2/1). </a:t>
            </a:r>
            <a:endParaRPr lang="en-US" sz="2400" b="1" dirty="0" smtClean="0">
              <a:cs typeface="B Nazanin" pitchFamily="2" charset="-78"/>
            </a:endParaRPr>
          </a:p>
          <a:p>
            <a:pPr marL="624078" lvl="0" indent="-514350">
              <a:buFont typeface="+mj-lt"/>
              <a:buAutoNum type="arabicPeriod"/>
            </a:pPr>
            <a:r>
              <a:rPr lang="fa-IR" sz="2400" b="1" dirty="0" smtClean="0">
                <a:cs typeface="B Nazanin" pitchFamily="2" charset="-78"/>
              </a:rPr>
              <a:t>ساختار سني جمعيت به سالخوردگي ميل كند.</a:t>
            </a:r>
            <a:endParaRPr lang="en-US" sz="2400" b="1" dirty="0" smtClean="0">
              <a:cs typeface="B Nazanin" pitchFamily="2" charset="-78"/>
            </a:endParaRPr>
          </a:p>
          <a:p>
            <a:pPr marL="624078" indent="-514350">
              <a:buFont typeface="+mj-lt"/>
              <a:buAutoNum type="arabicPeriod"/>
            </a:pPr>
            <a:r>
              <a:rPr lang="fa-IR" sz="2400" b="1" dirty="0" smtClean="0">
                <a:cs typeface="B Nazanin" pitchFamily="2" charset="-78"/>
              </a:rPr>
              <a:t>كاهش مرگ‌ومير متوقف شود</a:t>
            </a:r>
            <a:r>
              <a:rPr lang="en-US" sz="2400" b="1" dirty="0" err="1" smtClean="0">
                <a:cs typeface="B Nazanin" pitchFamily="2" charset="-78"/>
              </a:rPr>
              <a:t>Bonggarts</a:t>
            </a:r>
            <a:r>
              <a:rPr lang="en-US" sz="2400" b="1" dirty="0" smtClean="0">
                <a:cs typeface="B Nazanin" pitchFamily="2" charset="-78"/>
              </a:rPr>
              <a:t>, 1997)</a:t>
            </a:r>
            <a:r>
              <a:rPr lang="fa-IR" sz="2400" b="1" dirty="0" smtClean="0">
                <a:cs typeface="B Nazanin" pitchFamily="2" charset="-78"/>
              </a:rPr>
              <a:t>).</a:t>
            </a:r>
          </a:p>
          <a:p>
            <a:pPr>
              <a:buNone/>
            </a:pPr>
            <a:endParaRPr lang="en-US" dirty="0"/>
          </a:p>
        </p:txBody>
      </p:sp>
      <p:sp>
        <p:nvSpPr>
          <p:cNvPr id="3" name="Title 2"/>
          <p:cNvSpPr>
            <a:spLocks noGrp="1"/>
          </p:cNvSpPr>
          <p:nvPr>
            <p:ph type="title"/>
          </p:nvPr>
        </p:nvSpPr>
        <p:spPr/>
        <p:txBody>
          <a:bodyPr>
            <a:normAutofit/>
          </a:bodyPr>
          <a:lstStyle/>
          <a:p>
            <a:pPr algn="r"/>
            <a:r>
              <a:rPr lang="fa-IR" sz="3200" dirty="0" smtClean="0">
                <a:cs typeface="2  Titr" pitchFamily="2" charset="-78"/>
              </a:rPr>
              <a:t>2. گذار دوم جمعیتی </a:t>
            </a:r>
            <a:endParaRPr lang="en-US" sz="3200" dirty="0">
              <a:cs typeface="2  Titr"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285720" y="857232"/>
            <a:ext cx="8572560" cy="5715040"/>
          </a:xfrm>
          <a:prstGeom prst="roundRect">
            <a:avLst/>
          </a:prstGeom>
          <a:ln w="762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Rectangle 24"/>
          <p:cNvSpPr/>
          <p:nvPr/>
        </p:nvSpPr>
        <p:spPr>
          <a:xfrm>
            <a:off x="1000100" y="1071546"/>
            <a:ext cx="1785950" cy="428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2  Titr" pitchFamily="2" charset="-78"/>
            </a:endParaRPr>
          </a:p>
        </p:txBody>
      </p:sp>
      <p:sp>
        <p:nvSpPr>
          <p:cNvPr id="24" name="Rectangle 23"/>
          <p:cNvSpPr/>
          <p:nvPr/>
        </p:nvSpPr>
        <p:spPr>
          <a:xfrm>
            <a:off x="3643306" y="1285860"/>
            <a:ext cx="1857388" cy="4071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cs typeface="2  Titr" pitchFamily="2" charset="-78"/>
            </a:endParaRPr>
          </a:p>
        </p:txBody>
      </p:sp>
      <p:sp>
        <p:nvSpPr>
          <p:cNvPr id="3" name="Title 2"/>
          <p:cNvSpPr>
            <a:spLocks noGrp="1"/>
          </p:cNvSpPr>
          <p:nvPr>
            <p:ph type="title"/>
          </p:nvPr>
        </p:nvSpPr>
        <p:spPr>
          <a:xfrm>
            <a:off x="914400" y="0"/>
            <a:ext cx="8229600" cy="1143000"/>
          </a:xfrm>
        </p:spPr>
        <p:txBody>
          <a:bodyPr>
            <a:normAutofit/>
          </a:bodyPr>
          <a:lstStyle/>
          <a:p>
            <a:pPr algn="ctr"/>
            <a:r>
              <a:rPr lang="fa-IR" sz="2000" dirty="0" smtClean="0">
                <a:cs typeface="2  Titr" pitchFamily="2" charset="-78"/>
              </a:rPr>
              <a:t>قابلیت باروری و تعیین کننده های آن از نظر( بونگارت و پوتر, 1984) </a:t>
            </a:r>
            <a:endParaRPr lang="en-US" sz="2000" dirty="0">
              <a:cs typeface="2  Titr" pitchFamily="2" charset="-78"/>
            </a:endParaRPr>
          </a:p>
        </p:txBody>
      </p:sp>
      <p:sp>
        <p:nvSpPr>
          <p:cNvPr id="4" name="Rectangle 3"/>
          <p:cNvSpPr/>
          <p:nvPr/>
        </p:nvSpPr>
        <p:spPr>
          <a:xfrm>
            <a:off x="1428728" y="1214422"/>
            <a:ext cx="1000132" cy="6429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smtClean="0">
                <a:cs typeface="2  Titr" pitchFamily="2" charset="-78"/>
              </a:rPr>
              <a:t>شهرنشینی</a:t>
            </a:r>
            <a:endParaRPr lang="en-US" b="1" dirty="0">
              <a:cs typeface="2  Titr" pitchFamily="2" charset="-78"/>
            </a:endParaRPr>
          </a:p>
        </p:txBody>
      </p:sp>
      <p:sp>
        <p:nvSpPr>
          <p:cNvPr id="8" name="Rectangle 7"/>
          <p:cNvSpPr/>
          <p:nvPr/>
        </p:nvSpPr>
        <p:spPr>
          <a:xfrm>
            <a:off x="1428728" y="2143116"/>
            <a:ext cx="1000132" cy="6429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smtClean="0">
                <a:cs typeface="2  Titr" pitchFamily="2" charset="-78"/>
              </a:rPr>
              <a:t>سواد</a:t>
            </a:r>
            <a:endParaRPr lang="en-US" b="1" dirty="0">
              <a:cs typeface="2  Titr" pitchFamily="2" charset="-78"/>
            </a:endParaRPr>
          </a:p>
        </p:txBody>
      </p:sp>
      <p:sp>
        <p:nvSpPr>
          <p:cNvPr id="9" name="Rectangle 8"/>
          <p:cNvSpPr/>
          <p:nvPr/>
        </p:nvSpPr>
        <p:spPr>
          <a:xfrm>
            <a:off x="1428728" y="2928934"/>
            <a:ext cx="1000132" cy="6429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smtClean="0">
                <a:cs typeface="2  Titr" pitchFamily="2" charset="-78"/>
              </a:rPr>
              <a:t>اشتغال</a:t>
            </a:r>
            <a:endParaRPr lang="en-US" b="1" dirty="0">
              <a:cs typeface="2  Titr" pitchFamily="2" charset="-78"/>
            </a:endParaRPr>
          </a:p>
        </p:txBody>
      </p:sp>
      <p:sp>
        <p:nvSpPr>
          <p:cNvPr id="10" name="Rectangle 9"/>
          <p:cNvSpPr/>
          <p:nvPr/>
        </p:nvSpPr>
        <p:spPr>
          <a:xfrm>
            <a:off x="1428728" y="3786190"/>
            <a:ext cx="1000132" cy="6429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smtClean="0">
                <a:cs typeface="2  Titr" pitchFamily="2" charset="-78"/>
              </a:rPr>
              <a:t>تغییر نگرشها</a:t>
            </a:r>
            <a:endParaRPr lang="en-US" b="1" dirty="0">
              <a:cs typeface="2  Titr" pitchFamily="2" charset="-78"/>
            </a:endParaRPr>
          </a:p>
        </p:txBody>
      </p:sp>
      <p:sp>
        <p:nvSpPr>
          <p:cNvPr id="11" name="Rectangle 10"/>
          <p:cNvSpPr/>
          <p:nvPr/>
        </p:nvSpPr>
        <p:spPr>
          <a:xfrm>
            <a:off x="1428728" y="4643446"/>
            <a:ext cx="1000132" cy="6429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smtClean="0">
                <a:cs typeface="2  Titr" pitchFamily="2" charset="-78"/>
              </a:rPr>
              <a:t>و...</a:t>
            </a:r>
            <a:endParaRPr lang="en-US" b="1" dirty="0">
              <a:cs typeface="2  Titr" pitchFamily="2" charset="-78"/>
            </a:endParaRPr>
          </a:p>
        </p:txBody>
      </p:sp>
      <p:sp>
        <p:nvSpPr>
          <p:cNvPr id="13" name="Rectangle 12"/>
          <p:cNvSpPr/>
          <p:nvPr/>
        </p:nvSpPr>
        <p:spPr>
          <a:xfrm>
            <a:off x="3786182" y="1643050"/>
            <a:ext cx="1571636" cy="6429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smtClean="0">
                <a:cs typeface="2  Titr" pitchFamily="2" charset="-78"/>
              </a:rPr>
              <a:t>شاخص ازدواج</a:t>
            </a:r>
            <a:endParaRPr lang="en-US" b="1" dirty="0">
              <a:cs typeface="2  Titr" pitchFamily="2" charset="-78"/>
            </a:endParaRPr>
          </a:p>
        </p:txBody>
      </p:sp>
      <p:sp>
        <p:nvSpPr>
          <p:cNvPr id="14" name="Rectangle 13"/>
          <p:cNvSpPr/>
          <p:nvPr/>
        </p:nvSpPr>
        <p:spPr>
          <a:xfrm>
            <a:off x="3786182" y="3500438"/>
            <a:ext cx="1571636" cy="6429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smtClean="0">
                <a:cs typeface="2  Titr" pitchFamily="2" charset="-78"/>
              </a:rPr>
              <a:t>سقط عمدی</a:t>
            </a:r>
            <a:endParaRPr lang="en-US" b="1" dirty="0">
              <a:cs typeface="2  Titr" pitchFamily="2" charset="-78"/>
            </a:endParaRPr>
          </a:p>
        </p:txBody>
      </p:sp>
      <p:sp>
        <p:nvSpPr>
          <p:cNvPr id="15" name="Rectangle 14"/>
          <p:cNvSpPr/>
          <p:nvPr/>
        </p:nvSpPr>
        <p:spPr>
          <a:xfrm>
            <a:off x="3786182" y="4357694"/>
            <a:ext cx="1571636" cy="6429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smtClean="0">
                <a:cs typeface="2  Titr" pitchFamily="2" charset="-78"/>
              </a:rPr>
              <a:t>نازایی بعد زایمان</a:t>
            </a:r>
            <a:endParaRPr lang="en-US" b="1" dirty="0">
              <a:cs typeface="2  Titr" pitchFamily="2" charset="-78"/>
            </a:endParaRPr>
          </a:p>
        </p:txBody>
      </p:sp>
      <p:sp>
        <p:nvSpPr>
          <p:cNvPr id="16" name="Rectangle 15"/>
          <p:cNvSpPr/>
          <p:nvPr/>
        </p:nvSpPr>
        <p:spPr>
          <a:xfrm>
            <a:off x="3786182" y="2571744"/>
            <a:ext cx="1571636" cy="6429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smtClean="0">
                <a:cs typeface="2  Titr" pitchFamily="2" charset="-78"/>
              </a:rPr>
              <a:t>استفاده از وسایل تنظیم خانواده </a:t>
            </a:r>
            <a:endParaRPr lang="en-US" b="1" dirty="0">
              <a:cs typeface="2  Titr" pitchFamily="2" charset="-78"/>
            </a:endParaRPr>
          </a:p>
        </p:txBody>
      </p:sp>
      <p:sp>
        <p:nvSpPr>
          <p:cNvPr id="18" name="Rectangle 17"/>
          <p:cNvSpPr/>
          <p:nvPr/>
        </p:nvSpPr>
        <p:spPr>
          <a:xfrm>
            <a:off x="6643702" y="2071678"/>
            <a:ext cx="1857388" cy="10001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b="1" dirty="0" smtClean="0">
                <a:cs typeface="2  Titr" pitchFamily="2" charset="-78"/>
              </a:rPr>
              <a:t>قابلیت زیستی بچه زایی(در ایران حدوداً 15 بچه)</a:t>
            </a:r>
            <a:endParaRPr lang="en-US" b="1" dirty="0">
              <a:cs typeface="2  Titr" pitchFamily="2" charset="-78"/>
            </a:endParaRPr>
          </a:p>
        </p:txBody>
      </p:sp>
      <p:sp>
        <p:nvSpPr>
          <p:cNvPr id="20" name="Rectangle 19"/>
          <p:cNvSpPr/>
          <p:nvPr/>
        </p:nvSpPr>
        <p:spPr>
          <a:xfrm>
            <a:off x="6643702" y="3857628"/>
            <a:ext cx="1928826" cy="64294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b="1" dirty="0" smtClean="0">
                <a:cs typeface="2  Titr" pitchFamily="2" charset="-78"/>
              </a:rPr>
              <a:t>میزان باروری واقعی</a:t>
            </a:r>
          </a:p>
          <a:p>
            <a:pPr algn="ctr"/>
            <a:r>
              <a:rPr lang="fa-IR" b="1" dirty="0" smtClean="0">
                <a:cs typeface="2  Titr" pitchFamily="2" charset="-78"/>
              </a:rPr>
              <a:t>در ایران(1/8)</a:t>
            </a:r>
            <a:endParaRPr lang="en-US" b="1" dirty="0">
              <a:cs typeface="2  Titr" pitchFamily="2" charset="-78"/>
            </a:endParaRPr>
          </a:p>
        </p:txBody>
      </p:sp>
      <p:cxnSp>
        <p:nvCxnSpPr>
          <p:cNvPr id="22" name="Straight Arrow Connector 21"/>
          <p:cNvCxnSpPr>
            <a:stCxn id="18" idx="2"/>
          </p:cNvCxnSpPr>
          <p:nvPr/>
        </p:nvCxnSpPr>
        <p:spPr>
          <a:xfrm rot="5400000">
            <a:off x="7179487" y="3464719"/>
            <a:ext cx="78581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Rectangle 25"/>
          <p:cNvSpPr/>
          <p:nvPr/>
        </p:nvSpPr>
        <p:spPr>
          <a:xfrm>
            <a:off x="3428992" y="5715016"/>
            <a:ext cx="2428892" cy="6429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b="1" dirty="0" smtClean="0">
                <a:cs typeface="2  Titr" pitchFamily="2" charset="-78"/>
              </a:rPr>
              <a:t>عوامل مستقیم</a:t>
            </a:r>
            <a:endParaRPr lang="en-US" b="1" dirty="0">
              <a:cs typeface="2  Titr" pitchFamily="2" charset="-78"/>
            </a:endParaRPr>
          </a:p>
        </p:txBody>
      </p:sp>
      <p:sp>
        <p:nvSpPr>
          <p:cNvPr id="27" name="Rectangle 26"/>
          <p:cNvSpPr/>
          <p:nvPr/>
        </p:nvSpPr>
        <p:spPr>
          <a:xfrm>
            <a:off x="785786" y="5715016"/>
            <a:ext cx="2071702" cy="6429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b="1" dirty="0" smtClean="0">
                <a:cs typeface="2  Titr" pitchFamily="2" charset="-78"/>
              </a:rPr>
              <a:t>عوامل غیر مستقیم</a:t>
            </a:r>
            <a:endParaRPr lang="en-US" b="1" dirty="0">
              <a:cs typeface="2  Titr" pitchFamily="2" charset="-78"/>
            </a:endParaRPr>
          </a:p>
        </p:txBody>
      </p:sp>
      <p:sp>
        <p:nvSpPr>
          <p:cNvPr id="28" name="Striped Right Arrow 27"/>
          <p:cNvSpPr/>
          <p:nvPr/>
        </p:nvSpPr>
        <p:spPr>
          <a:xfrm>
            <a:off x="2857488" y="2143116"/>
            <a:ext cx="785818" cy="571504"/>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9" name="Notched Right Arrow 28"/>
          <p:cNvSpPr/>
          <p:nvPr/>
        </p:nvSpPr>
        <p:spPr>
          <a:xfrm>
            <a:off x="5643570" y="2285992"/>
            <a:ext cx="928694" cy="428628"/>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Up Arrow 30"/>
          <p:cNvSpPr/>
          <p:nvPr/>
        </p:nvSpPr>
        <p:spPr>
          <a:xfrm>
            <a:off x="4429124" y="5429264"/>
            <a:ext cx="285752" cy="21431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Up Arrow 31"/>
          <p:cNvSpPr/>
          <p:nvPr/>
        </p:nvSpPr>
        <p:spPr>
          <a:xfrm>
            <a:off x="1714480" y="5429264"/>
            <a:ext cx="285752" cy="295276"/>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18"/>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4" presetClass="emph" presetSubtype="2" fill="hold" grpId="0" nodeType="clickEffect">
                                  <p:stCondLst>
                                    <p:cond delay="0"/>
                                  </p:stCondLst>
                                  <p:childTnLst>
                                    <p:anim to="1.5" calcmode="lin" valueType="num">
                                      <p:cBhvr override="childStyle">
                                        <p:cTn id="10" dur="2000" fill="hold"/>
                                        <p:tgtEl>
                                          <p:spTgt spid="20"/>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fa-IR" sz="2800" dirty="0" smtClean="0">
                <a:cs typeface="B Nazanin" pitchFamily="2" charset="-78"/>
              </a:rPr>
              <a:t>چالش های  الگوي ‌گذار دوم جمعيتي (تداوم باروری زیر سطح جانشینی)</a:t>
            </a:r>
            <a:endParaRPr lang="en-US" sz="2800" dirty="0"/>
          </a:p>
        </p:txBody>
      </p:sp>
      <p:sp>
        <p:nvSpPr>
          <p:cNvPr id="4" name="Content Placeholder 1"/>
          <p:cNvSpPr txBox="1">
            <a:spLocks/>
          </p:cNvSpPr>
          <p:nvPr/>
        </p:nvSpPr>
        <p:spPr>
          <a:xfrm>
            <a:off x="457200" y="1785926"/>
            <a:ext cx="8229600" cy="4643470"/>
          </a:xfrm>
          <a:prstGeom prst="rect">
            <a:avLst/>
          </a:prstGeom>
        </p:spPr>
        <p:txBody>
          <a:bodyPr vert="horz">
            <a:normAutofit/>
          </a:bodyPr>
          <a:lstStyle/>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Wingdings 3"/>
              <a:buChar char=""/>
              <a:tabLst/>
              <a:defRPr/>
            </a:pPr>
            <a:r>
              <a:rPr kumimoji="0" lang="fa-IR" sz="2700" b="1" i="0" u="none" strike="noStrike" kern="1200" cap="none" spc="0" normalizeH="0" baseline="0" noProof="0" dirty="0" smtClean="0">
                <a:ln>
                  <a:noFill/>
                </a:ln>
                <a:solidFill>
                  <a:schemeClr val="tx1"/>
                </a:solidFill>
                <a:effectLst/>
                <a:uLnTx/>
                <a:uFillTx/>
                <a:latin typeface="+mn-lt"/>
                <a:ea typeface="+mn-ea"/>
                <a:cs typeface="B Nazanin" pitchFamily="2" charset="-78"/>
              </a:rPr>
              <a:t>با توجه به روند کاهش تدریجی باروری و رسیدن به  پایین تر از سطح جانشینی، مسائل زیر از جمله چالش های آینده جمعیتی ایران خواهد بود:  </a:t>
            </a:r>
          </a:p>
          <a:p>
            <a:pPr marL="624078" marR="0"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fa-IR" sz="2700" b="1" i="0" u="none" strike="noStrike" kern="1200" cap="none" spc="0" normalizeH="0" baseline="0" noProof="0" dirty="0" smtClean="0">
                <a:ln>
                  <a:noFill/>
                </a:ln>
                <a:solidFill>
                  <a:schemeClr val="tx1"/>
                </a:solidFill>
                <a:effectLst/>
                <a:uLnTx/>
                <a:uFillTx/>
                <a:latin typeface="+mn-lt"/>
                <a:ea typeface="+mn-ea"/>
                <a:cs typeface="B Nazanin" pitchFamily="2" charset="-78"/>
              </a:rPr>
              <a:t>بحران میزان باوری و تجدید نسل</a:t>
            </a:r>
          </a:p>
          <a:p>
            <a:pPr marL="624078" marR="0"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fa-IR" sz="2700" b="1" i="0" u="none" strike="noStrike" kern="1200" cap="none" spc="0" normalizeH="0" baseline="0" noProof="0" dirty="0" smtClean="0">
                <a:ln>
                  <a:noFill/>
                </a:ln>
                <a:solidFill>
                  <a:schemeClr val="tx1"/>
                </a:solidFill>
                <a:effectLst/>
                <a:uLnTx/>
                <a:uFillTx/>
                <a:latin typeface="+mn-lt"/>
                <a:ea typeface="+mn-ea"/>
                <a:cs typeface="B Nazanin" pitchFamily="2" charset="-78"/>
              </a:rPr>
              <a:t>كاهش حجم كل جمعيت ملي</a:t>
            </a:r>
            <a:endParaRPr kumimoji="0" lang="fa-IR" sz="2400" b="1" i="0" u="none" strike="noStrike" kern="1200" cap="none" spc="0" normalizeH="0" baseline="0" noProof="0" dirty="0" smtClean="0">
              <a:ln>
                <a:noFill/>
              </a:ln>
              <a:solidFill>
                <a:schemeClr val="tx1"/>
              </a:solidFill>
              <a:effectLst/>
              <a:uLnTx/>
              <a:uFillTx/>
              <a:latin typeface="+mn-lt"/>
              <a:ea typeface="+mn-ea"/>
              <a:cs typeface="B Nazanin" pitchFamily="2" charset="-78"/>
            </a:endParaRPr>
          </a:p>
          <a:p>
            <a:pPr marL="624078" marR="0"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fa-IR" sz="2700" b="1" i="0" u="none" strike="noStrike" kern="1200" cap="none" spc="0" normalizeH="0" baseline="0" noProof="0" dirty="0" smtClean="0">
                <a:ln>
                  <a:noFill/>
                </a:ln>
                <a:solidFill>
                  <a:schemeClr val="tx1"/>
                </a:solidFill>
                <a:effectLst/>
                <a:uLnTx/>
                <a:uFillTx/>
                <a:latin typeface="+mn-lt"/>
                <a:ea typeface="+mn-ea"/>
                <a:cs typeface="B Nazanin" pitchFamily="2" charset="-78"/>
              </a:rPr>
              <a:t>بحران كاهش نيروي در سن كار</a:t>
            </a:r>
          </a:p>
          <a:p>
            <a:pPr marL="624078" marR="0"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fa-IR" sz="2700" b="1" i="0" u="none" strike="noStrike" kern="1200" cap="none" spc="0" normalizeH="0" baseline="0" noProof="0" dirty="0" smtClean="0">
                <a:ln>
                  <a:noFill/>
                </a:ln>
                <a:solidFill>
                  <a:schemeClr val="tx1"/>
                </a:solidFill>
                <a:effectLst/>
                <a:uLnTx/>
                <a:uFillTx/>
                <a:latin typeface="+mn-lt"/>
                <a:ea typeface="+mn-ea"/>
                <a:cs typeface="B Nazanin" pitchFamily="2" charset="-78"/>
              </a:rPr>
              <a:t>بحران سالمندي جمعيت</a:t>
            </a:r>
          </a:p>
          <a:p>
            <a:pPr marL="624078" marR="0"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fa-IR" sz="2700" b="1" i="0" u="none" strike="noStrike" kern="1200" cap="none" spc="0" normalizeH="0" baseline="0" noProof="0" dirty="0" smtClean="0">
                <a:ln>
                  <a:noFill/>
                </a:ln>
                <a:solidFill>
                  <a:schemeClr val="tx1"/>
                </a:solidFill>
                <a:effectLst/>
                <a:uLnTx/>
                <a:uFillTx/>
                <a:latin typeface="+mn-lt"/>
                <a:ea typeface="+mn-ea"/>
                <a:cs typeface="B Nazanin" pitchFamily="2" charset="-78"/>
              </a:rPr>
              <a:t>افزايش مهاجرتهاي بين المللي و تغييرات هويتي و فرهنگي</a:t>
            </a:r>
          </a:p>
          <a:p>
            <a:pPr marL="624078" marR="0"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fa-IR" sz="2700" b="1" i="0" u="none" strike="noStrike" kern="1200" cap="none" spc="0" normalizeH="0" baseline="0" noProof="0" dirty="0" smtClean="0">
              <a:ln>
                <a:noFill/>
              </a:ln>
              <a:solidFill>
                <a:schemeClr val="tx1"/>
              </a:solidFill>
              <a:effectLst/>
              <a:uLnTx/>
              <a:uFillTx/>
              <a:latin typeface="+mn-lt"/>
              <a:ea typeface="+mn-ea"/>
              <a:cs typeface="B Nazanin" pitchFamily="2" charset="-78"/>
            </a:endParaRPr>
          </a:p>
          <a:p>
            <a:pPr marL="624078" marR="0"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endParaRPr kumimoji="0" lang="fa-IR" sz="2700" b="1" i="0" u="none" strike="noStrike" kern="1200" cap="none" spc="0" normalizeH="0" baseline="0" noProof="0" dirty="0">
              <a:ln>
                <a:noFill/>
              </a:ln>
              <a:solidFill>
                <a:schemeClr val="tx1"/>
              </a:solidFill>
              <a:effectLst/>
              <a:uLnTx/>
              <a:uFillTx/>
              <a:latin typeface="+mn-lt"/>
              <a:ea typeface="+mn-ea"/>
              <a:cs typeface="B Nazanin"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2071678"/>
            <a:ext cx="8229600" cy="1000131"/>
          </a:xfrm>
        </p:spPr>
        <p:txBody>
          <a:bodyPr>
            <a:normAutofit/>
          </a:bodyPr>
          <a:lstStyle/>
          <a:p>
            <a:pPr algn="ctr">
              <a:buNone/>
            </a:pPr>
            <a:r>
              <a:rPr lang="fa-IR" dirty="0" smtClean="0">
                <a:cs typeface="2  Titr" pitchFamily="2" charset="-78"/>
              </a:rPr>
              <a:t>الف - بحران باروری و تجدید نسل</a:t>
            </a:r>
            <a:endParaRPr lang="en-US" dirty="0">
              <a:cs typeface="2  Titr"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500042"/>
            <a:ext cx="8229600" cy="1143000"/>
          </a:xfrm>
        </p:spPr>
        <p:txBody>
          <a:bodyPr>
            <a:noAutofit/>
          </a:bodyPr>
          <a:lstStyle/>
          <a:p>
            <a:pPr algn="ctr"/>
            <a:r>
              <a:rPr lang="fa-IR" sz="3500" dirty="0" smtClean="0">
                <a:cs typeface="B Nazanin" pitchFamily="2" charset="-78"/>
              </a:rPr>
              <a:t>الگوی گذار باروری در کشورهای اروپایی</a:t>
            </a:r>
            <a:endParaRPr lang="en-US" sz="3500" dirty="0">
              <a:cs typeface="B Nazanin" pitchFamily="2" charset="-78"/>
            </a:endParaRPr>
          </a:p>
        </p:txBody>
      </p:sp>
      <p:pic>
        <p:nvPicPr>
          <p:cNvPr id="4" name="Picture 1" descr="Trends in Fertility Rates in the EU, 1970-2002"/>
          <p:cNvPicPr>
            <a:picLocks noGrp="1" noChangeAspect="1" noChangeArrowheads="1"/>
          </p:cNvPicPr>
          <p:nvPr>
            <p:ph idx="1"/>
          </p:nvPr>
        </p:nvPicPr>
        <p:blipFill>
          <a:blip r:embed="rId2"/>
          <a:srcRect/>
          <a:stretch>
            <a:fillRect/>
          </a:stretch>
        </p:blipFill>
        <p:spPr bwMode="auto">
          <a:xfrm>
            <a:off x="357158" y="1857364"/>
            <a:ext cx="8143932" cy="471490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500042"/>
            <a:ext cx="8229600" cy="1143000"/>
          </a:xfrm>
        </p:spPr>
        <p:txBody>
          <a:bodyPr>
            <a:noAutofit/>
          </a:bodyPr>
          <a:lstStyle/>
          <a:p>
            <a:pPr algn="ctr"/>
            <a:r>
              <a:rPr lang="fa-IR" sz="3500" dirty="0" smtClean="0">
                <a:cs typeface="B Nazanin" pitchFamily="2" charset="-78"/>
              </a:rPr>
              <a:t>الگوی گذار باروری در آسیایی</a:t>
            </a:r>
            <a:endParaRPr lang="en-US" sz="3500" dirty="0">
              <a:cs typeface="B Nazanin" pitchFamily="2" charset="-78"/>
            </a:endParaRPr>
          </a:p>
        </p:txBody>
      </p:sp>
      <p:pic>
        <p:nvPicPr>
          <p:cNvPr id="5" name="Picture 2"/>
          <p:cNvPicPr>
            <a:picLocks noChangeAspect="1" noChangeArrowheads="1"/>
          </p:cNvPicPr>
          <p:nvPr/>
        </p:nvPicPr>
        <p:blipFill>
          <a:blip r:embed="rId2"/>
          <a:srcRect/>
          <a:stretch>
            <a:fillRect/>
          </a:stretch>
        </p:blipFill>
        <p:spPr bwMode="auto">
          <a:xfrm>
            <a:off x="1071538" y="1643050"/>
            <a:ext cx="7643866" cy="5072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928670"/>
            <a:ext cx="8229600" cy="4525963"/>
          </a:xfrm>
        </p:spPr>
        <p:txBody>
          <a:bodyPr>
            <a:normAutofit/>
          </a:bodyPr>
          <a:lstStyle/>
          <a:p>
            <a:pPr algn="just"/>
            <a:r>
              <a:rPr lang="ar-SA" sz="2000" b="1" dirty="0" smtClean="0">
                <a:cs typeface="B Nazanin" pitchFamily="2" charset="-78"/>
              </a:rPr>
              <a:t>نتايج سرشماري سال 1385 بيانگر اين است كه ميزان باروري كل به حدود </a:t>
            </a:r>
            <a:r>
              <a:rPr lang="fa-IR" sz="2000" b="1" dirty="0" smtClean="0">
                <a:cs typeface="B Nazanin" pitchFamily="2" charset="-78"/>
              </a:rPr>
              <a:t>1</a:t>
            </a:r>
            <a:r>
              <a:rPr lang="ar-SA" sz="2000" b="1" dirty="0" smtClean="0">
                <a:cs typeface="B Nazanin" pitchFamily="2" charset="-78"/>
              </a:rPr>
              <a:t>/</a:t>
            </a:r>
            <a:r>
              <a:rPr lang="fa-IR" sz="2000" b="1" dirty="0" smtClean="0">
                <a:cs typeface="B Nazanin" pitchFamily="2" charset="-78"/>
              </a:rPr>
              <a:t>8</a:t>
            </a:r>
            <a:r>
              <a:rPr lang="ar-SA" sz="2000" b="1" dirty="0" smtClean="0">
                <a:cs typeface="B Nazanin" pitchFamily="2" charset="-78"/>
              </a:rPr>
              <a:t> فرزند كاهش يافته و شاخص باروري پايين تر از حد جانشيني</a:t>
            </a:r>
            <a:r>
              <a:rPr lang="fa-IR" sz="2000" b="1" dirty="0" smtClean="0">
                <a:cs typeface="B Nazanin" pitchFamily="2" charset="-78"/>
              </a:rPr>
              <a:t> </a:t>
            </a:r>
            <a:r>
              <a:rPr lang="ar-SA" sz="2000" b="1" dirty="0" smtClean="0">
                <a:cs typeface="B Nazanin" pitchFamily="2" charset="-78"/>
              </a:rPr>
              <a:t>(باروري كل پايين تر از</a:t>
            </a:r>
            <a:r>
              <a:rPr lang="fa-IR" sz="2000" b="1" dirty="0" smtClean="0">
                <a:cs typeface="B Nazanin" pitchFamily="2" charset="-78"/>
              </a:rPr>
              <a:t>2/1</a:t>
            </a:r>
            <a:r>
              <a:rPr lang="ar-SA" sz="2000" b="1" dirty="0" smtClean="0">
                <a:cs typeface="B Nazanin" pitchFamily="2" charset="-78"/>
              </a:rPr>
              <a:t>فرزند) در كشور فراگير شده است</a:t>
            </a:r>
            <a:r>
              <a:rPr lang="fa-IR" sz="2000" b="1" dirty="0" smtClean="0">
                <a:cs typeface="B Nazanin" pitchFamily="2" charset="-78"/>
              </a:rPr>
              <a:t> .</a:t>
            </a:r>
          </a:p>
          <a:p>
            <a:pPr algn="just"/>
            <a:r>
              <a:rPr lang="ar-SA" sz="2000" b="1" dirty="0" smtClean="0">
                <a:cs typeface="B Nazanin" pitchFamily="2" charset="-78"/>
              </a:rPr>
              <a:t>حتي برخي از استانهاي كشور باروري خيلي پاييني را تجربه نموده‌اند</a:t>
            </a:r>
            <a:r>
              <a:rPr lang="fa-IR" sz="2000" b="1" dirty="0" smtClean="0">
                <a:cs typeface="B Nazanin" pitchFamily="2" charset="-78"/>
              </a:rPr>
              <a:t> .</a:t>
            </a:r>
          </a:p>
          <a:p>
            <a:pPr algn="just"/>
            <a:r>
              <a:rPr lang="ar-SA" sz="2000" b="1" dirty="0" smtClean="0">
                <a:cs typeface="B Nazanin" pitchFamily="2" charset="-78"/>
              </a:rPr>
              <a:t> در سال 1385،</a:t>
            </a:r>
            <a:r>
              <a:rPr lang="fa-IR" sz="2000" b="1" dirty="0" smtClean="0">
                <a:cs typeface="B Nazanin" pitchFamily="2" charset="-78"/>
              </a:rPr>
              <a:t> </a:t>
            </a:r>
            <a:r>
              <a:rPr lang="ar-SA" sz="2000" b="1" dirty="0" smtClean="0">
                <a:cs typeface="B Nazanin" pitchFamily="2" charset="-78"/>
              </a:rPr>
              <a:t>چهار استان كشور ميزان باروري بين </a:t>
            </a:r>
            <a:r>
              <a:rPr lang="fa-IR" sz="2000" b="1" dirty="0" smtClean="0">
                <a:cs typeface="B Nazanin" pitchFamily="2" charset="-78"/>
              </a:rPr>
              <a:t>1/2</a:t>
            </a:r>
            <a:r>
              <a:rPr lang="ar-SA" sz="2000" b="1" dirty="0" smtClean="0">
                <a:cs typeface="B Nazanin" pitchFamily="2" charset="-78"/>
              </a:rPr>
              <a:t>و </a:t>
            </a:r>
            <a:r>
              <a:rPr lang="fa-IR" sz="2000" b="1" dirty="0" smtClean="0">
                <a:cs typeface="B Nazanin" pitchFamily="2" charset="-78"/>
              </a:rPr>
              <a:t>1/6</a:t>
            </a:r>
            <a:r>
              <a:rPr lang="ar-SA" sz="2000" b="1" dirty="0" smtClean="0">
                <a:cs typeface="B Nazanin" pitchFamily="2" charset="-78"/>
              </a:rPr>
              <a:t>فرزند و13 استان نيز باروري بين </a:t>
            </a:r>
            <a:r>
              <a:rPr lang="fa-IR" sz="2000" b="1" dirty="0" smtClean="0">
                <a:cs typeface="B Nazanin" pitchFamily="2" charset="-78"/>
              </a:rPr>
              <a:t>1/7</a:t>
            </a:r>
            <a:r>
              <a:rPr lang="ar-SA" sz="2000" b="1" dirty="0" smtClean="0">
                <a:cs typeface="B Nazanin" pitchFamily="2" charset="-78"/>
              </a:rPr>
              <a:t> و </a:t>
            </a:r>
            <a:r>
              <a:rPr lang="fa-IR" sz="2000" b="1" dirty="0" smtClean="0">
                <a:cs typeface="B Nazanin" pitchFamily="2" charset="-78"/>
              </a:rPr>
              <a:t>2/1</a:t>
            </a:r>
            <a:r>
              <a:rPr lang="ar-SA" sz="2000" b="1" dirty="0" smtClean="0">
                <a:cs typeface="B Nazanin" pitchFamily="2" charset="-78"/>
              </a:rPr>
              <a:t> فرزند داشته‌اند</a:t>
            </a:r>
            <a:r>
              <a:rPr lang="fa-IR" sz="2000" b="1" dirty="0" smtClean="0">
                <a:cs typeface="B Nazanin" pitchFamily="2" charset="-78"/>
              </a:rPr>
              <a:t>.</a:t>
            </a:r>
          </a:p>
          <a:p>
            <a:pPr algn="just"/>
            <a:r>
              <a:rPr lang="ar-SA" sz="2000" b="1" dirty="0" smtClean="0">
                <a:cs typeface="B Nazanin" pitchFamily="2" charset="-78"/>
              </a:rPr>
              <a:t> ميزان باروري كل در 12</a:t>
            </a:r>
            <a:r>
              <a:rPr lang="fa-IR" sz="2000" b="1" dirty="0" smtClean="0">
                <a:cs typeface="B Nazanin" pitchFamily="2" charset="-78"/>
              </a:rPr>
              <a:t> </a:t>
            </a:r>
            <a:r>
              <a:rPr lang="ar-SA" sz="2000" b="1" dirty="0" smtClean="0">
                <a:cs typeface="B Nazanin" pitchFamily="2" charset="-78"/>
              </a:rPr>
              <a:t>استان بين</a:t>
            </a:r>
            <a:r>
              <a:rPr lang="fa-IR" sz="2000" b="1" dirty="0" smtClean="0">
                <a:cs typeface="B Nazanin" pitchFamily="2" charset="-78"/>
              </a:rPr>
              <a:t> 2/1</a:t>
            </a:r>
            <a:r>
              <a:rPr lang="ar-SA" sz="2000" b="1" dirty="0" smtClean="0">
                <a:cs typeface="B Nazanin" pitchFamily="2" charset="-78"/>
              </a:rPr>
              <a:t>و </a:t>
            </a:r>
            <a:r>
              <a:rPr lang="fa-IR" sz="2000" b="1" dirty="0" smtClean="0">
                <a:cs typeface="B Nazanin" pitchFamily="2" charset="-78"/>
              </a:rPr>
              <a:t>2/4</a:t>
            </a:r>
            <a:r>
              <a:rPr lang="ar-SA" sz="2000" b="1" dirty="0" smtClean="0">
                <a:cs typeface="B Nazanin" pitchFamily="2" charset="-78"/>
              </a:rPr>
              <a:t> فرزند بوده و تنها استان‌هاي هرمزگان با ميزان باروري كل </a:t>
            </a:r>
            <a:r>
              <a:rPr lang="fa-IR" sz="2000" b="1" dirty="0" smtClean="0">
                <a:cs typeface="B Nazanin" pitchFamily="2" charset="-78"/>
              </a:rPr>
              <a:t>2/5</a:t>
            </a:r>
            <a:r>
              <a:rPr lang="ar-SA" sz="2000" b="1" dirty="0" smtClean="0">
                <a:cs typeface="B Nazanin" pitchFamily="2" charset="-78"/>
              </a:rPr>
              <a:t>و سيستان بلوچستان با باروري كل </a:t>
            </a:r>
            <a:r>
              <a:rPr lang="fa-IR" sz="2000" b="1" dirty="0" smtClean="0">
                <a:cs typeface="B Nazanin" pitchFamily="2" charset="-78"/>
              </a:rPr>
              <a:t>3/7</a:t>
            </a:r>
            <a:r>
              <a:rPr lang="ar-SA" sz="2000" b="1" dirty="0" smtClean="0">
                <a:cs typeface="B Nazanin" pitchFamily="2" charset="-78"/>
              </a:rPr>
              <a:t> فرزند بالاترين باروري در كل كشور را دارا بوده‌ان</a:t>
            </a:r>
            <a:r>
              <a:rPr lang="fa-IR" sz="2000" b="1" dirty="0" smtClean="0">
                <a:cs typeface="B Nazanin" pitchFamily="2" charset="-78"/>
              </a:rPr>
              <a:t>د </a:t>
            </a:r>
            <a:r>
              <a:rPr lang="ar-SA" sz="2000" b="1" dirty="0" smtClean="0">
                <a:cs typeface="B Nazanin" pitchFamily="2" charset="-78"/>
              </a:rPr>
              <a:t>(عباسي و ديگران2006)</a:t>
            </a:r>
            <a:endParaRPr lang="fa-IR" sz="2000" dirty="0">
              <a:cs typeface="B Nazanin"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71678"/>
            <a:ext cx="8229600" cy="1000131"/>
          </a:xfrm>
        </p:spPr>
        <p:txBody>
          <a:bodyPr>
            <a:normAutofit/>
          </a:bodyPr>
          <a:lstStyle/>
          <a:p>
            <a:pPr algn="ctr">
              <a:buNone/>
            </a:pPr>
            <a:r>
              <a:rPr lang="fa-IR" dirty="0" smtClean="0">
                <a:cs typeface="2  Titr" pitchFamily="2" charset="-78"/>
              </a:rPr>
              <a:t>ب - کاهش حجم جمعیت ملی</a:t>
            </a:r>
            <a:endParaRPr lang="en-US" dirty="0">
              <a:cs typeface="2  Titr"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85785" y="1214422"/>
          <a:ext cx="7929618" cy="5072097"/>
        </p:xfrm>
        <a:graphic>
          <a:graphicData uri="http://schemas.openxmlformats.org/drawingml/2006/table">
            <a:tbl>
              <a:tblPr/>
              <a:tblGrid>
                <a:gridCol w="1866631">
                  <a:extLst>
                    <a:ext uri="{9D8B030D-6E8A-4147-A177-3AD203B41FA5}">
                      <a16:colId xmlns:a16="http://schemas.microsoft.com/office/drawing/2014/main" val="20000"/>
                    </a:ext>
                  </a:extLst>
                </a:gridCol>
                <a:gridCol w="1606541">
                  <a:extLst>
                    <a:ext uri="{9D8B030D-6E8A-4147-A177-3AD203B41FA5}">
                      <a16:colId xmlns:a16="http://schemas.microsoft.com/office/drawing/2014/main" val="20001"/>
                    </a:ext>
                  </a:extLst>
                </a:gridCol>
                <a:gridCol w="1606541">
                  <a:extLst>
                    <a:ext uri="{9D8B030D-6E8A-4147-A177-3AD203B41FA5}">
                      <a16:colId xmlns:a16="http://schemas.microsoft.com/office/drawing/2014/main" val="20002"/>
                    </a:ext>
                  </a:extLst>
                </a:gridCol>
                <a:gridCol w="2849905">
                  <a:extLst>
                    <a:ext uri="{9D8B030D-6E8A-4147-A177-3AD203B41FA5}">
                      <a16:colId xmlns:a16="http://schemas.microsoft.com/office/drawing/2014/main" val="20003"/>
                    </a:ext>
                  </a:extLst>
                </a:gridCol>
              </a:tblGrid>
              <a:tr h="384608">
                <a:tc rowSpan="2">
                  <a:txBody>
                    <a:bodyPr/>
                    <a:lstStyle/>
                    <a:p>
                      <a:pPr algn="ctr" rtl="1">
                        <a:spcAft>
                          <a:spcPts val="0"/>
                        </a:spcAft>
                      </a:pPr>
                      <a:r>
                        <a:rPr lang="fa-IR" sz="1600" b="1" dirty="0">
                          <a:solidFill>
                            <a:srgbClr val="000000"/>
                          </a:solidFill>
                          <a:latin typeface="Arial"/>
                          <a:ea typeface="Times New Roman"/>
                          <a:cs typeface="B Nazanin"/>
                        </a:rPr>
                        <a:t>تغييرات(درصد)</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algn="ctr" rtl="1">
                        <a:spcAft>
                          <a:spcPts val="0"/>
                        </a:spcAft>
                      </a:pPr>
                      <a:r>
                        <a:rPr lang="fa-IR" sz="1600" b="1">
                          <a:solidFill>
                            <a:srgbClr val="000000"/>
                          </a:solidFill>
                          <a:latin typeface="Arial"/>
                          <a:ea typeface="Times New Roman"/>
                          <a:cs typeface="B Nazanin"/>
                        </a:rPr>
                        <a:t>جمعيت (ميليون)</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pPr rtl="1"/>
                      <a:endParaRPr lang="fa-IR"/>
                    </a:p>
                  </a:txBody>
                  <a:tcPr/>
                </a:tc>
                <a:tc rowSpan="2">
                  <a:txBody>
                    <a:bodyPr/>
                    <a:lstStyle/>
                    <a:p>
                      <a:pPr algn="ctr" rtl="0">
                        <a:spcAft>
                          <a:spcPts val="0"/>
                        </a:spcAft>
                      </a:pPr>
                      <a:r>
                        <a:rPr lang="fa-IR" sz="1600" b="1" dirty="0">
                          <a:solidFill>
                            <a:srgbClr val="000000"/>
                          </a:solidFill>
                          <a:latin typeface="Arial"/>
                          <a:ea typeface="Times New Roman"/>
                          <a:cs typeface="B Nazanin"/>
                        </a:rPr>
                        <a:t>نام كشور</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384608">
                <a:tc vMerge="1">
                  <a:txBody>
                    <a:bodyPr/>
                    <a:lstStyle/>
                    <a:p>
                      <a:pPr rtl="1"/>
                      <a:endParaRPr lang="fa-IR"/>
                    </a:p>
                  </a:txBody>
                  <a:tcPr/>
                </a:tc>
                <a:tc>
                  <a:txBody>
                    <a:bodyPr/>
                    <a:lstStyle/>
                    <a:p>
                      <a:pPr algn="ctr" rtl="1">
                        <a:spcAft>
                          <a:spcPts val="0"/>
                        </a:spcAft>
                      </a:pPr>
                      <a:r>
                        <a:rPr lang="fa-IR" sz="1600" b="1">
                          <a:solidFill>
                            <a:srgbClr val="000000"/>
                          </a:solidFill>
                          <a:latin typeface="Arial"/>
                          <a:ea typeface="Times New Roman"/>
                          <a:cs typeface="B Nazanin"/>
                        </a:rPr>
                        <a:t>2010</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1">
                        <a:spcAft>
                          <a:spcPts val="0"/>
                        </a:spcAft>
                      </a:pPr>
                      <a:r>
                        <a:rPr lang="fa-IR" sz="1600" b="1">
                          <a:solidFill>
                            <a:srgbClr val="000000"/>
                          </a:solidFill>
                          <a:latin typeface="Arial"/>
                          <a:ea typeface="Times New Roman"/>
                          <a:cs typeface="B Nazanin"/>
                        </a:rPr>
                        <a:t>1990</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pPr rtl="1"/>
                      <a:endParaRPr lang="fa-IR"/>
                    </a:p>
                  </a:txBody>
                  <a:tcPr/>
                </a:tc>
                <a:extLst>
                  <a:ext uri="{0D108BD9-81ED-4DB2-BD59-A6C34878D82A}">
                    <a16:rowId xmlns:a16="http://schemas.microsoft.com/office/drawing/2014/main" val="10001"/>
                  </a:ext>
                </a:extLst>
              </a:tr>
              <a:tr h="658439">
                <a:tc>
                  <a:txBody>
                    <a:bodyPr/>
                    <a:lstStyle/>
                    <a:p>
                      <a:pPr algn="ctr" rtl="0">
                        <a:spcAft>
                          <a:spcPts val="0"/>
                        </a:spcAft>
                      </a:pPr>
                      <a:r>
                        <a:rPr lang="en-US" sz="1600" b="1">
                          <a:solidFill>
                            <a:srgbClr val="000000"/>
                          </a:solidFill>
                          <a:latin typeface="Arial"/>
                          <a:ea typeface="Times New Roman"/>
                          <a:cs typeface="B Nazanin"/>
                        </a:rPr>
                        <a:t>-15.7</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b="1">
                          <a:solidFill>
                            <a:srgbClr val="000000"/>
                          </a:solidFill>
                          <a:latin typeface="Arial"/>
                          <a:ea typeface="Times New Roman"/>
                          <a:cs typeface="B Nazanin"/>
                        </a:rPr>
                        <a:t>2.3</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b="1">
                          <a:solidFill>
                            <a:srgbClr val="000000"/>
                          </a:solidFill>
                          <a:latin typeface="Arial"/>
                          <a:ea typeface="Times New Roman"/>
                          <a:cs typeface="B Nazanin"/>
                        </a:rPr>
                        <a:t>2.7</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b="1" dirty="0">
                          <a:solidFill>
                            <a:srgbClr val="000000"/>
                          </a:solidFill>
                          <a:latin typeface="Times New Roman"/>
                          <a:ea typeface="Times New Roman"/>
                          <a:cs typeface="B Nazanin"/>
                        </a:rPr>
                        <a:t>لاتويا</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607407">
                <a:tc>
                  <a:txBody>
                    <a:bodyPr/>
                    <a:lstStyle/>
                    <a:p>
                      <a:pPr algn="ctr" rtl="0">
                        <a:spcAft>
                          <a:spcPts val="0"/>
                        </a:spcAft>
                      </a:pPr>
                      <a:r>
                        <a:rPr lang="en-US" sz="1600" b="1" dirty="0">
                          <a:solidFill>
                            <a:srgbClr val="000000"/>
                          </a:solidFill>
                          <a:latin typeface="Arial"/>
                          <a:ea typeface="Times New Roman"/>
                          <a:cs typeface="B Nazanin"/>
                        </a:rPr>
                        <a:t>-14.7</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b="1">
                          <a:solidFill>
                            <a:srgbClr val="000000"/>
                          </a:solidFill>
                          <a:latin typeface="Arial"/>
                          <a:ea typeface="Times New Roman"/>
                          <a:cs typeface="B Nazanin"/>
                        </a:rPr>
                        <a:t>1.3</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b="1">
                          <a:solidFill>
                            <a:srgbClr val="000000"/>
                          </a:solidFill>
                          <a:latin typeface="Arial"/>
                          <a:ea typeface="Times New Roman"/>
                          <a:cs typeface="B Nazanin"/>
                        </a:rPr>
                        <a:t>1.6</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b="1">
                          <a:solidFill>
                            <a:srgbClr val="000000"/>
                          </a:solidFill>
                          <a:latin typeface="Times New Roman"/>
                          <a:ea typeface="Times New Roman"/>
                          <a:cs typeface="B Nazanin"/>
                        </a:rPr>
                        <a:t>استوني</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607407">
                <a:tc>
                  <a:txBody>
                    <a:bodyPr/>
                    <a:lstStyle/>
                    <a:p>
                      <a:pPr algn="ctr" rtl="0">
                        <a:spcAft>
                          <a:spcPts val="0"/>
                        </a:spcAft>
                      </a:pPr>
                      <a:r>
                        <a:rPr lang="en-US" sz="1600" b="1">
                          <a:solidFill>
                            <a:srgbClr val="000000"/>
                          </a:solidFill>
                          <a:latin typeface="Arial"/>
                          <a:ea typeface="Times New Roman"/>
                          <a:cs typeface="B Nazanin"/>
                        </a:rPr>
                        <a:t>-14.5</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b="1">
                          <a:solidFill>
                            <a:srgbClr val="000000"/>
                          </a:solidFill>
                          <a:latin typeface="Arial"/>
                          <a:ea typeface="Times New Roman"/>
                          <a:cs typeface="B Nazanin"/>
                        </a:rPr>
                        <a:t>3.9</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b="1">
                          <a:solidFill>
                            <a:srgbClr val="000000"/>
                          </a:solidFill>
                          <a:latin typeface="Arial"/>
                          <a:ea typeface="Times New Roman"/>
                          <a:cs typeface="B Nazanin"/>
                        </a:rPr>
                        <a:t>4.5</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b="1" dirty="0">
                          <a:solidFill>
                            <a:srgbClr val="000000"/>
                          </a:solidFill>
                          <a:latin typeface="Times New Roman"/>
                          <a:ea typeface="Times New Roman"/>
                          <a:cs typeface="B Nazanin"/>
                        </a:rPr>
                        <a:t>بوسني و هرزگوين</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607407">
                <a:tc>
                  <a:txBody>
                    <a:bodyPr/>
                    <a:lstStyle/>
                    <a:p>
                      <a:pPr algn="ctr" rtl="0">
                        <a:spcAft>
                          <a:spcPts val="0"/>
                        </a:spcAft>
                      </a:pPr>
                      <a:r>
                        <a:rPr lang="en-US" sz="1600" b="1">
                          <a:solidFill>
                            <a:srgbClr val="000000"/>
                          </a:solidFill>
                          <a:latin typeface="Arial"/>
                          <a:ea typeface="Times New Roman"/>
                          <a:cs typeface="B Nazanin"/>
                        </a:rPr>
                        <a:t>-13.6</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b="1">
                          <a:solidFill>
                            <a:srgbClr val="000000"/>
                          </a:solidFill>
                          <a:latin typeface="Arial"/>
                          <a:ea typeface="Times New Roman"/>
                          <a:cs typeface="B Nazanin"/>
                        </a:rPr>
                        <a:t>7.6</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b="1">
                          <a:solidFill>
                            <a:srgbClr val="000000"/>
                          </a:solidFill>
                          <a:latin typeface="Arial"/>
                          <a:ea typeface="Times New Roman"/>
                          <a:cs typeface="B Nazanin"/>
                        </a:rPr>
                        <a:t>8.8</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b="1">
                          <a:solidFill>
                            <a:srgbClr val="000000"/>
                          </a:solidFill>
                          <a:latin typeface="Times New Roman"/>
                          <a:ea typeface="Times New Roman"/>
                          <a:cs typeface="B Nazanin"/>
                        </a:rPr>
                        <a:t>بلغارستان</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607407">
                <a:tc>
                  <a:txBody>
                    <a:bodyPr/>
                    <a:lstStyle/>
                    <a:p>
                      <a:pPr algn="ctr" rtl="0">
                        <a:spcAft>
                          <a:spcPts val="0"/>
                        </a:spcAft>
                      </a:pPr>
                      <a:r>
                        <a:rPr lang="en-US" sz="1600" b="1">
                          <a:solidFill>
                            <a:srgbClr val="000000"/>
                          </a:solidFill>
                          <a:latin typeface="Arial"/>
                          <a:ea typeface="Times New Roman"/>
                          <a:cs typeface="B Nazanin"/>
                        </a:rPr>
                        <a:t>-11.7</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b="1">
                          <a:solidFill>
                            <a:srgbClr val="000000"/>
                          </a:solidFill>
                          <a:latin typeface="Arial"/>
                          <a:ea typeface="Times New Roman"/>
                          <a:cs typeface="B Nazanin"/>
                        </a:rPr>
                        <a:t>45.7</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b="1">
                          <a:solidFill>
                            <a:srgbClr val="000000"/>
                          </a:solidFill>
                          <a:latin typeface="Arial"/>
                          <a:ea typeface="Times New Roman"/>
                          <a:cs typeface="B Nazanin"/>
                        </a:rPr>
                        <a:t>51.8</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b="1">
                          <a:solidFill>
                            <a:srgbClr val="000000"/>
                          </a:solidFill>
                          <a:latin typeface="Times New Roman"/>
                          <a:ea typeface="Times New Roman"/>
                          <a:cs typeface="B Nazanin"/>
                        </a:rPr>
                        <a:t>اوكراين</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607407">
                <a:tc>
                  <a:txBody>
                    <a:bodyPr/>
                    <a:lstStyle/>
                    <a:p>
                      <a:pPr algn="ctr" rtl="0">
                        <a:spcAft>
                          <a:spcPts val="0"/>
                        </a:spcAft>
                      </a:pPr>
                      <a:r>
                        <a:rPr lang="en-US" sz="1600" b="1">
                          <a:solidFill>
                            <a:srgbClr val="000000"/>
                          </a:solidFill>
                          <a:latin typeface="Arial"/>
                          <a:ea typeface="Times New Roman"/>
                          <a:cs typeface="B Nazanin"/>
                        </a:rPr>
                        <a:t>-9.9</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b="1">
                          <a:solidFill>
                            <a:srgbClr val="000000"/>
                          </a:solidFill>
                          <a:latin typeface="Arial"/>
                          <a:ea typeface="Times New Roman"/>
                          <a:cs typeface="B Nazanin"/>
                        </a:rPr>
                        <a:t>3.3</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b="1">
                          <a:solidFill>
                            <a:srgbClr val="000000"/>
                          </a:solidFill>
                          <a:latin typeface="Arial"/>
                          <a:ea typeface="Times New Roman"/>
                          <a:cs typeface="B Nazanin"/>
                        </a:rPr>
                        <a:t>3.7</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b="1">
                          <a:solidFill>
                            <a:srgbClr val="000000"/>
                          </a:solidFill>
                          <a:latin typeface="Times New Roman"/>
                          <a:ea typeface="Times New Roman"/>
                          <a:cs typeface="B Nazanin"/>
                        </a:rPr>
                        <a:t>لتوني</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607407">
                <a:tc>
                  <a:txBody>
                    <a:bodyPr/>
                    <a:lstStyle/>
                    <a:p>
                      <a:pPr algn="ctr" rtl="0">
                        <a:spcAft>
                          <a:spcPts val="0"/>
                        </a:spcAft>
                      </a:pPr>
                      <a:r>
                        <a:rPr lang="en-US" sz="1600" b="1" dirty="0">
                          <a:solidFill>
                            <a:srgbClr val="000000"/>
                          </a:solidFill>
                          <a:latin typeface="Arial"/>
                          <a:ea typeface="Times New Roman"/>
                          <a:cs typeface="B Nazanin"/>
                        </a:rPr>
                        <a:t>-7.5</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b="1" dirty="0">
                          <a:solidFill>
                            <a:srgbClr val="000000"/>
                          </a:solidFill>
                          <a:latin typeface="Arial"/>
                          <a:ea typeface="Times New Roman"/>
                          <a:cs typeface="B Nazanin"/>
                        </a:rPr>
                        <a:t>21.5</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b="1" dirty="0">
                          <a:solidFill>
                            <a:srgbClr val="000000"/>
                          </a:solidFill>
                          <a:latin typeface="Arial"/>
                          <a:ea typeface="Times New Roman"/>
                          <a:cs typeface="B Nazanin"/>
                        </a:rPr>
                        <a:t>23.2</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600" b="1" dirty="0">
                          <a:solidFill>
                            <a:srgbClr val="000000"/>
                          </a:solidFill>
                          <a:latin typeface="Times New Roman"/>
                          <a:ea typeface="Times New Roman"/>
                          <a:cs typeface="B Nazanin"/>
                        </a:rPr>
                        <a:t>روماني</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sp>
        <p:nvSpPr>
          <p:cNvPr id="2049" name="Rectangle 1"/>
          <p:cNvSpPr>
            <a:spLocks noChangeArrowheads="1"/>
          </p:cNvSpPr>
          <p:nvPr/>
        </p:nvSpPr>
        <p:spPr bwMode="auto">
          <a:xfrm>
            <a:off x="0" y="500042"/>
            <a:ext cx="878684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rPr>
              <a:t>جدول(6). كشورهايي كه در اروپا طي دوره(2010-1990)بيشترين حجم جمعيتي را از دست داده‌اند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1" name="Object 1"/>
          <p:cNvGraphicFramePr>
            <a:graphicFrameLocks noChangeAspect="1"/>
          </p:cNvGraphicFramePr>
          <p:nvPr/>
        </p:nvGraphicFramePr>
        <p:xfrm>
          <a:off x="428596" y="357166"/>
          <a:ext cx="8715404" cy="5072098"/>
        </p:xfrm>
        <a:graphic>
          <a:graphicData uri="http://schemas.openxmlformats.org/presentationml/2006/ole">
            <mc:AlternateContent xmlns:mc="http://schemas.openxmlformats.org/markup-compatibility/2006">
              <mc:Choice xmlns:v="urn:schemas-microsoft-com:vml" Requires="v">
                <p:oleObj spid="_x0000_s5122" name="Document" r:id="rId3" imgW="5758143" imgH="3609708" progId="Word.Document.8">
                  <p:link updateAutomatic="1"/>
                </p:oleObj>
              </mc:Choice>
              <mc:Fallback>
                <p:oleObj name="Document" r:id="rId3" imgW="5758143" imgH="3609708" progId="Word.Document.8">
                  <p:link updateAutomatic="1"/>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357166"/>
                        <a:ext cx="8715404" cy="5072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2"/>
          <p:cNvSpPr>
            <a:spLocks noGrp="1"/>
          </p:cNvSpPr>
          <p:nvPr>
            <p:ph type="title"/>
          </p:nvPr>
        </p:nvSpPr>
        <p:spPr>
          <a:xfrm>
            <a:off x="642910" y="5357826"/>
            <a:ext cx="8215370" cy="642942"/>
          </a:xfrm>
        </p:spPr>
        <p:txBody>
          <a:bodyPr>
            <a:noAutofit/>
          </a:bodyPr>
          <a:lstStyle/>
          <a:p>
            <a:pPr algn="r"/>
            <a:r>
              <a:rPr lang="fa-IR" sz="1700" dirty="0" smtClean="0">
                <a:effectLst/>
                <a:cs typeface="B Nazanin" pitchFamily="2" charset="-78"/>
              </a:rPr>
              <a:t>مشاهده می شود که با ادامه روند فعلی کاهش در میزان باروری کل ، ما شاهد کاهش و منفی شدن رشد جمعیت</a:t>
            </a:r>
            <a:br>
              <a:rPr lang="fa-IR" sz="1700" dirty="0" smtClean="0">
                <a:effectLst/>
                <a:cs typeface="B Nazanin" pitchFamily="2" charset="-78"/>
              </a:rPr>
            </a:br>
            <a:r>
              <a:rPr lang="fa-IR" sz="1700" dirty="0" smtClean="0">
                <a:effectLst/>
                <a:cs typeface="B Nazanin" pitchFamily="2" charset="-78"/>
              </a:rPr>
              <a:t> خواهیم بود. </a:t>
            </a:r>
            <a:endParaRPr lang="en-US" sz="1700" dirty="0">
              <a:effectLst/>
              <a:cs typeface="B Nazanin"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85794"/>
            <a:ext cx="8443914" cy="1143000"/>
          </a:xfrm>
        </p:spPr>
        <p:txBody>
          <a:bodyPr>
            <a:normAutofit/>
          </a:bodyPr>
          <a:lstStyle/>
          <a:p>
            <a:pPr algn="ctr"/>
            <a:r>
              <a:rPr lang="fa-IR" sz="2800" b="1" dirty="0" smtClean="0">
                <a:cs typeface="B Nazanin" pitchFamily="2" charset="-78"/>
              </a:rPr>
              <a:t>امام راحل (ره)</a:t>
            </a:r>
            <a:r>
              <a:rPr lang="en-US" sz="2800" b="1" dirty="0" smtClean="0">
                <a:cs typeface="B Nazanin" pitchFamily="2" charset="-78"/>
              </a:rPr>
              <a:t/>
            </a:r>
            <a:br>
              <a:rPr lang="en-US" sz="2800" b="1" dirty="0" smtClean="0">
                <a:cs typeface="B Nazanin" pitchFamily="2" charset="-78"/>
              </a:rPr>
            </a:br>
            <a:r>
              <a:rPr lang="fa-IR" sz="2800" b="1" dirty="0" smtClean="0">
                <a:cs typeface="B Nazanin" pitchFamily="2" charset="-78"/>
              </a:rPr>
              <a:t> در ارتباط با ظرفيت جمعيتي ايران فرموده‌اند</a:t>
            </a:r>
            <a:r>
              <a:rPr lang="en-US" sz="2800" b="1" dirty="0" smtClean="0">
                <a:cs typeface="B Nazanin" pitchFamily="2" charset="-78"/>
              </a:rPr>
              <a:t>:</a:t>
            </a:r>
            <a:endParaRPr lang="fa-IR" sz="2800" b="1" dirty="0">
              <a:cs typeface="B Nazanin" pitchFamily="2" charset="-78"/>
            </a:endParaRPr>
          </a:p>
        </p:txBody>
      </p:sp>
      <p:sp>
        <p:nvSpPr>
          <p:cNvPr id="3" name="Content Placeholder 2"/>
          <p:cNvSpPr>
            <a:spLocks noGrp="1"/>
          </p:cNvSpPr>
          <p:nvPr>
            <p:ph idx="1"/>
          </p:nvPr>
        </p:nvSpPr>
        <p:spPr>
          <a:xfrm>
            <a:off x="428596" y="2071678"/>
            <a:ext cx="8229600" cy="4525963"/>
          </a:xfrm>
        </p:spPr>
        <p:txBody>
          <a:bodyPr/>
          <a:lstStyle/>
          <a:p>
            <a:pPr algn="ctr">
              <a:buNone/>
            </a:pPr>
            <a:r>
              <a:rPr lang="fa-IR" b="1" dirty="0" smtClean="0">
                <a:cs typeface="B Nazanin" pitchFamily="2" charset="-78"/>
              </a:rPr>
              <a:t>«مملكت ايران 35 ميليون حالا مى گويند جمعيت دارد. وسعتش آنقدر است كه براى صد و پنجاه ميليون تا دويست ميليون جمعيت كافى است. يعنى اگر دويست ميليون جمعيت داشته باشد، در ايران به رفاه زندگى مى‏كنند.»</a:t>
            </a:r>
          </a:p>
          <a:p>
            <a:pPr algn="ctr">
              <a:buNone/>
            </a:pPr>
            <a:r>
              <a:rPr lang="fa-IR" b="1" dirty="0" smtClean="0">
                <a:cs typeface="B Nazanin" pitchFamily="2" charset="-78"/>
              </a:rPr>
              <a:t>(صحیفه امام - جلد7 - صفحه 393). </a:t>
            </a:r>
            <a:endParaRPr lang="en-US" b="1" dirty="0" smtClean="0">
              <a:cs typeface="B Nazanin" pitchFamily="2" charset="-78"/>
            </a:endParaRPr>
          </a:p>
          <a:p>
            <a:endParaRPr lang="fa-I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28596" y="0"/>
            <a:ext cx="8229600" cy="1143000"/>
          </a:xfrm>
        </p:spPr>
        <p:txBody>
          <a:bodyPr>
            <a:normAutofit/>
          </a:bodyPr>
          <a:lstStyle/>
          <a:p>
            <a:pPr algn="ctr"/>
            <a:r>
              <a:rPr lang="fa-IR" sz="2000" dirty="0" smtClean="0">
                <a:cs typeface="B Nazanin" pitchFamily="2" charset="-78"/>
              </a:rPr>
              <a:t>پیش بینی جمعیت ایران بر اساس سناریوی رشد متوسط  سازمان ملل در سال 2010</a:t>
            </a:r>
            <a:endParaRPr lang="en-US" sz="2000" dirty="0">
              <a:cs typeface="B Nazanin" pitchFamily="2" charset="-78"/>
            </a:endParaRPr>
          </a:p>
        </p:txBody>
      </p:sp>
      <p:pic>
        <p:nvPicPr>
          <p:cNvPr id="49154" name="Picture 2"/>
          <p:cNvPicPr>
            <a:picLocks noChangeAspect="1" noChangeArrowheads="1"/>
          </p:cNvPicPr>
          <p:nvPr/>
        </p:nvPicPr>
        <p:blipFill>
          <a:blip r:embed="rId2"/>
          <a:srcRect/>
          <a:stretch>
            <a:fillRect/>
          </a:stretch>
        </p:blipFill>
        <p:spPr bwMode="auto">
          <a:xfrm>
            <a:off x="104775" y="1076325"/>
            <a:ext cx="8934450" cy="470535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a-IR" sz="2300" dirty="0" smtClean="0">
                <a:cs typeface="B Nazanin" pitchFamily="2" charset="-78"/>
              </a:rPr>
              <a:t>پیش بینی جمعیت ایران بر اساس سناریوی رشد بالا  سازمان ملل در سال 2010</a:t>
            </a:r>
            <a:endParaRPr lang="en-US" sz="2300" dirty="0"/>
          </a:p>
        </p:txBody>
      </p:sp>
      <p:pic>
        <p:nvPicPr>
          <p:cNvPr id="50178" name="Picture 2"/>
          <p:cNvPicPr>
            <a:picLocks noGrp="1" noChangeAspect="1" noChangeArrowheads="1"/>
          </p:cNvPicPr>
          <p:nvPr>
            <p:ph idx="1"/>
          </p:nvPr>
        </p:nvPicPr>
        <p:blipFill>
          <a:blip r:embed="rId2"/>
          <a:srcRect/>
          <a:stretch>
            <a:fillRect/>
          </a:stretch>
        </p:blipFill>
        <p:spPr bwMode="auto">
          <a:xfrm>
            <a:off x="357158" y="1142984"/>
            <a:ext cx="8572560" cy="5376862"/>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a-IR" sz="2400" dirty="0" smtClean="0">
                <a:cs typeface="B Nazanin" pitchFamily="2" charset="-78"/>
              </a:rPr>
              <a:t>پیش بینی جمعی ایران بر اساس سناریوی رشد پایین سازمان ملل در سال 2010</a:t>
            </a:r>
            <a:endParaRPr lang="en-US" sz="2400" dirty="0"/>
          </a:p>
        </p:txBody>
      </p:sp>
      <p:pic>
        <p:nvPicPr>
          <p:cNvPr id="51202" name="Picture 2"/>
          <p:cNvPicPr>
            <a:picLocks noChangeAspect="1" noChangeArrowheads="1"/>
          </p:cNvPicPr>
          <p:nvPr/>
        </p:nvPicPr>
        <p:blipFill>
          <a:blip r:embed="rId2"/>
          <a:srcRect/>
          <a:stretch>
            <a:fillRect/>
          </a:stretch>
        </p:blipFill>
        <p:spPr bwMode="auto">
          <a:xfrm>
            <a:off x="0" y="1357298"/>
            <a:ext cx="9010650" cy="4919677"/>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a-IR" sz="2400" dirty="0" smtClean="0">
                <a:cs typeface="B Nazanin" pitchFamily="2" charset="-78"/>
              </a:rPr>
              <a:t>پیش بینی جمعیت ایران بر اساس سناریوی رشدثابت سازمان ملل در سال 2010</a:t>
            </a:r>
            <a:endParaRPr lang="en-US" sz="2400" dirty="0"/>
          </a:p>
        </p:txBody>
      </p:sp>
      <p:pic>
        <p:nvPicPr>
          <p:cNvPr id="52226" name="Picture 2"/>
          <p:cNvPicPr>
            <a:picLocks noChangeAspect="1" noChangeArrowheads="1"/>
          </p:cNvPicPr>
          <p:nvPr/>
        </p:nvPicPr>
        <p:blipFill>
          <a:blip r:embed="rId2"/>
          <a:srcRect/>
          <a:stretch>
            <a:fillRect/>
          </a:stretch>
        </p:blipFill>
        <p:spPr bwMode="auto">
          <a:xfrm>
            <a:off x="119063" y="1000108"/>
            <a:ext cx="8905875" cy="547213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a-IR" sz="2000" dirty="0" smtClean="0">
                <a:cs typeface="B Nazanin" pitchFamily="2" charset="-78"/>
              </a:rPr>
              <a:t> مقایسه الگوهای رشد جمعیت ایران بر اساس سناریوی های مختلف  سازمان ملل در سال 2010</a:t>
            </a:r>
            <a:endParaRPr lang="en-US" sz="2000" dirty="0"/>
          </a:p>
        </p:txBody>
      </p:sp>
      <p:pic>
        <p:nvPicPr>
          <p:cNvPr id="53250" name="Picture 2"/>
          <p:cNvPicPr>
            <a:picLocks noChangeAspect="1" noChangeArrowheads="1"/>
          </p:cNvPicPr>
          <p:nvPr/>
        </p:nvPicPr>
        <p:blipFill>
          <a:blip r:embed="rId2"/>
          <a:srcRect/>
          <a:stretch>
            <a:fillRect/>
          </a:stretch>
        </p:blipFill>
        <p:spPr bwMode="auto">
          <a:xfrm>
            <a:off x="71438" y="1071546"/>
            <a:ext cx="9001125" cy="534354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2071678"/>
            <a:ext cx="8229600" cy="1000131"/>
          </a:xfrm>
        </p:spPr>
        <p:txBody>
          <a:bodyPr>
            <a:normAutofit/>
          </a:bodyPr>
          <a:lstStyle/>
          <a:p>
            <a:pPr algn="ctr">
              <a:buNone/>
            </a:pPr>
            <a:r>
              <a:rPr lang="fa-IR" dirty="0" smtClean="0">
                <a:cs typeface="2  Titr" pitchFamily="2" charset="-78"/>
              </a:rPr>
              <a:t>ج - کاهش جمعیت در سن کار</a:t>
            </a:r>
            <a:endParaRPr lang="en-US" dirty="0">
              <a:cs typeface="2  Titr" pitchFamily="2"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57223" y="1285860"/>
          <a:ext cx="7286677" cy="3357585"/>
        </p:xfrm>
        <a:graphic>
          <a:graphicData uri="http://schemas.openxmlformats.org/drawingml/2006/table">
            <a:tbl>
              <a:tblPr rtl="1"/>
              <a:tblGrid>
                <a:gridCol w="1494605">
                  <a:extLst>
                    <a:ext uri="{9D8B030D-6E8A-4147-A177-3AD203B41FA5}">
                      <a16:colId xmlns:a16="http://schemas.microsoft.com/office/drawing/2014/main" val="20000"/>
                    </a:ext>
                  </a:extLst>
                </a:gridCol>
                <a:gridCol w="1715356">
                  <a:extLst>
                    <a:ext uri="{9D8B030D-6E8A-4147-A177-3AD203B41FA5}">
                      <a16:colId xmlns:a16="http://schemas.microsoft.com/office/drawing/2014/main" val="20001"/>
                    </a:ext>
                  </a:extLst>
                </a:gridCol>
                <a:gridCol w="2038358">
                  <a:extLst>
                    <a:ext uri="{9D8B030D-6E8A-4147-A177-3AD203B41FA5}">
                      <a16:colId xmlns:a16="http://schemas.microsoft.com/office/drawing/2014/main" val="20002"/>
                    </a:ext>
                  </a:extLst>
                </a:gridCol>
                <a:gridCol w="2038358">
                  <a:extLst>
                    <a:ext uri="{9D8B030D-6E8A-4147-A177-3AD203B41FA5}">
                      <a16:colId xmlns:a16="http://schemas.microsoft.com/office/drawing/2014/main" val="20003"/>
                    </a:ext>
                  </a:extLst>
                </a:gridCol>
              </a:tblGrid>
              <a:tr h="389274">
                <a:tc>
                  <a:txBody>
                    <a:bodyPr/>
                    <a:lstStyle/>
                    <a:p>
                      <a:pPr marL="8255" indent="-8255" algn="ctr" rtl="1">
                        <a:spcAft>
                          <a:spcPts val="0"/>
                        </a:spcAft>
                      </a:pPr>
                      <a:r>
                        <a:rPr lang="ar-SA" sz="2000" b="1" dirty="0">
                          <a:latin typeface="Times New Roman"/>
                          <a:ea typeface="Times New Roman"/>
                          <a:cs typeface="B Nazanin"/>
                        </a:rPr>
                        <a:t>سال</a:t>
                      </a:r>
                      <a:endParaRPr lang="en-US" sz="2000" dirty="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solidFill>
                      <a:srgbClr val="99CCFF"/>
                    </a:solidFill>
                  </a:tcPr>
                </a:tc>
                <a:tc>
                  <a:txBody>
                    <a:bodyPr/>
                    <a:lstStyle/>
                    <a:p>
                      <a:pPr algn="ctr" rtl="1">
                        <a:spcAft>
                          <a:spcPts val="0"/>
                        </a:spcAft>
                      </a:pPr>
                      <a:r>
                        <a:rPr lang="ar-SA" sz="2000" b="1">
                          <a:latin typeface="Times New Roman"/>
                          <a:ea typeface="Times New Roman"/>
                          <a:cs typeface="B Nazanin"/>
                        </a:rPr>
                        <a:t>جمعیت کل</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solidFill>
                      <a:srgbClr val="99CCFF"/>
                    </a:solidFill>
                  </a:tcPr>
                </a:tc>
                <a:tc>
                  <a:txBody>
                    <a:bodyPr/>
                    <a:lstStyle/>
                    <a:p>
                      <a:pPr algn="ctr" rtl="1">
                        <a:spcAft>
                          <a:spcPts val="0"/>
                        </a:spcAft>
                      </a:pPr>
                      <a:r>
                        <a:rPr lang="ar-SA" sz="2000" b="1">
                          <a:latin typeface="Times New Roman"/>
                          <a:ea typeface="Times New Roman"/>
                          <a:cs typeface="B Nazanin"/>
                        </a:rPr>
                        <a:t>شهري</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solidFill>
                      <a:srgbClr val="99CCFF"/>
                    </a:solidFill>
                  </a:tcPr>
                </a:tc>
                <a:tc>
                  <a:txBody>
                    <a:bodyPr/>
                    <a:lstStyle/>
                    <a:p>
                      <a:pPr algn="ctr" rtl="1">
                        <a:spcAft>
                          <a:spcPts val="0"/>
                        </a:spcAft>
                      </a:pPr>
                      <a:r>
                        <a:rPr lang="ar-SA" sz="2000" b="1">
                          <a:latin typeface="Times New Roman"/>
                          <a:ea typeface="Times New Roman"/>
                          <a:cs typeface="B Nazanin"/>
                        </a:rPr>
                        <a:t>روستايي</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422689">
                <a:tc>
                  <a:txBody>
                    <a:bodyPr/>
                    <a:lstStyle/>
                    <a:p>
                      <a:pPr algn="ctr" rtl="1">
                        <a:spcAft>
                          <a:spcPts val="0"/>
                        </a:spcAft>
                      </a:pPr>
                      <a:r>
                        <a:rPr lang="ar-SA" sz="2000">
                          <a:solidFill>
                            <a:srgbClr val="000000"/>
                          </a:solidFill>
                          <a:latin typeface="Times New Roman"/>
                          <a:ea typeface="Times New Roman"/>
                          <a:cs typeface="B Nazanin"/>
                        </a:rPr>
                        <a:t>1385</a:t>
                      </a:r>
                      <a:endParaRPr lang="en-US" sz="2000">
                        <a:latin typeface="Times New Roman"/>
                        <a:ea typeface="Times New Roman"/>
                        <a:cs typeface="Arial"/>
                      </a:endParaRPr>
                    </a:p>
                  </a:txBody>
                  <a:tcPr marL="68580" marR="68580" marT="0" marB="0">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solidFill>
                      <a:srgbClr val="FFFF99"/>
                    </a:solidFill>
                  </a:tcPr>
                </a:tc>
                <a:tc>
                  <a:txBody>
                    <a:bodyPr/>
                    <a:lstStyle/>
                    <a:p>
                      <a:pPr algn="ctr" rtl="1">
                        <a:spcAft>
                          <a:spcPts val="0"/>
                        </a:spcAft>
                      </a:pPr>
                      <a:r>
                        <a:rPr lang="ar-SA" sz="2000">
                          <a:latin typeface="Times New Roman"/>
                          <a:ea typeface="Times New Roman"/>
                          <a:cs typeface="B Nazanin"/>
                        </a:rPr>
                        <a:t>69.73</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Nazanin"/>
                        </a:rPr>
                        <a:t>71.52</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Nazanin"/>
                        </a:rPr>
                        <a:t>65.84</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extLst>
                  <a:ext uri="{0D108BD9-81ED-4DB2-BD59-A6C34878D82A}">
                    <a16:rowId xmlns:a16="http://schemas.microsoft.com/office/drawing/2014/main" val="10001"/>
                  </a:ext>
                </a:extLst>
              </a:tr>
              <a:tr h="435898">
                <a:tc>
                  <a:txBody>
                    <a:bodyPr/>
                    <a:lstStyle/>
                    <a:p>
                      <a:pPr algn="ctr" rtl="1">
                        <a:spcAft>
                          <a:spcPts val="0"/>
                        </a:spcAft>
                      </a:pPr>
                      <a:r>
                        <a:rPr lang="ar-SA" sz="2000" dirty="0">
                          <a:solidFill>
                            <a:srgbClr val="000000"/>
                          </a:solidFill>
                          <a:latin typeface="Times New Roman"/>
                          <a:ea typeface="Times New Roman"/>
                          <a:cs typeface="B Nazanin"/>
                        </a:rPr>
                        <a:t>1390</a:t>
                      </a:r>
                      <a:endParaRPr lang="en-US" sz="2000" dirty="0">
                        <a:latin typeface="Times New Roman"/>
                        <a:ea typeface="Times New Roman"/>
                        <a:cs typeface="Arial"/>
                      </a:endParaRPr>
                    </a:p>
                  </a:txBody>
                  <a:tcPr marL="68580" marR="68580" marT="0" marB="0">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solidFill>
                      <a:srgbClr val="FFFF99"/>
                    </a:solidFill>
                  </a:tcPr>
                </a:tc>
                <a:tc>
                  <a:txBody>
                    <a:bodyPr/>
                    <a:lstStyle/>
                    <a:p>
                      <a:pPr algn="ctr" rtl="1">
                        <a:spcAft>
                          <a:spcPts val="0"/>
                        </a:spcAft>
                      </a:pPr>
                      <a:r>
                        <a:rPr lang="ar-SA" sz="2000">
                          <a:latin typeface="Times New Roman"/>
                          <a:ea typeface="Times New Roman"/>
                          <a:cs typeface="B Nazanin"/>
                        </a:rPr>
                        <a:t>70.96</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Nazanin"/>
                        </a:rPr>
                        <a:t>72.29</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Nazanin"/>
                        </a:rPr>
                        <a:t>68.03</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extLst>
                  <a:ext uri="{0D108BD9-81ED-4DB2-BD59-A6C34878D82A}">
                    <a16:rowId xmlns:a16="http://schemas.microsoft.com/office/drawing/2014/main" val="10002"/>
                  </a:ext>
                </a:extLst>
              </a:tr>
              <a:tr h="435898">
                <a:tc>
                  <a:txBody>
                    <a:bodyPr/>
                    <a:lstStyle/>
                    <a:p>
                      <a:pPr algn="ctr" rtl="1">
                        <a:spcAft>
                          <a:spcPts val="0"/>
                        </a:spcAft>
                      </a:pPr>
                      <a:r>
                        <a:rPr lang="ar-SA" sz="2000">
                          <a:solidFill>
                            <a:srgbClr val="000000"/>
                          </a:solidFill>
                          <a:latin typeface="Times New Roman"/>
                          <a:ea typeface="Times New Roman"/>
                          <a:cs typeface="B Nazanin"/>
                        </a:rPr>
                        <a:t>1395</a:t>
                      </a:r>
                      <a:endParaRPr lang="en-US" sz="2000">
                        <a:latin typeface="Times New Roman"/>
                        <a:ea typeface="Times New Roman"/>
                        <a:cs typeface="Arial"/>
                      </a:endParaRPr>
                    </a:p>
                  </a:txBody>
                  <a:tcPr marL="68580" marR="68580" marT="0" marB="0">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solidFill>
                      <a:srgbClr val="FFFF99"/>
                    </a:solidFill>
                  </a:tcPr>
                </a:tc>
                <a:tc>
                  <a:txBody>
                    <a:bodyPr/>
                    <a:lstStyle/>
                    <a:p>
                      <a:pPr algn="ctr" rtl="1">
                        <a:spcAft>
                          <a:spcPts val="0"/>
                        </a:spcAft>
                      </a:pPr>
                      <a:r>
                        <a:rPr lang="ar-SA" sz="2000">
                          <a:latin typeface="Times New Roman"/>
                          <a:ea typeface="Times New Roman"/>
                          <a:cs typeface="B Nazanin"/>
                        </a:rPr>
                        <a:t>69.88</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Nazanin"/>
                        </a:rPr>
                        <a:t>71.09</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Nazanin"/>
                        </a:rPr>
                        <a:t>67.20</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extLst>
                  <a:ext uri="{0D108BD9-81ED-4DB2-BD59-A6C34878D82A}">
                    <a16:rowId xmlns:a16="http://schemas.microsoft.com/office/drawing/2014/main" val="10003"/>
                  </a:ext>
                </a:extLst>
              </a:tr>
              <a:tr h="459381">
                <a:tc>
                  <a:txBody>
                    <a:bodyPr/>
                    <a:lstStyle/>
                    <a:p>
                      <a:pPr algn="ctr" rtl="1">
                        <a:spcAft>
                          <a:spcPts val="0"/>
                        </a:spcAft>
                      </a:pPr>
                      <a:r>
                        <a:rPr lang="ar-SA" sz="2000">
                          <a:solidFill>
                            <a:srgbClr val="000000"/>
                          </a:solidFill>
                          <a:latin typeface="Times New Roman"/>
                          <a:ea typeface="Times New Roman"/>
                          <a:cs typeface="B Nazanin"/>
                        </a:rPr>
                        <a:t>1400</a:t>
                      </a:r>
                      <a:endParaRPr lang="en-US" sz="2000">
                        <a:latin typeface="Times New Roman"/>
                        <a:ea typeface="Times New Roman"/>
                        <a:cs typeface="Arial"/>
                      </a:endParaRPr>
                    </a:p>
                  </a:txBody>
                  <a:tcPr marL="68580" marR="68580" marT="0" marB="0">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solidFill>
                      <a:srgbClr val="FFFF99"/>
                    </a:solidFill>
                  </a:tcPr>
                </a:tc>
                <a:tc>
                  <a:txBody>
                    <a:bodyPr/>
                    <a:lstStyle/>
                    <a:p>
                      <a:pPr algn="ctr" rtl="1">
                        <a:spcAft>
                          <a:spcPts val="0"/>
                        </a:spcAft>
                      </a:pPr>
                      <a:r>
                        <a:rPr lang="ar-SA" sz="2000">
                          <a:latin typeface="Times New Roman"/>
                          <a:ea typeface="Times New Roman"/>
                          <a:cs typeface="B Nazanin"/>
                        </a:rPr>
                        <a:t>68.54</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Nazanin"/>
                        </a:rPr>
                        <a:t>69.64</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Nazanin"/>
                        </a:rPr>
                        <a:t>66.18</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extLst>
                  <a:ext uri="{0D108BD9-81ED-4DB2-BD59-A6C34878D82A}">
                    <a16:rowId xmlns:a16="http://schemas.microsoft.com/office/drawing/2014/main" val="10004"/>
                  </a:ext>
                </a:extLst>
              </a:tr>
              <a:tr h="435898">
                <a:tc>
                  <a:txBody>
                    <a:bodyPr/>
                    <a:lstStyle/>
                    <a:p>
                      <a:pPr algn="ctr" rtl="1">
                        <a:spcAft>
                          <a:spcPts val="0"/>
                        </a:spcAft>
                      </a:pPr>
                      <a:r>
                        <a:rPr lang="ar-SA" sz="2000">
                          <a:solidFill>
                            <a:srgbClr val="000000"/>
                          </a:solidFill>
                          <a:latin typeface="Times New Roman"/>
                          <a:ea typeface="Times New Roman"/>
                          <a:cs typeface="B Nazanin"/>
                        </a:rPr>
                        <a:t>1405</a:t>
                      </a:r>
                      <a:endParaRPr lang="en-US" sz="2000">
                        <a:latin typeface="Times New Roman"/>
                        <a:ea typeface="Times New Roman"/>
                        <a:cs typeface="Arial"/>
                      </a:endParaRPr>
                    </a:p>
                  </a:txBody>
                  <a:tcPr marL="68580" marR="68580" marT="0" marB="0">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solidFill>
                      <a:srgbClr val="FFFF99"/>
                    </a:solidFill>
                  </a:tcPr>
                </a:tc>
                <a:tc>
                  <a:txBody>
                    <a:bodyPr/>
                    <a:lstStyle/>
                    <a:p>
                      <a:pPr algn="ctr" rtl="1">
                        <a:spcAft>
                          <a:spcPts val="0"/>
                        </a:spcAft>
                      </a:pPr>
                      <a:r>
                        <a:rPr lang="ar-SA" sz="2000">
                          <a:latin typeface="Times New Roman"/>
                          <a:ea typeface="Times New Roman"/>
                          <a:cs typeface="B Nazanin"/>
                        </a:rPr>
                        <a:t>69.47</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Nazanin"/>
                        </a:rPr>
                        <a:t>70.28</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Nazanin"/>
                        </a:rPr>
                        <a:t>67.85</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extLst>
                  <a:ext uri="{0D108BD9-81ED-4DB2-BD59-A6C34878D82A}">
                    <a16:rowId xmlns:a16="http://schemas.microsoft.com/office/drawing/2014/main" val="10005"/>
                  </a:ext>
                </a:extLst>
              </a:tr>
              <a:tr h="778547">
                <a:tc>
                  <a:txBody>
                    <a:bodyPr/>
                    <a:lstStyle/>
                    <a:p>
                      <a:pPr algn="ctr" rtl="1">
                        <a:spcAft>
                          <a:spcPts val="0"/>
                        </a:spcAft>
                      </a:pPr>
                      <a:r>
                        <a:rPr lang="ar-SA" sz="2000">
                          <a:solidFill>
                            <a:srgbClr val="000000"/>
                          </a:solidFill>
                          <a:latin typeface="Times New Roman"/>
                          <a:ea typeface="Times New Roman"/>
                          <a:cs typeface="B Nazanin"/>
                        </a:rPr>
                        <a:t>تغييرات به درصد</a:t>
                      </a:r>
                      <a:endParaRPr lang="en-US" sz="2000">
                        <a:latin typeface="Times New Roman"/>
                        <a:ea typeface="Times New Roman"/>
                        <a:cs typeface="Arial"/>
                      </a:endParaRPr>
                    </a:p>
                  </a:txBody>
                  <a:tcPr marL="68580" marR="68580" marT="0" marB="0">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solidFill>
                      <a:srgbClr val="FFFF99"/>
                    </a:solidFill>
                  </a:tcPr>
                </a:tc>
                <a:tc>
                  <a:txBody>
                    <a:bodyPr/>
                    <a:lstStyle/>
                    <a:p>
                      <a:pPr algn="ctr" rtl="1">
                        <a:spcAft>
                          <a:spcPts val="0"/>
                        </a:spcAft>
                      </a:pPr>
                      <a:r>
                        <a:rPr lang="ar-SA" sz="2000" dirty="0">
                          <a:latin typeface="Times New Roman"/>
                          <a:ea typeface="Times New Roman"/>
                          <a:cs typeface="B Nazanin"/>
                        </a:rPr>
                        <a:t>0.37-</a:t>
                      </a:r>
                      <a:endParaRPr lang="en-US" sz="2000" dirty="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tc>
                  <a:txBody>
                    <a:bodyPr/>
                    <a:lstStyle/>
                    <a:p>
                      <a:pPr algn="ctr" rtl="1">
                        <a:spcAft>
                          <a:spcPts val="0"/>
                        </a:spcAft>
                      </a:pPr>
                      <a:r>
                        <a:rPr lang="ar-SA" sz="2000">
                          <a:latin typeface="Times New Roman"/>
                          <a:ea typeface="Times New Roman"/>
                          <a:cs typeface="B Nazanin"/>
                        </a:rPr>
                        <a:t>1.73-</a:t>
                      </a:r>
                      <a:endParaRPr lang="en-US" sz="200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tc>
                  <a:txBody>
                    <a:bodyPr/>
                    <a:lstStyle/>
                    <a:p>
                      <a:pPr algn="ctr" rtl="1">
                        <a:spcAft>
                          <a:spcPts val="0"/>
                        </a:spcAft>
                      </a:pPr>
                      <a:r>
                        <a:rPr lang="ar-SA" sz="2000" dirty="0">
                          <a:latin typeface="Times New Roman"/>
                          <a:ea typeface="Times New Roman"/>
                          <a:cs typeface="B Nazanin"/>
                        </a:rPr>
                        <a:t>3.05+</a:t>
                      </a:r>
                      <a:endParaRPr lang="en-US" sz="2000" dirty="0">
                        <a:latin typeface="Times New Roman"/>
                        <a:ea typeface="Times New Roman"/>
                        <a:cs typeface="Arial"/>
                      </a:endParaRPr>
                    </a:p>
                  </a:txBody>
                  <a:tcPr marL="68580" marR="68580" marT="0" marB="0" anchor="ctr">
                    <a:lnL w="19050" cap="flat" cmpd="dbl" algn="ctr">
                      <a:solidFill>
                        <a:srgbClr val="1F497D"/>
                      </a:solidFill>
                      <a:prstDash val="solid"/>
                      <a:round/>
                      <a:headEnd type="none" w="med" len="med"/>
                      <a:tailEnd type="none" w="med" len="med"/>
                    </a:lnL>
                    <a:lnR w="19050" cap="flat" cmpd="dbl" algn="ctr">
                      <a:solidFill>
                        <a:srgbClr val="1F497D"/>
                      </a:solidFill>
                      <a:prstDash val="solid"/>
                      <a:round/>
                      <a:headEnd type="none" w="med" len="med"/>
                      <a:tailEnd type="none" w="med" len="med"/>
                    </a:lnR>
                    <a:lnT w="19050" cap="flat" cmpd="dbl" algn="ctr">
                      <a:solidFill>
                        <a:srgbClr val="1F497D"/>
                      </a:solidFill>
                      <a:prstDash val="solid"/>
                      <a:round/>
                      <a:headEnd type="none" w="med" len="med"/>
                      <a:tailEnd type="none" w="med" len="med"/>
                    </a:lnT>
                    <a:lnB w="19050" cap="flat" cmpd="dbl" algn="ctr">
                      <a:solidFill>
                        <a:srgbClr val="1F497D"/>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073" name="Rectangle 1"/>
          <p:cNvSpPr>
            <a:spLocks noChangeArrowheads="1"/>
          </p:cNvSpPr>
          <p:nvPr/>
        </p:nvSpPr>
        <p:spPr bwMode="auto">
          <a:xfrm>
            <a:off x="1285852" y="857232"/>
            <a:ext cx="720101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42875"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rPr>
              <a:t>جدول شماره(11). تحولات درصد جمعيت در سن كار(64- 15 ساله) در ايران تا سال 1405</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142875" algn="l" defTabSz="914400" rtl="1" eaLnBrk="0" fontAlgn="base" latinLnBrk="0" hangingPunct="0">
              <a:lnSpc>
                <a:spcPct val="100000"/>
              </a:lnSpc>
              <a:spcBef>
                <a:spcPct val="0"/>
              </a:spcBef>
              <a:spcAft>
                <a:spcPct val="0"/>
              </a:spcAft>
              <a:buClrTx/>
              <a:buSzTx/>
              <a:buFontTx/>
              <a:buNone/>
              <a:tabLst/>
            </a:pPr>
            <a:r>
              <a:rPr kumimoji="0" lang="fa-IR" sz="10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357818" y="4643446"/>
            <a:ext cx="2786082" cy="400110"/>
          </a:xfrm>
          <a:prstGeom prst="rect">
            <a:avLst/>
          </a:prstGeom>
        </p:spPr>
        <p:txBody>
          <a:bodyPr wrap="square">
            <a:spAutoFit/>
          </a:bodyPr>
          <a:lstStyle/>
          <a:p>
            <a:r>
              <a:rPr lang="fa-IR" sz="2000" dirty="0" smtClean="0">
                <a:solidFill>
                  <a:prstClr val="black"/>
                </a:solidFill>
                <a:latin typeface="Times New Roman" pitchFamily="18" charset="0"/>
                <a:ea typeface="Times New Roman" pitchFamily="18" charset="0"/>
                <a:cs typeface="B Nazanin" pitchFamily="2" charset="-78"/>
              </a:rPr>
              <a:t> منبع: زنجاني و ديگران،1389</a:t>
            </a:r>
            <a:endParaRPr lang="fa-IR"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571612"/>
            <a:ext cx="8229600" cy="4929222"/>
          </a:xfrm>
        </p:spPr>
        <p:txBody>
          <a:bodyPr>
            <a:normAutofit fontScale="92500" lnSpcReduction="10000"/>
          </a:bodyPr>
          <a:lstStyle/>
          <a:p>
            <a:pPr algn="just">
              <a:buNone/>
            </a:pPr>
            <a:r>
              <a:rPr lang="fa-IR" b="1" dirty="0" smtClean="0">
                <a:cs typeface="B Nazanin" pitchFamily="2" charset="-78"/>
              </a:rPr>
              <a:t>    </a:t>
            </a:r>
            <a:r>
              <a:rPr lang="fa-IR" sz="2400" b="1" dirty="0" smtClean="0">
                <a:cs typeface="B Nazanin" pitchFamily="2" charset="-78"/>
              </a:rPr>
              <a:t>سیمون کوزنتس معتقد است یکی از شش خصوصیت مهم جریان رشد کشورهای توسعه یافته امروزی، و یکی از دو متغیرکلی اقتصادی این جوامع در طول دو قرن اخیر، نرخ بالای رشد تولید سرانه آنها بوده است. از نظر وی پنج خصوصیت مهم دیگر عبارتند از: </a:t>
            </a:r>
          </a:p>
          <a:p>
            <a:pPr algn="just"/>
            <a:r>
              <a:rPr lang="fa-IR" sz="2400" b="1" dirty="0" smtClean="0">
                <a:cs typeface="B Nazanin" pitchFamily="2" charset="-78"/>
              </a:rPr>
              <a:t>افزایش بهره وری عوامل تولید به خصوص نیروی کار</a:t>
            </a:r>
            <a:r>
              <a:rPr lang="fa-IR" sz="2400" b="1" baseline="30000" dirty="0" smtClean="0">
                <a:cs typeface="B Nazanin" pitchFamily="2" charset="-78"/>
              </a:rPr>
              <a:t>**</a:t>
            </a:r>
            <a:endParaRPr lang="fa-IR" sz="2400" b="1" dirty="0" smtClean="0">
              <a:cs typeface="B Nazanin" pitchFamily="2" charset="-78"/>
            </a:endParaRPr>
          </a:p>
          <a:p>
            <a:pPr algn="just"/>
            <a:r>
              <a:rPr lang="fa-IR" sz="2400" b="1" dirty="0" smtClean="0">
                <a:cs typeface="B Nazanin" pitchFamily="2" charset="-78"/>
              </a:rPr>
              <a:t>تحول ساخت اقتصادی</a:t>
            </a:r>
          </a:p>
          <a:p>
            <a:pPr algn="just"/>
            <a:r>
              <a:rPr lang="fa-IR" sz="2400" b="1" dirty="0" smtClean="0">
                <a:cs typeface="B Nazanin" pitchFamily="2" charset="-78"/>
              </a:rPr>
              <a:t>تحول ساخت اجتماعی</a:t>
            </a:r>
          </a:p>
          <a:p>
            <a:pPr algn="just"/>
            <a:r>
              <a:rPr lang="fa-IR" sz="2400" b="1" dirty="0" smtClean="0">
                <a:cs typeface="B Nazanin" pitchFamily="2" charset="-78"/>
              </a:rPr>
              <a:t>گرایش به در دست گرفتن بازار مواد خام و کالاها در سطح بین المللی</a:t>
            </a:r>
          </a:p>
          <a:p>
            <a:pPr algn="just"/>
            <a:r>
              <a:rPr lang="fa-IR" sz="2400" b="1" dirty="0" smtClean="0">
                <a:cs typeface="B Nazanin" pitchFamily="2" charset="-78"/>
              </a:rPr>
              <a:t>محدود شدن رشد اقتصادی به کشورهای خاص </a:t>
            </a:r>
            <a:endParaRPr lang="en-US" sz="2400" b="1" dirty="0" smtClean="0">
              <a:cs typeface="B Nazanin" pitchFamily="2" charset="-78"/>
            </a:endParaRPr>
          </a:p>
          <a:p>
            <a:pPr algn="just">
              <a:buNone/>
            </a:pPr>
            <a:r>
              <a:rPr lang="fa-IR" sz="2400" b="1" i="1" dirty="0" smtClean="0">
                <a:solidFill>
                  <a:srgbClr val="FF0000"/>
                </a:solidFill>
                <a:cs typeface="B Nazanin" pitchFamily="2" charset="-78"/>
              </a:rPr>
              <a:t>لازم به ذکر است که اقتصادانان بزرگی چون اسمیت(کلاسیک)، سالو ومید(معاصر) ، شومپیتر و هانس بر رابطه مستقیم نرخ رشد و  بازدهی نیروی کار در رشد اقتصادی تأکید داشتند.</a:t>
            </a:r>
          </a:p>
          <a:p>
            <a:pPr algn="just">
              <a:buNone/>
            </a:pPr>
            <a:r>
              <a:rPr lang="fa-IR" sz="2000" b="1" dirty="0" smtClean="0">
                <a:cs typeface="B Nazanin" pitchFamily="2" charset="-78"/>
              </a:rPr>
              <a:t> </a:t>
            </a:r>
            <a:r>
              <a:rPr lang="fa-IR" sz="2400" b="1" dirty="0" smtClean="0">
                <a:cs typeface="B Nazanin" pitchFamily="2" charset="-78"/>
              </a:rPr>
              <a:t>----------------------------------------------------</a:t>
            </a:r>
          </a:p>
          <a:p>
            <a:pPr algn="just">
              <a:buNone/>
            </a:pPr>
            <a:r>
              <a:rPr lang="fa-IR" sz="1600" b="1" dirty="0" smtClean="0">
                <a:cs typeface="B Nazanin" pitchFamily="2" charset="-78"/>
              </a:rPr>
              <a:t>منبع:  روزبهان ( محمود) ،( 1371) مبانی توسعه اقتصادی</a:t>
            </a:r>
          </a:p>
          <a:p>
            <a:pPr algn="just">
              <a:buNone/>
            </a:pPr>
            <a:r>
              <a:rPr lang="fa-IR" sz="1600" b="1" dirty="0" smtClean="0">
                <a:cs typeface="B Nazanin" pitchFamily="2" charset="-78"/>
              </a:rPr>
              <a:t>*  سیمون کوزنتس برنده جایزه نوبل  1971 در مقاله ای با عنوان  رشد اقتصادی جدید : یافته ها و بازخوردها</a:t>
            </a:r>
          </a:p>
          <a:p>
            <a:pPr algn="just">
              <a:buNone/>
            </a:pPr>
            <a:r>
              <a:rPr lang="fa-IR" sz="1600" b="1" dirty="0" smtClean="0">
                <a:cs typeface="B Nazanin" pitchFamily="2" charset="-78"/>
              </a:rPr>
              <a:t>** رشد جمعیت  در 200سال اخیر کشورهای توسعه یافته را به عنوان عامل مثبتی در رشد اقتصادی آنها به حساب آورده است</a:t>
            </a:r>
          </a:p>
          <a:p>
            <a:pPr algn="just">
              <a:buNone/>
            </a:pPr>
            <a:endParaRPr lang="fa-IR" sz="1700" b="1" dirty="0" smtClean="0">
              <a:cs typeface="B Nazanin" pitchFamily="2" charset="-78"/>
            </a:endParaRPr>
          </a:p>
          <a:p>
            <a:pPr algn="just">
              <a:buNone/>
            </a:pPr>
            <a:endParaRPr lang="fa-IR" sz="1700" b="1" dirty="0" smtClean="0">
              <a:cs typeface="B Nazanin" pitchFamily="2" charset="-78"/>
            </a:endParaRPr>
          </a:p>
          <a:p>
            <a:pPr algn="just">
              <a:buNone/>
            </a:pPr>
            <a:endParaRPr lang="fa-IR" sz="1700" b="1" dirty="0" smtClean="0">
              <a:cs typeface="B Nazanin" pitchFamily="2" charset="-78"/>
            </a:endParaRPr>
          </a:p>
          <a:p>
            <a:pPr algn="just"/>
            <a:endParaRPr lang="fa-IR" sz="2400" b="1" dirty="0" smtClean="0">
              <a:cs typeface="B Nazanin" pitchFamily="2" charset="-78"/>
            </a:endParaRPr>
          </a:p>
          <a:p>
            <a:pPr algn="just"/>
            <a:endParaRPr lang="fa-IR" dirty="0"/>
          </a:p>
        </p:txBody>
      </p:sp>
      <p:sp>
        <p:nvSpPr>
          <p:cNvPr id="3" name="Title 2"/>
          <p:cNvSpPr>
            <a:spLocks noGrp="1"/>
          </p:cNvSpPr>
          <p:nvPr>
            <p:ph type="title"/>
          </p:nvPr>
        </p:nvSpPr>
        <p:spPr>
          <a:xfrm>
            <a:off x="428596" y="500042"/>
            <a:ext cx="8229600" cy="1143000"/>
          </a:xfrm>
        </p:spPr>
        <p:txBody>
          <a:bodyPr>
            <a:normAutofit fontScale="90000"/>
          </a:bodyPr>
          <a:lstStyle/>
          <a:p>
            <a:pPr algn="ctr"/>
            <a:r>
              <a:rPr lang="fa-IR" sz="3600" dirty="0" smtClean="0">
                <a:solidFill>
                  <a:schemeClr val="tx1"/>
                </a:solidFill>
                <a:cs typeface="B Nazanin" pitchFamily="2" charset="-78"/>
              </a:rPr>
              <a:t>سیمون کوزنتس</a:t>
            </a:r>
            <a:r>
              <a:rPr lang="fa-IR" sz="3600" baseline="30000" dirty="0" smtClean="0">
                <a:solidFill>
                  <a:schemeClr val="tx1"/>
                </a:solidFill>
                <a:cs typeface="B Nazanin" pitchFamily="2" charset="-78"/>
              </a:rPr>
              <a:t>*</a:t>
            </a:r>
            <a:r>
              <a:rPr lang="en-US" sz="3600" dirty="0" smtClean="0">
                <a:solidFill>
                  <a:schemeClr val="tx1"/>
                </a:solidFill>
                <a:cs typeface="B Nazanin" pitchFamily="2" charset="-78"/>
              </a:rPr>
              <a:t/>
            </a:r>
            <a:br>
              <a:rPr lang="en-US" sz="3600" dirty="0" smtClean="0">
                <a:solidFill>
                  <a:schemeClr val="tx1"/>
                </a:solidFill>
                <a:cs typeface="B Nazanin" pitchFamily="2" charset="-78"/>
              </a:rPr>
            </a:br>
            <a:r>
              <a:rPr lang="fa-IR" sz="3600" dirty="0" smtClean="0">
                <a:solidFill>
                  <a:schemeClr val="tx1"/>
                </a:solidFill>
                <a:cs typeface="B Nazanin" pitchFamily="2" charset="-78"/>
              </a:rPr>
              <a:t>نظریه پرداز رشد و توسعه اقتصادی</a:t>
            </a:r>
            <a:r>
              <a:rPr lang="fa-IR" dirty="0" smtClean="0">
                <a:cs typeface="B Nazanin" pitchFamily="2" charset="-78"/>
              </a:rPr>
              <a:t> </a:t>
            </a:r>
            <a:r>
              <a:rPr lang="en-US" dirty="0" smtClean="0">
                <a:cs typeface="B Nazanin" pitchFamily="2" charset="-78"/>
              </a:rPr>
              <a:t/>
            </a:r>
            <a:br>
              <a:rPr lang="en-US" dirty="0" smtClean="0">
                <a:cs typeface="B Nazanin" pitchFamily="2" charset="-78"/>
              </a:rPr>
            </a:br>
            <a:endParaRPr lang="fa-I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670" y="285728"/>
            <a:ext cx="5443550" cy="1143000"/>
          </a:xfrm>
          <a:ln/>
        </p:spPr>
        <p:style>
          <a:lnRef idx="1">
            <a:schemeClr val="accent3"/>
          </a:lnRef>
          <a:fillRef idx="2">
            <a:schemeClr val="accent3"/>
          </a:fillRef>
          <a:effectRef idx="1">
            <a:schemeClr val="accent3"/>
          </a:effectRef>
          <a:fontRef idx="minor">
            <a:schemeClr val="dk1"/>
          </a:fontRef>
        </p:style>
        <p:txBody>
          <a:bodyPr>
            <a:normAutofit/>
          </a:bodyPr>
          <a:lstStyle/>
          <a:p>
            <a:pPr algn="ctr"/>
            <a:r>
              <a:rPr lang="fa-IR" sz="3200" b="1" dirty="0" smtClean="0">
                <a:solidFill>
                  <a:schemeClr val="tx1"/>
                </a:solidFill>
                <a:cs typeface="B Nazanin" pitchFamily="2" charset="-78"/>
              </a:rPr>
              <a:t>مدل‌هاي اقتصادي و موضوع افزايش يا كاهش نرخ رشد جمعيت</a:t>
            </a:r>
            <a:endParaRPr lang="fa-IR" sz="3200" b="1" dirty="0">
              <a:solidFill>
                <a:schemeClr val="tx1"/>
              </a:solidFill>
              <a:cs typeface="B Nazanin" pitchFamily="2" charset="-78"/>
            </a:endParaRPr>
          </a:p>
        </p:txBody>
      </p:sp>
      <p:pic>
        <p:nvPicPr>
          <p:cNvPr id="45060"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2857496"/>
            <a:ext cx="3079772" cy="1143008"/>
          </a:xfrm>
          <a:prstGeom prst="rect">
            <a:avLst/>
          </a:prstGeom>
          <a:noFill/>
          <a:ln>
            <a:solidFill>
              <a:srgbClr val="CC00CC"/>
            </a:solidFill>
          </a:ln>
        </p:spPr>
      </p:pic>
      <p:pic>
        <p:nvPicPr>
          <p:cNvPr id="4505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7158" y="1643050"/>
            <a:ext cx="2286016" cy="1097288"/>
          </a:xfrm>
          <a:prstGeom prst="rect">
            <a:avLst/>
          </a:prstGeom>
          <a:noFill/>
          <a:ln>
            <a:solidFill>
              <a:srgbClr val="CC00CC"/>
            </a:solidFill>
          </a:ln>
        </p:spPr>
      </p:pic>
      <p:sp>
        <p:nvSpPr>
          <p:cNvPr id="450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21272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506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2127250" algn="l"/>
              </a:tabLst>
            </a:pPr>
            <a:r>
              <a:rPr kumimoji="0" lang="ar-SA"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272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064" name="Rectangle 8"/>
          <p:cNvSpPr>
            <a:spLocks noChangeArrowheads="1"/>
          </p:cNvSpPr>
          <p:nvPr/>
        </p:nvSpPr>
        <p:spPr bwMode="auto">
          <a:xfrm>
            <a:off x="0" y="1790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5065" name="Rectangle 9"/>
          <p:cNvSpPr>
            <a:spLocks noChangeArrowheads="1"/>
          </p:cNvSpPr>
          <p:nvPr/>
        </p:nvSpPr>
        <p:spPr bwMode="auto">
          <a:xfrm>
            <a:off x="0" y="1971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506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45068"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21272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Left Arrow Callout 15"/>
          <p:cNvSpPr/>
          <p:nvPr/>
        </p:nvSpPr>
        <p:spPr>
          <a:xfrm>
            <a:off x="2714612" y="1714488"/>
            <a:ext cx="4572032" cy="1143008"/>
          </a:xfrm>
          <a:prstGeom prst="leftArrowCallout">
            <a:avLst>
              <a:gd name="adj1" fmla="val 25000"/>
              <a:gd name="adj2" fmla="val 25000"/>
              <a:gd name="adj3" fmla="val 25000"/>
              <a:gd name="adj4" fmla="val 8230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800" b="1" dirty="0" smtClean="0">
                <a:cs typeface="B Nazanin" pitchFamily="2" charset="-78"/>
              </a:rPr>
              <a:t>الگوي نرخ رشد آدام اسميت </a:t>
            </a:r>
            <a:endParaRPr lang="fa-IR" sz="2800" b="1" dirty="0">
              <a:cs typeface="B Nazanin" pitchFamily="2" charset="-78"/>
            </a:endParaRPr>
          </a:p>
        </p:txBody>
      </p:sp>
      <p:sp>
        <p:nvSpPr>
          <p:cNvPr id="19" name="Left Arrow Callout 18"/>
          <p:cNvSpPr/>
          <p:nvPr/>
        </p:nvSpPr>
        <p:spPr>
          <a:xfrm>
            <a:off x="2357422" y="4143380"/>
            <a:ext cx="5572164" cy="1143008"/>
          </a:xfrm>
          <a:prstGeom prst="leftArrowCallout">
            <a:avLst>
              <a:gd name="adj1" fmla="val 25000"/>
              <a:gd name="adj2" fmla="val 25000"/>
              <a:gd name="adj3" fmla="val 25000"/>
              <a:gd name="adj4" fmla="val 82306"/>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800" b="1" dirty="0" smtClean="0">
                <a:cs typeface="B Nazanin" pitchFamily="2" charset="-78"/>
              </a:rPr>
              <a:t>الگوي نرخ رشد هارود و دومار</a:t>
            </a:r>
            <a:endParaRPr lang="fa-IR" sz="2800" b="1" dirty="0">
              <a:cs typeface="B Nazanin" pitchFamily="2" charset="-78"/>
            </a:endParaRPr>
          </a:p>
        </p:txBody>
      </p:sp>
      <p:sp>
        <p:nvSpPr>
          <p:cNvPr id="50178" name="Rectangle 2"/>
          <p:cNvSpPr>
            <a:spLocks noChangeArrowheads="1"/>
          </p:cNvSpPr>
          <p:nvPr/>
        </p:nvSpPr>
        <p:spPr bwMode="auto">
          <a:xfrm>
            <a:off x="0" y="714356"/>
            <a:ext cx="228598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a:p>
        </p:txBody>
      </p:sp>
      <p:pic>
        <p:nvPicPr>
          <p:cNvPr id="50177"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4282" y="4357694"/>
            <a:ext cx="1714512" cy="857256"/>
          </a:xfrm>
          <a:prstGeom prst="rect">
            <a:avLst/>
          </a:prstGeom>
          <a:noFill/>
          <a:ln>
            <a:solidFill>
              <a:srgbClr val="CC00CC"/>
            </a:solidFill>
          </a:ln>
        </p:spPr>
      </p:pic>
      <p:sp>
        <p:nvSpPr>
          <p:cNvPr id="50179"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2127250" algn="l"/>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Box 19"/>
          <p:cNvSpPr txBox="1"/>
          <p:nvPr/>
        </p:nvSpPr>
        <p:spPr>
          <a:xfrm>
            <a:off x="5000628" y="5572140"/>
            <a:ext cx="3571868" cy="1323439"/>
          </a:xfrm>
          <a:prstGeom prst="rect">
            <a:avLst/>
          </a:prstGeom>
          <a:noFill/>
        </p:spPr>
        <p:txBody>
          <a:bodyPr wrap="square" rtlCol="0">
            <a:spAutoFit/>
          </a:bodyPr>
          <a:lstStyle/>
          <a:p>
            <a:r>
              <a:rPr lang="fa-IR" sz="1600" b="1" dirty="0" smtClean="0"/>
              <a:t>بازدهی</a:t>
            </a:r>
            <a:r>
              <a:rPr lang="en-US" sz="1600" b="1" dirty="0" smtClean="0"/>
              <a:t> P=</a:t>
            </a:r>
            <a:endParaRPr lang="fa-IR" sz="1600" b="1" dirty="0" smtClean="0"/>
          </a:p>
          <a:p>
            <a:r>
              <a:rPr lang="fa-IR" sz="1600" b="1" dirty="0" smtClean="0"/>
              <a:t>دستمزد</a:t>
            </a:r>
            <a:r>
              <a:rPr lang="en-US" sz="1600" b="1" dirty="0" smtClean="0"/>
              <a:t>W=</a:t>
            </a:r>
          </a:p>
          <a:p>
            <a:r>
              <a:rPr lang="fa-IR" sz="1600" b="1" dirty="0" smtClean="0"/>
              <a:t>نرخ سرمایه گذاری یا پس انداز= </a:t>
            </a:r>
            <a:r>
              <a:rPr lang="en-US" sz="1600" b="1" dirty="0" smtClean="0"/>
              <a:t>S</a:t>
            </a:r>
          </a:p>
          <a:p>
            <a:r>
              <a:rPr lang="fa-IR" sz="1600" b="1" dirty="0" smtClean="0"/>
              <a:t>نسبت سرمایه به تولید = </a:t>
            </a:r>
            <a:r>
              <a:rPr lang="en-US" sz="1600" b="1" dirty="0" smtClean="0"/>
              <a:t>K</a:t>
            </a:r>
          </a:p>
          <a:p>
            <a:r>
              <a:rPr lang="fa-IR" sz="1600" b="1" dirty="0" smtClean="0"/>
              <a:t>نرخ رشد =</a:t>
            </a:r>
            <a:r>
              <a:rPr lang="en-US" sz="1600" b="1" dirty="0" smtClean="0"/>
              <a:t>G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tx1"/>
                </a:solidFill>
                <a:cs typeface="B Nazanin" pitchFamily="2" charset="-78"/>
              </a:rPr>
              <a:t>ادامه</a:t>
            </a:r>
            <a:endParaRPr lang="fa-IR" dirty="0">
              <a:solidFill>
                <a:schemeClr val="tx1"/>
              </a:solidFill>
              <a:cs typeface="B Nazanin" pitchFamily="2" charset="-78"/>
            </a:endParaRPr>
          </a:p>
        </p:txBody>
      </p:sp>
      <p:pic>
        <p:nvPicPr>
          <p:cNvPr id="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28662" y="1357298"/>
            <a:ext cx="3053975" cy="857256"/>
          </a:xfrm>
          <a:prstGeom prst="rect">
            <a:avLst/>
          </a:prstGeom>
          <a:noFill/>
          <a:ln>
            <a:solidFill>
              <a:srgbClr val="CC00CC"/>
            </a:solidFill>
          </a:ln>
        </p:spPr>
      </p:pic>
      <p:sp>
        <p:nvSpPr>
          <p:cNvPr id="6" name="Left Arrow Callout 5"/>
          <p:cNvSpPr/>
          <p:nvPr/>
        </p:nvSpPr>
        <p:spPr>
          <a:xfrm>
            <a:off x="4214810" y="1214422"/>
            <a:ext cx="4572032" cy="1143008"/>
          </a:xfrm>
          <a:prstGeom prst="leftArrowCallout">
            <a:avLst>
              <a:gd name="adj1" fmla="val 25000"/>
              <a:gd name="adj2" fmla="val 25000"/>
              <a:gd name="adj3" fmla="val 25000"/>
              <a:gd name="adj4" fmla="val 75229"/>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800" b="1" dirty="0" smtClean="0">
                <a:cs typeface="B Nazanin" pitchFamily="2" charset="-78"/>
              </a:rPr>
              <a:t>الگوي نرخ رشد سالو</a:t>
            </a:r>
            <a:endParaRPr lang="fa-IR" sz="2800" b="1" dirty="0">
              <a:cs typeface="B Nazanin" pitchFamily="2" charset="-78"/>
            </a:endParaRPr>
          </a:p>
        </p:txBody>
      </p:sp>
      <p:sp>
        <p:nvSpPr>
          <p:cNvPr id="7" name="Left Arrow Callout 6"/>
          <p:cNvSpPr/>
          <p:nvPr/>
        </p:nvSpPr>
        <p:spPr>
          <a:xfrm>
            <a:off x="4429124" y="2500306"/>
            <a:ext cx="4357718" cy="1143008"/>
          </a:xfrm>
          <a:prstGeom prst="leftArrowCallout">
            <a:avLst>
              <a:gd name="adj1" fmla="val 25000"/>
              <a:gd name="adj2" fmla="val 25000"/>
              <a:gd name="adj3" fmla="val 25000"/>
              <a:gd name="adj4" fmla="val 83597"/>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800" b="1" dirty="0" smtClean="0">
                <a:cs typeface="B Nazanin" pitchFamily="2" charset="-78"/>
              </a:rPr>
              <a:t>الگوي نرخ رشد ميد</a:t>
            </a:r>
            <a:endParaRPr lang="fa-IR" sz="2800" b="1" dirty="0">
              <a:cs typeface="B Nazanin" pitchFamily="2" charset="-78"/>
            </a:endParaRPr>
          </a:p>
        </p:txBody>
      </p:sp>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pic>
        <p:nvPicPr>
          <p:cNvPr id="4915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1472" y="2357430"/>
            <a:ext cx="3500462" cy="1000132"/>
          </a:xfrm>
          <a:prstGeom prst="rect">
            <a:avLst/>
          </a:prstGeom>
          <a:noFill/>
          <a:ln>
            <a:solidFill>
              <a:srgbClr val="CC00CC"/>
            </a:solidFill>
          </a:ln>
        </p:spPr>
      </p:pic>
      <p:sp>
        <p:nvSpPr>
          <p:cNvPr id="49155" name="Rectangle 3"/>
          <p:cNvSpPr>
            <a:spLocks noChangeArrowheads="1"/>
          </p:cNvSpPr>
          <p:nvPr/>
        </p:nvSpPr>
        <p:spPr bwMode="auto">
          <a:xfrm>
            <a:off x="0" y="657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Content Placeholder 1"/>
          <p:cNvSpPr>
            <a:spLocks noGrp="1"/>
          </p:cNvSpPr>
          <p:nvPr>
            <p:ph idx="1"/>
          </p:nvPr>
        </p:nvSpPr>
        <p:spPr>
          <a:xfrm>
            <a:off x="428596" y="3857628"/>
            <a:ext cx="8229600" cy="2500330"/>
          </a:xfrm>
        </p:spPr>
        <p:txBody>
          <a:bodyPr>
            <a:normAutofit/>
          </a:bodyPr>
          <a:lstStyle/>
          <a:p>
            <a:pPr algn="just">
              <a:buNone/>
            </a:pPr>
            <a:r>
              <a:rPr lang="fa-IR" sz="2400" dirty="0" smtClean="0">
                <a:cs typeface="2  Titr" pitchFamily="2" charset="-78"/>
              </a:rPr>
              <a:t>اجزاء فرمول های فوق به شرح ذیل است: </a:t>
            </a:r>
          </a:p>
          <a:p>
            <a:pPr lvl="1" algn="just"/>
            <a:r>
              <a:rPr lang="fa-IR" sz="1700" dirty="0" smtClean="0">
                <a:cs typeface="2  Titr" pitchFamily="2" charset="-78"/>
              </a:rPr>
              <a:t>الگوی سالو: </a:t>
            </a:r>
            <a:r>
              <a:rPr lang="en-US" sz="1700" dirty="0" smtClean="0">
                <a:cs typeface="2  Titr" pitchFamily="2" charset="-78"/>
              </a:rPr>
              <a:t>A </a:t>
            </a:r>
            <a:r>
              <a:rPr lang="fa-IR" sz="1700" dirty="0" smtClean="0">
                <a:cs typeface="2  Titr" pitchFamily="2" charset="-78"/>
              </a:rPr>
              <a:t>، </a:t>
            </a:r>
            <a:r>
              <a:rPr lang="en-US" sz="1700" dirty="0" smtClean="0">
                <a:cs typeface="2  Titr" pitchFamily="2" charset="-78"/>
              </a:rPr>
              <a:t>L</a:t>
            </a:r>
            <a:r>
              <a:rPr lang="fa-IR" sz="1700" dirty="0" smtClean="0">
                <a:cs typeface="2  Titr" pitchFamily="2" charset="-78"/>
              </a:rPr>
              <a:t>، </a:t>
            </a:r>
            <a:r>
              <a:rPr lang="en-US" sz="1700" dirty="0" smtClean="0">
                <a:cs typeface="2  Titr" pitchFamily="2" charset="-78"/>
              </a:rPr>
              <a:t>K </a:t>
            </a:r>
            <a:r>
              <a:rPr lang="fa-IR" sz="1700" dirty="0" smtClean="0">
                <a:cs typeface="2  Titr" pitchFamily="2" charset="-78"/>
              </a:rPr>
              <a:t>به ترتیب نشان دهنده: سطح تکنولوژی، تعداد نیروی کار ،و میزان سرمایه می باشد و آلفا و بتا به ترتیب نشان دهنده کشش های نیروی کار و سرمایه می باشد.</a:t>
            </a:r>
          </a:p>
          <a:p>
            <a:pPr lvl="1" algn="just">
              <a:buNone/>
            </a:pPr>
            <a:endParaRPr lang="fa-IR" sz="1700" dirty="0" smtClean="0">
              <a:cs typeface="2  Titr" pitchFamily="2" charset="-78"/>
            </a:endParaRPr>
          </a:p>
          <a:p>
            <a:pPr lvl="1" algn="just"/>
            <a:r>
              <a:rPr lang="fa-IR" sz="1700" dirty="0" smtClean="0">
                <a:cs typeface="2  Titr" pitchFamily="2" charset="-78"/>
              </a:rPr>
              <a:t>الگوی مید: </a:t>
            </a:r>
            <a:r>
              <a:rPr lang="en-US" sz="1700" dirty="0" smtClean="0">
                <a:cs typeface="2  Titr" pitchFamily="2" charset="-78"/>
              </a:rPr>
              <a:t>EL</a:t>
            </a:r>
            <a:r>
              <a:rPr lang="fa-IR" sz="1700" dirty="0" smtClean="0">
                <a:cs typeface="2  Titr" pitchFamily="2" charset="-78"/>
              </a:rPr>
              <a:t>،</a:t>
            </a:r>
            <a:r>
              <a:rPr lang="en-US" sz="1700" dirty="0" smtClean="0">
                <a:cs typeface="2  Titr" pitchFamily="2" charset="-78"/>
              </a:rPr>
              <a:t>L</a:t>
            </a:r>
            <a:r>
              <a:rPr lang="en-US" sz="1700" baseline="30000" dirty="0" smtClean="0">
                <a:cs typeface="2  Titr" pitchFamily="2" charset="-78"/>
              </a:rPr>
              <a:t>0</a:t>
            </a:r>
            <a:r>
              <a:rPr lang="fa-IR" sz="1700" dirty="0" smtClean="0">
                <a:cs typeface="2  Titr" pitchFamily="2" charset="-78"/>
              </a:rPr>
              <a:t>، </a:t>
            </a:r>
            <a:r>
              <a:rPr lang="en-US" sz="1700" dirty="0" smtClean="0">
                <a:cs typeface="2  Titr" pitchFamily="2" charset="-78"/>
              </a:rPr>
              <a:t>EK</a:t>
            </a:r>
            <a:r>
              <a:rPr lang="fa-IR" sz="1700" dirty="0" smtClean="0">
                <a:cs typeface="2  Titr" pitchFamily="2" charset="-78"/>
              </a:rPr>
              <a:t>، </a:t>
            </a:r>
            <a:r>
              <a:rPr lang="en-US" sz="1700" dirty="0" smtClean="0">
                <a:cs typeface="2  Titr" pitchFamily="2" charset="-78"/>
              </a:rPr>
              <a:t>K</a:t>
            </a:r>
            <a:r>
              <a:rPr lang="en-US" sz="1700" baseline="30000" dirty="0" smtClean="0">
                <a:cs typeface="2  Titr" pitchFamily="2" charset="-78"/>
              </a:rPr>
              <a:t>0</a:t>
            </a:r>
            <a:r>
              <a:rPr lang="fa-IR" sz="1700" dirty="0" smtClean="0">
                <a:cs typeface="2  Titr" pitchFamily="2" charset="-78"/>
              </a:rPr>
              <a:t> و </a:t>
            </a:r>
            <a:r>
              <a:rPr lang="en-US" sz="1700" dirty="0" smtClean="0">
                <a:cs typeface="2  Titr" pitchFamily="2" charset="-78"/>
              </a:rPr>
              <a:t>T</a:t>
            </a:r>
            <a:r>
              <a:rPr lang="en-US" sz="1700" baseline="30000" dirty="0" smtClean="0">
                <a:cs typeface="2  Titr" pitchFamily="2" charset="-78"/>
              </a:rPr>
              <a:t>0</a:t>
            </a:r>
            <a:r>
              <a:rPr lang="fa-IR" sz="1700" dirty="0" smtClean="0">
                <a:cs typeface="2  Titr" pitchFamily="2" charset="-78"/>
              </a:rPr>
              <a:t>به ترتیب نشان دهنده : کشش نیروی کار ، نرخ رشد نیروی کار، کشش سرمایه، نرخ رشد سرمایه  و سطح تکنوولوژی می باشد.</a:t>
            </a:r>
          </a:p>
          <a:p>
            <a:pPr algn="just">
              <a:buNone/>
            </a:pPr>
            <a:endParaRPr lang="fa-IR" dirty="0" smtClean="0">
              <a:cs typeface="2  Titr" pitchFamily="2" charset="-78"/>
            </a:endParaRPr>
          </a:p>
          <a:p>
            <a:pPr algn="just">
              <a:buNone/>
            </a:pPr>
            <a:endParaRPr lang="fa-IR" dirty="0" smtClean="0">
              <a:cs typeface="2  Titr" pitchFamily="2" charset="-78"/>
            </a:endParaRPr>
          </a:p>
          <a:p>
            <a:pPr algn="just">
              <a:buNone/>
            </a:pPr>
            <a:endParaRPr lang="fa-IR" dirty="0" smtClean="0">
              <a:cs typeface="2  Titr" pitchFamily="2" charset="-78"/>
            </a:endParaRPr>
          </a:p>
          <a:p>
            <a:pPr algn="just">
              <a:buNone/>
            </a:pPr>
            <a:endParaRPr lang="en-US" dirty="0">
              <a:cs typeface="2  Tit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2800" dirty="0" smtClean="0">
                <a:cs typeface="2  Titr" pitchFamily="2" charset="-78"/>
              </a:rPr>
              <a:t>بر اساس گزارش توسعه انسانی که هر ساله توسط سازمان ملل منتشر می گردد</a:t>
            </a:r>
            <a:r>
              <a:rPr lang="fa-IR" sz="2800" dirty="0" smtClean="0"/>
              <a:t>:   </a:t>
            </a:r>
            <a:endParaRPr lang="en-US" sz="2800" dirty="0"/>
          </a:p>
        </p:txBody>
      </p:sp>
      <p:sp>
        <p:nvSpPr>
          <p:cNvPr id="4" name="Frame 3"/>
          <p:cNvSpPr/>
          <p:nvPr/>
        </p:nvSpPr>
        <p:spPr>
          <a:xfrm>
            <a:off x="1357290" y="1428736"/>
            <a:ext cx="6429420" cy="321471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solidFill>
                  <a:schemeClr val="tx1"/>
                </a:solidFill>
                <a:cs typeface="2  Titr" pitchFamily="2" charset="-78"/>
              </a:rPr>
              <a:t>مردم (مردان و زنان) ثروت واقعی هر ملتی را تشکيل می دهد</a:t>
            </a:r>
            <a:endParaRPr lang="en-US" sz="3200" dirty="0">
              <a:solidFill>
                <a:schemeClr val="tx1"/>
              </a:solidFill>
              <a:cs typeface="2  Titr"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2071678"/>
            <a:ext cx="8229600" cy="1000131"/>
          </a:xfrm>
        </p:spPr>
        <p:txBody>
          <a:bodyPr>
            <a:normAutofit/>
          </a:bodyPr>
          <a:lstStyle/>
          <a:p>
            <a:pPr algn="ctr">
              <a:buNone/>
            </a:pPr>
            <a:r>
              <a:rPr lang="fa-IR" dirty="0" smtClean="0">
                <a:cs typeface="2  Titr" pitchFamily="2" charset="-78"/>
              </a:rPr>
              <a:t>د- سالمندی جمعیت</a:t>
            </a:r>
            <a:endParaRPr lang="en-US" dirty="0">
              <a:cs typeface="2  Titr" pitchFamily="2" charset="-7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2400" b="1" dirty="0" smtClean="0">
                <a:solidFill>
                  <a:schemeClr val="tx1"/>
                </a:solidFill>
                <a:cs typeface="B Nazanin" pitchFamily="2" charset="-78"/>
              </a:rPr>
              <a:t>جدول(5). تحولات جمعيت 60 سال به بالا تا افق سال 1405</a:t>
            </a:r>
            <a:r>
              <a:rPr lang="en-US" sz="2400" dirty="0" smtClean="0">
                <a:cs typeface="B Nazanin" pitchFamily="2" charset="-78"/>
              </a:rPr>
              <a:t/>
            </a:r>
            <a:br>
              <a:rPr lang="en-US" sz="2400" dirty="0" smtClean="0">
                <a:cs typeface="B Nazanin" pitchFamily="2" charset="-78"/>
              </a:rPr>
            </a:br>
            <a:endParaRPr lang="fa-IR" sz="2400" dirty="0">
              <a:cs typeface="B Nazanin" pitchFamily="2" charset="-78"/>
            </a:endParaRPr>
          </a:p>
        </p:txBody>
      </p:sp>
      <p:pic>
        <p:nvPicPr>
          <p:cNvPr id="56322" name="Picture 2"/>
          <p:cNvPicPr>
            <a:picLocks noChangeAspect="1" noChangeArrowheads="1"/>
          </p:cNvPicPr>
          <p:nvPr/>
        </p:nvPicPr>
        <p:blipFill>
          <a:blip r:embed="rId2"/>
          <a:srcRect/>
          <a:stretch>
            <a:fillRect/>
          </a:stretch>
        </p:blipFill>
        <p:spPr bwMode="auto">
          <a:xfrm>
            <a:off x="357158" y="1071546"/>
            <a:ext cx="8286808" cy="5214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14282" y="1142984"/>
            <a:ext cx="8715436" cy="5715016"/>
          </a:xfrm>
          <a:prstGeom prst="rect">
            <a:avLst/>
          </a:prstGeom>
          <a:noFill/>
          <a:ln w="9525">
            <a:noFill/>
            <a:miter lim="800000"/>
            <a:headEnd/>
            <a:tailEnd/>
          </a:ln>
          <a:effectLst/>
        </p:spPr>
      </p:pic>
      <p:sp>
        <p:nvSpPr>
          <p:cNvPr id="5" name="Title 2"/>
          <p:cNvSpPr>
            <a:spLocks noGrp="1"/>
          </p:cNvSpPr>
          <p:nvPr>
            <p:ph type="title"/>
          </p:nvPr>
        </p:nvSpPr>
        <p:spPr>
          <a:xfrm>
            <a:off x="500034" y="0"/>
            <a:ext cx="8229600" cy="1143000"/>
          </a:xfrm>
        </p:spPr>
        <p:txBody>
          <a:bodyPr>
            <a:normAutofit/>
          </a:bodyPr>
          <a:lstStyle/>
          <a:p>
            <a:pPr algn="ctr"/>
            <a:r>
              <a:rPr lang="fa-IR" sz="2800" dirty="0" smtClean="0">
                <a:cs typeface="B Nazanin" pitchFamily="2" charset="-78"/>
              </a:rPr>
              <a:t>روند تغييرات جمعيت 65 سال و بيشتر(به ميليون نفر)بر حسب سناريوهاي مختلف طي سالهاي 2000 تا 2050</a:t>
            </a:r>
            <a:endParaRPr lang="fa-IR" sz="2800" dirty="0">
              <a:cs typeface="B Nazanin"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3" y="1219197"/>
          <a:ext cx="8077198" cy="4343402"/>
        </p:xfrm>
        <a:graphic>
          <a:graphicData uri="http://schemas.openxmlformats.org/drawingml/2006/table">
            <a:tbl>
              <a:tblPr rtl="1"/>
              <a:tblGrid>
                <a:gridCol w="647915">
                  <a:extLst>
                    <a:ext uri="{9D8B030D-6E8A-4147-A177-3AD203B41FA5}">
                      <a16:colId xmlns:a16="http://schemas.microsoft.com/office/drawing/2014/main" val="20000"/>
                    </a:ext>
                  </a:extLst>
                </a:gridCol>
                <a:gridCol w="1009834">
                  <a:extLst>
                    <a:ext uri="{9D8B030D-6E8A-4147-A177-3AD203B41FA5}">
                      <a16:colId xmlns:a16="http://schemas.microsoft.com/office/drawing/2014/main" val="20001"/>
                    </a:ext>
                  </a:extLst>
                </a:gridCol>
                <a:gridCol w="1331014">
                  <a:extLst>
                    <a:ext uri="{9D8B030D-6E8A-4147-A177-3AD203B41FA5}">
                      <a16:colId xmlns:a16="http://schemas.microsoft.com/office/drawing/2014/main" val="20002"/>
                    </a:ext>
                  </a:extLst>
                </a:gridCol>
                <a:gridCol w="1387592">
                  <a:extLst>
                    <a:ext uri="{9D8B030D-6E8A-4147-A177-3AD203B41FA5}">
                      <a16:colId xmlns:a16="http://schemas.microsoft.com/office/drawing/2014/main" val="20003"/>
                    </a:ext>
                  </a:extLst>
                </a:gridCol>
                <a:gridCol w="1610476">
                  <a:extLst>
                    <a:ext uri="{9D8B030D-6E8A-4147-A177-3AD203B41FA5}">
                      <a16:colId xmlns:a16="http://schemas.microsoft.com/office/drawing/2014/main" val="20004"/>
                    </a:ext>
                  </a:extLst>
                </a:gridCol>
                <a:gridCol w="1122990">
                  <a:extLst>
                    <a:ext uri="{9D8B030D-6E8A-4147-A177-3AD203B41FA5}">
                      <a16:colId xmlns:a16="http://schemas.microsoft.com/office/drawing/2014/main" val="20005"/>
                    </a:ext>
                  </a:extLst>
                </a:gridCol>
                <a:gridCol w="967377">
                  <a:extLst>
                    <a:ext uri="{9D8B030D-6E8A-4147-A177-3AD203B41FA5}">
                      <a16:colId xmlns:a16="http://schemas.microsoft.com/office/drawing/2014/main" val="20006"/>
                    </a:ext>
                  </a:extLst>
                </a:gridCol>
              </a:tblGrid>
              <a:tr h="668215">
                <a:tc rowSpan="2">
                  <a:txBody>
                    <a:bodyPr/>
                    <a:lstStyle/>
                    <a:p>
                      <a:pPr indent="-457200" algn="ctr" rtl="1">
                        <a:lnSpc>
                          <a:spcPct val="115000"/>
                        </a:lnSpc>
                        <a:spcAft>
                          <a:spcPts val="0"/>
                        </a:spcAft>
                      </a:pPr>
                      <a:r>
                        <a:rPr lang="fa-IR" sz="1400" b="1" dirty="0">
                          <a:latin typeface="Times New Roman"/>
                          <a:ea typeface="Times New Roman"/>
                          <a:cs typeface="B Nazanin"/>
                        </a:rPr>
                        <a:t>ردیف</a:t>
                      </a:r>
                      <a:endParaRPr lang="en-US" sz="14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7200" algn="ctr" rtl="1">
                        <a:lnSpc>
                          <a:spcPct val="115000"/>
                        </a:lnSpc>
                        <a:spcAft>
                          <a:spcPts val="0"/>
                        </a:spcAft>
                      </a:pPr>
                      <a:r>
                        <a:rPr lang="fa-IR" sz="1400" b="1">
                          <a:latin typeface="Times New Roman"/>
                          <a:ea typeface="Times New Roman"/>
                          <a:cs typeface="B Nazanin"/>
                        </a:rPr>
                        <a:t>کشورها</a:t>
                      </a:r>
                      <a:endParaRPr lang="en-US" sz="14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7200" algn="ctr" rtl="1">
                        <a:lnSpc>
                          <a:spcPct val="115000"/>
                        </a:lnSpc>
                        <a:spcAft>
                          <a:spcPts val="0"/>
                        </a:spcAft>
                      </a:pPr>
                      <a:r>
                        <a:rPr lang="fa-IR" sz="1400" b="1">
                          <a:latin typeface="Times New Roman"/>
                          <a:ea typeface="Times New Roman"/>
                          <a:cs typeface="B Nazanin"/>
                        </a:rPr>
                        <a:t>مرحله سالمندشدن</a:t>
                      </a:r>
                      <a:endParaRPr lang="en-US" sz="1400" b="1">
                        <a:latin typeface="Calibri"/>
                        <a:ea typeface="Calibri"/>
                        <a:cs typeface="Arial"/>
                      </a:endParaRPr>
                    </a:p>
                    <a:p>
                      <a:pPr indent="-457200" algn="ctr" rtl="1">
                        <a:lnSpc>
                          <a:spcPct val="115000"/>
                        </a:lnSpc>
                        <a:spcAft>
                          <a:spcPts val="0"/>
                        </a:spcAft>
                      </a:pPr>
                      <a:r>
                        <a:rPr lang="fa-IR" sz="1400" b="1">
                          <a:latin typeface="Times New Roman"/>
                          <a:ea typeface="Times New Roman"/>
                          <a:cs typeface="B Nazanin"/>
                        </a:rPr>
                        <a:t>(%14-7)</a:t>
                      </a:r>
                      <a:endParaRPr lang="en-US" sz="14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7200" algn="ctr" rtl="1">
                        <a:lnSpc>
                          <a:spcPct val="115000"/>
                        </a:lnSpc>
                        <a:spcAft>
                          <a:spcPts val="0"/>
                        </a:spcAft>
                      </a:pPr>
                      <a:r>
                        <a:rPr lang="fa-IR" sz="1400" b="1" dirty="0">
                          <a:latin typeface="Times New Roman"/>
                          <a:ea typeface="Times New Roman"/>
                          <a:cs typeface="B Nazanin"/>
                        </a:rPr>
                        <a:t>مرحله سالمند شده</a:t>
                      </a:r>
                      <a:endParaRPr lang="en-US" sz="1400" b="1" dirty="0">
                        <a:latin typeface="Calibri"/>
                        <a:ea typeface="Calibri"/>
                        <a:cs typeface="Arial"/>
                      </a:endParaRPr>
                    </a:p>
                    <a:p>
                      <a:pPr indent="-457200" algn="ctr" rtl="1">
                        <a:lnSpc>
                          <a:spcPct val="115000"/>
                        </a:lnSpc>
                        <a:spcAft>
                          <a:spcPts val="0"/>
                        </a:spcAft>
                      </a:pPr>
                      <a:r>
                        <a:rPr lang="fa-IR" sz="1400" b="1" dirty="0">
                          <a:latin typeface="Times New Roman"/>
                          <a:ea typeface="Times New Roman"/>
                          <a:cs typeface="B Nazanin"/>
                        </a:rPr>
                        <a:t>(%21-14)</a:t>
                      </a:r>
                      <a:endParaRPr lang="en-US" sz="14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7200" algn="ctr" rtl="1">
                        <a:lnSpc>
                          <a:spcPct val="115000"/>
                        </a:lnSpc>
                        <a:spcAft>
                          <a:spcPts val="0"/>
                        </a:spcAft>
                      </a:pPr>
                      <a:r>
                        <a:rPr lang="fa-IR" sz="1400" b="1" dirty="0">
                          <a:latin typeface="Times New Roman"/>
                          <a:ea typeface="Times New Roman"/>
                          <a:cs typeface="B Nazanin"/>
                        </a:rPr>
                        <a:t>مرحله فوق سالمندی(انفجار </a:t>
                      </a:r>
                      <a:r>
                        <a:rPr lang="fa-IR" sz="1400" b="1" dirty="0" smtClean="0">
                          <a:latin typeface="Times New Roman"/>
                          <a:ea typeface="Times New Roman"/>
                          <a:cs typeface="B Nazanin"/>
                        </a:rPr>
                        <a:t>سالمندان</a:t>
                      </a:r>
                      <a:r>
                        <a:rPr lang="fa-IR" sz="1400" b="1" dirty="0">
                          <a:latin typeface="Times New Roman"/>
                          <a:ea typeface="Times New Roman"/>
                          <a:cs typeface="B Nazanin"/>
                        </a:rPr>
                        <a:t>)</a:t>
                      </a:r>
                      <a:endParaRPr lang="en-US" sz="1400" b="1" dirty="0">
                        <a:latin typeface="Calibri"/>
                        <a:ea typeface="Calibri"/>
                        <a:cs typeface="Arial"/>
                      </a:endParaRPr>
                    </a:p>
                    <a:p>
                      <a:pPr indent="-457200" algn="ctr" rtl="1">
                        <a:lnSpc>
                          <a:spcPct val="115000"/>
                        </a:lnSpc>
                        <a:spcAft>
                          <a:spcPts val="0"/>
                        </a:spcAft>
                      </a:pPr>
                      <a:r>
                        <a:rPr lang="fa-IR" sz="1400" b="1" dirty="0">
                          <a:latin typeface="Times New Roman"/>
                          <a:ea typeface="Times New Roman"/>
                          <a:cs typeface="B Nazanin"/>
                        </a:rPr>
                        <a:t>(+%21)</a:t>
                      </a:r>
                      <a:endParaRPr lang="en-US" sz="14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457200" algn="ctr" rtl="1">
                        <a:lnSpc>
                          <a:spcPct val="115000"/>
                        </a:lnSpc>
                        <a:spcAft>
                          <a:spcPts val="0"/>
                        </a:spcAft>
                      </a:pPr>
                      <a:r>
                        <a:rPr lang="fa-IR" sz="1400" b="1">
                          <a:latin typeface="Times New Roman"/>
                          <a:ea typeface="Times New Roman"/>
                          <a:cs typeface="B Nazanin"/>
                        </a:rPr>
                        <a:t>مدت زمان عبور از یک مرحله به مرحله دیگر</a:t>
                      </a:r>
                      <a:endParaRPr lang="en-US" sz="14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extLst>
                  <a:ext uri="{0D108BD9-81ED-4DB2-BD59-A6C34878D82A}">
                    <a16:rowId xmlns:a16="http://schemas.microsoft.com/office/drawing/2014/main" val="10000"/>
                  </a:ext>
                </a:extLst>
              </a:tr>
              <a:tr h="668215">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indent="-457200" algn="ctr" rtl="1">
                        <a:lnSpc>
                          <a:spcPct val="115000"/>
                        </a:lnSpc>
                        <a:spcAft>
                          <a:spcPts val="0"/>
                        </a:spcAft>
                      </a:pPr>
                      <a:r>
                        <a:rPr lang="fa-IR" sz="1400" b="1">
                          <a:latin typeface="Times New Roman"/>
                          <a:ea typeface="Times New Roman"/>
                          <a:cs typeface="B Nazanin"/>
                        </a:rPr>
                        <a:t>مرحله اول به دوم</a:t>
                      </a:r>
                      <a:endParaRPr lang="en-US" sz="14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a:latin typeface="Times New Roman"/>
                          <a:ea typeface="Times New Roman"/>
                          <a:cs typeface="B Nazanin"/>
                        </a:rPr>
                        <a:t>مرحله دوم به سوم</a:t>
                      </a:r>
                      <a:endParaRPr lang="en-US" sz="14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108">
                <a:tc>
                  <a:txBody>
                    <a:bodyPr/>
                    <a:lstStyle/>
                    <a:p>
                      <a:pPr indent="-457200" algn="ctr" rtl="1">
                        <a:lnSpc>
                          <a:spcPct val="115000"/>
                        </a:lnSpc>
                        <a:spcAft>
                          <a:spcPts val="0"/>
                        </a:spcAft>
                      </a:pPr>
                      <a:r>
                        <a:rPr lang="fa-IR" sz="1400" b="1">
                          <a:latin typeface="Times New Roman"/>
                          <a:ea typeface="Times New Roman"/>
                          <a:cs typeface="B Nazanin"/>
                        </a:rPr>
                        <a:t>1</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a:latin typeface="Times New Roman"/>
                          <a:ea typeface="Times New Roman"/>
                          <a:cs typeface="B Nazanin"/>
                        </a:rPr>
                        <a:t>ژاپن</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1995-1970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2010-1995</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dirty="0">
                          <a:latin typeface="Times New Roman"/>
                          <a:ea typeface="Times New Roman"/>
                          <a:cs typeface="B Nazanin"/>
                        </a:rPr>
                        <a:t>2010</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25</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15</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4108">
                <a:tc>
                  <a:txBody>
                    <a:bodyPr/>
                    <a:lstStyle/>
                    <a:p>
                      <a:pPr indent="-457200" algn="ctr" rtl="1">
                        <a:lnSpc>
                          <a:spcPct val="115000"/>
                        </a:lnSpc>
                        <a:spcAft>
                          <a:spcPts val="0"/>
                        </a:spcAft>
                      </a:pPr>
                      <a:r>
                        <a:rPr lang="fa-IR" sz="1400" b="1">
                          <a:latin typeface="Times New Roman"/>
                          <a:ea typeface="Times New Roman"/>
                          <a:cs typeface="B Nazanin"/>
                        </a:rPr>
                        <a:t>2</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a:latin typeface="Times New Roman"/>
                          <a:ea typeface="Times New Roman"/>
                          <a:cs typeface="B Nazanin"/>
                        </a:rPr>
                        <a:t>آلمان</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1970-1940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2015-1970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dirty="0">
                          <a:latin typeface="Times New Roman"/>
                          <a:ea typeface="Times New Roman"/>
                          <a:cs typeface="B Nazanin"/>
                        </a:rPr>
                        <a:t>2015</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40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45</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4108">
                <a:tc>
                  <a:txBody>
                    <a:bodyPr/>
                    <a:lstStyle/>
                    <a:p>
                      <a:pPr indent="-457200" algn="ctr" rtl="1">
                        <a:lnSpc>
                          <a:spcPct val="115000"/>
                        </a:lnSpc>
                        <a:spcAft>
                          <a:spcPts val="0"/>
                        </a:spcAft>
                      </a:pPr>
                      <a:r>
                        <a:rPr lang="fa-IR" sz="1400" b="1">
                          <a:latin typeface="Times New Roman"/>
                          <a:ea typeface="Times New Roman"/>
                          <a:cs typeface="B Nazanin"/>
                        </a:rPr>
                        <a:t>3</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a:latin typeface="Times New Roman"/>
                          <a:ea typeface="Times New Roman"/>
                          <a:cs typeface="B Nazanin"/>
                        </a:rPr>
                        <a:t>فرانسه</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1990-1940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2020-1990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dirty="0">
                          <a:latin typeface="Times New Roman"/>
                          <a:ea typeface="Times New Roman"/>
                          <a:cs typeface="B Nazanin"/>
                        </a:rPr>
                        <a:t>2020</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60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30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4108">
                <a:tc>
                  <a:txBody>
                    <a:bodyPr/>
                    <a:lstStyle/>
                    <a:p>
                      <a:pPr indent="-457200" algn="ctr" rtl="1">
                        <a:lnSpc>
                          <a:spcPct val="115000"/>
                        </a:lnSpc>
                        <a:spcAft>
                          <a:spcPts val="0"/>
                        </a:spcAft>
                      </a:pPr>
                      <a:r>
                        <a:rPr lang="fa-IR" sz="1400" b="1">
                          <a:latin typeface="Times New Roman"/>
                          <a:ea typeface="Times New Roman"/>
                          <a:cs typeface="B Nazanin"/>
                        </a:rPr>
                        <a:t>4</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dirty="0">
                          <a:latin typeface="Times New Roman"/>
                          <a:ea typeface="Times New Roman"/>
                          <a:cs typeface="B Nazanin"/>
                        </a:rPr>
                        <a:t>بریتانیا</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dirty="0">
                          <a:latin typeface="Times New Roman"/>
                          <a:ea typeface="Times New Roman"/>
                          <a:cs typeface="B Nazanin"/>
                        </a:rPr>
                        <a:t>1975-1940</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dirty="0">
                          <a:latin typeface="Times New Roman"/>
                          <a:ea typeface="Times New Roman"/>
                          <a:cs typeface="B Nazanin"/>
                        </a:rPr>
                        <a:t>2030-1975</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dirty="0">
                          <a:latin typeface="Times New Roman"/>
                          <a:ea typeface="Times New Roman"/>
                          <a:cs typeface="B Nazanin"/>
                        </a:rPr>
                        <a:t>2030</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dirty="0">
                          <a:latin typeface="Times New Roman"/>
                          <a:ea typeface="Times New Roman"/>
                          <a:cs typeface="B Nazanin"/>
                        </a:rPr>
                        <a:t>45</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dirty="0">
                          <a:latin typeface="Times New Roman"/>
                          <a:ea typeface="Times New Roman"/>
                          <a:cs typeface="B Nazanin"/>
                        </a:rPr>
                        <a:t>55</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4108">
                <a:tc>
                  <a:txBody>
                    <a:bodyPr/>
                    <a:lstStyle/>
                    <a:p>
                      <a:pPr indent="-457200" algn="ctr" rtl="1">
                        <a:lnSpc>
                          <a:spcPct val="115000"/>
                        </a:lnSpc>
                        <a:spcAft>
                          <a:spcPts val="0"/>
                        </a:spcAft>
                      </a:pPr>
                      <a:r>
                        <a:rPr lang="fa-IR" sz="1400" b="1">
                          <a:latin typeface="Times New Roman"/>
                          <a:ea typeface="Times New Roman"/>
                          <a:cs typeface="B Nazanin"/>
                        </a:rPr>
                        <a:t>5</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a:latin typeface="Times New Roman"/>
                          <a:ea typeface="Times New Roman"/>
                          <a:cs typeface="B Nazanin"/>
                        </a:rPr>
                        <a:t>کره جنوبی</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2015-2000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2025-2015</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dirty="0">
                          <a:latin typeface="Times New Roman"/>
                          <a:ea typeface="Times New Roman"/>
                          <a:cs typeface="B Nazanin"/>
                        </a:rPr>
                        <a:t>2025</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15</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dirty="0">
                          <a:latin typeface="Times New Roman"/>
                          <a:ea typeface="Times New Roman"/>
                          <a:cs typeface="B Nazanin"/>
                        </a:rPr>
                        <a:t>10</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4108">
                <a:tc>
                  <a:txBody>
                    <a:bodyPr/>
                    <a:lstStyle/>
                    <a:p>
                      <a:pPr indent="-457200" algn="ctr" rtl="1">
                        <a:lnSpc>
                          <a:spcPct val="115000"/>
                        </a:lnSpc>
                        <a:spcAft>
                          <a:spcPts val="0"/>
                        </a:spcAft>
                      </a:pPr>
                      <a:r>
                        <a:rPr lang="fa-IR" sz="1400" b="1">
                          <a:latin typeface="Times New Roman"/>
                          <a:ea typeface="Times New Roman"/>
                          <a:cs typeface="B Nazanin"/>
                        </a:rPr>
                        <a:t>6</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a:latin typeface="Times New Roman"/>
                          <a:ea typeface="Times New Roman"/>
                          <a:cs typeface="B Nazanin"/>
                        </a:rPr>
                        <a:t>ایران</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2040-2020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2050-2040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dirty="0">
                          <a:latin typeface="Times New Roman"/>
                          <a:ea typeface="Times New Roman"/>
                          <a:cs typeface="B Nazanin"/>
                        </a:rPr>
                        <a:t>2050</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20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dirty="0">
                          <a:latin typeface="Times New Roman"/>
                          <a:ea typeface="Times New Roman"/>
                          <a:cs typeface="B Nazanin"/>
                        </a:rPr>
                        <a:t>10</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4108">
                <a:tc>
                  <a:txBody>
                    <a:bodyPr/>
                    <a:lstStyle/>
                    <a:p>
                      <a:pPr indent="-457200" algn="ctr" rtl="1">
                        <a:lnSpc>
                          <a:spcPct val="115000"/>
                        </a:lnSpc>
                        <a:spcAft>
                          <a:spcPts val="0"/>
                        </a:spcAft>
                      </a:pPr>
                      <a:r>
                        <a:rPr lang="fa-IR" sz="1400" b="1">
                          <a:latin typeface="Times New Roman"/>
                          <a:ea typeface="Times New Roman"/>
                          <a:cs typeface="B Nazanin"/>
                        </a:rPr>
                        <a:t>7</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a:latin typeface="Times New Roman"/>
                          <a:ea typeface="Times New Roman"/>
                          <a:cs typeface="B Nazanin"/>
                        </a:rPr>
                        <a:t>ترکیه</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2040-2015</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2055-2040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dirty="0">
                          <a:latin typeface="Times New Roman"/>
                          <a:ea typeface="Times New Roman"/>
                          <a:cs typeface="B Nazanin"/>
                        </a:rPr>
                        <a:t>2055</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25</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15</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4108">
                <a:tc>
                  <a:txBody>
                    <a:bodyPr/>
                    <a:lstStyle/>
                    <a:p>
                      <a:pPr indent="-457200" algn="ctr" rtl="1">
                        <a:lnSpc>
                          <a:spcPct val="115000"/>
                        </a:lnSpc>
                        <a:spcAft>
                          <a:spcPts val="0"/>
                        </a:spcAft>
                      </a:pPr>
                      <a:r>
                        <a:rPr lang="fa-IR" sz="1400" b="1">
                          <a:latin typeface="Times New Roman"/>
                          <a:ea typeface="Times New Roman"/>
                          <a:cs typeface="B Nazanin"/>
                        </a:rPr>
                        <a:t>8</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a:latin typeface="Times New Roman"/>
                          <a:ea typeface="Times New Roman"/>
                          <a:cs typeface="B Nazanin"/>
                        </a:rPr>
                        <a:t>مصر</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2050-2020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2070-2050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dirty="0">
                          <a:latin typeface="Times New Roman"/>
                          <a:ea typeface="Times New Roman"/>
                          <a:cs typeface="B Nazanin"/>
                        </a:rPr>
                        <a:t>2070</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30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20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4108">
                <a:tc>
                  <a:txBody>
                    <a:bodyPr/>
                    <a:lstStyle/>
                    <a:p>
                      <a:pPr indent="-457200" algn="ctr" rtl="1">
                        <a:lnSpc>
                          <a:spcPct val="115000"/>
                        </a:lnSpc>
                        <a:spcAft>
                          <a:spcPts val="0"/>
                        </a:spcAft>
                      </a:pPr>
                      <a:r>
                        <a:rPr lang="fa-IR" sz="1400" b="1">
                          <a:latin typeface="Times New Roman"/>
                          <a:ea typeface="Times New Roman"/>
                          <a:cs typeface="B Nazanin"/>
                        </a:rPr>
                        <a:t>9</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a:latin typeface="Times New Roman"/>
                          <a:ea typeface="Times New Roman"/>
                          <a:cs typeface="B Nazanin"/>
                        </a:rPr>
                        <a:t>پاکستان</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dirty="0" smtClean="0">
                          <a:latin typeface="Times New Roman"/>
                          <a:ea typeface="Times New Roman"/>
                          <a:cs typeface="B Nazanin"/>
                        </a:rPr>
                        <a:t>2060 - 2040</a:t>
                      </a:r>
                      <a:endParaRPr lang="fa-IR" sz="1400" b="1" dirty="0">
                        <a:latin typeface="Times New Roman"/>
                        <a:ea typeface="Times New Roman"/>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2085-2060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rtl="1">
                        <a:lnSpc>
                          <a:spcPct val="115000"/>
                        </a:lnSpc>
                        <a:spcAft>
                          <a:spcPts val="0"/>
                        </a:spcAft>
                      </a:pPr>
                      <a:r>
                        <a:rPr lang="fa-IR" sz="1400" b="1" dirty="0">
                          <a:latin typeface="Times New Roman"/>
                          <a:ea typeface="Times New Roman"/>
                          <a:cs typeface="B Nazanin"/>
                        </a:rPr>
                        <a:t>2085</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a:latin typeface="Times New Roman"/>
                          <a:ea typeface="Times New Roman"/>
                          <a:cs typeface="B Nazanin"/>
                        </a:rPr>
                        <a:t>40</a:t>
                      </a:r>
                      <a:endParaRPr lang="en-US" sz="14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r" rtl="1">
                        <a:lnSpc>
                          <a:spcPct val="115000"/>
                        </a:lnSpc>
                        <a:spcAft>
                          <a:spcPts val="0"/>
                        </a:spcAft>
                      </a:pPr>
                      <a:r>
                        <a:rPr lang="fa-IR" sz="1400" b="1" dirty="0">
                          <a:latin typeface="Times New Roman"/>
                          <a:ea typeface="Times New Roman"/>
                          <a:cs typeface="B Nazanin"/>
                        </a:rPr>
                        <a:t>25</a:t>
                      </a:r>
                      <a:endParaRPr lang="en-US" sz="14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025" name="Rectangle 1"/>
          <p:cNvSpPr>
            <a:spLocks noChangeArrowheads="1"/>
          </p:cNvSpPr>
          <p:nvPr/>
        </p:nvSpPr>
        <p:spPr bwMode="auto">
          <a:xfrm>
            <a:off x="1500166" y="714356"/>
            <a:ext cx="650851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مراحل سالمندي جمعيت  و مدت زمان عبور از يك مرحله به مرحله بعدي</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57356" y="2571744"/>
            <a:ext cx="5372112" cy="939784"/>
          </a:xfrm>
        </p:spPr>
        <p:txBody>
          <a:bodyPr>
            <a:normAutofit fontScale="90000"/>
          </a:bodyPr>
          <a:lstStyle/>
          <a:p>
            <a:pPr algn="ctr"/>
            <a:r>
              <a:rPr lang="fa-IR" sz="3200" b="1" dirty="0" smtClean="0">
                <a:cs typeface="B Nazanin" pitchFamily="2" charset="-78"/>
              </a:rPr>
              <a:t>چالش‌هاي</a:t>
            </a:r>
            <a:br>
              <a:rPr lang="fa-IR" sz="3200" b="1" dirty="0" smtClean="0">
                <a:cs typeface="B Nazanin" pitchFamily="2" charset="-78"/>
              </a:rPr>
            </a:br>
            <a:r>
              <a:rPr lang="fa-IR" sz="3200" b="1" dirty="0" smtClean="0">
                <a:cs typeface="B Nazanin" pitchFamily="2" charset="-78"/>
              </a:rPr>
              <a:t> اجتماعي – فرهنگي </a:t>
            </a:r>
            <a:endParaRPr lang="fa-IR" sz="3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8604"/>
            <a:ext cx="7620000" cy="6286544"/>
          </a:xfrm>
        </p:spPr>
        <p:txBody>
          <a:bodyPr>
            <a:normAutofit/>
          </a:bodyPr>
          <a:lstStyle/>
          <a:p>
            <a:pPr>
              <a:buNone/>
            </a:pPr>
            <a:r>
              <a:rPr lang="en-US" b="1" dirty="0" smtClean="0">
                <a:cs typeface="B Nazanin" pitchFamily="2" charset="-78"/>
              </a:rPr>
              <a:t>  </a:t>
            </a:r>
            <a:r>
              <a:rPr lang="fa-IR" b="1" dirty="0" smtClean="0">
                <a:cs typeface="B Nazanin" pitchFamily="2" charset="-78"/>
              </a:rPr>
              <a:t>الف) بحران ساختاري خانواده</a:t>
            </a:r>
          </a:p>
          <a:p>
            <a:pPr>
              <a:buNone/>
            </a:pPr>
            <a:endParaRPr lang="fa-IR" b="1" dirty="0" smtClean="0">
              <a:cs typeface="B Nazanin" pitchFamily="2" charset="-78"/>
            </a:endParaRPr>
          </a:p>
          <a:p>
            <a:pPr algn="just">
              <a:buNone/>
            </a:pPr>
            <a:r>
              <a:rPr lang="fa-IR" b="1" dirty="0" smtClean="0">
                <a:cs typeface="B Nazanin" pitchFamily="2" charset="-78"/>
              </a:rPr>
              <a:t> </a:t>
            </a:r>
            <a:r>
              <a:rPr lang="en-US" b="1" dirty="0" smtClean="0">
                <a:cs typeface="B Nazanin" pitchFamily="2" charset="-78"/>
              </a:rPr>
              <a:t>   </a:t>
            </a:r>
            <a:r>
              <a:rPr lang="fa-IR" b="1" dirty="0" smtClean="0">
                <a:cs typeface="B Nazanin" pitchFamily="2" charset="-78"/>
              </a:rPr>
              <a:t> زماني كه جوامع وارد دومين انتقال جمعيتي مي‌شوند،  نظام </a:t>
            </a:r>
            <a:r>
              <a:rPr lang="en-US" b="1" dirty="0" smtClean="0">
                <a:cs typeface="B Nazanin" pitchFamily="2" charset="-78"/>
              </a:rPr>
              <a:t>    </a:t>
            </a:r>
            <a:r>
              <a:rPr lang="fa-IR" b="1" dirty="0" smtClean="0">
                <a:cs typeface="B Nazanin" pitchFamily="2" charset="-78"/>
              </a:rPr>
              <a:t>ارزشي و نگرشي آنها به ويژه در زمينه ازدواج، تشكيل </a:t>
            </a:r>
            <a:r>
              <a:rPr lang="en-US" b="1" dirty="0" smtClean="0">
                <a:cs typeface="B Nazanin" pitchFamily="2" charset="-78"/>
              </a:rPr>
              <a:t>   </a:t>
            </a:r>
            <a:r>
              <a:rPr lang="fa-IR" b="1" dirty="0" smtClean="0">
                <a:cs typeface="B Nazanin" pitchFamily="2" charset="-78"/>
              </a:rPr>
              <a:t>خانواده و ارزش فرزندان تغييرات اساسي مي‌يابد، در اين مرحله شكل سنتي تشكيل خانواده، تعريف سنتي نقش زنان و مردان در خانه و تعهدات و قيود خانوادگي نيز تغيير خواهد كرد، و اين بعلت حضور بيشتر زنان در آموزش و اشتغال و شيوع ارزشهاي اجتماعي طبقه متوسط غرب در جوامع در حال توسعه است. </a:t>
            </a:r>
            <a:endParaRPr lang="en-US" b="1" dirty="0" smtClean="0">
              <a:cs typeface="B Nazanin" pitchFamily="2" charset="-78"/>
            </a:endParaRPr>
          </a:p>
          <a:p>
            <a:endParaRPr lang="fa-I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itchFamily="2" charset="-78"/>
              </a:rPr>
              <a:t>بحران ساختاري خانواده</a:t>
            </a:r>
            <a:endParaRPr lang="fa-IR" dirty="0"/>
          </a:p>
        </p:txBody>
      </p:sp>
      <p:sp>
        <p:nvSpPr>
          <p:cNvPr id="5" name="Rectangle 4"/>
          <p:cNvSpPr/>
          <p:nvPr/>
        </p:nvSpPr>
        <p:spPr>
          <a:xfrm>
            <a:off x="304800" y="3124200"/>
            <a:ext cx="3124200" cy="11430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fa-IR" sz="2800" b="1" dirty="0" smtClean="0">
                <a:solidFill>
                  <a:schemeClr val="tx1"/>
                </a:solidFill>
                <a:cs typeface="B Nazanin" pitchFamily="2" charset="-78"/>
              </a:rPr>
              <a:t>بحران ساختاري خانواده</a:t>
            </a:r>
            <a:endParaRPr lang="fa-IR" sz="2800" b="1" dirty="0">
              <a:solidFill>
                <a:schemeClr val="tx1"/>
              </a:solidFill>
              <a:cs typeface="B Nazanin" pitchFamily="2" charset="-78"/>
            </a:endParaRPr>
          </a:p>
        </p:txBody>
      </p:sp>
      <p:sp>
        <p:nvSpPr>
          <p:cNvPr id="6" name="Rectangle 5"/>
          <p:cNvSpPr/>
          <p:nvPr/>
        </p:nvSpPr>
        <p:spPr>
          <a:xfrm>
            <a:off x="4495800" y="1676400"/>
            <a:ext cx="4191000" cy="38862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buFont typeface="Arial" pitchFamily="34" charset="0"/>
              <a:buChar char="•"/>
            </a:pPr>
            <a:r>
              <a:rPr lang="fa-IR" sz="2400" b="1" dirty="0" smtClean="0">
                <a:solidFill>
                  <a:schemeClr val="tx1"/>
                </a:solidFill>
                <a:cs typeface="B Nazanin" pitchFamily="2" charset="-78"/>
              </a:rPr>
              <a:t> افزايش سن ازدواج، </a:t>
            </a:r>
          </a:p>
          <a:p>
            <a:pPr>
              <a:buFont typeface="Arial" pitchFamily="34" charset="0"/>
              <a:buChar char="•"/>
            </a:pPr>
            <a:r>
              <a:rPr lang="fa-IR" sz="2400" b="1" dirty="0" smtClean="0">
                <a:solidFill>
                  <a:schemeClr val="tx1"/>
                </a:solidFill>
                <a:cs typeface="B Nazanin" pitchFamily="2" charset="-78"/>
              </a:rPr>
              <a:t> تمايل كمتر به تشكيل خانواده</a:t>
            </a:r>
          </a:p>
          <a:p>
            <a:pPr>
              <a:buFont typeface="Arial" pitchFamily="34" charset="0"/>
              <a:buChar char="•"/>
            </a:pPr>
            <a:r>
              <a:rPr lang="fa-IR" sz="2400" b="1" dirty="0" smtClean="0">
                <a:solidFill>
                  <a:schemeClr val="tx1"/>
                </a:solidFill>
                <a:cs typeface="B Nazanin" pitchFamily="2" charset="-78"/>
              </a:rPr>
              <a:t> افزايش ناسازگاري‌هاي زوجين</a:t>
            </a:r>
          </a:p>
          <a:p>
            <a:pPr>
              <a:buFont typeface="Arial" pitchFamily="34" charset="0"/>
              <a:buChar char="•"/>
            </a:pPr>
            <a:r>
              <a:rPr lang="fa-IR" sz="2400" b="1" dirty="0" smtClean="0">
                <a:solidFill>
                  <a:schemeClr val="tx1"/>
                </a:solidFill>
                <a:cs typeface="B Nazanin" pitchFamily="2" charset="-78"/>
              </a:rPr>
              <a:t> افزايش طلاق</a:t>
            </a:r>
          </a:p>
          <a:p>
            <a:pPr>
              <a:buFont typeface="Arial" pitchFamily="34" charset="0"/>
              <a:buChar char="•"/>
            </a:pPr>
            <a:r>
              <a:rPr lang="fa-IR" sz="2400" b="1" dirty="0" smtClean="0">
                <a:solidFill>
                  <a:schemeClr val="tx1"/>
                </a:solidFill>
                <a:cs typeface="B Nazanin" pitchFamily="2" charset="-78"/>
              </a:rPr>
              <a:t> كاهش نرخ شيوع ازداوج</a:t>
            </a:r>
          </a:p>
          <a:p>
            <a:pPr>
              <a:buFont typeface="Arial" pitchFamily="34" charset="0"/>
              <a:buChar char="•"/>
            </a:pPr>
            <a:r>
              <a:rPr lang="fa-IR" sz="2400" b="1" dirty="0" smtClean="0">
                <a:solidFill>
                  <a:schemeClr val="tx1"/>
                </a:solidFill>
                <a:cs typeface="B Nazanin" pitchFamily="2" charset="-78"/>
              </a:rPr>
              <a:t> افزايش نرخ تجرد قطعي</a:t>
            </a:r>
          </a:p>
          <a:p>
            <a:pPr>
              <a:buFont typeface="Arial" pitchFamily="34" charset="0"/>
              <a:buChar char="•"/>
            </a:pPr>
            <a:r>
              <a:rPr lang="fa-IR" sz="2400" b="1" dirty="0" smtClean="0">
                <a:solidFill>
                  <a:schemeClr val="tx1"/>
                </a:solidFill>
                <a:cs typeface="B Nazanin" pitchFamily="2" charset="-78"/>
              </a:rPr>
              <a:t> تمايل كمتر براي داشتن فرزند</a:t>
            </a:r>
            <a:endParaRPr lang="fa-IR" sz="2400" b="1" dirty="0">
              <a:solidFill>
                <a:schemeClr val="tx1"/>
              </a:solidFill>
              <a:cs typeface="B Nazanin" pitchFamily="2" charset="-78"/>
            </a:endParaRPr>
          </a:p>
        </p:txBody>
      </p:sp>
      <p:sp>
        <p:nvSpPr>
          <p:cNvPr id="7" name="Striped Right Arrow 6"/>
          <p:cNvSpPr/>
          <p:nvPr/>
        </p:nvSpPr>
        <p:spPr>
          <a:xfrm rot="10800000">
            <a:off x="3505200" y="3124200"/>
            <a:ext cx="914400" cy="1447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2800" b="1" dirty="0" smtClean="0">
                <a:cs typeface="B Nazanin" pitchFamily="2" charset="-78"/>
              </a:rPr>
              <a:t>ب) شكاف هاي نسلي در اثر بهم خوردن توازن جمعيت نسل ها، </a:t>
            </a:r>
          </a:p>
        </p:txBody>
      </p:sp>
      <p:sp>
        <p:nvSpPr>
          <p:cNvPr id="3" name="Content Placeholder 2"/>
          <p:cNvSpPr>
            <a:spLocks noGrp="1"/>
          </p:cNvSpPr>
          <p:nvPr>
            <p:ph idx="1"/>
          </p:nvPr>
        </p:nvSpPr>
        <p:spPr>
          <a:xfrm>
            <a:off x="457200" y="1143001"/>
            <a:ext cx="8229600" cy="3200399"/>
          </a:xfrm>
        </p:spPr>
        <p:txBody>
          <a:bodyPr>
            <a:normAutofit fontScale="92500"/>
          </a:bodyPr>
          <a:lstStyle/>
          <a:p>
            <a:pPr algn="just">
              <a:lnSpc>
                <a:spcPct val="150000"/>
              </a:lnSpc>
            </a:pPr>
            <a:r>
              <a:rPr lang="fa-IR" sz="2600" b="1" dirty="0" smtClean="0">
                <a:latin typeface="+mj-lt"/>
                <a:ea typeface="+mj-ea"/>
                <a:cs typeface="B Nazanin" pitchFamily="2" charset="-78"/>
              </a:rPr>
              <a:t>در مراحل پاياني گذار جمعيتي با افزايش تعداد جمعيت سالمند مواجه خواهند شد، و كاهش جمعيت در سنين مياني و جوانتر، بخش عظيمي از جمعيت هاي سالمند بدون پشتوانه خانوادگي و حمايت بين نسلي خواهند ماند.</a:t>
            </a:r>
          </a:p>
          <a:p>
            <a:pPr algn="just">
              <a:lnSpc>
                <a:spcPct val="150000"/>
              </a:lnSpc>
            </a:pPr>
            <a:r>
              <a:rPr lang="fa-IR" sz="2600" b="1" dirty="0" smtClean="0">
                <a:latin typeface="+mj-lt"/>
                <a:ea typeface="+mj-ea"/>
                <a:cs typeface="B Nazanin" pitchFamily="2" charset="-78"/>
              </a:rPr>
              <a:t> اما اگر سطح باروري مطلوب باشد، نه تنها حمايت هاي بين نسلي خانوادگي تقويت خواهد شد، بلكه فشار اقتصادي كمتري بر بخش هاي تأمين اجتماعي، صندوق هاي بازنشستگي وارد خواهد آمد</a:t>
            </a:r>
            <a:r>
              <a:rPr lang="fa-IR" sz="3000" b="1" dirty="0" smtClean="0">
                <a:latin typeface="+mj-lt"/>
                <a:ea typeface="+mj-ea"/>
                <a:cs typeface="B Nazanin" pitchFamily="2" charset="-78"/>
              </a:rPr>
              <a:t>.</a:t>
            </a:r>
            <a:endParaRPr lang="en-US" sz="3000" b="1" dirty="0" smtClean="0">
              <a:latin typeface="+mj-lt"/>
              <a:ea typeface="+mj-ea"/>
              <a:cs typeface="B Nazanin" pitchFamily="2" charset="-78"/>
            </a:endParaRPr>
          </a:p>
          <a:p>
            <a:endParaRPr lang="fa-IR" dirty="0"/>
          </a:p>
        </p:txBody>
      </p:sp>
      <p:sp>
        <p:nvSpPr>
          <p:cNvPr id="4" name="Round Single Corner Rectangle 3"/>
          <p:cNvSpPr/>
          <p:nvPr/>
        </p:nvSpPr>
        <p:spPr>
          <a:xfrm>
            <a:off x="228600" y="4114800"/>
            <a:ext cx="8686800" cy="2743200"/>
          </a:xfrm>
          <a:prstGeom prst="round1Rect">
            <a:avLst/>
          </a:prstGeom>
        </p:spPr>
        <p:style>
          <a:lnRef idx="2">
            <a:schemeClr val="accent6"/>
          </a:lnRef>
          <a:fillRef idx="1">
            <a:schemeClr val="lt1"/>
          </a:fillRef>
          <a:effectRef idx="0">
            <a:schemeClr val="accent6"/>
          </a:effectRef>
          <a:fontRef idx="minor">
            <a:schemeClr val="dk1"/>
          </a:fontRef>
        </p:style>
        <p:txBody>
          <a:bodyPr rtlCol="1" anchor="ctr"/>
          <a:lstStyle/>
          <a:p>
            <a:r>
              <a:rPr lang="fa-IR" sz="3200" b="1" dirty="0" smtClean="0">
                <a:solidFill>
                  <a:schemeClr val="tx1"/>
                </a:solidFill>
                <a:cs typeface="B Nazanin" pitchFamily="2" charset="-78"/>
              </a:rPr>
              <a:t>در گذار دوم جمعيتي: </a:t>
            </a:r>
          </a:p>
          <a:p>
            <a:pPr algn="just"/>
            <a:r>
              <a:rPr lang="fa-IR" sz="3200" b="1" i="1" u="sng" dirty="0" smtClean="0">
                <a:solidFill>
                  <a:srgbClr val="C00000"/>
                </a:solidFill>
                <a:cs typeface="B Nazanin" pitchFamily="2" charset="-78"/>
              </a:rPr>
              <a:t>بهم خوردن توازن جمعيتي نسل ها از يك سو و از سوي ديگر تغييرات هنجارهاي فرهنگي و ترويج عقلانيت اقتصادي  مسئله شكاف نسلي را تشديد خواهد كرد</a:t>
            </a:r>
            <a:endParaRPr lang="fa-IR" sz="3200" b="1" i="1" u="sng" dirty="0">
              <a:solidFill>
                <a:srgbClr val="C00000"/>
              </a:solidFill>
              <a:cs typeface="B Nazanin" pitchFamily="2" charset="-78"/>
            </a:endParaRPr>
          </a:p>
        </p:txBody>
      </p:sp>
    </p:spTree>
  </p:cSld>
  <p:clrMapOvr>
    <a:masterClrMapping/>
  </p:clrMapOvr>
  <p:transition spd="slow" advTm="3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884238"/>
          </a:xfrm>
        </p:spPr>
        <p:txBody>
          <a:bodyPr>
            <a:noAutofit/>
          </a:bodyPr>
          <a:lstStyle/>
          <a:p>
            <a:pPr algn="r"/>
            <a:r>
              <a:rPr lang="fa-IR" sz="3200" b="1" dirty="0" smtClean="0">
                <a:cs typeface="B Nazanin" pitchFamily="2" charset="-78"/>
              </a:rPr>
              <a:t>ج) جمع شدن چترهاي حمايتي خانواده از سالمندان</a:t>
            </a:r>
            <a:endParaRPr lang="fa-IR" sz="3200" b="1" dirty="0">
              <a:cs typeface="B Nazanin" pitchFamily="2" charset="-78"/>
            </a:endParaRPr>
          </a:p>
        </p:txBody>
      </p:sp>
      <p:sp>
        <p:nvSpPr>
          <p:cNvPr id="3" name="Content Placeholder 2"/>
          <p:cNvSpPr>
            <a:spLocks noGrp="1"/>
          </p:cNvSpPr>
          <p:nvPr>
            <p:ph idx="1"/>
          </p:nvPr>
        </p:nvSpPr>
        <p:spPr>
          <a:xfrm>
            <a:off x="381000" y="1447800"/>
            <a:ext cx="8305800" cy="5257800"/>
          </a:xfrm>
        </p:spPr>
        <p:txBody>
          <a:bodyPr>
            <a:normAutofit lnSpcReduction="10000"/>
          </a:bodyPr>
          <a:lstStyle/>
          <a:p>
            <a:pPr algn="just"/>
            <a:r>
              <a:rPr lang="fa-IR" b="1" dirty="0" smtClean="0">
                <a:cs typeface="B Nazanin" pitchFamily="2" charset="-78"/>
              </a:rPr>
              <a:t>يكي از كاركردهاي اصلي خانواده در گذشته حمايت از اعضاء بويژه سالمندان بوده است. اما در دوره گذار دوم چترهاي حمايتي خانواده بتدريج جمع مي شود. </a:t>
            </a:r>
          </a:p>
          <a:p>
            <a:pPr algn="just"/>
            <a:r>
              <a:rPr lang="fa-IR" b="1" dirty="0" smtClean="0">
                <a:cs typeface="B Nazanin" pitchFamily="2" charset="-78"/>
              </a:rPr>
              <a:t>امروزه در بسياري از كشورهاي توسعه ‌يافته سالمندان،  خانواده به  يك منبع ثانويه براي حمايت تبديل شده است.</a:t>
            </a:r>
          </a:p>
          <a:p>
            <a:pPr algn="just"/>
            <a:r>
              <a:rPr lang="fa-IR" b="1" dirty="0" smtClean="0">
                <a:cs typeface="B Nazanin" pitchFamily="2" charset="-78"/>
              </a:rPr>
              <a:t>نمونه :در سال  1920 در ايالات متحده امريكا، سهم جمعيت بيوه زنان سالمند  كه با فرزندان‌شان زندگي می کرده اند؛ 67% بوده كه به 20% در سال 1990 كاهش يافت.</a:t>
            </a:r>
          </a:p>
          <a:p>
            <a:pPr algn="just"/>
            <a:r>
              <a:rPr lang="fa-IR" b="1" dirty="0" smtClean="0">
                <a:cs typeface="B Nazanin" pitchFamily="2" charset="-78"/>
              </a:rPr>
              <a:t>تنها 7/2 درصد از جمعيت واقع در سنين 60 سال به بالا در آمريكا حمايت فرزندان خود را به عنوان منبع مهم درآمد در سال 2001 ذكر كرده‌اند‌. </a:t>
            </a:r>
          </a:p>
          <a:p>
            <a:pPr algn="just"/>
            <a:endParaRPr lang="fa-IR" b="1" dirty="0" smtClean="0">
              <a:cs typeface="B Nazanin" pitchFamily="2" charset="-78"/>
            </a:endParaRPr>
          </a:p>
          <a:p>
            <a:pPr algn="just"/>
            <a:r>
              <a:rPr lang="fa-IR" b="1" dirty="0" smtClean="0">
                <a:cs typeface="B Nazanin" pitchFamily="2" charset="-78"/>
              </a:rPr>
              <a:t>در ژاپن ، جايي كه حمايت بين نسلي بطور سنتي نقش مهمتري را بازي ميكند، قسمتي از جمعيت 60 ساله و بالاتر كه فرزندانشان را بعنوان منبع اصلي حمايت ذكر كرده بودند از 29/8% در سال 1981  به 12% در سال 2001  افت كرده است. </a:t>
            </a:r>
            <a:endParaRPr lang="fa-IR" b="1" dirty="0">
              <a:cs typeface="B Nazanin"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Nazanin" pitchFamily="2" charset="-78"/>
              </a:rPr>
              <a:t>د) كاهش تدريجي سرمايه اجتماعي </a:t>
            </a:r>
            <a:endParaRPr lang="fa-IR" b="1" dirty="0">
              <a:cs typeface="B Nazanin" pitchFamily="2" charset="-78"/>
            </a:endParaRPr>
          </a:p>
        </p:txBody>
      </p:sp>
      <p:sp>
        <p:nvSpPr>
          <p:cNvPr id="3" name="Content Placeholder 2"/>
          <p:cNvSpPr>
            <a:spLocks noGrp="1"/>
          </p:cNvSpPr>
          <p:nvPr>
            <p:ph idx="1"/>
          </p:nvPr>
        </p:nvSpPr>
        <p:spPr>
          <a:xfrm>
            <a:off x="457200" y="1600201"/>
            <a:ext cx="8229600" cy="3048000"/>
          </a:xfrm>
        </p:spPr>
        <p:txBody>
          <a:bodyPr>
            <a:normAutofit/>
          </a:bodyPr>
          <a:lstStyle/>
          <a:p>
            <a:pPr algn="just"/>
            <a:r>
              <a:rPr lang="fa-IR" b="1" dirty="0" smtClean="0">
                <a:cs typeface="B Nazanin" pitchFamily="2" charset="-78"/>
              </a:rPr>
              <a:t>پاتنام(1993)تمام ويژگي هاي اجتماعي نهادها و سازمان ها از قبيل </a:t>
            </a:r>
            <a:r>
              <a:rPr lang="fa-IR" b="1" u="sng" dirty="0" smtClean="0">
                <a:cs typeface="B Nazanin" pitchFamily="2" charset="-78"/>
              </a:rPr>
              <a:t>اعتماد</a:t>
            </a:r>
            <a:r>
              <a:rPr lang="fa-IR" b="1" dirty="0" smtClean="0">
                <a:cs typeface="B Nazanin" pitchFamily="2" charset="-78"/>
              </a:rPr>
              <a:t>، </a:t>
            </a:r>
            <a:r>
              <a:rPr lang="fa-IR" b="1" u="sng" dirty="0" smtClean="0">
                <a:cs typeface="B Nazanin" pitchFamily="2" charset="-78"/>
              </a:rPr>
              <a:t>هنجارها</a:t>
            </a:r>
            <a:r>
              <a:rPr lang="fa-IR" b="1" dirty="0" smtClean="0">
                <a:cs typeface="B Nazanin" pitchFamily="2" charset="-78"/>
              </a:rPr>
              <a:t> و </a:t>
            </a:r>
            <a:r>
              <a:rPr lang="fa-IR" b="1" u="sng" dirty="0" smtClean="0">
                <a:cs typeface="B Nazanin" pitchFamily="2" charset="-78"/>
              </a:rPr>
              <a:t>شبكه هاي اجتماعي</a:t>
            </a:r>
            <a:r>
              <a:rPr lang="fa-IR" b="1" dirty="0" smtClean="0">
                <a:cs typeface="B Nazanin" pitchFamily="2" charset="-78"/>
              </a:rPr>
              <a:t> را سرمايه اجتماعي ناميده است، سرمايه اجتماعي محصول جانبي ديگر </a:t>
            </a:r>
            <a:r>
              <a:rPr lang="fa-IR" b="1" u="sng" dirty="0" smtClean="0">
                <a:cs typeface="B Nazanin" pitchFamily="2" charset="-78"/>
              </a:rPr>
              <a:t>فعّاليت هاي اجتماعي     </a:t>
            </a:r>
            <a:r>
              <a:rPr lang="fa-IR" b="1" dirty="0" smtClean="0">
                <a:cs typeface="B Nazanin" pitchFamily="2" charset="-78"/>
              </a:rPr>
              <a:t>مي باشد. كولمن سرمايه اجتماعي را قدرت و توانايي مردم براي برقراري ارتباط با يكديگر مي داند</a:t>
            </a:r>
          </a:p>
          <a:p>
            <a:endParaRPr lang="fa-IR" dirty="0"/>
          </a:p>
        </p:txBody>
      </p:sp>
      <p:sp>
        <p:nvSpPr>
          <p:cNvPr id="5" name="Rectangle 4"/>
          <p:cNvSpPr/>
          <p:nvPr/>
        </p:nvSpPr>
        <p:spPr>
          <a:xfrm>
            <a:off x="0" y="4286256"/>
            <a:ext cx="8763000" cy="22098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r>
              <a:rPr lang="fa-IR" sz="2800" b="1" dirty="0" smtClean="0">
                <a:solidFill>
                  <a:schemeClr val="tx1"/>
                </a:solidFill>
                <a:cs typeface="B Nazanin" pitchFamily="2" charset="-78"/>
              </a:rPr>
              <a:t>در گذار دوم جمعيتي </a:t>
            </a:r>
          </a:p>
          <a:p>
            <a:r>
              <a:rPr lang="fa-IR" sz="2800" b="1" dirty="0" smtClean="0">
                <a:solidFill>
                  <a:schemeClr val="tx1"/>
                </a:solidFill>
                <a:cs typeface="B Nazanin" pitchFamily="2" charset="-78"/>
              </a:rPr>
              <a:t>فاصله گرفتن تدريجي افراد از شبكه هاي اجتماع محور ؛ ماهيت سرمايه اجتماعي تغيير خواهد کرد، ترويج روابط  عاطفي فردگرايانه،   انسجام اجتماعي و سرمايه شبكه هاي اجتماعي را به شدت كاهش مي دهد </a:t>
            </a:r>
            <a:endParaRPr lang="en-US" sz="2800" b="1" dirty="0" smtClean="0">
              <a:solidFill>
                <a:schemeClr val="tx1"/>
              </a:solidFill>
              <a:cs typeface="B Nazanin" pitchFamily="2" charset="-78"/>
            </a:endParaRPr>
          </a:p>
          <a:p>
            <a:endParaRPr lang="fa-I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2332037"/>
            <a:ext cx="8229600" cy="4525963"/>
          </a:xfrm>
        </p:spPr>
        <p:txBody>
          <a:bodyPr/>
          <a:lstStyle/>
          <a:p>
            <a:pPr algn="just">
              <a:buNone/>
            </a:pPr>
            <a:r>
              <a:rPr lang="fa-IR" b="1" dirty="0" smtClean="0">
                <a:cs typeface="B Nazanin" pitchFamily="2" charset="-78"/>
              </a:rPr>
              <a:t>«</a:t>
            </a:r>
            <a:r>
              <a:rPr lang="fa-IR" sz="2600" b="1" dirty="0" smtClean="0">
                <a:cs typeface="B Nazanin" pitchFamily="2" charset="-78"/>
              </a:rPr>
              <a:t>از فكر كردن به حمله پيشدستانه عليه تاسيسات هسته‌اي ايران اجتناب كنيد و گفت و گوها با تهران را حفظ كنيد، بالاتر از همه بازي طولاني مدتي را انجام دهيد، چون زمان، آمارهاي جمعيتي و تغيير نسل در ايران به نفع رژيم كنوني نيست</a:t>
            </a:r>
            <a:r>
              <a:rPr lang="fa-IR" sz="2800" b="1" dirty="0" smtClean="0">
                <a:cs typeface="B Nazanin" pitchFamily="2" charset="-78"/>
              </a:rPr>
              <a:t>»(</a:t>
            </a:r>
            <a:r>
              <a:rPr lang="fa-IR" sz="2000" b="1" dirty="0" smtClean="0">
                <a:cs typeface="B Nazanin" pitchFamily="2" charset="-78"/>
              </a:rPr>
              <a:t>خبرگزاري فارس، 15/12/1388، خبر شماره 881250226).</a:t>
            </a:r>
            <a:endParaRPr lang="en-US" sz="2000" b="1" dirty="0" smtClean="0">
              <a:cs typeface="B Nazanin" pitchFamily="2" charset="-78"/>
            </a:endParaRPr>
          </a:p>
          <a:p>
            <a:endParaRPr lang="fa-IR" dirty="0"/>
          </a:p>
        </p:txBody>
      </p:sp>
      <p:sp>
        <p:nvSpPr>
          <p:cNvPr id="3" name="Title 2"/>
          <p:cNvSpPr>
            <a:spLocks noGrp="1"/>
          </p:cNvSpPr>
          <p:nvPr>
            <p:ph type="title"/>
          </p:nvPr>
        </p:nvSpPr>
        <p:spPr>
          <a:xfrm>
            <a:off x="428596" y="928670"/>
            <a:ext cx="8229600" cy="1143000"/>
          </a:xfrm>
        </p:spPr>
        <p:txBody>
          <a:bodyPr>
            <a:normAutofit fontScale="90000"/>
          </a:bodyPr>
          <a:lstStyle/>
          <a:p>
            <a:pPr algn="ctr"/>
            <a:r>
              <a:rPr lang="fa-IR" sz="3100" dirty="0" smtClean="0">
                <a:solidFill>
                  <a:schemeClr val="tx1"/>
                </a:solidFill>
                <a:cs typeface="B Nazanin" pitchFamily="2" charset="-78"/>
              </a:rPr>
              <a:t>برژينسكي</a:t>
            </a:r>
            <a:r>
              <a:rPr lang="en-US" sz="3100" dirty="0" smtClean="0">
                <a:solidFill>
                  <a:schemeClr val="tx1"/>
                </a:solidFill>
                <a:cs typeface="B Nazanin" pitchFamily="2" charset="-78"/>
              </a:rPr>
              <a:t/>
            </a:r>
            <a:br>
              <a:rPr lang="en-US" sz="3100" dirty="0" smtClean="0">
                <a:solidFill>
                  <a:schemeClr val="tx1"/>
                </a:solidFill>
                <a:cs typeface="B Nazanin" pitchFamily="2" charset="-78"/>
              </a:rPr>
            </a:br>
            <a:r>
              <a:rPr lang="fa-IR" sz="3100" dirty="0" smtClean="0">
                <a:solidFill>
                  <a:schemeClr val="tx1"/>
                </a:solidFill>
                <a:cs typeface="B Nazanin" pitchFamily="2" charset="-78"/>
              </a:rPr>
              <a:t>سياستمدار كهنه‌كار و مشاور امنيت ملي سابق آمريكا</a:t>
            </a:r>
            <a:r>
              <a:rPr lang="en-US" sz="3100" dirty="0" smtClean="0">
                <a:cs typeface="B Nazanin" pitchFamily="2" charset="-78"/>
              </a:rPr>
              <a:t/>
            </a:r>
            <a:br>
              <a:rPr lang="en-US" sz="3100" dirty="0" smtClean="0">
                <a:cs typeface="B Nazanin" pitchFamily="2" charset="-78"/>
              </a:rPr>
            </a:br>
            <a:r>
              <a:rPr lang="fa-IR" sz="3100" dirty="0" smtClean="0">
                <a:cs typeface="B Nazanin" pitchFamily="2" charset="-78"/>
              </a:rPr>
              <a:t> </a:t>
            </a:r>
            <a:r>
              <a:rPr lang="en-US" dirty="0" smtClean="0">
                <a:cs typeface="B Nazanin" pitchFamily="2" charset="-78"/>
              </a:rPr>
              <a:t/>
            </a:r>
            <a:br>
              <a:rPr lang="en-US" dirty="0" smtClean="0">
                <a:cs typeface="B Nazanin" pitchFamily="2" charset="-78"/>
              </a:rPr>
            </a:br>
            <a:endParaRPr lang="fa-I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2332037"/>
            <a:ext cx="8229600" cy="4525963"/>
          </a:xfrm>
        </p:spPr>
        <p:txBody>
          <a:bodyPr>
            <a:normAutofit/>
          </a:bodyPr>
          <a:lstStyle/>
          <a:p>
            <a:pPr algn="ctr">
              <a:buNone/>
            </a:pPr>
            <a:r>
              <a:rPr lang="fa-IR" sz="4800" b="1" dirty="0" smtClean="0">
                <a:cs typeface="B Badr" pitchFamily="2" charset="-78"/>
              </a:rPr>
              <a:t>چالش‌ها و فرصت هاي اقتصادي</a:t>
            </a:r>
            <a:endParaRPr lang="en-US" sz="4800" b="1" dirty="0">
              <a:cs typeface="B Badr" pitchFamily="2" charset="-7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smtClean="0"/>
              <a:t>ریشه کنونی بحران اقتصادی غرب چیست؟</a:t>
            </a:r>
            <a:r>
              <a:rPr lang="en-US" b="1" i="1" dirty="0" smtClean="0"/>
              <a:t/>
            </a:r>
            <a:br>
              <a:rPr lang="en-US" b="1" i="1" dirty="0" smtClean="0"/>
            </a:br>
            <a:endParaRPr lang="fa-IR" dirty="0"/>
          </a:p>
        </p:txBody>
      </p:sp>
      <p:sp>
        <p:nvSpPr>
          <p:cNvPr id="3" name="Content Placeholder 2"/>
          <p:cNvSpPr>
            <a:spLocks noGrp="1"/>
          </p:cNvSpPr>
          <p:nvPr>
            <p:ph idx="1"/>
          </p:nvPr>
        </p:nvSpPr>
        <p:spPr>
          <a:xfrm>
            <a:off x="457200" y="1219200"/>
            <a:ext cx="8229600" cy="4525963"/>
          </a:xfrm>
        </p:spPr>
        <p:txBody>
          <a:bodyPr>
            <a:normAutofit/>
          </a:bodyPr>
          <a:lstStyle/>
          <a:p>
            <a:pPr algn="just"/>
            <a:r>
              <a:rPr lang="fa-IR" b="1" dirty="0" smtClean="0">
                <a:cs typeface="B Badr" pitchFamily="2" charset="-78"/>
              </a:rPr>
              <a:t>يكي از عوامل اصلي ركود اقتصادي كنوني در غرب كه نمودها و علائم آن در بسياري از كشورهاي اروپائي و آمريكاي شمالي  از اواخر دهه 1990 مشخص بود، تجربه تغييرات جمعيتي در اين كشورها طي 50 سال گذشته قلمداد شده است. از نگاه جمعيت‌شناسي، يك جمعيت در حال رشد و جوان احتياج بيشتري به كالا و خدمات دارد. علاوه بر آن افزايش تقاضا براي امكانات، مسكن، املاك و مستغلات در اين جوامع بيشتر مي شود. با افزايش نيازهاي متعدد جمعيت در حال رشد، بايد مردم بيشتري هم بكار گرفته شوند تا كالاها، خدمات و نيازهاي جمعيتي را تدارك ببينند</a:t>
            </a:r>
            <a:r>
              <a:rPr lang="en-US" b="1" dirty="0" smtClean="0">
                <a:cs typeface="B Badr" pitchFamily="2" charset="-78"/>
              </a:rPr>
              <a:t>.</a:t>
            </a:r>
            <a:endParaRPr lang="fa-IR" b="1" dirty="0">
              <a:cs typeface="B Badr" pitchFamily="2" charset="-7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fa-IR" dirty="0" smtClean="0"/>
              <a:t>كشورهاي اروپائي در دهه‌هاي 1980 و 1990 اين وضعيت جمعيتي را تجربه نموده‌اند، اما سال 2000 ميلادي با سال‌هاي پايان نسل انفجار مواليد(1966-1947) در اروپا مقارن بود. در واقع سطح باروري نسل انفجار مواليد(</a:t>
            </a:r>
            <a:r>
              <a:rPr lang="en-US" dirty="0" smtClean="0"/>
              <a:t>Baby Boom</a:t>
            </a:r>
            <a:r>
              <a:rPr lang="fa-IR" dirty="0" smtClean="0"/>
              <a:t>) بسيار كمتر از والدين شان بود. و لذا بازار با سير نزولي و كاهنده تقاضا مواجه شد، جمعيت متقاضي كالاهاي اساسي از جمله مسكن وامكانات رفاهي كاهش يافت و اين تغيير جمعيتي از ديدگاه برخي‌ جمعيت شناسان و اقتصاددانان به‌عنوان يكي از عوامل مؤثر در ايجاد بحران اقتصادي قرن اخير در اقتصاد آمريكا و اروپا قلمداد شده است.</a:t>
            </a:r>
            <a:endParaRPr lang="fa-I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lgn="ctr">
              <a:buNone/>
            </a:pPr>
            <a:r>
              <a:rPr lang="fa-IR" sz="6000" b="1" dirty="0" smtClean="0">
                <a:cs typeface="B Badr" pitchFamily="2" charset="-78"/>
              </a:rPr>
              <a:t>چالش‌هاي سياسي- امنیتی</a:t>
            </a:r>
            <a:endParaRPr lang="en-US" sz="6000" b="1" dirty="0">
              <a:cs typeface="B Badr" pitchFamily="2" charset="-7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357166"/>
            <a:ext cx="8686800" cy="1143000"/>
          </a:xfrm>
        </p:spPr>
        <p:txBody>
          <a:bodyPr>
            <a:normAutofit/>
          </a:bodyPr>
          <a:lstStyle/>
          <a:p>
            <a:pPr algn="just"/>
            <a:r>
              <a:rPr lang="fa-IR" i="1" dirty="0" smtClean="0">
                <a:cs typeface="B Badr" pitchFamily="2" charset="-78"/>
              </a:rPr>
              <a:t>کاهش قدرت بازدارندگی؛ کاهش توان انسانی نیروی نظامی</a:t>
            </a:r>
            <a:endParaRPr lang="fa-IR" i="1" dirty="0">
              <a:cs typeface="B Badr" pitchFamily="2" charset="-78"/>
            </a:endParaRPr>
          </a:p>
        </p:txBody>
      </p:sp>
      <p:sp>
        <p:nvSpPr>
          <p:cNvPr id="3" name="Content Placeholder 2"/>
          <p:cNvSpPr>
            <a:spLocks noGrp="1"/>
          </p:cNvSpPr>
          <p:nvPr>
            <p:ph idx="1"/>
          </p:nvPr>
        </p:nvSpPr>
        <p:spPr>
          <a:xfrm>
            <a:off x="500034" y="1857364"/>
            <a:ext cx="8229600" cy="4525963"/>
          </a:xfrm>
        </p:spPr>
        <p:txBody>
          <a:bodyPr>
            <a:normAutofit/>
          </a:bodyPr>
          <a:lstStyle/>
          <a:p>
            <a:pPr algn="justLow"/>
            <a:r>
              <a:rPr lang="fa-IR" b="1" dirty="0" smtClean="0">
                <a:cs typeface="B Badr" pitchFamily="2" charset="-78"/>
              </a:rPr>
              <a:t>در كشورهاي صنعتي، از جمله استراليا و كانادا، مشكلات راهبردي ناشي از كاهش نرخ باروري به اتخاذ سياست‌هايي در جهت افزايش جمعيت منجر شد.</a:t>
            </a:r>
          </a:p>
          <a:p>
            <a:pPr algn="justLow"/>
            <a:r>
              <a:rPr lang="fa-IR" b="1" dirty="0" smtClean="0">
                <a:cs typeface="B Badr" pitchFamily="2" charset="-78"/>
              </a:rPr>
              <a:t> در جنگ جهاني اول نخست‌وزير استراليا، ويليام (بيلي) هاگز، مردم كشورش را در زمينه انقطاع نسل هشدار داد، و آنها را به زاد و ولد بيشتر تشويق نمود. </a:t>
            </a:r>
          </a:p>
          <a:p>
            <a:pPr algn="justLow"/>
            <a:r>
              <a:rPr lang="fa-IR" b="1" dirty="0" smtClean="0">
                <a:cs typeface="B Badr" pitchFamily="2" charset="-78"/>
              </a:rPr>
              <a:t>در جنگ جهاني دوم نخست وزير استراليا (كورتين) هشدار داد كه كشور استراليا براي حفظ امنيت خود ، همانند آسياي پرجمعيت، به يك جمعيت 30 ميليوني نياز دارد. </a:t>
            </a:r>
            <a:endParaRPr lang="fa-IR" b="1" dirty="0">
              <a:cs typeface="B Badr" pitchFamily="2" charset="-7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در سال 1930 سياست‌مداران فرانسوي به اين نتيجه رسيدند كه به دليل كاهش جمعيت‌شان، نيازمند احياي تسليحات مدرن نظامي و در نتيجه كنارگذاشتن استفاده از تسليحات خط ماگينوت (</a:t>
            </a:r>
            <a:r>
              <a:rPr lang="en-US" dirty="0" smtClean="0"/>
              <a:t>Maginot Line</a:t>
            </a:r>
            <a:r>
              <a:rPr lang="fa-IR" dirty="0" smtClean="0"/>
              <a:t>) هستند. پائول رينولد، وزير دولت وقت فرانسه، با تأكيد بر اين نكته كه "تنها يك عامل وجود دارد كه بر همه‌ موارد مسلط است و آن عامل جمعيت است" ، به بحث درباره بكارگيري تسليحات مدرن پرداخت. </a:t>
            </a:r>
            <a:endParaRPr lang="fa-I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مشكلاتي از اين دست تنها منحصر به فرانسه نبود. طي دهه 1930، آلمان به رهبري نازيسم و اتحاد جماهير شوروي به رهبري استالين به دلايل كاملاً نظامي و راهبردي، سياست‌هايي قوي در جهت افزايش نرخ باروري اتخاذ كردند.</a:t>
            </a:r>
            <a:endParaRPr lang="en-US" dirty="0" smtClean="0"/>
          </a:p>
          <a:p>
            <a:endParaRPr lang="fa-I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507249"/>
          </a:xfrm>
        </p:spPr>
        <p:txBody>
          <a:bodyPr>
            <a:normAutofit/>
          </a:bodyPr>
          <a:lstStyle/>
          <a:p>
            <a:pPr algn="just"/>
            <a:r>
              <a:rPr lang="fa-IR" i="1" dirty="0" smtClean="0">
                <a:cs typeface="B Badr" pitchFamily="2" charset="-78"/>
              </a:rPr>
              <a:t>در آمريكا تلاش مي‌شد تا چنين مسائلي پنهان بماند. معدودي از حاميان آن( پنهان كاري عمدتاً از راست‌هاي جديد)، بر اين عقيده بودند كه غرب، هم به لحاظ شرايط نظامي و هم اقتصادي درحال «خودكشي تدريجي  جمعيتي»(</a:t>
            </a:r>
            <a:r>
              <a:rPr lang="en-US" i="1" dirty="0" smtClean="0">
                <a:cs typeface="B Badr" pitchFamily="2" charset="-78"/>
              </a:rPr>
              <a:t>Demographic suicide</a:t>
            </a:r>
            <a:r>
              <a:rPr lang="fa-IR" i="1" dirty="0" smtClean="0">
                <a:cs typeface="B Badr" pitchFamily="2" charset="-78"/>
              </a:rPr>
              <a:t>) است.</a:t>
            </a:r>
          </a:p>
          <a:p>
            <a:pPr algn="just">
              <a:buNone/>
            </a:pPr>
            <a:endParaRPr lang="fa-IR" i="1" dirty="0" smtClean="0">
              <a:cs typeface="B Badr" pitchFamily="2" charset="-78"/>
            </a:endParaRPr>
          </a:p>
          <a:p>
            <a:pPr algn="just"/>
            <a:r>
              <a:rPr lang="fa-IR" i="1" dirty="0" smtClean="0">
                <a:cs typeface="B Badr" pitchFamily="2" charset="-78"/>
              </a:rPr>
              <a:t> از پر طرفدارترين اين ديدگاه «بن واتين‌ برگ»، روزنامه‌نگار محافظه‌كار سياسي يكي از بنگاه‌هاي اقتصادي آمريكا، در كتابي تحت عنوان « قحطي تولد »كه خود نويسنده از آن با نام «نشانه‌هاي هشداردهنده» ياد مي‌كند، معتقد است كه سطح باروري بالا در بسياري از كشورهاي كمونيستي صنعتي جهان تا 2085  منجر به برتري و سلطه آنها بر غرب خواهد شد. (</a:t>
            </a:r>
            <a:r>
              <a:rPr lang="en-US" i="1" dirty="0" smtClean="0">
                <a:cs typeface="B Badr" pitchFamily="2" charset="-78"/>
              </a:rPr>
              <a:t>Poston &amp; Micklin,2005:725</a:t>
            </a:r>
            <a:r>
              <a:rPr lang="fa-IR" i="1" dirty="0" smtClean="0">
                <a:cs typeface="B Badr" pitchFamily="2" charset="-78"/>
              </a:rPr>
              <a:t>).  </a:t>
            </a:r>
            <a:endParaRPr lang="en-US" dirty="0" smtClean="0">
              <a:cs typeface="B Badr" pitchFamily="2" charset="-78"/>
            </a:endParaRPr>
          </a:p>
          <a:p>
            <a:pPr algn="l" rtl="0"/>
            <a:r>
              <a:rPr lang="en-US" dirty="0" smtClean="0"/>
              <a:t>. The Birth Dearth</a:t>
            </a:r>
          </a:p>
          <a:p>
            <a:endParaRPr lang="fa-I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58" y="2357430"/>
            <a:ext cx="8229600" cy="1143000"/>
          </a:xfrm>
        </p:spPr>
        <p:txBody>
          <a:bodyPr>
            <a:normAutofit fontScale="90000"/>
          </a:bodyPr>
          <a:lstStyle/>
          <a:p>
            <a:pPr algn="ctr"/>
            <a:r>
              <a:rPr lang="fa-IR" dirty="0" smtClean="0">
                <a:cs typeface="2  Titr" pitchFamily="2" charset="-78"/>
              </a:rPr>
              <a:t>پیش بینی جمعیت کشور</a:t>
            </a:r>
            <a:br>
              <a:rPr lang="fa-IR" dirty="0" smtClean="0">
                <a:cs typeface="2  Titr" pitchFamily="2" charset="-78"/>
              </a:rPr>
            </a:br>
            <a:r>
              <a:rPr lang="fa-IR" dirty="0" smtClean="0">
                <a:cs typeface="2  Titr" pitchFamily="2" charset="-78"/>
              </a:rPr>
              <a:t> در صورت افزایش سطح باروری تا </a:t>
            </a:r>
            <a:br>
              <a:rPr lang="fa-IR" dirty="0" smtClean="0">
                <a:cs typeface="2  Titr" pitchFamily="2" charset="-78"/>
              </a:rPr>
            </a:br>
            <a:r>
              <a:rPr lang="fa-IR" dirty="0" smtClean="0">
                <a:cs typeface="2  Titr" pitchFamily="2" charset="-78"/>
              </a:rPr>
              <a:t>میزان باروری کل 2/5</a:t>
            </a:r>
            <a:endParaRPr lang="en-US" dirty="0">
              <a:cs typeface="2  Titr" pitchFamily="2" charset="-7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7" name="Object 1"/>
          <p:cNvGraphicFramePr>
            <a:graphicFrameLocks noChangeAspect="1"/>
          </p:cNvGraphicFramePr>
          <p:nvPr/>
        </p:nvGraphicFramePr>
        <p:xfrm>
          <a:off x="357158" y="642918"/>
          <a:ext cx="8429684" cy="4929221"/>
        </p:xfrm>
        <a:graphic>
          <a:graphicData uri="http://schemas.openxmlformats.org/presentationml/2006/ole">
            <mc:AlternateContent xmlns:mc="http://schemas.openxmlformats.org/markup-compatibility/2006">
              <mc:Choice xmlns:v="urn:schemas-microsoft-com:vml" Requires="v">
                <p:oleObj spid="_x0000_s4098" name="Document" r:id="rId3" imgW="5763889" imgH="3647568" progId="Word.Document.8">
                  <p:link updateAutomatic="1"/>
                </p:oleObj>
              </mc:Choice>
              <mc:Fallback>
                <p:oleObj name="Document" r:id="rId3" imgW="5763889" imgH="3647568" progId="Word.Document.8">
                  <p:link updateAutomatic="1"/>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58" y="642918"/>
                        <a:ext cx="8429684" cy="492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2071679"/>
            <a:ext cx="8215370" cy="4786322"/>
          </a:xfrm>
        </p:spPr>
        <p:txBody>
          <a:bodyPr>
            <a:normAutofit/>
          </a:bodyPr>
          <a:lstStyle/>
          <a:p>
            <a:pPr algn="just">
              <a:buNone/>
            </a:pPr>
            <a:r>
              <a:rPr lang="fa-IR" sz="2000" b="1" dirty="0" smtClean="0">
                <a:effectLst>
                  <a:outerShdw blurRad="31750" dist="25400" dir="5400000" algn="tl" rotWithShape="0">
                    <a:srgbClr val="000000">
                      <a:alpha val="25000"/>
                    </a:srgbClr>
                  </a:outerShdw>
                </a:effectLst>
                <a:latin typeface="+mj-lt"/>
                <a:ea typeface="+mj-ea"/>
                <a:cs typeface="B Nazanin" pitchFamily="2" charset="-78"/>
              </a:rPr>
              <a:t>     نشست چهار روزه گروه بیلدربرگ امسال نیز در شرایطی ویژه از روز پنجشنبه 19 تا یکشنبه 22 خرداد ماه  1390 در سنت موریتس سوئیس برگزار شد. </a:t>
            </a:r>
          </a:p>
          <a:p>
            <a:pPr algn="just">
              <a:buNone/>
            </a:pPr>
            <a:r>
              <a:rPr lang="fa-IR" sz="2000" b="1" dirty="0" smtClean="0">
                <a:effectLst>
                  <a:outerShdw blurRad="31750" dist="25400" dir="5400000" algn="tl" rotWithShape="0">
                    <a:srgbClr val="000000">
                      <a:alpha val="25000"/>
                    </a:srgbClr>
                  </a:outerShdw>
                </a:effectLst>
                <a:latin typeface="+mj-lt"/>
                <a:ea typeface="+mj-ea"/>
                <a:cs typeface="B Nazanin" pitchFamily="2" charset="-78"/>
              </a:rPr>
              <a:t>     گروه بیلدربرگ تنها  یکی از سه ضلع سازمان نئو ماسونی مخفی است که با گرد هم آوردن مجموعه ای از صاحبان قدرت  و ثروت  در تلاش برای در اختیار گرفتن اهرم های سیاسی ، اقتصادی و تبلیغاتی جهان است.  این سازمان هر سال سه نشست برگزار می کند  مسائل اقتصادی دراجلاس داووس، مسائل اطلاعاتی و امنیتی درگردهمایی مونیخ و مسائل سیاسی  در نشست بیلدربرگ مورد بررسی قرار می گیرد. </a:t>
            </a:r>
          </a:p>
          <a:p>
            <a:pPr algn="just">
              <a:buNone/>
            </a:pPr>
            <a:r>
              <a:rPr lang="fa-IR" sz="2000" b="1" dirty="0" smtClean="0">
                <a:latin typeface="+mj-lt"/>
                <a:ea typeface="+mj-ea"/>
                <a:cs typeface="B Nazanin" pitchFamily="2" charset="-78"/>
              </a:rPr>
              <a:t>          مهمترین برنامه کاری حکومت نامرئی جهان:  </a:t>
            </a:r>
            <a:r>
              <a:rPr lang="fa-IR" sz="2200" b="1" dirty="0" smtClean="0">
                <a:latin typeface="+mj-lt"/>
                <a:ea typeface="+mj-ea"/>
                <a:cs typeface="B Nazanin" pitchFamily="2" charset="-78"/>
              </a:rPr>
              <a:t>انجمن سیاسی و اقتصادی جهان</a:t>
            </a:r>
          </a:p>
          <a:p>
            <a:pPr lvl="1" algn="just">
              <a:buNone/>
            </a:pPr>
            <a:r>
              <a:rPr lang="fa-IR" sz="2000" b="1" dirty="0" smtClean="0">
                <a:effectLst>
                  <a:outerShdw blurRad="31750" dist="25400" dir="5400000" algn="tl" rotWithShape="0">
                    <a:srgbClr val="000000">
                      <a:alpha val="25000"/>
                    </a:srgbClr>
                  </a:outerShdw>
                </a:effectLst>
                <a:latin typeface="+mj-lt"/>
                <a:ea typeface="+mj-ea"/>
                <a:cs typeface="B Nazanin" pitchFamily="2" charset="-78"/>
              </a:rPr>
              <a:t>    الف- بهار عربی</a:t>
            </a:r>
          </a:p>
          <a:p>
            <a:pPr lvl="2" algn="just">
              <a:buNone/>
            </a:pPr>
            <a:r>
              <a:rPr lang="fa-IR" sz="2000" b="1" dirty="0" smtClean="0">
                <a:effectLst>
                  <a:outerShdw blurRad="31750" dist="25400" dir="5400000" algn="tl" rotWithShape="0">
                    <a:srgbClr val="000000">
                      <a:alpha val="25000"/>
                    </a:srgbClr>
                  </a:outerShdw>
                </a:effectLst>
                <a:latin typeface="+mj-lt"/>
                <a:ea typeface="+mj-ea"/>
                <a:cs typeface="B Nazanin" pitchFamily="2" charset="-78"/>
              </a:rPr>
              <a:t>ب- سانسور اینترنتی</a:t>
            </a:r>
          </a:p>
          <a:p>
            <a:pPr lvl="2" algn="just">
              <a:buNone/>
            </a:pPr>
            <a:r>
              <a:rPr lang="fa-IR" sz="2000" b="1" dirty="0" smtClean="0">
                <a:effectLst>
                  <a:outerShdw blurRad="31750" dist="25400" dir="5400000" algn="tl" rotWithShape="0">
                    <a:srgbClr val="000000">
                      <a:alpha val="25000"/>
                    </a:srgbClr>
                  </a:outerShdw>
                </a:effectLst>
                <a:latin typeface="+mj-lt"/>
                <a:ea typeface="+mj-ea"/>
                <a:cs typeface="B Nazanin" pitchFamily="2" charset="-78"/>
              </a:rPr>
              <a:t>ج- به درازا کشیدن بحران اقتصادی</a:t>
            </a:r>
          </a:p>
          <a:p>
            <a:pPr lvl="1" algn="just">
              <a:buNone/>
            </a:pPr>
            <a:r>
              <a:rPr lang="fa-IR" sz="2000" b="1" dirty="0" smtClean="0">
                <a:effectLst>
                  <a:outerShdw blurRad="31750" dist="25400" dir="5400000" algn="tl" rotWithShape="0">
                    <a:srgbClr val="000000">
                      <a:alpha val="25000"/>
                    </a:srgbClr>
                  </a:outerShdw>
                </a:effectLst>
                <a:latin typeface="+mj-lt"/>
                <a:ea typeface="+mj-ea"/>
                <a:cs typeface="B Nazanin" pitchFamily="2" charset="-78"/>
              </a:rPr>
              <a:t>     د- تعیین رئیس جدید صندوق بین المللی پول</a:t>
            </a:r>
          </a:p>
          <a:p>
            <a:pPr lvl="1" algn="just">
              <a:buNone/>
            </a:pPr>
            <a:r>
              <a:rPr lang="fa-IR" sz="2000" b="1" dirty="0" smtClean="0">
                <a:effectLst>
                  <a:outerShdw blurRad="31750" dist="25400" dir="5400000" algn="tl" rotWithShape="0">
                    <a:srgbClr val="000000">
                      <a:alpha val="25000"/>
                    </a:srgbClr>
                  </a:outerShdw>
                </a:effectLst>
                <a:latin typeface="+mj-lt"/>
                <a:ea typeface="+mj-ea"/>
                <a:cs typeface="B Nazanin" pitchFamily="2" charset="-78"/>
              </a:rPr>
              <a:t>     ه- افزایش جنگ و کشتار و نسل کشی</a:t>
            </a:r>
          </a:p>
          <a:p>
            <a:pPr algn="just">
              <a:buNone/>
            </a:pPr>
            <a:endParaRPr lang="fa-IR" sz="2800" b="1" dirty="0">
              <a:effectLst>
                <a:outerShdw blurRad="31750" dist="25400" dir="5400000" algn="tl" rotWithShape="0">
                  <a:srgbClr val="000000">
                    <a:alpha val="25000"/>
                  </a:srgbClr>
                </a:outerShdw>
              </a:effectLst>
              <a:latin typeface="+mj-lt"/>
              <a:ea typeface="+mj-ea"/>
              <a:cs typeface="B Nazanin" pitchFamily="2" charset="-78"/>
            </a:endParaRPr>
          </a:p>
        </p:txBody>
      </p:sp>
      <p:sp>
        <p:nvSpPr>
          <p:cNvPr id="3" name="Title 2"/>
          <p:cNvSpPr>
            <a:spLocks noGrp="1"/>
          </p:cNvSpPr>
          <p:nvPr>
            <p:ph type="title"/>
          </p:nvPr>
        </p:nvSpPr>
        <p:spPr>
          <a:xfrm>
            <a:off x="428596" y="928670"/>
            <a:ext cx="8229600" cy="1143000"/>
          </a:xfrm>
        </p:spPr>
        <p:txBody>
          <a:bodyPr>
            <a:normAutofit fontScale="90000"/>
          </a:bodyPr>
          <a:lstStyle/>
          <a:p>
            <a:pPr algn="ctr"/>
            <a:r>
              <a:rPr lang="fa-IR" sz="3600" dirty="0" smtClean="0">
                <a:solidFill>
                  <a:schemeClr val="tx1"/>
                </a:solidFill>
                <a:cs typeface="B Nazanin" pitchFamily="2" charset="-78"/>
              </a:rPr>
              <a:t>نشست بیلدربرگ </a:t>
            </a:r>
            <a:r>
              <a:rPr lang="en-US" sz="3600" dirty="0" smtClean="0">
                <a:solidFill>
                  <a:schemeClr val="tx1"/>
                </a:solidFill>
                <a:cs typeface="B Nazanin" pitchFamily="2" charset="-78"/>
              </a:rPr>
              <a:t/>
            </a:r>
            <a:br>
              <a:rPr lang="en-US" sz="3600" dirty="0" smtClean="0">
                <a:solidFill>
                  <a:schemeClr val="tx1"/>
                </a:solidFill>
                <a:cs typeface="B Nazanin" pitchFamily="2" charset="-78"/>
              </a:rPr>
            </a:br>
            <a:r>
              <a:rPr lang="fa-IR" sz="3600" dirty="0" smtClean="0">
                <a:solidFill>
                  <a:schemeClr val="tx1"/>
                </a:solidFill>
                <a:cs typeface="B Nazanin" pitchFamily="2" charset="-78"/>
              </a:rPr>
              <a:t>طراحی مقدمات جنگ بزرگ درخاورمیانه</a:t>
            </a:r>
            <a:br>
              <a:rPr lang="fa-IR" sz="3600" dirty="0" smtClean="0">
                <a:solidFill>
                  <a:schemeClr val="tx1"/>
                </a:solidFill>
                <a:cs typeface="B Nazanin" pitchFamily="2" charset="-78"/>
              </a:rPr>
            </a:br>
            <a:r>
              <a:rPr lang="fa-IR" sz="3100" dirty="0" smtClean="0">
                <a:solidFill>
                  <a:schemeClr val="tx1"/>
                </a:solidFill>
                <a:cs typeface="B Nazanin" pitchFamily="2" charset="-78"/>
              </a:rPr>
              <a:t>تشدید نسل کشی و کاهش جمعیت جهان</a:t>
            </a:r>
            <a:r>
              <a:rPr lang="en-US" sz="3100" dirty="0" smtClean="0">
                <a:cs typeface="B Nazanin" pitchFamily="2" charset="-78"/>
              </a:rPr>
              <a:t/>
            </a:r>
            <a:br>
              <a:rPr lang="en-US" sz="3100" dirty="0" smtClean="0">
                <a:cs typeface="B Nazanin" pitchFamily="2" charset="-78"/>
              </a:rPr>
            </a:br>
            <a:r>
              <a:rPr lang="fa-IR" dirty="0" smtClean="0">
                <a:cs typeface="B Nazanin" pitchFamily="2" charset="-78"/>
              </a:rPr>
              <a:t> </a:t>
            </a:r>
            <a:r>
              <a:rPr lang="en-US" dirty="0" smtClean="0">
                <a:cs typeface="B Nazanin" pitchFamily="2" charset="-78"/>
              </a:rPr>
              <a:t/>
            </a:r>
            <a:br>
              <a:rPr lang="en-US" dirty="0" smtClean="0">
                <a:cs typeface="B Nazanin" pitchFamily="2" charset="-78"/>
              </a:rPr>
            </a:br>
            <a:endParaRPr lang="fa-I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785794"/>
            <a:ext cx="8229600" cy="4525963"/>
          </a:xfrm>
        </p:spPr>
        <p:txBody>
          <a:bodyPr>
            <a:normAutofit/>
          </a:bodyPr>
          <a:lstStyle/>
          <a:p>
            <a:pPr algn="just"/>
            <a:r>
              <a:rPr lang="ar-SA" b="1" u="sng" dirty="0" smtClean="0">
                <a:cs typeface="B Nazanin" pitchFamily="2" charset="-78"/>
              </a:rPr>
              <a:t>چون مسئله رشد جمعيت يك مسئله ساختاري است، به تدريج و همراه با تغييرات در ساختار اجتماعي، فرهنگي و اقتصادي جامعه امكان تغيير سطح باروري بوجود مي‌آيد، بنابراين امكان افزايش جمعيت صرفاً با بسته‌هاي تشويقي، بدون ايجاد تغييرات ساختاري وجود ندارد.</a:t>
            </a:r>
            <a:r>
              <a:rPr lang="en-US" b="1" u="sng" dirty="0" smtClean="0">
                <a:cs typeface="B Nazanin" pitchFamily="2" charset="-78"/>
              </a:rPr>
              <a:t> </a:t>
            </a:r>
            <a:endParaRPr lang="en-US" dirty="0" smtClean="0">
              <a:cs typeface="B Nazanin" pitchFamily="2" charset="-78"/>
            </a:endParaRPr>
          </a:p>
          <a:p>
            <a:pPr algn="just"/>
            <a:r>
              <a:rPr lang="ar-SA" b="1" u="sng" dirty="0" smtClean="0">
                <a:cs typeface="B Nazanin" pitchFamily="2" charset="-78"/>
              </a:rPr>
              <a:t>با فرض</a:t>
            </a:r>
            <a:r>
              <a:rPr lang="fa-IR" b="1" u="sng" dirty="0" smtClean="0">
                <a:cs typeface="B Nazanin" pitchFamily="2" charset="-78"/>
              </a:rPr>
              <a:t> </a:t>
            </a:r>
            <a:r>
              <a:rPr lang="ar-SA" b="1" u="sng" dirty="0" smtClean="0">
                <a:cs typeface="B Nazanin" pitchFamily="2" charset="-78"/>
              </a:rPr>
              <a:t>مؤثر بودن بسته‌هاي تشويقي دولت، جدول فوق تنظيم شده است، همانطور كه ملاحظه مي‌شود در سال 1410 باروري كل به حدود </a:t>
            </a:r>
            <a:r>
              <a:rPr lang="fa-IR" b="1" u="sng" dirty="0" smtClean="0">
                <a:cs typeface="B Nazanin" pitchFamily="2" charset="-78"/>
              </a:rPr>
              <a:t>2/1</a:t>
            </a:r>
            <a:r>
              <a:rPr lang="ar-SA" b="1" u="sng" dirty="0" smtClean="0">
                <a:cs typeface="B Nazanin" pitchFamily="2" charset="-78"/>
              </a:rPr>
              <a:t> (سطح جانشيني) مي‌رسد و پيش‌بيني مي‌شود در سال 1425 به </a:t>
            </a:r>
            <a:r>
              <a:rPr lang="fa-IR" b="1" u="sng" dirty="0" smtClean="0">
                <a:cs typeface="B Nazanin" pitchFamily="2" charset="-78"/>
              </a:rPr>
              <a:t>2</a:t>
            </a:r>
            <a:r>
              <a:rPr lang="ar-SA" b="1" u="sng" dirty="0" smtClean="0">
                <a:cs typeface="B Nazanin" pitchFamily="2" charset="-78"/>
              </a:rPr>
              <a:t>/</a:t>
            </a:r>
            <a:r>
              <a:rPr lang="fa-IR" b="1" u="sng" dirty="0" smtClean="0">
                <a:cs typeface="B Nazanin" pitchFamily="2" charset="-78"/>
              </a:rPr>
              <a:t>5</a:t>
            </a:r>
            <a:r>
              <a:rPr lang="ar-SA" b="1" u="sng" dirty="0" smtClean="0">
                <a:cs typeface="B Nazanin" pitchFamily="2" charset="-78"/>
              </a:rPr>
              <a:t> فرزند افزايش يابد. بنابراين به هيچ وجه </a:t>
            </a:r>
            <a:r>
              <a:rPr lang="fa-IR" b="1" u="sng" dirty="0" smtClean="0">
                <a:cs typeface="B Nazanin" pitchFamily="2" charset="-78"/>
              </a:rPr>
              <a:t>صرفاً م</a:t>
            </a:r>
            <a:r>
              <a:rPr lang="ar-SA" b="1" u="sng" dirty="0" smtClean="0">
                <a:cs typeface="B Nazanin" pitchFamily="2" charset="-78"/>
              </a:rPr>
              <a:t>شوق‌هاي جمعيتي</a:t>
            </a:r>
            <a:r>
              <a:rPr lang="fa-IR" b="1" u="sng" dirty="0" smtClean="0">
                <a:cs typeface="B Nazanin" pitchFamily="2" charset="-78"/>
              </a:rPr>
              <a:t>،</a:t>
            </a:r>
            <a:r>
              <a:rPr lang="ar-SA" b="1" u="sng" dirty="0" smtClean="0">
                <a:cs typeface="B Nazanin" pitchFamily="2" charset="-78"/>
              </a:rPr>
              <a:t> باعث افزايش افسار گسيخته جمعيت نخواهد گرديد. </a:t>
            </a:r>
            <a:endParaRPr lang="en-US" dirty="0" smtClean="0">
              <a:cs typeface="B Nazanin" pitchFamily="2" charset="-78"/>
            </a:endParaRPr>
          </a:p>
          <a:p>
            <a:endParaRPr lang="en-US" dirty="0">
              <a:cs typeface="B Nazanin" pitchFamily="2" charset="-7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2910" y="5357826"/>
            <a:ext cx="8215370" cy="357190"/>
          </a:xfrm>
        </p:spPr>
        <p:txBody>
          <a:bodyPr>
            <a:noAutofit/>
          </a:bodyPr>
          <a:lstStyle/>
          <a:p>
            <a:pPr algn="r"/>
            <a:r>
              <a:rPr lang="fa-IR" sz="1400" dirty="0" smtClean="0">
                <a:effectLst/>
                <a:cs typeface="B Nazanin" pitchFamily="2" charset="-78"/>
              </a:rPr>
              <a:t>منبع : عباسي شوازي و همكاران(1384)، تحولات باروري در ايران، وزارت بهداشت و درمان.</a:t>
            </a:r>
            <a:r>
              <a:rPr lang="en-US" sz="1400" dirty="0" smtClean="0">
                <a:effectLst/>
                <a:cs typeface="B Nazanin" pitchFamily="2" charset="-78"/>
              </a:rPr>
              <a:t/>
            </a:r>
            <a:br>
              <a:rPr lang="en-US" sz="1400" dirty="0" smtClean="0">
                <a:effectLst/>
                <a:cs typeface="B Nazanin" pitchFamily="2" charset="-78"/>
              </a:rPr>
            </a:br>
            <a:endParaRPr lang="en-US" sz="1400" dirty="0">
              <a:effectLst/>
              <a:cs typeface="B Nazanin" pitchFamily="2" charset="-78"/>
            </a:endParaRPr>
          </a:p>
        </p:txBody>
      </p:sp>
      <p:pic>
        <p:nvPicPr>
          <p:cNvPr id="21506" name="Picture 2"/>
          <p:cNvPicPr>
            <a:picLocks noChangeAspect="1" noChangeArrowheads="1"/>
          </p:cNvPicPr>
          <p:nvPr/>
        </p:nvPicPr>
        <p:blipFill>
          <a:blip r:embed="rId2" cstate="print"/>
          <a:srcRect/>
          <a:stretch>
            <a:fillRect/>
          </a:stretch>
        </p:blipFill>
        <p:spPr bwMode="auto">
          <a:xfrm>
            <a:off x="642910" y="642918"/>
            <a:ext cx="7929618" cy="4572033"/>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571472" y="500042"/>
            <a:ext cx="8358187"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rPr>
              <a:t>سناريوي غير محتمل رشد جمعيت در ايران</a:t>
            </a:r>
            <a:endPar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rPr>
              <a:t> </a:t>
            </a:r>
          </a:p>
          <a:p>
            <a:pPr algn="just" fontAlgn="base">
              <a:spcBef>
                <a:spcPct val="0"/>
              </a:spcBef>
              <a:spcAft>
                <a:spcPct val="0"/>
              </a:spcAft>
            </a:pPr>
            <a:r>
              <a:rPr lang="en-US" dirty="0" smtClean="0">
                <a:cs typeface="B Nazanin" pitchFamily="2" charset="-78"/>
              </a:rPr>
              <a:t> </a:t>
            </a:r>
            <a:r>
              <a:rPr lang="ar-SA" dirty="0" smtClean="0">
                <a:cs typeface="B Nazanin" pitchFamily="2" charset="-78"/>
              </a:rPr>
              <a:t>برخي از سياسيون و دانشگاهيان چنين بيان كرده‌اند، اگر سياست دولت در ارتباط با حمايت از زاد و ولد تحقق يابد، جمعيت ايران تا سال 1404 به 120 ميليون نفر خواهد رسيد، اما اين رقم در صورتي قابل تحقق است كه سطح باروري ايران تا سال 1405، به 6.3 فرزند افزايش يابد</a:t>
            </a:r>
            <a:r>
              <a:rPr lang="fa-IR" dirty="0" smtClean="0">
                <a:cs typeface="B Nazanin" pitchFamily="2" charset="-78"/>
              </a:rPr>
              <a:t>. در</a:t>
            </a:r>
            <a:r>
              <a:rPr lang="ar-SA" dirty="0" smtClean="0">
                <a:cs typeface="B Nazanin" pitchFamily="2" charset="-78"/>
              </a:rPr>
              <a:t> صورتي تجربه جهاني تحولات باروري نشان مي دهد كه روند كاهشي باروري حتي با سياست هاي تشويقي به راحتي معكوس نخواهد شد. </a:t>
            </a:r>
            <a:endParaRPr lang="en-US" dirty="0" smtClean="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lang="fa-IR" b="1" dirty="0" smtClean="0">
              <a:solidFill>
                <a:srgbClr val="0000FF"/>
              </a:solidFill>
              <a:latin typeface="Arial"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b="1" i="0" u="none" strike="noStrike" cap="none" normalizeH="0" baseline="0" dirty="0" smtClean="0">
              <a:ln>
                <a:noFill/>
              </a:ln>
              <a:solidFill>
                <a:srgbClr val="0000FF"/>
              </a:solidFill>
              <a:effectLst/>
              <a:latin typeface="Arial"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lang="fa-IR" b="1" dirty="0" smtClean="0">
              <a:solidFill>
                <a:srgbClr val="0000FF"/>
              </a:solidFill>
              <a:latin typeface="Arial"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1749" name="Object 5"/>
          <p:cNvGraphicFramePr>
            <a:graphicFrameLocks noChangeAspect="1"/>
          </p:cNvGraphicFramePr>
          <p:nvPr/>
        </p:nvGraphicFramePr>
        <p:xfrm>
          <a:off x="642910" y="2357430"/>
          <a:ext cx="8143931" cy="3857652"/>
        </p:xfrm>
        <a:graphic>
          <a:graphicData uri="http://schemas.openxmlformats.org/presentationml/2006/ole">
            <mc:AlternateContent xmlns:mc="http://schemas.openxmlformats.org/markup-compatibility/2006">
              <mc:Choice xmlns:v="urn:schemas-microsoft-com:vml" Requires="v">
                <p:oleObj spid="_x0000_s48131" name="Document" r:id="rId3" imgW="5792977" imgH="2540966" progId="Word.Document.8">
                  <p:link updateAutomatic="1"/>
                </p:oleObj>
              </mc:Choice>
              <mc:Fallback>
                <p:oleObj name="Document" r:id="rId3" imgW="5792977" imgH="2540966" progId="Word.Document.8">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10" y="2357430"/>
                        <a:ext cx="8143931" cy="385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Rectangle 8"/>
          <p:cNvSpPr>
            <a:spLocks noChangeArrowheads="1"/>
          </p:cNvSpPr>
          <p:nvPr/>
        </p:nvSpPr>
        <p:spPr bwMode="auto">
          <a:xfrm>
            <a:off x="785786" y="1142984"/>
            <a:ext cx="764386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pitchFamily="34" charset="0"/>
                <a:ea typeface="Times New Roman" pitchFamily="18" charset="0"/>
                <a:cs typeface="B Mitra" pitchFamily="2" charset="-78"/>
              </a:rPr>
              <a:t>د</a:t>
            </a:r>
            <a:r>
              <a:rPr kumimoji="0" lang="fa-IR" sz="2400" b="1" i="0" u="none" strike="noStrike" cap="none" normalizeH="0" baseline="0" dirty="0" smtClean="0" bmk="">
                <a:ln>
                  <a:noFill/>
                </a:ln>
                <a:solidFill>
                  <a:schemeClr val="tx1"/>
                </a:solidFill>
                <a:effectLst/>
                <a:latin typeface="Arial" pitchFamily="34" charset="0"/>
                <a:ea typeface="Times New Roman" pitchFamily="18" charset="0"/>
                <a:cs typeface="B Mitra" pitchFamily="2" charset="-78"/>
              </a:rPr>
              <a:t>ر صورتی كه اقتصاد كشور در وضعيتي باشد كه بازدهي نهايي نيروي انساني مثبت باشد، افزايش جمعيت باعث افزايش توليد ملي خواهد گشت. جمعيت مطلوب از نظر درآمد ملي و توليد ملي حدي از جمعيت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bmk="">
                <a:ln>
                  <a:noFill/>
                </a:ln>
                <a:solidFill>
                  <a:schemeClr val="tx1"/>
                </a:solidFill>
                <a:effectLst/>
                <a:latin typeface="Arial" pitchFamily="34" charset="0"/>
                <a:ea typeface="Times New Roman" pitchFamily="18" charset="0"/>
                <a:cs typeface="B Mitra" pitchFamily="2" charset="-78"/>
              </a:rPr>
              <a:t>است كه در آن بازدهي نهايي نيروي انساني برابر صفر باشد.</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bmk="">
                <a:ln>
                  <a:noFill/>
                </a:ln>
                <a:solidFill>
                  <a:schemeClr val="tx1"/>
                </a:solidFill>
                <a:effectLst/>
                <a:latin typeface="Arial" pitchFamily="34" charset="0"/>
                <a:ea typeface="Times New Roman" pitchFamily="18" charset="0"/>
                <a:cs typeface="B Mitra" pitchFamily="2" charset="-78"/>
              </a:rPr>
              <a:t> در چنين صورتي افزايش يا كاهش فيزيكي جمعيت باعث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bmk="">
                <a:ln>
                  <a:noFill/>
                </a:ln>
                <a:solidFill>
                  <a:schemeClr val="tx1"/>
                </a:solidFill>
                <a:effectLst/>
                <a:latin typeface="Arial" pitchFamily="34" charset="0"/>
                <a:ea typeface="Times New Roman" pitchFamily="18" charset="0"/>
                <a:cs typeface="B Mitra" pitchFamily="2" charset="-78"/>
              </a:rPr>
              <a:t>كاهش درآمد ملي مي‌گردد.</a:t>
            </a:r>
          </a:p>
          <a:p>
            <a:pPr marL="0" marR="0" lvl="0" indent="0" algn="justLow" defTabSz="914400" rtl="1" eaLnBrk="1" fontAlgn="base" latinLnBrk="0" hangingPunct="1">
              <a:lnSpc>
                <a:spcPct val="100000"/>
              </a:lnSpc>
              <a:spcBef>
                <a:spcPct val="0"/>
              </a:spcBef>
              <a:spcAft>
                <a:spcPct val="0"/>
              </a:spcAft>
              <a:buClrTx/>
              <a:buSzTx/>
              <a:buFontTx/>
              <a:buNone/>
              <a:tabLst/>
            </a:pPr>
            <a:endParaRPr lang="fa-IR" sz="1400" b="1" dirty="0" smtClean="0" bmk="">
              <a:latin typeface="Arial" pitchFamily="34" charset="0"/>
              <a:cs typeface="B Mitra"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1400" b="1" i="0" u="none" strike="noStrike" cap="none" normalizeH="0" baseline="0" dirty="0" smtClean="0" bmk="">
              <a:ln>
                <a:noFill/>
              </a:ln>
              <a:solidFill>
                <a:schemeClr val="tx1"/>
              </a:solidFill>
              <a:effectLst/>
              <a:latin typeface="Arial" pitchFamily="34" charset="0"/>
              <a:cs typeface="B Mitra"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fa-IR" sz="1400" b="1" dirty="0" smtClean="0" bmk="">
              <a:latin typeface="Arial" pitchFamily="34" charset="0"/>
              <a:cs typeface="B Mitra"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1400" b="1" i="0" u="none" strike="noStrike" cap="none" normalizeH="0" baseline="0" dirty="0" smtClean="0" bmk="">
              <a:ln>
                <a:noFill/>
              </a:ln>
              <a:solidFill>
                <a:schemeClr val="tx1"/>
              </a:solidFill>
              <a:effectLst/>
              <a:latin typeface="Arial" pitchFamily="34" charset="0"/>
              <a:cs typeface="B Mitra"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fa-IR" sz="1400" b="1" dirty="0" smtClean="0" bmk="">
              <a:latin typeface="Arial" pitchFamily="34" charset="0"/>
              <a:cs typeface="B Mitra"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1400" b="1" i="0" u="none" strike="noStrike" cap="none" normalizeH="0" baseline="0" dirty="0" smtClean="0" bmk="">
              <a:ln>
                <a:noFill/>
              </a:ln>
              <a:solidFill>
                <a:schemeClr val="tx1"/>
              </a:solidFill>
              <a:effectLst/>
              <a:latin typeface="Arial" pitchFamily="34" charset="0"/>
              <a:cs typeface="B Mitra"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fa-IR" sz="1400" b="1" dirty="0" smtClean="0" bmk="">
              <a:latin typeface="Arial" pitchFamily="34" charset="0"/>
              <a:cs typeface="B Mitra"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1400" b="1" i="0" u="none" strike="noStrike" cap="none" normalizeH="0" baseline="0" dirty="0" smtClean="0" bmk="">
              <a:ln>
                <a:noFill/>
              </a:ln>
              <a:solidFill>
                <a:schemeClr val="tx1"/>
              </a:solidFill>
              <a:effectLst/>
              <a:latin typeface="Arial" pitchFamily="34" charset="0"/>
              <a:cs typeface="B Mitra"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fa-IR" sz="1400" b="1" dirty="0" smtClean="0" bmk="">
              <a:latin typeface="Arial" pitchFamily="34" charset="0"/>
              <a:cs typeface="B Mitra"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714356"/>
            <a:ext cx="8229600" cy="5572164"/>
          </a:xfrm>
        </p:spPr>
        <p:txBody>
          <a:bodyPr/>
          <a:lstStyle/>
          <a:p>
            <a:pPr algn="just"/>
            <a:r>
              <a:rPr lang="fa-IR" b="1" dirty="0" smtClean="0">
                <a:cs typeface="B Nazanin" pitchFamily="2" charset="-78"/>
              </a:rPr>
              <a:t>به تعبیرجولیان سایمون، مشکل کشورهای در حال توسعه  مانند کشور ما سرعت رشد جمعیت نیست ، بلکه کندی رشد اقتصادی است. آنچه مانع این رشد است نه افزایش جمعیت  است نه کمبود سرمایه ، بلکه شیوه تفکر، ارزشها و عاداتی که مانع بوجود آمدن نظام اقتصادی اجتماعی  وسیاسی مناسب با توسعه می گردد. </a:t>
            </a:r>
          </a:p>
          <a:p>
            <a:pPr algn="just"/>
            <a:r>
              <a:rPr lang="fa-IR" b="1" dirty="0" smtClean="0">
                <a:cs typeface="B Nazanin" pitchFamily="2" charset="-78"/>
              </a:rPr>
              <a:t>همچنین به تعبیر عباسی شوازی،</a:t>
            </a:r>
            <a:r>
              <a:rPr lang="ar-SA" b="1" dirty="0" smtClean="0">
                <a:cs typeface="B Nazanin" pitchFamily="2" charset="-78"/>
              </a:rPr>
              <a:t>نيروي انساني در توسعه يك امر مثبت است ولي اين كه شما چقدر بتوانيد</a:t>
            </a:r>
            <a:r>
              <a:rPr lang="fa-IR" b="1" dirty="0" smtClean="0">
                <a:cs typeface="B Nazanin" pitchFamily="2" charset="-78"/>
              </a:rPr>
              <a:t> </a:t>
            </a:r>
            <a:r>
              <a:rPr lang="ar-SA" b="1" dirty="0" smtClean="0">
                <a:cs typeface="B Nazanin" pitchFamily="2" charset="-78"/>
              </a:rPr>
              <a:t>از اين نيروي انساني استفاده كنيد، مهم‎تر است</a:t>
            </a:r>
            <a:r>
              <a:rPr lang="en-US" b="1" dirty="0" smtClean="0">
                <a:cs typeface="B Nazanin" pitchFamily="2" charset="-78"/>
              </a:rPr>
              <a:t>.</a:t>
            </a:r>
            <a:r>
              <a:rPr lang="ar-SA" b="1" dirty="0" smtClean="0">
                <a:cs typeface="B Nazanin" pitchFamily="2" charset="-78"/>
              </a:rPr>
              <a:t>پس مشكل، تعداد نيروي انساني نيست بلكه اين مهم است كه چطور از اين نيروي انساني استفاده كرده و آن را مديريت كنيم</a:t>
            </a:r>
            <a:r>
              <a:rPr lang="en-US" b="1" dirty="0" smtClean="0">
                <a:cs typeface="B Nazanin" pitchFamily="2" charset="-78"/>
              </a:rPr>
              <a:t>.</a:t>
            </a:r>
            <a:endParaRPr lang="en-US" b="1" dirty="0">
              <a:cs typeface="B Nazanin" pitchFamily="2" charset="-7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مفهوم باروری از دیدگاه قرآن کریم </a:t>
            </a:r>
            <a:endParaRPr lang="fa-IR" dirty="0"/>
          </a:p>
        </p:txBody>
      </p:sp>
      <p:sp>
        <p:nvSpPr>
          <p:cNvPr id="3" name="Content Placeholder 2"/>
          <p:cNvSpPr>
            <a:spLocks noGrp="1"/>
          </p:cNvSpPr>
          <p:nvPr>
            <p:ph idx="1"/>
          </p:nvPr>
        </p:nvSpPr>
        <p:spPr/>
        <p:txBody>
          <a:bodyPr/>
          <a:lstStyle/>
          <a:p>
            <a:r>
              <a:rPr lang="fa-IR" dirty="0" smtClean="0"/>
              <a:t>شما را با اموال و فرزندان فراوان مدد فرماید و برای شما باغ های پر ثمر و نهرهای جاری آب نصیب فرماید." آیه 12 سوره مبارکه نوح و همچنین در سوره ی اسراء آمده است :"سپس شما را بر آنها غلبه خواهیم داد و بر ثروت و مال و تعداد فرزندانتان می افزاییم و نفرات شما را بیش از دشمنانتان مقرر خواهیم فرمود"</a:t>
            </a:r>
            <a:endParaRPr lang="fa-I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آيات و رواياتي وجود دارد كه فزوني جمعيت مسلمانان را يك معيار مهم هم در دنيا و هم در آخرت قرار داده است. فرزندان در دنيا زينت، مايه‌ي استعانت، امداد و، قدرت و مايه غلبه مومنان و در آخرت مايه‌ي مباهات پيامبر اسلام(ص) معرفي شده‌اند. (به نقل از خبرگزاري فارس) برخي محققان از مجموع اين روايات اصل اولي را استحباب تكثير نسل دانسته‌اند. </a:t>
            </a:r>
            <a:endParaRPr lang="fa-I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dirty="0" smtClean="0"/>
              <a:t>از سوي ديگر در آيات و روايات ديگري اوصافي براي فرزند و فرزندآوري وجود دارد كه اگر وصف مشعر به عليت باشد يعني تا حدي گوياي علت حكم باشد مي‌تواند ترجيح داشتن فرزند زياد را قيد بزند. براي مثال در روايتي كه در بالا نيز مورد اشاره قرار گرفت علت تشويق به فرزندآوري تكثير مومنان و لا اله الا الله گويان بود و يا فرزند به عنوان زينت يا باقيات صالحات معرفي شده است پس اگر در شرايطي و بنا به علل و عوامل فرهنگى، تربيتى، اقتصادى فرزند زياد باعث كم توجهي والدين به تربيت ديني و انساني فرزندان شود نمي‌توان به صورت مطلق تكثير نسل را ترجيح داد. </a:t>
            </a:r>
            <a:endParaRPr lang="fa-I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fa-IR" dirty="0" smtClean="0"/>
              <a:t>اگرچه در مقابل، رواياتي هم وجود دارد كه به صراحت بيان مي‌كند ترس از رسيدن رزق و روزي نبايد مانع از ازدواج و فرزندآوري شود. زيرا خداوند روزي همگان را ضمانت كرده است. </a:t>
            </a:r>
            <a:br>
              <a:rPr lang="fa-IR" dirty="0" smtClean="0"/>
            </a:br>
            <a:r>
              <a:rPr lang="fa-IR" dirty="0" smtClean="0"/>
              <a:t>طبعاً براي استخراج نظريه‌‌ي ديني درباره جمعيت، لازم است كه بين ادله فوق جمع كرد. از سوي ديگر نمي‌توان از واقعيت‌هاي اجتماعى موجود نيز چشمپوشي نمود. در موارد فراواني آنچه كه افراد را به سمت سياست‌هاي كنترل جمعيت سوق مي‌دهد، فقدان حداقل خوراك و پوشاك و مسكن نيست؛ بلكه ارتقاي وضع معيشتي و رسيدن به سطح بالاتري از آسايش است. خواسته‌هاي فرزندان و فشار حاصل از آن در حد حداقل نيازهاي روزمره نيست. تغيير در سبك‌هاي زندگي مسئوليت‌هاي مالي فراواني را متوجه والدين كرده است.</a:t>
            </a:r>
            <a:endParaRPr lang="en-US" dirty="0" smtClean="0"/>
          </a:p>
          <a:p>
            <a:endParaRPr lang="fa-I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پس براساس آنچه كه گفته شد، مي‌توان گفت ديدگاه اسلام هم به كيفيت و هم به كميت آن توجه نموده است. در يك جامعه اسلامي اين دو بايد به توازني برسند كه شايسته يك جامعه مسلمان است. بدين لحاظ ما معتقد هستيم كه دين مبين اسلام با جمعيت مطلوب موافق است. اين مطلوبيت جمعيتي هم در بعد كيفي است و هم در بعد كمي.</a:t>
            </a:r>
            <a:endParaRPr lang="en-US" dirty="0" smtClean="0"/>
          </a:p>
          <a:p>
            <a:endParaRPr lang="fa-I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714357"/>
            <a:ext cx="8229600" cy="3714775"/>
          </a:xfrm>
        </p:spPr>
        <p:txBody>
          <a:bodyPr>
            <a:normAutofit/>
          </a:bodyPr>
          <a:lstStyle/>
          <a:p>
            <a:pPr algn="just">
              <a:buNone/>
            </a:pPr>
            <a:r>
              <a:rPr lang="fa-IR" b="1" dirty="0" smtClean="0">
                <a:cs typeface="B Nazanin" pitchFamily="2" charset="-78"/>
              </a:rPr>
              <a:t>   ایجاد جنگ در خاورمیانه یکی از مهمترین برنامه های بیلدربرگ است. بیلدربرگی ها براین اعتقادند که جمعیت جهان بسیار زیاد شده و فقط جنگ می تواند تا حدودی این مشکل را چاره کند.  تمامی افراد عضو بیلدربرگ بصورت متحدالرأی براین تصمیم استوار بوده و لزوم بروز جنگ را قطعی می دانند. </a:t>
            </a:r>
          </a:p>
          <a:p>
            <a:pPr algn="just">
              <a:buNone/>
            </a:pPr>
            <a:r>
              <a:rPr lang="fa-IR" b="1" dirty="0" smtClean="0">
                <a:cs typeface="B Nazanin" pitchFamily="2" charset="-78"/>
              </a:rPr>
              <a:t>      کشتار و ذبح انسان و دامن زدن به مرگ ومیر در فرقه های ماسونی از جمله بیلدربرگ جزء اصول اصلی است و عوامل این گروه ها موظفند تا حد ممکن به جنگ و نسل کشی دامن بزنند تا جمعیت جهان کاهش  یابد. </a:t>
            </a:r>
            <a:endParaRPr lang="fa-I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364373"/>
          </a:xfrm>
        </p:spPr>
        <p:txBody>
          <a:bodyPr/>
          <a:lstStyle/>
          <a:p>
            <a:r>
              <a:rPr lang="fa-IR" dirty="0" smtClean="0"/>
              <a:t>قبل از پرداختن به مسئله جمعيت مطلوب ابتدا لازم است كه در مورد ظرفيت جمعيتي توضيحاتي داده شود. اين مفهوم به تعداد جمعيتي اشاره دارد كه يك محيط طبيعي با تمام خصوصياتش، بطور كامل از نظر نيازها تأمين كند، ظرفيت و توان جمعيتي هر كشوري را مي توان  با توجه به منابع و امكانات مختلفي چون زمينهاي قابل كشت، حاصل خيزي خاك، ميزان بارندگي، معادن و ذخاير زير زميني و ميزان توسعه صنعتي و تكنولوژيك </a:t>
            </a:r>
            <a:r>
              <a:rPr lang="fa-IR" smtClean="0"/>
              <a:t>مشخص كرد.</a:t>
            </a:r>
            <a:endParaRPr lang="fa-I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آلفرد سوي بعنوان يكي از بزرگان جمعيت‌شناسي مي‌گويد همواره بايد در دفع دو خطر كوشيد: يكي زيادي جمعيت و ديگري كمي جمعيت. ميان اين دو حد افراط و تفريط، مي‌توان تصوري از تعادل و يا وضعيتي متناسب و منطقي در نظر داشت. بسياري از متفكران و انديشمندان بزرگ اسلامي از جمله ابن خلدون براي حداكثر و حداقل جمعيت  حدودي قائل بوده‌اند. ‌رسيدن به نقطه تعادل  جمعيتي بين دو حد بالا و حداقل نقطه‌اي است كه جمعيت شناسان از آن تحت عنوان جمعيت متناسب ياد مي‌كنند. </a:t>
            </a:r>
            <a:endParaRPr lang="en-US" dirty="0" smtClean="0"/>
          </a:p>
          <a:p>
            <a:endParaRPr lang="fa-I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r>
              <a:rPr lang="fa-IR" dirty="0" smtClean="0"/>
              <a:t>برخي از جمعيت شناسان، ايجاد بهترين تعادل ممكن بين منابع و جمعيت را ملاك تعيين حد مناسب جمعيت مي‌دانند و مي‌گويند در شرايط زير مي‌توان به حد مناسبي از جمعيت دسترسي پيدا كرد‌: </a:t>
            </a:r>
            <a:endParaRPr lang="en-US" dirty="0" smtClean="0"/>
          </a:p>
          <a:p>
            <a:pPr lvl="0"/>
            <a:r>
              <a:rPr lang="fa-IR" dirty="0" smtClean="0"/>
              <a:t>تمام افراد فعال جامعه در مشاغل مختلف اقتصادي جذب شده باشند.</a:t>
            </a:r>
            <a:endParaRPr lang="en-US" dirty="0" smtClean="0"/>
          </a:p>
          <a:p>
            <a:pPr lvl="0"/>
            <a:r>
              <a:rPr lang="fa-IR" dirty="0" smtClean="0"/>
              <a:t>كليه آحاد جامعه داراي سطح متوسطي از زندگي باشند به اين معني كه هر فرد بتواند روزانه 2500 كالري در اختيار داشته باشد. همچنين بتواند بعد از تأمين مواد غذايي مقداري از درآمد خود را كه دست كم 50 درصد كل عايدي‌اش باشد در زمينه هايي غير از احتياجات غذايي به مصرف برساند‌. </a:t>
            </a:r>
          </a:p>
          <a:p>
            <a:r>
              <a:rPr lang="fa-IR" dirty="0" smtClean="0"/>
              <a:t>منابع كشور بدون تخريب اقتصادي و به طور منطقي و متناسب مورد بهره برداري قرار بگيرد.</a:t>
            </a:r>
            <a:endParaRPr lang="en-US" dirty="0" smtClean="0"/>
          </a:p>
          <a:p>
            <a:pPr lvl="0"/>
            <a:endParaRPr lang="en-US" dirty="0" smtClean="0"/>
          </a:p>
          <a:p>
            <a:endParaRPr lang="fa-I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b="1" dirty="0" smtClean="0"/>
              <a:t>ب) توزيع و پراكندگي مطلوب جمعيت.</a:t>
            </a:r>
            <a:endParaRPr lang="en-US" dirty="0" smtClean="0"/>
          </a:p>
          <a:p>
            <a:r>
              <a:rPr lang="fa-IR" b="1" dirty="0" smtClean="0"/>
              <a:t>الف)بعد نخست</a:t>
            </a:r>
            <a:r>
              <a:rPr lang="fa-IR" dirty="0" smtClean="0"/>
              <a:t>: حجم و رشد مطلوب جمعيت: به اين مسئله مي‌پردازد كه چه تعداد و چه رشدي براي جمعيت يك جامعه مطلوب به نظر مي‌رسد، از نظر اقتصادي ملاك عمل براي تعيين رشد مطلوب جمعيتي، نرخ رشد توليد سرانه است( نرخ رشد توليد سرانه برابر است با نرخ رشد توليد منهاي نرخ رشد جمعيت). بر مبناي الگوي رشد اقتصادي رستو يكي از خصوصيات مرحله تكامل اقتصادي افزوني نرخ رشد توليد بر نرخ رشد جمعيت ذكر شده است و از آن بعنوان دروني رشد اقتصادي نام مي برد. </a:t>
            </a:r>
            <a:endParaRPr lang="en-US" dirty="0" smtClean="0"/>
          </a:p>
          <a:p>
            <a:endParaRPr lang="fa-I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ب)بعد دوم</a:t>
            </a:r>
            <a:r>
              <a:rPr lang="fa-IR" dirty="0" smtClean="0"/>
              <a:t>: </a:t>
            </a:r>
            <a:endParaRPr lang="fa-IR" dirty="0"/>
          </a:p>
        </p:txBody>
      </p:sp>
      <p:sp>
        <p:nvSpPr>
          <p:cNvPr id="3" name="Content Placeholder 2"/>
          <p:cNvSpPr>
            <a:spLocks noGrp="1"/>
          </p:cNvSpPr>
          <p:nvPr>
            <p:ph idx="1"/>
          </p:nvPr>
        </p:nvSpPr>
        <p:spPr/>
        <p:txBody>
          <a:bodyPr>
            <a:normAutofit fontScale="85000" lnSpcReduction="20000"/>
          </a:bodyPr>
          <a:lstStyle/>
          <a:p>
            <a:r>
              <a:rPr lang="fa-IR" dirty="0" smtClean="0"/>
              <a:t>توزيع و تراكم مطلوب جمعيت داراي ابعاد  مختلفي است. از كشوري به كشور ديگر، و از شهري به شهر ديگر متفاوت است. مطالعات و تحقيقاتي كه صورت گرفته، تراكم بهينه و متناسب براي جمعيت انساني ابعاد مختلفي به ترتيب زير خواهد داشت: </a:t>
            </a:r>
            <a:endParaRPr lang="en-US" dirty="0" smtClean="0"/>
          </a:p>
          <a:p>
            <a:pPr lvl="0"/>
            <a:r>
              <a:rPr lang="fa-IR" dirty="0" smtClean="0"/>
              <a:t>توزيع بهينه فيزيكي جمعيت كه عبارت است از تعداد متناسبي از جمعيت ساكن در يك مساحت معين‌. </a:t>
            </a:r>
            <a:endParaRPr lang="en-US" dirty="0" smtClean="0"/>
          </a:p>
          <a:p>
            <a:pPr lvl="0"/>
            <a:r>
              <a:rPr lang="fa-IR" dirty="0" smtClean="0"/>
              <a:t>توزيع بهينه اقتصادي جمعيت شامل جمعيتي است كه بر اساس پتانسيل هاي اقتصادي در يك منطقه زندگي مي‌كنند‌. </a:t>
            </a:r>
            <a:endParaRPr lang="en-US" dirty="0" smtClean="0"/>
          </a:p>
          <a:p>
            <a:pPr lvl="0"/>
            <a:r>
              <a:rPr lang="fa-IR" dirty="0" smtClean="0"/>
              <a:t>توزيع بهينه اجتماعي جمعيت كه به مفهوم تعيين بهترين ميزان و تركيب طبقات اجتماعي در يك مجموعه شهري است. </a:t>
            </a:r>
            <a:endParaRPr lang="en-US" dirty="0" smtClean="0"/>
          </a:p>
          <a:p>
            <a:pPr lvl="0"/>
            <a:r>
              <a:rPr lang="fa-IR" dirty="0" smtClean="0"/>
              <a:t>توزيع بهينه سياسي - نظامي جمعيت كه بهترين تركيب و تراكم جمعيت بر اساس نيروها و گرايش‌هاي سياسي در منطقه را تعيين مي‌كند. </a:t>
            </a:r>
            <a:endParaRPr lang="en-US" dirty="0" smtClean="0"/>
          </a:p>
          <a:p>
            <a:pPr lvl="0"/>
            <a:r>
              <a:rPr lang="fa-IR" dirty="0" smtClean="0"/>
              <a:t>توزيع بهينه زيست </a:t>
            </a:r>
            <a:r>
              <a:rPr lang="en-US" dirty="0" smtClean="0"/>
              <a:t>–</a:t>
            </a:r>
            <a:r>
              <a:rPr lang="fa-IR" dirty="0" smtClean="0"/>
              <a:t> محيطي براي جمعيت، بهترين توزيع جمعيتي است كه براي محيط زيست و اكولوژي طبيعي كمترين آسيب رساني را داشته باشد.</a:t>
            </a:r>
            <a:endParaRPr lang="en-US" dirty="0" smtClean="0"/>
          </a:p>
          <a:p>
            <a:endParaRPr lang="fa-I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435811"/>
          </a:xfrm>
        </p:spPr>
        <p:txBody>
          <a:bodyPr>
            <a:normAutofit/>
          </a:bodyPr>
          <a:lstStyle/>
          <a:p>
            <a:r>
              <a:rPr lang="fa-IR" b="1" dirty="0" smtClean="0">
                <a:cs typeface="B Badr" pitchFamily="2" charset="-78"/>
              </a:rPr>
              <a:t>به گفته برلسون اگر، روند رشد جمعيت مطلوب باشد، دامنه انتخابها و اختيارات بشر وسيع‌تر مي‌شود، به اين ترتيب سياست جمعيتي هدف نيست، بلكه وسيله‌اي براي دستيابي به زندگي بهتر و پر محتواتر است. بنابراين لازم است موضوع جمعيت را نه تنها از نظر تعداد، تراكم، ساخت، تركيب و  تغييرات زماني و مكاني بطور مداوم رصد نمايم، بلكه بايد از نظر وضعيت شاخص‌هاي كيفيت زيست جمعيت به آن توجه جدي داشت.  بنابراين با توجه به تراكم حسابي و بيولوژيك ذكر شده مشكل كنوني جمعيت ايران توزيع نامتوازن آن و تمركز حدود20 درصد جمعيت ايران در كلان شهر تهران مي باشد. </a:t>
            </a:r>
            <a:endParaRPr lang="fa-IR" b="1" dirty="0">
              <a:cs typeface="B Badr" pitchFamily="2" charset="-78"/>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 </a:t>
            </a:r>
            <a:endParaRPr lang="en-US" dirty="0"/>
          </a:p>
        </p:txBody>
      </p:sp>
      <p:sp>
        <p:nvSpPr>
          <p:cNvPr id="4" name="WordArt 2"/>
          <p:cNvSpPr>
            <a:spLocks noChangeArrowheads="1" noChangeShapeType="1" noTextEdit="1"/>
          </p:cNvSpPr>
          <p:nvPr/>
        </p:nvSpPr>
        <p:spPr bwMode="auto">
          <a:xfrm>
            <a:off x="1785918" y="2714620"/>
            <a:ext cx="5688013" cy="1520825"/>
          </a:xfrm>
          <a:prstGeom prst="rect">
            <a:avLst/>
          </a:prstGeom>
          <a:effectLst>
            <a:innerShdw blurRad="63500" dist="50800" dir="13500000">
              <a:prstClr val="black">
                <a:alpha val="50000"/>
              </a:prstClr>
            </a:innerShdw>
          </a:effectLst>
        </p:spPr>
        <p:txBody>
          <a:bodyPr wrap="none" fromWordArt="1">
            <a:prstTxWarp prst="textPlain">
              <a:avLst>
                <a:gd name="adj" fmla="val 50000"/>
              </a:avLst>
            </a:prstTxWarp>
          </a:bodyPr>
          <a:lstStyle/>
          <a:p>
            <a:pPr algn="ctr" rtl="1"/>
            <a:r>
              <a:rPr lang="fa-IR" sz="4000" kern="10" dirty="0">
                <a:ln w="9525">
                  <a:noFill/>
                  <a:round/>
                  <a:headEnd/>
                  <a:tailEnd/>
                </a:ln>
                <a:gradFill flip="none" rotWithShape="1">
                  <a:gsLst>
                    <a:gs pos="0">
                      <a:schemeClr val="accent6">
                        <a:lumMod val="75000"/>
                        <a:alpha val="75000"/>
                      </a:schemeClr>
                    </a:gs>
                    <a:gs pos="17999">
                      <a:srgbClr val="99CCFF"/>
                    </a:gs>
                    <a:gs pos="36000">
                      <a:srgbClr val="9966FF"/>
                    </a:gs>
                    <a:gs pos="61000">
                      <a:srgbClr val="CC99FF"/>
                    </a:gs>
                    <a:gs pos="82001">
                      <a:srgbClr val="99CCFF"/>
                    </a:gs>
                    <a:gs pos="100000">
                      <a:srgbClr val="CCCCFF"/>
                    </a:gs>
                  </a:gsLst>
                  <a:lin ang="2700000" scaled="1"/>
                  <a:tileRect/>
                </a:gradFill>
                <a:effectLst>
                  <a:outerShdw dist="35921" dir="2700000" algn="ctr" rotWithShape="0">
                    <a:srgbClr val="C0C0C0">
                      <a:alpha val="80000"/>
                    </a:srgbClr>
                  </a:outerShdw>
                </a:effectLst>
                <a:latin typeface="Impact"/>
              </a:rPr>
              <a:t>ازحسن توجه شما متشكرم  </a:t>
            </a:r>
            <a:endParaRPr lang="en-US" sz="4000" kern="10" dirty="0">
              <a:ln w="9525">
                <a:noFill/>
                <a:round/>
                <a:headEnd/>
                <a:tailEnd/>
              </a:ln>
              <a:gradFill flip="none" rotWithShape="1">
                <a:gsLst>
                  <a:gs pos="0">
                    <a:schemeClr val="accent6">
                      <a:lumMod val="75000"/>
                      <a:alpha val="75000"/>
                    </a:schemeClr>
                  </a:gs>
                  <a:gs pos="17999">
                    <a:srgbClr val="99CCFF"/>
                  </a:gs>
                  <a:gs pos="36000">
                    <a:srgbClr val="9966FF"/>
                  </a:gs>
                  <a:gs pos="61000">
                    <a:srgbClr val="CC99FF"/>
                  </a:gs>
                  <a:gs pos="82001">
                    <a:srgbClr val="99CCFF"/>
                  </a:gs>
                  <a:gs pos="100000">
                    <a:srgbClr val="CCCCFF"/>
                  </a:gs>
                </a:gsLst>
                <a:lin ang="2700000" scaled="1"/>
                <a:tileRect/>
              </a:gradFill>
              <a:effectLst>
                <a:outerShdw dist="35921" dir="2700000" algn="ctr" rotWithShape="0">
                  <a:srgbClr val="C0C0C0">
                    <a:alpha val="80000"/>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0">
                                          <p:stCondLst>
                                            <p:cond delay="0"/>
                                          </p:stCondLst>
                                        </p:cTn>
                                        <p:tgtEl>
                                          <p:spTgt spid="4"/>
                                        </p:tgtEl>
                                      </p:cBhvr>
                                    </p:animEffect>
                                    <p:anim calcmode="lin" valueType="num">
                                      <p:cBhvr>
                                        <p:cTn id="8" dur="455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4"/>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4"/>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4"/>
                                        </p:tgtEl>
                                        <p:attrNameLst>
                                          <p:attrName>ppt_y</p:attrName>
                                        </p:attrNameLst>
                                      </p:cBhvr>
                                      <p:tavLst>
                                        <p:tav tm="0" fmla="#ppt_y-sin(pi*$)/81">
                                          <p:val>
                                            <p:fltVal val="0"/>
                                          </p:val>
                                        </p:tav>
                                        <p:tav tm="100000">
                                          <p:val>
                                            <p:fltVal val="1"/>
                                          </p:val>
                                        </p:tav>
                                      </p:tavLst>
                                    </p:anim>
                                    <p:animScale>
                                      <p:cBhvr>
                                        <p:cTn id="13" dur="65">
                                          <p:stCondLst>
                                            <p:cond delay="1625"/>
                                          </p:stCondLst>
                                        </p:cTn>
                                        <p:tgtEl>
                                          <p:spTgt spid="4"/>
                                        </p:tgtEl>
                                      </p:cBhvr>
                                      <p:to x="100000" y="60000"/>
                                    </p:animScale>
                                    <p:animScale>
                                      <p:cBhvr>
                                        <p:cTn id="14" dur="415" decel="50000">
                                          <p:stCondLst>
                                            <p:cond delay="1690"/>
                                          </p:stCondLst>
                                        </p:cTn>
                                        <p:tgtEl>
                                          <p:spTgt spid="4"/>
                                        </p:tgtEl>
                                      </p:cBhvr>
                                      <p:to x="100000" y="100000"/>
                                    </p:animScale>
                                    <p:animScale>
                                      <p:cBhvr>
                                        <p:cTn id="15" dur="65">
                                          <p:stCondLst>
                                            <p:cond delay="3280"/>
                                          </p:stCondLst>
                                        </p:cTn>
                                        <p:tgtEl>
                                          <p:spTgt spid="4"/>
                                        </p:tgtEl>
                                      </p:cBhvr>
                                      <p:to x="100000" y="80000"/>
                                    </p:animScale>
                                    <p:animScale>
                                      <p:cBhvr>
                                        <p:cTn id="16" dur="415" decel="50000">
                                          <p:stCondLst>
                                            <p:cond delay="3345"/>
                                          </p:stCondLst>
                                        </p:cTn>
                                        <p:tgtEl>
                                          <p:spTgt spid="4"/>
                                        </p:tgtEl>
                                      </p:cBhvr>
                                      <p:to x="100000" y="100000"/>
                                    </p:animScale>
                                    <p:animScale>
                                      <p:cBhvr>
                                        <p:cTn id="17" dur="65">
                                          <p:stCondLst>
                                            <p:cond delay="4105"/>
                                          </p:stCondLst>
                                        </p:cTn>
                                        <p:tgtEl>
                                          <p:spTgt spid="4"/>
                                        </p:tgtEl>
                                      </p:cBhvr>
                                      <p:to x="100000" y="90000"/>
                                    </p:animScale>
                                    <p:animScale>
                                      <p:cBhvr>
                                        <p:cTn id="18" dur="415" decel="50000">
                                          <p:stCondLst>
                                            <p:cond delay="4170"/>
                                          </p:stCondLst>
                                        </p:cTn>
                                        <p:tgtEl>
                                          <p:spTgt spid="4"/>
                                        </p:tgtEl>
                                      </p:cBhvr>
                                      <p:to x="100000" y="100000"/>
                                    </p:animScale>
                                    <p:animScale>
                                      <p:cBhvr>
                                        <p:cTn id="19" dur="65">
                                          <p:stCondLst>
                                            <p:cond delay="4520"/>
                                          </p:stCondLst>
                                        </p:cTn>
                                        <p:tgtEl>
                                          <p:spTgt spid="4"/>
                                        </p:tgtEl>
                                      </p:cBhvr>
                                      <p:to x="100000" y="95000"/>
                                    </p:animScale>
                                    <p:animScale>
                                      <p:cBhvr>
                                        <p:cTn id="20" dur="415" decel="50000">
                                          <p:stCondLst>
                                            <p:cond delay="4585"/>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lgn="ctr">
              <a:buNone/>
            </a:pPr>
            <a:r>
              <a:rPr lang="fa-IR" dirty="0" smtClean="0"/>
              <a:t>اسلایدهای متفرقه</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ar-SA" sz="2400" dirty="0" smtClean="0">
                <a:cs typeface="B Nazanin" pitchFamily="2" charset="-78"/>
              </a:rPr>
              <a:t>هرم های سنی جمعیت ایران  در سالهای2000، 2025، 2050 براساس                                       گزینه های رشد کم و رشد متوسط</a:t>
            </a:r>
            <a:r>
              <a:rPr lang="en-US" sz="2400" dirty="0" smtClean="0">
                <a:cs typeface="B Nazanin" pitchFamily="2" charset="-78"/>
              </a:rPr>
              <a:t/>
            </a:r>
            <a:br>
              <a:rPr lang="en-US" sz="2400" dirty="0" smtClean="0">
                <a:cs typeface="B Nazanin" pitchFamily="2" charset="-78"/>
              </a:rPr>
            </a:br>
            <a:endParaRPr lang="fa-IR" sz="2400" dirty="0">
              <a:cs typeface="B Nazanin" pitchFamily="2" charset="-78"/>
            </a:endParaRPr>
          </a:p>
        </p:txBody>
      </p:sp>
      <p:pic>
        <p:nvPicPr>
          <p:cNvPr id="1026" name="Picture 2"/>
          <p:cNvPicPr>
            <a:picLocks noChangeAspect="1" noChangeArrowheads="1"/>
          </p:cNvPicPr>
          <p:nvPr/>
        </p:nvPicPr>
        <p:blipFill>
          <a:blip r:embed="rId2"/>
          <a:srcRect/>
          <a:stretch>
            <a:fillRect/>
          </a:stretch>
        </p:blipFill>
        <p:spPr bwMode="auto">
          <a:xfrm>
            <a:off x="428596" y="1000109"/>
            <a:ext cx="8166130" cy="5857891"/>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2800" dirty="0" smtClean="0">
                <a:cs typeface="B Nazanin" pitchFamily="2" charset="-78"/>
              </a:rPr>
              <a:t>روند تغييرات باروري كل در كشورهاي منتخب آسيا</a:t>
            </a:r>
            <a:endParaRPr lang="fa-IR" sz="2800" dirty="0">
              <a:cs typeface="B Nazanin" pitchFamily="2" charset="-78"/>
            </a:endParaRPr>
          </a:p>
        </p:txBody>
      </p:sp>
      <p:pic>
        <p:nvPicPr>
          <p:cNvPr id="2050" name="Picture 2"/>
          <p:cNvPicPr>
            <a:picLocks noGrp="1" noChangeAspect="1" noChangeArrowheads="1"/>
          </p:cNvPicPr>
          <p:nvPr>
            <p:ph idx="1"/>
          </p:nvPr>
        </p:nvPicPr>
        <p:blipFill>
          <a:blip r:embed="rId2"/>
          <a:srcRect/>
          <a:stretch>
            <a:fillRect/>
          </a:stretch>
        </p:blipFill>
        <p:spPr bwMode="auto">
          <a:xfrm>
            <a:off x="214282" y="1071546"/>
            <a:ext cx="8643998"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b="1" dirty="0" smtClean="0">
              <a:cs typeface="B Nazanin" pitchFamily="2" charset="-78"/>
            </a:endParaRPr>
          </a:p>
          <a:p>
            <a:pPr algn="ctr">
              <a:buNone/>
            </a:pPr>
            <a:endParaRPr lang="en-US" b="1" dirty="0" smtClean="0">
              <a:cs typeface="B Nazanin" pitchFamily="2" charset="-78"/>
            </a:endParaRPr>
          </a:p>
          <a:p>
            <a:pPr algn="ctr">
              <a:buNone/>
            </a:pPr>
            <a:r>
              <a:rPr lang="fa-IR" b="1" dirty="0" smtClean="0">
                <a:cs typeface="B Nazanin" pitchFamily="2" charset="-78"/>
              </a:rPr>
              <a:t>ساختار</a:t>
            </a:r>
            <a:r>
              <a:rPr lang="en-US" b="1" dirty="0" smtClean="0">
                <a:cs typeface="B Nazanin" pitchFamily="2" charset="-78"/>
              </a:rPr>
              <a:t> </a:t>
            </a:r>
            <a:r>
              <a:rPr lang="fa-IR" b="1" dirty="0" smtClean="0">
                <a:cs typeface="B Nazanin" pitchFamily="2" charset="-78"/>
              </a:rPr>
              <a:t>و</a:t>
            </a:r>
            <a:r>
              <a:rPr lang="en-US" b="1" dirty="0" smtClean="0">
                <a:cs typeface="B Nazanin" pitchFamily="2" charset="-78"/>
              </a:rPr>
              <a:t> </a:t>
            </a:r>
            <a:r>
              <a:rPr lang="fa-IR" b="1" dirty="0" smtClean="0">
                <a:cs typeface="B Nazanin" pitchFamily="2" charset="-78"/>
              </a:rPr>
              <a:t>روند جمعیتی ایران </a:t>
            </a:r>
          </a:p>
          <a:p>
            <a:pPr algn="ctr">
              <a:buNone/>
            </a:pPr>
            <a:r>
              <a:rPr lang="fa-IR" b="1" dirty="0" smtClean="0">
                <a:cs typeface="B Nazanin" pitchFamily="2" charset="-78"/>
              </a:rPr>
              <a:t>و</a:t>
            </a:r>
            <a:r>
              <a:rPr lang="en-US" b="1" dirty="0" smtClean="0">
                <a:cs typeface="B Nazanin" pitchFamily="2" charset="-78"/>
              </a:rPr>
              <a:t> </a:t>
            </a:r>
            <a:r>
              <a:rPr lang="fa-IR" b="1" dirty="0" smtClean="0">
                <a:cs typeface="B Nazanin" pitchFamily="2" charset="-78"/>
              </a:rPr>
              <a:t>لزوم تجدید نظردر سیاستهای جمعیتی  </a:t>
            </a:r>
            <a:endParaRPr lang="en-US" b="1" dirty="0">
              <a:cs typeface="B Nazanin" pitchFamily="2" charset="-78"/>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Trends in Fertility Rates in the EU, 1970-2002"/>
          <p:cNvPicPr>
            <a:picLocks noChangeAspect="1" noChangeArrowheads="1"/>
          </p:cNvPicPr>
          <p:nvPr/>
        </p:nvPicPr>
        <p:blipFill>
          <a:blip r:embed="rId2"/>
          <a:srcRect/>
          <a:stretch>
            <a:fillRect/>
          </a:stretch>
        </p:blipFill>
        <p:spPr bwMode="auto">
          <a:xfrm>
            <a:off x="214282" y="928670"/>
            <a:ext cx="8643998" cy="5000660"/>
          </a:xfrm>
          <a:prstGeom prst="rect">
            <a:avLst/>
          </a:prstGeom>
          <a:noFill/>
        </p:spPr>
      </p:pic>
      <p:sp>
        <p:nvSpPr>
          <p:cNvPr id="6" name="Rectangle 5"/>
          <p:cNvSpPr/>
          <p:nvPr/>
        </p:nvSpPr>
        <p:spPr>
          <a:xfrm>
            <a:off x="214282" y="5929330"/>
            <a:ext cx="8286808" cy="554319"/>
          </a:xfrm>
          <a:prstGeom prst="rect">
            <a:avLst/>
          </a:prstGeom>
        </p:spPr>
        <p:txBody>
          <a:bodyPr wrap="square">
            <a:spAutoFit/>
          </a:bodyPr>
          <a:lstStyle/>
          <a:p>
            <a:pPr algn="l" rtl="0">
              <a:lnSpc>
                <a:spcPts val="1200"/>
              </a:lnSpc>
              <a:spcBef>
                <a:spcPts val="450"/>
              </a:spcBef>
              <a:spcAft>
                <a:spcPts val="900"/>
              </a:spcAft>
            </a:pPr>
            <a:r>
              <a:rPr lang="en-US" sz="1200" dirty="0" smtClean="0">
                <a:solidFill>
                  <a:srgbClr val="000000"/>
                </a:solidFill>
                <a:latin typeface="Verdana"/>
                <a:ea typeface="Times New Roman"/>
                <a:cs typeface="Times New Roman"/>
              </a:rPr>
              <a:t>SOURCE: European Commission, </a:t>
            </a:r>
            <a:r>
              <a:rPr lang="en-US" sz="1200" dirty="0" err="1" smtClean="0">
                <a:solidFill>
                  <a:srgbClr val="000000"/>
                </a:solidFill>
                <a:latin typeface="Verdana"/>
                <a:ea typeface="Times New Roman"/>
                <a:cs typeface="Times New Roman"/>
              </a:rPr>
              <a:t>Eurostat</a:t>
            </a:r>
            <a:r>
              <a:rPr lang="en-US" sz="1200" dirty="0" smtClean="0">
                <a:solidFill>
                  <a:srgbClr val="000000"/>
                </a:solidFill>
                <a:latin typeface="Verdana"/>
                <a:ea typeface="Times New Roman"/>
                <a:cs typeface="Times New Roman"/>
              </a:rPr>
              <a:t> </a:t>
            </a:r>
            <a:r>
              <a:rPr lang="en-US" sz="1200" dirty="0" err="1" smtClean="0">
                <a:solidFill>
                  <a:srgbClr val="000000"/>
                </a:solidFill>
                <a:latin typeface="Verdana"/>
                <a:ea typeface="Times New Roman"/>
                <a:cs typeface="Times New Roman"/>
              </a:rPr>
              <a:t>NewCronos</a:t>
            </a:r>
            <a:r>
              <a:rPr lang="en-US" sz="1200" dirty="0" smtClean="0">
                <a:solidFill>
                  <a:srgbClr val="000000"/>
                </a:solidFill>
                <a:latin typeface="Verdana"/>
                <a:ea typeface="Times New Roman"/>
                <a:cs typeface="Times New Roman"/>
              </a:rPr>
              <a:t> database, </a:t>
            </a:r>
            <a:r>
              <a:rPr lang="en-US" sz="1200" i="1" dirty="0" smtClean="0">
                <a:solidFill>
                  <a:srgbClr val="000000"/>
                </a:solidFill>
                <a:latin typeface="Verdana"/>
                <a:ea typeface="Times New Roman"/>
                <a:cs typeface="Times New Roman"/>
              </a:rPr>
              <a:t>Theme 3: Population and Social Conditions</a:t>
            </a:r>
            <a:r>
              <a:rPr lang="en-US" sz="1200" dirty="0" smtClean="0">
                <a:solidFill>
                  <a:srgbClr val="000000"/>
                </a:solidFill>
                <a:latin typeface="Verdana"/>
                <a:ea typeface="Times New Roman"/>
                <a:cs typeface="Times New Roman"/>
              </a:rPr>
              <a:t>, Brussels: </a:t>
            </a:r>
            <a:r>
              <a:rPr lang="en-US" sz="1200" dirty="0" err="1" smtClean="0">
                <a:solidFill>
                  <a:srgbClr val="000000"/>
                </a:solidFill>
                <a:latin typeface="Verdana"/>
                <a:ea typeface="Times New Roman"/>
                <a:cs typeface="Times New Roman"/>
              </a:rPr>
              <a:t>Eurostat</a:t>
            </a:r>
            <a:r>
              <a:rPr lang="en-US" sz="1200" dirty="0" smtClean="0">
                <a:solidFill>
                  <a:srgbClr val="000000"/>
                </a:solidFill>
                <a:latin typeface="Verdana"/>
                <a:ea typeface="Times New Roman"/>
                <a:cs typeface="Times New Roman"/>
              </a:rPr>
              <a:t>, 2002; Council of Europe, </a:t>
            </a:r>
            <a:r>
              <a:rPr lang="en-US" sz="1200" i="1" dirty="0" smtClean="0">
                <a:solidFill>
                  <a:srgbClr val="000000"/>
                </a:solidFill>
                <a:latin typeface="Verdana"/>
                <a:ea typeface="Times New Roman"/>
                <a:cs typeface="Times New Roman"/>
              </a:rPr>
              <a:t>Recent Demographic Developments in Europe, Demographic Yearbook</a:t>
            </a:r>
            <a:r>
              <a:rPr lang="en-US" sz="1200" dirty="0" smtClean="0">
                <a:solidFill>
                  <a:srgbClr val="000000"/>
                </a:solidFill>
                <a:latin typeface="Verdana"/>
                <a:ea typeface="Times New Roman"/>
                <a:cs typeface="Times New Roman"/>
              </a:rPr>
              <a:t>, 2003 (</a:t>
            </a:r>
            <a:r>
              <a:rPr lang="en-US" sz="1200" dirty="0" smtClean="0">
                <a:solidFill>
                  <a:srgbClr val="526194"/>
                </a:solidFill>
                <a:latin typeface="Verdana"/>
                <a:ea typeface="Times New Roman"/>
                <a:cs typeface="Times New Roman"/>
                <a:hlinkClick r:id="rId3"/>
              </a:rPr>
              <a:t>view online</a:t>
            </a:r>
            <a:r>
              <a:rPr lang="en-US" sz="1200" dirty="0" smtClean="0">
                <a:solidFill>
                  <a:srgbClr val="000000"/>
                </a:solidFill>
                <a:latin typeface="Verdana"/>
                <a:ea typeface="Times New Roman"/>
                <a:cs typeface="Times New Roman"/>
              </a:rPr>
              <a:t>).</a:t>
            </a:r>
            <a:endParaRPr lang="en-US" sz="1200" dirty="0">
              <a:latin typeface="Calibri"/>
              <a:ea typeface="Calibri"/>
              <a:cs typeface="Arial"/>
            </a:endParaRPr>
          </a:p>
        </p:txBody>
      </p:sp>
      <p:sp>
        <p:nvSpPr>
          <p:cNvPr id="7" name="TextBox 6"/>
          <p:cNvSpPr txBox="1"/>
          <p:nvPr/>
        </p:nvSpPr>
        <p:spPr>
          <a:xfrm>
            <a:off x="500034" y="285728"/>
            <a:ext cx="8643966" cy="461665"/>
          </a:xfrm>
          <a:prstGeom prst="rect">
            <a:avLst/>
          </a:prstGeom>
          <a:noFill/>
        </p:spPr>
        <p:txBody>
          <a:bodyPr wrap="square" rtlCol="1">
            <a:spAutoFit/>
          </a:bodyPr>
          <a:lstStyle/>
          <a:p>
            <a:pPr algn="ctr"/>
            <a:r>
              <a:rPr lang="fa-IR" sz="2400" b="1" dirty="0" smtClean="0">
                <a:cs typeface="B Nazanin" pitchFamily="2" charset="-78"/>
              </a:rPr>
              <a:t>نمودار2- روند تحولات باروري در كشورهاي اروپايي از سال 1970 تا </a:t>
            </a:r>
            <a:r>
              <a:rPr lang="fa-IR" sz="2000" b="1" dirty="0" smtClean="0">
                <a:cs typeface="B Nazanin" pitchFamily="2" charset="-78"/>
              </a:rPr>
              <a:t>2002</a:t>
            </a:r>
            <a:endParaRPr lang="fa-IR" sz="2000" b="1" dirty="0">
              <a:cs typeface="B Nazanin" pitchFamily="2" charset="-7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3600" dirty="0" smtClean="0">
                <a:cs typeface="B Nazanin" pitchFamily="2" charset="-78"/>
              </a:rPr>
              <a:t>گذار اول جمعيتي </a:t>
            </a:r>
            <a:endParaRPr lang="fa-IR" sz="3600" dirty="0">
              <a:cs typeface="B Nazanin" pitchFamily="2" charset="-78"/>
            </a:endParaRPr>
          </a:p>
        </p:txBody>
      </p:sp>
      <p:pic>
        <p:nvPicPr>
          <p:cNvPr id="1026" name="Picture 1"/>
          <p:cNvPicPr>
            <a:picLocks noChangeAspect="1" noChangeArrowheads="1"/>
          </p:cNvPicPr>
          <p:nvPr/>
        </p:nvPicPr>
        <p:blipFill>
          <a:blip r:embed="rId2"/>
          <a:srcRect/>
          <a:stretch>
            <a:fillRect/>
          </a:stretch>
        </p:blipFill>
        <p:spPr bwMode="auto">
          <a:xfrm>
            <a:off x="428596" y="1428736"/>
            <a:ext cx="8715404" cy="514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2011354"/>
          </a:xfrm>
        </p:spPr>
        <p:txBody>
          <a:bodyPr>
            <a:normAutofit fontScale="90000"/>
          </a:bodyPr>
          <a:lstStyle/>
          <a:p>
            <a:pPr marL="742950" indent="-742950" algn="r"/>
            <a:r>
              <a:rPr lang="fa-IR" dirty="0" smtClean="0"/>
              <a:t/>
            </a:r>
            <a:br>
              <a:rPr lang="fa-IR" dirty="0" smtClean="0"/>
            </a:br>
            <a:r>
              <a:rPr lang="fa-IR" dirty="0" smtClean="0"/>
              <a:t/>
            </a:r>
            <a:br>
              <a:rPr lang="fa-IR" dirty="0" smtClean="0"/>
            </a:br>
            <a:r>
              <a:rPr lang="fa-IR" dirty="0" smtClean="0"/>
              <a:t/>
            </a:r>
            <a:br>
              <a:rPr lang="fa-IR" dirty="0" smtClean="0"/>
            </a:br>
            <a:r>
              <a:rPr lang="fa-IR" dirty="0"/>
              <a:t> </a:t>
            </a:r>
            <a:r>
              <a:rPr lang="fa-IR" dirty="0" smtClean="0"/>
              <a:t/>
            </a:r>
            <a:br>
              <a:rPr lang="fa-IR" dirty="0" smtClean="0"/>
            </a:br>
            <a:endParaRPr lang="fa-IR" dirty="0"/>
          </a:p>
        </p:txBody>
      </p:sp>
      <p:pic>
        <p:nvPicPr>
          <p:cNvPr id="17409" name="Picture 2"/>
          <p:cNvPicPr>
            <a:picLocks noChangeAspect="1" noChangeArrowheads="1"/>
          </p:cNvPicPr>
          <p:nvPr/>
        </p:nvPicPr>
        <p:blipFill>
          <a:blip r:embed="rId2"/>
          <a:srcRect/>
          <a:stretch>
            <a:fillRect/>
          </a:stretch>
        </p:blipFill>
        <p:spPr bwMode="auto">
          <a:xfrm>
            <a:off x="500034" y="1214422"/>
            <a:ext cx="8358246" cy="5000660"/>
          </a:xfrm>
          <a:prstGeom prst="rect">
            <a:avLst/>
          </a:prstGeom>
          <a:noFill/>
        </p:spPr>
      </p:pic>
      <p:sp>
        <p:nvSpPr>
          <p:cNvPr id="17410" name="Text Box 2"/>
          <p:cNvSpPr txBox="1">
            <a:spLocks noChangeArrowheads="1"/>
          </p:cNvSpPr>
          <p:nvPr/>
        </p:nvSpPr>
        <p:spPr bwMode="auto">
          <a:xfrm>
            <a:off x="5643570" y="1928802"/>
            <a:ext cx="1943100" cy="85725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گذار دوم </a:t>
            </a:r>
            <a:endParaRPr kumimoji="0" lang="fa-I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7411" name="Text Box 3"/>
          <p:cNvSpPr txBox="1">
            <a:spLocks noChangeArrowheads="1"/>
          </p:cNvSpPr>
          <p:nvPr/>
        </p:nvSpPr>
        <p:spPr bwMode="auto">
          <a:xfrm>
            <a:off x="3071802" y="2143116"/>
            <a:ext cx="1714512" cy="64294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گذار</a:t>
            </a:r>
            <a:r>
              <a:rPr kumimoji="0" lang="fa-IR" sz="2800" b="1" i="0" u="none" strike="noStrike" cap="none" normalizeH="0" dirty="0" smtClean="0">
                <a:ln>
                  <a:noFill/>
                </a:ln>
                <a:solidFill>
                  <a:schemeClr val="tx1"/>
                </a:solidFill>
                <a:effectLst/>
                <a:latin typeface="Arial" pitchFamily="34" charset="0"/>
                <a:ea typeface="Times New Roman" pitchFamily="18" charset="0"/>
                <a:cs typeface="B Nazanin" pitchFamily="2" charset="-78"/>
              </a:rPr>
              <a:t> اول </a:t>
            </a:r>
            <a:endParaRPr kumimoji="0" lang="fa-IR" sz="28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endParaRPr>
          </a:p>
        </p:txBody>
      </p:sp>
      <p:sp>
        <p:nvSpPr>
          <p:cNvPr id="17413" name="Text Box 5"/>
          <p:cNvSpPr txBox="1">
            <a:spLocks noChangeArrowheads="1"/>
          </p:cNvSpPr>
          <p:nvPr/>
        </p:nvSpPr>
        <p:spPr bwMode="auto">
          <a:xfrm>
            <a:off x="285720" y="642918"/>
            <a:ext cx="1004888" cy="54292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تعادل طبيعي: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الگوي ماقبل‌گذار</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7415" name="Rectangle 7"/>
          <p:cNvSpPr>
            <a:spLocks noChangeArrowheads="1"/>
          </p:cNvSpPr>
          <p:nvPr/>
        </p:nvSpPr>
        <p:spPr bwMode="auto">
          <a:xfrm>
            <a:off x="1785918" y="142852"/>
            <a:ext cx="550072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fa-IR" sz="1400" b="1" i="0" u="none" strike="noStrike" cap="none" normalizeH="0" baseline="0" dirty="0" smtClean="0">
              <a:ln>
                <a:noFill/>
              </a:ln>
              <a:solidFill>
                <a:schemeClr val="tx1"/>
              </a:solidFill>
              <a:effectLst/>
              <a:latin typeface="Arial" pitchFamily="34" charset="0"/>
              <a:cs typeface="B Nazanin" pitchFamily="2" charset="-78"/>
            </a:endParaRPr>
          </a:p>
          <a:p>
            <a:pPr lvl="0" algn="ctr" rtl="0" eaLnBrk="0" fontAlgn="base" hangingPunct="0">
              <a:spcBef>
                <a:spcPct val="0"/>
              </a:spcBef>
              <a:spcAft>
                <a:spcPct val="0"/>
              </a:spcAft>
            </a:pPr>
            <a:r>
              <a:rPr lang="fa-IR" sz="4000" b="1" dirty="0" smtClean="0">
                <a:latin typeface="Arial" pitchFamily="34" charset="0"/>
                <a:cs typeface="B Nazanin" pitchFamily="2" charset="-78"/>
              </a:rPr>
              <a:t>گذاردوم جمعيتي</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6" name="Rectangle 8"/>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17417" name="Rectangle 9"/>
          <p:cNvSpPr>
            <a:spLocks noChangeArrowheads="1"/>
          </p:cNvSpPr>
          <p:nvPr/>
        </p:nvSpPr>
        <p:spPr bwMode="auto">
          <a:xfrm>
            <a:off x="0" y="450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62382"/>
          </a:xfrm>
        </p:spPr>
        <p:txBody>
          <a:bodyPr>
            <a:normAutofit/>
          </a:bodyPr>
          <a:lstStyle/>
          <a:p>
            <a:pPr algn="just">
              <a:buNone/>
            </a:pPr>
            <a:r>
              <a:rPr lang="fa-IR" b="1" dirty="0" smtClean="0">
                <a:cs typeface="B Nazanin" pitchFamily="2" charset="-78"/>
              </a:rPr>
              <a:t>آگاهي از مسائل ناشي از افزايش جمعيت در حال و آينده و اجراي برنامه‌هاي تنظيم خانواده  قبل از آنكه در كشورهاي در حال توسعه مطرح شود، حول دو مسئله تكامل يافت كه</a:t>
            </a:r>
          </a:p>
          <a:p>
            <a:pPr algn="just">
              <a:buNone/>
            </a:pPr>
            <a:r>
              <a:rPr lang="fa-IR" b="1" dirty="0" smtClean="0">
                <a:cs typeface="B Nazanin" pitchFamily="2" charset="-78"/>
              </a:rPr>
              <a:t> - يكي جنبه ژئوپولتيك، و </a:t>
            </a:r>
          </a:p>
          <a:p>
            <a:pPr algn="just">
              <a:buNone/>
            </a:pPr>
            <a:r>
              <a:rPr lang="fa-IR" b="1" dirty="0" smtClean="0">
                <a:cs typeface="B Nazanin" pitchFamily="2" charset="-78"/>
              </a:rPr>
              <a:t>-  ديگري جنبه انسان‌دوستانه و رفاه انسان‌ها را داشته است.</a:t>
            </a:r>
          </a:p>
          <a:p>
            <a:pPr algn="just">
              <a:buNone/>
            </a:pPr>
            <a:r>
              <a:rPr lang="fa-IR" b="1" dirty="0" smtClean="0">
                <a:cs typeface="B Nazanin" pitchFamily="2" charset="-78"/>
              </a:rPr>
              <a:t>در خصوص جنبه اول بايد خاطر نشان ساخت كه، از دهه چهل ميلادي به بعد خطر افزايش جمعيت در دو منطقه استراتژيك جهان يعني آمريكاي لاتين و آسيا توسط طرف‌هاي پيروز جنگ دوم احساس مي‌شد. افزايش جمعيت در اين دو منطقه، عاملي بود كه ثبات سياسي يا به اصطلاح خود آنها صلح جهاني را در معرض تهديد قرار‌ مي داد.</a:t>
            </a:r>
            <a:endParaRPr lang="fa-IR" b="1" dirty="0">
              <a:cs typeface="B Nazanin" pitchFamily="2" charset="-78"/>
            </a:endParaRPr>
          </a:p>
        </p:txBody>
      </p:sp>
      <p:sp>
        <p:nvSpPr>
          <p:cNvPr id="3" name="Title 2"/>
          <p:cNvSpPr>
            <a:spLocks noGrp="1"/>
          </p:cNvSpPr>
          <p:nvPr>
            <p:ph type="title"/>
          </p:nvPr>
        </p:nvSpPr>
        <p:spPr/>
        <p:txBody>
          <a:bodyPr>
            <a:normAutofit fontScale="90000"/>
          </a:bodyPr>
          <a:lstStyle/>
          <a:p>
            <a:pPr lvl="0" algn="r"/>
            <a:r>
              <a:rPr lang="fa-IR" dirty="0" smtClean="0">
                <a:cs typeface="B Nazanin" pitchFamily="2" charset="-78"/>
              </a:rPr>
              <a:t>واقعيت‌هاي سياست‌هاي جهاني تنظيم‌خانواده از آغاز تا‌كنون(ازسلطه‌طلبي تا نوع‌دوستي)</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472" y="285728"/>
            <a:ext cx="8229600" cy="6357982"/>
          </a:xfrm>
        </p:spPr>
        <p:txBody>
          <a:bodyPr>
            <a:normAutofit/>
          </a:bodyPr>
          <a:lstStyle/>
          <a:p>
            <a:pPr algn="just"/>
            <a:r>
              <a:rPr lang="fa-IR" sz="2800" b="1" dirty="0" smtClean="0">
                <a:cs typeface="B Nazanin" pitchFamily="2" charset="-78"/>
              </a:rPr>
              <a:t>مسئله ديگر، جنبه انساني داشت و هدف آن تأمين رفاه جمعيت از طريق برنامه‌هاي تنظيم‌ خانواده بود كه به عنوان يك حق انساني، ارزش جهاني يافت. اين جنبه توسط محققان آمريكايي كه به مسائل بين‌المللي علاقه نشان مي‌دادند‌، مورد توجه قرار گرفت و اعلام كردند كه افزايش جمعيت دركشورهاي درحال توسعه، نه تنها موقعيت سياسي برتر آمريكا را به خطر مي‌اندازد، بلكه مانع اصلي در راه توسعه جهاني است. </a:t>
            </a:r>
          </a:p>
          <a:p>
            <a:pPr algn="just"/>
            <a:r>
              <a:rPr lang="fa-IR" sz="2800" b="1" dirty="0" smtClean="0">
                <a:cs typeface="B Nazanin" pitchFamily="2" charset="-78"/>
              </a:rPr>
              <a:t>واقعيت‌هاي تاريخي نشان مي‌دهند كه اساس و بنياد شكل‌گيري برنامه‌هاي تنظيم خانواده كه همواره مورد توجه و حمايت سازمان ملل و قدرت هاي بزرگ جهان از جمله آمريكا بوده است، از نوعي سلطه طلبي و برتري‌طلبي قدرت‌هاي بزرگ جهاني آغاز، و با گذشت زمان رنگ و لعاب كمك‌هاي بشردوستانه و رفاهي و توسعه‌اي به خود گرفته است</a:t>
            </a:r>
            <a:r>
              <a:rPr lang="fa-IR" sz="3200" b="1" dirty="0" smtClean="0">
                <a:cs typeface="B Nazanin" pitchFamily="2" charset="-78"/>
              </a:rPr>
              <a:t>. </a:t>
            </a:r>
          </a:p>
          <a:p>
            <a:pPr algn="just"/>
            <a:endParaRPr lang="fa-IR" sz="3200" b="1" dirty="0" smtClean="0">
              <a:cs typeface="B Nazanin" pitchFamily="2" charset="-78"/>
            </a:endParaRPr>
          </a:p>
          <a:p>
            <a:pPr algn="just"/>
            <a:endParaRPr lang="fa-IR" sz="3200" b="1" dirty="0" smtClean="0">
              <a:cs typeface="B Nazanin" pitchFamily="2" charset="-78"/>
            </a:endParaRPr>
          </a:p>
          <a:p>
            <a:pPr algn="just"/>
            <a:endParaRPr lang="en-US" sz="3200" b="1" dirty="0" smtClean="0">
              <a:cs typeface="B Nazanin" pitchFamily="2" charset="-78"/>
            </a:endParaRPr>
          </a:p>
          <a:p>
            <a:endParaRPr lang="fa-I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357166"/>
            <a:ext cx="8229600" cy="4525963"/>
          </a:xfrm>
        </p:spPr>
        <p:txBody>
          <a:bodyPr>
            <a:normAutofit/>
          </a:bodyPr>
          <a:lstStyle/>
          <a:p>
            <a:pPr algn="just"/>
            <a:r>
              <a:rPr lang="fa-IR" sz="3200" b="1" dirty="0" smtClean="0">
                <a:cs typeface="B Nazanin" pitchFamily="2" charset="-78"/>
              </a:rPr>
              <a:t>لازم به ذكر است در آمريكا حمايت از طرح‌هاي جهاني به شكلي است كه حتي اگر اصل و اساس يك سياست خارجي جنبه انساني  و نوع دوستانه هم داشته باشد، اگرتوجيه اقتصادي و سياسي نداشته باشد، هرگز مورد توجه  و حمايت دولت و كنگره آمريكا قرار نخواهد رفت(شستلند و شنه، 2000). در واقع امريكائي‌ها به رقم قابل ملاحظه فروش وسايل پيش‌گيري كه مطابق گزارش سازمان ملل متحد و خانم نفیس صدیق رئیس سابق صندوق جمعیت سازمان ملل متحد،تجارت بین المللی ناشی از سیاست گذاری جمعیت به حدود 76 میلیارد  دلار بالغ می گردد،راغب‌تر از رفاه جوامع و لحاظ كردن جنبه انساني تمايل نشان مي‌دهند.</a:t>
            </a:r>
            <a:endParaRPr lang="en-US" sz="3200" b="1" dirty="0" smtClean="0">
              <a:cs typeface="B Nazanin" pitchFamily="2" charset="-78"/>
            </a:endParaRPr>
          </a:p>
          <a:p>
            <a:endParaRPr lang="fa-I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8736"/>
            <a:ext cx="8686800" cy="4525963"/>
          </a:xfrm>
        </p:spPr>
        <p:txBody>
          <a:bodyPr/>
          <a:lstStyle/>
          <a:p>
            <a:pPr marL="624078" indent="-514350" algn="just">
              <a:buFont typeface="+mj-lt"/>
              <a:buAutoNum type="arabicPeriod"/>
            </a:pPr>
            <a:r>
              <a:rPr lang="fa-IR" sz="3200" b="1" dirty="0" smtClean="0">
                <a:cs typeface="B Nazanin" pitchFamily="2" charset="-78"/>
              </a:rPr>
              <a:t>تشكيل شوراي عالي سياست‌گذاري و برنامه ريزي جمعيت</a:t>
            </a:r>
          </a:p>
          <a:p>
            <a:pPr marL="624078" indent="-514350" algn="just">
              <a:buFont typeface="+mj-lt"/>
              <a:buAutoNum type="arabicPeriod"/>
            </a:pPr>
            <a:r>
              <a:rPr lang="fa-IR" sz="3200" b="1" dirty="0" smtClean="0">
                <a:cs typeface="B Nazanin" pitchFamily="2" charset="-78"/>
              </a:rPr>
              <a:t>انجام مطالعات عميق در زمينه ارزيابي سياست‌هاي جمعيتي گذشته، حال و آينده  براي رسيدن به حد مطلوب جمعيت براي جلوگيري از بروز عواقب پيش گفته</a:t>
            </a:r>
            <a:r>
              <a:rPr lang="fa-IR" sz="3200" dirty="0" smtClean="0">
                <a:cs typeface="B Nazanin" pitchFamily="2" charset="-78"/>
              </a:rPr>
              <a:t>.</a:t>
            </a:r>
          </a:p>
          <a:p>
            <a:pPr marL="624078" indent="-514350">
              <a:buFont typeface="+mj-lt"/>
              <a:buAutoNum type="arabicPeriod"/>
            </a:pPr>
            <a:endParaRPr lang="fa-IR" dirty="0"/>
          </a:p>
        </p:txBody>
      </p:sp>
      <p:sp>
        <p:nvSpPr>
          <p:cNvPr id="3" name="Title 2"/>
          <p:cNvSpPr>
            <a:spLocks noGrp="1"/>
          </p:cNvSpPr>
          <p:nvPr>
            <p:ph type="title"/>
          </p:nvPr>
        </p:nvSpPr>
        <p:spPr/>
        <p:txBody>
          <a:bodyPr/>
          <a:lstStyle/>
          <a:p>
            <a:pPr algn="ctr"/>
            <a:r>
              <a:rPr lang="fa-IR" dirty="0" smtClean="0">
                <a:cs typeface="B Badr" pitchFamily="2" charset="-78"/>
              </a:rPr>
              <a:t>پيشنهادات </a:t>
            </a:r>
            <a:endParaRPr lang="fa-IR" dirty="0">
              <a:cs typeface="B Badr" pitchFamily="2" charset="-78"/>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None/>
            </a:pPr>
            <a:r>
              <a:rPr lang="fa-IR" b="1" i="1" dirty="0" smtClean="0">
                <a:cs typeface="B Nazanin" pitchFamily="2" charset="-78"/>
              </a:rPr>
              <a:t>بونگارت (1997) مي‌گويد در پايان انتقال كلاسيك جمعيتي رشد طبيعي جمعيت با تحقق سه شرط به رشد صفر و منفي ميل مي‌كند:</a:t>
            </a:r>
            <a:endParaRPr lang="en-US" b="1" dirty="0" smtClean="0">
              <a:cs typeface="B Nazanin" pitchFamily="2" charset="-78"/>
            </a:endParaRPr>
          </a:p>
          <a:p>
            <a:pPr marL="624078" lvl="0" indent="-514350" algn="just">
              <a:buFont typeface="+mj-lt"/>
              <a:buAutoNum type="arabicPeriod"/>
            </a:pPr>
            <a:r>
              <a:rPr lang="fa-IR" b="1" i="1" dirty="0" smtClean="0">
                <a:cs typeface="B Nazanin" pitchFamily="2" charset="-78"/>
              </a:rPr>
              <a:t>سطوح باروري به كمتر از سطح جانشيني ميل كند(ميزان باروري كل كمتر از 2/1)، سطح مطمئن براي يك رشد مطلوب جمعيتي كمي بيشتر از سطح جانشيني است.</a:t>
            </a:r>
            <a:endParaRPr lang="en-US" b="1" dirty="0" smtClean="0">
              <a:cs typeface="B Nazanin" pitchFamily="2" charset="-78"/>
            </a:endParaRPr>
          </a:p>
          <a:p>
            <a:pPr marL="624078" lvl="0" indent="-514350" algn="just">
              <a:buFont typeface="+mj-lt"/>
              <a:buAutoNum type="arabicPeriod"/>
            </a:pPr>
            <a:r>
              <a:rPr lang="fa-IR" b="1" i="1" dirty="0" smtClean="0">
                <a:cs typeface="B Nazanin" pitchFamily="2" charset="-78"/>
              </a:rPr>
              <a:t>ساختار سني جمعيت به سالخوردگي گرايش يابد.</a:t>
            </a:r>
            <a:endParaRPr lang="en-US" b="1" dirty="0" smtClean="0">
              <a:cs typeface="B Nazanin" pitchFamily="2" charset="-78"/>
            </a:endParaRPr>
          </a:p>
          <a:p>
            <a:pPr marL="624078" lvl="0" indent="-514350" algn="just">
              <a:buFont typeface="+mj-lt"/>
              <a:buAutoNum type="arabicPeriod"/>
            </a:pPr>
            <a:r>
              <a:rPr lang="fa-IR" b="1" i="1" dirty="0" smtClean="0">
                <a:cs typeface="B Nazanin" pitchFamily="2" charset="-78"/>
              </a:rPr>
              <a:t>كاهش مرگ‌ومير متوقف ‌شود(</a:t>
            </a:r>
            <a:r>
              <a:rPr lang="en-US" sz="2100" dirty="0" err="1" smtClean="0">
                <a:cs typeface="B Nazanin" pitchFamily="2" charset="-78"/>
              </a:rPr>
              <a:t>Bonggart</a:t>
            </a:r>
            <a:r>
              <a:rPr lang="en-US" sz="2100" dirty="0" smtClean="0">
                <a:cs typeface="B Nazanin" pitchFamily="2" charset="-78"/>
              </a:rPr>
              <a:t>, 1997</a:t>
            </a:r>
            <a:r>
              <a:rPr lang="fa-IR" b="1" i="1" dirty="0" smtClean="0">
                <a:cs typeface="B Nazanin" pitchFamily="2" charset="-78"/>
              </a:rPr>
              <a:t>).  </a:t>
            </a:r>
            <a:endParaRPr lang="en-US" b="1" dirty="0" smtClean="0">
              <a:cs typeface="B Nazanin" pitchFamily="2" charset="-78"/>
            </a:endParaRPr>
          </a:p>
        </p:txBody>
      </p:sp>
      <p:sp>
        <p:nvSpPr>
          <p:cNvPr id="3" name="Title 2"/>
          <p:cNvSpPr>
            <a:spLocks noGrp="1"/>
          </p:cNvSpPr>
          <p:nvPr>
            <p:ph type="title"/>
          </p:nvPr>
        </p:nvSpPr>
        <p:spPr/>
        <p:txBody>
          <a:bodyPr/>
          <a:lstStyle/>
          <a:p>
            <a:pPr algn="r"/>
            <a:r>
              <a:rPr lang="fa-IR" dirty="0" smtClean="0">
                <a:cs typeface="2  Baran" pitchFamily="2" charset="-78"/>
              </a:rPr>
              <a:t>شرایط رسیدن به رشد صفر و رشدمنفی جمعیت</a:t>
            </a:r>
            <a:endParaRPr lang="en-US" dirty="0">
              <a:cs typeface="2  Baran" pitchFamily="2" charset="-78"/>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3143256"/>
            <a:ext cx="8229600" cy="1143000"/>
          </a:xfrm>
        </p:spPr>
        <p:txBody>
          <a:bodyPr>
            <a:noAutofit/>
          </a:bodyPr>
          <a:lstStyle/>
          <a:p>
            <a:pPr algn="r"/>
            <a:r>
              <a:rPr lang="fa-IR" sz="2400" dirty="0" smtClean="0">
                <a:solidFill>
                  <a:schemeClr val="tx1"/>
                </a:solidFill>
                <a:cs typeface="B Zar" pitchFamily="2" charset="-78"/>
              </a:rPr>
              <a:t>پنجره جمعیتی</a:t>
            </a:r>
            <a:br>
              <a:rPr lang="fa-IR" sz="2400" dirty="0" smtClean="0">
                <a:solidFill>
                  <a:schemeClr val="tx1"/>
                </a:solidFill>
                <a:cs typeface="B Zar" pitchFamily="2" charset="-78"/>
              </a:rPr>
            </a:br>
            <a:r>
              <a:rPr lang="fa-IR" sz="2400" dirty="0" smtClean="0">
                <a:solidFill>
                  <a:schemeClr val="tx1"/>
                </a:solidFill>
                <a:cs typeface="B Zar" pitchFamily="2" charset="-78"/>
              </a:rPr>
              <a:t/>
            </a:r>
            <a:br>
              <a:rPr lang="fa-IR" sz="2400" dirty="0" smtClean="0">
                <a:solidFill>
                  <a:schemeClr val="tx1"/>
                </a:solidFill>
                <a:cs typeface="B Zar" pitchFamily="2" charset="-78"/>
              </a:rPr>
            </a:br>
            <a:r>
              <a:rPr lang="ar-SA" sz="2400" dirty="0" smtClean="0">
                <a:solidFill>
                  <a:schemeClr val="tx1"/>
                </a:solidFill>
                <a:cs typeface="B Zar" pitchFamily="2" charset="-78"/>
              </a:rPr>
              <a:t>نظریه پنجره جمعيتي به شکل‌هاي متفاوتي منجر به بروز فرصت‌ها براي رشد توليد سرانه مي‌شود.  افزايش درصد جمعيت در سن کار نسبت به کل جمعيت موجب افزايش توليد ناخالص داخلي مي‌شود، به عبارت ديگر افزايش تعداد توليد‌کنندگان (جمعيت در سن كار)  نسبت به تعداد مصرف کنندگان( جمعيت كودكان و نوجوانان و سالمندان) بطور طبيعي افزايش توليد سرانه را بدنبال دارد(بلوم،2001). </a:t>
            </a:r>
            <a:r>
              <a:rPr lang="en-US" sz="2400" dirty="0" smtClean="0">
                <a:solidFill>
                  <a:schemeClr val="tx1"/>
                </a:solidFill>
                <a:cs typeface="B Zar" pitchFamily="2" charset="-78"/>
              </a:rPr>
              <a:t/>
            </a:r>
            <a:br>
              <a:rPr lang="en-US" sz="2400" dirty="0" smtClean="0">
                <a:solidFill>
                  <a:schemeClr val="tx1"/>
                </a:solidFill>
                <a:cs typeface="B Zar" pitchFamily="2" charset="-78"/>
              </a:rPr>
            </a:br>
            <a:r>
              <a:rPr lang="ar-SA" sz="2400" dirty="0" smtClean="0">
                <a:solidFill>
                  <a:schemeClr val="tx1"/>
                </a:solidFill>
                <a:cs typeface="B Zar" pitchFamily="2" charset="-78"/>
              </a:rPr>
              <a:t>اثرات پنجره جمعيتي بر رشد اقتصادي را مي‌توان از سه بعد مورد توجه قرار داد:</a:t>
            </a:r>
            <a:r>
              <a:rPr lang="en-US" sz="2400" dirty="0" smtClean="0">
                <a:solidFill>
                  <a:schemeClr val="tx1"/>
                </a:solidFill>
                <a:cs typeface="B Zar" pitchFamily="2" charset="-78"/>
              </a:rPr>
              <a:t/>
            </a:r>
            <a:br>
              <a:rPr lang="en-US" sz="2400" dirty="0" smtClean="0">
                <a:solidFill>
                  <a:schemeClr val="tx1"/>
                </a:solidFill>
                <a:cs typeface="B Zar" pitchFamily="2" charset="-78"/>
              </a:rPr>
            </a:br>
            <a:r>
              <a:rPr lang="ar-SA" sz="2400" dirty="0" smtClean="0">
                <a:solidFill>
                  <a:schemeClr val="tx1"/>
                </a:solidFill>
                <a:cs typeface="B Zar" pitchFamily="2" charset="-78"/>
              </a:rPr>
              <a:t>1) افزايش عرضه نيروي‌کار</a:t>
            </a:r>
            <a:r>
              <a:rPr lang="fa-IR" sz="2400" dirty="0" smtClean="0">
                <a:solidFill>
                  <a:schemeClr val="tx1"/>
                </a:solidFill>
                <a:cs typeface="B Zar" pitchFamily="2" charset="-78"/>
              </a:rPr>
              <a:t/>
            </a:r>
            <a:br>
              <a:rPr lang="fa-IR" sz="2400" dirty="0" smtClean="0">
                <a:solidFill>
                  <a:schemeClr val="tx1"/>
                </a:solidFill>
                <a:cs typeface="B Zar" pitchFamily="2" charset="-78"/>
              </a:rPr>
            </a:br>
            <a:r>
              <a:rPr lang="ar-SA" sz="2400" dirty="0" smtClean="0">
                <a:solidFill>
                  <a:schemeClr val="tx1"/>
                </a:solidFill>
                <a:cs typeface="B Zar" pitchFamily="2" charset="-78"/>
              </a:rPr>
              <a:t>2) افزايش پس اندازها</a:t>
            </a:r>
            <a:r>
              <a:rPr lang="fa-IR" sz="2400" dirty="0" smtClean="0">
                <a:solidFill>
                  <a:schemeClr val="tx1"/>
                </a:solidFill>
                <a:cs typeface="B Zar" pitchFamily="2" charset="-78"/>
              </a:rPr>
              <a:t/>
            </a:r>
            <a:br>
              <a:rPr lang="fa-IR" sz="2400" dirty="0" smtClean="0">
                <a:solidFill>
                  <a:schemeClr val="tx1"/>
                </a:solidFill>
                <a:cs typeface="B Zar" pitchFamily="2" charset="-78"/>
              </a:rPr>
            </a:br>
            <a:r>
              <a:rPr lang="ar-SA" sz="2400" dirty="0" smtClean="0">
                <a:solidFill>
                  <a:schemeClr val="tx1"/>
                </a:solidFill>
                <a:cs typeface="B Zar" pitchFamily="2" charset="-78"/>
              </a:rPr>
              <a:t>3) افزايش سرمايه‌هاي انساني‌</a:t>
            </a:r>
            <a:r>
              <a:rPr lang="en-US" sz="2800" dirty="0" smtClean="0">
                <a:solidFill>
                  <a:schemeClr val="tx1"/>
                </a:solidFill>
                <a:cs typeface="B Zar" pitchFamily="2" charset="-78"/>
              </a:rPr>
              <a:t/>
            </a:r>
            <a:br>
              <a:rPr lang="en-US" sz="2800" dirty="0" smtClean="0">
                <a:solidFill>
                  <a:schemeClr val="tx1"/>
                </a:solidFill>
                <a:cs typeface="B Zar" pitchFamily="2" charset="-78"/>
              </a:rPr>
            </a:br>
            <a:endParaRPr lang="en-US" sz="28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4143381"/>
            <a:ext cx="7772400" cy="1214446"/>
          </a:xfrm>
        </p:spPr>
        <p:txBody>
          <a:bodyPr>
            <a:noAutofit/>
          </a:bodyPr>
          <a:lstStyle/>
          <a:p>
            <a:pPr algn="just"/>
            <a:r>
              <a:rPr lang="en-US" sz="3600" b="1" dirty="0">
                <a:cs typeface="B Nazanin" pitchFamily="2" charset="-78"/>
              </a:rPr>
              <a:t> </a:t>
            </a:r>
            <a:r>
              <a:rPr lang="fa-IR" sz="3600" b="1" dirty="0">
                <a:cs typeface="B Nazanin" pitchFamily="2" charset="-78"/>
              </a:rPr>
              <a:t>امروزه بسياري از  كشورها در حالت عدم تعادل جمعيتي قرار دارند، از يك سو كشورهاي در حال توسعه با مشكلات و مسائل رشد بي‌رويه جمعيت دست و پنجه نرم </a:t>
            </a:r>
            <a:r>
              <a:rPr lang="fa-IR" sz="3600" b="1" dirty="0" smtClean="0">
                <a:cs typeface="B Nazanin" pitchFamily="2" charset="-78"/>
              </a:rPr>
              <a:t>مي‌كنند، از </a:t>
            </a:r>
            <a:r>
              <a:rPr lang="fa-IR" sz="3600" b="1" dirty="0">
                <a:cs typeface="B Nazanin" pitchFamily="2" charset="-78"/>
              </a:rPr>
              <a:t>سوي ديگر جوامع توسعه‌يافته از نتايج منفي شدن رشد جمعيت و سالخوردگي جمعيت رنج مي‌برند، به عبارت ديگر، اكثريت کشورهاي جهان به نوعی با مسائل ناشی از عدم تعادل جمعیتی مواجه اند. </a:t>
            </a:r>
          </a:p>
        </p:txBody>
      </p:sp>
      <p:sp>
        <p:nvSpPr>
          <p:cNvPr id="3" name="Subtitle 2"/>
          <p:cNvSpPr>
            <a:spLocks noGrp="1"/>
          </p:cNvSpPr>
          <p:nvPr>
            <p:ph type="subTitle" idx="1"/>
          </p:nvPr>
        </p:nvSpPr>
        <p:spPr>
          <a:xfrm>
            <a:off x="2143108" y="357166"/>
            <a:ext cx="6400800" cy="914400"/>
          </a:xfrm>
        </p:spPr>
        <p:txBody>
          <a:bodyPr>
            <a:normAutofit/>
          </a:bodyPr>
          <a:lstStyle/>
          <a:p>
            <a:pPr algn="r"/>
            <a:r>
              <a:rPr lang="fa-IR" sz="3600" b="1" dirty="0" smtClean="0">
                <a:cs typeface="B Nazanin" pitchFamily="2" charset="-78"/>
              </a:rPr>
              <a:t>مقدمه</a:t>
            </a:r>
          </a:p>
          <a:p>
            <a:pPr algn="r"/>
            <a:endParaRPr lang="fa-IR" sz="3600" b="1" dirty="0">
              <a:cs typeface="B Nazanin" pitchFamily="2" charset="-78"/>
            </a:endParaRPr>
          </a:p>
        </p:txBody>
      </p:sp>
      <p:sp>
        <p:nvSpPr>
          <p:cNvPr id="4" name="Slide Number Placeholder 3"/>
          <p:cNvSpPr>
            <a:spLocks noGrp="1"/>
          </p:cNvSpPr>
          <p:nvPr>
            <p:ph type="sldNum" sz="quarter" idx="12"/>
          </p:nvPr>
        </p:nvSpPr>
        <p:spPr/>
        <p:txBody>
          <a:bodyPr/>
          <a:lstStyle/>
          <a:p>
            <a:fld id="{5D6572C5-194A-4EDB-A541-3DC6D10CA94F}" type="slidenum">
              <a:rPr lang="fa-IR" smtClean="0"/>
              <a:pPr/>
              <a:t>9</a:t>
            </a:fld>
            <a:endParaRPr lang="fa-I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1227</TotalTime>
  <Words>5703</Words>
  <Application>Microsoft Office PowerPoint</Application>
  <PresentationFormat>On-screen Show (4:3)</PresentationFormat>
  <Paragraphs>434</Paragraphs>
  <Slides>88</Slides>
  <Notes>1</Notes>
  <HiddenSlides>0</HiddenSlides>
  <MMClips>0</MMClips>
  <ScaleCrop>false</ScaleCrop>
  <HeadingPairs>
    <vt:vector size="8" baseType="variant">
      <vt:variant>
        <vt:lpstr>Fonts Used</vt:lpstr>
      </vt:variant>
      <vt:variant>
        <vt:i4>17</vt:i4>
      </vt:variant>
      <vt:variant>
        <vt:lpstr>Theme</vt:lpstr>
      </vt:variant>
      <vt:variant>
        <vt:i4>1</vt:i4>
      </vt:variant>
      <vt:variant>
        <vt:lpstr>Links</vt:lpstr>
      </vt:variant>
      <vt:variant>
        <vt:i4>3</vt:i4>
      </vt:variant>
      <vt:variant>
        <vt:lpstr>Slide Titles</vt:lpstr>
      </vt:variant>
      <vt:variant>
        <vt:i4>88</vt:i4>
      </vt:variant>
    </vt:vector>
  </HeadingPairs>
  <TitlesOfParts>
    <vt:vector size="109" baseType="lpstr">
      <vt:lpstr>2  Baran</vt:lpstr>
      <vt:lpstr>2  Titr</vt:lpstr>
      <vt:lpstr>Arial</vt:lpstr>
      <vt:lpstr>B Badr</vt:lpstr>
      <vt:lpstr>B Mitra</vt:lpstr>
      <vt:lpstr>B Nazanin</vt:lpstr>
      <vt:lpstr>B Titr</vt:lpstr>
      <vt:lpstr>B Zar</vt:lpstr>
      <vt:lpstr>Calibri</vt:lpstr>
      <vt:lpstr>Impact</vt:lpstr>
      <vt:lpstr>Lucida Sans Unicode</vt:lpstr>
      <vt:lpstr>Times New Roman</vt:lpstr>
      <vt:lpstr>Titr</vt:lpstr>
      <vt:lpstr>Verdana</vt:lpstr>
      <vt:lpstr>Wingdings</vt:lpstr>
      <vt:lpstr>Wingdings 2</vt:lpstr>
      <vt:lpstr>Wingdings 3</vt:lpstr>
      <vt:lpstr>Concourse</vt:lpstr>
      <vt:lpstr>file:///C:\Documents%20and%20Settings\haghshenas\Desktop\چالشها\چالش%20هاي%20مسائل%20جمعيتي62(هيات%20دولت).doc</vt:lpstr>
      <vt:lpstr>file:///C:\Documents%20and%20Settings\haghshenas\Desktop\چالشها\چالش%20هاي%20مسائل%20جمعيتي62(هيات%20دولت).doc</vt:lpstr>
      <vt:lpstr>file:///C:\Documents%20and%20Settings\haghshenas\Desktop\چالشها\چالش%20هاي%20مسائل%20جمعيتي62(هيات%20دولت).doc</vt:lpstr>
      <vt:lpstr> </vt:lpstr>
      <vt:lpstr>PowerPoint Presentation</vt:lpstr>
      <vt:lpstr>امام راحل (ره)  در ارتباط با ظرفيت جمعيتي ايران فرموده‌اند:</vt:lpstr>
      <vt:lpstr>بر اساس گزارش توسعه انسانی که هر ساله توسط سازمان ملل منتشر می گردد:   </vt:lpstr>
      <vt:lpstr>برژينسكي سياستمدار كهنه‌كار و مشاور امنيت ملي سابق آمريكا   </vt:lpstr>
      <vt:lpstr>نشست بیلدربرگ  طراحی مقدمات جنگ بزرگ درخاورمیانه تشدید نسل کشی و کاهش جمعیت جهان   </vt:lpstr>
      <vt:lpstr>PowerPoint Presentation</vt:lpstr>
      <vt:lpstr>PowerPoint Presentation</vt:lpstr>
      <vt:lpstr> امروزه بسياري از  كشورها در حالت عدم تعادل جمعيتي قرار دارند، از يك سو كشورهاي در حال توسعه با مشكلات و مسائل رشد بي‌رويه جمعيت دست و پنجه نرم مي‌كنند، از سوي ديگر جوامع توسعه‌يافته از نتايج منفي شدن رشد جمعيت و سالخوردگي جمعيت رنج مي‌برند، به عبارت ديگر، اكثريت کشورهاي جهان به نوعی با مسائل ناشی از عدم تعادل جمعیتی مواجه اند. </vt:lpstr>
      <vt:lpstr>PowerPoint Presentation</vt:lpstr>
      <vt:lpstr>بندج قانون برنامه اول توسعه اقتصادی ،اجتماعی و فرهنگی کشور  جمعیت:خطوط کلی سیاست تحدید موالید کشور  </vt:lpstr>
      <vt:lpstr>PowerPoint Presentation</vt:lpstr>
      <vt:lpstr>پیشینه طرح موضوع تجدید نظر در سیاست های جمعیتی کشور </vt:lpstr>
      <vt:lpstr>گذار جمعيتي </vt:lpstr>
      <vt:lpstr>دو الگوي گذار جمعيتي:         1. گذار اول جمعيتي         2. گذار دوم جمعيتي    </vt:lpstr>
      <vt:lpstr>PowerPoint Presentation</vt:lpstr>
      <vt:lpstr>PowerPoint Presentation</vt:lpstr>
      <vt:lpstr>PowerPoint Presentation</vt:lpstr>
      <vt:lpstr>مهمترين مسائل و چالش هاي گذار اول جمعيتي</vt:lpstr>
      <vt:lpstr>2. گذار دوم جمعیتی </vt:lpstr>
      <vt:lpstr>قابلیت باروری و تعیین کننده های آن از نظر( بونگارت و پوتر, 1984) </vt:lpstr>
      <vt:lpstr>چالش های  الگوي ‌گذار دوم جمعيتي (تداوم باروری زیر سطح جانشینی)</vt:lpstr>
      <vt:lpstr>PowerPoint Presentation</vt:lpstr>
      <vt:lpstr>الگوی گذار باروری در کشورهای اروپایی</vt:lpstr>
      <vt:lpstr>الگوی گذار باروری در آسیایی</vt:lpstr>
      <vt:lpstr>PowerPoint Presentation</vt:lpstr>
      <vt:lpstr>PowerPoint Presentation</vt:lpstr>
      <vt:lpstr>PowerPoint Presentation</vt:lpstr>
      <vt:lpstr>مشاهده می شود که با ادامه روند فعلی کاهش در میزان باروری کل ، ما شاهد کاهش و منفی شدن رشد جمعیت  خواهیم بود. </vt:lpstr>
      <vt:lpstr>پیش بینی جمعیت ایران بر اساس سناریوی رشد متوسط  سازمان ملل در سال 2010</vt:lpstr>
      <vt:lpstr>پیش بینی جمعیت ایران بر اساس سناریوی رشد بالا  سازمان ملل در سال 2010</vt:lpstr>
      <vt:lpstr>پیش بینی جمعی ایران بر اساس سناریوی رشد پایین سازمان ملل در سال 2010</vt:lpstr>
      <vt:lpstr>پیش بینی جمعیت ایران بر اساس سناریوی رشدثابت سازمان ملل در سال 2010</vt:lpstr>
      <vt:lpstr> مقایسه الگوهای رشد جمعیت ایران بر اساس سناریوی های مختلف  سازمان ملل در سال 2010</vt:lpstr>
      <vt:lpstr>PowerPoint Presentation</vt:lpstr>
      <vt:lpstr>PowerPoint Presentation</vt:lpstr>
      <vt:lpstr>سیمون کوزنتس* نظریه پرداز رشد و توسعه اقتصادی  </vt:lpstr>
      <vt:lpstr>مدل‌هاي اقتصادي و موضوع افزايش يا كاهش نرخ رشد جمعيت</vt:lpstr>
      <vt:lpstr>ادامه</vt:lpstr>
      <vt:lpstr>PowerPoint Presentation</vt:lpstr>
      <vt:lpstr>جدول(5). تحولات جمعيت 60 سال به بالا تا افق سال 1405 </vt:lpstr>
      <vt:lpstr>روند تغييرات جمعيت 65 سال و بيشتر(به ميليون نفر)بر حسب سناريوهاي مختلف طي سالهاي 2000 تا 2050</vt:lpstr>
      <vt:lpstr>PowerPoint Presentation</vt:lpstr>
      <vt:lpstr>چالش‌هاي  اجتماعي – فرهنگي </vt:lpstr>
      <vt:lpstr>PowerPoint Presentation</vt:lpstr>
      <vt:lpstr>بحران ساختاري خانواده</vt:lpstr>
      <vt:lpstr>ب) شكاف هاي نسلي در اثر بهم خوردن توازن جمعيت نسل ها، </vt:lpstr>
      <vt:lpstr>ج) جمع شدن چترهاي حمايتي خانواده از سالمندان</vt:lpstr>
      <vt:lpstr>د) كاهش تدريجي سرمايه اجتماعي </vt:lpstr>
      <vt:lpstr>PowerPoint Presentation</vt:lpstr>
      <vt:lpstr>ریشه کنونی بحران اقتصادی غرب چیست؟ </vt:lpstr>
      <vt:lpstr>PowerPoint Presentation</vt:lpstr>
      <vt:lpstr>PowerPoint Presentation</vt:lpstr>
      <vt:lpstr>کاهش قدرت بازدارندگی؛ کاهش توان انسانی نیروی نظامی</vt:lpstr>
      <vt:lpstr>PowerPoint Presentation</vt:lpstr>
      <vt:lpstr>PowerPoint Presentation</vt:lpstr>
      <vt:lpstr>PowerPoint Presentation</vt:lpstr>
      <vt:lpstr>پیش بینی جمعیت کشور  در صورت افزایش سطح باروری تا  میزان باروری کل 2/5</vt:lpstr>
      <vt:lpstr>PowerPoint Presentation</vt:lpstr>
      <vt:lpstr>PowerPoint Presentation</vt:lpstr>
      <vt:lpstr>منبع : عباسي شوازي و همكاران(1384)، تحولات باروري در ايران، وزارت بهداشت و درمان. </vt:lpstr>
      <vt:lpstr>PowerPoint Presentation</vt:lpstr>
      <vt:lpstr>PowerPoint Presentation</vt:lpstr>
      <vt:lpstr>PowerPoint Presentation</vt:lpstr>
      <vt:lpstr>مفهوم باروری از دیدگاه قرآن کریم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ب)بعد دوم: </vt:lpstr>
      <vt:lpstr>PowerPoint Presentation</vt:lpstr>
      <vt:lpstr>PowerPoint Presentation</vt:lpstr>
      <vt:lpstr>PowerPoint Presentation</vt:lpstr>
      <vt:lpstr>هرم های سنی جمعیت ایران  در سالهای2000، 2025، 2050 براساس                                       گزینه های رشد کم و رشد متوسط </vt:lpstr>
      <vt:lpstr>روند تغييرات باروري كل در كشورهاي منتخب آسيا</vt:lpstr>
      <vt:lpstr>PowerPoint Presentation</vt:lpstr>
      <vt:lpstr>گذار اول جمعيتي </vt:lpstr>
      <vt:lpstr>     </vt:lpstr>
      <vt:lpstr>واقعيت‌هاي سياست‌هاي جهاني تنظيم‌خانواده از آغاز تا‌كنون(ازسلطه‌طلبي تا نوع‌دوستي)</vt:lpstr>
      <vt:lpstr>PowerPoint Presentation</vt:lpstr>
      <vt:lpstr>PowerPoint Presentation</vt:lpstr>
      <vt:lpstr>پيشنهادات </vt:lpstr>
      <vt:lpstr>شرایط رسیدن به رشد صفر و رشدمنفی جمعیت</vt:lpstr>
      <vt:lpstr>پنجره جمعیتی  نظریه پنجره جمعيتي به شکل‌هاي متفاوتي منجر به بروز فرصت‌ها براي رشد توليد سرانه مي‌شود.  افزايش درصد جمعيت در سن کار نسبت به کل جمعيت موجب افزايش توليد ناخالص داخلي مي‌شود، به عبارت ديگر افزايش تعداد توليد‌کنندگان (جمعيت در سن كار)  نسبت به تعداد مصرف کنندگان( جمعيت كودكان و نوجوانان و سالمندان) بطور طبيعي افزايش توليد سرانه را بدنبال دارد(بلوم،2001).  اثرات پنجره جمعيتي بر رشد اقتصادي را مي‌توان از سه بعد مورد توجه قرار داد: 1) افزايش عرضه نيروي‌کار 2) افزايش پس اندازها 3) افزايش سرمايه‌هاي انساني‌ </vt:lpstr>
    </vt:vector>
  </TitlesOfParts>
  <Company>WWW.PARNIANPC.COM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moshfegh</dc:creator>
  <cp:lastModifiedBy>gjg</cp:lastModifiedBy>
  <cp:revision>266</cp:revision>
  <dcterms:created xsi:type="dcterms:W3CDTF">2010-04-26T10:50:44Z</dcterms:created>
  <dcterms:modified xsi:type="dcterms:W3CDTF">2022-05-07T06:01:36Z</dcterms:modified>
</cp:coreProperties>
</file>